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9"/>
  </p:notesMasterIdLst>
  <p:handoutMasterIdLst>
    <p:handoutMasterId r:id="rId100"/>
  </p:handoutMasterIdLst>
  <p:sldIdLst>
    <p:sldId id="294" r:id="rId2"/>
    <p:sldId id="256" r:id="rId3"/>
    <p:sldId id="257" r:id="rId4"/>
    <p:sldId id="367" r:id="rId5"/>
    <p:sldId id="368" r:id="rId6"/>
    <p:sldId id="369" r:id="rId7"/>
    <p:sldId id="370" r:id="rId8"/>
    <p:sldId id="371" r:id="rId9"/>
    <p:sldId id="372" r:id="rId10"/>
    <p:sldId id="373" r:id="rId11"/>
    <p:sldId id="374" r:id="rId12"/>
    <p:sldId id="376" r:id="rId13"/>
    <p:sldId id="258" r:id="rId14"/>
    <p:sldId id="292" r:id="rId15"/>
    <p:sldId id="307" r:id="rId16"/>
    <p:sldId id="308" r:id="rId17"/>
    <p:sldId id="293" r:id="rId18"/>
    <p:sldId id="309" r:id="rId19"/>
    <p:sldId id="296" r:id="rId20"/>
    <p:sldId id="297" r:id="rId21"/>
    <p:sldId id="260" r:id="rId22"/>
    <p:sldId id="295" r:id="rId23"/>
    <p:sldId id="259" r:id="rId24"/>
    <p:sldId id="261" r:id="rId25"/>
    <p:sldId id="262" r:id="rId26"/>
    <p:sldId id="263" r:id="rId27"/>
    <p:sldId id="264" r:id="rId28"/>
    <p:sldId id="265" r:id="rId29"/>
    <p:sldId id="266" r:id="rId30"/>
    <p:sldId id="267" r:id="rId31"/>
    <p:sldId id="268" r:id="rId32"/>
    <p:sldId id="269" r:id="rId33"/>
    <p:sldId id="270" r:id="rId34"/>
    <p:sldId id="272" r:id="rId35"/>
    <p:sldId id="275" r:id="rId36"/>
    <p:sldId id="276" r:id="rId37"/>
    <p:sldId id="277" r:id="rId38"/>
    <p:sldId id="278" r:id="rId39"/>
    <p:sldId id="279" r:id="rId40"/>
    <p:sldId id="280" r:id="rId41"/>
    <p:sldId id="281" r:id="rId42"/>
    <p:sldId id="282" r:id="rId43"/>
    <p:sldId id="283" r:id="rId44"/>
    <p:sldId id="284" r:id="rId45"/>
    <p:sldId id="311" r:id="rId46"/>
    <p:sldId id="312" r:id="rId47"/>
    <p:sldId id="289" r:id="rId48"/>
    <p:sldId id="301" r:id="rId49"/>
    <p:sldId id="302" r:id="rId50"/>
    <p:sldId id="303" r:id="rId51"/>
    <p:sldId id="304" r:id="rId52"/>
    <p:sldId id="305" r:id="rId53"/>
    <p:sldId id="306" r:id="rId54"/>
    <p:sldId id="313" r:id="rId55"/>
    <p:sldId id="314" r:id="rId56"/>
    <p:sldId id="315" r:id="rId57"/>
    <p:sldId id="316" r:id="rId58"/>
    <p:sldId id="317" r:id="rId59"/>
    <p:sldId id="318" r:id="rId60"/>
    <p:sldId id="319" r:id="rId61"/>
    <p:sldId id="332" r:id="rId62"/>
    <p:sldId id="333" r:id="rId63"/>
    <p:sldId id="334" r:id="rId64"/>
    <p:sldId id="335" r:id="rId65"/>
    <p:sldId id="336" r:id="rId66"/>
    <p:sldId id="337" r:id="rId67"/>
    <p:sldId id="322" r:id="rId68"/>
    <p:sldId id="338" r:id="rId69"/>
    <p:sldId id="342" r:id="rId70"/>
    <p:sldId id="343" r:id="rId71"/>
    <p:sldId id="344" r:id="rId72"/>
    <p:sldId id="345" r:id="rId73"/>
    <p:sldId id="346" r:id="rId74"/>
    <p:sldId id="347" r:id="rId75"/>
    <p:sldId id="340" r:id="rId76"/>
    <p:sldId id="341" r:id="rId77"/>
    <p:sldId id="348" r:id="rId78"/>
    <p:sldId id="349" r:id="rId79"/>
    <p:sldId id="350" r:id="rId80"/>
    <p:sldId id="351" r:id="rId81"/>
    <p:sldId id="352" r:id="rId82"/>
    <p:sldId id="339"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65" r:id="rId96"/>
    <p:sldId id="366" r:id="rId97"/>
    <p:sldId id="330" r:id="rId98"/>
  </p:sldIdLst>
  <p:sldSz cx="9144000" cy="6858000" type="screen4x3"/>
  <p:notesSz cx="6778625" cy="9478963"/>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36699"/>
    <a:srgbClr val="FF0000"/>
    <a:srgbClr val="003399"/>
    <a:srgbClr val="FFFF00"/>
    <a:srgbClr val="FF6699"/>
    <a:srgbClr val="000000"/>
    <a:srgbClr val="DDE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19" autoAdjust="0"/>
    <p:restoredTop sz="94668" autoAdjust="0"/>
  </p:normalViewPr>
  <p:slideViewPr>
    <p:cSldViewPr>
      <p:cViewPr varScale="1">
        <p:scale>
          <a:sx n="83" d="100"/>
          <a:sy n="83" d="100"/>
        </p:scale>
        <p:origin x="893"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5.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36875"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tr-TR"/>
          </a:p>
        </p:txBody>
      </p:sp>
      <p:sp>
        <p:nvSpPr>
          <p:cNvPr id="100355" name="Rectangle 3"/>
          <p:cNvSpPr>
            <a:spLocks noGrp="1" noChangeArrowheads="1"/>
          </p:cNvSpPr>
          <p:nvPr>
            <p:ph type="dt" sz="quarter" idx="1"/>
          </p:nvPr>
        </p:nvSpPr>
        <p:spPr bwMode="auto">
          <a:xfrm>
            <a:off x="3840163" y="0"/>
            <a:ext cx="2936875"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tr-TR"/>
          </a:p>
        </p:txBody>
      </p:sp>
      <p:sp>
        <p:nvSpPr>
          <p:cNvPr id="100356" name="Rectangle 4"/>
          <p:cNvSpPr>
            <a:spLocks noGrp="1" noChangeArrowheads="1"/>
          </p:cNvSpPr>
          <p:nvPr>
            <p:ph type="ftr" sz="quarter" idx="2"/>
          </p:nvPr>
        </p:nvSpPr>
        <p:spPr bwMode="auto">
          <a:xfrm>
            <a:off x="0" y="9002713"/>
            <a:ext cx="2936875" cy="474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tr-TR"/>
          </a:p>
        </p:txBody>
      </p:sp>
      <p:sp>
        <p:nvSpPr>
          <p:cNvPr id="100357" name="Rectangle 5"/>
          <p:cNvSpPr>
            <a:spLocks noGrp="1" noChangeArrowheads="1"/>
          </p:cNvSpPr>
          <p:nvPr>
            <p:ph type="sldNum" sz="quarter" idx="3"/>
          </p:nvPr>
        </p:nvSpPr>
        <p:spPr bwMode="auto">
          <a:xfrm>
            <a:off x="3840163" y="9002713"/>
            <a:ext cx="2936875" cy="474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F286A391-1254-424F-8D77-37336A24F04C}" type="slidenum">
              <a:rPr lang="tr-TR"/>
              <a:pPr>
                <a:defRPr/>
              </a:pPr>
              <a:t>‹#›</a:t>
            </a:fld>
            <a:endParaRPr lang="tr-TR"/>
          </a:p>
        </p:txBody>
      </p:sp>
    </p:spTree>
    <p:extLst>
      <p:ext uri="{BB962C8B-B14F-4D97-AF65-F5344CB8AC3E}">
        <p14:creationId xmlns:p14="http://schemas.microsoft.com/office/powerpoint/2010/main" val="614979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36875"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tr-TR"/>
          </a:p>
        </p:txBody>
      </p:sp>
      <p:sp>
        <p:nvSpPr>
          <p:cNvPr id="98307" name="Rectangle 3"/>
          <p:cNvSpPr>
            <a:spLocks noGrp="1" noChangeArrowheads="1"/>
          </p:cNvSpPr>
          <p:nvPr>
            <p:ph type="dt" idx="1"/>
          </p:nvPr>
        </p:nvSpPr>
        <p:spPr bwMode="auto">
          <a:xfrm>
            <a:off x="3840163" y="0"/>
            <a:ext cx="2936875"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tr-TR"/>
          </a:p>
        </p:txBody>
      </p:sp>
      <p:sp>
        <p:nvSpPr>
          <p:cNvPr id="74756" name="Rectangle 4"/>
          <p:cNvSpPr>
            <a:spLocks noGrp="1" noRot="1" noChangeAspect="1" noChangeArrowheads="1" noTextEdit="1"/>
          </p:cNvSpPr>
          <p:nvPr>
            <p:ph type="sldImg" idx="2"/>
          </p:nvPr>
        </p:nvSpPr>
        <p:spPr bwMode="auto">
          <a:xfrm>
            <a:off x="1020763" y="711200"/>
            <a:ext cx="4738687" cy="3554413"/>
          </a:xfrm>
          <a:prstGeom prst="rect">
            <a:avLst/>
          </a:prstGeom>
          <a:noFill/>
          <a:ln w="9525">
            <a:solidFill>
              <a:srgbClr val="000000"/>
            </a:solidFill>
            <a:miter lim="800000"/>
            <a:headEnd/>
            <a:tailEnd/>
          </a:ln>
        </p:spPr>
      </p:sp>
      <p:sp>
        <p:nvSpPr>
          <p:cNvPr id="98309" name="Rectangle 5"/>
          <p:cNvSpPr>
            <a:spLocks noGrp="1" noChangeArrowheads="1"/>
          </p:cNvSpPr>
          <p:nvPr>
            <p:ph type="body" sz="quarter" idx="3"/>
          </p:nvPr>
        </p:nvSpPr>
        <p:spPr bwMode="auto">
          <a:xfrm>
            <a:off x="677863" y="4503738"/>
            <a:ext cx="5422900" cy="426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98310" name="Rectangle 6"/>
          <p:cNvSpPr>
            <a:spLocks noGrp="1" noChangeArrowheads="1"/>
          </p:cNvSpPr>
          <p:nvPr>
            <p:ph type="ftr" sz="quarter" idx="4"/>
          </p:nvPr>
        </p:nvSpPr>
        <p:spPr bwMode="auto">
          <a:xfrm>
            <a:off x="0" y="9002713"/>
            <a:ext cx="2936875" cy="474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tr-TR"/>
          </a:p>
        </p:txBody>
      </p:sp>
      <p:sp>
        <p:nvSpPr>
          <p:cNvPr id="98311" name="Rectangle 7"/>
          <p:cNvSpPr>
            <a:spLocks noGrp="1" noChangeArrowheads="1"/>
          </p:cNvSpPr>
          <p:nvPr>
            <p:ph type="sldNum" sz="quarter" idx="5"/>
          </p:nvPr>
        </p:nvSpPr>
        <p:spPr bwMode="auto">
          <a:xfrm>
            <a:off x="3840163" y="9002713"/>
            <a:ext cx="2936875" cy="474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89A4B182-B4DF-4A92-824F-0A855B123353}" type="slidenum">
              <a:rPr lang="tr-TR"/>
              <a:pPr>
                <a:defRPr/>
              </a:pPr>
              <a:t>‹#›</a:t>
            </a:fld>
            <a:endParaRPr lang="tr-TR"/>
          </a:p>
        </p:txBody>
      </p:sp>
    </p:spTree>
    <p:extLst>
      <p:ext uri="{BB962C8B-B14F-4D97-AF65-F5344CB8AC3E}">
        <p14:creationId xmlns:p14="http://schemas.microsoft.com/office/powerpoint/2010/main" val="40714499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965B4D7E-1AE5-4D95-966F-A2B80ECE8EF0}" type="slidenum">
              <a:rPr lang="tr-TR" smtClean="0"/>
              <a:pPr/>
              <a:t>4</a:t>
            </a:fld>
            <a:endParaRPr lang="tr-TR"/>
          </a:p>
        </p:txBody>
      </p:sp>
    </p:spTree>
    <p:extLst>
      <p:ext uri="{BB962C8B-B14F-4D97-AF65-F5344CB8AC3E}">
        <p14:creationId xmlns:p14="http://schemas.microsoft.com/office/powerpoint/2010/main" val="1672923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F0FF54-7C42-41EB-A676-058EB463C338}" type="slidenum">
              <a:rPr lang="zh-CN" altLang="en-US"/>
              <a:pPr/>
              <a:t>69</a:t>
            </a:fld>
            <a:endParaRPr lang="en-US" altLang="zh-CN"/>
          </a:p>
        </p:txBody>
      </p:sp>
      <p:sp>
        <p:nvSpPr>
          <p:cNvPr id="1936386" name="Rectangle 2"/>
          <p:cNvSpPr>
            <a:spLocks noGrp="1" noRot="1" noChangeAspect="1" noChangeArrowheads="1" noTextEdit="1"/>
          </p:cNvSpPr>
          <p:nvPr>
            <p:ph type="sldImg"/>
          </p:nvPr>
        </p:nvSpPr>
        <p:spPr>
          <a:ln/>
        </p:spPr>
      </p:sp>
      <p:sp>
        <p:nvSpPr>
          <p:cNvPr id="193638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901132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03CEA9-1054-4D98-A789-B289DB9CECCF}" type="slidenum">
              <a:rPr lang="zh-CN" altLang="en-US"/>
              <a:pPr/>
              <a:t>70</a:t>
            </a:fld>
            <a:endParaRPr lang="en-US" altLang="zh-CN"/>
          </a:p>
        </p:txBody>
      </p:sp>
      <p:sp>
        <p:nvSpPr>
          <p:cNvPr id="1908738" name="Rectangle 2"/>
          <p:cNvSpPr>
            <a:spLocks noGrp="1" noRot="1" noChangeAspect="1" noChangeArrowheads="1" noTextEdit="1"/>
          </p:cNvSpPr>
          <p:nvPr>
            <p:ph type="sldImg"/>
          </p:nvPr>
        </p:nvSpPr>
        <p:spPr>
          <a:ln/>
        </p:spPr>
      </p:sp>
      <p:sp>
        <p:nvSpPr>
          <p:cNvPr id="190873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01702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044CDE-49AD-4A65-B6B6-848B92A7E79A}" type="slidenum">
              <a:rPr lang="zh-CN" altLang="en-US"/>
              <a:pPr/>
              <a:t>71</a:t>
            </a:fld>
            <a:endParaRPr lang="en-US" altLang="zh-CN"/>
          </a:p>
        </p:txBody>
      </p:sp>
      <p:sp>
        <p:nvSpPr>
          <p:cNvPr id="1909762" name="Rectangle 2"/>
          <p:cNvSpPr>
            <a:spLocks noGrp="1" noRot="1" noChangeAspect="1" noChangeArrowheads="1" noTextEdit="1"/>
          </p:cNvSpPr>
          <p:nvPr>
            <p:ph type="sldImg"/>
          </p:nvPr>
        </p:nvSpPr>
        <p:spPr>
          <a:ln/>
        </p:spPr>
      </p:sp>
      <p:sp>
        <p:nvSpPr>
          <p:cNvPr id="190976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798834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05D01-18B1-464C-A16C-EE0E457FFF2B}" type="slidenum">
              <a:rPr lang="zh-CN" altLang="en-US"/>
              <a:pPr/>
              <a:t>72</a:t>
            </a:fld>
            <a:endParaRPr lang="en-US" altLang="zh-CN"/>
          </a:p>
        </p:txBody>
      </p:sp>
      <p:sp>
        <p:nvSpPr>
          <p:cNvPr id="1910786" name="Rectangle 2"/>
          <p:cNvSpPr>
            <a:spLocks noGrp="1" noRot="1" noChangeAspect="1" noChangeArrowheads="1" noTextEdit="1"/>
          </p:cNvSpPr>
          <p:nvPr>
            <p:ph type="sldImg"/>
          </p:nvPr>
        </p:nvSpPr>
        <p:spPr>
          <a:ln/>
        </p:spPr>
      </p:sp>
      <p:sp>
        <p:nvSpPr>
          <p:cNvPr id="191078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195845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7C4733-7C35-4F31-BA6E-9913BA2E9436}" type="slidenum">
              <a:rPr lang="zh-CN" altLang="en-US"/>
              <a:pPr/>
              <a:t>73</a:t>
            </a:fld>
            <a:endParaRPr lang="en-US" altLang="zh-CN"/>
          </a:p>
        </p:txBody>
      </p:sp>
      <p:sp>
        <p:nvSpPr>
          <p:cNvPr id="1911810" name="Rectangle 2"/>
          <p:cNvSpPr>
            <a:spLocks noGrp="1" noRot="1" noChangeAspect="1" noChangeArrowheads="1" noTextEdit="1"/>
          </p:cNvSpPr>
          <p:nvPr>
            <p:ph type="sldImg"/>
          </p:nvPr>
        </p:nvSpPr>
        <p:spPr>
          <a:ln/>
        </p:spPr>
      </p:sp>
      <p:sp>
        <p:nvSpPr>
          <p:cNvPr id="191181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64508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807075-DEBA-4AC3-BAF5-317C07EEB56D}" type="slidenum">
              <a:rPr lang="zh-CN" altLang="en-US"/>
              <a:pPr/>
              <a:t>74</a:t>
            </a:fld>
            <a:endParaRPr lang="en-US" altLang="zh-CN"/>
          </a:p>
        </p:txBody>
      </p:sp>
      <p:sp>
        <p:nvSpPr>
          <p:cNvPr id="1912834" name="Rectangle 2"/>
          <p:cNvSpPr>
            <a:spLocks noGrp="1" noRot="1" noChangeAspect="1" noChangeArrowheads="1" noTextEdit="1"/>
          </p:cNvSpPr>
          <p:nvPr>
            <p:ph type="sldImg"/>
          </p:nvPr>
        </p:nvSpPr>
        <p:spPr>
          <a:ln/>
        </p:spPr>
      </p:sp>
      <p:sp>
        <p:nvSpPr>
          <p:cNvPr id="191283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724437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86A407-EFCF-4AAB-BB8C-B1BB94E718EA}" type="slidenum">
              <a:rPr lang="en-US"/>
              <a:pPr/>
              <a:t>83</a:t>
            </a:fld>
            <a:endParaRPr lang="en-US"/>
          </a:p>
        </p:txBody>
      </p:sp>
      <p:sp>
        <p:nvSpPr>
          <p:cNvPr id="275458" name="Rectangle 2"/>
          <p:cNvSpPr>
            <a:spLocks noGrp="1" noRot="1" noChangeAspect="1" noChangeArrowheads="1" noTextEdit="1"/>
          </p:cNvSpPr>
          <p:nvPr>
            <p:ph type="sldImg"/>
          </p:nvPr>
        </p:nvSpPr>
        <p:spPr bwMode="auto">
          <a:xfrm>
            <a:off x="1020763" y="711200"/>
            <a:ext cx="4737100" cy="3554413"/>
          </a:xfrm>
          <a:prstGeom prst="rect">
            <a:avLst/>
          </a:prstGeom>
          <a:solidFill>
            <a:srgbClr val="FFFFFF"/>
          </a:solidFill>
          <a:ln>
            <a:solidFill>
              <a:srgbClr val="000000"/>
            </a:solidFill>
            <a:miter lim="800000"/>
            <a:headEnd/>
            <a:tailEnd/>
          </a:ln>
        </p:spPr>
      </p:sp>
      <p:sp>
        <p:nvSpPr>
          <p:cNvPr id="275459" name="Rectangle 3"/>
          <p:cNvSpPr>
            <a:spLocks noGrp="1" noChangeArrowheads="1"/>
          </p:cNvSpPr>
          <p:nvPr>
            <p:ph type="body" idx="1"/>
          </p:nvPr>
        </p:nvSpPr>
        <p:spPr bwMode="auto">
          <a:xfrm>
            <a:off x="903817" y="4502508"/>
            <a:ext cx="4970992" cy="4265533"/>
          </a:xfrm>
          <a:prstGeom prst="rect">
            <a:avLst/>
          </a:prstGeom>
          <a:solidFill>
            <a:srgbClr val="FFFFFF"/>
          </a:solidFill>
          <a:ln>
            <a:solidFill>
              <a:srgbClr val="000000"/>
            </a:solidFill>
            <a:miter lim="800000"/>
            <a:headEnd/>
            <a:tailEnd/>
          </a:ln>
        </p:spPr>
        <p:txBody>
          <a:bodyPr/>
          <a:lstStyle/>
          <a:p>
            <a:endParaRPr lang="tr-TR"/>
          </a:p>
        </p:txBody>
      </p:sp>
    </p:spTree>
    <p:extLst>
      <p:ext uri="{BB962C8B-B14F-4D97-AF65-F5344CB8AC3E}">
        <p14:creationId xmlns:p14="http://schemas.microsoft.com/office/powerpoint/2010/main" val="2210057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7D2E46-0610-4A5A-AE2F-CCE81B740089}" type="slidenum">
              <a:rPr lang="en-US"/>
              <a:pPr/>
              <a:t>84</a:t>
            </a:fld>
            <a:endParaRPr lang="en-US"/>
          </a:p>
        </p:txBody>
      </p:sp>
      <p:sp>
        <p:nvSpPr>
          <p:cNvPr id="277506" name="Rectangle 2"/>
          <p:cNvSpPr>
            <a:spLocks noGrp="1" noRot="1" noChangeAspect="1" noChangeArrowheads="1" noTextEdit="1"/>
          </p:cNvSpPr>
          <p:nvPr>
            <p:ph type="sldImg"/>
          </p:nvPr>
        </p:nvSpPr>
        <p:spPr bwMode="auto">
          <a:xfrm>
            <a:off x="1020763" y="711200"/>
            <a:ext cx="4737100" cy="3554413"/>
          </a:xfrm>
          <a:prstGeom prst="rect">
            <a:avLst/>
          </a:prstGeom>
          <a:solidFill>
            <a:srgbClr val="FFFFFF"/>
          </a:solidFill>
          <a:ln>
            <a:solidFill>
              <a:srgbClr val="000000"/>
            </a:solidFill>
            <a:miter lim="800000"/>
            <a:headEnd/>
            <a:tailEnd/>
          </a:ln>
        </p:spPr>
      </p:sp>
      <p:sp>
        <p:nvSpPr>
          <p:cNvPr id="277507" name="Rectangle 3"/>
          <p:cNvSpPr>
            <a:spLocks noGrp="1" noChangeArrowheads="1"/>
          </p:cNvSpPr>
          <p:nvPr>
            <p:ph type="body" idx="1"/>
          </p:nvPr>
        </p:nvSpPr>
        <p:spPr bwMode="auto">
          <a:xfrm>
            <a:off x="903817" y="4502508"/>
            <a:ext cx="4970992" cy="4265533"/>
          </a:xfrm>
          <a:prstGeom prst="rect">
            <a:avLst/>
          </a:prstGeom>
          <a:solidFill>
            <a:srgbClr val="FFFFFF"/>
          </a:solidFill>
          <a:ln>
            <a:solidFill>
              <a:srgbClr val="000000"/>
            </a:solidFill>
            <a:miter lim="800000"/>
            <a:headEnd/>
            <a:tailEnd/>
          </a:ln>
        </p:spPr>
        <p:txBody>
          <a:bodyPr/>
          <a:lstStyle/>
          <a:p>
            <a:endParaRPr lang="tr-TR"/>
          </a:p>
        </p:txBody>
      </p:sp>
    </p:spTree>
    <p:extLst>
      <p:ext uri="{BB962C8B-B14F-4D97-AF65-F5344CB8AC3E}">
        <p14:creationId xmlns:p14="http://schemas.microsoft.com/office/powerpoint/2010/main" val="183842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D360F6-8856-4169-BF69-D4CF9EEA7294}" type="slidenum">
              <a:rPr lang="en-US"/>
              <a:pPr/>
              <a:t>85</a:t>
            </a:fld>
            <a:endParaRPr lang="en-US"/>
          </a:p>
        </p:txBody>
      </p:sp>
      <p:sp>
        <p:nvSpPr>
          <p:cNvPr id="279554" name="Rectangle 2"/>
          <p:cNvSpPr>
            <a:spLocks noGrp="1" noRot="1" noChangeAspect="1" noChangeArrowheads="1" noTextEdit="1"/>
          </p:cNvSpPr>
          <p:nvPr>
            <p:ph type="sldImg"/>
          </p:nvPr>
        </p:nvSpPr>
        <p:spPr bwMode="auto">
          <a:xfrm>
            <a:off x="1020763" y="711200"/>
            <a:ext cx="4737100" cy="3554413"/>
          </a:xfrm>
          <a:prstGeom prst="rect">
            <a:avLst/>
          </a:prstGeom>
          <a:solidFill>
            <a:srgbClr val="FFFFFF"/>
          </a:solidFill>
          <a:ln>
            <a:solidFill>
              <a:srgbClr val="000000"/>
            </a:solidFill>
            <a:miter lim="800000"/>
            <a:headEnd/>
            <a:tailEnd/>
          </a:ln>
        </p:spPr>
      </p:sp>
      <p:sp>
        <p:nvSpPr>
          <p:cNvPr id="279555" name="Rectangle 3"/>
          <p:cNvSpPr>
            <a:spLocks noGrp="1" noChangeArrowheads="1"/>
          </p:cNvSpPr>
          <p:nvPr>
            <p:ph type="body" idx="1"/>
          </p:nvPr>
        </p:nvSpPr>
        <p:spPr bwMode="auto">
          <a:xfrm>
            <a:off x="903817" y="4502508"/>
            <a:ext cx="4970992" cy="4265533"/>
          </a:xfrm>
          <a:prstGeom prst="rect">
            <a:avLst/>
          </a:prstGeom>
          <a:solidFill>
            <a:srgbClr val="FFFFFF"/>
          </a:solidFill>
          <a:ln>
            <a:solidFill>
              <a:srgbClr val="000000"/>
            </a:solidFill>
            <a:miter lim="800000"/>
            <a:headEnd/>
            <a:tailEnd/>
          </a:ln>
        </p:spPr>
        <p:txBody>
          <a:bodyPr/>
          <a:lstStyle/>
          <a:p>
            <a:endParaRPr lang="tr-TR"/>
          </a:p>
        </p:txBody>
      </p:sp>
    </p:spTree>
    <p:extLst>
      <p:ext uri="{BB962C8B-B14F-4D97-AF65-F5344CB8AC3E}">
        <p14:creationId xmlns:p14="http://schemas.microsoft.com/office/powerpoint/2010/main" val="2112954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89E93-AD22-43C3-BB84-23C2DF3ED8E3}" type="slidenum">
              <a:rPr lang="en-US"/>
              <a:pPr/>
              <a:t>86</a:t>
            </a:fld>
            <a:endParaRPr lang="en-US"/>
          </a:p>
        </p:txBody>
      </p:sp>
      <p:sp>
        <p:nvSpPr>
          <p:cNvPr id="281602" name="Rectangle 2"/>
          <p:cNvSpPr>
            <a:spLocks noGrp="1" noRot="1" noChangeAspect="1" noChangeArrowheads="1" noTextEdit="1"/>
          </p:cNvSpPr>
          <p:nvPr>
            <p:ph type="sldImg"/>
          </p:nvPr>
        </p:nvSpPr>
        <p:spPr bwMode="auto">
          <a:xfrm>
            <a:off x="1020763" y="711200"/>
            <a:ext cx="4737100" cy="3554413"/>
          </a:xfrm>
          <a:prstGeom prst="rect">
            <a:avLst/>
          </a:prstGeom>
          <a:solidFill>
            <a:srgbClr val="FFFFFF"/>
          </a:solidFill>
          <a:ln>
            <a:solidFill>
              <a:srgbClr val="000000"/>
            </a:solidFill>
            <a:miter lim="800000"/>
            <a:headEnd/>
            <a:tailEnd/>
          </a:ln>
        </p:spPr>
      </p:sp>
      <p:sp>
        <p:nvSpPr>
          <p:cNvPr id="281603" name="Rectangle 3"/>
          <p:cNvSpPr>
            <a:spLocks noGrp="1" noChangeArrowheads="1"/>
          </p:cNvSpPr>
          <p:nvPr>
            <p:ph type="body" idx="1"/>
          </p:nvPr>
        </p:nvSpPr>
        <p:spPr bwMode="auto">
          <a:xfrm>
            <a:off x="903817" y="4502508"/>
            <a:ext cx="4970992" cy="4265533"/>
          </a:xfrm>
          <a:prstGeom prst="rect">
            <a:avLst/>
          </a:prstGeom>
          <a:solidFill>
            <a:srgbClr val="FFFFFF"/>
          </a:solidFill>
          <a:ln>
            <a:solidFill>
              <a:srgbClr val="000000"/>
            </a:solidFill>
            <a:miter lim="800000"/>
            <a:headEnd/>
            <a:tailEnd/>
          </a:ln>
        </p:spPr>
        <p:txBody>
          <a:bodyPr/>
          <a:lstStyle/>
          <a:p>
            <a:endParaRPr lang="tr-TR"/>
          </a:p>
        </p:txBody>
      </p:sp>
    </p:spTree>
    <p:extLst>
      <p:ext uri="{BB962C8B-B14F-4D97-AF65-F5344CB8AC3E}">
        <p14:creationId xmlns:p14="http://schemas.microsoft.com/office/powerpoint/2010/main" val="73317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39652" y="9003370"/>
            <a:ext cx="2937404" cy="473948"/>
          </a:xfrm>
          <a:prstGeom prst="rect">
            <a:avLst/>
          </a:prstGeom>
          <a:noFill/>
          <a:ln>
            <a:miter lim="800000"/>
            <a:headEnd/>
            <a:tailEnd/>
          </a:ln>
        </p:spPr>
        <p:txBody>
          <a:bodyPr anchor="b"/>
          <a:lstStyle/>
          <a:p>
            <a:pPr algn="r">
              <a:defRPr/>
            </a:pPr>
            <a:fld id="{662FBC56-C8C9-415D-AC5B-C984C8F4CDD4}" type="slidenum">
              <a:rPr lang="tr-TR" sz="1200">
                <a:latin typeface="+mn-lt"/>
              </a:rPr>
              <a:pPr algn="r">
                <a:defRPr/>
              </a:pPr>
              <a:t>12</a:t>
            </a:fld>
            <a:endParaRPr lang="tr-TR" sz="1200">
              <a:latin typeface="+mn-lt"/>
            </a:endParaRPr>
          </a:p>
        </p:txBody>
      </p:sp>
    </p:spTree>
    <p:extLst>
      <p:ext uri="{BB962C8B-B14F-4D97-AF65-F5344CB8AC3E}">
        <p14:creationId xmlns:p14="http://schemas.microsoft.com/office/powerpoint/2010/main" val="501721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E47783-099D-4A82-91C1-69E51DB95B5C}" type="slidenum">
              <a:rPr lang="en-US"/>
              <a:pPr/>
              <a:t>87</a:t>
            </a:fld>
            <a:endParaRPr lang="en-US"/>
          </a:p>
        </p:txBody>
      </p:sp>
      <p:sp>
        <p:nvSpPr>
          <p:cNvPr id="283650" name="Rectangle 2"/>
          <p:cNvSpPr>
            <a:spLocks noGrp="1" noRot="1" noChangeAspect="1" noChangeArrowheads="1" noTextEdit="1"/>
          </p:cNvSpPr>
          <p:nvPr>
            <p:ph type="sldImg"/>
          </p:nvPr>
        </p:nvSpPr>
        <p:spPr bwMode="auto">
          <a:xfrm>
            <a:off x="1020763" y="711200"/>
            <a:ext cx="4737100" cy="3554413"/>
          </a:xfrm>
          <a:prstGeom prst="rect">
            <a:avLst/>
          </a:prstGeom>
          <a:solidFill>
            <a:srgbClr val="FFFFFF"/>
          </a:solidFill>
          <a:ln>
            <a:solidFill>
              <a:srgbClr val="000000"/>
            </a:solidFill>
            <a:miter lim="800000"/>
            <a:headEnd/>
            <a:tailEnd/>
          </a:ln>
        </p:spPr>
      </p:sp>
      <p:sp>
        <p:nvSpPr>
          <p:cNvPr id="283651" name="Rectangle 3"/>
          <p:cNvSpPr>
            <a:spLocks noGrp="1" noChangeArrowheads="1"/>
          </p:cNvSpPr>
          <p:nvPr>
            <p:ph type="body" idx="1"/>
          </p:nvPr>
        </p:nvSpPr>
        <p:spPr bwMode="auto">
          <a:xfrm>
            <a:off x="903817" y="4502508"/>
            <a:ext cx="4970992" cy="4265533"/>
          </a:xfrm>
          <a:prstGeom prst="rect">
            <a:avLst/>
          </a:prstGeom>
          <a:solidFill>
            <a:srgbClr val="FFFFFF"/>
          </a:solidFill>
          <a:ln>
            <a:solidFill>
              <a:srgbClr val="000000"/>
            </a:solidFill>
            <a:miter lim="800000"/>
            <a:headEnd/>
            <a:tailEnd/>
          </a:ln>
        </p:spPr>
        <p:txBody>
          <a:bodyPr/>
          <a:lstStyle/>
          <a:p>
            <a:endParaRPr lang="tr-TR"/>
          </a:p>
        </p:txBody>
      </p:sp>
    </p:spTree>
    <p:extLst>
      <p:ext uri="{BB962C8B-B14F-4D97-AF65-F5344CB8AC3E}">
        <p14:creationId xmlns:p14="http://schemas.microsoft.com/office/powerpoint/2010/main" val="1300520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042340-732C-410E-B1D9-6CF2F8AB055D}" type="slidenum">
              <a:rPr lang="en-US"/>
              <a:pPr/>
              <a:t>88</a:t>
            </a:fld>
            <a:endParaRPr lang="en-US"/>
          </a:p>
        </p:txBody>
      </p:sp>
      <p:sp>
        <p:nvSpPr>
          <p:cNvPr id="285698" name="Rectangle 2"/>
          <p:cNvSpPr>
            <a:spLocks noGrp="1" noRot="1" noChangeAspect="1" noChangeArrowheads="1" noTextEdit="1"/>
          </p:cNvSpPr>
          <p:nvPr>
            <p:ph type="sldImg"/>
          </p:nvPr>
        </p:nvSpPr>
        <p:spPr bwMode="auto">
          <a:xfrm>
            <a:off x="1020763" y="711200"/>
            <a:ext cx="4737100" cy="3554413"/>
          </a:xfrm>
          <a:prstGeom prst="rect">
            <a:avLst/>
          </a:prstGeom>
          <a:solidFill>
            <a:srgbClr val="FFFFFF"/>
          </a:solidFill>
          <a:ln>
            <a:solidFill>
              <a:srgbClr val="000000"/>
            </a:solidFill>
            <a:miter lim="800000"/>
            <a:headEnd/>
            <a:tailEnd/>
          </a:ln>
        </p:spPr>
      </p:sp>
      <p:sp>
        <p:nvSpPr>
          <p:cNvPr id="285699" name="Rectangle 3"/>
          <p:cNvSpPr>
            <a:spLocks noGrp="1" noChangeArrowheads="1"/>
          </p:cNvSpPr>
          <p:nvPr>
            <p:ph type="body" idx="1"/>
          </p:nvPr>
        </p:nvSpPr>
        <p:spPr bwMode="auto">
          <a:xfrm>
            <a:off x="903817" y="4502508"/>
            <a:ext cx="4970992" cy="4265533"/>
          </a:xfrm>
          <a:prstGeom prst="rect">
            <a:avLst/>
          </a:prstGeom>
          <a:solidFill>
            <a:srgbClr val="FFFFFF"/>
          </a:solidFill>
          <a:ln>
            <a:solidFill>
              <a:srgbClr val="000000"/>
            </a:solidFill>
            <a:miter lim="800000"/>
            <a:headEnd/>
            <a:tailEnd/>
          </a:ln>
        </p:spPr>
        <p:txBody>
          <a:bodyPr/>
          <a:lstStyle/>
          <a:p>
            <a:endParaRPr lang="tr-TR"/>
          </a:p>
        </p:txBody>
      </p:sp>
    </p:spTree>
    <p:extLst>
      <p:ext uri="{BB962C8B-B14F-4D97-AF65-F5344CB8AC3E}">
        <p14:creationId xmlns:p14="http://schemas.microsoft.com/office/powerpoint/2010/main" val="1397534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DCC67-3E15-4D05-A6B6-D0DA31027587}" type="slidenum">
              <a:rPr lang="en-US"/>
              <a:pPr/>
              <a:t>89</a:t>
            </a:fld>
            <a:endParaRPr lang="en-US"/>
          </a:p>
        </p:txBody>
      </p:sp>
      <p:sp>
        <p:nvSpPr>
          <p:cNvPr id="287746" name="Rectangle 2"/>
          <p:cNvSpPr>
            <a:spLocks noGrp="1" noRot="1" noChangeAspect="1" noChangeArrowheads="1" noTextEdit="1"/>
          </p:cNvSpPr>
          <p:nvPr>
            <p:ph type="sldImg"/>
          </p:nvPr>
        </p:nvSpPr>
        <p:spPr bwMode="auto">
          <a:xfrm>
            <a:off x="1020763" y="711200"/>
            <a:ext cx="4737100" cy="3554413"/>
          </a:xfrm>
          <a:prstGeom prst="rect">
            <a:avLst/>
          </a:prstGeom>
          <a:solidFill>
            <a:srgbClr val="FFFFFF"/>
          </a:solidFill>
          <a:ln>
            <a:solidFill>
              <a:srgbClr val="000000"/>
            </a:solidFill>
            <a:miter lim="800000"/>
            <a:headEnd/>
            <a:tailEnd/>
          </a:ln>
        </p:spPr>
      </p:sp>
      <p:sp>
        <p:nvSpPr>
          <p:cNvPr id="287747" name="Rectangle 3"/>
          <p:cNvSpPr>
            <a:spLocks noGrp="1" noChangeArrowheads="1"/>
          </p:cNvSpPr>
          <p:nvPr>
            <p:ph type="body" idx="1"/>
          </p:nvPr>
        </p:nvSpPr>
        <p:spPr bwMode="auto">
          <a:xfrm>
            <a:off x="903817" y="4502508"/>
            <a:ext cx="4970992" cy="4265533"/>
          </a:xfrm>
          <a:prstGeom prst="rect">
            <a:avLst/>
          </a:prstGeom>
          <a:solidFill>
            <a:srgbClr val="FFFFFF"/>
          </a:solidFill>
          <a:ln>
            <a:solidFill>
              <a:srgbClr val="000000"/>
            </a:solidFill>
            <a:miter lim="800000"/>
            <a:headEnd/>
            <a:tailEnd/>
          </a:ln>
        </p:spPr>
        <p:txBody>
          <a:bodyPr/>
          <a:lstStyle/>
          <a:p>
            <a:endParaRPr lang="tr-TR"/>
          </a:p>
        </p:txBody>
      </p:sp>
    </p:spTree>
    <p:extLst>
      <p:ext uri="{BB962C8B-B14F-4D97-AF65-F5344CB8AC3E}">
        <p14:creationId xmlns:p14="http://schemas.microsoft.com/office/powerpoint/2010/main" val="3351384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6D33FF-7E63-4C59-BC88-90F650DE1692}" type="slidenum">
              <a:rPr lang="en-US"/>
              <a:pPr/>
              <a:t>90</a:t>
            </a:fld>
            <a:endParaRPr lang="en-US"/>
          </a:p>
        </p:txBody>
      </p:sp>
      <p:sp>
        <p:nvSpPr>
          <p:cNvPr id="289794" name="Rectangle 2"/>
          <p:cNvSpPr>
            <a:spLocks noGrp="1" noRot="1" noChangeAspect="1" noChangeArrowheads="1" noTextEdit="1"/>
          </p:cNvSpPr>
          <p:nvPr>
            <p:ph type="sldImg"/>
          </p:nvPr>
        </p:nvSpPr>
        <p:spPr bwMode="auto">
          <a:xfrm>
            <a:off x="1020763" y="711200"/>
            <a:ext cx="4737100" cy="3554413"/>
          </a:xfrm>
          <a:prstGeom prst="rect">
            <a:avLst/>
          </a:prstGeom>
          <a:solidFill>
            <a:srgbClr val="FFFFFF"/>
          </a:solidFill>
          <a:ln>
            <a:solidFill>
              <a:srgbClr val="000000"/>
            </a:solidFill>
            <a:miter lim="800000"/>
            <a:headEnd/>
            <a:tailEnd/>
          </a:ln>
        </p:spPr>
      </p:sp>
      <p:sp>
        <p:nvSpPr>
          <p:cNvPr id="289795" name="Rectangle 3"/>
          <p:cNvSpPr>
            <a:spLocks noGrp="1" noChangeArrowheads="1"/>
          </p:cNvSpPr>
          <p:nvPr>
            <p:ph type="body" idx="1"/>
          </p:nvPr>
        </p:nvSpPr>
        <p:spPr bwMode="auto">
          <a:xfrm>
            <a:off x="903817" y="4502508"/>
            <a:ext cx="4970992" cy="4265533"/>
          </a:xfrm>
          <a:prstGeom prst="rect">
            <a:avLst/>
          </a:prstGeom>
          <a:solidFill>
            <a:srgbClr val="FFFFFF"/>
          </a:solidFill>
          <a:ln>
            <a:solidFill>
              <a:srgbClr val="000000"/>
            </a:solidFill>
            <a:miter lim="800000"/>
            <a:headEnd/>
            <a:tailEnd/>
          </a:ln>
        </p:spPr>
        <p:txBody>
          <a:bodyPr/>
          <a:lstStyle/>
          <a:p>
            <a:endParaRPr lang="tr-TR"/>
          </a:p>
        </p:txBody>
      </p:sp>
    </p:spTree>
    <p:extLst>
      <p:ext uri="{BB962C8B-B14F-4D97-AF65-F5344CB8AC3E}">
        <p14:creationId xmlns:p14="http://schemas.microsoft.com/office/powerpoint/2010/main" val="3304832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D1F6F-7D4F-4C14-BCF4-F7A1E953E643}" type="slidenum">
              <a:rPr lang="en-US"/>
              <a:pPr/>
              <a:t>91</a:t>
            </a:fld>
            <a:endParaRPr lang="en-US"/>
          </a:p>
        </p:txBody>
      </p:sp>
      <p:sp>
        <p:nvSpPr>
          <p:cNvPr id="291842" name="Rectangle 2"/>
          <p:cNvSpPr>
            <a:spLocks noGrp="1" noRot="1" noChangeAspect="1" noChangeArrowheads="1" noTextEdit="1"/>
          </p:cNvSpPr>
          <p:nvPr>
            <p:ph type="sldImg"/>
          </p:nvPr>
        </p:nvSpPr>
        <p:spPr bwMode="auto">
          <a:xfrm>
            <a:off x="1020763" y="711200"/>
            <a:ext cx="4737100" cy="3554413"/>
          </a:xfrm>
          <a:prstGeom prst="rect">
            <a:avLst/>
          </a:prstGeom>
          <a:solidFill>
            <a:srgbClr val="FFFFFF"/>
          </a:solidFill>
          <a:ln>
            <a:solidFill>
              <a:srgbClr val="000000"/>
            </a:solidFill>
            <a:miter lim="800000"/>
            <a:headEnd/>
            <a:tailEnd/>
          </a:ln>
        </p:spPr>
      </p:sp>
      <p:sp>
        <p:nvSpPr>
          <p:cNvPr id="291843" name="Rectangle 3"/>
          <p:cNvSpPr>
            <a:spLocks noGrp="1" noChangeArrowheads="1"/>
          </p:cNvSpPr>
          <p:nvPr>
            <p:ph type="body" idx="1"/>
          </p:nvPr>
        </p:nvSpPr>
        <p:spPr bwMode="auto">
          <a:xfrm>
            <a:off x="903817" y="4502508"/>
            <a:ext cx="4970992" cy="4265533"/>
          </a:xfrm>
          <a:prstGeom prst="rect">
            <a:avLst/>
          </a:prstGeom>
          <a:solidFill>
            <a:srgbClr val="FFFFFF"/>
          </a:solidFill>
          <a:ln>
            <a:solidFill>
              <a:srgbClr val="000000"/>
            </a:solidFill>
            <a:miter lim="800000"/>
            <a:headEnd/>
            <a:tailEnd/>
          </a:ln>
        </p:spPr>
        <p:txBody>
          <a:bodyPr/>
          <a:lstStyle/>
          <a:p>
            <a:endParaRPr lang="tr-TR"/>
          </a:p>
        </p:txBody>
      </p:sp>
    </p:spTree>
    <p:extLst>
      <p:ext uri="{BB962C8B-B14F-4D97-AF65-F5344CB8AC3E}">
        <p14:creationId xmlns:p14="http://schemas.microsoft.com/office/powerpoint/2010/main" val="2830825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1B292-DEDE-4B12-A0A2-5E51C2763B52}" type="slidenum">
              <a:rPr lang="en-US"/>
              <a:pPr/>
              <a:t>92</a:t>
            </a:fld>
            <a:endParaRPr lang="en-US"/>
          </a:p>
        </p:txBody>
      </p:sp>
      <p:sp>
        <p:nvSpPr>
          <p:cNvPr id="293890" name="Rectangle 2"/>
          <p:cNvSpPr>
            <a:spLocks noGrp="1" noRot="1" noChangeAspect="1" noChangeArrowheads="1" noTextEdit="1"/>
          </p:cNvSpPr>
          <p:nvPr>
            <p:ph type="sldImg"/>
          </p:nvPr>
        </p:nvSpPr>
        <p:spPr bwMode="auto">
          <a:xfrm>
            <a:off x="1020763" y="711200"/>
            <a:ext cx="4737100" cy="3554413"/>
          </a:xfrm>
          <a:prstGeom prst="rect">
            <a:avLst/>
          </a:prstGeom>
          <a:solidFill>
            <a:srgbClr val="FFFFFF"/>
          </a:solidFill>
          <a:ln>
            <a:solidFill>
              <a:srgbClr val="000000"/>
            </a:solidFill>
            <a:miter lim="800000"/>
            <a:headEnd/>
            <a:tailEnd/>
          </a:ln>
        </p:spPr>
      </p:sp>
      <p:sp>
        <p:nvSpPr>
          <p:cNvPr id="293891" name="Rectangle 3"/>
          <p:cNvSpPr>
            <a:spLocks noGrp="1" noChangeArrowheads="1"/>
          </p:cNvSpPr>
          <p:nvPr>
            <p:ph type="body" idx="1"/>
          </p:nvPr>
        </p:nvSpPr>
        <p:spPr bwMode="auto">
          <a:xfrm>
            <a:off x="903817" y="4502508"/>
            <a:ext cx="4970992" cy="4265533"/>
          </a:xfrm>
          <a:prstGeom prst="rect">
            <a:avLst/>
          </a:prstGeom>
          <a:solidFill>
            <a:srgbClr val="FFFFFF"/>
          </a:solidFill>
          <a:ln>
            <a:solidFill>
              <a:srgbClr val="000000"/>
            </a:solidFill>
            <a:miter lim="800000"/>
            <a:headEnd/>
            <a:tailEnd/>
          </a:ln>
        </p:spPr>
        <p:txBody>
          <a:bodyPr/>
          <a:lstStyle/>
          <a:p>
            <a:endParaRPr lang="tr-TR"/>
          </a:p>
        </p:txBody>
      </p:sp>
    </p:spTree>
    <p:extLst>
      <p:ext uri="{BB962C8B-B14F-4D97-AF65-F5344CB8AC3E}">
        <p14:creationId xmlns:p14="http://schemas.microsoft.com/office/powerpoint/2010/main" val="811587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18DD65-6C40-404B-8724-7FD62C601C51}" type="slidenum">
              <a:rPr lang="en-US"/>
              <a:pPr/>
              <a:t>93</a:t>
            </a:fld>
            <a:endParaRPr lang="en-US"/>
          </a:p>
        </p:txBody>
      </p:sp>
      <p:sp>
        <p:nvSpPr>
          <p:cNvPr id="295938" name="Rectangle 2"/>
          <p:cNvSpPr>
            <a:spLocks noGrp="1" noRot="1" noChangeAspect="1" noChangeArrowheads="1" noTextEdit="1"/>
          </p:cNvSpPr>
          <p:nvPr>
            <p:ph type="sldImg"/>
          </p:nvPr>
        </p:nvSpPr>
        <p:spPr bwMode="auto">
          <a:xfrm>
            <a:off x="1020763" y="711200"/>
            <a:ext cx="4737100" cy="3554413"/>
          </a:xfrm>
          <a:prstGeom prst="rect">
            <a:avLst/>
          </a:prstGeom>
          <a:solidFill>
            <a:srgbClr val="FFFFFF"/>
          </a:solidFill>
          <a:ln>
            <a:solidFill>
              <a:srgbClr val="000000"/>
            </a:solidFill>
            <a:miter lim="800000"/>
            <a:headEnd/>
            <a:tailEnd/>
          </a:ln>
        </p:spPr>
      </p:sp>
      <p:sp>
        <p:nvSpPr>
          <p:cNvPr id="295939" name="Rectangle 3"/>
          <p:cNvSpPr>
            <a:spLocks noGrp="1" noChangeArrowheads="1"/>
          </p:cNvSpPr>
          <p:nvPr>
            <p:ph type="body" idx="1"/>
          </p:nvPr>
        </p:nvSpPr>
        <p:spPr bwMode="auto">
          <a:xfrm>
            <a:off x="903817" y="4502508"/>
            <a:ext cx="4970992" cy="4265533"/>
          </a:xfrm>
          <a:prstGeom prst="rect">
            <a:avLst/>
          </a:prstGeom>
          <a:solidFill>
            <a:srgbClr val="FFFFFF"/>
          </a:solidFill>
          <a:ln>
            <a:solidFill>
              <a:srgbClr val="000000"/>
            </a:solidFill>
            <a:miter lim="800000"/>
            <a:headEnd/>
            <a:tailEnd/>
          </a:ln>
        </p:spPr>
        <p:txBody>
          <a:bodyPr/>
          <a:lstStyle/>
          <a:p>
            <a:endParaRPr lang="tr-TR"/>
          </a:p>
        </p:txBody>
      </p:sp>
    </p:spTree>
    <p:extLst>
      <p:ext uri="{BB962C8B-B14F-4D97-AF65-F5344CB8AC3E}">
        <p14:creationId xmlns:p14="http://schemas.microsoft.com/office/powerpoint/2010/main" val="92533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A05071C-B93F-4D87-AA32-00DCB8CD6BEA}" type="slidenum">
              <a:rPr lang="tr-TR"/>
              <a:pPr/>
              <a:t>14</a:t>
            </a:fld>
            <a:endParaRPr lang="tr-T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03288" y="4502150"/>
            <a:ext cx="4972050" cy="4265613"/>
          </a:xfrm>
          <a:noFill/>
          <a:ln/>
        </p:spPr>
        <p:txBody>
          <a:bodyPr/>
          <a:lstStyle/>
          <a:p>
            <a:pPr eaLnBrk="1" hangingPunct="1"/>
            <a:endParaRPr lang="tr-TR" smtClean="0"/>
          </a:p>
        </p:txBody>
      </p:sp>
    </p:spTree>
    <p:extLst>
      <p:ext uri="{BB962C8B-B14F-4D97-AF65-F5344CB8AC3E}">
        <p14:creationId xmlns:p14="http://schemas.microsoft.com/office/powerpoint/2010/main" val="1293101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47107"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39652" y="9003370"/>
            <a:ext cx="2937404" cy="473948"/>
          </a:xfrm>
          <a:prstGeom prst="rect">
            <a:avLst/>
          </a:prstGeom>
          <a:noFill/>
          <a:ln>
            <a:miter lim="800000"/>
            <a:headEnd/>
            <a:tailEnd/>
          </a:ln>
        </p:spPr>
        <p:txBody>
          <a:bodyPr anchor="b"/>
          <a:lstStyle/>
          <a:p>
            <a:pPr algn="r">
              <a:defRPr/>
            </a:pPr>
            <a:fld id="{3EE20118-5236-4506-932C-147C547F1CC9}" type="slidenum">
              <a:rPr lang="tr-TR" sz="1200">
                <a:latin typeface="+mn-lt"/>
              </a:rPr>
              <a:pPr algn="r">
                <a:defRPr/>
              </a:pPr>
              <a:t>61</a:t>
            </a:fld>
            <a:endParaRPr lang="tr-TR" sz="1200">
              <a:latin typeface="+mn-lt"/>
            </a:endParaRPr>
          </a:p>
        </p:txBody>
      </p:sp>
    </p:spTree>
    <p:extLst>
      <p:ext uri="{BB962C8B-B14F-4D97-AF65-F5344CB8AC3E}">
        <p14:creationId xmlns:p14="http://schemas.microsoft.com/office/powerpoint/2010/main" val="2247570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49155"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39652" y="9003370"/>
            <a:ext cx="2937404" cy="473948"/>
          </a:xfrm>
          <a:prstGeom prst="rect">
            <a:avLst/>
          </a:prstGeom>
          <a:noFill/>
          <a:ln>
            <a:miter lim="800000"/>
            <a:headEnd/>
            <a:tailEnd/>
          </a:ln>
        </p:spPr>
        <p:txBody>
          <a:bodyPr anchor="b"/>
          <a:lstStyle/>
          <a:p>
            <a:pPr algn="r">
              <a:defRPr/>
            </a:pPr>
            <a:fld id="{34446EA7-7993-46F5-B04F-12D70BEBB151}" type="slidenum">
              <a:rPr lang="tr-TR" sz="1200">
                <a:latin typeface="+mn-lt"/>
              </a:rPr>
              <a:pPr algn="r">
                <a:defRPr/>
              </a:pPr>
              <a:t>62</a:t>
            </a:fld>
            <a:endParaRPr lang="tr-TR" sz="1200">
              <a:latin typeface="+mn-lt"/>
            </a:endParaRPr>
          </a:p>
        </p:txBody>
      </p:sp>
    </p:spTree>
    <p:extLst>
      <p:ext uri="{BB962C8B-B14F-4D97-AF65-F5344CB8AC3E}">
        <p14:creationId xmlns:p14="http://schemas.microsoft.com/office/powerpoint/2010/main" val="216756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51203"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 name="3 Slayt Numarası Yer Tutucusu"/>
          <p:cNvSpPr txBox="1">
            <a:spLocks noGrp="1"/>
          </p:cNvSpPr>
          <p:nvPr/>
        </p:nvSpPr>
        <p:spPr bwMode="auto">
          <a:xfrm>
            <a:off x="3839652" y="9003370"/>
            <a:ext cx="2937404" cy="473948"/>
          </a:xfrm>
          <a:prstGeom prst="rect">
            <a:avLst/>
          </a:prstGeom>
          <a:noFill/>
          <a:ln>
            <a:miter lim="800000"/>
            <a:headEnd/>
            <a:tailEnd/>
          </a:ln>
        </p:spPr>
        <p:txBody>
          <a:bodyPr anchor="b"/>
          <a:lstStyle/>
          <a:p>
            <a:pPr algn="r">
              <a:defRPr/>
            </a:pPr>
            <a:fld id="{EC2E9FD9-248F-4697-83D2-EACFDB57FE3E}" type="slidenum">
              <a:rPr lang="tr-TR" sz="1200">
                <a:latin typeface="+mn-lt"/>
              </a:rPr>
              <a:pPr algn="r">
                <a:defRPr/>
              </a:pPr>
              <a:t>63</a:t>
            </a:fld>
            <a:endParaRPr lang="tr-TR" sz="1200">
              <a:latin typeface="+mn-lt"/>
            </a:endParaRPr>
          </a:p>
        </p:txBody>
      </p:sp>
    </p:spTree>
    <p:extLst>
      <p:ext uri="{BB962C8B-B14F-4D97-AF65-F5344CB8AC3E}">
        <p14:creationId xmlns:p14="http://schemas.microsoft.com/office/powerpoint/2010/main" val="3776668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51203"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 name="3 Slayt Numarası Yer Tutucusu"/>
          <p:cNvSpPr txBox="1">
            <a:spLocks noGrp="1"/>
          </p:cNvSpPr>
          <p:nvPr/>
        </p:nvSpPr>
        <p:spPr bwMode="auto">
          <a:xfrm>
            <a:off x="3839652" y="9003370"/>
            <a:ext cx="2937404" cy="473948"/>
          </a:xfrm>
          <a:prstGeom prst="rect">
            <a:avLst/>
          </a:prstGeom>
          <a:noFill/>
          <a:ln>
            <a:miter lim="800000"/>
            <a:headEnd/>
            <a:tailEnd/>
          </a:ln>
        </p:spPr>
        <p:txBody>
          <a:bodyPr anchor="b"/>
          <a:lstStyle/>
          <a:p>
            <a:pPr algn="r">
              <a:defRPr/>
            </a:pPr>
            <a:fld id="{EC2E9FD9-248F-4697-83D2-EACFDB57FE3E}" type="slidenum">
              <a:rPr lang="tr-TR" sz="1200">
                <a:latin typeface="+mn-lt"/>
              </a:rPr>
              <a:pPr algn="r">
                <a:defRPr/>
              </a:pPr>
              <a:t>64</a:t>
            </a:fld>
            <a:endParaRPr lang="tr-TR" sz="1200">
              <a:latin typeface="+mn-lt"/>
            </a:endParaRPr>
          </a:p>
        </p:txBody>
      </p:sp>
    </p:spTree>
    <p:extLst>
      <p:ext uri="{BB962C8B-B14F-4D97-AF65-F5344CB8AC3E}">
        <p14:creationId xmlns:p14="http://schemas.microsoft.com/office/powerpoint/2010/main" val="219344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55299"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39652" y="9003370"/>
            <a:ext cx="2937404" cy="473948"/>
          </a:xfrm>
          <a:prstGeom prst="rect">
            <a:avLst/>
          </a:prstGeom>
          <a:noFill/>
          <a:ln>
            <a:miter lim="800000"/>
            <a:headEnd/>
            <a:tailEnd/>
          </a:ln>
        </p:spPr>
        <p:txBody>
          <a:bodyPr anchor="b"/>
          <a:lstStyle/>
          <a:p>
            <a:pPr algn="r">
              <a:defRPr/>
            </a:pPr>
            <a:fld id="{061E07F6-6E03-42C2-910B-ECE9CF129A46}" type="slidenum">
              <a:rPr lang="tr-TR" sz="1200">
                <a:latin typeface="+mn-lt"/>
              </a:rPr>
              <a:pPr algn="r">
                <a:defRPr/>
              </a:pPr>
              <a:t>65</a:t>
            </a:fld>
            <a:endParaRPr lang="tr-TR" sz="1200">
              <a:latin typeface="+mn-lt"/>
            </a:endParaRPr>
          </a:p>
        </p:txBody>
      </p:sp>
    </p:spTree>
    <p:extLst>
      <p:ext uri="{BB962C8B-B14F-4D97-AF65-F5344CB8AC3E}">
        <p14:creationId xmlns:p14="http://schemas.microsoft.com/office/powerpoint/2010/main" val="126785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59395"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39652" y="9003370"/>
            <a:ext cx="2937404" cy="473948"/>
          </a:xfrm>
          <a:prstGeom prst="rect">
            <a:avLst/>
          </a:prstGeom>
          <a:noFill/>
          <a:ln>
            <a:miter lim="800000"/>
            <a:headEnd/>
            <a:tailEnd/>
          </a:ln>
        </p:spPr>
        <p:txBody>
          <a:bodyPr anchor="b"/>
          <a:lstStyle/>
          <a:p>
            <a:pPr algn="r">
              <a:defRPr/>
            </a:pPr>
            <a:fld id="{BA0E7D94-99F7-46B3-80B4-30025173573D}" type="slidenum">
              <a:rPr lang="tr-TR" sz="1200">
                <a:latin typeface="+mn-lt"/>
              </a:rPr>
              <a:pPr algn="r">
                <a:defRPr/>
              </a:pPr>
              <a:t>66</a:t>
            </a:fld>
            <a:endParaRPr lang="tr-TR" sz="1200">
              <a:latin typeface="+mn-lt"/>
            </a:endParaRPr>
          </a:p>
        </p:txBody>
      </p:sp>
    </p:spTree>
    <p:extLst>
      <p:ext uri="{BB962C8B-B14F-4D97-AF65-F5344CB8AC3E}">
        <p14:creationId xmlns:p14="http://schemas.microsoft.com/office/powerpoint/2010/main" val="349715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512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CF9878B-ABE9-4BB0-83EE-87878F211F7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CB98F75-FF22-473C-9C5C-3BB5937A7BE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381000"/>
            <a:ext cx="2057400" cy="5715000"/>
          </a:xfrm>
        </p:spPr>
        <p:txBody>
          <a:bodyPr vert="eaVert"/>
          <a:lstStyle/>
          <a:p>
            <a:r>
              <a:rPr lang="en-US" smtClean="0"/>
              <a:t>Asıl başlık stili için tıklatın</a:t>
            </a:r>
            <a:endParaRPr lang="tr-TR"/>
          </a:p>
        </p:txBody>
      </p:sp>
      <p:sp>
        <p:nvSpPr>
          <p:cNvPr id="3" name="Dikey Metin Yer Tutucusu 2"/>
          <p:cNvSpPr>
            <a:spLocks noGrp="1"/>
          </p:cNvSpPr>
          <p:nvPr>
            <p:ph type="body" orient="vert" idx="1"/>
          </p:nvPr>
        </p:nvSpPr>
        <p:spPr>
          <a:xfrm>
            <a:off x="457200" y="381000"/>
            <a:ext cx="6019800" cy="5715000"/>
          </a:xfrm>
        </p:spPr>
        <p:txBody>
          <a:bodyPr vert="eaVert"/>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55FBEF2-1C9A-4B16-94D4-FF08C07CBE8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81000"/>
            <a:ext cx="8229600" cy="1371600"/>
          </a:xfrm>
        </p:spPr>
        <p:txBody>
          <a:bodyPr/>
          <a:lstStyle/>
          <a:p>
            <a:r>
              <a:rPr lang="en-US" smtClean="0"/>
              <a:t>Asıl başlık stili için tıklatın</a:t>
            </a:r>
            <a:endParaRPr lang="tr-TR"/>
          </a:p>
        </p:txBody>
      </p:sp>
      <p:sp>
        <p:nvSpPr>
          <p:cNvPr id="3" name="Metin Yer Tutucusu 2"/>
          <p:cNvSpPr>
            <a:spLocks noGrp="1"/>
          </p:cNvSpPr>
          <p:nvPr>
            <p:ph type="body" sz="half" idx="1"/>
          </p:nvPr>
        </p:nvSpPr>
        <p:spPr>
          <a:xfrm>
            <a:off x="457200" y="1981200"/>
            <a:ext cx="4038600" cy="4114800"/>
          </a:xfrm>
        </p:spPr>
        <p:txBody>
          <a:body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4" name="İçerik Yer Tutucusu 3"/>
          <p:cNvSpPr>
            <a:spLocks noGrp="1"/>
          </p:cNvSpPr>
          <p:nvPr>
            <p:ph sz="half" idx="2"/>
          </p:nvPr>
        </p:nvSpPr>
        <p:spPr>
          <a:xfrm>
            <a:off x="4648200" y="1981200"/>
            <a:ext cx="4038600" cy="4114800"/>
          </a:xfrm>
        </p:spPr>
        <p:txBody>
          <a:body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5936E9E-7B58-426F-94A1-1ADDA4BAD82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Başlık, 4 İçerik">
    <p:spTree>
      <p:nvGrpSpPr>
        <p:cNvPr id="1" name=""/>
        <p:cNvGrpSpPr/>
        <p:nvPr/>
      </p:nvGrpSpPr>
      <p:grpSpPr>
        <a:xfrm>
          <a:off x="0" y="0"/>
          <a:ext cx="0" cy="0"/>
          <a:chOff x="0" y="0"/>
          <a:chExt cx="0" cy="0"/>
        </a:xfrm>
      </p:grpSpPr>
      <p:sp>
        <p:nvSpPr>
          <p:cNvPr id="2" name="Başlık 1"/>
          <p:cNvSpPr>
            <a:spLocks noGrp="1"/>
          </p:cNvSpPr>
          <p:nvPr>
            <p:ph type="title" sz="quarter"/>
          </p:nvPr>
        </p:nvSpPr>
        <p:spPr>
          <a:xfrm>
            <a:off x="457200" y="381000"/>
            <a:ext cx="8229600" cy="1371600"/>
          </a:xfrm>
        </p:spPr>
        <p:txBody>
          <a:bodyPr/>
          <a:lstStyle/>
          <a:p>
            <a:r>
              <a:rPr lang="en-US" smtClean="0"/>
              <a:t>Asıl başlık stili için tıklatın</a:t>
            </a:r>
            <a:endParaRPr lang="tr-TR"/>
          </a:p>
        </p:txBody>
      </p:sp>
      <p:sp>
        <p:nvSpPr>
          <p:cNvPr id="3" name="İçerik Yer Tutucusu 2"/>
          <p:cNvSpPr>
            <a:spLocks noGrp="1"/>
          </p:cNvSpPr>
          <p:nvPr>
            <p:ph sz="quarter" idx="1"/>
          </p:nvPr>
        </p:nvSpPr>
        <p:spPr>
          <a:xfrm>
            <a:off x="457200" y="1981200"/>
            <a:ext cx="4038600" cy="1981200"/>
          </a:xfrm>
        </p:spPr>
        <p:txBody>
          <a:body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4" name="İçerik Yer Tutucusu 3"/>
          <p:cNvSpPr>
            <a:spLocks noGrp="1"/>
          </p:cNvSpPr>
          <p:nvPr>
            <p:ph sz="quarter" idx="2"/>
          </p:nvPr>
        </p:nvSpPr>
        <p:spPr>
          <a:xfrm>
            <a:off x="4648200" y="1981200"/>
            <a:ext cx="4038600" cy="1981200"/>
          </a:xfrm>
        </p:spPr>
        <p:txBody>
          <a:body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5" name="İçerik Yer Tutucusu 4"/>
          <p:cNvSpPr>
            <a:spLocks noGrp="1"/>
          </p:cNvSpPr>
          <p:nvPr>
            <p:ph sz="quarter" idx="3"/>
          </p:nvPr>
        </p:nvSpPr>
        <p:spPr>
          <a:xfrm>
            <a:off x="457200" y="4114800"/>
            <a:ext cx="4038600" cy="1981200"/>
          </a:xfrm>
        </p:spPr>
        <p:txBody>
          <a:body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6" name="İçerik Yer Tutucusu 5"/>
          <p:cNvSpPr>
            <a:spLocks noGrp="1"/>
          </p:cNvSpPr>
          <p:nvPr>
            <p:ph sz="quarter" idx="4"/>
          </p:nvPr>
        </p:nvSpPr>
        <p:spPr>
          <a:xfrm>
            <a:off x="4648200" y="4114800"/>
            <a:ext cx="4038600" cy="1981200"/>
          </a:xfrm>
        </p:spPr>
        <p:txBody>
          <a:body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371225C0-4900-4B3B-9A9F-C7450BC7A7C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Başlık, İçerik ve 2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81000"/>
            <a:ext cx="8229600" cy="1371600"/>
          </a:xfrm>
        </p:spPr>
        <p:txBody>
          <a:bodyPr/>
          <a:lstStyle/>
          <a:p>
            <a:r>
              <a:rPr lang="en-US" smtClean="0"/>
              <a:t>Asıl başlık stili için tıklatın</a:t>
            </a:r>
            <a:endParaRPr lang="tr-TR"/>
          </a:p>
        </p:txBody>
      </p:sp>
      <p:sp>
        <p:nvSpPr>
          <p:cNvPr id="3" name="İçerik Yer Tutucusu 2"/>
          <p:cNvSpPr>
            <a:spLocks noGrp="1"/>
          </p:cNvSpPr>
          <p:nvPr>
            <p:ph sz="half" idx="1"/>
          </p:nvPr>
        </p:nvSpPr>
        <p:spPr>
          <a:xfrm>
            <a:off x="457200" y="1981200"/>
            <a:ext cx="4038600" cy="4114800"/>
          </a:xfrm>
        </p:spPr>
        <p:txBody>
          <a:body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4" name="İçerik Yer Tutucusu 3"/>
          <p:cNvSpPr>
            <a:spLocks noGrp="1"/>
          </p:cNvSpPr>
          <p:nvPr>
            <p:ph sz="quarter" idx="2"/>
          </p:nvPr>
        </p:nvSpPr>
        <p:spPr>
          <a:xfrm>
            <a:off x="4648200" y="1981200"/>
            <a:ext cx="4038600" cy="1981200"/>
          </a:xfrm>
        </p:spPr>
        <p:txBody>
          <a:body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5" name="İçerik Yer Tutucusu 4"/>
          <p:cNvSpPr>
            <a:spLocks noGrp="1"/>
          </p:cNvSpPr>
          <p:nvPr>
            <p:ph sz="quarter" idx="3"/>
          </p:nvPr>
        </p:nvSpPr>
        <p:spPr>
          <a:xfrm>
            <a:off x="4648200" y="4114800"/>
            <a:ext cx="4038600" cy="1981200"/>
          </a:xfrm>
        </p:spPr>
        <p:txBody>
          <a:body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6"/>
          <p:cNvSpPr>
            <a:spLocks noGrp="1" noChangeArrowheads="1"/>
          </p:cNvSpPr>
          <p:nvPr>
            <p:ph type="sldNum" sz="quarter" idx="11"/>
          </p:nvPr>
        </p:nvSpPr>
        <p:spPr>
          <a:ln/>
        </p:spPr>
        <p:txBody>
          <a:bodyPr/>
          <a:lstStyle>
            <a:lvl1pPr>
              <a:defRPr/>
            </a:lvl1pPr>
          </a:lstStyle>
          <a:p>
            <a:pPr>
              <a:defRPr/>
            </a:pPr>
            <a:fld id="{C6409D8B-265C-40DB-9CF1-94449A8FE54A}"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İçerik">
    <p:spTree>
      <p:nvGrpSpPr>
        <p:cNvPr id="1" name=""/>
        <p:cNvGrpSpPr/>
        <p:nvPr/>
      </p:nvGrpSpPr>
      <p:grpSpPr>
        <a:xfrm>
          <a:off x="0" y="0"/>
          <a:ext cx="0" cy="0"/>
          <a:chOff x="0" y="0"/>
          <a:chExt cx="0" cy="0"/>
        </a:xfrm>
      </p:grpSpPr>
      <p:sp>
        <p:nvSpPr>
          <p:cNvPr id="2" name="İçerik Yer Tutucusu 1"/>
          <p:cNvSpPr>
            <a:spLocks noGrp="1"/>
          </p:cNvSpPr>
          <p:nvPr>
            <p:ph/>
          </p:nvPr>
        </p:nvSpPr>
        <p:spPr>
          <a:xfrm>
            <a:off x="457200" y="381000"/>
            <a:ext cx="8229600" cy="5715000"/>
          </a:xfrm>
        </p:spPr>
        <p:txBody>
          <a:body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7E87DD9-0901-4247-935E-E4F47DB09CB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smtClean="0"/>
              <a:t>Asıl başlık stili için tıklatın</a:t>
            </a:r>
            <a:endParaRPr lang="tr-TR"/>
          </a:p>
        </p:txBody>
      </p:sp>
      <p:sp>
        <p:nvSpPr>
          <p:cNvPr id="3" name="İçerik Yer Tutucusu 2"/>
          <p:cNvSpPr>
            <a:spLocks noGrp="1"/>
          </p:cNvSpPr>
          <p:nvPr>
            <p:ph idx="1"/>
          </p:nvPr>
        </p:nvSpPr>
        <p:spPr/>
        <p:txBody>
          <a:body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AF62607-90D3-4AF9-8C7D-4E0CC777D8E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en-US"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BBE6B3F-5E19-49C7-9CAF-B7F320CA53B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smtClean="0"/>
              <a:t>Asıl başlık stili için tıklatın</a:t>
            </a:r>
            <a:endParaRPr lang="tr-TR"/>
          </a:p>
        </p:txBody>
      </p:sp>
      <p:sp>
        <p:nvSpPr>
          <p:cNvPr id="3" name="İçerik Yer Tutucusu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4" name="İçerik Yer Tutucusu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46F282D-23A8-4AEA-952D-BAF78DC780F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en-US"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B701033D-1144-46DD-9BD6-AB2943B01EE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5308DB29-643F-4E40-B1A8-5BE94409558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6C7A0E12-EC79-408C-9813-ABB6F0DF9E1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en-US"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2500A5B-61B3-4797-B065-377405FC424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en-US"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C1CC7F1-C5E4-4C98-9C35-65F8041F6E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84706"/>
                <a:invGamma/>
              </a:schemeClr>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effectLst>
                  <a:outerShdw blurRad="38100" dist="38100" dir="2700000" algn="tl">
                    <a:srgbClr val="000000"/>
                  </a:outerShdw>
                </a:effectLst>
                <a:latin typeface="Arial" charset="0"/>
              </a:defRPr>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effectLst>
                  <a:outerShdw blurRad="38100" dist="38100" dir="2700000" algn="tl">
                    <a:srgbClr val="000000"/>
                  </a:outerShdw>
                </a:effectLst>
                <a:latin typeface="Arial" charset="0"/>
              </a:defRPr>
            </a:lvl1pPr>
          </a:lstStyle>
          <a:p>
            <a:pPr>
              <a:defRPr/>
            </a:pPr>
            <a:fld id="{1EA76CB4-6D5D-4534-8B8F-D85FBF512F43}"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emf"/><Relationship Id="rId5" Type="http://schemas.openxmlformats.org/officeDocument/2006/relationships/oleObject" Target="../embeddings/oleObject17.bin"/><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emf"/><Relationship Id="rId5" Type="http://schemas.openxmlformats.org/officeDocument/2006/relationships/oleObject" Target="../embeddings/oleObject19.bin"/><Relationship Id="rId4" Type="http://schemas.openxmlformats.org/officeDocument/2006/relationships/image" Target="../media/image18.emf"/></Relationships>
</file>

<file path=ppt/slides/_rels/slide49.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2.emf"/><Relationship Id="rId5" Type="http://schemas.openxmlformats.org/officeDocument/2006/relationships/oleObject" Target="../embeddings/oleObject22.bin"/><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emf"/><Relationship Id="rId5" Type="http://schemas.openxmlformats.org/officeDocument/2006/relationships/oleObject" Target="../embeddings/oleObject25.bin"/><Relationship Id="rId4" Type="http://schemas.openxmlformats.org/officeDocument/2006/relationships/image" Target="../media/image2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7.emf"/><Relationship Id="rId5" Type="http://schemas.openxmlformats.org/officeDocument/2006/relationships/oleObject" Target="../embeddings/oleObject27.bin"/><Relationship Id="rId10" Type="http://schemas.openxmlformats.org/officeDocument/2006/relationships/image" Target="../media/image29.emf"/><Relationship Id="rId4" Type="http://schemas.openxmlformats.org/officeDocument/2006/relationships/image" Target="../media/image26.emf"/><Relationship Id="rId9" Type="http://schemas.openxmlformats.org/officeDocument/2006/relationships/oleObject" Target="../embeddings/oleObject29.bin"/></Relationships>
</file>

<file path=ppt/slides/_rels/slide59.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4.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1.e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33.bin"/><Relationship Id="rId14" Type="http://schemas.openxmlformats.org/officeDocument/2006/relationships/image" Target="../media/image3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36.wmf"/><Relationship Id="rId4" Type="http://schemas.openxmlformats.org/officeDocument/2006/relationships/oleObject" Target="../embeddings/oleObject36.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Grp="1" noChangeArrowheads="1"/>
          </p:cNvSpPr>
          <p:nvPr/>
        </p:nvSpPr>
        <p:spPr bwMode="auto">
          <a:xfrm>
            <a:off x="2652713" y="571500"/>
            <a:ext cx="6202362" cy="2195513"/>
          </a:xfrm>
          <a:prstGeom prst="rect">
            <a:avLst/>
          </a:prstGeom>
          <a:noFill/>
          <a:ln w="9525">
            <a:noFill/>
            <a:miter lim="800000"/>
            <a:headEnd/>
            <a:tailEnd/>
          </a:ln>
        </p:spPr>
        <p:txBody>
          <a:bodyPr anchor="ctr"/>
          <a:lstStyle/>
          <a:p>
            <a:pPr algn="ctr"/>
            <a:r>
              <a:rPr lang="tr-TR" sz="3300" smtClean="0">
                <a:latin typeface="Arial" charset="0"/>
              </a:rPr>
              <a:t>Veri </a:t>
            </a:r>
            <a:r>
              <a:rPr lang="tr-TR" sz="3300" dirty="0">
                <a:latin typeface="Arial" charset="0"/>
              </a:rPr>
              <a:t>Madenciliği</a:t>
            </a:r>
            <a:endParaRPr lang="tr-TR" sz="2800" dirty="0">
              <a:cs typeface="Times New Roman" pitchFamily="18" charset="0"/>
            </a:endParaRPr>
          </a:p>
        </p:txBody>
      </p:sp>
      <p:sp>
        <p:nvSpPr>
          <p:cNvPr id="19459" name="Rectangle 9"/>
          <p:cNvSpPr>
            <a:spLocks noGrp="1" noChangeArrowheads="1"/>
          </p:cNvSpPr>
          <p:nvPr/>
        </p:nvSpPr>
        <p:spPr bwMode="auto">
          <a:xfrm>
            <a:off x="366713" y="3162300"/>
            <a:ext cx="8458200" cy="3124200"/>
          </a:xfrm>
          <a:prstGeom prst="rect">
            <a:avLst/>
          </a:prstGeom>
          <a:noFill/>
          <a:ln w="9525">
            <a:noFill/>
            <a:miter lim="800000"/>
            <a:headEnd/>
            <a:tailEnd/>
          </a:ln>
        </p:spPr>
        <p:txBody>
          <a:bodyPr/>
          <a:lstStyle/>
          <a:p>
            <a:pPr algn="ctr">
              <a:spcBef>
                <a:spcPct val="20000"/>
              </a:spcBef>
              <a:buFont typeface="Arial" charset="0"/>
              <a:buNone/>
            </a:pPr>
            <a:r>
              <a:rPr lang="tr-TR" sz="2200" dirty="0">
                <a:solidFill>
                  <a:srgbClr val="FFFFFF"/>
                </a:solidFill>
              </a:rPr>
              <a:t>Ders Notları </a:t>
            </a:r>
            <a:r>
              <a:rPr lang="tr-TR" sz="2200">
                <a:solidFill>
                  <a:srgbClr val="FFFFFF"/>
                </a:solidFill>
              </a:rPr>
              <a:t>- </a:t>
            </a:r>
            <a:r>
              <a:rPr lang="tr-TR" sz="2200" smtClean="0">
                <a:solidFill>
                  <a:srgbClr val="FFFFFF"/>
                </a:solidFill>
              </a:rPr>
              <a:t>3</a:t>
            </a:r>
            <a:r>
              <a:rPr lang="tr-TR" sz="2000" dirty="0">
                <a:solidFill>
                  <a:srgbClr val="FFFFFF"/>
                </a:solidFill>
              </a:rPr>
              <a:t/>
            </a:r>
            <a:br>
              <a:rPr lang="tr-TR" sz="2000" dirty="0">
                <a:solidFill>
                  <a:srgbClr val="FFFFFF"/>
                </a:solidFill>
              </a:rPr>
            </a:br>
            <a:r>
              <a:rPr lang="tr-TR" sz="1600" dirty="0">
                <a:solidFill>
                  <a:srgbClr val="FFFFFF"/>
                </a:solidFill>
              </a:rPr>
              <a:t>	 </a:t>
            </a:r>
            <a:r>
              <a:rPr lang="tr-TR" dirty="0">
                <a:solidFill>
                  <a:srgbClr val="FFFFFF"/>
                </a:solidFill>
              </a:rPr>
              <a:t> </a:t>
            </a:r>
          </a:p>
        </p:txBody>
      </p:sp>
      <p:pic>
        <p:nvPicPr>
          <p:cNvPr id="19460" name="Picture 10" descr="c:\Program Files\Common Files\Microsoft Shared\Clipart\cagcat50\pe01838_.wmf"/>
          <p:cNvPicPr>
            <a:picLocks noChangeAspect="1" noChangeArrowheads="1"/>
          </p:cNvPicPr>
          <p:nvPr/>
        </p:nvPicPr>
        <p:blipFill>
          <a:blip r:embed="rId2"/>
          <a:srcRect/>
          <a:stretch>
            <a:fillRect/>
          </a:stretch>
        </p:blipFill>
        <p:spPr bwMode="auto">
          <a:xfrm>
            <a:off x="290513" y="800100"/>
            <a:ext cx="2971800" cy="285115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71472" y="285728"/>
            <a:ext cx="8229600" cy="1143000"/>
          </a:xfrm>
        </p:spPr>
        <p:txBody>
          <a:bodyPr/>
          <a:lstStyle/>
          <a:p>
            <a:r>
              <a:rPr lang="tr-TR" sz="2800" b="0" dirty="0" smtClean="0">
                <a:solidFill>
                  <a:schemeClr val="tx1"/>
                </a:solidFill>
                <a:effectLst/>
              </a:rPr>
              <a:t>Birliktelik kuralındaki amaç:</a:t>
            </a:r>
            <a:endParaRPr lang="tr-TR" sz="6000" b="0" dirty="0">
              <a:solidFill>
                <a:schemeClr val="tx1"/>
              </a:solidFill>
              <a:effectLst/>
            </a:endParaRPr>
          </a:p>
        </p:txBody>
      </p:sp>
      <p:sp>
        <p:nvSpPr>
          <p:cNvPr id="5" name="4 İçerik Yer Tutucusu"/>
          <p:cNvSpPr>
            <a:spLocks noGrp="1"/>
          </p:cNvSpPr>
          <p:nvPr>
            <p:ph idx="1"/>
          </p:nvPr>
        </p:nvSpPr>
        <p:spPr>
          <a:xfrm>
            <a:off x="457200" y="1571612"/>
            <a:ext cx="8229600" cy="4752988"/>
          </a:xfrm>
        </p:spPr>
        <p:txBody>
          <a:bodyPr>
            <a:noAutofit/>
          </a:bodyPr>
          <a:lstStyle/>
          <a:p>
            <a:pPr>
              <a:buNone/>
            </a:pPr>
            <a:r>
              <a:rPr lang="tr-TR" sz="2400" dirty="0" smtClean="0">
                <a:latin typeface="+mj-lt"/>
                <a:ea typeface="+mj-ea"/>
                <a:cs typeface="+mj-cs"/>
              </a:rPr>
              <a:t>	Milyonlarca veri üzerinde veri madenciliği teknikleri</a:t>
            </a:r>
          </a:p>
          <a:p>
            <a:pPr>
              <a:buNone/>
            </a:pPr>
            <a:r>
              <a:rPr lang="tr-TR" sz="2400" dirty="0" smtClean="0">
                <a:latin typeface="+mj-lt"/>
                <a:ea typeface="+mj-ea"/>
                <a:cs typeface="+mj-cs"/>
              </a:rPr>
              <a:t>	uygulandığında, birliktelik sorgusu için kullanılan </a:t>
            </a:r>
          </a:p>
          <a:p>
            <a:pPr>
              <a:buNone/>
            </a:pPr>
            <a:r>
              <a:rPr lang="tr-TR" sz="2400" dirty="0" smtClean="0">
                <a:latin typeface="+mj-lt"/>
                <a:ea typeface="+mj-ea"/>
                <a:cs typeface="+mj-cs"/>
              </a:rPr>
              <a:t>	algoritmalar hızlı olmalıdır. Bu ihtiyaçlar veri madenciliğinin ve tekniklerinin ortaya çıkmasına sebep olmuştur.</a:t>
            </a:r>
          </a:p>
          <a:p>
            <a:pPr>
              <a:buNone/>
            </a:pPr>
            <a:endParaRPr lang="tr-TR" sz="2400" dirty="0" smtClean="0">
              <a:latin typeface="+mj-lt"/>
              <a:ea typeface="+mj-ea"/>
              <a:cs typeface="+mj-cs"/>
            </a:endParaRPr>
          </a:p>
          <a:p>
            <a:pPr>
              <a:buNone/>
            </a:pPr>
            <a:r>
              <a:rPr lang="tr-TR" sz="2400" dirty="0" smtClean="0">
                <a:latin typeface="+mj-lt"/>
                <a:ea typeface="+mj-ea"/>
                <a:cs typeface="+mj-cs"/>
              </a:rPr>
              <a:t>	Yakın geleceğin geçmişten çok fazla farklı olmayacağı varsayılırsa geçmiş veriden  çıkarılmış  olan kurallar gelecekte de geçerli olacak ve ilerisi için doğru tahmin yapılmasını sağlayacaktır.</a:t>
            </a:r>
            <a:endParaRPr lang="tr-TR" sz="2400"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09600" y="0"/>
            <a:ext cx="8229600" cy="1143000"/>
          </a:xfrm>
        </p:spPr>
        <p:txBody>
          <a:bodyPr>
            <a:normAutofit/>
          </a:bodyPr>
          <a:lstStyle/>
          <a:p>
            <a:r>
              <a:rPr lang="tr-TR" sz="3600" b="0" dirty="0" smtClean="0">
                <a:solidFill>
                  <a:schemeClr val="tx1"/>
                </a:solidFill>
                <a:effectLst/>
              </a:rPr>
              <a:t>Gerçek hayatta;</a:t>
            </a:r>
            <a:endParaRPr lang="tr-TR" sz="3600" b="0" dirty="0">
              <a:solidFill>
                <a:schemeClr val="tx1"/>
              </a:solidFill>
              <a:effectLst/>
            </a:endParaRPr>
          </a:p>
        </p:txBody>
      </p:sp>
      <p:sp>
        <p:nvSpPr>
          <p:cNvPr id="3" name="2 İçerik Yer Tutucusu"/>
          <p:cNvSpPr>
            <a:spLocks noGrp="1"/>
          </p:cNvSpPr>
          <p:nvPr>
            <p:ph idx="1"/>
          </p:nvPr>
        </p:nvSpPr>
        <p:spPr>
          <a:xfrm>
            <a:off x="243450" y="692696"/>
            <a:ext cx="8363272" cy="5786454"/>
          </a:xfrm>
        </p:spPr>
        <p:txBody>
          <a:bodyPr>
            <a:noAutofit/>
          </a:bodyPr>
          <a:lstStyle/>
          <a:p>
            <a:pPr algn="just">
              <a:buNone/>
            </a:pPr>
            <a:endParaRPr lang="tr-TR" sz="2000" dirty="0" smtClean="0"/>
          </a:p>
          <a:p>
            <a:pPr indent="7938" algn="just">
              <a:lnSpc>
                <a:spcPct val="110000"/>
              </a:lnSpc>
              <a:buNone/>
            </a:pPr>
            <a:r>
              <a:rPr lang="tr-TR" sz="2000" dirty="0" smtClean="0">
                <a:latin typeface="+mj-lt"/>
                <a:ea typeface="+mj-ea"/>
                <a:cs typeface="+mj-cs"/>
              </a:rPr>
              <a:t>Konuyu gerçek hayattaki  uygulamalarla daha da somutlaştıracak olursak;</a:t>
            </a:r>
          </a:p>
          <a:p>
            <a:pPr indent="7938" algn="just">
              <a:lnSpc>
                <a:spcPct val="110000"/>
              </a:lnSpc>
              <a:buNone/>
            </a:pPr>
            <a:endParaRPr lang="tr-TR" sz="2000" dirty="0" smtClean="0">
              <a:latin typeface="+mj-lt"/>
              <a:ea typeface="+mj-ea"/>
              <a:cs typeface="+mj-cs"/>
            </a:endParaRPr>
          </a:p>
          <a:p>
            <a:pPr indent="7938" algn="just">
              <a:lnSpc>
                <a:spcPct val="110000"/>
              </a:lnSpc>
              <a:buNone/>
            </a:pPr>
            <a:r>
              <a:rPr lang="tr-TR" sz="2000" dirty="0" smtClean="0">
                <a:latin typeface="+mj-lt"/>
                <a:ea typeface="+mj-ea"/>
                <a:cs typeface="+mj-cs"/>
              </a:rPr>
              <a:t>Bir alışveriş sırasında veya birbirini izleyen alışverişlerde müşterinin hangi mal veya hizmetleri satın almaya eğilimli olduğunun belirlenmesi, müşteriye daha fazla ürünün satılmasını sağlama yollarından biridir. </a:t>
            </a:r>
          </a:p>
          <a:p>
            <a:pPr indent="7938" algn="just">
              <a:lnSpc>
                <a:spcPct val="110000"/>
              </a:lnSpc>
              <a:buNone/>
            </a:pPr>
            <a:endParaRPr lang="tr-TR" sz="2000" dirty="0" smtClean="0">
              <a:latin typeface="+mj-lt"/>
              <a:ea typeface="+mj-ea"/>
              <a:cs typeface="+mj-cs"/>
            </a:endParaRPr>
          </a:p>
          <a:p>
            <a:pPr indent="7938" algn="just">
              <a:lnSpc>
                <a:spcPct val="110000"/>
              </a:lnSpc>
              <a:buNone/>
            </a:pPr>
            <a:r>
              <a:rPr lang="tr-TR" sz="2000" dirty="0" smtClean="0">
                <a:latin typeface="+mj-lt"/>
                <a:ea typeface="+mj-ea"/>
                <a:cs typeface="+mj-cs"/>
              </a:rPr>
              <a:t>Satın alma eğilimlerinin tanımlanmasını sağlayan birliktelik kuralları ve ardışık zamanlı örüntüler, pazarlama amaçlı olarak pazar sepeti analizi (Market Basket Analysis) adı altında veri madenciliğinde yaygın olarak kullanılmaktadır.</a:t>
            </a:r>
          </a:p>
          <a:p>
            <a:pPr algn="just">
              <a:lnSpc>
                <a:spcPct val="110000"/>
              </a:lnSpc>
              <a:buNone/>
            </a:pPr>
            <a:endParaRPr lang="tr-TR" sz="2000" dirty="0" smtClean="0">
              <a:latin typeface="+mj-lt"/>
              <a:ea typeface="+mj-ea"/>
              <a:cs typeface="+mj-cs"/>
            </a:endParaRPr>
          </a:p>
          <a:p>
            <a:pPr indent="7938" algn="just">
              <a:lnSpc>
                <a:spcPct val="110000"/>
              </a:lnSpc>
              <a:buNone/>
            </a:pPr>
            <a:r>
              <a:rPr lang="tr-TR" sz="2000" dirty="0" smtClean="0">
                <a:latin typeface="+mj-lt"/>
                <a:ea typeface="+mj-ea"/>
                <a:cs typeface="+mj-cs"/>
              </a:rPr>
              <a:t>Bununla birlikte bu teknikler, tıp, finans ve farklı olayların birbirleri ile ilişkili olduğunun belirlenmesi sonucunda değerli bilgi kazanımının söz konusu olduğu ortamlarda da önem taşımaktadır.</a:t>
            </a:r>
          </a:p>
          <a:p>
            <a:endParaRPr lang="tr-TR" sz="1000"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Picture 8"/>
          <p:cNvPicPr>
            <a:picLocks noChangeAspect="1" noChangeArrowheads="1"/>
          </p:cNvPicPr>
          <p:nvPr/>
        </p:nvPicPr>
        <p:blipFill>
          <a:blip r:embed="rId3" cstate="print">
            <a:lum bright="-3000" contrast="-1000"/>
          </a:blip>
          <a:srcRect/>
          <a:stretch>
            <a:fillRect/>
          </a:stretch>
        </p:blipFill>
        <p:spPr bwMode="auto">
          <a:xfrm>
            <a:off x="64096" y="404664"/>
            <a:ext cx="6336704" cy="5537462"/>
          </a:xfrm>
          <a:prstGeom prst="rect">
            <a:avLst/>
          </a:prstGeom>
          <a:noFill/>
          <a:ln w="9525">
            <a:noFill/>
            <a:miter lim="800000"/>
            <a:headEnd/>
            <a:tailEnd/>
          </a:ln>
        </p:spPr>
      </p:pic>
      <p:sp>
        <p:nvSpPr>
          <p:cNvPr id="35849" name="Rectangle 9"/>
          <p:cNvSpPr>
            <a:spLocks noChangeArrowheads="1"/>
          </p:cNvSpPr>
          <p:nvPr/>
        </p:nvSpPr>
        <p:spPr bwMode="auto">
          <a:xfrm>
            <a:off x="6477000" y="685800"/>
            <a:ext cx="2579655" cy="5078313"/>
          </a:xfrm>
          <a:prstGeom prst="rect">
            <a:avLst/>
          </a:prstGeom>
          <a:solidFill>
            <a:schemeClr val="bg1"/>
          </a:solidFill>
          <a:ln w="9525">
            <a:noFill/>
            <a:miter lim="800000"/>
            <a:headEnd/>
            <a:tailEnd/>
          </a:ln>
          <a:effectLst/>
        </p:spPr>
        <p:txBody>
          <a:bodyPr wrap="square" anchor="ctr">
            <a:spAutoFit/>
          </a:bodyPr>
          <a:lstStyle/>
          <a:p>
            <a:pPr algn="just"/>
            <a:r>
              <a:rPr lang="tr-TR" dirty="0"/>
              <a:t>Birliktelik kuralları, aynı işlem içinde çoğunlukla beraber görülen nesneleri içeren kurallardır. Birliktelik kurallarının kullanıldığı en tipik örnek market sepeti uygulamasıdır. </a:t>
            </a:r>
            <a:endParaRPr lang="tr-TR" dirty="0" smtClean="0"/>
          </a:p>
          <a:p>
            <a:pPr algn="just"/>
            <a:endParaRPr lang="tr-TR" dirty="0" smtClean="0"/>
          </a:p>
          <a:p>
            <a:pPr algn="just"/>
            <a:endParaRPr lang="tr-TR" dirty="0" smtClean="0"/>
          </a:p>
          <a:p>
            <a:pPr algn="just"/>
            <a:r>
              <a:rPr lang="tr-TR" dirty="0" smtClean="0"/>
              <a:t>Bu </a:t>
            </a:r>
            <a:r>
              <a:rPr lang="tr-TR" dirty="0"/>
              <a:t>işlem, müşterilerin yaptıkları alışverişlerdeki ürünler arasındaki birliktelikleri bularak </a:t>
            </a:r>
            <a:r>
              <a:rPr lang="tr-TR" b="1" dirty="0"/>
              <a:t>müşterilerin satın alma alışkanlıklarını çözümler</a:t>
            </a:r>
            <a:r>
              <a:rPr lang="tr-TR" dirty="0"/>
              <a:t>. </a:t>
            </a:r>
          </a:p>
        </p:txBody>
      </p:sp>
    </p:spTree>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ChangeArrowheads="1"/>
          </p:cNvSpPr>
          <p:nvPr/>
        </p:nvSpPr>
        <p:spPr bwMode="auto">
          <a:xfrm>
            <a:off x="533400" y="1066800"/>
            <a:ext cx="8153400" cy="1920875"/>
          </a:xfrm>
          <a:prstGeom prst="rect">
            <a:avLst/>
          </a:prstGeom>
          <a:noFill/>
          <a:ln w="9525">
            <a:noFill/>
            <a:miter lim="800000"/>
            <a:headEnd/>
            <a:tailEnd/>
          </a:ln>
          <a:effectLst/>
        </p:spPr>
        <p:txBody>
          <a:bodyPr>
            <a:spAutoFit/>
          </a:bodyPr>
          <a:lstStyle/>
          <a:p>
            <a:pPr algn="just">
              <a:defRPr/>
            </a:pPr>
            <a:r>
              <a:rPr lang="tr-TR" sz="2000" b="1">
                <a:effectLst>
                  <a:outerShdw blurRad="38100" dist="38100" dir="2700000" algn="tl">
                    <a:srgbClr val="000000"/>
                  </a:outerShdw>
                </a:effectLst>
              </a:rPr>
              <a:t>Birliktelik kuralları kullanılarak </a:t>
            </a:r>
          </a:p>
          <a:p>
            <a:pPr algn="just">
              <a:defRPr/>
            </a:pPr>
            <a:endParaRPr lang="tr-TR" sz="2000" b="1">
              <a:effectLst>
                <a:outerShdw blurRad="38100" dist="38100" dir="2700000" algn="tl">
                  <a:srgbClr val="000000"/>
                </a:outerShdw>
              </a:effectLst>
            </a:endParaRPr>
          </a:p>
          <a:p>
            <a:pPr algn="just">
              <a:defRPr/>
            </a:pPr>
            <a:r>
              <a:rPr lang="tr-TR" sz="2000" b="1">
                <a:solidFill>
                  <a:schemeClr val="folHlink"/>
                </a:solidFill>
                <a:effectLst>
                  <a:outerShdw blurRad="38100" dist="38100" dir="2700000" algn="tl">
                    <a:srgbClr val="000000"/>
                  </a:outerShdw>
                </a:effectLst>
              </a:rPr>
              <a:t>Hangi ürünler çoğunlukla birlikte satılıyor ?</a:t>
            </a:r>
          </a:p>
          <a:p>
            <a:pPr algn="just">
              <a:defRPr/>
            </a:pPr>
            <a:endParaRPr lang="tr-TR" sz="2000" b="1">
              <a:solidFill>
                <a:schemeClr val="folHlink"/>
              </a:solidFill>
              <a:effectLst>
                <a:outerShdw blurRad="38100" dist="38100" dir="2700000" algn="tl">
                  <a:srgbClr val="000000"/>
                </a:outerShdw>
              </a:effectLst>
            </a:endParaRPr>
          </a:p>
          <a:p>
            <a:pPr algn="just">
              <a:defRPr/>
            </a:pPr>
            <a:r>
              <a:rPr lang="tr-TR" sz="2000" b="1">
                <a:effectLst>
                  <a:outerShdw blurRad="38100" dist="38100" dir="2700000" algn="tl">
                    <a:srgbClr val="000000"/>
                  </a:outerShdw>
                </a:effectLst>
              </a:rPr>
              <a:t>Sorusunun cevabını bulabiliriz.</a:t>
            </a:r>
          </a:p>
          <a:p>
            <a:pPr algn="just">
              <a:defRPr/>
            </a:pPr>
            <a:endParaRPr lang="tr-TR" sz="2000" b="1">
              <a:effectLst>
                <a:outerShdw blurRad="38100" dist="38100" dir="2700000" algn="tl">
                  <a:srgbClr val="000000"/>
                </a:outerShdw>
              </a:effectLst>
            </a:endParaRPr>
          </a:p>
        </p:txBody>
      </p:sp>
      <p:sp>
        <p:nvSpPr>
          <p:cNvPr id="106501" name="Text Box 5"/>
          <p:cNvSpPr txBox="1">
            <a:spLocks noChangeArrowheads="1"/>
          </p:cNvSpPr>
          <p:nvPr/>
        </p:nvSpPr>
        <p:spPr bwMode="auto">
          <a:xfrm>
            <a:off x="533400" y="3352800"/>
            <a:ext cx="8153400" cy="2225675"/>
          </a:xfrm>
          <a:prstGeom prst="rect">
            <a:avLst/>
          </a:prstGeom>
          <a:noFill/>
          <a:ln w="9525">
            <a:noFill/>
            <a:miter lim="800000"/>
            <a:headEnd/>
            <a:tailEnd/>
          </a:ln>
          <a:effectLst/>
        </p:spPr>
        <p:txBody>
          <a:bodyPr>
            <a:spAutoFit/>
          </a:bodyPr>
          <a:lstStyle/>
          <a:p>
            <a:pPr>
              <a:spcBef>
                <a:spcPct val="50000"/>
              </a:spcBef>
              <a:defRPr/>
            </a:pPr>
            <a:r>
              <a:rPr lang="tr-TR" sz="2000" b="1">
                <a:effectLst>
                  <a:outerShdw blurRad="38100" dist="38100" dir="2700000" algn="tl">
                    <a:srgbClr val="000000"/>
                  </a:outerShdw>
                </a:effectLst>
              </a:rPr>
              <a:t>Kullanım alanlarının bazıları :</a:t>
            </a:r>
          </a:p>
          <a:p>
            <a:pPr lvl="1">
              <a:spcBef>
                <a:spcPct val="50000"/>
              </a:spcBef>
              <a:buFont typeface="Wingdings" pitchFamily="2" charset="2"/>
              <a:buChar char="Ø"/>
              <a:defRPr/>
            </a:pPr>
            <a:r>
              <a:rPr lang="tr-TR" sz="2000" b="1">
                <a:effectLst>
                  <a:outerShdw blurRad="38100" dist="38100" dir="2700000" algn="tl">
                    <a:srgbClr val="000000"/>
                  </a:outerShdw>
                </a:effectLst>
              </a:rPr>
              <a:t>Katalog tasarımlarında</a:t>
            </a:r>
          </a:p>
          <a:p>
            <a:pPr lvl="1">
              <a:spcBef>
                <a:spcPct val="50000"/>
              </a:spcBef>
              <a:buFont typeface="Wingdings" pitchFamily="2" charset="2"/>
              <a:buChar char="Ø"/>
              <a:defRPr/>
            </a:pPr>
            <a:r>
              <a:rPr lang="tr-TR" sz="2000" b="1">
                <a:effectLst>
                  <a:outerShdw blurRad="38100" dist="38100" dir="2700000" algn="tl">
                    <a:srgbClr val="000000"/>
                  </a:outerShdw>
                </a:effectLst>
              </a:rPr>
              <a:t>Mağaza raflarına ürün yerleştirmede</a:t>
            </a:r>
          </a:p>
          <a:p>
            <a:pPr lvl="1">
              <a:spcBef>
                <a:spcPct val="50000"/>
              </a:spcBef>
              <a:buFont typeface="Wingdings" pitchFamily="2" charset="2"/>
              <a:buChar char="Ø"/>
              <a:defRPr/>
            </a:pPr>
            <a:r>
              <a:rPr lang="tr-TR" sz="2000" b="1">
                <a:effectLst>
                  <a:outerShdw blurRad="38100" dist="38100" dir="2700000" algn="tl">
                    <a:srgbClr val="000000"/>
                  </a:outerShdw>
                </a:effectLst>
              </a:rPr>
              <a:t>Müşteri profili çıkarmada</a:t>
            </a:r>
          </a:p>
          <a:p>
            <a:pPr lvl="1">
              <a:spcBef>
                <a:spcPct val="50000"/>
              </a:spcBef>
              <a:buFont typeface="Wingdings" pitchFamily="2" charset="2"/>
              <a:buChar char="Ø"/>
              <a:defRPr/>
            </a:pPr>
            <a:r>
              <a:rPr lang="tr-TR" sz="2000" b="1">
                <a:effectLst>
                  <a:outerShdw blurRad="38100" dist="38100" dir="2700000" algn="tl">
                    <a:srgbClr val="000000"/>
                  </a:outerShdw>
                </a:effectLst>
              </a:rPr>
              <a:t>Promosyon düzenlemede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diamond(in)">
                                      <p:cBhvr>
                                        <p:cTn id="7" dur="2000"/>
                                        <p:tgtEl>
                                          <p:spTgt spid="10650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6501"/>
                                        </p:tgtEl>
                                        <p:attrNameLst>
                                          <p:attrName>style.visibility</p:attrName>
                                        </p:attrNameLst>
                                      </p:cBhvr>
                                      <p:to>
                                        <p:strVal val="visible"/>
                                      </p:to>
                                    </p:set>
                                    <p:animEffect transition="in" filter="diamond(in)">
                                      <p:cBhvr>
                                        <p:cTn id="12" dur="20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p:bldP spid="1065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57200" y="701675"/>
            <a:ext cx="8229600" cy="730250"/>
          </a:xfrm>
        </p:spPr>
        <p:txBody>
          <a:bodyPr/>
          <a:lstStyle/>
          <a:p>
            <a:pPr eaLnBrk="1" hangingPunct="1">
              <a:defRPr/>
            </a:pPr>
            <a:r>
              <a:rPr lang="tr-TR" smtClean="0"/>
              <a:t>Birliktelik Kuralları</a:t>
            </a:r>
            <a:endParaRPr lang="en-US" smtClean="0"/>
          </a:p>
        </p:txBody>
      </p:sp>
      <p:sp>
        <p:nvSpPr>
          <p:cNvPr id="156675" name="Rectangle 3"/>
          <p:cNvSpPr>
            <a:spLocks noGrp="1" noChangeArrowheads="1"/>
          </p:cNvSpPr>
          <p:nvPr>
            <p:ph type="body" idx="1"/>
          </p:nvPr>
        </p:nvSpPr>
        <p:spPr/>
        <p:txBody>
          <a:bodyPr/>
          <a:lstStyle/>
          <a:p>
            <a:pPr eaLnBrk="1" hangingPunct="1">
              <a:defRPr/>
            </a:pPr>
            <a:r>
              <a:rPr lang="en-AU" smtClean="0"/>
              <a:t>Veri içinde bir arada görülen özelliklerin kural orarak ortaya çıkarılması</a:t>
            </a:r>
          </a:p>
          <a:p>
            <a:pPr eaLnBrk="1" hangingPunct="1">
              <a:defRPr/>
            </a:pPr>
            <a:r>
              <a:rPr lang="en-AU" smtClean="0"/>
              <a:t>Genel haliyle</a:t>
            </a:r>
          </a:p>
          <a:p>
            <a:pPr eaLnBrk="1" hangingPunct="1">
              <a:buFont typeface="Wingdings" pitchFamily="2" charset="2"/>
              <a:buNone/>
              <a:defRPr/>
            </a:pPr>
            <a:r>
              <a:rPr lang="en-AU" smtClean="0"/>
              <a:t>	A</a:t>
            </a:r>
            <a:r>
              <a:rPr lang="en-AU" baseline="-25000" smtClean="0"/>
              <a:t>1</a:t>
            </a:r>
            <a:r>
              <a:rPr lang="en-AU" smtClean="0">
                <a:sym typeface="Symbol" pitchFamily="18" charset="2"/>
              </a:rPr>
              <a:t></a:t>
            </a:r>
            <a:r>
              <a:rPr lang="en-AU" smtClean="0"/>
              <a:t>A</a:t>
            </a:r>
            <a:r>
              <a:rPr lang="en-AU" baseline="-25000" smtClean="0"/>
              <a:t>2</a:t>
            </a:r>
            <a:r>
              <a:rPr lang="en-AU" smtClean="0"/>
              <a:t>.. </a:t>
            </a:r>
            <a:r>
              <a:rPr lang="en-AU" smtClean="0">
                <a:sym typeface="Symbol" pitchFamily="18" charset="2"/>
              </a:rPr>
              <a:t></a:t>
            </a:r>
            <a:r>
              <a:rPr lang="en-AU" smtClean="0"/>
              <a:t>A</a:t>
            </a:r>
            <a:r>
              <a:rPr lang="en-AU" baseline="-25000" smtClean="0"/>
              <a:t>k</a:t>
            </a:r>
            <a:r>
              <a:rPr lang="en-AU" smtClean="0"/>
              <a:t> </a:t>
            </a:r>
            <a:r>
              <a:rPr lang="en-AU" smtClean="0">
                <a:sym typeface="Symbol" pitchFamily="18" charset="2"/>
              </a:rPr>
              <a:t> </a:t>
            </a:r>
            <a:r>
              <a:rPr lang="en-AU" smtClean="0"/>
              <a:t>B</a:t>
            </a:r>
            <a:r>
              <a:rPr lang="en-AU" baseline="-25000" smtClean="0"/>
              <a:t>1</a:t>
            </a:r>
            <a:r>
              <a:rPr lang="en-AU" smtClean="0">
                <a:sym typeface="Symbol" pitchFamily="18" charset="2"/>
              </a:rPr>
              <a:t></a:t>
            </a:r>
            <a:r>
              <a:rPr lang="en-AU" smtClean="0"/>
              <a:t>B</a:t>
            </a:r>
            <a:r>
              <a:rPr lang="en-AU" baseline="-25000" smtClean="0"/>
              <a:t>2</a:t>
            </a:r>
            <a:r>
              <a:rPr lang="en-AU" smtClean="0"/>
              <a:t>.. </a:t>
            </a:r>
            <a:r>
              <a:rPr lang="en-AU" smtClean="0">
                <a:sym typeface="Symbol" pitchFamily="18" charset="2"/>
              </a:rPr>
              <a:t></a:t>
            </a:r>
            <a:r>
              <a:rPr lang="en-AU" smtClean="0"/>
              <a:t>B</a:t>
            </a:r>
            <a:r>
              <a:rPr lang="en-AU" baseline="-25000" smtClean="0"/>
              <a:t>l</a:t>
            </a:r>
          </a:p>
          <a:p>
            <a:pPr eaLnBrk="1" hangingPunct="1">
              <a:defRPr/>
            </a:pPr>
            <a:endParaRPr lang="tr-TR"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idx="4294967295"/>
          </p:nvPr>
        </p:nvSpPr>
        <p:spPr>
          <a:xfrm>
            <a:off x="428625" y="152400"/>
            <a:ext cx="8429625" cy="857250"/>
          </a:xfrm>
          <a:solidFill>
            <a:schemeClr val="bg1">
              <a:lumMod val="95000"/>
            </a:schemeClr>
          </a:solidFill>
        </p:spPr>
        <p:txBody>
          <a:bodyPr>
            <a:normAutofit/>
          </a:bodyPr>
          <a:lstStyle/>
          <a:p>
            <a:pPr eaLnBrk="1" hangingPunct="1">
              <a:defRPr/>
            </a:pPr>
            <a:r>
              <a:rPr lang="tr-TR" sz="4000" smtClean="0">
                <a:solidFill>
                  <a:srgbClr val="FF0000"/>
                </a:solidFill>
                <a:effectLst>
                  <a:outerShdw blurRad="38100" dist="38100" dir="2700000" algn="tl">
                    <a:srgbClr val="C0C0C0"/>
                  </a:outerShdw>
                </a:effectLst>
              </a:rPr>
              <a:t>Destek ve Güven Ölçütleri</a:t>
            </a:r>
          </a:p>
        </p:txBody>
      </p:sp>
      <p:sp>
        <p:nvSpPr>
          <p:cNvPr id="3" name="2 İçerik Yer Tutucusu"/>
          <p:cNvSpPr>
            <a:spLocks noGrp="1"/>
          </p:cNvSpPr>
          <p:nvPr>
            <p:ph idx="4294967295"/>
          </p:nvPr>
        </p:nvSpPr>
        <p:spPr>
          <a:xfrm>
            <a:off x="428625" y="1081088"/>
            <a:ext cx="8572500" cy="5143500"/>
          </a:xfrm>
        </p:spPr>
        <p:txBody>
          <a:bodyPr>
            <a:normAutofit fontScale="92500" lnSpcReduction="10000"/>
          </a:bodyPr>
          <a:lstStyle/>
          <a:p>
            <a:pPr marL="95250" indent="14288" eaLnBrk="1" hangingPunct="1">
              <a:lnSpc>
                <a:spcPct val="150000"/>
              </a:lnSpc>
              <a:buFont typeface="Wingdings" pitchFamily="2" charset="2"/>
              <a:buNone/>
              <a:defRPr/>
            </a:pPr>
            <a:r>
              <a:rPr lang="tr-TR" sz="2600" smtClean="0"/>
              <a:t>Satın alma eğilimlerinin tanımlanmasını sağlayan birliktelik kuralları, pazarlama amaçlı olarak pazar sepet analizi (</a:t>
            </a:r>
            <a:r>
              <a:rPr lang="tr-TR" sz="2600" i="1" smtClean="0"/>
              <a:t>Market Basket Analysis) adı altında veri madenciliğinde yaygın olarak kullanılmaktadır. </a:t>
            </a:r>
          </a:p>
          <a:p>
            <a:pPr marL="95250" indent="14288" eaLnBrk="1" hangingPunct="1">
              <a:lnSpc>
                <a:spcPct val="150000"/>
              </a:lnSpc>
              <a:buFont typeface="Wingdings" pitchFamily="2" charset="2"/>
              <a:buNone/>
              <a:defRPr/>
            </a:pPr>
            <a:r>
              <a:rPr lang="tr-TR" sz="2600" i="1" smtClean="0"/>
              <a:t>Pazar sepet çözümlemesinde satılan ürünler arasındaki ilişkileri ortaya koymak için;</a:t>
            </a:r>
          </a:p>
          <a:p>
            <a:pPr marL="95250" indent="14288" eaLnBrk="1" hangingPunct="1">
              <a:lnSpc>
                <a:spcPct val="150000"/>
              </a:lnSpc>
              <a:buFont typeface="Wingdings" pitchFamily="2" charset="2"/>
              <a:buChar char="§"/>
              <a:defRPr/>
            </a:pPr>
            <a:r>
              <a:rPr lang="tr-TR" sz="2600" i="1" smtClean="0"/>
              <a:t>	destek</a:t>
            </a:r>
          </a:p>
          <a:p>
            <a:pPr marL="95250" indent="14288" eaLnBrk="1" hangingPunct="1">
              <a:lnSpc>
                <a:spcPct val="150000"/>
              </a:lnSpc>
              <a:buFont typeface="Wingdings" pitchFamily="2" charset="2"/>
              <a:buChar char="§"/>
              <a:defRPr/>
            </a:pPr>
            <a:r>
              <a:rPr lang="tr-TR" sz="2600" i="1" smtClean="0"/>
              <a:t>	güven</a:t>
            </a:r>
          </a:p>
          <a:p>
            <a:pPr marL="95250" indent="14288" eaLnBrk="1" hangingPunct="1">
              <a:lnSpc>
                <a:spcPct val="150000"/>
              </a:lnSpc>
              <a:buFont typeface="Wingdings" pitchFamily="2" charset="2"/>
              <a:buNone/>
              <a:defRPr/>
            </a:pPr>
            <a:r>
              <a:rPr lang="tr-TR" sz="2600" i="1" smtClean="0"/>
              <a:t>ölçütlerinden yararlanılır.</a:t>
            </a:r>
            <a:endParaRPr lang="tr-TR" sz="26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2 İçerik Yer Tutucusu"/>
          <p:cNvSpPr>
            <a:spLocks noGrp="1"/>
          </p:cNvSpPr>
          <p:nvPr>
            <p:ph idx="4294967295"/>
          </p:nvPr>
        </p:nvSpPr>
        <p:spPr>
          <a:xfrm>
            <a:off x="500063" y="0"/>
            <a:ext cx="8429625" cy="5643563"/>
          </a:xfrm>
        </p:spPr>
        <p:txBody>
          <a:bodyPr/>
          <a:lstStyle/>
          <a:p>
            <a:pPr marL="95250" indent="14288" eaLnBrk="1" hangingPunct="1">
              <a:lnSpc>
                <a:spcPct val="150000"/>
              </a:lnSpc>
              <a:buFont typeface="Wingdings" pitchFamily="2" charset="2"/>
              <a:buNone/>
              <a:defRPr/>
            </a:pPr>
            <a:r>
              <a:rPr lang="tr-TR" sz="2200" smtClean="0"/>
              <a:t>Bu ölçütlerin hesaplanmasında </a:t>
            </a:r>
            <a:r>
              <a:rPr lang="tr-TR" sz="2200" b="1" smtClean="0"/>
              <a:t>destek sayısı </a:t>
            </a:r>
            <a:r>
              <a:rPr lang="tr-TR" sz="2200" smtClean="0"/>
              <a:t>adı verilen bir değer kullanılır. </a:t>
            </a:r>
          </a:p>
          <a:p>
            <a:pPr marL="95250" indent="14288" eaLnBrk="1" hangingPunct="1">
              <a:lnSpc>
                <a:spcPct val="150000"/>
              </a:lnSpc>
              <a:buFont typeface="Wingdings" pitchFamily="2" charset="2"/>
              <a:buNone/>
              <a:defRPr/>
            </a:pPr>
            <a:r>
              <a:rPr lang="tr-TR" sz="2200" smtClean="0"/>
              <a:t>A ürün grubunu alanların B ürün grubunu da alma durumu, yani birliktelik kuralı </a:t>
            </a:r>
            <a:r>
              <a:rPr lang="tr-TR" sz="2200" b="1" smtClean="0"/>
              <a:t>A -&gt;B </a:t>
            </a:r>
            <a:r>
              <a:rPr lang="tr-TR" sz="2200" smtClean="0"/>
              <a:t>biçiminde gösterilir.</a:t>
            </a:r>
            <a:endParaRPr lang="tr-TR" sz="2200" b="1" smtClean="0"/>
          </a:p>
          <a:p>
            <a:pPr marL="95250" indent="14288" eaLnBrk="1" hangingPunct="1">
              <a:lnSpc>
                <a:spcPct val="150000"/>
              </a:lnSpc>
              <a:buFont typeface="Wingdings" pitchFamily="2" charset="2"/>
              <a:buNone/>
              <a:defRPr/>
            </a:pPr>
            <a:r>
              <a:rPr lang="tr-TR" sz="2200" b="1" smtClean="0"/>
              <a:t>Kural destek ölçütü </a:t>
            </a:r>
            <a:r>
              <a:rPr lang="tr-TR" sz="2200" smtClean="0"/>
              <a:t>bir ilişkinin tüm alışverişler içinde hangi oranda tekrarlandığını belirler.</a:t>
            </a:r>
          </a:p>
          <a:p>
            <a:pPr marL="95250" indent="14288" eaLnBrk="1" hangingPunct="1">
              <a:lnSpc>
                <a:spcPct val="150000"/>
              </a:lnSpc>
              <a:buFont typeface="Wingdings" pitchFamily="2" charset="2"/>
              <a:buNone/>
              <a:defRPr/>
            </a:pPr>
            <a:endParaRPr lang="tr-TR" sz="2200" smtClean="0"/>
          </a:p>
          <a:p>
            <a:pPr marL="95250" indent="14288" eaLnBrk="1" hangingPunct="1">
              <a:lnSpc>
                <a:spcPct val="150000"/>
              </a:lnSpc>
              <a:buFont typeface="Wingdings" pitchFamily="2" charset="2"/>
              <a:buNone/>
              <a:defRPr/>
            </a:pPr>
            <a:r>
              <a:rPr lang="tr-TR" sz="2200" b="1" smtClean="0"/>
              <a:t>Kural güven ölçütü</a:t>
            </a:r>
            <a:r>
              <a:rPr lang="tr-TR" sz="2200" smtClean="0"/>
              <a:t>, A ürün grubunu alan müşterilerin B ürün grubunu da alma olasılığını ortaya koyar.</a:t>
            </a:r>
          </a:p>
        </p:txBody>
      </p:sp>
      <p:graphicFrame>
        <p:nvGraphicFramePr>
          <p:cNvPr id="2050" name="Object 3"/>
          <p:cNvGraphicFramePr>
            <a:graphicFrameLocks noChangeAspect="1"/>
          </p:cNvGraphicFramePr>
          <p:nvPr/>
        </p:nvGraphicFramePr>
        <p:xfrm>
          <a:off x="2500313" y="3143250"/>
          <a:ext cx="3976687" cy="819150"/>
        </p:xfrm>
        <a:graphic>
          <a:graphicData uri="http://schemas.openxmlformats.org/presentationml/2006/ole">
            <mc:AlternateContent xmlns:mc="http://schemas.openxmlformats.org/markup-compatibility/2006">
              <mc:Choice xmlns:v="urn:schemas-microsoft-com:vml" Requires="v">
                <p:oleObj spid="_x0000_s2064" name="Denklem" r:id="rId3" imgW="1752480" imgH="393480" progId="Equation.3">
                  <p:embed/>
                </p:oleObj>
              </mc:Choice>
              <mc:Fallback>
                <p:oleObj name="Denklem" r:id="rId3" imgW="175248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3143250"/>
                        <a:ext cx="397668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4"/>
          <p:cNvGraphicFramePr>
            <a:graphicFrameLocks noChangeAspect="1"/>
          </p:cNvGraphicFramePr>
          <p:nvPr/>
        </p:nvGraphicFramePr>
        <p:xfrm>
          <a:off x="2500313" y="4857750"/>
          <a:ext cx="4052887" cy="900113"/>
        </p:xfrm>
        <a:graphic>
          <a:graphicData uri="http://schemas.openxmlformats.org/presentationml/2006/ole">
            <mc:AlternateContent xmlns:mc="http://schemas.openxmlformats.org/markup-compatibility/2006">
              <mc:Choice xmlns:v="urn:schemas-microsoft-com:vml" Requires="v">
                <p:oleObj spid="_x0000_s2065" name="Denklem" r:id="rId5" imgW="1739880" imgH="419040" progId="Equation.3">
                  <p:embed/>
                </p:oleObj>
              </mc:Choice>
              <mc:Fallback>
                <p:oleObj name="Denklem" r:id="rId5" imgW="173988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0313" y="4857750"/>
                        <a:ext cx="4052887"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09600" y="0"/>
            <a:ext cx="7772400" cy="762000"/>
          </a:xfrm>
        </p:spPr>
        <p:txBody>
          <a:bodyPr/>
          <a:lstStyle/>
          <a:p>
            <a:pPr eaLnBrk="1" hangingPunct="1">
              <a:defRPr/>
            </a:pPr>
            <a:r>
              <a:rPr lang="tr-TR" smtClean="0"/>
              <a:t>Birliktelik Kuralları</a:t>
            </a:r>
          </a:p>
        </p:txBody>
      </p:sp>
      <p:sp>
        <p:nvSpPr>
          <p:cNvPr id="158723" name="Rectangle 3"/>
          <p:cNvSpPr>
            <a:spLocks noGrp="1" noChangeArrowheads="1"/>
          </p:cNvSpPr>
          <p:nvPr>
            <p:ph type="body" idx="1"/>
          </p:nvPr>
        </p:nvSpPr>
        <p:spPr>
          <a:xfrm>
            <a:off x="533400" y="1066800"/>
            <a:ext cx="8229600" cy="4114800"/>
          </a:xfrm>
        </p:spPr>
        <p:txBody>
          <a:bodyPr/>
          <a:lstStyle/>
          <a:p>
            <a:pPr eaLnBrk="1" hangingPunct="1">
              <a:lnSpc>
                <a:spcPct val="90000"/>
              </a:lnSpc>
              <a:buFont typeface="Wingdings" pitchFamily="2" charset="2"/>
              <a:buNone/>
              <a:defRPr/>
            </a:pPr>
            <a:endParaRPr lang="tr-TR" sz="2800" dirty="0" smtClean="0">
              <a:solidFill>
                <a:schemeClr val="tx2"/>
              </a:solidFill>
              <a:latin typeface="Times New Roman" pitchFamily="18" charset="0"/>
              <a:cs typeface="Times New Roman" pitchFamily="18" charset="0"/>
            </a:endParaRPr>
          </a:p>
          <a:p>
            <a:pPr eaLnBrk="1" hangingPunct="1">
              <a:lnSpc>
                <a:spcPct val="90000"/>
              </a:lnSpc>
              <a:buFont typeface="Wingdings" pitchFamily="2" charset="2"/>
              <a:buNone/>
              <a:defRPr/>
            </a:pPr>
            <a:r>
              <a:rPr lang="tr-TR" sz="2800" dirty="0" smtClean="0">
                <a:solidFill>
                  <a:srgbClr val="FF0000"/>
                </a:solidFill>
                <a:latin typeface="Arial" charset="0"/>
                <a:cs typeface="Times New Roman" pitchFamily="18" charset="0"/>
              </a:rPr>
              <a:t>Destek</a:t>
            </a:r>
            <a:r>
              <a:rPr lang="tr-TR" sz="2800" dirty="0" smtClean="0">
                <a:solidFill>
                  <a:schemeClr val="tx2"/>
                </a:solidFill>
                <a:latin typeface="Arial" charset="0"/>
              </a:rPr>
              <a:t> </a:t>
            </a:r>
            <a:r>
              <a:rPr lang="tr-TR" sz="2800" dirty="0" smtClean="0">
                <a:latin typeface="Arial" charset="0"/>
              </a:rPr>
              <a:t>(</a:t>
            </a:r>
            <a:r>
              <a:rPr lang="tr-TR" sz="2800" i="1" dirty="0" err="1" smtClean="0">
                <a:latin typeface="Arial" charset="0"/>
              </a:rPr>
              <a:t>Support</a:t>
            </a:r>
            <a:r>
              <a:rPr lang="tr-TR" sz="2800" dirty="0" smtClean="0">
                <a:latin typeface="Arial" charset="0"/>
              </a:rPr>
              <a:t>)</a:t>
            </a:r>
            <a:r>
              <a:rPr lang="tr-TR" sz="2800" dirty="0" smtClean="0">
                <a:latin typeface="Arial" charset="0"/>
                <a:cs typeface="Times New Roman" pitchFamily="18" charset="0"/>
              </a:rPr>
              <a:t>: 	</a:t>
            </a:r>
            <a:endParaRPr lang="tr-TR" sz="2800" dirty="0" smtClean="0">
              <a:latin typeface="Arial" charset="0"/>
            </a:endParaRPr>
          </a:p>
          <a:p>
            <a:pPr eaLnBrk="1" hangingPunct="1">
              <a:lnSpc>
                <a:spcPct val="90000"/>
              </a:lnSpc>
              <a:buFont typeface="Wingdings" pitchFamily="2" charset="2"/>
              <a:buNone/>
              <a:defRPr/>
            </a:pPr>
            <a:r>
              <a:rPr lang="tr-TR" sz="2800" dirty="0" smtClean="0">
                <a:latin typeface="Arial" charset="0"/>
              </a:rPr>
              <a:t>	</a:t>
            </a:r>
            <a:r>
              <a:rPr lang="tr-TR" sz="2800" dirty="0" smtClean="0">
                <a:latin typeface="Arial" charset="0"/>
                <a:cs typeface="Times New Roman" pitchFamily="18" charset="0"/>
              </a:rPr>
              <a:t>P(X ve Y)	= </a:t>
            </a:r>
          </a:p>
          <a:p>
            <a:pPr eaLnBrk="1" hangingPunct="1">
              <a:lnSpc>
                <a:spcPct val="90000"/>
              </a:lnSpc>
              <a:buFont typeface="Wingdings" pitchFamily="2" charset="2"/>
              <a:buNone/>
              <a:defRPr/>
            </a:pPr>
            <a:r>
              <a:rPr lang="tr-TR" sz="2800" dirty="0" smtClean="0">
                <a:latin typeface="Arial" charset="0"/>
                <a:cs typeface="Times New Roman" pitchFamily="18" charset="0"/>
              </a:rPr>
              <a:t>	X ve Y mallar</a:t>
            </a:r>
            <a:r>
              <a:rPr lang="tr-TR" sz="2800" dirty="0" smtClean="0">
                <a:latin typeface="Arial" charset="0"/>
              </a:rPr>
              <a:t>ı</a:t>
            </a:r>
            <a:r>
              <a:rPr lang="tr-TR" sz="2800" dirty="0" smtClean="0">
                <a:latin typeface="Arial" charset="0"/>
                <a:cs typeface="Times New Roman" pitchFamily="18" charset="0"/>
              </a:rPr>
              <a:t>n</a:t>
            </a:r>
            <a:r>
              <a:rPr lang="tr-TR" sz="2800" dirty="0" smtClean="0">
                <a:latin typeface="Arial" charset="0"/>
              </a:rPr>
              <a:t>ı</a:t>
            </a:r>
            <a:r>
              <a:rPr lang="tr-TR" sz="2800" dirty="0" smtClean="0">
                <a:latin typeface="Arial" charset="0"/>
                <a:cs typeface="Times New Roman" pitchFamily="18" charset="0"/>
              </a:rPr>
              <a:t> sat</a:t>
            </a:r>
            <a:r>
              <a:rPr lang="tr-TR" sz="2800" dirty="0" smtClean="0">
                <a:latin typeface="Arial" charset="0"/>
              </a:rPr>
              <a:t>ı</a:t>
            </a:r>
            <a:r>
              <a:rPr lang="tr-TR" sz="2800" dirty="0" smtClean="0">
                <a:latin typeface="Arial" charset="0"/>
                <a:cs typeface="Times New Roman" pitchFamily="18" charset="0"/>
              </a:rPr>
              <a:t>n alm</a:t>
            </a:r>
            <a:r>
              <a:rPr lang="tr-TR" sz="2800" dirty="0" smtClean="0">
                <a:latin typeface="Arial" charset="0"/>
              </a:rPr>
              <a:t>ış</a:t>
            </a:r>
            <a:r>
              <a:rPr lang="tr-TR" sz="2800" dirty="0" smtClean="0">
                <a:latin typeface="Arial" charset="0"/>
                <a:cs typeface="Times New Roman" pitchFamily="18" charset="0"/>
              </a:rPr>
              <a:t> mü</a:t>
            </a:r>
            <a:r>
              <a:rPr lang="en-US" sz="2800" dirty="0" smtClean="0">
                <a:latin typeface="Arial" charset="0"/>
              </a:rPr>
              <a:t>ş</a:t>
            </a:r>
            <a:r>
              <a:rPr lang="tr-TR" sz="2800" dirty="0" smtClean="0">
                <a:latin typeface="Arial" charset="0"/>
                <a:cs typeface="Times New Roman" pitchFamily="18" charset="0"/>
              </a:rPr>
              <a:t>teri say</a:t>
            </a:r>
            <a:r>
              <a:rPr lang="tr-TR" sz="2800" dirty="0" smtClean="0">
                <a:latin typeface="Arial" charset="0"/>
              </a:rPr>
              <a:t>ı</a:t>
            </a:r>
            <a:r>
              <a:rPr lang="tr-TR" sz="2800" dirty="0" smtClean="0">
                <a:latin typeface="Arial" charset="0"/>
                <a:cs typeface="Times New Roman" pitchFamily="18" charset="0"/>
              </a:rPr>
              <a:t>s</a:t>
            </a:r>
            <a:r>
              <a:rPr lang="tr-TR" sz="2800" dirty="0" smtClean="0">
                <a:latin typeface="Arial" charset="0"/>
              </a:rPr>
              <a:t>ı</a:t>
            </a:r>
            <a:r>
              <a:rPr lang="tr-TR" sz="2800" dirty="0" smtClean="0">
                <a:latin typeface="Arial" charset="0"/>
                <a:cs typeface="Times New Roman" pitchFamily="18" charset="0"/>
              </a:rPr>
              <a:t> / Toplam mü</a:t>
            </a:r>
            <a:r>
              <a:rPr lang="en-US" sz="2800" dirty="0" smtClean="0">
                <a:latin typeface="Arial" charset="0"/>
              </a:rPr>
              <a:t>ş</a:t>
            </a:r>
            <a:r>
              <a:rPr lang="tr-TR" sz="2800" dirty="0" smtClean="0">
                <a:latin typeface="Arial" charset="0"/>
                <a:cs typeface="Times New Roman" pitchFamily="18" charset="0"/>
              </a:rPr>
              <a:t>teri say</a:t>
            </a:r>
            <a:r>
              <a:rPr lang="tr-TR" sz="2800" dirty="0" smtClean="0">
                <a:latin typeface="Arial" charset="0"/>
              </a:rPr>
              <a:t>ı</a:t>
            </a:r>
            <a:r>
              <a:rPr lang="tr-TR" sz="2800" dirty="0" smtClean="0">
                <a:latin typeface="Arial" charset="0"/>
                <a:cs typeface="Times New Roman" pitchFamily="18" charset="0"/>
              </a:rPr>
              <a:t>s</a:t>
            </a:r>
            <a:r>
              <a:rPr lang="tr-TR" sz="2800" dirty="0" smtClean="0">
                <a:latin typeface="Arial" charset="0"/>
              </a:rPr>
              <a:t>ı</a:t>
            </a:r>
            <a:endParaRPr lang="tr-TR" sz="2800" dirty="0" smtClean="0">
              <a:latin typeface="Arial" charset="0"/>
              <a:cs typeface="Times New Roman" pitchFamily="18" charset="0"/>
            </a:endParaRPr>
          </a:p>
          <a:p>
            <a:pPr eaLnBrk="1" hangingPunct="1">
              <a:lnSpc>
                <a:spcPct val="90000"/>
              </a:lnSpc>
              <a:buFont typeface="Wingdings" pitchFamily="2" charset="2"/>
              <a:buNone/>
              <a:defRPr/>
            </a:pPr>
            <a:r>
              <a:rPr lang="tr-TR" sz="2800" dirty="0" smtClean="0">
                <a:latin typeface="Arial" charset="0"/>
                <a:cs typeface="Times New Roman" pitchFamily="18" charset="0"/>
              </a:rPr>
              <a:t> </a:t>
            </a:r>
            <a:r>
              <a:rPr lang="tr-TR" sz="2800" dirty="0" smtClean="0">
                <a:solidFill>
                  <a:srgbClr val="FF0000"/>
                </a:solidFill>
                <a:latin typeface="Arial" charset="0"/>
                <a:cs typeface="Times New Roman" pitchFamily="18" charset="0"/>
              </a:rPr>
              <a:t>Güven</a:t>
            </a:r>
            <a:r>
              <a:rPr lang="tr-TR" sz="2800" dirty="0" smtClean="0">
                <a:latin typeface="Arial" charset="0"/>
              </a:rPr>
              <a:t> (</a:t>
            </a:r>
            <a:r>
              <a:rPr lang="tr-TR" sz="2800" i="1" dirty="0" err="1" smtClean="0">
                <a:latin typeface="Arial" charset="0"/>
              </a:rPr>
              <a:t>Confidence</a:t>
            </a:r>
            <a:r>
              <a:rPr lang="tr-TR" sz="2800" dirty="0" smtClean="0">
                <a:latin typeface="Arial" charset="0"/>
              </a:rPr>
              <a:t>)</a:t>
            </a:r>
            <a:r>
              <a:rPr lang="tr-TR" sz="2800" dirty="0" smtClean="0">
                <a:latin typeface="Arial" charset="0"/>
                <a:cs typeface="Times New Roman" pitchFamily="18" charset="0"/>
              </a:rPr>
              <a:t>: 	</a:t>
            </a:r>
            <a:endParaRPr lang="tr-TR" sz="2800" dirty="0" smtClean="0">
              <a:latin typeface="Arial" charset="0"/>
            </a:endParaRPr>
          </a:p>
          <a:p>
            <a:pPr eaLnBrk="1" hangingPunct="1">
              <a:lnSpc>
                <a:spcPct val="90000"/>
              </a:lnSpc>
              <a:buFont typeface="Wingdings" pitchFamily="2" charset="2"/>
              <a:buNone/>
              <a:defRPr/>
            </a:pPr>
            <a:r>
              <a:rPr lang="tr-TR" sz="2800" dirty="0" smtClean="0">
                <a:latin typeface="Arial" charset="0"/>
              </a:rPr>
              <a:t>	</a:t>
            </a:r>
            <a:r>
              <a:rPr lang="tr-TR" sz="2800" dirty="0" smtClean="0">
                <a:latin typeface="Arial" charset="0"/>
                <a:cs typeface="Times New Roman" pitchFamily="18" charset="0"/>
              </a:rPr>
              <a:t>P(X|Y)=P(X ve Y)/P(Y) = </a:t>
            </a:r>
            <a:endParaRPr lang="tr-TR" sz="2800" dirty="0" smtClean="0">
              <a:latin typeface="Arial" charset="0"/>
            </a:endParaRPr>
          </a:p>
          <a:p>
            <a:pPr eaLnBrk="1" hangingPunct="1">
              <a:lnSpc>
                <a:spcPct val="90000"/>
              </a:lnSpc>
              <a:buFont typeface="Wingdings" pitchFamily="2" charset="2"/>
              <a:buNone/>
              <a:defRPr/>
            </a:pPr>
            <a:r>
              <a:rPr lang="tr-TR" sz="2800" dirty="0" smtClean="0">
                <a:latin typeface="Arial" charset="0"/>
              </a:rPr>
              <a:t>	</a:t>
            </a:r>
            <a:r>
              <a:rPr lang="tr-TR" sz="2800" dirty="0" smtClean="0">
                <a:latin typeface="Arial" charset="0"/>
                <a:cs typeface="Times New Roman" pitchFamily="18" charset="0"/>
              </a:rPr>
              <a:t>X ve Y mallar</a:t>
            </a:r>
            <a:r>
              <a:rPr lang="tr-TR" sz="2800" dirty="0" smtClean="0">
                <a:latin typeface="Arial" charset="0"/>
              </a:rPr>
              <a:t>ı</a:t>
            </a:r>
            <a:r>
              <a:rPr lang="tr-TR" sz="2800" dirty="0" smtClean="0">
                <a:latin typeface="Arial" charset="0"/>
                <a:cs typeface="Times New Roman" pitchFamily="18" charset="0"/>
              </a:rPr>
              <a:t>n</a:t>
            </a:r>
            <a:r>
              <a:rPr lang="tr-TR" sz="2800" dirty="0" smtClean="0">
                <a:latin typeface="Arial" charset="0"/>
              </a:rPr>
              <a:t>ı</a:t>
            </a:r>
            <a:r>
              <a:rPr lang="tr-TR" sz="2800" dirty="0" smtClean="0">
                <a:latin typeface="Arial" charset="0"/>
                <a:cs typeface="Times New Roman" pitchFamily="18" charset="0"/>
              </a:rPr>
              <a:t> sat</a:t>
            </a:r>
            <a:r>
              <a:rPr lang="tr-TR" sz="2800" dirty="0" smtClean="0">
                <a:latin typeface="Arial" charset="0"/>
              </a:rPr>
              <a:t>ı</a:t>
            </a:r>
            <a:r>
              <a:rPr lang="tr-TR" sz="2800" dirty="0" smtClean="0">
                <a:latin typeface="Arial" charset="0"/>
                <a:cs typeface="Times New Roman" pitchFamily="18" charset="0"/>
              </a:rPr>
              <a:t>n </a:t>
            </a:r>
            <a:r>
              <a:rPr lang="tr-TR" sz="2800" dirty="0" err="1" smtClean="0">
                <a:latin typeface="Arial" charset="0"/>
                <a:cs typeface="Times New Roman" pitchFamily="18" charset="0"/>
              </a:rPr>
              <a:t>alm</a:t>
            </a:r>
            <a:r>
              <a:rPr lang="tr-TR" sz="2800" dirty="0" err="1" smtClean="0">
                <a:latin typeface="Arial" charset="0"/>
              </a:rPr>
              <a:t>ı</a:t>
            </a:r>
            <a:r>
              <a:rPr lang="en-US" sz="2800" dirty="0" smtClean="0">
                <a:latin typeface="Arial" charset="0"/>
              </a:rPr>
              <a:t>ş</a:t>
            </a:r>
            <a:r>
              <a:rPr lang="tr-TR" sz="2800" dirty="0" smtClean="0">
                <a:latin typeface="Arial" charset="0"/>
                <a:cs typeface="Times New Roman" pitchFamily="18" charset="0"/>
              </a:rPr>
              <a:t> mü</a:t>
            </a:r>
            <a:r>
              <a:rPr lang="en-US" sz="2800" dirty="0" smtClean="0">
                <a:latin typeface="Arial" charset="0"/>
              </a:rPr>
              <a:t>ş</a:t>
            </a:r>
            <a:r>
              <a:rPr lang="tr-TR" sz="2800" dirty="0" smtClean="0">
                <a:latin typeface="Arial" charset="0"/>
                <a:cs typeface="Times New Roman" pitchFamily="18" charset="0"/>
              </a:rPr>
              <a:t>teri say</a:t>
            </a:r>
            <a:r>
              <a:rPr lang="tr-TR" sz="2800" dirty="0" smtClean="0">
                <a:latin typeface="Arial" charset="0"/>
              </a:rPr>
              <a:t>ı</a:t>
            </a:r>
            <a:r>
              <a:rPr lang="tr-TR" sz="2800" dirty="0" smtClean="0">
                <a:latin typeface="Arial" charset="0"/>
                <a:cs typeface="Times New Roman" pitchFamily="18" charset="0"/>
              </a:rPr>
              <a:t>s</a:t>
            </a:r>
            <a:r>
              <a:rPr lang="tr-TR" sz="2800" dirty="0" smtClean="0">
                <a:latin typeface="Arial" charset="0"/>
              </a:rPr>
              <a:t>ı</a:t>
            </a:r>
            <a:r>
              <a:rPr lang="tr-TR" sz="2800" dirty="0" smtClean="0">
                <a:latin typeface="Arial" charset="0"/>
                <a:cs typeface="Times New Roman" pitchFamily="18" charset="0"/>
              </a:rPr>
              <a:t> / Y mal</a:t>
            </a:r>
            <a:r>
              <a:rPr lang="tr-TR" sz="2800" dirty="0" smtClean="0">
                <a:latin typeface="Arial" charset="0"/>
              </a:rPr>
              <a:t>ı</a:t>
            </a:r>
            <a:r>
              <a:rPr lang="tr-TR" sz="2800" dirty="0" smtClean="0">
                <a:latin typeface="Arial" charset="0"/>
                <a:cs typeface="Times New Roman" pitchFamily="18" charset="0"/>
              </a:rPr>
              <a:t>n</a:t>
            </a:r>
            <a:r>
              <a:rPr lang="tr-TR" sz="2800" dirty="0" smtClean="0">
                <a:latin typeface="Arial" charset="0"/>
              </a:rPr>
              <a:t>ı</a:t>
            </a:r>
            <a:r>
              <a:rPr lang="tr-TR" sz="2800" dirty="0" smtClean="0">
                <a:latin typeface="Arial" charset="0"/>
                <a:cs typeface="Times New Roman" pitchFamily="18" charset="0"/>
              </a:rPr>
              <a:t> sat</a:t>
            </a:r>
            <a:r>
              <a:rPr lang="tr-TR" sz="2800" dirty="0" smtClean="0">
                <a:latin typeface="Arial" charset="0"/>
              </a:rPr>
              <a:t>ı</a:t>
            </a:r>
            <a:r>
              <a:rPr lang="tr-TR" sz="2800" dirty="0" smtClean="0">
                <a:latin typeface="Arial" charset="0"/>
                <a:cs typeface="Times New Roman" pitchFamily="18" charset="0"/>
              </a:rPr>
              <a:t>n </a:t>
            </a:r>
            <a:r>
              <a:rPr lang="tr-TR" sz="2800" dirty="0" err="1" smtClean="0">
                <a:latin typeface="Arial" charset="0"/>
                <a:cs typeface="Times New Roman" pitchFamily="18" charset="0"/>
              </a:rPr>
              <a:t>alm</a:t>
            </a:r>
            <a:r>
              <a:rPr lang="tr-TR" sz="2800" dirty="0" err="1" smtClean="0">
                <a:latin typeface="Arial" charset="0"/>
              </a:rPr>
              <a:t>ı</a:t>
            </a:r>
            <a:r>
              <a:rPr lang="en-US" sz="2800" dirty="0" smtClean="0">
                <a:latin typeface="Arial" charset="0"/>
              </a:rPr>
              <a:t>ş</a:t>
            </a:r>
            <a:r>
              <a:rPr lang="tr-TR" sz="2800" dirty="0" smtClean="0">
                <a:latin typeface="Arial" charset="0"/>
                <a:cs typeface="Times New Roman" pitchFamily="18" charset="0"/>
              </a:rPr>
              <a:t> mü</a:t>
            </a:r>
            <a:r>
              <a:rPr lang="en-US" sz="2800" dirty="0" smtClean="0">
                <a:latin typeface="Arial" charset="0"/>
              </a:rPr>
              <a:t>ş</a:t>
            </a:r>
            <a:r>
              <a:rPr lang="tr-TR" sz="2800" dirty="0" smtClean="0">
                <a:latin typeface="Arial" charset="0"/>
                <a:cs typeface="Times New Roman" pitchFamily="18" charset="0"/>
              </a:rPr>
              <a:t>teri say</a:t>
            </a:r>
            <a:r>
              <a:rPr lang="tr-TR" sz="2800" dirty="0" smtClean="0">
                <a:latin typeface="Arial" charset="0"/>
              </a:rPr>
              <a:t>ı</a:t>
            </a:r>
            <a:r>
              <a:rPr lang="tr-TR" sz="2800" dirty="0" smtClean="0">
                <a:latin typeface="Arial" charset="0"/>
                <a:cs typeface="Times New Roman" pitchFamily="18" charset="0"/>
              </a:rPr>
              <a:t>s</a:t>
            </a:r>
            <a:r>
              <a:rPr lang="tr-TR" sz="2800" dirty="0" smtClean="0">
                <a:latin typeface="Arial" charset="0"/>
              </a:rPr>
              <a:t>ı</a:t>
            </a:r>
            <a:endParaRPr lang="en-US" sz="2800" dirty="0" smtClean="0">
              <a:latin typeface="Arial" charset="0"/>
            </a:endParaRPr>
          </a:p>
          <a:p>
            <a:pPr eaLnBrk="1" hangingPunct="1">
              <a:lnSpc>
                <a:spcPct val="90000"/>
              </a:lnSpc>
              <a:defRPr/>
            </a:pPr>
            <a:endParaRPr lang="tr-TR" dirty="0" smtClean="0">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2 İçerik Yer Tutucusu"/>
          <p:cNvSpPr>
            <a:spLocks noGrp="1"/>
          </p:cNvSpPr>
          <p:nvPr>
            <p:ph idx="4294967295"/>
          </p:nvPr>
        </p:nvSpPr>
        <p:spPr>
          <a:xfrm>
            <a:off x="457200" y="762000"/>
            <a:ext cx="8229600" cy="5573713"/>
          </a:xfrm>
        </p:spPr>
        <p:txBody>
          <a:bodyPr/>
          <a:lstStyle/>
          <a:p>
            <a:pPr marL="177800" indent="-68263" eaLnBrk="1" hangingPunct="1">
              <a:lnSpc>
                <a:spcPct val="150000"/>
              </a:lnSpc>
              <a:buFont typeface="Wingdings" pitchFamily="2" charset="2"/>
              <a:buNone/>
              <a:defRPr/>
            </a:pPr>
            <a:r>
              <a:rPr lang="tr-TR" sz="2600" smtClean="0"/>
              <a:t>Birliktelik kuralları uygulanırken yukarıda söz edilen destek ve güven ölçütleri yani sıra, bu değerleri karşılaştırmak için </a:t>
            </a:r>
            <a:r>
              <a:rPr lang="tr-TR" sz="2600" b="1" smtClean="0"/>
              <a:t>eşik değere </a:t>
            </a:r>
            <a:r>
              <a:rPr lang="tr-TR" sz="2600" smtClean="0"/>
              <a:t>gereksinim duyar. Hesaplanan destek veya güven ölçütlerinin destek(eşik) ve güven(eşik) değerlerinden </a:t>
            </a:r>
            <a:r>
              <a:rPr lang="tr-TR" sz="2600" b="1" smtClean="0"/>
              <a:t>büyük</a:t>
            </a:r>
            <a:r>
              <a:rPr lang="tr-TR" sz="2600" smtClean="0"/>
              <a:t> olması beklenir.</a:t>
            </a:r>
          </a:p>
          <a:p>
            <a:pPr marL="177800" indent="-68263" eaLnBrk="1" hangingPunct="1">
              <a:lnSpc>
                <a:spcPct val="150000"/>
              </a:lnSpc>
              <a:buFont typeface="Wingdings" pitchFamily="2" charset="2"/>
              <a:buNone/>
              <a:defRPr/>
            </a:pPr>
            <a:r>
              <a:rPr lang="tr-TR" sz="2600" smtClean="0"/>
              <a:t>Hesaplanan destek veya güven ölçütleri ne kadar </a:t>
            </a:r>
            <a:r>
              <a:rPr lang="tr-TR" sz="2600" b="1" smtClean="0"/>
              <a:t>büyükse</a:t>
            </a:r>
            <a:r>
              <a:rPr lang="tr-TR" sz="2600" smtClean="0"/>
              <a:t> birliktelik kurallarının da o derece güçlü olduğuna karar verilir.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0"/>
            <a:ext cx="7772400" cy="762000"/>
          </a:xfrm>
        </p:spPr>
        <p:txBody>
          <a:bodyPr/>
          <a:lstStyle/>
          <a:p>
            <a:pPr eaLnBrk="1" hangingPunct="1">
              <a:defRPr/>
            </a:pPr>
            <a:r>
              <a:rPr lang="tr-TR" smtClean="0"/>
              <a:t>Market Sepeti Analizi</a:t>
            </a:r>
          </a:p>
        </p:txBody>
      </p:sp>
      <p:sp>
        <p:nvSpPr>
          <p:cNvPr id="161795" name="Rectangle 3"/>
          <p:cNvSpPr>
            <a:spLocks noGrp="1" noChangeArrowheads="1"/>
          </p:cNvSpPr>
          <p:nvPr>
            <p:ph type="body" idx="1"/>
          </p:nvPr>
        </p:nvSpPr>
        <p:spPr>
          <a:xfrm>
            <a:off x="685800" y="762000"/>
            <a:ext cx="7772400" cy="5334000"/>
          </a:xfrm>
        </p:spPr>
        <p:txBody>
          <a:bodyPr/>
          <a:lstStyle/>
          <a:p>
            <a:pPr eaLnBrk="1" hangingPunct="1">
              <a:defRPr/>
            </a:pPr>
            <a:r>
              <a:rPr lang="tr-TR" smtClean="0"/>
              <a:t>Market sepetlerindeki aldığı farklı ürünler arasında birliktelik ve korelasyona bakarak müşterilerin satın alma alışkanlıklarını analiz etme </a:t>
            </a:r>
          </a:p>
        </p:txBody>
      </p:sp>
      <p:grpSp>
        <p:nvGrpSpPr>
          <p:cNvPr id="2" name="Group 4"/>
          <p:cNvGrpSpPr>
            <a:grpSpLocks/>
          </p:cNvGrpSpPr>
          <p:nvPr/>
        </p:nvGrpSpPr>
        <p:grpSpPr bwMode="auto">
          <a:xfrm>
            <a:off x="609600" y="3429000"/>
            <a:ext cx="2209800" cy="2747963"/>
            <a:chOff x="368" y="2072"/>
            <a:chExt cx="1392" cy="1731"/>
          </a:xfrm>
        </p:grpSpPr>
        <p:graphicFrame>
          <p:nvGraphicFramePr>
            <p:cNvPr id="4100" name="Object 5"/>
            <p:cNvGraphicFramePr>
              <a:graphicFrameLocks noChangeAspect="1"/>
            </p:cNvGraphicFramePr>
            <p:nvPr/>
          </p:nvGraphicFramePr>
          <p:xfrm>
            <a:off x="545" y="2504"/>
            <a:ext cx="894" cy="1299"/>
          </p:xfrm>
          <a:graphic>
            <a:graphicData uri="http://schemas.openxmlformats.org/presentationml/2006/ole">
              <mc:AlternateContent xmlns:mc="http://schemas.openxmlformats.org/markup-compatibility/2006">
                <mc:Choice xmlns:v="urn:schemas-microsoft-com:vml" Requires="v">
                  <p:oleObj spid="_x0000_s4119" name="Document" r:id="rId3" imgW="1415520" imgH="2057400" progId="Word.Document.8">
                    <p:embed/>
                  </p:oleObj>
                </mc:Choice>
                <mc:Fallback>
                  <p:oleObj name="Document" r:id="rId3" imgW="1415520" imgH="205740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 y="2504"/>
                          <a:ext cx="894" cy="1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798" name="Text Box 6"/>
            <p:cNvSpPr txBox="1">
              <a:spLocks noChangeArrowheads="1"/>
            </p:cNvSpPr>
            <p:nvPr/>
          </p:nvSpPr>
          <p:spPr bwMode="auto">
            <a:xfrm>
              <a:off x="624" y="3432"/>
              <a:ext cx="778" cy="192"/>
            </a:xfrm>
            <a:prstGeom prst="rect">
              <a:avLst/>
            </a:prstGeom>
            <a:noFill/>
            <a:ln w="19050">
              <a:noFill/>
              <a:miter lim="800000"/>
              <a:headEnd/>
              <a:tailEnd/>
            </a:ln>
            <a:effectLst/>
          </p:spPr>
          <p:txBody>
            <a:bodyPr>
              <a:spAutoFit/>
            </a:bodyPr>
            <a:lstStyle/>
            <a:p>
              <a:pPr algn="ctr">
                <a:defRPr/>
              </a:pPr>
              <a:r>
                <a:rPr lang="en-US" sz="1400" b="1">
                  <a:effectLst>
                    <a:outerShdw blurRad="38100" dist="38100" dir="2700000" algn="tl">
                      <a:srgbClr val="000000"/>
                    </a:outerShdw>
                  </a:effectLst>
                  <a:latin typeface="Times New Roman" pitchFamily="18" charset="0"/>
                </a:rPr>
                <a:t>Müşteri 1</a:t>
              </a:r>
              <a:endParaRPr lang="it-IT" sz="1400" b="1">
                <a:effectLst>
                  <a:outerShdw blurRad="38100" dist="38100" dir="2700000" algn="tl">
                    <a:srgbClr val="000000"/>
                  </a:outerShdw>
                </a:effectLst>
                <a:latin typeface="Times New Roman" pitchFamily="18" charset="0"/>
              </a:endParaRPr>
            </a:p>
          </p:txBody>
        </p:sp>
        <p:sp>
          <p:nvSpPr>
            <p:cNvPr id="161799" name="Text Box 7"/>
            <p:cNvSpPr txBox="1">
              <a:spLocks noChangeArrowheads="1"/>
            </p:cNvSpPr>
            <p:nvPr/>
          </p:nvSpPr>
          <p:spPr bwMode="auto">
            <a:xfrm>
              <a:off x="368" y="2072"/>
              <a:ext cx="1392" cy="366"/>
            </a:xfrm>
            <a:prstGeom prst="rect">
              <a:avLst/>
            </a:prstGeom>
            <a:noFill/>
            <a:ln w="19050">
              <a:noFill/>
              <a:miter lim="800000"/>
              <a:headEnd/>
              <a:tailEnd/>
            </a:ln>
            <a:effectLst/>
          </p:spPr>
          <p:txBody>
            <a:bodyPr>
              <a:spAutoFit/>
            </a:bodyPr>
            <a:lstStyle/>
            <a:p>
              <a:pPr algn="ctr">
                <a:defRPr/>
              </a:pPr>
              <a:r>
                <a:rPr lang="en-US" sz="1600" b="1">
                  <a:effectLst>
                    <a:outerShdw blurRad="38100" dist="38100" dir="2700000" algn="tl">
                      <a:srgbClr val="000000"/>
                    </a:outerShdw>
                  </a:effectLst>
                  <a:latin typeface="Times New Roman" pitchFamily="18" charset="0"/>
                </a:rPr>
                <a:t>Süt, yumurta, şeker, ekmek</a:t>
              </a:r>
              <a:endParaRPr lang="it-IT" sz="1600" b="1">
                <a:effectLst>
                  <a:outerShdw blurRad="38100" dist="38100" dir="2700000" algn="tl">
                    <a:srgbClr val="000000"/>
                  </a:outerShdw>
                </a:effectLst>
                <a:latin typeface="Times New Roman" pitchFamily="18" charset="0"/>
              </a:endParaRPr>
            </a:p>
          </p:txBody>
        </p:sp>
      </p:grpSp>
      <p:grpSp>
        <p:nvGrpSpPr>
          <p:cNvPr id="3" name="Group 8"/>
          <p:cNvGrpSpPr>
            <a:grpSpLocks/>
          </p:cNvGrpSpPr>
          <p:nvPr/>
        </p:nvGrpSpPr>
        <p:grpSpPr bwMode="auto">
          <a:xfrm>
            <a:off x="3203575" y="3429000"/>
            <a:ext cx="2513013" cy="2517775"/>
            <a:chOff x="1970" y="2214"/>
            <a:chExt cx="1583" cy="1586"/>
          </a:xfrm>
        </p:grpSpPr>
        <p:graphicFrame>
          <p:nvGraphicFramePr>
            <p:cNvPr id="4099" name="Object 9"/>
            <p:cNvGraphicFramePr>
              <a:graphicFrameLocks noChangeAspect="1"/>
            </p:cNvGraphicFramePr>
            <p:nvPr/>
          </p:nvGraphicFramePr>
          <p:xfrm>
            <a:off x="2160" y="2600"/>
            <a:ext cx="1146" cy="1048"/>
          </p:xfrm>
          <a:graphic>
            <a:graphicData uri="http://schemas.openxmlformats.org/presentationml/2006/ole">
              <mc:AlternateContent xmlns:mc="http://schemas.openxmlformats.org/markup-compatibility/2006">
                <mc:Choice xmlns:v="urn:schemas-microsoft-com:vml" Requires="v">
                  <p:oleObj spid="_x0000_s4120" name="Document" r:id="rId5" imgW="1472400" imgH="1662840" progId="Word.Document.8">
                    <p:embed/>
                  </p:oleObj>
                </mc:Choice>
                <mc:Fallback>
                  <p:oleObj name="Document" r:id="rId5" imgW="1472400" imgH="1662840" progId="Word.Document.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2600"/>
                          <a:ext cx="1146" cy="1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61802" name="Text Box 10"/>
            <p:cNvSpPr txBox="1">
              <a:spLocks noChangeArrowheads="1"/>
            </p:cNvSpPr>
            <p:nvPr/>
          </p:nvSpPr>
          <p:spPr bwMode="auto">
            <a:xfrm>
              <a:off x="2360" y="3608"/>
              <a:ext cx="778" cy="192"/>
            </a:xfrm>
            <a:prstGeom prst="rect">
              <a:avLst/>
            </a:prstGeom>
            <a:noFill/>
            <a:ln w="19050">
              <a:noFill/>
              <a:miter lim="800000"/>
              <a:headEnd/>
              <a:tailEnd/>
            </a:ln>
            <a:effectLst/>
          </p:spPr>
          <p:txBody>
            <a:bodyPr>
              <a:spAutoFit/>
            </a:bodyPr>
            <a:lstStyle/>
            <a:p>
              <a:pPr algn="ctr">
                <a:defRPr/>
              </a:pPr>
              <a:r>
                <a:rPr lang="en-US" sz="1400" b="1">
                  <a:effectLst>
                    <a:outerShdw blurRad="38100" dist="38100" dir="2700000" algn="tl">
                      <a:srgbClr val="000000"/>
                    </a:outerShdw>
                  </a:effectLst>
                  <a:latin typeface="Times New Roman" pitchFamily="18" charset="0"/>
                </a:rPr>
                <a:t>Müşteri 2</a:t>
              </a:r>
              <a:endParaRPr lang="it-IT" sz="1400" b="1">
                <a:effectLst>
                  <a:outerShdw blurRad="38100" dist="38100" dir="2700000" algn="tl">
                    <a:srgbClr val="000000"/>
                  </a:outerShdw>
                </a:effectLst>
                <a:latin typeface="Times New Roman" pitchFamily="18" charset="0"/>
              </a:endParaRPr>
            </a:p>
          </p:txBody>
        </p:sp>
        <p:sp>
          <p:nvSpPr>
            <p:cNvPr id="161803" name="Rectangle 11"/>
            <p:cNvSpPr>
              <a:spLocks noChangeArrowheads="1"/>
            </p:cNvSpPr>
            <p:nvPr/>
          </p:nvSpPr>
          <p:spPr bwMode="auto">
            <a:xfrm>
              <a:off x="1970" y="2214"/>
              <a:ext cx="1583" cy="212"/>
            </a:xfrm>
            <a:prstGeom prst="rect">
              <a:avLst/>
            </a:prstGeom>
            <a:noFill/>
            <a:ln w="19050">
              <a:noFill/>
              <a:miter lim="800000"/>
              <a:headEnd/>
              <a:tailEnd/>
            </a:ln>
            <a:effectLst/>
          </p:spPr>
          <p:txBody>
            <a:bodyPr wrap="none">
              <a:spAutoFit/>
            </a:bodyPr>
            <a:lstStyle/>
            <a:p>
              <a:pPr algn="ctr">
                <a:defRPr/>
              </a:pPr>
              <a:r>
                <a:rPr lang="en-US" sz="1600" b="1">
                  <a:effectLst>
                    <a:outerShdw blurRad="38100" dist="38100" dir="2700000" algn="tl">
                      <a:srgbClr val="000000"/>
                    </a:outerShdw>
                  </a:effectLst>
                  <a:latin typeface="Times New Roman" pitchFamily="18" charset="0"/>
                </a:rPr>
                <a:t>Süt,yumurta, tahıl, ekmek </a:t>
              </a:r>
              <a:endParaRPr lang="it-IT" sz="1600" b="1">
                <a:effectLst>
                  <a:outerShdw blurRad="38100" dist="38100" dir="2700000" algn="tl">
                    <a:srgbClr val="000000"/>
                  </a:outerShdw>
                </a:effectLst>
                <a:latin typeface="Times New Roman" pitchFamily="18" charset="0"/>
              </a:endParaRPr>
            </a:p>
          </p:txBody>
        </p:sp>
      </p:grpSp>
      <p:grpSp>
        <p:nvGrpSpPr>
          <p:cNvPr id="4" name="Group 12"/>
          <p:cNvGrpSpPr>
            <a:grpSpLocks/>
          </p:cNvGrpSpPr>
          <p:nvPr/>
        </p:nvGrpSpPr>
        <p:grpSpPr bwMode="auto">
          <a:xfrm>
            <a:off x="6400800" y="3429000"/>
            <a:ext cx="1795463" cy="2517775"/>
            <a:chOff x="4023" y="2150"/>
            <a:chExt cx="1131" cy="1586"/>
          </a:xfrm>
        </p:grpSpPr>
        <p:graphicFrame>
          <p:nvGraphicFramePr>
            <p:cNvPr id="4098" name="Object 13"/>
            <p:cNvGraphicFramePr>
              <a:graphicFrameLocks noChangeAspect="1"/>
            </p:cNvGraphicFramePr>
            <p:nvPr/>
          </p:nvGraphicFramePr>
          <p:xfrm>
            <a:off x="4023" y="2532"/>
            <a:ext cx="1102" cy="1191"/>
          </p:xfrm>
          <a:graphic>
            <a:graphicData uri="http://schemas.openxmlformats.org/presentationml/2006/ole">
              <mc:AlternateContent xmlns:mc="http://schemas.openxmlformats.org/markup-compatibility/2006">
                <mc:Choice xmlns:v="urn:schemas-microsoft-com:vml" Requires="v">
                  <p:oleObj spid="_x0000_s4121" name="Document" r:id="rId7" imgW="1415520" imgH="1895400" progId="Word.Document.8">
                    <p:embed/>
                  </p:oleObj>
                </mc:Choice>
                <mc:Fallback>
                  <p:oleObj name="Document" r:id="rId7" imgW="1415520" imgH="1895400" progId="Word.Document.8">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3" y="2532"/>
                          <a:ext cx="1102" cy="1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61806" name="Text Box 14"/>
            <p:cNvSpPr txBox="1">
              <a:spLocks noChangeArrowheads="1"/>
            </p:cNvSpPr>
            <p:nvPr/>
          </p:nvSpPr>
          <p:spPr bwMode="auto">
            <a:xfrm>
              <a:off x="4264" y="3544"/>
              <a:ext cx="778" cy="192"/>
            </a:xfrm>
            <a:prstGeom prst="rect">
              <a:avLst/>
            </a:prstGeom>
            <a:noFill/>
            <a:ln w="19050">
              <a:noFill/>
              <a:miter lim="800000"/>
              <a:headEnd/>
              <a:tailEnd/>
            </a:ln>
            <a:effectLst/>
          </p:spPr>
          <p:txBody>
            <a:bodyPr>
              <a:spAutoFit/>
            </a:bodyPr>
            <a:lstStyle/>
            <a:p>
              <a:pPr algn="ctr">
                <a:defRPr/>
              </a:pPr>
              <a:r>
                <a:rPr lang="en-US" sz="1400" b="1">
                  <a:effectLst>
                    <a:outerShdw blurRad="38100" dist="38100" dir="2700000" algn="tl">
                      <a:srgbClr val="000000"/>
                    </a:outerShdw>
                  </a:effectLst>
                  <a:latin typeface="Times New Roman" pitchFamily="18" charset="0"/>
                </a:rPr>
                <a:t>Müşteri 3</a:t>
              </a:r>
              <a:endParaRPr lang="it-IT" sz="1400" b="1">
                <a:effectLst>
                  <a:outerShdw blurRad="38100" dist="38100" dir="2700000" algn="tl">
                    <a:srgbClr val="000000"/>
                  </a:outerShdw>
                </a:effectLst>
                <a:latin typeface="Times New Roman" pitchFamily="18" charset="0"/>
              </a:endParaRPr>
            </a:p>
          </p:txBody>
        </p:sp>
        <p:sp>
          <p:nvSpPr>
            <p:cNvPr id="161807" name="Rectangle 15"/>
            <p:cNvSpPr>
              <a:spLocks noChangeArrowheads="1"/>
            </p:cNvSpPr>
            <p:nvPr/>
          </p:nvSpPr>
          <p:spPr bwMode="auto">
            <a:xfrm>
              <a:off x="4177" y="2150"/>
              <a:ext cx="977" cy="212"/>
            </a:xfrm>
            <a:prstGeom prst="rect">
              <a:avLst/>
            </a:prstGeom>
            <a:noFill/>
            <a:ln w="19050">
              <a:noFill/>
              <a:miter lim="800000"/>
              <a:headEnd/>
              <a:tailEnd/>
            </a:ln>
            <a:effectLst/>
          </p:spPr>
          <p:txBody>
            <a:bodyPr wrap="none">
              <a:spAutoFit/>
            </a:bodyPr>
            <a:lstStyle/>
            <a:p>
              <a:pPr algn="ctr">
                <a:defRPr/>
              </a:pPr>
              <a:r>
                <a:rPr lang="en-US" sz="1600" b="1">
                  <a:effectLst>
                    <a:outerShdw blurRad="38100" dist="38100" dir="2700000" algn="tl">
                      <a:srgbClr val="000000"/>
                    </a:outerShdw>
                  </a:effectLst>
                  <a:latin typeface="Times New Roman" pitchFamily="18" charset="0"/>
                </a:rPr>
                <a:t>Yumurta, şeker</a:t>
              </a:r>
              <a:endParaRPr lang="it-IT" sz="1600" b="1">
                <a:effectLst>
                  <a:outerShdw blurRad="38100" dist="38100" dir="2700000" algn="tl">
                    <a:srgbClr val="000000"/>
                  </a:outerShdw>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 name="Text Box 20"/>
          <p:cNvSpPr txBox="1">
            <a:spLocks noChangeArrowheads="1"/>
          </p:cNvSpPr>
          <p:nvPr/>
        </p:nvSpPr>
        <p:spPr bwMode="auto">
          <a:xfrm>
            <a:off x="0" y="914400"/>
            <a:ext cx="9144000" cy="1160463"/>
          </a:xfrm>
          <a:prstGeom prst="rect">
            <a:avLst/>
          </a:prstGeom>
          <a:noFill/>
          <a:ln w="9525">
            <a:noFill/>
            <a:miter lim="800000"/>
            <a:headEnd/>
            <a:tailEnd/>
          </a:ln>
          <a:effectLst/>
        </p:spPr>
        <p:txBody>
          <a:bodyPr>
            <a:spAutoFit/>
          </a:bodyPr>
          <a:lstStyle/>
          <a:p>
            <a:pPr algn="ctr">
              <a:spcBef>
                <a:spcPct val="50000"/>
              </a:spcBef>
              <a:defRPr/>
            </a:pPr>
            <a:r>
              <a:rPr lang="tr-TR" sz="2800" b="1">
                <a:solidFill>
                  <a:schemeClr val="folHlink"/>
                </a:solidFill>
                <a:effectLst>
                  <a:outerShdw blurRad="38100" dist="38100" dir="2700000" algn="tl">
                    <a:srgbClr val="000000"/>
                  </a:outerShdw>
                </a:effectLst>
              </a:rPr>
              <a:t>BİRLİKTELİK (İLİŞKİLENDİRME) ANALİZİ</a:t>
            </a:r>
          </a:p>
          <a:p>
            <a:pPr algn="ctr">
              <a:spcBef>
                <a:spcPct val="50000"/>
              </a:spcBef>
              <a:defRPr/>
            </a:pPr>
            <a:r>
              <a:rPr lang="tr-TR" sz="2800" b="1">
                <a:solidFill>
                  <a:schemeClr val="folHlink"/>
                </a:solidFill>
                <a:effectLst>
                  <a:outerShdw blurRad="38100" dist="38100" dir="2700000" algn="tl">
                    <a:srgbClr val="000000"/>
                  </a:outerShdw>
                </a:effectLst>
              </a:rPr>
              <a:t> </a:t>
            </a:r>
          </a:p>
        </p:txBody>
      </p:sp>
      <p:grpSp>
        <p:nvGrpSpPr>
          <p:cNvPr id="2" name="Group 43"/>
          <p:cNvGrpSpPr>
            <a:grpSpLocks/>
          </p:cNvGrpSpPr>
          <p:nvPr/>
        </p:nvGrpSpPr>
        <p:grpSpPr bwMode="auto">
          <a:xfrm>
            <a:off x="3124200" y="2133600"/>
            <a:ext cx="2209800" cy="3048000"/>
            <a:chOff x="4023" y="2150"/>
            <a:chExt cx="1102" cy="1573"/>
          </a:xfrm>
        </p:grpSpPr>
        <p:graphicFrame>
          <p:nvGraphicFramePr>
            <p:cNvPr id="1026" name="Object 44"/>
            <p:cNvGraphicFramePr>
              <a:graphicFrameLocks noChangeAspect="1"/>
            </p:cNvGraphicFramePr>
            <p:nvPr/>
          </p:nvGraphicFramePr>
          <p:xfrm>
            <a:off x="4023" y="2532"/>
            <a:ext cx="1102" cy="1191"/>
          </p:xfrm>
          <a:graphic>
            <a:graphicData uri="http://schemas.openxmlformats.org/presentationml/2006/ole">
              <mc:AlternateContent xmlns:mc="http://schemas.openxmlformats.org/markup-compatibility/2006">
                <mc:Choice xmlns:v="urn:schemas-microsoft-com:vml" Requires="v">
                  <p:oleObj spid="_x0000_s1033" name="Document" r:id="rId3" imgW="1415520" imgH="1895400" progId="Word.Document.8">
                    <p:embed/>
                  </p:oleObj>
                </mc:Choice>
                <mc:Fallback>
                  <p:oleObj name="Document" r:id="rId3" imgW="1415520" imgH="1895400" progId="Word.Document.8">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 y="2532"/>
                          <a:ext cx="1102" cy="1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093" name="Text Box 45"/>
            <p:cNvSpPr txBox="1">
              <a:spLocks noChangeArrowheads="1"/>
            </p:cNvSpPr>
            <p:nvPr/>
          </p:nvSpPr>
          <p:spPr bwMode="auto">
            <a:xfrm>
              <a:off x="4264" y="3544"/>
              <a:ext cx="778" cy="158"/>
            </a:xfrm>
            <a:prstGeom prst="rect">
              <a:avLst/>
            </a:prstGeom>
            <a:noFill/>
            <a:ln w="19050">
              <a:noFill/>
              <a:miter lim="800000"/>
              <a:headEnd/>
              <a:tailEnd/>
            </a:ln>
            <a:effectLst/>
          </p:spPr>
          <p:txBody>
            <a:bodyPr>
              <a:spAutoFit/>
            </a:bodyPr>
            <a:lstStyle/>
            <a:p>
              <a:pPr algn="ctr">
                <a:defRPr/>
              </a:pPr>
              <a:endParaRPr lang="it-IT" sz="1400" b="1">
                <a:effectLst>
                  <a:outerShdw blurRad="38100" dist="38100" dir="2700000" algn="tl">
                    <a:srgbClr val="000000"/>
                  </a:outerShdw>
                </a:effectLst>
                <a:latin typeface="Times New Roman" pitchFamily="18" charset="0"/>
              </a:endParaRPr>
            </a:p>
          </p:txBody>
        </p:sp>
        <p:sp>
          <p:nvSpPr>
            <p:cNvPr id="2094" name="Rectangle 46"/>
            <p:cNvSpPr>
              <a:spLocks noChangeArrowheads="1"/>
            </p:cNvSpPr>
            <p:nvPr/>
          </p:nvSpPr>
          <p:spPr bwMode="auto">
            <a:xfrm>
              <a:off x="4619" y="2150"/>
              <a:ext cx="92" cy="174"/>
            </a:xfrm>
            <a:prstGeom prst="rect">
              <a:avLst/>
            </a:prstGeom>
            <a:noFill/>
            <a:ln w="19050">
              <a:noFill/>
              <a:miter lim="800000"/>
              <a:headEnd/>
              <a:tailEnd/>
            </a:ln>
            <a:effectLst/>
          </p:spPr>
          <p:txBody>
            <a:bodyPr wrap="none">
              <a:spAutoFit/>
            </a:bodyPr>
            <a:lstStyle/>
            <a:p>
              <a:pPr algn="ctr">
                <a:defRPr/>
              </a:pPr>
              <a:endParaRPr lang="it-IT" sz="1600" b="1">
                <a:effectLst>
                  <a:outerShdw blurRad="38100" dist="38100" dir="2700000" algn="tl">
                    <a:srgbClr val="000000"/>
                  </a:outerShdw>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685800" y="0"/>
            <a:ext cx="7772400" cy="762000"/>
          </a:xfrm>
        </p:spPr>
        <p:txBody>
          <a:bodyPr/>
          <a:lstStyle/>
          <a:p>
            <a:pPr eaLnBrk="1" hangingPunct="1">
              <a:defRPr/>
            </a:pPr>
            <a:r>
              <a:rPr lang="tr-TR" smtClean="0"/>
              <a:t>Sepet Analizi</a:t>
            </a:r>
          </a:p>
        </p:txBody>
      </p:sp>
      <p:sp>
        <p:nvSpPr>
          <p:cNvPr id="162819" name="Rectangle 3"/>
          <p:cNvSpPr>
            <a:spLocks noGrp="1" noChangeArrowheads="1"/>
          </p:cNvSpPr>
          <p:nvPr>
            <p:ph type="body" idx="1"/>
          </p:nvPr>
        </p:nvSpPr>
        <p:spPr>
          <a:xfrm>
            <a:off x="685800" y="914400"/>
            <a:ext cx="7772400" cy="5181600"/>
          </a:xfrm>
        </p:spPr>
        <p:txBody>
          <a:bodyPr/>
          <a:lstStyle/>
          <a:p>
            <a:pPr eaLnBrk="1" hangingPunct="1">
              <a:defRPr/>
            </a:pPr>
            <a:r>
              <a:rPr lang="en-AU" smtClean="0"/>
              <a:t>Sadece satın alma işlemlerine - transactions - dayanarak müşteri davranışları hakkında bilgi edinmeyi sağlar.</a:t>
            </a:r>
          </a:p>
          <a:p>
            <a:pPr lvl="1" eaLnBrk="1" hangingPunct="1">
              <a:defRPr/>
            </a:pPr>
            <a:r>
              <a:rPr lang="en-AU" smtClean="0"/>
              <a:t>Bu bilgiler müşteri özelliklerini içermez.</a:t>
            </a:r>
          </a:p>
          <a:p>
            <a:pPr eaLnBrk="1" hangingPunct="1">
              <a:defRPr/>
            </a:pPr>
            <a:r>
              <a:rPr lang="en-AU" smtClean="0"/>
              <a:t>Yöneticiler</a:t>
            </a:r>
          </a:p>
          <a:p>
            <a:pPr lvl="1" eaLnBrk="1" hangingPunct="1">
              <a:defRPr/>
            </a:pPr>
            <a:r>
              <a:rPr lang="en-AU" smtClean="0"/>
              <a:t>Muhtemelen hangi ürün veya ürün gruplarının birlikte satıldığı ile ilgilenirler.</a:t>
            </a:r>
          </a:p>
          <a:p>
            <a:pPr eaLnBrk="1" hangingPunct="1">
              <a:defRPr/>
            </a:pPr>
            <a:endParaRPr lang="en-AU" smtClean="0"/>
          </a:p>
          <a:p>
            <a:pPr eaLnBrk="1" hangingPunct="1">
              <a:defRPr/>
            </a:pPr>
            <a:endParaRPr lang="tr-TR"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ChangeArrowheads="1"/>
          </p:cNvSpPr>
          <p:nvPr/>
        </p:nvSpPr>
        <p:spPr bwMode="auto">
          <a:xfrm>
            <a:off x="990600" y="1295400"/>
            <a:ext cx="7543800" cy="4108450"/>
          </a:xfrm>
          <a:prstGeom prst="rect">
            <a:avLst/>
          </a:prstGeom>
          <a:noFill/>
          <a:ln w="9525">
            <a:noFill/>
            <a:miter lim="800000"/>
            <a:headEnd/>
            <a:tailEnd/>
          </a:ln>
          <a:effectLst/>
        </p:spPr>
        <p:txBody>
          <a:bodyPr>
            <a:spAutoFit/>
          </a:bodyPr>
          <a:lstStyle/>
          <a:p>
            <a:pPr>
              <a:defRPr/>
            </a:pPr>
            <a:r>
              <a:rPr lang="tr-TR" sz="2400">
                <a:solidFill>
                  <a:schemeClr val="folHlink"/>
                </a:solidFill>
                <a:effectLst>
                  <a:outerShdw blurRad="38100" dist="38100" dir="2700000" algn="tl">
                    <a:srgbClr val="000000"/>
                  </a:outerShdw>
                </a:effectLst>
              </a:rPr>
              <a:t>Bütün öğelerden oluşan küme</a:t>
            </a:r>
            <a:r>
              <a:rPr lang="tr-TR" sz="2400">
                <a:effectLst>
                  <a:outerShdw blurRad="38100" dist="38100" dir="2700000" algn="tl">
                    <a:srgbClr val="000000"/>
                  </a:outerShdw>
                </a:effectLst>
              </a:rPr>
              <a:t> </a:t>
            </a:r>
          </a:p>
          <a:p>
            <a:pPr>
              <a:defRPr/>
            </a:pPr>
            <a:r>
              <a:rPr lang="tr-TR" sz="2400">
                <a:effectLst>
                  <a:outerShdw blurRad="38100" dist="38100" dir="2700000" algn="tl">
                    <a:srgbClr val="000000"/>
                  </a:outerShdw>
                </a:effectLst>
              </a:rPr>
              <a:t>		I={i</a:t>
            </a:r>
            <a:r>
              <a:rPr lang="tr-TR" sz="2400" baseline="-25000">
                <a:effectLst>
                  <a:outerShdw blurRad="38100" dist="38100" dir="2700000" algn="tl">
                    <a:srgbClr val="000000"/>
                  </a:outerShdw>
                </a:effectLst>
              </a:rPr>
              <a:t>1</a:t>
            </a:r>
            <a:r>
              <a:rPr lang="tr-TR" sz="2400">
                <a:effectLst>
                  <a:outerShdw blurRad="38100" dist="38100" dir="2700000" algn="tl">
                    <a:srgbClr val="000000"/>
                  </a:outerShdw>
                </a:effectLst>
              </a:rPr>
              <a:t>, i</a:t>
            </a:r>
            <a:r>
              <a:rPr lang="tr-TR" sz="2400" baseline="-25000">
                <a:effectLst>
                  <a:outerShdw blurRad="38100" dist="38100" dir="2700000" algn="tl">
                    <a:srgbClr val="000000"/>
                  </a:outerShdw>
                </a:effectLst>
              </a:rPr>
              <a:t>2</a:t>
            </a:r>
            <a:r>
              <a:rPr lang="tr-TR" sz="2400">
                <a:effectLst>
                  <a:outerShdw blurRad="38100" dist="38100" dir="2700000" algn="tl">
                    <a:srgbClr val="000000"/>
                  </a:outerShdw>
                </a:effectLst>
              </a:rPr>
              <a:t>,..., i</a:t>
            </a:r>
            <a:r>
              <a:rPr lang="tr-TR" sz="2400" baseline="-25000">
                <a:effectLst>
                  <a:outerShdw blurRad="38100" dist="38100" dir="2700000" algn="tl">
                    <a:srgbClr val="000000"/>
                  </a:outerShdw>
                </a:effectLst>
              </a:rPr>
              <a:t>d</a:t>
            </a:r>
            <a:r>
              <a:rPr lang="tr-TR" sz="2400">
                <a:effectLst>
                  <a:outerShdw blurRad="38100" dist="38100" dir="2700000" algn="tl">
                    <a:srgbClr val="000000"/>
                  </a:outerShdw>
                </a:effectLst>
              </a:rPr>
              <a:t>}</a:t>
            </a:r>
          </a:p>
          <a:p>
            <a:pPr>
              <a:defRPr/>
            </a:pPr>
            <a:endParaRPr lang="tr-TR" sz="2400">
              <a:effectLst>
                <a:outerShdw blurRad="38100" dist="38100" dir="2700000" algn="tl">
                  <a:srgbClr val="000000"/>
                </a:outerShdw>
              </a:effectLst>
            </a:endParaRPr>
          </a:p>
          <a:p>
            <a:pPr>
              <a:defRPr/>
            </a:pPr>
            <a:r>
              <a:rPr lang="tr-TR" sz="2400">
                <a:effectLst>
                  <a:outerShdw blurRad="38100" dist="38100" dir="2700000" algn="tl">
                    <a:srgbClr val="000000"/>
                  </a:outerShdw>
                </a:effectLst>
              </a:rPr>
              <a:t>I={Ekmek, Süt, Bira, Kola, Yumurta, Bez}</a:t>
            </a:r>
          </a:p>
          <a:p>
            <a:pPr>
              <a:defRPr/>
            </a:pPr>
            <a:endParaRPr lang="tr-TR" sz="2400">
              <a:effectLst>
                <a:outerShdw blurRad="38100" dist="38100" dir="2700000" algn="tl">
                  <a:srgbClr val="000000"/>
                </a:outerShdw>
              </a:effectLst>
            </a:endParaRPr>
          </a:p>
          <a:p>
            <a:pPr>
              <a:defRPr/>
            </a:pPr>
            <a:r>
              <a:rPr lang="tr-TR" sz="2400">
                <a:solidFill>
                  <a:schemeClr val="folHlink"/>
                </a:solidFill>
                <a:effectLst>
                  <a:outerShdw blurRad="38100" dist="38100" dir="2700000" algn="tl">
                    <a:srgbClr val="000000"/>
                  </a:outerShdw>
                </a:effectLst>
              </a:rPr>
              <a:t>Hareket</a:t>
            </a:r>
          </a:p>
          <a:p>
            <a:pPr>
              <a:defRPr/>
            </a:pPr>
            <a:r>
              <a:rPr lang="tr-TR" sz="2400">
                <a:solidFill>
                  <a:schemeClr val="folHlink"/>
                </a:solidFill>
                <a:effectLst>
                  <a:outerShdw blurRad="38100" dist="38100" dir="2700000" algn="tl">
                    <a:srgbClr val="000000"/>
                  </a:outerShdw>
                </a:effectLst>
              </a:rPr>
              <a:t>	 </a:t>
            </a:r>
            <a:r>
              <a:rPr lang="tr-TR" sz="2400">
                <a:effectLst>
                  <a:outerShdw blurRad="38100" dist="38100" dir="2700000" algn="tl">
                    <a:srgbClr val="000000"/>
                  </a:outerShdw>
                </a:effectLst>
              </a:rPr>
              <a:t>T</a:t>
            </a:r>
            <a:r>
              <a:rPr lang="tr-TR" sz="2400" baseline="-25000">
                <a:effectLst>
                  <a:outerShdw blurRad="38100" dist="38100" dir="2700000" algn="tl">
                    <a:srgbClr val="000000"/>
                  </a:outerShdw>
                </a:effectLst>
              </a:rPr>
              <a:t>j</a:t>
            </a:r>
            <a:r>
              <a:rPr lang="tr-TR" sz="2400">
                <a:effectLst>
                  <a:outerShdw blurRad="38100" dist="38100" dir="2700000" algn="tl">
                    <a:srgbClr val="000000"/>
                  </a:outerShdw>
                </a:effectLst>
                <a:sym typeface="Symbol" pitchFamily="18" charset="2"/>
              </a:rPr>
              <a:t></a:t>
            </a:r>
            <a:r>
              <a:rPr lang="tr-TR" sz="2400">
                <a:effectLst>
                  <a:outerShdw blurRad="38100" dist="38100" dir="2700000" algn="tl">
                    <a:srgbClr val="000000"/>
                  </a:outerShdw>
                </a:effectLst>
              </a:rPr>
              <a:t>I, T</a:t>
            </a:r>
            <a:r>
              <a:rPr lang="tr-TR" sz="2400" baseline="-25000">
                <a:effectLst>
                  <a:outerShdw blurRad="38100" dist="38100" dir="2700000" algn="tl">
                    <a:srgbClr val="000000"/>
                  </a:outerShdw>
                </a:effectLst>
              </a:rPr>
              <a:t>j</a:t>
            </a:r>
            <a:r>
              <a:rPr lang="tr-TR" sz="2400">
                <a:effectLst>
                  <a:outerShdw blurRad="38100" dist="38100" dir="2700000" algn="tl">
                    <a:srgbClr val="000000"/>
                  </a:outerShdw>
                </a:effectLst>
              </a:rPr>
              <a:t>={I</a:t>
            </a:r>
            <a:r>
              <a:rPr lang="tr-TR" sz="2400" baseline="-25000">
                <a:effectLst>
                  <a:outerShdw blurRad="38100" dist="38100" dir="2700000" algn="tl">
                    <a:srgbClr val="000000"/>
                  </a:outerShdw>
                </a:effectLst>
              </a:rPr>
              <a:t>j1</a:t>
            </a:r>
            <a:r>
              <a:rPr lang="tr-TR" sz="2400">
                <a:effectLst>
                  <a:outerShdw blurRad="38100" dist="38100" dir="2700000" algn="tl">
                    <a:srgbClr val="000000"/>
                  </a:outerShdw>
                </a:effectLst>
              </a:rPr>
              <a:t>, I</a:t>
            </a:r>
            <a:r>
              <a:rPr lang="tr-TR" sz="2400" baseline="-25000">
                <a:effectLst>
                  <a:outerShdw blurRad="38100" dist="38100" dir="2700000" algn="tl">
                    <a:srgbClr val="000000"/>
                  </a:outerShdw>
                </a:effectLst>
              </a:rPr>
              <a:t>j2</a:t>
            </a:r>
            <a:r>
              <a:rPr lang="tr-TR" sz="2400">
                <a:effectLst>
                  <a:outerShdw blurRad="38100" dist="38100" dir="2700000" algn="tl">
                    <a:srgbClr val="000000"/>
                  </a:outerShdw>
                </a:effectLst>
              </a:rPr>
              <a:t>,..., I</a:t>
            </a:r>
            <a:r>
              <a:rPr lang="tr-TR" sz="2400" baseline="-25000">
                <a:effectLst>
                  <a:outerShdw blurRad="38100" dist="38100" dir="2700000" algn="tl">
                    <a:srgbClr val="000000"/>
                  </a:outerShdw>
                </a:effectLst>
              </a:rPr>
              <a:t>jk</a:t>
            </a:r>
            <a:r>
              <a:rPr lang="tr-TR" sz="2400">
                <a:effectLst>
                  <a:outerShdw blurRad="38100" dist="38100" dir="2700000" algn="tl">
                    <a:srgbClr val="000000"/>
                  </a:outerShdw>
                </a:effectLst>
              </a:rPr>
              <a:t>}</a:t>
            </a:r>
          </a:p>
          <a:p>
            <a:pPr>
              <a:defRPr/>
            </a:pPr>
            <a:r>
              <a:rPr lang="tr-TR" sz="2400">
                <a:effectLst>
                  <a:outerShdw blurRad="38100" dist="38100" dir="2700000" algn="tl">
                    <a:srgbClr val="000000"/>
                  </a:outerShdw>
                </a:effectLst>
              </a:rPr>
              <a:t>	 T</a:t>
            </a:r>
            <a:r>
              <a:rPr lang="tr-TR" sz="2400" baseline="-25000">
                <a:effectLst>
                  <a:outerShdw blurRad="38100" dist="38100" dir="2700000" algn="tl">
                    <a:srgbClr val="000000"/>
                  </a:outerShdw>
                </a:effectLst>
              </a:rPr>
              <a:t>1</a:t>
            </a:r>
            <a:r>
              <a:rPr lang="tr-TR" sz="2400">
                <a:effectLst>
                  <a:outerShdw blurRad="38100" dist="38100" dir="2700000" algn="tl">
                    <a:srgbClr val="000000"/>
                  </a:outerShdw>
                </a:effectLst>
              </a:rPr>
              <a:t>={Ekmek, Süt}</a:t>
            </a:r>
          </a:p>
          <a:p>
            <a:pPr>
              <a:defRPr/>
            </a:pPr>
            <a:endParaRPr lang="tr-TR" sz="2400">
              <a:effectLst>
                <a:outerShdw blurRad="38100" dist="38100" dir="2700000" algn="tl">
                  <a:srgbClr val="000000"/>
                </a:outerShdw>
              </a:effectLst>
            </a:endParaRPr>
          </a:p>
          <a:p>
            <a:pPr>
              <a:defRPr/>
            </a:pPr>
            <a:r>
              <a:rPr lang="tr-TR" sz="2400">
                <a:solidFill>
                  <a:schemeClr val="folHlink"/>
                </a:solidFill>
                <a:effectLst>
                  <a:outerShdw blurRad="38100" dist="38100" dir="2700000" algn="tl">
                    <a:srgbClr val="000000"/>
                  </a:outerShdw>
                </a:effectLst>
              </a:rPr>
              <a:t>Hareketlerden oluşan veri kümesi</a:t>
            </a:r>
          </a:p>
          <a:p>
            <a:pPr>
              <a:defRPr/>
            </a:pPr>
            <a:r>
              <a:rPr lang="tr-TR" sz="2400">
                <a:effectLst>
                  <a:outerShdw blurRad="38100" dist="38100" dir="2700000" algn="tl">
                    <a:srgbClr val="000000"/>
                  </a:outerShdw>
                </a:effectLst>
              </a:rPr>
              <a:t>	D={T</a:t>
            </a:r>
            <a:r>
              <a:rPr lang="tr-TR" sz="2400" baseline="-25000">
                <a:effectLst>
                  <a:outerShdw blurRad="38100" dist="38100" dir="2700000" algn="tl">
                    <a:srgbClr val="000000"/>
                  </a:outerShdw>
                </a:effectLst>
              </a:rPr>
              <a:t>1</a:t>
            </a:r>
            <a:r>
              <a:rPr lang="tr-TR" sz="2400">
                <a:effectLst>
                  <a:outerShdw blurRad="38100" dist="38100" dir="2700000" algn="tl">
                    <a:srgbClr val="000000"/>
                  </a:outerShdw>
                </a:effectLst>
              </a:rPr>
              <a:t>, T</a:t>
            </a:r>
            <a:r>
              <a:rPr lang="tr-TR" sz="2400" baseline="-25000">
                <a:effectLst>
                  <a:outerShdw blurRad="38100" dist="38100" dir="2700000" algn="tl">
                    <a:srgbClr val="000000"/>
                  </a:outerShdw>
                </a:effectLst>
              </a:rPr>
              <a:t>2</a:t>
            </a:r>
            <a:r>
              <a:rPr lang="tr-TR" sz="2400">
                <a:effectLst>
                  <a:outerShdw blurRad="38100" dist="38100" dir="2700000" algn="tl">
                    <a:srgbClr val="000000"/>
                  </a:outerShdw>
                </a:effectLst>
              </a:rPr>
              <a:t>,..., T</a:t>
            </a:r>
            <a:r>
              <a:rPr lang="tr-TR" sz="2400" baseline="-25000">
                <a:effectLst>
                  <a:outerShdw blurRad="38100" dist="38100" dir="2700000" algn="tl">
                    <a:srgbClr val="000000"/>
                  </a:outerShdw>
                </a:effectLst>
              </a:rPr>
              <a:t>n</a:t>
            </a:r>
            <a:r>
              <a:rPr lang="tr-TR" sz="2400">
                <a:effectLst>
                  <a:outerShdw blurRad="38100" dist="38100" dir="2700000" algn="tl">
                    <a:srgbClr val="00000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diamond(in)">
                                      <p:cBhvr>
                                        <p:cTn id="7" dur="20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85800" y="0"/>
            <a:ext cx="7772400" cy="762000"/>
          </a:xfrm>
        </p:spPr>
        <p:txBody>
          <a:bodyPr/>
          <a:lstStyle/>
          <a:p>
            <a:pPr eaLnBrk="1" hangingPunct="1">
              <a:defRPr/>
            </a:pPr>
            <a:r>
              <a:rPr lang="tr-TR" smtClean="0"/>
              <a:t>Birliktelik Kuralları</a:t>
            </a:r>
          </a:p>
        </p:txBody>
      </p:sp>
      <p:sp>
        <p:nvSpPr>
          <p:cNvPr id="160771" name="Rectangle 3"/>
          <p:cNvSpPr>
            <a:spLocks noGrp="1" noChangeArrowheads="1"/>
          </p:cNvSpPr>
          <p:nvPr>
            <p:ph type="body" idx="1"/>
          </p:nvPr>
        </p:nvSpPr>
        <p:spPr>
          <a:xfrm>
            <a:off x="685800" y="765175"/>
            <a:ext cx="7772400" cy="5562600"/>
          </a:xfrm>
        </p:spPr>
        <p:txBody>
          <a:bodyPr/>
          <a:lstStyle/>
          <a:p>
            <a:pPr eaLnBrk="1" hangingPunct="1">
              <a:defRPr/>
            </a:pPr>
            <a:r>
              <a:rPr lang="tr-TR" sz="2200" dirty="0" smtClean="0"/>
              <a:t>Problem Tanımı: </a:t>
            </a:r>
            <a:r>
              <a:rPr lang="de-DE" sz="2200" dirty="0" smtClean="0">
                <a:cs typeface="Times New Roman" pitchFamily="18" charset="0"/>
              </a:rPr>
              <a:t>I ={i</a:t>
            </a:r>
            <a:r>
              <a:rPr lang="de-DE" sz="2200" baseline="-30000" dirty="0" smtClean="0">
                <a:cs typeface="Times New Roman" pitchFamily="18" charset="0"/>
              </a:rPr>
              <a:t>1</a:t>
            </a:r>
            <a:r>
              <a:rPr lang="de-DE" sz="2200" dirty="0" smtClean="0">
                <a:cs typeface="Times New Roman" pitchFamily="18" charset="0"/>
              </a:rPr>
              <a:t>,i</a:t>
            </a:r>
            <a:r>
              <a:rPr lang="de-DE" sz="2200" baseline="-30000" dirty="0" smtClean="0">
                <a:cs typeface="Times New Roman" pitchFamily="18" charset="0"/>
              </a:rPr>
              <a:t>2</a:t>
            </a:r>
            <a:r>
              <a:rPr lang="de-DE" sz="2200" dirty="0" smtClean="0">
                <a:cs typeface="Times New Roman" pitchFamily="18" charset="0"/>
              </a:rPr>
              <a:t>,..,i</a:t>
            </a:r>
            <a:r>
              <a:rPr lang="de-DE" sz="2200" baseline="-30000" dirty="0" smtClean="0">
                <a:cs typeface="Times New Roman" pitchFamily="18" charset="0"/>
              </a:rPr>
              <a:t>m</a:t>
            </a:r>
            <a:r>
              <a:rPr lang="de-DE" sz="2200" dirty="0" smtClean="0">
                <a:cs typeface="Times New Roman" pitchFamily="18" charset="0"/>
              </a:rPr>
              <a:t>} </a:t>
            </a:r>
            <a:r>
              <a:rPr lang="de-DE" sz="2200" dirty="0" err="1" smtClean="0">
                <a:cs typeface="Times New Roman" pitchFamily="18" charset="0"/>
              </a:rPr>
              <a:t>verilen</a:t>
            </a:r>
            <a:r>
              <a:rPr lang="de-DE" sz="2200" dirty="0" smtClean="0">
                <a:cs typeface="Times New Roman" pitchFamily="18" charset="0"/>
              </a:rPr>
              <a:t> </a:t>
            </a:r>
            <a:r>
              <a:rPr lang="de-DE" sz="2200" dirty="0" err="1" smtClean="0">
                <a:cs typeface="Times New Roman" pitchFamily="18" charset="0"/>
              </a:rPr>
              <a:t>ba</a:t>
            </a:r>
            <a:r>
              <a:rPr lang="tr-TR" sz="2200" dirty="0" smtClean="0"/>
              <a:t>ğ</a:t>
            </a:r>
            <a:r>
              <a:rPr lang="de-DE" sz="2200" dirty="0" err="1" smtClean="0">
                <a:cs typeface="Times New Roman" pitchFamily="18" charset="0"/>
              </a:rPr>
              <a:t>lamda</a:t>
            </a:r>
            <a:r>
              <a:rPr lang="de-DE" sz="2200" dirty="0" smtClean="0">
                <a:cs typeface="Times New Roman" pitchFamily="18" charset="0"/>
              </a:rPr>
              <a:t> </a:t>
            </a:r>
            <a:r>
              <a:rPr lang="de-DE" sz="2200" dirty="0" err="1" smtClean="0">
                <a:cs typeface="Times New Roman" pitchFamily="18" charset="0"/>
              </a:rPr>
              <a:t>yer</a:t>
            </a:r>
            <a:r>
              <a:rPr lang="de-DE" sz="2200" dirty="0" smtClean="0">
                <a:cs typeface="Times New Roman" pitchFamily="18" charset="0"/>
              </a:rPr>
              <a:t> </a:t>
            </a:r>
            <a:r>
              <a:rPr lang="de-DE" sz="2200" dirty="0" err="1" smtClean="0">
                <a:cs typeface="Times New Roman" pitchFamily="18" charset="0"/>
              </a:rPr>
              <a:t>alan</a:t>
            </a:r>
            <a:r>
              <a:rPr lang="de-DE" sz="2200" dirty="0" smtClean="0">
                <a:cs typeface="Times New Roman" pitchFamily="18" charset="0"/>
              </a:rPr>
              <a:t> </a:t>
            </a:r>
            <a:r>
              <a:rPr lang="de-DE" sz="2200" dirty="0" err="1" smtClean="0">
                <a:latin typeface="Arial"/>
                <a:cs typeface="Times New Roman" pitchFamily="18" charset="0"/>
              </a:rPr>
              <a:t>ü</a:t>
            </a:r>
            <a:r>
              <a:rPr lang="de-DE" sz="2200" dirty="0" err="1" smtClean="0">
                <a:cs typeface="Times New Roman" pitchFamily="18" charset="0"/>
              </a:rPr>
              <a:t>r</a:t>
            </a:r>
            <a:r>
              <a:rPr lang="de-DE" sz="2200" dirty="0" err="1" smtClean="0">
                <a:latin typeface="Arial"/>
                <a:cs typeface="Times New Roman" pitchFamily="18" charset="0"/>
              </a:rPr>
              <a:t>ü</a:t>
            </a:r>
            <a:r>
              <a:rPr lang="de-DE" sz="2200" dirty="0" err="1" smtClean="0">
                <a:cs typeface="Times New Roman" pitchFamily="18" charset="0"/>
              </a:rPr>
              <a:t>n</a:t>
            </a:r>
            <a:r>
              <a:rPr lang="de-DE" sz="2200" dirty="0" smtClean="0">
                <a:cs typeface="Times New Roman" pitchFamily="18" charset="0"/>
              </a:rPr>
              <a:t> </a:t>
            </a:r>
            <a:r>
              <a:rPr lang="de-DE" sz="2200" dirty="0" err="1" smtClean="0">
                <a:cs typeface="Times New Roman" pitchFamily="18" charset="0"/>
              </a:rPr>
              <a:t>kodlar</a:t>
            </a:r>
            <a:r>
              <a:rPr lang="tr-TR" sz="2200" dirty="0" smtClean="0"/>
              <a:t>ı</a:t>
            </a:r>
            <a:r>
              <a:rPr lang="de-DE" sz="2200" dirty="0" smtClean="0">
                <a:cs typeface="Times New Roman" pitchFamily="18" charset="0"/>
              </a:rPr>
              <a:t>n</a:t>
            </a:r>
            <a:r>
              <a:rPr lang="tr-TR" sz="2200" dirty="0" smtClean="0"/>
              <a:t>ı</a:t>
            </a:r>
            <a:r>
              <a:rPr lang="de-DE" sz="2200" dirty="0" smtClean="0">
                <a:cs typeface="Times New Roman" pitchFamily="18" charset="0"/>
              </a:rPr>
              <a:t>, D b</a:t>
            </a:r>
            <a:r>
              <a:rPr lang="tr-TR" sz="2200" dirty="0" smtClean="0">
                <a:cs typeface="Times New Roman" pitchFamily="18" charset="0"/>
              </a:rPr>
              <a:t>a</a:t>
            </a:r>
            <a:r>
              <a:rPr lang="tr-TR" sz="2200" dirty="0" smtClean="0"/>
              <a:t>ğ</a:t>
            </a:r>
            <a:r>
              <a:rPr lang="de-DE" sz="2200" dirty="0" err="1" smtClean="0">
                <a:cs typeface="Times New Roman" pitchFamily="18" charset="0"/>
              </a:rPr>
              <a:t>lamda</a:t>
            </a:r>
            <a:r>
              <a:rPr lang="de-DE" sz="2200" dirty="0" smtClean="0">
                <a:cs typeface="Times New Roman" pitchFamily="18" charset="0"/>
              </a:rPr>
              <a:t> </a:t>
            </a:r>
            <a:r>
              <a:rPr lang="de-DE" sz="2200" dirty="0" err="1" smtClean="0">
                <a:cs typeface="Times New Roman" pitchFamily="18" charset="0"/>
              </a:rPr>
              <a:t>yer</a:t>
            </a:r>
            <a:r>
              <a:rPr lang="de-DE" sz="2200" dirty="0" smtClean="0">
                <a:cs typeface="Times New Roman" pitchFamily="18" charset="0"/>
              </a:rPr>
              <a:t> </a:t>
            </a:r>
            <a:r>
              <a:rPr lang="de-DE" sz="2200" dirty="0" err="1" smtClean="0">
                <a:cs typeface="Times New Roman" pitchFamily="18" charset="0"/>
              </a:rPr>
              <a:t>alan</a:t>
            </a:r>
            <a:r>
              <a:rPr lang="de-DE" sz="2200" dirty="0" smtClean="0">
                <a:cs typeface="Times New Roman" pitchFamily="18" charset="0"/>
              </a:rPr>
              <a:t> </a:t>
            </a:r>
            <a:r>
              <a:rPr lang="de-DE" sz="2200" dirty="0" err="1" smtClean="0">
                <a:cs typeface="Times New Roman" pitchFamily="18" charset="0"/>
              </a:rPr>
              <a:t>hareketleri</a:t>
            </a:r>
            <a:r>
              <a:rPr lang="de-DE" sz="2200" dirty="0" smtClean="0">
                <a:cs typeface="Times New Roman" pitchFamily="18" charset="0"/>
              </a:rPr>
              <a:t>, T </a:t>
            </a:r>
            <a:r>
              <a:rPr lang="de-DE" sz="2200" dirty="0" err="1" smtClean="0">
                <a:cs typeface="Times New Roman" pitchFamily="18" charset="0"/>
              </a:rPr>
              <a:t>bir</a:t>
            </a:r>
            <a:r>
              <a:rPr lang="de-DE" sz="2200" dirty="0" smtClean="0">
                <a:cs typeface="Times New Roman" pitchFamily="18" charset="0"/>
              </a:rPr>
              <a:t> </a:t>
            </a:r>
            <a:r>
              <a:rPr lang="de-DE" sz="2200" dirty="0" err="1" smtClean="0">
                <a:cs typeface="Times New Roman" pitchFamily="18" charset="0"/>
              </a:rPr>
              <a:t>harekette</a:t>
            </a:r>
            <a:r>
              <a:rPr lang="de-DE" sz="2200" dirty="0" smtClean="0">
                <a:cs typeface="Times New Roman" pitchFamily="18" charset="0"/>
              </a:rPr>
              <a:t> </a:t>
            </a:r>
            <a:r>
              <a:rPr lang="de-DE" sz="2200" dirty="0" err="1" smtClean="0">
                <a:cs typeface="Times New Roman" pitchFamily="18" charset="0"/>
              </a:rPr>
              <a:t>yer</a:t>
            </a:r>
            <a:r>
              <a:rPr lang="de-DE" sz="2200" dirty="0" smtClean="0">
                <a:cs typeface="Times New Roman" pitchFamily="18" charset="0"/>
              </a:rPr>
              <a:t> </a:t>
            </a:r>
            <a:r>
              <a:rPr lang="de-DE" sz="2200" dirty="0" err="1" smtClean="0">
                <a:cs typeface="Times New Roman" pitchFamily="18" charset="0"/>
              </a:rPr>
              <a:t>alan</a:t>
            </a:r>
            <a:r>
              <a:rPr lang="de-DE" sz="2200" dirty="0" smtClean="0">
                <a:cs typeface="Times New Roman" pitchFamily="18" charset="0"/>
              </a:rPr>
              <a:t> </a:t>
            </a:r>
            <a:r>
              <a:rPr lang="de-DE" sz="2200" dirty="0" err="1" smtClean="0">
                <a:latin typeface="Arial"/>
                <a:cs typeface="Times New Roman" pitchFamily="18" charset="0"/>
              </a:rPr>
              <a:t>ü</a:t>
            </a:r>
            <a:r>
              <a:rPr lang="de-DE" sz="2200" dirty="0" err="1" smtClean="0">
                <a:cs typeface="Times New Roman" pitchFamily="18" charset="0"/>
              </a:rPr>
              <a:t>r</a:t>
            </a:r>
            <a:r>
              <a:rPr lang="de-DE" sz="2200" dirty="0" err="1" smtClean="0">
                <a:latin typeface="Arial"/>
                <a:cs typeface="Times New Roman" pitchFamily="18" charset="0"/>
              </a:rPr>
              <a:t>ü</a:t>
            </a:r>
            <a:r>
              <a:rPr lang="de-DE" sz="2200" dirty="0" err="1" smtClean="0">
                <a:cs typeface="Times New Roman" pitchFamily="18" charset="0"/>
              </a:rPr>
              <a:t>n</a:t>
            </a:r>
            <a:r>
              <a:rPr lang="de-DE" sz="2200" dirty="0" smtClean="0">
                <a:cs typeface="Times New Roman" pitchFamily="18" charset="0"/>
              </a:rPr>
              <a:t> </a:t>
            </a:r>
            <a:r>
              <a:rPr lang="de-DE" sz="2200" dirty="0" err="1" smtClean="0">
                <a:cs typeface="Times New Roman" pitchFamily="18" charset="0"/>
              </a:rPr>
              <a:t>kodlar</a:t>
            </a:r>
            <a:r>
              <a:rPr lang="tr-TR" sz="2200" dirty="0" smtClean="0"/>
              <a:t>ı</a:t>
            </a:r>
            <a:r>
              <a:rPr lang="de-DE" sz="2200" dirty="0" smtClean="0">
                <a:cs typeface="Times New Roman" pitchFamily="18" charset="0"/>
              </a:rPr>
              <a:t>n</a:t>
            </a:r>
            <a:r>
              <a:rPr lang="tr-TR" sz="2200" dirty="0" smtClean="0"/>
              <a:t>ı</a:t>
            </a:r>
            <a:r>
              <a:rPr lang="de-DE" sz="2200" dirty="0" smtClean="0">
                <a:cs typeface="Times New Roman" pitchFamily="18" charset="0"/>
              </a:rPr>
              <a:t> (T </a:t>
            </a:r>
            <a:r>
              <a:rPr lang="en-US" sz="2200" dirty="0" smtClean="0">
                <a:cs typeface="Times New Roman" pitchFamily="18" charset="0"/>
                <a:sym typeface="Symbol" pitchFamily="18" charset="2"/>
              </a:rPr>
              <a:t></a:t>
            </a:r>
            <a:r>
              <a:rPr lang="de-DE" sz="2200" dirty="0" smtClean="0">
                <a:cs typeface="Times New Roman" pitchFamily="18" charset="0"/>
              </a:rPr>
              <a:t> I</a:t>
            </a:r>
            <a:r>
              <a:rPr lang="tr-TR" sz="2200" dirty="0" smtClean="0"/>
              <a:t> ) temsil etsin. </a:t>
            </a:r>
            <a:r>
              <a:rPr lang="de-DE" sz="2200" dirty="0" err="1" smtClean="0">
                <a:cs typeface="Times New Roman" pitchFamily="18" charset="0"/>
              </a:rPr>
              <a:t>Bir</a:t>
            </a:r>
            <a:r>
              <a:rPr lang="de-DE" sz="2200" dirty="0" smtClean="0">
                <a:cs typeface="Times New Roman" pitchFamily="18" charset="0"/>
              </a:rPr>
              <a:t> </a:t>
            </a:r>
            <a:r>
              <a:rPr lang="de-DE" sz="2200" dirty="0" err="1" smtClean="0">
                <a:cs typeface="Times New Roman" pitchFamily="18" charset="0"/>
              </a:rPr>
              <a:t>eşleştirme</a:t>
            </a:r>
            <a:r>
              <a:rPr lang="de-DE" sz="2200" dirty="0" smtClean="0">
                <a:cs typeface="Times New Roman" pitchFamily="18" charset="0"/>
              </a:rPr>
              <a:t> </a:t>
            </a:r>
            <a:r>
              <a:rPr lang="de-DE" sz="2200" dirty="0" err="1" smtClean="0">
                <a:cs typeface="Times New Roman" pitchFamily="18" charset="0"/>
              </a:rPr>
              <a:t>kuralı</a:t>
            </a:r>
            <a:r>
              <a:rPr lang="de-DE" sz="2200" dirty="0" smtClean="0">
                <a:cs typeface="Times New Roman" pitchFamily="18" charset="0"/>
              </a:rPr>
              <a:t> X </a:t>
            </a:r>
            <a:r>
              <a:rPr lang="de-DE" sz="2200" dirty="0" err="1" smtClean="0">
                <a:cs typeface="Times New Roman" pitchFamily="18" charset="0"/>
              </a:rPr>
              <a:t>ve</a:t>
            </a:r>
            <a:r>
              <a:rPr lang="de-DE" sz="2200" dirty="0" smtClean="0">
                <a:cs typeface="Times New Roman" pitchFamily="18" charset="0"/>
              </a:rPr>
              <a:t> Y, I </a:t>
            </a:r>
            <a:r>
              <a:rPr lang="de-DE" sz="2200" dirty="0" err="1" smtClean="0">
                <a:latin typeface="Arial"/>
                <a:cs typeface="Times New Roman" pitchFamily="18" charset="0"/>
              </a:rPr>
              <a:t>ü</a:t>
            </a:r>
            <a:r>
              <a:rPr lang="de-DE" sz="2200" dirty="0" err="1" smtClean="0">
                <a:cs typeface="Times New Roman" pitchFamily="18" charset="0"/>
              </a:rPr>
              <a:t>r</a:t>
            </a:r>
            <a:r>
              <a:rPr lang="de-DE" sz="2200" dirty="0" err="1" smtClean="0">
                <a:latin typeface="Arial"/>
                <a:cs typeface="Times New Roman" pitchFamily="18" charset="0"/>
              </a:rPr>
              <a:t>ü</a:t>
            </a:r>
            <a:r>
              <a:rPr lang="de-DE" sz="2200" dirty="0" err="1" smtClean="0">
                <a:cs typeface="Times New Roman" pitchFamily="18" charset="0"/>
              </a:rPr>
              <a:t>n</a:t>
            </a:r>
            <a:r>
              <a:rPr lang="de-DE" sz="2200" dirty="0" smtClean="0">
                <a:cs typeface="Times New Roman" pitchFamily="18" charset="0"/>
              </a:rPr>
              <a:t> </a:t>
            </a:r>
            <a:r>
              <a:rPr lang="de-DE" sz="2200" dirty="0" err="1" smtClean="0">
                <a:cs typeface="Times New Roman" pitchFamily="18" charset="0"/>
              </a:rPr>
              <a:t>k</a:t>
            </a:r>
            <a:r>
              <a:rPr lang="de-DE" sz="2200" dirty="0" err="1" smtClean="0">
                <a:latin typeface="Arial"/>
                <a:cs typeface="Times New Roman" pitchFamily="18" charset="0"/>
              </a:rPr>
              <a:t>ü</a:t>
            </a:r>
            <a:r>
              <a:rPr lang="de-DE" sz="2200" dirty="0" err="1" smtClean="0">
                <a:cs typeface="Times New Roman" pitchFamily="18" charset="0"/>
              </a:rPr>
              <a:t>mesinin</a:t>
            </a:r>
            <a:r>
              <a:rPr lang="de-DE" sz="2200" dirty="0" smtClean="0">
                <a:cs typeface="Times New Roman" pitchFamily="18" charset="0"/>
              </a:rPr>
              <a:t> </a:t>
            </a:r>
            <a:r>
              <a:rPr lang="de-DE" sz="2200" dirty="0" err="1" smtClean="0">
                <a:cs typeface="Times New Roman" pitchFamily="18" charset="0"/>
              </a:rPr>
              <a:t>bir</a:t>
            </a:r>
            <a:r>
              <a:rPr lang="de-DE" sz="2200" dirty="0" smtClean="0">
                <a:cs typeface="Times New Roman" pitchFamily="18" charset="0"/>
              </a:rPr>
              <a:t> alt </a:t>
            </a:r>
            <a:r>
              <a:rPr lang="de-DE" sz="2200" dirty="0" err="1" smtClean="0">
                <a:cs typeface="Times New Roman" pitchFamily="18" charset="0"/>
              </a:rPr>
              <a:t>k</a:t>
            </a:r>
            <a:r>
              <a:rPr lang="de-DE" sz="2200" dirty="0" err="1" smtClean="0">
                <a:latin typeface="Arial"/>
                <a:cs typeface="Times New Roman" pitchFamily="18" charset="0"/>
              </a:rPr>
              <a:t>ü</a:t>
            </a:r>
            <a:r>
              <a:rPr lang="de-DE" sz="2200" dirty="0" err="1" smtClean="0">
                <a:cs typeface="Times New Roman" pitchFamily="18" charset="0"/>
              </a:rPr>
              <a:t>mesi</a:t>
            </a:r>
            <a:r>
              <a:rPr lang="de-DE" sz="2200" dirty="0" smtClean="0">
                <a:cs typeface="Times New Roman" pitchFamily="18" charset="0"/>
              </a:rPr>
              <a:t> </a:t>
            </a:r>
            <a:r>
              <a:rPr lang="de-DE" sz="2200" dirty="0" err="1" smtClean="0">
                <a:cs typeface="Times New Roman" pitchFamily="18" charset="0"/>
              </a:rPr>
              <a:t>ve</a:t>
            </a:r>
            <a:r>
              <a:rPr lang="de-DE" sz="2200" dirty="0" smtClean="0">
                <a:cs typeface="Times New Roman" pitchFamily="18" charset="0"/>
              </a:rPr>
              <a:t> X</a:t>
            </a:r>
            <a:r>
              <a:rPr lang="en-US" sz="2200" dirty="0" smtClean="0">
                <a:cs typeface="Times New Roman" pitchFamily="18" charset="0"/>
                <a:sym typeface="Symbol" pitchFamily="18" charset="2"/>
              </a:rPr>
              <a:t></a:t>
            </a:r>
            <a:r>
              <a:rPr lang="de-DE" sz="2200" dirty="0" smtClean="0">
                <a:cs typeface="Times New Roman" pitchFamily="18" charset="0"/>
              </a:rPr>
              <a:t>Y=</a:t>
            </a:r>
            <a:r>
              <a:rPr lang="en-US" sz="2200" dirty="0" smtClean="0">
                <a:cs typeface="Times New Roman" pitchFamily="18" charset="0"/>
                <a:sym typeface="Symbol" pitchFamily="18" charset="2"/>
              </a:rPr>
              <a:t></a:t>
            </a:r>
            <a:r>
              <a:rPr lang="de-DE" sz="2200" dirty="0" smtClean="0">
                <a:cs typeface="Times New Roman" pitchFamily="18" charset="0"/>
              </a:rPr>
              <a:t> </a:t>
            </a:r>
            <a:r>
              <a:rPr lang="de-DE" sz="2200" dirty="0" err="1" smtClean="0">
                <a:cs typeface="Times New Roman" pitchFamily="18" charset="0"/>
              </a:rPr>
              <a:t>olmak</a:t>
            </a:r>
            <a:r>
              <a:rPr lang="de-DE" sz="2200" dirty="0" smtClean="0">
                <a:cs typeface="Times New Roman" pitchFamily="18" charset="0"/>
              </a:rPr>
              <a:t> </a:t>
            </a:r>
            <a:r>
              <a:rPr lang="de-DE" sz="2200" dirty="0" err="1" smtClean="0">
                <a:latin typeface="Arial"/>
                <a:cs typeface="Times New Roman" pitchFamily="18" charset="0"/>
              </a:rPr>
              <a:t>ü</a:t>
            </a:r>
            <a:r>
              <a:rPr lang="de-DE" sz="2200" dirty="0" err="1" smtClean="0">
                <a:cs typeface="Times New Roman" pitchFamily="18" charset="0"/>
              </a:rPr>
              <a:t>zere</a:t>
            </a:r>
            <a:r>
              <a:rPr lang="de-DE" sz="2200" dirty="0" smtClean="0">
                <a:cs typeface="Times New Roman" pitchFamily="18" charset="0"/>
              </a:rPr>
              <a:t> </a:t>
            </a:r>
            <a:r>
              <a:rPr lang="tr-TR" sz="2200" dirty="0" smtClean="0"/>
              <a:t>&lt;</a:t>
            </a:r>
            <a:r>
              <a:rPr lang="de-DE" sz="2200" dirty="0" smtClean="0">
                <a:cs typeface="Times New Roman" pitchFamily="18" charset="0"/>
              </a:rPr>
              <a:t>X </a:t>
            </a:r>
            <a:r>
              <a:rPr lang="en-US" sz="2200" dirty="0" smtClean="0">
                <a:cs typeface="Times New Roman" pitchFamily="18" charset="0"/>
                <a:sym typeface="Symbol" pitchFamily="18" charset="2"/>
              </a:rPr>
              <a:t></a:t>
            </a:r>
            <a:r>
              <a:rPr lang="de-DE" sz="2200" dirty="0" smtClean="0">
                <a:cs typeface="Times New Roman" pitchFamily="18" charset="0"/>
              </a:rPr>
              <a:t> Y</a:t>
            </a:r>
            <a:r>
              <a:rPr lang="tr-TR" sz="2200" dirty="0" smtClean="0"/>
              <a:t>,</a:t>
            </a:r>
            <a:r>
              <a:rPr lang="tr-TR" sz="2200" dirty="0" err="1" smtClean="0"/>
              <a:t>c,s</a:t>
            </a:r>
            <a:r>
              <a:rPr lang="tr-TR" sz="2200" dirty="0" smtClean="0"/>
              <a:t>&gt;</a:t>
            </a:r>
            <a:r>
              <a:rPr lang="de-DE" sz="2200" dirty="0" smtClean="0">
                <a:cs typeface="Times New Roman" pitchFamily="18" charset="0"/>
              </a:rPr>
              <a:t> </a:t>
            </a:r>
            <a:r>
              <a:rPr lang="de-DE" sz="2200" dirty="0" err="1" smtClean="0">
                <a:cs typeface="Times New Roman" pitchFamily="18" charset="0"/>
              </a:rPr>
              <a:t>bi</a:t>
            </a:r>
            <a:r>
              <a:rPr lang="de-DE" sz="2200" dirty="0" err="1" smtClean="0">
                <a:latin typeface="Arial"/>
                <a:cs typeface="Times New Roman" pitchFamily="18" charset="0"/>
              </a:rPr>
              <a:t>ç</a:t>
            </a:r>
            <a:r>
              <a:rPr lang="de-DE" sz="2200" dirty="0" err="1" smtClean="0">
                <a:cs typeface="Times New Roman" pitchFamily="18" charset="0"/>
              </a:rPr>
              <a:t>iminde</a:t>
            </a:r>
            <a:r>
              <a:rPr lang="de-DE" sz="2200" dirty="0" smtClean="0">
                <a:cs typeface="Times New Roman" pitchFamily="18" charset="0"/>
              </a:rPr>
              <a:t> </a:t>
            </a:r>
            <a:r>
              <a:rPr lang="de-DE" sz="2200" dirty="0" err="1" smtClean="0">
                <a:cs typeface="Times New Roman" pitchFamily="18" charset="0"/>
              </a:rPr>
              <a:t>bir</a:t>
            </a:r>
            <a:r>
              <a:rPr lang="de-DE" sz="2200" dirty="0" smtClean="0">
                <a:cs typeface="Times New Roman" pitchFamily="18" charset="0"/>
              </a:rPr>
              <a:t> </a:t>
            </a:r>
            <a:r>
              <a:rPr lang="de-DE" sz="2200" dirty="0" err="1" smtClean="0">
                <a:cs typeface="Times New Roman" pitchFamily="18" charset="0"/>
              </a:rPr>
              <a:t>ba</a:t>
            </a:r>
            <a:r>
              <a:rPr lang="tr-TR" sz="2200" dirty="0" err="1" smtClean="0"/>
              <a:t>ğı</a:t>
            </a:r>
            <a:r>
              <a:rPr lang="de-DE" sz="2200" dirty="0" smtClean="0">
                <a:cs typeface="Times New Roman" pitchFamily="18" charset="0"/>
              </a:rPr>
              <a:t>ml</a:t>
            </a:r>
            <a:r>
              <a:rPr lang="tr-TR" sz="2200" dirty="0" smtClean="0"/>
              <a:t>ı</a:t>
            </a:r>
            <a:r>
              <a:rPr lang="de-DE" sz="2200" dirty="0" smtClean="0">
                <a:cs typeface="Times New Roman" pitchFamily="18" charset="0"/>
              </a:rPr>
              <a:t>l</a:t>
            </a:r>
            <a:r>
              <a:rPr lang="tr-TR" sz="2200" dirty="0" smtClean="0"/>
              <a:t>ı</a:t>
            </a:r>
            <a:r>
              <a:rPr lang="de-DE" sz="2200" dirty="0" smtClean="0">
                <a:cs typeface="Times New Roman" pitchFamily="18" charset="0"/>
              </a:rPr>
              <a:t>k </a:t>
            </a:r>
            <a:r>
              <a:rPr lang="de-DE" sz="2200" dirty="0" err="1" smtClean="0">
                <a:cs typeface="Times New Roman" pitchFamily="18" charset="0"/>
              </a:rPr>
              <a:t>ifadesidir</a:t>
            </a:r>
            <a:r>
              <a:rPr lang="de-DE" sz="2200" dirty="0" smtClean="0">
                <a:cs typeface="Times New Roman" pitchFamily="18" charset="0"/>
              </a:rPr>
              <a:t>. </a:t>
            </a:r>
            <a:endParaRPr lang="tr-TR" sz="2200" dirty="0" smtClean="0"/>
          </a:p>
          <a:p>
            <a:pPr algn="ctr" eaLnBrk="1" hangingPunct="1">
              <a:defRPr/>
            </a:pPr>
            <a:endParaRPr lang="tr-TR" sz="2200" dirty="0" smtClean="0"/>
          </a:p>
          <a:p>
            <a:pPr eaLnBrk="1" hangingPunct="1">
              <a:defRPr/>
            </a:pPr>
            <a:r>
              <a:rPr lang="tr-TR" sz="2200" dirty="0"/>
              <a:t>c</a:t>
            </a:r>
            <a:r>
              <a:rPr lang="tr-TR" sz="2200" dirty="0" smtClean="0"/>
              <a:t> g</a:t>
            </a:r>
            <a:r>
              <a:rPr lang="tr-TR" sz="2200" dirty="0" smtClean="0">
                <a:latin typeface="Arial"/>
              </a:rPr>
              <a:t>ü</a:t>
            </a:r>
            <a:r>
              <a:rPr lang="tr-TR" sz="2200" dirty="0" smtClean="0"/>
              <a:t>ven eşiği metriğidir, X </a:t>
            </a:r>
            <a:r>
              <a:rPr lang="tr-TR" sz="2200" dirty="0" smtClean="0">
                <a:latin typeface="Arial"/>
              </a:rPr>
              <a:t>ü</a:t>
            </a:r>
            <a:r>
              <a:rPr lang="tr-TR" sz="2200" dirty="0" smtClean="0"/>
              <a:t>r</a:t>
            </a:r>
            <a:r>
              <a:rPr lang="tr-TR" sz="2200" dirty="0" smtClean="0">
                <a:latin typeface="Arial"/>
              </a:rPr>
              <a:t>ü</a:t>
            </a:r>
            <a:r>
              <a:rPr lang="tr-TR" sz="2200" dirty="0" smtClean="0"/>
              <a:t>nlerini i</a:t>
            </a:r>
            <a:r>
              <a:rPr lang="tr-TR" sz="2200" dirty="0" smtClean="0">
                <a:latin typeface="Arial"/>
              </a:rPr>
              <a:t>ç</a:t>
            </a:r>
            <a:r>
              <a:rPr lang="tr-TR" sz="2200" dirty="0" smtClean="0"/>
              <a:t>eren hareketlerin en az %c oranında Y i</a:t>
            </a:r>
            <a:r>
              <a:rPr lang="tr-TR" sz="2200" dirty="0" smtClean="0">
                <a:latin typeface="Arial"/>
              </a:rPr>
              <a:t>ç</a:t>
            </a:r>
            <a:r>
              <a:rPr lang="tr-TR" sz="2200" dirty="0" smtClean="0"/>
              <a:t>eren hareketler k</a:t>
            </a:r>
            <a:r>
              <a:rPr lang="tr-TR" sz="2200" dirty="0" smtClean="0">
                <a:latin typeface="Arial"/>
              </a:rPr>
              <a:t>ü</a:t>
            </a:r>
            <a:r>
              <a:rPr lang="tr-TR" sz="2200" dirty="0" smtClean="0"/>
              <a:t>mesinde yer aldığını g</a:t>
            </a:r>
            <a:r>
              <a:rPr lang="tr-TR" sz="2200" dirty="0" smtClean="0">
                <a:latin typeface="Arial"/>
              </a:rPr>
              <a:t>ö</a:t>
            </a:r>
            <a:r>
              <a:rPr lang="tr-TR" sz="2200" dirty="0" smtClean="0"/>
              <a:t>sterir.</a:t>
            </a:r>
          </a:p>
          <a:p>
            <a:pPr algn="ctr" eaLnBrk="1" hangingPunct="1">
              <a:defRPr/>
            </a:pPr>
            <a:endParaRPr lang="tr-TR" sz="2200" dirty="0" smtClean="0"/>
          </a:p>
          <a:p>
            <a:pPr eaLnBrk="1" hangingPunct="1">
              <a:defRPr/>
            </a:pPr>
            <a:r>
              <a:rPr lang="tr-TR" sz="2200" dirty="0"/>
              <a:t>s</a:t>
            </a:r>
            <a:r>
              <a:rPr lang="tr-TR" sz="2200" dirty="0" smtClean="0"/>
              <a:t> destek eşiği metriğidir, X ve Y </a:t>
            </a:r>
            <a:r>
              <a:rPr lang="tr-TR" sz="2200" dirty="0" smtClean="0">
                <a:latin typeface="Arial"/>
              </a:rPr>
              <a:t>ü</a:t>
            </a:r>
            <a:r>
              <a:rPr lang="tr-TR" sz="2200" dirty="0" smtClean="0"/>
              <a:t>r</a:t>
            </a:r>
            <a:r>
              <a:rPr lang="tr-TR" sz="2200" dirty="0" smtClean="0">
                <a:latin typeface="Arial"/>
              </a:rPr>
              <a:t>ü</a:t>
            </a:r>
            <a:r>
              <a:rPr lang="tr-TR" sz="2200" dirty="0" smtClean="0"/>
              <a:t>nlerini i</a:t>
            </a:r>
            <a:r>
              <a:rPr lang="tr-TR" sz="2200" dirty="0" smtClean="0">
                <a:latin typeface="Arial"/>
              </a:rPr>
              <a:t>ç</a:t>
            </a:r>
            <a:r>
              <a:rPr lang="tr-TR" sz="2200" dirty="0" smtClean="0"/>
              <a:t>eren hareket tutanaklarının toplam hareket tutanakları i</a:t>
            </a:r>
            <a:r>
              <a:rPr lang="tr-TR" sz="2200" dirty="0" smtClean="0">
                <a:latin typeface="Arial"/>
              </a:rPr>
              <a:t>ç</a:t>
            </a:r>
            <a:r>
              <a:rPr lang="tr-TR" sz="2200" dirty="0" smtClean="0"/>
              <a:t>inde en az %s oranında var olduğunu g</a:t>
            </a:r>
            <a:r>
              <a:rPr lang="tr-TR" sz="2200" dirty="0" smtClean="0">
                <a:latin typeface="Arial"/>
              </a:rPr>
              <a:t>ö</a:t>
            </a:r>
            <a:r>
              <a:rPr lang="tr-TR" sz="2200" dirty="0" smtClean="0"/>
              <a:t>sterir.</a:t>
            </a:r>
            <a:endParaRPr lang="en-US" sz="2200" dirty="0" smtClean="0"/>
          </a:p>
          <a:p>
            <a:pPr eaLnBrk="1" hangingPunct="1">
              <a:defRPr/>
            </a:pPr>
            <a:endParaRPr lang="tr-TR" sz="22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5"/>
          <p:cNvSpPr>
            <a:spLocks noGrp="1" noChangeArrowheads="1"/>
          </p:cNvSpPr>
          <p:nvPr>
            <p:ph type="body" idx="1"/>
          </p:nvPr>
        </p:nvSpPr>
        <p:spPr>
          <a:xfrm>
            <a:off x="381000" y="457200"/>
            <a:ext cx="8318500" cy="1905000"/>
          </a:xfrm>
          <a:noFill/>
        </p:spPr>
        <p:txBody>
          <a:bodyPr lIns="90488" tIns="44450" rIns="90488" bIns="44450"/>
          <a:lstStyle/>
          <a:p>
            <a:pPr algn="just" eaLnBrk="1" hangingPunct="1"/>
            <a:r>
              <a:rPr lang="tr-TR" sz="2800" smtClean="0">
                <a:effectLst/>
              </a:rPr>
              <a:t>Verilen işlem /</a:t>
            </a:r>
            <a:r>
              <a:rPr lang="en-US" sz="2800" smtClean="0">
                <a:effectLst/>
              </a:rPr>
              <a:t> transaction</a:t>
            </a:r>
            <a:r>
              <a:rPr lang="tr-TR" sz="2800" smtClean="0">
                <a:effectLst/>
              </a:rPr>
              <a:t> kümesi ile</a:t>
            </a:r>
            <a:r>
              <a:rPr lang="en-US" sz="2800" smtClean="0">
                <a:effectLst/>
              </a:rPr>
              <a:t>, </a:t>
            </a:r>
            <a:r>
              <a:rPr lang="tr-TR" sz="2800" smtClean="0">
                <a:effectLst/>
              </a:rPr>
              <a:t>b</a:t>
            </a:r>
            <a:r>
              <a:rPr lang="en-US" sz="2800" smtClean="0">
                <a:effectLst/>
              </a:rPr>
              <a:t>ir </a:t>
            </a:r>
            <a:r>
              <a:rPr lang="tr-TR" sz="2800" smtClean="0">
                <a:effectLst/>
              </a:rPr>
              <a:t>nesnenin</a:t>
            </a:r>
            <a:r>
              <a:rPr lang="en-US" sz="2800" smtClean="0">
                <a:effectLst/>
              </a:rPr>
              <a:t> (veya </a:t>
            </a:r>
            <a:r>
              <a:rPr lang="tr-TR" sz="2800" smtClean="0">
                <a:effectLst/>
              </a:rPr>
              <a:t>nesneler topluluğunun</a:t>
            </a:r>
            <a:r>
              <a:rPr lang="en-US" sz="2800" smtClean="0">
                <a:effectLst/>
              </a:rPr>
              <a:t>) varlığın</a:t>
            </a:r>
            <a:r>
              <a:rPr lang="tr-TR" sz="2800" smtClean="0">
                <a:effectLst/>
              </a:rPr>
              <a:t>dan</a:t>
            </a:r>
            <a:r>
              <a:rPr lang="en-US" sz="2800" smtClean="0">
                <a:effectLst/>
              </a:rPr>
              <a:t> hareket</a:t>
            </a:r>
            <a:r>
              <a:rPr lang="tr-TR" sz="2800" smtClean="0">
                <a:effectLst/>
              </a:rPr>
              <a:t>l</a:t>
            </a:r>
            <a:r>
              <a:rPr lang="en-US" sz="2800" smtClean="0">
                <a:effectLst/>
              </a:rPr>
              <a:t>e</a:t>
            </a:r>
            <a:r>
              <a:rPr lang="tr-TR" sz="2800" smtClean="0">
                <a:effectLst/>
              </a:rPr>
              <a:t> bir sonraki işlemde bu öğelerin meydana gelme sıklığı tahmin edilir.</a:t>
            </a:r>
            <a:r>
              <a:rPr lang="en-US" sz="2800" smtClean="0">
                <a:effectLst/>
              </a:rPr>
              <a:t> </a:t>
            </a:r>
          </a:p>
        </p:txBody>
      </p:sp>
      <p:grpSp>
        <p:nvGrpSpPr>
          <p:cNvPr id="2" name="Group 13"/>
          <p:cNvGrpSpPr>
            <a:grpSpLocks/>
          </p:cNvGrpSpPr>
          <p:nvPr/>
        </p:nvGrpSpPr>
        <p:grpSpPr bwMode="auto">
          <a:xfrm>
            <a:off x="225425" y="2819400"/>
            <a:ext cx="4346575" cy="3130550"/>
            <a:chOff x="142" y="1776"/>
            <a:chExt cx="2738" cy="1972"/>
          </a:xfrm>
        </p:grpSpPr>
        <p:sp>
          <p:nvSpPr>
            <p:cNvPr id="5130" name="Text Box 6"/>
            <p:cNvSpPr txBox="1">
              <a:spLocks noChangeArrowheads="1"/>
            </p:cNvSpPr>
            <p:nvPr/>
          </p:nvSpPr>
          <p:spPr bwMode="auto">
            <a:xfrm>
              <a:off x="192" y="1776"/>
              <a:ext cx="2640" cy="250"/>
            </a:xfrm>
            <a:prstGeom prst="rect">
              <a:avLst/>
            </a:prstGeom>
            <a:noFill/>
            <a:ln w="12700">
              <a:noFill/>
              <a:miter lim="800000"/>
              <a:headEnd/>
              <a:tailEnd/>
            </a:ln>
          </p:spPr>
          <p:txBody>
            <a:bodyPr>
              <a:spAutoFit/>
            </a:bodyPr>
            <a:lstStyle/>
            <a:p>
              <a:pPr eaLnBrk="0" hangingPunct="0">
                <a:spcBef>
                  <a:spcPct val="50000"/>
                </a:spcBef>
              </a:pPr>
              <a:r>
                <a:rPr lang="tr-TR" sz="2000" b="1">
                  <a:solidFill>
                    <a:schemeClr val="folHlink"/>
                  </a:solidFill>
                  <a:latin typeface="Arial" charset="0"/>
                </a:rPr>
                <a:t>Market Alışveriş Verisi</a:t>
              </a:r>
              <a:endParaRPr lang="en-US" sz="2000" b="1">
                <a:solidFill>
                  <a:schemeClr val="folHlink"/>
                </a:solidFill>
                <a:latin typeface="Arial" charset="0"/>
              </a:endParaRPr>
            </a:p>
          </p:txBody>
        </p:sp>
        <p:graphicFrame>
          <p:nvGraphicFramePr>
            <p:cNvPr id="5122" name="Object 7"/>
            <p:cNvGraphicFramePr>
              <a:graphicFrameLocks noChangeAspect="1"/>
            </p:cNvGraphicFramePr>
            <p:nvPr/>
          </p:nvGraphicFramePr>
          <p:xfrm>
            <a:off x="142" y="2162"/>
            <a:ext cx="2738" cy="1586"/>
          </p:xfrm>
          <a:graphic>
            <a:graphicData uri="http://schemas.openxmlformats.org/presentationml/2006/ole">
              <mc:AlternateContent xmlns:mc="http://schemas.openxmlformats.org/markup-compatibility/2006">
                <mc:Choice xmlns:v="urn:schemas-microsoft-com:vml" Requires="v">
                  <p:oleObj spid="_x0000_s5130" name="Document" r:id="rId3" imgW="3435840" imgH="1999080" progId="Word.Document.8">
                    <p:embed/>
                  </p:oleObj>
                </mc:Choice>
                <mc:Fallback>
                  <p:oleObj name="Document" r:id="rId3" imgW="3435840" imgH="1999080"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 y="2162"/>
                          <a:ext cx="2738" cy="1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4"/>
          <p:cNvGrpSpPr>
            <a:grpSpLocks/>
          </p:cNvGrpSpPr>
          <p:nvPr/>
        </p:nvGrpSpPr>
        <p:grpSpPr bwMode="auto">
          <a:xfrm>
            <a:off x="5105400" y="4419600"/>
            <a:ext cx="3810000" cy="1373188"/>
            <a:chOff x="3216" y="2784"/>
            <a:chExt cx="2400" cy="865"/>
          </a:xfrm>
        </p:grpSpPr>
        <p:sp>
          <p:nvSpPr>
            <p:cNvPr id="5128" name="Text Box 8"/>
            <p:cNvSpPr txBox="1">
              <a:spLocks noChangeArrowheads="1"/>
            </p:cNvSpPr>
            <p:nvPr/>
          </p:nvSpPr>
          <p:spPr bwMode="auto">
            <a:xfrm>
              <a:off x="3216" y="2784"/>
              <a:ext cx="2400" cy="250"/>
            </a:xfrm>
            <a:prstGeom prst="rect">
              <a:avLst/>
            </a:prstGeom>
            <a:noFill/>
            <a:ln w="12700">
              <a:noFill/>
              <a:miter lim="800000"/>
              <a:headEnd/>
              <a:tailEnd/>
            </a:ln>
          </p:spPr>
          <p:txBody>
            <a:bodyPr>
              <a:spAutoFit/>
            </a:bodyPr>
            <a:lstStyle/>
            <a:p>
              <a:pPr eaLnBrk="0" hangingPunct="0">
                <a:spcBef>
                  <a:spcPct val="50000"/>
                </a:spcBef>
              </a:pPr>
              <a:r>
                <a:rPr lang="tr-TR" sz="2000" b="1">
                  <a:solidFill>
                    <a:schemeClr val="folHlink"/>
                  </a:solidFill>
                  <a:latin typeface="Arial" charset="0"/>
                </a:rPr>
                <a:t>Birliktelik Kurallarına Örnek</a:t>
              </a:r>
              <a:endParaRPr lang="en-US" sz="2000" b="1">
                <a:solidFill>
                  <a:schemeClr val="folHlink"/>
                </a:solidFill>
                <a:latin typeface="Arial" charset="0"/>
              </a:endParaRPr>
            </a:p>
          </p:txBody>
        </p:sp>
        <p:sp>
          <p:nvSpPr>
            <p:cNvPr id="5129" name="Text Box 9"/>
            <p:cNvSpPr txBox="1">
              <a:spLocks noChangeArrowheads="1"/>
            </p:cNvSpPr>
            <p:nvPr/>
          </p:nvSpPr>
          <p:spPr bwMode="auto">
            <a:xfrm>
              <a:off x="3216" y="3072"/>
              <a:ext cx="2304" cy="577"/>
            </a:xfrm>
            <a:prstGeom prst="rect">
              <a:avLst/>
            </a:prstGeom>
            <a:noFill/>
            <a:ln w="12700">
              <a:noFill/>
              <a:miter lim="800000"/>
              <a:headEnd/>
              <a:tailEnd/>
            </a:ln>
          </p:spPr>
          <p:txBody>
            <a:bodyPr>
              <a:spAutoFit/>
            </a:bodyPr>
            <a:lstStyle/>
            <a:p>
              <a:pPr eaLnBrk="0" hangingPunct="0">
                <a:spcBef>
                  <a:spcPct val="50000"/>
                </a:spcBef>
              </a:pPr>
              <a:r>
                <a:rPr lang="en-US" dirty="0"/>
                <a:t>{</a:t>
              </a:r>
              <a:r>
                <a:rPr lang="tr-TR" dirty="0"/>
                <a:t>Bez</a:t>
              </a:r>
              <a:r>
                <a:rPr lang="en-US" dirty="0"/>
                <a:t>} </a:t>
              </a:r>
              <a:r>
                <a:rPr lang="en-US" dirty="0">
                  <a:sym typeface="Symbol" pitchFamily="18" charset="2"/>
                </a:rPr>
                <a:t> {B</a:t>
              </a:r>
              <a:r>
                <a:rPr lang="tr-TR" dirty="0" err="1">
                  <a:sym typeface="Symbol" pitchFamily="18" charset="2"/>
                </a:rPr>
                <a:t>ira</a:t>
              </a:r>
              <a:r>
                <a:rPr lang="en-US" dirty="0">
                  <a:sym typeface="Symbol" pitchFamily="18" charset="2"/>
                </a:rPr>
                <a:t>},</a:t>
              </a:r>
              <a:br>
                <a:rPr lang="en-US" dirty="0">
                  <a:sym typeface="Symbol" pitchFamily="18" charset="2"/>
                </a:rPr>
              </a:br>
              <a:r>
                <a:rPr lang="en-US" dirty="0">
                  <a:sym typeface="Symbol" pitchFamily="18" charset="2"/>
                </a:rPr>
                <a:t>{</a:t>
              </a:r>
              <a:r>
                <a:rPr lang="tr-TR" dirty="0">
                  <a:sym typeface="Symbol" pitchFamily="18" charset="2"/>
                </a:rPr>
                <a:t>Süt, Ekmek</a:t>
              </a:r>
              <a:r>
                <a:rPr lang="en-US" dirty="0">
                  <a:sym typeface="Symbol" pitchFamily="18" charset="2"/>
                </a:rPr>
                <a:t>}  {</a:t>
              </a:r>
              <a:r>
                <a:rPr lang="tr-TR" dirty="0">
                  <a:sym typeface="Symbol" pitchFamily="18" charset="2"/>
                </a:rPr>
                <a:t>Bez, Kola</a:t>
              </a:r>
              <a:r>
                <a:rPr lang="en-US" dirty="0">
                  <a:sym typeface="Symbol" pitchFamily="18" charset="2"/>
                </a:rPr>
                <a:t>},</a:t>
              </a:r>
              <a:br>
                <a:rPr lang="en-US" dirty="0">
                  <a:sym typeface="Symbol" pitchFamily="18" charset="2"/>
                </a:rPr>
              </a:br>
              <a:r>
                <a:rPr lang="en-US" dirty="0">
                  <a:sym typeface="Symbol" pitchFamily="18" charset="2"/>
                </a:rPr>
                <a:t>{</a:t>
              </a:r>
              <a:r>
                <a:rPr lang="tr-TR" dirty="0">
                  <a:sym typeface="Symbol" pitchFamily="18" charset="2"/>
                </a:rPr>
                <a:t>Bira, Ekmek</a:t>
              </a:r>
              <a:r>
                <a:rPr lang="en-US" dirty="0">
                  <a:sym typeface="Symbol" pitchFamily="18" charset="2"/>
                </a:rPr>
                <a:t>}  </a:t>
              </a:r>
              <a:r>
                <a:rPr lang="en-US" dirty="0" smtClean="0">
                  <a:sym typeface="Symbol" pitchFamily="18" charset="2"/>
                </a:rPr>
                <a:t>{</a:t>
              </a:r>
              <a:r>
                <a:rPr lang="tr-TR" dirty="0" smtClean="0">
                  <a:sym typeface="Symbol" pitchFamily="18" charset="2"/>
                </a:rPr>
                <a:t>Bez</a:t>
              </a:r>
              <a:r>
                <a:rPr lang="en-US" dirty="0" smtClean="0">
                  <a:sym typeface="Symbol" pitchFamily="18" charset="2"/>
                </a:rPr>
                <a:t>}</a:t>
              </a:r>
              <a:endParaRPr lang="en-US" dirty="0">
                <a:sym typeface="Symbol" pitchFamily="18" charset="2"/>
              </a:endParaRPr>
            </a:p>
          </p:txBody>
        </p:sp>
      </p:grpSp>
      <p:sp>
        <p:nvSpPr>
          <p:cNvPr id="107532" name="Rectangle 12"/>
          <p:cNvSpPr>
            <a:spLocks noChangeArrowheads="1"/>
          </p:cNvSpPr>
          <p:nvPr/>
        </p:nvSpPr>
        <p:spPr bwMode="auto">
          <a:xfrm>
            <a:off x="5181600" y="2819400"/>
            <a:ext cx="3276600" cy="1525588"/>
          </a:xfrm>
          <a:prstGeom prst="rect">
            <a:avLst/>
          </a:prstGeom>
          <a:noFill/>
          <a:ln w="9525">
            <a:noFill/>
            <a:miter lim="800000"/>
            <a:headEnd/>
            <a:tailEnd/>
          </a:ln>
          <a:effectLst/>
        </p:spPr>
        <p:txBody>
          <a:bodyPr>
            <a:spAutoFit/>
          </a:bodyPr>
          <a:lstStyle/>
          <a:p>
            <a:pPr>
              <a:defRPr/>
            </a:pPr>
            <a:r>
              <a:rPr lang="tr-TR" sz="2000" b="1">
                <a:solidFill>
                  <a:schemeClr val="folHlink"/>
                </a:solidFill>
              </a:rPr>
              <a:t>Yoğun Nesne Kümeleri</a:t>
            </a:r>
          </a:p>
          <a:p>
            <a:pPr>
              <a:defRPr/>
            </a:pPr>
            <a:endParaRPr lang="tr-TR" sz="2000" b="1">
              <a:solidFill>
                <a:schemeClr val="folHlink"/>
              </a:solidFill>
            </a:endParaRPr>
          </a:p>
          <a:p>
            <a:pPr>
              <a:defRPr/>
            </a:pPr>
            <a:r>
              <a:rPr lang="tr-TR">
                <a:effectLst>
                  <a:outerShdw blurRad="38100" dist="38100" dir="2700000" algn="tl">
                    <a:srgbClr val="000000"/>
                  </a:outerShdw>
                </a:effectLst>
              </a:rPr>
              <a:t>Bez, Bira</a:t>
            </a:r>
          </a:p>
          <a:p>
            <a:pPr>
              <a:defRPr/>
            </a:pPr>
            <a:r>
              <a:rPr lang="tr-TR">
                <a:effectLst>
                  <a:outerShdw blurRad="38100" dist="38100" dir="2700000" algn="tl">
                    <a:srgbClr val="000000"/>
                  </a:outerShdw>
                </a:effectLst>
              </a:rPr>
              <a:t>Bira, Ekmek, Bez</a:t>
            </a:r>
          </a:p>
          <a:p>
            <a:pPr>
              <a:defRPr/>
            </a:pPr>
            <a:r>
              <a:rPr lang="tr-TR">
                <a:effectLst>
                  <a:outerShdw blurRad="38100" dist="38100" dir="2700000" algn="tl">
                    <a:srgbClr val="000000"/>
                  </a:outerShdw>
                </a:effectLst>
              </a:rPr>
              <a:t>Süt, Ekmek, Bez, Kola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7525">
                                            <p:txEl>
                                              <p:pRg st="0" end="0"/>
                                            </p:txEl>
                                          </p:spTgt>
                                        </p:tgtEl>
                                        <p:attrNameLst>
                                          <p:attrName>style.visibility</p:attrName>
                                        </p:attrNameLst>
                                      </p:cBhvr>
                                      <p:to>
                                        <p:strVal val="visible"/>
                                      </p:to>
                                    </p:set>
                                    <p:animEffect transition="in" filter="diamond(in)">
                                      <p:cBhvr>
                                        <p:cTn id="7" dur="2000"/>
                                        <p:tgtEl>
                                          <p:spTgt spid="1075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7532"/>
                                        </p:tgtEl>
                                        <p:attrNameLst>
                                          <p:attrName>style.visibility</p:attrName>
                                        </p:attrNameLst>
                                      </p:cBhvr>
                                      <p:to>
                                        <p:strVal val="visible"/>
                                      </p:to>
                                    </p:set>
                                    <p:animEffect transition="in" filter="fade">
                                      <p:cBhvr>
                                        <p:cTn id="17" dur="2000"/>
                                        <p:tgtEl>
                                          <p:spTgt spid="1075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uild="p"/>
      <p:bldP spid="1075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Grp="1" noChangeArrowheads="1"/>
          </p:cNvSpPr>
          <p:nvPr>
            <p:ph type="body" sz="half" idx="1"/>
          </p:nvPr>
        </p:nvSpPr>
        <p:spPr>
          <a:xfrm>
            <a:off x="304800" y="1676400"/>
            <a:ext cx="6781800" cy="4876800"/>
          </a:xfrm>
          <a:noFill/>
        </p:spPr>
        <p:txBody>
          <a:bodyPr lIns="90488" tIns="44450" rIns="90488" bIns="44450"/>
          <a:lstStyle/>
          <a:p>
            <a:pPr eaLnBrk="1" hangingPunct="1">
              <a:lnSpc>
                <a:spcPct val="80000"/>
              </a:lnSpc>
            </a:pPr>
            <a:r>
              <a:rPr lang="tr-TR" sz="1800" b="1" smtClean="0">
                <a:effectLst/>
              </a:rPr>
              <a:t>Nesneler Kümesi (</a:t>
            </a:r>
            <a:r>
              <a:rPr lang="en-US" sz="1800" b="1" smtClean="0">
                <a:effectLst/>
              </a:rPr>
              <a:t>Itemset</a:t>
            </a:r>
            <a:r>
              <a:rPr lang="tr-TR" sz="1800" b="1" smtClean="0">
                <a:effectLst/>
              </a:rPr>
              <a:t>)</a:t>
            </a:r>
            <a:endParaRPr lang="en-US" sz="1800" b="1" smtClean="0">
              <a:effectLst/>
            </a:endParaRPr>
          </a:p>
          <a:p>
            <a:pPr lvl="1" eaLnBrk="1" hangingPunct="1">
              <a:lnSpc>
                <a:spcPct val="80000"/>
              </a:lnSpc>
            </a:pPr>
            <a:r>
              <a:rPr lang="tr-TR" sz="1800" smtClean="0">
                <a:effectLst/>
              </a:rPr>
              <a:t>Bir veya daha fazla nesneden oluşan küme</a:t>
            </a:r>
            <a:endParaRPr lang="en-US" sz="1800" smtClean="0">
              <a:effectLst/>
            </a:endParaRPr>
          </a:p>
          <a:p>
            <a:pPr lvl="2" eaLnBrk="1" hangingPunct="1">
              <a:lnSpc>
                <a:spcPct val="80000"/>
              </a:lnSpc>
            </a:pPr>
            <a:r>
              <a:rPr lang="tr-TR" sz="1800" smtClean="0">
                <a:effectLst/>
              </a:rPr>
              <a:t>Örnek</a:t>
            </a:r>
            <a:r>
              <a:rPr lang="en-US" sz="1800" smtClean="0">
                <a:effectLst/>
              </a:rPr>
              <a:t>: {</a:t>
            </a:r>
            <a:r>
              <a:rPr lang="tr-TR" sz="1800" smtClean="0">
                <a:effectLst/>
              </a:rPr>
              <a:t>Süt, Ekmek, Bez</a:t>
            </a:r>
            <a:r>
              <a:rPr lang="en-US" sz="1800" smtClean="0">
                <a:effectLst/>
              </a:rPr>
              <a:t>}</a:t>
            </a:r>
          </a:p>
          <a:p>
            <a:pPr lvl="1" eaLnBrk="1" hangingPunct="1">
              <a:lnSpc>
                <a:spcPct val="80000"/>
              </a:lnSpc>
            </a:pPr>
            <a:r>
              <a:rPr lang="tr-TR" sz="1800" smtClean="0">
                <a:effectLst/>
              </a:rPr>
              <a:t>K-nesneler kümesi (</a:t>
            </a:r>
            <a:r>
              <a:rPr lang="en-US" sz="1800" smtClean="0">
                <a:effectLst/>
              </a:rPr>
              <a:t>k-itemset</a:t>
            </a:r>
            <a:r>
              <a:rPr lang="tr-TR" sz="1800" smtClean="0">
                <a:effectLst/>
              </a:rPr>
              <a:t>)</a:t>
            </a:r>
            <a:endParaRPr lang="en-US" sz="1800" smtClean="0">
              <a:effectLst/>
            </a:endParaRPr>
          </a:p>
          <a:p>
            <a:pPr lvl="2" eaLnBrk="1" hangingPunct="1">
              <a:lnSpc>
                <a:spcPct val="80000"/>
              </a:lnSpc>
            </a:pPr>
            <a:r>
              <a:rPr lang="tr-TR" sz="1800" smtClean="0">
                <a:effectLst/>
              </a:rPr>
              <a:t>K nesneden oluşan küme</a:t>
            </a:r>
            <a:endParaRPr lang="en-US" sz="1800" b="1" smtClean="0">
              <a:effectLst/>
            </a:endParaRPr>
          </a:p>
          <a:p>
            <a:pPr eaLnBrk="1" hangingPunct="1">
              <a:lnSpc>
                <a:spcPct val="80000"/>
              </a:lnSpc>
            </a:pPr>
            <a:endParaRPr lang="tr-TR" sz="1800" b="1" smtClean="0">
              <a:effectLst/>
            </a:endParaRPr>
          </a:p>
          <a:p>
            <a:pPr eaLnBrk="1" hangingPunct="1">
              <a:lnSpc>
                <a:spcPct val="80000"/>
              </a:lnSpc>
            </a:pPr>
            <a:r>
              <a:rPr lang="tr-TR" sz="1800" b="1" smtClean="0">
                <a:effectLst/>
              </a:rPr>
              <a:t>Destek Sayısı </a:t>
            </a:r>
            <a:r>
              <a:rPr lang="en-US" sz="1800" b="1" smtClean="0">
                <a:effectLst/>
              </a:rPr>
              <a:t>(</a:t>
            </a:r>
            <a:r>
              <a:rPr lang="en-US" sz="1800" b="1" smtClean="0">
                <a:effectLst/>
                <a:sym typeface="Symbol" pitchFamily="18" charset="2"/>
              </a:rPr>
              <a:t>)</a:t>
            </a:r>
            <a:r>
              <a:rPr lang="tr-TR" sz="1800" b="1" smtClean="0">
                <a:effectLst/>
              </a:rPr>
              <a:t> (</a:t>
            </a:r>
            <a:r>
              <a:rPr lang="en-US" sz="1800" b="1" smtClean="0">
                <a:effectLst/>
              </a:rPr>
              <a:t>Support </a:t>
            </a:r>
            <a:r>
              <a:rPr lang="tr-TR" sz="1800" b="1" smtClean="0">
                <a:effectLst/>
              </a:rPr>
              <a:t>C</a:t>
            </a:r>
            <a:r>
              <a:rPr lang="en-US" sz="1800" b="1" smtClean="0">
                <a:effectLst/>
              </a:rPr>
              <a:t>ount</a:t>
            </a:r>
            <a:r>
              <a:rPr lang="tr-TR" sz="1800" b="1" smtClean="0">
                <a:effectLst/>
              </a:rPr>
              <a:t>)</a:t>
            </a:r>
            <a:endParaRPr lang="en-US" sz="1800" b="1" smtClean="0">
              <a:effectLst/>
              <a:sym typeface="Symbol" pitchFamily="18" charset="2"/>
            </a:endParaRPr>
          </a:p>
          <a:p>
            <a:pPr lvl="1" eaLnBrk="1" hangingPunct="1">
              <a:lnSpc>
                <a:spcPct val="80000"/>
              </a:lnSpc>
            </a:pPr>
            <a:r>
              <a:rPr lang="tr-TR" sz="1800" smtClean="0">
                <a:effectLst/>
              </a:rPr>
              <a:t>Bir nesneler kümesinin veri kümesinde görülme sıklığı</a:t>
            </a:r>
            <a:endParaRPr lang="en-US" sz="1800" smtClean="0">
              <a:effectLst/>
            </a:endParaRPr>
          </a:p>
          <a:p>
            <a:pPr lvl="1" eaLnBrk="1" hangingPunct="1">
              <a:lnSpc>
                <a:spcPct val="80000"/>
              </a:lnSpc>
            </a:pPr>
            <a:r>
              <a:rPr lang="tr-TR" sz="1800" smtClean="0">
                <a:effectLst/>
              </a:rPr>
              <a:t>Örnek:</a:t>
            </a:r>
            <a:r>
              <a:rPr lang="en-US" sz="1800" smtClean="0">
                <a:effectLst/>
              </a:rPr>
              <a:t>   </a:t>
            </a:r>
            <a:r>
              <a:rPr lang="en-US" sz="1800" smtClean="0">
                <a:effectLst/>
                <a:sym typeface="Symbol" pitchFamily="18" charset="2"/>
              </a:rPr>
              <a:t>({</a:t>
            </a:r>
            <a:r>
              <a:rPr lang="tr-TR" sz="1800" smtClean="0">
                <a:effectLst/>
                <a:sym typeface="Symbol" pitchFamily="18" charset="2"/>
              </a:rPr>
              <a:t>Süt</a:t>
            </a:r>
            <a:r>
              <a:rPr lang="en-US" sz="1800" smtClean="0">
                <a:effectLst/>
                <a:sym typeface="Symbol" pitchFamily="18" charset="2"/>
              </a:rPr>
              <a:t>, </a:t>
            </a:r>
            <a:r>
              <a:rPr lang="tr-TR" sz="1800" smtClean="0">
                <a:effectLst/>
                <a:sym typeface="Symbol" pitchFamily="18" charset="2"/>
              </a:rPr>
              <a:t>Ekmek</a:t>
            </a:r>
            <a:r>
              <a:rPr lang="en-US" sz="1800" smtClean="0">
                <a:effectLst/>
                <a:sym typeface="Symbol" pitchFamily="18" charset="2"/>
              </a:rPr>
              <a:t>,</a:t>
            </a:r>
            <a:r>
              <a:rPr lang="tr-TR" sz="1800" smtClean="0">
                <a:effectLst/>
                <a:sym typeface="Symbol" pitchFamily="18" charset="2"/>
              </a:rPr>
              <a:t> Bez</a:t>
            </a:r>
            <a:r>
              <a:rPr lang="en-US" sz="1800" smtClean="0">
                <a:effectLst/>
                <a:sym typeface="Symbol" pitchFamily="18" charset="2"/>
              </a:rPr>
              <a:t>}) = 2 </a:t>
            </a:r>
            <a:endParaRPr lang="en-US" sz="1800" smtClean="0">
              <a:effectLst/>
            </a:endParaRPr>
          </a:p>
          <a:p>
            <a:pPr eaLnBrk="1" hangingPunct="1">
              <a:lnSpc>
                <a:spcPct val="80000"/>
              </a:lnSpc>
            </a:pPr>
            <a:endParaRPr lang="tr-TR" sz="1800" b="1" smtClean="0">
              <a:effectLst/>
            </a:endParaRPr>
          </a:p>
          <a:p>
            <a:pPr eaLnBrk="1" hangingPunct="1">
              <a:lnSpc>
                <a:spcPct val="80000"/>
              </a:lnSpc>
            </a:pPr>
            <a:r>
              <a:rPr lang="tr-TR" sz="1800" b="1" smtClean="0">
                <a:effectLst/>
              </a:rPr>
              <a:t>Destek (s) (</a:t>
            </a:r>
            <a:r>
              <a:rPr lang="en-US" sz="1800" b="1" smtClean="0">
                <a:effectLst/>
              </a:rPr>
              <a:t>Support</a:t>
            </a:r>
            <a:r>
              <a:rPr lang="tr-TR" sz="1800" b="1" smtClean="0">
                <a:effectLst/>
              </a:rPr>
              <a:t>)</a:t>
            </a:r>
            <a:endParaRPr lang="en-US" sz="1800" b="1" smtClean="0">
              <a:effectLst/>
            </a:endParaRPr>
          </a:p>
          <a:p>
            <a:pPr lvl="1" eaLnBrk="1" hangingPunct="1">
              <a:lnSpc>
                <a:spcPct val="80000"/>
              </a:lnSpc>
            </a:pPr>
            <a:r>
              <a:rPr lang="tr-TR" sz="1800" smtClean="0">
                <a:effectLst/>
              </a:rPr>
              <a:t>Bir nesneler kümesinin içinde bulunduğu hareketlerin toplam hareketlere oranı </a:t>
            </a:r>
          </a:p>
          <a:p>
            <a:pPr lvl="1" eaLnBrk="1" hangingPunct="1">
              <a:lnSpc>
                <a:spcPct val="80000"/>
              </a:lnSpc>
            </a:pPr>
            <a:r>
              <a:rPr lang="tr-TR" sz="1800" smtClean="0">
                <a:effectLst/>
              </a:rPr>
              <a:t>Örnek : </a:t>
            </a:r>
            <a:r>
              <a:rPr lang="en-US" sz="1800" smtClean="0">
                <a:effectLst/>
              </a:rPr>
              <a:t>  s({</a:t>
            </a:r>
            <a:r>
              <a:rPr lang="tr-TR" sz="1800" smtClean="0">
                <a:effectLst/>
              </a:rPr>
              <a:t>Süt</a:t>
            </a:r>
            <a:r>
              <a:rPr lang="en-US" sz="1800" smtClean="0">
                <a:effectLst/>
              </a:rPr>
              <a:t>, </a:t>
            </a:r>
            <a:r>
              <a:rPr lang="tr-TR" sz="1800" smtClean="0">
                <a:effectLst/>
              </a:rPr>
              <a:t>Ekmek</a:t>
            </a:r>
            <a:r>
              <a:rPr lang="en-US" sz="1800" smtClean="0">
                <a:effectLst/>
              </a:rPr>
              <a:t>, </a:t>
            </a:r>
            <a:r>
              <a:rPr lang="tr-TR" sz="1800" smtClean="0">
                <a:effectLst/>
              </a:rPr>
              <a:t>Bez</a:t>
            </a:r>
            <a:r>
              <a:rPr lang="en-US" sz="1800" smtClean="0">
                <a:effectLst/>
              </a:rPr>
              <a:t>}) = 2/5</a:t>
            </a:r>
          </a:p>
          <a:p>
            <a:pPr eaLnBrk="1" hangingPunct="1">
              <a:lnSpc>
                <a:spcPct val="80000"/>
              </a:lnSpc>
            </a:pPr>
            <a:endParaRPr lang="tr-TR" sz="1800" b="1" smtClean="0">
              <a:effectLst/>
            </a:endParaRPr>
          </a:p>
          <a:p>
            <a:pPr eaLnBrk="1" hangingPunct="1">
              <a:lnSpc>
                <a:spcPct val="80000"/>
              </a:lnSpc>
            </a:pPr>
            <a:r>
              <a:rPr lang="tr-TR" sz="1800" b="1" smtClean="0">
                <a:effectLst/>
              </a:rPr>
              <a:t>Yoğun Nesne Kümesi (Frequent </a:t>
            </a:r>
            <a:r>
              <a:rPr lang="en-US" sz="1800" b="1" smtClean="0">
                <a:effectLst/>
              </a:rPr>
              <a:t>Itemset</a:t>
            </a:r>
            <a:r>
              <a:rPr lang="tr-TR" sz="1800" b="1" smtClean="0">
                <a:effectLst/>
              </a:rPr>
              <a:t>)</a:t>
            </a:r>
            <a:endParaRPr lang="en-US" sz="1800" b="1" smtClean="0">
              <a:effectLst/>
            </a:endParaRPr>
          </a:p>
          <a:p>
            <a:pPr lvl="1" eaLnBrk="1" hangingPunct="1">
              <a:lnSpc>
                <a:spcPct val="80000"/>
              </a:lnSpc>
            </a:pPr>
            <a:r>
              <a:rPr lang="tr-TR" sz="1800" i="1" smtClean="0">
                <a:effectLst/>
              </a:rPr>
              <a:t>Minsup</a:t>
            </a:r>
            <a:r>
              <a:rPr lang="tr-TR" sz="1800" smtClean="0">
                <a:effectLst/>
              </a:rPr>
              <a:t>-minimum destek miktarı</a:t>
            </a:r>
            <a:endParaRPr lang="en-US" sz="1800" smtClean="0">
              <a:effectLst/>
            </a:endParaRPr>
          </a:p>
        </p:txBody>
      </p:sp>
      <p:grpSp>
        <p:nvGrpSpPr>
          <p:cNvPr id="2" name="Group 11"/>
          <p:cNvGrpSpPr>
            <a:grpSpLocks/>
          </p:cNvGrpSpPr>
          <p:nvPr/>
        </p:nvGrpSpPr>
        <p:grpSpPr bwMode="auto">
          <a:xfrm>
            <a:off x="374650" y="211138"/>
            <a:ext cx="8540750" cy="1998662"/>
            <a:chOff x="144" y="144"/>
            <a:chExt cx="5380" cy="1259"/>
          </a:xfrm>
        </p:grpSpPr>
        <p:sp>
          <p:nvSpPr>
            <p:cNvPr id="109573" name="Text Box 5"/>
            <p:cNvSpPr txBox="1">
              <a:spLocks noChangeArrowheads="1"/>
            </p:cNvSpPr>
            <p:nvPr/>
          </p:nvSpPr>
          <p:spPr bwMode="auto">
            <a:xfrm>
              <a:off x="144" y="576"/>
              <a:ext cx="3264" cy="288"/>
            </a:xfrm>
            <a:prstGeom prst="rect">
              <a:avLst/>
            </a:prstGeom>
            <a:noFill/>
            <a:ln w="9525">
              <a:noFill/>
              <a:miter lim="800000"/>
              <a:headEnd/>
              <a:tailEnd/>
            </a:ln>
            <a:effectLst/>
          </p:spPr>
          <p:txBody>
            <a:bodyPr>
              <a:spAutoFit/>
            </a:bodyPr>
            <a:lstStyle/>
            <a:p>
              <a:pPr>
                <a:spcBef>
                  <a:spcPct val="50000"/>
                </a:spcBef>
                <a:defRPr/>
              </a:pPr>
              <a:r>
                <a:rPr lang="tr-TR" sz="2400" b="1">
                  <a:solidFill>
                    <a:schemeClr val="folHlink"/>
                  </a:solidFill>
                  <a:effectLst>
                    <a:outerShdw blurRad="38100" dist="38100" dir="2700000" algn="tl">
                      <a:srgbClr val="000000"/>
                    </a:outerShdw>
                  </a:effectLst>
                </a:rPr>
                <a:t>Yoğun Nesne Kümesi</a:t>
              </a:r>
            </a:p>
          </p:txBody>
        </p:sp>
        <p:graphicFrame>
          <p:nvGraphicFramePr>
            <p:cNvPr id="6146" name="Object 7"/>
            <p:cNvGraphicFramePr>
              <a:graphicFrameLocks noChangeAspect="1"/>
            </p:cNvGraphicFramePr>
            <p:nvPr/>
          </p:nvGraphicFramePr>
          <p:xfrm>
            <a:off x="3360" y="144"/>
            <a:ext cx="2164" cy="1259"/>
          </p:xfrm>
          <a:graphic>
            <a:graphicData uri="http://schemas.openxmlformats.org/presentationml/2006/ole">
              <mc:AlternateContent xmlns:mc="http://schemas.openxmlformats.org/markup-compatibility/2006">
                <mc:Choice xmlns:v="urn:schemas-microsoft-com:vml" Requires="v">
                  <p:oleObj spid="_x0000_s6153" name="Document" r:id="rId3" imgW="3435840" imgH="1999080" progId="Word.Document.8">
                    <p:embed/>
                  </p:oleObj>
                </mc:Choice>
                <mc:Fallback>
                  <p:oleObj name="Document" r:id="rId3" imgW="3435840" imgH="1999080"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144"/>
                          <a:ext cx="2164" cy="1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9572">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9572">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9572">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9572">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9572">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9572">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9572">
                                            <p:txEl>
                                              <p:pRg st="7" end="7"/>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9572">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9572">
                                            <p:txEl>
                                              <p:pRg st="10" end="10"/>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9572">
                                            <p:txEl>
                                              <p:pRg st="11" end="11"/>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9572">
                                            <p:txEl>
                                              <p:pRg st="12" end="1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9572">
                                            <p:txEl>
                                              <p:pRg st="14" end="14"/>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957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22" name="Object 6"/>
          <p:cNvGraphicFramePr>
            <a:graphicFrameLocks noChangeAspect="1"/>
          </p:cNvGraphicFramePr>
          <p:nvPr/>
        </p:nvGraphicFramePr>
        <p:xfrm>
          <a:off x="5486400" y="152400"/>
          <a:ext cx="3435350" cy="1998663"/>
        </p:xfrm>
        <a:graphic>
          <a:graphicData uri="http://schemas.openxmlformats.org/presentationml/2006/ole">
            <mc:AlternateContent xmlns:mc="http://schemas.openxmlformats.org/markup-compatibility/2006">
              <mc:Choice xmlns:v="urn:schemas-microsoft-com:vml" Requires="v">
                <p:oleObj spid="_x0000_s7198" name="Document" r:id="rId3" imgW="3435840" imgH="1999080" progId="Word.Document.8">
                  <p:embed/>
                </p:oleObj>
              </mc:Choice>
              <mc:Fallback>
                <p:oleObj name="Document" r:id="rId3" imgW="3435840" imgH="199908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52400"/>
                        <a:ext cx="3435350" cy="199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3" name="Rectangle 7"/>
          <p:cNvSpPr>
            <a:spLocks noChangeArrowheads="1"/>
          </p:cNvSpPr>
          <p:nvPr/>
        </p:nvSpPr>
        <p:spPr bwMode="auto">
          <a:xfrm>
            <a:off x="0" y="0"/>
            <a:ext cx="5867400" cy="60960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hlink"/>
              </a:buClr>
              <a:buSzPct val="65000"/>
              <a:buFont typeface="Wingdings" pitchFamily="2" charset="2"/>
              <a:buNone/>
              <a:defRPr/>
            </a:pPr>
            <a:r>
              <a:rPr lang="tr-TR" sz="2400" b="1">
                <a:effectLst>
                  <a:outerShdw blurRad="38100" dist="38100" dir="2700000" algn="tl">
                    <a:srgbClr val="000000"/>
                  </a:outerShdw>
                </a:effectLst>
              </a:rPr>
              <a:t>Veri Kümesi D={T</a:t>
            </a:r>
            <a:r>
              <a:rPr lang="tr-TR" sz="2400" b="1" baseline="-25000">
                <a:effectLst>
                  <a:outerShdw blurRad="38100" dist="38100" dir="2700000" algn="tl">
                    <a:srgbClr val="000000"/>
                  </a:outerShdw>
                </a:effectLst>
              </a:rPr>
              <a:t>1</a:t>
            </a:r>
            <a:r>
              <a:rPr lang="tr-TR" sz="2400" b="1">
                <a:effectLst>
                  <a:outerShdw blurRad="38100" dist="38100" dir="2700000" algn="tl">
                    <a:srgbClr val="000000"/>
                  </a:outerShdw>
                </a:effectLst>
              </a:rPr>
              <a:t>, T</a:t>
            </a:r>
            <a:r>
              <a:rPr lang="tr-TR" sz="2400" b="1" baseline="-25000">
                <a:effectLst>
                  <a:outerShdw blurRad="38100" dist="38100" dir="2700000" algn="tl">
                    <a:srgbClr val="000000"/>
                  </a:outerShdw>
                </a:effectLst>
              </a:rPr>
              <a:t>2</a:t>
            </a:r>
            <a:r>
              <a:rPr lang="tr-TR" sz="2400" b="1">
                <a:effectLst>
                  <a:outerShdw blurRad="38100" dist="38100" dir="2700000" algn="tl">
                    <a:srgbClr val="000000"/>
                  </a:outerShdw>
                </a:effectLst>
              </a:rPr>
              <a:t>, ..., T</a:t>
            </a:r>
            <a:r>
              <a:rPr lang="tr-TR" sz="2400" b="1" baseline="-25000">
                <a:effectLst>
                  <a:outerShdw blurRad="38100" dist="38100" dir="2700000" algn="tl">
                    <a:srgbClr val="000000"/>
                  </a:outerShdw>
                </a:effectLst>
              </a:rPr>
              <a:t>n</a:t>
            </a:r>
            <a:r>
              <a:rPr lang="tr-TR" sz="2400" b="1">
                <a:effectLst>
                  <a:outerShdw blurRad="38100" dist="38100" dir="2700000" algn="tl">
                    <a:srgbClr val="000000"/>
                  </a:outerShdw>
                </a:effectLst>
              </a:rPr>
              <a:t>}</a:t>
            </a:r>
          </a:p>
          <a:p>
            <a:pPr marL="342900" indent="-342900">
              <a:spcBef>
                <a:spcPct val="20000"/>
              </a:spcBef>
              <a:buClr>
                <a:schemeClr val="hlink"/>
              </a:buClr>
              <a:buSzPct val="65000"/>
              <a:buFont typeface="Wingdings" pitchFamily="2" charset="2"/>
              <a:buChar char="n"/>
              <a:defRPr/>
            </a:pPr>
            <a:r>
              <a:rPr lang="tr-TR" sz="2000" b="1">
                <a:effectLst>
                  <a:outerShdw blurRad="38100" dist="38100" dir="2700000" algn="tl">
                    <a:srgbClr val="000000"/>
                  </a:outerShdw>
                </a:effectLst>
              </a:rPr>
              <a:t>Birliktelik Kuralı (</a:t>
            </a:r>
            <a:r>
              <a:rPr lang="en-US" sz="2000" b="1">
                <a:effectLst>
                  <a:outerShdw blurRad="38100" dist="38100" dir="2700000" algn="tl">
                    <a:srgbClr val="000000"/>
                  </a:outerShdw>
                </a:effectLst>
              </a:rPr>
              <a:t>Association Rule</a:t>
            </a:r>
            <a:r>
              <a:rPr lang="tr-TR" sz="2000" b="1">
                <a:effectLst>
                  <a:outerShdw blurRad="38100" dist="38100" dir="2700000" algn="tl">
                    <a:srgbClr val="000000"/>
                  </a:outerShdw>
                </a:effectLst>
              </a:rPr>
              <a:t>)</a:t>
            </a:r>
            <a:endParaRPr lang="en-US" sz="2000" b="1">
              <a:effectLst>
                <a:outerShdw blurRad="38100" dist="38100" dir="2700000" algn="tl">
                  <a:srgbClr val="000000"/>
                </a:outerShdw>
              </a:effectLst>
            </a:endParaRPr>
          </a:p>
          <a:p>
            <a:pPr marL="742950" lvl="1" indent="-285750">
              <a:spcBef>
                <a:spcPct val="20000"/>
              </a:spcBef>
              <a:buClr>
                <a:schemeClr val="folHlink"/>
              </a:buClr>
              <a:buSzPct val="65000"/>
              <a:buFont typeface="Wingdings" pitchFamily="2" charset="2"/>
              <a:buChar char="n"/>
              <a:defRPr/>
            </a:pPr>
            <a:r>
              <a:rPr lang="en-US" sz="2000">
                <a:effectLst>
                  <a:outerShdw blurRad="38100" dist="38100" dir="2700000" algn="tl">
                    <a:srgbClr val="000000"/>
                  </a:outerShdw>
                </a:effectLst>
              </a:rPr>
              <a:t>X </a:t>
            </a:r>
            <a:r>
              <a:rPr lang="en-US" sz="2000">
                <a:effectLst>
                  <a:outerShdw blurRad="38100" dist="38100" dir="2700000" algn="tl">
                    <a:srgbClr val="000000"/>
                  </a:outerShdw>
                </a:effectLst>
                <a:sym typeface="Symbol" pitchFamily="18" charset="2"/>
              </a:rPr>
              <a:t> Y</a:t>
            </a:r>
            <a:r>
              <a:rPr lang="tr-TR" sz="2000">
                <a:effectLst>
                  <a:outerShdw blurRad="38100" dist="38100" dir="2700000" algn="tl">
                    <a:srgbClr val="000000"/>
                  </a:outerShdw>
                </a:effectLst>
                <a:sym typeface="Symbol" pitchFamily="18" charset="2"/>
              </a:rPr>
              <a:t> şeklinde kuralların bulunması</a:t>
            </a:r>
            <a:endParaRPr lang="en-US" sz="2000">
              <a:effectLst>
                <a:outerShdw blurRad="38100" dist="38100" dir="2700000" algn="tl">
                  <a:srgbClr val="000000"/>
                </a:outerShdw>
              </a:effectLst>
              <a:sym typeface="Symbol" pitchFamily="18" charset="2"/>
            </a:endParaRPr>
          </a:p>
          <a:p>
            <a:pPr marL="742950" lvl="1" indent="-285750">
              <a:spcBef>
                <a:spcPct val="20000"/>
              </a:spcBef>
              <a:buClr>
                <a:schemeClr val="folHlink"/>
              </a:buClr>
              <a:buSzPct val="65000"/>
              <a:buFont typeface="Wingdings" pitchFamily="2" charset="2"/>
              <a:buChar char="n"/>
              <a:defRPr/>
            </a:pPr>
            <a:r>
              <a:rPr lang="tr-TR" sz="2000">
                <a:effectLst>
                  <a:outerShdw blurRad="38100" dist="38100" dir="2700000" algn="tl">
                    <a:srgbClr val="000000"/>
                  </a:outerShdw>
                </a:effectLst>
              </a:rPr>
              <a:t>Örnek</a:t>
            </a:r>
            <a:r>
              <a:rPr lang="en-US" sz="2000">
                <a:effectLst>
                  <a:outerShdw blurRad="38100" dist="38100" dir="2700000" algn="tl">
                    <a:srgbClr val="000000"/>
                  </a:outerShdw>
                </a:effectLst>
              </a:rPr>
              <a:t>:</a:t>
            </a:r>
            <a:br>
              <a:rPr lang="en-US" sz="2000">
                <a:effectLst>
                  <a:outerShdw blurRad="38100" dist="38100" dir="2700000" algn="tl">
                    <a:srgbClr val="000000"/>
                  </a:outerShdw>
                </a:effectLst>
              </a:rPr>
            </a:br>
            <a:r>
              <a:rPr lang="en-US" sz="2000">
                <a:effectLst>
                  <a:outerShdw blurRad="38100" dist="38100" dir="2700000" algn="tl">
                    <a:srgbClr val="000000"/>
                  </a:outerShdw>
                </a:effectLst>
              </a:rPr>
              <a:t>   {</a:t>
            </a:r>
            <a:r>
              <a:rPr lang="tr-TR" sz="2000">
                <a:effectLst>
                  <a:outerShdw blurRad="38100" dist="38100" dir="2700000" algn="tl">
                    <a:srgbClr val="000000"/>
                  </a:outerShdw>
                </a:effectLst>
              </a:rPr>
              <a:t>Süt, Bez</a:t>
            </a:r>
            <a:r>
              <a:rPr lang="en-US" sz="2000">
                <a:effectLst>
                  <a:outerShdw blurRad="38100" dist="38100" dir="2700000" algn="tl">
                    <a:srgbClr val="000000"/>
                  </a:outerShdw>
                </a:effectLst>
              </a:rPr>
              <a:t>} </a:t>
            </a:r>
            <a:r>
              <a:rPr lang="en-US" sz="2000">
                <a:effectLst>
                  <a:outerShdw blurRad="38100" dist="38100" dir="2700000" algn="tl">
                    <a:srgbClr val="000000"/>
                  </a:outerShdw>
                </a:effectLst>
                <a:sym typeface="Symbol" pitchFamily="18" charset="2"/>
              </a:rPr>
              <a:t> {</a:t>
            </a:r>
            <a:r>
              <a:rPr lang="tr-TR" sz="2000">
                <a:effectLst>
                  <a:outerShdw blurRad="38100" dist="38100" dir="2700000" algn="tl">
                    <a:srgbClr val="000000"/>
                  </a:outerShdw>
                </a:effectLst>
                <a:sym typeface="Symbol" pitchFamily="18" charset="2"/>
              </a:rPr>
              <a:t>Bira</a:t>
            </a:r>
            <a:r>
              <a:rPr lang="en-US" sz="2000">
                <a:effectLst>
                  <a:outerShdw blurRad="38100" dist="38100" dir="2700000" algn="tl">
                    <a:srgbClr val="000000"/>
                  </a:outerShdw>
                </a:effectLst>
                <a:sym typeface="Symbol" pitchFamily="18" charset="2"/>
              </a:rPr>
              <a:t>}</a:t>
            </a:r>
            <a:r>
              <a:rPr lang="en-US" sz="2000">
                <a:effectLst>
                  <a:outerShdw blurRad="38100" dist="38100" dir="2700000" algn="tl">
                    <a:srgbClr val="000000"/>
                  </a:outerShdw>
                </a:effectLst>
              </a:rPr>
              <a:t> </a:t>
            </a:r>
            <a:endParaRPr lang="en-US" sz="2000" b="1">
              <a:effectLst>
                <a:outerShdw blurRad="38100" dist="38100" dir="2700000" algn="tl">
                  <a:srgbClr val="000000"/>
                </a:outerShdw>
              </a:effectLst>
            </a:endParaRPr>
          </a:p>
          <a:p>
            <a:pPr marL="342900" indent="-342900">
              <a:spcBef>
                <a:spcPct val="20000"/>
              </a:spcBef>
              <a:buClr>
                <a:schemeClr val="hlink"/>
              </a:buClr>
              <a:buSzPct val="65000"/>
              <a:buFont typeface="Wingdings" pitchFamily="2" charset="2"/>
              <a:buChar char="n"/>
              <a:defRPr/>
            </a:pPr>
            <a:r>
              <a:rPr lang="tr-TR" sz="2000" b="1">
                <a:effectLst>
                  <a:outerShdw blurRad="38100" dist="38100" dir="2700000" algn="tl">
                    <a:srgbClr val="000000"/>
                  </a:outerShdw>
                </a:effectLst>
              </a:rPr>
              <a:t>Kuralları değerlendirme ölçütleri</a:t>
            </a:r>
            <a:endParaRPr lang="en-US" sz="2000" b="1">
              <a:effectLst>
                <a:outerShdw blurRad="38100" dist="38100" dir="2700000" algn="tl">
                  <a:srgbClr val="000000"/>
                </a:outerShdw>
              </a:effectLst>
              <a:sym typeface="Symbol" pitchFamily="18" charset="2"/>
            </a:endParaRPr>
          </a:p>
          <a:p>
            <a:pPr marL="742950" lvl="1" indent="-285750">
              <a:spcBef>
                <a:spcPct val="20000"/>
              </a:spcBef>
              <a:buClr>
                <a:schemeClr val="folHlink"/>
              </a:buClr>
              <a:buSzPct val="65000"/>
              <a:buFont typeface="Wingdings" pitchFamily="2" charset="2"/>
              <a:buChar char="n"/>
              <a:defRPr/>
            </a:pPr>
            <a:r>
              <a:rPr lang="tr-TR" sz="2000">
                <a:effectLst>
                  <a:outerShdw blurRad="38100" dist="38100" dir="2700000" algn="tl">
                    <a:srgbClr val="000000"/>
                  </a:outerShdw>
                </a:effectLst>
              </a:rPr>
              <a:t>Destek (</a:t>
            </a:r>
            <a:r>
              <a:rPr lang="en-US" sz="2000">
                <a:effectLst>
                  <a:outerShdw blurRad="38100" dist="38100" dir="2700000" algn="tl">
                    <a:srgbClr val="000000"/>
                  </a:outerShdw>
                </a:effectLst>
              </a:rPr>
              <a:t>Support</a:t>
            </a:r>
            <a:r>
              <a:rPr lang="tr-TR" sz="2000">
                <a:effectLst>
                  <a:outerShdw blurRad="38100" dist="38100" dir="2700000" algn="tl">
                    <a:srgbClr val="000000"/>
                  </a:outerShdw>
                </a:effectLst>
              </a:rPr>
              <a:t>)</a:t>
            </a:r>
            <a:r>
              <a:rPr lang="en-US" sz="2000">
                <a:effectLst>
                  <a:outerShdw blurRad="38100" dist="38100" dir="2700000" algn="tl">
                    <a:srgbClr val="000000"/>
                  </a:outerShdw>
                </a:effectLst>
              </a:rPr>
              <a:t> (s)</a:t>
            </a:r>
          </a:p>
          <a:p>
            <a:pPr marL="1143000" lvl="2" indent="-228600" algn="just">
              <a:spcBef>
                <a:spcPct val="20000"/>
              </a:spcBef>
              <a:buClr>
                <a:schemeClr val="hlink"/>
              </a:buClr>
              <a:buSzPct val="65000"/>
              <a:buFont typeface="Wingdings" pitchFamily="2" charset="2"/>
              <a:buChar char="n"/>
              <a:defRPr/>
            </a:pPr>
            <a:r>
              <a:rPr lang="tr-TR">
                <a:effectLst>
                  <a:outerShdw blurRad="38100" dist="38100" dir="2700000" algn="tl">
                    <a:srgbClr val="000000"/>
                  </a:outerShdw>
                </a:effectLst>
              </a:rPr>
              <a:t>X</a:t>
            </a:r>
            <a:r>
              <a:rPr lang="tr-TR">
                <a:effectLst>
                  <a:outerShdw blurRad="38100" dist="38100" dir="2700000" algn="tl">
                    <a:srgbClr val="000000"/>
                  </a:outerShdw>
                </a:effectLst>
                <a:sym typeface="Symbol" pitchFamily="18" charset="2"/>
              </a:rPr>
              <a:t>Y nesneler kümesinin bulunduğu hareket sayısının toplam hareket sayısına oranı </a:t>
            </a:r>
          </a:p>
          <a:p>
            <a:pPr marL="1143000" lvl="2" indent="-228600">
              <a:spcBef>
                <a:spcPct val="20000"/>
              </a:spcBef>
              <a:buClr>
                <a:schemeClr val="hlink"/>
              </a:buClr>
              <a:buSzPct val="65000"/>
              <a:buFont typeface="Wingdings" pitchFamily="2" charset="2"/>
              <a:buChar char="n"/>
              <a:defRPr/>
            </a:pPr>
            <a:endParaRPr lang="tr-TR">
              <a:effectLst>
                <a:outerShdw blurRad="38100" dist="38100" dir="2700000" algn="tl">
                  <a:srgbClr val="000000"/>
                </a:outerShdw>
              </a:effectLst>
              <a:sym typeface="Symbol" pitchFamily="18" charset="2"/>
            </a:endParaRPr>
          </a:p>
          <a:p>
            <a:pPr marL="1143000" lvl="2" indent="-228600">
              <a:spcBef>
                <a:spcPct val="20000"/>
              </a:spcBef>
              <a:buClr>
                <a:schemeClr val="hlink"/>
              </a:buClr>
              <a:buSzPct val="65000"/>
              <a:buFont typeface="Wingdings" pitchFamily="2" charset="2"/>
              <a:buNone/>
              <a:defRPr/>
            </a:pPr>
            <a:r>
              <a:rPr lang="tr-TR">
                <a:effectLst>
                  <a:outerShdw blurRad="38100" dist="38100" dir="2700000" algn="tl">
                    <a:srgbClr val="000000"/>
                  </a:outerShdw>
                </a:effectLst>
                <a:sym typeface="Symbol" pitchFamily="18" charset="2"/>
              </a:rPr>
              <a:t>   </a:t>
            </a:r>
          </a:p>
          <a:p>
            <a:pPr marL="742950" lvl="1" indent="-285750">
              <a:spcBef>
                <a:spcPct val="20000"/>
              </a:spcBef>
              <a:buClr>
                <a:schemeClr val="folHlink"/>
              </a:buClr>
              <a:buSzPct val="65000"/>
              <a:buFont typeface="Wingdings" pitchFamily="2" charset="2"/>
              <a:buChar char="n"/>
              <a:defRPr/>
            </a:pPr>
            <a:r>
              <a:rPr lang="tr-TR" sz="2000">
                <a:effectLst>
                  <a:outerShdw blurRad="38100" dist="38100" dir="2700000" algn="tl">
                    <a:srgbClr val="000000"/>
                  </a:outerShdw>
                </a:effectLst>
              </a:rPr>
              <a:t>Güven (</a:t>
            </a:r>
            <a:r>
              <a:rPr lang="en-US" sz="2000">
                <a:effectLst>
                  <a:outerShdw blurRad="38100" dist="38100" dir="2700000" algn="tl">
                    <a:srgbClr val="000000"/>
                  </a:outerShdw>
                </a:effectLst>
              </a:rPr>
              <a:t>Confidence</a:t>
            </a:r>
            <a:r>
              <a:rPr lang="tr-TR" sz="2000">
                <a:effectLst>
                  <a:outerShdw blurRad="38100" dist="38100" dir="2700000" algn="tl">
                    <a:srgbClr val="000000"/>
                  </a:outerShdw>
                </a:effectLst>
              </a:rPr>
              <a:t>)</a:t>
            </a:r>
            <a:r>
              <a:rPr lang="en-US" sz="2000">
                <a:effectLst>
                  <a:outerShdw blurRad="38100" dist="38100" dir="2700000" algn="tl">
                    <a:srgbClr val="000000"/>
                  </a:outerShdw>
                </a:effectLst>
              </a:rPr>
              <a:t> (c)</a:t>
            </a:r>
          </a:p>
          <a:p>
            <a:pPr marL="1143000" lvl="2" indent="-228600" algn="just">
              <a:spcBef>
                <a:spcPct val="20000"/>
              </a:spcBef>
              <a:buClr>
                <a:schemeClr val="hlink"/>
              </a:buClr>
              <a:buSzPct val="65000"/>
              <a:buFont typeface="Wingdings" pitchFamily="2" charset="2"/>
              <a:buChar char="n"/>
              <a:defRPr/>
            </a:pPr>
            <a:r>
              <a:rPr lang="tr-TR">
                <a:effectLst>
                  <a:outerShdw blurRad="38100" dist="38100" dir="2700000" algn="tl">
                    <a:srgbClr val="000000"/>
                  </a:outerShdw>
                </a:effectLst>
              </a:rPr>
              <a:t>X</a:t>
            </a:r>
            <a:r>
              <a:rPr lang="tr-TR">
                <a:effectLst>
                  <a:outerShdw blurRad="38100" dist="38100" dir="2700000" algn="tl">
                    <a:srgbClr val="000000"/>
                  </a:outerShdw>
                </a:effectLst>
                <a:sym typeface="Symbol" pitchFamily="18" charset="2"/>
              </a:rPr>
              <a:t>Y nesneler kümesinin bulunduğu hareket sayısının, X nesneler kümesi bulunan hareket sayısına oranı</a:t>
            </a:r>
            <a:endParaRPr lang="en-US">
              <a:effectLst>
                <a:outerShdw blurRad="38100" dist="38100" dir="2700000" algn="tl">
                  <a:srgbClr val="000000"/>
                </a:outerShdw>
              </a:effectLst>
              <a:sym typeface="Symbol" pitchFamily="18" charset="2"/>
            </a:endParaRPr>
          </a:p>
        </p:txBody>
      </p:sp>
      <p:graphicFrame>
        <p:nvGraphicFramePr>
          <p:cNvPr id="111629" name="Object 13"/>
          <p:cNvGraphicFramePr>
            <a:graphicFrameLocks noGrp="1" noChangeAspect="1"/>
          </p:cNvGraphicFramePr>
          <p:nvPr>
            <p:ph sz="quarter" idx="1"/>
          </p:nvPr>
        </p:nvGraphicFramePr>
        <p:xfrm>
          <a:off x="1828800" y="3200400"/>
          <a:ext cx="2590800" cy="622300"/>
        </p:xfrm>
        <a:graphic>
          <a:graphicData uri="http://schemas.openxmlformats.org/presentationml/2006/ole">
            <mc:AlternateContent xmlns:mc="http://schemas.openxmlformats.org/markup-compatibility/2006">
              <mc:Choice xmlns:v="urn:schemas-microsoft-com:vml" Requires="v">
                <p:oleObj spid="_x0000_s7199" name="Equation" r:id="rId5" imgW="1638000" imgH="393480" progId="Equation.3">
                  <p:embed/>
                </p:oleObj>
              </mc:Choice>
              <mc:Fallback>
                <p:oleObj name="Equation" r:id="rId5" imgW="1638000" imgH="39348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200400"/>
                        <a:ext cx="2590800" cy="622300"/>
                      </a:xfrm>
                      <a:prstGeom prst="rect">
                        <a:avLst/>
                      </a:prstGeom>
                      <a:solidFill>
                        <a:schemeClr val="tx2"/>
                      </a:solidFill>
                    </p:spPr>
                  </p:pic>
                </p:oleObj>
              </mc:Fallback>
            </mc:AlternateContent>
          </a:graphicData>
        </a:graphic>
      </p:graphicFrame>
      <p:graphicFrame>
        <p:nvGraphicFramePr>
          <p:cNvPr id="111631" name="Object 15"/>
          <p:cNvGraphicFramePr>
            <a:graphicFrameLocks noGrp="1" noChangeAspect="1"/>
          </p:cNvGraphicFramePr>
          <p:nvPr>
            <p:ph sz="quarter" idx="2"/>
          </p:nvPr>
        </p:nvGraphicFramePr>
        <p:xfrm>
          <a:off x="1371600" y="5257800"/>
          <a:ext cx="3733800" cy="792163"/>
        </p:xfrm>
        <a:graphic>
          <a:graphicData uri="http://schemas.openxmlformats.org/presentationml/2006/ole">
            <mc:AlternateContent xmlns:mc="http://schemas.openxmlformats.org/markup-compatibility/2006">
              <mc:Choice xmlns:v="urn:schemas-microsoft-com:vml" Requires="v">
                <p:oleObj spid="_x0000_s7200" name="Equation" r:id="rId7" imgW="1854000" imgH="393480" progId="Equation.3">
                  <p:embed/>
                </p:oleObj>
              </mc:Choice>
              <mc:Fallback>
                <p:oleObj name="Equation" r:id="rId7" imgW="1854000" imgH="39348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5257800"/>
                        <a:ext cx="3733800" cy="792163"/>
                      </a:xfrm>
                      <a:prstGeom prst="rect">
                        <a:avLst/>
                      </a:prstGeom>
                      <a:solidFill>
                        <a:schemeClr val="tx2"/>
                      </a:solidFill>
                    </p:spPr>
                  </p:pic>
                </p:oleObj>
              </mc:Fallback>
            </mc:AlternateContent>
          </a:graphicData>
        </a:graphic>
      </p:graphicFrame>
      <p:graphicFrame>
        <p:nvGraphicFramePr>
          <p:cNvPr id="111637" name="Object 21"/>
          <p:cNvGraphicFramePr>
            <a:graphicFrameLocks noGrp="1" noChangeAspect="1"/>
          </p:cNvGraphicFramePr>
          <p:nvPr>
            <p:ph sz="quarter" idx="4"/>
          </p:nvPr>
        </p:nvGraphicFramePr>
        <p:xfrm>
          <a:off x="5410200" y="4800600"/>
          <a:ext cx="3505200" cy="1547813"/>
        </p:xfrm>
        <a:graphic>
          <a:graphicData uri="http://schemas.openxmlformats.org/presentationml/2006/ole">
            <mc:AlternateContent xmlns:mc="http://schemas.openxmlformats.org/markup-compatibility/2006">
              <mc:Choice xmlns:v="urn:schemas-microsoft-com:vml" Requires="v">
                <p:oleObj spid="_x0000_s7201" name="Equation" r:id="rId9" imgW="1955520" imgH="863280" progId="Equation.3">
                  <p:embed/>
                </p:oleObj>
              </mc:Choice>
              <mc:Fallback>
                <p:oleObj name="Equation" r:id="rId9" imgW="1955520" imgH="86328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4800600"/>
                        <a:ext cx="3505200" cy="15478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1622"/>
                                        </p:tgtEl>
                                        <p:attrNameLst>
                                          <p:attrName>style.visibility</p:attrName>
                                        </p:attrNameLst>
                                      </p:cBhvr>
                                      <p:to>
                                        <p:strVal val="visible"/>
                                      </p:to>
                                    </p:set>
                                    <p:animEffect transition="in" filter="checkerboard(across)">
                                      <p:cBhvr>
                                        <p:cTn id="7" dur="500"/>
                                        <p:tgtEl>
                                          <p:spTgt spid="1116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162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162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162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162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1623">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1623">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162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1629"/>
                                        </p:tgtEl>
                                        <p:attrNameLst>
                                          <p:attrName>style.visibility</p:attrName>
                                        </p:attrNameLst>
                                      </p:cBhvr>
                                      <p:to>
                                        <p:strVal val="visible"/>
                                      </p:to>
                                    </p:set>
                                    <p:animEffect transition="in" filter="checkerboard(across)">
                                      <p:cBhvr>
                                        <p:cTn id="32" dur="500"/>
                                        <p:tgtEl>
                                          <p:spTgt spid="111629"/>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11162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62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162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111631"/>
                                        </p:tgtEl>
                                        <p:attrNameLst>
                                          <p:attrName>style.visibility</p:attrName>
                                        </p:attrNameLst>
                                      </p:cBhvr>
                                      <p:to>
                                        <p:strVal val="visible"/>
                                      </p:to>
                                    </p:set>
                                    <p:animEffect transition="in" filter="checkerboard(across)">
                                      <p:cBhvr>
                                        <p:cTn id="43" dur="500"/>
                                        <p:tgtEl>
                                          <p:spTgt spid="111631"/>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111637"/>
                                        </p:tgtEl>
                                        <p:attrNameLst>
                                          <p:attrName>style.visibility</p:attrName>
                                        </p:attrNameLst>
                                      </p:cBhvr>
                                      <p:to>
                                        <p:strVal val="visible"/>
                                      </p:to>
                                    </p:set>
                                    <p:animEffect transition="in" filter="checkerboard(across)">
                                      <p:cBhvr>
                                        <p:cTn id="48" dur="500"/>
                                        <p:tgtEl>
                                          <p:spTgt spid="111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0" y="152400"/>
            <a:ext cx="8991600" cy="5654675"/>
            <a:chOff x="0" y="96"/>
            <a:chExt cx="5664" cy="3562"/>
          </a:xfrm>
        </p:grpSpPr>
        <p:sp>
          <p:nvSpPr>
            <p:cNvPr id="116740" name="Rectangle 4"/>
            <p:cNvSpPr>
              <a:spLocks noChangeArrowheads="1"/>
            </p:cNvSpPr>
            <p:nvPr/>
          </p:nvSpPr>
          <p:spPr bwMode="auto">
            <a:xfrm>
              <a:off x="240" y="528"/>
              <a:ext cx="5424" cy="3130"/>
            </a:xfrm>
            <a:prstGeom prst="rect">
              <a:avLst/>
            </a:prstGeom>
            <a:noFill/>
            <a:ln w="9525">
              <a:noFill/>
              <a:miter lim="800000"/>
              <a:headEnd/>
              <a:tailEnd/>
            </a:ln>
            <a:effectLst/>
          </p:spPr>
          <p:txBody>
            <a:bodyPr>
              <a:spAutoFit/>
            </a:bodyPr>
            <a:lstStyle/>
            <a:p>
              <a:pPr>
                <a:buClr>
                  <a:srgbClr val="FF0000"/>
                </a:buClr>
                <a:buFont typeface="Wingdings" pitchFamily="2" charset="2"/>
                <a:buChar char="q"/>
                <a:defRPr/>
              </a:pPr>
              <a:r>
                <a:rPr lang="tr-TR" sz="2000">
                  <a:effectLst>
                    <a:outerShdw blurRad="38100" dist="38100" dir="2700000" algn="tl">
                      <a:srgbClr val="000000"/>
                    </a:outerShdw>
                  </a:effectLst>
                </a:rPr>
                <a:t> Birliktelik kuralları madenciliğinde temel amaç </a:t>
              </a:r>
              <a:r>
                <a:rPr lang="tr-TR" sz="2000" b="1" i="1">
                  <a:effectLst>
                    <a:outerShdw blurRad="38100" dist="38100" dir="2700000" algn="tl">
                      <a:srgbClr val="000000"/>
                    </a:outerShdw>
                  </a:effectLst>
                </a:rPr>
                <a:t>D</a:t>
              </a:r>
              <a:r>
                <a:rPr lang="tr-TR" sz="2000">
                  <a:effectLst>
                    <a:outerShdw blurRad="38100" dist="38100" dir="2700000" algn="tl">
                      <a:srgbClr val="000000"/>
                    </a:outerShdw>
                  </a:effectLst>
                </a:rPr>
                <a:t> hareket kümesinden kurallar oluşturmaktır.</a:t>
              </a:r>
            </a:p>
            <a:p>
              <a:pPr>
                <a:defRPr/>
              </a:pPr>
              <a:endParaRPr lang="tr-TR" sz="2000">
                <a:effectLst>
                  <a:outerShdw blurRad="38100" dist="38100" dir="2700000" algn="tl">
                    <a:srgbClr val="000000"/>
                  </a:outerShdw>
                </a:effectLst>
              </a:endParaRPr>
            </a:p>
            <a:p>
              <a:pPr lvl="1">
                <a:buClr>
                  <a:schemeClr val="folHlink"/>
                </a:buClr>
                <a:buFont typeface="Wingdings" pitchFamily="2" charset="2"/>
                <a:buChar char="Ø"/>
                <a:defRPr/>
              </a:pPr>
              <a:r>
                <a:rPr lang="tr-TR" sz="2000">
                  <a:effectLst>
                    <a:outerShdw blurRad="38100" dist="38100" dir="2700000" algn="tl">
                      <a:srgbClr val="000000"/>
                    </a:outerShdw>
                  </a:effectLst>
                </a:rPr>
                <a:t> kuralların destek değeri, belirlenen en küçük destek (</a:t>
              </a:r>
              <a:r>
                <a:rPr lang="tr-TR" sz="2000" i="1">
                  <a:effectLst>
                    <a:outerShdw blurRad="38100" dist="38100" dir="2700000" algn="tl">
                      <a:srgbClr val="000000"/>
                    </a:outerShdw>
                  </a:effectLst>
                </a:rPr>
                <a:t>minsup</a:t>
              </a:r>
              <a:r>
                <a:rPr lang="tr-TR" sz="2000">
                  <a:effectLst>
                    <a:outerShdw blurRad="38100" dist="38100" dir="2700000" algn="tl">
                      <a:srgbClr val="000000"/>
                    </a:outerShdw>
                  </a:effectLst>
                </a:rPr>
                <a:t>) değerinden büyük ya da eşit olmalı 	</a:t>
              </a:r>
              <a:r>
                <a:rPr lang="en-US" sz="2000" i="1">
                  <a:solidFill>
                    <a:schemeClr val="folHlink"/>
                  </a:solidFill>
                  <a:effectLst>
                    <a:outerShdw blurRad="38100" dist="38100" dir="2700000" algn="tl">
                      <a:srgbClr val="000000"/>
                    </a:outerShdw>
                  </a:effectLst>
                </a:rPr>
                <a:t>support ≥ minsup threshold</a:t>
              </a:r>
              <a:endParaRPr lang="tr-TR" sz="2000" i="1">
                <a:solidFill>
                  <a:schemeClr val="folHlink"/>
                </a:solidFill>
                <a:effectLst>
                  <a:outerShdw blurRad="38100" dist="38100" dir="2700000" algn="tl">
                    <a:srgbClr val="000000"/>
                  </a:outerShdw>
                </a:effectLst>
              </a:endParaRPr>
            </a:p>
            <a:p>
              <a:pPr lvl="1">
                <a:buClr>
                  <a:schemeClr val="folHlink"/>
                </a:buClr>
                <a:buFont typeface="Wingdings" pitchFamily="2" charset="2"/>
                <a:buChar char="Ø"/>
                <a:defRPr/>
              </a:pPr>
              <a:endParaRPr lang="tr-TR" sz="2000" i="1">
                <a:solidFill>
                  <a:schemeClr val="folHlink"/>
                </a:solidFill>
                <a:effectLst>
                  <a:outerShdw blurRad="38100" dist="38100" dir="2700000" algn="tl">
                    <a:srgbClr val="000000"/>
                  </a:outerShdw>
                </a:effectLst>
              </a:endParaRPr>
            </a:p>
            <a:p>
              <a:pPr lvl="1">
                <a:buClr>
                  <a:schemeClr val="folHlink"/>
                </a:buClr>
                <a:buFont typeface="Wingdings" pitchFamily="2" charset="2"/>
                <a:buChar char="Ø"/>
                <a:defRPr/>
              </a:pPr>
              <a:r>
                <a:rPr lang="tr-TR" sz="2000">
                  <a:effectLst>
                    <a:outerShdw blurRad="38100" dist="38100" dir="2700000" algn="tl">
                      <a:srgbClr val="000000"/>
                    </a:outerShdw>
                  </a:effectLst>
                </a:rPr>
                <a:t> kuralların güven değeri, belirlenen en küçük güven (</a:t>
              </a:r>
              <a:r>
                <a:rPr lang="tr-TR" sz="2000" i="1">
                  <a:effectLst>
                    <a:outerShdw blurRad="38100" dist="38100" dir="2700000" algn="tl">
                      <a:srgbClr val="000000"/>
                    </a:outerShdw>
                  </a:effectLst>
                </a:rPr>
                <a:t>minconf</a:t>
              </a:r>
              <a:r>
                <a:rPr lang="tr-TR" sz="2000">
                  <a:effectLst>
                    <a:outerShdw blurRad="38100" dist="38100" dir="2700000" algn="tl">
                      <a:srgbClr val="000000"/>
                    </a:outerShdw>
                  </a:effectLst>
                </a:rPr>
                <a:t>)  değerinden büyük ya da eşit olmalı </a:t>
              </a:r>
              <a:r>
                <a:rPr lang="en-US" sz="2000" i="1">
                  <a:solidFill>
                    <a:schemeClr val="folHlink"/>
                  </a:solidFill>
                  <a:effectLst>
                    <a:outerShdw blurRad="38100" dist="38100" dir="2700000" algn="tl">
                      <a:srgbClr val="000000"/>
                    </a:outerShdw>
                  </a:effectLst>
                </a:rPr>
                <a:t>confidence ≥ minconf </a:t>
              </a:r>
              <a:r>
                <a:rPr lang="tr-TR" sz="2000" i="1">
                  <a:solidFill>
                    <a:schemeClr val="folHlink"/>
                  </a:solidFill>
                  <a:effectLst>
                    <a:outerShdw blurRad="38100" dist="38100" dir="2700000" algn="tl">
                      <a:srgbClr val="000000"/>
                    </a:outerShdw>
                  </a:effectLst>
                </a:rPr>
                <a:t> </a:t>
              </a:r>
              <a:r>
                <a:rPr lang="en-US" sz="2000" i="1">
                  <a:solidFill>
                    <a:schemeClr val="folHlink"/>
                  </a:solidFill>
                  <a:effectLst>
                    <a:outerShdw blurRad="38100" dist="38100" dir="2700000" algn="tl">
                      <a:srgbClr val="000000"/>
                    </a:outerShdw>
                  </a:effectLst>
                </a:rPr>
                <a:t>threshold</a:t>
              </a:r>
              <a:endParaRPr lang="tr-TR" sz="2000" i="1">
                <a:solidFill>
                  <a:schemeClr val="folHlink"/>
                </a:solidFill>
                <a:effectLst>
                  <a:outerShdw blurRad="38100" dist="38100" dir="2700000" algn="tl">
                    <a:srgbClr val="000000"/>
                  </a:outerShdw>
                </a:effectLst>
              </a:endParaRPr>
            </a:p>
            <a:p>
              <a:pPr lvl="1">
                <a:buFont typeface="Wingdings" pitchFamily="2" charset="2"/>
                <a:buNone/>
                <a:defRPr/>
              </a:pPr>
              <a:endParaRPr lang="tr-TR" sz="2000" i="1">
                <a:solidFill>
                  <a:schemeClr val="folHlink"/>
                </a:solidFill>
                <a:effectLst>
                  <a:outerShdw blurRad="38100" dist="38100" dir="2700000" algn="tl">
                    <a:srgbClr val="000000"/>
                  </a:outerShdw>
                </a:effectLst>
              </a:endParaRPr>
            </a:p>
            <a:p>
              <a:pPr>
                <a:buClr>
                  <a:srgbClr val="FF0000"/>
                </a:buClr>
                <a:buFont typeface="Wingdings" pitchFamily="2" charset="2"/>
                <a:buChar char="q"/>
                <a:defRPr/>
              </a:pPr>
              <a:r>
                <a:rPr lang="tr-TR" sz="2000">
                  <a:effectLst>
                    <a:outerShdw blurRad="38100" dist="38100" dir="2700000" algn="tl">
                      <a:srgbClr val="000000"/>
                    </a:outerShdw>
                  </a:effectLst>
                </a:rPr>
                <a:t> Brute-force yaklaşımı</a:t>
              </a:r>
            </a:p>
            <a:p>
              <a:pPr lvl="1">
                <a:buClr>
                  <a:schemeClr val="folHlink"/>
                </a:buClr>
                <a:buFont typeface="Wingdings" pitchFamily="2" charset="2"/>
                <a:buChar char="Ø"/>
                <a:defRPr/>
              </a:pPr>
              <a:r>
                <a:rPr lang="tr-TR" sz="2000">
                  <a:effectLst>
                    <a:outerShdw blurRad="38100" dist="38100" dir="2700000" algn="tl">
                      <a:srgbClr val="000000"/>
                    </a:outerShdw>
                  </a:effectLst>
                </a:rPr>
                <a:t> Olası bütün kuralları listele</a:t>
              </a:r>
            </a:p>
            <a:p>
              <a:pPr lvl="1">
                <a:buClr>
                  <a:schemeClr val="folHlink"/>
                </a:buClr>
                <a:buFont typeface="Wingdings" pitchFamily="2" charset="2"/>
                <a:buChar char="Ø"/>
                <a:defRPr/>
              </a:pPr>
              <a:r>
                <a:rPr lang="tr-TR" sz="2000">
                  <a:effectLst>
                    <a:outerShdw blurRad="38100" dist="38100" dir="2700000" algn="tl">
                      <a:srgbClr val="000000"/>
                    </a:outerShdw>
                  </a:effectLst>
                </a:rPr>
                <a:t> Her kural için destek ve güven değerini hesapla</a:t>
              </a:r>
            </a:p>
            <a:p>
              <a:pPr lvl="1">
                <a:buClr>
                  <a:schemeClr val="folHlink"/>
                </a:buClr>
                <a:buFont typeface="Wingdings" pitchFamily="2" charset="2"/>
                <a:buChar char="Ø"/>
                <a:defRPr/>
              </a:pPr>
              <a:r>
                <a:rPr lang="tr-TR" sz="2000" i="1">
                  <a:effectLst>
                    <a:outerShdw blurRad="38100" dist="38100" dir="2700000" algn="tl">
                      <a:srgbClr val="000000"/>
                    </a:outerShdw>
                  </a:effectLst>
                </a:rPr>
                <a:t> minsup</a:t>
              </a:r>
              <a:r>
                <a:rPr lang="tr-TR" sz="2000">
                  <a:effectLst>
                    <a:outerShdw blurRad="38100" dist="38100" dir="2700000" algn="tl">
                      <a:srgbClr val="000000"/>
                    </a:outerShdw>
                  </a:effectLst>
                </a:rPr>
                <a:t> ve </a:t>
              </a:r>
              <a:r>
                <a:rPr lang="tr-TR" sz="2000" i="1">
                  <a:effectLst>
                    <a:outerShdw blurRad="38100" dist="38100" dir="2700000" algn="tl">
                      <a:srgbClr val="000000"/>
                    </a:outerShdw>
                  </a:effectLst>
                </a:rPr>
                <a:t>minconf</a:t>
              </a:r>
              <a:r>
                <a:rPr lang="tr-TR" sz="2000">
                  <a:effectLst>
                    <a:outerShdw blurRad="38100" dist="38100" dir="2700000" algn="tl">
                      <a:srgbClr val="000000"/>
                    </a:outerShdw>
                  </a:effectLst>
                </a:rPr>
                <a:t>  eşik değerlerinden küçük destek ve güven</a:t>
              </a:r>
            </a:p>
            <a:p>
              <a:pPr lvl="1">
                <a:buClr>
                  <a:schemeClr val="folHlink"/>
                </a:buClr>
                <a:buFont typeface="Wingdings" pitchFamily="2" charset="2"/>
                <a:buNone/>
                <a:defRPr/>
              </a:pPr>
              <a:r>
                <a:rPr lang="tr-TR" sz="2000">
                  <a:effectLst>
                    <a:outerShdw blurRad="38100" dist="38100" dir="2700000" algn="tl">
                      <a:srgbClr val="000000"/>
                    </a:outerShdw>
                  </a:effectLst>
                </a:rPr>
                <a:t>    değerlerine sahip kuralları sil</a:t>
              </a:r>
            </a:p>
            <a:p>
              <a:pPr lvl="1">
                <a:defRPr/>
              </a:pPr>
              <a:endParaRPr lang="tr-TR" sz="2000">
                <a:effectLst>
                  <a:outerShdw blurRad="38100" dist="38100" dir="2700000" algn="tl">
                    <a:srgbClr val="000000"/>
                  </a:outerShdw>
                </a:effectLst>
              </a:endParaRPr>
            </a:p>
            <a:p>
              <a:pPr>
                <a:buClr>
                  <a:srgbClr val="FF0000"/>
                </a:buClr>
                <a:buFont typeface="Wingdings" pitchFamily="2" charset="2"/>
                <a:buChar char="q"/>
                <a:defRPr/>
              </a:pPr>
              <a:r>
                <a:rPr lang="tr-TR" sz="2000">
                  <a:effectLst>
                    <a:outerShdw blurRad="38100" dist="38100" dir="2700000" algn="tl">
                      <a:srgbClr val="000000"/>
                    </a:outerShdw>
                  </a:effectLst>
                </a:rPr>
                <a:t> Hesaplama maliyeti yüksek</a:t>
              </a:r>
            </a:p>
          </p:txBody>
        </p:sp>
        <p:sp>
          <p:nvSpPr>
            <p:cNvPr id="116741" name="Text Box 5"/>
            <p:cNvSpPr txBox="1">
              <a:spLocks noChangeArrowheads="1"/>
            </p:cNvSpPr>
            <p:nvPr/>
          </p:nvSpPr>
          <p:spPr bwMode="auto">
            <a:xfrm>
              <a:off x="0" y="96"/>
              <a:ext cx="4272" cy="288"/>
            </a:xfrm>
            <a:prstGeom prst="rect">
              <a:avLst/>
            </a:prstGeom>
            <a:noFill/>
            <a:ln w="9525">
              <a:noFill/>
              <a:miter lim="800000"/>
              <a:headEnd/>
              <a:tailEnd/>
            </a:ln>
            <a:effectLst/>
          </p:spPr>
          <p:txBody>
            <a:bodyPr>
              <a:spAutoFit/>
            </a:bodyPr>
            <a:lstStyle/>
            <a:p>
              <a:pPr>
                <a:spcBef>
                  <a:spcPct val="50000"/>
                </a:spcBef>
                <a:defRPr/>
              </a:pPr>
              <a:r>
                <a:rPr lang="tr-TR" sz="2400" b="1">
                  <a:solidFill>
                    <a:schemeClr val="folHlink"/>
                  </a:solidFill>
                  <a:effectLst>
                    <a:outerShdw blurRad="38100" dist="38100" dir="2700000" algn="tl">
                      <a:srgbClr val="000000"/>
                    </a:outerShdw>
                  </a:effectLst>
                </a:rPr>
                <a:t>Birliktelik Kurallarını Oluşturma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5"/>
          <p:cNvSpPr>
            <a:spLocks noChangeArrowheads="1"/>
          </p:cNvSpPr>
          <p:nvPr/>
        </p:nvSpPr>
        <p:spPr bwMode="auto">
          <a:xfrm>
            <a:off x="4114800" y="1676400"/>
            <a:ext cx="4572000" cy="2225675"/>
          </a:xfrm>
          <a:prstGeom prst="rect">
            <a:avLst/>
          </a:prstGeom>
          <a:noFill/>
          <a:ln w="9525">
            <a:noFill/>
            <a:miter lim="800000"/>
            <a:headEnd/>
            <a:tailEnd/>
          </a:ln>
          <a:effectLst/>
        </p:spPr>
        <p:txBody>
          <a:bodyPr>
            <a:spAutoFit/>
          </a:bodyPr>
          <a:lstStyle/>
          <a:p>
            <a:pPr>
              <a:defRPr/>
            </a:pPr>
            <a:r>
              <a:rPr lang="tr-TR" sz="2000">
                <a:solidFill>
                  <a:schemeClr val="folHlink"/>
                </a:solidFill>
                <a:effectLst>
                  <a:outerShdw blurRad="38100" dist="38100" dir="2700000" algn="tl">
                    <a:srgbClr val="000000"/>
                  </a:outerShdw>
                </a:effectLst>
              </a:rPr>
              <a:t>Örnek Kurallar:</a:t>
            </a:r>
          </a:p>
          <a:p>
            <a:pPr>
              <a:defRPr/>
            </a:pPr>
            <a:r>
              <a:rPr lang="tr-TR" sz="2000">
                <a:effectLst>
                  <a:outerShdw blurRad="38100" dist="38100" dir="2700000" algn="tl">
                    <a:srgbClr val="000000"/>
                  </a:outerShdw>
                </a:effectLst>
              </a:rPr>
              <a:t>{Süt, Bez} → {Bira} (s=0.4, c=0.67)</a:t>
            </a:r>
          </a:p>
          <a:p>
            <a:pPr>
              <a:defRPr/>
            </a:pPr>
            <a:r>
              <a:rPr lang="tr-TR" sz="2000">
                <a:effectLst>
                  <a:outerShdw blurRad="38100" dist="38100" dir="2700000" algn="tl">
                    <a:srgbClr val="000000"/>
                  </a:outerShdw>
                </a:effectLst>
              </a:rPr>
              <a:t>{Süt, Bira} → {Bez} (s=0.4, c=1.0)</a:t>
            </a:r>
          </a:p>
          <a:p>
            <a:pPr>
              <a:defRPr/>
            </a:pPr>
            <a:r>
              <a:rPr lang="tr-TR" sz="2000">
                <a:effectLst>
                  <a:outerShdw blurRad="38100" dist="38100" dir="2700000" algn="tl">
                    <a:srgbClr val="000000"/>
                  </a:outerShdw>
                </a:effectLst>
              </a:rPr>
              <a:t>{Bez, Bira} → {Süt} (s=0.4, c=0.67)</a:t>
            </a:r>
          </a:p>
          <a:p>
            <a:pPr>
              <a:defRPr/>
            </a:pPr>
            <a:r>
              <a:rPr lang="tr-TR" sz="2000">
                <a:effectLst>
                  <a:outerShdw blurRad="38100" dist="38100" dir="2700000" algn="tl">
                    <a:srgbClr val="000000"/>
                  </a:outerShdw>
                </a:effectLst>
              </a:rPr>
              <a:t>{Bira} → {Süt, Bez} (s=0.4, c=0.67)</a:t>
            </a:r>
          </a:p>
          <a:p>
            <a:pPr>
              <a:defRPr/>
            </a:pPr>
            <a:r>
              <a:rPr lang="tr-TR" sz="2000">
                <a:effectLst>
                  <a:outerShdw blurRad="38100" dist="38100" dir="2700000" algn="tl">
                    <a:srgbClr val="000000"/>
                  </a:outerShdw>
                </a:effectLst>
              </a:rPr>
              <a:t>{Bez} → {Süt, Bira} (s=0.4, c=0.5)</a:t>
            </a:r>
          </a:p>
          <a:p>
            <a:pPr>
              <a:defRPr/>
            </a:pPr>
            <a:r>
              <a:rPr lang="tr-TR" sz="2000">
                <a:effectLst>
                  <a:outerShdw blurRad="38100" dist="38100" dir="2700000" algn="tl">
                    <a:srgbClr val="000000"/>
                  </a:outerShdw>
                </a:effectLst>
              </a:rPr>
              <a:t>{Süt} → {Bez, Bira} (s=0.4, c=0.5)</a:t>
            </a:r>
          </a:p>
        </p:txBody>
      </p:sp>
      <p:graphicFrame>
        <p:nvGraphicFramePr>
          <p:cNvPr id="117766" name="Object 6"/>
          <p:cNvGraphicFramePr>
            <a:graphicFrameLocks noGrp="1" noChangeAspect="1"/>
          </p:cNvGraphicFramePr>
          <p:nvPr>
            <p:ph sz="half" idx="1"/>
          </p:nvPr>
        </p:nvGraphicFramePr>
        <p:xfrm>
          <a:off x="381000" y="762000"/>
          <a:ext cx="3435350" cy="1998663"/>
        </p:xfrm>
        <a:graphic>
          <a:graphicData uri="http://schemas.openxmlformats.org/presentationml/2006/ole">
            <mc:AlternateContent xmlns:mc="http://schemas.openxmlformats.org/markup-compatibility/2006">
              <mc:Choice xmlns:v="urn:schemas-microsoft-com:vml" Requires="v">
                <p:oleObj spid="_x0000_s8215" name="Document" r:id="rId3" imgW="3435840" imgH="1999080" progId="Word.Document.8">
                  <p:embed/>
                </p:oleObj>
              </mc:Choice>
              <mc:Fallback>
                <p:oleObj name="Document" r:id="rId3" imgW="3435840" imgH="199908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762000"/>
                        <a:ext cx="3435350" cy="199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10"/>
          <p:cNvGraphicFramePr>
            <a:graphicFrameLocks noGrp="1" noChangeAspect="1"/>
          </p:cNvGraphicFramePr>
          <p:nvPr>
            <p:ph sz="quarter" idx="2"/>
          </p:nvPr>
        </p:nvGraphicFramePr>
        <p:xfrm>
          <a:off x="6610350" y="2863850"/>
          <a:ext cx="114300" cy="215900"/>
        </p:xfrm>
        <a:graphic>
          <a:graphicData uri="http://schemas.openxmlformats.org/presentationml/2006/ole">
            <mc:AlternateContent xmlns:mc="http://schemas.openxmlformats.org/markup-compatibility/2006">
              <mc:Choice xmlns:v="urn:schemas-microsoft-com:vml" Requires="v">
                <p:oleObj spid="_x0000_s8216" name="Equation" r:id="rId5" imgW="114120" imgH="215640" progId="Equation.3">
                  <p:embed/>
                </p:oleObj>
              </mc:Choice>
              <mc:Fallback>
                <p:oleObj name="Equation" r:id="rId5" imgW="114120" imgH="2156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0350" y="28638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68" name="Rectangle 8"/>
          <p:cNvSpPr>
            <a:spLocks noChangeArrowheads="1"/>
          </p:cNvSpPr>
          <p:nvPr/>
        </p:nvSpPr>
        <p:spPr bwMode="auto">
          <a:xfrm>
            <a:off x="228600" y="4114800"/>
            <a:ext cx="8610600" cy="2282825"/>
          </a:xfrm>
          <a:prstGeom prst="rect">
            <a:avLst/>
          </a:prstGeom>
          <a:noFill/>
          <a:ln w="9525">
            <a:noFill/>
            <a:miter lim="800000"/>
            <a:headEnd/>
            <a:tailEnd/>
          </a:ln>
          <a:effectLst/>
        </p:spPr>
        <p:txBody>
          <a:bodyPr>
            <a:spAutoFit/>
          </a:bodyPr>
          <a:lstStyle/>
          <a:p>
            <a:pPr>
              <a:defRPr/>
            </a:pPr>
            <a:r>
              <a:rPr lang="tr-TR" sz="2400">
                <a:effectLst>
                  <a:outerShdw blurRad="38100" dist="38100" dir="2700000" algn="tl">
                    <a:srgbClr val="000000"/>
                  </a:outerShdw>
                </a:effectLst>
              </a:rPr>
              <a:t>Aynı nesneler kümesinin ikili bölünmesine (binary partition) ait</a:t>
            </a:r>
          </a:p>
          <a:p>
            <a:pPr>
              <a:defRPr/>
            </a:pPr>
            <a:r>
              <a:rPr lang="tr-TR" sz="2400">
                <a:effectLst>
                  <a:outerShdw blurRad="38100" dist="38100" dir="2700000" algn="tl">
                    <a:srgbClr val="000000"/>
                  </a:outerShdw>
                </a:effectLst>
              </a:rPr>
              <a:t>kurallar:</a:t>
            </a:r>
          </a:p>
          <a:p>
            <a:pPr>
              <a:defRPr/>
            </a:pPr>
            <a:r>
              <a:rPr lang="tr-TR" sz="2400">
                <a:effectLst>
                  <a:outerShdw blurRad="38100" dist="38100" dir="2700000" algn="tl">
                    <a:srgbClr val="000000"/>
                  </a:outerShdw>
                </a:effectLst>
              </a:rPr>
              <a:t>	{Süt, Bez, Bira}</a:t>
            </a:r>
          </a:p>
          <a:p>
            <a:pPr>
              <a:buClr>
                <a:srgbClr val="FF0000"/>
              </a:buClr>
              <a:buFont typeface="Wingdings" pitchFamily="2" charset="2"/>
              <a:buChar char="§"/>
              <a:defRPr/>
            </a:pPr>
            <a:r>
              <a:rPr lang="tr-TR" sz="2400">
                <a:effectLst>
                  <a:outerShdw blurRad="38100" dist="38100" dir="2700000" algn="tl">
                    <a:srgbClr val="000000"/>
                  </a:outerShdw>
                </a:effectLst>
              </a:rPr>
              <a:t> Aynı nesneler kümesinden oluşan kuralların destek değerleri aynı, güven değerleri farklı</a:t>
            </a:r>
          </a:p>
          <a:p>
            <a:pPr>
              <a:buClr>
                <a:srgbClr val="FF0000"/>
              </a:buClr>
              <a:buFont typeface="Wingdings" pitchFamily="2" charset="2"/>
              <a:buChar char="§"/>
              <a:defRPr/>
            </a:pPr>
            <a:r>
              <a:rPr lang="tr-TR" sz="2400">
                <a:effectLst>
                  <a:outerShdw blurRad="38100" dist="38100" dir="2700000" algn="tl">
                    <a:srgbClr val="000000"/>
                  </a:outerShdw>
                </a:effectLst>
              </a:rPr>
              <a:t> Kurallar için destek ve güven şartları ayrı değerlendirilebilir</a:t>
            </a:r>
          </a:p>
        </p:txBody>
      </p:sp>
      <p:grpSp>
        <p:nvGrpSpPr>
          <p:cNvPr id="2" name="Group 16"/>
          <p:cNvGrpSpPr>
            <a:grpSpLocks/>
          </p:cNvGrpSpPr>
          <p:nvPr/>
        </p:nvGrpSpPr>
        <p:grpSpPr bwMode="auto">
          <a:xfrm>
            <a:off x="5181600" y="-304800"/>
            <a:ext cx="3962400" cy="1981200"/>
            <a:chOff x="672" y="2016"/>
            <a:chExt cx="3504" cy="1728"/>
          </a:xfrm>
        </p:grpSpPr>
        <p:sp>
          <p:nvSpPr>
            <p:cNvPr id="8201" name="AutoShape 9"/>
            <p:cNvSpPr>
              <a:spLocks noChangeArrowheads="1"/>
            </p:cNvSpPr>
            <p:nvPr/>
          </p:nvSpPr>
          <p:spPr bwMode="auto">
            <a:xfrm>
              <a:off x="672" y="2016"/>
              <a:ext cx="3504" cy="1728"/>
            </a:xfrm>
            <a:prstGeom prst="wedgeEllipseCallout">
              <a:avLst>
                <a:gd name="adj1" fmla="val -42037"/>
                <a:gd name="adj2" fmla="val 72801"/>
              </a:avLst>
            </a:prstGeom>
            <a:solidFill>
              <a:srgbClr val="FFFF99"/>
            </a:solidFill>
            <a:ln w="9525">
              <a:solidFill>
                <a:schemeClr val="tx1"/>
              </a:solidFill>
              <a:miter lim="800000"/>
              <a:headEnd/>
              <a:tailEnd/>
            </a:ln>
          </p:spPr>
          <p:txBody>
            <a:bodyPr/>
            <a:lstStyle/>
            <a:p>
              <a:pPr algn="ctr"/>
              <a:endParaRPr lang="tr-TR"/>
            </a:p>
          </p:txBody>
        </p:sp>
        <p:graphicFrame>
          <p:nvGraphicFramePr>
            <p:cNvPr id="8196" name="Object 13"/>
            <p:cNvGraphicFramePr>
              <a:graphicFrameLocks noChangeAspect="1"/>
            </p:cNvGraphicFramePr>
            <p:nvPr/>
          </p:nvGraphicFramePr>
          <p:xfrm>
            <a:off x="1488" y="2496"/>
            <a:ext cx="2208" cy="975"/>
          </p:xfrm>
          <a:graphic>
            <a:graphicData uri="http://schemas.openxmlformats.org/presentationml/2006/ole">
              <mc:AlternateContent xmlns:mc="http://schemas.openxmlformats.org/markup-compatibility/2006">
                <mc:Choice xmlns:v="urn:schemas-microsoft-com:vml" Requires="v">
                  <p:oleObj spid="_x0000_s8217" name="Equation" r:id="rId7" imgW="1955520" imgH="863280" progId="Equation.3">
                    <p:embed/>
                  </p:oleObj>
                </mc:Choice>
                <mc:Fallback>
                  <p:oleObj name="Equation" r:id="rId7" imgW="1955520" imgH="86328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8" y="2496"/>
                          <a:ext cx="2208" cy="9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7766"/>
                                        </p:tgtEl>
                                        <p:attrNameLst>
                                          <p:attrName>style.visibility</p:attrName>
                                        </p:attrNameLst>
                                      </p:cBhvr>
                                      <p:to>
                                        <p:strVal val="visible"/>
                                      </p:to>
                                    </p:set>
                                    <p:animEffect transition="in" filter="checkerboard(across)">
                                      <p:cBhvr>
                                        <p:cTn id="7" dur="500"/>
                                        <p:tgtEl>
                                          <p:spTgt spid="11776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7765"/>
                                        </p:tgtEl>
                                        <p:attrNameLst>
                                          <p:attrName>style.visibility</p:attrName>
                                        </p:attrNameLst>
                                      </p:cBhvr>
                                      <p:to>
                                        <p:strVal val="visible"/>
                                      </p:to>
                                    </p:set>
                                    <p:animEffect transition="in" filter="checkerboard(across)">
                                      <p:cBhvr>
                                        <p:cTn id="12" dur="500"/>
                                        <p:tgtEl>
                                          <p:spTgt spid="11776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7768"/>
                                        </p:tgtEl>
                                        <p:attrNameLst>
                                          <p:attrName>style.visibility</p:attrName>
                                        </p:attrNameLst>
                                      </p:cBhvr>
                                      <p:to>
                                        <p:strVal val="visible"/>
                                      </p:to>
                                    </p:set>
                                    <p:animEffect transition="in" filter="diamond(in)">
                                      <p:cBhvr>
                                        <p:cTn id="17" dur="2000"/>
                                        <p:tgtEl>
                                          <p:spTgt spid="11776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p:bldP spid="11776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ph type="title"/>
          </p:nvPr>
        </p:nvSpPr>
        <p:spPr>
          <a:xfrm>
            <a:off x="381000" y="609600"/>
            <a:ext cx="8280400" cy="533400"/>
          </a:xfrm>
        </p:spPr>
        <p:txBody>
          <a:bodyPr lIns="90488" tIns="44450" rIns="90488" bIns="44450" anchor="b"/>
          <a:lstStyle/>
          <a:p>
            <a:pPr eaLnBrk="1" hangingPunct="1">
              <a:defRPr/>
            </a:pPr>
            <a:r>
              <a:rPr lang="tr-TR" sz="3200" smtClean="0">
                <a:solidFill>
                  <a:schemeClr val="folHlink"/>
                </a:solidFill>
              </a:rPr>
              <a:t>Birliktelik Kurallarını Oluşturma</a:t>
            </a:r>
            <a:endParaRPr lang="en-US" sz="3200" smtClean="0">
              <a:solidFill>
                <a:schemeClr val="folHlink"/>
              </a:solidFill>
            </a:endParaRPr>
          </a:p>
        </p:txBody>
      </p:sp>
      <p:sp>
        <p:nvSpPr>
          <p:cNvPr id="121861" name="Rectangle 5"/>
          <p:cNvSpPr>
            <a:spLocks noGrp="1" noChangeArrowheads="1"/>
          </p:cNvSpPr>
          <p:nvPr>
            <p:ph type="body" idx="1"/>
          </p:nvPr>
        </p:nvSpPr>
        <p:spPr>
          <a:xfrm>
            <a:off x="457200" y="1752600"/>
            <a:ext cx="8318500" cy="4038600"/>
          </a:xfrm>
        </p:spPr>
        <p:txBody>
          <a:bodyPr lIns="90488" tIns="44450" rIns="90488" bIns="44450"/>
          <a:lstStyle/>
          <a:p>
            <a:pPr marL="533400" indent="-533400" eaLnBrk="1" hangingPunct="1">
              <a:buFont typeface="Wingdings" pitchFamily="2" charset="2"/>
              <a:buNone/>
              <a:defRPr/>
            </a:pPr>
            <a:endParaRPr lang="en-US" smtClean="0"/>
          </a:p>
          <a:p>
            <a:pPr marL="914400" lvl="1" indent="-457200" eaLnBrk="1" hangingPunct="1">
              <a:defRPr/>
            </a:pPr>
            <a:r>
              <a:rPr lang="tr-TR" smtClean="0"/>
              <a:t>Yoğun nesne kümelerini bulma</a:t>
            </a:r>
            <a:endParaRPr lang="en-US" smtClean="0"/>
          </a:p>
          <a:p>
            <a:pPr marL="1295400" lvl="2" indent="-381000" eaLnBrk="1" hangingPunct="1">
              <a:defRPr/>
            </a:pPr>
            <a:r>
              <a:rPr lang="tr-TR" smtClean="0"/>
              <a:t>Destek değeri (support), </a:t>
            </a:r>
            <a:r>
              <a:rPr lang="tr-TR" i="1" smtClean="0"/>
              <a:t>minsup</a:t>
            </a:r>
            <a:r>
              <a:rPr lang="tr-TR" smtClean="0"/>
              <a:t> tan büyük veya eşit nesnelerin kümelerini bulma </a:t>
            </a:r>
            <a:endParaRPr lang="en-US" smtClean="0"/>
          </a:p>
          <a:p>
            <a:pPr marL="914400" lvl="1" indent="-457200" eaLnBrk="1" hangingPunct="1">
              <a:defRPr/>
            </a:pPr>
            <a:r>
              <a:rPr lang="tr-TR" smtClean="0"/>
              <a:t>Kuralları oluşturma</a:t>
            </a:r>
            <a:endParaRPr lang="en-US" smtClean="0"/>
          </a:p>
          <a:p>
            <a:pPr marL="1295400" lvl="2" indent="-381000" eaLnBrk="1" hangingPunct="1">
              <a:defRPr/>
            </a:pPr>
            <a:r>
              <a:rPr lang="en-US" smtClean="0">
                <a:effectLst/>
              </a:rPr>
              <a:t>Destek değeri </a:t>
            </a:r>
            <a:r>
              <a:rPr lang="en-US" i="1" smtClean="0">
                <a:effectLst/>
              </a:rPr>
              <a:t>minconf</a:t>
            </a:r>
            <a:r>
              <a:rPr lang="en-US" smtClean="0">
                <a:effectLst/>
              </a:rPr>
              <a:t> değerinden büyük ya da eşit olan ve</a:t>
            </a:r>
            <a:r>
              <a:rPr lang="tr-TR" smtClean="0">
                <a:effectLst/>
              </a:rPr>
              <a:t> yaygın kullanılan nesnelerin ikili bölünmeleri olan kuralları oluşturma</a:t>
            </a:r>
            <a:endParaRPr lang="en-US" smtClean="0"/>
          </a:p>
          <a:p>
            <a:pPr marL="533400" indent="-533400" eaLnBrk="1" hangingPunct="1">
              <a:buFont typeface="Wingdings" pitchFamily="2" charset="2"/>
              <a:buNone/>
              <a:defRPr/>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1861">
                                            <p:txEl>
                                              <p:pRg st="1" end="1"/>
                                            </p:txEl>
                                          </p:spTgt>
                                        </p:tgtEl>
                                        <p:attrNameLst>
                                          <p:attrName>style.visibility</p:attrName>
                                        </p:attrNameLst>
                                      </p:cBhvr>
                                      <p:to>
                                        <p:strVal val="visible"/>
                                      </p:to>
                                    </p:set>
                                    <p:animEffect transition="in" filter="diamond(in)">
                                      <p:cBhvr>
                                        <p:cTn id="7" dur="2000"/>
                                        <p:tgtEl>
                                          <p:spTgt spid="121861">
                                            <p:txEl>
                                              <p:pRg st="1" end="1"/>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21861">
                                            <p:txEl>
                                              <p:pRg st="2" end="2"/>
                                            </p:txEl>
                                          </p:spTgt>
                                        </p:tgtEl>
                                        <p:attrNameLst>
                                          <p:attrName>style.visibility</p:attrName>
                                        </p:attrNameLst>
                                      </p:cBhvr>
                                      <p:to>
                                        <p:strVal val="visible"/>
                                      </p:to>
                                    </p:set>
                                    <p:animEffect transition="in" filter="diamond(in)">
                                      <p:cBhvr>
                                        <p:cTn id="10" dur="2000"/>
                                        <p:tgtEl>
                                          <p:spTgt spid="121861">
                                            <p:txEl>
                                              <p:pRg st="2" end="2"/>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21861">
                                            <p:txEl>
                                              <p:pRg st="3" end="3"/>
                                            </p:txEl>
                                          </p:spTgt>
                                        </p:tgtEl>
                                        <p:attrNameLst>
                                          <p:attrName>style.visibility</p:attrName>
                                        </p:attrNameLst>
                                      </p:cBhvr>
                                      <p:to>
                                        <p:strVal val="visible"/>
                                      </p:to>
                                    </p:set>
                                    <p:animEffect transition="in" filter="diamond(in)">
                                      <p:cBhvr>
                                        <p:cTn id="13" dur="2000"/>
                                        <p:tgtEl>
                                          <p:spTgt spid="121861">
                                            <p:txEl>
                                              <p:pRg st="3" end="3"/>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21861">
                                            <p:txEl>
                                              <p:pRg st="4" end="4"/>
                                            </p:txEl>
                                          </p:spTgt>
                                        </p:tgtEl>
                                        <p:attrNameLst>
                                          <p:attrName>style.visibility</p:attrName>
                                        </p:attrNameLst>
                                      </p:cBhvr>
                                      <p:to>
                                        <p:strVal val="visible"/>
                                      </p:to>
                                    </p:set>
                                    <p:animEffect transition="in" filter="diamond(in)">
                                      <p:cBhvr>
                                        <p:cTn id="16" dur="2000"/>
                                        <p:tgtEl>
                                          <p:spTgt spid="1218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title"/>
          </p:nvPr>
        </p:nvSpPr>
        <p:spPr>
          <a:xfrm>
            <a:off x="0" y="228600"/>
            <a:ext cx="9144000" cy="533400"/>
          </a:xfrm>
        </p:spPr>
        <p:txBody>
          <a:bodyPr lIns="90488" tIns="44450" rIns="90488" bIns="44450" anchor="b"/>
          <a:lstStyle/>
          <a:p>
            <a:pPr eaLnBrk="1" hangingPunct="1">
              <a:defRPr/>
            </a:pPr>
            <a:r>
              <a:rPr lang="tr-TR" sz="3600" smtClean="0">
                <a:solidFill>
                  <a:schemeClr val="folHlink"/>
                </a:solidFill>
              </a:rPr>
              <a:t>Yoğun Nesne Kümelerinin Oluşturulması</a:t>
            </a:r>
            <a:endParaRPr lang="en-US" sz="3600" smtClean="0">
              <a:solidFill>
                <a:schemeClr val="folHlink"/>
              </a:solidFill>
            </a:endParaRPr>
          </a:p>
        </p:txBody>
      </p:sp>
      <p:grpSp>
        <p:nvGrpSpPr>
          <p:cNvPr id="33796" name="Group 158"/>
          <p:cNvGrpSpPr>
            <a:grpSpLocks/>
          </p:cNvGrpSpPr>
          <p:nvPr/>
        </p:nvGrpSpPr>
        <p:grpSpPr bwMode="auto">
          <a:xfrm>
            <a:off x="304800" y="990600"/>
            <a:ext cx="8610600" cy="5426075"/>
            <a:chOff x="192" y="624"/>
            <a:chExt cx="5424" cy="3418"/>
          </a:xfrm>
        </p:grpSpPr>
        <p:sp>
          <p:nvSpPr>
            <p:cNvPr id="33797" name="Text Box 6"/>
            <p:cNvSpPr txBox="1">
              <a:spLocks noChangeArrowheads="1"/>
            </p:cNvSpPr>
            <p:nvPr/>
          </p:nvSpPr>
          <p:spPr bwMode="auto">
            <a:xfrm>
              <a:off x="3792" y="3408"/>
              <a:ext cx="1824" cy="634"/>
            </a:xfrm>
            <a:prstGeom prst="rect">
              <a:avLst/>
            </a:prstGeom>
            <a:noFill/>
            <a:ln w="12700">
              <a:noFill/>
              <a:miter lim="800000"/>
              <a:headEnd/>
              <a:tailEnd/>
            </a:ln>
          </p:spPr>
          <p:txBody>
            <a:bodyPr>
              <a:spAutoFit/>
            </a:bodyPr>
            <a:lstStyle/>
            <a:p>
              <a:pPr eaLnBrk="0" hangingPunct="0">
                <a:spcBef>
                  <a:spcPct val="50000"/>
                </a:spcBef>
              </a:pPr>
              <a:r>
                <a:rPr lang="tr-TR" sz="2000" b="1">
                  <a:solidFill>
                    <a:srgbClr val="FF6699"/>
                  </a:solidFill>
                  <a:latin typeface="Arial" charset="0"/>
                </a:rPr>
                <a:t>d adet nesne için</a:t>
              </a:r>
              <a:r>
                <a:rPr lang="en-US" sz="2000" b="1">
                  <a:solidFill>
                    <a:srgbClr val="FF6699"/>
                  </a:solidFill>
                  <a:latin typeface="Arial" charset="0"/>
                </a:rPr>
                <a:t>, 2</a:t>
              </a:r>
              <a:r>
                <a:rPr lang="en-US" sz="2000" b="1" baseline="30000">
                  <a:solidFill>
                    <a:srgbClr val="FF6699"/>
                  </a:solidFill>
                  <a:latin typeface="Arial" charset="0"/>
                </a:rPr>
                <a:t>d</a:t>
              </a:r>
              <a:r>
                <a:rPr lang="en-US" sz="2000" b="1">
                  <a:solidFill>
                    <a:srgbClr val="FF6699"/>
                  </a:solidFill>
                  <a:latin typeface="Arial" charset="0"/>
                </a:rPr>
                <a:t> </a:t>
              </a:r>
              <a:r>
                <a:rPr lang="tr-TR" sz="2000" b="1">
                  <a:solidFill>
                    <a:srgbClr val="FF6699"/>
                  </a:solidFill>
                  <a:latin typeface="Arial" charset="0"/>
                </a:rPr>
                <a:t>adet yaygın kullanıma aday öğe oluşabilir</a:t>
              </a:r>
              <a:endParaRPr lang="en-US" sz="2000" b="1">
                <a:solidFill>
                  <a:srgbClr val="FF6699"/>
                </a:solidFill>
                <a:latin typeface="Arial" charset="0"/>
                <a:sym typeface="Symbol" pitchFamily="18" charset="2"/>
              </a:endParaRPr>
            </a:p>
          </p:txBody>
        </p:sp>
        <p:sp>
          <p:nvSpPr>
            <p:cNvPr id="33798" name="AutoShape 8"/>
            <p:cNvSpPr>
              <a:spLocks noChangeAspect="1" noChangeArrowheads="1" noTextEdit="1"/>
            </p:cNvSpPr>
            <p:nvPr/>
          </p:nvSpPr>
          <p:spPr bwMode="auto">
            <a:xfrm>
              <a:off x="192" y="624"/>
              <a:ext cx="4431" cy="3347"/>
            </a:xfrm>
            <a:prstGeom prst="rect">
              <a:avLst/>
            </a:prstGeom>
            <a:noFill/>
            <a:ln w="9525">
              <a:noFill/>
              <a:miter lim="800000"/>
              <a:headEnd/>
              <a:tailEnd/>
            </a:ln>
          </p:spPr>
          <p:txBody>
            <a:bodyPr/>
            <a:lstStyle/>
            <a:p>
              <a:endParaRPr lang="tr-TR"/>
            </a:p>
          </p:txBody>
        </p:sp>
        <p:sp>
          <p:nvSpPr>
            <p:cNvPr id="33799" name="Freeform 10"/>
            <p:cNvSpPr>
              <a:spLocks/>
            </p:cNvSpPr>
            <p:nvPr/>
          </p:nvSpPr>
          <p:spPr bwMode="auto">
            <a:xfrm>
              <a:off x="2277" y="632"/>
              <a:ext cx="259" cy="206"/>
            </a:xfrm>
            <a:custGeom>
              <a:avLst/>
              <a:gdLst>
                <a:gd name="T0" fmla="*/ 0 w 517"/>
                <a:gd name="T1" fmla="*/ 207 h 414"/>
                <a:gd name="T2" fmla="*/ 3 w 517"/>
                <a:gd name="T3" fmla="*/ 178 h 414"/>
                <a:gd name="T4" fmla="*/ 11 w 517"/>
                <a:gd name="T5" fmla="*/ 149 h 414"/>
                <a:gd name="T6" fmla="*/ 23 w 517"/>
                <a:gd name="T7" fmla="*/ 122 h 414"/>
                <a:gd name="T8" fmla="*/ 41 w 517"/>
                <a:gd name="T9" fmla="*/ 95 h 414"/>
                <a:gd name="T10" fmla="*/ 63 w 517"/>
                <a:gd name="T11" fmla="*/ 72 h 414"/>
                <a:gd name="T12" fmla="*/ 89 w 517"/>
                <a:gd name="T13" fmla="*/ 51 h 414"/>
                <a:gd name="T14" fmla="*/ 120 w 517"/>
                <a:gd name="T15" fmla="*/ 33 h 414"/>
                <a:gd name="T16" fmla="*/ 151 w 517"/>
                <a:gd name="T17" fmla="*/ 19 h 414"/>
                <a:gd name="T18" fmla="*/ 186 w 517"/>
                <a:gd name="T19" fmla="*/ 8 h 414"/>
                <a:gd name="T20" fmla="*/ 221 w 517"/>
                <a:gd name="T21" fmla="*/ 2 h 414"/>
                <a:gd name="T22" fmla="*/ 259 w 517"/>
                <a:gd name="T23" fmla="*/ 0 h 414"/>
                <a:gd name="T24" fmla="*/ 296 w 517"/>
                <a:gd name="T25" fmla="*/ 2 h 414"/>
                <a:gd name="T26" fmla="*/ 332 w 517"/>
                <a:gd name="T27" fmla="*/ 8 h 414"/>
                <a:gd name="T28" fmla="*/ 366 w 517"/>
                <a:gd name="T29" fmla="*/ 19 h 414"/>
                <a:gd name="T30" fmla="*/ 398 w 517"/>
                <a:gd name="T31" fmla="*/ 33 h 414"/>
                <a:gd name="T32" fmla="*/ 428 w 517"/>
                <a:gd name="T33" fmla="*/ 51 h 414"/>
                <a:gd name="T34" fmla="*/ 454 w 517"/>
                <a:gd name="T35" fmla="*/ 72 h 414"/>
                <a:gd name="T36" fmla="*/ 476 w 517"/>
                <a:gd name="T37" fmla="*/ 95 h 414"/>
                <a:gd name="T38" fmla="*/ 494 w 517"/>
                <a:gd name="T39" fmla="*/ 122 h 414"/>
                <a:gd name="T40" fmla="*/ 506 w 517"/>
                <a:gd name="T41" fmla="*/ 149 h 414"/>
                <a:gd name="T42" fmla="*/ 515 w 517"/>
                <a:gd name="T43" fmla="*/ 178 h 414"/>
                <a:gd name="T44" fmla="*/ 517 w 517"/>
                <a:gd name="T45" fmla="*/ 207 h 414"/>
                <a:gd name="T46" fmla="*/ 515 w 517"/>
                <a:gd name="T47" fmla="*/ 236 h 414"/>
                <a:gd name="T48" fmla="*/ 506 w 517"/>
                <a:gd name="T49" fmla="*/ 265 h 414"/>
                <a:gd name="T50" fmla="*/ 494 w 517"/>
                <a:gd name="T51" fmla="*/ 293 h 414"/>
                <a:gd name="T52" fmla="*/ 476 w 517"/>
                <a:gd name="T53" fmla="*/ 319 h 414"/>
                <a:gd name="T54" fmla="*/ 454 w 517"/>
                <a:gd name="T55" fmla="*/ 342 h 414"/>
                <a:gd name="T56" fmla="*/ 428 w 517"/>
                <a:gd name="T57" fmla="*/ 363 h 414"/>
                <a:gd name="T58" fmla="*/ 398 w 517"/>
                <a:gd name="T59" fmla="*/ 381 h 414"/>
                <a:gd name="T60" fmla="*/ 366 w 517"/>
                <a:gd name="T61" fmla="*/ 395 h 414"/>
                <a:gd name="T62" fmla="*/ 332 w 517"/>
                <a:gd name="T63" fmla="*/ 406 h 414"/>
                <a:gd name="T64" fmla="*/ 296 w 517"/>
                <a:gd name="T65" fmla="*/ 411 h 414"/>
                <a:gd name="T66" fmla="*/ 259 w 517"/>
                <a:gd name="T67" fmla="*/ 414 h 414"/>
                <a:gd name="T68" fmla="*/ 221 w 517"/>
                <a:gd name="T69" fmla="*/ 411 h 414"/>
                <a:gd name="T70" fmla="*/ 186 w 517"/>
                <a:gd name="T71" fmla="*/ 406 h 414"/>
                <a:gd name="T72" fmla="*/ 151 w 517"/>
                <a:gd name="T73" fmla="*/ 395 h 414"/>
                <a:gd name="T74" fmla="*/ 120 w 517"/>
                <a:gd name="T75" fmla="*/ 381 h 414"/>
                <a:gd name="T76" fmla="*/ 89 w 517"/>
                <a:gd name="T77" fmla="*/ 363 h 414"/>
                <a:gd name="T78" fmla="*/ 63 w 517"/>
                <a:gd name="T79" fmla="*/ 342 h 414"/>
                <a:gd name="T80" fmla="*/ 41 w 517"/>
                <a:gd name="T81" fmla="*/ 319 h 414"/>
                <a:gd name="T82" fmla="*/ 23 w 517"/>
                <a:gd name="T83" fmla="*/ 293 h 414"/>
                <a:gd name="T84" fmla="*/ 11 w 517"/>
                <a:gd name="T85" fmla="*/ 265 h 414"/>
                <a:gd name="T86" fmla="*/ 3 w 517"/>
                <a:gd name="T87" fmla="*/ 236 h 414"/>
                <a:gd name="T88" fmla="*/ 0 w 517"/>
                <a:gd name="T89" fmla="*/ 207 h 4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17"/>
                <a:gd name="T136" fmla="*/ 0 h 414"/>
                <a:gd name="T137" fmla="*/ 517 w 517"/>
                <a:gd name="T138" fmla="*/ 414 h 4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17" h="414">
                  <a:moveTo>
                    <a:pt x="0" y="207"/>
                  </a:moveTo>
                  <a:lnTo>
                    <a:pt x="3" y="178"/>
                  </a:lnTo>
                  <a:lnTo>
                    <a:pt x="11" y="149"/>
                  </a:lnTo>
                  <a:lnTo>
                    <a:pt x="23" y="122"/>
                  </a:lnTo>
                  <a:lnTo>
                    <a:pt x="41" y="95"/>
                  </a:lnTo>
                  <a:lnTo>
                    <a:pt x="63" y="72"/>
                  </a:lnTo>
                  <a:lnTo>
                    <a:pt x="89" y="51"/>
                  </a:lnTo>
                  <a:lnTo>
                    <a:pt x="120" y="33"/>
                  </a:lnTo>
                  <a:lnTo>
                    <a:pt x="151" y="19"/>
                  </a:lnTo>
                  <a:lnTo>
                    <a:pt x="186" y="8"/>
                  </a:lnTo>
                  <a:lnTo>
                    <a:pt x="221" y="2"/>
                  </a:lnTo>
                  <a:lnTo>
                    <a:pt x="259" y="0"/>
                  </a:lnTo>
                  <a:lnTo>
                    <a:pt x="296" y="2"/>
                  </a:lnTo>
                  <a:lnTo>
                    <a:pt x="332" y="8"/>
                  </a:lnTo>
                  <a:lnTo>
                    <a:pt x="366" y="19"/>
                  </a:lnTo>
                  <a:lnTo>
                    <a:pt x="398" y="33"/>
                  </a:lnTo>
                  <a:lnTo>
                    <a:pt x="428" y="51"/>
                  </a:lnTo>
                  <a:lnTo>
                    <a:pt x="454" y="72"/>
                  </a:lnTo>
                  <a:lnTo>
                    <a:pt x="476" y="95"/>
                  </a:lnTo>
                  <a:lnTo>
                    <a:pt x="494" y="122"/>
                  </a:lnTo>
                  <a:lnTo>
                    <a:pt x="506" y="149"/>
                  </a:lnTo>
                  <a:lnTo>
                    <a:pt x="515" y="178"/>
                  </a:lnTo>
                  <a:lnTo>
                    <a:pt x="517" y="207"/>
                  </a:lnTo>
                  <a:lnTo>
                    <a:pt x="515" y="236"/>
                  </a:lnTo>
                  <a:lnTo>
                    <a:pt x="506" y="265"/>
                  </a:lnTo>
                  <a:lnTo>
                    <a:pt x="494" y="293"/>
                  </a:lnTo>
                  <a:lnTo>
                    <a:pt x="476" y="319"/>
                  </a:lnTo>
                  <a:lnTo>
                    <a:pt x="454" y="342"/>
                  </a:lnTo>
                  <a:lnTo>
                    <a:pt x="428" y="363"/>
                  </a:lnTo>
                  <a:lnTo>
                    <a:pt x="398" y="381"/>
                  </a:lnTo>
                  <a:lnTo>
                    <a:pt x="366" y="395"/>
                  </a:lnTo>
                  <a:lnTo>
                    <a:pt x="332" y="406"/>
                  </a:lnTo>
                  <a:lnTo>
                    <a:pt x="296" y="411"/>
                  </a:lnTo>
                  <a:lnTo>
                    <a:pt x="259" y="414"/>
                  </a:lnTo>
                  <a:lnTo>
                    <a:pt x="221" y="411"/>
                  </a:lnTo>
                  <a:lnTo>
                    <a:pt x="186" y="406"/>
                  </a:lnTo>
                  <a:lnTo>
                    <a:pt x="151" y="395"/>
                  </a:lnTo>
                  <a:lnTo>
                    <a:pt x="120" y="381"/>
                  </a:lnTo>
                  <a:lnTo>
                    <a:pt x="89" y="363"/>
                  </a:lnTo>
                  <a:lnTo>
                    <a:pt x="63" y="342"/>
                  </a:lnTo>
                  <a:lnTo>
                    <a:pt x="41" y="319"/>
                  </a:lnTo>
                  <a:lnTo>
                    <a:pt x="23" y="293"/>
                  </a:lnTo>
                  <a:lnTo>
                    <a:pt x="11" y="265"/>
                  </a:lnTo>
                  <a:lnTo>
                    <a:pt x="3" y="236"/>
                  </a:lnTo>
                  <a:lnTo>
                    <a:pt x="0" y="207"/>
                  </a:lnTo>
                  <a:close/>
                </a:path>
              </a:pathLst>
            </a:custGeom>
            <a:solidFill>
              <a:srgbClr val="FFFFFF"/>
            </a:solidFill>
            <a:ln w="1588">
              <a:solidFill>
                <a:srgbClr val="000000"/>
              </a:solidFill>
              <a:round/>
              <a:headEnd/>
              <a:tailEnd/>
            </a:ln>
          </p:spPr>
          <p:txBody>
            <a:bodyPr/>
            <a:lstStyle/>
            <a:p>
              <a:endParaRPr lang="tr-TR"/>
            </a:p>
          </p:txBody>
        </p:sp>
        <p:sp>
          <p:nvSpPr>
            <p:cNvPr id="33800" name="Rectangle 11"/>
            <p:cNvSpPr>
              <a:spLocks noChangeArrowheads="1"/>
            </p:cNvSpPr>
            <p:nvPr/>
          </p:nvSpPr>
          <p:spPr bwMode="auto">
            <a:xfrm>
              <a:off x="2335" y="681"/>
              <a:ext cx="148"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null</a:t>
              </a:r>
              <a:endParaRPr lang="tr-TR"/>
            </a:p>
          </p:txBody>
        </p:sp>
        <p:sp>
          <p:nvSpPr>
            <p:cNvPr id="33801" name="Freeform 12"/>
            <p:cNvSpPr>
              <a:spLocks/>
            </p:cNvSpPr>
            <p:nvPr/>
          </p:nvSpPr>
          <p:spPr bwMode="auto">
            <a:xfrm>
              <a:off x="200" y="1770"/>
              <a:ext cx="284" cy="206"/>
            </a:xfrm>
            <a:custGeom>
              <a:avLst/>
              <a:gdLst>
                <a:gd name="T0" fmla="*/ 0 w 569"/>
                <a:gd name="T1" fmla="*/ 206 h 413"/>
                <a:gd name="T2" fmla="*/ 3 w 569"/>
                <a:gd name="T3" fmla="*/ 178 h 413"/>
                <a:gd name="T4" fmla="*/ 11 w 569"/>
                <a:gd name="T5" fmla="*/ 151 h 413"/>
                <a:gd name="T6" fmla="*/ 24 w 569"/>
                <a:gd name="T7" fmla="*/ 123 h 413"/>
                <a:gd name="T8" fmla="*/ 41 w 569"/>
                <a:gd name="T9" fmla="*/ 98 h 413"/>
                <a:gd name="T10" fmla="*/ 65 w 569"/>
                <a:gd name="T11" fmla="*/ 76 h 413"/>
                <a:gd name="T12" fmla="*/ 91 w 569"/>
                <a:gd name="T13" fmla="*/ 56 h 413"/>
                <a:gd name="T14" fmla="*/ 121 w 569"/>
                <a:gd name="T15" fmla="*/ 38 h 413"/>
                <a:gd name="T16" fmla="*/ 154 w 569"/>
                <a:gd name="T17" fmla="*/ 23 h 413"/>
                <a:gd name="T18" fmla="*/ 190 w 569"/>
                <a:gd name="T19" fmla="*/ 12 h 413"/>
                <a:gd name="T20" fmla="*/ 227 w 569"/>
                <a:gd name="T21" fmla="*/ 3 h 413"/>
                <a:gd name="T22" fmla="*/ 266 w 569"/>
                <a:gd name="T23" fmla="*/ 0 h 413"/>
                <a:gd name="T24" fmla="*/ 304 w 569"/>
                <a:gd name="T25" fmla="*/ 0 h 413"/>
                <a:gd name="T26" fmla="*/ 343 w 569"/>
                <a:gd name="T27" fmla="*/ 3 h 413"/>
                <a:gd name="T28" fmla="*/ 380 w 569"/>
                <a:gd name="T29" fmla="*/ 12 h 413"/>
                <a:gd name="T30" fmla="*/ 416 w 569"/>
                <a:gd name="T31" fmla="*/ 23 h 413"/>
                <a:gd name="T32" fmla="*/ 449 w 569"/>
                <a:gd name="T33" fmla="*/ 38 h 413"/>
                <a:gd name="T34" fmla="*/ 478 w 569"/>
                <a:gd name="T35" fmla="*/ 56 h 413"/>
                <a:gd name="T36" fmla="*/ 505 w 569"/>
                <a:gd name="T37" fmla="*/ 76 h 413"/>
                <a:gd name="T38" fmla="*/ 527 w 569"/>
                <a:gd name="T39" fmla="*/ 98 h 413"/>
                <a:gd name="T40" fmla="*/ 545 w 569"/>
                <a:gd name="T41" fmla="*/ 123 h 413"/>
                <a:gd name="T42" fmla="*/ 558 w 569"/>
                <a:gd name="T43" fmla="*/ 151 h 413"/>
                <a:gd name="T44" fmla="*/ 566 w 569"/>
                <a:gd name="T45" fmla="*/ 178 h 413"/>
                <a:gd name="T46" fmla="*/ 569 w 569"/>
                <a:gd name="T47" fmla="*/ 206 h 413"/>
                <a:gd name="T48" fmla="*/ 566 w 569"/>
                <a:gd name="T49" fmla="*/ 235 h 413"/>
                <a:gd name="T50" fmla="*/ 558 w 569"/>
                <a:gd name="T51" fmla="*/ 263 h 413"/>
                <a:gd name="T52" fmla="*/ 545 w 569"/>
                <a:gd name="T53" fmla="*/ 289 h 413"/>
                <a:gd name="T54" fmla="*/ 527 w 569"/>
                <a:gd name="T55" fmla="*/ 314 h 413"/>
                <a:gd name="T56" fmla="*/ 505 w 569"/>
                <a:gd name="T57" fmla="*/ 337 h 413"/>
                <a:gd name="T58" fmla="*/ 478 w 569"/>
                <a:gd name="T59" fmla="*/ 358 h 413"/>
                <a:gd name="T60" fmla="*/ 449 w 569"/>
                <a:gd name="T61" fmla="*/ 376 h 413"/>
                <a:gd name="T62" fmla="*/ 416 w 569"/>
                <a:gd name="T63" fmla="*/ 389 h 413"/>
                <a:gd name="T64" fmla="*/ 380 w 569"/>
                <a:gd name="T65" fmla="*/ 402 h 413"/>
                <a:gd name="T66" fmla="*/ 343 w 569"/>
                <a:gd name="T67" fmla="*/ 409 h 413"/>
                <a:gd name="T68" fmla="*/ 304 w 569"/>
                <a:gd name="T69" fmla="*/ 413 h 413"/>
                <a:gd name="T70" fmla="*/ 266 w 569"/>
                <a:gd name="T71" fmla="*/ 413 h 413"/>
                <a:gd name="T72" fmla="*/ 227 w 569"/>
                <a:gd name="T73" fmla="*/ 409 h 413"/>
                <a:gd name="T74" fmla="*/ 190 w 569"/>
                <a:gd name="T75" fmla="*/ 402 h 413"/>
                <a:gd name="T76" fmla="*/ 154 w 569"/>
                <a:gd name="T77" fmla="*/ 389 h 413"/>
                <a:gd name="T78" fmla="*/ 121 w 569"/>
                <a:gd name="T79" fmla="*/ 376 h 413"/>
                <a:gd name="T80" fmla="*/ 91 w 569"/>
                <a:gd name="T81" fmla="*/ 358 h 413"/>
                <a:gd name="T82" fmla="*/ 65 w 569"/>
                <a:gd name="T83" fmla="*/ 337 h 413"/>
                <a:gd name="T84" fmla="*/ 41 w 569"/>
                <a:gd name="T85" fmla="*/ 314 h 413"/>
                <a:gd name="T86" fmla="*/ 24 w 569"/>
                <a:gd name="T87" fmla="*/ 289 h 413"/>
                <a:gd name="T88" fmla="*/ 11 w 569"/>
                <a:gd name="T89" fmla="*/ 263 h 413"/>
                <a:gd name="T90" fmla="*/ 3 w 569"/>
                <a:gd name="T91" fmla="*/ 235 h 413"/>
                <a:gd name="T92" fmla="*/ 0 w 569"/>
                <a:gd name="T93" fmla="*/ 206 h 4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9"/>
                <a:gd name="T142" fmla="*/ 0 h 413"/>
                <a:gd name="T143" fmla="*/ 569 w 569"/>
                <a:gd name="T144" fmla="*/ 413 h 4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9" h="413">
                  <a:moveTo>
                    <a:pt x="0" y="206"/>
                  </a:moveTo>
                  <a:lnTo>
                    <a:pt x="3" y="178"/>
                  </a:lnTo>
                  <a:lnTo>
                    <a:pt x="11" y="151"/>
                  </a:lnTo>
                  <a:lnTo>
                    <a:pt x="24" y="123"/>
                  </a:lnTo>
                  <a:lnTo>
                    <a:pt x="41" y="98"/>
                  </a:lnTo>
                  <a:lnTo>
                    <a:pt x="65" y="76"/>
                  </a:lnTo>
                  <a:lnTo>
                    <a:pt x="91" y="56"/>
                  </a:lnTo>
                  <a:lnTo>
                    <a:pt x="121" y="38"/>
                  </a:lnTo>
                  <a:lnTo>
                    <a:pt x="154" y="23"/>
                  </a:lnTo>
                  <a:lnTo>
                    <a:pt x="190" y="12"/>
                  </a:lnTo>
                  <a:lnTo>
                    <a:pt x="227" y="3"/>
                  </a:lnTo>
                  <a:lnTo>
                    <a:pt x="266" y="0"/>
                  </a:lnTo>
                  <a:lnTo>
                    <a:pt x="304" y="0"/>
                  </a:lnTo>
                  <a:lnTo>
                    <a:pt x="343" y="3"/>
                  </a:lnTo>
                  <a:lnTo>
                    <a:pt x="380" y="12"/>
                  </a:lnTo>
                  <a:lnTo>
                    <a:pt x="416" y="23"/>
                  </a:lnTo>
                  <a:lnTo>
                    <a:pt x="449" y="38"/>
                  </a:lnTo>
                  <a:lnTo>
                    <a:pt x="478" y="56"/>
                  </a:lnTo>
                  <a:lnTo>
                    <a:pt x="505" y="76"/>
                  </a:lnTo>
                  <a:lnTo>
                    <a:pt x="527" y="98"/>
                  </a:lnTo>
                  <a:lnTo>
                    <a:pt x="545" y="123"/>
                  </a:lnTo>
                  <a:lnTo>
                    <a:pt x="558" y="151"/>
                  </a:lnTo>
                  <a:lnTo>
                    <a:pt x="566" y="178"/>
                  </a:lnTo>
                  <a:lnTo>
                    <a:pt x="569" y="206"/>
                  </a:lnTo>
                  <a:lnTo>
                    <a:pt x="566" y="235"/>
                  </a:lnTo>
                  <a:lnTo>
                    <a:pt x="558" y="263"/>
                  </a:lnTo>
                  <a:lnTo>
                    <a:pt x="545" y="289"/>
                  </a:lnTo>
                  <a:lnTo>
                    <a:pt x="527" y="314"/>
                  </a:lnTo>
                  <a:lnTo>
                    <a:pt x="505" y="337"/>
                  </a:lnTo>
                  <a:lnTo>
                    <a:pt x="478" y="358"/>
                  </a:lnTo>
                  <a:lnTo>
                    <a:pt x="449" y="376"/>
                  </a:lnTo>
                  <a:lnTo>
                    <a:pt x="416" y="389"/>
                  </a:lnTo>
                  <a:lnTo>
                    <a:pt x="380" y="402"/>
                  </a:lnTo>
                  <a:lnTo>
                    <a:pt x="343" y="409"/>
                  </a:lnTo>
                  <a:lnTo>
                    <a:pt x="304" y="413"/>
                  </a:lnTo>
                  <a:lnTo>
                    <a:pt x="266" y="413"/>
                  </a:lnTo>
                  <a:lnTo>
                    <a:pt x="227" y="409"/>
                  </a:lnTo>
                  <a:lnTo>
                    <a:pt x="190" y="402"/>
                  </a:lnTo>
                  <a:lnTo>
                    <a:pt x="154" y="389"/>
                  </a:lnTo>
                  <a:lnTo>
                    <a:pt x="121" y="376"/>
                  </a:lnTo>
                  <a:lnTo>
                    <a:pt x="91" y="358"/>
                  </a:lnTo>
                  <a:lnTo>
                    <a:pt x="65" y="337"/>
                  </a:lnTo>
                  <a:lnTo>
                    <a:pt x="41" y="314"/>
                  </a:lnTo>
                  <a:lnTo>
                    <a:pt x="24" y="289"/>
                  </a:lnTo>
                  <a:lnTo>
                    <a:pt x="11" y="263"/>
                  </a:lnTo>
                  <a:lnTo>
                    <a:pt x="3" y="235"/>
                  </a:lnTo>
                  <a:lnTo>
                    <a:pt x="0" y="206"/>
                  </a:lnTo>
                  <a:close/>
                </a:path>
              </a:pathLst>
            </a:custGeom>
            <a:solidFill>
              <a:srgbClr val="FFFFFF"/>
            </a:solidFill>
            <a:ln w="1588">
              <a:solidFill>
                <a:srgbClr val="000000"/>
              </a:solidFill>
              <a:round/>
              <a:headEnd/>
              <a:tailEnd/>
            </a:ln>
          </p:spPr>
          <p:txBody>
            <a:bodyPr/>
            <a:lstStyle/>
            <a:p>
              <a:endParaRPr lang="tr-TR"/>
            </a:p>
          </p:txBody>
        </p:sp>
        <p:sp>
          <p:nvSpPr>
            <p:cNvPr id="33802" name="Rectangle 13"/>
            <p:cNvSpPr>
              <a:spLocks noChangeArrowheads="1"/>
            </p:cNvSpPr>
            <p:nvPr/>
          </p:nvSpPr>
          <p:spPr bwMode="auto">
            <a:xfrm>
              <a:off x="280" y="1819"/>
              <a:ext cx="128"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AB</a:t>
              </a:r>
              <a:endParaRPr lang="tr-TR"/>
            </a:p>
          </p:txBody>
        </p:sp>
        <p:sp>
          <p:nvSpPr>
            <p:cNvPr id="33803" name="Freeform 14"/>
            <p:cNvSpPr>
              <a:spLocks/>
            </p:cNvSpPr>
            <p:nvPr/>
          </p:nvSpPr>
          <p:spPr bwMode="auto">
            <a:xfrm>
              <a:off x="652" y="1770"/>
              <a:ext cx="283" cy="206"/>
            </a:xfrm>
            <a:custGeom>
              <a:avLst/>
              <a:gdLst>
                <a:gd name="T0" fmla="*/ 0 w 567"/>
                <a:gd name="T1" fmla="*/ 206 h 413"/>
                <a:gd name="T2" fmla="*/ 2 w 567"/>
                <a:gd name="T3" fmla="*/ 178 h 413"/>
                <a:gd name="T4" fmla="*/ 9 w 567"/>
                <a:gd name="T5" fmla="*/ 151 h 413"/>
                <a:gd name="T6" fmla="*/ 23 w 567"/>
                <a:gd name="T7" fmla="*/ 123 h 413"/>
                <a:gd name="T8" fmla="*/ 41 w 567"/>
                <a:gd name="T9" fmla="*/ 98 h 413"/>
                <a:gd name="T10" fmla="*/ 63 w 567"/>
                <a:gd name="T11" fmla="*/ 76 h 413"/>
                <a:gd name="T12" fmla="*/ 89 w 567"/>
                <a:gd name="T13" fmla="*/ 56 h 413"/>
                <a:gd name="T14" fmla="*/ 119 w 567"/>
                <a:gd name="T15" fmla="*/ 38 h 413"/>
                <a:gd name="T16" fmla="*/ 152 w 567"/>
                <a:gd name="T17" fmla="*/ 23 h 413"/>
                <a:gd name="T18" fmla="*/ 188 w 567"/>
                <a:gd name="T19" fmla="*/ 12 h 413"/>
                <a:gd name="T20" fmla="*/ 225 w 567"/>
                <a:gd name="T21" fmla="*/ 3 h 413"/>
                <a:gd name="T22" fmla="*/ 264 w 567"/>
                <a:gd name="T23" fmla="*/ 0 h 413"/>
                <a:gd name="T24" fmla="*/ 302 w 567"/>
                <a:gd name="T25" fmla="*/ 0 h 413"/>
                <a:gd name="T26" fmla="*/ 341 w 567"/>
                <a:gd name="T27" fmla="*/ 3 h 413"/>
                <a:gd name="T28" fmla="*/ 378 w 567"/>
                <a:gd name="T29" fmla="*/ 12 h 413"/>
                <a:gd name="T30" fmla="*/ 414 w 567"/>
                <a:gd name="T31" fmla="*/ 23 h 413"/>
                <a:gd name="T32" fmla="*/ 447 w 567"/>
                <a:gd name="T33" fmla="*/ 38 h 413"/>
                <a:gd name="T34" fmla="*/ 477 w 567"/>
                <a:gd name="T35" fmla="*/ 56 h 413"/>
                <a:gd name="T36" fmla="*/ 503 w 567"/>
                <a:gd name="T37" fmla="*/ 76 h 413"/>
                <a:gd name="T38" fmla="*/ 525 w 567"/>
                <a:gd name="T39" fmla="*/ 98 h 413"/>
                <a:gd name="T40" fmla="*/ 543 w 567"/>
                <a:gd name="T41" fmla="*/ 123 h 413"/>
                <a:gd name="T42" fmla="*/ 557 w 567"/>
                <a:gd name="T43" fmla="*/ 151 h 413"/>
                <a:gd name="T44" fmla="*/ 564 w 567"/>
                <a:gd name="T45" fmla="*/ 178 h 413"/>
                <a:gd name="T46" fmla="*/ 567 w 567"/>
                <a:gd name="T47" fmla="*/ 206 h 413"/>
                <a:gd name="T48" fmla="*/ 564 w 567"/>
                <a:gd name="T49" fmla="*/ 235 h 413"/>
                <a:gd name="T50" fmla="*/ 557 w 567"/>
                <a:gd name="T51" fmla="*/ 263 h 413"/>
                <a:gd name="T52" fmla="*/ 543 w 567"/>
                <a:gd name="T53" fmla="*/ 289 h 413"/>
                <a:gd name="T54" fmla="*/ 525 w 567"/>
                <a:gd name="T55" fmla="*/ 314 h 413"/>
                <a:gd name="T56" fmla="*/ 503 w 567"/>
                <a:gd name="T57" fmla="*/ 337 h 413"/>
                <a:gd name="T58" fmla="*/ 477 w 567"/>
                <a:gd name="T59" fmla="*/ 358 h 413"/>
                <a:gd name="T60" fmla="*/ 447 w 567"/>
                <a:gd name="T61" fmla="*/ 376 h 413"/>
                <a:gd name="T62" fmla="*/ 414 w 567"/>
                <a:gd name="T63" fmla="*/ 389 h 413"/>
                <a:gd name="T64" fmla="*/ 378 w 567"/>
                <a:gd name="T65" fmla="*/ 402 h 413"/>
                <a:gd name="T66" fmla="*/ 341 w 567"/>
                <a:gd name="T67" fmla="*/ 409 h 413"/>
                <a:gd name="T68" fmla="*/ 302 w 567"/>
                <a:gd name="T69" fmla="*/ 413 h 413"/>
                <a:gd name="T70" fmla="*/ 264 w 567"/>
                <a:gd name="T71" fmla="*/ 413 h 413"/>
                <a:gd name="T72" fmla="*/ 225 w 567"/>
                <a:gd name="T73" fmla="*/ 409 h 413"/>
                <a:gd name="T74" fmla="*/ 188 w 567"/>
                <a:gd name="T75" fmla="*/ 402 h 413"/>
                <a:gd name="T76" fmla="*/ 152 w 567"/>
                <a:gd name="T77" fmla="*/ 389 h 413"/>
                <a:gd name="T78" fmla="*/ 119 w 567"/>
                <a:gd name="T79" fmla="*/ 376 h 413"/>
                <a:gd name="T80" fmla="*/ 89 w 567"/>
                <a:gd name="T81" fmla="*/ 358 h 413"/>
                <a:gd name="T82" fmla="*/ 63 w 567"/>
                <a:gd name="T83" fmla="*/ 337 h 413"/>
                <a:gd name="T84" fmla="*/ 41 w 567"/>
                <a:gd name="T85" fmla="*/ 314 h 413"/>
                <a:gd name="T86" fmla="*/ 23 w 567"/>
                <a:gd name="T87" fmla="*/ 289 h 413"/>
                <a:gd name="T88" fmla="*/ 9 w 567"/>
                <a:gd name="T89" fmla="*/ 263 h 413"/>
                <a:gd name="T90" fmla="*/ 2 w 567"/>
                <a:gd name="T91" fmla="*/ 235 h 413"/>
                <a:gd name="T92" fmla="*/ 0 w 567"/>
                <a:gd name="T93" fmla="*/ 206 h 4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7"/>
                <a:gd name="T142" fmla="*/ 0 h 413"/>
                <a:gd name="T143" fmla="*/ 567 w 567"/>
                <a:gd name="T144" fmla="*/ 413 h 4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7" h="413">
                  <a:moveTo>
                    <a:pt x="0" y="206"/>
                  </a:moveTo>
                  <a:lnTo>
                    <a:pt x="2" y="178"/>
                  </a:lnTo>
                  <a:lnTo>
                    <a:pt x="9" y="151"/>
                  </a:lnTo>
                  <a:lnTo>
                    <a:pt x="23" y="123"/>
                  </a:lnTo>
                  <a:lnTo>
                    <a:pt x="41" y="98"/>
                  </a:lnTo>
                  <a:lnTo>
                    <a:pt x="63" y="76"/>
                  </a:lnTo>
                  <a:lnTo>
                    <a:pt x="89" y="56"/>
                  </a:lnTo>
                  <a:lnTo>
                    <a:pt x="119" y="38"/>
                  </a:lnTo>
                  <a:lnTo>
                    <a:pt x="152" y="23"/>
                  </a:lnTo>
                  <a:lnTo>
                    <a:pt x="188" y="12"/>
                  </a:lnTo>
                  <a:lnTo>
                    <a:pt x="225" y="3"/>
                  </a:lnTo>
                  <a:lnTo>
                    <a:pt x="264" y="0"/>
                  </a:lnTo>
                  <a:lnTo>
                    <a:pt x="302" y="0"/>
                  </a:lnTo>
                  <a:lnTo>
                    <a:pt x="341" y="3"/>
                  </a:lnTo>
                  <a:lnTo>
                    <a:pt x="378" y="12"/>
                  </a:lnTo>
                  <a:lnTo>
                    <a:pt x="414" y="23"/>
                  </a:lnTo>
                  <a:lnTo>
                    <a:pt x="447" y="38"/>
                  </a:lnTo>
                  <a:lnTo>
                    <a:pt x="477" y="56"/>
                  </a:lnTo>
                  <a:lnTo>
                    <a:pt x="503" y="76"/>
                  </a:lnTo>
                  <a:lnTo>
                    <a:pt x="525" y="98"/>
                  </a:lnTo>
                  <a:lnTo>
                    <a:pt x="543" y="123"/>
                  </a:lnTo>
                  <a:lnTo>
                    <a:pt x="557" y="151"/>
                  </a:lnTo>
                  <a:lnTo>
                    <a:pt x="564" y="178"/>
                  </a:lnTo>
                  <a:lnTo>
                    <a:pt x="567" y="206"/>
                  </a:lnTo>
                  <a:lnTo>
                    <a:pt x="564" y="235"/>
                  </a:lnTo>
                  <a:lnTo>
                    <a:pt x="557" y="263"/>
                  </a:lnTo>
                  <a:lnTo>
                    <a:pt x="543" y="289"/>
                  </a:lnTo>
                  <a:lnTo>
                    <a:pt x="525" y="314"/>
                  </a:lnTo>
                  <a:lnTo>
                    <a:pt x="503" y="337"/>
                  </a:lnTo>
                  <a:lnTo>
                    <a:pt x="477" y="358"/>
                  </a:lnTo>
                  <a:lnTo>
                    <a:pt x="447" y="376"/>
                  </a:lnTo>
                  <a:lnTo>
                    <a:pt x="414" y="389"/>
                  </a:lnTo>
                  <a:lnTo>
                    <a:pt x="378" y="402"/>
                  </a:lnTo>
                  <a:lnTo>
                    <a:pt x="341" y="409"/>
                  </a:lnTo>
                  <a:lnTo>
                    <a:pt x="302" y="413"/>
                  </a:lnTo>
                  <a:lnTo>
                    <a:pt x="264" y="413"/>
                  </a:lnTo>
                  <a:lnTo>
                    <a:pt x="225" y="409"/>
                  </a:lnTo>
                  <a:lnTo>
                    <a:pt x="188" y="402"/>
                  </a:lnTo>
                  <a:lnTo>
                    <a:pt x="152" y="389"/>
                  </a:lnTo>
                  <a:lnTo>
                    <a:pt x="119" y="376"/>
                  </a:lnTo>
                  <a:lnTo>
                    <a:pt x="89" y="358"/>
                  </a:lnTo>
                  <a:lnTo>
                    <a:pt x="63" y="337"/>
                  </a:lnTo>
                  <a:lnTo>
                    <a:pt x="41" y="314"/>
                  </a:lnTo>
                  <a:lnTo>
                    <a:pt x="23" y="289"/>
                  </a:lnTo>
                  <a:lnTo>
                    <a:pt x="9" y="263"/>
                  </a:lnTo>
                  <a:lnTo>
                    <a:pt x="2" y="235"/>
                  </a:lnTo>
                  <a:lnTo>
                    <a:pt x="0" y="206"/>
                  </a:lnTo>
                  <a:close/>
                </a:path>
              </a:pathLst>
            </a:custGeom>
            <a:solidFill>
              <a:srgbClr val="FFFFFF"/>
            </a:solidFill>
            <a:ln w="1588">
              <a:solidFill>
                <a:srgbClr val="000000"/>
              </a:solidFill>
              <a:round/>
              <a:headEnd/>
              <a:tailEnd/>
            </a:ln>
          </p:spPr>
          <p:txBody>
            <a:bodyPr/>
            <a:lstStyle/>
            <a:p>
              <a:endParaRPr lang="tr-TR"/>
            </a:p>
          </p:txBody>
        </p:sp>
        <p:sp>
          <p:nvSpPr>
            <p:cNvPr id="33804" name="Rectangle 15"/>
            <p:cNvSpPr>
              <a:spLocks noChangeArrowheads="1"/>
            </p:cNvSpPr>
            <p:nvPr/>
          </p:nvSpPr>
          <p:spPr bwMode="auto">
            <a:xfrm>
              <a:off x="730" y="1819"/>
              <a:ext cx="133"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AC</a:t>
              </a:r>
              <a:endParaRPr lang="tr-TR"/>
            </a:p>
          </p:txBody>
        </p:sp>
        <p:sp>
          <p:nvSpPr>
            <p:cNvPr id="33805" name="Freeform 16"/>
            <p:cNvSpPr>
              <a:spLocks/>
            </p:cNvSpPr>
            <p:nvPr/>
          </p:nvSpPr>
          <p:spPr bwMode="auto">
            <a:xfrm>
              <a:off x="1116" y="1770"/>
              <a:ext cx="284" cy="206"/>
            </a:xfrm>
            <a:custGeom>
              <a:avLst/>
              <a:gdLst>
                <a:gd name="T0" fmla="*/ 0 w 567"/>
                <a:gd name="T1" fmla="*/ 206 h 413"/>
                <a:gd name="T2" fmla="*/ 2 w 567"/>
                <a:gd name="T3" fmla="*/ 178 h 413"/>
                <a:gd name="T4" fmla="*/ 9 w 567"/>
                <a:gd name="T5" fmla="*/ 151 h 413"/>
                <a:gd name="T6" fmla="*/ 23 w 567"/>
                <a:gd name="T7" fmla="*/ 123 h 413"/>
                <a:gd name="T8" fmla="*/ 41 w 567"/>
                <a:gd name="T9" fmla="*/ 98 h 413"/>
                <a:gd name="T10" fmla="*/ 63 w 567"/>
                <a:gd name="T11" fmla="*/ 76 h 413"/>
                <a:gd name="T12" fmla="*/ 89 w 567"/>
                <a:gd name="T13" fmla="*/ 56 h 413"/>
                <a:gd name="T14" fmla="*/ 119 w 567"/>
                <a:gd name="T15" fmla="*/ 38 h 413"/>
                <a:gd name="T16" fmla="*/ 152 w 567"/>
                <a:gd name="T17" fmla="*/ 23 h 413"/>
                <a:gd name="T18" fmla="*/ 188 w 567"/>
                <a:gd name="T19" fmla="*/ 12 h 413"/>
                <a:gd name="T20" fmla="*/ 225 w 567"/>
                <a:gd name="T21" fmla="*/ 3 h 413"/>
                <a:gd name="T22" fmla="*/ 264 w 567"/>
                <a:gd name="T23" fmla="*/ 0 h 413"/>
                <a:gd name="T24" fmla="*/ 302 w 567"/>
                <a:gd name="T25" fmla="*/ 0 h 413"/>
                <a:gd name="T26" fmla="*/ 341 w 567"/>
                <a:gd name="T27" fmla="*/ 3 h 413"/>
                <a:gd name="T28" fmla="*/ 378 w 567"/>
                <a:gd name="T29" fmla="*/ 12 h 413"/>
                <a:gd name="T30" fmla="*/ 414 w 567"/>
                <a:gd name="T31" fmla="*/ 23 h 413"/>
                <a:gd name="T32" fmla="*/ 447 w 567"/>
                <a:gd name="T33" fmla="*/ 38 h 413"/>
                <a:gd name="T34" fmla="*/ 477 w 567"/>
                <a:gd name="T35" fmla="*/ 56 h 413"/>
                <a:gd name="T36" fmla="*/ 503 w 567"/>
                <a:gd name="T37" fmla="*/ 76 h 413"/>
                <a:gd name="T38" fmla="*/ 525 w 567"/>
                <a:gd name="T39" fmla="*/ 98 h 413"/>
                <a:gd name="T40" fmla="*/ 543 w 567"/>
                <a:gd name="T41" fmla="*/ 123 h 413"/>
                <a:gd name="T42" fmla="*/ 557 w 567"/>
                <a:gd name="T43" fmla="*/ 151 h 413"/>
                <a:gd name="T44" fmla="*/ 564 w 567"/>
                <a:gd name="T45" fmla="*/ 178 h 413"/>
                <a:gd name="T46" fmla="*/ 567 w 567"/>
                <a:gd name="T47" fmla="*/ 206 h 413"/>
                <a:gd name="T48" fmla="*/ 564 w 567"/>
                <a:gd name="T49" fmla="*/ 235 h 413"/>
                <a:gd name="T50" fmla="*/ 557 w 567"/>
                <a:gd name="T51" fmla="*/ 263 h 413"/>
                <a:gd name="T52" fmla="*/ 543 w 567"/>
                <a:gd name="T53" fmla="*/ 289 h 413"/>
                <a:gd name="T54" fmla="*/ 525 w 567"/>
                <a:gd name="T55" fmla="*/ 314 h 413"/>
                <a:gd name="T56" fmla="*/ 503 w 567"/>
                <a:gd name="T57" fmla="*/ 337 h 413"/>
                <a:gd name="T58" fmla="*/ 477 w 567"/>
                <a:gd name="T59" fmla="*/ 358 h 413"/>
                <a:gd name="T60" fmla="*/ 447 w 567"/>
                <a:gd name="T61" fmla="*/ 376 h 413"/>
                <a:gd name="T62" fmla="*/ 414 w 567"/>
                <a:gd name="T63" fmla="*/ 389 h 413"/>
                <a:gd name="T64" fmla="*/ 378 w 567"/>
                <a:gd name="T65" fmla="*/ 402 h 413"/>
                <a:gd name="T66" fmla="*/ 341 w 567"/>
                <a:gd name="T67" fmla="*/ 409 h 413"/>
                <a:gd name="T68" fmla="*/ 302 w 567"/>
                <a:gd name="T69" fmla="*/ 413 h 413"/>
                <a:gd name="T70" fmla="*/ 264 w 567"/>
                <a:gd name="T71" fmla="*/ 413 h 413"/>
                <a:gd name="T72" fmla="*/ 225 w 567"/>
                <a:gd name="T73" fmla="*/ 409 h 413"/>
                <a:gd name="T74" fmla="*/ 188 w 567"/>
                <a:gd name="T75" fmla="*/ 402 h 413"/>
                <a:gd name="T76" fmla="*/ 152 w 567"/>
                <a:gd name="T77" fmla="*/ 389 h 413"/>
                <a:gd name="T78" fmla="*/ 119 w 567"/>
                <a:gd name="T79" fmla="*/ 376 h 413"/>
                <a:gd name="T80" fmla="*/ 89 w 567"/>
                <a:gd name="T81" fmla="*/ 358 h 413"/>
                <a:gd name="T82" fmla="*/ 63 w 567"/>
                <a:gd name="T83" fmla="*/ 337 h 413"/>
                <a:gd name="T84" fmla="*/ 41 w 567"/>
                <a:gd name="T85" fmla="*/ 314 h 413"/>
                <a:gd name="T86" fmla="*/ 23 w 567"/>
                <a:gd name="T87" fmla="*/ 289 h 413"/>
                <a:gd name="T88" fmla="*/ 9 w 567"/>
                <a:gd name="T89" fmla="*/ 263 h 413"/>
                <a:gd name="T90" fmla="*/ 2 w 567"/>
                <a:gd name="T91" fmla="*/ 235 h 413"/>
                <a:gd name="T92" fmla="*/ 0 w 567"/>
                <a:gd name="T93" fmla="*/ 206 h 4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7"/>
                <a:gd name="T142" fmla="*/ 0 h 413"/>
                <a:gd name="T143" fmla="*/ 567 w 567"/>
                <a:gd name="T144" fmla="*/ 413 h 4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7" h="413">
                  <a:moveTo>
                    <a:pt x="0" y="206"/>
                  </a:moveTo>
                  <a:lnTo>
                    <a:pt x="2" y="178"/>
                  </a:lnTo>
                  <a:lnTo>
                    <a:pt x="9" y="151"/>
                  </a:lnTo>
                  <a:lnTo>
                    <a:pt x="23" y="123"/>
                  </a:lnTo>
                  <a:lnTo>
                    <a:pt x="41" y="98"/>
                  </a:lnTo>
                  <a:lnTo>
                    <a:pt x="63" y="76"/>
                  </a:lnTo>
                  <a:lnTo>
                    <a:pt x="89" y="56"/>
                  </a:lnTo>
                  <a:lnTo>
                    <a:pt x="119" y="38"/>
                  </a:lnTo>
                  <a:lnTo>
                    <a:pt x="152" y="23"/>
                  </a:lnTo>
                  <a:lnTo>
                    <a:pt x="188" y="12"/>
                  </a:lnTo>
                  <a:lnTo>
                    <a:pt x="225" y="3"/>
                  </a:lnTo>
                  <a:lnTo>
                    <a:pt x="264" y="0"/>
                  </a:lnTo>
                  <a:lnTo>
                    <a:pt x="302" y="0"/>
                  </a:lnTo>
                  <a:lnTo>
                    <a:pt x="341" y="3"/>
                  </a:lnTo>
                  <a:lnTo>
                    <a:pt x="378" y="12"/>
                  </a:lnTo>
                  <a:lnTo>
                    <a:pt x="414" y="23"/>
                  </a:lnTo>
                  <a:lnTo>
                    <a:pt x="447" y="38"/>
                  </a:lnTo>
                  <a:lnTo>
                    <a:pt x="477" y="56"/>
                  </a:lnTo>
                  <a:lnTo>
                    <a:pt x="503" y="76"/>
                  </a:lnTo>
                  <a:lnTo>
                    <a:pt x="525" y="98"/>
                  </a:lnTo>
                  <a:lnTo>
                    <a:pt x="543" y="123"/>
                  </a:lnTo>
                  <a:lnTo>
                    <a:pt x="557" y="151"/>
                  </a:lnTo>
                  <a:lnTo>
                    <a:pt x="564" y="178"/>
                  </a:lnTo>
                  <a:lnTo>
                    <a:pt x="567" y="206"/>
                  </a:lnTo>
                  <a:lnTo>
                    <a:pt x="564" y="235"/>
                  </a:lnTo>
                  <a:lnTo>
                    <a:pt x="557" y="263"/>
                  </a:lnTo>
                  <a:lnTo>
                    <a:pt x="543" y="289"/>
                  </a:lnTo>
                  <a:lnTo>
                    <a:pt x="525" y="314"/>
                  </a:lnTo>
                  <a:lnTo>
                    <a:pt x="503" y="337"/>
                  </a:lnTo>
                  <a:lnTo>
                    <a:pt x="477" y="358"/>
                  </a:lnTo>
                  <a:lnTo>
                    <a:pt x="447" y="376"/>
                  </a:lnTo>
                  <a:lnTo>
                    <a:pt x="414" y="389"/>
                  </a:lnTo>
                  <a:lnTo>
                    <a:pt x="378" y="402"/>
                  </a:lnTo>
                  <a:lnTo>
                    <a:pt x="341" y="409"/>
                  </a:lnTo>
                  <a:lnTo>
                    <a:pt x="302" y="413"/>
                  </a:lnTo>
                  <a:lnTo>
                    <a:pt x="264" y="413"/>
                  </a:lnTo>
                  <a:lnTo>
                    <a:pt x="225" y="409"/>
                  </a:lnTo>
                  <a:lnTo>
                    <a:pt x="188" y="402"/>
                  </a:lnTo>
                  <a:lnTo>
                    <a:pt x="152" y="389"/>
                  </a:lnTo>
                  <a:lnTo>
                    <a:pt x="119" y="376"/>
                  </a:lnTo>
                  <a:lnTo>
                    <a:pt x="89" y="358"/>
                  </a:lnTo>
                  <a:lnTo>
                    <a:pt x="63" y="337"/>
                  </a:lnTo>
                  <a:lnTo>
                    <a:pt x="41" y="314"/>
                  </a:lnTo>
                  <a:lnTo>
                    <a:pt x="23" y="289"/>
                  </a:lnTo>
                  <a:lnTo>
                    <a:pt x="9" y="263"/>
                  </a:lnTo>
                  <a:lnTo>
                    <a:pt x="2" y="235"/>
                  </a:lnTo>
                  <a:lnTo>
                    <a:pt x="0" y="206"/>
                  </a:lnTo>
                  <a:close/>
                </a:path>
              </a:pathLst>
            </a:custGeom>
            <a:solidFill>
              <a:srgbClr val="FFFFFF"/>
            </a:solidFill>
            <a:ln w="1588">
              <a:solidFill>
                <a:srgbClr val="000000"/>
              </a:solidFill>
              <a:round/>
              <a:headEnd/>
              <a:tailEnd/>
            </a:ln>
          </p:spPr>
          <p:txBody>
            <a:bodyPr/>
            <a:lstStyle/>
            <a:p>
              <a:endParaRPr lang="tr-TR"/>
            </a:p>
          </p:txBody>
        </p:sp>
        <p:sp>
          <p:nvSpPr>
            <p:cNvPr id="33806" name="Rectangle 17"/>
            <p:cNvSpPr>
              <a:spLocks noChangeArrowheads="1"/>
            </p:cNvSpPr>
            <p:nvPr/>
          </p:nvSpPr>
          <p:spPr bwMode="auto">
            <a:xfrm>
              <a:off x="1194" y="1819"/>
              <a:ext cx="133"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AD</a:t>
              </a:r>
              <a:endParaRPr lang="tr-TR"/>
            </a:p>
          </p:txBody>
        </p:sp>
        <p:sp>
          <p:nvSpPr>
            <p:cNvPr id="33807" name="Freeform 18"/>
            <p:cNvSpPr>
              <a:spLocks/>
            </p:cNvSpPr>
            <p:nvPr/>
          </p:nvSpPr>
          <p:spPr bwMode="auto">
            <a:xfrm>
              <a:off x="1581" y="1770"/>
              <a:ext cx="283" cy="206"/>
            </a:xfrm>
            <a:custGeom>
              <a:avLst/>
              <a:gdLst>
                <a:gd name="T0" fmla="*/ 0 w 567"/>
                <a:gd name="T1" fmla="*/ 206 h 413"/>
                <a:gd name="T2" fmla="*/ 3 w 567"/>
                <a:gd name="T3" fmla="*/ 178 h 413"/>
                <a:gd name="T4" fmla="*/ 11 w 567"/>
                <a:gd name="T5" fmla="*/ 151 h 413"/>
                <a:gd name="T6" fmla="*/ 23 w 567"/>
                <a:gd name="T7" fmla="*/ 123 h 413"/>
                <a:gd name="T8" fmla="*/ 41 w 567"/>
                <a:gd name="T9" fmla="*/ 98 h 413"/>
                <a:gd name="T10" fmla="*/ 63 w 567"/>
                <a:gd name="T11" fmla="*/ 76 h 413"/>
                <a:gd name="T12" fmla="*/ 89 w 567"/>
                <a:gd name="T13" fmla="*/ 56 h 413"/>
                <a:gd name="T14" fmla="*/ 120 w 567"/>
                <a:gd name="T15" fmla="*/ 38 h 413"/>
                <a:gd name="T16" fmla="*/ 153 w 567"/>
                <a:gd name="T17" fmla="*/ 23 h 413"/>
                <a:gd name="T18" fmla="*/ 188 w 567"/>
                <a:gd name="T19" fmla="*/ 12 h 413"/>
                <a:gd name="T20" fmla="*/ 226 w 567"/>
                <a:gd name="T21" fmla="*/ 3 h 413"/>
                <a:gd name="T22" fmla="*/ 264 w 567"/>
                <a:gd name="T23" fmla="*/ 0 h 413"/>
                <a:gd name="T24" fmla="*/ 303 w 567"/>
                <a:gd name="T25" fmla="*/ 0 h 413"/>
                <a:gd name="T26" fmla="*/ 341 w 567"/>
                <a:gd name="T27" fmla="*/ 3 h 413"/>
                <a:gd name="T28" fmla="*/ 378 w 567"/>
                <a:gd name="T29" fmla="*/ 12 h 413"/>
                <a:gd name="T30" fmla="*/ 414 w 567"/>
                <a:gd name="T31" fmla="*/ 23 h 413"/>
                <a:gd name="T32" fmla="*/ 447 w 567"/>
                <a:gd name="T33" fmla="*/ 38 h 413"/>
                <a:gd name="T34" fmla="*/ 477 w 567"/>
                <a:gd name="T35" fmla="*/ 56 h 413"/>
                <a:gd name="T36" fmla="*/ 504 w 567"/>
                <a:gd name="T37" fmla="*/ 76 h 413"/>
                <a:gd name="T38" fmla="*/ 526 w 567"/>
                <a:gd name="T39" fmla="*/ 98 h 413"/>
                <a:gd name="T40" fmla="*/ 544 w 567"/>
                <a:gd name="T41" fmla="*/ 123 h 413"/>
                <a:gd name="T42" fmla="*/ 557 w 567"/>
                <a:gd name="T43" fmla="*/ 151 h 413"/>
                <a:gd name="T44" fmla="*/ 564 w 567"/>
                <a:gd name="T45" fmla="*/ 178 h 413"/>
                <a:gd name="T46" fmla="*/ 567 w 567"/>
                <a:gd name="T47" fmla="*/ 206 h 413"/>
                <a:gd name="T48" fmla="*/ 564 w 567"/>
                <a:gd name="T49" fmla="*/ 235 h 413"/>
                <a:gd name="T50" fmla="*/ 557 w 567"/>
                <a:gd name="T51" fmla="*/ 263 h 413"/>
                <a:gd name="T52" fmla="*/ 544 w 567"/>
                <a:gd name="T53" fmla="*/ 289 h 413"/>
                <a:gd name="T54" fmla="*/ 526 w 567"/>
                <a:gd name="T55" fmla="*/ 314 h 413"/>
                <a:gd name="T56" fmla="*/ 504 w 567"/>
                <a:gd name="T57" fmla="*/ 337 h 413"/>
                <a:gd name="T58" fmla="*/ 477 w 567"/>
                <a:gd name="T59" fmla="*/ 358 h 413"/>
                <a:gd name="T60" fmla="*/ 447 w 567"/>
                <a:gd name="T61" fmla="*/ 376 h 413"/>
                <a:gd name="T62" fmla="*/ 414 w 567"/>
                <a:gd name="T63" fmla="*/ 389 h 413"/>
                <a:gd name="T64" fmla="*/ 378 w 567"/>
                <a:gd name="T65" fmla="*/ 402 h 413"/>
                <a:gd name="T66" fmla="*/ 341 w 567"/>
                <a:gd name="T67" fmla="*/ 409 h 413"/>
                <a:gd name="T68" fmla="*/ 303 w 567"/>
                <a:gd name="T69" fmla="*/ 413 h 413"/>
                <a:gd name="T70" fmla="*/ 264 w 567"/>
                <a:gd name="T71" fmla="*/ 413 h 413"/>
                <a:gd name="T72" fmla="*/ 226 w 567"/>
                <a:gd name="T73" fmla="*/ 409 h 413"/>
                <a:gd name="T74" fmla="*/ 188 w 567"/>
                <a:gd name="T75" fmla="*/ 402 h 413"/>
                <a:gd name="T76" fmla="*/ 153 w 567"/>
                <a:gd name="T77" fmla="*/ 389 h 413"/>
                <a:gd name="T78" fmla="*/ 120 w 567"/>
                <a:gd name="T79" fmla="*/ 376 h 413"/>
                <a:gd name="T80" fmla="*/ 89 w 567"/>
                <a:gd name="T81" fmla="*/ 358 h 413"/>
                <a:gd name="T82" fmla="*/ 63 w 567"/>
                <a:gd name="T83" fmla="*/ 337 h 413"/>
                <a:gd name="T84" fmla="*/ 41 w 567"/>
                <a:gd name="T85" fmla="*/ 314 h 413"/>
                <a:gd name="T86" fmla="*/ 23 w 567"/>
                <a:gd name="T87" fmla="*/ 289 h 413"/>
                <a:gd name="T88" fmla="*/ 11 w 567"/>
                <a:gd name="T89" fmla="*/ 263 h 413"/>
                <a:gd name="T90" fmla="*/ 3 w 567"/>
                <a:gd name="T91" fmla="*/ 235 h 413"/>
                <a:gd name="T92" fmla="*/ 0 w 567"/>
                <a:gd name="T93" fmla="*/ 206 h 4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7"/>
                <a:gd name="T142" fmla="*/ 0 h 413"/>
                <a:gd name="T143" fmla="*/ 567 w 567"/>
                <a:gd name="T144" fmla="*/ 413 h 4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7" h="413">
                  <a:moveTo>
                    <a:pt x="0" y="206"/>
                  </a:moveTo>
                  <a:lnTo>
                    <a:pt x="3" y="178"/>
                  </a:lnTo>
                  <a:lnTo>
                    <a:pt x="11" y="151"/>
                  </a:lnTo>
                  <a:lnTo>
                    <a:pt x="23" y="123"/>
                  </a:lnTo>
                  <a:lnTo>
                    <a:pt x="41" y="98"/>
                  </a:lnTo>
                  <a:lnTo>
                    <a:pt x="63" y="76"/>
                  </a:lnTo>
                  <a:lnTo>
                    <a:pt x="89" y="56"/>
                  </a:lnTo>
                  <a:lnTo>
                    <a:pt x="120" y="38"/>
                  </a:lnTo>
                  <a:lnTo>
                    <a:pt x="153" y="23"/>
                  </a:lnTo>
                  <a:lnTo>
                    <a:pt x="188" y="12"/>
                  </a:lnTo>
                  <a:lnTo>
                    <a:pt x="226" y="3"/>
                  </a:lnTo>
                  <a:lnTo>
                    <a:pt x="264" y="0"/>
                  </a:lnTo>
                  <a:lnTo>
                    <a:pt x="303" y="0"/>
                  </a:lnTo>
                  <a:lnTo>
                    <a:pt x="341" y="3"/>
                  </a:lnTo>
                  <a:lnTo>
                    <a:pt x="378" y="12"/>
                  </a:lnTo>
                  <a:lnTo>
                    <a:pt x="414" y="23"/>
                  </a:lnTo>
                  <a:lnTo>
                    <a:pt x="447" y="38"/>
                  </a:lnTo>
                  <a:lnTo>
                    <a:pt x="477" y="56"/>
                  </a:lnTo>
                  <a:lnTo>
                    <a:pt x="504" y="76"/>
                  </a:lnTo>
                  <a:lnTo>
                    <a:pt x="526" y="98"/>
                  </a:lnTo>
                  <a:lnTo>
                    <a:pt x="544" y="123"/>
                  </a:lnTo>
                  <a:lnTo>
                    <a:pt x="557" y="151"/>
                  </a:lnTo>
                  <a:lnTo>
                    <a:pt x="564" y="178"/>
                  </a:lnTo>
                  <a:lnTo>
                    <a:pt x="567" y="206"/>
                  </a:lnTo>
                  <a:lnTo>
                    <a:pt x="564" y="235"/>
                  </a:lnTo>
                  <a:lnTo>
                    <a:pt x="557" y="263"/>
                  </a:lnTo>
                  <a:lnTo>
                    <a:pt x="544" y="289"/>
                  </a:lnTo>
                  <a:lnTo>
                    <a:pt x="526" y="314"/>
                  </a:lnTo>
                  <a:lnTo>
                    <a:pt x="504" y="337"/>
                  </a:lnTo>
                  <a:lnTo>
                    <a:pt x="477" y="358"/>
                  </a:lnTo>
                  <a:lnTo>
                    <a:pt x="447" y="376"/>
                  </a:lnTo>
                  <a:lnTo>
                    <a:pt x="414" y="389"/>
                  </a:lnTo>
                  <a:lnTo>
                    <a:pt x="378" y="402"/>
                  </a:lnTo>
                  <a:lnTo>
                    <a:pt x="341" y="409"/>
                  </a:lnTo>
                  <a:lnTo>
                    <a:pt x="303" y="413"/>
                  </a:lnTo>
                  <a:lnTo>
                    <a:pt x="264" y="413"/>
                  </a:lnTo>
                  <a:lnTo>
                    <a:pt x="226" y="409"/>
                  </a:lnTo>
                  <a:lnTo>
                    <a:pt x="188" y="402"/>
                  </a:lnTo>
                  <a:lnTo>
                    <a:pt x="153" y="389"/>
                  </a:lnTo>
                  <a:lnTo>
                    <a:pt x="120" y="376"/>
                  </a:lnTo>
                  <a:lnTo>
                    <a:pt x="89" y="358"/>
                  </a:lnTo>
                  <a:lnTo>
                    <a:pt x="63" y="337"/>
                  </a:lnTo>
                  <a:lnTo>
                    <a:pt x="41" y="314"/>
                  </a:lnTo>
                  <a:lnTo>
                    <a:pt x="23" y="289"/>
                  </a:lnTo>
                  <a:lnTo>
                    <a:pt x="11" y="263"/>
                  </a:lnTo>
                  <a:lnTo>
                    <a:pt x="3" y="235"/>
                  </a:lnTo>
                  <a:lnTo>
                    <a:pt x="0" y="206"/>
                  </a:lnTo>
                  <a:close/>
                </a:path>
              </a:pathLst>
            </a:custGeom>
            <a:solidFill>
              <a:srgbClr val="FFFFFF"/>
            </a:solidFill>
            <a:ln w="1588">
              <a:solidFill>
                <a:srgbClr val="000000"/>
              </a:solidFill>
              <a:round/>
              <a:headEnd/>
              <a:tailEnd/>
            </a:ln>
          </p:spPr>
          <p:txBody>
            <a:bodyPr/>
            <a:lstStyle/>
            <a:p>
              <a:endParaRPr lang="tr-TR"/>
            </a:p>
          </p:txBody>
        </p:sp>
        <p:sp>
          <p:nvSpPr>
            <p:cNvPr id="33808" name="Rectangle 19"/>
            <p:cNvSpPr>
              <a:spLocks noChangeArrowheads="1"/>
            </p:cNvSpPr>
            <p:nvPr/>
          </p:nvSpPr>
          <p:spPr bwMode="auto">
            <a:xfrm>
              <a:off x="1661" y="1819"/>
              <a:ext cx="128"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AE</a:t>
              </a:r>
              <a:endParaRPr lang="tr-TR"/>
            </a:p>
          </p:txBody>
        </p:sp>
        <p:sp>
          <p:nvSpPr>
            <p:cNvPr id="33809" name="Freeform 20"/>
            <p:cNvSpPr>
              <a:spLocks/>
            </p:cNvSpPr>
            <p:nvPr/>
          </p:nvSpPr>
          <p:spPr bwMode="auto">
            <a:xfrm>
              <a:off x="2045" y="1770"/>
              <a:ext cx="284" cy="206"/>
            </a:xfrm>
            <a:custGeom>
              <a:avLst/>
              <a:gdLst>
                <a:gd name="T0" fmla="*/ 0 w 567"/>
                <a:gd name="T1" fmla="*/ 206 h 413"/>
                <a:gd name="T2" fmla="*/ 3 w 567"/>
                <a:gd name="T3" fmla="*/ 178 h 413"/>
                <a:gd name="T4" fmla="*/ 11 w 567"/>
                <a:gd name="T5" fmla="*/ 151 h 413"/>
                <a:gd name="T6" fmla="*/ 23 w 567"/>
                <a:gd name="T7" fmla="*/ 123 h 413"/>
                <a:gd name="T8" fmla="*/ 41 w 567"/>
                <a:gd name="T9" fmla="*/ 98 h 413"/>
                <a:gd name="T10" fmla="*/ 63 w 567"/>
                <a:gd name="T11" fmla="*/ 76 h 413"/>
                <a:gd name="T12" fmla="*/ 89 w 567"/>
                <a:gd name="T13" fmla="*/ 56 h 413"/>
                <a:gd name="T14" fmla="*/ 120 w 567"/>
                <a:gd name="T15" fmla="*/ 38 h 413"/>
                <a:gd name="T16" fmla="*/ 153 w 567"/>
                <a:gd name="T17" fmla="*/ 23 h 413"/>
                <a:gd name="T18" fmla="*/ 189 w 567"/>
                <a:gd name="T19" fmla="*/ 12 h 413"/>
                <a:gd name="T20" fmla="*/ 226 w 567"/>
                <a:gd name="T21" fmla="*/ 3 h 413"/>
                <a:gd name="T22" fmla="*/ 264 w 567"/>
                <a:gd name="T23" fmla="*/ 0 h 413"/>
                <a:gd name="T24" fmla="*/ 303 w 567"/>
                <a:gd name="T25" fmla="*/ 0 h 413"/>
                <a:gd name="T26" fmla="*/ 341 w 567"/>
                <a:gd name="T27" fmla="*/ 3 h 413"/>
                <a:gd name="T28" fmla="*/ 378 w 567"/>
                <a:gd name="T29" fmla="*/ 12 h 413"/>
                <a:gd name="T30" fmla="*/ 414 w 567"/>
                <a:gd name="T31" fmla="*/ 23 h 413"/>
                <a:gd name="T32" fmla="*/ 447 w 567"/>
                <a:gd name="T33" fmla="*/ 38 h 413"/>
                <a:gd name="T34" fmla="*/ 478 w 567"/>
                <a:gd name="T35" fmla="*/ 56 h 413"/>
                <a:gd name="T36" fmla="*/ 504 w 567"/>
                <a:gd name="T37" fmla="*/ 76 h 413"/>
                <a:gd name="T38" fmla="*/ 526 w 567"/>
                <a:gd name="T39" fmla="*/ 98 h 413"/>
                <a:gd name="T40" fmla="*/ 544 w 567"/>
                <a:gd name="T41" fmla="*/ 123 h 413"/>
                <a:gd name="T42" fmla="*/ 557 w 567"/>
                <a:gd name="T43" fmla="*/ 151 h 413"/>
                <a:gd name="T44" fmla="*/ 566 w 567"/>
                <a:gd name="T45" fmla="*/ 178 h 413"/>
                <a:gd name="T46" fmla="*/ 567 w 567"/>
                <a:gd name="T47" fmla="*/ 206 h 413"/>
                <a:gd name="T48" fmla="*/ 566 w 567"/>
                <a:gd name="T49" fmla="*/ 235 h 413"/>
                <a:gd name="T50" fmla="*/ 557 w 567"/>
                <a:gd name="T51" fmla="*/ 263 h 413"/>
                <a:gd name="T52" fmla="*/ 544 w 567"/>
                <a:gd name="T53" fmla="*/ 289 h 413"/>
                <a:gd name="T54" fmla="*/ 526 w 567"/>
                <a:gd name="T55" fmla="*/ 314 h 413"/>
                <a:gd name="T56" fmla="*/ 504 w 567"/>
                <a:gd name="T57" fmla="*/ 337 h 413"/>
                <a:gd name="T58" fmla="*/ 478 w 567"/>
                <a:gd name="T59" fmla="*/ 358 h 413"/>
                <a:gd name="T60" fmla="*/ 447 w 567"/>
                <a:gd name="T61" fmla="*/ 376 h 413"/>
                <a:gd name="T62" fmla="*/ 414 w 567"/>
                <a:gd name="T63" fmla="*/ 389 h 413"/>
                <a:gd name="T64" fmla="*/ 378 w 567"/>
                <a:gd name="T65" fmla="*/ 402 h 413"/>
                <a:gd name="T66" fmla="*/ 341 w 567"/>
                <a:gd name="T67" fmla="*/ 409 h 413"/>
                <a:gd name="T68" fmla="*/ 303 w 567"/>
                <a:gd name="T69" fmla="*/ 413 h 413"/>
                <a:gd name="T70" fmla="*/ 264 w 567"/>
                <a:gd name="T71" fmla="*/ 413 h 413"/>
                <a:gd name="T72" fmla="*/ 226 w 567"/>
                <a:gd name="T73" fmla="*/ 409 h 413"/>
                <a:gd name="T74" fmla="*/ 189 w 567"/>
                <a:gd name="T75" fmla="*/ 402 h 413"/>
                <a:gd name="T76" fmla="*/ 153 w 567"/>
                <a:gd name="T77" fmla="*/ 389 h 413"/>
                <a:gd name="T78" fmla="*/ 120 w 567"/>
                <a:gd name="T79" fmla="*/ 376 h 413"/>
                <a:gd name="T80" fmla="*/ 89 w 567"/>
                <a:gd name="T81" fmla="*/ 358 h 413"/>
                <a:gd name="T82" fmla="*/ 63 w 567"/>
                <a:gd name="T83" fmla="*/ 337 h 413"/>
                <a:gd name="T84" fmla="*/ 41 w 567"/>
                <a:gd name="T85" fmla="*/ 314 h 413"/>
                <a:gd name="T86" fmla="*/ 23 w 567"/>
                <a:gd name="T87" fmla="*/ 289 h 413"/>
                <a:gd name="T88" fmla="*/ 11 w 567"/>
                <a:gd name="T89" fmla="*/ 263 h 413"/>
                <a:gd name="T90" fmla="*/ 3 w 567"/>
                <a:gd name="T91" fmla="*/ 235 h 413"/>
                <a:gd name="T92" fmla="*/ 0 w 567"/>
                <a:gd name="T93" fmla="*/ 206 h 4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7"/>
                <a:gd name="T142" fmla="*/ 0 h 413"/>
                <a:gd name="T143" fmla="*/ 567 w 567"/>
                <a:gd name="T144" fmla="*/ 413 h 4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7" h="413">
                  <a:moveTo>
                    <a:pt x="0" y="206"/>
                  </a:moveTo>
                  <a:lnTo>
                    <a:pt x="3" y="178"/>
                  </a:lnTo>
                  <a:lnTo>
                    <a:pt x="11" y="151"/>
                  </a:lnTo>
                  <a:lnTo>
                    <a:pt x="23" y="123"/>
                  </a:lnTo>
                  <a:lnTo>
                    <a:pt x="41" y="98"/>
                  </a:lnTo>
                  <a:lnTo>
                    <a:pt x="63" y="76"/>
                  </a:lnTo>
                  <a:lnTo>
                    <a:pt x="89" y="56"/>
                  </a:lnTo>
                  <a:lnTo>
                    <a:pt x="120" y="38"/>
                  </a:lnTo>
                  <a:lnTo>
                    <a:pt x="153" y="23"/>
                  </a:lnTo>
                  <a:lnTo>
                    <a:pt x="189" y="12"/>
                  </a:lnTo>
                  <a:lnTo>
                    <a:pt x="226" y="3"/>
                  </a:lnTo>
                  <a:lnTo>
                    <a:pt x="264" y="0"/>
                  </a:lnTo>
                  <a:lnTo>
                    <a:pt x="303" y="0"/>
                  </a:lnTo>
                  <a:lnTo>
                    <a:pt x="341" y="3"/>
                  </a:lnTo>
                  <a:lnTo>
                    <a:pt x="378" y="12"/>
                  </a:lnTo>
                  <a:lnTo>
                    <a:pt x="414" y="23"/>
                  </a:lnTo>
                  <a:lnTo>
                    <a:pt x="447" y="38"/>
                  </a:lnTo>
                  <a:lnTo>
                    <a:pt x="478" y="56"/>
                  </a:lnTo>
                  <a:lnTo>
                    <a:pt x="504" y="76"/>
                  </a:lnTo>
                  <a:lnTo>
                    <a:pt x="526" y="98"/>
                  </a:lnTo>
                  <a:lnTo>
                    <a:pt x="544" y="123"/>
                  </a:lnTo>
                  <a:lnTo>
                    <a:pt x="557" y="151"/>
                  </a:lnTo>
                  <a:lnTo>
                    <a:pt x="566" y="178"/>
                  </a:lnTo>
                  <a:lnTo>
                    <a:pt x="567" y="206"/>
                  </a:lnTo>
                  <a:lnTo>
                    <a:pt x="566" y="235"/>
                  </a:lnTo>
                  <a:lnTo>
                    <a:pt x="557" y="263"/>
                  </a:lnTo>
                  <a:lnTo>
                    <a:pt x="544" y="289"/>
                  </a:lnTo>
                  <a:lnTo>
                    <a:pt x="526" y="314"/>
                  </a:lnTo>
                  <a:lnTo>
                    <a:pt x="504" y="337"/>
                  </a:lnTo>
                  <a:lnTo>
                    <a:pt x="478" y="358"/>
                  </a:lnTo>
                  <a:lnTo>
                    <a:pt x="447" y="376"/>
                  </a:lnTo>
                  <a:lnTo>
                    <a:pt x="414" y="389"/>
                  </a:lnTo>
                  <a:lnTo>
                    <a:pt x="378" y="402"/>
                  </a:lnTo>
                  <a:lnTo>
                    <a:pt x="341" y="409"/>
                  </a:lnTo>
                  <a:lnTo>
                    <a:pt x="303" y="413"/>
                  </a:lnTo>
                  <a:lnTo>
                    <a:pt x="264" y="413"/>
                  </a:lnTo>
                  <a:lnTo>
                    <a:pt x="226" y="409"/>
                  </a:lnTo>
                  <a:lnTo>
                    <a:pt x="189" y="402"/>
                  </a:lnTo>
                  <a:lnTo>
                    <a:pt x="153" y="389"/>
                  </a:lnTo>
                  <a:lnTo>
                    <a:pt x="120" y="376"/>
                  </a:lnTo>
                  <a:lnTo>
                    <a:pt x="89" y="358"/>
                  </a:lnTo>
                  <a:lnTo>
                    <a:pt x="63" y="337"/>
                  </a:lnTo>
                  <a:lnTo>
                    <a:pt x="41" y="314"/>
                  </a:lnTo>
                  <a:lnTo>
                    <a:pt x="23" y="289"/>
                  </a:lnTo>
                  <a:lnTo>
                    <a:pt x="11" y="263"/>
                  </a:lnTo>
                  <a:lnTo>
                    <a:pt x="3" y="235"/>
                  </a:lnTo>
                  <a:lnTo>
                    <a:pt x="0" y="206"/>
                  </a:lnTo>
                  <a:close/>
                </a:path>
              </a:pathLst>
            </a:custGeom>
            <a:solidFill>
              <a:srgbClr val="FFFFFF"/>
            </a:solidFill>
            <a:ln w="1588">
              <a:solidFill>
                <a:srgbClr val="000000"/>
              </a:solidFill>
              <a:round/>
              <a:headEnd/>
              <a:tailEnd/>
            </a:ln>
          </p:spPr>
          <p:txBody>
            <a:bodyPr/>
            <a:lstStyle/>
            <a:p>
              <a:endParaRPr lang="tr-TR"/>
            </a:p>
          </p:txBody>
        </p:sp>
        <p:sp>
          <p:nvSpPr>
            <p:cNvPr id="33810" name="Rectangle 21"/>
            <p:cNvSpPr>
              <a:spLocks noChangeArrowheads="1"/>
            </p:cNvSpPr>
            <p:nvPr/>
          </p:nvSpPr>
          <p:spPr bwMode="auto">
            <a:xfrm>
              <a:off x="2124" y="1819"/>
              <a:ext cx="133"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BC</a:t>
              </a:r>
              <a:endParaRPr lang="tr-TR"/>
            </a:p>
          </p:txBody>
        </p:sp>
        <p:sp>
          <p:nvSpPr>
            <p:cNvPr id="33811" name="Freeform 22"/>
            <p:cNvSpPr>
              <a:spLocks/>
            </p:cNvSpPr>
            <p:nvPr/>
          </p:nvSpPr>
          <p:spPr bwMode="auto">
            <a:xfrm>
              <a:off x="2497" y="1770"/>
              <a:ext cx="284" cy="206"/>
            </a:xfrm>
            <a:custGeom>
              <a:avLst/>
              <a:gdLst>
                <a:gd name="T0" fmla="*/ 0 w 568"/>
                <a:gd name="T1" fmla="*/ 206 h 413"/>
                <a:gd name="T2" fmla="*/ 3 w 568"/>
                <a:gd name="T3" fmla="*/ 178 h 413"/>
                <a:gd name="T4" fmla="*/ 11 w 568"/>
                <a:gd name="T5" fmla="*/ 151 h 413"/>
                <a:gd name="T6" fmla="*/ 23 w 568"/>
                <a:gd name="T7" fmla="*/ 123 h 413"/>
                <a:gd name="T8" fmla="*/ 41 w 568"/>
                <a:gd name="T9" fmla="*/ 98 h 413"/>
                <a:gd name="T10" fmla="*/ 65 w 568"/>
                <a:gd name="T11" fmla="*/ 76 h 413"/>
                <a:gd name="T12" fmla="*/ 91 w 568"/>
                <a:gd name="T13" fmla="*/ 56 h 413"/>
                <a:gd name="T14" fmla="*/ 121 w 568"/>
                <a:gd name="T15" fmla="*/ 38 h 413"/>
                <a:gd name="T16" fmla="*/ 154 w 568"/>
                <a:gd name="T17" fmla="*/ 23 h 413"/>
                <a:gd name="T18" fmla="*/ 189 w 568"/>
                <a:gd name="T19" fmla="*/ 12 h 413"/>
                <a:gd name="T20" fmla="*/ 227 w 568"/>
                <a:gd name="T21" fmla="*/ 3 h 413"/>
                <a:gd name="T22" fmla="*/ 264 w 568"/>
                <a:gd name="T23" fmla="*/ 0 h 413"/>
                <a:gd name="T24" fmla="*/ 304 w 568"/>
                <a:gd name="T25" fmla="*/ 0 h 413"/>
                <a:gd name="T26" fmla="*/ 343 w 568"/>
                <a:gd name="T27" fmla="*/ 3 h 413"/>
                <a:gd name="T28" fmla="*/ 380 w 568"/>
                <a:gd name="T29" fmla="*/ 12 h 413"/>
                <a:gd name="T30" fmla="*/ 414 w 568"/>
                <a:gd name="T31" fmla="*/ 23 h 413"/>
                <a:gd name="T32" fmla="*/ 447 w 568"/>
                <a:gd name="T33" fmla="*/ 38 h 413"/>
                <a:gd name="T34" fmla="*/ 478 w 568"/>
                <a:gd name="T35" fmla="*/ 56 h 413"/>
                <a:gd name="T36" fmla="*/ 505 w 568"/>
                <a:gd name="T37" fmla="*/ 76 h 413"/>
                <a:gd name="T38" fmla="*/ 527 w 568"/>
                <a:gd name="T39" fmla="*/ 98 h 413"/>
                <a:gd name="T40" fmla="*/ 545 w 568"/>
                <a:gd name="T41" fmla="*/ 123 h 413"/>
                <a:gd name="T42" fmla="*/ 557 w 568"/>
                <a:gd name="T43" fmla="*/ 151 h 413"/>
                <a:gd name="T44" fmla="*/ 566 w 568"/>
                <a:gd name="T45" fmla="*/ 178 h 413"/>
                <a:gd name="T46" fmla="*/ 568 w 568"/>
                <a:gd name="T47" fmla="*/ 206 h 413"/>
                <a:gd name="T48" fmla="*/ 566 w 568"/>
                <a:gd name="T49" fmla="*/ 235 h 413"/>
                <a:gd name="T50" fmla="*/ 557 w 568"/>
                <a:gd name="T51" fmla="*/ 263 h 413"/>
                <a:gd name="T52" fmla="*/ 545 w 568"/>
                <a:gd name="T53" fmla="*/ 289 h 413"/>
                <a:gd name="T54" fmla="*/ 527 w 568"/>
                <a:gd name="T55" fmla="*/ 314 h 413"/>
                <a:gd name="T56" fmla="*/ 505 w 568"/>
                <a:gd name="T57" fmla="*/ 337 h 413"/>
                <a:gd name="T58" fmla="*/ 478 w 568"/>
                <a:gd name="T59" fmla="*/ 358 h 413"/>
                <a:gd name="T60" fmla="*/ 447 w 568"/>
                <a:gd name="T61" fmla="*/ 376 h 413"/>
                <a:gd name="T62" fmla="*/ 414 w 568"/>
                <a:gd name="T63" fmla="*/ 389 h 413"/>
                <a:gd name="T64" fmla="*/ 380 w 568"/>
                <a:gd name="T65" fmla="*/ 402 h 413"/>
                <a:gd name="T66" fmla="*/ 343 w 568"/>
                <a:gd name="T67" fmla="*/ 409 h 413"/>
                <a:gd name="T68" fmla="*/ 304 w 568"/>
                <a:gd name="T69" fmla="*/ 413 h 413"/>
                <a:gd name="T70" fmla="*/ 264 w 568"/>
                <a:gd name="T71" fmla="*/ 413 h 413"/>
                <a:gd name="T72" fmla="*/ 227 w 568"/>
                <a:gd name="T73" fmla="*/ 409 h 413"/>
                <a:gd name="T74" fmla="*/ 189 w 568"/>
                <a:gd name="T75" fmla="*/ 402 h 413"/>
                <a:gd name="T76" fmla="*/ 154 w 568"/>
                <a:gd name="T77" fmla="*/ 389 h 413"/>
                <a:gd name="T78" fmla="*/ 121 w 568"/>
                <a:gd name="T79" fmla="*/ 376 h 413"/>
                <a:gd name="T80" fmla="*/ 91 w 568"/>
                <a:gd name="T81" fmla="*/ 358 h 413"/>
                <a:gd name="T82" fmla="*/ 65 w 568"/>
                <a:gd name="T83" fmla="*/ 337 h 413"/>
                <a:gd name="T84" fmla="*/ 41 w 568"/>
                <a:gd name="T85" fmla="*/ 314 h 413"/>
                <a:gd name="T86" fmla="*/ 23 w 568"/>
                <a:gd name="T87" fmla="*/ 289 h 413"/>
                <a:gd name="T88" fmla="*/ 11 w 568"/>
                <a:gd name="T89" fmla="*/ 263 h 413"/>
                <a:gd name="T90" fmla="*/ 3 w 568"/>
                <a:gd name="T91" fmla="*/ 235 h 413"/>
                <a:gd name="T92" fmla="*/ 0 w 568"/>
                <a:gd name="T93" fmla="*/ 206 h 4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8"/>
                <a:gd name="T142" fmla="*/ 0 h 413"/>
                <a:gd name="T143" fmla="*/ 568 w 568"/>
                <a:gd name="T144" fmla="*/ 413 h 4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8" h="413">
                  <a:moveTo>
                    <a:pt x="0" y="206"/>
                  </a:moveTo>
                  <a:lnTo>
                    <a:pt x="3" y="178"/>
                  </a:lnTo>
                  <a:lnTo>
                    <a:pt x="11" y="151"/>
                  </a:lnTo>
                  <a:lnTo>
                    <a:pt x="23" y="123"/>
                  </a:lnTo>
                  <a:lnTo>
                    <a:pt x="41" y="98"/>
                  </a:lnTo>
                  <a:lnTo>
                    <a:pt x="65" y="76"/>
                  </a:lnTo>
                  <a:lnTo>
                    <a:pt x="91" y="56"/>
                  </a:lnTo>
                  <a:lnTo>
                    <a:pt x="121" y="38"/>
                  </a:lnTo>
                  <a:lnTo>
                    <a:pt x="154" y="23"/>
                  </a:lnTo>
                  <a:lnTo>
                    <a:pt x="189" y="12"/>
                  </a:lnTo>
                  <a:lnTo>
                    <a:pt x="227" y="3"/>
                  </a:lnTo>
                  <a:lnTo>
                    <a:pt x="264" y="0"/>
                  </a:lnTo>
                  <a:lnTo>
                    <a:pt x="304" y="0"/>
                  </a:lnTo>
                  <a:lnTo>
                    <a:pt x="343" y="3"/>
                  </a:lnTo>
                  <a:lnTo>
                    <a:pt x="380" y="12"/>
                  </a:lnTo>
                  <a:lnTo>
                    <a:pt x="414" y="23"/>
                  </a:lnTo>
                  <a:lnTo>
                    <a:pt x="447" y="38"/>
                  </a:lnTo>
                  <a:lnTo>
                    <a:pt x="478" y="56"/>
                  </a:lnTo>
                  <a:lnTo>
                    <a:pt x="505" y="76"/>
                  </a:lnTo>
                  <a:lnTo>
                    <a:pt x="527" y="98"/>
                  </a:lnTo>
                  <a:lnTo>
                    <a:pt x="545" y="123"/>
                  </a:lnTo>
                  <a:lnTo>
                    <a:pt x="557" y="151"/>
                  </a:lnTo>
                  <a:lnTo>
                    <a:pt x="566" y="178"/>
                  </a:lnTo>
                  <a:lnTo>
                    <a:pt x="568" y="206"/>
                  </a:lnTo>
                  <a:lnTo>
                    <a:pt x="566" y="235"/>
                  </a:lnTo>
                  <a:lnTo>
                    <a:pt x="557" y="263"/>
                  </a:lnTo>
                  <a:lnTo>
                    <a:pt x="545" y="289"/>
                  </a:lnTo>
                  <a:lnTo>
                    <a:pt x="527" y="314"/>
                  </a:lnTo>
                  <a:lnTo>
                    <a:pt x="505" y="337"/>
                  </a:lnTo>
                  <a:lnTo>
                    <a:pt x="478" y="358"/>
                  </a:lnTo>
                  <a:lnTo>
                    <a:pt x="447" y="376"/>
                  </a:lnTo>
                  <a:lnTo>
                    <a:pt x="414" y="389"/>
                  </a:lnTo>
                  <a:lnTo>
                    <a:pt x="380" y="402"/>
                  </a:lnTo>
                  <a:lnTo>
                    <a:pt x="343" y="409"/>
                  </a:lnTo>
                  <a:lnTo>
                    <a:pt x="304" y="413"/>
                  </a:lnTo>
                  <a:lnTo>
                    <a:pt x="264" y="413"/>
                  </a:lnTo>
                  <a:lnTo>
                    <a:pt x="227" y="409"/>
                  </a:lnTo>
                  <a:lnTo>
                    <a:pt x="189" y="402"/>
                  </a:lnTo>
                  <a:lnTo>
                    <a:pt x="154" y="389"/>
                  </a:lnTo>
                  <a:lnTo>
                    <a:pt x="121" y="376"/>
                  </a:lnTo>
                  <a:lnTo>
                    <a:pt x="91" y="358"/>
                  </a:lnTo>
                  <a:lnTo>
                    <a:pt x="65" y="337"/>
                  </a:lnTo>
                  <a:lnTo>
                    <a:pt x="41" y="314"/>
                  </a:lnTo>
                  <a:lnTo>
                    <a:pt x="23" y="289"/>
                  </a:lnTo>
                  <a:lnTo>
                    <a:pt x="11" y="263"/>
                  </a:lnTo>
                  <a:lnTo>
                    <a:pt x="3" y="235"/>
                  </a:lnTo>
                  <a:lnTo>
                    <a:pt x="0" y="206"/>
                  </a:lnTo>
                  <a:close/>
                </a:path>
              </a:pathLst>
            </a:custGeom>
            <a:solidFill>
              <a:srgbClr val="FFFFFF"/>
            </a:solidFill>
            <a:ln w="1588">
              <a:solidFill>
                <a:srgbClr val="000000"/>
              </a:solidFill>
              <a:round/>
              <a:headEnd/>
              <a:tailEnd/>
            </a:ln>
          </p:spPr>
          <p:txBody>
            <a:bodyPr/>
            <a:lstStyle/>
            <a:p>
              <a:endParaRPr lang="tr-TR"/>
            </a:p>
          </p:txBody>
        </p:sp>
        <p:sp>
          <p:nvSpPr>
            <p:cNvPr id="33812" name="Rectangle 23"/>
            <p:cNvSpPr>
              <a:spLocks noChangeArrowheads="1"/>
            </p:cNvSpPr>
            <p:nvPr/>
          </p:nvSpPr>
          <p:spPr bwMode="auto">
            <a:xfrm>
              <a:off x="2575" y="1819"/>
              <a:ext cx="133"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BD</a:t>
              </a:r>
              <a:endParaRPr lang="tr-TR"/>
            </a:p>
          </p:txBody>
        </p:sp>
        <p:sp>
          <p:nvSpPr>
            <p:cNvPr id="33813" name="Freeform 24"/>
            <p:cNvSpPr>
              <a:spLocks/>
            </p:cNvSpPr>
            <p:nvPr/>
          </p:nvSpPr>
          <p:spPr bwMode="auto">
            <a:xfrm>
              <a:off x="2975" y="1770"/>
              <a:ext cx="284" cy="206"/>
            </a:xfrm>
            <a:custGeom>
              <a:avLst/>
              <a:gdLst>
                <a:gd name="T0" fmla="*/ 0 w 569"/>
                <a:gd name="T1" fmla="*/ 206 h 413"/>
                <a:gd name="T2" fmla="*/ 3 w 569"/>
                <a:gd name="T3" fmla="*/ 178 h 413"/>
                <a:gd name="T4" fmla="*/ 11 w 569"/>
                <a:gd name="T5" fmla="*/ 151 h 413"/>
                <a:gd name="T6" fmla="*/ 24 w 569"/>
                <a:gd name="T7" fmla="*/ 123 h 413"/>
                <a:gd name="T8" fmla="*/ 42 w 569"/>
                <a:gd name="T9" fmla="*/ 98 h 413"/>
                <a:gd name="T10" fmla="*/ 64 w 569"/>
                <a:gd name="T11" fmla="*/ 76 h 413"/>
                <a:gd name="T12" fmla="*/ 91 w 569"/>
                <a:gd name="T13" fmla="*/ 56 h 413"/>
                <a:gd name="T14" fmla="*/ 120 w 569"/>
                <a:gd name="T15" fmla="*/ 38 h 413"/>
                <a:gd name="T16" fmla="*/ 153 w 569"/>
                <a:gd name="T17" fmla="*/ 23 h 413"/>
                <a:gd name="T18" fmla="*/ 189 w 569"/>
                <a:gd name="T19" fmla="*/ 12 h 413"/>
                <a:gd name="T20" fmla="*/ 226 w 569"/>
                <a:gd name="T21" fmla="*/ 3 h 413"/>
                <a:gd name="T22" fmla="*/ 265 w 569"/>
                <a:gd name="T23" fmla="*/ 0 h 413"/>
                <a:gd name="T24" fmla="*/ 303 w 569"/>
                <a:gd name="T25" fmla="*/ 0 h 413"/>
                <a:gd name="T26" fmla="*/ 342 w 569"/>
                <a:gd name="T27" fmla="*/ 3 h 413"/>
                <a:gd name="T28" fmla="*/ 379 w 569"/>
                <a:gd name="T29" fmla="*/ 12 h 413"/>
                <a:gd name="T30" fmla="*/ 415 w 569"/>
                <a:gd name="T31" fmla="*/ 23 h 413"/>
                <a:gd name="T32" fmla="*/ 448 w 569"/>
                <a:gd name="T33" fmla="*/ 38 h 413"/>
                <a:gd name="T34" fmla="*/ 478 w 569"/>
                <a:gd name="T35" fmla="*/ 56 h 413"/>
                <a:gd name="T36" fmla="*/ 504 w 569"/>
                <a:gd name="T37" fmla="*/ 76 h 413"/>
                <a:gd name="T38" fmla="*/ 527 w 569"/>
                <a:gd name="T39" fmla="*/ 98 h 413"/>
                <a:gd name="T40" fmla="*/ 545 w 569"/>
                <a:gd name="T41" fmla="*/ 123 h 413"/>
                <a:gd name="T42" fmla="*/ 558 w 569"/>
                <a:gd name="T43" fmla="*/ 151 h 413"/>
                <a:gd name="T44" fmla="*/ 566 w 569"/>
                <a:gd name="T45" fmla="*/ 178 h 413"/>
                <a:gd name="T46" fmla="*/ 569 w 569"/>
                <a:gd name="T47" fmla="*/ 206 h 413"/>
                <a:gd name="T48" fmla="*/ 566 w 569"/>
                <a:gd name="T49" fmla="*/ 235 h 413"/>
                <a:gd name="T50" fmla="*/ 558 w 569"/>
                <a:gd name="T51" fmla="*/ 263 h 413"/>
                <a:gd name="T52" fmla="*/ 545 w 569"/>
                <a:gd name="T53" fmla="*/ 289 h 413"/>
                <a:gd name="T54" fmla="*/ 527 w 569"/>
                <a:gd name="T55" fmla="*/ 314 h 413"/>
                <a:gd name="T56" fmla="*/ 504 w 569"/>
                <a:gd name="T57" fmla="*/ 337 h 413"/>
                <a:gd name="T58" fmla="*/ 478 w 569"/>
                <a:gd name="T59" fmla="*/ 358 h 413"/>
                <a:gd name="T60" fmla="*/ 448 w 569"/>
                <a:gd name="T61" fmla="*/ 376 h 413"/>
                <a:gd name="T62" fmla="*/ 415 w 569"/>
                <a:gd name="T63" fmla="*/ 389 h 413"/>
                <a:gd name="T64" fmla="*/ 379 w 569"/>
                <a:gd name="T65" fmla="*/ 402 h 413"/>
                <a:gd name="T66" fmla="*/ 342 w 569"/>
                <a:gd name="T67" fmla="*/ 409 h 413"/>
                <a:gd name="T68" fmla="*/ 303 w 569"/>
                <a:gd name="T69" fmla="*/ 413 h 413"/>
                <a:gd name="T70" fmla="*/ 265 w 569"/>
                <a:gd name="T71" fmla="*/ 413 h 413"/>
                <a:gd name="T72" fmla="*/ 226 w 569"/>
                <a:gd name="T73" fmla="*/ 409 h 413"/>
                <a:gd name="T74" fmla="*/ 189 w 569"/>
                <a:gd name="T75" fmla="*/ 402 h 413"/>
                <a:gd name="T76" fmla="*/ 153 w 569"/>
                <a:gd name="T77" fmla="*/ 389 h 413"/>
                <a:gd name="T78" fmla="*/ 120 w 569"/>
                <a:gd name="T79" fmla="*/ 376 h 413"/>
                <a:gd name="T80" fmla="*/ 91 w 569"/>
                <a:gd name="T81" fmla="*/ 358 h 413"/>
                <a:gd name="T82" fmla="*/ 64 w 569"/>
                <a:gd name="T83" fmla="*/ 337 h 413"/>
                <a:gd name="T84" fmla="*/ 42 w 569"/>
                <a:gd name="T85" fmla="*/ 314 h 413"/>
                <a:gd name="T86" fmla="*/ 24 w 569"/>
                <a:gd name="T87" fmla="*/ 289 h 413"/>
                <a:gd name="T88" fmla="*/ 11 w 569"/>
                <a:gd name="T89" fmla="*/ 263 h 413"/>
                <a:gd name="T90" fmla="*/ 3 w 569"/>
                <a:gd name="T91" fmla="*/ 235 h 413"/>
                <a:gd name="T92" fmla="*/ 0 w 569"/>
                <a:gd name="T93" fmla="*/ 206 h 4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9"/>
                <a:gd name="T142" fmla="*/ 0 h 413"/>
                <a:gd name="T143" fmla="*/ 569 w 569"/>
                <a:gd name="T144" fmla="*/ 413 h 4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9" h="413">
                  <a:moveTo>
                    <a:pt x="0" y="206"/>
                  </a:moveTo>
                  <a:lnTo>
                    <a:pt x="3" y="178"/>
                  </a:lnTo>
                  <a:lnTo>
                    <a:pt x="11" y="151"/>
                  </a:lnTo>
                  <a:lnTo>
                    <a:pt x="24" y="123"/>
                  </a:lnTo>
                  <a:lnTo>
                    <a:pt x="42" y="98"/>
                  </a:lnTo>
                  <a:lnTo>
                    <a:pt x="64" y="76"/>
                  </a:lnTo>
                  <a:lnTo>
                    <a:pt x="91" y="56"/>
                  </a:lnTo>
                  <a:lnTo>
                    <a:pt x="120" y="38"/>
                  </a:lnTo>
                  <a:lnTo>
                    <a:pt x="153" y="23"/>
                  </a:lnTo>
                  <a:lnTo>
                    <a:pt x="189" y="12"/>
                  </a:lnTo>
                  <a:lnTo>
                    <a:pt x="226" y="3"/>
                  </a:lnTo>
                  <a:lnTo>
                    <a:pt x="265" y="0"/>
                  </a:lnTo>
                  <a:lnTo>
                    <a:pt x="303" y="0"/>
                  </a:lnTo>
                  <a:lnTo>
                    <a:pt x="342" y="3"/>
                  </a:lnTo>
                  <a:lnTo>
                    <a:pt x="379" y="12"/>
                  </a:lnTo>
                  <a:lnTo>
                    <a:pt x="415" y="23"/>
                  </a:lnTo>
                  <a:lnTo>
                    <a:pt x="448" y="38"/>
                  </a:lnTo>
                  <a:lnTo>
                    <a:pt x="478" y="56"/>
                  </a:lnTo>
                  <a:lnTo>
                    <a:pt x="504" y="76"/>
                  </a:lnTo>
                  <a:lnTo>
                    <a:pt x="527" y="98"/>
                  </a:lnTo>
                  <a:lnTo>
                    <a:pt x="545" y="123"/>
                  </a:lnTo>
                  <a:lnTo>
                    <a:pt x="558" y="151"/>
                  </a:lnTo>
                  <a:lnTo>
                    <a:pt x="566" y="178"/>
                  </a:lnTo>
                  <a:lnTo>
                    <a:pt x="569" y="206"/>
                  </a:lnTo>
                  <a:lnTo>
                    <a:pt x="566" y="235"/>
                  </a:lnTo>
                  <a:lnTo>
                    <a:pt x="558" y="263"/>
                  </a:lnTo>
                  <a:lnTo>
                    <a:pt x="545" y="289"/>
                  </a:lnTo>
                  <a:lnTo>
                    <a:pt x="527" y="314"/>
                  </a:lnTo>
                  <a:lnTo>
                    <a:pt x="504" y="337"/>
                  </a:lnTo>
                  <a:lnTo>
                    <a:pt x="478" y="358"/>
                  </a:lnTo>
                  <a:lnTo>
                    <a:pt x="448" y="376"/>
                  </a:lnTo>
                  <a:lnTo>
                    <a:pt x="415" y="389"/>
                  </a:lnTo>
                  <a:lnTo>
                    <a:pt x="379" y="402"/>
                  </a:lnTo>
                  <a:lnTo>
                    <a:pt x="342" y="409"/>
                  </a:lnTo>
                  <a:lnTo>
                    <a:pt x="303" y="413"/>
                  </a:lnTo>
                  <a:lnTo>
                    <a:pt x="265" y="413"/>
                  </a:lnTo>
                  <a:lnTo>
                    <a:pt x="226" y="409"/>
                  </a:lnTo>
                  <a:lnTo>
                    <a:pt x="189" y="402"/>
                  </a:lnTo>
                  <a:lnTo>
                    <a:pt x="153" y="389"/>
                  </a:lnTo>
                  <a:lnTo>
                    <a:pt x="120" y="376"/>
                  </a:lnTo>
                  <a:lnTo>
                    <a:pt x="91" y="358"/>
                  </a:lnTo>
                  <a:lnTo>
                    <a:pt x="64" y="337"/>
                  </a:lnTo>
                  <a:lnTo>
                    <a:pt x="42" y="314"/>
                  </a:lnTo>
                  <a:lnTo>
                    <a:pt x="24" y="289"/>
                  </a:lnTo>
                  <a:lnTo>
                    <a:pt x="11" y="263"/>
                  </a:lnTo>
                  <a:lnTo>
                    <a:pt x="3" y="235"/>
                  </a:lnTo>
                  <a:lnTo>
                    <a:pt x="0" y="206"/>
                  </a:lnTo>
                  <a:close/>
                </a:path>
              </a:pathLst>
            </a:custGeom>
            <a:solidFill>
              <a:srgbClr val="FFFFFF"/>
            </a:solidFill>
            <a:ln w="1588">
              <a:solidFill>
                <a:srgbClr val="000000"/>
              </a:solidFill>
              <a:round/>
              <a:headEnd/>
              <a:tailEnd/>
            </a:ln>
          </p:spPr>
          <p:txBody>
            <a:bodyPr/>
            <a:lstStyle/>
            <a:p>
              <a:endParaRPr lang="tr-TR"/>
            </a:p>
          </p:txBody>
        </p:sp>
        <p:sp>
          <p:nvSpPr>
            <p:cNvPr id="33814" name="Rectangle 25"/>
            <p:cNvSpPr>
              <a:spLocks noChangeArrowheads="1"/>
            </p:cNvSpPr>
            <p:nvPr/>
          </p:nvSpPr>
          <p:spPr bwMode="auto">
            <a:xfrm>
              <a:off x="3055" y="1819"/>
              <a:ext cx="128"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BE</a:t>
              </a:r>
              <a:endParaRPr lang="tr-TR"/>
            </a:p>
          </p:txBody>
        </p:sp>
        <p:sp>
          <p:nvSpPr>
            <p:cNvPr id="33815" name="Freeform 26"/>
            <p:cNvSpPr>
              <a:spLocks/>
            </p:cNvSpPr>
            <p:nvPr/>
          </p:nvSpPr>
          <p:spPr bwMode="auto">
            <a:xfrm>
              <a:off x="3426" y="1770"/>
              <a:ext cx="284" cy="206"/>
            </a:xfrm>
            <a:custGeom>
              <a:avLst/>
              <a:gdLst>
                <a:gd name="T0" fmla="*/ 0 w 569"/>
                <a:gd name="T1" fmla="*/ 206 h 413"/>
                <a:gd name="T2" fmla="*/ 3 w 569"/>
                <a:gd name="T3" fmla="*/ 178 h 413"/>
                <a:gd name="T4" fmla="*/ 11 w 569"/>
                <a:gd name="T5" fmla="*/ 151 h 413"/>
                <a:gd name="T6" fmla="*/ 24 w 569"/>
                <a:gd name="T7" fmla="*/ 123 h 413"/>
                <a:gd name="T8" fmla="*/ 42 w 569"/>
                <a:gd name="T9" fmla="*/ 98 h 413"/>
                <a:gd name="T10" fmla="*/ 65 w 569"/>
                <a:gd name="T11" fmla="*/ 76 h 413"/>
                <a:gd name="T12" fmla="*/ 91 w 569"/>
                <a:gd name="T13" fmla="*/ 56 h 413"/>
                <a:gd name="T14" fmla="*/ 121 w 569"/>
                <a:gd name="T15" fmla="*/ 38 h 413"/>
                <a:gd name="T16" fmla="*/ 154 w 569"/>
                <a:gd name="T17" fmla="*/ 23 h 413"/>
                <a:gd name="T18" fmla="*/ 190 w 569"/>
                <a:gd name="T19" fmla="*/ 12 h 413"/>
                <a:gd name="T20" fmla="*/ 227 w 569"/>
                <a:gd name="T21" fmla="*/ 3 h 413"/>
                <a:gd name="T22" fmla="*/ 266 w 569"/>
                <a:gd name="T23" fmla="*/ 0 h 413"/>
                <a:gd name="T24" fmla="*/ 304 w 569"/>
                <a:gd name="T25" fmla="*/ 0 h 413"/>
                <a:gd name="T26" fmla="*/ 343 w 569"/>
                <a:gd name="T27" fmla="*/ 3 h 413"/>
                <a:gd name="T28" fmla="*/ 380 w 569"/>
                <a:gd name="T29" fmla="*/ 12 h 413"/>
                <a:gd name="T30" fmla="*/ 416 w 569"/>
                <a:gd name="T31" fmla="*/ 23 h 413"/>
                <a:gd name="T32" fmla="*/ 449 w 569"/>
                <a:gd name="T33" fmla="*/ 38 h 413"/>
                <a:gd name="T34" fmla="*/ 478 w 569"/>
                <a:gd name="T35" fmla="*/ 56 h 413"/>
                <a:gd name="T36" fmla="*/ 505 w 569"/>
                <a:gd name="T37" fmla="*/ 76 h 413"/>
                <a:gd name="T38" fmla="*/ 527 w 569"/>
                <a:gd name="T39" fmla="*/ 98 h 413"/>
                <a:gd name="T40" fmla="*/ 545 w 569"/>
                <a:gd name="T41" fmla="*/ 123 h 413"/>
                <a:gd name="T42" fmla="*/ 558 w 569"/>
                <a:gd name="T43" fmla="*/ 151 h 413"/>
                <a:gd name="T44" fmla="*/ 566 w 569"/>
                <a:gd name="T45" fmla="*/ 178 h 413"/>
                <a:gd name="T46" fmla="*/ 569 w 569"/>
                <a:gd name="T47" fmla="*/ 206 h 413"/>
                <a:gd name="T48" fmla="*/ 566 w 569"/>
                <a:gd name="T49" fmla="*/ 235 h 413"/>
                <a:gd name="T50" fmla="*/ 558 w 569"/>
                <a:gd name="T51" fmla="*/ 263 h 413"/>
                <a:gd name="T52" fmla="*/ 545 w 569"/>
                <a:gd name="T53" fmla="*/ 289 h 413"/>
                <a:gd name="T54" fmla="*/ 527 w 569"/>
                <a:gd name="T55" fmla="*/ 314 h 413"/>
                <a:gd name="T56" fmla="*/ 505 w 569"/>
                <a:gd name="T57" fmla="*/ 337 h 413"/>
                <a:gd name="T58" fmla="*/ 478 w 569"/>
                <a:gd name="T59" fmla="*/ 358 h 413"/>
                <a:gd name="T60" fmla="*/ 449 w 569"/>
                <a:gd name="T61" fmla="*/ 376 h 413"/>
                <a:gd name="T62" fmla="*/ 416 w 569"/>
                <a:gd name="T63" fmla="*/ 389 h 413"/>
                <a:gd name="T64" fmla="*/ 380 w 569"/>
                <a:gd name="T65" fmla="*/ 402 h 413"/>
                <a:gd name="T66" fmla="*/ 343 w 569"/>
                <a:gd name="T67" fmla="*/ 409 h 413"/>
                <a:gd name="T68" fmla="*/ 304 w 569"/>
                <a:gd name="T69" fmla="*/ 413 h 413"/>
                <a:gd name="T70" fmla="*/ 266 w 569"/>
                <a:gd name="T71" fmla="*/ 413 h 413"/>
                <a:gd name="T72" fmla="*/ 227 w 569"/>
                <a:gd name="T73" fmla="*/ 409 h 413"/>
                <a:gd name="T74" fmla="*/ 190 w 569"/>
                <a:gd name="T75" fmla="*/ 402 h 413"/>
                <a:gd name="T76" fmla="*/ 154 w 569"/>
                <a:gd name="T77" fmla="*/ 389 h 413"/>
                <a:gd name="T78" fmla="*/ 121 w 569"/>
                <a:gd name="T79" fmla="*/ 376 h 413"/>
                <a:gd name="T80" fmla="*/ 91 w 569"/>
                <a:gd name="T81" fmla="*/ 358 h 413"/>
                <a:gd name="T82" fmla="*/ 65 w 569"/>
                <a:gd name="T83" fmla="*/ 337 h 413"/>
                <a:gd name="T84" fmla="*/ 42 w 569"/>
                <a:gd name="T85" fmla="*/ 314 h 413"/>
                <a:gd name="T86" fmla="*/ 24 w 569"/>
                <a:gd name="T87" fmla="*/ 289 h 413"/>
                <a:gd name="T88" fmla="*/ 11 w 569"/>
                <a:gd name="T89" fmla="*/ 263 h 413"/>
                <a:gd name="T90" fmla="*/ 3 w 569"/>
                <a:gd name="T91" fmla="*/ 235 h 413"/>
                <a:gd name="T92" fmla="*/ 0 w 569"/>
                <a:gd name="T93" fmla="*/ 206 h 4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9"/>
                <a:gd name="T142" fmla="*/ 0 h 413"/>
                <a:gd name="T143" fmla="*/ 569 w 569"/>
                <a:gd name="T144" fmla="*/ 413 h 4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9" h="413">
                  <a:moveTo>
                    <a:pt x="0" y="206"/>
                  </a:moveTo>
                  <a:lnTo>
                    <a:pt x="3" y="178"/>
                  </a:lnTo>
                  <a:lnTo>
                    <a:pt x="11" y="151"/>
                  </a:lnTo>
                  <a:lnTo>
                    <a:pt x="24" y="123"/>
                  </a:lnTo>
                  <a:lnTo>
                    <a:pt x="42" y="98"/>
                  </a:lnTo>
                  <a:lnTo>
                    <a:pt x="65" y="76"/>
                  </a:lnTo>
                  <a:lnTo>
                    <a:pt x="91" y="56"/>
                  </a:lnTo>
                  <a:lnTo>
                    <a:pt x="121" y="38"/>
                  </a:lnTo>
                  <a:lnTo>
                    <a:pt x="154" y="23"/>
                  </a:lnTo>
                  <a:lnTo>
                    <a:pt x="190" y="12"/>
                  </a:lnTo>
                  <a:lnTo>
                    <a:pt x="227" y="3"/>
                  </a:lnTo>
                  <a:lnTo>
                    <a:pt x="266" y="0"/>
                  </a:lnTo>
                  <a:lnTo>
                    <a:pt x="304" y="0"/>
                  </a:lnTo>
                  <a:lnTo>
                    <a:pt x="343" y="3"/>
                  </a:lnTo>
                  <a:lnTo>
                    <a:pt x="380" y="12"/>
                  </a:lnTo>
                  <a:lnTo>
                    <a:pt x="416" y="23"/>
                  </a:lnTo>
                  <a:lnTo>
                    <a:pt x="449" y="38"/>
                  </a:lnTo>
                  <a:lnTo>
                    <a:pt x="478" y="56"/>
                  </a:lnTo>
                  <a:lnTo>
                    <a:pt x="505" y="76"/>
                  </a:lnTo>
                  <a:lnTo>
                    <a:pt x="527" y="98"/>
                  </a:lnTo>
                  <a:lnTo>
                    <a:pt x="545" y="123"/>
                  </a:lnTo>
                  <a:lnTo>
                    <a:pt x="558" y="151"/>
                  </a:lnTo>
                  <a:lnTo>
                    <a:pt x="566" y="178"/>
                  </a:lnTo>
                  <a:lnTo>
                    <a:pt x="569" y="206"/>
                  </a:lnTo>
                  <a:lnTo>
                    <a:pt x="566" y="235"/>
                  </a:lnTo>
                  <a:lnTo>
                    <a:pt x="558" y="263"/>
                  </a:lnTo>
                  <a:lnTo>
                    <a:pt x="545" y="289"/>
                  </a:lnTo>
                  <a:lnTo>
                    <a:pt x="527" y="314"/>
                  </a:lnTo>
                  <a:lnTo>
                    <a:pt x="505" y="337"/>
                  </a:lnTo>
                  <a:lnTo>
                    <a:pt x="478" y="358"/>
                  </a:lnTo>
                  <a:lnTo>
                    <a:pt x="449" y="376"/>
                  </a:lnTo>
                  <a:lnTo>
                    <a:pt x="416" y="389"/>
                  </a:lnTo>
                  <a:lnTo>
                    <a:pt x="380" y="402"/>
                  </a:lnTo>
                  <a:lnTo>
                    <a:pt x="343" y="409"/>
                  </a:lnTo>
                  <a:lnTo>
                    <a:pt x="304" y="413"/>
                  </a:lnTo>
                  <a:lnTo>
                    <a:pt x="266" y="413"/>
                  </a:lnTo>
                  <a:lnTo>
                    <a:pt x="227" y="409"/>
                  </a:lnTo>
                  <a:lnTo>
                    <a:pt x="190" y="402"/>
                  </a:lnTo>
                  <a:lnTo>
                    <a:pt x="154" y="389"/>
                  </a:lnTo>
                  <a:lnTo>
                    <a:pt x="121" y="376"/>
                  </a:lnTo>
                  <a:lnTo>
                    <a:pt x="91" y="358"/>
                  </a:lnTo>
                  <a:lnTo>
                    <a:pt x="65" y="337"/>
                  </a:lnTo>
                  <a:lnTo>
                    <a:pt x="42" y="314"/>
                  </a:lnTo>
                  <a:lnTo>
                    <a:pt x="24" y="289"/>
                  </a:lnTo>
                  <a:lnTo>
                    <a:pt x="11" y="263"/>
                  </a:lnTo>
                  <a:lnTo>
                    <a:pt x="3" y="235"/>
                  </a:lnTo>
                  <a:lnTo>
                    <a:pt x="0" y="206"/>
                  </a:lnTo>
                  <a:close/>
                </a:path>
              </a:pathLst>
            </a:custGeom>
            <a:solidFill>
              <a:srgbClr val="FFFFFF"/>
            </a:solidFill>
            <a:ln w="1588">
              <a:solidFill>
                <a:srgbClr val="000000"/>
              </a:solidFill>
              <a:round/>
              <a:headEnd/>
              <a:tailEnd/>
            </a:ln>
          </p:spPr>
          <p:txBody>
            <a:bodyPr/>
            <a:lstStyle/>
            <a:p>
              <a:endParaRPr lang="tr-TR"/>
            </a:p>
          </p:txBody>
        </p:sp>
        <p:sp>
          <p:nvSpPr>
            <p:cNvPr id="33816" name="Rectangle 27"/>
            <p:cNvSpPr>
              <a:spLocks noChangeArrowheads="1"/>
            </p:cNvSpPr>
            <p:nvPr/>
          </p:nvSpPr>
          <p:spPr bwMode="auto">
            <a:xfrm>
              <a:off x="3503" y="1819"/>
              <a:ext cx="138"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CD</a:t>
              </a:r>
              <a:endParaRPr lang="tr-TR"/>
            </a:p>
          </p:txBody>
        </p:sp>
        <p:sp>
          <p:nvSpPr>
            <p:cNvPr id="33817" name="Freeform 28"/>
            <p:cNvSpPr>
              <a:spLocks/>
            </p:cNvSpPr>
            <p:nvPr/>
          </p:nvSpPr>
          <p:spPr bwMode="auto">
            <a:xfrm>
              <a:off x="3891" y="1770"/>
              <a:ext cx="284" cy="206"/>
            </a:xfrm>
            <a:custGeom>
              <a:avLst/>
              <a:gdLst>
                <a:gd name="T0" fmla="*/ 0 w 567"/>
                <a:gd name="T1" fmla="*/ 206 h 413"/>
                <a:gd name="T2" fmla="*/ 1 w 567"/>
                <a:gd name="T3" fmla="*/ 178 h 413"/>
                <a:gd name="T4" fmla="*/ 9 w 567"/>
                <a:gd name="T5" fmla="*/ 151 h 413"/>
                <a:gd name="T6" fmla="*/ 23 w 567"/>
                <a:gd name="T7" fmla="*/ 123 h 413"/>
                <a:gd name="T8" fmla="*/ 41 w 567"/>
                <a:gd name="T9" fmla="*/ 98 h 413"/>
                <a:gd name="T10" fmla="*/ 63 w 567"/>
                <a:gd name="T11" fmla="*/ 76 h 413"/>
                <a:gd name="T12" fmla="*/ 89 w 567"/>
                <a:gd name="T13" fmla="*/ 56 h 413"/>
                <a:gd name="T14" fmla="*/ 120 w 567"/>
                <a:gd name="T15" fmla="*/ 38 h 413"/>
                <a:gd name="T16" fmla="*/ 153 w 567"/>
                <a:gd name="T17" fmla="*/ 23 h 413"/>
                <a:gd name="T18" fmla="*/ 188 w 567"/>
                <a:gd name="T19" fmla="*/ 12 h 413"/>
                <a:gd name="T20" fmla="*/ 226 w 567"/>
                <a:gd name="T21" fmla="*/ 3 h 413"/>
                <a:gd name="T22" fmla="*/ 264 w 567"/>
                <a:gd name="T23" fmla="*/ 0 h 413"/>
                <a:gd name="T24" fmla="*/ 303 w 567"/>
                <a:gd name="T25" fmla="*/ 0 h 413"/>
                <a:gd name="T26" fmla="*/ 341 w 567"/>
                <a:gd name="T27" fmla="*/ 3 h 413"/>
                <a:gd name="T28" fmla="*/ 378 w 567"/>
                <a:gd name="T29" fmla="*/ 12 h 413"/>
                <a:gd name="T30" fmla="*/ 414 w 567"/>
                <a:gd name="T31" fmla="*/ 23 h 413"/>
                <a:gd name="T32" fmla="*/ 447 w 567"/>
                <a:gd name="T33" fmla="*/ 38 h 413"/>
                <a:gd name="T34" fmla="*/ 477 w 567"/>
                <a:gd name="T35" fmla="*/ 56 h 413"/>
                <a:gd name="T36" fmla="*/ 504 w 567"/>
                <a:gd name="T37" fmla="*/ 76 h 413"/>
                <a:gd name="T38" fmla="*/ 526 w 567"/>
                <a:gd name="T39" fmla="*/ 98 h 413"/>
                <a:gd name="T40" fmla="*/ 543 w 567"/>
                <a:gd name="T41" fmla="*/ 123 h 413"/>
                <a:gd name="T42" fmla="*/ 556 w 567"/>
                <a:gd name="T43" fmla="*/ 151 h 413"/>
                <a:gd name="T44" fmla="*/ 564 w 567"/>
                <a:gd name="T45" fmla="*/ 178 h 413"/>
                <a:gd name="T46" fmla="*/ 567 w 567"/>
                <a:gd name="T47" fmla="*/ 206 h 413"/>
                <a:gd name="T48" fmla="*/ 564 w 567"/>
                <a:gd name="T49" fmla="*/ 235 h 413"/>
                <a:gd name="T50" fmla="*/ 556 w 567"/>
                <a:gd name="T51" fmla="*/ 263 h 413"/>
                <a:gd name="T52" fmla="*/ 543 w 567"/>
                <a:gd name="T53" fmla="*/ 289 h 413"/>
                <a:gd name="T54" fmla="*/ 526 w 567"/>
                <a:gd name="T55" fmla="*/ 314 h 413"/>
                <a:gd name="T56" fmla="*/ 504 w 567"/>
                <a:gd name="T57" fmla="*/ 337 h 413"/>
                <a:gd name="T58" fmla="*/ 477 w 567"/>
                <a:gd name="T59" fmla="*/ 358 h 413"/>
                <a:gd name="T60" fmla="*/ 447 w 567"/>
                <a:gd name="T61" fmla="*/ 376 h 413"/>
                <a:gd name="T62" fmla="*/ 414 w 567"/>
                <a:gd name="T63" fmla="*/ 389 h 413"/>
                <a:gd name="T64" fmla="*/ 378 w 567"/>
                <a:gd name="T65" fmla="*/ 402 h 413"/>
                <a:gd name="T66" fmla="*/ 341 w 567"/>
                <a:gd name="T67" fmla="*/ 409 h 413"/>
                <a:gd name="T68" fmla="*/ 303 w 567"/>
                <a:gd name="T69" fmla="*/ 413 h 413"/>
                <a:gd name="T70" fmla="*/ 264 w 567"/>
                <a:gd name="T71" fmla="*/ 413 h 413"/>
                <a:gd name="T72" fmla="*/ 226 w 567"/>
                <a:gd name="T73" fmla="*/ 409 h 413"/>
                <a:gd name="T74" fmla="*/ 188 w 567"/>
                <a:gd name="T75" fmla="*/ 402 h 413"/>
                <a:gd name="T76" fmla="*/ 153 w 567"/>
                <a:gd name="T77" fmla="*/ 389 h 413"/>
                <a:gd name="T78" fmla="*/ 120 w 567"/>
                <a:gd name="T79" fmla="*/ 376 h 413"/>
                <a:gd name="T80" fmla="*/ 89 w 567"/>
                <a:gd name="T81" fmla="*/ 358 h 413"/>
                <a:gd name="T82" fmla="*/ 63 w 567"/>
                <a:gd name="T83" fmla="*/ 337 h 413"/>
                <a:gd name="T84" fmla="*/ 41 w 567"/>
                <a:gd name="T85" fmla="*/ 314 h 413"/>
                <a:gd name="T86" fmla="*/ 23 w 567"/>
                <a:gd name="T87" fmla="*/ 289 h 413"/>
                <a:gd name="T88" fmla="*/ 9 w 567"/>
                <a:gd name="T89" fmla="*/ 263 h 413"/>
                <a:gd name="T90" fmla="*/ 1 w 567"/>
                <a:gd name="T91" fmla="*/ 235 h 413"/>
                <a:gd name="T92" fmla="*/ 0 w 567"/>
                <a:gd name="T93" fmla="*/ 206 h 4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7"/>
                <a:gd name="T142" fmla="*/ 0 h 413"/>
                <a:gd name="T143" fmla="*/ 567 w 567"/>
                <a:gd name="T144" fmla="*/ 413 h 4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7" h="413">
                  <a:moveTo>
                    <a:pt x="0" y="206"/>
                  </a:moveTo>
                  <a:lnTo>
                    <a:pt x="1" y="178"/>
                  </a:lnTo>
                  <a:lnTo>
                    <a:pt x="9" y="151"/>
                  </a:lnTo>
                  <a:lnTo>
                    <a:pt x="23" y="123"/>
                  </a:lnTo>
                  <a:lnTo>
                    <a:pt x="41" y="98"/>
                  </a:lnTo>
                  <a:lnTo>
                    <a:pt x="63" y="76"/>
                  </a:lnTo>
                  <a:lnTo>
                    <a:pt x="89" y="56"/>
                  </a:lnTo>
                  <a:lnTo>
                    <a:pt x="120" y="38"/>
                  </a:lnTo>
                  <a:lnTo>
                    <a:pt x="153" y="23"/>
                  </a:lnTo>
                  <a:lnTo>
                    <a:pt x="188" y="12"/>
                  </a:lnTo>
                  <a:lnTo>
                    <a:pt x="226" y="3"/>
                  </a:lnTo>
                  <a:lnTo>
                    <a:pt x="264" y="0"/>
                  </a:lnTo>
                  <a:lnTo>
                    <a:pt x="303" y="0"/>
                  </a:lnTo>
                  <a:lnTo>
                    <a:pt x="341" y="3"/>
                  </a:lnTo>
                  <a:lnTo>
                    <a:pt x="378" y="12"/>
                  </a:lnTo>
                  <a:lnTo>
                    <a:pt x="414" y="23"/>
                  </a:lnTo>
                  <a:lnTo>
                    <a:pt x="447" y="38"/>
                  </a:lnTo>
                  <a:lnTo>
                    <a:pt x="477" y="56"/>
                  </a:lnTo>
                  <a:lnTo>
                    <a:pt x="504" y="76"/>
                  </a:lnTo>
                  <a:lnTo>
                    <a:pt x="526" y="98"/>
                  </a:lnTo>
                  <a:lnTo>
                    <a:pt x="543" y="123"/>
                  </a:lnTo>
                  <a:lnTo>
                    <a:pt x="556" y="151"/>
                  </a:lnTo>
                  <a:lnTo>
                    <a:pt x="564" y="178"/>
                  </a:lnTo>
                  <a:lnTo>
                    <a:pt x="567" y="206"/>
                  </a:lnTo>
                  <a:lnTo>
                    <a:pt x="564" y="235"/>
                  </a:lnTo>
                  <a:lnTo>
                    <a:pt x="556" y="263"/>
                  </a:lnTo>
                  <a:lnTo>
                    <a:pt x="543" y="289"/>
                  </a:lnTo>
                  <a:lnTo>
                    <a:pt x="526" y="314"/>
                  </a:lnTo>
                  <a:lnTo>
                    <a:pt x="504" y="337"/>
                  </a:lnTo>
                  <a:lnTo>
                    <a:pt x="477" y="358"/>
                  </a:lnTo>
                  <a:lnTo>
                    <a:pt x="447" y="376"/>
                  </a:lnTo>
                  <a:lnTo>
                    <a:pt x="414" y="389"/>
                  </a:lnTo>
                  <a:lnTo>
                    <a:pt x="378" y="402"/>
                  </a:lnTo>
                  <a:lnTo>
                    <a:pt x="341" y="409"/>
                  </a:lnTo>
                  <a:lnTo>
                    <a:pt x="303" y="413"/>
                  </a:lnTo>
                  <a:lnTo>
                    <a:pt x="264" y="413"/>
                  </a:lnTo>
                  <a:lnTo>
                    <a:pt x="226" y="409"/>
                  </a:lnTo>
                  <a:lnTo>
                    <a:pt x="188" y="402"/>
                  </a:lnTo>
                  <a:lnTo>
                    <a:pt x="153" y="389"/>
                  </a:lnTo>
                  <a:lnTo>
                    <a:pt x="120" y="376"/>
                  </a:lnTo>
                  <a:lnTo>
                    <a:pt x="89" y="358"/>
                  </a:lnTo>
                  <a:lnTo>
                    <a:pt x="63" y="337"/>
                  </a:lnTo>
                  <a:lnTo>
                    <a:pt x="41" y="314"/>
                  </a:lnTo>
                  <a:lnTo>
                    <a:pt x="23" y="289"/>
                  </a:lnTo>
                  <a:lnTo>
                    <a:pt x="9" y="263"/>
                  </a:lnTo>
                  <a:lnTo>
                    <a:pt x="1" y="235"/>
                  </a:lnTo>
                  <a:lnTo>
                    <a:pt x="0" y="206"/>
                  </a:lnTo>
                  <a:close/>
                </a:path>
              </a:pathLst>
            </a:custGeom>
            <a:solidFill>
              <a:srgbClr val="FFFFFF"/>
            </a:solidFill>
            <a:ln w="1588">
              <a:solidFill>
                <a:srgbClr val="000000"/>
              </a:solidFill>
              <a:round/>
              <a:headEnd/>
              <a:tailEnd/>
            </a:ln>
          </p:spPr>
          <p:txBody>
            <a:bodyPr/>
            <a:lstStyle/>
            <a:p>
              <a:endParaRPr lang="tr-TR"/>
            </a:p>
          </p:txBody>
        </p:sp>
        <p:sp>
          <p:nvSpPr>
            <p:cNvPr id="33818" name="Rectangle 29"/>
            <p:cNvSpPr>
              <a:spLocks noChangeArrowheads="1"/>
            </p:cNvSpPr>
            <p:nvPr/>
          </p:nvSpPr>
          <p:spPr bwMode="auto">
            <a:xfrm>
              <a:off x="3969" y="1819"/>
              <a:ext cx="133"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CE</a:t>
              </a:r>
              <a:endParaRPr lang="tr-TR"/>
            </a:p>
          </p:txBody>
        </p:sp>
        <p:sp>
          <p:nvSpPr>
            <p:cNvPr id="33819" name="Freeform 30"/>
            <p:cNvSpPr>
              <a:spLocks/>
            </p:cNvSpPr>
            <p:nvPr/>
          </p:nvSpPr>
          <p:spPr bwMode="auto">
            <a:xfrm>
              <a:off x="4330" y="1770"/>
              <a:ext cx="284" cy="206"/>
            </a:xfrm>
            <a:custGeom>
              <a:avLst/>
              <a:gdLst>
                <a:gd name="T0" fmla="*/ 0 w 568"/>
                <a:gd name="T1" fmla="*/ 206 h 413"/>
                <a:gd name="T2" fmla="*/ 2 w 568"/>
                <a:gd name="T3" fmla="*/ 178 h 413"/>
                <a:gd name="T4" fmla="*/ 11 w 568"/>
                <a:gd name="T5" fmla="*/ 151 h 413"/>
                <a:gd name="T6" fmla="*/ 23 w 568"/>
                <a:gd name="T7" fmla="*/ 123 h 413"/>
                <a:gd name="T8" fmla="*/ 41 w 568"/>
                <a:gd name="T9" fmla="*/ 98 h 413"/>
                <a:gd name="T10" fmla="*/ 63 w 568"/>
                <a:gd name="T11" fmla="*/ 76 h 413"/>
                <a:gd name="T12" fmla="*/ 90 w 568"/>
                <a:gd name="T13" fmla="*/ 56 h 413"/>
                <a:gd name="T14" fmla="*/ 119 w 568"/>
                <a:gd name="T15" fmla="*/ 38 h 413"/>
                <a:gd name="T16" fmla="*/ 152 w 568"/>
                <a:gd name="T17" fmla="*/ 23 h 413"/>
                <a:gd name="T18" fmla="*/ 188 w 568"/>
                <a:gd name="T19" fmla="*/ 12 h 413"/>
                <a:gd name="T20" fmla="*/ 225 w 568"/>
                <a:gd name="T21" fmla="*/ 3 h 413"/>
                <a:gd name="T22" fmla="*/ 264 w 568"/>
                <a:gd name="T23" fmla="*/ 0 h 413"/>
                <a:gd name="T24" fmla="*/ 302 w 568"/>
                <a:gd name="T25" fmla="*/ 0 h 413"/>
                <a:gd name="T26" fmla="*/ 341 w 568"/>
                <a:gd name="T27" fmla="*/ 3 h 413"/>
                <a:gd name="T28" fmla="*/ 378 w 568"/>
                <a:gd name="T29" fmla="*/ 12 h 413"/>
                <a:gd name="T30" fmla="*/ 414 w 568"/>
                <a:gd name="T31" fmla="*/ 23 h 413"/>
                <a:gd name="T32" fmla="*/ 447 w 568"/>
                <a:gd name="T33" fmla="*/ 38 h 413"/>
                <a:gd name="T34" fmla="*/ 477 w 568"/>
                <a:gd name="T35" fmla="*/ 56 h 413"/>
                <a:gd name="T36" fmla="*/ 503 w 568"/>
                <a:gd name="T37" fmla="*/ 76 h 413"/>
                <a:gd name="T38" fmla="*/ 527 w 568"/>
                <a:gd name="T39" fmla="*/ 98 h 413"/>
                <a:gd name="T40" fmla="*/ 545 w 568"/>
                <a:gd name="T41" fmla="*/ 123 h 413"/>
                <a:gd name="T42" fmla="*/ 557 w 568"/>
                <a:gd name="T43" fmla="*/ 151 h 413"/>
                <a:gd name="T44" fmla="*/ 565 w 568"/>
                <a:gd name="T45" fmla="*/ 178 h 413"/>
                <a:gd name="T46" fmla="*/ 568 w 568"/>
                <a:gd name="T47" fmla="*/ 206 h 413"/>
                <a:gd name="T48" fmla="*/ 565 w 568"/>
                <a:gd name="T49" fmla="*/ 235 h 413"/>
                <a:gd name="T50" fmla="*/ 557 w 568"/>
                <a:gd name="T51" fmla="*/ 263 h 413"/>
                <a:gd name="T52" fmla="*/ 545 w 568"/>
                <a:gd name="T53" fmla="*/ 289 h 413"/>
                <a:gd name="T54" fmla="*/ 527 w 568"/>
                <a:gd name="T55" fmla="*/ 314 h 413"/>
                <a:gd name="T56" fmla="*/ 503 w 568"/>
                <a:gd name="T57" fmla="*/ 337 h 413"/>
                <a:gd name="T58" fmla="*/ 477 w 568"/>
                <a:gd name="T59" fmla="*/ 358 h 413"/>
                <a:gd name="T60" fmla="*/ 447 w 568"/>
                <a:gd name="T61" fmla="*/ 376 h 413"/>
                <a:gd name="T62" fmla="*/ 414 w 568"/>
                <a:gd name="T63" fmla="*/ 389 h 413"/>
                <a:gd name="T64" fmla="*/ 378 w 568"/>
                <a:gd name="T65" fmla="*/ 402 h 413"/>
                <a:gd name="T66" fmla="*/ 341 w 568"/>
                <a:gd name="T67" fmla="*/ 409 h 413"/>
                <a:gd name="T68" fmla="*/ 302 w 568"/>
                <a:gd name="T69" fmla="*/ 413 h 413"/>
                <a:gd name="T70" fmla="*/ 264 w 568"/>
                <a:gd name="T71" fmla="*/ 413 h 413"/>
                <a:gd name="T72" fmla="*/ 225 w 568"/>
                <a:gd name="T73" fmla="*/ 409 h 413"/>
                <a:gd name="T74" fmla="*/ 188 w 568"/>
                <a:gd name="T75" fmla="*/ 402 h 413"/>
                <a:gd name="T76" fmla="*/ 152 w 568"/>
                <a:gd name="T77" fmla="*/ 389 h 413"/>
                <a:gd name="T78" fmla="*/ 119 w 568"/>
                <a:gd name="T79" fmla="*/ 376 h 413"/>
                <a:gd name="T80" fmla="*/ 90 w 568"/>
                <a:gd name="T81" fmla="*/ 358 h 413"/>
                <a:gd name="T82" fmla="*/ 63 w 568"/>
                <a:gd name="T83" fmla="*/ 337 h 413"/>
                <a:gd name="T84" fmla="*/ 41 w 568"/>
                <a:gd name="T85" fmla="*/ 314 h 413"/>
                <a:gd name="T86" fmla="*/ 23 w 568"/>
                <a:gd name="T87" fmla="*/ 289 h 413"/>
                <a:gd name="T88" fmla="*/ 11 w 568"/>
                <a:gd name="T89" fmla="*/ 263 h 413"/>
                <a:gd name="T90" fmla="*/ 2 w 568"/>
                <a:gd name="T91" fmla="*/ 235 h 413"/>
                <a:gd name="T92" fmla="*/ 0 w 568"/>
                <a:gd name="T93" fmla="*/ 206 h 4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8"/>
                <a:gd name="T142" fmla="*/ 0 h 413"/>
                <a:gd name="T143" fmla="*/ 568 w 568"/>
                <a:gd name="T144" fmla="*/ 413 h 4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8" h="413">
                  <a:moveTo>
                    <a:pt x="0" y="206"/>
                  </a:moveTo>
                  <a:lnTo>
                    <a:pt x="2" y="178"/>
                  </a:lnTo>
                  <a:lnTo>
                    <a:pt x="11" y="151"/>
                  </a:lnTo>
                  <a:lnTo>
                    <a:pt x="23" y="123"/>
                  </a:lnTo>
                  <a:lnTo>
                    <a:pt x="41" y="98"/>
                  </a:lnTo>
                  <a:lnTo>
                    <a:pt x="63" y="76"/>
                  </a:lnTo>
                  <a:lnTo>
                    <a:pt x="90" y="56"/>
                  </a:lnTo>
                  <a:lnTo>
                    <a:pt x="119" y="38"/>
                  </a:lnTo>
                  <a:lnTo>
                    <a:pt x="152" y="23"/>
                  </a:lnTo>
                  <a:lnTo>
                    <a:pt x="188" y="12"/>
                  </a:lnTo>
                  <a:lnTo>
                    <a:pt x="225" y="3"/>
                  </a:lnTo>
                  <a:lnTo>
                    <a:pt x="264" y="0"/>
                  </a:lnTo>
                  <a:lnTo>
                    <a:pt x="302" y="0"/>
                  </a:lnTo>
                  <a:lnTo>
                    <a:pt x="341" y="3"/>
                  </a:lnTo>
                  <a:lnTo>
                    <a:pt x="378" y="12"/>
                  </a:lnTo>
                  <a:lnTo>
                    <a:pt x="414" y="23"/>
                  </a:lnTo>
                  <a:lnTo>
                    <a:pt x="447" y="38"/>
                  </a:lnTo>
                  <a:lnTo>
                    <a:pt x="477" y="56"/>
                  </a:lnTo>
                  <a:lnTo>
                    <a:pt x="503" y="76"/>
                  </a:lnTo>
                  <a:lnTo>
                    <a:pt x="527" y="98"/>
                  </a:lnTo>
                  <a:lnTo>
                    <a:pt x="545" y="123"/>
                  </a:lnTo>
                  <a:lnTo>
                    <a:pt x="557" y="151"/>
                  </a:lnTo>
                  <a:lnTo>
                    <a:pt x="565" y="178"/>
                  </a:lnTo>
                  <a:lnTo>
                    <a:pt x="568" y="206"/>
                  </a:lnTo>
                  <a:lnTo>
                    <a:pt x="565" y="235"/>
                  </a:lnTo>
                  <a:lnTo>
                    <a:pt x="557" y="263"/>
                  </a:lnTo>
                  <a:lnTo>
                    <a:pt x="545" y="289"/>
                  </a:lnTo>
                  <a:lnTo>
                    <a:pt x="527" y="314"/>
                  </a:lnTo>
                  <a:lnTo>
                    <a:pt x="503" y="337"/>
                  </a:lnTo>
                  <a:lnTo>
                    <a:pt x="477" y="358"/>
                  </a:lnTo>
                  <a:lnTo>
                    <a:pt x="447" y="376"/>
                  </a:lnTo>
                  <a:lnTo>
                    <a:pt x="414" y="389"/>
                  </a:lnTo>
                  <a:lnTo>
                    <a:pt x="378" y="402"/>
                  </a:lnTo>
                  <a:lnTo>
                    <a:pt x="341" y="409"/>
                  </a:lnTo>
                  <a:lnTo>
                    <a:pt x="302" y="413"/>
                  </a:lnTo>
                  <a:lnTo>
                    <a:pt x="264" y="413"/>
                  </a:lnTo>
                  <a:lnTo>
                    <a:pt x="225" y="409"/>
                  </a:lnTo>
                  <a:lnTo>
                    <a:pt x="188" y="402"/>
                  </a:lnTo>
                  <a:lnTo>
                    <a:pt x="152" y="389"/>
                  </a:lnTo>
                  <a:lnTo>
                    <a:pt x="119" y="376"/>
                  </a:lnTo>
                  <a:lnTo>
                    <a:pt x="90" y="358"/>
                  </a:lnTo>
                  <a:lnTo>
                    <a:pt x="63" y="337"/>
                  </a:lnTo>
                  <a:lnTo>
                    <a:pt x="41" y="314"/>
                  </a:lnTo>
                  <a:lnTo>
                    <a:pt x="23" y="289"/>
                  </a:lnTo>
                  <a:lnTo>
                    <a:pt x="11" y="263"/>
                  </a:lnTo>
                  <a:lnTo>
                    <a:pt x="2" y="235"/>
                  </a:lnTo>
                  <a:lnTo>
                    <a:pt x="0" y="206"/>
                  </a:lnTo>
                  <a:close/>
                </a:path>
              </a:pathLst>
            </a:custGeom>
            <a:solidFill>
              <a:srgbClr val="FFFFFF"/>
            </a:solidFill>
            <a:ln w="1588">
              <a:solidFill>
                <a:srgbClr val="000000"/>
              </a:solidFill>
              <a:round/>
              <a:headEnd/>
              <a:tailEnd/>
            </a:ln>
          </p:spPr>
          <p:txBody>
            <a:bodyPr/>
            <a:lstStyle/>
            <a:p>
              <a:endParaRPr lang="tr-TR"/>
            </a:p>
          </p:txBody>
        </p:sp>
        <p:sp>
          <p:nvSpPr>
            <p:cNvPr id="33820" name="Rectangle 31"/>
            <p:cNvSpPr>
              <a:spLocks noChangeArrowheads="1"/>
            </p:cNvSpPr>
            <p:nvPr/>
          </p:nvSpPr>
          <p:spPr bwMode="auto">
            <a:xfrm>
              <a:off x="4408" y="1819"/>
              <a:ext cx="133"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DE</a:t>
              </a:r>
              <a:endParaRPr lang="tr-TR"/>
            </a:p>
          </p:txBody>
        </p:sp>
        <p:sp>
          <p:nvSpPr>
            <p:cNvPr id="33821" name="Freeform 32"/>
            <p:cNvSpPr>
              <a:spLocks/>
            </p:cNvSpPr>
            <p:nvPr/>
          </p:nvSpPr>
          <p:spPr bwMode="auto">
            <a:xfrm>
              <a:off x="1039" y="1097"/>
              <a:ext cx="284" cy="207"/>
            </a:xfrm>
            <a:custGeom>
              <a:avLst/>
              <a:gdLst>
                <a:gd name="T0" fmla="*/ 0 w 569"/>
                <a:gd name="T1" fmla="*/ 207 h 414"/>
                <a:gd name="T2" fmla="*/ 3 w 569"/>
                <a:gd name="T3" fmla="*/ 180 h 414"/>
                <a:gd name="T4" fmla="*/ 11 w 569"/>
                <a:gd name="T5" fmla="*/ 152 h 414"/>
                <a:gd name="T6" fmla="*/ 24 w 569"/>
                <a:gd name="T7" fmla="*/ 124 h 414"/>
                <a:gd name="T8" fmla="*/ 41 w 569"/>
                <a:gd name="T9" fmla="*/ 100 h 414"/>
                <a:gd name="T10" fmla="*/ 65 w 569"/>
                <a:gd name="T11" fmla="*/ 76 h 414"/>
                <a:gd name="T12" fmla="*/ 91 w 569"/>
                <a:gd name="T13" fmla="*/ 55 h 414"/>
                <a:gd name="T14" fmla="*/ 121 w 569"/>
                <a:gd name="T15" fmla="*/ 39 h 414"/>
                <a:gd name="T16" fmla="*/ 154 w 569"/>
                <a:gd name="T17" fmla="*/ 24 h 414"/>
                <a:gd name="T18" fmla="*/ 189 w 569"/>
                <a:gd name="T19" fmla="*/ 13 h 414"/>
                <a:gd name="T20" fmla="*/ 227 w 569"/>
                <a:gd name="T21" fmla="*/ 4 h 414"/>
                <a:gd name="T22" fmla="*/ 264 w 569"/>
                <a:gd name="T23" fmla="*/ 0 h 414"/>
                <a:gd name="T24" fmla="*/ 304 w 569"/>
                <a:gd name="T25" fmla="*/ 0 h 414"/>
                <a:gd name="T26" fmla="*/ 343 w 569"/>
                <a:gd name="T27" fmla="*/ 4 h 414"/>
                <a:gd name="T28" fmla="*/ 380 w 569"/>
                <a:gd name="T29" fmla="*/ 13 h 414"/>
                <a:gd name="T30" fmla="*/ 414 w 569"/>
                <a:gd name="T31" fmla="*/ 24 h 414"/>
                <a:gd name="T32" fmla="*/ 447 w 569"/>
                <a:gd name="T33" fmla="*/ 39 h 414"/>
                <a:gd name="T34" fmla="*/ 478 w 569"/>
                <a:gd name="T35" fmla="*/ 55 h 414"/>
                <a:gd name="T36" fmla="*/ 505 w 569"/>
                <a:gd name="T37" fmla="*/ 76 h 414"/>
                <a:gd name="T38" fmla="*/ 527 w 569"/>
                <a:gd name="T39" fmla="*/ 100 h 414"/>
                <a:gd name="T40" fmla="*/ 545 w 569"/>
                <a:gd name="T41" fmla="*/ 124 h 414"/>
                <a:gd name="T42" fmla="*/ 558 w 569"/>
                <a:gd name="T43" fmla="*/ 152 h 414"/>
                <a:gd name="T44" fmla="*/ 566 w 569"/>
                <a:gd name="T45" fmla="*/ 180 h 414"/>
                <a:gd name="T46" fmla="*/ 569 w 569"/>
                <a:gd name="T47" fmla="*/ 207 h 414"/>
                <a:gd name="T48" fmla="*/ 566 w 569"/>
                <a:gd name="T49" fmla="*/ 235 h 414"/>
                <a:gd name="T50" fmla="*/ 558 w 569"/>
                <a:gd name="T51" fmla="*/ 264 h 414"/>
                <a:gd name="T52" fmla="*/ 545 w 569"/>
                <a:gd name="T53" fmla="*/ 290 h 414"/>
                <a:gd name="T54" fmla="*/ 527 w 569"/>
                <a:gd name="T55" fmla="*/ 315 h 414"/>
                <a:gd name="T56" fmla="*/ 505 w 569"/>
                <a:gd name="T57" fmla="*/ 338 h 414"/>
                <a:gd name="T58" fmla="*/ 478 w 569"/>
                <a:gd name="T59" fmla="*/ 359 h 414"/>
                <a:gd name="T60" fmla="*/ 447 w 569"/>
                <a:gd name="T61" fmla="*/ 377 h 414"/>
                <a:gd name="T62" fmla="*/ 414 w 569"/>
                <a:gd name="T63" fmla="*/ 391 h 414"/>
                <a:gd name="T64" fmla="*/ 380 w 569"/>
                <a:gd name="T65" fmla="*/ 402 h 414"/>
                <a:gd name="T66" fmla="*/ 343 w 569"/>
                <a:gd name="T67" fmla="*/ 410 h 414"/>
                <a:gd name="T68" fmla="*/ 304 w 569"/>
                <a:gd name="T69" fmla="*/ 414 h 414"/>
                <a:gd name="T70" fmla="*/ 264 w 569"/>
                <a:gd name="T71" fmla="*/ 414 h 414"/>
                <a:gd name="T72" fmla="*/ 227 w 569"/>
                <a:gd name="T73" fmla="*/ 410 h 414"/>
                <a:gd name="T74" fmla="*/ 189 w 569"/>
                <a:gd name="T75" fmla="*/ 402 h 414"/>
                <a:gd name="T76" fmla="*/ 154 w 569"/>
                <a:gd name="T77" fmla="*/ 391 h 414"/>
                <a:gd name="T78" fmla="*/ 121 w 569"/>
                <a:gd name="T79" fmla="*/ 377 h 414"/>
                <a:gd name="T80" fmla="*/ 91 w 569"/>
                <a:gd name="T81" fmla="*/ 359 h 414"/>
                <a:gd name="T82" fmla="*/ 65 w 569"/>
                <a:gd name="T83" fmla="*/ 338 h 414"/>
                <a:gd name="T84" fmla="*/ 41 w 569"/>
                <a:gd name="T85" fmla="*/ 315 h 414"/>
                <a:gd name="T86" fmla="*/ 24 w 569"/>
                <a:gd name="T87" fmla="*/ 290 h 414"/>
                <a:gd name="T88" fmla="*/ 11 w 569"/>
                <a:gd name="T89" fmla="*/ 264 h 414"/>
                <a:gd name="T90" fmla="*/ 3 w 569"/>
                <a:gd name="T91" fmla="*/ 235 h 414"/>
                <a:gd name="T92" fmla="*/ 0 w 569"/>
                <a:gd name="T93" fmla="*/ 207 h 41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9"/>
                <a:gd name="T142" fmla="*/ 0 h 414"/>
                <a:gd name="T143" fmla="*/ 569 w 569"/>
                <a:gd name="T144" fmla="*/ 414 h 41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9" h="414">
                  <a:moveTo>
                    <a:pt x="0" y="207"/>
                  </a:moveTo>
                  <a:lnTo>
                    <a:pt x="3" y="180"/>
                  </a:lnTo>
                  <a:lnTo>
                    <a:pt x="11" y="152"/>
                  </a:lnTo>
                  <a:lnTo>
                    <a:pt x="24" y="124"/>
                  </a:lnTo>
                  <a:lnTo>
                    <a:pt x="41" y="100"/>
                  </a:lnTo>
                  <a:lnTo>
                    <a:pt x="65" y="76"/>
                  </a:lnTo>
                  <a:lnTo>
                    <a:pt x="91" y="55"/>
                  </a:lnTo>
                  <a:lnTo>
                    <a:pt x="121" y="39"/>
                  </a:lnTo>
                  <a:lnTo>
                    <a:pt x="154" y="24"/>
                  </a:lnTo>
                  <a:lnTo>
                    <a:pt x="189" y="13"/>
                  </a:lnTo>
                  <a:lnTo>
                    <a:pt x="227" y="4"/>
                  </a:lnTo>
                  <a:lnTo>
                    <a:pt x="264" y="0"/>
                  </a:lnTo>
                  <a:lnTo>
                    <a:pt x="304" y="0"/>
                  </a:lnTo>
                  <a:lnTo>
                    <a:pt x="343" y="4"/>
                  </a:lnTo>
                  <a:lnTo>
                    <a:pt x="380" y="13"/>
                  </a:lnTo>
                  <a:lnTo>
                    <a:pt x="414" y="24"/>
                  </a:lnTo>
                  <a:lnTo>
                    <a:pt x="447" y="39"/>
                  </a:lnTo>
                  <a:lnTo>
                    <a:pt x="478" y="55"/>
                  </a:lnTo>
                  <a:lnTo>
                    <a:pt x="505" y="76"/>
                  </a:lnTo>
                  <a:lnTo>
                    <a:pt x="527" y="100"/>
                  </a:lnTo>
                  <a:lnTo>
                    <a:pt x="545" y="124"/>
                  </a:lnTo>
                  <a:lnTo>
                    <a:pt x="558" y="152"/>
                  </a:lnTo>
                  <a:lnTo>
                    <a:pt x="566" y="180"/>
                  </a:lnTo>
                  <a:lnTo>
                    <a:pt x="569" y="207"/>
                  </a:lnTo>
                  <a:lnTo>
                    <a:pt x="566" y="235"/>
                  </a:lnTo>
                  <a:lnTo>
                    <a:pt x="558" y="264"/>
                  </a:lnTo>
                  <a:lnTo>
                    <a:pt x="545" y="290"/>
                  </a:lnTo>
                  <a:lnTo>
                    <a:pt x="527" y="315"/>
                  </a:lnTo>
                  <a:lnTo>
                    <a:pt x="505" y="338"/>
                  </a:lnTo>
                  <a:lnTo>
                    <a:pt x="478" y="359"/>
                  </a:lnTo>
                  <a:lnTo>
                    <a:pt x="447" y="377"/>
                  </a:lnTo>
                  <a:lnTo>
                    <a:pt x="414" y="391"/>
                  </a:lnTo>
                  <a:lnTo>
                    <a:pt x="380" y="402"/>
                  </a:lnTo>
                  <a:lnTo>
                    <a:pt x="343" y="410"/>
                  </a:lnTo>
                  <a:lnTo>
                    <a:pt x="304" y="414"/>
                  </a:lnTo>
                  <a:lnTo>
                    <a:pt x="264" y="414"/>
                  </a:lnTo>
                  <a:lnTo>
                    <a:pt x="227" y="410"/>
                  </a:lnTo>
                  <a:lnTo>
                    <a:pt x="189" y="402"/>
                  </a:lnTo>
                  <a:lnTo>
                    <a:pt x="154" y="391"/>
                  </a:lnTo>
                  <a:lnTo>
                    <a:pt x="121" y="377"/>
                  </a:lnTo>
                  <a:lnTo>
                    <a:pt x="91" y="359"/>
                  </a:lnTo>
                  <a:lnTo>
                    <a:pt x="65" y="338"/>
                  </a:lnTo>
                  <a:lnTo>
                    <a:pt x="41" y="315"/>
                  </a:lnTo>
                  <a:lnTo>
                    <a:pt x="24" y="290"/>
                  </a:lnTo>
                  <a:lnTo>
                    <a:pt x="11" y="264"/>
                  </a:lnTo>
                  <a:lnTo>
                    <a:pt x="3" y="235"/>
                  </a:lnTo>
                  <a:lnTo>
                    <a:pt x="0" y="207"/>
                  </a:lnTo>
                  <a:close/>
                </a:path>
              </a:pathLst>
            </a:custGeom>
            <a:solidFill>
              <a:srgbClr val="FFFFFF"/>
            </a:solidFill>
            <a:ln w="1588">
              <a:solidFill>
                <a:srgbClr val="000000"/>
              </a:solidFill>
              <a:round/>
              <a:headEnd/>
              <a:tailEnd/>
            </a:ln>
          </p:spPr>
          <p:txBody>
            <a:bodyPr/>
            <a:lstStyle/>
            <a:p>
              <a:endParaRPr lang="tr-TR"/>
            </a:p>
          </p:txBody>
        </p:sp>
        <p:sp>
          <p:nvSpPr>
            <p:cNvPr id="33822" name="Rectangle 33"/>
            <p:cNvSpPr>
              <a:spLocks noChangeArrowheads="1"/>
            </p:cNvSpPr>
            <p:nvPr/>
          </p:nvSpPr>
          <p:spPr bwMode="auto">
            <a:xfrm>
              <a:off x="1150" y="1146"/>
              <a:ext cx="64"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a:t>
              </a:r>
              <a:endParaRPr lang="tr-TR"/>
            </a:p>
          </p:txBody>
        </p:sp>
        <p:sp>
          <p:nvSpPr>
            <p:cNvPr id="33823" name="Freeform 34"/>
            <p:cNvSpPr>
              <a:spLocks/>
            </p:cNvSpPr>
            <p:nvPr/>
          </p:nvSpPr>
          <p:spPr bwMode="auto">
            <a:xfrm>
              <a:off x="1658" y="1097"/>
              <a:ext cx="284" cy="207"/>
            </a:xfrm>
            <a:custGeom>
              <a:avLst/>
              <a:gdLst>
                <a:gd name="T0" fmla="*/ 0 w 568"/>
                <a:gd name="T1" fmla="*/ 207 h 414"/>
                <a:gd name="T2" fmla="*/ 3 w 568"/>
                <a:gd name="T3" fmla="*/ 180 h 414"/>
                <a:gd name="T4" fmla="*/ 11 w 568"/>
                <a:gd name="T5" fmla="*/ 152 h 414"/>
                <a:gd name="T6" fmla="*/ 23 w 568"/>
                <a:gd name="T7" fmla="*/ 124 h 414"/>
                <a:gd name="T8" fmla="*/ 41 w 568"/>
                <a:gd name="T9" fmla="*/ 100 h 414"/>
                <a:gd name="T10" fmla="*/ 65 w 568"/>
                <a:gd name="T11" fmla="*/ 76 h 414"/>
                <a:gd name="T12" fmla="*/ 91 w 568"/>
                <a:gd name="T13" fmla="*/ 55 h 414"/>
                <a:gd name="T14" fmla="*/ 121 w 568"/>
                <a:gd name="T15" fmla="*/ 39 h 414"/>
                <a:gd name="T16" fmla="*/ 154 w 568"/>
                <a:gd name="T17" fmla="*/ 24 h 414"/>
                <a:gd name="T18" fmla="*/ 190 w 568"/>
                <a:gd name="T19" fmla="*/ 13 h 414"/>
                <a:gd name="T20" fmla="*/ 227 w 568"/>
                <a:gd name="T21" fmla="*/ 4 h 414"/>
                <a:gd name="T22" fmla="*/ 266 w 568"/>
                <a:gd name="T23" fmla="*/ 0 h 414"/>
                <a:gd name="T24" fmla="*/ 304 w 568"/>
                <a:gd name="T25" fmla="*/ 0 h 414"/>
                <a:gd name="T26" fmla="*/ 343 w 568"/>
                <a:gd name="T27" fmla="*/ 4 h 414"/>
                <a:gd name="T28" fmla="*/ 380 w 568"/>
                <a:gd name="T29" fmla="*/ 13 h 414"/>
                <a:gd name="T30" fmla="*/ 416 w 568"/>
                <a:gd name="T31" fmla="*/ 24 h 414"/>
                <a:gd name="T32" fmla="*/ 449 w 568"/>
                <a:gd name="T33" fmla="*/ 39 h 414"/>
                <a:gd name="T34" fmla="*/ 478 w 568"/>
                <a:gd name="T35" fmla="*/ 55 h 414"/>
                <a:gd name="T36" fmla="*/ 505 w 568"/>
                <a:gd name="T37" fmla="*/ 76 h 414"/>
                <a:gd name="T38" fmla="*/ 527 w 568"/>
                <a:gd name="T39" fmla="*/ 100 h 414"/>
                <a:gd name="T40" fmla="*/ 545 w 568"/>
                <a:gd name="T41" fmla="*/ 124 h 414"/>
                <a:gd name="T42" fmla="*/ 557 w 568"/>
                <a:gd name="T43" fmla="*/ 152 h 414"/>
                <a:gd name="T44" fmla="*/ 566 w 568"/>
                <a:gd name="T45" fmla="*/ 180 h 414"/>
                <a:gd name="T46" fmla="*/ 568 w 568"/>
                <a:gd name="T47" fmla="*/ 207 h 414"/>
                <a:gd name="T48" fmla="*/ 566 w 568"/>
                <a:gd name="T49" fmla="*/ 235 h 414"/>
                <a:gd name="T50" fmla="*/ 557 w 568"/>
                <a:gd name="T51" fmla="*/ 264 h 414"/>
                <a:gd name="T52" fmla="*/ 545 w 568"/>
                <a:gd name="T53" fmla="*/ 290 h 414"/>
                <a:gd name="T54" fmla="*/ 527 w 568"/>
                <a:gd name="T55" fmla="*/ 315 h 414"/>
                <a:gd name="T56" fmla="*/ 505 w 568"/>
                <a:gd name="T57" fmla="*/ 338 h 414"/>
                <a:gd name="T58" fmla="*/ 478 w 568"/>
                <a:gd name="T59" fmla="*/ 359 h 414"/>
                <a:gd name="T60" fmla="*/ 449 w 568"/>
                <a:gd name="T61" fmla="*/ 377 h 414"/>
                <a:gd name="T62" fmla="*/ 416 w 568"/>
                <a:gd name="T63" fmla="*/ 391 h 414"/>
                <a:gd name="T64" fmla="*/ 380 w 568"/>
                <a:gd name="T65" fmla="*/ 402 h 414"/>
                <a:gd name="T66" fmla="*/ 343 w 568"/>
                <a:gd name="T67" fmla="*/ 410 h 414"/>
                <a:gd name="T68" fmla="*/ 304 w 568"/>
                <a:gd name="T69" fmla="*/ 414 h 414"/>
                <a:gd name="T70" fmla="*/ 266 w 568"/>
                <a:gd name="T71" fmla="*/ 414 h 414"/>
                <a:gd name="T72" fmla="*/ 227 w 568"/>
                <a:gd name="T73" fmla="*/ 410 h 414"/>
                <a:gd name="T74" fmla="*/ 190 w 568"/>
                <a:gd name="T75" fmla="*/ 402 h 414"/>
                <a:gd name="T76" fmla="*/ 154 w 568"/>
                <a:gd name="T77" fmla="*/ 391 h 414"/>
                <a:gd name="T78" fmla="*/ 121 w 568"/>
                <a:gd name="T79" fmla="*/ 377 h 414"/>
                <a:gd name="T80" fmla="*/ 91 w 568"/>
                <a:gd name="T81" fmla="*/ 359 h 414"/>
                <a:gd name="T82" fmla="*/ 65 w 568"/>
                <a:gd name="T83" fmla="*/ 338 h 414"/>
                <a:gd name="T84" fmla="*/ 41 w 568"/>
                <a:gd name="T85" fmla="*/ 315 h 414"/>
                <a:gd name="T86" fmla="*/ 23 w 568"/>
                <a:gd name="T87" fmla="*/ 290 h 414"/>
                <a:gd name="T88" fmla="*/ 11 w 568"/>
                <a:gd name="T89" fmla="*/ 264 h 414"/>
                <a:gd name="T90" fmla="*/ 3 w 568"/>
                <a:gd name="T91" fmla="*/ 235 h 414"/>
                <a:gd name="T92" fmla="*/ 0 w 568"/>
                <a:gd name="T93" fmla="*/ 207 h 41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8"/>
                <a:gd name="T142" fmla="*/ 0 h 414"/>
                <a:gd name="T143" fmla="*/ 568 w 568"/>
                <a:gd name="T144" fmla="*/ 414 h 41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8" h="414">
                  <a:moveTo>
                    <a:pt x="0" y="207"/>
                  </a:moveTo>
                  <a:lnTo>
                    <a:pt x="3" y="180"/>
                  </a:lnTo>
                  <a:lnTo>
                    <a:pt x="11" y="152"/>
                  </a:lnTo>
                  <a:lnTo>
                    <a:pt x="23" y="124"/>
                  </a:lnTo>
                  <a:lnTo>
                    <a:pt x="41" y="100"/>
                  </a:lnTo>
                  <a:lnTo>
                    <a:pt x="65" y="76"/>
                  </a:lnTo>
                  <a:lnTo>
                    <a:pt x="91" y="55"/>
                  </a:lnTo>
                  <a:lnTo>
                    <a:pt x="121" y="39"/>
                  </a:lnTo>
                  <a:lnTo>
                    <a:pt x="154" y="24"/>
                  </a:lnTo>
                  <a:lnTo>
                    <a:pt x="190" y="13"/>
                  </a:lnTo>
                  <a:lnTo>
                    <a:pt x="227" y="4"/>
                  </a:lnTo>
                  <a:lnTo>
                    <a:pt x="266" y="0"/>
                  </a:lnTo>
                  <a:lnTo>
                    <a:pt x="304" y="0"/>
                  </a:lnTo>
                  <a:lnTo>
                    <a:pt x="343" y="4"/>
                  </a:lnTo>
                  <a:lnTo>
                    <a:pt x="380" y="13"/>
                  </a:lnTo>
                  <a:lnTo>
                    <a:pt x="416" y="24"/>
                  </a:lnTo>
                  <a:lnTo>
                    <a:pt x="449" y="39"/>
                  </a:lnTo>
                  <a:lnTo>
                    <a:pt x="478" y="55"/>
                  </a:lnTo>
                  <a:lnTo>
                    <a:pt x="505" y="76"/>
                  </a:lnTo>
                  <a:lnTo>
                    <a:pt x="527" y="100"/>
                  </a:lnTo>
                  <a:lnTo>
                    <a:pt x="545" y="124"/>
                  </a:lnTo>
                  <a:lnTo>
                    <a:pt x="557" y="152"/>
                  </a:lnTo>
                  <a:lnTo>
                    <a:pt x="566" y="180"/>
                  </a:lnTo>
                  <a:lnTo>
                    <a:pt x="568" y="207"/>
                  </a:lnTo>
                  <a:lnTo>
                    <a:pt x="566" y="235"/>
                  </a:lnTo>
                  <a:lnTo>
                    <a:pt x="557" y="264"/>
                  </a:lnTo>
                  <a:lnTo>
                    <a:pt x="545" y="290"/>
                  </a:lnTo>
                  <a:lnTo>
                    <a:pt x="527" y="315"/>
                  </a:lnTo>
                  <a:lnTo>
                    <a:pt x="505" y="338"/>
                  </a:lnTo>
                  <a:lnTo>
                    <a:pt x="478" y="359"/>
                  </a:lnTo>
                  <a:lnTo>
                    <a:pt x="449" y="377"/>
                  </a:lnTo>
                  <a:lnTo>
                    <a:pt x="416" y="391"/>
                  </a:lnTo>
                  <a:lnTo>
                    <a:pt x="380" y="402"/>
                  </a:lnTo>
                  <a:lnTo>
                    <a:pt x="343" y="410"/>
                  </a:lnTo>
                  <a:lnTo>
                    <a:pt x="304" y="414"/>
                  </a:lnTo>
                  <a:lnTo>
                    <a:pt x="266" y="414"/>
                  </a:lnTo>
                  <a:lnTo>
                    <a:pt x="227" y="410"/>
                  </a:lnTo>
                  <a:lnTo>
                    <a:pt x="190" y="402"/>
                  </a:lnTo>
                  <a:lnTo>
                    <a:pt x="154" y="391"/>
                  </a:lnTo>
                  <a:lnTo>
                    <a:pt x="121" y="377"/>
                  </a:lnTo>
                  <a:lnTo>
                    <a:pt x="91" y="359"/>
                  </a:lnTo>
                  <a:lnTo>
                    <a:pt x="65" y="338"/>
                  </a:lnTo>
                  <a:lnTo>
                    <a:pt x="41" y="315"/>
                  </a:lnTo>
                  <a:lnTo>
                    <a:pt x="23" y="290"/>
                  </a:lnTo>
                  <a:lnTo>
                    <a:pt x="11" y="264"/>
                  </a:lnTo>
                  <a:lnTo>
                    <a:pt x="3" y="235"/>
                  </a:lnTo>
                  <a:lnTo>
                    <a:pt x="0" y="207"/>
                  </a:lnTo>
                  <a:close/>
                </a:path>
              </a:pathLst>
            </a:custGeom>
            <a:solidFill>
              <a:srgbClr val="FFFFFF"/>
            </a:solidFill>
            <a:ln w="1588">
              <a:solidFill>
                <a:srgbClr val="000000"/>
              </a:solidFill>
              <a:round/>
              <a:headEnd/>
              <a:tailEnd/>
            </a:ln>
          </p:spPr>
          <p:txBody>
            <a:bodyPr/>
            <a:lstStyle/>
            <a:p>
              <a:endParaRPr lang="tr-TR"/>
            </a:p>
          </p:txBody>
        </p:sp>
        <p:sp>
          <p:nvSpPr>
            <p:cNvPr id="33824" name="Rectangle 35"/>
            <p:cNvSpPr>
              <a:spLocks noChangeArrowheads="1"/>
            </p:cNvSpPr>
            <p:nvPr/>
          </p:nvSpPr>
          <p:spPr bwMode="auto">
            <a:xfrm>
              <a:off x="1769" y="1146"/>
              <a:ext cx="64"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B</a:t>
              </a:r>
              <a:endParaRPr lang="tr-TR"/>
            </a:p>
          </p:txBody>
        </p:sp>
        <p:sp>
          <p:nvSpPr>
            <p:cNvPr id="33825" name="Freeform 36"/>
            <p:cNvSpPr>
              <a:spLocks/>
            </p:cNvSpPr>
            <p:nvPr/>
          </p:nvSpPr>
          <p:spPr bwMode="auto">
            <a:xfrm>
              <a:off x="2265" y="1097"/>
              <a:ext cx="284" cy="207"/>
            </a:xfrm>
            <a:custGeom>
              <a:avLst/>
              <a:gdLst>
                <a:gd name="T0" fmla="*/ 0 w 567"/>
                <a:gd name="T1" fmla="*/ 207 h 414"/>
                <a:gd name="T2" fmla="*/ 3 w 567"/>
                <a:gd name="T3" fmla="*/ 180 h 414"/>
                <a:gd name="T4" fmla="*/ 10 w 567"/>
                <a:gd name="T5" fmla="*/ 152 h 414"/>
                <a:gd name="T6" fmla="*/ 23 w 567"/>
                <a:gd name="T7" fmla="*/ 124 h 414"/>
                <a:gd name="T8" fmla="*/ 41 w 567"/>
                <a:gd name="T9" fmla="*/ 100 h 414"/>
                <a:gd name="T10" fmla="*/ 63 w 567"/>
                <a:gd name="T11" fmla="*/ 76 h 414"/>
                <a:gd name="T12" fmla="*/ 90 w 567"/>
                <a:gd name="T13" fmla="*/ 55 h 414"/>
                <a:gd name="T14" fmla="*/ 120 w 567"/>
                <a:gd name="T15" fmla="*/ 39 h 414"/>
                <a:gd name="T16" fmla="*/ 153 w 567"/>
                <a:gd name="T17" fmla="*/ 24 h 414"/>
                <a:gd name="T18" fmla="*/ 189 w 567"/>
                <a:gd name="T19" fmla="*/ 13 h 414"/>
                <a:gd name="T20" fmla="*/ 226 w 567"/>
                <a:gd name="T21" fmla="*/ 4 h 414"/>
                <a:gd name="T22" fmla="*/ 264 w 567"/>
                <a:gd name="T23" fmla="*/ 0 h 414"/>
                <a:gd name="T24" fmla="*/ 303 w 567"/>
                <a:gd name="T25" fmla="*/ 0 h 414"/>
                <a:gd name="T26" fmla="*/ 341 w 567"/>
                <a:gd name="T27" fmla="*/ 4 h 414"/>
                <a:gd name="T28" fmla="*/ 379 w 567"/>
                <a:gd name="T29" fmla="*/ 13 h 414"/>
                <a:gd name="T30" fmla="*/ 414 w 567"/>
                <a:gd name="T31" fmla="*/ 24 h 414"/>
                <a:gd name="T32" fmla="*/ 447 w 567"/>
                <a:gd name="T33" fmla="*/ 39 h 414"/>
                <a:gd name="T34" fmla="*/ 478 w 567"/>
                <a:gd name="T35" fmla="*/ 55 h 414"/>
                <a:gd name="T36" fmla="*/ 504 w 567"/>
                <a:gd name="T37" fmla="*/ 76 h 414"/>
                <a:gd name="T38" fmla="*/ 526 w 567"/>
                <a:gd name="T39" fmla="*/ 100 h 414"/>
                <a:gd name="T40" fmla="*/ 544 w 567"/>
                <a:gd name="T41" fmla="*/ 124 h 414"/>
                <a:gd name="T42" fmla="*/ 558 w 567"/>
                <a:gd name="T43" fmla="*/ 152 h 414"/>
                <a:gd name="T44" fmla="*/ 564 w 567"/>
                <a:gd name="T45" fmla="*/ 180 h 414"/>
                <a:gd name="T46" fmla="*/ 567 w 567"/>
                <a:gd name="T47" fmla="*/ 207 h 414"/>
                <a:gd name="T48" fmla="*/ 564 w 567"/>
                <a:gd name="T49" fmla="*/ 235 h 414"/>
                <a:gd name="T50" fmla="*/ 558 w 567"/>
                <a:gd name="T51" fmla="*/ 264 h 414"/>
                <a:gd name="T52" fmla="*/ 544 w 567"/>
                <a:gd name="T53" fmla="*/ 290 h 414"/>
                <a:gd name="T54" fmla="*/ 526 w 567"/>
                <a:gd name="T55" fmla="*/ 315 h 414"/>
                <a:gd name="T56" fmla="*/ 504 w 567"/>
                <a:gd name="T57" fmla="*/ 338 h 414"/>
                <a:gd name="T58" fmla="*/ 478 w 567"/>
                <a:gd name="T59" fmla="*/ 359 h 414"/>
                <a:gd name="T60" fmla="*/ 447 w 567"/>
                <a:gd name="T61" fmla="*/ 377 h 414"/>
                <a:gd name="T62" fmla="*/ 414 w 567"/>
                <a:gd name="T63" fmla="*/ 391 h 414"/>
                <a:gd name="T64" fmla="*/ 379 w 567"/>
                <a:gd name="T65" fmla="*/ 402 h 414"/>
                <a:gd name="T66" fmla="*/ 341 w 567"/>
                <a:gd name="T67" fmla="*/ 410 h 414"/>
                <a:gd name="T68" fmla="*/ 303 w 567"/>
                <a:gd name="T69" fmla="*/ 414 h 414"/>
                <a:gd name="T70" fmla="*/ 264 w 567"/>
                <a:gd name="T71" fmla="*/ 414 h 414"/>
                <a:gd name="T72" fmla="*/ 226 w 567"/>
                <a:gd name="T73" fmla="*/ 410 h 414"/>
                <a:gd name="T74" fmla="*/ 189 w 567"/>
                <a:gd name="T75" fmla="*/ 402 h 414"/>
                <a:gd name="T76" fmla="*/ 153 w 567"/>
                <a:gd name="T77" fmla="*/ 391 h 414"/>
                <a:gd name="T78" fmla="*/ 120 w 567"/>
                <a:gd name="T79" fmla="*/ 377 h 414"/>
                <a:gd name="T80" fmla="*/ 90 w 567"/>
                <a:gd name="T81" fmla="*/ 359 h 414"/>
                <a:gd name="T82" fmla="*/ 63 w 567"/>
                <a:gd name="T83" fmla="*/ 338 h 414"/>
                <a:gd name="T84" fmla="*/ 41 w 567"/>
                <a:gd name="T85" fmla="*/ 315 h 414"/>
                <a:gd name="T86" fmla="*/ 23 w 567"/>
                <a:gd name="T87" fmla="*/ 290 h 414"/>
                <a:gd name="T88" fmla="*/ 10 w 567"/>
                <a:gd name="T89" fmla="*/ 264 h 414"/>
                <a:gd name="T90" fmla="*/ 3 w 567"/>
                <a:gd name="T91" fmla="*/ 235 h 414"/>
                <a:gd name="T92" fmla="*/ 0 w 567"/>
                <a:gd name="T93" fmla="*/ 207 h 41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7"/>
                <a:gd name="T142" fmla="*/ 0 h 414"/>
                <a:gd name="T143" fmla="*/ 567 w 567"/>
                <a:gd name="T144" fmla="*/ 414 h 41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7" h="414">
                  <a:moveTo>
                    <a:pt x="0" y="207"/>
                  </a:moveTo>
                  <a:lnTo>
                    <a:pt x="3" y="180"/>
                  </a:lnTo>
                  <a:lnTo>
                    <a:pt x="10" y="152"/>
                  </a:lnTo>
                  <a:lnTo>
                    <a:pt x="23" y="124"/>
                  </a:lnTo>
                  <a:lnTo>
                    <a:pt x="41" y="100"/>
                  </a:lnTo>
                  <a:lnTo>
                    <a:pt x="63" y="76"/>
                  </a:lnTo>
                  <a:lnTo>
                    <a:pt x="90" y="55"/>
                  </a:lnTo>
                  <a:lnTo>
                    <a:pt x="120" y="39"/>
                  </a:lnTo>
                  <a:lnTo>
                    <a:pt x="153" y="24"/>
                  </a:lnTo>
                  <a:lnTo>
                    <a:pt x="189" y="13"/>
                  </a:lnTo>
                  <a:lnTo>
                    <a:pt x="226" y="4"/>
                  </a:lnTo>
                  <a:lnTo>
                    <a:pt x="264" y="0"/>
                  </a:lnTo>
                  <a:lnTo>
                    <a:pt x="303" y="0"/>
                  </a:lnTo>
                  <a:lnTo>
                    <a:pt x="341" y="4"/>
                  </a:lnTo>
                  <a:lnTo>
                    <a:pt x="379" y="13"/>
                  </a:lnTo>
                  <a:lnTo>
                    <a:pt x="414" y="24"/>
                  </a:lnTo>
                  <a:lnTo>
                    <a:pt x="447" y="39"/>
                  </a:lnTo>
                  <a:lnTo>
                    <a:pt x="478" y="55"/>
                  </a:lnTo>
                  <a:lnTo>
                    <a:pt x="504" y="76"/>
                  </a:lnTo>
                  <a:lnTo>
                    <a:pt x="526" y="100"/>
                  </a:lnTo>
                  <a:lnTo>
                    <a:pt x="544" y="124"/>
                  </a:lnTo>
                  <a:lnTo>
                    <a:pt x="558" y="152"/>
                  </a:lnTo>
                  <a:lnTo>
                    <a:pt x="564" y="180"/>
                  </a:lnTo>
                  <a:lnTo>
                    <a:pt x="567" y="207"/>
                  </a:lnTo>
                  <a:lnTo>
                    <a:pt x="564" y="235"/>
                  </a:lnTo>
                  <a:lnTo>
                    <a:pt x="558" y="264"/>
                  </a:lnTo>
                  <a:lnTo>
                    <a:pt x="544" y="290"/>
                  </a:lnTo>
                  <a:lnTo>
                    <a:pt x="526" y="315"/>
                  </a:lnTo>
                  <a:lnTo>
                    <a:pt x="504" y="338"/>
                  </a:lnTo>
                  <a:lnTo>
                    <a:pt x="478" y="359"/>
                  </a:lnTo>
                  <a:lnTo>
                    <a:pt x="447" y="377"/>
                  </a:lnTo>
                  <a:lnTo>
                    <a:pt x="414" y="391"/>
                  </a:lnTo>
                  <a:lnTo>
                    <a:pt x="379" y="402"/>
                  </a:lnTo>
                  <a:lnTo>
                    <a:pt x="341" y="410"/>
                  </a:lnTo>
                  <a:lnTo>
                    <a:pt x="303" y="414"/>
                  </a:lnTo>
                  <a:lnTo>
                    <a:pt x="264" y="414"/>
                  </a:lnTo>
                  <a:lnTo>
                    <a:pt x="226" y="410"/>
                  </a:lnTo>
                  <a:lnTo>
                    <a:pt x="189" y="402"/>
                  </a:lnTo>
                  <a:lnTo>
                    <a:pt x="153" y="391"/>
                  </a:lnTo>
                  <a:lnTo>
                    <a:pt x="120" y="377"/>
                  </a:lnTo>
                  <a:lnTo>
                    <a:pt x="90" y="359"/>
                  </a:lnTo>
                  <a:lnTo>
                    <a:pt x="63" y="338"/>
                  </a:lnTo>
                  <a:lnTo>
                    <a:pt x="41" y="315"/>
                  </a:lnTo>
                  <a:lnTo>
                    <a:pt x="23" y="290"/>
                  </a:lnTo>
                  <a:lnTo>
                    <a:pt x="10" y="264"/>
                  </a:lnTo>
                  <a:lnTo>
                    <a:pt x="3" y="235"/>
                  </a:lnTo>
                  <a:lnTo>
                    <a:pt x="0" y="207"/>
                  </a:lnTo>
                  <a:close/>
                </a:path>
              </a:pathLst>
            </a:custGeom>
            <a:solidFill>
              <a:srgbClr val="FFFFFF"/>
            </a:solidFill>
            <a:ln w="1588">
              <a:solidFill>
                <a:srgbClr val="000000"/>
              </a:solidFill>
              <a:round/>
              <a:headEnd/>
              <a:tailEnd/>
            </a:ln>
          </p:spPr>
          <p:txBody>
            <a:bodyPr/>
            <a:lstStyle/>
            <a:p>
              <a:endParaRPr lang="tr-TR"/>
            </a:p>
          </p:txBody>
        </p:sp>
        <p:sp>
          <p:nvSpPr>
            <p:cNvPr id="33826" name="Rectangle 37"/>
            <p:cNvSpPr>
              <a:spLocks noChangeArrowheads="1"/>
            </p:cNvSpPr>
            <p:nvPr/>
          </p:nvSpPr>
          <p:spPr bwMode="auto">
            <a:xfrm>
              <a:off x="2374" y="1146"/>
              <a:ext cx="69"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C</a:t>
              </a:r>
              <a:endParaRPr lang="tr-TR"/>
            </a:p>
          </p:txBody>
        </p:sp>
        <p:sp>
          <p:nvSpPr>
            <p:cNvPr id="33827" name="Freeform 38"/>
            <p:cNvSpPr>
              <a:spLocks/>
            </p:cNvSpPr>
            <p:nvPr/>
          </p:nvSpPr>
          <p:spPr bwMode="auto">
            <a:xfrm>
              <a:off x="2898" y="1097"/>
              <a:ext cx="283" cy="207"/>
            </a:xfrm>
            <a:custGeom>
              <a:avLst/>
              <a:gdLst>
                <a:gd name="T0" fmla="*/ 0 w 567"/>
                <a:gd name="T1" fmla="*/ 207 h 414"/>
                <a:gd name="T2" fmla="*/ 3 w 567"/>
                <a:gd name="T3" fmla="*/ 180 h 414"/>
                <a:gd name="T4" fmla="*/ 10 w 567"/>
                <a:gd name="T5" fmla="*/ 152 h 414"/>
                <a:gd name="T6" fmla="*/ 23 w 567"/>
                <a:gd name="T7" fmla="*/ 124 h 414"/>
                <a:gd name="T8" fmla="*/ 41 w 567"/>
                <a:gd name="T9" fmla="*/ 100 h 414"/>
                <a:gd name="T10" fmla="*/ 63 w 567"/>
                <a:gd name="T11" fmla="*/ 76 h 414"/>
                <a:gd name="T12" fmla="*/ 90 w 567"/>
                <a:gd name="T13" fmla="*/ 55 h 414"/>
                <a:gd name="T14" fmla="*/ 120 w 567"/>
                <a:gd name="T15" fmla="*/ 39 h 414"/>
                <a:gd name="T16" fmla="*/ 153 w 567"/>
                <a:gd name="T17" fmla="*/ 24 h 414"/>
                <a:gd name="T18" fmla="*/ 189 w 567"/>
                <a:gd name="T19" fmla="*/ 13 h 414"/>
                <a:gd name="T20" fmla="*/ 226 w 567"/>
                <a:gd name="T21" fmla="*/ 4 h 414"/>
                <a:gd name="T22" fmla="*/ 264 w 567"/>
                <a:gd name="T23" fmla="*/ 0 h 414"/>
                <a:gd name="T24" fmla="*/ 303 w 567"/>
                <a:gd name="T25" fmla="*/ 0 h 414"/>
                <a:gd name="T26" fmla="*/ 341 w 567"/>
                <a:gd name="T27" fmla="*/ 4 h 414"/>
                <a:gd name="T28" fmla="*/ 379 w 567"/>
                <a:gd name="T29" fmla="*/ 13 h 414"/>
                <a:gd name="T30" fmla="*/ 414 w 567"/>
                <a:gd name="T31" fmla="*/ 24 h 414"/>
                <a:gd name="T32" fmla="*/ 447 w 567"/>
                <a:gd name="T33" fmla="*/ 39 h 414"/>
                <a:gd name="T34" fmla="*/ 478 w 567"/>
                <a:gd name="T35" fmla="*/ 55 h 414"/>
                <a:gd name="T36" fmla="*/ 504 w 567"/>
                <a:gd name="T37" fmla="*/ 76 h 414"/>
                <a:gd name="T38" fmla="*/ 526 w 567"/>
                <a:gd name="T39" fmla="*/ 100 h 414"/>
                <a:gd name="T40" fmla="*/ 544 w 567"/>
                <a:gd name="T41" fmla="*/ 124 h 414"/>
                <a:gd name="T42" fmla="*/ 556 w 567"/>
                <a:gd name="T43" fmla="*/ 152 h 414"/>
                <a:gd name="T44" fmla="*/ 564 w 567"/>
                <a:gd name="T45" fmla="*/ 180 h 414"/>
                <a:gd name="T46" fmla="*/ 567 w 567"/>
                <a:gd name="T47" fmla="*/ 207 h 414"/>
                <a:gd name="T48" fmla="*/ 564 w 567"/>
                <a:gd name="T49" fmla="*/ 235 h 414"/>
                <a:gd name="T50" fmla="*/ 556 w 567"/>
                <a:gd name="T51" fmla="*/ 264 h 414"/>
                <a:gd name="T52" fmla="*/ 544 w 567"/>
                <a:gd name="T53" fmla="*/ 290 h 414"/>
                <a:gd name="T54" fmla="*/ 526 w 567"/>
                <a:gd name="T55" fmla="*/ 315 h 414"/>
                <a:gd name="T56" fmla="*/ 504 w 567"/>
                <a:gd name="T57" fmla="*/ 338 h 414"/>
                <a:gd name="T58" fmla="*/ 478 w 567"/>
                <a:gd name="T59" fmla="*/ 359 h 414"/>
                <a:gd name="T60" fmla="*/ 447 w 567"/>
                <a:gd name="T61" fmla="*/ 377 h 414"/>
                <a:gd name="T62" fmla="*/ 414 w 567"/>
                <a:gd name="T63" fmla="*/ 391 h 414"/>
                <a:gd name="T64" fmla="*/ 379 w 567"/>
                <a:gd name="T65" fmla="*/ 402 h 414"/>
                <a:gd name="T66" fmla="*/ 341 w 567"/>
                <a:gd name="T67" fmla="*/ 410 h 414"/>
                <a:gd name="T68" fmla="*/ 303 w 567"/>
                <a:gd name="T69" fmla="*/ 414 h 414"/>
                <a:gd name="T70" fmla="*/ 264 w 567"/>
                <a:gd name="T71" fmla="*/ 414 h 414"/>
                <a:gd name="T72" fmla="*/ 226 w 567"/>
                <a:gd name="T73" fmla="*/ 410 h 414"/>
                <a:gd name="T74" fmla="*/ 189 w 567"/>
                <a:gd name="T75" fmla="*/ 402 h 414"/>
                <a:gd name="T76" fmla="*/ 153 w 567"/>
                <a:gd name="T77" fmla="*/ 391 h 414"/>
                <a:gd name="T78" fmla="*/ 120 w 567"/>
                <a:gd name="T79" fmla="*/ 377 h 414"/>
                <a:gd name="T80" fmla="*/ 90 w 567"/>
                <a:gd name="T81" fmla="*/ 359 h 414"/>
                <a:gd name="T82" fmla="*/ 63 w 567"/>
                <a:gd name="T83" fmla="*/ 338 h 414"/>
                <a:gd name="T84" fmla="*/ 41 w 567"/>
                <a:gd name="T85" fmla="*/ 315 h 414"/>
                <a:gd name="T86" fmla="*/ 23 w 567"/>
                <a:gd name="T87" fmla="*/ 290 h 414"/>
                <a:gd name="T88" fmla="*/ 10 w 567"/>
                <a:gd name="T89" fmla="*/ 264 h 414"/>
                <a:gd name="T90" fmla="*/ 3 w 567"/>
                <a:gd name="T91" fmla="*/ 235 h 414"/>
                <a:gd name="T92" fmla="*/ 0 w 567"/>
                <a:gd name="T93" fmla="*/ 207 h 41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7"/>
                <a:gd name="T142" fmla="*/ 0 h 414"/>
                <a:gd name="T143" fmla="*/ 567 w 567"/>
                <a:gd name="T144" fmla="*/ 414 h 41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7" h="414">
                  <a:moveTo>
                    <a:pt x="0" y="207"/>
                  </a:moveTo>
                  <a:lnTo>
                    <a:pt x="3" y="180"/>
                  </a:lnTo>
                  <a:lnTo>
                    <a:pt x="10" y="152"/>
                  </a:lnTo>
                  <a:lnTo>
                    <a:pt x="23" y="124"/>
                  </a:lnTo>
                  <a:lnTo>
                    <a:pt x="41" y="100"/>
                  </a:lnTo>
                  <a:lnTo>
                    <a:pt x="63" y="76"/>
                  </a:lnTo>
                  <a:lnTo>
                    <a:pt x="90" y="55"/>
                  </a:lnTo>
                  <a:lnTo>
                    <a:pt x="120" y="39"/>
                  </a:lnTo>
                  <a:lnTo>
                    <a:pt x="153" y="24"/>
                  </a:lnTo>
                  <a:lnTo>
                    <a:pt x="189" y="13"/>
                  </a:lnTo>
                  <a:lnTo>
                    <a:pt x="226" y="4"/>
                  </a:lnTo>
                  <a:lnTo>
                    <a:pt x="264" y="0"/>
                  </a:lnTo>
                  <a:lnTo>
                    <a:pt x="303" y="0"/>
                  </a:lnTo>
                  <a:lnTo>
                    <a:pt x="341" y="4"/>
                  </a:lnTo>
                  <a:lnTo>
                    <a:pt x="379" y="13"/>
                  </a:lnTo>
                  <a:lnTo>
                    <a:pt x="414" y="24"/>
                  </a:lnTo>
                  <a:lnTo>
                    <a:pt x="447" y="39"/>
                  </a:lnTo>
                  <a:lnTo>
                    <a:pt x="478" y="55"/>
                  </a:lnTo>
                  <a:lnTo>
                    <a:pt x="504" y="76"/>
                  </a:lnTo>
                  <a:lnTo>
                    <a:pt x="526" y="100"/>
                  </a:lnTo>
                  <a:lnTo>
                    <a:pt x="544" y="124"/>
                  </a:lnTo>
                  <a:lnTo>
                    <a:pt x="556" y="152"/>
                  </a:lnTo>
                  <a:lnTo>
                    <a:pt x="564" y="180"/>
                  </a:lnTo>
                  <a:lnTo>
                    <a:pt x="567" y="207"/>
                  </a:lnTo>
                  <a:lnTo>
                    <a:pt x="564" y="235"/>
                  </a:lnTo>
                  <a:lnTo>
                    <a:pt x="556" y="264"/>
                  </a:lnTo>
                  <a:lnTo>
                    <a:pt x="544" y="290"/>
                  </a:lnTo>
                  <a:lnTo>
                    <a:pt x="526" y="315"/>
                  </a:lnTo>
                  <a:lnTo>
                    <a:pt x="504" y="338"/>
                  </a:lnTo>
                  <a:lnTo>
                    <a:pt x="478" y="359"/>
                  </a:lnTo>
                  <a:lnTo>
                    <a:pt x="447" y="377"/>
                  </a:lnTo>
                  <a:lnTo>
                    <a:pt x="414" y="391"/>
                  </a:lnTo>
                  <a:lnTo>
                    <a:pt x="379" y="402"/>
                  </a:lnTo>
                  <a:lnTo>
                    <a:pt x="341" y="410"/>
                  </a:lnTo>
                  <a:lnTo>
                    <a:pt x="303" y="414"/>
                  </a:lnTo>
                  <a:lnTo>
                    <a:pt x="264" y="414"/>
                  </a:lnTo>
                  <a:lnTo>
                    <a:pt x="226" y="410"/>
                  </a:lnTo>
                  <a:lnTo>
                    <a:pt x="189" y="402"/>
                  </a:lnTo>
                  <a:lnTo>
                    <a:pt x="153" y="391"/>
                  </a:lnTo>
                  <a:lnTo>
                    <a:pt x="120" y="377"/>
                  </a:lnTo>
                  <a:lnTo>
                    <a:pt x="90" y="359"/>
                  </a:lnTo>
                  <a:lnTo>
                    <a:pt x="63" y="338"/>
                  </a:lnTo>
                  <a:lnTo>
                    <a:pt x="41" y="315"/>
                  </a:lnTo>
                  <a:lnTo>
                    <a:pt x="23" y="290"/>
                  </a:lnTo>
                  <a:lnTo>
                    <a:pt x="10" y="264"/>
                  </a:lnTo>
                  <a:lnTo>
                    <a:pt x="3" y="235"/>
                  </a:lnTo>
                  <a:lnTo>
                    <a:pt x="0" y="207"/>
                  </a:lnTo>
                  <a:close/>
                </a:path>
              </a:pathLst>
            </a:custGeom>
            <a:solidFill>
              <a:srgbClr val="FFFFFF"/>
            </a:solidFill>
            <a:ln w="1588">
              <a:solidFill>
                <a:srgbClr val="000000"/>
              </a:solidFill>
              <a:round/>
              <a:headEnd/>
              <a:tailEnd/>
            </a:ln>
          </p:spPr>
          <p:txBody>
            <a:bodyPr/>
            <a:lstStyle/>
            <a:p>
              <a:endParaRPr lang="tr-TR"/>
            </a:p>
          </p:txBody>
        </p:sp>
        <p:sp>
          <p:nvSpPr>
            <p:cNvPr id="33828" name="Rectangle 39"/>
            <p:cNvSpPr>
              <a:spLocks noChangeArrowheads="1"/>
            </p:cNvSpPr>
            <p:nvPr/>
          </p:nvSpPr>
          <p:spPr bwMode="auto">
            <a:xfrm>
              <a:off x="3006" y="1146"/>
              <a:ext cx="69"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D</a:t>
              </a:r>
              <a:endParaRPr lang="tr-TR"/>
            </a:p>
          </p:txBody>
        </p:sp>
        <p:sp>
          <p:nvSpPr>
            <p:cNvPr id="33829" name="Freeform 40"/>
            <p:cNvSpPr>
              <a:spLocks/>
            </p:cNvSpPr>
            <p:nvPr/>
          </p:nvSpPr>
          <p:spPr bwMode="auto">
            <a:xfrm>
              <a:off x="3517" y="1097"/>
              <a:ext cx="284" cy="207"/>
            </a:xfrm>
            <a:custGeom>
              <a:avLst/>
              <a:gdLst>
                <a:gd name="T0" fmla="*/ 0 w 567"/>
                <a:gd name="T1" fmla="*/ 207 h 414"/>
                <a:gd name="T2" fmla="*/ 3 w 567"/>
                <a:gd name="T3" fmla="*/ 180 h 414"/>
                <a:gd name="T4" fmla="*/ 10 w 567"/>
                <a:gd name="T5" fmla="*/ 152 h 414"/>
                <a:gd name="T6" fmla="*/ 23 w 567"/>
                <a:gd name="T7" fmla="*/ 124 h 414"/>
                <a:gd name="T8" fmla="*/ 41 w 567"/>
                <a:gd name="T9" fmla="*/ 100 h 414"/>
                <a:gd name="T10" fmla="*/ 63 w 567"/>
                <a:gd name="T11" fmla="*/ 76 h 414"/>
                <a:gd name="T12" fmla="*/ 89 w 567"/>
                <a:gd name="T13" fmla="*/ 55 h 414"/>
                <a:gd name="T14" fmla="*/ 120 w 567"/>
                <a:gd name="T15" fmla="*/ 39 h 414"/>
                <a:gd name="T16" fmla="*/ 153 w 567"/>
                <a:gd name="T17" fmla="*/ 24 h 414"/>
                <a:gd name="T18" fmla="*/ 189 w 567"/>
                <a:gd name="T19" fmla="*/ 13 h 414"/>
                <a:gd name="T20" fmla="*/ 226 w 567"/>
                <a:gd name="T21" fmla="*/ 4 h 414"/>
                <a:gd name="T22" fmla="*/ 264 w 567"/>
                <a:gd name="T23" fmla="*/ 0 h 414"/>
                <a:gd name="T24" fmla="*/ 303 w 567"/>
                <a:gd name="T25" fmla="*/ 0 h 414"/>
                <a:gd name="T26" fmla="*/ 341 w 567"/>
                <a:gd name="T27" fmla="*/ 4 h 414"/>
                <a:gd name="T28" fmla="*/ 378 w 567"/>
                <a:gd name="T29" fmla="*/ 13 h 414"/>
                <a:gd name="T30" fmla="*/ 414 w 567"/>
                <a:gd name="T31" fmla="*/ 24 h 414"/>
                <a:gd name="T32" fmla="*/ 447 w 567"/>
                <a:gd name="T33" fmla="*/ 39 h 414"/>
                <a:gd name="T34" fmla="*/ 478 w 567"/>
                <a:gd name="T35" fmla="*/ 55 h 414"/>
                <a:gd name="T36" fmla="*/ 504 w 567"/>
                <a:gd name="T37" fmla="*/ 76 h 414"/>
                <a:gd name="T38" fmla="*/ 526 w 567"/>
                <a:gd name="T39" fmla="*/ 100 h 414"/>
                <a:gd name="T40" fmla="*/ 544 w 567"/>
                <a:gd name="T41" fmla="*/ 124 h 414"/>
                <a:gd name="T42" fmla="*/ 557 w 567"/>
                <a:gd name="T43" fmla="*/ 152 h 414"/>
                <a:gd name="T44" fmla="*/ 564 w 567"/>
                <a:gd name="T45" fmla="*/ 180 h 414"/>
                <a:gd name="T46" fmla="*/ 567 w 567"/>
                <a:gd name="T47" fmla="*/ 207 h 414"/>
                <a:gd name="T48" fmla="*/ 564 w 567"/>
                <a:gd name="T49" fmla="*/ 235 h 414"/>
                <a:gd name="T50" fmla="*/ 557 w 567"/>
                <a:gd name="T51" fmla="*/ 264 h 414"/>
                <a:gd name="T52" fmla="*/ 544 w 567"/>
                <a:gd name="T53" fmla="*/ 290 h 414"/>
                <a:gd name="T54" fmla="*/ 526 w 567"/>
                <a:gd name="T55" fmla="*/ 315 h 414"/>
                <a:gd name="T56" fmla="*/ 504 w 567"/>
                <a:gd name="T57" fmla="*/ 338 h 414"/>
                <a:gd name="T58" fmla="*/ 478 w 567"/>
                <a:gd name="T59" fmla="*/ 359 h 414"/>
                <a:gd name="T60" fmla="*/ 447 w 567"/>
                <a:gd name="T61" fmla="*/ 377 h 414"/>
                <a:gd name="T62" fmla="*/ 414 w 567"/>
                <a:gd name="T63" fmla="*/ 391 h 414"/>
                <a:gd name="T64" fmla="*/ 378 w 567"/>
                <a:gd name="T65" fmla="*/ 402 h 414"/>
                <a:gd name="T66" fmla="*/ 341 w 567"/>
                <a:gd name="T67" fmla="*/ 410 h 414"/>
                <a:gd name="T68" fmla="*/ 303 w 567"/>
                <a:gd name="T69" fmla="*/ 414 h 414"/>
                <a:gd name="T70" fmla="*/ 264 w 567"/>
                <a:gd name="T71" fmla="*/ 414 h 414"/>
                <a:gd name="T72" fmla="*/ 226 w 567"/>
                <a:gd name="T73" fmla="*/ 410 h 414"/>
                <a:gd name="T74" fmla="*/ 189 w 567"/>
                <a:gd name="T75" fmla="*/ 402 h 414"/>
                <a:gd name="T76" fmla="*/ 153 w 567"/>
                <a:gd name="T77" fmla="*/ 391 h 414"/>
                <a:gd name="T78" fmla="*/ 120 w 567"/>
                <a:gd name="T79" fmla="*/ 377 h 414"/>
                <a:gd name="T80" fmla="*/ 89 w 567"/>
                <a:gd name="T81" fmla="*/ 359 h 414"/>
                <a:gd name="T82" fmla="*/ 63 w 567"/>
                <a:gd name="T83" fmla="*/ 338 h 414"/>
                <a:gd name="T84" fmla="*/ 41 w 567"/>
                <a:gd name="T85" fmla="*/ 315 h 414"/>
                <a:gd name="T86" fmla="*/ 23 w 567"/>
                <a:gd name="T87" fmla="*/ 290 h 414"/>
                <a:gd name="T88" fmla="*/ 10 w 567"/>
                <a:gd name="T89" fmla="*/ 264 h 414"/>
                <a:gd name="T90" fmla="*/ 3 w 567"/>
                <a:gd name="T91" fmla="*/ 235 h 414"/>
                <a:gd name="T92" fmla="*/ 0 w 567"/>
                <a:gd name="T93" fmla="*/ 207 h 41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7"/>
                <a:gd name="T142" fmla="*/ 0 h 414"/>
                <a:gd name="T143" fmla="*/ 567 w 567"/>
                <a:gd name="T144" fmla="*/ 414 h 41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7" h="414">
                  <a:moveTo>
                    <a:pt x="0" y="207"/>
                  </a:moveTo>
                  <a:lnTo>
                    <a:pt x="3" y="180"/>
                  </a:lnTo>
                  <a:lnTo>
                    <a:pt x="10" y="152"/>
                  </a:lnTo>
                  <a:lnTo>
                    <a:pt x="23" y="124"/>
                  </a:lnTo>
                  <a:lnTo>
                    <a:pt x="41" y="100"/>
                  </a:lnTo>
                  <a:lnTo>
                    <a:pt x="63" y="76"/>
                  </a:lnTo>
                  <a:lnTo>
                    <a:pt x="89" y="55"/>
                  </a:lnTo>
                  <a:lnTo>
                    <a:pt x="120" y="39"/>
                  </a:lnTo>
                  <a:lnTo>
                    <a:pt x="153" y="24"/>
                  </a:lnTo>
                  <a:lnTo>
                    <a:pt x="189" y="13"/>
                  </a:lnTo>
                  <a:lnTo>
                    <a:pt x="226" y="4"/>
                  </a:lnTo>
                  <a:lnTo>
                    <a:pt x="264" y="0"/>
                  </a:lnTo>
                  <a:lnTo>
                    <a:pt x="303" y="0"/>
                  </a:lnTo>
                  <a:lnTo>
                    <a:pt x="341" y="4"/>
                  </a:lnTo>
                  <a:lnTo>
                    <a:pt x="378" y="13"/>
                  </a:lnTo>
                  <a:lnTo>
                    <a:pt x="414" y="24"/>
                  </a:lnTo>
                  <a:lnTo>
                    <a:pt x="447" y="39"/>
                  </a:lnTo>
                  <a:lnTo>
                    <a:pt x="478" y="55"/>
                  </a:lnTo>
                  <a:lnTo>
                    <a:pt x="504" y="76"/>
                  </a:lnTo>
                  <a:lnTo>
                    <a:pt x="526" y="100"/>
                  </a:lnTo>
                  <a:lnTo>
                    <a:pt x="544" y="124"/>
                  </a:lnTo>
                  <a:lnTo>
                    <a:pt x="557" y="152"/>
                  </a:lnTo>
                  <a:lnTo>
                    <a:pt x="564" y="180"/>
                  </a:lnTo>
                  <a:lnTo>
                    <a:pt x="567" y="207"/>
                  </a:lnTo>
                  <a:lnTo>
                    <a:pt x="564" y="235"/>
                  </a:lnTo>
                  <a:lnTo>
                    <a:pt x="557" y="264"/>
                  </a:lnTo>
                  <a:lnTo>
                    <a:pt x="544" y="290"/>
                  </a:lnTo>
                  <a:lnTo>
                    <a:pt x="526" y="315"/>
                  </a:lnTo>
                  <a:lnTo>
                    <a:pt x="504" y="338"/>
                  </a:lnTo>
                  <a:lnTo>
                    <a:pt x="478" y="359"/>
                  </a:lnTo>
                  <a:lnTo>
                    <a:pt x="447" y="377"/>
                  </a:lnTo>
                  <a:lnTo>
                    <a:pt x="414" y="391"/>
                  </a:lnTo>
                  <a:lnTo>
                    <a:pt x="378" y="402"/>
                  </a:lnTo>
                  <a:lnTo>
                    <a:pt x="341" y="410"/>
                  </a:lnTo>
                  <a:lnTo>
                    <a:pt x="303" y="414"/>
                  </a:lnTo>
                  <a:lnTo>
                    <a:pt x="264" y="414"/>
                  </a:lnTo>
                  <a:lnTo>
                    <a:pt x="226" y="410"/>
                  </a:lnTo>
                  <a:lnTo>
                    <a:pt x="189" y="402"/>
                  </a:lnTo>
                  <a:lnTo>
                    <a:pt x="153" y="391"/>
                  </a:lnTo>
                  <a:lnTo>
                    <a:pt x="120" y="377"/>
                  </a:lnTo>
                  <a:lnTo>
                    <a:pt x="89" y="359"/>
                  </a:lnTo>
                  <a:lnTo>
                    <a:pt x="63" y="338"/>
                  </a:lnTo>
                  <a:lnTo>
                    <a:pt x="41" y="315"/>
                  </a:lnTo>
                  <a:lnTo>
                    <a:pt x="23" y="290"/>
                  </a:lnTo>
                  <a:lnTo>
                    <a:pt x="10" y="264"/>
                  </a:lnTo>
                  <a:lnTo>
                    <a:pt x="3" y="235"/>
                  </a:lnTo>
                  <a:lnTo>
                    <a:pt x="0" y="207"/>
                  </a:lnTo>
                  <a:close/>
                </a:path>
              </a:pathLst>
            </a:custGeom>
            <a:solidFill>
              <a:srgbClr val="FFFFFF"/>
            </a:solidFill>
            <a:ln w="1588">
              <a:solidFill>
                <a:srgbClr val="000000"/>
              </a:solidFill>
              <a:round/>
              <a:headEnd/>
              <a:tailEnd/>
            </a:ln>
          </p:spPr>
          <p:txBody>
            <a:bodyPr/>
            <a:lstStyle/>
            <a:p>
              <a:endParaRPr lang="tr-TR"/>
            </a:p>
          </p:txBody>
        </p:sp>
        <p:sp>
          <p:nvSpPr>
            <p:cNvPr id="33830" name="Rectangle 41"/>
            <p:cNvSpPr>
              <a:spLocks noChangeArrowheads="1"/>
            </p:cNvSpPr>
            <p:nvPr/>
          </p:nvSpPr>
          <p:spPr bwMode="auto">
            <a:xfrm>
              <a:off x="3628" y="1146"/>
              <a:ext cx="64"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E</a:t>
              </a:r>
              <a:endParaRPr lang="tr-TR"/>
            </a:p>
          </p:txBody>
        </p:sp>
        <p:sp>
          <p:nvSpPr>
            <p:cNvPr id="33831" name="Freeform 42"/>
            <p:cNvSpPr>
              <a:spLocks/>
            </p:cNvSpPr>
            <p:nvPr/>
          </p:nvSpPr>
          <p:spPr bwMode="auto">
            <a:xfrm>
              <a:off x="200" y="2494"/>
              <a:ext cx="284" cy="207"/>
            </a:xfrm>
            <a:custGeom>
              <a:avLst/>
              <a:gdLst>
                <a:gd name="T0" fmla="*/ 0 w 569"/>
                <a:gd name="T1" fmla="*/ 205 h 412"/>
                <a:gd name="T2" fmla="*/ 3 w 569"/>
                <a:gd name="T3" fmla="*/ 178 h 412"/>
                <a:gd name="T4" fmla="*/ 11 w 569"/>
                <a:gd name="T5" fmla="*/ 150 h 412"/>
                <a:gd name="T6" fmla="*/ 24 w 569"/>
                <a:gd name="T7" fmla="*/ 124 h 412"/>
                <a:gd name="T8" fmla="*/ 41 w 569"/>
                <a:gd name="T9" fmla="*/ 98 h 412"/>
                <a:gd name="T10" fmla="*/ 65 w 569"/>
                <a:gd name="T11" fmla="*/ 76 h 412"/>
                <a:gd name="T12" fmla="*/ 91 w 569"/>
                <a:gd name="T13" fmla="*/ 55 h 412"/>
                <a:gd name="T14" fmla="*/ 121 w 569"/>
                <a:gd name="T15" fmla="*/ 37 h 412"/>
                <a:gd name="T16" fmla="*/ 154 w 569"/>
                <a:gd name="T17" fmla="*/ 22 h 412"/>
                <a:gd name="T18" fmla="*/ 190 w 569"/>
                <a:gd name="T19" fmla="*/ 11 h 412"/>
                <a:gd name="T20" fmla="*/ 227 w 569"/>
                <a:gd name="T21" fmla="*/ 3 h 412"/>
                <a:gd name="T22" fmla="*/ 266 w 569"/>
                <a:gd name="T23" fmla="*/ 0 h 412"/>
                <a:gd name="T24" fmla="*/ 304 w 569"/>
                <a:gd name="T25" fmla="*/ 0 h 412"/>
                <a:gd name="T26" fmla="*/ 343 w 569"/>
                <a:gd name="T27" fmla="*/ 3 h 412"/>
                <a:gd name="T28" fmla="*/ 380 w 569"/>
                <a:gd name="T29" fmla="*/ 11 h 412"/>
                <a:gd name="T30" fmla="*/ 416 w 569"/>
                <a:gd name="T31" fmla="*/ 22 h 412"/>
                <a:gd name="T32" fmla="*/ 449 w 569"/>
                <a:gd name="T33" fmla="*/ 37 h 412"/>
                <a:gd name="T34" fmla="*/ 478 w 569"/>
                <a:gd name="T35" fmla="*/ 55 h 412"/>
                <a:gd name="T36" fmla="*/ 505 w 569"/>
                <a:gd name="T37" fmla="*/ 76 h 412"/>
                <a:gd name="T38" fmla="*/ 527 w 569"/>
                <a:gd name="T39" fmla="*/ 98 h 412"/>
                <a:gd name="T40" fmla="*/ 545 w 569"/>
                <a:gd name="T41" fmla="*/ 124 h 412"/>
                <a:gd name="T42" fmla="*/ 558 w 569"/>
                <a:gd name="T43" fmla="*/ 150 h 412"/>
                <a:gd name="T44" fmla="*/ 566 w 569"/>
                <a:gd name="T45" fmla="*/ 178 h 412"/>
                <a:gd name="T46" fmla="*/ 569 w 569"/>
                <a:gd name="T47" fmla="*/ 205 h 412"/>
                <a:gd name="T48" fmla="*/ 566 w 569"/>
                <a:gd name="T49" fmla="*/ 234 h 412"/>
                <a:gd name="T50" fmla="*/ 558 w 569"/>
                <a:gd name="T51" fmla="*/ 262 h 412"/>
                <a:gd name="T52" fmla="*/ 545 w 569"/>
                <a:gd name="T53" fmla="*/ 288 h 412"/>
                <a:gd name="T54" fmla="*/ 527 w 569"/>
                <a:gd name="T55" fmla="*/ 313 h 412"/>
                <a:gd name="T56" fmla="*/ 505 w 569"/>
                <a:gd name="T57" fmla="*/ 336 h 412"/>
                <a:gd name="T58" fmla="*/ 478 w 569"/>
                <a:gd name="T59" fmla="*/ 357 h 412"/>
                <a:gd name="T60" fmla="*/ 449 w 569"/>
                <a:gd name="T61" fmla="*/ 375 h 412"/>
                <a:gd name="T62" fmla="*/ 416 w 569"/>
                <a:gd name="T63" fmla="*/ 389 h 412"/>
                <a:gd name="T64" fmla="*/ 380 w 569"/>
                <a:gd name="T65" fmla="*/ 401 h 412"/>
                <a:gd name="T66" fmla="*/ 343 w 569"/>
                <a:gd name="T67" fmla="*/ 408 h 412"/>
                <a:gd name="T68" fmla="*/ 304 w 569"/>
                <a:gd name="T69" fmla="*/ 412 h 412"/>
                <a:gd name="T70" fmla="*/ 266 w 569"/>
                <a:gd name="T71" fmla="*/ 412 h 412"/>
                <a:gd name="T72" fmla="*/ 227 w 569"/>
                <a:gd name="T73" fmla="*/ 408 h 412"/>
                <a:gd name="T74" fmla="*/ 190 w 569"/>
                <a:gd name="T75" fmla="*/ 401 h 412"/>
                <a:gd name="T76" fmla="*/ 154 w 569"/>
                <a:gd name="T77" fmla="*/ 389 h 412"/>
                <a:gd name="T78" fmla="*/ 121 w 569"/>
                <a:gd name="T79" fmla="*/ 375 h 412"/>
                <a:gd name="T80" fmla="*/ 91 w 569"/>
                <a:gd name="T81" fmla="*/ 357 h 412"/>
                <a:gd name="T82" fmla="*/ 65 w 569"/>
                <a:gd name="T83" fmla="*/ 336 h 412"/>
                <a:gd name="T84" fmla="*/ 41 w 569"/>
                <a:gd name="T85" fmla="*/ 313 h 412"/>
                <a:gd name="T86" fmla="*/ 24 w 569"/>
                <a:gd name="T87" fmla="*/ 288 h 412"/>
                <a:gd name="T88" fmla="*/ 11 w 569"/>
                <a:gd name="T89" fmla="*/ 262 h 412"/>
                <a:gd name="T90" fmla="*/ 3 w 569"/>
                <a:gd name="T91" fmla="*/ 234 h 412"/>
                <a:gd name="T92" fmla="*/ 0 w 569"/>
                <a:gd name="T93" fmla="*/ 205 h 4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9"/>
                <a:gd name="T142" fmla="*/ 0 h 412"/>
                <a:gd name="T143" fmla="*/ 569 w 569"/>
                <a:gd name="T144" fmla="*/ 412 h 4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9" h="412">
                  <a:moveTo>
                    <a:pt x="0" y="205"/>
                  </a:moveTo>
                  <a:lnTo>
                    <a:pt x="3" y="178"/>
                  </a:lnTo>
                  <a:lnTo>
                    <a:pt x="11" y="150"/>
                  </a:lnTo>
                  <a:lnTo>
                    <a:pt x="24" y="124"/>
                  </a:lnTo>
                  <a:lnTo>
                    <a:pt x="41" y="98"/>
                  </a:lnTo>
                  <a:lnTo>
                    <a:pt x="65" y="76"/>
                  </a:lnTo>
                  <a:lnTo>
                    <a:pt x="91" y="55"/>
                  </a:lnTo>
                  <a:lnTo>
                    <a:pt x="121" y="37"/>
                  </a:lnTo>
                  <a:lnTo>
                    <a:pt x="154" y="22"/>
                  </a:lnTo>
                  <a:lnTo>
                    <a:pt x="190" y="11"/>
                  </a:lnTo>
                  <a:lnTo>
                    <a:pt x="227" y="3"/>
                  </a:lnTo>
                  <a:lnTo>
                    <a:pt x="266" y="0"/>
                  </a:lnTo>
                  <a:lnTo>
                    <a:pt x="304" y="0"/>
                  </a:lnTo>
                  <a:lnTo>
                    <a:pt x="343" y="3"/>
                  </a:lnTo>
                  <a:lnTo>
                    <a:pt x="380" y="11"/>
                  </a:lnTo>
                  <a:lnTo>
                    <a:pt x="416" y="22"/>
                  </a:lnTo>
                  <a:lnTo>
                    <a:pt x="449" y="37"/>
                  </a:lnTo>
                  <a:lnTo>
                    <a:pt x="478" y="55"/>
                  </a:lnTo>
                  <a:lnTo>
                    <a:pt x="505" y="76"/>
                  </a:lnTo>
                  <a:lnTo>
                    <a:pt x="527" y="98"/>
                  </a:lnTo>
                  <a:lnTo>
                    <a:pt x="545" y="124"/>
                  </a:lnTo>
                  <a:lnTo>
                    <a:pt x="558" y="150"/>
                  </a:lnTo>
                  <a:lnTo>
                    <a:pt x="566" y="178"/>
                  </a:lnTo>
                  <a:lnTo>
                    <a:pt x="569" y="205"/>
                  </a:lnTo>
                  <a:lnTo>
                    <a:pt x="566" y="234"/>
                  </a:lnTo>
                  <a:lnTo>
                    <a:pt x="558" y="262"/>
                  </a:lnTo>
                  <a:lnTo>
                    <a:pt x="545" y="288"/>
                  </a:lnTo>
                  <a:lnTo>
                    <a:pt x="527" y="313"/>
                  </a:lnTo>
                  <a:lnTo>
                    <a:pt x="505" y="336"/>
                  </a:lnTo>
                  <a:lnTo>
                    <a:pt x="478" y="357"/>
                  </a:lnTo>
                  <a:lnTo>
                    <a:pt x="449" y="375"/>
                  </a:lnTo>
                  <a:lnTo>
                    <a:pt x="416" y="389"/>
                  </a:lnTo>
                  <a:lnTo>
                    <a:pt x="380" y="401"/>
                  </a:lnTo>
                  <a:lnTo>
                    <a:pt x="343" y="408"/>
                  </a:lnTo>
                  <a:lnTo>
                    <a:pt x="304" y="412"/>
                  </a:lnTo>
                  <a:lnTo>
                    <a:pt x="266" y="412"/>
                  </a:lnTo>
                  <a:lnTo>
                    <a:pt x="227" y="408"/>
                  </a:lnTo>
                  <a:lnTo>
                    <a:pt x="190" y="401"/>
                  </a:lnTo>
                  <a:lnTo>
                    <a:pt x="154" y="389"/>
                  </a:lnTo>
                  <a:lnTo>
                    <a:pt x="121" y="375"/>
                  </a:lnTo>
                  <a:lnTo>
                    <a:pt x="91" y="357"/>
                  </a:lnTo>
                  <a:lnTo>
                    <a:pt x="65" y="336"/>
                  </a:lnTo>
                  <a:lnTo>
                    <a:pt x="41" y="313"/>
                  </a:lnTo>
                  <a:lnTo>
                    <a:pt x="24" y="288"/>
                  </a:lnTo>
                  <a:lnTo>
                    <a:pt x="11" y="262"/>
                  </a:lnTo>
                  <a:lnTo>
                    <a:pt x="3" y="234"/>
                  </a:lnTo>
                  <a:lnTo>
                    <a:pt x="0" y="205"/>
                  </a:lnTo>
                  <a:close/>
                </a:path>
              </a:pathLst>
            </a:custGeom>
            <a:solidFill>
              <a:srgbClr val="FFFFFF"/>
            </a:solidFill>
            <a:ln w="1588">
              <a:solidFill>
                <a:srgbClr val="000000"/>
              </a:solidFill>
              <a:round/>
              <a:headEnd/>
              <a:tailEnd/>
            </a:ln>
          </p:spPr>
          <p:txBody>
            <a:bodyPr/>
            <a:lstStyle/>
            <a:p>
              <a:endParaRPr lang="tr-TR"/>
            </a:p>
          </p:txBody>
        </p:sp>
        <p:sp>
          <p:nvSpPr>
            <p:cNvPr id="33832" name="Rectangle 43"/>
            <p:cNvSpPr>
              <a:spLocks noChangeArrowheads="1"/>
            </p:cNvSpPr>
            <p:nvPr/>
          </p:nvSpPr>
          <p:spPr bwMode="auto">
            <a:xfrm>
              <a:off x="247" y="2543"/>
              <a:ext cx="197"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ABC</a:t>
              </a:r>
              <a:endParaRPr lang="tr-TR"/>
            </a:p>
          </p:txBody>
        </p:sp>
        <p:sp>
          <p:nvSpPr>
            <p:cNvPr id="33833" name="Freeform 44"/>
            <p:cNvSpPr>
              <a:spLocks/>
            </p:cNvSpPr>
            <p:nvPr/>
          </p:nvSpPr>
          <p:spPr bwMode="auto">
            <a:xfrm>
              <a:off x="652" y="2494"/>
              <a:ext cx="283" cy="207"/>
            </a:xfrm>
            <a:custGeom>
              <a:avLst/>
              <a:gdLst>
                <a:gd name="T0" fmla="*/ 0 w 567"/>
                <a:gd name="T1" fmla="*/ 205 h 412"/>
                <a:gd name="T2" fmla="*/ 2 w 567"/>
                <a:gd name="T3" fmla="*/ 178 h 412"/>
                <a:gd name="T4" fmla="*/ 9 w 567"/>
                <a:gd name="T5" fmla="*/ 150 h 412"/>
                <a:gd name="T6" fmla="*/ 23 w 567"/>
                <a:gd name="T7" fmla="*/ 124 h 412"/>
                <a:gd name="T8" fmla="*/ 41 w 567"/>
                <a:gd name="T9" fmla="*/ 98 h 412"/>
                <a:gd name="T10" fmla="*/ 63 w 567"/>
                <a:gd name="T11" fmla="*/ 76 h 412"/>
                <a:gd name="T12" fmla="*/ 89 w 567"/>
                <a:gd name="T13" fmla="*/ 55 h 412"/>
                <a:gd name="T14" fmla="*/ 119 w 567"/>
                <a:gd name="T15" fmla="*/ 37 h 412"/>
                <a:gd name="T16" fmla="*/ 152 w 567"/>
                <a:gd name="T17" fmla="*/ 22 h 412"/>
                <a:gd name="T18" fmla="*/ 188 w 567"/>
                <a:gd name="T19" fmla="*/ 11 h 412"/>
                <a:gd name="T20" fmla="*/ 225 w 567"/>
                <a:gd name="T21" fmla="*/ 3 h 412"/>
                <a:gd name="T22" fmla="*/ 264 w 567"/>
                <a:gd name="T23" fmla="*/ 0 h 412"/>
                <a:gd name="T24" fmla="*/ 302 w 567"/>
                <a:gd name="T25" fmla="*/ 0 h 412"/>
                <a:gd name="T26" fmla="*/ 341 w 567"/>
                <a:gd name="T27" fmla="*/ 3 h 412"/>
                <a:gd name="T28" fmla="*/ 378 w 567"/>
                <a:gd name="T29" fmla="*/ 11 h 412"/>
                <a:gd name="T30" fmla="*/ 414 w 567"/>
                <a:gd name="T31" fmla="*/ 22 h 412"/>
                <a:gd name="T32" fmla="*/ 447 w 567"/>
                <a:gd name="T33" fmla="*/ 37 h 412"/>
                <a:gd name="T34" fmla="*/ 477 w 567"/>
                <a:gd name="T35" fmla="*/ 55 h 412"/>
                <a:gd name="T36" fmla="*/ 503 w 567"/>
                <a:gd name="T37" fmla="*/ 76 h 412"/>
                <a:gd name="T38" fmla="*/ 525 w 567"/>
                <a:gd name="T39" fmla="*/ 98 h 412"/>
                <a:gd name="T40" fmla="*/ 543 w 567"/>
                <a:gd name="T41" fmla="*/ 124 h 412"/>
                <a:gd name="T42" fmla="*/ 557 w 567"/>
                <a:gd name="T43" fmla="*/ 150 h 412"/>
                <a:gd name="T44" fmla="*/ 564 w 567"/>
                <a:gd name="T45" fmla="*/ 178 h 412"/>
                <a:gd name="T46" fmla="*/ 567 w 567"/>
                <a:gd name="T47" fmla="*/ 205 h 412"/>
                <a:gd name="T48" fmla="*/ 564 w 567"/>
                <a:gd name="T49" fmla="*/ 234 h 412"/>
                <a:gd name="T50" fmla="*/ 557 w 567"/>
                <a:gd name="T51" fmla="*/ 262 h 412"/>
                <a:gd name="T52" fmla="*/ 543 w 567"/>
                <a:gd name="T53" fmla="*/ 288 h 412"/>
                <a:gd name="T54" fmla="*/ 525 w 567"/>
                <a:gd name="T55" fmla="*/ 313 h 412"/>
                <a:gd name="T56" fmla="*/ 503 w 567"/>
                <a:gd name="T57" fmla="*/ 336 h 412"/>
                <a:gd name="T58" fmla="*/ 477 w 567"/>
                <a:gd name="T59" fmla="*/ 357 h 412"/>
                <a:gd name="T60" fmla="*/ 447 w 567"/>
                <a:gd name="T61" fmla="*/ 375 h 412"/>
                <a:gd name="T62" fmla="*/ 414 w 567"/>
                <a:gd name="T63" fmla="*/ 389 h 412"/>
                <a:gd name="T64" fmla="*/ 378 w 567"/>
                <a:gd name="T65" fmla="*/ 401 h 412"/>
                <a:gd name="T66" fmla="*/ 341 w 567"/>
                <a:gd name="T67" fmla="*/ 408 h 412"/>
                <a:gd name="T68" fmla="*/ 302 w 567"/>
                <a:gd name="T69" fmla="*/ 412 h 412"/>
                <a:gd name="T70" fmla="*/ 264 w 567"/>
                <a:gd name="T71" fmla="*/ 412 h 412"/>
                <a:gd name="T72" fmla="*/ 225 w 567"/>
                <a:gd name="T73" fmla="*/ 408 h 412"/>
                <a:gd name="T74" fmla="*/ 188 w 567"/>
                <a:gd name="T75" fmla="*/ 401 h 412"/>
                <a:gd name="T76" fmla="*/ 152 w 567"/>
                <a:gd name="T77" fmla="*/ 389 h 412"/>
                <a:gd name="T78" fmla="*/ 119 w 567"/>
                <a:gd name="T79" fmla="*/ 375 h 412"/>
                <a:gd name="T80" fmla="*/ 89 w 567"/>
                <a:gd name="T81" fmla="*/ 357 h 412"/>
                <a:gd name="T82" fmla="*/ 63 w 567"/>
                <a:gd name="T83" fmla="*/ 336 h 412"/>
                <a:gd name="T84" fmla="*/ 41 w 567"/>
                <a:gd name="T85" fmla="*/ 313 h 412"/>
                <a:gd name="T86" fmla="*/ 23 w 567"/>
                <a:gd name="T87" fmla="*/ 288 h 412"/>
                <a:gd name="T88" fmla="*/ 9 w 567"/>
                <a:gd name="T89" fmla="*/ 262 h 412"/>
                <a:gd name="T90" fmla="*/ 2 w 567"/>
                <a:gd name="T91" fmla="*/ 234 h 412"/>
                <a:gd name="T92" fmla="*/ 0 w 567"/>
                <a:gd name="T93" fmla="*/ 205 h 4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7"/>
                <a:gd name="T142" fmla="*/ 0 h 412"/>
                <a:gd name="T143" fmla="*/ 567 w 567"/>
                <a:gd name="T144" fmla="*/ 412 h 4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7" h="412">
                  <a:moveTo>
                    <a:pt x="0" y="205"/>
                  </a:moveTo>
                  <a:lnTo>
                    <a:pt x="2" y="178"/>
                  </a:lnTo>
                  <a:lnTo>
                    <a:pt x="9" y="150"/>
                  </a:lnTo>
                  <a:lnTo>
                    <a:pt x="23" y="124"/>
                  </a:lnTo>
                  <a:lnTo>
                    <a:pt x="41" y="98"/>
                  </a:lnTo>
                  <a:lnTo>
                    <a:pt x="63" y="76"/>
                  </a:lnTo>
                  <a:lnTo>
                    <a:pt x="89" y="55"/>
                  </a:lnTo>
                  <a:lnTo>
                    <a:pt x="119" y="37"/>
                  </a:lnTo>
                  <a:lnTo>
                    <a:pt x="152" y="22"/>
                  </a:lnTo>
                  <a:lnTo>
                    <a:pt x="188" y="11"/>
                  </a:lnTo>
                  <a:lnTo>
                    <a:pt x="225" y="3"/>
                  </a:lnTo>
                  <a:lnTo>
                    <a:pt x="264" y="0"/>
                  </a:lnTo>
                  <a:lnTo>
                    <a:pt x="302" y="0"/>
                  </a:lnTo>
                  <a:lnTo>
                    <a:pt x="341" y="3"/>
                  </a:lnTo>
                  <a:lnTo>
                    <a:pt x="378" y="11"/>
                  </a:lnTo>
                  <a:lnTo>
                    <a:pt x="414" y="22"/>
                  </a:lnTo>
                  <a:lnTo>
                    <a:pt x="447" y="37"/>
                  </a:lnTo>
                  <a:lnTo>
                    <a:pt x="477" y="55"/>
                  </a:lnTo>
                  <a:lnTo>
                    <a:pt x="503" y="76"/>
                  </a:lnTo>
                  <a:lnTo>
                    <a:pt x="525" y="98"/>
                  </a:lnTo>
                  <a:lnTo>
                    <a:pt x="543" y="124"/>
                  </a:lnTo>
                  <a:lnTo>
                    <a:pt x="557" y="150"/>
                  </a:lnTo>
                  <a:lnTo>
                    <a:pt x="564" y="178"/>
                  </a:lnTo>
                  <a:lnTo>
                    <a:pt x="567" y="205"/>
                  </a:lnTo>
                  <a:lnTo>
                    <a:pt x="564" y="234"/>
                  </a:lnTo>
                  <a:lnTo>
                    <a:pt x="557" y="262"/>
                  </a:lnTo>
                  <a:lnTo>
                    <a:pt x="543" y="288"/>
                  </a:lnTo>
                  <a:lnTo>
                    <a:pt x="525" y="313"/>
                  </a:lnTo>
                  <a:lnTo>
                    <a:pt x="503" y="336"/>
                  </a:lnTo>
                  <a:lnTo>
                    <a:pt x="477" y="357"/>
                  </a:lnTo>
                  <a:lnTo>
                    <a:pt x="447" y="375"/>
                  </a:lnTo>
                  <a:lnTo>
                    <a:pt x="414" y="389"/>
                  </a:lnTo>
                  <a:lnTo>
                    <a:pt x="378" y="401"/>
                  </a:lnTo>
                  <a:lnTo>
                    <a:pt x="341" y="408"/>
                  </a:lnTo>
                  <a:lnTo>
                    <a:pt x="302" y="412"/>
                  </a:lnTo>
                  <a:lnTo>
                    <a:pt x="264" y="412"/>
                  </a:lnTo>
                  <a:lnTo>
                    <a:pt x="225" y="408"/>
                  </a:lnTo>
                  <a:lnTo>
                    <a:pt x="188" y="401"/>
                  </a:lnTo>
                  <a:lnTo>
                    <a:pt x="152" y="389"/>
                  </a:lnTo>
                  <a:lnTo>
                    <a:pt x="119" y="375"/>
                  </a:lnTo>
                  <a:lnTo>
                    <a:pt x="89" y="357"/>
                  </a:lnTo>
                  <a:lnTo>
                    <a:pt x="63" y="336"/>
                  </a:lnTo>
                  <a:lnTo>
                    <a:pt x="41" y="313"/>
                  </a:lnTo>
                  <a:lnTo>
                    <a:pt x="23" y="288"/>
                  </a:lnTo>
                  <a:lnTo>
                    <a:pt x="9" y="262"/>
                  </a:lnTo>
                  <a:lnTo>
                    <a:pt x="2" y="234"/>
                  </a:lnTo>
                  <a:lnTo>
                    <a:pt x="0" y="205"/>
                  </a:lnTo>
                  <a:close/>
                </a:path>
              </a:pathLst>
            </a:custGeom>
            <a:solidFill>
              <a:srgbClr val="FFFFFF"/>
            </a:solidFill>
            <a:ln w="1588">
              <a:solidFill>
                <a:srgbClr val="000000"/>
              </a:solidFill>
              <a:round/>
              <a:headEnd/>
              <a:tailEnd/>
            </a:ln>
          </p:spPr>
          <p:txBody>
            <a:bodyPr/>
            <a:lstStyle/>
            <a:p>
              <a:endParaRPr lang="tr-TR"/>
            </a:p>
          </p:txBody>
        </p:sp>
        <p:sp>
          <p:nvSpPr>
            <p:cNvPr id="33834" name="Rectangle 45"/>
            <p:cNvSpPr>
              <a:spLocks noChangeArrowheads="1"/>
            </p:cNvSpPr>
            <p:nvPr/>
          </p:nvSpPr>
          <p:spPr bwMode="auto">
            <a:xfrm>
              <a:off x="699" y="2543"/>
              <a:ext cx="197"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ABD</a:t>
              </a:r>
              <a:endParaRPr lang="tr-TR"/>
            </a:p>
          </p:txBody>
        </p:sp>
        <p:sp>
          <p:nvSpPr>
            <p:cNvPr id="33835" name="Freeform 46"/>
            <p:cNvSpPr>
              <a:spLocks/>
            </p:cNvSpPr>
            <p:nvPr/>
          </p:nvSpPr>
          <p:spPr bwMode="auto">
            <a:xfrm>
              <a:off x="1116" y="2494"/>
              <a:ext cx="284" cy="207"/>
            </a:xfrm>
            <a:custGeom>
              <a:avLst/>
              <a:gdLst>
                <a:gd name="T0" fmla="*/ 0 w 567"/>
                <a:gd name="T1" fmla="*/ 205 h 412"/>
                <a:gd name="T2" fmla="*/ 2 w 567"/>
                <a:gd name="T3" fmla="*/ 178 h 412"/>
                <a:gd name="T4" fmla="*/ 9 w 567"/>
                <a:gd name="T5" fmla="*/ 150 h 412"/>
                <a:gd name="T6" fmla="*/ 23 w 567"/>
                <a:gd name="T7" fmla="*/ 124 h 412"/>
                <a:gd name="T8" fmla="*/ 41 w 567"/>
                <a:gd name="T9" fmla="*/ 98 h 412"/>
                <a:gd name="T10" fmla="*/ 63 w 567"/>
                <a:gd name="T11" fmla="*/ 76 h 412"/>
                <a:gd name="T12" fmla="*/ 89 w 567"/>
                <a:gd name="T13" fmla="*/ 55 h 412"/>
                <a:gd name="T14" fmla="*/ 119 w 567"/>
                <a:gd name="T15" fmla="*/ 37 h 412"/>
                <a:gd name="T16" fmla="*/ 152 w 567"/>
                <a:gd name="T17" fmla="*/ 22 h 412"/>
                <a:gd name="T18" fmla="*/ 188 w 567"/>
                <a:gd name="T19" fmla="*/ 11 h 412"/>
                <a:gd name="T20" fmla="*/ 225 w 567"/>
                <a:gd name="T21" fmla="*/ 3 h 412"/>
                <a:gd name="T22" fmla="*/ 264 w 567"/>
                <a:gd name="T23" fmla="*/ 0 h 412"/>
                <a:gd name="T24" fmla="*/ 302 w 567"/>
                <a:gd name="T25" fmla="*/ 0 h 412"/>
                <a:gd name="T26" fmla="*/ 341 w 567"/>
                <a:gd name="T27" fmla="*/ 3 h 412"/>
                <a:gd name="T28" fmla="*/ 378 w 567"/>
                <a:gd name="T29" fmla="*/ 11 h 412"/>
                <a:gd name="T30" fmla="*/ 414 w 567"/>
                <a:gd name="T31" fmla="*/ 22 h 412"/>
                <a:gd name="T32" fmla="*/ 447 w 567"/>
                <a:gd name="T33" fmla="*/ 37 h 412"/>
                <a:gd name="T34" fmla="*/ 477 w 567"/>
                <a:gd name="T35" fmla="*/ 55 h 412"/>
                <a:gd name="T36" fmla="*/ 503 w 567"/>
                <a:gd name="T37" fmla="*/ 76 h 412"/>
                <a:gd name="T38" fmla="*/ 525 w 567"/>
                <a:gd name="T39" fmla="*/ 98 h 412"/>
                <a:gd name="T40" fmla="*/ 543 w 567"/>
                <a:gd name="T41" fmla="*/ 124 h 412"/>
                <a:gd name="T42" fmla="*/ 557 w 567"/>
                <a:gd name="T43" fmla="*/ 150 h 412"/>
                <a:gd name="T44" fmla="*/ 564 w 567"/>
                <a:gd name="T45" fmla="*/ 178 h 412"/>
                <a:gd name="T46" fmla="*/ 567 w 567"/>
                <a:gd name="T47" fmla="*/ 205 h 412"/>
                <a:gd name="T48" fmla="*/ 564 w 567"/>
                <a:gd name="T49" fmla="*/ 234 h 412"/>
                <a:gd name="T50" fmla="*/ 557 w 567"/>
                <a:gd name="T51" fmla="*/ 262 h 412"/>
                <a:gd name="T52" fmla="*/ 543 w 567"/>
                <a:gd name="T53" fmla="*/ 288 h 412"/>
                <a:gd name="T54" fmla="*/ 525 w 567"/>
                <a:gd name="T55" fmla="*/ 313 h 412"/>
                <a:gd name="T56" fmla="*/ 503 w 567"/>
                <a:gd name="T57" fmla="*/ 336 h 412"/>
                <a:gd name="T58" fmla="*/ 477 w 567"/>
                <a:gd name="T59" fmla="*/ 357 h 412"/>
                <a:gd name="T60" fmla="*/ 447 w 567"/>
                <a:gd name="T61" fmla="*/ 375 h 412"/>
                <a:gd name="T62" fmla="*/ 414 w 567"/>
                <a:gd name="T63" fmla="*/ 389 h 412"/>
                <a:gd name="T64" fmla="*/ 378 w 567"/>
                <a:gd name="T65" fmla="*/ 401 h 412"/>
                <a:gd name="T66" fmla="*/ 341 w 567"/>
                <a:gd name="T67" fmla="*/ 408 h 412"/>
                <a:gd name="T68" fmla="*/ 302 w 567"/>
                <a:gd name="T69" fmla="*/ 412 h 412"/>
                <a:gd name="T70" fmla="*/ 264 w 567"/>
                <a:gd name="T71" fmla="*/ 412 h 412"/>
                <a:gd name="T72" fmla="*/ 225 w 567"/>
                <a:gd name="T73" fmla="*/ 408 h 412"/>
                <a:gd name="T74" fmla="*/ 188 w 567"/>
                <a:gd name="T75" fmla="*/ 401 h 412"/>
                <a:gd name="T76" fmla="*/ 152 w 567"/>
                <a:gd name="T77" fmla="*/ 389 h 412"/>
                <a:gd name="T78" fmla="*/ 119 w 567"/>
                <a:gd name="T79" fmla="*/ 375 h 412"/>
                <a:gd name="T80" fmla="*/ 89 w 567"/>
                <a:gd name="T81" fmla="*/ 357 h 412"/>
                <a:gd name="T82" fmla="*/ 63 w 567"/>
                <a:gd name="T83" fmla="*/ 336 h 412"/>
                <a:gd name="T84" fmla="*/ 41 w 567"/>
                <a:gd name="T85" fmla="*/ 313 h 412"/>
                <a:gd name="T86" fmla="*/ 23 w 567"/>
                <a:gd name="T87" fmla="*/ 288 h 412"/>
                <a:gd name="T88" fmla="*/ 9 w 567"/>
                <a:gd name="T89" fmla="*/ 262 h 412"/>
                <a:gd name="T90" fmla="*/ 2 w 567"/>
                <a:gd name="T91" fmla="*/ 234 h 412"/>
                <a:gd name="T92" fmla="*/ 0 w 567"/>
                <a:gd name="T93" fmla="*/ 205 h 4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7"/>
                <a:gd name="T142" fmla="*/ 0 h 412"/>
                <a:gd name="T143" fmla="*/ 567 w 567"/>
                <a:gd name="T144" fmla="*/ 412 h 4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7" h="412">
                  <a:moveTo>
                    <a:pt x="0" y="205"/>
                  </a:moveTo>
                  <a:lnTo>
                    <a:pt x="2" y="178"/>
                  </a:lnTo>
                  <a:lnTo>
                    <a:pt x="9" y="150"/>
                  </a:lnTo>
                  <a:lnTo>
                    <a:pt x="23" y="124"/>
                  </a:lnTo>
                  <a:lnTo>
                    <a:pt x="41" y="98"/>
                  </a:lnTo>
                  <a:lnTo>
                    <a:pt x="63" y="76"/>
                  </a:lnTo>
                  <a:lnTo>
                    <a:pt x="89" y="55"/>
                  </a:lnTo>
                  <a:lnTo>
                    <a:pt x="119" y="37"/>
                  </a:lnTo>
                  <a:lnTo>
                    <a:pt x="152" y="22"/>
                  </a:lnTo>
                  <a:lnTo>
                    <a:pt x="188" y="11"/>
                  </a:lnTo>
                  <a:lnTo>
                    <a:pt x="225" y="3"/>
                  </a:lnTo>
                  <a:lnTo>
                    <a:pt x="264" y="0"/>
                  </a:lnTo>
                  <a:lnTo>
                    <a:pt x="302" y="0"/>
                  </a:lnTo>
                  <a:lnTo>
                    <a:pt x="341" y="3"/>
                  </a:lnTo>
                  <a:lnTo>
                    <a:pt x="378" y="11"/>
                  </a:lnTo>
                  <a:lnTo>
                    <a:pt x="414" y="22"/>
                  </a:lnTo>
                  <a:lnTo>
                    <a:pt x="447" y="37"/>
                  </a:lnTo>
                  <a:lnTo>
                    <a:pt x="477" y="55"/>
                  </a:lnTo>
                  <a:lnTo>
                    <a:pt x="503" y="76"/>
                  </a:lnTo>
                  <a:lnTo>
                    <a:pt x="525" y="98"/>
                  </a:lnTo>
                  <a:lnTo>
                    <a:pt x="543" y="124"/>
                  </a:lnTo>
                  <a:lnTo>
                    <a:pt x="557" y="150"/>
                  </a:lnTo>
                  <a:lnTo>
                    <a:pt x="564" y="178"/>
                  </a:lnTo>
                  <a:lnTo>
                    <a:pt x="567" y="205"/>
                  </a:lnTo>
                  <a:lnTo>
                    <a:pt x="564" y="234"/>
                  </a:lnTo>
                  <a:lnTo>
                    <a:pt x="557" y="262"/>
                  </a:lnTo>
                  <a:lnTo>
                    <a:pt x="543" y="288"/>
                  </a:lnTo>
                  <a:lnTo>
                    <a:pt x="525" y="313"/>
                  </a:lnTo>
                  <a:lnTo>
                    <a:pt x="503" y="336"/>
                  </a:lnTo>
                  <a:lnTo>
                    <a:pt x="477" y="357"/>
                  </a:lnTo>
                  <a:lnTo>
                    <a:pt x="447" y="375"/>
                  </a:lnTo>
                  <a:lnTo>
                    <a:pt x="414" y="389"/>
                  </a:lnTo>
                  <a:lnTo>
                    <a:pt x="378" y="401"/>
                  </a:lnTo>
                  <a:lnTo>
                    <a:pt x="341" y="408"/>
                  </a:lnTo>
                  <a:lnTo>
                    <a:pt x="302" y="412"/>
                  </a:lnTo>
                  <a:lnTo>
                    <a:pt x="264" y="412"/>
                  </a:lnTo>
                  <a:lnTo>
                    <a:pt x="225" y="408"/>
                  </a:lnTo>
                  <a:lnTo>
                    <a:pt x="188" y="401"/>
                  </a:lnTo>
                  <a:lnTo>
                    <a:pt x="152" y="389"/>
                  </a:lnTo>
                  <a:lnTo>
                    <a:pt x="119" y="375"/>
                  </a:lnTo>
                  <a:lnTo>
                    <a:pt x="89" y="357"/>
                  </a:lnTo>
                  <a:lnTo>
                    <a:pt x="63" y="336"/>
                  </a:lnTo>
                  <a:lnTo>
                    <a:pt x="41" y="313"/>
                  </a:lnTo>
                  <a:lnTo>
                    <a:pt x="23" y="288"/>
                  </a:lnTo>
                  <a:lnTo>
                    <a:pt x="9" y="262"/>
                  </a:lnTo>
                  <a:lnTo>
                    <a:pt x="2" y="234"/>
                  </a:lnTo>
                  <a:lnTo>
                    <a:pt x="0" y="205"/>
                  </a:lnTo>
                  <a:close/>
                </a:path>
              </a:pathLst>
            </a:custGeom>
            <a:solidFill>
              <a:srgbClr val="FFFFFF"/>
            </a:solidFill>
            <a:ln w="1588">
              <a:solidFill>
                <a:srgbClr val="000000"/>
              </a:solidFill>
              <a:round/>
              <a:headEnd/>
              <a:tailEnd/>
            </a:ln>
          </p:spPr>
          <p:txBody>
            <a:bodyPr/>
            <a:lstStyle/>
            <a:p>
              <a:endParaRPr lang="tr-TR"/>
            </a:p>
          </p:txBody>
        </p:sp>
        <p:sp>
          <p:nvSpPr>
            <p:cNvPr id="33836" name="Rectangle 47"/>
            <p:cNvSpPr>
              <a:spLocks noChangeArrowheads="1"/>
            </p:cNvSpPr>
            <p:nvPr/>
          </p:nvSpPr>
          <p:spPr bwMode="auto">
            <a:xfrm>
              <a:off x="1166" y="2543"/>
              <a:ext cx="192"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ABE</a:t>
              </a:r>
              <a:endParaRPr lang="tr-TR"/>
            </a:p>
          </p:txBody>
        </p:sp>
        <p:sp>
          <p:nvSpPr>
            <p:cNvPr id="33837" name="Freeform 48"/>
            <p:cNvSpPr>
              <a:spLocks/>
            </p:cNvSpPr>
            <p:nvPr/>
          </p:nvSpPr>
          <p:spPr bwMode="auto">
            <a:xfrm>
              <a:off x="1581" y="2494"/>
              <a:ext cx="283" cy="207"/>
            </a:xfrm>
            <a:custGeom>
              <a:avLst/>
              <a:gdLst>
                <a:gd name="T0" fmla="*/ 0 w 567"/>
                <a:gd name="T1" fmla="*/ 205 h 412"/>
                <a:gd name="T2" fmla="*/ 3 w 567"/>
                <a:gd name="T3" fmla="*/ 178 h 412"/>
                <a:gd name="T4" fmla="*/ 11 w 567"/>
                <a:gd name="T5" fmla="*/ 150 h 412"/>
                <a:gd name="T6" fmla="*/ 23 w 567"/>
                <a:gd name="T7" fmla="*/ 124 h 412"/>
                <a:gd name="T8" fmla="*/ 41 w 567"/>
                <a:gd name="T9" fmla="*/ 98 h 412"/>
                <a:gd name="T10" fmla="*/ 63 w 567"/>
                <a:gd name="T11" fmla="*/ 76 h 412"/>
                <a:gd name="T12" fmla="*/ 89 w 567"/>
                <a:gd name="T13" fmla="*/ 55 h 412"/>
                <a:gd name="T14" fmla="*/ 120 w 567"/>
                <a:gd name="T15" fmla="*/ 37 h 412"/>
                <a:gd name="T16" fmla="*/ 153 w 567"/>
                <a:gd name="T17" fmla="*/ 22 h 412"/>
                <a:gd name="T18" fmla="*/ 188 w 567"/>
                <a:gd name="T19" fmla="*/ 11 h 412"/>
                <a:gd name="T20" fmla="*/ 226 w 567"/>
                <a:gd name="T21" fmla="*/ 3 h 412"/>
                <a:gd name="T22" fmla="*/ 264 w 567"/>
                <a:gd name="T23" fmla="*/ 0 h 412"/>
                <a:gd name="T24" fmla="*/ 303 w 567"/>
                <a:gd name="T25" fmla="*/ 0 h 412"/>
                <a:gd name="T26" fmla="*/ 341 w 567"/>
                <a:gd name="T27" fmla="*/ 3 h 412"/>
                <a:gd name="T28" fmla="*/ 378 w 567"/>
                <a:gd name="T29" fmla="*/ 11 h 412"/>
                <a:gd name="T30" fmla="*/ 414 w 567"/>
                <a:gd name="T31" fmla="*/ 22 h 412"/>
                <a:gd name="T32" fmla="*/ 447 w 567"/>
                <a:gd name="T33" fmla="*/ 37 h 412"/>
                <a:gd name="T34" fmla="*/ 477 w 567"/>
                <a:gd name="T35" fmla="*/ 55 h 412"/>
                <a:gd name="T36" fmla="*/ 504 w 567"/>
                <a:gd name="T37" fmla="*/ 76 h 412"/>
                <a:gd name="T38" fmla="*/ 526 w 567"/>
                <a:gd name="T39" fmla="*/ 98 h 412"/>
                <a:gd name="T40" fmla="*/ 544 w 567"/>
                <a:gd name="T41" fmla="*/ 124 h 412"/>
                <a:gd name="T42" fmla="*/ 557 w 567"/>
                <a:gd name="T43" fmla="*/ 150 h 412"/>
                <a:gd name="T44" fmla="*/ 564 w 567"/>
                <a:gd name="T45" fmla="*/ 178 h 412"/>
                <a:gd name="T46" fmla="*/ 567 w 567"/>
                <a:gd name="T47" fmla="*/ 205 h 412"/>
                <a:gd name="T48" fmla="*/ 564 w 567"/>
                <a:gd name="T49" fmla="*/ 234 h 412"/>
                <a:gd name="T50" fmla="*/ 557 w 567"/>
                <a:gd name="T51" fmla="*/ 262 h 412"/>
                <a:gd name="T52" fmla="*/ 544 w 567"/>
                <a:gd name="T53" fmla="*/ 288 h 412"/>
                <a:gd name="T54" fmla="*/ 526 w 567"/>
                <a:gd name="T55" fmla="*/ 313 h 412"/>
                <a:gd name="T56" fmla="*/ 504 w 567"/>
                <a:gd name="T57" fmla="*/ 336 h 412"/>
                <a:gd name="T58" fmla="*/ 477 w 567"/>
                <a:gd name="T59" fmla="*/ 357 h 412"/>
                <a:gd name="T60" fmla="*/ 447 w 567"/>
                <a:gd name="T61" fmla="*/ 375 h 412"/>
                <a:gd name="T62" fmla="*/ 414 w 567"/>
                <a:gd name="T63" fmla="*/ 389 h 412"/>
                <a:gd name="T64" fmla="*/ 378 w 567"/>
                <a:gd name="T65" fmla="*/ 401 h 412"/>
                <a:gd name="T66" fmla="*/ 341 w 567"/>
                <a:gd name="T67" fmla="*/ 408 h 412"/>
                <a:gd name="T68" fmla="*/ 303 w 567"/>
                <a:gd name="T69" fmla="*/ 412 h 412"/>
                <a:gd name="T70" fmla="*/ 264 w 567"/>
                <a:gd name="T71" fmla="*/ 412 h 412"/>
                <a:gd name="T72" fmla="*/ 226 w 567"/>
                <a:gd name="T73" fmla="*/ 408 h 412"/>
                <a:gd name="T74" fmla="*/ 188 w 567"/>
                <a:gd name="T75" fmla="*/ 401 h 412"/>
                <a:gd name="T76" fmla="*/ 153 w 567"/>
                <a:gd name="T77" fmla="*/ 389 h 412"/>
                <a:gd name="T78" fmla="*/ 120 w 567"/>
                <a:gd name="T79" fmla="*/ 375 h 412"/>
                <a:gd name="T80" fmla="*/ 89 w 567"/>
                <a:gd name="T81" fmla="*/ 357 h 412"/>
                <a:gd name="T82" fmla="*/ 63 w 567"/>
                <a:gd name="T83" fmla="*/ 336 h 412"/>
                <a:gd name="T84" fmla="*/ 41 w 567"/>
                <a:gd name="T85" fmla="*/ 313 h 412"/>
                <a:gd name="T86" fmla="*/ 23 w 567"/>
                <a:gd name="T87" fmla="*/ 288 h 412"/>
                <a:gd name="T88" fmla="*/ 11 w 567"/>
                <a:gd name="T89" fmla="*/ 262 h 412"/>
                <a:gd name="T90" fmla="*/ 3 w 567"/>
                <a:gd name="T91" fmla="*/ 234 h 412"/>
                <a:gd name="T92" fmla="*/ 0 w 567"/>
                <a:gd name="T93" fmla="*/ 205 h 4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7"/>
                <a:gd name="T142" fmla="*/ 0 h 412"/>
                <a:gd name="T143" fmla="*/ 567 w 567"/>
                <a:gd name="T144" fmla="*/ 412 h 4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7" h="412">
                  <a:moveTo>
                    <a:pt x="0" y="205"/>
                  </a:moveTo>
                  <a:lnTo>
                    <a:pt x="3" y="178"/>
                  </a:lnTo>
                  <a:lnTo>
                    <a:pt x="11" y="150"/>
                  </a:lnTo>
                  <a:lnTo>
                    <a:pt x="23" y="124"/>
                  </a:lnTo>
                  <a:lnTo>
                    <a:pt x="41" y="98"/>
                  </a:lnTo>
                  <a:lnTo>
                    <a:pt x="63" y="76"/>
                  </a:lnTo>
                  <a:lnTo>
                    <a:pt x="89" y="55"/>
                  </a:lnTo>
                  <a:lnTo>
                    <a:pt x="120" y="37"/>
                  </a:lnTo>
                  <a:lnTo>
                    <a:pt x="153" y="22"/>
                  </a:lnTo>
                  <a:lnTo>
                    <a:pt x="188" y="11"/>
                  </a:lnTo>
                  <a:lnTo>
                    <a:pt x="226" y="3"/>
                  </a:lnTo>
                  <a:lnTo>
                    <a:pt x="264" y="0"/>
                  </a:lnTo>
                  <a:lnTo>
                    <a:pt x="303" y="0"/>
                  </a:lnTo>
                  <a:lnTo>
                    <a:pt x="341" y="3"/>
                  </a:lnTo>
                  <a:lnTo>
                    <a:pt x="378" y="11"/>
                  </a:lnTo>
                  <a:lnTo>
                    <a:pt x="414" y="22"/>
                  </a:lnTo>
                  <a:lnTo>
                    <a:pt x="447" y="37"/>
                  </a:lnTo>
                  <a:lnTo>
                    <a:pt x="477" y="55"/>
                  </a:lnTo>
                  <a:lnTo>
                    <a:pt x="504" y="76"/>
                  </a:lnTo>
                  <a:lnTo>
                    <a:pt x="526" y="98"/>
                  </a:lnTo>
                  <a:lnTo>
                    <a:pt x="544" y="124"/>
                  </a:lnTo>
                  <a:lnTo>
                    <a:pt x="557" y="150"/>
                  </a:lnTo>
                  <a:lnTo>
                    <a:pt x="564" y="178"/>
                  </a:lnTo>
                  <a:lnTo>
                    <a:pt x="567" y="205"/>
                  </a:lnTo>
                  <a:lnTo>
                    <a:pt x="564" y="234"/>
                  </a:lnTo>
                  <a:lnTo>
                    <a:pt x="557" y="262"/>
                  </a:lnTo>
                  <a:lnTo>
                    <a:pt x="544" y="288"/>
                  </a:lnTo>
                  <a:lnTo>
                    <a:pt x="526" y="313"/>
                  </a:lnTo>
                  <a:lnTo>
                    <a:pt x="504" y="336"/>
                  </a:lnTo>
                  <a:lnTo>
                    <a:pt x="477" y="357"/>
                  </a:lnTo>
                  <a:lnTo>
                    <a:pt x="447" y="375"/>
                  </a:lnTo>
                  <a:lnTo>
                    <a:pt x="414" y="389"/>
                  </a:lnTo>
                  <a:lnTo>
                    <a:pt x="378" y="401"/>
                  </a:lnTo>
                  <a:lnTo>
                    <a:pt x="341" y="408"/>
                  </a:lnTo>
                  <a:lnTo>
                    <a:pt x="303" y="412"/>
                  </a:lnTo>
                  <a:lnTo>
                    <a:pt x="264" y="412"/>
                  </a:lnTo>
                  <a:lnTo>
                    <a:pt x="226" y="408"/>
                  </a:lnTo>
                  <a:lnTo>
                    <a:pt x="188" y="401"/>
                  </a:lnTo>
                  <a:lnTo>
                    <a:pt x="153" y="389"/>
                  </a:lnTo>
                  <a:lnTo>
                    <a:pt x="120" y="375"/>
                  </a:lnTo>
                  <a:lnTo>
                    <a:pt x="89" y="357"/>
                  </a:lnTo>
                  <a:lnTo>
                    <a:pt x="63" y="336"/>
                  </a:lnTo>
                  <a:lnTo>
                    <a:pt x="41" y="313"/>
                  </a:lnTo>
                  <a:lnTo>
                    <a:pt x="23" y="288"/>
                  </a:lnTo>
                  <a:lnTo>
                    <a:pt x="11" y="262"/>
                  </a:lnTo>
                  <a:lnTo>
                    <a:pt x="3" y="234"/>
                  </a:lnTo>
                  <a:lnTo>
                    <a:pt x="0" y="205"/>
                  </a:lnTo>
                  <a:close/>
                </a:path>
              </a:pathLst>
            </a:custGeom>
            <a:solidFill>
              <a:srgbClr val="FFFFFF"/>
            </a:solidFill>
            <a:ln w="1588">
              <a:solidFill>
                <a:srgbClr val="000000"/>
              </a:solidFill>
              <a:round/>
              <a:headEnd/>
              <a:tailEnd/>
            </a:ln>
          </p:spPr>
          <p:txBody>
            <a:bodyPr/>
            <a:lstStyle/>
            <a:p>
              <a:endParaRPr lang="tr-TR"/>
            </a:p>
          </p:txBody>
        </p:sp>
        <p:sp>
          <p:nvSpPr>
            <p:cNvPr id="33838" name="Rectangle 49"/>
            <p:cNvSpPr>
              <a:spLocks noChangeArrowheads="1"/>
            </p:cNvSpPr>
            <p:nvPr/>
          </p:nvSpPr>
          <p:spPr bwMode="auto">
            <a:xfrm>
              <a:off x="1626" y="2543"/>
              <a:ext cx="202"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ACD</a:t>
              </a:r>
              <a:endParaRPr lang="tr-TR"/>
            </a:p>
          </p:txBody>
        </p:sp>
        <p:sp>
          <p:nvSpPr>
            <p:cNvPr id="33839" name="Freeform 50"/>
            <p:cNvSpPr>
              <a:spLocks/>
            </p:cNvSpPr>
            <p:nvPr/>
          </p:nvSpPr>
          <p:spPr bwMode="auto">
            <a:xfrm>
              <a:off x="2045" y="2494"/>
              <a:ext cx="284" cy="207"/>
            </a:xfrm>
            <a:custGeom>
              <a:avLst/>
              <a:gdLst>
                <a:gd name="T0" fmla="*/ 0 w 567"/>
                <a:gd name="T1" fmla="*/ 205 h 412"/>
                <a:gd name="T2" fmla="*/ 3 w 567"/>
                <a:gd name="T3" fmla="*/ 178 h 412"/>
                <a:gd name="T4" fmla="*/ 11 w 567"/>
                <a:gd name="T5" fmla="*/ 150 h 412"/>
                <a:gd name="T6" fmla="*/ 23 w 567"/>
                <a:gd name="T7" fmla="*/ 124 h 412"/>
                <a:gd name="T8" fmla="*/ 41 w 567"/>
                <a:gd name="T9" fmla="*/ 98 h 412"/>
                <a:gd name="T10" fmla="*/ 63 w 567"/>
                <a:gd name="T11" fmla="*/ 76 h 412"/>
                <a:gd name="T12" fmla="*/ 89 w 567"/>
                <a:gd name="T13" fmla="*/ 55 h 412"/>
                <a:gd name="T14" fmla="*/ 120 w 567"/>
                <a:gd name="T15" fmla="*/ 37 h 412"/>
                <a:gd name="T16" fmla="*/ 153 w 567"/>
                <a:gd name="T17" fmla="*/ 22 h 412"/>
                <a:gd name="T18" fmla="*/ 189 w 567"/>
                <a:gd name="T19" fmla="*/ 11 h 412"/>
                <a:gd name="T20" fmla="*/ 226 w 567"/>
                <a:gd name="T21" fmla="*/ 3 h 412"/>
                <a:gd name="T22" fmla="*/ 264 w 567"/>
                <a:gd name="T23" fmla="*/ 0 h 412"/>
                <a:gd name="T24" fmla="*/ 303 w 567"/>
                <a:gd name="T25" fmla="*/ 0 h 412"/>
                <a:gd name="T26" fmla="*/ 341 w 567"/>
                <a:gd name="T27" fmla="*/ 3 h 412"/>
                <a:gd name="T28" fmla="*/ 378 w 567"/>
                <a:gd name="T29" fmla="*/ 11 h 412"/>
                <a:gd name="T30" fmla="*/ 414 w 567"/>
                <a:gd name="T31" fmla="*/ 22 h 412"/>
                <a:gd name="T32" fmla="*/ 447 w 567"/>
                <a:gd name="T33" fmla="*/ 37 h 412"/>
                <a:gd name="T34" fmla="*/ 478 w 567"/>
                <a:gd name="T35" fmla="*/ 55 h 412"/>
                <a:gd name="T36" fmla="*/ 504 w 567"/>
                <a:gd name="T37" fmla="*/ 76 h 412"/>
                <a:gd name="T38" fmla="*/ 526 w 567"/>
                <a:gd name="T39" fmla="*/ 98 h 412"/>
                <a:gd name="T40" fmla="*/ 544 w 567"/>
                <a:gd name="T41" fmla="*/ 124 h 412"/>
                <a:gd name="T42" fmla="*/ 557 w 567"/>
                <a:gd name="T43" fmla="*/ 150 h 412"/>
                <a:gd name="T44" fmla="*/ 566 w 567"/>
                <a:gd name="T45" fmla="*/ 178 h 412"/>
                <a:gd name="T46" fmla="*/ 567 w 567"/>
                <a:gd name="T47" fmla="*/ 205 h 412"/>
                <a:gd name="T48" fmla="*/ 566 w 567"/>
                <a:gd name="T49" fmla="*/ 234 h 412"/>
                <a:gd name="T50" fmla="*/ 557 w 567"/>
                <a:gd name="T51" fmla="*/ 262 h 412"/>
                <a:gd name="T52" fmla="*/ 544 w 567"/>
                <a:gd name="T53" fmla="*/ 288 h 412"/>
                <a:gd name="T54" fmla="*/ 526 w 567"/>
                <a:gd name="T55" fmla="*/ 313 h 412"/>
                <a:gd name="T56" fmla="*/ 504 w 567"/>
                <a:gd name="T57" fmla="*/ 336 h 412"/>
                <a:gd name="T58" fmla="*/ 478 w 567"/>
                <a:gd name="T59" fmla="*/ 357 h 412"/>
                <a:gd name="T60" fmla="*/ 447 w 567"/>
                <a:gd name="T61" fmla="*/ 375 h 412"/>
                <a:gd name="T62" fmla="*/ 414 w 567"/>
                <a:gd name="T63" fmla="*/ 389 h 412"/>
                <a:gd name="T64" fmla="*/ 378 w 567"/>
                <a:gd name="T65" fmla="*/ 401 h 412"/>
                <a:gd name="T66" fmla="*/ 341 w 567"/>
                <a:gd name="T67" fmla="*/ 408 h 412"/>
                <a:gd name="T68" fmla="*/ 303 w 567"/>
                <a:gd name="T69" fmla="*/ 412 h 412"/>
                <a:gd name="T70" fmla="*/ 264 w 567"/>
                <a:gd name="T71" fmla="*/ 412 h 412"/>
                <a:gd name="T72" fmla="*/ 226 w 567"/>
                <a:gd name="T73" fmla="*/ 408 h 412"/>
                <a:gd name="T74" fmla="*/ 189 w 567"/>
                <a:gd name="T75" fmla="*/ 401 h 412"/>
                <a:gd name="T76" fmla="*/ 153 w 567"/>
                <a:gd name="T77" fmla="*/ 389 h 412"/>
                <a:gd name="T78" fmla="*/ 120 w 567"/>
                <a:gd name="T79" fmla="*/ 375 h 412"/>
                <a:gd name="T80" fmla="*/ 89 w 567"/>
                <a:gd name="T81" fmla="*/ 357 h 412"/>
                <a:gd name="T82" fmla="*/ 63 w 567"/>
                <a:gd name="T83" fmla="*/ 336 h 412"/>
                <a:gd name="T84" fmla="*/ 41 w 567"/>
                <a:gd name="T85" fmla="*/ 313 h 412"/>
                <a:gd name="T86" fmla="*/ 23 w 567"/>
                <a:gd name="T87" fmla="*/ 288 h 412"/>
                <a:gd name="T88" fmla="*/ 11 w 567"/>
                <a:gd name="T89" fmla="*/ 262 h 412"/>
                <a:gd name="T90" fmla="*/ 3 w 567"/>
                <a:gd name="T91" fmla="*/ 234 h 412"/>
                <a:gd name="T92" fmla="*/ 0 w 567"/>
                <a:gd name="T93" fmla="*/ 205 h 4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7"/>
                <a:gd name="T142" fmla="*/ 0 h 412"/>
                <a:gd name="T143" fmla="*/ 567 w 567"/>
                <a:gd name="T144" fmla="*/ 412 h 4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7" h="412">
                  <a:moveTo>
                    <a:pt x="0" y="205"/>
                  </a:moveTo>
                  <a:lnTo>
                    <a:pt x="3" y="178"/>
                  </a:lnTo>
                  <a:lnTo>
                    <a:pt x="11" y="150"/>
                  </a:lnTo>
                  <a:lnTo>
                    <a:pt x="23" y="124"/>
                  </a:lnTo>
                  <a:lnTo>
                    <a:pt x="41" y="98"/>
                  </a:lnTo>
                  <a:lnTo>
                    <a:pt x="63" y="76"/>
                  </a:lnTo>
                  <a:lnTo>
                    <a:pt x="89" y="55"/>
                  </a:lnTo>
                  <a:lnTo>
                    <a:pt x="120" y="37"/>
                  </a:lnTo>
                  <a:lnTo>
                    <a:pt x="153" y="22"/>
                  </a:lnTo>
                  <a:lnTo>
                    <a:pt x="189" y="11"/>
                  </a:lnTo>
                  <a:lnTo>
                    <a:pt x="226" y="3"/>
                  </a:lnTo>
                  <a:lnTo>
                    <a:pt x="264" y="0"/>
                  </a:lnTo>
                  <a:lnTo>
                    <a:pt x="303" y="0"/>
                  </a:lnTo>
                  <a:lnTo>
                    <a:pt x="341" y="3"/>
                  </a:lnTo>
                  <a:lnTo>
                    <a:pt x="378" y="11"/>
                  </a:lnTo>
                  <a:lnTo>
                    <a:pt x="414" y="22"/>
                  </a:lnTo>
                  <a:lnTo>
                    <a:pt x="447" y="37"/>
                  </a:lnTo>
                  <a:lnTo>
                    <a:pt x="478" y="55"/>
                  </a:lnTo>
                  <a:lnTo>
                    <a:pt x="504" y="76"/>
                  </a:lnTo>
                  <a:lnTo>
                    <a:pt x="526" y="98"/>
                  </a:lnTo>
                  <a:lnTo>
                    <a:pt x="544" y="124"/>
                  </a:lnTo>
                  <a:lnTo>
                    <a:pt x="557" y="150"/>
                  </a:lnTo>
                  <a:lnTo>
                    <a:pt x="566" y="178"/>
                  </a:lnTo>
                  <a:lnTo>
                    <a:pt x="567" y="205"/>
                  </a:lnTo>
                  <a:lnTo>
                    <a:pt x="566" y="234"/>
                  </a:lnTo>
                  <a:lnTo>
                    <a:pt x="557" y="262"/>
                  </a:lnTo>
                  <a:lnTo>
                    <a:pt x="544" y="288"/>
                  </a:lnTo>
                  <a:lnTo>
                    <a:pt x="526" y="313"/>
                  </a:lnTo>
                  <a:lnTo>
                    <a:pt x="504" y="336"/>
                  </a:lnTo>
                  <a:lnTo>
                    <a:pt x="478" y="357"/>
                  </a:lnTo>
                  <a:lnTo>
                    <a:pt x="447" y="375"/>
                  </a:lnTo>
                  <a:lnTo>
                    <a:pt x="414" y="389"/>
                  </a:lnTo>
                  <a:lnTo>
                    <a:pt x="378" y="401"/>
                  </a:lnTo>
                  <a:lnTo>
                    <a:pt x="341" y="408"/>
                  </a:lnTo>
                  <a:lnTo>
                    <a:pt x="303" y="412"/>
                  </a:lnTo>
                  <a:lnTo>
                    <a:pt x="264" y="412"/>
                  </a:lnTo>
                  <a:lnTo>
                    <a:pt x="226" y="408"/>
                  </a:lnTo>
                  <a:lnTo>
                    <a:pt x="189" y="401"/>
                  </a:lnTo>
                  <a:lnTo>
                    <a:pt x="153" y="389"/>
                  </a:lnTo>
                  <a:lnTo>
                    <a:pt x="120" y="375"/>
                  </a:lnTo>
                  <a:lnTo>
                    <a:pt x="89" y="357"/>
                  </a:lnTo>
                  <a:lnTo>
                    <a:pt x="63" y="336"/>
                  </a:lnTo>
                  <a:lnTo>
                    <a:pt x="41" y="313"/>
                  </a:lnTo>
                  <a:lnTo>
                    <a:pt x="23" y="288"/>
                  </a:lnTo>
                  <a:lnTo>
                    <a:pt x="11" y="262"/>
                  </a:lnTo>
                  <a:lnTo>
                    <a:pt x="3" y="234"/>
                  </a:lnTo>
                  <a:lnTo>
                    <a:pt x="0" y="205"/>
                  </a:lnTo>
                  <a:close/>
                </a:path>
              </a:pathLst>
            </a:custGeom>
            <a:solidFill>
              <a:srgbClr val="FFFFFF"/>
            </a:solidFill>
            <a:ln w="1588">
              <a:solidFill>
                <a:srgbClr val="000000"/>
              </a:solidFill>
              <a:round/>
              <a:headEnd/>
              <a:tailEnd/>
            </a:ln>
          </p:spPr>
          <p:txBody>
            <a:bodyPr/>
            <a:lstStyle/>
            <a:p>
              <a:endParaRPr lang="tr-TR"/>
            </a:p>
          </p:txBody>
        </p:sp>
        <p:sp>
          <p:nvSpPr>
            <p:cNvPr id="33840" name="Rectangle 51"/>
            <p:cNvSpPr>
              <a:spLocks noChangeArrowheads="1"/>
            </p:cNvSpPr>
            <p:nvPr/>
          </p:nvSpPr>
          <p:spPr bwMode="auto">
            <a:xfrm>
              <a:off x="2093" y="2543"/>
              <a:ext cx="197"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ACE</a:t>
              </a:r>
              <a:endParaRPr lang="tr-TR"/>
            </a:p>
          </p:txBody>
        </p:sp>
        <p:sp>
          <p:nvSpPr>
            <p:cNvPr id="33841" name="Freeform 52"/>
            <p:cNvSpPr>
              <a:spLocks/>
            </p:cNvSpPr>
            <p:nvPr/>
          </p:nvSpPr>
          <p:spPr bwMode="auto">
            <a:xfrm>
              <a:off x="2497" y="2494"/>
              <a:ext cx="284" cy="207"/>
            </a:xfrm>
            <a:custGeom>
              <a:avLst/>
              <a:gdLst>
                <a:gd name="T0" fmla="*/ 0 w 568"/>
                <a:gd name="T1" fmla="*/ 205 h 412"/>
                <a:gd name="T2" fmla="*/ 3 w 568"/>
                <a:gd name="T3" fmla="*/ 178 h 412"/>
                <a:gd name="T4" fmla="*/ 11 w 568"/>
                <a:gd name="T5" fmla="*/ 150 h 412"/>
                <a:gd name="T6" fmla="*/ 23 w 568"/>
                <a:gd name="T7" fmla="*/ 124 h 412"/>
                <a:gd name="T8" fmla="*/ 41 w 568"/>
                <a:gd name="T9" fmla="*/ 98 h 412"/>
                <a:gd name="T10" fmla="*/ 65 w 568"/>
                <a:gd name="T11" fmla="*/ 76 h 412"/>
                <a:gd name="T12" fmla="*/ 91 w 568"/>
                <a:gd name="T13" fmla="*/ 55 h 412"/>
                <a:gd name="T14" fmla="*/ 121 w 568"/>
                <a:gd name="T15" fmla="*/ 37 h 412"/>
                <a:gd name="T16" fmla="*/ 154 w 568"/>
                <a:gd name="T17" fmla="*/ 22 h 412"/>
                <a:gd name="T18" fmla="*/ 189 w 568"/>
                <a:gd name="T19" fmla="*/ 11 h 412"/>
                <a:gd name="T20" fmla="*/ 227 w 568"/>
                <a:gd name="T21" fmla="*/ 3 h 412"/>
                <a:gd name="T22" fmla="*/ 264 w 568"/>
                <a:gd name="T23" fmla="*/ 0 h 412"/>
                <a:gd name="T24" fmla="*/ 304 w 568"/>
                <a:gd name="T25" fmla="*/ 0 h 412"/>
                <a:gd name="T26" fmla="*/ 343 w 568"/>
                <a:gd name="T27" fmla="*/ 3 h 412"/>
                <a:gd name="T28" fmla="*/ 380 w 568"/>
                <a:gd name="T29" fmla="*/ 11 h 412"/>
                <a:gd name="T30" fmla="*/ 414 w 568"/>
                <a:gd name="T31" fmla="*/ 22 h 412"/>
                <a:gd name="T32" fmla="*/ 447 w 568"/>
                <a:gd name="T33" fmla="*/ 37 h 412"/>
                <a:gd name="T34" fmla="*/ 478 w 568"/>
                <a:gd name="T35" fmla="*/ 55 h 412"/>
                <a:gd name="T36" fmla="*/ 505 w 568"/>
                <a:gd name="T37" fmla="*/ 76 h 412"/>
                <a:gd name="T38" fmla="*/ 527 w 568"/>
                <a:gd name="T39" fmla="*/ 98 h 412"/>
                <a:gd name="T40" fmla="*/ 545 w 568"/>
                <a:gd name="T41" fmla="*/ 124 h 412"/>
                <a:gd name="T42" fmla="*/ 557 w 568"/>
                <a:gd name="T43" fmla="*/ 150 h 412"/>
                <a:gd name="T44" fmla="*/ 566 w 568"/>
                <a:gd name="T45" fmla="*/ 178 h 412"/>
                <a:gd name="T46" fmla="*/ 568 w 568"/>
                <a:gd name="T47" fmla="*/ 205 h 412"/>
                <a:gd name="T48" fmla="*/ 566 w 568"/>
                <a:gd name="T49" fmla="*/ 234 h 412"/>
                <a:gd name="T50" fmla="*/ 557 w 568"/>
                <a:gd name="T51" fmla="*/ 262 h 412"/>
                <a:gd name="T52" fmla="*/ 545 w 568"/>
                <a:gd name="T53" fmla="*/ 288 h 412"/>
                <a:gd name="T54" fmla="*/ 527 w 568"/>
                <a:gd name="T55" fmla="*/ 313 h 412"/>
                <a:gd name="T56" fmla="*/ 505 w 568"/>
                <a:gd name="T57" fmla="*/ 336 h 412"/>
                <a:gd name="T58" fmla="*/ 478 w 568"/>
                <a:gd name="T59" fmla="*/ 357 h 412"/>
                <a:gd name="T60" fmla="*/ 447 w 568"/>
                <a:gd name="T61" fmla="*/ 375 h 412"/>
                <a:gd name="T62" fmla="*/ 414 w 568"/>
                <a:gd name="T63" fmla="*/ 389 h 412"/>
                <a:gd name="T64" fmla="*/ 380 w 568"/>
                <a:gd name="T65" fmla="*/ 401 h 412"/>
                <a:gd name="T66" fmla="*/ 343 w 568"/>
                <a:gd name="T67" fmla="*/ 408 h 412"/>
                <a:gd name="T68" fmla="*/ 304 w 568"/>
                <a:gd name="T69" fmla="*/ 412 h 412"/>
                <a:gd name="T70" fmla="*/ 264 w 568"/>
                <a:gd name="T71" fmla="*/ 412 h 412"/>
                <a:gd name="T72" fmla="*/ 227 w 568"/>
                <a:gd name="T73" fmla="*/ 408 h 412"/>
                <a:gd name="T74" fmla="*/ 189 w 568"/>
                <a:gd name="T75" fmla="*/ 401 h 412"/>
                <a:gd name="T76" fmla="*/ 154 w 568"/>
                <a:gd name="T77" fmla="*/ 389 h 412"/>
                <a:gd name="T78" fmla="*/ 121 w 568"/>
                <a:gd name="T79" fmla="*/ 375 h 412"/>
                <a:gd name="T80" fmla="*/ 91 w 568"/>
                <a:gd name="T81" fmla="*/ 357 h 412"/>
                <a:gd name="T82" fmla="*/ 65 w 568"/>
                <a:gd name="T83" fmla="*/ 336 h 412"/>
                <a:gd name="T84" fmla="*/ 41 w 568"/>
                <a:gd name="T85" fmla="*/ 313 h 412"/>
                <a:gd name="T86" fmla="*/ 23 w 568"/>
                <a:gd name="T87" fmla="*/ 288 h 412"/>
                <a:gd name="T88" fmla="*/ 11 w 568"/>
                <a:gd name="T89" fmla="*/ 262 h 412"/>
                <a:gd name="T90" fmla="*/ 3 w 568"/>
                <a:gd name="T91" fmla="*/ 234 h 412"/>
                <a:gd name="T92" fmla="*/ 0 w 568"/>
                <a:gd name="T93" fmla="*/ 205 h 4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8"/>
                <a:gd name="T142" fmla="*/ 0 h 412"/>
                <a:gd name="T143" fmla="*/ 568 w 568"/>
                <a:gd name="T144" fmla="*/ 412 h 4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8" h="412">
                  <a:moveTo>
                    <a:pt x="0" y="205"/>
                  </a:moveTo>
                  <a:lnTo>
                    <a:pt x="3" y="178"/>
                  </a:lnTo>
                  <a:lnTo>
                    <a:pt x="11" y="150"/>
                  </a:lnTo>
                  <a:lnTo>
                    <a:pt x="23" y="124"/>
                  </a:lnTo>
                  <a:lnTo>
                    <a:pt x="41" y="98"/>
                  </a:lnTo>
                  <a:lnTo>
                    <a:pt x="65" y="76"/>
                  </a:lnTo>
                  <a:lnTo>
                    <a:pt x="91" y="55"/>
                  </a:lnTo>
                  <a:lnTo>
                    <a:pt x="121" y="37"/>
                  </a:lnTo>
                  <a:lnTo>
                    <a:pt x="154" y="22"/>
                  </a:lnTo>
                  <a:lnTo>
                    <a:pt x="189" y="11"/>
                  </a:lnTo>
                  <a:lnTo>
                    <a:pt x="227" y="3"/>
                  </a:lnTo>
                  <a:lnTo>
                    <a:pt x="264" y="0"/>
                  </a:lnTo>
                  <a:lnTo>
                    <a:pt x="304" y="0"/>
                  </a:lnTo>
                  <a:lnTo>
                    <a:pt x="343" y="3"/>
                  </a:lnTo>
                  <a:lnTo>
                    <a:pt x="380" y="11"/>
                  </a:lnTo>
                  <a:lnTo>
                    <a:pt x="414" y="22"/>
                  </a:lnTo>
                  <a:lnTo>
                    <a:pt x="447" y="37"/>
                  </a:lnTo>
                  <a:lnTo>
                    <a:pt x="478" y="55"/>
                  </a:lnTo>
                  <a:lnTo>
                    <a:pt x="505" y="76"/>
                  </a:lnTo>
                  <a:lnTo>
                    <a:pt x="527" y="98"/>
                  </a:lnTo>
                  <a:lnTo>
                    <a:pt x="545" y="124"/>
                  </a:lnTo>
                  <a:lnTo>
                    <a:pt x="557" y="150"/>
                  </a:lnTo>
                  <a:lnTo>
                    <a:pt x="566" y="178"/>
                  </a:lnTo>
                  <a:lnTo>
                    <a:pt x="568" y="205"/>
                  </a:lnTo>
                  <a:lnTo>
                    <a:pt x="566" y="234"/>
                  </a:lnTo>
                  <a:lnTo>
                    <a:pt x="557" y="262"/>
                  </a:lnTo>
                  <a:lnTo>
                    <a:pt x="545" y="288"/>
                  </a:lnTo>
                  <a:lnTo>
                    <a:pt x="527" y="313"/>
                  </a:lnTo>
                  <a:lnTo>
                    <a:pt x="505" y="336"/>
                  </a:lnTo>
                  <a:lnTo>
                    <a:pt x="478" y="357"/>
                  </a:lnTo>
                  <a:lnTo>
                    <a:pt x="447" y="375"/>
                  </a:lnTo>
                  <a:lnTo>
                    <a:pt x="414" y="389"/>
                  </a:lnTo>
                  <a:lnTo>
                    <a:pt x="380" y="401"/>
                  </a:lnTo>
                  <a:lnTo>
                    <a:pt x="343" y="408"/>
                  </a:lnTo>
                  <a:lnTo>
                    <a:pt x="304" y="412"/>
                  </a:lnTo>
                  <a:lnTo>
                    <a:pt x="264" y="412"/>
                  </a:lnTo>
                  <a:lnTo>
                    <a:pt x="227" y="408"/>
                  </a:lnTo>
                  <a:lnTo>
                    <a:pt x="189" y="401"/>
                  </a:lnTo>
                  <a:lnTo>
                    <a:pt x="154" y="389"/>
                  </a:lnTo>
                  <a:lnTo>
                    <a:pt x="121" y="375"/>
                  </a:lnTo>
                  <a:lnTo>
                    <a:pt x="91" y="357"/>
                  </a:lnTo>
                  <a:lnTo>
                    <a:pt x="65" y="336"/>
                  </a:lnTo>
                  <a:lnTo>
                    <a:pt x="41" y="313"/>
                  </a:lnTo>
                  <a:lnTo>
                    <a:pt x="23" y="288"/>
                  </a:lnTo>
                  <a:lnTo>
                    <a:pt x="11" y="262"/>
                  </a:lnTo>
                  <a:lnTo>
                    <a:pt x="3" y="234"/>
                  </a:lnTo>
                  <a:lnTo>
                    <a:pt x="0" y="205"/>
                  </a:lnTo>
                  <a:close/>
                </a:path>
              </a:pathLst>
            </a:custGeom>
            <a:solidFill>
              <a:srgbClr val="FFFFFF"/>
            </a:solidFill>
            <a:ln w="1588">
              <a:solidFill>
                <a:srgbClr val="000000"/>
              </a:solidFill>
              <a:round/>
              <a:headEnd/>
              <a:tailEnd/>
            </a:ln>
          </p:spPr>
          <p:txBody>
            <a:bodyPr/>
            <a:lstStyle/>
            <a:p>
              <a:endParaRPr lang="tr-TR"/>
            </a:p>
          </p:txBody>
        </p:sp>
        <p:sp>
          <p:nvSpPr>
            <p:cNvPr id="33842" name="Rectangle 53"/>
            <p:cNvSpPr>
              <a:spLocks noChangeArrowheads="1"/>
            </p:cNvSpPr>
            <p:nvPr/>
          </p:nvSpPr>
          <p:spPr bwMode="auto">
            <a:xfrm>
              <a:off x="2544" y="2543"/>
              <a:ext cx="197"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ADE</a:t>
              </a:r>
              <a:endParaRPr lang="tr-TR"/>
            </a:p>
          </p:txBody>
        </p:sp>
        <p:sp>
          <p:nvSpPr>
            <p:cNvPr id="33843" name="Freeform 54"/>
            <p:cNvSpPr>
              <a:spLocks/>
            </p:cNvSpPr>
            <p:nvPr/>
          </p:nvSpPr>
          <p:spPr bwMode="auto">
            <a:xfrm>
              <a:off x="2975" y="2494"/>
              <a:ext cx="284" cy="207"/>
            </a:xfrm>
            <a:custGeom>
              <a:avLst/>
              <a:gdLst>
                <a:gd name="T0" fmla="*/ 0 w 569"/>
                <a:gd name="T1" fmla="*/ 205 h 412"/>
                <a:gd name="T2" fmla="*/ 3 w 569"/>
                <a:gd name="T3" fmla="*/ 178 h 412"/>
                <a:gd name="T4" fmla="*/ 11 w 569"/>
                <a:gd name="T5" fmla="*/ 150 h 412"/>
                <a:gd name="T6" fmla="*/ 24 w 569"/>
                <a:gd name="T7" fmla="*/ 124 h 412"/>
                <a:gd name="T8" fmla="*/ 42 w 569"/>
                <a:gd name="T9" fmla="*/ 98 h 412"/>
                <a:gd name="T10" fmla="*/ 64 w 569"/>
                <a:gd name="T11" fmla="*/ 76 h 412"/>
                <a:gd name="T12" fmla="*/ 91 w 569"/>
                <a:gd name="T13" fmla="*/ 55 h 412"/>
                <a:gd name="T14" fmla="*/ 120 w 569"/>
                <a:gd name="T15" fmla="*/ 37 h 412"/>
                <a:gd name="T16" fmla="*/ 153 w 569"/>
                <a:gd name="T17" fmla="*/ 22 h 412"/>
                <a:gd name="T18" fmla="*/ 189 w 569"/>
                <a:gd name="T19" fmla="*/ 11 h 412"/>
                <a:gd name="T20" fmla="*/ 226 w 569"/>
                <a:gd name="T21" fmla="*/ 3 h 412"/>
                <a:gd name="T22" fmla="*/ 265 w 569"/>
                <a:gd name="T23" fmla="*/ 0 h 412"/>
                <a:gd name="T24" fmla="*/ 303 w 569"/>
                <a:gd name="T25" fmla="*/ 0 h 412"/>
                <a:gd name="T26" fmla="*/ 342 w 569"/>
                <a:gd name="T27" fmla="*/ 3 h 412"/>
                <a:gd name="T28" fmla="*/ 379 w 569"/>
                <a:gd name="T29" fmla="*/ 11 h 412"/>
                <a:gd name="T30" fmla="*/ 415 w 569"/>
                <a:gd name="T31" fmla="*/ 22 h 412"/>
                <a:gd name="T32" fmla="*/ 448 w 569"/>
                <a:gd name="T33" fmla="*/ 37 h 412"/>
                <a:gd name="T34" fmla="*/ 478 w 569"/>
                <a:gd name="T35" fmla="*/ 55 h 412"/>
                <a:gd name="T36" fmla="*/ 504 w 569"/>
                <a:gd name="T37" fmla="*/ 76 h 412"/>
                <a:gd name="T38" fmla="*/ 527 w 569"/>
                <a:gd name="T39" fmla="*/ 98 h 412"/>
                <a:gd name="T40" fmla="*/ 545 w 569"/>
                <a:gd name="T41" fmla="*/ 124 h 412"/>
                <a:gd name="T42" fmla="*/ 558 w 569"/>
                <a:gd name="T43" fmla="*/ 150 h 412"/>
                <a:gd name="T44" fmla="*/ 566 w 569"/>
                <a:gd name="T45" fmla="*/ 178 h 412"/>
                <a:gd name="T46" fmla="*/ 569 w 569"/>
                <a:gd name="T47" fmla="*/ 205 h 412"/>
                <a:gd name="T48" fmla="*/ 566 w 569"/>
                <a:gd name="T49" fmla="*/ 234 h 412"/>
                <a:gd name="T50" fmla="*/ 558 w 569"/>
                <a:gd name="T51" fmla="*/ 262 h 412"/>
                <a:gd name="T52" fmla="*/ 545 w 569"/>
                <a:gd name="T53" fmla="*/ 288 h 412"/>
                <a:gd name="T54" fmla="*/ 527 w 569"/>
                <a:gd name="T55" fmla="*/ 313 h 412"/>
                <a:gd name="T56" fmla="*/ 504 w 569"/>
                <a:gd name="T57" fmla="*/ 336 h 412"/>
                <a:gd name="T58" fmla="*/ 478 w 569"/>
                <a:gd name="T59" fmla="*/ 357 h 412"/>
                <a:gd name="T60" fmla="*/ 448 w 569"/>
                <a:gd name="T61" fmla="*/ 375 h 412"/>
                <a:gd name="T62" fmla="*/ 415 w 569"/>
                <a:gd name="T63" fmla="*/ 389 h 412"/>
                <a:gd name="T64" fmla="*/ 379 w 569"/>
                <a:gd name="T65" fmla="*/ 401 h 412"/>
                <a:gd name="T66" fmla="*/ 342 w 569"/>
                <a:gd name="T67" fmla="*/ 408 h 412"/>
                <a:gd name="T68" fmla="*/ 303 w 569"/>
                <a:gd name="T69" fmla="*/ 412 h 412"/>
                <a:gd name="T70" fmla="*/ 265 w 569"/>
                <a:gd name="T71" fmla="*/ 412 h 412"/>
                <a:gd name="T72" fmla="*/ 226 w 569"/>
                <a:gd name="T73" fmla="*/ 408 h 412"/>
                <a:gd name="T74" fmla="*/ 189 w 569"/>
                <a:gd name="T75" fmla="*/ 401 h 412"/>
                <a:gd name="T76" fmla="*/ 153 w 569"/>
                <a:gd name="T77" fmla="*/ 389 h 412"/>
                <a:gd name="T78" fmla="*/ 120 w 569"/>
                <a:gd name="T79" fmla="*/ 375 h 412"/>
                <a:gd name="T80" fmla="*/ 91 w 569"/>
                <a:gd name="T81" fmla="*/ 357 h 412"/>
                <a:gd name="T82" fmla="*/ 64 w 569"/>
                <a:gd name="T83" fmla="*/ 336 h 412"/>
                <a:gd name="T84" fmla="*/ 42 w 569"/>
                <a:gd name="T85" fmla="*/ 313 h 412"/>
                <a:gd name="T86" fmla="*/ 24 w 569"/>
                <a:gd name="T87" fmla="*/ 288 h 412"/>
                <a:gd name="T88" fmla="*/ 11 w 569"/>
                <a:gd name="T89" fmla="*/ 262 h 412"/>
                <a:gd name="T90" fmla="*/ 3 w 569"/>
                <a:gd name="T91" fmla="*/ 234 h 412"/>
                <a:gd name="T92" fmla="*/ 0 w 569"/>
                <a:gd name="T93" fmla="*/ 205 h 4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9"/>
                <a:gd name="T142" fmla="*/ 0 h 412"/>
                <a:gd name="T143" fmla="*/ 569 w 569"/>
                <a:gd name="T144" fmla="*/ 412 h 4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9" h="412">
                  <a:moveTo>
                    <a:pt x="0" y="205"/>
                  </a:moveTo>
                  <a:lnTo>
                    <a:pt x="3" y="178"/>
                  </a:lnTo>
                  <a:lnTo>
                    <a:pt x="11" y="150"/>
                  </a:lnTo>
                  <a:lnTo>
                    <a:pt x="24" y="124"/>
                  </a:lnTo>
                  <a:lnTo>
                    <a:pt x="42" y="98"/>
                  </a:lnTo>
                  <a:lnTo>
                    <a:pt x="64" y="76"/>
                  </a:lnTo>
                  <a:lnTo>
                    <a:pt x="91" y="55"/>
                  </a:lnTo>
                  <a:lnTo>
                    <a:pt x="120" y="37"/>
                  </a:lnTo>
                  <a:lnTo>
                    <a:pt x="153" y="22"/>
                  </a:lnTo>
                  <a:lnTo>
                    <a:pt x="189" y="11"/>
                  </a:lnTo>
                  <a:lnTo>
                    <a:pt x="226" y="3"/>
                  </a:lnTo>
                  <a:lnTo>
                    <a:pt x="265" y="0"/>
                  </a:lnTo>
                  <a:lnTo>
                    <a:pt x="303" y="0"/>
                  </a:lnTo>
                  <a:lnTo>
                    <a:pt x="342" y="3"/>
                  </a:lnTo>
                  <a:lnTo>
                    <a:pt x="379" y="11"/>
                  </a:lnTo>
                  <a:lnTo>
                    <a:pt x="415" y="22"/>
                  </a:lnTo>
                  <a:lnTo>
                    <a:pt x="448" y="37"/>
                  </a:lnTo>
                  <a:lnTo>
                    <a:pt x="478" y="55"/>
                  </a:lnTo>
                  <a:lnTo>
                    <a:pt x="504" y="76"/>
                  </a:lnTo>
                  <a:lnTo>
                    <a:pt x="527" y="98"/>
                  </a:lnTo>
                  <a:lnTo>
                    <a:pt x="545" y="124"/>
                  </a:lnTo>
                  <a:lnTo>
                    <a:pt x="558" y="150"/>
                  </a:lnTo>
                  <a:lnTo>
                    <a:pt x="566" y="178"/>
                  </a:lnTo>
                  <a:lnTo>
                    <a:pt x="569" y="205"/>
                  </a:lnTo>
                  <a:lnTo>
                    <a:pt x="566" y="234"/>
                  </a:lnTo>
                  <a:lnTo>
                    <a:pt x="558" y="262"/>
                  </a:lnTo>
                  <a:lnTo>
                    <a:pt x="545" y="288"/>
                  </a:lnTo>
                  <a:lnTo>
                    <a:pt x="527" y="313"/>
                  </a:lnTo>
                  <a:lnTo>
                    <a:pt x="504" y="336"/>
                  </a:lnTo>
                  <a:lnTo>
                    <a:pt x="478" y="357"/>
                  </a:lnTo>
                  <a:lnTo>
                    <a:pt x="448" y="375"/>
                  </a:lnTo>
                  <a:lnTo>
                    <a:pt x="415" y="389"/>
                  </a:lnTo>
                  <a:lnTo>
                    <a:pt x="379" y="401"/>
                  </a:lnTo>
                  <a:lnTo>
                    <a:pt x="342" y="408"/>
                  </a:lnTo>
                  <a:lnTo>
                    <a:pt x="303" y="412"/>
                  </a:lnTo>
                  <a:lnTo>
                    <a:pt x="265" y="412"/>
                  </a:lnTo>
                  <a:lnTo>
                    <a:pt x="226" y="408"/>
                  </a:lnTo>
                  <a:lnTo>
                    <a:pt x="189" y="401"/>
                  </a:lnTo>
                  <a:lnTo>
                    <a:pt x="153" y="389"/>
                  </a:lnTo>
                  <a:lnTo>
                    <a:pt x="120" y="375"/>
                  </a:lnTo>
                  <a:lnTo>
                    <a:pt x="91" y="357"/>
                  </a:lnTo>
                  <a:lnTo>
                    <a:pt x="64" y="336"/>
                  </a:lnTo>
                  <a:lnTo>
                    <a:pt x="42" y="313"/>
                  </a:lnTo>
                  <a:lnTo>
                    <a:pt x="24" y="288"/>
                  </a:lnTo>
                  <a:lnTo>
                    <a:pt x="11" y="262"/>
                  </a:lnTo>
                  <a:lnTo>
                    <a:pt x="3" y="234"/>
                  </a:lnTo>
                  <a:lnTo>
                    <a:pt x="0" y="205"/>
                  </a:lnTo>
                  <a:close/>
                </a:path>
              </a:pathLst>
            </a:custGeom>
            <a:solidFill>
              <a:srgbClr val="FFFFFF"/>
            </a:solidFill>
            <a:ln w="1588">
              <a:solidFill>
                <a:srgbClr val="000000"/>
              </a:solidFill>
              <a:round/>
              <a:headEnd/>
              <a:tailEnd/>
            </a:ln>
          </p:spPr>
          <p:txBody>
            <a:bodyPr/>
            <a:lstStyle/>
            <a:p>
              <a:endParaRPr lang="tr-TR"/>
            </a:p>
          </p:txBody>
        </p:sp>
        <p:sp>
          <p:nvSpPr>
            <p:cNvPr id="33844" name="Rectangle 55"/>
            <p:cNvSpPr>
              <a:spLocks noChangeArrowheads="1"/>
            </p:cNvSpPr>
            <p:nvPr/>
          </p:nvSpPr>
          <p:spPr bwMode="auto">
            <a:xfrm>
              <a:off x="3020" y="2543"/>
              <a:ext cx="202"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BCD</a:t>
              </a:r>
              <a:endParaRPr lang="tr-TR"/>
            </a:p>
          </p:txBody>
        </p:sp>
        <p:sp>
          <p:nvSpPr>
            <p:cNvPr id="33845" name="Freeform 56"/>
            <p:cNvSpPr>
              <a:spLocks/>
            </p:cNvSpPr>
            <p:nvPr/>
          </p:nvSpPr>
          <p:spPr bwMode="auto">
            <a:xfrm>
              <a:off x="3426" y="2494"/>
              <a:ext cx="284" cy="207"/>
            </a:xfrm>
            <a:custGeom>
              <a:avLst/>
              <a:gdLst>
                <a:gd name="T0" fmla="*/ 0 w 569"/>
                <a:gd name="T1" fmla="*/ 205 h 412"/>
                <a:gd name="T2" fmla="*/ 3 w 569"/>
                <a:gd name="T3" fmla="*/ 178 h 412"/>
                <a:gd name="T4" fmla="*/ 11 w 569"/>
                <a:gd name="T5" fmla="*/ 150 h 412"/>
                <a:gd name="T6" fmla="*/ 24 w 569"/>
                <a:gd name="T7" fmla="*/ 124 h 412"/>
                <a:gd name="T8" fmla="*/ 42 w 569"/>
                <a:gd name="T9" fmla="*/ 98 h 412"/>
                <a:gd name="T10" fmla="*/ 65 w 569"/>
                <a:gd name="T11" fmla="*/ 76 h 412"/>
                <a:gd name="T12" fmla="*/ 91 w 569"/>
                <a:gd name="T13" fmla="*/ 55 h 412"/>
                <a:gd name="T14" fmla="*/ 121 w 569"/>
                <a:gd name="T15" fmla="*/ 37 h 412"/>
                <a:gd name="T16" fmla="*/ 154 w 569"/>
                <a:gd name="T17" fmla="*/ 22 h 412"/>
                <a:gd name="T18" fmla="*/ 190 w 569"/>
                <a:gd name="T19" fmla="*/ 11 h 412"/>
                <a:gd name="T20" fmla="*/ 227 w 569"/>
                <a:gd name="T21" fmla="*/ 3 h 412"/>
                <a:gd name="T22" fmla="*/ 266 w 569"/>
                <a:gd name="T23" fmla="*/ 0 h 412"/>
                <a:gd name="T24" fmla="*/ 304 w 569"/>
                <a:gd name="T25" fmla="*/ 0 h 412"/>
                <a:gd name="T26" fmla="*/ 343 w 569"/>
                <a:gd name="T27" fmla="*/ 3 h 412"/>
                <a:gd name="T28" fmla="*/ 380 w 569"/>
                <a:gd name="T29" fmla="*/ 11 h 412"/>
                <a:gd name="T30" fmla="*/ 416 w 569"/>
                <a:gd name="T31" fmla="*/ 22 h 412"/>
                <a:gd name="T32" fmla="*/ 449 w 569"/>
                <a:gd name="T33" fmla="*/ 37 h 412"/>
                <a:gd name="T34" fmla="*/ 478 w 569"/>
                <a:gd name="T35" fmla="*/ 55 h 412"/>
                <a:gd name="T36" fmla="*/ 505 w 569"/>
                <a:gd name="T37" fmla="*/ 76 h 412"/>
                <a:gd name="T38" fmla="*/ 527 w 569"/>
                <a:gd name="T39" fmla="*/ 98 h 412"/>
                <a:gd name="T40" fmla="*/ 545 w 569"/>
                <a:gd name="T41" fmla="*/ 124 h 412"/>
                <a:gd name="T42" fmla="*/ 558 w 569"/>
                <a:gd name="T43" fmla="*/ 150 h 412"/>
                <a:gd name="T44" fmla="*/ 566 w 569"/>
                <a:gd name="T45" fmla="*/ 178 h 412"/>
                <a:gd name="T46" fmla="*/ 569 w 569"/>
                <a:gd name="T47" fmla="*/ 205 h 412"/>
                <a:gd name="T48" fmla="*/ 566 w 569"/>
                <a:gd name="T49" fmla="*/ 234 h 412"/>
                <a:gd name="T50" fmla="*/ 558 w 569"/>
                <a:gd name="T51" fmla="*/ 262 h 412"/>
                <a:gd name="T52" fmla="*/ 545 w 569"/>
                <a:gd name="T53" fmla="*/ 288 h 412"/>
                <a:gd name="T54" fmla="*/ 527 w 569"/>
                <a:gd name="T55" fmla="*/ 313 h 412"/>
                <a:gd name="T56" fmla="*/ 505 w 569"/>
                <a:gd name="T57" fmla="*/ 336 h 412"/>
                <a:gd name="T58" fmla="*/ 478 w 569"/>
                <a:gd name="T59" fmla="*/ 357 h 412"/>
                <a:gd name="T60" fmla="*/ 449 w 569"/>
                <a:gd name="T61" fmla="*/ 375 h 412"/>
                <a:gd name="T62" fmla="*/ 416 w 569"/>
                <a:gd name="T63" fmla="*/ 389 h 412"/>
                <a:gd name="T64" fmla="*/ 380 w 569"/>
                <a:gd name="T65" fmla="*/ 401 h 412"/>
                <a:gd name="T66" fmla="*/ 343 w 569"/>
                <a:gd name="T67" fmla="*/ 408 h 412"/>
                <a:gd name="T68" fmla="*/ 304 w 569"/>
                <a:gd name="T69" fmla="*/ 412 h 412"/>
                <a:gd name="T70" fmla="*/ 266 w 569"/>
                <a:gd name="T71" fmla="*/ 412 h 412"/>
                <a:gd name="T72" fmla="*/ 227 w 569"/>
                <a:gd name="T73" fmla="*/ 408 h 412"/>
                <a:gd name="T74" fmla="*/ 190 w 569"/>
                <a:gd name="T75" fmla="*/ 401 h 412"/>
                <a:gd name="T76" fmla="*/ 154 w 569"/>
                <a:gd name="T77" fmla="*/ 389 h 412"/>
                <a:gd name="T78" fmla="*/ 121 w 569"/>
                <a:gd name="T79" fmla="*/ 375 h 412"/>
                <a:gd name="T80" fmla="*/ 91 w 569"/>
                <a:gd name="T81" fmla="*/ 357 h 412"/>
                <a:gd name="T82" fmla="*/ 65 w 569"/>
                <a:gd name="T83" fmla="*/ 336 h 412"/>
                <a:gd name="T84" fmla="*/ 42 w 569"/>
                <a:gd name="T85" fmla="*/ 313 h 412"/>
                <a:gd name="T86" fmla="*/ 24 w 569"/>
                <a:gd name="T87" fmla="*/ 288 h 412"/>
                <a:gd name="T88" fmla="*/ 11 w 569"/>
                <a:gd name="T89" fmla="*/ 262 h 412"/>
                <a:gd name="T90" fmla="*/ 3 w 569"/>
                <a:gd name="T91" fmla="*/ 234 h 412"/>
                <a:gd name="T92" fmla="*/ 0 w 569"/>
                <a:gd name="T93" fmla="*/ 205 h 4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9"/>
                <a:gd name="T142" fmla="*/ 0 h 412"/>
                <a:gd name="T143" fmla="*/ 569 w 569"/>
                <a:gd name="T144" fmla="*/ 412 h 4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9" h="412">
                  <a:moveTo>
                    <a:pt x="0" y="205"/>
                  </a:moveTo>
                  <a:lnTo>
                    <a:pt x="3" y="178"/>
                  </a:lnTo>
                  <a:lnTo>
                    <a:pt x="11" y="150"/>
                  </a:lnTo>
                  <a:lnTo>
                    <a:pt x="24" y="124"/>
                  </a:lnTo>
                  <a:lnTo>
                    <a:pt x="42" y="98"/>
                  </a:lnTo>
                  <a:lnTo>
                    <a:pt x="65" y="76"/>
                  </a:lnTo>
                  <a:lnTo>
                    <a:pt x="91" y="55"/>
                  </a:lnTo>
                  <a:lnTo>
                    <a:pt x="121" y="37"/>
                  </a:lnTo>
                  <a:lnTo>
                    <a:pt x="154" y="22"/>
                  </a:lnTo>
                  <a:lnTo>
                    <a:pt x="190" y="11"/>
                  </a:lnTo>
                  <a:lnTo>
                    <a:pt x="227" y="3"/>
                  </a:lnTo>
                  <a:lnTo>
                    <a:pt x="266" y="0"/>
                  </a:lnTo>
                  <a:lnTo>
                    <a:pt x="304" y="0"/>
                  </a:lnTo>
                  <a:lnTo>
                    <a:pt x="343" y="3"/>
                  </a:lnTo>
                  <a:lnTo>
                    <a:pt x="380" y="11"/>
                  </a:lnTo>
                  <a:lnTo>
                    <a:pt x="416" y="22"/>
                  </a:lnTo>
                  <a:lnTo>
                    <a:pt x="449" y="37"/>
                  </a:lnTo>
                  <a:lnTo>
                    <a:pt x="478" y="55"/>
                  </a:lnTo>
                  <a:lnTo>
                    <a:pt x="505" y="76"/>
                  </a:lnTo>
                  <a:lnTo>
                    <a:pt x="527" y="98"/>
                  </a:lnTo>
                  <a:lnTo>
                    <a:pt x="545" y="124"/>
                  </a:lnTo>
                  <a:lnTo>
                    <a:pt x="558" y="150"/>
                  </a:lnTo>
                  <a:lnTo>
                    <a:pt x="566" y="178"/>
                  </a:lnTo>
                  <a:lnTo>
                    <a:pt x="569" y="205"/>
                  </a:lnTo>
                  <a:lnTo>
                    <a:pt x="566" y="234"/>
                  </a:lnTo>
                  <a:lnTo>
                    <a:pt x="558" y="262"/>
                  </a:lnTo>
                  <a:lnTo>
                    <a:pt x="545" y="288"/>
                  </a:lnTo>
                  <a:lnTo>
                    <a:pt x="527" y="313"/>
                  </a:lnTo>
                  <a:lnTo>
                    <a:pt x="505" y="336"/>
                  </a:lnTo>
                  <a:lnTo>
                    <a:pt x="478" y="357"/>
                  </a:lnTo>
                  <a:lnTo>
                    <a:pt x="449" y="375"/>
                  </a:lnTo>
                  <a:lnTo>
                    <a:pt x="416" y="389"/>
                  </a:lnTo>
                  <a:lnTo>
                    <a:pt x="380" y="401"/>
                  </a:lnTo>
                  <a:lnTo>
                    <a:pt x="343" y="408"/>
                  </a:lnTo>
                  <a:lnTo>
                    <a:pt x="304" y="412"/>
                  </a:lnTo>
                  <a:lnTo>
                    <a:pt x="266" y="412"/>
                  </a:lnTo>
                  <a:lnTo>
                    <a:pt x="227" y="408"/>
                  </a:lnTo>
                  <a:lnTo>
                    <a:pt x="190" y="401"/>
                  </a:lnTo>
                  <a:lnTo>
                    <a:pt x="154" y="389"/>
                  </a:lnTo>
                  <a:lnTo>
                    <a:pt x="121" y="375"/>
                  </a:lnTo>
                  <a:lnTo>
                    <a:pt x="91" y="357"/>
                  </a:lnTo>
                  <a:lnTo>
                    <a:pt x="65" y="336"/>
                  </a:lnTo>
                  <a:lnTo>
                    <a:pt x="42" y="313"/>
                  </a:lnTo>
                  <a:lnTo>
                    <a:pt x="24" y="288"/>
                  </a:lnTo>
                  <a:lnTo>
                    <a:pt x="11" y="262"/>
                  </a:lnTo>
                  <a:lnTo>
                    <a:pt x="3" y="234"/>
                  </a:lnTo>
                  <a:lnTo>
                    <a:pt x="0" y="205"/>
                  </a:lnTo>
                  <a:close/>
                </a:path>
              </a:pathLst>
            </a:custGeom>
            <a:solidFill>
              <a:srgbClr val="FFFFFF"/>
            </a:solidFill>
            <a:ln w="1588">
              <a:solidFill>
                <a:srgbClr val="000000"/>
              </a:solidFill>
              <a:round/>
              <a:headEnd/>
              <a:tailEnd/>
            </a:ln>
          </p:spPr>
          <p:txBody>
            <a:bodyPr/>
            <a:lstStyle/>
            <a:p>
              <a:endParaRPr lang="tr-TR"/>
            </a:p>
          </p:txBody>
        </p:sp>
        <p:sp>
          <p:nvSpPr>
            <p:cNvPr id="33846" name="Rectangle 57"/>
            <p:cNvSpPr>
              <a:spLocks noChangeArrowheads="1"/>
            </p:cNvSpPr>
            <p:nvPr/>
          </p:nvSpPr>
          <p:spPr bwMode="auto">
            <a:xfrm>
              <a:off x="3474" y="2543"/>
              <a:ext cx="197"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BCE</a:t>
              </a:r>
              <a:endParaRPr lang="tr-TR"/>
            </a:p>
          </p:txBody>
        </p:sp>
        <p:sp>
          <p:nvSpPr>
            <p:cNvPr id="33847" name="Freeform 58"/>
            <p:cNvSpPr>
              <a:spLocks/>
            </p:cNvSpPr>
            <p:nvPr/>
          </p:nvSpPr>
          <p:spPr bwMode="auto">
            <a:xfrm>
              <a:off x="3891" y="2494"/>
              <a:ext cx="284" cy="207"/>
            </a:xfrm>
            <a:custGeom>
              <a:avLst/>
              <a:gdLst>
                <a:gd name="T0" fmla="*/ 0 w 567"/>
                <a:gd name="T1" fmla="*/ 205 h 412"/>
                <a:gd name="T2" fmla="*/ 1 w 567"/>
                <a:gd name="T3" fmla="*/ 178 h 412"/>
                <a:gd name="T4" fmla="*/ 9 w 567"/>
                <a:gd name="T5" fmla="*/ 150 h 412"/>
                <a:gd name="T6" fmla="*/ 23 w 567"/>
                <a:gd name="T7" fmla="*/ 124 h 412"/>
                <a:gd name="T8" fmla="*/ 41 w 567"/>
                <a:gd name="T9" fmla="*/ 98 h 412"/>
                <a:gd name="T10" fmla="*/ 63 w 567"/>
                <a:gd name="T11" fmla="*/ 76 h 412"/>
                <a:gd name="T12" fmla="*/ 89 w 567"/>
                <a:gd name="T13" fmla="*/ 55 h 412"/>
                <a:gd name="T14" fmla="*/ 120 w 567"/>
                <a:gd name="T15" fmla="*/ 37 h 412"/>
                <a:gd name="T16" fmla="*/ 153 w 567"/>
                <a:gd name="T17" fmla="*/ 22 h 412"/>
                <a:gd name="T18" fmla="*/ 188 w 567"/>
                <a:gd name="T19" fmla="*/ 11 h 412"/>
                <a:gd name="T20" fmla="*/ 226 w 567"/>
                <a:gd name="T21" fmla="*/ 3 h 412"/>
                <a:gd name="T22" fmla="*/ 264 w 567"/>
                <a:gd name="T23" fmla="*/ 0 h 412"/>
                <a:gd name="T24" fmla="*/ 303 w 567"/>
                <a:gd name="T25" fmla="*/ 0 h 412"/>
                <a:gd name="T26" fmla="*/ 341 w 567"/>
                <a:gd name="T27" fmla="*/ 3 h 412"/>
                <a:gd name="T28" fmla="*/ 378 w 567"/>
                <a:gd name="T29" fmla="*/ 11 h 412"/>
                <a:gd name="T30" fmla="*/ 414 w 567"/>
                <a:gd name="T31" fmla="*/ 22 h 412"/>
                <a:gd name="T32" fmla="*/ 447 w 567"/>
                <a:gd name="T33" fmla="*/ 37 h 412"/>
                <a:gd name="T34" fmla="*/ 477 w 567"/>
                <a:gd name="T35" fmla="*/ 55 h 412"/>
                <a:gd name="T36" fmla="*/ 504 w 567"/>
                <a:gd name="T37" fmla="*/ 76 h 412"/>
                <a:gd name="T38" fmla="*/ 526 w 567"/>
                <a:gd name="T39" fmla="*/ 98 h 412"/>
                <a:gd name="T40" fmla="*/ 543 w 567"/>
                <a:gd name="T41" fmla="*/ 124 h 412"/>
                <a:gd name="T42" fmla="*/ 556 w 567"/>
                <a:gd name="T43" fmla="*/ 150 h 412"/>
                <a:gd name="T44" fmla="*/ 564 w 567"/>
                <a:gd name="T45" fmla="*/ 178 h 412"/>
                <a:gd name="T46" fmla="*/ 567 w 567"/>
                <a:gd name="T47" fmla="*/ 205 h 412"/>
                <a:gd name="T48" fmla="*/ 564 w 567"/>
                <a:gd name="T49" fmla="*/ 234 h 412"/>
                <a:gd name="T50" fmla="*/ 556 w 567"/>
                <a:gd name="T51" fmla="*/ 262 h 412"/>
                <a:gd name="T52" fmla="*/ 543 w 567"/>
                <a:gd name="T53" fmla="*/ 288 h 412"/>
                <a:gd name="T54" fmla="*/ 526 w 567"/>
                <a:gd name="T55" fmla="*/ 313 h 412"/>
                <a:gd name="T56" fmla="*/ 504 w 567"/>
                <a:gd name="T57" fmla="*/ 336 h 412"/>
                <a:gd name="T58" fmla="*/ 477 w 567"/>
                <a:gd name="T59" fmla="*/ 357 h 412"/>
                <a:gd name="T60" fmla="*/ 447 w 567"/>
                <a:gd name="T61" fmla="*/ 375 h 412"/>
                <a:gd name="T62" fmla="*/ 414 w 567"/>
                <a:gd name="T63" fmla="*/ 389 h 412"/>
                <a:gd name="T64" fmla="*/ 378 w 567"/>
                <a:gd name="T65" fmla="*/ 401 h 412"/>
                <a:gd name="T66" fmla="*/ 341 w 567"/>
                <a:gd name="T67" fmla="*/ 408 h 412"/>
                <a:gd name="T68" fmla="*/ 303 w 567"/>
                <a:gd name="T69" fmla="*/ 412 h 412"/>
                <a:gd name="T70" fmla="*/ 264 w 567"/>
                <a:gd name="T71" fmla="*/ 412 h 412"/>
                <a:gd name="T72" fmla="*/ 226 w 567"/>
                <a:gd name="T73" fmla="*/ 408 h 412"/>
                <a:gd name="T74" fmla="*/ 188 w 567"/>
                <a:gd name="T75" fmla="*/ 401 h 412"/>
                <a:gd name="T76" fmla="*/ 153 w 567"/>
                <a:gd name="T77" fmla="*/ 389 h 412"/>
                <a:gd name="T78" fmla="*/ 120 w 567"/>
                <a:gd name="T79" fmla="*/ 375 h 412"/>
                <a:gd name="T80" fmla="*/ 89 w 567"/>
                <a:gd name="T81" fmla="*/ 357 h 412"/>
                <a:gd name="T82" fmla="*/ 63 w 567"/>
                <a:gd name="T83" fmla="*/ 336 h 412"/>
                <a:gd name="T84" fmla="*/ 41 w 567"/>
                <a:gd name="T85" fmla="*/ 313 h 412"/>
                <a:gd name="T86" fmla="*/ 23 w 567"/>
                <a:gd name="T87" fmla="*/ 288 h 412"/>
                <a:gd name="T88" fmla="*/ 9 w 567"/>
                <a:gd name="T89" fmla="*/ 262 h 412"/>
                <a:gd name="T90" fmla="*/ 1 w 567"/>
                <a:gd name="T91" fmla="*/ 234 h 412"/>
                <a:gd name="T92" fmla="*/ 0 w 567"/>
                <a:gd name="T93" fmla="*/ 205 h 4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7"/>
                <a:gd name="T142" fmla="*/ 0 h 412"/>
                <a:gd name="T143" fmla="*/ 567 w 567"/>
                <a:gd name="T144" fmla="*/ 412 h 4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7" h="412">
                  <a:moveTo>
                    <a:pt x="0" y="205"/>
                  </a:moveTo>
                  <a:lnTo>
                    <a:pt x="1" y="178"/>
                  </a:lnTo>
                  <a:lnTo>
                    <a:pt x="9" y="150"/>
                  </a:lnTo>
                  <a:lnTo>
                    <a:pt x="23" y="124"/>
                  </a:lnTo>
                  <a:lnTo>
                    <a:pt x="41" y="98"/>
                  </a:lnTo>
                  <a:lnTo>
                    <a:pt x="63" y="76"/>
                  </a:lnTo>
                  <a:lnTo>
                    <a:pt x="89" y="55"/>
                  </a:lnTo>
                  <a:lnTo>
                    <a:pt x="120" y="37"/>
                  </a:lnTo>
                  <a:lnTo>
                    <a:pt x="153" y="22"/>
                  </a:lnTo>
                  <a:lnTo>
                    <a:pt x="188" y="11"/>
                  </a:lnTo>
                  <a:lnTo>
                    <a:pt x="226" y="3"/>
                  </a:lnTo>
                  <a:lnTo>
                    <a:pt x="264" y="0"/>
                  </a:lnTo>
                  <a:lnTo>
                    <a:pt x="303" y="0"/>
                  </a:lnTo>
                  <a:lnTo>
                    <a:pt x="341" y="3"/>
                  </a:lnTo>
                  <a:lnTo>
                    <a:pt x="378" y="11"/>
                  </a:lnTo>
                  <a:lnTo>
                    <a:pt x="414" y="22"/>
                  </a:lnTo>
                  <a:lnTo>
                    <a:pt x="447" y="37"/>
                  </a:lnTo>
                  <a:lnTo>
                    <a:pt x="477" y="55"/>
                  </a:lnTo>
                  <a:lnTo>
                    <a:pt x="504" y="76"/>
                  </a:lnTo>
                  <a:lnTo>
                    <a:pt x="526" y="98"/>
                  </a:lnTo>
                  <a:lnTo>
                    <a:pt x="543" y="124"/>
                  </a:lnTo>
                  <a:lnTo>
                    <a:pt x="556" y="150"/>
                  </a:lnTo>
                  <a:lnTo>
                    <a:pt x="564" y="178"/>
                  </a:lnTo>
                  <a:lnTo>
                    <a:pt x="567" y="205"/>
                  </a:lnTo>
                  <a:lnTo>
                    <a:pt x="564" y="234"/>
                  </a:lnTo>
                  <a:lnTo>
                    <a:pt x="556" y="262"/>
                  </a:lnTo>
                  <a:lnTo>
                    <a:pt x="543" y="288"/>
                  </a:lnTo>
                  <a:lnTo>
                    <a:pt x="526" y="313"/>
                  </a:lnTo>
                  <a:lnTo>
                    <a:pt x="504" y="336"/>
                  </a:lnTo>
                  <a:lnTo>
                    <a:pt x="477" y="357"/>
                  </a:lnTo>
                  <a:lnTo>
                    <a:pt x="447" y="375"/>
                  </a:lnTo>
                  <a:lnTo>
                    <a:pt x="414" y="389"/>
                  </a:lnTo>
                  <a:lnTo>
                    <a:pt x="378" y="401"/>
                  </a:lnTo>
                  <a:lnTo>
                    <a:pt x="341" y="408"/>
                  </a:lnTo>
                  <a:lnTo>
                    <a:pt x="303" y="412"/>
                  </a:lnTo>
                  <a:lnTo>
                    <a:pt x="264" y="412"/>
                  </a:lnTo>
                  <a:lnTo>
                    <a:pt x="226" y="408"/>
                  </a:lnTo>
                  <a:lnTo>
                    <a:pt x="188" y="401"/>
                  </a:lnTo>
                  <a:lnTo>
                    <a:pt x="153" y="389"/>
                  </a:lnTo>
                  <a:lnTo>
                    <a:pt x="120" y="375"/>
                  </a:lnTo>
                  <a:lnTo>
                    <a:pt x="89" y="357"/>
                  </a:lnTo>
                  <a:lnTo>
                    <a:pt x="63" y="336"/>
                  </a:lnTo>
                  <a:lnTo>
                    <a:pt x="41" y="313"/>
                  </a:lnTo>
                  <a:lnTo>
                    <a:pt x="23" y="288"/>
                  </a:lnTo>
                  <a:lnTo>
                    <a:pt x="9" y="262"/>
                  </a:lnTo>
                  <a:lnTo>
                    <a:pt x="1" y="234"/>
                  </a:lnTo>
                  <a:lnTo>
                    <a:pt x="0" y="205"/>
                  </a:lnTo>
                  <a:close/>
                </a:path>
              </a:pathLst>
            </a:custGeom>
            <a:solidFill>
              <a:srgbClr val="FFFFFF"/>
            </a:solidFill>
            <a:ln w="1588">
              <a:solidFill>
                <a:srgbClr val="000000"/>
              </a:solidFill>
              <a:round/>
              <a:headEnd/>
              <a:tailEnd/>
            </a:ln>
          </p:spPr>
          <p:txBody>
            <a:bodyPr/>
            <a:lstStyle/>
            <a:p>
              <a:endParaRPr lang="tr-TR"/>
            </a:p>
          </p:txBody>
        </p:sp>
        <p:sp>
          <p:nvSpPr>
            <p:cNvPr id="33848" name="Rectangle 59"/>
            <p:cNvSpPr>
              <a:spLocks noChangeArrowheads="1"/>
            </p:cNvSpPr>
            <p:nvPr/>
          </p:nvSpPr>
          <p:spPr bwMode="auto">
            <a:xfrm>
              <a:off x="3939" y="2543"/>
              <a:ext cx="197"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BDE</a:t>
              </a:r>
              <a:endParaRPr lang="tr-TR"/>
            </a:p>
          </p:txBody>
        </p:sp>
        <p:sp>
          <p:nvSpPr>
            <p:cNvPr id="33849" name="Freeform 60"/>
            <p:cNvSpPr>
              <a:spLocks/>
            </p:cNvSpPr>
            <p:nvPr/>
          </p:nvSpPr>
          <p:spPr bwMode="auto">
            <a:xfrm>
              <a:off x="4330" y="2494"/>
              <a:ext cx="284" cy="207"/>
            </a:xfrm>
            <a:custGeom>
              <a:avLst/>
              <a:gdLst>
                <a:gd name="T0" fmla="*/ 0 w 568"/>
                <a:gd name="T1" fmla="*/ 205 h 412"/>
                <a:gd name="T2" fmla="*/ 2 w 568"/>
                <a:gd name="T3" fmla="*/ 178 h 412"/>
                <a:gd name="T4" fmla="*/ 11 w 568"/>
                <a:gd name="T5" fmla="*/ 150 h 412"/>
                <a:gd name="T6" fmla="*/ 23 w 568"/>
                <a:gd name="T7" fmla="*/ 124 h 412"/>
                <a:gd name="T8" fmla="*/ 41 w 568"/>
                <a:gd name="T9" fmla="*/ 98 h 412"/>
                <a:gd name="T10" fmla="*/ 63 w 568"/>
                <a:gd name="T11" fmla="*/ 76 h 412"/>
                <a:gd name="T12" fmla="*/ 90 w 568"/>
                <a:gd name="T13" fmla="*/ 55 h 412"/>
                <a:gd name="T14" fmla="*/ 119 w 568"/>
                <a:gd name="T15" fmla="*/ 37 h 412"/>
                <a:gd name="T16" fmla="*/ 152 w 568"/>
                <a:gd name="T17" fmla="*/ 22 h 412"/>
                <a:gd name="T18" fmla="*/ 188 w 568"/>
                <a:gd name="T19" fmla="*/ 11 h 412"/>
                <a:gd name="T20" fmla="*/ 225 w 568"/>
                <a:gd name="T21" fmla="*/ 3 h 412"/>
                <a:gd name="T22" fmla="*/ 264 w 568"/>
                <a:gd name="T23" fmla="*/ 0 h 412"/>
                <a:gd name="T24" fmla="*/ 302 w 568"/>
                <a:gd name="T25" fmla="*/ 0 h 412"/>
                <a:gd name="T26" fmla="*/ 341 w 568"/>
                <a:gd name="T27" fmla="*/ 3 h 412"/>
                <a:gd name="T28" fmla="*/ 378 w 568"/>
                <a:gd name="T29" fmla="*/ 11 h 412"/>
                <a:gd name="T30" fmla="*/ 414 w 568"/>
                <a:gd name="T31" fmla="*/ 22 h 412"/>
                <a:gd name="T32" fmla="*/ 447 w 568"/>
                <a:gd name="T33" fmla="*/ 37 h 412"/>
                <a:gd name="T34" fmla="*/ 477 w 568"/>
                <a:gd name="T35" fmla="*/ 55 h 412"/>
                <a:gd name="T36" fmla="*/ 503 w 568"/>
                <a:gd name="T37" fmla="*/ 76 h 412"/>
                <a:gd name="T38" fmla="*/ 527 w 568"/>
                <a:gd name="T39" fmla="*/ 98 h 412"/>
                <a:gd name="T40" fmla="*/ 545 w 568"/>
                <a:gd name="T41" fmla="*/ 124 h 412"/>
                <a:gd name="T42" fmla="*/ 557 w 568"/>
                <a:gd name="T43" fmla="*/ 150 h 412"/>
                <a:gd name="T44" fmla="*/ 565 w 568"/>
                <a:gd name="T45" fmla="*/ 178 h 412"/>
                <a:gd name="T46" fmla="*/ 568 w 568"/>
                <a:gd name="T47" fmla="*/ 205 h 412"/>
                <a:gd name="T48" fmla="*/ 565 w 568"/>
                <a:gd name="T49" fmla="*/ 234 h 412"/>
                <a:gd name="T50" fmla="*/ 557 w 568"/>
                <a:gd name="T51" fmla="*/ 262 h 412"/>
                <a:gd name="T52" fmla="*/ 545 w 568"/>
                <a:gd name="T53" fmla="*/ 288 h 412"/>
                <a:gd name="T54" fmla="*/ 527 w 568"/>
                <a:gd name="T55" fmla="*/ 313 h 412"/>
                <a:gd name="T56" fmla="*/ 503 w 568"/>
                <a:gd name="T57" fmla="*/ 336 h 412"/>
                <a:gd name="T58" fmla="*/ 477 w 568"/>
                <a:gd name="T59" fmla="*/ 357 h 412"/>
                <a:gd name="T60" fmla="*/ 447 w 568"/>
                <a:gd name="T61" fmla="*/ 375 h 412"/>
                <a:gd name="T62" fmla="*/ 414 w 568"/>
                <a:gd name="T63" fmla="*/ 389 h 412"/>
                <a:gd name="T64" fmla="*/ 378 w 568"/>
                <a:gd name="T65" fmla="*/ 401 h 412"/>
                <a:gd name="T66" fmla="*/ 341 w 568"/>
                <a:gd name="T67" fmla="*/ 408 h 412"/>
                <a:gd name="T68" fmla="*/ 302 w 568"/>
                <a:gd name="T69" fmla="*/ 412 h 412"/>
                <a:gd name="T70" fmla="*/ 264 w 568"/>
                <a:gd name="T71" fmla="*/ 412 h 412"/>
                <a:gd name="T72" fmla="*/ 225 w 568"/>
                <a:gd name="T73" fmla="*/ 408 h 412"/>
                <a:gd name="T74" fmla="*/ 188 w 568"/>
                <a:gd name="T75" fmla="*/ 401 h 412"/>
                <a:gd name="T76" fmla="*/ 152 w 568"/>
                <a:gd name="T77" fmla="*/ 389 h 412"/>
                <a:gd name="T78" fmla="*/ 119 w 568"/>
                <a:gd name="T79" fmla="*/ 375 h 412"/>
                <a:gd name="T80" fmla="*/ 90 w 568"/>
                <a:gd name="T81" fmla="*/ 357 h 412"/>
                <a:gd name="T82" fmla="*/ 63 w 568"/>
                <a:gd name="T83" fmla="*/ 336 h 412"/>
                <a:gd name="T84" fmla="*/ 41 w 568"/>
                <a:gd name="T85" fmla="*/ 313 h 412"/>
                <a:gd name="T86" fmla="*/ 23 w 568"/>
                <a:gd name="T87" fmla="*/ 288 h 412"/>
                <a:gd name="T88" fmla="*/ 11 w 568"/>
                <a:gd name="T89" fmla="*/ 262 h 412"/>
                <a:gd name="T90" fmla="*/ 2 w 568"/>
                <a:gd name="T91" fmla="*/ 234 h 412"/>
                <a:gd name="T92" fmla="*/ 0 w 568"/>
                <a:gd name="T93" fmla="*/ 205 h 4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8"/>
                <a:gd name="T142" fmla="*/ 0 h 412"/>
                <a:gd name="T143" fmla="*/ 568 w 568"/>
                <a:gd name="T144" fmla="*/ 412 h 4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8" h="412">
                  <a:moveTo>
                    <a:pt x="0" y="205"/>
                  </a:moveTo>
                  <a:lnTo>
                    <a:pt x="2" y="178"/>
                  </a:lnTo>
                  <a:lnTo>
                    <a:pt x="11" y="150"/>
                  </a:lnTo>
                  <a:lnTo>
                    <a:pt x="23" y="124"/>
                  </a:lnTo>
                  <a:lnTo>
                    <a:pt x="41" y="98"/>
                  </a:lnTo>
                  <a:lnTo>
                    <a:pt x="63" y="76"/>
                  </a:lnTo>
                  <a:lnTo>
                    <a:pt x="90" y="55"/>
                  </a:lnTo>
                  <a:lnTo>
                    <a:pt x="119" y="37"/>
                  </a:lnTo>
                  <a:lnTo>
                    <a:pt x="152" y="22"/>
                  </a:lnTo>
                  <a:lnTo>
                    <a:pt x="188" y="11"/>
                  </a:lnTo>
                  <a:lnTo>
                    <a:pt x="225" y="3"/>
                  </a:lnTo>
                  <a:lnTo>
                    <a:pt x="264" y="0"/>
                  </a:lnTo>
                  <a:lnTo>
                    <a:pt x="302" y="0"/>
                  </a:lnTo>
                  <a:lnTo>
                    <a:pt x="341" y="3"/>
                  </a:lnTo>
                  <a:lnTo>
                    <a:pt x="378" y="11"/>
                  </a:lnTo>
                  <a:lnTo>
                    <a:pt x="414" y="22"/>
                  </a:lnTo>
                  <a:lnTo>
                    <a:pt x="447" y="37"/>
                  </a:lnTo>
                  <a:lnTo>
                    <a:pt x="477" y="55"/>
                  </a:lnTo>
                  <a:lnTo>
                    <a:pt x="503" y="76"/>
                  </a:lnTo>
                  <a:lnTo>
                    <a:pt x="527" y="98"/>
                  </a:lnTo>
                  <a:lnTo>
                    <a:pt x="545" y="124"/>
                  </a:lnTo>
                  <a:lnTo>
                    <a:pt x="557" y="150"/>
                  </a:lnTo>
                  <a:lnTo>
                    <a:pt x="565" y="178"/>
                  </a:lnTo>
                  <a:lnTo>
                    <a:pt x="568" y="205"/>
                  </a:lnTo>
                  <a:lnTo>
                    <a:pt x="565" y="234"/>
                  </a:lnTo>
                  <a:lnTo>
                    <a:pt x="557" y="262"/>
                  </a:lnTo>
                  <a:lnTo>
                    <a:pt x="545" y="288"/>
                  </a:lnTo>
                  <a:lnTo>
                    <a:pt x="527" y="313"/>
                  </a:lnTo>
                  <a:lnTo>
                    <a:pt x="503" y="336"/>
                  </a:lnTo>
                  <a:lnTo>
                    <a:pt x="477" y="357"/>
                  </a:lnTo>
                  <a:lnTo>
                    <a:pt x="447" y="375"/>
                  </a:lnTo>
                  <a:lnTo>
                    <a:pt x="414" y="389"/>
                  </a:lnTo>
                  <a:lnTo>
                    <a:pt x="378" y="401"/>
                  </a:lnTo>
                  <a:lnTo>
                    <a:pt x="341" y="408"/>
                  </a:lnTo>
                  <a:lnTo>
                    <a:pt x="302" y="412"/>
                  </a:lnTo>
                  <a:lnTo>
                    <a:pt x="264" y="412"/>
                  </a:lnTo>
                  <a:lnTo>
                    <a:pt x="225" y="408"/>
                  </a:lnTo>
                  <a:lnTo>
                    <a:pt x="188" y="401"/>
                  </a:lnTo>
                  <a:lnTo>
                    <a:pt x="152" y="389"/>
                  </a:lnTo>
                  <a:lnTo>
                    <a:pt x="119" y="375"/>
                  </a:lnTo>
                  <a:lnTo>
                    <a:pt x="90" y="357"/>
                  </a:lnTo>
                  <a:lnTo>
                    <a:pt x="63" y="336"/>
                  </a:lnTo>
                  <a:lnTo>
                    <a:pt x="41" y="313"/>
                  </a:lnTo>
                  <a:lnTo>
                    <a:pt x="23" y="288"/>
                  </a:lnTo>
                  <a:lnTo>
                    <a:pt x="11" y="262"/>
                  </a:lnTo>
                  <a:lnTo>
                    <a:pt x="2" y="234"/>
                  </a:lnTo>
                  <a:lnTo>
                    <a:pt x="0" y="205"/>
                  </a:lnTo>
                  <a:close/>
                </a:path>
              </a:pathLst>
            </a:custGeom>
            <a:solidFill>
              <a:srgbClr val="FFFFFF"/>
            </a:solidFill>
            <a:ln w="1588">
              <a:solidFill>
                <a:srgbClr val="000000"/>
              </a:solidFill>
              <a:round/>
              <a:headEnd/>
              <a:tailEnd/>
            </a:ln>
          </p:spPr>
          <p:txBody>
            <a:bodyPr/>
            <a:lstStyle/>
            <a:p>
              <a:endParaRPr lang="tr-TR"/>
            </a:p>
          </p:txBody>
        </p:sp>
        <p:sp>
          <p:nvSpPr>
            <p:cNvPr id="33850" name="Rectangle 61"/>
            <p:cNvSpPr>
              <a:spLocks noChangeArrowheads="1"/>
            </p:cNvSpPr>
            <p:nvPr/>
          </p:nvSpPr>
          <p:spPr bwMode="auto">
            <a:xfrm>
              <a:off x="4375" y="2543"/>
              <a:ext cx="202"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CDE</a:t>
              </a:r>
              <a:endParaRPr lang="tr-TR"/>
            </a:p>
          </p:txBody>
        </p:sp>
        <p:sp>
          <p:nvSpPr>
            <p:cNvPr id="33851" name="Line 62"/>
            <p:cNvSpPr>
              <a:spLocks noChangeShapeType="1"/>
            </p:cNvSpPr>
            <p:nvPr/>
          </p:nvSpPr>
          <p:spPr bwMode="auto">
            <a:xfrm>
              <a:off x="2407" y="838"/>
              <a:ext cx="1" cy="259"/>
            </a:xfrm>
            <a:prstGeom prst="line">
              <a:avLst/>
            </a:prstGeom>
            <a:noFill/>
            <a:ln w="6350">
              <a:solidFill>
                <a:srgbClr val="FF6600"/>
              </a:solidFill>
              <a:round/>
              <a:headEnd/>
              <a:tailEnd/>
            </a:ln>
          </p:spPr>
          <p:txBody>
            <a:bodyPr/>
            <a:lstStyle/>
            <a:p>
              <a:endParaRPr lang="tr-TR"/>
            </a:p>
          </p:txBody>
        </p:sp>
        <p:sp>
          <p:nvSpPr>
            <p:cNvPr id="33852" name="Line 63"/>
            <p:cNvSpPr>
              <a:spLocks noChangeShapeType="1"/>
            </p:cNvSpPr>
            <p:nvPr/>
          </p:nvSpPr>
          <p:spPr bwMode="auto">
            <a:xfrm flipH="1">
              <a:off x="1800" y="838"/>
              <a:ext cx="607" cy="259"/>
            </a:xfrm>
            <a:prstGeom prst="line">
              <a:avLst/>
            </a:prstGeom>
            <a:noFill/>
            <a:ln w="6350">
              <a:solidFill>
                <a:srgbClr val="FF6600"/>
              </a:solidFill>
              <a:round/>
              <a:headEnd/>
              <a:tailEnd/>
            </a:ln>
          </p:spPr>
          <p:txBody>
            <a:bodyPr/>
            <a:lstStyle/>
            <a:p>
              <a:endParaRPr lang="tr-TR"/>
            </a:p>
          </p:txBody>
        </p:sp>
        <p:sp>
          <p:nvSpPr>
            <p:cNvPr id="33853" name="Line 64"/>
            <p:cNvSpPr>
              <a:spLocks noChangeShapeType="1"/>
            </p:cNvSpPr>
            <p:nvPr/>
          </p:nvSpPr>
          <p:spPr bwMode="auto">
            <a:xfrm flipH="1">
              <a:off x="1181" y="838"/>
              <a:ext cx="1226" cy="259"/>
            </a:xfrm>
            <a:prstGeom prst="line">
              <a:avLst/>
            </a:prstGeom>
            <a:noFill/>
            <a:ln w="6350">
              <a:solidFill>
                <a:srgbClr val="FF6600"/>
              </a:solidFill>
              <a:round/>
              <a:headEnd/>
              <a:tailEnd/>
            </a:ln>
          </p:spPr>
          <p:txBody>
            <a:bodyPr/>
            <a:lstStyle/>
            <a:p>
              <a:endParaRPr lang="tr-TR"/>
            </a:p>
          </p:txBody>
        </p:sp>
        <p:sp>
          <p:nvSpPr>
            <p:cNvPr id="33854" name="Line 65"/>
            <p:cNvSpPr>
              <a:spLocks noChangeShapeType="1"/>
            </p:cNvSpPr>
            <p:nvPr/>
          </p:nvSpPr>
          <p:spPr bwMode="auto">
            <a:xfrm>
              <a:off x="2407" y="838"/>
              <a:ext cx="632" cy="259"/>
            </a:xfrm>
            <a:prstGeom prst="line">
              <a:avLst/>
            </a:prstGeom>
            <a:noFill/>
            <a:ln w="6350">
              <a:solidFill>
                <a:srgbClr val="FF6600"/>
              </a:solidFill>
              <a:round/>
              <a:headEnd/>
              <a:tailEnd/>
            </a:ln>
          </p:spPr>
          <p:txBody>
            <a:bodyPr/>
            <a:lstStyle/>
            <a:p>
              <a:endParaRPr lang="tr-TR"/>
            </a:p>
          </p:txBody>
        </p:sp>
        <p:sp>
          <p:nvSpPr>
            <p:cNvPr id="33855" name="Line 66"/>
            <p:cNvSpPr>
              <a:spLocks noChangeShapeType="1"/>
            </p:cNvSpPr>
            <p:nvPr/>
          </p:nvSpPr>
          <p:spPr bwMode="auto">
            <a:xfrm>
              <a:off x="2407" y="838"/>
              <a:ext cx="1252" cy="259"/>
            </a:xfrm>
            <a:prstGeom prst="line">
              <a:avLst/>
            </a:prstGeom>
            <a:noFill/>
            <a:ln w="6350">
              <a:solidFill>
                <a:srgbClr val="FF6600"/>
              </a:solidFill>
              <a:round/>
              <a:headEnd/>
              <a:tailEnd/>
            </a:ln>
          </p:spPr>
          <p:txBody>
            <a:bodyPr/>
            <a:lstStyle/>
            <a:p>
              <a:endParaRPr lang="tr-TR"/>
            </a:p>
          </p:txBody>
        </p:sp>
        <p:sp>
          <p:nvSpPr>
            <p:cNvPr id="33856" name="Line 67"/>
            <p:cNvSpPr>
              <a:spLocks noChangeShapeType="1"/>
            </p:cNvSpPr>
            <p:nvPr/>
          </p:nvSpPr>
          <p:spPr bwMode="auto">
            <a:xfrm flipH="1">
              <a:off x="2187" y="1304"/>
              <a:ext cx="220" cy="466"/>
            </a:xfrm>
            <a:prstGeom prst="line">
              <a:avLst/>
            </a:prstGeom>
            <a:noFill/>
            <a:ln w="6350">
              <a:solidFill>
                <a:srgbClr val="FF6600"/>
              </a:solidFill>
              <a:round/>
              <a:headEnd/>
              <a:tailEnd/>
            </a:ln>
          </p:spPr>
          <p:txBody>
            <a:bodyPr/>
            <a:lstStyle/>
            <a:p>
              <a:endParaRPr lang="tr-TR"/>
            </a:p>
          </p:txBody>
        </p:sp>
        <p:sp>
          <p:nvSpPr>
            <p:cNvPr id="33857" name="Line 68"/>
            <p:cNvSpPr>
              <a:spLocks noChangeShapeType="1"/>
            </p:cNvSpPr>
            <p:nvPr/>
          </p:nvSpPr>
          <p:spPr bwMode="auto">
            <a:xfrm flipH="1">
              <a:off x="342" y="1304"/>
              <a:ext cx="839" cy="466"/>
            </a:xfrm>
            <a:prstGeom prst="line">
              <a:avLst/>
            </a:prstGeom>
            <a:noFill/>
            <a:ln w="6350">
              <a:solidFill>
                <a:srgbClr val="FF6600"/>
              </a:solidFill>
              <a:round/>
              <a:headEnd/>
              <a:tailEnd/>
            </a:ln>
          </p:spPr>
          <p:txBody>
            <a:bodyPr/>
            <a:lstStyle/>
            <a:p>
              <a:endParaRPr lang="tr-TR"/>
            </a:p>
          </p:txBody>
        </p:sp>
        <p:sp>
          <p:nvSpPr>
            <p:cNvPr id="33858" name="Line 69"/>
            <p:cNvSpPr>
              <a:spLocks noChangeShapeType="1"/>
            </p:cNvSpPr>
            <p:nvPr/>
          </p:nvSpPr>
          <p:spPr bwMode="auto">
            <a:xfrm flipH="1">
              <a:off x="794" y="1304"/>
              <a:ext cx="387" cy="466"/>
            </a:xfrm>
            <a:prstGeom prst="line">
              <a:avLst/>
            </a:prstGeom>
            <a:noFill/>
            <a:ln w="6350">
              <a:solidFill>
                <a:srgbClr val="FF6600"/>
              </a:solidFill>
              <a:round/>
              <a:headEnd/>
              <a:tailEnd/>
            </a:ln>
          </p:spPr>
          <p:txBody>
            <a:bodyPr/>
            <a:lstStyle/>
            <a:p>
              <a:endParaRPr lang="tr-TR"/>
            </a:p>
          </p:txBody>
        </p:sp>
        <p:sp>
          <p:nvSpPr>
            <p:cNvPr id="33859" name="Line 70"/>
            <p:cNvSpPr>
              <a:spLocks noChangeShapeType="1"/>
            </p:cNvSpPr>
            <p:nvPr/>
          </p:nvSpPr>
          <p:spPr bwMode="auto">
            <a:xfrm>
              <a:off x="1181" y="1304"/>
              <a:ext cx="77" cy="466"/>
            </a:xfrm>
            <a:prstGeom prst="line">
              <a:avLst/>
            </a:prstGeom>
            <a:noFill/>
            <a:ln w="6350">
              <a:solidFill>
                <a:srgbClr val="FF6600"/>
              </a:solidFill>
              <a:round/>
              <a:headEnd/>
              <a:tailEnd/>
            </a:ln>
          </p:spPr>
          <p:txBody>
            <a:bodyPr/>
            <a:lstStyle/>
            <a:p>
              <a:endParaRPr lang="tr-TR"/>
            </a:p>
          </p:txBody>
        </p:sp>
        <p:sp>
          <p:nvSpPr>
            <p:cNvPr id="33860" name="Line 71"/>
            <p:cNvSpPr>
              <a:spLocks noChangeShapeType="1"/>
            </p:cNvSpPr>
            <p:nvPr/>
          </p:nvSpPr>
          <p:spPr bwMode="auto">
            <a:xfrm>
              <a:off x="1181" y="1304"/>
              <a:ext cx="542" cy="466"/>
            </a:xfrm>
            <a:prstGeom prst="line">
              <a:avLst/>
            </a:prstGeom>
            <a:noFill/>
            <a:ln w="6350">
              <a:solidFill>
                <a:srgbClr val="FF6600"/>
              </a:solidFill>
              <a:round/>
              <a:headEnd/>
              <a:tailEnd/>
            </a:ln>
          </p:spPr>
          <p:txBody>
            <a:bodyPr/>
            <a:lstStyle/>
            <a:p>
              <a:endParaRPr lang="tr-TR"/>
            </a:p>
          </p:txBody>
        </p:sp>
        <p:sp>
          <p:nvSpPr>
            <p:cNvPr id="33861" name="Line 72"/>
            <p:cNvSpPr>
              <a:spLocks noChangeShapeType="1"/>
            </p:cNvSpPr>
            <p:nvPr/>
          </p:nvSpPr>
          <p:spPr bwMode="auto">
            <a:xfrm>
              <a:off x="1800" y="1304"/>
              <a:ext cx="387" cy="466"/>
            </a:xfrm>
            <a:prstGeom prst="line">
              <a:avLst/>
            </a:prstGeom>
            <a:noFill/>
            <a:ln w="6350">
              <a:solidFill>
                <a:srgbClr val="FF6600"/>
              </a:solidFill>
              <a:round/>
              <a:headEnd/>
              <a:tailEnd/>
            </a:ln>
          </p:spPr>
          <p:txBody>
            <a:bodyPr/>
            <a:lstStyle/>
            <a:p>
              <a:endParaRPr lang="tr-TR"/>
            </a:p>
          </p:txBody>
        </p:sp>
        <p:sp>
          <p:nvSpPr>
            <p:cNvPr id="33862" name="Line 73"/>
            <p:cNvSpPr>
              <a:spLocks noChangeShapeType="1"/>
            </p:cNvSpPr>
            <p:nvPr/>
          </p:nvSpPr>
          <p:spPr bwMode="auto">
            <a:xfrm flipH="1">
              <a:off x="342" y="1304"/>
              <a:ext cx="1458" cy="466"/>
            </a:xfrm>
            <a:prstGeom prst="line">
              <a:avLst/>
            </a:prstGeom>
            <a:noFill/>
            <a:ln w="6350">
              <a:solidFill>
                <a:srgbClr val="FF6600"/>
              </a:solidFill>
              <a:round/>
              <a:headEnd/>
              <a:tailEnd/>
            </a:ln>
          </p:spPr>
          <p:txBody>
            <a:bodyPr/>
            <a:lstStyle/>
            <a:p>
              <a:endParaRPr lang="tr-TR"/>
            </a:p>
          </p:txBody>
        </p:sp>
        <p:sp>
          <p:nvSpPr>
            <p:cNvPr id="33863" name="Line 74"/>
            <p:cNvSpPr>
              <a:spLocks noChangeShapeType="1"/>
            </p:cNvSpPr>
            <p:nvPr/>
          </p:nvSpPr>
          <p:spPr bwMode="auto">
            <a:xfrm>
              <a:off x="1800" y="1304"/>
              <a:ext cx="839" cy="466"/>
            </a:xfrm>
            <a:prstGeom prst="line">
              <a:avLst/>
            </a:prstGeom>
            <a:noFill/>
            <a:ln w="6350">
              <a:solidFill>
                <a:srgbClr val="FF6600"/>
              </a:solidFill>
              <a:round/>
              <a:headEnd/>
              <a:tailEnd/>
            </a:ln>
          </p:spPr>
          <p:txBody>
            <a:bodyPr/>
            <a:lstStyle/>
            <a:p>
              <a:endParaRPr lang="tr-TR"/>
            </a:p>
          </p:txBody>
        </p:sp>
        <p:sp>
          <p:nvSpPr>
            <p:cNvPr id="33864" name="Line 75"/>
            <p:cNvSpPr>
              <a:spLocks noChangeShapeType="1"/>
            </p:cNvSpPr>
            <p:nvPr/>
          </p:nvSpPr>
          <p:spPr bwMode="auto">
            <a:xfrm>
              <a:off x="1800" y="1304"/>
              <a:ext cx="1316" cy="466"/>
            </a:xfrm>
            <a:prstGeom prst="line">
              <a:avLst/>
            </a:prstGeom>
            <a:noFill/>
            <a:ln w="6350">
              <a:solidFill>
                <a:srgbClr val="FF6600"/>
              </a:solidFill>
              <a:round/>
              <a:headEnd/>
              <a:tailEnd/>
            </a:ln>
          </p:spPr>
          <p:txBody>
            <a:bodyPr/>
            <a:lstStyle/>
            <a:p>
              <a:endParaRPr lang="tr-TR"/>
            </a:p>
          </p:txBody>
        </p:sp>
        <p:sp>
          <p:nvSpPr>
            <p:cNvPr id="33865" name="Line 76"/>
            <p:cNvSpPr>
              <a:spLocks noChangeShapeType="1"/>
            </p:cNvSpPr>
            <p:nvPr/>
          </p:nvSpPr>
          <p:spPr bwMode="auto">
            <a:xfrm flipH="1">
              <a:off x="794" y="1304"/>
              <a:ext cx="1613" cy="466"/>
            </a:xfrm>
            <a:prstGeom prst="line">
              <a:avLst/>
            </a:prstGeom>
            <a:noFill/>
            <a:ln w="6350">
              <a:solidFill>
                <a:srgbClr val="FF6600"/>
              </a:solidFill>
              <a:round/>
              <a:headEnd/>
              <a:tailEnd/>
            </a:ln>
          </p:spPr>
          <p:txBody>
            <a:bodyPr/>
            <a:lstStyle/>
            <a:p>
              <a:endParaRPr lang="tr-TR"/>
            </a:p>
          </p:txBody>
        </p:sp>
        <p:sp>
          <p:nvSpPr>
            <p:cNvPr id="33866" name="Line 77"/>
            <p:cNvSpPr>
              <a:spLocks noChangeShapeType="1"/>
            </p:cNvSpPr>
            <p:nvPr/>
          </p:nvSpPr>
          <p:spPr bwMode="auto">
            <a:xfrm>
              <a:off x="2407" y="1304"/>
              <a:ext cx="1162" cy="466"/>
            </a:xfrm>
            <a:prstGeom prst="line">
              <a:avLst/>
            </a:prstGeom>
            <a:noFill/>
            <a:ln w="6350">
              <a:solidFill>
                <a:srgbClr val="FF6600"/>
              </a:solidFill>
              <a:round/>
              <a:headEnd/>
              <a:tailEnd/>
            </a:ln>
          </p:spPr>
          <p:txBody>
            <a:bodyPr/>
            <a:lstStyle/>
            <a:p>
              <a:endParaRPr lang="tr-TR"/>
            </a:p>
          </p:txBody>
        </p:sp>
        <p:sp>
          <p:nvSpPr>
            <p:cNvPr id="33867" name="Line 78"/>
            <p:cNvSpPr>
              <a:spLocks noChangeShapeType="1"/>
            </p:cNvSpPr>
            <p:nvPr/>
          </p:nvSpPr>
          <p:spPr bwMode="auto">
            <a:xfrm>
              <a:off x="2407" y="1304"/>
              <a:ext cx="1626" cy="466"/>
            </a:xfrm>
            <a:prstGeom prst="line">
              <a:avLst/>
            </a:prstGeom>
            <a:noFill/>
            <a:ln w="6350">
              <a:solidFill>
                <a:srgbClr val="FF6600"/>
              </a:solidFill>
              <a:round/>
              <a:headEnd/>
              <a:tailEnd/>
            </a:ln>
          </p:spPr>
          <p:txBody>
            <a:bodyPr/>
            <a:lstStyle/>
            <a:p>
              <a:endParaRPr lang="tr-TR"/>
            </a:p>
          </p:txBody>
        </p:sp>
        <p:sp>
          <p:nvSpPr>
            <p:cNvPr id="33868" name="Line 79"/>
            <p:cNvSpPr>
              <a:spLocks noChangeShapeType="1"/>
            </p:cNvSpPr>
            <p:nvPr/>
          </p:nvSpPr>
          <p:spPr bwMode="auto">
            <a:xfrm flipH="1">
              <a:off x="1258" y="1304"/>
              <a:ext cx="1781" cy="466"/>
            </a:xfrm>
            <a:prstGeom prst="line">
              <a:avLst/>
            </a:prstGeom>
            <a:noFill/>
            <a:ln w="6350">
              <a:solidFill>
                <a:srgbClr val="FF6600"/>
              </a:solidFill>
              <a:round/>
              <a:headEnd/>
              <a:tailEnd/>
            </a:ln>
          </p:spPr>
          <p:txBody>
            <a:bodyPr/>
            <a:lstStyle/>
            <a:p>
              <a:endParaRPr lang="tr-TR"/>
            </a:p>
          </p:txBody>
        </p:sp>
        <p:sp>
          <p:nvSpPr>
            <p:cNvPr id="33869" name="Line 80"/>
            <p:cNvSpPr>
              <a:spLocks noChangeShapeType="1"/>
            </p:cNvSpPr>
            <p:nvPr/>
          </p:nvSpPr>
          <p:spPr bwMode="auto">
            <a:xfrm flipH="1">
              <a:off x="2639" y="1304"/>
              <a:ext cx="400" cy="466"/>
            </a:xfrm>
            <a:prstGeom prst="line">
              <a:avLst/>
            </a:prstGeom>
            <a:noFill/>
            <a:ln w="6350">
              <a:solidFill>
                <a:srgbClr val="FF6600"/>
              </a:solidFill>
              <a:round/>
              <a:headEnd/>
              <a:tailEnd/>
            </a:ln>
          </p:spPr>
          <p:txBody>
            <a:bodyPr/>
            <a:lstStyle/>
            <a:p>
              <a:endParaRPr lang="tr-TR"/>
            </a:p>
          </p:txBody>
        </p:sp>
        <p:sp>
          <p:nvSpPr>
            <p:cNvPr id="33870" name="Line 81"/>
            <p:cNvSpPr>
              <a:spLocks noChangeShapeType="1"/>
            </p:cNvSpPr>
            <p:nvPr/>
          </p:nvSpPr>
          <p:spPr bwMode="auto">
            <a:xfrm>
              <a:off x="3039" y="1304"/>
              <a:ext cx="530" cy="466"/>
            </a:xfrm>
            <a:prstGeom prst="line">
              <a:avLst/>
            </a:prstGeom>
            <a:noFill/>
            <a:ln w="6350">
              <a:solidFill>
                <a:srgbClr val="FF6600"/>
              </a:solidFill>
              <a:round/>
              <a:headEnd/>
              <a:tailEnd/>
            </a:ln>
          </p:spPr>
          <p:txBody>
            <a:bodyPr/>
            <a:lstStyle/>
            <a:p>
              <a:endParaRPr lang="tr-TR"/>
            </a:p>
          </p:txBody>
        </p:sp>
        <p:sp>
          <p:nvSpPr>
            <p:cNvPr id="33871" name="Line 82"/>
            <p:cNvSpPr>
              <a:spLocks noChangeShapeType="1"/>
            </p:cNvSpPr>
            <p:nvPr/>
          </p:nvSpPr>
          <p:spPr bwMode="auto">
            <a:xfrm>
              <a:off x="3039" y="1304"/>
              <a:ext cx="1433" cy="466"/>
            </a:xfrm>
            <a:prstGeom prst="line">
              <a:avLst/>
            </a:prstGeom>
            <a:noFill/>
            <a:ln w="6350">
              <a:solidFill>
                <a:srgbClr val="FF6600"/>
              </a:solidFill>
              <a:round/>
              <a:headEnd/>
              <a:tailEnd/>
            </a:ln>
          </p:spPr>
          <p:txBody>
            <a:bodyPr/>
            <a:lstStyle/>
            <a:p>
              <a:endParaRPr lang="tr-TR"/>
            </a:p>
          </p:txBody>
        </p:sp>
        <p:sp>
          <p:nvSpPr>
            <p:cNvPr id="33872" name="Line 83"/>
            <p:cNvSpPr>
              <a:spLocks noChangeShapeType="1"/>
            </p:cNvSpPr>
            <p:nvPr/>
          </p:nvSpPr>
          <p:spPr bwMode="auto">
            <a:xfrm flipH="1">
              <a:off x="1723" y="1304"/>
              <a:ext cx="1936" cy="466"/>
            </a:xfrm>
            <a:prstGeom prst="line">
              <a:avLst/>
            </a:prstGeom>
            <a:noFill/>
            <a:ln w="6350">
              <a:solidFill>
                <a:srgbClr val="FF6600"/>
              </a:solidFill>
              <a:round/>
              <a:headEnd/>
              <a:tailEnd/>
            </a:ln>
          </p:spPr>
          <p:txBody>
            <a:bodyPr/>
            <a:lstStyle/>
            <a:p>
              <a:endParaRPr lang="tr-TR"/>
            </a:p>
          </p:txBody>
        </p:sp>
        <p:sp>
          <p:nvSpPr>
            <p:cNvPr id="33873" name="Line 84"/>
            <p:cNvSpPr>
              <a:spLocks noChangeShapeType="1"/>
            </p:cNvSpPr>
            <p:nvPr/>
          </p:nvSpPr>
          <p:spPr bwMode="auto">
            <a:xfrm flipH="1">
              <a:off x="3116" y="1304"/>
              <a:ext cx="543" cy="466"/>
            </a:xfrm>
            <a:prstGeom prst="line">
              <a:avLst/>
            </a:prstGeom>
            <a:noFill/>
            <a:ln w="6350">
              <a:solidFill>
                <a:srgbClr val="FF6600"/>
              </a:solidFill>
              <a:round/>
              <a:headEnd/>
              <a:tailEnd/>
            </a:ln>
          </p:spPr>
          <p:txBody>
            <a:bodyPr/>
            <a:lstStyle/>
            <a:p>
              <a:endParaRPr lang="tr-TR"/>
            </a:p>
          </p:txBody>
        </p:sp>
        <p:sp>
          <p:nvSpPr>
            <p:cNvPr id="33874" name="Line 85"/>
            <p:cNvSpPr>
              <a:spLocks noChangeShapeType="1"/>
            </p:cNvSpPr>
            <p:nvPr/>
          </p:nvSpPr>
          <p:spPr bwMode="auto">
            <a:xfrm>
              <a:off x="3659" y="1304"/>
              <a:ext cx="374" cy="466"/>
            </a:xfrm>
            <a:prstGeom prst="line">
              <a:avLst/>
            </a:prstGeom>
            <a:noFill/>
            <a:ln w="6350">
              <a:solidFill>
                <a:srgbClr val="FF6600"/>
              </a:solidFill>
              <a:round/>
              <a:headEnd/>
              <a:tailEnd/>
            </a:ln>
          </p:spPr>
          <p:txBody>
            <a:bodyPr/>
            <a:lstStyle/>
            <a:p>
              <a:endParaRPr lang="tr-TR"/>
            </a:p>
          </p:txBody>
        </p:sp>
        <p:sp>
          <p:nvSpPr>
            <p:cNvPr id="33875" name="Line 86"/>
            <p:cNvSpPr>
              <a:spLocks noChangeShapeType="1"/>
            </p:cNvSpPr>
            <p:nvPr/>
          </p:nvSpPr>
          <p:spPr bwMode="auto">
            <a:xfrm>
              <a:off x="3659" y="1304"/>
              <a:ext cx="813" cy="466"/>
            </a:xfrm>
            <a:prstGeom prst="line">
              <a:avLst/>
            </a:prstGeom>
            <a:noFill/>
            <a:ln w="6350">
              <a:solidFill>
                <a:srgbClr val="FF6600"/>
              </a:solidFill>
              <a:round/>
              <a:headEnd/>
              <a:tailEnd/>
            </a:ln>
          </p:spPr>
          <p:txBody>
            <a:bodyPr/>
            <a:lstStyle/>
            <a:p>
              <a:endParaRPr lang="tr-TR"/>
            </a:p>
          </p:txBody>
        </p:sp>
        <p:sp>
          <p:nvSpPr>
            <p:cNvPr id="33876" name="Line 87"/>
            <p:cNvSpPr>
              <a:spLocks noChangeShapeType="1"/>
            </p:cNvSpPr>
            <p:nvPr/>
          </p:nvSpPr>
          <p:spPr bwMode="auto">
            <a:xfrm>
              <a:off x="342" y="1976"/>
              <a:ext cx="1" cy="518"/>
            </a:xfrm>
            <a:prstGeom prst="line">
              <a:avLst/>
            </a:prstGeom>
            <a:noFill/>
            <a:ln w="6350">
              <a:solidFill>
                <a:srgbClr val="FF6600"/>
              </a:solidFill>
              <a:round/>
              <a:headEnd/>
              <a:tailEnd/>
            </a:ln>
          </p:spPr>
          <p:txBody>
            <a:bodyPr/>
            <a:lstStyle/>
            <a:p>
              <a:endParaRPr lang="tr-TR"/>
            </a:p>
          </p:txBody>
        </p:sp>
        <p:sp>
          <p:nvSpPr>
            <p:cNvPr id="33877" name="Line 88"/>
            <p:cNvSpPr>
              <a:spLocks noChangeShapeType="1"/>
            </p:cNvSpPr>
            <p:nvPr/>
          </p:nvSpPr>
          <p:spPr bwMode="auto">
            <a:xfrm>
              <a:off x="342" y="1976"/>
              <a:ext cx="452" cy="518"/>
            </a:xfrm>
            <a:prstGeom prst="line">
              <a:avLst/>
            </a:prstGeom>
            <a:noFill/>
            <a:ln w="6350">
              <a:solidFill>
                <a:srgbClr val="FF6600"/>
              </a:solidFill>
              <a:round/>
              <a:headEnd/>
              <a:tailEnd/>
            </a:ln>
          </p:spPr>
          <p:txBody>
            <a:bodyPr/>
            <a:lstStyle/>
            <a:p>
              <a:endParaRPr lang="tr-TR"/>
            </a:p>
          </p:txBody>
        </p:sp>
        <p:sp>
          <p:nvSpPr>
            <p:cNvPr id="33878" name="Line 89"/>
            <p:cNvSpPr>
              <a:spLocks noChangeShapeType="1"/>
            </p:cNvSpPr>
            <p:nvPr/>
          </p:nvSpPr>
          <p:spPr bwMode="auto">
            <a:xfrm>
              <a:off x="342" y="1976"/>
              <a:ext cx="916" cy="518"/>
            </a:xfrm>
            <a:prstGeom prst="line">
              <a:avLst/>
            </a:prstGeom>
            <a:noFill/>
            <a:ln w="6350">
              <a:solidFill>
                <a:srgbClr val="FF6600"/>
              </a:solidFill>
              <a:round/>
              <a:headEnd/>
              <a:tailEnd/>
            </a:ln>
          </p:spPr>
          <p:txBody>
            <a:bodyPr/>
            <a:lstStyle/>
            <a:p>
              <a:endParaRPr lang="tr-TR"/>
            </a:p>
          </p:txBody>
        </p:sp>
        <p:sp>
          <p:nvSpPr>
            <p:cNvPr id="33879" name="Line 90"/>
            <p:cNvSpPr>
              <a:spLocks noChangeShapeType="1"/>
            </p:cNvSpPr>
            <p:nvPr/>
          </p:nvSpPr>
          <p:spPr bwMode="auto">
            <a:xfrm>
              <a:off x="794" y="1976"/>
              <a:ext cx="929" cy="518"/>
            </a:xfrm>
            <a:prstGeom prst="line">
              <a:avLst/>
            </a:prstGeom>
            <a:noFill/>
            <a:ln w="6350">
              <a:solidFill>
                <a:srgbClr val="FF6600"/>
              </a:solidFill>
              <a:round/>
              <a:headEnd/>
              <a:tailEnd/>
            </a:ln>
          </p:spPr>
          <p:txBody>
            <a:bodyPr/>
            <a:lstStyle/>
            <a:p>
              <a:endParaRPr lang="tr-TR"/>
            </a:p>
          </p:txBody>
        </p:sp>
        <p:sp>
          <p:nvSpPr>
            <p:cNvPr id="33880" name="Line 91"/>
            <p:cNvSpPr>
              <a:spLocks noChangeShapeType="1"/>
            </p:cNvSpPr>
            <p:nvPr/>
          </p:nvSpPr>
          <p:spPr bwMode="auto">
            <a:xfrm flipH="1">
              <a:off x="342" y="1976"/>
              <a:ext cx="452" cy="518"/>
            </a:xfrm>
            <a:prstGeom prst="line">
              <a:avLst/>
            </a:prstGeom>
            <a:noFill/>
            <a:ln w="6350">
              <a:solidFill>
                <a:srgbClr val="FF6600"/>
              </a:solidFill>
              <a:round/>
              <a:headEnd/>
              <a:tailEnd/>
            </a:ln>
          </p:spPr>
          <p:txBody>
            <a:bodyPr/>
            <a:lstStyle/>
            <a:p>
              <a:endParaRPr lang="tr-TR"/>
            </a:p>
          </p:txBody>
        </p:sp>
        <p:sp>
          <p:nvSpPr>
            <p:cNvPr id="33881" name="Line 92"/>
            <p:cNvSpPr>
              <a:spLocks noChangeShapeType="1"/>
            </p:cNvSpPr>
            <p:nvPr/>
          </p:nvSpPr>
          <p:spPr bwMode="auto">
            <a:xfrm>
              <a:off x="794" y="1976"/>
              <a:ext cx="1393" cy="518"/>
            </a:xfrm>
            <a:prstGeom prst="line">
              <a:avLst/>
            </a:prstGeom>
            <a:noFill/>
            <a:ln w="6350">
              <a:solidFill>
                <a:srgbClr val="FF6600"/>
              </a:solidFill>
              <a:round/>
              <a:headEnd/>
              <a:tailEnd/>
            </a:ln>
          </p:spPr>
          <p:txBody>
            <a:bodyPr/>
            <a:lstStyle/>
            <a:p>
              <a:endParaRPr lang="tr-TR"/>
            </a:p>
          </p:txBody>
        </p:sp>
        <p:sp>
          <p:nvSpPr>
            <p:cNvPr id="33882" name="Line 93"/>
            <p:cNvSpPr>
              <a:spLocks noChangeShapeType="1"/>
            </p:cNvSpPr>
            <p:nvPr/>
          </p:nvSpPr>
          <p:spPr bwMode="auto">
            <a:xfrm flipH="1">
              <a:off x="794" y="1976"/>
              <a:ext cx="464" cy="518"/>
            </a:xfrm>
            <a:prstGeom prst="line">
              <a:avLst/>
            </a:prstGeom>
            <a:noFill/>
            <a:ln w="6350">
              <a:solidFill>
                <a:srgbClr val="FF6600"/>
              </a:solidFill>
              <a:round/>
              <a:headEnd/>
              <a:tailEnd/>
            </a:ln>
          </p:spPr>
          <p:txBody>
            <a:bodyPr/>
            <a:lstStyle/>
            <a:p>
              <a:endParaRPr lang="tr-TR"/>
            </a:p>
          </p:txBody>
        </p:sp>
        <p:sp>
          <p:nvSpPr>
            <p:cNvPr id="33883" name="Line 94"/>
            <p:cNvSpPr>
              <a:spLocks noChangeShapeType="1"/>
            </p:cNvSpPr>
            <p:nvPr/>
          </p:nvSpPr>
          <p:spPr bwMode="auto">
            <a:xfrm>
              <a:off x="1258" y="1976"/>
              <a:ext cx="465" cy="518"/>
            </a:xfrm>
            <a:prstGeom prst="line">
              <a:avLst/>
            </a:prstGeom>
            <a:noFill/>
            <a:ln w="6350">
              <a:solidFill>
                <a:srgbClr val="FF6600"/>
              </a:solidFill>
              <a:round/>
              <a:headEnd/>
              <a:tailEnd/>
            </a:ln>
          </p:spPr>
          <p:txBody>
            <a:bodyPr/>
            <a:lstStyle/>
            <a:p>
              <a:endParaRPr lang="tr-TR"/>
            </a:p>
          </p:txBody>
        </p:sp>
        <p:sp>
          <p:nvSpPr>
            <p:cNvPr id="33884" name="Line 95"/>
            <p:cNvSpPr>
              <a:spLocks noChangeShapeType="1"/>
            </p:cNvSpPr>
            <p:nvPr/>
          </p:nvSpPr>
          <p:spPr bwMode="auto">
            <a:xfrm>
              <a:off x="1258" y="1976"/>
              <a:ext cx="1381" cy="518"/>
            </a:xfrm>
            <a:prstGeom prst="line">
              <a:avLst/>
            </a:prstGeom>
            <a:noFill/>
            <a:ln w="6350">
              <a:solidFill>
                <a:srgbClr val="FF6600"/>
              </a:solidFill>
              <a:round/>
              <a:headEnd/>
              <a:tailEnd/>
            </a:ln>
          </p:spPr>
          <p:txBody>
            <a:bodyPr/>
            <a:lstStyle/>
            <a:p>
              <a:endParaRPr lang="tr-TR"/>
            </a:p>
          </p:txBody>
        </p:sp>
        <p:sp>
          <p:nvSpPr>
            <p:cNvPr id="33885" name="Line 96"/>
            <p:cNvSpPr>
              <a:spLocks noChangeShapeType="1"/>
            </p:cNvSpPr>
            <p:nvPr/>
          </p:nvSpPr>
          <p:spPr bwMode="auto">
            <a:xfrm flipH="1">
              <a:off x="1258" y="1976"/>
              <a:ext cx="465" cy="518"/>
            </a:xfrm>
            <a:prstGeom prst="line">
              <a:avLst/>
            </a:prstGeom>
            <a:noFill/>
            <a:ln w="6350">
              <a:solidFill>
                <a:srgbClr val="000000"/>
              </a:solidFill>
              <a:round/>
              <a:headEnd/>
              <a:tailEnd/>
            </a:ln>
          </p:spPr>
          <p:txBody>
            <a:bodyPr/>
            <a:lstStyle/>
            <a:p>
              <a:endParaRPr lang="tr-TR"/>
            </a:p>
          </p:txBody>
        </p:sp>
        <p:sp>
          <p:nvSpPr>
            <p:cNvPr id="33886" name="Line 97"/>
            <p:cNvSpPr>
              <a:spLocks noChangeShapeType="1"/>
            </p:cNvSpPr>
            <p:nvPr/>
          </p:nvSpPr>
          <p:spPr bwMode="auto">
            <a:xfrm>
              <a:off x="1723" y="1976"/>
              <a:ext cx="464" cy="518"/>
            </a:xfrm>
            <a:prstGeom prst="line">
              <a:avLst/>
            </a:prstGeom>
            <a:noFill/>
            <a:ln w="6350">
              <a:solidFill>
                <a:srgbClr val="FF6600"/>
              </a:solidFill>
              <a:round/>
              <a:headEnd/>
              <a:tailEnd/>
            </a:ln>
          </p:spPr>
          <p:txBody>
            <a:bodyPr/>
            <a:lstStyle/>
            <a:p>
              <a:endParaRPr lang="tr-TR"/>
            </a:p>
          </p:txBody>
        </p:sp>
        <p:sp>
          <p:nvSpPr>
            <p:cNvPr id="33887" name="Line 98"/>
            <p:cNvSpPr>
              <a:spLocks noChangeShapeType="1"/>
            </p:cNvSpPr>
            <p:nvPr/>
          </p:nvSpPr>
          <p:spPr bwMode="auto">
            <a:xfrm>
              <a:off x="1723" y="1976"/>
              <a:ext cx="916" cy="518"/>
            </a:xfrm>
            <a:prstGeom prst="line">
              <a:avLst/>
            </a:prstGeom>
            <a:noFill/>
            <a:ln w="6350">
              <a:solidFill>
                <a:srgbClr val="FF6600"/>
              </a:solidFill>
              <a:round/>
              <a:headEnd/>
              <a:tailEnd/>
            </a:ln>
          </p:spPr>
          <p:txBody>
            <a:bodyPr/>
            <a:lstStyle/>
            <a:p>
              <a:endParaRPr lang="tr-TR"/>
            </a:p>
          </p:txBody>
        </p:sp>
        <p:sp>
          <p:nvSpPr>
            <p:cNvPr id="33888" name="Line 99"/>
            <p:cNvSpPr>
              <a:spLocks noChangeShapeType="1"/>
            </p:cNvSpPr>
            <p:nvPr/>
          </p:nvSpPr>
          <p:spPr bwMode="auto">
            <a:xfrm flipH="1">
              <a:off x="342" y="1976"/>
              <a:ext cx="1845" cy="518"/>
            </a:xfrm>
            <a:prstGeom prst="line">
              <a:avLst/>
            </a:prstGeom>
            <a:noFill/>
            <a:ln w="6350">
              <a:solidFill>
                <a:srgbClr val="FF6600"/>
              </a:solidFill>
              <a:round/>
              <a:headEnd/>
              <a:tailEnd/>
            </a:ln>
          </p:spPr>
          <p:txBody>
            <a:bodyPr/>
            <a:lstStyle/>
            <a:p>
              <a:endParaRPr lang="tr-TR"/>
            </a:p>
          </p:txBody>
        </p:sp>
        <p:sp>
          <p:nvSpPr>
            <p:cNvPr id="33889" name="Line 100"/>
            <p:cNvSpPr>
              <a:spLocks noChangeShapeType="1"/>
            </p:cNvSpPr>
            <p:nvPr/>
          </p:nvSpPr>
          <p:spPr bwMode="auto">
            <a:xfrm>
              <a:off x="2187" y="1976"/>
              <a:ext cx="929" cy="518"/>
            </a:xfrm>
            <a:prstGeom prst="line">
              <a:avLst/>
            </a:prstGeom>
            <a:noFill/>
            <a:ln w="6350">
              <a:solidFill>
                <a:srgbClr val="FF6600"/>
              </a:solidFill>
              <a:round/>
              <a:headEnd/>
              <a:tailEnd/>
            </a:ln>
          </p:spPr>
          <p:txBody>
            <a:bodyPr/>
            <a:lstStyle/>
            <a:p>
              <a:endParaRPr lang="tr-TR"/>
            </a:p>
          </p:txBody>
        </p:sp>
        <p:sp>
          <p:nvSpPr>
            <p:cNvPr id="33890" name="Line 101"/>
            <p:cNvSpPr>
              <a:spLocks noChangeShapeType="1"/>
            </p:cNvSpPr>
            <p:nvPr/>
          </p:nvSpPr>
          <p:spPr bwMode="auto">
            <a:xfrm>
              <a:off x="2187" y="1976"/>
              <a:ext cx="1382" cy="518"/>
            </a:xfrm>
            <a:prstGeom prst="line">
              <a:avLst/>
            </a:prstGeom>
            <a:noFill/>
            <a:ln w="6350">
              <a:solidFill>
                <a:srgbClr val="FF6600"/>
              </a:solidFill>
              <a:round/>
              <a:headEnd/>
              <a:tailEnd/>
            </a:ln>
          </p:spPr>
          <p:txBody>
            <a:bodyPr/>
            <a:lstStyle/>
            <a:p>
              <a:endParaRPr lang="tr-TR"/>
            </a:p>
          </p:txBody>
        </p:sp>
        <p:sp>
          <p:nvSpPr>
            <p:cNvPr id="33891" name="Line 102"/>
            <p:cNvSpPr>
              <a:spLocks noChangeShapeType="1"/>
            </p:cNvSpPr>
            <p:nvPr/>
          </p:nvSpPr>
          <p:spPr bwMode="auto">
            <a:xfrm flipH="1">
              <a:off x="794" y="1976"/>
              <a:ext cx="1845" cy="518"/>
            </a:xfrm>
            <a:prstGeom prst="line">
              <a:avLst/>
            </a:prstGeom>
            <a:noFill/>
            <a:ln w="6350">
              <a:solidFill>
                <a:srgbClr val="FF6600"/>
              </a:solidFill>
              <a:round/>
              <a:headEnd/>
              <a:tailEnd/>
            </a:ln>
          </p:spPr>
          <p:txBody>
            <a:bodyPr/>
            <a:lstStyle/>
            <a:p>
              <a:endParaRPr lang="tr-TR"/>
            </a:p>
          </p:txBody>
        </p:sp>
        <p:sp>
          <p:nvSpPr>
            <p:cNvPr id="33892" name="Line 103"/>
            <p:cNvSpPr>
              <a:spLocks noChangeShapeType="1"/>
            </p:cNvSpPr>
            <p:nvPr/>
          </p:nvSpPr>
          <p:spPr bwMode="auto">
            <a:xfrm>
              <a:off x="2639" y="1976"/>
              <a:ext cx="477" cy="518"/>
            </a:xfrm>
            <a:prstGeom prst="line">
              <a:avLst/>
            </a:prstGeom>
            <a:noFill/>
            <a:ln w="6350">
              <a:solidFill>
                <a:srgbClr val="FF6600"/>
              </a:solidFill>
              <a:round/>
              <a:headEnd/>
              <a:tailEnd/>
            </a:ln>
          </p:spPr>
          <p:txBody>
            <a:bodyPr/>
            <a:lstStyle/>
            <a:p>
              <a:endParaRPr lang="tr-TR"/>
            </a:p>
          </p:txBody>
        </p:sp>
        <p:sp>
          <p:nvSpPr>
            <p:cNvPr id="33893" name="Line 104"/>
            <p:cNvSpPr>
              <a:spLocks noChangeShapeType="1"/>
            </p:cNvSpPr>
            <p:nvPr/>
          </p:nvSpPr>
          <p:spPr bwMode="auto">
            <a:xfrm>
              <a:off x="2639" y="1976"/>
              <a:ext cx="1394" cy="518"/>
            </a:xfrm>
            <a:prstGeom prst="line">
              <a:avLst/>
            </a:prstGeom>
            <a:noFill/>
            <a:ln w="6350">
              <a:solidFill>
                <a:srgbClr val="FF6600"/>
              </a:solidFill>
              <a:round/>
              <a:headEnd/>
              <a:tailEnd/>
            </a:ln>
          </p:spPr>
          <p:txBody>
            <a:bodyPr/>
            <a:lstStyle/>
            <a:p>
              <a:endParaRPr lang="tr-TR"/>
            </a:p>
          </p:txBody>
        </p:sp>
        <p:sp>
          <p:nvSpPr>
            <p:cNvPr id="33894" name="Line 105"/>
            <p:cNvSpPr>
              <a:spLocks noChangeShapeType="1"/>
            </p:cNvSpPr>
            <p:nvPr/>
          </p:nvSpPr>
          <p:spPr bwMode="auto">
            <a:xfrm flipH="1">
              <a:off x="1258" y="1976"/>
              <a:ext cx="1858" cy="518"/>
            </a:xfrm>
            <a:prstGeom prst="line">
              <a:avLst/>
            </a:prstGeom>
            <a:noFill/>
            <a:ln w="6350">
              <a:solidFill>
                <a:srgbClr val="FF6600"/>
              </a:solidFill>
              <a:round/>
              <a:headEnd/>
              <a:tailEnd/>
            </a:ln>
          </p:spPr>
          <p:txBody>
            <a:bodyPr/>
            <a:lstStyle/>
            <a:p>
              <a:endParaRPr lang="tr-TR"/>
            </a:p>
          </p:txBody>
        </p:sp>
        <p:sp>
          <p:nvSpPr>
            <p:cNvPr id="33895" name="Line 106"/>
            <p:cNvSpPr>
              <a:spLocks noChangeShapeType="1"/>
            </p:cNvSpPr>
            <p:nvPr/>
          </p:nvSpPr>
          <p:spPr bwMode="auto">
            <a:xfrm>
              <a:off x="3116" y="1976"/>
              <a:ext cx="453" cy="518"/>
            </a:xfrm>
            <a:prstGeom prst="line">
              <a:avLst/>
            </a:prstGeom>
            <a:noFill/>
            <a:ln w="6350">
              <a:solidFill>
                <a:srgbClr val="FF6600"/>
              </a:solidFill>
              <a:round/>
              <a:headEnd/>
              <a:tailEnd/>
            </a:ln>
          </p:spPr>
          <p:txBody>
            <a:bodyPr/>
            <a:lstStyle/>
            <a:p>
              <a:endParaRPr lang="tr-TR"/>
            </a:p>
          </p:txBody>
        </p:sp>
        <p:sp>
          <p:nvSpPr>
            <p:cNvPr id="33896" name="Line 107"/>
            <p:cNvSpPr>
              <a:spLocks noChangeShapeType="1"/>
            </p:cNvSpPr>
            <p:nvPr/>
          </p:nvSpPr>
          <p:spPr bwMode="auto">
            <a:xfrm>
              <a:off x="3116" y="1976"/>
              <a:ext cx="917" cy="518"/>
            </a:xfrm>
            <a:prstGeom prst="line">
              <a:avLst/>
            </a:prstGeom>
            <a:noFill/>
            <a:ln w="6350">
              <a:solidFill>
                <a:srgbClr val="FF6600"/>
              </a:solidFill>
              <a:round/>
              <a:headEnd/>
              <a:tailEnd/>
            </a:ln>
          </p:spPr>
          <p:txBody>
            <a:bodyPr/>
            <a:lstStyle/>
            <a:p>
              <a:endParaRPr lang="tr-TR"/>
            </a:p>
          </p:txBody>
        </p:sp>
        <p:sp>
          <p:nvSpPr>
            <p:cNvPr id="33897" name="Line 108"/>
            <p:cNvSpPr>
              <a:spLocks noChangeShapeType="1"/>
            </p:cNvSpPr>
            <p:nvPr/>
          </p:nvSpPr>
          <p:spPr bwMode="auto">
            <a:xfrm flipH="1">
              <a:off x="1723" y="1976"/>
              <a:ext cx="1846" cy="518"/>
            </a:xfrm>
            <a:prstGeom prst="line">
              <a:avLst/>
            </a:prstGeom>
            <a:noFill/>
            <a:ln w="6350">
              <a:solidFill>
                <a:srgbClr val="FF6600"/>
              </a:solidFill>
              <a:round/>
              <a:headEnd/>
              <a:tailEnd/>
            </a:ln>
          </p:spPr>
          <p:txBody>
            <a:bodyPr/>
            <a:lstStyle/>
            <a:p>
              <a:endParaRPr lang="tr-TR"/>
            </a:p>
          </p:txBody>
        </p:sp>
        <p:sp>
          <p:nvSpPr>
            <p:cNvPr id="33898" name="Line 109"/>
            <p:cNvSpPr>
              <a:spLocks noChangeShapeType="1"/>
            </p:cNvSpPr>
            <p:nvPr/>
          </p:nvSpPr>
          <p:spPr bwMode="auto">
            <a:xfrm flipH="1">
              <a:off x="3116" y="1976"/>
              <a:ext cx="453" cy="518"/>
            </a:xfrm>
            <a:prstGeom prst="line">
              <a:avLst/>
            </a:prstGeom>
            <a:noFill/>
            <a:ln w="6350">
              <a:solidFill>
                <a:srgbClr val="FF6600"/>
              </a:solidFill>
              <a:round/>
              <a:headEnd/>
              <a:tailEnd/>
            </a:ln>
          </p:spPr>
          <p:txBody>
            <a:bodyPr/>
            <a:lstStyle/>
            <a:p>
              <a:endParaRPr lang="tr-TR"/>
            </a:p>
          </p:txBody>
        </p:sp>
        <p:sp>
          <p:nvSpPr>
            <p:cNvPr id="33899" name="Line 110"/>
            <p:cNvSpPr>
              <a:spLocks noChangeShapeType="1"/>
            </p:cNvSpPr>
            <p:nvPr/>
          </p:nvSpPr>
          <p:spPr bwMode="auto">
            <a:xfrm>
              <a:off x="3569" y="1976"/>
              <a:ext cx="903" cy="518"/>
            </a:xfrm>
            <a:prstGeom prst="line">
              <a:avLst/>
            </a:prstGeom>
            <a:noFill/>
            <a:ln w="6350">
              <a:solidFill>
                <a:srgbClr val="FF6600"/>
              </a:solidFill>
              <a:round/>
              <a:headEnd/>
              <a:tailEnd/>
            </a:ln>
          </p:spPr>
          <p:txBody>
            <a:bodyPr/>
            <a:lstStyle/>
            <a:p>
              <a:endParaRPr lang="tr-TR"/>
            </a:p>
          </p:txBody>
        </p:sp>
        <p:sp>
          <p:nvSpPr>
            <p:cNvPr id="33900" name="Line 111"/>
            <p:cNvSpPr>
              <a:spLocks noChangeShapeType="1"/>
            </p:cNvSpPr>
            <p:nvPr/>
          </p:nvSpPr>
          <p:spPr bwMode="auto">
            <a:xfrm flipH="1">
              <a:off x="2187" y="1976"/>
              <a:ext cx="1846" cy="518"/>
            </a:xfrm>
            <a:prstGeom prst="line">
              <a:avLst/>
            </a:prstGeom>
            <a:noFill/>
            <a:ln w="6350">
              <a:solidFill>
                <a:srgbClr val="FF6600"/>
              </a:solidFill>
              <a:round/>
              <a:headEnd/>
              <a:tailEnd/>
            </a:ln>
          </p:spPr>
          <p:txBody>
            <a:bodyPr/>
            <a:lstStyle/>
            <a:p>
              <a:endParaRPr lang="tr-TR"/>
            </a:p>
          </p:txBody>
        </p:sp>
        <p:sp>
          <p:nvSpPr>
            <p:cNvPr id="33901" name="Line 112"/>
            <p:cNvSpPr>
              <a:spLocks noChangeShapeType="1"/>
            </p:cNvSpPr>
            <p:nvPr/>
          </p:nvSpPr>
          <p:spPr bwMode="auto">
            <a:xfrm flipH="1">
              <a:off x="3569" y="1976"/>
              <a:ext cx="464" cy="518"/>
            </a:xfrm>
            <a:prstGeom prst="line">
              <a:avLst/>
            </a:prstGeom>
            <a:noFill/>
            <a:ln w="6350">
              <a:solidFill>
                <a:srgbClr val="FF6600"/>
              </a:solidFill>
              <a:round/>
              <a:headEnd/>
              <a:tailEnd/>
            </a:ln>
          </p:spPr>
          <p:txBody>
            <a:bodyPr/>
            <a:lstStyle/>
            <a:p>
              <a:endParaRPr lang="tr-TR"/>
            </a:p>
          </p:txBody>
        </p:sp>
        <p:sp>
          <p:nvSpPr>
            <p:cNvPr id="33902" name="Line 113"/>
            <p:cNvSpPr>
              <a:spLocks noChangeShapeType="1"/>
            </p:cNvSpPr>
            <p:nvPr/>
          </p:nvSpPr>
          <p:spPr bwMode="auto">
            <a:xfrm>
              <a:off x="4033" y="1976"/>
              <a:ext cx="439" cy="518"/>
            </a:xfrm>
            <a:prstGeom prst="line">
              <a:avLst/>
            </a:prstGeom>
            <a:noFill/>
            <a:ln w="6350">
              <a:solidFill>
                <a:srgbClr val="FF6600"/>
              </a:solidFill>
              <a:round/>
              <a:headEnd/>
              <a:tailEnd/>
            </a:ln>
          </p:spPr>
          <p:txBody>
            <a:bodyPr/>
            <a:lstStyle/>
            <a:p>
              <a:endParaRPr lang="tr-TR"/>
            </a:p>
          </p:txBody>
        </p:sp>
        <p:sp>
          <p:nvSpPr>
            <p:cNvPr id="33903" name="Line 114"/>
            <p:cNvSpPr>
              <a:spLocks noChangeShapeType="1"/>
            </p:cNvSpPr>
            <p:nvPr/>
          </p:nvSpPr>
          <p:spPr bwMode="auto">
            <a:xfrm flipH="1">
              <a:off x="2639" y="1976"/>
              <a:ext cx="1833" cy="518"/>
            </a:xfrm>
            <a:prstGeom prst="line">
              <a:avLst/>
            </a:prstGeom>
            <a:noFill/>
            <a:ln w="6350">
              <a:solidFill>
                <a:srgbClr val="FF6600"/>
              </a:solidFill>
              <a:round/>
              <a:headEnd/>
              <a:tailEnd/>
            </a:ln>
          </p:spPr>
          <p:txBody>
            <a:bodyPr/>
            <a:lstStyle/>
            <a:p>
              <a:endParaRPr lang="tr-TR"/>
            </a:p>
          </p:txBody>
        </p:sp>
        <p:sp>
          <p:nvSpPr>
            <p:cNvPr id="33904" name="Line 115"/>
            <p:cNvSpPr>
              <a:spLocks noChangeShapeType="1"/>
            </p:cNvSpPr>
            <p:nvPr/>
          </p:nvSpPr>
          <p:spPr bwMode="auto">
            <a:xfrm flipH="1">
              <a:off x="4033" y="1976"/>
              <a:ext cx="439" cy="518"/>
            </a:xfrm>
            <a:prstGeom prst="line">
              <a:avLst/>
            </a:prstGeom>
            <a:noFill/>
            <a:ln w="6350">
              <a:solidFill>
                <a:srgbClr val="FF6600"/>
              </a:solidFill>
              <a:round/>
              <a:headEnd/>
              <a:tailEnd/>
            </a:ln>
          </p:spPr>
          <p:txBody>
            <a:bodyPr/>
            <a:lstStyle/>
            <a:p>
              <a:endParaRPr lang="tr-TR"/>
            </a:p>
          </p:txBody>
        </p:sp>
        <p:sp>
          <p:nvSpPr>
            <p:cNvPr id="33905" name="Line 116"/>
            <p:cNvSpPr>
              <a:spLocks noChangeShapeType="1"/>
            </p:cNvSpPr>
            <p:nvPr/>
          </p:nvSpPr>
          <p:spPr bwMode="auto">
            <a:xfrm>
              <a:off x="4472" y="1976"/>
              <a:ext cx="1" cy="518"/>
            </a:xfrm>
            <a:prstGeom prst="line">
              <a:avLst/>
            </a:prstGeom>
            <a:noFill/>
            <a:ln w="6350">
              <a:solidFill>
                <a:srgbClr val="FF6600"/>
              </a:solidFill>
              <a:round/>
              <a:headEnd/>
              <a:tailEnd/>
            </a:ln>
          </p:spPr>
          <p:txBody>
            <a:bodyPr/>
            <a:lstStyle/>
            <a:p>
              <a:endParaRPr lang="tr-TR"/>
            </a:p>
          </p:txBody>
        </p:sp>
        <p:sp>
          <p:nvSpPr>
            <p:cNvPr id="33906" name="Freeform 117"/>
            <p:cNvSpPr>
              <a:spLocks/>
            </p:cNvSpPr>
            <p:nvPr/>
          </p:nvSpPr>
          <p:spPr bwMode="auto">
            <a:xfrm>
              <a:off x="987" y="3219"/>
              <a:ext cx="387" cy="206"/>
            </a:xfrm>
            <a:custGeom>
              <a:avLst/>
              <a:gdLst>
                <a:gd name="T0" fmla="*/ 0 w 775"/>
                <a:gd name="T1" fmla="*/ 206 h 413"/>
                <a:gd name="T2" fmla="*/ 3 w 775"/>
                <a:gd name="T3" fmla="*/ 182 h 413"/>
                <a:gd name="T4" fmla="*/ 11 w 775"/>
                <a:gd name="T5" fmla="*/ 159 h 413"/>
                <a:gd name="T6" fmla="*/ 23 w 775"/>
                <a:gd name="T7" fmla="*/ 135 h 413"/>
                <a:gd name="T8" fmla="*/ 41 w 775"/>
                <a:gd name="T9" fmla="*/ 113 h 413"/>
                <a:gd name="T10" fmla="*/ 65 w 775"/>
                <a:gd name="T11" fmla="*/ 93 h 413"/>
                <a:gd name="T12" fmla="*/ 91 w 775"/>
                <a:gd name="T13" fmla="*/ 73 h 413"/>
                <a:gd name="T14" fmla="*/ 122 w 775"/>
                <a:gd name="T15" fmla="*/ 55 h 413"/>
                <a:gd name="T16" fmla="*/ 157 w 775"/>
                <a:gd name="T17" fmla="*/ 40 h 413"/>
                <a:gd name="T18" fmla="*/ 194 w 775"/>
                <a:gd name="T19" fmla="*/ 28 h 413"/>
                <a:gd name="T20" fmla="*/ 234 w 775"/>
                <a:gd name="T21" fmla="*/ 17 h 413"/>
                <a:gd name="T22" fmla="*/ 277 w 775"/>
                <a:gd name="T23" fmla="*/ 8 h 413"/>
                <a:gd name="T24" fmla="*/ 321 w 775"/>
                <a:gd name="T25" fmla="*/ 3 h 413"/>
                <a:gd name="T26" fmla="*/ 365 w 775"/>
                <a:gd name="T27" fmla="*/ 0 h 413"/>
                <a:gd name="T28" fmla="*/ 410 w 775"/>
                <a:gd name="T29" fmla="*/ 0 h 413"/>
                <a:gd name="T30" fmla="*/ 454 w 775"/>
                <a:gd name="T31" fmla="*/ 3 h 413"/>
                <a:gd name="T32" fmla="*/ 498 w 775"/>
                <a:gd name="T33" fmla="*/ 8 h 413"/>
                <a:gd name="T34" fmla="*/ 541 w 775"/>
                <a:gd name="T35" fmla="*/ 17 h 413"/>
                <a:gd name="T36" fmla="*/ 581 w 775"/>
                <a:gd name="T37" fmla="*/ 28 h 413"/>
                <a:gd name="T38" fmla="*/ 619 w 775"/>
                <a:gd name="T39" fmla="*/ 40 h 413"/>
                <a:gd name="T40" fmla="*/ 654 w 775"/>
                <a:gd name="T41" fmla="*/ 55 h 413"/>
                <a:gd name="T42" fmla="*/ 684 w 775"/>
                <a:gd name="T43" fmla="*/ 73 h 413"/>
                <a:gd name="T44" fmla="*/ 712 w 775"/>
                <a:gd name="T45" fmla="*/ 93 h 413"/>
                <a:gd name="T46" fmla="*/ 734 w 775"/>
                <a:gd name="T47" fmla="*/ 113 h 413"/>
                <a:gd name="T48" fmla="*/ 751 w 775"/>
                <a:gd name="T49" fmla="*/ 135 h 413"/>
                <a:gd name="T50" fmla="*/ 764 w 775"/>
                <a:gd name="T51" fmla="*/ 159 h 413"/>
                <a:gd name="T52" fmla="*/ 772 w 775"/>
                <a:gd name="T53" fmla="*/ 182 h 413"/>
                <a:gd name="T54" fmla="*/ 775 w 775"/>
                <a:gd name="T55" fmla="*/ 206 h 413"/>
                <a:gd name="T56" fmla="*/ 772 w 775"/>
                <a:gd name="T57" fmla="*/ 230 h 413"/>
                <a:gd name="T58" fmla="*/ 764 w 775"/>
                <a:gd name="T59" fmla="*/ 254 h 413"/>
                <a:gd name="T60" fmla="*/ 751 w 775"/>
                <a:gd name="T61" fmla="*/ 277 h 413"/>
                <a:gd name="T62" fmla="*/ 734 w 775"/>
                <a:gd name="T63" fmla="*/ 299 h 413"/>
                <a:gd name="T64" fmla="*/ 712 w 775"/>
                <a:gd name="T65" fmla="*/ 320 h 413"/>
                <a:gd name="T66" fmla="*/ 684 w 775"/>
                <a:gd name="T67" fmla="*/ 339 h 413"/>
                <a:gd name="T68" fmla="*/ 654 w 775"/>
                <a:gd name="T69" fmla="*/ 357 h 413"/>
                <a:gd name="T70" fmla="*/ 619 w 775"/>
                <a:gd name="T71" fmla="*/ 373 h 413"/>
                <a:gd name="T72" fmla="*/ 581 w 775"/>
                <a:gd name="T73" fmla="*/ 385 h 413"/>
                <a:gd name="T74" fmla="*/ 541 w 775"/>
                <a:gd name="T75" fmla="*/ 396 h 413"/>
                <a:gd name="T76" fmla="*/ 498 w 775"/>
                <a:gd name="T77" fmla="*/ 404 h 413"/>
                <a:gd name="T78" fmla="*/ 454 w 775"/>
                <a:gd name="T79" fmla="*/ 410 h 413"/>
                <a:gd name="T80" fmla="*/ 410 w 775"/>
                <a:gd name="T81" fmla="*/ 413 h 413"/>
                <a:gd name="T82" fmla="*/ 365 w 775"/>
                <a:gd name="T83" fmla="*/ 413 h 413"/>
                <a:gd name="T84" fmla="*/ 321 w 775"/>
                <a:gd name="T85" fmla="*/ 410 h 413"/>
                <a:gd name="T86" fmla="*/ 277 w 775"/>
                <a:gd name="T87" fmla="*/ 404 h 413"/>
                <a:gd name="T88" fmla="*/ 234 w 775"/>
                <a:gd name="T89" fmla="*/ 396 h 413"/>
                <a:gd name="T90" fmla="*/ 194 w 775"/>
                <a:gd name="T91" fmla="*/ 385 h 413"/>
                <a:gd name="T92" fmla="*/ 157 w 775"/>
                <a:gd name="T93" fmla="*/ 373 h 413"/>
                <a:gd name="T94" fmla="*/ 122 w 775"/>
                <a:gd name="T95" fmla="*/ 357 h 413"/>
                <a:gd name="T96" fmla="*/ 91 w 775"/>
                <a:gd name="T97" fmla="*/ 339 h 413"/>
                <a:gd name="T98" fmla="*/ 65 w 775"/>
                <a:gd name="T99" fmla="*/ 320 h 413"/>
                <a:gd name="T100" fmla="*/ 41 w 775"/>
                <a:gd name="T101" fmla="*/ 299 h 413"/>
                <a:gd name="T102" fmla="*/ 23 w 775"/>
                <a:gd name="T103" fmla="*/ 277 h 413"/>
                <a:gd name="T104" fmla="*/ 11 w 775"/>
                <a:gd name="T105" fmla="*/ 254 h 413"/>
                <a:gd name="T106" fmla="*/ 3 w 775"/>
                <a:gd name="T107" fmla="*/ 230 h 413"/>
                <a:gd name="T108" fmla="*/ 0 w 775"/>
                <a:gd name="T109" fmla="*/ 206 h 41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5"/>
                <a:gd name="T166" fmla="*/ 0 h 413"/>
                <a:gd name="T167" fmla="*/ 775 w 775"/>
                <a:gd name="T168" fmla="*/ 413 h 41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5" h="413">
                  <a:moveTo>
                    <a:pt x="0" y="206"/>
                  </a:moveTo>
                  <a:lnTo>
                    <a:pt x="3" y="182"/>
                  </a:lnTo>
                  <a:lnTo>
                    <a:pt x="11" y="159"/>
                  </a:lnTo>
                  <a:lnTo>
                    <a:pt x="23" y="135"/>
                  </a:lnTo>
                  <a:lnTo>
                    <a:pt x="41" y="113"/>
                  </a:lnTo>
                  <a:lnTo>
                    <a:pt x="65" y="93"/>
                  </a:lnTo>
                  <a:lnTo>
                    <a:pt x="91" y="73"/>
                  </a:lnTo>
                  <a:lnTo>
                    <a:pt x="122" y="55"/>
                  </a:lnTo>
                  <a:lnTo>
                    <a:pt x="157" y="40"/>
                  </a:lnTo>
                  <a:lnTo>
                    <a:pt x="194" y="28"/>
                  </a:lnTo>
                  <a:lnTo>
                    <a:pt x="234" y="17"/>
                  </a:lnTo>
                  <a:lnTo>
                    <a:pt x="277" y="8"/>
                  </a:lnTo>
                  <a:lnTo>
                    <a:pt x="321" y="3"/>
                  </a:lnTo>
                  <a:lnTo>
                    <a:pt x="365" y="0"/>
                  </a:lnTo>
                  <a:lnTo>
                    <a:pt x="410" y="0"/>
                  </a:lnTo>
                  <a:lnTo>
                    <a:pt x="454" y="3"/>
                  </a:lnTo>
                  <a:lnTo>
                    <a:pt x="498" y="8"/>
                  </a:lnTo>
                  <a:lnTo>
                    <a:pt x="541" y="17"/>
                  </a:lnTo>
                  <a:lnTo>
                    <a:pt x="581" y="28"/>
                  </a:lnTo>
                  <a:lnTo>
                    <a:pt x="619" y="40"/>
                  </a:lnTo>
                  <a:lnTo>
                    <a:pt x="654" y="55"/>
                  </a:lnTo>
                  <a:lnTo>
                    <a:pt x="684" y="73"/>
                  </a:lnTo>
                  <a:lnTo>
                    <a:pt x="712" y="93"/>
                  </a:lnTo>
                  <a:lnTo>
                    <a:pt x="734" y="113"/>
                  </a:lnTo>
                  <a:lnTo>
                    <a:pt x="751" y="135"/>
                  </a:lnTo>
                  <a:lnTo>
                    <a:pt x="764" y="159"/>
                  </a:lnTo>
                  <a:lnTo>
                    <a:pt x="772" y="182"/>
                  </a:lnTo>
                  <a:lnTo>
                    <a:pt x="775" y="206"/>
                  </a:lnTo>
                  <a:lnTo>
                    <a:pt x="772" y="230"/>
                  </a:lnTo>
                  <a:lnTo>
                    <a:pt x="764" y="254"/>
                  </a:lnTo>
                  <a:lnTo>
                    <a:pt x="751" y="277"/>
                  </a:lnTo>
                  <a:lnTo>
                    <a:pt x="734" y="299"/>
                  </a:lnTo>
                  <a:lnTo>
                    <a:pt x="712" y="320"/>
                  </a:lnTo>
                  <a:lnTo>
                    <a:pt x="684" y="339"/>
                  </a:lnTo>
                  <a:lnTo>
                    <a:pt x="654" y="357"/>
                  </a:lnTo>
                  <a:lnTo>
                    <a:pt x="619" y="373"/>
                  </a:lnTo>
                  <a:lnTo>
                    <a:pt x="581" y="385"/>
                  </a:lnTo>
                  <a:lnTo>
                    <a:pt x="541" y="396"/>
                  </a:lnTo>
                  <a:lnTo>
                    <a:pt x="498" y="404"/>
                  </a:lnTo>
                  <a:lnTo>
                    <a:pt x="454" y="410"/>
                  </a:lnTo>
                  <a:lnTo>
                    <a:pt x="410" y="413"/>
                  </a:lnTo>
                  <a:lnTo>
                    <a:pt x="365" y="413"/>
                  </a:lnTo>
                  <a:lnTo>
                    <a:pt x="321" y="410"/>
                  </a:lnTo>
                  <a:lnTo>
                    <a:pt x="277" y="404"/>
                  </a:lnTo>
                  <a:lnTo>
                    <a:pt x="234" y="396"/>
                  </a:lnTo>
                  <a:lnTo>
                    <a:pt x="194" y="385"/>
                  </a:lnTo>
                  <a:lnTo>
                    <a:pt x="157" y="373"/>
                  </a:lnTo>
                  <a:lnTo>
                    <a:pt x="122" y="357"/>
                  </a:lnTo>
                  <a:lnTo>
                    <a:pt x="91" y="339"/>
                  </a:lnTo>
                  <a:lnTo>
                    <a:pt x="65" y="320"/>
                  </a:lnTo>
                  <a:lnTo>
                    <a:pt x="41" y="299"/>
                  </a:lnTo>
                  <a:lnTo>
                    <a:pt x="23" y="277"/>
                  </a:lnTo>
                  <a:lnTo>
                    <a:pt x="11" y="254"/>
                  </a:lnTo>
                  <a:lnTo>
                    <a:pt x="3" y="230"/>
                  </a:lnTo>
                  <a:lnTo>
                    <a:pt x="0" y="206"/>
                  </a:lnTo>
                  <a:close/>
                </a:path>
              </a:pathLst>
            </a:custGeom>
            <a:solidFill>
              <a:srgbClr val="FFFFFF"/>
            </a:solidFill>
            <a:ln w="1588">
              <a:solidFill>
                <a:srgbClr val="000000"/>
              </a:solidFill>
              <a:round/>
              <a:headEnd/>
              <a:tailEnd/>
            </a:ln>
          </p:spPr>
          <p:txBody>
            <a:bodyPr/>
            <a:lstStyle/>
            <a:p>
              <a:endParaRPr lang="tr-TR"/>
            </a:p>
          </p:txBody>
        </p:sp>
        <p:sp>
          <p:nvSpPr>
            <p:cNvPr id="33907" name="Rectangle 118"/>
            <p:cNvSpPr>
              <a:spLocks noChangeArrowheads="1"/>
            </p:cNvSpPr>
            <p:nvPr/>
          </p:nvSpPr>
          <p:spPr bwMode="auto">
            <a:xfrm>
              <a:off x="1053" y="3267"/>
              <a:ext cx="266"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ABCD</a:t>
              </a:r>
              <a:endParaRPr lang="tr-TR"/>
            </a:p>
          </p:txBody>
        </p:sp>
        <p:sp>
          <p:nvSpPr>
            <p:cNvPr id="33908" name="Freeform 119"/>
            <p:cNvSpPr>
              <a:spLocks/>
            </p:cNvSpPr>
            <p:nvPr/>
          </p:nvSpPr>
          <p:spPr bwMode="auto">
            <a:xfrm>
              <a:off x="1594" y="3219"/>
              <a:ext cx="387" cy="206"/>
            </a:xfrm>
            <a:custGeom>
              <a:avLst/>
              <a:gdLst>
                <a:gd name="T0" fmla="*/ 0 w 774"/>
                <a:gd name="T1" fmla="*/ 206 h 413"/>
                <a:gd name="T2" fmla="*/ 3 w 774"/>
                <a:gd name="T3" fmla="*/ 182 h 413"/>
                <a:gd name="T4" fmla="*/ 10 w 774"/>
                <a:gd name="T5" fmla="*/ 159 h 413"/>
                <a:gd name="T6" fmla="*/ 23 w 774"/>
                <a:gd name="T7" fmla="*/ 135 h 413"/>
                <a:gd name="T8" fmla="*/ 41 w 774"/>
                <a:gd name="T9" fmla="*/ 113 h 413"/>
                <a:gd name="T10" fmla="*/ 63 w 774"/>
                <a:gd name="T11" fmla="*/ 93 h 413"/>
                <a:gd name="T12" fmla="*/ 89 w 774"/>
                <a:gd name="T13" fmla="*/ 73 h 413"/>
                <a:gd name="T14" fmla="*/ 121 w 774"/>
                <a:gd name="T15" fmla="*/ 55 h 413"/>
                <a:gd name="T16" fmla="*/ 156 w 774"/>
                <a:gd name="T17" fmla="*/ 40 h 413"/>
                <a:gd name="T18" fmla="*/ 193 w 774"/>
                <a:gd name="T19" fmla="*/ 28 h 413"/>
                <a:gd name="T20" fmla="*/ 233 w 774"/>
                <a:gd name="T21" fmla="*/ 17 h 413"/>
                <a:gd name="T22" fmla="*/ 275 w 774"/>
                <a:gd name="T23" fmla="*/ 8 h 413"/>
                <a:gd name="T24" fmla="*/ 319 w 774"/>
                <a:gd name="T25" fmla="*/ 3 h 413"/>
                <a:gd name="T26" fmla="*/ 365 w 774"/>
                <a:gd name="T27" fmla="*/ 0 h 413"/>
                <a:gd name="T28" fmla="*/ 409 w 774"/>
                <a:gd name="T29" fmla="*/ 0 h 413"/>
                <a:gd name="T30" fmla="*/ 454 w 774"/>
                <a:gd name="T31" fmla="*/ 3 h 413"/>
                <a:gd name="T32" fmla="*/ 498 w 774"/>
                <a:gd name="T33" fmla="*/ 8 h 413"/>
                <a:gd name="T34" fmla="*/ 540 w 774"/>
                <a:gd name="T35" fmla="*/ 17 h 413"/>
                <a:gd name="T36" fmla="*/ 581 w 774"/>
                <a:gd name="T37" fmla="*/ 28 h 413"/>
                <a:gd name="T38" fmla="*/ 618 w 774"/>
                <a:gd name="T39" fmla="*/ 40 h 413"/>
                <a:gd name="T40" fmla="*/ 652 w 774"/>
                <a:gd name="T41" fmla="*/ 55 h 413"/>
                <a:gd name="T42" fmla="*/ 683 w 774"/>
                <a:gd name="T43" fmla="*/ 73 h 413"/>
                <a:gd name="T44" fmla="*/ 710 w 774"/>
                <a:gd name="T45" fmla="*/ 93 h 413"/>
                <a:gd name="T46" fmla="*/ 732 w 774"/>
                <a:gd name="T47" fmla="*/ 113 h 413"/>
                <a:gd name="T48" fmla="*/ 750 w 774"/>
                <a:gd name="T49" fmla="*/ 135 h 413"/>
                <a:gd name="T50" fmla="*/ 764 w 774"/>
                <a:gd name="T51" fmla="*/ 159 h 413"/>
                <a:gd name="T52" fmla="*/ 771 w 774"/>
                <a:gd name="T53" fmla="*/ 182 h 413"/>
                <a:gd name="T54" fmla="*/ 774 w 774"/>
                <a:gd name="T55" fmla="*/ 206 h 413"/>
                <a:gd name="T56" fmla="*/ 771 w 774"/>
                <a:gd name="T57" fmla="*/ 230 h 413"/>
                <a:gd name="T58" fmla="*/ 764 w 774"/>
                <a:gd name="T59" fmla="*/ 254 h 413"/>
                <a:gd name="T60" fmla="*/ 750 w 774"/>
                <a:gd name="T61" fmla="*/ 277 h 413"/>
                <a:gd name="T62" fmla="*/ 732 w 774"/>
                <a:gd name="T63" fmla="*/ 299 h 413"/>
                <a:gd name="T64" fmla="*/ 710 w 774"/>
                <a:gd name="T65" fmla="*/ 320 h 413"/>
                <a:gd name="T66" fmla="*/ 683 w 774"/>
                <a:gd name="T67" fmla="*/ 339 h 413"/>
                <a:gd name="T68" fmla="*/ 652 w 774"/>
                <a:gd name="T69" fmla="*/ 357 h 413"/>
                <a:gd name="T70" fmla="*/ 618 w 774"/>
                <a:gd name="T71" fmla="*/ 373 h 413"/>
                <a:gd name="T72" fmla="*/ 581 w 774"/>
                <a:gd name="T73" fmla="*/ 385 h 413"/>
                <a:gd name="T74" fmla="*/ 540 w 774"/>
                <a:gd name="T75" fmla="*/ 396 h 413"/>
                <a:gd name="T76" fmla="*/ 498 w 774"/>
                <a:gd name="T77" fmla="*/ 404 h 413"/>
                <a:gd name="T78" fmla="*/ 454 w 774"/>
                <a:gd name="T79" fmla="*/ 410 h 413"/>
                <a:gd name="T80" fmla="*/ 409 w 774"/>
                <a:gd name="T81" fmla="*/ 413 h 413"/>
                <a:gd name="T82" fmla="*/ 365 w 774"/>
                <a:gd name="T83" fmla="*/ 413 h 413"/>
                <a:gd name="T84" fmla="*/ 319 w 774"/>
                <a:gd name="T85" fmla="*/ 410 h 413"/>
                <a:gd name="T86" fmla="*/ 275 w 774"/>
                <a:gd name="T87" fmla="*/ 404 h 413"/>
                <a:gd name="T88" fmla="*/ 233 w 774"/>
                <a:gd name="T89" fmla="*/ 396 h 413"/>
                <a:gd name="T90" fmla="*/ 193 w 774"/>
                <a:gd name="T91" fmla="*/ 385 h 413"/>
                <a:gd name="T92" fmla="*/ 156 w 774"/>
                <a:gd name="T93" fmla="*/ 373 h 413"/>
                <a:gd name="T94" fmla="*/ 121 w 774"/>
                <a:gd name="T95" fmla="*/ 357 h 413"/>
                <a:gd name="T96" fmla="*/ 89 w 774"/>
                <a:gd name="T97" fmla="*/ 339 h 413"/>
                <a:gd name="T98" fmla="*/ 63 w 774"/>
                <a:gd name="T99" fmla="*/ 320 h 413"/>
                <a:gd name="T100" fmla="*/ 41 w 774"/>
                <a:gd name="T101" fmla="*/ 299 h 413"/>
                <a:gd name="T102" fmla="*/ 23 w 774"/>
                <a:gd name="T103" fmla="*/ 277 h 413"/>
                <a:gd name="T104" fmla="*/ 10 w 774"/>
                <a:gd name="T105" fmla="*/ 254 h 413"/>
                <a:gd name="T106" fmla="*/ 3 w 774"/>
                <a:gd name="T107" fmla="*/ 230 h 413"/>
                <a:gd name="T108" fmla="*/ 0 w 774"/>
                <a:gd name="T109" fmla="*/ 206 h 41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4"/>
                <a:gd name="T166" fmla="*/ 0 h 413"/>
                <a:gd name="T167" fmla="*/ 774 w 774"/>
                <a:gd name="T168" fmla="*/ 413 h 41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4" h="413">
                  <a:moveTo>
                    <a:pt x="0" y="206"/>
                  </a:moveTo>
                  <a:lnTo>
                    <a:pt x="3" y="182"/>
                  </a:lnTo>
                  <a:lnTo>
                    <a:pt x="10" y="159"/>
                  </a:lnTo>
                  <a:lnTo>
                    <a:pt x="23" y="135"/>
                  </a:lnTo>
                  <a:lnTo>
                    <a:pt x="41" y="113"/>
                  </a:lnTo>
                  <a:lnTo>
                    <a:pt x="63" y="93"/>
                  </a:lnTo>
                  <a:lnTo>
                    <a:pt x="89" y="73"/>
                  </a:lnTo>
                  <a:lnTo>
                    <a:pt x="121" y="55"/>
                  </a:lnTo>
                  <a:lnTo>
                    <a:pt x="156" y="40"/>
                  </a:lnTo>
                  <a:lnTo>
                    <a:pt x="193" y="28"/>
                  </a:lnTo>
                  <a:lnTo>
                    <a:pt x="233" y="17"/>
                  </a:lnTo>
                  <a:lnTo>
                    <a:pt x="275" y="8"/>
                  </a:lnTo>
                  <a:lnTo>
                    <a:pt x="319" y="3"/>
                  </a:lnTo>
                  <a:lnTo>
                    <a:pt x="365" y="0"/>
                  </a:lnTo>
                  <a:lnTo>
                    <a:pt x="409" y="0"/>
                  </a:lnTo>
                  <a:lnTo>
                    <a:pt x="454" y="3"/>
                  </a:lnTo>
                  <a:lnTo>
                    <a:pt x="498" y="8"/>
                  </a:lnTo>
                  <a:lnTo>
                    <a:pt x="540" y="17"/>
                  </a:lnTo>
                  <a:lnTo>
                    <a:pt x="581" y="28"/>
                  </a:lnTo>
                  <a:lnTo>
                    <a:pt x="618" y="40"/>
                  </a:lnTo>
                  <a:lnTo>
                    <a:pt x="652" y="55"/>
                  </a:lnTo>
                  <a:lnTo>
                    <a:pt x="683" y="73"/>
                  </a:lnTo>
                  <a:lnTo>
                    <a:pt x="710" y="93"/>
                  </a:lnTo>
                  <a:lnTo>
                    <a:pt x="732" y="113"/>
                  </a:lnTo>
                  <a:lnTo>
                    <a:pt x="750" y="135"/>
                  </a:lnTo>
                  <a:lnTo>
                    <a:pt x="764" y="159"/>
                  </a:lnTo>
                  <a:lnTo>
                    <a:pt x="771" y="182"/>
                  </a:lnTo>
                  <a:lnTo>
                    <a:pt x="774" y="206"/>
                  </a:lnTo>
                  <a:lnTo>
                    <a:pt x="771" y="230"/>
                  </a:lnTo>
                  <a:lnTo>
                    <a:pt x="764" y="254"/>
                  </a:lnTo>
                  <a:lnTo>
                    <a:pt x="750" y="277"/>
                  </a:lnTo>
                  <a:lnTo>
                    <a:pt x="732" y="299"/>
                  </a:lnTo>
                  <a:lnTo>
                    <a:pt x="710" y="320"/>
                  </a:lnTo>
                  <a:lnTo>
                    <a:pt x="683" y="339"/>
                  </a:lnTo>
                  <a:lnTo>
                    <a:pt x="652" y="357"/>
                  </a:lnTo>
                  <a:lnTo>
                    <a:pt x="618" y="373"/>
                  </a:lnTo>
                  <a:lnTo>
                    <a:pt x="581" y="385"/>
                  </a:lnTo>
                  <a:lnTo>
                    <a:pt x="540" y="396"/>
                  </a:lnTo>
                  <a:lnTo>
                    <a:pt x="498" y="404"/>
                  </a:lnTo>
                  <a:lnTo>
                    <a:pt x="454" y="410"/>
                  </a:lnTo>
                  <a:lnTo>
                    <a:pt x="409" y="413"/>
                  </a:lnTo>
                  <a:lnTo>
                    <a:pt x="365" y="413"/>
                  </a:lnTo>
                  <a:lnTo>
                    <a:pt x="319" y="410"/>
                  </a:lnTo>
                  <a:lnTo>
                    <a:pt x="275" y="404"/>
                  </a:lnTo>
                  <a:lnTo>
                    <a:pt x="233" y="396"/>
                  </a:lnTo>
                  <a:lnTo>
                    <a:pt x="193" y="385"/>
                  </a:lnTo>
                  <a:lnTo>
                    <a:pt x="156" y="373"/>
                  </a:lnTo>
                  <a:lnTo>
                    <a:pt x="121" y="357"/>
                  </a:lnTo>
                  <a:lnTo>
                    <a:pt x="89" y="339"/>
                  </a:lnTo>
                  <a:lnTo>
                    <a:pt x="63" y="320"/>
                  </a:lnTo>
                  <a:lnTo>
                    <a:pt x="41" y="299"/>
                  </a:lnTo>
                  <a:lnTo>
                    <a:pt x="23" y="277"/>
                  </a:lnTo>
                  <a:lnTo>
                    <a:pt x="10" y="254"/>
                  </a:lnTo>
                  <a:lnTo>
                    <a:pt x="3" y="230"/>
                  </a:lnTo>
                  <a:lnTo>
                    <a:pt x="0" y="206"/>
                  </a:lnTo>
                  <a:close/>
                </a:path>
              </a:pathLst>
            </a:custGeom>
            <a:solidFill>
              <a:srgbClr val="FFFFFF"/>
            </a:solidFill>
            <a:ln w="1588">
              <a:solidFill>
                <a:srgbClr val="000000"/>
              </a:solidFill>
              <a:round/>
              <a:headEnd/>
              <a:tailEnd/>
            </a:ln>
          </p:spPr>
          <p:txBody>
            <a:bodyPr/>
            <a:lstStyle/>
            <a:p>
              <a:endParaRPr lang="tr-TR"/>
            </a:p>
          </p:txBody>
        </p:sp>
        <p:sp>
          <p:nvSpPr>
            <p:cNvPr id="33909" name="Rectangle 120"/>
            <p:cNvSpPr>
              <a:spLocks noChangeArrowheads="1"/>
            </p:cNvSpPr>
            <p:nvPr/>
          </p:nvSpPr>
          <p:spPr bwMode="auto">
            <a:xfrm>
              <a:off x="1662" y="3267"/>
              <a:ext cx="261"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ABCE</a:t>
              </a:r>
              <a:endParaRPr lang="tr-TR"/>
            </a:p>
          </p:txBody>
        </p:sp>
        <p:sp>
          <p:nvSpPr>
            <p:cNvPr id="33910" name="Freeform 121"/>
            <p:cNvSpPr>
              <a:spLocks/>
            </p:cNvSpPr>
            <p:nvPr/>
          </p:nvSpPr>
          <p:spPr bwMode="auto">
            <a:xfrm>
              <a:off x="2213" y="3219"/>
              <a:ext cx="387" cy="206"/>
            </a:xfrm>
            <a:custGeom>
              <a:avLst/>
              <a:gdLst>
                <a:gd name="T0" fmla="*/ 0 w 773"/>
                <a:gd name="T1" fmla="*/ 206 h 413"/>
                <a:gd name="T2" fmla="*/ 3 w 773"/>
                <a:gd name="T3" fmla="*/ 182 h 413"/>
                <a:gd name="T4" fmla="*/ 9 w 773"/>
                <a:gd name="T5" fmla="*/ 159 h 413"/>
                <a:gd name="T6" fmla="*/ 23 w 773"/>
                <a:gd name="T7" fmla="*/ 135 h 413"/>
                <a:gd name="T8" fmla="*/ 41 w 773"/>
                <a:gd name="T9" fmla="*/ 113 h 413"/>
                <a:gd name="T10" fmla="*/ 63 w 773"/>
                <a:gd name="T11" fmla="*/ 93 h 413"/>
                <a:gd name="T12" fmla="*/ 91 w 773"/>
                <a:gd name="T13" fmla="*/ 73 h 413"/>
                <a:gd name="T14" fmla="*/ 121 w 773"/>
                <a:gd name="T15" fmla="*/ 55 h 413"/>
                <a:gd name="T16" fmla="*/ 155 w 773"/>
                <a:gd name="T17" fmla="*/ 40 h 413"/>
                <a:gd name="T18" fmla="*/ 193 w 773"/>
                <a:gd name="T19" fmla="*/ 28 h 413"/>
                <a:gd name="T20" fmla="*/ 234 w 773"/>
                <a:gd name="T21" fmla="*/ 17 h 413"/>
                <a:gd name="T22" fmla="*/ 275 w 773"/>
                <a:gd name="T23" fmla="*/ 8 h 413"/>
                <a:gd name="T24" fmla="*/ 319 w 773"/>
                <a:gd name="T25" fmla="*/ 3 h 413"/>
                <a:gd name="T26" fmla="*/ 365 w 773"/>
                <a:gd name="T27" fmla="*/ 0 h 413"/>
                <a:gd name="T28" fmla="*/ 409 w 773"/>
                <a:gd name="T29" fmla="*/ 0 h 413"/>
                <a:gd name="T30" fmla="*/ 454 w 773"/>
                <a:gd name="T31" fmla="*/ 3 h 413"/>
                <a:gd name="T32" fmla="*/ 498 w 773"/>
                <a:gd name="T33" fmla="*/ 8 h 413"/>
                <a:gd name="T34" fmla="*/ 539 w 773"/>
                <a:gd name="T35" fmla="*/ 17 h 413"/>
                <a:gd name="T36" fmla="*/ 581 w 773"/>
                <a:gd name="T37" fmla="*/ 28 h 413"/>
                <a:gd name="T38" fmla="*/ 618 w 773"/>
                <a:gd name="T39" fmla="*/ 40 h 413"/>
                <a:gd name="T40" fmla="*/ 652 w 773"/>
                <a:gd name="T41" fmla="*/ 55 h 413"/>
                <a:gd name="T42" fmla="*/ 683 w 773"/>
                <a:gd name="T43" fmla="*/ 73 h 413"/>
                <a:gd name="T44" fmla="*/ 710 w 773"/>
                <a:gd name="T45" fmla="*/ 93 h 413"/>
                <a:gd name="T46" fmla="*/ 732 w 773"/>
                <a:gd name="T47" fmla="*/ 113 h 413"/>
                <a:gd name="T48" fmla="*/ 750 w 773"/>
                <a:gd name="T49" fmla="*/ 135 h 413"/>
                <a:gd name="T50" fmla="*/ 764 w 773"/>
                <a:gd name="T51" fmla="*/ 159 h 413"/>
                <a:gd name="T52" fmla="*/ 771 w 773"/>
                <a:gd name="T53" fmla="*/ 182 h 413"/>
                <a:gd name="T54" fmla="*/ 773 w 773"/>
                <a:gd name="T55" fmla="*/ 206 h 413"/>
                <a:gd name="T56" fmla="*/ 771 w 773"/>
                <a:gd name="T57" fmla="*/ 230 h 413"/>
                <a:gd name="T58" fmla="*/ 764 w 773"/>
                <a:gd name="T59" fmla="*/ 254 h 413"/>
                <a:gd name="T60" fmla="*/ 750 w 773"/>
                <a:gd name="T61" fmla="*/ 277 h 413"/>
                <a:gd name="T62" fmla="*/ 732 w 773"/>
                <a:gd name="T63" fmla="*/ 299 h 413"/>
                <a:gd name="T64" fmla="*/ 710 w 773"/>
                <a:gd name="T65" fmla="*/ 320 h 413"/>
                <a:gd name="T66" fmla="*/ 683 w 773"/>
                <a:gd name="T67" fmla="*/ 339 h 413"/>
                <a:gd name="T68" fmla="*/ 652 w 773"/>
                <a:gd name="T69" fmla="*/ 357 h 413"/>
                <a:gd name="T70" fmla="*/ 618 w 773"/>
                <a:gd name="T71" fmla="*/ 373 h 413"/>
                <a:gd name="T72" fmla="*/ 581 w 773"/>
                <a:gd name="T73" fmla="*/ 385 h 413"/>
                <a:gd name="T74" fmla="*/ 539 w 773"/>
                <a:gd name="T75" fmla="*/ 396 h 413"/>
                <a:gd name="T76" fmla="*/ 498 w 773"/>
                <a:gd name="T77" fmla="*/ 404 h 413"/>
                <a:gd name="T78" fmla="*/ 454 w 773"/>
                <a:gd name="T79" fmla="*/ 410 h 413"/>
                <a:gd name="T80" fmla="*/ 409 w 773"/>
                <a:gd name="T81" fmla="*/ 413 h 413"/>
                <a:gd name="T82" fmla="*/ 365 w 773"/>
                <a:gd name="T83" fmla="*/ 413 h 413"/>
                <a:gd name="T84" fmla="*/ 319 w 773"/>
                <a:gd name="T85" fmla="*/ 410 h 413"/>
                <a:gd name="T86" fmla="*/ 275 w 773"/>
                <a:gd name="T87" fmla="*/ 404 h 413"/>
                <a:gd name="T88" fmla="*/ 234 w 773"/>
                <a:gd name="T89" fmla="*/ 396 h 413"/>
                <a:gd name="T90" fmla="*/ 193 w 773"/>
                <a:gd name="T91" fmla="*/ 385 h 413"/>
                <a:gd name="T92" fmla="*/ 155 w 773"/>
                <a:gd name="T93" fmla="*/ 373 h 413"/>
                <a:gd name="T94" fmla="*/ 121 w 773"/>
                <a:gd name="T95" fmla="*/ 357 h 413"/>
                <a:gd name="T96" fmla="*/ 91 w 773"/>
                <a:gd name="T97" fmla="*/ 339 h 413"/>
                <a:gd name="T98" fmla="*/ 63 w 773"/>
                <a:gd name="T99" fmla="*/ 320 h 413"/>
                <a:gd name="T100" fmla="*/ 41 w 773"/>
                <a:gd name="T101" fmla="*/ 299 h 413"/>
                <a:gd name="T102" fmla="*/ 23 w 773"/>
                <a:gd name="T103" fmla="*/ 277 h 413"/>
                <a:gd name="T104" fmla="*/ 9 w 773"/>
                <a:gd name="T105" fmla="*/ 254 h 413"/>
                <a:gd name="T106" fmla="*/ 3 w 773"/>
                <a:gd name="T107" fmla="*/ 230 h 413"/>
                <a:gd name="T108" fmla="*/ 0 w 773"/>
                <a:gd name="T109" fmla="*/ 206 h 41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3"/>
                <a:gd name="T166" fmla="*/ 0 h 413"/>
                <a:gd name="T167" fmla="*/ 773 w 773"/>
                <a:gd name="T168" fmla="*/ 413 h 41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3" h="413">
                  <a:moveTo>
                    <a:pt x="0" y="206"/>
                  </a:moveTo>
                  <a:lnTo>
                    <a:pt x="3" y="182"/>
                  </a:lnTo>
                  <a:lnTo>
                    <a:pt x="9" y="159"/>
                  </a:lnTo>
                  <a:lnTo>
                    <a:pt x="23" y="135"/>
                  </a:lnTo>
                  <a:lnTo>
                    <a:pt x="41" y="113"/>
                  </a:lnTo>
                  <a:lnTo>
                    <a:pt x="63" y="93"/>
                  </a:lnTo>
                  <a:lnTo>
                    <a:pt x="91" y="73"/>
                  </a:lnTo>
                  <a:lnTo>
                    <a:pt x="121" y="55"/>
                  </a:lnTo>
                  <a:lnTo>
                    <a:pt x="155" y="40"/>
                  </a:lnTo>
                  <a:lnTo>
                    <a:pt x="193" y="28"/>
                  </a:lnTo>
                  <a:lnTo>
                    <a:pt x="234" y="17"/>
                  </a:lnTo>
                  <a:lnTo>
                    <a:pt x="275" y="8"/>
                  </a:lnTo>
                  <a:lnTo>
                    <a:pt x="319" y="3"/>
                  </a:lnTo>
                  <a:lnTo>
                    <a:pt x="365" y="0"/>
                  </a:lnTo>
                  <a:lnTo>
                    <a:pt x="409" y="0"/>
                  </a:lnTo>
                  <a:lnTo>
                    <a:pt x="454" y="3"/>
                  </a:lnTo>
                  <a:lnTo>
                    <a:pt x="498" y="8"/>
                  </a:lnTo>
                  <a:lnTo>
                    <a:pt x="539" y="17"/>
                  </a:lnTo>
                  <a:lnTo>
                    <a:pt x="581" y="28"/>
                  </a:lnTo>
                  <a:lnTo>
                    <a:pt x="618" y="40"/>
                  </a:lnTo>
                  <a:lnTo>
                    <a:pt x="652" y="55"/>
                  </a:lnTo>
                  <a:lnTo>
                    <a:pt x="683" y="73"/>
                  </a:lnTo>
                  <a:lnTo>
                    <a:pt x="710" y="93"/>
                  </a:lnTo>
                  <a:lnTo>
                    <a:pt x="732" y="113"/>
                  </a:lnTo>
                  <a:lnTo>
                    <a:pt x="750" y="135"/>
                  </a:lnTo>
                  <a:lnTo>
                    <a:pt x="764" y="159"/>
                  </a:lnTo>
                  <a:lnTo>
                    <a:pt x="771" y="182"/>
                  </a:lnTo>
                  <a:lnTo>
                    <a:pt x="773" y="206"/>
                  </a:lnTo>
                  <a:lnTo>
                    <a:pt x="771" y="230"/>
                  </a:lnTo>
                  <a:lnTo>
                    <a:pt x="764" y="254"/>
                  </a:lnTo>
                  <a:lnTo>
                    <a:pt x="750" y="277"/>
                  </a:lnTo>
                  <a:lnTo>
                    <a:pt x="732" y="299"/>
                  </a:lnTo>
                  <a:lnTo>
                    <a:pt x="710" y="320"/>
                  </a:lnTo>
                  <a:lnTo>
                    <a:pt x="683" y="339"/>
                  </a:lnTo>
                  <a:lnTo>
                    <a:pt x="652" y="357"/>
                  </a:lnTo>
                  <a:lnTo>
                    <a:pt x="618" y="373"/>
                  </a:lnTo>
                  <a:lnTo>
                    <a:pt x="581" y="385"/>
                  </a:lnTo>
                  <a:lnTo>
                    <a:pt x="539" y="396"/>
                  </a:lnTo>
                  <a:lnTo>
                    <a:pt x="498" y="404"/>
                  </a:lnTo>
                  <a:lnTo>
                    <a:pt x="454" y="410"/>
                  </a:lnTo>
                  <a:lnTo>
                    <a:pt x="409" y="413"/>
                  </a:lnTo>
                  <a:lnTo>
                    <a:pt x="365" y="413"/>
                  </a:lnTo>
                  <a:lnTo>
                    <a:pt x="319" y="410"/>
                  </a:lnTo>
                  <a:lnTo>
                    <a:pt x="275" y="404"/>
                  </a:lnTo>
                  <a:lnTo>
                    <a:pt x="234" y="396"/>
                  </a:lnTo>
                  <a:lnTo>
                    <a:pt x="193" y="385"/>
                  </a:lnTo>
                  <a:lnTo>
                    <a:pt x="155" y="373"/>
                  </a:lnTo>
                  <a:lnTo>
                    <a:pt x="121" y="357"/>
                  </a:lnTo>
                  <a:lnTo>
                    <a:pt x="91" y="339"/>
                  </a:lnTo>
                  <a:lnTo>
                    <a:pt x="63" y="320"/>
                  </a:lnTo>
                  <a:lnTo>
                    <a:pt x="41" y="299"/>
                  </a:lnTo>
                  <a:lnTo>
                    <a:pt x="23" y="277"/>
                  </a:lnTo>
                  <a:lnTo>
                    <a:pt x="9" y="254"/>
                  </a:lnTo>
                  <a:lnTo>
                    <a:pt x="3" y="230"/>
                  </a:lnTo>
                  <a:lnTo>
                    <a:pt x="0" y="206"/>
                  </a:lnTo>
                  <a:close/>
                </a:path>
              </a:pathLst>
            </a:custGeom>
            <a:solidFill>
              <a:srgbClr val="FFFFFF"/>
            </a:solidFill>
            <a:ln w="1588">
              <a:solidFill>
                <a:srgbClr val="000000"/>
              </a:solidFill>
              <a:round/>
              <a:headEnd/>
              <a:tailEnd/>
            </a:ln>
          </p:spPr>
          <p:txBody>
            <a:bodyPr/>
            <a:lstStyle/>
            <a:p>
              <a:endParaRPr lang="tr-TR"/>
            </a:p>
          </p:txBody>
        </p:sp>
        <p:sp>
          <p:nvSpPr>
            <p:cNvPr id="33911" name="Rectangle 122"/>
            <p:cNvSpPr>
              <a:spLocks noChangeArrowheads="1"/>
            </p:cNvSpPr>
            <p:nvPr/>
          </p:nvSpPr>
          <p:spPr bwMode="auto">
            <a:xfrm>
              <a:off x="2282" y="3267"/>
              <a:ext cx="261"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ABDE</a:t>
              </a:r>
              <a:endParaRPr lang="tr-TR"/>
            </a:p>
          </p:txBody>
        </p:sp>
        <p:sp>
          <p:nvSpPr>
            <p:cNvPr id="33912" name="Freeform 123"/>
            <p:cNvSpPr>
              <a:spLocks/>
            </p:cNvSpPr>
            <p:nvPr/>
          </p:nvSpPr>
          <p:spPr bwMode="auto">
            <a:xfrm>
              <a:off x="2833" y="3219"/>
              <a:ext cx="387" cy="206"/>
            </a:xfrm>
            <a:custGeom>
              <a:avLst/>
              <a:gdLst>
                <a:gd name="T0" fmla="*/ 0 w 773"/>
                <a:gd name="T1" fmla="*/ 206 h 413"/>
                <a:gd name="T2" fmla="*/ 2 w 773"/>
                <a:gd name="T3" fmla="*/ 182 h 413"/>
                <a:gd name="T4" fmla="*/ 9 w 773"/>
                <a:gd name="T5" fmla="*/ 159 h 413"/>
                <a:gd name="T6" fmla="*/ 23 w 773"/>
                <a:gd name="T7" fmla="*/ 135 h 413"/>
                <a:gd name="T8" fmla="*/ 41 w 773"/>
                <a:gd name="T9" fmla="*/ 113 h 413"/>
                <a:gd name="T10" fmla="*/ 63 w 773"/>
                <a:gd name="T11" fmla="*/ 93 h 413"/>
                <a:gd name="T12" fmla="*/ 91 w 773"/>
                <a:gd name="T13" fmla="*/ 73 h 413"/>
                <a:gd name="T14" fmla="*/ 121 w 773"/>
                <a:gd name="T15" fmla="*/ 55 h 413"/>
                <a:gd name="T16" fmla="*/ 155 w 773"/>
                <a:gd name="T17" fmla="*/ 40 h 413"/>
                <a:gd name="T18" fmla="*/ 192 w 773"/>
                <a:gd name="T19" fmla="*/ 28 h 413"/>
                <a:gd name="T20" fmla="*/ 234 w 773"/>
                <a:gd name="T21" fmla="*/ 17 h 413"/>
                <a:gd name="T22" fmla="*/ 275 w 773"/>
                <a:gd name="T23" fmla="*/ 8 h 413"/>
                <a:gd name="T24" fmla="*/ 319 w 773"/>
                <a:gd name="T25" fmla="*/ 3 h 413"/>
                <a:gd name="T26" fmla="*/ 364 w 773"/>
                <a:gd name="T27" fmla="*/ 0 h 413"/>
                <a:gd name="T28" fmla="*/ 409 w 773"/>
                <a:gd name="T29" fmla="*/ 0 h 413"/>
                <a:gd name="T30" fmla="*/ 454 w 773"/>
                <a:gd name="T31" fmla="*/ 3 h 413"/>
                <a:gd name="T32" fmla="*/ 498 w 773"/>
                <a:gd name="T33" fmla="*/ 8 h 413"/>
                <a:gd name="T34" fmla="*/ 541 w 773"/>
                <a:gd name="T35" fmla="*/ 17 h 413"/>
                <a:gd name="T36" fmla="*/ 581 w 773"/>
                <a:gd name="T37" fmla="*/ 28 h 413"/>
                <a:gd name="T38" fmla="*/ 618 w 773"/>
                <a:gd name="T39" fmla="*/ 40 h 413"/>
                <a:gd name="T40" fmla="*/ 652 w 773"/>
                <a:gd name="T41" fmla="*/ 55 h 413"/>
                <a:gd name="T42" fmla="*/ 684 w 773"/>
                <a:gd name="T43" fmla="*/ 73 h 413"/>
                <a:gd name="T44" fmla="*/ 710 w 773"/>
                <a:gd name="T45" fmla="*/ 93 h 413"/>
                <a:gd name="T46" fmla="*/ 732 w 773"/>
                <a:gd name="T47" fmla="*/ 113 h 413"/>
                <a:gd name="T48" fmla="*/ 750 w 773"/>
                <a:gd name="T49" fmla="*/ 135 h 413"/>
                <a:gd name="T50" fmla="*/ 764 w 773"/>
                <a:gd name="T51" fmla="*/ 159 h 413"/>
                <a:gd name="T52" fmla="*/ 771 w 773"/>
                <a:gd name="T53" fmla="*/ 182 h 413"/>
                <a:gd name="T54" fmla="*/ 773 w 773"/>
                <a:gd name="T55" fmla="*/ 206 h 413"/>
                <a:gd name="T56" fmla="*/ 771 w 773"/>
                <a:gd name="T57" fmla="*/ 230 h 413"/>
                <a:gd name="T58" fmla="*/ 764 w 773"/>
                <a:gd name="T59" fmla="*/ 254 h 413"/>
                <a:gd name="T60" fmla="*/ 750 w 773"/>
                <a:gd name="T61" fmla="*/ 277 h 413"/>
                <a:gd name="T62" fmla="*/ 732 w 773"/>
                <a:gd name="T63" fmla="*/ 299 h 413"/>
                <a:gd name="T64" fmla="*/ 710 w 773"/>
                <a:gd name="T65" fmla="*/ 320 h 413"/>
                <a:gd name="T66" fmla="*/ 684 w 773"/>
                <a:gd name="T67" fmla="*/ 339 h 413"/>
                <a:gd name="T68" fmla="*/ 652 w 773"/>
                <a:gd name="T69" fmla="*/ 357 h 413"/>
                <a:gd name="T70" fmla="*/ 618 w 773"/>
                <a:gd name="T71" fmla="*/ 373 h 413"/>
                <a:gd name="T72" fmla="*/ 581 w 773"/>
                <a:gd name="T73" fmla="*/ 385 h 413"/>
                <a:gd name="T74" fmla="*/ 541 w 773"/>
                <a:gd name="T75" fmla="*/ 396 h 413"/>
                <a:gd name="T76" fmla="*/ 498 w 773"/>
                <a:gd name="T77" fmla="*/ 404 h 413"/>
                <a:gd name="T78" fmla="*/ 454 w 773"/>
                <a:gd name="T79" fmla="*/ 410 h 413"/>
                <a:gd name="T80" fmla="*/ 409 w 773"/>
                <a:gd name="T81" fmla="*/ 413 h 413"/>
                <a:gd name="T82" fmla="*/ 364 w 773"/>
                <a:gd name="T83" fmla="*/ 413 h 413"/>
                <a:gd name="T84" fmla="*/ 319 w 773"/>
                <a:gd name="T85" fmla="*/ 410 h 413"/>
                <a:gd name="T86" fmla="*/ 275 w 773"/>
                <a:gd name="T87" fmla="*/ 404 h 413"/>
                <a:gd name="T88" fmla="*/ 234 w 773"/>
                <a:gd name="T89" fmla="*/ 396 h 413"/>
                <a:gd name="T90" fmla="*/ 192 w 773"/>
                <a:gd name="T91" fmla="*/ 385 h 413"/>
                <a:gd name="T92" fmla="*/ 155 w 773"/>
                <a:gd name="T93" fmla="*/ 373 h 413"/>
                <a:gd name="T94" fmla="*/ 121 w 773"/>
                <a:gd name="T95" fmla="*/ 357 h 413"/>
                <a:gd name="T96" fmla="*/ 91 w 773"/>
                <a:gd name="T97" fmla="*/ 339 h 413"/>
                <a:gd name="T98" fmla="*/ 63 w 773"/>
                <a:gd name="T99" fmla="*/ 320 h 413"/>
                <a:gd name="T100" fmla="*/ 41 w 773"/>
                <a:gd name="T101" fmla="*/ 299 h 413"/>
                <a:gd name="T102" fmla="*/ 23 w 773"/>
                <a:gd name="T103" fmla="*/ 277 h 413"/>
                <a:gd name="T104" fmla="*/ 9 w 773"/>
                <a:gd name="T105" fmla="*/ 254 h 413"/>
                <a:gd name="T106" fmla="*/ 2 w 773"/>
                <a:gd name="T107" fmla="*/ 230 h 413"/>
                <a:gd name="T108" fmla="*/ 0 w 773"/>
                <a:gd name="T109" fmla="*/ 206 h 41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3"/>
                <a:gd name="T166" fmla="*/ 0 h 413"/>
                <a:gd name="T167" fmla="*/ 773 w 773"/>
                <a:gd name="T168" fmla="*/ 413 h 41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3" h="413">
                  <a:moveTo>
                    <a:pt x="0" y="206"/>
                  </a:moveTo>
                  <a:lnTo>
                    <a:pt x="2" y="182"/>
                  </a:lnTo>
                  <a:lnTo>
                    <a:pt x="9" y="159"/>
                  </a:lnTo>
                  <a:lnTo>
                    <a:pt x="23" y="135"/>
                  </a:lnTo>
                  <a:lnTo>
                    <a:pt x="41" y="113"/>
                  </a:lnTo>
                  <a:lnTo>
                    <a:pt x="63" y="93"/>
                  </a:lnTo>
                  <a:lnTo>
                    <a:pt x="91" y="73"/>
                  </a:lnTo>
                  <a:lnTo>
                    <a:pt x="121" y="55"/>
                  </a:lnTo>
                  <a:lnTo>
                    <a:pt x="155" y="40"/>
                  </a:lnTo>
                  <a:lnTo>
                    <a:pt x="192" y="28"/>
                  </a:lnTo>
                  <a:lnTo>
                    <a:pt x="234" y="17"/>
                  </a:lnTo>
                  <a:lnTo>
                    <a:pt x="275" y="8"/>
                  </a:lnTo>
                  <a:lnTo>
                    <a:pt x="319" y="3"/>
                  </a:lnTo>
                  <a:lnTo>
                    <a:pt x="364" y="0"/>
                  </a:lnTo>
                  <a:lnTo>
                    <a:pt x="409" y="0"/>
                  </a:lnTo>
                  <a:lnTo>
                    <a:pt x="454" y="3"/>
                  </a:lnTo>
                  <a:lnTo>
                    <a:pt x="498" y="8"/>
                  </a:lnTo>
                  <a:lnTo>
                    <a:pt x="541" y="17"/>
                  </a:lnTo>
                  <a:lnTo>
                    <a:pt x="581" y="28"/>
                  </a:lnTo>
                  <a:lnTo>
                    <a:pt x="618" y="40"/>
                  </a:lnTo>
                  <a:lnTo>
                    <a:pt x="652" y="55"/>
                  </a:lnTo>
                  <a:lnTo>
                    <a:pt x="684" y="73"/>
                  </a:lnTo>
                  <a:lnTo>
                    <a:pt x="710" y="93"/>
                  </a:lnTo>
                  <a:lnTo>
                    <a:pt x="732" y="113"/>
                  </a:lnTo>
                  <a:lnTo>
                    <a:pt x="750" y="135"/>
                  </a:lnTo>
                  <a:lnTo>
                    <a:pt x="764" y="159"/>
                  </a:lnTo>
                  <a:lnTo>
                    <a:pt x="771" y="182"/>
                  </a:lnTo>
                  <a:lnTo>
                    <a:pt x="773" y="206"/>
                  </a:lnTo>
                  <a:lnTo>
                    <a:pt x="771" y="230"/>
                  </a:lnTo>
                  <a:lnTo>
                    <a:pt x="764" y="254"/>
                  </a:lnTo>
                  <a:lnTo>
                    <a:pt x="750" y="277"/>
                  </a:lnTo>
                  <a:lnTo>
                    <a:pt x="732" y="299"/>
                  </a:lnTo>
                  <a:lnTo>
                    <a:pt x="710" y="320"/>
                  </a:lnTo>
                  <a:lnTo>
                    <a:pt x="684" y="339"/>
                  </a:lnTo>
                  <a:lnTo>
                    <a:pt x="652" y="357"/>
                  </a:lnTo>
                  <a:lnTo>
                    <a:pt x="618" y="373"/>
                  </a:lnTo>
                  <a:lnTo>
                    <a:pt x="581" y="385"/>
                  </a:lnTo>
                  <a:lnTo>
                    <a:pt x="541" y="396"/>
                  </a:lnTo>
                  <a:lnTo>
                    <a:pt x="498" y="404"/>
                  </a:lnTo>
                  <a:lnTo>
                    <a:pt x="454" y="410"/>
                  </a:lnTo>
                  <a:lnTo>
                    <a:pt x="409" y="413"/>
                  </a:lnTo>
                  <a:lnTo>
                    <a:pt x="364" y="413"/>
                  </a:lnTo>
                  <a:lnTo>
                    <a:pt x="319" y="410"/>
                  </a:lnTo>
                  <a:lnTo>
                    <a:pt x="275" y="404"/>
                  </a:lnTo>
                  <a:lnTo>
                    <a:pt x="234" y="396"/>
                  </a:lnTo>
                  <a:lnTo>
                    <a:pt x="192" y="385"/>
                  </a:lnTo>
                  <a:lnTo>
                    <a:pt x="155" y="373"/>
                  </a:lnTo>
                  <a:lnTo>
                    <a:pt x="121" y="357"/>
                  </a:lnTo>
                  <a:lnTo>
                    <a:pt x="91" y="339"/>
                  </a:lnTo>
                  <a:lnTo>
                    <a:pt x="63" y="320"/>
                  </a:lnTo>
                  <a:lnTo>
                    <a:pt x="41" y="299"/>
                  </a:lnTo>
                  <a:lnTo>
                    <a:pt x="23" y="277"/>
                  </a:lnTo>
                  <a:lnTo>
                    <a:pt x="9" y="254"/>
                  </a:lnTo>
                  <a:lnTo>
                    <a:pt x="2" y="230"/>
                  </a:lnTo>
                  <a:lnTo>
                    <a:pt x="0" y="206"/>
                  </a:lnTo>
                  <a:close/>
                </a:path>
              </a:pathLst>
            </a:custGeom>
            <a:solidFill>
              <a:srgbClr val="FFFFFF"/>
            </a:solidFill>
            <a:ln w="1588">
              <a:solidFill>
                <a:srgbClr val="000000"/>
              </a:solidFill>
              <a:round/>
              <a:headEnd/>
              <a:tailEnd/>
            </a:ln>
          </p:spPr>
          <p:txBody>
            <a:bodyPr/>
            <a:lstStyle/>
            <a:p>
              <a:endParaRPr lang="tr-TR"/>
            </a:p>
          </p:txBody>
        </p:sp>
        <p:sp>
          <p:nvSpPr>
            <p:cNvPr id="33913" name="Rectangle 124"/>
            <p:cNvSpPr>
              <a:spLocks noChangeArrowheads="1"/>
            </p:cNvSpPr>
            <p:nvPr/>
          </p:nvSpPr>
          <p:spPr bwMode="auto">
            <a:xfrm>
              <a:off x="2899" y="3267"/>
              <a:ext cx="266"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ACDE</a:t>
              </a:r>
              <a:endParaRPr lang="tr-TR"/>
            </a:p>
          </p:txBody>
        </p:sp>
        <p:sp>
          <p:nvSpPr>
            <p:cNvPr id="33914" name="Freeform 125"/>
            <p:cNvSpPr>
              <a:spLocks/>
            </p:cNvSpPr>
            <p:nvPr/>
          </p:nvSpPr>
          <p:spPr bwMode="auto">
            <a:xfrm>
              <a:off x="3439" y="3219"/>
              <a:ext cx="388" cy="206"/>
            </a:xfrm>
            <a:custGeom>
              <a:avLst/>
              <a:gdLst>
                <a:gd name="T0" fmla="*/ 0 w 775"/>
                <a:gd name="T1" fmla="*/ 206 h 413"/>
                <a:gd name="T2" fmla="*/ 3 w 775"/>
                <a:gd name="T3" fmla="*/ 182 h 413"/>
                <a:gd name="T4" fmla="*/ 11 w 775"/>
                <a:gd name="T5" fmla="*/ 159 h 413"/>
                <a:gd name="T6" fmla="*/ 24 w 775"/>
                <a:gd name="T7" fmla="*/ 135 h 413"/>
                <a:gd name="T8" fmla="*/ 42 w 775"/>
                <a:gd name="T9" fmla="*/ 113 h 413"/>
                <a:gd name="T10" fmla="*/ 64 w 775"/>
                <a:gd name="T11" fmla="*/ 93 h 413"/>
                <a:gd name="T12" fmla="*/ 91 w 775"/>
                <a:gd name="T13" fmla="*/ 73 h 413"/>
                <a:gd name="T14" fmla="*/ 122 w 775"/>
                <a:gd name="T15" fmla="*/ 55 h 413"/>
                <a:gd name="T16" fmla="*/ 156 w 775"/>
                <a:gd name="T17" fmla="*/ 40 h 413"/>
                <a:gd name="T18" fmla="*/ 194 w 775"/>
                <a:gd name="T19" fmla="*/ 28 h 413"/>
                <a:gd name="T20" fmla="*/ 234 w 775"/>
                <a:gd name="T21" fmla="*/ 17 h 413"/>
                <a:gd name="T22" fmla="*/ 277 w 775"/>
                <a:gd name="T23" fmla="*/ 8 h 413"/>
                <a:gd name="T24" fmla="*/ 321 w 775"/>
                <a:gd name="T25" fmla="*/ 3 h 413"/>
                <a:gd name="T26" fmla="*/ 365 w 775"/>
                <a:gd name="T27" fmla="*/ 0 h 413"/>
                <a:gd name="T28" fmla="*/ 411 w 775"/>
                <a:gd name="T29" fmla="*/ 0 h 413"/>
                <a:gd name="T30" fmla="*/ 455 w 775"/>
                <a:gd name="T31" fmla="*/ 3 h 413"/>
                <a:gd name="T32" fmla="*/ 499 w 775"/>
                <a:gd name="T33" fmla="*/ 8 h 413"/>
                <a:gd name="T34" fmla="*/ 541 w 775"/>
                <a:gd name="T35" fmla="*/ 17 h 413"/>
                <a:gd name="T36" fmla="*/ 581 w 775"/>
                <a:gd name="T37" fmla="*/ 28 h 413"/>
                <a:gd name="T38" fmla="*/ 618 w 775"/>
                <a:gd name="T39" fmla="*/ 40 h 413"/>
                <a:gd name="T40" fmla="*/ 653 w 775"/>
                <a:gd name="T41" fmla="*/ 55 h 413"/>
                <a:gd name="T42" fmla="*/ 685 w 775"/>
                <a:gd name="T43" fmla="*/ 73 h 413"/>
                <a:gd name="T44" fmla="*/ 711 w 775"/>
                <a:gd name="T45" fmla="*/ 93 h 413"/>
                <a:gd name="T46" fmla="*/ 734 w 775"/>
                <a:gd name="T47" fmla="*/ 113 h 413"/>
                <a:gd name="T48" fmla="*/ 752 w 775"/>
                <a:gd name="T49" fmla="*/ 135 h 413"/>
                <a:gd name="T50" fmla="*/ 764 w 775"/>
                <a:gd name="T51" fmla="*/ 159 h 413"/>
                <a:gd name="T52" fmla="*/ 773 w 775"/>
                <a:gd name="T53" fmla="*/ 182 h 413"/>
                <a:gd name="T54" fmla="*/ 775 w 775"/>
                <a:gd name="T55" fmla="*/ 206 h 413"/>
                <a:gd name="T56" fmla="*/ 773 w 775"/>
                <a:gd name="T57" fmla="*/ 230 h 413"/>
                <a:gd name="T58" fmla="*/ 764 w 775"/>
                <a:gd name="T59" fmla="*/ 254 h 413"/>
                <a:gd name="T60" fmla="*/ 752 w 775"/>
                <a:gd name="T61" fmla="*/ 277 h 413"/>
                <a:gd name="T62" fmla="*/ 734 w 775"/>
                <a:gd name="T63" fmla="*/ 299 h 413"/>
                <a:gd name="T64" fmla="*/ 711 w 775"/>
                <a:gd name="T65" fmla="*/ 320 h 413"/>
                <a:gd name="T66" fmla="*/ 685 w 775"/>
                <a:gd name="T67" fmla="*/ 339 h 413"/>
                <a:gd name="T68" fmla="*/ 653 w 775"/>
                <a:gd name="T69" fmla="*/ 357 h 413"/>
                <a:gd name="T70" fmla="*/ 618 w 775"/>
                <a:gd name="T71" fmla="*/ 373 h 413"/>
                <a:gd name="T72" fmla="*/ 581 w 775"/>
                <a:gd name="T73" fmla="*/ 385 h 413"/>
                <a:gd name="T74" fmla="*/ 541 w 775"/>
                <a:gd name="T75" fmla="*/ 396 h 413"/>
                <a:gd name="T76" fmla="*/ 499 w 775"/>
                <a:gd name="T77" fmla="*/ 404 h 413"/>
                <a:gd name="T78" fmla="*/ 455 w 775"/>
                <a:gd name="T79" fmla="*/ 410 h 413"/>
                <a:gd name="T80" fmla="*/ 411 w 775"/>
                <a:gd name="T81" fmla="*/ 413 h 413"/>
                <a:gd name="T82" fmla="*/ 365 w 775"/>
                <a:gd name="T83" fmla="*/ 413 h 413"/>
                <a:gd name="T84" fmla="*/ 321 w 775"/>
                <a:gd name="T85" fmla="*/ 410 h 413"/>
                <a:gd name="T86" fmla="*/ 277 w 775"/>
                <a:gd name="T87" fmla="*/ 404 h 413"/>
                <a:gd name="T88" fmla="*/ 234 w 775"/>
                <a:gd name="T89" fmla="*/ 396 h 413"/>
                <a:gd name="T90" fmla="*/ 194 w 775"/>
                <a:gd name="T91" fmla="*/ 385 h 413"/>
                <a:gd name="T92" fmla="*/ 156 w 775"/>
                <a:gd name="T93" fmla="*/ 373 h 413"/>
                <a:gd name="T94" fmla="*/ 122 w 775"/>
                <a:gd name="T95" fmla="*/ 357 h 413"/>
                <a:gd name="T96" fmla="*/ 91 w 775"/>
                <a:gd name="T97" fmla="*/ 339 h 413"/>
                <a:gd name="T98" fmla="*/ 64 w 775"/>
                <a:gd name="T99" fmla="*/ 320 h 413"/>
                <a:gd name="T100" fmla="*/ 42 w 775"/>
                <a:gd name="T101" fmla="*/ 299 h 413"/>
                <a:gd name="T102" fmla="*/ 24 w 775"/>
                <a:gd name="T103" fmla="*/ 277 h 413"/>
                <a:gd name="T104" fmla="*/ 11 w 775"/>
                <a:gd name="T105" fmla="*/ 254 h 413"/>
                <a:gd name="T106" fmla="*/ 3 w 775"/>
                <a:gd name="T107" fmla="*/ 230 h 413"/>
                <a:gd name="T108" fmla="*/ 0 w 775"/>
                <a:gd name="T109" fmla="*/ 206 h 41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5"/>
                <a:gd name="T166" fmla="*/ 0 h 413"/>
                <a:gd name="T167" fmla="*/ 775 w 775"/>
                <a:gd name="T168" fmla="*/ 413 h 41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5" h="413">
                  <a:moveTo>
                    <a:pt x="0" y="206"/>
                  </a:moveTo>
                  <a:lnTo>
                    <a:pt x="3" y="182"/>
                  </a:lnTo>
                  <a:lnTo>
                    <a:pt x="11" y="159"/>
                  </a:lnTo>
                  <a:lnTo>
                    <a:pt x="24" y="135"/>
                  </a:lnTo>
                  <a:lnTo>
                    <a:pt x="42" y="113"/>
                  </a:lnTo>
                  <a:lnTo>
                    <a:pt x="64" y="93"/>
                  </a:lnTo>
                  <a:lnTo>
                    <a:pt x="91" y="73"/>
                  </a:lnTo>
                  <a:lnTo>
                    <a:pt x="122" y="55"/>
                  </a:lnTo>
                  <a:lnTo>
                    <a:pt x="156" y="40"/>
                  </a:lnTo>
                  <a:lnTo>
                    <a:pt x="194" y="28"/>
                  </a:lnTo>
                  <a:lnTo>
                    <a:pt x="234" y="17"/>
                  </a:lnTo>
                  <a:lnTo>
                    <a:pt x="277" y="8"/>
                  </a:lnTo>
                  <a:lnTo>
                    <a:pt x="321" y="3"/>
                  </a:lnTo>
                  <a:lnTo>
                    <a:pt x="365" y="0"/>
                  </a:lnTo>
                  <a:lnTo>
                    <a:pt x="411" y="0"/>
                  </a:lnTo>
                  <a:lnTo>
                    <a:pt x="455" y="3"/>
                  </a:lnTo>
                  <a:lnTo>
                    <a:pt x="499" y="8"/>
                  </a:lnTo>
                  <a:lnTo>
                    <a:pt x="541" y="17"/>
                  </a:lnTo>
                  <a:lnTo>
                    <a:pt x="581" y="28"/>
                  </a:lnTo>
                  <a:lnTo>
                    <a:pt x="618" y="40"/>
                  </a:lnTo>
                  <a:lnTo>
                    <a:pt x="653" y="55"/>
                  </a:lnTo>
                  <a:lnTo>
                    <a:pt x="685" y="73"/>
                  </a:lnTo>
                  <a:lnTo>
                    <a:pt x="711" y="93"/>
                  </a:lnTo>
                  <a:lnTo>
                    <a:pt x="734" y="113"/>
                  </a:lnTo>
                  <a:lnTo>
                    <a:pt x="752" y="135"/>
                  </a:lnTo>
                  <a:lnTo>
                    <a:pt x="764" y="159"/>
                  </a:lnTo>
                  <a:lnTo>
                    <a:pt x="773" y="182"/>
                  </a:lnTo>
                  <a:lnTo>
                    <a:pt x="775" y="206"/>
                  </a:lnTo>
                  <a:lnTo>
                    <a:pt x="773" y="230"/>
                  </a:lnTo>
                  <a:lnTo>
                    <a:pt x="764" y="254"/>
                  </a:lnTo>
                  <a:lnTo>
                    <a:pt x="752" y="277"/>
                  </a:lnTo>
                  <a:lnTo>
                    <a:pt x="734" y="299"/>
                  </a:lnTo>
                  <a:lnTo>
                    <a:pt x="711" y="320"/>
                  </a:lnTo>
                  <a:lnTo>
                    <a:pt x="685" y="339"/>
                  </a:lnTo>
                  <a:lnTo>
                    <a:pt x="653" y="357"/>
                  </a:lnTo>
                  <a:lnTo>
                    <a:pt x="618" y="373"/>
                  </a:lnTo>
                  <a:lnTo>
                    <a:pt x="581" y="385"/>
                  </a:lnTo>
                  <a:lnTo>
                    <a:pt x="541" y="396"/>
                  </a:lnTo>
                  <a:lnTo>
                    <a:pt x="499" y="404"/>
                  </a:lnTo>
                  <a:lnTo>
                    <a:pt x="455" y="410"/>
                  </a:lnTo>
                  <a:lnTo>
                    <a:pt x="411" y="413"/>
                  </a:lnTo>
                  <a:lnTo>
                    <a:pt x="365" y="413"/>
                  </a:lnTo>
                  <a:lnTo>
                    <a:pt x="321" y="410"/>
                  </a:lnTo>
                  <a:lnTo>
                    <a:pt x="277" y="404"/>
                  </a:lnTo>
                  <a:lnTo>
                    <a:pt x="234" y="396"/>
                  </a:lnTo>
                  <a:lnTo>
                    <a:pt x="194" y="385"/>
                  </a:lnTo>
                  <a:lnTo>
                    <a:pt x="156" y="373"/>
                  </a:lnTo>
                  <a:lnTo>
                    <a:pt x="122" y="357"/>
                  </a:lnTo>
                  <a:lnTo>
                    <a:pt x="91" y="339"/>
                  </a:lnTo>
                  <a:lnTo>
                    <a:pt x="64" y="320"/>
                  </a:lnTo>
                  <a:lnTo>
                    <a:pt x="42" y="299"/>
                  </a:lnTo>
                  <a:lnTo>
                    <a:pt x="24" y="277"/>
                  </a:lnTo>
                  <a:lnTo>
                    <a:pt x="11" y="254"/>
                  </a:lnTo>
                  <a:lnTo>
                    <a:pt x="3" y="230"/>
                  </a:lnTo>
                  <a:lnTo>
                    <a:pt x="0" y="206"/>
                  </a:lnTo>
                  <a:close/>
                </a:path>
              </a:pathLst>
            </a:custGeom>
            <a:solidFill>
              <a:srgbClr val="FFFFFF"/>
            </a:solidFill>
            <a:ln w="1588">
              <a:solidFill>
                <a:srgbClr val="000000"/>
              </a:solidFill>
              <a:round/>
              <a:headEnd/>
              <a:tailEnd/>
            </a:ln>
          </p:spPr>
          <p:txBody>
            <a:bodyPr/>
            <a:lstStyle/>
            <a:p>
              <a:endParaRPr lang="tr-TR"/>
            </a:p>
          </p:txBody>
        </p:sp>
        <p:sp>
          <p:nvSpPr>
            <p:cNvPr id="33915" name="Rectangle 126"/>
            <p:cNvSpPr>
              <a:spLocks noChangeArrowheads="1"/>
            </p:cNvSpPr>
            <p:nvPr/>
          </p:nvSpPr>
          <p:spPr bwMode="auto">
            <a:xfrm>
              <a:off x="3505" y="3267"/>
              <a:ext cx="266"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BCDE</a:t>
              </a:r>
              <a:endParaRPr lang="tr-TR"/>
            </a:p>
          </p:txBody>
        </p:sp>
        <p:sp>
          <p:nvSpPr>
            <p:cNvPr id="33916" name="Line 127"/>
            <p:cNvSpPr>
              <a:spLocks noChangeShapeType="1"/>
            </p:cNvSpPr>
            <p:nvPr/>
          </p:nvSpPr>
          <p:spPr bwMode="auto">
            <a:xfrm>
              <a:off x="342" y="2701"/>
              <a:ext cx="839" cy="517"/>
            </a:xfrm>
            <a:prstGeom prst="line">
              <a:avLst/>
            </a:prstGeom>
            <a:noFill/>
            <a:ln w="6350">
              <a:solidFill>
                <a:srgbClr val="FF6600"/>
              </a:solidFill>
              <a:round/>
              <a:headEnd/>
              <a:tailEnd/>
            </a:ln>
          </p:spPr>
          <p:txBody>
            <a:bodyPr/>
            <a:lstStyle/>
            <a:p>
              <a:endParaRPr lang="tr-TR"/>
            </a:p>
          </p:txBody>
        </p:sp>
        <p:sp>
          <p:nvSpPr>
            <p:cNvPr id="33917" name="Line 128"/>
            <p:cNvSpPr>
              <a:spLocks noChangeShapeType="1"/>
            </p:cNvSpPr>
            <p:nvPr/>
          </p:nvSpPr>
          <p:spPr bwMode="auto">
            <a:xfrm>
              <a:off x="342" y="2701"/>
              <a:ext cx="1445" cy="517"/>
            </a:xfrm>
            <a:prstGeom prst="line">
              <a:avLst/>
            </a:prstGeom>
            <a:noFill/>
            <a:ln w="6350">
              <a:solidFill>
                <a:srgbClr val="FF6600"/>
              </a:solidFill>
              <a:round/>
              <a:headEnd/>
              <a:tailEnd/>
            </a:ln>
          </p:spPr>
          <p:txBody>
            <a:bodyPr/>
            <a:lstStyle/>
            <a:p>
              <a:endParaRPr lang="tr-TR"/>
            </a:p>
          </p:txBody>
        </p:sp>
        <p:sp>
          <p:nvSpPr>
            <p:cNvPr id="33918" name="Line 129"/>
            <p:cNvSpPr>
              <a:spLocks noChangeShapeType="1"/>
            </p:cNvSpPr>
            <p:nvPr/>
          </p:nvSpPr>
          <p:spPr bwMode="auto">
            <a:xfrm>
              <a:off x="794" y="2701"/>
              <a:ext cx="387" cy="517"/>
            </a:xfrm>
            <a:prstGeom prst="line">
              <a:avLst/>
            </a:prstGeom>
            <a:noFill/>
            <a:ln w="6350">
              <a:solidFill>
                <a:srgbClr val="FF6600"/>
              </a:solidFill>
              <a:round/>
              <a:headEnd/>
              <a:tailEnd/>
            </a:ln>
          </p:spPr>
          <p:txBody>
            <a:bodyPr/>
            <a:lstStyle/>
            <a:p>
              <a:endParaRPr lang="tr-TR"/>
            </a:p>
          </p:txBody>
        </p:sp>
        <p:sp>
          <p:nvSpPr>
            <p:cNvPr id="33919" name="Line 130"/>
            <p:cNvSpPr>
              <a:spLocks noChangeShapeType="1"/>
            </p:cNvSpPr>
            <p:nvPr/>
          </p:nvSpPr>
          <p:spPr bwMode="auto">
            <a:xfrm>
              <a:off x="794" y="2701"/>
              <a:ext cx="1613" cy="517"/>
            </a:xfrm>
            <a:prstGeom prst="line">
              <a:avLst/>
            </a:prstGeom>
            <a:noFill/>
            <a:ln w="6350">
              <a:solidFill>
                <a:srgbClr val="FF6600"/>
              </a:solidFill>
              <a:round/>
              <a:headEnd/>
              <a:tailEnd/>
            </a:ln>
          </p:spPr>
          <p:txBody>
            <a:bodyPr/>
            <a:lstStyle/>
            <a:p>
              <a:endParaRPr lang="tr-TR"/>
            </a:p>
          </p:txBody>
        </p:sp>
        <p:sp>
          <p:nvSpPr>
            <p:cNvPr id="33920" name="Line 131"/>
            <p:cNvSpPr>
              <a:spLocks noChangeShapeType="1"/>
            </p:cNvSpPr>
            <p:nvPr/>
          </p:nvSpPr>
          <p:spPr bwMode="auto">
            <a:xfrm>
              <a:off x="1258" y="2701"/>
              <a:ext cx="529" cy="517"/>
            </a:xfrm>
            <a:prstGeom prst="line">
              <a:avLst/>
            </a:prstGeom>
            <a:noFill/>
            <a:ln w="6350">
              <a:solidFill>
                <a:srgbClr val="FF6600"/>
              </a:solidFill>
              <a:round/>
              <a:headEnd/>
              <a:tailEnd/>
            </a:ln>
          </p:spPr>
          <p:txBody>
            <a:bodyPr/>
            <a:lstStyle/>
            <a:p>
              <a:endParaRPr lang="tr-TR"/>
            </a:p>
          </p:txBody>
        </p:sp>
        <p:sp>
          <p:nvSpPr>
            <p:cNvPr id="33921" name="Line 132"/>
            <p:cNvSpPr>
              <a:spLocks noChangeShapeType="1"/>
            </p:cNvSpPr>
            <p:nvPr/>
          </p:nvSpPr>
          <p:spPr bwMode="auto">
            <a:xfrm>
              <a:off x="1258" y="2701"/>
              <a:ext cx="1149" cy="517"/>
            </a:xfrm>
            <a:prstGeom prst="line">
              <a:avLst/>
            </a:prstGeom>
            <a:noFill/>
            <a:ln w="6350">
              <a:solidFill>
                <a:srgbClr val="FF6600"/>
              </a:solidFill>
              <a:round/>
              <a:headEnd/>
              <a:tailEnd/>
            </a:ln>
          </p:spPr>
          <p:txBody>
            <a:bodyPr/>
            <a:lstStyle/>
            <a:p>
              <a:endParaRPr lang="tr-TR"/>
            </a:p>
          </p:txBody>
        </p:sp>
        <p:sp>
          <p:nvSpPr>
            <p:cNvPr id="33922" name="Line 133"/>
            <p:cNvSpPr>
              <a:spLocks noChangeShapeType="1"/>
            </p:cNvSpPr>
            <p:nvPr/>
          </p:nvSpPr>
          <p:spPr bwMode="auto">
            <a:xfrm>
              <a:off x="1723" y="2701"/>
              <a:ext cx="1303" cy="517"/>
            </a:xfrm>
            <a:prstGeom prst="line">
              <a:avLst/>
            </a:prstGeom>
            <a:noFill/>
            <a:ln w="6350">
              <a:solidFill>
                <a:srgbClr val="FF6600"/>
              </a:solidFill>
              <a:round/>
              <a:headEnd/>
              <a:tailEnd/>
            </a:ln>
          </p:spPr>
          <p:txBody>
            <a:bodyPr/>
            <a:lstStyle/>
            <a:p>
              <a:endParaRPr lang="tr-TR"/>
            </a:p>
          </p:txBody>
        </p:sp>
        <p:sp>
          <p:nvSpPr>
            <p:cNvPr id="33923" name="Line 134"/>
            <p:cNvSpPr>
              <a:spLocks noChangeShapeType="1"/>
            </p:cNvSpPr>
            <p:nvPr/>
          </p:nvSpPr>
          <p:spPr bwMode="auto">
            <a:xfrm flipH="1">
              <a:off x="1181" y="2701"/>
              <a:ext cx="542" cy="517"/>
            </a:xfrm>
            <a:prstGeom prst="line">
              <a:avLst/>
            </a:prstGeom>
            <a:noFill/>
            <a:ln w="6350">
              <a:solidFill>
                <a:srgbClr val="FF6600"/>
              </a:solidFill>
              <a:round/>
              <a:headEnd/>
              <a:tailEnd/>
            </a:ln>
          </p:spPr>
          <p:txBody>
            <a:bodyPr/>
            <a:lstStyle/>
            <a:p>
              <a:endParaRPr lang="tr-TR"/>
            </a:p>
          </p:txBody>
        </p:sp>
        <p:sp>
          <p:nvSpPr>
            <p:cNvPr id="33924" name="Line 135"/>
            <p:cNvSpPr>
              <a:spLocks noChangeShapeType="1"/>
            </p:cNvSpPr>
            <p:nvPr/>
          </p:nvSpPr>
          <p:spPr bwMode="auto">
            <a:xfrm flipH="1">
              <a:off x="1787" y="2701"/>
              <a:ext cx="400" cy="517"/>
            </a:xfrm>
            <a:prstGeom prst="line">
              <a:avLst/>
            </a:prstGeom>
            <a:noFill/>
            <a:ln w="6350">
              <a:solidFill>
                <a:srgbClr val="FF6600"/>
              </a:solidFill>
              <a:round/>
              <a:headEnd/>
              <a:tailEnd/>
            </a:ln>
          </p:spPr>
          <p:txBody>
            <a:bodyPr/>
            <a:lstStyle/>
            <a:p>
              <a:endParaRPr lang="tr-TR"/>
            </a:p>
          </p:txBody>
        </p:sp>
        <p:sp>
          <p:nvSpPr>
            <p:cNvPr id="33925" name="Line 136"/>
            <p:cNvSpPr>
              <a:spLocks noChangeShapeType="1"/>
            </p:cNvSpPr>
            <p:nvPr/>
          </p:nvSpPr>
          <p:spPr bwMode="auto">
            <a:xfrm flipH="1" flipV="1">
              <a:off x="2187" y="2701"/>
              <a:ext cx="839" cy="517"/>
            </a:xfrm>
            <a:prstGeom prst="line">
              <a:avLst/>
            </a:prstGeom>
            <a:noFill/>
            <a:ln w="6350">
              <a:solidFill>
                <a:srgbClr val="FF6600"/>
              </a:solidFill>
              <a:round/>
              <a:headEnd/>
              <a:tailEnd/>
            </a:ln>
          </p:spPr>
          <p:txBody>
            <a:bodyPr/>
            <a:lstStyle/>
            <a:p>
              <a:endParaRPr lang="tr-TR"/>
            </a:p>
          </p:txBody>
        </p:sp>
        <p:sp>
          <p:nvSpPr>
            <p:cNvPr id="33926" name="Line 137"/>
            <p:cNvSpPr>
              <a:spLocks noChangeShapeType="1"/>
            </p:cNvSpPr>
            <p:nvPr/>
          </p:nvSpPr>
          <p:spPr bwMode="auto">
            <a:xfrm flipH="1">
              <a:off x="2407" y="2701"/>
              <a:ext cx="232" cy="517"/>
            </a:xfrm>
            <a:prstGeom prst="line">
              <a:avLst/>
            </a:prstGeom>
            <a:noFill/>
            <a:ln w="6350">
              <a:solidFill>
                <a:srgbClr val="FF6600"/>
              </a:solidFill>
              <a:round/>
              <a:headEnd/>
              <a:tailEnd/>
            </a:ln>
          </p:spPr>
          <p:txBody>
            <a:bodyPr/>
            <a:lstStyle/>
            <a:p>
              <a:endParaRPr lang="tr-TR"/>
            </a:p>
          </p:txBody>
        </p:sp>
        <p:sp>
          <p:nvSpPr>
            <p:cNvPr id="33927" name="Line 138"/>
            <p:cNvSpPr>
              <a:spLocks noChangeShapeType="1"/>
            </p:cNvSpPr>
            <p:nvPr/>
          </p:nvSpPr>
          <p:spPr bwMode="auto">
            <a:xfrm>
              <a:off x="2639" y="2701"/>
              <a:ext cx="387" cy="517"/>
            </a:xfrm>
            <a:prstGeom prst="line">
              <a:avLst/>
            </a:prstGeom>
            <a:noFill/>
            <a:ln w="6350">
              <a:solidFill>
                <a:srgbClr val="FF6600"/>
              </a:solidFill>
              <a:round/>
              <a:headEnd/>
              <a:tailEnd/>
            </a:ln>
          </p:spPr>
          <p:txBody>
            <a:bodyPr/>
            <a:lstStyle/>
            <a:p>
              <a:endParaRPr lang="tr-TR"/>
            </a:p>
          </p:txBody>
        </p:sp>
        <p:sp>
          <p:nvSpPr>
            <p:cNvPr id="33928" name="Line 139"/>
            <p:cNvSpPr>
              <a:spLocks noChangeShapeType="1"/>
            </p:cNvSpPr>
            <p:nvPr/>
          </p:nvSpPr>
          <p:spPr bwMode="auto">
            <a:xfrm flipH="1">
              <a:off x="1181" y="2701"/>
              <a:ext cx="1935" cy="517"/>
            </a:xfrm>
            <a:prstGeom prst="line">
              <a:avLst/>
            </a:prstGeom>
            <a:noFill/>
            <a:ln w="6350">
              <a:solidFill>
                <a:srgbClr val="FF6600"/>
              </a:solidFill>
              <a:round/>
              <a:headEnd/>
              <a:tailEnd/>
            </a:ln>
          </p:spPr>
          <p:txBody>
            <a:bodyPr/>
            <a:lstStyle/>
            <a:p>
              <a:endParaRPr lang="tr-TR"/>
            </a:p>
          </p:txBody>
        </p:sp>
        <p:sp>
          <p:nvSpPr>
            <p:cNvPr id="33929" name="Line 140"/>
            <p:cNvSpPr>
              <a:spLocks noChangeShapeType="1"/>
            </p:cNvSpPr>
            <p:nvPr/>
          </p:nvSpPr>
          <p:spPr bwMode="auto">
            <a:xfrm>
              <a:off x="3116" y="2701"/>
              <a:ext cx="517" cy="517"/>
            </a:xfrm>
            <a:prstGeom prst="line">
              <a:avLst/>
            </a:prstGeom>
            <a:noFill/>
            <a:ln w="6350">
              <a:solidFill>
                <a:srgbClr val="FF6600"/>
              </a:solidFill>
              <a:round/>
              <a:headEnd/>
              <a:tailEnd/>
            </a:ln>
          </p:spPr>
          <p:txBody>
            <a:bodyPr/>
            <a:lstStyle/>
            <a:p>
              <a:endParaRPr lang="tr-TR"/>
            </a:p>
          </p:txBody>
        </p:sp>
        <p:sp>
          <p:nvSpPr>
            <p:cNvPr id="33930" name="Line 141"/>
            <p:cNvSpPr>
              <a:spLocks noChangeShapeType="1"/>
            </p:cNvSpPr>
            <p:nvPr/>
          </p:nvSpPr>
          <p:spPr bwMode="auto">
            <a:xfrm flipH="1">
              <a:off x="1787" y="2701"/>
              <a:ext cx="1782" cy="517"/>
            </a:xfrm>
            <a:prstGeom prst="line">
              <a:avLst/>
            </a:prstGeom>
            <a:noFill/>
            <a:ln w="6350">
              <a:solidFill>
                <a:srgbClr val="FF6600"/>
              </a:solidFill>
              <a:round/>
              <a:headEnd/>
              <a:tailEnd/>
            </a:ln>
          </p:spPr>
          <p:txBody>
            <a:bodyPr/>
            <a:lstStyle/>
            <a:p>
              <a:endParaRPr lang="tr-TR"/>
            </a:p>
          </p:txBody>
        </p:sp>
        <p:sp>
          <p:nvSpPr>
            <p:cNvPr id="33931" name="Line 142"/>
            <p:cNvSpPr>
              <a:spLocks noChangeShapeType="1"/>
            </p:cNvSpPr>
            <p:nvPr/>
          </p:nvSpPr>
          <p:spPr bwMode="auto">
            <a:xfrm>
              <a:off x="3569" y="2701"/>
              <a:ext cx="64" cy="517"/>
            </a:xfrm>
            <a:prstGeom prst="line">
              <a:avLst/>
            </a:prstGeom>
            <a:noFill/>
            <a:ln w="6350">
              <a:solidFill>
                <a:srgbClr val="FF6600"/>
              </a:solidFill>
              <a:round/>
              <a:headEnd/>
              <a:tailEnd/>
            </a:ln>
          </p:spPr>
          <p:txBody>
            <a:bodyPr/>
            <a:lstStyle/>
            <a:p>
              <a:endParaRPr lang="tr-TR"/>
            </a:p>
          </p:txBody>
        </p:sp>
        <p:sp>
          <p:nvSpPr>
            <p:cNvPr id="33932" name="Line 143"/>
            <p:cNvSpPr>
              <a:spLocks noChangeShapeType="1"/>
            </p:cNvSpPr>
            <p:nvPr/>
          </p:nvSpPr>
          <p:spPr bwMode="auto">
            <a:xfrm flipH="1">
              <a:off x="3633" y="2701"/>
              <a:ext cx="400" cy="517"/>
            </a:xfrm>
            <a:prstGeom prst="line">
              <a:avLst/>
            </a:prstGeom>
            <a:noFill/>
            <a:ln w="6350">
              <a:solidFill>
                <a:srgbClr val="FF6600"/>
              </a:solidFill>
              <a:round/>
              <a:headEnd/>
              <a:tailEnd/>
            </a:ln>
          </p:spPr>
          <p:txBody>
            <a:bodyPr/>
            <a:lstStyle/>
            <a:p>
              <a:endParaRPr lang="tr-TR"/>
            </a:p>
          </p:txBody>
        </p:sp>
        <p:sp>
          <p:nvSpPr>
            <p:cNvPr id="33933" name="Line 144"/>
            <p:cNvSpPr>
              <a:spLocks noChangeShapeType="1"/>
            </p:cNvSpPr>
            <p:nvPr/>
          </p:nvSpPr>
          <p:spPr bwMode="auto">
            <a:xfrm flipH="1">
              <a:off x="2407" y="2701"/>
              <a:ext cx="1626" cy="517"/>
            </a:xfrm>
            <a:prstGeom prst="line">
              <a:avLst/>
            </a:prstGeom>
            <a:noFill/>
            <a:ln w="6350">
              <a:solidFill>
                <a:srgbClr val="FF6600"/>
              </a:solidFill>
              <a:round/>
              <a:headEnd/>
              <a:tailEnd/>
            </a:ln>
          </p:spPr>
          <p:txBody>
            <a:bodyPr/>
            <a:lstStyle/>
            <a:p>
              <a:endParaRPr lang="tr-TR"/>
            </a:p>
          </p:txBody>
        </p:sp>
        <p:sp>
          <p:nvSpPr>
            <p:cNvPr id="33934" name="Line 145"/>
            <p:cNvSpPr>
              <a:spLocks noChangeShapeType="1"/>
            </p:cNvSpPr>
            <p:nvPr/>
          </p:nvSpPr>
          <p:spPr bwMode="auto">
            <a:xfrm flipH="1">
              <a:off x="3026" y="2701"/>
              <a:ext cx="1446" cy="517"/>
            </a:xfrm>
            <a:prstGeom prst="line">
              <a:avLst/>
            </a:prstGeom>
            <a:noFill/>
            <a:ln w="6350">
              <a:solidFill>
                <a:srgbClr val="FF6600"/>
              </a:solidFill>
              <a:round/>
              <a:headEnd/>
              <a:tailEnd/>
            </a:ln>
          </p:spPr>
          <p:txBody>
            <a:bodyPr/>
            <a:lstStyle/>
            <a:p>
              <a:endParaRPr lang="tr-TR"/>
            </a:p>
          </p:txBody>
        </p:sp>
        <p:sp>
          <p:nvSpPr>
            <p:cNvPr id="33935" name="Line 146"/>
            <p:cNvSpPr>
              <a:spLocks noChangeShapeType="1"/>
            </p:cNvSpPr>
            <p:nvPr/>
          </p:nvSpPr>
          <p:spPr bwMode="auto">
            <a:xfrm flipH="1">
              <a:off x="3633" y="2701"/>
              <a:ext cx="839" cy="517"/>
            </a:xfrm>
            <a:prstGeom prst="line">
              <a:avLst/>
            </a:prstGeom>
            <a:noFill/>
            <a:ln w="6350">
              <a:solidFill>
                <a:srgbClr val="FF6600"/>
              </a:solidFill>
              <a:round/>
              <a:headEnd/>
              <a:tailEnd/>
            </a:ln>
          </p:spPr>
          <p:txBody>
            <a:bodyPr/>
            <a:lstStyle/>
            <a:p>
              <a:endParaRPr lang="tr-TR"/>
            </a:p>
          </p:txBody>
        </p:sp>
        <p:sp>
          <p:nvSpPr>
            <p:cNvPr id="33936" name="Freeform 147"/>
            <p:cNvSpPr>
              <a:spLocks/>
            </p:cNvSpPr>
            <p:nvPr/>
          </p:nvSpPr>
          <p:spPr bwMode="auto">
            <a:xfrm>
              <a:off x="2200" y="3761"/>
              <a:ext cx="413" cy="207"/>
            </a:xfrm>
            <a:custGeom>
              <a:avLst/>
              <a:gdLst>
                <a:gd name="T0" fmla="*/ 0 w 826"/>
                <a:gd name="T1" fmla="*/ 207 h 413"/>
                <a:gd name="T2" fmla="*/ 2 w 826"/>
                <a:gd name="T3" fmla="*/ 183 h 413"/>
                <a:gd name="T4" fmla="*/ 9 w 826"/>
                <a:gd name="T5" fmla="*/ 161 h 413"/>
                <a:gd name="T6" fmla="*/ 23 w 826"/>
                <a:gd name="T7" fmla="*/ 138 h 413"/>
                <a:gd name="T8" fmla="*/ 41 w 826"/>
                <a:gd name="T9" fmla="*/ 117 h 413"/>
                <a:gd name="T10" fmla="*/ 63 w 826"/>
                <a:gd name="T11" fmla="*/ 96 h 413"/>
                <a:gd name="T12" fmla="*/ 89 w 826"/>
                <a:gd name="T13" fmla="*/ 77 h 413"/>
                <a:gd name="T14" fmla="*/ 121 w 826"/>
                <a:gd name="T15" fmla="*/ 60 h 413"/>
                <a:gd name="T16" fmla="*/ 155 w 826"/>
                <a:gd name="T17" fmla="*/ 45 h 413"/>
                <a:gd name="T18" fmla="*/ 192 w 826"/>
                <a:gd name="T19" fmla="*/ 31 h 413"/>
                <a:gd name="T20" fmla="*/ 234 w 826"/>
                <a:gd name="T21" fmla="*/ 20 h 413"/>
                <a:gd name="T22" fmla="*/ 276 w 826"/>
                <a:gd name="T23" fmla="*/ 11 h 413"/>
                <a:gd name="T24" fmla="*/ 320 w 826"/>
                <a:gd name="T25" fmla="*/ 5 h 413"/>
                <a:gd name="T26" fmla="*/ 366 w 826"/>
                <a:gd name="T27" fmla="*/ 1 h 413"/>
                <a:gd name="T28" fmla="*/ 413 w 826"/>
                <a:gd name="T29" fmla="*/ 0 h 413"/>
                <a:gd name="T30" fmla="*/ 459 w 826"/>
                <a:gd name="T31" fmla="*/ 1 h 413"/>
                <a:gd name="T32" fmla="*/ 505 w 826"/>
                <a:gd name="T33" fmla="*/ 5 h 413"/>
                <a:gd name="T34" fmla="*/ 549 w 826"/>
                <a:gd name="T35" fmla="*/ 11 h 413"/>
                <a:gd name="T36" fmla="*/ 592 w 826"/>
                <a:gd name="T37" fmla="*/ 20 h 413"/>
                <a:gd name="T38" fmla="*/ 633 w 826"/>
                <a:gd name="T39" fmla="*/ 31 h 413"/>
                <a:gd name="T40" fmla="*/ 670 w 826"/>
                <a:gd name="T41" fmla="*/ 45 h 413"/>
                <a:gd name="T42" fmla="*/ 704 w 826"/>
                <a:gd name="T43" fmla="*/ 60 h 413"/>
                <a:gd name="T44" fmla="*/ 736 w 826"/>
                <a:gd name="T45" fmla="*/ 77 h 413"/>
                <a:gd name="T46" fmla="*/ 762 w 826"/>
                <a:gd name="T47" fmla="*/ 96 h 413"/>
                <a:gd name="T48" fmla="*/ 784 w 826"/>
                <a:gd name="T49" fmla="*/ 117 h 413"/>
                <a:gd name="T50" fmla="*/ 802 w 826"/>
                <a:gd name="T51" fmla="*/ 138 h 413"/>
                <a:gd name="T52" fmla="*/ 816 w 826"/>
                <a:gd name="T53" fmla="*/ 161 h 413"/>
                <a:gd name="T54" fmla="*/ 823 w 826"/>
                <a:gd name="T55" fmla="*/ 183 h 413"/>
                <a:gd name="T56" fmla="*/ 826 w 826"/>
                <a:gd name="T57" fmla="*/ 207 h 413"/>
                <a:gd name="T58" fmla="*/ 823 w 826"/>
                <a:gd name="T59" fmla="*/ 230 h 413"/>
                <a:gd name="T60" fmla="*/ 816 w 826"/>
                <a:gd name="T61" fmla="*/ 252 h 413"/>
                <a:gd name="T62" fmla="*/ 802 w 826"/>
                <a:gd name="T63" fmla="*/ 276 h 413"/>
                <a:gd name="T64" fmla="*/ 784 w 826"/>
                <a:gd name="T65" fmla="*/ 296 h 413"/>
                <a:gd name="T66" fmla="*/ 762 w 826"/>
                <a:gd name="T67" fmla="*/ 317 h 413"/>
                <a:gd name="T68" fmla="*/ 736 w 826"/>
                <a:gd name="T69" fmla="*/ 336 h 413"/>
                <a:gd name="T70" fmla="*/ 704 w 826"/>
                <a:gd name="T71" fmla="*/ 353 h 413"/>
                <a:gd name="T72" fmla="*/ 670 w 826"/>
                <a:gd name="T73" fmla="*/ 368 h 413"/>
                <a:gd name="T74" fmla="*/ 633 w 826"/>
                <a:gd name="T75" fmla="*/ 382 h 413"/>
                <a:gd name="T76" fmla="*/ 592 w 826"/>
                <a:gd name="T77" fmla="*/ 393 h 413"/>
                <a:gd name="T78" fmla="*/ 549 w 826"/>
                <a:gd name="T79" fmla="*/ 402 h 413"/>
                <a:gd name="T80" fmla="*/ 505 w 826"/>
                <a:gd name="T81" fmla="*/ 408 h 413"/>
                <a:gd name="T82" fmla="*/ 459 w 826"/>
                <a:gd name="T83" fmla="*/ 412 h 413"/>
                <a:gd name="T84" fmla="*/ 413 w 826"/>
                <a:gd name="T85" fmla="*/ 413 h 413"/>
                <a:gd name="T86" fmla="*/ 366 w 826"/>
                <a:gd name="T87" fmla="*/ 412 h 413"/>
                <a:gd name="T88" fmla="*/ 320 w 826"/>
                <a:gd name="T89" fmla="*/ 408 h 413"/>
                <a:gd name="T90" fmla="*/ 276 w 826"/>
                <a:gd name="T91" fmla="*/ 402 h 413"/>
                <a:gd name="T92" fmla="*/ 234 w 826"/>
                <a:gd name="T93" fmla="*/ 393 h 413"/>
                <a:gd name="T94" fmla="*/ 192 w 826"/>
                <a:gd name="T95" fmla="*/ 382 h 413"/>
                <a:gd name="T96" fmla="*/ 155 w 826"/>
                <a:gd name="T97" fmla="*/ 368 h 413"/>
                <a:gd name="T98" fmla="*/ 121 w 826"/>
                <a:gd name="T99" fmla="*/ 353 h 413"/>
                <a:gd name="T100" fmla="*/ 89 w 826"/>
                <a:gd name="T101" fmla="*/ 336 h 413"/>
                <a:gd name="T102" fmla="*/ 63 w 826"/>
                <a:gd name="T103" fmla="*/ 317 h 413"/>
                <a:gd name="T104" fmla="*/ 41 w 826"/>
                <a:gd name="T105" fmla="*/ 296 h 413"/>
                <a:gd name="T106" fmla="*/ 23 w 826"/>
                <a:gd name="T107" fmla="*/ 276 h 413"/>
                <a:gd name="T108" fmla="*/ 9 w 826"/>
                <a:gd name="T109" fmla="*/ 252 h 413"/>
                <a:gd name="T110" fmla="*/ 2 w 826"/>
                <a:gd name="T111" fmla="*/ 230 h 413"/>
                <a:gd name="T112" fmla="*/ 0 w 826"/>
                <a:gd name="T113" fmla="*/ 207 h 41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26"/>
                <a:gd name="T172" fmla="*/ 0 h 413"/>
                <a:gd name="T173" fmla="*/ 826 w 826"/>
                <a:gd name="T174" fmla="*/ 413 h 41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26" h="413">
                  <a:moveTo>
                    <a:pt x="0" y="207"/>
                  </a:moveTo>
                  <a:lnTo>
                    <a:pt x="2" y="183"/>
                  </a:lnTo>
                  <a:lnTo>
                    <a:pt x="9" y="161"/>
                  </a:lnTo>
                  <a:lnTo>
                    <a:pt x="23" y="138"/>
                  </a:lnTo>
                  <a:lnTo>
                    <a:pt x="41" y="117"/>
                  </a:lnTo>
                  <a:lnTo>
                    <a:pt x="63" y="96"/>
                  </a:lnTo>
                  <a:lnTo>
                    <a:pt x="89" y="77"/>
                  </a:lnTo>
                  <a:lnTo>
                    <a:pt x="121" y="60"/>
                  </a:lnTo>
                  <a:lnTo>
                    <a:pt x="155" y="45"/>
                  </a:lnTo>
                  <a:lnTo>
                    <a:pt x="192" y="31"/>
                  </a:lnTo>
                  <a:lnTo>
                    <a:pt x="234" y="20"/>
                  </a:lnTo>
                  <a:lnTo>
                    <a:pt x="276" y="11"/>
                  </a:lnTo>
                  <a:lnTo>
                    <a:pt x="320" y="5"/>
                  </a:lnTo>
                  <a:lnTo>
                    <a:pt x="366" y="1"/>
                  </a:lnTo>
                  <a:lnTo>
                    <a:pt x="413" y="0"/>
                  </a:lnTo>
                  <a:lnTo>
                    <a:pt x="459" y="1"/>
                  </a:lnTo>
                  <a:lnTo>
                    <a:pt x="505" y="5"/>
                  </a:lnTo>
                  <a:lnTo>
                    <a:pt x="549" y="11"/>
                  </a:lnTo>
                  <a:lnTo>
                    <a:pt x="592" y="20"/>
                  </a:lnTo>
                  <a:lnTo>
                    <a:pt x="633" y="31"/>
                  </a:lnTo>
                  <a:lnTo>
                    <a:pt x="670" y="45"/>
                  </a:lnTo>
                  <a:lnTo>
                    <a:pt x="704" y="60"/>
                  </a:lnTo>
                  <a:lnTo>
                    <a:pt x="736" y="77"/>
                  </a:lnTo>
                  <a:lnTo>
                    <a:pt x="762" y="96"/>
                  </a:lnTo>
                  <a:lnTo>
                    <a:pt x="784" y="117"/>
                  </a:lnTo>
                  <a:lnTo>
                    <a:pt x="802" y="138"/>
                  </a:lnTo>
                  <a:lnTo>
                    <a:pt x="816" y="161"/>
                  </a:lnTo>
                  <a:lnTo>
                    <a:pt x="823" y="183"/>
                  </a:lnTo>
                  <a:lnTo>
                    <a:pt x="826" y="207"/>
                  </a:lnTo>
                  <a:lnTo>
                    <a:pt x="823" y="230"/>
                  </a:lnTo>
                  <a:lnTo>
                    <a:pt x="816" y="252"/>
                  </a:lnTo>
                  <a:lnTo>
                    <a:pt x="802" y="276"/>
                  </a:lnTo>
                  <a:lnTo>
                    <a:pt x="784" y="296"/>
                  </a:lnTo>
                  <a:lnTo>
                    <a:pt x="762" y="317"/>
                  </a:lnTo>
                  <a:lnTo>
                    <a:pt x="736" y="336"/>
                  </a:lnTo>
                  <a:lnTo>
                    <a:pt x="704" y="353"/>
                  </a:lnTo>
                  <a:lnTo>
                    <a:pt x="670" y="368"/>
                  </a:lnTo>
                  <a:lnTo>
                    <a:pt x="633" y="382"/>
                  </a:lnTo>
                  <a:lnTo>
                    <a:pt x="592" y="393"/>
                  </a:lnTo>
                  <a:lnTo>
                    <a:pt x="549" y="402"/>
                  </a:lnTo>
                  <a:lnTo>
                    <a:pt x="505" y="408"/>
                  </a:lnTo>
                  <a:lnTo>
                    <a:pt x="459" y="412"/>
                  </a:lnTo>
                  <a:lnTo>
                    <a:pt x="413" y="413"/>
                  </a:lnTo>
                  <a:lnTo>
                    <a:pt x="366" y="412"/>
                  </a:lnTo>
                  <a:lnTo>
                    <a:pt x="320" y="408"/>
                  </a:lnTo>
                  <a:lnTo>
                    <a:pt x="276" y="402"/>
                  </a:lnTo>
                  <a:lnTo>
                    <a:pt x="234" y="393"/>
                  </a:lnTo>
                  <a:lnTo>
                    <a:pt x="192" y="382"/>
                  </a:lnTo>
                  <a:lnTo>
                    <a:pt x="155" y="368"/>
                  </a:lnTo>
                  <a:lnTo>
                    <a:pt x="121" y="353"/>
                  </a:lnTo>
                  <a:lnTo>
                    <a:pt x="89" y="336"/>
                  </a:lnTo>
                  <a:lnTo>
                    <a:pt x="63" y="317"/>
                  </a:lnTo>
                  <a:lnTo>
                    <a:pt x="41" y="296"/>
                  </a:lnTo>
                  <a:lnTo>
                    <a:pt x="23" y="276"/>
                  </a:lnTo>
                  <a:lnTo>
                    <a:pt x="9" y="252"/>
                  </a:lnTo>
                  <a:lnTo>
                    <a:pt x="2" y="230"/>
                  </a:lnTo>
                  <a:lnTo>
                    <a:pt x="0" y="207"/>
                  </a:lnTo>
                  <a:close/>
                </a:path>
              </a:pathLst>
            </a:custGeom>
            <a:solidFill>
              <a:srgbClr val="FFFFFF"/>
            </a:solidFill>
            <a:ln w="1588">
              <a:solidFill>
                <a:srgbClr val="000000"/>
              </a:solidFill>
              <a:round/>
              <a:headEnd/>
              <a:tailEnd/>
            </a:ln>
          </p:spPr>
          <p:txBody>
            <a:bodyPr/>
            <a:lstStyle/>
            <a:p>
              <a:endParaRPr lang="tr-TR"/>
            </a:p>
          </p:txBody>
        </p:sp>
        <p:sp>
          <p:nvSpPr>
            <p:cNvPr id="33937" name="Rectangle 148"/>
            <p:cNvSpPr>
              <a:spLocks noChangeArrowheads="1"/>
            </p:cNvSpPr>
            <p:nvPr/>
          </p:nvSpPr>
          <p:spPr bwMode="auto">
            <a:xfrm>
              <a:off x="2249" y="3810"/>
              <a:ext cx="330" cy="115"/>
            </a:xfrm>
            <a:prstGeom prst="rect">
              <a:avLst/>
            </a:prstGeom>
            <a:noFill/>
            <a:ln w="9525">
              <a:noFill/>
              <a:miter lim="800000"/>
              <a:headEnd/>
              <a:tailEnd/>
            </a:ln>
          </p:spPr>
          <p:txBody>
            <a:bodyPr wrap="none" lIns="0" tIns="0" rIns="0" bIns="0">
              <a:spAutoFit/>
            </a:bodyPr>
            <a:lstStyle/>
            <a:p>
              <a:r>
                <a:rPr lang="tr-TR" sz="1200">
                  <a:solidFill>
                    <a:srgbClr val="000000"/>
                  </a:solidFill>
                  <a:latin typeface="Arial" charset="0"/>
                </a:rPr>
                <a:t>ABCDE</a:t>
              </a:r>
              <a:endParaRPr lang="tr-TR"/>
            </a:p>
          </p:txBody>
        </p:sp>
        <p:sp>
          <p:nvSpPr>
            <p:cNvPr id="33938" name="Line 149"/>
            <p:cNvSpPr>
              <a:spLocks noChangeShapeType="1"/>
            </p:cNvSpPr>
            <p:nvPr/>
          </p:nvSpPr>
          <p:spPr bwMode="auto">
            <a:xfrm>
              <a:off x="1181" y="3425"/>
              <a:ext cx="1226" cy="336"/>
            </a:xfrm>
            <a:prstGeom prst="line">
              <a:avLst/>
            </a:prstGeom>
            <a:noFill/>
            <a:ln w="6350">
              <a:solidFill>
                <a:srgbClr val="FF6600"/>
              </a:solidFill>
              <a:round/>
              <a:headEnd/>
              <a:tailEnd/>
            </a:ln>
          </p:spPr>
          <p:txBody>
            <a:bodyPr/>
            <a:lstStyle/>
            <a:p>
              <a:endParaRPr lang="tr-TR"/>
            </a:p>
          </p:txBody>
        </p:sp>
        <p:sp>
          <p:nvSpPr>
            <p:cNvPr id="33939" name="Line 150"/>
            <p:cNvSpPr>
              <a:spLocks noChangeShapeType="1"/>
            </p:cNvSpPr>
            <p:nvPr/>
          </p:nvSpPr>
          <p:spPr bwMode="auto">
            <a:xfrm>
              <a:off x="1787" y="3425"/>
              <a:ext cx="620" cy="336"/>
            </a:xfrm>
            <a:prstGeom prst="line">
              <a:avLst/>
            </a:prstGeom>
            <a:noFill/>
            <a:ln w="6350">
              <a:solidFill>
                <a:srgbClr val="FF6600"/>
              </a:solidFill>
              <a:round/>
              <a:headEnd/>
              <a:tailEnd/>
            </a:ln>
          </p:spPr>
          <p:txBody>
            <a:bodyPr/>
            <a:lstStyle/>
            <a:p>
              <a:endParaRPr lang="tr-TR"/>
            </a:p>
          </p:txBody>
        </p:sp>
        <p:sp>
          <p:nvSpPr>
            <p:cNvPr id="33940" name="Line 151"/>
            <p:cNvSpPr>
              <a:spLocks noChangeShapeType="1"/>
            </p:cNvSpPr>
            <p:nvPr/>
          </p:nvSpPr>
          <p:spPr bwMode="auto">
            <a:xfrm>
              <a:off x="2407" y="3425"/>
              <a:ext cx="1" cy="336"/>
            </a:xfrm>
            <a:prstGeom prst="line">
              <a:avLst/>
            </a:prstGeom>
            <a:noFill/>
            <a:ln w="6350">
              <a:solidFill>
                <a:srgbClr val="FF6600"/>
              </a:solidFill>
              <a:round/>
              <a:headEnd/>
              <a:tailEnd/>
            </a:ln>
          </p:spPr>
          <p:txBody>
            <a:bodyPr/>
            <a:lstStyle/>
            <a:p>
              <a:endParaRPr lang="tr-TR"/>
            </a:p>
          </p:txBody>
        </p:sp>
        <p:sp>
          <p:nvSpPr>
            <p:cNvPr id="33941" name="Line 152"/>
            <p:cNvSpPr>
              <a:spLocks noChangeShapeType="1"/>
            </p:cNvSpPr>
            <p:nvPr/>
          </p:nvSpPr>
          <p:spPr bwMode="auto">
            <a:xfrm flipH="1">
              <a:off x="2407" y="3425"/>
              <a:ext cx="619" cy="336"/>
            </a:xfrm>
            <a:prstGeom prst="line">
              <a:avLst/>
            </a:prstGeom>
            <a:noFill/>
            <a:ln w="6350">
              <a:solidFill>
                <a:srgbClr val="FF6600"/>
              </a:solidFill>
              <a:round/>
              <a:headEnd/>
              <a:tailEnd/>
            </a:ln>
          </p:spPr>
          <p:txBody>
            <a:bodyPr/>
            <a:lstStyle/>
            <a:p>
              <a:endParaRPr lang="tr-TR"/>
            </a:p>
          </p:txBody>
        </p:sp>
        <p:sp>
          <p:nvSpPr>
            <p:cNvPr id="33942" name="Line 153"/>
            <p:cNvSpPr>
              <a:spLocks noChangeShapeType="1"/>
            </p:cNvSpPr>
            <p:nvPr/>
          </p:nvSpPr>
          <p:spPr bwMode="auto">
            <a:xfrm flipH="1">
              <a:off x="2407" y="3425"/>
              <a:ext cx="1226" cy="336"/>
            </a:xfrm>
            <a:prstGeom prst="line">
              <a:avLst/>
            </a:prstGeom>
            <a:noFill/>
            <a:ln w="6350">
              <a:solidFill>
                <a:srgbClr val="FF6600"/>
              </a:solidFill>
              <a:round/>
              <a:headEnd/>
              <a:tailEnd/>
            </a:ln>
          </p:spPr>
          <p:txBody>
            <a:bodyPr/>
            <a:lstStyle/>
            <a:p>
              <a:endParaRPr lang="tr-TR"/>
            </a:p>
          </p:txBody>
        </p:sp>
        <p:sp>
          <p:nvSpPr>
            <p:cNvPr id="33943" name="Line 155"/>
            <p:cNvSpPr>
              <a:spLocks noChangeShapeType="1"/>
            </p:cNvSpPr>
            <p:nvPr/>
          </p:nvSpPr>
          <p:spPr bwMode="auto">
            <a:xfrm flipH="1">
              <a:off x="1263" y="1968"/>
              <a:ext cx="465" cy="518"/>
            </a:xfrm>
            <a:prstGeom prst="line">
              <a:avLst/>
            </a:prstGeom>
            <a:noFill/>
            <a:ln w="6350">
              <a:solidFill>
                <a:srgbClr val="FF6600"/>
              </a:solidFill>
              <a:round/>
              <a:headEnd/>
              <a:tailEnd/>
            </a:ln>
          </p:spPr>
          <p:txBody>
            <a:bodyPr/>
            <a:lstStyle/>
            <a:p>
              <a:endParaRPr lang="tr-T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Text Box 5"/>
          <p:cNvSpPr txBox="1">
            <a:spLocks noChangeArrowheads="1"/>
          </p:cNvSpPr>
          <p:nvPr/>
        </p:nvSpPr>
        <p:spPr bwMode="auto">
          <a:xfrm>
            <a:off x="838200" y="685800"/>
            <a:ext cx="7848600" cy="1465263"/>
          </a:xfrm>
          <a:prstGeom prst="rect">
            <a:avLst/>
          </a:prstGeom>
          <a:noFill/>
          <a:ln w="9525">
            <a:noFill/>
            <a:miter lim="800000"/>
            <a:headEnd/>
            <a:tailEnd/>
          </a:ln>
        </p:spPr>
        <p:txBody>
          <a:bodyPr>
            <a:spAutoFit/>
          </a:bodyPr>
          <a:lstStyle/>
          <a:p>
            <a:pPr algn="just"/>
            <a:r>
              <a:rPr lang="tr-TR" b="1"/>
              <a:t>Veri kümesi içerisinde yer alan geçmiş tarihli hareketlerin (transactions) örüntülerini analiz etmek ve bu bilgilerden yararlanarak gelecek ile ilgili tahminlerde bulunmak ve veri seti içerisinde yer alan her objenin birbirleri ile olan birlikteliklerini çıkarmak önemli bir çalışmadır.</a:t>
            </a:r>
          </a:p>
        </p:txBody>
      </p:sp>
      <p:sp>
        <p:nvSpPr>
          <p:cNvPr id="105478" name="Text Box 6"/>
          <p:cNvSpPr txBox="1">
            <a:spLocks noChangeArrowheads="1"/>
          </p:cNvSpPr>
          <p:nvPr/>
        </p:nvSpPr>
        <p:spPr bwMode="auto">
          <a:xfrm>
            <a:off x="838200" y="2667000"/>
            <a:ext cx="7772400" cy="1465263"/>
          </a:xfrm>
          <a:prstGeom prst="rect">
            <a:avLst/>
          </a:prstGeom>
          <a:noFill/>
          <a:ln w="9525">
            <a:noFill/>
            <a:miter lim="800000"/>
            <a:headEnd/>
            <a:tailEnd/>
          </a:ln>
        </p:spPr>
        <p:txBody>
          <a:bodyPr>
            <a:spAutoFit/>
          </a:bodyPr>
          <a:lstStyle/>
          <a:p>
            <a:pPr algn="just">
              <a:spcBef>
                <a:spcPct val="50000"/>
              </a:spcBef>
            </a:pPr>
            <a:r>
              <a:rPr lang="tr-TR" b="1"/>
              <a:t>90’lı yıllardan önce, kurumlarda satış yapıldıktan bir süre sonra, satış hareketleri ile ilişkili bilgiler çıkarılmaktaydı. Ancak günümüzde otomatik tanıma ve veri toplama uygulamalarındaki gelişmeler ile verilerin toplanması ve elektronik ortama aktarılması satış anında gerçekleştirilmektedir.</a:t>
            </a:r>
          </a:p>
        </p:txBody>
      </p:sp>
      <p:sp>
        <p:nvSpPr>
          <p:cNvPr id="105479" name="Text Box 7"/>
          <p:cNvSpPr txBox="1">
            <a:spLocks noChangeArrowheads="1"/>
          </p:cNvSpPr>
          <p:nvPr/>
        </p:nvSpPr>
        <p:spPr bwMode="auto">
          <a:xfrm>
            <a:off x="838200" y="4572000"/>
            <a:ext cx="7848600" cy="1465263"/>
          </a:xfrm>
          <a:prstGeom prst="rect">
            <a:avLst/>
          </a:prstGeom>
          <a:noFill/>
          <a:ln w="9525">
            <a:noFill/>
            <a:miter lim="800000"/>
            <a:headEnd/>
            <a:tailEnd/>
          </a:ln>
        </p:spPr>
        <p:txBody>
          <a:bodyPr>
            <a:spAutoFit/>
          </a:bodyPr>
          <a:lstStyle/>
          <a:p>
            <a:pPr algn="just">
              <a:spcBef>
                <a:spcPct val="50000"/>
              </a:spcBef>
            </a:pPr>
            <a:r>
              <a:rPr lang="tr-TR" b="1"/>
              <a:t>Market Sepeti verisi olarak adlandırdığımız bu tip verilerin değerlendirilmesi, ilgili firmaların Pazar stratejisini belirlemesinde yardımcı olmaktadır. Market Sepeti verisi üzerinden birliktelik kurallarının çıkarılması ilk olarak 1993 yılında (Agrawal ve arkadaş.) tarafından ele alınmıştır.</a:t>
            </a:r>
            <a:r>
              <a:rPr lang="tr-T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5477"/>
                                        </p:tgtEl>
                                        <p:attrNameLst>
                                          <p:attrName>style.visibility</p:attrName>
                                        </p:attrNameLst>
                                      </p:cBhvr>
                                      <p:to>
                                        <p:strVal val="visible"/>
                                      </p:to>
                                    </p:set>
                                    <p:animEffect transition="in" filter="checkerboard(across)">
                                      <p:cBhvr>
                                        <p:cTn id="7" dur="500"/>
                                        <p:tgtEl>
                                          <p:spTgt spid="10547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5478"/>
                                        </p:tgtEl>
                                        <p:attrNameLst>
                                          <p:attrName>style.visibility</p:attrName>
                                        </p:attrNameLst>
                                      </p:cBhvr>
                                      <p:to>
                                        <p:strVal val="visible"/>
                                      </p:to>
                                    </p:set>
                                    <p:animEffect transition="in" filter="checkerboard(across)">
                                      <p:cBhvr>
                                        <p:cTn id="12" dur="500"/>
                                        <p:tgtEl>
                                          <p:spTgt spid="10547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5479"/>
                                        </p:tgtEl>
                                        <p:attrNameLst>
                                          <p:attrName>style.visibility</p:attrName>
                                        </p:attrNameLst>
                                      </p:cBhvr>
                                      <p:to>
                                        <p:strVal val="visible"/>
                                      </p:to>
                                    </p:set>
                                    <p:animEffect transition="in" filter="checkerboard(across)">
                                      <p:cBhvr>
                                        <p:cTn id="17" dur="500"/>
                                        <p:tgtEl>
                                          <p:spTgt spid="105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 grpId="0"/>
      <p:bldP spid="105478" grpId="0"/>
      <p:bldP spid="105479"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0" y="0"/>
            <a:ext cx="8686800" cy="685800"/>
          </a:xfrm>
        </p:spPr>
        <p:txBody>
          <a:bodyPr lIns="90488" tIns="44450" rIns="90488" bIns="44450" anchor="b"/>
          <a:lstStyle/>
          <a:p>
            <a:pPr eaLnBrk="1" hangingPunct="1">
              <a:defRPr/>
            </a:pPr>
            <a:r>
              <a:rPr lang="tr-TR" sz="3600" smtClean="0">
                <a:solidFill>
                  <a:schemeClr val="folHlink"/>
                </a:solidFill>
              </a:rPr>
              <a:t>Yoğun Nesne Kümelerinin Oluşturulması</a:t>
            </a:r>
            <a:endParaRPr lang="en-US" sz="3600" smtClean="0">
              <a:solidFill>
                <a:schemeClr val="folHlink"/>
              </a:solidFill>
            </a:endParaRPr>
          </a:p>
        </p:txBody>
      </p:sp>
      <p:sp>
        <p:nvSpPr>
          <p:cNvPr id="123909" name="Rectangle 5"/>
          <p:cNvSpPr>
            <a:spLocks noGrp="1" noChangeArrowheads="1"/>
          </p:cNvSpPr>
          <p:nvPr>
            <p:ph type="body" sz="half" idx="1"/>
          </p:nvPr>
        </p:nvSpPr>
        <p:spPr>
          <a:xfrm>
            <a:off x="0" y="914400"/>
            <a:ext cx="8839200" cy="5486400"/>
          </a:xfrm>
        </p:spPr>
        <p:txBody>
          <a:bodyPr lIns="90488" tIns="44450" rIns="90488" bIns="44450"/>
          <a:lstStyle/>
          <a:p>
            <a:pPr eaLnBrk="1" hangingPunct="1">
              <a:lnSpc>
                <a:spcPct val="90000"/>
              </a:lnSpc>
              <a:defRPr/>
            </a:pPr>
            <a:r>
              <a:rPr lang="en-US" sz="2800" smtClean="0"/>
              <a:t>Brute-force </a:t>
            </a:r>
            <a:r>
              <a:rPr lang="tr-TR" sz="2800" smtClean="0"/>
              <a:t>yaklaşımı</a:t>
            </a:r>
            <a:r>
              <a:rPr lang="en-US" sz="2800" smtClean="0"/>
              <a:t>: </a:t>
            </a:r>
          </a:p>
          <a:p>
            <a:pPr lvl="1" algn="just" eaLnBrk="1" hangingPunct="1">
              <a:lnSpc>
                <a:spcPct val="90000"/>
              </a:lnSpc>
              <a:defRPr/>
            </a:pPr>
            <a:r>
              <a:rPr lang="tr-TR" sz="2400" smtClean="0">
                <a:effectLst/>
              </a:rPr>
              <a:t>Ağ içerisindeki her nesne, yoğun nesne adayı olup, veri tabanı taranarak her nesnenin yoğun nesne olup olmadığı kontrol edilir</a:t>
            </a:r>
            <a:endParaRPr lang="en-US" sz="2400" smtClean="0"/>
          </a:p>
          <a:p>
            <a:pPr lvl="1" eaLnBrk="1" hangingPunct="1">
              <a:lnSpc>
                <a:spcPct val="90000"/>
              </a:lnSpc>
              <a:defRPr/>
            </a:pPr>
            <a:endParaRPr lang="en-US" sz="2400" smtClean="0"/>
          </a:p>
          <a:p>
            <a:pPr lvl="1" eaLnBrk="1" hangingPunct="1">
              <a:lnSpc>
                <a:spcPct val="90000"/>
              </a:lnSpc>
              <a:defRPr/>
            </a:pPr>
            <a:endParaRPr lang="en-US" sz="2400" smtClean="0"/>
          </a:p>
          <a:p>
            <a:pPr lvl="1" eaLnBrk="1" hangingPunct="1">
              <a:lnSpc>
                <a:spcPct val="90000"/>
              </a:lnSpc>
              <a:defRPr/>
            </a:pPr>
            <a:endParaRPr lang="en-US" sz="2400" smtClean="0"/>
          </a:p>
          <a:p>
            <a:pPr lvl="1" eaLnBrk="1" hangingPunct="1">
              <a:lnSpc>
                <a:spcPct val="90000"/>
              </a:lnSpc>
              <a:defRPr/>
            </a:pPr>
            <a:endParaRPr lang="en-US" sz="2400" smtClean="0"/>
          </a:p>
          <a:p>
            <a:pPr lvl="1" eaLnBrk="1" hangingPunct="1">
              <a:lnSpc>
                <a:spcPct val="90000"/>
              </a:lnSpc>
              <a:defRPr/>
            </a:pPr>
            <a:endParaRPr lang="en-US" sz="2400" smtClean="0"/>
          </a:p>
          <a:p>
            <a:pPr lvl="1" eaLnBrk="1" hangingPunct="1">
              <a:lnSpc>
                <a:spcPct val="90000"/>
              </a:lnSpc>
              <a:defRPr/>
            </a:pPr>
            <a:endParaRPr lang="tr-TR" sz="2400" smtClean="0"/>
          </a:p>
          <a:p>
            <a:pPr lvl="1" eaLnBrk="1" hangingPunct="1">
              <a:lnSpc>
                <a:spcPct val="90000"/>
              </a:lnSpc>
              <a:defRPr/>
            </a:pPr>
            <a:endParaRPr lang="tr-TR" sz="2400" smtClean="0"/>
          </a:p>
          <a:p>
            <a:pPr lvl="1" eaLnBrk="1" hangingPunct="1">
              <a:lnSpc>
                <a:spcPct val="90000"/>
              </a:lnSpc>
              <a:defRPr/>
            </a:pPr>
            <a:r>
              <a:rPr lang="en-US" sz="2400" smtClean="0">
                <a:effectLst/>
              </a:rPr>
              <a:t>Destek değeri </a:t>
            </a:r>
            <a:r>
              <a:rPr lang="en-US" sz="2400" i="1" smtClean="0">
                <a:effectLst/>
              </a:rPr>
              <a:t>minsup </a:t>
            </a:r>
            <a:r>
              <a:rPr lang="en-US" sz="2400" smtClean="0">
                <a:effectLst/>
              </a:rPr>
              <a:t>değerine eşit ya</a:t>
            </a:r>
            <a:r>
              <a:rPr lang="tr-TR" sz="2400" smtClean="0">
                <a:effectLst/>
              </a:rPr>
              <a:t> </a:t>
            </a:r>
            <a:r>
              <a:rPr lang="en-US" sz="2400" smtClean="0">
                <a:effectLst/>
              </a:rPr>
              <a:t>da büyük olanlar </a:t>
            </a:r>
            <a:r>
              <a:rPr lang="tr-TR" sz="2400" smtClean="0">
                <a:effectLst/>
              </a:rPr>
              <a:t>yoğun nesnelerdir</a:t>
            </a:r>
            <a:endParaRPr lang="en-US" sz="2400" smtClean="0"/>
          </a:p>
          <a:p>
            <a:pPr lvl="1" eaLnBrk="1" hangingPunct="1">
              <a:lnSpc>
                <a:spcPct val="90000"/>
              </a:lnSpc>
              <a:defRPr/>
            </a:pPr>
            <a:r>
              <a:rPr lang="tr-TR" sz="2400" smtClean="0">
                <a:effectLst/>
              </a:rPr>
              <a:t>İşlem k</a:t>
            </a:r>
            <a:r>
              <a:rPr lang="en-US" sz="2400" smtClean="0">
                <a:effectLst/>
              </a:rPr>
              <a:t>armaşıklığı: O(NMw), M=2</a:t>
            </a:r>
            <a:r>
              <a:rPr lang="en-US" sz="2400" baseline="30000" smtClean="0">
                <a:effectLst/>
              </a:rPr>
              <a:t>d</a:t>
            </a:r>
            <a:endParaRPr lang="tr-TR" sz="2400" baseline="30000" smtClean="0">
              <a:effectLst/>
            </a:endParaRPr>
          </a:p>
        </p:txBody>
      </p:sp>
      <p:sp>
        <p:nvSpPr>
          <p:cNvPr id="123911" name="AutoShape 7"/>
          <p:cNvSpPr>
            <a:spLocks noChangeAspect="1" noChangeArrowheads="1" noTextEdit="1"/>
          </p:cNvSpPr>
          <p:nvPr/>
        </p:nvSpPr>
        <p:spPr bwMode="auto">
          <a:xfrm>
            <a:off x="-304800" y="1600200"/>
            <a:ext cx="7281863" cy="2667000"/>
          </a:xfrm>
          <a:prstGeom prst="rect">
            <a:avLst/>
          </a:prstGeom>
          <a:noFill/>
          <a:ln w="9525">
            <a:noFill/>
            <a:miter lim="800000"/>
            <a:headEnd/>
            <a:tailEnd/>
          </a:ln>
        </p:spPr>
        <p:txBody>
          <a:bodyPr/>
          <a:lstStyle/>
          <a:p>
            <a:endParaRPr lang="tr-TR"/>
          </a:p>
        </p:txBody>
      </p:sp>
      <p:grpSp>
        <p:nvGrpSpPr>
          <p:cNvPr id="2" name="Group 475"/>
          <p:cNvGrpSpPr>
            <a:grpSpLocks/>
          </p:cNvGrpSpPr>
          <p:nvPr/>
        </p:nvGrpSpPr>
        <p:grpSpPr bwMode="auto">
          <a:xfrm>
            <a:off x="914400" y="2286000"/>
            <a:ext cx="6791325" cy="2693988"/>
            <a:chOff x="688" y="1632"/>
            <a:chExt cx="4278" cy="1697"/>
          </a:xfrm>
        </p:grpSpPr>
        <p:sp>
          <p:nvSpPr>
            <p:cNvPr id="34823" name="Rectangle 221"/>
            <p:cNvSpPr>
              <a:spLocks noChangeArrowheads="1"/>
            </p:cNvSpPr>
            <p:nvPr/>
          </p:nvSpPr>
          <p:spPr bwMode="auto">
            <a:xfrm>
              <a:off x="2304" y="1632"/>
              <a:ext cx="1054" cy="237"/>
            </a:xfrm>
            <a:prstGeom prst="rect">
              <a:avLst/>
            </a:prstGeom>
            <a:noFill/>
            <a:ln w="9525">
              <a:noFill/>
              <a:miter lim="800000"/>
              <a:headEnd/>
              <a:tailEnd/>
            </a:ln>
          </p:spPr>
          <p:txBody>
            <a:bodyPr/>
            <a:lstStyle/>
            <a:p>
              <a:endParaRPr lang="tr-TR"/>
            </a:p>
          </p:txBody>
        </p:sp>
        <p:sp>
          <p:nvSpPr>
            <p:cNvPr id="34824" name="Rectangle 222"/>
            <p:cNvSpPr>
              <a:spLocks noChangeArrowheads="1"/>
            </p:cNvSpPr>
            <p:nvPr/>
          </p:nvSpPr>
          <p:spPr bwMode="auto">
            <a:xfrm>
              <a:off x="2064" y="1728"/>
              <a:ext cx="381" cy="192"/>
            </a:xfrm>
            <a:prstGeom prst="rect">
              <a:avLst/>
            </a:prstGeom>
            <a:noFill/>
            <a:ln w="9525">
              <a:noFill/>
              <a:miter lim="800000"/>
              <a:headEnd/>
              <a:tailEnd/>
            </a:ln>
          </p:spPr>
          <p:txBody>
            <a:bodyPr wrap="none" lIns="0" tIns="0" rIns="0" bIns="0">
              <a:spAutoFit/>
            </a:bodyPr>
            <a:lstStyle/>
            <a:p>
              <a:r>
                <a:rPr lang="tr-TR" sz="2000" b="1">
                  <a:solidFill>
                    <a:srgbClr val="CC6600"/>
                  </a:solidFill>
                  <a:latin typeface="Times New Roman" pitchFamily="18" charset="0"/>
                </a:rPr>
                <a:t>İşlem</a:t>
              </a:r>
              <a:endParaRPr lang="tr-TR"/>
            </a:p>
          </p:txBody>
        </p:sp>
        <p:grpSp>
          <p:nvGrpSpPr>
            <p:cNvPr id="34825" name="Group 234"/>
            <p:cNvGrpSpPr>
              <a:grpSpLocks/>
            </p:cNvGrpSpPr>
            <p:nvPr/>
          </p:nvGrpSpPr>
          <p:grpSpPr bwMode="auto">
            <a:xfrm>
              <a:off x="3944" y="2156"/>
              <a:ext cx="724" cy="873"/>
              <a:chOff x="4184" y="2588"/>
              <a:chExt cx="724" cy="873"/>
            </a:xfrm>
          </p:grpSpPr>
          <p:sp>
            <p:nvSpPr>
              <p:cNvPr id="35063" name="Rectangle 224"/>
              <p:cNvSpPr>
                <a:spLocks noChangeArrowheads="1"/>
              </p:cNvSpPr>
              <p:nvPr/>
            </p:nvSpPr>
            <p:spPr bwMode="auto">
              <a:xfrm>
                <a:off x="4184" y="2588"/>
                <a:ext cx="724" cy="873"/>
              </a:xfrm>
              <a:prstGeom prst="rect">
                <a:avLst/>
              </a:prstGeom>
              <a:solidFill>
                <a:srgbClr val="00CCFF"/>
              </a:solidFill>
              <a:ln w="7938">
                <a:solidFill>
                  <a:srgbClr val="000000"/>
                </a:solidFill>
                <a:miter lim="800000"/>
                <a:headEnd/>
                <a:tailEnd/>
              </a:ln>
            </p:spPr>
            <p:txBody>
              <a:bodyPr/>
              <a:lstStyle/>
              <a:p>
                <a:endParaRPr lang="tr-TR"/>
              </a:p>
            </p:txBody>
          </p:sp>
          <p:sp>
            <p:nvSpPr>
              <p:cNvPr id="35064" name="Rectangle 225"/>
              <p:cNvSpPr>
                <a:spLocks noChangeArrowheads="1"/>
              </p:cNvSpPr>
              <p:nvPr/>
            </p:nvSpPr>
            <p:spPr bwMode="auto">
              <a:xfrm>
                <a:off x="4184" y="2727"/>
                <a:ext cx="724" cy="595"/>
              </a:xfrm>
              <a:prstGeom prst="rect">
                <a:avLst/>
              </a:prstGeom>
              <a:solidFill>
                <a:srgbClr val="00CCFF"/>
              </a:solidFill>
              <a:ln w="7938">
                <a:solidFill>
                  <a:srgbClr val="000000"/>
                </a:solidFill>
                <a:miter lim="800000"/>
                <a:headEnd/>
                <a:tailEnd/>
              </a:ln>
            </p:spPr>
            <p:txBody>
              <a:bodyPr/>
              <a:lstStyle/>
              <a:p>
                <a:endParaRPr lang="tr-TR"/>
              </a:p>
            </p:txBody>
          </p:sp>
          <p:sp>
            <p:nvSpPr>
              <p:cNvPr id="35065" name="Line 226"/>
              <p:cNvSpPr>
                <a:spLocks noChangeShapeType="1"/>
              </p:cNvSpPr>
              <p:nvPr/>
            </p:nvSpPr>
            <p:spPr bwMode="auto">
              <a:xfrm>
                <a:off x="4184" y="2871"/>
                <a:ext cx="724" cy="1"/>
              </a:xfrm>
              <a:prstGeom prst="line">
                <a:avLst/>
              </a:prstGeom>
              <a:noFill/>
              <a:ln w="7938" cap="rnd">
                <a:solidFill>
                  <a:srgbClr val="000000"/>
                </a:solidFill>
                <a:round/>
                <a:headEnd/>
                <a:tailEnd/>
              </a:ln>
            </p:spPr>
            <p:txBody>
              <a:bodyPr/>
              <a:lstStyle/>
              <a:p>
                <a:endParaRPr lang="tr-TR"/>
              </a:p>
            </p:txBody>
          </p:sp>
          <p:sp>
            <p:nvSpPr>
              <p:cNvPr id="35066" name="Line 227"/>
              <p:cNvSpPr>
                <a:spLocks noChangeShapeType="1"/>
              </p:cNvSpPr>
              <p:nvPr/>
            </p:nvSpPr>
            <p:spPr bwMode="auto">
              <a:xfrm>
                <a:off x="4184" y="3010"/>
                <a:ext cx="724" cy="1"/>
              </a:xfrm>
              <a:prstGeom prst="line">
                <a:avLst/>
              </a:prstGeom>
              <a:noFill/>
              <a:ln w="7938" cap="rnd">
                <a:solidFill>
                  <a:srgbClr val="000000"/>
                </a:solidFill>
                <a:round/>
                <a:headEnd/>
                <a:tailEnd/>
              </a:ln>
            </p:spPr>
            <p:txBody>
              <a:bodyPr/>
              <a:lstStyle/>
              <a:p>
                <a:endParaRPr lang="tr-TR"/>
              </a:p>
            </p:txBody>
          </p:sp>
          <p:sp>
            <p:nvSpPr>
              <p:cNvPr id="35067" name="Line 228"/>
              <p:cNvSpPr>
                <a:spLocks noChangeShapeType="1"/>
              </p:cNvSpPr>
              <p:nvPr/>
            </p:nvSpPr>
            <p:spPr bwMode="auto">
              <a:xfrm>
                <a:off x="4184" y="3178"/>
                <a:ext cx="724" cy="1"/>
              </a:xfrm>
              <a:prstGeom prst="line">
                <a:avLst/>
              </a:prstGeom>
              <a:noFill/>
              <a:ln w="7938" cap="rnd">
                <a:solidFill>
                  <a:srgbClr val="000000"/>
                </a:solidFill>
                <a:round/>
                <a:headEnd/>
                <a:tailEnd/>
              </a:ln>
            </p:spPr>
            <p:txBody>
              <a:bodyPr/>
              <a:lstStyle/>
              <a:p>
                <a:endParaRPr lang="tr-TR"/>
              </a:p>
            </p:txBody>
          </p:sp>
          <p:sp>
            <p:nvSpPr>
              <p:cNvPr id="35068" name="Rectangle 229"/>
              <p:cNvSpPr>
                <a:spLocks noChangeArrowheads="1"/>
              </p:cNvSpPr>
              <p:nvPr/>
            </p:nvSpPr>
            <p:spPr bwMode="auto">
              <a:xfrm>
                <a:off x="4184" y="2588"/>
                <a:ext cx="724" cy="873"/>
              </a:xfrm>
              <a:prstGeom prst="rect">
                <a:avLst/>
              </a:prstGeom>
              <a:solidFill>
                <a:srgbClr val="00CCFF"/>
              </a:solidFill>
              <a:ln w="7938">
                <a:solidFill>
                  <a:srgbClr val="000000"/>
                </a:solidFill>
                <a:miter lim="800000"/>
                <a:headEnd/>
                <a:tailEnd/>
              </a:ln>
            </p:spPr>
            <p:txBody>
              <a:bodyPr/>
              <a:lstStyle/>
              <a:p>
                <a:endParaRPr lang="tr-TR"/>
              </a:p>
            </p:txBody>
          </p:sp>
          <p:sp>
            <p:nvSpPr>
              <p:cNvPr id="35069" name="Rectangle 230"/>
              <p:cNvSpPr>
                <a:spLocks noChangeArrowheads="1"/>
              </p:cNvSpPr>
              <p:nvPr/>
            </p:nvSpPr>
            <p:spPr bwMode="auto">
              <a:xfrm>
                <a:off x="4184" y="2727"/>
                <a:ext cx="724" cy="595"/>
              </a:xfrm>
              <a:prstGeom prst="rect">
                <a:avLst/>
              </a:prstGeom>
              <a:solidFill>
                <a:srgbClr val="00CCFF"/>
              </a:solidFill>
              <a:ln w="7938">
                <a:solidFill>
                  <a:srgbClr val="000000"/>
                </a:solidFill>
                <a:miter lim="800000"/>
                <a:headEnd/>
                <a:tailEnd/>
              </a:ln>
            </p:spPr>
            <p:txBody>
              <a:bodyPr/>
              <a:lstStyle/>
              <a:p>
                <a:endParaRPr lang="tr-TR"/>
              </a:p>
            </p:txBody>
          </p:sp>
          <p:sp>
            <p:nvSpPr>
              <p:cNvPr id="35070" name="Line 231"/>
              <p:cNvSpPr>
                <a:spLocks noChangeShapeType="1"/>
              </p:cNvSpPr>
              <p:nvPr/>
            </p:nvSpPr>
            <p:spPr bwMode="auto">
              <a:xfrm>
                <a:off x="4184" y="2871"/>
                <a:ext cx="724" cy="1"/>
              </a:xfrm>
              <a:prstGeom prst="line">
                <a:avLst/>
              </a:prstGeom>
              <a:noFill/>
              <a:ln w="7938" cap="rnd">
                <a:solidFill>
                  <a:srgbClr val="000000"/>
                </a:solidFill>
                <a:round/>
                <a:headEnd/>
                <a:tailEnd/>
              </a:ln>
            </p:spPr>
            <p:txBody>
              <a:bodyPr/>
              <a:lstStyle/>
              <a:p>
                <a:endParaRPr lang="tr-TR"/>
              </a:p>
            </p:txBody>
          </p:sp>
          <p:sp>
            <p:nvSpPr>
              <p:cNvPr id="35071" name="Line 232"/>
              <p:cNvSpPr>
                <a:spLocks noChangeShapeType="1"/>
              </p:cNvSpPr>
              <p:nvPr/>
            </p:nvSpPr>
            <p:spPr bwMode="auto">
              <a:xfrm>
                <a:off x="4184" y="3010"/>
                <a:ext cx="724" cy="1"/>
              </a:xfrm>
              <a:prstGeom prst="line">
                <a:avLst/>
              </a:prstGeom>
              <a:noFill/>
              <a:ln w="7938" cap="rnd">
                <a:solidFill>
                  <a:srgbClr val="000000"/>
                </a:solidFill>
                <a:round/>
                <a:headEnd/>
                <a:tailEnd/>
              </a:ln>
            </p:spPr>
            <p:txBody>
              <a:bodyPr/>
              <a:lstStyle/>
              <a:p>
                <a:endParaRPr lang="tr-TR"/>
              </a:p>
            </p:txBody>
          </p:sp>
          <p:sp>
            <p:nvSpPr>
              <p:cNvPr id="35072" name="Line 233"/>
              <p:cNvSpPr>
                <a:spLocks noChangeShapeType="1"/>
              </p:cNvSpPr>
              <p:nvPr/>
            </p:nvSpPr>
            <p:spPr bwMode="auto">
              <a:xfrm>
                <a:off x="4184" y="3178"/>
                <a:ext cx="724" cy="1"/>
              </a:xfrm>
              <a:prstGeom prst="line">
                <a:avLst/>
              </a:prstGeom>
              <a:noFill/>
              <a:ln w="7938" cap="rnd">
                <a:solidFill>
                  <a:srgbClr val="000000"/>
                </a:solidFill>
                <a:round/>
                <a:headEnd/>
                <a:tailEnd/>
              </a:ln>
            </p:spPr>
            <p:txBody>
              <a:bodyPr/>
              <a:lstStyle/>
              <a:p>
                <a:endParaRPr lang="tr-TR"/>
              </a:p>
            </p:txBody>
          </p:sp>
        </p:grpSp>
        <p:sp>
          <p:nvSpPr>
            <p:cNvPr id="34826" name="Rectangle 236"/>
            <p:cNvSpPr>
              <a:spLocks noChangeArrowheads="1"/>
            </p:cNvSpPr>
            <p:nvPr/>
          </p:nvSpPr>
          <p:spPr bwMode="auto">
            <a:xfrm>
              <a:off x="3888" y="1872"/>
              <a:ext cx="785" cy="192"/>
            </a:xfrm>
            <a:prstGeom prst="rect">
              <a:avLst/>
            </a:prstGeom>
            <a:noFill/>
            <a:ln w="9525">
              <a:noFill/>
              <a:miter lim="800000"/>
              <a:headEnd/>
              <a:tailEnd/>
            </a:ln>
          </p:spPr>
          <p:txBody>
            <a:bodyPr wrap="none" lIns="0" tIns="0" rIns="0" bIns="0">
              <a:spAutoFit/>
            </a:bodyPr>
            <a:lstStyle/>
            <a:p>
              <a:r>
                <a:rPr lang="tr-TR" sz="2000" b="1">
                  <a:solidFill>
                    <a:srgbClr val="CC6600"/>
                  </a:solidFill>
                  <a:latin typeface="Times New Roman" pitchFamily="18" charset="0"/>
                </a:rPr>
                <a:t>Aday listesi</a:t>
              </a:r>
              <a:endParaRPr lang="tr-TR"/>
            </a:p>
          </p:txBody>
        </p:sp>
        <p:grpSp>
          <p:nvGrpSpPr>
            <p:cNvPr id="34827" name="Group 472"/>
            <p:cNvGrpSpPr>
              <a:grpSpLocks/>
            </p:cNvGrpSpPr>
            <p:nvPr/>
          </p:nvGrpSpPr>
          <p:grpSpPr bwMode="auto">
            <a:xfrm>
              <a:off x="4813" y="2154"/>
              <a:ext cx="153" cy="892"/>
              <a:chOff x="4813" y="2154"/>
              <a:chExt cx="153" cy="892"/>
            </a:xfrm>
          </p:grpSpPr>
          <p:grpSp>
            <p:nvGrpSpPr>
              <p:cNvPr id="35057" name="Group 471"/>
              <p:cNvGrpSpPr>
                <a:grpSpLocks/>
              </p:cNvGrpSpPr>
              <p:nvPr/>
            </p:nvGrpSpPr>
            <p:grpSpPr bwMode="auto">
              <a:xfrm>
                <a:off x="4831" y="2154"/>
                <a:ext cx="97" cy="892"/>
                <a:chOff x="4831" y="2154"/>
                <a:chExt cx="97" cy="892"/>
              </a:xfrm>
            </p:grpSpPr>
            <p:sp>
              <p:nvSpPr>
                <p:cNvPr id="35059" name="Line 237"/>
                <p:cNvSpPr>
                  <a:spLocks noChangeShapeType="1"/>
                </p:cNvSpPr>
                <p:nvPr/>
              </p:nvSpPr>
              <p:spPr bwMode="auto">
                <a:xfrm flipV="1">
                  <a:off x="4879" y="2285"/>
                  <a:ext cx="1" cy="207"/>
                </a:xfrm>
                <a:prstGeom prst="line">
                  <a:avLst/>
                </a:prstGeom>
                <a:noFill/>
                <a:ln w="36513" cap="rnd">
                  <a:solidFill>
                    <a:srgbClr val="FF00FF"/>
                  </a:solidFill>
                  <a:round/>
                  <a:headEnd/>
                  <a:tailEnd/>
                </a:ln>
              </p:spPr>
              <p:txBody>
                <a:bodyPr/>
                <a:lstStyle/>
                <a:p>
                  <a:endParaRPr lang="tr-TR"/>
                </a:p>
              </p:txBody>
            </p:sp>
            <p:sp>
              <p:nvSpPr>
                <p:cNvPr id="35060" name="Freeform 238"/>
                <p:cNvSpPr>
                  <a:spLocks/>
                </p:cNvSpPr>
                <p:nvPr/>
              </p:nvSpPr>
              <p:spPr bwMode="auto">
                <a:xfrm>
                  <a:off x="4831" y="2154"/>
                  <a:ext cx="96" cy="143"/>
                </a:xfrm>
                <a:custGeom>
                  <a:avLst/>
                  <a:gdLst>
                    <a:gd name="T0" fmla="*/ 0 w 96"/>
                    <a:gd name="T1" fmla="*/ 143 h 143"/>
                    <a:gd name="T2" fmla="*/ 48 w 96"/>
                    <a:gd name="T3" fmla="*/ 0 h 143"/>
                    <a:gd name="T4" fmla="*/ 96 w 96"/>
                    <a:gd name="T5" fmla="*/ 143 h 143"/>
                    <a:gd name="T6" fmla="*/ 0 w 96"/>
                    <a:gd name="T7" fmla="*/ 143 h 143"/>
                    <a:gd name="T8" fmla="*/ 0 60000 65536"/>
                    <a:gd name="T9" fmla="*/ 0 60000 65536"/>
                    <a:gd name="T10" fmla="*/ 0 60000 65536"/>
                    <a:gd name="T11" fmla="*/ 0 60000 65536"/>
                    <a:gd name="T12" fmla="*/ 0 w 96"/>
                    <a:gd name="T13" fmla="*/ 0 h 143"/>
                    <a:gd name="T14" fmla="*/ 96 w 96"/>
                    <a:gd name="T15" fmla="*/ 143 h 143"/>
                  </a:gdLst>
                  <a:ahLst/>
                  <a:cxnLst>
                    <a:cxn ang="T8">
                      <a:pos x="T0" y="T1"/>
                    </a:cxn>
                    <a:cxn ang="T9">
                      <a:pos x="T2" y="T3"/>
                    </a:cxn>
                    <a:cxn ang="T10">
                      <a:pos x="T4" y="T5"/>
                    </a:cxn>
                    <a:cxn ang="T11">
                      <a:pos x="T6" y="T7"/>
                    </a:cxn>
                  </a:cxnLst>
                  <a:rect l="T12" t="T13" r="T14" b="T15"/>
                  <a:pathLst>
                    <a:path w="96" h="143">
                      <a:moveTo>
                        <a:pt x="0" y="143"/>
                      </a:moveTo>
                      <a:lnTo>
                        <a:pt x="48" y="0"/>
                      </a:lnTo>
                      <a:lnTo>
                        <a:pt x="96" y="143"/>
                      </a:lnTo>
                      <a:lnTo>
                        <a:pt x="0" y="143"/>
                      </a:lnTo>
                      <a:close/>
                    </a:path>
                  </a:pathLst>
                </a:custGeom>
                <a:solidFill>
                  <a:srgbClr val="FF00FF"/>
                </a:solidFill>
                <a:ln w="9525">
                  <a:solidFill>
                    <a:srgbClr val="FF00FF"/>
                  </a:solidFill>
                  <a:round/>
                  <a:headEnd/>
                  <a:tailEnd/>
                </a:ln>
              </p:spPr>
              <p:txBody>
                <a:bodyPr/>
                <a:lstStyle/>
                <a:p>
                  <a:endParaRPr lang="tr-TR"/>
                </a:p>
              </p:txBody>
            </p:sp>
            <p:sp>
              <p:nvSpPr>
                <p:cNvPr id="35061" name="Line 239"/>
                <p:cNvSpPr>
                  <a:spLocks noChangeShapeType="1"/>
                </p:cNvSpPr>
                <p:nvPr/>
              </p:nvSpPr>
              <p:spPr bwMode="auto">
                <a:xfrm>
                  <a:off x="4879" y="2762"/>
                  <a:ext cx="2" cy="153"/>
                </a:xfrm>
                <a:prstGeom prst="line">
                  <a:avLst/>
                </a:prstGeom>
                <a:noFill/>
                <a:ln w="36513" cap="rnd">
                  <a:solidFill>
                    <a:srgbClr val="FF00FF"/>
                  </a:solidFill>
                  <a:round/>
                  <a:headEnd/>
                  <a:tailEnd/>
                </a:ln>
              </p:spPr>
              <p:txBody>
                <a:bodyPr/>
                <a:lstStyle/>
                <a:p>
                  <a:endParaRPr lang="tr-TR"/>
                </a:p>
              </p:txBody>
            </p:sp>
            <p:sp>
              <p:nvSpPr>
                <p:cNvPr id="35062" name="Freeform 240"/>
                <p:cNvSpPr>
                  <a:spLocks/>
                </p:cNvSpPr>
                <p:nvPr/>
              </p:nvSpPr>
              <p:spPr bwMode="auto">
                <a:xfrm>
                  <a:off x="4833" y="2902"/>
                  <a:ext cx="95" cy="144"/>
                </a:xfrm>
                <a:custGeom>
                  <a:avLst/>
                  <a:gdLst>
                    <a:gd name="T0" fmla="*/ 95 w 95"/>
                    <a:gd name="T1" fmla="*/ 0 h 144"/>
                    <a:gd name="T2" fmla="*/ 49 w 95"/>
                    <a:gd name="T3" fmla="*/ 144 h 144"/>
                    <a:gd name="T4" fmla="*/ 0 w 95"/>
                    <a:gd name="T5" fmla="*/ 2 h 144"/>
                    <a:gd name="T6" fmla="*/ 95 w 95"/>
                    <a:gd name="T7" fmla="*/ 0 h 144"/>
                    <a:gd name="T8" fmla="*/ 0 60000 65536"/>
                    <a:gd name="T9" fmla="*/ 0 60000 65536"/>
                    <a:gd name="T10" fmla="*/ 0 60000 65536"/>
                    <a:gd name="T11" fmla="*/ 0 60000 65536"/>
                    <a:gd name="T12" fmla="*/ 0 w 95"/>
                    <a:gd name="T13" fmla="*/ 0 h 144"/>
                    <a:gd name="T14" fmla="*/ 95 w 95"/>
                    <a:gd name="T15" fmla="*/ 144 h 144"/>
                  </a:gdLst>
                  <a:ahLst/>
                  <a:cxnLst>
                    <a:cxn ang="T8">
                      <a:pos x="T0" y="T1"/>
                    </a:cxn>
                    <a:cxn ang="T9">
                      <a:pos x="T2" y="T3"/>
                    </a:cxn>
                    <a:cxn ang="T10">
                      <a:pos x="T4" y="T5"/>
                    </a:cxn>
                    <a:cxn ang="T11">
                      <a:pos x="T6" y="T7"/>
                    </a:cxn>
                  </a:cxnLst>
                  <a:rect l="T12" t="T13" r="T14" b="T15"/>
                  <a:pathLst>
                    <a:path w="95" h="144">
                      <a:moveTo>
                        <a:pt x="95" y="0"/>
                      </a:moveTo>
                      <a:lnTo>
                        <a:pt x="49" y="144"/>
                      </a:lnTo>
                      <a:lnTo>
                        <a:pt x="0" y="2"/>
                      </a:lnTo>
                      <a:lnTo>
                        <a:pt x="95" y="0"/>
                      </a:lnTo>
                      <a:close/>
                    </a:path>
                  </a:pathLst>
                </a:custGeom>
                <a:solidFill>
                  <a:srgbClr val="FF00FF"/>
                </a:solidFill>
                <a:ln w="9525">
                  <a:solidFill>
                    <a:srgbClr val="FF00FF"/>
                  </a:solidFill>
                  <a:round/>
                  <a:headEnd/>
                  <a:tailEnd/>
                </a:ln>
              </p:spPr>
              <p:txBody>
                <a:bodyPr/>
                <a:lstStyle/>
                <a:p>
                  <a:endParaRPr lang="tr-TR"/>
                </a:p>
              </p:txBody>
            </p:sp>
          </p:grpSp>
          <p:sp>
            <p:nvSpPr>
              <p:cNvPr id="35058" name="Rectangle 241"/>
              <p:cNvSpPr>
                <a:spLocks noChangeArrowheads="1"/>
              </p:cNvSpPr>
              <p:nvPr/>
            </p:nvSpPr>
            <p:spPr bwMode="auto">
              <a:xfrm>
                <a:off x="4813" y="2529"/>
                <a:ext cx="153" cy="221"/>
              </a:xfrm>
              <a:prstGeom prst="rect">
                <a:avLst/>
              </a:prstGeom>
              <a:noFill/>
              <a:ln w="9525">
                <a:noFill/>
                <a:miter lim="800000"/>
                <a:headEnd/>
                <a:tailEnd/>
              </a:ln>
            </p:spPr>
            <p:txBody>
              <a:bodyPr wrap="none" lIns="0" tIns="0" rIns="0" bIns="0">
                <a:spAutoFit/>
              </a:bodyPr>
              <a:lstStyle/>
              <a:p>
                <a:r>
                  <a:rPr lang="tr-TR" sz="2300">
                    <a:solidFill>
                      <a:srgbClr val="FF0066"/>
                    </a:solidFill>
                    <a:latin typeface="Arial" charset="0"/>
                  </a:rPr>
                  <a:t>M</a:t>
                </a:r>
                <a:endParaRPr lang="tr-TR">
                  <a:solidFill>
                    <a:srgbClr val="FF0066"/>
                  </a:solidFill>
                </a:endParaRPr>
              </a:p>
            </p:txBody>
          </p:sp>
        </p:grpSp>
        <p:sp>
          <p:nvSpPr>
            <p:cNvPr id="34828" name="Line 244"/>
            <p:cNvSpPr>
              <a:spLocks noChangeShapeType="1"/>
            </p:cNvSpPr>
            <p:nvPr/>
          </p:nvSpPr>
          <p:spPr bwMode="auto">
            <a:xfrm>
              <a:off x="3168" y="2304"/>
              <a:ext cx="673" cy="61"/>
            </a:xfrm>
            <a:prstGeom prst="line">
              <a:avLst/>
            </a:prstGeom>
            <a:noFill/>
            <a:ln w="14351" cap="rnd">
              <a:solidFill>
                <a:srgbClr val="FF00FF"/>
              </a:solidFill>
              <a:round/>
              <a:headEnd/>
              <a:tailEnd/>
            </a:ln>
          </p:spPr>
          <p:txBody>
            <a:bodyPr/>
            <a:lstStyle/>
            <a:p>
              <a:endParaRPr lang="tr-TR"/>
            </a:p>
          </p:txBody>
        </p:sp>
        <p:grpSp>
          <p:nvGrpSpPr>
            <p:cNvPr id="34829" name="Group 473"/>
            <p:cNvGrpSpPr>
              <a:grpSpLocks/>
            </p:cNvGrpSpPr>
            <p:nvPr/>
          </p:nvGrpSpPr>
          <p:grpSpPr bwMode="auto">
            <a:xfrm>
              <a:off x="3188" y="2242"/>
              <a:ext cx="750" cy="685"/>
              <a:chOff x="3188" y="2242"/>
              <a:chExt cx="750" cy="685"/>
            </a:xfrm>
          </p:grpSpPr>
          <p:sp>
            <p:nvSpPr>
              <p:cNvPr id="35051" name="Line 242"/>
              <p:cNvSpPr>
                <a:spLocks noChangeShapeType="1"/>
              </p:cNvSpPr>
              <p:nvPr/>
            </p:nvSpPr>
            <p:spPr bwMode="auto">
              <a:xfrm flipV="1">
                <a:off x="3188" y="2242"/>
                <a:ext cx="673" cy="60"/>
              </a:xfrm>
              <a:prstGeom prst="line">
                <a:avLst/>
              </a:prstGeom>
              <a:noFill/>
              <a:ln w="14288" cap="rnd">
                <a:solidFill>
                  <a:srgbClr val="FF00FF"/>
                </a:solidFill>
                <a:round/>
                <a:headEnd/>
                <a:tailEnd/>
              </a:ln>
            </p:spPr>
            <p:txBody>
              <a:bodyPr/>
              <a:lstStyle/>
              <a:p>
                <a:endParaRPr lang="tr-TR"/>
              </a:p>
            </p:txBody>
          </p:sp>
          <p:sp>
            <p:nvSpPr>
              <p:cNvPr id="35052" name="Freeform 245"/>
              <p:cNvSpPr>
                <a:spLocks/>
              </p:cNvSpPr>
              <p:nvPr/>
            </p:nvSpPr>
            <p:spPr bwMode="auto">
              <a:xfrm>
                <a:off x="3852" y="2335"/>
                <a:ext cx="86" cy="56"/>
              </a:xfrm>
              <a:custGeom>
                <a:avLst/>
                <a:gdLst>
                  <a:gd name="T0" fmla="*/ 5 w 86"/>
                  <a:gd name="T1" fmla="*/ 0 h 56"/>
                  <a:gd name="T2" fmla="*/ 86 w 86"/>
                  <a:gd name="T3" fmla="*/ 35 h 56"/>
                  <a:gd name="T4" fmla="*/ 0 w 86"/>
                  <a:gd name="T5" fmla="*/ 56 h 56"/>
                  <a:gd name="T6" fmla="*/ 5 w 86"/>
                  <a:gd name="T7" fmla="*/ 0 h 56"/>
                  <a:gd name="T8" fmla="*/ 0 60000 65536"/>
                  <a:gd name="T9" fmla="*/ 0 60000 65536"/>
                  <a:gd name="T10" fmla="*/ 0 60000 65536"/>
                  <a:gd name="T11" fmla="*/ 0 60000 65536"/>
                  <a:gd name="T12" fmla="*/ 0 w 86"/>
                  <a:gd name="T13" fmla="*/ 0 h 56"/>
                  <a:gd name="T14" fmla="*/ 86 w 86"/>
                  <a:gd name="T15" fmla="*/ 56 h 56"/>
                </a:gdLst>
                <a:ahLst/>
                <a:cxnLst>
                  <a:cxn ang="T8">
                    <a:pos x="T0" y="T1"/>
                  </a:cxn>
                  <a:cxn ang="T9">
                    <a:pos x="T2" y="T3"/>
                  </a:cxn>
                  <a:cxn ang="T10">
                    <a:pos x="T4" y="T5"/>
                  </a:cxn>
                  <a:cxn ang="T11">
                    <a:pos x="T6" y="T7"/>
                  </a:cxn>
                </a:cxnLst>
                <a:rect l="T12" t="T13" r="T14" b="T15"/>
                <a:pathLst>
                  <a:path w="86" h="56">
                    <a:moveTo>
                      <a:pt x="5" y="0"/>
                    </a:moveTo>
                    <a:lnTo>
                      <a:pt x="86" y="35"/>
                    </a:lnTo>
                    <a:lnTo>
                      <a:pt x="0" y="56"/>
                    </a:lnTo>
                    <a:lnTo>
                      <a:pt x="5" y="0"/>
                    </a:lnTo>
                    <a:close/>
                  </a:path>
                </a:pathLst>
              </a:custGeom>
              <a:solidFill>
                <a:srgbClr val="FF00FF"/>
              </a:solidFill>
              <a:ln w="9525">
                <a:solidFill>
                  <a:srgbClr val="FF00FF"/>
                </a:solidFill>
                <a:round/>
                <a:headEnd/>
                <a:tailEnd/>
              </a:ln>
            </p:spPr>
            <p:txBody>
              <a:bodyPr/>
              <a:lstStyle/>
              <a:p>
                <a:endParaRPr lang="tr-TR"/>
              </a:p>
            </p:txBody>
          </p:sp>
          <p:sp>
            <p:nvSpPr>
              <p:cNvPr id="35053" name="Line 246"/>
              <p:cNvSpPr>
                <a:spLocks noChangeShapeType="1"/>
              </p:cNvSpPr>
              <p:nvPr/>
            </p:nvSpPr>
            <p:spPr bwMode="auto">
              <a:xfrm>
                <a:off x="3188" y="2302"/>
                <a:ext cx="676" cy="183"/>
              </a:xfrm>
              <a:prstGeom prst="line">
                <a:avLst/>
              </a:prstGeom>
              <a:noFill/>
              <a:ln w="14288" cap="rnd">
                <a:solidFill>
                  <a:srgbClr val="FF00FF"/>
                </a:solidFill>
                <a:round/>
                <a:headEnd/>
                <a:tailEnd/>
              </a:ln>
            </p:spPr>
            <p:txBody>
              <a:bodyPr/>
              <a:lstStyle/>
              <a:p>
                <a:endParaRPr lang="tr-TR"/>
              </a:p>
            </p:txBody>
          </p:sp>
          <p:sp>
            <p:nvSpPr>
              <p:cNvPr id="35054" name="Line 248"/>
              <p:cNvSpPr>
                <a:spLocks noChangeShapeType="1"/>
              </p:cNvSpPr>
              <p:nvPr/>
            </p:nvSpPr>
            <p:spPr bwMode="auto">
              <a:xfrm>
                <a:off x="3188" y="2302"/>
                <a:ext cx="680" cy="307"/>
              </a:xfrm>
              <a:prstGeom prst="line">
                <a:avLst/>
              </a:prstGeom>
              <a:noFill/>
              <a:ln w="14288" cap="rnd">
                <a:solidFill>
                  <a:srgbClr val="FF00FF"/>
                </a:solidFill>
                <a:round/>
                <a:headEnd/>
                <a:tailEnd/>
              </a:ln>
            </p:spPr>
            <p:txBody>
              <a:bodyPr/>
              <a:lstStyle/>
              <a:p>
                <a:endParaRPr lang="tr-TR"/>
              </a:p>
            </p:txBody>
          </p:sp>
          <p:sp>
            <p:nvSpPr>
              <p:cNvPr id="35055" name="Line 250"/>
              <p:cNvSpPr>
                <a:spLocks noChangeShapeType="1"/>
              </p:cNvSpPr>
              <p:nvPr/>
            </p:nvSpPr>
            <p:spPr bwMode="auto">
              <a:xfrm>
                <a:off x="3188" y="2302"/>
                <a:ext cx="688" cy="496"/>
              </a:xfrm>
              <a:prstGeom prst="line">
                <a:avLst/>
              </a:prstGeom>
              <a:noFill/>
              <a:ln w="14288" cap="rnd">
                <a:solidFill>
                  <a:srgbClr val="FF00FF"/>
                </a:solidFill>
                <a:round/>
                <a:headEnd/>
                <a:tailEnd/>
              </a:ln>
            </p:spPr>
            <p:txBody>
              <a:bodyPr/>
              <a:lstStyle/>
              <a:p>
                <a:endParaRPr lang="tr-TR"/>
              </a:p>
            </p:txBody>
          </p:sp>
          <p:sp>
            <p:nvSpPr>
              <p:cNvPr id="35056" name="Line 252"/>
              <p:cNvSpPr>
                <a:spLocks noChangeShapeType="1"/>
              </p:cNvSpPr>
              <p:nvPr/>
            </p:nvSpPr>
            <p:spPr bwMode="auto">
              <a:xfrm>
                <a:off x="3202" y="2309"/>
                <a:ext cx="679" cy="618"/>
              </a:xfrm>
              <a:prstGeom prst="line">
                <a:avLst/>
              </a:prstGeom>
              <a:noFill/>
              <a:ln w="14288" cap="rnd">
                <a:solidFill>
                  <a:srgbClr val="FF00FF"/>
                </a:solidFill>
                <a:round/>
                <a:headEnd/>
                <a:tailEnd/>
              </a:ln>
            </p:spPr>
            <p:txBody>
              <a:bodyPr/>
              <a:lstStyle/>
              <a:p>
                <a:endParaRPr lang="tr-TR"/>
              </a:p>
            </p:txBody>
          </p:sp>
        </p:grpSp>
        <p:grpSp>
          <p:nvGrpSpPr>
            <p:cNvPr id="34830" name="Group 474"/>
            <p:cNvGrpSpPr>
              <a:grpSpLocks/>
            </p:cNvGrpSpPr>
            <p:nvPr/>
          </p:nvGrpSpPr>
          <p:grpSpPr bwMode="auto">
            <a:xfrm>
              <a:off x="3850" y="2215"/>
              <a:ext cx="88" cy="764"/>
              <a:chOff x="3850" y="2215"/>
              <a:chExt cx="88" cy="764"/>
            </a:xfrm>
          </p:grpSpPr>
          <p:sp>
            <p:nvSpPr>
              <p:cNvPr id="35046" name="Freeform 243"/>
              <p:cNvSpPr>
                <a:spLocks/>
              </p:cNvSpPr>
              <p:nvPr/>
            </p:nvSpPr>
            <p:spPr bwMode="auto">
              <a:xfrm>
                <a:off x="3852" y="2215"/>
                <a:ext cx="86" cy="55"/>
              </a:xfrm>
              <a:custGeom>
                <a:avLst/>
                <a:gdLst>
                  <a:gd name="T0" fmla="*/ 0 w 86"/>
                  <a:gd name="T1" fmla="*/ 0 h 55"/>
                  <a:gd name="T2" fmla="*/ 86 w 86"/>
                  <a:gd name="T3" fmla="*/ 20 h 55"/>
                  <a:gd name="T4" fmla="*/ 5 w 86"/>
                  <a:gd name="T5" fmla="*/ 55 h 55"/>
                  <a:gd name="T6" fmla="*/ 0 w 86"/>
                  <a:gd name="T7" fmla="*/ 0 h 55"/>
                  <a:gd name="T8" fmla="*/ 0 60000 65536"/>
                  <a:gd name="T9" fmla="*/ 0 60000 65536"/>
                  <a:gd name="T10" fmla="*/ 0 60000 65536"/>
                  <a:gd name="T11" fmla="*/ 0 60000 65536"/>
                  <a:gd name="T12" fmla="*/ 0 w 86"/>
                  <a:gd name="T13" fmla="*/ 0 h 55"/>
                  <a:gd name="T14" fmla="*/ 86 w 86"/>
                  <a:gd name="T15" fmla="*/ 55 h 55"/>
                </a:gdLst>
                <a:ahLst/>
                <a:cxnLst>
                  <a:cxn ang="T8">
                    <a:pos x="T0" y="T1"/>
                  </a:cxn>
                  <a:cxn ang="T9">
                    <a:pos x="T2" y="T3"/>
                  </a:cxn>
                  <a:cxn ang="T10">
                    <a:pos x="T4" y="T5"/>
                  </a:cxn>
                  <a:cxn ang="T11">
                    <a:pos x="T6" y="T7"/>
                  </a:cxn>
                </a:cxnLst>
                <a:rect l="T12" t="T13" r="T14" b="T15"/>
                <a:pathLst>
                  <a:path w="86" h="55">
                    <a:moveTo>
                      <a:pt x="0" y="0"/>
                    </a:moveTo>
                    <a:lnTo>
                      <a:pt x="86" y="20"/>
                    </a:lnTo>
                    <a:lnTo>
                      <a:pt x="5" y="55"/>
                    </a:lnTo>
                    <a:lnTo>
                      <a:pt x="0" y="0"/>
                    </a:lnTo>
                    <a:close/>
                  </a:path>
                </a:pathLst>
              </a:custGeom>
              <a:solidFill>
                <a:srgbClr val="FF00FF"/>
              </a:solidFill>
              <a:ln w="9525">
                <a:solidFill>
                  <a:srgbClr val="FF00FF"/>
                </a:solidFill>
                <a:round/>
                <a:headEnd/>
                <a:tailEnd/>
              </a:ln>
            </p:spPr>
            <p:txBody>
              <a:bodyPr/>
              <a:lstStyle/>
              <a:p>
                <a:endParaRPr lang="tr-TR"/>
              </a:p>
            </p:txBody>
          </p:sp>
          <p:sp>
            <p:nvSpPr>
              <p:cNvPr id="35047" name="Freeform 247"/>
              <p:cNvSpPr>
                <a:spLocks/>
              </p:cNvSpPr>
              <p:nvPr/>
            </p:nvSpPr>
            <p:spPr bwMode="auto">
              <a:xfrm>
                <a:off x="3850" y="2456"/>
                <a:ext cx="88" cy="54"/>
              </a:xfrm>
              <a:custGeom>
                <a:avLst/>
                <a:gdLst>
                  <a:gd name="T0" fmla="*/ 15 w 88"/>
                  <a:gd name="T1" fmla="*/ 0 h 54"/>
                  <a:gd name="T2" fmla="*/ 88 w 88"/>
                  <a:gd name="T3" fmla="*/ 49 h 54"/>
                  <a:gd name="T4" fmla="*/ 0 w 88"/>
                  <a:gd name="T5" fmla="*/ 54 h 54"/>
                  <a:gd name="T6" fmla="*/ 15 w 88"/>
                  <a:gd name="T7" fmla="*/ 0 h 54"/>
                  <a:gd name="T8" fmla="*/ 0 60000 65536"/>
                  <a:gd name="T9" fmla="*/ 0 60000 65536"/>
                  <a:gd name="T10" fmla="*/ 0 60000 65536"/>
                  <a:gd name="T11" fmla="*/ 0 60000 65536"/>
                  <a:gd name="T12" fmla="*/ 0 w 88"/>
                  <a:gd name="T13" fmla="*/ 0 h 54"/>
                  <a:gd name="T14" fmla="*/ 88 w 88"/>
                  <a:gd name="T15" fmla="*/ 54 h 54"/>
                </a:gdLst>
                <a:ahLst/>
                <a:cxnLst>
                  <a:cxn ang="T8">
                    <a:pos x="T0" y="T1"/>
                  </a:cxn>
                  <a:cxn ang="T9">
                    <a:pos x="T2" y="T3"/>
                  </a:cxn>
                  <a:cxn ang="T10">
                    <a:pos x="T4" y="T5"/>
                  </a:cxn>
                  <a:cxn ang="T11">
                    <a:pos x="T6" y="T7"/>
                  </a:cxn>
                </a:cxnLst>
                <a:rect l="T12" t="T13" r="T14" b="T15"/>
                <a:pathLst>
                  <a:path w="88" h="54">
                    <a:moveTo>
                      <a:pt x="15" y="0"/>
                    </a:moveTo>
                    <a:lnTo>
                      <a:pt x="88" y="49"/>
                    </a:lnTo>
                    <a:lnTo>
                      <a:pt x="0" y="54"/>
                    </a:lnTo>
                    <a:lnTo>
                      <a:pt x="15" y="0"/>
                    </a:lnTo>
                    <a:close/>
                  </a:path>
                </a:pathLst>
              </a:custGeom>
              <a:solidFill>
                <a:srgbClr val="FF00FF"/>
              </a:solidFill>
              <a:ln w="9525">
                <a:solidFill>
                  <a:srgbClr val="FF00FF"/>
                </a:solidFill>
                <a:round/>
                <a:headEnd/>
                <a:tailEnd/>
              </a:ln>
            </p:spPr>
            <p:txBody>
              <a:bodyPr/>
              <a:lstStyle/>
              <a:p>
                <a:endParaRPr lang="tr-TR"/>
              </a:p>
            </p:txBody>
          </p:sp>
          <p:sp>
            <p:nvSpPr>
              <p:cNvPr id="35048" name="Freeform 249"/>
              <p:cNvSpPr>
                <a:spLocks/>
              </p:cNvSpPr>
              <p:nvPr/>
            </p:nvSpPr>
            <p:spPr bwMode="auto">
              <a:xfrm>
                <a:off x="3850" y="2581"/>
                <a:ext cx="88" cy="60"/>
              </a:xfrm>
              <a:custGeom>
                <a:avLst/>
                <a:gdLst>
                  <a:gd name="T0" fmla="*/ 23 w 88"/>
                  <a:gd name="T1" fmla="*/ 0 h 60"/>
                  <a:gd name="T2" fmla="*/ 88 w 88"/>
                  <a:gd name="T3" fmla="*/ 60 h 60"/>
                  <a:gd name="T4" fmla="*/ 0 w 88"/>
                  <a:gd name="T5" fmla="*/ 51 h 60"/>
                  <a:gd name="T6" fmla="*/ 23 w 88"/>
                  <a:gd name="T7" fmla="*/ 0 h 60"/>
                  <a:gd name="T8" fmla="*/ 0 60000 65536"/>
                  <a:gd name="T9" fmla="*/ 0 60000 65536"/>
                  <a:gd name="T10" fmla="*/ 0 60000 65536"/>
                  <a:gd name="T11" fmla="*/ 0 60000 65536"/>
                  <a:gd name="T12" fmla="*/ 0 w 88"/>
                  <a:gd name="T13" fmla="*/ 0 h 60"/>
                  <a:gd name="T14" fmla="*/ 88 w 88"/>
                  <a:gd name="T15" fmla="*/ 60 h 60"/>
                </a:gdLst>
                <a:ahLst/>
                <a:cxnLst>
                  <a:cxn ang="T8">
                    <a:pos x="T0" y="T1"/>
                  </a:cxn>
                  <a:cxn ang="T9">
                    <a:pos x="T2" y="T3"/>
                  </a:cxn>
                  <a:cxn ang="T10">
                    <a:pos x="T4" y="T5"/>
                  </a:cxn>
                  <a:cxn ang="T11">
                    <a:pos x="T6" y="T7"/>
                  </a:cxn>
                </a:cxnLst>
                <a:rect l="T12" t="T13" r="T14" b="T15"/>
                <a:pathLst>
                  <a:path w="88" h="60">
                    <a:moveTo>
                      <a:pt x="23" y="0"/>
                    </a:moveTo>
                    <a:lnTo>
                      <a:pt x="88" y="60"/>
                    </a:lnTo>
                    <a:lnTo>
                      <a:pt x="0" y="51"/>
                    </a:lnTo>
                    <a:lnTo>
                      <a:pt x="23" y="0"/>
                    </a:lnTo>
                    <a:close/>
                  </a:path>
                </a:pathLst>
              </a:custGeom>
              <a:solidFill>
                <a:srgbClr val="FF00FF"/>
              </a:solidFill>
              <a:ln w="9525">
                <a:solidFill>
                  <a:srgbClr val="FF00FF"/>
                </a:solidFill>
                <a:round/>
                <a:headEnd/>
                <a:tailEnd/>
              </a:ln>
            </p:spPr>
            <p:txBody>
              <a:bodyPr/>
              <a:lstStyle/>
              <a:p>
                <a:endParaRPr lang="tr-TR"/>
              </a:p>
            </p:txBody>
          </p:sp>
          <p:sp>
            <p:nvSpPr>
              <p:cNvPr id="35049" name="Freeform 251"/>
              <p:cNvSpPr>
                <a:spLocks/>
              </p:cNvSpPr>
              <p:nvPr/>
            </p:nvSpPr>
            <p:spPr bwMode="auto">
              <a:xfrm>
                <a:off x="3854" y="2772"/>
                <a:ext cx="84" cy="72"/>
              </a:xfrm>
              <a:custGeom>
                <a:avLst/>
                <a:gdLst>
                  <a:gd name="T0" fmla="*/ 33 w 84"/>
                  <a:gd name="T1" fmla="*/ 0 h 72"/>
                  <a:gd name="T2" fmla="*/ 84 w 84"/>
                  <a:gd name="T3" fmla="*/ 72 h 72"/>
                  <a:gd name="T4" fmla="*/ 0 w 84"/>
                  <a:gd name="T5" fmla="*/ 45 h 72"/>
                  <a:gd name="T6" fmla="*/ 33 w 84"/>
                  <a:gd name="T7" fmla="*/ 0 h 72"/>
                  <a:gd name="T8" fmla="*/ 0 60000 65536"/>
                  <a:gd name="T9" fmla="*/ 0 60000 65536"/>
                  <a:gd name="T10" fmla="*/ 0 60000 65536"/>
                  <a:gd name="T11" fmla="*/ 0 60000 65536"/>
                  <a:gd name="T12" fmla="*/ 0 w 84"/>
                  <a:gd name="T13" fmla="*/ 0 h 72"/>
                  <a:gd name="T14" fmla="*/ 84 w 84"/>
                  <a:gd name="T15" fmla="*/ 72 h 72"/>
                </a:gdLst>
                <a:ahLst/>
                <a:cxnLst>
                  <a:cxn ang="T8">
                    <a:pos x="T0" y="T1"/>
                  </a:cxn>
                  <a:cxn ang="T9">
                    <a:pos x="T2" y="T3"/>
                  </a:cxn>
                  <a:cxn ang="T10">
                    <a:pos x="T4" y="T5"/>
                  </a:cxn>
                  <a:cxn ang="T11">
                    <a:pos x="T6" y="T7"/>
                  </a:cxn>
                </a:cxnLst>
                <a:rect l="T12" t="T13" r="T14" b="T15"/>
                <a:pathLst>
                  <a:path w="84" h="72">
                    <a:moveTo>
                      <a:pt x="33" y="0"/>
                    </a:moveTo>
                    <a:lnTo>
                      <a:pt x="84" y="72"/>
                    </a:lnTo>
                    <a:lnTo>
                      <a:pt x="0" y="45"/>
                    </a:lnTo>
                    <a:lnTo>
                      <a:pt x="33" y="0"/>
                    </a:lnTo>
                    <a:close/>
                  </a:path>
                </a:pathLst>
              </a:custGeom>
              <a:solidFill>
                <a:srgbClr val="FF00FF"/>
              </a:solidFill>
              <a:ln w="9525">
                <a:solidFill>
                  <a:srgbClr val="FF00FF"/>
                </a:solidFill>
                <a:round/>
                <a:headEnd/>
                <a:tailEnd/>
              </a:ln>
            </p:spPr>
            <p:txBody>
              <a:bodyPr/>
              <a:lstStyle/>
              <a:p>
                <a:endParaRPr lang="tr-TR"/>
              </a:p>
            </p:txBody>
          </p:sp>
          <p:sp>
            <p:nvSpPr>
              <p:cNvPr id="35050" name="Freeform 253"/>
              <p:cNvSpPr>
                <a:spLocks/>
              </p:cNvSpPr>
              <p:nvPr/>
            </p:nvSpPr>
            <p:spPr bwMode="auto">
              <a:xfrm>
                <a:off x="3857" y="2902"/>
                <a:ext cx="81" cy="77"/>
              </a:xfrm>
              <a:custGeom>
                <a:avLst/>
                <a:gdLst>
                  <a:gd name="T0" fmla="*/ 38 w 81"/>
                  <a:gd name="T1" fmla="*/ 0 h 77"/>
                  <a:gd name="T2" fmla="*/ 81 w 81"/>
                  <a:gd name="T3" fmla="*/ 77 h 77"/>
                  <a:gd name="T4" fmla="*/ 0 w 81"/>
                  <a:gd name="T5" fmla="*/ 41 h 77"/>
                  <a:gd name="T6" fmla="*/ 38 w 81"/>
                  <a:gd name="T7" fmla="*/ 0 h 77"/>
                  <a:gd name="T8" fmla="*/ 0 60000 65536"/>
                  <a:gd name="T9" fmla="*/ 0 60000 65536"/>
                  <a:gd name="T10" fmla="*/ 0 60000 65536"/>
                  <a:gd name="T11" fmla="*/ 0 60000 65536"/>
                  <a:gd name="T12" fmla="*/ 0 w 81"/>
                  <a:gd name="T13" fmla="*/ 0 h 77"/>
                  <a:gd name="T14" fmla="*/ 81 w 81"/>
                  <a:gd name="T15" fmla="*/ 77 h 77"/>
                </a:gdLst>
                <a:ahLst/>
                <a:cxnLst>
                  <a:cxn ang="T8">
                    <a:pos x="T0" y="T1"/>
                  </a:cxn>
                  <a:cxn ang="T9">
                    <a:pos x="T2" y="T3"/>
                  </a:cxn>
                  <a:cxn ang="T10">
                    <a:pos x="T4" y="T5"/>
                  </a:cxn>
                  <a:cxn ang="T11">
                    <a:pos x="T6" y="T7"/>
                  </a:cxn>
                </a:cxnLst>
                <a:rect l="T12" t="T13" r="T14" b="T15"/>
                <a:pathLst>
                  <a:path w="81" h="77">
                    <a:moveTo>
                      <a:pt x="38" y="0"/>
                    </a:moveTo>
                    <a:lnTo>
                      <a:pt x="81" y="77"/>
                    </a:lnTo>
                    <a:lnTo>
                      <a:pt x="0" y="41"/>
                    </a:lnTo>
                    <a:lnTo>
                      <a:pt x="38" y="0"/>
                    </a:lnTo>
                    <a:close/>
                  </a:path>
                </a:pathLst>
              </a:custGeom>
              <a:solidFill>
                <a:srgbClr val="FF00FF"/>
              </a:solidFill>
              <a:ln w="9525">
                <a:solidFill>
                  <a:srgbClr val="FF00FF"/>
                </a:solidFill>
                <a:round/>
                <a:headEnd/>
                <a:tailEnd/>
              </a:ln>
            </p:spPr>
            <p:txBody>
              <a:bodyPr/>
              <a:lstStyle/>
              <a:p>
                <a:endParaRPr lang="tr-TR"/>
              </a:p>
            </p:txBody>
          </p:sp>
        </p:grpSp>
        <p:sp>
          <p:nvSpPr>
            <p:cNvPr id="34831" name="Rectangle 254"/>
            <p:cNvSpPr>
              <a:spLocks noChangeArrowheads="1"/>
            </p:cNvSpPr>
            <p:nvPr/>
          </p:nvSpPr>
          <p:spPr bwMode="auto">
            <a:xfrm>
              <a:off x="2092" y="3108"/>
              <a:ext cx="133" cy="221"/>
            </a:xfrm>
            <a:prstGeom prst="rect">
              <a:avLst/>
            </a:prstGeom>
            <a:noFill/>
            <a:ln w="9525">
              <a:noFill/>
              <a:miter lim="800000"/>
              <a:headEnd/>
              <a:tailEnd/>
            </a:ln>
          </p:spPr>
          <p:txBody>
            <a:bodyPr wrap="none" lIns="0" tIns="0" rIns="0" bIns="0">
              <a:spAutoFit/>
            </a:bodyPr>
            <a:lstStyle/>
            <a:p>
              <a:r>
                <a:rPr lang="tr-TR" sz="2300">
                  <a:solidFill>
                    <a:srgbClr val="FF0066"/>
                  </a:solidFill>
                  <a:latin typeface="Arial" charset="0"/>
                </a:rPr>
                <a:t>w</a:t>
              </a:r>
              <a:endParaRPr lang="tr-TR">
                <a:solidFill>
                  <a:srgbClr val="FF0066"/>
                </a:solidFill>
              </a:endParaRPr>
            </a:p>
          </p:txBody>
        </p:sp>
        <p:grpSp>
          <p:nvGrpSpPr>
            <p:cNvPr id="34832" name="Group 470"/>
            <p:cNvGrpSpPr>
              <a:grpSpLocks/>
            </p:cNvGrpSpPr>
            <p:nvPr/>
          </p:nvGrpSpPr>
          <p:grpSpPr bwMode="auto">
            <a:xfrm>
              <a:off x="688" y="1976"/>
              <a:ext cx="2491" cy="1288"/>
              <a:chOff x="688" y="1976"/>
              <a:chExt cx="2491" cy="1288"/>
            </a:xfrm>
          </p:grpSpPr>
          <p:sp>
            <p:nvSpPr>
              <p:cNvPr id="34835" name="Line 216"/>
              <p:cNvSpPr>
                <a:spLocks noChangeShapeType="1"/>
              </p:cNvSpPr>
              <p:nvPr/>
            </p:nvSpPr>
            <p:spPr bwMode="auto">
              <a:xfrm flipV="1">
                <a:off x="749" y="2366"/>
                <a:ext cx="1" cy="207"/>
              </a:xfrm>
              <a:prstGeom prst="line">
                <a:avLst/>
              </a:prstGeom>
              <a:noFill/>
              <a:ln w="36513" cap="rnd">
                <a:solidFill>
                  <a:srgbClr val="FF00FF"/>
                </a:solidFill>
                <a:round/>
                <a:headEnd/>
                <a:tailEnd/>
              </a:ln>
            </p:spPr>
            <p:txBody>
              <a:bodyPr/>
              <a:lstStyle/>
              <a:p>
                <a:endParaRPr lang="tr-TR"/>
              </a:p>
            </p:txBody>
          </p:sp>
          <p:sp>
            <p:nvSpPr>
              <p:cNvPr id="34836" name="Freeform 217"/>
              <p:cNvSpPr>
                <a:spLocks/>
              </p:cNvSpPr>
              <p:nvPr/>
            </p:nvSpPr>
            <p:spPr bwMode="auto">
              <a:xfrm>
                <a:off x="702" y="2235"/>
                <a:ext cx="95" cy="143"/>
              </a:xfrm>
              <a:custGeom>
                <a:avLst/>
                <a:gdLst>
                  <a:gd name="T0" fmla="*/ 0 w 95"/>
                  <a:gd name="T1" fmla="*/ 143 h 143"/>
                  <a:gd name="T2" fmla="*/ 47 w 95"/>
                  <a:gd name="T3" fmla="*/ 0 h 143"/>
                  <a:gd name="T4" fmla="*/ 95 w 95"/>
                  <a:gd name="T5" fmla="*/ 143 h 143"/>
                  <a:gd name="T6" fmla="*/ 0 w 95"/>
                  <a:gd name="T7" fmla="*/ 143 h 143"/>
                  <a:gd name="T8" fmla="*/ 0 60000 65536"/>
                  <a:gd name="T9" fmla="*/ 0 60000 65536"/>
                  <a:gd name="T10" fmla="*/ 0 60000 65536"/>
                  <a:gd name="T11" fmla="*/ 0 60000 65536"/>
                  <a:gd name="T12" fmla="*/ 0 w 95"/>
                  <a:gd name="T13" fmla="*/ 0 h 143"/>
                  <a:gd name="T14" fmla="*/ 95 w 95"/>
                  <a:gd name="T15" fmla="*/ 143 h 143"/>
                </a:gdLst>
                <a:ahLst/>
                <a:cxnLst>
                  <a:cxn ang="T8">
                    <a:pos x="T0" y="T1"/>
                  </a:cxn>
                  <a:cxn ang="T9">
                    <a:pos x="T2" y="T3"/>
                  </a:cxn>
                  <a:cxn ang="T10">
                    <a:pos x="T4" y="T5"/>
                  </a:cxn>
                  <a:cxn ang="T11">
                    <a:pos x="T6" y="T7"/>
                  </a:cxn>
                </a:cxnLst>
                <a:rect l="T12" t="T13" r="T14" b="T15"/>
                <a:pathLst>
                  <a:path w="95" h="143">
                    <a:moveTo>
                      <a:pt x="0" y="143"/>
                    </a:moveTo>
                    <a:lnTo>
                      <a:pt x="47" y="0"/>
                    </a:lnTo>
                    <a:lnTo>
                      <a:pt x="95" y="143"/>
                    </a:lnTo>
                    <a:lnTo>
                      <a:pt x="0" y="143"/>
                    </a:lnTo>
                    <a:close/>
                  </a:path>
                </a:pathLst>
              </a:custGeom>
              <a:solidFill>
                <a:srgbClr val="FF00FF"/>
              </a:solidFill>
              <a:ln w="9525">
                <a:solidFill>
                  <a:srgbClr val="FF00FF"/>
                </a:solidFill>
                <a:round/>
                <a:headEnd/>
                <a:tailEnd/>
              </a:ln>
            </p:spPr>
            <p:txBody>
              <a:bodyPr/>
              <a:lstStyle/>
              <a:p>
                <a:endParaRPr lang="tr-TR"/>
              </a:p>
            </p:txBody>
          </p:sp>
          <p:sp>
            <p:nvSpPr>
              <p:cNvPr id="34837" name="Line 218"/>
              <p:cNvSpPr>
                <a:spLocks noChangeShapeType="1"/>
              </p:cNvSpPr>
              <p:nvPr/>
            </p:nvSpPr>
            <p:spPr bwMode="auto">
              <a:xfrm>
                <a:off x="749" y="2844"/>
                <a:ext cx="2" cy="152"/>
              </a:xfrm>
              <a:prstGeom prst="line">
                <a:avLst/>
              </a:prstGeom>
              <a:noFill/>
              <a:ln w="36513" cap="rnd">
                <a:solidFill>
                  <a:srgbClr val="FF00FF"/>
                </a:solidFill>
                <a:round/>
                <a:headEnd/>
                <a:tailEnd/>
              </a:ln>
            </p:spPr>
            <p:txBody>
              <a:bodyPr/>
              <a:lstStyle/>
              <a:p>
                <a:endParaRPr lang="tr-TR"/>
              </a:p>
            </p:txBody>
          </p:sp>
          <p:sp>
            <p:nvSpPr>
              <p:cNvPr id="34838" name="Freeform 219"/>
              <p:cNvSpPr>
                <a:spLocks/>
              </p:cNvSpPr>
              <p:nvPr/>
            </p:nvSpPr>
            <p:spPr bwMode="auto">
              <a:xfrm>
                <a:off x="703" y="2984"/>
                <a:ext cx="96" cy="144"/>
              </a:xfrm>
              <a:custGeom>
                <a:avLst/>
                <a:gdLst>
                  <a:gd name="T0" fmla="*/ 96 w 96"/>
                  <a:gd name="T1" fmla="*/ 0 h 144"/>
                  <a:gd name="T2" fmla="*/ 50 w 96"/>
                  <a:gd name="T3" fmla="*/ 144 h 144"/>
                  <a:gd name="T4" fmla="*/ 0 w 96"/>
                  <a:gd name="T5" fmla="*/ 1 h 144"/>
                  <a:gd name="T6" fmla="*/ 96 w 96"/>
                  <a:gd name="T7" fmla="*/ 0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50" y="144"/>
                    </a:lnTo>
                    <a:lnTo>
                      <a:pt x="0" y="1"/>
                    </a:lnTo>
                    <a:lnTo>
                      <a:pt x="96" y="0"/>
                    </a:lnTo>
                    <a:close/>
                  </a:path>
                </a:pathLst>
              </a:custGeom>
              <a:solidFill>
                <a:srgbClr val="FF00FF"/>
              </a:solidFill>
              <a:ln w="9525">
                <a:solidFill>
                  <a:srgbClr val="FF00FF"/>
                </a:solidFill>
                <a:round/>
                <a:headEnd/>
                <a:tailEnd/>
              </a:ln>
            </p:spPr>
            <p:txBody>
              <a:bodyPr/>
              <a:lstStyle/>
              <a:p>
                <a:endParaRPr lang="tr-TR"/>
              </a:p>
            </p:txBody>
          </p:sp>
          <p:sp>
            <p:nvSpPr>
              <p:cNvPr id="34839" name="Rectangle 220"/>
              <p:cNvSpPr>
                <a:spLocks noChangeArrowheads="1"/>
              </p:cNvSpPr>
              <p:nvPr/>
            </p:nvSpPr>
            <p:spPr bwMode="auto">
              <a:xfrm>
                <a:off x="688" y="2599"/>
                <a:ext cx="133" cy="221"/>
              </a:xfrm>
              <a:prstGeom prst="rect">
                <a:avLst/>
              </a:prstGeom>
              <a:noFill/>
              <a:ln w="9525">
                <a:noFill/>
                <a:miter lim="800000"/>
                <a:headEnd/>
                <a:tailEnd/>
              </a:ln>
            </p:spPr>
            <p:txBody>
              <a:bodyPr wrap="none" lIns="0" tIns="0" rIns="0" bIns="0">
                <a:spAutoFit/>
              </a:bodyPr>
              <a:lstStyle/>
              <a:p>
                <a:r>
                  <a:rPr lang="tr-TR" sz="2300">
                    <a:solidFill>
                      <a:srgbClr val="FF0066"/>
                    </a:solidFill>
                    <a:latin typeface="Arial" charset="0"/>
                  </a:rPr>
                  <a:t>N</a:t>
                </a:r>
                <a:endParaRPr lang="tr-TR">
                  <a:solidFill>
                    <a:srgbClr val="FF0066"/>
                  </a:solidFill>
                </a:endParaRPr>
              </a:p>
            </p:txBody>
          </p:sp>
          <p:grpSp>
            <p:nvGrpSpPr>
              <p:cNvPr id="34840" name="Group 469"/>
              <p:cNvGrpSpPr>
                <a:grpSpLocks/>
              </p:cNvGrpSpPr>
              <p:nvPr/>
            </p:nvGrpSpPr>
            <p:grpSpPr bwMode="auto">
              <a:xfrm>
                <a:off x="1350" y="3169"/>
                <a:ext cx="1829" cy="95"/>
                <a:chOff x="1350" y="3169"/>
                <a:chExt cx="1829" cy="95"/>
              </a:xfrm>
            </p:grpSpPr>
            <p:sp>
              <p:nvSpPr>
                <p:cNvPr id="35042" name="Line 255"/>
                <p:cNvSpPr>
                  <a:spLocks noChangeShapeType="1"/>
                </p:cNvSpPr>
                <p:nvPr/>
              </p:nvSpPr>
              <p:spPr bwMode="auto">
                <a:xfrm flipH="1">
                  <a:off x="1481" y="3216"/>
                  <a:ext cx="534" cy="1"/>
                </a:xfrm>
                <a:prstGeom prst="line">
                  <a:avLst/>
                </a:prstGeom>
                <a:noFill/>
                <a:ln w="36513" cap="rnd">
                  <a:solidFill>
                    <a:srgbClr val="FF00FF"/>
                  </a:solidFill>
                  <a:round/>
                  <a:headEnd/>
                  <a:tailEnd/>
                </a:ln>
              </p:spPr>
              <p:txBody>
                <a:bodyPr/>
                <a:lstStyle/>
                <a:p>
                  <a:endParaRPr lang="tr-TR"/>
                </a:p>
              </p:txBody>
            </p:sp>
            <p:sp>
              <p:nvSpPr>
                <p:cNvPr id="35043" name="Freeform 256"/>
                <p:cNvSpPr>
                  <a:spLocks/>
                </p:cNvSpPr>
                <p:nvPr/>
              </p:nvSpPr>
              <p:spPr bwMode="auto">
                <a:xfrm>
                  <a:off x="1350" y="3169"/>
                  <a:ext cx="143" cy="95"/>
                </a:xfrm>
                <a:custGeom>
                  <a:avLst/>
                  <a:gdLst>
                    <a:gd name="T0" fmla="*/ 143 w 143"/>
                    <a:gd name="T1" fmla="*/ 95 h 95"/>
                    <a:gd name="T2" fmla="*/ 0 w 143"/>
                    <a:gd name="T3" fmla="*/ 47 h 95"/>
                    <a:gd name="T4" fmla="*/ 143 w 143"/>
                    <a:gd name="T5" fmla="*/ 0 h 95"/>
                    <a:gd name="T6" fmla="*/ 143 w 143"/>
                    <a:gd name="T7" fmla="*/ 95 h 95"/>
                    <a:gd name="T8" fmla="*/ 0 60000 65536"/>
                    <a:gd name="T9" fmla="*/ 0 60000 65536"/>
                    <a:gd name="T10" fmla="*/ 0 60000 65536"/>
                    <a:gd name="T11" fmla="*/ 0 60000 65536"/>
                    <a:gd name="T12" fmla="*/ 0 w 143"/>
                    <a:gd name="T13" fmla="*/ 0 h 95"/>
                    <a:gd name="T14" fmla="*/ 143 w 143"/>
                    <a:gd name="T15" fmla="*/ 95 h 95"/>
                  </a:gdLst>
                  <a:ahLst/>
                  <a:cxnLst>
                    <a:cxn ang="T8">
                      <a:pos x="T0" y="T1"/>
                    </a:cxn>
                    <a:cxn ang="T9">
                      <a:pos x="T2" y="T3"/>
                    </a:cxn>
                    <a:cxn ang="T10">
                      <a:pos x="T4" y="T5"/>
                    </a:cxn>
                    <a:cxn ang="T11">
                      <a:pos x="T6" y="T7"/>
                    </a:cxn>
                  </a:cxnLst>
                  <a:rect l="T12" t="T13" r="T14" b="T15"/>
                  <a:pathLst>
                    <a:path w="143" h="95">
                      <a:moveTo>
                        <a:pt x="143" y="95"/>
                      </a:moveTo>
                      <a:lnTo>
                        <a:pt x="0" y="47"/>
                      </a:lnTo>
                      <a:lnTo>
                        <a:pt x="143" y="0"/>
                      </a:lnTo>
                      <a:lnTo>
                        <a:pt x="143" y="95"/>
                      </a:lnTo>
                      <a:close/>
                    </a:path>
                  </a:pathLst>
                </a:custGeom>
                <a:solidFill>
                  <a:srgbClr val="FF00FF"/>
                </a:solidFill>
                <a:ln w="9525">
                  <a:solidFill>
                    <a:srgbClr val="FF00FF"/>
                  </a:solidFill>
                  <a:round/>
                  <a:headEnd/>
                  <a:tailEnd/>
                </a:ln>
              </p:spPr>
              <p:txBody>
                <a:bodyPr/>
                <a:lstStyle/>
                <a:p>
                  <a:endParaRPr lang="tr-TR"/>
                </a:p>
              </p:txBody>
            </p:sp>
            <p:sp>
              <p:nvSpPr>
                <p:cNvPr id="35044" name="Line 257"/>
                <p:cNvSpPr>
                  <a:spLocks noChangeShapeType="1"/>
                </p:cNvSpPr>
                <p:nvPr/>
              </p:nvSpPr>
              <p:spPr bwMode="auto">
                <a:xfrm>
                  <a:off x="2304" y="3216"/>
                  <a:ext cx="749" cy="1"/>
                </a:xfrm>
                <a:prstGeom prst="line">
                  <a:avLst/>
                </a:prstGeom>
                <a:noFill/>
                <a:ln w="36513" cap="rnd">
                  <a:solidFill>
                    <a:srgbClr val="FF00FF"/>
                  </a:solidFill>
                  <a:round/>
                  <a:headEnd/>
                  <a:tailEnd/>
                </a:ln>
              </p:spPr>
              <p:txBody>
                <a:bodyPr/>
                <a:lstStyle/>
                <a:p>
                  <a:endParaRPr lang="tr-TR"/>
                </a:p>
              </p:txBody>
            </p:sp>
            <p:sp>
              <p:nvSpPr>
                <p:cNvPr id="35045" name="Freeform 258"/>
                <p:cNvSpPr>
                  <a:spLocks/>
                </p:cNvSpPr>
                <p:nvPr/>
              </p:nvSpPr>
              <p:spPr bwMode="auto">
                <a:xfrm>
                  <a:off x="3035" y="3169"/>
                  <a:ext cx="144" cy="95"/>
                </a:xfrm>
                <a:custGeom>
                  <a:avLst/>
                  <a:gdLst>
                    <a:gd name="T0" fmla="*/ 0 w 144"/>
                    <a:gd name="T1" fmla="*/ 0 h 95"/>
                    <a:gd name="T2" fmla="*/ 144 w 144"/>
                    <a:gd name="T3" fmla="*/ 47 h 95"/>
                    <a:gd name="T4" fmla="*/ 0 w 144"/>
                    <a:gd name="T5" fmla="*/ 95 h 95"/>
                    <a:gd name="T6" fmla="*/ 0 w 144"/>
                    <a:gd name="T7" fmla="*/ 0 h 95"/>
                    <a:gd name="T8" fmla="*/ 0 60000 65536"/>
                    <a:gd name="T9" fmla="*/ 0 60000 65536"/>
                    <a:gd name="T10" fmla="*/ 0 60000 65536"/>
                    <a:gd name="T11" fmla="*/ 0 60000 65536"/>
                    <a:gd name="T12" fmla="*/ 0 w 144"/>
                    <a:gd name="T13" fmla="*/ 0 h 95"/>
                    <a:gd name="T14" fmla="*/ 144 w 144"/>
                    <a:gd name="T15" fmla="*/ 95 h 95"/>
                  </a:gdLst>
                  <a:ahLst/>
                  <a:cxnLst>
                    <a:cxn ang="T8">
                      <a:pos x="T0" y="T1"/>
                    </a:cxn>
                    <a:cxn ang="T9">
                      <a:pos x="T2" y="T3"/>
                    </a:cxn>
                    <a:cxn ang="T10">
                      <a:pos x="T4" y="T5"/>
                    </a:cxn>
                    <a:cxn ang="T11">
                      <a:pos x="T6" y="T7"/>
                    </a:cxn>
                  </a:cxnLst>
                  <a:rect l="T12" t="T13" r="T14" b="T15"/>
                  <a:pathLst>
                    <a:path w="144" h="95">
                      <a:moveTo>
                        <a:pt x="0" y="0"/>
                      </a:moveTo>
                      <a:lnTo>
                        <a:pt x="144" y="47"/>
                      </a:lnTo>
                      <a:lnTo>
                        <a:pt x="0" y="95"/>
                      </a:lnTo>
                      <a:lnTo>
                        <a:pt x="0" y="0"/>
                      </a:lnTo>
                      <a:close/>
                    </a:path>
                  </a:pathLst>
                </a:custGeom>
                <a:solidFill>
                  <a:srgbClr val="FF00FF"/>
                </a:solidFill>
                <a:ln w="9525">
                  <a:solidFill>
                    <a:srgbClr val="FF00FF"/>
                  </a:solidFill>
                  <a:round/>
                  <a:headEnd/>
                  <a:tailEnd/>
                </a:ln>
              </p:spPr>
              <p:txBody>
                <a:bodyPr/>
                <a:lstStyle/>
                <a:p>
                  <a:endParaRPr lang="tr-TR"/>
                </a:p>
              </p:txBody>
            </p:sp>
          </p:grpSp>
          <p:grpSp>
            <p:nvGrpSpPr>
              <p:cNvPr id="34841" name="Group 466"/>
              <p:cNvGrpSpPr>
                <a:grpSpLocks/>
              </p:cNvGrpSpPr>
              <p:nvPr/>
            </p:nvGrpSpPr>
            <p:grpSpPr bwMode="auto">
              <a:xfrm>
                <a:off x="1008" y="1976"/>
                <a:ext cx="2152" cy="1167"/>
                <a:chOff x="967" y="1968"/>
                <a:chExt cx="2152" cy="1167"/>
              </a:xfrm>
            </p:grpSpPr>
            <p:sp>
              <p:nvSpPr>
                <p:cNvPr id="34842" name="Rectangle 266"/>
                <p:cNvSpPr>
                  <a:spLocks noChangeArrowheads="1"/>
                </p:cNvSpPr>
                <p:nvPr/>
              </p:nvSpPr>
              <p:spPr bwMode="auto">
                <a:xfrm>
                  <a:off x="1016" y="1980"/>
                  <a:ext cx="411" cy="129"/>
                </a:xfrm>
                <a:prstGeom prst="rect">
                  <a:avLst/>
                </a:prstGeom>
                <a:solidFill>
                  <a:srgbClr val="000080"/>
                </a:solidFill>
                <a:ln w="9525">
                  <a:noFill/>
                  <a:miter lim="800000"/>
                  <a:headEnd/>
                  <a:tailEnd/>
                </a:ln>
              </p:spPr>
              <p:txBody>
                <a:bodyPr/>
                <a:lstStyle/>
                <a:p>
                  <a:endParaRPr lang="tr-TR"/>
                </a:p>
              </p:txBody>
            </p:sp>
            <p:sp>
              <p:nvSpPr>
                <p:cNvPr id="34843" name="Rectangle 267"/>
                <p:cNvSpPr>
                  <a:spLocks noChangeArrowheads="1"/>
                </p:cNvSpPr>
                <p:nvPr/>
              </p:nvSpPr>
              <p:spPr bwMode="auto">
                <a:xfrm>
                  <a:off x="1016" y="1980"/>
                  <a:ext cx="374" cy="134"/>
                </a:xfrm>
                <a:prstGeom prst="rect">
                  <a:avLst/>
                </a:prstGeom>
                <a:noFill/>
                <a:ln w="9525">
                  <a:noFill/>
                  <a:miter lim="800000"/>
                  <a:headEnd/>
                  <a:tailEnd/>
                </a:ln>
              </p:spPr>
              <p:txBody>
                <a:bodyPr wrap="none" lIns="0" tIns="0" rIns="0" bIns="0">
                  <a:spAutoFit/>
                </a:bodyPr>
                <a:lstStyle/>
                <a:p>
                  <a:r>
                    <a:rPr lang="tr-TR" sz="1400" b="1" i="1">
                      <a:solidFill>
                        <a:srgbClr val="FFFFFF"/>
                      </a:solidFill>
                      <a:latin typeface="Times New Roman" pitchFamily="18" charset="0"/>
                    </a:rPr>
                    <a:t>Hareket</a:t>
                  </a:r>
                  <a:endParaRPr lang="tr-TR"/>
                </a:p>
              </p:txBody>
            </p:sp>
            <p:sp>
              <p:nvSpPr>
                <p:cNvPr id="34844" name="Rectangle 268"/>
                <p:cNvSpPr>
                  <a:spLocks noChangeArrowheads="1"/>
                </p:cNvSpPr>
                <p:nvPr/>
              </p:nvSpPr>
              <p:spPr bwMode="auto">
                <a:xfrm>
                  <a:off x="1390" y="1980"/>
                  <a:ext cx="28" cy="134"/>
                </a:xfrm>
                <a:prstGeom prst="rect">
                  <a:avLst/>
                </a:prstGeom>
                <a:noFill/>
                <a:ln w="9525">
                  <a:noFill/>
                  <a:miter lim="800000"/>
                  <a:headEnd/>
                  <a:tailEnd/>
                </a:ln>
              </p:spPr>
              <p:txBody>
                <a:bodyPr wrap="none" lIns="0" tIns="0" rIns="0" bIns="0">
                  <a:spAutoFit/>
                </a:bodyPr>
                <a:lstStyle/>
                <a:p>
                  <a:r>
                    <a:rPr lang="tr-TR" sz="1400" b="1" i="1">
                      <a:solidFill>
                        <a:srgbClr val="FFFFFF"/>
                      </a:solidFill>
                      <a:latin typeface="Times New Roman" pitchFamily="18" charset="0"/>
                    </a:rPr>
                    <a:t> </a:t>
                  </a:r>
                  <a:endParaRPr lang="tr-TR"/>
                </a:p>
              </p:txBody>
            </p:sp>
            <p:sp>
              <p:nvSpPr>
                <p:cNvPr id="34845" name="Rectangle 269"/>
                <p:cNvSpPr>
                  <a:spLocks noChangeArrowheads="1"/>
                </p:cNvSpPr>
                <p:nvPr/>
              </p:nvSpPr>
              <p:spPr bwMode="auto">
                <a:xfrm>
                  <a:off x="978" y="1980"/>
                  <a:ext cx="38" cy="129"/>
                </a:xfrm>
                <a:prstGeom prst="rect">
                  <a:avLst/>
                </a:prstGeom>
                <a:solidFill>
                  <a:srgbClr val="000080"/>
                </a:solidFill>
                <a:ln w="9525">
                  <a:noFill/>
                  <a:miter lim="800000"/>
                  <a:headEnd/>
                  <a:tailEnd/>
                </a:ln>
              </p:spPr>
              <p:txBody>
                <a:bodyPr/>
                <a:lstStyle/>
                <a:p>
                  <a:endParaRPr lang="tr-TR"/>
                </a:p>
              </p:txBody>
            </p:sp>
            <p:sp>
              <p:nvSpPr>
                <p:cNvPr id="34846" name="Rectangle 270"/>
                <p:cNvSpPr>
                  <a:spLocks noChangeArrowheads="1"/>
                </p:cNvSpPr>
                <p:nvPr/>
              </p:nvSpPr>
              <p:spPr bwMode="auto">
                <a:xfrm>
                  <a:off x="1427" y="1980"/>
                  <a:ext cx="40" cy="129"/>
                </a:xfrm>
                <a:prstGeom prst="rect">
                  <a:avLst/>
                </a:prstGeom>
                <a:solidFill>
                  <a:srgbClr val="000080"/>
                </a:solidFill>
                <a:ln w="9525">
                  <a:noFill/>
                  <a:miter lim="800000"/>
                  <a:headEnd/>
                  <a:tailEnd/>
                </a:ln>
              </p:spPr>
              <p:txBody>
                <a:bodyPr/>
                <a:lstStyle/>
                <a:p>
                  <a:endParaRPr lang="tr-TR"/>
                </a:p>
              </p:txBody>
            </p:sp>
            <p:sp>
              <p:nvSpPr>
                <p:cNvPr id="34847" name="Rectangle 271"/>
                <p:cNvSpPr>
                  <a:spLocks noChangeArrowheads="1"/>
                </p:cNvSpPr>
                <p:nvPr/>
              </p:nvSpPr>
              <p:spPr bwMode="auto">
                <a:xfrm>
                  <a:off x="978" y="2109"/>
                  <a:ext cx="489" cy="58"/>
                </a:xfrm>
                <a:prstGeom prst="rect">
                  <a:avLst/>
                </a:prstGeom>
                <a:solidFill>
                  <a:srgbClr val="000080"/>
                </a:solidFill>
                <a:ln w="9525">
                  <a:noFill/>
                  <a:miter lim="800000"/>
                  <a:headEnd/>
                  <a:tailEnd/>
                </a:ln>
              </p:spPr>
              <p:txBody>
                <a:bodyPr/>
                <a:lstStyle/>
                <a:p>
                  <a:endParaRPr lang="tr-TR"/>
                </a:p>
              </p:txBody>
            </p:sp>
            <p:sp>
              <p:nvSpPr>
                <p:cNvPr id="34848" name="Rectangle 272"/>
                <p:cNvSpPr>
                  <a:spLocks noChangeArrowheads="1"/>
                </p:cNvSpPr>
                <p:nvPr/>
              </p:nvSpPr>
              <p:spPr bwMode="auto">
                <a:xfrm>
                  <a:off x="1513" y="1980"/>
                  <a:ext cx="1557" cy="129"/>
                </a:xfrm>
                <a:prstGeom prst="rect">
                  <a:avLst/>
                </a:prstGeom>
                <a:solidFill>
                  <a:srgbClr val="000080"/>
                </a:solidFill>
                <a:ln w="9525">
                  <a:noFill/>
                  <a:miter lim="800000"/>
                  <a:headEnd/>
                  <a:tailEnd/>
                </a:ln>
              </p:spPr>
              <p:txBody>
                <a:bodyPr/>
                <a:lstStyle/>
                <a:p>
                  <a:endParaRPr lang="tr-TR"/>
                </a:p>
              </p:txBody>
            </p:sp>
            <p:sp>
              <p:nvSpPr>
                <p:cNvPr id="34849" name="Rectangle 273"/>
                <p:cNvSpPr>
                  <a:spLocks noChangeArrowheads="1"/>
                </p:cNvSpPr>
                <p:nvPr/>
              </p:nvSpPr>
              <p:spPr bwMode="auto">
                <a:xfrm>
                  <a:off x="1513" y="1980"/>
                  <a:ext cx="287" cy="134"/>
                </a:xfrm>
                <a:prstGeom prst="rect">
                  <a:avLst/>
                </a:prstGeom>
                <a:noFill/>
                <a:ln w="9525">
                  <a:noFill/>
                  <a:miter lim="800000"/>
                  <a:headEnd/>
                  <a:tailEnd/>
                </a:ln>
              </p:spPr>
              <p:txBody>
                <a:bodyPr wrap="none" lIns="0" tIns="0" rIns="0" bIns="0">
                  <a:spAutoFit/>
                </a:bodyPr>
                <a:lstStyle/>
                <a:p>
                  <a:r>
                    <a:rPr lang="tr-TR" sz="1400" b="1" i="1">
                      <a:solidFill>
                        <a:srgbClr val="FFFFFF"/>
                      </a:solidFill>
                      <a:latin typeface="Times New Roman" pitchFamily="18" charset="0"/>
                    </a:rPr>
                    <a:t>Nesne</a:t>
                  </a:r>
                  <a:endParaRPr lang="tr-TR"/>
                </a:p>
              </p:txBody>
            </p:sp>
            <p:sp>
              <p:nvSpPr>
                <p:cNvPr id="34850" name="Rectangle 274"/>
                <p:cNvSpPr>
                  <a:spLocks noChangeArrowheads="1"/>
                </p:cNvSpPr>
                <p:nvPr/>
              </p:nvSpPr>
              <p:spPr bwMode="auto">
                <a:xfrm>
                  <a:off x="1798" y="1980"/>
                  <a:ext cx="28" cy="134"/>
                </a:xfrm>
                <a:prstGeom prst="rect">
                  <a:avLst/>
                </a:prstGeom>
                <a:noFill/>
                <a:ln w="9525">
                  <a:noFill/>
                  <a:miter lim="800000"/>
                  <a:headEnd/>
                  <a:tailEnd/>
                </a:ln>
              </p:spPr>
              <p:txBody>
                <a:bodyPr wrap="none" lIns="0" tIns="0" rIns="0" bIns="0">
                  <a:spAutoFit/>
                </a:bodyPr>
                <a:lstStyle/>
                <a:p>
                  <a:r>
                    <a:rPr lang="tr-TR" sz="1400" b="1" i="1">
                      <a:solidFill>
                        <a:srgbClr val="FFFFFF"/>
                      </a:solidFill>
                      <a:latin typeface="Times New Roman" pitchFamily="18" charset="0"/>
                    </a:rPr>
                    <a:t> </a:t>
                  </a:r>
                  <a:endParaRPr lang="tr-TR"/>
                </a:p>
              </p:txBody>
            </p:sp>
            <p:sp>
              <p:nvSpPr>
                <p:cNvPr id="34851" name="Rectangle 275"/>
                <p:cNvSpPr>
                  <a:spLocks noChangeArrowheads="1"/>
                </p:cNvSpPr>
                <p:nvPr/>
              </p:nvSpPr>
              <p:spPr bwMode="auto">
                <a:xfrm>
                  <a:off x="1473" y="1980"/>
                  <a:ext cx="40" cy="129"/>
                </a:xfrm>
                <a:prstGeom prst="rect">
                  <a:avLst/>
                </a:prstGeom>
                <a:solidFill>
                  <a:srgbClr val="000080"/>
                </a:solidFill>
                <a:ln w="9525">
                  <a:noFill/>
                  <a:miter lim="800000"/>
                  <a:headEnd/>
                  <a:tailEnd/>
                </a:ln>
              </p:spPr>
              <p:txBody>
                <a:bodyPr/>
                <a:lstStyle/>
                <a:p>
                  <a:endParaRPr lang="tr-TR"/>
                </a:p>
              </p:txBody>
            </p:sp>
            <p:sp>
              <p:nvSpPr>
                <p:cNvPr id="34852" name="Rectangle 276"/>
                <p:cNvSpPr>
                  <a:spLocks noChangeArrowheads="1"/>
                </p:cNvSpPr>
                <p:nvPr/>
              </p:nvSpPr>
              <p:spPr bwMode="auto">
                <a:xfrm>
                  <a:off x="3070" y="1980"/>
                  <a:ext cx="6" cy="129"/>
                </a:xfrm>
                <a:prstGeom prst="rect">
                  <a:avLst/>
                </a:prstGeom>
                <a:solidFill>
                  <a:srgbClr val="000080"/>
                </a:solidFill>
                <a:ln w="9525">
                  <a:noFill/>
                  <a:miter lim="800000"/>
                  <a:headEnd/>
                  <a:tailEnd/>
                </a:ln>
              </p:spPr>
              <p:txBody>
                <a:bodyPr/>
                <a:lstStyle/>
                <a:p>
                  <a:endParaRPr lang="tr-TR"/>
                </a:p>
              </p:txBody>
            </p:sp>
            <p:sp>
              <p:nvSpPr>
                <p:cNvPr id="34853" name="Rectangle 277"/>
                <p:cNvSpPr>
                  <a:spLocks noChangeArrowheads="1"/>
                </p:cNvSpPr>
                <p:nvPr/>
              </p:nvSpPr>
              <p:spPr bwMode="auto">
                <a:xfrm>
                  <a:off x="1473" y="2109"/>
                  <a:ext cx="1603" cy="58"/>
                </a:xfrm>
                <a:prstGeom prst="rect">
                  <a:avLst/>
                </a:prstGeom>
                <a:solidFill>
                  <a:srgbClr val="000080"/>
                </a:solidFill>
                <a:ln w="9525">
                  <a:noFill/>
                  <a:miter lim="800000"/>
                  <a:headEnd/>
                  <a:tailEnd/>
                </a:ln>
              </p:spPr>
              <p:txBody>
                <a:bodyPr/>
                <a:lstStyle/>
                <a:p>
                  <a:endParaRPr lang="tr-TR"/>
                </a:p>
              </p:txBody>
            </p:sp>
            <p:sp>
              <p:nvSpPr>
                <p:cNvPr id="34854" name="Rectangle 278"/>
                <p:cNvSpPr>
                  <a:spLocks noChangeArrowheads="1"/>
                </p:cNvSpPr>
                <p:nvPr/>
              </p:nvSpPr>
              <p:spPr bwMode="auto">
                <a:xfrm>
                  <a:off x="967" y="1968"/>
                  <a:ext cx="11" cy="12"/>
                </a:xfrm>
                <a:prstGeom prst="rect">
                  <a:avLst/>
                </a:prstGeom>
                <a:solidFill>
                  <a:srgbClr val="000000"/>
                </a:solidFill>
                <a:ln w="9525">
                  <a:noFill/>
                  <a:miter lim="800000"/>
                  <a:headEnd/>
                  <a:tailEnd/>
                </a:ln>
              </p:spPr>
              <p:txBody>
                <a:bodyPr/>
                <a:lstStyle/>
                <a:p>
                  <a:endParaRPr lang="tr-TR"/>
                </a:p>
              </p:txBody>
            </p:sp>
            <p:sp>
              <p:nvSpPr>
                <p:cNvPr id="34855" name="Line 279"/>
                <p:cNvSpPr>
                  <a:spLocks noChangeShapeType="1"/>
                </p:cNvSpPr>
                <p:nvPr/>
              </p:nvSpPr>
              <p:spPr bwMode="auto">
                <a:xfrm>
                  <a:off x="967" y="1968"/>
                  <a:ext cx="11" cy="1"/>
                </a:xfrm>
                <a:prstGeom prst="line">
                  <a:avLst/>
                </a:prstGeom>
                <a:noFill/>
                <a:ln w="0">
                  <a:solidFill>
                    <a:srgbClr val="000000"/>
                  </a:solidFill>
                  <a:round/>
                  <a:headEnd/>
                  <a:tailEnd/>
                </a:ln>
              </p:spPr>
              <p:txBody>
                <a:bodyPr/>
                <a:lstStyle/>
                <a:p>
                  <a:endParaRPr lang="tr-TR"/>
                </a:p>
              </p:txBody>
            </p:sp>
            <p:sp>
              <p:nvSpPr>
                <p:cNvPr id="34856" name="Line 280"/>
                <p:cNvSpPr>
                  <a:spLocks noChangeShapeType="1"/>
                </p:cNvSpPr>
                <p:nvPr/>
              </p:nvSpPr>
              <p:spPr bwMode="auto">
                <a:xfrm>
                  <a:off x="967" y="1968"/>
                  <a:ext cx="1" cy="12"/>
                </a:xfrm>
                <a:prstGeom prst="line">
                  <a:avLst/>
                </a:prstGeom>
                <a:noFill/>
                <a:ln w="0">
                  <a:solidFill>
                    <a:srgbClr val="000000"/>
                  </a:solidFill>
                  <a:round/>
                  <a:headEnd/>
                  <a:tailEnd/>
                </a:ln>
              </p:spPr>
              <p:txBody>
                <a:bodyPr/>
                <a:lstStyle/>
                <a:p>
                  <a:endParaRPr lang="tr-TR"/>
                </a:p>
              </p:txBody>
            </p:sp>
            <p:sp>
              <p:nvSpPr>
                <p:cNvPr id="34857" name="Rectangle 281"/>
                <p:cNvSpPr>
                  <a:spLocks noChangeArrowheads="1"/>
                </p:cNvSpPr>
                <p:nvPr/>
              </p:nvSpPr>
              <p:spPr bwMode="auto">
                <a:xfrm>
                  <a:off x="967" y="1968"/>
                  <a:ext cx="11" cy="12"/>
                </a:xfrm>
                <a:prstGeom prst="rect">
                  <a:avLst/>
                </a:prstGeom>
                <a:solidFill>
                  <a:srgbClr val="000000"/>
                </a:solidFill>
                <a:ln w="9525">
                  <a:noFill/>
                  <a:miter lim="800000"/>
                  <a:headEnd/>
                  <a:tailEnd/>
                </a:ln>
              </p:spPr>
              <p:txBody>
                <a:bodyPr/>
                <a:lstStyle/>
                <a:p>
                  <a:endParaRPr lang="tr-TR"/>
                </a:p>
              </p:txBody>
            </p:sp>
            <p:sp>
              <p:nvSpPr>
                <p:cNvPr id="34858" name="Line 282"/>
                <p:cNvSpPr>
                  <a:spLocks noChangeShapeType="1"/>
                </p:cNvSpPr>
                <p:nvPr/>
              </p:nvSpPr>
              <p:spPr bwMode="auto">
                <a:xfrm>
                  <a:off x="967" y="1968"/>
                  <a:ext cx="11" cy="1"/>
                </a:xfrm>
                <a:prstGeom prst="line">
                  <a:avLst/>
                </a:prstGeom>
                <a:noFill/>
                <a:ln w="0">
                  <a:solidFill>
                    <a:srgbClr val="000000"/>
                  </a:solidFill>
                  <a:round/>
                  <a:headEnd/>
                  <a:tailEnd/>
                </a:ln>
              </p:spPr>
              <p:txBody>
                <a:bodyPr/>
                <a:lstStyle/>
                <a:p>
                  <a:endParaRPr lang="tr-TR"/>
                </a:p>
              </p:txBody>
            </p:sp>
            <p:sp>
              <p:nvSpPr>
                <p:cNvPr id="34859" name="Line 283"/>
                <p:cNvSpPr>
                  <a:spLocks noChangeShapeType="1"/>
                </p:cNvSpPr>
                <p:nvPr/>
              </p:nvSpPr>
              <p:spPr bwMode="auto">
                <a:xfrm>
                  <a:off x="967" y="1968"/>
                  <a:ext cx="1" cy="12"/>
                </a:xfrm>
                <a:prstGeom prst="line">
                  <a:avLst/>
                </a:prstGeom>
                <a:noFill/>
                <a:ln w="0">
                  <a:solidFill>
                    <a:srgbClr val="000000"/>
                  </a:solidFill>
                  <a:round/>
                  <a:headEnd/>
                  <a:tailEnd/>
                </a:ln>
              </p:spPr>
              <p:txBody>
                <a:bodyPr/>
                <a:lstStyle/>
                <a:p>
                  <a:endParaRPr lang="tr-TR"/>
                </a:p>
              </p:txBody>
            </p:sp>
            <p:sp>
              <p:nvSpPr>
                <p:cNvPr id="34860" name="Rectangle 284"/>
                <p:cNvSpPr>
                  <a:spLocks noChangeArrowheads="1"/>
                </p:cNvSpPr>
                <p:nvPr/>
              </p:nvSpPr>
              <p:spPr bwMode="auto">
                <a:xfrm>
                  <a:off x="978" y="1968"/>
                  <a:ext cx="489" cy="12"/>
                </a:xfrm>
                <a:prstGeom prst="rect">
                  <a:avLst/>
                </a:prstGeom>
                <a:solidFill>
                  <a:srgbClr val="000000"/>
                </a:solidFill>
                <a:ln w="9525">
                  <a:noFill/>
                  <a:miter lim="800000"/>
                  <a:headEnd/>
                  <a:tailEnd/>
                </a:ln>
              </p:spPr>
              <p:txBody>
                <a:bodyPr/>
                <a:lstStyle/>
                <a:p>
                  <a:endParaRPr lang="tr-TR"/>
                </a:p>
              </p:txBody>
            </p:sp>
            <p:sp>
              <p:nvSpPr>
                <p:cNvPr id="34861" name="Line 285"/>
                <p:cNvSpPr>
                  <a:spLocks noChangeShapeType="1"/>
                </p:cNvSpPr>
                <p:nvPr/>
              </p:nvSpPr>
              <p:spPr bwMode="auto">
                <a:xfrm>
                  <a:off x="978" y="1968"/>
                  <a:ext cx="489" cy="1"/>
                </a:xfrm>
                <a:prstGeom prst="line">
                  <a:avLst/>
                </a:prstGeom>
                <a:noFill/>
                <a:ln w="0">
                  <a:solidFill>
                    <a:srgbClr val="000000"/>
                  </a:solidFill>
                  <a:round/>
                  <a:headEnd/>
                  <a:tailEnd/>
                </a:ln>
              </p:spPr>
              <p:txBody>
                <a:bodyPr/>
                <a:lstStyle/>
                <a:p>
                  <a:endParaRPr lang="tr-TR"/>
                </a:p>
              </p:txBody>
            </p:sp>
            <p:sp>
              <p:nvSpPr>
                <p:cNvPr id="34862" name="Rectangle 286"/>
                <p:cNvSpPr>
                  <a:spLocks noChangeArrowheads="1"/>
                </p:cNvSpPr>
                <p:nvPr/>
              </p:nvSpPr>
              <p:spPr bwMode="auto">
                <a:xfrm>
                  <a:off x="1467" y="1968"/>
                  <a:ext cx="12" cy="12"/>
                </a:xfrm>
                <a:prstGeom prst="rect">
                  <a:avLst/>
                </a:prstGeom>
                <a:solidFill>
                  <a:srgbClr val="000000"/>
                </a:solidFill>
                <a:ln w="9525">
                  <a:noFill/>
                  <a:miter lim="800000"/>
                  <a:headEnd/>
                  <a:tailEnd/>
                </a:ln>
              </p:spPr>
              <p:txBody>
                <a:bodyPr/>
                <a:lstStyle/>
                <a:p>
                  <a:endParaRPr lang="tr-TR"/>
                </a:p>
              </p:txBody>
            </p:sp>
            <p:sp>
              <p:nvSpPr>
                <p:cNvPr id="34863" name="Line 287"/>
                <p:cNvSpPr>
                  <a:spLocks noChangeShapeType="1"/>
                </p:cNvSpPr>
                <p:nvPr/>
              </p:nvSpPr>
              <p:spPr bwMode="auto">
                <a:xfrm>
                  <a:off x="1467" y="1968"/>
                  <a:ext cx="12" cy="1"/>
                </a:xfrm>
                <a:prstGeom prst="line">
                  <a:avLst/>
                </a:prstGeom>
                <a:noFill/>
                <a:ln w="0">
                  <a:solidFill>
                    <a:srgbClr val="000000"/>
                  </a:solidFill>
                  <a:round/>
                  <a:headEnd/>
                  <a:tailEnd/>
                </a:ln>
              </p:spPr>
              <p:txBody>
                <a:bodyPr/>
                <a:lstStyle/>
                <a:p>
                  <a:endParaRPr lang="tr-TR"/>
                </a:p>
              </p:txBody>
            </p:sp>
            <p:sp>
              <p:nvSpPr>
                <p:cNvPr id="34864" name="Line 288"/>
                <p:cNvSpPr>
                  <a:spLocks noChangeShapeType="1"/>
                </p:cNvSpPr>
                <p:nvPr/>
              </p:nvSpPr>
              <p:spPr bwMode="auto">
                <a:xfrm>
                  <a:off x="1467" y="1968"/>
                  <a:ext cx="1" cy="12"/>
                </a:xfrm>
                <a:prstGeom prst="line">
                  <a:avLst/>
                </a:prstGeom>
                <a:noFill/>
                <a:ln w="0">
                  <a:solidFill>
                    <a:srgbClr val="000000"/>
                  </a:solidFill>
                  <a:round/>
                  <a:headEnd/>
                  <a:tailEnd/>
                </a:ln>
              </p:spPr>
              <p:txBody>
                <a:bodyPr/>
                <a:lstStyle/>
                <a:p>
                  <a:endParaRPr lang="tr-TR"/>
                </a:p>
              </p:txBody>
            </p:sp>
            <p:sp>
              <p:nvSpPr>
                <p:cNvPr id="34865" name="Rectangle 289"/>
                <p:cNvSpPr>
                  <a:spLocks noChangeArrowheads="1"/>
                </p:cNvSpPr>
                <p:nvPr/>
              </p:nvSpPr>
              <p:spPr bwMode="auto">
                <a:xfrm>
                  <a:off x="1479" y="1968"/>
                  <a:ext cx="1629" cy="12"/>
                </a:xfrm>
                <a:prstGeom prst="rect">
                  <a:avLst/>
                </a:prstGeom>
                <a:solidFill>
                  <a:srgbClr val="000000"/>
                </a:solidFill>
                <a:ln w="9525">
                  <a:noFill/>
                  <a:miter lim="800000"/>
                  <a:headEnd/>
                  <a:tailEnd/>
                </a:ln>
              </p:spPr>
              <p:txBody>
                <a:bodyPr/>
                <a:lstStyle/>
                <a:p>
                  <a:endParaRPr lang="tr-TR"/>
                </a:p>
              </p:txBody>
            </p:sp>
            <p:sp>
              <p:nvSpPr>
                <p:cNvPr id="34866" name="Line 290"/>
                <p:cNvSpPr>
                  <a:spLocks noChangeShapeType="1"/>
                </p:cNvSpPr>
                <p:nvPr/>
              </p:nvSpPr>
              <p:spPr bwMode="auto">
                <a:xfrm>
                  <a:off x="1479" y="1968"/>
                  <a:ext cx="1629" cy="1"/>
                </a:xfrm>
                <a:prstGeom prst="line">
                  <a:avLst/>
                </a:prstGeom>
                <a:noFill/>
                <a:ln w="0">
                  <a:solidFill>
                    <a:srgbClr val="000000"/>
                  </a:solidFill>
                  <a:round/>
                  <a:headEnd/>
                  <a:tailEnd/>
                </a:ln>
              </p:spPr>
              <p:txBody>
                <a:bodyPr/>
                <a:lstStyle/>
                <a:p>
                  <a:endParaRPr lang="tr-TR"/>
                </a:p>
              </p:txBody>
            </p:sp>
            <p:sp>
              <p:nvSpPr>
                <p:cNvPr id="34867" name="Rectangle 291"/>
                <p:cNvSpPr>
                  <a:spLocks noChangeArrowheads="1"/>
                </p:cNvSpPr>
                <p:nvPr/>
              </p:nvSpPr>
              <p:spPr bwMode="auto">
                <a:xfrm>
                  <a:off x="3108" y="1968"/>
                  <a:ext cx="11" cy="12"/>
                </a:xfrm>
                <a:prstGeom prst="rect">
                  <a:avLst/>
                </a:prstGeom>
                <a:solidFill>
                  <a:srgbClr val="000000"/>
                </a:solidFill>
                <a:ln w="9525">
                  <a:noFill/>
                  <a:miter lim="800000"/>
                  <a:headEnd/>
                  <a:tailEnd/>
                </a:ln>
              </p:spPr>
              <p:txBody>
                <a:bodyPr/>
                <a:lstStyle/>
                <a:p>
                  <a:endParaRPr lang="tr-TR"/>
                </a:p>
              </p:txBody>
            </p:sp>
            <p:sp>
              <p:nvSpPr>
                <p:cNvPr id="34868" name="Line 292"/>
                <p:cNvSpPr>
                  <a:spLocks noChangeShapeType="1"/>
                </p:cNvSpPr>
                <p:nvPr/>
              </p:nvSpPr>
              <p:spPr bwMode="auto">
                <a:xfrm>
                  <a:off x="3108" y="1968"/>
                  <a:ext cx="11" cy="1"/>
                </a:xfrm>
                <a:prstGeom prst="line">
                  <a:avLst/>
                </a:prstGeom>
                <a:noFill/>
                <a:ln w="0">
                  <a:solidFill>
                    <a:srgbClr val="000000"/>
                  </a:solidFill>
                  <a:round/>
                  <a:headEnd/>
                  <a:tailEnd/>
                </a:ln>
              </p:spPr>
              <p:txBody>
                <a:bodyPr/>
                <a:lstStyle/>
                <a:p>
                  <a:endParaRPr lang="tr-TR"/>
                </a:p>
              </p:txBody>
            </p:sp>
            <p:sp>
              <p:nvSpPr>
                <p:cNvPr id="34869" name="Line 293"/>
                <p:cNvSpPr>
                  <a:spLocks noChangeShapeType="1"/>
                </p:cNvSpPr>
                <p:nvPr/>
              </p:nvSpPr>
              <p:spPr bwMode="auto">
                <a:xfrm>
                  <a:off x="3108" y="1968"/>
                  <a:ext cx="1" cy="12"/>
                </a:xfrm>
                <a:prstGeom prst="line">
                  <a:avLst/>
                </a:prstGeom>
                <a:noFill/>
                <a:ln w="0">
                  <a:solidFill>
                    <a:srgbClr val="000000"/>
                  </a:solidFill>
                  <a:round/>
                  <a:headEnd/>
                  <a:tailEnd/>
                </a:ln>
              </p:spPr>
              <p:txBody>
                <a:bodyPr/>
                <a:lstStyle/>
                <a:p>
                  <a:endParaRPr lang="tr-TR"/>
                </a:p>
              </p:txBody>
            </p:sp>
            <p:sp>
              <p:nvSpPr>
                <p:cNvPr id="34870" name="Rectangle 294"/>
                <p:cNvSpPr>
                  <a:spLocks noChangeArrowheads="1"/>
                </p:cNvSpPr>
                <p:nvPr/>
              </p:nvSpPr>
              <p:spPr bwMode="auto">
                <a:xfrm>
                  <a:off x="3108" y="1968"/>
                  <a:ext cx="11" cy="12"/>
                </a:xfrm>
                <a:prstGeom prst="rect">
                  <a:avLst/>
                </a:prstGeom>
                <a:solidFill>
                  <a:srgbClr val="000000"/>
                </a:solidFill>
                <a:ln w="9525">
                  <a:noFill/>
                  <a:miter lim="800000"/>
                  <a:headEnd/>
                  <a:tailEnd/>
                </a:ln>
              </p:spPr>
              <p:txBody>
                <a:bodyPr/>
                <a:lstStyle/>
                <a:p>
                  <a:endParaRPr lang="tr-TR"/>
                </a:p>
              </p:txBody>
            </p:sp>
            <p:sp>
              <p:nvSpPr>
                <p:cNvPr id="34871" name="Line 295"/>
                <p:cNvSpPr>
                  <a:spLocks noChangeShapeType="1"/>
                </p:cNvSpPr>
                <p:nvPr/>
              </p:nvSpPr>
              <p:spPr bwMode="auto">
                <a:xfrm>
                  <a:off x="3108" y="1968"/>
                  <a:ext cx="11" cy="1"/>
                </a:xfrm>
                <a:prstGeom prst="line">
                  <a:avLst/>
                </a:prstGeom>
                <a:noFill/>
                <a:ln w="0">
                  <a:solidFill>
                    <a:srgbClr val="000000"/>
                  </a:solidFill>
                  <a:round/>
                  <a:headEnd/>
                  <a:tailEnd/>
                </a:ln>
              </p:spPr>
              <p:txBody>
                <a:bodyPr/>
                <a:lstStyle/>
                <a:p>
                  <a:endParaRPr lang="tr-TR"/>
                </a:p>
              </p:txBody>
            </p:sp>
            <p:sp>
              <p:nvSpPr>
                <p:cNvPr id="34872" name="Line 296"/>
                <p:cNvSpPr>
                  <a:spLocks noChangeShapeType="1"/>
                </p:cNvSpPr>
                <p:nvPr/>
              </p:nvSpPr>
              <p:spPr bwMode="auto">
                <a:xfrm>
                  <a:off x="3108" y="1968"/>
                  <a:ext cx="1" cy="12"/>
                </a:xfrm>
                <a:prstGeom prst="line">
                  <a:avLst/>
                </a:prstGeom>
                <a:noFill/>
                <a:ln w="0">
                  <a:solidFill>
                    <a:srgbClr val="000000"/>
                  </a:solidFill>
                  <a:round/>
                  <a:headEnd/>
                  <a:tailEnd/>
                </a:ln>
              </p:spPr>
              <p:txBody>
                <a:bodyPr/>
                <a:lstStyle/>
                <a:p>
                  <a:endParaRPr lang="tr-TR"/>
                </a:p>
              </p:txBody>
            </p:sp>
            <p:sp>
              <p:nvSpPr>
                <p:cNvPr id="34873" name="Rectangle 297"/>
                <p:cNvSpPr>
                  <a:spLocks noChangeArrowheads="1"/>
                </p:cNvSpPr>
                <p:nvPr/>
              </p:nvSpPr>
              <p:spPr bwMode="auto">
                <a:xfrm>
                  <a:off x="967" y="1980"/>
                  <a:ext cx="11" cy="187"/>
                </a:xfrm>
                <a:prstGeom prst="rect">
                  <a:avLst/>
                </a:prstGeom>
                <a:solidFill>
                  <a:srgbClr val="000000"/>
                </a:solidFill>
                <a:ln w="9525">
                  <a:noFill/>
                  <a:miter lim="800000"/>
                  <a:headEnd/>
                  <a:tailEnd/>
                </a:ln>
              </p:spPr>
              <p:txBody>
                <a:bodyPr/>
                <a:lstStyle/>
                <a:p>
                  <a:endParaRPr lang="tr-TR"/>
                </a:p>
              </p:txBody>
            </p:sp>
            <p:sp>
              <p:nvSpPr>
                <p:cNvPr id="34874" name="Line 298"/>
                <p:cNvSpPr>
                  <a:spLocks noChangeShapeType="1"/>
                </p:cNvSpPr>
                <p:nvPr/>
              </p:nvSpPr>
              <p:spPr bwMode="auto">
                <a:xfrm>
                  <a:off x="967" y="1980"/>
                  <a:ext cx="1" cy="187"/>
                </a:xfrm>
                <a:prstGeom prst="line">
                  <a:avLst/>
                </a:prstGeom>
                <a:noFill/>
                <a:ln w="0">
                  <a:solidFill>
                    <a:srgbClr val="000000"/>
                  </a:solidFill>
                  <a:round/>
                  <a:headEnd/>
                  <a:tailEnd/>
                </a:ln>
              </p:spPr>
              <p:txBody>
                <a:bodyPr/>
                <a:lstStyle/>
                <a:p>
                  <a:endParaRPr lang="tr-TR"/>
                </a:p>
              </p:txBody>
            </p:sp>
            <p:sp>
              <p:nvSpPr>
                <p:cNvPr id="34875" name="Rectangle 299"/>
                <p:cNvSpPr>
                  <a:spLocks noChangeArrowheads="1"/>
                </p:cNvSpPr>
                <p:nvPr/>
              </p:nvSpPr>
              <p:spPr bwMode="auto">
                <a:xfrm>
                  <a:off x="1467" y="1980"/>
                  <a:ext cx="6" cy="187"/>
                </a:xfrm>
                <a:prstGeom prst="rect">
                  <a:avLst/>
                </a:prstGeom>
                <a:solidFill>
                  <a:srgbClr val="000000"/>
                </a:solidFill>
                <a:ln w="9525">
                  <a:noFill/>
                  <a:miter lim="800000"/>
                  <a:headEnd/>
                  <a:tailEnd/>
                </a:ln>
              </p:spPr>
              <p:txBody>
                <a:bodyPr/>
                <a:lstStyle/>
                <a:p>
                  <a:endParaRPr lang="tr-TR"/>
                </a:p>
              </p:txBody>
            </p:sp>
            <p:sp>
              <p:nvSpPr>
                <p:cNvPr id="34876" name="Line 300"/>
                <p:cNvSpPr>
                  <a:spLocks noChangeShapeType="1"/>
                </p:cNvSpPr>
                <p:nvPr/>
              </p:nvSpPr>
              <p:spPr bwMode="auto">
                <a:xfrm>
                  <a:off x="1467" y="1980"/>
                  <a:ext cx="1" cy="187"/>
                </a:xfrm>
                <a:prstGeom prst="line">
                  <a:avLst/>
                </a:prstGeom>
                <a:noFill/>
                <a:ln w="0">
                  <a:solidFill>
                    <a:srgbClr val="000000"/>
                  </a:solidFill>
                  <a:round/>
                  <a:headEnd/>
                  <a:tailEnd/>
                </a:ln>
              </p:spPr>
              <p:txBody>
                <a:bodyPr/>
                <a:lstStyle/>
                <a:p>
                  <a:endParaRPr lang="tr-TR"/>
                </a:p>
              </p:txBody>
            </p:sp>
            <p:sp>
              <p:nvSpPr>
                <p:cNvPr id="34877" name="Rectangle 301"/>
                <p:cNvSpPr>
                  <a:spLocks noChangeArrowheads="1"/>
                </p:cNvSpPr>
                <p:nvPr/>
              </p:nvSpPr>
              <p:spPr bwMode="auto">
                <a:xfrm>
                  <a:off x="3108" y="1980"/>
                  <a:ext cx="11" cy="187"/>
                </a:xfrm>
                <a:prstGeom prst="rect">
                  <a:avLst/>
                </a:prstGeom>
                <a:solidFill>
                  <a:srgbClr val="000000"/>
                </a:solidFill>
                <a:ln w="9525">
                  <a:noFill/>
                  <a:miter lim="800000"/>
                  <a:headEnd/>
                  <a:tailEnd/>
                </a:ln>
              </p:spPr>
              <p:txBody>
                <a:bodyPr/>
                <a:lstStyle/>
                <a:p>
                  <a:endParaRPr lang="tr-TR"/>
                </a:p>
              </p:txBody>
            </p:sp>
            <p:sp>
              <p:nvSpPr>
                <p:cNvPr id="34878" name="Line 302"/>
                <p:cNvSpPr>
                  <a:spLocks noChangeShapeType="1"/>
                </p:cNvSpPr>
                <p:nvPr/>
              </p:nvSpPr>
              <p:spPr bwMode="auto">
                <a:xfrm>
                  <a:off x="3108" y="1980"/>
                  <a:ext cx="1" cy="187"/>
                </a:xfrm>
                <a:prstGeom prst="line">
                  <a:avLst/>
                </a:prstGeom>
                <a:noFill/>
                <a:ln w="0">
                  <a:solidFill>
                    <a:srgbClr val="000000"/>
                  </a:solidFill>
                  <a:round/>
                  <a:headEnd/>
                  <a:tailEnd/>
                </a:ln>
              </p:spPr>
              <p:txBody>
                <a:bodyPr/>
                <a:lstStyle/>
                <a:p>
                  <a:endParaRPr lang="tr-TR"/>
                </a:p>
              </p:txBody>
            </p:sp>
            <p:sp>
              <p:nvSpPr>
                <p:cNvPr id="34879" name="Rectangle 303"/>
                <p:cNvSpPr>
                  <a:spLocks noChangeArrowheads="1"/>
                </p:cNvSpPr>
                <p:nvPr/>
              </p:nvSpPr>
              <p:spPr bwMode="auto">
                <a:xfrm>
                  <a:off x="1016" y="2173"/>
                  <a:ext cx="411" cy="146"/>
                </a:xfrm>
                <a:prstGeom prst="rect">
                  <a:avLst/>
                </a:prstGeom>
                <a:solidFill>
                  <a:srgbClr val="FFFFFF"/>
                </a:solidFill>
                <a:ln w="9525">
                  <a:noFill/>
                  <a:miter lim="800000"/>
                  <a:headEnd/>
                  <a:tailEnd/>
                </a:ln>
              </p:spPr>
              <p:txBody>
                <a:bodyPr/>
                <a:lstStyle/>
                <a:p>
                  <a:endParaRPr lang="tr-TR"/>
                </a:p>
              </p:txBody>
            </p:sp>
            <p:sp>
              <p:nvSpPr>
                <p:cNvPr id="34880" name="Rectangle 304"/>
                <p:cNvSpPr>
                  <a:spLocks noChangeArrowheads="1"/>
                </p:cNvSpPr>
                <p:nvPr/>
              </p:nvSpPr>
              <p:spPr bwMode="auto">
                <a:xfrm>
                  <a:off x="1016" y="2173"/>
                  <a:ext cx="64" cy="154"/>
                </a:xfrm>
                <a:prstGeom prst="rect">
                  <a:avLst/>
                </a:prstGeom>
                <a:noFill/>
                <a:ln w="9525">
                  <a:noFill/>
                  <a:miter lim="800000"/>
                  <a:headEnd/>
                  <a:tailEnd/>
                </a:ln>
              </p:spPr>
              <p:txBody>
                <a:bodyPr wrap="none" lIns="0" tIns="0" rIns="0" bIns="0">
                  <a:spAutoFit/>
                </a:bodyPr>
                <a:lstStyle/>
                <a:p>
                  <a:r>
                    <a:rPr lang="tr-TR" sz="1600" b="1">
                      <a:solidFill>
                        <a:srgbClr val="000080"/>
                      </a:solidFill>
                      <a:latin typeface="Times New Roman" pitchFamily="18" charset="0"/>
                    </a:rPr>
                    <a:t>1</a:t>
                  </a:r>
                  <a:endParaRPr lang="tr-TR"/>
                </a:p>
              </p:txBody>
            </p:sp>
            <p:sp>
              <p:nvSpPr>
                <p:cNvPr id="34881" name="Rectangle 305"/>
                <p:cNvSpPr>
                  <a:spLocks noChangeArrowheads="1"/>
                </p:cNvSpPr>
                <p:nvPr/>
              </p:nvSpPr>
              <p:spPr bwMode="auto">
                <a:xfrm>
                  <a:off x="1079" y="2173"/>
                  <a:ext cx="32" cy="154"/>
                </a:xfrm>
                <a:prstGeom prst="rect">
                  <a:avLst/>
                </a:prstGeom>
                <a:noFill/>
                <a:ln w="9525">
                  <a:noFill/>
                  <a:miter lim="800000"/>
                  <a:headEnd/>
                  <a:tailEnd/>
                </a:ln>
              </p:spPr>
              <p:txBody>
                <a:bodyPr wrap="none" lIns="0" tIns="0" rIns="0" bIns="0">
                  <a:spAutoFit/>
                </a:bodyPr>
                <a:lstStyle/>
                <a:p>
                  <a:r>
                    <a:rPr lang="tr-TR" sz="1600" b="1">
                      <a:solidFill>
                        <a:srgbClr val="000080"/>
                      </a:solidFill>
                      <a:latin typeface="Times New Roman" pitchFamily="18" charset="0"/>
                    </a:rPr>
                    <a:t> </a:t>
                  </a:r>
                  <a:endParaRPr lang="tr-TR"/>
                </a:p>
              </p:txBody>
            </p:sp>
            <p:sp>
              <p:nvSpPr>
                <p:cNvPr id="34882" name="Rectangle 306"/>
                <p:cNvSpPr>
                  <a:spLocks noChangeArrowheads="1"/>
                </p:cNvSpPr>
                <p:nvPr/>
              </p:nvSpPr>
              <p:spPr bwMode="auto">
                <a:xfrm>
                  <a:off x="978" y="2173"/>
                  <a:ext cx="38" cy="146"/>
                </a:xfrm>
                <a:prstGeom prst="rect">
                  <a:avLst/>
                </a:prstGeom>
                <a:solidFill>
                  <a:srgbClr val="FFFFFF"/>
                </a:solidFill>
                <a:ln w="9525">
                  <a:noFill/>
                  <a:miter lim="800000"/>
                  <a:headEnd/>
                  <a:tailEnd/>
                </a:ln>
              </p:spPr>
              <p:txBody>
                <a:bodyPr/>
                <a:lstStyle/>
                <a:p>
                  <a:endParaRPr lang="tr-TR"/>
                </a:p>
              </p:txBody>
            </p:sp>
            <p:sp>
              <p:nvSpPr>
                <p:cNvPr id="34883" name="Rectangle 307"/>
                <p:cNvSpPr>
                  <a:spLocks noChangeArrowheads="1"/>
                </p:cNvSpPr>
                <p:nvPr/>
              </p:nvSpPr>
              <p:spPr bwMode="auto">
                <a:xfrm>
                  <a:off x="1427" y="2173"/>
                  <a:ext cx="40" cy="146"/>
                </a:xfrm>
                <a:prstGeom prst="rect">
                  <a:avLst/>
                </a:prstGeom>
                <a:solidFill>
                  <a:srgbClr val="FFFFFF"/>
                </a:solidFill>
                <a:ln w="9525">
                  <a:noFill/>
                  <a:miter lim="800000"/>
                  <a:headEnd/>
                  <a:tailEnd/>
                </a:ln>
              </p:spPr>
              <p:txBody>
                <a:bodyPr/>
                <a:lstStyle/>
                <a:p>
                  <a:endParaRPr lang="tr-TR"/>
                </a:p>
              </p:txBody>
            </p:sp>
            <p:sp>
              <p:nvSpPr>
                <p:cNvPr id="34884" name="Rectangle 308"/>
                <p:cNvSpPr>
                  <a:spLocks noChangeArrowheads="1"/>
                </p:cNvSpPr>
                <p:nvPr/>
              </p:nvSpPr>
              <p:spPr bwMode="auto">
                <a:xfrm>
                  <a:off x="978" y="2319"/>
                  <a:ext cx="489" cy="41"/>
                </a:xfrm>
                <a:prstGeom prst="rect">
                  <a:avLst/>
                </a:prstGeom>
                <a:solidFill>
                  <a:srgbClr val="FFFFFF"/>
                </a:solidFill>
                <a:ln w="9525">
                  <a:noFill/>
                  <a:miter lim="800000"/>
                  <a:headEnd/>
                  <a:tailEnd/>
                </a:ln>
              </p:spPr>
              <p:txBody>
                <a:bodyPr/>
                <a:lstStyle/>
                <a:p>
                  <a:endParaRPr lang="tr-TR"/>
                </a:p>
              </p:txBody>
            </p:sp>
            <p:sp>
              <p:nvSpPr>
                <p:cNvPr id="34885" name="Rectangle 309"/>
                <p:cNvSpPr>
                  <a:spLocks noChangeArrowheads="1"/>
                </p:cNvSpPr>
                <p:nvPr/>
              </p:nvSpPr>
              <p:spPr bwMode="auto">
                <a:xfrm>
                  <a:off x="1513" y="2173"/>
                  <a:ext cx="1557" cy="146"/>
                </a:xfrm>
                <a:prstGeom prst="rect">
                  <a:avLst/>
                </a:prstGeom>
                <a:solidFill>
                  <a:srgbClr val="FFFFFF"/>
                </a:solidFill>
                <a:ln w="9525">
                  <a:noFill/>
                  <a:miter lim="800000"/>
                  <a:headEnd/>
                  <a:tailEnd/>
                </a:ln>
              </p:spPr>
              <p:txBody>
                <a:bodyPr/>
                <a:lstStyle/>
                <a:p>
                  <a:endParaRPr lang="tr-TR"/>
                </a:p>
              </p:txBody>
            </p:sp>
            <p:sp>
              <p:nvSpPr>
                <p:cNvPr id="34886" name="Rectangle 310"/>
                <p:cNvSpPr>
                  <a:spLocks noChangeArrowheads="1"/>
                </p:cNvSpPr>
                <p:nvPr/>
              </p:nvSpPr>
              <p:spPr bwMode="auto">
                <a:xfrm>
                  <a:off x="1513" y="2173"/>
                  <a:ext cx="640" cy="154"/>
                </a:xfrm>
                <a:prstGeom prst="rect">
                  <a:avLst/>
                </a:prstGeom>
                <a:noFill/>
                <a:ln w="9525">
                  <a:noFill/>
                  <a:miter lim="800000"/>
                  <a:headEnd/>
                  <a:tailEnd/>
                </a:ln>
              </p:spPr>
              <p:txBody>
                <a:bodyPr wrap="none" lIns="0" tIns="0" rIns="0" bIns="0">
                  <a:spAutoFit/>
                </a:bodyPr>
                <a:lstStyle/>
                <a:p>
                  <a:r>
                    <a:rPr lang="tr-TR" sz="1600" b="1">
                      <a:solidFill>
                        <a:srgbClr val="000080"/>
                      </a:solidFill>
                      <a:latin typeface="Times New Roman" pitchFamily="18" charset="0"/>
                    </a:rPr>
                    <a:t>Ekmek, Süt</a:t>
                  </a:r>
                  <a:endParaRPr lang="tr-TR"/>
                </a:p>
              </p:txBody>
            </p:sp>
            <p:sp>
              <p:nvSpPr>
                <p:cNvPr id="34887" name="Rectangle 311"/>
                <p:cNvSpPr>
                  <a:spLocks noChangeArrowheads="1"/>
                </p:cNvSpPr>
                <p:nvPr/>
              </p:nvSpPr>
              <p:spPr bwMode="auto">
                <a:xfrm>
                  <a:off x="2149" y="2216"/>
                  <a:ext cx="20" cy="96"/>
                </a:xfrm>
                <a:prstGeom prst="rect">
                  <a:avLst/>
                </a:prstGeom>
                <a:noFill/>
                <a:ln w="9525">
                  <a:noFill/>
                  <a:miter lim="800000"/>
                  <a:headEnd/>
                  <a:tailEnd/>
                </a:ln>
              </p:spPr>
              <p:txBody>
                <a:bodyPr wrap="none" lIns="0" tIns="0" rIns="0" bIns="0">
                  <a:spAutoFit/>
                </a:bodyPr>
                <a:lstStyle/>
                <a:p>
                  <a:r>
                    <a:rPr lang="tr-TR" sz="1000">
                      <a:solidFill>
                        <a:srgbClr val="000080"/>
                      </a:solidFill>
                      <a:latin typeface="Times New Roman" pitchFamily="18" charset="0"/>
                    </a:rPr>
                    <a:t> </a:t>
                  </a:r>
                  <a:endParaRPr lang="tr-TR"/>
                </a:p>
              </p:txBody>
            </p:sp>
            <p:sp>
              <p:nvSpPr>
                <p:cNvPr id="34888" name="Rectangle 312"/>
                <p:cNvSpPr>
                  <a:spLocks noChangeArrowheads="1"/>
                </p:cNvSpPr>
                <p:nvPr/>
              </p:nvSpPr>
              <p:spPr bwMode="auto">
                <a:xfrm>
                  <a:off x="1473" y="2173"/>
                  <a:ext cx="40" cy="146"/>
                </a:xfrm>
                <a:prstGeom prst="rect">
                  <a:avLst/>
                </a:prstGeom>
                <a:solidFill>
                  <a:srgbClr val="FFFFFF"/>
                </a:solidFill>
                <a:ln w="9525">
                  <a:noFill/>
                  <a:miter lim="800000"/>
                  <a:headEnd/>
                  <a:tailEnd/>
                </a:ln>
              </p:spPr>
              <p:txBody>
                <a:bodyPr/>
                <a:lstStyle/>
                <a:p>
                  <a:endParaRPr lang="tr-TR"/>
                </a:p>
              </p:txBody>
            </p:sp>
            <p:sp>
              <p:nvSpPr>
                <p:cNvPr id="34889" name="Rectangle 313"/>
                <p:cNvSpPr>
                  <a:spLocks noChangeArrowheads="1"/>
                </p:cNvSpPr>
                <p:nvPr/>
              </p:nvSpPr>
              <p:spPr bwMode="auto">
                <a:xfrm>
                  <a:off x="3070" y="2173"/>
                  <a:ext cx="6" cy="146"/>
                </a:xfrm>
                <a:prstGeom prst="rect">
                  <a:avLst/>
                </a:prstGeom>
                <a:solidFill>
                  <a:srgbClr val="FFFFFF"/>
                </a:solidFill>
                <a:ln w="9525">
                  <a:noFill/>
                  <a:miter lim="800000"/>
                  <a:headEnd/>
                  <a:tailEnd/>
                </a:ln>
              </p:spPr>
              <p:txBody>
                <a:bodyPr/>
                <a:lstStyle/>
                <a:p>
                  <a:endParaRPr lang="tr-TR"/>
                </a:p>
              </p:txBody>
            </p:sp>
            <p:sp>
              <p:nvSpPr>
                <p:cNvPr id="34890" name="Rectangle 314"/>
                <p:cNvSpPr>
                  <a:spLocks noChangeArrowheads="1"/>
                </p:cNvSpPr>
                <p:nvPr/>
              </p:nvSpPr>
              <p:spPr bwMode="auto">
                <a:xfrm>
                  <a:off x="1473" y="2319"/>
                  <a:ext cx="1603" cy="41"/>
                </a:xfrm>
                <a:prstGeom prst="rect">
                  <a:avLst/>
                </a:prstGeom>
                <a:solidFill>
                  <a:srgbClr val="FFFFFF"/>
                </a:solidFill>
                <a:ln w="9525">
                  <a:noFill/>
                  <a:miter lim="800000"/>
                  <a:headEnd/>
                  <a:tailEnd/>
                </a:ln>
              </p:spPr>
              <p:txBody>
                <a:bodyPr/>
                <a:lstStyle/>
                <a:p>
                  <a:endParaRPr lang="tr-TR"/>
                </a:p>
              </p:txBody>
            </p:sp>
            <p:sp>
              <p:nvSpPr>
                <p:cNvPr id="34891" name="Rectangle 315"/>
                <p:cNvSpPr>
                  <a:spLocks noChangeArrowheads="1"/>
                </p:cNvSpPr>
                <p:nvPr/>
              </p:nvSpPr>
              <p:spPr bwMode="auto">
                <a:xfrm>
                  <a:off x="967" y="2167"/>
                  <a:ext cx="11" cy="6"/>
                </a:xfrm>
                <a:prstGeom prst="rect">
                  <a:avLst/>
                </a:prstGeom>
                <a:solidFill>
                  <a:srgbClr val="000000"/>
                </a:solidFill>
                <a:ln w="9525">
                  <a:noFill/>
                  <a:miter lim="800000"/>
                  <a:headEnd/>
                  <a:tailEnd/>
                </a:ln>
              </p:spPr>
              <p:txBody>
                <a:bodyPr/>
                <a:lstStyle/>
                <a:p>
                  <a:endParaRPr lang="tr-TR"/>
                </a:p>
              </p:txBody>
            </p:sp>
            <p:sp>
              <p:nvSpPr>
                <p:cNvPr id="34892" name="Line 316"/>
                <p:cNvSpPr>
                  <a:spLocks noChangeShapeType="1"/>
                </p:cNvSpPr>
                <p:nvPr/>
              </p:nvSpPr>
              <p:spPr bwMode="auto">
                <a:xfrm>
                  <a:off x="967" y="2167"/>
                  <a:ext cx="11" cy="1"/>
                </a:xfrm>
                <a:prstGeom prst="line">
                  <a:avLst/>
                </a:prstGeom>
                <a:noFill/>
                <a:ln w="0">
                  <a:solidFill>
                    <a:srgbClr val="000000"/>
                  </a:solidFill>
                  <a:round/>
                  <a:headEnd/>
                  <a:tailEnd/>
                </a:ln>
              </p:spPr>
              <p:txBody>
                <a:bodyPr/>
                <a:lstStyle/>
                <a:p>
                  <a:endParaRPr lang="tr-TR"/>
                </a:p>
              </p:txBody>
            </p:sp>
            <p:sp>
              <p:nvSpPr>
                <p:cNvPr id="34893" name="Rectangle 317"/>
                <p:cNvSpPr>
                  <a:spLocks noChangeArrowheads="1"/>
                </p:cNvSpPr>
                <p:nvPr/>
              </p:nvSpPr>
              <p:spPr bwMode="auto">
                <a:xfrm>
                  <a:off x="978" y="2167"/>
                  <a:ext cx="489" cy="6"/>
                </a:xfrm>
                <a:prstGeom prst="rect">
                  <a:avLst/>
                </a:prstGeom>
                <a:solidFill>
                  <a:srgbClr val="000000"/>
                </a:solidFill>
                <a:ln w="9525">
                  <a:noFill/>
                  <a:miter lim="800000"/>
                  <a:headEnd/>
                  <a:tailEnd/>
                </a:ln>
              </p:spPr>
              <p:txBody>
                <a:bodyPr/>
                <a:lstStyle/>
                <a:p>
                  <a:endParaRPr lang="tr-TR"/>
                </a:p>
              </p:txBody>
            </p:sp>
            <p:sp>
              <p:nvSpPr>
                <p:cNvPr id="34894" name="Line 318"/>
                <p:cNvSpPr>
                  <a:spLocks noChangeShapeType="1"/>
                </p:cNvSpPr>
                <p:nvPr/>
              </p:nvSpPr>
              <p:spPr bwMode="auto">
                <a:xfrm>
                  <a:off x="978" y="2167"/>
                  <a:ext cx="489" cy="1"/>
                </a:xfrm>
                <a:prstGeom prst="line">
                  <a:avLst/>
                </a:prstGeom>
                <a:noFill/>
                <a:ln w="0">
                  <a:solidFill>
                    <a:srgbClr val="000000"/>
                  </a:solidFill>
                  <a:round/>
                  <a:headEnd/>
                  <a:tailEnd/>
                </a:ln>
              </p:spPr>
              <p:txBody>
                <a:bodyPr/>
                <a:lstStyle/>
                <a:p>
                  <a:endParaRPr lang="tr-TR"/>
                </a:p>
              </p:txBody>
            </p:sp>
            <p:sp>
              <p:nvSpPr>
                <p:cNvPr id="34895" name="Rectangle 319"/>
                <p:cNvSpPr>
                  <a:spLocks noChangeArrowheads="1"/>
                </p:cNvSpPr>
                <p:nvPr/>
              </p:nvSpPr>
              <p:spPr bwMode="auto">
                <a:xfrm>
                  <a:off x="1467" y="2167"/>
                  <a:ext cx="6" cy="6"/>
                </a:xfrm>
                <a:prstGeom prst="rect">
                  <a:avLst/>
                </a:prstGeom>
                <a:solidFill>
                  <a:srgbClr val="000000"/>
                </a:solidFill>
                <a:ln w="9525">
                  <a:noFill/>
                  <a:miter lim="800000"/>
                  <a:headEnd/>
                  <a:tailEnd/>
                </a:ln>
              </p:spPr>
              <p:txBody>
                <a:bodyPr/>
                <a:lstStyle/>
                <a:p>
                  <a:endParaRPr lang="tr-TR"/>
                </a:p>
              </p:txBody>
            </p:sp>
            <p:sp>
              <p:nvSpPr>
                <p:cNvPr id="34896" name="Line 320"/>
                <p:cNvSpPr>
                  <a:spLocks noChangeShapeType="1"/>
                </p:cNvSpPr>
                <p:nvPr/>
              </p:nvSpPr>
              <p:spPr bwMode="auto">
                <a:xfrm>
                  <a:off x="1467" y="2167"/>
                  <a:ext cx="6" cy="1"/>
                </a:xfrm>
                <a:prstGeom prst="line">
                  <a:avLst/>
                </a:prstGeom>
                <a:noFill/>
                <a:ln w="0">
                  <a:solidFill>
                    <a:srgbClr val="000000"/>
                  </a:solidFill>
                  <a:round/>
                  <a:headEnd/>
                  <a:tailEnd/>
                </a:ln>
              </p:spPr>
              <p:txBody>
                <a:bodyPr/>
                <a:lstStyle/>
                <a:p>
                  <a:endParaRPr lang="tr-TR"/>
                </a:p>
              </p:txBody>
            </p:sp>
            <p:sp>
              <p:nvSpPr>
                <p:cNvPr id="34897" name="Line 321"/>
                <p:cNvSpPr>
                  <a:spLocks noChangeShapeType="1"/>
                </p:cNvSpPr>
                <p:nvPr/>
              </p:nvSpPr>
              <p:spPr bwMode="auto">
                <a:xfrm>
                  <a:off x="1467" y="2167"/>
                  <a:ext cx="1" cy="6"/>
                </a:xfrm>
                <a:prstGeom prst="line">
                  <a:avLst/>
                </a:prstGeom>
                <a:noFill/>
                <a:ln w="0">
                  <a:solidFill>
                    <a:srgbClr val="000000"/>
                  </a:solidFill>
                  <a:round/>
                  <a:headEnd/>
                  <a:tailEnd/>
                </a:ln>
              </p:spPr>
              <p:txBody>
                <a:bodyPr/>
                <a:lstStyle/>
                <a:p>
                  <a:endParaRPr lang="tr-TR"/>
                </a:p>
              </p:txBody>
            </p:sp>
            <p:sp>
              <p:nvSpPr>
                <p:cNvPr id="34898" name="Rectangle 322"/>
                <p:cNvSpPr>
                  <a:spLocks noChangeArrowheads="1"/>
                </p:cNvSpPr>
                <p:nvPr/>
              </p:nvSpPr>
              <p:spPr bwMode="auto">
                <a:xfrm>
                  <a:off x="1473" y="2167"/>
                  <a:ext cx="1635" cy="6"/>
                </a:xfrm>
                <a:prstGeom prst="rect">
                  <a:avLst/>
                </a:prstGeom>
                <a:solidFill>
                  <a:srgbClr val="000000"/>
                </a:solidFill>
                <a:ln w="9525">
                  <a:noFill/>
                  <a:miter lim="800000"/>
                  <a:headEnd/>
                  <a:tailEnd/>
                </a:ln>
              </p:spPr>
              <p:txBody>
                <a:bodyPr/>
                <a:lstStyle/>
                <a:p>
                  <a:endParaRPr lang="tr-TR"/>
                </a:p>
              </p:txBody>
            </p:sp>
            <p:sp>
              <p:nvSpPr>
                <p:cNvPr id="34899" name="Line 323"/>
                <p:cNvSpPr>
                  <a:spLocks noChangeShapeType="1"/>
                </p:cNvSpPr>
                <p:nvPr/>
              </p:nvSpPr>
              <p:spPr bwMode="auto">
                <a:xfrm>
                  <a:off x="1473" y="2167"/>
                  <a:ext cx="1635" cy="1"/>
                </a:xfrm>
                <a:prstGeom prst="line">
                  <a:avLst/>
                </a:prstGeom>
                <a:noFill/>
                <a:ln w="0">
                  <a:solidFill>
                    <a:srgbClr val="000000"/>
                  </a:solidFill>
                  <a:round/>
                  <a:headEnd/>
                  <a:tailEnd/>
                </a:ln>
              </p:spPr>
              <p:txBody>
                <a:bodyPr/>
                <a:lstStyle/>
                <a:p>
                  <a:endParaRPr lang="tr-TR"/>
                </a:p>
              </p:txBody>
            </p:sp>
            <p:sp>
              <p:nvSpPr>
                <p:cNvPr id="34900" name="Rectangle 324"/>
                <p:cNvSpPr>
                  <a:spLocks noChangeArrowheads="1"/>
                </p:cNvSpPr>
                <p:nvPr/>
              </p:nvSpPr>
              <p:spPr bwMode="auto">
                <a:xfrm>
                  <a:off x="3108" y="2167"/>
                  <a:ext cx="11" cy="6"/>
                </a:xfrm>
                <a:prstGeom prst="rect">
                  <a:avLst/>
                </a:prstGeom>
                <a:solidFill>
                  <a:srgbClr val="000000"/>
                </a:solidFill>
                <a:ln w="9525">
                  <a:noFill/>
                  <a:miter lim="800000"/>
                  <a:headEnd/>
                  <a:tailEnd/>
                </a:ln>
              </p:spPr>
              <p:txBody>
                <a:bodyPr/>
                <a:lstStyle/>
                <a:p>
                  <a:endParaRPr lang="tr-TR"/>
                </a:p>
              </p:txBody>
            </p:sp>
            <p:sp>
              <p:nvSpPr>
                <p:cNvPr id="34901" name="Line 325"/>
                <p:cNvSpPr>
                  <a:spLocks noChangeShapeType="1"/>
                </p:cNvSpPr>
                <p:nvPr/>
              </p:nvSpPr>
              <p:spPr bwMode="auto">
                <a:xfrm>
                  <a:off x="3108" y="2167"/>
                  <a:ext cx="11" cy="1"/>
                </a:xfrm>
                <a:prstGeom prst="line">
                  <a:avLst/>
                </a:prstGeom>
                <a:noFill/>
                <a:ln w="0">
                  <a:solidFill>
                    <a:srgbClr val="000000"/>
                  </a:solidFill>
                  <a:round/>
                  <a:headEnd/>
                  <a:tailEnd/>
                </a:ln>
              </p:spPr>
              <p:txBody>
                <a:bodyPr/>
                <a:lstStyle/>
                <a:p>
                  <a:endParaRPr lang="tr-TR"/>
                </a:p>
              </p:txBody>
            </p:sp>
            <p:sp>
              <p:nvSpPr>
                <p:cNvPr id="34902" name="Rectangle 326"/>
                <p:cNvSpPr>
                  <a:spLocks noChangeArrowheads="1"/>
                </p:cNvSpPr>
                <p:nvPr/>
              </p:nvSpPr>
              <p:spPr bwMode="auto">
                <a:xfrm>
                  <a:off x="967" y="2173"/>
                  <a:ext cx="11" cy="187"/>
                </a:xfrm>
                <a:prstGeom prst="rect">
                  <a:avLst/>
                </a:prstGeom>
                <a:solidFill>
                  <a:srgbClr val="000000"/>
                </a:solidFill>
                <a:ln w="9525">
                  <a:noFill/>
                  <a:miter lim="800000"/>
                  <a:headEnd/>
                  <a:tailEnd/>
                </a:ln>
              </p:spPr>
              <p:txBody>
                <a:bodyPr/>
                <a:lstStyle/>
                <a:p>
                  <a:endParaRPr lang="tr-TR"/>
                </a:p>
              </p:txBody>
            </p:sp>
            <p:sp>
              <p:nvSpPr>
                <p:cNvPr id="34903" name="Line 327"/>
                <p:cNvSpPr>
                  <a:spLocks noChangeShapeType="1"/>
                </p:cNvSpPr>
                <p:nvPr/>
              </p:nvSpPr>
              <p:spPr bwMode="auto">
                <a:xfrm>
                  <a:off x="967" y="2173"/>
                  <a:ext cx="1" cy="187"/>
                </a:xfrm>
                <a:prstGeom prst="line">
                  <a:avLst/>
                </a:prstGeom>
                <a:noFill/>
                <a:ln w="0">
                  <a:solidFill>
                    <a:srgbClr val="000000"/>
                  </a:solidFill>
                  <a:round/>
                  <a:headEnd/>
                  <a:tailEnd/>
                </a:ln>
              </p:spPr>
              <p:txBody>
                <a:bodyPr/>
                <a:lstStyle/>
                <a:p>
                  <a:endParaRPr lang="tr-TR"/>
                </a:p>
              </p:txBody>
            </p:sp>
            <p:sp>
              <p:nvSpPr>
                <p:cNvPr id="34904" name="Rectangle 328"/>
                <p:cNvSpPr>
                  <a:spLocks noChangeArrowheads="1"/>
                </p:cNvSpPr>
                <p:nvPr/>
              </p:nvSpPr>
              <p:spPr bwMode="auto">
                <a:xfrm>
                  <a:off x="1467" y="2173"/>
                  <a:ext cx="6" cy="187"/>
                </a:xfrm>
                <a:prstGeom prst="rect">
                  <a:avLst/>
                </a:prstGeom>
                <a:solidFill>
                  <a:srgbClr val="000000"/>
                </a:solidFill>
                <a:ln w="9525">
                  <a:noFill/>
                  <a:miter lim="800000"/>
                  <a:headEnd/>
                  <a:tailEnd/>
                </a:ln>
              </p:spPr>
              <p:txBody>
                <a:bodyPr/>
                <a:lstStyle/>
                <a:p>
                  <a:endParaRPr lang="tr-TR"/>
                </a:p>
              </p:txBody>
            </p:sp>
            <p:sp>
              <p:nvSpPr>
                <p:cNvPr id="34905" name="Line 329"/>
                <p:cNvSpPr>
                  <a:spLocks noChangeShapeType="1"/>
                </p:cNvSpPr>
                <p:nvPr/>
              </p:nvSpPr>
              <p:spPr bwMode="auto">
                <a:xfrm>
                  <a:off x="1467" y="2173"/>
                  <a:ext cx="1" cy="187"/>
                </a:xfrm>
                <a:prstGeom prst="line">
                  <a:avLst/>
                </a:prstGeom>
                <a:noFill/>
                <a:ln w="0">
                  <a:solidFill>
                    <a:srgbClr val="000000"/>
                  </a:solidFill>
                  <a:round/>
                  <a:headEnd/>
                  <a:tailEnd/>
                </a:ln>
              </p:spPr>
              <p:txBody>
                <a:bodyPr/>
                <a:lstStyle/>
                <a:p>
                  <a:endParaRPr lang="tr-TR"/>
                </a:p>
              </p:txBody>
            </p:sp>
            <p:sp>
              <p:nvSpPr>
                <p:cNvPr id="34906" name="Rectangle 330"/>
                <p:cNvSpPr>
                  <a:spLocks noChangeArrowheads="1"/>
                </p:cNvSpPr>
                <p:nvPr/>
              </p:nvSpPr>
              <p:spPr bwMode="auto">
                <a:xfrm>
                  <a:off x="3108" y="2173"/>
                  <a:ext cx="11" cy="187"/>
                </a:xfrm>
                <a:prstGeom prst="rect">
                  <a:avLst/>
                </a:prstGeom>
                <a:solidFill>
                  <a:srgbClr val="000000"/>
                </a:solidFill>
                <a:ln w="9525">
                  <a:noFill/>
                  <a:miter lim="800000"/>
                  <a:headEnd/>
                  <a:tailEnd/>
                </a:ln>
              </p:spPr>
              <p:txBody>
                <a:bodyPr/>
                <a:lstStyle/>
                <a:p>
                  <a:endParaRPr lang="tr-TR"/>
                </a:p>
              </p:txBody>
            </p:sp>
            <p:sp>
              <p:nvSpPr>
                <p:cNvPr id="34907" name="Line 331"/>
                <p:cNvSpPr>
                  <a:spLocks noChangeShapeType="1"/>
                </p:cNvSpPr>
                <p:nvPr/>
              </p:nvSpPr>
              <p:spPr bwMode="auto">
                <a:xfrm>
                  <a:off x="3108" y="2173"/>
                  <a:ext cx="1" cy="187"/>
                </a:xfrm>
                <a:prstGeom prst="line">
                  <a:avLst/>
                </a:prstGeom>
                <a:noFill/>
                <a:ln w="0">
                  <a:solidFill>
                    <a:srgbClr val="000000"/>
                  </a:solidFill>
                  <a:round/>
                  <a:headEnd/>
                  <a:tailEnd/>
                </a:ln>
              </p:spPr>
              <p:txBody>
                <a:bodyPr/>
                <a:lstStyle/>
                <a:p>
                  <a:endParaRPr lang="tr-TR"/>
                </a:p>
              </p:txBody>
            </p:sp>
            <p:sp>
              <p:nvSpPr>
                <p:cNvPr id="34908" name="Rectangle 332"/>
                <p:cNvSpPr>
                  <a:spLocks noChangeArrowheads="1"/>
                </p:cNvSpPr>
                <p:nvPr/>
              </p:nvSpPr>
              <p:spPr bwMode="auto">
                <a:xfrm>
                  <a:off x="1016" y="2366"/>
                  <a:ext cx="411" cy="147"/>
                </a:xfrm>
                <a:prstGeom prst="rect">
                  <a:avLst/>
                </a:prstGeom>
                <a:solidFill>
                  <a:srgbClr val="FFFFFF"/>
                </a:solidFill>
                <a:ln w="9525">
                  <a:noFill/>
                  <a:miter lim="800000"/>
                  <a:headEnd/>
                  <a:tailEnd/>
                </a:ln>
              </p:spPr>
              <p:txBody>
                <a:bodyPr/>
                <a:lstStyle/>
                <a:p>
                  <a:endParaRPr lang="tr-TR"/>
                </a:p>
              </p:txBody>
            </p:sp>
            <p:sp>
              <p:nvSpPr>
                <p:cNvPr id="34909" name="Rectangle 333"/>
                <p:cNvSpPr>
                  <a:spLocks noChangeArrowheads="1"/>
                </p:cNvSpPr>
                <p:nvPr/>
              </p:nvSpPr>
              <p:spPr bwMode="auto">
                <a:xfrm>
                  <a:off x="1016" y="2366"/>
                  <a:ext cx="64" cy="154"/>
                </a:xfrm>
                <a:prstGeom prst="rect">
                  <a:avLst/>
                </a:prstGeom>
                <a:noFill/>
                <a:ln w="9525">
                  <a:noFill/>
                  <a:miter lim="800000"/>
                  <a:headEnd/>
                  <a:tailEnd/>
                </a:ln>
              </p:spPr>
              <p:txBody>
                <a:bodyPr wrap="none" lIns="0" tIns="0" rIns="0" bIns="0">
                  <a:spAutoFit/>
                </a:bodyPr>
                <a:lstStyle/>
                <a:p>
                  <a:r>
                    <a:rPr lang="tr-TR" sz="1600" b="1">
                      <a:solidFill>
                        <a:srgbClr val="000080"/>
                      </a:solidFill>
                      <a:latin typeface="Times New Roman" pitchFamily="18" charset="0"/>
                    </a:rPr>
                    <a:t>2</a:t>
                  </a:r>
                  <a:endParaRPr lang="tr-TR"/>
                </a:p>
              </p:txBody>
            </p:sp>
            <p:sp>
              <p:nvSpPr>
                <p:cNvPr id="34910" name="Rectangle 334"/>
                <p:cNvSpPr>
                  <a:spLocks noChangeArrowheads="1"/>
                </p:cNvSpPr>
                <p:nvPr/>
              </p:nvSpPr>
              <p:spPr bwMode="auto">
                <a:xfrm>
                  <a:off x="1079" y="2409"/>
                  <a:ext cx="20" cy="96"/>
                </a:xfrm>
                <a:prstGeom prst="rect">
                  <a:avLst/>
                </a:prstGeom>
                <a:noFill/>
                <a:ln w="9525">
                  <a:noFill/>
                  <a:miter lim="800000"/>
                  <a:headEnd/>
                  <a:tailEnd/>
                </a:ln>
              </p:spPr>
              <p:txBody>
                <a:bodyPr wrap="none" lIns="0" tIns="0" rIns="0" bIns="0">
                  <a:spAutoFit/>
                </a:bodyPr>
                <a:lstStyle/>
                <a:p>
                  <a:r>
                    <a:rPr lang="tr-TR" sz="1000" b="1">
                      <a:solidFill>
                        <a:srgbClr val="000080"/>
                      </a:solidFill>
                      <a:latin typeface="Times New Roman" pitchFamily="18" charset="0"/>
                    </a:rPr>
                    <a:t> </a:t>
                  </a:r>
                  <a:endParaRPr lang="tr-TR"/>
                </a:p>
              </p:txBody>
            </p:sp>
            <p:sp>
              <p:nvSpPr>
                <p:cNvPr id="34911" name="Rectangle 335"/>
                <p:cNvSpPr>
                  <a:spLocks noChangeArrowheads="1"/>
                </p:cNvSpPr>
                <p:nvPr/>
              </p:nvSpPr>
              <p:spPr bwMode="auto">
                <a:xfrm>
                  <a:off x="978" y="2366"/>
                  <a:ext cx="38" cy="147"/>
                </a:xfrm>
                <a:prstGeom prst="rect">
                  <a:avLst/>
                </a:prstGeom>
                <a:solidFill>
                  <a:srgbClr val="FFFFFF"/>
                </a:solidFill>
                <a:ln w="9525">
                  <a:noFill/>
                  <a:miter lim="800000"/>
                  <a:headEnd/>
                  <a:tailEnd/>
                </a:ln>
              </p:spPr>
              <p:txBody>
                <a:bodyPr/>
                <a:lstStyle/>
                <a:p>
                  <a:endParaRPr lang="tr-TR"/>
                </a:p>
              </p:txBody>
            </p:sp>
            <p:sp>
              <p:nvSpPr>
                <p:cNvPr id="34912" name="Rectangle 336"/>
                <p:cNvSpPr>
                  <a:spLocks noChangeArrowheads="1"/>
                </p:cNvSpPr>
                <p:nvPr/>
              </p:nvSpPr>
              <p:spPr bwMode="auto">
                <a:xfrm>
                  <a:off x="1427" y="2366"/>
                  <a:ext cx="40" cy="147"/>
                </a:xfrm>
                <a:prstGeom prst="rect">
                  <a:avLst/>
                </a:prstGeom>
                <a:solidFill>
                  <a:srgbClr val="FFFFFF"/>
                </a:solidFill>
                <a:ln w="9525">
                  <a:noFill/>
                  <a:miter lim="800000"/>
                  <a:headEnd/>
                  <a:tailEnd/>
                </a:ln>
              </p:spPr>
              <p:txBody>
                <a:bodyPr/>
                <a:lstStyle/>
                <a:p>
                  <a:endParaRPr lang="tr-TR"/>
                </a:p>
              </p:txBody>
            </p:sp>
            <p:sp>
              <p:nvSpPr>
                <p:cNvPr id="34913" name="Rectangle 337"/>
                <p:cNvSpPr>
                  <a:spLocks noChangeArrowheads="1"/>
                </p:cNvSpPr>
                <p:nvPr/>
              </p:nvSpPr>
              <p:spPr bwMode="auto">
                <a:xfrm>
                  <a:off x="978" y="2513"/>
                  <a:ext cx="489" cy="37"/>
                </a:xfrm>
                <a:prstGeom prst="rect">
                  <a:avLst/>
                </a:prstGeom>
                <a:solidFill>
                  <a:srgbClr val="FFFFFF"/>
                </a:solidFill>
                <a:ln w="9525">
                  <a:noFill/>
                  <a:miter lim="800000"/>
                  <a:headEnd/>
                  <a:tailEnd/>
                </a:ln>
              </p:spPr>
              <p:txBody>
                <a:bodyPr/>
                <a:lstStyle/>
                <a:p>
                  <a:endParaRPr lang="tr-TR"/>
                </a:p>
              </p:txBody>
            </p:sp>
            <p:sp>
              <p:nvSpPr>
                <p:cNvPr id="34914" name="Rectangle 338"/>
                <p:cNvSpPr>
                  <a:spLocks noChangeArrowheads="1"/>
                </p:cNvSpPr>
                <p:nvPr/>
              </p:nvSpPr>
              <p:spPr bwMode="auto">
                <a:xfrm>
                  <a:off x="1513" y="2366"/>
                  <a:ext cx="1557" cy="147"/>
                </a:xfrm>
                <a:prstGeom prst="rect">
                  <a:avLst/>
                </a:prstGeom>
                <a:solidFill>
                  <a:srgbClr val="FFFFFF"/>
                </a:solidFill>
                <a:ln w="9525">
                  <a:noFill/>
                  <a:miter lim="800000"/>
                  <a:headEnd/>
                  <a:tailEnd/>
                </a:ln>
              </p:spPr>
              <p:txBody>
                <a:bodyPr/>
                <a:lstStyle/>
                <a:p>
                  <a:endParaRPr lang="tr-TR"/>
                </a:p>
              </p:txBody>
            </p:sp>
            <p:sp>
              <p:nvSpPr>
                <p:cNvPr id="34915" name="Rectangle 339"/>
                <p:cNvSpPr>
                  <a:spLocks noChangeArrowheads="1"/>
                </p:cNvSpPr>
                <p:nvPr/>
              </p:nvSpPr>
              <p:spPr bwMode="auto">
                <a:xfrm>
                  <a:off x="1513" y="2366"/>
                  <a:ext cx="1529" cy="154"/>
                </a:xfrm>
                <a:prstGeom prst="rect">
                  <a:avLst/>
                </a:prstGeom>
                <a:noFill/>
                <a:ln w="9525">
                  <a:noFill/>
                  <a:miter lim="800000"/>
                  <a:headEnd/>
                  <a:tailEnd/>
                </a:ln>
              </p:spPr>
              <p:txBody>
                <a:bodyPr wrap="none" lIns="0" tIns="0" rIns="0" bIns="0">
                  <a:spAutoFit/>
                </a:bodyPr>
                <a:lstStyle/>
                <a:p>
                  <a:r>
                    <a:rPr lang="tr-TR" sz="1600" b="1">
                      <a:solidFill>
                        <a:srgbClr val="000080"/>
                      </a:solidFill>
                      <a:latin typeface="Times New Roman" pitchFamily="18" charset="0"/>
                    </a:rPr>
                    <a:t>Ekmek, Bez, Bira, Yumurta</a:t>
                  </a:r>
                  <a:endParaRPr lang="tr-TR"/>
                </a:p>
              </p:txBody>
            </p:sp>
            <p:sp>
              <p:nvSpPr>
                <p:cNvPr id="34916" name="Rectangle 340"/>
                <p:cNvSpPr>
                  <a:spLocks noChangeArrowheads="1"/>
                </p:cNvSpPr>
                <p:nvPr/>
              </p:nvSpPr>
              <p:spPr bwMode="auto">
                <a:xfrm>
                  <a:off x="3039" y="2409"/>
                  <a:ext cx="20" cy="96"/>
                </a:xfrm>
                <a:prstGeom prst="rect">
                  <a:avLst/>
                </a:prstGeom>
                <a:noFill/>
                <a:ln w="9525">
                  <a:noFill/>
                  <a:miter lim="800000"/>
                  <a:headEnd/>
                  <a:tailEnd/>
                </a:ln>
              </p:spPr>
              <p:txBody>
                <a:bodyPr wrap="none" lIns="0" tIns="0" rIns="0" bIns="0">
                  <a:spAutoFit/>
                </a:bodyPr>
                <a:lstStyle/>
                <a:p>
                  <a:r>
                    <a:rPr lang="tr-TR" sz="1000">
                      <a:solidFill>
                        <a:srgbClr val="000080"/>
                      </a:solidFill>
                      <a:latin typeface="Times New Roman" pitchFamily="18" charset="0"/>
                    </a:rPr>
                    <a:t> </a:t>
                  </a:r>
                  <a:endParaRPr lang="tr-TR"/>
                </a:p>
              </p:txBody>
            </p:sp>
            <p:sp>
              <p:nvSpPr>
                <p:cNvPr id="34917" name="Rectangle 341"/>
                <p:cNvSpPr>
                  <a:spLocks noChangeArrowheads="1"/>
                </p:cNvSpPr>
                <p:nvPr/>
              </p:nvSpPr>
              <p:spPr bwMode="auto">
                <a:xfrm>
                  <a:off x="1473" y="2366"/>
                  <a:ext cx="40" cy="147"/>
                </a:xfrm>
                <a:prstGeom prst="rect">
                  <a:avLst/>
                </a:prstGeom>
                <a:solidFill>
                  <a:srgbClr val="FFFFFF"/>
                </a:solidFill>
                <a:ln w="9525">
                  <a:noFill/>
                  <a:miter lim="800000"/>
                  <a:headEnd/>
                  <a:tailEnd/>
                </a:ln>
              </p:spPr>
              <p:txBody>
                <a:bodyPr/>
                <a:lstStyle/>
                <a:p>
                  <a:endParaRPr lang="tr-TR"/>
                </a:p>
              </p:txBody>
            </p:sp>
            <p:sp>
              <p:nvSpPr>
                <p:cNvPr id="34918" name="Rectangle 342"/>
                <p:cNvSpPr>
                  <a:spLocks noChangeArrowheads="1"/>
                </p:cNvSpPr>
                <p:nvPr/>
              </p:nvSpPr>
              <p:spPr bwMode="auto">
                <a:xfrm>
                  <a:off x="3070" y="2366"/>
                  <a:ext cx="6" cy="147"/>
                </a:xfrm>
                <a:prstGeom prst="rect">
                  <a:avLst/>
                </a:prstGeom>
                <a:solidFill>
                  <a:srgbClr val="FFFFFF"/>
                </a:solidFill>
                <a:ln w="9525">
                  <a:noFill/>
                  <a:miter lim="800000"/>
                  <a:headEnd/>
                  <a:tailEnd/>
                </a:ln>
              </p:spPr>
              <p:txBody>
                <a:bodyPr/>
                <a:lstStyle/>
                <a:p>
                  <a:endParaRPr lang="tr-TR"/>
                </a:p>
              </p:txBody>
            </p:sp>
            <p:sp>
              <p:nvSpPr>
                <p:cNvPr id="34919" name="Rectangle 343"/>
                <p:cNvSpPr>
                  <a:spLocks noChangeArrowheads="1"/>
                </p:cNvSpPr>
                <p:nvPr/>
              </p:nvSpPr>
              <p:spPr bwMode="auto">
                <a:xfrm>
                  <a:off x="1473" y="2513"/>
                  <a:ext cx="1603" cy="37"/>
                </a:xfrm>
                <a:prstGeom prst="rect">
                  <a:avLst/>
                </a:prstGeom>
                <a:solidFill>
                  <a:srgbClr val="FFFFFF"/>
                </a:solidFill>
                <a:ln w="9525">
                  <a:noFill/>
                  <a:miter lim="800000"/>
                  <a:headEnd/>
                  <a:tailEnd/>
                </a:ln>
              </p:spPr>
              <p:txBody>
                <a:bodyPr/>
                <a:lstStyle/>
                <a:p>
                  <a:endParaRPr lang="tr-TR"/>
                </a:p>
              </p:txBody>
            </p:sp>
            <p:sp>
              <p:nvSpPr>
                <p:cNvPr id="34920" name="Rectangle 344"/>
                <p:cNvSpPr>
                  <a:spLocks noChangeArrowheads="1"/>
                </p:cNvSpPr>
                <p:nvPr/>
              </p:nvSpPr>
              <p:spPr bwMode="auto">
                <a:xfrm>
                  <a:off x="967" y="2360"/>
                  <a:ext cx="11" cy="6"/>
                </a:xfrm>
                <a:prstGeom prst="rect">
                  <a:avLst/>
                </a:prstGeom>
                <a:solidFill>
                  <a:srgbClr val="000000"/>
                </a:solidFill>
                <a:ln w="9525">
                  <a:noFill/>
                  <a:miter lim="800000"/>
                  <a:headEnd/>
                  <a:tailEnd/>
                </a:ln>
              </p:spPr>
              <p:txBody>
                <a:bodyPr/>
                <a:lstStyle/>
                <a:p>
                  <a:endParaRPr lang="tr-TR"/>
                </a:p>
              </p:txBody>
            </p:sp>
            <p:sp>
              <p:nvSpPr>
                <p:cNvPr id="34921" name="Line 345"/>
                <p:cNvSpPr>
                  <a:spLocks noChangeShapeType="1"/>
                </p:cNvSpPr>
                <p:nvPr/>
              </p:nvSpPr>
              <p:spPr bwMode="auto">
                <a:xfrm>
                  <a:off x="967" y="2360"/>
                  <a:ext cx="11" cy="1"/>
                </a:xfrm>
                <a:prstGeom prst="line">
                  <a:avLst/>
                </a:prstGeom>
                <a:noFill/>
                <a:ln w="0">
                  <a:solidFill>
                    <a:srgbClr val="000000"/>
                  </a:solidFill>
                  <a:round/>
                  <a:headEnd/>
                  <a:tailEnd/>
                </a:ln>
              </p:spPr>
              <p:txBody>
                <a:bodyPr/>
                <a:lstStyle/>
                <a:p>
                  <a:endParaRPr lang="tr-TR"/>
                </a:p>
              </p:txBody>
            </p:sp>
            <p:sp>
              <p:nvSpPr>
                <p:cNvPr id="34922" name="Rectangle 346"/>
                <p:cNvSpPr>
                  <a:spLocks noChangeArrowheads="1"/>
                </p:cNvSpPr>
                <p:nvPr/>
              </p:nvSpPr>
              <p:spPr bwMode="auto">
                <a:xfrm>
                  <a:off x="978" y="2360"/>
                  <a:ext cx="489" cy="6"/>
                </a:xfrm>
                <a:prstGeom prst="rect">
                  <a:avLst/>
                </a:prstGeom>
                <a:solidFill>
                  <a:srgbClr val="000000"/>
                </a:solidFill>
                <a:ln w="9525">
                  <a:noFill/>
                  <a:miter lim="800000"/>
                  <a:headEnd/>
                  <a:tailEnd/>
                </a:ln>
              </p:spPr>
              <p:txBody>
                <a:bodyPr/>
                <a:lstStyle/>
                <a:p>
                  <a:endParaRPr lang="tr-TR"/>
                </a:p>
              </p:txBody>
            </p:sp>
            <p:sp>
              <p:nvSpPr>
                <p:cNvPr id="34923" name="Line 347"/>
                <p:cNvSpPr>
                  <a:spLocks noChangeShapeType="1"/>
                </p:cNvSpPr>
                <p:nvPr/>
              </p:nvSpPr>
              <p:spPr bwMode="auto">
                <a:xfrm>
                  <a:off x="978" y="2360"/>
                  <a:ext cx="489" cy="1"/>
                </a:xfrm>
                <a:prstGeom prst="line">
                  <a:avLst/>
                </a:prstGeom>
                <a:noFill/>
                <a:ln w="0">
                  <a:solidFill>
                    <a:srgbClr val="000000"/>
                  </a:solidFill>
                  <a:round/>
                  <a:headEnd/>
                  <a:tailEnd/>
                </a:ln>
              </p:spPr>
              <p:txBody>
                <a:bodyPr/>
                <a:lstStyle/>
                <a:p>
                  <a:endParaRPr lang="tr-TR"/>
                </a:p>
              </p:txBody>
            </p:sp>
            <p:sp>
              <p:nvSpPr>
                <p:cNvPr id="34924" name="Rectangle 348"/>
                <p:cNvSpPr>
                  <a:spLocks noChangeArrowheads="1"/>
                </p:cNvSpPr>
                <p:nvPr/>
              </p:nvSpPr>
              <p:spPr bwMode="auto">
                <a:xfrm>
                  <a:off x="1467" y="2360"/>
                  <a:ext cx="6" cy="6"/>
                </a:xfrm>
                <a:prstGeom prst="rect">
                  <a:avLst/>
                </a:prstGeom>
                <a:solidFill>
                  <a:srgbClr val="000000"/>
                </a:solidFill>
                <a:ln w="9525">
                  <a:noFill/>
                  <a:miter lim="800000"/>
                  <a:headEnd/>
                  <a:tailEnd/>
                </a:ln>
              </p:spPr>
              <p:txBody>
                <a:bodyPr/>
                <a:lstStyle/>
                <a:p>
                  <a:endParaRPr lang="tr-TR"/>
                </a:p>
              </p:txBody>
            </p:sp>
            <p:sp>
              <p:nvSpPr>
                <p:cNvPr id="34925" name="Line 349"/>
                <p:cNvSpPr>
                  <a:spLocks noChangeShapeType="1"/>
                </p:cNvSpPr>
                <p:nvPr/>
              </p:nvSpPr>
              <p:spPr bwMode="auto">
                <a:xfrm>
                  <a:off x="1467" y="2360"/>
                  <a:ext cx="6" cy="1"/>
                </a:xfrm>
                <a:prstGeom prst="line">
                  <a:avLst/>
                </a:prstGeom>
                <a:noFill/>
                <a:ln w="0">
                  <a:solidFill>
                    <a:srgbClr val="000000"/>
                  </a:solidFill>
                  <a:round/>
                  <a:headEnd/>
                  <a:tailEnd/>
                </a:ln>
              </p:spPr>
              <p:txBody>
                <a:bodyPr/>
                <a:lstStyle/>
                <a:p>
                  <a:endParaRPr lang="tr-TR"/>
                </a:p>
              </p:txBody>
            </p:sp>
            <p:sp>
              <p:nvSpPr>
                <p:cNvPr id="34926" name="Line 350"/>
                <p:cNvSpPr>
                  <a:spLocks noChangeShapeType="1"/>
                </p:cNvSpPr>
                <p:nvPr/>
              </p:nvSpPr>
              <p:spPr bwMode="auto">
                <a:xfrm>
                  <a:off x="1467" y="2360"/>
                  <a:ext cx="1" cy="6"/>
                </a:xfrm>
                <a:prstGeom prst="line">
                  <a:avLst/>
                </a:prstGeom>
                <a:noFill/>
                <a:ln w="0">
                  <a:solidFill>
                    <a:srgbClr val="000000"/>
                  </a:solidFill>
                  <a:round/>
                  <a:headEnd/>
                  <a:tailEnd/>
                </a:ln>
              </p:spPr>
              <p:txBody>
                <a:bodyPr/>
                <a:lstStyle/>
                <a:p>
                  <a:endParaRPr lang="tr-TR"/>
                </a:p>
              </p:txBody>
            </p:sp>
            <p:sp>
              <p:nvSpPr>
                <p:cNvPr id="34927" name="Rectangle 351"/>
                <p:cNvSpPr>
                  <a:spLocks noChangeArrowheads="1"/>
                </p:cNvSpPr>
                <p:nvPr/>
              </p:nvSpPr>
              <p:spPr bwMode="auto">
                <a:xfrm>
                  <a:off x="1473" y="2360"/>
                  <a:ext cx="1635" cy="6"/>
                </a:xfrm>
                <a:prstGeom prst="rect">
                  <a:avLst/>
                </a:prstGeom>
                <a:solidFill>
                  <a:srgbClr val="000000"/>
                </a:solidFill>
                <a:ln w="9525">
                  <a:noFill/>
                  <a:miter lim="800000"/>
                  <a:headEnd/>
                  <a:tailEnd/>
                </a:ln>
              </p:spPr>
              <p:txBody>
                <a:bodyPr/>
                <a:lstStyle/>
                <a:p>
                  <a:endParaRPr lang="tr-TR"/>
                </a:p>
              </p:txBody>
            </p:sp>
            <p:sp>
              <p:nvSpPr>
                <p:cNvPr id="34928" name="Line 352"/>
                <p:cNvSpPr>
                  <a:spLocks noChangeShapeType="1"/>
                </p:cNvSpPr>
                <p:nvPr/>
              </p:nvSpPr>
              <p:spPr bwMode="auto">
                <a:xfrm>
                  <a:off x="1473" y="2360"/>
                  <a:ext cx="1635" cy="1"/>
                </a:xfrm>
                <a:prstGeom prst="line">
                  <a:avLst/>
                </a:prstGeom>
                <a:noFill/>
                <a:ln w="0">
                  <a:solidFill>
                    <a:srgbClr val="000000"/>
                  </a:solidFill>
                  <a:round/>
                  <a:headEnd/>
                  <a:tailEnd/>
                </a:ln>
              </p:spPr>
              <p:txBody>
                <a:bodyPr/>
                <a:lstStyle/>
                <a:p>
                  <a:endParaRPr lang="tr-TR"/>
                </a:p>
              </p:txBody>
            </p:sp>
            <p:sp>
              <p:nvSpPr>
                <p:cNvPr id="34929" name="Rectangle 353"/>
                <p:cNvSpPr>
                  <a:spLocks noChangeArrowheads="1"/>
                </p:cNvSpPr>
                <p:nvPr/>
              </p:nvSpPr>
              <p:spPr bwMode="auto">
                <a:xfrm>
                  <a:off x="3108" y="2360"/>
                  <a:ext cx="11" cy="6"/>
                </a:xfrm>
                <a:prstGeom prst="rect">
                  <a:avLst/>
                </a:prstGeom>
                <a:solidFill>
                  <a:srgbClr val="000000"/>
                </a:solidFill>
                <a:ln w="9525">
                  <a:noFill/>
                  <a:miter lim="800000"/>
                  <a:headEnd/>
                  <a:tailEnd/>
                </a:ln>
              </p:spPr>
              <p:txBody>
                <a:bodyPr/>
                <a:lstStyle/>
                <a:p>
                  <a:endParaRPr lang="tr-TR"/>
                </a:p>
              </p:txBody>
            </p:sp>
            <p:sp>
              <p:nvSpPr>
                <p:cNvPr id="34930" name="Line 354"/>
                <p:cNvSpPr>
                  <a:spLocks noChangeShapeType="1"/>
                </p:cNvSpPr>
                <p:nvPr/>
              </p:nvSpPr>
              <p:spPr bwMode="auto">
                <a:xfrm>
                  <a:off x="3108" y="2360"/>
                  <a:ext cx="11" cy="1"/>
                </a:xfrm>
                <a:prstGeom prst="line">
                  <a:avLst/>
                </a:prstGeom>
                <a:noFill/>
                <a:ln w="0">
                  <a:solidFill>
                    <a:srgbClr val="000000"/>
                  </a:solidFill>
                  <a:round/>
                  <a:headEnd/>
                  <a:tailEnd/>
                </a:ln>
              </p:spPr>
              <p:txBody>
                <a:bodyPr/>
                <a:lstStyle/>
                <a:p>
                  <a:endParaRPr lang="tr-TR"/>
                </a:p>
              </p:txBody>
            </p:sp>
            <p:sp>
              <p:nvSpPr>
                <p:cNvPr id="34931" name="Rectangle 355"/>
                <p:cNvSpPr>
                  <a:spLocks noChangeArrowheads="1"/>
                </p:cNvSpPr>
                <p:nvPr/>
              </p:nvSpPr>
              <p:spPr bwMode="auto">
                <a:xfrm>
                  <a:off x="967" y="2366"/>
                  <a:ext cx="11" cy="184"/>
                </a:xfrm>
                <a:prstGeom prst="rect">
                  <a:avLst/>
                </a:prstGeom>
                <a:solidFill>
                  <a:srgbClr val="000000"/>
                </a:solidFill>
                <a:ln w="9525">
                  <a:noFill/>
                  <a:miter lim="800000"/>
                  <a:headEnd/>
                  <a:tailEnd/>
                </a:ln>
              </p:spPr>
              <p:txBody>
                <a:bodyPr/>
                <a:lstStyle/>
                <a:p>
                  <a:endParaRPr lang="tr-TR"/>
                </a:p>
              </p:txBody>
            </p:sp>
            <p:sp>
              <p:nvSpPr>
                <p:cNvPr id="34932" name="Line 356"/>
                <p:cNvSpPr>
                  <a:spLocks noChangeShapeType="1"/>
                </p:cNvSpPr>
                <p:nvPr/>
              </p:nvSpPr>
              <p:spPr bwMode="auto">
                <a:xfrm>
                  <a:off x="967" y="2366"/>
                  <a:ext cx="1" cy="184"/>
                </a:xfrm>
                <a:prstGeom prst="line">
                  <a:avLst/>
                </a:prstGeom>
                <a:noFill/>
                <a:ln w="0">
                  <a:solidFill>
                    <a:srgbClr val="000000"/>
                  </a:solidFill>
                  <a:round/>
                  <a:headEnd/>
                  <a:tailEnd/>
                </a:ln>
              </p:spPr>
              <p:txBody>
                <a:bodyPr/>
                <a:lstStyle/>
                <a:p>
                  <a:endParaRPr lang="tr-TR"/>
                </a:p>
              </p:txBody>
            </p:sp>
            <p:sp>
              <p:nvSpPr>
                <p:cNvPr id="34933" name="Rectangle 357"/>
                <p:cNvSpPr>
                  <a:spLocks noChangeArrowheads="1"/>
                </p:cNvSpPr>
                <p:nvPr/>
              </p:nvSpPr>
              <p:spPr bwMode="auto">
                <a:xfrm>
                  <a:off x="1467" y="2366"/>
                  <a:ext cx="6" cy="184"/>
                </a:xfrm>
                <a:prstGeom prst="rect">
                  <a:avLst/>
                </a:prstGeom>
                <a:solidFill>
                  <a:srgbClr val="000000"/>
                </a:solidFill>
                <a:ln w="9525">
                  <a:noFill/>
                  <a:miter lim="800000"/>
                  <a:headEnd/>
                  <a:tailEnd/>
                </a:ln>
              </p:spPr>
              <p:txBody>
                <a:bodyPr/>
                <a:lstStyle/>
                <a:p>
                  <a:endParaRPr lang="tr-TR"/>
                </a:p>
              </p:txBody>
            </p:sp>
            <p:sp>
              <p:nvSpPr>
                <p:cNvPr id="34934" name="Line 358"/>
                <p:cNvSpPr>
                  <a:spLocks noChangeShapeType="1"/>
                </p:cNvSpPr>
                <p:nvPr/>
              </p:nvSpPr>
              <p:spPr bwMode="auto">
                <a:xfrm>
                  <a:off x="1467" y="2366"/>
                  <a:ext cx="1" cy="184"/>
                </a:xfrm>
                <a:prstGeom prst="line">
                  <a:avLst/>
                </a:prstGeom>
                <a:noFill/>
                <a:ln w="0">
                  <a:solidFill>
                    <a:srgbClr val="000000"/>
                  </a:solidFill>
                  <a:round/>
                  <a:headEnd/>
                  <a:tailEnd/>
                </a:ln>
              </p:spPr>
              <p:txBody>
                <a:bodyPr/>
                <a:lstStyle/>
                <a:p>
                  <a:endParaRPr lang="tr-TR"/>
                </a:p>
              </p:txBody>
            </p:sp>
            <p:sp>
              <p:nvSpPr>
                <p:cNvPr id="34935" name="Rectangle 359"/>
                <p:cNvSpPr>
                  <a:spLocks noChangeArrowheads="1"/>
                </p:cNvSpPr>
                <p:nvPr/>
              </p:nvSpPr>
              <p:spPr bwMode="auto">
                <a:xfrm>
                  <a:off x="3108" y="2366"/>
                  <a:ext cx="11" cy="184"/>
                </a:xfrm>
                <a:prstGeom prst="rect">
                  <a:avLst/>
                </a:prstGeom>
                <a:solidFill>
                  <a:srgbClr val="000000"/>
                </a:solidFill>
                <a:ln w="9525">
                  <a:noFill/>
                  <a:miter lim="800000"/>
                  <a:headEnd/>
                  <a:tailEnd/>
                </a:ln>
              </p:spPr>
              <p:txBody>
                <a:bodyPr/>
                <a:lstStyle/>
                <a:p>
                  <a:endParaRPr lang="tr-TR"/>
                </a:p>
              </p:txBody>
            </p:sp>
            <p:sp>
              <p:nvSpPr>
                <p:cNvPr id="34936" name="Line 360"/>
                <p:cNvSpPr>
                  <a:spLocks noChangeShapeType="1"/>
                </p:cNvSpPr>
                <p:nvPr/>
              </p:nvSpPr>
              <p:spPr bwMode="auto">
                <a:xfrm>
                  <a:off x="3108" y="2366"/>
                  <a:ext cx="1" cy="184"/>
                </a:xfrm>
                <a:prstGeom prst="line">
                  <a:avLst/>
                </a:prstGeom>
                <a:noFill/>
                <a:ln w="0">
                  <a:solidFill>
                    <a:srgbClr val="000000"/>
                  </a:solidFill>
                  <a:round/>
                  <a:headEnd/>
                  <a:tailEnd/>
                </a:ln>
              </p:spPr>
              <p:txBody>
                <a:bodyPr/>
                <a:lstStyle/>
                <a:p>
                  <a:endParaRPr lang="tr-TR"/>
                </a:p>
              </p:txBody>
            </p:sp>
            <p:sp>
              <p:nvSpPr>
                <p:cNvPr id="34937" name="Rectangle 361"/>
                <p:cNvSpPr>
                  <a:spLocks noChangeArrowheads="1"/>
                </p:cNvSpPr>
                <p:nvPr/>
              </p:nvSpPr>
              <p:spPr bwMode="auto">
                <a:xfrm>
                  <a:off x="1016" y="2556"/>
                  <a:ext cx="411" cy="147"/>
                </a:xfrm>
                <a:prstGeom prst="rect">
                  <a:avLst/>
                </a:prstGeom>
                <a:solidFill>
                  <a:srgbClr val="FFFFFF"/>
                </a:solidFill>
                <a:ln w="9525">
                  <a:noFill/>
                  <a:miter lim="800000"/>
                  <a:headEnd/>
                  <a:tailEnd/>
                </a:ln>
              </p:spPr>
              <p:txBody>
                <a:bodyPr/>
                <a:lstStyle/>
                <a:p>
                  <a:endParaRPr lang="tr-TR"/>
                </a:p>
              </p:txBody>
            </p:sp>
            <p:sp>
              <p:nvSpPr>
                <p:cNvPr id="34938" name="Rectangle 362"/>
                <p:cNvSpPr>
                  <a:spLocks noChangeArrowheads="1"/>
                </p:cNvSpPr>
                <p:nvPr/>
              </p:nvSpPr>
              <p:spPr bwMode="auto">
                <a:xfrm>
                  <a:off x="1016" y="2556"/>
                  <a:ext cx="64" cy="154"/>
                </a:xfrm>
                <a:prstGeom prst="rect">
                  <a:avLst/>
                </a:prstGeom>
                <a:noFill/>
                <a:ln w="9525">
                  <a:noFill/>
                  <a:miter lim="800000"/>
                  <a:headEnd/>
                  <a:tailEnd/>
                </a:ln>
              </p:spPr>
              <p:txBody>
                <a:bodyPr wrap="none" lIns="0" tIns="0" rIns="0" bIns="0">
                  <a:spAutoFit/>
                </a:bodyPr>
                <a:lstStyle/>
                <a:p>
                  <a:r>
                    <a:rPr lang="tr-TR" sz="1600" b="1">
                      <a:solidFill>
                        <a:srgbClr val="000080"/>
                      </a:solidFill>
                      <a:latin typeface="Times New Roman" pitchFamily="18" charset="0"/>
                    </a:rPr>
                    <a:t>3</a:t>
                  </a:r>
                  <a:endParaRPr lang="tr-TR"/>
                </a:p>
              </p:txBody>
            </p:sp>
            <p:sp>
              <p:nvSpPr>
                <p:cNvPr id="34939" name="Rectangle 363"/>
                <p:cNvSpPr>
                  <a:spLocks noChangeArrowheads="1"/>
                </p:cNvSpPr>
                <p:nvPr/>
              </p:nvSpPr>
              <p:spPr bwMode="auto">
                <a:xfrm>
                  <a:off x="1079" y="2599"/>
                  <a:ext cx="20" cy="96"/>
                </a:xfrm>
                <a:prstGeom prst="rect">
                  <a:avLst/>
                </a:prstGeom>
                <a:noFill/>
                <a:ln w="9525">
                  <a:noFill/>
                  <a:miter lim="800000"/>
                  <a:headEnd/>
                  <a:tailEnd/>
                </a:ln>
              </p:spPr>
              <p:txBody>
                <a:bodyPr wrap="none" lIns="0" tIns="0" rIns="0" bIns="0">
                  <a:spAutoFit/>
                </a:bodyPr>
                <a:lstStyle/>
                <a:p>
                  <a:r>
                    <a:rPr lang="tr-TR" sz="1000" b="1">
                      <a:solidFill>
                        <a:srgbClr val="000080"/>
                      </a:solidFill>
                      <a:latin typeface="Times New Roman" pitchFamily="18" charset="0"/>
                    </a:rPr>
                    <a:t> </a:t>
                  </a:r>
                  <a:endParaRPr lang="tr-TR"/>
                </a:p>
              </p:txBody>
            </p:sp>
            <p:sp>
              <p:nvSpPr>
                <p:cNvPr id="34940" name="Rectangle 364"/>
                <p:cNvSpPr>
                  <a:spLocks noChangeArrowheads="1"/>
                </p:cNvSpPr>
                <p:nvPr/>
              </p:nvSpPr>
              <p:spPr bwMode="auto">
                <a:xfrm>
                  <a:off x="978" y="2556"/>
                  <a:ext cx="38" cy="147"/>
                </a:xfrm>
                <a:prstGeom prst="rect">
                  <a:avLst/>
                </a:prstGeom>
                <a:solidFill>
                  <a:srgbClr val="FFFFFF"/>
                </a:solidFill>
                <a:ln w="9525">
                  <a:noFill/>
                  <a:miter lim="800000"/>
                  <a:headEnd/>
                  <a:tailEnd/>
                </a:ln>
              </p:spPr>
              <p:txBody>
                <a:bodyPr/>
                <a:lstStyle/>
                <a:p>
                  <a:endParaRPr lang="tr-TR"/>
                </a:p>
              </p:txBody>
            </p:sp>
            <p:sp>
              <p:nvSpPr>
                <p:cNvPr id="34941" name="Rectangle 365"/>
                <p:cNvSpPr>
                  <a:spLocks noChangeArrowheads="1"/>
                </p:cNvSpPr>
                <p:nvPr/>
              </p:nvSpPr>
              <p:spPr bwMode="auto">
                <a:xfrm>
                  <a:off x="1427" y="2556"/>
                  <a:ext cx="40" cy="147"/>
                </a:xfrm>
                <a:prstGeom prst="rect">
                  <a:avLst/>
                </a:prstGeom>
                <a:solidFill>
                  <a:srgbClr val="FFFFFF"/>
                </a:solidFill>
                <a:ln w="9525">
                  <a:noFill/>
                  <a:miter lim="800000"/>
                  <a:headEnd/>
                  <a:tailEnd/>
                </a:ln>
              </p:spPr>
              <p:txBody>
                <a:bodyPr/>
                <a:lstStyle/>
                <a:p>
                  <a:endParaRPr lang="tr-TR"/>
                </a:p>
              </p:txBody>
            </p:sp>
            <p:sp>
              <p:nvSpPr>
                <p:cNvPr id="34942" name="Rectangle 366"/>
                <p:cNvSpPr>
                  <a:spLocks noChangeArrowheads="1"/>
                </p:cNvSpPr>
                <p:nvPr/>
              </p:nvSpPr>
              <p:spPr bwMode="auto">
                <a:xfrm>
                  <a:off x="978" y="2703"/>
                  <a:ext cx="489" cy="37"/>
                </a:xfrm>
                <a:prstGeom prst="rect">
                  <a:avLst/>
                </a:prstGeom>
                <a:solidFill>
                  <a:srgbClr val="FFFFFF"/>
                </a:solidFill>
                <a:ln w="9525">
                  <a:noFill/>
                  <a:miter lim="800000"/>
                  <a:headEnd/>
                  <a:tailEnd/>
                </a:ln>
              </p:spPr>
              <p:txBody>
                <a:bodyPr/>
                <a:lstStyle/>
                <a:p>
                  <a:endParaRPr lang="tr-TR"/>
                </a:p>
              </p:txBody>
            </p:sp>
            <p:sp>
              <p:nvSpPr>
                <p:cNvPr id="34943" name="Rectangle 367"/>
                <p:cNvSpPr>
                  <a:spLocks noChangeArrowheads="1"/>
                </p:cNvSpPr>
                <p:nvPr/>
              </p:nvSpPr>
              <p:spPr bwMode="auto">
                <a:xfrm>
                  <a:off x="1513" y="2556"/>
                  <a:ext cx="1557" cy="147"/>
                </a:xfrm>
                <a:prstGeom prst="rect">
                  <a:avLst/>
                </a:prstGeom>
                <a:solidFill>
                  <a:srgbClr val="FFFFFF"/>
                </a:solidFill>
                <a:ln w="9525">
                  <a:noFill/>
                  <a:miter lim="800000"/>
                  <a:headEnd/>
                  <a:tailEnd/>
                </a:ln>
              </p:spPr>
              <p:txBody>
                <a:bodyPr/>
                <a:lstStyle/>
                <a:p>
                  <a:endParaRPr lang="tr-TR"/>
                </a:p>
              </p:txBody>
            </p:sp>
            <p:sp>
              <p:nvSpPr>
                <p:cNvPr id="34944" name="Rectangle 368"/>
                <p:cNvSpPr>
                  <a:spLocks noChangeArrowheads="1"/>
                </p:cNvSpPr>
                <p:nvPr/>
              </p:nvSpPr>
              <p:spPr bwMode="auto">
                <a:xfrm>
                  <a:off x="1513" y="2556"/>
                  <a:ext cx="1114" cy="154"/>
                </a:xfrm>
                <a:prstGeom prst="rect">
                  <a:avLst/>
                </a:prstGeom>
                <a:noFill/>
                <a:ln w="9525">
                  <a:noFill/>
                  <a:miter lim="800000"/>
                  <a:headEnd/>
                  <a:tailEnd/>
                </a:ln>
              </p:spPr>
              <p:txBody>
                <a:bodyPr wrap="none" lIns="0" tIns="0" rIns="0" bIns="0">
                  <a:spAutoFit/>
                </a:bodyPr>
                <a:lstStyle/>
                <a:p>
                  <a:r>
                    <a:rPr lang="tr-TR" sz="1600" b="1">
                      <a:solidFill>
                        <a:srgbClr val="000080"/>
                      </a:solidFill>
                      <a:latin typeface="Times New Roman" pitchFamily="18" charset="0"/>
                    </a:rPr>
                    <a:t>Süt, Bez, Bira, Kola </a:t>
                  </a:r>
                  <a:endParaRPr lang="tr-TR"/>
                </a:p>
              </p:txBody>
            </p:sp>
            <p:sp>
              <p:nvSpPr>
                <p:cNvPr id="34945" name="Rectangle 369"/>
                <p:cNvSpPr>
                  <a:spLocks noChangeArrowheads="1"/>
                </p:cNvSpPr>
                <p:nvPr/>
              </p:nvSpPr>
              <p:spPr bwMode="auto">
                <a:xfrm>
                  <a:off x="2621" y="2599"/>
                  <a:ext cx="20" cy="96"/>
                </a:xfrm>
                <a:prstGeom prst="rect">
                  <a:avLst/>
                </a:prstGeom>
                <a:noFill/>
                <a:ln w="9525">
                  <a:noFill/>
                  <a:miter lim="800000"/>
                  <a:headEnd/>
                  <a:tailEnd/>
                </a:ln>
              </p:spPr>
              <p:txBody>
                <a:bodyPr wrap="none" lIns="0" tIns="0" rIns="0" bIns="0">
                  <a:spAutoFit/>
                </a:bodyPr>
                <a:lstStyle/>
                <a:p>
                  <a:r>
                    <a:rPr lang="tr-TR" sz="1000">
                      <a:solidFill>
                        <a:srgbClr val="000080"/>
                      </a:solidFill>
                      <a:latin typeface="Times New Roman" pitchFamily="18" charset="0"/>
                    </a:rPr>
                    <a:t> </a:t>
                  </a:r>
                  <a:endParaRPr lang="tr-TR"/>
                </a:p>
              </p:txBody>
            </p:sp>
            <p:sp>
              <p:nvSpPr>
                <p:cNvPr id="34946" name="Rectangle 370"/>
                <p:cNvSpPr>
                  <a:spLocks noChangeArrowheads="1"/>
                </p:cNvSpPr>
                <p:nvPr/>
              </p:nvSpPr>
              <p:spPr bwMode="auto">
                <a:xfrm>
                  <a:off x="1473" y="2556"/>
                  <a:ext cx="40" cy="147"/>
                </a:xfrm>
                <a:prstGeom prst="rect">
                  <a:avLst/>
                </a:prstGeom>
                <a:solidFill>
                  <a:srgbClr val="FFFFFF"/>
                </a:solidFill>
                <a:ln w="9525">
                  <a:noFill/>
                  <a:miter lim="800000"/>
                  <a:headEnd/>
                  <a:tailEnd/>
                </a:ln>
              </p:spPr>
              <p:txBody>
                <a:bodyPr/>
                <a:lstStyle/>
                <a:p>
                  <a:endParaRPr lang="tr-TR"/>
                </a:p>
              </p:txBody>
            </p:sp>
            <p:sp>
              <p:nvSpPr>
                <p:cNvPr id="34947" name="Rectangle 371"/>
                <p:cNvSpPr>
                  <a:spLocks noChangeArrowheads="1"/>
                </p:cNvSpPr>
                <p:nvPr/>
              </p:nvSpPr>
              <p:spPr bwMode="auto">
                <a:xfrm>
                  <a:off x="3070" y="2556"/>
                  <a:ext cx="6" cy="147"/>
                </a:xfrm>
                <a:prstGeom prst="rect">
                  <a:avLst/>
                </a:prstGeom>
                <a:solidFill>
                  <a:srgbClr val="FFFFFF"/>
                </a:solidFill>
                <a:ln w="9525">
                  <a:noFill/>
                  <a:miter lim="800000"/>
                  <a:headEnd/>
                  <a:tailEnd/>
                </a:ln>
              </p:spPr>
              <p:txBody>
                <a:bodyPr/>
                <a:lstStyle/>
                <a:p>
                  <a:endParaRPr lang="tr-TR"/>
                </a:p>
              </p:txBody>
            </p:sp>
            <p:sp>
              <p:nvSpPr>
                <p:cNvPr id="34948" name="Rectangle 372"/>
                <p:cNvSpPr>
                  <a:spLocks noChangeArrowheads="1"/>
                </p:cNvSpPr>
                <p:nvPr/>
              </p:nvSpPr>
              <p:spPr bwMode="auto">
                <a:xfrm>
                  <a:off x="1473" y="2703"/>
                  <a:ext cx="1603" cy="37"/>
                </a:xfrm>
                <a:prstGeom prst="rect">
                  <a:avLst/>
                </a:prstGeom>
                <a:solidFill>
                  <a:srgbClr val="FFFFFF"/>
                </a:solidFill>
                <a:ln w="9525">
                  <a:noFill/>
                  <a:miter lim="800000"/>
                  <a:headEnd/>
                  <a:tailEnd/>
                </a:ln>
              </p:spPr>
              <p:txBody>
                <a:bodyPr/>
                <a:lstStyle/>
                <a:p>
                  <a:endParaRPr lang="tr-TR"/>
                </a:p>
              </p:txBody>
            </p:sp>
            <p:sp>
              <p:nvSpPr>
                <p:cNvPr id="34949" name="Rectangle 373"/>
                <p:cNvSpPr>
                  <a:spLocks noChangeArrowheads="1"/>
                </p:cNvSpPr>
                <p:nvPr/>
              </p:nvSpPr>
              <p:spPr bwMode="auto">
                <a:xfrm>
                  <a:off x="967" y="2550"/>
                  <a:ext cx="11" cy="6"/>
                </a:xfrm>
                <a:prstGeom prst="rect">
                  <a:avLst/>
                </a:prstGeom>
                <a:solidFill>
                  <a:srgbClr val="000000"/>
                </a:solidFill>
                <a:ln w="9525">
                  <a:noFill/>
                  <a:miter lim="800000"/>
                  <a:headEnd/>
                  <a:tailEnd/>
                </a:ln>
              </p:spPr>
              <p:txBody>
                <a:bodyPr/>
                <a:lstStyle/>
                <a:p>
                  <a:endParaRPr lang="tr-TR"/>
                </a:p>
              </p:txBody>
            </p:sp>
            <p:sp>
              <p:nvSpPr>
                <p:cNvPr id="34950" name="Line 374"/>
                <p:cNvSpPr>
                  <a:spLocks noChangeShapeType="1"/>
                </p:cNvSpPr>
                <p:nvPr/>
              </p:nvSpPr>
              <p:spPr bwMode="auto">
                <a:xfrm>
                  <a:off x="967" y="2550"/>
                  <a:ext cx="11" cy="1"/>
                </a:xfrm>
                <a:prstGeom prst="line">
                  <a:avLst/>
                </a:prstGeom>
                <a:noFill/>
                <a:ln w="0">
                  <a:solidFill>
                    <a:srgbClr val="000000"/>
                  </a:solidFill>
                  <a:round/>
                  <a:headEnd/>
                  <a:tailEnd/>
                </a:ln>
              </p:spPr>
              <p:txBody>
                <a:bodyPr/>
                <a:lstStyle/>
                <a:p>
                  <a:endParaRPr lang="tr-TR"/>
                </a:p>
              </p:txBody>
            </p:sp>
            <p:sp>
              <p:nvSpPr>
                <p:cNvPr id="34951" name="Rectangle 375"/>
                <p:cNvSpPr>
                  <a:spLocks noChangeArrowheads="1"/>
                </p:cNvSpPr>
                <p:nvPr/>
              </p:nvSpPr>
              <p:spPr bwMode="auto">
                <a:xfrm>
                  <a:off x="978" y="2550"/>
                  <a:ext cx="489" cy="6"/>
                </a:xfrm>
                <a:prstGeom prst="rect">
                  <a:avLst/>
                </a:prstGeom>
                <a:solidFill>
                  <a:srgbClr val="000000"/>
                </a:solidFill>
                <a:ln w="9525">
                  <a:noFill/>
                  <a:miter lim="800000"/>
                  <a:headEnd/>
                  <a:tailEnd/>
                </a:ln>
              </p:spPr>
              <p:txBody>
                <a:bodyPr/>
                <a:lstStyle/>
                <a:p>
                  <a:endParaRPr lang="tr-TR"/>
                </a:p>
              </p:txBody>
            </p:sp>
            <p:sp>
              <p:nvSpPr>
                <p:cNvPr id="34952" name="Line 376"/>
                <p:cNvSpPr>
                  <a:spLocks noChangeShapeType="1"/>
                </p:cNvSpPr>
                <p:nvPr/>
              </p:nvSpPr>
              <p:spPr bwMode="auto">
                <a:xfrm>
                  <a:off x="978" y="2550"/>
                  <a:ext cx="489" cy="1"/>
                </a:xfrm>
                <a:prstGeom prst="line">
                  <a:avLst/>
                </a:prstGeom>
                <a:noFill/>
                <a:ln w="0">
                  <a:solidFill>
                    <a:srgbClr val="000000"/>
                  </a:solidFill>
                  <a:round/>
                  <a:headEnd/>
                  <a:tailEnd/>
                </a:ln>
              </p:spPr>
              <p:txBody>
                <a:bodyPr/>
                <a:lstStyle/>
                <a:p>
                  <a:endParaRPr lang="tr-TR"/>
                </a:p>
              </p:txBody>
            </p:sp>
            <p:sp>
              <p:nvSpPr>
                <p:cNvPr id="34953" name="Rectangle 377"/>
                <p:cNvSpPr>
                  <a:spLocks noChangeArrowheads="1"/>
                </p:cNvSpPr>
                <p:nvPr/>
              </p:nvSpPr>
              <p:spPr bwMode="auto">
                <a:xfrm>
                  <a:off x="1467" y="2550"/>
                  <a:ext cx="6" cy="6"/>
                </a:xfrm>
                <a:prstGeom prst="rect">
                  <a:avLst/>
                </a:prstGeom>
                <a:solidFill>
                  <a:srgbClr val="000000"/>
                </a:solidFill>
                <a:ln w="9525">
                  <a:noFill/>
                  <a:miter lim="800000"/>
                  <a:headEnd/>
                  <a:tailEnd/>
                </a:ln>
              </p:spPr>
              <p:txBody>
                <a:bodyPr/>
                <a:lstStyle/>
                <a:p>
                  <a:endParaRPr lang="tr-TR"/>
                </a:p>
              </p:txBody>
            </p:sp>
            <p:sp>
              <p:nvSpPr>
                <p:cNvPr id="34954" name="Line 378"/>
                <p:cNvSpPr>
                  <a:spLocks noChangeShapeType="1"/>
                </p:cNvSpPr>
                <p:nvPr/>
              </p:nvSpPr>
              <p:spPr bwMode="auto">
                <a:xfrm>
                  <a:off x="1467" y="2550"/>
                  <a:ext cx="6" cy="1"/>
                </a:xfrm>
                <a:prstGeom prst="line">
                  <a:avLst/>
                </a:prstGeom>
                <a:noFill/>
                <a:ln w="0">
                  <a:solidFill>
                    <a:srgbClr val="000000"/>
                  </a:solidFill>
                  <a:round/>
                  <a:headEnd/>
                  <a:tailEnd/>
                </a:ln>
              </p:spPr>
              <p:txBody>
                <a:bodyPr/>
                <a:lstStyle/>
                <a:p>
                  <a:endParaRPr lang="tr-TR"/>
                </a:p>
              </p:txBody>
            </p:sp>
            <p:sp>
              <p:nvSpPr>
                <p:cNvPr id="34955" name="Line 379"/>
                <p:cNvSpPr>
                  <a:spLocks noChangeShapeType="1"/>
                </p:cNvSpPr>
                <p:nvPr/>
              </p:nvSpPr>
              <p:spPr bwMode="auto">
                <a:xfrm>
                  <a:off x="1467" y="2550"/>
                  <a:ext cx="1" cy="6"/>
                </a:xfrm>
                <a:prstGeom prst="line">
                  <a:avLst/>
                </a:prstGeom>
                <a:noFill/>
                <a:ln w="0">
                  <a:solidFill>
                    <a:srgbClr val="000000"/>
                  </a:solidFill>
                  <a:round/>
                  <a:headEnd/>
                  <a:tailEnd/>
                </a:ln>
              </p:spPr>
              <p:txBody>
                <a:bodyPr/>
                <a:lstStyle/>
                <a:p>
                  <a:endParaRPr lang="tr-TR"/>
                </a:p>
              </p:txBody>
            </p:sp>
            <p:sp>
              <p:nvSpPr>
                <p:cNvPr id="34956" name="Rectangle 380"/>
                <p:cNvSpPr>
                  <a:spLocks noChangeArrowheads="1"/>
                </p:cNvSpPr>
                <p:nvPr/>
              </p:nvSpPr>
              <p:spPr bwMode="auto">
                <a:xfrm>
                  <a:off x="1473" y="2550"/>
                  <a:ext cx="1635" cy="6"/>
                </a:xfrm>
                <a:prstGeom prst="rect">
                  <a:avLst/>
                </a:prstGeom>
                <a:solidFill>
                  <a:srgbClr val="000000"/>
                </a:solidFill>
                <a:ln w="9525">
                  <a:noFill/>
                  <a:miter lim="800000"/>
                  <a:headEnd/>
                  <a:tailEnd/>
                </a:ln>
              </p:spPr>
              <p:txBody>
                <a:bodyPr/>
                <a:lstStyle/>
                <a:p>
                  <a:endParaRPr lang="tr-TR"/>
                </a:p>
              </p:txBody>
            </p:sp>
            <p:sp>
              <p:nvSpPr>
                <p:cNvPr id="34957" name="Line 381"/>
                <p:cNvSpPr>
                  <a:spLocks noChangeShapeType="1"/>
                </p:cNvSpPr>
                <p:nvPr/>
              </p:nvSpPr>
              <p:spPr bwMode="auto">
                <a:xfrm>
                  <a:off x="1473" y="2550"/>
                  <a:ext cx="1635" cy="1"/>
                </a:xfrm>
                <a:prstGeom prst="line">
                  <a:avLst/>
                </a:prstGeom>
                <a:noFill/>
                <a:ln w="0">
                  <a:solidFill>
                    <a:srgbClr val="000000"/>
                  </a:solidFill>
                  <a:round/>
                  <a:headEnd/>
                  <a:tailEnd/>
                </a:ln>
              </p:spPr>
              <p:txBody>
                <a:bodyPr/>
                <a:lstStyle/>
                <a:p>
                  <a:endParaRPr lang="tr-TR"/>
                </a:p>
              </p:txBody>
            </p:sp>
            <p:sp>
              <p:nvSpPr>
                <p:cNvPr id="34958" name="Rectangle 382"/>
                <p:cNvSpPr>
                  <a:spLocks noChangeArrowheads="1"/>
                </p:cNvSpPr>
                <p:nvPr/>
              </p:nvSpPr>
              <p:spPr bwMode="auto">
                <a:xfrm>
                  <a:off x="3108" y="2550"/>
                  <a:ext cx="11" cy="6"/>
                </a:xfrm>
                <a:prstGeom prst="rect">
                  <a:avLst/>
                </a:prstGeom>
                <a:solidFill>
                  <a:srgbClr val="000000"/>
                </a:solidFill>
                <a:ln w="9525">
                  <a:noFill/>
                  <a:miter lim="800000"/>
                  <a:headEnd/>
                  <a:tailEnd/>
                </a:ln>
              </p:spPr>
              <p:txBody>
                <a:bodyPr/>
                <a:lstStyle/>
                <a:p>
                  <a:endParaRPr lang="tr-TR"/>
                </a:p>
              </p:txBody>
            </p:sp>
            <p:sp>
              <p:nvSpPr>
                <p:cNvPr id="34959" name="Line 383"/>
                <p:cNvSpPr>
                  <a:spLocks noChangeShapeType="1"/>
                </p:cNvSpPr>
                <p:nvPr/>
              </p:nvSpPr>
              <p:spPr bwMode="auto">
                <a:xfrm>
                  <a:off x="3108" y="2550"/>
                  <a:ext cx="11" cy="1"/>
                </a:xfrm>
                <a:prstGeom prst="line">
                  <a:avLst/>
                </a:prstGeom>
                <a:noFill/>
                <a:ln w="0">
                  <a:solidFill>
                    <a:srgbClr val="000000"/>
                  </a:solidFill>
                  <a:round/>
                  <a:headEnd/>
                  <a:tailEnd/>
                </a:ln>
              </p:spPr>
              <p:txBody>
                <a:bodyPr/>
                <a:lstStyle/>
                <a:p>
                  <a:endParaRPr lang="tr-TR"/>
                </a:p>
              </p:txBody>
            </p:sp>
            <p:sp>
              <p:nvSpPr>
                <p:cNvPr id="34960" name="Rectangle 384"/>
                <p:cNvSpPr>
                  <a:spLocks noChangeArrowheads="1"/>
                </p:cNvSpPr>
                <p:nvPr/>
              </p:nvSpPr>
              <p:spPr bwMode="auto">
                <a:xfrm>
                  <a:off x="967" y="2556"/>
                  <a:ext cx="11" cy="184"/>
                </a:xfrm>
                <a:prstGeom prst="rect">
                  <a:avLst/>
                </a:prstGeom>
                <a:solidFill>
                  <a:srgbClr val="000000"/>
                </a:solidFill>
                <a:ln w="9525">
                  <a:noFill/>
                  <a:miter lim="800000"/>
                  <a:headEnd/>
                  <a:tailEnd/>
                </a:ln>
              </p:spPr>
              <p:txBody>
                <a:bodyPr/>
                <a:lstStyle/>
                <a:p>
                  <a:endParaRPr lang="tr-TR"/>
                </a:p>
              </p:txBody>
            </p:sp>
            <p:sp>
              <p:nvSpPr>
                <p:cNvPr id="34961" name="Line 385"/>
                <p:cNvSpPr>
                  <a:spLocks noChangeShapeType="1"/>
                </p:cNvSpPr>
                <p:nvPr/>
              </p:nvSpPr>
              <p:spPr bwMode="auto">
                <a:xfrm>
                  <a:off x="967" y="2556"/>
                  <a:ext cx="1" cy="184"/>
                </a:xfrm>
                <a:prstGeom prst="line">
                  <a:avLst/>
                </a:prstGeom>
                <a:noFill/>
                <a:ln w="0">
                  <a:solidFill>
                    <a:srgbClr val="000000"/>
                  </a:solidFill>
                  <a:round/>
                  <a:headEnd/>
                  <a:tailEnd/>
                </a:ln>
              </p:spPr>
              <p:txBody>
                <a:bodyPr/>
                <a:lstStyle/>
                <a:p>
                  <a:endParaRPr lang="tr-TR"/>
                </a:p>
              </p:txBody>
            </p:sp>
            <p:sp>
              <p:nvSpPr>
                <p:cNvPr id="34962" name="Rectangle 386"/>
                <p:cNvSpPr>
                  <a:spLocks noChangeArrowheads="1"/>
                </p:cNvSpPr>
                <p:nvPr/>
              </p:nvSpPr>
              <p:spPr bwMode="auto">
                <a:xfrm>
                  <a:off x="1467" y="2556"/>
                  <a:ext cx="6" cy="184"/>
                </a:xfrm>
                <a:prstGeom prst="rect">
                  <a:avLst/>
                </a:prstGeom>
                <a:solidFill>
                  <a:srgbClr val="000000"/>
                </a:solidFill>
                <a:ln w="9525">
                  <a:noFill/>
                  <a:miter lim="800000"/>
                  <a:headEnd/>
                  <a:tailEnd/>
                </a:ln>
              </p:spPr>
              <p:txBody>
                <a:bodyPr/>
                <a:lstStyle/>
                <a:p>
                  <a:endParaRPr lang="tr-TR"/>
                </a:p>
              </p:txBody>
            </p:sp>
            <p:sp>
              <p:nvSpPr>
                <p:cNvPr id="34963" name="Line 387"/>
                <p:cNvSpPr>
                  <a:spLocks noChangeShapeType="1"/>
                </p:cNvSpPr>
                <p:nvPr/>
              </p:nvSpPr>
              <p:spPr bwMode="auto">
                <a:xfrm>
                  <a:off x="1467" y="2556"/>
                  <a:ext cx="1" cy="184"/>
                </a:xfrm>
                <a:prstGeom prst="line">
                  <a:avLst/>
                </a:prstGeom>
                <a:noFill/>
                <a:ln w="0">
                  <a:solidFill>
                    <a:srgbClr val="000000"/>
                  </a:solidFill>
                  <a:round/>
                  <a:headEnd/>
                  <a:tailEnd/>
                </a:ln>
              </p:spPr>
              <p:txBody>
                <a:bodyPr/>
                <a:lstStyle/>
                <a:p>
                  <a:endParaRPr lang="tr-TR"/>
                </a:p>
              </p:txBody>
            </p:sp>
            <p:sp>
              <p:nvSpPr>
                <p:cNvPr id="34964" name="Rectangle 388"/>
                <p:cNvSpPr>
                  <a:spLocks noChangeArrowheads="1"/>
                </p:cNvSpPr>
                <p:nvPr/>
              </p:nvSpPr>
              <p:spPr bwMode="auto">
                <a:xfrm>
                  <a:off x="3108" y="2556"/>
                  <a:ext cx="11" cy="184"/>
                </a:xfrm>
                <a:prstGeom prst="rect">
                  <a:avLst/>
                </a:prstGeom>
                <a:solidFill>
                  <a:srgbClr val="000000"/>
                </a:solidFill>
                <a:ln w="9525">
                  <a:noFill/>
                  <a:miter lim="800000"/>
                  <a:headEnd/>
                  <a:tailEnd/>
                </a:ln>
              </p:spPr>
              <p:txBody>
                <a:bodyPr/>
                <a:lstStyle/>
                <a:p>
                  <a:endParaRPr lang="tr-TR"/>
                </a:p>
              </p:txBody>
            </p:sp>
            <p:sp>
              <p:nvSpPr>
                <p:cNvPr id="34965" name="Line 389"/>
                <p:cNvSpPr>
                  <a:spLocks noChangeShapeType="1"/>
                </p:cNvSpPr>
                <p:nvPr/>
              </p:nvSpPr>
              <p:spPr bwMode="auto">
                <a:xfrm>
                  <a:off x="3108" y="2556"/>
                  <a:ext cx="1" cy="184"/>
                </a:xfrm>
                <a:prstGeom prst="line">
                  <a:avLst/>
                </a:prstGeom>
                <a:noFill/>
                <a:ln w="0">
                  <a:solidFill>
                    <a:srgbClr val="000000"/>
                  </a:solidFill>
                  <a:round/>
                  <a:headEnd/>
                  <a:tailEnd/>
                </a:ln>
              </p:spPr>
              <p:txBody>
                <a:bodyPr/>
                <a:lstStyle/>
                <a:p>
                  <a:endParaRPr lang="tr-TR"/>
                </a:p>
              </p:txBody>
            </p:sp>
            <p:sp>
              <p:nvSpPr>
                <p:cNvPr id="34966" name="Rectangle 390"/>
                <p:cNvSpPr>
                  <a:spLocks noChangeArrowheads="1"/>
                </p:cNvSpPr>
                <p:nvPr/>
              </p:nvSpPr>
              <p:spPr bwMode="auto">
                <a:xfrm>
                  <a:off x="1016" y="2746"/>
                  <a:ext cx="411" cy="147"/>
                </a:xfrm>
                <a:prstGeom prst="rect">
                  <a:avLst/>
                </a:prstGeom>
                <a:solidFill>
                  <a:srgbClr val="FFFFFF"/>
                </a:solidFill>
                <a:ln w="9525">
                  <a:noFill/>
                  <a:miter lim="800000"/>
                  <a:headEnd/>
                  <a:tailEnd/>
                </a:ln>
              </p:spPr>
              <p:txBody>
                <a:bodyPr/>
                <a:lstStyle/>
                <a:p>
                  <a:endParaRPr lang="tr-TR"/>
                </a:p>
              </p:txBody>
            </p:sp>
            <p:sp>
              <p:nvSpPr>
                <p:cNvPr id="34967" name="Rectangle 391"/>
                <p:cNvSpPr>
                  <a:spLocks noChangeArrowheads="1"/>
                </p:cNvSpPr>
                <p:nvPr/>
              </p:nvSpPr>
              <p:spPr bwMode="auto">
                <a:xfrm>
                  <a:off x="1016" y="2746"/>
                  <a:ext cx="64" cy="154"/>
                </a:xfrm>
                <a:prstGeom prst="rect">
                  <a:avLst/>
                </a:prstGeom>
                <a:noFill/>
                <a:ln w="9525">
                  <a:noFill/>
                  <a:miter lim="800000"/>
                  <a:headEnd/>
                  <a:tailEnd/>
                </a:ln>
              </p:spPr>
              <p:txBody>
                <a:bodyPr wrap="none" lIns="0" tIns="0" rIns="0" bIns="0">
                  <a:spAutoFit/>
                </a:bodyPr>
                <a:lstStyle/>
                <a:p>
                  <a:r>
                    <a:rPr lang="tr-TR" sz="1600" b="1">
                      <a:solidFill>
                        <a:srgbClr val="000080"/>
                      </a:solidFill>
                      <a:latin typeface="Times New Roman" pitchFamily="18" charset="0"/>
                    </a:rPr>
                    <a:t>4</a:t>
                  </a:r>
                  <a:endParaRPr lang="tr-TR"/>
                </a:p>
              </p:txBody>
            </p:sp>
            <p:sp>
              <p:nvSpPr>
                <p:cNvPr id="34968" name="Rectangle 392"/>
                <p:cNvSpPr>
                  <a:spLocks noChangeArrowheads="1"/>
                </p:cNvSpPr>
                <p:nvPr/>
              </p:nvSpPr>
              <p:spPr bwMode="auto">
                <a:xfrm>
                  <a:off x="1079" y="2789"/>
                  <a:ext cx="20" cy="96"/>
                </a:xfrm>
                <a:prstGeom prst="rect">
                  <a:avLst/>
                </a:prstGeom>
                <a:noFill/>
                <a:ln w="9525">
                  <a:noFill/>
                  <a:miter lim="800000"/>
                  <a:headEnd/>
                  <a:tailEnd/>
                </a:ln>
              </p:spPr>
              <p:txBody>
                <a:bodyPr wrap="none" lIns="0" tIns="0" rIns="0" bIns="0">
                  <a:spAutoFit/>
                </a:bodyPr>
                <a:lstStyle/>
                <a:p>
                  <a:r>
                    <a:rPr lang="tr-TR" sz="1000" b="1">
                      <a:solidFill>
                        <a:srgbClr val="000080"/>
                      </a:solidFill>
                      <a:latin typeface="Times New Roman" pitchFamily="18" charset="0"/>
                    </a:rPr>
                    <a:t> </a:t>
                  </a:r>
                  <a:endParaRPr lang="tr-TR"/>
                </a:p>
              </p:txBody>
            </p:sp>
            <p:sp>
              <p:nvSpPr>
                <p:cNvPr id="34969" name="Rectangle 393"/>
                <p:cNvSpPr>
                  <a:spLocks noChangeArrowheads="1"/>
                </p:cNvSpPr>
                <p:nvPr/>
              </p:nvSpPr>
              <p:spPr bwMode="auto">
                <a:xfrm>
                  <a:off x="978" y="2746"/>
                  <a:ext cx="38" cy="147"/>
                </a:xfrm>
                <a:prstGeom prst="rect">
                  <a:avLst/>
                </a:prstGeom>
                <a:solidFill>
                  <a:srgbClr val="FFFFFF"/>
                </a:solidFill>
                <a:ln w="9525">
                  <a:noFill/>
                  <a:miter lim="800000"/>
                  <a:headEnd/>
                  <a:tailEnd/>
                </a:ln>
              </p:spPr>
              <p:txBody>
                <a:bodyPr/>
                <a:lstStyle/>
                <a:p>
                  <a:endParaRPr lang="tr-TR"/>
                </a:p>
              </p:txBody>
            </p:sp>
            <p:sp>
              <p:nvSpPr>
                <p:cNvPr id="34970" name="Rectangle 394"/>
                <p:cNvSpPr>
                  <a:spLocks noChangeArrowheads="1"/>
                </p:cNvSpPr>
                <p:nvPr/>
              </p:nvSpPr>
              <p:spPr bwMode="auto">
                <a:xfrm>
                  <a:off x="1427" y="2746"/>
                  <a:ext cx="40" cy="147"/>
                </a:xfrm>
                <a:prstGeom prst="rect">
                  <a:avLst/>
                </a:prstGeom>
                <a:solidFill>
                  <a:srgbClr val="FFFFFF"/>
                </a:solidFill>
                <a:ln w="9525">
                  <a:noFill/>
                  <a:miter lim="800000"/>
                  <a:headEnd/>
                  <a:tailEnd/>
                </a:ln>
              </p:spPr>
              <p:txBody>
                <a:bodyPr/>
                <a:lstStyle/>
                <a:p>
                  <a:endParaRPr lang="tr-TR"/>
                </a:p>
              </p:txBody>
            </p:sp>
            <p:sp>
              <p:nvSpPr>
                <p:cNvPr id="34971" name="Rectangle 395"/>
                <p:cNvSpPr>
                  <a:spLocks noChangeArrowheads="1"/>
                </p:cNvSpPr>
                <p:nvPr/>
              </p:nvSpPr>
              <p:spPr bwMode="auto">
                <a:xfrm>
                  <a:off x="978" y="2893"/>
                  <a:ext cx="489" cy="40"/>
                </a:xfrm>
                <a:prstGeom prst="rect">
                  <a:avLst/>
                </a:prstGeom>
                <a:solidFill>
                  <a:srgbClr val="FFFFFF"/>
                </a:solidFill>
                <a:ln w="9525">
                  <a:noFill/>
                  <a:miter lim="800000"/>
                  <a:headEnd/>
                  <a:tailEnd/>
                </a:ln>
              </p:spPr>
              <p:txBody>
                <a:bodyPr/>
                <a:lstStyle/>
                <a:p>
                  <a:endParaRPr lang="tr-TR"/>
                </a:p>
              </p:txBody>
            </p:sp>
            <p:sp>
              <p:nvSpPr>
                <p:cNvPr id="34972" name="Rectangle 396"/>
                <p:cNvSpPr>
                  <a:spLocks noChangeArrowheads="1"/>
                </p:cNvSpPr>
                <p:nvPr/>
              </p:nvSpPr>
              <p:spPr bwMode="auto">
                <a:xfrm>
                  <a:off x="1513" y="2746"/>
                  <a:ext cx="1557" cy="147"/>
                </a:xfrm>
                <a:prstGeom prst="rect">
                  <a:avLst/>
                </a:prstGeom>
                <a:solidFill>
                  <a:srgbClr val="FFFFFF"/>
                </a:solidFill>
                <a:ln w="9525">
                  <a:noFill/>
                  <a:miter lim="800000"/>
                  <a:headEnd/>
                  <a:tailEnd/>
                </a:ln>
              </p:spPr>
              <p:txBody>
                <a:bodyPr/>
                <a:lstStyle/>
                <a:p>
                  <a:endParaRPr lang="tr-TR"/>
                </a:p>
              </p:txBody>
            </p:sp>
            <p:sp>
              <p:nvSpPr>
                <p:cNvPr id="34973" name="Rectangle 397"/>
                <p:cNvSpPr>
                  <a:spLocks noChangeArrowheads="1"/>
                </p:cNvSpPr>
                <p:nvPr/>
              </p:nvSpPr>
              <p:spPr bwMode="auto">
                <a:xfrm>
                  <a:off x="1513" y="2746"/>
                  <a:ext cx="1209" cy="154"/>
                </a:xfrm>
                <a:prstGeom prst="rect">
                  <a:avLst/>
                </a:prstGeom>
                <a:noFill/>
                <a:ln w="9525">
                  <a:noFill/>
                  <a:miter lim="800000"/>
                  <a:headEnd/>
                  <a:tailEnd/>
                </a:ln>
              </p:spPr>
              <p:txBody>
                <a:bodyPr wrap="none" lIns="0" tIns="0" rIns="0" bIns="0">
                  <a:spAutoFit/>
                </a:bodyPr>
                <a:lstStyle/>
                <a:p>
                  <a:r>
                    <a:rPr lang="tr-TR" sz="1600" b="1">
                      <a:solidFill>
                        <a:srgbClr val="000080"/>
                      </a:solidFill>
                      <a:latin typeface="Times New Roman" pitchFamily="18" charset="0"/>
                    </a:rPr>
                    <a:t>Ekmek, Süt, Bez, Bira</a:t>
                  </a:r>
                  <a:endParaRPr lang="tr-TR"/>
                </a:p>
              </p:txBody>
            </p:sp>
            <p:sp>
              <p:nvSpPr>
                <p:cNvPr id="34974" name="Rectangle 398"/>
                <p:cNvSpPr>
                  <a:spLocks noChangeArrowheads="1"/>
                </p:cNvSpPr>
                <p:nvPr/>
              </p:nvSpPr>
              <p:spPr bwMode="auto">
                <a:xfrm>
                  <a:off x="2719" y="2789"/>
                  <a:ext cx="20" cy="96"/>
                </a:xfrm>
                <a:prstGeom prst="rect">
                  <a:avLst/>
                </a:prstGeom>
                <a:noFill/>
                <a:ln w="9525">
                  <a:noFill/>
                  <a:miter lim="800000"/>
                  <a:headEnd/>
                  <a:tailEnd/>
                </a:ln>
              </p:spPr>
              <p:txBody>
                <a:bodyPr wrap="none" lIns="0" tIns="0" rIns="0" bIns="0">
                  <a:spAutoFit/>
                </a:bodyPr>
                <a:lstStyle/>
                <a:p>
                  <a:r>
                    <a:rPr lang="tr-TR" sz="1000">
                      <a:solidFill>
                        <a:srgbClr val="000080"/>
                      </a:solidFill>
                      <a:latin typeface="Times New Roman" pitchFamily="18" charset="0"/>
                    </a:rPr>
                    <a:t> </a:t>
                  </a:r>
                  <a:endParaRPr lang="tr-TR"/>
                </a:p>
              </p:txBody>
            </p:sp>
            <p:sp>
              <p:nvSpPr>
                <p:cNvPr id="34975" name="Rectangle 399"/>
                <p:cNvSpPr>
                  <a:spLocks noChangeArrowheads="1"/>
                </p:cNvSpPr>
                <p:nvPr/>
              </p:nvSpPr>
              <p:spPr bwMode="auto">
                <a:xfrm>
                  <a:off x="1473" y="2746"/>
                  <a:ext cx="40" cy="147"/>
                </a:xfrm>
                <a:prstGeom prst="rect">
                  <a:avLst/>
                </a:prstGeom>
                <a:solidFill>
                  <a:srgbClr val="FFFFFF"/>
                </a:solidFill>
                <a:ln w="9525">
                  <a:noFill/>
                  <a:miter lim="800000"/>
                  <a:headEnd/>
                  <a:tailEnd/>
                </a:ln>
              </p:spPr>
              <p:txBody>
                <a:bodyPr/>
                <a:lstStyle/>
                <a:p>
                  <a:endParaRPr lang="tr-TR"/>
                </a:p>
              </p:txBody>
            </p:sp>
            <p:sp>
              <p:nvSpPr>
                <p:cNvPr id="34976" name="Rectangle 400"/>
                <p:cNvSpPr>
                  <a:spLocks noChangeArrowheads="1"/>
                </p:cNvSpPr>
                <p:nvPr/>
              </p:nvSpPr>
              <p:spPr bwMode="auto">
                <a:xfrm>
                  <a:off x="3070" y="2746"/>
                  <a:ext cx="6" cy="147"/>
                </a:xfrm>
                <a:prstGeom prst="rect">
                  <a:avLst/>
                </a:prstGeom>
                <a:solidFill>
                  <a:srgbClr val="FFFFFF"/>
                </a:solidFill>
                <a:ln w="9525">
                  <a:noFill/>
                  <a:miter lim="800000"/>
                  <a:headEnd/>
                  <a:tailEnd/>
                </a:ln>
              </p:spPr>
              <p:txBody>
                <a:bodyPr/>
                <a:lstStyle/>
                <a:p>
                  <a:endParaRPr lang="tr-TR"/>
                </a:p>
              </p:txBody>
            </p:sp>
            <p:sp>
              <p:nvSpPr>
                <p:cNvPr id="34977" name="Rectangle 401"/>
                <p:cNvSpPr>
                  <a:spLocks noChangeArrowheads="1"/>
                </p:cNvSpPr>
                <p:nvPr/>
              </p:nvSpPr>
              <p:spPr bwMode="auto">
                <a:xfrm>
                  <a:off x="1473" y="2893"/>
                  <a:ext cx="1603" cy="40"/>
                </a:xfrm>
                <a:prstGeom prst="rect">
                  <a:avLst/>
                </a:prstGeom>
                <a:solidFill>
                  <a:srgbClr val="FFFFFF"/>
                </a:solidFill>
                <a:ln w="9525">
                  <a:noFill/>
                  <a:miter lim="800000"/>
                  <a:headEnd/>
                  <a:tailEnd/>
                </a:ln>
              </p:spPr>
              <p:txBody>
                <a:bodyPr/>
                <a:lstStyle/>
                <a:p>
                  <a:endParaRPr lang="tr-TR"/>
                </a:p>
              </p:txBody>
            </p:sp>
            <p:sp>
              <p:nvSpPr>
                <p:cNvPr id="34978" name="Rectangle 402"/>
                <p:cNvSpPr>
                  <a:spLocks noChangeArrowheads="1"/>
                </p:cNvSpPr>
                <p:nvPr/>
              </p:nvSpPr>
              <p:spPr bwMode="auto">
                <a:xfrm>
                  <a:off x="967" y="2740"/>
                  <a:ext cx="11" cy="6"/>
                </a:xfrm>
                <a:prstGeom prst="rect">
                  <a:avLst/>
                </a:prstGeom>
                <a:solidFill>
                  <a:srgbClr val="000000"/>
                </a:solidFill>
                <a:ln w="9525">
                  <a:noFill/>
                  <a:miter lim="800000"/>
                  <a:headEnd/>
                  <a:tailEnd/>
                </a:ln>
              </p:spPr>
              <p:txBody>
                <a:bodyPr/>
                <a:lstStyle/>
                <a:p>
                  <a:endParaRPr lang="tr-TR"/>
                </a:p>
              </p:txBody>
            </p:sp>
            <p:sp>
              <p:nvSpPr>
                <p:cNvPr id="34979" name="Line 403"/>
                <p:cNvSpPr>
                  <a:spLocks noChangeShapeType="1"/>
                </p:cNvSpPr>
                <p:nvPr/>
              </p:nvSpPr>
              <p:spPr bwMode="auto">
                <a:xfrm>
                  <a:off x="967" y="2740"/>
                  <a:ext cx="11" cy="1"/>
                </a:xfrm>
                <a:prstGeom prst="line">
                  <a:avLst/>
                </a:prstGeom>
                <a:noFill/>
                <a:ln w="0">
                  <a:solidFill>
                    <a:srgbClr val="000000"/>
                  </a:solidFill>
                  <a:round/>
                  <a:headEnd/>
                  <a:tailEnd/>
                </a:ln>
              </p:spPr>
              <p:txBody>
                <a:bodyPr/>
                <a:lstStyle/>
                <a:p>
                  <a:endParaRPr lang="tr-TR"/>
                </a:p>
              </p:txBody>
            </p:sp>
            <p:sp>
              <p:nvSpPr>
                <p:cNvPr id="34980" name="Rectangle 404"/>
                <p:cNvSpPr>
                  <a:spLocks noChangeArrowheads="1"/>
                </p:cNvSpPr>
                <p:nvPr/>
              </p:nvSpPr>
              <p:spPr bwMode="auto">
                <a:xfrm>
                  <a:off x="978" y="2740"/>
                  <a:ext cx="489" cy="6"/>
                </a:xfrm>
                <a:prstGeom prst="rect">
                  <a:avLst/>
                </a:prstGeom>
                <a:solidFill>
                  <a:srgbClr val="000000"/>
                </a:solidFill>
                <a:ln w="9525">
                  <a:noFill/>
                  <a:miter lim="800000"/>
                  <a:headEnd/>
                  <a:tailEnd/>
                </a:ln>
              </p:spPr>
              <p:txBody>
                <a:bodyPr/>
                <a:lstStyle/>
                <a:p>
                  <a:endParaRPr lang="tr-TR"/>
                </a:p>
              </p:txBody>
            </p:sp>
            <p:sp>
              <p:nvSpPr>
                <p:cNvPr id="34981" name="Line 405"/>
                <p:cNvSpPr>
                  <a:spLocks noChangeShapeType="1"/>
                </p:cNvSpPr>
                <p:nvPr/>
              </p:nvSpPr>
              <p:spPr bwMode="auto">
                <a:xfrm>
                  <a:off x="978" y="2740"/>
                  <a:ext cx="489" cy="1"/>
                </a:xfrm>
                <a:prstGeom prst="line">
                  <a:avLst/>
                </a:prstGeom>
                <a:noFill/>
                <a:ln w="0">
                  <a:solidFill>
                    <a:srgbClr val="000000"/>
                  </a:solidFill>
                  <a:round/>
                  <a:headEnd/>
                  <a:tailEnd/>
                </a:ln>
              </p:spPr>
              <p:txBody>
                <a:bodyPr/>
                <a:lstStyle/>
                <a:p>
                  <a:endParaRPr lang="tr-TR"/>
                </a:p>
              </p:txBody>
            </p:sp>
            <p:sp>
              <p:nvSpPr>
                <p:cNvPr id="34982" name="Rectangle 406"/>
                <p:cNvSpPr>
                  <a:spLocks noChangeArrowheads="1"/>
                </p:cNvSpPr>
                <p:nvPr/>
              </p:nvSpPr>
              <p:spPr bwMode="auto">
                <a:xfrm>
                  <a:off x="1467" y="2740"/>
                  <a:ext cx="6" cy="6"/>
                </a:xfrm>
                <a:prstGeom prst="rect">
                  <a:avLst/>
                </a:prstGeom>
                <a:solidFill>
                  <a:srgbClr val="000000"/>
                </a:solidFill>
                <a:ln w="9525">
                  <a:noFill/>
                  <a:miter lim="800000"/>
                  <a:headEnd/>
                  <a:tailEnd/>
                </a:ln>
              </p:spPr>
              <p:txBody>
                <a:bodyPr/>
                <a:lstStyle/>
                <a:p>
                  <a:endParaRPr lang="tr-TR"/>
                </a:p>
              </p:txBody>
            </p:sp>
            <p:sp>
              <p:nvSpPr>
                <p:cNvPr id="34983" name="Line 407"/>
                <p:cNvSpPr>
                  <a:spLocks noChangeShapeType="1"/>
                </p:cNvSpPr>
                <p:nvPr/>
              </p:nvSpPr>
              <p:spPr bwMode="auto">
                <a:xfrm>
                  <a:off x="1467" y="2740"/>
                  <a:ext cx="6" cy="1"/>
                </a:xfrm>
                <a:prstGeom prst="line">
                  <a:avLst/>
                </a:prstGeom>
                <a:noFill/>
                <a:ln w="0">
                  <a:solidFill>
                    <a:srgbClr val="000000"/>
                  </a:solidFill>
                  <a:round/>
                  <a:headEnd/>
                  <a:tailEnd/>
                </a:ln>
              </p:spPr>
              <p:txBody>
                <a:bodyPr/>
                <a:lstStyle/>
                <a:p>
                  <a:endParaRPr lang="tr-TR"/>
                </a:p>
              </p:txBody>
            </p:sp>
            <p:sp>
              <p:nvSpPr>
                <p:cNvPr id="34984" name="Line 408"/>
                <p:cNvSpPr>
                  <a:spLocks noChangeShapeType="1"/>
                </p:cNvSpPr>
                <p:nvPr/>
              </p:nvSpPr>
              <p:spPr bwMode="auto">
                <a:xfrm>
                  <a:off x="1467" y="2740"/>
                  <a:ext cx="1" cy="6"/>
                </a:xfrm>
                <a:prstGeom prst="line">
                  <a:avLst/>
                </a:prstGeom>
                <a:noFill/>
                <a:ln w="0">
                  <a:solidFill>
                    <a:srgbClr val="000000"/>
                  </a:solidFill>
                  <a:round/>
                  <a:headEnd/>
                  <a:tailEnd/>
                </a:ln>
              </p:spPr>
              <p:txBody>
                <a:bodyPr/>
                <a:lstStyle/>
                <a:p>
                  <a:endParaRPr lang="tr-TR"/>
                </a:p>
              </p:txBody>
            </p:sp>
            <p:sp>
              <p:nvSpPr>
                <p:cNvPr id="34985" name="Rectangle 409"/>
                <p:cNvSpPr>
                  <a:spLocks noChangeArrowheads="1"/>
                </p:cNvSpPr>
                <p:nvPr/>
              </p:nvSpPr>
              <p:spPr bwMode="auto">
                <a:xfrm>
                  <a:off x="1473" y="2740"/>
                  <a:ext cx="1635" cy="6"/>
                </a:xfrm>
                <a:prstGeom prst="rect">
                  <a:avLst/>
                </a:prstGeom>
                <a:solidFill>
                  <a:srgbClr val="000000"/>
                </a:solidFill>
                <a:ln w="9525">
                  <a:noFill/>
                  <a:miter lim="800000"/>
                  <a:headEnd/>
                  <a:tailEnd/>
                </a:ln>
              </p:spPr>
              <p:txBody>
                <a:bodyPr/>
                <a:lstStyle/>
                <a:p>
                  <a:endParaRPr lang="tr-TR"/>
                </a:p>
              </p:txBody>
            </p:sp>
            <p:sp>
              <p:nvSpPr>
                <p:cNvPr id="34986" name="Line 410"/>
                <p:cNvSpPr>
                  <a:spLocks noChangeShapeType="1"/>
                </p:cNvSpPr>
                <p:nvPr/>
              </p:nvSpPr>
              <p:spPr bwMode="auto">
                <a:xfrm>
                  <a:off x="1473" y="2740"/>
                  <a:ext cx="1635" cy="1"/>
                </a:xfrm>
                <a:prstGeom prst="line">
                  <a:avLst/>
                </a:prstGeom>
                <a:noFill/>
                <a:ln w="0">
                  <a:solidFill>
                    <a:srgbClr val="000000"/>
                  </a:solidFill>
                  <a:round/>
                  <a:headEnd/>
                  <a:tailEnd/>
                </a:ln>
              </p:spPr>
              <p:txBody>
                <a:bodyPr/>
                <a:lstStyle/>
                <a:p>
                  <a:endParaRPr lang="tr-TR"/>
                </a:p>
              </p:txBody>
            </p:sp>
            <p:sp>
              <p:nvSpPr>
                <p:cNvPr id="34987" name="Rectangle 411"/>
                <p:cNvSpPr>
                  <a:spLocks noChangeArrowheads="1"/>
                </p:cNvSpPr>
                <p:nvPr/>
              </p:nvSpPr>
              <p:spPr bwMode="auto">
                <a:xfrm>
                  <a:off x="3108" y="2740"/>
                  <a:ext cx="11" cy="6"/>
                </a:xfrm>
                <a:prstGeom prst="rect">
                  <a:avLst/>
                </a:prstGeom>
                <a:solidFill>
                  <a:srgbClr val="000000"/>
                </a:solidFill>
                <a:ln w="9525">
                  <a:noFill/>
                  <a:miter lim="800000"/>
                  <a:headEnd/>
                  <a:tailEnd/>
                </a:ln>
              </p:spPr>
              <p:txBody>
                <a:bodyPr/>
                <a:lstStyle/>
                <a:p>
                  <a:endParaRPr lang="tr-TR"/>
                </a:p>
              </p:txBody>
            </p:sp>
            <p:sp>
              <p:nvSpPr>
                <p:cNvPr id="34988" name="Line 412"/>
                <p:cNvSpPr>
                  <a:spLocks noChangeShapeType="1"/>
                </p:cNvSpPr>
                <p:nvPr/>
              </p:nvSpPr>
              <p:spPr bwMode="auto">
                <a:xfrm>
                  <a:off x="3108" y="2740"/>
                  <a:ext cx="11" cy="1"/>
                </a:xfrm>
                <a:prstGeom prst="line">
                  <a:avLst/>
                </a:prstGeom>
                <a:noFill/>
                <a:ln w="0">
                  <a:solidFill>
                    <a:srgbClr val="000000"/>
                  </a:solidFill>
                  <a:round/>
                  <a:headEnd/>
                  <a:tailEnd/>
                </a:ln>
              </p:spPr>
              <p:txBody>
                <a:bodyPr/>
                <a:lstStyle/>
                <a:p>
                  <a:endParaRPr lang="tr-TR"/>
                </a:p>
              </p:txBody>
            </p:sp>
            <p:sp>
              <p:nvSpPr>
                <p:cNvPr id="34989" name="Rectangle 413"/>
                <p:cNvSpPr>
                  <a:spLocks noChangeArrowheads="1"/>
                </p:cNvSpPr>
                <p:nvPr/>
              </p:nvSpPr>
              <p:spPr bwMode="auto">
                <a:xfrm>
                  <a:off x="967" y="2746"/>
                  <a:ext cx="11" cy="187"/>
                </a:xfrm>
                <a:prstGeom prst="rect">
                  <a:avLst/>
                </a:prstGeom>
                <a:solidFill>
                  <a:srgbClr val="000000"/>
                </a:solidFill>
                <a:ln w="9525">
                  <a:noFill/>
                  <a:miter lim="800000"/>
                  <a:headEnd/>
                  <a:tailEnd/>
                </a:ln>
              </p:spPr>
              <p:txBody>
                <a:bodyPr/>
                <a:lstStyle/>
                <a:p>
                  <a:endParaRPr lang="tr-TR"/>
                </a:p>
              </p:txBody>
            </p:sp>
            <p:sp>
              <p:nvSpPr>
                <p:cNvPr id="34990" name="Line 414"/>
                <p:cNvSpPr>
                  <a:spLocks noChangeShapeType="1"/>
                </p:cNvSpPr>
                <p:nvPr/>
              </p:nvSpPr>
              <p:spPr bwMode="auto">
                <a:xfrm>
                  <a:off x="967" y="2746"/>
                  <a:ext cx="1" cy="187"/>
                </a:xfrm>
                <a:prstGeom prst="line">
                  <a:avLst/>
                </a:prstGeom>
                <a:noFill/>
                <a:ln w="0">
                  <a:solidFill>
                    <a:srgbClr val="000000"/>
                  </a:solidFill>
                  <a:round/>
                  <a:headEnd/>
                  <a:tailEnd/>
                </a:ln>
              </p:spPr>
              <p:txBody>
                <a:bodyPr/>
                <a:lstStyle/>
                <a:p>
                  <a:endParaRPr lang="tr-TR"/>
                </a:p>
              </p:txBody>
            </p:sp>
            <p:sp>
              <p:nvSpPr>
                <p:cNvPr id="34991" name="Rectangle 415"/>
                <p:cNvSpPr>
                  <a:spLocks noChangeArrowheads="1"/>
                </p:cNvSpPr>
                <p:nvPr/>
              </p:nvSpPr>
              <p:spPr bwMode="auto">
                <a:xfrm>
                  <a:off x="1467" y="2746"/>
                  <a:ext cx="6" cy="187"/>
                </a:xfrm>
                <a:prstGeom prst="rect">
                  <a:avLst/>
                </a:prstGeom>
                <a:solidFill>
                  <a:srgbClr val="000000"/>
                </a:solidFill>
                <a:ln w="9525">
                  <a:noFill/>
                  <a:miter lim="800000"/>
                  <a:headEnd/>
                  <a:tailEnd/>
                </a:ln>
              </p:spPr>
              <p:txBody>
                <a:bodyPr/>
                <a:lstStyle/>
                <a:p>
                  <a:endParaRPr lang="tr-TR"/>
                </a:p>
              </p:txBody>
            </p:sp>
            <p:sp>
              <p:nvSpPr>
                <p:cNvPr id="34992" name="Line 416"/>
                <p:cNvSpPr>
                  <a:spLocks noChangeShapeType="1"/>
                </p:cNvSpPr>
                <p:nvPr/>
              </p:nvSpPr>
              <p:spPr bwMode="auto">
                <a:xfrm>
                  <a:off x="1467" y="2746"/>
                  <a:ext cx="1" cy="187"/>
                </a:xfrm>
                <a:prstGeom prst="line">
                  <a:avLst/>
                </a:prstGeom>
                <a:noFill/>
                <a:ln w="0">
                  <a:solidFill>
                    <a:srgbClr val="000000"/>
                  </a:solidFill>
                  <a:round/>
                  <a:headEnd/>
                  <a:tailEnd/>
                </a:ln>
              </p:spPr>
              <p:txBody>
                <a:bodyPr/>
                <a:lstStyle/>
                <a:p>
                  <a:endParaRPr lang="tr-TR"/>
                </a:p>
              </p:txBody>
            </p:sp>
            <p:sp>
              <p:nvSpPr>
                <p:cNvPr id="34993" name="Rectangle 417"/>
                <p:cNvSpPr>
                  <a:spLocks noChangeArrowheads="1"/>
                </p:cNvSpPr>
                <p:nvPr/>
              </p:nvSpPr>
              <p:spPr bwMode="auto">
                <a:xfrm>
                  <a:off x="3108" y="2746"/>
                  <a:ext cx="11" cy="187"/>
                </a:xfrm>
                <a:prstGeom prst="rect">
                  <a:avLst/>
                </a:prstGeom>
                <a:solidFill>
                  <a:srgbClr val="000000"/>
                </a:solidFill>
                <a:ln w="9525">
                  <a:noFill/>
                  <a:miter lim="800000"/>
                  <a:headEnd/>
                  <a:tailEnd/>
                </a:ln>
              </p:spPr>
              <p:txBody>
                <a:bodyPr/>
                <a:lstStyle/>
                <a:p>
                  <a:endParaRPr lang="tr-TR"/>
                </a:p>
              </p:txBody>
            </p:sp>
            <p:sp>
              <p:nvSpPr>
                <p:cNvPr id="34994" name="Line 418"/>
                <p:cNvSpPr>
                  <a:spLocks noChangeShapeType="1"/>
                </p:cNvSpPr>
                <p:nvPr/>
              </p:nvSpPr>
              <p:spPr bwMode="auto">
                <a:xfrm>
                  <a:off x="3108" y="2746"/>
                  <a:ext cx="1" cy="187"/>
                </a:xfrm>
                <a:prstGeom prst="line">
                  <a:avLst/>
                </a:prstGeom>
                <a:noFill/>
                <a:ln w="0">
                  <a:solidFill>
                    <a:srgbClr val="000000"/>
                  </a:solidFill>
                  <a:round/>
                  <a:headEnd/>
                  <a:tailEnd/>
                </a:ln>
              </p:spPr>
              <p:txBody>
                <a:bodyPr/>
                <a:lstStyle/>
                <a:p>
                  <a:endParaRPr lang="tr-TR"/>
                </a:p>
              </p:txBody>
            </p:sp>
            <p:sp>
              <p:nvSpPr>
                <p:cNvPr id="34995" name="Rectangle 419"/>
                <p:cNvSpPr>
                  <a:spLocks noChangeArrowheads="1"/>
                </p:cNvSpPr>
                <p:nvPr/>
              </p:nvSpPr>
              <p:spPr bwMode="auto">
                <a:xfrm>
                  <a:off x="1016" y="2939"/>
                  <a:ext cx="411" cy="147"/>
                </a:xfrm>
                <a:prstGeom prst="rect">
                  <a:avLst/>
                </a:prstGeom>
                <a:solidFill>
                  <a:srgbClr val="FFFFFF"/>
                </a:solidFill>
                <a:ln w="9525">
                  <a:noFill/>
                  <a:miter lim="800000"/>
                  <a:headEnd/>
                  <a:tailEnd/>
                </a:ln>
              </p:spPr>
              <p:txBody>
                <a:bodyPr/>
                <a:lstStyle/>
                <a:p>
                  <a:endParaRPr lang="tr-TR"/>
                </a:p>
              </p:txBody>
            </p:sp>
            <p:sp>
              <p:nvSpPr>
                <p:cNvPr id="34996" name="Rectangle 420"/>
                <p:cNvSpPr>
                  <a:spLocks noChangeArrowheads="1"/>
                </p:cNvSpPr>
                <p:nvPr/>
              </p:nvSpPr>
              <p:spPr bwMode="auto">
                <a:xfrm>
                  <a:off x="1016" y="2939"/>
                  <a:ext cx="64" cy="154"/>
                </a:xfrm>
                <a:prstGeom prst="rect">
                  <a:avLst/>
                </a:prstGeom>
                <a:noFill/>
                <a:ln w="9525">
                  <a:noFill/>
                  <a:miter lim="800000"/>
                  <a:headEnd/>
                  <a:tailEnd/>
                </a:ln>
              </p:spPr>
              <p:txBody>
                <a:bodyPr wrap="none" lIns="0" tIns="0" rIns="0" bIns="0">
                  <a:spAutoFit/>
                </a:bodyPr>
                <a:lstStyle/>
                <a:p>
                  <a:r>
                    <a:rPr lang="tr-TR" sz="1600" b="1">
                      <a:solidFill>
                        <a:srgbClr val="000080"/>
                      </a:solidFill>
                      <a:latin typeface="Times New Roman" pitchFamily="18" charset="0"/>
                    </a:rPr>
                    <a:t>5</a:t>
                  </a:r>
                  <a:endParaRPr lang="tr-TR"/>
                </a:p>
              </p:txBody>
            </p:sp>
            <p:sp>
              <p:nvSpPr>
                <p:cNvPr id="34997" name="Rectangle 421"/>
                <p:cNvSpPr>
                  <a:spLocks noChangeArrowheads="1"/>
                </p:cNvSpPr>
                <p:nvPr/>
              </p:nvSpPr>
              <p:spPr bwMode="auto">
                <a:xfrm>
                  <a:off x="1079" y="2982"/>
                  <a:ext cx="20" cy="96"/>
                </a:xfrm>
                <a:prstGeom prst="rect">
                  <a:avLst/>
                </a:prstGeom>
                <a:noFill/>
                <a:ln w="9525">
                  <a:noFill/>
                  <a:miter lim="800000"/>
                  <a:headEnd/>
                  <a:tailEnd/>
                </a:ln>
              </p:spPr>
              <p:txBody>
                <a:bodyPr wrap="none" lIns="0" tIns="0" rIns="0" bIns="0">
                  <a:spAutoFit/>
                </a:bodyPr>
                <a:lstStyle/>
                <a:p>
                  <a:r>
                    <a:rPr lang="tr-TR" sz="1000" b="1">
                      <a:solidFill>
                        <a:srgbClr val="000080"/>
                      </a:solidFill>
                      <a:latin typeface="Times New Roman" pitchFamily="18" charset="0"/>
                    </a:rPr>
                    <a:t> </a:t>
                  </a:r>
                  <a:endParaRPr lang="tr-TR"/>
                </a:p>
              </p:txBody>
            </p:sp>
            <p:sp>
              <p:nvSpPr>
                <p:cNvPr id="34998" name="Rectangle 422"/>
                <p:cNvSpPr>
                  <a:spLocks noChangeArrowheads="1"/>
                </p:cNvSpPr>
                <p:nvPr/>
              </p:nvSpPr>
              <p:spPr bwMode="auto">
                <a:xfrm>
                  <a:off x="978" y="2939"/>
                  <a:ext cx="38" cy="147"/>
                </a:xfrm>
                <a:prstGeom prst="rect">
                  <a:avLst/>
                </a:prstGeom>
                <a:solidFill>
                  <a:srgbClr val="FFFFFF"/>
                </a:solidFill>
                <a:ln w="9525">
                  <a:noFill/>
                  <a:miter lim="800000"/>
                  <a:headEnd/>
                  <a:tailEnd/>
                </a:ln>
              </p:spPr>
              <p:txBody>
                <a:bodyPr/>
                <a:lstStyle/>
                <a:p>
                  <a:endParaRPr lang="tr-TR"/>
                </a:p>
              </p:txBody>
            </p:sp>
            <p:sp>
              <p:nvSpPr>
                <p:cNvPr id="34999" name="Rectangle 423"/>
                <p:cNvSpPr>
                  <a:spLocks noChangeArrowheads="1"/>
                </p:cNvSpPr>
                <p:nvPr/>
              </p:nvSpPr>
              <p:spPr bwMode="auto">
                <a:xfrm>
                  <a:off x="1427" y="2939"/>
                  <a:ext cx="40" cy="147"/>
                </a:xfrm>
                <a:prstGeom prst="rect">
                  <a:avLst/>
                </a:prstGeom>
                <a:solidFill>
                  <a:srgbClr val="FFFFFF"/>
                </a:solidFill>
                <a:ln w="9525">
                  <a:noFill/>
                  <a:miter lim="800000"/>
                  <a:headEnd/>
                  <a:tailEnd/>
                </a:ln>
              </p:spPr>
              <p:txBody>
                <a:bodyPr/>
                <a:lstStyle/>
                <a:p>
                  <a:endParaRPr lang="tr-TR"/>
                </a:p>
              </p:txBody>
            </p:sp>
            <p:sp>
              <p:nvSpPr>
                <p:cNvPr id="35000" name="Rectangle 424"/>
                <p:cNvSpPr>
                  <a:spLocks noChangeArrowheads="1"/>
                </p:cNvSpPr>
                <p:nvPr/>
              </p:nvSpPr>
              <p:spPr bwMode="auto">
                <a:xfrm>
                  <a:off x="978" y="3086"/>
                  <a:ext cx="489" cy="37"/>
                </a:xfrm>
                <a:prstGeom prst="rect">
                  <a:avLst/>
                </a:prstGeom>
                <a:solidFill>
                  <a:srgbClr val="FFFFFF"/>
                </a:solidFill>
                <a:ln w="9525">
                  <a:noFill/>
                  <a:miter lim="800000"/>
                  <a:headEnd/>
                  <a:tailEnd/>
                </a:ln>
              </p:spPr>
              <p:txBody>
                <a:bodyPr/>
                <a:lstStyle/>
                <a:p>
                  <a:endParaRPr lang="tr-TR"/>
                </a:p>
              </p:txBody>
            </p:sp>
            <p:sp>
              <p:nvSpPr>
                <p:cNvPr id="35001" name="Rectangle 425"/>
                <p:cNvSpPr>
                  <a:spLocks noChangeArrowheads="1"/>
                </p:cNvSpPr>
                <p:nvPr/>
              </p:nvSpPr>
              <p:spPr bwMode="auto">
                <a:xfrm>
                  <a:off x="1513" y="2939"/>
                  <a:ext cx="1557" cy="147"/>
                </a:xfrm>
                <a:prstGeom prst="rect">
                  <a:avLst/>
                </a:prstGeom>
                <a:solidFill>
                  <a:srgbClr val="FFFFFF"/>
                </a:solidFill>
                <a:ln w="9525">
                  <a:noFill/>
                  <a:miter lim="800000"/>
                  <a:headEnd/>
                  <a:tailEnd/>
                </a:ln>
              </p:spPr>
              <p:txBody>
                <a:bodyPr/>
                <a:lstStyle/>
                <a:p>
                  <a:endParaRPr lang="tr-TR"/>
                </a:p>
              </p:txBody>
            </p:sp>
            <p:sp>
              <p:nvSpPr>
                <p:cNvPr id="35002" name="Rectangle 426"/>
                <p:cNvSpPr>
                  <a:spLocks noChangeArrowheads="1"/>
                </p:cNvSpPr>
                <p:nvPr/>
              </p:nvSpPr>
              <p:spPr bwMode="auto">
                <a:xfrm>
                  <a:off x="1513" y="2939"/>
                  <a:ext cx="1231" cy="154"/>
                </a:xfrm>
                <a:prstGeom prst="rect">
                  <a:avLst/>
                </a:prstGeom>
                <a:noFill/>
                <a:ln w="9525">
                  <a:noFill/>
                  <a:miter lim="800000"/>
                  <a:headEnd/>
                  <a:tailEnd/>
                </a:ln>
              </p:spPr>
              <p:txBody>
                <a:bodyPr wrap="none" lIns="0" tIns="0" rIns="0" bIns="0">
                  <a:spAutoFit/>
                </a:bodyPr>
                <a:lstStyle/>
                <a:p>
                  <a:r>
                    <a:rPr lang="tr-TR" sz="1600" b="1">
                      <a:solidFill>
                        <a:srgbClr val="000080"/>
                      </a:solidFill>
                      <a:latin typeface="Times New Roman" pitchFamily="18" charset="0"/>
                    </a:rPr>
                    <a:t>Ekmek, Süt, Bez, Kola</a:t>
                  </a:r>
                  <a:endParaRPr lang="tr-TR"/>
                </a:p>
              </p:txBody>
            </p:sp>
            <p:sp>
              <p:nvSpPr>
                <p:cNvPr id="35003" name="Rectangle 427"/>
                <p:cNvSpPr>
                  <a:spLocks noChangeArrowheads="1"/>
                </p:cNvSpPr>
                <p:nvPr/>
              </p:nvSpPr>
              <p:spPr bwMode="auto">
                <a:xfrm>
                  <a:off x="2739" y="2982"/>
                  <a:ext cx="20" cy="96"/>
                </a:xfrm>
                <a:prstGeom prst="rect">
                  <a:avLst/>
                </a:prstGeom>
                <a:noFill/>
                <a:ln w="9525">
                  <a:noFill/>
                  <a:miter lim="800000"/>
                  <a:headEnd/>
                  <a:tailEnd/>
                </a:ln>
              </p:spPr>
              <p:txBody>
                <a:bodyPr wrap="none" lIns="0" tIns="0" rIns="0" bIns="0">
                  <a:spAutoFit/>
                </a:bodyPr>
                <a:lstStyle/>
                <a:p>
                  <a:r>
                    <a:rPr lang="tr-TR" sz="1000">
                      <a:solidFill>
                        <a:srgbClr val="000080"/>
                      </a:solidFill>
                      <a:latin typeface="Times New Roman" pitchFamily="18" charset="0"/>
                    </a:rPr>
                    <a:t> </a:t>
                  </a:r>
                  <a:endParaRPr lang="tr-TR"/>
                </a:p>
              </p:txBody>
            </p:sp>
            <p:sp>
              <p:nvSpPr>
                <p:cNvPr id="35004" name="Rectangle 428"/>
                <p:cNvSpPr>
                  <a:spLocks noChangeArrowheads="1"/>
                </p:cNvSpPr>
                <p:nvPr/>
              </p:nvSpPr>
              <p:spPr bwMode="auto">
                <a:xfrm>
                  <a:off x="1473" y="2939"/>
                  <a:ext cx="40" cy="147"/>
                </a:xfrm>
                <a:prstGeom prst="rect">
                  <a:avLst/>
                </a:prstGeom>
                <a:solidFill>
                  <a:srgbClr val="FFFFFF"/>
                </a:solidFill>
                <a:ln w="9525">
                  <a:noFill/>
                  <a:miter lim="800000"/>
                  <a:headEnd/>
                  <a:tailEnd/>
                </a:ln>
              </p:spPr>
              <p:txBody>
                <a:bodyPr/>
                <a:lstStyle/>
                <a:p>
                  <a:endParaRPr lang="tr-TR"/>
                </a:p>
              </p:txBody>
            </p:sp>
            <p:sp>
              <p:nvSpPr>
                <p:cNvPr id="35005" name="Rectangle 429"/>
                <p:cNvSpPr>
                  <a:spLocks noChangeArrowheads="1"/>
                </p:cNvSpPr>
                <p:nvPr/>
              </p:nvSpPr>
              <p:spPr bwMode="auto">
                <a:xfrm>
                  <a:off x="3070" y="2939"/>
                  <a:ext cx="6" cy="147"/>
                </a:xfrm>
                <a:prstGeom prst="rect">
                  <a:avLst/>
                </a:prstGeom>
                <a:solidFill>
                  <a:srgbClr val="FFFFFF"/>
                </a:solidFill>
                <a:ln w="9525">
                  <a:noFill/>
                  <a:miter lim="800000"/>
                  <a:headEnd/>
                  <a:tailEnd/>
                </a:ln>
              </p:spPr>
              <p:txBody>
                <a:bodyPr/>
                <a:lstStyle/>
                <a:p>
                  <a:endParaRPr lang="tr-TR"/>
                </a:p>
              </p:txBody>
            </p:sp>
            <p:sp>
              <p:nvSpPr>
                <p:cNvPr id="35006" name="Rectangle 430"/>
                <p:cNvSpPr>
                  <a:spLocks noChangeArrowheads="1"/>
                </p:cNvSpPr>
                <p:nvPr/>
              </p:nvSpPr>
              <p:spPr bwMode="auto">
                <a:xfrm>
                  <a:off x="1473" y="3086"/>
                  <a:ext cx="1603" cy="37"/>
                </a:xfrm>
                <a:prstGeom prst="rect">
                  <a:avLst/>
                </a:prstGeom>
                <a:solidFill>
                  <a:srgbClr val="FFFFFF"/>
                </a:solidFill>
                <a:ln w="9525">
                  <a:noFill/>
                  <a:miter lim="800000"/>
                  <a:headEnd/>
                  <a:tailEnd/>
                </a:ln>
              </p:spPr>
              <p:txBody>
                <a:bodyPr/>
                <a:lstStyle/>
                <a:p>
                  <a:endParaRPr lang="tr-TR"/>
                </a:p>
              </p:txBody>
            </p:sp>
            <p:sp>
              <p:nvSpPr>
                <p:cNvPr id="35007" name="Rectangle 431"/>
                <p:cNvSpPr>
                  <a:spLocks noChangeArrowheads="1"/>
                </p:cNvSpPr>
                <p:nvPr/>
              </p:nvSpPr>
              <p:spPr bwMode="auto">
                <a:xfrm>
                  <a:off x="967" y="2933"/>
                  <a:ext cx="11" cy="6"/>
                </a:xfrm>
                <a:prstGeom prst="rect">
                  <a:avLst/>
                </a:prstGeom>
                <a:solidFill>
                  <a:srgbClr val="000000"/>
                </a:solidFill>
                <a:ln w="9525">
                  <a:noFill/>
                  <a:miter lim="800000"/>
                  <a:headEnd/>
                  <a:tailEnd/>
                </a:ln>
              </p:spPr>
              <p:txBody>
                <a:bodyPr/>
                <a:lstStyle/>
                <a:p>
                  <a:endParaRPr lang="tr-TR"/>
                </a:p>
              </p:txBody>
            </p:sp>
            <p:sp>
              <p:nvSpPr>
                <p:cNvPr id="35008" name="Line 432"/>
                <p:cNvSpPr>
                  <a:spLocks noChangeShapeType="1"/>
                </p:cNvSpPr>
                <p:nvPr/>
              </p:nvSpPr>
              <p:spPr bwMode="auto">
                <a:xfrm>
                  <a:off x="967" y="2933"/>
                  <a:ext cx="11" cy="1"/>
                </a:xfrm>
                <a:prstGeom prst="line">
                  <a:avLst/>
                </a:prstGeom>
                <a:noFill/>
                <a:ln w="0">
                  <a:solidFill>
                    <a:srgbClr val="000000"/>
                  </a:solidFill>
                  <a:round/>
                  <a:headEnd/>
                  <a:tailEnd/>
                </a:ln>
              </p:spPr>
              <p:txBody>
                <a:bodyPr/>
                <a:lstStyle/>
                <a:p>
                  <a:endParaRPr lang="tr-TR"/>
                </a:p>
              </p:txBody>
            </p:sp>
            <p:sp>
              <p:nvSpPr>
                <p:cNvPr id="35009" name="Rectangle 433"/>
                <p:cNvSpPr>
                  <a:spLocks noChangeArrowheads="1"/>
                </p:cNvSpPr>
                <p:nvPr/>
              </p:nvSpPr>
              <p:spPr bwMode="auto">
                <a:xfrm>
                  <a:off x="978" y="2933"/>
                  <a:ext cx="489" cy="6"/>
                </a:xfrm>
                <a:prstGeom prst="rect">
                  <a:avLst/>
                </a:prstGeom>
                <a:solidFill>
                  <a:srgbClr val="000000"/>
                </a:solidFill>
                <a:ln w="9525">
                  <a:noFill/>
                  <a:miter lim="800000"/>
                  <a:headEnd/>
                  <a:tailEnd/>
                </a:ln>
              </p:spPr>
              <p:txBody>
                <a:bodyPr/>
                <a:lstStyle/>
                <a:p>
                  <a:endParaRPr lang="tr-TR"/>
                </a:p>
              </p:txBody>
            </p:sp>
            <p:sp>
              <p:nvSpPr>
                <p:cNvPr id="35010" name="Line 434"/>
                <p:cNvSpPr>
                  <a:spLocks noChangeShapeType="1"/>
                </p:cNvSpPr>
                <p:nvPr/>
              </p:nvSpPr>
              <p:spPr bwMode="auto">
                <a:xfrm>
                  <a:off x="978" y="2933"/>
                  <a:ext cx="489" cy="1"/>
                </a:xfrm>
                <a:prstGeom prst="line">
                  <a:avLst/>
                </a:prstGeom>
                <a:noFill/>
                <a:ln w="0">
                  <a:solidFill>
                    <a:srgbClr val="000000"/>
                  </a:solidFill>
                  <a:round/>
                  <a:headEnd/>
                  <a:tailEnd/>
                </a:ln>
              </p:spPr>
              <p:txBody>
                <a:bodyPr/>
                <a:lstStyle/>
                <a:p>
                  <a:endParaRPr lang="tr-TR"/>
                </a:p>
              </p:txBody>
            </p:sp>
            <p:sp>
              <p:nvSpPr>
                <p:cNvPr id="35011" name="Rectangle 435"/>
                <p:cNvSpPr>
                  <a:spLocks noChangeArrowheads="1"/>
                </p:cNvSpPr>
                <p:nvPr/>
              </p:nvSpPr>
              <p:spPr bwMode="auto">
                <a:xfrm>
                  <a:off x="1467" y="2933"/>
                  <a:ext cx="6" cy="6"/>
                </a:xfrm>
                <a:prstGeom prst="rect">
                  <a:avLst/>
                </a:prstGeom>
                <a:solidFill>
                  <a:srgbClr val="000000"/>
                </a:solidFill>
                <a:ln w="9525">
                  <a:noFill/>
                  <a:miter lim="800000"/>
                  <a:headEnd/>
                  <a:tailEnd/>
                </a:ln>
              </p:spPr>
              <p:txBody>
                <a:bodyPr/>
                <a:lstStyle/>
                <a:p>
                  <a:endParaRPr lang="tr-TR"/>
                </a:p>
              </p:txBody>
            </p:sp>
            <p:sp>
              <p:nvSpPr>
                <p:cNvPr id="35012" name="Line 436"/>
                <p:cNvSpPr>
                  <a:spLocks noChangeShapeType="1"/>
                </p:cNvSpPr>
                <p:nvPr/>
              </p:nvSpPr>
              <p:spPr bwMode="auto">
                <a:xfrm>
                  <a:off x="1467" y="2933"/>
                  <a:ext cx="6" cy="1"/>
                </a:xfrm>
                <a:prstGeom prst="line">
                  <a:avLst/>
                </a:prstGeom>
                <a:noFill/>
                <a:ln w="0">
                  <a:solidFill>
                    <a:srgbClr val="000000"/>
                  </a:solidFill>
                  <a:round/>
                  <a:headEnd/>
                  <a:tailEnd/>
                </a:ln>
              </p:spPr>
              <p:txBody>
                <a:bodyPr/>
                <a:lstStyle/>
                <a:p>
                  <a:endParaRPr lang="tr-TR"/>
                </a:p>
              </p:txBody>
            </p:sp>
            <p:sp>
              <p:nvSpPr>
                <p:cNvPr id="35013" name="Line 437"/>
                <p:cNvSpPr>
                  <a:spLocks noChangeShapeType="1"/>
                </p:cNvSpPr>
                <p:nvPr/>
              </p:nvSpPr>
              <p:spPr bwMode="auto">
                <a:xfrm>
                  <a:off x="1467" y="2933"/>
                  <a:ext cx="1" cy="6"/>
                </a:xfrm>
                <a:prstGeom prst="line">
                  <a:avLst/>
                </a:prstGeom>
                <a:noFill/>
                <a:ln w="0">
                  <a:solidFill>
                    <a:srgbClr val="000000"/>
                  </a:solidFill>
                  <a:round/>
                  <a:headEnd/>
                  <a:tailEnd/>
                </a:ln>
              </p:spPr>
              <p:txBody>
                <a:bodyPr/>
                <a:lstStyle/>
                <a:p>
                  <a:endParaRPr lang="tr-TR"/>
                </a:p>
              </p:txBody>
            </p:sp>
            <p:sp>
              <p:nvSpPr>
                <p:cNvPr id="35014" name="Rectangle 438"/>
                <p:cNvSpPr>
                  <a:spLocks noChangeArrowheads="1"/>
                </p:cNvSpPr>
                <p:nvPr/>
              </p:nvSpPr>
              <p:spPr bwMode="auto">
                <a:xfrm>
                  <a:off x="1473" y="2933"/>
                  <a:ext cx="1635" cy="6"/>
                </a:xfrm>
                <a:prstGeom prst="rect">
                  <a:avLst/>
                </a:prstGeom>
                <a:solidFill>
                  <a:srgbClr val="000000"/>
                </a:solidFill>
                <a:ln w="9525">
                  <a:noFill/>
                  <a:miter lim="800000"/>
                  <a:headEnd/>
                  <a:tailEnd/>
                </a:ln>
              </p:spPr>
              <p:txBody>
                <a:bodyPr/>
                <a:lstStyle/>
                <a:p>
                  <a:endParaRPr lang="tr-TR"/>
                </a:p>
              </p:txBody>
            </p:sp>
            <p:sp>
              <p:nvSpPr>
                <p:cNvPr id="35015" name="Line 439"/>
                <p:cNvSpPr>
                  <a:spLocks noChangeShapeType="1"/>
                </p:cNvSpPr>
                <p:nvPr/>
              </p:nvSpPr>
              <p:spPr bwMode="auto">
                <a:xfrm>
                  <a:off x="1473" y="2933"/>
                  <a:ext cx="1635" cy="1"/>
                </a:xfrm>
                <a:prstGeom prst="line">
                  <a:avLst/>
                </a:prstGeom>
                <a:noFill/>
                <a:ln w="0">
                  <a:solidFill>
                    <a:srgbClr val="000000"/>
                  </a:solidFill>
                  <a:round/>
                  <a:headEnd/>
                  <a:tailEnd/>
                </a:ln>
              </p:spPr>
              <p:txBody>
                <a:bodyPr/>
                <a:lstStyle/>
                <a:p>
                  <a:endParaRPr lang="tr-TR"/>
                </a:p>
              </p:txBody>
            </p:sp>
            <p:sp>
              <p:nvSpPr>
                <p:cNvPr id="35016" name="Rectangle 440"/>
                <p:cNvSpPr>
                  <a:spLocks noChangeArrowheads="1"/>
                </p:cNvSpPr>
                <p:nvPr/>
              </p:nvSpPr>
              <p:spPr bwMode="auto">
                <a:xfrm>
                  <a:off x="3108" y="2933"/>
                  <a:ext cx="11" cy="6"/>
                </a:xfrm>
                <a:prstGeom prst="rect">
                  <a:avLst/>
                </a:prstGeom>
                <a:solidFill>
                  <a:srgbClr val="000000"/>
                </a:solidFill>
                <a:ln w="9525">
                  <a:noFill/>
                  <a:miter lim="800000"/>
                  <a:headEnd/>
                  <a:tailEnd/>
                </a:ln>
              </p:spPr>
              <p:txBody>
                <a:bodyPr/>
                <a:lstStyle/>
                <a:p>
                  <a:endParaRPr lang="tr-TR"/>
                </a:p>
              </p:txBody>
            </p:sp>
            <p:sp>
              <p:nvSpPr>
                <p:cNvPr id="35017" name="Line 441"/>
                <p:cNvSpPr>
                  <a:spLocks noChangeShapeType="1"/>
                </p:cNvSpPr>
                <p:nvPr/>
              </p:nvSpPr>
              <p:spPr bwMode="auto">
                <a:xfrm>
                  <a:off x="3108" y="2933"/>
                  <a:ext cx="11" cy="1"/>
                </a:xfrm>
                <a:prstGeom prst="line">
                  <a:avLst/>
                </a:prstGeom>
                <a:noFill/>
                <a:ln w="0">
                  <a:solidFill>
                    <a:srgbClr val="000000"/>
                  </a:solidFill>
                  <a:round/>
                  <a:headEnd/>
                  <a:tailEnd/>
                </a:ln>
              </p:spPr>
              <p:txBody>
                <a:bodyPr/>
                <a:lstStyle/>
                <a:p>
                  <a:endParaRPr lang="tr-TR"/>
                </a:p>
              </p:txBody>
            </p:sp>
            <p:sp>
              <p:nvSpPr>
                <p:cNvPr id="35018" name="Rectangle 442"/>
                <p:cNvSpPr>
                  <a:spLocks noChangeArrowheads="1"/>
                </p:cNvSpPr>
                <p:nvPr/>
              </p:nvSpPr>
              <p:spPr bwMode="auto">
                <a:xfrm>
                  <a:off x="967" y="2939"/>
                  <a:ext cx="11" cy="184"/>
                </a:xfrm>
                <a:prstGeom prst="rect">
                  <a:avLst/>
                </a:prstGeom>
                <a:solidFill>
                  <a:srgbClr val="000000"/>
                </a:solidFill>
                <a:ln w="9525">
                  <a:noFill/>
                  <a:miter lim="800000"/>
                  <a:headEnd/>
                  <a:tailEnd/>
                </a:ln>
              </p:spPr>
              <p:txBody>
                <a:bodyPr/>
                <a:lstStyle/>
                <a:p>
                  <a:endParaRPr lang="tr-TR"/>
                </a:p>
              </p:txBody>
            </p:sp>
            <p:sp>
              <p:nvSpPr>
                <p:cNvPr id="35019" name="Line 443"/>
                <p:cNvSpPr>
                  <a:spLocks noChangeShapeType="1"/>
                </p:cNvSpPr>
                <p:nvPr/>
              </p:nvSpPr>
              <p:spPr bwMode="auto">
                <a:xfrm>
                  <a:off x="967" y="2939"/>
                  <a:ext cx="1" cy="184"/>
                </a:xfrm>
                <a:prstGeom prst="line">
                  <a:avLst/>
                </a:prstGeom>
                <a:noFill/>
                <a:ln w="0">
                  <a:solidFill>
                    <a:srgbClr val="000000"/>
                  </a:solidFill>
                  <a:round/>
                  <a:headEnd/>
                  <a:tailEnd/>
                </a:ln>
              </p:spPr>
              <p:txBody>
                <a:bodyPr/>
                <a:lstStyle/>
                <a:p>
                  <a:endParaRPr lang="tr-TR"/>
                </a:p>
              </p:txBody>
            </p:sp>
            <p:sp>
              <p:nvSpPr>
                <p:cNvPr id="35020" name="Rectangle 444"/>
                <p:cNvSpPr>
                  <a:spLocks noChangeArrowheads="1"/>
                </p:cNvSpPr>
                <p:nvPr/>
              </p:nvSpPr>
              <p:spPr bwMode="auto">
                <a:xfrm>
                  <a:off x="967" y="3123"/>
                  <a:ext cx="11" cy="12"/>
                </a:xfrm>
                <a:prstGeom prst="rect">
                  <a:avLst/>
                </a:prstGeom>
                <a:solidFill>
                  <a:srgbClr val="000000"/>
                </a:solidFill>
                <a:ln w="9525">
                  <a:noFill/>
                  <a:miter lim="800000"/>
                  <a:headEnd/>
                  <a:tailEnd/>
                </a:ln>
              </p:spPr>
              <p:txBody>
                <a:bodyPr/>
                <a:lstStyle/>
                <a:p>
                  <a:endParaRPr lang="tr-TR"/>
                </a:p>
              </p:txBody>
            </p:sp>
            <p:sp>
              <p:nvSpPr>
                <p:cNvPr id="35021" name="Line 445"/>
                <p:cNvSpPr>
                  <a:spLocks noChangeShapeType="1"/>
                </p:cNvSpPr>
                <p:nvPr/>
              </p:nvSpPr>
              <p:spPr bwMode="auto">
                <a:xfrm>
                  <a:off x="967" y="3123"/>
                  <a:ext cx="11" cy="1"/>
                </a:xfrm>
                <a:prstGeom prst="line">
                  <a:avLst/>
                </a:prstGeom>
                <a:noFill/>
                <a:ln w="0">
                  <a:solidFill>
                    <a:srgbClr val="000000"/>
                  </a:solidFill>
                  <a:round/>
                  <a:headEnd/>
                  <a:tailEnd/>
                </a:ln>
              </p:spPr>
              <p:txBody>
                <a:bodyPr/>
                <a:lstStyle/>
                <a:p>
                  <a:endParaRPr lang="tr-TR"/>
                </a:p>
              </p:txBody>
            </p:sp>
            <p:sp>
              <p:nvSpPr>
                <p:cNvPr id="35022" name="Line 446"/>
                <p:cNvSpPr>
                  <a:spLocks noChangeShapeType="1"/>
                </p:cNvSpPr>
                <p:nvPr/>
              </p:nvSpPr>
              <p:spPr bwMode="auto">
                <a:xfrm>
                  <a:off x="967" y="3123"/>
                  <a:ext cx="1" cy="12"/>
                </a:xfrm>
                <a:prstGeom prst="line">
                  <a:avLst/>
                </a:prstGeom>
                <a:noFill/>
                <a:ln w="0">
                  <a:solidFill>
                    <a:srgbClr val="000000"/>
                  </a:solidFill>
                  <a:round/>
                  <a:headEnd/>
                  <a:tailEnd/>
                </a:ln>
              </p:spPr>
              <p:txBody>
                <a:bodyPr/>
                <a:lstStyle/>
                <a:p>
                  <a:endParaRPr lang="tr-TR"/>
                </a:p>
              </p:txBody>
            </p:sp>
            <p:sp>
              <p:nvSpPr>
                <p:cNvPr id="35023" name="Rectangle 447"/>
                <p:cNvSpPr>
                  <a:spLocks noChangeArrowheads="1"/>
                </p:cNvSpPr>
                <p:nvPr/>
              </p:nvSpPr>
              <p:spPr bwMode="auto">
                <a:xfrm>
                  <a:off x="967" y="3123"/>
                  <a:ext cx="11" cy="12"/>
                </a:xfrm>
                <a:prstGeom prst="rect">
                  <a:avLst/>
                </a:prstGeom>
                <a:solidFill>
                  <a:srgbClr val="000000"/>
                </a:solidFill>
                <a:ln w="9525">
                  <a:noFill/>
                  <a:miter lim="800000"/>
                  <a:headEnd/>
                  <a:tailEnd/>
                </a:ln>
              </p:spPr>
              <p:txBody>
                <a:bodyPr/>
                <a:lstStyle/>
                <a:p>
                  <a:endParaRPr lang="tr-TR"/>
                </a:p>
              </p:txBody>
            </p:sp>
            <p:sp>
              <p:nvSpPr>
                <p:cNvPr id="35024" name="Line 448"/>
                <p:cNvSpPr>
                  <a:spLocks noChangeShapeType="1"/>
                </p:cNvSpPr>
                <p:nvPr/>
              </p:nvSpPr>
              <p:spPr bwMode="auto">
                <a:xfrm>
                  <a:off x="967" y="3123"/>
                  <a:ext cx="11" cy="1"/>
                </a:xfrm>
                <a:prstGeom prst="line">
                  <a:avLst/>
                </a:prstGeom>
                <a:noFill/>
                <a:ln w="0">
                  <a:solidFill>
                    <a:srgbClr val="000000"/>
                  </a:solidFill>
                  <a:round/>
                  <a:headEnd/>
                  <a:tailEnd/>
                </a:ln>
              </p:spPr>
              <p:txBody>
                <a:bodyPr/>
                <a:lstStyle/>
                <a:p>
                  <a:endParaRPr lang="tr-TR"/>
                </a:p>
              </p:txBody>
            </p:sp>
            <p:sp>
              <p:nvSpPr>
                <p:cNvPr id="35025" name="Line 449"/>
                <p:cNvSpPr>
                  <a:spLocks noChangeShapeType="1"/>
                </p:cNvSpPr>
                <p:nvPr/>
              </p:nvSpPr>
              <p:spPr bwMode="auto">
                <a:xfrm>
                  <a:off x="967" y="3123"/>
                  <a:ext cx="1" cy="12"/>
                </a:xfrm>
                <a:prstGeom prst="line">
                  <a:avLst/>
                </a:prstGeom>
                <a:noFill/>
                <a:ln w="0">
                  <a:solidFill>
                    <a:srgbClr val="000000"/>
                  </a:solidFill>
                  <a:round/>
                  <a:headEnd/>
                  <a:tailEnd/>
                </a:ln>
              </p:spPr>
              <p:txBody>
                <a:bodyPr/>
                <a:lstStyle/>
                <a:p>
                  <a:endParaRPr lang="tr-TR"/>
                </a:p>
              </p:txBody>
            </p:sp>
            <p:sp>
              <p:nvSpPr>
                <p:cNvPr id="35026" name="Rectangle 450"/>
                <p:cNvSpPr>
                  <a:spLocks noChangeArrowheads="1"/>
                </p:cNvSpPr>
                <p:nvPr/>
              </p:nvSpPr>
              <p:spPr bwMode="auto">
                <a:xfrm>
                  <a:off x="978" y="3123"/>
                  <a:ext cx="489" cy="12"/>
                </a:xfrm>
                <a:prstGeom prst="rect">
                  <a:avLst/>
                </a:prstGeom>
                <a:solidFill>
                  <a:srgbClr val="000000"/>
                </a:solidFill>
                <a:ln w="9525">
                  <a:noFill/>
                  <a:miter lim="800000"/>
                  <a:headEnd/>
                  <a:tailEnd/>
                </a:ln>
              </p:spPr>
              <p:txBody>
                <a:bodyPr/>
                <a:lstStyle/>
                <a:p>
                  <a:endParaRPr lang="tr-TR"/>
                </a:p>
              </p:txBody>
            </p:sp>
            <p:sp>
              <p:nvSpPr>
                <p:cNvPr id="35027" name="Line 451"/>
                <p:cNvSpPr>
                  <a:spLocks noChangeShapeType="1"/>
                </p:cNvSpPr>
                <p:nvPr/>
              </p:nvSpPr>
              <p:spPr bwMode="auto">
                <a:xfrm>
                  <a:off x="978" y="3123"/>
                  <a:ext cx="489" cy="1"/>
                </a:xfrm>
                <a:prstGeom prst="line">
                  <a:avLst/>
                </a:prstGeom>
                <a:noFill/>
                <a:ln w="0">
                  <a:solidFill>
                    <a:srgbClr val="000000"/>
                  </a:solidFill>
                  <a:round/>
                  <a:headEnd/>
                  <a:tailEnd/>
                </a:ln>
              </p:spPr>
              <p:txBody>
                <a:bodyPr/>
                <a:lstStyle/>
                <a:p>
                  <a:endParaRPr lang="tr-TR"/>
                </a:p>
              </p:txBody>
            </p:sp>
            <p:sp>
              <p:nvSpPr>
                <p:cNvPr id="35028" name="Rectangle 452"/>
                <p:cNvSpPr>
                  <a:spLocks noChangeArrowheads="1"/>
                </p:cNvSpPr>
                <p:nvPr/>
              </p:nvSpPr>
              <p:spPr bwMode="auto">
                <a:xfrm>
                  <a:off x="1467" y="2939"/>
                  <a:ext cx="6" cy="184"/>
                </a:xfrm>
                <a:prstGeom prst="rect">
                  <a:avLst/>
                </a:prstGeom>
                <a:solidFill>
                  <a:srgbClr val="000000"/>
                </a:solidFill>
                <a:ln w="9525">
                  <a:noFill/>
                  <a:miter lim="800000"/>
                  <a:headEnd/>
                  <a:tailEnd/>
                </a:ln>
              </p:spPr>
              <p:txBody>
                <a:bodyPr/>
                <a:lstStyle/>
                <a:p>
                  <a:endParaRPr lang="tr-TR"/>
                </a:p>
              </p:txBody>
            </p:sp>
            <p:sp>
              <p:nvSpPr>
                <p:cNvPr id="35029" name="Line 453"/>
                <p:cNvSpPr>
                  <a:spLocks noChangeShapeType="1"/>
                </p:cNvSpPr>
                <p:nvPr/>
              </p:nvSpPr>
              <p:spPr bwMode="auto">
                <a:xfrm>
                  <a:off x="1467" y="2939"/>
                  <a:ext cx="1" cy="184"/>
                </a:xfrm>
                <a:prstGeom prst="line">
                  <a:avLst/>
                </a:prstGeom>
                <a:noFill/>
                <a:ln w="0">
                  <a:solidFill>
                    <a:srgbClr val="000000"/>
                  </a:solidFill>
                  <a:round/>
                  <a:headEnd/>
                  <a:tailEnd/>
                </a:ln>
              </p:spPr>
              <p:txBody>
                <a:bodyPr/>
                <a:lstStyle/>
                <a:p>
                  <a:endParaRPr lang="tr-TR"/>
                </a:p>
              </p:txBody>
            </p:sp>
            <p:sp>
              <p:nvSpPr>
                <p:cNvPr id="35030" name="Rectangle 454"/>
                <p:cNvSpPr>
                  <a:spLocks noChangeArrowheads="1"/>
                </p:cNvSpPr>
                <p:nvPr/>
              </p:nvSpPr>
              <p:spPr bwMode="auto">
                <a:xfrm>
                  <a:off x="1467" y="3123"/>
                  <a:ext cx="12" cy="12"/>
                </a:xfrm>
                <a:prstGeom prst="rect">
                  <a:avLst/>
                </a:prstGeom>
                <a:solidFill>
                  <a:srgbClr val="000000"/>
                </a:solidFill>
                <a:ln w="9525">
                  <a:noFill/>
                  <a:miter lim="800000"/>
                  <a:headEnd/>
                  <a:tailEnd/>
                </a:ln>
              </p:spPr>
              <p:txBody>
                <a:bodyPr/>
                <a:lstStyle/>
                <a:p>
                  <a:endParaRPr lang="tr-TR"/>
                </a:p>
              </p:txBody>
            </p:sp>
            <p:sp>
              <p:nvSpPr>
                <p:cNvPr id="35031" name="Line 455"/>
                <p:cNvSpPr>
                  <a:spLocks noChangeShapeType="1"/>
                </p:cNvSpPr>
                <p:nvPr/>
              </p:nvSpPr>
              <p:spPr bwMode="auto">
                <a:xfrm>
                  <a:off x="1467" y="3123"/>
                  <a:ext cx="12" cy="1"/>
                </a:xfrm>
                <a:prstGeom prst="line">
                  <a:avLst/>
                </a:prstGeom>
                <a:noFill/>
                <a:ln w="0">
                  <a:solidFill>
                    <a:srgbClr val="000000"/>
                  </a:solidFill>
                  <a:round/>
                  <a:headEnd/>
                  <a:tailEnd/>
                </a:ln>
              </p:spPr>
              <p:txBody>
                <a:bodyPr/>
                <a:lstStyle/>
                <a:p>
                  <a:endParaRPr lang="tr-TR"/>
                </a:p>
              </p:txBody>
            </p:sp>
            <p:sp>
              <p:nvSpPr>
                <p:cNvPr id="35032" name="Line 456"/>
                <p:cNvSpPr>
                  <a:spLocks noChangeShapeType="1"/>
                </p:cNvSpPr>
                <p:nvPr/>
              </p:nvSpPr>
              <p:spPr bwMode="auto">
                <a:xfrm>
                  <a:off x="1467" y="3123"/>
                  <a:ext cx="1" cy="12"/>
                </a:xfrm>
                <a:prstGeom prst="line">
                  <a:avLst/>
                </a:prstGeom>
                <a:noFill/>
                <a:ln w="0">
                  <a:solidFill>
                    <a:srgbClr val="000000"/>
                  </a:solidFill>
                  <a:round/>
                  <a:headEnd/>
                  <a:tailEnd/>
                </a:ln>
              </p:spPr>
              <p:txBody>
                <a:bodyPr/>
                <a:lstStyle/>
                <a:p>
                  <a:endParaRPr lang="tr-TR"/>
                </a:p>
              </p:txBody>
            </p:sp>
            <p:sp>
              <p:nvSpPr>
                <p:cNvPr id="35033" name="Rectangle 457"/>
                <p:cNvSpPr>
                  <a:spLocks noChangeArrowheads="1"/>
                </p:cNvSpPr>
                <p:nvPr/>
              </p:nvSpPr>
              <p:spPr bwMode="auto">
                <a:xfrm>
                  <a:off x="1479" y="3123"/>
                  <a:ext cx="1629" cy="12"/>
                </a:xfrm>
                <a:prstGeom prst="rect">
                  <a:avLst/>
                </a:prstGeom>
                <a:solidFill>
                  <a:srgbClr val="000000"/>
                </a:solidFill>
                <a:ln w="9525">
                  <a:noFill/>
                  <a:miter lim="800000"/>
                  <a:headEnd/>
                  <a:tailEnd/>
                </a:ln>
              </p:spPr>
              <p:txBody>
                <a:bodyPr/>
                <a:lstStyle/>
                <a:p>
                  <a:endParaRPr lang="tr-TR"/>
                </a:p>
              </p:txBody>
            </p:sp>
            <p:sp>
              <p:nvSpPr>
                <p:cNvPr id="35034" name="Line 458"/>
                <p:cNvSpPr>
                  <a:spLocks noChangeShapeType="1"/>
                </p:cNvSpPr>
                <p:nvPr/>
              </p:nvSpPr>
              <p:spPr bwMode="auto">
                <a:xfrm>
                  <a:off x="1479" y="3123"/>
                  <a:ext cx="1629" cy="1"/>
                </a:xfrm>
                <a:prstGeom prst="line">
                  <a:avLst/>
                </a:prstGeom>
                <a:noFill/>
                <a:ln w="0">
                  <a:solidFill>
                    <a:srgbClr val="000000"/>
                  </a:solidFill>
                  <a:round/>
                  <a:headEnd/>
                  <a:tailEnd/>
                </a:ln>
              </p:spPr>
              <p:txBody>
                <a:bodyPr/>
                <a:lstStyle/>
                <a:p>
                  <a:endParaRPr lang="tr-TR"/>
                </a:p>
              </p:txBody>
            </p:sp>
            <p:sp>
              <p:nvSpPr>
                <p:cNvPr id="35035" name="Rectangle 459"/>
                <p:cNvSpPr>
                  <a:spLocks noChangeArrowheads="1"/>
                </p:cNvSpPr>
                <p:nvPr/>
              </p:nvSpPr>
              <p:spPr bwMode="auto">
                <a:xfrm>
                  <a:off x="3108" y="2939"/>
                  <a:ext cx="11" cy="184"/>
                </a:xfrm>
                <a:prstGeom prst="rect">
                  <a:avLst/>
                </a:prstGeom>
                <a:solidFill>
                  <a:srgbClr val="000000"/>
                </a:solidFill>
                <a:ln w="9525">
                  <a:noFill/>
                  <a:miter lim="800000"/>
                  <a:headEnd/>
                  <a:tailEnd/>
                </a:ln>
              </p:spPr>
              <p:txBody>
                <a:bodyPr/>
                <a:lstStyle/>
                <a:p>
                  <a:endParaRPr lang="tr-TR"/>
                </a:p>
              </p:txBody>
            </p:sp>
            <p:sp>
              <p:nvSpPr>
                <p:cNvPr id="35036" name="Line 460"/>
                <p:cNvSpPr>
                  <a:spLocks noChangeShapeType="1"/>
                </p:cNvSpPr>
                <p:nvPr/>
              </p:nvSpPr>
              <p:spPr bwMode="auto">
                <a:xfrm>
                  <a:off x="3108" y="2939"/>
                  <a:ext cx="1" cy="184"/>
                </a:xfrm>
                <a:prstGeom prst="line">
                  <a:avLst/>
                </a:prstGeom>
                <a:noFill/>
                <a:ln w="0">
                  <a:solidFill>
                    <a:srgbClr val="000000"/>
                  </a:solidFill>
                  <a:round/>
                  <a:headEnd/>
                  <a:tailEnd/>
                </a:ln>
              </p:spPr>
              <p:txBody>
                <a:bodyPr/>
                <a:lstStyle/>
                <a:p>
                  <a:endParaRPr lang="tr-TR"/>
                </a:p>
              </p:txBody>
            </p:sp>
            <p:sp>
              <p:nvSpPr>
                <p:cNvPr id="35037" name="Rectangle 461"/>
                <p:cNvSpPr>
                  <a:spLocks noChangeArrowheads="1"/>
                </p:cNvSpPr>
                <p:nvPr/>
              </p:nvSpPr>
              <p:spPr bwMode="auto">
                <a:xfrm>
                  <a:off x="3108" y="3123"/>
                  <a:ext cx="11" cy="12"/>
                </a:xfrm>
                <a:prstGeom prst="rect">
                  <a:avLst/>
                </a:prstGeom>
                <a:solidFill>
                  <a:srgbClr val="000000"/>
                </a:solidFill>
                <a:ln w="9525">
                  <a:noFill/>
                  <a:miter lim="800000"/>
                  <a:headEnd/>
                  <a:tailEnd/>
                </a:ln>
              </p:spPr>
              <p:txBody>
                <a:bodyPr/>
                <a:lstStyle/>
                <a:p>
                  <a:endParaRPr lang="tr-TR"/>
                </a:p>
              </p:txBody>
            </p:sp>
            <p:sp>
              <p:nvSpPr>
                <p:cNvPr id="35038" name="Line 462"/>
                <p:cNvSpPr>
                  <a:spLocks noChangeShapeType="1"/>
                </p:cNvSpPr>
                <p:nvPr/>
              </p:nvSpPr>
              <p:spPr bwMode="auto">
                <a:xfrm>
                  <a:off x="3108" y="3123"/>
                  <a:ext cx="11" cy="1"/>
                </a:xfrm>
                <a:prstGeom prst="line">
                  <a:avLst/>
                </a:prstGeom>
                <a:noFill/>
                <a:ln w="0">
                  <a:solidFill>
                    <a:srgbClr val="000000"/>
                  </a:solidFill>
                  <a:round/>
                  <a:headEnd/>
                  <a:tailEnd/>
                </a:ln>
              </p:spPr>
              <p:txBody>
                <a:bodyPr/>
                <a:lstStyle/>
                <a:p>
                  <a:endParaRPr lang="tr-TR"/>
                </a:p>
              </p:txBody>
            </p:sp>
            <p:sp>
              <p:nvSpPr>
                <p:cNvPr id="35039" name="Line 463"/>
                <p:cNvSpPr>
                  <a:spLocks noChangeShapeType="1"/>
                </p:cNvSpPr>
                <p:nvPr/>
              </p:nvSpPr>
              <p:spPr bwMode="auto">
                <a:xfrm>
                  <a:off x="3108" y="3123"/>
                  <a:ext cx="1" cy="12"/>
                </a:xfrm>
                <a:prstGeom prst="line">
                  <a:avLst/>
                </a:prstGeom>
                <a:noFill/>
                <a:ln w="0">
                  <a:solidFill>
                    <a:srgbClr val="000000"/>
                  </a:solidFill>
                  <a:round/>
                  <a:headEnd/>
                  <a:tailEnd/>
                </a:ln>
              </p:spPr>
              <p:txBody>
                <a:bodyPr/>
                <a:lstStyle/>
                <a:p>
                  <a:endParaRPr lang="tr-TR"/>
                </a:p>
              </p:txBody>
            </p:sp>
            <p:sp>
              <p:nvSpPr>
                <p:cNvPr id="35040" name="Rectangle 464"/>
                <p:cNvSpPr>
                  <a:spLocks noChangeArrowheads="1"/>
                </p:cNvSpPr>
                <p:nvPr/>
              </p:nvSpPr>
              <p:spPr bwMode="auto">
                <a:xfrm>
                  <a:off x="3108" y="3123"/>
                  <a:ext cx="11" cy="12"/>
                </a:xfrm>
                <a:prstGeom prst="rect">
                  <a:avLst/>
                </a:prstGeom>
                <a:solidFill>
                  <a:srgbClr val="000000"/>
                </a:solidFill>
                <a:ln w="9525">
                  <a:noFill/>
                  <a:miter lim="800000"/>
                  <a:headEnd/>
                  <a:tailEnd/>
                </a:ln>
              </p:spPr>
              <p:txBody>
                <a:bodyPr/>
                <a:lstStyle/>
                <a:p>
                  <a:endParaRPr lang="tr-TR"/>
                </a:p>
              </p:txBody>
            </p:sp>
            <p:sp>
              <p:nvSpPr>
                <p:cNvPr id="35041" name="Line 465"/>
                <p:cNvSpPr>
                  <a:spLocks noChangeShapeType="1"/>
                </p:cNvSpPr>
                <p:nvPr/>
              </p:nvSpPr>
              <p:spPr bwMode="auto">
                <a:xfrm>
                  <a:off x="3108" y="3123"/>
                  <a:ext cx="11" cy="1"/>
                </a:xfrm>
                <a:prstGeom prst="line">
                  <a:avLst/>
                </a:prstGeom>
                <a:noFill/>
                <a:ln w="0">
                  <a:solidFill>
                    <a:srgbClr val="000000"/>
                  </a:solidFill>
                  <a:round/>
                  <a:headEnd/>
                  <a:tailEnd/>
                </a:ln>
              </p:spPr>
              <p:txBody>
                <a:bodyPr/>
                <a:lstStyle/>
                <a:p>
                  <a:endParaRPr lang="tr-TR"/>
                </a:p>
              </p:txBody>
            </p:sp>
          </p:grpSp>
        </p:grpSp>
        <p:sp>
          <p:nvSpPr>
            <p:cNvPr id="34833" name="Line 467"/>
            <p:cNvSpPr>
              <a:spLocks noChangeShapeType="1"/>
            </p:cNvSpPr>
            <p:nvPr/>
          </p:nvSpPr>
          <p:spPr bwMode="auto">
            <a:xfrm>
              <a:off x="3108" y="3123"/>
              <a:ext cx="1" cy="12"/>
            </a:xfrm>
            <a:prstGeom prst="line">
              <a:avLst/>
            </a:prstGeom>
            <a:noFill/>
            <a:ln w="0">
              <a:solidFill>
                <a:srgbClr val="000000"/>
              </a:solidFill>
              <a:round/>
              <a:headEnd/>
              <a:tailEnd/>
            </a:ln>
          </p:spPr>
          <p:txBody>
            <a:bodyPr/>
            <a:lstStyle/>
            <a:p>
              <a:endParaRPr lang="tr-TR"/>
            </a:p>
          </p:txBody>
        </p:sp>
        <p:sp>
          <p:nvSpPr>
            <p:cNvPr id="34834" name="Rectangle 468"/>
            <p:cNvSpPr>
              <a:spLocks noChangeArrowheads="1"/>
            </p:cNvSpPr>
            <p:nvPr/>
          </p:nvSpPr>
          <p:spPr bwMode="auto">
            <a:xfrm>
              <a:off x="961" y="3129"/>
              <a:ext cx="20" cy="96"/>
            </a:xfrm>
            <a:prstGeom prst="rect">
              <a:avLst/>
            </a:prstGeom>
            <a:noFill/>
            <a:ln w="9525">
              <a:noFill/>
              <a:miter lim="800000"/>
              <a:headEnd/>
              <a:tailEnd/>
            </a:ln>
          </p:spPr>
          <p:txBody>
            <a:bodyPr wrap="none" lIns="0" tIns="0" rIns="0" bIns="0">
              <a:spAutoFit/>
            </a:bodyPr>
            <a:lstStyle/>
            <a:p>
              <a:r>
                <a:rPr lang="tr-TR" sz="1000">
                  <a:solidFill>
                    <a:srgbClr val="010000"/>
                  </a:solidFill>
                  <a:latin typeface="Times New Roman" pitchFamily="18" charset="0"/>
                </a:rPr>
                <a:t> </a:t>
              </a:r>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nodePh="1">
                                  <p:stCondLst>
                                    <p:cond delay="0"/>
                                  </p:stCondLst>
                                  <p:endCondLst>
                                    <p:cond evt="begin" delay="0">
                                      <p:tn val="5"/>
                                    </p:cond>
                                  </p:endCondLst>
                                  <p:childTnLst>
                                    <p:set>
                                      <p:cBhvr>
                                        <p:cTn id="6" dur="1" fill="hold">
                                          <p:stCondLst>
                                            <p:cond delay="0"/>
                                          </p:stCondLst>
                                        </p:cTn>
                                        <p:tgtEl>
                                          <p:spTgt spid="123911"/>
                                        </p:tgtEl>
                                        <p:attrNameLst>
                                          <p:attrName>style.visibility</p:attrName>
                                        </p:attrNameLst>
                                      </p:cBhvr>
                                      <p:to>
                                        <p:strVal val="visible"/>
                                      </p:to>
                                    </p:set>
                                    <p:animEffect transition="in" filter="diamond(in)">
                                      <p:cBhvr>
                                        <p:cTn id="7" dur="2000"/>
                                        <p:tgtEl>
                                          <p:spTgt spid="1239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23909">
                                            <p:txEl>
                                              <p:pRg st="0" end="0"/>
                                            </p:txEl>
                                          </p:spTgt>
                                        </p:tgtEl>
                                        <p:attrNameLst>
                                          <p:attrName>style.visibility</p:attrName>
                                        </p:attrNameLst>
                                      </p:cBhvr>
                                      <p:to>
                                        <p:strVal val="visible"/>
                                      </p:to>
                                    </p:set>
                                    <p:animEffect transition="in" filter="diamond(in)">
                                      <p:cBhvr>
                                        <p:cTn id="15" dur="2000"/>
                                        <p:tgtEl>
                                          <p:spTgt spid="123909">
                                            <p:txEl>
                                              <p:pRg st="0" end="0"/>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23909">
                                            <p:txEl>
                                              <p:pRg st="1" end="1"/>
                                            </p:txEl>
                                          </p:spTgt>
                                        </p:tgtEl>
                                        <p:attrNameLst>
                                          <p:attrName>style.visibility</p:attrName>
                                        </p:attrNameLst>
                                      </p:cBhvr>
                                      <p:to>
                                        <p:strVal val="visible"/>
                                      </p:to>
                                    </p:set>
                                    <p:animEffect transition="in" filter="diamond(in)">
                                      <p:cBhvr>
                                        <p:cTn id="18" dur="2000"/>
                                        <p:tgtEl>
                                          <p:spTgt spid="123909">
                                            <p:txEl>
                                              <p:pRg st="1" end="1"/>
                                            </p:txEl>
                                          </p:spTgt>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123909">
                                            <p:txEl>
                                              <p:pRg st="9" end="9"/>
                                            </p:txEl>
                                          </p:spTgt>
                                        </p:tgtEl>
                                        <p:attrNameLst>
                                          <p:attrName>style.visibility</p:attrName>
                                        </p:attrNameLst>
                                      </p:cBhvr>
                                      <p:to>
                                        <p:strVal val="visible"/>
                                      </p:to>
                                    </p:set>
                                    <p:animEffect transition="in" filter="diamond(in)">
                                      <p:cBhvr>
                                        <p:cTn id="21" dur="2000"/>
                                        <p:tgtEl>
                                          <p:spTgt spid="123909">
                                            <p:txEl>
                                              <p:pRg st="9" end="9"/>
                                            </p:txEl>
                                          </p:spTgt>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123909">
                                            <p:txEl>
                                              <p:pRg st="10" end="10"/>
                                            </p:txEl>
                                          </p:spTgt>
                                        </p:tgtEl>
                                        <p:attrNameLst>
                                          <p:attrName>style.visibility</p:attrName>
                                        </p:attrNameLst>
                                      </p:cBhvr>
                                      <p:to>
                                        <p:strVal val="visible"/>
                                      </p:to>
                                    </p:set>
                                    <p:animEffect transition="in" filter="diamond(in)">
                                      <p:cBhvr>
                                        <p:cTn id="24" dur="2000"/>
                                        <p:tgtEl>
                                          <p:spTgt spid="12390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build="p"/>
      <p:bldP spid="1239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5"/>
          <p:cNvSpPr>
            <a:spLocks noGrp="1" noChangeArrowheads="1"/>
          </p:cNvSpPr>
          <p:nvPr>
            <p:ph type="body" idx="1"/>
          </p:nvPr>
        </p:nvSpPr>
        <p:spPr>
          <a:xfrm>
            <a:off x="411163" y="1066800"/>
            <a:ext cx="8732837" cy="5257800"/>
          </a:xfrm>
        </p:spPr>
        <p:txBody>
          <a:bodyPr lIns="90488" tIns="44450" rIns="90488" bIns="44450"/>
          <a:lstStyle/>
          <a:p>
            <a:pPr eaLnBrk="1" hangingPunct="1">
              <a:lnSpc>
                <a:spcPct val="90000"/>
              </a:lnSpc>
              <a:defRPr/>
            </a:pPr>
            <a:r>
              <a:rPr lang="tr-TR" smtClean="0"/>
              <a:t>Adayların sayısını azaltma</a:t>
            </a:r>
            <a:r>
              <a:rPr lang="en-US" smtClean="0"/>
              <a:t> (M)</a:t>
            </a:r>
          </a:p>
          <a:p>
            <a:pPr lvl="1" eaLnBrk="1" hangingPunct="1">
              <a:lnSpc>
                <a:spcPct val="90000"/>
              </a:lnSpc>
              <a:defRPr/>
            </a:pPr>
            <a:r>
              <a:rPr lang="tr-TR" smtClean="0"/>
              <a:t>Tam arama</a:t>
            </a:r>
            <a:r>
              <a:rPr lang="en-US" smtClean="0"/>
              <a:t>: M=2</a:t>
            </a:r>
            <a:r>
              <a:rPr lang="en-US" baseline="30000" smtClean="0"/>
              <a:t>d</a:t>
            </a:r>
          </a:p>
          <a:p>
            <a:pPr lvl="1" eaLnBrk="1" hangingPunct="1">
              <a:lnSpc>
                <a:spcPct val="90000"/>
              </a:lnSpc>
              <a:defRPr/>
            </a:pPr>
            <a:r>
              <a:rPr lang="tr-TR" smtClean="0"/>
              <a:t>Budama tekniklerini kullanarak M azaltma</a:t>
            </a:r>
          </a:p>
          <a:p>
            <a:pPr lvl="2" eaLnBrk="1" hangingPunct="1">
              <a:lnSpc>
                <a:spcPct val="90000"/>
              </a:lnSpc>
              <a:buFont typeface="Wingdings" pitchFamily="2" charset="2"/>
              <a:buNone/>
              <a:defRPr/>
            </a:pPr>
            <a:r>
              <a:rPr lang="en-US" smtClean="0">
                <a:effectLst/>
              </a:rPr>
              <a:t>Örnek: Apriori algoritması</a:t>
            </a:r>
            <a:endParaRPr lang="en-US" smtClean="0"/>
          </a:p>
          <a:p>
            <a:pPr eaLnBrk="1" hangingPunct="1">
              <a:lnSpc>
                <a:spcPct val="90000"/>
              </a:lnSpc>
              <a:defRPr/>
            </a:pPr>
            <a:r>
              <a:rPr lang="tr-TR" smtClean="0"/>
              <a:t>İşlem sayısını azaltma </a:t>
            </a:r>
            <a:r>
              <a:rPr lang="en-US" smtClean="0"/>
              <a:t>(N)</a:t>
            </a:r>
          </a:p>
          <a:p>
            <a:pPr lvl="1" eaLnBrk="1" hangingPunct="1">
              <a:lnSpc>
                <a:spcPct val="90000"/>
              </a:lnSpc>
              <a:defRPr/>
            </a:pPr>
            <a:r>
              <a:rPr lang="tr-TR" smtClean="0"/>
              <a:t>Nesneler artarken N’nin değerini azaltma</a:t>
            </a:r>
            <a:endParaRPr lang="en-US" smtClean="0"/>
          </a:p>
          <a:p>
            <a:pPr lvl="2" eaLnBrk="1" hangingPunct="1">
              <a:lnSpc>
                <a:spcPct val="90000"/>
              </a:lnSpc>
              <a:buFont typeface="Wingdings" pitchFamily="2" charset="2"/>
              <a:buNone/>
              <a:defRPr/>
            </a:pPr>
            <a:r>
              <a:rPr lang="tr-TR" smtClean="0"/>
              <a:t>Örnek : </a:t>
            </a:r>
            <a:r>
              <a:rPr lang="en-US" smtClean="0"/>
              <a:t>DHP </a:t>
            </a:r>
            <a:r>
              <a:rPr lang="tr-TR" smtClean="0"/>
              <a:t>(Direct Hashing and Pruning) ve</a:t>
            </a:r>
            <a:r>
              <a:rPr lang="en-US" smtClean="0"/>
              <a:t> vertical-based mining </a:t>
            </a:r>
            <a:r>
              <a:rPr lang="tr-TR" smtClean="0"/>
              <a:t>algoritması</a:t>
            </a:r>
            <a:endParaRPr lang="en-US" smtClean="0"/>
          </a:p>
          <a:p>
            <a:pPr eaLnBrk="1" hangingPunct="1">
              <a:lnSpc>
                <a:spcPct val="90000"/>
              </a:lnSpc>
              <a:defRPr/>
            </a:pPr>
            <a:r>
              <a:rPr lang="tr-TR" smtClean="0"/>
              <a:t>Karşılaştırma sayısını azaltma</a:t>
            </a:r>
            <a:r>
              <a:rPr lang="en-US" smtClean="0"/>
              <a:t> (NM)</a:t>
            </a:r>
          </a:p>
          <a:p>
            <a:pPr lvl="1" eaLnBrk="1" hangingPunct="1">
              <a:lnSpc>
                <a:spcPct val="90000"/>
              </a:lnSpc>
              <a:defRPr/>
            </a:pPr>
            <a:r>
              <a:rPr lang="tr-TR" smtClean="0"/>
              <a:t>İşlem ve adayları saklarken etkili bir veri yapısı kullanmak </a:t>
            </a:r>
          </a:p>
        </p:txBody>
      </p:sp>
      <p:sp>
        <p:nvSpPr>
          <p:cNvPr id="126982" name="Rectangle 6"/>
          <p:cNvSpPr>
            <a:spLocks noGrp="1" noChangeArrowheads="1"/>
          </p:cNvSpPr>
          <p:nvPr>
            <p:ph type="title"/>
          </p:nvPr>
        </p:nvSpPr>
        <p:spPr>
          <a:xfrm>
            <a:off x="0" y="0"/>
            <a:ext cx="9144000" cy="914400"/>
          </a:xfrm>
        </p:spPr>
        <p:txBody>
          <a:bodyPr/>
          <a:lstStyle/>
          <a:p>
            <a:pPr eaLnBrk="1" hangingPunct="1">
              <a:defRPr/>
            </a:pPr>
            <a:r>
              <a:rPr lang="tr-TR" sz="3600" smtClean="0">
                <a:solidFill>
                  <a:schemeClr val="folHlink"/>
                </a:solidFill>
              </a:rPr>
              <a:t>Yoğun Nesne Kümesi Oluşturma Yöntemleri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6981">
                                            <p:txEl>
                                              <p:pRg st="0" end="0"/>
                                            </p:txEl>
                                          </p:spTgt>
                                        </p:tgtEl>
                                        <p:attrNameLst>
                                          <p:attrName>style.visibility</p:attrName>
                                        </p:attrNameLst>
                                      </p:cBhvr>
                                      <p:to>
                                        <p:strVal val="visible"/>
                                      </p:to>
                                    </p:set>
                                    <p:animEffect transition="in" filter="diamond(in)">
                                      <p:cBhvr>
                                        <p:cTn id="7" dur="2000"/>
                                        <p:tgtEl>
                                          <p:spTgt spid="126981">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26981">
                                            <p:txEl>
                                              <p:pRg st="1" end="1"/>
                                            </p:txEl>
                                          </p:spTgt>
                                        </p:tgtEl>
                                        <p:attrNameLst>
                                          <p:attrName>style.visibility</p:attrName>
                                        </p:attrNameLst>
                                      </p:cBhvr>
                                      <p:to>
                                        <p:strVal val="visible"/>
                                      </p:to>
                                    </p:set>
                                    <p:animEffect transition="in" filter="diamond(in)">
                                      <p:cBhvr>
                                        <p:cTn id="10" dur="2000"/>
                                        <p:tgtEl>
                                          <p:spTgt spid="126981">
                                            <p:txEl>
                                              <p:pRg st="1" end="1"/>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26981">
                                            <p:txEl>
                                              <p:pRg st="2" end="2"/>
                                            </p:txEl>
                                          </p:spTgt>
                                        </p:tgtEl>
                                        <p:attrNameLst>
                                          <p:attrName>style.visibility</p:attrName>
                                        </p:attrNameLst>
                                      </p:cBhvr>
                                      <p:to>
                                        <p:strVal val="visible"/>
                                      </p:to>
                                    </p:set>
                                    <p:animEffect transition="in" filter="diamond(in)">
                                      <p:cBhvr>
                                        <p:cTn id="13" dur="2000"/>
                                        <p:tgtEl>
                                          <p:spTgt spid="126981">
                                            <p:txEl>
                                              <p:pRg st="2" end="2"/>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26981">
                                            <p:txEl>
                                              <p:pRg st="3" end="3"/>
                                            </p:txEl>
                                          </p:spTgt>
                                        </p:tgtEl>
                                        <p:attrNameLst>
                                          <p:attrName>style.visibility</p:attrName>
                                        </p:attrNameLst>
                                      </p:cBhvr>
                                      <p:to>
                                        <p:strVal val="visible"/>
                                      </p:to>
                                    </p:set>
                                    <p:animEffect transition="in" filter="diamond(in)">
                                      <p:cBhvr>
                                        <p:cTn id="16" dur="2000"/>
                                        <p:tgtEl>
                                          <p:spTgt spid="12698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126981">
                                            <p:txEl>
                                              <p:pRg st="4" end="4"/>
                                            </p:txEl>
                                          </p:spTgt>
                                        </p:tgtEl>
                                        <p:attrNameLst>
                                          <p:attrName>style.visibility</p:attrName>
                                        </p:attrNameLst>
                                      </p:cBhvr>
                                      <p:to>
                                        <p:strVal val="visible"/>
                                      </p:to>
                                    </p:set>
                                    <p:animEffect transition="in" filter="diamond(in)">
                                      <p:cBhvr>
                                        <p:cTn id="21" dur="2000"/>
                                        <p:tgtEl>
                                          <p:spTgt spid="126981">
                                            <p:txEl>
                                              <p:pRg st="4" end="4"/>
                                            </p:txEl>
                                          </p:spTgt>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126981">
                                            <p:txEl>
                                              <p:pRg st="5" end="5"/>
                                            </p:txEl>
                                          </p:spTgt>
                                        </p:tgtEl>
                                        <p:attrNameLst>
                                          <p:attrName>style.visibility</p:attrName>
                                        </p:attrNameLst>
                                      </p:cBhvr>
                                      <p:to>
                                        <p:strVal val="visible"/>
                                      </p:to>
                                    </p:set>
                                    <p:animEffect transition="in" filter="diamond(in)">
                                      <p:cBhvr>
                                        <p:cTn id="24" dur="2000"/>
                                        <p:tgtEl>
                                          <p:spTgt spid="126981">
                                            <p:txEl>
                                              <p:pRg st="5" end="5"/>
                                            </p:txEl>
                                          </p:spTgt>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126981">
                                            <p:txEl>
                                              <p:pRg st="6" end="6"/>
                                            </p:txEl>
                                          </p:spTgt>
                                        </p:tgtEl>
                                        <p:attrNameLst>
                                          <p:attrName>style.visibility</p:attrName>
                                        </p:attrNameLst>
                                      </p:cBhvr>
                                      <p:to>
                                        <p:strVal val="visible"/>
                                      </p:to>
                                    </p:set>
                                    <p:animEffect transition="in" filter="diamond(in)">
                                      <p:cBhvr>
                                        <p:cTn id="27" dur="2000"/>
                                        <p:tgtEl>
                                          <p:spTgt spid="12698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26981">
                                            <p:txEl>
                                              <p:pRg st="7" end="7"/>
                                            </p:txEl>
                                          </p:spTgt>
                                        </p:tgtEl>
                                        <p:attrNameLst>
                                          <p:attrName>style.visibility</p:attrName>
                                        </p:attrNameLst>
                                      </p:cBhvr>
                                      <p:to>
                                        <p:strVal val="visible"/>
                                      </p:to>
                                    </p:set>
                                    <p:animEffect transition="in" filter="diamond(in)">
                                      <p:cBhvr>
                                        <p:cTn id="32" dur="2000"/>
                                        <p:tgtEl>
                                          <p:spTgt spid="126981">
                                            <p:txEl>
                                              <p:pRg st="7" end="7"/>
                                            </p:txEl>
                                          </p:spTgt>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126981">
                                            <p:txEl>
                                              <p:pRg st="8" end="8"/>
                                            </p:txEl>
                                          </p:spTgt>
                                        </p:tgtEl>
                                        <p:attrNameLst>
                                          <p:attrName>style.visibility</p:attrName>
                                        </p:attrNameLst>
                                      </p:cBhvr>
                                      <p:to>
                                        <p:strVal val="visible"/>
                                      </p:to>
                                    </p:set>
                                    <p:animEffect transition="in" filter="diamond(in)">
                                      <p:cBhvr>
                                        <p:cTn id="35" dur="2000"/>
                                        <p:tgtEl>
                                          <p:spTgt spid="12698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228600" y="152400"/>
            <a:ext cx="8831263" cy="6400800"/>
            <a:chOff x="144" y="96"/>
            <a:chExt cx="5563" cy="4032"/>
          </a:xfrm>
        </p:grpSpPr>
        <p:sp>
          <p:nvSpPr>
            <p:cNvPr id="9222" name="Line 12"/>
            <p:cNvSpPr>
              <a:spLocks noChangeShapeType="1"/>
            </p:cNvSpPr>
            <p:nvPr/>
          </p:nvSpPr>
          <p:spPr bwMode="auto">
            <a:xfrm flipV="1">
              <a:off x="864" y="1920"/>
              <a:ext cx="576" cy="192"/>
            </a:xfrm>
            <a:prstGeom prst="line">
              <a:avLst/>
            </a:prstGeom>
            <a:noFill/>
            <a:ln w="12700">
              <a:solidFill>
                <a:schemeClr val="tx1"/>
              </a:solidFill>
              <a:round/>
              <a:headEnd/>
              <a:tailEnd type="triangle" w="med" len="med"/>
            </a:ln>
          </p:spPr>
          <p:txBody>
            <a:bodyPr/>
            <a:lstStyle/>
            <a:p>
              <a:endParaRPr lang="tr-TR"/>
            </a:p>
          </p:txBody>
        </p:sp>
        <p:sp>
          <p:nvSpPr>
            <p:cNvPr id="9223" name="Text Box 13"/>
            <p:cNvSpPr txBox="1">
              <a:spLocks noChangeArrowheads="1"/>
            </p:cNvSpPr>
            <p:nvPr/>
          </p:nvSpPr>
          <p:spPr bwMode="auto">
            <a:xfrm>
              <a:off x="144" y="2112"/>
              <a:ext cx="1008" cy="634"/>
            </a:xfrm>
            <a:prstGeom prst="rect">
              <a:avLst/>
            </a:prstGeom>
            <a:noFill/>
            <a:ln w="12700">
              <a:noFill/>
              <a:miter lim="800000"/>
              <a:headEnd/>
              <a:tailEnd/>
            </a:ln>
          </p:spPr>
          <p:txBody>
            <a:bodyPr>
              <a:spAutoFit/>
            </a:bodyPr>
            <a:lstStyle/>
            <a:p>
              <a:pPr eaLnBrk="0" hangingPunct="0">
                <a:spcBef>
                  <a:spcPct val="50000"/>
                </a:spcBef>
              </a:pPr>
              <a:r>
                <a:rPr lang="tr-TR" sz="2000">
                  <a:latin typeface="Arial" charset="0"/>
                </a:rPr>
                <a:t>az yoğun nesnenin bulunması</a:t>
              </a:r>
              <a:endParaRPr lang="en-US" sz="2000">
                <a:latin typeface="Arial" charset="0"/>
                <a:sym typeface="Symbol" pitchFamily="18" charset="2"/>
              </a:endParaRPr>
            </a:p>
          </p:txBody>
        </p:sp>
        <p:graphicFrame>
          <p:nvGraphicFramePr>
            <p:cNvPr id="9218" name="Object 14"/>
            <p:cNvGraphicFramePr>
              <a:graphicFrameLocks noChangeAspect="1"/>
            </p:cNvGraphicFramePr>
            <p:nvPr/>
          </p:nvGraphicFramePr>
          <p:xfrm>
            <a:off x="1392" y="686"/>
            <a:ext cx="4315" cy="3298"/>
          </p:xfrm>
          <a:graphic>
            <a:graphicData uri="http://schemas.openxmlformats.org/presentationml/2006/ole">
              <mc:AlternateContent xmlns:mc="http://schemas.openxmlformats.org/markup-compatibility/2006">
                <mc:Choice xmlns:v="urn:schemas-microsoft-com:vml" Requires="v">
                  <p:oleObj spid="_x0000_s9232" name="Visio" r:id="rId3" imgW="9866478" imgH="7377618" progId="Visio.Drawing.11">
                    <p:embed/>
                  </p:oleObj>
                </mc:Choice>
                <mc:Fallback>
                  <p:oleObj name="Visio" r:id="rId3" imgW="9866478" imgH="7377618" progId="Visio.Drawing.11">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686"/>
                          <a:ext cx="4315" cy="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15" name="Rectangle 15"/>
            <p:cNvSpPr>
              <a:spLocks noChangeArrowheads="1"/>
            </p:cNvSpPr>
            <p:nvPr/>
          </p:nvSpPr>
          <p:spPr bwMode="auto">
            <a:xfrm>
              <a:off x="240" y="96"/>
              <a:ext cx="5216" cy="336"/>
            </a:xfrm>
            <a:prstGeom prst="rect">
              <a:avLst/>
            </a:prstGeom>
            <a:noFill/>
            <a:ln w="12700">
              <a:noFill/>
              <a:miter lim="800000"/>
              <a:headEnd/>
              <a:tailEnd/>
            </a:ln>
            <a:effectLst/>
          </p:spPr>
          <p:txBody>
            <a:bodyPr lIns="90488" tIns="44450" rIns="90488" bIns="44450" anchor="b"/>
            <a:lstStyle/>
            <a:p>
              <a:pPr>
                <a:defRPr/>
              </a:pPr>
              <a:r>
                <a:rPr lang="tr-TR" sz="2800">
                  <a:solidFill>
                    <a:schemeClr val="folHlink"/>
                  </a:solidFill>
                  <a:effectLst>
                    <a:outerShdw blurRad="38100" dist="38100" dir="2700000" algn="tl">
                      <a:srgbClr val="000000"/>
                    </a:outerShdw>
                  </a:effectLst>
                </a:rPr>
                <a:t>Aday sayısının azaltılması</a:t>
              </a:r>
              <a:endParaRPr lang="en-US" sz="2800">
                <a:solidFill>
                  <a:schemeClr val="folHlink"/>
                </a:solidFill>
                <a:effectLst>
                  <a:outerShdw blurRad="38100" dist="38100" dir="2700000" algn="tl">
                    <a:srgbClr val="000000"/>
                  </a:outerShdw>
                </a:effectLst>
              </a:endParaRPr>
            </a:p>
          </p:txBody>
        </p:sp>
        <p:grpSp>
          <p:nvGrpSpPr>
            <p:cNvPr id="9225" name="Group 16"/>
            <p:cNvGrpSpPr>
              <a:grpSpLocks/>
            </p:cNvGrpSpPr>
            <p:nvPr/>
          </p:nvGrpSpPr>
          <p:grpSpPr bwMode="auto">
            <a:xfrm>
              <a:off x="1392" y="686"/>
              <a:ext cx="4315" cy="3442"/>
              <a:chOff x="1392" y="686"/>
              <a:chExt cx="4315" cy="3442"/>
            </a:xfrm>
          </p:grpSpPr>
          <p:graphicFrame>
            <p:nvGraphicFramePr>
              <p:cNvPr id="9219" name="Object 17"/>
              <p:cNvGraphicFramePr>
                <a:graphicFrameLocks noChangeAspect="1"/>
              </p:cNvGraphicFramePr>
              <p:nvPr/>
            </p:nvGraphicFramePr>
            <p:xfrm>
              <a:off x="1392" y="686"/>
              <a:ext cx="4315" cy="3298"/>
            </p:xfrm>
            <a:graphic>
              <a:graphicData uri="http://schemas.openxmlformats.org/presentationml/2006/ole">
                <mc:AlternateContent xmlns:mc="http://schemas.openxmlformats.org/markup-compatibility/2006">
                  <mc:Choice xmlns:v="urn:schemas-microsoft-com:vml" Requires="v">
                    <p:oleObj spid="_x0000_s9233" name="Visio" r:id="rId5" imgW="9866478" imgH="7377618" progId="Visio.Drawing.11">
                      <p:embed/>
                    </p:oleObj>
                  </mc:Choice>
                  <mc:Fallback>
                    <p:oleObj name="Visio" r:id="rId5" imgW="9866478" imgH="7377618" progId="Visio.Drawing.11">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686"/>
                            <a:ext cx="4315" cy="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6" name="Text Box 18"/>
              <p:cNvSpPr txBox="1">
                <a:spLocks noChangeArrowheads="1"/>
              </p:cNvSpPr>
              <p:nvPr/>
            </p:nvSpPr>
            <p:spPr bwMode="auto">
              <a:xfrm>
                <a:off x="1488" y="3494"/>
                <a:ext cx="912" cy="634"/>
              </a:xfrm>
              <a:prstGeom prst="rect">
                <a:avLst/>
              </a:prstGeom>
              <a:noFill/>
              <a:ln w="12700">
                <a:noFill/>
                <a:miter lim="800000"/>
                <a:headEnd/>
                <a:tailEnd/>
              </a:ln>
            </p:spPr>
            <p:txBody>
              <a:bodyPr>
                <a:spAutoFit/>
              </a:bodyPr>
              <a:lstStyle/>
              <a:p>
                <a:pPr eaLnBrk="0" hangingPunct="0">
                  <a:spcBef>
                    <a:spcPct val="50000"/>
                  </a:spcBef>
                </a:pPr>
                <a:r>
                  <a:rPr lang="tr-TR" sz="2000">
                    <a:latin typeface="Arial" charset="0"/>
                  </a:rPr>
                  <a:t>alt kümenin budanması</a:t>
                </a:r>
                <a:endParaRPr lang="en-US" sz="2000">
                  <a:latin typeface="Arial" charset="0"/>
                  <a:sym typeface="Symbol" pitchFamily="18" charset="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0" name="Rectangle 6"/>
          <p:cNvSpPr>
            <a:spLocks noChangeArrowheads="1"/>
          </p:cNvSpPr>
          <p:nvPr/>
        </p:nvSpPr>
        <p:spPr bwMode="auto">
          <a:xfrm>
            <a:off x="381000" y="152400"/>
            <a:ext cx="8534400" cy="5934075"/>
          </a:xfrm>
          <a:prstGeom prst="rect">
            <a:avLst/>
          </a:prstGeom>
          <a:noFill/>
          <a:ln w="9525">
            <a:noFill/>
            <a:miter lim="800000"/>
            <a:headEnd/>
            <a:tailEnd/>
          </a:ln>
        </p:spPr>
        <p:txBody>
          <a:bodyPr>
            <a:spAutoFit/>
          </a:bodyPr>
          <a:lstStyle/>
          <a:p>
            <a:pPr algn="just"/>
            <a:r>
              <a:rPr lang="en-US" sz="2400" b="1">
                <a:solidFill>
                  <a:schemeClr val="folHlink"/>
                </a:solidFill>
              </a:rPr>
              <a:t>Apriori Algoritması</a:t>
            </a:r>
            <a:endParaRPr lang="tr-TR" sz="2400" b="1">
              <a:solidFill>
                <a:schemeClr val="folHlink"/>
              </a:solidFill>
            </a:endParaRPr>
          </a:p>
          <a:p>
            <a:pPr algn="just"/>
            <a:endParaRPr lang="en-US" sz="2400" b="1">
              <a:solidFill>
                <a:schemeClr val="folHlink"/>
              </a:solidFill>
            </a:endParaRPr>
          </a:p>
          <a:p>
            <a:pPr algn="just"/>
            <a:r>
              <a:rPr lang="tr-TR" sz="2400"/>
              <a:t>Yoğun</a:t>
            </a:r>
            <a:r>
              <a:rPr lang="en-US" sz="2400"/>
              <a:t> nesne kümelerini bulabilmek için veri tabanı bi</a:t>
            </a:r>
            <a:r>
              <a:rPr lang="tr-TR" sz="2400"/>
              <a:t>r</a:t>
            </a:r>
            <a:r>
              <a:rPr lang="en-US" sz="2400"/>
              <a:t>çok kez taranır.</a:t>
            </a:r>
            <a:endParaRPr lang="tr-TR" sz="2400"/>
          </a:p>
          <a:p>
            <a:pPr algn="just"/>
            <a:endParaRPr lang="en-US" sz="2400"/>
          </a:p>
          <a:p>
            <a:pPr algn="just">
              <a:buClr>
                <a:srgbClr val="FF6699"/>
              </a:buClr>
              <a:buFont typeface="Wingdings" pitchFamily="2" charset="2"/>
              <a:buChar char="Ø"/>
            </a:pPr>
            <a:r>
              <a:rPr lang="tr-TR" sz="2400"/>
              <a:t> </a:t>
            </a:r>
            <a:r>
              <a:rPr lang="en-US" sz="2400"/>
              <a:t>İlk taramada bir elemanlı </a:t>
            </a:r>
            <a:r>
              <a:rPr lang="tr-TR" sz="2400" i="1"/>
              <a:t>minsup</a:t>
            </a:r>
            <a:r>
              <a:rPr lang="en-US" sz="2400"/>
              <a:t> sağlayan </a:t>
            </a:r>
            <a:r>
              <a:rPr lang="tr-TR" sz="2400"/>
              <a:t>yoğun</a:t>
            </a:r>
            <a:r>
              <a:rPr lang="en-US" sz="2400"/>
              <a:t> olan nesne kümeleri bulunur.</a:t>
            </a:r>
          </a:p>
          <a:p>
            <a:pPr algn="just">
              <a:buClr>
                <a:srgbClr val="FF6699"/>
              </a:buClr>
              <a:buFont typeface="Wingdings" pitchFamily="2" charset="2"/>
              <a:buChar char="Ø"/>
            </a:pPr>
            <a:r>
              <a:rPr lang="tr-TR" sz="2400"/>
              <a:t> </a:t>
            </a:r>
            <a:r>
              <a:rPr lang="en-US" sz="2400"/>
              <a:t>Bir önceki taramada bulunan </a:t>
            </a:r>
            <a:r>
              <a:rPr lang="tr-TR" sz="2400"/>
              <a:t>yoğun</a:t>
            </a:r>
            <a:r>
              <a:rPr lang="en-US" sz="2400"/>
              <a:t> nesne kümeleri, aday kümeler adı verilen yeni potansiyel yaygın nesne kümelerini üretmek için kullanılır.</a:t>
            </a:r>
            <a:endParaRPr lang="tr-TR" sz="2400"/>
          </a:p>
          <a:p>
            <a:pPr algn="just">
              <a:buClr>
                <a:srgbClr val="FF6699"/>
              </a:buClr>
              <a:buFont typeface="Wingdings" pitchFamily="2" charset="2"/>
              <a:buChar char="Ø"/>
            </a:pPr>
            <a:r>
              <a:rPr lang="tr-TR" sz="2400"/>
              <a:t> </a:t>
            </a:r>
            <a:r>
              <a:rPr lang="en-US" sz="2400"/>
              <a:t>Aday kümelerin destek değerleri tarama sırasında hesaplanır ve aday kümelerinden </a:t>
            </a:r>
            <a:r>
              <a:rPr lang="tr-TR" sz="2400" i="1"/>
              <a:t>minsup</a:t>
            </a:r>
            <a:r>
              <a:rPr lang="en-US" sz="2400"/>
              <a:t> değerini sağlayan kümeler </a:t>
            </a:r>
            <a:r>
              <a:rPr lang="tr-TR" sz="2400"/>
              <a:t>yoğun</a:t>
            </a:r>
            <a:r>
              <a:rPr lang="en-US" sz="2400"/>
              <a:t> nesne kümeleri ol</a:t>
            </a:r>
            <a:r>
              <a:rPr lang="tr-TR" sz="2400"/>
              <a:t>arak ayrılırlar</a:t>
            </a:r>
            <a:r>
              <a:rPr lang="en-US" sz="2400"/>
              <a:t>.</a:t>
            </a:r>
            <a:endParaRPr lang="tr-TR" sz="2400"/>
          </a:p>
          <a:p>
            <a:pPr algn="just">
              <a:buClr>
                <a:srgbClr val="FF6699"/>
              </a:buClr>
              <a:buFont typeface="Wingdings" pitchFamily="2" charset="2"/>
              <a:buChar char="Ø"/>
            </a:pPr>
            <a:r>
              <a:rPr lang="tr-TR" sz="2400"/>
              <a:t> Yoğun</a:t>
            </a:r>
            <a:r>
              <a:rPr lang="en-US" sz="2400"/>
              <a:t> nesne kümeleri bir sonraki geçiş sırasında aday küme </a:t>
            </a:r>
            <a:r>
              <a:rPr lang="tr-TR" sz="2400"/>
              <a:t>üretir</a:t>
            </a:r>
            <a:r>
              <a:rPr lang="en-US" sz="2400"/>
              <a:t>. Bu süreç yeni </a:t>
            </a:r>
            <a:r>
              <a:rPr lang="tr-TR" sz="2400"/>
              <a:t>yoğun</a:t>
            </a:r>
            <a:r>
              <a:rPr lang="en-US" sz="2400"/>
              <a:t> nesne kümesi bulunmayana kadar devam eder.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diamond(in)">
                                      <p:cBhvr>
                                        <p:cTn id="7" dur="2000"/>
                                        <p:tgtEl>
                                          <p:spTgt spid="129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5"/>
          <p:cNvSpPr>
            <a:spLocks noGrp="1" noChangeArrowheads="1"/>
          </p:cNvSpPr>
          <p:nvPr>
            <p:ph type="title"/>
          </p:nvPr>
        </p:nvSpPr>
        <p:spPr>
          <a:xfrm>
            <a:off x="228600" y="0"/>
            <a:ext cx="8382000" cy="685800"/>
          </a:xfrm>
        </p:spPr>
        <p:txBody>
          <a:bodyPr lIns="90488" tIns="44450" rIns="90488" bIns="44450" anchor="b"/>
          <a:lstStyle/>
          <a:p>
            <a:pPr eaLnBrk="1" hangingPunct="1">
              <a:defRPr/>
            </a:pPr>
            <a:r>
              <a:rPr lang="tr-TR" sz="3600" smtClean="0">
                <a:solidFill>
                  <a:schemeClr val="folHlink"/>
                </a:solidFill>
              </a:rPr>
              <a:t>Örnek : </a:t>
            </a:r>
            <a:r>
              <a:rPr lang="en-US" sz="3600" smtClean="0">
                <a:solidFill>
                  <a:schemeClr val="folHlink"/>
                </a:solidFill>
              </a:rPr>
              <a:t>Apriori </a:t>
            </a:r>
            <a:r>
              <a:rPr lang="tr-TR" sz="3600" smtClean="0">
                <a:solidFill>
                  <a:schemeClr val="folHlink"/>
                </a:solidFill>
              </a:rPr>
              <a:t>Algoritması</a:t>
            </a:r>
            <a:r>
              <a:rPr lang="tr-TR" smtClean="0"/>
              <a:t> </a:t>
            </a:r>
            <a:endParaRPr lang="en-US" smtClean="0"/>
          </a:p>
        </p:txBody>
      </p:sp>
      <p:sp>
        <p:nvSpPr>
          <p:cNvPr id="132108" name="Line 12"/>
          <p:cNvSpPr>
            <a:spLocks noChangeShapeType="1"/>
          </p:cNvSpPr>
          <p:nvPr/>
        </p:nvSpPr>
        <p:spPr bwMode="auto">
          <a:xfrm>
            <a:off x="5257800" y="4953000"/>
            <a:ext cx="304800" cy="304800"/>
          </a:xfrm>
          <a:prstGeom prst="line">
            <a:avLst/>
          </a:prstGeom>
          <a:noFill/>
          <a:ln w="73025" cmpd="tri">
            <a:solidFill>
              <a:srgbClr val="CC0000"/>
            </a:solidFill>
            <a:round/>
            <a:headEnd/>
            <a:tailEnd type="arrow" w="med" len="sm"/>
          </a:ln>
        </p:spPr>
        <p:txBody>
          <a:bodyPr wrap="none" anchor="ctr"/>
          <a:lstStyle/>
          <a:p>
            <a:endParaRPr lang="tr-TR"/>
          </a:p>
        </p:txBody>
      </p:sp>
      <p:sp>
        <p:nvSpPr>
          <p:cNvPr id="132109" name="Line 13"/>
          <p:cNvSpPr>
            <a:spLocks noChangeShapeType="1"/>
          </p:cNvSpPr>
          <p:nvPr/>
        </p:nvSpPr>
        <p:spPr bwMode="auto">
          <a:xfrm>
            <a:off x="4953000" y="2667000"/>
            <a:ext cx="304800" cy="304800"/>
          </a:xfrm>
          <a:prstGeom prst="line">
            <a:avLst/>
          </a:prstGeom>
          <a:noFill/>
          <a:ln w="73025" cmpd="tri">
            <a:solidFill>
              <a:srgbClr val="CC0000"/>
            </a:solidFill>
            <a:round/>
            <a:headEnd/>
            <a:tailEnd type="arrow" w="med" len="sm"/>
          </a:ln>
        </p:spPr>
        <p:txBody>
          <a:bodyPr wrap="none" anchor="ctr"/>
          <a:lstStyle/>
          <a:p>
            <a:endParaRPr lang="tr-TR"/>
          </a:p>
        </p:txBody>
      </p:sp>
      <p:sp>
        <p:nvSpPr>
          <p:cNvPr id="132111" name="Text Box 15"/>
          <p:cNvSpPr txBox="1">
            <a:spLocks noChangeArrowheads="1"/>
          </p:cNvSpPr>
          <p:nvPr/>
        </p:nvSpPr>
        <p:spPr bwMode="auto">
          <a:xfrm>
            <a:off x="0" y="4800600"/>
            <a:ext cx="3592513" cy="412750"/>
          </a:xfrm>
          <a:prstGeom prst="rect">
            <a:avLst/>
          </a:prstGeom>
          <a:solidFill>
            <a:srgbClr val="FFCC99"/>
          </a:solidFill>
          <a:ln w="15875">
            <a:solidFill>
              <a:schemeClr val="tx1"/>
            </a:solidFill>
            <a:miter lim="800000"/>
            <a:headEnd/>
            <a:tailEnd/>
          </a:ln>
        </p:spPr>
        <p:txBody>
          <a:bodyPr wrap="none" anchor="ctr">
            <a:spAutoFit/>
          </a:bodyPr>
          <a:lstStyle/>
          <a:p>
            <a:pPr algn="ctr" eaLnBrk="0" hangingPunct="0"/>
            <a:r>
              <a:rPr lang="tr-TR" sz="2000">
                <a:solidFill>
                  <a:srgbClr val="000000"/>
                </a:solidFill>
              </a:rPr>
              <a:t>Minimum destek (</a:t>
            </a:r>
            <a:r>
              <a:rPr lang="tr-TR" sz="2000" i="1">
                <a:solidFill>
                  <a:srgbClr val="000000"/>
                </a:solidFill>
              </a:rPr>
              <a:t>minsup</a:t>
            </a:r>
            <a:r>
              <a:rPr lang="tr-TR" sz="2000">
                <a:solidFill>
                  <a:srgbClr val="000000"/>
                </a:solidFill>
              </a:rPr>
              <a:t>)</a:t>
            </a:r>
            <a:r>
              <a:rPr lang="en-US" sz="2000">
                <a:solidFill>
                  <a:srgbClr val="000000"/>
                </a:solidFill>
              </a:rPr>
              <a:t> = 3</a:t>
            </a:r>
          </a:p>
        </p:txBody>
      </p:sp>
      <p:sp>
        <p:nvSpPr>
          <p:cNvPr id="132112" name="Text Box 16"/>
          <p:cNvSpPr txBox="1">
            <a:spLocks noChangeArrowheads="1"/>
          </p:cNvSpPr>
          <p:nvPr/>
        </p:nvSpPr>
        <p:spPr bwMode="auto">
          <a:xfrm>
            <a:off x="152400" y="5297488"/>
            <a:ext cx="3192463" cy="1474787"/>
          </a:xfrm>
          <a:prstGeom prst="rect">
            <a:avLst/>
          </a:prstGeom>
          <a:solidFill>
            <a:srgbClr val="99CCFF"/>
          </a:solidFill>
          <a:ln w="9525">
            <a:solidFill>
              <a:schemeClr val="tx1"/>
            </a:solidFill>
            <a:miter lim="800000"/>
            <a:headEnd/>
            <a:tailEnd/>
          </a:ln>
        </p:spPr>
        <p:txBody>
          <a:bodyPr wrap="none" anchor="ctr">
            <a:spAutoFit/>
          </a:bodyPr>
          <a:lstStyle/>
          <a:p>
            <a:pPr eaLnBrk="0" hangingPunct="0"/>
            <a:r>
              <a:rPr lang="tr-TR">
                <a:solidFill>
                  <a:srgbClr val="000000"/>
                </a:solidFill>
              </a:rPr>
              <a:t>Eğer her küme olsaydı</a:t>
            </a:r>
            <a:r>
              <a:rPr lang="en-US">
                <a:solidFill>
                  <a:srgbClr val="000000"/>
                </a:solidFill>
              </a:rPr>
              <a:t>, </a:t>
            </a:r>
          </a:p>
          <a:p>
            <a:pPr eaLnBrk="0" hangingPunct="0"/>
            <a:r>
              <a:rPr lang="en-US">
                <a:solidFill>
                  <a:srgbClr val="000000"/>
                </a:solidFill>
              </a:rPr>
              <a:t>	</a:t>
            </a:r>
            <a:r>
              <a:rPr lang="en-US" baseline="30000">
                <a:solidFill>
                  <a:srgbClr val="000000"/>
                </a:solidFill>
              </a:rPr>
              <a:t>6</a:t>
            </a:r>
            <a:r>
              <a:rPr lang="en-US">
                <a:solidFill>
                  <a:srgbClr val="000000"/>
                </a:solidFill>
              </a:rPr>
              <a:t>C</a:t>
            </a:r>
            <a:r>
              <a:rPr lang="en-US" baseline="-25000">
                <a:solidFill>
                  <a:srgbClr val="000000"/>
                </a:solidFill>
              </a:rPr>
              <a:t>1</a:t>
            </a:r>
            <a:r>
              <a:rPr lang="en-US">
                <a:solidFill>
                  <a:srgbClr val="000000"/>
                </a:solidFill>
              </a:rPr>
              <a:t> + </a:t>
            </a:r>
            <a:r>
              <a:rPr lang="en-US" baseline="30000">
                <a:solidFill>
                  <a:srgbClr val="000000"/>
                </a:solidFill>
              </a:rPr>
              <a:t>6</a:t>
            </a:r>
            <a:r>
              <a:rPr lang="en-US">
                <a:solidFill>
                  <a:srgbClr val="000000"/>
                </a:solidFill>
              </a:rPr>
              <a:t>C</a:t>
            </a:r>
            <a:r>
              <a:rPr lang="en-US" baseline="-25000">
                <a:solidFill>
                  <a:srgbClr val="000000"/>
                </a:solidFill>
              </a:rPr>
              <a:t>2</a:t>
            </a:r>
            <a:r>
              <a:rPr lang="en-US">
                <a:solidFill>
                  <a:srgbClr val="000000"/>
                </a:solidFill>
              </a:rPr>
              <a:t> + </a:t>
            </a:r>
            <a:r>
              <a:rPr lang="en-US" baseline="30000">
                <a:solidFill>
                  <a:srgbClr val="000000"/>
                </a:solidFill>
              </a:rPr>
              <a:t>6</a:t>
            </a:r>
            <a:r>
              <a:rPr lang="en-US">
                <a:solidFill>
                  <a:srgbClr val="000000"/>
                </a:solidFill>
              </a:rPr>
              <a:t>C</a:t>
            </a:r>
            <a:r>
              <a:rPr lang="en-US" baseline="-25000">
                <a:solidFill>
                  <a:srgbClr val="000000"/>
                </a:solidFill>
              </a:rPr>
              <a:t>3</a:t>
            </a:r>
            <a:r>
              <a:rPr lang="en-US">
                <a:solidFill>
                  <a:srgbClr val="000000"/>
                </a:solidFill>
              </a:rPr>
              <a:t> = 41</a:t>
            </a:r>
          </a:p>
          <a:p>
            <a:pPr eaLnBrk="0" hangingPunct="0"/>
            <a:r>
              <a:rPr lang="tr-TR">
                <a:solidFill>
                  <a:srgbClr val="000000"/>
                </a:solidFill>
              </a:rPr>
              <a:t>desteğe (</a:t>
            </a:r>
            <a:r>
              <a:rPr lang="tr-TR" i="1">
                <a:solidFill>
                  <a:srgbClr val="000000"/>
                </a:solidFill>
              </a:rPr>
              <a:t>support</a:t>
            </a:r>
            <a:r>
              <a:rPr lang="tr-TR">
                <a:solidFill>
                  <a:srgbClr val="000000"/>
                </a:solidFill>
              </a:rPr>
              <a:t>) dayalı</a:t>
            </a:r>
          </a:p>
          <a:p>
            <a:pPr eaLnBrk="0" hangingPunct="0"/>
            <a:r>
              <a:rPr lang="tr-TR">
                <a:solidFill>
                  <a:srgbClr val="000000"/>
                </a:solidFill>
              </a:rPr>
              <a:t>budamadan(</a:t>
            </a:r>
            <a:r>
              <a:rPr lang="tr-TR" i="1">
                <a:solidFill>
                  <a:srgbClr val="000000"/>
                </a:solidFill>
              </a:rPr>
              <a:t>prune</a:t>
            </a:r>
            <a:r>
              <a:rPr lang="tr-TR">
                <a:solidFill>
                  <a:srgbClr val="000000"/>
                </a:solidFill>
              </a:rPr>
              <a:t>) sonra</a:t>
            </a:r>
            <a:r>
              <a:rPr lang="en-US">
                <a:solidFill>
                  <a:srgbClr val="000000"/>
                </a:solidFill>
              </a:rPr>
              <a:t>,</a:t>
            </a:r>
          </a:p>
          <a:p>
            <a:pPr eaLnBrk="0" hangingPunct="0"/>
            <a:r>
              <a:rPr lang="en-US">
                <a:solidFill>
                  <a:srgbClr val="000000"/>
                </a:solidFill>
              </a:rPr>
              <a:t>	6 + 6 + 1 = 13</a:t>
            </a:r>
          </a:p>
        </p:txBody>
      </p:sp>
      <p:sp>
        <p:nvSpPr>
          <p:cNvPr id="37896" name="AutoShape 17"/>
          <p:cNvSpPr>
            <a:spLocks noChangeAspect="1" noChangeArrowheads="1" noTextEdit="1"/>
          </p:cNvSpPr>
          <p:nvPr/>
        </p:nvSpPr>
        <p:spPr bwMode="auto">
          <a:xfrm>
            <a:off x="228600" y="1295400"/>
            <a:ext cx="2289175" cy="2498725"/>
          </a:xfrm>
          <a:prstGeom prst="rect">
            <a:avLst/>
          </a:prstGeom>
          <a:noFill/>
          <a:ln w="9525">
            <a:noFill/>
            <a:miter lim="800000"/>
            <a:headEnd/>
            <a:tailEnd/>
          </a:ln>
        </p:spPr>
        <p:txBody>
          <a:bodyPr/>
          <a:lstStyle/>
          <a:p>
            <a:endParaRPr lang="tr-TR"/>
          </a:p>
        </p:txBody>
      </p:sp>
      <p:grpSp>
        <p:nvGrpSpPr>
          <p:cNvPr id="2" name="Group 461"/>
          <p:cNvGrpSpPr>
            <a:grpSpLocks/>
          </p:cNvGrpSpPr>
          <p:nvPr/>
        </p:nvGrpSpPr>
        <p:grpSpPr bwMode="auto">
          <a:xfrm>
            <a:off x="2438400" y="1066800"/>
            <a:ext cx="4551363" cy="1703388"/>
            <a:chOff x="1536" y="672"/>
            <a:chExt cx="2867" cy="1073"/>
          </a:xfrm>
        </p:grpSpPr>
        <p:sp>
          <p:nvSpPr>
            <p:cNvPr id="38229" name="Text Box 9"/>
            <p:cNvSpPr txBox="1">
              <a:spLocks noChangeArrowheads="1"/>
            </p:cNvSpPr>
            <p:nvPr/>
          </p:nvSpPr>
          <p:spPr bwMode="auto">
            <a:xfrm>
              <a:off x="3072" y="768"/>
              <a:ext cx="1331" cy="231"/>
            </a:xfrm>
            <a:prstGeom prst="rect">
              <a:avLst/>
            </a:prstGeom>
            <a:noFill/>
            <a:ln w="9525">
              <a:noFill/>
              <a:miter lim="800000"/>
              <a:headEnd/>
              <a:tailEnd/>
            </a:ln>
          </p:spPr>
          <p:txBody>
            <a:bodyPr wrap="none">
              <a:spAutoFit/>
            </a:bodyPr>
            <a:lstStyle/>
            <a:p>
              <a:pPr eaLnBrk="0" hangingPunct="0"/>
              <a:r>
                <a:rPr lang="tr-TR"/>
                <a:t>Nesne</a:t>
              </a:r>
              <a:r>
                <a:rPr lang="en-US"/>
                <a:t> (1-</a:t>
              </a:r>
              <a:r>
                <a:rPr lang="tr-TR"/>
                <a:t>nesneler</a:t>
              </a:r>
              <a:r>
                <a:rPr lang="en-US"/>
                <a:t>)</a:t>
              </a:r>
            </a:p>
          </p:txBody>
        </p:sp>
        <p:grpSp>
          <p:nvGrpSpPr>
            <p:cNvPr id="38230" name="Group 133"/>
            <p:cNvGrpSpPr>
              <a:grpSpLocks/>
            </p:cNvGrpSpPr>
            <p:nvPr/>
          </p:nvGrpSpPr>
          <p:grpSpPr bwMode="auto">
            <a:xfrm>
              <a:off x="1536" y="672"/>
              <a:ext cx="1387" cy="1073"/>
              <a:chOff x="144" y="816"/>
              <a:chExt cx="1387" cy="1073"/>
            </a:xfrm>
          </p:grpSpPr>
          <p:sp>
            <p:nvSpPr>
              <p:cNvPr id="38231" name="Rectangle 19"/>
              <p:cNvSpPr>
                <a:spLocks noChangeArrowheads="1"/>
              </p:cNvSpPr>
              <p:nvPr/>
            </p:nvSpPr>
            <p:spPr bwMode="auto">
              <a:xfrm>
                <a:off x="156" y="828"/>
                <a:ext cx="685" cy="148"/>
              </a:xfrm>
              <a:prstGeom prst="rect">
                <a:avLst/>
              </a:prstGeom>
              <a:solidFill>
                <a:srgbClr val="BFBFBF"/>
              </a:solidFill>
              <a:ln w="9525">
                <a:noFill/>
                <a:miter lim="800000"/>
                <a:headEnd/>
                <a:tailEnd/>
              </a:ln>
            </p:spPr>
            <p:txBody>
              <a:bodyPr/>
              <a:lstStyle/>
              <a:p>
                <a:endParaRPr lang="tr-TR"/>
              </a:p>
            </p:txBody>
          </p:sp>
          <p:sp>
            <p:nvSpPr>
              <p:cNvPr id="38232" name="Rectangle 20"/>
              <p:cNvSpPr>
                <a:spLocks noChangeArrowheads="1"/>
              </p:cNvSpPr>
              <p:nvPr/>
            </p:nvSpPr>
            <p:spPr bwMode="auto">
              <a:xfrm>
                <a:off x="193" y="832"/>
                <a:ext cx="369" cy="154"/>
              </a:xfrm>
              <a:prstGeom prst="rect">
                <a:avLst/>
              </a:prstGeom>
              <a:noFill/>
              <a:ln w="9525">
                <a:noFill/>
                <a:miter lim="800000"/>
                <a:headEnd/>
                <a:tailEnd/>
              </a:ln>
            </p:spPr>
            <p:txBody>
              <a:bodyPr wrap="none" lIns="0" tIns="0" rIns="0" bIns="0">
                <a:spAutoFit/>
              </a:bodyPr>
              <a:lstStyle/>
              <a:p>
                <a:r>
                  <a:rPr lang="tr-TR" sz="1600">
                    <a:solidFill>
                      <a:srgbClr val="000000"/>
                    </a:solidFill>
                    <a:latin typeface="Arial" charset="0"/>
                  </a:rPr>
                  <a:t>Nesne</a:t>
                </a:r>
                <a:endParaRPr lang="tr-TR"/>
              </a:p>
            </p:txBody>
          </p:sp>
          <p:sp>
            <p:nvSpPr>
              <p:cNvPr id="38233" name="Rectangle 21"/>
              <p:cNvSpPr>
                <a:spLocks noChangeArrowheads="1"/>
              </p:cNvSpPr>
              <p:nvPr/>
            </p:nvSpPr>
            <p:spPr bwMode="auto">
              <a:xfrm>
                <a:off x="841" y="828"/>
                <a:ext cx="679" cy="148"/>
              </a:xfrm>
              <a:prstGeom prst="rect">
                <a:avLst/>
              </a:prstGeom>
              <a:solidFill>
                <a:srgbClr val="FFFFBF"/>
              </a:solidFill>
              <a:ln w="9525">
                <a:noFill/>
                <a:miter lim="800000"/>
                <a:headEnd/>
                <a:tailEnd/>
              </a:ln>
            </p:spPr>
            <p:txBody>
              <a:bodyPr/>
              <a:lstStyle/>
              <a:p>
                <a:endParaRPr lang="tr-TR"/>
              </a:p>
            </p:txBody>
          </p:sp>
          <p:sp>
            <p:nvSpPr>
              <p:cNvPr id="38234" name="Rectangle 22"/>
              <p:cNvSpPr>
                <a:spLocks noChangeArrowheads="1"/>
              </p:cNvSpPr>
              <p:nvPr/>
            </p:nvSpPr>
            <p:spPr bwMode="auto">
              <a:xfrm>
                <a:off x="998" y="832"/>
                <a:ext cx="263" cy="154"/>
              </a:xfrm>
              <a:prstGeom prst="rect">
                <a:avLst/>
              </a:prstGeom>
              <a:noFill/>
              <a:ln w="9525">
                <a:noFill/>
                <a:miter lim="800000"/>
                <a:headEnd/>
                <a:tailEnd/>
              </a:ln>
            </p:spPr>
            <p:txBody>
              <a:bodyPr wrap="none" lIns="0" tIns="0" rIns="0" bIns="0">
                <a:spAutoFit/>
              </a:bodyPr>
              <a:lstStyle/>
              <a:p>
                <a:r>
                  <a:rPr lang="tr-TR" sz="1600">
                    <a:solidFill>
                      <a:srgbClr val="010000"/>
                    </a:solidFill>
                    <a:latin typeface="Arial" charset="0"/>
                  </a:rPr>
                  <a:t>Adet</a:t>
                </a:r>
                <a:endParaRPr lang="tr-TR"/>
              </a:p>
            </p:txBody>
          </p:sp>
          <p:sp>
            <p:nvSpPr>
              <p:cNvPr id="38235" name="Rectangle 23"/>
              <p:cNvSpPr>
                <a:spLocks noChangeArrowheads="1"/>
              </p:cNvSpPr>
              <p:nvPr/>
            </p:nvSpPr>
            <p:spPr bwMode="auto">
              <a:xfrm>
                <a:off x="144" y="816"/>
                <a:ext cx="12" cy="12"/>
              </a:xfrm>
              <a:prstGeom prst="rect">
                <a:avLst/>
              </a:prstGeom>
              <a:solidFill>
                <a:srgbClr val="000000"/>
              </a:solidFill>
              <a:ln w="9525">
                <a:noFill/>
                <a:miter lim="800000"/>
                <a:headEnd/>
                <a:tailEnd/>
              </a:ln>
            </p:spPr>
            <p:txBody>
              <a:bodyPr/>
              <a:lstStyle/>
              <a:p>
                <a:endParaRPr lang="tr-TR"/>
              </a:p>
            </p:txBody>
          </p:sp>
          <p:sp>
            <p:nvSpPr>
              <p:cNvPr id="38236" name="Line 24"/>
              <p:cNvSpPr>
                <a:spLocks noChangeShapeType="1"/>
              </p:cNvSpPr>
              <p:nvPr/>
            </p:nvSpPr>
            <p:spPr bwMode="auto">
              <a:xfrm>
                <a:off x="144" y="816"/>
                <a:ext cx="1" cy="12"/>
              </a:xfrm>
              <a:prstGeom prst="line">
                <a:avLst/>
              </a:prstGeom>
              <a:noFill/>
              <a:ln w="0">
                <a:solidFill>
                  <a:srgbClr val="000000"/>
                </a:solidFill>
                <a:round/>
                <a:headEnd/>
                <a:tailEnd/>
              </a:ln>
            </p:spPr>
            <p:txBody>
              <a:bodyPr/>
              <a:lstStyle/>
              <a:p>
                <a:endParaRPr lang="tr-TR"/>
              </a:p>
            </p:txBody>
          </p:sp>
          <p:sp>
            <p:nvSpPr>
              <p:cNvPr id="38237" name="Rectangle 25"/>
              <p:cNvSpPr>
                <a:spLocks noChangeArrowheads="1"/>
              </p:cNvSpPr>
              <p:nvPr/>
            </p:nvSpPr>
            <p:spPr bwMode="auto">
              <a:xfrm>
                <a:off x="144" y="816"/>
                <a:ext cx="12" cy="12"/>
              </a:xfrm>
              <a:prstGeom prst="rect">
                <a:avLst/>
              </a:prstGeom>
              <a:solidFill>
                <a:srgbClr val="000000"/>
              </a:solidFill>
              <a:ln w="9525">
                <a:noFill/>
                <a:miter lim="800000"/>
                <a:headEnd/>
                <a:tailEnd/>
              </a:ln>
            </p:spPr>
            <p:txBody>
              <a:bodyPr/>
              <a:lstStyle/>
              <a:p>
                <a:endParaRPr lang="tr-TR"/>
              </a:p>
            </p:txBody>
          </p:sp>
          <p:sp>
            <p:nvSpPr>
              <p:cNvPr id="38238" name="Line 26"/>
              <p:cNvSpPr>
                <a:spLocks noChangeShapeType="1"/>
              </p:cNvSpPr>
              <p:nvPr/>
            </p:nvSpPr>
            <p:spPr bwMode="auto">
              <a:xfrm>
                <a:off x="144" y="816"/>
                <a:ext cx="12" cy="1"/>
              </a:xfrm>
              <a:prstGeom prst="line">
                <a:avLst/>
              </a:prstGeom>
              <a:noFill/>
              <a:ln w="0">
                <a:solidFill>
                  <a:srgbClr val="000000"/>
                </a:solidFill>
                <a:round/>
                <a:headEnd/>
                <a:tailEnd/>
              </a:ln>
            </p:spPr>
            <p:txBody>
              <a:bodyPr/>
              <a:lstStyle/>
              <a:p>
                <a:endParaRPr lang="tr-TR"/>
              </a:p>
            </p:txBody>
          </p:sp>
          <p:sp>
            <p:nvSpPr>
              <p:cNvPr id="38239" name="Line 27"/>
              <p:cNvSpPr>
                <a:spLocks noChangeShapeType="1"/>
              </p:cNvSpPr>
              <p:nvPr/>
            </p:nvSpPr>
            <p:spPr bwMode="auto">
              <a:xfrm>
                <a:off x="144" y="816"/>
                <a:ext cx="1" cy="12"/>
              </a:xfrm>
              <a:prstGeom prst="line">
                <a:avLst/>
              </a:prstGeom>
              <a:noFill/>
              <a:ln w="0">
                <a:solidFill>
                  <a:srgbClr val="000000"/>
                </a:solidFill>
                <a:round/>
                <a:headEnd/>
                <a:tailEnd/>
              </a:ln>
            </p:spPr>
            <p:txBody>
              <a:bodyPr/>
              <a:lstStyle/>
              <a:p>
                <a:endParaRPr lang="tr-TR"/>
              </a:p>
            </p:txBody>
          </p:sp>
          <p:sp>
            <p:nvSpPr>
              <p:cNvPr id="38240" name="Rectangle 28"/>
              <p:cNvSpPr>
                <a:spLocks noChangeArrowheads="1"/>
              </p:cNvSpPr>
              <p:nvPr/>
            </p:nvSpPr>
            <p:spPr bwMode="auto">
              <a:xfrm>
                <a:off x="156" y="816"/>
                <a:ext cx="685" cy="12"/>
              </a:xfrm>
              <a:prstGeom prst="rect">
                <a:avLst/>
              </a:prstGeom>
              <a:solidFill>
                <a:srgbClr val="000000"/>
              </a:solidFill>
              <a:ln w="9525">
                <a:noFill/>
                <a:miter lim="800000"/>
                <a:headEnd/>
                <a:tailEnd/>
              </a:ln>
            </p:spPr>
            <p:txBody>
              <a:bodyPr/>
              <a:lstStyle/>
              <a:p>
                <a:endParaRPr lang="tr-TR"/>
              </a:p>
            </p:txBody>
          </p:sp>
          <p:sp>
            <p:nvSpPr>
              <p:cNvPr id="38241" name="Line 29"/>
              <p:cNvSpPr>
                <a:spLocks noChangeShapeType="1"/>
              </p:cNvSpPr>
              <p:nvPr/>
            </p:nvSpPr>
            <p:spPr bwMode="auto">
              <a:xfrm>
                <a:off x="156" y="816"/>
                <a:ext cx="685" cy="1"/>
              </a:xfrm>
              <a:prstGeom prst="line">
                <a:avLst/>
              </a:prstGeom>
              <a:noFill/>
              <a:ln w="0">
                <a:solidFill>
                  <a:srgbClr val="000000"/>
                </a:solidFill>
                <a:round/>
                <a:headEnd/>
                <a:tailEnd/>
              </a:ln>
            </p:spPr>
            <p:txBody>
              <a:bodyPr/>
              <a:lstStyle/>
              <a:p>
                <a:endParaRPr lang="tr-TR"/>
              </a:p>
            </p:txBody>
          </p:sp>
          <p:sp>
            <p:nvSpPr>
              <p:cNvPr id="38242" name="Rectangle 30"/>
              <p:cNvSpPr>
                <a:spLocks noChangeArrowheads="1"/>
              </p:cNvSpPr>
              <p:nvPr/>
            </p:nvSpPr>
            <p:spPr bwMode="auto">
              <a:xfrm>
                <a:off x="156" y="828"/>
                <a:ext cx="685" cy="1"/>
              </a:xfrm>
              <a:prstGeom prst="rect">
                <a:avLst/>
              </a:prstGeom>
              <a:solidFill>
                <a:srgbClr val="BFBFBF"/>
              </a:solidFill>
              <a:ln w="9525">
                <a:noFill/>
                <a:miter lim="800000"/>
                <a:headEnd/>
                <a:tailEnd/>
              </a:ln>
            </p:spPr>
            <p:txBody>
              <a:bodyPr/>
              <a:lstStyle/>
              <a:p>
                <a:endParaRPr lang="tr-TR"/>
              </a:p>
            </p:txBody>
          </p:sp>
          <p:sp>
            <p:nvSpPr>
              <p:cNvPr id="38243" name="Rectangle 31"/>
              <p:cNvSpPr>
                <a:spLocks noChangeArrowheads="1"/>
              </p:cNvSpPr>
              <p:nvPr/>
            </p:nvSpPr>
            <p:spPr bwMode="auto">
              <a:xfrm>
                <a:off x="841" y="828"/>
                <a:ext cx="12" cy="1"/>
              </a:xfrm>
              <a:prstGeom prst="rect">
                <a:avLst/>
              </a:prstGeom>
              <a:solidFill>
                <a:srgbClr val="FFFFBF"/>
              </a:solidFill>
              <a:ln w="9525">
                <a:noFill/>
                <a:miter lim="800000"/>
                <a:headEnd/>
                <a:tailEnd/>
              </a:ln>
            </p:spPr>
            <p:txBody>
              <a:bodyPr/>
              <a:lstStyle/>
              <a:p>
                <a:endParaRPr lang="tr-TR"/>
              </a:p>
            </p:txBody>
          </p:sp>
          <p:sp>
            <p:nvSpPr>
              <p:cNvPr id="38244" name="Rectangle 32"/>
              <p:cNvSpPr>
                <a:spLocks noChangeArrowheads="1"/>
              </p:cNvSpPr>
              <p:nvPr/>
            </p:nvSpPr>
            <p:spPr bwMode="auto">
              <a:xfrm>
                <a:off x="841" y="816"/>
                <a:ext cx="12" cy="12"/>
              </a:xfrm>
              <a:prstGeom prst="rect">
                <a:avLst/>
              </a:prstGeom>
              <a:solidFill>
                <a:srgbClr val="000000"/>
              </a:solidFill>
              <a:ln w="9525">
                <a:noFill/>
                <a:miter lim="800000"/>
                <a:headEnd/>
                <a:tailEnd/>
              </a:ln>
            </p:spPr>
            <p:txBody>
              <a:bodyPr/>
              <a:lstStyle/>
              <a:p>
                <a:endParaRPr lang="tr-TR"/>
              </a:p>
            </p:txBody>
          </p:sp>
          <p:sp>
            <p:nvSpPr>
              <p:cNvPr id="38245" name="Line 33"/>
              <p:cNvSpPr>
                <a:spLocks noChangeShapeType="1"/>
              </p:cNvSpPr>
              <p:nvPr/>
            </p:nvSpPr>
            <p:spPr bwMode="auto">
              <a:xfrm>
                <a:off x="841" y="816"/>
                <a:ext cx="12" cy="1"/>
              </a:xfrm>
              <a:prstGeom prst="line">
                <a:avLst/>
              </a:prstGeom>
              <a:noFill/>
              <a:ln w="0">
                <a:solidFill>
                  <a:srgbClr val="000000"/>
                </a:solidFill>
                <a:round/>
                <a:headEnd/>
                <a:tailEnd/>
              </a:ln>
            </p:spPr>
            <p:txBody>
              <a:bodyPr/>
              <a:lstStyle/>
              <a:p>
                <a:endParaRPr lang="tr-TR"/>
              </a:p>
            </p:txBody>
          </p:sp>
          <p:sp>
            <p:nvSpPr>
              <p:cNvPr id="38246" name="Line 34"/>
              <p:cNvSpPr>
                <a:spLocks noChangeShapeType="1"/>
              </p:cNvSpPr>
              <p:nvPr/>
            </p:nvSpPr>
            <p:spPr bwMode="auto">
              <a:xfrm>
                <a:off x="841" y="816"/>
                <a:ext cx="1" cy="12"/>
              </a:xfrm>
              <a:prstGeom prst="line">
                <a:avLst/>
              </a:prstGeom>
              <a:noFill/>
              <a:ln w="0">
                <a:solidFill>
                  <a:srgbClr val="000000"/>
                </a:solidFill>
                <a:round/>
                <a:headEnd/>
                <a:tailEnd/>
              </a:ln>
            </p:spPr>
            <p:txBody>
              <a:bodyPr/>
              <a:lstStyle/>
              <a:p>
                <a:endParaRPr lang="tr-TR"/>
              </a:p>
            </p:txBody>
          </p:sp>
          <p:sp>
            <p:nvSpPr>
              <p:cNvPr id="38247" name="Rectangle 35"/>
              <p:cNvSpPr>
                <a:spLocks noChangeArrowheads="1"/>
              </p:cNvSpPr>
              <p:nvPr/>
            </p:nvSpPr>
            <p:spPr bwMode="auto">
              <a:xfrm>
                <a:off x="853" y="816"/>
                <a:ext cx="667" cy="12"/>
              </a:xfrm>
              <a:prstGeom prst="rect">
                <a:avLst/>
              </a:prstGeom>
              <a:solidFill>
                <a:srgbClr val="000000"/>
              </a:solidFill>
              <a:ln w="9525">
                <a:noFill/>
                <a:miter lim="800000"/>
                <a:headEnd/>
                <a:tailEnd/>
              </a:ln>
            </p:spPr>
            <p:txBody>
              <a:bodyPr/>
              <a:lstStyle/>
              <a:p>
                <a:endParaRPr lang="tr-TR"/>
              </a:p>
            </p:txBody>
          </p:sp>
          <p:sp>
            <p:nvSpPr>
              <p:cNvPr id="38248" name="Line 36"/>
              <p:cNvSpPr>
                <a:spLocks noChangeShapeType="1"/>
              </p:cNvSpPr>
              <p:nvPr/>
            </p:nvSpPr>
            <p:spPr bwMode="auto">
              <a:xfrm>
                <a:off x="853" y="816"/>
                <a:ext cx="667" cy="1"/>
              </a:xfrm>
              <a:prstGeom prst="line">
                <a:avLst/>
              </a:prstGeom>
              <a:noFill/>
              <a:ln w="0">
                <a:solidFill>
                  <a:srgbClr val="000000"/>
                </a:solidFill>
                <a:round/>
                <a:headEnd/>
                <a:tailEnd/>
              </a:ln>
            </p:spPr>
            <p:txBody>
              <a:bodyPr/>
              <a:lstStyle/>
              <a:p>
                <a:endParaRPr lang="tr-TR"/>
              </a:p>
            </p:txBody>
          </p:sp>
          <p:sp>
            <p:nvSpPr>
              <p:cNvPr id="38249" name="Rectangle 37"/>
              <p:cNvSpPr>
                <a:spLocks noChangeArrowheads="1"/>
              </p:cNvSpPr>
              <p:nvPr/>
            </p:nvSpPr>
            <p:spPr bwMode="auto">
              <a:xfrm>
                <a:off x="853" y="828"/>
                <a:ext cx="667" cy="1"/>
              </a:xfrm>
              <a:prstGeom prst="rect">
                <a:avLst/>
              </a:prstGeom>
              <a:solidFill>
                <a:srgbClr val="FFFFBF"/>
              </a:solidFill>
              <a:ln w="9525">
                <a:noFill/>
                <a:miter lim="800000"/>
                <a:headEnd/>
                <a:tailEnd/>
              </a:ln>
            </p:spPr>
            <p:txBody>
              <a:bodyPr/>
              <a:lstStyle/>
              <a:p>
                <a:endParaRPr lang="tr-TR"/>
              </a:p>
            </p:txBody>
          </p:sp>
          <p:sp>
            <p:nvSpPr>
              <p:cNvPr id="38250" name="Rectangle 38"/>
              <p:cNvSpPr>
                <a:spLocks noChangeArrowheads="1"/>
              </p:cNvSpPr>
              <p:nvPr/>
            </p:nvSpPr>
            <p:spPr bwMode="auto">
              <a:xfrm>
                <a:off x="1520" y="816"/>
                <a:ext cx="11" cy="12"/>
              </a:xfrm>
              <a:prstGeom prst="rect">
                <a:avLst/>
              </a:prstGeom>
              <a:solidFill>
                <a:srgbClr val="000000"/>
              </a:solidFill>
              <a:ln w="9525">
                <a:noFill/>
                <a:miter lim="800000"/>
                <a:headEnd/>
                <a:tailEnd/>
              </a:ln>
            </p:spPr>
            <p:txBody>
              <a:bodyPr/>
              <a:lstStyle/>
              <a:p>
                <a:endParaRPr lang="tr-TR"/>
              </a:p>
            </p:txBody>
          </p:sp>
          <p:sp>
            <p:nvSpPr>
              <p:cNvPr id="38251" name="Line 39"/>
              <p:cNvSpPr>
                <a:spLocks noChangeShapeType="1"/>
              </p:cNvSpPr>
              <p:nvPr/>
            </p:nvSpPr>
            <p:spPr bwMode="auto">
              <a:xfrm>
                <a:off x="1520" y="816"/>
                <a:ext cx="1" cy="12"/>
              </a:xfrm>
              <a:prstGeom prst="line">
                <a:avLst/>
              </a:prstGeom>
              <a:noFill/>
              <a:ln w="0">
                <a:solidFill>
                  <a:srgbClr val="000000"/>
                </a:solidFill>
                <a:round/>
                <a:headEnd/>
                <a:tailEnd/>
              </a:ln>
            </p:spPr>
            <p:txBody>
              <a:bodyPr/>
              <a:lstStyle/>
              <a:p>
                <a:endParaRPr lang="tr-TR"/>
              </a:p>
            </p:txBody>
          </p:sp>
          <p:sp>
            <p:nvSpPr>
              <p:cNvPr id="38252" name="Rectangle 40"/>
              <p:cNvSpPr>
                <a:spLocks noChangeArrowheads="1"/>
              </p:cNvSpPr>
              <p:nvPr/>
            </p:nvSpPr>
            <p:spPr bwMode="auto">
              <a:xfrm>
                <a:off x="1520" y="816"/>
                <a:ext cx="11" cy="12"/>
              </a:xfrm>
              <a:prstGeom prst="rect">
                <a:avLst/>
              </a:prstGeom>
              <a:solidFill>
                <a:srgbClr val="000000"/>
              </a:solidFill>
              <a:ln w="9525">
                <a:noFill/>
                <a:miter lim="800000"/>
                <a:headEnd/>
                <a:tailEnd/>
              </a:ln>
            </p:spPr>
            <p:txBody>
              <a:bodyPr/>
              <a:lstStyle/>
              <a:p>
                <a:endParaRPr lang="tr-TR"/>
              </a:p>
            </p:txBody>
          </p:sp>
          <p:sp>
            <p:nvSpPr>
              <p:cNvPr id="38253" name="Line 41"/>
              <p:cNvSpPr>
                <a:spLocks noChangeShapeType="1"/>
              </p:cNvSpPr>
              <p:nvPr/>
            </p:nvSpPr>
            <p:spPr bwMode="auto">
              <a:xfrm>
                <a:off x="1520" y="816"/>
                <a:ext cx="11" cy="1"/>
              </a:xfrm>
              <a:prstGeom prst="line">
                <a:avLst/>
              </a:prstGeom>
              <a:noFill/>
              <a:ln w="0">
                <a:solidFill>
                  <a:srgbClr val="000000"/>
                </a:solidFill>
                <a:round/>
                <a:headEnd/>
                <a:tailEnd/>
              </a:ln>
            </p:spPr>
            <p:txBody>
              <a:bodyPr/>
              <a:lstStyle/>
              <a:p>
                <a:endParaRPr lang="tr-TR"/>
              </a:p>
            </p:txBody>
          </p:sp>
          <p:sp>
            <p:nvSpPr>
              <p:cNvPr id="38254" name="Line 42"/>
              <p:cNvSpPr>
                <a:spLocks noChangeShapeType="1"/>
              </p:cNvSpPr>
              <p:nvPr/>
            </p:nvSpPr>
            <p:spPr bwMode="auto">
              <a:xfrm>
                <a:off x="1520" y="816"/>
                <a:ext cx="1" cy="12"/>
              </a:xfrm>
              <a:prstGeom prst="line">
                <a:avLst/>
              </a:prstGeom>
              <a:noFill/>
              <a:ln w="0">
                <a:solidFill>
                  <a:srgbClr val="000000"/>
                </a:solidFill>
                <a:round/>
                <a:headEnd/>
                <a:tailEnd/>
              </a:ln>
            </p:spPr>
            <p:txBody>
              <a:bodyPr/>
              <a:lstStyle/>
              <a:p>
                <a:endParaRPr lang="tr-TR"/>
              </a:p>
            </p:txBody>
          </p:sp>
          <p:sp>
            <p:nvSpPr>
              <p:cNvPr id="38255" name="Rectangle 43"/>
              <p:cNvSpPr>
                <a:spLocks noChangeArrowheads="1"/>
              </p:cNvSpPr>
              <p:nvPr/>
            </p:nvSpPr>
            <p:spPr bwMode="auto">
              <a:xfrm>
                <a:off x="144" y="828"/>
                <a:ext cx="12" cy="148"/>
              </a:xfrm>
              <a:prstGeom prst="rect">
                <a:avLst/>
              </a:prstGeom>
              <a:solidFill>
                <a:srgbClr val="000000"/>
              </a:solidFill>
              <a:ln w="9525">
                <a:noFill/>
                <a:miter lim="800000"/>
                <a:headEnd/>
                <a:tailEnd/>
              </a:ln>
            </p:spPr>
            <p:txBody>
              <a:bodyPr/>
              <a:lstStyle/>
              <a:p>
                <a:endParaRPr lang="tr-TR"/>
              </a:p>
            </p:txBody>
          </p:sp>
          <p:sp>
            <p:nvSpPr>
              <p:cNvPr id="38256" name="Line 44"/>
              <p:cNvSpPr>
                <a:spLocks noChangeShapeType="1"/>
              </p:cNvSpPr>
              <p:nvPr/>
            </p:nvSpPr>
            <p:spPr bwMode="auto">
              <a:xfrm>
                <a:off x="144" y="828"/>
                <a:ext cx="1" cy="148"/>
              </a:xfrm>
              <a:prstGeom prst="line">
                <a:avLst/>
              </a:prstGeom>
              <a:noFill/>
              <a:ln w="0">
                <a:solidFill>
                  <a:srgbClr val="000000"/>
                </a:solidFill>
                <a:round/>
                <a:headEnd/>
                <a:tailEnd/>
              </a:ln>
            </p:spPr>
            <p:txBody>
              <a:bodyPr/>
              <a:lstStyle/>
              <a:p>
                <a:endParaRPr lang="tr-TR"/>
              </a:p>
            </p:txBody>
          </p:sp>
          <p:sp>
            <p:nvSpPr>
              <p:cNvPr id="38257" name="Rectangle 45"/>
              <p:cNvSpPr>
                <a:spLocks noChangeArrowheads="1"/>
              </p:cNvSpPr>
              <p:nvPr/>
            </p:nvSpPr>
            <p:spPr bwMode="auto">
              <a:xfrm>
                <a:off x="1520" y="828"/>
                <a:ext cx="11" cy="148"/>
              </a:xfrm>
              <a:prstGeom prst="rect">
                <a:avLst/>
              </a:prstGeom>
              <a:solidFill>
                <a:srgbClr val="000000"/>
              </a:solidFill>
              <a:ln w="9525">
                <a:noFill/>
                <a:miter lim="800000"/>
                <a:headEnd/>
                <a:tailEnd/>
              </a:ln>
            </p:spPr>
            <p:txBody>
              <a:bodyPr/>
              <a:lstStyle/>
              <a:p>
                <a:endParaRPr lang="tr-TR"/>
              </a:p>
            </p:txBody>
          </p:sp>
          <p:sp>
            <p:nvSpPr>
              <p:cNvPr id="38258" name="Line 46"/>
              <p:cNvSpPr>
                <a:spLocks noChangeShapeType="1"/>
              </p:cNvSpPr>
              <p:nvPr/>
            </p:nvSpPr>
            <p:spPr bwMode="auto">
              <a:xfrm>
                <a:off x="1520" y="828"/>
                <a:ext cx="1" cy="148"/>
              </a:xfrm>
              <a:prstGeom prst="line">
                <a:avLst/>
              </a:prstGeom>
              <a:noFill/>
              <a:ln w="0">
                <a:solidFill>
                  <a:srgbClr val="000000"/>
                </a:solidFill>
                <a:round/>
                <a:headEnd/>
                <a:tailEnd/>
              </a:ln>
            </p:spPr>
            <p:txBody>
              <a:bodyPr/>
              <a:lstStyle/>
              <a:p>
                <a:endParaRPr lang="tr-TR"/>
              </a:p>
            </p:txBody>
          </p:sp>
          <p:sp>
            <p:nvSpPr>
              <p:cNvPr id="38259" name="Rectangle 47"/>
              <p:cNvSpPr>
                <a:spLocks noChangeArrowheads="1"/>
              </p:cNvSpPr>
              <p:nvPr/>
            </p:nvSpPr>
            <p:spPr bwMode="auto">
              <a:xfrm>
                <a:off x="156" y="994"/>
                <a:ext cx="685" cy="147"/>
              </a:xfrm>
              <a:prstGeom prst="rect">
                <a:avLst/>
              </a:prstGeom>
              <a:solidFill>
                <a:srgbClr val="BFBFBF"/>
              </a:solidFill>
              <a:ln w="9525">
                <a:noFill/>
                <a:miter lim="800000"/>
                <a:headEnd/>
                <a:tailEnd/>
              </a:ln>
            </p:spPr>
            <p:txBody>
              <a:bodyPr/>
              <a:lstStyle/>
              <a:p>
                <a:endParaRPr lang="tr-TR"/>
              </a:p>
            </p:txBody>
          </p:sp>
          <p:sp>
            <p:nvSpPr>
              <p:cNvPr id="38260" name="Rectangle 48"/>
              <p:cNvSpPr>
                <a:spLocks noChangeArrowheads="1"/>
              </p:cNvSpPr>
              <p:nvPr/>
            </p:nvSpPr>
            <p:spPr bwMode="auto">
              <a:xfrm>
                <a:off x="192" y="996"/>
                <a:ext cx="412" cy="154"/>
              </a:xfrm>
              <a:prstGeom prst="rect">
                <a:avLst/>
              </a:prstGeom>
              <a:noFill/>
              <a:ln w="9525">
                <a:noFill/>
                <a:miter lim="800000"/>
                <a:headEnd/>
                <a:tailEnd/>
              </a:ln>
            </p:spPr>
            <p:txBody>
              <a:bodyPr wrap="none" lIns="0" tIns="0" rIns="0" bIns="0">
                <a:spAutoFit/>
              </a:bodyPr>
              <a:lstStyle/>
              <a:p>
                <a:r>
                  <a:rPr lang="tr-TR" sz="1600" b="1">
                    <a:solidFill>
                      <a:srgbClr val="010000"/>
                    </a:solidFill>
                    <a:latin typeface="Arial" charset="0"/>
                  </a:rPr>
                  <a:t>Ekmek</a:t>
                </a:r>
                <a:endParaRPr lang="tr-TR"/>
              </a:p>
            </p:txBody>
          </p:sp>
          <p:sp>
            <p:nvSpPr>
              <p:cNvPr id="38261" name="Rectangle 49"/>
              <p:cNvSpPr>
                <a:spLocks noChangeArrowheads="1"/>
              </p:cNvSpPr>
              <p:nvPr/>
            </p:nvSpPr>
            <p:spPr bwMode="auto">
              <a:xfrm>
                <a:off x="841" y="994"/>
                <a:ext cx="679" cy="147"/>
              </a:xfrm>
              <a:prstGeom prst="rect">
                <a:avLst/>
              </a:prstGeom>
              <a:solidFill>
                <a:srgbClr val="FFFFBF"/>
              </a:solidFill>
              <a:ln w="9525">
                <a:noFill/>
                <a:miter lim="800000"/>
                <a:headEnd/>
                <a:tailEnd/>
              </a:ln>
            </p:spPr>
            <p:txBody>
              <a:bodyPr/>
              <a:lstStyle/>
              <a:p>
                <a:endParaRPr lang="tr-TR"/>
              </a:p>
            </p:txBody>
          </p:sp>
          <p:sp>
            <p:nvSpPr>
              <p:cNvPr id="38262" name="Rectangle 50"/>
              <p:cNvSpPr>
                <a:spLocks noChangeArrowheads="1"/>
              </p:cNvSpPr>
              <p:nvPr/>
            </p:nvSpPr>
            <p:spPr bwMode="auto">
              <a:xfrm>
                <a:off x="1133" y="994"/>
                <a:ext cx="71" cy="154"/>
              </a:xfrm>
              <a:prstGeom prst="rect">
                <a:avLst/>
              </a:prstGeom>
              <a:noFill/>
              <a:ln w="9525">
                <a:noFill/>
                <a:miter lim="800000"/>
                <a:headEnd/>
                <a:tailEnd/>
              </a:ln>
            </p:spPr>
            <p:txBody>
              <a:bodyPr wrap="none" lIns="0" tIns="0" rIns="0" bIns="0">
                <a:spAutoFit/>
              </a:bodyPr>
              <a:lstStyle/>
              <a:p>
                <a:r>
                  <a:rPr lang="tr-TR" sz="1600" b="1">
                    <a:solidFill>
                      <a:srgbClr val="010000"/>
                    </a:solidFill>
                    <a:latin typeface="Arial" charset="0"/>
                  </a:rPr>
                  <a:t>4</a:t>
                </a:r>
                <a:endParaRPr lang="tr-TR"/>
              </a:p>
            </p:txBody>
          </p:sp>
          <p:sp>
            <p:nvSpPr>
              <p:cNvPr id="38263" name="Rectangle 51"/>
              <p:cNvSpPr>
                <a:spLocks noChangeArrowheads="1"/>
              </p:cNvSpPr>
              <p:nvPr/>
            </p:nvSpPr>
            <p:spPr bwMode="auto">
              <a:xfrm>
                <a:off x="144" y="976"/>
                <a:ext cx="12" cy="18"/>
              </a:xfrm>
              <a:prstGeom prst="rect">
                <a:avLst/>
              </a:prstGeom>
              <a:solidFill>
                <a:srgbClr val="000000"/>
              </a:solidFill>
              <a:ln w="9525">
                <a:noFill/>
                <a:miter lim="800000"/>
                <a:headEnd/>
                <a:tailEnd/>
              </a:ln>
            </p:spPr>
            <p:txBody>
              <a:bodyPr/>
              <a:lstStyle/>
              <a:p>
                <a:endParaRPr lang="tr-TR"/>
              </a:p>
            </p:txBody>
          </p:sp>
          <p:sp>
            <p:nvSpPr>
              <p:cNvPr id="38264" name="Line 52"/>
              <p:cNvSpPr>
                <a:spLocks noChangeShapeType="1"/>
              </p:cNvSpPr>
              <p:nvPr/>
            </p:nvSpPr>
            <p:spPr bwMode="auto">
              <a:xfrm>
                <a:off x="144" y="976"/>
                <a:ext cx="1" cy="18"/>
              </a:xfrm>
              <a:prstGeom prst="line">
                <a:avLst/>
              </a:prstGeom>
              <a:noFill/>
              <a:ln w="0">
                <a:solidFill>
                  <a:srgbClr val="000000"/>
                </a:solidFill>
                <a:round/>
                <a:headEnd/>
                <a:tailEnd/>
              </a:ln>
            </p:spPr>
            <p:txBody>
              <a:bodyPr/>
              <a:lstStyle/>
              <a:p>
                <a:endParaRPr lang="tr-TR"/>
              </a:p>
            </p:txBody>
          </p:sp>
          <p:sp>
            <p:nvSpPr>
              <p:cNvPr id="38265" name="Rectangle 53"/>
              <p:cNvSpPr>
                <a:spLocks noChangeArrowheads="1"/>
              </p:cNvSpPr>
              <p:nvPr/>
            </p:nvSpPr>
            <p:spPr bwMode="auto">
              <a:xfrm>
                <a:off x="156" y="976"/>
                <a:ext cx="685" cy="5"/>
              </a:xfrm>
              <a:prstGeom prst="rect">
                <a:avLst/>
              </a:prstGeom>
              <a:solidFill>
                <a:srgbClr val="000000"/>
              </a:solidFill>
              <a:ln w="9525">
                <a:noFill/>
                <a:miter lim="800000"/>
                <a:headEnd/>
                <a:tailEnd/>
              </a:ln>
            </p:spPr>
            <p:txBody>
              <a:bodyPr/>
              <a:lstStyle/>
              <a:p>
                <a:endParaRPr lang="tr-TR"/>
              </a:p>
            </p:txBody>
          </p:sp>
          <p:sp>
            <p:nvSpPr>
              <p:cNvPr id="38266" name="Line 54"/>
              <p:cNvSpPr>
                <a:spLocks noChangeShapeType="1"/>
              </p:cNvSpPr>
              <p:nvPr/>
            </p:nvSpPr>
            <p:spPr bwMode="auto">
              <a:xfrm>
                <a:off x="156" y="976"/>
                <a:ext cx="685" cy="1"/>
              </a:xfrm>
              <a:prstGeom prst="line">
                <a:avLst/>
              </a:prstGeom>
              <a:noFill/>
              <a:ln w="0">
                <a:solidFill>
                  <a:srgbClr val="000000"/>
                </a:solidFill>
                <a:round/>
                <a:headEnd/>
                <a:tailEnd/>
              </a:ln>
            </p:spPr>
            <p:txBody>
              <a:bodyPr/>
              <a:lstStyle/>
              <a:p>
                <a:endParaRPr lang="tr-TR"/>
              </a:p>
            </p:txBody>
          </p:sp>
          <p:sp>
            <p:nvSpPr>
              <p:cNvPr id="38267" name="Rectangle 55"/>
              <p:cNvSpPr>
                <a:spLocks noChangeArrowheads="1"/>
              </p:cNvSpPr>
              <p:nvPr/>
            </p:nvSpPr>
            <p:spPr bwMode="auto">
              <a:xfrm>
                <a:off x="156" y="987"/>
                <a:ext cx="685" cy="6"/>
              </a:xfrm>
              <a:prstGeom prst="rect">
                <a:avLst/>
              </a:prstGeom>
              <a:solidFill>
                <a:srgbClr val="000000"/>
              </a:solidFill>
              <a:ln w="9525">
                <a:noFill/>
                <a:miter lim="800000"/>
                <a:headEnd/>
                <a:tailEnd/>
              </a:ln>
            </p:spPr>
            <p:txBody>
              <a:bodyPr/>
              <a:lstStyle/>
              <a:p>
                <a:endParaRPr lang="tr-TR"/>
              </a:p>
            </p:txBody>
          </p:sp>
          <p:sp>
            <p:nvSpPr>
              <p:cNvPr id="38268" name="Line 56"/>
              <p:cNvSpPr>
                <a:spLocks noChangeShapeType="1"/>
              </p:cNvSpPr>
              <p:nvPr/>
            </p:nvSpPr>
            <p:spPr bwMode="auto">
              <a:xfrm>
                <a:off x="156" y="987"/>
                <a:ext cx="685" cy="1"/>
              </a:xfrm>
              <a:prstGeom prst="line">
                <a:avLst/>
              </a:prstGeom>
              <a:noFill/>
              <a:ln w="0">
                <a:solidFill>
                  <a:srgbClr val="000000"/>
                </a:solidFill>
                <a:round/>
                <a:headEnd/>
                <a:tailEnd/>
              </a:ln>
            </p:spPr>
            <p:txBody>
              <a:bodyPr/>
              <a:lstStyle/>
              <a:p>
                <a:endParaRPr lang="tr-TR"/>
              </a:p>
            </p:txBody>
          </p:sp>
          <p:sp>
            <p:nvSpPr>
              <p:cNvPr id="38269" name="Rectangle 57"/>
              <p:cNvSpPr>
                <a:spLocks noChangeArrowheads="1"/>
              </p:cNvSpPr>
              <p:nvPr/>
            </p:nvSpPr>
            <p:spPr bwMode="auto">
              <a:xfrm>
                <a:off x="156" y="993"/>
                <a:ext cx="685" cy="1"/>
              </a:xfrm>
              <a:prstGeom prst="rect">
                <a:avLst/>
              </a:prstGeom>
              <a:solidFill>
                <a:srgbClr val="BFBFBF"/>
              </a:solidFill>
              <a:ln w="9525">
                <a:noFill/>
                <a:miter lim="800000"/>
                <a:headEnd/>
                <a:tailEnd/>
              </a:ln>
            </p:spPr>
            <p:txBody>
              <a:bodyPr/>
              <a:lstStyle/>
              <a:p>
                <a:endParaRPr lang="tr-TR"/>
              </a:p>
            </p:txBody>
          </p:sp>
          <p:sp>
            <p:nvSpPr>
              <p:cNvPr id="38270" name="Rectangle 58"/>
              <p:cNvSpPr>
                <a:spLocks noChangeArrowheads="1"/>
              </p:cNvSpPr>
              <p:nvPr/>
            </p:nvSpPr>
            <p:spPr bwMode="auto">
              <a:xfrm>
                <a:off x="841" y="993"/>
                <a:ext cx="17" cy="1"/>
              </a:xfrm>
              <a:prstGeom prst="rect">
                <a:avLst/>
              </a:prstGeom>
              <a:solidFill>
                <a:srgbClr val="FFFFBF"/>
              </a:solidFill>
              <a:ln w="9525">
                <a:noFill/>
                <a:miter lim="800000"/>
                <a:headEnd/>
                <a:tailEnd/>
              </a:ln>
            </p:spPr>
            <p:txBody>
              <a:bodyPr/>
              <a:lstStyle/>
              <a:p>
                <a:endParaRPr lang="tr-TR"/>
              </a:p>
            </p:txBody>
          </p:sp>
          <p:sp>
            <p:nvSpPr>
              <p:cNvPr id="38271" name="Rectangle 59"/>
              <p:cNvSpPr>
                <a:spLocks noChangeArrowheads="1"/>
              </p:cNvSpPr>
              <p:nvPr/>
            </p:nvSpPr>
            <p:spPr bwMode="auto">
              <a:xfrm>
                <a:off x="841" y="976"/>
                <a:ext cx="17" cy="5"/>
              </a:xfrm>
              <a:prstGeom prst="rect">
                <a:avLst/>
              </a:prstGeom>
              <a:solidFill>
                <a:srgbClr val="000000"/>
              </a:solidFill>
              <a:ln w="9525">
                <a:noFill/>
                <a:miter lim="800000"/>
                <a:headEnd/>
                <a:tailEnd/>
              </a:ln>
            </p:spPr>
            <p:txBody>
              <a:bodyPr/>
              <a:lstStyle/>
              <a:p>
                <a:endParaRPr lang="tr-TR"/>
              </a:p>
            </p:txBody>
          </p:sp>
          <p:sp>
            <p:nvSpPr>
              <p:cNvPr id="38272" name="Line 60"/>
              <p:cNvSpPr>
                <a:spLocks noChangeShapeType="1"/>
              </p:cNvSpPr>
              <p:nvPr/>
            </p:nvSpPr>
            <p:spPr bwMode="auto">
              <a:xfrm>
                <a:off x="841" y="976"/>
                <a:ext cx="17" cy="1"/>
              </a:xfrm>
              <a:prstGeom prst="line">
                <a:avLst/>
              </a:prstGeom>
              <a:noFill/>
              <a:ln w="0">
                <a:solidFill>
                  <a:srgbClr val="000000"/>
                </a:solidFill>
                <a:round/>
                <a:headEnd/>
                <a:tailEnd/>
              </a:ln>
            </p:spPr>
            <p:txBody>
              <a:bodyPr/>
              <a:lstStyle/>
              <a:p>
                <a:endParaRPr lang="tr-TR"/>
              </a:p>
            </p:txBody>
          </p:sp>
          <p:sp>
            <p:nvSpPr>
              <p:cNvPr id="38273" name="Rectangle 61"/>
              <p:cNvSpPr>
                <a:spLocks noChangeArrowheads="1"/>
              </p:cNvSpPr>
              <p:nvPr/>
            </p:nvSpPr>
            <p:spPr bwMode="auto">
              <a:xfrm>
                <a:off x="841" y="987"/>
                <a:ext cx="17" cy="6"/>
              </a:xfrm>
              <a:prstGeom prst="rect">
                <a:avLst/>
              </a:prstGeom>
              <a:solidFill>
                <a:srgbClr val="000000"/>
              </a:solidFill>
              <a:ln w="9525">
                <a:noFill/>
                <a:miter lim="800000"/>
                <a:headEnd/>
                <a:tailEnd/>
              </a:ln>
            </p:spPr>
            <p:txBody>
              <a:bodyPr/>
              <a:lstStyle/>
              <a:p>
                <a:endParaRPr lang="tr-TR"/>
              </a:p>
            </p:txBody>
          </p:sp>
          <p:sp>
            <p:nvSpPr>
              <p:cNvPr id="38274" name="Line 62"/>
              <p:cNvSpPr>
                <a:spLocks noChangeShapeType="1"/>
              </p:cNvSpPr>
              <p:nvPr/>
            </p:nvSpPr>
            <p:spPr bwMode="auto">
              <a:xfrm>
                <a:off x="841" y="987"/>
                <a:ext cx="17" cy="1"/>
              </a:xfrm>
              <a:prstGeom prst="line">
                <a:avLst/>
              </a:prstGeom>
              <a:noFill/>
              <a:ln w="0">
                <a:solidFill>
                  <a:srgbClr val="000000"/>
                </a:solidFill>
                <a:round/>
                <a:headEnd/>
                <a:tailEnd/>
              </a:ln>
            </p:spPr>
            <p:txBody>
              <a:bodyPr/>
              <a:lstStyle/>
              <a:p>
                <a:endParaRPr lang="tr-TR"/>
              </a:p>
            </p:txBody>
          </p:sp>
          <p:sp>
            <p:nvSpPr>
              <p:cNvPr id="38275" name="Rectangle 63"/>
              <p:cNvSpPr>
                <a:spLocks noChangeArrowheads="1"/>
              </p:cNvSpPr>
              <p:nvPr/>
            </p:nvSpPr>
            <p:spPr bwMode="auto">
              <a:xfrm>
                <a:off x="858" y="976"/>
                <a:ext cx="662" cy="5"/>
              </a:xfrm>
              <a:prstGeom prst="rect">
                <a:avLst/>
              </a:prstGeom>
              <a:solidFill>
                <a:srgbClr val="000000"/>
              </a:solidFill>
              <a:ln w="9525">
                <a:noFill/>
                <a:miter lim="800000"/>
                <a:headEnd/>
                <a:tailEnd/>
              </a:ln>
            </p:spPr>
            <p:txBody>
              <a:bodyPr/>
              <a:lstStyle/>
              <a:p>
                <a:endParaRPr lang="tr-TR"/>
              </a:p>
            </p:txBody>
          </p:sp>
          <p:sp>
            <p:nvSpPr>
              <p:cNvPr id="38276" name="Line 64"/>
              <p:cNvSpPr>
                <a:spLocks noChangeShapeType="1"/>
              </p:cNvSpPr>
              <p:nvPr/>
            </p:nvSpPr>
            <p:spPr bwMode="auto">
              <a:xfrm>
                <a:off x="858" y="976"/>
                <a:ext cx="662" cy="1"/>
              </a:xfrm>
              <a:prstGeom prst="line">
                <a:avLst/>
              </a:prstGeom>
              <a:noFill/>
              <a:ln w="0">
                <a:solidFill>
                  <a:srgbClr val="000000"/>
                </a:solidFill>
                <a:round/>
                <a:headEnd/>
                <a:tailEnd/>
              </a:ln>
            </p:spPr>
            <p:txBody>
              <a:bodyPr/>
              <a:lstStyle/>
              <a:p>
                <a:endParaRPr lang="tr-TR"/>
              </a:p>
            </p:txBody>
          </p:sp>
          <p:sp>
            <p:nvSpPr>
              <p:cNvPr id="38277" name="Rectangle 65"/>
              <p:cNvSpPr>
                <a:spLocks noChangeArrowheads="1"/>
              </p:cNvSpPr>
              <p:nvPr/>
            </p:nvSpPr>
            <p:spPr bwMode="auto">
              <a:xfrm>
                <a:off x="858" y="987"/>
                <a:ext cx="662" cy="6"/>
              </a:xfrm>
              <a:prstGeom prst="rect">
                <a:avLst/>
              </a:prstGeom>
              <a:solidFill>
                <a:srgbClr val="000000"/>
              </a:solidFill>
              <a:ln w="9525">
                <a:noFill/>
                <a:miter lim="800000"/>
                <a:headEnd/>
                <a:tailEnd/>
              </a:ln>
            </p:spPr>
            <p:txBody>
              <a:bodyPr/>
              <a:lstStyle/>
              <a:p>
                <a:endParaRPr lang="tr-TR"/>
              </a:p>
            </p:txBody>
          </p:sp>
          <p:sp>
            <p:nvSpPr>
              <p:cNvPr id="38278" name="Line 66"/>
              <p:cNvSpPr>
                <a:spLocks noChangeShapeType="1"/>
              </p:cNvSpPr>
              <p:nvPr/>
            </p:nvSpPr>
            <p:spPr bwMode="auto">
              <a:xfrm>
                <a:off x="858" y="987"/>
                <a:ext cx="662" cy="1"/>
              </a:xfrm>
              <a:prstGeom prst="line">
                <a:avLst/>
              </a:prstGeom>
              <a:noFill/>
              <a:ln w="0">
                <a:solidFill>
                  <a:srgbClr val="000000"/>
                </a:solidFill>
                <a:round/>
                <a:headEnd/>
                <a:tailEnd/>
              </a:ln>
            </p:spPr>
            <p:txBody>
              <a:bodyPr/>
              <a:lstStyle/>
              <a:p>
                <a:endParaRPr lang="tr-TR"/>
              </a:p>
            </p:txBody>
          </p:sp>
          <p:sp>
            <p:nvSpPr>
              <p:cNvPr id="38279" name="Rectangle 67"/>
              <p:cNvSpPr>
                <a:spLocks noChangeArrowheads="1"/>
              </p:cNvSpPr>
              <p:nvPr/>
            </p:nvSpPr>
            <p:spPr bwMode="auto">
              <a:xfrm>
                <a:off x="858" y="993"/>
                <a:ext cx="662" cy="1"/>
              </a:xfrm>
              <a:prstGeom prst="rect">
                <a:avLst/>
              </a:prstGeom>
              <a:solidFill>
                <a:srgbClr val="FFFFBF"/>
              </a:solidFill>
              <a:ln w="9525">
                <a:noFill/>
                <a:miter lim="800000"/>
                <a:headEnd/>
                <a:tailEnd/>
              </a:ln>
            </p:spPr>
            <p:txBody>
              <a:bodyPr/>
              <a:lstStyle/>
              <a:p>
                <a:endParaRPr lang="tr-TR"/>
              </a:p>
            </p:txBody>
          </p:sp>
          <p:sp>
            <p:nvSpPr>
              <p:cNvPr id="38280" name="Rectangle 68"/>
              <p:cNvSpPr>
                <a:spLocks noChangeArrowheads="1"/>
              </p:cNvSpPr>
              <p:nvPr/>
            </p:nvSpPr>
            <p:spPr bwMode="auto">
              <a:xfrm>
                <a:off x="1520" y="976"/>
                <a:ext cx="11" cy="18"/>
              </a:xfrm>
              <a:prstGeom prst="rect">
                <a:avLst/>
              </a:prstGeom>
              <a:solidFill>
                <a:srgbClr val="000000"/>
              </a:solidFill>
              <a:ln w="9525">
                <a:noFill/>
                <a:miter lim="800000"/>
                <a:headEnd/>
                <a:tailEnd/>
              </a:ln>
            </p:spPr>
            <p:txBody>
              <a:bodyPr/>
              <a:lstStyle/>
              <a:p>
                <a:endParaRPr lang="tr-TR"/>
              </a:p>
            </p:txBody>
          </p:sp>
          <p:sp>
            <p:nvSpPr>
              <p:cNvPr id="38281" name="Line 69"/>
              <p:cNvSpPr>
                <a:spLocks noChangeShapeType="1"/>
              </p:cNvSpPr>
              <p:nvPr/>
            </p:nvSpPr>
            <p:spPr bwMode="auto">
              <a:xfrm>
                <a:off x="1520" y="976"/>
                <a:ext cx="1" cy="18"/>
              </a:xfrm>
              <a:prstGeom prst="line">
                <a:avLst/>
              </a:prstGeom>
              <a:noFill/>
              <a:ln w="0">
                <a:solidFill>
                  <a:srgbClr val="000000"/>
                </a:solidFill>
                <a:round/>
                <a:headEnd/>
                <a:tailEnd/>
              </a:ln>
            </p:spPr>
            <p:txBody>
              <a:bodyPr/>
              <a:lstStyle/>
              <a:p>
                <a:endParaRPr lang="tr-TR"/>
              </a:p>
            </p:txBody>
          </p:sp>
          <p:sp>
            <p:nvSpPr>
              <p:cNvPr id="38282" name="Rectangle 70"/>
              <p:cNvSpPr>
                <a:spLocks noChangeArrowheads="1"/>
              </p:cNvSpPr>
              <p:nvPr/>
            </p:nvSpPr>
            <p:spPr bwMode="auto">
              <a:xfrm>
                <a:off x="144" y="994"/>
                <a:ext cx="12" cy="147"/>
              </a:xfrm>
              <a:prstGeom prst="rect">
                <a:avLst/>
              </a:prstGeom>
              <a:solidFill>
                <a:srgbClr val="000000"/>
              </a:solidFill>
              <a:ln w="9525">
                <a:noFill/>
                <a:miter lim="800000"/>
                <a:headEnd/>
                <a:tailEnd/>
              </a:ln>
            </p:spPr>
            <p:txBody>
              <a:bodyPr/>
              <a:lstStyle/>
              <a:p>
                <a:endParaRPr lang="tr-TR"/>
              </a:p>
            </p:txBody>
          </p:sp>
          <p:sp>
            <p:nvSpPr>
              <p:cNvPr id="38283" name="Line 71"/>
              <p:cNvSpPr>
                <a:spLocks noChangeShapeType="1"/>
              </p:cNvSpPr>
              <p:nvPr/>
            </p:nvSpPr>
            <p:spPr bwMode="auto">
              <a:xfrm>
                <a:off x="144" y="994"/>
                <a:ext cx="1" cy="147"/>
              </a:xfrm>
              <a:prstGeom prst="line">
                <a:avLst/>
              </a:prstGeom>
              <a:noFill/>
              <a:ln w="0">
                <a:solidFill>
                  <a:srgbClr val="000000"/>
                </a:solidFill>
                <a:round/>
                <a:headEnd/>
                <a:tailEnd/>
              </a:ln>
            </p:spPr>
            <p:txBody>
              <a:bodyPr/>
              <a:lstStyle/>
              <a:p>
                <a:endParaRPr lang="tr-TR"/>
              </a:p>
            </p:txBody>
          </p:sp>
          <p:sp>
            <p:nvSpPr>
              <p:cNvPr id="38284" name="Rectangle 72"/>
              <p:cNvSpPr>
                <a:spLocks noChangeArrowheads="1"/>
              </p:cNvSpPr>
              <p:nvPr/>
            </p:nvSpPr>
            <p:spPr bwMode="auto">
              <a:xfrm>
                <a:off x="1520" y="994"/>
                <a:ext cx="11" cy="147"/>
              </a:xfrm>
              <a:prstGeom prst="rect">
                <a:avLst/>
              </a:prstGeom>
              <a:solidFill>
                <a:srgbClr val="000000"/>
              </a:solidFill>
              <a:ln w="9525">
                <a:noFill/>
                <a:miter lim="800000"/>
                <a:headEnd/>
                <a:tailEnd/>
              </a:ln>
            </p:spPr>
            <p:txBody>
              <a:bodyPr/>
              <a:lstStyle/>
              <a:p>
                <a:endParaRPr lang="tr-TR"/>
              </a:p>
            </p:txBody>
          </p:sp>
          <p:sp>
            <p:nvSpPr>
              <p:cNvPr id="38285" name="Line 73"/>
              <p:cNvSpPr>
                <a:spLocks noChangeShapeType="1"/>
              </p:cNvSpPr>
              <p:nvPr/>
            </p:nvSpPr>
            <p:spPr bwMode="auto">
              <a:xfrm>
                <a:off x="1520" y="994"/>
                <a:ext cx="1" cy="147"/>
              </a:xfrm>
              <a:prstGeom prst="line">
                <a:avLst/>
              </a:prstGeom>
              <a:noFill/>
              <a:ln w="0">
                <a:solidFill>
                  <a:srgbClr val="000000"/>
                </a:solidFill>
                <a:round/>
                <a:headEnd/>
                <a:tailEnd/>
              </a:ln>
            </p:spPr>
            <p:txBody>
              <a:bodyPr/>
              <a:lstStyle/>
              <a:p>
                <a:endParaRPr lang="tr-TR"/>
              </a:p>
            </p:txBody>
          </p:sp>
          <p:sp>
            <p:nvSpPr>
              <p:cNvPr id="38286" name="Rectangle 74"/>
              <p:cNvSpPr>
                <a:spLocks noChangeArrowheads="1"/>
              </p:cNvSpPr>
              <p:nvPr/>
            </p:nvSpPr>
            <p:spPr bwMode="auto">
              <a:xfrm>
                <a:off x="156" y="1141"/>
                <a:ext cx="685" cy="147"/>
              </a:xfrm>
              <a:prstGeom prst="rect">
                <a:avLst/>
              </a:prstGeom>
              <a:solidFill>
                <a:srgbClr val="595959"/>
              </a:solidFill>
              <a:ln w="9525">
                <a:noFill/>
                <a:miter lim="800000"/>
                <a:headEnd/>
                <a:tailEnd/>
              </a:ln>
            </p:spPr>
            <p:txBody>
              <a:bodyPr/>
              <a:lstStyle/>
              <a:p>
                <a:endParaRPr lang="tr-TR"/>
              </a:p>
            </p:txBody>
          </p:sp>
          <p:sp>
            <p:nvSpPr>
              <p:cNvPr id="38287" name="Rectangle 75"/>
              <p:cNvSpPr>
                <a:spLocks noChangeArrowheads="1"/>
              </p:cNvSpPr>
              <p:nvPr/>
            </p:nvSpPr>
            <p:spPr bwMode="auto">
              <a:xfrm>
                <a:off x="193" y="1141"/>
                <a:ext cx="277" cy="154"/>
              </a:xfrm>
              <a:prstGeom prst="rect">
                <a:avLst/>
              </a:prstGeom>
              <a:noFill/>
              <a:ln w="9525">
                <a:noFill/>
                <a:miter lim="800000"/>
                <a:headEnd/>
                <a:tailEnd/>
              </a:ln>
            </p:spPr>
            <p:txBody>
              <a:bodyPr wrap="none" lIns="0" tIns="0" rIns="0" bIns="0">
                <a:spAutoFit/>
              </a:bodyPr>
              <a:lstStyle/>
              <a:p>
                <a:r>
                  <a:rPr lang="tr-TR" sz="1600" b="1">
                    <a:solidFill>
                      <a:srgbClr val="FFFFFF"/>
                    </a:solidFill>
                    <a:latin typeface="Arial" charset="0"/>
                  </a:rPr>
                  <a:t>Kola</a:t>
                </a:r>
                <a:endParaRPr lang="tr-TR"/>
              </a:p>
            </p:txBody>
          </p:sp>
          <p:sp>
            <p:nvSpPr>
              <p:cNvPr id="38288" name="Rectangle 76"/>
              <p:cNvSpPr>
                <a:spLocks noChangeArrowheads="1"/>
              </p:cNvSpPr>
              <p:nvPr/>
            </p:nvSpPr>
            <p:spPr bwMode="auto">
              <a:xfrm>
                <a:off x="841" y="1141"/>
                <a:ext cx="679" cy="147"/>
              </a:xfrm>
              <a:prstGeom prst="rect">
                <a:avLst/>
              </a:prstGeom>
              <a:solidFill>
                <a:srgbClr val="595959"/>
              </a:solidFill>
              <a:ln w="9525">
                <a:noFill/>
                <a:miter lim="800000"/>
                <a:headEnd/>
                <a:tailEnd/>
              </a:ln>
            </p:spPr>
            <p:txBody>
              <a:bodyPr/>
              <a:lstStyle/>
              <a:p>
                <a:endParaRPr lang="tr-TR"/>
              </a:p>
            </p:txBody>
          </p:sp>
          <p:sp>
            <p:nvSpPr>
              <p:cNvPr id="38289" name="Rectangle 77"/>
              <p:cNvSpPr>
                <a:spLocks noChangeArrowheads="1"/>
              </p:cNvSpPr>
              <p:nvPr/>
            </p:nvSpPr>
            <p:spPr bwMode="auto">
              <a:xfrm>
                <a:off x="1133" y="1141"/>
                <a:ext cx="71" cy="154"/>
              </a:xfrm>
              <a:prstGeom prst="rect">
                <a:avLst/>
              </a:prstGeom>
              <a:noFill/>
              <a:ln w="9525">
                <a:noFill/>
                <a:miter lim="800000"/>
                <a:headEnd/>
                <a:tailEnd/>
              </a:ln>
            </p:spPr>
            <p:txBody>
              <a:bodyPr wrap="none" lIns="0" tIns="0" rIns="0" bIns="0">
                <a:spAutoFit/>
              </a:bodyPr>
              <a:lstStyle/>
              <a:p>
                <a:r>
                  <a:rPr lang="tr-TR" sz="1600" b="1">
                    <a:solidFill>
                      <a:srgbClr val="FFFFFF"/>
                    </a:solidFill>
                    <a:latin typeface="Arial" charset="0"/>
                  </a:rPr>
                  <a:t>2</a:t>
                </a:r>
                <a:endParaRPr lang="tr-TR"/>
              </a:p>
            </p:txBody>
          </p:sp>
          <p:sp>
            <p:nvSpPr>
              <p:cNvPr id="38290" name="Rectangle 78"/>
              <p:cNvSpPr>
                <a:spLocks noChangeArrowheads="1"/>
              </p:cNvSpPr>
              <p:nvPr/>
            </p:nvSpPr>
            <p:spPr bwMode="auto">
              <a:xfrm>
                <a:off x="144" y="1141"/>
                <a:ext cx="12" cy="147"/>
              </a:xfrm>
              <a:prstGeom prst="rect">
                <a:avLst/>
              </a:prstGeom>
              <a:solidFill>
                <a:srgbClr val="000000"/>
              </a:solidFill>
              <a:ln w="9525">
                <a:noFill/>
                <a:miter lim="800000"/>
                <a:headEnd/>
                <a:tailEnd/>
              </a:ln>
            </p:spPr>
            <p:txBody>
              <a:bodyPr/>
              <a:lstStyle/>
              <a:p>
                <a:endParaRPr lang="tr-TR"/>
              </a:p>
            </p:txBody>
          </p:sp>
          <p:sp>
            <p:nvSpPr>
              <p:cNvPr id="38291" name="Line 79"/>
              <p:cNvSpPr>
                <a:spLocks noChangeShapeType="1"/>
              </p:cNvSpPr>
              <p:nvPr/>
            </p:nvSpPr>
            <p:spPr bwMode="auto">
              <a:xfrm>
                <a:off x="144" y="1141"/>
                <a:ext cx="1" cy="147"/>
              </a:xfrm>
              <a:prstGeom prst="line">
                <a:avLst/>
              </a:prstGeom>
              <a:noFill/>
              <a:ln w="0">
                <a:solidFill>
                  <a:srgbClr val="000000"/>
                </a:solidFill>
                <a:round/>
                <a:headEnd/>
                <a:tailEnd/>
              </a:ln>
            </p:spPr>
            <p:txBody>
              <a:bodyPr/>
              <a:lstStyle/>
              <a:p>
                <a:endParaRPr lang="tr-TR"/>
              </a:p>
            </p:txBody>
          </p:sp>
          <p:sp>
            <p:nvSpPr>
              <p:cNvPr id="38292" name="Rectangle 80"/>
              <p:cNvSpPr>
                <a:spLocks noChangeArrowheads="1"/>
              </p:cNvSpPr>
              <p:nvPr/>
            </p:nvSpPr>
            <p:spPr bwMode="auto">
              <a:xfrm>
                <a:off x="1520" y="1141"/>
                <a:ext cx="11" cy="147"/>
              </a:xfrm>
              <a:prstGeom prst="rect">
                <a:avLst/>
              </a:prstGeom>
              <a:solidFill>
                <a:srgbClr val="000000"/>
              </a:solidFill>
              <a:ln w="9525">
                <a:noFill/>
                <a:miter lim="800000"/>
                <a:headEnd/>
                <a:tailEnd/>
              </a:ln>
            </p:spPr>
            <p:txBody>
              <a:bodyPr/>
              <a:lstStyle/>
              <a:p>
                <a:endParaRPr lang="tr-TR"/>
              </a:p>
            </p:txBody>
          </p:sp>
          <p:sp>
            <p:nvSpPr>
              <p:cNvPr id="38293" name="Line 81"/>
              <p:cNvSpPr>
                <a:spLocks noChangeShapeType="1"/>
              </p:cNvSpPr>
              <p:nvPr/>
            </p:nvSpPr>
            <p:spPr bwMode="auto">
              <a:xfrm>
                <a:off x="1520" y="1141"/>
                <a:ext cx="1" cy="147"/>
              </a:xfrm>
              <a:prstGeom prst="line">
                <a:avLst/>
              </a:prstGeom>
              <a:noFill/>
              <a:ln w="0">
                <a:solidFill>
                  <a:srgbClr val="000000"/>
                </a:solidFill>
                <a:round/>
                <a:headEnd/>
                <a:tailEnd/>
              </a:ln>
            </p:spPr>
            <p:txBody>
              <a:bodyPr/>
              <a:lstStyle/>
              <a:p>
                <a:endParaRPr lang="tr-TR"/>
              </a:p>
            </p:txBody>
          </p:sp>
          <p:sp>
            <p:nvSpPr>
              <p:cNvPr id="38294" name="Rectangle 82"/>
              <p:cNvSpPr>
                <a:spLocks noChangeArrowheads="1"/>
              </p:cNvSpPr>
              <p:nvPr/>
            </p:nvSpPr>
            <p:spPr bwMode="auto">
              <a:xfrm>
                <a:off x="156" y="1288"/>
                <a:ext cx="685" cy="148"/>
              </a:xfrm>
              <a:prstGeom prst="rect">
                <a:avLst/>
              </a:prstGeom>
              <a:solidFill>
                <a:srgbClr val="BFBFBF"/>
              </a:solidFill>
              <a:ln w="9525">
                <a:noFill/>
                <a:miter lim="800000"/>
                <a:headEnd/>
                <a:tailEnd/>
              </a:ln>
            </p:spPr>
            <p:txBody>
              <a:bodyPr/>
              <a:lstStyle/>
              <a:p>
                <a:endParaRPr lang="tr-TR"/>
              </a:p>
            </p:txBody>
          </p:sp>
          <p:sp>
            <p:nvSpPr>
              <p:cNvPr id="38295" name="Rectangle 83"/>
              <p:cNvSpPr>
                <a:spLocks noChangeArrowheads="1"/>
              </p:cNvSpPr>
              <p:nvPr/>
            </p:nvSpPr>
            <p:spPr bwMode="auto">
              <a:xfrm>
                <a:off x="193" y="1289"/>
                <a:ext cx="206" cy="154"/>
              </a:xfrm>
              <a:prstGeom prst="rect">
                <a:avLst/>
              </a:prstGeom>
              <a:noFill/>
              <a:ln w="9525">
                <a:noFill/>
                <a:miter lim="800000"/>
                <a:headEnd/>
                <a:tailEnd/>
              </a:ln>
            </p:spPr>
            <p:txBody>
              <a:bodyPr wrap="none" lIns="0" tIns="0" rIns="0" bIns="0">
                <a:spAutoFit/>
              </a:bodyPr>
              <a:lstStyle/>
              <a:p>
                <a:r>
                  <a:rPr lang="tr-TR" sz="1600" b="1">
                    <a:solidFill>
                      <a:srgbClr val="010000"/>
                    </a:solidFill>
                    <a:latin typeface="Arial" charset="0"/>
                  </a:rPr>
                  <a:t>Süt</a:t>
                </a:r>
                <a:endParaRPr lang="tr-TR"/>
              </a:p>
            </p:txBody>
          </p:sp>
          <p:sp>
            <p:nvSpPr>
              <p:cNvPr id="38296" name="Rectangle 84"/>
              <p:cNvSpPr>
                <a:spLocks noChangeArrowheads="1"/>
              </p:cNvSpPr>
              <p:nvPr/>
            </p:nvSpPr>
            <p:spPr bwMode="auto">
              <a:xfrm>
                <a:off x="841" y="1288"/>
                <a:ext cx="679" cy="148"/>
              </a:xfrm>
              <a:prstGeom prst="rect">
                <a:avLst/>
              </a:prstGeom>
              <a:solidFill>
                <a:srgbClr val="FFFFBF"/>
              </a:solidFill>
              <a:ln w="9525">
                <a:noFill/>
                <a:miter lim="800000"/>
                <a:headEnd/>
                <a:tailEnd/>
              </a:ln>
            </p:spPr>
            <p:txBody>
              <a:bodyPr/>
              <a:lstStyle/>
              <a:p>
                <a:endParaRPr lang="tr-TR"/>
              </a:p>
            </p:txBody>
          </p:sp>
          <p:sp>
            <p:nvSpPr>
              <p:cNvPr id="38297" name="Rectangle 85"/>
              <p:cNvSpPr>
                <a:spLocks noChangeArrowheads="1"/>
              </p:cNvSpPr>
              <p:nvPr/>
            </p:nvSpPr>
            <p:spPr bwMode="auto">
              <a:xfrm>
                <a:off x="1133" y="1289"/>
                <a:ext cx="71" cy="154"/>
              </a:xfrm>
              <a:prstGeom prst="rect">
                <a:avLst/>
              </a:prstGeom>
              <a:noFill/>
              <a:ln w="9525">
                <a:noFill/>
                <a:miter lim="800000"/>
                <a:headEnd/>
                <a:tailEnd/>
              </a:ln>
            </p:spPr>
            <p:txBody>
              <a:bodyPr wrap="none" lIns="0" tIns="0" rIns="0" bIns="0">
                <a:spAutoFit/>
              </a:bodyPr>
              <a:lstStyle/>
              <a:p>
                <a:r>
                  <a:rPr lang="tr-TR" sz="1600" b="1">
                    <a:solidFill>
                      <a:srgbClr val="010000"/>
                    </a:solidFill>
                    <a:latin typeface="Arial" charset="0"/>
                  </a:rPr>
                  <a:t>4</a:t>
                </a:r>
                <a:endParaRPr lang="tr-TR"/>
              </a:p>
            </p:txBody>
          </p:sp>
          <p:sp>
            <p:nvSpPr>
              <p:cNvPr id="38298" name="Rectangle 86"/>
              <p:cNvSpPr>
                <a:spLocks noChangeArrowheads="1"/>
              </p:cNvSpPr>
              <p:nvPr/>
            </p:nvSpPr>
            <p:spPr bwMode="auto">
              <a:xfrm>
                <a:off x="144" y="1288"/>
                <a:ext cx="12" cy="147"/>
              </a:xfrm>
              <a:prstGeom prst="rect">
                <a:avLst/>
              </a:prstGeom>
              <a:solidFill>
                <a:srgbClr val="000000"/>
              </a:solidFill>
              <a:ln w="9525">
                <a:noFill/>
                <a:miter lim="800000"/>
                <a:headEnd/>
                <a:tailEnd/>
              </a:ln>
            </p:spPr>
            <p:txBody>
              <a:bodyPr/>
              <a:lstStyle/>
              <a:p>
                <a:endParaRPr lang="tr-TR"/>
              </a:p>
            </p:txBody>
          </p:sp>
          <p:sp>
            <p:nvSpPr>
              <p:cNvPr id="38299" name="Line 87"/>
              <p:cNvSpPr>
                <a:spLocks noChangeShapeType="1"/>
              </p:cNvSpPr>
              <p:nvPr/>
            </p:nvSpPr>
            <p:spPr bwMode="auto">
              <a:xfrm>
                <a:off x="144" y="1288"/>
                <a:ext cx="1" cy="147"/>
              </a:xfrm>
              <a:prstGeom prst="line">
                <a:avLst/>
              </a:prstGeom>
              <a:noFill/>
              <a:ln w="0">
                <a:solidFill>
                  <a:srgbClr val="000000"/>
                </a:solidFill>
                <a:round/>
                <a:headEnd/>
                <a:tailEnd/>
              </a:ln>
            </p:spPr>
            <p:txBody>
              <a:bodyPr/>
              <a:lstStyle/>
              <a:p>
                <a:endParaRPr lang="tr-TR"/>
              </a:p>
            </p:txBody>
          </p:sp>
          <p:sp>
            <p:nvSpPr>
              <p:cNvPr id="38300" name="Rectangle 88"/>
              <p:cNvSpPr>
                <a:spLocks noChangeArrowheads="1"/>
              </p:cNvSpPr>
              <p:nvPr/>
            </p:nvSpPr>
            <p:spPr bwMode="auto">
              <a:xfrm>
                <a:off x="1520" y="1288"/>
                <a:ext cx="11" cy="147"/>
              </a:xfrm>
              <a:prstGeom prst="rect">
                <a:avLst/>
              </a:prstGeom>
              <a:solidFill>
                <a:srgbClr val="000000"/>
              </a:solidFill>
              <a:ln w="9525">
                <a:noFill/>
                <a:miter lim="800000"/>
                <a:headEnd/>
                <a:tailEnd/>
              </a:ln>
            </p:spPr>
            <p:txBody>
              <a:bodyPr/>
              <a:lstStyle/>
              <a:p>
                <a:endParaRPr lang="tr-TR"/>
              </a:p>
            </p:txBody>
          </p:sp>
          <p:sp>
            <p:nvSpPr>
              <p:cNvPr id="38301" name="Line 89"/>
              <p:cNvSpPr>
                <a:spLocks noChangeShapeType="1"/>
              </p:cNvSpPr>
              <p:nvPr/>
            </p:nvSpPr>
            <p:spPr bwMode="auto">
              <a:xfrm>
                <a:off x="1520" y="1288"/>
                <a:ext cx="1" cy="147"/>
              </a:xfrm>
              <a:prstGeom prst="line">
                <a:avLst/>
              </a:prstGeom>
              <a:noFill/>
              <a:ln w="0">
                <a:solidFill>
                  <a:srgbClr val="000000"/>
                </a:solidFill>
                <a:round/>
                <a:headEnd/>
                <a:tailEnd/>
              </a:ln>
            </p:spPr>
            <p:txBody>
              <a:bodyPr/>
              <a:lstStyle/>
              <a:p>
                <a:endParaRPr lang="tr-TR"/>
              </a:p>
            </p:txBody>
          </p:sp>
          <p:sp>
            <p:nvSpPr>
              <p:cNvPr id="38302" name="Rectangle 90"/>
              <p:cNvSpPr>
                <a:spLocks noChangeArrowheads="1"/>
              </p:cNvSpPr>
              <p:nvPr/>
            </p:nvSpPr>
            <p:spPr bwMode="auto">
              <a:xfrm>
                <a:off x="156" y="1436"/>
                <a:ext cx="685" cy="147"/>
              </a:xfrm>
              <a:prstGeom prst="rect">
                <a:avLst/>
              </a:prstGeom>
              <a:solidFill>
                <a:srgbClr val="BFBFBF"/>
              </a:solidFill>
              <a:ln w="9525">
                <a:noFill/>
                <a:miter lim="800000"/>
                <a:headEnd/>
                <a:tailEnd/>
              </a:ln>
            </p:spPr>
            <p:txBody>
              <a:bodyPr/>
              <a:lstStyle/>
              <a:p>
                <a:endParaRPr lang="tr-TR"/>
              </a:p>
            </p:txBody>
          </p:sp>
          <p:sp>
            <p:nvSpPr>
              <p:cNvPr id="38303" name="Rectangle 91"/>
              <p:cNvSpPr>
                <a:spLocks noChangeArrowheads="1"/>
              </p:cNvSpPr>
              <p:nvPr/>
            </p:nvSpPr>
            <p:spPr bwMode="auto">
              <a:xfrm>
                <a:off x="193" y="1436"/>
                <a:ext cx="249" cy="154"/>
              </a:xfrm>
              <a:prstGeom prst="rect">
                <a:avLst/>
              </a:prstGeom>
              <a:noFill/>
              <a:ln w="9525">
                <a:noFill/>
                <a:miter lim="800000"/>
                <a:headEnd/>
                <a:tailEnd/>
              </a:ln>
            </p:spPr>
            <p:txBody>
              <a:bodyPr wrap="none" lIns="0" tIns="0" rIns="0" bIns="0">
                <a:spAutoFit/>
              </a:bodyPr>
              <a:lstStyle/>
              <a:p>
                <a:r>
                  <a:rPr lang="tr-TR" sz="1600" b="1">
                    <a:solidFill>
                      <a:srgbClr val="010000"/>
                    </a:solidFill>
                    <a:latin typeface="Arial" charset="0"/>
                  </a:rPr>
                  <a:t>Bira</a:t>
                </a:r>
                <a:endParaRPr lang="tr-TR"/>
              </a:p>
            </p:txBody>
          </p:sp>
          <p:sp>
            <p:nvSpPr>
              <p:cNvPr id="38304" name="Rectangle 92"/>
              <p:cNvSpPr>
                <a:spLocks noChangeArrowheads="1"/>
              </p:cNvSpPr>
              <p:nvPr/>
            </p:nvSpPr>
            <p:spPr bwMode="auto">
              <a:xfrm>
                <a:off x="841" y="1436"/>
                <a:ext cx="679" cy="147"/>
              </a:xfrm>
              <a:prstGeom prst="rect">
                <a:avLst/>
              </a:prstGeom>
              <a:solidFill>
                <a:srgbClr val="FFFFBF"/>
              </a:solidFill>
              <a:ln w="9525">
                <a:noFill/>
                <a:miter lim="800000"/>
                <a:headEnd/>
                <a:tailEnd/>
              </a:ln>
            </p:spPr>
            <p:txBody>
              <a:bodyPr/>
              <a:lstStyle/>
              <a:p>
                <a:endParaRPr lang="tr-TR"/>
              </a:p>
            </p:txBody>
          </p:sp>
          <p:sp>
            <p:nvSpPr>
              <p:cNvPr id="38305" name="Rectangle 93"/>
              <p:cNvSpPr>
                <a:spLocks noChangeArrowheads="1"/>
              </p:cNvSpPr>
              <p:nvPr/>
            </p:nvSpPr>
            <p:spPr bwMode="auto">
              <a:xfrm>
                <a:off x="1133" y="1436"/>
                <a:ext cx="71" cy="154"/>
              </a:xfrm>
              <a:prstGeom prst="rect">
                <a:avLst/>
              </a:prstGeom>
              <a:noFill/>
              <a:ln w="9525">
                <a:noFill/>
                <a:miter lim="800000"/>
                <a:headEnd/>
                <a:tailEnd/>
              </a:ln>
            </p:spPr>
            <p:txBody>
              <a:bodyPr wrap="none" lIns="0" tIns="0" rIns="0" bIns="0">
                <a:spAutoFit/>
              </a:bodyPr>
              <a:lstStyle/>
              <a:p>
                <a:r>
                  <a:rPr lang="tr-TR" sz="1600" b="1">
                    <a:solidFill>
                      <a:srgbClr val="010000"/>
                    </a:solidFill>
                    <a:latin typeface="Arial" charset="0"/>
                  </a:rPr>
                  <a:t>3</a:t>
                </a:r>
                <a:endParaRPr lang="tr-TR"/>
              </a:p>
            </p:txBody>
          </p:sp>
          <p:sp>
            <p:nvSpPr>
              <p:cNvPr id="38306" name="Rectangle 94"/>
              <p:cNvSpPr>
                <a:spLocks noChangeArrowheads="1"/>
              </p:cNvSpPr>
              <p:nvPr/>
            </p:nvSpPr>
            <p:spPr bwMode="auto">
              <a:xfrm>
                <a:off x="144" y="1436"/>
                <a:ext cx="12" cy="147"/>
              </a:xfrm>
              <a:prstGeom prst="rect">
                <a:avLst/>
              </a:prstGeom>
              <a:solidFill>
                <a:srgbClr val="000000"/>
              </a:solidFill>
              <a:ln w="9525">
                <a:noFill/>
                <a:miter lim="800000"/>
                <a:headEnd/>
                <a:tailEnd/>
              </a:ln>
            </p:spPr>
            <p:txBody>
              <a:bodyPr/>
              <a:lstStyle/>
              <a:p>
                <a:endParaRPr lang="tr-TR"/>
              </a:p>
            </p:txBody>
          </p:sp>
          <p:sp>
            <p:nvSpPr>
              <p:cNvPr id="38307" name="Line 95"/>
              <p:cNvSpPr>
                <a:spLocks noChangeShapeType="1"/>
              </p:cNvSpPr>
              <p:nvPr/>
            </p:nvSpPr>
            <p:spPr bwMode="auto">
              <a:xfrm>
                <a:off x="144" y="1436"/>
                <a:ext cx="1" cy="147"/>
              </a:xfrm>
              <a:prstGeom prst="line">
                <a:avLst/>
              </a:prstGeom>
              <a:noFill/>
              <a:ln w="0">
                <a:solidFill>
                  <a:srgbClr val="000000"/>
                </a:solidFill>
                <a:round/>
                <a:headEnd/>
                <a:tailEnd/>
              </a:ln>
            </p:spPr>
            <p:txBody>
              <a:bodyPr/>
              <a:lstStyle/>
              <a:p>
                <a:endParaRPr lang="tr-TR"/>
              </a:p>
            </p:txBody>
          </p:sp>
          <p:sp>
            <p:nvSpPr>
              <p:cNvPr id="38308" name="Rectangle 96"/>
              <p:cNvSpPr>
                <a:spLocks noChangeArrowheads="1"/>
              </p:cNvSpPr>
              <p:nvPr/>
            </p:nvSpPr>
            <p:spPr bwMode="auto">
              <a:xfrm>
                <a:off x="1520" y="1436"/>
                <a:ext cx="11" cy="147"/>
              </a:xfrm>
              <a:prstGeom prst="rect">
                <a:avLst/>
              </a:prstGeom>
              <a:solidFill>
                <a:srgbClr val="000000"/>
              </a:solidFill>
              <a:ln w="9525">
                <a:noFill/>
                <a:miter lim="800000"/>
                <a:headEnd/>
                <a:tailEnd/>
              </a:ln>
            </p:spPr>
            <p:txBody>
              <a:bodyPr/>
              <a:lstStyle/>
              <a:p>
                <a:endParaRPr lang="tr-TR"/>
              </a:p>
            </p:txBody>
          </p:sp>
          <p:sp>
            <p:nvSpPr>
              <p:cNvPr id="38309" name="Line 97"/>
              <p:cNvSpPr>
                <a:spLocks noChangeShapeType="1"/>
              </p:cNvSpPr>
              <p:nvPr/>
            </p:nvSpPr>
            <p:spPr bwMode="auto">
              <a:xfrm>
                <a:off x="1520" y="1436"/>
                <a:ext cx="1" cy="147"/>
              </a:xfrm>
              <a:prstGeom prst="line">
                <a:avLst/>
              </a:prstGeom>
              <a:noFill/>
              <a:ln w="0">
                <a:solidFill>
                  <a:srgbClr val="000000"/>
                </a:solidFill>
                <a:round/>
                <a:headEnd/>
                <a:tailEnd/>
              </a:ln>
            </p:spPr>
            <p:txBody>
              <a:bodyPr/>
              <a:lstStyle/>
              <a:p>
                <a:endParaRPr lang="tr-TR"/>
              </a:p>
            </p:txBody>
          </p:sp>
          <p:sp>
            <p:nvSpPr>
              <p:cNvPr id="38310" name="Rectangle 98"/>
              <p:cNvSpPr>
                <a:spLocks noChangeArrowheads="1"/>
              </p:cNvSpPr>
              <p:nvPr/>
            </p:nvSpPr>
            <p:spPr bwMode="auto">
              <a:xfrm>
                <a:off x="156" y="1583"/>
                <a:ext cx="685" cy="147"/>
              </a:xfrm>
              <a:prstGeom prst="rect">
                <a:avLst/>
              </a:prstGeom>
              <a:solidFill>
                <a:srgbClr val="BFBFBF"/>
              </a:solidFill>
              <a:ln w="9525">
                <a:noFill/>
                <a:miter lim="800000"/>
                <a:headEnd/>
                <a:tailEnd/>
              </a:ln>
            </p:spPr>
            <p:txBody>
              <a:bodyPr/>
              <a:lstStyle/>
              <a:p>
                <a:endParaRPr lang="tr-TR"/>
              </a:p>
            </p:txBody>
          </p:sp>
          <p:sp>
            <p:nvSpPr>
              <p:cNvPr id="38311" name="Rectangle 99"/>
              <p:cNvSpPr>
                <a:spLocks noChangeArrowheads="1"/>
              </p:cNvSpPr>
              <p:nvPr/>
            </p:nvSpPr>
            <p:spPr bwMode="auto">
              <a:xfrm>
                <a:off x="193" y="1583"/>
                <a:ext cx="227" cy="154"/>
              </a:xfrm>
              <a:prstGeom prst="rect">
                <a:avLst/>
              </a:prstGeom>
              <a:noFill/>
              <a:ln w="9525">
                <a:noFill/>
                <a:miter lim="800000"/>
                <a:headEnd/>
                <a:tailEnd/>
              </a:ln>
            </p:spPr>
            <p:txBody>
              <a:bodyPr wrap="none" lIns="0" tIns="0" rIns="0" bIns="0">
                <a:spAutoFit/>
              </a:bodyPr>
              <a:lstStyle/>
              <a:p>
                <a:r>
                  <a:rPr lang="tr-TR" sz="1600" b="1">
                    <a:solidFill>
                      <a:srgbClr val="010000"/>
                    </a:solidFill>
                    <a:latin typeface="Arial" charset="0"/>
                  </a:rPr>
                  <a:t>Bez</a:t>
                </a:r>
                <a:endParaRPr lang="tr-TR"/>
              </a:p>
            </p:txBody>
          </p:sp>
          <p:sp>
            <p:nvSpPr>
              <p:cNvPr id="38312" name="Rectangle 100"/>
              <p:cNvSpPr>
                <a:spLocks noChangeArrowheads="1"/>
              </p:cNvSpPr>
              <p:nvPr/>
            </p:nvSpPr>
            <p:spPr bwMode="auto">
              <a:xfrm>
                <a:off x="841" y="1583"/>
                <a:ext cx="679" cy="147"/>
              </a:xfrm>
              <a:prstGeom prst="rect">
                <a:avLst/>
              </a:prstGeom>
              <a:solidFill>
                <a:srgbClr val="FFFFBF"/>
              </a:solidFill>
              <a:ln w="9525">
                <a:noFill/>
                <a:miter lim="800000"/>
                <a:headEnd/>
                <a:tailEnd/>
              </a:ln>
            </p:spPr>
            <p:txBody>
              <a:bodyPr/>
              <a:lstStyle/>
              <a:p>
                <a:endParaRPr lang="tr-TR"/>
              </a:p>
            </p:txBody>
          </p:sp>
          <p:sp>
            <p:nvSpPr>
              <p:cNvPr id="38313" name="Rectangle 101"/>
              <p:cNvSpPr>
                <a:spLocks noChangeArrowheads="1"/>
              </p:cNvSpPr>
              <p:nvPr/>
            </p:nvSpPr>
            <p:spPr bwMode="auto">
              <a:xfrm>
                <a:off x="1133" y="1583"/>
                <a:ext cx="71" cy="154"/>
              </a:xfrm>
              <a:prstGeom prst="rect">
                <a:avLst/>
              </a:prstGeom>
              <a:noFill/>
              <a:ln w="9525">
                <a:noFill/>
                <a:miter lim="800000"/>
                <a:headEnd/>
                <a:tailEnd/>
              </a:ln>
            </p:spPr>
            <p:txBody>
              <a:bodyPr wrap="none" lIns="0" tIns="0" rIns="0" bIns="0">
                <a:spAutoFit/>
              </a:bodyPr>
              <a:lstStyle/>
              <a:p>
                <a:r>
                  <a:rPr lang="tr-TR" sz="1600" b="1">
                    <a:solidFill>
                      <a:srgbClr val="010000"/>
                    </a:solidFill>
                    <a:latin typeface="Arial" charset="0"/>
                  </a:rPr>
                  <a:t>4</a:t>
                </a:r>
                <a:endParaRPr lang="tr-TR"/>
              </a:p>
            </p:txBody>
          </p:sp>
          <p:sp>
            <p:nvSpPr>
              <p:cNvPr id="38314" name="Rectangle 102"/>
              <p:cNvSpPr>
                <a:spLocks noChangeArrowheads="1"/>
              </p:cNvSpPr>
              <p:nvPr/>
            </p:nvSpPr>
            <p:spPr bwMode="auto">
              <a:xfrm>
                <a:off x="144" y="1583"/>
                <a:ext cx="12" cy="147"/>
              </a:xfrm>
              <a:prstGeom prst="rect">
                <a:avLst/>
              </a:prstGeom>
              <a:solidFill>
                <a:srgbClr val="000000"/>
              </a:solidFill>
              <a:ln w="9525">
                <a:noFill/>
                <a:miter lim="800000"/>
                <a:headEnd/>
                <a:tailEnd/>
              </a:ln>
            </p:spPr>
            <p:txBody>
              <a:bodyPr/>
              <a:lstStyle/>
              <a:p>
                <a:endParaRPr lang="tr-TR"/>
              </a:p>
            </p:txBody>
          </p:sp>
          <p:sp>
            <p:nvSpPr>
              <p:cNvPr id="38315" name="Line 103"/>
              <p:cNvSpPr>
                <a:spLocks noChangeShapeType="1"/>
              </p:cNvSpPr>
              <p:nvPr/>
            </p:nvSpPr>
            <p:spPr bwMode="auto">
              <a:xfrm>
                <a:off x="144" y="1583"/>
                <a:ext cx="1" cy="147"/>
              </a:xfrm>
              <a:prstGeom prst="line">
                <a:avLst/>
              </a:prstGeom>
              <a:noFill/>
              <a:ln w="0">
                <a:solidFill>
                  <a:srgbClr val="000000"/>
                </a:solidFill>
                <a:round/>
                <a:headEnd/>
                <a:tailEnd/>
              </a:ln>
            </p:spPr>
            <p:txBody>
              <a:bodyPr/>
              <a:lstStyle/>
              <a:p>
                <a:endParaRPr lang="tr-TR"/>
              </a:p>
            </p:txBody>
          </p:sp>
          <p:sp>
            <p:nvSpPr>
              <p:cNvPr id="38316" name="Rectangle 104"/>
              <p:cNvSpPr>
                <a:spLocks noChangeArrowheads="1"/>
              </p:cNvSpPr>
              <p:nvPr/>
            </p:nvSpPr>
            <p:spPr bwMode="auto">
              <a:xfrm>
                <a:off x="1520" y="1583"/>
                <a:ext cx="11" cy="147"/>
              </a:xfrm>
              <a:prstGeom prst="rect">
                <a:avLst/>
              </a:prstGeom>
              <a:solidFill>
                <a:srgbClr val="000000"/>
              </a:solidFill>
              <a:ln w="9525">
                <a:noFill/>
                <a:miter lim="800000"/>
                <a:headEnd/>
                <a:tailEnd/>
              </a:ln>
            </p:spPr>
            <p:txBody>
              <a:bodyPr/>
              <a:lstStyle/>
              <a:p>
                <a:endParaRPr lang="tr-TR"/>
              </a:p>
            </p:txBody>
          </p:sp>
          <p:sp>
            <p:nvSpPr>
              <p:cNvPr id="38317" name="Line 105"/>
              <p:cNvSpPr>
                <a:spLocks noChangeShapeType="1"/>
              </p:cNvSpPr>
              <p:nvPr/>
            </p:nvSpPr>
            <p:spPr bwMode="auto">
              <a:xfrm>
                <a:off x="1520" y="1583"/>
                <a:ext cx="1" cy="147"/>
              </a:xfrm>
              <a:prstGeom prst="line">
                <a:avLst/>
              </a:prstGeom>
              <a:noFill/>
              <a:ln w="0">
                <a:solidFill>
                  <a:srgbClr val="000000"/>
                </a:solidFill>
                <a:round/>
                <a:headEnd/>
                <a:tailEnd/>
              </a:ln>
            </p:spPr>
            <p:txBody>
              <a:bodyPr/>
              <a:lstStyle/>
              <a:p>
                <a:endParaRPr lang="tr-TR"/>
              </a:p>
            </p:txBody>
          </p:sp>
          <p:sp>
            <p:nvSpPr>
              <p:cNvPr id="38318" name="Rectangle 106"/>
              <p:cNvSpPr>
                <a:spLocks noChangeArrowheads="1"/>
              </p:cNvSpPr>
              <p:nvPr/>
            </p:nvSpPr>
            <p:spPr bwMode="auto">
              <a:xfrm>
                <a:off x="156" y="1730"/>
                <a:ext cx="685" cy="148"/>
              </a:xfrm>
              <a:prstGeom prst="rect">
                <a:avLst/>
              </a:prstGeom>
              <a:solidFill>
                <a:srgbClr val="595959"/>
              </a:solidFill>
              <a:ln w="9525">
                <a:noFill/>
                <a:miter lim="800000"/>
                <a:headEnd/>
                <a:tailEnd/>
              </a:ln>
            </p:spPr>
            <p:txBody>
              <a:bodyPr/>
              <a:lstStyle/>
              <a:p>
                <a:endParaRPr lang="tr-TR"/>
              </a:p>
            </p:txBody>
          </p:sp>
          <p:sp>
            <p:nvSpPr>
              <p:cNvPr id="38319" name="Rectangle 107"/>
              <p:cNvSpPr>
                <a:spLocks noChangeArrowheads="1"/>
              </p:cNvSpPr>
              <p:nvPr/>
            </p:nvSpPr>
            <p:spPr bwMode="auto">
              <a:xfrm>
                <a:off x="193" y="1730"/>
                <a:ext cx="519" cy="154"/>
              </a:xfrm>
              <a:prstGeom prst="rect">
                <a:avLst/>
              </a:prstGeom>
              <a:noFill/>
              <a:ln w="9525">
                <a:noFill/>
                <a:miter lim="800000"/>
                <a:headEnd/>
                <a:tailEnd/>
              </a:ln>
            </p:spPr>
            <p:txBody>
              <a:bodyPr wrap="none" lIns="0" tIns="0" rIns="0" bIns="0">
                <a:spAutoFit/>
              </a:bodyPr>
              <a:lstStyle/>
              <a:p>
                <a:r>
                  <a:rPr lang="tr-TR" sz="1600" b="1">
                    <a:solidFill>
                      <a:srgbClr val="FFFFFF"/>
                    </a:solidFill>
                    <a:latin typeface="Arial" charset="0"/>
                  </a:rPr>
                  <a:t>Yumurta</a:t>
                </a:r>
                <a:endParaRPr lang="tr-TR"/>
              </a:p>
            </p:txBody>
          </p:sp>
          <p:sp>
            <p:nvSpPr>
              <p:cNvPr id="38320" name="Rectangle 108"/>
              <p:cNvSpPr>
                <a:spLocks noChangeArrowheads="1"/>
              </p:cNvSpPr>
              <p:nvPr/>
            </p:nvSpPr>
            <p:spPr bwMode="auto">
              <a:xfrm>
                <a:off x="841" y="1730"/>
                <a:ext cx="679" cy="148"/>
              </a:xfrm>
              <a:prstGeom prst="rect">
                <a:avLst/>
              </a:prstGeom>
              <a:solidFill>
                <a:srgbClr val="595959"/>
              </a:solidFill>
              <a:ln w="9525">
                <a:noFill/>
                <a:miter lim="800000"/>
                <a:headEnd/>
                <a:tailEnd/>
              </a:ln>
            </p:spPr>
            <p:txBody>
              <a:bodyPr/>
              <a:lstStyle/>
              <a:p>
                <a:endParaRPr lang="tr-TR"/>
              </a:p>
            </p:txBody>
          </p:sp>
          <p:sp>
            <p:nvSpPr>
              <p:cNvPr id="38321" name="Rectangle 109"/>
              <p:cNvSpPr>
                <a:spLocks noChangeArrowheads="1"/>
              </p:cNvSpPr>
              <p:nvPr/>
            </p:nvSpPr>
            <p:spPr bwMode="auto">
              <a:xfrm>
                <a:off x="1133" y="1730"/>
                <a:ext cx="71" cy="154"/>
              </a:xfrm>
              <a:prstGeom prst="rect">
                <a:avLst/>
              </a:prstGeom>
              <a:noFill/>
              <a:ln w="9525">
                <a:noFill/>
                <a:miter lim="800000"/>
                <a:headEnd/>
                <a:tailEnd/>
              </a:ln>
            </p:spPr>
            <p:txBody>
              <a:bodyPr wrap="none" lIns="0" tIns="0" rIns="0" bIns="0">
                <a:spAutoFit/>
              </a:bodyPr>
              <a:lstStyle/>
              <a:p>
                <a:r>
                  <a:rPr lang="tr-TR" sz="1600" b="1">
                    <a:solidFill>
                      <a:srgbClr val="FFFFFF"/>
                    </a:solidFill>
                    <a:latin typeface="Arial" charset="0"/>
                  </a:rPr>
                  <a:t>1</a:t>
                </a:r>
                <a:endParaRPr lang="tr-TR"/>
              </a:p>
            </p:txBody>
          </p:sp>
          <p:sp>
            <p:nvSpPr>
              <p:cNvPr id="38322" name="Rectangle 110"/>
              <p:cNvSpPr>
                <a:spLocks noChangeArrowheads="1"/>
              </p:cNvSpPr>
              <p:nvPr/>
            </p:nvSpPr>
            <p:spPr bwMode="auto">
              <a:xfrm>
                <a:off x="144" y="1730"/>
                <a:ext cx="12" cy="148"/>
              </a:xfrm>
              <a:prstGeom prst="rect">
                <a:avLst/>
              </a:prstGeom>
              <a:solidFill>
                <a:srgbClr val="000000"/>
              </a:solidFill>
              <a:ln w="9525">
                <a:noFill/>
                <a:miter lim="800000"/>
                <a:headEnd/>
                <a:tailEnd/>
              </a:ln>
            </p:spPr>
            <p:txBody>
              <a:bodyPr/>
              <a:lstStyle/>
              <a:p>
                <a:endParaRPr lang="tr-TR"/>
              </a:p>
            </p:txBody>
          </p:sp>
          <p:sp>
            <p:nvSpPr>
              <p:cNvPr id="38323" name="Line 111"/>
              <p:cNvSpPr>
                <a:spLocks noChangeShapeType="1"/>
              </p:cNvSpPr>
              <p:nvPr/>
            </p:nvSpPr>
            <p:spPr bwMode="auto">
              <a:xfrm>
                <a:off x="144" y="1730"/>
                <a:ext cx="1" cy="148"/>
              </a:xfrm>
              <a:prstGeom prst="line">
                <a:avLst/>
              </a:prstGeom>
              <a:noFill/>
              <a:ln w="0">
                <a:solidFill>
                  <a:srgbClr val="000000"/>
                </a:solidFill>
                <a:round/>
                <a:headEnd/>
                <a:tailEnd/>
              </a:ln>
            </p:spPr>
            <p:txBody>
              <a:bodyPr/>
              <a:lstStyle/>
              <a:p>
                <a:endParaRPr lang="tr-TR"/>
              </a:p>
            </p:txBody>
          </p:sp>
          <p:sp>
            <p:nvSpPr>
              <p:cNvPr id="38324" name="Rectangle 112"/>
              <p:cNvSpPr>
                <a:spLocks noChangeArrowheads="1"/>
              </p:cNvSpPr>
              <p:nvPr/>
            </p:nvSpPr>
            <p:spPr bwMode="auto">
              <a:xfrm>
                <a:off x="144" y="1878"/>
                <a:ext cx="12" cy="11"/>
              </a:xfrm>
              <a:prstGeom prst="rect">
                <a:avLst/>
              </a:prstGeom>
              <a:solidFill>
                <a:srgbClr val="000000"/>
              </a:solidFill>
              <a:ln w="9525">
                <a:noFill/>
                <a:miter lim="800000"/>
                <a:headEnd/>
                <a:tailEnd/>
              </a:ln>
            </p:spPr>
            <p:txBody>
              <a:bodyPr/>
              <a:lstStyle/>
              <a:p>
                <a:endParaRPr lang="tr-TR"/>
              </a:p>
            </p:txBody>
          </p:sp>
          <p:sp>
            <p:nvSpPr>
              <p:cNvPr id="38325" name="Line 113"/>
              <p:cNvSpPr>
                <a:spLocks noChangeShapeType="1"/>
              </p:cNvSpPr>
              <p:nvPr/>
            </p:nvSpPr>
            <p:spPr bwMode="auto">
              <a:xfrm>
                <a:off x="144" y="1878"/>
                <a:ext cx="12" cy="1"/>
              </a:xfrm>
              <a:prstGeom prst="line">
                <a:avLst/>
              </a:prstGeom>
              <a:noFill/>
              <a:ln w="0">
                <a:solidFill>
                  <a:srgbClr val="000000"/>
                </a:solidFill>
                <a:round/>
                <a:headEnd/>
                <a:tailEnd/>
              </a:ln>
            </p:spPr>
            <p:txBody>
              <a:bodyPr/>
              <a:lstStyle/>
              <a:p>
                <a:endParaRPr lang="tr-TR"/>
              </a:p>
            </p:txBody>
          </p:sp>
          <p:sp>
            <p:nvSpPr>
              <p:cNvPr id="38326" name="Line 114"/>
              <p:cNvSpPr>
                <a:spLocks noChangeShapeType="1"/>
              </p:cNvSpPr>
              <p:nvPr/>
            </p:nvSpPr>
            <p:spPr bwMode="auto">
              <a:xfrm>
                <a:off x="144" y="1878"/>
                <a:ext cx="1" cy="11"/>
              </a:xfrm>
              <a:prstGeom prst="line">
                <a:avLst/>
              </a:prstGeom>
              <a:noFill/>
              <a:ln w="0">
                <a:solidFill>
                  <a:srgbClr val="000000"/>
                </a:solidFill>
                <a:round/>
                <a:headEnd/>
                <a:tailEnd/>
              </a:ln>
            </p:spPr>
            <p:txBody>
              <a:bodyPr/>
              <a:lstStyle/>
              <a:p>
                <a:endParaRPr lang="tr-TR"/>
              </a:p>
            </p:txBody>
          </p:sp>
          <p:sp>
            <p:nvSpPr>
              <p:cNvPr id="38327" name="Rectangle 115"/>
              <p:cNvSpPr>
                <a:spLocks noChangeArrowheads="1"/>
              </p:cNvSpPr>
              <p:nvPr/>
            </p:nvSpPr>
            <p:spPr bwMode="auto">
              <a:xfrm>
                <a:off x="144" y="1878"/>
                <a:ext cx="12" cy="11"/>
              </a:xfrm>
              <a:prstGeom prst="rect">
                <a:avLst/>
              </a:prstGeom>
              <a:solidFill>
                <a:srgbClr val="000000"/>
              </a:solidFill>
              <a:ln w="9525">
                <a:noFill/>
                <a:miter lim="800000"/>
                <a:headEnd/>
                <a:tailEnd/>
              </a:ln>
            </p:spPr>
            <p:txBody>
              <a:bodyPr/>
              <a:lstStyle/>
              <a:p>
                <a:endParaRPr lang="tr-TR"/>
              </a:p>
            </p:txBody>
          </p:sp>
          <p:sp>
            <p:nvSpPr>
              <p:cNvPr id="38328" name="Line 116"/>
              <p:cNvSpPr>
                <a:spLocks noChangeShapeType="1"/>
              </p:cNvSpPr>
              <p:nvPr/>
            </p:nvSpPr>
            <p:spPr bwMode="auto">
              <a:xfrm>
                <a:off x="144" y="1878"/>
                <a:ext cx="12" cy="1"/>
              </a:xfrm>
              <a:prstGeom prst="line">
                <a:avLst/>
              </a:prstGeom>
              <a:noFill/>
              <a:ln w="0">
                <a:solidFill>
                  <a:srgbClr val="000000"/>
                </a:solidFill>
                <a:round/>
                <a:headEnd/>
                <a:tailEnd/>
              </a:ln>
            </p:spPr>
            <p:txBody>
              <a:bodyPr/>
              <a:lstStyle/>
              <a:p>
                <a:endParaRPr lang="tr-TR"/>
              </a:p>
            </p:txBody>
          </p:sp>
          <p:sp>
            <p:nvSpPr>
              <p:cNvPr id="38329" name="Line 117"/>
              <p:cNvSpPr>
                <a:spLocks noChangeShapeType="1"/>
              </p:cNvSpPr>
              <p:nvPr/>
            </p:nvSpPr>
            <p:spPr bwMode="auto">
              <a:xfrm>
                <a:off x="144" y="1878"/>
                <a:ext cx="1" cy="11"/>
              </a:xfrm>
              <a:prstGeom prst="line">
                <a:avLst/>
              </a:prstGeom>
              <a:noFill/>
              <a:ln w="0">
                <a:solidFill>
                  <a:srgbClr val="000000"/>
                </a:solidFill>
                <a:round/>
                <a:headEnd/>
                <a:tailEnd/>
              </a:ln>
            </p:spPr>
            <p:txBody>
              <a:bodyPr/>
              <a:lstStyle/>
              <a:p>
                <a:endParaRPr lang="tr-TR"/>
              </a:p>
            </p:txBody>
          </p:sp>
          <p:sp>
            <p:nvSpPr>
              <p:cNvPr id="38330" name="Rectangle 118"/>
              <p:cNvSpPr>
                <a:spLocks noChangeArrowheads="1"/>
              </p:cNvSpPr>
              <p:nvPr/>
            </p:nvSpPr>
            <p:spPr bwMode="auto">
              <a:xfrm>
                <a:off x="156" y="1878"/>
                <a:ext cx="685" cy="11"/>
              </a:xfrm>
              <a:prstGeom prst="rect">
                <a:avLst/>
              </a:prstGeom>
              <a:solidFill>
                <a:srgbClr val="000000"/>
              </a:solidFill>
              <a:ln w="9525">
                <a:noFill/>
                <a:miter lim="800000"/>
                <a:headEnd/>
                <a:tailEnd/>
              </a:ln>
            </p:spPr>
            <p:txBody>
              <a:bodyPr/>
              <a:lstStyle/>
              <a:p>
                <a:endParaRPr lang="tr-TR"/>
              </a:p>
            </p:txBody>
          </p:sp>
          <p:sp>
            <p:nvSpPr>
              <p:cNvPr id="38331" name="Line 119"/>
              <p:cNvSpPr>
                <a:spLocks noChangeShapeType="1"/>
              </p:cNvSpPr>
              <p:nvPr/>
            </p:nvSpPr>
            <p:spPr bwMode="auto">
              <a:xfrm>
                <a:off x="156" y="1878"/>
                <a:ext cx="685" cy="1"/>
              </a:xfrm>
              <a:prstGeom prst="line">
                <a:avLst/>
              </a:prstGeom>
              <a:noFill/>
              <a:ln w="0">
                <a:solidFill>
                  <a:srgbClr val="000000"/>
                </a:solidFill>
                <a:round/>
                <a:headEnd/>
                <a:tailEnd/>
              </a:ln>
            </p:spPr>
            <p:txBody>
              <a:bodyPr/>
              <a:lstStyle/>
              <a:p>
                <a:endParaRPr lang="tr-TR"/>
              </a:p>
            </p:txBody>
          </p:sp>
          <p:sp>
            <p:nvSpPr>
              <p:cNvPr id="38332" name="Rectangle 120"/>
              <p:cNvSpPr>
                <a:spLocks noChangeArrowheads="1"/>
              </p:cNvSpPr>
              <p:nvPr/>
            </p:nvSpPr>
            <p:spPr bwMode="auto">
              <a:xfrm>
                <a:off x="841" y="1878"/>
                <a:ext cx="12" cy="11"/>
              </a:xfrm>
              <a:prstGeom prst="rect">
                <a:avLst/>
              </a:prstGeom>
              <a:solidFill>
                <a:srgbClr val="000000"/>
              </a:solidFill>
              <a:ln w="9525">
                <a:noFill/>
                <a:miter lim="800000"/>
                <a:headEnd/>
                <a:tailEnd/>
              </a:ln>
            </p:spPr>
            <p:txBody>
              <a:bodyPr/>
              <a:lstStyle/>
              <a:p>
                <a:endParaRPr lang="tr-TR"/>
              </a:p>
            </p:txBody>
          </p:sp>
          <p:sp>
            <p:nvSpPr>
              <p:cNvPr id="38333" name="Line 121"/>
              <p:cNvSpPr>
                <a:spLocks noChangeShapeType="1"/>
              </p:cNvSpPr>
              <p:nvPr/>
            </p:nvSpPr>
            <p:spPr bwMode="auto">
              <a:xfrm>
                <a:off x="841" y="1878"/>
                <a:ext cx="12" cy="1"/>
              </a:xfrm>
              <a:prstGeom prst="line">
                <a:avLst/>
              </a:prstGeom>
              <a:noFill/>
              <a:ln w="0">
                <a:solidFill>
                  <a:srgbClr val="000000"/>
                </a:solidFill>
                <a:round/>
                <a:headEnd/>
                <a:tailEnd/>
              </a:ln>
            </p:spPr>
            <p:txBody>
              <a:bodyPr/>
              <a:lstStyle/>
              <a:p>
                <a:endParaRPr lang="tr-TR"/>
              </a:p>
            </p:txBody>
          </p:sp>
          <p:sp>
            <p:nvSpPr>
              <p:cNvPr id="38334" name="Line 122"/>
              <p:cNvSpPr>
                <a:spLocks noChangeShapeType="1"/>
              </p:cNvSpPr>
              <p:nvPr/>
            </p:nvSpPr>
            <p:spPr bwMode="auto">
              <a:xfrm>
                <a:off x="841" y="1878"/>
                <a:ext cx="1" cy="11"/>
              </a:xfrm>
              <a:prstGeom prst="line">
                <a:avLst/>
              </a:prstGeom>
              <a:noFill/>
              <a:ln w="0">
                <a:solidFill>
                  <a:srgbClr val="000000"/>
                </a:solidFill>
                <a:round/>
                <a:headEnd/>
                <a:tailEnd/>
              </a:ln>
            </p:spPr>
            <p:txBody>
              <a:bodyPr/>
              <a:lstStyle/>
              <a:p>
                <a:endParaRPr lang="tr-TR"/>
              </a:p>
            </p:txBody>
          </p:sp>
          <p:sp>
            <p:nvSpPr>
              <p:cNvPr id="38335" name="Rectangle 123"/>
              <p:cNvSpPr>
                <a:spLocks noChangeArrowheads="1"/>
              </p:cNvSpPr>
              <p:nvPr/>
            </p:nvSpPr>
            <p:spPr bwMode="auto">
              <a:xfrm>
                <a:off x="853" y="1878"/>
                <a:ext cx="667" cy="11"/>
              </a:xfrm>
              <a:prstGeom prst="rect">
                <a:avLst/>
              </a:prstGeom>
              <a:solidFill>
                <a:srgbClr val="000000"/>
              </a:solidFill>
              <a:ln w="9525">
                <a:noFill/>
                <a:miter lim="800000"/>
                <a:headEnd/>
                <a:tailEnd/>
              </a:ln>
            </p:spPr>
            <p:txBody>
              <a:bodyPr/>
              <a:lstStyle/>
              <a:p>
                <a:endParaRPr lang="tr-TR"/>
              </a:p>
            </p:txBody>
          </p:sp>
          <p:sp>
            <p:nvSpPr>
              <p:cNvPr id="38336" name="Line 124"/>
              <p:cNvSpPr>
                <a:spLocks noChangeShapeType="1"/>
              </p:cNvSpPr>
              <p:nvPr/>
            </p:nvSpPr>
            <p:spPr bwMode="auto">
              <a:xfrm>
                <a:off x="853" y="1878"/>
                <a:ext cx="667" cy="1"/>
              </a:xfrm>
              <a:prstGeom prst="line">
                <a:avLst/>
              </a:prstGeom>
              <a:noFill/>
              <a:ln w="0">
                <a:solidFill>
                  <a:srgbClr val="000000"/>
                </a:solidFill>
                <a:round/>
                <a:headEnd/>
                <a:tailEnd/>
              </a:ln>
            </p:spPr>
            <p:txBody>
              <a:bodyPr/>
              <a:lstStyle/>
              <a:p>
                <a:endParaRPr lang="tr-TR"/>
              </a:p>
            </p:txBody>
          </p:sp>
          <p:sp>
            <p:nvSpPr>
              <p:cNvPr id="38337" name="Rectangle 125"/>
              <p:cNvSpPr>
                <a:spLocks noChangeArrowheads="1"/>
              </p:cNvSpPr>
              <p:nvPr/>
            </p:nvSpPr>
            <p:spPr bwMode="auto">
              <a:xfrm>
                <a:off x="1520" y="1730"/>
                <a:ext cx="11" cy="148"/>
              </a:xfrm>
              <a:prstGeom prst="rect">
                <a:avLst/>
              </a:prstGeom>
              <a:solidFill>
                <a:srgbClr val="000000"/>
              </a:solidFill>
              <a:ln w="9525">
                <a:noFill/>
                <a:miter lim="800000"/>
                <a:headEnd/>
                <a:tailEnd/>
              </a:ln>
            </p:spPr>
            <p:txBody>
              <a:bodyPr/>
              <a:lstStyle/>
              <a:p>
                <a:endParaRPr lang="tr-TR"/>
              </a:p>
            </p:txBody>
          </p:sp>
          <p:sp>
            <p:nvSpPr>
              <p:cNvPr id="38338" name="Line 126"/>
              <p:cNvSpPr>
                <a:spLocks noChangeShapeType="1"/>
              </p:cNvSpPr>
              <p:nvPr/>
            </p:nvSpPr>
            <p:spPr bwMode="auto">
              <a:xfrm>
                <a:off x="1520" y="1730"/>
                <a:ext cx="1" cy="148"/>
              </a:xfrm>
              <a:prstGeom prst="line">
                <a:avLst/>
              </a:prstGeom>
              <a:noFill/>
              <a:ln w="0">
                <a:solidFill>
                  <a:srgbClr val="000000"/>
                </a:solidFill>
                <a:round/>
                <a:headEnd/>
                <a:tailEnd/>
              </a:ln>
            </p:spPr>
            <p:txBody>
              <a:bodyPr/>
              <a:lstStyle/>
              <a:p>
                <a:endParaRPr lang="tr-TR"/>
              </a:p>
            </p:txBody>
          </p:sp>
          <p:sp>
            <p:nvSpPr>
              <p:cNvPr id="38339" name="Rectangle 127"/>
              <p:cNvSpPr>
                <a:spLocks noChangeArrowheads="1"/>
              </p:cNvSpPr>
              <p:nvPr/>
            </p:nvSpPr>
            <p:spPr bwMode="auto">
              <a:xfrm>
                <a:off x="1520" y="1878"/>
                <a:ext cx="11" cy="11"/>
              </a:xfrm>
              <a:prstGeom prst="rect">
                <a:avLst/>
              </a:prstGeom>
              <a:solidFill>
                <a:srgbClr val="000000"/>
              </a:solidFill>
              <a:ln w="9525">
                <a:noFill/>
                <a:miter lim="800000"/>
                <a:headEnd/>
                <a:tailEnd/>
              </a:ln>
            </p:spPr>
            <p:txBody>
              <a:bodyPr/>
              <a:lstStyle/>
              <a:p>
                <a:endParaRPr lang="tr-TR"/>
              </a:p>
            </p:txBody>
          </p:sp>
          <p:sp>
            <p:nvSpPr>
              <p:cNvPr id="38340" name="Line 128"/>
              <p:cNvSpPr>
                <a:spLocks noChangeShapeType="1"/>
              </p:cNvSpPr>
              <p:nvPr/>
            </p:nvSpPr>
            <p:spPr bwMode="auto">
              <a:xfrm>
                <a:off x="1520" y="1878"/>
                <a:ext cx="11" cy="1"/>
              </a:xfrm>
              <a:prstGeom prst="line">
                <a:avLst/>
              </a:prstGeom>
              <a:noFill/>
              <a:ln w="0">
                <a:solidFill>
                  <a:srgbClr val="000000"/>
                </a:solidFill>
                <a:round/>
                <a:headEnd/>
                <a:tailEnd/>
              </a:ln>
            </p:spPr>
            <p:txBody>
              <a:bodyPr/>
              <a:lstStyle/>
              <a:p>
                <a:endParaRPr lang="tr-TR"/>
              </a:p>
            </p:txBody>
          </p:sp>
          <p:sp>
            <p:nvSpPr>
              <p:cNvPr id="38341" name="Line 129"/>
              <p:cNvSpPr>
                <a:spLocks noChangeShapeType="1"/>
              </p:cNvSpPr>
              <p:nvPr/>
            </p:nvSpPr>
            <p:spPr bwMode="auto">
              <a:xfrm>
                <a:off x="1520" y="1878"/>
                <a:ext cx="1" cy="11"/>
              </a:xfrm>
              <a:prstGeom prst="line">
                <a:avLst/>
              </a:prstGeom>
              <a:noFill/>
              <a:ln w="0">
                <a:solidFill>
                  <a:srgbClr val="000000"/>
                </a:solidFill>
                <a:round/>
                <a:headEnd/>
                <a:tailEnd/>
              </a:ln>
            </p:spPr>
            <p:txBody>
              <a:bodyPr/>
              <a:lstStyle/>
              <a:p>
                <a:endParaRPr lang="tr-TR"/>
              </a:p>
            </p:txBody>
          </p:sp>
          <p:sp>
            <p:nvSpPr>
              <p:cNvPr id="38342" name="Rectangle 130"/>
              <p:cNvSpPr>
                <a:spLocks noChangeArrowheads="1"/>
              </p:cNvSpPr>
              <p:nvPr/>
            </p:nvSpPr>
            <p:spPr bwMode="auto">
              <a:xfrm>
                <a:off x="1520" y="1878"/>
                <a:ext cx="11" cy="11"/>
              </a:xfrm>
              <a:prstGeom prst="rect">
                <a:avLst/>
              </a:prstGeom>
              <a:solidFill>
                <a:srgbClr val="000000"/>
              </a:solidFill>
              <a:ln w="9525">
                <a:noFill/>
                <a:miter lim="800000"/>
                <a:headEnd/>
                <a:tailEnd/>
              </a:ln>
            </p:spPr>
            <p:txBody>
              <a:bodyPr/>
              <a:lstStyle/>
              <a:p>
                <a:endParaRPr lang="tr-TR"/>
              </a:p>
            </p:txBody>
          </p:sp>
          <p:sp>
            <p:nvSpPr>
              <p:cNvPr id="38343" name="Line 131"/>
              <p:cNvSpPr>
                <a:spLocks noChangeShapeType="1"/>
              </p:cNvSpPr>
              <p:nvPr/>
            </p:nvSpPr>
            <p:spPr bwMode="auto">
              <a:xfrm>
                <a:off x="1520" y="1878"/>
                <a:ext cx="11" cy="1"/>
              </a:xfrm>
              <a:prstGeom prst="line">
                <a:avLst/>
              </a:prstGeom>
              <a:noFill/>
              <a:ln w="0">
                <a:solidFill>
                  <a:srgbClr val="000000"/>
                </a:solidFill>
                <a:round/>
                <a:headEnd/>
                <a:tailEnd/>
              </a:ln>
            </p:spPr>
            <p:txBody>
              <a:bodyPr/>
              <a:lstStyle/>
              <a:p>
                <a:endParaRPr lang="tr-TR"/>
              </a:p>
            </p:txBody>
          </p:sp>
          <p:sp>
            <p:nvSpPr>
              <p:cNvPr id="38344" name="Line 132"/>
              <p:cNvSpPr>
                <a:spLocks noChangeShapeType="1"/>
              </p:cNvSpPr>
              <p:nvPr/>
            </p:nvSpPr>
            <p:spPr bwMode="auto">
              <a:xfrm>
                <a:off x="1520" y="1878"/>
                <a:ext cx="1" cy="11"/>
              </a:xfrm>
              <a:prstGeom prst="line">
                <a:avLst/>
              </a:prstGeom>
              <a:noFill/>
              <a:ln w="0">
                <a:solidFill>
                  <a:srgbClr val="000000"/>
                </a:solidFill>
                <a:round/>
                <a:headEnd/>
                <a:tailEnd/>
              </a:ln>
            </p:spPr>
            <p:txBody>
              <a:bodyPr/>
              <a:lstStyle/>
              <a:p>
                <a:endParaRPr lang="tr-TR"/>
              </a:p>
            </p:txBody>
          </p:sp>
        </p:grpSp>
      </p:grpSp>
      <p:grpSp>
        <p:nvGrpSpPr>
          <p:cNvPr id="4" name="Group 462"/>
          <p:cNvGrpSpPr>
            <a:grpSpLocks/>
          </p:cNvGrpSpPr>
          <p:nvPr/>
        </p:nvGrpSpPr>
        <p:grpSpPr bwMode="auto">
          <a:xfrm>
            <a:off x="3505200" y="2971800"/>
            <a:ext cx="5662613" cy="2128838"/>
            <a:chOff x="2208" y="1872"/>
            <a:chExt cx="3567" cy="1341"/>
          </a:xfrm>
        </p:grpSpPr>
        <p:sp>
          <p:nvSpPr>
            <p:cNvPr id="38106" name="Text Box 10"/>
            <p:cNvSpPr txBox="1">
              <a:spLocks noChangeArrowheads="1"/>
            </p:cNvSpPr>
            <p:nvPr/>
          </p:nvSpPr>
          <p:spPr bwMode="auto">
            <a:xfrm>
              <a:off x="3923" y="1872"/>
              <a:ext cx="1852" cy="814"/>
            </a:xfrm>
            <a:prstGeom prst="rect">
              <a:avLst/>
            </a:prstGeom>
            <a:noFill/>
            <a:ln w="9525">
              <a:noFill/>
              <a:miter lim="800000"/>
              <a:headEnd/>
              <a:tailEnd/>
            </a:ln>
          </p:spPr>
          <p:txBody>
            <a:bodyPr wrap="none">
              <a:spAutoFit/>
            </a:bodyPr>
            <a:lstStyle/>
            <a:p>
              <a:pPr eaLnBrk="0" hangingPunct="0"/>
              <a:r>
                <a:rPr lang="tr-TR" dirty="0"/>
                <a:t>Çiftler</a:t>
              </a:r>
              <a:r>
                <a:rPr lang="en-US" dirty="0"/>
                <a:t> (2-</a:t>
              </a:r>
              <a:r>
                <a:rPr lang="tr-TR" dirty="0"/>
                <a:t>nesneler</a:t>
              </a:r>
              <a:r>
                <a:rPr lang="en-US" dirty="0"/>
                <a:t>)</a:t>
              </a:r>
            </a:p>
            <a:p>
              <a:pPr eaLnBrk="0" hangingPunct="0"/>
              <a:endParaRPr lang="en-US" dirty="0"/>
            </a:p>
            <a:p>
              <a:pPr eaLnBrk="0" hangingPunct="0"/>
              <a:r>
                <a:rPr lang="en-US" dirty="0"/>
                <a:t>(</a:t>
              </a:r>
              <a:r>
                <a:rPr lang="tr-TR" dirty="0"/>
                <a:t>Kola ve Yumurta </a:t>
              </a:r>
              <a:r>
                <a:rPr lang="tr-TR" dirty="0" smtClean="0"/>
                <a:t>çiftlerinin</a:t>
              </a:r>
              <a:endParaRPr lang="tr-TR" dirty="0"/>
            </a:p>
            <a:p>
              <a:pPr eaLnBrk="0" hangingPunct="0"/>
              <a:r>
                <a:rPr lang="tr-TR" dirty="0"/>
                <a:t>oluşturulmasına gerek yok</a:t>
              </a:r>
              <a:r>
                <a:rPr lang="en-US" dirty="0"/>
                <a:t>)</a:t>
              </a:r>
              <a:endParaRPr lang="en-US" sz="2400" dirty="0">
                <a:latin typeface="Times New Roman" pitchFamily="18" charset="0"/>
              </a:endParaRPr>
            </a:p>
          </p:txBody>
        </p:sp>
        <p:grpSp>
          <p:nvGrpSpPr>
            <p:cNvPr id="38107" name="Group 135"/>
            <p:cNvGrpSpPr>
              <a:grpSpLocks noChangeAspect="1"/>
            </p:cNvGrpSpPr>
            <p:nvPr/>
          </p:nvGrpSpPr>
          <p:grpSpPr bwMode="auto">
            <a:xfrm>
              <a:off x="2208" y="1872"/>
              <a:ext cx="2096" cy="1341"/>
              <a:chOff x="2016" y="1920"/>
              <a:chExt cx="2096" cy="1341"/>
            </a:xfrm>
          </p:grpSpPr>
          <p:sp>
            <p:nvSpPr>
              <p:cNvPr id="38108" name="AutoShape 134"/>
              <p:cNvSpPr>
                <a:spLocks noChangeAspect="1" noChangeArrowheads="1" noTextEdit="1"/>
              </p:cNvSpPr>
              <p:nvPr/>
            </p:nvSpPr>
            <p:spPr bwMode="auto">
              <a:xfrm>
                <a:off x="2016" y="1920"/>
                <a:ext cx="2096" cy="1341"/>
              </a:xfrm>
              <a:prstGeom prst="rect">
                <a:avLst/>
              </a:prstGeom>
              <a:noFill/>
              <a:ln w="9525">
                <a:noFill/>
                <a:miter lim="800000"/>
                <a:headEnd/>
                <a:tailEnd/>
              </a:ln>
            </p:spPr>
            <p:txBody>
              <a:bodyPr/>
              <a:lstStyle/>
              <a:p>
                <a:endParaRPr lang="tr-TR"/>
              </a:p>
            </p:txBody>
          </p:sp>
          <p:sp>
            <p:nvSpPr>
              <p:cNvPr id="38109" name="Rectangle 136"/>
              <p:cNvSpPr>
                <a:spLocks noChangeArrowheads="1"/>
              </p:cNvSpPr>
              <p:nvPr/>
            </p:nvSpPr>
            <p:spPr bwMode="auto">
              <a:xfrm>
                <a:off x="2028" y="1933"/>
                <a:ext cx="1081" cy="156"/>
              </a:xfrm>
              <a:prstGeom prst="rect">
                <a:avLst/>
              </a:prstGeom>
              <a:solidFill>
                <a:srgbClr val="BFBFBF"/>
              </a:solidFill>
              <a:ln w="9525">
                <a:noFill/>
                <a:miter lim="800000"/>
                <a:headEnd/>
                <a:tailEnd/>
              </a:ln>
            </p:spPr>
            <p:txBody>
              <a:bodyPr/>
              <a:lstStyle/>
              <a:p>
                <a:endParaRPr lang="tr-TR"/>
              </a:p>
            </p:txBody>
          </p:sp>
          <p:sp>
            <p:nvSpPr>
              <p:cNvPr id="38110" name="Rectangle 137"/>
              <p:cNvSpPr>
                <a:spLocks noChangeArrowheads="1"/>
              </p:cNvSpPr>
              <p:nvPr/>
            </p:nvSpPr>
            <p:spPr bwMode="auto">
              <a:xfrm>
                <a:off x="2065" y="1937"/>
                <a:ext cx="886" cy="163"/>
              </a:xfrm>
              <a:prstGeom prst="rect">
                <a:avLst/>
              </a:prstGeom>
              <a:noFill/>
              <a:ln w="9525">
                <a:noFill/>
                <a:miter lim="800000"/>
                <a:headEnd/>
                <a:tailEnd/>
              </a:ln>
            </p:spPr>
            <p:txBody>
              <a:bodyPr wrap="none" lIns="0" tIns="0" rIns="0" bIns="0">
                <a:spAutoFit/>
              </a:bodyPr>
              <a:lstStyle/>
              <a:p>
                <a:r>
                  <a:rPr lang="tr-TR" sz="1700">
                    <a:solidFill>
                      <a:srgbClr val="000000"/>
                    </a:solidFill>
                    <a:latin typeface="Arial" charset="0"/>
                  </a:rPr>
                  <a:t>Nesne Kümesi</a:t>
                </a:r>
                <a:endParaRPr lang="tr-TR"/>
              </a:p>
            </p:txBody>
          </p:sp>
          <p:sp>
            <p:nvSpPr>
              <p:cNvPr id="38111" name="Rectangle 138"/>
              <p:cNvSpPr>
                <a:spLocks noChangeArrowheads="1"/>
              </p:cNvSpPr>
              <p:nvPr/>
            </p:nvSpPr>
            <p:spPr bwMode="auto">
              <a:xfrm>
                <a:off x="3109" y="1933"/>
                <a:ext cx="611" cy="156"/>
              </a:xfrm>
              <a:prstGeom prst="rect">
                <a:avLst/>
              </a:prstGeom>
              <a:solidFill>
                <a:srgbClr val="FFFFBF"/>
              </a:solidFill>
              <a:ln w="9525">
                <a:noFill/>
                <a:miter lim="800000"/>
                <a:headEnd/>
                <a:tailEnd/>
              </a:ln>
            </p:spPr>
            <p:txBody>
              <a:bodyPr/>
              <a:lstStyle/>
              <a:p>
                <a:endParaRPr lang="tr-TR"/>
              </a:p>
            </p:txBody>
          </p:sp>
          <p:sp>
            <p:nvSpPr>
              <p:cNvPr id="38112" name="Rectangle 139"/>
              <p:cNvSpPr>
                <a:spLocks noChangeArrowheads="1"/>
              </p:cNvSpPr>
              <p:nvPr/>
            </p:nvSpPr>
            <p:spPr bwMode="auto">
              <a:xfrm>
                <a:off x="3233" y="1937"/>
                <a:ext cx="281" cy="163"/>
              </a:xfrm>
              <a:prstGeom prst="rect">
                <a:avLst/>
              </a:prstGeom>
              <a:noFill/>
              <a:ln w="9525">
                <a:noFill/>
                <a:miter lim="800000"/>
                <a:headEnd/>
                <a:tailEnd/>
              </a:ln>
            </p:spPr>
            <p:txBody>
              <a:bodyPr wrap="none" lIns="0" tIns="0" rIns="0" bIns="0">
                <a:spAutoFit/>
              </a:bodyPr>
              <a:lstStyle/>
              <a:p>
                <a:r>
                  <a:rPr lang="tr-TR" sz="1700">
                    <a:solidFill>
                      <a:srgbClr val="010000"/>
                    </a:solidFill>
                    <a:latin typeface="Arial" charset="0"/>
                  </a:rPr>
                  <a:t>Adet</a:t>
                </a:r>
                <a:endParaRPr lang="tr-TR"/>
              </a:p>
            </p:txBody>
          </p:sp>
          <p:sp>
            <p:nvSpPr>
              <p:cNvPr id="38113" name="Rectangle 140"/>
              <p:cNvSpPr>
                <a:spLocks noChangeArrowheads="1"/>
              </p:cNvSpPr>
              <p:nvPr/>
            </p:nvSpPr>
            <p:spPr bwMode="auto">
              <a:xfrm>
                <a:off x="2016" y="1920"/>
                <a:ext cx="12" cy="13"/>
              </a:xfrm>
              <a:prstGeom prst="rect">
                <a:avLst/>
              </a:prstGeom>
              <a:solidFill>
                <a:srgbClr val="000000"/>
              </a:solidFill>
              <a:ln w="9525">
                <a:noFill/>
                <a:miter lim="800000"/>
                <a:headEnd/>
                <a:tailEnd/>
              </a:ln>
            </p:spPr>
            <p:txBody>
              <a:bodyPr/>
              <a:lstStyle/>
              <a:p>
                <a:endParaRPr lang="tr-TR"/>
              </a:p>
            </p:txBody>
          </p:sp>
          <p:sp>
            <p:nvSpPr>
              <p:cNvPr id="38114" name="Line 141"/>
              <p:cNvSpPr>
                <a:spLocks noChangeShapeType="1"/>
              </p:cNvSpPr>
              <p:nvPr/>
            </p:nvSpPr>
            <p:spPr bwMode="auto">
              <a:xfrm>
                <a:off x="2016" y="1920"/>
                <a:ext cx="1" cy="13"/>
              </a:xfrm>
              <a:prstGeom prst="line">
                <a:avLst/>
              </a:prstGeom>
              <a:noFill/>
              <a:ln w="0">
                <a:solidFill>
                  <a:srgbClr val="000000"/>
                </a:solidFill>
                <a:round/>
                <a:headEnd/>
                <a:tailEnd/>
              </a:ln>
            </p:spPr>
            <p:txBody>
              <a:bodyPr/>
              <a:lstStyle/>
              <a:p>
                <a:endParaRPr lang="tr-TR"/>
              </a:p>
            </p:txBody>
          </p:sp>
          <p:sp>
            <p:nvSpPr>
              <p:cNvPr id="38115" name="Rectangle 142"/>
              <p:cNvSpPr>
                <a:spLocks noChangeArrowheads="1"/>
              </p:cNvSpPr>
              <p:nvPr/>
            </p:nvSpPr>
            <p:spPr bwMode="auto">
              <a:xfrm>
                <a:off x="2016" y="1920"/>
                <a:ext cx="12" cy="12"/>
              </a:xfrm>
              <a:prstGeom prst="rect">
                <a:avLst/>
              </a:prstGeom>
              <a:solidFill>
                <a:srgbClr val="000000"/>
              </a:solidFill>
              <a:ln w="9525">
                <a:noFill/>
                <a:miter lim="800000"/>
                <a:headEnd/>
                <a:tailEnd/>
              </a:ln>
            </p:spPr>
            <p:txBody>
              <a:bodyPr/>
              <a:lstStyle/>
              <a:p>
                <a:endParaRPr lang="tr-TR"/>
              </a:p>
            </p:txBody>
          </p:sp>
          <p:sp>
            <p:nvSpPr>
              <p:cNvPr id="38116" name="Line 143"/>
              <p:cNvSpPr>
                <a:spLocks noChangeShapeType="1"/>
              </p:cNvSpPr>
              <p:nvPr/>
            </p:nvSpPr>
            <p:spPr bwMode="auto">
              <a:xfrm>
                <a:off x="2016" y="1920"/>
                <a:ext cx="12" cy="1"/>
              </a:xfrm>
              <a:prstGeom prst="line">
                <a:avLst/>
              </a:prstGeom>
              <a:noFill/>
              <a:ln w="0">
                <a:solidFill>
                  <a:srgbClr val="000000"/>
                </a:solidFill>
                <a:round/>
                <a:headEnd/>
                <a:tailEnd/>
              </a:ln>
            </p:spPr>
            <p:txBody>
              <a:bodyPr/>
              <a:lstStyle/>
              <a:p>
                <a:endParaRPr lang="tr-TR"/>
              </a:p>
            </p:txBody>
          </p:sp>
          <p:sp>
            <p:nvSpPr>
              <p:cNvPr id="38117" name="Line 144"/>
              <p:cNvSpPr>
                <a:spLocks noChangeShapeType="1"/>
              </p:cNvSpPr>
              <p:nvPr/>
            </p:nvSpPr>
            <p:spPr bwMode="auto">
              <a:xfrm>
                <a:off x="2016" y="1920"/>
                <a:ext cx="1" cy="12"/>
              </a:xfrm>
              <a:prstGeom prst="line">
                <a:avLst/>
              </a:prstGeom>
              <a:noFill/>
              <a:ln w="0">
                <a:solidFill>
                  <a:srgbClr val="000000"/>
                </a:solidFill>
                <a:round/>
                <a:headEnd/>
                <a:tailEnd/>
              </a:ln>
            </p:spPr>
            <p:txBody>
              <a:bodyPr/>
              <a:lstStyle/>
              <a:p>
                <a:endParaRPr lang="tr-TR"/>
              </a:p>
            </p:txBody>
          </p:sp>
          <p:sp>
            <p:nvSpPr>
              <p:cNvPr id="38118" name="Rectangle 145"/>
              <p:cNvSpPr>
                <a:spLocks noChangeArrowheads="1"/>
              </p:cNvSpPr>
              <p:nvPr/>
            </p:nvSpPr>
            <p:spPr bwMode="auto">
              <a:xfrm>
                <a:off x="2028" y="1920"/>
                <a:ext cx="1081" cy="12"/>
              </a:xfrm>
              <a:prstGeom prst="rect">
                <a:avLst/>
              </a:prstGeom>
              <a:solidFill>
                <a:srgbClr val="000000"/>
              </a:solidFill>
              <a:ln w="9525">
                <a:noFill/>
                <a:miter lim="800000"/>
                <a:headEnd/>
                <a:tailEnd/>
              </a:ln>
            </p:spPr>
            <p:txBody>
              <a:bodyPr/>
              <a:lstStyle/>
              <a:p>
                <a:endParaRPr lang="tr-TR"/>
              </a:p>
            </p:txBody>
          </p:sp>
          <p:sp>
            <p:nvSpPr>
              <p:cNvPr id="38119" name="Line 146"/>
              <p:cNvSpPr>
                <a:spLocks noChangeShapeType="1"/>
              </p:cNvSpPr>
              <p:nvPr/>
            </p:nvSpPr>
            <p:spPr bwMode="auto">
              <a:xfrm>
                <a:off x="2028" y="1920"/>
                <a:ext cx="1081" cy="1"/>
              </a:xfrm>
              <a:prstGeom prst="line">
                <a:avLst/>
              </a:prstGeom>
              <a:noFill/>
              <a:ln w="0">
                <a:solidFill>
                  <a:srgbClr val="000000"/>
                </a:solidFill>
                <a:round/>
                <a:headEnd/>
                <a:tailEnd/>
              </a:ln>
            </p:spPr>
            <p:txBody>
              <a:bodyPr/>
              <a:lstStyle/>
              <a:p>
                <a:endParaRPr lang="tr-TR"/>
              </a:p>
            </p:txBody>
          </p:sp>
          <p:sp>
            <p:nvSpPr>
              <p:cNvPr id="38120" name="Rectangle 147"/>
              <p:cNvSpPr>
                <a:spLocks noChangeArrowheads="1"/>
              </p:cNvSpPr>
              <p:nvPr/>
            </p:nvSpPr>
            <p:spPr bwMode="auto">
              <a:xfrm>
                <a:off x="2028" y="1932"/>
                <a:ext cx="1081" cy="1"/>
              </a:xfrm>
              <a:prstGeom prst="rect">
                <a:avLst/>
              </a:prstGeom>
              <a:solidFill>
                <a:srgbClr val="BFBFBF"/>
              </a:solidFill>
              <a:ln w="9525">
                <a:noFill/>
                <a:miter lim="800000"/>
                <a:headEnd/>
                <a:tailEnd/>
              </a:ln>
            </p:spPr>
            <p:txBody>
              <a:bodyPr/>
              <a:lstStyle/>
              <a:p>
                <a:endParaRPr lang="tr-TR"/>
              </a:p>
            </p:txBody>
          </p:sp>
          <p:sp>
            <p:nvSpPr>
              <p:cNvPr id="38121" name="Rectangle 148"/>
              <p:cNvSpPr>
                <a:spLocks noChangeArrowheads="1"/>
              </p:cNvSpPr>
              <p:nvPr/>
            </p:nvSpPr>
            <p:spPr bwMode="auto">
              <a:xfrm>
                <a:off x="3109" y="1932"/>
                <a:ext cx="12" cy="1"/>
              </a:xfrm>
              <a:prstGeom prst="rect">
                <a:avLst/>
              </a:prstGeom>
              <a:solidFill>
                <a:srgbClr val="FFFFBF"/>
              </a:solidFill>
              <a:ln w="9525">
                <a:noFill/>
                <a:miter lim="800000"/>
                <a:headEnd/>
                <a:tailEnd/>
              </a:ln>
            </p:spPr>
            <p:txBody>
              <a:bodyPr/>
              <a:lstStyle/>
              <a:p>
                <a:endParaRPr lang="tr-TR"/>
              </a:p>
            </p:txBody>
          </p:sp>
          <p:sp>
            <p:nvSpPr>
              <p:cNvPr id="38122" name="Rectangle 149"/>
              <p:cNvSpPr>
                <a:spLocks noChangeArrowheads="1"/>
              </p:cNvSpPr>
              <p:nvPr/>
            </p:nvSpPr>
            <p:spPr bwMode="auto">
              <a:xfrm>
                <a:off x="3109" y="1920"/>
                <a:ext cx="12" cy="12"/>
              </a:xfrm>
              <a:prstGeom prst="rect">
                <a:avLst/>
              </a:prstGeom>
              <a:solidFill>
                <a:srgbClr val="000000"/>
              </a:solidFill>
              <a:ln w="9525">
                <a:noFill/>
                <a:miter lim="800000"/>
                <a:headEnd/>
                <a:tailEnd/>
              </a:ln>
            </p:spPr>
            <p:txBody>
              <a:bodyPr/>
              <a:lstStyle/>
              <a:p>
                <a:endParaRPr lang="tr-TR"/>
              </a:p>
            </p:txBody>
          </p:sp>
          <p:sp>
            <p:nvSpPr>
              <p:cNvPr id="38123" name="Line 150"/>
              <p:cNvSpPr>
                <a:spLocks noChangeShapeType="1"/>
              </p:cNvSpPr>
              <p:nvPr/>
            </p:nvSpPr>
            <p:spPr bwMode="auto">
              <a:xfrm>
                <a:off x="3109" y="1920"/>
                <a:ext cx="12" cy="1"/>
              </a:xfrm>
              <a:prstGeom prst="line">
                <a:avLst/>
              </a:prstGeom>
              <a:noFill/>
              <a:ln w="0">
                <a:solidFill>
                  <a:srgbClr val="000000"/>
                </a:solidFill>
                <a:round/>
                <a:headEnd/>
                <a:tailEnd/>
              </a:ln>
            </p:spPr>
            <p:txBody>
              <a:bodyPr/>
              <a:lstStyle/>
              <a:p>
                <a:endParaRPr lang="tr-TR"/>
              </a:p>
            </p:txBody>
          </p:sp>
          <p:sp>
            <p:nvSpPr>
              <p:cNvPr id="38124" name="Line 151"/>
              <p:cNvSpPr>
                <a:spLocks noChangeShapeType="1"/>
              </p:cNvSpPr>
              <p:nvPr/>
            </p:nvSpPr>
            <p:spPr bwMode="auto">
              <a:xfrm>
                <a:off x="3109" y="1920"/>
                <a:ext cx="1" cy="12"/>
              </a:xfrm>
              <a:prstGeom prst="line">
                <a:avLst/>
              </a:prstGeom>
              <a:noFill/>
              <a:ln w="0">
                <a:solidFill>
                  <a:srgbClr val="000000"/>
                </a:solidFill>
                <a:round/>
                <a:headEnd/>
                <a:tailEnd/>
              </a:ln>
            </p:spPr>
            <p:txBody>
              <a:bodyPr/>
              <a:lstStyle/>
              <a:p>
                <a:endParaRPr lang="tr-TR"/>
              </a:p>
            </p:txBody>
          </p:sp>
          <p:sp>
            <p:nvSpPr>
              <p:cNvPr id="38125" name="Rectangle 152"/>
              <p:cNvSpPr>
                <a:spLocks noChangeArrowheads="1"/>
              </p:cNvSpPr>
              <p:nvPr/>
            </p:nvSpPr>
            <p:spPr bwMode="auto">
              <a:xfrm>
                <a:off x="3121" y="1920"/>
                <a:ext cx="599" cy="12"/>
              </a:xfrm>
              <a:prstGeom prst="rect">
                <a:avLst/>
              </a:prstGeom>
              <a:solidFill>
                <a:srgbClr val="000000"/>
              </a:solidFill>
              <a:ln w="9525">
                <a:noFill/>
                <a:miter lim="800000"/>
                <a:headEnd/>
                <a:tailEnd/>
              </a:ln>
            </p:spPr>
            <p:txBody>
              <a:bodyPr/>
              <a:lstStyle/>
              <a:p>
                <a:endParaRPr lang="tr-TR"/>
              </a:p>
            </p:txBody>
          </p:sp>
          <p:sp>
            <p:nvSpPr>
              <p:cNvPr id="38126" name="Line 153"/>
              <p:cNvSpPr>
                <a:spLocks noChangeShapeType="1"/>
              </p:cNvSpPr>
              <p:nvPr/>
            </p:nvSpPr>
            <p:spPr bwMode="auto">
              <a:xfrm>
                <a:off x="3121" y="1920"/>
                <a:ext cx="599" cy="1"/>
              </a:xfrm>
              <a:prstGeom prst="line">
                <a:avLst/>
              </a:prstGeom>
              <a:noFill/>
              <a:ln w="0">
                <a:solidFill>
                  <a:srgbClr val="000000"/>
                </a:solidFill>
                <a:round/>
                <a:headEnd/>
                <a:tailEnd/>
              </a:ln>
            </p:spPr>
            <p:txBody>
              <a:bodyPr/>
              <a:lstStyle/>
              <a:p>
                <a:endParaRPr lang="tr-TR"/>
              </a:p>
            </p:txBody>
          </p:sp>
          <p:sp>
            <p:nvSpPr>
              <p:cNvPr id="38127" name="Rectangle 154"/>
              <p:cNvSpPr>
                <a:spLocks noChangeArrowheads="1"/>
              </p:cNvSpPr>
              <p:nvPr/>
            </p:nvSpPr>
            <p:spPr bwMode="auto">
              <a:xfrm>
                <a:off x="3121" y="1932"/>
                <a:ext cx="599" cy="1"/>
              </a:xfrm>
              <a:prstGeom prst="rect">
                <a:avLst/>
              </a:prstGeom>
              <a:solidFill>
                <a:srgbClr val="FFFFBF"/>
              </a:solidFill>
              <a:ln w="9525">
                <a:noFill/>
                <a:miter lim="800000"/>
                <a:headEnd/>
                <a:tailEnd/>
              </a:ln>
            </p:spPr>
            <p:txBody>
              <a:bodyPr/>
              <a:lstStyle/>
              <a:p>
                <a:endParaRPr lang="tr-TR"/>
              </a:p>
            </p:txBody>
          </p:sp>
          <p:sp>
            <p:nvSpPr>
              <p:cNvPr id="38128" name="Rectangle 155"/>
              <p:cNvSpPr>
                <a:spLocks noChangeArrowheads="1"/>
              </p:cNvSpPr>
              <p:nvPr/>
            </p:nvSpPr>
            <p:spPr bwMode="auto">
              <a:xfrm>
                <a:off x="3720" y="1920"/>
                <a:ext cx="12" cy="13"/>
              </a:xfrm>
              <a:prstGeom prst="rect">
                <a:avLst/>
              </a:prstGeom>
              <a:solidFill>
                <a:srgbClr val="000000"/>
              </a:solidFill>
              <a:ln w="9525">
                <a:noFill/>
                <a:miter lim="800000"/>
                <a:headEnd/>
                <a:tailEnd/>
              </a:ln>
            </p:spPr>
            <p:txBody>
              <a:bodyPr/>
              <a:lstStyle/>
              <a:p>
                <a:endParaRPr lang="tr-TR"/>
              </a:p>
            </p:txBody>
          </p:sp>
          <p:sp>
            <p:nvSpPr>
              <p:cNvPr id="38129" name="Line 156"/>
              <p:cNvSpPr>
                <a:spLocks noChangeShapeType="1"/>
              </p:cNvSpPr>
              <p:nvPr/>
            </p:nvSpPr>
            <p:spPr bwMode="auto">
              <a:xfrm>
                <a:off x="3720" y="1920"/>
                <a:ext cx="1" cy="13"/>
              </a:xfrm>
              <a:prstGeom prst="line">
                <a:avLst/>
              </a:prstGeom>
              <a:noFill/>
              <a:ln w="0">
                <a:solidFill>
                  <a:srgbClr val="000000"/>
                </a:solidFill>
                <a:round/>
                <a:headEnd/>
                <a:tailEnd/>
              </a:ln>
            </p:spPr>
            <p:txBody>
              <a:bodyPr/>
              <a:lstStyle/>
              <a:p>
                <a:endParaRPr lang="tr-TR"/>
              </a:p>
            </p:txBody>
          </p:sp>
          <p:sp>
            <p:nvSpPr>
              <p:cNvPr id="38130" name="Rectangle 157"/>
              <p:cNvSpPr>
                <a:spLocks noChangeArrowheads="1"/>
              </p:cNvSpPr>
              <p:nvPr/>
            </p:nvSpPr>
            <p:spPr bwMode="auto">
              <a:xfrm>
                <a:off x="3720" y="1920"/>
                <a:ext cx="12" cy="12"/>
              </a:xfrm>
              <a:prstGeom prst="rect">
                <a:avLst/>
              </a:prstGeom>
              <a:solidFill>
                <a:srgbClr val="000000"/>
              </a:solidFill>
              <a:ln w="9525">
                <a:noFill/>
                <a:miter lim="800000"/>
                <a:headEnd/>
                <a:tailEnd/>
              </a:ln>
            </p:spPr>
            <p:txBody>
              <a:bodyPr/>
              <a:lstStyle/>
              <a:p>
                <a:endParaRPr lang="tr-TR"/>
              </a:p>
            </p:txBody>
          </p:sp>
          <p:sp>
            <p:nvSpPr>
              <p:cNvPr id="38131" name="Line 158"/>
              <p:cNvSpPr>
                <a:spLocks noChangeShapeType="1"/>
              </p:cNvSpPr>
              <p:nvPr/>
            </p:nvSpPr>
            <p:spPr bwMode="auto">
              <a:xfrm>
                <a:off x="3720" y="1920"/>
                <a:ext cx="12" cy="1"/>
              </a:xfrm>
              <a:prstGeom prst="line">
                <a:avLst/>
              </a:prstGeom>
              <a:noFill/>
              <a:ln w="0">
                <a:solidFill>
                  <a:srgbClr val="000000"/>
                </a:solidFill>
                <a:round/>
                <a:headEnd/>
                <a:tailEnd/>
              </a:ln>
            </p:spPr>
            <p:txBody>
              <a:bodyPr/>
              <a:lstStyle/>
              <a:p>
                <a:endParaRPr lang="tr-TR"/>
              </a:p>
            </p:txBody>
          </p:sp>
          <p:sp>
            <p:nvSpPr>
              <p:cNvPr id="38132" name="Line 159"/>
              <p:cNvSpPr>
                <a:spLocks noChangeShapeType="1"/>
              </p:cNvSpPr>
              <p:nvPr/>
            </p:nvSpPr>
            <p:spPr bwMode="auto">
              <a:xfrm>
                <a:off x="3720" y="1920"/>
                <a:ext cx="1" cy="12"/>
              </a:xfrm>
              <a:prstGeom prst="line">
                <a:avLst/>
              </a:prstGeom>
              <a:noFill/>
              <a:ln w="0">
                <a:solidFill>
                  <a:srgbClr val="000000"/>
                </a:solidFill>
                <a:round/>
                <a:headEnd/>
                <a:tailEnd/>
              </a:ln>
            </p:spPr>
            <p:txBody>
              <a:bodyPr/>
              <a:lstStyle/>
              <a:p>
                <a:endParaRPr lang="tr-TR"/>
              </a:p>
            </p:txBody>
          </p:sp>
          <p:sp>
            <p:nvSpPr>
              <p:cNvPr id="38133" name="Rectangle 160"/>
              <p:cNvSpPr>
                <a:spLocks noChangeArrowheads="1"/>
              </p:cNvSpPr>
              <p:nvPr/>
            </p:nvSpPr>
            <p:spPr bwMode="auto">
              <a:xfrm>
                <a:off x="2016" y="1933"/>
                <a:ext cx="12" cy="156"/>
              </a:xfrm>
              <a:prstGeom prst="rect">
                <a:avLst/>
              </a:prstGeom>
              <a:solidFill>
                <a:srgbClr val="000000"/>
              </a:solidFill>
              <a:ln w="9525">
                <a:noFill/>
                <a:miter lim="800000"/>
                <a:headEnd/>
                <a:tailEnd/>
              </a:ln>
            </p:spPr>
            <p:txBody>
              <a:bodyPr/>
              <a:lstStyle/>
              <a:p>
                <a:endParaRPr lang="tr-TR"/>
              </a:p>
            </p:txBody>
          </p:sp>
          <p:sp>
            <p:nvSpPr>
              <p:cNvPr id="38134" name="Line 161"/>
              <p:cNvSpPr>
                <a:spLocks noChangeShapeType="1"/>
              </p:cNvSpPr>
              <p:nvPr/>
            </p:nvSpPr>
            <p:spPr bwMode="auto">
              <a:xfrm>
                <a:off x="2016" y="1933"/>
                <a:ext cx="1" cy="156"/>
              </a:xfrm>
              <a:prstGeom prst="line">
                <a:avLst/>
              </a:prstGeom>
              <a:noFill/>
              <a:ln w="0">
                <a:solidFill>
                  <a:srgbClr val="000000"/>
                </a:solidFill>
                <a:round/>
                <a:headEnd/>
                <a:tailEnd/>
              </a:ln>
            </p:spPr>
            <p:txBody>
              <a:bodyPr/>
              <a:lstStyle/>
              <a:p>
                <a:endParaRPr lang="tr-TR"/>
              </a:p>
            </p:txBody>
          </p:sp>
          <p:sp>
            <p:nvSpPr>
              <p:cNvPr id="38135" name="Rectangle 162"/>
              <p:cNvSpPr>
                <a:spLocks noChangeArrowheads="1"/>
              </p:cNvSpPr>
              <p:nvPr/>
            </p:nvSpPr>
            <p:spPr bwMode="auto">
              <a:xfrm>
                <a:off x="3720" y="1933"/>
                <a:ext cx="12" cy="156"/>
              </a:xfrm>
              <a:prstGeom prst="rect">
                <a:avLst/>
              </a:prstGeom>
              <a:solidFill>
                <a:srgbClr val="000000"/>
              </a:solidFill>
              <a:ln w="9525">
                <a:noFill/>
                <a:miter lim="800000"/>
                <a:headEnd/>
                <a:tailEnd/>
              </a:ln>
            </p:spPr>
            <p:txBody>
              <a:bodyPr/>
              <a:lstStyle/>
              <a:p>
                <a:endParaRPr lang="tr-TR"/>
              </a:p>
            </p:txBody>
          </p:sp>
          <p:sp>
            <p:nvSpPr>
              <p:cNvPr id="38136" name="Line 163"/>
              <p:cNvSpPr>
                <a:spLocks noChangeShapeType="1"/>
              </p:cNvSpPr>
              <p:nvPr/>
            </p:nvSpPr>
            <p:spPr bwMode="auto">
              <a:xfrm>
                <a:off x="3720" y="1933"/>
                <a:ext cx="1" cy="156"/>
              </a:xfrm>
              <a:prstGeom prst="line">
                <a:avLst/>
              </a:prstGeom>
              <a:noFill/>
              <a:ln w="0">
                <a:solidFill>
                  <a:srgbClr val="000000"/>
                </a:solidFill>
                <a:round/>
                <a:headEnd/>
                <a:tailEnd/>
              </a:ln>
            </p:spPr>
            <p:txBody>
              <a:bodyPr/>
              <a:lstStyle/>
              <a:p>
                <a:endParaRPr lang="tr-TR"/>
              </a:p>
            </p:txBody>
          </p:sp>
          <p:sp>
            <p:nvSpPr>
              <p:cNvPr id="38137" name="Rectangle 164"/>
              <p:cNvSpPr>
                <a:spLocks noChangeArrowheads="1"/>
              </p:cNvSpPr>
              <p:nvPr/>
            </p:nvSpPr>
            <p:spPr bwMode="auto">
              <a:xfrm>
                <a:off x="2028" y="2108"/>
                <a:ext cx="1081" cy="156"/>
              </a:xfrm>
              <a:prstGeom prst="rect">
                <a:avLst/>
              </a:prstGeom>
              <a:solidFill>
                <a:srgbClr val="BFBFBF"/>
              </a:solidFill>
              <a:ln w="9525">
                <a:noFill/>
                <a:miter lim="800000"/>
                <a:headEnd/>
                <a:tailEnd/>
              </a:ln>
            </p:spPr>
            <p:txBody>
              <a:bodyPr/>
              <a:lstStyle/>
              <a:p>
                <a:endParaRPr lang="tr-TR"/>
              </a:p>
            </p:txBody>
          </p:sp>
          <p:sp>
            <p:nvSpPr>
              <p:cNvPr id="38138" name="Rectangle 165"/>
              <p:cNvSpPr>
                <a:spLocks noChangeArrowheads="1"/>
              </p:cNvSpPr>
              <p:nvPr/>
            </p:nvSpPr>
            <p:spPr bwMode="auto">
              <a:xfrm>
                <a:off x="2065" y="2108"/>
                <a:ext cx="53" cy="163"/>
              </a:xfrm>
              <a:prstGeom prst="rect">
                <a:avLst/>
              </a:prstGeom>
              <a:noFill/>
              <a:ln w="9525">
                <a:noFill/>
                <a:miter lim="800000"/>
                <a:headEnd/>
                <a:tailEnd/>
              </a:ln>
            </p:spPr>
            <p:txBody>
              <a:bodyPr wrap="none" lIns="0" tIns="0" rIns="0" bIns="0">
                <a:spAutoFit/>
              </a:bodyPr>
              <a:lstStyle/>
              <a:p>
                <a:r>
                  <a:rPr lang="tr-TR" sz="1700" b="1">
                    <a:solidFill>
                      <a:srgbClr val="010000"/>
                    </a:solidFill>
                    <a:latin typeface="Arial" charset="0"/>
                  </a:rPr>
                  <a:t>{</a:t>
                </a:r>
                <a:endParaRPr lang="tr-TR"/>
              </a:p>
            </p:txBody>
          </p:sp>
          <p:sp>
            <p:nvSpPr>
              <p:cNvPr id="38139" name="Rectangle 166"/>
              <p:cNvSpPr>
                <a:spLocks noChangeArrowheads="1"/>
              </p:cNvSpPr>
              <p:nvPr/>
            </p:nvSpPr>
            <p:spPr bwMode="auto">
              <a:xfrm>
                <a:off x="2115" y="2108"/>
                <a:ext cx="788" cy="163"/>
              </a:xfrm>
              <a:prstGeom prst="rect">
                <a:avLst/>
              </a:prstGeom>
              <a:noFill/>
              <a:ln w="9525">
                <a:noFill/>
                <a:miter lim="800000"/>
                <a:headEnd/>
                <a:tailEnd/>
              </a:ln>
            </p:spPr>
            <p:txBody>
              <a:bodyPr wrap="none" lIns="0" tIns="0" rIns="0" bIns="0">
                <a:spAutoFit/>
              </a:bodyPr>
              <a:lstStyle/>
              <a:p>
                <a:r>
                  <a:rPr lang="tr-TR" sz="1700" b="1">
                    <a:solidFill>
                      <a:srgbClr val="010000"/>
                    </a:solidFill>
                    <a:latin typeface="Arial" charset="0"/>
                  </a:rPr>
                  <a:t>Ekmek, Süt}</a:t>
                </a:r>
                <a:endParaRPr lang="tr-TR"/>
              </a:p>
            </p:txBody>
          </p:sp>
          <p:sp>
            <p:nvSpPr>
              <p:cNvPr id="38140" name="Rectangle 167"/>
              <p:cNvSpPr>
                <a:spLocks noChangeArrowheads="1"/>
              </p:cNvSpPr>
              <p:nvPr/>
            </p:nvSpPr>
            <p:spPr bwMode="auto">
              <a:xfrm>
                <a:off x="3109" y="2108"/>
                <a:ext cx="611" cy="156"/>
              </a:xfrm>
              <a:prstGeom prst="rect">
                <a:avLst/>
              </a:prstGeom>
              <a:solidFill>
                <a:srgbClr val="FFFFBF"/>
              </a:solidFill>
              <a:ln w="9525">
                <a:noFill/>
                <a:miter lim="800000"/>
                <a:headEnd/>
                <a:tailEnd/>
              </a:ln>
            </p:spPr>
            <p:txBody>
              <a:bodyPr/>
              <a:lstStyle/>
              <a:p>
                <a:endParaRPr lang="tr-TR"/>
              </a:p>
            </p:txBody>
          </p:sp>
          <p:sp>
            <p:nvSpPr>
              <p:cNvPr id="38141" name="Rectangle 168"/>
              <p:cNvSpPr>
                <a:spLocks noChangeArrowheads="1"/>
              </p:cNvSpPr>
              <p:nvPr/>
            </p:nvSpPr>
            <p:spPr bwMode="auto">
              <a:xfrm>
                <a:off x="3367" y="2108"/>
                <a:ext cx="76" cy="163"/>
              </a:xfrm>
              <a:prstGeom prst="rect">
                <a:avLst/>
              </a:prstGeom>
              <a:noFill/>
              <a:ln w="9525">
                <a:noFill/>
                <a:miter lim="800000"/>
                <a:headEnd/>
                <a:tailEnd/>
              </a:ln>
            </p:spPr>
            <p:txBody>
              <a:bodyPr wrap="none" lIns="0" tIns="0" rIns="0" bIns="0">
                <a:spAutoFit/>
              </a:bodyPr>
              <a:lstStyle/>
              <a:p>
                <a:r>
                  <a:rPr lang="tr-TR" sz="1700" b="1">
                    <a:solidFill>
                      <a:srgbClr val="010000"/>
                    </a:solidFill>
                    <a:latin typeface="Arial" charset="0"/>
                  </a:rPr>
                  <a:t>3</a:t>
                </a:r>
                <a:endParaRPr lang="tr-TR"/>
              </a:p>
            </p:txBody>
          </p:sp>
          <p:sp>
            <p:nvSpPr>
              <p:cNvPr id="38142" name="Rectangle 169"/>
              <p:cNvSpPr>
                <a:spLocks noChangeArrowheads="1"/>
              </p:cNvSpPr>
              <p:nvPr/>
            </p:nvSpPr>
            <p:spPr bwMode="auto">
              <a:xfrm>
                <a:off x="2016" y="2089"/>
                <a:ext cx="12" cy="19"/>
              </a:xfrm>
              <a:prstGeom prst="rect">
                <a:avLst/>
              </a:prstGeom>
              <a:solidFill>
                <a:srgbClr val="000000"/>
              </a:solidFill>
              <a:ln w="9525">
                <a:noFill/>
                <a:miter lim="800000"/>
                <a:headEnd/>
                <a:tailEnd/>
              </a:ln>
            </p:spPr>
            <p:txBody>
              <a:bodyPr/>
              <a:lstStyle/>
              <a:p>
                <a:endParaRPr lang="tr-TR"/>
              </a:p>
            </p:txBody>
          </p:sp>
          <p:sp>
            <p:nvSpPr>
              <p:cNvPr id="38143" name="Line 170"/>
              <p:cNvSpPr>
                <a:spLocks noChangeShapeType="1"/>
              </p:cNvSpPr>
              <p:nvPr/>
            </p:nvSpPr>
            <p:spPr bwMode="auto">
              <a:xfrm>
                <a:off x="2016" y="2089"/>
                <a:ext cx="1" cy="19"/>
              </a:xfrm>
              <a:prstGeom prst="line">
                <a:avLst/>
              </a:prstGeom>
              <a:noFill/>
              <a:ln w="0">
                <a:solidFill>
                  <a:srgbClr val="000000"/>
                </a:solidFill>
                <a:round/>
                <a:headEnd/>
                <a:tailEnd/>
              </a:ln>
            </p:spPr>
            <p:txBody>
              <a:bodyPr/>
              <a:lstStyle/>
              <a:p>
                <a:endParaRPr lang="tr-TR"/>
              </a:p>
            </p:txBody>
          </p:sp>
          <p:sp>
            <p:nvSpPr>
              <p:cNvPr id="38144" name="Rectangle 171"/>
              <p:cNvSpPr>
                <a:spLocks noChangeArrowheads="1"/>
              </p:cNvSpPr>
              <p:nvPr/>
            </p:nvSpPr>
            <p:spPr bwMode="auto">
              <a:xfrm>
                <a:off x="2028" y="2089"/>
                <a:ext cx="1081" cy="6"/>
              </a:xfrm>
              <a:prstGeom prst="rect">
                <a:avLst/>
              </a:prstGeom>
              <a:solidFill>
                <a:srgbClr val="000000"/>
              </a:solidFill>
              <a:ln w="9525">
                <a:noFill/>
                <a:miter lim="800000"/>
                <a:headEnd/>
                <a:tailEnd/>
              </a:ln>
            </p:spPr>
            <p:txBody>
              <a:bodyPr/>
              <a:lstStyle/>
              <a:p>
                <a:endParaRPr lang="tr-TR"/>
              </a:p>
            </p:txBody>
          </p:sp>
          <p:sp>
            <p:nvSpPr>
              <p:cNvPr id="38145" name="Line 172"/>
              <p:cNvSpPr>
                <a:spLocks noChangeShapeType="1"/>
              </p:cNvSpPr>
              <p:nvPr/>
            </p:nvSpPr>
            <p:spPr bwMode="auto">
              <a:xfrm>
                <a:off x="2028" y="2089"/>
                <a:ext cx="1081" cy="1"/>
              </a:xfrm>
              <a:prstGeom prst="line">
                <a:avLst/>
              </a:prstGeom>
              <a:noFill/>
              <a:ln w="0">
                <a:solidFill>
                  <a:srgbClr val="000000"/>
                </a:solidFill>
                <a:round/>
                <a:headEnd/>
                <a:tailEnd/>
              </a:ln>
            </p:spPr>
            <p:txBody>
              <a:bodyPr/>
              <a:lstStyle/>
              <a:p>
                <a:endParaRPr lang="tr-TR"/>
              </a:p>
            </p:txBody>
          </p:sp>
          <p:sp>
            <p:nvSpPr>
              <p:cNvPr id="38146" name="Rectangle 173"/>
              <p:cNvSpPr>
                <a:spLocks noChangeArrowheads="1"/>
              </p:cNvSpPr>
              <p:nvPr/>
            </p:nvSpPr>
            <p:spPr bwMode="auto">
              <a:xfrm>
                <a:off x="2028" y="2101"/>
                <a:ext cx="1081" cy="6"/>
              </a:xfrm>
              <a:prstGeom prst="rect">
                <a:avLst/>
              </a:prstGeom>
              <a:solidFill>
                <a:srgbClr val="000000"/>
              </a:solidFill>
              <a:ln w="9525">
                <a:noFill/>
                <a:miter lim="800000"/>
                <a:headEnd/>
                <a:tailEnd/>
              </a:ln>
            </p:spPr>
            <p:txBody>
              <a:bodyPr/>
              <a:lstStyle/>
              <a:p>
                <a:endParaRPr lang="tr-TR"/>
              </a:p>
            </p:txBody>
          </p:sp>
          <p:sp>
            <p:nvSpPr>
              <p:cNvPr id="38147" name="Line 174"/>
              <p:cNvSpPr>
                <a:spLocks noChangeShapeType="1"/>
              </p:cNvSpPr>
              <p:nvPr/>
            </p:nvSpPr>
            <p:spPr bwMode="auto">
              <a:xfrm>
                <a:off x="2028" y="2101"/>
                <a:ext cx="1081" cy="1"/>
              </a:xfrm>
              <a:prstGeom prst="line">
                <a:avLst/>
              </a:prstGeom>
              <a:noFill/>
              <a:ln w="0">
                <a:solidFill>
                  <a:srgbClr val="000000"/>
                </a:solidFill>
                <a:round/>
                <a:headEnd/>
                <a:tailEnd/>
              </a:ln>
            </p:spPr>
            <p:txBody>
              <a:bodyPr/>
              <a:lstStyle/>
              <a:p>
                <a:endParaRPr lang="tr-TR"/>
              </a:p>
            </p:txBody>
          </p:sp>
          <p:sp>
            <p:nvSpPr>
              <p:cNvPr id="38148" name="Rectangle 175"/>
              <p:cNvSpPr>
                <a:spLocks noChangeArrowheads="1"/>
              </p:cNvSpPr>
              <p:nvPr/>
            </p:nvSpPr>
            <p:spPr bwMode="auto">
              <a:xfrm>
                <a:off x="2028" y="2107"/>
                <a:ext cx="1081" cy="1"/>
              </a:xfrm>
              <a:prstGeom prst="rect">
                <a:avLst/>
              </a:prstGeom>
              <a:solidFill>
                <a:srgbClr val="BFBFBF"/>
              </a:solidFill>
              <a:ln w="9525">
                <a:noFill/>
                <a:miter lim="800000"/>
                <a:headEnd/>
                <a:tailEnd/>
              </a:ln>
            </p:spPr>
            <p:txBody>
              <a:bodyPr/>
              <a:lstStyle/>
              <a:p>
                <a:endParaRPr lang="tr-TR"/>
              </a:p>
            </p:txBody>
          </p:sp>
          <p:sp>
            <p:nvSpPr>
              <p:cNvPr id="38149" name="Rectangle 176"/>
              <p:cNvSpPr>
                <a:spLocks noChangeArrowheads="1"/>
              </p:cNvSpPr>
              <p:nvPr/>
            </p:nvSpPr>
            <p:spPr bwMode="auto">
              <a:xfrm>
                <a:off x="3109" y="2107"/>
                <a:ext cx="17" cy="1"/>
              </a:xfrm>
              <a:prstGeom prst="rect">
                <a:avLst/>
              </a:prstGeom>
              <a:solidFill>
                <a:srgbClr val="FFFFBF"/>
              </a:solidFill>
              <a:ln w="9525">
                <a:noFill/>
                <a:miter lim="800000"/>
                <a:headEnd/>
                <a:tailEnd/>
              </a:ln>
            </p:spPr>
            <p:txBody>
              <a:bodyPr/>
              <a:lstStyle/>
              <a:p>
                <a:endParaRPr lang="tr-TR"/>
              </a:p>
            </p:txBody>
          </p:sp>
          <p:sp>
            <p:nvSpPr>
              <p:cNvPr id="38150" name="Rectangle 177"/>
              <p:cNvSpPr>
                <a:spLocks noChangeArrowheads="1"/>
              </p:cNvSpPr>
              <p:nvPr/>
            </p:nvSpPr>
            <p:spPr bwMode="auto">
              <a:xfrm>
                <a:off x="3109" y="2089"/>
                <a:ext cx="17" cy="6"/>
              </a:xfrm>
              <a:prstGeom prst="rect">
                <a:avLst/>
              </a:prstGeom>
              <a:solidFill>
                <a:srgbClr val="000000"/>
              </a:solidFill>
              <a:ln w="9525">
                <a:noFill/>
                <a:miter lim="800000"/>
                <a:headEnd/>
                <a:tailEnd/>
              </a:ln>
            </p:spPr>
            <p:txBody>
              <a:bodyPr/>
              <a:lstStyle/>
              <a:p>
                <a:endParaRPr lang="tr-TR"/>
              </a:p>
            </p:txBody>
          </p:sp>
          <p:sp>
            <p:nvSpPr>
              <p:cNvPr id="38151" name="Line 178"/>
              <p:cNvSpPr>
                <a:spLocks noChangeShapeType="1"/>
              </p:cNvSpPr>
              <p:nvPr/>
            </p:nvSpPr>
            <p:spPr bwMode="auto">
              <a:xfrm>
                <a:off x="3109" y="2089"/>
                <a:ext cx="17" cy="1"/>
              </a:xfrm>
              <a:prstGeom prst="line">
                <a:avLst/>
              </a:prstGeom>
              <a:noFill/>
              <a:ln w="0">
                <a:solidFill>
                  <a:srgbClr val="000000"/>
                </a:solidFill>
                <a:round/>
                <a:headEnd/>
                <a:tailEnd/>
              </a:ln>
            </p:spPr>
            <p:txBody>
              <a:bodyPr/>
              <a:lstStyle/>
              <a:p>
                <a:endParaRPr lang="tr-TR"/>
              </a:p>
            </p:txBody>
          </p:sp>
          <p:sp>
            <p:nvSpPr>
              <p:cNvPr id="38152" name="Rectangle 179"/>
              <p:cNvSpPr>
                <a:spLocks noChangeArrowheads="1"/>
              </p:cNvSpPr>
              <p:nvPr/>
            </p:nvSpPr>
            <p:spPr bwMode="auto">
              <a:xfrm>
                <a:off x="3109" y="2101"/>
                <a:ext cx="17" cy="6"/>
              </a:xfrm>
              <a:prstGeom prst="rect">
                <a:avLst/>
              </a:prstGeom>
              <a:solidFill>
                <a:srgbClr val="000000"/>
              </a:solidFill>
              <a:ln w="9525">
                <a:noFill/>
                <a:miter lim="800000"/>
                <a:headEnd/>
                <a:tailEnd/>
              </a:ln>
            </p:spPr>
            <p:txBody>
              <a:bodyPr/>
              <a:lstStyle/>
              <a:p>
                <a:endParaRPr lang="tr-TR"/>
              </a:p>
            </p:txBody>
          </p:sp>
          <p:sp>
            <p:nvSpPr>
              <p:cNvPr id="38153" name="Line 180"/>
              <p:cNvSpPr>
                <a:spLocks noChangeShapeType="1"/>
              </p:cNvSpPr>
              <p:nvPr/>
            </p:nvSpPr>
            <p:spPr bwMode="auto">
              <a:xfrm>
                <a:off x="3109" y="2101"/>
                <a:ext cx="17" cy="1"/>
              </a:xfrm>
              <a:prstGeom prst="line">
                <a:avLst/>
              </a:prstGeom>
              <a:noFill/>
              <a:ln w="0">
                <a:solidFill>
                  <a:srgbClr val="000000"/>
                </a:solidFill>
                <a:round/>
                <a:headEnd/>
                <a:tailEnd/>
              </a:ln>
            </p:spPr>
            <p:txBody>
              <a:bodyPr/>
              <a:lstStyle/>
              <a:p>
                <a:endParaRPr lang="tr-TR"/>
              </a:p>
            </p:txBody>
          </p:sp>
          <p:sp>
            <p:nvSpPr>
              <p:cNvPr id="38154" name="Rectangle 181"/>
              <p:cNvSpPr>
                <a:spLocks noChangeArrowheads="1"/>
              </p:cNvSpPr>
              <p:nvPr/>
            </p:nvSpPr>
            <p:spPr bwMode="auto">
              <a:xfrm>
                <a:off x="3126" y="2089"/>
                <a:ext cx="594" cy="6"/>
              </a:xfrm>
              <a:prstGeom prst="rect">
                <a:avLst/>
              </a:prstGeom>
              <a:solidFill>
                <a:srgbClr val="000000"/>
              </a:solidFill>
              <a:ln w="9525">
                <a:noFill/>
                <a:miter lim="800000"/>
                <a:headEnd/>
                <a:tailEnd/>
              </a:ln>
            </p:spPr>
            <p:txBody>
              <a:bodyPr/>
              <a:lstStyle/>
              <a:p>
                <a:endParaRPr lang="tr-TR"/>
              </a:p>
            </p:txBody>
          </p:sp>
          <p:sp>
            <p:nvSpPr>
              <p:cNvPr id="38155" name="Line 182"/>
              <p:cNvSpPr>
                <a:spLocks noChangeShapeType="1"/>
              </p:cNvSpPr>
              <p:nvPr/>
            </p:nvSpPr>
            <p:spPr bwMode="auto">
              <a:xfrm>
                <a:off x="3126" y="2089"/>
                <a:ext cx="594" cy="1"/>
              </a:xfrm>
              <a:prstGeom prst="line">
                <a:avLst/>
              </a:prstGeom>
              <a:noFill/>
              <a:ln w="0">
                <a:solidFill>
                  <a:srgbClr val="000000"/>
                </a:solidFill>
                <a:round/>
                <a:headEnd/>
                <a:tailEnd/>
              </a:ln>
            </p:spPr>
            <p:txBody>
              <a:bodyPr/>
              <a:lstStyle/>
              <a:p>
                <a:endParaRPr lang="tr-TR"/>
              </a:p>
            </p:txBody>
          </p:sp>
          <p:sp>
            <p:nvSpPr>
              <p:cNvPr id="38156" name="Rectangle 183"/>
              <p:cNvSpPr>
                <a:spLocks noChangeArrowheads="1"/>
              </p:cNvSpPr>
              <p:nvPr/>
            </p:nvSpPr>
            <p:spPr bwMode="auto">
              <a:xfrm>
                <a:off x="3126" y="2101"/>
                <a:ext cx="594" cy="6"/>
              </a:xfrm>
              <a:prstGeom prst="rect">
                <a:avLst/>
              </a:prstGeom>
              <a:solidFill>
                <a:srgbClr val="000000"/>
              </a:solidFill>
              <a:ln w="9525">
                <a:noFill/>
                <a:miter lim="800000"/>
                <a:headEnd/>
                <a:tailEnd/>
              </a:ln>
            </p:spPr>
            <p:txBody>
              <a:bodyPr/>
              <a:lstStyle/>
              <a:p>
                <a:endParaRPr lang="tr-TR"/>
              </a:p>
            </p:txBody>
          </p:sp>
          <p:sp>
            <p:nvSpPr>
              <p:cNvPr id="38157" name="Line 184"/>
              <p:cNvSpPr>
                <a:spLocks noChangeShapeType="1"/>
              </p:cNvSpPr>
              <p:nvPr/>
            </p:nvSpPr>
            <p:spPr bwMode="auto">
              <a:xfrm>
                <a:off x="3126" y="2101"/>
                <a:ext cx="594" cy="1"/>
              </a:xfrm>
              <a:prstGeom prst="line">
                <a:avLst/>
              </a:prstGeom>
              <a:noFill/>
              <a:ln w="0">
                <a:solidFill>
                  <a:srgbClr val="000000"/>
                </a:solidFill>
                <a:round/>
                <a:headEnd/>
                <a:tailEnd/>
              </a:ln>
            </p:spPr>
            <p:txBody>
              <a:bodyPr/>
              <a:lstStyle/>
              <a:p>
                <a:endParaRPr lang="tr-TR"/>
              </a:p>
            </p:txBody>
          </p:sp>
          <p:sp>
            <p:nvSpPr>
              <p:cNvPr id="38158" name="Rectangle 185"/>
              <p:cNvSpPr>
                <a:spLocks noChangeArrowheads="1"/>
              </p:cNvSpPr>
              <p:nvPr/>
            </p:nvSpPr>
            <p:spPr bwMode="auto">
              <a:xfrm>
                <a:off x="3126" y="2107"/>
                <a:ext cx="594" cy="1"/>
              </a:xfrm>
              <a:prstGeom prst="rect">
                <a:avLst/>
              </a:prstGeom>
              <a:solidFill>
                <a:srgbClr val="FFFFBF"/>
              </a:solidFill>
              <a:ln w="9525">
                <a:noFill/>
                <a:miter lim="800000"/>
                <a:headEnd/>
                <a:tailEnd/>
              </a:ln>
            </p:spPr>
            <p:txBody>
              <a:bodyPr/>
              <a:lstStyle/>
              <a:p>
                <a:endParaRPr lang="tr-TR"/>
              </a:p>
            </p:txBody>
          </p:sp>
          <p:sp>
            <p:nvSpPr>
              <p:cNvPr id="38159" name="Rectangle 186"/>
              <p:cNvSpPr>
                <a:spLocks noChangeArrowheads="1"/>
              </p:cNvSpPr>
              <p:nvPr/>
            </p:nvSpPr>
            <p:spPr bwMode="auto">
              <a:xfrm>
                <a:off x="3720" y="2089"/>
                <a:ext cx="12" cy="19"/>
              </a:xfrm>
              <a:prstGeom prst="rect">
                <a:avLst/>
              </a:prstGeom>
              <a:solidFill>
                <a:srgbClr val="000000"/>
              </a:solidFill>
              <a:ln w="9525">
                <a:noFill/>
                <a:miter lim="800000"/>
                <a:headEnd/>
                <a:tailEnd/>
              </a:ln>
            </p:spPr>
            <p:txBody>
              <a:bodyPr/>
              <a:lstStyle/>
              <a:p>
                <a:endParaRPr lang="tr-TR"/>
              </a:p>
            </p:txBody>
          </p:sp>
          <p:sp>
            <p:nvSpPr>
              <p:cNvPr id="38160" name="Line 187"/>
              <p:cNvSpPr>
                <a:spLocks noChangeShapeType="1"/>
              </p:cNvSpPr>
              <p:nvPr/>
            </p:nvSpPr>
            <p:spPr bwMode="auto">
              <a:xfrm>
                <a:off x="3720" y="2089"/>
                <a:ext cx="1" cy="19"/>
              </a:xfrm>
              <a:prstGeom prst="line">
                <a:avLst/>
              </a:prstGeom>
              <a:noFill/>
              <a:ln w="0">
                <a:solidFill>
                  <a:srgbClr val="000000"/>
                </a:solidFill>
                <a:round/>
                <a:headEnd/>
                <a:tailEnd/>
              </a:ln>
            </p:spPr>
            <p:txBody>
              <a:bodyPr/>
              <a:lstStyle/>
              <a:p>
                <a:endParaRPr lang="tr-TR"/>
              </a:p>
            </p:txBody>
          </p:sp>
          <p:sp>
            <p:nvSpPr>
              <p:cNvPr id="38161" name="Rectangle 188"/>
              <p:cNvSpPr>
                <a:spLocks noChangeArrowheads="1"/>
              </p:cNvSpPr>
              <p:nvPr/>
            </p:nvSpPr>
            <p:spPr bwMode="auto">
              <a:xfrm>
                <a:off x="2016" y="2108"/>
                <a:ext cx="12" cy="156"/>
              </a:xfrm>
              <a:prstGeom prst="rect">
                <a:avLst/>
              </a:prstGeom>
              <a:solidFill>
                <a:srgbClr val="000000"/>
              </a:solidFill>
              <a:ln w="9525">
                <a:noFill/>
                <a:miter lim="800000"/>
                <a:headEnd/>
                <a:tailEnd/>
              </a:ln>
            </p:spPr>
            <p:txBody>
              <a:bodyPr/>
              <a:lstStyle/>
              <a:p>
                <a:endParaRPr lang="tr-TR"/>
              </a:p>
            </p:txBody>
          </p:sp>
          <p:sp>
            <p:nvSpPr>
              <p:cNvPr id="38162" name="Line 189"/>
              <p:cNvSpPr>
                <a:spLocks noChangeShapeType="1"/>
              </p:cNvSpPr>
              <p:nvPr/>
            </p:nvSpPr>
            <p:spPr bwMode="auto">
              <a:xfrm>
                <a:off x="2016" y="2108"/>
                <a:ext cx="1" cy="156"/>
              </a:xfrm>
              <a:prstGeom prst="line">
                <a:avLst/>
              </a:prstGeom>
              <a:noFill/>
              <a:ln w="0">
                <a:solidFill>
                  <a:srgbClr val="000000"/>
                </a:solidFill>
                <a:round/>
                <a:headEnd/>
                <a:tailEnd/>
              </a:ln>
            </p:spPr>
            <p:txBody>
              <a:bodyPr/>
              <a:lstStyle/>
              <a:p>
                <a:endParaRPr lang="tr-TR"/>
              </a:p>
            </p:txBody>
          </p:sp>
          <p:sp>
            <p:nvSpPr>
              <p:cNvPr id="38163" name="Rectangle 190"/>
              <p:cNvSpPr>
                <a:spLocks noChangeArrowheads="1"/>
              </p:cNvSpPr>
              <p:nvPr/>
            </p:nvSpPr>
            <p:spPr bwMode="auto">
              <a:xfrm>
                <a:off x="3720" y="2108"/>
                <a:ext cx="12" cy="156"/>
              </a:xfrm>
              <a:prstGeom prst="rect">
                <a:avLst/>
              </a:prstGeom>
              <a:solidFill>
                <a:srgbClr val="000000"/>
              </a:solidFill>
              <a:ln w="9525">
                <a:noFill/>
                <a:miter lim="800000"/>
                <a:headEnd/>
                <a:tailEnd/>
              </a:ln>
            </p:spPr>
            <p:txBody>
              <a:bodyPr/>
              <a:lstStyle/>
              <a:p>
                <a:endParaRPr lang="tr-TR"/>
              </a:p>
            </p:txBody>
          </p:sp>
          <p:sp>
            <p:nvSpPr>
              <p:cNvPr id="38164" name="Line 191"/>
              <p:cNvSpPr>
                <a:spLocks noChangeShapeType="1"/>
              </p:cNvSpPr>
              <p:nvPr/>
            </p:nvSpPr>
            <p:spPr bwMode="auto">
              <a:xfrm>
                <a:off x="3720" y="2108"/>
                <a:ext cx="1" cy="156"/>
              </a:xfrm>
              <a:prstGeom prst="line">
                <a:avLst/>
              </a:prstGeom>
              <a:noFill/>
              <a:ln w="0">
                <a:solidFill>
                  <a:srgbClr val="000000"/>
                </a:solidFill>
                <a:round/>
                <a:headEnd/>
                <a:tailEnd/>
              </a:ln>
            </p:spPr>
            <p:txBody>
              <a:bodyPr/>
              <a:lstStyle/>
              <a:p>
                <a:endParaRPr lang="tr-TR"/>
              </a:p>
            </p:txBody>
          </p:sp>
          <p:sp>
            <p:nvSpPr>
              <p:cNvPr id="38165" name="Rectangle 192"/>
              <p:cNvSpPr>
                <a:spLocks noChangeArrowheads="1"/>
              </p:cNvSpPr>
              <p:nvPr/>
            </p:nvSpPr>
            <p:spPr bwMode="auto">
              <a:xfrm>
                <a:off x="2028" y="2264"/>
                <a:ext cx="1081" cy="156"/>
              </a:xfrm>
              <a:prstGeom prst="rect">
                <a:avLst/>
              </a:prstGeom>
              <a:solidFill>
                <a:srgbClr val="595959"/>
              </a:solidFill>
              <a:ln w="9525">
                <a:noFill/>
                <a:miter lim="800000"/>
                <a:headEnd/>
                <a:tailEnd/>
              </a:ln>
            </p:spPr>
            <p:txBody>
              <a:bodyPr/>
              <a:lstStyle/>
              <a:p>
                <a:endParaRPr lang="tr-TR"/>
              </a:p>
            </p:txBody>
          </p:sp>
          <p:sp>
            <p:nvSpPr>
              <p:cNvPr id="38166" name="Rectangle 193"/>
              <p:cNvSpPr>
                <a:spLocks noChangeArrowheads="1"/>
              </p:cNvSpPr>
              <p:nvPr/>
            </p:nvSpPr>
            <p:spPr bwMode="auto">
              <a:xfrm>
                <a:off x="2065" y="2264"/>
                <a:ext cx="53" cy="163"/>
              </a:xfrm>
              <a:prstGeom prst="rect">
                <a:avLst/>
              </a:prstGeom>
              <a:noFill/>
              <a:ln w="9525">
                <a:noFill/>
                <a:miter lim="800000"/>
                <a:headEnd/>
                <a:tailEnd/>
              </a:ln>
            </p:spPr>
            <p:txBody>
              <a:bodyPr wrap="none" lIns="0" tIns="0" rIns="0" bIns="0">
                <a:spAutoFit/>
              </a:bodyPr>
              <a:lstStyle/>
              <a:p>
                <a:r>
                  <a:rPr lang="tr-TR" sz="1700" b="1">
                    <a:solidFill>
                      <a:srgbClr val="FFFFFF"/>
                    </a:solidFill>
                    <a:latin typeface="Arial" charset="0"/>
                  </a:rPr>
                  <a:t>{</a:t>
                </a:r>
                <a:endParaRPr lang="tr-TR"/>
              </a:p>
            </p:txBody>
          </p:sp>
          <p:sp>
            <p:nvSpPr>
              <p:cNvPr id="38167" name="Rectangle 194"/>
              <p:cNvSpPr>
                <a:spLocks noChangeArrowheads="1"/>
              </p:cNvSpPr>
              <p:nvPr/>
            </p:nvSpPr>
            <p:spPr bwMode="auto">
              <a:xfrm>
                <a:off x="2115" y="2264"/>
                <a:ext cx="834" cy="163"/>
              </a:xfrm>
              <a:prstGeom prst="rect">
                <a:avLst/>
              </a:prstGeom>
              <a:noFill/>
              <a:ln w="9525">
                <a:noFill/>
                <a:miter lim="800000"/>
                <a:headEnd/>
                <a:tailEnd/>
              </a:ln>
            </p:spPr>
            <p:txBody>
              <a:bodyPr wrap="none" lIns="0" tIns="0" rIns="0" bIns="0">
                <a:spAutoFit/>
              </a:bodyPr>
              <a:lstStyle/>
              <a:p>
                <a:r>
                  <a:rPr lang="tr-TR" sz="1700" b="1">
                    <a:solidFill>
                      <a:srgbClr val="FFFFFF"/>
                    </a:solidFill>
                    <a:latin typeface="Arial" charset="0"/>
                  </a:rPr>
                  <a:t>Ekmek, Bira}</a:t>
                </a:r>
                <a:endParaRPr lang="tr-TR"/>
              </a:p>
            </p:txBody>
          </p:sp>
          <p:sp>
            <p:nvSpPr>
              <p:cNvPr id="38168" name="Rectangle 195"/>
              <p:cNvSpPr>
                <a:spLocks noChangeArrowheads="1"/>
              </p:cNvSpPr>
              <p:nvPr/>
            </p:nvSpPr>
            <p:spPr bwMode="auto">
              <a:xfrm>
                <a:off x="3109" y="2264"/>
                <a:ext cx="611" cy="156"/>
              </a:xfrm>
              <a:prstGeom prst="rect">
                <a:avLst/>
              </a:prstGeom>
              <a:solidFill>
                <a:srgbClr val="595959"/>
              </a:solidFill>
              <a:ln w="9525">
                <a:noFill/>
                <a:miter lim="800000"/>
                <a:headEnd/>
                <a:tailEnd/>
              </a:ln>
            </p:spPr>
            <p:txBody>
              <a:bodyPr/>
              <a:lstStyle/>
              <a:p>
                <a:endParaRPr lang="tr-TR"/>
              </a:p>
            </p:txBody>
          </p:sp>
          <p:sp>
            <p:nvSpPr>
              <p:cNvPr id="38169" name="Rectangle 196"/>
              <p:cNvSpPr>
                <a:spLocks noChangeArrowheads="1"/>
              </p:cNvSpPr>
              <p:nvPr/>
            </p:nvSpPr>
            <p:spPr bwMode="auto">
              <a:xfrm>
                <a:off x="3367" y="2264"/>
                <a:ext cx="76" cy="163"/>
              </a:xfrm>
              <a:prstGeom prst="rect">
                <a:avLst/>
              </a:prstGeom>
              <a:noFill/>
              <a:ln w="9525">
                <a:noFill/>
                <a:miter lim="800000"/>
                <a:headEnd/>
                <a:tailEnd/>
              </a:ln>
            </p:spPr>
            <p:txBody>
              <a:bodyPr wrap="none" lIns="0" tIns="0" rIns="0" bIns="0">
                <a:spAutoFit/>
              </a:bodyPr>
              <a:lstStyle/>
              <a:p>
                <a:r>
                  <a:rPr lang="tr-TR" sz="1700" b="1">
                    <a:solidFill>
                      <a:srgbClr val="FFFFFF"/>
                    </a:solidFill>
                    <a:latin typeface="Arial" charset="0"/>
                  </a:rPr>
                  <a:t>2</a:t>
                </a:r>
                <a:endParaRPr lang="tr-TR"/>
              </a:p>
            </p:txBody>
          </p:sp>
          <p:sp>
            <p:nvSpPr>
              <p:cNvPr id="38170" name="Rectangle 197"/>
              <p:cNvSpPr>
                <a:spLocks noChangeArrowheads="1"/>
              </p:cNvSpPr>
              <p:nvPr/>
            </p:nvSpPr>
            <p:spPr bwMode="auto">
              <a:xfrm>
                <a:off x="2016" y="2264"/>
                <a:ext cx="12" cy="156"/>
              </a:xfrm>
              <a:prstGeom prst="rect">
                <a:avLst/>
              </a:prstGeom>
              <a:solidFill>
                <a:srgbClr val="000000"/>
              </a:solidFill>
              <a:ln w="9525">
                <a:noFill/>
                <a:miter lim="800000"/>
                <a:headEnd/>
                <a:tailEnd/>
              </a:ln>
            </p:spPr>
            <p:txBody>
              <a:bodyPr/>
              <a:lstStyle/>
              <a:p>
                <a:endParaRPr lang="tr-TR"/>
              </a:p>
            </p:txBody>
          </p:sp>
          <p:sp>
            <p:nvSpPr>
              <p:cNvPr id="38171" name="Line 198"/>
              <p:cNvSpPr>
                <a:spLocks noChangeShapeType="1"/>
              </p:cNvSpPr>
              <p:nvPr/>
            </p:nvSpPr>
            <p:spPr bwMode="auto">
              <a:xfrm>
                <a:off x="2016" y="2264"/>
                <a:ext cx="1" cy="156"/>
              </a:xfrm>
              <a:prstGeom prst="line">
                <a:avLst/>
              </a:prstGeom>
              <a:noFill/>
              <a:ln w="0">
                <a:solidFill>
                  <a:srgbClr val="000000"/>
                </a:solidFill>
                <a:round/>
                <a:headEnd/>
                <a:tailEnd/>
              </a:ln>
            </p:spPr>
            <p:txBody>
              <a:bodyPr/>
              <a:lstStyle/>
              <a:p>
                <a:endParaRPr lang="tr-TR"/>
              </a:p>
            </p:txBody>
          </p:sp>
          <p:sp>
            <p:nvSpPr>
              <p:cNvPr id="38172" name="Rectangle 199"/>
              <p:cNvSpPr>
                <a:spLocks noChangeArrowheads="1"/>
              </p:cNvSpPr>
              <p:nvPr/>
            </p:nvSpPr>
            <p:spPr bwMode="auto">
              <a:xfrm>
                <a:off x="3720" y="2264"/>
                <a:ext cx="12" cy="156"/>
              </a:xfrm>
              <a:prstGeom prst="rect">
                <a:avLst/>
              </a:prstGeom>
              <a:solidFill>
                <a:srgbClr val="000000"/>
              </a:solidFill>
              <a:ln w="9525">
                <a:noFill/>
                <a:miter lim="800000"/>
                <a:headEnd/>
                <a:tailEnd/>
              </a:ln>
            </p:spPr>
            <p:txBody>
              <a:bodyPr/>
              <a:lstStyle/>
              <a:p>
                <a:endParaRPr lang="tr-TR"/>
              </a:p>
            </p:txBody>
          </p:sp>
          <p:sp>
            <p:nvSpPr>
              <p:cNvPr id="38173" name="Line 200"/>
              <p:cNvSpPr>
                <a:spLocks noChangeShapeType="1"/>
              </p:cNvSpPr>
              <p:nvPr/>
            </p:nvSpPr>
            <p:spPr bwMode="auto">
              <a:xfrm>
                <a:off x="3720" y="2264"/>
                <a:ext cx="1" cy="156"/>
              </a:xfrm>
              <a:prstGeom prst="line">
                <a:avLst/>
              </a:prstGeom>
              <a:noFill/>
              <a:ln w="0">
                <a:solidFill>
                  <a:srgbClr val="000000"/>
                </a:solidFill>
                <a:round/>
                <a:headEnd/>
                <a:tailEnd/>
              </a:ln>
            </p:spPr>
            <p:txBody>
              <a:bodyPr/>
              <a:lstStyle/>
              <a:p>
                <a:endParaRPr lang="tr-TR"/>
              </a:p>
            </p:txBody>
          </p:sp>
          <p:sp>
            <p:nvSpPr>
              <p:cNvPr id="38174" name="Rectangle 201"/>
              <p:cNvSpPr>
                <a:spLocks noChangeArrowheads="1"/>
              </p:cNvSpPr>
              <p:nvPr/>
            </p:nvSpPr>
            <p:spPr bwMode="auto">
              <a:xfrm>
                <a:off x="2028" y="2420"/>
                <a:ext cx="1081" cy="156"/>
              </a:xfrm>
              <a:prstGeom prst="rect">
                <a:avLst/>
              </a:prstGeom>
              <a:solidFill>
                <a:srgbClr val="BFBFBF"/>
              </a:solidFill>
              <a:ln w="9525">
                <a:noFill/>
                <a:miter lim="800000"/>
                <a:headEnd/>
                <a:tailEnd/>
              </a:ln>
            </p:spPr>
            <p:txBody>
              <a:bodyPr/>
              <a:lstStyle/>
              <a:p>
                <a:endParaRPr lang="tr-TR"/>
              </a:p>
            </p:txBody>
          </p:sp>
          <p:sp>
            <p:nvSpPr>
              <p:cNvPr id="38175" name="Rectangle 202"/>
              <p:cNvSpPr>
                <a:spLocks noChangeArrowheads="1"/>
              </p:cNvSpPr>
              <p:nvPr/>
            </p:nvSpPr>
            <p:spPr bwMode="auto">
              <a:xfrm>
                <a:off x="2065" y="2421"/>
                <a:ext cx="53" cy="163"/>
              </a:xfrm>
              <a:prstGeom prst="rect">
                <a:avLst/>
              </a:prstGeom>
              <a:noFill/>
              <a:ln w="9525">
                <a:noFill/>
                <a:miter lim="800000"/>
                <a:headEnd/>
                <a:tailEnd/>
              </a:ln>
            </p:spPr>
            <p:txBody>
              <a:bodyPr wrap="none" lIns="0" tIns="0" rIns="0" bIns="0">
                <a:spAutoFit/>
              </a:bodyPr>
              <a:lstStyle/>
              <a:p>
                <a:r>
                  <a:rPr lang="tr-TR" sz="1700" b="1">
                    <a:solidFill>
                      <a:srgbClr val="010000"/>
                    </a:solidFill>
                    <a:latin typeface="Arial" charset="0"/>
                  </a:rPr>
                  <a:t>{</a:t>
                </a:r>
                <a:endParaRPr lang="tr-TR"/>
              </a:p>
            </p:txBody>
          </p:sp>
          <p:sp>
            <p:nvSpPr>
              <p:cNvPr id="38176" name="Rectangle 203"/>
              <p:cNvSpPr>
                <a:spLocks noChangeArrowheads="1"/>
              </p:cNvSpPr>
              <p:nvPr/>
            </p:nvSpPr>
            <p:spPr bwMode="auto">
              <a:xfrm>
                <a:off x="2115" y="2421"/>
                <a:ext cx="811" cy="163"/>
              </a:xfrm>
              <a:prstGeom prst="rect">
                <a:avLst/>
              </a:prstGeom>
              <a:noFill/>
              <a:ln w="9525">
                <a:noFill/>
                <a:miter lim="800000"/>
                <a:headEnd/>
                <a:tailEnd/>
              </a:ln>
            </p:spPr>
            <p:txBody>
              <a:bodyPr wrap="none" lIns="0" tIns="0" rIns="0" bIns="0">
                <a:spAutoFit/>
              </a:bodyPr>
              <a:lstStyle/>
              <a:p>
                <a:r>
                  <a:rPr lang="tr-TR" sz="1700" b="1">
                    <a:solidFill>
                      <a:srgbClr val="010000"/>
                    </a:solidFill>
                    <a:latin typeface="Arial" charset="0"/>
                  </a:rPr>
                  <a:t>Ekmek, Bez}</a:t>
                </a:r>
                <a:endParaRPr lang="tr-TR"/>
              </a:p>
            </p:txBody>
          </p:sp>
          <p:sp>
            <p:nvSpPr>
              <p:cNvPr id="38177" name="Rectangle 204"/>
              <p:cNvSpPr>
                <a:spLocks noChangeArrowheads="1"/>
              </p:cNvSpPr>
              <p:nvPr/>
            </p:nvSpPr>
            <p:spPr bwMode="auto">
              <a:xfrm>
                <a:off x="3109" y="2420"/>
                <a:ext cx="611" cy="156"/>
              </a:xfrm>
              <a:prstGeom prst="rect">
                <a:avLst/>
              </a:prstGeom>
              <a:solidFill>
                <a:srgbClr val="FFFFBF"/>
              </a:solidFill>
              <a:ln w="9525">
                <a:noFill/>
                <a:miter lim="800000"/>
                <a:headEnd/>
                <a:tailEnd/>
              </a:ln>
            </p:spPr>
            <p:txBody>
              <a:bodyPr/>
              <a:lstStyle/>
              <a:p>
                <a:endParaRPr lang="tr-TR"/>
              </a:p>
            </p:txBody>
          </p:sp>
          <p:sp>
            <p:nvSpPr>
              <p:cNvPr id="38178" name="Rectangle 205"/>
              <p:cNvSpPr>
                <a:spLocks noChangeArrowheads="1"/>
              </p:cNvSpPr>
              <p:nvPr/>
            </p:nvSpPr>
            <p:spPr bwMode="auto">
              <a:xfrm>
                <a:off x="3367" y="2421"/>
                <a:ext cx="76" cy="163"/>
              </a:xfrm>
              <a:prstGeom prst="rect">
                <a:avLst/>
              </a:prstGeom>
              <a:noFill/>
              <a:ln w="9525">
                <a:noFill/>
                <a:miter lim="800000"/>
                <a:headEnd/>
                <a:tailEnd/>
              </a:ln>
            </p:spPr>
            <p:txBody>
              <a:bodyPr wrap="none" lIns="0" tIns="0" rIns="0" bIns="0">
                <a:spAutoFit/>
              </a:bodyPr>
              <a:lstStyle/>
              <a:p>
                <a:r>
                  <a:rPr lang="tr-TR" sz="1700" b="1">
                    <a:solidFill>
                      <a:srgbClr val="010000"/>
                    </a:solidFill>
                    <a:latin typeface="Arial" charset="0"/>
                  </a:rPr>
                  <a:t>3</a:t>
                </a:r>
                <a:endParaRPr lang="tr-TR"/>
              </a:p>
            </p:txBody>
          </p:sp>
          <p:sp>
            <p:nvSpPr>
              <p:cNvPr id="38179" name="Rectangle 206"/>
              <p:cNvSpPr>
                <a:spLocks noChangeArrowheads="1"/>
              </p:cNvSpPr>
              <p:nvPr/>
            </p:nvSpPr>
            <p:spPr bwMode="auto">
              <a:xfrm>
                <a:off x="2016" y="2420"/>
                <a:ext cx="12" cy="155"/>
              </a:xfrm>
              <a:prstGeom prst="rect">
                <a:avLst/>
              </a:prstGeom>
              <a:solidFill>
                <a:srgbClr val="000000"/>
              </a:solidFill>
              <a:ln w="9525">
                <a:noFill/>
                <a:miter lim="800000"/>
                <a:headEnd/>
                <a:tailEnd/>
              </a:ln>
            </p:spPr>
            <p:txBody>
              <a:bodyPr/>
              <a:lstStyle/>
              <a:p>
                <a:endParaRPr lang="tr-TR"/>
              </a:p>
            </p:txBody>
          </p:sp>
          <p:sp>
            <p:nvSpPr>
              <p:cNvPr id="38180" name="Line 207"/>
              <p:cNvSpPr>
                <a:spLocks noChangeShapeType="1"/>
              </p:cNvSpPr>
              <p:nvPr/>
            </p:nvSpPr>
            <p:spPr bwMode="auto">
              <a:xfrm>
                <a:off x="2016" y="2420"/>
                <a:ext cx="1" cy="155"/>
              </a:xfrm>
              <a:prstGeom prst="line">
                <a:avLst/>
              </a:prstGeom>
              <a:noFill/>
              <a:ln w="0">
                <a:solidFill>
                  <a:srgbClr val="000000"/>
                </a:solidFill>
                <a:round/>
                <a:headEnd/>
                <a:tailEnd/>
              </a:ln>
            </p:spPr>
            <p:txBody>
              <a:bodyPr/>
              <a:lstStyle/>
              <a:p>
                <a:endParaRPr lang="tr-TR"/>
              </a:p>
            </p:txBody>
          </p:sp>
          <p:sp>
            <p:nvSpPr>
              <p:cNvPr id="38181" name="Rectangle 208"/>
              <p:cNvSpPr>
                <a:spLocks noChangeArrowheads="1"/>
              </p:cNvSpPr>
              <p:nvPr/>
            </p:nvSpPr>
            <p:spPr bwMode="auto">
              <a:xfrm>
                <a:off x="3720" y="2420"/>
                <a:ext cx="12" cy="155"/>
              </a:xfrm>
              <a:prstGeom prst="rect">
                <a:avLst/>
              </a:prstGeom>
              <a:solidFill>
                <a:srgbClr val="000000"/>
              </a:solidFill>
              <a:ln w="9525">
                <a:noFill/>
                <a:miter lim="800000"/>
                <a:headEnd/>
                <a:tailEnd/>
              </a:ln>
            </p:spPr>
            <p:txBody>
              <a:bodyPr/>
              <a:lstStyle/>
              <a:p>
                <a:endParaRPr lang="tr-TR"/>
              </a:p>
            </p:txBody>
          </p:sp>
          <p:sp>
            <p:nvSpPr>
              <p:cNvPr id="38182" name="Line 209"/>
              <p:cNvSpPr>
                <a:spLocks noChangeShapeType="1"/>
              </p:cNvSpPr>
              <p:nvPr/>
            </p:nvSpPr>
            <p:spPr bwMode="auto">
              <a:xfrm>
                <a:off x="3720" y="2420"/>
                <a:ext cx="1" cy="155"/>
              </a:xfrm>
              <a:prstGeom prst="line">
                <a:avLst/>
              </a:prstGeom>
              <a:noFill/>
              <a:ln w="0">
                <a:solidFill>
                  <a:srgbClr val="000000"/>
                </a:solidFill>
                <a:round/>
                <a:headEnd/>
                <a:tailEnd/>
              </a:ln>
            </p:spPr>
            <p:txBody>
              <a:bodyPr/>
              <a:lstStyle/>
              <a:p>
                <a:endParaRPr lang="tr-TR"/>
              </a:p>
            </p:txBody>
          </p:sp>
          <p:sp>
            <p:nvSpPr>
              <p:cNvPr id="38183" name="Rectangle 210"/>
              <p:cNvSpPr>
                <a:spLocks noChangeArrowheads="1"/>
              </p:cNvSpPr>
              <p:nvPr/>
            </p:nvSpPr>
            <p:spPr bwMode="auto">
              <a:xfrm>
                <a:off x="2028" y="2576"/>
                <a:ext cx="1081" cy="156"/>
              </a:xfrm>
              <a:prstGeom prst="rect">
                <a:avLst/>
              </a:prstGeom>
              <a:solidFill>
                <a:srgbClr val="595959"/>
              </a:solidFill>
              <a:ln w="9525">
                <a:noFill/>
                <a:miter lim="800000"/>
                <a:headEnd/>
                <a:tailEnd/>
              </a:ln>
            </p:spPr>
            <p:txBody>
              <a:bodyPr/>
              <a:lstStyle/>
              <a:p>
                <a:endParaRPr lang="tr-TR"/>
              </a:p>
            </p:txBody>
          </p:sp>
          <p:sp>
            <p:nvSpPr>
              <p:cNvPr id="38184" name="Rectangle 211"/>
              <p:cNvSpPr>
                <a:spLocks noChangeArrowheads="1"/>
              </p:cNvSpPr>
              <p:nvPr/>
            </p:nvSpPr>
            <p:spPr bwMode="auto">
              <a:xfrm>
                <a:off x="2065" y="2576"/>
                <a:ext cx="53" cy="163"/>
              </a:xfrm>
              <a:prstGeom prst="rect">
                <a:avLst/>
              </a:prstGeom>
              <a:noFill/>
              <a:ln w="9525">
                <a:noFill/>
                <a:miter lim="800000"/>
                <a:headEnd/>
                <a:tailEnd/>
              </a:ln>
            </p:spPr>
            <p:txBody>
              <a:bodyPr wrap="none" lIns="0" tIns="0" rIns="0" bIns="0">
                <a:spAutoFit/>
              </a:bodyPr>
              <a:lstStyle/>
              <a:p>
                <a:r>
                  <a:rPr lang="tr-TR" sz="1700" b="1">
                    <a:solidFill>
                      <a:srgbClr val="FFFFFF"/>
                    </a:solidFill>
                    <a:latin typeface="Arial" charset="0"/>
                  </a:rPr>
                  <a:t>{</a:t>
                </a:r>
                <a:endParaRPr lang="tr-TR"/>
              </a:p>
            </p:txBody>
          </p:sp>
          <p:sp>
            <p:nvSpPr>
              <p:cNvPr id="38185" name="Rectangle 212"/>
              <p:cNvSpPr>
                <a:spLocks noChangeArrowheads="1"/>
              </p:cNvSpPr>
              <p:nvPr/>
            </p:nvSpPr>
            <p:spPr bwMode="auto">
              <a:xfrm>
                <a:off x="2115" y="2576"/>
                <a:ext cx="613" cy="163"/>
              </a:xfrm>
              <a:prstGeom prst="rect">
                <a:avLst/>
              </a:prstGeom>
              <a:noFill/>
              <a:ln w="9525">
                <a:noFill/>
                <a:miter lim="800000"/>
                <a:headEnd/>
                <a:tailEnd/>
              </a:ln>
            </p:spPr>
            <p:txBody>
              <a:bodyPr wrap="none" lIns="0" tIns="0" rIns="0" bIns="0">
                <a:spAutoFit/>
              </a:bodyPr>
              <a:lstStyle/>
              <a:p>
                <a:r>
                  <a:rPr lang="tr-TR" sz="1700" b="1">
                    <a:solidFill>
                      <a:srgbClr val="FFFFFF"/>
                    </a:solidFill>
                    <a:latin typeface="Arial" charset="0"/>
                  </a:rPr>
                  <a:t>Süt, Bira}</a:t>
                </a:r>
                <a:endParaRPr lang="tr-TR"/>
              </a:p>
            </p:txBody>
          </p:sp>
          <p:sp>
            <p:nvSpPr>
              <p:cNvPr id="38186" name="Rectangle 213"/>
              <p:cNvSpPr>
                <a:spLocks noChangeArrowheads="1"/>
              </p:cNvSpPr>
              <p:nvPr/>
            </p:nvSpPr>
            <p:spPr bwMode="auto">
              <a:xfrm>
                <a:off x="3109" y="2576"/>
                <a:ext cx="611" cy="156"/>
              </a:xfrm>
              <a:prstGeom prst="rect">
                <a:avLst/>
              </a:prstGeom>
              <a:solidFill>
                <a:srgbClr val="595959"/>
              </a:solidFill>
              <a:ln w="9525">
                <a:noFill/>
                <a:miter lim="800000"/>
                <a:headEnd/>
                <a:tailEnd/>
              </a:ln>
            </p:spPr>
            <p:txBody>
              <a:bodyPr/>
              <a:lstStyle/>
              <a:p>
                <a:endParaRPr lang="tr-TR"/>
              </a:p>
            </p:txBody>
          </p:sp>
          <p:sp>
            <p:nvSpPr>
              <p:cNvPr id="38187" name="Rectangle 214"/>
              <p:cNvSpPr>
                <a:spLocks noChangeArrowheads="1"/>
              </p:cNvSpPr>
              <p:nvPr/>
            </p:nvSpPr>
            <p:spPr bwMode="auto">
              <a:xfrm>
                <a:off x="3367" y="2576"/>
                <a:ext cx="76" cy="163"/>
              </a:xfrm>
              <a:prstGeom prst="rect">
                <a:avLst/>
              </a:prstGeom>
              <a:noFill/>
              <a:ln w="9525">
                <a:noFill/>
                <a:miter lim="800000"/>
                <a:headEnd/>
                <a:tailEnd/>
              </a:ln>
            </p:spPr>
            <p:txBody>
              <a:bodyPr wrap="none" lIns="0" tIns="0" rIns="0" bIns="0">
                <a:spAutoFit/>
              </a:bodyPr>
              <a:lstStyle/>
              <a:p>
                <a:r>
                  <a:rPr lang="tr-TR" sz="1700" b="1">
                    <a:solidFill>
                      <a:srgbClr val="FFFFFF"/>
                    </a:solidFill>
                    <a:latin typeface="Arial" charset="0"/>
                  </a:rPr>
                  <a:t>2</a:t>
                </a:r>
                <a:endParaRPr lang="tr-TR"/>
              </a:p>
            </p:txBody>
          </p:sp>
          <p:sp>
            <p:nvSpPr>
              <p:cNvPr id="38188" name="Rectangle 215"/>
              <p:cNvSpPr>
                <a:spLocks noChangeArrowheads="1"/>
              </p:cNvSpPr>
              <p:nvPr/>
            </p:nvSpPr>
            <p:spPr bwMode="auto">
              <a:xfrm>
                <a:off x="2016" y="2576"/>
                <a:ext cx="12" cy="156"/>
              </a:xfrm>
              <a:prstGeom prst="rect">
                <a:avLst/>
              </a:prstGeom>
              <a:solidFill>
                <a:srgbClr val="000000"/>
              </a:solidFill>
              <a:ln w="9525">
                <a:noFill/>
                <a:miter lim="800000"/>
                <a:headEnd/>
                <a:tailEnd/>
              </a:ln>
            </p:spPr>
            <p:txBody>
              <a:bodyPr/>
              <a:lstStyle/>
              <a:p>
                <a:endParaRPr lang="tr-TR"/>
              </a:p>
            </p:txBody>
          </p:sp>
          <p:sp>
            <p:nvSpPr>
              <p:cNvPr id="38189" name="Line 216"/>
              <p:cNvSpPr>
                <a:spLocks noChangeShapeType="1"/>
              </p:cNvSpPr>
              <p:nvPr/>
            </p:nvSpPr>
            <p:spPr bwMode="auto">
              <a:xfrm>
                <a:off x="2016" y="2576"/>
                <a:ext cx="1" cy="156"/>
              </a:xfrm>
              <a:prstGeom prst="line">
                <a:avLst/>
              </a:prstGeom>
              <a:noFill/>
              <a:ln w="0">
                <a:solidFill>
                  <a:srgbClr val="000000"/>
                </a:solidFill>
                <a:round/>
                <a:headEnd/>
                <a:tailEnd/>
              </a:ln>
            </p:spPr>
            <p:txBody>
              <a:bodyPr/>
              <a:lstStyle/>
              <a:p>
                <a:endParaRPr lang="tr-TR"/>
              </a:p>
            </p:txBody>
          </p:sp>
          <p:sp>
            <p:nvSpPr>
              <p:cNvPr id="38190" name="Rectangle 217"/>
              <p:cNvSpPr>
                <a:spLocks noChangeArrowheads="1"/>
              </p:cNvSpPr>
              <p:nvPr/>
            </p:nvSpPr>
            <p:spPr bwMode="auto">
              <a:xfrm>
                <a:off x="3720" y="2576"/>
                <a:ext cx="12" cy="156"/>
              </a:xfrm>
              <a:prstGeom prst="rect">
                <a:avLst/>
              </a:prstGeom>
              <a:solidFill>
                <a:srgbClr val="000000"/>
              </a:solidFill>
              <a:ln w="9525">
                <a:noFill/>
                <a:miter lim="800000"/>
                <a:headEnd/>
                <a:tailEnd/>
              </a:ln>
            </p:spPr>
            <p:txBody>
              <a:bodyPr/>
              <a:lstStyle/>
              <a:p>
                <a:endParaRPr lang="tr-TR"/>
              </a:p>
            </p:txBody>
          </p:sp>
          <p:sp>
            <p:nvSpPr>
              <p:cNvPr id="38191" name="Line 218"/>
              <p:cNvSpPr>
                <a:spLocks noChangeShapeType="1"/>
              </p:cNvSpPr>
              <p:nvPr/>
            </p:nvSpPr>
            <p:spPr bwMode="auto">
              <a:xfrm>
                <a:off x="3720" y="2576"/>
                <a:ext cx="1" cy="156"/>
              </a:xfrm>
              <a:prstGeom prst="line">
                <a:avLst/>
              </a:prstGeom>
              <a:noFill/>
              <a:ln w="0">
                <a:solidFill>
                  <a:srgbClr val="000000"/>
                </a:solidFill>
                <a:round/>
                <a:headEnd/>
                <a:tailEnd/>
              </a:ln>
            </p:spPr>
            <p:txBody>
              <a:bodyPr/>
              <a:lstStyle/>
              <a:p>
                <a:endParaRPr lang="tr-TR"/>
              </a:p>
            </p:txBody>
          </p:sp>
          <p:sp>
            <p:nvSpPr>
              <p:cNvPr id="38192" name="Rectangle 219"/>
              <p:cNvSpPr>
                <a:spLocks noChangeArrowheads="1"/>
              </p:cNvSpPr>
              <p:nvPr/>
            </p:nvSpPr>
            <p:spPr bwMode="auto">
              <a:xfrm>
                <a:off x="2028" y="2732"/>
                <a:ext cx="1081" cy="156"/>
              </a:xfrm>
              <a:prstGeom prst="rect">
                <a:avLst/>
              </a:prstGeom>
              <a:solidFill>
                <a:srgbClr val="BFBFBF"/>
              </a:solidFill>
              <a:ln w="9525">
                <a:noFill/>
                <a:miter lim="800000"/>
                <a:headEnd/>
                <a:tailEnd/>
              </a:ln>
            </p:spPr>
            <p:txBody>
              <a:bodyPr/>
              <a:lstStyle/>
              <a:p>
                <a:endParaRPr lang="tr-TR"/>
              </a:p>
            </p:txBody>
          </p:sp>
          <p:sp>
            <p:nvSpPr>
              <p:cNvPr id="38193" name="Rectangle 220"/>
              <p:cNvSpPr>
                <a:spLocks noChangeArrowheads="1"/>
              </p:cNvSpPr>
              <p:nvPr/>
            </p:nvSpPr>
            <p:spPr bwMode="auto">
              <a:xfrm>
                <a:off x="2065" y="2732"/>
                <a:ext cx="53" cy="163"/>
              </a:xfrm>
              <a:prstGeom prst="rect">
                <a:avLst/>
              </a:prstGeom>
              <a:noFill/>
              <a:ln w="9525">
                <a:noFill/>
                <a:miter lim="800000"/>
                <a:headEnd/>
                <a:tailEnd/>
              </a:ln>
            </p:spPr>
            <p:txBody>
              <a:bodyPr wrap="none" lIns="0" tIns="0" rIns="0" bIns="0">
                <a:spAutoFit/>
              </a:bodyPr>
              <a:lstStyle/>
              <a:p>
                <a:r>
                  <a:rPr lang="tr-TR" sz="1700" b="1">
                    <a:solidFill>
                      <a:srgbClr val="010000"/>
                    </a:solidFill>
                    <a:latin typeface="Arial" charset="0"/>
                  </a:rPr>
                  <a:t>{</a:t>
                </a:r>
                <a:endParaRPr lang="tr-TR"/>
              </a:p>
            </p:txBody>
          </p:sp>
          <p:sp>
            <p:nvSpPr>
              <p:cNvPr id="38194" name="Rectangle 221"/>
              <p:cNvSpPr>
                <a:spLocks noChangeArrowheads="1"/>
              </p:cNvSpPr>
              <p:nvPr/>
            </p:nvSpPr>
            <p:spPr bwMode="auto">
              <a:xfrm>
                <a:off x="2115" y="2732"/>
                <a:ext cx="590" cy="163"/>
              </a:xfrm>
              <a:prstGeom prst="rect">
                <a:avLst/>
              </a:prstGeom>
              <a:noFill/>
              <a:ln w="9525">
                <a:noFill/>
                <a:miter lim="800000"/>
                <a:headEnd/>
                <a:tailEnd/>
              </a:ln>
            </p:spPr>
            <p:txBody>
              <a:bodyPr wrap="none" lIns="0" tIns="0" rIns="0" bIns="0">
                <a:spAutoFit/>
              </a:bodyPr>
              <a:lstStyle/>
              <a:p>
                <a:r>
                  <a:rPr lang="tr-TR" sz="1700" b="1">
                    <a:solidFill>
                      <a:srgbClr val="010000"/>
                    </a:solidFill>
                    <a:latin typeface="Arial" charset="0"/>
                  </a:rPr>
                  <a:t>Süt, Bez}</a:t>
                </a:r>
                <a:endParaRPr lang="tr-TR"/>
              </a:p>
            </p:txBody>
          </p:sp>
          <p:sp>
            <p:nvSpPr>
              <p:cNvPr id="38195" name="Rectangle 222"/>
              <p:cNvSpPr>
                <a:spLocks noChangeArrowheads="1"/>
              </p:cNvSpPr>
              <p:nvPr/>
            </p:nvSpPr>
            <p:spPr bwMode="auto">
              <a:xfrm>
                <a:off x="3109" y="2732"/>
                <a:ext cx="611" cy="156"/>
              </a:xfrm>
              <a:prstGeom prst="rect">
                <a:avLst/>
              </a:prstGeom>
              <a:solidFill>
                <a:srgbClr val="FFFFBF"/>
              </a:solidFill>
              <a:ln w="9525">
                <a:noFill/>
                <a:miter lim="800000"/>
                <a:headEnd/>
                <a:tailEnd/>
              </a:ln>
            </p:spPr>
            <p:txBody>
              <a:bodyPr/>
              <a:lstStyle/>
              <a:p>
                <a:endParaRPr lang="tr-TR"/>
              </a:p>
            </p:txBody>
          </p:sp>
          <p:sp>
            <p:nvSpPr>
              <p:cNvPr id="38196" name="Rectangle 223"/>
              <p:cNvSpPr>
                <a:spLocks noChangeArrowheads="1"/>
              </p:cNvSpPr>
              <p:nvPr/>
            </p:nvSpPr>
            <p:spPr bwMode="auto">
              <a:xfrm>
                <a:off x="3367" y="2732"/>
                <a:ext cx="76" cy="163"/>
              </a:xfrm>
              <a:prstGeom prst="rect">
                <a:avLst/>
              </a:prstGeom>
              <a:noFill/>
              <a:ln w="9525">
                <a:noFill/>
                <a:miter lim="800000"/>
                <a:headEnd/>
                <a:tailEnd/>
              </a:ln>
            </p:spPr>
            <p:txBody>
              <a:bodyPr wrap="none" lIns="0" tIns="0" rIns="0" bIns="0">
                <a:spAutoFit/>
              </a:bodyPr>
              <a:lstStyle/>
              <a:p>
                <a:r>
                  <a:rPr lang="tr-TR" sz="1700" b="1">
                    <a:solidFill>
                      <a:srgbClr val="010000"/>
                    </a:solidFill>
                    <a:latin typeface="Arial" charset="0"/>
                  </a:rPr>
                  <a:t>3</a:t>
                </a:r>
                <a:endParaRPr lang="tr-TR"/>
              </a:p>
            </p:txBody>
          </p:sp>
          <p:sp>
            <p:nvSpPr>
              <p:cNvPr id="38197" name="Rectangle 224"/>
              <p:cNvSpPr>
                <a:spLocks noChangeArrowheads="1"/>
              </p:cNvSpPr>
              <p:nvPr/>
            </p:nvSpPr>
            <p:spPr bwMode="auto">
              <a:xfrm>
                <a:off x="2016" y="2732"/>
                <a:ext cx="12" cy="156"/>
              </a:xfrm>
              <a:prstGeom prst="rect">
                <a:avLst/>
              </a:prstGeom>
              <a:solidFill>
                <a:srgbClr val="000000"/>
              </a:solidFill>
              <a:ln w="9525">
                <a:noFill/>
                <a:miter lim="800000"/>
                <a:headEnd/>
                <a:tailEnd/>
              </a:ln>
            </p:spPr>
            <p:txBody>
              <a:bodyPr/>
              <a:lstStyle/>
              <a:p>
                <a:endParaRPr lang="tr-TR"/>
              </a:p>
            </p:txBody>
          </p:sp>
          <p:sp>
            <p:nvSpPr>
              <p:cNvPr id="38198" name="Line 225"/>
              <p:cNvSpPr>
                <a:spLocks noChangeShapeType="1"/>
              </p:cNvSpPr>
              <p:nvPr/>
            </p:nvSpPr>
            <p:spPr bwMode="auto">
              <a:xfrm>
                <a:off x="2016" y="2732"/>
                <a:ext cx="1" cy="156"/>
              </a:xfrm>
              <a:prstGeom prst="line">
                <a:avLst/>
              </a:prstGeom>
              <a:noFill/>
              <a:ln w="0">
                <a:solidFill>
                  <a:srgbClr val="000000"/>
                </a:solidFill>
                <a:round/>
                <a:headEnd/>
                <a:tailEnd/>
              </a:ln>
            </p:spPr>
            <p:txBody>
              <a:bodyPr/>
              <a:lstStyle/>
              <a:p>
                <a:endParaRPr lang="tr-TR"/>
              </a:p>
            </p:txBody>
          </p:sp>
          <p:sp>
            <p:nvSpPr>
              <p:cNvPr id="38199" name="Rectangle 226"/>
              <p:cNvSpPr>
                <a:spLocks noChangeArrowheads="1"/>
              </p:cNvSpPr>
              <p:nvPr/>
            </p:nvSpPr>
            <p:spPr bwMode="auto">
              <a:xfrm>
                <a:off x="3720" y="2732"/>
                <a:ext cx="12" cy="156"/>
              </a:xfrm>
              <a:prstGeom prst="rect">
                <a:avLst/>
              </a:prstGeom>
              <a:solidFill>
                <a:srgbClr val="000000"/>
              </a:solidFill>
              <a:ln w="9525">
                <a:noFill/>
                <a:miter lim="800000"/>
                <a:headEnd/>
                <a:tailEnd/>
              </a:ln>
            </p:spPr>
            <p:txBody>
              <a:bodyPr/>
              <a:lstStyle/>
              <a:p>
                <a:endParaRPr lang="tr-TR"/>
              </a:p>
            </p:txBody>
          </p:sp>
          <p:sp>
            <p:nvSpPr>
              <p:cNvPr id="38200" name="Line 227"/>
              <p:cNvSpPr>
                <a:spLocks noChangeShapeType="1"/>
              </p:cNvSpPr>
              <p:nvPr/>
            </p:nvSpPr>
            <p:spPr bwMode="auto">
              <a:xfrm>
                <a:off x="3720" y="2732"/>
                <a:ext cx="1" cy="156"/>
              </a:xfrm>
              <a:prstGeom prst="line">
                <a:avLst/>
              </a:prstGeom>
              <a:noFill/>
              <a:ln w="0">
                <a:solidFill>
                  <a:srgbClr val="000000"/>
                </a:solidFill>
                <a:round/>
                <a:headEnd/>
                <a:tailEnd/>
              </a:ln>
            </p:spPr>
            <p:txBody>
              <a:bodyPr/>
              <a:lstStyle/>
              <a:p>
                <a:endParaRPr lang="tr-TR"/>
              </a:p>
            </p:txBody>
          </p:sp>
          <p:sp>
            <p:nvSpPr>
              <p:cNvPr id="38201" name="Rectangle 228"/>
              <p:cNvSpPr>
                <a:spLocks noChangeArrowheads="1"/>
              </p:cNvSpPr>
              <p:nvPr/>
            </p:nvSpPr>
            <p:spPr bwMode="auto">
              <a:xfrm>
                <a:off x="2028" y="2888"/>
                <a:ext cx="1081" cy="155"/>
              </a:xfrm>
              <a:prstGeom prst="rect">
                <a:avLst/>
              </a:prstGeom>
              <a:solidFill>
                <a:srgbClr val="BFBFBF"/>
              </a:solidFill>
              <a:ln w="9525">
                <a:noFill/>
                <a:miter lim="800000"/>
                <a:headEnd/>
                <a:tailEnd/>
              </a:ln>
            </p:spPr>
            <p:txBody>
              <a:bodyPr/>
              <a:lstStyle/>
              <a:p>
                <a:endParaRPr lang="tr-TR"/>
              </a:p>
            </p:txBody>
          </p:sp>
          <p:sp>
            <p:nvSpPr>
              <p:cNvPr id="38202" name="Rectangle 229"/>
              <p:cNvSpPr>
                <a:spLocks noChangeArrowheads="1"/>
              </p:cNvSpPr>
              <p:nvPr/>
            </p:nvSpPr>
            <p:spPr bwMode="auto">
              <a:xfrm>
                <a:off x="2065" y="2888"/>
                <a:ext cx="53" cy="163"/>
              </a:xfrm>
              <a:prstGeom prst="rect">
                <a:avLst/>
              </a:prstGeom>
              <a:noFill/>
              <a:ln w="9525">
                <a:noFill/>
                <a:miter lim="800000"/>
                <a:headEnd/>
                <a:tailEnd/>
              </a:ln>
            </p:spPr>
            <p:txBody>
              <a:bodyPr wrap="none" lIns="0" tIns="0" rIns="0" bIns="0">
                <a:spAutoFit/>
              </a:bodyPr>
              <a:lstStyle/>
              <a:p>
                <a:r>
                  <a:rPr lang="tr-TR" sz="1700" b="1">
                    <a:solidFill>
                      <a:srgbClr val="010000"/>
                    </a:solidFill>
                    <a:latin typeface="Arial" charset="0"/>
                  </a:rPr>
                  <a:t>{</a:t>
                </a:r>
                <a:endParaRPr lang="tr-TR"/>
              </a:p>
            </p:txBody>
          </p:sp>
          <p:sp>
            <p:nvSpPr>
              <p:cNvPr id="38203" name="Rectangle 230"/>
              <p:cNvSpPr>
                <a:spLocks noChangeArrowheads="1"/>
              </p:cNvSpPr>
              <p:nvPr/>
            </p:nvSpPr>
            <p:spPr bwMode="auto">
              <a:xfrm>
                <a:off x="2115" y="2888"/>
                <a:ext cx="636" cy="163"/>
              </a:xfrm>
              <a:prstGeom prst="rect">
                <a:avLst/>
              </a:prstGeom>
              <a:noFill/>
              <a:ln w="9525">
                <a:noFill/>
                <a:miter lim="800000"/>
                <a:headEnd/>
                <a:tailEnd/>
              </a:ln>
            </p:spPr>
            <p:txBody>
              <a:bodyPr wrap="none" lIns="0" tIns="0" rIns="0" bIns="0">
                <a:spAutoFit/>
              </a:bodyPr>
              <a:lstStyle/>
              <a:p>
                <a:r>
                  <a:rPr lang="tr-TR" sz="1700" b="1">
                    <a:solidFill>
                      <a:srgbClr val="010000"/>
                    </a:solidFill>
                    <a:latin typeface="Arial" charset="0"/>
                  </a:rPr>
                  <a:t>Bira, Bez}</a:t>
                </a:r>
                <a:endParaRPr lang="tr-TR"/>
              </a:p>
            </p:txBody>
          </p:sp>
          <p:sp>
            <p:nvSpPr>
              <p:cNvPr id="38204" name="Rectangle 231"/>
              <p:cNvSpPr>
                <a:spLocks noChangeArrowheads="1"/>
              </p:cNvSpPr>
              <p:nvPr/>
            </p:nvSpPr>
            <p:spPr bwMode="auto">
              <a:xfrm>
                <a:off x="3109" y="2888"/>
                <a:ext cx="611" cy="155"/>
              </a:xfrm>
              <a:prstGeom prst="rect">
                <a:avLst/>
              </a:prstGeom>
              <a:solidFill>
                <a:srgbClr val="FFFFBF"/>
              </a:solidFill>
              <a:ln w="9525">
                <a:noFill/>
                <a:miter lim="800000"/>
                <a:headEnd/>
                <a:tailEnd/>
              </a:ln>
            </p:spPr>
            <p:txBody>
              <a:bodyPr/>
              <a:lstStyle/>
              <a:p>
                <a:endParaRPr lang="tr-TR"/>
              </a:p>
            </p:txBody>
          </p:sp>
          <p:sp>
            <p:nvSpPr>
              <p:cNvPr id="38205" name="Rectangle 232"/>
              <p:cNvSpPr>
                <a:spLocks noChangeArrowheads="1"/>
              </p:cNvSpPr>
              <p:nvPr/>
            </p:nvSpPr>
            <p:spPr bwMode="auto">
              <a:xfrm>
                <a:off x="3367" y="2888"/>
                <a:ext cx="76" cy="163"/>
              </a:xfrm>
              <a:prstGeom prst="rect">
                <a:avLst/>
              </a:prstGeom>
              <a:noFill/>
              <a:ln w="9525">
                <a:noFill/>
                <a:miter lim="800000"/>
                <a:headEnd/>
                <a:tailEnd/>
              </a:ln>
            </p:spPr>
            <p:txBody>
              <a:bodyPr wrap="none" lIns="0" tIns="0" rIns="0" bIns="0">
                <a:spAutoFit/>
              </a:bodyPr>
              <a:lstStyle/>
              <a:p>
                <a:r>
                  <a:rPr lang="tr-TR" sz="1700" b="1">
                    <a:solidFill>
                      <a:srgbClr val="010000"/>
                    </a:solidFill>
                    <a:latin typeface="Arial" charset="0"/>
                  </a:rPr>
                  <a:t>3</a:t>
                </a:r>
                <a:endParaRPr lang="tr-TR"/>
              </a:p>
            </p:txBody>
          </p:sp>
          <p:sp>
            <p:nvSpPr>
              <p:cNvPr id="38206" name="Rectangle 233"/>
              <p:cNvSpPr>
                <a:spLocks noChangeArrowheads="1"/>
              </p:cNvSpPr>
              <p:nvPr/>
            </p:nvSpPr>
            <p:spPr bwMode="auto">
              <a:xfrm>
                <a:off x="2016" y="2888"/>
                <a:ext cx="12" cy="155"/>
              </a:xfrm>
              <a:prstGeom prst="rect">
                <a:avLst/>
              </a:prstGeom>
              <a:solidFill>
                <a:srgbClr val="000000"/>
              </a:solidFill>
              <a:ln w="9525">
                <a:noFill/>
                <a:miter lim="800000"/>
                <a:headEnd/>
                <a:tailEnd/>
              </a:ln>
            </p:spPr>
            <p:txBody>
              <a:bodyPr/>
              <a:lstStyle/>
              <a:p>
                <a:endParaRPr lang="tr-TR"/>
              </a:p>
            </p:txBody>
          </p:sp>
          <p:sp>
            <p:nvSpPr>
              <p:cNvPr id="38207" name="Line 234"/>
              <p:cNvSpPr>
                <a:spLocks noChangeShapeType="1"/>
              </p:cNvSpPr>
              <p:nvPr/>
            </p:nvSpPr>
            <p:spPr bwMode="auto">
              <a:xfrm>
                <a:off x="2016" y="2888"/>
                <a:ext cx="1" cy="155"/>
              </a:xfrm>
              <a:prstGeom prst="line">
                <a:avLst/>
              </a:prstGeom>
              <a:noFill/>
              <a:ln w="0">
                <a:solidFill>
                  <a:srgbClr val="000000"/>
                </a:solidFill>
                <a:round/>
                <a:headEnd/>
                <a:tailEnd/>
              </a:ln>
            </p:spPr>
            <p:txBody>
              <a:bodyPr/>
              <a:lstStyle/>
              <a:p>
                <a:endParaRPr lang="tr-TR"/>
              </a:p>
            </p:txBody>
          </p:sp>
          <p:sp>
            <p:nvSpPr>
              <p:cNvPr id="38208" name="Rectangle 235"/>
              <p:cNvSpPr>
                <a:spLocks noChangeArrowheads="1"/>
              </p:cNvSpPr>
              <p:nvPr/>
            </p:nvSpPr>
            <p:spPr bwMode="auto">
              <a:xfrm>
                <a:off x="2016" y="3043"/>
                <a:ext cx="12" cy="12"/>
              </a:xfrm>
              <a:prstGeom prst="rect">
                <a:avLst/>
              </a:prstGeom>
              <a:solidFill>
                <a:srgbClr val="000000"/>
              </a:solidFill>
              <a:ln w="9525">
                <a:noFill/>
                <a:miter lim="800000"/>
                <a:headEnd/>
                <a:tailEnd/>
              </a:ln>
            </p:spPr>
            <p:txBody>
              <a:bodyPr/>
              <a:lstStyle/>
              <a:p>
                <a:endParaRPr lang="tr-TR"/>
              </a:p>
            </p:txBody>
          </p:sp>
          <p:sp>
            <p:nvSpPr>
              <p:cNvPr id="38209" name="Line 236"/>
              <p:cNvSpPr>
                <a:spLocks noChangeShapeType="1"/>
              </p:cNvSpPr>
              <p:nvPr/>
            </p:nvSpPr>
            <p:spPr bwMode="auto">
              <a:xfrm>
                <a:off x="2016" y="3043"/>
                <a:ext cx="12" cy="1"/>
              </a:xfrm>
              <a:prstGeom prst="line">
                <a:avLst/>
              </a:prstGeom>
              <a:noFill/>
              <a:ln w="0">
                <a:solidFill>
                  <a:srgbClr val="000000"/>
                </a:solidFill>
                <a:round/>
                <a:headEnd/>
                <a:tailEnd/>
              </a:ln>
            </p:spPr>
            <p:txBody>
              <a:bodyPr/>
              <a:lstStyle/>
              <a:p>
                <a:endParaRPr lang="tr-TR"/>
              </a:p>
            </p:txBody>
          </p:sp>
          <p:sp>
            <p:nvSpPr>
              <p:cNvPr id="38210" name="Line 237"/>
              <p:cNvSpPr>
                <a:spLocks noChangeShapeType="1"/>
              </p:cNvSpPr>
              <p:nvPr/>
            </p:nvSpPr>
            <p:spPr bwMode="auto">
              <a:xfrm>
                <a:off x="2016" y="3043"/>
                <a:ext cx="1" cy="12"/>
              </a:xfrm>
              <a:prstGeom prst="line">
                <a:avLst/>
              </a:prstGeom>
              <a:noFill/>
              <a:ln w="0">
                <a:solidFill>
                  <a:srgbClr val="000000"/>
                </a:solidFill>
                <a:round/>
                <a:headEnd/>
                <a:tailEnd/>
              </a:ln>
            </p:spPr>
            <p:txBody>
              <a:bodyPr/>
              <a:lstStyle/>
              <a:p>
                <a:endParaRPr lang="tr-TR"/>
              </a:p>
            </p:txBody>
          </p:sp>
          <p:sp>
            <p:nvSpPr>
              <p:cNvPr id="38211" name="Rectangle 238"/>
              <p:cNvSpPr>
                <a:spLocks noChangeArrowheads="1"/>
              </p:cNvSpPr>
              <p:nvPr/>
            </p:nvSpPr>
            <p:spPr bwMode="auto">
              <a:xfrm>
                <a:off x="2016" y="3043"/>
                <a:ext cx="12" cy="12"/>
              </a:xfrm>
              <a:prstGeom prst="rect">
                <a:avLst/>
              </a:prstGeom>
              <a:solidFill>
                <a:srgbClr val="000000"/>
              </a:solidFill>
              <a:ln w="9525">
                <a:noFill/>
                <a:miter lim="800000"/>
                <a:headEnd/>
                <a:tailEnd/>
              </a:ln>
            </p:spPr>
            <p:txBody>
              <a:bodyPr/>
              <a:lstStyle/>
              <a:p>
                <a:endParaRPr lang="tr-TR"/>
              </a:p>
            </p:txBody>
          </p:sp>
          <p:sp>
            <p:nvSpPr>
              <p:cNvPr id="38212" name="Line 239"/>
              <p:cNvSpPr>
                <a:spLocks noChangeShapeType="1"/>
              </p:cNvSpPr>
              <p:nvPr/>
            </p:nvSpPr>
            <p:spPr bwMode="auto">
              <a:xfrm>
                <a:off x="2016" y="3043"/>
                <a:ext cx="12" cy="1"/>
              </a:xfrm>
              <a:prstGeom prst="line">
                <a:avLst/>
              </a:prstGeom>
              <a:noFill/>
              <a:ln w="0">
                <a:solidFill>
                  <a:srgbClr val="000000"/>
                </a:solidFill>
                <a:round/>
                <a:headEnd/>
                <a:tailEnd/>
              </a:ln>
            </p:spPr>
            <p:txBody>
              <a:bodyPr/>
              <a:lstStyle/>
              <a:p>
                <a:endParaRPr lang="tr-TR"/>
              </a:p>
            </p:txBody>
          </p:sp>
          <p:sp>
            <p:nvSpPr>
              <p:cNvPr id="38213" name="Line 240"/>
              <p:cNvSpPr>
                <a:spLocks noChangeShapeType="1"/>
              </p:cNvSpPr>
              <p:nvPr/>
            </p:nvSpPr>
            <p:spPr bwMode="auto">
              <a:xfrm>
                <a:off x="2016" y="3043"/>
                <a:ext cx="1" cy="12"/>
              </a:xfrm>
              <a:prstGeom prst="line">
                <a:avLst/>
              </a:prstGeom>
              <a:noFill/>
              <a:ln w="0">
                <a:solidFill>
                  <a:srgbClr val="000000"/>
                </a:solidFill>
                <a:round/>
                <a:headEnd/>
                <a:tailEnd/>
              </a:ln>
            </p:spPr>
            <p:txBody>
              <a:bodyPr/>
              <a:lstStyle/>
              <a:p>
                <a:endParaRPr lang="tr-TR"/>
              </a:p>
            </p:txBody>
          </p:sp>
          <p:sp>
            <p:nvSpPr>
              <p:cNvPr id="38214" name="Rectangle 241"/>
              <p:cNvSpPr>
                <a:spLocks noChangeArrowheads="1"/>
              </p:cNvSpPr>
              <p:nvPr/>
            </p:nvSpPr>
            <p:spPr bwMode="auto">
              <a:xfrm>
                <a:off x="2028" y="3043"/>
                <a:ext cx="1081" cy="12"/>
              </a:xfrm>
              <a:prstGeom prst="rect">
                <a:avLst/>
              </a:prstGeom>
              <a:solidFill>
                <a:srgbClr val="000000"/>
              </a:solidFill>
              <a:ln w="9525">
                <a:noFill/>
                <a:miter lim="800000"/>
                <a:headEnd/>
                <a:tailEnd/>
              </a:ln>
            </p:spPr>
            <p:txBody>
              <a:bodyPr/>
              <a:lstStyle/>
              <a:p>
                <a:endParaRPr lang="tr-TR"/>
              </a:p>
            </p:txBody>
          </p:sp>
          <p:sp>
            <p:nvSpPr>
              <p:cNvPr id="38215" name="Line 242"/>
              <p:cNvSpPr>
                <a:spLocks noChangeShapeType="1"/>
              </p:cNvSpPr>
              <p:nvPr/>
            </p:nvSpPr>
            <p:spPr bwMode="auto">
              <a:xfrm>
                <a:off x="2028" y="3043"/>
                <a:ext cx="1081" cy="1"/>
              </a:xfrm>
              <a:prstGeom prst="line">
                <a:avLst/>
              </a:prstGeom>
              <a:noFill/>
              <a:ln w="0">
                <a:solidFill>
                  <a:srgbClr val="000000"/>
                </a:solidFill>
                <a:round/>
                <a:headEnd/>
                <a:tailEnd/>
              </a:ln>
            </p:spPr>
            <p:txBody>
              <a:bodyPr/>
              <a:lstStyle/>
              <a:p>
                <a:endParaRPr lang="tr-TR"/>
              </a:p>
            </p:txBody>
          </p:sp>
          <p:sp>
            <p:nvSpPr>
              <p:cNvPr id="38216" name="Rectangle 243"/>
              <p:cNvSpPr>
                <a:spLocks noChangeArrowheads="1"/>
              </p:cNvSpPr>
              <p:nvPr/>
            </p:nvSpPr>
            <p:spPr bwMode="auto">
              <a:xfrm>
                <a:off x="3109" y="3043"/>
                <a:ext cx="12" cy="12"/>
              </a:xfrm>
              <a:prstGeom prst="rect">
                <a:avLst/>
              </a:prstGeom>
              <a:solidFill>
                <a:srgbClr val="000000"/>
              </a:solidFill>
              <a:ln w="9525">
                <a:noFill/>
                <a:miter lim="800000"/>
                <a:headEnd/>
                <a:tailEnd/>
              </a:ln>
            </p:spPr>
            <p:txBody>
              <a:bodyPr/>
              <a:lstStyle/>
              <a:p>
                <a:endParaRPr lang="tr-TR"/>
              </a:p>
            </p:txBody>
          </p:sp>
          <p:sp>
            <p:nvSpPr>
              <p:cNvPr id="38217" name="Line 244"/>
              <p:cNvSpPr>
                <a:spLocks noChangeShapeType="1"/>
              </p:cNvSpPr>
              <p:nvPr/>
            </p:nvSpPr>
            <p:spPr bwMode="auto">
              <a:xfrm>
                <a:off x="3109" y="3043"/>
                <a:ext cx="12" cy="1"/>
              </a:xfrm>
              <a:prstGeom prst="line">
                <a:avLst/>
              </a:prstGeom>
              <a:noFill/>
              <a:ln w="0">
                <a:solidFill>
                  <a:srgbClr val="000000"/>
                </a:solidFill>
                <a:round/>
                <a:headEnd/>
                <a:tailEnd/>
              </a:ln>
            </p:spPr>
            <p:txBody>
              <a:bodyPr/>
              <a:lstStyle/>
              <a:p>
                <a:endParaRPr lang="tr-TR"/>
              </a:p>
            </p:txBody>
          </p:sp>
          <p:sp>
            <p:nvSpPr>
              <p:cNvPr id="38218" name="Line 245"/>
              <p:cNvSpPr>
                <a:spLocks noChangeShapeType="1"/>
              </p:cNvSpPr>
              <p:nvPr/>
            </p:nvSpPr>
            <p:spPr bwMode="auto">
              <a:xfrm>
                <a:off x="3109" y="3043"/>
                <a:ext cx="1" cy="12"/>
              </a:xfrm>
              <a:prstGeom prst="line">
                <a:avLst/>
              </a:prstGeom>
              <a:noFill/>
              <a:ln w="0">
                <a:solidFill>
                  <a:srgbClr val="000000"/>
                </a:solidFill>
                <a:round/>
                <a:headEnd/>
                <a:tailEnd/>
              </a:ln>
            </p:spPr>
            <p:txBody>
              <a:bodyPr/>
              <a:lstStyle/>
              <a:p>
                <a:endParaRPr lang="tr-TR"/>
              </a:p>
            </p:txBody>
          </p:sp>
          <p:sp>
            <p:nvSpPr>
              <p:cNvPr id="38219" name="Rectangle 246"/>
              <p:cNvSpPr>
                <a:spLocks noChangeArrowheads="1"/>
              </p:cNvSpPr>
              <p:nvPr/>
            </p:nvSpPr>
            <p:spPr bwMode="auto">
              <a:xfrm>
                <a:off x="3121" y="3043"/>
                <a:ext cx="599" cy="12"/>
              </a:xfrm>
              <a:prstGeom prst="rect">
                <a:avLst/>
              </a:prstGeom>
              <a:solidFill>
                <a:srgbClr val="000000"/>
              </a:solidFill>
              <a:ln w="9525">
                <a:noFill/>
                <a:miter lim="800000"/>
                <a:headEnd/>
                <a:tailEnd/>
              </a:ln>
            </p:spPr>
            <p:txBody>
              <a:bodyPr/>
              <a:lstStyle/>
              <a:p>
                <a:endParaRPr lang="tr-TR"/>
              </a:p>
            </p:txBody>
          </p:sp>
          <p:sp>
            <p:nvSpPr>
              <p:cNvPr id="38220" name="Line 247"/>
              <p:cNvSpPr>
                <a:spLocks noChangeShapeType="1"/>
              </p:cNvSpPr>
              <p:nvPr/>
            </p:nvSpPr>
            <p:spPr bwMode="auto">
              <a:xfrm>
                <a:off x="3121" y="3043"/>
                <a:ext cx="599" cy="1"/>
              </a:xfrm>
              <a:prstGeom prst="line">
                <a:avLst/>
              </a:prstGeom>
              <a:noFill/>
              <a:ln w="0">
                <a:solidFill>
                  <a:srgbClr val="000000"/>
                </a:solidFill>
                <a:round/>
                <a:headEnd/>
                <a:tailEnd/>
              </a:ln>
            </p:spPr>
            <p:txBody>
              <a:bodyPr/>
              <a:lstStyle/>
              <a:p>
                <a:endParaRPr lang="tr-TR"/>
              </a:p>
            </p:txBody>
          </p:sp>
          <p:sp>
            <p:nvSpPr>
              <p:cNvPr id="38221" name="Rectangle 248"/>
              <p:cNvSpPr>
                <a:spLocks noChangeArrowheads="1"/>
              </p:cNvSpPr>
              <p:nvPr/>
            </p:nvSpPr>
            <p:spPr bwMode="auto">
              <a:xfrm>
                <a:off x="3720" y="2888"/>
                <a:ext cx="12" cy="155"/>
              </a:xfrm>
              <a:prstGeom prst="rect">
                <a:avLst/>
              </a:prstGeom>
              <a:solidFill>
                <a:srgbClr val="000000"/>
              </a:solidFill>
              <a:ln w="9525">
                <a:noFill/>
                <a:miter lim="800000"/>
                <a:headEnd/>
                <a:tailEnd/>
              </a:ln>
            </p:spPr>
            <p:txBody>
              <a:bodyPr/>
              <a:lstStyle/>
              <a:p>
                <a:endParaRPr lang="tr-TR"/>
              </a:p>
            </p:txBody>
          </p:sp>
          <p:sp>
            <p:nvSpPr>
              <p:cNvPr id="38222" name="Line 249"/>
              <p:cNvSpPr>
                <a:spLocks noChangeShapeType="1"/>
              </p:cNvSpPr>
              <p:nvPr/>
            </p:nvSpPr>
            <p:spPr bwMode="auto">
              <a:xfrm>
                <a:off x="3720" y="2888"/>
                <a:ext cx="1" cy="155"/>
              </a:xfrm>
              <a:prstGeom prst="line">
                <a:avLst/>
              </a:prstGeom>
              <a:noFill/>
              <a:ln w="0">
                <a:solidFill>
                  <a:srgbClr val="000000"/>
                </a:solidFill>
                <a:round/>
                <a:headEnd/>
                <a:tailEnd/>
              </a:ln>
            </p:spPr>
            <p:txBody>
              <a:bodyPr/>
              <a:lstStyle/>
              <a:p>
                <a:endParaRPr lang="tr-TR"/>
              </a:p>
            </p:txBody>
          </p:sp>
          <p:sp>
            <p:nvSpPr>
              <p:cNvPr id="38223" name="Rectangle 250"/>
              <p:cNvSpPr>
                <a:spLocks noChangeArrowheads="1"/>
              </p:cNvSpPr>
              <p:nvPr/>
            </p:nvSpPr>
            <p:spPr bwMode="auto">
              <a:xfrm>
                <a:off x="3720" y="3043"/>
                <a:ext cx="12" cy="12"/>
              </a:xfrm>
              <a:prstGeom prst="rect">
                <a:avLst/>
              </a:prstGeom>
              <a:solidFill>
                <a:srgbClr val="000000"/>
              </a:solidFill>
              <a:ln w="9525">
                <a:noFill/>
                <a:miter lim="800000"/>
                <a:headEnd/>
                <a:tailEnd/>
              </a:ln>
            </p:spPr>
            <p:txBody>
              <a:bodyPr/>
              <a:lstStyle/>
              <a:p>
                <a:endParaRPr lang="tr-TR"/>
              </a:p>
            </p:txBody>
          </p:sp>
          <p:sp>
            <p:nvSpPr>
              <p:cNvPr id="38224" name="Line 251"/>
              <p:cNvSpPr>
                <a:spLocks noChangeShapeType="1"/>
              </p:cNvSpPr>
              <p:nvPr/>
            </p:nvSpPr>
            <p:spPr bwMode="auto">
              <a:xfrm>
                <a:off x="3720" y="3043"/>
                <a:ext cx="12" cy="1"/>
              </a:xfrm>
              <a:prstGeom prst="line">
                <a:avLst/>
              </a:prstGeom>
              <a:noFill/>
              <a:ln w="0">
                <a:solidFill>
                  <a:srgbClr val="000000"/>
                </a:solidFill>
                <a:round/>
                <a:headEnd/>
                <a:tailEnd/>
              </a:ln>
            </p:spPr>
            <p:txBody>
              <a:bodyPr/>
              <a:lstStyle/>
              <a:p>
                <a:endParaRPr lang="tr-TR"/>
              </a:p>
            </p:txBody>
          </p:sp>
          <p:sp>
            <p:nvSpPr>
              <p:cNvPr id="38225" name="Line 252"/>
              <p:cNvSpPr>
                <a:spLocks noChangeShapeType="1"/>
              </p:cNvSpPr>
              <p:nvPr/>
            </p:nvSpPr>
            <p:spPr bwMode="auto">
              <a:xfrm>
                <a:off x="3720" y="3043"/>
                <a:ext cx="1" cy="12"/>
              </a:xfrm>
              <a:prstGeom prst="line">
                <a:avLst/>
              </a:prstGeom>
              <a:noFill/>
              <a:ln w="0">
                <a:solidFill>
                  <a:srgbClr val="000000"/>
                </a:solidFill>
                <a:round/>
                <a:headEnd/>
                <a:tailEnd/>
              </a:ln>
            </p:spPr>
            <p:txBody>
              <a:bodyPr/>
              <a:lstStyle/>
              <a:p>
                <a:endParaRPr lang="tr-TR"/>
              </a:p>
            </p:txBody>
          </p:sp>
          <p:sp>
            <p:nvSpPr>
              <p:cNvPr id="38226" name="Rectangle 253"/>
              <p:cNvSpPr>
                <a:spLocks noChangeArrowheads="1"/>
              </p:cNvSpPr>
              <p:nvPr/>
            </p:nvSpPr>
            <p:spPr bwMode="auto">
              <a:xfrm>
                <a:off x="3720" y="3043"/>
                <a:ext cx="12" cy="12"/>
              </a:xfrm>
              <a:prstGeom prst="rect">
                <a:avLst/>
              </a:prstGeom>
              <a:solidFill>
                <a:srgbClr val="000000"/>
              </a:solidFill>
              <a:ln w="9525">
                <a:noFill/>
                <a:miter lim="800000"/>
                <a:headEnd/>
                <a:tailEnd/>
              </a:ln>
            </p:spPr>
            <p:txBody>
              <a:bodyPr/>
              <a:lstStyle/>
              <a:p>
                <a:endParaRPr lang="tr-TR"/>
              </a:p>
            </p:txBody>
          </p:sp>
          <p:sp>
            <p:nvSpPr>
              <p:cNvPr id="38227" name="Line 254"/>
              <p:cNvSpPr>
                <a:spLocks noChangeShapeType="1"/>
              </p:cNvSpPr>
              <p:nvPr/>
            </p:nvSpPr>
            <p:spPr bwMode="auto">
              <a:xfrm>
                <a:off x="3720" y="3043"/>
                <a:ext cx="12" cy="1"/>
              </a:xfrm>
              <a:prstGeom prst="line">
                <a:avLst/>
              </a:prstGeom>
              <a:noFill/>
              <a:ln w="0">
                <a:solidFill>
                  <a:srgbClr val="000000"/>
                </a:solidFill>
                <a:round/>
                <a:headEnd/>
                <a:tailEnd/>
              </a:ln>
            </p:spPr>
            <p:txBody>
              <a:bodyPr/>
              <a:lstStyle/>
              <a:p>
                <a:endParaRPr lang="tr-TR"/>
              </a:p>
            </p:txBody>
          </p:sp>
          <p:sp>
            <p:nvSpPr>
              <p:cNvPr id="38228" name="Line 255"/>
              <p:cNvSpPr>
                <a:spLocks noChangeShapeType="1"/>
              </p:cNvSpPr>
              <p:nvPr/>
            </p:nvSpPr>
            <p:spPr bwMode="auto">
              <a:xfrm>
                <a:off x="3720" y="3043"/>
                <a:ext cx="1" cy="12"/>
              </a:xfrm>
              <a:prstGeom prst="line">
                <a:avLst/>
              </a:prstGeom>
              <a:noFill/>
              <a:ln w="0">
                <a:solidFill>
                  <a:srgbClr val="000000"/>
                </a:solidFill>
                <a:round/>
                <a:headEnd/>
                <a:tailEnd/>
              </a:ln>
            </p:spPr>
            <p:txBody>
              <a:bodyPr/>
              <a:lstStyle/>
              <a:p>
                <a:endParaRPr lang="tr-TR"/>
              </a:p>
            </p:txBody>
          </p:sp>
        </p:grpSp>
      </p:grpSp>
      <p:grpSp>
        <p:nvGrpSpPr>
          <p:cNvPr id="6" name="Group 346"/>
          <p:cNvGrpSpPr>
            <a:grpSpLocks/>
          </p:cNvGrpSpPr>
          <p:nvPr/>
        </p:nvGrpSpPr>
        <p:grpSpPr bwMode="auto">
          <a:xfrm>
            <a:off x="152400" y="1066800"/>
            <a:ext cx="2201863" cy="1703388"/>
            <a:chOff x="144" y="816"/>
            <a:chExt cx="1387" cy="1073"/>
          </a:xfrm>
        </p:grpSpPr>
        <p:sp>
          <p:nvSpPr>
            <p:cNvPr id="37992" name="Rectangle 347"/>
            <p:cNvSpPr>
              <a:spLocks noChangeArrowheads="1"/>
            </p:cNvSpPr>
            <p:nvPr/>
          </p:nvSpPr>
          <p:spPr bwMode="auto">
            <a:xfrm>
              <a:off x="156" y="828"/>
              <a:ext cx="685" cy="148"/>
            </a:xfrm>
            <a:prstGeom prst="rect">
              <a:avLst/>
            </a:prstGeom>
            <a:solidFill>
              <a:srgbClr val="C0C0C0"/>
            </a:solidFill>
            <a:ln w="9525">
              <a:noFill/>
              <a:miter lim="800000"/>
              <a:headEnd/>
              <a:tailEnd/>
            </a:ln>
          </p:spPr>
          <p:txBody>
            <a:bodyPr/>
            <a:lstStyle/>
            <a:p>
              <a:endParaRPr lang="tr-TR"/>
            </a:p>
          </p:txBody>
        </p:sp>
        <p:sp>
          <p:nvSpPr>
            <p:cNvPr id="37993" name="Rectangle 348"/>
            <p:cNvSpPr>
              <a:spLocks noChangeArrowheads="1"/>
            </p:cNvSpPr>
            <p:nvPr/>
          </p:nvSpPr>
          <p:spPr bwMode="auto">
            <a:xfrm>
              <a:off x="193" y="832"/>
              <a:ext cx="369" cy="154"/>
            </a:xfrm>
            <a:prstGeom prst="rect">
              <a:avLst/>
            </a:prstGeom>
            <a:solidFill>
              <a:srgbClr val="C0C0C0"/>
            </a:solidFill>
            <a:ln w="9525">
              <a:noFill/>
              <a:miter lim="800000"/>
              <a:headEnd/>
              <a:tailEnd/>
            </a:ln>
          </p:spPr>
          <p:txBody>
            <a:bodyPr wrap="none" lIns="0" tIns="0" rIns="0" bIns="0">
              <a:spAutoFit/>
            </a:bodyPr>
            <a:lstStyle/>
            <a:p>
              <a:r>
                <a:rPr lang="tr-TR" sz="1600">
                  <a:solidFill>
                    <a:srgbClr val="000000"/>
                  </a:solidFill>
                  <a:latin typeface="Arial" charset="0"/>
                </a:rPr>
                <a:t>Nesne</a:t>
              </a:r>
              <a:endParaRPr lang="tr-TR"/>
            </a:p>
          </p:txBody>
        </p:sp>
        <p:sp>
          <p:nvSpPr>
            <p:cNvPr id="37994" name="Rectangle 349"/>
            <p:cNvSpPr>
              <a:spLocks noChangeArrowheads="1"/>
            </p:cNvSpPr>
            <p:nvPr/>
          </p:nvSpPr>
          <p:spPr bwMode="auto">
            <a:xfrm>
              <a:off x="841" y="828"/>
              <a:ext cx="679" cy="148"/>
            </a:xfrm>
            <a:prstGeom prst="rect">
              <a:avLst/>
            </a:prstGeom>
            <a:solidFill>
              <a:srgbClr val="FFFF99"/>
            </a:solidFill>
            <a:ln w="9525">
              <a:noFill/>
              <a:miter lim="800000"/>
              <a:headEnd/>
              <a:tailEnd/>
            </a:ln>
          </p:spPr>
          <p:txBody>
            <a:bodyPr/>
            <a:lstStyle/>
            <a:p>
              <a:endParaRPr lang="tr-TR"/>
            </a:p>
          </p:txBody>
        </p:sp>
        <p:sp>
          <p:nvSpPr>
            <p:cNvPr id="37995" name="Rectangle 350"/>
            <p:cNvSpPr>
              <a:spLocks noChangeArrowheads="1"/>
            </p:cNvSpPr>
            <p:nvPr/>
          </p:nvSpPr>
          <p:spPr bwMode="auto">
            <a:xfrm>
              <a:off x="998" y="832"/>
              <a:ext cx="263" cy="154"/>
            </a:xfrm>
            <a:prstGeom prst="rect">
              <a:avLst/>
            </a:prstGeom>
            <a:solidFill>
              <a:srgbClr val="FFFF99"/>
            </a:solidFill>
            <a:ln w="9525">
              <a:noFill/>
              <a:miter lim="800000"/>
              <a:headEnd/>
              <a:tailEnd/>
            </a:ln>
          </p:spPr>
          <p:txBody>
            <a:bodyPr wrap="none" lIns="0" tIns="0" rIns="0" bIns="0">
              <a:spAutoFit/>
            </a:bodyPr>
            <a:lstStyle/>
            <a:p>
              <a:r>
                <a:rPr lang="tr-TR" sz="1600">
                  <a:solidFill>
                    <a:srgbClr val="010000"/>
                  </a:solidFill>
                  <a:latin typeface="Arial" charset="0"/>
                </a:rPr>
                <a:t>Adet</a:t>
              </a:r>
              <a:endParaRPr lang="tr-TR"/>
            </a:p>
          </p:txBody>
        </p:sp>
        <p:sp>
          <p:nvSpPr>
            <p:cNvPr id="37996" name="Rectangle 351"/>
            <p:cNvSpPr>
              <a:spLocks noChangeArrowheads="1"/>
            </p:cNvSpPr>
            <p:nvPr/>
          </p:nvSpPr>
          <p:spPr bwMode="auto">
            <a:xfrm>
              <a:off x="144" y="816"/>
              <a:ext cx="12" cy="12"/>
            </a:xfrm>
            <a:prstGeom prst="rect">
              <a:avLst/>
            </a:prstGeom>
            <a:solidFill>
              <a:srgbClr val="C0C0C0"/>
            </a:solidFill>
            <a:ln w="9525">
              <a:noFill/>
              <a:miter lim="800000"/>
              <a:headEnd/>
              <a:tailEnd/>
            </a:ln>
          </p:spPr>
          <p:txBody>
            <a:bodyPr/>
            <a:lstStyle/>
            <a:p>
              <a:endParaRPr lang="tr-TR"/>
            </a:p>
          </p:txBody>
        </p:sp>
        <p:sp>
          <p:nvSpPr>
            <p:cNvPr id="37997" name="Line 352"/>
            <p:cNvSpPr>
              <a:spLocks noChangeShapeType="1"/>
            </p:cNvSpPr>
            <p:nvPr/>
          </p:nvSpPr>
          <p:spPr bwMode="auto">
            <a:xfrm>
              <a:off x="144" y="816"/>
              <a:ext cx="1" cy="12"/>
            </a:xfrm>
            <a:prstGeom prst="line">
              <a:avLst/>
            </a:prstGeom>
            <a:noFill/>
            <a:ln w="0">
              <a:solidFill>
                <a:srgbClr val="000000"/>
              </a:solidFill>
              <a:round/>
              <a:headEnd/>
              <a:tailEnd/>
            </a:ln>
          </p:spPr>
          <p:txBody>
            <a:bodyPr/>
            <a:lstStyle/>
            <a:p>
              <a:endParaRPr lang="tr-TR"/>
            </a:p>
          </p:txBody>
        </p:sp>
        <p:sp>
          <p:nvSpPr>
            <p:cNvPr id="37998" name="Rectangle 353"/>
            <p:cNvSpPr>
              <a:spLocks noChangeArrowheads="1"/>
            </p:cNvSpPr>
            <p:nvPr/>
          </p:nvSpPr>
          <p:spPr bwMode="auto">
            <a:xfrm>
              <a:off x="144" y="816"/>
              <a:ext cx="12" cy="12"/>
            </a:xfrm>
            <a:prstGeom prst="rect">
              <a:avLst/>
            </a:prstGeom>
            <a:solidFill>
              <a:srgbClr val="C0C0C0"/>
            </a:solidFill>
            <a:ln w="9525">
              <a:noFill/>
              <a:miter lim="800000"/>
              <a:headEnd/>
              <a:tailEnd/>
            </a:ln>
          </p:spPr>
          <p:txBody>
            <a:bodyPr/>
            <a:lstStyle/>
            <a:p>
              <a:endParaRPr lang="tr-TR"/>
            </a:p>
          </p:txBody>
        </p:sp>
        <p:sp>
          <p:nvSpPr>
            <p:cNvPr id="37999" name="Line 354"/>
            <p:cNvSpPr>
              <a:spLocks noChangeShapeType="1"/>
            </p:cNvSpPr>
            <p:nvPr/>
          </p:nvSpPr>
          <p:spPr bwMode="auto">
            <a:xfrm>
              <a:off x="144" y="816"/>
              <a:ext cx="12" cy="1"/>
            </a:xfrm>
            <a:prstGeom prst="line">
              <a:avLst/>
            </a:prstGeom>
            <a:noFill/>
            <a:ln w="0">
              <a:solidFill>
                <a:srgbClr val="000000"/>
              </a:solidFill>
              <a:round/>
              <a:headEnd/>
              <a:tailEnd/>
            </a:ln>
          </p:spPr>
          <p:txBody>
            <a:bodyPr/>
            <a:lstStyle/>
            <a:p>
              <a:endParaRPr lang="tr-TR"/>
            </a:p>
          </p:txBody>
        </p:sp>
        <p:sp>
          <p:nvSpPr>
            <p:cNvPr id="38000" name="Line 355"/>
            <p:cNvSpPr>
              <a:spLocks noChangeShapeType="1"/>
            </p:cNvSpPr>
            <p:nvPr/>
          </p:nvSpPr>
          <p:spPr bwMode="auto">
            <a:xfrm>
              <a:off x="144" y="816"/>
              <a:ext cx="1" cy="12"/>
            </a:xfrm>
            <a:prstGeom prst="line">
              <a:avLst/>
            </a:prstGeom>
            <a:noFill/>
            <a:ln w="0">
              <a:solidFill>
                <a:srgbClr val="000000"/>
              </a:solidFill>
              <a:round/>
              <a:headEnd/>
              <a:tailEnd/>
            </a:ln>
          </p:spPr>
          <p:txBody>
            <a:bodyPr/>
            <a:lstStyle/>
            <a:p>
              <a:endParaRPr lang="tr-TR"/>
            </a:p>
          </p:txBody>
        </p:sp>
        <p:sp>
          <p:nvSpPr>
            <p:cNvPr id="38001" name="Rectangle 356"/>
            <p:cNvSpPr>
              <a:spLocks noChangeArrowheads="1"/>
            </p:cNvSpPr>
            <p:nvPr/>
          </p:nvSpPr>
          <p:spPr bwMode="auto">
            <a:xfrm>
              <a:off x="156" y="816"/>
              <a:ext cx="685" cy="12"/>
            </a:xfrm>
            <a:prstGeom prst="rect">
              <a:avLst/>
            </a:prstGeom>
            <a:solidFill>
              <a:srgbClr val="C0C0C0"/>
            </a:solidFill>
            <a:ln w="9525">
              <a:noFill/>
              <a:miter lim="800000"/>
              <a:headEnd/>
              <a:tailEnd/>
            </a:ln>
          </p:spPr>
          <p:txBody>
            <a:bodyPr/>
            <a:lstStyle/>
            <a:p>
              <a:endParaRPr lang="tr-TR"/>
            </a:p>
          </p:txBody>
        </p:sp>
        <p:sp>
          <p:nvSpPr>
            <p:cNvPr id="38002" name="Line 357"/>
            <p:cNvSpPr>
              <a:spLocks noChangeShapeType="1"/>
            </p:cNvSpPr>
            <p:nvPr/>
          </p:nvSpPr>
          <p:spPr bwMode="auto">
            <a:xfrm>
              <a:off x="156" y="816"/>
              <a:ext cx="685" cy="1"/>
            </a:xfrm>
            <a:prstGeom prst="line">
              <a:avLst/>
            </a:prstGeom>
            <a:noFill/>
            <a:ln w="0">
              <a:solidFill>
                <a:srgbClr val="000000"/>
              </a:solidFill>
              <a:round/>
              <a:headEnd/>
              <a:tailEnd/>
            </a:ln>
          </p:spPr>
          <p:txBody>
            <a:bodyPr/>
            <a:lstStyle/>
            <a:p>
              <a:endParaRPr lang="tr-TR"/>
            </a:p>
          </p:txBody>
        </p:sp>
        <p:sp>
          <p:nvSpPr>
            <p:cNvPr id="38003" name="Rectangle 358"/>
            <p:cNvSpPr>
              <a:spLocks noChangeArrowheads="1"/>
            </p:cNvSpPr>
            <p:nvPr/>
          </p:nvSpPr>
          <p:spPr bwMode="auto">
            <a:xfrm>
              <a:off x="156" y="828"/>
              <a:ext cx="685" cy="1"/>
            </a:xfrm>
            <a:prstGeom prst="rect">
              <a:avLst/>
            </a:prstGeom>
            <a:solidFill>
              <a:srgbClr val="C0C0C0"/>
            </a:solidFill>
            <a:ln w="9525">
              <a:noFill/>
              <a:miter lim="800000"/>
              <a:headEnd/>
              <a:tailEnd/>
            </a:ln>
          </p:spPr>
          <p:txBody>
            <a:bodyPr/>
            <a:lstStyle/>
            <a:p>
              <a:endParaRPr lang="tr-TR"/>
            </a:p>
          </p:txBody>
        </p:sp>
        <p:sp>
          <p:nvSpPr>
            <p:cNvPr id="38004" name="Rectangle 359"/>
            <p:cNvSpPr>
              <a:spLocks noChangeArrowheads="1"/>
            </p:cNvSpPr>
            <p:nvPr/>
          </p:nvSpPr>
          <p:spPr bwMode="auto">
            <a:xfrm>
              <a:off x="841" y="828"/>
              <a:ext cx="12" cy="1"/>
            </a:xfrm>
            <a:prstGeom prst="rect">
              <a:avLst/>
            </a:prstGeom>
            <a:solidFill>
              <a:srgbClr val="C0C0C0"/>
            </a:solidFill>
            <a:ln w="9525">
              <a:noFill/>
              <a:miter lim="800000"/>
              <a:headEnd/>
              <a:tailEnd/>
            </a:ln>
          </p:spPr>
          <p:txBody>
            <a:bodyPr/>
            <a:lstStyle/>
            <a:p>
              <a:endParaRPr lang="tr-TR"/>
            </a:p>
          </p:txBody>
        </p:sp>
        <p:sp>
          <p:nvSpPr>
            <p:cNvPr id="38005" name="Rectangle 360"/>
            <p:cNvSpPr>
              <a:spLocks noChangeArrowheads="1"/>
            </p:cNvSpPr>
            <p:nvPr/>
          </p:nvSpPr>
          <p:spPr bwMode="auto">
            <a:xfrm>
              <a:off x="841" y="816"/>
              <a:ext cx="12" cy="12"/>
            </a:xfrm>
            <a:prstGeom prst="rect">
              <a:avLst/>
            </a:prstGeom>
            <a:solidFill>
              <a:srgbClr val="C0C0C0"/>
            </a:solidFill>
            <a:ln w="9525">
              <a:noFill/>
              <a:miter lim="800000"/>
              <a:headEnd/>
              <a:tailEnd/>
            </a:ln>
          </p:spPr>
          <p:txBody>
            <a:bodyPr/>
            <a:lstStyle/>
            <a:p>
              <a:endParaRPr lang="tr-TR"/>
            </a:p>
          </p:txBody>
        </p:sp>
        <p:sp>
          <p:nvSpPr>
            <p:cNvPr id="38006" name="Line 361"/>
            <p:cNvSpPr>
              <a:spLocks noChangeShapeType="1"/>
            </p:cNvSpPr>
            <p:nvPr/>
          </p:nvSpPr>
          <p:spPr bwMode="auto">
            <a:xfrm>
              <a:off x="841" y="816"/>
              <a:ext cx="12" cy="1"/>
            </a:xfrm>
            <a:prstGeom prst="line">
              <a:avLst/>
            </a:prstGeom>
            <a:noFill/>
            <a:ln w="0">
              <a:solidFill>
                <a:srgbClr val="000000"/>
              </a:solidFill>
              <a:round/>
              <a:headEnd/>
              <a:tailEnd/>
            </a:ln>
          </p:spPr>
          <p:txBody>
            <a:bodyPr/>
            <a:lstStyle/>
            <a:p>
              <a:endParaRPr lang="tr-TR"/>
            </a:p>
          </p:txBody>
        </p:sp>
        <p:sp>
          <p:nvSpPr>
            <p:cNvPr id="38007" name="Line 362"/>
            <p:cNvSpPr>
              <a:spLocks noChangeShapeType="1"/>
            </p:cNvSpPr>
            <p:nvPr/>
          </p:nvSpPr>
          <p:spPr bwMode="auto">
            <a:xfrm>
              <a:off x="841" y="816"/>
              <a:ext cx="1" cy="12"/>
            </a:xfrm>
            <a:prstGeom prst="line">
              <a:avLst/>
            </a:prstGeom>
            <a:noFill/>
            <a:ln w="0">
              <a:solidFill>
                <a:srgbClr val="000000"/>
              </a:solidFill>
              <a:round/>
              <a:headEnd/>
              <a:tailEnd/>
            </a:ln>
          </p:spPr>
          <p:txBody>
            <a:bodyPr/>
            <a:lstStyle/>
            <a:p>
              <a:endParaRPr lang="tr-TR"/>
            </a:p>
          </p:txBody>
        </p:sp>
        <p:sp>
          <p:nvSpPr>
            <p:cNvPr id="38008" name="Rectangle 363"/>
            <p:cNvSpPr>
              <a:spLocks noChangeArrowheads="1"/>
            </p:cNvSpPr>
            <p:nvPr/>
          </p:nvSpPr>
          <p:spPr bwMode="auto">
            <a:xfrm>
              <a:off x="853" y="816"/>
              <a:ext cx="667" cy="12"/>
            </a:xfrm>
            <a:prstGeom prst="rect">
              <a:avLst/>
            </a:prstGeom>
            <a:solidFill>
              <a:srgbClr val="C0C0C0"/>
            </a:solidFill>
            <a:ln w="9525">
              <a:noFill/>
              <a:miter lim="800000"/>
              <a:headEnd/>
              <a:tailEnd/>
            </a:ln>
          </p:spPr>
          <p:txBody>
            <a:bodyPr/>
            <a:lstStyle/>
            <a:p>
              <a:endParaRPr lang="tr-TR"/>
            </a:p>
          </p:txBody>
        </p:sp>
        <p:sp>
          <p:nvSpPr>
            <p:cNvPr id="38009" name="Line 364"/>
            <p:cNvSpPr>
              <a:spLocks noChangeShapeType="1"/>
            </p:cNvSpPr>
            <p:nvPr/>
          </p:nvSpPr>
          <p:spPr bwMode="auto">
            <a:xfrm>
              <a:off x="853" y="816"/>
              <a:ext cx="667" cy="1"/>
            </a:xfrm>
            <a:prstGeom prst="line">
              <a:avLst/>
            </a:prstGeom>
            <a:noFill/>
            <a:ln w="0">
              <a:solidFill>
                <a:srgbClr val="000000"/>
              </a:solidFill>
              <a:round/>
              <a:headEnd/>
              <a:tailEnd/>
            </a:ln>
          </p:spPr>
          <p:txBody>
            <a:bodyPr/>
            <a:lstStyle/>
            <a:p>
              <a:endParaRPr lang="tr-TR"/>
            </a:p>
          </p:txBody>
        </p:sp>
        <p:sp>
          <p:nvSpPr>
            <p:cNvPr id="38010" name="Rectangle 365"/>
            <p:cNvSpPr>
              <a:spLocks noChangeArrowheads="1"/>
            </p:cNvSpPr>
            <p:nvPr/>
          </p:nvSpPr>
          <p:spPr bwMode="auto">
            <a:xfrm>
              <a:off x="853" y="828"/>
              <a:ext cx="667" cy="1"/>
            </a:xfrm>
            <a:prstGeom prst="rect">
              <a:avLst/>
            </a:prstGeom>
            <a:solidFill>
              <a:srgbClr val="C0C0C0"/>
            </a:solidFill>
            <a:ln w="9525">
              <a:noFill/>
              <a:miter lim="800000"/>
              <a:headEnd/>
              <a:tailEnd/>
            </a:ln>
          </p:spPr>
          <p:txBody>
            <a:bodyPr/>
            <a:lstStyle/>
            <a:p>
              <a:endParaRPr lang="tr-TR"/>
            </a:p>
          </p:txBody>
        </p:sp>
        <p:sp>
          <p:nvSpPr>
            <p:cNvPr id="38011" name="Rectangle 366"/>
            <p:cNvSpPr>
              <a:spLocks noChangeArrowheads="1"/>
            </p:cNvSpPr>
            <p:nvPr/>
          </p:nvSpPr>
          <p:spPr bwMode="auto">
            <a:xfrm>
              <a:off x="1520" y="816"/>
              <a:ext cx="11" cy="12"/>
            </a:xfrm>
            <a:prstGeom prst="rect">
              <a:avLst/>
            </a:prstGeom>
            <a:solidFill>
              <a:srgbClr val="C0C0C0"/>
            </a:solidFill>
            <a:ln w="9525">
              <a:noFill/>
              <a:miter lim="800000"/>
              <a:headEnd/>
              <a:tailEnd/>
            </a:ln>
          </p:spPr>
          <p:txBody>
            <a:bodyPr/>
            <a:lstStyle/>
            <a:p>
              <a:endParaRPr lang="tr-TR"/>
            </a:p>
          </p:txBody>
        </p:sp>
        <p:sp>
          <p:nvSpPr>
            <p:cNvPr id="38012" name="Line 367"/>
            <p:cNvSpPr>
              <a:spLocks noChangeShapeType="1"/>
            </p:cNvSpPr>
            <p:nvPr/>
          </p:nvSpPr>
          <p:spPr bwMode="auto">
            <a:xfrm>
              <a:off x="1520" y="816"/>
              <a:ext cx="1" cy="12"/>
            </a:xfrm>
            <a:prstGeom prst="line">
              <a:avLst/>
            </a:prstGeom>
            <a:noFill/>
            <a:ln w="0">
              <a:solidFill>
                <a:srgbClr val="000000"/>
              </a:solidFill>
              <a:round/>
              <a:headEnd/>
              <a:tailEnd/>
            </a:ln>
          </p:spPr>
          <p:txBody>
            <a:bodyPr/>
            <a:lstStyle/>
            <a:p>
              <a:endParaRPr lang="tr-TR"/>
            </a:p>
          </p:txBody>
        </p:sp>
        <p:sp>
          <p:nvSpPr>
            <p:cNvPr id="38013" name="Rectangle 368"/>
            <p:cNvSpPr>
              <a:spLocks noChangeArrowheads="1"/>
            </p:cNvSpPr>
            <p:nvPr/>
          </p:nvSpPr>
          <p:spPr bwMode="auto">
            <a:xfrm>
              <a:off x="1520" y="816"/>
              <a:ext cx="11" cy="12"/>
            </a:xfrm>
            <a:prstGeom prst="rect">
              <a:avLst/>
            </a:prstGeom>
            <a:solidFill>
              <a:srgbClr val="C0C0C0"/>
            </a:solidFill>
            <a:ln w="9525">
              <a:noFill/>
              <a:miter lim="800000"/>
              <a:headEnd/>
              <a:tailEnd/>
            </a:ln>
          </p:spPr>
          <p:txBody>
            <a:bodyPr/>
            <a:lstStyle/>
            <a:p>
              <a:endParaRPr lang="tr-TR"/>
            </a:p>
          </p:txBody>
        </p:sp>
        <p:sp>
          <p:nvSpPr>
            <p:cNvPr id="38014" name="Line 369"/>
            <p:cNvSpPr>
              <a:spLocks noChangeShapeType="1"/>
            </p:cNvSpPr>
            <p:nvPr/>
          </p:nvSpPr>
          <p:spPr bwMode="auto">
            <a:xfrm>
              <a:off x="1520" y="816"/>
              <a:ext cx="11" cy="1"/>
            </a:xfrm>
            <a:prstGeom prst="line">
              <a:avLst/>
            </a:prstGeom>
            <a:noFill/>
            <a:ln w="0">
              <a:solidFill>
                <a:srgbClr val="000000"/>
              </a:solidFill>
              <a:round/>
              <a:headEnd/>
              <a:tailEnd/>
            </a:ln>
          </p:spPr>
          <p:txBody>
            <a:bodyPr/>
            <a:lstStyle/>
            <a:p>
              <a:endParaRPr lang="tr-TR"/>
            </a:p>
          </p:txBody>
        </p:sp>
        <p:sp>
          <p:nvSpPr>
            <p:cNvPr id="38015" name="Line 370"/>
            <p:cNvSpPr>
              <a:spLocks noChangeShapeType="1"/>
            </p:cNvSpPr>
            <p:nvPr/>
          </p:nvSpPr>
          <p:spPr bwMode="auto">
            <a:xfrm>
              <a:off x="1520" y="816"/>
              <a:ext cx="1" cy="12"/>
            </a:xfrm>
            <a:prstGeom prst="line">
              <a:avLst/>
            </a:prstGeom>
            <a:noFill/>
            <a:ln w="0">
              <a:solidFill>
                <a:srgbClr val="000000"/>
              </a:solidFill>
              <a:round/>
              <a:headEnd/>
              <a:tailEnd/>
            </a:ln>
          </p:spPr>
          <p:txBody>
            <a:bodyPr/>
            <a:lstStyle/>
            <a:p>
              <a:endParaRPr lang="tr-TR"/>
            </a:p>
          </p:txBody>
        </p:sp>
        <p:sp>
          <p:nvSpPr>
            <p:cNvPr id="38016" name="Rectangle 371"/>
            <p:cNvSpPr>
              <a:spLocks noChangeArrowheads="1"/>
            </p:cNvSpPr>
            <p:nvPr/>
          </p:nvSpPr>
          <p:spPr bwMode="auto">
            <a:xfrm>
              <a:off x="144" y="828"/>
              <a:ext cx="12" cy="148"/>
            </a:xfrm>
            <a:prstGeom prst="rect">
              <a:avLst/>
            </a:prstGeom>
            <a:solidFill>
              <a:srgbClr val="C0C0C0"/>
            </a:solidFill>
            <a:ln w="9525">
              <a:noFill/>
              <a:miter lim="800000"/>
              <a:headEnd/>
              <a:tailEnd/>
            </a:ln>
          </p:spPr>
          <p:txBody>
            <a:bodyPr/>
            <a:lstStyle/>
            <a:p>
              <a:endParaRPr lang="tr-TR"/>
            </a:p>
          </p:txBody>
        </p:sp>
        <p:sp>
          <p:nvSpPr>
            <p:cNvPr id="38017" name="Line 372"/>
            <p:cNvSpPr>
              <a:spLocks noChangeShapeType="1"/>
            </p:cNvSpPr>
            <p:nvPr/>
          </p:nvSpPr>
          <p:spPr bwMode="auto">
            <a:xfrm>
              <a:off x="144" y="828"/>
              <a:ext cx="1" cy="148"/>
            </a:xfrm>
            <a:prstGeom prst="line">
              <a:avLst/>
            </a:prstGeom>
            <a:noFill/>
            <a:ln w="0">
              <a:solidFill>
                <a:srgbClr val="000000"/>
              </a:solidFill>
              <a:round/>
              <a:headEnd/>
              <a:tailEnd/>
            </a:ln>
          </p:spPr>
          <p:txBody>
            <a:bodyPr/>
            <a:lstStyle/>
            <a:p>
              <a:endParaRPr lang="tr-TR"/>
            </a:p>
          </p:txBody>
        </p:sp>
        <p:sp>
          <p:nvSpPr>
            <p:cNvPr id="38018" name="Rectangle 373"/>
            <p:cNvSpPr>
              <a:spLocks noChangeArrowheads="1"/>
            </p:cNvSpPr>
            <p:nvPr/>
          </p:nvSpPr>
          <p:spPr bwMode="auto">
            <a:xfrm>
              <a:off x="1520" y="828"/>
              <a:ext cx="11" cy="148"/>
            </a:xfrm>
            <a:prstGeom prst="rect">
              <a:avLst/>
            </a:prstGeom>
            <a:solidFill>
              <a:srgbClr val="C0C0C0"/>
            </a:solidFill>
            <a:ln w="9525">
              <a:noFill/>
              <a:miter lim="800000"/>
              <a:headEnd/>
              <a:tailEnd/>
            </a:ln>
          </p:spPr>
          <p:txBody>
            <a:bodyPr/>
            <a:lstStyle/>
            <a:p>
              <a:endParaRPr lang="tr-TR"/>
            </a:p>
          </p:txBody>
        </p:sp>
        <p:sp>
          <p:nvSpPr>
            <p:cNvPr id="38019" name="Line 374"/>
            <p:cNvSpPr>
              <a:spLocks noChangeShapeType="1"/>
            </p:cNvSpPr>
            <p:nvPr/>
          </p:nvSpPr>
          <p:spPr bwMode="auto">
            <a:xfrm>
              <a:off x="1520" y="828"/>
              <a:ext cx="1" cy="148"/>
            </a:xfrm>
            <a:prstGeom prst="line">
              <a:avLst/>
            </a:prstGeom>
            <a:noFill/>
            <a:ln w="0">
              <a:solidFill>
                <a:srgbClr val="000000"/>
              </a:solidFill>
              <a:round/>
              <a:headEnd/>
              <a:tailEnd/>
            </a:ln>
          </p:spPr>
          <p:txBody>
            <a:bodyPr/>
            <a:lstStyle/>
            <a:p>
              <a:endParaRPr lang="tr-TR"/>
            </a:p>
          </p:txBody>
        </p:sp>
        <p:sp>
          <p:nvSpPr>
            <p:cNvPr id="38020" name="Rectangle 375"/>
            <p:cNvSpPr>
              <a:spLocks noChangeArrowheads="1"/>
            </p:cNvSpPr>
            <p:nvPr/>
          </p:nvSpPr>
          <p:spPr bwMode="auto">
            <a:xfrm>
              <a:off x="156" y="994"/>
              <a:ext cx="685" cy="147"/>
            </a:xfrm>
            <a:prstGeom prst="rect">
              <a:avLst/>
            </a:prstGeom>
            <a:solidFill>
              <a:srgbClr val="C0C0C0"/>
            </a:solidFill>
            <a:ln w="9525">
              <a:noFill/>
              <a:miter lim="800000"/>
              <a:headEnd/>
              <a:tailEnd/>
            </a:ln>
          </p:spPr>
          <p:txBody>
            <a:bodyPr/>
            <a:lstStyle/>
            <a:p>
              <a:endParaRPr lang="tr-TR"/>
            </a:p>
          </p:txBody>
        </p:sp>
        <p:sp>
          <p:nvSpPr>
            <p:cNvPr id="38021" name="Rectangle 376"/>
            <p:cNvSpPr>
              <a:spLocks noChangeArrowheads="1"/>
            </p:cNvSpPr>
            <p:nvPr/>
          </p:nvSpPr>
          <p:spPr bwMode="auto">
            <a:xfrm>
              <a:off x="192" y="996"/>
              <a:ext cx="412" cy="154"/>
            </a:xfrm>
            <a:prstGeom prst="rect">
              <a:avLst/>
            </a:prstGeom>
            <a:solidFill>
              <a:srgbClr val="C0C0C0"/>
            </a:solidFill>
            <a:ln w="9525">
              <a:noFill/>
              <a:miter lim="800000"/>
              <a:headEnd/>
              <a:tailEnd/>
            </a:ln>
          </p:spPr>
          <p:txBody>
            <a:bodyPr wrap="none" lIns="0" tIns="0" rIns="0" bIns="0">
              <a:spAutoFit/>
            </a:bodyPr>
            <a:lstStyle/>
            <a:p>
              <a:r>
                <a:rPr lang="tr-TR" sz="1600" b="1">
                  <a:solidFill>
                    <a:srgbClr val="010000"/>
                  </a:solidFill>
                  <a:latin typeface="Arial" charset="0"/>
                </a:rPr>
                <a:t>Ekmek</a:t>
              </a:r>
              <a:endParaRPr lang="tr-TR"/>
            </a:p>
          </p:txBody>
        </p:sp>
        <p:sp>
          <p:nvSpPr>
            <p:cNvPr id="38022" name="Rectangle 377"/>
            <p:cNvSpPr>
              <a:spLocks noChangeArrowheads="1"/>
            </p:cNvSpPr>
            <p:nvPr/>
          </p:nvSpPr>
          <p:spPr bwMode="auto">
            <a:xfrm>
              <a:off x="841" y="994"/>
              <a:ext cx="679" cy="147"/>
            </a:xfrm>
            <a:prstGeom prst="rect">
              <a:avLst/>
            </a:prstGeom>
            <a:solidFill>
              <a:srgbClr val="FFFF99"/>
            </a:solidFill>
            <a:ln w="9525">
              <a:noFill/>
              <a:miter lim="800000"/>
              <a:headEnd/>
              <a:tailEnd/>
            </a:ln>
          </p:spPr>
          <p:txBody>
            <a:bodyPr/>
            <a:lstStyle/>
            <a:p>
              <a:endParaRPr lang="tr-TR"/>
            </a:p>
          </p:txBody>
        </p:sp>
        <p:sp>
          <p:nvSpPr>
            <p:cNvPr id="38023" name="Rectangle 378"/>
            <p:cNvSpPr>
              <a:spLocks noChangeArrowheads="1"/>
            </p:cNvSpPr>
            <p:nvPr/>
          </p:nvSpPr>
          <p:spPr bwMode="auto">
            <a:xfrm>
              <a:off x="1133" y="994"/>
              <a:ext cx="71" cy="154"/>
            </a:xfrm>
            <a:prstGeom prst="rect">
              <a:avLst/>
            </a:prstGeom>
            <a:solidFill>
              <a:srgbClr val="FFFF99"/>
            </a:solidFill>
            <a:ln w="9525">
              <a:noFill/>
              <a:miter lim="800000"/>
              <a:headEnd/>
              <a:tailEnd/>
            </a:ln>
          </p:spPr>
          <p:txBody>
            <a:bodyPr wrap="none" lIns="0" tIns="0" rIns="0" bIns="0">
              <a:spAutoFit/>
            </a:bodyPr>
            <a:lstStyle/>
            <a:p>
              <a:r>
                <a:rPr lang="tr-TR" sz="1600" b="1">
                  <a:solidFill>
                    <a:srgbClr val="010000"/>
                  </a:solidFill>
                  <a:latin typeface="Arial" charset="0"/>
                </a:rPr>
                <a:t>4</a:t>
              </a:r>
              <a:endParaRPr lang="tr-TR"/>
            </a:p>
          </p:txBody>
        </p:sp>
        <p:sp>
          <p:nvSpPr>
            <p:cNvPr id="38024" name="Rectangle 379"/>
            <p:cNvSpPr>
              <a:spLocks noChangeArrowheads="1"/>
            </p:cNvSpPr>
            <p:nvPr/>
          </p:nvSpPr>
          <p:spPr bwMode="auto">
            <a:xfrm>
              <a:off x="144" y="976"/>
              <a:ext cx="12" cy="18"/>
            </a:xfrm>
            <a:prstGeom prst="rect">
              <a:avLst/>
            </a:prstGeom>
            <a:solidFill>
              <a:srgbClr val="C0C0C0"/>
            </a:solidFill>
            <a:ln w="9525">
              <a:noFill/>
              <a:miter lim="800000"/>
              <a:headEnd/>
              <a:tailEnd/>
            </a:ln>
          </p:spPr>
          <p:txBody>
            <a:bodyPr/>
            <a:lstStyle/>
            <a:p>
              <a:endParaRPr lang="tr-TR"/>
            </a:p>
          </p:txBody>
        </p:sp>
        <p:sp>
          <p:nvSpPr>
            <p:cNvPr id="38025" name="Line 380"/>
            <p:cNvSpPr>
              <a:spLocks noChangeShapeType="1"/>
            </p:cNvSpPr>
            <p:nvPr/>
          </p:nvSpPr>
          <p:spPr bwMode="auto">
            <a:xfrm>
              <a:off x="144" y="976"/>
              <a:ext cx="1" cy="18"/>
            </a:xfrm>
            <a:prstGeom prst="line">
              <a:avLst/>
            </a:prstGeom>
            <a:noFill/>
            <a:ln w="0">
              <a:solidFill>
                <a:srgbClr val="000000"/>
              </a:solidFill>
              <a:round/>
              <a:headEnd/>
              <a:tailEnd/>
            </a:ln>
          </p:spPr>
          <p:txBody>
            <a:bodyPr/>
            <a:lstStyle/>
            <a:p>
              <a:endParaRPr lang="tr-TR"/>
            </a:p>
          </p:txBody>
        </p:sp>
        <p:sp>
          <p:nvSpPr>
            <p:cNvPr id="38026" name="Rectangle 381"/>
            <p:cNvSpPr>
              <a:spLocks noChangeArrowheads="1"/>
            </p:cNvSpPr>
            <p:nvPr/>
          </p:nvSpPr>
          <p:spPr bwMode="auto">
            <a:xfrm>
              <a:off x="156" y="976"/>
              <a:ext cx="685" cy="5"/>
            </a:xfrm>
            <a:prstGeom prst="rect">
              <a:avLst/>
            </a:prstGeom>
            <a:solidFill>
              <a:srgbClr val="C0C0C0"/>
            </a:solidFill>
            <a:ln w="9525">
              <a:noFill/>
              <a:miter lim="800000"/>
              <a:headEnd/>
              <a:tailEnd/>
            </a:ln>
          </p:spPr>
          <p:txBody>
            <a:bodyPr/>
            <a:lstStyle/>
            <a:p>
              <a:endParaRPr lang="tr-TR"/>
            </a:p>
          </p:txBody>
        </p:sp>
        <p:sp>
          <p:nvSpPr>
            <p:cNvPr id="38027" name="Line 382"/>
            <p:cNvSpPr>
              <a:spLocks noChangeShapeType="1"/>
            </p:cNvSpPr>
            <p:nvPr/>
          </p:nvSpPr>
          <p:spPr bwMode="auto">
            <a:xfrm>
              <a:off x="156" y="976"/>
              <a:ext cx="685" cy="1"/>
            </a:xfrm>
            <a:prstGeom prst="line">
              <a:avLst/>
            </a:prstGeom>
            <a:noFill/>
            <a:ln w="0">
              <a:solidFill>
                <a:srgbClr val="000000"/>
              </a:solidFill>
              <a:round/>
              <a:headEnd/>
              <a:tailEnd/>
            </a:ln>
          </p:spPr>
          <p:txBody>
            <a:bodyPr/>
            <a:lstStyle/>
            <a:p>
              <a:endParaRPr lang="tr-TR"/>
            </a:p>
          </p:txBody>
        </p:sp>
        <p:sp>
          <p:nvSpPr>
            <p:cNvPr id="38028" name="Rectangle 383"/>
            <p:cNvSpPr>
              <a:spLocks noChangeArrowheads="1"/>
            </p:cNvSpPr>
            <p:nvPr/>
          </p:nvSpPr>
          <p:spPr bwMode="auto">
            <a:xfrm>
              <a:off x="156" y="987"/>
              <a:ext cx="685" cy="6"/>
            </a:xfrm>
            <a:prstGeom prst="rect">
              <a:avLst/>
            </a:prstGeom>
            <a:solidFill>
              <a:srgbClr val="C0C0C0"/>
            </a:solidFill>
            <a:ln w="9525">
              <a:noFill/>
              <a:miter lim="800000"/>
              <a:headEnd/>
              <a:tailEnd/>
            </a:ln>
          </p:spPr>
          <p:txBody>
            <a:bodyPr/>
            <a:lstStyle/>
            <a:p>
              <a:endParaRPr lang="tr-TR"/>
            </a:p>
          </p:txBody>
        </p:sp>
        <p:sp>
          <p:nvSpPr>
            <p:cNvPr id="38029" name="Line 384"/>
            <p:cNvSpPr>
              <a:spLocks noChangeShapeType="1"/>
            </p:cNvSpPr>
            <p:nvPr/>
          </p:nvSpPr>
          <p:spPr bwMode="auto">
            <a:xfrm>
              <a:off x="156" y="987"/>
              <a:ext cx="685" cy="1"/>
            </a:xfrm>
            <a:prstGeom prst="line">
              <a:avLst/>
            </a:prstGeom>
            <a:noFill/>
            <a:ln w="0">
              <a:solidFill>
                <a:srgbClr val="000000"/>
              </a:solidFill>
              <a:round/>
              <a:headEnd/>
              <a:tailEnd/>
            </a:ln>
          </p:spPr>
          <p:txBody>
            <a:bodyPr/>
            <a:lstStyle/>
            <a:p>
              <a:endParaRPr lang="tr-TR"/>
            </a:p>
          </p:txBody>
        </p:sp>
        <p:sp>
          <p:nvSpPr>
            <p:cNvPr id="38030" name="Rectangle 385"/>
            <p:cNvSpPr>
              <a:spLocks noChangeArrowheads="1"/>
            </p:cNvSpPr>
            <p:nvPr/>
          </p:nvSpPr>
          <p:spPr bwMode="auto">
            <a:xfrm>
              <a:off x="156" y="993"/>
              <a:ext cx="685" cy="1"/>
            </a:xfrm>
            <a:prstGeom prst="rect">
              <a:avLst/>
            </a:prstGeom>
            <a:solidFill>
              <a:srgbClr val="C0C0C0"/>
            </a:solidFill>
            <a:ln w="9525">
              <a:noFill/>
              <a:miter lim="800000"/>
              <a:headEnd/>
              <a:tailEnd/>
            </a:ln>
          </p:spPr>
          <p:txBody>
            <a:bodyPr/>
            <a:lstStyle/>
            <a:p>
              <a:endParaRPr lang="tr-TR"/>
            </a:p>
          </p:txBody>
        </p:sp>
        <p:sp>
          <p:nvSpPr>
            <p:cNvPr id="38031" name="Rectangle 386"/>
            <p:cNvSpPr>
              <a:spLocks noChangeArrowheads="1"/>
            </p:cNvSpPr>
            <p:nvPr/>
          </p:nvSpPr>
          <p:spPr bwMode="auto">
            <a:xfrm>
              <a:off x="841" y="993"/>
              <a:ext cx="17" cy="1"/>
            </a:xfrm>
            <a:prstGeom prst="rect">
              <a:avLst/>
            </a:prstGeom>
            <a:solidFill>
              <a:srgbClr val="C0C0C0"/>
            </a:solidFill>
            <a:ln w="9525">
              <a:noFill/>
              <a:miter lim="800000"/>
              <a:headEnd/>
              <a:tailEnd/>
            </a:ln>
          </p:spPr>
          <p:txBody>
            <a:bodyPr/>
            <a:lstStyle/>
            <a:p>
              <a:endParaRPr lang="tr-TR"/>
            </a:p>
          </p:txBody>
        </p:sp>
        <p:sp>
          <p:nvSpPr>
            <p:cNvPr id="38032" name="Rectangle 387"/>
            <p:cNvSpPr>
              <a:spLocks noChangeArrowheads="1"/>
            </p:cNvSpPr>
            <p:nvPr/>
          </p:nvSpPr>
          <p:spPr bwMode="auto">
            <a:xfrm>
              <a:off x="841" y="976"/>
              <a:ext cx="17" cy="5"/>
            </a:xfrm>
            <a:prstGeom prst="rect">
              <a:avLst/>
            </a:prstGeom>
            <a:solidFill>
              <a:srgbClr val="C0C0C0"/>
            </a:solidFill>
            <a:ln w="9525">
              <a:noFill/>
              <a:miter lim="800000"/>
              <a:headEnd/>
              <a:tailEnd/>
            </a:ln>
          </p:spPr>
          <p:txBody>
            <a:bodyPr/>
            <a:lstStyle/>
            <a:p>
              <a:endParaRPr lang="tr-TR"/>
            </a:p>
          </p:txBody>
        </p:sp>
        <p:sp>
          <p:nvSpPr>
            <p:cNvPr id="38033" name="Line 388"/>
            <p:cNvSpPr>
              <a:spLocks noChangeShapeType="1"/>
            </p:cNvSpPr>
            <p:nvPr/>
          </p:nvSpPr>
          <p:spPr bwMode="auto">
            <a:xfrm>
              <a:off x="841" y="976"/>
              <a:ext cx="17" cy="1"/>
            </a:xfrm>
            <a:prstGeom prst="line">
              <a:avLst/>
            </a:prstGeom>
            <a:noFill/>
            <a:ln w="0">
              <a:solidFill>
                <a:srgbClr val="000000"/>
              </a:solidFill>
              <a:round/>
              <a:headEnd/>
              <a:tailEnd/>
            </a:ln>
          </p:spPr>
          <p:txBody>
            <a:bodyPr/>
            <a:lstStyle/>
            <a:p>
              <a:endParaRPr lang="tr-TR"/>
            </a:p>
          </p:txBody>
        </p:sp>
        <p:sp>
          <p:nvSpPr>
            <p:cNvPr id="38034" name="Rectangle 389"/>
            <p:cNvSpPr>
              <a:spLocks noChangeArrowheads="1"/>
            </p:cNvSpPr>
            <p:nvPr/>
          </p:nvSpPr>
          <p:spPr bwMode="auto">
            <a:xfrm>
              <a:off x="841" y="987"/>
              <a:ext cx="17" cy="6"/>
            </a:xfrm>
            <a:prstGeom prst="rect">
              <a:avLst/>
            </a:prstGeom>
            <a:solidFill>
              <a:srgbClr val="C0C0C0"/>
            </a:solidFill>
            <a:ln w="9525">
              <a:noFill/>
              <a:miter lim="800000"/>
              <a:headEnd/>
              <a:tailEnd/>
            </a:ln>
          </p:spPr>
          <p:txBody>
            <a:bodyPr/>
            <a:lstStyle/>
            <a:p>
              <a:endParaRPr lang="tr-TR"/>
            </a:p>
          </p:txBody>
        </p:sp>
        <p:sp>
          <p:nvSpPr>
            <p:cNvPr id="38035" name="Line 390"/>
            <p:cNvSpPr>
              <a:spLocks noChangeShapeType="1"/>
            </p:cNvSpPr>
            <p:nvPr/>
          </p:nvSpPr>
          <p:spPr bwMode="auto">
            <a:xfrm>
              <a:off x="841" y="987"/>
              <a:ext cx="17" cy="1"/>
            </a:xfrm>
            <a:prstGeom prst="line">
              <a:avLst/>
            </a:prstGeom>
            <a:noFill/>
            <a:ln w="0">
              <a:solidFill>
                <a:srgbClr val="000000"/>
              </a:solidFill>
              <a:round/>
              <a:headEnd/>
              <a:tailEnd/>
            </a:ln>
          </p:spPr>
          <p:txBody>
            <a:bodyPr/>
            <a:lstStyle/>
            <a:p>
              <a:endParaRPr lang="tr-TR"/>
            </a:p>
          </p:txBody>
        </p:sp>
        <p:sp>
          <p:nvSpPr>
            <p:cNvPr id="38036" name="Rectangle 391"/>
            <p:cNvSpPr>
              <a:spLocks noChangeArrowheads="1"/>
            </p:cNvSpPr>
            <p:nvPr/>
          </p:nvSpPr>
          <p:spPr bwMode="auto">
            <a:xfrm>
              <a:off x="858" y="976"/>
              <a:ext cx="662" cy="5"/>
            </a:xfrm>
            <a:prstGeom prst="rect">
              <a:avLst/>
            </a:prstGeom>
            <a:solidFill>
              <a:srgbClr val="C0C0C0"/>
            </a:solidFill>
            <a:ln w="9525">
              <a:noFill/>
              <a:miter lim="800000"/>
              <a:headEnd/>
              <a:tailEnd/>
            </a:ln>
          </p:spPr>
          <p:txBody>
            <a:bodyPr/>
            <a:lstStyle/>
            <a:p>
              <a:endParaRPr lang="tr-TR"/>
            </a:p>
          </p:txBody>
        </p:sp>
        <p:sp>
          <p:nvSpPr>
            <p:cNvPr id="38037" name="Line 392"/>
            <p:cNvSpPr>
              <a:spLocks noChangeShapeType="1"/>
            </p:cNvSpPr>
            <p:nvPr/>
          </p:nvSpPr>
          <p:spPr bwMode="auto">
            <a:xfrm>
              <a:off x="858" y="976"/>
              <a:ext cx="662" cy="1"/>
            </a:xfrm>
            <a:prstGeom prst="line">
              <a:avLst/>
            </a:prstGeom>
            <a:noFill/>
            <a:ln w="0">
              <a:solidFill>
                <a:srgbClr val="000000"/>
              </a:solidFill>
              <a:round/>
              <a:headEnd/>
              <a:tailEnd/>
            </a:ln>
          </p:spPr>
          <p:txBody>
            <a:bodyPr/>
            <a:lstStyle/>
            <a:p>
              <a:endParaRPr lang="tr-TR"/>
            </a:p>
          </p:txBody>
        </p:sp>
        <p:sp>
          <p:nvSpPr>
            <p:cNvPr id="38038" name="Rectangle 393"/>
            <p:cNvSpPr>
              <a:spLocks noChangeArrowheads="1"/>
            </p:cNvSpPr>
            <p:nvPr/>
          </p:nvSpPr>
          <p:spPr bwMode="auto">
            <a:xfrm>
              <a:off x="858" y="987"/>
              <a:ext cx="662" cy="6"/>
            </a:xfrm>
            <a:prstGeom prst="rect">
              <a:avLst/>
            </a:prstGeom>
            <a:solidFill>
              <a:srgbClr val="C0C0C0"/>
            </a:solidFill>
            <a:ln w="9525">
              <a:noFill/>
              <a:miter lim="800000"/>
              <a:headEnd/>
              <a:tailEnd/>
            </a:ln>
          </p:spPr>
          <p:txBody>
            <a:bodyPr/>
            <a:lstStyle/>
            <a:p>
              <a:endParaRPr lang="tr-TR"/>
            </a:p>
          </p:txBody>
        </p:sp>
        <p:sp>
          <p:nvSpPr>
            <p:cNvPr id="38039" name="Line 394"/>
            <p:cNvSpPr>
              <a:spLocks noChangeShapeType="1"/>
            </p:cNvSpPr>
            <p:nvPr/>
          </p:nvSpPr>
          <p:spPr bwMode="auto">
            <a:xfrm>
              <a:off x="858" y="987"/>
              <a:ext cx="662" cy="1"/>
            </a:xfrm>
            <a:prstGeom prst="line">
              <a:avLst/>
            </a:prstGeom>
            <a:noFill/>
            <a:ln w="0">
              <a:solidFill>
                <a:srgbClr val="000000"/>
              </a:solidFill>
              <a:round/>
              <a:headEnd/>
              <a:tailEnd/>
            </a:ln>
          </p:spPr>
          <p:txBody>
            <a:bodyPr/>
            <a:lstStyle/>
            <a:p>
              <a:endParaRPr lang="tr-TR"/>
            </a:p>
          </p:txBody>
        </p:sp>
        <p:sp>
          <p:nvSpPr>
            <p:cNvPr id="38040" name="Rectangle 395"/>
            <p:cNvSpPr>
              <a:spLocks noChangeArrowheads="1"/>
            </p:cNvSpPr>
            <p:nvPr/>
          </p:nvSpPr>
          <p:spPr bwMode="auto">
            <a:xfrm>
              <a:off x="858" y="993"/>
              <a:ext cx="662" cy="1"/>
            </a:xfrm>
            <a:prstGeom prst="rect">
              <a:avLst/>
            </a:prstGeom>
            <a:solidFill>
              <a:srgbClr val="C0C0C0"/>
            </a:solidFill>
            <a:ln w="9525">
              <a:noFill/>
              <a:miter lim="800000"/>
              <a:headEnd/>
              <a:tailEnd/>
            </a:ln>
          </p:spPr>
          <p:txBody>
            <a:bodyPr/>
            <a:lstStyle/>
            <a:p>
              <a:endParaRPr lang="tr-TR"/>
            </a:p>
          </p:txBody>
        </p:sp>
        <p:sp>
          <p:nvSpPr>
            <p:cNvPr id="38041" name="Rectangle 396"/>
            <p:cNvSpPr>
              <a:spLocks noChangeArrowheads="1"/>
            </p:cNvSpPr>
            <p:nvPr/>
          </p:nvSpPr>
          <p:spPr bwMode="auto">
            <a:xfrm>
              <a:off x="1520" y="976"/>
              <a:ext cx="11" cy="18"/>
            </a:xfrm>
            <a:prstGeom prst="rect">
              <a:avLst/>
            </a:prstGeom>
            <a:solidFill>
              <a:srgbClr val="C0C0C0"/>
            </a:solidFill>
            <a:ln w="9525">
              <a:noFill/>
              <a:miter lim="800000"/>
              <a:headEnd/>
              <a:tailEnd/>
            </a:ln>
          </p:spPr>
          <p:txBody>
            <a:bodyPr/>
            <a:lstStyle/>
            <a:p>
              <a:endParaRPr lang="tr-TR"/>
            </a:p>
          </p:txBody>
        </p:sp>
        <p:sp>
          <p:nvSpPr>
            <p:cNvPr id="38042" name="Line 397"/>
            <p:cNvSpPr>
              <a:spLocks noChangeShapeType="1"/>
            </p:cNvSpPr>
            <p:nvPr/>
          </p:nvSpPr>
          <p:spPr bwMode="auto">
            <a:xfrm>
              <a:off x="1520" y="976"/>
              <a:ext cx="1" cy="18"/>
            </a:xfrm>
            <a:prstGeom prst="line">
              <a:avLst/>
            </a:prstGeom>
            <a:noFill/>
            <a:ln w="0">
              <a:solidFill>
                <a:srgbClr val="000000"/>
              </a:solidFill>
              <a:round/>
              <a:headEnd/>
              <a:tailEnd/>
            </a:ln>
          </p:spPr>
          <p:txBody>
            <a:bodyPr/>
            <a:lstStyle/>
            <a:p>
              <a:endParaRPr lang="tr-TR"/>
            </a:p>
          </p:txBody>
        </p:sp>
        <p:sp>
          <p:nvSpPr>
            <p:cNvPr id="38043" name="Rectangle 398"/>
            <p:cNvSpPr>
              <a:spLocks noChangeArrowheads="1"/>
            </p:cNvSpPr>
            <p:nvPr/>
          </p:nvSpPr>
          <p:spPr bwMode="auto">
            <a:xfrm>
              <a:off x="144" y="994"/>
              <a:ext cx="12" cy="147"/>
            </a:xfrm>
            <a:prstGeom prst="rect">
              <a:avLst/>
            </a:prstGeom>
            <a:solidFill>
              <a:srgbClr val="C0C0C0"/>
            </a:solidFill>
            <a:ln w="9525">
              <a:noFill/>
              <a:miter lim="800000"/>
              <a:headEnd/>
              <a:tailEnd/>
            </a:ln>
          </p:spPr>
          <p:txBody>
            <a:bodyPr/>
            <a:lstStyle/>
            <a:p>
              <a:endParaRPr lang="tr-TR"/>
            </a:p>
          </p:txBody>
        </p:sp>
        <p:sp>
          <p:nvSpPr>
            <p:cNvPr id="38044" name="Line 399"/>
            <p:cNvSpPr>
              <a:spLocks noChangeShapeType="1"/>
            </p:cNvSpPr>
            <p:nvPr/>
          </p:nvSpPr>
          <p:spPr bwMode="auto">
            <a:xfrm>
              <a:off x="144" y="994"/>
              <a:ext cx="1" cy="147"/>
            </a:xfrm>
            <a:prstGeom prst="line">
              <a:avLst/>
            </a:prstGeom>
            <a:noFill/>
            <a:ln w="0">
              <a:solidFill>
                <a:srgbClr val="000000"/>
              </a:solidFill>
              <a:round/>
              <a:headEnd/>
              <a:tailEnd/>
            </a:ln>
          </p:spPr>
          <p:txBody>
            <a:bodyPr/>
            <a:lstStyle/>
            <a:p>
              <a:endParaRPr lang="tr-TR"/>
            </a:p>
          </p:txBody>
        </p:sp>
        <p:sp>
          <p:nvSpPr>
            <p:cNvPr id="38045" name="Rectangle 400"/>
            <p:cNvSpPr>
              <a:spLocks noChangeArrowheads="1"/>
            </p:cNvSpPr>
            <p:nvPr/>
          </p:nvSpPr>
          <p:spPr bwMode="auto">
            <a:xfrm>
              <a:off x="1520" y="994"/>
              <a:ext cx="11" cy="147"/>
            </a:xfrm>
            <a:prstGeom prst="rect">
              <a:avLst/>
            </a:prstGeom>
            <a:solidFill>
              <a:srgbClr val="C0C0C0"/>
            </a:solidFill>
            <a:ln w="9525">
              <a:noFill/>
              <a:miter lim="800000"/>
              <a:headEnd/>
              <a:tailEnd/>
            </a:ln>
          </p:spPr>
          <p:txBody>
            <a:bodyPr/>
            <a:lstStyle/>
            <a:p>
              <a:endParaRPr lang="tr-TR"/>
            </a:p>
          </p:txBody>
        </p:sp>
        <p:sp>
          <p:nvSpPr>
            <p:cNvPr id="38046" name="Line 401"/>
            <p:cNvSpPr>
              <a:spLocks noChangeShapeType="1"/>
            </p:cNvSpPr>
            <p:nvPr/>
          </p:nvSpPr>
          <p:spPr bwMode="auto">
            <a:xfrm>
              <a:off x="1520" y="994"/>
              <a:ext cx="1" cy="147"/>
            </a:xfrm>
            <a:prstGeom prst="line">
              <a:avLst/>
            </a:prstGeom>
            <a:noFill/>
            <a:ln w="0">
              <a:solidFill>
                <a:srgbClr val="000000"/>
              </a:solidFill>
              <a:round/>
              <a:headEnd/>
              <a:tailEnd/>
            </a:ln>
          </p:spPr>
          <p:txBody>
            <a:bodyPr/>
            <a:lstStyle/>
            <a:p>
              <a:endParaRPr lang="tr-TR"/>
            </a:p>
          </p:txBody>
        </p:sp>
        <p:sp>
          <p:nvSpPr>
            <p:cNvPr id="38047" name="Rectangle 402"/>
            <p:cNvSpPr>
              <a:spLocks noChangeArrowheads="1"/>
            </p:cNvSpPr>
            <p:nvPr/>
          </p:nvSpPr>
          <p:spPr bwMode="auto">
            <a:xfrm>
              <a:off x="156" y="1141"/>
              <a:ext cx="685" cy="147"/>
            </a:xfrm>
            <a:prstGeom prst="rect">
              <a:avLst/>
            </a:prstGeom>
            <a:solidFill>
              <a:srgbClr val="C0C0C0"/>
            </a:solidFill>
            <a:ln w="9525">
              <a:noFill/>
              <a:miter lim="800000"/>
              <a:headEnd/>
              <a:tailEnd/>
            </a:ln>
          </p:spPr>
          <p:txBody>
            <a:bodyPr/>
            <a:lstStyle/>
            <a:p>
              <a:endParaRPr lang="tr-TR"/>
            </a:p>
          </p:txBody>
        </p:sp>
        <p:sp>
          <p:nvSpPr>
            <p:cNvPr id="38048" name="Rectangle 403"/>
            <p:cNvSpPr>
              <a:spLocks noChangeArrowheads="1"/>
            </p:cNvSpPr>
            <p:nvPr/>
          </p:nvSpPr>
          <p:spPr bwMode="auto">
            <a:xfrm>
              <a:off x="193" y="1141"/>
              <a:ext cx="277" cy="154"/>
            </a:xfrm>
            <a:prstGeom prst="rect">
              <a:avLst/>
            </a:prstGeom>
            <a:solidFill>
              <a:srgbClr val="C0C0C0"/>
            </a:solidFill>
            <a:ln w="9525">
              <a:noFill/>
              <a:miter lim="800000"/>
              <a:headEnd/>
              <a:tailEnd/>
            </a:ln>
          </p:spPr>
          <p:txBody>
            <a:bodyPr wrap="none" lIns="0" tIns="0" rIns="0" bIns="0">
              <a:spAutoFit/>
            </a:bodyPr>
            <a:lstStyle/>
            <a:p>
              <a:r>
                <a:rPr lang="tr-TR" sz="1600" b="1">
                  <a:solidFill>
                    <a:srgbClr val="000000"/>
                  </a:solidFill>
                  <a:latin typeface="Arial" charset="0"/>
                </a:rPr>
                <a:t>Kola</a:t>
              </a:r>
              <a:endParaRPr lang="tr-TR">
                <a:solidFill>
                  <a:srgbClr val="000000"/>
                </a:solidFill>
              </a:endParaRPr>
            </a:p>
          </p:txBody>
        </p:sp>
        <p:sp>
          <p:nvSpPr>
            <p:cNvPr id="38049" name="Rectangle 404"/>
            <p:cNvSpPr>
              <a:spLocks noChangeArrowheads="1"/>
            </p:cNvSpPr>
            <p:nvPr/>
          </p:nvSpPr>
          <p:spPr bwMode="auto">
            <a:xfrm>
              <a:off x="841" y="1141"/>
              <a:ext cx="679" cy="147"/>
            </a:xfrm>
            <a:prstGeom prst="rect">
              <a:avLst/>
            </a:prstGeom>
            <a:solidFill>
              <a:srgbClr val="FFFF99"/>
            </a:solidFill>
            <a:ln w="9525">
              <a:noFill/>
              <a:miter lim="800000"/>
              <a:headEnd/>
              <a:tailEnd/>
            </a:ln>
          </p:spPr>
          <p:txBody>
            <a:bodyPr/>
            <a:lstStyle/>
            <a:p>
              <a:endParaRPr lang="tr-TR"/>
            </a:p>
          </p:txBody>
        </p:sp>
        <p:sp>
          <p:nvSpPr>
            <p:cNvPr id="38050" name="Rectangle 405"/>
            <p:cNvSpPr>
              <a:spLocks noChangeArrowheads="1"/>
            </p:cNvSpPr>
            <p:nvPr/>
          </p:nvSpPr>
          <p:spPr bwMode="auto">
            <a:xfrm>
              <a:off x="1133" y="1141"/>
              <a:ext cx="71" cy="154"/>
            </a:xfrm>
            <a:prstGeom prst="rect">
              <a:avLst/>
            </a:prstGeom>
            <a:solidFill>
              <a:srgbClr val="FFFF99"/>
            </a:solidFill>
            <a:ln w="9525">
              <a:noFill/>
              <a:miter lim="800000"/>
              <a:headEnd/>
              <a:tailEnd/>
            </a:ln>
          </p:spPr>
          <p:txBody>
            <a:bodyPr wrap="none" lIns="0" tIns="0" rIns="0" bIns="0">
              <a:spAutoFit/>
            </a:bodyPr>
            <a:lstStyle/>
            <a:p>
              <a:r>
                <a:rPr lang="tr-TR" sz="1600" b="1">
                  <a:solidFill>
                    <a:srgbClr val="000000"/>
                  </a:solidFill>
                  <a:latin typeface="Arial" charset="0"/>
                </a:rPr>
                <a:t>2</a:t>
              </a:r>
              <a:endParaRPr lang="tr-TR">
                <a:solidFill>
                  <a:srgbClr val="000000"/>
                </a:solidFill>
              </a:endParaRPr>
            </a:p>
          </p:txBody>
        </p:sp>
        <p:sp>
          <p:nvSpPr>
            <p:cNvPr id="38051" name="Rectangle 406"/>
            <p:cNvSpPr>
              <a:spLocks noChangeArrowheads="1"/>
            </p:cNvSpPr>
            <p:nvPr/>
          </p:nvSpPr>
          <p:spPr bwMode="auto">
            <a:xfrm>
              <a:off x="144" y="1141"/>
              <a:ext cx="12" cy="147"/>
            </a:xfrm>
            <a:prstGeom prst="rect">
              <a:avLst/>
            </a:prstGeom>
            <a:solidFill>
              <a:srgbClr val="C0C0C0"/>
            </a:solidFill>
            <a:ln w="9525">
              <a:noFill/>
              <a:miter lim="800000"/>
              <a:headEnd/>
              <a:tailEnd/>
            </a:ln>
          </p:spPr>
          <p:txBody>
            <a:bodyPr/>
            <a:lstStyle/>
            <a:p>
              <a:endParaRPr lang="tr-TR"/>
            </a:p>
          </p:txBody>
        </p:sp>
        <p:sp>
          <p:nvSpPr>
            <p:cNvPr id="38052" name="Line 407"/>
            <p:cNvSpPr>
              <a:spLocks noChangeShapeType="1"/>
            </p:cNvSpPr>
            <p:nvPr/>
          </p:nvSpPr>
          <p:spPr bwMode="auto">
            <a:xfrm>
              <a:off x="144" y="1141"/>
              <a:ext cx="1" cy="147"/>
            </a:xfrm>
            <a:prstGeom prst="line">
              <a:avLst/>
            </a:prstGeom>
            <a:noFill/>
            <a:ln w="0">
              <a:solidFill>
                <a:srgbClr val="000000"/>
              </a:solidFill>
              <a:round/>
              <a:headEnd/>
              <a:tailEnd/>
            </a:ln>
          </p:spPr>
          <p:txBody>
            <a:bodyPr/>
            <a:lstStyle/>
            <a:p>
              <a:endParaRPr lang="tr-TR"/>
            </a:p>
          </p:txBody>
        </p:sp>
        <p:sp>
          <p:nvSpPr>
            <p:cNvPr id="38053" name="Rectangle 408"/>
            <p:cNvSpPr>
              <a:spLocks noChangeArrowheads="1"/>
            </p:cNvSpPr>
            <p:nvPr/>
          </p:nvSpPr>
          <p:spPr bwMode="auto">
            <a:xfrm>
              <a:off x="1520" y="1141"/>
              <a:ext cx="11" cy="147"/>
            </a:xfrm>
            <a:prstGeom prst="rect">
              <a:avLst/>
            </a:prstGeom>
            <a:solidFill>
              <a:srgbClr val="C0C0C0"/>
            </a:solidFill>
            <a:ln w="9525">
              <a:noFill/>
              <a:miter lim="800000"/>
              <a:headEnd/>
              <a:tailEnd/>
            </a:ln>
          </p:spPr>
          <p:txBody>
            <a:bodyPr/>
            <a:lstStyle/>
            <a:p>
              <a:endParaRPr lang="tr-TR"/>
            </a:p>
          </p:txBody>
        </p:sp>
        <p:sp>
          <p:nvSpPr>
            <p:cNvPr id="38054" name="Line 409"/>
            <p:cNvSpPr>
              <a:spLocks noChangeShapeType="1"/>
            </p:cNvSpPr>
            <p:nvPr/>
          </p:nvSpPr>
          <p:spPr bwMode="auto">
            <a:xfrm>
              <a:off x="1520" y="1141"/>
              <a:ext cx="1" cy="147"/>
            </a:xfrm>
            <a:prstGeom prst="line">
              <a:avLst/>
            </a:prstGeom>
            <a:noFill/>
            <a:ln w="0">
              <a:solidFill>
                <a:srgbClr val="000000"/>
              </a:solidFill>
              <a:round/>
              <a:headEnd/>
              <a:tailEnd/>
            </a:ln>
          </p:spPr>
          <p:txBody>
            <a:bodyPr/>
            <a:lstStyle/>
            <a:p>
              <a:endParaRPr lang="tr-TR"/>
            </a:p>
          </p:txBody>
        </p:sp>
        <p:sp>
          <p:nvSpPr>
            <p:cNvPr id="38055" name="Rectangle 410"/>
            <p:cNvSpPr>
              <a:spLocks noChangeArrowheads="1"/>
            </p:cNvSpPr>
            <p:nvPr/>
          </p:nvSpPr>
          <p:spPr bwMode="auto">
            <a:xfrm>
              <a:off x="156" y="1288"/>
              <a:ext cx="685" cy="148"/>
            </a:xfrm>
            <a:prstGeom prst="rect">
              <a:avLst/>
            </a:prstGeom>
            <a:solidFill>
              <a:srgbClr val="C0C0C0"/>
            </a:solidFill>
            <a:ln w="9525">
              <a:noFill/>
              <a:miter lim="800000"/>
              <a:headEnd/>
              <a:tailEnd/>
            </a:ln>
          </p:spPr>
          <p:txBody>
            <a:bodyPr/>
            <a:lstStyle/>
            <a:p>
              <a:endParaRPr lang="tr-TR"/>
            </a:p>
          </p:txBody>
        </p:sp>
        <p:sp>
          <p:nvSpPr>
            <p:cNvPr id="38056" name="Rectangle 411"/>
            <p:cNvSpPr>
              <a:spLocks noChangeArrowheads="1"/>
            </p:cNvSpPr>
            <p:nvPr/>
          </p:nvSpPr>
          <p:spPr bwMode="auto">
            <a:xfrm>
              <a:off x="193" y="1289"/>
              <a:ext cx="206" cy="154"/>
            </a:xfrm>
            <a:prstGeom prst="rect">
              <a:avLst/>
            </a:prstGeom>
            <a:solidFill>
              <a:srgbClr val="C0C0C0"/>
            </a:solidFill>
            <a:ln w="9525">
              <a:noFill/>
              <a:miter lim="800000"/>
              <a:headEnd/>
              <a:tailEnd/>
            </a:ln>
          </p:spPr>
          <p:txBody>
            <a:bodyPr wrap="none" lIns="0" tIns="0" rIns="0" bIns="0">
              <a:spAutoFit/>
            </a:bodyPr>
            <a:lstStyle/>
            <a:p>
              <a:r>
                <a:rPr lang="tr-TR" sz="1600" b="1">
                  <a:solidFill>
                    <a:srgbClr val="010000"/>
                  </a:solidFill>
                  <a:latin typeface="Arial" charset="0"/>
                </a:rPr>
                <a:t>Süt</a:t>
              </a:r>
              <a:endParaRPr lang="tr-TR"/>
            </a:p>
          </p:txBody>
        </p:sp>
        <p:sp>
          <p:nvSpPr>
            <p:cNvPr id="38057" name="Rectangle 412"/>
            <p:cNvSpPr>
              <a:spLocks noChangeArrowheads="1"/>
            </p:cNvSpPr>
            <p:nvPr/>
          </p:nvSpPr>
          <p:spPr bwMode="auto">
            <a:xfrm>
              <a:off x="841" y="1288"/>
              <a:ext cx="679" cy="148"/>
            </a:xfrm>
            <a:prstGeom prst="rect">
              <a:avLst/>
            </a:prstGeom>
            <a:solidFill>
              <a:srgbClr val="FFFF99"/>
            </a:solidFill>
            <a:ln w="9525">
              <a:noFill/>
              <a:miter lim="800000"/>
              <a:headEnd/>
              <a:tailEnd/>
            </a:ln>
          </p:spPr>
          <p:txBody>
            <a:bodyPr/>
            <a:lstStyle/>
            <a:p>
              <a:endParaRPr lang="tr-TR"/>
            </a:p>
          </p:txBody>
        </p:sp>
        <p:sp>
          <p:nvSpPr>
            <p:cNvPr id="38058" name="Rectangle 413"/>
            <p:cNvSpPr>
              <a:spLocks noChangeArrowheads="1"/>
            </p:cNvSpPr>
            <p:nvPr/>
          </p:nvSpPr>
          <p:spPr bwMode="auto">
            <a:xfrm>
              <a:off x="1133" y="1289"/>
              <a:ext cx="71" cy="154"/>
            </a:xfrm>
            <a:prstGeom prst="rect">
              <a:avLst/>
            </a:prstGeom>
            <a:solidFill>
              <a:srgbClr val="FFFF99"/>
            </a:solidFill>
            <a:ln w="9525">
              <a:noFill/>
              <a:miter lim="800000"/>
              <a:headEnd/>
              <a:tailEnd/>
            </a:ln>
          </p:spPr>
          <p:txBody>
            <a:bodyPr wrap="none" lIns="0" tIns="0" rIns="0" bIns="0">
              <a:spAutoFit/>
            </a:bodyPr>
            <a:lstStyle/>
            <a:p>
              <a:r>
                <a:rPr lang="tr-TR" sz="1600" b="1">
                  <a:solidFill>
                    <a:srgbClr val="010000"/>
                  </a:solidFill>
                  <a:latin typeface="Arial" charset="0"/>
                </a:rPr>
                <a:t>4</a:t>
              </a:r>
              <a:endParaRPr lang="tr-TR"/>
            </a:p>
          </p:txBody>
        </p:sp>
        <p:sp>
          <p:nvSpPr>
            <p:cNvPr id="38059" name="Rectangle 414"/>
            <p:cNvSpPr>
              <a:spLocks noChangeArrowheads="1"/>
            </p:cNvSpPr>
            <p:nvPr/>
          </p:nvSpPr>
          <p:spPr bwMode="auto">
            <a:xfrm>
              <a:off x="144" y="1288"/>
              <a:ext cx="12" cy="147"/>
            </a:xfrm>
            <a:prstGeom prst="rect">
              <a:avLst/>
            </a:prstGeom>
            <a:solidFill>
              <a:srgbClr val="C0C0C0"/>
            </a:solidFill>
            <a:ln w="9525">
              <a:noFill/>
              <a:miter lim="800000"/>
              <a:headEnd/>
              <a:tailEnd/>
            </a:ln>
          </p:spPr>
          <p:txBody>
            <a:bodyPr/>
            <a:lstStyle/>
            <a:p>
              <a:endParaRPr lang="tr-TR"/>
            </a:p>
          </p:txBody>
        </p:sp>
        <p:sp>
          <p:nvSpPr>
            <p:cNvPr id="38060" name="Line 415"/>
            <p:cNvSpPr>
              <a:spLocks noChangeShapeType="1"/>
            </p:cNvSpPr>
            <p:nvPr/>
          </p:nvSpPr>
          <p:spPr bwMode="auto">
            <a:xfrm>
              <a:off x="144" y="1288"/>
              <a:ext cx="1" cy="147"/>
            </a:xfrm>
            <a:prstGeom prst="line">
              <a:avLst/>
            </a:prstGeom>
            <a:noFill/>
            <a:ln w="0">
              <a:solidFill>
                <a:srgbClr val="000000"/>
              </a:solidFill>
              <a:round/>
              <a:headEnd/>
              <a:tailEnd/>
            </a:ln>
          </p:spPr>
          <p:txBody>
            <a:bodyPr/>
            <a:lstStyle/>
            <a:p>
              <a:endParaRPr lang="tr-TR"/>
            </a:p>
          </p:txBody>
        </p:sp>
        <p:sp>
          <p:nvSpPr>
            <p:cNvPr id="38061" name="Rectangle 416"/>
            <p:cNvSpPr>
              <a:spLocks noChangeArrowheads="1"/>
            </p:cNvSpPr>
            <p:nvPr/>
          </p:nvSpPr>
          <p:spPr bwMode="auto">
            <a:xfrm>
              <a:off x="1520" y="1288"/>
              <a:ext cx="11" cy="147"/>
            </a:xfrm>
            <a:prstGeom prst="rect">
              <a:avLst/>
            </a:prstGeom>
            <a:solidFill>
              <a:srgbClr val="C0C0C0"/>
            </a:solidFill>
            <a:ln w="9525">
              <a:noFill/>
              <a:miter lim="800000"/>
              <a:headEnd/>
              <a:tailEnd/>
            </a:ln>
          </p:spPr>
          <p:txBody>
            <a:bodyPr/>
            <a:lstStyle/>
            <a:p>
              <a:endParaRPr lang="tr-TR"/>
            </a:p>
          </p:txBody>
        </p:sp>
        <p:sp>
          <p:nvSpPr>
            <p:cNvPr id="38062" name="Line 417"/>
            <p:cNvSpPr>
              <a:spLocks noChangeShapeType="1"/>
            </p:cNvSpPr>
            <p:nvPr/>
          </p:nvSpPr>
          <p:spPr bwMode="auto">
            <a:xfrm>
              <a:off x="1520" y="1288"/>
              <a:ext cx="1" cy="147"/>
            </a:xfrm>
            <a:prstGeom prst="line">
              <a:avLst/>
            </a:prstGeom>
            <a:noFill/>
            <a:ln w="0">
              <a:solidFill>
                <a:srgbClr val="000000"/>
              </a:solidFill>
              <a:round/>
              <a:headEnd/>
              <a:tailEnd/>
            </a:ln>
          </p:spPr>
          <p:txBody>
            <a:bodyPr/>
            <a:lstStyle/>
            <a:p>
              <a:endParaRPr lang="tr-TR"/>
            </a:p>
          </p:txBody>
        </p:sp>
        <p:sp>
          <p:nvSpPr>
            <p:cNvPr id="38063" name="Rectangle 418"/>
            <p:cNvSpPr>
              <a:spLocks noChangeArrowheads="1"/>
            </p:cNvSpPr>
            <p:nvPr/>
          </p:nvSpPr>
          <p:spPr bwMode="auto">
            <a:xfrm>
              <a:off x="156" y="1436"/>
              <a:ext cx="685" cy="147"/>
            </a:xfrm>
            <a:prstGeom prst="rect">
              <a:avLst/>
            </a:prstGeom>
            <a:solidFill>
              <a:srgbClr val="C0C0C0"/>
            </a:solidFill>
            <a:ln w="9525">
              <a:noFill/>
              <a:miter lim="800000"/>
              <a:headEnd/>
              <a:tailEnd/>
            </a:ln>
          </p:spPr>
          <p:txBody>
            <a:bodyPr/>
            <a:lstStyle/>
            <a:p>
              <a:endParaRPr lang="tr-TR"/>
            </a:p>
          </p:txBody>
        </p:sp>
        <p:sp>
          <p:nvSpPr>
            <p:cNvPr id="38064" name="Rectangle 419"/>
            <p:cNvSpPr>
              <a:spLocks noChangeArrowheads="1"/>
            </p:cNvSpPr>
            <p:nvPr/>
          </p:nvSpPr>
          <p:spPr bwMode="auto">
            <a:xfrm>
              <a:off x="193" y="1436"/>
              <a:ext cx="249" cy="154"/>
            </a:xfrm>
            <a:prstGeom prst="rect">
              <a:avLst/>
            </a:prstGeom>
            <a:solidFill>
              <a:srgbClr val="C0C0C0"/>
            </a:solidFill>
            <a:ln w="9525">
              <a:noFill/>
              <a:miter lim="800000"/>
              <a:headEnd/>
              <a:tailEnd/>
            </a:ln>
          </p:spPr>
          <p:txBody>
            <a:bodyPr wrap="none" lIns="0" tIns="0" rIns="0" bIns="0">
              <a:spAutoFit/>
            </a:bodyPr>
            <a:lstStyle/>
            <a:p>
              <a:r>
                <a:rPr lang="tr-TR" sz="1600" b="1">
                  <a:solidFill>
                    <a:srgbClr val="010000"/>
                  </a:solidFill>
                  <a:latin typeface="Arial" charset="0"/>
                </a:rPr>
                <a:t>Bira</a:t>
              </a:r>
              <a:endParaRPr lang="tr-TR"/>
            </a:p>
          </p:txBody>
        </p:sp>
        <p:sp>
          <p:nvSpPr>
            <p:cNvPr id="38065" name="Rectangle 420"/>
            <p:cNvSpPr>
              <a:spLocks noChangeArrowheads="1"/>
            </p:cNvSpPr>
            <p:nvPr/>
          </p:nvSpPr>
          <p:spPr bwMode="auto">
            <a:xfrm>
              <a:off x="841" y="1436"/>
              <a:ext cx="679" cy="147"/>
            </a:xfrm>
            <a:prstGeom prst="rect">
              <a:avLst/>
            </a:prstGeom>
            <a:solidFill>
              <a:srgbClr val="FFFF99"/>
            </a:solidFill>
            <a:ln w="9525">
              <a:noFill/>
              <a:miter lim="800000"/>
              <a:headEnd/>
              <a:tailEnd/>
            </a:ln>
          </p:spPr>
          <p:txBody>
            <a:bodyPr/>
            <a:lstStyle/>
            <a:p>
              <a:endParaRPr lang="tr-TR"/>
            </a:p>
          </p:txBody>
        </p:sp>
        <p:sp>
          <p:nvSpPr>
            <p:cNvPr id="38066" name="Rectangle 421"/>
            <p:cNvSpPr>
              <a:spLocks noChangeArrowheads="1"/>
            </p:cNvSpPr>
            <p:nvPr/>
          </p:nvSpPr>
          <p:spPr bwMode="auto">
            <a:xfrm>
              <a:off x="1133" y="1436"/>
              <a:ext cx="71" cy="154"/>
            </a:xfrm>
            <a:prstGeom prst="rect">
              <a:avLst/>
            </a:prstGeom>
            <a:solidFill>
              <a:srgbClr val="FFFF99"/>
            </a:solidFill>
            <a:ln w="9525">
              <a:noFill/>
              <a:miter lim="800000"/>
              <a:headEnd/>
              <a:tailEnd/>
            </a:ln>
          </p:spPr>
          <p:txBody>
            <a:bodyPr wrap="none" lIns="0" tIns="0" rIns="0" bIns="0">
              <a:spAutoFit/>
            </a:bodyPr>
            <a:lstStyle/>
            <a:p>
              <a:r>
                <a:rPr lang="tr-TR" sz="1600" b="1">
                  <a:solidFill>
                    <a:srgbClr val="010000"/>
                  </a:solidFill>
                  <a:latin typeface="Arial" charset="0"/>
                </a:rPr>
                <a:t>3</a:t>
              </a:r>
              <a:endParaRPr lang="tr-TR"/>
            </a:p>
          </p:txBody>
        </p:sp>
        <p:sp>
          <p:nvSpPr>
            <p:cNvPr id="38067" name="Rectangle 422"/>
            <p:cNvSpPr>
              <a:spLocks noChangeArrowheads="1"/>
            </p:cNvSpPr>
            <p:nvPr/>
          </p:nvSpPr>
          <p:spPr bwMode="auto">
            <a:xfrm>
              <a:off x="144" y="1436"/>
              <a:ext cx="12" cy="147"/>
            </a:xfrm>
            <a:prstGeom prst="rect">
              <a:avLst/>
            </a:prstGeom>
            <a:solidFill>
              <a:srgbClr val="C0C0C0"/>
            </a:solidFill>
            <a:ln w="9525">
              <a:noFill/>
              <a:miter lim="800000"/>
              <a:headEnd/>
              <a:tailEnd/>
            </a:ln>
          </p:spPr>
          <p:txBody>
            <a:bodyPr/>
            <a:lstStyle/>
            <a:p>
              <a:endParaRPr lang="tr-TR"/>
            </a:p>
          </p:txBody>
        </p:sp>
        <p:sp>
          <p:nvSpPr>
            <p:cNvPr id="38068" name="Line 423"/>
            <p:cNvSpPr>
              <a:spLocks noChangeShapeType="1"/>
            </p:cNvSpPr>
            <p:nvPr/>
          </p:nvSpPr>
          <p:spPr bwMode="auto">
            <a:xfrm>
              <a:off x="144" y="1436"/>
              <a:ext cx="1" cy="147"/>
            </a:xfrm>
            <a:prstGeom prst="line">
              <a:avLst/>
            </a:prstGeom>
            <a:noFill/>
            <a:ln w="0">
              <a:solidFill>
                <a:srgbClr val="000000"/>
              </a:solidFill>
              <a:round/>
              <a:headEnd/>
              <a:tailEnd/>
            </a:ln>
          </p:spPr>
          <p:txBody>
            <a:bodyPr/>
            <a:lstStyle/>
            <a:p>
              <a:endParaRPr lang="tr-TR"/>
            </a:p>
          </p:txBody>
        </p:sp>
        <p:sp>
          <p:nvSpPr>
            <p:cNvPr id="38069" name="Rectangle 424"/>
            <p:cNvSpPr>
              <a:spLocks noChangeArrowheads="1"/>
            </p:cNvSpPr>
            <p:nvPr/>
          </p:nvSpPr>
          <p:spPr bwMode="auto">
            <a:xfrm>
              <a:off x="1520" y="1436"/>
              <a:ext cx="11" cy="147"/>
            </a:xfrm>
            <a:prstGeom prst="rect">
              <a:avLst/>
            </a:prstGeom>
            <a:solidFill>
              <a:srgbClr val="C0C0C0"/>
            </a:solidFill>
            <a:ln w="9525">
              <a:noFill/>
              <a:miter lim="800000"/>
              <a:headEnd/>
              <a:tailEnd/>
            </a:ln>
          </p:spPr>
          <p:txBody>
            <a:bodyPr/>
            <a:lstStyle/>
            <a:p>
              <a:endParaRPr lang="tr-TR"/>
            </a:p>
          </p:txBody>
        </p:sp>
        <p:sp>
          <p:nvSpPr>
            <p:cNvPr id="38070" name="Line 425"/>
            <p:cNvSpPr>
              <a:spLocks noChangeShapeType="1"/>
            </p:cNvSpPr>
            <p:nvPr/>
          </p:nvSpPr>
          <p:spPr bwMode="auto">
            <a:xfrm>
              <a:off x="1520" y="1436"/>
              <a:ext cx="1" cy="147"/>
            </a:xfrm>
            <a:prstGeom prst="line">
              <a:avLst/>
            </a:prstGeom>
            <a:noFill/>
            <a:ln w="0">
              <a:solidFill>
                <a:srgbClr val="000000"/>
              </a:solidFill>
              <a:round/>
              <a:headEnd/>
              <a:tailEnd/>
            </a:ln>
          </p:spPr>
          <p:txBody>
            <a:bodyPr/>
            <a:lstStyle/>
            <a:p>
              <a:endParaRPr lang="tr-TR"/>
            </a:p>
          </p:txBody>
        </p:sp>
        <p:sp>
          <p:nvSpPr>
            <p:cNvPr id="38071" name="Rectangle 426"/>
            <p:cNvSpPr>
              <a:spLocks noChangeArrowheads="1"/>
            </p:cNvSpPr>
            <p:nvPr/>
          </p:nvSpPr>
          <p:spPr bwMode="auto">
            <a:xfrm>
              <a:off x="156" y="1583"/>
              <a:ext cx="685" cy="147"/>
            </a:xfrm>
            <a:prstGeom prst="rect">
              <a:avLst/>
            </a:prstGeom>
            <a:solidFill>
              <a:srgbClr val="C0C0C0"/>
            </a:solidFill>
            <a:ln w="9525">
              <a:noFill/>
              <a:miter lim="800000"/>
              <a:headEnd/>
              <a:tailEnd/>
            </a:ln>
          </p:spPr>
          <p:txBody>
            <a:bodyPr/>
            <a:lstStyle/>
            <a:p>
              <a:endParaRPr lang="tr-TR"/>
            </a:p>
          </p:txBody>
        </p:sp>
        <p:sp>
          <p:nvSpPr>
            <p:cNvPr id="38072" name="Rectangle 427"/>
            <p:cNvSpPr>
              <a:spLocks noChangeArrowheads="1"/>
            </p:cNvSpPr>
            <p:nvPr/>
          </p:nvSpPr>
          <p:spPr bwMode="auto">
            <a:xfrm>
              <a:off x="193" y="1583"/>
              <a:ext cx="227" cy="154"/>
            </a:xfrm>
            <a:prstGeom prst="rect">
              <a:avLst/>
            </a:prstGeom>
            <a:solidFill>
              <a:srgbClr val="C0C0C0"/>
            </a:solidFill>
            <a:ln w="9525">
              <a:noFill/>
              <a:miter lim="800000"/>
              <a:headEnd/>
              <a:tailEnd/>
            </a:ln>
          </p:spPr>
          <p:txBody>
            <a:bodyPr wrap="none" lIns="0" tIns="0" rIns="0" bIns="0">
              <a:spAutoFit/>
            </a:bodyPr>
            <a:lstStyle/>
            <a:p>
              <a:r>
                <a:rPr lang="tr-TR" sz="1600" b="1">
                  <a:solidFill>
                    <a:srgbClr val="010000"/>
                  </a:solidFill>
                  <a:latin typeface="Arial" charset="0"/>
                </a:rPr>
                <a:t>Bez</a:t>
              </a:r>
              <a:endParaRPr lang="tr-TR"/>
            </a:p>
          </p:txBody>
        </p:sp>
        <p:sp>
          <p:nvSpPr>
            <p:cNvPr id="38073" name="Rectangle 428"/>
            <p:cNvSpPr>
              <a:spLocks noChangeArrowheads="1"/>
            </p:cNvSpPr>
            <p:nvPr/>
          </p:nvSpPr>
          <p:spPr bwMode="auto">
            <a:xfrm>
              <a:off x="841" y="1583"/>
              <a:ext cx="679" cy="147"/>
            </a:xfrm>
            <a:prstGeom prst="rect">
              <a:avLst/>
            </a:prstGeom>
            <a:solidFill>
              <a:srgbClr val="FFFF99"/>
            </a:solidFill>
            <a:ln w="9525">
              <a:noFill/>
              <a:miter lim="800000"/>
              <a:headEnd/>
              <a:tailEnd/>
            </a:ln>
          </p:spPr>
          <p:txBody>
            <a:bodyPr/>
            <a:lstStyle/>
            <a:p>
              <a:endParaRPr lang="tr-TR"/>
            </a:p>
          </p:txBody>
        </p:sp>
        <p:sp>
          <p:nvSpPr>
            <p:cNvPr id="38074" name="Rectangle 429"/>
            <p:cNvSpPr>
              <a:spLocks noChangeArrowheads="1"/>
            </p:cNvSpPr>
            <p:nvPr/>
          </p:nvSpPr>
          <p:spPr bwMode="auto">
            <a:xfrm>
              <a:off x="1133" y="1583"/>
              <a:ext cx="71" cy="154"/>
            </a:xfrm>
            <a:prstGeom prst="rect">
              <a:avLst/>
            </a:prstGeom>
            <a:solidFill>
              <a:srgbClr val="FFFF99"/>
            </a:solidFill>
            <a:ln w="9525">
              <a:noFill/>
              <a:miter lim="800000"/>
              <a:headEnd/>
              <a:tailEnd/>
            </a:ln>
          </p:spPr>
          <p:txBody>
            <a:bodyPr wrap="none" lIns="0" tIns="0" rIns="0" bIns="0">
              <a:spAutoFit/>
            </a:bodyPr>
            <a:lstStyle/>
            <a:p>
              <a:r>
                <a:rPr lang="tr-TR" sz="1600" b="1">
                  <a:solidFill>
                    <a:srgbClr val="010000"/>
                  </a:solidFill>
                  <a:latin typeface="Arial" charset="0"/>
                </a:rPr>
                <a:t>4</a:t>
              </a:r>
              <a:endParaRPr lang="tr-TR"/>
            </a:p>
          </p:txBody>
        </p:sp>
        <p:sp>
          <p:nvSpPr>
            <p:cNvPr id="38075" name="Rectangle 430"/>
            <p:cNvSpPr>
              <a:spLocks noChangeArrowheads="1"/>
            </p:cNvSpPr>
            <p:nvPr/>
          </p:nvSpPr>
          <p:spPr bwMode="auto">
            <a:xfrm>
              <a:off x="144" y="1583"/>
              <a:ext cx="12" cy="147"/>
            </a:xfrm>
            <a:prstGeom prst="rect">
              <a:avLst/>
            </a:prstGeom>
            <a:solidFill>
              <a:srgbClr val="C0C0C0"/>
            </a:solidFill>
            <a:ln w="9525">
              <a:noFill/>
              <a:miter lim="800000"/>
              <a:headEnd/>
              <a:tailEnd/>
            </a:ln>
          </p:spPr>
          <p:txBody>
            <a:bodyPr/>
            <a:lstStyle/>
            <a:p>
              <a:endParaRPr lang="tr-TR"/>
            </a:p>
          </p:txBody>
        </p:sp>
        <p:sp>
          <p:nvSpPr>
            <p:cNvPr id="38076" name="Line 431"/>
            <p:cNvSpPr>
              <a:spLocks noChangeShapeType="1"/>
            </p:cNvSpPr>
            <p:nvPr/>
          </p:nvSpPr>
          <p:spPr bwMode="auto">
            <a:xfrm>
              <a:off x="144" y="1583"/>
              <a:ext cx="1" cy="147"/>
            </a:xfrm>
            <a:prstGeom prst="line">
              <a:avLst/>
            </a:prstGeom>
            <a:noFill/>
            <a:ln w="0">
              <a:solidFill>
                <a:srgbClr val="000000"/>
              </a:solidFill>
              <a:round/>
              <a:headEnd/>
              <a:tailEnd/>
            </a:ln>
          </p:spPr>
          <p:txBody>
            <a:bodyPr/>
            <a:lstStyle/>
            <a:p>
              <a:endParaRPr lang="tr-TR"/>
            </a:p>
          </p:txBody>
        </p:sp>
        <p:sp>
          <p:nvSpPr>
            <p:cNvPr id="38077" name="Rectangle 432"/>
            <p:cNvSpPr>
              <a:spLocks noChangeArrowheads="1"/>
            </p:cNvSpPr>
            <p:nvPr/>
          </p:nvSpPr>
          <p:spPr bwMode="auto">
            <a:xfrm>
              <a:off x="1520" y="1583"/>
              <a:ext cx="11" cy="147"/>
            </a:xfrm>
            <a:prstGeom prst="rect">
              <a:avLst/>
            </a:prstGeom>
            <a:solidFill>
              <a:srgbClr val="C0C0C0"/>
            </a:solidFill>
            <a:ln w="9525">
              <a:noFill/>
              <a:miter lim="800000"/>
              <a:headEnd/>
              <a:tailEnd/>
            </a:ln>
          </p:spPr>
          <p:txBody>
            <a:bodyPr/>
            <a:lstStyle/>
            <a:p>
              <a:endParaRPr lang="tr-TR"/>
            </a:p>
          </p:txBody>
        </p:sp>
        <p:sp>
          <p:nvSpPr>
            <p:cNvPr id="38078" name="Line 433"/>
            <p:cNvSpPr>
              <a:spLocks noChangeShapeType="1"/>
            </p:cNvSpPr>
            <p:nvPr/>
          </p:nvSpPr>
          <p:spPr bwMode="auto">
            <a:xfrm>
              <a:off x="1520" y="1583"/>
              <a:ext cx="1" cy="147"/>
            </a:xfrm>
            <a:prstGeom prst="line">
              <a:avLst/>
            </a:prstGeom>
            <a:noFill/>
            <a:ln w="0">
              <a:solidFill>
                <a:srgbClr val="000000"/>
              </a:solidFill>
              <a:round/>
              <a:headEnd/>
              <a:tailEnd/>
            </a:ln>
          </p:spPr>
          <p:txBody>
            <a:bodyPr/>
            <a:lstStyle/>
            <a:p>
              <a:endParaRPr lang="tr-TR"/>
            </a:p>
          </p:txBody>
        </p:sp>
        <p:sp>
          <p:nvSpPr>
            <p:cNvPr id="38079" name="Rectangle 434"/>
            <p:cNvSpPr>
              <a:spLocks noChangeArrowheads="1"/>
            </p:cNvSpPr>
            <p:nvPr/>
          </p:nvSpPr>
          <p:spPr bwMode="auto">
            <a:xfrm>
              <a:off x="156" y="1730"/>
              <a:ext cx="685" cy="148"/>
            </a:xfrm>
            <a:prstGeom prst="rect">
              <a:avLst/>
            </a:prstGeom>
            <a:solidFill>
              <a:srgbClr val="C0C0C0"/>
            </a:solidFill>
            <a:ln w="9525">
              <a:noFill/>
              <a:miter lim="800000"/>
              <a:headEnd/>
              <a:tailEnd/>
            </a:ln>
          </p:spPr>
          <p:txBody>
            <a:bodyPr/>
            <a:lstStyle/>
            <a:p>
              <a:endParaRPr lang="tr-TR"/>
            </a:p>
          </p:txBody>
        </p:sp>
        <p:sp>
          <p:nvSpPr>
            <p:cNvPr id="38080" name="Rectangle 435"/>
            <p:cNvSpPr>
              <a:spLocks noChangeArrowheads="1"/>
            </p:cNvSpPr>
            <p:nvPr/>
          </p:nvSpPr>
          <p:spPr bwMode="auto">
            <a:xfrm>
              <a:off x="193" y="1730"/>
              <a:ext cx="519" cy="154"/>
            </a:xfrm>
            <a:prstGeom prst="rect">
              <a:avLst/>
            </a:prstGeom>
            <a:solidFill>
              <a:srgbClr val="C0C0C0"/>
            </a:solidFill>
            <a:ln w="9525">
              <a:noFill/>
              <a:miter lim="800000"/>
              <a:headEnd/>
              <a:tailEnd/>
            </a:ln>
          </p:spPr>
          <p:txBody>
            <a:bodyPr wrap="none" lIns="0" tIns="0" rIns="0" bIns="0">
              <a:spAutoFit/>
            </a:bodyPr>
            <a:lstStyle/>
            <a:p>
              <a:r>
                <a:rPr lang="tr-TR" sz="1600" b="1">
                  <a:solidFill>
                    <a:srgbClr val="000000"/>
                  </a:solidFill>
                  <a:latin typeface="Arial" charset="0"/>
                </a:rPr>
                <a:t>Yumurta</a:t>
              </a:r>
              <a:endParaRPr lang="tr-TR">
                <a:solidFill>
                  <a:srgbClr val="000000"/>
                </a:solidFill>
              </a:endParaRPr>
            </a:p>
          </p:txBody>
        </p:sp>
        <p:sp>
          <p:nvSpPr>
            <p:cNvPr id="38081" name="Rectangle 436"/>
            <p:cNvSpPr>
              <a:spLocks noChangeArrowheads="1"/>
            </p:cNvSpPr>
            <p:nvPr/>
          </p:nvSpPr>
          <p:spPr bwMode="auto">
            <a:xfrm>
              <a:off x="841" y="1730"/>
              <a:ext cx="679" cy="148"/>
            </a:xfrm>
            <a:prstGeom prst="rect">
              <a:avLst/>
            </a:prstGeom>
            <a:solidFill>
              <a:srgbClr val="FFFF99"/>
            </a:solidFill>
            <a:ln w="9525">
              <a:noFill/>
              <a:miter lim="800000"/>
              <a:headEnd/>
              <a:tailEnd/>
            </a:ln>
          </p:spPr>
          <p:txBody>
            <a:bodyPr/>
            <a:lstStyle/>
            <a:p>
              <a:endParaRPr lang="tr-TR"/>
            </a:p>
          </p:txBody>
        </p:sp>
        <p:sp>
          <p:nvSpPr>
            <p:cNvPr id="38082" name="Rectangle 437"/>
            <p:cNvSpPr>
              <a:spLocks noChangeArrowheads="1"/>
            </p:cNvSpPr>
            <p:nvPr/>
          </p:nvSpPr>
          <p:spPr bwMode="auto">
            <a:xfrm>
              <a:off x="1133" y="1730"/>
              <a:ext cx="71" cy="154"/>
            </a:xfrm>
            <a:prstGeom prst="rect">
              <a:avLst/>
            </a:prstGeom>
            <a:solidFill>
              <a:srgbClr val="FFFF99"/>
            </a:solidFill>
            <a:ln w="9525">
              <a:noFill/>
              <a:miter lim="800000"/>
              <a:headEnd/>
              <a:tailEnd/>
            </a:ln>
          </p:spPr>
          <p:txBody>
            <a:bodyPr wrap="none" lIns="0" tIns="0" rIns="0" bIns="0">
              <a:spAutoFit/>
            </a:bodyPr>
            <a:lstStyle/>
            <a:p>
              <a:r>
                <a:rPr lang="tr-TR" sz="1600" b="1">
                  <a:solidFill>
                    <a:srgbClr val="000000"/>
                  </a:solidFill>
                  <a:latin typeface="Arial" charset="0"/>
                </a:rPr>
                <a:t>1</a:t>
              </a:r>
              <a:endParaRPr lang="tr-TR">
                <a:solidFill>
                  <a:srgbClr val="000000"/>
                </a:solidFill>
              </a:endParaRPr>
            </a:p>
          </p:txBody>
        </p:sp>
        <p:sp>
          <p:nvSpPr>
            <p:cNvPr id="38083" name="Rectangle 438"/>
            <p:cNvSpPr>
              <a:spLocks noChangeArrowheads="1"/>
            </p:cNvSpPr>
            <p:nvPr/>
          </p:nvSpPr>
          <p:spPr bwMode="auto">
            <a:xfrm>
              <a:off x="144" y="1730"/>
              <a:ext cx="12" cy="148"/>
            </a:xfrm>
            <a:prstGeom prst="rect">
              <a:avLst/>
            </a:prstGeom>
            <a:solidFill>
              <a:srgbClr val="C0C0C0"/>
            </a:solidFill>
            <a:ln w="9525">
              <a:noFill/>
              <a:miter lim="800000"/>
              <a:headEnd/>
              <a:tailEnd/>
            </a:ln>
          </p:spPr>
          <p:txBody>
            <a:bodyPr/>
            <a:lstStyle/>
            <a:p>
              <a:endParaRPr lang="tr-TR"/>
            </a:p>
          </p:txBody>
        </p:sp>
        <p:sp>
          <p:nvSpPr>
            <p:cNvPr id="38084" name="Line 439"/>
            <p:cNvSpPr>
              <a:spLocks noChangeShapeType="1"/>
            </p:cNvSpPr>
            <p:nvPr/>
          </p:nvSpPr>
          <p:spPr bwMode="auto">
            <a:xfrm>
              <a:off x="144" y="1730"/>
              <a:ext cx="1" cy="148"/>
            </a:xfrm>
            <a:prstGeom prst="line">
              <a:avLst/>
            </a:prstGeom>
            <a:noFill/>
            <a:ln w="0">
              <a:solidFill>
                <a:srgbClr val="000000"/>
              </a:solidFill>
              <a:round/>
              <a:headEnd/>
              <a:tailEnd/>
            </a:ln>
          </p:spPr>
          <p:txBody>
            <a:bodyPr/>
            <a:lstStyle/>
            <a:p>
              <a:endParaRPr lang="tr-TR"/>
            </a:p>
          </p:txBody>
        </p:sp>
        <p:sp>
          <p:nvSpPr>
            <p:cNvPr id="38085" name="Rectangle 440"/>
            <p:cNvSpPr>
              <a:spLocks noChangeArrowheads="1"/>
            </p:cNvSpPr>
            <p:nvPr/>
          </p:nvSpPr>
          <p:spPr bwMode="auto">
            <a:xfrm>
              <a:off x="144" y="1878"/>
              <a:ext cx="12" cy="11"/>
            </a:xfrm>
            <a:prstGeom prst="rect">
              <a:avLst/>
            </a:prstGeom>
            <a:solidFill>
              <a:srgbClr val="C0C0C0"/>
            </a:solidFill>
            <a:ln w="9525">
              <a:noFill/>
              <a:miter lim="800000"/>
              <a:headEnd/>
              <a:tailEnd/>
            </a:ln>
          </p:spPr>
          <p:txBody>
            <a:bodyPr/>
            <a:lstStyle/>
            <a:p>
              <a:endParaRPr lang="tr-TR"/>
            </a:p>
          </p:txBody>
        </p:sp>
        <p:sp>
          <p:nvSpPr>
            <p:cNvPr id="38086" name="Line 441"/>
            <p:cNvSpPr>
              <a:spLocks noChangeShapeType="1"/>
            </p:cNvSpPr>
            <p:nvPr/>
          </p:nvSpPr>
          <p:spPr bwMode="auto">
            <a:xfrm>
              <a:off x="144" y="1878"/>
              <a:ext cx="12" cy="1"/>
            </a:xfrm>
            <a:prstGeom prst="line">
              <a:avLst/>
            </a:prstGeom>
            <a:noFill/>
            <a:ln w="0">
              <a:solidFill>
                <a:srgbClr val="000000"/>
              </a:solidFill>
              <a:round/>
              <a:headEnd/>
              <a:tailEnd/>
            </a:ln>
          </p:spPr>
          <p:txBody>
            <a:bodyPr/>
            <a:lstStyle/>
            <a:p>
              <a:endParaRPr lang="tr-TR"/>
            </a:p>
          </p:txBody>
        </p:sp>
        <p:sp>
          <p:nvSpPr>
            <p:cNvPr id="38087" name="Line 442"/>
            <p:cNvSpPr>
              <a:spLocks noChangeShapeType="1"/>
            </p:cNvSpPr>
            <p:nvPr/>
          </p:nvSpPr>
          <p:spPr bwMode="auto">
            <a:xfrm>
              <a:off x="144" y="1878"/>
              <a:ext cx="1" cy="11"/>
            </a:xfrm>
            <a:prstGeom prst="line">
              <a:avLst/>
            </a:prstGeom>
            <a:noFill/>
            <a:ln w="0">
              <a:solidFill>
                <a:srgbClr val="000000"/>
              </a:solidFill>
              <a:round/>
              <a:headEnd/>
              <a:tailEnd/>
            </a:ln>
          </p:spPr>
          <p:txBody>
            <a:bodyPr/>
            <a:lstStyle/>
            <a:p>
              <a:endParaRPr lang="tr-TR"/>
            </a:p>
          </p:txBody>
        </p:sp>
        <p:sp>
          <p:nvSpPr>
            <p:cNvPr id="38088" name="Rectangle 443"/>
            <p:cNvSpPr>
              <a:spLocks noChangeArrowheads="1"/>
            </p:cNvSpPr>
            <p:nvPr/>
          </p:nvSpPr>
          <p:spPr bwMode="auto">
            <a:xfrm>
              <a:off x="144" y="1878"/>
              <a:ext cx="12" cy="11"/>
            </a:xfrm>
            <a:prstGeom prst="rect">
              <a:avLst/>
            </a:prstGeom>
            <a:solidFill>
              <a:srgbClr val="C0C0C0"/>
            </a:solidFill>
            <a:ln w="9525">
              <a:noFill/>
              <a:miter lim="800000"/>
              <a:headEnd/>
              <a:tailEnd/>
            </a:ln>
          </p:spPr>
          <p:txBody>
            <a:bodyPr/>
            <a:lstStyle/>
            <a:p>
              <a:endParaRPr lang="tr-TR"/>
            </a:p>
          </p:txBody>
        </p:sp>
        <p:sp>
          <p:nvSpPr>
            <p:cNvPr id="38089" name="Line 444"/>
            <p:cNvSpPr>
              <a:spLocks noChangeShapeType="1"/>
            </p:cNvSpPr>
            <p:nvPr/>
          </p:nvSpPr>
          <p:spPr bwMode="auto">
            <a:xfrm>
              <a:off x="144" y="1878"/>
              <a:ext cx="12" cy="1"/>
            </a:xfrm>
            <a:prstGeom prst="line">
              <a:avLst/>
            </a:prstGeom>
            <a:noFill/>
            <a:ln w="0">
              <a:solidFill>
                <a:srgbClr val="000000"/>
              </a:solidFill>
              <a:round/>
              <a:headEnd/>
              <a:tailEnd/>
            </a:ln>
          </p:spPr>
          <p:txBody>
            <a:bodyPr/>
            <a:lstStyle/>
            <a:p>
              <a:endParaRPr lang="tr-TR"/>
            </a:p>
          </p:txBody>
        </p:sp>
        <p:sp>
          <p:nvSpPr>
            <p:cNvPr id="38090" name="Line 445"/>
            <p:cNvSpPr>
              <a:spLocks noChangeShapeType="1"/>
            </p:cNvSpPr>
            <p:nvPr/>
          </p:nvSpPr>
          <p:spPr bwMode="auto">
            <a:xfrm>
              <a:off x="144" y="1878"/>
              <a:ext cx="1" cy="11"/>
            </a:xfrm>
            <a:prstGeom prst="line">
              <a:avLst/>
            </a:prstGeom>
            <a:noFill/>
            <a:ln w="0">
              <a:solidFill>
                <a:srgbClr val="000000"/>
              </a:solidFill>
              <a:round/>
              <a:headEnd/>
              <a:tailEnd/>
            </a:ln>
          </p:spPr>
          <p:txBody>
            <a:bodyPr/>
            <a:lstStyle/>
            <a:p>
              <a:endParaRPr lang="tr-TR"/>
            </a:p>
          </p:txBody>
        </p:sp>
        <p:sp>
          <p:nvSpPr>
            <p:cNvPr id="38091" name="Rectangle 446"/>
            <p:cNvSpPr>
              <a:spLocks noChangeArrowheads="1"/>
            </p:cNvSpPr>
            <p:nvPr/>
          </p:nvSpPr>
          <p:spPr bwMode="auto">
            <a:xfrm>
              <a:off x="156" y="1878"/>
              <a:ext cx="685" cy="11"/>
            </a:xfrm>
            <a:prstGeom prst="rect">
              <a:avLst/>
            </a:prstGeom>
            <a:solidFill>
              <a:srgbClr val="C0C0C0"/>
            </a:solidFill>
            <a:ln w="9525">
              <a:noFill/>
              <a:miter lim="800000"/>
              <a:headEnd/>
              <a:tailEnd/>
            </a:ln>
          </p:spPr>
          <p:txBody>
            <a:bodyPr/>
            <a:lstStyle/>
            <a:p>
              <a:endParaRPr lang="tr-TR"/>
            </a:p>
          </p:txBody>
        </p:sp>
        <p:sp>
          <p:nvSpPr>
            <p:cNvPr id="38092" name="Line 447"/>
            <p:cNvSpPr>
              <a:spLocks noChangeShapeType="1"/>
            </p:cNvSpPr>
            <p:nvPr/>
          </p:nvSpPr>
          <p:spPr bwMode="auto">
            <a:xfrm>
              <a:off x="156" y="1878"/>
              <a:ext cx="685" cy="1"/>
            </a:xfrm>
            <a:prstGeom prst="line">
              <a:avLst/>
            </a:prstGeom>
            <a:noFill/>
            <a:ln w="0">
              <a:solidFill>
                <a:srgbClr val="000000"/>
              </a:solidFill>
              <a:round/>
              <a:headEnd/>
              <a:tailEnd/>
            </a:ln>
          </p:spPr>
          <p:txBody>
            <a:bodyPr/>
            <a:lstStyle/>
            <a:p>
              <a:endParaRPr lang="tr-TR"/>
            </a:p>
          </p:txBody>
        </p:sp>
        <p:sp>
          <p:nvSpPr>
            <p:cNvPr id="38093" name="Rectangle 448"/>
            <p:cNvSpPr>
              <a:spLocks noChangeArrowheads="1"/>
            </p:cNvSpPr>
            <p:nvPr/>
          </p:nvSpPr>
          <p:spPr bwMode="auto">
            <a:xfrm>
              <a:off x="841" y="1878"/>
              <a:ext cx="12" cy="11"/>
            </a:xfrm>
            <a:prstGeom prst="rect">
              <a:avLst/>
            </a:prstGeom>
            <a:solidFill>
              <a:srgbClr val="C0C0C0"/>
            </a:solidFill>
            <a:ln w="9525">
              <a:noFill/>
              <a:miter lim="800000"/>
              <a:headEnd/>
              <a:tailEnd/>
            </a:ln>
          </p:spPr>
          <p:txBody>
            <a:bodyPr/>
            <a:lstStyle/>
            <a:p>
              <a:endParaRPr lang="tr-TR"/>
            </a:p>
          </p:txBody>
        </p:sp>
        <p:sp>
          <p:nvSpPr>
            <p:cNvPr id="38094" name="Line 449"/>
            <p:cNvSpPr>
              <a:spLocks noChangeShapeType="1"/>
            </p:cNvSpPr>
            <p:nvPr/>
          </p:nvSpPr>
          <p:spPr bwMode="auto">
            <a:xfrm>
              <a:off x="841" y="1878"/>
              <a:ext cx="12" cy="1"/>
            </a:xfrm>
            <a:prstGeom prst="line">
              <a:avLst/>
            </a:prstGeom>
            <a:noFill/>
            <a:ln w="0">
              <a:solidFill>
                <a:srgbClr val="000000"/>
              </a:solidFill>
              <a:round/>
              <a:headEnd/>
              <a:tailEnd/>
            </a:ln>
          </p:spPr>
          <p:txBody>
            <a:bodyPr/>
            <a:lstStyle/>
            <a:p>
              <a:endParaRPr lang="tr-TR"/>
            </a:p>
          </p:txBody>
        </p:sp>
        <p:sp>
          <p:nvSpPr>
            <p:cNvPr id="38095" name="Line 450"/>
            <p:cNvSpPr>
              <a:spLocks noChangeShapeType="1"/>
            </p:cNvSpPr>
            <p:nvPr/>
          </p:nvSpPr>
          <p:spPr bwMode="auto">
            <a:xfrm>
              <a:off x="841" y="1878"/>
              <a:ext cx="1" cy="11"/>
            </a:xfrm>
            <a:prstGeom prst="line">
              <a:avLst/>
            </a:prstGeom>
            <a:noFill/>
            <a:ln w="0">
              <a:solidFill>
                <a:srgbClr val="000000"/>
              </a:solidFill>
              <a:round/>
              <a:headEnd/>
              <a:tailEnd/>
            </a:ln>
          </p:spPr>
          <p:txBody>
            <a:bodyPr/>
            <a:lstStyle/>
            <a:p>
              <a:endParaRPr lang="tr-TR"/>
            </a:p>
          </p:txBody>
        </p:sp>
        <p:sp>
          <p:nvSpPr>
            <p:cNvPr id="38096" name="Rectangle 451"/>
            <p:cNvSpPr>
              <a:spLocks noChangeArrowheads="1"/>
            </p:cNvSpPr>
            <p:nvPr/>
          </p:nvSpPr>
          <p:spPr bwMode="auto">
            <a:xfrm>
              <a:off x="853" y="1878"/>
              <a:ext cx="667" cy="11"/>
            </a:xfrm>
            <a:prstGeom prst="rect">
              <a:avLst/>
            </a:prstGeom>
            <a:solidFill>
              <a:srgbClr val="C0C0C0"/>
            </a:solidFill>
            <a:ln w="9525">
              <a:noFill/>
              <a:miter lim="800000"/>
              <a:headEnd/>
              <a:tailEnd/>
            </a:ln>
          </p:spPr>
          <p:txBody>
            <a:bodyPr/>
            <a:lstStyle/>
            <a:p>
              <a:endParaRPr lang="tr-TR"/>
            </a:p>
          </p:txBody>
        </p:sp>
        <p:sp>
          <p:nvSpPr>
            <p:cNvPr id="38097" name="Line 452"/>
            <p:cNvSpPr>
              <a:spLocks noChangeShapeType="1"/>
            </p:cNvSpPr>
            <p:nvPr/>
          </p:nvSpPr>
          <p:spPr bwMode="auto">
            <a:xfrm>
              <a:off x="853" y="1878"/>
              <a:ext cx="667" cy="1"/>
            </a:xfrm>
            <a:prstGeom prst="line">
              <a:avLst/>
            </a:prstGeom>
            <a:noFill/>
            <a:ln w="0">
              <a:solidFill>
                <a:srgbClr val="000000"/>
              </a:solidFill>
              <a:round/>
              <a:headEnd/>
              <a:tailEnd/>
            </a:ln>
          </p:spPr>
          <p:txBody>
            <a:bodyPr/>
            <a:lstStyle/>
            <a:p>
              <a:endParaRPr lang="tr-TR"/>
            </a:p>
          </p:txBody>
        </p:sp>
        <p:sp>
          <p:nvSpPr>
            <p:cNvPr id="38098" name="Rectangle 453"/>
            <p:cNvSpPr>
              <a:spLocks noChangeArrowheads="1"/>
            </p:cNvSpPr>
            <p:nvPr/>
          </p:nvSpPr>
          <p:spPr bwMode="auto">
            <a:xfrm>
              <a:off x="1520" y="1730"/>
              <a:ext cx="11" cy="148"/>
            </a:xfrm>
            <a:prstGeom prst="rect">
              <a:avLst/>
            </a:prstGeom>
            <a:solidFill>
              <a:srgbClr val="C0C0C0"/>
            </a:solidFill>
            <a:ln w="9525">
              <a:noFill/>
              <a:miter lim="800000"/>
              <a:headEnd/>
              <a:tailEnd/>
            </a:ln>
          </p:spPr>
          <p:txBody>
            <a:bodyPr/>
            <a:lstStyle/>
            <a:p>
              <a:endParaRPr lang="tr-TR"/>
            </a:p>
          </p:txBody>
        </p:sp>
        <p:sp>
          <p:nvSpPr>
            <p:cNvPr id="38099" name="Line 454"/>
            <p:cNvSpPr>
              <a:spLocks noChangeShapeType="1"/>
            </p:cNvSpPr>
            <p:nvPr/>
          </p:nvSpPr>
          <p:spPr bwMode="auto">
            <a:xfrm>
              <a:off x="1520" y="1730"/>
              <a:ext cx="1" cy="148"/>
            </a:xfrm>
            <a:prstGeom prst="line">
              <a:avLst/>
            </a:prstGeom>
            <a:noFill/>
            <a:ln w="0">
              <a:solidFill>
                <a:srgbClr val="000000"/>
              </a:solidFill>
              <a:round/>
              <a:headEnd/>
              <a:tailEnd/>
            </a:ln>
          </p:spPr>
          <p:txBody>
            <a:bodyPr/>
            <a:lstStyle/>
            <a:p>
              <a:endParaRPr lang="tr-TR"/>
            </a:p>
          </p:txBody>
        </p:sp>
        <p:sp>
          <p:nvSpPr>
            <p:cNvPr id="38100" name="Rectangle 455"/>
            <p:cNvSpPr>
              <a:spLocks noChangeArrowheads="1"/>
            </p:cNvSpPr>
            <p:nvPr/>
          </p:nvSpPr>
          <p:spPr bwMode="auto">
            <a:xfrm>
              <a:off x="1520" y="1878"/>
              <a:ext cx="11" cy="11"/>
            </a:xfrm>
            <a:prstGeom prst="rect">
              <a:avLst/>
            </a:prstGeom>
            <a:solidFill>
              <a:srgbClr val="C0C0C0"/>
            </a:solidFill>
            <a:ln w="9525">
              <a:noFill/>
              <a:miter lim="800000"/>
              <a:headEnd/>
              <a:tailEnd/>
            </a:ln>
          </p:spPr>
          <p:txBody>
            <a:bodyPr/>
            <a:lstStyle/>
            <a:p>
              <a:endParaRPr lang="tr-TR"/>
            </a:p>
          </p:txBody>
        </p:sp>
        <p:sp>
          <p:nvSpPr>
            <p:cNvPr id="38101" name="Line 456"/>
            <p:cNvSpPr>
              <a:spLocks noChangeShapeType="1"/>
            </p:cNvSpPr>
            <p:nvPr/>
          </p:nvSpPr>
          <p:spPr bwMode="auto">
            <a:xfrm>
              <a:off x="1520" y="1878"/>
              <a:ext cx="11" cy="1"/>
            </a:xfrm>
            <a:prstGeom prst="line">
              <a:avLst/>
            </a:prstGeom>
            <a:noFill/>
            <a:ln w="0">
              <a:solidFill>
                <a:srgbClr val="000000"/>
              </a:solidFill>
              <a:round/>
              <a:headEnd/>
              <a:tailEnd/>
            </a:ln>
          </p:spPr>
          <p:txBody>
            <a:bodyPr/>
            <a:lstStyle/>
            <a:p>
              <a:endParaRPr lang="tr-TR"/>
            </a:p>
          </p:txBody>
        </p:sp>
        <p:sp>
          <p:nvSpPr>
            <p:cNvPr id="38102" name="Line 457"/>
            <p:cNvSpPr>
              <a:spLocks noChangeShapeType="1"/>
            </p:cNvSpPr>
            <p:nvPr/>
          </p:nvSpPr>
          <p:spPr bwMode="auto">
            <a:xfrm>
              <a:off x="1520" y="1878"/>
              <a:ext cx="1" cy="11"/>
            </a:xfrm>
            <a:prstGeom prst="line">
              <a:avLst/>
            </a:prstGeom>
            <a:noFill/>
            <a:ln w="0">
              <a:solidFill>
                <a:srgbClr val="000000"/>
              </a:solidFill>
              <a:round/>
              <a:headEnd/>
              <a:tailEnd/>
            </a:ln>
          </p:spPr>
          <p:txBody>
            <a:bodyPr/>
            <a:lstStyle/>
            <a:p>
              <a:endParaRPr lang="tr-TR"/>
            </a:p>
          </p:txBody>
        </p:sp>
        <p:sp>
          <p:nvSpPr>
            <p:cNvPr id="38103" name="Rectangle 458"/>
            <p:cNvSpPr>
              <a:spLocks noChangeArrowheads="1"/>
            </p:cNvSpPr>
            <p:nvPr/>
          </p:nvSpPr>
          <p:spPr bwMode="auto">
            <a:xfrm>
              <a:off x="1520" y="1878"/>
              <a:ext cx="11" cy="11"/>
            </a:xfrm>
            <a:prstGeom prst="rect">
              <a:avLst/>
            </a:prstGeom>
            <a:solidFill>
              <a:srgbClr val="C0C0C0"/>
            </a:solidFill>
            <a:ln w="9525">
              <a:noFill/>
              <a:miter lim="800000"/>
              <a:headEnd/>
              <a:tailEnd/>
            </a:ln>
          </p:spPr>
          <p:txBody>
            <a:bodyPr/>
            <a:lstStyle/>
            <a:p>
              <a:endParaRPr lang="tr-TR"/>
            </a:p>
          </p:txBody>
        </p:sp>
        <p:sp>
          <p:nvSpPr>
            <p:cNvPr id="38104" name="Line 459"/>
            <p:cNvSpPr>
              <a:spLocks noChangeShapeType="1"/>
            </p:cNvSpPr>
            <p:nvPr/>
          </p:nvSpPr>
          <p:spPr bwMode="auto">
            <a:xfrm>
              <a:off x="1520" y="1878"/>
              <a:ext cx="11" cy="1"/>
            </a:xfrm>
            <a:prstGeom prst="line">
              <a:avLst/>
            </a:prstGeom>
            <a:noFill/>
            <a:ln w="0">
              <a:solidFill>
                <a:srgbClr val="000000"/>
              </a:solidFill>
              <a:round/>
              <a:headEnd/>
              <a:tailEnd/>
            </a:ln>
          </p:spPr>
          <p:txBody>
            <a:bodyPr/>
            <a:lstStyle/>
            <a:p>
              <a:endParaRPr lang="tr-TR"/>
            </a:p>
          </p:txBody>
        </p:sp>
        <p:sp>
          <p:nvSpPr>
            <p:cNvPr id="38105" name="Line 460"/>
            <p:cNvSpPr>
              <a:spLocks noChangeShapeType="1"/>
            </p:cNvSpPr>
            <p:nvPr/>
          </p:nvSpPr>
          <p:spPr bwMode="auto">
            <a:xfrm>
              <a:off x="1520" y="1878"/>
              <a:ext cx="1" cy="11"/>
            </a:xfrm>
            <a:prstGeom prst="line">
              <a:avLst/>
            </a:prstGeom>
            <a:noFill/>
            <a:ln w="0">
              <a:solidFill>
                <a:srgbClr val="000000"/>
              </a:solidFill>
              <a:round/>
              <a:headEnd/>
              <a:tailEnd/>
            </a:ln>
          </p:spPr>
          <p:txBody>
            <a:bodyPr/>
            <a:lstStyle/>
            <a:p>
              <a:endParaRPr lang="tr-TR"/>
            </a:p>
          </p:txBody>
        </p:sp>
      </p:grpSp>
      <p:grpSp>
        <p:nvGrpSpPr>
          <p:cNvPr id="7" name="Group 646"/>
          <p:cNvGrpSpPr>
            <a:grpSpLocks/>
          </p:cNvGrpSpPr>
          <p:nvPr/>
        </p:nvGrpSpPr>
        <p:grpSpPr bwMode="auto">
          <a:xfrm>
            <a:off x="4724400" y="5029200"/>
            <a:ext cx="4084638" cy="1585913"/>
            <a:chOff x="2976" y="3120"/>
            <a:chExt cx="2573" cy="999"/>
          </a:xfrm>
        </p:grpSpPr>
        <p:sp>
          <p:nvSpPr>
            <p:cNvPr id="37901" name="Text Box 11"/>
            <p:cNvSpPr txBox="1">
              <a:spLocks noChangeArrowheads="1"/>
            </p:cNvSpPr>
            <p:nvPr/>
          </p:nvSpPr>
          <p:spPr bwMode="auto">
            <a:xfrm>
              <a:off x="4176" y="3120"/>
              <a:ext cx="1373" cy="231"/>
            </a:xfrm>
            <a:prstGeom prst="rect">
              <a:avLst/>
            </a:prstGeom>
            <a:noFill/>
            <a:ln w="9525">
              <a:noFill/>
              <a:miter lim="800000"/>
              <a:headEnd/>
              <a:tailEnd/>
            </a:ln>
          </p:spPr>
          <p:txBody>
            <a:bodyPr wrap="none">
              <a:spAutoFit/>
            </a:bodyPr>
            <a:lstStyle/>
            <a:p>
              <a:pPr eaLnBrk="0" hangingPunct="0"/>
              <a:r>
                <a:rPr lang="tr-TR"/>
                <a:t>Üçlüler</a:t>
              </a:r>
              <a:r>
                <a:rPr lang="en-US"/>
                <a:t> (3-</a:t>
              </a:r>
              <a:r>
                <a:rPr lang="tr-TR"/>
                <a:t>nesneler</a:t>
              </a:r>
              <a:r>
                <a:rPr lang="en-US"/>
                <a:t>)</a:t>
              </a:r>
              <a:endParaRPr lang="en-US" sz="2400">
                <a:latin typeface="Times New Roman" pitchFamily="18" charset="0"/>
              </a:endParaRPr>
            </a:p>
          </p:txBody>
        </p:sp>
        <p:grpSp>
          <p:nvGrpSpPr>
            <p:cNvPr id="37902" name="Group 345"/>
            <p:cNvGrpSpPr>
              <a:grpSpLocks/>
            </p:cNvGrpSpPr>
            <p:nvPr/>
          </p:nvGrpSpPr>
          <p:grpSpPr bwMode="auto">
            <a:xfrm>
              <a:off x="2976" y="3456"/>
              <a:ext cx="2394" cy="494"/>
              <a:chOff x="2976" y="3456"/>
              <a:chExt cx="2394" cy="494"/>
            </a:xfrm>
          </p:grpSpPr>
          <p:sp>
            <p:nvSpPr>
              <p:cNvPr id="37904" name="AutoShape 256"/>
              <p:cNvSpPr>
                <a:spLocks noChangeAspect="1" noChangeArrowheads="1" noTextEdit="1"/>
              </p:cNvSpPr>
              <p:nvPr/>
            </p:nvSpPr>
            <p:spPr bwMode="auto">
              <a:xfrm>
                <a:off x="2976" y="3456"/>
                <a:ext cx="2394" cy="492"/>
              </a:xfrm>
              <a:prstGeom prst="rect">
                <a:avLst/>
              </a:prstGeom>
              <a:noFill/>
              <a:ln w="9525">
                <a:noFill/>
                <a:miter lim="800000"/>
                <a:headEnd/>
                <a:tailEnd/>
              </a:ln>
            </p:spPr>
            <p:txBody>
              <a:bodyPr/>
              <a:lstStyle/>
              <a:p>
                <a:endParaRPr lang="tr-TR"/>
              </a:p>
            </p:txBody>
          </p:sp>
          <p:sp>
            <p:nvSpPr>
              <p:cNvPr id="37905" name="Rectangle 258"/>
              <p:cNvSpPr>
                <a:spLocks noChangeArrowheads="1"/>
              </p:cNvSpPr>
              <p:nvPr/>
            </p:nvSpPr>
            <p:spPr bwMode="auto">
              <a:xfrm>
                <a:off x="3036" y="3468"/>
                <a:ext cx="1480" cy="136"/>
              </a:xfrm>
              <a:prstGeom prst="rect">
                <a:avLst/>
              </a:prstGeom>
              <a:solidFill>
                <a:srgbClr val="BFBFBF"/>
              </a:solidFill>
              <a:ln w="9525">
                <a:noFill/>
                <a:miter lim="800000"/>
                <a:headEnd/>
                <a:tailEnd/>
              </a:ln>
            </p:spPr>
            <p:txBody>
              <a:bodyPr/>
              <a:lstStyle/>
              <a:p>
                <a:endParaRPr lang="tr-TR"/>
              </a:p>
            </p:txBody>
          </p:sp>
          <p:sp>
            <p:nvSpPr>
              <p:cNvPr id="37906" name="Rectangle 259"/>
              <p:cNvSpPr>
                <a:spLocks noChangeArrowheads="1"/>
              </p:cNvSpPr>
              <p:nvPr/>
            </p:nvSpPr>
            <p:spPr bwMode="auto">
              <a:xfrm>
                <a:off x="3036" y="3471"/>
                <a:ext cx="782" cy="144"/>
              </a:xfrm>
              <a:prstGeom prst="rect">
                <a:avLst/>
              </a:prstGeom>
              <a:noFill/>
              <a:ln w="9525">
                <a:noFill/>
                <a:miter lim="800000"/>
                <a:headEnd/>
                <a:tailEnd/>
              </a:ln>
            </p:spPr>
            <p:txBody>
              <a:bodyPr wrap="none" lIns="0" tIns="0" rIns="0" bIns="0">
                <a:spAutoFit/>
              </a:bodyPr>
              <a:lstStyle/>
              <a:p>
                <a:r>
                  <a:rPr lang="tr-TR" sz="1500">
                    <a:solidFill>
                      <a:srgbClr val="000000"/>
                    </a:solidFill>
                    <a:latin typeface="Arial" charset="0"/>
                  </a:rPr>
                  <a:t>Nesne Kümesi</a:t>
                </a:r>
                <a:endParaRPr lang="tr-TR"/>
              </a:p>
            </p:txBody>
          </p:sp>
          <p:sp>
            <p:nvSpPr>
              <p:cNvPr id="37907" name="Rectangle 260"/>
              <p:cNvSpPr>
                <a:spLocks noChangeArrowheads="1"/>
              </p:cNvSpPr>
              <p:nvPr/>
            </p:nvSpPr>
            <p:spPr bwMode="auto">
              <a:xfrm>
                <a:off x="3546" y="3471"/>
                <a:ext cx="33" cy="144"/>
              </a:xfrm>
              <a:prstGeom prst="rect">
                <a:avLst/>
              </a:prstGeom>
              <a:noFill/>
              <a:ln w="9525">
                <a:noFill/>
                <a:miter lim="800000"/>
                <a:headEnd/>
                <a:tailEnd/>
              </a:ln>
            </p:spPr>
            <p:txBody>
              <a:bodyPr wrap="none" lIns="0" tIns="0" rIns="0" bIns="0">
                <a:spAutoFit/>
              </a:bodyPr>
              <a:lstStyle/>
              <a:p>
                <a:r>
                  <a:rPr lang="tr-TR" sz="1500">
                    <a:solidFill>
                      <a:srgbClr val="000000"/>
                    </a:solidFill>
                    <a:latin typeface="Arial" charset="0"/>
                  </a:rPr>
                  <a:t> </a:t>
                </a:r>
                <a:endParaRPr lang="tr-TR"/>
              </a:p>
            </p:txBody>
          </p:sp>
          <p:sp>
            <p:nvSpPr>
              <p:cNvPr id="37908" name="Rectangle 261"/>
              <p:cNvSpPr>
                <a:spLocks noChangeArrowheads="1"/>
              </p:cNvSpPr>
              <p:nvPr/>
            </p:nvSpPr>
            <p:spPr bwMode="auto">
              <a:xfrm>
                <a:off x="2990" y="3468"/>
                <a:ext cx="46" cy="136"/>
              </a:xfrm>
              <a:prstGeom prst="rect">
                <a:avLst/>
              </a:prstGeom>
              <a:solidFill>
                <a:srgbClr val="BFBFBF"/>
              </a:solidFill>
              <a:ln w="9525">
                <a:noFill/>
                <a:miter lim="800000"/>
                <a:headEnd/>
                <a:tailEnd/>
              </a:ln>
            </p:spPr>
            <p:txBody>
              <a:bodyPr/>
              <a:lstStyle/>
              <a:p>
                <a:endParaRPr lang="tr-TR"/>
              </a:p>
            </p:txBody>
          </p:sp>
          <p:sp>
            <p:nvSpPr>
              <p:cNvPr id="37909" name="Rectangle 262"/>
              <p:cNvSpPr>
                <a:spLocks noChangeArrowheads="1"/>
              </p:cNvSpPr>
              <p:nvPr/>
            </p:nvSpPr>
            <p:spPr bwMode="auto">
              <a:xfrm>
                <a:off x="4516" y="3468"/>
                <a:ext cx="53" cy="136"/>
              </a:xfrm>
              <a:prstGeom prst="rect">
                <a:avLst/>
              </a:prstGeom>
              <a:solidFill>
                <a:srgbClr val="BFBFBF"/>
              </a:solidFill>
              <a:ln w="9525">
                <a:noFill/>
                <a:miter lim="800000"/>
                <a:headEnd/>
                <a:tailEnd/>
              </a:ln>
            </p:spPr>
            <p:txBody>
              <a:bodyPr/>
              <a:lstStyle/>
              <a:p>
                <a:endParaRPr lang="tr-TR"/>
              </a:p>
            </p:txBody>
          </p:sp>
          <p:sp>
            <p:nvSpPr>
              <p:cNvPr id="37910" name="Rectangle 263"/>
              <p:cNvSpPr>
                <a:spLocks noChangeArrowheads="1"/>
              </p:cNvSpPr>
              <p:nvPr/>
            </p:nvSpPr>
            <p:spPr bwMode="auto">
              <a:xfrm>
                <a:off x="4621" y="3468"/>
                <a:ext cx="596" cy="136"/>
              </a:xfrm>
              <a:prstGeom prst="rect">
                <a:avLst/>
              </a:prstGeom>
              <a:solidFill>
                <a:srgbClr val="FFFFBF"/>
              </a:solidFill>
              <a:ln w="9525">
                <a:noFill/>
                <a:miter lim="800000"/>
                <a:headEnd/>
                <a:tailEnd/>
              </a:ln>
            </p:spPr>
            <p:txBody>
              <a:bodyPr/>
              <a:lstStyle/>
              <a:p>
                <a:endParaRPr lang="tr-TR"/>
              </a:p>
            </p:txBody>
          </p:sp>
          <p:sp>
            <p:nvSpPr>
              <p:cNvPr id="37911" name="Rectangle 264"/>
              <p:cNvSpPr>
                <a:spLocks noChangeArrowheads="1"/>
              </p:cNvSpPr>
              <p:nvPr/>
            </p:nvSpPr>
            <p:spPr bwMode="auto">
              <a:xfrm>
                <a:off x="4694" y="3471"/>
                <a:ext cx="247" cy="144"/>
              </a:xfrm>
              <a:prstGeom prst="rect">
                <a:avLst/>
              </a:prstGeom>
              <a:noFill/>
              <a:ln w="9525">
                <a:noFill/>
                <a:miter lim="800000"/>
                <a:headEnd/>
                <a:tailEnd/>
              </a:ln>
            </p:spPr>
            <p:txBody>
              <a:bodyPr wrap="none" lIns="0" tIns="0" rIns="0" bIns="0">
                <a:spAutoFit/>
              </a:bodyPr>
              <a:lstStyle/>
              <a:p>
                <a:r>
                  <a:rPr lang="tr-TR" sz="1500">
                    <a:solidFill>
                      <a:srgbClr val="010000"/>
                    </a:solidFill>
                    <a:latin typeface="Arial" charset="0"/>
                  </a:rPr>
                  <a:t>Adet</a:t>
                </a:r>
                <a:endParaRPr lang="tr-TR"/>
              </a:p>
            </p:txBody>
          </p:sp>
          <p:sp>
            <p:nvSpPr>
              <p:cNvPr id="37912" name="Rectangle 265"/>
              <p:cNvSpPr>
                <a:spLocks noChangeArrowheads="1"/>
              </p:cNvSpPr>
              <p:nvPr/>
            </p:nvSpPr>
            <p:spPr bwMode="auto">
              <a:xfrm>
                <a:off x="5108" y="3471"/>
                <a:ext cx="33" cy="144"/>
              </a:xfrm>
              <a:prstGeom prst="rect">
                <a:avLst/>
              </a:prstGeom>
              <a:noFill/>
              <a:ln w="9525">
                <a:noFill/>
                <a:miter lim="800000"/>
                <a:headEnd/>
                <a:tailEnd/>
              </a:ln>
            </p:spPr>
            <p:txBody>
              <a:bodyPr wrap="none" lIns="0" tIns="0" rIns="0" bIns="0">
                <a:spAutoFit/>
              </a:bodyPr>
              <a:lstStyle/>
              <a:p>
                <a:r>
                  <a:rPr lang="tr-TR" sz="1500">
                    <a:solidFill>
                      <a:srgbClr val="010000"/>
                    </a:solidFill>
                    <a:latin typeface="Arial" charset="0"/>
                  </a:rPr>
                  <a:t> </a:t>
                </a:r>
                <a:endParaRPr lang="tr-TR"/>
              </a:p>
            </p:txBody>
          </p:sp>
          <p:sp>
            <p:nvSpPr>
              <p:cNvPr id="37913" name="Rectangle 266"/>
              <p:cNvSpPr>
                <a:spLocks noChangeArrowheads="1"/>
              </p:cNvSpPr>
              <p:nvPr/>
            </p:nvSpPr>
            <p:spPr bwMode="auto">
              <a:xfrm>
                <a:off x="4569" y="3468"/>
                <a:ext cx="52" cy="136"/>
              </a:xfrm>
              <a:prstGeom prst="rect">
                <a:avLst/>
              </a:prstGeom>
              <a:solidFill>
                <a:srgbClr val="FFFFBF"/>
              </a:solidFill>
              <a:ln w="9525">
                <a:noFill/>
                <a:miter lim="800000"/>
                <a:headEnd/>
                <a:tailEnd/>
              </a:ln>
            </p:spPr>
            <p:txBody>
              <a:bodyPr/>
              <a:lstStyle/>
              <a:p>
                <a:endParaRPr lang="tr-TR"/>
              </a:p>
            </p:txBody>
          </p:sp>
          <p:sp>
            <p:nvSpPr>
              <p:cNvPr id="37914" name="Rectangle 267"/>
              <p:cNvSpPr>
                <a:spLocks noChangeArrowheads="1"/>
              </p:cNvSpPr>
              <p:nvPr/>
            </p:nvSpPr>
            <p:spPr bwMode="auto">
              <a:xfrm>
                <a:off x="5217" y="3468"/>
                <a:ext cx="46" cy="136"/>
              </a:xfrm>
              <a:prstGeom prst="rect">
                <a:avLst/>
              </a:prstGeom>
              <a:solidFill>
                <a:srgbClr val="FFFFBF"/>
              </a:solidFill>
              <a:ln w="9525">
                <a:noFill/>
                <a:miter lim="800000"/>
                <a:headEnd/>
                <a:tailEnd/>
              </a:ln>
            </p:spPr>
            <p:txBody>
              <a:bodyPr/>
              <a:lstStyle/>
              <a:p>
                <a:endParaRPr lang="tr-TR"/>
              </a:p>
            </p:txBody>
          </p:sp>
          <p:sp>
            <p:nvSpPr>
              <p:cNvPr id="37915" name="Rectangle 268"/>
              <p:cNvSpPr>
                <a:spLocks noChangeArrowheads="1"/>
              </p:cNvSpPr>
              <p:nvPr/>
            </p:nvSpPr>
            <p:spPr bwMode="auto">
              <a:xfrm>
                <a:off x="2976" y="3456"/>
                <a:ext cx="14" cy="12"/>
              </a:xfrm>
              <a:prstGeom prst="rect">
                <a:avLst/>
              </a:prstGeom>
              <a:solidFill>
                <a:srgbClr val="000000"/>
              </a:solidFill>
              <a:ln w="9525">
                <a:noFill/>
                <a:miter lim="800000"/>
                <a:headEnd/>
                <a:tailEnd/>
              </a:ln>
            </p:spPr>
            <p:txBody>
              <a:bodyPr/>
              <a:lstStyle/>
              <a:p>
                <a:endParaRPr lang="tr-TR"/>
              </a:p>
            </p:txBody>
          </p:sp>
          <p:sp>
            <p:nvSpPr>
              <p:cNvPr id="37916" name="Line 269"/>
              <p:cNvSpPr>
                <a:spLocks noChangeShapeType="1"/>
              </p:cNvSpPr>
              <p:nvPr/>
            </p:nvSpPr>
            <p:spPr bwMode="auto">
              <a:xfrm>
                <a:off x="2976" y="3456"/>
                <a:ext cx="1" cy="12"/>
              </a:xfrm>
              <a:prstGeom prst="line">
                <a:avLst/>
              </a:prstGeom>
              <a:noFill/>
              <a:ln w="0">
                <a:solidFill>
                  <a:srgbClr val="000000"/>
                </a:solidFill>
                <a:round/>
                <a:headEnd/>
                <a:tailEnd/>
              </a:ln>
            </p:spPr>
            <p:txBody>
              <a:bodyPr/>
              <a:lstStyle/>
              <a:p>
                <a:endParaRPr lang="tr-TR"/>
              </a:p>
            </p:txBody>
          </p:sp>
          <p:sp>
            <p:nvSpPr>
              <p:cNvPr id="37917" name="Rectangle 270"/>
              <p:cNvSpPr>
                <a:spLocks noChangeArrowheads="1"/>
              </p:cNvSpPr>
              <p:nvPr/>
            </p:nvSpPr>
            <p:spPr bwMode="auto">
              <a:xfrm>
                <a:off x="2976" y="3456"/>
                <a:ext cx="14" cy="11"/>
              </a:xfrm>
              <a:prstGeom prst="rect">
                <a:avLst/>
              </a:prstGeom>
              <a:solidFill>
                <a:srgbClr val="000000"/>
              </a:solidFill>
              <a:ln w="9525">
                <a:noFill/>
                <a:miter lim="800000"/>
                <a:headEnd/>
                <a:tailEnd/>
              </a:ln>
            </p:spPr>
            <p:txBody>
              <a:bodyPr/>
              <a:lstStyle/>
              <a:p>
                <a:endParaRPr lang="tr-TR"/>
              </a:p>
            </p:txBody>
          </p:sp>
          <p:sp>
            <p:nvSpPr>
              <p:cNvPr id="37918" name="Line 271"/>
              <p:cNvSpPr>
                <a:spLocks noChangeShapeType="1"/>
              </p:cNvSpPr>
              <p:nvPr/>
            </p:nvSpPr>
            <p:spPr bwMode="auto">
              <a:xfrm>
                <a:off x="2976" y="3456"/>
                <a:ext cx="14" cy="1"/>
              </a:xfrm>
              <a:prstGeom prst="line">
                <a:avLst/>
              </a:prstGeom>
              <a:noFill/>
              <a:ln w="0">
                <a:solidFill>
                  <a:srgbClr val="000000"/>
                </a:solidFill>
                <a:round/>
                <a:headEnd/>
                <a:tailEnd/>
              </a:ln>
            </p:spPr>
            <p:txBody>
              <a:bodyPr/>
              <a:lstStyle/>
              <a:p>
                <a:endParaRPr lang="tr-TR"/>
              </a:p>
            </p:txBody>
          </p:sp>
          <p:sp>
            <p:nvSpPr>
              <p:cNvPr id="37919" name="Line 272"/>
              <p:cNvSpPr>
                <a:spLocks noChangeShapeType="1"/>
              </p:cNvSpPr>
              <p:nvPr/>
            </p:nvSpPr>
            <p:spPr bwMode="auto">
              <a:xfrm>
                <a:off x="2976" y="3456"/>
                <a:ext cx="1" cy="11"/>
              </a:xfrm>
              <a:prstGeom prst="line">
                <a:avLst/>
              </a:prstGeom>
              <a:noFill/>
              <a:ln w="0">
                <a:solidFill>
                  <a:srgbClr val="000000"/>
                </a:solidFill>
                <a:round/>
                <a:headEnd/>
                <a:tailEnd/>
              </a:ln>
            </p:spPr>
            <p:txBody>
              <a:bodyPr/>
              <a:lstStyle/>
              <a:p>
                <a:endParaRPr lang="tr-TR"/>
              </a:p>
            </p:txBody>
          </p:sp>
          <p:sp>
            <p:nvSpPr>
              <p:cNvPr id="37920" name="Rectangle 273"/>
              <p:cNvSpPr>
                <a:spLocks noChangeArrowheads="1"/>
              </p:cNvSpPr>
              <p:nvPr/>
            </p:nvSpPr>
            <p:spPr bwMode="auto">
              <a:xfrm>
                <a:off x="2990" y="3456"/>
                <a:ext cx="1579" cy="11"/>
              </a:xfrm>
              <a:prstGeom prst="rect">
                <a:avLst/>
              </a:prstGeom>
              <a:solidFill>
                <a:srgbClr val="000000"/>
              </a:solidFill>
              <a:ln w="9525">
                <a:noFill/>
                <a:miter lim="800000"/>
                <a:headEnd/>
                <a:tailEnd/>
              </a:ln>
            </p:spPr>
            <p:txBody>
              <a:bodyPr/>
              <a:lstStyle/>
              <a:p>
                <a:endParaRPr lang="tr-TR"/>
              </a:p>
            </p:txBody>
          </p:sp>
          <p:sp>
            <p:nvSpPr>
              <p:cNvPr id="37921" name="Line 274"/>
              <p:cNvSpPr>
                <a:spLocks noChangeShapeType="1"/>
              </p:cNvSpPr>
              <p:nvPr/>
            </p:nvSpPr>
            <p:spPr bwMode="auto">
              <a:xfrm>
                <a:off x="2990" y="3456"/>
                <a:ext cx="1579" cy="1"/>
              </a:xfrm>
              <a:prstGeom prst="line">
                <a:avLst/>
              </a:prstGeom>
              <a:noFill/>
              <a:ln w="0">
                <a:solidFill>
                  <a:srgbClr val="000000"/>
                </a:solidFill>
                <a:round/>
                <a:headEnd/>
                <a:tailEnd/>
              </a:ln>
            </p:spPr>
            <p:txBody>
              <a:bodyPr/>
              <a:lstStyle/>
              <a:p>
                <a:endParaRPr lang="tr-TR"/>
              </a:p>
            </p:txBody>
          </p:sp>
          <p:sp>
            <p:nvSpPr>
              <p:cNvPr id="37922" name="Rectangle 275"/>
              <p:cNvSpPr>
                <a:spLocks noChangeArrowheads="1"/>
              </p:cNvSpPr>
              <p:nvPr/>
            </p:nvSpPr>
            <p:spPr bwMode="auto">
              <a:xfrm>
                <a:off x="2990" y="3467"/>
                <a:ext cx="1579" cy="1"/>
              </a:xfrm>
              <a:prstGeom prst="rect">
                <a:avLst/>
              </a:prstGeom>
              <a:solidFill>
                <a:srgbClr val="BFBFBF"/>
              </a:solidFill>
              <a:ln w="9525">
                <a:noFill/>
                <a:miter lim="800000"/>
                <a:headEnd/>
                <a:tailEnd/>
              </a:ln>
            </p:spPr>
            <p:txBody>
              <a:bodyPr/>
              <a:lstStyle/>
              <a:p>
                <a:endParaRPr lang="tr-TR"/>
              </a:p>
            </p:txBody>
          </p:sp>
          <p:sp>
            <p:nvSpPr>
              <p:cNvPr id="37923" name="Rectangle 276"/>
              <p:cNvSpPr>
                <a:spLocks noChangeArrowheads="1"/>
              </p:cNvSpPr>
              <p:nvPr/>
            </p:nvSpPr>
            <p:spPr bwMode="auto">
              <a:xfrm>
                <a:off x="4569" y="3467"/>
                <a:ext cx="14" cy="1"/>
              </a:xfrm>
              <a:prstGeom prst="rect">
                <a:avLst/>
              </a:prstGeom>
              <a:solidFill>
                <a:srgbClr val="FFFFBF"/>
              </a:solidFill>
              <a:ln w="9525">
                <a:noFill/>
                <a:miter lim="800000"/>
                <a:headEnd/>
                <a:tailEnd/>
              </a:ln>
            </p:spPr>
            <p:txBody>
              <a:bodyPr/>
              <a:lstStyle/>
              <a:p>
                <a:endParaRPr lang="tr-TR"/>
              </a:p>
            </p:txBody>
          </p:sp>
          <p:sp>
            <p:nvSpPr>
              <p:cNvPr id="37924" name="Rectangle 277"/>
              <p:cNvSpPr>
                <a:spLocks noChangeArrowheads="1"/>
              </p:cNvSpPr>
              <p:nvPr/>
            </p:nvSpPr>
            <p:spPr bwMode="auto">
              <a:xfrm>
                <a:off x="4569" y="3456"/>
                <a:ext cx="14" cy="11"/>
              </a:xfrm>
              <a:prstGeom prst="rect">
                <a:avLst/>
              </a:prstGeom>
              <a:solidFill>
                <a:srgbClr val="000000"/>
              </a:solidFill>
              <a:ln w="9525">
                <a:noFill/>
                <a:miter lim="800000"/>
                <a:headEnd/>
                <a:tailEnd/>
              </a:ln>
            </p:spPr>
            <p:txBody>
              <a:bodyPr/>
              <a:lstStyle/>
              <a:p>
                <a:endParaRPr lang="tr-TR"/>
              </a:p>
            </p:txBody>
          </p:sp>
          <p:sp>
            <p:nvSpPr>
              <p:cNvPr id="37925" name="Line 278"/>
              <p:cNvSpPr>
                <a:spLocks noChangeShapeType="1"/>
              </p:cNvSpPr>
              <p:nvPr/>
            </p:nvSpPr>
            <p:spPr bwMode="auto">
              <a:xfrm>
                <a:off x="4569" y="3456"/>
                <a:ext cx="14" cy="1"/>
              </a:xfrm>
              <a:prstGeom prst="line">
                <a:avLst/>
              </a:prstGeom>
              <a:noFill/>
              <a:ln w="0">
                <a:solidFill>
                  <a:srgbClr val="000000"/>
                </a:solidFill>
                <a:round/>
                <a:headEnd/>
                <a:tailEnd/>
              </a:ln>
            </p:spPr>
            <p:txBody>
              <a:bodyPr/>
              <a:lstStyle/>
              <a:p>
                <a:endParaRPr lang="tr-TR"/>
              </a:p>
            </p:txBody>
          </p:sp>
          <p:sp>
            <p:nvSpPr>
              <p:cNvPr id="37926" name="Line 279"/>
              <p:cNvSpPr>
                <a:spLocks noChangeShapeType="1"/>
              </p:cNvSpPr>
              <p:nvPr/>
            </p:nvSpPr>
            <p:spPr bwMode="auto">
              <a:xfrm>
                <a:off x="4569" y="3456"/>
                <a:ext cx="1" cy="11"/>
              </a:xfrm>
              <a:prstGeom prst="line">
                <a:avLst/>
              </a:prstGeom>
              <a:noFill/>
              <a:ln w="0">
                <a:solidFill>
                  <a:srgbClr val="000000"/>
                </a:solidFill>
                <a:round/>
                <a:headEnd/>
                <a:tailEnd/>
              </a:ln>
            </p:spPr>
            <p:txBody>
              <a:bodyPr/>
              <a:lstStyle/>
              <a:p>
                <a:endParaRPr lang="tr-TR"/>
              </a:p>
            </p:txBody>
          </p:sp>
          <p:sp>
            <p:nvSpPr>
              <p:cNvPr id="37927" name="Rectangle 280"/>
              <p:cNvSpPr>
                <a:spLocks noChangeArrowheads="1"/>
              </p:cNvSpPr>
              <p:nvPr/>
            </p:nvSpPr>
            <p:spPr bwMode="auto">
              <a:xfrm>
                <a:off x="4583" y="3456"/>
                <a:ext cx="680" cy="11"/>
              </a:xfrm>
              <a:prstGeom prst="rect">
                <a:avLst/>
              </a:prstGeom>
              <a:solidFill>
                <a:srgbClr val="000000"/>
              </a:solidFill>
              <a:ln w="9525">
                <a:noFill/>
                <a:miter lim="800000"/>
                <a:headEnd/>
                <a:tailEnd/>
              </a:ln>
            </p:spPr>
            <p:txBody>
              <a:bodyPr/>
              <a:lstStyle/>
              <a:p>
                <a:endParaRPr lang="tr-TR"/>
              </a:p>
            </p:txBody>
          </p:sp>
          <p:sp>
            <p:nvSpPr>
              <p:cNvPr id="37928" name="Line 281"/>
              <p:cNvSpPr>
                <a:spLocks noChangeShapeType="1"/>
              </p:cNvSpPr>
              <p:nvPr/>
            </p:nvSpPr>
            <p:spPr bwMode="auto">
              <a:xfrm>
                <a:off x="4583" y="3456"/>
                <a:ext cx="680" cy="1"/>
              </a:xfrm>
              <a:prstGeom prst="line">
                <a:avLst/>
              </a:prstGeom>
              <a:noFill/>
              <a:ln w="0">
                <a:solidFill>
                  <a:srgbClr val="000000"/>
                </a:solidFill>
                <a:round/>
                <a:headEnd/>
                <a:tailEnd/>
              </a:ln>
            </p:spPr>
            <p:txBody>
              <a:bodyPr/>
              <a:lstStyle/>
              <a:p>
                <a:endParaRPr lang="tr-TR"/>
              </a:p>
            </p:txBody>
          </p:sp>
          <p:sp>
            <p:nvSpPr>
              <p:cNvPr id="37929" name="Rectangle 282"/>
              <p:cNvSpPr>
                <a:spLocks noChangeArrowheads="1"/>
              </p:cNvSpPr>
              <p:nvPr/>
            </p:nvSpPr>
            <p:spPr bwMode="auto">
              <a:xfrm>
                <a:off x="4583" y="3467"/>
                <a:ext cx="680" cy="1"/>
              </a:xfrm>
              <a:prstGeom prst="rect">
                <a:avLst/>
              </a:prstGeom>
              <a:solidFill>
                <a:srgbClr val="FFFFBF"/>
              </a:solidFill>
              <a:ln w="9525">
                <a:noFill/>
                <a:miter lim="800000"/>
                <a:headEnd/>
                <a:tailEnd/>
              </a:ln>
            </p:spPr>
            <p:txBody>
              <a:bodyPr/>
              <a:lstStyle/>
              <a:p>
                <a:endParaRPr lang="tr-TR"/>
              </a:p>
            </p:txBody>
          </p:sp>
          <p:sp>
            <p:nvSpPr>
              <p:cNvPr id="37930" name="Rectangle 283"/>
              <p:cNvSpPr>
                <a:spLocks noChangeArrowheads="1"/>
              </p:cNvSpPr>
              <p:nvPr/>
            </p:nvSpPr>
            <p:spPr bwMode="auto">
              <a:xfrm>
                <a:off x="5263" y="3456"/>
                <a:ext cx="14" cy="12"/>
              </a:xfrm>
              <a:prstGeom prst="rect">
                <a:avLst/>
              </a:prstGeom>
              <a:solidFill>
                <a:srgbClr val="000000"/>
              </a:solidFill>
              <a:ln w="9525">
                <a:noFill/>
                <a:miter lim="800000"/>
                <a:headEnd/>
                <a:tailEnd/>
              </a:ln>
            </p:spPr>
            <p:txBody>
              <a:bodyPr/>
              <a:lstStyle/>
              <a:p>
                <a:endParaRPr lang="tr-TR"/>
              </a:p>
            </p:txBody>
          </p:sp>
          <p:sp>
            <p:nvSpPr>
              <p:cNvPr id="37931" name="Line 284"/>
              <p:cNvSpPr>
                <a:spLocks noChangeShapeType="1"/>
              </p:cNvSpPr>
              <p:nvPr/>
            </p:nvSpPr>
            <p:spPr bwMode="auto">
              <a:xfrm>
                <a:off x="5263" y="3456"/>
                <a:ext cx="1" cy="12"/>
              </a:xfrm>
              <a:prstGeom prst="line">
                <a:avLst/>
              </a:prstGeom>
              <a:noFill/>
              <a:ln w="0">
                <a:solidFill>
                  <a:srgbClr val="000000"/>
                </a:solidFill>
                <a:round/>
                <a:headEnd/>
                <a:tailEnd/>
              </a:ln>
            </p:spPr>
            <p:txBody>
              <a:bodyPr/>
              <a:lstStyle/>
              <a:p>
                <a:endParaRPr lang="tr-TR"/>
              </a:p>
            </p:txBody>
          </p:sp>
          <p:sp>
            <p:nvSpPr>
              <p:cNvPr id="37932" name="Rectangle 285"/>
              <p:cNvSpPr>
                <a:spLocks noChangeArrowheads="1"/>
              </p:cNvSpPr>
              <p:nvPr/>
            </p:nvSpPr>
            <p:spPr bwMode="auto">
              <a:xfrm>
                <a:off x="5263" y="3456"/>
                <a:ext cx="14" cy="11"/>
              </a:xfrm>
              <a:prstGeom prst="rect">
                <a:avLst/>
              </a:prstGeom>
              <a:solidFill>
                <a:srgbClr val="000000"/>
              </a:solidFill>
              <a:ln w="9525">
                <a:noFill/>
                <a:miter lim="800000"/>
                <a:headEnd/>
                <a:tailEnd/>
              </a:ln>
            </p:spPr>
            <p:txBody>
              <a:bodyPr/>
              <a:lstStyle/>
              <a:p>
                <a:endParaRPr lang="tr-TR"/>
              </a:p>
            </p:txBody>
          </p:sp>
          <p:sp>
            <p:nvSpPr>
              <p:cNvPr id="37933" name="Line 286"/>
              <p:cNvSpPr>
                <a:spLocks noChangeShapeType="1"/>
              </p:cNvSpPr>
              <p:nvPr/>
            </p:nvSpPr>
            <p:spPr bwMode="auto">
              <a:xfrm>
                <a:off x="5263" y="3456"/>
                <a:ext cx="14" cy="1"/>
              </a:xfrm>
              <a:prstGeom prst="line">
                <a:avLst/>
              </a:prstGeom>
              <a:noFill/>
              <a:ln w="0">
                <a:solidFill>
                  <a:srgbClr val="000000"/>
                </a:solidFill>
                <a:round/>
                <a:headEnd/>
                <a:tailEnd/>
              </a:ln>
            </p:spPr>
            <p:txBody>
              <a:bodyPr/>
              <a:lstStyle/>
              <a:p>
                <a:endParaRPr lang="tr-TR"/>
              </a:p>
            </p:txBody>
          </p:sp>
          <p:sp>
            <p:nvSpPr>
              <p:cNvPr id="37934" name="Line 287"/>
              <p:cNvSpPr>
                <a:spLocks noChangeShapeType="1"/>
              </p:cNvSpPr>
              <p:nvPr/>
            </p:nvSpPr>
            <p:spPr bwMode="auto">
              <a:xfrm>
                <a:off x="5263" y="3456"/>
                <a:ext cx="1" cy="11"/>
              </a:xfrm>
              <a:prstGeom prst="line">
                <a:avLst/>
              </a:prstGeom>
              <a:noFill/>
              <a:ln w="0">
                <a:solidFill>
                  <a:srgbClr val="000000"/>
                </a:solidFill>
                <a:round/>
                <a:headEnd/>
                <a:tailEnd/>
              </a:ln>
            </p:spPr>
            <p:txBody>
              <a:bodyPr/>
              <a:lstStyle/>
              <a:p>
                <a:endParaRPr lang="tr-TR"/>
              </a:p>
            </p:txBody>
          </p:sp>
          <p:sp>
            <p:nvSpPr>
              <p:cNvPr id="37935" name="Rectangle 288"/>
              <p:cNvSpPr>
                <a:spLocks noChangeArrowheads="1"/>
              </p:cNvSpPr>
              <p:nvPr/>
            </p:nvSpPr>
            <p:spPr bwMode="auto">
              <a:xfrm>
                <a:off x="2976" y="3468"/>
                <a:ext cx="14" cy="136"/>
              </a:xfrm>
              <a:prstGeom prst="rect">
                <a:avLst/>
              </a:prstGeom>
              <a:solidFill>
                <a:srgbClr val="000000"/>
              </a:solidFill>
              <a:ln w="9525">
                <a:noFill/>
                <a:miter lim="800000"/>
                <a:headEnd/>
                <a:tailEnd/>
              </a:ln>
            </p:spPr>
            <p:txBody>
              <a:bodyPr/>
              <a:lstStyle/>
              <a:p>
                <a:endParaRPr lang="tr-TR"/>
              </a:p>
            </p:txBody>
          </p:sp>
          <p:sp>
            <p:nvSpPr>
              <p:cNvPr id="37936" name="Line 289"/>
              <p:cNvSpPr>
                <a:spLocks noChangeShapeType="1"/>
              </p:cNvSpPr>
              <p:nvPr/>
            </p:nvSpPr>
            <p:spPr bwMode="auto">
              <a:xfrm>
                <a:off x="2976" y="3468"/>
                <a:ext cx="1" cy="136"/>
              </a:xfrm>
              <a:prstGeom prst="line">
                <a:avLst/>
              </a:prstGeom>
              <a:noFill/>
              <a:ln w="0">
                <a:solidFill>
                  <a:srgbClr val="000000"/>
                </a:solidFill>
                <a:round/>
                <a:headEnd/>
                <a:tailEnd/>
              </a:ln>
            </p:spPr>
            <p:txBody>
              <a:bodyPr/>
              <a:lstStyle/>
              <a:p>
                <a:endParaRPr lang="tr-TR"/>
              </a:p>
            </p:txBody>
          </p:sp>
          <p:sp>
            <p:nvSpPr>
              <p:cNvPr id="37937" name="Rectangle 290"/>
              <p:cNvSpPr>
                <a:spLocks noChangeArrowheads="1"/>
              </p:cNvSpPr>
              <p:nvPr/>
            </p:nvSpPr>
            <p:spPr bwMode="auto">
              <a:xfrm>
                <a:off x="5263" y="3468"/>
                <a:ext cx="14" cy="136"/>
              </a:xfrm>
              <a:prstGeom prst="rect">
                <a:avLst/>
              </a:prstGeom>
              <a:solidFill>
                <a:srgbClr val="000000"/>
              </a:solidFill>
              <a:ln w="9525">
                <a:noFill/>
                <a:miter lim="800000"/>
                <a:headEnd/>
                <a:tailEnd/>
              </a:ln>
            </p:spPr>
            <p:txBody>
              <a:bodyPr/>
              <a:lstStyle/>
              <a:p>
                <a:endParaRPr lang="tr-TR"/>
              </a:p>
            </p:txBody>
          </p:sp>
          <p:sp>
            <p:nvSpPr>
              <p:cNvPr id="37938" name="Line 291"/>
              <p:cNvSpPr>
                <a:spLocks noChangeShapeType="1"/>
              </p:cNvSpPr>
              <p:nvPr/>
            </p:nvSpPr>
            <p:spPr bwMode="auto">
              <a:xfrm>
                <a:off x="5263" y="3468"/>
                <a:ext cx="1" cy="136"/>
              </a:xfrm>
              <a:prstGeom prst="line">
                <a:avLst/>
              </a:prstGeom>
              <a:noFill/>
              <a:ln w="0">
                <a:solidFill>
                  <a:srgbClr val="000000"/>
                </a:solidFill>
                <a:round/>
                <a:headEnd/>
                <a:tailEnd/>
              </a:ln>
            </p:spPr>
            <p:txBody>
              <a:bodyPr/>
              <a:lstStyle/>
              <a:p>
                <a:endParaRPr lang="tr-TR"/>
              </a:p>
            </p:txBody>
          </p:sp>
          <p:sp>
            <p:nvSpPr>
              <p:cNvPr id="37939" name="Rectangle 292"/>
              <p:cNvSpPr>
                <a:spLocks noChangeArrowheads="1"/>
              </p:cNvSpPr>
              <p:nvPr/>
            </p:nvSpPr>
            <p:spPr bwMode="auto">
              <a:xfrm>
                <a:off x="3036" y="3621"/>
                <a:ext cx="1480" cy="136"/>
              </a:xfrm>
              <a:prstGeom prst="rect">
                <a:avLst/>
              </a:prstGeom>
              <a:solidFill>
                <a:srgbClr val="BFBFBF"/>
              </a:solidFill>
              <a:ln w="9525">
                <a:noFill/>
                <a:miter lim="800000"/>
                <a:headEnd/>
                <a:tailEnd/>
              </a:ln>
            </p:spPr>
            <p:txBody>
              <a:bodyPr/>
              <a:lstStyle/>
              <a:p>
                <a:endParaRPr lang="tr-TR"/>
              </a:p>
            </p:txBody>
          </p:sp>
          <p:sp>
            <p:nvSpPr>
              <p:cNvPr id="37940" name="Rectangle 293"/>
              <p:cNvSpPr>
                <a:spLocks noChangeArrowheads="1"/>
              </p:cNvSpPr>
              <p:nvPr/>
            </p:nvSpPr>
            <p:spPr bwMode="auto">
              <a:xfrm>
                <a:off x="3036" y="3621"/>
                <a:ext cx="1021" cy="144"/>
              </a:xfrm>
              <a:prstGeom prst="rect">
                <a:avLst/>
              </a:prstGeom>
              <a:noFill/>
              <a:ln w="9525">
                <a:noFill/>
                <a:miter lim="800000"/>
                <a:headEnd/>
                <a:tailEnd/>
              </a:ln>
            </p:spPr>
            <p:txBody>
              <a:bodyPr wrap="none" lIns="0" tIns="0" rIns="0" bIns="0">
                <a:spAutoFit/>
              </a:bodyPr>
              <a:lstStyle/>
              <a:p>
                <a:r>
                  <a:rPr lang="tr-TR" sz="1500" b="1">
                    <a:solidFill>
                      <a:srgbClr val="010000"/>
                    </a:solidFill>
                    <a:latin typeface="Arial" charset="0"/>
                  </a:rPr>
                  <a:t>{Ekmek, Süt, Bez}</a:t>
                </a:r>
                <a:endParaRPr lang="tr-TR"/>
              </a:p>
            </p:txBody>
          </p:sp>
          <p:sp>
            <p:nvSpPr>
              <p:cNvPr id="37941" name="Rectangle 294"/>
              <p:cNvSpPr>
                <a:spLocks noChangeArrowheads="1"/>
              </p:cNvSpPr>
              <p:nvPr/>
            </p:nvSpPr>
            <p:spPr bwMode="auto">
              <a:xfrm>
                <a:off x="4472" y="3621"/>
                <a:ext cx="33" cy="144"/>
              </a:xfrm>
              <a:prstGeom prst="rect">
                <a:avLst/>
              </a:prstGeom>
              <a:noFill/>
              <a:ln w="9525">
                <a:noFill/>
                <a:miter lim="800000"/>
                <a:headEnd/>
                <a:tailEnd/>
              </a:ln>
            </p:spPr>
            <p:txBody>
              <a:bodyPr wrap="none" lIns="0" tIns="0" rIns="0" bIns="0">
                <a:spAutoFit/>
              </a:bodyPr>
              <a:lstStyle/>
              <a:p>
                <a:r>
                  <a:rPr lang="tr-TR" sz="1500" b="1">
                    <a:solidFill>
                      <a:srgbClr val="010000"/>
                    </a:solidFill>
                    <a:latin typeface="Arial" charset="0"/>
                  </a:rPr>
                  <a:t> </a:t>
                </a:r>
                <a:endParaRPr lang="tr-TR"/>
              </a:p>
            </p:txBody>
          </p:sp>
          <p:sp>
            <p:nvSpPr>
              <p:cNvPr id="37942" name="Rectangle 295"/>
              <p:cNvSpPr>
                <a:spLocks noChangeArrowheads="1"/>
              </p:cNvSpPr>
              <p:nvPr/>
            </p:nvSpPr>
            <p:spPr bwMode="auto">
              <a:xfrm>
                <a:off x="2990" y="3621"/>
                <a:ext cx="46" cy="136"/>
              </a:xfrm>
              <a:prstGeom prst="rect">
                <a:avLst/>
              </a:prstGeom>
              <a:solidFill>
                <a:srgbClr val="BFBFBF"/>
              </a:solidFill>
              <a:ln w="9525">
                <a:noFill/>
                <a:miter lim="800000"/>
                <a:headEnd/>
                <a:tailEnd/>
              </a:ln>
            </p:spPr>
            <p:txBody>
              <a:bodyPr/>
              <a:lstStyle/>
              <a:p>
                <a:endParaRPr lang="tr-TR"/>
              </a:p>
            </p:txBody>
          </p:sp>
          <p:sp>
            <p:nvSpPr>
              <p:cNvPr id="37943" name="Rectangle 296"/>
              <p:cNvSpPr>
                <a:spLocks noChangeArrowheads="1"/>
              </p:cNvSpPr>
              <p:nvPr/>
            </p:nvSpPr>
            <p:spPr bwMode="auto">
              <a:xfrm>
                <a:off x="4516" y="3621"/>
                <a:ext cx="53" cy="136"/>
              </a:xfrm>
              <a:prstGeom prst="rect">
                <a:avLst/>
              </a:prstGeom>
              <a:solidFill>
                <a:srgbClr val="BFBFBF"/>
              </a:solidFill>
              <a:ln w="9525">
                <a:noFill/>
                <a:miter lim="800000"/>
                <a:headEnd/>
                <a:tailEnd/>
              </a:ln>
            </p:spPr>
            <p:txBody>
              <a:bodyPr/>
              <a:lstStyle/>
              <a:p>
                <a:endParaRPr lang="tr-TR"/>
              </a:p>
            </p:txBody>
          </p:sp>
          <p:sp>
            <p:nvSpPr>
              <p:cNvPr id="37944" name="Rectangle 297"/>
              <p:cNvSpPr>
                <a:spLocks noChangeArrowheads="1"/>
              </p:cNvSpPr>
              <p:nvPr/>
            </p:nvSpPr>
            <p:spPr bwMode="auto">
              <a:xfrm>
                <a:off x="4621" y="3621"/>
                <a:ext cx="596" cy="136"/>
              </a:xfrm>
              <a:prstGeom prst="rect">
                <a:avLst/>
              </a:prstGeom>
              <a:solidFill>
                <a:srgbClr val="FFFFBF"/>
              </a:solidFill>
              <a:ln w="9525">
                <a:noFill/>
                <a:miter lim="800000"/>
                <a:headEnd/>
                <a:tailEnd/>
              </a:ln>
            </p:spPr>
            <p:txBody>
              <a:bodyPr/>
              <a:lstStyle/>
              <a:p>
                <a:endParaRPr lang="tr-TR"/>
              </a:p>
            </p:txBody>
          </p:sp>
          <p:sp>
            <p:nvSpPr>
              <p:cNvPr id="37945" name="Rectangle 298"/>
              <p:cNvSpPr>
                <a:spLocks noChangeArrowheads="1"/>
              </p:cNvSpPr>
              <p:nvPr/>
            </p:nvSpPr>
            <p:spPr bwMode="auto">
              <a:xfrm>
                <a:off x="4859" y="3621"/>
                <a:ext cx="67" cy="144"/>
              </a:xfrm>
              <a:prstGeom prst="rect">
                <a:avLst/>
              </a:prstGeom>
              <a:noFill/>
              <a:ln w="9525">
                <a:noFill/>
                <a:miter lim="800000"/>
                <a:headEnd/>
                <a:tailEnd/>
              </a:ln>
            </p:spPr>
            <p:txBody>
              <a:bodyPr wrap="none" lIns="0" tIns="0" rIns="0" bIns="0">
                <a:spAutoFit/>
              </a:bodyPr>
              <a:lstStyle/>
              <a:p>
                <a:r>
                  <a:rPr lang="tr-TR" sz="1500" b="1">
                    <a:solidFill>
                      <a:srgbClr val="010000"/>
                    </a:solidFill>
                    <a:latin typeface="Arial" charset="0"/>
                  </a:rPr>
                  <a:t>3</a:t>
                </a:r>
                <a:endParaRPr lang="tr-TR"/>
              </a:p>
            </p:txBody>
          </p:sp>
          <p:sp>
            <p:nvSpPr>
              <p:cNvPr id="37946" name="Rectangle 299"/>
              <p:cNvSpPr>
                <a:spLocks noChangeArrowheads="1"/>
              </p:cNvSpPr>
              <p:nvPr/>
            </p:nvSpPr>
            <p:spPr bwMode="auto">
              <a:xfrm>
                <a:off x="4945" y="3621"/>
                <a:ext cx="33" cy="144"/>
              </a:xfrm>
              <a:prstGeom prst="rect">
                <a:avLst/>
              </a:prstGeom>
              <a:noFill/>
              <a:ln w="9525">
                <a:noFill/>
                <a:miter lim="800000"/>
                <a:headEnd/>
                <a:tailEnd/>
              </a:ln>
            </p:spPr>
            <p:txBody>
              <a:bodyPr wrap="none" lIns="0" tIns="0" rIns="0" bIns="0">
                <a:spAutoFit/>
              </a:bodyPr>
              <a:lstStyle/>
              <a:p>
                <a:r>
                  <a:rPr lang="tr-TR" sz="1500" b="1">
                    <a:solidFill>
                      <a:srgbClr val="010000"/>
                    </a:solidFill>
                    <a:latin typeface="Arial" charset="0"/>
                  </a:rPr>
                  <a:t> </a:t>
                </a:r>
                <a:endParaRPr lang="tr-TR"/>
              </a:p>
            </p:txBody>
          </p:sp>
          <p:sp>
            <p:nvSpPr>
              <p:cNvPr id="37947" name="Rectangle 300"/>
              <p:cNvSpPr>
                <a:spLocks noChangeArrowheads="1"/>
              </p:cNvSpPr>
              <p:nvPr/>
            </p:nvSpPr>
            <p:spPr bwMode="auto">
              <a:xfrm>
                <a:off x="4569" y="3621"/>
                <a:ext cx="52" cy="136"/>
              </a:xfrm>
              <a:prstGeom prst="rect">
                <a:avLst/>
              </a:prstGeom>
              <a:solidFill>
                <a:srgbClr val="FFFFBF"/>
              </a:solidFill>
              <a:ln w="9525">
                <a:noFill/>
                <a:miter lim="800000"/>
                <a:headEnd/>
                <a:tailEnd/>
              </a:ln>
            </p:spPr>
            <p:txBody>
              <a:bodyPr/>
              <a:lstStyle/>
              <a:p>
                <a:endParaRPr lang="tr-TR"/>
              </a:p>
            </p:txBody>
          </p:sp>
          <p:sp>
            <p:nvSpPr>
              <p:cNvPr id="37948" name="Rectangle 301"/>
              <p:cNvSpPr>
                <a:spLocks noChangeArrowheads="1"/>
              </p:cNvSpPr>
              <p:nvPr/>
            </p:nvSpPr>
            <p:spPr bwMode="auto">
              <a:xfrm>
                <a:off x="5217" y="3621"/>
                <a:ext cx="46" cy="136"/>
              </a:xfrm>
              <a:prstGeom prst="rect">
                <a:avLst/>
              </a:prstGeom>
              <a:solidFill>
                <a:srgbClr val="FFFFBF"/>
              </a:solidFill>
              <a:ln w="9525">
                <a:noFill/>
                <a:miter lim="800000"/>
                <a:headEnd/>
                <a:tailEnd/>
              </a:ln>
            </p:spPr>
            <p:txBody>
              <a:bodyPr/>
              <a:lstStyle/>
              <a:p>
                <a:endParaRPr lang="tr-TR"/>
              </a:p>
            </p:txBody>
          </p:sp>
          <p:sp>
            <p:nvSpPr>
              <p:cNvPr id="37949" name="Rectangle 302"/>
              <p:cNvSpPr>
                <a:spLocks noChangeArrowheads="1"/>
              </p:cNvSpPr>
              <p:nvPr/>
            </p:nvSpPr>
            <p:spPr bwMode="auto">
              <a:xfrm>
                <a:off x="2976" y="3604"/>
                <a:ext cx="14" cy="17"/>
              </a:xfrm>
              <a:prstGeom prst="rect">
                <a:avLst/>
              </a:prstGeom>
              <a:solidFill>
                <a:srgbClr val="000000"/>
              </a:solidFill>
              <a:ln w="9525">
                <a:noFill/>
                <a:miter lim="800000"/>
                <a:headEnd/>
                <a:tailEnd/>
              </a:ln>
            </p:spPr>
            <p:txBody>
              <a:bodyPr/>
              <a:lstStyle/>
              <a:p>
                <a:endParaRPr lang="tr-TR"/>
              </a:p>
            </p:txBody>
          </p:sp>
          <p:sp>
            <p:nvSpPr>
              <p:cNvPr id="37950" name="Line 303"/>
              <p:cNvSpPr>
                <a:spLocks noChangeShapeType="1"/>
              </p:cNvSpPr>
              <p:nvPr/>
            </p:nvSpPr>
            <p:spPr bwMode="auto">
              <a:xfrm>
                <a:off x="2976" y="3604"/>
                <a:ext cx="1" cy="17"/>
              </a:xfrm>
              <a:prstGeom prst="line">
                <a:avLst/>
              </a:prstGeom>
              <a:noFill/>
              <a:ln w="0">
                <a:solidFill>
                  <a:srgbClr val="000000"/>
                </a:solidFill>
                <a:round/>
                <a:headEnd/>
                <a:tailEnd/>
              </a:ln>
            </p:spPr>
            <p:txBody>
              <a:bodyPr/>
              <a:lstStyle/>
              <a:p>
                <a:endParaRPr lang="tr-TR"/>
              </a:p>
            </p:txBody>
          </p:sp>
          <p:sp>
            <p:nvSpPr>
              <p:cNvPr id="37951" name="Rectangle 304"/>
              <p:cNvSpPr>
                <a:spLocks noChangeArrowheads="1"/>
              </p:cNvSpPr>
              <p:nvPr/>
            </p:nvSpPr>
            <p:spPr bwMode="auto">
              <a:xfrm>
                <a:off x="2990" y="3604"/>
                <a:ext cx="1579" cy="5"/>
              </a:xfrm>
              <a:prstGeom prst="rect">
                <a:avLst/>
              </a:prstGeom>
              <a:solidFill>
                <a:srgbClr val="000000"/>
              </a:solidFill>
              <a:ln w="9525">
                <a:noFill/>
                <a:miter lim="800000"/>
                <a:headEnd/>
                <a:tailEnd/>
              </a:ln>
            </p:spPr>
            <p:txBody>
              <a:bodyPr/>
              <a:lstStyle/>
              <a:p>
                <a:endParaRPr lang="tr-TR"/>
              </a:p>
            </p:txBody>
          </p:sp>
          <p:sp>
            <p:nvSpPr>
              <p:cNvPr id="37952" name="Line 305"/>
              <p:cNvSpPr>
                <a:spLocks noChangeShapeType="1"/>
              </p:cNvSpPr>
              <p:nvPr/>
            </p:nvSpPr>
            <p:spPr bwMode="auto">
              <a:xfrm>
                <a:off x="2990" y="3604"/>
                <a:ext cx="1579" cy="1"/>
              </a:xfrm>
              <a:prstGeom prst="line">
                <a:avLst/>
              </a:prstGeom>
              <a:noFill/>
              <a:ln w="0">
                <a:solidFill>
                  <a:srgbClr val="000000"/>
                </a:solidFill>
                <a:round/>
                <a:headEnd/>
                <a:tailEnd/>
              </a:ln>
            </p:spPr>
            <p:txBody>
              <a:bodyPr/>
              <a:lstStyle/>
              <a:p>
                <a:endParaRPr lang="tr-TR"/>
              </a:p>
            </p:txBody>
          </p:sp>
          <p:sp>
            <p:nvSpPr>
              <p:cNvPr id="37953" name="Rectangle 306"/>
              <p:cNvSpPr>
                <a:spLocks noChangeArrowheads="1"/>
              </p:cNvSpPr>
              <p:nvPr/>
            </p:nvSpPr>
            <p:spPr bwMode="auto">
              <a:xfrm>
                <a:off x="2990" y="3615"/>
                <a:ext cx="1579" cy="5"/>
              </a:xfrm>
              <a:prstGeom prst="rect">
                <a:avLst/>
              </a:prstGeom>
              <a:solidFill>
                <a:srgbClr val="000000"/>
              </a:solidFill>
              <a:ln w="9525">
                <a:noFill/>
                <a:miter lim="800000"/>
                <a:headEnd/>
                <a:tailEnd/>
              </a:ln>
            </p:spPr>
            <p:txBody>
              <a:bodyPr/>
              <a:lstStyle/>
              <a:p>
                <a:endParaRPr lang="tr-TR"/>
              </a:p>
            </p:txBody>
          </p:sp>
          <p:sp>
            <p:nvSpPr>
              <p:cNvPr id="37954" name="Line 307"/>
              <p:cNvSpPr>
                <a:spLocks noChangeShapeType="1"/>
              </p:cNvSpPr>
              <p:nvPr/>
            </p:nvSpPr>
            <p:spPr bwMode="auto">
              <a:xfrm>
                <a:off x="2990" y="3615"/>
                <a:ext cx="1579" cy="1"/>
              </a:xfrm>
              <a:prstGeom prst="line">
                <a:avLst/>
              </a:prstGeom>
              <a:noFill/>
              <a:ln w="0">
                <a:solidFill>
                  <a:srgbClr val="000000"/>
                </a:solidFill>
                <a:round/>
                <a:headEnd/>
                <a:tailEnd/>
              </a:ln>
            </p:spPr>
            <p:txBody>
              <a:bodyPr/>
              <a:lstStyle/>
              <a:p>
                <a:endParaRPr lang="tr-TR"/>
              </a:p>
            </p:txBody>
          </p:sp>
          <p:sp>
            <p:nvSpPr>
              <p:cNvPr id="37955" name="Rectangle 308"/>
              <p:cNvSpPr>
                <a:spLocks noChangeArrowheads="1"/>
              </p:cNvSpPr>
              <p:nvPr/>
            </p:nvSpPr>
            <p:spPr bwMode="auto">
              <a:xfrm>
                <a:off x="2990" y="3620"/>
                <a:ext cx="1579" cy="1"/>
              </a:xfrm>
              <a:prstGeom prst="rect">
                <a:avLst/>
              </a:prstGeom>
              <a:solidFill>
                <a:srgbClr val="BFBFBF"/>
              </a:solidFill>
              <a:ln w="9525">
                <a:noFill/>
                <a:miter lim="800000"/>
                <a:headEnd/>
                <a:tailEnd/>
              </a:ln>
            </p:spPr>
            <p:txBody>
              <a:bodyPr/>
              <a:lstStyle/>
              <a:p>
                <a:endParaRPr lang="tr-TR"/>
              </a:p>
            </p:txBody>
          </p:sp>
          <p:sp>
            <p:nvSpPr>
              <p:cNvPr id="37956" name="Rectangle 309"/>
              <p:cNvSpPr>
                <a:spLocks noChangeArrowheads="1"/>
              </p:cNvSpPr>
              <p:nvPr/>
            </p:nvSpPr>
            <p:spPr bwMode="auto">
              <a:xfrm>
                <a:off x="4569" y="3620"/>
                <a:ext cx="21" cy="1"/>
              </a:xfrm>
              <a:prstGeom prst="rect">
                <a:avLst/>
              </a:prstGeom>
              <a:solidFill>
                <a:srgbClr val="FFFFBF"/>
              </a:solidFill>
              <a:ln w="9525">
                <a:noFill/>
                <a:miter lim="800000"/>
                <a:headEnd/>
                <a:tailEnd/>
              </a:ln>
            </p:spPr>
            <p:txBody>
              <a:bodyPr/>
              <a:lstStyle/>
              <a:p>
                <a:endParaRPr lang="tr-TR"/>
              </a:p>
            </p:txBody>
          </p:sp>
          <p:sp>
            <p:nvSpPr>
              <p:cNvPr id="37957" name="Rectangle 310"/>
              <p:cNvSpPr>
                <a:spLocks noChangeArrowheads="1"/>
              </p:cNvSpPr>
              <p:nvPr/>
            </p:nvSpPr>
            <p:spPr bwMode="auto">
              <a:xfrm>
                <a:off x="4569" y="3604"/>
                <a:ext cx="21" cy="5"/>
              </a:xfrm>
              <a:prstGeom prst="rect">
                <a:avLst/>
              </a:prstGeom>
              <a:solidFill>
                <a:srgbClr val="000000"/>
              </a:solidFill>
              <a:ln w="9525">
                <a:noFill/>
                <a:miter lim="800000"/>
                <a:headEnd/>
                <a:tailEnd/>
              </a:ln>
            </p:spPr>
            <p:txBody>
              <a:bodyPr/>
              <a:lstStyle/>
              <a:p>
                <a:endParaRPr lang="tr-TR"/>
              </a:p>
            </p:txBody>
          </p:sp>
          <p:sp>
            <p:nvSpPr>
              <p:cNvPr id="37958" name="Line 311"/>
              <p:cNvSpPr>
                <a:spLocks noChangeShapeType="1"/>
              </p:cNvSpPr>
              <p:nvPr/>
            </p:nvSpPr>
            <p:spPr bwMode="auto">
              <a:xfrm>
                <a:off x="4569" y="3604"/>
                <a:ext cx="21" cy="1"/>
              </a:xfrm>
              <a:prstGeom prst="line">
                <a:avLst/>
              </a:prstGeom>
              <a:noFill/>
              <a:ln w="0">
                <a:solidFill>
                  <a:srgbClr val="000000"/>
                </a:solidFill>
                <a:round/>
                <a:headEnd/>
                <a:tailEnd/>
              </a:ln>
            </p:spPr>
            <p:txBody>
              <a:bodyPr/>
              <a:lstStyle/>
              <a:p>
                <a:endParaRPr lang="tr-TR"/>
              </a:p>
            </p:txBody>
          </p:sp>
          <p:sp>
            <p:nvSpPr>
              <p:cNvPr id="37959" name="Rectangle 312"/>
              <p:cNvSpPr>
                <a:spLocks noChangeArrowheads="1"/>
              </p:cNvSpPr>
              <p:nvPr/>
            </p:nvSpPr>
            <p:spPr bwMode="auto">
              <a:xfrm>
                <a:off x="4569" y="3615"/>
                <a:ext cx="21" cy="5"/>
              </a:xfrm>
              <a:prstGeom prst="rect">
                <a:avLst/>
              </a:prstGeom>
              <a:solidFill>
                <a:srgbClr val="000000"/>
              </a:solidFill>
              <a:ln w="9525">
                <a:noFill/>
                <a:miter lim="800000"/>
                <a:headEnd/>
                <a:tailEnd/>
              </a:ln>
            </p:spPr>
            <p:txBody>
              <a:bodyPr/>
              <a:lstStyle/>
              <a:p>
                <a:endParaRPr lang="tr-TR"/>
              </a:p>
            </p:txBody>
          </p:sp>
          <p:sp>
            <p:nvSpPr>
              <p:cNvPr id="37960" name="Line 313"/>
              <p:cNvSpPr>
                <a:spLocks noChangeShapeType="1"/>
              </p:cNvSpPr>
              <p:nvPr/>
            </p:nvSpPr>
            <p:spPr bwMode="auto">
              <a:xfrm>
                <a:off x="4569" y="3615"/>
                <a:ext cx="21" cy="1"/>
              </a:xfrm>
              <a:prstGeom prst="line">
                <a:avLst/>
              </a:prstGeom>
              <a:noFill/>
              <a:ln w="0">
                <a:solidFill>
                  <a:srgbClr val="000000"/>
                </a:solidFill>
                <a:round/>
                <a:headEnd/>
                <a:tailEnd/>
              </a:ln>
            </p:spPr>
            <p:txBody>
              <a:bodyPr/>
              <a:lstStyle/>
              <a:p>
                <a:endParaRPr lang="tr-TR"/>
              </a:p>
            </p:txBody>
          </p:sp>
          <p:sp>
            <p:nvSpPr>
              <p:cNvPr id="37961" name="Rectangle 314"/>
              <p:cNvSpPr>
                <a:spLocks noChangeArrowheads="1"/>
              </p:cNvSpPr>
              <p:nvPr/>
            </p:nvSpPr>
            <p:spPr bwMode="auto">
              <a:xfrm>
                <a:off x="4590" y="3604"/>
                <a:ext cx="673" cy="5"/>
              </a:xfrm>
              <a:prstGeom prst="rect">
                <a:avLst/>
              </a:prstGeom>
              <a:solidFill>
                <a:srgbClr val="000000"/>
              </a:solidFill>
              <a:ln w="9525">
                <a:noFill/>
                <a:miter lim="800000"/>
                <a:headEnd/>
                <a:tailEnd/>
              </a:ln>
            </p:spPr>
            <p:txBody>
              <a:bodyPr/>
              <a:lstStyle/>
              <a:p>
                <a:endParaRPr lang="tr-TR"/>
              </a:p>
            </p:txBody>
          </p:sp>
          <p:sp>
            <p:nvSpPr>
              <p:cNvPr id="37962" name="Line 315"/>
              <p:cNvSpPr>
                <a:spLocks noChangeShapeType="1"/>
              </p:cNvSpPr>
              <p:nvPr/>
            </p:nvSpPr>
            <p:spPr bwMode="auto">
              <a:xfrm>
                <a:off x="4590" y="3604"/>
                <a:ext cx="673" cy="1"/>
              </a:xfrm>
              <a:prstGeom prst="line">
                <a:avLst/>
              </a:prstGeom>
              <a:noFill/>
              <a:ln w="0">
                <a:solidFill>
                  <a:srgbClr val="000000"/>
                </a:solidFill>
                <a:round/>
                <a:headEnd/>
                <a:tailEnd/>
              </a:ln>
            </p:spPr>
            <p:txBody>
              <a:bodyPr/>
              <a:lstStyle/>
              <a:p>
                <a:endParaRPr lang="tr-TR"/>
              </a:p>
            </p:txBody>
          </p:sp>
          <p:sp>
            <p:nvSpPr>
              <p:cNvPr id="37963" name="Rectangle 316"/>
              <p:cNvSpPr>
                <a:spLocks noChangeArrowheads="1"/>
              </p:cNvSpPr>
              <p:nvPr/>
            </p:nvSpPr>
            <p:spPr bwMode="auto">
              <a:xfrm>
                <a:off x="4590" y="3615"/>
                <a:ext cx="673" cy="5"/>
              </a:xfrm>
              <a:prstGeom prst="rect">
                <a:avLst/>
              </a:prstGeom>
              <a:solidFill>
                <a:srgbClr val="000000"/>
              </a:solidFill>
              <a:ln w="9525">
                <a:noFill/>
                <a:miter lim="800000"/>
                <a:headEnd/>
                <a:tailEnd/>
              </a:ln>
            </p:spPr>
            <p:txBody>
              <a:bodyPr/>
              <a:lstStyle/>
              <a:p>
                <a:endParaRPr lang="tr-TR"/>
              </a:p>
            </p:txBody>
          </p:sp>
          <p:sp>
            <p:nvSpPr>
              <p:cNvPr id="37964" name="Line 317"/>
              <p:cNvSpPr>
                <a:spLocks noChangeShapeType="1"/>
              </p:cNvSpPr>
              <p:nvPr/>
            </p:nvSpPr>
            <p:spPr bwMode="auto">
              <a:xfrm>
                <a:off x="4590" y="3615"/>
                <a:ext cx="673" cy="1"/>
              </a:xfrm>
              <a:prstGeom prst="line">
                <a:avLst/>
              </a:prstGeom>
              <a:noFill/>
              <a:ln w="0">
                <a:solidFill>
                  <a:srgbClr val="000000"/>
                </a:solidFill>
                <a:round/>
                <a:headEnd/>
                <a:tailEnd/>
              </a:ln>
            </p:spPr>
            <p:txBody>
              <a:bodyPr/>
              <a:lstStyle/>
              <a:p>
                <a:endParaRPr lang="tr-TR"/>
              </a:p>
            </p:txBody>
          </p:sp>
          <p:sp>
            <p:nvSpPr>
              <p:cNvPr id="37965" name="Rectangle 318"/>
              <p:cNvSpPr>
                <a:spLocks noChangeArrowheads="1"/>
              </p:cNvSpPr>
              <p:nvPr/>
            </p:nvSpPr>
            <p:spPr bwMode="auto">
              <a:xfrm>
                <a:off x="4590" y="3620"/>
                <a:ext cx="673" cy="1"/>
              </a:xfrm>
              <a:prstGeom prst="rect">
                <a:avLst/>
              </a:prstGeom>
              <a:solidFill>
                <a:srgbClr val="FFFFBF"/>
              </a:solidFill>
              <a:ln w="9525">
                <a:noFill/>
                <a:miter lim="800000"/>
                <a:headEnd/>
                <a:tailEnd/>
              </a:ln>
            </p:spPr>
            <p:txBody>
              <a:bodyPr/>
              <a:lstStyle/>
              <a:p>
                <a:endParaRPr lang="tr-TR"/>
              </a:p>
            </p:txBody>
          </p:sp>
          <p:sp>
            <p:nvSpPr>
              <p:cNvPr id="37966" name="Rectangle 319"/>
              <p:cNvSpPr>
                <a:spLocks noChangeArrowheads="1"/>
              </p:cNvSpPr>
              <p:nvPr/>
            </p:nvSpPr>
            <p:spPr bwMode="auto">
              <a:xfrm>
                <a:off x="5263" y="3604"/>
                <a:ext cx="14" cy="17"/>
              </a:xfrm>
              <a:prstGeom prst="rect">
                <a:avLst/>
              </a:prstGeom>
              <a:solidFill>
                <a:srgbClr val="000000"/>
              </a:solidFill>
              <a:ln w="9525">
                <a:noFill/>
                <a:miter lim="800000"/>
                <a:headEnd/>
                <a:tailEnd/>
              </a:ln>
            </p:spPr>
            <p:txBody>
              <a:bodyPr/>
              <a:lstStyle/>
              <a:p>
                <a:endParaRPr lang="tr-TR"/>
              </a:p>
            </p:txBody>
          </p:sp>
          <p:sp>
            <p:nvSpPr>
              <p:cNvPr id="37967" name="Line 320"/>
              <p:cNvSpPr>
                <a:spLocks noChangeShapeType="1"/>
              </p:cNvSpPr>
              <p:nvPr/>
            </p:nvSpPr>
            <p:spPr bwMode="auto">
              <a:xfrm>
                <a:off x="5263" y="3604"/>
                <a:ext cx="1" cy="17"/>
              </a:xfrm>
              <a:prstGeom prst="line">
                <a:avLst/>
              </a:prstGeom>
              <a:noFill/>
              <a:ln w="0">
                <a:solidFill>
                  <a:srgbClr val="000000"/>
                </a:solidFill>
                <a:round/>
                <a:headEnd/>
                <a:tailEnd/>
              </a:ln>
            </p:spPr>
            <p:txBody>
              <a:bodyPr/>
              <a:lstStyle/>
              <a:p>
                <a:endParaRPr lang="tr-TR"/>
              </a:p>
            </p:txBody>
          </p:sp>
          <p:sp>
            <p:nvSpPr>
              <p:cNvPr id="37968" name="Rectangle 321"/>
              <p:cNvSpPr>
                <a:spLocks noChangeArrowheads="1"/>
              </p:cNvSpPr>
              <p:nvPr/>
            </p:nvSpPr>
            <p:spPr bwMode="auto">
              <a:xfrm>
                <a:off x="2976" y="3621"/>
                <a:ext cx="14" cy="136"/>
              </a:xfrm>
              <a:prstGeom prst="rect">
                <a:avLst/>
              </a:prstGeom>
              <a:solidFill>
                <a:srgbClr val="000000"/>
              </a:solidFill>
              <a:ln w="9525">
                <a:noFill/>
                <a:miter lim="800000"/>
                <a:headEnd/>
                <a:tailEnd/>
              </a:ln>
            </p:spPr>
            <p:txBody>
              <a:bodyPr/>
              <a:lstStyle/>
              <a:p>
                <a:endParaRPr lang="tr-TR"/>
              </a:p>
            </p:txBody>
          </p:sp>
          <p:sp>
            <p:nvSpPr>
              <p:cNvPr id="37969" name="Line 322"/>
              <p:cNvSpPr>
                <a:spLocks noChangeShapeType="1"/>
              </p:cNvSpPr>
              <p:nvPr/>
            </p:nvSpPr>
            <p:spPr bwMode="auto">
              <a:xfrm>
                <a:off x="2976" y="3621"/>
                <a:ext cx="1" cy="136"/>
              </a:xfrm>
              <a:prstGeom prst="line">
                <a:avLst/>
              </a:prstGeom>
              <a:noFill/>
              <a:ln w="0">
                <a:solidFill>
                  <a:srgbClr val="000000"/>
                </a:solidFill>
                <a:round/>
                <a:headEnd/>
                <a:tailEnd/>
              </a:ln>
            </p:spPr>
            <p:txBody>
              <a:bodyPr/>
              <a:lstStyle/>
              <a:p>
                <a:endParaRPr lang="tr-TR"/>
              </a:p>
            </p:txBody>
          </p:sp>
          <p:sp>
            <p:nvSpPr>
              <p:cNvPr id="37970" name="Rectangle 323"/>
              <p:cNvSpPr>
                <a:spLocks noChangeArrowheads="1"/>
              </p:cNvSpPr>
              <p:nvPr/>
            </p:nvSpPr>
            <p:spPr bwMode="auto">
              <a:xfrm>
                <a:off x="2976" y="3757"/>
                <a:ext cx="14" cy="11"/>
              </a:xfrm>
              <a:prstGeom prst="rect">
                <a:avLst/>
              </a:prstGeom>
              <a:solidFill>
                <a:srgbClr val="000000"/>
              </a:solidFill>
              <a:ln w="9525">
                <a:noFill/>
                <a:miter lim="800000"/>
                <a:headEnd/>
                <a:tailEnd/>
              </a:ln>
            </p:spPr>
            <p:txBody>
              <a:bodyPr/>
              <a:lstStyle/>
              <a:p>
                <a:endParaRPr lang="tr-TR"/>
              </a:p>
            </p:txBody>
          </p:sp>
          <p:sp>
            <p:nvSpPr>
              <p:cNvPr id="37971" name="Line 324"/>
              <p:cNvSpPr>
                <a:spLocks noChangeShapeType="1"/>
              </p:cNvSpPr>
              <p:nvPr/>
            </p:nvSpPr>
            <p:spPr bwMode="auto">
              <a:xfrm>
                <a:off x="2976" y="3757"/>
                <a:ext cx="14" cy="1"/>
              </a:xfrm>
              <a:prstGeom prst="line">
                <a:avLst/>
              </a:prstGeom>
              <a:noFill/>
              <a:ln w="0">
                <a:solidFill>
                  <a:srgbClr val="000000"/>
                </a:solidFill>
                <a:round/>
                <a:headEnd/>
                <a:tailEnd/>
              </a:ln>
            </p:spPr>
            <p:txBody>
              <a:bodyPr/>
              <a:lstStyle/>
              <a:p>
                <a:endParaRPr lang="tr-TR"/>
              </a:p>
            </p:txBody>
          </p:sp>
          <p:sp>
            <p:nvSpPr>
              <p:cNvPr id="37972" name="Line 325"/>
              <p:cNvSpPr>
                <a:spLocks noChangeShapeType="1"/>
              </p:cNvSpPr>
              <p:nvPr/>
            </p:nvSpPr>
            <p:spPr bwMode="auto">
              <a:xfrm>
                <a:off x="2976" y="3757"/>
                <a:ext cx="1" cy="11"/>
              </a:xfrm>
              <a:prstGeom prst="line">
                <a:avLst/>
              </a:prstGeom>
              <a:noFill/>
              <a:ln w="0">
                <a:solidFill>
                  <a:srgbClr val="000000"/>
                </a:solidFill>
                <a:round/>
                <a:headEnd/>
                <a:tailEnd/>
              </a:ln>
            </p:spPr>
            <p:txBody>
              <a:bodyPr/>
              <a:lstStyle/>
              <a:p>
                <a:endParaRPr lang="tr-TR"/>
              </a:p>
            </p:txBody>
          </p:sp>
          <p:sp>
            <p:nvSpPr>
              <p:cNvPr id="37973" name="Rectangle 326"/>
              <p:cNvSpPr>
                <a:spLocks noChangeArrowheads="1"/>
              </p:cNvSpPr>
              <p:nvPr/>
            </p:nvSpPr>
            <p:spPr bwMode="auto">
              <a:xfrm>
                <a:off x="2976" y="3757"/>
                <a:ext cx="14" cy="11"/>
              </a:xfrm>
              <a:prstGeom prst="rect">
                <a:avLst/>
              </a:prstGeom>
              <a:solidFill>
                <a:srgbClr val="000000"/>
              </a:solidFill>
              <a:ln w="9525">
                <a:noFill/>
                <a:miter lim="800000"/>
                <a:headEnd/>
                <a:tailEnd/>
              </a:ln>
            </p:spPr>
            <p:txBody>
              <a:bodyPr/>
              <a:lstStyle/>
              <a:p>
                <a:endParaRPr lang="tr-TR"/>
              </a:p>
            </p:txBody>
          </p:sp>
          <p:sp>
            <p:nvSpPr>
              <p:cNvPr id="37974" name="Line 327"/>
              <p:cNvSpPr>
                <a:spLocks noChangeShapeType="1"/>
              </p:cNvSpPr>
              <p:nvPr/>
            </p:nvSpPr>
            <p:spPr bwMode="auto">
              <a:xfrm>
                <a:off x="2976" y="3757"/>
                <a:ext cx="14" cy="1"/>
              </a:xfrm>
              <a:prstGeom prst="line">
                <a:avLst/>
              </a:prstGeom>
              <a:noFill/>
              <a:ln w="0">
                <a:solidFill>
                  <a:srgbClr val="000000"/>
                </a:solidFill>
                <a:round/>
                <a:headEnd/>
                <a:tailEnd/>
              </a:ln>
            </p:spPr>
            <p:txBody>
              <a:bodyPr/>
              <a:lstStyle/>
              <a:p>
                <a:endParaRPr lang="tr-TR"/>
              </a:p>
            </p:txBody>
          </p:sp>
          <p:sp>
            <p:nvSpPr>
              <p:cNvPr id="37975" name="Line 328"/>
              <p:cNvSpPr>
                <a:spLocks noChangeShapeType="1"/>
              </p:cNvSpPr>
              <p:nvPr/>
            </p:nvSpPr>
            <p:spPr bwMode="auto">
              <a:xfrm>
                <a:off x="2976" y="3757"/>
                <a:ext cx="1" cy="11"/>
              </a:xfrm>
              <a:prstGeom prst="line">
                <a:avLst/>
              </a:prstGeom>
              <a:noFill/>
              <a:ln w="0">
                <a:solidFill>
                  <a:srgbClr val="000000"/>
                </a:solidFill>
                <a:round/>
                <a:headEnd/>
                <a:tailEnd/>
              </a:ln>
            </p:spPr>
            <p:txBody>
              <a:bodyPr/>
              <a:lstStyle/>
              <a:p>
                <a:endParaRPr lang="tr-TR"/>
              </a:p>
            </p:txBody>
          </p:sp>
          <p:sp>
            <p:nvSpPr>
              <p:cNvPr id="37976" name="Rectangle 329"/>
              <p:cNvSpPr>
                <a:spLocks noChangeArrowheads="1"/>
              </p:cNvSpPr>
              <p:nvPr/>
            </p:nvSpPr>
            <p:spPr bwMode="auto">
              <a:xfrm>
                <a:off x="2990" y="3757"/>
                <a:ext cx="1579" cy="11"/>
              </a:xfrm>
              <a:prstGeom prst="rect">
                <a:avLst/>
              </a:prstGeom>
              <a:solidFill>
                <a:srgbClr val="000000"/>
              </a:solidFill>
              <a:ln w="9525">
                <a:noFill/>
                <a:miter lim="800000"/>
                <a:headEnd/>
                <a:tailEnd/>
              </a:ln>
            </p:spPr>
            <p:txBody>
              <a:bodyPr/>
              <a:lstStyle/>
              <a:p>
                <a:endParaRPr lang="tr-TR"/>
              </a:p>
            </p:txBody>
          </p:sp>
          <p:sp>
            <p:nvSpPr>
              <p:cNvPr id="37977" name="Line 330"/>
              <p:cNvSpPr>
                <a:spLocks noChangeShapeType="1"/>
              </p:cNvSpPr>
              <p:nvPr/>
            </p:nvSpPr>
            <p:spPr bwMode="auto">
              <a:xfrm>
                <a:off x="2990" y="3757"/>
                <a:ext cx="1579" cy="1"/>
              </a:xfrm>
              <a:prstGeom prst="line">
                <a:avLst/>
              </a:prstGeom>
              <a:noFill/>
              <a:ln w="0">
                <a:solidFill>
                  <a:srgbClr val="000000"/>
                </a:solidFill>
                <a:round/>
                <a:headEnd/>
                <a:tailEnd/>
              </a:ln>
            </p:spPr>
            <p:txBody>
              <a:bodyPr/>
              <a:lstStyle/>
              <a:p>
                <a:endParaRPr lang="tr-TR"/>
              </a:p>
            </p:txBody>
          </p:sp>
          <p:sp>
            <p:nvSpPr>
              <p:cNvPr id="37978" name="Rectangle 331"/>
              <p:cNvSpPr>
                <a:spLocks noChangeArrowheads="1"/>
              </p:cNvSpPr>
              <p:nvPr/>
            </p:nvSpPr>
            <p:spPr bwMode="auto">
              <a:xfrm>
                <a:off x="4569" y="3757"/>
                <a:ext cx="14" cy="11"/>
              </a:xfrm>
              <a:prstGeom prst="rect">
                <a:avLst/>
              </a:prstGeom>
              <a:solidFill>
                <a:srgbClr val="000000"/>
              </a:solidFill>
              <a:ln w="9525">
                <a:noFill/>
                <a:miter lim="800000"/>
                <a:headEnd/>
                <a:tailEnd/>
              </a:ln>
            </p:spPr>
            <p:txBody>
              <a:bodyPr/>
              <a:lstStyle/>
              <a:p>
                <a:endParaRPr lang="tr-TR"/>
              </a:p>
            </p:txBody>
          </p:sp>
          <p:sp>
            <p:nvSpPr>
              <p:cNvPr id="37979" name="Line 332"/>
              <p:cNvSpPr>
                <a:spLocks noChangeShapeType="1"/>
              </p:cNvSpPr>
              <p:nvPr/>
            </p:nvSpPr>
            <p:spPr bwMode="auto">
              <a:xfrm>
                <a:off x="4569" y="3757"/>
                <a:ext cx="14" cy="1"/>
              </a:xfrm>
              <a:prstGeom prst="line">
                <a:avLst/>
              </a:prstGeom>
              <a:noFill/>
              <a:ln w="0">
                <a:solidFill>
                  <a:srgbClr val="000000"/>
                </a:solidFill>
                <a:round/>
                <a:headEnd/>
                <a:tailEnd/>
              </a:ln>
            </p:spPr>
            <p:txBody>
              <a:bodyPr/>
              <a:lstStyle/>
              <a:p>
                <a:endParaRPr lang="tr-TR"/>
              </a:p>
            </p:txBody>
          </p:sp>
          <p:sp>
            <p:nvSpPr>
              <p:cNvPr id="37980" name="Line 333"/>
              <p:cNvSpPr>
                <a:spLocks noChangeShapeType="1"/>
              </p:cNvSpPr>
              <p:nvPr/>
            </p:nvSpPr>
            <p:spPr bwMode="auto">
              <a:xfrm>
                <a:off x="4569" y="3757"/>
                <a:ext cx="1" cy="11"/>
              </a:xfrm>
              <a:prstGeom prst="line">
                <a:avLst/>
              </a:prstGeom>
              <a:noFill/>
              <a:ln w="0">
                <a:solidFill>
                  <a:srgbClr val="000000"/>
                </a:solidFill>
                <a:round/>
                <a:headEnd/>
                <a:tailEnd/>
              </a:ln>
            </p:spPr>
            <p:txBody>
              <a:bodyPr/>
              <a:lstStyle/>
              <a:p>
                <a:endParaRPr lang="tr-TR"/>
              </a:p>
            </p:txBody>
          </p:sp>
          <p:sp>
            <p:nvSpPr>
              <p:cNvPr id="37981" name="Rectangle 334"/>
              <p:cNvSpPr>
                <a:spLocks noChangeArrowheads="1"/>
              </p:cNvSpPr>
              <p:nvPr/>
            </p:nvSpPr>
            <p:spPr bwMode="auto">
              <a:xfrm>
                <a:off x="4583" y="3757"/>
                <a:ext cx="680" cy="11"/>
              </a:xfrm>
              <a:prstGeom prst="rect">
                <a:avLst/>
              </a:prstGeom>
              <a:solidFill>
                <a:srgbClr val="000000"/>
              </a:solidFill>
              <a:ln w="9525">
                <a:noFill/>
                <a:miter lim="800000"/>
                <a:headEnd/>
                <a:tailEnd/>
              </a:ln>
            </p:spPr>
            <p:txBody>
              <a:bodyPr/>
              <a:lstStyle/>
              <a:p>
                <a:endParaRPr lang="tr-TR"/>
              </a:p>
            </p:txBody>
          </p:sp>
          <p:sp>
            <p:nvSpPr>
              <p:cNvPr id="37982" name="Line 335"/>
              <p:cNvSpPr>
                <a:spLocks noChangeShapeType="1"/>
              </p:cNvSpPr>
              <p:nvPr/>
            </p:nvSpPr>
            <p:spPr bwMode="auto">
              <a:xfrm>
                <a:off x="4583" y="3757"/>
                <a:ext cx="680" cy="1"/>
              </a:xfrm>
              <a:prstGeom prst="line">
                <a:avLst/>
              </a:prstGeom>
              <a:noFill/>
              <a:ln w="0">
                <a:solidFill>
                  <a:srgbClr val="000000"/>
                </a:solidFill>
                <a:round/>
                <a:headEnd/>
                <a:tailEnd/>
              </a:ln>
            </p:spPr>
            <p:txBody>
              <a:bodyPr/>
              <a:lstStyle/>
              <a:p>
                <a:endParaRPr lang="tr-TR"/>
              </a:p>
            </p:txBody>
          </p:sp>
          <p:sp>
            <p:nvSpPr>
              <p:cNvPr id="37983" name="Rectangle 336"/>
              <p:cNvSpPr>
                <a:spLocks noChangeArrowheads="1"/>
              </p:cNvSpPr>
              <p:nvPr/>
            </p:nvSpPr>
            <p:spPr bwMode="auto">
              <a:xfrm>
                <a:off x="5263" y="3621"/>
                <a:ext cx="14" cy="136"/>
              </a:xfrm>
              <a:prstGeom prst="rect">
                <a:avLst/>
              </a:prstGeom>
              <a:solidFill>
                <a:srgbClr val="000000"/>
              </a:solidFill>
              <a:ln w="9525">
                <a:noFill/>
                <a:miter lim="800000"/>
                <a:headEnd/>
                <a:tailEnd/>
              </a:ln>
            </p:spPr>
            <p:txBody>
              <a:bodyPr/>
              <a:lstStyle/>
              <a:p>
                <a:endParaRPr lang="tr-TR"/>
              </a:p>
            </p:txBody>
          </p:sp>
          <p:sp>
            <p:nvSpPr>
              <p:cNvPr id="37984" name="Line 337"/>
              <p:cNvSpPr>
                <a:spLocks noChangeShapeType="1"/>
              </p:cNvSpPr>
              <p:nvPr/>
            </p:nvSpPr>
            <p:spPr bwMode="auto">
              <a:xfrm>
                <a:off x="5263" y="3621"/>
                <a:ext cx="1" cy="136"/>
              </a:xfrm>
              <a:prstGeom prst="line">
                <a:avLst/>
              </a:prstGeom>
              <a:noFill/>
              <a:ln w="0">
                <a:solidFill>
                  <a:srgbClr val="000000"/>
                </a:solidFill>
                <a:round/>
                <a:headEnd/>
                <a:tailEnd/>
              </a:ln>
            </p:spPr>
            <p:txBody>
              <a:bodyPr/>
              <a:lstStyle/>
              <a:p>
                <a:endParaRPr lang="tr-TR"/>
              </a:p>
            </p:txBody>
          </p:sp>
          <p:sp>
            <p:nvSpPr>
              <p:cNvPr id="37985" name="Rectangle 338"/>
              <p:cNvSpPr>
                <a:spLocks noChangeArrowheads="1"/>
              </p:cNvSpPr>
              <p:nvPr/>
            </p:nvSpPr>
            <p:spPr bwMode="auto">
              <a:xfrm>
                <a:off x="5263" y="3757"/>
                <a:ext cx="14" cy="11"/>
              </a:xfrm>
              <a:prstGeom prst="rect">
                <a:avLst/>
              </a:prstGeom>
              <a:solidFill>
                <a:srgbClr val="000000"/>
              </a:solidFill>
              <a:ln w="9525">
                <a:noFill/>
                <a:miter lim="800000"/>
                <a:headEnd/>
                <a:tailEnd/>
              </a:ln>
            </p:spPr>
            <p:txBody>
              <a:bodyPr/>
              <a:lstStyle/>
              <a:p>
                <a:endParaRPr lang="tr-TR"/>
              </a:p>
            </p:txBody>
          </p:sp>
          <p:sp>
            <p:nvSpPr>
              <p:cNvPr id="37986" name="Line 339"/>
              <p:cNvSpPr>
                <a:spLocks noChangeShapeType="1"/>
              </p:cNvSpPr>
              <p:nvPr/>
            </p:nvSpPr>
            <p:spPr bwMode="auto">
              <a:xfrm>
                <a:off x="5263" y="3757"/>
                <a:ext cx="14" cy="1"/>
              </a:xfrm>
              <a:prstGeom prst="line">
                <a:avLst/>
              </a:prstGeom>
              <a:noFill/>
              <a:ln w="0">
                <a:solidFill>
                  <a:srgbClr val="000000"/>
                </a:solidFill>
                <a:round/>
                <a:headEnd/>
                <a:tailEnd/>
              </a:ln>
            </p:spPr>
            <p:txBody>
              <a:bodyPr/>
              <a:lstStyle/>
              <a:p>
                <a:endParaRPr lang="tr-TR"/>
              </a:p>
            </p:txBody>
          </p:sp>
          <p:sp>
            <p:nvSpPr>
              <p:cNvPr id="37987" name="Line 340"/>
              <p:cNvSpPr>
                <a:spLocks noChangeShapeType="1"/>
              </p:cNvSpPr>
              <p:nvPr/>
            </p:nvSpPr>
            <p:spPr bwMode="auto">
              <a:xfrm>
                <a:off x="5263" y="3757"/>
                <a:ext cx="1" cy="11"/>
              </a:xfrm>
              <a:prstGeom prst="line">
                <a:avLst/>
              </a:prstGeom>
              <a:noFill/>
              <a:ln w="0">
                <a:solidFill>
                  <a:srgbClr val="000000"/>
                </a:solidFill>
                <a:round/>
                <a:headEnd/>
                <a:tailEnd/>
              </a:ln>
            </p:spPr>
            <p:txBody>
              <a:bodyPr/>
              <a:lstStyle/>
              <a:p>
                <a:endParaRPr lang="tr-TR"/>
              </a:p>
            </p:txBody>
          </p:sp>
          <p:sp>
            <p:nvSpPr>
              <p:cNvPr id="37988" name="Rectangle 341"/>
              <p:cNvSpPr>
                <a:spLocks noChangeArrowheads="1"/>
              </p:cNvSpPr>
              <p:nvPr/>
            </p:nvSpPr>
            <p:spPr bwMode="auto">
              <a:xfrm>
                <a:off x="5263" y="3757"/>
                <a:ext cx="14" cy="11"/>
              </a:xfrm>
              <a:prstGeom prst="rect">
                <a:avLst/>
              </a:prstGeom>
              <a:solidFill>
                <a:srgbClr val="000000"/>
              </a:solidFill>
              <a:ln w="9525">
                <a:noFill/>
                <a:miter lim="800000"/>
                <a:headEnd/>
                <a:tailEnd/>
              </a:ln>
            </p:spPr>
            <p:txBody>
              <a:bodyPr/>
              <a:lstStyle/>
              <a:p>
                <a:endParaRPr lang="tr-TR"/>
              </a:p>
            </p:txBody>
          </p:sp>
          <p:sp>
            <p:nvSpPr>
              <p:cNvPr id="37989" name="Line 342"/>
              <p:cNvSpPr>
                <a:spLocks noChangeShapeType="1"/>
              </p:cNvSpPr>
              <p:nvPr/>
            </p:nvSpPr>
            <p:spPr bwMode="auto">
              <a:xfrm>
                <a:off x="5263" y="3757"/>
                <a:ext cx="14" cy="1"/>
              </a:xfrm>
              <a:prstGeom prst="line">
                <a:avLst/>
              </a:prstGeom>
              <a:noFill/>
              <a:ln w="0">
                <a:solidFill>
                  <a:srgbClr val="000000"/>
                </a:solidFill>
                <a:round/>
                <a:headEnd/>
                <a:tailEnd/>
              </a:ln>
            </p:spPr>
            <p:txBody>
              <a:bodyPr/>
              <a:lstStyle/>
              <a:p>
                <a:endParaRPr lang="tr-TR"/>
              </a:p>
            </p:txBody>
          </p:sp>
          <p:sp>
            <p:nvSpPr>
              <p:cNvPr id="37990" name="Line 343"/>
              <p:cNvSpPr>
                <a:spLocks noChangeShapeType="1"/>
              </p:cNvSpPr>
              <p:nvPr/>
            </p:nvSpPr>
            <p:spPr bwMode="auto">
              <a:xfrm>
                <a:off x="5263" y="3757"/>
                <a:ext cx="1" cy="11"/>
              </a:xfrm>
              <a:prstGeom prst="line">
                <a:avLst/>
              </a:prstGeom>
              <a:noFill/>
              <a:ln w="0">
                <a:solidFill>
                  <a:srgbClr val="000000"/>
                </a:solidFill>
                <a:round/>
                <a:headEnd/>
                <a:tailEnd/>
              </a:ln>
            </p:spPr>
            <p:txBody>
              <a:bodyPr/>
              <a:lstStyle/>
              <a:p>
                <a:endParaRPr lang="tr-TR"/>
              </a:p>
            </p:txBody>
          </p:sp>
          <p:sp>
            <p:nvSpPr>
              <p:cNvPr id="37991" name="Rectangle 344"/>
              <p:cNvSpPr>
                <a:spLocks noChangeArrowheads="1"/>
              </p:cNvSpPr>
              <p:nvPr/>
            </p:nvSpPr>
            <p:spPr bwMode="auto">
              <a:xfrm>
                <a:off x="3036" y="3768"/>
                <a:ext cx="48" cy="182"/>
              </a:xfrm>
              <a:prstGeom prst="rect">
                <a:avLst/>
              </a:prstGeom>
              <a:noFill/>
              <a:ln w="9525">
                <a:noFill/>
                <a:miter lim="800000"/>
                <a:headEnd/>
                <a:tailEnd/>
              </a:ln>
            </p:spPr>
            <p:txBody>
              <a:bodyPr wrap="none" lIns="0" tIns="0" rIns="0" bIns="0">
                <a:spAutoFit/>
              </a:bodyPr>
              <a:lstStyle/>
              <a:p>
                <a:r>
                  <a:rPr lang="tr-TR" sz="1900">
                    <a:solidFill>
                      <a:srgbClr val="010000"/>
                    </a:solidFill>
                  </a:rPr>
                  <a:t> </a:t>
                </a:r>
                <a:endParaRPr lang="tr-TR"/>
              </a:p>
            </p:txBody>
          </p:sp>
        </p:grpSp>
        <p:sp>
          <p:nvSpPr>
            <p:cNvPr id="37903" name="Text Box 645"/>
            <p:cNvSpPr txBox="1">
              <a:spLocks noChangeArrowheads="1"/>
            </p:cNvSpPr>
            <p:nvPr/>
          </p:nvSpPr>
          <p:spPr bwMode="auto">
            <a:xfrm rot="1645833">
              <a:off x="4320" y="3888"/>
              <a:ext cx="576" cy="231"/>
            </a:xfrm>
            <a:prstGeom prst="rect">
              <a:avLst/>
            </a:prstGeom>
            <a:noFill/>
            <a:ln w="9525">
              <a:noFill/>
              <a:miter lim="800000"/>
              <a:headEnd/>
              <a:tailEnd/>
            </a:ln>
          </p:spPr>
          <p:txBody>
            <a:bodyPr>
              <a:spAutoFit/>
            </a:bodyPr>
            <a:lstStyle/>
            <a:p>
              <a:pPr>
                <a:spcBef>
                  <a:spcPct val="50000"/>
                </a:spcBef>
              </a:pPr>
              <a:r>
                <a:rPr lang="tr-TR">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32111"/>
                                        </p:tgtEl>
                                        <p:attrNameLst>
                                          <p:attrName>style.visibility</p:attrName>
                                        </p:attrNameLst>
                                      </p:cBhvr>
                                      <p:to>
                                        <p:strVal val="visible"/>
                                      </p:to>
                                    </p:set>
                                    <p:animEffect transition="in" filter="diamond(in)">
                                      <p:cBhvr>
                                        <p:cTn id="12" dur="2000"/>
                                        <p:tgtEl>
                                          <p:spTgt spid="1321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32109"/>
                                        </p:tgtEl>
                                        <p:attrNameLst>
                                          <p:attrName>style.visibility</p:attrName>
                                        </p:attrNameLst>
                                      </p:cBhvr>
                                      <p:to>
                                        <p:strVal val="visible"/>
                                      </p:to>
                                    </p:set>
                                    <p:animEffect transition="in" filter="diamond(in)">
                                      <p:cBhvr>
                                        <p:cTn id="22" dur="2000"/>
                                        <p:tgtEl>
                                          <p:spTgt spid="1321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32108"/>
                                        </p:tgtEl>
                                        <p:attrNameLst>
                                          <p:attrName>style.visibility</p:attrName>
                                        </p:attrNameLst>
                                      </p:cBhvr>
                                      <p:to>
                                        <p:strVal val="visible"/>
                                      </p:to>
                                    </p:set>
                                    <p:animEffect transition="in" filter="diamond(in)">
                                      <p:cBhvr>
                                        <p:cTn id="32" dur="2000"/>
                                        <p:tgtEl>
                                          <p:spTgt spid="13210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20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32112"/>
                                        </p:tgtEl>
                                        <p:attrNameLst>
                                          <p:attrName>style.visibility</p:attrName>
                                        </p:attrNameLst>
                                      </p:cBhvr>
                                      <p:to>
                                        <p:strVal val="visible"/>
                                      </p:to>
                                    </p:set>
                                    <p:animEffect transition="in" filter="checkerboard(across)">
                                      <p:cBhvr>
                                        <p:cTn id="42" dur="500"/>
                                        <p:tgtEl>
                                          <p:spTgt spid="132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8" grpId="0" animBg="1"/>
      <p:bldP spid="132109" grpId="0" animBg="1"/>
      <p:bldP spid="132111" grpId="0" animBg="1"/>
      <p:bldP spid="1321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defRPr/>
            </a:pPr>
            <a:r>
              <a:rPr lang="en-US" smtClean="0"/>
              <a:t>Apriori</a:t>
            </a:r>
          </a:p>
        </p:txBody>
      </p:sp>
      <p:sp>
        <p:nvSpPr>
          <p:cNvPr id="39940" name="Text Box 3"/>
          <p:cNvSpPr txBox="1">
            <a:spLocks noChangeArrowheads="1"/>
          </p:cNvSpPr>
          <p:nvPr/>
        </p:nvSpPr>
        <p:spPr bwMode="auto">
          <a:xfrm>
            <a:off x="24955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a:t>
            </a:r>
          </a:p>
        </p:txBody>
      </p:sp>
      <p:sp>
        <p:nvSpPr>
          <p:cNvPr id="39941" name="Text Box 4"/>
          <p:cNvSpPr txBox="1">
            <a:spLocks noChangeArrowheads="1"/>
          </p:cNvSpPr>
          <p:nvPr/>
        </p:nvSpPr>
        <p:spPr bwMode="auto">
          <a:xfrm>
            <a:off x="575310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a:t>
            </a:r>
          </a:p>
        </p:txBody>
      </p:sp>
      <p:sp>
        <p:nvSpPr>
          <p:cNvPr id="39942" name="Text Box 5"/>
          <p:cNvSpPr txBox="1">
            <a:spLocks noChangeArrowheads="1"/>
          </p:cNvSpPr>
          <p:nvPr/>
        </p:nvSpPr>
        <p:spPr bwMode="auto">
          <a:xfrm>
            <a:off x="40068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a:t>
            </a:r>
          </a:p>
        </p:txBody>
      </p:sp>
      <p:sp>
        <p:nvSpPr>
          <p:cNvPr id="39943" name="Text Box 6"/>
          <p:cNvSpPr txBox="1">
            <a:spLocks noChangeArrowheads="1"/>
          </p:cNvSpPr>
          <p:nvPr/>
        </p:nvSpPr>
        <p:spPr bwMode="auto">
          <a:xfrm>
            <a:off x="7481888"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D</a:t>
            </a:r>
          </a:p>
        </p:txBody>
      </p:sp>
      <p:sp>
        <p:nvSpPr>
          <p:cNvPr id="39944" name="Text Box 7"/>
          <p:cNvSpPr txBox="1">
            <a:spLocks noChangeArrowheads="1"/>
          </p:cNvSpPr>
          <p:nvPr/>
        </p:nvSpPr>
        <p:spPr bwMode="auto">
          <a:xfrm>
            <a:off x="4872038" y="6237288"/>
            <a:ext cx="10668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t>
            </a:r>
          </a:p>
        </p:txBody>
      </p:sp>
      <p:sp>
        <p:nvSpPr>
          <p:cNvPr id="39945" name="Line 8"/>
          <p:cNvSpPr>
            <a:spLocks noChangeShapeType="1"/>
          </p:cNvSpPr>
          <p:nvPr/>
        </p:nvSpPr>
        <p:spPr bwMode="auto">
          <a:xfrm>
            <a:off x="2644775" y="5508625"/>
            <a:ext cx="2209800" cy="762000"/>
          </a:xfrm>
          <a:prstGeom prst="line">
            <a:avLst/>
          </a:prstGeom>
          <a:noFill/>
          <a:ln w="12700">
            <a:solidFill>
              <a:schemeClr val="tx1"/>
            </a:solidFill>
            <a:round/>
            <a:headEnd type="arrow" w="lg" len="lg"/>
            <a:tailEnd/>
          </a:ln>
        </p:spPr>
        <p:txBody>
          <a:bodyPr wrap="none" anchor="ctr"/>
          <a:lstStyle/>
          <a:p>
            <a:endParaRPr lang="tr-TR"/>
          </a:p>
        </p:txBody>
      </p:sp>
      <p:sp>
        <p:nvSpPr>
          <p:cNvPr id="39946" name="Line 9"/>
          <p:cNvSpPr>
            <a:spLocks noChangeShapeType="1"/>
          </p:cNvSpPr>
          <p:nvPr/>
        </p:nvSpPr>
        <p:spPr bwMode="auto">
          <a:xfrm>
            <a:off x="41687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39947" name="Line 10"/>
          <p:cNvSpPr>
            <a:spLocks noChangeShapeType="1"/>
          </p:cNvSpPr>
          <p:nvPr/>
        </p:nvSpPr>
        <p:spPr bwMode="auto">
          <a:xfrm flipH="1">
            <a:off x="50831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39948" name="Line 11"/>
          <p:cNvSpPr>
            <a:spLocks noChangeShapeType="1"/>
          </p:cNvSpPr>
          <p:nvPr/>
        </p:nvSpPr>
        <p:spPr bwMode="auto">
          <a:xfrm flipH="1">
            <a:off x="5235575" y="5508625"/>
            <a:ext cx="2362200" cy="762000"/>
          </a:xfrm>
          <a:prstGeom prst="line">
            <a:avLst/>
          </a:prstGeom>
          <a:noFill/>
          <a:ln w="12700">
            <a:solidFill>
              <a:schemeClr val="tx1"/>
            </a:solidFill>
            <a:round/>
            <a:headEnd type="arrow" w="lg" len="lg"/>
            <a:tailEnd/>
          </a:ln>
        </p:spPr>
        <p:txBody>
          <a:bodyPr wrap="none" anchor="ctr"/>
          <a:lstStyle/>
          <a:p>
            <a:endParaRPr lang="tr-TR"/>
          </a:p>
        </p:txBody>
      </p:sp>
      <p:sp>
        <p:nvSpPr>
          <p:cNvPr id="39949" name="Rectangle 12"/>
          <p:cNvSpPr>
            <a:spLocks noChangeArrowheads="1"/>
          </p:cNvSpPr>
          <p:nvPr/>
        </p:nvSpPr>
        <p:spPr bwMode="auto">
          <a:xfrm>
            <a:off x="228600" y="2286000"/>
            <a:ext cx="1181100" cy="366713"/>
          </a:xfrm>
          <a:prstGeom prst="rect">
            <a:avLst/>
          </a:prstGeom>
          <a:noFill/>
          <a:ln w="9525">
            <a:noFill/>
            <a:miter lim="800000"/>
            <a:headEnd/>
            <a:tailEnd/>
          </a:ln>
        </p:spPr>
        <p:txBody>
          <a:bodyPr wrap="none">
            <a:spAutoFit/>
          </a:bodyPr>
          <a:lstStyle/>
          <a:p>
            <a:r>
              <a:rPr lang="en-US" i="1">
                <a:latin typeface="Arial" charset="0"/>
              </a:rPr>
              <a:t>minsup</a:t>
            </a:r>
            <a:r>
              <a:rPr lang="en-US">
                <a:latin typeface="Arial" charset="0"/>
              </a:rPr>
              <a:t>=2</a:t>
            </a:r>
          </a:p>
        </p:txBody>
      </p:sp>
      <p:sp>
        <p:nvSpPr>
          <p:cNvPr id="39950" name="Text Box 13"/>
          <p:cNvSpPr txBox="1">
            <a:spLocks noChangeArrowheads="1"/>
          </p:cNvSpPr>
          <p:nvPr/>
        </p:nvSpPr>
        <p:spPr bwMode="auto">
          <a:xfrm>
            <a:off x="2824163" y="5176838"/>
            <a:ext cx="311150" cy="366712"/>
          </a:xfrm>
          <a:prstGeom prst="rect">
            <a:avLst/>
          </a:prstGeom>
          <a:noFill/>
          <a:ln w="9525">
            <a:noFill/>
            <a:miter lim="800000"/>
            <a:headEnd/>
            <a:tailEnd/>
          </a:ln>
        </p:spPr>
        <p:txBody>
          <a:bodyPr wrap="none">
            <a:spAutoFit/>
          </a:bodyPr>
          <a:lstStyle/>
          <a:p>
            <a:r>
              <a:rPr lang="en-US">
                <a:latin typeface="Arial" charset="0"/>
              </a:rPr>
              <a:t>0</a:t>
            </a:r>
          </a:p>
        </p:txBody>
      </p:sp>
      <p:sp>
        <p:nvSpPr>
          <p:cNvPr id="39951" name="Text Box 14"/>
          <p:cNvSpPr txBox="1">
            <a:spLocks noChangeArrowheads="1"/>
          </p:cNvSpPr>
          <p:nvPr/>
        </p:nvSpPr>
        <p:spPr bwMode="auto">
          <a:xfrm>
            <a:off x="4332288" y="5178425"/>
            <a:ext cx="311150" cy="366713"/>
          </a:xfrm>
          <a:prstGeom prst="rect">
            <a:avLst/>
          </a:prstGeom>
          <a:noFill/>
          <a:ln w="9525">
            <a:noFill/>
            <a:miter lim="800000"/>
            <a:headEnd/>
            <a:tailEnd/>
          </a:ln>
        </p:spPr>
        <p:txBody>
          <a:bodyPr wrap="none">
            <a:spAutoFit/>
          </a:bodyPr>
          <a:lstStyle/>
          <a:p>
            <a:r>
              <a:rPr lang="en-US">
                <a:latin typeface="Arial" charset="0"/>
              </a:rPr>
              <a:t>0</a:t>
            </a:r>
          </a:p>
        </p:txBody>
      </p:sp>
      <p:sp>
        <p:nvSpPr>
          <p:cNvPr id="39952" name="Text Box 15"/>
          <p:cNvSpPr txBox="1">
            <a:spLocks noChangeArrowheads="1"/>
          </p:cNvSpPr>
          <p:nvPr/>
        </p:nvSpPr>
        <p:spPr bwMode="auto">
          <a:xfrm>
            <a:off x="6061075" y="5180013"/>
            <a:ext cx="311150" cy="366712"/>
          </a:xfrm>
          <a:prstGeom prst="rect">
            <a:avLst/>
          </a:prstGeom>
          <a:noFill/>
          <a:ln w="9525">
            <a:noFill/>
            <a:miter lim="800000"/>
            <a:headEnd/>
            <a:tailEnd/>
          </a:ln>
        </p:spPr>
        <p:txBody>
          <a:bodyPr wrap="none">
            <a:spAutoFit/>
          </a:bodyPr>
          <a:lstStyle/>
          <a:p>
            <a:r>
              <a:rPr lang="en-US">
                <a:latin typeface="Arial" charset="0"/>
              </a:rPr>
              <a:t>0</a:t>
            </a:r>
          </a:p>
        </p:txBody>
      </p:sp>
      <p:sp>
        <p:nvSpPr>
          <p:cNvPr id="39953" name="Text Box 16"/>
          <p:cNvSpPr txBox="1">
            <a:spLocks noChangeArrowheads="1"/>
          </p:cNvSpPr>
          <p:nvPr/>
        </p:nvSpPr>
        <p:spPr bwMode="auto">
          <a:xfrm>
            <a:off x="7789863" y="5180013"/>
            <a:ext cx="311150" cy="366712"/>
          </a:xfrm>
          <a:prstGeom prst="rect">
            <a:avLst/>
          </a:prstGeom>
          <a:noFill/>
          <a:ln w="9525">
            <a:noFill/>
            <a:miter lim="800000"/>
            <a:headEnd/>
            <a:tailEnd/>
          </a:ln>
        </p:spPr>
        <p:txBody>
          <a:bodyPr wrap="none">
            <a:spAutoFit/>
          </a:bodyPr>
          <a:lstStyle/>
          <a:p>
            <a:r>
              <a:rPr lang="en-US">
                <a:latin typeface="Arial" charset="0"/>
              </a:rPr>
              <a:t>0</a:t>
            </a:r>
          </a:p>
        </p:txBody>
      </p:sp>
      <p:sp>
        <p:nvSpPr>
          <p:cNvPr id="39954" name="Rectangle 17"/>
          <p:cNvSpPr>
            <a:spLocks noChangeArrowheads="1"/>
          </p:cNvSpPr>
          <p:nvPr/>
        </p:nvSpPr>
        <p:spPr bwMode="auto">
          <a:xfrm>
            <a:off x="1908175" y="4652963"/>
            <a:ext cx="6551613" cy="1223962"/>
          </a:xfrm>
          <a:prstGeom prst="rect">
            <a:avLst/>
          </a:prstGeom>
          <a:solidFill>
            <a:srgbClr val="333399">
              <a:alpha val="43921"/>
            </a:srgbClr>
          </a:solidFill>
          <a:ln w="9525">
            <a:solidFill>
              <a:schemeClr val="tx1"/>
            </a:solidFill>
            <a:miter lim="800000"/>
            <a:headEnd/>
            <a:tailEnd/>
          </a:ln>
        </p:spPr>
        <p:txBody>
          <a:bodyPr wrap="none" anchor="ctr"/>
          <a:lstStyle/>
          <a:p>
            <a:endParaRPr lang="tr-TR"/>
          </a:p>
        </p:txBody>
      </p:sp>
      <p:sp>
        <p:nvSpPr>
          <p:cNvPr id="39955" name="Text Box 18"/>
          <p:cNvSpPr txBox="1">
            <a:spLocks noChangeArrowheads="1"/>
          </p:cNvSpPr>
          <p:nvPr/>
        </p:nvSpPr>
        <p:spPr bwMode="auto">
          <a:xfrm>
            <a:off x="1908175" y="4652963"/>
            <a:ext cx="933450" cy="366712"/>
          </a:xfrm>
          <a:prstGeom prst="rect">
            <a:avLst/>
          </a:prstGeom>
          <a:noFill/>
          <a:ln w="9525">
            <a:noFill/>
            <a:miter lim="800000"/>
            <a:headEnd/>
            <a:tailEnd/>
          </a:ln>
        </p:spPr>
        <p:txBody>
          <a:bodyPr wrap="none">
            <a:spAutoFit/>
          </a:bodyPr>
          <a:lstStyle/>
          <a:p>
            <a:r>
              <a:rPr lang="tr-TR">
                <a:latin typeface="Arial" charset="0"/>
              </a:rPr>
              <a:t>adaylar</a:t>
            </a:r>
            <a:endParaRPr lang="en-US">
              <a:latin typeface="Arial" charset="0"/>
            </a:endParaRPr>
          </a:p>
        </p:txBody>
      </p:sp>
      <p:sp>
        <p:nvSpPr>
          <p:cNvPr id="39956" name="Text Box 19"/>
          <p:cNvSpPr txBox="1">
            <a:spLocks noChangeArrowheads="1"/>
          </p:cNvSpPr>
          <p:nvPr/>
        </p:nvSpPr>
        <p:spPr bwMode="auto">
          <a:xfrm>
            <a:off x="304800" y="1143000"/>
            <a:ext cx="1463675" cy="1168400"/>
          </a:xfrm>
          <a:prstGeom prst="rect">
            <a:avLst/>
          </a:prstGeom>
          <a:noFill/>
          <a:ln w="12700">
            <a:solidFill>
              <a:schemeClr val="tx1"/>
            </a:solidFill>
            <a:miter lim="800000"/>
            <a:headEnd/>
            <a:tailEnd/>
          </a:ln>
        </p:spPr>
        <p:txBody>
          <a:bodyPr>
            <a:spAutoFit/>
          </a:bodyPr>
          <a:lstStyle/>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A, C, D</a:t>
            </a:r>
          </a:p>
          <a:p>
            <a:pPr marL="457200" indent="-457200" eaLnBrk="0" hangingPunct="0">
              <a:buFontTx/>
              <a:buAutoNum type="arabicPlain"/>
            </a:pPr>
            <a:r>
              <a:rPr lang="en-US" sz="1400" b="1">
                <a:latin typeface="Arial" charset="0"/>
              </a:rPr>
              <a:t>A, B, C, D</a:t>
            </a:r>
          </a:p>
          <a:p>
            <a:pPr marL="457200" indent="-457200" eaLnBrk="0" hangingPunct="0">
              <a:buFontTx/>
              <a:buAutoNum type="arabicPlain"/>
            </a:pPr>
            <a:r>
              <a:rPr lang="en-US" sz="1400" b="1">
                <a:latin typeface="Arial" charset="0"/>
              </a:rPr>
              <a:t>B, D</a:t>
            </a:r>
          </a:p>
        </p:txBody>
      </p:sp>
      <p:sp>
        <p:nvSpPr>
          <p:cNvPr id="39957" name="Line 20"/>
          <p:cNvSpPr>
            <a:spLocks noChangeShapeType="1"/>
          </p:cNvSpPr>
          <p:nvPr/>
        </p:nvSpPr>
        <p:spPr bwMode="auto">
          <a:xfrm>
            <a:off x="685800" y="1143000"/>
            <a:ext cx="0" cy="1143000"/>
          </a:xfrm>
          <a:prstGeom prst="line">
            <a:avLst/>
          </a:prstGeom>
          <a:noFill/>
          <a:ln w="12700">
            <a:solidFill>
              <a:schemeClr val="tx1"/>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defRPr/>
            </a:pPr>
            <a:r>
              <a:rPr lang="en-US" smtClean="0"/>
              <a:t>Apriori</a:t>
            </a:r>
          </a:p>
        </p:txBody>
      </p:sp>
      <p:sp>
        <p:nvSpPr>
          <p:cNvPr id="40964" name="Text Box 3"/>
          <p:cNvSpPr txBox="1">
            <a:spLocks noChangeArrowheads="1"/>
          </p:cNvSpPr>
          <p:nvPr/>
        </p:nvSpPr>
        <p:spPr bwMode="auto">
          <a:xfrm>
            <a:off x="24955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a:t>
            </a:r>
          </a:p>
        </p:txBody>
      </p:sp>
      <p:sp>
        <p:nvSpPr>
          <p:cNvPr id="40965" name="Text Box 4"/>
          <p:cNvSpPr txBox="1">
            <a:spLocks noChangeArrowheads="1"/>
          </p:cNvSpPr>
          <p:nvPr/>
        </p:nvSpPr>
        <p:spPr bwMode="auto">
          <a:xfrm>
            <a:off x="575310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a:t>
            </a:r>
          </a:p>
        </p:txBody>
      </p:sp>
      <p:sp>
        <p:nvSpPr>
          <p:cNvPr id="40966" name="Text Box 5"/>
          <p:cNvSpPr txBox="1">
            <a:spLocks noChangeArrowheads="1"/>
          </p:cNvSpPr>
          <p:nvPr/>
        </p:nvSpPr>
        <p:spPr bwMode="auto">
          <a:xfrm>
            <a:off x="40068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a:t>
            </a:r>
          </a:p>
        </p:txBody>
      </p:sp>
      <p:sp>
        <p:nvSpPr>
          <p:cNvPr id="40967" name="Text Box 6"/>
          <p:cNvSpPr txBox="1">
            <a:spLocks noChangeArrowheads="1"/>
          </p:cNvSpPr>
          <p:nvPr/>
        </p:nvSpPr>
        <p:spPr bwMode="auto">
          <a:xfrm>
            <a:off x="7481888"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D</a:t>
            </a:r>
          </a:p>
        </p:txBody>
      </p:sp>
      <p:sp>
        <p:nvSpPr>
          <p:cNvPr id="40968" name="Text Box 7"/>
          <p:cNvSpPr txBox="1">
            <a:spLocks noChangeArrowheads="1"/>
          </p:cNvSpPr>
          <p:nvPr/>
        </p:nvSpPr>
        <p:spPr bwMode="auto">
          <a:xfrm>
            <a:off x="4872038" y="6237288"/>
            <a:ext cx="10668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t>
            </a:r>
          </a:p>
        </p:txBody>
      </p:sp>
      <p:sp>
        <p:nvSpPr>
          <p:cNvPr id="40969" name="Line 8"/>
          <p:cNvSpPr>
            <a:spLocks noChangeShapeType="1"/>
          </p:cNvSpPr>
          <p:nvPr/>
        </p:nvSpPr>
        <p:spPr bwMode="auto">
          <a:xfrm>
            <a:off x="2644775" y="5508625"/>
            <a:ext cx="2209800" cy="762000"/>
          </a:xfrm>
          <a:prstGeom prst="line">
            <a:avLst/>
          </a:prstGeom>
          <a:noFill/>
          <a:ln w="12700">
            <a:solidFill>
              <a:schemeClr val="tx1"/>
            </a:solidFill>
            <a:round/>
            <a:headEnd type="arrow" w="lg" len="lg"/>
            <a:tailEnd/>
          </a:ln>
        </p:spPr>
        <p:txBody>
          <a:bodyPr wrap="none" anchor="ctr"/>
          <a:lstStyle/>
          <a:p>
            <a:endParaRPr lang="tr-TR"/>
          </a:p>
        </p:txBody>
      </p:sp>
      <p:sp>
        <p:nvSpPr>
          <p:cNvPr id="40970" name="Line 9"/>
          <p:cNvSpPr>
            <a:spLocks noChangeShapeType="1"/>
          </p:cNvSpPr>
          <p:nvPr/>
        </p:nvSpPr>
        <p:spPr bwMode="auto">
          <a:xfrm>
            <a:off x="41687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0971" name="Line 10"/>
          <p:cNvSpPr>
            <a:spLocks noChangeShapeType="1"/>
          </p:cNvSpPr>
          <p:nvPr/>
        </p:nvSpPr>
        <p:spPr bwMode="auto">
          <a:xfrm flipH="1">
            <a:off x="50831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0972" name="Line 11"/>
          <p:cNvSpPr>
            <a:spLocks noChangeShapeType="1"/>
          </p:cNvSpPr>
          <p:nvPr/>
        </p:nvSpPr>
        <p:spPr bwMode="auto">
          <a:xfrm flipH="1">
            <a:off x="5235575" y="5508625"/>
            <a:ext cx="2362200" cy="762000"/>
          </a:xfrm>
          <a:prstGeom prst="line">
            <a:avLst/>
          </a:prstGeom>
          <a:noFill/>
          <a:ln w="12700">
            <a:solidFill>
              <a:schemeClr val="tx1"/>
            </a:solidFill>
            <a:round/>
            <a:headEnd type="arrow" w="lg" len="lg"/>
            <a:tailEnd/>
          </a:ln>
        </p:spPr>
        <p:txBody>
          <a:bodyPr wrap="none" anchor="ctr"/>
          <a:lstStyle/>
          <a:p>
            <a:endParaRPr lang="tr-TR"/>
          </a:p>
        </p:txBody>
      </p:sp>
      <p:sp>
        <p:nvSpPr>
          <p:cNvPr id="40973" name="Text Box 12"/>
          <p:cNvSpPr txBox="1">
            <a:spLocks noChangeArrowheads="1"/>
          </p:cNvSpPr>
          <p:nvPr/>
        </p:nvSpPr>
        <p:spPr bwMode="auto">
          <a:xfrm>
            <a:off x="2824163" y="5176838"/>
            <a:ext cx="311150" cy="366712"/>
          </a:xfrm>
          <a:prstGeom prst="rect">
            <a:avLst/>
          </a:prstGeom>
          <a:noFill/>
          <a:ln w="9525">
            <a:noFill/>
            <a:miter lim="800000"/>
            <a:headEnd/>
            <a:tailEnd/>
          </a:ln>
        </p:spPr>
        <p:txBody>
          <a:bodyPr wrap="none">
            <a:spAutoFit/>
          </a:bodyPr>
          <a:lstStyle/>
          <a:p>
            <a:r>
              <a:rPr lang="en-US">
                <a:latin typeface="Arial" charset="0"/>
              </a:rPr>
              <a:t>0</a:t>
            </a:r>
          </a:p>
        </p:txBody>
      </p:sp>
      <p:sp>
        <p:nvSpPr>
          <p:cNvPr id="40974" name="Text Box 13"/>
          <p:cNvSpPr txBox="1">
            <a:spLocks noChangeArrowheads="1"/>
          </p:cNvSpPr>
          <p:nvPr/>
        </p:nvSpPr>
        <p:spPr bwMode="auto">
          <a:xfrm>
            <a:off x="4332288" y="5178425"/>
            <a:ext cx="311150" cy="366713"/>
          </a:xfrm>
          <a:prstGeom prst="rect">
            <a:avLst/>
          </a:prstGeom>
          <a:noFill/>
          <a:ln w="9525">
            <a:noFill/>
            <a:miter lim="800000"/>
            <a:headEnd/>
            <a:tailEnd/>
          </a:ln>
        </p:spPr>
        <p:txBody>
          <a:bodyPr wrap="none">
            <a:spAutoFit/>
          </a:bodyPr>
          <a:lstStyle/>
          <a:p>
            <a:r>
              <a:rPr lang="en-US">
                <a:latin typeface="Arial" charset="0"/>
              </a:rPr>
              <a:t>1</a:t>
            </a:r>
          </a:p>
        </p:txBody>
      </p:sp>
      <p:sp>
        <p:nvSpPr>
          <p:cNvPr id="40975" name="Text Box 14"/>
          <p:cNvSpPr txBox="1">
            <a:spLocks noChangeArrowheads="1"/>
          </p:cNvSpPr>
          <p:nvPr/>
        </p:nvSpPr>
        <p:spPr bwMode="auto">
          <a:xfrm>
            <a:off x="6061075" y="5180013"/>
            <a:ext cx="311150" cy="366712"/>
          </a:xfrm>
          <a:prstGeom prst="rect">
            <a:avLst/>
          </a:prstGeom>
          <a:noFill/>
          <a:ln w="9525">
            <a:noFill/>
            <a:miter lim="800000"/>
            <a:headEnd/>
            <a:tailEnd/>
          </a:ln>
        </p:spPr>
        <p:txBody>
          <a:bodyPr wrap="none">
            <a:spAutoFit/>
          </a:bodyPr>
          <a:lstStyle/>
          <a:p>
            <a:r>
              <a:rPr lang="en-US">
                <a:latin typeface="Arial" charset="0"/>
              </a:rPr>
              <a:t>1</a:t>
            </a:r>
          </a:p>
        </p:txBody>
      </p:sp>
      <p:sp>
        <p:nvSpPr>
          <p:cNvPr id="40976" name="Text Box 15"/>
          <p:cNvSpPr txBox="1">
            <a:spLocks noChangeArrowheads="1"/>
          </p:cNvSpPr>
          <p:nvPr/>
        </p:nvSpPr>
        <p:spPr bwMode="auto">
          <a:xfrm>
            <a:off x="7789863" y="5180013"/>
            <a:ext cx="311150" cy="366712"/>
          </a:xfrm>
          <a:prstGeom prst="rect">
            <a:avLst/>
          </a:prstGeom>
          <a:noFill/>
          <a:ln w="9525">
            <a:noFill/>
            <a:miter lim="800000"/>
            <a:headEnd/>
            <a:tailEnd/>
          </a:ln>
        </p:spPr>
        <p:txBody>
          <a:bodyPr wrap="none">
            <a:spAutoFit/>
          </a:bodyPr>
          <a:lstStyle/>
          <a:p>
            <a:r>
              <a:rPr lang="en-US">
                <a:latin typeface="Arial" charset="0"/>
              </a:rPr>
              <a:t>0</a:t>
            </a:r>
          </a:p>
        </p:txBody>
      </p:sp>
      <p:sp>
        <p:nvSpPr>
          <p:cNvPr id="40977" name="Rectangle 16"/>
          <p:cNvSpPr>
            <a:spLocks noChangeArrowheads="1"/>
          </p:cNvSpPr>
          <p:nvPr/>
        </p:nvSpPr>
        <p:spPr bwMode="auto">
          <a:xfrm>
            <a:off x="228600" y="2286000"/>
            <a:ext cx="1181100" cy="366713"/>
          </a:xfrm>
          <a:prstGeom prst="rect">
            <a:avLst/>
          </a:prstGeom>
          <a:noFill/>
          <a:ln w="9525">
            <a:noFill/>
            <a:miter lim="800000"/>
            <a:headEnd/>
            <a:tailEnd/>
          </a:ln>
        </p:spPr>
        <p:txBody>
          <a:bodyPr wrap="none">
            <a:spAutoFit/>
          </a:bodyPr>
          <a:lstStyle/>
          <a:p>
            <a:r>
              <a:rPr lang="en-US" i="1">
                <a:latin typeface="Arial" charset="0"/>
              </a:rPr>
              <a:t>minsup</a:t>
            </a:r>
            <a:r>
              <a:rPr lang="en-US">
                <a:latin typeface="Arial" charset="0"/>
              </a:rPr>
              <a:t>=2</a:t>
            </a:r>
          </a:p>
        </p:txBody>
      </p:sp>
      <p:sp>
        <p:nvSpPr>
          <p:cNvPr id="40978" name="Text Box 17"/>
          <p:cNvSpPr txBox="1">
            <a:spLocks noChangeArrowheads="1"/>
          </p:cNvSpPr>
          <p:nvPr/>
        </p:nvSpPr>
        <p:spPr bwMode="auto">
          <a:xfrm>
            <a:off x="304800" y="1143000"/>
            <a:ext cx="1463675" cy="1168400"/>
          </a:xfrm>
          <a:prstGeom prst="rect">
            <a:avLst/>
          </a:prstGeom>
          <a:noFill/>
          <a:ln w="12700">
            <a:solidFill>
              <a:schemeClr val="tx1"/>
            </a:solidFill>
            <a:miter lim="800000"/>
            <a:headEnd/>
            <a:tailEnd/>
          </a:ln>
        </p:spPr>
        <p:txBody>
          <a:bodyPr>
            <a:spAutoFit/>
          </a:bodyPr>
          <a:lstStyle/>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A, C, D</a:t>
            </a:r>
          </a:p>
          <a:p>
            <a:pPr marL="457200" indent="-457200" eaLnBrk="0" hangingPunct="0">
              <a:buFontTx/>
              <a:buAutoNum type="arabicPlain"/>
            </a:pPr>
            <a:r>
              <a:rPr lang="en-US" sz="1400" b="1">
                <a:latin typeface="Arial" charset="0"/>
              </a:rPr>
              <a:t>A, B, C, D</a:t>
            </a:r>
          </a:p>
          <a:p>
            <a:pPr marL="457200" indent="-457200" eaLnBrk="0" hangingPunct="0">
              <a:buFontTx/>
              <a:buAutoNum type="arabicPlain"/>
            </a:pPr>
            <a:r>
              <a:rPr lang="en-US" sz="1400" b="1">
                <a:latin typeface="Arial" charset="0"/>
              </a:rPr>
              <a:t>B, D</a:t>
            </a:r>
          </a:p>
        </p:txBody>
      </p:sp>
      <p:sp>
        <p:nvSpPr>
          <p:cNvPr id="40979" name="Line 18"/>
          <p:cNvSpPr>
            <a:spLocks noChangeShapeType="1"/>
          </p:cNvSpPr>
          <p:nvPr/>
        </p:nvSpPr>
        <p:spPr bwMode="auto">
          <a:xfrm>
            <a:off x="685800" y="1143000"/>
            <a:ext cx="0" cy="1143000"/>
          </a:xfrm>
          <a:prstGeom prst="line">
            <a:avLst/>
          </a:prstGeom>
          <a:noFill/>
          <a:ln w="12700">
            <a:solidFill>
              <a:schemeClr val="tx1"/>
            </a:solidFill>
            <a:round/>
            <a:headEnd/>
            <a:tailEnd/>
          </a:ln>
        </p:spPr>
        <p:txBody>
          <a:bodyPr/>
          <a:lstStyle/>
          <a:p>
            <a:endParaRPr lang="tr-TR"/>
          </a:p>
        </p:txBody>
      </p:sp>
      <p:sp>
        <p:nvSpPr>
          <p:cNvPr id="40980" name="Rectangle 19"/>
          <p:cNvSpPr>
            <a:spLocks noChangeArrowheads="1"/>
          </p:cNvSpPr>
          <p:nvPr/>
        </p:nvSpPr>
        <p:spPr bwMode="auto">
          <a:xfrm>
            <a:off x="350838" y="1187450"/>
            <a:ext cx="1325562" cy="215900"/>
          </a:xfrm>
          <a:prstGeom prst="rect">
            <a:avLst/>
          </a:prstGeom>
          <a:solidFill>
            <a:srgbClr val="333399">
              <a:alpha val="38039"/>
            </a:srgbClr>
          </a:solidFill>
          <a:ln w="9525">
            <a:solidFill>
              <a:schemeClr val="tx1"/>
            </a:solidFill>
            <a:miter lim="800000"/>
            <a:headEnd/>
            <a:tailEnd/>
          </a:ln>
        </p:spPr>
        <p:txBody>
          <a:bodyPr wrap="none" anchor="ctr"/>
          <a:lstStyle/>
          <a:p>
            <a:endParaRPr lang="tr-TR"/>
          </a:p>
        </p:txBody>
      </p:sp>
      <p:sp>
        <p:nvSpPr>
          <p:cNvPr id="40981" name="Rectangle 20"/>
          <p:cNvSpPr>
            <a:spLocks noChangeArrowheads="1"/>
          </p:cNvSpPr>
          <p:nvPr/>
        </p:nvSpPr>
        <p:spPr bwMode="auto">
          <a:xfrm>
            <a:off x="1908175" y="4652963"/>
            <a:ext cx="6551613" cy="1223962"/>
          </a:xfrm>
          <a:prstGeom prst="rect">
            <a:avLst/>
          </a:prstGeom>
          <a:solidFill>
            <a:srgbClr val="333399">
              <a:alpha val="43921"/>
            </a:srgbClr>
          </a:solidFill>
          <a:ln w="9525">
            <a:solidFill>
              <a:schemeClr val="tx1"/>
            </a:solidFill>
            <a:miter lim="800000"/>
            <a:headEnd/>
            <a:tailEnd/>
          </a:ln>
        </p:spPr>
        <p:txBody>
          <a:bodyPr wrap="none" anchor="ctr"/>
          <a:lstStyle/>
          <a:p>
            <a:endParaRPr lang="tr-TR"/>
          </a:p>
        </p:txBody>
      </p:sp>
      <p:sp>
        <p:nvSpPr>
          <p:cNvPr id="40982" name="Text Box 21"/>
          <p:cNvSpPr txBox="1">
            <a:spLocks noChangeArrowheads="1"/>
          </p:cNvSpPr>
          <p:nvPr/>
        </p:nvSpPr>
        <p:spPr bwMode="auto">
          <a:xfrm>
            <a:off x="1908175" y="4652963"/>
            <a:ext cx="958850" cy="366712"/>
          </a:xfrm>
          <a:prstGeom prst="rect">
            <a:avLst/>
          </a:prstGeom>
          <a:noFill/>
          <a:ln w="9525">
            <a:noFill/>
            <a:miter lim="800000"/>
            <a:headEnd/>
            <a:tailEnd/>
          </a:ln>
        </p:spPr>
        <p:txBody>
          <a:bodyPr wrap="none">
            <a:spAutoFit/>
          </a:bodyPr>
          <a:lstStyle/>
          <a:p>
            <a:r>
              <a:rPr lang="tr-TR">
                <a:latin typeface="Arial" charset="0"/>
              </a:rPr>
              <a:t>Adaylar</a:t>
            </a:r>
            <a:endParaRPr lang="en-US">
              <a:latin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en-US" smtClean="0"/>
              <a:t>Apriori</a:t>
            </a:r>
          </a:p>
        </p:txBody>
      </p:sp>
      <p:sp>
        <p:nvSpPr>
          <p:cNvPr id="41988" name="Text Box 3"/>
          <p:cNvSpPr txBox="1">
            <a:spLocks noChangeArrowheads="1"/>
          </p:cNvSpPr>
          <p:nvPr/>
        </p:nvSpPr>
        <p:spPr bwMode="auto">
          <a:xfrm>
            <a:off x="24955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a:t>
            </a:r>
          </a:p>
        </p:txBody>
      </p:sp>
      <p:sp>
        <p:nvSpPr>
          <p:cNvPr id="41989" name="Text Box 4"/>
          <p:cNvSpPr txBox="1">
            <a:spLocks noChangeArrowheads="1"/>
          </p:cNvSpPr>
          <p:nvPr/>
        </p:nvSpPr>
        <p:spPr bwMode="auto">
          <a:xfrm>
            <a:off x="575310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a:t>
            </a:r>
          </a:p>
        </p:txBody>
      </p:sp>
      <p:sp>
        <p:nvSpPr>
          <p:cNvPr id="41990" name="Text Box 5"/>
          <p:cNvSpPr txBox="1">
            <a:spLocks noChangeArrowheads="1"/>
          </p:cNvSpPr>
          <p:nvPr/>
        </p:nvSpPr>
        <p:spPr bwMode="auto">
          <a:xfrm>
            <a:off x="40068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a:t>
            </a:r>
          </a:p>
        </p:txBody>
      </p:sp>
      <p:sp>
        <p:nvSpPr>
          <p:cNvPr id="41991" name="Text Box 6"/>
          <p:cNvSpPr txBox="1">
            <a:spLocks noChangeArrowheads="1"/>
          </p:cNvSpPr>
          <p:nvPr/>
        </p:nvSpPr>
        <p:spPr bwMode="auto">
          <a:xfrm>
            <a:off x="7481888"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D</a:t>
            </a:r>
          </a:p>
        </p:txBody>
      </p:sp>
      <p:sp>
        <p:nvSpPr>
          <p:cNvPr id="41992" name="Text Box 7"/>
          <p:cNvSpPr txBox="1">
            <a:spLocks noChangeArrowheads="1"/>
          </p:cNvSpPr>
          <p:nvPr/>
        </p:nvSpPr>
        <p:spPr bwMode="auto">
          <a:xfrm>
            <a:off x="4872038" y="6237288"/>
            <a:ext cx="10668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t>
            </a:r>
          </a:p>
        </p:txBody>
      </p:sp>
      <p:sp>
        <p:nvSpPr>
          <p:cNvPr id="41993" name="Line 8"/>
          <p:cNvSpPr>
            <a:spLocks noChangeShapeType="1"/>
          </p:cNvSpPr>
          <p:nvPr/>
        </p:nvSpPr>
        <p:spPr bwMode="auto">
          <a:xfrm>
            <a:off x="2644775" y="5508625"/>
            <a:ext cx="2209800" cy="762000"/>
          </a:xfrm>
          <a:prstGeom prst="line">
            <a:avLst/>
          </a:prstGeom>
          <a:noFill/>
          <a:ln w="12700">
            <a:solidFill>
              <a:schemeClr val="tx1"/>
            </a:solidFill>
            <a:round/>
            <a:headEnd type="arrow" w="lg" len="lg"/>
            <a:tailEnd/>
          </a:ln>
        </p:spPr>
        <p:txBody>
          <a:bodyPr wrap="none" anchor="ctr"/>
          <a:lstStyle/>
          <a:p>
            <a:endParaRPr lang="tr-TR"/>
          </a:p>
        </p:txBody>
      </p:sp>
      <p:sp>
        <p:nvSpPr>
          <p:cNvPr id="41994" name="Line 9"/>
          <p:cNvSpPr>
            <a:spLocks noChangeShapeType="1"/>
          </p:cNvSpPr>
          <p:nvPr/>
        </p:nvSpPr>
        <p:spPr bwMode="auto">
          <a:xfrm>
            <a:off x="41687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1995" name="Line 10"/>
          <p:cNvSpPr>
            <a:spLocks noChangeShapeType="1"/>
          </p:cNvSpPr>
          <p:nvPr/>
        </p:nvSpPr>
        <p:spPr bwMode="auto">
          <a:xfrm flipH="1">
            <a:off x="50831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1996" name="Line 11"/>
          <p:cNvSpPr>
            <a:spLocks noChangeShapeType="1"/>
          </p:cNvSpPr>
          <p:nvPr/>
        </p:nvSpPr>
        <p:spPr bwMode="auto">
          <a:xfrm flipH="1">
            <a:off x="5235575" y="5508625"/>
            <a:ext cx="2362200" cy="762000"/>
          </a:xfrm>
          <a:prstGeom prst="line">
            <a:avLst/>
          </a:prstGeom>
          <a:noFill/>
          <a:ln w="12700">
            <a:solidFill>
              <a:schemeClr val="tx1"/>
            </a:solidFill>
            <a:round/>
            <a:headEnd type="arrow" w="lg" len="lg"/>
            <a:tailEnd/>
          </a:ln>
        </p:spPr>
        <p:txBody>
          <a:bodyPr wrap="none" anchor="ctr"/>
          <a:lstStyle/>
          <a:p>
            <a:endParaRPr lang="tr-TR"/>
          </a:p>
        </p:txBody>
      </p:sp>
      <p:sp>
        <p:nvSpPr>
          <p:cNvPr id="41997" name="Text Box 12"/>
          <p:cNvSpPr txBox="1">
            <a:spLocks noChangeArrowheads="1"/>
          </p:cNvSpPr>
          <p:nvPr/>
        </p:nvSpPr>
        <p:spPr bwMode="auto">
          <a:xfrm>
            <a:off x="2824163" y="5176838"/>
            <a:ext cx="311150" cy="366712"/>
          </a:xfrm>
          <a:prstGeom prst="rect">
            <a:avLst/>
          </a:prstGeom>
          <a:noFill/>
          <a:ln w="9525">
            <a:noFill/>
            <a:miter lim="800000"/>
            <a:headEnd/>
            <a:tailEnd/>
          </a:ln>
        </p:spPr>
        <p:txBody>
          <a:bodyPr wrap="none">
            <a:spAutoFit/>
          </a:bodyPr>
          <a:lstStyle/>
          <a:p>
            <a:r>
              <a:rPr lang="en-US">
                <a:latin typeface="Arial" charset="0"/>
              </a:rPr>
              <a:t>0</a:t>
            </a:r>
          </a:p>
        </p:txBody>
      </p:sp>
      <p:sp>
        <p:nvSpPr>
          <p:cNvPr id="41998" name="Text Box 13"/>
          <p:cNvSpPr txBox="1">
            <a:spLocks noChangeArrowheads="1"/>
          </p:cNvSpPr>
          <p:nvPr/>
        </p:nvSpPr>
        <p:spPr bwMode="auto">
          <a:xfrm>
            <a:off x="4332288" y="51784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1999" name="Text Box 14"/>
          <p:cNvSpPr txBox="1">
            <a:spLocks noChangeArrowheads="1"/>
          </p:cNvSpPr>
          <p:nvPr/>
        </p:nvSpPr>
        <p:spPr bwMode="auto">
          <a:xfrm>
            <a:off x="6061075" y="5180013"/>
            <a:ext cx="311150" cy="366712"/>
          </a:xfrm>
          <a:prstGeom prst="rect">
            <a:avLst/>
          </a:prstGeom>
          <a:noFill/>
          <a:ln w="9525">
            <a:noFill/>
            <a:miter lim="800000"/>
            <a:headEnd/>
            <a:tailEnd/>
          </a:ln>
        </p:spPr>
        <p:txBody>
          <a:bodyPr wrap="none">
            <a:spAutoFit/>
          </a:bodyPr>
          <a:lstStyle/>
          <a:p>
            <a:r>
              <a:rPr lang="en-US">
                <a:latin typeface="Arial" charset="0"/>
              </a:rPr>
              <a:t>2</a:t>
            </a:r>
          </a:p>
        </p:txBody>
      </p:sp>
      <p:sp>
        <p:nvSpPr>
          <p:cNvPr id="42000" name="Text Box 15"/>
          <p:cNvSpPr txBox="1">
            <a:spLocks noChangeArrowheads="1"/>
          </p:cNvSpPr>
          <p:nvPr/>
        </p:nvSpPr>
        <p:spPr bwMode="auto">
          <a:xfrm>
            <a:off x="7789863" y="5180013"/>
            <a:ext cx="311150" cy="366712"/>
          </a:xfrm>
          <a:prstGeom prst="rect">
            <a:avLst/>
          </a:prstGeom>
          <a:noFill/>
          <a:ln w="9525">
            <a:noFill/>
            <a:miter lim="800000"/>
            <a:headEnd/>
            <a:tailEnd/>
          </a:ln>
        </p:spPr>
        <p:txBody>
          <a:bodyPr wrap="none">
            <a:spAutoFit/>
          </a:bodyPr>
          <a:lstStyle/>
          <a:p>
            <a:r>
              <a:rPr lang="en-US">
                <a:latin typeface="Arial" charset="0"/>
              </a:rPr>
              <a:t>0</a:t>
            </a:r>
          </a:p>
        </p:txBody>
      </p:sp>
      <p:sp>
        <p:nvSpPr>
          <p:cNvPr id="42001" name="Rectangle 16"/>
          <p:cNvSpPr>
            <a:spLocks noChangeArrowheads="1"/>
          </p:cNvSpPr>
          <p:nvPr/>
        </p:nvSpPr>
        <p:spPr bwMode="auto">
          <a:xfrm>
            <a:off x="228600" y="2286000"/>
            <a:ext cx="1181100" cy="366713"/>
          </a:xfrm>
          <a:prstGeom prst="rect">
            <a:avLst/>
          </a:prstGeom>
          <a:noFill/>
          <a:ln w="9525">
            <a:noFill/>
            <a:miter lim="800000"/>
            <a:headEnd/>
            <a:tailEnd/>
          </a:ln>
        </p:spPr>
        <p:txBody>
          <a:bodyPr wrap="none">
            <a:spAutoFit/>
          </a:bodyPr>
          <a:lstStyle/>
          <a:p>
            <a:r>
              <a:rPr lang="en-US" i="1">
                <a:latin typeface="Arial" charset="0"/>
              </a:rPr>
              <a:t>minsup</a:t>
            </a:r>
            <a:r>
              <a:rPr lang="en-US">
                <a:latin typeface="Arial" charset="0"/>
              </a:rPr>
              <a:t>=2</a:t>
            </a:r>
          </a:p>
        </p:txBody>
      </p:sp>
      <p:sp>
        <p:nvSpPr>
          <p:cNvPr id="42002" name="Text Box 17"/>
          <p:cNvSpPr txBox="1">
            <a:spLocks noChangeArrowheads="1"/>
          </p:cNvSpPr>
          <p:nvPr/>
        </p:nvSpPr>
        <p:spPr bwMode="auto">
          <a:xfrm>
            <a:off x="304800" y="1143000"/>
            <a:ext cx="1463675" cy="1168400"/>
          </a:xfrm>
          <a:prstGeom prst="rect">
            <a:avLst/>
          </a:prstGeom>
          <a:noFill/>
          <a:ln w="12700">
            <a:solidFill>
              <a:schemeClr val="tx1"/>
            </a:solidFill>
            <a:miter lim="800000"/>
            <a:headEnd/>
            <a:tailEnd/>
          </a:ln>
        </p:spPr>
        <p:txBody>
          <a:bodyPr>
            <a:spAutoFit/>
          </a:bodyPr>
          <a:lstStyle/>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A, C, D</a:t>
            </a:r>
          </a:p>
          <a:p>
            <a:pPr marL="457200" indent="-457200" eaLnBrk="0" hangingPunct="0">
              <a:buFontTx/>
              <a:buAutoNum type="arabicPlain"/>
            </a:pPr>
            <a:r>
              <a:rPr lang="en-US" sz="1400" b="1">
                <a:latin typeface="Arial" charset="0"/>
              </a:rPr>
              <a:t>A, B, C, D</a:t>
            </a:r>
          </a:p>
          <a:p>
            <a:pPr marL="457200" indent="-457200" eaLnBrk="0" hangingPunct="0">
              <a:buFontTx/>
              <a:buAutoNum type="arabicPlain"/>
            </a:pPr>
            <a:r>
              <a:rPr lang="en-US" sz="1400" b="1">
                <a:latin typeface="Arial" charset="0"/>
              </a:rPr>
              <a:t>B, D</a:t>
            </a:r>
          </a:p>
        </p:txBody>
      </p:sp>
      <p:sp>
        <p:nvSpPr>
          <p:cNvPr id="42003" name="Line 18"/>
          <p:cNvSpPr>
            <a:spLocks noChangeShapeType="1"/>
          </p:cNvSpPr>
          <p:nvPr/>
        </p:nvSpPr>
        <p:spPr bwMode="auto">
          <a:xfrm>
            <a:off x="685800" y="1143000"/>
            <a:ext cx="0" cy="1143000"/>
          </a:xfrm>
          <a:prstGeom prst="line">
            <a:avLst/>
          </a:prstGeom>
          <a:noFill/>
          <a:ln w="12700">
            <a:solidFill>
              <a:schemeClr val="tx1"/>
            </a:solidFill>
            <a:round/>
            <a:headEnd/>
            <a:tailEnd/>
          </a:ln>
        </p:spPr>
        <p:txBody>
          <a:bodyPr/>
          <a:lstStyle/>
          <a:p>
            <a:endParaRPr lang="tr-TR"/>
          </a:p>
        </p:txBody>
      </p:sp>
      <p:sp>
        <p:nvSpPr>
          <p:cNvPr id="42004" name="Rectangle 19"/>
          <p:cNvSpPr>
            <a:spLocks noChangeArrowheads="1"/>
          </p:cNvSpPr>
          <p:nvPr/>
        </p:nvSpPr>
        <p:spPr bwMode="auto">
          <a:xfrm>
            <a:off x="350838" y="1384300"/>
            <a:ext cx="1325562" cy="215900"/>
          </a:xfrm>
          <a:prstGeom prst="rect">
            <a:avLst/>
          </a:prstGeom>
          <a:solidFill>
            <a:srgbClr val="333399">
              <a:alpha val="38039"/>
            </a:srgbClr>
          </a:solidFill>
          <a:ln w="9525">
            <a:solidFill>
              <a:schemeClr val="tx1"/>
            </a:solidFill>
            <a:miter lim="800000"/>
            <a:headEnd/>
            <a:tailEnd/>
          </a:ln>
        </p:spPr>
        <p:txBody>
          <a:bodyPr wrap="none" anchor="ctr"/>
          <a:lstStyle/>
          <a:p>
            <a:endParaRPr lang="tr-TR"/>
          </a:p>
        </p:txBody>
      </p:sp>
      <p:sp>
        <p:nvSpPr>
          <p:cNvPr id="42005" name="Rectangle 20"/>
          <p:cNvSpPr>
            <a:spLocks noChangeArrowheads="1"/>
          </p:cNvSpPr>
          <p:nvPr/>
        </p:nvSpPr>
        <p:spPr bwMode="auto">
          <a:xfrm>
            <a:off x="1908175" y="4652963"/>
            <a:ext cx="6551613" cy="1223962"/>
          </a:xfrm>
          <a:prstGeom prst="rect">
            <a:avLst/>
          </a:prstGeom>
          <a:solidFill>
            <a:srgbClr val="333399">
              <a:alpha val="43921"/>
            </a:srgbClr>
          </a:solidFill>
          <a:ln w="9525">
            <a:solidFill>
              <a:schemeClr val="tx1"/>
            </a:solidFill>
            <a:miter lim="800000"/>
            <a:headEnd/>
            <a:tailEnd/>
          </a:ln>
        </p:spPr>
        <p:txBody>
          <a:bodyPr wrap="none" anchor="ctr"/>
          <a:lstStyle/>
          <a:p>
            <a:endParaRPr lang="tr-TR"/>
          </a:p>
        </p:txBody>
      </p:sp>
      <p:sp>
        <p:nvSpPr>
          <p:cNvPr id="42006" name="Text Box 21"/>
          <p:cNvSpPr txBox="1">
            <a:spLocks noChangeArrowheads="1"/>
          </p:cNvSpPr>
          <p:nvPr/>
        </p:nvSpPr>
        <p:spPr bwMode="auto">
          <a:xfrm>
            <a:off x="1908175" y="4652963"/>
            <a:ext cx="958850" cy="366712"/>
          </a:xfrm>
          <a:prstGeom prst="rect">
            <a:avLst/>
          </a:prstGeom>
          <a:noFill/>
          <a:ln w="9525">
            <a:noFill/>
            <a:miter lim="800000"/>
            <a:headEnd/>
            <a:tailEnd/>
          </a:ln>
        </p:spPr>
        <p:txBody>
          <a:bodyPr wrap="none">
            <a:spAutoFit/>
          </a:bodyPr>
          <a:lstStyle/>
          <a:p>
            <a:r>
              <a:rPr lang="tr-TR">
                <a:latin typeface="Arial" charset="0"/>
              </a:rPr>
              <a:t>Adaylar</a:t>
            </a:r>
            <a:endParaRPr lang="en-US">
              <a:latin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smtClean="0"/>
              <a:t>Apriori</a:t>
            </a:r>
          </a:p>
        </p:txBody>
      </p:sp>
      <p:sp>
        <p:nvSpPr>
          <p:cNvPr id="43012" name="Text Box 3"/>
          <p:cNvSpPr txBox="1">
            <a:spLocks noChangeArrowheads="1"/>
          </p:cNvSpPr>
          <p:nvPr/>
        </p:nvSpPr>
        <p:spPr bwMode="auto">
          <a:xfrm>
            <a:off x="24955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a:t>
            </a:r>
          </a:p>
        </p:txBody>
      </p:sp>
      <p:sp>
        <p:nvSpPr>
          <p:cNvPr id="43013" name="Text Box 4"/>
          <p:cNvSpPr txBox="1">
            <a:spLocks noChangeArrowheads="1"/>
          </p:cNvSpPr>
          <p:nvPr/>
        </p:nvSpPr>
        <p:spPr bwMode="auto">
          <a:xfrm>
            <a:off x="575310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a:t>
            </a:r>
          </a:p>
        </p:txBody>
      </p:sp>
      <p:sp>
        <p:nvSpPr>
          <p:cNvPr id="43014" name="Text Box 5"/>
          <p:cNvSpPr txBox="1">
            <a:spLocks noChangeArrowheads="1"/>
          </p:cNvSpPr>
          <p:nvPr/>
        </p:nvSpPr>
        <p:spPr bwMode="auto">
          <a:xfrm>
            <a:off x="40068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a:t>
            </a:r>
          </a:p>
        </p:txBody>
      </p:sp>
      <p:sp>
        <p:nvSpPr>
          <p:cNvPr id="43015" name="Text Box 6"/>
          <p:cNvSpPr txBox="1">
            <a:spLocks noChangeArrowheads="1"/>
          </p:cNvSpPr>
          <p:nvPr/>
        </p:nvSpPr>
        <p:spPr bwMode="auto">
          <a:xfrm>
            <a:off x="7481888"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D</a:t>
            </a:r>
          </a:p>
        </p:txBody>
      </p:sp>
      <p:sp>
        <p:nvSpPr>
          <p:cNvPr id="43016" name="Text Box 7"/>
          <p:cNvSpPr txBox="1">
            <a:spLocks noChangeArrowheads="1"/>
          </p:cNvSpPr>
          <p:nvPr/>
        </p:nvSpPr>
        <p:spPr bwMode="auto">
          <a:xfrm>
            <a:off x="4872038" y="6237288"/>
            <a:ext cx="10668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t>
            </a:r>
          </a:p>
        </p:txBody>
      </p:sp>
      <p:sp>
        <p:nvSpPr>
          <p:cNvPr id="43017" name="Line 8"/>
          <p:cNvSpPr>
            <a:spLocks noChangeShapeType="1"/>
          </p:cNvSpPr>
          <p:nvPr/>
        </p:nvSpPr>
        <p:spPr bwMode="auto">
          <a:xfrm>
            <a:off x="2644775" y="5508625"/>
            <a:ext cx="2209800" cy="762000"/>
          </a:xfrm>
          <a:prstGeom prst="line">
            <a:avLst/>
          </a:prstGeom>
          <a:noFill/>
          <a:ln w="12700">
            <a:solidFill>
              <a:schemeClr val="tx1"/>
            </a:solidFill>
            <a:round/>
            <a:headEnd type="arrow" w="lg" len="lg"/>
            <a:tailEnd/>
          </a:ln>
        </p:spPr>
        <p:txBody>
          <a:bodyPr wrap="none" anchor="ctr"/>
          <a:lstStyle/>
          <a:p>
            <a:endParaRPr lang="tr-TR"/>
          </a:p>
        </p:txBody>
      </p:sp>
      <p:sp>
        <p:nvSpPr>
          <p:cNvPr id="43018" name="Line 9"/>
          <p:cNvSpPr>
            <a:spLocks noChangeShapeType="1"/>
          </p:cNvSpPr>
          <p:nvPr/>
        </p:nvSpPr>
        <p:spPr bwMode="auto">
          <a:xfrm>
            <a:off x="41687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3019" name="Line 10"/>
          <p:cNvSpPr>
            <a:spLocks noChangeShapeType="1"/>
          </p:cNvSpPr>
          <p:nvPr/>
        </p:nvSpPr>
        <p:spPr bwMode="auto">
          <a:xfrm flipH="1">
            <a:off x="50831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3020" name="Line 11"/>
          <p:cNvSpPr>
            <a:spLocks noChangeShapeType="1"/>
          </p:cNvSpPr>
          <p:nvPr/>
        </p:nvSpPr>
        <p:spPr bwMode="auto">
          <a:xfrm flipH="1">
            <a:off x="5235575" y="5508625"/>
            <a:ext cx="2362200" cy="762000"/>
          </a:xfrm>
          <a:prstGeom prst="line">
            <a:avLst/>
          </a:prstGeom>
          <a:noFill/>
          <a:ln w="12700">
            <a:solidFill>
              <a:schemeClr val="tx1"/>
            </a:solidFill>
            <a:round/>
            <a:headEnd type="arrow" w="lg" len="lg"/>
            <a:tailEnd/>
          </a:ln>
        </p:spPr>
        <p:txBody>
          <a:bodyPr wrap="none" anchor="ctr"/>
          <a:lstStyle/>
          <a:p>
            <a:endParaRPr lang="tr-TR"/>
          </a:p>
        </p:txBody>
      </p:sp>
      <p:sp>
        <p:nvSpPr>
          <p:cNvPr id="43021" name="Text Box 12"/>
          <p:cNvSpPr txBox="1">
            <a:spLocks noChangeArrowheads="1"/>
          </p:cNvSpPr>
          <p:nvPr/>
        </p:nvSpPr>
        <p:spPr bwMode="auto">
          <a:xfrm>
            <a:off x="2824163" y="5176838"/>
            <a:ext cx="311150" cy="366712"/>
          </a:xfrm>
          <a:prstGeom prst="rect">
            <a:avLst/>
          </a:prstGeom>
          <a:noFill/>
          <a:ln w="9525">
            <a:noFill/>
            <a:miter lim="800000"/>
            <a:headEnd/>
            <a:tailEnd/>
          </a:ln>
        </p:spPr>
        <p:txBody>
          <a:bodyPr wrap="none">
            <a:spAutoFit/>
          </a:bodyPr>
          <a:lstStyle/>
          <a:p>
            <a:r>
              <a:rPr lang="en-US">
                <a:latin typeface="Arial" charset="0"/>
              </a:rPr>
              <a:t>1</a:t>
            </a:r>
          </a:p>
        </p:txBody>
      </p:sp>
      <p:sp>
        <p:nvSpPr>
          <p:cNvPr id="43022" name="Text Box 13"/>
          <p:cNvSpPr txBox="1">
            <a:spLocks noChangeArrowheads="1"/>
          </p:cNvSpPr>
          <p:nvPr/>
        </p:nvSpPr>
        <p:spPr bwMode="auto">
          <a:xfrm>
            <a:off x="4332288" y="51784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3023" name="Text Box 14"/>
          <p:cNvSpPr txBox="1">
            <a:spLocks noChangeArrowheads="1"/>
          </p:cNvSpPr>
          <p:nvPr/>
        </p:nvSpPr>
        <p:spPr bwMode="auto">
          <a:xfrm>
            <a:off x="6061075" y="5180013"/>
            <a:ext cx="311150" cy="366712"/>
          </a:xfrm>
          <a:prstGeom prst="rect">
            <a:avLst/>
          </a:prstGeom>
          <a:noFill/>
          <a:ln w="9525">
            <a:noFill/>
            <a:miter lim="800000"/>
            <a:headEnd/>
            <a:tailEnd/>
          </a:ln>
        </p:spPr>
        <p:txBody>
          <a:bodyPr wrap="none">
            <a:spAutoFit/>
          </a:bodyPr>
          <a:lstStyle/>
          <a:p>
            <a:r>
              <a:rPr lang="en-US">
                <a:latin typeface="Arial" charset="0"/>
              </a:rPr>
              <a:t>3</a:t>
            </a:r>
          </a:p>
        </p:txBody>
      </p:sp>
      <p:sp>
        <p:nvSpPr>
          <p:cNvPr id="43024" name="Text Box 15"/>
          <p:cNvSpPr txBox="1">
            <a:spLocks noChangeArrowheads="1"/>
          </p:cNvSpPr>
          <p:nvPr/>
        </p:nvSpPr>
        <p:spPr bwMode="auto">
          <a:xfrm>
            <a:off x="7789863" y="5180013"/>
            <a:ext cx="311150" cy="366712"/>
          </a:xfrm>
          <a:prstGeom prst="rect">
            <a:avLst/>
          </a:prstGeom>
          <a:noFill/>
          <a:ln w="9525">
            <a:noFill/>
            <a:miter lim="800000"/>
            <a:headEnd/>
            <a:tailEnd/>
          </a:ln>
        </p:spPr>
        <p:txBody>
          <a:bodyPr wrap="none">
            <a:spAutoFit/>
          </a:bodyPr>
          <a:lstStyle/>
          <a:p>
            <a:r>
              <a:rPr lang="en-US">
                <a:latin typeface="Arial" charset="0"/>
              </a:rPr>
              <a:t>1</a:t>
            </a:r>
          </a:p>
        </p:txBody>
      </p:sp>
      <p:sp>
        <p:nvSpPr>
          <p:cNvPr id="43025" name="Rectangle 16"/>
          <p:cNvSpPr>
            <a:spLocks noChangeArrowheads="1"/>
          </p:cNvSpPr>
          <p:nvPr/>
        </p:nvSpPr>
        <p:spPr bwMode="auto">
          <a:xfrm>
            <a:off x="228600" y="2286000"/>
            <a:ext cx="1181100" cy="366713"/>
          </a:xfrm>
          <a:prstGeom prst="rect">
            <a:avLst/>
          </a:prstGeom>
          <a:noFill/>
          <a:ln w="9525">
            <a:noFill/>
            <a:miter lim="800000"/>
            <a:headEnd/>
            <a:tailEnd/>
          </a:ln>
        </p:spPr>
        <p:txBody>
          <a:bodyPr wrap="none">
            <a:spAutoFit/>
          </a:bodyPr>
          <a:lstStyle/>
          <a:p>
            <a:r>
              <a:rPr lang="en-US" i="1">
                <a:latin typeface="Arial" charset="0"/>
              </a:rPr>
              <a:t>minsup</a:t>
            </a:r>
            <a:r>
              <a:rPr lang="en-US">
                <a:latin typeface="Arial" charset="0"/>
              </a:rPr>
              <a:t>=2</a:t>
            </a:r>
          </a:p>
        </p:txBody>
      </p:sp>
      <p:sp>
        <p:nvSpPr>
          <p:cNvPr id="43026" name="Text Box 17"/>
          <p:cNvSpPr txBox="1">
            <a:spLocks noChangeArrowheads="1"/>
          </p:cNvSpPr>
          <p:nvPr/>
        </p:nvSpPr>
        <p:spPr bwMode="auto">
          <a:xfrm>
            <a:off x="304800" y="1143000"/>
            <a:ext cx="1463675" cy="1168400"/>
          </a:xfrm>
          <a:prstGeom prst="rect">
            <a:avLst/>
          </a:prstGeom>
          <a:noFill/>
          <a:ln w="12700">
            <a:solidFill>
              <a:schemeClr val="tx1"/>
            </a:solidFill>
            <a:miter lim="800000"/>
            <a:headEnd/>
            <a:tailEnd/>
          </a:ln>
        </p:spPr>
        <p:txBody>
          <a:bodyPr>
            <a:spAutoFit/>
          </a:bodyPr>
          <a:lstStyle/>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A, C, D</a:t>
            </a:r>
          </a:p>
          <a:p>
            <a:pPr marL="457200" indent="-457200" eaLnBrk="0" hangingPunct="0">
              <a:buFontTx/>
              <a:buAutoNum type="arabicPlain"/>
            </a:pPr>
            <a:r>
              <a:rPr lang="en-US" sz="1400" b="1">
                <a:latin typeface="Arial" charset="0"/>
              </a:rPr>
              <a:t>A, B, C, D</a:t>
            </a:r>
          </a:p>
          <a:p>
            <a:pPr marL="457200" indent="-457200" eaLnBrk="0" hangingPunct="0">
              <a:buFontTx/>
              <a:buAutoNum type="arabicPlain"/>
            </a:pPr>
            <a:r>
              <a:rPr lang="en-US" sz="1400" b="1">
                <a:latin typeface="Arial" charset="0"/>
              </a:rPr>
              <a:t>B, D</a:t>
            </a:r>
          </a:p>
        </p:txBody>
      </p:sp>
      <p:sp>
        <p:nvSpPr>
          <p:cNvPr id="43027" name="Line 18"/>
          <p:cNvSpPr>
            <a:spLocks noChangeShapeType="1"/>
          </p:cNvSpPr>
          <p:nvPr/>
        </p:nvSpPr>
        <p:spPr bwMode="auto">
          <a:xfrm>
            <a:off x="685800" y="1143000"/>
            <a:ext cx="0" cy="1143000"/>
          </a:xfrm>
          <a:prstGeom prst="line">
            <a:avLst/>
          </a:prstGeom>
          <a:noFill/>
          <a:ln w="12700">
            <a:solidFill>
              <a:schemeClr val="tx1"/>
            </a:solidFill>
            <a:round/>
            <a:headEnd/>
            <a:tailEnd/>
          </a:ln>
        </p:spPr>
        <p:txBody>
          <a:bodyPr/>
          <a:lstStyle/>
          <a:p>
            <a:endParaRPr lang="tr-TR"/>
          </a:p>
        </p:txBody>
      </p:sp>
      <p:sp>
        <p:nvSpPr>
          <p:cNvPr id="43028" name="Rectangle 19"/>
          <p:cNvSpPr>
            <a:spLocks noChangeArrowheads="1"/>
          </p:cNvSpPr>
          <p:nvPr/>
        </p:nvSpPr>
        <p:spPr bwMode="auto">
          <a:xfrm>
            <a:off x="350838" y="1612900"/>
            <a:ext cx="1325562" cy="215900"/>
          </a:xfrm>
          <a:prstGeom prst="rect">
            <a:avLst/>
          </a:prstGeom>
          <a:solidFill>
            <a:srgbClr val="333399">
              <a:alpha val="38039"/>
            </a:srgbClr>
          </a:solidFill>
          <a:ln w="9525">
            <a:solidFill>
              <a:schemeClr val="tx1"/>
            </a:solidFill>
            <a:miter lim="800000"/>
            <a:headEnd/>
            <a:tailEnd/>
          </a:ln>
        </p:spPr>
        <p:txBody>
          <a:bodyPr wrap="none" anchor="ctr"/>
          <a:lstStyle/>
          <a:p>
            <a:endParaRPr lang="tr-TR"/>
          </a:p>
        </p:txBody>
      </p:sp>
      <p:sp>
        <p:nvSpPr>
          <p:cNvPr id="43029" name="Rectangle 20"/>
          <p:cNvSpPr>
            <a:spLocks noChangeArrowheads="1"/>
          </p:cNvSpPr>
          <p:nvPr/>
        </p:nvSpPr>
        <p:spPr bwMode="auto">
          <a:xfrm>
            <a:off x="1908175" y="4652963"/>
            <a:ext cx="6551613" cy="1223962"/>
          </a:xfrm>
          <a:prstGeom prst="rect">
            <a:avLst/>
          </a:prstGeom>
          <a:solidFill>
            <a:srgbClr val="333399">
              <a:alpha val="43921"/>
            </a:srgbClr>
          </a:solidFill>
          <a:ln w="9525">
            <a:solidFill>
              <a:schemeClr val="tx1"/>
            </a:solidFill>
            <a:miter lim="800000"/>
            <a:headEnd/>
            <a:tailEnd/>
          </a:ln>
        </p:spPr>
        <p:txBody>
          <a:bodyPr wrap="none" anchor="ctr"/>
          <a:lstStyle/>
          <a:p>
            <a:endParaRPr lang="tr-TR"/>
          </a:p>
        </p:txBody>
      </p:sp>
      <p:sp>
        <p:nvSpPr>
          <p:cNvPr id="43030" name="Text Box 21"/>
          <p:cNvSpPr txBox="1">
            <a:spLocks noChangeArrowheads="1"/>
          </p:cNvSpPr>
          <p:nvPr/>
        </p:nvSpPr>
        <p:spPr bwMode="auto">
          <a:xfrm>
            <a:off x="1908175" y="4652963"/>
            <a:ext cx="958850" cy="366712"/>
          </a:xfrm>
          <a:prstGeom prst="rect">
            <a:avLst/>
          </a:prstGeom>
          <a:noFill/>
          <a:ln w="9525">
            <a:noFill/>
            <a:miter lim="800000"/>
            <a:headEnd/>
            <a:tailEnd/>
          </a:ln>
        </p:spPr>
        <p:txBody>
          <a:bodyPr wrap="none">
            <a:spAutoFit/>
          </a:bodyPr>
          <a:lstStyle/>
          <a:p>
            <a:r>
              <a:rPr lang="tr-TR">
                <a:latin typeface="Arial" charset="0"/>
              </a:rPr>
              <a:t>Adaylar</a:t>
            </a:r>
            <a:endParaRPr lang="en-US">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en-US" smtClean="0"/>
              <a:t>Apriori</a:t>
            </a:r>
          </a:p>
        </p:txBody>
      </p:sp>
      <p:sp>
        <p:nvSpPr>
          <p:cNvPr id="44036" name="Text Box 3"/>
          <p:cNvSpPr txBox="1">
            <a:spLocks noChangeArrowheads="1"/>
          </p:cNvSpPr>
          <p:nvPr/>
        </p:nvSpPr>
        <p:spPr bwMode="auto">
          <a:xfrm>
            <a:off x="24955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a:t>
            </a:r>
          </a:p>
        </p:txBody>
      </p:sp>
      <p:sp>
        <p:nvSpPr>
          <p:cNvPr id="44037" name="Text Box 4"/>
          <p:cNvSpPr txBox="1">
            <a:spLocks noChangeArrowheads="1"/>
          </p:cNvSpPr>
          <p:nvPr/>
        </p:nvSpPr>
        <p:spPr bwMode="auto">
          <a:xfrm>
            <a:off x="575310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a:t>
            </a:r>
          </a:p>
        </p:txBody>
      </p:sp>
      <p:sp>
        <p:nvSpPr>
          <p:cNvPr id="44038" name="Text Box 5"/>
          <p:cNvSpPr txBox="1">
            <a:spLocks noChangeArrowheads="1"/>
          </p:cNvSpPr>
          <p:nvPr/>
        </p:nvSpPr>
        <p:spPr bwMode="auto">
          <a:xfrm>
            <a:off x="40068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a:t>
            </a:r>
          </a:p>
        </p:txBody>
      </p:sp>
      <p:sp>
        <p:nvSpPr>
          <p:cNvPr id="44039" name="Text Box 6"/>
          <p:cNvSpPr txBox="1">
            <a:spLocks noChangeArrowheads="1"/>
          </p:cNvSpPr>
          <p:nvPr/>
        </p:nvSpPr>
        <p:spPr bwMode="auto">
          <a:xfrm>
            <a:off x="7481888"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D</a:t>
            </a:r>
          </a:p>
        </p:txBody>
      </p:sp>
      <p:sp>
        <p:nvSpPr>
          <p:cNvPr id="44040" name="Text Box 7"/>
          <p:cNvSpPr txBox="1">
            <a:spLocks noChangeArrowheads="1"/>
          </p:cNvSpPr>
          <p:nvPr/>
        </p:nvSpPr>
        <p:spPr bwMode="auto">
          <a:xfrm>
            <a:off x="4872038" y="6237288"/>
            <a:ext cx="10668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t>
            </a:r>
          </a:p>
        </p:txBody>
      </p:sp>
      <p:sp>
        <p:nvSpPr>
          <p:cNvPr id="44041" name="Line 8"/>
          <p:cNvSpPr>
            <a:spLocks noChangeShapeType="1"/>
          </p:cNvSpPr>
          <p:nvPr/>
        </p:nvSpPr>
        <p:spPr bwMode="auto">
          <a:xfrm>
            <a:off x="2644775" y="5508625"/>
            <a:ext cx="2209800" cy="762000"/>
          </a:xfrm>
          <a:prstGeom prst="line">
            <a:avLst/>
          </a:prstGeom>
          <a:noFill/>
          <a:ln w="12700">
            <a:solidFill>
              <a:schemeClr val="tx1"/>
            </a:solidFill>
            <a:round/>
            <a:headEnd type="arrow" w="lg" len="lg"/>
            <a:tailEnd/>
          </a:ln>
        </p:spPr>
        <p:txBody>
          <a:bodyPr wrap="none" anchor="ctr"/>
          <a:lstStyle/>
          <a:p>
            <a:endParaRPr lang="tr-TR"/>
          </a:p>
        </p:txBody>
      </p:sp>
      <p:sp>
        <p:nvSpPr>
          <p:cNvPr id="44042" name="Line 9"/>
          <p:cNvSpPr>
            <a:spLocks noChangeShapeType="1"/>
          </p:cNvSpPr>
          <p:nvPr/>
        </p:nvSpPr>
        <p:spPr bwMode="auto">
          <a:xfrm>
            <a:off x="41687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4043" name="Line 10"/>
          <p:cNvSpPr>
            <a:spLocks noChangeShapeType="1"/>
          </p:cNvSpPr>
          <p:nvPr/>
        </p:nvSpPr>
        <p:spPr bwMode="auto">
          <a:xfrm flipH="1">
            <a:off x="50831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4044" name="Line 11"/>
          <p:cNvSpPr>
            <a:spLocks noChangeShapeType="1"/>
          </p:cNvSpPr>
          <p:nvPr/>
        </p:nvSpPr>
        <p:spPr bwMode="auto">
          <a:xfrm flipH="1">
            <a:off x="5235575" y="5508625"/>
            <a:ext cx="2362200" cy="762000"/>
          </a:xfrm>
          <a:prstGeom prst="line">
            <a:avLst/>
          </a:prstGeom>
          <a:noFill/>
          <a:ln w="12700">
            <a:solidFill>
              <a:schemeClr val="tx1"/>
            </a:solidFill>
            <a:round/>
            <a:headEnd type="arrow" w="lg" len="lg"/>
            <a:tailEnd/>
          </a:ln>
        </p:spPr>
        <p:txBody>
          <a:bodyPr wrap="none" anchor="ctr"/>
          <a:lstStyle/>
          <a:p>
            <a:endParaRPr lang="tr-TR"/>
          </a:p>
        </p:txBody>
      </p:sp>
      <p:sp>
        <p:nvSpPr>
          <p:cNvPr id="44045" name="Text Box 12"/>
          <p:cNvSpPr txBox="1">
            <a:spLocks noChangeArrowheads="1"/>
          </p:cNvSpPr>
          <p:nvPr/>
        </p:nvSpPr>
        <p:spPr bwMode="auto">
          <a:xfrm>
            <a:off x="2824163" y="5176838"/>
            <a:ext cx="311150" cy="366712"/>
          </a:xfrm>
          <a:prstGeom prst="rect">
            <a:avLst/>
          </a:prstGeom>
          <a:noFill/>
          <a:ln w="9525">
            <a:noFill/>
            <a:miter lim="800000"/>
            <a:headEnd/>
            <a:tailEnd/>
          </a:ln>
        </p:spPr>
        <p:txBody>
          <a:bodyPr wrap="none">
            <a:spAutoFit/>
          </a:bodyPr>
          <a:lstStyle/>
          <a:p>
            <a:r>
              <a:rPr lang="en-US">
                <a:latin typeface="Arial" charset="0"/>
              </a:rPr>
              <a:t>2</a:t>
            </a:r>
          </a:p>
        </p:txBody>
      </p:sp>
      <p:sp>
        <p:nvSpPr>
          <p:cNvPr id="44046" name="Text Box 13"/>
          <p:cNvSpPr txBox="1">
            <a:spLocks noChangeArrowheads="1"/>
          </p:cNvSpPr>
          <p:nvPr/>
        </p:nvSpPr>
        <p:spPr bwMode="auto">
          <a:xfrm>
            <a:off x="4332288" y="5178425"/>
            <a:ext cx="311150" cy="366713"/>
          </a:xfrm>
          <a:prstGeom prst="rect">
            <a:avLst/>
          </a:prstGeom>
          <a:noFill/>
          <a:ln w="9525">
            <a:noFill/>
            <a:miter lim="800000"/>
            <a:headEnd/>
            <a:tailEnd/>
          </a:ln>
        </p:spPr>
        <p:txBody>
          <a:bodyPr wrap="none">
            <a:spAutoFit/>
          </a:bodyPr>
          <a:lstStyle/>
          <a:p>
            <a:r>
              <a:rPr lang="en-US">
                <a:latin typeface="Arial" charset="0"/>
              </a:rPr>
              <a:t>3</a:t>
            </a:r>
          </a:p>
        </p:txBody>
      </p:sp>
      <p:sp>
        <p:nvSpPr>
          <p:cNvPr id="44047" name="Text Box 14"/>
          <p:cNvSpPr txBox="1">
            <a:spLocks noChangeArrowheads="1"/>
          </p:cNvSpPr>
          <p:nvPr/>
        </p:nvSpPr>
        <p:spPr bwMode="auto">
          <a:xfrm>
            <a:off x="6061075" y="5180013"/>
            <a:ext cx="311150" cy="366712"/>
          </a:xfrm>
          <a:prstGeom prst="rect">
            <a:avLst/>
          </a:prstGeom>
          <a:noFill/>
          <a:ln w="9525">
            <a:noFill/>
            <a:miter lim="800000"/>
            <a:headEnd/>
            <a:tailEnd/>
          </a:ln>
        </p:spPr>
        <p:txBody>
          <a:bodyPr wrap="none">
            <a:spAutoFit/>
          </a:bodyPr>
          <a:lstStyle/>
          <a:p>
            <a:r>
              <a:rPr lang="en-US">
                <a:latin typeface="Arial" charset="0"/>
              </a:rPr>
              <a:t>4</a:t>
            </a:r>
          </a:p>
        </p:txBody>
      </p:sp>
      <p:sp>
        <p:nvSpPr>
          <p:cNvPr id="44048" name="Text Box 15"/>
          <p:cNvSpPr txBox="1">
            <a:spLocks noChangeArrowheads="1"/>
          </p:cNvSpPr>
          <p:nvPr/>
        </p:nvSpPr>
        <p:spPr bwMode="auto">
          <a:xfrm>
            <a:off x="7789863" y="5180013"/>
            <a:ext cx="311150" cy="366712"/>
          </a:xfrm>
          <a:prstGeom prst="rect">
            <a:avLst/>
          </a:prstGeom>
          <a:noFill/>
          <a:ln w="9525">
            <a:noFill/>
            <a:miter lim="800000"/>
            <a:headEnd/>
            <a:tailEnd/>
          </a:ln>
        </p:spPr>
        <p:txBody>
          <a:bodyPr wrap="none">
            <a:spAutoFit/>
          </a:bodyPr>
          <a:lstStyle/>
          <a:p>
            <a:r>
              <a:rPr lang="en-US">
                <a:latin typeface="Arial" charset="0"/>
              </a:rPr>
              <a:t>2</a:t>
            </a:r>
          </a:p>
        </p:txBody>
      </p:sp>
      <p:sp>
        <p:nvSpPr>
          <p:cNvPr id="44049" name="Rectangle 16"/>
          <p:cNvSpPr>
            <a:spLocks noChangeArrowheads="1"/>
          </p:cNvSpPr>
          <p:nvPr/>
        </p:nvSpPr>
        <p:spPr bwMode="auto">
          <a:xfrm>
            <a:off x="228600" y="2286000"/>
            <a:ext cx="1181100" cy="366713"/>
          </a:xfrm>
          <a:prstGeom prst="rect">
            <a:avLst/>
          </a:prstGeom>
          <a:noFill/>
          <a:ln w="9525">
            <a:noFill/>
            <a:miter lim="800000"/>
            <a:headEnd/>
            <a:tailEnd/>
          </a:ln>
        </p:spPr>
        <p:txBody>
          <a:bodyPr wrap="none">
            <a:spAutoFit/>
          </a:bodyPr>
          <a:lstStyle/>
          <a:p>
            <a:r>
              <a:rPr lang="en-US" i="1">
                <a:latin typeface="Arial" charset="0"/>
              </a:rPr>
              <a:t>minsup</a:t>
            </a:r>
            <a:r>
              <a:rPr lang="en-US">
                <a:latin typeface="Arial" charset="0"/>
              </a:rPr>
              <a:t>=2</a:t>
            </a:r>
          </a:p>
        </p:txBody>
      </p:sp>
      <p:sp>
        <p:nvSpPr>
          <p:cNvPr id="44050" name="Text Box 17"/>
          <p:cNvSpPr txBox="1">
            <a:spLocks noChangeArrowheads="1"/>
          </p:cNvSpPr>
          <p:nvPr/>
        </p:nvSpPr>
        <p:spPr bwMode="auto">
          <a:xfrm>
            <a:off x="304800" y="1143000"/>
            <a:ext cx="1463675" cy="1168400"/>
          </a:xfrm>
          <a:prstGeom prst="rect">
            <a:avLst/>
          </a:prstGeom>
          <a:noFill/>
          <a:ln w="12700">
            <a:solidFill>
              <a:schemeClr val="tx1"/>
            </a:solidFill>
            <a:miter lim="800000"/>
            <a:headEnd/>
            <a:tailEnd/>
          </a:ln>
        </p:spPr>
        <p:txBody>
          <a:bodyPr>
            <a:spAutoFit/>
          </a:bodyPr>
          <a:lstStyle/>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A, C, D</a:t>
            </a:r>
          </a:p>
          <a:p>
            <a:pPr marL="457200" indent="-457200" eaLnBrk="0" hangingPunct="0">
              <a:buFontTx/>
              <a:buAutoNum type="arabicPlain"/>
            </a:pPr>
            <a:r>
              <a:rPr lang="en-US" sz="1400" b="1">
                <a:latin typeface="Arial" charset="0"/>
              </a:rPr>
              <a:t>A, B, C, D</a:t>
            </a:r>
          </a:p>
          <a:p>
            <a:pPr marL="457200" indent="-457200" eaLnBrk="0" hangingPunct="0">
              <a:buFontTx/>
              <a:buAutoNum type="arabicPlain"/>
            </a:pPr>
            <a:r>
              <a:rPr lang="en-US" sz="1400" b="1">
                <a:latin typeface="Arial" charset="0"/>
              </a:rPr>
              <a:t>B, D</a:t>
            </a:r>
          </a:p>
        </p:txBody>
      </p:sp>
      <p:sp>
        <p:nvSpPr>
          <p:cNvPr id="44051" name="Line 18"/>
          <p:cNvSpPr>
            <a:spLocks noChangeShapeType="1"/>
          </p:cNvSpPr>
          <p:nvPr/>
        </p:nvSpPr>
        <p:spPr bwMode="auto">
          <a:xfrm>
            <a:off x="685800" y="1143000"/>
            <a:ext cx="0" cy="1143000"/>
          </a:xfrm>
          <a:prstGeom prst="line">
            <a:avLst/>
          </a:prstGeom>
          <a:noFill/>
          <a:ln w="12700">
            <a:solidFill>
              <a:schemeClr val="tx1"/>
            </a:solidFill>
            <a:round/>
            <a:headEnd/>
            <a:tailEnd/>
          </a:ln>
        </p:spPr>
        <p:txBody>
          <a:bodyPr/>
          <a:lstStyle/>
          <a:p>
            <a:endParaRPr lang="tr-TR"/>
          </a:p>
        </p:txBody>
      </p:sp>
      <p:sp>
        <p:nvSpPr>
          <p:cNvPr id="44052" name="Rectangle 19"/>
          <p:cNvSpPr>
            <a:spLocks noChangeArrowheads="1"/>
          </p:cNvSpPr>
          <p:nvPr/>
        </p:nvSpPr>
        <p:spPr bwMode="auto">
          <a:xfrm>
            <a:off x="350838" y="1841500"/>
            <a:ext cx="1325562" cy="215900"/>
          </a:xfrm>
          <a:prstGeom prst="rect">
            <a:avLst/>
          </a:prstGeom>
          <a:solidFill>
            <a:srgbClr val="333399">
              <a:alpha val="38039"/>
            </a:srgbClr>
          </a:solidFill>
          <a:ln w="9525">
            <a:solidFill>
              <a:schemeClr val="tx1"/>
            </a:solidFill>
            <a:miter lim="800000"/>
            <a:headEnd/>
            <a:tailEnd/>
          </a:ln>
        </p:spPr>
        <p:txBody>
          <a:bodyPr wrap="none" anchor="ctr"/>
          <a:lstStyle/>
          <a:p>
            <a:endParaRPr lang="tr-TR"/>
          </a:p>
        </p:txBody>
      </p:sp>
      <p:sp>
        <p:nvSpPr>
          <p:cNvPr id="44053" name="Rectangle 20"/>
          <p:cNvSpPr>
            <a:spLocks noChangeArrowheads="1"/>
          </p:cNvSpPr>
          <p:nvPr/>
        </p:nvSpPr>
        <p:spPr bwMode="auto">
          <a:xfrm>
            <a:off x="1905000" y="4648200"/>
            <a:ext cx="6551613" cy="1223963"/>
          </a:xfrm>
          <a:prstGeom prst="rect">
            <a:avLst/>
          </a:prstGeom>
          <a:solidFill>
            <a:srgbClr val="333399">
              <a:alpha val="43921"/>
            </a:srgbClr>
          </a:solidFill>
          <a:ln w="9525">
            <a:solidFill>
              <a:schemeClr val="tx1"/>
            </a:solidFill>
            <a:miter lim="800000"/>
            <a:headEnd/>
            <a:tailEnd/>
          </a:ln>
        </p:spPr>
        <p:txBody>
          <a:bodyPr wrap="none" anchor="ctr"/>
          <a:lstStyle/>
          <a:p>
            <a:endParaRPr lang="tr-TR"/>
          </a:p>
        </p:txBody>
      </p:sp>
      <p:sp>
        <p:nvSpPr>
          <p:cNvPr id="44054" name="Text Box 21"/>
          <p:cNvSpPr txBox="1">
            <a:spLocks noChangeArrowheads="1"/>
          </p:cNvSpPr>
          <p:nvPr/>
        </p:nvSpPr>
        <p:spPr bwMode="auto">
          <a:xfrm>
            <a:off x="1908175" y="4652963"/>
            <a:ext cx="958850" cy="366712"/>
          </a:xfrm>
          <a:prstGeom prst="rect">
            <a:avLst/>
          </a:prstGeom>
          <a:noFill/>
          <a:ln w="9525">
            <a:noFill/>
            <a:miter lim="800000"/>
            <a:headEnd/>
            <a:tailEnd/>
          </a:ln>
        </p:spPr>
        <p:txBody>
          <a:bodyPr wrap="none">
            <a:spAutoFit/>
          </a:bodyPr>
          <a:lstStyle/>
          <a:p>
            <a:r>
              <a:rPr lang="tr-TR">
                <a:latin typeface="Arial" charset="0"/>
              </a:rPr>
              <a:t>Adaylar</a:t>
            </a:r>
            <a:endParaRPr lang="en-US">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03848" y="457200"/>
            <a:ext cx="5472608" cy="5334000"/>
          </a:xfrm>
        </p:spPr>
        <p:txBody>
          <a:bodyPr>
            <a:noAutofit/>
          </a:bodyPr>
          <a:lstStyle/>
          <a:p>
            <a:pPr algn="ctr"/>
            <a:r>
              <a:rPr lang="tr-TR" sz="2800" b="0" dirty="0" smtClean="0">
                <a:solidFill>
                  <a:schemeClr val="tx1"/>
                </a:solidFill>
                <a:effectLst/>
              </a:rPr>
              <a:t>Veri madenciliği ve Birliktelik kuralları</a:t>
            </a:r>
            <a:r>
              <a:rPr lang="tr-TR" sz="2000" b="0" dirty="0" smtClean="0">
                <a:solidFill>
                  <a:schemeClr val="tx1"/>
                </a:solidFill>
                <a:effectLst/>
              </a:rPr>
              <a:t/>
            </a:r>
            <a:br>
              <a:rPr lang="tr-TR" sz="2000" b="0" dirty="0" smtClean="0">
                <a:solidFill>
                  <a:schemeClr val="tx1"/>
                </a:solidFill>
                <a:effectLst/>
              </a:rPr>
            </a:br>
            <a:r>
              <a:rPr lang="tr-TR" sz="2000" b="0" dirty="0" smtClean="0">
                <a:solidFill>
                  <a:schemeClr val="tx1"/>
                </a:solidFill>
                <a:effectLst/>
              </a:rPr>
              <a:t/>
            </a:r>
            <a:br>
              <a:rPr lang="tr-TR" sz="2000" b="0" dirty="0" smtClean="0">
                <a:solidFill>
                  <a:schemeClr val="tx1"/>
                </a:solidFill>
                <a:effectLst/>
              </a:rPr>
            </a:br>
            <a:r>
              <a:rPr lang="tr-TR" sz="2000" b="0" dirty="0" smtClean="0">
                <a:solidFill>
                  <a:schemeClr val="tx1"/>
                </a:solidFill>
                <a:effectLst/>
              </a:rPr>
              <a:t>Önceden bilinmeyen, veri içinde gizli, anlamlı ve yararlı örüntülerin büyük ölçekli</a:t>
            </a:r>
            <a:br>
              <a:rPr lang="tr-TR" sz="2000" b="0" dirty="0" smtClean="0">
                <a:solidFill>
                  <a:schemeClr val="tx1"/>
                </a:solidFill>
                <a:effectLst/>
              </a:rPr>
            </a:br>
            <a:r>
              <a:rPr lang="tr-TR" sz="2000" b="0" dirty="0" smtClean="0">
                <a:solidFill>
                  <a:schemeClr val="tx1"/>
                </a:solidFill>
                <a:effectLst/>
              </a:rPr>
              <a:t>veritabanlarından otomatik biçimde elde edilmesini sağlayan veri tabanlarında bilgi</a:t>
            </a:r>
            <a:br>
              <a:rPr lang="tr-TR" sz="2000" b="0" dirty="0" smtClean="0">
                <a:solidFill>
                  <a:schemeClr val="tx1"/>
                </a:solidFill>
                <a:effectLst/>
              </a:rPr>
            </a:br>
            <a:r>
              <a:rPr lang="tr-TR" sz="2000" b="0" dirty="0" smtClean="0">
                <a:solidFill>
                  <a:schemeClr val="tx1"/>
                </a:solidFill>
                <a:effectLst/>
              </a:rPr>
              <a:t>keşfi süreci içinde bir adımdır . Günümüzde veri madenciliği; satış, pazarlama, bankacılık tıp, biyoloji,meteoroloji, web kullanımı ve risk analizi gibi bir çok alanda uygulanmaktadır.</a:t>
            </a:r>
            <a:br>
              <a:rPr lang="tr-TR" sz="2000" b="0" dirty="0" smtClean="0">
                <a:solidFill>
                  <a:schemeClr val="tx1"/>
                </a:solidFill>
                <a:effectLst/>
              </a:rPr>
            </a:br>
            <a:r>
              <a:rPr lang="tr-TR" sz="2000" b="0" dirty="0" smtClean="0">
                <a:solidFill>
                  <a:schemeClr val="tx1"/>
                </a:solidFill>
                <a:effectLst/>
              </a:rPr>
              <a:t/>
            </a:r>
            <a:br>
              <a:rPr lang="tr-TR" sz="2000" b="0" dirty="0" smtClean="0">
                <a:solidFill>
                  <a:schemeClr val="tx1"/>
                </a:solidFill>
                <a:effectLst/>
              </a:rPr>
            </a:br>
            <a:r>
              <a:rPr lang="tr-TR" sz="2000" b="0" dirty="0" smtClean="0">
                <a:solidFill>
                  <a:schemeClr val="tx1"/>
                </a:solidFill>
                <a:effectLst/>
              </a:rPr>
              <a:t>Veri madenciliğinde kullanılan ilk tekniklerden birisi de birliktelik kurallarıdır.</a:t>
            </a:r>
            <a:br>
              <a:rPr lang="tr-TR" sz="2000" b="0" dirty="0" smtClean="0">
                <a:solidFill>
                  <a:schemeClr val="tx1"/>
                </a:solidFill>
                <a:effectLst/>
              </a:rPr>
            </a:br>
            <a:r>
              <a:rPr lang="tr-TR" sz="2000" b="0" dirty="0" smtClean="0">
                <a:solidFill>
                  <a:schemeClr val="tx1"/>
                </a:solidFill>
                <a:effectLst/>
              </a:rPr>
              <a:t/>
            </a:r>
            <a:br>
              <a:rPr lang="tr-TR" sz="2000" b="0" dirty="0" smtClean="0">
                <a:solidFill>
                  <a:schemeClr val="tx1"/>
                </a:solidFill>
                <a:effectLst/>
              </a:rPr>
            </a:br>
            <a:r>
              <a:rPr lang="tr-TR" sz="2000" b="0" dirty="0" smtClean="0">
                <a:solidFill>
                  <a:schemeClr val="tx1"/>
                </a:solidFill>
                <a:effectLst/>
              </a:rPr>
              <a:t>Birliktelik kuralı, geçmiş verilerin analiz edilerek bu veriler içindeki birliktelik davranışlarının tespiti ile geleceğe yönelik çalışmalar yapılmasını destekleyen bir yaklaşımdır.</a:t>
            </a:r>
            <a:endParaRPr lang="tr-TR" sz="5400" b="0" dirty="0">
              <a:solidFill>
                <a:schemeClr val="tx1"/>
              </a:solidFill>
              <a:effectLst/>
            </a:endParaRPr>
          </a:p>
        </p:txBody>
      </p:sp>
      <p:pic>
        <p:nvPicPr>
          <p:cNvPr id="6" name="5 Resim" descr="dataprocess.gif"/>
          <p:cNvPicPr>
            <a:picLocks noChangeAspect="1"/>
          </p:cNvPicPr>
          <p:nvPr/>
        </p:nvPicPr>
        <p:blipFill>
          <a:blip r:embed="rId3" cstate="print"/>
          <a:stretch>
            <a:fillRect/>
          </a:stretch>
        </p:blipFill>
        <p:spPr>
          <a:xfrm>
            <a:off x="539552" y="2060848"/>
            <a:ext cx="2508310" cy="25389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defRPr/>
            </a:pPr>
            <a:r>
              <a:rPr lang="en-US" smtClean="0"/>
              <a:t>Apriori</a:t>
            </a:r>
          </a:p>
        </p:txBody>
      </p:sp>
      <p:sp>
        <p:nvSpPr>
          <p:cNvPr id="45060" name="Text Box 3"/>
          <p:cNvSpPr txBox="1">
            <a:spLocks noChangeArrowheads="1"/>
          </p:cNvSpPr>
          <p:nvPr/>
        </p:nvSpPr>
        <p:spPr bwMode="auto">
          <a:xfrm>
            <a:off x="24955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a:t>
            </a:r>
          </a:p>
        </p:txBody>
      </p:sp>
      <p:sp>
        <p:nvSpPr>
          <p:cNvPr id="45061" name="Text Box 4"/>
          <p:cNvSpPr txBox="1">
            <a:spLocks noChangeArrowheads="1"/>
          </p:cNvSpPr>
          <p:nvPr/>
        </p:nvSpPr>
        <p:spPr bwMode="auto">
          <a:xfrm>
            <a:off x="575310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a:t>
            </a:r>
          </a:p>
        </p:txBody>
      </p:sp>
      <p:sp>
        <p:nvSpPr>
          <p:cNvPr id="45062" name="Text Box 5"/>
          <p:cNvSpPr txBox="1">
            <a:spLocks noChangeArrowheads="1"/>
          </p:cNvSpPr>
          <p:nvPr/>
        </p:nvSpPr>
        <p:spPr bwMode="auto">
          <a:xfrm>
            <a:off x="40068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a:t>
            </a:r>
          </a:p>
        </p:txBody>
      </p:sp>
      <p:sp>
        <p:nvSpPr>
          <p:cNvPr id="45063" name="Text Box 6"/>
          <p:cNvSpPr txBox="1">
            <a:spLocks noChangeArrowheads="1"/>
          </p:cNvSpPr>
          <p:nvPr/>
        </p:nvSpPr>
        <p:spPr bwMode="auto">
          <a:xfrm>
            <a:off x="7481888"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D</a:t>
            </a:r>
          </a:p>
        </p:txBody>
      </p:sp>
      <p:sp>
        <p:nvSpPr>
          <p:cNvPr id="45064" name="Text Box 7"/>
          <p:cNvSpPr txBox="1">
            <a:spLocks noChangeArrowheads="1"/>
          </p:cNvSpPr>
          <p:nvPr/>
        </p:nvSpPr>
        <p:spPr bwMode="auto">
          <a:xfrm>
            <a:off x="4872038" y="6237288"/>
            <a:ext cx="10668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t>
            </a:r>
          </a:p>
        </p:txBody>
      </p:sp>
      <p:sp>
        <p:nvSpPr>
          <p:cNvPr id="45065" name="Line 8"/>
          <p:cNvSpPr>
            <a:spLocks noChangeShapeType="1"/>
          </p:cNvSpPr>
          <p:nvPr/>
        </p:nvSpPr>
        <p:spPr bwMode="auto">
          <a:xfrm>
            <a:off x="2644775" y="5508625"/>
            <a:ext cx="2209800" cy="762000"/>
          </a:xfrm>
          <a:prstGeom prst="line">
            <a:avLst/>
          </a:prstGeom>
          <a:noFill/>
          <a:ln w="12700">
            <a:solidFill>
              <a:schemeClr val="tx1"/>
            </a:solidFill>
            <a:round/>
            <a:headEnd type="arrow" w="lg" len="lg"/>
            <a:tailEnd/>
          </a:ln>
        </p:spPr>
        <p:txBody>
          <a:bodyPr wrap="none" anchor="ctr"/>
          <a:lstStyle/>
          <a:p>
            <a:endParaRPr lang="tr-TR"/>
          </a:p>
        </p:txBody>
      </p:sp>
      <p:sp>
        <p:nvSpPr>
          <p:cNvPr id="45066" name="Line 9"/>
          <p:cNvSpPr>
            <a:spLocks noChangeShapeType="1"/>
          </p:cNvSpPr>
          <p:nvPr/>
        </p:nvSpPr>
        <p:spPr bwMode="auto">
          <a:xfrm>
            <a:off x="41687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5067" name="Line 10"/>
          <p:cNvSpPr>
            <a:spLocks noChangeShapeType="1"/>
          </p:cNvSpPr>
          <p:nvPr/>
        </p:nvSpPr>
        <p:spPr bwMode="auto">
          <a:xfrm flipH="1">
            <a:off x="50831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5068" name="Line 11"/>
          <p:cNvSpPr>
            <a:spLocks noChangeShapeType="1"/>
          </p:cNvSpPr>
          <p:nvPr/>
        </p:nvSpPr>
        <p:spPr bwMode="auto">
          <a:xfrm flipH="1">
            <a:off x="5235575" y="5508625"/>
            <a:ext cx="2362200" cy="762000"/>
          </a:xfrm>
          <a:prstGeom prst="line">
            <a:avLst/>
          </a:prstGeom>
          <a:noFill/>
          <a:ln w="12700">
            <a:solidFill>
              <a:schemeClr val="tx1"/>
            </a:solidFill>
            <a:round/>
            <a:headEnd type="arrow" w="lg" len="lg"/>
            <a:tailEnd/>
          </a:ln>
        </p:spPr>
        <p:txBody>
          <a:bodyPr wrap="none" anchor="ctr"/>
          <a:lstStyle/>
          <a:p>
            <a:endParaRPr lang="tr-TR"/>
          </a:p>
        </p:txBody>
      </p:sp>
      <p:sp>
        <p:nvSpPr>
          <p:cNvPr id="45069" name="Text Box 12"/>
          <p:cNvSpPr txBox="1">
            <a:spLocks noChangeArrowheads="1"/>
          </p:cNvSpPr>
          <p:nvPr/>
        </p:nvSpPr>
        <p:spPr bwMode="auto">
          <a:xfrm>
            <a:off x="2824163" y="5176838"/>
            <a:ext cx="311150" cy="366712"/>
          </a:xfrm>
          <a:prstGeom prst="rect">
            <a:avLst/>
          </a:prstGeom>
          <a:noFill/>
          <a:ln w="9525">
            <a:noFill/>
            <a:miter lim="800000"/>
            <a:headEnd/>
            <a:tailEnd/>
          </a:ln>
        </p:spPr>
        <p:txBody>
          <a:bodyPr wrap="none">
            <a:spAutoFit/>
          </a:bodyPr>
          <a:lstStyle/>
          <a:p>
            <a:r>
              <a:rPr lang="en-US">
                <a:latin typeface="Arial" charset="0"/>
              </a:rPr>
              <a:t>2</a:t>
            </a:r>
          </a:p>
        </p:txBody>
      </p:sp>
      <p:sp>
        <p:nvSpPr>
          <p:cNvPr id="45070" name="Text Box 13"/>
          <p:cNvSpPr txBox="1">
            <a:spLocks noChangeArrowheads="1"/>
          </p:cNvSpPr>
          <p:nvPr/>
        </p:nvSpPr>
        <p:spPr bwMode="auto">
          <a:xfrm>
            <a:off x="4332288" y="5178425"/>
            <a:ext cx="311150" cy="366713"/>
          </a:xfrm>
          <a:prstGeom prst="rect">
            <a:avLst/>
          </a:prstGeom>
          <a:noFill/>
          <a:ln w="9525">
            <a:noFill/>
            <a:miter lim="800000"/>
            <a:headEnd/>
            <a:tailEnd/>
          </a:ln>
        </p:spPr>
        <p:txBody>
          <a:bodyPr wrap="none">
            <a:spAutoFit/>
          </a:bodyPr>
          <a:lstStyle/>
          <a:p>
            <a:r>
              <a:rPr lang="en-US">
                <a:latin typeface="Arial" charset="0"/>
              </a:rPr>
              <a:t>4</a:t>
            </a:r>
          </a:p>
        </p:txBody>
      </p:sp>
      <p:sp>
        <p:nvSpPr>
          <p:cNvPr id="45071" name="Text Box 14"/>
          <p:cNvSpPr txBox="1">
            <a:spLocks noChangeArrowheads="1"/>
          </p:cNvSpPr>
          <p:nvPr/>
        </p:nvSpPr>
        <p:spPr bwMode="auto">
          <a:xfrm>
            <a:off x="6061075" y="5180013"/>
            <a:ext cx="311150" cy="366712"/>
          </a:xfrm>
          <a:prstGeom prst="rect">
            <a:avLst/>
          </a:prstGeom>
          <a:noFill/>
          <a:ln w="9525">
            <a:noFill/>
            <a:miter lim="800000"/>
            <a:headEnd/>
            <a:tailEnd/>
          </a:ln>
        </p:spPr>
        <p:txBody>
          <a:bodyPr wrap="none">
            <a:spAutoFit/>
          </a:bodyPr>
          <a:lstStyle/>
          <a:p>
            <a:r>
              <a:rPr lang="en-US">
                <a:latin typeface="Arial" charset="0"/>
              </a:rPr>
              <a:t>4</a:t>
            </a:r>
          </a:p>
        </p:txBody>
      </p:sp>
      <p:sp>
        <p:nvSpPr>
          <p:cNvPr id="45072" name="Text Box 15"/>
          <p:cNvSpPr txBox="1">
            <a:spLocks noChangeArrowheads="1"/>
          </p:cNvSpPr>
          <p:nvPr/>
        </p:nvSpPr>
        <p:spPr bwMode="auto">
          <a:xfrm>
            <a:off x="7789863" y="5180013"/>
            <a:ext cx="311150" cy="366712"/>
          </a:xfrm>
          <a:prstGeom prst="rect">
            <a:avLst/>
          </a:prstGeom>
          <a:noFill/>
          <a:ln w="9525">
            <a:noFill/>
            <a:miter lim="800000"/>
            <a:headEnd/>
            <a:tailEnd/>
          </a:ln>
        </p:spPr>
        <p:txBody>
          <a:bodyPr wrap="none">
            <a:spAutoFit/>
          </a:bodyPr>
          <a:lstStyle/>
          <a:p>
            <a:r>
              <a:rPr lang="en-US">
                <a:latin typeface="Arial" charset="0"/>
              </a:rPr>
              <a:t>3</a:t>
            </a:r>
          </a:p>
        </p:txBody>
      </p:sp>
      <p:sp>
        <p:nvSpPr>
          <p:cNvPr id="45073" name="Rectangle 16"/>
          <p:cNvSpPr>
            <a:spLocks noChangeArrowheads="1"/>
          </p:cNvSpPr>
          <p:nvPr/>
        </p:nvSpPr>
        <p:spPr bwMode="auto">
          <a:xfrm>
            <a:off x="228600" y="2286000"/>
            <a:ext cx="1181100" cy="366713"/>
          </a:xfrm>
          <a:prstGeom prst="rect">
            <a:avLst/>
          </a:prstGeom>
          <a:noFill/>
          <a:ln w="9525">
            <a:noFill/>
            <a:miter lim="800000"/>
            <a:headEnd/>
            <a:tailEnd/>
          </a:ln>
        </p:spPr>
        <p:txBody>
          <a:bodyPr wrap="none">
            <a:spAutoFit/>
          </a:bodyPr>
          <a:lstStyle/>
          <a:p>
            <a:r>
              <a:rPr lang="en-US" i="1">
                <a:latin typeface="Arial" charset="0"/>
              </a:rPr>
              <a:t>minsup</a:t>
            </a:r>
            <a:r>
              <a:rPr lang="en-US">
                <a:latin typeface="Arial" charset="0"/>
              </a:rPr>
              <a:t>=2</a:t>
            </a:r>
          </a:p>
        </p:txBody>
      </p:sp>
      <p:sp>
        <p:nvSpPr>
          <p:cNvPr id="45074" name="Text Box 17"/>
          <p:cNvSpPr txBox="1">
            <a:spLocks noChangeArrowheads="1"/>
          </p:cNvSpPr>
          <p:nvPr/>
        </p:nvSpPr>
        <p:spPr bwMode="auto">
          <a:xfrm>
            <a:off x="304800" y="1143000"/>
            <a:ext cx="1463675" cy="1168400"/>
          </a:xfrm>
          <a:prstGeom prst="rect">
            <a:avLst/>
          </a:prstGeom>
          <a:noFill/>
          <a:ln w="12700">
            <a:solidFill>
              <a:schemeClr val="tx1"/>
            </a:solidFill>
            <a:miter lim="800000"/>
            <a:headEnd/>
            <a:tailEnd/>
          </a:ln>
        </p:spPr>
        <p:txBody>
          <a:bodyPr>
            <a:spAutoFit/>
          </a:bodyPr>
          <a:lstStyle/>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A, C, D</a:t>
            </a:r>
          </a:p>
          <a:p>
            <a:pPr marL="457200" indent="-457200" eaLnBrk="0" hangingPunct="0">
              <a:buFontTx/>
              <a:buAutoNum type="arabicPlain"/>
            </a:pPr>
            <a:r>
              <a:rPr lang="en-US" sz="1400" b="1">
                <a:latin typeface="Arial" charset="0"/>
              </a:rPr>
              <a:t>A, B, C, D</a:t>
            </a:r>
          </a:p>
          <a:p>
            <a:pPr marL="457200" indent="-457200" eaLnBrk="0" hangingPunct="0">
              <a:buFontTx/>
              <a:buAutoNum type="arabicPlain"/>
            </a:pPr>
            <a:r>
              <a:rPr lang="en-US" sz="1400" b="1">
                <a:latin typeface="Arial" charset="0"/>
              </a:rPr>
              <a:t>B, D</a:t>
            </a:r>
          </a:p>
        </p:txBody>
      </p:sp>
      <p:sp>
        <p:nvSpPr>
          <p:cNvPr id="45075" name="Line 18"/>
          <p:cNvSpPr>
            <a:spLocks noChangeShapeType="1"/>
          </p:cNvSpPr>
          <p:nvPr/>
        </p:nvSpPr>
        <p:spPr bwMode="auto">
          <a:xfrm>
            <a:off x="685800" y="1143000"/>
            <a:ext cx="0" cy="1143000"/>
          </a:xfrm>
          <a:prstGeom prst="line">
            <a:avLst/>
          </a:prstGeom>
          <a:noFill/>
          <a:ln w="12700">
            <a:solidFill>
              <a:schemeClr val="tx1"/>
            </a:solidFill>
            <a:round/>
            <a:headEnd/>
            <a:tailEnd/>
          </a:ln>
        </p:spPr>
        <p:txBody>
          <a:bodyPr/>
          <a:lstStyle/>
          <a:p>
            <a:endParaRPr lang="tr-TR"/>
          </a:p>
        </p:txBody>
      </p:sp>
      <p:sp>
        <p:nvSpPr>
          <p:cNvPr id="45076" name="Rectangle 19"/>
          <p:cNvSpPr>
            <a:spLocks noChangeArrowheads="1"/>
          </p:cNvSpPr>
          <p:nvPr/>
        </p:nvSpPr>
        <p:spPr bwMode="auto">
          <a:xfrm>
            <a:off x="350838" y="2070100"/>
            <a:ext cx="1325562" cy="215900"/>
          </a:xfrm>
          <a:prstGeom prst="rect">
            <a:avLst/>
          </a:prstGeom>
          <a:solidFill>
            <a:srgbClr val="333399">
              <a:alpha val="38039"/>
            </a:srgbClr>
          </a:solidFill>
          <a:ln w="9525">
            <a:solidFill>
              <a:schemeClr val="tx1"/>
            </a:solidFill>
            <a:miter lim="800000"/>
            <a:headEnd/>
            <a:tailEnd/>
          </a:ln>
        </p:spPr>
        <p:txBody>
          <a:bodyPr wrap="none" anchor="ctr"/>
          <a:lstStyle/>
          <a:p>
            <a:endParaRPr lang="tr-TR"/>
          </a:p>
        </p:txBody>
      </p:sp>
      <p:sp>
        <p:nvSpPr>
          <p:cNvPr id="45077" name="Rectangle 20"/>
          <p:cNvSpPr>
            <a:spLocks noChangeArrowheads="1"/>
          </p:cNvSpPr>
          <p:nvPr/>
        </p:nvSpPr>
        <p:spPr bwMode="auto">
          <a:xfrm>
            <a:off x="1908175" y="4652963"/>
            <a:ext cx="6551613" cy="1223962"/>
          </a:xfrm>
          <a:prstGeom prst="rect">
            <a:avLst/>
          </a:prstGeom>
          <a:solidFill>
            <a:srgbClr val="333399">
              <a:alpha val="43921"/>
            </a:srgbClr>
          </a:solidFill>
          <a:ln w="9525">
            <a:solidFill>
              <a:schemeClr val="tx1"/>
            </a:solidFill>
            <a:miter lim="800000"/>
            <a:headEnd/>
            <a:tailEnd/>
          </a:ln>
        </p:spPr>
        <p:txBody>
          <a:bodyPr wrap="none" anchor="ctr"/>
          <a:lstStyle/>
          <a:p>
            <a:endParaRPr lang="tr-TR"/>
          </a:p>
        </p:txBody>
      </p:sp>
      <p:sp>
        <p:nvSpPr>
          <p:cNvPr id="45078" name="Text Box 21"/>
          <p:cNvSpPr txBox="1">
            <a:spLocks noChangeArrowheads="1"/>
          </p:cNvSpPr>
          <p:nvPr/>
        </p:nvSpPr>
        <p:spPr bwMode="auto">
          <a:xfrm>
            <a:off x="1908175" y="4652963"/>
            <a:ext cx="958850" cy="366712"/>
          </a:xfrm>
          <a:prstGeom prst="rect">
            <a:avLst/>
          </a:prstGeom>
          <a:noFill/>
          <a:ln w="9525">
            <a:noFill/>
            <a:miter lim="800000"/>
            <a:headEnd/>
            <a:tailEnd/>
          </a:ln>
        </p:spPr>
        <p:txBody>
          <a:bodyPr wrap="none">
            <a:spAutoFit/>
          </a:bodyPr>
          <a:lstStyle/>
          <a:p>
            <a:r>
              <a:rPr lang="tr-TR">
                <a:latin typeface="Arial" charset="0"/>
              </a:rPr>
              <a:t>Adaylar</a:t>
            </a:r>
            <a:endParaRPr lang="en-US">
              <a:latin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smtClean="0"/>
              <a:t>Apriori</a:t>
            </a:r>
          </a:p>
        </p:txBody>
      </p:sp>
      <p:sp>
        <p:nvSpPr>
          <p:cNvPr id="46084" name="Text Box 3"/>
          <p:cNvSpPr txBox="1">
            <a:spLocks noChangeArrowheads="1"/>
          </p:cNvSpPr>
          <p:nvPr/>
        </p:nvSpPr>
        <p:spPr bwMode="auto">
          <a:xfrm>
            <a:off x="14255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AB</a:t>
            </a:r>
          </a:p>
        </p:txBody>
      </p:sp>
      <p:sp>
        <p:nvSpPr>
          <p:cNvPr id="46085" name="Text Box 4"/>
          <p:cNvSpPr txBox="1">
            <a:spLocks noChangeArrowheads="1"/>
          </p:cNvSpPr>
          <p:nvPr/>
        </p:nvSpPr>
        <p:spPr bwMode="auto">
          <a:xfrm>
            <a:off x="53117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BC</a:t>
            </a:r>
          </a:p>
        </p:txBody>
      </p:sp>
      <p:sp>
        <p:nvSpPr>
          <p:cNvPr id="46086" name="Text Box 5"/>
          <p:cNvSpPr txBox="1">
            <a:spLocks noChangeArrowheads="1"/>
          </p:cNvSpPr>
          <p:nvPr/>
        </p:nvSpPr>
        <p:spPr bwMode="auto">
          <a:xfrm>
            <a:off x="27209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AC</a:t>
            </a:r>
          </a:p>
        </p:txBody>
      </p:sp>
      <p:sp>
        <p:nvSpPr>
          <p:cNvPr id="46087" name="Text Box 6"/>
          <p:cNvSpPr txBox="1">
            <a:spLocks noChangeArrowheads="1"/>
          </p:cNvSpPr>
          <p:nvPr/>
        </p:nvSpPr>
        <p:spPr bwMode="auto">
          <a:xfrm>
            <a:off x="4016375" y="3908425"/>
            <a:ext cx="8382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AD</a:t>
            </a:r>
          </a:p>
        </p:txBody>
      </p:sp>
      <p:sp>
        <p:nvSpPr>
          <p:cNvPr id="46088" name="Text Box 7"/>
          <p:cNvSpPr txBox="1">
            <a:spLocks noChangeArrowheads="1"/>
          </p:cNvSpPr>
          <p:nvPr/>
        </p:nvSpPr>
        <p:spPr bwMode="auto">
          <a:xfrm>
            <a:off x="7978775" y="3908425"/>
            <a:ext cx="9144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CD</a:t>
            </a:r>
          </a:p>
        </p:txBody>
      </p:sp>
      <p:sp>
        <p:nvSpPr>
          <p:cNvPr id="46089" name="Text Box 8"/>
          <p:cNvSpPr txBox="1">
            <a:spLocks noChangeArrowheads="1"/>
          </p:cNvSpPr>
          <p:nvPr/>
        </p:nvSpPr>
        <p:spPr bwMode="auto">
          <a:xfrm>
            <a:off x="66833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BD</a:t>
            </a:r>
          </a:p>
        </p:txBody>
      </p:sp>
      <p:sp>
        <p:nvSpPr>
          <p:cNvPr id="46090" name="Text Box 9"/>
          <p:cNvSpPr txBox="1">
            <a:spLocks noChangeArrowheads="1"/>
          </p:cNvSpPr>
          <p:nvPr/>
        </p:nvSpPr>
        <p:spPr bwMode="auto">
          <a:xfrm>
            <a:off x="24955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a:t>
            </a:r>
          </a:p>
        </p:txBody>
      </p:sp>
      <p:sp>
        <p:nvSpPr>
          <p:cNvPr id="46091" name="Text Box 10"/>
          <p:cNvSpPr txBox="1">
            <a:spLocks noChangeArrowheads="1"/>
          </p:cNvSpPr>
          <p:nvPr/>
        </p:nvSpPr>
        <p:spPr bwMode="auto">
          <a:xfrm>
            <a:off x="575310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a:t>
            </a:r>
          </a:p>
        </p:txBody>
      </p:sp>
      <p:sp>
        <p:nvSpPr>
          <p:cNvPr id="46092" name="Text Box 11"/>
          <p:cNvSpPr txBox="1">
            <a:spLocks noChangeArrowheads="1"/>
          </p:cNvSpPr>
          <p:nvPr/>
        </p:nvSpPr>
        <p:spPr bwMode="auto">
          <a:xfrm>
            <a:off x="40068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a:t>
            </a:r>
          </a:p>
        </p:txBody>
      </p:sp>
      <p:sp>
        <p:nvSpPr>
          <p:cNvPr id="46093" name="Text Box 12"/>
          <p:cNvSpPr txBox="1">
            <a:spLocks noChangeArrowheads="1"/>
          </p:cNvSpPr>
          <p:nvPr/>
        </p:nvSpPr>
        <p:spPr bwMode="auto">
          <a:xfrm>
            <a:off x="7481888"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D</a:t>
            </a:r>
          </a:p>
        </p:txBody>
      </p:sp>
      <p:sp>
        <p:nvSpPr>
          <p:cNvPr id="46094" name="Text Box 13"/>
          <p:cNvSpPr txBox="1">
            <a:spLocks noChangeArrowheads="1"/>
          </p:cNvSpPr>
          <p:nvPr/>
        </p:nvSpPr>
        <p:spPr bwMode="auto">
          <a:xfrm>
            <a:off x="4872038" y="6237288"/>
            <a:ext cx="10668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t>
            </a:r>
          </a:p>
        </p:txBody>
      </p:sp>
      <p:sp>
        <p:nvSpPr>
          <p:cNvPr id="46095" name="Line 14"/>
          <p:cNvSpPr>
            <a:spLocks noChangeShapeType="1"/>
          </p:cNvSpPr>
          <p:nvPr/>
        </p:nvSpPr>
        <p:spPr bwMode="auto">
          <a:xfrm>
            <a:off x="1703388" y="4335463"/>
            <a:ext cx="865187" cy="868362"/>
          </a:xfrm>
          <a:prstGeom prst="line">
            <a:avLst/>
          </a:prstGeom>
          <a:noFill/>
          <a:ln w="12700">
            <a:solidFill>
              <a:schemeClr val="tx1"/>
            </a:solidFill>
            <a:round/>
            <a:headEnd type="arrow" w="lg" len="lg"/>
            <a:tailEnd/>
          </a:ln>
        </p:spPr>
        <p:txBody>
          <a:bodyPr wrap="none" anchor="ctr"/>
          <a:lstStyle/>
          <a:p>
            <a:endParaRPr lang="tr-TR"/>
          </a:p>
        </p:txBody>
      </p:sp>
      <p:sp>
        <p:nvSpPr>
          <p:cNvPr id="46096" name="Line 15"/>
          <p:cNvSpPr>
            <a:spLocks noChangeShapeType="1"/>
          </p:cNvSpPr>
          <p:nvPr/>
        </p:nvSpPr>
        <p:spPr bwMode="auto">
          <a:xfrm>
            <a:off x="1806575" y="4289425"/>
            <a:ext cx="2286000" cy="914400"/>
          </a:xfrm>
          <a:prstGeom prst="line">
            <a:avLst/>
          </a:prstGeom>
          <a:noFill/>
          <a:ln w="12700">
            <a:solidFill>
              <a:schemeClr val="tx1"/>
            </a:solidFill>
            <a:round/>
            <a:headEnd type="arrow" w="lg" len="lg"/>
            <a:tailEnd/>
          </a:ln>
        </p:spPr>
        <p:txBody>
          <a:bodyPr wrap="none" anchor="ctr"/>
          <a:lstStyle/>
          <a:p>
            <a:endParaRPr lang="tr-TR"/>
          </a:p>
        </p:txBody>
      </p:sp>
      <p:sp>
        <p:nvSpPr>
          <p:cNvPr id="46097" name="Line 16"/>
          <p:cNvSpPr>
            <a:spLocks noChangeShapeType="1"/>
          </p:cNvSpPr>
          <p:nvPr/>
        </p:nvSpPr>
        <p:spPr bwMode="auto">
          <a:xfrm flipH="1">
            <a:off x="2644775" y="4335463"/>
            <a:ext cx="354013" cy="868362"/>
          </a:xfrm>
          <a:prstGeom prst="line">
            <a:avLst/>
          </a:prstGeom>
          <a:noFill/>
          <a:ln w="12700">
            <a:solidFill>
              <a:schemeClr val="tx1"/>
            </a:solidFill>
            <a:round/>
            <a:headEnd type="arrow" w="lg" len="lg"/>
            <a:tailEnd/>
          </a:ln>
        </p:spPr>
        <p:txBody>
          <a:bodyPr wrap="none" anchor="ctr"/>
          <a:lstStyle/>
          <a:p>
            <a:endParaRPr lang="tr-TR"/>
          </a:p>
        </p:txBody>
      </p:sp>
      <p:sp>
        <p:nvSpPr>
          <p:cNvPr id="46098" name="Line 17"/>
          <p:cNvSpPr>
            <a:spLocks noChangeShapeType="1"/>
          </p:cNvSpPr>
          <p:nvPr/>
        </p:nvSpPr>
        <p:spPr bwMode="auto">
          <a:xfrm>
            <a:off x="3071813" y="4335463"/>
            <a:ext cx="2773362" cy="868362"/>
          </a:xfrm>
          <a:prstGeom prst="line">
            <a:avLst/>
          </a:prstGeom>
          <a:noFill/>
          <a:ln w="12700">
            <a:solidFill>
              <a:schemeClr val="tx1"/>
            </a:solidFill>
            <a:round/>
            <a:headEnd type="arrow" w="lg" len="lg"/>
            <a:tailEnd/>
          </a:ln>
        </p:spPr>
        <p:txBody>
          <a:bodyPr wrap="none" anchor="ctr"/>
          <a:lstStyle/>
          <a:p>
            <a:endParaRPr lang="tr-TR"/>
          </a:p>
        </p:txBody>
      </p:sp>
      <p:sp>
        <p:nvSpPr>
          <p:cNvPr id="46099" name="Line 18"/>
          <p:cNvSpPr>
            <a:spLocks noChangeShapeType="1"/>
          </p:cNvSpPr>
          <p:nvPr/>
        </p:nvSpPr>
        <p:spPr bwMode="auto">
          <a:xfrm flipH="1">
            <a:off x="4168775" y="4262438"/>
            <a:ext cx="1422400" cy="941387"/>
          </a:xfrm>
          <a:prstGeom prst="line">
            <a:avLst/>
          </a:prstGeom>
          <a:noFill/>
          <a:ln w="12700">
            <a:solidFill>
              <a:schemeClr val="tx1"/>
            </a:solidFill>
            <a:round/>
            <a:headEnd type="arrow" w="lg" len="lg"/>
            <a:tailEnd/>
          </a:ln>
        </p:spPr>
        <p:txBody>
          <a:bodyPr wrap="none" anchor="ctr"/>
          <a:lstStyle/>
          <a:p>
            <a:endParaRPr lang="tr-TR"/>
          </a:p>
        </p:txBody>
      </p:sp>
      <p:sp>
        <p:nvSpPr>
          <p:cNvPr id="46100" name="Line 19"/>
          <p:cNvSpPr>
            <a:spLocks noChangeShapeType="1"/>
          </p:cNvSpPr>
          <p:nvPr/>
        </p:nvSpPr>
        <p:spPr bwMode="auto">
          <a:xfrm>
            <a:off x="5664200" y="4335463"/>
            <a:ext cx="333375" cy="868362"/>
          </a:xfrm>
          <a:prstGeom prst="line">
            <a:avLst/>
          </a:prstGeom>
          <a:noFill/>
          <a:ln w="12700">
            <a:solidFill>
              <a:schemeClr val="tx1"/>
            </a:solidFill>
            <a:round/>
            <a:headEnd type="arrow" w="lg" len="lg"/>
            <a:tailEnd/>
          </a:ln>
        </p:spPr>
        <p:txBody>
          <a:bodyPr wrap="none" anchor="ctr"/>
          <a:lstStyle/>
          <a:p>
            <a:endParaRPr lang="tr-TR"/>
          </a:p>
        </p:txBody>
      </p:sp>
      <p:sp>
        <p:nvSpPr>
          <p:cNvPr id="46101" name="Line 20"/>
          <p:cNvSpPr>
            <a:spLocks noChangeShapeType="1"/>
          </p:cNvSpPr>
          <p:nvPr/>
        </p:nvSpPr>
        <p:spPr bwMode="auto">
          <a:xfrm flipH="1">
            <a:off x="2797175" y="4335463"/>
            <a:ext cx="1354138" cy="868362"/>
          </a:xfrm>
          <a:prstGeom prst="line">
            <a:avLst/>
          </a:prstGeom>
          <a:noFill/>
          <a:ln w="12700">
            <a:solidFill>
              <a:schemeClr val="tx1"/>
            </a:solidFill>
            <a:round/>
            <a:headEnd type="arrow" w="lg" len="lg"/>
            <a:tailEnd/>
          </a:ln>
        </p:spPr>
        <p:txBody>
          <a:bodyPr wrap="none" anchor="ctr"/>
          <a:lstStyle/>
          <a:p>
            <a:endParaRPr lang="tr-TR"/>
          </a:p>
        </p:txBody>
      </p:sp>
      <p:sp>
        <p:nvSpPr>
          <p:cNvPr id="46102" name="Line 21"/>
          <p:cNvSpPr>
            <a:spLocks noChangeShapeType="1"/>
          </p:cNvSpPr>
          <p:nvPr/>
        </p:nvSpPr>
        <p:spPr bwMode="auto">
          <a:xfrm>
            <a:off x="4367213" y="4335463"/>
            <a:ext cx="3230562" cy="868362"/>
          </a:xfrm>
          <a:prstGeom prst="line">
            <a:avLst/>
          </a:prstGeom>
          <a:noFill/>
          <a:ln w="12700">
            <a:solidFill>
              <a:schemeClr val="tx1"/>
            </a:solidFill>
            <a:round/>
            <a:headEnd type="arrow" w="lg" len="lg"/>
            <a:tailEnd/>
          </a:ln>
        </p:spPr>
        <p:txBody>
          <a:bodyPr wrap="none" anchor="ctr"/>
          <a:lstStyle/>
          <a:p>
            <a:endParaRPr lang="tr-TR"/>
          </a:p>
        </p:txBody>
      </p:sp>
      <p:sp>
        <p:nvSpPr>
          <p:cNvPr id="46103" name="Line 22"/>
          <p:cNvSpPr>
            <a:spLocks noChangeShapeType="1"/>
          </p:cNvSpPr>
          <p:nvPr/>
        </p:nvSpPr>
        <p:spPr bwMode="auto">
          <a:xfrm flipH="1">
            <a:off x="4244975" y="4289425"/>
            <a:ext cx="2743200" cy="914400"/>
          </a:xfrm>
          <a:prstGeom prst="line">
            <a:avLst/>
          </a:prstGeom>
          <a:noFill/>
          <a:ln w="12700">
            <a:solidFill>
              <a:schemeClr val="tx1"/>
            </a:solidFill>
            <a:round/>
            <a:headEnd type="arrow" w="lg" len="lg"/>
            <a:tailEnd/>
          </a:ln>
        </p:spPr>
        <p:txBody>
          <a:bodyPr wrap="none" anchor="ctr"/>
          <a:lstStyle/>
          <a:p>
            <a:endParaRPr lang="tr-TR"/>
          </a:p>
        </p:txBody>
      </p:sp>
      <p:sp>
        <p:nvSpPr>
          <p:cNvPr id="46104" name="Line 23"/>
          <p:cNvSpPr>
            <a:spLocks noChangeShapeType="1"/>
          </p:cNvSpPr>
          <p:nvPr/>
        </p:nvSpPr>
        <p:spPr bwMode="auto">
          <a:xfrm>
            <a:off x="7031038" y="4262438"/>
            <a:ext cx="642937" cy="941387"/>
          </a:xfrm>
          <a:prstGeom prst="line">
            <a:avLst/>
          </a:prstGeom>
          <a:noFill/>
          <a:ln w="12700">
            <a:solidFill>
              <a:schemeClr val="tx1"/>
            </a:solidFill>
            <a:round/>
            <a:headEnd type="arrow" w="lg" len="lg"/>
            <a:tailEnd/>
          </a:ln>
        </p:spPr>
        <p:txBody>
          <a:bodyPr wrap="none" anchor="ctr"/>
          <a:lstStyle/>
          <a:p>
            <a:endParaRPr lang="tr-TR"/>
          </a:p>
        </p:txBody>
      </p:sp>
      <p:sp>
        <p:nvSpPr>
          <p:cNvPr id="46105" name="Line 24"/>
          <p:cNvSpPr>
            <a:spLocks noChangeShapeType="1"/>
          </p:cNvSpPr>
          <p:nvPr/>
        </p:nvSpPr>
        <p:spPr bwMode="auto">
          <a:xfrm flipH="1">
            <a:off x="6073775" y="4289425"/>
            <a:ext cx="2209800" cy="914400"/>
          </a:xfrm>
          <a:prstGeom prst="line">
            <a:avLst/>
          </a:prstGeom>
          <a:noFill/>
          <a:ln w="12700">
            <a:solidFill>
              <a:schemeClr val="tx1"/>
            </a:solidFill>
            <a:round/>
            <a:headEnd type="arrow" w="lg" len="lg"/>
            <a:tailEnd/>
          </a:ln>
        </p:spPr>
        <p:txBody>
          <a:bodyPr wrap="none" anchor="ctr"/>
          <a:lstStyle/>
          <a:p>
            <a:endParaRPr lang="tr-TR"/>
          </a:p>
        </p:txBody>
      </p:sp>
      <p:sp>
        <p:nvSpPr>
          <p:cNvPr id="46106" name="Line 25"/>
          <p:cNvSpPr>
            <a:spLocks noChangeShapeType="1"/>
          </p:cNvSpPr>
          <p:nvPr/>
        </p:nvSpPr>
        <p:spPr bwMode="auto">
          <a:xfrm flipH="1">
            <a:off x="7750175" y="4335463"/>
            <a:ext cx="577850" cy="868362"/>
          </a:xfrm>
          <a:prstGeom prst="line">
            <a:avLst/>
          </a:prstGeom>
          <a:noFill/>
          <a:ln w="12700">
            <a:solidFill>
              <a:schemeClr val="tx1"/>
            </a:solidFill>
            <a:round/>
            <a:headEnd type="arrow" w="lg" len="lg"/>
            <a:tailEnd/>
          </a:ln>
        </p:spPr>
        <p:txBody>
          <a:bodyPr wrap="none" anchor="ctr"/>
          <a:lstStyle/>
          <a:p>
            <a:endParaRPr lang="tr-TR"/>
          </a:p>
        </p:txBody>
      </p:sp>
      <p:sp>
        <p:nvSpPr>
          <p:cNvPr id="46107" name="Line 26"/>
          <p:cNvSpPr>
            <a:spLocks noChangeShapeType="1"/>
          </p:cNvSpPr>
          <p:nvPr/>
        </p:nvSpPr>
        <p:spPr bwMode="auto">
          <a:xfrm>
            <a:off x="2644775" y="5508625"/>
            <a:ext cx="2209800" cy="762000"/>
          </a:xfrm>
          <a:prstGeom prst="line">
            <a:avLst/>
          </a:prstGeom>
          <a:noFill/>
          <a:ln w="12700">
            <a:solidFill>
              <a:schemeClr val="tx1"/>
            </a:solidFill>
            <a:round/>
            <a:headEnd type="arrow" w="lg" len="lg"/>
            <a:tailEnd/>
          </a:ln>
        </p:spPr>
        <p:txBody>
          <a:bodyPr wrap="none" anchor="ctr"/>
          <a:lstStyle/>
          <a:p>
            <a:endParaRPr lang="tr-TR"/>
          </a:p>
        </p:txBody>
      </p:sp>
      <p:sp>
        <p:nvSpPr>
          <p:cNvPr id="46108" name="Line 27"/>
          <p:cNvSpPr>
            <a:spLocks noChangeShapeType="1"/>
          </p:cNvSpPr>
          <p:nvPr/>
        </p:nvSpPr>
        <p:spPr bwMode="auto">
          <a:xfrm>
            <a:off x="41687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6109" name="Line 28"/>
          <p:cNvSpPr>
            <a:spLocks noChangeShapeType="1"/>
          </p:cNvSpPr>
          <p:nvPr/>
        </p:nvSpPr>
        <p:spPr bwMode="auto">
          <a:xfrm flipH="1">
            <a:off x="50831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6110" name="Line 29"/>
          <p:cNvSpPr>
            <a:spLocks noChangeShapeType="1"/>
          </p:cNvSpPr>
          <p:nvPr/>
        </p:nvSpPr>
        <p:spPr bwMode="auto">
          <a:xfrm flipH="1">
            <a:off x="5235575" y="5508625"/>
            <a:ext cx="2362200" cy="762000"/>
          </a:xfrm>
          <a:prstGeom prst="line">
            <a:avLst/>
          </a:prstGeom>
          <a:noFill/>
          <a:ln w="12700">
            <a:solidFill>
              <a:schemeClr val="tx1"/>
            </a:solidFill>
            <a:round/>
            <a:headEnd type="arrow" w="lg" len="lg"/>
            <a:tailEnd/>
          </a:ln>
        </p:spPr>
        <p:txBody>
          <a:bodyPr wrap="none" anchor="ctr"/>
          <a:lstStyle/>
          <a:p>
            <a:endParaRPr lang="tr-TR"/>
          </a:p>
        </p:txBody>
      </p:sp>
      <p:sp>
        <p:nvSpPr>
          <p:cNvPr id="46111" name="Text Box 30"/>
          <p:cNvSpPr txBox="1">
            <a:spLocks noChangeArrowheads="1"/>
          </p:cNvSpPr>
          <p:nvPr/>
        </p:nvSpPr>
        <p:spPr bwMode="auto">
          <a:xfrm>
            <a:off x="2824163" y="5176838"/>
            <a:ext cx="311150" cy="366712"/>
          </a:xfrm>
          <a:prstGeom prst="rect">
            <a:avLst/>
          </a:prstGeom>
          <a:noFill/>
          <a:ln w="9525">
            <a:noFill/>
            <a:miter lim="800000"/>
            <a:headEnd/>
            <a:tailEnd/>
          </a:ln>
        </p:spPr>
        <p:txBody>
          <a:bodyPr wrap="none">
            <a:spAutoFit/>
          </a:bodyPr>
          <a:lstStyle/>
          <a:p>
            <a:r>
              <a:rPr lang="en-US">
                <a:latin typeface="Arial" charset="0"/>
              </a:rPr>
              <a:t>2</a:t>
            </a:r>
          </a:p>
        </p:txBody>
      </p:sp>
      <p:sp>
        <p:nvSpPr>
          <p:cNvPr id="46112" name="Text Box 31"/>
          <p:cNvSpPr txBox="1">
            <a:spLocks noChangeArrowheads="1"/>
          </p:cNvSpPr>
          <p:nvPr/>
        </p:nvSpPr>
        <p:spPr bwMode="auto">
          <a:xfrm>
            <a:off x="4332288" y="5178425"/>
            <a:ext cx="311150" cy="366713"/>
          </a:xfrm>
          <a:prstGeom prst="rect">
            <a:avLst/>
          </a:prstGeom>
          <a:noFill/>
          <a:ln w="9525">
            <a:noFill/>
            <a:miter lim="800000"/>
            <a:headEnd/>
            <a:tailEnd/>
          </a:ln>
        </p:spPr>
        <p:txBody>
          <a:bodyPr wrap="none">
            <a:spAutoFit/>
          </a:bodyPr>
          <a:lstStyle/>
          <a:p>
            <a:r>
              <a:rPr lang="en-US">
                <a:latin typeface="Arial" charset="0"/>
              </a:rPr>
              <a:t>4</a:t>
            </a:r>
          </a:p>
        </p:txBody>
      </p:sp>
      <p:sp>
        <p:nvSpPr>
          <p:cNvPr id="46113" name="Text Box 32"/>
          <p:cNvSpPr txBox="1">
            <a:spLocks noChangeArrowheads="1"/>
          </p:cNvSpPr>
          <p:nvPr/>
        </p:nvSpPr>
        <p:spPr bwMode="auto">
          <a:xfrm>
            <a:off x="6061075" y="5180013"/>
            <a:ext cx="311150" cy="366712"/>
          </a:xfrm>
          <a:prstGeom prst="rect">
            <a:avLst/>
          </a:prstGeom>
          <a:noFill/>
          <a:ln w="9525">
            <a:noFill/>
            <a:miter lim="800000"/>
            <a:headEnd/>
            <a:tailEnd/>
          </a:ln>
        </p:spPr>
        <p:txBody>
          <a:bodyPr wrap="none">
            <a:spAutoFit/>
          </a:bodyPr>
          <a:lstStyle/>
          <a:p>
            <a:r>
              <a:rPr lang="en-US">
                <a:latin typeface="Arial" charset="0"/>
              </a:rPr>
              <a:t>4</a:t>
            </a:r>
          </a:p>
        </p:txBody>
      </p:sp>
      <p:sp>
        <p:nvSpPr>
          <p:cNvPr id="46114" name="Text Box 33"/>
          <p:cNvSpPr txBox="1">
            <a:spLocks noChangeArrowheads="1"/>
          </p:cNvSpPr>
          <p:nvPr/>
        </p:nvSpPr>
        <p:spPr bwMode="auto">
          <a:xfrm>
            <a:off x="7789863" y="5180013"/>
            <a:ext cx="311150" cy="366712"/>
          </a:xfrm>
          <a:prstGeom prst="rect">
            <a:avLst/>
          </a:prstGeom>
          <a:noFill/>
          <a:ln w="9525">
            <a:noFill/>
            <a:miter lim="800000"/>
            <a:headEnd/>
            <a:tailEnd/>
          </a:ln>
        </p:spPr>
        <p:txBody>
          <a:bodyPr wrap="none">
            <a:spAutoFit/>
          </a:bodyPr>
          <a:lstStyle/>
          <a:p>
            <a:r>
              <a:rPr lang="en-US">
                <a:latin typeface="Arial" charset="0"/>
              </a:rPr>
              <a:t>3</a:t>
            </a:r>
          </a:p>
        </p:txBody>
      </p:sp>
      <p:sp>
        <p:nvSpPr>
          <p:cNvPr id="46115" name="Rectangle 34"/>
          <p:cNvSpPr>
            <a:spLocks noChangeArrowheads="1"/>
          </p:cNvSpPr>
          <p:nvPr/>
        </p:nvSpPr>
        <p:spPr bwMode="auto">
          <a:xfrm>
            <a:off x="1371600" y="3505200"/>
            <a:ext cx="7304088" cy="1223963"/>
          </a:xfrm>
          <a:prstGeom prst="rect">
            <a:avLst/>
          </a:prstGeom>
          <a:solidFill>
            <a:srgbClr val="333399">
              <a:alpha val="43921"/>
            </a:srgbClr>
          </a:solidFill>
          <a:ln w="9525">
            <a:solidFill>
              <a:schemeClr val="tx1"/>
            </a:solidFill>
            <a:miter lim="800000"/>
            <a:headEnd/>
            <a:tailEnd/>
          </a:ln>
        </p:spPr>
        <p:txBody>
          <a:bodyPr wrap="none" anchor="ctr"/>
          <a:lstStyle/>
          <a:p>
            <a:endParaRPr lang="tr-TR"/>
          </a:p>
        </p:txBody>
      </p:sp>
      <p:sp>
        <p:nvSpPr>
          <p:cNvPr id="46116" name="Text Box 35"/>
          <p:cNvSpPr txBox="1">
            <a:spLocks noChangeArrowheads="1"/>
          </p:cNvSpPr>
          <p:nvPr/>
        </p:nvSpPr>
        <p:spPr bwMode="auto">
          <a:xfrm>
            <a:off x="1403350" y="3500438"/>
            <a:ext cx="958850" cy="366712"/>
          </a:xfrm>
          <a:prstGeom prst="rect">
            <a:avLst/>
          </a:prstGeom>
          <a:noFill/>
          <a:ln w="9525">
            <a:noFill/>
            <a:miter lim="800000"/>
            <a:headEnd/>
            <a:tailEnd/>
          </a:ln>
        </p:spPr>
        <p:txBody>
          <a:bodyPr wrap="none">
            <a:spAutoFit/>
          </a:bodyPr>
          <a:lstStyle/>
          <a:p>
            <a:r>
              <a:rPr lang="tr-TR">
                <a:latin typeface="Arial" charset="0"/>
              </a:rPr>
              <a:t>Adaylar</a:t>
            </a:r>
            <a:endParaRPr lang="en-US">
              <a:latin typeface="Arial" charset="0"/>
            </a:endParaRPr>
          </a:p>
        </p:txBody>
      </p:sp>
      <p:sp>
        <p:nvSpPr>
          <p:cNvPr id="46117" name="Rectangle 36"/>
          <p:cNvSpPr>
            <a:spLocks noChangeArrowheads="1"/>
          </p:cNvSpPr>
          <p:nvPr/>
        </p:nvSpPr>
        <p:spPr bwMode="auto">
          <a:xfrm>
            <a:off x="228600" y="2286000"/>
            <a:ext cx="1181100" cy="366713"/>
          </a:xfrm>
          <a:prstGeom prst="rect">
            <a:avLst/>
          </a:prstGeom>
          <a:noFill/>
          <a:ln w="9525">
            <a:noFill/>
            <a:miter lim="800000"/>
            <a:headEnd/>
            <a:tailEnd/>
          </a:ln>
        </p:spPr>
        <p:txBody>
          <a:bodyPr wrap="none">
            <a:spAutoFit/>
          </a:bodyPr>
          <a:lstStyle/>
          <a:p>
            <a:r>
              <a:rPr lang="en-US" i="1">
                <a:latin typeface="Arial" charset="0"/>
              </a:rPr>
              <a:t>minsup</a:t>
            </a:r>
            <a:r>
              <a:rPr lang="en-US">
                <a:latin typeface="Arial" charset="0"/>
              </a:rPr>
              <a:t>=2</a:t>
            </a:r>
          </a:p>
        </p:txBody>
      </p:sp>
      <p:sp>
        <p:nvSpPr>
          <p:cNvPr id="46118" name="Text Box 37"/>
          <p:cNvSpPr txBox="1">
            <a:spLocks noChangeArrowheads="1"/>
          </p:cNvSpPr>
          <p:nvPr/>
        </p:nvSpPr>
        <p:spPr bwMode="auto">
          <a:xfrm>
            <a:off x="304800" y="1143000"/>
            <a:ext cx="1463675" cy="1168400"/>
          </a:xfrm>
          <a:prstGeom prst="rect">
            <a:avLst/>
          </a:prstGeom>
          <a:noFill/>
          <a:ln w="12700">
            <a:solidFill>
              <a:schemeClr val="tx1"/>
            </a:solidFill>
            <a:miter lim="800000"/>
            <a:headEnd/>
            <a:tailEnd/>
          </a:ln>
        </p:spPr>
        <p:txBody>
          <a:bodyPr>
            <a:spAutoFit/>
          </a:bodyPr>
          <a:lstStyle/>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A, C, D</a:t>
            </a:r>
          </a:p>
          <a:p>
            <a:pPr marL="457200" indent="-457200" eaLnBrk="0" hangingPunct="0">
              <a:buFontTx/>
              <a:buAutoNum type="arabicPlain"/>
            </a:pPr>
            <a:r>
              <a:rPr lang="en-US" sz="1400" b="1">
                <a:latin typeface="Arial" charset="0"/>
              </a:rPr>
              <a:t>A, B, C, D</a:t>
            </a:r>
          </a:p>
          <a:p>
            <a:pPr marL="457200" indent="-457200" eaLnBrk="0" hangingPunct="0">
              <a:buFontTx/>
              <a:buAutoNum type="arabicPlain"/>
            </a:pPr>
            <a:r>
              <a:rPr lang="en-US" sz="1400" b="1">
                <a:latin typeface="Arial" charset="0"/>
              </a:rPr>
              <a:t>B, D</a:t>
            </a:r>
          </a:p>
        </p:txBody>
      </p:sp>
      <p:sp>
        <p:nvSpPr>
          <p:cNvPr id="46119" name="Line 38"/>
          <p:cNvSpPr>
            <a:spLocks noChangeShapeType="1"/>
          </p:cNvSpPr>
          <p:nvPr/>
        </p:nvSpPr>
        <p:spPr bwMode="auto">
          <a:xfrm>
            <a:off x="685800" y="1143000"/>
            <a:ext cx="0" cy="1143000"/>
          </a:xfrm>
          <a:prstGeom prst="line">
            <a:avLst/>
          </a:prstGeom>
          <a:noFill/>
          <a:ln w="12700">
            <a:solidFill>
              <a:schemeClr val="tx1"/>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smtClean="0"/>
              <a:t>Apriori</a:t>
            </a:r>
          </a:p>
        </p:txBody>
      </p:sp>
      <p:sp>
        <p:nvSpPr>
          <p:cNvPr id="47108" name="Text Box 3"/>
          <p:cNvSpPr txBox="1">
            <a:spLocks noChangeArrowheads="1"/>
          </p:cNvSpPr>
          <p:nvPr/>
        </p:nvSpPr>
        <p:spPr bwMode="auto">
          <a:xfrm>
            <a:off x="14255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AB</a:t>
            </a:r>
          </a:p>
        </p:txBody>
      </p:sp>
      <p:sp>
        <p:nvSpPr>
          <p:cNvPr id="47109" name="Text Box 4"/>
          <p:cNvSpPr txBox="1">
            <a:spLocks noChangeArrowheads="1"/>
          </p:cNvSpPr>
          <p:nvPr/>
        </p:nvSpPr>
        <p:spPr bwMode="auto">
          <a:xfrm>
            <a:off x="53117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BC</a:t>
            </a:r>
          </a:p>
        </p:txBody>
      </p:sp>
      <p:sp>
        <p:nvSpPr>
          <p:cNvPr id="47110" name="Text Box 5"/>
          <p:cNvSpPr txBox="1">
            <a:spLocks noChangeArrowheads="1"/>
          </p:cNvSpPr>
          <p:nvPr/>
        </p:nvSpPr>
        <p:spPr bwMode="auto">
          <a:xfrm>
            <a:off x="27209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AC</a:t>
            </a:r>
          </a:p>
        </p:txBody>
      </p:sp>
      <p:sp>
        <p:nvSpPr>
          <p:cNvPr id="47111" name="Text Box 6"/>
          <p:cNvSpPr txBox="1">
            <a:spLocks noChangeArrowheads="1"/>
          </p:cNvSpPr>
          <p:nvPr/>
        </p:nvSpPr>
        <p:spPr bwMode="auto">
          <a:xfrm>
            <a:off x="4016375" y="3908425"/>
            <a:ext cx="8382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AD</a:t>
            </a:r>
          </a:p>
        </p:txBody>
      </p:sp>
      <p:sp>
        <p:nvSpPr>
          <p:cNvPr id="47112" name="Text Box 7"/>
          <p:cNvSpPr txBox="1">
            <a:spLocks noChangeArrowheads="1"/>
          </p:cNvSpPr>
          <p:nvPr/>
        </p:nvSpPr>
        <p:spPr bwMode="auto">
          <a:xfrm>
            <a:off x="7978775" y="3908425"/>
            <a:ext cx="9144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CD</a:t>
            </a:r>
          </a:p>
        </p:txBody>
      </p:sp>
      <p:sp>
        <p:nvSpPr>
          <p:cNvPr id="47113" name="Text Box 8"/>
          <p:cNvSpPr txBox="1">
            <a:spLocks noChangeArrowheads="1"/>
          </p:cNvSpPr>
          <p:nvPr/>
        </p:nvSpPr>
        <p:spPr bwMode="auto">
          <a:xfrm>
            <a:off x="66833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BD</a:t>
            </a:r>
          </a:p>
        </p:txBody>
      </p:sp>
      <p:sp>
        <p:nvSpPr>
          <p:cNvPr id="47114" name="Text Box 9"/>
          <p:cNvSpPr txBox="1">
            <a:spLocks noChangeArrowheads="1"/>
          </p:cNvSpPr>
          <p:nvPr/>
        </p:nvSpPr>
        <p:spPr bwMode="auto">
          <a:xfrm>
            <a:off x="24955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a:t>
            </a:r>
          </a:p>
        </p:txBody>
      </p:sp>
      <p:sp>
        <p:nvSpPr>
          <p:cNvPr id="47115" name="Text Box 10"/>
          <p:cNvSpPr txBox="1">
            <a:spLocks noChangeArrowheads="1"/>
          </p:cNvSpPr>
          <p:nvPr/>
        </p:nvSpPr>
        <p:spPr bwMode="auto">
          <a:xfrm>
            <a:off x="575310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a:t>
            </a:r>
          </a:p>
        </p:txBody>
      </p:sp>
      <p:sp>
        <p:nvSpPr>
          <p:cNvPr id="47116" name="Text Box 11"/>
          <p:cNvSpPr txBox="1">
            <a:spLocks noChangeArrowheads="1"/>
          </p:cNvSpPr>
          <p:nvPr/>
        </p:nvSpPr>
        <p:spPr bwMode="auto">
          <a:xfrm>
            <a:off x="40068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a:t>
            </a:r>
          </a:p>
        </p:txBody>
      </p:sp>
      <p:sp>
        <p:nvSpPr>
          <p:cNvPr id="47117" name="Text Box 12"/>
          <p:cNvSpPr txBox="1">
            <a:spLocks noChangeArrowheads="1"/>
          </p:cNvSpPr>
          <p:nvPr/>
        </p:nvSpPr>
        <p:spPr bwMode="auto">
          <a:xfrm>
            <a:off x="7481888"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D</a:t>
            </a:r>
          </a:p>
        </p:txBody>
      </p:sp>
      <p:sp>
        <p:nvSpPr>
          <p:cNvPr id="47118" name="Text Box 13"/>
          <p:cNvSpPr txBox="1">
            <a:spLocks noChangeArrowheads="1"/>
          </p:cNvSpPr>
          <p:nvPr/>
        </p:nvSpPr>
        <p:spPr bwMode="auto">
          <a:xfrm>
            <a:off x="4872038" y="6237288"/>
            <a:ext cx="10668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t>
            </a:r>
          </a:p>
        </p:txBody>
      </p:sp>
      <p:sp>
        <p:nvSpPr>
          <p:cNvPr id="47119" name="Line 14"/>
          <p:cNvSpPr>
            <a:spLocks noChangeShapeType="1"/>
          </p:cNvSpPr>
          <p:nvPr/>
        </p:nvSpPr>
        <p:spPr bwMode="auto">
          <a:xfrm>
            <a:off x="1703388" y="4335463"/>
            <a:ext cx="865187" cy="868362"/>
          </a:xfrm>
          <a:prstGeom prst="line">
            <a:avLst/>
          </a:prstGeom>
          <a:noFill/>
          <a:ln w="12700">
            <a:solidFill>
              <a:schemeClr val="tx1"/>
            </a:solidFill>
            <a:round/>
            <a:headEnd type="arrow" w="lg" len="lg"/>
            <a:tailEnd/>
          </a:ln>
        </p:spPr>
        <p:txBody>
          <a:bodyPr wrap="none" anchor="ctr"/>
          <a:lstStyle/>
          <a:p>
            <a:endParaRPr lang="tr-TR"/>
          </a:p>
        </p:txBody>
      </p:sp>
      <p:sp>
        <p:nvSpPr>
          <p:cNvPr id="47120" name="Line 15"/>
          <p:cNvSpPr>
            <a:spLocks noChangeShapeType="1"/>
          </p:cNvSpPr>
          <p:nvPr/>
        </p:nvSpPr>
        <p:spPr bwMode="auto">
          <a:xfrm>
            <a:off x="1806575" y="4289425"/>
            <a:ext cx="2286000" cy="914400"/>
          </a:xfrm>
          <a:prstGeom prst="line">
            <a:avLst/>
          </a:prstGeom>
          <a:noFill/>
          <a:ln w="12700">
            <a:solidFill>
              <a:schemeClr val="tx1"/>
            </a:solidFill>
            <a:round/>
            <a:headEnd type="arrow" w="lg" len="lg"/>
            <a:tailEnd/>
          </a:ln>
        </p:spPr>
        <p:txBody>
          <a:bodyPr wrap="none" anchor="ctr"/>
          <a:lstStyle/>
          <a:p>
            <a:endParaRPr lang="tr-TR"/>
          </a:p>
        </p:txBody>
      </p:sp>
      <p:sp>
        <p:nvSpPr>
          <p:cNvPr id="47121" name="Line 16"/>
          <p:cNvSpPr>
            <a:spLocks noChangeShapeType="1"/>
          </p:cNvSpPr>
          <p:nvPr/>
        </p:nvSpPr>
        <p:spPr bwMode="auto">
          <a:xfrm flipH="1">
            <a:off x="2644775" y="4335463"/>
            <a:ext cx="354013" cy="868362"/>
          </a:xfrm>
          <a:prstGeom prst="line">
            <a:avLst/>
          </a:prstGeom>
          <a:noFill/>
          <a:ln w="12700">
            <a:solidFill>
              <a:schemeClr val="tx1"/>
            </a:solidFill>
            <a:round/>
            <a:headEnd type="arrow" w="lg" len="lg"/>
            <a:tailEnd/>
          </a:ln>
        </p:spPr>
        <p:txBody>
          <a:bodyPr wrap="none" anchor="ctr"/>
          <a:lstStyle/>
          <a:p>
            <a:endParaRPr lang="tr-TR"/>
          </a:p>
        </p:txBody>
      </p:sp>
      <p:sp>
        <p:nvSpPr>
          <p:cNvPr id="47122" name="Line 17"/>
          <p:cNvSpPr>
            <a:spLocks noChangeShapeType="1"/>
          </p:cNvSpPr>
          <p:nvPr/>
        </p:nvSpPr>
        <p:spPr bwMode="auto">
          <a:xfrm>
            <a:off x="3071813" y="4335463"/>
            <a:ext cx="2773362" cy="868362"/>
          </a:xfrm>
          <a:prstGeom prst="line">
            <a:avLst/>
          </a:prstGeom>
          <a:noFill/>
          <a:ln w="12700">
            <a:solidFill>
              <a:schemeClr val="tx1"/>
            </a:solidFill>
            <a:round/>
            <a:headEnd type="arrow" w="lg" len="lg"/>
            <a:tailEnd/>
          </a:ln>
        </p:spPr>
        <p:txBody>
          <a:bodyPr wrap="none" anchor="ctr"/>
          <a:lstStyle/>
          <a:p>
            <a:endParaRPr lang="tr-TR"/>
          </a:p>
        </p:txBody>
      </p:sp>
      <p:sp>
        <p:nvSpPr>
          <p:cNvPr id="47123" name="Line 18"/>
          <p:cNvSpPr>
            <a:spLocks noChangeShapeType="1"/>
          </p:cNvSpPr>
          <p:nvPr/>
        </p:nvSpPr>
        <p:spPr bwMode="auto">
          <a:xfrm flipH="1">
            <a:off x="4168775" y="4262438"/>
            <a:ext cx="1422400" cy="941387"/>
          </a:xfrm>
          <a:prstGeom prst="line">
            <a:avLst/>
          </a:prstGeom>
          <a:noFill/>
          <a:ln w="12700">
            <a:solidFill>
              <a:schemeClr val="tx1"/>
            </a:solidFill>
            <a:round/>
            <a:headEnd type="arrow" w="lg" len="lg"/>
            <a:tailEnd/>
          </a:ln>
        </p:spPr>
        <p:txBody>
          <a:bodyPr wrap="none" anchor="ctr"/>
          <a:lstStyle/>
          <a:p>
            <a:endParaRPr lang="tr-TR"/>
          </a:p>
        </p:txBody>
      </p:sp>
      <p:sp>
        <p:nvSpPr>
          <p:cNvPr id="47124" name="Line 19"/>
          <p:cNvSpPr>
            <a:spLocks noChangeShapeType="1"/>
          </p:cNvSpPr>
          <p:nvPr/>
        </p:nvSpPr>
        <p:spPr bwMode="auto">
          <a:xfrm>
            <a:off x="5664200" y="4335463"/>
            <a:ext cx="333375" cy="868362"/>
          </a:xfrm>
          <a:prstGeom prst="line">
            <a:avLst/>
          </a:prstGeom>
          <a:noFill/>
          <a:ln w="12700">
            <a:solidFill>
              <a:schemeClr val="tx1"/>
            </a:solidFill>
            <a:round/>
            <a:headEnd type="arrow" w="lg" len="lg"/>
            <a:tailEnd/>
          </a:ln>
        </p:spPr>
        <p:txBody>
          <a:bodyPr wrap="none" anchor="ctr"/>
          <a:lstStyle/>
          <a:p>
            <a:endParaRPr lang="tr-TR"/>
          </a:p>
        </p:txBody>
      </p:sp>
      <p:sp>
        <p:nvSpPr>
          <p:cNvPr id="47125" name="Line 20"/>
          <p:cNvSpPr>
            <a:spLocks noChangeShapeType="1"/>
          </p:cNvSpPr>
          <p:nvPr/>
        </p:nvSpPr>
        <p:spPr bwMode="auto">
          <a:xfrm flipH="1">
            <a:off x="2797175" y="4335463"/>
            <a:ext cx="1354138" cy="868362"/>
          </a:xfrm>
          <a:prstGeom prst="line">
            <a:avLst/>
          </a:prstGeom>
          <a:noFill/>
          <a:ln w="12700">
            <a:solidFill>
              <a:schemeClr val="tx1"/>
            </a:solidFill>
            <a:round/>
            <a:headEnd type="arrow" w="lg" len="lg"/>
            <a:tailEnd/>
          </a:ln>
        </p:spPr>
        <p:txBody>
          <a:bodyPr wrap="none" anchor="ctr"/>
          <a:lstStyle/>
          <a:p>
            <a:endParaRPr lang="tr-TR"/>
          </a:p>
        </p:txBody>
      </p:sp>
      <p:sp>
        <p:nvSpPr>
          <p:cNvPr id="47126" name="Line 21"/>
          <p:cNvSpPr>
            <a:spLocks noChangeShapeType="1"/>
          </p:cNvSpPr>
          <p:nvPr/>
        </p:nvSpPr>
        <p:spPr bwMode="auto">
          <a:xfrm>
            <a:off x="4367213" y="4335463"/>
            <a:ext cx="3230562" cy="868362"/>
          </a:xfrm>
          <a:prstGeom prst="line">
            <a:avLst/>
          </a:prstGeom>
          <a:noFill/>
          <a:ln w="12700">
            <a:solidFill>
              <a:schemeClr val="tx1"/>
            </a:solidFill>
            <a:round/>
            <a:headEnd type="arrow" w="lg" len="lg"/>
            <a:tailEnd/>
          </a:ln>
        </p:spPr>
        <p:txBody>
          <a:bodyPr wrap="none" anchor="ctr"/>
          <a:lstStyle/>
          <a:p>
            <a:endParaRPr lang="tr-TR"/>
          </a:p>
        </p:txBody>
      </p:sp>
      <p:sp>
        <p:nvSpPr>
          <p:cNvPr id="47127" name="Line 22"/>
          <p:cNvSpPr>
            <a:spLocks noChangeShapeType="1"/>
          </p:cNvSpPr>
          <p:nvPr/>
        </p:nvSpPr>
        <p:spPr bwMode="auto">
          <a:xfrm flipH="1">
            <a:off x="4244975" y="4289425"/>
            <a:ext cx="2743200" cy="914400"/>
          </a:xfrm>
          <a:prstGeom prst="line">
            <a:avLst/>
          </a:prstGeom>
          <a:noFill/>
          <a:ln w="12700">
            <a:solidFill>
              <a:schemeClr val="tx1"/>
            </a:solidFill>
            <a:round/>
            <a:headEnd type="arrow" w="lg" len="lg"/>
            <a:tailEnd/>
          </a:ln>
        </p:spPr>
        <p:txBody>
          <a:bodyPr wrap="none" anchor="ctr"/>
          <a:lstStyle/>
          <a:p>
            <a:endParaRPr lang="tr-TR"/>
          </a:p>
        </p:txBody>
      </p:sp>
      <p:sp>
        <p:nvSpPr>
          <p:cNvPr id="47128" name="Line 23"/>
          <p:cNvSpPr>
            <a:spLocks noChangeShapeType="1"/>
          </p:cNvSpPr>
          <p:nvPr/>
        </p:nvSpPr>
        <p:spPr bwMode="auto">
          <a:xfrm>
            <a:off x="7031038" y="4262438"/>
            <a:ext cx="642937" cy="941387"/>
          </a:xfrm>
          <a:prstGeom prst="line">
            <a:avLst/>
          </a:prstGeom>
          <a:noFill/>
          <a:ln w="12700">
            <a:solidFill>
              <a:schemeClr val="tx1"/>
            </a:solidFill>
            <a:round/>
            <a:headEnd type="arrow" w="lg" len="lg"/>
            <a:tailEnd/>
          </a:ln>
        </p:spPr>
        <p:txBody>
          <a:bodyPr wrap="none" anchor="ctr"/>
          <a:lstStyle/>
          <a:p>
            <a:endParaRPr lang="tr-TR"/>
          </a:p>
        </p:txBody>
      </p:sp>
      <p:sp>
        <p:nvSpPr>
          <p:cNvPr id="47129" name="Line 24"/>
          <p:cNvSpPr>
            <a:spLocks noChangeShapeType="1"/>
          </p:cNvSpPr>
          <p:nvPr/>
        </p:nvSpPr>
        <p:spPr bwMode="auto">
          <a:xfrm flipH="1">
            <a:off x="6073775" y="4289425"/>
            <a:ext cx="2209800" cy="914400"/>
          </a:xfrm>
          <a:prstGeom prst="line">
            <a:avLst/>
          </a:prstGeom>
          <a:noFill/>
          <a:ln w="12700">
            <a:solidFill>
              <a:schemeClr val="tx1"/>
            </a:solidFill>
            <a:round/>
            <a:headEnd type="arrow" w="lg" len="lg"/>
            <a:tailEnd/>
          </a:ln>
        </p:spPr>
        <p:txBody>
          <a:bodyPr wrap="none" anchor="ctr"/>
          <a:lstStyle/>
          <a:p>
            <a:endParaRPr lang="tr-TR"/>
          </a:p>
        </p:txBody>
      </p:sp>
      <p:sp>
        <p:nvSpPr>
          <p:cNvPr id="47130" name="Line 25"/>
          <p:cNvSpPr>
            <a:spLocks noChangeShapeType="1"/>
          </p:cNvSpPr>
          <p:nvPr/>
        </p:nvSpPr>
        <p:spPr bwMode="auto">
          <a:xfrm flipH="1">
            <a:off x="7750175" y="4335463"/>
            <a:ext cx="577850" cy="868362"/>
          </a:xfrm>
          <a:prstGeom prst="line">
            <a:avLst/>
          </a:prstGeom>
          <a:noFill/>
          <a:ln w="12700">
            <a:solidFill>
              <a:schemeClr val="tx1"/>
            </a:solidFill>
            <a:round/>
            <a:headEnd type="arrow" w="lg" len="lg"/>
            <a:tailEnd/>
          </a:ln>
        </p:spPr>
        <p:txBody>
          <a:bodyPr wrap="none" anchor="ctr"/>
          <a:lstStyle/>
          <a:p>
            <a:endParaRPr lang="tr-TR"/>
          </a:p>
        </p:txBody>
      </p:sp>
      <p:sp>
        <p:nvSpPr>
          <p:cNvPr id="47131" name="Line 26"/>
          <p:cNvSpPr>
            <a:spLocks noChangeShapeType="1"/>
          </p:cNvSpPr>
          <p:nvPr/>
        </p:nvSpPr>
        <p:spPr bwMode="auto">
          <a:xfrm>
            <a:off x="2644775" y="5508625"/>
            <a:ext cx="2209800" cy="762000"/>
          </a:xfrm>
          <a:prstGeom prst="line">
            <a:avLst/>
          </a:prstGeom>
          <a:noFill/>
          <a:ln w="12700">
            <a:solidFill>
              <a:schemeClr val="tx1"/>
            </a:solidFill>
            <a:round/>
            <a:headEnd type="arrow" w="lg" len="lg"/>
            <a:tailEnd/>
          </a:ln>
        </p:spPr>
        <p:txBody>
          <a:bodyPr wrap="none" anchor="ctr"/>
          <a:lstStyle/>
          <a:p>
            <a:endParaRPr lang="tr-TR"/>
          </a:p>
        </p:txBody>
      </p:sp>
      <p:sp>
        <p:nvSpPr>
          <p:cNvPr id="47132" name="Line 27"/>
          <p:cNvSpPr>
            <a:spLocks noChangeShapeType="1"/>
          </p:cNvSpPr>
          <p:nvPr/>
        </p:nvSpPr>
        <p:spPr bwMode="auto">
          <a:xfrm>
            <a:off x="41687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7133" name="Line 28"/>
          <p:cNvSpPr>
            <a:spLocks noChangeShapeType="1"/>
          </p:cNvSpPr>
          <p:nvPr/>
        </p:nvSpPr>
        <p:spPr bwMode="auto">
          <a:xfrm flipH="1">
            <a:off x="50831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7134" name="Line 29"/>
          <p:cNvSpPr>
            <a:spLocks noChangeShapeType="1"/>
          </p:cNvSpPr>
          <p:nvPr/>
        </p:nvSpPr>
        <p:spPr bwMode="auto">
          <a:xfrm flipH="1">
            <a:off x="5235575" y="5508625"/>
            <a:ext cx="2362200" cy="762000"/>
          </a:xfrm>
          <a:prstGeom prst="line">
            <a:avLst/>
          </a:prstGeom>
          <a:noFill/>
          <a:ln w="12700">
            <a:solidFill>
              <a:schemeClr val="tx1"/>
            </a:solidFill>
            <a:round/>
            <a:headEnd type="arrow" w="lg" len="lg"/>
            <a:tailEnd/>
          </a:ln>
        </p:spPr>
        <p:txBody>
          <a:bodyPr wrap="none" anchor="ctr"/>
          <a:lstStyle/>
          <a:p>
            <a:endParaRPr lang="tr-TR"/>
          </a:p>
        </p:txBody>
      </p:sp>
      <p:sp>
        <p:nvSpPr>
          <p:cNvPr id="47135" name="Text Box 30"/>
          <p:cNvSpPr txBox="1">
            <a:spLocks noChangeArrowheads="1"/>
          </p:cNvSpPr>
          <p:nvPr/>
        </p:nvSpPr>
        <p:spPr bwMode="auto">
          <a:xfrm>
            <a:off x="2824163" y="5176838"/>
            <a:ext cx="311150" cy="366712"/>
          </a:xfrm>
          <a:prstGeom prst="rect">
            <a:avLst/>
          </a:prstGeom>
          <a:noFill/>
          <a:ln w="9525">
            <a:noFill/>
            <a:miter lim="800000"/>
            <a:headEnd/>
            <a:tailEnd/>
          </a:ln>
        </p:spPr>
        <p:txBody>
          <a:bodyPr wrap="none">
            <a:spAutoFit/>
          </a:bodyPr>
          <a:lstStyle/>
          <a:p>
            <a:r>
              <a:rPr lang="en-US">
                <a:latin typeface="Arial" charset="0"/>
              </a:rPr>
              <a:t>2</a:t>
            </a:r>
          </a:p>
        </p:txBody>
      </p:sp>
      <p:sp>
        <p:nvSpPr>
          <p:cNvPr id="47136" name="Text Box 31"/>
          <p:cNvSpPr txBox="1">
            <a:spLocks noChangeArrowheads="1"/>
          </p:cNvSpPr>
          <p:nvPr/>
        </p:nvSpPr>
        <p:spPr bwMode="auto">
          <a:xfrm>
            <a:off x="4332288" y="5178425"/>
            <a:ext cx="311150" cy="366713"/>
          </a:xfrm>
          <a:prstGeom prst="rect">
            <a:avLst/>
          </a:prstGeom>
          <a:noFill/>
          <a:ln w="9525">
            <a:noFill/>
            <a:miter lim="800000"/>
            <a:headEnd/>
            <a:tailEnd/>
          </a:ln>
        </p:spPr>
        <p:txBody>
          <a:bodyPr wrap="none">
            <a:spAutoFit/>
          </a:bodyPr>
          <a:lstStyle/>
          <a:p>
            <a:r>
              <a:rPr lang="en-US">
                <a:latin typeface="Arial" charset="0"/>
              </a:rPr>
              <a:t>4</a:t>
            </a:r>
          </a:p>
        </p:txBody>
      </p:sp>
      <p:sp>
        <p:nvSpPr>
          <p:cNvPr id="47137" name="Text Box 32"/>
          <p:cNvSpPr txBox="1">
            <a:spLocks noChangeArrowheads="1"/>
          </p:cNvSpPr>
          <p:nvPr/>
        </p:nvSpPr>
        <p:spPr bwMode="auto">
          <a:xfrm>
            <a:off x="6061075" y="5180013"/>
            <a:ext cx="311150" cy="366712"/>
          </a:xfrm>
          <a:prstGeom prst="rect">
            <a:avLst/>
          </a:prstGeom>
          <a:noFill/>
          <a:ln w="9525">
            <a:noFill/>
            <a:miter lim="800000"/>
            <a:headEnd/>
            <a:tailEnd/>
          </a:ln>
        </p:spPr>
        <p:txBody>
          <a:bodyPr wrap="none">
            <a:spAutoFit/>
          </a:bodyPr>
          <a:lstStyle/>
          <a:p>
            <a:r>
              <a:rPr lang="en-US">
                <a:latin typeface="Arial" charset="0"/>
              </a:rPr>
              <a:t>4</a:t>
            </a:r>
          </a:p>
        </p:txBody>
      </p:sp>
      <p:sp>
        <p:nvSpPr>
          <p:cNvPr id="47138" name="Text Box 33"/>
          <p:cNvSpPr txBox="1">
            <a:spLocks noChangeArrowheads="1"/>
          </p:cNvSpPr>
          <p:nvPr/>
        </p:nvSpPr>
        <p:spPr bwMode="auto">
          <a:xfrm>
            <a:off x="7789863" y="5180013"/>
            <a:ext cx="311150" cy="366712"/>
          </a:xfrm>
          <a:prstGeom prst="rect">
            <a:avLst/>
          </a:prstGeom>
          <a:noFill/>
          <a:ln w="9525">
            <a:noFill/>
            <a:miter lim="800000"/>
            <a:headEnd/>
            <a:tailEnd/>
          </a:ln>
        </p:spPr>
        <p:txBody>
          <a:bodyPr wrap="none">
            <a:spAutoFit/>
          </a:bodyPr>
          <a:lstStyle/>
          <a:p>
            <a:r>
              <a:rPr lang="en-US">
                <a:latin typeface="Arial" charset="0"/>
              </a:rPr>
              <a:t>3</a:t>
            </a:r>
          </a:p>
        </p:txBody>
      </p:sp>
      <p:sp>
        <p:nvSpPr>
          <p:cNvPr id="47139" name="Text Box 34"/>
          <p:cNvSpPr txBox="1">
            <a:spLocks noChangeArrowheads="1"/>
          </p:cNvSpPr>
          <p:nvPr/>
        </p:nvSpPr>
        <p:spPr bwMode="auto">
          <a:xfrm>
            <a:off x="1957388" y="3925888"/>
            <a:ext cx="311150" cy="366712"/>
          </a:xfrm>
          <a:prstGeom prst="rect">
            <a:avLst/>
          </a:prstGeom>
          <a:noFill/>
          <a:ln w="9525">
            <a:noFill/>
            <a:miter lim="800000"/>
            <a:headEnd/>
            <a:tailEnd/>
          </a:ln>
        </p:spPr>
        <p:txBody>
          <a:bodyPr wrap="none">
            <a:spAutoFit/>
          </a:bodyPr>
          <a:lstStyle/>
          <a:p>
            <a:r>
              <a:rPr lang="en-US">
                <a:latin typeface="Arial" charset="0"/>
              </a:rPr>
              <a:t>1</a:t>
            </a:r>
          </a:p>
        </p:txBody>
      </p:sp>
      <p:sp>
        <p:nvSpPr>
          <p:cNvPr id="47140" name="Text Box 35"/>
          <p:cNvSpPr txBox="1">
            <a:spLocks noChangeArrowheads="1"/>
          </p:cNvSpPr>
          <p:nvPr/>
        </p:nvSpPr>
        <p:spPr bwMode="auto">
          <a:xfrm>
            <a:off x="3252788" y="39338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7141" name="Text Box 36"/>
          <p:cNvSpPr txBox="1">
            <a:spLocks noChangeArrowheads="1"/>
          </p:cNvSpPr>
          <p:nvPr/>
        </p:nvSpPr>
        <p:spPr bwMode="auto">
          <a:xfrm>
            <a:off x="4548188" y="39338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7142" name="Text Box 37"/>
          <p:cNvSpPr txBox="1">
            <a:spLocks noChangeArrowheads="1"/>
          </p:cNvSpPr>
          <p:nvPr/>
        </p:nvSpPr>
        <p:spPr bwMode="auto">
          <a:xfrm>
            <a:off x="5845175" y="3933825"/>
            <a:ext cx="311150" cy="366713"/>
          </a:xfrm>
          <a:prstGeom prst="rect">
            <a:avLst/>
          </a:prstGeom>
          <a:noFill/>
          <a:ln w="9525">
            <a:noFill/>
            <a:miter lim="800000"/>
            <a:headEnd/>
            <a:tailEnd/>
          </a:ln>
        </p:spPr>
        <p:txBody>
          <a:bodyPr wrap="none">
            <a:spAutoFit/>
          </a:bodyPr>
          <a:lstStyle/>
          <a:p>
            <a:r>
              <a:rPr lang="en-US">
                <a:latin typeface="Arial" charset="0"/>
              </a:rPr>
              <a:t>3</a:t>
            </a:r>
          </a:p>
        </p:txBody>
      </p:sp>
      <p:sp>
        <p:nvSpPr>
          <p:cNvPr id="47143" name="Text Box 38"/>
          <p:cNvSpPr txBox="1">
            <a:spLocks noChangeArrowheads="1"/>
          </p:cNvSpPr>
          <p:nvPr/>
        </p:nvSpPr>
        <p:spPr bwMode="auto">
          <a:xfrm>
            <a:off x="7213600" y="39338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7144" name="Text Box 39"/>
          <p:cNvSpPr txBox="1">
            <a:spLocks noChangeArrowheads="1"/>
          </p:cNvSpPr>
          <p:nvPr/>
        </p:nvSpPr>
        <p:spPr bwMode="auto">
          <a:xfrm>
            <a:off x="8509000" y="39338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7145" name="Rectangle 40"/>
          <p:cNvSpPr>
            <a:spLocks noChangeArrowheads="1"/>
          </p:cNvSpPr>
          <p:nvPr/>
        </p:nvSpPr>
        <p:spPr bwMode="auto">
          <a:xfrm>
            <a:off x="1474788" y="3860800"/>
            <a:ext cx="793750" cy="504825"/>
          </a:xfrm>
          <a:prstGeom prst="rect">
            <a:avLst/>
          </a:prstGeom>
          <a:solidFill>
            <a:srgbClr val="800000">
              <a:alpha val="52940"/>
            </a:srgbClr>
          </a:solidFill>
          <a:ln w="9525">
            <a:solidFill>
              <a:schemeClr val="tx1"/>
            </a:solidFill>
            <a:miter lim="800000"/>
            <a:headEnd/>
            <a:tailEnd/>
          </a:ln>
        </p:spPr>
        <p:txBody>
          <a:bodyPr wrap="none" anchor="ctr"/>
          <a:lstStyle/>
          <a:p>
            <a:pPr algn="ctr"/>
            <a:endParaRPr lang="en-US">
              <a:latin typeface="Arial" charset="0"/>
            </a:endParaRPr>
          </a:p>
          <a:p>
            <a:pPr algn="ctr"/>
            <a:endParaRPr lang="en-US">
              <a:latin typeface="Arial" charset="0"/>
            </a:endParaRPr>
          </a:p>
        </p:txBody>
      </p:sp>
      <p:sp>
        <p:nvSpPr>
          <p:cNvPr id="47146" name="Rectangle 41"/>
          <p:cNvSpPr>
            <a:spLocks noChangeArrowheads="1"/>
          </p:cNvSpPr>
          <p:nvPr/>
        </p:nvSpPr>
        <p:spPr bwMode="auto">
          <a:xfrm>
            <a:off x="228600" y="2286000"/>
            <a:ext cx="1181100" cy="366713"/>
          </a:xfrm>
          <a:prstGeom prst="rect">
            <a:avLst/>
          </a:prstGeom>
          <a:noFill/>
          <a:ln w="9525">
            <a:noFill/>
            <a:miter lim="800000"/>
            <a:headEnd/>
            <a:tailEnd/>
          </a:ln>
        </p:spPr>
        <p:txBody>
          <a:bodyPr wrap="none">
            <a:spAutoFit/>
          </a:bodyPr>
          <a:lstStyle/>
          <a:p>
            <a:r>
              <a:rPr lang="en-US" i="1">
                <a:latin typeface="Arial" charset="0"/>
              </a:rPr>
              <a:t>minsup</a:t>
            </a:r>
            <a:r>
              <a:rPr lang="en-US">
                <a:latin typeface="Arial" charset="0"/>
              </a:rPr>
              <a:t>=2</a:t>
            </a:r>
          </a:p>
        </p:txBody>
      </p:sp>
      <p:sp>
        <p:nvSpPr>
          <p:cNvPr id="47147" name="Text Box 42"/>
          <p:cNvSpPr txBox="1">
            <a:spLocks noChangeArrowheads="1"/>
          </p:cNvSpPr>
          <p:nvPr/>
        </p:nvSpPr>
        <p:spPr bwMode="auto">
          <a:xfrm>
            <a:off x="304800" y="1143000"/>
            <a:ext cx="1463675" cy="1168400"/>
          </a:xfrm>
          <a:prstGeom prst="rect">
            <a:avLst/>
          </a:prstGeom>
          <a:noFill/>
          <a:ln w="12700">
            <a:solidFill>
              <a:schemeClr val="tx1"/>
            </a:solidFill>
            <a:miter lim="800000"/>
            <a:headEnd/>
            <a:tailEnd/>
          </a:ln>
        </p:spPr>
        <p:txBody>
          <a:bodyPr>
            <a:spAutoFit/>
          </a:bodyPr>
          <a:lstStyle/>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A, C, D</a:t>
            </a:r>
          </a:p>
          <a:p>
            <a:pPr marL="457200" indent="-457200" eaLnBrk="0" hangingPunct="0">
              <a:buFontTx/>
              <a:buAutoNum type="arabicPlain"/>
            </a:pPr>
            <a:r>
              <a:rPr lang="en-US" sz="1400" b="1">
                <a:latin typeface="Arial" charset="0"/>
              </a:rPr>
              <a:t>A, B, C, D</a:t>
            </a:r>
          </a:p>
          <a:p>
            <a:pPr marL="457200" indent="-457200" eaLnBrk="0" hangingPunct="0">
              <a:buFontTx/>
              <a:buAutoNum type="arabicPlain"/>
            </a:pPr>
            <a:r>
              <a:rPr lang="en-US" sz="1400" b="1">
                <a:latin typeface="Arial" charset="0"/>
              </a:rPr>
              <a:t>B, D</a:t>
            </a:r>
          </a:p>
        </p:txBody>
      </p:sp>
      <p:sp>
        <p:nvSpPr>
          <p:cNvPr id="47148" name="Line 43"/>
          <p:cNvSpPr>
            <a:spLocks noChangeShapeType="1"/>
          </p:cNvSpPr>
          <p:nvPr/>
        </p:nvSpPr>
        <p:spPr bwMode="auto">
          <a:xfrm>
            <a:off x="685800" y="1143000"/>
            <a:ext cx="0" cy="1143000"/>
          </a:xfrm>
          <a:prstGeom prst="line">
            <a:avLst/>
          </a:prstGeom>
          <a:noFill/>
          <a:ln w="12700">
            <a:solidFill>
              <a:schemeClr val="tx1"/>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smtClean="0"/>
              <a:t>Apriori</a:t>
            </a:r>
          </a:p>
        </p:txBody>
      </p:sp>
      <p:sp>
        <p:nvSpPr>
          <p:cNvPr id="48132" name="Text Box 3"/>
          <p:cNvSpPr txBox="1">
            <a:spLocks noChangeArrowheads="1"/>
          </p:cNvSpPr>
          <p:nvPr/>
        </p:nvSpPr>
        <p:spPr bwMode="auto">
          <a:xfrm>
            <a:off x="5480050" y="2613025"/>
            <a:ext cx="903288" cy="457200"/>
          </a:xfrm>
          <a:prstGeom prst="rect">
            <a:avLst/>
          </a:prstGeom>
          <a:noFill/>
          <a:ln w="9525">
            <a:noFill/>
            <a:miter lim="800000"/>
            <a:headEnd/>
            <a:tailEnd/>
          </a:ln>
        </p:spPr>
        <p:txBody>
          <a:bodyPr>
            <a:spAutoFit/>
          </a:bodyPr>
          <a:lstStyle/>
          <a:p>
            <a:pPr eaLnBrk="0" hangingPunct="0">
              <a:spcBef>
                <a:spcPct val="50000"/>
              </a:spcBef>
            </a:pPr>
            <a:r>
              <a:rPr lang="en-US" sz="2400">
                <a:latin typeface="Arial" charset="0"/>
              </a:rPr>
              <a:t>ACD</a:t>
            </a:r>
          </a:p>
        </p:txBody>
      </p:sp>
      <p:sp>
        <p:nvSpPr>
          <p:cNvPr id="48133" name="Text Box 4"/>
          <p:cNvSpPr txBox="1">
            <a:spLocks noChangeArrowheads="1"/>
          </p:cNvSpPr>
          <p:nvPr/>
        </p:nvSpPr>
        <p:spPr bwMode="auto">
          <a:xfrm>
            <a:off x="7246938" y="2613025"/>
            <a:ext cx="950912" cy="457200"/>
          </a:xfrm>
          <a:prstGeom prst="rect">
            <a:avLst/>
          </a:prstGeom>
          <a:noFill/>
          <a:ln w="9525">
            <a:noFill/>
            <a:miter lim="800000"/>
            <a:headEnd/>
            <a:tailEnd/>
          </a:ln>
        </p:spPr>
        <p:txBody>
          <a:bodyPr>
            <a:spAutoFit/>
          </a:bodyPr>
          <a:lstStyle/>
          <a:p>
            <a:pPr eaLnBrk="0" hangingPunct="0">
              <a:spcBef>
                <a:spcPct val="50000"/>
              </a:spcBef>
            </a:pPr>
            <a:r>
              <a:rPr lang="en-US" sz="2400">
                <a:latin typeface="Arial" charset="0"/>
              </a:rPr>
              <a:t>BCD</a:t>
            </a:r>
          </a:p>
        </p:txBody>
      </p:sp>
      <p:sp>
        <p:nvSpPr>
          <p:cNvPr id="48134" name="Text Box 5"/>
          <p:cNvSpPr txBox="1">
            <a:spLocks noChangeArrowheads="1"/>
          </p:cNvSpPr>
          <p:nvPr/>
        </p:nvSpPr>
        <p:spPr bwMode="auto">
          <a:xfrm>
            <a:off x="14255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AB</a:t>
            </a:r>
          </a:p>
        </p:txBody>
      </p:sp>
      <p:sp>
        <p:nvSpPr>
          <p:cNvPr id="48135" name="Text Box 6"/>
          <p:cNvSpPr txBox="1">
            <a:spLocks noChangeArrowheads="1"/>
          </p:cNvSpPr>
          <p:nvPr/>
        </p:nvSpPr>
        <p:spPr bwMode="auto">
          <a:xfrm>
            <a:off x="53117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BC</a:t>
            </a:r>
          </a:p>
        </p:txBody>
      </p:sp>
      <p:sp>
        <p:nvSpPr>
          <p:cNvPr id="48136" name="Text Box 7"/>
          <p:cNvSpPr txBox="1">
            <a:spLocks noChangeArrowheads="1"/>
          </p:cNvSpPr>
          <p:nvPr/>
        </p:nvSpPr>
        <p:spPr bwMode="auto">
          <a:xfrm>
            <a:off x="27209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AC</a:t>
            </a:r>
          </a:p>
        </p:txBody>
      </p:sp>
      <p:sp>
        <p:nvSpPr>
          <p:cNvPr id="48137" name="Text Box 8"/>
          <p:cNvSpPr txBox="1">
            <a:spLocks noChangeArrowheads="1"/>
          </p:cNvSpPr>
          <p:nvPr/>
        </p:nvSpPr>
        <p:spPr bwMode="auto">
          <a:xfrm>
            <a:off x="4016375" y="3908425"/>
            <a:ext cx="8382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AD</a:t>
            </a:r>
          </a:p>
        </p:txBody>
      </p:sp>
      <p:sp>
        <p:nvSpPr>
          <p:cNvPr id="48138" name="Text Box 9"/>
          <p:cNvSpPr txBox="1">
            <a:spLocks noChangeArrowheads="1"/>
          </p:cNvSpPr>
          <p:nvPr/>
        </p:nvSpPr>
        <p:spPr bwMode="auto">
          <a:xfrm>
            <a:off x="7978775" y="3908425"/>
            <a:ext cx="9144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CD</a:t>
            </a:r>
          </a:p>
        </p:txBody>
      </p:sp>
      <p:sp>
        <p:nvSpPr>
          <p:cNvPr id="48139" name="Text Box 10"/>
          <p:cNvSpPr txBox="1">
            <a:spLocks noChangeArrowheads="1"/>
          </p:cNvSpPr>
          <p:nvPr/>
        </p:nvSpPr>
        <p:spPr bwMode="auto">
          <a:xfrm>
            <a:off x="66833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BD</a:t>
            </a:r>
          </a:p>
        </p:txBody>
      </p:sp>
      <p:sp>
        <p:nvSpPr>
          <p:cNvPr id="48140" name="Text Box 11"/>
          <p:cNvSpPr txBox="1">
            <a:spLocks noChangeArrowheads="1"/>
          </p:cNvSpPr>
          <p:nvPr/>
        </p:nvSpPr>
        <p:spPr bwMode="auto">
          <a:xfrm>
            <a:off x="24955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a:t>
            </a:r>
          </a:p>
        </p:txBody>
      </p:sp>
      <p:sp>
        <p:nvSpPr>
          <p:cNvPr id="48141" name="Text Box 12"/>
          <p:cNvSpPr txBox="1">
            <a:spLocks noChangeArrowheads="1"/>
          </p:cNvSpPr>
          <p:nvPr/>
        </p:nvSpPr>
        <p:spPr bwMode="auto">
          <a:xfrm>
            <a:off x="575310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a:t>
            </a:r>
          </a:p>
        </p:txBody>
      </p:sp>
      <p:sp>
        <p:nvSpPr>
          <p:cNvPr id="48142" name="Text Box 13"/>
          <p:cNvSpPr txBox="1">
            <a:spLocks noChangeArrowheads="1"/>
          </p:cNvSpPr>
          <p:nvPr/>
        </p:nvSpPr>
        <p:spPr bwMode="auto">
          <a:xfrm>
            <a:off x="40068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a:t>
            </a:r>
          </a:p>
        </p:txBody>
      </p:sp>
      <p:sp>
        <p:nvSpPr>
          <p:cNvPr id="48143" name="Text Box 14"/>
          <p:cNvSpPr txBox="1">
            <a:spLocks noChangeArrowheads="1"/>
          </p:cNvSpPr>
          <p:nvPr/>
        </p:nvSpPr>
        <p:spPr bwMode="auto">
          <a:xfrm>
            <a:off x="7481888"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D</a:t>
            </a:r>
          </a:p>
        </p:txBody>
      </p:sp>
      <p:sp>
        <p:nvSpPr>
          <p:cNvPr id="48144" name="Text Box 15"/>
          <p:cNvSpPr txBox="1">
            <a:spLocks noChangeArrowheads="1"/>
          </p:cNvSpPr>
          <p:nvPr/>
        </p:nvSpPr>
        <p:spPr bwMode="auto">
          <a:xfrm>
            <a:off x="4872038" y="6237288"/>
            <a:ext cx="10668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t>
            </a:r>
          </a:p>
        </p:txBody>
      </p:sp>
      <p:sp>
        <p:nvSpPr>
          <p:cNvPr id="48145" name="Line 16"/>
          <p:cNvSpPr>
            <a:spLocks noChangeShapeType="1"/>
          </p:cNvSpPr>
          <p:nvPr/>
        </p:nvSpPr>
        <p:spPr bwMode="auto">
          <a:xfrm flipH="1">
            <a:off x="3178175" y="3038475"/>
            <a:ext cx="2486025" cy="946150"/>
          </a:xfrm>
          <a:prstGeom prst="line">
            <a:avLst/>
          </a:prstGeom>
          <a:noFill/>
          <a:ln w="9525">
            <a:solidFill>
              <a:schemeClr val="tx1"/>
            </a:solidFill>
            <a:round/>
            <a:headEnd type="arrow" w="lg" len="lg"/>
            <a:tailEnd/>
          </a:ln>
        </p:spPr>
        <p:txBody>
          <a:bodyPr wrap="none" anchor="ctr"/>
          <a:lstStyle/>
          <a:p>
            <a:endParaRPr lang="tr-TR"/>
          </a:p>
        </p:txBody>
      </p:sp>
      <p:sp>
        <p:nvSpPr>
          <p:cNvPr id="48146" name="Line 17"/>
          <p:cNvSpPr>
            <a:spLocks noChangeShapeType="1"/>
          </p:cNvSpPr>
          <p:nvPr/>
        </p:nvSpPr>
        <p:spPr bwMode="auto">
          <a:xfrm flipH="1">
            <a:off x="5692775" y="3038475"/>
            <a:ext cx="1914525" cy="946150"/>
          </a:xfrm>
          <a:prstGeom prst="line">
            <a:avLst/>
          </a:prstGeom>
          <a:noFill/>
          <a:ln w="9525">
            <a:solidFill>
              <a:schemeClr val="tx1"/>
            </a:solidFill>
            <a:round/>
            <a:headEnd type="arrow" w="lg" len="lg"/>
            <a:tailEnd/>
          </a:ln>
        </p:spPr>
        <p:txBody>
          <a:bodyPr wrap="none" anchor="ctr"/>
          <a:lstStyle/>
          <a:p>
            <a:endParaRPr lang="tr-TR"/>
          </a:p>
        </p:txBody>
      </p:sp>
      <p:sp>
        <p:nvSpPr>
          <p:cNvPr id="48147" name="Line 18"/>
          <p:cNvSpPr>
            <a:spLocks noChangeShapeType="1"/>
          </p:cNvSpPr>
          <p:nvPr/>
        </p:nvSpPr>
        <p:spPr bwMode="auto">
          <a:xfrm>
            <a:off x="5951538" y="3038475"/>
            <a:ext cx="2332037" cy="946150"/>
          </a:xfrm>
          <a:prstGeom prst="line">
            <a:avLst/>
          </a:prstGeom>
          <a:noFill/>
          <a:ln w="9525">
            <a:solidFill>
              <a:schemeClr val="tx1"/>
            </a:solidFill>
            <a:round/>
            <a:headEnd type="arrow" w="lg" len="lg"/>
            <a:tailEnd/>
          </a:ln>
        </p:spPr>
        <p:txBody>
          <a:bodyPr wrap="none" anchor="ctr"/>
          <a:lstStyle/>
          <a:p>
            <a:endParaRPr lang="tr-TR"/>
          </a:p>
        </p:txBody>
      </p:sp>
      <p:sp>
        <p:nvSpPr>
          <p:cNvPr id="48148" name="Line 19"/>
          <p:cNvSpPr>
            <a:spLocks noChangeShapeType="1"/>
          </p:cNvSpPr>
          <p:nvPr/>
        </p:nvSpPr>
        <p:spPr bwMode="auto">
          <a:xfrm>
            <a:off x="7896225" y="2967038"/>
            <a:ext cx="539750" cy="1017587"/>
          </a:xfrm>
          <a:prstGeom prst="line">
            <a:avLst/>
          </a:prstGeom>
          <a:noFill/>
          <a:ln w="9525">
            <a:solidFill>
              <a:schemeClr val="tx1"/>
            </a:solidFill>
            <a:round/>
            <a:headEnd type="arrow" w="lg" len="lg"/>
            <a:tailEnd/>
          </a:ln>
        </p:spPr>
        <p:txBody>
          <a:bodyPr wrap="none" anchor="ctr"/>
          <a:lstStyle/>
          <a:p>
            <a:endParaRPr lang="tr-TR"/>
          </a:p>
        </p:txBody>
      </p:sp>
      <p:sp>
        <p:nvSpPr>
          <p:cNvPr id="48149" name="Line 20"/>
          <p:cNvSpPr>
            <a:spLocks noChangeShapeType="1"/>
          </p:cNvSpPr>
          <p:nvPr/>
        </p:nvSpPr>
        <p:spPr bwMode="auto">
          <a:xfrm flipH="1">
            <a:off x="7064375" y="2994025"/>
            <a:ext cx="685800" cy="990600"/>
          </a:xfrm>
          <a:prstGeom prst="line">
            <a:avLst/>
          </a:prstGeom>
          <a:noFill/>
          <a:ln w="9525">
            <a:solidFill>
              <a:schemeClr val="tx1"/>
            </a:solidFill>
            <a:round/>
            <a:headEnd type="arrow" w="lg" len="lg"/>
            <a:tailEnd/>
          </a:ln>
        </p:spPr>
        <p:txBody>
          <a:bodyPr wrap="none" anchor="ctr"/>
          <a:lstStyle/>
          <a:p>
            <a:endParaRPr lang="tr-TR"/>
          </a:p>
        </p:txBody>
      </p:sp>
      <p:sp>
        <p:nvSpPr>
          <p:cNvPr id="48150" name="Line 21"/>
          <p:cNvSpPr>
            <a:spLocks noChangeShapeType="1"/>
          </p:cNvSpPr>
          <p:nvPr/>
        </p:nvSpPr>
        <p:spPr bwMode="auto">
          <a:xfrm flipH="1">
            <a:off x="4397375" y="3038475"/>
            <a:ext cx="1409700" cy="946150"/>
          </a:xfrm>
          <a:prstGeom prst="line">
            <a:avLst/>
          </a:prstGeom>
          <a:noFill/>
          <a:ln w="9525">
            <a:solidFill>
              <a:schemeClr val="tx1"/>
            </a:solidFill>
            <a:round/>
            <a:headEnd type="arrow" w="lg" len="lg"/>
            <a:tailEnd/>
          </a:ln>
        </p:spPr>
        <p:txBody>
          <a:bodyPr wrap="none" anchor="ctr"/>
          <a:lstStyle/>
          <a:p>
            <a:endParaRPr lang="tr-TR"/>
          </a:p>
        </p:txBody>
      </p:sp>
      <p:sp>
        <p:nvSpPr>
          <p:cNvPr id="48151" name="Line 22"/>
          <p:cNvSpPr>
            <a:spLocks noChangeShapeType="1"/>
          </p:cNvSpPr>
          <p:nvPr/>
        </p:nvSpPr>
        <p:spPr bwMode="auto">
          <a:xfrm>
            <a:off x="1703388" y="4335463"/>
            <a:ext cx="865187" cy="868362"/>
          </a:xfrm>
          <a:prstGeom prst="line">
            <a:avLst/>
          </a:prstGeom>
          <a:noFill/>
          <a:ln w="12700">
            <a:solidFill>
              <a:schemeClr val="tx1"/>
            </a:solidFill>
            <a:round/>
            <a:headEnd type="arrow" w="lg" len="lg"/>
            <a:tailEnd/>
          </a:ln>
        </p:spPr>
        <p:txBody>
          <a:bodyPr wrap="none" anchor="ctr"/>
          <a:lstStyle/>
          <a:p>
            <a:endParaRPr lang="tr-TR"/>
          </a:p>
        </p:txBody>
      </p:sp>
      <p:sp>
        <p:nvSpPr>
          <p:cNvPr id="48152" name="Line 23"/>
          <p:cNvSpPr>
            <a:spLocks noChangeShapeType="1"/>
          </p:cNvSpPr>
          <p:nvPr/>
        </p:nvSpPr>
        <p:spPr bwMode="auto">
          <a:xfrm>
            <a:off x="1806575" y="4289425"/>
            <a:ext cx="2286000" cy="914400"/>
          </a:xfrm>
          <a:prstGeom prst="line">
            <a:avLst/>
          </a:prstGeom>
          <a:noFill/>
          <a:ln w="12700">
            <a:solidFill>
              <a:schemeClr val="tx1"/>
            </a:solidFill>
            <a:round/>
            <a:headEnd type="arrow" w="lg" len="lg"/>
            <a:tailEnd/>
          </a:ln>
        </p:spPr>
        <p:txBody>
          <a:bodyPr wrap="none" anchor="ctr"/>
          <a:lstStyle/>
          <a:p>
            <a:endParaRPr lang="tr-TR"/>
          </a:p>
        </p:txBody>
      </p:sp>
      <p:sp>
        <p:nvSpPr>
          <p:cNvPr id="48153" name="Line 24"/>
          <p:cNvSpPr>
            <a:spLocks noChangeShapeType="1"/>
          </p:cNvSpPr>
          <p:nvPr/>
        </p:nvSpPr>
        <p:spPr bwMode="auto">
          <a:xfrm flipH="1">
            <a:off x="2644775" y="4335463"/>
            <a:ext cx="354013" cy="868362"/>
          </a:xfrm>
          <a:prstGeom prst="line">
            <a:avLst/>
          </a:prstGeom>
          <a:noFill/>
          <a:ln w="12700">
            <a:solidFill>
              <a:schemeClr val="tx1"/>
            </a:solidFill>
            <a:round/>
            <a:headEnd type="arrow" w="lg" len="lg"/>
            <a:tailEnd/>
          </a:ln>
        </p:spPr>
        <p:txBody>
          <a:bodyPr wrap="none" anchor="ctr"/>
          <a:lstStyle/>
          <a:p>
            <a:endParaRPr lang="tr-TR"/>
          </a:p>
        </p:txBody>
      </p:sp>
      <p:sp>
        <p:nvSpPr>
          <p:cNvPr id="48154" name="Line 25"/>
          <p:cNvSpPr>
            <a:spLocks noChangeShapeType="1"/>
          </p:cNvSpPr>
          <p:nvPr/>
        </p:nvSpPr>
        <p:spPr bwMode="auto">
          <a:xfrm>
            <a:off x="3071813" y="4335463"/>
            <a:ext cx="2773362" cy="868362"/>
          </a:xfrm>
          <a:prstGeom prst="line">
            <a:avLst/>
          </a:prstGeom>
          <a:noFill/>
          <a:ln w="12700">
            <a:solidFill>
              <a:schemeClr val="tx1"/>
            </a:solidFill>
            <a:round/>
            <a:headEnd type="arrow" w="lg" len="lg"/>
            <a:tailEnd/>
          </a:ln>
        </p:spPr>
        <p:txBody>
          <a:bodyPr wrap="none" anchor="ctr"/>
          <a:lstStyle/>
          <a:p>
            <a:endParaRPr lang="tr-TR"/>
          </a:p>
        </p:txBody>
      </p:sp>
      <p:sp>
        <p:nvSpPr>
          <p:cNvPr id="48155" name="Line 26"/>
          <p:cNvSpPr>
            <a:spLocks noChangeShapeType="1"/>
          </p:cNvSpPr>
          <p:nvPr/>
        </p:nvSpPr>
        <p:spPr bwMode="auto">
          <a:xfrm flipH="1">
            <a:off x="4168775" y="4262438"/>
            <a:ext cx="1422400" cy="941387"/>
          </a:xfrm>
          <a:prstGeom prst="line">
            <a:avLst/>
          </a:prstGeom>
          <a:noFill/>
          <a:ln w="12700">
            <a:solidFill>
              <a:schemeClr val="tx1"/>
            </a:solidFill>
            <a:round/>
            <a:headEnd type="arrow" w="lg" len="lg"/>
            <a:tailEnd/>
          </a:ln>
        </p:spPr>
        <p:txBody>
          <a:bodyPr wrap="none" anchor="ctr"/>
          <a:lstStyle/>
          <a:p>
            <a:endParaRPr lang="tr-TR"/>
          </a:p>
        </p:txBody>
      </p:sp>
      <p:sp>
        <p:nvSpPr>
          <p:cNvPr id="48156" name="Line 27"/>
          <p:cNvSpPr>
            <a:spLocks noChangeShapeType="1"/>
          </p:cNvSpPr>
          <p:nvPr/>
        </p:nvSpPr>
        <p:spPr bwMode="auto">
          <a:xfrm>
            <a:off x="5664200" y="4335463"/>
            <a:ext cx="333375" cy="868362"/>
          </a:xfrm>
          <a:prstGeom prst="line">
            <a:avLst/>
          </a:prstGeom>
          <a:noFill/>
          <a:ln w="12700">
            <a:solidFill>
              <a:schemeClr val="tx1"/>
            </a:solidFill>
            <a:round/>
            <a:headEnd type="arrow" w="lg" len="lg"/>
            <a:tailEnd/>
          </a:ln>
        </p:spPr>
        <p:txBody>
          <a:bodyPr wrap="none" anchor="ctr"/>
          <a:lstStyle/>
          <a:p>
            <a:endParaRPr lang="tr-TR"/>
          </a:p>
        </p:txBody>
      </p:sp>
      <p:sp>
        <p:nvSpPr>
          <p:cNvPr id="48157" name="Line 28"/>
          <p:cNvSpPr>
            <a:spLocks noChangeShapeType="1"/>
          </p:cNvSpPr>
          <p:nvPr/>
        </p:nvSpPr>
        <p:spPr bwMode="auto">
          <a:xfrm flipH="1">
            <a:off x="2797175" y="4335463"/>
            <a:ext cx="1354138" cy="868362"/>
          </a:xfrm>
          <a:prstGeom prst="line">
            <a:avLst/>
          </a:prstGeom>
          <a:noFill/>
          <a:ln w="12700">
            <a:solidFill>
              <a:schemeClr val="tx1"/>
            </a:solidFill>
            <a:round/>
            <a:headEnd type="arrow" w="lg" len="lg"/>
            <a:tailEnd/>
          </a:ln>
        </p:spPr>
        <p:txBody>
          <a:bodyPr wrap="none" anchor="ctr"/>
          <a:lstStyle/>
          <a:p>
            <a:endParaRPr lang="tr-TR"/>
          </a:p>
        </p:txBody>
      </p:sp>
      <p:sp>
        <p:nvSpPr>
          <p:cNvPr id="48158" name="Line 29"/>
          <p:cNvSpPr>
            <a:spLocks noChangeShapeType="1"/>
          </p:cNvSpPr>
          <p:nvPr/>
        </p:nvSpPr>
        <p:spPr bwMode="auto">
          <a:xfrm>
            <a:off x="4367213" y="4335463"/>
            <a:ext cx="3230562" cy="868362"/>
          </a:xfrm>
          <a:prstGeom prst="line">
            <a:avLst/>
          </a:prstGeom>
          <a:noFill/>
          <a:ln w="12700">
            <a:solidFill>
              <a:schemeClr val="tx1"/>
            </a:solidFill>
            <a:round/>
            <a:headEnd type="arrow" w="lg" len="lg"/>
            <a:tailEnd/>
          </a:ln>
        </p:spPr>
        <p:txBody>
          <a:bodyPr wrap="none" anchor="ctr"/>
          <a:lstStyle/>
          <a:p>
            <a:endParaRPr lang="tr-TR"/>
          </a:p>
        </p:txBody>
      </p:sp>
      <p:sp>
        <p:nvSpPr>
          <p:cNvPr id="48159" name="Line 30"/>
          <p:cNvSpPr>
            <a:spLocks noChangeShapeType="1"/>
          </p:cNvSpPr>
          <p:nvPr/>
        </p:nvSpPr>
        <p:spPr bwMode="auto">
          <a:xfrm flipH="1">
            <a:off x="4244975" y="4289425"/>
            <a:ext cx="2743200" cy="914400"/>
          </a:xfrm>
          <a:prstGeom prst="line">
            <a:avLst/>
          </a:prstGeom>
          <a:noFill/>
          <a:ln w="12700">
            <a:solidFill>
              <a:schemeClr val="tx1"/>
            </a:solidFill>
            <a:round/>
            <a:headEnd type="arrow" w="lg" len="lg"/>
            <a:tailEnd/>
          </a:ln>
        </p:spPr>
        <p:txBody>
          <a:bodyPr wrap="none" anchor="ctr"/>
          <a:lstStyle/>
          <a:p>
            <a:endParaRPr lang="tr-TR"/>
          </a:p>
        </p:txBody>
      </p:sp>
      <p:sp>
        <p:nvSpPr>
          <p:cNvPr id="48160" name="Line 31"/>
          <p:cNvSpPr>
            <a:spLocks noChangeShapeType="1"/>
          </p:cNvSpPr>
          <p:nvPr/>
        </p:nvSpPr>
        <p:spPr bwMode="auto">
          <a:xfrm>
            <a:off x="7031038" y="4262438"/>
            <a:ext cx="642937" cy="941387"/>
          </a:xfrm>
          <a:prstGeom prst="line">
            <a:avLst/>
          </a:prstGeom>
          <a:noFill/>
          <a:ln w="12700">
            <a:solidFill>
              <a:schemeClr val="tx1"/>
            </a:solidFill>
            <a:round/>
            <a:headEnd type="arrow" w="lg" len="lg"/>
            <a:tailEnd/>
          </a:ln>
        </p:spPr>
        <p:txBody>
          <a:bodyPr wrap="none" anchor="ctr"/>
          <a:lstStyle/>
          <a:p>
            <a:endParaRPr lang="tr-TR"/>
          </a:p>
        </p:txBody>
      </p:sp>
      <p:sp>
        <p:nvSpPr>
          <p:cNvPr id="48161" name="Line 32"/>
          <p:cNvSpPr>
            <a:spLocks noChangeShapeType="1"/>
          </p:cNvSpPr>
          <p:nvPr/>
        </p:nvSpPr>
        <p:spPr bwMode="auto">
          <a:xfrm flipH="1">
            <a:off x="6073775" y="4289425"/>
            <a:ext cx="2209800" cy="914400"/>
          </a:xfrm>
          <a:prstGeom prst="line">
            <a:avLst/>
          </a:prstGeom>
          <a:noFill/>
          <a:ln w="12700">
            <a:solidFill>
              <a:schemeClr val="tx1"/>
            </a:solidFill>
            <a:round/>
            <a:headEnd type="arrow" w="lg" len="lg"/>
            <a:tailEnd/>
          </a:ln>
        </p:spPr>
        <p:txBody>
          <a:bodyPr wrap="none" anchor="ctr"/>
          <a:lstStyle/>
          <a:p>
            <a:endParaRPr lang="tr-TR"/>
          </a:p>
        </p:txBody>
      </p:sp>
      <p:sp>
        <p:nvSpPr>
          <p:cNvPr id="48162" name="Line 33"/>
          <p:cNvSpPr>
            <a:spLocks noChangeShapeType="1"/>
          </p:cNvSpPr>
          <p:nvPr/>
        </p:nvSpPr>
        <p:spPr bwMode="auto">
          <a:xfrm flipH="1">
            <a:off x="7750175" y="4335463"/>
            <a:ext cx="577850" cy="868362"/>
          </a:xfrm>
          <a:prstGeom prst="line">
            <a:avLst/>
          </a:prstGeom>
          <a:noFill/>
          <a:ln w="12700">
            <a:solidFill>
              <a:schemeClr val="tx1"/>
            </a:solidFill>
            <a:round/>
            <a:headEnd type="arrow" w="lg" len="lg"/>
            <a:tailEnd/>
          </a:ln>
        </p:spPr>
        <p:txBody>
          <a:bodyPr wrap="none" anchor="ctr"/>
          <a:lstStyle/>
          <a:p>
            <a:endParaRPr lang="tr-TR"/>
          </a:p>
        </p:txBody>
      </p:sp>
      <p:sp>
        <p:nvSpPr>
          <p:cNvPr id="48163" name="Line 34"/>
          <p:cNvSpPr>
            <a:spLocks noChangeShapeType="1"/>
          </p:cNvSpPr>
          <p:nvPr/>
        </p:nvSpPr>
        <p:spPr bwMode="auto">
          <a:xfrm>
            <a:off x="2644775" y="5508625"/>
            <a:ext cx="2209800" cy="762000"/>
          </a:xfrm>
          <a:prstGeom prst="line">
            <a:avLst/>
          </a:prstGeom>
          <a:noFill/>
          <a:ln w="12700">
            <a:solidFill>
              <a:schemeClr val="tx1"/>
            </a:solidFill>
            <a:round/>
            <a:headEnd type="arrow" w="lg" len="lg"/>
            <a:tailEnd/>
          </a:ln>
        </p:spPr>
        <p:txBody>
          <a:bodyPr wrap="none" anchor="ctr"/>
          <a:lstStyle/>
          <a:p>
            <a:endParaRPr lang="tr-TR"/>
          </a:p>
        </p:txBody>
      </p:sp>
      <p:sp>
        <p:nvSpPr>
          <p:cNvPr id="48164" name="Line 35"/>
          <p:cNvSpPr>
            <a:spLocks noChangeShapeType="1"/>
          </p:cNvSpPr>
          <p:nvPr/>
        </p:nvSpPr>
        <p:spPr bwMode="auto">
          <a:xfrm>
            <a:off x="41687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8165" name="Line 36"/>
          <p:cNvSpPr>
            <a:spLocks noChangeShapeType="1"/>
          </p:cNvSpPr>
          <p:nvPr/>
        </p:nvSpPr>
        <p:spPr bwMode="auto">
          <a:xfrm flipH="1">
            <a:off x="50831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8166" name="Line 37"/>
          <p:cNvSpPr>
            <a:spLocks noChangeShapeType="1"/>
          </p:cNvSpPr>
          <p:nvPr/>
        </p:nvSpPr>
        <p:spPr bwMode="auto">
          <a:xfrm flipH="1">
            <a:off x="5235575" y="5508625"/>
            <a:ext cx="2362200" cy="762000"/>
          </a:xfrm>
          <a:prstGeom prst="line">
            <a:avLst/>
          </a:prstGeom>
          <a:noFill/>
          <a:ln w="12700">
            <a:solidFill>
              <a:schemeClr val="tx1"/>
            </a:solidFill>
            <a:round/>
            <a:headEnd type="arrow" w="lg" len="lg"/>
            <a:tailEnd/>
          </a:ln>
        </p:spPr>
        <p:txBody>
          <a:bodyPr wrap="none" anchor="ctr"/>
          <a:lstStyle/>
          <a:p>
            <a:endParaRPr lang="tr-TR"/>
          </a:p>
        </p:txBody>
      </p:sp>
      <p:sp>
        <p:nvSpPr>
          <p:cNvPr id="48167" name="Rectangle 38"/>
          <p:cNvSpPr>
            <a:spLocks noChangeArrowheads="1"/>
          </p:cNvSpPr>
          <p:nvPr/>
        </p:nvSpPr>
        <p:spPr bwMode="auto">
          <a:xfrm>
            <a:off x="1474788" y="3860800"/>
            <a:ext cx="793750" cy="504825"/>
          </a:xfrm>
          <a:prstGeom prst="rect">
            <a:avLst/>
          </a:prstGeom>
          <a:solidFill>
            <a:srgbClr val="800000">
              <a:alpha val="52940"/>
            </a:srgbClr>
          </a:solidFill>
          <a:ln w="9525">
            <a:solidFill>
              <a:schemeClr val="tx1"/>
            </a:solidFill>
            <a:miter lim="800000"/>
            <a:headEnd/>
            <a:tailEnd/>
          </a:ln>
        </p:spPr>
        <p:txBody>
          <a:bodyPr wrap="none" anchor="ctr"/>
          <a:lstStyle/>
          <a:p>
            <a:pPr algn="ctr"/>
            <a:endParaRPr lang="en-US">
              <a:latin typeface="Arial" charset="0"/>
            </a:endParaRPr>
          </a:p>
          <a:p>
            <a:pPr algn="ctr"/>
            <a:endParaRPr lang="en-US">
              <a:latin typeface="Arial" charset="0"/>
            </a:endParaRPr>
          </a:p>
        </p:txBody>
      </p:sp>
      <p:sp>
        <p:nvSpPr>
          <p:cNvPr id="48168" name="Text Box 39"/>
          <p:cNvSpPr txBox="1">
            <a:spLocks noChangeArrowheads="1"/>
          </p:cNvSpPr>
          <p:nvPr/>
        </p:nvSpPr>
        <p:spPr bwMode="auto">
          <a:xfrm>
            <a:off x="1957388" y="3925888"/>
            <a:ext cx="311150" cy="366712"/>
          </a:xfrm>
          <a:prstGeom prst="rect">
            <a:avLst/>
          </a:prstGeom>
          <a:noFill/>
          <a:ln w="9525">
            <a:noFill/>
            <a:miter lim="800000"/>
            <a:headEnd/>
            <a:tailEnd/>
          </a:ln>
        </p:spPr>
        <p:txBody>
          <a:bodyPr wrap="none">
            <a:spAutoFit/>
          </a:bodyPr>
          <a:lstStyle/>
          <a:p>
            <a:r>
              <a:rPr lang="en-US">
                <a:latin typeface="Arial" charset="0"/>
              </a:rPr>
              <a:t>1</a:t>
            </a:r>
          </a:p>
        </p:txBody>
      </p:sp>
      <p:sp>
        <p:nvSpPr>
          <p:cNvPr id="48169" name="Text Box 40"/>
          <p:cNvSpPr txBox="1">
            <a:spLocks noChangeArrowheads="1"/>
          </p:cNvSpPr>
          <p:nvPr/>
        </p:nvSpPr>
        <p:spPr bwMode="auto">
          <a:xfrm>
            <a:off x="3252788" y="39338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8170" name="Text Box 41"/>
          <p:cNvSpPr txBox="1">
            <a:spLocks noChangeArrowheads="1"/>
          </p:cNvSpPr>
          <p:nvPr/>
        </p:nvSpPr>
        <p:spPr bwMode="auto">
          <a:xfrm>
            <a:off x="4548188" y="39338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8171" name="Text Box 42"/>
          <p:cNvSpPr txBox="1">
            <a:spLocks noChangeArrowheads="1"/>
          </p:cNvSpPr>
          <p:nvPr/>
        </p:nvSpPr>
        <p:spPr bwMode="auto">
          <a:xfrm>
            <a:off x="5845175" y="3933825"/>
            <a:ext cx="311150" cy="366713"/>
          </a:xfrm>
          <a:prstGeom prst="rect">
            <a:avLst/>
          </a:prstGeom>
          <a:noFill/>
          <a:ln w="9525">
            <a:noFill/>
            <a:miter lim="800000"/>
            <a:headEnd/>
            <a:tailEnd/>
          </a:ln>
        </p:spPr>
        <p:txBody>
          <a:bodyPr wrap="none">
            <a:spAutoFit/>
          </a:bodyPr>
          <a:lstStyle/>
          <a:p>
            <a:r>
              <a:rPr lang="en-US">
                <a:latin typeface="Arial" charset="0"/>
              </a:rPr>
              <a:t>3</a:t>
            </a:r>
          </a:p>
        </p:txBody>
      </p:sp>
      <p:sp>
        <p:nvSpPr>
          <p:cNvPr id="48172" name="Text Box 43"/>
          <p:cNvSpPr txBox="1">
            <a:spLocks noChangeArrowheads="1"/>
          </p:cNvSpPr>
          <p:nvPr/>
        </p:nvSpPr>
        <p:spPr bwMode="auto">
          <a:xfrm>
            <a:off x="7213600" y="39338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8173" name="Text Box 44"/>
          <p:cNvSpPr txBox="1">
            <a:spLocks noChangeArrowheads="1"/>
          </p:cNvSpPr>
          <p:nvPr/>
        </p:nvSpPr>
        <p:spPr bwMode="auto">
          <a:xfrm>
            <a:off x="8509000" y="39338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8174" name="Rectangle 45"/>
          <p:cNvSpPr>
            <a:spLocks noChangeArrowheads="1"/>
          </p:cNvSpPr>
          <p:nvPr/>
        </p:nvSpPr>
        <p:spPr bwMode="auto">
          <a:xfrm>
            <a:off x="3708400" y="2205038"/>
            <a:ext cx="4967288" cy="1223962"/>
          </a:xfrm>
          <a:prstGeom prst="rect">
            <a:avLst/>
          </a:prstGeom>
          <a:solidFill>
            <a:srgbClr val="333399">
              <a:alpha val="43921"/>
            </a:srgbClr>
          </a:solidFill>
          <a:ln w="9525">
            <a:solidFill>
              <a:schemeClr val="tx1"/>
            </a:solidFill>
            <a:miter lim="800000"/>
            <a:headEnd/>
            <a:tailEnd/>
          </a:ln>
        </p:spPr>
        <p:txBody>
          <a:bodyPr wrap="none" anchor="ctr"/>
          <a:lstStyle/>
          <a:p>
            <a:endParaRPr lang="tr-TR"/>
          </a:p>
        </p:txBody>
      </p:sp>
      <p:sp>
        <p:nvSpPr>
          <p:cNvPr id="48175" name="Text Box 46"/>
          <p:cNvSpPr txBox="1">
            <a:spLocks noChangeArrowheads="1"/>
          </p:cNvSpPr>
          <p:nvPr/>
        </p:nvSpPr>
        <p:spPr bwMode="auto">
          <a:xfrm>
            <a:off x="3736975" y="2205038"/>
            <a:ext cx="958850" cy="366712"/>
          </a:xfrm>
          <a:prstGeom prst="rect">
            <a:avLst/>
          </a:prstGeom>
          <a:noFill/>
          <a:ln w="9525">
            <a:noFill/>
            <a:miter lim="800000"/>
            <a:headEnd/>
            <a:tailEnd/>
          </a:ln>
        </p:spPr>
        <p:txBody>
          <a:bodyPr wrap="none">
            <a:spAutoFit/>
          </a:bodyPr>
          <a:lstStyle/>
          <a:p>
            <a:r>
              <a:rPr lang="tr-TR">
                <a:latin typeface="Arial" charset="0"/>
              </a:rPr>
              <a:t>Adaylar</a:t>
            </a:r>
            <a:endParaRPr lang="en-US">
              <a:latin typeface="Arial" charset="0"/>
            </a:endParaRPr>
          </a:p>
        </p:txBody>
      </p:sp>
      <p:sp>
        <p:nvSpPr>
          <p:cNvPr id="48176" name="Text Box 47"/>
          <p:cNvSpPr txBox="1">
            <a:spLocks noChangeArrowheads="1"/>
          </p:cNvSpPr>
          <p:nvPr/>
        </p:nvSpPr>
        <p:spPr bwMode="auto">
          <a:xfrm>
            <a:off x="2824163" y="5176838"/>
            <a:ext cx="311150" cy="366712"/>
          </a:xfrm>
          <a:prstGeom prst="rect">
            <a:avLst/>
          </a:prstGeom>
          <a:noFill/>
          <a:ln w="9525">
            <a:noFill/>
            <a:miter lim="800000"/>
            <a:headEnd/>
            <a:tailEnd/>
          </a:ln>
        </p:spPr>
        <p:txBody>
          <a:bodyPr wrap="none">
            <a:spAutoFit/>
          </a:bodyPr>
          <a:lstStyle/>
          <a:p>
            <a:r>
              <a:rPr lang="en-US">
                <a:latin typeface="Arial" charset="0"/>
              </a:rPr>
              <a:t>2</a:t>
            </a:r>
          </a:p>
        </p:txBody>
      </p:sp>
      <p:sp>
        <p:nvSpPr>
          <p:cNvPr id="48177" name="Text Box 48"/>
          <p:cNvSpPr txBox="1">
            <a:spLocks noChangeArrowheads="1"/>
          </p:cNvSpPr>
          <p:nvPr/>
        </p:nvSpPr>
        <p:spPr bwMode="auto">
          <a:xfrm>
            <a:off x="4332288" y="5178425"/>
            <a:ext cx="311150" cy="366713"/>
          </a:xfrm>
          <a:prstGeom prst="rect">
            <a:avLst/>
          </a:prstGeom>
          <a:noFill/>
          <a:ln w="9525">
            <a:noFill/>
            <a:miter lim="800000"/>
            <a:headEnd/>
            <a:tailEnd/>
          </a:ln>
        </p:spPr>
        <p:txBody>
          <a:bodyPr wrap="none">
            <a:spAutoFit/>
          </a:bodyPr>
          <a:lstStyle/>
          <a:p>
            <a:r>
              <a:rPr lang="en-US">
                <a:latin typeface="Arial" charset="0"/>
              </a:rPr>
              <a:t>4</a:t>
            </a:r>
          </a:p>
        </p:txBody>
      </p:sp>
      <p:sp>
        <p:nvSpPr>
          <p:cNvPr id="48178" name="Text Box 49"/>
          <p:cNvSpPr txBox="1">
            <a:spLocks noChangeArrowheads="1"/>
          </p:cNvSpPr>
          <p:nvPr/>
        </p:nvSpPr>
        <p:spPr bwMode="auto">
          <a:xfrm>
            <a:off x="6061075" y="5180013"/>
            <a:ext cx="311150" cy="366712"/>
          </a:xfrm>
          <a:prstGeom prst="rect">
            <a:avLst/>
          </a:prstGeom>
          <a:noFill/>
          <a:ln w="9525">
            <a:noFill/>
            <a:miter lim="800000"/>
            <a:headEnd/>
            <a:tailEnd/>
          </a:ln>
        </p:spPr>
        <p:txBody>
          <a:bodyPr wrap="none">
            <a:spAutoFit/>
          </a:bodyPr>
          <a:lstStyle/>
          <a:p>
            <a:r>
              <a:rPr lang="en-US">
                <a:latin typeface="Arial" charset="0"/>
              </a:rPr>
              <a:t>4</a:t>
            </a:r>
          </a:p>
        </p:txBody>
      </p:sp>
      <p:sp>
        <p:nvSpPr>
          <p:cNvPr id="48179" name="Text Box 50"/>
          <p:cNvSpPr txBox="1">
            <a:spLocks noChangeArrowheads="1"/>
          </p:cNvSpPr>
          <p:nvPr/>
        </p:nvSpPr>
        <p:spPr bwMode="auto">
          <a:xfrm>
            <a:off x="7789863" y="5180013"/>
            <a:ext cx="311150" cy="366712"/>
          </a:xfrm>
          <a:prstGeom prst="rect">
            <a:avLst/>
          </a:prstGeom>
          <a:noFill/>
          <a:ln w="9525">
            <a:noFill/>
            <a:miter lim="800000"/>
            <a:headEnd/>
            <a:tailEnd/>
          </a:ln>
        </p:spPr>
        <p:txBody>
          <a:bodyPr wrap="none">
            <a:spAutoFit/>
          </a:bodyPr>
          <a:lstStyle/>
          <a:p>
            <a:r>
              <a:rPr lang="en-US">
                <a:latin typeface="Arial" charset="0"/>
              </a:rPr>
              <a:t>3</a:t>
            </a:r>
          </a:p>
        </p:txBody>
      </p:sp>
      <p:sp>
        <p:nvSpPr>
          <p:cNvPr id="48180" name="Rectangle 51"/>
          <p:cNvSpPr>
            <a:spLocks noChangeArrowheads="1"/>
          </p:cNvSpPr>
          <p:nvPr/>
        </p:nvSpPr>
        <p:spPr bwMode="auto">
          <a:xfrm>
            <a:off x="228600" y="2286000"/>
            <a:ext cx="1181100" cy="366713"/>
          </a:xfrm>
          <a:prstGeom prst="rect">
            <a:avLst/>
          </a:prstGeom>
          <a:noFill/>
          <a:ln w="9525">
            <a:noFill/>
            <a:miter lim="800000"/>
            <a:headEnd/>
            <a:tailEnd/>
          </a:ln>
        </p:spPr>
        <p:txBody>
          <a:bodyPr wrap="none">
            <a:spAutoFit/>
          </a:bodyPr>
          <a:lstStyle/>
          <a:p>
            <a:r>
              <a:rPr lang="en-US" i="1">
                <a:latin typeface="Arial" charset="0"/>
              </a:rPr>
              <a:t>minsup</a:t>
            </a:r>
            <a:r>
              <a:rPr lang="en-US">
                <a:latin typeface="Arial" charset="0"/>
              </a:rPr>
              <a:t>=2</a:t>
            </a:r>
          </a:p>
        </p:txBody>
      </p:sp>
      <p:sp>
        <p:nvSpPr>
          <p:cNvPr id="48181" name="Text Box 52"/>
          <p:cNvSpPr txBox="1">
            <a:spLocks noChangeArrowheads="1"/>
          </p:cNvSpPr>
          <p:nvPr/>
        </p:nvSpPr>
        <p:spPr bwMode="auto">
          <a:xfrm>
            <a:off x="304800" y="1143000"/>
            <a:ext cx="1463675" cy="1168400"/>
          </a:xfrm>
          <a:prstGeom prst="rect">
            <a:avLst/>
          </a:prstGeom>
          <a:noFill/>
          <a:ln w="12700">
            <a:solidFill>
              <a:schemeClr val="tx1"/>
            </a:solidFill>
            <a:miter lim="800000"/>
            <a:headEnd/>
            <a:tailEnd/>
          </a:ln>
        </p:spPr>
        <p:txBody>
          <a:bodyPr>
            <a:spAutoFit/>
          </a:bodyPr>
          <a:lstStyle/>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A, C, D</a:t>
            </a:r>
          </a:p>
          <a:p>
            <a:pPr marL="457200" indent="-457200" eaLnBrk="0" hangingPunct="0">
              <a:buFontTx/>
              <a:buAutoNum type="arabicPlain"/>
            </a:pPr>
            <a:r>
              <a:rPr lang="en-US" sz="1400" b="1">
                <a:latin typeface="Arial" charset="0"/>
              </a:rPr>
              <a:t>A, B, C, D</a:t>
            </a:r>
          </a:p>
          <a:p>
            <a:pPr marL="457200" indent="-457200" eaLnBrk="0" hangingPunct="0">
              <a:buFontTx/>
              <a:buAutoNum type="arabicPlain"/>
            </a:pPr>
            <a:r>
              <a:rPr lang="en-US" sz="1400" b="1">
                <a:latin typeface="Arial" charset="0"/>
              </a:rPr>
              <a:t>B, D</a:t>
            </a:r>
          </a:p>
        </p:txBody>
      </p:sp>
      <p:sp>
        <p:nvSpPr>
          <p:cNvPr id="48182" name="Line 53"/>
          <p:cNvSpPr>
            <a:spLocks noChangeShapeType="1"/>
          </p:cNvSpPr>
          <p:nvPr/>
        </p:nvSpPr>
        <p:spPr bwMode="auto">
          <a:xfrm>
            <a:off x="685800" y="1143000"/>
            <a:ext cx="0" cy="1143000"/>
          </a:xfrm>
          <a:prstGeom prst="line">
            <a:avLst/>
          </a:prstGeom>
          <a:noFill/>
          <a:ln w="12700">
            <a:solidFill>
              <a:schemeClr val="tx1"/>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defRPr/>
            </a:pPr>
            <a:r>
              <a:rPr lang="en-US" smtClean="0"/>
              <a:t>Apriori</a:t>
            </a:r>
          </a:p>
        </p:txBody>
      </p:sp>
      <p:sp>
        <p:nvSpPr>
          <p:cNvPr id="49156" name="Text Box 3"/>
          <p:cNvSpPr txBox="1">
            <a:spLocks noChangeArrowheads="1"/>
          </p:cNvSpPr>
          <p:nvPr/>
        </p:nvSpPr>
        <p:spPr bwMode="auto">
          <a:xfrm>
            <a:off x="5480050" y="2613025"/>
            <a:ext cx="903288" cy="457200"/>
          </a:xfrm>
          <a:prstGeom prst="rect">
            <a:avLst/>
          </a:prstGeom>
          <a:noFill/>
          <a:ln w="9525">
            <a:noFill/>
            <a:miter lim="800000"/>
            <a:headEnd/>
            <a:tailEnd/>
          </a:ln>
        </p:spPr>
        <p:txBody>
          <a:bodyPr>
            <a:spAutoFit/>
          </a:bodyPr>
          <a:lstStyle/>
          <a:p>
            <a:pPr eaLnBrk="0" hangingPunct="0">
              <a:spcBef>
                <a:spcPct val="50000"/>
              </a:spcBef>
            </a:pPr>
            <a:r>
              <a:rPr lang="en-US" sz="2400">
                <a:latin typeface="Arial" charset="0"/>
              </a:rPr>
              <a:t>ACD</a:t>
            </a:r>
          </a:p>
        </p:txBody>
      </p:sp>
      <p:sp>
        <p:nvSpPr>
          <p:cNvPr id="49157" name="Text Box 4"/>
          <p:cNvSpPr txBox="1">
            <a:spLocks noChangeArrowheads="1"/>
          </p:cNvSpPr>
          <p:nvPr/>
        </p:nvSpPr>
        <p:spPr bwMode="auto">
          <a:xfrm>
            <a:off x="7246938" y="2613025"/>
            <a:ext cx="950912" cy="457200"/>
          </a:xfrm>
          <a:prstGeom prst="rect">
            <a:avLst/>
          </a:prstGeom>
          <a:noFill/>
          <a:ln w="9525">
            <a:noFill/>
            <a:miter lim="800000"/>
            <a:headEnd/>
            <a:tailEnd/>
          </a:ln>
        </p:spPr>
        <p:txBody>
          <a:bodyPr>
            <a:spAutoFit/>
          </a:bodyPr>
          <a:lstStyle/>
          <a:p>
            <a:pPr eaLnBrk="0" hangingPunct="0">
              <a:spcBef>
                <a:spcPct val="50000"/>
              </a:spcBef>
            </a:pPr>
            <a:r>
              <a:rPr lang="en-US" sz="2400">
                <a:latin typeface="Arial" charset="0"/>
              </a:rPr>
              <a:t>BCD</a:t>
            </a:r>
          </a:p>
        </p:txBody>
      </p:sp>
      <p:sp>
        <p:nvSpPr>
          <p:cNvPr id="49158" name="Text Box 5"/>
          <p:cNvSpPr txBox="1">
            <a:spLocks noChangeArrowheads="1"/>
          </p:cNvSpPr>
          <p:nvPr/>
        </p:nvSpPr>
        <p:spPr bwMode="auto">
          <a:xfrm>
            <a:off x="14255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AB</a:t>
            </a:r>
          </a:p>
        </p:txBody>
      </p:sp>
      <p:sp>
        <p:nvSpPr>
          <p:cNvPr id="49159" name="Text Box 6"/>
          <p:cNvSpPr txBox="1">
            <a:spLocks noChangeArrowheads="1"/>
          </p:cNvSpPr>
          <p:nvPr/>
        </p:nvSpPr>
        <p:spPr bwMode="auto">
          <a:xfrm>
            <a:off x="53117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BC</a:t>
            </a:r>
          </a:p>
        </p:txBody>
      </p:sp>
      <p:sp>
        <p:nvSpPr>
          <p:cNvPr id="49160" name="Text Box 7"/>
          <p:cNvSpPr txBox="1">
            <a:spLocks noChangeArrowheads="1"/>
          </p:cNvSpPr>
          <p:nvPr/>
        </p:nvSpPr>
        <p:spPr bwMode="auto">
          <a:xfrm>
            <a:off x="27209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AC</a:t>
            </a:r>
          </a:p>
        </p:txBody>
      </p:sp>
      <p:sp>
        <p:nvSpPr>
          <p:cNvPr id="49161" name="Text Box 8"/>
          <p:cNvSpPr txBox="1">
            <a:spLocks noChangeArrowheads="1"/>
          </p:cNvSpPr>
          <p:nvPr/>
        </p:nvSpPr>
        <p:spPr bwMode="auto">
          <a:xfrm>
            <a:off x="4016375" y="3908425"/>
            <a:ext cx="8382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AD</a:t>
            </a:r>
          </a:p>
        </p:txBody>
      </p:sp>
      <p:sp>
        <p:nvSpPr>
          <p:cNvPr id="49162" name="Text Box 9"/>
          <p:cNvSpPr txBox="1">
            <a:spLocks noChangeArrowheads="1"/>
          </p:cNvSpPr>
          <p:nvPr/>
        </p:nvSpPr>
        <p:spPr bwMode="auto">
          <a:xfrm>
            <a:off x="7978775" y="3908425"/>
            <a:ext cx="9144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CD</a:t>
            </a:r>
          </a:p>
        </p:txBody>
      </p:sp>
      <p:sp>
        <p:nvSpPr>
          <p:cNvPr id="49163" name="Text Box 10"/>
          <p:cNvSpPr txBox="1">
            <a:spLocks noChangeArrowheads="1"/>
          </p:cNvSpPr>
          <p:nvPr/>
        </p:nvSpPr>
        <p:spPr bwMode="auto">
          <a:xfrm>
            <a:off x="6683375" y="3908425"/>
            <a:ext cx="609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BD</a:t>
            </a:r>
          </a:p>
        </p:txBody>
      </p:sp>
      <p:sp>
        <p:nvSpPr>
          <p:cNvPr id="49164" name="Text Box 11"/>
          <p:cNvSpPr txBox="1">
            <a:spLocks noChangeArrowheads="1"/>
          </p:cNvSpPr>
          <p:nvPr/>
        </p:nvSpPr>
        <p:spPr bwMode="auto">
          <a:xfrm>
            <a:off x="24955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a:t>
            </a:r>
          </a:p>
        </p:txBody>
      </p:sp>
      <p:sp>
        <p:nvSpPr>
          <p:cNvPr id="49165" name="Text Box 12"/>
          <p:cNvSpPr txBox="1">
            <a:spLocks noChangeArrowheads="1"/>
          </p:cNvSpPr>
          <p:nvPr/>
        </p:nvSpPr>
        <p:spPr bwMode="auto">
          <a:xfrm>
            <a:off x="575310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C</a:t>
            </a:r>
          </a:p>
        </p:txBody>
      </p:sp>
      <p:sp>
        <p:nvSpPr>
          <p:cNvPr id="49166" name="Text Box 13"/>
          <p:cNvSpPr txBox="1">
            <a:spLocks noChangeArrowheads="1"/>
          </p:cNvSpPr>
          <p:nvPr/>
        </p:nvSpPr>
        <p:spPr bwMode="auto">
          <a:xfrm>
            <a:off x="4006850"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B</a:t>
            </a:r>
          </a:p>
        </p:txBody>
      </p:sp>
      <p:sp>
        <p:nvSpPr>
          <p:cNvPr id="49167" name="Text Box 14"/>
          <p:cNvSpPr txBox="1">
            <a:spLocks noChangeArrowheads="1"/>
          </p:cNvSpPr>
          <p:nvPr/>
        </p:nvSpPr>
        <p:spPr bwMode="auto">
          <a:xfrm>
            <a:off x="7481888" y="5127625"/>
            <a:ext cx="9906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D</a:t>
            </a:r>
          </a:p>
        </p:txBody>
      </p:sp>
      <p:sp>
        <p:nvSpPr>
          <p:cNvPr id="49168" name="Text Box 15"/>
          <p:cNvSpPr txBox="1">
            <a:spLocks noChangeArrowheads="1"/>
          </p:cNvSpPr>
          <p:nvPr/>
        </p:nvSpPr>
        <p:spPr bwMode="auto">
          <a:xfrm>
            <a:off x="4872038" y="6237288"/>
            <a:ext cx="1066800" cy="457200"/>
          </a:xfrm>
          <a:prstGeom prst="rect">
            <a:avLst/>
          </a:prstGeom>
          <a:noFill/>
          <a:ln w="12700">
            <a:noFill/>
            <a:miter lim="800000"/>
            <a:headEnd/>
            <a:tailEnd/>
          </a:ln>
        </p:spPr>
        <p:txBody>
          <a:bodyPr>
            <a:spAutoFit/>
          </a:bodyPr>
          <a:lstStyle/>
          <a:p>
            <a:pPr eaLnBrk="0" hangingPunct="0">
              <a:spcBef>
                <a:spcPct val="50000"/>
              </a:spcBef>
            </a:pPr>
            <a:r>
              <a:rPr lang="en-US" sz="2400">
                <a:latin typeface="Arial" charset="0"/>
              </a:rPr>
              <a:t>{}</a:t>
            </a:r>
          </a:p>
        </p:txBody>
      </p:sp>
      <p:sp>
        <p:nvSpPr>
          <p:cNvPr id="49169" name="Line 16"/>
          <p:cNvSpPr>
            <a:spLocks noChangeShapeType="1"/>
          </p:cNvSpPr>
          <p:nvPr/>
        </p:nvSpPr>
        <p:spPr bwMode="auto">
          <a:xfrm flipH="1">
            <a:off x="3178175" y="3038475"/>
            <a:ext cx="2486025" cy="946150"/>
          </a:xfrm>
          <a:prstGeom prst="line">
            <a:avLst/>
          </a:prstGeom>
          <a:noFill/>
          <a:ln w="9525">
            <a:solidFill>
              <a:schemeClr val="tx1"/>
            </a:solidFill>
            <a:round/>
            <a:headEnd type="arrow" w="lg" len="lg"/>
            <a:tailEnd/>
          </a:ln>
        </p:spPr>
        <p:txBody>
          <a:bodyPr wrap="none" anchor="ctr"/>
          <a:lstStyle/>
          <a:p>
            <a:endParaRPr lang="tr-TR"/>
          </a:p>
        </p:txBody>
      </p:sp>
      <p:sp>
        <p:nvSpPr>
          <p:cNvPr id="49170" name="Line 17"/>
          <p:cNvSpPr>
            <a:spLocks noChangeShapeType="1"/>
          </p:cNvSpPr>
          <p:nvPr/>
        </p:nvSpPr>
        <p:spPr bwMode="auto">
          <a:xfrm flipH="1">
            <a:off x="5692775" y="3038475"/>
            <a:ext cx="1914525" cy="946150"/>
          </a:xfrm>
          <a:prstGeom prst="line">
            <a:avLst/>
          </a:prstGeom>
          <a:noFill/>
          <a:ln w="9525">
            <a:solidFill>
              <a:schemeClr val="tx1"/>
            </a:solidFill>
            <a:round/>
            <a:headEnd type="arrow" w="lg" len="lg"/>
            <a:tailEnd/>
          </a:ln>
        </p:spPr>
        <p:txBody>
          <a:bodyPr wrap="none" anchor="ctr"/>
          <a:lstStyle/>
          <a:p>
            <a:endParaRPr lang="tr-TR"/>
          </a:p>
        </p:txBody>
      </p:sp>
      <p:sp>
        <p:nvSpPr>
          <p:cNvPr id="49171" name="Line 18"/>
          <p:cNvSpPr>
            <a:spLocks noChangeShapeType="1"/>
          </p:cNvSpPr>
          <p:nvPr/>
        </p:nvSpPr>
        <p:spPr bwMode="auto">
          <a:xfrm>
            <a:off x="5951538" y="3038475"/>
            <a:ext cx="2332037" cy="946150"/>
          </a:xfrm>
          <a:prstGeom prst="line">
            <a:avLst/>
          </a:prstGeom>
          <a:noFill/>
          <a:ln w="9525">
            <a:solidFill>
              <a:schemeClr val="tx1"/>
            </a:solidFill>
            <a:round/>
            <a:headEnd type="arrow" w="lg" len="lg"/>
            <a:tailEnd/>
          </a:ln>
        </p:spPr>
        <p:txBody>
          <a:bodyPr wrap="none" anchor="ctr"/>
          <a:lstStyle/>
          <a:p>
            <a:endParaRPr lang="tr-TR"/>
          </a:p>
        </p:txBody>
      </p:sp>
      <p:sp>
        <p:nvSpPr>
          <p:cNvPr id="49172" name="Line 19"/>
          <p:cNvSpPr>
            <a:spLocks noChangeShapeType="1"/>
          </p:cNvSpPr>
          <p:nvPr/>
        </p:nvSpPr>
        <p:spPr bwMode="auto">
          <a:xfrm>
            <a:off x="7896225" y="2967038"/>
            <a:ext cx="539750" cy="1017587"/>
          </a:xfrm>
          <a:prstGeom prst="line">
            <a:avLst/>
          </a:prstGeom>
          <a:noFill/>
          <a:ln w="9525">
            <a:solidFill>
              <a:schemeClr val="tx1"/>
            </a:solidFill>
            <a:round/>
            <a:headEnd type="arrow" w="lg" len="lg"/>
            <a:tailEnd/>
          </a:ln>
        </p:spPr>
        <p:txBody>
          <a:bodyPr wrap="none" anchor="ctr"/>
          <a:lstStyle/>
          <a:p>
            <a:endParaRPr lang="tr-TR"/>
          </a:p>
        </p:txBody>
      </p:sp>
      <p:sp>
        <p:nvSpPr>
          <p:cNvPr id="49173" name="Line 20"/>
          <p:cNvSpPr>
            <a:spLocks noChangeShapeType="1"/>
          </p:cNvSpPr>
          <p:nvPr/>
        </p:nvSpPr>
        <p:spPr bwMode="auto">
          <a:xfrm flipH="1">
            <a:off x="7064375" y="2994025"/>
            <a:ext cx="685800" cy="990600"/>
          </a:xfrm>
          <a:prstGeom prst="line">
            <a:avLst/>
          </a:prstGeom>
          <a:noFill/>
          <a:ln w="9525">
            <a:solidFill>
              <a:schemeClr val="tx1"/>
            </a:solidFill>
            <a:round/>
            <a:headEnd type="arrow" w="lg" len="lg"/>
            <a:tailEnd/>
          </a:ln>
        </p:spPr>
        <p:txBody>
          <a:bodyPr wrap="none" anchor="ctr"/>
          <a:lstStyle/>
          <a:p>
            <a:endParaRPr lang="tr-TR"/>
          </a:p>
        </p:txBody>
      </p:sp>
      <p:sp>
        <p:nvSpPr>
          <p:cNvPr id="49174" name="Line 21"/>
          <p:cNvSpPr>
            <a:spLocks noChangeShapeType="1"/>
          </p:cNvSpPr>
          <p:nvPr/>
        </p:nvSpPr>
        <p:spPr bwMode="auto">
          <a:xfrm flipH="1">
            <a:off x="4397375" y="3038475"/>
            <a:ext cx="1409700" cy="946150"/>
          </a:xfrm>
          <a:prstGeom prst="line">
            <a:avLst/>
          </a:prstGeom>
          <a:noFill/>
          <a:ln w="9525">
            <a:solidFill>
              <a:schemeClr val="tx1"/>
            </a:solidFill>
            <a:round/>
            <a:headEnd type="arrow" w="lg" len="lg"/>
            <a:tailEnd/>
          </a:ln>
        </p:spPr>
        <p:txBody>
          <a:bodyPr wrap="none" anchor="ctr"/>
          <a:lstStyle/>
          <a:p>
            <a:endParaRPr lang="tr-TR"/>
          </a:p>
        </p:txBody>
      </p:sp>
      <p:sp>
        <p:nvSpPr>
          <p:cNvPr id="49175" name="Line 22"/>
          <p:cNvSpPr>
            <a:spLocks noChangeShapeType="1"/>
          </p:cNvSpPr>
          <p:nvPr/>
        </p:nvSpPr>
        <p:spPr bwMode="auto">
          <a:xfrm>
            <a:off x="1703388" y="4335463"/>
            <a:ext cx="865187" cy="868362"/>
          </a:xfrm>
          <a:prstGeom prst="line">
            <a:avLst/>
          </a:prstGeom>
          <a:noFill/>
          <a:ln w="12700">
            <a:solidFill>
              <a:schemeClr val="tx1"/>
            </a:solidFill>
            <a:round/>
            <a:headEnd type="arrow" w="lg" len="lg"/>
            <a:tailEnd/>
          </a:ln>
        </p:spPr>
        <p:txBody>
          <a:bodyPr wrap="none" anchor="ctr"/>
          <a:lstStyle/>
          <a:p>
            <a:endParaRPr lang="tr-TR"/>
          </a:p>
        </p:txBody>
      </p:sp>
      <p:sp>
        <p:nvSpPr>
          <p:cNvPr id="49176" name="Line 23"/>
          <p:cNvSpPr>
            <a:spLocks noChangeShapeType="1"/>
          </p:cNvSpPr>
          <p:nvPr/>
        </p:nvSpPr>
        <p:spPr bwMode="auto">
          <a:xfrm>
            <a:off x="1806575" y="4289425"/>
            <a:ext cx="2286000" cy="914400"/>
          </a:xfrm>
          <a:prstGeom prst="line">
            <a:avLst/>
          </a:prstGeom>
          <a:noFill/>
          <a:ln w="12700">
            <a:solidFill>
              <a:schemeClr val="tx1"/>
            </a:solidFill>
            <a:round/>
            <a:headEnd type="arrow" w="lg" len="lg"/>
            <a:tailEnd/>
          </a:ln>
        </p:spPr>
        <p:txBody>
          <a:bodyPr wrap="none" anchor="ctr"/>
          <a:lstStyle/>
          <a:p>
            <a:endParaRPr lang="tr-TR"/>
          </a:p>
        </p:txBody>
      </p:sp>
      <p:sp>
        <p:nvSpPr>
          <p:cNvPr id="49177" name="Line 24"/>
          <p:cNvSpPr>
            <a:spLocks noChangeShapeType="1"/>
          </p:cNvSpPr>
          <p:nvPr/>
        </p:nvSpPr>
        <p:spPr bwMode="auto">
          <a:xfrm flipH="1">
            <a:off x="2644775" y="4335463"/>
            <a:ext cx="354013" cy="868362"/>
          </a:xfrm>
          <a:prstGeom prst="line">
            <a:avLst/>
          </a:prstGeom>
          <a:noFill/>
          <a:ln w="12700">
            <a:solidFill>
              <a:schemeClr val="tx1"/>
            </a:solidFill>
            <a:round/>
            <a:headEnd type="arrow" w="lg" len="lg"/>
            <a:tailEnd/>
          </a:ln>
        </p:spPr>
        <p:txBody>
          <a:bodyPr wrap="none" anchor="ctr"/>
          <a:lstStyle/>
          <a:p>
            <a:endParaRPr lang="tr-TR"/>
          </a:p>
        </p:txBody>
      </p:sp>
      <p:sp>
        <p:nvSpPr>
          <p:cNvPr id="49178" name="Line 25"/>
          <p:cNvSpPr>
            <a:spLocks noChangeShapeType="1"/>
          </p:cNvSpPr>
          <p:nvPr/>
        </p:nvSpPr>
        <p:spPr bwMode="auto">
          <a:xfrm>
            <a:off x="3071813" y="4335463"/>
            <a:ext cx="2773362" cy="868362"/>
          </a:xfrm>
          <a:prstGeom prst="line">
            <a:avLst/>
          </a:prstGeom>
          <a:noFill/>
          <a:ln w="12700">
            <a:solidFill>
              <a:schemeClr val="tx1"/>
            </a:solidFill>
            <a:round/>
            <a:headEnd type="arrow" w="lg" len="lg"/>
            <a:tailEnd/>
          </a:ln>
        </p:spPr>
        <p:txBody>
          <a:bodyPr wrap="none" anchor="ctr"/>
          <a:lstStyle/>
          <a:p>
            <a:endParaRPr lang="tr-TR"/>
          </a:p>
        </p:txBody>
      </p:sp>
      <p:sp>
        <p:nvSpPr>
          <p:cNvPr id="49179" name="Line 26"/>
          <p:cNvSpPr>
            <a:spLocks noChangeShapeType="1"/>
          </p:cNvSpPr>
          <p:nvPr/>
        </p:nvSpPr>
        <p:spPr bwMode="auto">
          <a:xfrm flipH="1">
            <a:off x="4168775" y="4262438"/>
            <a:ext cx="1422400" cy="941387"/>
          </a:xfrm>
          <a:prstGeom prst="line">
            <a:avLst/>
          </a:prstGeom>
          <a:noFill/>
          <a:ln w="12700">
            <a:solidFill>
              <a:schemeClr val="tx1"/>
            </a:solidFill>
            <a:round/>
            <a:headEnd type="arrow" w="lg" len="lg"/>
            <a:tailEnd/>
          </a:ln>
        </p:spPr>
        <p:txBody>
          <a:bodyPr wrap="none" anchor="ctr"/>
          <a:lstStyle/>
          <a:p>
            <a:endParaRPr lang="tr-TR"/>
          </a:p>
        </p:txBody>
      </p:sp>
      <p:sp>
        <p:nvSpPr>
          <p:cNvPr id="49180" name="Line 27"/>
          <p:cNvSpPr>
            <a:spLocks noChangeShapeType="1"/>
          </p:cNvSpPr>
          <p:nvPr/>
        </p:nvSpPr>
        <p:spPr bwMode="auto">
          <a:xfrm>
            <a:off x="5664200" y="4335463"/>
            <a:ext cx="333375" cy="868362"/>
          </a:xfrm>
          <a:prstGeom prst="line">
            <a:avLst/>
          </a:prstGeom>
          <a:noFill/>
          <a:ln w="12700">
            <a:solidFill>
              <a:schemeClr val="tx1"/>
            </a:solidFill>
            <a:round/>
            <a:headEnd type="arrow" w="lg" len="lg"/>
            <a:tailEnd/>
          </a:ln>
        </p:spPr>
        <p:txBody>
          <a:bodyPr wrap="none" anchor="ctr"/>
          <a:lstStyle/>
          <a:p>
            <a:endParaRPr lang="tr-TR"/>
          </a:p>
        </p:txBody>
      </p:sp>
      <p:sp>
        <p:nvSpPr>
          <p:cNvPr id="49181" name="Line 28"/>
          <p:cNvSpPr>
            <a:spLocks noChangeShapeType="1"/>
          </p:cNvSpPr>
          <p:nvPr/>
        </p:nvSpPr>
        <p:spPr bwMode="auto">
          <a:xfrm flipH="1">
            <a:off x="2797175" y="4335463"/>
            <a:ext cx="1354138" cy="868362"/>
          </a:xfrm>
          <a:prstGeom prst="line">
            <a:avLst/>
          </a:prstGeom>
          <a:noFill/>
          <a:ln w="12700">
            <a:solidFill>
              <a:schemeClr val="tx1"/>
            </a:solidFill>
            <a:round/>
            <a:headEnd type="arrow" w="lg" len="lg"/>
            <a:tailEnd/>
          </a:ln>
        </p:spPr>
        <p:txBody>
          <a:bodyPr wrap="none" anchor="ctr"/>
          <a:lstStyle/>
          <a:p>
            <a:endParaRPr lang="tr-TR"/>
          </a:p>
        </p:txBody>
      </p:sp>
      <p:sp>
        <p:nvSpPr>
          <p:cNvPr id="49182" name="Line 29"/>
          <p:cNvSpPr>
            <a:spLocks noChangeShapeType="1"/>
          </p:cNvSpPr>
          <p:nvPr/>
        </p:nvSpPr>
        <p:spPr bwMode="auto">
          <a:xfrm>
            <a:off x="4367213" y="4335463"/>
            <a:ext cx="3230562" cy="868362"/>
          </a:xfrm>
          <a:prstGeom prst="line">
            <a:avLst/>
          </a:prstGeom>
          <a:noFill/>
          <a:ln w="12700">
            <a:solidFill>
              <a:schemeClr val="tx1"/>
            </a:solidFill>
            <a:round/>
            <a:headEnd type="arrow" w="lg" len="lg"/>
            <a:tailEnd/>
          </a:ln>
        </p:spPr>
        <p:txBody>
          <a:bodyPr wrap="none" anchor="ctr"/>
          <a:lstStyle/>
          <a:p>
            <a:endParaRPr lang="tr-TR"/>
          </a:p>
        </p:txBody>
      </p:sp>
      <p:sp>
        <p:nvSpPr>
          <p:cNvPr id="49183" name="Line 30"/>
          <p:cNvSpPr>
            <a:spLocks noChangeShapeType="1"/>
          </p:cNvSpPr>
          <p:nvPr/>
        </p:nvSpPr>
        <p:spPr bwMode="auto">
          <a:xfrm flipH="1">
            <a:off x="4244975" y="4289425"/>
            <a:ext cx="2743200" cy="914400"/>
          </a:xfrm>
          <a:prstGeom prst="line">
            <a:avLst/>
          </a:prstGeom>
          <a:noFill/>
          <a:ln w="12700">
            <a:solidFill>
              <a:schemeClr val="tx1"/>
            </a:solidFill>
            <a:round/>
            <a:headEnd type="arrow" w="lg" len="lg"/>
            <a:tailEnd/>
          </a:ln>
        </p:spPr>
        <p:txBody>
          <a:bodyPr wrap="none" anchor="ctr"/>
          <a:lstStyle/>
          <a:p>
            <a:endParaRPr lang="tr-TR"/>
          </a:p>
        </p:txBody>
      </p:sp>
      <p:sp>
        <p:nvSpPr>
          <p:cNvPr id="49184" name="Line 31"/>
          <p:cNvSpPr>
            <a:spLocks noChangeShapeType="1"/>
          </p:cNvSpPr>
          <p:nvPr/>
        </p:nvSpPr>
        <p:spPr bwMode="auto">
          <a:xfrm>
            <a:off x="7031038" y="4262438"/>
            <a:ext cx="642937" cy="941387"/>
          </a:xfrm>
          <a:prstGeom prst="line">
            <a:avLst/>
          </a:prstGeom>
          <a:noFill/>
          <a:ln w="12700">
            <a:solidFill>
              <a:schemeClr val="tx1"/>
            </a:solidFill>
            <a:round/>
            <a:headEnd type="arrow" w="lg" len="lg"/>
            <a:tailEnd/>
          </a:ln>
        </p:spPr>
        <p:txBody>
          <a:bodyPr wrap="none" anchor="ctr"/>
          <a:lstStyle/>
          <a:p>
            <a:endParaRPr lang="tr-TR"/>
          </a:p>
        </p:txBody>
      </p:sp>
      <p:sp>
        <p:nvSpPr>
          <p:cNvPr id="49185" name="Line 32"/>
          <p:cNvSpPr>
            <a:spLocks noChangeShapeType="1"/>
          </p:cNvSpPr>
          <p:nvPr/>
        </p:nvSpPr>
        <p:spPr bwMode="auto">
          <a:xfrm flipH="1">
            <a:off x="6073775" y="4289425"/>
            <a:ext cx="2209800" cy="914400"/>
          </a:xfrm>
          <a:prstGeom prst="line">
            <a:avLst/>
          </a:prstGeom>
          <a:noFill/>
          <a:ln w="12700">
            <a:solidFill>
              <a:schemeClr val="tx1"/>
            </a:solidFill>
            <a:round/>
            <a:headEnd type="arrow" w="lg" len="lg"/>
            <a:tailEnd/>
          </a:ln>
        </p:spPr>
        <p:txBody>
          <a:bodyPr wrap="none" anchor="ctr"/>
          <a:lstStyle/>
          <a:p>
            <a:endParaRPr lang="tr-TR"/>
          </a:p>
        </p:txBody>
      </p:sp>
      <p:sp>
        <p:nvSpPr>
          <p:cNvPr id="49186" name="Line 33"/>
          <p:cNvSpPr>
            <a:spLocks noChangeShapeType="1"/>
          </p:cNvSpPr>
          <p:nvPr/>
        </p:nvSpPr>
        <p:spPr bwMode="auto">
          <a:xfrm flipH="1">
            <a:off x="7750175" y="4335463"/>
            <a:ext cx="577850" cy="868362"/>
          </a:xfrm>
          <a:prstGeom prst="line">
            <a:avLst/>
          </a:prstGeom>
          <a:noFill/>
          <a:ln w="12700">
            <a:solidFill>
              <a:schemeClr val="tx1"/>
            </a:solidFill>
            <a:round/>
            <a:headEnd type="arrow" w="lg" len="lg"/>
            <a:tailEnd/>
          </a:ln>
        </p:spPr>
        <p:txBody>
          <a:bodyPr wrap="none" anchor="ctr"/>
          <a:lstStyle/>
          <a:p>
            <a:endParaRPr lang="tr-TR"/>
          </a:p>
        </p:txBody>
      </p:sp>
      <p:sp>
        <p:nvSpPr>
          <p:cNvPr id="49187" name="Line 34"/>
          <p:cNvSpPr>
            <a:spLocks noChangeShapeType="1"/>
          </p:cNvSpPr>
          <p:nvPr/>
        </p:nvSpPr>
        <p:spPr bwMode="auto">
          <a:xfrm>
            <a:off x="2644775" y="5508625"/>
            <a:ext cx="2209800" cy="762000"/>
          </a:xfrm>
          <a:prstGeom prst="line">
            <a:avLst/>
          </a:prstGeom>
          <a:noFill/>
          <a:ln w="12700">
            <a:solidFill>
              <a:schemeClr val="tx1"/>
            </a:solidFill>
            <a:round/>
            <a:headEnd type="arrow" w="lg" len="lg"/>
            <a:tailEnd/>
          </a:ln>
        </p:spPr>
        <p:txBody>
          <a:bodyPr wrap="none" anchor="ctr"/>
          <a:lstStyle/>
          <a:p>
            <a:endParaRPr lang="tr-TR"/>
          </a:p>
        </p:txBody>
      </p:sp>
      <p:sp>
        <p:nvSpPr>
          <p:cNvPr id="49188" name="Line 35"/>
          <p:cNvSpPr>
            <a:spLocks noChangeShapeType="1"/>
          </p:cNvSpPr>
          <p:nvPr/>
        </p:nvSpPr>
        <p:spPr bwMode="auto">
          <a:xfrm>
            <a:off x="41687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9189" name="Line 36"/>
          <p:cNvSpPr>
            <a:spLocks noChangeShapeType="1"/>
          </p:cNvSpPr>
          <p:nvPr/>
        </p:nvSpPr>
        <p:spPr bwMode="auto">
          <a:xfrm flipH="1">
            <a:off x="5083175" y="5508625"/>
            <a:ext cx="838200" cy="762000"/>
          </a:xfrm>
          <a:prstGeom prst="line">
            <a:avLst/>
          </a:prstGeom>
          <a:noFill/>
          <a:ln w="12700">
            <a:solidFill>
              <a:schemeClr val="tx1"/>
            </a:solidFill>
            <a:round/>
            <a:headEnd type="arrow" w="lg" len="lg"/>
            <a:tailEnd/>
          </a:ln>
        </p:spPr>
        <p:txBody>
          <a:bodyPr wrap="none" anchor="ctr"/>
          <a:lstStyle/>
          <a:p>
            <a:endParaRPr lang="tr-TR"/>
          </a:p>
        </p:txBody>
      </p:sp>
      <p:sp>
        <p:nvSpPr>
          <p:cNvPr id="49190" name="Line 37"/>
          <p:cNvSpPr>
            <a:spLocks noChangeShapeType="1"/>
          </p:cNvSpPr>
          <p:nvPr/>
        </p:nvSpPr>
        <p:spPr bwMode="auto">
          <a:xfrm flipH="1">
            <a:off x="5235575" y="5508625"/>
            <a:ext cx="2362200" cy="762000"/>
          </a:xfrm>
          <a:prstGeom prst="line">
            <a:avLst/>
          </a:prstGeom>
          <a:noFill/>
          <a:ln w="12700">
            <a:solidFill>
              <a:schemeClr val="tx1"/>
            </a:solidFill>
            <a:round/>
            <a:headEnd type="arrow" w="lg" len="lg"/>
            <a:tailEnd/>
          </a:ln>
        </p:spPr>
        <p:txBody>
          <a:bodyPr wrap="none" anchor="ctr"/>
          <a:lstStyle/>
          <a:p>
            <a:endParaRPr lang="tr-TR"/>
          </a:p>
        </p:txBody>
      </p:sp>
      <p:sp>
        <p:nvSpPr>
          <p:cNvPr id="49191" name="Rectangle 38"/>
          <p:cNvSpPr>
            <a:spLocks noChangeArrowheads="1"/>
          </p:cNvSpPr>
          <p:nvPr/>
        </p:nvSpPr>
        <p:spPr bwMode="auto">
          <a:xfrm>
            <a:off x="1474788" y="3860800"/>
            <a:ext cx="793750" cy="504825"/>
          </a:xfrm>
          <a:prstGeom prst="rect">
            <a:avLst/>
          </a:prstGeom>
          <a:solidFill>
            <a:srgbClr val="800000">
              <a:alpha val="52940"/>
            </a:srgbClr>
          </a:solidFill>
          <a:ln w="9525">
            <a:solidFill>
              <a:schemeClr val="tx1"/>
            </a:solidFill>
            <a:miter lim="800000"/>
            <a:headEnd/>
            <a:tailEnd/>
          </a:ln>
        </p:spPr>
        <p:txBody>
          <a:bodyPr wrap="none" anchor="ctr"/>
          <a:lstStyle/>
          <a:p>
            <a:pPr algn="ctr"/>
            <a:endParaRPr lang="en-US">
              <a:latin typeface="Arial" charset="0"/>
            </a:endParaRPr>
          </a:p>
          <a:p>
            <a:pPr algn="ctr"/>
            <a:endParaRPr lang="en-US">
              <a:latin typeface="Arial" charset="0"/>
            </a:endParaRPr>
          </a:p>
        </p:txBody>
      </p:sp>
      <p:sp>
        <p:nvSpPr>
          <p:cNvPr id="49192" name="Text Box 39"/>
          <p:cNvSpPr txBox="1">
            <a:spLocks noChangeArrowheads="1"/>
          </p:cNvSpPr>
          <p:nvPr/>
        </p:nvSpPr>
        <p:spPr bwMode="auto">
          <a:xfrm>
            <a:off x="1957388" y="3925888"/>
            <a:ext cx="311150" cy="366712"/>
          </a:xfrm>
          <a:prstGeom prst="rect">
            <a:avLst/>
          </a:prstGeom>
          <a:noFill/>
          <a:ln w="9525">
            <a:noFill/>
            <a:miter lim="800000"/>
            <a:headEnd/>
            <a:tailEnd/>
          </a:ln>
        </p:spPr>
        <p:txBody>
          <a:bodyPr wrap="none">
            <a:spAutoFit/>
          </a:bodyPr>
          <a:lstStyle/>
          <a:p>
            <a:r>
              <a:rPr lang="en-US">
                <a:latin typeface="Arial" charset="0"/>
              </a:rPr>
              <a:t>1</a:t>
            </a:r>
          </a:p>
        </p:txBody>
      </p:sp>
      <p:sp>
        <p:nvSpPr>
          <p:cNvPr id="49193" name="Text Box 40"/>
          <p:cNvSpPr txBox="1">
            <a:spLocks noChangeArrowheads="1"/>
          </p:cNvSpPr>
          <p:nvPr/>
        </p:nvSpPr>
        <p:spPr bwMode="auto">
          <a:xfrm>
            <a:off x="3252788" y="39338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9194" name="Text Box 41"/>
          <p:cNvSpPr txBox="1">
            <a:spLocks noChangeArrowheads="1"/>
          </p:cNvSpPr>
          <p:nvPr/>
        </p:nvSpPr>
        <p:spPr bwMode="auto">
          <a:xfrm>
            <a:off x="4548188" y="39338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9195" name="Text Box 42"/>
          <p:cNvSpPr txBox="1">
            <a:spLocks noChangeArrowheads="1"/>
          </p:cNvSpPr>
          <p:nvPr/>
        </p:nvSpPr>
        <p:spPr bwMode="auto">
          <a:xfrm>
            <a:off x="5845175" y="3933825"/>
            <a:ext cx="311150" cy="366713"/>
          </a:xfrm>
          <a:prstGeom prst="rect">
            <a:avLst/>
          </a:prstGeom>
          <a:noFill/>
          <a:ln w="9525">
            <a:noFill/>
            <a:miter lim="800000"/>
            <a:headEnd/>
            <a:tailEnd/>
          </a:ln>
        </p:spPr>
        <p:txBody>
          <a:bodyPr wrap="none">
            <a:spAutoFit/>
          </a:bodyPr>
          <a:lstStyle/>
          <a:p>
            <a:r>
              <a:rPr lang="en-US">
                <a:latin typeface="Arial" charset="0"/>
              </a:rPr>
              <a:t>3</a:t>
            </a:r>
          </a:p>
        </p:txBody>
      </p:sp>
      <p:sp>
        <p:nvSpPr>
          <p:cNvPr id="49196" name="Text Box 43"/>
          <p:cNvSpPr txBox="1">
            <a:spLocks noChangeArrowheads="1"/>
          </p:cNvSpPr>
          <p:nvPr/>
        </p:nvSpPr>
        <p:spPr bwMode="auto">
          <a:xfrm>
            <a:off x="7213600" y="39338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9197" name="Text Box 44"/>
          <p:cNvSpPr txBox="1">
            <a:spLocks noChangeArrowheads="1"/>
          </p:cNvSpPr>
          <p:nvPr/>
        </p:nvSpPr>
        <p:spPr bwMode="auto">
          <a:xfrm>
            <a:off x="8509000" y="39338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9198" name="Text Box 45"/>
          <p:cNvSpPr txBox="1">
            <a:spLocks noChangeArrowheads="1"/>
          </p:cNvSpPr>
          <p:nvPr/>
        </p:nvSpPr>
        <p:spPr bwMode="auto">
          <a:xfrm>
            <a:off x="6205538" y="2701925"/>
            <a:ext cx="311150" cy="366713"/>
          </a:xfrm>
          <a:prstGeom prst="rect">
            <a:avLst/>
          </a:prstGeom>
          <a:noFill/>
          <a:ln w="9525">
            <a:noFill/>
            <a:miter lim="800000"/>
            <a:headEnd/>
            <a:tailEnd/>
          </a:ln>
        </p:spPr>
        <p:txBody>
          <a:bodyPr wrap="none">
            <a:spAutoFit/>
          </a:bodyPr>
          <a:lstStyle/>
          <a:p>
            <a:r>
              <a:rPr lang="en-US">
                <a:latin typeface="Arial" charset="0"/>
              </a:rPr>
              <a:t>2</a:t>
            </a:r>
          </a:p>
        </p:txBody>
      </p:sp>
      <p:sp>
        <p:nvSpPr>
          <p:cNvPr id="49199" name="Text Box 46"/>
          <p:cNvSpPr txBox="1">
            <a:spLocks noChangeArrowheads="1"/>
          </p:cNvSpPr>
          <p:nvPr/>
        </p:nvSpPr>
        <p:spPr bwMode="auto">
          <a:xfrm>
            <a:off x="8027988" y="2708275"/>
            <a:ext cx="311150" cy="366713"/>
          </a:xfrm>
          <a:prstGeom prst="rect">
            <a:avLst/>
          </a:prstGeom>
          <a:noFill/>
          <a:ln w="9525">
            <a:noFill/>
            <a:miter lim="800000"/>
            <a:headEnd/>
            <a:tailEnd/>
          </a:ln>
        </p:spPr>
        <p:txBody>
          <a:bodyPr wrap="none">
            <a:spAutoFit/>
          </a:bodyPr>
          <a:lstStyle/>
          <a:p>
            <a:r>
              <a:rPr lang="en-US">
                <a:latin typeface="Arial" charset="0"/>
              </a:rPr>
              <a:t>1</a:t>
            </a:r>
          </a:p>
        </p:txBody>
      </p:sp>
      <p:sp>
        <p:nvSpPr>
          <p:cNvPr id="49200" name="Rectangle 47"/>
          <p:cNvSpPr>
            <a:spLocks noChangeArrowheads="1"/>
          </p:cNvSpPr>
          <p:nvPr/>
        </p:nvSpPr>
        <p:spPr bwMode="auto">
          <a:xfrm>
            <a:off x="7235825" y="2614613"/>
            <a:ext cx="1081088" cy="504825"/>
          </a:xfrm>
          <a:prstGeom prst="rect">
            <a:avLst/>
          </a:prstGeom>
          <a:solidFill>
            <a:srgbClr val="800000">
              <a:alpha val="52940"/>
            </a:srgbClr>
          </a:solidFill>
          <a:ln w="9525">
            <a:solidFill>
              <a:schemeClr val="tx1"/>
            </a:solidFill>
            <a:miter lim="800000"/>
            <a:headEnd/>
            <a:tailEnd/>
          </a:ln>
        </p:spPr>
        <p:txBody>
          <a:bodyPr wrap="none" anchor="ctr"/>
          <a:lstStyle/>
          <a:p>
            <a:pPr algn="ctr"/>
            <a:endParaRPr lang="en-US">
              <a:latin typeface="Arial" charset="0"/>
            </a:endParaRPr>
          </a:p>
          <a:p>
            <a:pPr algn="ctr"/>
            <a:endParaRPr lang="en-US">
              <a:latin typeface="Arial" charset="0"/>
            </a:endParaRPr>
          </a:p>
        </p:txBody>
      </p:sp>
      <p:sp>
        <p:nvSpPr>
          <p:cNvPr id="49201" name="Text Box 48"/>
          <p:cNvSpPr txBox="1">
            <a:spLocks noChangeArrowheads="1"/>
          </p:cNvSpPr>
          <p:nvPr/>
        </p:nvSpPr>
        <p:spPr bwMode="auto">
          <a:xfrm>
            <a:off x="2824163" y="5176838"/>
            <a:ext cx="311150" cy="366712"/>
          </a:xfrm>
          <a:prstGeom prst="rect">
            <a:avLst/>
          </a:prstGeom>
          <a:noFill/>
          <a:ln w="9525">
            <a:noFill/>
            <a:miter lim="800000"/>
            <a:headEnd/>
            <a:tailEnd/>
          </a:ln>
        </p:spPr>
        <p:txBody>
          <a:bodyPr wrap="none">
            <a:spAutoFit/>
          </a:bodyPr>
          <a:lstStyle/>
          <a:p>
            <a:r>
              <a:rPr lang="en-US">
                <a:latin typeface="Arial" charset="0"/>
              </a:rPr>
              <a:t>2</a:t>
            </a:r>
          </a:p>
        </p:txBody>
      </p:sp>
      <p:sp>
        <p:nvSpPr>
          <p:cNvPr id="49202" name="Text Box 49"/>
          <p:cNvSpPr txBox="1">
            <a:spLocks noChangeArrowheads="1"/>
          </p:cNvSpPr>
          <p:nvPr/>
        </p:nvSpPr>
        <p:spPr bwMode="auto">
          <a:xfrm>
            <a:off x="4332288" y="5178425"/>
            <a:ext cx="311150" cy="366713"/>
          </a:xfrm>
          <a:prstGeom prst="rect">
            <a:avLst/>
          </a:prstGeom>
          <a:noFill/>
          <a:ln w="9525">
            <a:noFill/>
            <a:miter lim="800000"/>
            <a:headEnd/>
            <a:tailEnd/>
          </a:ln>
        </p:spPr>
        <p:txBody>
          <a:bodyPr wrap="none">
            <a:spAutoFit/>
          </a:bodyPr>
          <a:lstStyle/>
          <a:p>
            <a:r>
              <a:rPr lang="en-US">
                <a:latin typeface="Arial" charset="0"/>
              </a:rPr>
              <a:t>4</a:t>
            </a:r>
          </a:p>
        </p:txBody>
      </p:sp>
      <p:sp>
        <p:nvSpPr>
          <p:cNvPr id="49203" name="Text Box 50"/>
          <p:cNvSpPr txBox="1">
            <a:spLocks noChangeArrowheads="1"/>
          </p:cNvSpPr>
          <p:nvPr/>
        </p:nvSpPr>
        <p:spPr bwMode="auto">
          <a:xfrm>
            <a:off x="6061075" y="5180013"/>
            <a:ext cx="311150" cy="366712"/>
          </a:xfrm>
          <a:prstGeom prst="rect">
            <a:avLst/>
          </a:prstGeom>
          <a:noFill/>
          <a:ln w="9525">
            <a:noFill/>
            <a:miter lim="800000"/>
            <a:headEnd/>
            <a:tailEnd/>
          </a:ln>
        </p:spPr>
        <p:txBody>
          <a:bodyPr wrap="none">
            <a:spAutoFit/>
          </a:bodyPr>
          <a:lstStyle/>
          <a:p>
            <a:r>
              <a:rPr lang="en-US">
                <a:latin typeface="Arial" charset="0"/>
              </a:rPr>
              <a:t>4</a:t>
            </a:r>
          </a:p>
        </p:txBody>
      </p:sp>
      <p:sp>
        <p:nvSpPr>
          <p:cNvPr id="49204" name="Text Box 51"/>
          <p:cNvSpPr txBox="1">
            <a:spLocks noChangeArrowheads="1"/>
          </p:cNvSpPr>
          <p:nvPr/>
        </p:nvSpPr>
        <p:spPr bwMode="auto">
          <a:xfrm>
            <a:off x="7789863" y="5180013"/>
            <a:ext cx="311150" cy="366712"/>
          </a:xfrm>
          <a:prstGeom prst="rect">
            <a:avLst/>
          </a:prstGeom>
          <a:noFill/>
          <a:ln w="9525">
            <a:noFill/>
            <a:miter lim="800000"/>
            <a:headEnd/>
            <a:tailEnd/>
          </a:ln>
        </p:spPr>
        <p:txBody>
          <a:bodyPr wrap="none">
            <a:spAutoFit/>
          </a:bodyPr>
          <a:lstStyle/>
          <a:p>
            <a:r>
              <a:rPr lang="en-US">
                <a:latin typeface="Arial" charset="0"/>
              </a:rPr>
              <a:t>3</a:t>
            </a:r>
          </a:p>
        </p:txBody>
      </p:sp>
      <p:sp>
        <p:nvSpPr>
          <p:cNvPr id="49205" name="Rectangle 52"/>
          <p:cNvSpPr>
            <a:spLocks noChangeArrowheads="1"/>
          </p:cNvSpPr>
          <p:nvPr/>
        </p:nvSpPr>
        <p:spPr bwMode="auto">
          <a:xfrm>
            <a:off x="228600" y="2286000"/>
            <a:ext cx="1181100" cy="366713"/>
          </a:xfrm>
          <a:prstGeom prst="rect">
            <a:avLst/>
          </a:prstGeom>
          <a:noFill/>
          <a:ln w="9525">
            <a:noFill/>
            <a:miter lim="800000"/>
            <a:headEnd/>
            <a:tailEnd/>
          </a:ln>
        </p:spPr>
        <p:txBody>
          <a:bodyPr wrap="none">
            <a:spAutoFit/>
          </a:bodyPr>
          <a:lstStyle/>
          <a:p>
            <a:r>
              <a:rPr lang="en-US" i="1">
                <a:latin typeface="Arial" charset="0"/>
              </a:rPr>
              <a:t>minsup</a:t>
            </a:r>
            <a:r>
              <a:rPr lang="en-US">
                <a:latin typeface="Arial" charset="0"/>
              </a:rPr>
              <a:t>=2</a:t>
            </a:r>
          </a:p>
        </p:txBody>
      </p:sp>
      <p:sp>
        <p:nvSpPr>
          <p:cNvPr id="49206" name="Text Box 53"/>
          <p:cNvSpPr txBox="1">
            <a:spLocks noChangeArrowheads="1"/>
          </p:cNvSpPr>
          <p:nvPr/>
        </p:nvSpPr>
        <p:spPr bwMode="auto">
          <a:xfrm>
            <a:off x="304800" y="1143000"/>
            <a:ext cx="1463675" cy="1168400"/>
          </a:xfrm>
          <a:prstGeom prst="rect">
            <a:avLst/>
          </a:prstGeom>
          <a:noFill/>
          <a:ln w="12700">
            <a:solidFill>
              <a:schemeClr val="tx1"/>
            </a:solidFill>
            <a:miter lim="800000"/>
            <a:headEnd/>
            <a:tailEnd/>
          </a:ln>
        </p:spPr>
        <p:txBody>
          <a:bodyPr>
            <a:spAutoFit/>
          </a:bodyPr>
          <a:lstStyle/>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B, C</a:t>
            </a:r>
          </a:p>
          <a:p>
            <a:pPr marL="457200" indent="-457200" eaLnBrk="0" hangingPunct="0">
              <a:buFontTx/>
              <a:buAutoNum type="arabicPlain"/>
            </a:pPr>
            <a:r>
              <a:rPr lang="en-US" sz="1400" b="1">
                <a:latin typeface="Arial" charset="0"/>
              </a:rPr>
              <a:t>A, C, D</a:t>
            </a:r>
          </a:p>
          <a:p>
            <a:pPr marL="457200" indent="-457200" eaLnBrk="0" hangingPunct="0">
              <a:buFontTx/>
              <a:buAutoNum type="arabicPlain"/>
            </a:pPr>
            <a:r>
              <a:rPr lang="en-US" sz="1400" b="1">
                <a:latin typeface="Arial" charset="0"/>
              </a:rPr>
              <a:t>A, B, C, D</a:t>
            </a:r>
          </a:p>
          <a:p>
            <a:pPr marL="457200" indent="-457200" eaLnBrk="0" hangingPunct="0">
              <a:buFontTx/>
              <a:buAutoNum type="arabicPlain"/>
            </a:pPr>
            <a:r>
              <a:rPr lang="en-US" sz="1400" b="1">
                <a:latin typeface="Arial" charset="0"/>
              </a:rPr>
              <a:t>B, D</a:t>
            </a:r>
          </a:p>
        </p:txBody>
      </p:sp>
      <p:sp>
        <p:nvSpPr>
          <p:cNvPr id="49207" name="Line 54"/>
          <p:cNvSpPr>
            <a:spLocks noChangeShapeType="1"/>
          </p:cNvSpPr>
          <p:nvPr/>
        </p:nvSpPr>
        <p:spPr bwMode="auto">
          <a:xfrm>
            <a:off x="685800" y="1143000"/>
            <a:ext cx="0" cy="1143000"/>
          </a:xfrm>
          <a:prstGeom prst="line">
            <a:avLst/>
          </a:prstGeom>
          <a:noFill/>
          <a:ln w="12700">
            <a:solidFill>
              <a:schemeClr val="tx1"/>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idx="4294967295"/>
          </p:nvPr>
        </p:nvSpPr>
        <p:spPr>
          <a:xfrm>
            <a:off x="500063" y="0"/>
            <a:ext cx="8229600" cy="685800"/>
          </a:xfrm>
          <a:solidFill>
            <a:schemeClr val="bg1">
              <a:lumMod val="95000"/>
            </a:schemeClr>
          </a:solidFill>
        </p:spPr>
        <p:txBody>
          <a:bodyPr>
            <a:normAutofit fontScale="90000"/>
          </a:bodyPr>
          <a:lstStyle/>
          <a:p>
            <a:pPr eaLnBrk="1" hangingPunct="1">
              <a:defRPr/>
            </a:pPr>
            <a:r>
              <a:rPr lang="tr-TR" sz="4000" smtClean="0">
                <a:solidFill>
                  <a:srgbClr val="FF0000"/>
                </a:solidFill>
                <a:effectLst>
                  <a:outerShdw blurRad="38100" dist="38100" dir="2700000" algn="tl">
                    <a:srgbClr val="C0C0C0"/>
                  </a:outerShdw>
                </a:effectLst>
              </a:rPr>
              <a:t>Apriori Algoritması</a:t>
            </a:r>
          </a:p>
        </p:txBody>
      </p:sp>
      <p:sp>
        <p:nvSpPr>
          <p:cNvPr id="3" name="2 İçerik Yer Tutucusu"/>
          <p:cNvSpPr>
            <a:spLocks noGrp="1"/>
          </p:cNvSpPr>
          <p:nvPr>
            <p:ph idx="4294967295"/>
          </p:nvPr>
        </p:nvSpPr>
        <p:spPr>
          <a:xfrm>
            <a:off x="428625" y="685800"/>
            <a:ext cx="8429625" cy="5448300"/>
          </a:xfrm>
        </p:spPr>
        <p:txBody>
          <a:bodyPr>
            <a:normAutofit lnSpcReduction="10000"/>
          </a:bodyPr>
          <a:lstStyle/>
          <a:p>
            <a:pPr marL="95250" indent="14288" algn="just" eaLnBrk="1" hangingPunct="1">
              <a:buFont typeface="Wingdings" pitchFamily="2" charset="2"/>
              <a:buNone/>
              <a:defRPr/>
            </a:pPr>
            <a:r>
              <a:rPr lang="tr-TR" sz="2600" smtClean="0"/>
              <a:t>Apriori Algoritması, birliktelik kuralı çıkarım algoritmaları içerisinde en fazla bilinen algoritmadır. Bu algoritma aşağıda belirtilen aşamalara sahiptir:</a:t>
            </a:r>
          </a:p>
          <a:p>
            <a:pPr marL="95250" indent="14288" algn="just" eaLnBrk="1" hangingPunct="1">
              <a:buFont typeface="Wingdings" pitchFamily="2" charset="2"/>
              <a:buChar char="q"/>
              <a:defRPr/>
            </a:pPr>
            <a:r>
              <a:rPr lang="tr-TR" sz="2600" smtClean="0"/>
              <a:t> Birliktelik analizinin yapılabilmesi için öncelikle destek ve güven ölçütlerini karşılaştırmak üzere eşik değerleri belirlenir. Uygulamada elde edilen sonuçların bu eşik değerlere eşit olması ya da bunlardan büyük olması beklenir.</a:t>
            </a:r>
          </a:p>
          <a:p>
            <a:pPr marL="95250" indent="14288" algn="just" eaLnBrk="1" hangingPunct="1">
              <a:buFont typeface="Wingdings" pitchFamily="2" charset="2"/>
              <a:buChar char="q"/>
              <a:defRPr/>
            </a:pPr>
            <a:r>
              <a:rPr lang="tr-TR" sz="2600" smtClean="0"/>
              <a:t> Veritabanı taranarak çözümlemeye dahil edilecek her bir ürün için tekrar sayıları, yani destek sayıları hesaplanır. Bu destek sayıları eşik destek sayısı ile karşılaştırılır. Eşik destek sayısından küçük değerlere sahip satırlar çözümlemeden çıkarılır ve koşula uygun kayıtlar göz önüne alınır.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4294967295"/>
          </p:nvPr>
        </p:nvSpPr>
        <p:spPr>
          <a:xfrm>
            <a:off x="457200" y="457200"/>
            <a:ext cx="8229600" cy="5395913"/>
          </a:xfrm>
        </p:spPr>
        <p:txBody>
          <a:bodyPr>
            <a:normAutofit lnSpcReduction="10000"/>
          </a:bodyPr>
          <a:lstStyle/>
          <a:p>
            <a:pPr marL="355600" indent="-246063" algn="just" eaLnBrk="1" hangingPunct="1">
              <a:buFont typeface="Wingdings" pitchFamily="2" charset="2"/>
              <a:buChar char="q"/>
              <a:defRPr/>
            </a:pPr>
            <a:r>
              <a:rPr lang="tr-TR" sz="2800" smtClean="0"/>
              <a:t> Yukarıdaki adımda seçilen ürünler bu kez ikişerli gruplandırılarak, bu grupların tekrar sayıları, yani destek sayıları elde edilir. Bu sayılar eşik destek sayıları ile karşılaştırılır. Eşik değerden küçük değerlere sahip satırlar çözümlemeden çıkarılır.</a:t>
            </a:r>
          </a:p>
          <a:p>
            <a:pPr marL="355600" indent="-246063" algn="just" eaLnBrk="1" hangingPunct="1">
              <a:buFont typeface="Wingdings" pitchFamily="2" charset="2"/>
              <a:buChar char="q"/>
              <a:defRPr/>
            </a:pPr>
            <a:r>
              <a:rPr lang="tr-TR" sz="2800" smtClean="0"/>
              <a:t> Bu kez üçerli, dörderli vb. gruplandırmalar yapılarak bu grupların destek sayıları elde edilir ve eşik değerle karşılaştırılır. Eşik değere uygun olduğu sürece işlemlere devam edilir.</a:t>
            </a:r>
          </a:p>
          <a:p>
            <a:pPr marL="355600" indent="-246063" algn="just" eaLnBrk="1" hangingPunct="1">
              <a:buFont typeface="Wingdings" pitchFamily="2" charset="2"/>
              <a:buChar char="q"/>
              <a:defRPr/>
            </a:pPr>
            <a:r>
              <a:rPr lang="tr-TR" sz="2800" smtClean="0"/>
              <a:t> Ürün grubu belirlendikten sonra kural destek ölçütüne bakılarak birliktelik kuralları üretilir ve bu kuralların her birisiyle ilgili olarak güven ölçütleri hesaplanır.</a:t>
            </a:r>
          </a:p>
          <a:p>
            <a:pPr marL="355600" indent="-246063" eaLnBrk="1" hangingPunct="1">
              <a:defRPr/>
            </a:pPr>
            <a:endParaRPr lang="tr-TR"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0" y="0"/>
            <a:ext cx="2133600" cy="639763"/>
          </a:xfrm>
        </p:spPr>
        <p:txBody>
          <a:bodyPr/>
          <a:lstStyle/>
          <a:p>
            <a:pPr eaLnBrk="1" hangingPunct="1">
              <a:defRPr/>
            </a:pPr>
            <a:r>
              <a:rPr lang="tr-TR" sz="3200" b="1" smtClean="0">
                <a:solidFill>
                  <a:schemeClr val="folHlink"/>
                </a:solidFill>
              </a:rPr>
              <a:t>Örnek:</a:t>
            </a:r>
            <a:endParaRPr lang="en-US" sz="3200" b="1" smtClean="0">
              <a:solidFill>
                <a:schemeClr val="folHlink"/>
              </a:solidFill>
            </a:endParaRPr>
          </a:p>
        </p:txBody>
      </p:sp>
      <p:graphicFrame>
        <p:nvGraphicFramePr>
          <p:cNvPr id="149673" name="Group 169"/>
          <p:cNvGraphicFramePr>
            <a:graphicFrameLocks noGrp="1"/>
          </p:cNvGraphicFramePr>
          <p:nvPr/>
        </p:nvGraphicFramePr>
        <p:xfrm>
          <a:off x="228600" y="1447800"/>
          <a:ext cx="1905000" cy="1727962"/>
        </p:xfrm>
        <a:graphic>
          <a:graphicData uri="http://schemas.openxmlformats.org/drawingml/2006/table">
            <a:tbl>
              <a:tblPr/>
              <a:tblGrid>
                <a:gridCol w="685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161925">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Tid</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tr-TR"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Nesne</a:t>
                      </a:r>
                      <a:endParaRPr kumimoji="0" lang="en-US"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74650">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10</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A, C, D</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1"/>
                  </a:ext>
                </a:extLst>
              </a:tr>
              <a:tr h="161925">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20</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B, 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2"/>
                  </a:ext>
                </a:extLst>
              </a:tr>
              <a:tr h="163513">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30</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A, B, 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3"/>
                  </a:ext>
                </a:extLst>
              </a:tr>
              <a:tr h="161925">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40</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B,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4"/>
                  </a:ext>
                </a:extLst>
              </a:tr>
            </a:tbl>
          </a:graphicData>
        </a:graphic>
      </p:graphicFrame>
      <p:graphicFrame>
        <p:nvGraphicFramePr>
          <p:cNvPr id="149695" name="Group 191"/>
          <p:cNvGraphicFramePr>
            <a:graphicFrameLocks noGrp="1"/>
          </p:cNvGraphicFramePr>
          <p:nvPr/>
        </p:nvGraphicFramePr>
        <p:xfrm>
          <a:off x="3429000" y="1219200"/>
          <a:ext cx="1981200" cy="2059940"/>
        </p:xfrm>
        <a:graphic>
          <a:graphicData uri="http://schemas.openxmlformats.org/drawingml/2006/table">
            <a:tbl>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61925">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tr-TR" sz="1800" b="0"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nesneküme</a:t>
                      </a:r>
                      <a:endParaRPr kumimoji="0" lang="en-US" sz="1800" b="0"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63513">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{A}</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{B}</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2"/>
                  </a:ext>
                </a:extLst>
              </a:tr>
              <a:tr h="163513">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3"/>
                  </a:ext>
                </a:extLst>
              </a:tr>
              <a:tr h="161925">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{D}</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1</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r h="292100">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5"/>
                  </a:ext>
                </a:extLst>
              </a:tr>
            </a:tbl>
          </a:graphicData>
        </a:graphic>
      </p:graphicFrame>
      <p:graphicFrame>
        <p:nvGraphicFramePr>
          <p:cNvPr id="149685" name="Group 181"/>
          <p:cNvGraphicFramePr>
            <a:graphicFrameLocks noGrp="1"/>
          </p:cNvGraphicFramePr>
          <p:nvPr/>
        </p:nvGraphicFramePr>
        <p:xfrm>
          <a:off x="6477000" y="1219200"/>
          <a:ext cx="2133600" cy="1691640"/>
        </p:xfrm>
        <a:graphic>
          <a:graphicData uri="http://schemas.openxmlformats.org/drawingml/2006/table">
            <a:tbl>
              <a:tblPr/>
              <a:tblGrid>
                <a:gridCol w="1524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61925">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tr-TR"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nesneküme</a:t>
                      </a:r>
                      <a:endParaRPr kumimoji="0" lang="en-US"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63513">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{A}</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1"/>
                  </a:ext>
                </a:extLst>
              </a:tr>
              <a:tr h="161925">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{B}</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2"/>
                  </a:ext>
                </a:extLst>
              </a:tr>
              <a:tr h="163513">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3"/>
                  </a:ext>
                </a:extLst>
              </a:tr>
              <a:tr h="161925">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4"/>
                  </a:ext>
                </a:extLst>
              </a:tr>
            </a:tbl>
          </a:graphicData>
        </a:graphic>
      </p:graphicFrame>
      <p:graphicFrame>
        <p:nvGraphicFramePr>
          <p:cNvPr id="149688" name="Group 184"/>
          <p:cNvGraphicFramePr>
            <a:graphicFrameLocks noGrp="1"/>
          </p:cNvGraphicFramePr>
          <p:nvPr/>
        </p:nvGraphicFramePr>
        <p:xfrm>
          <a:off x="6705600" y="3505200"/>
          <a:ext cx="1524000" cy="2368296"/>
        </p:xfrm>
        <a:graphic>
          <a:graphicData uri="http://schemas.openxmlformats.org/drawingml/2006/table">
            <a:tbl>
              <a:tblPr/>
              <a:tblGrid>
                <a:gridCol w="1524000">
                  <a:extLst>
                    <a:ext uri="{9D8B030D-6E8A-4147-A177-3AD203B41FA5}">
                      <a16:colId xmlns:a16="http://schemas.microsoft.com/office/drawing/2014/main" val="20000"/>
                    </a:ext>
                  </a:extLst>
                </a:gridCol>
              </a:tblGrid>
              <a:tr h="257175">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tr-TR"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nesneküme</a:t>
                      </a:r>
                      <a:endParaRPr kumimoji="0" lang="en-US"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57175">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{A, B}</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1"/>
                  </a:ext>
                </a:extLst>
              </a:tr>
              <a:tr h="258763">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{A,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2"/>
                  </a:ext>
                </a:extLst>
              </a:tr>
              <a:tr h="257175">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{A,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3"/>
                  </a:ext>
                </a:extLst>
              </a:tr>
              <a:tr h="258763">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{B,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4"/>
                  </a:ext>
                </a:extLst>
              </a:tr>
              <a:tr h="257175">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{B,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5"/>
                  </a:ext>
                </a:extLst>
              </a:tr>
              <a:tr h="257175">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6"/>
                  </a:ext>
                </a:extLst>
              </a:tr>
            </a:tbl>
          </a:graphicData>
        </a:graphic>
      </p:graphicFrame>
      <p:graphicFrame>
        <p:nvGraphicFramePr>
          <p:cNvPr id="149697" name="Group 193"/>
          <p:cNvGraphicFramePr>
            <a:graphicFrameLocks noGrp="1"/>
          </p:cNvGraphicFramePr>
          <p:nvPr/>
        </p:nvGraphicFramePr>
        <p:xfrm>
          <a:off x="3200400" y="3429000"/>
          <a:ext cx="2133600" cy="2176272"/>
        </p:xfrm>
        <a:graphic>
          <a:graphicData uri="http://schemas.openxmlformats.org/drawingml/2006/table">
            <a:tbl>
              <a:tblPr/>
              <a:tblGrid>
                <a:gridCol w="1524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61925">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tr-TR"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nesneküme</a:t>
                      </a:r>
                      <a:endParaRPr kumimoji="0" lang="en-US"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63513">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{A, B}</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1</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163513">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{A,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2"/>
                  </a:ext>
                </a:extLst>
              </a:tr>
              <a:tr h="163513">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{A,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1</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163513">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{B,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4"/>
                  </a:ext>
                </a:extLst>
              </a:tr>
              <a:tr h="163513">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{B,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5"/>
                  </a:ext>
                </a:extLst>
              </a:tr>
              <a:tr h="163513">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6"/>
                  </a:ext>
                </a:extLst>
              </a:tr>
            </a:tbl>
          </a:graphicData>
        </a:graphic>
      </p:graphicFrame>
      <p:graphicFrame>
        <p:nvGraphicFramePr>
          <p:cNvPr id="149709" name="Group 205"/>
          <p:cNvGraphicFramePr>
            <a:graphicFrameLocks noGrp="1"/>
          </p:cNvGraphicFramePr>
          <p:nvPr/>
        </p:nvGraphicFramePr>
        <p:xfrm>
          <a:off x="457200" y="3810000"/>
          <a:ext cx="2133600" cy="1572197"/>
        </p:xfrm>
        <a:graphic>
          <a:graphicData uri="http://schemas.openxmlformats.org/drawingml/2006/table">
            <a:tbl>
              <a:tblPr/>
              <a:tblGrid>
                <a:gridCol w="1524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28613">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tr-TR"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nesneküme</a:t>
                      </a:r>
                      <a:endParaRPr kumimoji="0" lang="en-US"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80988">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{A,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1"/>
                  </a:ext>
                </a:extLst>
              </a:tr>
              <a:tr h="163513">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{B,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2"/>
                  </a:ext>
                </a:extLst>
              </a:tr>
              <a:tr h="163513">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{B,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3"/>
                  </a:ext>
                </a:extLst>
              </a:tr>
              <a:tr h="163513">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4"/>
                  </a:ext>
                </a:extLst>
              </a:tr>
            </a:tbl>
          </a:graphicData>
        </a:graphic>
      </p:graphicFrame>
      <p:graphicFrame>
        <p:nvGraphicFramePr>
          <p:cNvPr id="149708" name="Group 204"/>
          <p:cNvGraphicFramePr>
            <a:graphicFrameLocks noGrp="1"/>
          </p:cNvGraphicFramePr>
          <p:nvPr/>
        </p:nvGraphicFramePr>
        <p:xfrm>
          <a:off x="1219200" y="5867400"/>
          <a:ext cx="1524000" cy="728663"/>
        </p:xfrm>
        <a:graphic>
          <a:graphicData uri="http://schemas.openxmlformats.org/drawingml/2006/table">
            <a:tbl>
              <a:tblPr/>
              <a:tblGrid>
                <a:gridCol w="1524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tr-TR"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nesneküme</a:t>
                      </a:r>
                      <a:endParaRPr kumimoji="0" lang="en-US"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47663">
                <a:tc>
                  <a:txBody>
                    <a:bodyPr/>
                    <a:lstStyle/>
                    <a:p>
                      <a:pPr marL="0" marR="0" lvl="0" indent="0" algn="ctr" defTabSz="914400" rtl="0" eaLnBrk="1" fontAlgn="base" latinLnBrk="0" hangingPunct="1">
                        <a:lnSpc>
                          <a:spcPct val="9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{B, 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1"/>
                  </a:ext>
                </a:extLst>
              </a:tr>
            </a:tbl>
          </a:graphicData>
        </a:graphic>
      </p:graphicFrame>
      <p:graphicFrame>
        <p:nvGraphicFramePr>
          <p:cNvPr id="149707" name="Group 203"/>
          <p:cNvGraphicFramePr>
            <a:graphicFrameLocks noGrp="1"/>
          </p:cNvGraphicFramePr>
          <p:nvPr/>
        </p:nvGraphicFramePr>
        <p:xfrm>
          <a:off x="4572000" y="5867400"/>
          <a:ext cx="2133600" cy="621792"/>
        </p:xfrm>
        <a:graphic>
          <a:graphicData uri="http://schemas.openxmlformats.org/drawingml/2006/table">
            <a:tbl>
              <a:tblPr/>
              <a:tblGrid>
                <a:gridCol w="1524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09563">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tr-TR"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nesneküme</a:t>
                      </a:r>
                      <a:endParaRPr kumimoji="0" lang="en-US"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{B, 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1"/>
                  </a:ext>
                </a:extLst>
              </a:tr>
            </a:tbl>
          </a:graphicData>
        </a:graphic>
      </p:graphicFrame>
      <p:sp>
        <p:nvSpPr>
          <p:cNvPr id="149653" name="AutoShape 149"/>
          <p:cNvSpPr>
            <a:spLocks noChangeArrowheads="1"/>
          </p:cNvSpPr>
          <p:nvPr/>
        </p:nvSpPr>
        <p:spPr bwMode="auto">
          <a:xfrm>
            <a:off x="0" y="5105400"/>
            <a:ext cx="484188" cy="1143000"/>
          </a:xfrm>
          <a:prstGeom prst="curvedRightArrow">
            <a:avLst>
              <a:gd name="adj1" fmla="val 45169"/>
              <a:gd name="adj2" fmla="val 92382"/>
              <a:gd name="adj3" fmla="val 33333"/>
            </a:avLst>
          </a:prstGeom>
          <a:solidFill>
            <a:srgbClr val="FFFFFF"/>
          </a:solidFill>
          <a:ln w="9525">
            <a:solidFill>
              <a:srgbClr val="000000"/>
            </a:solidFill>
            <a:miter lim="800000"/>
            <a:headEnd/>
            <a:tailEnd/>
          </a:ln>
        </p:spPr>
        <p:txBody>
          <a:bodyPr anchor="ctr">
            <a:spAutoFit/>
          </a:bodyPr>
          <a:lstStyle/>
          <a:p>
            <a:endParaRPr lang="tr-TR"/>
          </a:p>
        </p:txBody>
      </p:sp>
      <p:sp>
        <p:nvSpPr>
          <p:cNvPr id="149654" name="Text Box 150"/>
          <p:cNvSpPr txBox="1">
            <a:spLocks noChangeArrowheads="1"/>
          </p:cNvSpPr>
          <p:nvPr/>
        </p:nvSpPr>
        <p:spPr bwMode="auto">
          <a:xfrm>
            <a:off x="698500" y="5802313"/>
            <a:ext cx="488950" cy="457200"/>
          </a:xfrm>
          <a:prstGeom prst="rect">
            <a:avLst/>
          </a:prstGeom>
          <a:noFill/>
          <a:ln w="9525">
            <a:noFill/>
            <a:miter lim="800000"/>
            <a:headEnd/>
            <a:tailEnd/>
          </a:ln>
        </p:spPr>
        <p:txBody>
          <a:bodyPr wrap="none" anchor="ctr">
            <a:spAutoFit/>
          </a:bodyPr>
          <a:lstStyle/>
          <a:p>
            <a:pPr algn="ctr" eaLnBrk="0" hangingPunct="0"/>
            <a:r>
              <a:rPr lang="en-US" sz="2400" i="1">
                <a:latin typeface="Times New Roman" pitchFamily="18" charset="0"/>
              </a:rPr>
              <a:t>C</a:t>
            </a:r>
            <a:r>
              <a:rPr lang="en-US" sz="2400" i="1" baseline="-25000">
                <a:latin typeface="Times New Roman" pitchFamily="18" charset="0"/>
              </a:rPr>
              <a:t>3</a:t>
            </a:r>
          </a:p>
        </p:txBody>
      </p:sp>
      <p:sp>
        <p:nvSpPr>
          <p:cNvPr id="149655" name="Text Box 151"/>
          <p:cNvSpPr txBox="1">
            <a:spLocks noChangeArrowheads="1"/>
          </p:cNvSpPr>
          <p:nvPr/>
        </p:nvSpPr>
        <p:spPr bwMode="auto">
          <a:xfrm>
            <a:off x="0" y="3505200"/>
            <a:ext cx="455613" cy="457200"/>
          </a:xfrm>
          <a:prstGeom prst="rect">
            <a:avLst/>
          </a:prstGeom>
          <a:noFill/>
          <a:ln w="9525">
            <a:noFill/>
            <a:miter lim="800000"/>
            <a:headEnd/>
            <a:tailEnd/>
          </a:ln>
        </p:spPr>
        <p:txBody>
          <a:bodyPr wrap="none" anchor="ctr">
            <a:spAutoFit/>
          </a:bodyPr>
          <a:lstStyle/>
          <a:p>
            <a:pPr algn="ctr" eaLnBrk="0" hangingPunct="0"/>
            <a:r>
              <a:rPr lang="en-US" sz="2400" i="1">
                <a:latin typeface="Times New Roman" pitchFamily="18" charset="0"/>
              </a:rPr>
              <a:t>L</a:t>
            </a:r>
            <a:r>
              <a:rPr lang="en-US" sz="2400" i="1" baseline="-25000">
                <a:latin typeface="Times New Roman" pitchFamily="18" charset="0"/>
              </a:rPr>
              <a:t>2</a:t>
            </a:r>
          </a:p>
        </p:txBody>
      </p:sp>
      <p:sp>
        <p:nvSpPr>
          <p:cNvPr id="149656" name="Text Box 152"/>
          <p:cNvSpPr txBox="1">
            <a:spLocks noChangeArrowheads="1"/>
          </p:cNvSpPr>
          <p:nvPr/>
        </p:nvSpPr>
        <p:spPr bwMode="auto">
          <a:xfrm>
            <a:off x="0" y="914400"/>
            <a:ext cx="1985963" cy="457200"/>
          </a:xfrm>
          <a:prstGeom prst="rect">
            <a:avLst/>
          </a:prstGeom>
          <a:noFill/>
          <a:ln w="9525">
            <a:noFill/>
            <a:miter lim="800000"/>
            <a:headEnd/>
            <a:tailEnd/>
          </a:ln>
        </p:spPr>
        <p:txBody>
          <a:bodyPr anchor="ctr">
            <a:spAutoFit/>
          </a:bodyPr>
          <a:lstStyle/>
          <a:p>
            <a:pPr eaLnBrk="0" hangingPunct="0"/>
            <a:r>
              <a:rPr lang="tr-TR" sz="2400"/>
              <a:t>Veri Tabanı</a:t>
            </a:r>
            <a:endParaRPr lang="en-US" sz="2400"/>
          </a:p>
        </p:txBody>
      </p:sp>
      <p:sp>
        <p:nvSpPr>
          <p:cNvPr id="149657" name="Text Box 153"/>
          <p:cNvSpPr txBox="1">
            <a:spLocks noChangeArrowheads="1"/>
          </p:cNvSpPr>
          <p:nvPr/>
        </p:nvSpPr>
        <p:spPr bwMode="auto">
          <a:xfrm>
            <a:off x="2176463" y="2273300"/>
            <a:ext cx="1090612" cy="457200"/>
          </a:xfrm>
          <a:prstGeom prst="rect">
            <a:avLst/>
          </a:prstGeom>
          <a:noFill/>
          <a:ln w="9525">
            <a:noFill/>
            <a:miter lim="800000"/>
            <a:headEnd/>
            <a:tailEnd/>
          </a:ln>
        </p:spPr>
        <p:txBody>
          <a:bodyPr wrap="none" anchor="ctr">
            <a:spAutoFit/>
          </a:bodyPr>
          <a:lstStyle/>
          <a:p>
            <a:pPr algn="ctr" eaLnBrk="0" hangingPunct="0"/>
            <a:r>
              <a:rPr lang="en-US" sz="2400">
                <a:latin typeface="Times New Roman" pitchFamily="18" charset="0"/>
              </a:rPr>
              <a:t>1</a:t>
            </a:r>
            <a:r>
              <a:rPr lang="en-US" sz="2400" baseline="30000">
                <a:latin typeface="Times New Roman" pitchFamily="18" charset="0"/>
              </a:rPr>
              <a:t>st</a:t>
            </a:r>
            <a:r>
              <a:rPr lang="en-US" sz="2400">
                <a:latin typeface="Times New Roman" pitchFamily="18" charset="0"/>
              </a:rPr>
              <a:t> scan</a:t>
            </a:r>
          </a:p>
        </p:txBody>
      </p:sp>
      <p:sp>
        <p:nvSpPr>
          <p:cNvPr id="149658" name="Line 154"/>
          <p:cNvSpPr>
            <a:spLocks noChangeShapeType="1"/>
          </p:cNvSpPr>
          <p:nvPr/>
        </p:nvSpPr>
        <p:spPr bwMode="auto">
          <a:xfrm>
            <a:off x="2297113" y="2719388"/>
            <a:ext cx="831850" cy="0"/>
          </a:xfrm>
          <a:prstGeom prst="line">
            <a:avLst/>
          </a:prstGeom>
          <a:noFill/>
          <a:ln w="9525">
            <a:solidFill>
              <a:srgbClr val="FF00FF"/>
            </a:solidFill>
            <a:round/>
            <a:headEnd/>
            <a:tailEnd type="triangle" w="med" len="med"/>
          </a:ln>
        </p:spPr>
        <p:txBody>
          <a:bodyPr anchor="ctr">
            <a:spAutoFit/>
          </a:bodyPr>
          <a:lstStyle/>
          <a:p>
            <a:endParaRPr lang="tr-TR"/>
          </a:p>
        </p:txBody>
      </p:sp>
      <p:sp>
        <p:nvSpPr>
          <p:cNvPr id="149659" name="Text Box 155"/>
          <p:cNvSpPr txBox="1">
            <a:spLocks noChangeArrowheads="1"/>
          </p:cNvSpPr>
          <p:nvPr/>
        </p:nvSpPr>
        <p:spPr bwMode="auto">
          <a:xfrm>
            <a:off x="2759075" y="1720850"/>
            <a:ext cx="488950" cy="457200"/>
          </a:xfrm>
          <a:prstGeom prst="rect">
            <a:avLst/>
          </a:prstGeom>
          <a:noFill/>
          <a:ln w="9525">
            <a:noFill/>
            <a:miter lim="800000"/>
            <a:headEnd/>
            <a:tailEnd/>
          </a:ln>
        </p:spPr>
        <p:txBody>
          <a:bodyPr wrap="none" anchor="ctr">
            <a:spAutoFit/>
          </a:bodyPr>
          <a:lstStyle/>
          <a:p>
            <a:pPr algn="ctr" eaLnBrk="0" hangingPunct="0"/>
            <a:r>
              <a:rPr lang="en-US" sz="2400" i="1">
                <a:latin typeface="Times New Roman" pitchFamily="18" charset="0"/>
              </a:rPr>
              <a:t>C</a:t>
            </a:r>
            <a:r>
              <a:rPr lang="en-US" sz="2400" i="1" baseline="-25000">
                <a:latin typeface="Times New Roman" pitchFamily="18" charset="0"/>
              </a:rPr>
              <a:t>1</a:t>
            </a:r>
          </a:p>
        </p:txBody>
      </p:sp>
      <p:sp>
        <p:nvSpPr>
          <p:cNvPr id="149660" name="Text Box 156"/>
          <p:cNvSpPr txBox="1">
            <a:spLocks noChangeArrowheads="1"/>
          </p:cNvSpPr>
          <p:nvPr/>
        </p:nvSpPr>
        <p:spPr bwMode="auto">
          <a:xfrm>
            <a:off x="5943600" y="1447800"/>
            <a:ext cx="455613" cy="457200"/>
          </a:xfrm>
          <a:prstGeom prst="rect">
            <a:avLst/>
          </a:prstGeom>
          <a:noFill/>
          <a:ln w="9525">
            <a:noFill/>
            <a:miter lim="800000"/>
            <a:headEnd/>
            <a:tailEnd/>
          </a:ln>
        </p:spPr>
        <p:txBody>
          <a:bodyPr wrap="none" anchor="ctr">
            <a:spAutoFit/>
          </a:bodyPr>
          <a:lstStyle/>
          <a:p>
            <a:pPr algn="ctr" eaLnBrk="0" hangingPunct="0"/>
            <a:r>
              <a:rPr lang="en-US" sz="2400" i="1">
                <a:latin typeface="Times New Roman" pitchFamily="18" charset="0"/>
              </a:rPr>
              <a:t>L</a:t>
            </a:r>
            <a:r>
              <a:rPr lang="en-US" sz="2400" i="1" baseline="-25000">
                <a:latin typeface="Times New Roman" pitchFamily="18" charset="0"/>
              </a:rPr>
              <a:t>1</a:t>
            </a:r>
          </a:p>
        </p:txBody>
      </p:sp>
      <p:sp>
        <p:nvSpPr>
          <p:cNvPr id="149661" name="Text Box 157"/>
          <p:cNvSpPr txBox="1">
            <a:spLocks noChangeArrowheads="1"/>
          </p:cNvSpPr>
          <p:nvPr/>
        </p:nvSpPr>
        <p:spPr bwMode="auto">
          <a:xfrm>
            <a:off x="6016625" y="3382963"/>
            <a:ext cx="488950" cy="457200"/>
          </a:xfrm>
          <a:prstGeom prst="rect">
            <a:avLst/>
          </a:prstGeom>
          <a:noFill/>
          <a:ln w="9525">
            <a:noFill/>
            <a:miter lim="800000"/>
            <a:headEnd/>
            <a:tailEnd/>
          </a:ln>
        </p:spPr>
        <p:txBody>
          <a:bodyPr wrap="none" anchor="ctr">
            <a:spAutoFit/>
          </a:bodyPr>
          <a:lstStyle/>
          <a:p>
            <a:pPr algn="ctr" eaLnBrk="0" hangingPunct="0"/>
            <a:r>
              <a:rPr lang="en-US" sz="2400" i="1">
                <a:latin typeface="Times New Roman" pitchFamily="18" charset="0"/>
              </a:rPr>
              <a:t>C</a:t>
            </a:r>
            <a:r>
              <a:rPr lang="en-US" sz="2400" i="1" baseline="-25000">
                <a:latin typeface="Times New Roman" pitchFamily="18" charset="0"/>
              </a:rPr>
              <a:t>2</a:t>
            </a:r>
          </a:p>
        </p:txBody>
      </p:sp>
      <p:sp>
        <p:nvSpPr>
          <p:cNvPr id="149662" name="Text Box 158"/>
          <p:cNvSpPr txBox="1">
            <a:spLocks noChangeArrowheads="1"/>
          </p:cNvSpPr>
          <p:nvPr/>
        </p:nvSpPr>
        <p:spPr bwMode="auto">
          <a:xfrm>
            <a:off x="4114800" y="5791200"/>
            <a:ext cx="455613" cy="457200"/>
          </a:xfrm>
          <a:prstGeom prst="rect">
            <a:avLst/>
          </a:prstGeom>
          <a:noFill/>
          <a:ln w="9525">
            <a:noFill/>
            <a:miter lim="800000"/>
            <a:headEnd/>
            <a:tailEnd/>
          </a:ln>
        </p:spPr>
        <p:txBody>
          <a:bodyPr wrap="none" anchor="ctr">
            <a:spAutoFit/>
          </a:bodyPr>
          <a:lstStyle/>
          <a:p>
            <a:pPr algn="ctr" eaLnBrk="0" hangingPunct="0"/>
            <a:r>
              <a:rPr lang="en-US" sz="2400" i="1">
                <a:latin typeface="Times New Roman" pitchFamily="18" charset="0"/>
              </a:rPr>
              <a:t>L</a:t>
            </a:r>
            <a:r>
              <a:rPr lang="en-US" sz="2400" i="1" baseline="-25000">
                <a:latin typeface="Times New Roman" pitchFamily="18" charset="0"/>
              </a:rPr>
              <a:t>3</a:t>
            </a:r>
          </a:p>
        </p:txBody>
      </p:sp>
      <p:sp>
        <p:nvSpPr>
          <p:cNvPr id="149663" name="Text Box 159"/>
          <p:cNvSpPr txBox="1">
            <a:spLocks noChangeArrowheads="1"/>
          </p:cNvSpPr>
          <p:nvPr/>
        </p:nvSpPr>
        <p:spPr bwMode="auto">
          <a:xfrm>
            <a:off x="1828800" y="914400"/>
            <a:ext cx="1752600" cy="457200"/>
          </a:xfrm>
          <a:prstGeom prst="rect">
            <a:avLst/>
          </a:prstGeom>
          <a:noFill/>
          <a:ln w="9525">
            <a:noFill/>
            <a:miter lim="800000"/>
            <a:headEnd/>
            <a:tailEnd/>
          </a:ln>
        </p:spPr>
        <p:txBody>
          <a:bodyPr>
            <a:spAutoFit/>
          </a:bodyPr>
          <a:lstStyle/>
          <a:p>
            <a:pPr>
              <a:spcBef>
                <a:spcPct val="50000"/>
              </a:spcBef>
            </a:pPr>
            <a:r>
              <a:rPr lang="tr-TR" sz="2400" i="1">
                <a:latin typeface="Times New Roman" pitchFamily="18" charset="0"/>
              </a:rPr>
              <a:t>minsup</a:t>
            </a:r>
            <a:r>
              <a:rPr lang="en-US" sz="2400" i="1">
                <a:latin typeface="Times New Roman" pitchFamily="18" charset="0"/>
              </a:rPr>
              <a:t> </a:t>
            </a:r>
            <a:r>
              <a:rPr lang="en-US" sz="2400">
                <a:latin typeface="Times New Roman" pitchFamily="18" charset="0"/>
              </a:rPr>
              <a:t>= 2</a:t>
            </a:r>
          </a:p>
        </p:txBody>
      </p:sp>
      <p:sp>
        <p:nvSpPr>
          <p:cNvPr id="149664" name="Text Box 160"/>
          <p:cNvSpPr txBox="1">
            <a:spLocks noChangeArrowheads="1"/>
          </p:cNvSpPr>
          <p:nvPr/>
        </p:nvSpPr>
        <p:spPr bwMode="auto">
          <a:xfrm>
            <a:off x="5410200" y="3810000"/>
            <a:ext cx="1157288" cy="457200"/>
          </a:xfrm>
          <a:prstGeom prst="rect">
            <a:avLst/>
          </a:prstGeom>
          <a:noFill/>
          <a:ln w="9525">
            <a:noFill/>
            <a:miter lim="800000"/>
            <a:headEnd/>
            <a:tailEnd/>
          </a:ln>
        </p:spPr>
        <p:txBody>
          <a:bodyPr wrap="none" anchor="ctr">
            <a:spAutoFit/>
          </a:bodyPr>
          <a:lstStyle/>
          <a:p>
            <a:pPr algn="ctr" eaLnBrk="0" hangingPunct="0"/>
            <a:r>
              <a:rPr lang="en-US" sz="2400">
                <a:latin typeface="Times New Roman" pitchFamily="18" charset="0"/>
              </a:rPr>
              <a:t>2</a:t>
            </a:r>
            <a:r>
              <a:rPr lang="en-US" sz="2400" baseline="30000">
                <a:latin typeface="Times New Roman" pitchFamily="18" charset="0"/>
              </a:rPr>
              <a:t>nd</a:t>
            </a:r>
            <a:r>
              <a:rPr lang="en-US" sz="2400">
                <a:latin typeface="Times New Roman" pitchFamily="18" charset="0"/>
              </a:rPr>
              <a:t> scan</a:t>
            </a:r>
          </a:p>
        </p:txBody>
      </p:sp>
      <p:sp>
        <p:nvSpPr>
          <p:cNvPr id="149665" name="Line 161"/>
          <p:cNvSpPr>
            <a:spLocks noChangeShapeType="1"/>
          </p:cNvSpPr>
          <p:nvPr/>
        </p:nvSpPr>
        <p:spPr bwMode="auto">
          <a:xfrm flipH="1">
            <a:off x="5486400" y="4267200"/>
            <a:ext cx="1120775" cy="0"/>
          </a:xfrm>
          <a:prstGeom prst="line">
            <a:avLst/>
          </a:prstGeom>
          <a:noFill/>
          <a:ln w="9525">
            <a:solidFill>
              <a:srgbClr val="FF6699"/>
            </a:solidFill>
            <a:round/>
            <a:headEnd/>
            <a:tailEnd type="triangle" w="med" len="med"/>
          </a:ln>
        </p:spPr>
        <p:txBody>
          <a:bodyPr wrap="none" anchor="ctr">
            <a:spAutoFit/>
          </a:bodyPr>
          <a:lstStyle/>
          <a:p>
            <a:endParaRPr lang="tr-TR"/>
          </a:p>
        </p:txBody>
      </p:sp>
      <p:sp>
        <p:nvSpPr>
          <p:cNvPr id="149666" name="Line 162"/>
          <p:cNvSpPr>
            <a:spLocks noChangeShapeType="1"/>
          </p:cNvSpPr>
          <p:nvPr/>
        </p:nvSpPr>
        <p:spPr bwMode="auto">
          <a:xfrm>
            <a:off x="3124200" y="6299200"/>
            <a:ext cx="1103313" cy="0"/>
          </a:xfrm>
          <a:prstGeom prst="line">
            <a:avLst/>
          </a:prstGeom>
          <a:noFill/>
          <a:ln w="9525">
            <a:solidFill>
              <a:srgbClr val="FF6699"/>
            </a:solidFill>
            <a:round/>
            <a:headEnd/>
            <a:tailEnd type="triangle" w="med" len="med"/>
          </a:ln>
        </p:spPr>
        <p:txBody>
          <a:bodyPr anchor="ctr">
            <a:spAutoFit/>
          </a:bodyPr>
          <a:lstStyle/>
          <a:p>
            <a:endParaRPr lang="tr-TR"/>
          </a:p>
        </p:txBody>
      </p:sp>
      <p:sp>
        <p:nvSpPr>
          <p:cNvPr id="149667" name="Text Box 163"/>
          <p:cNvSpPr txBox="1">
            <a:spLocks noChangeArrowheads="1"/>
          </p:cNvSpPr>
          <p:nvPr/>
        </p:nvSpPr>
        <p:spPr bwMode="auto">
          <a:xfrm>
            <a:off x="3124200" y="5867400"/>
            <a:ext cx="1123950" cy="457200"/>
          </a:xfrm>
          <a:prstGeom prst="rect">
            <a:avLst/>
          </a:prstGeom>
          <a:noFill/>
          <a:ln w="9525">
            <a:noFill/>
            <a:miter lim="800000"/>
            <a:headEnd/>
            <a:tailEnd/>
          </a:ln>
        </p:spPr>
        <p:txBody>
          <a:bodyPr wrap="none" anchor="ctr">
            <a:spAutoFit/>
          </a:bodyPr>
          <a:lstStyle/>
          <a:p>
            <a:pPr algn="ctr" eaLnBrk="0" hangingPunct="0"/>
            <a:r>
              <a:rPr lang="en-US" sz="2400">
                <a:latin typeface="Times New Roman" pitchFamily="18" charset="0"/>
              </a:rPr>
              <a:t>3</a:t>
            </a:r>
            <a:r>
              <a:rPr lang="en-US" sz="2400" baseline="30000">
                <a:latin typeface="Times New Roman" pitchFamily="18" charset="0"/>
              </a:rPr>
              <a:t>rd</a:t>
            </a:r>
            <a:r>
              <a:rPr lang="en-US" sz="2400">
                <a:latin typeface="Times New Roman" pitchFamily="18" charset="0"/>
              </a:rPr>
              <a:t> scan</a:t>
            </a:r>
          </a:p>
        </p:txBody>
      </p:sp>
      <p:sp>
        <p:nvSpPr>
          <p:cNvPr id="149668" name="Line 164"/>
          <p:cNvSpPr>
            <a:spLocks noChangeShapeType="1"/>
          </p:cNvSpPr>
          <p:nvPr/>
        </p:nvSpPr>
        <p:spPr bwMode="auto">
          <a:xfrm>
            <a:off x="5562600" y="2438400"/>
            <a:ext cx="831850" cy="0"/>
          </a:xfrm>
          <a:prstGeom prst="line">
            <a:avLst/>
          </a:prstGeom>
          <a:noFill/>
          <a:ln w="9525">
            <a:solidFill>
              <a:srgbClr val="FF6699"/>
            </a:solidFill>
            <a:round/>
            <a:headEnd/>
            <a:tailEnd type="triangle" w="med" len="med"/>
          </a:ln>
        </p:spPr>
        <p:txBody>
          <a:bodyPr anchor="ctr">
            <a:spAutoFit/>
          </a:bodyPr>
          <a:lstStyle/>
          <a:p>
            <a:endParaRPr lang="tr-TR"/>
          </a:p>
        </p:txBody>
      </p:sp>
      <p:sp>
        <p:nvSpPr>
          <p:cNvPr id="149669" name="Line 165"/>
          <p:cNvSpPr>
            <a:spLocks noChangeShapeType="1"/>
          </p:cNvSpPr>
          <p:nvPr/>
        </p:nvSpPr>
        <p:spPr bwMode="auto">
          <a:xfrm flipH="1">
            <a:off x="2667000" y="4648200"/>
            <a:ext cx="381000" cy="0"/>
          </a:xfrm>
          <a:prstGeom prst="line">
            <a:avLst/>
          </a:prstGeom>
          <a:noFill/>
          <a:ln w="9525">
            <a:solidFill>
              <a:srgbClr val="FF6699"/>
            </a:solidFill>
            <a:round/>
            <a:headEnd/>
            <a:tailEnd type="triangle" w="med" len="med"/>
          </a:ln>
        </p:spPr>
        <p:txBody>
          <a:bodyPr anchor="ctr">
            <a:spAutoFit/>
          </a:bodyPr>
          <a:lstStyle/>
          <a:p>
            <a:endParaRPr lang="tr-TR"/>
          </a:p>
        </p:txBody>
      </p:sp>
      <p:sp>
        <p:nvSpPr>
          <p:cNvPr id="149670" name="AutoShape 166"/>
          <p:cNvSpPr>
            <a:spLocks noChangeArrowheads="1"/>
          </p:cNvSpPr>
          <p:nvPr/>
        </p:nvSpPr>
        <p:spPr bwMode="auto">
          <a:xfrm>
            <a:off x="8516938" y="3048000"/>
            <a:ext cx="627062" cy="1371600"/>
          </a:xfrm>
          <a:prstGeom prst="curvedLeftArrow">
            <a:avLst>
              <a:gd name="adj1" fmla="val 43747"/>
              <a:gd name="adj2" fmla="val 87494"/>
              <a:gd name="adj3" fmla="val 33333"/>
            </a:avLst>
          </a:prstGeom>
          <a:solidFill>
            <a:srgbClr val="FFFFFF"/>
          </a:solidFill>
          <a:ln w="9525">
            <a:solidFill>
              <a:srgbClr val="000000"/>
            </a:solidFill>
            <a:miter lim="800000"/>
            <a:headEnd/>
            <a:tailEnd/>
          </a:ln>
        </p:spPr>
        <p:txBody>
          <a:bodyPr anchor="ctr">
            <a:spAutoFit/>
          </a:bodyPr>
          <a:lstStyle/>
          <a:p>
            <a:endParaRPr lang="tr-TR"/>
          </a:p>
        </p:txBody>
      </p:sp>
      <p:sp>
        <p:nvSpPr>
          <p:cNvPr id="149672" name="Text Box 168"/>
          <p:cNvSpPr txBox="1">
            <a:spLocks noChangeArrowheads="1"/>
          </p:cNvSpPr>
          <p:nvPr/>
        </p:nvSpPr>
        <p:spPr bwMode="auto">
          <a:xfrm>
            <a:off x="2728913" y="3332163"/>
            <a:ext cx="488950" cy="457200"/>
          </a:xfrm>
          <a:prstGeom prst="rect">
            <a:avLst/>
          </a:prstGeom>
          <a:noFill/>
          <a:ln w="9525">
            <a:noFill/>
            <a:miter lim="800000"/>
            <a:headEnd/>
            <a:tailEnd/>
          </a:ln>
        </p:spPr>
        <p:txBody>
          <a:bodyPr wrap="none" anchor="ctr">
            <a:spAutoFit/>
          </a:bodyPr>
          <a:lstStyle/>
          <a:p>
            <a:pPr algn="ctr" eaLnBrk="0" hangingPunct="0"/>
            <a:r>
              <a:rPr lang="en-US" sz="2400" i="1">
                <a:latin typeface="Times New Roman" pitchFamily="18" charset="0"/>
              </a:rPr>
              <a:t>C</a:t>
            </a:r>
            <a:r>
              <a:rPr lang="en-US" sz="2400" i="1" baseline="-25000">
                <a:latin typeface="Times New Roman"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9673"/>
                                        </p:tgtEl>
                                        <p:attrNameLst>
                                          <p:attrName>style.visibility</p:attrName>
                                        </p:attrNameLst>
                                      </p:cBhvr>
                                      <p:to>
                                        <p:strVal val="visible"/>
                                      </p:to>
                                    </p:set>
                                    <p:anim calcmode="lin" valueType="num">
                                      <p:cBhvr additive="base">
                                        <p:cTn id="7" dur="500" fill="hold"/>
                                        <p:tgtEl>
                                          <p:spTgt spid="149673"/>
                                        </p:tgtEl>
                                        <p:attrNameLst>
                                          <p:attrName>ppt_x</p:attrName>
                                        </p:attrNameLst>
                                      </p:cBhvr>
                                      <p:tavLst>
                                        <p:tav tm="0">
                                          <p:val>
                                            <p:strVal val="0-#ppt_w/2"/>
                                          </p:val>
                                        </p:tav>
                                        <p:tav tm="100000">
                                          <p:val>
                                            <p:strVal val="#ppt_x"/>
                                          </p:val>
                                        </p:tav>
                                      </p:tavLst>
                                    </p:anim>
                                    <p:anim calcmode="lin" valueType="num">
                                      <p:cBhvr additive="base">
                                        <p:cTn id="8" dur="500" fill="hold"/>
                                        <p:tgtEl>
                                          <p:spTgt spid="1496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9656"/>
                                        </p:tgtEl>
                                        <p:attrNameLst>
                                          <p:attrName>style.visibility</p:attrName>
                                        </p:attrNameLst>
                                      </p:cBhvr>
                                      <p:to>
                                        <p:strVal val="visible"/>
                                      </p:to>
                                    </p:set>
                                    <p:anim calcmode="lin" valueType="num">
                                      <p:cBhvr additive="base">
                                        <p:cTn id="13" dur="500" fill="hold"/>
                                        <p:tgtEl>
                                          <p:spTgt spid="149656"/>
                                        </p:tgtEl>
                                        <p:attrNameLst>
                                          <p:attrName>ppt_x</p:attrName>
                                        </p:attrNameLst>
                                      </p:cBhvr>
                                      <p:tavLst>
                                        <p:tav tm="0">
                                          <p:val>
                                            <p:strVal val="#ppt_x"/>
                                          </p:val>
                                        </p:tav>
                                        <p:tav tm="100000">
                                          <p:val>
                                            <p:strVal val="#ppt_x"/>
                                          </p:val>
                                        </p:tav>
                                      </p:tavLst>
                                    </p:anim>
                                    <p:anim calcmode="lin" valueType="num">
                                      <p:cBhvr additive="base">
                                        <p:cTn id="14" dur="500" fill="hold"/>
                                        <p:tgtEl>
                                          <p:spTgt spid="1496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49663"/>
                                        </p:tgtEl>
                                        <p:attrNameLst>
                                          <p:attrName>style.visibility</p:attrName>
                                        </p:attrNameLst>
                                      </p:cBhvr>
                                      <p:to>
                                        <p:strVal val="visible"/>
                                      </p:to>
                                    </p:set>
                                    <p:anim calcmode="lin" valueType="num">
                                      <p:cBhvr additive="base">
                                        <p:cTn id="19" dur="500" fill="hold"/>
                                        <p:tgtEl>
                                          <p:spTgt spid="149663"/>
                                        </p:tgtEl>
                                        <p:attrNameLst>
                                          <p:attrName>ppt_x</p:attrName>
                                        </p:attrNameLst>
                                      </p:cBhvr>
                                      <p:tavLst>
                                        <p:tav tm="0">
                                          <p:val>
                                            <p:strVal val="#ppt_x"/>
                                          </p:val>
                                        </p:tav>
                                        <p:tav tm="100000">
                                          <p:val>
                                            <p:strVal val="#ppt_x"/>
                                          </p:val>
                                        </p:tav>
                                      </p:tavLst>
                                    </p:anim>
                                    <p:anim calcmode="lin" valueType="num">
                                      <p:cBhvr additive="base">
                                        <p:cTn id="20" dur="500" fill="hold"/>
                                        <p:tgtEl>
                                          <p:spTgt spid="14966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9657"/>
                                        </p:tgtEl>
                                        <p:attrNameLst>
                                          <p:attrName>style.visibility</p:attrName>
                                        </p:attrNameLst>
                                      </p:cBhvr>
                                      <p:to>
                                        <p:strVal val="visible"/>
                                      </p:to>
                                    </p:set>
                                    <p:anim calcmode="lin" valueType="num">
                                      <p:cBhvr additive="base">
                                        <p:cTn id="25" dur="500" fill="hold"/>
                                        <p:tgtEl>
                                          <p:spTgt spid="149657"/>
                                        </p:tgtEl>
                                        <p:attrNameLst>
                                          <p:attrName>ppt_x</p:attrName>
                                        </p:attrNameLst>
                                      </p:cBhvr>
                                      <p:tavLst>
                                        <p:tav tm="0">
                                          <p:val>
                                            <p:strVal val="0-#ppt_w/2"/>
                                          </p:val>
                                        </p:tav>
                                        <p:tav tm="100000">
                                          <p:val>
                                            <p:strVal val="#ppt_x"/>
                                          </p:val>
                                        </p:tav>
                                      </p:tavLst>
                                    </p:anim>
                                    <p:anim calcmode="lin" valueType="num">
                                      <p:cBhvr additive="base">
                                        <p:cTn id="26" dur="500" fill="hold"/>
                                        <p:tgtEl>
                                          <p:spTgt spid="149657"/>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149658"/>
                                        </p:tgtEl>
                                        <p:attrNameLst>
                                          <p:attrName>style.visibility</p:attrName>
                                        </p:attrNameLst>
                                      </p:cBhvr>
                                      <p:to>
                                        <p:strVal val="visible"/>
                                      </p:to>
                                    </p:set>
                                    <p:anim calcmode="lin" valueType="num">
                                      <p:cBhvr additive="base">
                                        <p:cTn id="30" dur="500" fill="hold"/>
                                        <p:tgtEl>
                                          <p:spTgt spid="149658"/>
                                        </p:tgtEl>
                                        <p:attrNameLst>
                                          <p:attrName>ppt_x</p:attrName>
                                        </p:attrNameLst>
                                      </p:cBhvr>
                                      <p:tavLst>
                                        <p:tav tm="0">
                                          <p:val>
                                            <p:strVal val="0-#ppt_w/2"/>
                                          </p:val>
                                        </p:tav>
                                        <p:tav tm="100000">
                                          <p:val>
                                            <p:strVal val="#ppt_x"/>
                                          </p:val>
                                        </p:tav>
                                      </p:tavLst>
                                    </p:anim>
                                    <p:anim calcmode="lin" valueType="num">
                                      <p:cBhvr additive="base">
                                        <p:cTn id="31" dur="500" fill="hold"/>
                                        <p:tgtEl>
                                          <p:spTgt spid="14965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49695"/>
                                        </p:tgtEl>
                                        <p:attrNameLst>
                                          <p:attrName>style.visibility</p:attrName>
                                        </p:attrNameLst>
                                      </p:cBhvr>
                                      <p:to>
                                        <p:strVal val="visible"/>
                                      </p:to>
                                    </p:set>
                                    <p:anim calcmode="lin" valueType="num">
                                      <p:cBhvr additive="base">
                                        <p:cTn id="36" dur="500" fill="hold"/>
                                        <p:tgtEl>
                                          <p:spTgt spid="149695"/>
                                        </p:tgtEl>
                                        <p:attrNameLst>
                                          <p:attrName>ppt_x</p:attrName>
                                        </p:attrNameLst>
                                      </p:cBhvr>
                                      <p:tavLst>
                                        <p:tav tm="0">
                                          <p:val>
                                            <p:strVal val="0-#ppt_w/2"/>
                                          </p:val>
                                        </p:tav>
                                        <p:tav tm="100000">
                                          <p:val>
                                            <p:strVal val="#ppt_x"/>
                                          </p:val>
                                        </p:tav>
                                      </p:tavLst>
                                    </p:anim>
                                    <p:anim calcmode="lin" valueType="num">
                                      <p:cBhvr additive="base">
                                        <p:cTn id="37" dur="500" fill="hold"/>
                                        <p:tgtEl>
                                          <p:spTgt spid="14969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49659"/>
                                        </p:tgtEl>
                                        <p:attrNameLst>
                                          <p:attrName>style.visibility</p:attrName>
                                        </p:attrNameLst>
                                      </p:cBhvr>
                                      <p:to>
                                        <p:strVal val="visible"/>
                                      </p:to>
                                    </p:set>
                                    <p:anim calcmode="lin" valueType="num">
                                      <p:cBhvr additive="base">
                                        <p:cTn id="42" dur="500" fill="hold"/>
                                        <p:tgtEl>
                                          <p:spTgt spid="149659"/>
                                        </p:tgtEl>
                                        <p:attrNameLst>
                                          <p:attrName>ppt_x</p:attrName>
                                        </p:attrNameLst>
                                      </p:cBhvr>
                                      <p:tavLst>
                                        <p:tav tm="0">
                                          <p:val>
                                            <p:strVal val="0-#ppt_w/2"/>
                                          </p:val>
                                        </p:tav>
                                        <p:tav tm="100000">
                                          <p:val>
                                            <p:strVal val="#ppt_x"/>
                                          </p:val>
                                        </p:tav>
                                      </p:tavLst>
                                    </p:anim>
                                    <p:anim calcmode="lin" valueType="num">
                                      <p:cBhvr additive="base">
                                        <p:cTn id="43" dur="500" fill="hold"/>
                                        <p:tgtEl>
                                          <p:spTgt spid="14965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49660"/>
                                        </p:tgtEl>
                                        <p:attrNameLst>
                                          <p:attrName>style.visibility</p:attrName>
                                        </p:attrNameLst>
                                      </p:cBhvr>
                                      <p:to>
                                        <p:strVal val="visible"/>
                                      </p:to>
                                    </p:set>
                                    <p:anim calcmode="lin" valueType="num">
                                      <p:cBhvr additive="base">
                                        <p:cTn id="48" dur="500" fill="hold"/>
                                        <p:tgtEl>
                                          <p:spTgt spid="149660"/>
                                        </p:tgtEl>
                                        <p:attrNameLst>
                                          <p:attrName>ppt_x</p:attrName>
                                        </p:attrNameLst>
                                      </p:cBhvr>
                                      <p:tavLst>
                                        <p:tav tm="0">
                                          <p:val>
                                            <p:strVal val="0-#ppt_w/2"/>
                                          </p:val>
                                        </p:tav>
                                        <p:tav tm="100000">
                                          <p:val>
                                            <p:strVal val="#ppt_x"/>
                                          </p:val>
                                        </p:tav>
                                      </p:tavLst>
                                    </p:anim>
                                    <p:anim calcmode="lin" valueType="num">
                                      <p:cBhvr additive="base">
                                        <p:cTn id="49" dur="500" fill="hold"/>
                                        <p:tgtEl>
                                          <p:spTgt spid="149660"/>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149685"/>
                                        </p:tgtEl>
                                        <p:attrNameLst>
                                          <p:attrName>style.visibility</p:attrName>
                                        </p:attrNameLst>
                                      </p:cBhvr>
                                      <p:to>
                                        <p:strVal val="visible"/>
                                      </p:to>
                                    </p:set>
                                    <p:anim calcmode="lin" valueType="num">
                                      <p:cBhvr additive="base">
                                        <p:cTn id="54" dur="500" fill="hold"/>
                                        <p:tgtEl>
                                          <p:spTgt spid="149685"/>
                                        </p:tgtEl>
                                        <p:attrNameLst>
                                          <p:attrName>ppt_x</p:attrName>
                                        </p:attrNameLst>
                                      </p:cBhvr>
                                      <p:tavLst>
                                        <p:tav tm="0">
                                          <p:val>
                                            <p:strVal val="0-#ppt_w/2"/>
                                          </p:val>
                                        </p:tav>
                                        <p:tav tm="100000">
                                          <p:val>
                                            <p:strVal val="#ppt_x"/>
                                          </p:val>
                                        </p:tav>
                                      </p:tavLst>
                                    </p:anim>
                                    <p:anim calcmode="lin" valueType="num">
                                      <p:cBhvr additive="base">
                                        <p:cTn id="55" dur="500" fill="hold"/>
                                        <p:tgtEl>
                                          <p:spTgt spid="14968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49668"/>
                                        </p:tgtEl>
                                        <p:attrNameLst>
                                          <p:attrName>style.visibility</p:attrName>
                                        </p:attrNameLst>
                                      </p:cBhvr>
                                      <p:to>
                                        <p:strVal val="visible"/>
                                      </p:to>
                                    </p:set>
                                    <p:anim calcmode="lin" valueType="num">
                                      <p:cBhvr additive="base">
                                        <p:cTn id="60" dur="500" fill="hold"/>
                                        <p:tgtEl>
                                          <p:spTgt spid="149668"/>
                                        </p:tgtEl>
                                        <p:attrNameLst>
                                          <p:attrName>ppt_x</p:attrName>
                                        </p:attrNameLst>
                                      </p:cBhvr>
                                      <p:tavLst>
                                        <p:tav tm="0">
                                          <p:val>
                                            <p:strVal val="0-#ppt_w/2"/>
                                          </p:val>
                                        </p:tav>
                                        <p:tav tm="100000">
                                          <p:val>
                                            <p:strVal val="#ppt_x"/>
                                          </p:val>
                                        </p:tav>
                                      </p:tavLst>
                                    </p:anim>
                                    <p:anim calcmode="lin" valueType="num">
                                      <p:cBhvr additive="base">
                                        <p:cTn id="61" dur="500" fill="hold"/>
                                        <p:tgtEl>
                                          <p:spTgt spid="149668"/>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14967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149688"/>
                                        </p:tgtEl>
                                        <p:attrNameLst>
                                          <p:attrName>style.visibility</p:attrName>
                                        </p:attrNameLst>
                                      </p:cBhvr>
                                      <p:to>
                                        <p:strVal val="visible"/>
                                      </p:to>
                                    </p:set>
                                    <p:anim calcmode="lin" valueType="num">
                                      <p:cBhvr additive="base">
                                        <p:cTn id="70" dur="500" fill="hold"/>
                                        <p:tgtEl>
                                          <p:spTgt spid="149688"/>
                                        </p:tgtEl>
                                        <p:attrNameLst>
                                          <p:attrName>ppt_x</p:attrName>
                                        </p:attrNameLst>
                                      </p:cBhvr>
                                      <p:tavLst>
                                        <p:tav tm="0">
                                          <p:val>
                                            <p:strVal val="1+#ppt_w/2"/>
                                          </p:val>
                                        </p:tav>
                                        <p:tav tm="100000">
                                          <p:val>
                                            <p:strVal val="#ppt_x"/>
                                          </p:val>
                                        </p:tav>
                                      </p:tavLst>
                                    </p:anim>
                                    <p:anim calcmode="lin" valueType="num">
                                      <p:cBhvr additive="base">
                                        <p:cTn id="71" dur="500" fill="hold"/>
                                        <p:tgtEl>
                                          <p:spTgt spid="149688"/>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149661"/>
                                        </p:tgtEl>
                                        <p:attrNameLst>
                                          <p:attrName>style.visibility</p:attrName>
                                        </p:attrNameLst>
                                      </p:cBhvr>
                                      <p:to>
                                        <p:strVal val="visible"/>
                                      </p:to>
                                    </p:set>
                                    <p:anim calcmode="lin" valueType="num">
                                      <p:cBhvr additive="base">
                                        <p:cTn id="76" dur="500" fill="hold"/>
                                        <p:tgtEl>
                                          <p:spTgt spid="149661"/>
                                        </p:tgtEl>
                                        <p:attrNameLst>
                                          <p:attrName>ppt_x</p:attrName>
                                        </p:attrNameLst>
                                      </p:cBhvr>
                                      <p:tavLst>
                                        <p:tav tm="0">
                                          <p:val>
                                            <p:strVal val="1+#ppt_w/2"/>
                                          </p:val>
                                        </p:tav>
                                        <p:tav tm="100000">
                                          <p:val>
                                            <p:strVal val="#ppt_x"/>
                                          </p:val>
                                        </p:tav>
                                      </p:tavLst>
                                    </p:anim>
                                    <p:anim calcmode="lin" valueType="num">
                                      <p:cBhvr additive="base">
                                        <p:cTn id="77" dur="500" fill="hold"/>
                                        <p:tgtEl>
                                          <p:spTgt spid="149661"/>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grpId="0" nodeType="clickEffect">
                                  <p:stCondLst>
                                    <p:cond delay="0"/>
                                  </p:stCondLst>
                                  <p:childTnLst>
                                    <p:set>
                                      <p:cBhvr>
                                        <p:cTn id="81" dur="1" fill="hold">
                                          <p:stCondLst>
                                            <p:cond delay="0"/>
                                          </p:stCondLst>
                                        </p:cTn>
                                        <p:tgtEl>
                                          <p:spTgt spid="149665"/>
                                        </p:tgtEl>
                                        <p:attrNameLst>
                                          <p:attrName>style.visibility</p:attrName>
                                        </p:attrNameLst>
                                      </p:cBhvr>
                                      <p:to>
                                        <p:strVal val="visible"/>
                                      </p:to>
                                    </p:set>
                                    <p:anim calcmode="lin" valueType="num">
                                      <p:cBhvr additive="base">
                                        <p:cTn id="82" dur="500" fill="hold"/>
                                        <p:tgtEl>
                                          <p:spTgt spid="149665"/>
                                        </p:tgtEl>
                                        <p:attrNameLst>
                                          <p:attrName>ppt_x</p:attrName>
                                        </p:attrNameLst>
                                      </p:cBhvr>
                                      <p:tavLst>
                                        <p:tav tm="0">
                                          <p:val>
                                            <p:strVal val="1+#ppt_w/2"/>
                                          </p:val>
                                        </p:tav>
                                        <p:tav tm="100000">
                                          <p:val>
                                            <p:strVal val="#ppt_x"/>
                                          </p:val>
                                        </p:tav>
                                      </p:tavLst>
                                    </p:anim>
                                    <p:anim calcmode="lin" valueType="num">
                                      <p:cBhvr additive="base">
                                        <p:cTn id="83" dur="500" fill="hold"/>
                                        <p:tgtEl>
                                          <p:spTgt spid="149665"/>
                                        </p:tgtEl>
                                        <p:attrNameLst>
                                          <p:attrName>ppt_y</p:attrName>
                                        </p:attrNameLst>
                                      </p:cBhvr>
                                      <p:tavLst>
                                        <p:tav tm="0">
                                          <p:val>
                                            <p:strVal val="#ppt_y"/>
                                          </p:val>
                                        </p:tav>
                                        <p:tav tm="100000">
                                          <p:val>
                                            <p:strVal val="#ppt_y"/>
                                          </p:val>
                                        </p:tav>
                                      </p:tavLst>
                                    </p:anim>
                                  </p:childTnLst>
                                </p:cTn>
                              </p:par>
                            </p:childTnLst>
                          </p:cTn>
                        </p:par>
                        <p:par>
                          <p:cTn id="84" fill="hold">
                            <p:stCondLst>
                              <p:cond delay="500"/>
                            </p:stCondLst>
                            <p:childTnLst>
                              <p:par>
                                <p:cTn id="85" presetID="2" presetClass="entr" presetSubtype="2" fill="hold" grpId="0" nodeType="afterEffect">
                                  <p:stCondLst>
                                    <p:cond delay="0"/>
                                  </p:stCondLst>
                                  <p:childTnLst>
                                    <p:set>
                                      <p:cBhvr>
                                        <p:cTn id="86" dur="1" fill="hold">
                                          <p:stCondLst>
                                            <p:cond delay="0"/>
                                          </p:stCondLst>
                                        </p:cTn>
                                        <p:tgtEl>
                                          <p:spTgt spid="149664"/>
                                        </p:tgtEl>
                                        <p:attrNameLst>
                                          <p:attrName>style.visibility</p:attrName>
                                        </p:attrNameLst>
                                      </p:cBhvr>
                                      <p:to>
                                        <p:strVal val="visible"/>
                                      </p:to>
                                    </p:set>
                                    <p:anim calcmode="lin" valueType="num">
                                      <p:cBhvr additive="base">
                                        <p:cTn id="87" dur="500" fill="hold"/>
                                        <p:tgtEl>
                                          <p:spTgt spid="149664"/>
                                        </p:tgtEl>
                                        <p:attrNameLst>
                                          <p:attrName>ppt_x</p:attrName>
                                        </p:attrNameLst>
                                      </p:cBhvr>
                                      <p:tavLst>
                                        <p:tav tm="0">
                                          <p:val>
                                            <p:strVal val="1+#ppt_w/2"/>
                                          </p:val>
                                        </p:tav>
                                        <p:tav tm="100000">
                                          <p:val>
                                            <p:strVal val="#ppt_x"/>
                                          </p:val>
                                        </p:tav>
                                      </p:tavLst>
                                    </p:anim>
                                    <p:anim calcmode="lin" valueType="num">
                                      <p:cBhvr additive="base">
                                        <p:cTn id="88" dur="500" fill="hold"/>
                                        <p:tgtEl>
                                          <p:spTgt spid="149664"/>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49697"/>
                                        </p:tgtEl>
                                        <p:attrNameLst>
                                          <p:attrName>style.visibility</p:attrName>
                                        </p:attrNameLst>
                                      </p:cBhvr>
                                      <p:to>
                                        <p:strVal val="visible"/>
                                      </p:to>
                                    </p:set>
                                    <p:anim calcmode="lin" valueType="num">
                                      <p:cBhvr additive="base">
                                        <p:cTn id="93" dur="500" fill="hold"/>
                                        <p:tgtEl>
                                          <p:spTgt spid="149697"/>
                                        </p:tgtEl>
                                        <p:attrNameLst>
                                          <p:attrName>ppt_x</p:attrName>
                                        </p:attrNameLst>
                                      </p:cBhvr>
                                      <p:tavLst>
                                        <p:tav tm="0">
                                          <p:val>
                                            <p:strVal val="#ppt_x"/>
                                          </p:val>
                                        </p:tav>
                                        <p:tav tm="100000">
                                          <p:val>
                                            <p:strVal val="#ppt_x"/>
                                          </p:val>
                                        </p:tav>
                                      </p:tavLst>
                                    </p:anim>
                                    <p:anim calcmode="lin" valueType="num">
                                      <p:cBhvr additive="base">
                                        <p:cTn id="94" dur="500" fill="hold"/>
                                        <p:tgtEl>
                                          <p:spTgt spid="14969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149672"/>
                                        </p:tgtEl>
                                        <p:attrNameLst>
                                          <p:attrName>style.visibility</p:attrName>
                                        </p:attrNameLst>
                                      </p:cBhvr>
                                      <p:to>
                                        <p:strVal val="visible"/>
                                      </p:to>
                                    </p:set>
                                    <p:anim calcmode="lin" valueType="num">
                                      <p:cBhvr additive="base">
                                        <p:cTn id="99" dur="500" fill="hold"/>
                                        <p:tgtEl>
                                          <p:spTgt spid="149672"/>
                                        </p:tgtEl>
                                        <p:attrNameLst>
                                          <p:attrName>ppt_x</p:attrName>
                                        </p:attrNameLst>
                                      </p:cBhvr>
                                      <p:tavLst>
                                        <p:tav tm="0">
                                          <p:val>
                                            <p:strVal val="1+#ppt_w/2"/>
                                          </p:val>
                                        </p:tav>
                                        <p:tav tm="100000">
                                          <p:val>
                                            <p:strVal val="#ppt_x"/>
                                          </p:val>
                                        </p:tav>
                                      </p:tavLst>
                                    </p:anim>
                                    <p:anim calcmode="lin" valueType="num">
                                      <p:cBhvr additive="base">
                                        <p:cTn id="100" dur="500" fill="hold"/>
                                        <p:tgtEl>
                                          <p:spTgt spid="149672"/>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2" fill="hold" grpId="0" nodeType="clickEffect">
                                  <p:stCondLst>
                                    <p:cond delay="0"/>
                                  </p:stCondLst>
                                  <p:childTnLst>
                                    <p:set>
                                      <p:cBhvr>
                                        <p:cTn id="104" dur="1" fill="hold">
                                          <p:stCondLst>
                                            <p:cond delay="0"/>
                                          </p:stCondLst>
                                        </p:cTn>
                                        <p:tgtEl>
                                          <p:spTgt spid="149669"/>
                                        </p:tgtEl>
                                        <p:attrNameLst>
                                          <p:attrName>style.visibility</p:attrName>
                                        </p:attrNameLst>
                                      </p:cBhvr>
                                      <p:to>
                                        <p:strVal val="visible"/>
                                      </p:to>
                                    </p:set>
                                    <p:anim calcmode="lin" valueType="num">
                                      <p:cBhvr additive="base">
                                        <p:cTn id="105" dur="500" fill="hold"/>
                                        <p:tgtEl>
                                          <p:spTgt spid="149669"/>
                                        </p:tgtEl>
                                        <p:attrNameLst>
                                          <p:attrName>ppt_x</p:attrName>
                                        </p:attrNameLst>
                                      </p:cBhvr>
                                      <p:tavLst>
                                        <p:tav tm="0">
                                          <p:val>
                                            <p:strVal val="1+#ppt_w/2"/>
                                          </p:val>
                                        </p:tav>
                                        <p:tav tm="100000">
                                          <p:val>
                                            <p:strVal val="#ppt_x"/>
                                          </p:val>
                                        </p:tav>
                                      </p:tavLst>
                                    </p:anim>
                                    <p:anim calcmode="lin" valueType="num">
                                      <p:cBhvr additive="base">
                                        <p:cTn id="106" dur="500" fill="hold"/>
                                        <p:tgtEl>
                                          <p:spTgt spid="149669"/>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nodeType="clickEffect">
                                  <p:stCondLst>
                                    <p:cond delay="0"/>
                                  </p:stCondLst>
                                  <p:childTnLst>
                                    <p:set>
                                      <p:cBhvr>
                                        <p:cTn id="110" dur="1" fill="hold">
                                          <p:stCondLst>
                                            <p:cond delay="0"/>
                                          </p:stCondLst>
                                        </p:cTn>
                                        <p:tgtEl>
                                          <p:spTgt spid="149709"/>
                                        </p:tgtEl>
                                        <p:attrNameLst>
                                          <p:attrName>style.visibility</p:attrName>
                                        </p:attrNameLst>
                                      </p:cBhvr>
                                      <p:to>
                                        <p:strVal val="visible"/>
                                      </p:to>
                                    </p:set>
                                    <p:anim calcmode="lin" valueType="num">
                                      <p:cBhvr additive="base">
                                        <p:cTn id="111" dur="500" fill="hold"/>
                                        <p:tgtEl>
                                          <p:spTgt spid="149709"/>
                                        </p:tgtEl>
                                        <p:attrNameLst>
                                          <p:attrName>ppt_x</p:attrName>
                                        </p:attrNameLst>
                                      </p:cBhvr>
                                      <p:tavLst>
                                        <p:tav tm="0">
                                          <p:val>
                                            <p:strVal val="1+#ppt_w/2"/>
                                          </p:val>
                                        </p:tav>
                                        <p:tav tm="100000">
                                          <p:val>
                                            <p:strVal val="#ppt_x"/>
                                          </p:val>
                                        </p:tav>
                                      </p:tavLst>
                                    </p:anim>
                                    <p:anim calcmode="lin" valueType="num">
                                      <p:cBhvr additive="base">
                                        <p:cTn id="112" dur="500" fill="hold"/>
                                        <p:tgtEl>
                                          <p:spTgt spid="149709"/>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2" fill="hold" grpId="0" nodeType="clickEffect">
                                  <p:stCondLst>
                                    <p:cond delay="0"/>
                                  </p:stCondLst>
                                  <p:childTnLst>
                                    <p:set>
                                      <p:cBhvr>
                                        <p:cTn id="116" dur="1" fill="hold">
                                          <p:stCondLst>
                                            <p:cond delay="0"/>
                                          </p:stCondLst>
                                        </p:cTn>
                                        <p:tgtEl>
                                          <p:spTgt spid="149655"/>
                                        </p:tgtEl>
                                        <p:attrNameLst>
                                          <p:attrName>style.visibility</p:attrName>
                                        </p:attrNameLst>
                                      </p:cBhvr>
                                      <p:to>
                                        <p:strVal val="visible"/>
                                      </p:to>
                                    </p:set>
                                    <p:anim calcmode="lin" valueType="num">
                                      <p:cBhvr additive="base">
                                        <p:cTn id="117" dur="500" fill="hold"/>
                                        <p:tgtEl>
                                          <p:spTgt spid="149655"/>
                                        </p:tgtEl>
                                        <p:attrNameLst>
                                          <p:attrName>ppt_x</p:attrName>
                                        </p:attrNameLst>
                                      </p:cBhvr>
                                      <p:tavLst>
                                        <p:tav tm="0">
                                          <p:val>
                                            <p:strVal val="1+#ppt_w/2"/>
                                          </p:val>
                                        </p:tav>
                                        <p:tav tm="100000">
                                          <p:val>
                                            <p:strVal val="#ppt_x"/>
                                          </p:val>
                                        </p:tav>
                                      </p:tavLst>
                                    </p:anim>
                                    <p:anim calcmode="lin" valueType="num">
                                      <p:cBhvr additive="base">
                                        <p:cTn id="118" dur="500" fill="hold"/>
                                        <p:tgtEl>
                                          <p:spTgt spid="149655"/>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14965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149708"/>
                                        </p:tgtEl>
                                        <p:attrNameLst>
                                          <p:attrName>style.visibility</p:attrName>
                                        </p:attrNameLst>
                                      </p:cBhvr>
                                      <p:to>
                                        <p:strVal val="visible"/>
                                      </p:to>
                                    </p:set>
                                    <p:anim calcmode="lin" valueType="num">
                                      <p:cBhvr additive="base">
                                        <p:cTn id="127" dur="500" fill="hold"/>
                                        <p:tgtEl>
                                          <p:spTgt spid="149708"/>
                                        </p:tgtEl>
                                        <p:attrNameLst>
                                          <p:attrName>ppt_x</p:attrName>
                                        </p:attrNameLst>
                                      </p:cBhvr>
                                      <p:tavLst>
                                        <p:tav tm="0">
                                          <p:val>
                                            <p:strVal val="0-#ppt_w/2"/>
                                          </p:val>
                                        </p:tav>
                                        <p:tav tm="100000">
                                          <p:val>
                                            <p:strVal val="#ppt_x"/>
                                          </p:val>
                                        </p:tav>
                                      </p:tavLst>
                                    </p:anim>
                                    <p:anim calcmode="lin" valueType="num">
                                      <p:cBhvr additive="base">
                                        <p:cTn id="128" dur="500" fill="hold"/>
                                        <p:tgtEl>
                                          <p:spTgt spid="149708"/>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149654"/>
                                        </p:tgtEl>
                                        <p:attrNameLst>
                                          <p:attrName>style.visibility</p:attrName>
                                        </p:attrNameLst>
                                      </p:cBhvr>
                                      <p:to>
                                        <p:strVal val="visible"/>
                                      </p:to>
                                    </p:set>
                                    <p:anim calcmode="lin" valueType="num">
                                      <p:cBhvr additive="base">
                                        <p:cTn id="133" dur="500" fill="hold"/>
                                        <p:tgtEl>
                                          <p:spTgt spid="149654"/>
                                        </p:tgtEl>
                                        <p:attrNameLst>
                                          <p:attrName>ppt_x</p:attrName>
                                        </p:attrNameLst>
                                      </p:cBhvr>
                                      <p:tavLst>
                                        <p:tav tm="0">
                                          <p:val>
                                            <p:strVal val="0-#ppt_w/2"/>
                                          </p:val>
                                        </p:tav>
                                        <p:tav tm="100000">
                                          <p:val>
                                            <p:strVal val="#ppt_x"/>
                                          </p:val>
                                        </p:tav>
                                      </p:tavLst>
                                    </p:anim>
                                    <p:anim calcmode="lin" valueType="num">
                                      <p:cBhvr additive="base">
                                        <p:cTn id="134" dur="500" fill="hold"/>
                                        <p:tgtEl>
                                          <p:spTgt spid="149654"/>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49667"/>
                                        </p:tgtEl>
                                        <p:attrNameLst>
                                          <p:attrName>style.visibility</p:attrName>
                                        </p:attrNameLst>
                                      </p:cBhvr>
                                      <p:to>
                                        <p:strVal val="visible"/>
                                      </p:to>
                                    </p:set>
                                    <p:anim calcmode="lin" valueType="num">
                                      <p:cBhvr additive="base">
                                        <p:cTn id="139" dur="500" fill="hold"/>
                                        <p:tgtEl>
                                          <p:spTgt spid="149667"/>
                                        </p:tgtEl>
                                        <p:attrNameLst>
                                          <p:attrName>ppt_x</p:attrName>
                                        </p:attrNameLst>
                                      </p:cBhvr>
                                      <p:tavLst>
                                        <p:tav tm="0">
                                          <p:val>
                                            <p:strVal val="0-#ppt_w/2"/>
                                          </p:val>
                                        </p:tav>
                                        <p:tav tm="100000">
                                          <p:val>
                                            <p:strVal val="#ppt_x"/>
                                          </p:val>
                                        </p:tav>
                                      </p:tavLst>
                                    </p:anim>
                                    <p:anim calcmode="lin" valueType="num">
                                      <p:cBhvr additive="base">
                                        <p:cTn id="140" dur="500" fill="hold"/>
                                        <p:tgtEl>
                                          <p:spTgt spid="149667"/>
                                        </p:tgtEl>
                                        <p:attrNameLst>
                                          <p:attrName>ppt_y</p:attrName>
                                        </p:attrNameLst>
                                      </p:cBhvr>
                                      <p:tavLst>
                                        <p:tav tm="0">
                                          <p:val>
                                            <p:strVal val="#ppt_y"/>
                                          </p:val>
                                        </p:tav>
                                        <p:tav tm="100000">
                                          <p:val>
                                            <p:strVal val="#ppt_y"/>
                                          </p:val>
                                        </p:tav>
                                      </p:tavLst>
                                    </p:anim>
                                  </p:childTnLst>
                                </p:cTn>
                              </p:par>
                            </p:childTnLst>
                          </p:cTn>
                        </p:par>
                        <p:par>
                          <p:cTn id="141" fill="hold">
                            <p:stCondLst>
                              <p:cond delay="500"/>
                            </p:stCondLst>
                            <p:childTnLst>
                              <p:par>
                                <p:cTn id="142" presetID="2" presetClass="entr" presetSubtype="8" fill="hold" grpId="0" nodeType="afterEffect">
                                  <p:stCondLst>
                                    <p:cond delay="0"/>
                                  </p:stCondLst>
                                  <p:childTnLst>
                                    <p:set>
                                      <p:cBhvr>
                                        <p:cTn id="143" dur="1" fill="hold">
                                          <p:stCondLst>
                                            <p:cond delay="0"/>
                                          </p:stCondLst>
                                        </p:cTn>
                                        <p:tgtEl>
                                          <p:spTgt spid="149666"/>
                                        </p:tgtEl>
                                        <p:attrNameLst>
                                          <p:attrName>style.visibility</p:attrName>
                                        </p:attrNameLst>
                                      </p:cBhvr>
                                      <p:to>
                                        <p:strVal val="visible"/>
                                      </p:to>
                                    </p:set>
                                    <p:anim calcmode="lin" valueType="num">
                                      <p:cBhvr additive="base">
                                        <p:cTn id="144" dur="500" fill="hold"/>
                                        <p:tgtEl>
                                          <p:spTgt spid="149666"/>
                                        </p:tgtEl>
                                        <p:attrNameLst>
                                          <p:attrName>ppt_x</p:attrName>
                                        </p:attrNameLst>
                                      </p:cBhvr>
                                      <p:tavLst>
                                        <p:tav tm="0">
                                          <p:val>
                                            <p:strVal val="0-#ppt_w/2"/>
                                          </p:val>
                                        </p:tav>
                                        <p:tav tm="100000">
                                          <p:val>
                                            <p:strVal val="#ppt_x"/>
                                          </p:val>
                                        </p:tav>
                                      </p:tavLst>
                                    </p:anim>
                                    <p:anim calcmode="lin" valueType="num">
                                      <p:cBhvr additive="base">
                                        <p:cTn id="145" dur="500" fill="hold"/>
                                        <p:tgtEl>
                                          <p:spTgt spid="149666"/>
                                        </p:tgtEl>
                                        <p:attrNameLst>
                                          <p:attrName>ppt_y</p:attrName>
                                        </p:attrNameLst>
                                      </p:cBhvr>
                                      <p:tavLst>
                                        <p:tav tm="0">
                                          <p:val>
                                            <p:strVal val="#ppt_y"/>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8" fill="hold" grpId="0" nodeType="clickEffect">
                                  <p:stCondLst>
                                    <p:cond delay="0"/>
                                  </p:stCondLst>
                                  <p:childTnLst>
                                    <p:set>
                                      <p:cBhvr>
                                        <p:cTn id="149" dur="1" fill="hold">
                                          <p:stCondLst>
                                            <p:cond delay="0"/>
                                          </p:stCondLst>
                                        </p:cTn>
                                        <p:tgtEl>
                                          <p:spTgt spid="149662"/>
                                        </p:tgtEl>
                                        <p:attrNameLst>
                                          <p:attrName>style.visibility</p:attrName>
                                        </p:attrNameLst>
                                      </p:cBhvr>
                                      <p:to>
                                        <p:strVal val="visible"/>
                                      </p:to>
                                    </p:set>
                                    <p:anim calcmode="lin" valueType="num">
                                      <p:cBhvr additive="base">
                                        <p:cTn id="150" dur="500" fill="hold"/>
                                        <p:tgtEl>
                                          <p:spTgt spid="149662"/>
                                        </p:tgtEl>
                                        <p:attrNameLst>
                                          <p:attrName>ppt_x</p:attrName>
                                        </p:attrNameLst>
                                      </p:cBhvr>
                                      <p:tavLst>
                                        <p:tav tm="0">
                                          <p:val>
                                            <p:strVal val="0-#ppt_w/2"/>
                                          </p:val>
                                        </p:tav>
                                        <p:tav tm="100000">
                                          <p:val>
                                            <p:strVal val="#ppt_x"/>
                                          </p:val>
                                        </p:tav>
                                      </p:tavLst>
                                    </p:anim>
                                    <p:anim calcmode="lin" valueType="num">
                                      <p:cBhvr additive="base">
                                        <p:cTn id="151" dur="500" fill="hold"/>
                                        <p:tgtEl>
                                          <p:spTgt spid="149662"/>
                                        </p:tgtEl>
                                        <p:attrNameLst>
                                          <p:attrName>ppt_y</p:attrName>
                                        </p:attrNameLst>
                                      </p:cBhvr>
                                      <p:tavLst>
                                        <p:tav tm="0">
                                          <p:val>
                                            <p:strVal val="#ppt_y"/>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 presetClass="entr" presetSubtype="8" fill="hold" nodeType="clickEffect">
                                  <p:stCondLst>
                                    <p:cond delay="0"/>
                                  </p:stCondLst>
                                  <p:childTnLst>
                                    <p:set>
                                      <p:cBhvr>
                                        <p:cTn id="155" dur="1" fill="hold">
                                          <p:stCondLst>
                                            <p:cond delay="0"/>
                                          </p:stCondLst>
                                        </p:cTn>
                                        <p:tgtEl>
                                          <p:spTgt spid="149707"/>
                                        </p:tgtEl>
                                        <p:attrNameLst>
                                          <p:attrName>style.visibility</p:attrName>
                                        </p:attrNameLst>
                                      </p:cBhvr>
                                      <p:to>
                                        <p:strVal val="visible"/>
                                      </p:to>
                                    </p:set>
                                    <p:anim calcmode="lin" valueType="num">
                                      <p:cBhvr additive="base">
                                        <p:cTn id="156" dur="500" fill="hold"/>
                                        <p:tgtEl>
                                          <p:spTgt spid="149707"/>
                                        </p:tgtEl>
                                        <p:attrNameLst>
                                          <p:attrName>ppt_x</p:attrName>
                                        </p:attrNameLst>
                                      </p:cBhvr>
                                      <p:tavLst>
                                        <p:tav tm="0">
                                          <p:val>
                                            <p:strVal val="0-#ppt_w/2"/>
                                          </p:val>
                                        </p:tav>
                                        <p:tav tm="100000">
                                          <p:val>
                                            <p:strVal val="#ppt_x"/>
                                          </p:val>
                                        </p:tav>
                                      </p:tavLst>
                                    </p:anim>
                                    <p:anim calcmode="lin" valueType="num">
                                      <p:cBhvr additive="base">
                                        <p:cTn id="157" dur="500" fill="hold"/>
                                        <p:tgtEl>
                                          <p:spTgt spid="149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53" grpId="0" animBg="1"/>
      <p:bldP spid="149654" grpId="0" autoUpdateAnimBg="0"/>
      <p:bldP spid="149655" grpId="0" autoUpdateAnimBg="0"/>
      <p:bldP spid="149656" grpId="0" autoUpdateAnimBg="0"/>
      <p:bldP spid="149657" grpId="0" autoUpdateAnimBg="0"/>
      <p:bldP spid="149658" grpId="0" animBg="1"/>
      <p:bldP spid="149659" grpId="0" autoUpdateAnimBg="0"/>
      <p:bldP spid="149660" grpId="0" autoUpdateAnimBg="0"/>
      <p:bldP spid="149661" grpId="0" autoUpdateAnimBg="0"/>
      <p:bldP spid="149662" grpId="0" autoUpdateAnimBg="0"/>
      <p:bldP spid="149663" grpId="0" autoUpdateAnimBg="0"/>
      <p:bldP spid="149664" grpId="0" autoUpdateAnimBg="0"/>
      <p:bldP spid="149665" grpId="0" animBg="1"/>
      <p:bldP spid="149666" grpId="0" animBg="1"/>
      <p:bldP spid="149667" grpId="0" autoUpdateAnimBg="0"/>
      <p:bldP spid="149668" grpId="0" animBg="1"/>
      <p:bldP spid="149669" grpId="0" animBg="1"/>
      <p:bldP spid="149670" grpId="0" animBg="1"/>
      <p:bldP spid="14967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457200" y="701675"/>
            <a:ext cx="8229600" cy="730250"/>
          </a:xfrm>
        </p:spPr>
        <p:txBody>
          <a:bodyPr/>
          <a:lstStyle/>
          <a:p>
            <a:pPr eaLnBrk="1" hangingPunct="1">
              <a:defRPr/>
            </a:pPr>
            <a:r>
              <a:rPr lang="tr-TR" smtClean="0"/>
              <a:t>Apriori Örnek (1/6)</a:t>
            </a:r>
          </a:p>
        </p:txBody>
      </p:sp>
      <p:sp>
        <p:nvSpPr>
          <p:cNvPr id="166915" name="Line 3"/>
          <p:cNvSpPr>
            <a:spLocks noChangeShapeType="1"/>
          </p:cNvSpPr>
          <p:nvPr/>
        </p:nvSpPr>
        <p:spPr bwMode="auto">
          <a:xfrm>
            <a:off x="3043238" y="2127250"/>
            <a:ext cx="0" cy="3117850"/>
          </a:xfrm>
          <a:prstGeom prst="line">
            <a:avLst/>
          </a:prstGeom>
          <a:noFill/>
          <a:ln w="127000">
            <a:solidFill>
              <a:schemeClr val="tx1"/>
            </a:solidFill>
            <a:prstDash val="sysDot"/>
            <a:round/>
            <a:headEnd type="none" w="sm" len="sm"/>
            <a:tailEnd type="none" w="sm" len="sm"/>
          </a:ln>
        </p:spPr>
        <p:txBody>
          <a:bodyPr wrap="none" anchor="ctr"/>
          <a:lstStyle/>
          <a:p>
            <a:endParaRPr lang="tr-TR"/>
          </a:p>
        </p:txBody>
      </p:sp>
      <p:grpSp>
        <p:nvGrpSpPr>
          <p:cNvPr id="2" name="Group 4"/>
          <p:cNvGrpSpPr>
            <a:grpSpLocks/>
          </p:cNvGrpSpPr>
          <p:nvPr/>
        </p:nvGrpSpPr>
        <p:grpSpPr bwMode="auto">
          <a:xfrm>
            <a:off x="687388" y="1820863"/>
            <a:ext cx="1814512" cy="2794000"/>
            <a:chOff x="433" y="1147"/>
            <a:chExt cx="1143" cy="1760"/>
          </a:xfrm>
        </p:grpSpPr>
        <p:graphicFrame>
          <p:nvGraphicFramePr>
            <p:cNvPr id="11268" name="Object 5"/>
            <p:cNvGraphicFramePr>
              <a:graphicFrameLocks noChangeAspect="1"/>
            </p:cNvGraphicFramePr>
            <p:nvPr/>
          </p:nvGraphicFramePr>
          <p:xfrm>
            <a:off x="433" y="1886"/>
            <a:ext cx="1143" cy="1021"/>
          </p:xfrm>
          <a:graphic>
            <a:graphicData uri="http://schemas.openxmlformats.org/presentationml/2006/ole">
              <mc:AlternateContent xmlns:mc="http://schemas.openxmlformats.org/markup-compatibility/2006">
                <mc:Choice xmlns:v="urn:schemas-microsoft-com:vml" Requires="v">
                  <p:oleObj spid="_x0000_s11287" name="Worksheet" r:id="rId3" imgW="1661760" imgH="1734840" progId="Excel.Sheet.8">
                    <p:embed/>
                  </p:oleObj>
                </mc:Choice>
                <mc:Fallback>
                  <p:oleObj name="Worksheet" r:id="rId3" imgW="1661760" imgH="1734840"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 y="1886"/>
                          <a:ext cx="1143" cy="10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18" name="Text Box 6"/>
            <p:cNvSpPr txBox="1">
              <a:spLocks noChangeArrowheads="1"/>
            </p:cNvSpPr>
            <p:nvPr/>
          </p:nvSpPr>
          <p:spPr bwMode="auto">
            <a:xfrm>
              <a:off x="434" y="1147"/>
              <a:ext cx="1100" cy="518"/>
            </a:xfrm>
            <a:prstGeom prst="rect">
              <a:avLst/>
            </a:prstGeom>
            <a:noFill/>
            <a:ln w="9525">
              <a:noFill/>
              <a:miter lim="800000"/>
              <a:headEnd/>
              <a:tailEnd/>
            </a:ln>
            <a:effectLst/>
          </p:spPr>
          <p:txBody>
            <a:bodyPr anchor="ctr">
              <a:spAutoFit/>
            </a:bodyPr>
            <a:lstStyle/>
            <a:p>
              <a:pPr algn="ctr">
                <a:defRPr/>
              </a:pPr>
              <a:r>
                <a:rPr lang="en-US" sz="2400" b="1">
                  <a:effectLst>
                    <a:outerShdw blurRad="38100" dist="38100" dir="2700000" algn="tl">
                      <a:srgbClr val="000000"/>
                    </a:outerShdw>
                  </a:effectLst>
                  <a:latin typeface="Times New Roman" pitchFamily="18" charset="0"/>
                </a:rPr>
                <a:t>Veritabanı V</a:t>
              </a:r>
              <a:endParaRPr lang="en-US" sz="2400">
                <a:latin typeface="Times New Roman" pitchFamily="18" charset="0"/>
              </a:endParaRPr>
            </a:p>
          </p:txBody>
        </p:sp>
      </p:grpSp>
      <p:grpSp>
        <p:nvGrpSpPr>
          <p:cNvPr id="3" name="Group 7"/>
          <p:cNvGrpSpPr>
            <a:grpSpLocks/>
          </p:cNvGrpSpPr>
          <p:nvPr/>
        </p:nvGrpSpPr>
        <p:grpSpPr bwMode="auto">
          <a:xfrm>
            <a:off x="2547938" y="3421063"/>
            <a:ext cx="1108075" cy="638175"/>
            <a:chOff x="1605" y="2155"/>
            <a:chExt cx="698" cy="402"/>
          </a:xfrm>
        </p:grpSpPr>
        <p:sp>
          <p:nvSpPr>
            <p:cNvPr id="166920" name="Text Box 8"/>
            <p:cNvSpPr txBox="1">
              <a:spLocks noChangeArrowheads="1"/>
            </p:cNvSpPr>
            <p:nvPr/>
          </p:nvSpPr>
          <p:spPr bwMode="auto">
            <a:xfrm>
              <a:off x="1605" y="2155"/>
              <a:ext cx="698" cy="288"/>
            </a:xfrm>
            <a:prstGeom prst="rect">
              <a:avLst/>
            </a:prstGeom>
            <a:noFill/>
            <a:ln w="9525">
              <a:noFill/>
              <a:miter lim="800000"/>
              <a:headEnd/>
              <a:tailEnd/>
            </a:ln>
            <a:effectLst/>
          </p:spPr>
          <p:txBody>
            <a:bodyPr wrap="none" anchor="ctr">
              <a:spAutoFit/>
            </a:bodyPr>
            <a:lstStyle/>
            <a:p>
              <a:pPr algn="ctr">
                <a:defRPr/>
              </a:pPr>
              <a:r>
                <a:rPr lang="en-US" sz="2400" b="1">
                  <a:effectLst>
                    <a:outerShdw blurRad="38100" dist="38100" dir="2700000" algn="tl">
                      <a:srgbClr val="000000"/>
                    </a:outerShdw>
                  </a:effectLst>
                  <a:latin typeface="Times New Roman" pitchFamily="18" charset="0"/>
                </a:rPr>
                <a:t>Scan V</a:t>
              </a:r>
              <a:endParaRPr lang="en-US" sz="2400">
                <a:latin typeface="Times New Roman" pitchFamily="18" charset="0"/>
              </a:endParaRPr>
            </a:p>
          </p:txBody>
        </p:sp>
        <p:sp>
          <p:nvSpPr>
            <p:cNvPr id="11283" name="Line 9"/>
            <p:cNvSpPr>
              <a:spLocks noChangeShapeType="1"/>
            </p:cNvSpPr>
            <p:nvPr/>
          </p:nvSpPr>
          <p:spPr bwMode="auto">
            <a:xfrm>
              <a:off x="1689" y="2556"/>
              <a:ext cx="524" cy="1"/>
            </a:xfrm>
            <a:prstGeom prst="line">
              <a:avLst/>
            </a:prstGeom>
            <a:noFill/>
            <a:ln w="9525">
              <a:noFill/>
              <a:round/>
              <a:headEnd/>
              <a:tailEnd type="triangle" w="med" len="med"/>
            </a:ln>
          </p:spPr>
          <p:txBody>
            <a:bodyPr anchor="ctr">
              <a:spAutoFit/>
            </a:bodyPr>
            <a:lstStyle/>
            <a:p>
              <a:endParaRPr lang="tr-TR"/>
            </a:p>
          </p:txBody>
        </p:sp>
      </p:grpSp>
      <p:sp>
        <p:nvSpPr>
          <p:cNvPr id="166922" name="Line 10"/>
          <p:cNvSpPr>
            <a:spLocks noChangeShapeType="1"/>
          </p:cNvSpPr>
          <p:nvPr/>
        </p:nvSpPr>
        <p:spPr bwMode="auto">
          <a:xfrm>
            <a:off x="5565775" y="4056063"/>
            <a:ext cx="527050" cy="1587"/>
          </a:xfrm>
          <a:prstGeom prst="line">
            <a:avLst/>
          </a:prstGeom>
          <a:noFill/>
          <a:ln w="9525">
            <a:solidFill>
              <a:schemeClr val="tx1"/>
            </a:solidFill>
            <a:round/>
            <a:headEnd/>
            <a:tailEnd type="triangle" w="med" len="med"/>
          </a:ln>
        </p:spPr>
        <p:txBody>
          <a:bodyPr anchor="ctr">
            <a:spAutoFit/>
          </a:bodyPr>
          <a:lstStyle/>
          <a:p>
            <a:endParaRPr lang="tr-TR"/>
          </a:p>
        </p:txBody>
      </p:sp>
      <p:sp>
        <p:nvSpPr>
          <p:cNvPr id="166923" name="AutoShape 11"/>
          <p:cNvSpPr>
            <a:spLocks noChangeArrowheads="1"/>
          </p:cNvSpPr>
          <p:nvPr/>
        </p:nvSpPr>
        <p:spPr bwMode="auto">
          <a:xfrm>
            <a:off x="704850" y="5270500"/>
            <a:ext cx="7718425" cy="544513"/>
          </a:xfrm>
          <a:prstGeom prst="rightArrow">
            <a:avLst>
              <a:gd name="adj1" fmla="val 50000"/>
              <a:gd name="adj2" fmla="val 354373"/>
            </a:avLst>
          </a:prstGeom>
          <a:solidFill>
            <a:srgbClr val="0066FF"/>
          </a:solidFill>
          <a:ln w="12700">
            <a:solidFill>
              <a:schemeClr val="tx1"/>
            </a:solidFill>
            <a:miter lim="800000"/>
            <a:headEnd type="none" w="sm" len="sm"/>
            <a:tailEnd type="none" w="sm" len="sm"/>
          </a:ln>
        </p:spPr>
        <p:txBody>
          <a:bodyPr wrap="none" anchor="ctr"/>
          <a:lstStyle/>
          <a:p>
            <a:pPr algn="ctr"/>
            <a:endParaRPr lang="tr-TR" sz="2400">
              <a:latin typeface="Times New Roman" pitchFamily="18" charset="0"/>
            </a:endParaRPr>
          </a:p>
        </p:txBody>
      </p:sp>
      <p:sp>
        <p:nvSpPr>
          <p:cNvPr id="166924" name="Line 12"/>
          <p:cNvSpPr>
            <a:spLocks noChangeShapeType="1"/>
          </p:cNvSpPr>
          <p:nvPr/>
        </p:nvSpPr>
        <p:spPr bwMode="auto">
          <a:xfrm>
            <a:off x="5811838" y="2127250"/>
            <a:ext cx="0" cy="3117850"/>
          </a:xfrm>
          <a:prstGeom prst="line">
            <a:avLst/>
          </a:prstGeom>
          <a:noFill/>
          <a:ln w="127000">
            <a:solidFill>
              <a:schemeClr val="tx1"/>
            </a:solidFill>
            <a:prstDash val="sysDot"/>
            <a:round/>
            <a:headEnd type="none" w="sm" len="sm"/>
            <a:tailEnd type="none" w="sm" len="sm"/>
          </a:ln>
        </p:spPr>
        <p:txBody>
          <a:bodyPr wrap="none" anchor="ctr"/>
          <a:lstStyle/>
          <a:p>
            <a:endParaRPr lang="tr-TR"/>
          </a:p>
        </p:txBody>
      </p:sp>
      <p:grpSp>
        <p:nvGrpSpPr>
          <p:cNvPr id="4" name="Group 13"/>
          <p:cNvGrpSpPr>
            <a:grpSpLocks/>
          </p:cNvGrpSpPr>
          <p:nvPr/>
        </p:nvGrpSpPr>
        <p:grpSpPr bwMode="auto">
          <a:xfrm>
            <a:off x="3646488" y="2003425"/>
            <a:ext cx="1824037" cy="2751138"/>
            <a:chOff x="2297" y="1262"/>
            <a:chExt cx="1149" cy="1733"/>
          </a:xfrm>
        </p:grpSpPr>
        <p:graphicFrame>
          <p:nvGraphicFramePr>
            <p:cNvPr id="11267" name="Object 14"/>
            <p:cNvGraphicFramePr>
              <a:graphicFrameLocks noChangeAspect="1"/>
            </p:cNvGraphicFramePr>
            <p:nvPr/>
          </p:nvGraphicFramePr>
          <p:xfrm>
            <a:off x="2297" y="1768"/>
            <a:ext cx="1149" cy="1227"/>
          </p:xfrm>
          <a:graphic>
            <a:graphicData uri="http://schemas.openxmlformats.org/presentationml/2006/ole">
              <mc:AlternateContent xmlns:mc="http://schemas.openxmlformats.org/markup-compatibility/2006">
                <mc:Choice xmlns:v="urn:schemas-microsoft-com:vml" Requires="v">
                  <p:oleObj spid="_x0000_s11288" name="Worksheet" r:id="rId5" imgW="1614240" imgH="2076120" progId="Excel.Sheet.8">
                    <p:embed/>
                  </p:oleObj>
                </mc:Choice>
                <mc:Fallback>
                  <p:oleObj name="Worksheet" r:id="rId5" imgW="1614240" imgH="2076120" progId="Excel.Sheet.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7" y="1768"/>
                          <a:ext cx="1149" cy="1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7" name="Text Box 15"/>
            <p:cNvSpPr txBox="1">
              <a:spLocks noChangeArrowheads="1"/>
            </p:cNvSpPr>
            <p:nvPr/>
          </p:nvSpPr>
          <p:spPr bwMode="auto">
            <a:xfrm>
              <a:off x="2306" y="1262"/>
              <a:ext cx="1100" cy="288"/>
            </a:xfrm>
            <a:prstGeom prst="rect">
              <a:avLst/>
            </a:prstGeom>
            <a:noFill/>
            <a:ln w="9525">
              <a:noFill/>
              <a:miter lim="800000"/>
              <a:headEnd/>
              <a:tailEnd/>
            </a:ln>
            <a:effectLst/>
          </p:spPr>
          <p:txBody>
            <a:bodyPr anchor="ctr">
              <a:spAutoFit/>
            </a:bodyPr>
            <a:lstStyle/>
            <a:p>
              <a:pPr algn="ctr">
                <a:defRPr/>
              </a:pPr>
              <a:r>
                <a:rPr lang="en-US" sz="2400" b="1" i="1">
                  <a:effectLst>
                    <a:outerShdw blurRad="38100" dist="38100" dir="2700000" algn="tl">
                      <a:srgbClr val="000000"/>
                    </a:outerShdw>
                  </a:effectLst>
                  <a:latin typeface="Times New Roman" pitchFamily="18" charset="0"/>
                </a:rPr>
                <a:t>C</a:t>
              </a:r>
              <a:r>
                <a:rPr lang="en-US" sz="2400" b="1" i="1" baseline="-25000">
                  <a:effectLst>
                    <a:outerShdw blurRad="38100" dist="38100" dir="2700000" algn="tl">
                      <a:srgbClr val="000000"/>
                    </a:outerShdw>
                  </a:effectLst>
                  <a:latin typeface="Times New Roman" pitchFamily="18" charset="0"/>
                </a:rPr>
                <a:t>1</a:t>
              </a:r>
              <a:endParaRPr lang="en-US" sz="2400" i="1" baseline="-25000">
                <a:latin typeface="Times New Roman" pitchFamily="18" charset="0"/>
              </a:endParaRPr>
            </a:p>
          </p:txBody>
        </p:sp>
      </p:grpSp>
      <p:grpSp>
        <p:nvGrpSpPr>
          <p:cNvPr id="5" name="Group 16"/>
          <p:cNvGrpSpPr>
            <a:grpSpLocks/>
          </p:cNvGrpSpPr>
          <p:nvPr/>
        </p:nvGrpSpPr>
        <p:grpSpPr bwMode="auto">
          <a:xfrm>
            <a:off x="6169025" y="2003425"/>
            <a:ext cx="2046288" cy="2608263"/>
            <a:chOff x="3886" y="1262"/>
            <a:chExt cx="1289" cy="1643"/>
          </a:xfrm>
        </p:grpSpPr>
        <p:graphicFrame>
          <p:nvGraphicFramePr>
            <p:cNvPr id="11266" name="Object 17"/>
            <p:cNvGraphicFramePr>
              <a:graphicFrameLocks noChangeAspect="1"/>
            </p:cNvGraphicFramePr>
            <p:nvPr/>
          </p:nvGraphicFramePr>
          <p:xfrm>
            <a:off x="3886" y="1858"/>
            <a:ext cx="1289" cy="1047"/>
          </p:xfrm>
          <a:graphic>
            <a:graphicData uri="http://schemas.openxmlformats.org/presentationml/2006/ole">
              <mc:AlternateContent xmlns:mc="http://schemas.openxmlformats.org/markup-compatibility/2006">
                <mc:Choice xmlns:v="urn:schemas-microsoft-com:vml" Requires="v">
                  <p:oleObj spid="_x0000_s11289" name="Worksheet" r:id="rId7" imgW="1614240" imgH="1734840" progId="Excel.Sheet.8">
                    <p:embed/>
                  </p:oleObj>
                </mc:Choice>
                <mc:Fallback>
                  <p:oleObj name="Worksheet" r:id="rId7" imgW="1614240" imgH="1734840" progId="Excel.Sheet.8">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 y="1858"/>
                          <a:ext cx="1289" cy="10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30" name="Text Box 18"/>
            <p:cNvSpPr txBox="1">
              <a:spLocks noChangeArrowheads="1"/>
            </p:cNvSpPr>
            <p:nvPr/>
          </p:nvSpPr>
          <p:spPr bwMode="auto">
            <a:xfrm>
              <a:off x="3970" y="1262"/>
              <a:ext cx="1100" cy="288"/>
            </a:xfrm>
            <a:prstGeom prst="rect">
              <a:avLst/>
            </a:prstGeom>
            <a:noFill/>
            <a:ln w="9525">
              <a:noFill/>
              <a:miter lim="800000"/>
              <a:headEnd/>
              <a:tailEnd/>
            </a:ln>
            <a:effectLst/>
          </p:spPr>
          <p:txBody>
            <a:bodyPr anchor="ctr">
              <a:spAutoFit/>
            </a:bodyPr>
            <a:lstStyle/>
            <a:p>
              <a:pPr algn="ctr">
                <a:defRPr/>
              </a:pPr>
              <a:r>
                <a:rPr lang="en-US" sz="2400" b="1" i="1">
                  <a:effectLst>
                    <a:outerShdw blurRad="38100" dist="38100" dir="2700000" algn="tl">
                      <a:srgbClr val="000000"/>
                    </a:outerShdw>
                  </a:effectLst>
                  <a:latin typeface="Times New Roman" pitchFamily="18" charset="0"/>
                </a:rPr>
                <a:t>L</a:t>
              </a:r>
              <a:r>
                <a:rPr lang="en-US" sz="2400" b="1" i="1" baseline="-25000">
                  <a:effectLst>
                    <a:outerShdw blurRad="38100" dist="38100" dir="2700000" algn="tl">
                      <a:srgbClr val="000000"/>
                    </a:outerShdw>
                  </a:effectLst>
                  <a:latin typeface="Times New Roman" pitchFamily="18" charset="0"/>
                </a:rPr>
                <a:t>1</a:t>
              </a:r>
              <a:endParaRPr lang="en-US" sz="2400" i="1" baseline="-25000">
                <a:latin typeface="Times New Roman" pitchFamily="18" charset="0"/>
              </a:endParaRPr>
            </a:p>
          </p:txBody>
        </p:sp>
      </p:grpSp>
      <p:sp>
        <p:nvSpPr>
          <p:cNvPr id="166931" name="Line 19"/>
          <p:cNvSpPr>
            <a:spLocks noChangeShapeType="1"/>
          </p:cNvSpPr>
          <p:nvPr/>
        </p:nvSpPr>
        <p:spPr bwMode="auto">
          <a:xfrm>
            <a:off x="2819400" y="4038600"/>
            <a:ext cx="527050" cy="1588"/>
          </a:xfrm>
          <a:prstGeom prst="line">
            <a:avLst/>
          </a:prstGeom>
          <a:noFill/>
          <a:ln w="9525">
            <a:solidFill>
              <a:schemeClr val="tx1"/>
            </a:solidFill>
            <a:round/>
            <a:headEnd/>
            <a:tailEnd type="triangle" w="med" len="med"/>
          </a:ln>
        </p:spPr>
        <p:txBody>
          <a:bodyPr anchor="ctr">
            <a:spAutoFit/>
          </a:bodyP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6931"/>
                                        </p:tgtEl>
                                        <p:attrNameLst>
                                          <p:attrName>style.visibility</p:attrName>
                                        </p:attrNameLst>
                                      </p:cBhvr>
                                      <p:to>
                                        <p:strVal val="visible"/>
                                      </p:to>
                                    </p:set>
                                    <p:animEffect transition="in" filter="dissolve">
                                      <p:cBhvr>
                                        <p:cTn id="15" dur="500"/>
                                        <p:tgtEl>
                                          <p:spTgt spid="166931"/>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66915"/>
                                        </p:tgtEl>
                                        <p:attrNameLst>
                                          <p:attrName>style.visibility</p:attrName>
                                        </p:attrNameLst>
                                      </p:cBhvr>
                                      <p:to>
                                        <p:strVal val="visible"/>
                                      </p:to>
                                    </p:set>
                                    <p:animEffect transition="in" filter="dissolve">
                                      <p:cBhvr>
                                        <p:cTn id="19" dur="500"/>
                                        <p:tgtEl>
                                          <p:spTgt spid="166915"/>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66922"/>
                                        </p:tgtEl>
                                        <p:attrNameLst>
                                          <p:attrName>style.visibility</p:attrName>
                                        </p:attrNameLst>
                                      </p:cBhvr>
                                      <p:to>
                                        <p:strVal val="visible"/>
                                      </p:to>
                                    </p:set>
                                    <p:animEffect transition="in" filter="dissolve">
                                      <p:cBhvr>
                                        <p:cTn id="27" dur="500"/>
                                        <p:tgtEl>
                                          <p:spTgt spid="166922"/>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66924"/>
                                        </p:tgtEl>
                                        <p:attrNameLst>
                                          <p:attrName>style.visibility</p:attrName>
                                        </p:attrNameLst>
                                      </p:cBhvr>
                                      <p:to>
                                        <p:strVal val="visible"/>
                                      </p:to>
                                    </p:set>
                                    <p:animEffect transition="in" filter="dissolve">
                                      <p:cBhvr>
                                        <p:cTn id="31" dur="500"/>
                                        <p:tgtEl>
                                          <p:spTgt spid="166924"/>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par>
                          <p:cTn id="36" fill="hold">
                            <p:stCondLst>
                              <p:cond delay="4000"/>
                            </p:stCondLst>
                            <p:childTnLst>
                              <p:par>
                                <p:cTn id="37" presetID="2" presetClass="entr" presetSubtype="8" fill="hold" grpId="0" nodeType="afterEffect">
                                  <p:stCondLst>
                                    <p:cond delay="0"/>
                                  </p:stCondLst>
                                  <p:childTnLst>
                                    <p:set>
                                      <p:cBhvr>
                                        <p:cTn id="38" dur="1" fill="hold">
                                          <p:stCondLst>
                                            <p:cond delay="0"/>
                                          </p:stCondLst>
                                        </p:cTn>
                                        <p:tgtEl>
                                          <p:spTgt spid="166923"/>
                                        </p:tgtEl>
                                        <p:attrNameLst>
                                          <p:attrName>style.visibility</p:attrName>
                                        </p:attrNameLst>
                                      </p:cBhvr>
                                      <p:to>
                                        <p:strVal val="visible"/>
                                      </p:to>
                                    </p:set>
                                    <p:anim calcmode="lin" valueType="num">
                                      <p:cBhvr additive="base">
                                        <p:cTn id="39" dur="500" fill="hold"/>
                                        <p:tgtEl>
                                          <p:spTgt spid="166923"/>
                                        </p:tgtEl>
                                        <p:attrNameLst>
                                          <p:attrName>ppt_x</p:attrName>
                                        </p:attrNameLst>
                                      </p:cBhvr>
                                      <p:tavLst>
                                        <p:tav tm="0">
                                          <p:val>
                                            <p:strVal val="0-#ppt_w/2"/>
                                          </p:val>
                                        </p:tav>
                                        <p:tav tm="100000">
                                          <p:val>
                                            <p:strVal val="#ppt_x"/>
                                          </p:val>
                                        </p:tav>
                                      </p:tavLst>
                                    </p:anim>
                                    <p:anim calcmode="lin" valueType="num">
                                      <p:cBhvr additive="base">
                                        <p:cTn id="40" dur="500" fill="hold"/>
                                        <p:tgtEl>
                                          <p:spTgt spid="1669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nimBg="1"/>
      <p:bldP spid="166922" grpId="0" animBg="1"/>
      <p:bldP spid="166923" grpId="0" animBg="1" autoUpdateAnimBg="0"/>
      <p:bldP spid="166924" grpId="0" animBg="1"/>
      <p:bldP spid="1669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457200" y="701675"/>
            <a:ext cx="8229600" cy="730250"/>
          </a:xfrm>
        </p:spPr>
        <p:txBody>
          <a:bodyPr/>
          <a:lstStyle/>
          <a:p>
            <a:pPr eaLnBrk="1" hangingPunct="1">
              <a:defRPr/>
            </a:pPr>
            <a:r>
              <a:rPr lang="tr-TR" smtClean="0"/>
              <a:t>Apriori Örnek (2/6)</a:t>
            </a:r>
          </a:p>
        </p:txBody>
      </p:sp>
      <p:sp>
        <p:nvSpPr>
          <p:cNvPr id="167939" name="AutoShape 3"/>
          <p:cNvSpPr>
            <a:spLocks noChangeArrowheads="1"/>
          </p:cNvSpPr>
          <p:nvPr/>
        </p:nvSpPr>
        <p:spPr bwMode="auto">
          <a:xfrm>
            <a:off x="704850" y="5270500"/>
            <a:ext cx="7718425" cy="544513"/>
          </a:xfrm>
          <a:prstGeom prst="rightArrow">
            <a:avLst>
              <a:gd name="adj1" fmla="val 50000"/>
              <a:gd name="adj2" fmla="val 354373"/>
            </a:avLst>
          </a:prstGeom>
          <a:solidFill>
            <a:srgbClr val="0066FF"/>
          </a:solidFill>
          <a:ln w="12700">
            <a:solidFill>
              <a:schemeClr val="tx1"/>
            </a:solidFill>
            <a:miter lim="800000"/>
            <a:headEnd type="none" w="sm" len="sm"/>
            <a:tailEnd type="none" w="sm" len="sm"/>
          </a:ln>
        </p:spPr>
        <p:txBody>
          <a:bodyPr wrap="none" anchor="ctr"/>
          <a:lstStyle/>
          <a:p>
            <a:pPr algn="ctr"/>
            <a:endParaRPr lang="tr-TR" sz="2400">
              <a:latin typeface="Times New Roman" pitchFamily="18" charset="0"/>
            </a:endParaRPr>
          </a:p>
        </p:txBody>
      </p:sp>
      <p:sp>
        <p:nvSpPr>
          <p:cNvPr id="167940" name="Line 4"/>
          <p:cNvSpPr>
            <a:spLocks noChangeShapeType="1"/>
          </p:cNvSpPr>
          <p:nvPr/>
        </p:nvSpPr>
        <p:spPr bwMode="auto">
          <a:xfrm>
            <a:off x="3043238" y="2127250"/>
            <a:ext cx="0" cy="3117850"/>
          </a:xfrm>
          <a:prstGeom prst="line">
            <a:avLst/>
          </a:prstGeom>
          <a:noFill/>
          <a:ln w="127000">
            <a:solidFill>
              <a:schemeClr val="tx1"/>
            </a:solidFill>
            <a:prstDash val="sysDot"/>
            <a:round/>
            <a:headEnd type="none" w="sm" len="sm"/>
            <a:tailEnd type="none" w="sm" len="sm"/>
          </a:ln>
        </p:spPr>
        <p:txBody>
          <a:bodyPr wrap="none" anchor="ctr"/>
          <a:lstStyle/>
          <a:p>
            <a:endParaRPr lang="tr-TR"/>
          </a:p>
        </p:txBody>
      </p:sp>
      <p:sp>
        <p:nvSpPr>
          <p:cNvPr id="167941" name="Line 5"/>
          <p:cNvSpPr>
            <a:spLocks noChangeShapeType="1"/>
          </p:cNvSpPr>
          <p:nvPr/>
        </p:nvSpPr>
        <p:spPr bwMode="auto">
          <a:xfrm>
            <a:off x="5811838" y="2127250"/>
            <a:ext cx="0" cy="3117850"/>
          </a:xfrm>
          <a:prstGeom prst="line">
            <a:avLst/>
          </a:prstGeom>
          <a:noFill/>
          <a:ln w="127000">
            <a:solidFill>
              <a:schemeClr val="tx1"/>
            </a:solidFill>
            <a:prstDash val="sysDot"/>
            <a:round/>
            <a:headEnd type="none" w="sm" len="sm"/>
            <a:tailEnd type="none" w="sm" len="sm"/>
          </a:ln>
        </p:spPr>
        <p:txBody>
          <a:bodyPr wrap="none" anchor="ctr"/>
          <a:lstStyle/>
          <a:p>
            <a:endParaRPr lang="tr-TR"/>
          </a:p>
        </p:txBody>
      </p:sp>
      <p:grpSp>
        <p:nvGrpSpPr>
          <p:cNvPr id="2" name="Group 6"/>
          <p:cNvGrpSpPr>
            <a:grpSpLocks/>
          </p:cNvGrpSpPr>
          <p:nvPr/>
        </p:nvGrpSpPr>
        <p:grpSpPr bwMode="auto">
          <a:xfrm>
            <a:off x="854075" y="2003425"/>
            <a:ext cx="1746250" cy="2960688"/>
            <a:chOff x="538" y="1262"/>
            <a:chExt cx="1100" cy="1865"/>
          </a:xfrm>
        </p:grpSpPr>
        <p:graphicFrame>
          <p:nvGraphicFramePr>
            <p:cNvPr id="12292" name="Object 7"/>
            <p:cNvGraphicFramePr>
              <a:graphicFrameLocks noChangeAspect="1"/>
            </p:cNvGraphicFramePr>
            <p:nvPr/>
          </p:nvGraphicFramePr>
          <p:xfrm>
            <a:off x="754" y="1657"/>
            <a:ext cx="706" cy="1470"/>
          </p:xfrm>
          <a:graphic>
            <a:graphicData uri="http://schemas.openxmlformats.org/presentationml/2006/ole">
              <mc:AlternateContent xmlns:mc="http://schemas.openxmlformats.org/markup-compatibility/2006">
                <mc:Choice xmlns:v="urn:schemas-microsoft-com:vml" Requires="v">
                  <p:oleObj spid="_x0000_s12311" name="Worksheet" r:id="rId3" imgW="987480" imgH="2417400" progId="Excel.Sheet.8">
                    <p:embed/>
                  </p:oleObj>
                </mc:Choice>
                <mc:Fallback>
                  <p:oleObj name="Worksheet" r:id="rId3" imgW="987480" imgH="2417400" progId="Excel.Shee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 y="1657"/>
                          <a:ext cx="706" cy="1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44" name="Text Box 8"/>
            <p:cNvSpPr txBox="1">
              <a:spLocks noChangeArrowheads="1"/>
            </p:cNvSpPr>
            <p:nvPr/>
          </p:nvSpPr>
          <p:spPr bwMode="auto">
            <a:xfrm>
              <a:off x="538" y="1262"/>
              <a:ext cx="1100" cy="288"/>
            </a:xfrm>
            <a:prstGeom prst="rect">
              <a:avLst/>
            </a:prstGeom>
            <a:noFill/>
            <a:ln w="9525">
              <a:noFill/>
              <a:miter lim="800000"/>
              <a:headEnd/>
              <a:tailEnd/>
            </a:ln>
            <a:effectLst/>
          </p:spPr>
          <p:txBody>
            <a:bodyPr anchor="ctr">
              <a:spAutoFit/>
            </a:bodyPr>
            <a:lstStyle/>
            <a:p>
              <a:pPr algn="ctr">
                <a:defRPr/>
              </a:pPr>
              <a:r>
                <a:rPr lang="en-US" sz="2400" b="1" i="1">
                  <a:effectLst>
                    <a:outerShdw blurRad="38100" dist="38100" dir="2700000" algn="tl">
                      <a:srgbClr val="000000"/>
                    </a:outerShdw>
                  </a:effectLst>
                  <a:latin typeface="Times New Roman" pitchFamily="18" charset="0"/>
                </a:rPr>
                <a:t>C</a:t>
              </a:r>
              <a:r>
                <a:rPr lang="en-US" sz="2400" b="1" i="1" baseline="-25000">
                  <a:effectLst>
                    <a:outerShdw blurRad="38100" dist="38100" dir="2700000" algn="tl">
                      <a:srgbClr val="000000"/>
                    </a:outerShdw>
                  </a:effectLst>
                  <a:latin typeface="Times New Roman" pitchFamily="18" charset="0"/>
                </a:rPr>
                <a:t>2</a:t>
              </a:r>
            </a:p>
          </p:txBody>
        </p:sp>
      </p:grpSp>
      <p:grpSp>
        <p:nvGrpSpPr>
          <p:cNvPr id="3" name="Group 9"/>
          <p:cNvGrpSpPr>
            <a:grpSpLocks/>
          </p:cNvGrpSpPr>
          <p:nvPr/>
        </p:nvGrpSpPr>
        <p:grpSpPr bwMode="auto">
          <a:xfrm>
            <a:off x="3594100" y="2003425"/>
            <a:ext cx="1736725" cy="2911475"/>
            <a:chOff x="2264" y="1262"/>
            <a:chExt cx="1094" cy="1834"/>
          </a:xfrm>
        </p:grpSpPr>
        <p:graphicFrame>
          <p:nvGraphicFramePr>
            <p:cNvPr id="12291" name="Object 10"/>
            <p:cNvGraphicFramePr>
              <a:graphicFrameLocks noChangeAspect="1"/>
            </p:cNvGraphicFramePr>
            <p:nvPr/>
          </p:nvGraphicFramePr>
          <p:xfrm>
            <a:off x="2264" y="1680"/>
            <a:ext cx="1094" cy="1416"/>
          </p:xfrm>
          <a:graphic>
            <a:graphicData uri="http://schemas.openxmlformats.org/presentationml/2006/ole">
              <mc:AlternateContent xmlns:mc="http://schemas.openxmlformats.org/markup-compatibility/2006">
                <mc:Choice xmlns:v="urn:schemas-microsoft-com:vml" Requires="v">
                  <p:oleObj spid="_x0000_s12312" name="Worksheet" r:id="rId5" imgW="1576080" imgH="2417400" progId="Excel.Sheet.8">
                    <p:embed/>
                  </p:oleObj>
                </mc:Choice>
                <mc:Fallback>
                  <p:oleObj name="Worksheet" r:id="rId5" imgW="1576080" imgH="2417400" progId="Excel.Sheet.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4" y="1680"/>
                          <a:ext cx="1094" cy="1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47" name="Text Box 11"/>
            <p:cNvSpPr txBox="1">
              <a:spLocks noChangeArrowheads="1"/>
            </p:cNvSpPr>
            <p:nvPr/>
          </p:nvSpPr>
          <p:spPr bwMode="auto">
            <a:xfrm>
              <a:off x="2306" y="1262"/>
              <a:ext cx="1045" cy="288"/>
            </a:xfrm>
            <a:prstGeom prst="rect">
              <a:avLst/>
            </a:prstGeom>
            <a:noFill/>
            <a:ln w="9525">
              <a:noFill/>
              <a:miter lim="800000"/>
              <a:headEnd/>
              <a:tailEnd/>
            </a:ln>
            <a:effectLst/>
          </p:spPr>
          <p:txBody>
            <a:bodyPr anchor="ctr">
              <a:spAutoFit/>
            </a:bodyPr>
            <a:lstStyle/>
            <a:p>
              <a:pPr algn="ctr">
                <a:defRPr/>
              </a:pPr>
              <a:r>
                <a:rPr lang="en-US" sz="2400" b="1" i="1">
                  <a:effectLst>
                    <a:outerShdw blurRad="38100" dist="38100" dir="2700000" algn="tl">
                      <a:srgbClr val="000000"/>
                    </a:outerShdw>
                  </a:effectLst>
                  <a:latin typeface="Times New Roman" pitchFamily="18" charset="0"/>
                </a:rPr>
                <a:t>C</a:t>
              </a:r>
              <a:r>
                <a:rPr lang="en-US" sz="2400" b="1" i="1" baseline="-25000">
                  <a:effectLst>
                    <a:outerShdw blurRad="38100" dist="38100" dir="2700000" algn="tl">
                      <a:srgbClr val="000000"/>
                    </a:outerShdw>
                  </a:effectLst>
                  <a:latin typeface="Times New Roman" pitchFamily="18" charset="0"/>
                </a:rPr>
                <a:t>2</a:t>
              </a:r>
              <a:endParaRPr lang="en-US" sz="2400" i="1" baseline="-25000">
                <a:latin typeface="Times New Roman" pitchFamily="18" charset="0"/>
              </a:endParaRPr>
            </a:p>
          </p:txBody>
        </p:sp>
      </p:grpSp>
      <p:grpSp>
        <p:nvGrpSpPr>
          <p:cNvPr id="4" name="Group 12"/>
          <p:cNvGrpSpPr>
            <a:grpSpLocks/>
          </p:cNvGrpSpPr>
          <p:nvPr/>
        </p:nvGrpSpPr>
        <p:grpSpPr bwMode="auto">
          <a:xfrm>
            <a:off x="6470650" y="2003425"/>
            <a:ext cx="1717675" cy="2714625"/>
            <a:chOff x="4076" y="1262"/>
            <a:chExt cx="1082" cy="1710"/>
          </a:xfrm>
        </p:grpSpPr>
        <p:graphicFrame>
          <p:nvGraphicFramePr>
            <p:cNvPr id="12290" name="Object 13"/>
            <p:cNvGraphicFramePr>
              <a:graphicFrameLocks noChangeAspect="1"/>
            </p:cNvGraphicFramePr>
            <p:nvPr/>
          </p:nvGraphicFramePr>
          <p:xfrm>
            <a:off x="4076" y="1837"/>
            <a:ext cx="1082" cy="1135"/>
          </p:xfrm>
          <a:graphic>
            <a:graphicData uri="http://schemas.openxmlformats.org/presentationml/2006/ole">
              <mc:AlternateContent xmlns:mc="http://schemas.openxmlformats.org/markup-compatibility/2006">
                <mc:Choice xmlns:v="urn:schemas-microsoft-com:vml" Requires="v">
                  <p:oleObj spid="_x0000_s12313" name="Worksheet" r:id="rId7" imgW="1576080" imgH="1734840" progId="Excel.Sheet.8">
                    <p:embed/>
                  </p:oleObj>
                </mc:Choice>
                <mc:Fallback>
                  <p:oleObj name="Worksheet" r:id="rId7" imgW="1576080" imgH="1734840" progId="Excel.Sheet.8">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6" y="1837"/>
                          <a:ext cx="1082" cy="1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50" name="Text Box 14"/>
            <p:cNvSpPr txBox="1">
              <a:spLocks noChangeArrowheads="1"/>
            </p:cNvSpPr>
            <p:nvPr/>
          </p:nvSpPr>
          <p:spPr bwMode="auto">
            <a:xfrm>
              <a:off x="4088" y="1262"/>
              <a:ext cx="1014" cy="288"/>
            </a:xfrm>
            <a:prstGeom prst="rect">
              <a:avLst/>
            </a:prstGeom>
            <a:noFill/>
            <a:ln w="9525">
              <a:noFill/>
              <a:miter lim="800000"/>
              <a:headEnd/>
              <a:tailEnd/>
            </a:ln>
            <a:effectLst/>
          </p:spPr>
          <p:txBody>
            <a:bodyPr anchor="ctr">
              <a:spAutoFit/>
            </a:bodyPr>
            <a:lstStyle/>
            <a:p>
              <a:pPr algn="ctr">
                <a:defRPr/>
              </a:pPr>
              <a:r>
                <a:rPr lang="en-US" sz="2400" b="1" i="1">
                  <a:effectLst>
                    <a:outerShdw blurRad="38100" dist="38100" dir="2700000" algn="tl">
                      <a:srgbClr val="000000"/>
                    </a:outerShdw>
                  </a:effectLst>
                  <a:latin typeface="Times New Roman" pitchFamily="18" charset="0"/>
                </a:rPr>
                <a:t>L</a:t>
              </a:r>
              <a:r>
                <a:rPr lang="en-US" sz="2400" b="1" i="1" baseline="-25000">
                  <a:effectLst>
                    <a:outerShdw blurRad="38100" dist="38100" dir="2700000" algn="tl">
                      <a:srgbClr val="000000"/>
                    </a:outerShdw>
                  </a:effectLst>
                  <a:latin typeface="Times New Roman" pitchFamily="18" charset="0"/>
                </a:rPr>
                <a:t>2</a:t>
              </a:r>
              <a:endParaRPr lang="en-US" sz="2400" i="1" baseline="-25000">
                <a:latin typeface="Times New Roman" pitchFamily="18" charset="0"/>
              </a:endParaRPr>
            </a:p>
          </p:txBody>
        </p:sp>
      </p:grpSp>
      <p:grpSp>
        <p:nvGrpSpPr>
          <p:cNvPr id="5" name="Group 15"/>
          <p:cNvGrpSpPr>
            <a:grpSpLocks/>
          </p:cNvGrpSpPr>
          <p:nvPr/>
        </p:nvGrpSpPr>
        <p:grpSpPr bwMode="auto">
          <a:xfrm>
            <a:off x="2433638" y="3421063"/>
            <a:ext cx="1108075" cy="638175"/>
            <a:chOff x="1533" y="2155"/>
            <a:chExt cx="698" cy="402"/>
          </a:xfrm>
        </p:grpSpPr>
        <p:sp>
          <p:nvSpPr>
            <p:cNvPr id="167952" name="Text Box 16"/>
            <p:cNvSpPr txBox="1">
              <a:spLocks noChangeArrowheads="1"/>
            </p:cNvSpPr>
            <p:nvPr/>
          </p:nvSpPr>
          <p:spPr bwMode="auto">
            <a:xfrm>
              <a:off x="1533" y="2155"/>
              <a:ext cx="698" cy="288"/>
            </a:xfrm>
            <a:prstGeom prst="rect">
              <a:avLst/>
            </a:prstGeom>
            <a:noFill/>
            <a:ln w="9525">
              <a:noFill/>
              <a:miter lim="800000"/>
              <a:headEnd/>
              <a:tailEnd/>
            </a:ln>
            <a:effectLst/>
          </p:spPr>
          <p:txBody>
            <a:bodyPr anchor="ctr">
              <a:spAutoFit/>
            </a:bodyPr>
            <a:lstStyle/>
            <a:p>
              <a:pPr algn="ctr">
                <a:defRPr/>
              </a:pPr>
              <a:r>
                <a:rPr lang="en-US" sz="2400" b="1">
                  <a:effectLst>
                    <a:outerShdw blurRad="38100" dist="38100" dir="2700000" algn="tl">
                      <a:srgbClr val="000000"/>
                    </a:outerShdw>
                  </a:effectLst>
                  <a:latin typeface="Times New Roman" pitchFamily="18" charset="0"/>
                </a:rPr>
                <a:t>Scan V</a:t>
              </a:r>
              <a:endParaRPr lang="en-US" sz="2400">
                <a:latin typeface="Times New Roman" pitchFamily="18" charset="0"/>
              </a:endParaRPr>
            </a:p>
          </p:txBody>
        </p:sp>
        <p:sp>
          <p:nvSpPr>
            <p:cNvPr id="12305" name="Line 17"/>
            <p:cNvSpPr>
              <a:spLocks noChangeShapeType="1"/>
            </p:cNvSpPr>
            <p:nvPr/>
          </p:nvSpPr>
          <p:spPr bwMode="auto">
            <a:xfrm>
              <a:off x="1541" y="2556"/>
              <a:ext cx="672" cy="1"/>
            </a:xfrm>
            <a:prstGeom prst="line">
              <a:avLst/>
            </a:prstGeom>
            <a:noFill/>
            <a:ln w="9525">
              <a:noFill/>
              <a:round/>
              <a:headEnd/>
              <a:tailEnd type="triangle" w="med" len="med"/>
            </a:ln>
          </p:spPr>
          <p:txBody>
            <a:bodyPr anchor="ctr">
              <a:spAutoFit/>
            </a:bodyPr>
            <a:lstStyle/>
            <a:p>
              <a:endParaRPr lang="tr-TR"/>
            </a:p>
          </p:txBody>
        </p:sp>
      </p:grpSp>
      <p:sp>
        <p:nvSpPr>
          <p:cNvPr id="167954" name="Line 18"/>
          <p:cNvSpPr>
            <a:spLocks noChangeShapeType="1"/>
          </p:cNvSpPr>
          <p:nvPr/>
        </p:nvSpPr>
        <p:spPr bwMode="auto">
          <a:xfrm>
            <a:off x="2667000" y="4343400"/>
            <a:ext cx="679450" cy="1588"/>
          </a:xfrm>
          <a:prstGeom prst="line">
            <a:avLst/>
          </a:prstGeom>
          <a:noFill/>
          <a:ln w="9525">
            <a:solidFill>
              <a:schemeClr val="tx1"/>
            </a:solidFill>
            <a:round/>
            <a:headEnd/>
            <a:tailEnd type="triangle" w="med" len="med"/>
          </a:ln>
        </p:spPr>
        <p:txBody>
          <a:bodyPr anchor="ctr">
            <a:spAutoFit/>
          </a:bodyPr>
          <a:lstStyle/>
          <a:p>
            <a:endParaRPr lang="tr-TR"/>
          </a:p>
        </p:txBody>
      </p:sp>
      <p:sp>
        <p:nvSpPr>
          <p:cNvPr id="167955" name="Line 19"/>
          <p:cNvSpPr>
            <a:spLocks noChangeShapeType="1"/>
          </p:cNvSpPr>
          <p:nvPr/>
        </p:nvSpPr>
        <p:spPr bwMode="auto">
          <a:xfrm>
            <a:off x="5562600" y="4114800"/>
            <a:ext cx="679450" cy="1588"/>
          </a:xfrm>
          <a:prstGeom prst="line">
            <a:avLst/>
          </a:prstGeom>
          <a:noFill/>
          <a:ln w="9525">
            <a:solidFill>
              <a:schemeClr val="tx1"/>
            </a:solidFill>
            <a:round/>
            <a:headEnd/>
            <a:tailEnd type="triangle" w="med" len="med"/>
          </a:ln>
        </p:spPr>
        <p:txBody>
          <a:bodyPr anchor="ctr">
            <a:spAutoFit/>
          </a:bodyP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7954"/>
                                        </p:tgtEl>
                                        <p:attrNameLst>
                                          <p:attrName>style.visibility</p:attrName>
                                        </p:attrNameLst>
                                      </p:cBhvr>
                                      <p:to>
                                        <p:strVal val="visible"/>
                                      </p:to>
                                    </p:set>
                                    <p:animEffect transition="in" filter="dissolve">
                                      <p:cBhvr>
                                        <p:cTn id="15" dur="500"/>
                                        <p:tgtEl>
                                          <p:spTgt spid="167954"/>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67940"/>
                                        </p:tgtEl>
                                        <p:attrNameLst>
                                          <p:attrName>style.visibility</p:attrName>
                                        </p:attrNameLst>
                                      </p:cBhvr>
                                      <p:to>
                                        <p:strVal val="visible"/>
                                      </p:to>
                                    </p:set>
                                    <p:animEffect transition="in" filter="dissolve">
                                      <p:cBhvr>
                                        <p:cTn id="19" dur="500"/>
                                        <p:tgtEl>
                                          <p:spTgt spid="167940"/>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67955"/>
                                        </p:tgtEl>
                                        <p:attrNameLst>
                                          <p:attrName>style.visibility</p:attrName>
                                        </p:attrNameLst>
                                      </p:cBhvr>
                                      <p:to>
                                        <p:strVal val="visible"/>
                                      </p:to>
                                    </p:set>
                                    <p:animEffect transition="in" filter="dissolve">
                                      <p:cBhvr>
                                        <p:cTn id="27" dur="500"/>
                                        <p:tgtEl>
                                          <p:spTgt spid="167955"/>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67941"/>
                                        </p:tgtEl>
                                        <p:attrNameLst>
                                          <p:attrName>style.visibility</p:attrName>
                                        </p:attrNameLst>
                                      </p:cBhvr>
                                      <p:to>
                                        <p:strVal val="visible"/>
                                      </p:to>
                                    </p:set>
                                    <p:animEffect transition="in" filter="dissolve">
                                      <p:cBhvr>
                                        <p:cTn id="31" dur="500"/>
                                        <p:tgtEl>
                                          <p:spTgt spid="167941"/>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dissolve">
                                      <p:cBhvr>
                                        <p:cTn id="35" dur="500"/>
                                        <p:tgtEl>
                                          <p:spTgt spid="4"/>
                                        </p:tgtEl>
                                      </p:cBhvr>
                                    </p:animEffect>
                                  </p:childTnLst>
                                </p:cTn>
                              </p:par>
                            </p:childTnLst>
                          </p:cTn>
                        </p:par>
                        <p:par>
                          <p:cTn id="36" fill="hold">
                            <p:stCondLst>
                              <p:cond delay="4000"/>
                            </p:stCondLst>
                            <p:childTnLst>
                              <p:par>
                                <p:cTn id="37" presetID="2" presetClass="entr" presetSubtype="8" fill="hold" grpId="0" nodeType="afterEffect">
                                  <p:stCondLst>
                                    <p:cond delay="0"/>
                                  </p:stCondLst>
                                  <p:childTnLst>
                                    <p:set>
                                      <p:cBhvr>
                                        <p:cTn id="38" dur="1" fill="hold">
                                          <p:stCondLst>
                                            <p:cond delay="0"/>
                                          </p:stCondLst>
                                        </p:cTn>
                                        <p:tgtEl>
                                          <p:spTgt spid="167939"/>
                                        </p:tgtEl>
                                        <p:attrNameLst>
                                          <p:attrName>style.visibility</p:attrName>
                                        </p:attrNameLst>
                                      </p:cBhvr>
                                      <p:to>
                                        <p:strVal val="visible"/>
                                      </p:to>
                                    </p:set>
                                    <p:anim calcmode="lin" valueType="num">
                                      <p:cBhvr additive="base">
                                        <p:cTn id="39" dur="500" fill="hold"/>
                                        <p:tgtEl>
                                          <p:spTgt spid="167939"/>
                                        </p:tgtEl>
                                        <p:attrNameLst>
                                          <p:attrName>ppt_x</p:attrName>
                                        </p:attrNameLst>
                                      </p:cBhvr>
                                      <p:tavLst>
                                        <p:tav tm="0">
                                          <p:val>
                                            <p:strVal val="0-#ppt_w/2"/>
                                          </p:val>
                                        </p:tav>
                                        <p:tav tm="100000">
                                          <p:val>
                                            <p:strVal val="#ppt_x"/>
                                          </p:val>
                                        </p:tav>
                                      </p:tavLst>
                                    </p:anim>
                                    <p:anim calcmode="lin" valueType="num">
                                      <p:cBhvr additive="base">
                                        <p:cTn id="40" dur="500" fill="hold"/>
                                        <p:tgtEl>
                                          <p:spTgt spid="1679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animBg="1" autoUpdateAnimBg="0"/>
      <p:bldP spid="167940" grpId="0" animBg="1"/>
      <p:bldP spid="167941" grpId="0" animBg="1"/>
      <p:bldP spid="167954" grpId="0" animBg="1"/>
      <p:bldP spid="1679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832648"/>
          </a:xfrm>
        </p:spPr>
        <p:txBody>
          <a:bodyPr>
            <a:noAutofit/>
          </a:bodyPr>
          <a:lstStyle/>
          <a:p>
            <a:pPr>
              <a:buNone/>
            </a:pPr>
            <a:r>
              <a:rPr lang="tr-TR" sz="2800" dirty="0" smtClean="0">
                <a:latin typeface="+mj-lt"/>
                <a:ea typeface="+mj-ea"/>
                <a:cs typeface="+mj-cs"/>
              </a:rPr>
              <a:t>    </a:t>
            </a:r>
            <a:r>
              <a:rPr lang="tr-TR" sz="2800" b="1" dirty="0" smtClean="0">
                <a:latin typeface="+mj-lt"/>
                <a:ea typeface="+mj-ea"/>
                <a:cs typeface="+mj-cs"/>
              </a:rPr>
              <a:t> Birliktelik Kurallarının amaç ve karı</a:t>
            </a:r>
          </a:p>
          <a:p>
            <a:pPr>
              <a:buNone/>
            </a:pPr>
            <a:endParaRPr lang="tr-TR" sz="2800" dirty="0" smtClean="0">
              <a:latin typeface="+mj-lt"/>
              <a:ea typeface="+mj-ea"/>
              <a:cs typeface="+mj-cs"/>
            </a:endParaRPr>
          </a:p>
          <a:p>
            <a:pPr>
              <a:buNone/>
            </a:pPr>
            <a:r>
              <a:rPr lang="tr-TR" sz="2800" dirty="0" smtClean="0">
                <a:latin typeface="+mj-lt"/>
                <a:ea typeface="+mj-ea"/>
                <a:cs typeface="+mj-cs"/>
              </a:rPr>
              <a:t>    </a:t>
            </a:r>
          </a:p>
          <a:p>
            <a:pPr>
              <a:buNone/>
            </a:pPr>
            <a:r>
              <a:rPr lang="tr-TR" sz="2400" dirty="0" smtClean="0">
                <a:latin typeface="+mj-lt"/>
                <a:ea typeface="+mj-ea"/>
                <a:cs typeface="+mj-cs"/>
              </a:rPr>
              <a:t>   		Yaşamış olduğumuz bu zaman diliminde her alışverişte, her bankacılık işleminde,her türlü kamusal alandaki işlemlerde kayıt edilen veriler bulunmaktadır.</a:t>
            </a:r>
          </a:p>
          <a:p>
            <a:pPr>
              <a:buNone/>
            </a:pPr>
            <a:r>
              <a:rPr lang="tr-TR" sz="2400" dirty="0" smtClean="0">
                <a:latin typeface="+mj-lt"/>
                <a:ea typeface="+mj-ea"/>
                <a:cs typeface="+mj-cs"/>
              </a:rPr>
              <a:t>    </a:t>
            </a:r>
          </a:p>
          <a:p>
            <a:pPr>
              <a:buNone/>
            </a:pPr>
            <a:r>
              <a:rPr lang="tr-TR" sz="2400" dirty="0" smtClean="0">
                <a:latin typeface="+mj-lt"/>
                <a:ea typeface="+mj-ea"/>
                <a:cs typeface="+mj-cs"/>
              </a:rPr>
              <a:t>   		Verilerin sayısal ortamda saklanmaya başlanması ile birlikte, veri miktarının her yirmi ayda bir iki katına çıktığı varsayılmaktadır. Bu büyük miktardaki ham veri setinden gelecekle ilgili tahmin yapılmasını sağlayan anlamlı bilgilerin, bağıntı ve kuralların keşfedilmesi gerekir.</a:t>
            </a:r>
          </a:p>
          <a:p>
            <a:pPr>
              <a:buNone/>
            </a:pPr>
            <a:r>
              <a:rPr lang="tr-TR" sz="2400" dirty="0" smtClean="0">
                <a:latin typeface="+mj-lt"/>
                <a:ea typeface="+mj-ea"/>
                <a:cs typeface="+mj-cs"/>
              </a:rPr>
              <a:t>     </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57200" y="701675"/>
            <a:ext cx="8229600" cy="730250"/>
          </a:xfrm>
        </p:spPr>
        <p:txBody>
          <a:bodyPr/>
          <a:lstStyle/>
          <a:p>
            <a:pPr eaLnBrk="1" hangingPunct="1">
              <a:defRPr/>
            </a:pPr>
            <a:r>
              <a:rPr lang="tr-TR" smtClean="0"/>
              <a:t>Apriori Örnek (3/6)</a:t>
            </a:r>
          </a:p>
        </p:txBody>
      </p:sp>
      <p:sp>
        <p:nvSpPr>
          <p:cNvPr id="168963" name="Line 3"/>
          <p:cNvSpPr>
            <a:spLocks noChangeShapeType="1"/>
          </p:cNvSpPr>
          <p:nvPr/>
        </p:nvSpPr>
        <p:spPr bwMode="auto">
          <a:xfrm>
            <a:off x="4592638" y="2127250"/>
            <a:ext cx="0" cy="3117850"/>
          </a:xfrm>
          <a:prstGeom prst="line">
            <a:avLst/>
          </a:prstGeom>
          <a:noFill/>
          <a:ln w="127000">
            <a:solidFill>
              <a:schemeClr val="tx1"/>
            </a:solidFill>
            <a:prstDash val="sysDot"/>
            <a:round/>
            <a:headEnd type="none" w="sm" len="sm"/>
            <a:tailEnd type="none" w="sm" len="sm"/>
          </a:ln>
        </p:spPr>
        <p:txBody>
          <a:bodyPr wrap="none" anchor="ctr"/>
          <a:lstStyle/>
          <a:p>
            <a:endParaRPr lang="tr-TR"/>
          </a:p>
        </p:txBody>
      </p:sp>
      <p:grpSp>
        <p:nvGrpSpPr>
          <p:cNvPr id="2" name="Group 4"/>
          <p:cNvGrpSpPr>
            <a:grpSpLocks/>
          </p:cNvGrpSpPr>
          <p:nvPr/>
        </p:nvGrpSpPr>
        <p:grpSpPr bwMode="auto">
          <a:xfrm>
            <a:off x="3821113" y="3389313"/>
            <a:ext cx="1692275" cy="457200"/>
            <a:chOff x="2407" y="2135"/>
            <a:chExt cx="1066" cy="288"/>
          </a:xfrm>
        </p:grpSpPr>
        <p:sp>
          <p:nvSpPr>
            <p:cNvPr id="13338" name="Line 5"/>
            <p:cNvSpPr>
              <a:spLocks noChangeShapeType="1"/>
            </p:cNvSpPr>
            <p:nvPr/>
          </p:nvSpPr>
          <p:spPr bwMode="auto">
            <a:xfrm>
              <a:off x="2407" y="2398"/>
              <a:ext cx="1066" cy="1"/>
            </a:xfrm>
            <a:prstGeom prst="line">
              <a:avLst/>
            </a:prstGeom>
            <a:noFill/>
            <a:ln w="9525">
              <a:noFill/>
              <a:round/>
              <a:headEnd/>
              <a:tailEnd type="triangle" w="med" len="med"/>
            </a:ln>
          </p:spPr>
          <p:txBody>
            <a:bodyPr wrap="none" anchor="ctr">
              <a:spAutoFit/>
            </a:bodyPr>
            <a:lstStyle/>
            <a:p>
              <a:endParaRPr lang="tr-TR"/>
            </a:p>
          </p:txBody>
        </p:sp>
        <p:sp>
          <p:nvSpPr>
            <p:cNvPr id="168966" name="Text Box 6"/>
            <p:cNvSpPr txBox="1">
              <a:spLocks noChangeArrowheads="1"/>
            </p:cNvSpPr>
            <p:nvPr/>
          </p:nvSpPr>
          <p:spPr bwMode="auto">
            <a:xfrm>
              <a:off x="2520" y="2135"/>
              <a:ext cx="698" cy="288"/>
            </a:xfrm>
            <a:prstGeom prst="rect">
              <a:avLst/>
            </a:prstGeom>
            <a:noFill/>
            <a:ln w="9525">
              <a:noFill/>
              <a:miter lim="800000"/>
              <a:headEnd/>
              <a:tailEnd/>
            </a:ln>
            <a:effectLst/>
          </p:spPr>
          <p:txBody>
            <a:bodyPr wrap="none" anchor="ctr">
              <a:spAutoFit/>
            </a:bodyPr>
            <a:lstStyle/>
            <a:p>
              <a:pPr algn="ctr">
                <a:defRPr/>
              </a:pPr>
              <a:r>
                <a:rPr lang="en-US" sz="2400" b="1">
                  <a:effectLst>
                    <a:outerShdw blurRad="38100" dist="38100" dir="2700000" algn="tl">
                      <a:srgbClr val="000000"/>
                    </a:outerShdw>
                  </a:effectLst>
                  <a:latin typeface="Times New Roman" pitchFamily="18" charset="0"/>
                </a:rPr>
                <a:t>Scan V</a:t>
              </a:r>
              <a:endParaRPr lang="en-US" sz="2400">
                <a:latin typeface="Times New Roman" pitchFamily="18" charset="0"/>
              </a:endParaRPr>
            </a:p>
          </p:txBody>
        </p:sp>
      </p:grpSp>
      <p:sp>
        <p:nvSpPr>
          <p:cNvPr id="168967" name="AutoShape 7"/>
          <p:cNvSpPr>
            <a:spLocks noChangeArrowheads="1"/>
          </p:cNvSpPr>
          <p:nvPr/>
        </p:nvSpPr>
        <p:spPr bwMode="auto">
          <a:xfrm>
            <a:off x="704850" y="5270500"/>
            <a:ext cx="6407150" cy="544513"/>
          </a:xfrm>
          <a:prstGeom prst="rightArrow">
            <a:avLst>
              <a:gd name="adj1" fmla="val 50000"/>
              <a:gd name="adj2" fmla="val 294169"/>
            </a:avLst>
          </a:prstGeom>
          <a:solidFill>
            <a:srgbClr val="0066FF"/>
          </a:solidFill>
          <a:ln w="12700">
            <a:solidFill>
              <a:schemeClr val="tx1"/>
            </a:solidFill>
            <a:miter lim="800000"/>
            <a:headEnd type="none" w="sm" len="sm"/>
            <a:tailEnd type="none" w="sm" len="sm"/>
          </a:ln>
        </p:spPr>
        <p:txBody>
          <a:bodyPr wrap="none" anchor="ctr"/>
          <a:lstStyle/>
          <a:p>
            <a:pPr algn="ctr"/>
            <a:endParaRPr lang="tr-TR" sz="2400">
              <a:latin typeface="Times New Roman" pitchFamily="18" charset="0"/>
            </a:endParaRPr>
          </a:p>
        </p:txBody>
      </p:sp>
      <p:grpSp>
        <p:nvGrpSpPr>
          <p:cNvPr id="3" name="Group 8"/>
          <p:cNvGrpSpPr>
            <a:grpSpLocks/>
          </p:cNvGrpSpPr>
          <p:nvPr/>
        </p:nvGrpSpPr>
        <p:grpSpPr bwMode="auto">
          <a:xfrm>
            <a:off x="1692275" y="2003425"/>
            <a:ext cx="1746250" cy="2125663"/>
            <a:chOff x="1066" y="1262"/>
            <a:chExt cx="1100" cy="1339"/>
          </a:xfrm>
        </p:grpSpPr>
        <p:graphicFrame>
          <p:nvGraphicFramePr>
            <p:cNvPr id="13315" name="Object 9"/>
            <p:cNvGraphicFramePr>
              <a:graphicFrameLocks noChangeAspect="1"/>
            </p:cNvGraphicFramePr>
            <p:nvPr/>
          </p:nvGraphicFramePr>
          <p:xfrm>
            <a:off x="1257" y="2112"/>
            <a:ext cx="709" cy="489"/>
          </p:xfrm>
          <a:graphic>
            <a:graphicData uri="http://schemas.openxmlformats.org/presentationml/2006/ole">
              <mc:AlternateContent xmlns:mc="http://schemas.openxmlformats.org/markup-compatibility/2006">
                <mc:Choice xmlns:v="urn:schemas-microsoft-com:vml" Requires="v">
                  <p:oleObj spid="_x0000_s13328" name="Worksheet" r:id="rId3" imgW="987480" imgH="711000" progId="Excel.Sheet.8">
                    <p:embed/>
                  </p:oleObj>
                </mc:Choice>
                <mc:Fallback>
                  <p:oleObj name="Worksheet" r:id="rId3" imgW="987480" imgH="711000" progId="Excel.Sheet.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 y="2112"/>
                          <a:ext cx="709" cy="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970" name="Text Box 10"/>
            <p:cNvSpPr txBox="1">
              <a:spLocks noChangeArrowheads="1"/>
            </p:cNvSpPr>
            <p:nvPr/>
          </p:nvSpPr>
          <p:spPr bwMode="auto">
            <a:xfrm>
              <a:off x="1066" y="1262"/>
              <a:ext cx="1100" cy="288"/>
            </a:xfrm>
            <a:prstGeom prst="rect">
              <a:avLst/>
            </a:prstGeom>
            <a:noFill/>
            <a:ln w="9525">
              <a:noFill/>
              <a:miter lim="800000"/>
              <a:headEnd/>
              <a:tailEnd/>
            </a:ln>
            <a:effectLst/>
          </p:spPr>
          <p:txBody>
            <a:bodyPr anchor="ctr">
              <a:spAutoFit/>
            </a:bodyPr>
            <a:lstStyle/>
            <a:p>
              <a:pPr algn="ctr">
                <a:defRPr/>
              </a:pPr>
              <a:r>
                <a:rPr lang="en-US" sz="2400" b="1" i="1">
                  <a:effectLst>
                    <a:outerShdw blurRad="38100" dist="38100" dir="2700000" algn="tl">
                      <a:srgbClr val="000000"/>
                    </a:outerShdw>
                  </a:effectLst>
                  <a:latin typeface="Times New Roman" pitchFamily="18" charset="0"/>
                </a:rPr>
                <a:t>C</a:t>
              </a:r>
              <a:r>
                <a:rPr lang="en-US" sz="2400" b="1" i="1" baseline="-25000">
                  <a:effectLst>
                    <a:outerShdw blurRad="38100" dist="38100" dir="2700000" algn="tl">
                      <a:srgbClr val="000000"/>
                    </a:outerShdw>
                  </a:effectLst>
                  <a:latin typeface="Times New Roman" pitchFamily="18" charset="0"/>
                </a:rPr>
                <a:t>3</a:t>
              </a:r>
            </a:p>
          </p:txBody>
        </p:sp>
      </p:grpSp>
      <p:grpSp>
        <p:nvGrpSpPr>
          <p:cNvPr id="4" name="Group 11"/>
          <p:cNvGrpSpPr>
            <a:grpSpLocks/>
          </p:cNvGrpSpPr>
          <p:nvPr/>
        </p:nvGrpSpPr>
        <p:grpSpPr bwMode="auto">
          <a:xfrm>
            <a:off x="5854700" y="2003425"/>
            <a:ext cx="1754188" cy="2151063"/>
            <a:chOff x="3688" y="1262"/>
            <a:chExt cx="1105" cy="1355"/>
          </a:xfrm>
        </p:grpSpPr>
        <p:graphicFrame>
          <p:nvGraphicFramePr>
            <p:cNvPr id="13314" name="Object 12"/>
            <p:cNvGraphicFramePr>
              <a:graphicFrameLocks noChangeAspect="1"/>
            </p:cNvGraphicFramePr>
            <p:nvPr/>
          </p:nvGraphicFramePr>
          <p:xfrm>
            <a:off x="3688" y="2106"/>
            <a:ext cx="1105" cy="511"/>
          </p:xfrm>
          <a:graphic>
            <a:graphicData uri="http://schemas.openxmlformats.org/presentationml/2006/ole">
              <mc:AlternateContent xmlns:mc="http://schemas.openxmlformats.org/markup-compatibility/2006">
                <mc:Choice xmlns:v="urn:schemas-microsoft-com:vml" Requires="v">
                  <p:oleObj spid="_x0000_s13329" name="Worksheet" r:id="rId5" imgW="1576080" imgH="701640" progId="Excel.Sheet.8">
                    <p:embed/>
                  </p:oleObj>
                </mc:Choice>
                <mc:Fallback>
                  <p:oleObj name="Worksheet" r:id="rId5" imgW="1576080" imgH="701640" progId="Excel.Sheet.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8" y="2106"/>
                          <a:ext cx="1105" cy="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973" name="Text Box 13"/>
            <p:cNvSpPr txBox="1">
              <a:spLocks noChangeArrowheads="1"/>
            </p:cNvSpPr>
            <p:nvPr/>
          </p:nvSpPr>
          <p:spPr bwMode="auto">
            <a:xfrm>
              <a:off x="3736" y="1262"/>
              <a:ext cx="1014" cy="288"/>
            </a:xfrm>
            <a:prstGeom prst="rect">
              <a:avLst/>
            </a:prstGeom>
            <a:noFill/>
            <a:ln w="9525">
              <a:noFill/>
              <a:miter lim="800000"/>
              <a:headEnd/>
              <a:tailEnd/>
            </a:ln>
            <a:effectLst/>
          </p:spPr>
          <p:txBody>
            <a:bodyPr anchor="ctr">
              <a:spAutoFit/>
            </a:bodyPr>
            <a:lstStyle/>
            <a:p>
              <a:pPr algn="ctr">
                <a:defRPr/>
              </a:pPr>
              <a:r>
                <a:rPr lang="en-US" sz="2400" b="1" i="1">
                  <a:effectLst>
                    <a:outerShdw blurRad="38100" dist="38100" dir="2700000" algn="tl">
                      <a:srgbClr val="000000"/>
                    </a:outerShdw>
                  </a:effectLst>
                  <a:latin typeface="Times New Roman" pitchFamily="18" charset="0"/>
                </a:rPr>
                <a:t>L</a:t>
              </a:r>
              <a:r>
                <a:rPr lang="en-US" sz="2400" b="1" i="1" baseline="-25000">
                  <a:effectLst>
                    <a:outerShdw blurRad="38100" dist="38100" dir="2700000" algn="tl">
                      <a:srgbClr val="000000"/>
                    </a:outerShdw>
                  </a:effectLst>
                  <a:latin typeface="Times New Roman" pitchFamily="18" charset="0"/>
                </a:rPr>
                <a:t>3</a:t>
              </a:r>
              <a:endParaRPr lang="en-US" sz="2400" i="1" baseline="-25000">
                <a:latin typeface="Times New Roman" pitchFamily="18" charset="0"/>
              </a:endParaRPr>
            </a:p>
          </p:txBody>
        </p:sp>
      </p:grpSp>
      <p:grpSp>
        <p:nvGrpSpPr>
          <p:cNvPr id="5" name="Group 14"/>
          <p:cNvGrpSpPr>
            <a:grpSpLocks/>
          </p:cNvGrpSpPr>
          <p:nvPr/>
        </p:nvGrpSpPr>
        <p:grpSpPr bwMode="auto">
          <a:xfrm>
            <a:off x="7245350" y="4929188"/>
            <a:ext cx="1152525" cy="1176337"/>
            <a:chOff x="2248" y="1102"/>
            <a:chExt cx="1261" cy="1286"/>
          </a:xfrm>
        </p:grpSpPr>
        <p:grpSp>
          <p:nvGrpSpPr>
            <p:cNvPr id="13325" name="Group 15"/>
            <p:cNvGrpSpPr>
              <a:grpSpLocks/>
            </p:cNvGrpSpPr>
            <p:nvPr/>
          </p:nvGrpSpPr>
          <p:grpSpPr bwMode="auto">
            <a:xfrm>
              <a:off x="2248" y="1102"/>
              <a:ext cx="1261" cy="1286"/>
              <a:chOff x="2248" y="1102"/>
              <a:chExt cx="1261" cy="1286"/>
            </a:xfrm>
          </p:grpSpPr>
          <p:sp>
            <p:nvSpPr>
              <p:cNvPr id="13333" name="Freeform 16"/>
              <p:cNvSpPr>
                <a:spLocks/>
              </p:cNvSpPr>
              <p:nvPr/>
            </p:nvSpPr>
            <p:spPr bwMode="auto">
              <a:xfrm>
                <a:off x="2248" y="1102"/>
                <a:ext cx="1261" cy="1286"/>
              </a:xfrm>
              <a:custGeom>
                <a:avLst/>
                <a:gdLst>
                  <a:gd name="T0" fmla="*/ 0 w 1261"/>
                  <a:gd name="T1" fmla="*/ 367 h 1286"/>
                  <a:gd name="T2" fmla="*/ 385 w 1261"/>
                  <a:gd name="T3" fmla="*/ 0 h 1286"/>
                  <a:gd name="T4" fmla="*/ 876 w 1261"/>
                  <a:gd name="T5" fmla="*/ 0 h 1286"/>
                  <a:gd name="T6" fmla="*/ 1261 w 1261"/>
                  <a:gd name="T7" fmla="*/ 367 h 1286"/>
                  <a:gd name="T8" fmla="*/ 1261 w 1261"/>
                  <a:gd name="T9" fmla="*/ 896 h 1286"/>
                  <a:gd name="T10" fmla="*/ 876 w 1261"/>
                  <a:gd name="T11" fmla="*/ 1286 h 1286"/>
                  <a:gd name="T12" fmla="*/ 385 w 1261"/>
                  <a:gd name="T13" fmla="*/ 1286 h 1286"/>
                  <a:gd name="T14" fmla="*/ 0 w 1261"/>
                  <a:gd name="T15" fmla="*/ 896 h 1286"/>
                  <a:gd name="T16" fmla="*/ 0 w 1261"/>
                  <a:gd name="T17" fmla="*/ 367 h 1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1"/>
                  <a:gd name="T28" fmla="*/ 0 h 1286"/>
                  <a:gd name="T29" fmla="*/ 1261 w 1261"/>
                  <a:gd name="T30" fmla="*/ 1286 h 1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1" h="1286">
                    <a:moveTo>
                      <a:pt x="0" y="367"/>
                    </a:moveTo>
                    <a:lnTo>
                      <a:pt x="385" y="0"/>
                    </a:lnTo>
                    <a:lnTo>
                      <a:pt x="876" y="0"/>
                    </a:lnTo>
                    <a:lnTo>
                      <a:pt x="1261" y="367"/>
                    </a:lnTo>
                    <a:lnTo>
                      <a:pt x="1261" y="896"/>
                    </a:lnTo>
                    <a:lnTo>
                      <a:pt x="876" y="1286"/>
                    </a:lnTo>
                    <a:lnTo>
                      <a:pt x="385" y="1286"/>
                    </a:lnTo>
                    <a:lnTo>
                      <a:pt x="0" y="896"/>
                    </a:lnTo>
                    <a:lnTo>
                      <a:pt x="0" y="367"/>
                    </a:lnTo>
                    <a:close/>
                  </a:path>
                </a:pathLst>
              </a:custGeom>
              <a:solidFill>
                <a:srgbClr val="FF0000"/>
              </a:solidFill>
              <a:ln w="12700">
                <a:solidFill>
                  <a:srgbClr val="000000"/>
                </a:solidFill>
                <a:round/>
                <a:headEnd/>
                <a:tailEnd/>
              </a:ln>
            </p:spPr>
            <p:txBody>
              <a:bodyPr/>
              <a:lstStyle/>
              <a:p>
                <a:endParaRPr lang="tr-TR"/>
              </a:p>
            </p:txBody>
          </p:sp>
          <p:sp>
            <p:nvSpPr>
              <p:cNvPr id="13334" name="Freeform 17"/>
              <p:cNvSpPr>
                <a:spLocks/>
              </p:cNvSpPr>
              <p:nvPr/>
            </p:nvSpPr>
            <p:spPr bwMode="auto">
              <a:xfrm>
                <a:off x="2333" y="1189"/>
                <a:ext cx="1091" cy="1111"/>
              </a:xfrm>
              <a:custGeom>
                <a:avLst/>
                <a:gdLst>
                  <a:gd name="T0" fmla="*/ 0 w 1091"/>
                  <a:gd name="T1" fmla="*/ 317 h 1111"/>
                  <a:gd name="T2" fmla="*/ 333 w 1091"/>
                  <a:gd name="T3" fmla="*/ 0 h 1111"/>
                  <a:gd name="T4" fmla="*/ 758 w 1091"/>
                  <a:gd name="T5" fmla="*/ 0 h 1111"/>
                  <a:gd name="T6" fmla="*/ 1091 w 1091"/>
                  <a:gd name="T7" fmla="*/ 317 h 1111"/>
                  <a:gd name="T8" fmla="*/ 1091 w 1091"/>
                  <a:gd name="T9" fmla="*/ 774 h 1111"/>
                  <a:gd name="T10" fmla="*/ 758 w 1091"/>
                  <a:gd name="T11" fmla="*/ 1111 h 1111"/>
                  <a:gd name="T12" fmla="*/ 333 w 1091"/>
                  <a:gd name="T13" fmla="*/ 1111 h 1111"/>
                  <a:gd name="T14" fmla="*/ 0 w 1091"/>
                  <a:gd name="T15" fmla="*/ 774 h 1111"/>
                  <a:gd name="T16" fmla="*/ 0 w 1091"/>
                  <a:gd name="T17" fmla="*/ 317 h 1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1"/>
                  <a:gd name="T28" fmla="*/ 0 h 1111"/>
                  <a:gd name="T29" fmla="*/ 1091 w 1091"/>
                  <a:gd name="T30" fmla="*/ 1111 h 11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1" h="1111">
                    <a:moveTo>
                      <a:pt x="0" y="317"/>
                    </a:moveTo>
                    <a:lnTo>
                      <a:pt x="333" y="0"/>
                    </a:lnTo>
                    <a:lnTo>
                      <a:pt x="758" y="0"/>
                    </a:lnTo>
                    <a:lnTo>
                      <a:pt x="1091" y="317"/>
                    </a:lnTo>
                    <a:lnTo>
                      <a:pt x="1091" y="774"/>
                    </a:lnTo>
                    <a:lnTo>
                      <a:pt x="758" y="1111"/>
                    </a:lnTo>
                    <a:lnTo>
                      <a:pt x="333" y="1111"/>
                    </a:lnTo>
                    <a:lnTo>
                      <a:pt x="0" y="774"/>
                    </a:lnTo>
                    <a:lnTo>
                      <a:pt x="0" y="317"/>
                    </a:lnTo>
                  </a:path>
                </a:pathLst>
              </a:custGeom>
              <a:noFill/>
              <a:ln w="127000">
                <a:solidFill>
                  <a:srgbClr val="000000"/>
                </a:solidFill>
                <a:round/>
                <a:headEnd/>
                <a:tailEnd/>
              </a:ln>
            </p:spPr>
            <p:txBody>
              <a:bodyPr/>
              <a:lstStyle/>
              <a:p>
                <a:endParaRPr lang="tr-TR"/>
              </a:p>
            </p:txBody>
          </p:sp>
          <p:sp>
            <p:nvSpPr>
              <p:cNvPr id="13335" name="Freeform 18"/>
              <p:cNvSpPr>
                <a:spLocks/>
              </p:cNvSpPr>
              <p:nvPr/>
            </p:nvSpPr>
            <p:spPr bwMode="auto">
              <a:xfrm>
                <a:off x="2333" y="1189"/>
                <a:ext cx="1091" cy="1111"/>
              </a:xfrm>
              <a:custGeom>
                <a:avLst/>
                <a:gdLst>
                  <a:gd name="T0" fmla="*/ 0 w 1091"/>
                  <a:gd name="T1" fmla="*/ 317 h 1111"/>
                  <a:gd name="T2" fmla="*/ 332 w 1091"/>
                  <a:gd name="T3" fmla="*/ 0 h 1111"/>
                  <a:gd name="T4" fmla="*/ 757 w 1091"/>
                  <a:gd name="T5" fmla="*/ 0 h 1111"/>
                  <a:gd name="T6" fmla="*/ 1091 w 1091"/>
                  <a:gd name="T7" fmla="*/ 317 h 1111"/>
                  <a:gd name="T8" fmla="*/ 1091 w 1091"/>
                  <a:gd name="T9" fmla="*/ 774 h 1111"/>
                  <a:gd name="T10" fmla="*/ 757 w 1091"/>
                  <a:gd name="T11" fmla="*/ 1111 h 1111"/>
                  <a:gd name="T12" fmla="*/ 332 w 1091"/>
                  <a:gd name="T13" fmla="*/ 1111 h 1111"/>
                  <a:gd name="T14" fmla="*/ 0 w 1091"/>
                  <a:gd name="T15" fmla="*/ 774 h 1111"/>
                  <a:gd name="T16" fmla="*/ 0 w 1091"/>
                  <a:gd name="T17" fmla="*/ 317 h 1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1"/>
                  <a:gd name="T28" fmla="*/ 0 h 1111"/>
                  <a:gd name="T29" fmla="*/ 1091 w 1091"/>
                  <a:gd name="T30" fmla="*/ 1111 h 11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1" h="1111">
                    <a:moveTo>
                      <a:pt x="0" y="317"/>
                    </a:moveTo>
                    <a:lnTo>
                      <a:pt x="332" y="0"/>
                    </a:lnTo>
                    <a:lnTo>
                      <a:pt x="757" y="0"/>
                    </a:lnTo>
                    <a:lnTo>
                      <a:pt x="1091" y="317"/>
                    </a:lnTo>
                    <a:lnTo>
                      <a:pt x="1091" y="774"/>
                    </a:lnTo>
                    <a:lnTo>
                      <a:pt x="757" y="1111"/>
                    </a:lnTo>
                    <a:lnTo>
                      <a:pt x="332" y="1111"/>
                    </a:lnTo>
                    <a:lnTo>
                      <a:pt x="0" y="774"/>
                    </a:lnTo>
                    <a:lnTo>
                      <a:pt x="0" y="317"/>
                    </a:lnTo>
                  </a:path>
                </a:pathLst>
              </a:custGeom>
              <a:noFill/>
              <a:ln w="76200">
                <a:solidFill>
                  <a:srgbClr val="FFFFFF"/>
                </a:solidFill>
                <a:round/>
                <a:headEnd/>
                <a:tailEnd/>
              </a:ln>
            </p:spPr>
            <p:txBody>
              <a:bodyPr/>
              <a:lstStyle/>
              <a:p>
                <a:endParaRPr lang="tr-TR"/>
              </a:p>
            </p:txBody>
          </p:sp>
        </p:grpSp>
        <p:grpSp>
          <p:nvGrpSpPr>
            <p:cNvPr id="13326" name="Group 19"/>
            <p:cNvGrpSpPr>
              <a:grpSpLocks/>
            </p:cNvGrpSpPr>
            <p:nvPr/>
          </p:nvGrpSpPr>
          <p:grpSpPr bwMode="auto">
            <a:xfrm>
              <a:off x="2397" y="1463"/>
              <a:ext cx="963" cy="540"/>
              <a:chOff x="2397" y="1463"/>
              <a:chExt cx="963" cy="540"/>
            </a:xfrm>
          </p:grpSpPr>
          <p:sp>
            <p:nvSpPr>
              <p:cNvPr id="13327" name="Freeform 20"/>
              <p:cNvSpPr>
                <a:spLocks/>
              </p:cNvSpPr>
              <p:nvPr/>
            </p:nvSpPr>
            <p:spPr bwMode="auto">
              <a:xfrm>
                <a:off x="3145" y="1463"/>
                <a:ext cx="215" cy="540"/>
              </a:xfrm>
              <a:custGeom>
                <a:avLst/>
                <a:gdLst>
                  <a:gd name="T0" fmla="*/ 0 w 215"/>
                  <a:gd name="T1" fmla="*/ 0 h 540"/>
                  <a:gd name="T2" fmla="*/ 151 w 215"/>
                  <a:gd name="T3" fmla="*/ 0 h 540"/>
                  <a:gd name="T4" fmla="*/ 215 w 215"/>
                  <a:gd name="T5" fmla="*/ 86 h 540"/>
                  <a:gd name="T6" fmla="*/ 215 w 215"/>
                  <a:gd name="T7" fmla="*/ 284 h 540"/>
                  <a:gd name="T8" fmla="*/ 151 w 215"/>
                  <a:gd name="T9" fmla="*/ 369 h 540"/>
                  <a:gd name="T10" fmla="*/ 88 w 215"/>
                  <a:gd name="T11" fmla="*/ 369 h 540"/>
                  <a:gd name="T12" fmla="*/ 88 w 215"/>
                  <a:gd name="T13" fmla="*/ 540 h 540"/>
                  <a:gd name="T14" fmla="*/ 0 w 215"/>
                  <a:gd name="T15" fmla="*/ 540 h 540"/>
                  <a:gd name="T16" fmla="*/ 0 w 215"/>
                  <a:gd name="T17" fmla="*/ 0 h 5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5"/>
                  <a:gd name="T28" fmla="*/ 0 h 540"/>
                  <a:gd name="T29" fmla="*/ 215 w 215"/>
                  <a:gd name="T30" fmla="*/ 540 h 5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5" h="540">
                    <a:moveTo>
                      <a:pt x="0" y="0"/>
                    </a:moveTo>
                    <a:lnTo>
                      <a:pt x="151" y="0"/>
                    </a:lnTo>
                    <a:lnTo>
                      <a:pt x="215" y="86"/>
                    </a:lnTo>
                    <a:lnTo>
                      <a:pt x="215" y="284"/>
                    </a:lnTo>
                    <a:lnTo>
                      <a:pt x="151" y="369"/>
                    </a:lnTo>
                    <a:lnTo>
                      <a:pt x="88" y="369"/>
                    </a:lnTo>
                    <a:lnTo>
                      <a:pt x="88" y="540"/>
                    </a:lnTo>
                    <a:lnTo>
                      <a:pt x="0" y="540"/>
                    </a:lnTo>
                    <a:lnTo>
                      <a:pt x="0" y="0"/>
                    </a:lnTo>
                    <a:close/>
                  </a:path>
                </a:pathLst>
              </a:custGeom>
              <a:solidFill>
                <a:srgbClr val="FFFFFF"/>
              </a:solidFill>
              <a:ln w="12700">
                <a:solidFill>
                  <a:srgbClr val="000000"/>
                </a:solidFill>
                <a:round/>
                <a:headEnd/>
                <a:tailEnd/>
              </a:ln>
            </p:spPr>
            <p:txBody>
              <a:bodyPr/>
              <a:lstStyle/>
              <a:p>
                <a:endParaRPr lang="tr-TR"/>
              </a:p>
            </p:txBody>
          </p:sp>
          <p:sp>
            <p:nvSpPr>
              <p:cNvPr id="13328" name="Freeform 21"/>
              <p:cNvSpPr>
                <a:spLocks/>
              </p:cNvSpPr>
              <p:nvPr/>
            </p:nvSpPr>
            <p:spPr bwMode="auto">
              <a:xfrm>
                <a:off x="2874" y="1463"/>
                <a:ext cx="231" cy="540"/>
              </a:xfrm>
              <a:custGeom>
                <a:avLst/>
                <a:gdLst>
                  <a:gd name="T0" fmla="*/ 64 w 231"/>
                  <a:gd name="T1" fmla="*/ 0 h 540"/>
                  <a:gd name="T2" fmla="*/ 167 w 231"/>
                  <a:gd name="T3" fmla="*/ 0 h 540"/>
                  <a:gd name="T4" fmla="*/ 231 w 231"/>
                  <a:gd name="T5" fmla="*/ 86 h 540"/>
                  <a:gd name="T6" fmla="*/ 231 w 231"/>
                  <a:gd name="T7" fmla="*/ 454 h 540"/>
                  <a:gd name="T8" fmla="*/ 167 w 231"/>
                  <a:gd name="T9" fmla="*/ 540 h 540"/>
                  <a:gd name="T10" fmla="*/ 64 w 231"/>
                  <a:gd name="T11" fmla="*/ 540 h 540"/>
                  <a:gd name="T12" fmla="*/ 0 w 231"/>
                  <a:gd name="T13" fmla="*/ 463 h 540"/>
                  <a:gd name="T14" fmla="*/ 0 w 231"/>
                  <a:gd name="T15" fmla="*/ 86 h 540"/>
                  <a:gd name="T16" fmla="*/ 64 w 231"/>
                  <a:gd name="T17" fmla="*/ 0 h 5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
                  <a:gd name="T28" fmla="*/ 0 h 540"/>
                  <a:gd name="T29" fmla="*/ 231 w 231"/>
                  <a:gd name="T30" fmla="*/ 540 h 5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 h="540">
                    <a:moveTo>
                      <a:pt x="64" y="0"/>
                    </a:moveTo>
                    <a:lnTo>
                      <a:pt x="167" y="0"/>
                    </a:lnTo>
                    <a:lnTo>
                      <a:pt x="231" y="86"/>
                    </a:lnTo>
                    <a:lnTo>
                      <a:pt x="231" y="454"/>
                    </a:lnTo>
                    <a:lnTo>
                      <a:pt x="167" y="540"/>
                    </a:lnTo>
                    <a:lnTo>
                      <a:pt x="64" y="540"/>
                    </a:lnTo>
                    <a:lnTo>
                      <a:pt x="0" y="463"/>
                    </a:lnTo>
                    <a:lnTo>
                      <a:pt x="0" y="86"/>
                    </a:lnTo>
                    <a:lnTo>
                      <a:pt x="64" y="0"/>
                    </a:lnTo>
                    <a:close/>
                  </a:path>
                </a:pathLst>
              </a:custGeom>
              <a:solidFill>
                <a:srgbClr val="FFFFFF"/>
              </a:solidFill>
              <a:ln w="12700">
                <a:solidFill>
                  <a:srgbClr val="000000"/>
                </a:solidFill>
                <a:round/>
                <a:headEnd/>
                <a:tailEnd/>
              </a:ln>
            </p:spPr>
            <p:txBody>
              <a:bodyPr/>
              <a:lstStyle/>
              <a:p>
                <a:endParaRPr lang="tr-TR"/>
              </a:p>
            </p:txBody>
          </p:sp>
          <p:sp>
            <p:nvSpPr>
              <p:cNvPr id="13329" name="Freeform 22"/>
              <p:cNvSpPr>
                <a:spLocks/>
              </p:cNvSpPr>
              <p:nvPr/>
            </p:nvSpPr>
            <p:spPr bwMode="auto">
              <a:xfrm>
                <a:off x="2397" y="1463"/>
                <a:ext cx="215" cy="540"/>
              </a:xfrm>
              <a:custGeom>
                <a:avLst/>
                <a:gdLst>
                  <a:gd name="T0" fmla="*/ 55 w 215"/>
                  <a:gd name="T1" fmla="*/ 0 h 540"/>
                  <a:gd name="T2" fmla="*/ 151 w 215"/>
                  <a:gd name="T3" fmla="*/ 0 h 540"/>
                  <a:gd name="T4" fmla="*/ 215 w 215"/>
                  <a:gd name="T5" fmla="*/ 86 h 540"/>
                  <a:gd name="T6" fmla="*/ 215 w 215"/>
                  <a:gd name="T7" fmla="*/ 181 h 540"/>
                  <a:gd name="T8" fmla="*/ 135 w 215"/>
                  <a:gd name="T9" fmla="*/ 181 h 540"/>
                  <a:gd name="T10" fmla="*/ 135 w 215"/>
                  <a:gd name="T11" fmla="*/ 111 h 540"/>
                  <a:gd name="T12" fmla="*/ 79 w 215"/>
                  <a:gd name="T13" fmla="*/ 111 h 540"/>
                  <a:gd name="T14" fmla="*/ 79 w 215"/>
                  <a:gd name="T15" fmla="*/ 232 h 540"/>
                  <a:gd name="T16" fmla="*/ 151 w 215"/>
                  <a:gd name="T17" fmla="*/ 232 h 540"/>
                  <a:gd name="T18" fmla="*/ 215 w 215"/>
                  <a:gd name="T19" fmla="*/ 301 h 540"/>
                  <a:gd name="T20" fmla="*/ 215 w 215"/>
                  <a:gd name="T21" fmla="*/ 463 h 540"/>
                  <a:gd name="T22" fmla="*/ 159 w 215"/>
                  <a:gd name="T23" fmla="*/ 540 h 540"/>
                  <a:gd name="T24" fmla="*/ 55 w 215"/>
                  <a:gd name="T25" fmla="*/ 540 h 540"/>
                  <a:gd name="T26" fmla="*/ 0 w 215"/>
                  <a:gd name="T27" fmla="*/ 463 h 540"/>
                  <a:gd name="T28" fmla="*/ 0 w 215"/>
                  <a:gd name="T29" fmla="*/ 369 h 540"/>
                  <a:gd name="T30" fmla="*/ 79 w 215"/>
                  <a:gd name="T31" fmla="*/ 369 h 540"/>
                  <a:gd name="T32" fmla="*/ 79 w 215"/>
                  <a:gd name="T33" fmla="*/ 437 h 540"/>
                  <a:gd name="T34" fmla="*/ 135 w 215"/>
                  <a:gd name="T35" fmla="*/ 437 h 540"/>
                  <a:gd name="T36" fmla="*/ 135 w 215"/>
                  <a:gd name="T37" fmla="*/ 317 h 540"/>
                  <a:gd name="T38" fmla="*/ 63 w 215"/>
                  <a:gd name="T39" fmla="*/ 317 h 540"/>
                  <a:gd name="T40" fmla="*/ 0 w 215"/>
                  <a:gd name="T41" fmla="*/ 249 h 540"/>
                  <a:gd name="T42" fmla="*/ 0 w 215"/>
                  <a:gd name="T43" fmla="*/ 86 h 540"/>
                  <a:gd name="T44" fmla="*/ 55 w 215"/>
                  <a:gd name="T45" fmla="*/ 0 h 5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15"/>
                  <a:gd name="T70" fmla="*/ 0 h 540"/>
                  <a:gd name="T71" fmla="*/ 215 w 215"/>
                  <a:gd name="T72" fmla="*/ 540 h 5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15" h="540">
                    <a:moveTo>
                      <a:pt x="55" y="0"/>
                    </a:moveTo>
                    <a:lnTo>
                      <a:pt x="151" y="0"/>
                    </a:lnTo>
                    <a:lnTo>
                      <a:pt x="215" y="86"/>
                    </a:lnTo>
                    <a:lnTo>
                      <a:pt x="215" y="181"/>
                    </a:lnTo>
                    <a:lnTo>
                      <a:pt x="135" y="181"/>
                    </a:lnTo>
                    <a:lnTo>
                      <a:pt x="135" y="111"/>
                    </a:lnTo>
                    <a:lnTo>
                      <a:pt x="79" y="111"/>
                    </a:lnTo>
                    <a:lnTo>
                      <a:pt x="79" y="232"/>
                    </a:lnTo>
                    <a:lnTo>
                      <a:pt x="151" y="232"/>
                    </a:lnTo>
                    <a:lnTo>
                      <a:pt x="215" y="301"/>
                    </a:lnTo>
                    <a:lnTo>
                      <a:pt x="215" y="463"/>
                    </a:lnTo>
                    <a:lnTo>
                      <a:pt x="159" y="540"/>
                    </a:lnTo>
                    <a:lnTo>
                      <a:pt x="55" y="540"/>
                    </a:lnTo>
                    <a:lnTo>
                      <a:pt x="0" y="463"/>
                    </a:lnTo>
                    <a:lnTo>
                      <a:pt x="0" y="369"/>
                    </a:lnTo>
                    <a:lnTo>
                      <a:pt x="79" y="369"/>
                    </a:lnTo>
                    <a:lnTo>
                      <a:pt x="79" y="437"/>
                    </a:lnTo>
                    <a:lnTo>
                      <a:pt x="135" y="437"/>
                    </a:lnTo>
                    <a:lnTo>
                      <a:pt x="135" y="317"/>
                    </a:lnTo>
                    <a:lnTo>
                      <a:pt x="63" y="317"/>
                    </a:lnTo>
                    <a:lnTo>
                      <a:pt x="0" y="249"/>
                    </a:lnTo>
                    <a:lnTo>
                      <a:pt x="0" y="86"/>
                    </a:lnTo>
                    <a:lnTo>
                      <a:pt x="55" y="0"/>
                    </a:lnTo>
                    <a:close/>
                  </a:path>
                </a:pathLst>
              </a:custGeom>
              <a:solidFill>
                <a:srgbClr val="FFFFFF"/>
              </a:solidFill>
              <a:ln w="12700">
                <a:solidFill>
                  <a:srgbClr val="000000"/>
                </a:solidFill>
                <a:round/>
                <a:headEnd/>
                <a:tailEnd/>
              </a:ln>
            </p:spPr>
            <p:txBody>
              <a:bodyPr/>
              <a:lstStyle/>
              <a:p>
                <a:endParaRPr lang="tr-TR"/>
              </a:p>
            </p:txBody>
          </p:sp>
          <p:sp>
            <p:nvSpPr>
              <p:cNvPr id="13330" name="Freeform 23"/>
              <p:cNvSpPr>
                <a:spLocks/>
              </p:cNvSpPr>
              <p:nvPr/>
            </p:nvSpPr>
            <p:spPr bwMode="auto">
              <a:xfrm>
                <a:off x="2652" y="1463"/>
                <a:ext cx="198" cy="540"/>
              </a:xfrm>
              <a:custGeom>
                <a:avLst/>
                <a:gdLst>
                  <a:gd name="T0" fmla="*/ 0 w 198"/>
                  <a:gd name="T1" fmla="*/ 0 h 540"/>
                  <a:gd name="T2" fmla="*/ 198 w 198"/>
                  <a:gd name="T3" fmla="*/ 0 h 540"/>
                  <a:gd name="T4" fmla="*/ 198 w 198"/>
                  <a:gd name="T5" fmla="*/ 111 h 540"/>
                  <a:gd name="T6" fmla="*/ 143 w 198"/>
                  <a:gd name="T7" fmla="*/ 111 h 540"/>
                  <a:gd name="T8" fmla="*/ 143 w 198"/>
                  <a:gd name="T9" fmla="*/ 540 h 540"/>
                  <a:gd name="T10" fmla="*/ 56 w 198"/>
                  <a:gd name="T11" fmla="*/ 540 h 540"/>
                  <a:gd name="T12" fmla="*/ 56 w 198"/>
                  <a:gd name="T13" fmla="*/ 111 h 540"/>
                  <a:gd name="T14" fmla="*/ 0 w 198"/>
                  <a:gd name="T15" fmla="*/ 111 h 540"/>
                  <a:gd name="T16" fmla="*/ 0 w 198"/>
                  <a:gd name="T17" fmla="*/ 0 h 5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540"/>
                  <a:gd name="T29" fmla="*/ 198 w 198"/>
                  <a:gd name="T30" fmla="*/ 540 h 5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540">
                    <a:moveTo>
                      <a:pt x="0" y="0"/>
                    </a:moveTo>
                    <a:lnTo>
                      <a:pt x="198" y="0"/>
                    </a:lnTo>
                    <a:lnTo>
                      <a:pt x="198" y="111"/>
                    </a:lnTo>
                    <a:lnTo>
                      <a:pt x="143" y="111"/>
                    </a:lnTo>
                    <a:lnTo>
                      <a:pt x="143" y="540"/>
                    </a:lnTo>
                    <a:lnTo>
                      <a:pt x="56" y="540"/>
                    </a:lnTo>
                    <a:lnTo>
                      <a:pt x="56" y="111"/>
                    </a:lnTo>
                    <a:lnTo>
                      <a:pt x="0" y="111"/>
                    </a:lnTo>
                    <a:lnTo>
                      <a:pt x="0" y="0"/>
                    </a:lnTo>
                    <a:close/>
                  </a:path>
                </a:pathLst>
              </a:custGeom>
              <a:solidFill>
                <a:srgbClr val="FFFFFF"/>
              </a:solidFill>
              <a:ln w="12700">
                <a:solidFill>
                  <a:srgbClr val="000000"/>
                </a:solidFill>
                <a:round/>
                <a:headEnd/>
                <a:tailEnd/>
              </a:ln>
            </p:spPr>
            <p:txBody>
              <a:bodyPr/>
              <a:lstStyle/>
              <a:p>
                <a:endParaRPr lang="tr-TR"/>
              </a:p>
            </p:txBody>
          </p:sp>
          <p:sp>
            <p:nvSpPr>
              <p:cNvPr id="13331" name="Rectangle 24"/>
              <p:cNvSpPr>
                <a:spLocks noChangeArrowheads="1"/>
              </p:cNvSpPr>
              <p:nvPr/>
            </p:nvSpPr>
            <p:spPr bwMode="auto">
              <a:xfrm>
                <a:off x="2966" y="1578"/>
                <a:ext cx="48" cy="310"/>
              </a:xfrm>
              <a:prstGeom prst="rect">
                <a:avLst/>
              </a:prstGeom>
              <a:solidFill>
                <a:srgbClr val="FF0000"/>
              </a:solidFill>
              <a:ln w="12700">
                <a:solidFill>
                  <a:srgbClr val="000000"/>
                </a:solidFill>
                <a:miter lim="800000"/>
                <a:headEnd/>
                <a:tailEnd/>
              </a:ln>
            </p:spPr>
            <p:txBody>
              <a:bodyPr/>
              <a:lstStyle/>
              <a:p>
                <a:endParaRPr lang="tr-TR"/>
              </a:p>
            </p:txBody>
          </p:sp>
          <p:sp>
            <p:nvSpPr>
              <p:cNvPr id="13332" name="Rectangle 25"/>
              <p:cNvSpPr>
                <a:spLocks noChangeArrowheads="1"/>
              </p:cNvSpPr>
              <p:nvPr/>
            </p:nvSpPr>
            <p:spPr bwMode="auto">
              <a:xfrm>
                <a:off x="3237" y="1578"/>
                <a:ext cx="40" cy="139"/>
              </a:xfrm>
              <a:prstGeom prst="rect">
                <a:avLst/>
              </a:prstGeom>
              <a:solidFill>
                <a:srgbClr val="FF0000"/>
              </a:solidFill>
              <a:ln w="12700">
                <a:solidFill>
                  <a:srgbClr val="000000"/>
                </a:solidFill>
                <a:miter lim="800000"/>
                <a:headEnd/>
                <a:tailEnd/>
              </a:ln>
            </p:spPr>
            <p:txBody>
              <a:bodyPr/>
              <a:lstStyle/>
              <a:p>
                <a:endParaRPr lang="tr-TR"/>
              </a:p>
            </p:txBody>
          </p:sp>
        </p:grpSp>
      </p:grpSp>
      <p:sp>
        <p:nvSpPr>
          <p:cNvPr id="168986" name="Line 26"/>
          <p:cNvSpPr>
            <a:spLocks noChangeShapeType="1"/>
          </p:cNvSpPr>
          <p:nvPr/>
        </p:nvSpPr>
        <p:spPr bwMode="auto">
          <a:xfrm>
            <a:off x="4038600" y="4038600"/>
            <a:ext cx="1136650" cy="1588"/>
          </a:xfrm>
          <a:prstGeom prst="line">
            <a:avLst/>
          </a:prstGeom>
          <a:noFill/>
          <a:ln w="9525">
            <a:solidFill>
              <a:schemeClr val="tx1"/>
            </a:solidFill>
            <a:round/>
            <a:headEnd/>
            <a:tailEnd type="triangle" w="med" len="med"/>
          </a:ln>
        </p:spPr>
        <p:txBody>
          <a:bodyPr anchor="ctr">
            <a:spAutoFit/>
          </a:bodyP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8986"/>
                                        </p:tgtEl>
                                        <p:attrNameLst>
                                          <p:attrName>style.visibility</p:attrName>
                                        </p:attrNameLst>
                                      </p:cBhvr>
                                      <p:to>
                                        <p:strVal val="visible"/>
                                      </p:to>
                                    </p:set>
                                    <p:animEffect transition="in" filter="dissolve">
                                      <p:cBhvr>
                                        <p:cTn id="15" dur="500"/>
                                        <p:tgtEl>
                                          <p:spTgt spid="16898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68963"/>
                                        </p:tgtEl>
                                        <p:attrNameLst>
                                          <p:attrName>style.visibility</p:attrName>
                                        </p:attrNameLst>
                                      </p:cBhvr>
                                      <p:to>
                                        <p:strVal val="visible"/>
                                      </p:to>
                                    </p:set>
                                    <p:animEffect transition="in" filter="dissolve">
                                      <p:cBhvr>
                                        <p:cTn id="19" dur="500"/>
                                        <p:tgtEl>
                                          <p:spTgt spid="168963"/>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par>
                          <p:cTn id="24" fill="hold">
                            <p:stCondLst>
                              <p:cond delay="2500"/>
                            </p:stCondLst>
                            <p:childTnLst>
                              <p:par>
                                <p:cTn id="25" presetID="2" presetClass="entr" presetSubtype="8" fill="hold" grpId="0" nodeType="afterEffect">
                                  <p:stCondLst>
                                    <p:cond delay="0"/>
                                  </p:stCondLst>
                                  <p:childTnLst>
                                    <p:set>
                                      <p:cBhvr>
                                        <p:cTn id="26" dur="1" fill="hold">
                                          <p:stCondLst>
                                            <p:cond delay="0"/>
                                          </p:stCondLst>
                                        </p:cTn>
                                        <p:tgtEl>
                                          <p:spTgt spid="168967"/>
                                        </p:tgtEl>
                                        <p:attrNameLst>
                                          <p:attrName>style.visibility</p:attrName>
                                        </p:attrNameLst>
                                      </p:cBhvr>
                                      <p:to>
                                        <p:strVal val="visible"/>
                                      </p:to>
                                    </p:set>
                                    <p:anim calcmode="lin" valueType="num">
                                      <p:cBhvr additive="base">
                                        <p:cTn id="27" dur="500" fill="hold"/>
                                        <p:tgtEl>
                                          <p:spTgt spid="168967"/>
                                        </p:tgtEl>
                                        <p:attrNameLst>
                                          <p:attrName>ppt_x</p:attrName>
                                        </p:attrNameLst>
                                      </p:cBhvr>
                                      <p:tavLst>
                                        <p:tav tm="0">
                                          <p:val>
                                            <p:strVal val="0-#ppt_w/2"/>
                                          </p:val>
                                        </p:tav>
                                        <p:tav tm="100000">
                                          <p:val>
                                            <p:strVal val="#ppt_x"/>
                                          </p:val>
                                        </p:tav>
                                      </p:tavLst>
                                    </p:anim>
                                    <p:anim calcmode="lin" valueType="num">
                                      <p:cBhvr additive="base">
                                        <p:cTn id="28" dur="500" fill="hold"/>
                                        <p:tgtEl>
                                          <p:spTgt spid="168967"/>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9"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nimBg="1"/>
      <p:bldP spid="168967" grpId="0" animBg="1" autoUpdateAnimBg="0"/>
      <p:bldP spid="16898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701675"/>
            <a:ext cx="8229600" cy="730250"/>
          </a:xfrm>
        </p:spPr>
        <p:txBody>
          <a:bodyPr/>
          <a:lstStyle/>
          <a:p>
            <a:pPr eaLnBrk="1" hangingPunct="1">
              <a:defRPr/>
            </a:pPr>
            <a:r>
              <a:rPr lang="tr-TR" smtClean="0"/>
              <a:t>Apriori Örnek (4/6)</a:t>
            </a:r>
          </a:p>
        </p:txBody>
      </p:sp>
      <p:sp>
        <p:nvSpPr>
          <p:cNvPr id="169987" name="Text Box 3"/>
          <p:cNvSpPr txBox="1">
            <a:spLocks noChangeArrowheads="1"/>
          </p:cNvSpPr>
          <p:nvPr/>
        </p:nvSpPr>
        <p:spPr bwMode="auto">
          <a:xfrm>
            <a:off x="2530475" y="5313363"/>
            <a:ext cx="39941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tx2"/>
                </a:solidFill>
                <a:effectLst>
                  <a:outerShdw blurRad="38100" dist="38100" dir="2700000" algn="tl">
                    <a:srgbClr val="000000"/>
                  </a:outerShdw>
                </a:effectLst>
                <a:latin typeface="Times New Roman" pitchFamily="18" charset="0"/>
              </a:rPr>
              <a:t>1	2	3	4	5</a:t>
            </a:r>
          </a:p>
        </p:txBody>
      </p:sp>
      <p:sp>
        <p:nvSpPr>
          <p:cNvPr id="169988" name="Text Box 4"/>
          <p:cNvSpPr txBox="1">
            <a:spLocks noChangeArrowheads="1"/>
          </p:cNvSpPr>
          <p:nvPr/>
        </p:nvSpPr>
        <p:spPr bwMode="auto">
          <a:xfrm>
            <a:off x="1196975" y="4513263"/>
            <a:ext cx="66611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tx2"/>
                </a:solidFill>
                <a:effectLst>
                  <a:outerShdw blurRad="38100" dist="38100" dir="2700000" algn="tl">
                    <a:srgbClr val="000000"/>
                  </a:outerShdw>
                </a:effectLst>
                <a:latin typeface="Times New Roman" pitchFamily="18" charset="0"/>
              </a:rPr>
              <a:t>12     13     14     15     23     24     25     34     35     45</a:t>
            </a:r>
          </a:p>
        </p:txBody>
      </p:sp>
      <p:sp>
        <p:nvSpPr>
          <p:cNvPr id="169989" name="Text Box 5"/>
          <p:cNvSpPr txBox="1">
            <a:spLocks noChangeArrowheads="1"/>
          </p:cNvSpPr>
          <p:nvPr/>
        </p:nvSpPr>
        <p:spPr bwMode="auto">
          <a:xfrm>
            <a:off x="739775" y="3624263"/>
            <a:ext cx="75755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tx2"/>
                </a:solidFill>
                <a:effectLst>
                  <a:outerShdw blurRad="38100" dist="38100" dir="2700000" algn="tl">
                    <a:srgbClr val="000000"/>
                  </a:outerShdw>
                </a:effectLst>
                <a:latin typeface="Times New Roman" pitchFamily="18" charset="0"/>
              </a:rPr>
              <a:t>123    124     125    134    135    145    234    235    245    345</a:t>
            </a:r>
          </a:p>
        </p:txBody>
      </p:sp>
      <p:sp>
        <p:nvSpPr>
          <p:cNvPr id="169990" name="Text Box 6"/>
          <p:cNvSpPr txBox="1">
            <a:spLocks noChangeArrowheads="1"/>
          </p:cNvSpPr>
          <p:nvPr/>
        </p:nvSpPr>
        <p:spPr bwMode="auto">
          <a:xfrm>
            <a:off x="2263775" y="2747963"/>
            <a:ext cx="45275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tx2"/>
                </a:solidFill>
                <a:effectLst>
                  <a:outerShdw blurRad="38100" dist="38100" dir="2700000" algn="tl">
                    <a:srgbClr val="000000"/>
                  </a:outerShdw>
                </a:effectLst>
                <a:latin typeface="Times New Roman" pitchFamily="18" charset="0"/>
              </a:rPr>
              <a:t>1234	1235	1245	1345     2345</a:t>
            </a:r>
          </a:p>
        </p:txBody>
      </p:sp>
      <p:sp>
        <p:nvSpPr>
          <p:cNvPr id="169991" name="Text Box 7"/>
          <p:cNvSpPr txBox="1">
            <a:spLocks noChangeArrowheads="1"/>
          </p:cNvSpPr>
          <p:nvPr/>
        </p:nvSpPr>
        <p:spPr bwMode="auto">
          <a:xfrm>
            <a:off x="4054475" y="1947863"/>
            <a:ext cx="9461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tx2"/>
                </a:solidFill>
                <a:effectLst>
                  <a:outerShdw blurRad="38100" dist="38100" dir="2700000" algn="tl">
                    <a:srgbClr val="000000"/>
                  </a:outerShdw>
                </a:effectLst>
                <a:latin typeface="Times New Roman" pitchFamily="18" charset="0"/>
              </a:rPr>
              <a:t>12345</a:t>
            </a:r>
          </a:p>
        </p:txBody>
      </p:sp>
      <p:sp>
        <p:nvSpPr>
          <p:cNvPr id="169992" name="Line 8"/>
          <p:cNvSpPr>
            <a:spLocks noChangeShapeType="1"/>
          </p:cNvSpPr>
          <p:nvPr/>
        </p:nvSpPr>
        <p:spPr bwMode="auto">
          <a:xfrm>
            <a:off x="1460500" y="4911725"/>
            <a:ext cx="1187450" cy="496888"/>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69993" name="Line 9"/>
          <p:cNvSpPr>
            <a:spLocks noChangeShapeType="1"/>
          </p:cNvSpPr>
          <p:nvPr/>
        </p:nvSpPr>
        <p:spPr bwMode="auto">
          <a:xfrm>
            <a:off x="2165350" y="4911725"/>
            <a:ext cx="506413" cy="5064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69994" name="Line 10"/>
          <p:cNvSpPr>
            <a:spLocks noChangeShapeType="1"/>
          </p:cNvSpPr>
          <p:nvPr/>
        </p:nvSpPr>
        <p:spPr bwMode="auto">
          <a:xfrm flipV="1">
            <a:off x="2684463" y="4924425"/>
            <a:ext cx="147637" cy="4937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69995" name="Line 11"/>
          <p:cNvSpPr>
            <a:spLocks noChangeShapeType="1"/>
          </p:cNvSpPr>
          <p:nvPr/>
        </p:nvSpPr>
        <p:spPr bwMode="auto">
          <a:xfrm flipV="1">
            <a:off x="2671763" y="4924425"/>
            <a:ext cx="792162" cy="4826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69996" name="Line 12"/>
          <p:cNvSpPr>
            <a:spLocks noChangeShapeType="1"/>
          </p:cNvSpPr>
          <p:nvPr/>
        </p:nvSpPr>
        <p:spPr bwMode="auto">
          <a:xfrm flipH="1" flipV="1">
            <a:off x="1497013" y="4935538"/>
            <a:ext cx="2127250" cy="4333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69997" name="Line 13"/>
          <p:cNvSpPr>
            <a:spLocks noChangeShapeType="1"/>
          </p:cNvSpPr>
          <p:nvPr/>
        </p:nvSpPr>
        <p:spPr bwMode="auto">
          <a:xfrm flipV="1">
            <a:off x="3649663" y="4924425"/>
            <a:ext cx="506412" cy="4445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69998" name="Line 14"/>
          <p:cNvSpPr>
            <a:spLocks noChangeShapeType="1"/>
          </p:cNvSpPr>
          <p:nvPr/>
        </p:nvSpPr>
        <p:spPr bwMode="auto">
          <a:xfrm flipV="1">
            <a:off x="3649663" y="4935538"/>
            <a:ext cx="1187450" cy="4460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69999" name="Line 15"/>
          <p:cNvSpPr>
            <a:spLocks noChangeShapeType="1"/>
          </p:cNvSpPr>
          <p:nvPr/>
        </p:nvSpPr>
        <p:spPr bwMode="auto">
          <a:xfrm flipV="1">
            <a:off x="3649663" y="4948238"/>
            <a:ext cx="1892300" cy="4333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00" name="Line 16"/>
          <p:cNvSpPr>
            <a:spLocks noChangeShapeType="1"/>
          </p:cNvSpPr>
          <p:nvPr/>
        </p:nvSpPr>
        <p:spPr bwMode="auto">
          <a:xfrm flipH="1" flipV="1">
            <a:off x="2189163" y="4935538"/>
            <a:ext cx="2325687" cy="4460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01" name="Line 17"/>
          <p:cNvSpPr>
            <a:spLocks noChangeShapeType="1"/>
          </p:cNvSpPr>
          <p:nvPr/>
        </p:nvSpPr>
        <p:spPr bwMode="auto">
          <a:xfrm flipH="1" flipV="1">
            <a:off x="4168775" y="4935538"/>
            <a:ext cx="358775" cy="4333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02" name="Line 18"/>
          <p:cNvSpPr>
            <a:spLocks noChangeShapeType="1"/>
          </p:cNvSpPr>
          <p:nvPr/>
        </p:nvSpPr>
        <p:spPr bwMode="auto">
          <a:xfrm flipV="1">
            <a:off x="4540250" y="4948238"/>
            <a:ext cx="1644650" cy="4460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03" name="Line 19"/>
          <p:cNvSpPr>
            <a:spLocks noChangeShapeType="1"/>
          </p:cNvSpPr>
          <p:nvPr/>
        </p:nvSpPr>
        <p:spPr bwMode="auto">
          <a:xfrm flipV="1">
            <a:off x="4552950" y="4948238"/>
            <a:ext cx="2362200" cy="4460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04" name="Line 20"/>
          <p:cNvSpPr>
            <a:spLocks noChangeShapeType="1"/>
          </p:cNvSpPr>
          <p:nvPr/>
        </p:nvSpPr>
        <p:spPr bwMode="auto">
          <a:xfrm flipH="1" flipV="1">
            <a:off x="2820988" y="4948238"/>
            <a:ext cx="2646362" cy="4587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05" name="Line 21"/>
          <p:cNvSpPr>
            <a:spLocks noChangeShapeType="1"/>
          </p:cNvSpPr>
          <p:nvPr/>
        </p:nvSpPr>
        <p:spPr bwMode="auto">
          <a:xfrm flipH="1" flipV="1">
            <a:off x="4822825" y="4935538"/>
            <a:ext cx="657225" cy="4460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06" name="Line 22"/>
          <p:cNvSpPr>
            <a:spLocks noChangeShapeType="1"/>
          </p:cNvSpPr>
          <p:nvPr/>
        </p:nvSpPr>
        <p:spPr bwMode="auto">
          <a:xfrm flipV="1">
            <a:off x="5480050" y="4948238"/>
            <a:ext cx="717550" cy="4206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07" name="Line 23"/>
          <p:cNvSpPr>
            <a:spLocks noChangeShapeType="1"/>
          </p:cNvSpPr>
          <p:nvPr/>
        </p:nvSpPr>
        <p:spPr bwMode="auto">
          <a:xfrm flipV="1">
            <a:off x="5467350" y="4924425"/>
            <a:ext cx="2066925" cy="4699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08" name="Line 24"/>
          <p:cNvSpPr>
            <a:spLocks noChangeShapeType="1"/>
          </p:cNvSpPr>
          <p:nvPr/>
        </p:nvSpPr>
        <p:spPr bwMode="auto">
          <a:xfrm flipH="1" flipV="1">
            <a:off x="3451225" y="4924425"/>
            <a:ext cx="2919413" cy="4318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09" name="Line 25"/>
          <p:cNvSpPr>
            <a:spLocks noChangeShapeType="1"/>
          </p:cNvSpPr>
          <p:nvPr/>
        </p:nvSpPr>
        <p:spPr bwMode="auto">
          <a:xfrm flipH="1" flipV="1">
            <a:off x="5529263" y="4948238"/>
            <a:ext cx="866775" cy="4206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10" name="Line 26"/>
          <p:cNvSpPr>
            <a:spLocks noChangeShapeType="1"/>
          </p:cNvSpPr>
          <p:nvPr/>
        </p:nvSpPr>
        <p:spPr bwMode="auto">
          <a:xfrm flipV="1">
            <a:off x="6432550" y="4948238"/>
            <a:ext cx="469900" cy="4206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11" name="Line 27"/>
          <p:cNvSpPr>
            <a:spLocks noChangeShapeType="1"/>
          </p:cNvSpPr>
          <p:nvPr/>
        </p:nvSpPr>
        <p:spPr bwMode="auto">
          <a:xfrm flipV="1">
            <a:off x="6419850" y="4924425"/>
            <a:ext cx="1114425" cy="4699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12" name="Line 28"/>
          <p:cNvSpPr>
            <a:spLocks noChangeShapeType="1"/>
          </p:cNvSpPr>
          <p:nvPr/>
        </p:nvSpPr>
        <p:spPr bwMode="auto">
          <a:xfrm flipH="1" flipV="1">
            <a:off x="1063625" y="4033838"/>
            <a:ext cx="371475" cy="5318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13" name="Line 29"/>
          <p:cNvSpPr>
            <a:spLocks noChangeShapeType="1"/>
          </p:cNvSpPr>
          <p:nvPr/>
        </p:nvSpPr>
        <p:spPr bwMode="auto">
          <a:xfrm flipV="1">
            <a:off x="1447800" y="4033838"/>
            <a:ext cx="371475" cy="5191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14" name="Line 30"/>
          <p:cNvSpPr>
            <a:spLocks noChangeShapeType="1"/>
          </p:cNvSpPr>
          <p:nvPr/>
        </p:nvSpPr>
        <p:spPr bwMode="auto">
          <a:xfrm flipV="1">
            <a:off x="1447800" y="4021138"/>
            <a:ext cx="1249363" cy="5318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15" name="Line 31"/>
          <p:cNvSpPr>
            <a:spLocks noChangeShapeType="1"/>
          </p:cNvSpPr>
          <p:nvPr/>
        </p:nvSpPr>
        <p:spPr bwMode="auto">
          <a:xfrm flipH="1" flipV="1">
            <a:off x="1076325" y="4070350"/>
            <a:ext cx="1050925" cy="4953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16" name="Line 32"/>
          <p:cNvSpPr>
            <a:spLocks noChangeShapeType="1"/>
          </p:cNvSpPr>
          <p:nvPr/>
        </p:nvSpPr>
        <p:spPr bwMode="auto">
          <a:xfrm flipV="1">
            <a:off x="2139950" y="4021138"/>
            <a:ext cx="1249363" cy="5556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17" name="Line 33"/>
          <p:cNvSpPr>
            <a:spLocks noChangeShapeType="1"/>
          </p:cNvSpPr>
          <p:nvPr/>
        </p:nvSpPr>
        <p:spPr bwMode="auto">
          <a:xfrm flipV="1">
            <a:off x="2139950" y="4044950"/>
            <a:ext cx="2028825" cy="5445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18" name="Line 34"/>
          <p:cNvSpPr>
            <a:spLocks noChangeShapeType="1"/>
          </p:cNvSpPr>
          <p:nvPr/>
        </p:nvSpPr>
        <p:spPr bwMode="auto">
          <a:xfrm flipH="1" flipV="1">
            <a:off x="1830388" y="4057650"/>
            <a:ext cx="977900" cy="5080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19" name="Line 35"/>
          <p:cNvSpPr>
            <a:spLocks noChangeShapeType="1"/>
          </p:cNvSpPr>
          <p:nvPr/>
        </p:nvSpPr>
        <p:spPr bwMode="auto">
          <a:xfrm flipV="1">
            <a:off x="2820988" y="4021138"/>
            <a:ext cx="2114550" cy="5556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20" name="Line 36"/>
          <p:cNvSpPr>
            <a:spLocks noChangeShapeType="1"/>
          </p:cNvSpPr>
          <p:nvPr/>
        </p:nvSpPr>
        <p:spPr bwMode="auto">
          <a:xfrm flipV="1">
            <a:off x="2832100" y="4033838"/>
            <a:ext cx="557213" cy="5429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21" name="Line 37"/>
          <p:cNvSpPr>
            <a:spLocks noChangeShapeType="1"/>
          </p:cNvSpPr>
          <p:nvPr/>
        </p:nvSpPr>
        <p:spPr bwMode="auto">
          <a:xfrm flipH="1" flipV="1">
            <a:off x="2660650" y="4033838"/>
            <a:ext cx="839788" cy="5318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22" name="Line 38"/>
          <p:cNvSpPr>
            <a:spLocks noChangeShapeType="1"/>
          </p:cNvSpPr>
          <p:nvPr/>
        </p:nvSpPr>
        <p:spPr bwMode="auto">
          <a:xfrm flipV="1">
            <a:off x="3500438" y="4057650"/>
            <a:ext cx="668337" cy="5191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23" name="Line 39"/>
          <p:cNvSpPr>
            <a:spLocks noChangeShapeType="1"/>
          </p:cNvSpPr>
          <p:nvPr/>
        </p:nvSpPr>
        <p:spPr bwMode="auto">
          <a:xfrm flipV="1">
            <a:off x="3513138" y="4033838"/>
            <a:ext cx="1422400" cy="5429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24" name="Line 40"/>
          <p:cNvSpPr>
            <a:spLocks noChangeShapeType="1"/>
          </p:cNvSpPr>
          <p:nvPr/>
        </p:nvSpPr>
        <p:spPr bwMode="auto">
          <a:xfrm flipH="1" flipV="1">
            <a:off x="1076325" y="4057650"/>
            <a:ext cx="3092450" cy="5191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25" name="Line 41"/>
          <p:cNvSpPr>
            <a:spLocks noChangeShapeType="1"/>
          </p:cNvSpPr>
          <p:nvPr/>
        </p:nvSpPr>
        <p:spPr bwMode="auto">
          <a:xfrm flipV="1">
            <a:off x="4168775" y="4008438"/>
            <a:ext cx="1522413" cy="5683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26" name="Line 42"/>
          <p:cNvSpPr>
            <a:spLocks noChangeShapeType="1"/>
          </p:cNvSpPr>
          <p:nvPr/>
        </p:nvSpPr>
        <p:spPr bwMode="auto">
          <a:xfrm flipV="1">
            <a:off x="4181475" y="4033838"/>
            <a:ext cx="2276475" cy="5429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27" name="Line 43"/>
          <p:cNvSpPr>
            <a:spLocks noChangeShapeType="1"/>
          </p:cNvSpPr>
          <p:nvPr/>
        </p:nvSpPr>
        <p:spPr bwMode="auto">
          <a:xfrm flipH="1" flipV="1">
            <a:off x="1819275" y="4057650"/>
            <a:ext cx="3054350" cy="5191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28" name="Line 44"/>
          <p:cNvSpPr>
            <a:spLocks noChangeShapeType="1"/>
          </p:cNvSpPr>
          <p:nvPr/>
        </p:nvSpPr>
        <p:spPr bwMode="auto">
          <a:xfrm flipV="1">
            <a:off x="4886325" y="4033838"/>
            <a:ext cx="815975" cy="5556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29" name="Line 45"/>
          <p:cNvSpPr>
            <a:spLocks noChangeShapeType="1"/>
          </p:cNvSpPr>
          <p:nvPr/>
        </p:nvSpPr>
        <p:spPr bwMode="auto">
          <a:xfrm flipV="1">
            <a:off x="4899025" y="4021138"/>
            <a:ext cx="2362200" cy="5810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30" name="Line 46"/>
          <p:cNvSpPr>
            <a:spLocks noChangeShapeType="1"/>
          </p:cNvSpPr>
          <p:nvPr/>
        </p:nvSpPr>
        <p:spPr bwMode="auto">
          <a:xfrm flipH="1" flipV="1">
            <a:off x="2684463" y="4044950"/>
            <a:ext cx="2882900" cy="5207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31" name="Line 47"/>
          <p:cNvSpPr>
            <a:spLocks noChangeShapeType="1"/>
          </p:cNvSpPr>
          <p:nvPr/>
        </p:nvSpPr>
        <p:spPr bwMode="auto">
          <a:xfrm flipV="1">
            <a:off x="5578475" y="4044950"/>
            <a:ext cx="892175" cy="5318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32" name="Line 48"/>
          <p:cNvSpPr>
            <a:spLocks noChangeShapeType="1"/>
          </p:cNvSpPr>
          <p:nvPr/>
        </p:nvSpPr>
        <p:spPr bwMode="auto">
          <a:xfrm flipV="1">
            <a:off x="5591175" y="4033838"/>
            <a:ext cx="1670050" cy="5429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33" name="Line 49"/>
          <p:cNvSpPr>
            <a:spLocks noChangeShapeType="1"/>
          </p:cNvSpPr>
          <p:nvPr/>
        </p:nvSpPr>
        <p:spPr bwMode="auto">
          <a:xfrm flipH="1" flipV="1">
            <a:off x="3376613" y="4044950"/>
            <a:ext cx="2895600" cy="5318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34" name="Line 50"/>
          <p:cNvSpPr>
            <a:spLocks noChangeShapeType="1"/>
          </p:cNvSpPr>
          <p:nvPr/>
        </p:nvSpPr>
        <p:spPr bwMode="auto">
          <a:xfrm flipH="1" flipV="1">
            <a:off x="5691188" y="4033838"/>
            <a:ext cx="593725" cy="5429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35" name="Line 51"/>
          <p:cNvSpPr>
            <a:spLocks noChangeShapeType="1"/>
          </p:cNvSpPr>
          <p:nvPr/>
        </p:nvSpPr>
        <p:spPr bwMode="auto">
          <a:xfrm flipV="1">
            <a:off x="6284913" y="4021138"/>
            <a:ext cx="1644650" cy="5556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36" name="Line 52"/>
          <p:cNvSpPr>
            <a:spLocks noChangeShapeType="1"/>
          </p:cNvSpPr>
          <p:nvPr/>
        </p:nvSpPr>
        <p:spPr bwMode="auto">
          <a:xfrm flipH="1" flipV="1">
            <a:off x="4144963" y="4044950"/>
            <a:ext cx="2782887" cy="5207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37" name="Line 53"/>
          <p:cNvSpPr>
            <a:spLocks noChangeShapeType="1"/>
          </p:cNvSpPr>
          <p:nvPr/>
        </p:nvSpPr>
        <p:spPr bwMode="auto">
          <a:xfrm flipH="1" flipV="1">
            <a:off x="6457950" y="4033838"/>
            <a:ext cx="482600" cy="5429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38" name="Line 54"/>
          <p:cNvSpPr>
            <a:spLocks noChangeShapeType="1"/>
          </p:cNvSpPr>
          <p:nvPr/>
        </p:nvSpPr>
        <p:spPr bwMode="auto">
          <a:xfrm flipV="1">
            <a:off x="6951663" y="4033838"/>
            <a:ext cx="1003300" cy="5556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39" name="Line 55"/>
          <p:cNvSpPr>
            <a:spLocks noChangeShapeType="1"/>
          </p:cNvSpPr>
          <p:nvPr/>
        </p:nvSpPr>
        <p:spPr bwMode="auto">
          <a:xfrm flipH="1" flipV="1">
            <a:off x="4886325" y="4033838"/>
            <a:ext cx="2720975" cy="5318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40" name="Line 56"/>
          <p:cNvSpPr>
            <a:spLocks noChangeShapeType="1"/>
          </p:cNvSpPr>
          <p:nvPr/>
        </p:nvSpPr>
        <p:spPr bwMode="auto">
          <a:xfrm flipH="1" flipV="1">
            <a:off x="7261225" y="4033838"/>
            <a:ext cx="346075" cy="5429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41" name="Line 57"/>
          <p:cNvSpPr>
            <a:spLocks noChangeShapeType="1"/>
          </p:cNvSpPr>
          <p:nvPr/>
        </p:nvSpPr>
        <p:spPr bwMode="auto">
          <a:xfrm flipV="1">
            <a:off x="7620000" y="4033838"/>
            <a:ext cx="309563" cy="5429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42" name="Line 58"/>
          <p:cNvSpPr>
            <a:spLocks noChangeShapeType="1"/>
          </p:cNvSpPr>
          <p:nvPr/>
        </p:nvSpPr>
        <p:spPr bwMode="auto">
          <a:xfrm flipV="1">
            <a:off x="1187450" y="3154363"/>
            <a:ext cx="1398588" cy="5445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43" name="Line 59"/>
          <p:cNvSpPr>
            <a:spLocks noChangeShapeType="1"/>
          </p:cNvSpPr>
          <p:nvPr/>
        </p:nvSpPr>
        <p:spPr bwMode="auto">
          <a:xfrm flipV="1">
            <a:off x="1187450" y="3154363"/>
            <a:ext cx="2325688" cy="5318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44" name="Line 60"/>
          <p:cNvSpPr>
            <a:spLocks noChangeShapeType="1"/>
          </p:cNvSpPr>
          <p:nvPr/>
        </p:nvSpPr>
        <p:spPr bwMode="auto">
          <a:xfrm flipV="1">
            <a:off x="1930400" y="3167063"/>
            <a:ext cx="642938" cy="5191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45" name="Line 61"/>
          <p:cNvSpPr>
            <a:spLocks noChangeShapeType="1"/>
          </p:cNvSpPr>
          <p:nvPr/>
        </p:nvSpPr>
        <p:spPr bwMode="auto">
          <a:xfrm flipV="1">
            <a:off x="1930400" y="3167063"/>
            <a:ext cx="2609850" cy="5191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46" name="Line 62"/>
          <p:cNvSpPr>
            <a:spLocks noChangeShapeType="1"/>
          </p:cNvSpPr>
          <p:nvPr/>
        </p:nvSpPr>
        <p:spPr bwMode="auto">
          <a:xfrm flipV="1">
            <a:off x="2720975" y="3167063"/>
            <a:ext cx="779463" cy="5191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47" name="Line 63"/>
          <p:cNvSpPr>
            <a:spLocks noChangeShapeType="1"/>
          </p:cNvSpPr>
          <p:nvPr/>
        </p:nvSpPr>
        <p:spPr bwMode="auto">
          <a:xfrm flipV="1">
            <a:off x="2720975" y="3179763"/>
            <a:ext cx="1793875" cy="5064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48" name="Line 64"/>
          <p:cNvSpPr>
            <a:spLocks noChangeShapeType="1"/>
          </p:cNvSpPr>
          <p:nvPr/>
        </p:nvSpPr>
        <p:spPr bwMode="auto">
          <a:xfrm flipH="1" flipV="1">
            <a:off x="2597150" y="3167063"/>
            <a:ext cx="892175" cy="4953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49" name="Line 65"/>
          <p:cNvSpPr>
            <a:spLocks noChangeShapeType="1"/>
          </p:cNvSpPr>
          <p:nvPr/>
        </p:nvSpPr>
        <p:spPr bwMode="auto">
          <a:xfrm flipV="1">
            <a:off x="3476625" y="3154363"/>
            <a:ext cx="1954213" cy="5207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50" name="Line 66"/>
          <p:cNvSpPr>
            <a:spLocks noChangeShapeType="1"/>
          </p:cNvSpPr>
          <p:nvPr/>
        </p:nvSpPr>
        <p:spPr bwMode="auto">
          <a:xfrm flipH="1" flipV="1">
            <a:off x="3500438" y="3179763"/>
            <a:ext cx="742950" cy="4953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51" name="Line 67"/>
          <p:cNvSpPr>
            <a:spLocks noChangeShapeType="1"/>
          </p:cNvSpPr>
          <p:nvPr/>
        </p:nvSpPr>
        <p:spPr bwMode="auto">
          <a:xfrm flipV="1">
            <a:off x="4256088" y="3130550"/>
            <a:ext cx="1187450" cy="5445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52" name="Line 68"/>
          <p:cNvSpPr>
            <a:spLocks noChangeShapeType="1"/>
          </p:cNvSpPr>
          <p:nvPr/>
        </p:nvSpPr>
        <p:spPr bwMode="auto">
          <a:xfrm flipH="1" flipV="1">
            <a:off x="4502150" y="3167063"/>
            <a:ext cx="458788" cy="5191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53" name="Line 69"/>
          <p:cNvSpPr>
            <a:spLocks noChangeShapeType="1"/>
          </p:cNvSpPr>
          <p:nvPr/>
        </p:nvSpPr>
        <p:spPr bwMode="auto">
          <a:xfrm flipV="1">
            <a:off x="4973638" y="3141663"/>
            <a:ext cx="444500" cy="5445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54" name="Line 70"/>
          <p:cNvSpPr>
            <a:spLocks noChangeShapeType="1"/>
          </p:cNvSpPr>
          <p:nvPr/>
        </p:nvSpPr>
        <p:spPr bwMode="auto">
          <a:xfrm flipH="1" flipV="1">
            <a:off x="2560638" y="3167063"/>
            <a:ext cx="3154362" cy="5080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55" name="Line 71"/>
          <p:cNvSpPr>
            <a:spLocks noChangeShapeType="1"/>
          </p:cNvSpPr>
          <p:nvPr/>
        </p:nvSpPr>
        <p:spPr bwMode="auto">
          <a:xfrm flipV="1">
            <a:off x="5727700" y="3154363"/>
            <a:ext cx="681038" cy="5207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56" name="Line 72"/>
          <p:cNvSpPr>
            <a:spLocks noChangeShapeType="1"/>
          </p:cNvSpPr>
          <p:nvPr/>
        </p:nvSpPr>
        <p:spPr bwMode="auto">
          <a:xfrm flipH="1" flipV="1">
            <a:off x="3500438" y="3179763"/>
            <a:ext cx="2981325" cy="4826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57" name="Line 73"/>
          <p:cNvSpPr>
            <a:spLocks noChangeShapeType="1"/>
          </p:cNvSpPr>
          <p:nvPr/>
        </p:nvSpPr>
        <p:spPr bwMode="auto">
          <a:xfrm flipH="1" flipV="1">
            <a:off x="6408738" y="3167063"/>
            <a:ext cx="73025" cy="5080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58" name="Line 74"/>
          <p:cNvSpPr>
            <a:spLocks noChangeShapeType="1"/>
          </p:cNvSpPr>
          <p:nvPr/>
        </p:nvSpPr>
        <p:spPr bwMode="auto">
          <a:xfrm flipH="1" flipV="1">
            <a:off x="4514850" y="3192463"/>
            <a:ext cx="2733675" cy="4826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59" name="Line 75"/>
          <p:cNvSpPr>
            <a:spLocks noChangeShapeType="1"/>
          </p:cNvSpPr>
          <p:nvPr/>
        </p:nvSpPr>
        <p:spPr bwMode="auto">
          <a:xfrm flipH="1" flipV="1">
            <a:off x="6408738" y="3167063"/>
            <a:ext cx="839787" cy="5191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60" name="Line 76"/>
          <p:cNvSpPr>
            <a:spLocks noChangeShapeType="1"/>
          </p:cNvSpPr>
          <p:nvPr/>
        </p:nvSpPr>
        <p:spPr bwMode="auto">
          <a:xfrm flipH="1" flipV="1">
            <a:off x="5418138" y="3141663"/>
            <a:ext cx="2547937" cy="5207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61" name="Line 77"/>
          <p:cNvSpPr>
            <a:spLocks noChangeShapeType="1"/>
          </p:cNvSpPr>
          <p:nvPr/>
        </p:nvSpPr>
        <p:spPr bwMode="auto">
          <a:xfrm flipH="1" flipV="1">
            <a:off x="6432550" y="3167063"/>
            <a:ext cx="1533525" cy="4953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62" name="Line 78"/>
          <p:cNvSpPr>
            <a:spLocks noChangeShapeType="1"/>
          </p:cNvSpPr>
          <p:nvPr/>
        </p:nvSpPr>
        <p:spPr bwMode="auto">
          <a:xfrm flipV="1">
            <a:off x="2709863" y="2338388"/>
            <a:ext cx="1817687" cy="4699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63" name="Line 79"/>
          <p:cNvSpPr>
            <a:spLocks noChangeShapeType="1"/>
          </p:cNvSpPr>
          <p:nvPr/>
        </p:nvSpPr>
        <p:spPr bwMode="auto">
          <a:xfrm flipV="1">
            <a:off x="3662363" y="2325688"/>
            <a:ext cx="852487" cy="4699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64" name="Line 80"/>
          <p:cNvSpPr>
            <a:spLocks noChangeShapeType="1"/>
          </p:cNvSpPr>
          <p:nvPr/>
        </p:nvSpPr>
        <p:spPr bwMode="auto">
          <a:xfrm flipV="1">
            <a:off x="4527550" y="2325688"/>
            <a:ext cx="0" cy="4826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65" name="Line 81"/>
          <p:cNvSpPr>
            <a:spLocks noChangeShapeType="1"/>
          </p:cNvSpPr>
          <p:nvPr/>
        </p:nvSpPr>
        <p:spPr bwMode="auto">
          <a:xfrm flipH="1" flipV="1">
            <a:off x="4514850" y="2325688"/>
            <a:ext cx="915988" cy="4826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66" name="Line 82"/>
          <p:cNvSpPr>
            <a:spLocks noChangeShapeType="1"/>
          </p:cNvSpPr>
          <p:nvPr/>
        </p:nvSpPr>
        <p:spPr bwMode="auto">
          <a:xfrm flipH="1" flipV="1">
            <a:off x="4491038" y="2325688"/>
            <a:ext cx="1928812" cy="4953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0067" name="Text Box 83"/>
          <p:cNvSpPr txBox="1">
            <a:spLocks noChangeArrowheads="1"/>
          </p:cNvSpPr>
          <p:nvPr/>
        </p:nvSpPr>
        <p:spPr bwMode="auto">
          <a:xfrm>
            <a:off x="650875" y="1884363"/>
            <a:ext cx="2190750" cy="822325"/>
          </a:xfrm>
          <a:prstGeom prst="rect">
            <a:avLst/>
          </a:prstGeom>
          <a:noFill/>
          <a:ln w="9525">
            <a:noFill/>
            <a:miter lim="800000"/>
            <a:headEnd/>
            <a:tailEnd/>
          </a:ln>
          <a:effectLst/>
        </p:spPr>
        <p:txBody>
          <a:bodyPr anchor="ctr">
            <a:spAutoFit/>
          </a:bodyPr>
          <a:lstStyle/>
          <a:p>
            <a:pPr>
              <a:defRPr/>
            </a:pPr>
            <a:r>
              <a:rPr lang="en-US" sz="2400" b="1">
                <a:effectLst>
                  <a:outerShdw blurRad="38100" dist="38100" dir="2700000" algn="tl">
                    <a:srgbClr val="000000"/>
                  </a:outerShdw>
                </a:effectLst>
                <a:latin typeface="Times New Roman" pitchFamily="18" charset="0"/>
              </a:rPr>
              <a:t>V Veritabanı</a:t>
            </a:r>
          </a:p>
          <a:p>
            <a:pPr>
              <a:defRPr/>
            </a:pPr>
            <a:r>
              <a:rPr lang="en-US" sz="2400" b="1">
                <a:effectLst>
                  <a:outerShdw blurRad="38100" dist="38100" dir="2700000" algn="tl">
                    <a:srgbClr val="000000"/>
                  </a:outerShdw>
                </a:effectLst>
                <a:latin typeface="Times New Roman" pitchFamily="18" charset="0"/>
              </a:rPr>
              <a:t>Arama Uzayı</a:t>
            </a:r>
            <a:endParaRPr lang="en-US"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0067"/>
                                        </p:tgtEl>
                                        <p:attrNameLst>
                                          <p:attrName>style.visibility</p:attrName>
                                        </p:attrNameLst>
                                      </p:cBhvr>
                                      <p:to>
                                        <p:strVal val="visible"/>
                                      </p:to>
                                    </p:set>
                                    <p:animEffect transition="in" filter="dissolve">
                                      <p:cBhvr>
                                        <p:cTn id="7" dur="500"/>
                                        <p:tgtEl>
                                          <p:spTgt spid="17006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69987"/>
                                        </p:tgtEl>
                                        <p:attrNameLst>
                                          <p:attrName>style.visibility</p:attrName>
                                        </p:attrNameLst>
                                      </p:cBhvr>
                                      <p:to>
                                        <p:strVal val="visible"/>
                                      </p:to>
                                    </p:set>
                                    <p:animEffect transition="in" filter="dissolve">
                                      <p:cBhvr>
                                        <p:cTn id="11" dur="500"/>
                                        <p:tgtEl>
                                          <p:spTgt spid="16998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9988"/>
                                        </p:tgtEl>
                                        <p:attrNameLst>
                                          <p:attrName>style.visibility</p:attrName>
                                        </p:attrNameLst>
                                      </p:cBhvr>
                                      <p:to>
                                        <p:strVal val="visible"/>
                                      </p:to>
                                    </p:set>
                                    <p:animEffect transition="in" filter="dissolve">
                                      <p:cBhvr>
                                        <p:cTn id="15" dur="500"/>
                                        <p:tgtEl>
                                          <p:spTgt spid="16998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69989"/>
                                        </p:tgtEl>
                                        <p:attrNameLst>
                                          <p:attrName>style.visibility</p:attrName>
                                        </p:attrNameLst>
                                      </p:cBhvr>
                                      <p:to>
                                        <p:strVal val="visible"/>
                                      </p:to>
                                    </p:set>
                                    <p:animEffect transition="in" filter="dissolve">
                                      <p:cBhvr>
                                        <p:cTn id="19" dur="500"/>
                                        <p:tgtEl>
                                          <p:spTgt spid="169989"/>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69990"/>
                                        </p:tgtEl>
                                        <p:attrNameLst>
                                          <p:attrName>style.visibility</p:attrName>
                                        </p:attrNameLst>
                                      </p:cBhvr>
                                      <p:to>
                                        <p:strVal val="visible"/>
                                      </p:to>
                                    </p:set>
                                    <p:animEffect transition="in" filter="dissolve">
                                      <p:cBhvr>
                                        <p:cTn id="23" dur="500"/>
                                        <p:tgtEl>
                                          <p:spTgt spid="169990"/>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69991"/>
                                        </p:tgtEl>
                                        <p:attrNameLst>
                                          <p:attrName>style.visibility</p:attrName>
                                        </p:attrNameLst>
                                      </p:cBhvr>
                                      <p:to>
                                        <p:strVal val="visible"/>
                                      </p:to>
                                    </p:set>
                                    <p:animEffect transition="in" filter="dissolve">
                                      <p:cBhvr>
                                        <p:cTn id="27" dur="500"/>
                                        <p:tgtEl>
                                          <p:spTgt spid="169991"/>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69992"/>
                                        </p:tgtEl>
                                        <p:attrNameLst>
                                          <p:attrName>style.visibility</p:attrName>
                                        </p:attrNameLst>
                                      </p:cBhvr>
                                      <p:to>
                                        <p:strVal val="visible"/>
                                      </p:to>
                                    </p:set>
                                    <p:animEffect transition="in" filter="dissolve">
                                      <p:cBhvr>
                                        <p:cTn id="31" dur="500"/>
                                        <p:tgtEl>
                                          <p:spTgt spid="169992"/>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69993"/>
                                        </p:tgtEl>
                                        <p:attrNameLst>
                                          <p:attrName>style.visibility</p:attrName>
                                        </p:attrNameLst>
                                      </p:cBhvr>
                                      <p:to>
                                        <p:strVal val="visible"/>
                                      </p:to>
                                    </p:set>
                                    <p:animEffect transition="in" filter="dissolve">
                                      <p:cBhvr>
                                        <p:cTn id="35" dur="500"/>
                                        <p:tgtEl>
                                          <p:spTgt spid="169993"/>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69994"/>
                                        </p:tgtEl>
                                        <p:attrNameLst>
                                          <p:attrName>style.visibility</p:attrName>
                                        </p:attrNameLst>
                                      </p:cBhvr>
                                      <p:to>
                                        <p:strVal val="visible"/>
                                      </p:to>
                                    </p:set>
                                    <p:animEffect transition="in" filter="dissolve">
                                      <p:cBhvr>
                                        <p:cTn id="39" dur="500"/>
                                        <p:tgtEl>
                                          <p:spTgt spid="169994"/>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169995"/>
                                        </p:tgtEl>
                                        <p:attrNameLst>
                                          <p:attrName>style.visibility</p:attrName>
                                        </p:attrNameLst>
                                      </p:cBhvr>
                                      <p:to>
                                        <p:strVal val="visible"/>
                                      </p:to>
                                    </p:set>
                                    <p:animEffect transition="in" filter="dissolve">
                                      <p:cBhvr>
                                        <p:cTn id="43" dur="500"/>
                                        <p:tgtEl>
                                          <p:spTgt spid="169995"/>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169996"/>
                                        </p:tgtEl>
                                        <p:attrNameLst>
                                          <p:attrName>style.visibility</p:attrName>
                                        </p:attrNameLst>
                                      </p:cBhvr>
                                      <p:to>
                                        <p:strVal val="visible"/>
                                      </p:to>
                                    </p:set>
                                    <p:animEffect transition="in" filter="dissolve">
                                      <p:cBhvr>
                                        <p:cTn id="47" dur="500"/>
                                        <p:tgtEl>
                                          <p:spTgt spid="169996"/>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69997"/>
                                        </p:tgtEl>
                                        <p:attrNameLst>
                                          <p:attrName>style.visibility</p:attrName>
                                        </p:attrNameLst>
                                      </p:cBhvr>
                                      <p:to>
                                        <p:strVal val="visible"/>
                                      </p:to>
                                    </p:set>
                                    <p:animEffect transition="in" filter="dissolve">
                                      <p:cBhvr>
                                        <p:cTn id="51" dur="500"/>
                                        <p:tgtEl>
                                          <p:spTgt spid="169997"/>
                                        </p:tgtEl>
                                      </p:cBhvr>
                                    </p:animEffect>
                                  </p:childTnLst>
                                </p:cTn>
                              </p:par>
                            </p:childTnLst>
                          </p:cTn>
                        </p:par>
                        <p:par>
                          <p:cTn id="52" fill="hold">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169998"/>
                                        </p:tgtEl>
                                        <p:attrNameLst>
                                          <p:attrName>style.visibility</p:attrName>
                                        </p:attrNameLst>
                                      </p:cBhvr>
                                      <p:to>
                                        <p:strVal val="visible"/>
                                      </p:to>
                                    </p:set>
                                    <p:animEffect transition="in" filter="dissolve">
                                      <p:cBhvr>
                                        <p:cTn id="55" dur="500"/>
                                        <p:tgtEl>
                                          <p:spTgt spid="169998"/>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169999"/>
                                        </p:tgtEl>
                                        <p:attrNameLst>
                                          <p:attrName>style.visibility</p:attrName>
                                        </p:attrNameLst>
                                      </p:cBhvr>
                                      <p:to>
                                        <p:strVal val="visible"/>
                                      </p:to>
                                    </p:set>
                                    <p:animEffect transition="in" filter="dissolve">
                                      <p:cBhvr>
                                        <p:cTn id="59" dur="500"/>
                                        <p:tgtEl>
                                          <p:spTgt spid="169999"/>
                                        </p:tgtEl>
                                      </p:cBhvr>
                                    </p:animEffect>
                                  </p:childTnLst>
                                </p:cTn>
                              </p:par>
                            </p:childTnLst>
                          </p:cTn>
                        </p:par>
                        <p:par>
                          <p:cTn id="60" fill="hold">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170000"/>
                                        </p:tgtEl>
                                        <p:attrNameLst>
                                          <p:attrName>style.visibility</p:attrName>
                                        </p:attrNameLst>
                                      </p:cBhvr>
                                      <p:to>
                                        <p:strVal val="visible"/>
                                      </p:to>
                                    </p:set>
                                    <p:animEffect transition="in" filter="dissolve">
                                      <p:cBhvr>
                                        <p:cTn id="63" dur="500"/>
                                        <p:tgtEl>
                                          <p:spTgt spid="170000"/>
                                        </p:tgtEl>
                                      </p:cBhvr>
                                    </p:animEffect>
                                  </p:childTnLst>
                                </p:cTn>
                              </p:par>
                            </p:childTnLst>
                          </p:cTn>
                        </p:par>
                        <p:par>
                          <p:cTn id="64" fill="hold">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170001"/>
                                        </p:tgtEl>
                                        <p:attrNameLst>
                                          <p:attrName>style.visibility</p:attrName>
                                        </p:attrNameLst>
                                      </p:cBhvr>
                                      <p:to>
                                        <p:strVal val="visible"/>
                                      </p:to>
                                    </p:set>
                                    <p:animEffect transition="in" filter="dissolve">
                                      <p:cBhvr>
                                        <p:cTn id="67" dur="500"/>
                                        <p:tgtEl>
                                          <p:spTgt spid="170001"/>
                                        </p:tgtEl>
                                      </p:cBhvr>
                                    </p:animEffect>
                                  </p:childTnLst>
                                </p:cTn>
                              </p:par>
                            </p:childTnLst>
                          </p:cTn>
                        </p:par>
                        <p:par>
                          <p:cTn id="68" fill="hold">
                            <p:stCondLst>
                              <p:cond delay="8000"/>
                            </p:stCondLst>
                            <p:childTnLst>
                              <p:par>
                                <p:cTn id="69" presetID="9" presetClass="entr" presetSubtype="0" fill="hold" grpId="0" nodeType="afterEffect">
                                  <p:stCondLst>
                                    <p:cond delay="0"/>
                                  </p:stCondLst>
                                  <p:childTnLst>
                                    <p:set>
                                      <p:cBhvr>
                                        <p:cTn id="70" dur="1" fill="hold">
                                          <p:stCondLst>
                                            <p:cond delay="0"/>
                                          </p:stCondLst>
                                        </p:cTn>
                                        <p:tgtEl>
                                          <p:spTgt spid="170002"/>
                                        </p:tgtEl>
                                        <p:attrNameLst>
                                          <p:attrName>style.visibility</p:attrName>
                                        </p:attrNameLst>
                                      </p:cBhvr>
                                      <p:to>
                                        <p:strVal val="visible"/>
                                      </p:to>
                                    </p:set>
                                    <p:animEffect transition="in" filter="dissolve">
                                      <p:cBhvr>
                                        <p:cTn id="71" dur="500"/>
                                        <p:tgtEl>
                                          <p:spTgt spid="170002"/>
                                        </p:tgtEl>
                                      </p:cBhvr>
                                    </p:animEffect>
                                  </p:childTnLst>
                                </p:cTn>
                              </p:par>
                            </p:childTnLst>
                          </p:cTn>
                        </p:par>
                        <p:par>
                          <p:cTn id="72" fill="hold">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170003"/>
                                        </p:tgtEl>
                                        <p:attrNameLst>
                                          <p:attrName>style.visibility</p:attrName>
                                        </p:attrNameLst>
                                      </p:cBhvr>
                                      <p:to>
                                        <p:strVal val="visible"/>
                                      </p:to>
                                    </p:set>
                                    <p:animEffect transition="in" filter="dissolve">
                                      <p:cBhvr>
                                        <p:cTn id="75" dur="500"/>
                                        <p:tgtEl>
                                          <p:spTgt spid="170003"/>
                                        </p:tgtEl>
                                      </p:cBhvr>
                                    </p:animEffect>
                                  </p:childTnLst>
                                </p:cTn>
                              </p:par>
                            </p:childTnLst>
                          </p:cTn>
                        </p:par>
                        <p:par>
                          <p:cTn id="76" fill="hold">
                            <p:stCondLst>
                              <p:cond delay="9000"/>
                            </p:stCondLst>
                            <p:childTnLst>
                              <p:par>
                                <p:cTn id="77" presetID="9" presetClass="entr" presetSubtype="0" fill="hold" grpId="0" nodeType="afterEffect">
                                  <p:stCondLst>
                                    <p:cond delay="0"/>
                                  </p:stCondLst>
                                  <p:childTnLst>
                                    <p:set>
                                      <p:cBhvr>
                                        <p:cTn id="78" dur="1" fill="hold">
                                          <p:stCondLst>
                                            <p:cond delay="0"/>
                                          </p:stCondLst>
                                        </p:cTn>
                                        <p:tgtEl>
                                          <p:spTgt spid="170004"/>
                                        </p:tgtEl>
                                        <p:attrNameLst>
                                          <p:attrName>style.visibility</p:attrName>
                                        </p:attrNameLst>
                                      </p:cBhvr>
                                      <p:to>
                                        <p:strVal val="visible"/>
                                      </p:to>
                                    </p:set>
                                    <p:animEffect transition="in" filter="dissolve">
                                      <p:cBhvr>
                                        <p:cTn id="79" dur="500"/>
                                        <p:tgtEl>
                                          <p:spTgt spid="170004"/>
                                        </p:tgtEl>
                                      </p:cBhvr>
                                    </p:animEffect>
                                  </p:childTnLst>
                                </p:cTn>
                              </p:par>
                            </p:childTnLst>
                          </p:cTn>
                        </p:par>
                        <p:par>
                          <p:cTn id="80" fill="hold">
                            <p:stCondLst>
                              <p:cond delay="9500"/>
                            </p:stCondLst>
                            <p:childTnLst>
                              <p:par>
                                <p:cTn id="81" presetID="9" presetClass="entr" presetSubtype="0" fill="hold" grpId="0" nodeType="afterEffect">
                                  <p:stCondLst>
                                    <p:cond delay="0"/>
                                  </p:stCondLst>
                                  <p:childTnLst>
                                    <p:set>
                                      <p:cBhvr>
                                        <p:cTn id="82" dur="1" fill="hold">
                                          <p:stCondLst>
                                            <p:cond delay="0"/>
                                          </p:stCondLst>
                                        </p:cTn>
                                        <p:tgtEl>
                                          <p:spTgt spid="170005"/>
                                        </p:tgtEl>
                                        <p:attrNameLst>
                                          <p:attrName>style.visibility</p:attrName>
                                        </p:attrNameLst>
                                      </p:cBhvr>
                                      <p:to>
                                        <p:strVal val="visible"/>
                                      </p:to>
                                    </p:set>
                                    <p:animEffect transition="in" filter="dissolve">
                                      <p:cBhvr>
                                        <p:cTn id="83" dur="500"/>
                                        <p:tgtEl>
                                          <p:spTgt spid="170005"/>
                                        </p:tgtEl>
                                      </p:cBhvr>
                                    </p:animEffect>
                                  </p:childTnLst>
                                </p:cTn>
                              </p:par>
                            </p:childTnLst>
                          </p:cTn>
                        </p:par>
                        <p:par>
                          <p:cTn id="84" fill="hold">
                            <p:stCondLst>
                              <p:cond delay="10000"/>
                            </p:stCondLst>
                            <p:childTnLst>
                              <p:par>
                                <p:cTn id="85" presetID="9" presetClass="entr" presetSubtype="0" fill="hold" grpId="0" nodeType="afterEffect">
                                  <p:stCondLst>
                                    <p:cond delay="0"/>
                                  </p:stCondLst>
                                  <p:childTnLst>
                                    <p:set>
                                      <p:cBhvr>
                                        <p:cTn id="86" dur="1" fill="hold">
                                          <p:stCondLst>
                                            <p:cond delay="0"/>
                                          </p:stCondLst>
                                        </p:cTn>
                                        <p:tgtEl>
                                          <p:spTgt spid="170006"/>
                                        </p:tgtEl>
                                        <p:attrNameLst>
                                          <p:attrName>style.visibility</p:attrName>
                                        </p:attrNameLst>
                                      </p:cBhvr>
                                      <p:to>
                                        <p:strVal val="visible"/>
                                      </p:to>
                                    </p:set>
                                    <p:animEffect transition="in" filter="dissolve">
                                      <p:cBhvr>
                                        <p:cTn id="87" dur="500"/>
                                        <p:tgtEl>
                                          <p:spTgt spid="170006"/>
                                        </p:tgtEl>
                                      </p:cBhvr>
                                    </p:animEffect>
                                  </p:childTnLst>
                                </p:cTn>
                              </p:par>
                            </p:childTnLst>
                          </p:cTn>
                        </p:par>
                        <p:par>
                          <p:cTn id="88" fill="hold">
                            <p:stCondLst>
                              <p:cond delay="10500"/>
                            </p:stCondLst>
                            <p:childTnLst>
                              <p:par>
                                <p:cTn id="89" presetID="9" presetClass="entr" presetSubtype="0" fill="hold" grpId="0" nodeType="afterEffect">
                                  <p:stCondLst>
                                    <p:cond delay="0"/>
                                  </p:stCondLst>
                                  <p:childTnLst>
                                    <p:set>
                                      <p:cBhvr>
                                        <p:cTn id="90" dur="1" fill="hold">
                                          <p:stCondLst>
                                            <p:cond delay="0"/>
                                          </p:stCondLst>
                                        </p:cTn>
                                        <p:tgtEl>
                                          <p:spTgt spid="170007"/>
                                        </p:tgtEl>
                                        <p:attrNameLst>
                                          <p:attrName>style.visibility</p:attrName>
                                        </p:attrNameLst>
                                      </p:cBhvr>
                                      <p:to>
                                        <p:strVal val="visible"/>
                                      </p:to>
                                    </p:set>
                                    <p:animEffect transition="in" filter="dissolve">
                                      <p:cBhvr>
                                        <p:cTn id="91" dur="500"/>
                                        <p:tgtEl>
                                          <p:spTgt spid="170007"/>
                                        </p:tgtEl>
                                      </p:cBhvr>
                                    </p:animEffect>
                                  </p:childTnLst>
                                </p:cTn>
                              </p:par>
                            </p:childTnLst>
                          </p:cTn>
                        </p:par>
                        <p:par>
                          <p:cTn id="92" fill="hold">
                            <p:stCondLst>
                              <p:cond delay="11000"/>
                            </p:stCondLst>
                            <p:childTnLst>
                              <p:par>
                                <p:cTn id="93" presetID="9" presetClass="entr" presetSubtype="0" fill="hold" grpId="0" nodeType="afterEffect">
                                  <p:stCondLst>
                                    <p:cond delay="0"/>
                                  </p:stCondLst>
                                  <p:childTnLst>
                                    <p:set>
                                      <p:cBhvr>
                                        <p:cTn id="94" dur="1" fill="hold">
                                          <p:stCondLst>
                                            <p:cond delay="0"/>
                                          </p:stCondLst>
                                        </p:cTn>
                                        <p:tgtEl>
                                          <p:spTgt spid="170008"/>
                                        </p:tgtEl>
                                        <p:attrNameLst>
                                          <p:attrName>style.visibility</p:attrName>
                                        </p:attrNameLst>
                                      </p:cBhvr>
                                      <p:to>
                                        <p:strVal val="visible"/>
                                      </p:to>
                                    </p:set>
                                    <p:animEffect transition="in" filter="dissolve">
                                      <p:cBhvr>
                                        <p:cTn id="95" dur="500"/>
                                        <p:tgtEl>
                                          <p:spTgt spid="170008"/>
                                        </p:tgtEl>
                                      </p:cBhvr>
                                    </p:animEffect>
                                  </p:childTnLst>
                                </p:cTn>
                              </p:par>
                            </p:childTnLst>
                          </p:cTn>
                        </p:par>
                        <p:par>
                          <p:cTn id="96" fill="hold">
                            <p:stCondLst>
                              <p:cond delay="11500"/>
                            </p:stCondLst>
                            <p:childTnLst>
                              <p:par>
                                <p:cTn id="97" presetID="9" presetClass="entr" presetSubtype="0" fill="hold" grpId="0" nodeType="afterEffect">
                                  <p:stCondLst>
                                    <p:cond delay="0"/>
                                  </p:stCondLst>
                                  <p:childTnLst>
                                    <p:set>
                                      <p:cBhvr>
                                        <p:cTn id="98" dur="1" fill="hold">
                                          <p:stCondLst>
                                            <p:cond delay="0"/>
                                          </p:stCondLst>
                                        </p:cTn>
                                        <p:tgtEl>
                                          <p:spTgt spid="170009"/>
                                        </p:tgtEl>
                                        <p:attrNameLst>
                                          <p:attrName>style.visibility</p:attrName>
                                        </p:attrNameLst>
                                      </p:cBhvr>
                                      <p:to>
                                        <p:strVal val="visible"/>
                                      </p:to>
                                    </p:set>
                                    <p:animEffect transition="in" filter="dissolve">
                                      <p:cBhvr>
                                        <p:cTn id="99" dur="500"/>
                                        <p:tgtEl>
                                          <p:spTgt spid="170009"/>
                                        </p:tgtEl>
                                      </p:cBhvr>
                                    </p:animEffect>
                                  </p:childTnLst>
                                </p:cTn>
                              </p:par>
                            </p:childTnLst>
                          </p:cTn>
                        </p:par>
                        <p:par>
                          <p:cTn id="100" fill="hold">
                            <p:stCondLst>
                              <p:cond delay="12000"/>
                            </p:stCondLst>
                            <p:childTnLst>
                              <p:par>
                                <p:cTn id="101" presetID="9" presetClass="entr" presetSubtype="0" fill="hold" grpId="0" nodeType="afterEffect">
                                  <p:stCondLst>
                                    <p:cond delay="0"/>
                                  </p:stCondLst>
                                  <p:childTnLst>
                                    <p:set>
                                      <p:cBhvr>
                                        <p:cTn id="102" dur="1" fill="hold">
                                          <p:stCondLst>
                                            <p:cond delay="0"/>
                                          </p:stCondLst>
                                        </p:cTn>
                                        <p:tgtEl>
                                          <p:spTgt spid="170010"/>
                                        </p:tgtEl>
                                        <p:attrNameLst>
                                          <p:attrName>style.visibility</p:attrName>
                                        </p:attrNameLst>
                                      </p:cBhvr>
                                      <p:to>
                                        <p:strVal val="visible"/>
                                      </p:to>
                                    </p:set>
                                    <p:animEffect transition="in" filter="dissolve">
                                      <p:cBhvr>
                                        <p:cTn id="103" dur="500"/>
                                        <p:tgtEl>
                                          <p:spTgt spid="170010"/>
                                        </p:tgtEl>
                                      </p:cBhvr>
                                    </p:animEffect>
                                  </p:childTnLst>
                                </p:cTn>
                              </p:par>
                            </p:childTnLst>
                          </p:cTn>
                        </p:par>
                        <p:par>
                          <p:cTn id="104" fill="hold">
                            <p:stCondLst>
                              <p:cond delay="12500"/>
                            </p:stCondLst>
                            <p:childTnLst>
                              <p:par>
                                <p:cTn id="105" presetID="9" presetClass="entr" presetSubtype="0" fill="hold" grpId="0" nodeType="afterEffect">
                                  <p:stCondLst>
                                    <p:cond delay="0"/>
                                  </p:stCondLst>
                                  <p:childTnLst>
                                    <p:set>
                                      <p:cBhvr>
                                        <p:cTn id="106" dur="1" fill="hold">
                                          <p:stCondLst>
                                            <p:cond delay="0"/>
                                          </p:stCondLst>
                                        </p:cTn>
                                        <p:tgtEl>
                                          <p:spTgt spid="170011"/>
                                        </p:tgtEl>
                                        <p:attrNameLst>
                                          <p:attrName>style.visibility</p:attrName>
                                        </p:attrNameLst>
                                      </p:cBhvr>
                                      <p:to>
                                        <p:strVal val="visible"/>
                                      </p:to>
                                    </p:set>
                                    <p:animEffect transition="in" filter="dissolve">
                                      <p:cBhvr>
                                        <p:cTn id="107" dur="500"/>
                                        <p:tgtEl>
                                          <p:spTgt spid="170011"/>
                                        </p:tgtEl>
                                      </p:cBhvr>
                                    </p:animEffect>
                                  </p:childTnLst>
                                </p:cTn>
                              </p:par>
                            </p:childTnLst>
                          </p:cTn>
                        </p:par>
                        <p:par>
                          <p:cTn id="108" fill="hold">
                            <p:stCondLst>
                              <p:cond delay="13000"/>
                            </p:stCondLst>
                            <p:childTnLst>
                              <p:par>
                                <p:cTn id="109" presetID="9" presetClass="entr" presetSubtype="0" fill="hold" grpId="0" nodeType="afterEffect">
                                  <p:stCondLst>
                                    <p:cond delay="0"/>
                                  </p:stCondLst>
                                  <p:childTnLst>
                                    <p:set>
                                      <p:cBhvr>
                                        <p:cTn id="110" dur="1" fill="hold">
                                          <p:stCondLst>
                                            <p:cond delay="0"/>
                                          </p:stCondLst>
                                        </p:cTn>
                                        <p:tgtEl>
                                          <p:spTgt spid="170012"/>
                                        </p:tgtEl>
                                        <p:attrNameLst>
                                          <p:attrName>style.visibility</p:attrName>
                                        </p:attrNameLst>
                                      </p:cBhvr>
                                      <p:to>
                                        <p:strVal val="visible"/>
                                      </p:to>
                                    </p:set>
                                    <p:animEffect transition="in" filter="dissolve">
                                      <p:cBhvr>
                                        <p:cTn id="111" dur="500"/>
                                        <p:tgtEl>
                                          <p:spTgt spid="170012"/>
                                        </p:tgtEl>
                                      </p:cBhvr>
                                    </p:animEffect>
                                  </p:childTnLst>
                                </p:cTn>
                              </p:par>
                            </p:childTnLst>
                          </p:cTn>
                        </p:par>
                        <p:par>
                          <p:cTn id="112" fill="hold">
                            <p:stCondLst>
                              <p:cond delay="13500"/>
                            </p:stCondLst>
                            <p:childTnLst>
                              <p:par>
                                <p:cTn id="113" presetID="9" presetClass="entr" presetSubtype="0" fill="hold" grpId="0" nodeType="afterEffect">
                                  <p:stCondLst>
                                    <p:cond delay="0"/>
                                  </p:stCondLst>
                                  <p:childTnLst>
                                    <p:set>
                                      <p:cBhvr>
                                        <p:cTn id="114" dur="1" fill="hold">
                                          <p:stCondLst>
                                            <p:cond delay="0"/>
                                          </p:stCondLst>
                                        </p:cTn>
                                        <p:tgtEl>
                                          <p:spTgt spid="170013"/>
                                        </p:tgtEl>
                                        <p:attrNameLst>
                                          <p:attrName>style.visibility</p:attrName>
                                        </p:attrNameLst>
                                      </p:cBhvr>
                                      <p:to>
                                        <p:strVal val="visible"/>
                                      </p:to>
                                    </p:set>
                                    <p:animEffect transition="in" filter="dissolve">
                                      <p:cBhvr>
                                        <p:cTn id="115" dur="500"/>
                                        <p:tgtEl>
                                          <p:spTgt spid="170013"/>
                                        </p:tgtEl>
                                      </p:cBhvr>
                                    </p:animEffect>
                                  </p:childTnLst>
                                </p:cTn>
                              </p:par>
                            </p:childTnLst>
                          </p:cTn>
                        </p:par>
                        <p:par>
                          <p:cTn id="116" fill="hold">
                            <p:stCondLst>
                              <p:cond delay="14000"/>
                            </p:stCondLst>
                            <p:childTnLst>
                              <p:par>
                                <p:cTn id="117" presetID="9" presetClass="entr" presetSubtype="0" fill="hold" grpId="0" nodeType="afterEffect">
                                  <p:stCondLst>
                                    <p:cond delay="0"/>
                                  </p:stCondLst>
                                  <p:childTnLst>
                                    <p:set>
                                      <p:cBhvr>
                                        <p:cTn id="118" dur="1" fill="hold">
                                          <p:stCondLst>
                                            <p:cond delay="0"/>
                                          </p:stCondLst>
                                        </p:cTn>
                                        <p:tgtEl>
                                          <p:spTgt spid="170014"/>
                                        </p:tgtEl>
                                        <p:attrNameLst>
                                          <p:attrName>style.visibility</p:attrName>
                                        </p:attrNameLst>
                                      </p:cBhvr>
                                      <p:to>
                                        <p:strVal val="visible"/>
                                      </p:to>
                                    </p:set>
                                    <p:animEffect transition="in" filter="dissolve">
                                      <p:cBhvr>
                                        <p:cTn id="119" dur="500"/>
                                        <p:tgtEl>
                                          <p:spTgt spid="170014"/>
                                        </p:tgtEl>
                                      </p:cBhvr>
                                    </p:animEffect>
                                  </p:childTnLst>
                                </p:cTn>
                              </p:par>
                            </p:childTnLst>
                          </p:cTn>
                        </p:par>
                        <p:par>
                          <p:cTn id="120" fill="hold">
                            <p:stCondLst>
                              <p:cond delay="14500"/>
                            </p:stCondLst>
                            <p:childTnLst>
                              <p:par>
                                <p:cTn id="121" presetID="9" presetClass="entr" presetSubtype="0" fill="hold" grpId="0" nodeType="afterEffect">
                                  <p:stCondLst>
                                    <p:cond delay="0"/>
                                  </p:stCondLst>
                                  <p:childTnLst>
                                    <p:set>
                                      <p:cBhvr>
                                        <p:cTn id="122" dur="1" fill="hold">
                                          <p:stCondLst>
                                            <p:cond delay="0"/>
                                          </p:stCondLst>
                                        </p:cTn>
                                        <p:tgtEl>
                                          <p:spTgt spid="170015"/>
                                        </p:tgtEl>
                                        <p:attrNameLst>
                                          <p:attrName>style.visibility</p:attrName>
                                        </p:attrNameLst>
                                      </p:cBhvr>
                                      <p:to>
                                        <p:strVal val="visible"/>
                                      </p:to>
                                    </p:set>
                                    <p:animEffect transition="in" filter="dissolve">
                                      <p:cBhvr>
                                        <p:cTn id="123" dur="500"/>
                                        <p:tgtEl>
                                          <p:spTgt spid="170015"/>
                                        </p:tgtEl>
                                      </p:cBhvr>
                                    </p:animEffect>
                                  </p:childTnLst>
                                </p:cTn>
                              </p:par>
                            </p:childTnLst>
                          </p:cTn>
                        </p:par>
                        <p:par>
                          <p:cTn id="124" fill="hold">
                            <p:stCondLst>
                              <p:cond delay="15000"/>
                            </p:stCondLst>
                            <p:childTnLst>
                              <p:par>
                                <p:cTn id="125" presetID="9" presetClass="entr" presetSubtype="0" fill="hold" grpId="0" nodeType="afterEffect">
                                  <p:stCondLst>
                                    <p:cond delay="0"/>
                                  </p:stCondLst>
                                  <p:childTnLst>
                                    <p:set>
                                      <p:cBhvr>
                                        <p:cTn id="126" dur="1" fill="hold">
                                          <p:stCondLst>
                                            <p:cond delay="0"/>
                                          </p:stCondLst>
                                        </p:cTn>
                                        <p:tgtEl>
                                          <p:spTgt spid="170016"/>
                                        </p:tgtEl>
                                        <p:attrNameLst>
                                          <p:attrName>style.visibility</p:attrName>
                                        </p:attrNameLst>
                                      </p:cBhvr>
                                      <p:to>
                                        <p:strVal val="visible"/>
                                      </p:to>
                                    </p:set>
                                    <p:animEffect transition="in" filter="dissolve">
                                      <p:cBhvr>
                                        <p:cTn id="127" dur="500"/>
                                        <p:tgtEl>
                                          <p:spTgt spid="170016"/>
                                        </p:tgtEl>
                                      </p:cBhvr>
                                    </p:animEffect>
                                  </p:childTnLst>
                                </p:cTn>
                              </p:par>
                            </p:childTnLst>
                          </p:cTn>
                        </p:par>
                        <p:par>
                          <p:cTn id="128" fill="hold">
                            <p:stCondLst>
                              <p:cond delay="15500"/>
                            </p:stCondLst>
                            <p:childTnLst>
                              <p:par>
                                <p:cTn id="129" presetID="9" presetClass="entr" presetSubtype="0" fill="hold" grpId="0" nodeType="afterEffect">
                                  <p:stCondLst>
                                    <p:cond delay="0"/>
                                  </p:stCondLst>
                                  <p:childTnLst>
                                    <p:set>
                                      <p:cBhvr>
                                        <p:cTn id="130" dur="1" fill="hold">
                                          <p:stCondLst>
                                            <p:cond delay="0"/>
                                          </p:stCondLst>
                                        </p:cTn>
                                        <p:tgtEl>
                                          <p:spTgt spid="170017"/>
                                        </p:tgtEl>
                                        <p:attrNameLst>
                                          <p:attrName>style.visibility</p:attrName>
                                        </p:attrNameLst>
                                      </p:cBhvr>
                                      <p:to>
                                        <p:strVal val="visible"/>
                                      </p:to>
                                    </p:set>
                                    <p:animEffect transition="in" filter="dissolve">
                                      <p:cBhvr>
                                        <p:cTn id="131" dur="500"/>
                                        <p:tgtEl>
                                          <p:spTgt spid="170017"/>
                                        </p:tgtEl>
                                      </p:cBhvr>
                                    </p:animEffect>
                                  </p:childTnLst>
                                </p:cTn>
                              </p:par>
                            </p:childTnLst>
                          </p:cTn>
                        </p:par>
                        <p:par>
                          <p:cTn id="132" fill="hold">
                            <p:stCondLst>
                              <p:cond delay="16000"/>
                            </p:stCondLst>
                            <p:childTnLst>
                              <p:par>
                                <p:cTn id="133" presetID="9" presetClass="entr" presetSubtype="0" fill="hold" grpId="0" nodeType="afterEffect">
                                  <p:stCondLst>
                                    <p:cond delay="0"/>
                                  </p:stCondLst>
                                  <p:childTnLst>
                                    <p:set>
                                      <p:cBhvr>
                                        <p:cTn id="134" dur="1" fill="hold">
                                          <p:stCondLst>
                                            <p:cond delay="0"/>
                                          </p:stCondLst>
                                        </p:cTn>
                                        <p:tgtEl>
                                          <p:spTgt spid="170018"/>
                                        </p:tgtEl>
                                        <p:attrNameLst>
                                          <p:attrName>style.visibility</p:attrName>
                                        </p:attrNameLst>
                                      </p:cBhvr>
                                      <p:to>
                                        <p:strVal val="visible"/>
                                      </p:to>
                                    </p:set>
                                    <p:animEffect transition="in" filter="dissolve">
                                      <p:cBhvr>
                                        <p:cTn id="135" dur="500"/>
                                        <p:tgtEl>
                                          <p:spTgt spid="170018"/>
                                        </p:tgtEl>
                                      </p:cBhvr>
                                    </p:animEffect>
                                  </p:childTnLst>
                                </p:cTn>
                              </p:par>
                            </p:childTnLst>
                          </p:cTn>
                        </p:par>
                        <p:par>
                          <p:cTn id="136" fill="hold">
                            <p:stCondLst>
                              <p:cond delay="16500"/>
                            </p:stCondLst>
                            <p:childTnLst>
                              <p:par>
                                <p:cTn id="137" presetID="9" presetClass="entr" presetSubtype="0" fill="hold" grpId="0" nodeType="afterEffect">
                                  <p:stCondLst>
                                    <p:cond delay="0"/>
                                  </p:stCondLst>
                                  <p:childTnLst>
                                    <p:set>
                                      <p:cBhvr>
                                        <p:cTn id="138" dur="1" fill="hold">
                                          <p:stCondLst>
                                            <p:cond delay="0"/>
                                          </p:stCondLst>
                                        </p:cTn>
                                        <p:tgtEl>
                                          <p:spTgt spid="170019"/>
                                        </p:tgtEl>
                                        <p:attrNameLst>
                                          <p:attrName>style.visibility</p:attrName>
                                        </p:attrNameLst>
                                      </p:cBhvr>
                                      <p:to>
                                        <p:strVal val="visible"/>
                                      </p:to>
                                    </p:set>
                                    <p:animEffect transition="in" filter="dissolve">
                                      <p:cBhvr>
                                        <p:cTn id="139" dur="500"/>
                                        <p:tgtEl>
                                          <p:spTgt spid="170019"/>
                                        </p:tgtEl>
                                      </p:cBhvr>
                                    </p:animEffect>
                                  </p:childTnLst>
                                </p:cTn>
                              </p:par>
                            </p:childTnLst>
                          </p:cTn>
                        </p:par>
                        <p:par>
                          <p:cTn id="140" fill="hold">
                            <p:stCondLst>
                              <p:cond delay="17000"/>
                            </p:stCondLst>
                            <p:childTnLst>
                              <p:par>
                                <p:cTn id="141" presetID="9" presetClass="entr" presetSubtype="0" fill="hold" grpId="0" nodeType="afterEffect">
                                  <p:stCondLst>
                                    <p:cond delay="0"/>
                                  </p:stCondLst>
                                  <p:childTnLst>
                                    <p:set>
                                      <p:cBhvr>
                                        <p:cTn id="142" dur="1" fill="hold">
                                          <p:stCondLst>
                                            <p:cond delay="0"/>
                                          </p:stCondLst>
                                        </p:cTn>
                                        <p:tgtEl>
                                          <p:spTgt spid="170020"/>
                                        </p:tgtEl>
                                        <p:attrNameLst>
                                          <p:attrName>style.visibility</p:attrName>
                                        </p:attrNameLst>
                                      </p:cBhvr>
                                      <p:to>
                                        <p:strVal val="visible"/>
                                      </p:to>
                                    </p:set>
                                    <p:animEffect transition="in" filter="dissolve">
                                      <p:cBhvr>
                                        <p:cTn id="143" dur="500"/>
                                        <p:tgtEl>
                                          <p:spTgt spid="170020"/>
                                        </p:tgtEl>
                                      </p:cBhvr>
                                    </p:animEffect>
                                  </p:childTnLst>
                                </p:cTn>
                              </p:par>
                            </p:childTnLst>
                          </p:cTn>
                        </p:par>
                        <p:par>
                          <p:cTn id="144" fill="hold">
                            <p:stCondLst>
                              <p:cond delay="17500"/>
                            </p:stCondLst>
                            <p:childTnLst>
                              <p:par>
                                <p:cTn id="145" presetID="9" presetClass="entr" presetSubtype="0" fill="hold" grpId="0" nodeType="afterEffect">
                                  <p:stCondLst>
                                    <p:cond delay="0"/>
                                  </p:stCondLst>
                                  <p:childTnLst>
                                    <p:set>
                                      <p:cBhvr>
                                        <p:cTn id="146" dur="1" fill="hold">
                                          <p:stCondLst>
                                            <p:cond delay="0"/>
                                          </p:stCondLst>
                                        </p:cTn>
                                        <p:tgtEl>
                                          <p:spTgt spid="170021"/>
                                        </p:tgtEl>
                                        <p:attrNameLst>
                                          <p:attrName>style.visibility</p:attrName>
                                        </p:attrNameLst>
                                      </p:cBhvr>
                                      <p:to>
                                        <p:strVal val="visible"/>
                                      </p:to>
                                    </p:set>
                                    <p:animEffect transition="in" filter="dissolve">
                                      <p:cBhvr>
                                        <p:cTn id="147" dur="500"/>
                                        <p:tgtEl>
                                          <p:spTgt spid="170021"/>
                                        </p:tgtEl>
                                      </p:cBhvr>
                                    </p:animEffect>
                                  </p:childTnLst>
                                </p:cTn>
                              </p:par>
                            </p:childTnLst>
                          </p:cTn>
                        </p:par>
                        <p:par>
                          <p:cTn id="148" fill="hold">
                            <p:stCondLst>
                              <p:cond delay="18000"/>
                            </p:stCondLst>
                            <p:childTnLst>
                              <p:par>
                                <p:cTn id="149" presetID="9" presetClass="entr" presetSubtype="0" fill="hold" grpId="0" nodeType="afterEffect">
                                  <p:stCondLst>
                                    <p:cond delay="0"/>
                                  </p:stCondLst>
                                  <p:childTnLst>
                                    <p:set>
                                      <p:cBhvr>
                                        <p:cTn id="150" dur="1" fill="hold">
                                          <p:stCondLst>
                                            <p:cond delay="0"/>
                                          </p:stCondLst>
                                        </p:cTn>
                                        <p:tgtEl>
                                          <p:spTgt spid="170022"/>
                                        </p:tgtEl>
                                        <p:attrNameLst>
                                          <p:attrName>style.visibility</p:attrName>
                                        </p:attrNameLst>
                                      </p:cBhvr>
                                      <p:to>
                                        <p:strVal val="visible"/>
                                      </p:to>
                                    </p:set>
                                    <p:animEffect transition="in" filter="dissolve">
                                      <p:cBhvr>
                                        <p:cTn id="151" dur="500"/>
                                        <p:tgtEl>
                                          <p:spTgt spid="170022"/>
                                        </p:tgtEl>
                                      </p:cBhvr>
                                    </p:animEffect>
                                  </p:childTnLst>
                                </p:cTn>
                              </p:par>
                            </p:childTnLst>
                          </p:cTn>
                        </p:par>
                        <p:par>
                          <p:cTn id="152" fill="hold">
                            <p:stCondLst>
                              <p:cond delay="18500"/>
                            </p:stCondLst>
                            <p:childTnLst>
                              <p:par>
                                <p:cTn id="153" presetID="9" presetClass="entr" presetSubtype="0" fill="hold" grpId="0" nodeType="afterEffect">
                                  <p:stCondLst>
                                    <p:cond delay="0"/>
                                  </p:stCondLst>
                                  <p:childTnLst>
                                    <p:set>
                                      <p:cBhvr>
                                        <p:cTn id="154" dur="1" fill="hold">
                                          <p:stCondLst>
                                            <p:cond delay="0"/>
                                          </p:stCondLst>
                                        </p:cTn>
                                        <p:tgtEl>
                                          <p:spTgt spid="170023"/>
                                        </p:tgtEl>
                                        <p:attrNameLst>
                                          <p:attrName>style.visibility</p:attrName>
                                        </p:attrNameLst>
                                      </p:cBhvr>
                                      <p:to>
                                        <p:strVal val="visible"/>
                                      </p:to>
                                    </p:set>
                                    <p:animEffect transition="in" filter="dissolve">
                                      <p:cBhvr>
                                        <p:cTn id="155" dur="500"/>
                                        <p:tgtEl>
                                          <p:spTgt spid="170023"/>
                                        </p:tgtEl>
                                      </p:cBhvr>
                                    </p:animEffect>
                                  </p:childTnLst>
                                </p:cTn>
                              </p:par>
                            </p:childTnLst>
                          </p:cTn>
                        </p:par>
                        <p:par>
                          <p:cTn id="156" fill="hold">
                            <p:stCondLst>
                              <p:cond delay="19000"/>
                            </p:stCondLst>
                            <p:childTnLst>
                              <p:par>
                                <p:cTn id="157" presetID="9" presetClass="entr" presetSubtype="0" fill="hold" grpId="0" nodeType="afterEffect">
                                  <p:stCondLst>
                                    <p:cond delay="0"/>
                                  </p:stCondLst>
                                  <p:childTnLst>
                                    <p:set>
                                      <p:cBhvr>
                                        <p:cTn id="158" dur="1" fill="hold">
                                          <p:stCondLst>
                                            <p:cond delay="0"/>
                                          </p:stCondLst>
                                        </p:cTn>
                                        <p:tgtEl>
                                          <p:spTgt spid="170024"/>
                                        </p:tgtEl>
                                        <p:attrNameLst>
                                          <p:attrName>style.visibility</p:attrName>
                                        </p:attrNameLst>
                                      </p:cBhvr>
                                      <p:to>
                                        <p:strVal val="visible"/>
                                      </p:to>
                                    </p:set>
                                    <p:animEffect transition="in" filter="dissolve">
                                      <p:cBhvr>
                                        <p:cTn id="159" dur="500"/>
                                        <p:tgtEl>
                                          <p:spTgt spid="170024"/>
                                        </p:tgtEl>
                                      </p:cBhvr>
                                    </p:animEffect>
                                  </p:childTnLst>
                                </p:cTn>
                              </p:par>
                            </p:childTnLst>
                          </p:cTn>
                        </p:par>
                        <p:par>
                          <p:cTn id="160" fill="hold">
                            <p:stCondLst>
                              <p:cond delay="19500"/>
                            </p:stCondLst>
                            <p:childTnLst>
                              <p:par>
                                <p:cTn id="161" presetID="9" presetClass="entr" presetSubtype="0" fill="hold" grpId="0" nodeType="afterEffect">
                                  <p:stCondLst>
                                    <p:cond delay="0"/>
                                  </p:stCondLst>
                                  <p:childTnLst>
                                    <p:set>
                                      <p:cBhvr>
                                        <p:cTn id="162" dur="1" fill="hold">
                                          <p:stCondLst>
                                            <p:cond delay="0"/>
                                          </p:stCondLst>
                                        </p:cTn>
                                        <p:tgtEl>
                                          <p:spTgt spid="170025"/>
                                        </p:tgtEl>
                                        <p:attrNameLst>
                                          <p:attrName>style.visibility</p:attrName>
                                        </p:attrNameLst>
                                      </p:cBhvr>
                                      <p:to>
                                        <p:strVal val="visible"/>
                                      </p:to>
                                    </p:set>
                                    <p:animEffect transition="in" filter="dissolve">
                                      <p:cBhvr>
                                        <p:cTn id="163" dur="500"/>
                                        <p:tgtEl>
                                          <p:spTgt spid="170025"/>
                                        </p:tgtEl>
                                      </p:cBhvr>
                                    </p:animEffect>
                                  </p:childTnLst>
                                </p:cTn>
                              </p:par>
                            </p:childTnLst>
                          </p:cTn>
                        </p:par>
                        <p:par>
                          <p:cTn id="164" fill="hold">
                            <p:stCondLst>
                              <p:cond delay="20000"/>
                            </p:stCondLst>
                            <p:childTnLst>
                              <p:par>
                                <p:cTn id="165" presetID="9" presetClass="entr" presetSubtype="0" fill="hold" grpId="0" nodeType="afterEffect">
                                  <p:stCondLst>
                                    <p:cond delay="0"/>
                                  </p:stCondLst>
                                  <p:childTnLst>
                                    <p:set>
                                      <p:cBhvr>
                                        <p:cTn id="166" dur="1" fill="hold">
                                          <p:stCondLst>
                                            <p:cond delay="0"/>
                                          </p:stCondLst>
                                        </p:cTn>
                                        <p:tgtEl>
                                          <p:spTgt spid="170026"/>
                                        </p:tgtEl>
                                        <p:attrNameLst>
                                          <p:attrName>style.visibility</p:attrName>
                                        </p:attrNameLst>
                                      </p:cBhvr>
                                      <p:to>
                                        <p:strVal val="visible"/>
                                      </p:to>
                                    </p:set>
                                    <p:animEffect transition="in" filter="dissolve">
                                      <p:cBhvr>
                                        <p:cTn id="167" dur="500"/>
                                        <p:tgtEl>
                                          <p:spTgt spid="170026"/>
                                        </p:tgtEl>
                                      </p:cBhvr>
                                    </p:animEffect>
                                  </p:childTnLst>
                                </p:cTn>
                              </p:par>
                            </p:childTnLst>
                          </p:cTn>
                        </p:par>
                        <p:par>
                          <p:cTn id="168" fill="hold">
                            <p:stCondLst>
                              <p:cond delay="20500"/>
                            </p:stCondLst>
                            <p:childTnLst>
                              <p:par>
                                <p:cTn id="169" presetID="9" presetClass="entr" presetSubtype="0" fill="hold" grpId="0" nodeType="afterEffect">
                                  <p:stCondLst>
                                    <p:cond delay="0"/>
                                  </p:stCondLst>
                                  <p:childTnLst>
                                    <p:set>
                                      <p:cBhvr>
                                        <p:cTn id="170" dur="1" fill="hold">
                                          <p:stCondLst>
                                            <p:cond delay="0"/>
                                          </p:stCondLst>
                                        </p:cTn>
                                        <p:tgtEl>
                                          <p:spTgt spid="170027"/>
                                        </p:tgtEl>
                                        <p:attrNameLst>
                                          <p:attrName>style.visibility</p:attrName>
                                        </p:attrNameLst>
                                      </p:cBhvr>
                                      <p:to>
                                        <p:strVal val="visible"/>
                                      </p:to>
                                    </p:set>
                                    <p:animEffect transition="in" filter="dissolve">
                                      <p:cBhvr>
                                        <p:cTn id="171" dur="500"/>
                                        <p:tgtEl>
                                          <p:spTgt spid="170027"/>
                                        </p:tgtEl>
                                      </p:cBhvr>
                                    </p:animEffect>
                                  </p:childTnLst>
                                </p:cTn>
                              </p:par>
                            </p:childTnLst>
                          </p:cTn>
                        </p:par>
                        <p:par>
                          <p:cTn id="172" fill="hold">
                            <p:stCondLst>
                              <p:cond delay="21000"/>
                            </p:stCondLst>
                            <p:childTnLst>
                              <p:par>
                                <p:cTn id="173" presetID="9" presetClass="entr" presetSubtype="0" fill="hold" grpId="0" nodeType="afterEffect">
                                  <p:stCondLst>
                                    <p:cond delay="0"/>
                                  </p:stCondLst>
                                  <p:childTnLst>
                                    <p:set>
                                      <p:cBhvr>
                                        <p:cTn id="174" dur="1" fill="hold">
                                          <p:stCondLst>
                                            <p:cond delay="0"/>
                                          </p:stCondLst>
                                        </p:cTn>
                                        <p:tgtEl>
                                          <p:spTgt spid="170028"/>
                                        </p:tgtEl>
                                        <p:attrNameLst>
                                          <p:attrName>style.visibility</p:attrName>
                                        </p:attrNameLst>
                                      </p:cBhvr>
                                      <p:to>
                                        <p:strVal val="visible"/>
                                      </p:to>
                                    </p:set>
                                    <p:animEffect transition="in" filter="dissolve">
                                      <p:cBhvr>
                                        <p:cTn id="175" dur="500"/>
                                        <p:tgtEl>
                                          <p:spTgt spid="170028"/>
                                        </p:tgtEl>
                                      </p:cBhvr>
                                    </p:animEffect>
                                  </p:childTnLst>
                                </p:cTn>
                              </p:par>
                            </p:childTnLst>
                          </p:cTn>
                        </p:par>
                        <p:par>
                          <p:cTn id="176" fill="hold">
                            <p:stCondLst>
                              <p:cond delay="21500"/>
                            </p:stCondLst>
                            <p:childTnLst>
                              <p:par>
                                <p:cTn id="177" presetID="9" presetClass="entr" presetSubtype="0" fill="hold" grpId="0" nodeType="afterEffect">
                                  <p:stCondLst>
                                    <p:cond delay="0"/>
                                  </p:stCondLst>
                                  <p:childTnLst>
                                    <p:set>
                                      <p:cBhvr>
                                        <p:cTn id="178" dur="1" fill="hold">
                                          <p:stCondLst>
                                            <p:cond delay="0"/>
                                          </p:stCondLst>
                                        </p:cTn>
                                        <p:tgtEl>
                                          <p:spTgt spid="170029"/>
                                        </p:tgtEl>
                                        <p:attrNameLst>
                                          <p:attrName>style.visibility</p:attrName>
                                        </p:attrNameLst>
                                      </p:cBhvr>
                                      <p:to>
                                        <p:strVal val="visible"/>
                                      </p:to>
                                    </p:set>
                                    <p:animEffect transition="in" filter="dissolve">
                                      <p:cBhvr>
                                        <p:cTn id="179" dur="500"/>
                                        <p:tgtEl>
                                          <p:spTgt spid="170029"/>
                                        </p:tgtEl>
                                      </p:cBhvr>
                                    </p:animEffect>
                                  </p:childTnLst>
                                </p:cTn>
                              </p:par>
                            </p:childTnLst>
                          </p:cTn>
                        </p:par>
                        <p:par>
                          <p:cTn id="180" fill="hold">
                            <p:stCondLst>
                              <p:cond delay="22000"/>
                            </p:stCondLst>
                            <p:childTnLst>
                              <p:par>
                                <p:cTn id="181" presetID="9" presetClass="entr" presetSubtype="0" fill="hold" grpId="0" nodeType="afterEffect">
                                  <p:stCondLst>
                                    <p:cond delay="0"/>
                                  </p:stCondLst>
                                  <p:childTnLst>
                                    <p:set>
                                      <p:cBhvr>
                                        <p:cTn id="182" dur="1" fill="hold">
                                          <p:stCondLst>
                                            <p:cond delay="0"/>
                                          </p:stCondLst>
                                        </p:cTn>
                                        <p:tgtEl>
                                          <p:spTgt spid="170030"/>
                                        </p:tgtEl>
                                        <p:attrNameLst>
                                          <p:attrName>style.visibility</p:attrName>
                                        </p:attrNameLst>
                                      </p:cBhvr>
                                      <p:to>
                                        <p:strVal val="visible"/>
                                      </p:to>
                                    </p:set>
                                    <p:animEffect transition="in" filter="dissolve">
                                      <p:cBhvr>
                                        <p:cTn id="183" dur="500"/>
                                        <p:tgtEl>
                                          <p:spTgt spid="170030"/>
                                        </p:tgtEl>
                                      </p:cBhvr>
                                    </p:animEffect>
                                  </p:childTnLst>
                                </p:cTn>
                              </p:par>
                            </p:childTnLst>
                          </p:cTn>
                        </p:par>
                        <p:par>
                          <p:cTn id="184" fill="hold">
                            <p:stCondLst>
                              <p:cond delay="22500"/>
                            </p:stCondLst>
                            <p:childTnLst>
                              <p:par>
                                <p:cTn id="185" presetID="9" presetClass="entr" presetSubtype="0" fill="hold" grpId="0" nodeType="afterEffect">
                                  <p:stCondLst>
                                    <p:cond delay="0"/>
                                  </p:stCondLst>
                                  <p:childTnLst>
                                    <p:set>
                                      <p:cBhvr>
                                        <p:cTn id="186" dur="1" fill="hold">
                                          <p:stCondLst>
                                            <p:cond delay="0"/>
                                          </p:stCondLst>
                                        </p:cTn>
                                        <p:tgtEl>
                                          <p:spTgt spid="170031"/>
                                        </p:tgtEl>
                                        <p:attrNameLst>
                                          <p:attrName>style.visibility</p:attrName>
                                        </p:attrNameLst>
                                      </p:cBhvr>
                                      <p:to>
                                        <p:strVal val="visible"/>
                                      </p:to>
                                    </p:set>
                                    <p:animEffect transition="in" filter="dissolve">
                                      <p:cBhvr>
                                        <p:cTn id="187" dur="500"/>
                                        <p:tgtEl>
                                          <p:spTgt spid="170031"/>
                                        </p:tgtEl>
                                      </p:cBhvr>
                                    </p:animEffect>
                                  </p:childTnLst>
                                </p:cTn>
                              </p:par>
                            </p:childTnLst>
                          </p:cTn>
                        </p:par>
                        <p:par>
                          <p:cTn id="188" fill="hold">
                            <p:stCondLst>
                              <p:cond delay="23000"/>
                            </p:stCondLst>
                            <p:childTnLst>
                              <p:par>
                                <p:cTn id="189" presetID="9" presetClass="entr" presetSubtype="0" fill="hold" grpId="0" nodeType="afterEffect">
                                  <p:stCondLst>
                                    <p:cond delay="0"/>
                                  </p:stCondLst>
                                  <p:childTnLst>
                                    <p:set>
                                      <p:cBhvr>
                                        <p:cTn id="190" dur="1" fill="hold">
                                          <p:stCondLst>
                                            <p:cond delay="0"/>
                                          </p:stCondLst>
                                        </p:cTn>
                                        <p:tgtEl>
                                          <p:spTgt spid="170032"/>
                                        </p:tgtEl>
                                        <p:attrNameLst>
                                          <p:attrName>style.visibility</p:attrName>
                                        </p:attrNameLst>
                                      </p:cBhvr>
                                      <p:to>
                                        <p:strVal val="visible"/>
                                      </p:to>
                                    </p:set>
                                    <p:animEffect transition="in" filter="dissolve">
                                      <p:cBhvr>
                                        <p:cTn id="191" dur="500"/>
                                        <p:tgtEl>
                                          <p:spTgt spid="170032"/>
                                        </p:tgtEl>
                                      </p:cBhvr>
                                    </p:animEffect>
                                  </p:childTnLst>
                                </p:cTn>
                              </p:par>
                            </p:childTnLst>
                          </p:cTn>
                        </p:par>
                        <p:par>
                          <p:cTn id="192" fill="hold">
                            <p:stCondLst>
                              <p:cond delay="23500"/>
                            </p:stCondLst>
                            <p:childTnLst>
                              <p:par>
                                <p:cTn id="193" presetID="9" presetClass="entr" presetSubtype="0" fill="hold" grpId="0" nodeType="afterEffect">
                                  <p:stCondLst>
                                    <p:cond delay="0"/>
                                  </p:stCondLst>
                                  <p:childTnLst>
                                    <p:set>
                                      <p:cBhvr>
                                        <p:cTn id="194" dur="1" fill="hold">
                                          <p:stCondLst>
                                            <p:cond delay="0"/>
                                          </p:stCondLst>
                                        </p:cTn>
                                        <p:tgtEl>
                                          <p:spTgt spid="170033"/>
                                        </p:tgtEl>
                                        <p:attrNameLst>
                                          <p:attrName>style.visibility</p:attrName>
                                        </p:attrNameLst>
                                      </p:cBhvr>
                                      <p:to>
                                        <p:strVal val="visible"/>
                                      </p:to>
                                    </p:set>
                                    <p:animEffect transition="in" filter="dissolve">
                                      <p:cBhvr>
                                        <p:cTn id="195" dur="500"/>
                                        <p:tgtEl>
                                          <p:spTgt spid="170033"/>
                                        </p:tgtEl>
                                      </p:cBhvr>
                                    </p:animEffect>
                                  </p:childTnLst>
                                </p:cTn>
                              </p:par>
                            </p:childTnLst>
                          </p:cTn>
                        </p:par>
                        <p:par>
                          <p:cTn id="196" fill="hold">
                            <p:stCondLst>
                              <p:cond delay="24000"/>
                            </p:stCondLst>
                            <p:childTnLst>
                              <p:par>
                                <p:cTn id="197" presetID="9" presetClass="entr" presetSubtype="0" fill="hold" grpId="0" nodeType="afterEffect">
                                  <p:stCondLst>
                                    <p:cond delay="0"/>
                                  </p:stCondLst>
                                  <p:childTnLst>
                                    <p:set>
                                      <p:cBhvr>
                                        <p:cTn id="198" dur="1" fill="hold">
                                          <p:stCondLst>
                                            <p:cond delay="0"/>
                                          </p:stCondLst>
                                        </p:cTn>
                                        <p:tgtEl>
                                          <p:spTgt spid="170034"/>
                                        </p:tgtEl>
                                        <p:attrNameLst>
                                          <p:attrName>style.visibility</p:attrName>
                                        </p:attrNameLst>
                                      </p:cBhvr>
                                      <p:to>
                                        <p:strVal val="visible"/>
                                      </p:to>
                                    </p:set>
                                    <p:animEffect transition="in" filter="dissolve">
                                      <p:cBhvr>
                                        <p:cTn id="199" dur="500"/>
                                        <p:tgtEl>
                                          <p:spTgt spid="170034"/>
                                        </p:tgtEl>
                                      </p:cBhvr>
                                    </p:animEffect>
                                  </p:childTnLst>
                                </p:cTn>
                              </p:par>
                            </p:childTnLst>
                          </p:cTn>
                        </p:par>
                        <p:par>
                          <p:cTn id="200" fill="hold">
                            <p:stCondLst>
                              <p:cond delay="24500"/>
                            </p:stCondLst>
                            <p:childTnLst>
                              <p:par>
                                <p:cTn id="201" presetID="9" presetClass="entr" presetSubtype="0" fill="hold" grpId="0" nodeType="afterEffect">
                                  <p:stCondLst>
                                    <p:cond delay="0"/>
                                  </p:stCondLst>
                                  <p:childTnLst>
                                    <p:set>
                                      <p:cBhvr>
                                        <p:cTn id="202" dur="1" fill="hold">
                                          <p:stCondLst>
                                            <p:cond delay="0"/>
                                          </p:stCondLst>
                                        </p:cTn>
                                        <p:tgtEl>
                                          <p:spTgt spid="170035"/>
                                        </p:tgtEl>
                                        <p:attrNameLst>
                                          <p:attrName>style.visibility</p:attrName>
                                        </p:attrNameLst>
                                      </p:cBhvr>
                                      <p:to>
                                        <p:strVal val="visible"/>
                                      </p:to>
                                    </p:set>
                                    <p:animEffect transition="in" filter="dissolve">
                                      <p:cBhvr>
                                        <p:cTn id="203" dur="500"/>
                                        <p:tgtEl>
                                          <p:spTgt spid="170035"/>
                                        </p:tgtEl>
                                      </p:cBhvr>
                                    </p:animEffect>
                                  </p:childTnLst>
                                </p:cTn>
                              </p:par>
                            </p:childTnLst>
                          </p:cTn>
                        </p:par>
                        <p:par>
                          <p:cTn id="204" fill="hold">
                            <p:stCondLst>
                              <p:cond delay="25000"/>
                            </p:stCondLst>
                            <p:childTnLst>
                              <p:par>
                                <p:cTn id="205" presetID="9" presetClass="entr" presetSubtype="0" fill="hold" grpId="0" nodeType="afterEffect">
                                  <p:stCondLst>
                                    <p:cond delay="0"/>
                                  </p:stCondLst>
                                  <p:childTnLst>
                                    <p:set>
                                      <p:cBhvr>
                                        <p:cTn id="206" dur="1" fill="hold">
                                          <p:stCondLst>
                                            <p:cond delay="0"/>
                                          </p:stCondLst>
                                        </p:cTn>
                                        <p:tgtEl>
                                          <p:spTgt spid="170036"/>
                                        </p:tgtEl>
                                        <p:attrNameLst>
                                          <p:attrName>style.visibility</p:attrName>
                                        </p:attrNameLst>
                                      </p:cBhvr>
                                      <p:to>
                                        <p:strVal val="visible"/>
                                      </p:to>
                                    </p:set>
                                    <p:animEffect transition="in" filter="dissolve">
                                      <p:cBhvr>
                                        <p:cTn id="207" dur="500"/>
                                        <p:tgtEl>
                                          <p:spTgt spid="170036"/>
                                        </p:tgtEl>
                                      </p:cBhvr>
                                    </p:animEffect>
                                  </p:childTnLst>
                                </p:cTn>
                              </p:par>
                            </p:childTnLst>
                          </p:cTn>
                        </p:par>
                        <p:par>
                          <p:cTn id="208" fill="hold">
                            <p:stCondLst>
                              <p:cond delay="25500"/>
                            </p:stCondLst>
                            <p:childTnLst>
                              <p:par>
                                <p:cTn id="209" presetID="9" presetClass="entr" presetSubtype="0" fill="hold" grpId="0" nodeType="afterEffect">
                                  <p:stCondLst>
                                    <p:cond delay="0"/>
                                  </p:stCondLst>
                                  <p:childTnLst>
                                    <p:set>
                                      <p:cBhvr>
                                        <p:cTn id="210" dur="1" fill="hold">
                                          <p:stCondLst>
                                            <p:cond delay="0"/>
                                          </p:stCondLst>
                                        </p:cTn>
                                        <p:tgtEl>
                                          <p:spTgt spid="170037"/>
                                        </p:tgtEl>
                                        <p:attrNameLst>
                                          <p:attrName>style.visibility</p:attrName>
                                        </p:attrNameLst>
                                      </p:cBhvr>
                                      <p:to>
                                        <p:strVal val="visible"/>
                                      </p:to>
                                    </p:set>
                                    <p:animEffect transition="in" filter="dissolve">
                                      <p:cBhvr>
                                        <p:cTn id="211" dur="500"/>
                                        <p:tgtEl>
                                          <p:spTgt spid="170037"/>
                                        </p:tgtEl>
                                      </p:cBhvr>
                                    </p:animEffect>
                                  </p:childTnLst>
                                </p:cTn>
                              </p:par>
                            </p:childTnLst>
                          </p:cTn>
                        </p:par>
                        <p:par>
                          <p:cTn id="212" fill="hold">
                            <p:stCondLst>
                              <p:cond delay="26000"/>
                            </p:stCondLst>
                            <p:childTnLst>
                              <p:par>
                                <p:cTn id="213" presetID="9" presetClass="entr" presetSubtype="0" fill="hold" grpId="0" nodeType="afterEffect">
                                  <p:stCondLst>
                                    <p:cond delay="0"/>
                                  </p:stCondLst>
                                  <p:childTnLst>
                                    <p:set>
                                      <p:cBhvr>
                                        <p:cTn id="214" dur="1" fill="hold">
                                          <p:stCondLst>
                                            <p:cond delay="0"/>
                                          </p:stCondLst>
                                        </p:cTn>
                                        <p:tgtEl>
                                          <p:spTgt spid="170038"/>
                                        </p:tgtEl>
                                        <p:attrNameLst>
                                          <p:attrName>style.visibility</p:attrName>
                                        </p:attrNameLst>
                                      </p:cBhvr>
                                      <p:to>
                                        <p:strVal val="visible"/>
                                      </p:to>
                                    </p:set>
                                    <p:animEffect transition="in" filter="dissolve">
                                      <p:cBhvr>
                                        <p:cTn id="215" dur="500"/>
                                        <p:tgtEl>
                                          <p:spTgt spid="170038"/>
                                        </p:tgtEl>
                                      </p:cBhvr>
                                    </p:animEffect>
                                  </p:childTnLst>
                                </p:cTn>
                              </p:par>
                            </p:childTnLst>
                          </p:cTn>
                        </p:par>
                        <p:par>
                          <p:cTn id="216" fill="hold">
                            <p:stCondLst>
                              <p:cond delay="26500"/>
                            </p:stCondLst>
                            <p:childTnLst>
                              <p:par>
                                <p:cTn id="217" presetID="9" presetClass="entr" presetSubtype="0" fill="hold" grpId="0" nodeType="afterEffect">
                                  <p:stCondLst>
                                    <p:cond delay="0"/>
                                  </p:stCondLst>
                                  <p:childTnLst>
                                    <p:set>
                                      <p:cBhvr>
                                        <p:cTn id="218" dur="1" fill="hold">
                                          <p:stCondLst>
                                            <p:cond delay="0"/>
                                          </p:stCondLst>
                                        </p:cTn>
                                        <p:tgtEl>
                                          <p:spTgt spid="170039"/>
                                        </p:tgtEl>
                                        <p:attrNameLst>
                                          <p:attrName>style.visibility</p:attrName>
                                        </p:attrNameLst>
                                      </p:cBhvr>
                                      <p:to>
                                        <p:strVal val="visible"/>
                                      </p:to>
                                    </p:set>
                                    <p:animEffect transition="in" filter="dissolve">
                                      <p:cBhvr>
                                        <p:cTn id="219" dur="500"/>
                                        <p:tgtEl>
                                          <p:spTgt spid="170039"/>
                                        </p:tgtEl>
                                      </p:cBhvr>
                                    </p:animEffect>
                                  </p:childTnLst>
                                </p:cTn>
                              </p:par>
                            </p:childTnLst>
                          </p:cTn>
                        </p:par>
                        <p:par>
                          <p:cTn id="220" fill="hold">
                            <p:stCondLst>
                              <p:cond delay="27000"/>
                            </p:stCondLst>
                            <p:childTnLst>
                              <p:par>
                                <p:cTn id="221" presetID="9" presetClass="entr" presetSubtype="0" fill="hold" grpId="0" nodeType="afterEffect">
                                  <p:stCondLst>
                                    <p:cond delay="0"/>
                                  </p:stCondLst>
                                  <p:childTnLst>
                                    <p:set>
                                      <p:cBhvr>
                                        <p:cTn id="222" dur="1" fill="hold">
                                          <p:stCondLst>
                                            <p:cond delay="0"/>
                                          </p:stCondLst>
                                        </p:cTn>
                                        <p:tgtEl>
                                          <p:spTgt spid="170040"/>
                                        </p:tgtEl>
                                        <p:attrNameLst>
                                          <p:attrName>style.visibility</p:attrName>
                                        </p:attrNameLst>
                                      </p:cBhvr>
                                      <p:to>
                                        <p:strVal val="visible"/>
                                      </p:to>
                                    </p:set>
                                    <p:animEffect transition="in" filter="dissolve">
                                      <p:cBhvr>
                                        <p:cTn id="223" dur="500"/>
                                        <p:tgtEl>
                                          <p:spTgt spid="170040"/>
                                        </p:tgtEl>
                                      </p:cBhvr>
                                    </p:animEffect>
                                  </p:childTnLst>
                                </p:cTn>
                              </p:par>
                            </p:childTnLst>
                          </p:cTn>
                        </p:par>
                        <p:par>
                          <p:cTn id="224" fill="hold">
                            <p:stCondLst>
                              <p:cond delay="27500"/>
                            </p:stCondLst>
                            <p:childTnLst>
                              <p:par>
                                <p:cTn id="225" presetID="9" presetClass="entr" presetSubtype="0" fill="hold" grpId="0" nodeType="afterEffect">
                                  <p:stCondLst>
                                    <p:cond delay="0"/>
                                  </p:stCondLst>
                                  <p:childTnLst>
                                    <p:set>
                                      <p:cBhvr>
                                        <p:cTn id="226" dur="1" fill="hold">
                                          <p:stCondLst>
                                            <p:cond delay="0"/>
                                          </p:stCondLst>
                                        </p:cTn>
                                        <p:tgtEl>
                                          <p:spTgt spid="170041"/>
                                        </p:tgtEl>
                                        <p:attrNameLst>
                                          <p:attrName>style.visibility</p:attrName>
                                        </p:attrNameLst>
                                      </p:cBhvr>
                                      <p:to>
                                        <p:strVal val="visible"/>
                                      </p:to>
                                    </p:set>
                                    <p:animEffect transition="in" filter="dissolve">
                                      <p:cBhvr>
                                        <p:cTn id="227" dur="500"/>
                                        <p:tgtEl>
                                          <p:spTgt spid="170041"/>
                                        </p:tgtEl>
                                      </p:cBhvr>
                                    </p:animEffect>
                                  </p:childTnLst>
                                </p:cTn>
                              </p:par>
                            </p:childTnLst>
                          </p:cTn>
                        </p:par>
                        <p:par>
                          <p:cTn id="228" fill="hold">
                            <p:stCondLst>
                              <p:cond delay="28000"/>
                            </p:stCondLst>
                            <p:childTnLst>
                              <p:par>
                                <p:cTn id="229" presetID="9" presetClass="entr" presetSubtype="0" fill="hold" grpId="0" nodeType="afterEffect">
                                  <p:stCondLst>
                                    <p:cond delay="0"/>
                                  </p:stCondLst>
                                  <p:childTnLst>
                                    <p:set>
                                      <p:cBhvr>
                                        <p:cTn id="230" dur="1" fill="hold">
                                          <p:stCondLst>
                                            <p:cond delay="0"/>
                                          </p:stCondLst>
                                        </p:cTn>
                                        <p:tgtEl>
                                          <p:spTgt spid="170042"/>
                                        </p:tgtEl>
                                        <p:attrNameLst>
                                          <p:attrName>style.visibility</p:attrName>
                                        </p:attrNameLst>
                                      </p:cBhvr>
                                      <p:to>
                                        <p:strVal val="visible"/>
                                      </p:to>
                                    </p:set>
                                    <p:animEffect transition="in" filter="dissolve">
                                      <p:cBhvr>
                                        <p:cTn id="231" dur="500"/>
                                        <p:tgtEl>
                                          <p:spTgt spid="170042"/>
                                        </p:tgtEl>
                                      </p:cBhvr>
                                    </p:animEffect>
                                  </p:childTnLst>
                                </p:cTn>
                              </p:par>
                            </p:childTnLst>
                          </p:cTn>
                        </p:par>
                        <p:par>
                          <p:cTn id="232" fill="hold">
                            <p:stCondLst>
                              <p:cond delay="28500"/>
                            </p:stCondLst>
                            <p:childTnLst>
                              <p:par>
                                <p:cTn id="233" presetID="9" presetClass="entr" presetSubtype="0" fill="hold" grpId="0" nodeType="afterEffect">
                                  <p:stCondLst>
                                    <p:cond delay="0"/>
                                  </p:stCondLst>
                                  <p:childTnLst>
                                    <p:set>
                                      <p:cBhvr>
                                        <p:cTn id="234" dur="1" fill="hold">
                                          <p:stCondLst>
                                            <p:cond delay="0"/>
                                          </p:stCondLst>
                                        </p:cTn>
                                        <p:tgtEl>
                                          <p:spTgt spid="170043"/>
                                        </p:tgtEl>
                                        <p:attrNameLst>
                                          <p:attrName>style.visibility</p:attrName>
                                        </p:attrNameLst>
                                      </p:cBhvr>
                                      <p:to>
                                        <p:strVal val="visible"/>
                                      </p:to>
                                    </p:set>
                                    <p:animEffect transition="in" filter="dissolve">
                                      <p:cBhvr>
                                        <p:cTn id="235" dur="500"/>
                                        <p:tgtEl>
                                          <p:spTgt spid="170043"/>
                                        </p:tgtEl>
                                      </p:cBhvr>
                                    </p:animEffect>
                                  </p:childTnLst>
                                </p:cTn>
                              </p:par>
                            </p:childTnLst>
                          </p:cTn>
                        </p:par>
                        <p:par>
                          <p:cTn id="236" fill="hold">
                            <p:stCondLst>
                              <p:cond delay="29000"/>
                            </p:stCondLst>
                            <p:childTnLst>
                              <p:par>
                                <p:cTn id="237" presetID="9" presetClass="entr" presetSubtype="0" fill="hold" grpId="0" nodeType="afterEffect">
                                  <p:stCondLst>
                                    <p:cond delay="0"/>
                                  </p:stCondLst>
                                  <p:childTnLst>
                                    <p:set>
                                      <p:cBhvr>
                                        <p:cTn id="238" dur="1" fill="hold">
                                          <p:stCondLst>
                                            <p:cond delay="0"/>
                                          </p:stCondLst>
                                        </p:cTn>
                                        <p:tgtEl>
                                          <p:spTgt spid="170044"/>
                                        </p:tgtEl>
                                        <p:attrNameLst>
                                          <p:attrName>style.visibility</p:attrName>
                                        </p:attrNameLst>
                                      </p:cBhvr>
                                      <p:to>
                                        <p:strVal val="visible"/>
                                      </p:to>
                                    </p:set>
                                    <p:animEffect transition="in" filter="dissolve">
                                      <p:cBhvr>
                                        <p:cTn id="239" dur="500"/>
                                        <p:tgtEl>
                                          <p:spTgt spid="170044"/>
                                        </p:tgtEl>
                                      </p:cBhvr>
                                    </p:animEffect>
                                  </p:childTnLst>
                                </p:cTn>
                              </p:par>
                            </p:childTnLst>
                          </p:cTn>
                        </p:par>
                        <p:par>
                          <p:cTn id="240" fill="hold">
                            <p:stCondLst>
                              <p:cond delay="29500"/>
                            </p:stCondLst>
                            <p:childTnLst>
                              <p:par>
                                <p:cTn id="241" presetID="9" presetClass="entr" presetSubtype="0" fill="hold" grpId="0" nodeType="afterEffect">
                                  <p:stCondLst>
                                    <p:cond delay="0"/>
                                  </p:stCondLst>
                                  <p:childTnLst>
                                    <p:set>
                                      <p:cBhvr>
                                        <p:cTn id="242" dur="1" fill="hold">
                                          <p:stCondLst>
                                            <p:cond delay="0"/>
                                          </p:stCondLst>
                                        </p:cTn>
                                        <p:tgtEl>
                                          <p:spTgt spid="170045"/>
                                        </p:tgtEl>
                                        <p:attrNameLst>
                                          <p:attrName>style.visibility</p:attrName>
                                        </p:attrNameLst>
                                      </p:cBhvr>
                                      <p:to>
                                        <p:strVal val="visible"/>
                                      </p:to>
                                    </p:set>
                                    <p:animEffect transition="in" filter="dissolve">
                                      <p:cBhvr>
                                        <p:cTn id="243" dur="500"/>
                                        <p:tgtEl>
                                          <p:spTgt spid="170045"/>
                                        </p:tgtEl>
                                      </p:cBhvr>
                                    </p:animEffect>
                                  </p:childTnLst>
                                </p:cTn>
                              </p:par>
                            </p:childTnLst>
                          </p:cTn>
                        </p:par>
                        <p:par>
                          <p:cTn id="244" fill="hold">
                            <p:stCondLst>
                              <p:cond delay="30000"/>
                            </p:stCondLst>
                            <p:childTnLst>
                              <p:par>
                                <p:cTn id="245" presetID="9" presetClass="entr" presetSubtype="0" fill="hold" grpId="0" nodeType="afterEffect">
                                  <p:stCondLst>
                                    <p:cond delay="0"/>
                                  </p:stCondLst>
                                  <p:childTnLst>
                                    <p:set>
                                      <p:cBhvr>
                                        <p:cTn id="246" dur="1" fill="hold">
                                          <p:stCondLst>
                                            <p:cond delay="0"/>
                                          </p:stCondLst>
                                        </p:cTn>
                                        <p:tgtEl>
                                          <p:spTgt spid="170046"/>
                                        </p:tgtEl>
                                        <p:attrNameLst>
                                          <p:attrName>style.visibility</p:attrName>
                                        </p:attrNameLst>
                                      </p:cBhvr>
                                      <p:to>
                                        <p:strVal val="visible"/>
                                      </p:to>
                                    </p:set>
                                    <p:animEffect transition="in" filter="dissolve">
                                      <p:cBhvr>
                                        <p:cTn id="247" dur="500"/>
                                        <p:tgtEl>
                                          <p:spTgt spid="170046"/>
                                        </p:tgtEl>
                                      </p:cBhvr>
                                    </p:animEffect>
                                  </p:childTnLst>
                                </p:cTn>
                              </p:par>
                            </p:childTnLst>
                          </p:cTn>
                        </p:par>
                        <p:par>
                          <p:cTn id="248" fill="hold">
                            <p:stCondLst>
                              <p:cond delay="30500"/>
                            </p:stCondLst>
                            <p:childTnLst>
                              <p:par>
                                <p:cTn id="249" presetID="9" presetClass="entr" presetSubtype="0" fill="hold" grpId="0" nodeType="afterEffect">
                                  <p:stCondLst>
                                    <p:cond delay="0"/>
                                  </p:stCondLst>
                                  <p:childTnLst>
                                    <p:set>
                                      <p:cBhvr>
                                        <p:cTn id="250" dur="1" fill="hold">
                                          <p:stCondLst>
                                            <p:cond delay="0"/>
                                          </p:stCondLst>
                                        </p:cTn>
                                        <p:tgtEl>
                                          <p:spTgt spid="170047"/>
                                        </p:tgtEl>
                                        <p:attrNameLst>
                                          <p:attrName>style.visibility</p:attrName>
                                        </p:attrNameLst>
                                      </p:cBhvr>
                                      <p:to>
                                        <p:strVal val="visible"/>
                                      </p:to>
                                    </p:set>
                                    <p:animEffect transition="in" filter="dissolve">
                                      <p:cBhvr>
                                        <p:cTn id="251" dur="500"/>
                                        <p:tgtEl>
                                          <p:spTgt spid="170047"/>
                                        </p:tgtEl>
                                      </p:cBhvr>
                                    </p:animEffect>
                                  </p:childTnLst>
                                </p:cTn>
                              </p:par>
                            </p:childTnLst>
                          </p:cTn>
                        </p:par>
                        <p:par>
                          <p:cTn id="252" fill="hold">
                            <p:stCondLst>
                              <p:cond delay="31000"/>
                            </p:stCondLst>
                            <p:childTnLst>
                              <p:par>
                                <p:cTn id="253" presetID="9" presetClass="entr" presetSubtype="0" fill="hold" grpId="0" nodeType="afterEffect">
                                  <p:stCondLst>
                                    <p:cond delay="0"/>
                                  </p:stCondLst>
                                  <p:childTnLst>
                                    <p:set>
                                      <p:cBhvr>
                                        <p:cTn id="254" dur="1" fill="hold">
                                          <p:stCondLst>
                                            <p:cond delay="0"/>
                                          </p:stCondLst>
                                        </p:cTn>
                                        <p:tgtEl>
                                          <p:spTgt spid="170048"/>
                                        </p:tgtEl>
                                        <p:attrNameLst>
                                          <p:attrName>style.visibility</p:attrName>
                                        </p:attrNameLst>
                                      </p:cBhvr>
                                      <p:to>
                                        <p:strVal val="visible"/>
                                      </p:to>
                                    </p:set>
                                    <p:animEffect transition="in" filter="dissolve">
                                      <p:cBhvr>
                                        <p:cTn id="255" dur="500"/>
                                        <p:tgtEl>
                                          <p:spTgt spid="170048"/>
                                        </p:tgtEl>
                                      </p:cBhvr>
                                    </p:animEffect>
                                  </p:childTnLst>
                                </p:cTn>
                              </p:par>
                            </p:childTnLst>
                          </p:cTn>
                        </p:par>
                        <p:par>
                          <p:cTn id="256" fill="hold">
                            <p:stCondLst>
                              <p:cond delay="31500"/>
                            </p:stCondLst>
                            <p:childTnLst>
                              <p:par>
                                <p:cTn id="257" presetID="9" presetClass="entr" presetSubtype="0" fill="hold" grpId="0" nodeType="afterEffect">
                                  <p:stCondLst>
                                    <p:cond delay="0"/>
                                  </p:stCondLst>
                                  <p:childTnLst>
                                    <p:set>
                                      <p:cBhvr>
                                        <p:cTn id="258" dur="1" fill="hold">
                                          <p:stCondLst>
                                            <p:cond delay="0"/>
                                          </p:stCondLst>
                                        </p:cTn>
                                        <p:tgtEl>
                                          <p:spTgt spid="170049"/>
                                        </p:tgtEl>
                                        <p:attrNameLst>
                                          <p:attrName>style.visibility</p:attrName>
                                        </p:attrNameLst>
                                      </p:cBhvr>
                                      <p:to>
                                        <p:strVal val="visible"/>
                                      </p:to>
                                    </p:set>
                                    <p:animEffect transition="in" filter="dissolve">
                                      <p:cBhvr>
                                        <p:cTn id="259" dur="500"/>
                                        <p:tgtEl>
                                          <p:spTgt spid="170049"/>
                                        </p:tgtEl>
                                      </p:cBhvr>
                                    </p:animEffect>
                                  </p:childTnLst>
                                </p:cTn>
                              </p:par>
                            </p:childTnLst>
                          </p:cTn>
                        </p:par>
                        <p:par>
                          <p:cTn id="260" fill="hold">
                            <p:stCondLst>
                              <p:cond delay="32000"/>
                            </p:stCondLst>
                            <p:childTnLst>
                              <p:par>
                                <p:cTn id="261" presetID="9" presetClass="entr" presetSubtype="0" fill="hold" grpId="0" nodeType="afterEffect">
                                  <p:stCondLst>
                                    <p:cond delay="0"/>
                                  </p:stCondLst>
                                  <p:childTnLst>
                                    <p:set>
                                      <p:cBhvr>
                                        <p:cTn id="262" dur="1" fill="hold">
                                          <p:stCondLst>
                                            <p:cond delay="0"/>
                                          </p:stCondLst>
                                        </p:cTn>
                                        <p:tgtEl>
                                          <p:spTgt spid="170050"/>
                                        </p:tgtEl>
                                        <p:attrNameLst>
                                          <p:attrName>style.visibility</p:attrName>
                                        </p:attrNameLst>
                                      </p:cBhvr>
                                      <p:to>
                                        <p:strVal val="visible"/>
                                      </p:to>
                                    </p:set>
                                    <p:animEffect transition="in" filter="dissolve">
                                      <p:cBhvr>
                                        <p:cTn id="263" dur="500"/>
                                        <p:tgtEl>
                                          <p:spTgt spid="170050"/>
                                        </p:tgtEl>
                                      </p:cBhvr>
                                    </p:animEffect>
                                  </p:childTnLst>
                                </p:cTn>
                              </p:par>
                            </p:childTnLst>
                          </p:cTn>
                        </p:par>
                        <p:par>
                          <p:cTn id="264" fill="hold">
                            <p:stCondLst>
                              <p:cond delay="32500"/>
                            </p:stCondLst>
                            <p:childTnLst>
                              <p:par>
                                <p:cTn id="265" presetID="9" presetClass="entr" presetSubtype="0" fill="hold" grpId="0" nodeType="afterEffect">
                                  <p:stCondLst>
                                    <p:cond delay="0"/>
                                  </p:stCondLst>
                                  <p:childTnLst>
                                    <p:set>
                                      <p:cBhvr>
                                        <p:cTn id="266" dur="1" fill="hold">
                                          <p:stCondLst>
                                            <p:cond delay="0"/>
                                          </p:stCondLst>
                                        </p:cTn>
                                        <p:tgtEl>
                                          <p:spTgt spid="170051"/>
                                        </p:tgtEl>
                                        <p:attrNameLst>
                                          <p:attrName>style.visibility</p:attrName>
                                        </p:attrNameLst>
                                      </p:cBhvr>
                                      <p:to>
                                        <p:strVal val="visible"/>
                                      </p:to>
                                    </p:set>
                                    <p:animEffect transition="in" filter="dissolve">
                                      <p:cBhvr>
                                        <p:cTn id="267" dur="500"/>
                                        <p:tgtEl>
                                          <p:spTgt spid="170051"/>
                                        </p:tgtEl>
                                      </p:cBhvr>
                                    </p:animEffect>
                                  </p:childTnLst>
                                </p:cTn>
                              </p:par>
                            </p:childTnLst>
                          </p:cTn>
                        </p:par>
                        <p:par>
                          <p:cTn id="268" fill="hold">
                            <p:stCondLst>
                              <p:cond delay="33000"/>
                            </p:stCondLst>
                            <p:childTnLst>
                              <p:par>
                                <p:cTn id="269" presetID="9" presetClass="entr" presetSubtype="0" fill="hold" grpId="0" nodeType="afterEffect">
                                  <p:stCondLst>
                                    <p:cond delay="0"/>
                                  </p:stCondLst>
                                  <p:childTnLst>
                                    <p:set>
                                      <p:cBhvr>
                                        <p:cTn id="270" dur="1" fill="hold">
                                          <p:stCondLst>
                                            <p:cond delay="0"/>
                                          </p:stCondLst>
                                        </p:cTn>
                                        <p:tgtEl>
                                          <p:spTgt spid="170052"/>
                                        </p:tgtEl>
                                        <p:attrNameLst>
                                          <p:attrName>style.visibility</p:attrName>
                                        </p:attrNameLst>
                                      </p:cBhvr>
                                      <p:to>
                                        <p:strVal val="visible"/>
                                      </p:to>
                                    </p:set>
                                    <p:animEffect transition="in" filter="dissolve">
                                      <p:cBhvr>
                                        <p:cTn id="271" dur="500"/>
                                        <p:tgtEl>
                                          <p:spTgt spid="170052"/>
                                        </p:tgtEl>
                                      </p:cBhvr>
                                    </p:animEffect>
                                  </p:childTnLst>
                                </p:cTn>
                              </p:par>
                            </p:childTnLst>
                          </p:cTn>
                        </p:par>
                        <p:par>
                          <p:cTn id="272" fill="hold">
                            <p:stCondLst>
                              <p:cond delay="33500"/>
                            </p:stCondLst>
                            <p:childTnLst>
                              <p:par>
                                <p:cTn id="273" presetID="9" presetClass="entr" presetSubtype="0" fill="hold" grpId="0" nodeType="afterEffect">
                                  <p:stCondLst>
                                    <p:cond delay="0"/>
                                  </p:stCondLst>
                                  <p:childTnLst>
                                    <p:set>
                                      <p:cBhvr>
                                        <p:cTn id="274" dur="1" fill="hold">
                                          <p:stCondLst>
                                            <p:cond delay="0"/>
                                          </p:stCondLst>
                                        </p:cTn>
                                        <p:tgtEl>
                                          <p:spTgt spid="170053"/>
                                        </p:tgtEl>
                                        <p:attrNameLst>
                                          <p:attrName>style.visibility</p:attrName>
                                        </p:attrNameLst>
                                      </p:cBhvr>
                                      <p:to>
                                        <p:strVal val="visible"/>
                                      </p:to>
                                    </p:set>
                                    <p:animEffect transition="in" filter="dissolve">
                                      <p:cBhvr>
                                        <p:cTn id="275" dur="500"/>
                                        <p:tgtEl>
                                          <p:spTgt spid="170053"/>
                                        </p:tgtEl>
                                      </p:cBhvr>
                                    </p:animEffect>
                                  </p:childTnLst>
                                </p:cTn>
                              </p:par>
                            </p:childTnLst>
                          </p:cTn>
                        </p:par>
                        <p:par>
                          <p:cTn id="276" fill="hold">
                            <p:stCondLst>
                              <p:cond delay="34000"/>
                            </p:stCondLst>
                            <p:childTnLst>
                              <p:par>
                                <p:cTn id="277" presetID="9" presetClass="entr" presetSubtype="0" fill="hold" grpId="0" nodeType="afterEffect">
                                  <p:stCondLst>
                                    <p:cond delay="0"/>
                                  </p:stCondLst>
                                  <p:childTnLst>
                                    <p:set>
                                      <p:cBhvr>
                                        <p:cTn id="278" dur="1" fill="hold">
                                          <p:stCondLst>
                                            <p:cond delay="0"/>
                                          </p:stCondLst>
                                        </p:cTn>
                                        <p:tgtEl>
                                          <p:spTgt spid="170054"/>
                                        </p:tgtEl>
                                        <p:attrNameLst>
                                          <p:attrName>style.visibility</p:attrName>
                                        </p:attrNameLst>
                                      </p:cBhvr>
                                      <p:to>
                                        <p:strVal val="visible"/>
                                      </p:to>
                                    </p:set>
                                    <p:animEffect transition="in" filter="dissolve">
                                      <p:cBhvr>
                                        <p:cTn id="279" dur="500"/>
                                        <p:tgtEl>
                                          <p:spTgt spid="170054"/>
                                        </p:tgtEl>
                                      </p:cBhvr>
                                    </p:animEffect>
                                  </p:childTnLst>
                                </p:cTn>
                              </p:par>
                            </p:childTnLst>
                          </p:cTn>
                        </p:par>
                        <p:par>
                          <p:cTn id="280" fill="hold">
                            <p:stCondLst>
                              <p:cond delay="34500"/>
                            </p:stCondLst>
                            <p:childTnLst>
                              <p:par>
                                <p:cTn id="281" presetID="9" presetClass="entr" presetSubtype="0" fill="hold" grpId="0" nodeType="afterEffect">
                                  <p:stCondLst>
                                    <p:cond delay="0"/>
                                  </p:stCondLst>
                                  <p:childTnLst>
                                    <p:set>
                                      <p:cBhvr>
                                        <p:cTn id="282" dur="1" fill="hold">
                                          <p:stCondLst>
                                            <p:cond delay="0"/>
                                          </p:stCondLst>
                                        </p:cTn>
                                        <p:tgtEl>
                                          <p:spTgt spid="170055"/>
                                        </p:tgtEl>
                                        <p:attrNameLst>
                                          <p:attrName>style.visibility</p:attrName>
                                        </p:attrNameLst>
                                      </p:cBhvr>
                                      <p:to>
                                        <p:strVal val="visible"/>
                                      </p:to>
                                    </p:set>
                                    <p:animEffect transition="in" filter="dissolve">
                                      <p:cBhvr>
                                        <p:cTn id="283" dur="500"/>
                                        <p:tgtEl>
                                          <p:spTgt spid="170055"/>
                                        </p:tgtEl>
                                      </p:cBhvr>
                                    </p:animEffect>
                                  </p:childTnLst>
                                </p:cTn>
                              </p:par>
                            </p:childTnLst>
                          </p:cTn>
                        </p:par>
                        <p:par>
                          <p:cTn id="284" fill="hold">
                            <p:stCondLst>
                              <p:cond delay="35000"/>
                            </p:stCondLst>
                            <p:childTnLst>
                              <p:par>
                                <p:cTn id="285" presetID="9" presetClass="entr" presetSubtype="0" fill="hold" grpId="0" nodeType="afterEffect">
                                  <p:stCondLst>
                                    <p:cond delay="0"/>
                                  </p:stCondLst>
                                  <p:childTnLst>
                                    <p:set>
                                      <p:cBhvr>
                                        <p:cTn id="286" dur="1" fill="hold">
                                          <p:stCondLst>
                                            <p:cond delay="0"/>
                                          </p:stCondLst>
                                        </p:cTn>
                                        <p:tgtEl>
                                          <p:spTgt spid="170056"/>
                                        </p:tgtEl>
                                        <p:attrNameLst>
                                          <p:attrName>style.visibility</p:attrName>
                                        </p:attrNameLst>
                                      </p:cBhvr>
                                      <p:to>
                                        <p:strVal val="visible"/>
                                      </p:to>
                                    </p:set>
                                    <p:animEffect transition="in" filter="dissolve">
                                      <p:cBhvr>
                                        <p:cTn id="287" dur="500"/>
                                        <p:tgtEl>
                                          <p:spTgt spid="170056"/>
                                        </p:tgtEl>
                                      </p:cBhvr>
                                    </p:animEffect>
                                  </p:childTnLst>
                                </p:cTn>
                              </p:par>
                            </p:childTnLst>
                          </p:cTn>
                        </p:par>
                        <p:par>
                          <p:cTn id="288" fill="hold">
                            <p:stCondLst>
                              <p:cond delay="35500"/>
                            </p:stCondLst>
                            <p:childTnLst>
                              <p:par>
                                <p:cTn id="289" presetID="9" presetClass="entr" presetSubtype="0" fill="hold" grpId="0" nodeType="afterEffect">
                                  <p:stCondLst>
                                    <p:cond delay="0"/>
                                  </p:stCondLst>
                                  <p:childTnLst>
                                    <p:set>
                                      <p:cBhvr>
                                        <p:cTn id="290" dur="1" fill="hold">
                                          <p:stCondLst>
                                            <p:cond delay="0"/>
                                          </p:stCondLst>
                                        </p:cTn>
                                        <p:tgtEl>
                                          <p:spTgt spid="170057"/>
                                        </p:tgtEl>
                                        <p:attrNameLst>
                                          <p:attrName>style.visibility</p:attrName>
                                        </p:attrNameLst>
                                      </p:cBhvr>
                                      <p:to>
                                        <p:strVal val="visible"/>
                                      </p:to>
                                    </p:set>
                                    <p:animEffect transition="in" filter="dissolve">
                                      <p:cBhvr>
                                        <p:cTn id="291" dur="500"/>
                                        <p:tgtEl>
                                          <p:spTgt spid="170057"/>
                                        </p:tgtEl>
                                      </p:cBhvr>
                                    </p:animEffect>
                                  </p:childTnLst>
                                </p:cTn>
                              </p:par>
                            </p:childTnLst>
                          </p:cTn>
                        </p:par>
                        <p:par>
                          <p:cTn id="292" fill="hold">
                            <p:stCondLst>
                              <p:cond delay="36000"/>
                            </p:stCondLst>
                            <p:childTnLst>
                              <p:par>
                                <p:cTn id="293" presetID="9" presetClass="entr" presetSubtype="0" fill="hold" grpId="0" nodeType="afterEffect">
                                  <p:stCondLst>
                                    <p:cond delay="0"/>
                                  </p:stCondLst>
                                  <p:childTnLst>
                                    <p:set>
                                      <p:cBhvr>
                                        <p:cTn id="294" dur="1" fill="hold">
                                          <p:stCondLst>
                                            <p:cond delay="0"/>
                                          </p:stCondLst>
                                        </p:cTn>
                                        <p:tgtEl>
                                          <p:spTgt spid="170058"/>
                                        </p:tgtEl>
                                        <p:attrNameLst>
                                          <p:attrName>style.visibility</p:attrName>
                                        </p:attrNameLst>
                                      </p:cBhvr>
                                      <p:to>
                                        <p:strVal val="visible"/>
                                      </p:to>
                                    </p:set>
                                    <p:animEffect transition="in" filter="dissolve">
                                      <p:cBhvr>
                                        <p:cTn id="295" dur="500"/>
                                        <p:tgtEl>
                                          <p:spTgt spid="170058"/>
                                        </p:tgtEl>
                                      </p:cBhvr>
                                    </p:animEffect>
                                  </p:childTnLst>
                                </p:cTn>
                              </p:par>
                            </p:childTnLst>
                          </p:cTn>
                        </p:par>
                        <p:par>
                          <p:cTn id="296" fill="hold">
                            <p:stCondLst>
                              <p:cond delay="36500"/>
                            </p:stCondLst>
                            <p:childTnLst>
                              <p:par>
                                <p:cTn id="297" presetID="9" presetClass="entr" presetSubtype="0" fill="hold" grpId="0" nodeType="afterEffect">
                                  <p:stCondLst>
                                    <p:cond delay="0"/>
                                  </p:stCondLst>
                                  <p:childTnLst>
                                    <p:set>
                                      <p:cBhvr>
                                        <p:cTn id="298" dur="1" fill="hold">
                                          <p:stCondLst>
                                            <p:cond delay="0"/>
                                          </p:stCondLst>
                                        </p:cTn>
                                        <p:tgtEl>
                                          <p:spTgt spid="170059"/>
                                        </p:tgtEl>
                                        <p:attrNameLst>
                                          <p:attrName>style.visibility</p:attrName>
                                        </p:attrNameLst>
                                      </p:cBhvr>
                                      <p:to>
                                        <p:strVal val="visible"/>
                                      </p:to>
                                    </p:set>
                                    <p:animEffect transition="in" filter="dissolve">
                                      <p:cBhvr>
                                        <p:cTn id="299" dur="500"/>
                                        <p:tgtEl>
                                          <p:spTgt spid="170059"/>
                                        </p:tgtEl>
                                      </p:cBhvr>
                                    </p:animEffect>
                                  </p:childTnLst>
                                </p:cTn>
                              </p:par>
                            </p:childTnLst>
                          </p:cTn>
                        </p:par>
                        <p:par>
                          <p:cTn id="300" fill="hold">
                            <p:stCondLst>
                              <p:cond delay="37000"/>
                            </p:stCondLst>
                            <p:childTnLst>
                              <p:par>
                                <p:cTn id="301" presetID="9" presetClass="entr" presetSubtype="0" fill="hold" grpId="0" nodeType="afterEffect">
                                  <p:stCondLst>
                                    <p:cond delay="0"/>
                                  </p:stCondLst>
                                  <p:childTnLst>
                                    <p:set>
                                      <p:cBhvr>
                                        <p:cTn id="302" dur="1" fill="hold">
                                          <p:stCondLst>
                                            <p:cond delay="0"/>
                                          </p:stCondLst>
                                        </p:cTn>
                                        <p:tgtEl>
                                          <p:spTgt spid="170060"/>
                                        </p:tgtEl>
                                        <p:attrNameLst>
                                          <p:attrName>style.visibility</p:attrName>
                                        </p:attrNameLst>
                                      </p:cBhvr>
                                      <p:to>
                                        <p:strVal val="visible"/>
                                      </p:to>
                                    </p:set>
                                    <p:animEffect transition="in" filter="dissolve">
                                      <p:cBhvr>
                                        <p:cTn id="303" dur="500"/>
                                        <p:tgtEl>
                                          <p:spTgt spid="170060"/>
                                        </p:tgtEl>
                                      </p:cBhvr>
                                    </p:animEffect>
                                  </p:childTnLst>
                                </p:cTn>
                              </p:par>
                            </p:childTnLst>
                          </p:cTn>
                        </p:par>
                        <p:par>
                          <p:cTn id="304" fill="hold">
                            <p:stCondLst>
                              <p:cond delay="37500"/>
                            </p:stCondLst>
                            <p:childTnLst>
                              <p:par>
                                <p:cTn id="305" presetID="9" presetClass="entr" presetSubtype="0" fill="hold" grpId="0" nodeType="afterEffect">
                                  <p:stCondLst>
                                    <p:cond delay="0"/>
                                  </p:stCondLst>
                                  <p:childTnLst>
                                    <p:set>
                                      <p:cBhvr>
                                        <p:cTn id="306" dur="1" fill="hold">
                                          <p:stCondLst>
                                            <p:cond delay="0"/>
                                          </p:stCondLst>
                                        </p:cTn>
                                        <p:tgtEl>
                                          <p:spTgt spid="170061"/>
                                        </p:tgtEl>
                                        <p:attrNameLst>
                                          <p:attrName>style.visibility</p:attrName>
                                        </p:attrNameLst>
                                      </p:cBhvr>
                                      <p:to>
                                        <p:strVal val="visible"/>
                                      </p:to>
                                    </p:set>
                                    <p:animEffect transition="in" filter="dissolve">
                                      <p:cBhvr>
                                        <p:cTn id="307" dur="500"/>
                                        <p:tgtEl>
                                          <p:spTgt spid="170061"/>
                                        </p:tgtEl>
                                      </p:cBhvr>
                                    </p:animEffect>
                                  </p:childTnLst>
                                </p:cTn>
                              </p:par>
                            </p:childTnLst>
                          </p:cTn>
                        </p:par>
                        <p:par>
                          <p:cTn id="308" fill="hold">
                            <p:stCondLst>
                              <p:cond delay="38000"/>
                            </p:stCondLst>
                            <p:childTnLst>
                              <p:par>
                                <p:cTn id="309" presetID="9" presetClass="entr" presetSubtype="0" fill="hold" grpId="0" nodeType="afterEffect">
                                  <p:stCondLst>
                                    <p:cond delay="0"/>
                                  </p:stCondLst>
                                  <p:childTnLst>
                                    <p:set>
                                      <p:cBhvr>
                                        <p:cTn id="310" dur="1" fill="hold">
                                          <p:stCondLst>
                                            <p:cond delay="0"/>
                                          </p:stCondLst>
                                        </p:cTn>
                                        <p:tgtEl>
                                          <p:spTgt spid="170062"/>
                                        </p:tgtEl>
                                        <p:attrNameLst>
                                          <p:attrName>style.visibility</p:attrName>
                                        </p:attrNameLst>
                                      </p:cBhvr>
                                      <p:to>
                                        <p:strVal val="visible"/>
                                      </p:to>
                                    </p:set>
                                    <p:animEffect transition="in" filter="dissolve">
                                      <p:cBhvr>
                                        <p:cTn id="311" dur="500"/>
                                        <p:tgtEl>
                                          <p:spTgt spid="170062"/>
                                        </p:tgtEl>
                                      </p:cBhvr>
                                    </p:animEffect>
                                  </p:childTnLst>
                                </p:cTn>
                              </p:par>
                            </p:childTnLst>
                          </p:cTn>
                        </p:par>
                        <p:par>
                          <p:cTn id="312" fill="hold">
                            <p:stCondLst>
                              <p:cond delay="38500"/>
                            </p:stCondLst>
                            <p:childTnLst>
                              <p:par>
                                <p:cTn id="313" presetID="9" presetClass="entr" presetSubtype="0" fill="hold" grpId="0" nodeType="afterEffect">
                                  <p:stCondLst>
                                    <p:cond delay="0"/>
                                  </p:stCondLst>
                                  <p:childTnLst>
                                    <p:set>
                                      <p:cBhvr>
                                        <p:cTn id="314" dur="1" fill="hold">
                                          <p:stCondLst>
                                            <p:cond delay="0"/>
                                          </p:stCondLst>
                                        </p:cTn>
                                        <p:tgtEl>
                                          <p:spTgt spid="170063"/>
                                        </p:tgtEl>
                                        <p:attrNameLst>
                                          <p:attrName>style.visibility</p:attrName>
                                        </p:attrNameLst>
                                      </p:cBhvr>
                                      <p:to>
                                        <p:strVal val="visible"/>
                                      </p:to>
                                    </p:set>
                                    <p:animEffect transition="in" filter="dissolve">
                                      <p:cBhvr>
                                        <p:cTn id="315" dur="500"/>
                                        <p:tgtEl>
                                          <p:spTgt spid="170063"/>
                                        </p:tgtEl>
                                      </p:cBhvr>
                                    </p:animEffect>
                                  </p:childTnLst>
                                </p:cTn>
                              </p:par>
                            </p:childTnLst>
                          </p:cTn>
                        </p:par>
                        <p:par>
                          <p:cTn id="316" fill="hold">
                            <p:stCondLst>
                              <p:cond delay="39000"/>
                            </p:stCondLst>
                            <p:childTnLst>
                              <p:par>
                                <p:cTn id="317" presetID="9" presetClass="entr" presetSubtype="0" fill="hold" grpId="0" nodeType="afterEffect">
                                  <p:stCondLst>
                                    <p:cond delay="0"/>
                                  </p:stCondLst>
                                  <p:childTnLst>
                                    <p:set>
                                      <p:cBhvr>
                                        <p:cTn id="318" dur="1" fill="hold">
                                          <p:stCondLst>
                                            <p:cond delay="0"/>
                                          </p:stCondLst>
                                        </p:cTn>
                                        <p:tgtEl>
                                          <p:spTgt spid="170064"/>
                                        </p:tgtEl>
                                        <p:attrNameLst>
                                          <p:attrName>style.visibility</p:attrName>
                                        </p:attrNameLst>
                                      </p:cBhvr>
                                      <p:to>
                                        <p:strVal val="visible"/>
                                      </p:to>
                                    </p:set>
                                    <p:animEffect transition="in" filter="dissolve">
                                      <p:cBhvr>
                                        <p:cTn id="319" dur="500"/>
                                        <p:tgtEl>
                                          <p:spTgt spid="170064"/>
                                        </p:tgtEl>
                                      </p:cBhvr>
                                    </p:animEffect>
                                  </p:childTnLst>
                                </p:cTn>
                              </p:par>
                            </p:childTnLst>
                          </p:cTn>
                        </p:par>
                        <p:par>
                          <p:cTn id="320" fill="hold">
                            <p:stCondLst>
                              <p:cond delay="39500"/>
                            </p:stCondLst>
                            <p:childTnLst>
                              <p:par>
                                <p:cTn id="321" presetID="9" presetClass="entr" presetSubtype="0" fill="hold" grpId="0" nodeType="afterEffect">
                                  <p:stCondLst>
                                    <p:cond delay="0"/>
                                  </p:stCondLst>
                                  <p:childTnLst>
                                    <p:set>
                                      <p:cBhvr>
                                        <p:cTn id="322" dur="1" fill="hold">
                                          <p:stCondLst>
                                            <p:cond delay="0"/>
                                          </p:stCondLst>
                                        </p:cTn>
                                        <p:tgtEl>
                                          <p:spTgt spid="170065"/>
                                        </p:tgtEl>
                                        <p:attrNameLst>
                                          <p:attrName>style.visibility</p:attrName>
                                        </p:attrNameLst>
                                      </p:cBhvr>
                                      <p:to>
                                        <p:strVal val="visible"/>
                                      </p:to>
                                    </p:set>
                                    <p:animEffect transition="in" filter="dissolve">
                                      <p:cBhvr>
                                        <p:cTn id="323" dur="500"/>
                                        <p:tgtEl>
                                          <p:spTgt spid="170065"/>
                                        </p:tgtEl>
                                      </p:cBhvr>
                                    </p:animEffect>
                                  </p:childTnLst>
                                </p:cTn>
                              </p:par>
                            </p:childTnLst>
                          </p:cTn>
                        </p:par>
                        <p:par>
                          <p:cTn id="324" fill="hold">
                            <p:stCondLst>
                              <p:cond delay="40000"/>
                            </p:stCondLst>
                            <p:childTnLst>
                              <p:par>
                                <p:cTn id="325" presetID="9" presetClass="entr" presetSubtype="0" fill="hold" grpId="0" nodeType="afterEffect">
                                  <p:stCondLst>
                                    <p:cond delay="0"/>
                                  </p:stCondLst>
                                  <p:childTnLst>
                                    <p:set>
                                      <p:cBhvr>
                                        <p:cTn id="326" dur="1" fill="hold">
                                          <p:stCondLst>
                                            <p:cond delay="0"/>
                                          </p:stCondLst>
                                        </p:cTn>
                                        <p:tgtEl>
                                          <p:spTgt spid="170066"/>
                                        </p:tgtEl>
                                        <p:attrNameLst>
                                          <p:attrName>style.visibility</p:attrName>
                                        </p:attrNameLst>
                                      </p:cBhvr>
                                      <p:to>
                                        <p:strVal val="visible"/>
                                      </p:to>
                                    </p:set>
                                    <p:animEffect transition="in" filter="dissolve">
                                      <p:cBhvr>
                                        <p:cTn id="327" dur="500"/>
                                        <p:tgtEl>
                                          <p:spTgt spid="170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autoUpdateAnimBg="0"/>
      <p:bldP spid="169988" grpId="0" autoUpdateAnimBg="0"/>
      <p:bldP spid="169989" grpId="0" autoUpdateAnimBg="0"/>
      <p:bldP spid="169990" grpId="0" autoUpdateAnimBg="0"/>
      <p:bldP spid="169991" grpId="0" autoUpdateAnimBg="0"/>
      <p:bldP spid="169992" grpId="0" animBg="1"/>
      <p:bldP spid="169993" grpId="0" animBg="1"/>
      <p:bldP spid="169994" grpId="0" animBg="1"/>
      <p:bldP spid="169995" grpId="0" animBg="1"/>
      <p:bldP spid="169996" grpId="0" animBg="1"/>
      <p:bldP spid="169997" grpId="0" animBg="1"/>
      <p:bldP spid="169998" grpId="0" animBg="1"/>
      <p:bldP spid="169999" grpId="0" animBg="1"/>
      <p:bldP spid="170000" grpId="0" animBg="1"/>
      <p:bldP spid="170001" grpId="0" animBg="1"/>
      <p:bldP spid="170002" grpId="0" animBg="1"/>
      <p:bldP spid="170003" grpId="0" animBg="1"/>
      <p:bldP spid="170004" grpId="0" animBg="1"/>
      <p:bldP spid="170005" grpId="0" animBg="1"/>
      <p:bldP spid="170006" grpId="0" animBg="1"/>
      <p:bldP spid="170007" grpId="0" animBg="1"/>
      <p:bldP spid="170008" grpId="0" animBg="1"/>
      <p:bldP spid="170009" grpId="0" animBg="1"/>
      <p:bldP spid="170010" grpId="0" animBg="1"/>
      <p:bldP spid="170011" grpId="0" animBg="1"/>
      <p:bldP spid="170012" grpId="0" animBg="1"/>
      <p:bldP spid="170013" grpId="0" animBg="1"/>
      <p:bldP spid="170014" grpId="0" animBg="1"/>
      <p:bldP spid="170015" grpId="0" animBg="1"/>
      <p:bldP spid="170016" grpId="0" animBg="1"/>
      <p:bldP spid="170017" grpId="0" animBg="1"/>
      <p:bldP spid="170018" grpId="0" animBg="1"/>
      <p:bldP spid="170019" grpId="0" animBg="1"/>
      <p:bldP spid="170020" grpId="0" animBg="1"/>
      <p:bldP spid="170021" grpId="0" animBg="1"/>
      <p:bldP spid="170022" grpId="0" animBg="1"/>
      <p:bldP spid="170023" grpId="0" animBg="1"/>
      <p:bldP spid="170024" grpId="0" animBg="1"/>
      <p:bldP spid="170025" grpId="0" animBg="1"/>
      <p:bldP spid="170026" grpId="0" animBg="1"/>
      <p:bldP spid="170027" grpId="0" animBg="1"/>
      <p:bldP spid="170028" grpId="0" animBg="1"/>
      <p:bldP spid="170029" grpId="0" animBg="1"/>
      <p:bldP spid="170030" grpId="0" animBg="1"/>
      <p:bldP spid="170031" grpId="0" animBg="1"/>
      <p:bldP spid="170032" grpId="0" animBg="1"/>
      <p:bldP spid="170033" grpId="0" animBg="1"/>
      <p:bldP spid="170034" grpId="0" animBg="1"/>
      <p:bldP spid="170035" grpId="0" animBg="1"/>
      <p:bldP spid="170036" grpId="0" animBg="1"/>
      <p:bldP spid="170037" grpId="0" animBg="1"/>
      <p:bldP spid="170038" grpId="0" animBg="1"/>
      <p:bldP spid="170039" grpId="0" animBg="1"/>
      <p:bldP spid="170040" grpId="0" animBg="1"/>
      <p:bldP spid="170041" grpId="0" animBg="1"/>
      <p:bldP spid="170042" grpId="0" animBg="1"/>
      <p:bldP spid="170043" grpId="0" animBg="1"/>
      <p:bldP spid="170044" grpId="0" animBg="1"/>
      <p:bldP spid="170045" grpId="0" animBg="1"/>
      <p:bldP spid="170046" grpId="0" animBg="1"/>
      <p:bldP spid="170047" grpId="0" animBg="1"/>
      <p:bldP spid="170048" grpId="0" animBg="1"/>
      <p:bldP spid="170049" grpId="0" animBg="1"/>
      <p:bldP spid="170050" grpId="0" animBg="1"/>
      <p:bldP spid="170051" grpId="0" animBg="1"/>
      <p:bldP spid="170052" grpId="0" animBg="1"/>
      <p:bldP spid="170053" grpId="0" animBg="1"/>
      <p:bldP spid="170054" grpId="0" animBg="1"/>
      <p:bldP spid="170055" grpId="0" animBg="1"/>
      <p:bldP spid="170056" grpId="0" animBg="1"/>
      <p:bldP spid="170057" grpId="0" animBg="1"/>
      <p:bldP spid="170058" grpId="0" animBg="1"/>
      <p:bldP spid="170059" grpId="0" animBg="1"/>
      <p:bldP spid="170060" grpId="0" animBg="1"/>
      <p:bldP spid="170061" grpId="0" animBg="1"/>
      <p:bldP spid="170062" grpId="0" animBg="1"/>
      <p:bldP spid="170063" grpId="0" animBg="1"/>
      <p:bldP spid="170064" grpId="0" animBg="1"/>
      <p:bldP spid="170065" grpId="0" animBg="1"/>
      <p:bldP spid="170066" grpId="0" animBg="1"/>
      <p:bldP spid="17006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701675"/>
            <a:ext cx="8229600" cy="730250"/>
          </a:xfrm>
        </p:spPr>
        <p:txBody>
          <a:bodyPr/>
          <a:lstStyle/>
          <a:p>
            <a:pPr eaLnBrk="1" hangingPunct="1">
              <a:defRPr/>
            </a:pPr>
            <a:r>
              <a:rPr lang="tr-TR" smtClean="0"/>
              <a:t>Apriori Örnek (5/6)</a:t>
            </a:r>
          </a:p>
        </p:txBody>
      </p:sp>
      <p:sp>
        <p:nvSpPr>
          <p:cNvPr id="171011" name="Text Box 3"/>
          <p:cNvSpPr txBox="1">
            <a:spLocks noChangeArrowheads="1"/>
          </p:cNvSpPr>
          <p:nvPr/>
        </p:nvSpPr>
        <p:spPr bwMode="auto">
          <a:xfrm>
            <a:off x="2530475" y="5313363"/>
            <a:ext cx="39941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tx2"/>
                </a:solidFill>
                <a:effectLst>
                  <a:outerShdw blurRad="38100" dist="38100" dir="2700000" algn="tl">
                    <a:srgbClr val="000000"/>
                  </a:outerShdw>
                </a:effectLst>
                <a:latin typeface="Times New Roman" pitchFamily="18" charset="0"/>
              </a:rPr>
              <a:t>1	2	3	</a:t>
            </a:r>
            <a:r>
              <a:rPr lang="en-US" sz="2400" b="1">
                <a:solidFill>
                  <a:schemeClr val="bg2"/>
                </a:solidFill>
                <a:effectLst>
                  <a:outerShdw blurRad="38100" dist="38100" dir="2700000" algn="tl">
                    <a:srgbClr val="000000"/>
                  </a:outerShdw>
                </a:effectLst>
                <a:latin typeface="Times New Roman" pitchFamily="18" charset="0"/>
              </a:rPr>
              <a:t>4</a:t>
            </a:r>
            <a:r>
              <a:rPr lang="en-US" sz="2400" b="1">
                <a:solidFill>
                  <a:schemeClr val="tx2"/>
                </a:solidFill>
                <a:effectLst>
                  <a:outerShdw blurRad="38100" dist="38100" dir="2700000" algn="tl">
                    <a:srgbClr val="000000"/>
                  </a:outerShdw>
                </a:effectLst>
                <a:latin typeface="Times New Roman" pitchFamily="18" charset="0"/>
              </a:rPr>
              <a:t>	5</a:t>
            </a:r>
          </a:p>
        </p:txBody>
      </p:sp>
      <p:sp>
        <p:nvSpPr>
          <p:cNvPr id="171012" name="Text Box 4"/>
          <p:cNvSpPr txBox="1">
            <a:spLocks noChangeArrowheads="1"/>
          </p:cNvSpPr>
          <p:nvPr/>
        </p:nvSpPr>
        <p:spPr bwMode="auto">
          <a:xfrm>
            <a:off x="1196975" y="4513263"/>
            <a:ext cx="66611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tx2"/>
                </a:solidFill>
                <a:effectLst>
                  <a:outerShdw blurRad="38100" dist="38100" dir="2700000" algn="tl">
                    <a:srgbClr val="000000"/>
                  </a:outerShdw>
                </a:effectLst>
                <a:latin typeface="Times New Roman" pitchFamily="18" charset="0"/>
              </a:rPr>
              <a:t>12     13     </a:t>
            </a:r>
            <a:r>
              <a:rPr lang="en-US" sz="2400" b="1">
                <a:solidFill>
                  <a:schemeClr val="bg2"/>
                </a:solidFill>
                <a:effectLst>
                  <a:outerShdw blurRad="38100" dist="38100" dir="2700000" algn="tl">
                    <a:srgbClr val="000000"/>
                  </a:outerShdw>
                </a:effectLst>
                <a:latin typeface="Times New Roman" pitchFamily="18" charset="0"/>
              </a:rPr>
              <a:t>14</a:t>
            </a:r>
            <a:r>
              <a:rPr lang="en-US" sz="2400" b="1">
                <a:solidFill>
                  <a:schemeClr val="tx2"/>
                </a:solidFill>
                <a:effectLst>
                  <a:outerShdw blurRad="38100" dist="38100" dir="2700000" algn="tl">
                    <a:srgbClr val="000000"/>
                  </a:outerShdw>
                </a:effectLst>
                <a:latin typeface="Times New Roman" pitchFamily="18" charset="0"/>
              </a:rPr>
              <a:t>     15     23     </a:t>
            </a:r>
            <a:r>
              <a:rPr lang="en-US" sz="2400" b="1">
                <a:solidFill>
                  <a:schemeClr val="bg2"/>
                </a:solidFill>
                <a:effectLst>
                  <a:outerShdw blurRad="38100" dist="38100" dir="2700000" algn="tl">
                    <a:srgbClr val="000000"/>
                  </a:outerShdw>
                </a:effectLst>
                <a:latin typeface="Times New Roman" pitchFamily="18" charset="0"/>
              </a:rPr>
              <a:t>24</a:t>
            </a:r>
            <a:r>
              <a:rPr lang="en-US" sz="2400" b="1">
                <a:solidFill>
                  <a:schemeClr val="tx2"/>
                </a:solidFill>
                <a:effectLst>
                  <a:outerShdw blurRad="38100" dist="38100" dir="2700000" algn="tl">
                    <a:srgbClr val="000000"/>
                  </a:outerShdw>
                </a:effectLst>
                <a:latin typeface="Times New Roman" pitchFamily="18" charset="0"/>
              </a:rPr>
              <a:t>     25     </a:t>
            </a:r>
            <a:r>
              <a:rPr lang="en-US" sz="2400" b="1">
                <a:solidFill>
                  <a:schemeClr val="bg2"/>
                </a:solidFill>
                <a:effectLst>
                  <a:outerShdw blurRad="38100" dist="38100" dir="2700000" algn="tl">
                    <a:srgbClr val="000000"/>
                  </a:outerShdw>
                </a:effectLst>
                <a:latin typeface="Times New Roman" pitchFamily="18" charset="0"/>
              </a:rPr>
              <a:t>34</a:t>
            </a:r>
            <a:r>
              <a:rPr lang="en-US" sz="2400" b="1">
                <a:solidFill>
                  <a:schemeClr val="tx2"/>
                </a:solidFill>
                <a:effectLst>
                  <a:outerShdw blurRad="38100" dist="38100" dir="2700000" algn="tl">
                    <a:srgbClr val="000000"/>
                  </a:outerShdw>
                </a:effectLst>
                <a:latin typeface="Times New Roman" pitchFamily="18" charset="0"/>
              </a:rPr>
              <a:t>     35     </a:t>
            </a:r>
            <a:r>
              <a:rPr lang="en-US" sz="2400" b="1">
                <a:solidFill>
                  <a:schemeClr val="bg2"/>
                </a:solidFill>
                <a:effectLst>
                  <a:outerShdw blurRad="38100" dist="38100" dir="2700000" algn="tl">
                    <a:srgbClr val="000000"/>
                  </a:outerShdw>
                </a:effectLst>
                <a:latin typeface="Times New Roman" pitchFamily="18" charset="0"/>
              </a:rPr>
              <a:t>45</a:t>
            </a:r>
            <a:endParaRPr lang="en-US" sz="2400" b="1">
              <a:solidFill>
                <a:schemeClr val="tx2"/>
              </a:solidFill>
              <a:effectLst>
                <a:outerShdw blurRad="38100" dist="38100" dir="2700000" algn="tl">
                  <a:srgbClr val="000000"/>
                </a:outerShdw>
              </a:effectLst>
              <a:latin typeface="Times New Roman" pitchFamily="18" charset="0"/>
            </a:endParaRPr>
          </a:p>
        </p:txBody>
      </p:sp>
      <p:sp>
        <p:nvSpPr>
          <p:cNvPr id="171013" name="Text Box 5"/>
          <p:cNvSpPr txBox="1">
            <a:spLocks noChangeArrowheads="1"/>
          </p:cNvSpPr>
          <p:nvPr/>
        </p:nvSpPr>
        <p:spPr bwMode="auto">
          <a:xfrm>
            <a:off x="739775" y="3624263"/>
            <a:ext cx="75755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tx2"/>
                </a:solidFill>
                <a:effectLst>
                  <a:outerShdw blurRad="38100" dist="38100" dir="2700000" algn="tl">
                    <a:srgbClr val="000000"/>
                  </a:outerShdw>
                </a:effectLst>
                <a:latin typeface="Times New Roman" pitchFamily="18" charset="0"/>
              </a:rPr>
              <a:t>123    </a:t>
            </a:r>
            <a:r>
              <a:rPr lang="en-US" sz="2400" b="1">
                <a:solidFill>
                  <a:schemeClr val="bg2"/>
                </a:solidFill>
                <a:effectLst>
                  <a:outerShdw blurRad="38100" dist="38100" dir="2700000" algn="tl">
                    <a:srgbClr val="000000"/>
                  </a:outerShdw>
                </a:effectLst>
                <a:latin typeface="Times New Roman" pitchFamily="18" charset="0"/>
              </a:rPr>
              <a:t>124</a:t>
            </a:r>
            <a:r>
              <a:rPr lang="en-US" sz="2400" b="1">
                <a:solidFill>
                  <a:schemeClr val="tx2"/>
                </a:solidFill>
                <a:effectLst>
                  <a:outerShdw blurRad="38100" dist="38100" dir="2700000" algn="tl">
                    <a:srgbClr val="000000"/>
                  </a:outerShdw>
                </a:effectLst>
                <a:latin typeface="Times New Roman" pitchFamily="18" charset="0"/>
              </a:rPr>
              <a:t>     125    </a:t>
            </a:r>
            <a:r>
              <a:rPr lang="en-US" sz="2400" b="1">
                <a:solidFill>
                  <a:schemeClr val="bg2"/>
                </a:solidFill>
                <a:effectLst>
                  <a:outerShdw blurRad="38100" dist="38100" dir="2700000" algn="tl">
                    <a:srgbClr val="000000"/>
                  </a:outerShdw>
                </a:effectLst>
                <a:latin typeface="Times New Roman" pitchFamily="18" charset="0"/>
              </a:rPr>
              <a:t>134</a:t>
            </a:r>
            <a:r>
              <a:rPr lang="en-US" sz="2400" b="1">
                <a:solidFill>
                  <a:schemeClr val="tx2"/>
                </a:solidFill>
                <a:effectLst>
                  <a:outerShdw blurRad="38100" dist="38100" dir="2700000" algn="tl">
                    <a:srgbClr val="000000"/>
                  </a:outerShdw>
                </a:effectLst>
                <a:latin typeface="Times New Roman" pitchFamily="18" charset="0"/>
              </a:rPr>
              <a:t>    135    </a:t>
            </a:r>
            <a:r>
              <a:rPr lang="en-US" sz="2400" b="1">
                <a:solidFill>
                  <a:schemeClr val="bg2"/>
                </a:solidFill>
                <a:effectLst>
                  <a:outerShdw blurRad="38100" dist="38100" dir="2700000" algn="tl">
                    <a:srgbClr val="000000"/>
                  </a:outerShdw>
                </a:effectLst>
                <a:latin typeface="Times New Roman" pitchFamily="18" charset="0"/>
              </a:rPr>
              <a:t>145</a:t>
            </a:r>
            <a:r>
              <a:rPr lang="en-US" sz="2400" b="1">
                <a:solidFill>
                  <a:schemeClr val="tx2"/>
                </a:solidFill>
                <a:effectLst>
                  <a:outerShdw blurRad="38100" dist="38100" dir="2700000" algn="tl">
                    <a:srgbClr val="000000"/>
                  </a:outerShdw>
                </a:effectLst>
                <a:latin typeface="Times New Roman" pitchFamily="18" charset="0"/>
              </a:rPr>
              <a:t>    </a:t>
            </a:r>
            <a:r>
              <a:rPr lang="en-US" sz="2400" b="1">
                <a:solidFill>
                  <a:schemeClr val="bg2"/>
                </a:solidFill>
                <a:effectLst>
                  <a:outerShdw blurRad="38100" dist="38100" dir="2700000" algn="tl">
                    <a:srgbClr val="000000"/>
                  </a:outerShdw>
                </a:effectLst>
                <a:latin typeface="Times New Roman" pitchFamily="18" charset="0"/>
              </a:rPr>
              <a:t>234</a:t>
            </a:r>
            <a:r>
              <a:rPr lang="en-US" sz="2400" b="1">
                <a:solidFill>
                  <a:schemeClr val="tx2"/>
                </a:solidFill>
                <a:effectLst>
                  <a:outerShdw blurRad="38100" dist="38100" dir="2700000" algn="tl">
                    <a:srgbClr val="000000"/>
                  </a:outerShdw>
                </a:effectLst>
                <a:latin typeface="Times New Roman" pitchFamily="18" charset="0"/>
              </a:rPr>
              <a:t>    235    </a:t>
            </a:r>
            <a:r>
              <a:rPr lang="en-US" sz="2400" b="1">
                <a:solidFill>
                  <a:schemeClr val="bg2"/>
                </a:solidFill>
                <a:effectLst>
                  <a:outerShdw blurRad="38100" dist="38100" dir="2700000" algn="tl">
                    <a:srgbClr val="000000"/>
                  </a:outerShdw>
                </a:effectLst>
                <a:latin typeface="Times New Roman" pitchFamily="18" charset="0"/>
              </a:rPr>
              <a:t>245    345</a:t>
            </a:r>
          </a:p>
        </p:txBody>
      </p:sp>
      <p:sp>
        <p:nvSpPr>
          <p:cNvPr id="171014" name="Text Box 6"/>
          <p:cNvSpPr txBox="1">
            <a:spLocks noChangeArrowheads="1"/>
          </p:cNvSpPr>
          <p:nvPr/>
        </p:nvSpPr>
        <p:spPr bwMode="auto">
          <a:xfrm>
            <a:off x="2263775" y="2747963"/>
            <a:ext cx="45275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bg2"/>
                </a:solidFill>
                <a:effectLst>
                  <a:outerShdw blurRad="38100" dist="38100" dir="2700000" algn="tl">
                    <a:srgbClr val="000000"/>
                  </a:outerShdw>
                </a:effectLst>
                <a:latin typeface="Times New Roman" pitchFamily="18" charset="0"/>
              </a:rPr>
              <a:t>1234</a:t>
            </a:r>
            <a:r>
              <a:rPr lang="en-US" sz="2400" b="1">
                <a:solidFill>
                  <a:schemeClr val="tx2"/>
                </a:solidFill>
                <a:effectLst>
                  <a:outerShdw blurRad="38100" dist="38100" dir="2700000" algn="tl">
                    <a:srgbClr val="000000"/>
                  </a:outerShdw>
                </a:effectLst>
                <a:latin typeface="Times New Roman" pitchFamily="18" charset="0"/>
              </a:rPr>
              <a:t>	1235	</a:t>
            </a:r>
            <a:r>
              <a:rPr lang="en-US" sz="2400" b="1">
                <a:solidFill>
                  <a:schemeClr val="bg2"/>
                </a:solidFill>
                <a:effectLst>
                  <a:outerShdw blurRad="38100" dist="38100" dir="2700000" algn="tl">
                    <a:srgbClr val="000000"/>
                  </a:outerShdw>
                </a:effectLst>
                <a:latin typeface="Times New Roman" pitchFamily="18" charset="0"/>
              </a:rPr>
              <a:t>1245</a:t>
            </a:r>
            <a:r>
              <a:rPr lang="en-US" sz="2400" b="1">
                <a:solidFill>
                  <a:schemeClr val="tx2"/>
                </a:solidFill>
                <a:effectLst>
                  <a:outerShdw blurRad="38100" dist="38100" dir="2700000" algn="tl">
                    <a:srgbClr val="000000"/>
                  </a:outerShdw>
                </a:effectLst>
                <a:latin typeface="Times New Roman" pitchFamily="18" charset="0"/>
              </a:rPr>
              <a:t>	</a:t>
            </a:r>
            <a:r>
              <a:rPr lang="en-US" sz="2400" b="1">
                <a:solidFill>
                  <a:schemeClr val="bg2"/>
                </a:solidFill>
                <a:effectLst>
                  <a:outerShdw blurRad="38100" dist="38100" dir="2700000" algn="tl">
                    <a:srgbClr val="000000"/>
                  </a:outerShdw>
                </a:effectLst>
                <a:latin typeface="Times New Roman" pitchFamily="18" charset="0"/>
              </a:rPr>
              <a:t>1345</a:t>
            </a:r>
            <a:r>
              <a:rPr lang="en-US" sz="2400" b="1">
                <a:solidFill>
                  <a:schemeClr val="tx2"/>
                </a:solidFill>
                <a:effectLst>
                  <a:outerShdw blurRad="38100" dist="38100" dir="2700000" algn="tl">
                    <a:srgbClr val="000000"/>
                  </a:outerShdw>
                </a:effectLst>
                <a:latin typeface="Times New Roman" pitchFamily="18" charset="0"/>
              </a:rPr>
              <a:t>     </a:t>
            </a:r>
            <a:r>
              <a:rPr lang="en-US" sz="2400" b="1">
                <a:solidFill>
                  <a:schemeClr val="bg2"/>
                </a:solidFill>
                <a:effectLst>
                  <a:outerShdw blurRad="38100" dist="38100" dir="2700000" algn="tl">
                    <a:srgbClr val="000000"/>
                  </a:outerShdw>
                </a:effectLst>
                <a:latin typeface="Times New Roman" pitchFamily="18" charset="0"/>
              </a:rPr>
              <a:t>2345</a:t>
            </a:r>
            <a:endParaRPr lang="en-US" sz="2400" b="1">
              <a:solidFill>
                <a:schemeClr val="tx2"/>
              </a:solidFill>
              <a:effectLst>
                <a:outerShdw blurRad="38100" dist="38100" dir="2700000" algn="tl">
                  <a:srgbClr val="000000"/>
                </a:outerShdw>
              </a:effectLst>
              <a:latin typeface="Times New Roman" pitchFamily="18" charset="0"/>
            </a:endParaRPr>
          </a:p>
        </p:txBody>
      </p:sp>
      <p:sp>
        <p:nvSpPr>
          <p:cNvPr id="171015" name="Text Box 7"/>
          <p:cNvSpPr txBox="1">
            <a:spLocks noChangeArrowheads="1"/>
          </p:cNvSpPr>
          <p:nvPr/>
        </p:nvSpPr>
        <p:spPr bwMode="auto">
          <a:xfrm>
            <a:off x="4054475" y="1947863"/>
            <a:ext cx="9461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bg2"/>
                </a:solidFill>
                <a:effectLst>
                  <a:outerShdw blurRad="38100" dist="38100" dir="2700000" algn="tl">
                    <a:srgbClr val="000000"/>
                  </a:outerShdw>
                </a:effectLst>
                <a:latin typeface="Times New Roman" pitchFamily="18" charset="0"/>
              </a:rPr>
              <a:t>12345</a:t>
            </a:r>
            <a:endParaRPr lang="en-US" sz="2400" b="1">
              <a:solidFill>
                <a:schemeClr val="tx2"/>
              </a:solidFill>
              <a:effectLst>
                <a:outerShdw blurRad="38100" dist="38100" dir="2700000" algn="tl">
                  <a:srgbClr val="000000"/>
                </a:outerShdw>
              </a:effectLst>
              <a:latin typeface="Times New Roman" pitchFamily="18" charset="0"/>
            </a:endParaRPr>
          </a:p>
        </p:txBody>
      </p:sp>
      <p:sp>
        <p:nvSpPr>
          <p:cNvPr id="171016" name="Line 8"/>
          <p:cNvSpPr>
            <a:spLocks noChangeShapeType="1"/>
          </p:cNvSpPr>
          <p:nvPr/>
        </p:nvSpPr>
        <p:spPr bwMode="auto">
          <a:xfrm>
            <a:off x="1460500" y="4911725"/>
            <a:ext cx="1187450" cy="496888"/>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17" name="Line 9"/>
          <p:cNvSpPr>
            <a:spLocks noChangeShapeType="1"/>
          </p:cNvSpPr>
          <p:nvPr/>
        </p:nvSpPr>
        <p:spPr bwMode="auto">
          <a:xfrm>
            <a:off x="2165350" y="4911725"/>
            <a:ext cx="506413" cy="5064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18" name="Line 10"/>
          <p:cNvSpPr>
            <a:spLocks noChangeShapeType="1"/>
          </p:cNvSpPr>
          <p:nvPr/>
        </p:nvSpPr>
        <p:spPr bwMode="auto">
          <a:xfrm flipV="1">
            <a:off x="2671763" y="4924425"/>
            <a:ext cx="792162" cy="4826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19" name="Line 11"/>
          <p:cNvSpPr>
            <a:spLocks noChangeShapeType="1"/>
          </p:cNvSpPr>
          <p:nvPr/>
        </p:nvSpPr>
        <p:spPr bwMode="auto">
          <a:xfrm flipH="1" flipV="1">
            <a:off x="1497013" y="4935538"/>
            <a:ext cx="2127250" cy="4333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20" name="Line 12"/>
          <p:cNvSpPr>
            <a:spLocks noChangeShapeType="1"/>
          </p:cNvSpPr>
          <p:nvPr/>
        </p:nvSpPr>
        <p:spPr bwMode="auto">
          <a:xfrm flipV="1">
            <a:off x="3649663" y="4924425"/>
            <a:ext cx="506412" cy="4445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21" name="Line 13"/>
          <p:cNvSpPr>
            <a:spLocks noChangeShapeType="1"/>
          </p:cNvSpPr>
          <p:nvPr/>
        </p:nvSpPr>
        <p:spPr bwMode="auto">
          <a:xfrm flipV="1">
            <a:off x="3649663" y="4948238"/>
            <a:ext cx="1892300" cy="4333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22" name="Line 14"/>
          <p:cNvSpPr>
            <a:spLocks noChangeShapeType="1"/>
          </p:cNvSpPr>
          <p:nvPr/>
        </p:nvSpPr>
        <p:spPr bwMode="auto">
          <a:xfrm flipH="1" flipV="1">
            <a:off x="2189163" y="4935538"/>
            <a:ext cx="2325687" cy="4460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23" name="Line 15"/>
          <p:cNvSpPr>
            <a:spLocks noChangeShapeType="1"/>
          </p:cNvSpPr>
          <p:nvPr/>
        </p:nvSpPr>
        <p:spPr bwMode="auto">
          <a:xfrm flipH="1" flipV="1">
            <a:off x="4168775" y="4935538"/>
            <a:ext cx="358775" cy="4333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24" name="Line 16"/>
          <p:cNvSpPr>
            <a:spLocks noChangeShapeType="1"/>
          </p:cNvSpPr>
          <p:nvPr/>
        </p:nvSpPr>
        <p:spPr bwMode="auto">
          <a:xfrm flipV="1">
            <a:off x="4552950" y="4948238"/>
            <a:ext cx="2362200" cy="4460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25" name="Line 17"/>
          <p:cNvSpPr>
            <a:spLocks noChangeShapeType="1"/>
          </p:cNvSpPr>
          <p:nvPr/>
        </p:nvSpPr>
        <p:spPr bwMode="auto">
          <a:xfrm flipH="1" flipV="1">
            <a:off x="3451225" y="4924425"/>
            <a:ext cx="2919413" cy="4318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26" name="Line 18"/>
          <p:cNvSpPr>
            <a:spLocks noChangeShapeType="1"/>
          </p:cNvSpPr>
          <p:nvPr/>
        </p:nvSpPr>
        <p:spPr bwMode="auto">
          <a:xfrm flipH="1" flipV="1">
            <a:off x="5529263" y="4948238"/>
            <a:ext cx="866775" cy="4206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27" name="Line 19"/>
          <p:cNvSpPr>
            <a:spLocks noChangeShapeType="1"/>
          </p:cNvSpPr>
          <p:nvPr/>
        </p:nvSpPr>
        <p:spPr bwMode="auto">
          <a:xfrm flipV="1">
            <a:off x="6432550" y="4948238"/>
            <a:ext cx="469900" cy="4206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28" name="Line 20"/>
          <p:cNvSpPr>
            <a:spLocks noChangeShapeType="1"/>
          </p:cNvSpPr>
          <p:nvPr/>
        </p:nvSpPr>
        <p:spPr bwMode="auto">
          <a:xfrm flipH="1" flipV="1">
            <a:off x="1063625" y="4033838"/>
            <a:ext cx="371475" cy="5318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29" name="Line 21"/>
          <p:cNvSpPr>
            <a:spLocks noChangeShapeType="1"/>
          </p:cNvSpPr>
          <p:nvPr/>
        </p:nvSpPr>
        <p:spPr bwMode="auto">
          <a:xfrm flipV="1">
            <a:off x="1447800" y="4021138"/>
            <a:ext cx="1249363" cy="5318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30" name="Line 22"/>
          <p:cNvSpPr>
            <a:spLocks noChangeShapeType="1"/>
          </p:cNvSpPr>
          <p:nvPr/>
        </p:nvSpPr>
        <p:spPr bwMode="auto">
          <a:xfrm flipH="1" flipV="1">
            <a:off x="1076325" y="4070350"/>
            <a:ext cx="1050925" cy="4953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31" name="Line 23"/>
          <p:cNvSpPr>
            <a:spLocks noChangeShapeType="1"/>
          </p:cNvSpPr>
          <p:nvPr/>
        </p:nvSpPr>
        <p:spPr bwMode="auto">
          <a:xfrm flipV="1">
            <a:off x="2139950" y="4044950"/>
            <a:ext cx="2028825" cy="5445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32" name="Line 24"/>
          <p:cNvSpPr>
            <a:spLocks noChangeShapeType="1"/>
          </p:cNvSpPr>
          <p:nvPr/>
        </p:nvSpPr>
        <p:spPr bwMode="auto">
          <a:xfrm flipH="1" flipV="1">
            <a:off x="2660650" y="4033838"/>
            <a:ext cx="839788" cy="5318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33" name="Line 25"/>
          <p:cNvSpPr>
            <a:spLocks noChangeShapeType="1"/>
          </p:cNvSpPr>
          <p:nvPr/>
        </p:nvSpPr>
        <p:spPr bwMode="auto">
          <a:xfrm flipV="1">
            <a:off x="3500438" y="4057650"/>
            <a:ext cx="668337" cy="5191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34" name="Line 26"/>
          <p:cNvSpPr>
            <a:spLocks noChangeShapeType="1"/>
          </p:cNvSpPr>
          <p:nvPr/>
        </p:nvSpPr>
        <p:spPr bwMode="auto">
          <a:xfrm flipH="1" flipV="1">
            <a:off x="1076325" y="4057650"/>
            <a:ext cx="3092450" cy="5191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35" name="Line 27"/>
          <p:cNvSpPr>
            <a:spLocks noChangeShapeType="1"/>
          </p:cNvSpPr>
          <p:nvPr/>
        </p:nvSpPr>
        <p:spPr bwMode="auto">
          <a:xfrm flipV="1">
            <a:off x="4181475" y="4033838"/>
            <a:ext cx="2276475" cy="5429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36" name="Line 28"/>
          <p:cNvSpPr>
            <a:spLocks noChangeShapeType="1"/>
          </p:cNvSpPr>
          <p:nvPr/>
        </p:nvSpPr>
        <p:spPr bwMode="auto">
          <a:xfrm flipH="1" flipV="1">
            <a:off x="2684463" y="4044950"/>
            <a:ext cx="2882900" cy="5207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37" name="Line 29"/>
          <p:cNvSpPr>
            <a:spLocks noChangeShapeType="1"/>
          </p:cNvSpPr>
          <p:nvPr/>
        </p:nvSpPr>
        <p:spPr bwMode="auto">
          <a:xfrm flipV="1">
            <a:off x="5578475" y="4044950"/>
            <a:ext cx="892175" cy="5318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38" name="Line 30"/>
          <p:cNvSpPr>
            <a:spLocks noChangeShapeType="1"/>
          </p:cNvSpPr>
          <p:nvPr/>
        </p:nvSpPr>
        <p:spPr bwMode="auto">
          <a:xfrm flipH="1" flipV="1">
            <a:off x="4144963" y="4044950"/>
            <a:ext cx="2782887" cy="5207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39" name="Line 31"/>
          <p:cNvSpPr>
            <a:spLocks noChangeShapeType="1"/>
          </p:cNvSpPr>
          <p:nvPr/>
        </p:nvSpPr>
        <p:spPr bwMode="auto">
          <a:xfrm flipH="1" flipV="1">
            <a:off x="6457950" y="4033838"/>
            <a:ext cx="482600" cy="5429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40" name="Line 32"/>
          <p:cNvSpPr>
            <a:spLocks noChangeShapeType="1"/>
          </p:cNvSpPr>
          <p:nvPr/>
        </p:nvSpPr>
        <p:spPr bwMode="auto">
          <a:xfrm flipV="1">
            <a:off x="1187450" y="3154363"/>
            <a:ext cx="2325688" cy="5318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41" name="Line 33"/>
          <p:cNvSpPr>
            <a:spLocks noChangeShapeType="1"/>
          </p:cNvSpPr>
          <p:nvPr/>
        </p:nvSpPr>
        <p:spPr bwMode="auto">
          <a:xfrm flipV="1">
            <a:off x="2720975" y="3167063"/>
            <a:ext cx="779463" cy="519112"/>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42" name="Line 34"/>
          <p:cNvSpPr>
            <a:spLocks noChangeShapeType="1"/>
          </p:cNvSpPr>
          <p:nvPr/>
        </p:nvSpPr>
        <p:spPr bwMode="auto">
          <a:xfrm flipH="1" flipV="1">
            <a:off x="3500438" y="3179763"/>
            <a:ext cx="742950" cy="4953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43" name="Line 35"/>
          <p:cNvSpPr>
            <a:spLocks noChangeShapeType="1"/>
          </p:cNvSpPr>
          <p:nvPr/>
        </p:nvSpPr>
        <p:spPr bwMode="auto">
          <a:xfrm flipH="1" flipV="1">
            <a:off x="3500438" y="3179763"/>
            <a:ext cx="2981325" cy="4826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1044" name="Text Box 36"/>
          <p:cNvSpPr txBox="1">
            <a:spLocks noChangeArrowheads="1"/>
          </p:cNvSpPr>
          <p:nvPr/>
        </p:nvSpPr>
        <p:spPr bwMode="auto">
          <a:xfrm>
            <a:off x="650875" y="1701800"/>
            <a:ext cx="2190750" cy="1187450"/>
          </a:xfrm>
          <a:prstGeom prst="rect">
            <a:avLst/>
          </a:prstGeom>
          <a:noFill/>
          <a:ln w="9525">
            <a:noFill/>
            <a:miter lim="800000"/>
            <a:headEnd/>
            <a:tailEnd/>
          </a:ln>
          <a:effectLst/>
        </p:spPr>
        <p:txBody>
          <a:bodyPr anchor="ctr">
            <a:spAutoFit/>
          </a:bodyPr>
          <a:lstStyle/>
          <a:p>
            <a:pPr>
              <a:defRPr/>
            </a:pPr>
            <a:r>
              <a:rPr lang="en-US" sz="2400" b="1">
                <a:effectLst>
                  <a:outerShdw blurRad="38100" dist="38100" dir="2700000" algn="tl">
                    <a:srgbClr val="000000"/>
                  </a:outerShdw>
                </a:effectLst>
                <a:latin typeface="Times New Roman" pitchFamily="18" charset="0"/>
              </a:rPr>
              <a:t>Seviye 1’ de Apriori</a:t>
            </a:r>
          </a:p>
          <a:p>
            <a:pPr>
              <a:defRPr/>
            </a:pPr>
            <a:endParaRPr lang="en-US" sz="2400">
              <a:latin typeface="Times New Roman" pitchFamily="18" charset="0"/>
            </a:endParaRPr>
          </a:p>
        </p:txBody>
      </p:sp>
      <p:sp>
        <p:nvSpPr>
          <p:cNvPr id="171045" name="AutoShape 37"/>
          <p:cNvSpPr>
            <a:spLocks noChangeArrowheads="1"/>
          </p:cNvSpPr>
          <p:nvPr/>
        </p:nvSpPr>
        <p:spPr bwMode="auto">
          <a:xfrm>
            <a:off x="8093075" y="5367338"/>
            <a:ext cx="322263" cy="284162"/>
          </a:xfrm>
          <a:prstGeom prst="leftArrow">
            <a:avLst>
              <a:gd name="adj1" fmla="val 50000"/>
              <a:gd name="adj2" fmla="val 28352"/>
            </a:avLst>
          </a:prstGeom>
          <a:solidFill>
            <a:srgbClr val="FF3300"/>
          </a:solidFill>
          <a:ln w="38100">
            <a:solidFill>
              <a:srgbClr val="0000FF"/>
            </a:solidFill>
            <a:miter lim="800000"/>
            <a:headEnd type="none" w="sm" len="sm"/>
            <a:tailEnd type="none" w="sm" len="sm"/>
          </a:ln>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1044"/>
                                        </p:tgtEl>
                                        <p:attrNameLst>
                                          <p:attrName>style.visibility</p:attrName>
                                        </p:attrNameLst>
                                      </p:cBhvr>
                                      <p:to>
                                        <p:strVal val="visible"/>
                                      </p:to>
                                    </p:set>
                                    <p:animEffect transition="in" filter="dissolve">
                                      <p:cBhvr>
                                        <p:cTn id="7" dur="500"/>
                                        <p:tgtEl>
                                          <p:spTgt spid="17104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71011"/>
                                        </p:tgtEl>
                                        <p:attrNameLst>
                                          <p:attrName>style.visibility</p:attrName>
                                        </p:attrNameLst>
                                      </p:cBhvr>
                                      <p:to>
                                        <p:strVal val="visible"/>
                                      </p:to>
                                    </p:set>
                                    <p:animEffect transition="in" filter="dissolve">
                                      <p:cBhvr>
                                        <p:cTn id="11" dur="500"/>
                                        <p:tgtEl>
                                          <p:spTgt spid="1710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71012"/>
                                        </p:tgtEl>
                                        <p:attrNameLst>
                                          <p:attrName>style.visibility</p:attrName>
                                        </p:attrNameLst>
                                      </p:cBhvr>
                                      <p:to>
                                        <p:strVal val="visible"/>
                                      </p:to>
                                    </p:set>
                                    <p:animEffect transition="in" filter="dissolve">
                                      <p:cBhvr>
                                        <p:cTn id="15" dur="500"/>
                                        <p:tgtEl>
                                          <p:spTgt spid="1710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71013"/>
                                        </p:tgtEl>
                                        <p:attrNameLst>
                                          <p:attrName>style.visibility</p:attrName>
                                        </p:attrNameLst>
                                      </p:cBhvr>
                                      <p:to>
                                        <p:strVal val="visible"/>
                                      </p:to>
                                    </p:set>
                                    <p:animEffect transition="in" filter="dissolve">
                                      <p:cBhvr>
                                        <p:cTn id="19" dur="500"/>
                                        <p:tgtEl>
                                          <p:spTgt spid="17101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71014"/>
                                        </p:tgtEl>
                                        <p:attrNameLst>
                                          <p:attrName>style.visibility</p:attrName>
                                        </p:attrNameLst>
                                      </p:cBhvr>
                                      <p:to>
                                        <p:strVal val="visible"/>
                                      </p:to>
                                    </p:set>
                                    <p:animEffect transition="in" filter="dissolve">
                                      <p:cBhvr>
                                        <p:cTn id="23" dur="500"/>
                                        <p:tgtEl>
                                          <p:spTgt spid="17101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71015"/>
                                        </p:tgtEl>
                                        <p:attrNameLst>
                                          <p:attrName>style.visibility</p:attrName>
                                        </p:attrNameLst>
                                      </p:cBhvr>
                                      <p:to>
                                        <p:strVal val="visible"/>
                                      </p:to>
                                    </p:set>
                                    <p:animEffect transition="in" filter="dissolve">
                                      <p:cBhvr>
                                        <p:cTn id="27" dur="500"/>
                                        <p:tgtEl>
                                          <p:spTgt spid="171015"/>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71045"/>
                                        </p:tgtEl>
                                        <p:attrNameLst>
                                          <p:attrName>style.visibility</p:attrName>
                                        </p:attrNameLst>
                                      </p:cBhvr>
                                      <p:to>
                                        <p:strVal val="visible"/>
                                      </p:to>
                                    </p:set>
                                    <p:animEffect transition="in" filter="dissolve">
                                      <p:cBhvr>
                                        <p:cTn id="31" dur="500"/>
                                        <p:tgtEl>
                                          <p:spTgt spid="171045"/>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71016"/>
                                        </p:tgtEl>
                                        <p:attrNameLst>
                                          <p:attrName>style.visibility</p:attrName>
                                        </p:attrNameLst>
                                      </p:cBhvr>
                                      <p:to>
                                        <p:strVal val="visible"/>
                                      </p:to>
                                    </p:set>
                                    <p:animEffect transition="in" filter="dissolve">
                                      <p:cBhvr>
                                        <p:cTn id="35" dur="500"/>
                                        <p:tgtEl>
                                          <p:spTgt spid="171016"/>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71017"/>
                                        </p:tgtEl>
                                        <p:attrNameLst>
                                          <p:attrName>style.visibility</p:attrName>
                                        </p:attrNameLst>
                                      </p:cBhvr>
                                      <p:to>
                                        <p:strVal val="visible"/>
                                      </p:to>
                                    </p:set>
                                    <p:animEffect transition="in" filter="dissolve">
                                      <p:cBhvr>
                                        <p:cTn id="39" dur="500"/>
                                        <p:tgtEl>
                                          <p:spTgt spid="171017"/>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171018"/>
                                        </p:tgtEl>
                                        <p:attrNameLst>
                                          <p:attrName>style.visibility</p:attrName>
                                        </p:attrNameLst>
                                      </p:cBhvr>
                                      <p:to>
                                        <p:strVal val="visible"/>
                                      </p:to>
                                    </p:set>
                                    <p:animEffect transition="in" filter="dissolve">
                                      <p:cBhvr>
                                        <p:cTn id="43" dur="500"/>
                                        <p:tgtEl>
                                          <p:spTgt spid="171018"/>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171019"/>
                                        </p:tgtEl>
                                        <p:attrNameLst>
                                          <p:attrName>style.visibility</p:attrName>
                                        </p:attrNameLst>
                                      </p:cBhvr>
                                      <p:to>
                                        <p:strVal val="visible"/>
                                      </p:to>
                                    </p:set>
                                    <p:animEffect transition="in" filter="dissolve">
                                      <p:cBhvr>
                                        <p:cTn id="47" dur="500"/>
                                        <p:tgtEl>
                                          <p:spTgt spid="171019"/>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71020"/>
                                        </p:tgtEl>
                                        <p:attrNameLst>
                                          <p:attrName>style.visibility</p:attrName>
                                        </p:attrNameLst>
                                      </p:cBhvr>
                                      <p:to>
                                        <p:strVal val="visible"/>
                                      </p:to>
                                    </p:set>
                                    <p:animEffect transition="in" filter="dissolve">
                                      <p:cBhvr>
                                        <p:cTn id="51" dur="500"/>
                                        <p:tgtEl>
                                          <p:spTgt spid="171020"/>
                                        </p:tgtEl>
                                      </p:cBhvr>
                                    </p:animEffect>
                                  </p:childTnLst>
                                </p:cTn>
                              </p:par>
                            </p:childTnLst>
                          </p:cTn>
                        </p:par>
                        <p:par>
                          <p:cTn id="52" fill="hold">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171021"/>
                                        </p:tgtEl>
                                        <p:attrNameLst>
                                          <p:attrName>style.visibility</p:attrName>
                                        </p:attrNameLst>
                                      </p:cBhvr>
                                      <p:to>
                                        <p:strVal val="visible"/>
                                      </p:to>
                                    </p:set>
                                    <p:animEffect transition="in" filter="dissolve">
                                      <p:cBhvr>
                                        <p:cTn id="55" dur="500"/>
                                        <p:tgtEl>
                                          <p:spTgt spid="171021"/>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171022"/>
                                        </p:tgtEl>
                                        <p:attrNameLst>
                                          <p:attrName>style.visibility</p:attrName>
                                        </p:attrNameLst>
                                      </p:cBhvr>
                                      <p:to>
                                        <p:strVal val="visible"/>
                                      </p:to>
                                    </p:set>
                                    <p:animEffect transition="in" filter="dissolve">
                                      <p:cBhvr>
                                        <p:cTn id="59" dur="500"/>
                                        <p:tgtEl>
                                          <p:spTgt spid="171022"/>
                                        </p:tgtEl>
                                      </p:cBhvr>
                                    </p:animEffect>
                                  </p:childTnLst>
                                </p:cTn>
                              </p:par>
                            </p:childTnLst>
                          </p:cTn>
                        </p:par>
                        <p:par>
                          <p:cTn id="60" fill="hold">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171023"/>
                                        </p:tgtEl>
                                        <p:attrNameLst>
                                          <p:attrName>style.visibility</p:attrName>
                                        </p:attrNameLst>
                                      </p:cBhvr>
                                      <p:to>
                                        <p:strVal val="visible"/>
                                      </p:to>
                                    </p:set>
                                    <p:animEffect transition="in" filter="dissolve">
                                      <p:cBhvr>
                                        <p:cTn id="63" dur="500"/>
                                        <p:tgtEl>
                                          <p:spTgt spid="171023"/>
                                        </p:tgtEl>
                                      </p:cBhvr>
                                    </p:animEffect>
                                  </p:childTnLst>
                                </p:cTn>
                              </p:par>
                            </p:childTnLst>
                          </p:cTn>
                        </p:par>
                        <p:par>
                          <p:cTn id="64" fill="hold">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171024"/>
                                        </p:tgtEl>
                                        <p:attrNameLst>
                                          <p:attrName>style.visibility</p:attrName>
                                        </p:attrNameLst>
                                      </p:cBhvr>
                                      <p:to>
                                        <p:strVal val="visible"/>
                                      </p:to>
                                    </p:set>
                                    <p:animEffect transition="in" filter="dissolve">
                                      <p:cBhvr>
                                        <p:cTn id="67" dur="500"/>
                                        <p:tgtEl>
                                          <p:spTgt spid="171024"/>
                                        </p:tgtEl>
                                      </p:cBhvr>
                                    </p:animEffect>
                                  </p:childTnLst>
                                </p:cTn>
                              </p:par>
                            </p:childTnLst>
                          </p:cTn>
                        </p:par>
                        <p:par>
                          <p:cTn id="68" fill="hold">
                            <p:stCondLst>
                              <p:cond delay="8000"/>
                            </p:stCondLst>
                            <p:childTnLst>
                              <p:par>
                                <p:cTn id="69" presetID="9" presetClass="entr" presetSubtype="0" fill="hold" grpId="0" nodeType="afterEffect">
                                  <p:stCondLst>
                                    <p:cond delay="0"/>
                                  </p:stCondLst>
                                  <p:childTnLst>
                                    <p:set>
                                      <p:cBhvr>
                                        <p:cTn id="70" dur="1" fill="hold">
                                          <p:stCondLst>
                                            <p:cond delay="0"/>
                                          </p:stCondLst>
                                        </p:cTn>
                                        <p:tgtEl>
                                          <p:spTgt spid="171025"/>
                                        </p:tgtEl>
                                        <p:attrNameLst>
                                          <p:attrName>style.visibility</p:attrName>
                                        </p:attrNameLst>
                                      </p:cBhvr>
                                      <p:to>
                                        <p:strVal val="visible"/>
                                      </p:to>
                                    </p:set>
                                    <p:animEffect transition="in" filter="dissolve">
                                      <p:cBhvr>
                                        <p:cTn id="71" dur="500"/>
                                        <p:tgtEl>
                                          <p:spTgt spid="171025"/>
                                        </p:tgtEl>
                                      </p:cBhvr>
                                    </p:animEffect>
                                  </p:childTnLst>
                                </p:cTn>
                              </p:par>
                            </p:childTnLst>
                          </p:cTn>
                        </p:par>
                        <p:par>
                          <p:cTn id="72" fill="hold">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171026"/>
                                        </p:tgtEl>
                                        <p:attrNameLst>
                                          <p:attrName>style.visibility</p:attrName>
                                        </p:attrNameLst>
                                      </p:cBhvr>
                                      <p:to>
                                        <p:strVal val="visible"/>
                                      </p:to>
                                    </p:set>
                                    <p:animEffect transition="in" filter="dissolve">
                                      <p:cBhvr>
                                        <p:cTn id="75" dur="500"/>
                                        <p:tgtEl>
                                          <p:spTgt spid="171026"/>
                                        </p:tgtEl>
                                      </p:cBhvr>
                                    </p:animEffect>
                                  </p:childTnLst>
                                </p:cTn>
                              </p:par>
                            </p:childTnLst>
                          </p:cTn>
                        </p:par>
                        <p:par>
                          <p:cTn id="76" fill="hold">
                            <p:stCondLst>
                              <p:cond delay="9000"/>
                            </p:stCondLst>
                            <p:childTnLst>
                              <p:par>
                                <p:cTn id="77" presetID="9" presetClass="entr" presetSubtype="0" fill="hold" grpId="0" nodeType="afterEffect">
                                  <p:stCondLst>
                                    <p:cond delay="0"/>
                                  </p:stCondLst>
                                  <p:childTnLst>
                                    <p:set>
                                      <p:cBhvr>
                                        <p:cTn id="78" dur="1" fill="hold">
                                          <p:stCondLst>
                                            <p:cond delay="0"/>
                                          </p:stCondLst>
                                        </p:cTn>
                                        <p:tgtEl>
                                          <p:spTgt spid="171027"/>
                                        </p:tgtEl>
                                        <p:attrNameLst>
                                          <p:attrName>style.visibility</p:attrName>
                                        </p:attrNameLst>
                                      </p:cBhvr>
                                      <p:to>
                                        <p:strVal val="visible"/>
                                      </p:to>
                                    </p:set>
                                    <p:animEffect transition="in" filter="dissolve">
                                      <p:cBhvr>
                                        <p:cTn id="79" dur="500"/>
                                        <p:tgtEl>
                                          <p:spTgt spid="171027"/>
                                        </p:tgtEl>
                                      </p:cBhvr>
                                    </p:animEffect>
                                  </p:childTnLst>
                                </p:cTn>
                              </p:par>
                            </p:childTnLst>
                          </p:cTn>
                        </p:par>
                        <p:par>
                          <p:cTn id="80" fill="hold">
                            <p:stCondLst>
                              <p:cond delay="9500"/>
                            </p:stCondLst>
                            <p:childTnLst>
                              <p:par>
                                <p:cTn id="81" presetID="9" presetClass="entr" presetSubtype="0" fill="hold" grpId="0" nodeType="afterEffect">
                                  <p:stCondLst>
                                    <p:cond delay="0"/>
                                  </p:stCondLst>
                                  <p:childTnLst>
                                    <p:set>
                                      <p:cBhvr>
                                        <p:cTn id="82" dur="1" fill="hold">
                                          <p:stCondLst>
                                            <p:cond delay="0"/>
                                          </p:stCondLst>
                                        </p:cTn>
                                        <p:tgtEl>
                                          <p:spTgt spid="171028"/>
                                        </p:tgtEl>
                                        <p:attrNameLst>
                                          <p:attrName>style.visibility</p:attrName>
                                        </p:attrNameLst>
                                      </p:cBhvr>
                                      <p:to>
                                        <p:strVal val="visible"/>
                                      </p:to>
                                    </p:set>
                                    <p:animEffect transition="in" filter="dissolve">
                                      <p:cBhvr>
                                        <p:cTn id="83" dur="500"/>
                                        <p:tgtEl>
                                          <p:spTgt spid="171028"/>
                                        </p:tgtEl>
                                      </p:cBhvr>
                                    </p:animEffect>
                                  </p:childTnLst>
                                </p:cTn>
                              </p:par>
                            </p:childTnLst>
                          </p:cTn>
                        </p:par>
                        <p:par>
                          <p:cTn id="84" fill="hold">
                            <p:stCondLst>
                              <p:cond delay="10000"/>
                            </p:stCondLst>
                            <p:childTnLst>
                              <p:par>
                                <p:cTn id="85" presetID="9" presetClass="entr" presetSubtype="0" fill="hold" grpId="0" nodeType="afterEffect">
                                  <p:stCondLst>
                                    <p:cond delay="0"/>
                                  </p:stCondLst>
                                  <p:childTnLst>
                                    <p:set>
                                      <p:cBhvr>
                                        <p:cTn id="86" dur="1" fill="hold">
                                          <p:stCondLst>
                                            <p:cond delay="0"/>
                                          </p:stCondLst>
                                        </p:cTn>
                                        <p:tgtEl>
                                          <p:spTgt spid="171029"/>
                                        </p:tgtEl>
                                        <p:attrNameLst>
                                          <p:attrName>style.visibility</p:attrName>
                                        </p:attrNameLst>
                                      </p:cBhvr>
                                      <p:to>
                                        <p:strVal val="visible"/>
                                      </p:to>
                                    </p:set>
                                    <p:animEffect transition="in" filter="dissolve">
                                      <p:cBhvr>
                                        <p:cTn id="87" dur="500"/>
                                        <p:tgtEl>
                                          <p:spTgt spid="171029"/>
                                        </p:tgtEl>
                                      </p:cBhvr>
                                    </p:animEffect>
                                  </p:childTnLst>
                                </p:cTn>
                              </p:par>
                            </p:childTnLst>
                          </p:cTn>
                        </p:par>
                        <p:par>
                          <p:cTn id="88" fill="hold">
                            <p:stCondLst>
                              <p:cond delay="10500"/>
                            </p:stCondLst>
                            <p:childTnLst>
                              <p:par>
                                <p:cTn id="89" presetID="9" presetClass="entr" presetSubtype="0" fill="hold" grpId="0" nodeType="afterEffect">
                                  <p:stCondLst>
                                    <p:cond delay="0"/>
                                  </p:stCondLst>
                                  <p:childTnLst>
                                    <p:set>
                                      <p:cBhvr>
                                        <p:cTn id="90" dur="1" fill="hold">
                                          <p:stCondLst>
                                            <p:cond delay="0"/>
                                          </p:stCondLst>
                                        </p:cTn>
                                        <p:tgtEl>
                                          <p:spTgt spid="171030"/>
                                        </p:tgtEl>
                                        <p:attrNameLst>
                                          <p:attrName>style.visibility</p:attrName>
                                        </p:attrNameLst>
                                      </p:cBhvr>
                                      <p:to>
                                        <p:strVal val="visible"/>
                                      </p:to>
                                    </p:set>
                                    <p:animEffect transition="in" filter="dissolve">
                                      <p:cBhvr>
                                        <p:cTn id="91" dur="500"/>
                                        <p:tgtEl>
                                          <p:spTgt spid="171030"/>
                                        </p:tgtEl>
                                      </p:cBhvr>
                                    </p:animEffect>
                                  </p:childTnLst>
                                </p:cTn>
                              </p:par>
                            </p:childTnLst>
                          </p:cTn>
                        </p:par>
                        <p:par>
                          <p:cTn id="92" fill="hold">
                            <p:stCondLst>
                              <p:cond delay="11000"/>
                            </p:stCondLst>
                            <p:childTnLst>
                              <p:par>
                                <p:cTn id="93" presetID="9" presetClass="entr" presetSubtype="0" fill="hold" grpId="0" nodeType="afterEffect">
                                  <p:stCondLst>
                                    <p:cond delay="0"/>
                                  </p:stCondLst>
                                  <p:childTnLst>
                                    <p:set>
                                      <p:cBhvr>
                                        <p:cTn id="94" dur="1" fill="hold">
                                          <p:stCondLst>
                                            <p:cond delay="0"/>
                                          </p:stCondLst>
                                        </p:cTn>
                                        <p:tgtEl>
                                          <p:spTgt spid="171031"/>
                                        </p:tgtEl>
                                        <p:attrNameLst>
                                          <p:attrName>style.visibility</p:attrName>
                                        </p:attrNameLst>
                                      </p:cBhvr>
                                      <p:to>
                                        <p:strVal val="visible"/>
                                      </p:to>
                                    </p:set>
                                    <p:animEffect transition="in" filter="dissolve">
                                      <p:cBhvr>
                                        <p:cTn id="95" dur="500"/>
                                        <p:tgtEl>
                                          <p:spTgt spid="171031"/>
                                        </p:tgtEl>
                                      </p:cBhvr>
                                    </p:animEffect>
                                  </p:childTnLst>
                                </p:cTn>
                              </p:par>
                            </p:childTnLst>
                          </p:cTn>
                        </p:par>
                        <p:par>
                          <p:cTn id="96" fill="hold">
                            <p:stCondLst>
                              <p:cond delay="11500"/>
                            </p:stCondLst>
                            <p:childTnLst>
                              <p:par>
                                <p:cTn id="97" presetID="9" presetClass="entr" presetSubtype="0" fill="hold" grpId="0" nodeType="afterEffect">
                                  <p:stCondLst>
                                    <p:cond delay="0"/>
                                  </p:stCondLst>
                                  <p:childTnLst>
                                    <p:set>
                                      <p:cBhvr>
                                        <p:cTn id="98" dur="1" fill="hold">
                                          <p:stCondLst>
                                            <p:cond delay="0"/>
                                          </p:stCondLst>
                                        </p:cTn>
                                        <p:tgtEl>
                                          <p:spTgt spid="171032"/>
                                        </p:tgtEl>
                                        <p:attrNameLst>
                                          <p:attrName>style.visibility</p:attrName>
                                        </p:attrNameLst>
                                      </p:cBhvr>
                                      <p:to>
                                        <p:strVal val="visible"/>
                                      </p:to>
                                    </p:set>
                                    <p:animEffect transition="in" filter="dissolve">
                                      <p:cBhvr>
                                        <p:cTn id="99" dur="500"/>
                                        <p:tgtEl>
                                          <p:spTgt spid="171032"/>
                                        </p:tgtEl>
                                      </p:cBhvr>
                                    </p:animEffect>
                                  </p:childTnLst>
                                </p:cTn>
                              </p:par>
                            </p:childTnLst>
                          </p:cTn>
                        </p:par>
                        <p:par>
                          <p:cTn id="100" fill="hold">
                            <p:stCondLst>
                              <p:cond delay="12000"/>
                            </p:stCondLst>
                            <p:childTnLst>
                              <p:par>
                                <p:cTn id="101" presetID="9" presetClass="entr" presetSubtype="0" fill="hold" grpId="0" nodeType="afterEffect">
                                  <p:stCondLst>
                                    <p:cond delay="0"/>
                                  </p:stCondLst>
                                  <p:childTnLst>
                                    <p:set>
                                      <p:cBhvr>
                                        <p:cTn id="102" dur="1" fill="hold">
                                          <p:stCondLst>
                                            <p:cond delay="0"/>
                                          </p:stCondLst>
                                        </p:cTn>
                                        <p:tgtEl>
                                          <p:spTgt spid="171033"/>
                                        </p:tgtEl>
                                        <p:attrNameLst>
                                          <p:attrName>style.visibility</p:attrName>
                                        </p:attrNameLst>
                                      </p:cBhvr>
                                      <p:to>
                                        <p:strVal val="visible"/>
                                      </p:to>
                                    </p:set>
                                    <p:animEffect transition="in" filter="dissolve">
                                      <p:cBhvr>
                                        <p:cTn id="103" dur="500"/>
                                        <p:tgtEl>
                                          <p:spTgt spid="171033"/>
                                        </p:tgtEl>
                                      </p:cBhvr>
                                    </p:animEffect>
                                  </p:childTnLst>
                                </p:cTn>
                              </p:par>
                            </p:childTnLst>
                          </p:cTn>
                        </p:par>
                        <p:par>
                          <p:cTn id="104" fill="hold">
                            <p:stCondLst>
                              <p:cond delay="12500"/>
                            </p:stCondLst>
                            <p:childTnLst>
                              <p:par>
                                <p:cTn id="105" presetID="9" presetClass="entr" presetSubtype="0" fill="hold" grpId="0" nodeType="afterEffect">
                                  <p:stCondLst>
                                    <p:cond delay="0"/>
                                  </p:stCondLst>
                                  <p:childTnLst>
                                    <p:set>
                                      <p:cBhvr>
                                        <p:cTn id="106" dur="1" fill="hold">
                                          <p:stCondLst>
                                            <p:cond delay="0"/>
                                          </p:stCondLst>
                                        </p:cTn>
                                        <p:tgtEl>
                                          <p:spTgt spid="171034"/>
                                        </p:tgtEl>
                                        <p:attrNameLst>
                                          <p:attrName>style.visibility</p:attrName>
                                        </p:attrNameLst>
                                      </p:cBhvr>
                                      <p:to>
                                        <p:strVal val="visible"/>
                                      </p:to>
                                    </p:set>
                                    <p:animEffect transition="in" filter="dissolve">
                                      <p:cBhvr>
                                        <p:cTn id="107" dur="500"/>
                                        <p:tgtEl>
                                          <p:spTgt spid="171034"/>
                                        </p:tgtEl>
                                      </p:cBhvr>
                                    </p:animEffect>
                                  </p:childTnLst>
                                </p:cTn>
                              </p:par>
                            </p:childTnLst>
                          </p:cTn>
                        </p:par>
                        <p:par>
                          <p:cTn id="108" fill="hold">
                            <p:stCondLst>
                              <p:cond delay="13000"/>
                            </p:stCondLst>
                            <p:childTnLst>
                              <p:par>
                                <p:cTn id="109" presetID="9" presetClass="entr" presetSubtype="0" fill="hold" grpId="0" nodeType="afterEffect">
                                  <p:stCondLst>
                                    <p:cond delay="0"/>
                                  </p:stCondLst>
                                  <p:childTnLst>
                                    <p:set>
                                      <p:cBhvr>
                                        <p:cTn id="110" dur="1" fill="hold">
                                          <p:stCondLst>
                                            <p:cond delay="0"/>
                                          </p:stCondLst>
                                        </p:cTn>
                                        <p:tgtEl>
                                          <p:spTgt spid="171035"/>
                                        </p:tgtEl>
                                        <p:attrNameLst>
                                          <p:attrName>style.visibility</p:attrName>
                                        </p:attrNameLst>
                                      </p:cBhvr>
                                      <p:to>
                                        <p:strVal val="visible"/>
                                      </p:to>
                                    </p:set>
                                    <p:animEffect transition="in" filter="dissolve">
                                      <p:cBhvr>
                                        <p:cTn id="111" dur="500"/>
                                        <p:tgtEl>
                                          <p:spTgt spid="171035"/>
                                        </p:tgtEl>
                                      </p:cBhvr>
                                    </p:animEffect>
                                  </p:childTnLst>
                                </p:cTn>
                              </p:par>
                            </p:childTnLst>
                          </p:cTn>
                        </p:par>
                        <p:par>
                          <p:cTn id="112" fill="hold">
                            <p:stCondLst>
                              <p:cond delay="13500"/>
                            </p:stCondLst>
                            <p:childTnLst>
                              <p:par>
                                <p:cTn id="113" presetID="9" presetClass="entr" presetSubtype="0" fill="hold" grpId="0" nodeType="afterEffect">
                                  <p:stCondLst>
                                    <p:cond delay="0"/>
                                  </p:stCondLst>
                                  <p:childTnLst>
                                    <p:set>
                                      <p:cBhvr>
                                        <p:cTn id="114" dur="1" fill="hold">
                                          <p:stCondLst>
                                            <p:cond delay="0"/>
                                          </p:stCondLst>
                                        </p:cTn>
                                        <p:tgtEl>
                                          <p:spTgt spid="171036"/>
                                        </p:tgtEl>
                                        <p:attrNameLst>
                                          <p:attrName>style.visibility</p:attrName>
                                        </p:attrNameLst>
                                      </p:cBhvr>
                                      <p:to>
                                        <p:strVal val="visible"/>
                                      </p:to>
                                    </p:set>
                                    <p:animEffect transition="in" filter="dissolve">
                                      <p:cBhvr>
                                        <p:cTn id="115" dur="500"/>
                                        <p:tgtEl>
                                          <p:spTgt spid="171036"/>
                                        </p:tgtEl>
                                      </p:cBhvr>
                                    </p:animEffect>
                                  </p:childTnLst>
                                </p:cTn>
                              </p:par>
                            </p:childTnLst>
                          </p:cTn>
                        </p:par>
                        <p:par>
                          <p:cTn id="116" fill="hold">
                            <p:stCondLst>
                              <p:cond delay="14000"/>
                            </p:stCondLst>
                            <p:childTnLst>
                              <p:par>
                                <p:cTn id="117" presetID="9" presetClass="entr" presetSubtype="0" fill="hold" grpId="0" nodeType="afterEffect">
                                  <p:stCondLst>
                                    <p:cond delay="0"/>
                                  </p:stCondLst>
                                  <p:childTnLst>
                                    <p:set>
                                      <p:cBhvr>
                                        <p:cTn id="118" dur="1" fill="hold">
                                          <p:stCondLst>
                                            <p:cond delay="0"/>
                                          </p:stCondLst>
                                        </p:cTn>
                                        <p:tgtEl>
                                          <p:spTgt spid="171037"/>
                                        </p:tgtEl>
                                        <p:attrNameLst>
                                          <p:attrName>style.visibility</p:attrName>
                                        </p:attrNameLst>
                                      </p:cBhvr>
                                      <p:to>
                                        <p:strVal val="visible"/>
                                      </p:to>
                                    </p:set>
                                    <p:animEffect transition="in" filter="dissolve">
                                      <p:cBhvr>
                                        <p:cTn id="119" dur="500"/>
                                        <p:tgtEl>
                                          <p:spTgt spid="171037"/>
                                        </p:tgtEl>
                                      </p:cBhvr>
                                    </p:animEffect>
                                  </p:childTnLst>
                                </p:cTn>
                              </p:par>
                            </p:childTnLst>
                          </p:cTn>
                        </p:par>
                        <p:par>
                          <p:cTn id="120" fill="hold">
                            <p:stCondLst>
                              <p:cond delay="14500"/>
                            </p:stCondLst>
                            <p:childTnLst>
                              <p:par>
                                <p:cTn id="121" presetID="9" presetClass="entr" presetSubtype="0" fill="hold" grpId="0" nodeType="afterEffect">
                                  <p:stCondLst>
                                    <p:cond delay="0"/>
                                  </p:stCondLst>
                                  <p:childTnLst>
                                    <p:set>
                                      <p:cBhvr>
                                        <p:cTn id="122" dur="1" fill="hold">
                                          <p:stCondLst>
                                            <p:cond delay="0"/>
                                          </p:stCondLst>
                                        </p:cTn>
                                        <p:tgtEl>
                                          <p:spTgt spid="171038"/>
                                        </p:tgtEl>
                                        <p:attrNameLst>
                                          <p:attrName>style.visibility</p:attrName>
                                        </p:attrNameLst>
                                      </p:cBhvr>
                                      <p:to>
                                        <p:strVal val="visible"/>
                                      </p:to>
                                    </p:set>
                                    <p:animEffect transition="in" filter="dissolve">
                                      <p:cBhvr>
                                        <p:cTn id="123" dur="500"/>
                                        <p:tgtEl>
                                          <p:spTgt spid="171038"/>
                                        </p:tgtEl>
                                      </p:cBhvr>
                                    </p:animEffect>
                                  </p:childTnLst>
                                </p:cTn>
                              </p:par>
                            </p:childTnLst>
                          </p:cTn>
                        </p:par>
                        <p:par>
                          <p:cTn id="124" fill="hold">
                            <p:stCondLst>
                              <p:cond delay="15000"/>
                            </p:stCondLst>
                            <p:childTnLst>
                              <p:par>
                                <p:cTn id="125" presetID="9" presetClass="entr" presetSubtype="0" fill="hold" grpId="0" nodeType="afterEffect">
                                  <p:stCondLst>
                                    <p:cond delay="0"/>
                                  </p:stCondLst>
                                  <p:childTnLst>
                                    <p:set>
                                      <p:cBhvr>
                                        <p:cTn id="126" dur="1" fill="hold">
                                          <p:stCondLst>
                                            <p:cond delay="0"/>
                                          </p:stCondLst>
                                        </p:cTn>
                                        <p:tgtEl>
                                          <p:spTgt spid="171039"/>
                                        </p:tgtEl>
                                        <p:attrNameLst>
                                          <p:attrName>style.visibility</p:attrName>
                                        </p:attrNameLst>
                                      </p:cBhvr>
                                      <p:to>
                                        <p:strVal val="visible"/>
                                      </p:to>
                                    </p:set>
                                    <p:animEffect transition="in" filter="dissolve">
                                      <p:cBhvr>
                                        <p:cTn id="127" dur="500"/>
                                        <p:tgtEl>
                                          <p:spTgt spid="171039"/>
                                        </p:tgtEl>
                                      </p:cBhvr>
                                    </p:animEffect>
                                  </p:childTnLst>
                                </p:cTn>
                              </p:par>
                            </p:childTnLst>
                          </p:cTn>
                        </p:par>
                        <p:par>
                          <p:cTn id="128" fill="hold">
                            <p:stCondLst>
                              <p:cond delay="15500"/>
                            </p:stCondLst>
                            <p:childTnLst>
                              <p:par>
                                <p:cTn id="129" presetID="9" presetClass="entr" presetSubtype="0" fill="hold" grpId="0" nodeType="afterEffect">
                                  <p:stCondLst>
                                    <p:cond delay="0"/>
                                  </p:stCondLst>
                                  <p:childTnLst>
                                    <p:set>
                                      <p:cBhvr>
                                        <p:cTn id="130" dur="1" fill="hold">
                                          <p:stCondLst>
                                            <p:cond delay="0"/>
                                          </p:stCondLst>
                                        </p:cTn>
                                        <p:tgtEl>
                                          <p:spTgt spid="171040"/>
                                        </p:tgtEl>
                                        <p:attrNameLst>
                                          <p:attrName>style.visibility</p:attrName>
                                        </p:attrNameLst>
                                      </p:cBhvr>
                                      <p:to>
                                        <p:strVal val="visible"/>
                                      </p:to>
                                    </p:set>
                                    <p:animEffect transition="in" filter="dissolve">
                                      <p:cBhvr>
                                        <p:cTn id="131" dur="500"/>
                                        <p:tgtEl>
                                          <p:spTgt spid="171040"/>
                                        </p:tgtEl>
                                      </p:cBhvr>
                                    </p:animEffect>
                                  </p:childTnLst>
                                </p:cTn>
                              </p:par>
                            </p:childTnLst>
                          </p:cTn>
                        </p:par>
                        <p:par>
                          <p:cTn id="132" fill="hold">
                            <p:stCondLst>
                              <p:cond delay="16000"/>
                            </p:stCondLst>
                            <p:childTnLst>
                              <p:par>
                                <p:cTn id="133" presetID="9" presetClass="entr" presetSubtype="0" fill="hold" grpId="0" nodeType="afterEffect">
                                  <p:stCondLst>
                                    <p:cond delay="0"/>
                                  </p:stCondLst>
                                  <p:childTnLst>
                                    <p:set>
                                      <p:cBhvr>
                                        <p:cTn id="134" dur="1" fill="hold">
                                          <p:stCondLst>
                                            <p:cond delay="0"/>
                                          </p:stCondLst>
                                        </p:cTn>
                                        <p:tgtEl>
                                          <p:spTgt spid="171041"/>
                                        </p:tgtEl>
                                        <p:attrNameLst>
                                          <p:attrName>style.visibility</p:attrName>
                                        </p:attrNameLst>
                                      </p:cBhvr>
                                      <p:to>
                                        <p:strVal val="visible"/>
                                      </p:to>
                                    </p:set>
                                    <p:animEffect transition="in" filter="dissolve">
                                      <p:cBhvr>
                                        <p:cTn id="135" dur="500"/>
                                        <p:tgtEl>
                                          <p:spTgt spid="171041"/>
                                        </p:tgtEl>
                                      </p:cBhvr>
                                    </p:animEffect>
                                  </p:childTnLst>
                                </p:cTn>
                              </p:par>
                            </p:childTnLst>
                          </p:cTn>
                        </p:par>
                        <p:par>
                          <p:cTn id="136" fill="hold">
                            <p:stCondLst>
                              <p:cond delay="16500"/>
                            </p:stCondLst>
                            <p:childTnLst>
                              <p:par>
                                <p:cTn id="137" presetID="9" presetClass="entr" presetSubtype="0" fill="hold" grpId="0" nodeType="afterEffect">
                                  <p:stCondLst>
                                    <p:cond delay="0"/>
                                  </p:stCondLst>
                                  <p:childTnLst>
                                    <p:set>
                                      <p:cBhvr>
                                        <p:cTn id="138" dur="1" fill="hold">
                                          <p:stCondLst>
                                            <p:cond delay="0"/>
                                          </p:stCondLst>
                                        </p:cTn>
                                        <p:tgtEl>
                                          <p:spTgt spid="171042"/>
                                        </p:tgtEl>
                                        <p:attrNameLst>
                                          <p:attrName>style.visibility</p:attrName>
                                        </p:attrNameLst>
                                      </p:cBhvr>
                                      <p:to>
                                        <p:strVal val="visible"/>
                                      </p:to>
                                    </p:set>
                                    <p:animEffect transition="in" filter="dissolve">
                                      <p:cBhvr>
                                        <p:cTn id="139" dur="500"/>
                                        <p:tgtEl>
                                          <p:spTgt spid="171042"/>
                                        </p:tgtEl>
                                      </p:cBhvr>
                                    </p:animEffect>
                                  </p:childTnLst>
                                </p:cTn>
                              </p:par>
                            </p:childTnLst>
                          </p:cTn>
                        </p:par>
                        <p:par>
                          <p:cTn id="140" fill="hold">
                            <p:stCondLst>
                              <p:cond delay="17000"/>
                            </p:stCondLst>
                            <p:childTnLst>
                              <p:par>
                                <p:cTn id="141" presetID="9" presetClass="entr" presetSubtype="0" fill="hold" grpId="0" nodeType="afterEffect">
                                  <p:stCondLst>
                                    <p:cond delay="0"/>
                                  </p:stCondLst>
                                  <p:childTnLst>
                                    <p:set>
                                      <p:cBhvr>
                                        <p:cTn id="142" dur="1" fill="hold">
                                          <p:stCondLst>
                                            <p:cond delay="0"/>
                                          </p:stCondLst>
                                        </p:cTn>
                                        <p:tgtEl>
                                          <p:spTgt spid="171043"/>
                                        </p:tgtEl>
                                        <p:attrNameLst>
                                          <p:attrName>style.visibility</p:attrName>
                                        </p:attrNameLst>
                                      </p:cBhvr>
                                      <p:to>
                                        <p:strVal val="visible"/>
                                      </p:to>
                                    </p:set>
                                    <p:animEffect transition="in" filter="dissolve">
                                      <p:cBhvr>
                                        <p:cTn id="143" dur="500"/>
                                        <p:tgtEl>
                                          <p:spTgt spid="171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P spid="171012" grpId="0" autoUpdateAnimBg="0"/>
      <p:bldP spid="171013" grpId="0" autoUpdateAnimBg="0"/>
      <p:bldP spid="171014" grpId="0" autoUpdateAnimBg="0"/>
      <p:bldP spid="171015" grpId="0" autoUpdateAnimBg="0"/>
      <p:bldP spid="171016" grpId="0" animBg="1"/>
      <p:bldP spid="171017" grpId="0" animBg="1"/>
      <p:bldP spid="171018" grpId="0" animBg="1"/>
      <p:bldP spid="171019" grpId="0" animBg="1"/>
      <p:bldP spid="171020" grpId="0" animBg="1"/>
      <p:bldP spid="171021" grpId="0" animBg="1"/>
      <p:bldP spid="171022" grpId="0" animBg="1"/>
      <p:bldP spid="171023" grpId="0" animBg="1"/>
      <p:bldP spid="171024" grpId="0" animBg="1"/>
      <p:bldP spid="171025" grpId="0" animBg="1"/>
      <p:bldP spid="171026" grpId="0" animBg="1"/>
      <p:bldP spid="171027" grpId="0" animBg="1"/>
      <p:bldP spid="171028" grpId="0" animBg="1"/>
      <p:bldP spid="171029" grpId="0" animBg="1"/>
      <p:bldP spid="171030" grpId="0" animBg="1"/>
      <p:bldP spid="171031" grpId="0" animBg="1"/>
      <p:bldP spid="171032" grpId="0" animBg="1"/>
      <p:bldP spid="171033" grpId="0" animBg="1"/>
      <p:bldP spid="171034" grpId="0" animBg="1"/>
      <p:bldP spid="171035" grpId="0" animBg="1"/>
      <p:bldP spid="171036" grpId="0" animBg="1"/>
      <p:bldP spid="171037" grpId="0" animBg="1"/>
      <p:bldP spid="171038" grpId="0" animBg="1"/>
      <p:bldP spid="171039" grpId="0" animBg="1"/>
      <p:bldP spid="171040" grpId="0" animBg="1"/>
      <p:bldP spid="171041" grpId="0" animBg="1"/>
      <p:bldP spid="171042" grpId="0" animBg="1"/>
      <p:bldP spid="171043" grpId="0" animBg="1"/>
      <p:bldP spid="171044" grpId="0" autoUpdateAnimBg="0"/>
      <p:bldP spid="17104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57200" y="701675"/>
            <a:ext cx="8229600" cy="730250"/>
          </a:xfrm>
        </p:spPr>
        <p:txBody>
          <a:bodyPr/>
          <a:lstStyle/>
          <a:p>
            <a:pPr eaLnBrk="1" hangingPunct="1">
              <a:defRPr/>
            </a:pPr>
            <a:r>
              <a:rPr lang="tr-TR" smtClean="0"/>
              <a:t>Apriori Örnek (6/6)</a:t>
            </a:r>
          </a:p>
        </p:txBody>
      </p:sp>
      <p:sp>
        <p:nvSpPr>
          <p:cNvPr id="172035" name="Text Box 3"/>
          <p:cNvSpPr txBox="1">
            <a:spLocks noChangeArrowheads="1"/>
          </p:cNvSpPr>
          <p:nvPr/>
        </p:nvSpPr>
        <p:spPr bwMode="auto">
          <a:xfrm>
            <a:off x="2530475" y="5313363"/>
            <a:ext cx="39941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tx2"/>
                </a:solidFill>
                <a:effectLst>
                  <a:outerShdw blurRad="38100" dist="38100" dir="2700000" algn="tl">
                    <a:srgbClr val="000000"/>
                  </a:outerShdw>
                </a:effectLst>
                <a:latin typeface="Times New Roman" pitchFamily="18" charset="0"/>
              </a:rPr>
              <a:t>1	2	3	</a:t>
            </a:r>
            <a:r>
              <a:rPr lang="en-US" sz="2400" b="1">
                <a:solidFill>
                  <a:schemeClr val="bg2"/>
                </a:solidFill>
                <a:effectLst>
                  <a:outerShdw blurRad="38100" dist="38100" dir="2700000" algn="tl">
                    <a:srgbClr val="000000"/>
                  </a:outerShdw>
                </a:effectLst>
                <a:latin typeface="Times New Roman" pitchFamily="18" charset="0"/>
              </a:rPr>
              <a:t>4</a:t>
            </a:r>
            <a:r>
              <a:rPr lang="en-US" sz="2400" b="1">
                <a:solidFill>
                  <a:schemeClr val="tx2"/>
                </a:solidFill>
                <a:effectLst>
                  <a:outerShdw blurRad="38100" dist="38100" dir="2700000" algn="tl">
                    <a:srgbClr val="000000"/>
                  </a:outerShdw>
                </a:effectLst>
                <a:latin typeface="Times New Roman" pitchFamily="18" charset="0"/>
              </a:rPr>
              <a:t>	5</a:t>
            </a:r>
          </a:p>
        </p:txBody>
      </p:sp>
      <p:sp>
        <p:nvSpPr>
          <p:cNvPr id="172036" name="Text Box 4"/>
          <p:cNvSpPr txBox="1">
            <a:spLocks noChangeArrowheads="1"/>
          </p:cNvSpPr>
          <p:nvPr/>
        </p:nvSpPr>
        <p:spPr bwMode="auto">
          <a:xfrm>
            <a:off x="1196975" y="4513263"/>
            <a:ext cx="66611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bg2"/>
                </a:solidFill>
                <a:effectLst>
                  <a:outerShdw blurRad="38100" dist="38100" dir="2700000" algn="tl">
                    <a:srgbClr val="000000"/>
                  </a:outerShdw>
                </a:effectLst>
                <a:latin typeface="Times New Roman" pitchFamily="18" charset="0"/>
              </a:rPr>
              <a:t>12</a:t>
            </a:r>
            <a:r>
              <a:rPr lang="en-US" sz="2400" b="1">
                <a:solidFill>
                  <a:schemeClr val="tx2"/>
                </a:solidFill>
                <a:effectLst>
                  <a:outerShdw blurRad="38100" dist="38100" dir="2700000" algn="tl">
                    <a:srgbClr val="000000"/>
                  </a:outerShdw>
                </a:effectLst>
                <a:latin typeface="Times New Roman" pitchFamily="18" charset="0"/>
              </a:rPr>
              <a:t>     13     </a:t>
            </a:r>
            <a:r>
              <a:rPr lang="en-US" sz="2400" b="1">
                <a:solidFill>
                  <a:schemeClr val="bg2"/>
                </a:solidFill>
                <a:effectLst>
                  <a:outerShdw blurRad="38100" dist="38100" dir="2700000" algn="tl">
                    <a:srgbClr val="000000"/>
                  </a:outerShdw>
                </a:effectLst>
                <a:latin typeface="Times New Roman" pitchFamily="18" charset="0"/>
              </a:rPr>
              <a:t>14</a:t>
            </a:r>
            <a:r>
              <a:rPr lang="en-US" sz="2400" b="1">
                <a:solidFill>
                  <a:schemeClr val="tx2"/>
                </a:solidFill>
                <a:effectLst>
                  <a:outerShdw blurRad="38100" dist="38100" dir="2700000" algn="tl">
                    <a:srgbClr val="000000"/>
                  </a:outerShdw>
                </a:effectLst>
                <a:latin typeface="Times New Roman" pitchFamily="18" charset="0"/>
              </a:rPr>
              <a:t>     </a:t>
            </a:r>
            <a:r>
              <a:rPr lang="en-US" sz="2400" b="1">
                <a:solidFill>
                  <a:schemeClr val="bg2"/>
                </a:solidFill>
                <a:effectLst>
                  <a:outerShdw blurRad="38100" dist="38100" dir="2700000" algn="tl">
                    <a:srgbClr val="000000"/>
                  </a:outerShdw>
                </a:effectLst>
                <a:latin typeface="Times New Roman" pitchFamily="18" charset="0"/>
              </a:rPr>
              <a:t>15</a:t>
            </a:r>
            <a:r>
              <a:rPr lang="en-US" sz="2400" b="1">
                <a:solidFill>
                  <a:schemeClr val="tx2"/>
                </a:solidFill>
                <a:effectLst>
                  <a:outerShdw blurRad="38100" dist="38100" dir="2700000" algn="tl">
                    <a:srgbClr val="000000"/>
                  </a:outerShdw>
                </a:effectLst>
                <a:latin typeface="Times New Roman" pitchFamily="18" charset="0"/>
              </a:rPr>
              <a:t>     23     </a:t>
            </a:r>
            <a:r>
              <a:rPr lang="en-US" sz="2400" b="1">
                <a:solidFill>
                  <a:schemeClr val="bg2"/>
                </a:solidFill>
                <a:effectLst>
                  <a:outerShdw blurRad="38100" dist="38100" dir="2700000" algn="tl">
                    <a:srgbClr val="000000"/>
                  </a:outerShdw>
                </a:effectLst>
                <a:latin typeface="Times New Roman" pitchFamily="18" charset="0"/>
              </a:rPr>
              <a:t>24</a:t>
            </a:r>
            <a:r>
              <a:rPr lang="en-US" sz="2400" b="1">
                <a:solidFill>
                  <a:schemeClr val="tx2"/>
                </a:solidFill>
                <a:effectLst>
                  <a:outerShdw blurRad="38100" dist="38100" dir="2700000" algn="tl">
                    <a:srgbClr val="000000"/>
                  </a:outerShdw>
                </a:effectLst>
                <a:latin typeface="Times New Roman" pitchFamily="18" charset="0"/>
              </a:rPr>
              <a:t>     25     </a:t>
            </a:r>
            <a:r>
              <a:rPr lang="en-US" sz="2400" b="1">
                <a:solidFill>
                  <a:schemeClr val="bg2"/>
                </a:solidFill>
                <a:effectLst>
                  <a:outerShdw blurRad="38100" dist="38100" dir="2700000" algn="tl">
                    <a:srgbClr val="000000"/>
                  </a:outerShdw>
                </a:effectLst>
                <a:latin typeface="Times New Roman" pitchFamily="18" charset="0"/>
              </a:rPr>
              <a:t>34 </a:t>
            </a:r>
            <a:r>
              <a:rPr lang="en-US" sz="2400" b="1">
                <a:solidFill>
                  <a:schemeClr val="tx2"/>
                </a:solidFill>
                <a:effectLst>
                  <a:outerShdw blurRad="38100" dist="38100" dir="2700000" algn="tl">
                    <a:srgbClr val="000000"/>
                  </a:outerShdw>
                </a:effectLst>
                <a:latin typeface="Times New Roman" pitchFamily="18" charset="0"/>
              </a:rPr>
              <a:t>    35     </a:t>
            </a:r>
            <a:r>
              <a:rPr lang="en-US" sz="2400" b="1">
                <a:solidFill>
                  <a:schemeClr val="bg2"/>
                </a:solidFill>
                <a:effectLst>
                  <a:outerShdw blurRad="38100" dist="38100" dir="2700000" algn="tl">
                    <a:srgbClr val="000000"/>
                  </a:outerShdw>
                </a:effectLst>
                <a:latin typeface="Times New Roman" pitchFamily="18" charset="0"/>
              </a:rPr>
              <a:t>45</a:t>
            </a:r>
            <a:endParaRPr lang="en-US" sz="2400" b="1">
              <a:solidFill>
                <a:schemeClr val="tx2"/>
              </a:solidFill>
              <a:effectLst>
                <a:outerShdw blurRad="38100" dist="38100" dir="2700000" algn="tl">
                  <a:srgbClr val="000000"/>
                </a:outerShdw>
              </a:effectLst>
              <a:latin typeface="Times New Roman" pitchFamily="18" charset="0"/>
            </a:endParaRPr>
          </a:p>
        </p:txBody>
      </p:sp>
      <p:sp>
        <p:nvSpPr>
          <p:cNvPr id="172037" name="Text Box 5"/>
          <p:cNvSpPr txBox="1">
            <a:spLocks noChangeArrowheads="1"/>
          </p:cNvSpPr>
          <p:nvPr/>
        </p:nvSpPr>
        <p:spPr bwMode="auto">
          <a:xfrm>
            <a:off x="739775" y="3624263"/>
            <a:ext cx="75755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bg2"/>
                </a:solidFill>
                <a:effectLst>
                  <a:outerShdw blurRad="38100" dist="38100" dir="2700000" algn="tl">
                    <a:srgbClr val="000000"/>
                  </a:outerShdw>
                </a:effectLst>
                <a:latin typeface="Times New Roman" pitchFamily="18" charset="0"/>
              </a:rPr>
              <a:t>123    124     125    134    135    145    234    </a:t>
            </a:r>
            <a:r>
              <a:rPr lang="en-US" sz="2400" b="1">
                <a:effectLst>
                  <a:outerShdw blurRad="38100" dist="38100" dir="2700000" algn="tl">
                    <a:srgbClr val="000000"/>
                  </a:outerShdw>
                </a:effectLst>
                <a:latin typeface="Times New Roman" pitchFamily="18" charset="0"/>
              </a:rPr>
              <a:t>235 </a:t>
            </a:r>
            <a:r>
              <a:rPr lang="en-US" sz="2400" b="1">
                <a:solidFill>
                  <a:schemeClr val="bg2"/>
                </a:solidFill>
                <a:effectLst>
                  <a:outerShdw blurRad="38100" dist="38100" dir="2700000" algn="tl">
                    <a:srgbClr val="000000"/>
                  </a:outerShdw>
                </a:effectLst>
                <a:latin typeface="Times New Roman" pitchFamily="18" charset="0"/>
              </a:rPr>
              <a:t>   245    345</a:t>
            </a:r>
          </a:p>
        </p:txBody>
      </p:sp>
      <p:sp>
        <p:nvSpPr>
          <p:cNvPr id="172038" name="Text Box 6"/>
          <p:cNvSpPr txBox="1">
            <a:spLocks noChangeArrowheads="1"/>
          </p:cNvSpPr>
          <p:nvPr/>
        </p:nvSpPr>
        <p:spPr bwMode="auto">
          <a:xfrm>
            <a:off x="2263775" y="2747963"/>
            <a:ext cx="45275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bg2"/>
                </a:solidFill>
                <a:effectLst>
                  <a:outerShdw blurRad="38100" dist="38100" dir="2700000" algn="tl">
                    <a:srgbClr val="000000"/>
                  </a:outerShdw>
                </a:effectLst>
                <a:latin typeface="Times New Roman" pitchFamily="18" charset="0"/>
              </a:rPr>
              <a:t>1234	1235	1245	1345     2345</a:t>
            </a:r>
          </a:p>
        </p:txBody>
      </p:sp>
      <p:sp>
        <p:nvSpPr>
          <p:cNvPr id="172039" name="Text Box 7"/>
          <p:cNvSpPr txBox="1">
            <a:spLocks noChangeArrowheads="1"/>
          </p:cNvSpPr>
          <p:nvPr/>
        </p:nvSpPr>
        <p:spPr bwMode="auto">
          <a:xfrm>
            <a:off x="4054475" y="1947863"/>
            <a:ext cx="946150" cy="457200"/>
          </a:xfrm>
          <a:prstGeom prst="rect">
            <a:avLst/>
          </a:prstGeom>
          <a:noFill/>
          <a:ln w="12700">
            <a:noFill/>
            <a:miter lim="800000"/>
            <a:headEnd type="none" w="sm" len="sm"/>
            <a:tailEnd type="none" w="sm" len="sm"/>
          </a:ln>
          <a:effectLst/>
        </p:spPr>
        <p:txBody>
          <a:bodyPr wrap="none">
            <a:spAutoFit/>
          </a:bodyPr>
          <a:lstStyle/>
          <a:p>
            <a:pPr algn="ctr">
              <a:defRPr/>
            </a:pPr>
            <a:r>
              <a:rPr lang="en-US" sz="2400" b="1">
                <a:solidFill>
                  <a:schemeClr val="bg2"/>
                </a:solidFill>
                <a:effectLst>
                  <a:outerShdw blurRad="38100" dist="38100" dir="2700000" algn="tl">
                    <a:srgbClr val="000000"/>
                  </a:outerShdw>
                </a:effectLst>
                <a:latin typeface="Times New Roman" pitchFamily="18" charset="0"/>
              </a:rPr>
              <a:t>12345</a:t>
            </a:r>
          </a:p>
        </p:txBody>
      </p:sp>
      <p:sp>
        <p:nvSpPr>
          <p:cNvPr id="172040" name="Line 8"/>
          <p:cNvSpPr>
            <a:spLocks noChangeShapeType="1"/>
          </p:cNvSpPr>
          <p:nvPr/>
        </p:nvSpPr>
        <p:spPr bwMode="auto">
          <a:xfrm>
            <a:off x="1460500" y="4911725"/>
            <a:ext cx="1187450" cy="496888"/>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41" name="Line 9"/>
          <p:cNvSpPr>
            <a:spLocks noChangeShapeType="1"/>
          </p:cNvSpPr>
          <p:nvPr/>
        </p:nvSpPr>
        <p:spPr bwMode="auto">
          <a:xfrm>
            <a:off x="2165350" y="4911725"/>
            <a:ext cx="506413" cy="5064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42" name="Line 10"/>
          <p:cNvSpPr>
            <a:spLocks noChangeShapeType="1"/>
          </p:cNvSpPr>
          <p:nvPr/>
        </p:nvSpPr>
        <p:spPr bwMode="auto">
          <a:xfrm flipV="1">
            <a:off x="2671763" y="4924425"/>
            <a:ext cx="792162" cy="4826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43" name="Line 11"/>
          <p:cNvSpPr>
            <a:spLocks noChangeShapeType="1"/>
          </p:cNvSpPr>
          <p:nvPr/>
        </p:nvSpPr>
        <p:spPr bwMode="auto">
          <a:xfrm flipH="1" flipV="1">
            <a:off x="1497013" y="4935538"/>
            <a:ext cx="2127250" cy="4333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44" name="Line 12"/>
          <p:cNvSpPr>
            <a:spLocks noChangeShapeType="1"/>
          </p:cNvSpPr>
          <p:nvPr/>
        </p:nvSpPr>
        <p:spPr bwMode="auto">
          <a:xfrm flipV="1">
            <a:off x="3649663" y="4924425"/>
            <a:ext cx="506412" cy="4445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45" name="Line 13"/>
          <p:cNvSpPr>
            <a:spLocks noChangeShapeType="1"/>
          </p:cNvSpPr>
          <p:nvPr/>
        </p:nvSpPr>
        <p:spPr bwMode="auto">
          <a:xfrm flipV="1">
            <a:off x="3649663" y="4948238"/>
            <a:ext cx="1892300" cy="4333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46" name="Line 14"/>
          <p:cNvSpPr>
            <a:spLocks noChangeShapeType="1"/>
          </p:cNvSpPr>
          <p:nvPr/>
        </p:nvSpPr>
        <p:spPr bwMode="auto">
          <a:xfrm flipH="1" flipV="1">
            <a:off x="2189163" y="4935538"/>
            <a:ext cx="2325687" cy="4460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47" name="Line 15"/>
          <p:cNvSpPr>
            <a:spLocks noChangeShapeType="1"/>
          </p:cNvSpPr>
          <p:nvPr/>
        </p:nvSpPr>
        <p:spPr bwMode="auto">
          <a:xfrm flipH="1" flipV="1">
            <a:off x="4168775" y="4935538"/>
            <a:ext cx="358775" cy="4333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48" name="Line 16"/>
          <p:cNvSpPr>
            <a:spLocks noChangeShapeType="1"/>
          </p:cNvSpPr>
          <p:nvPr/>
        </p:nvSpPr>
        <p:spPr bwMode="auto">
          <a:xfrm flipV="1">
            <a:off x="4552950" y="4948238"/>
            <a:ext cx="2362200" cy="4460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49" name="Line 17"/>
          <p:cNvSpPr>
            <a:spLocks noChangeShapeType="1"/>
          </p:cNvSpPr>
          <p:nvPr/>
        </p:nvSpPr>
        <p:spPr bwMode="auto">
          <a:xfrm flipH="1" flipV="1">
            <a:off x="3451225" y="4924425"/>
            <a:ext cx="2919413" cy="431800"/>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50" name="Line 18"/>
          <p:cNvSpPr>
            <a:spLocks noChangeShapeType="1"/>
          </p:cNvSpPr>
          <p:nvPr/>
        </p:nvSpPr>
        <p:spPr bwMode="auto">
          <a:xfrm flipH="1" flipV="1">
            <a:off x="5529263" y="4948238"/>
            <a:ext cx="866775" cy="4206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51" name="Line 19"/>
          <p:cNvSpPr>
            <a:spLocks noChangeShapeType="1"/>
          </p:cNvSpPr>
          <p:nvPr/>
        </p:nvSpPr>
        <p:spPr bwMode="auto">
          <a:xfrm flipV="1">
            <a:off x="6432550" y="4948238"/>
            <a:ext cx="469900" cy="420687"/>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52" name="Line 20"/>
          <p:cNvSpPr>
            <a:spLocks noChangeShapeType="1"/>
          </p:cNvSpPr>
          <p:nvPr/>
        </p:nvSpPr>
        <p:spPr bwMode="auto">
          <a:xfrm flipV="1">
            <a:off x="4181475" y="4033838"/>
            <a:ext cx="2276475" cy="5429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53" name="Line 21"/>
          <p:cNvSpPr>
            <a:spLocks noChangeShapeType="1"/>
          </p:cNvSpPr>
          <p:nvPr/>
        </p:nvSpPr>
        <p:spPr bwMode="auto">
          <a:xfrm flipV="1">
            <a:off x="5578475" y="4044950"/>
            <a:ext cx="892175" cy="531813"/>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54" name="Line 22"/>
          <p:cNvSpPr>
            <a:spLocks noChangeShapeType="1"/>
          </p:cNvSpPr>
          <p:nvPr/>
        </p:nvSpPr>
        <p:spPr bwMode="auto">
          <a:xfrm flipH="1" flipV="1">
            <a:off x="6457950" y="4033838"/>
            <a:ext cx="482600" cy="542925"/>
          </a:xfrm>
          <a:prstGeom prst="line">
            <a:avLst/>
          </a:prstGeom>
          <a:noFill/>
          <a:ln w="38100">
            <a:solidFill>
              <a:srgbClr val="0000FF"/>
            </a:solidFill>
            <a:round/>
            <a:headEnd type="none" w="sm" len="sm"/>
            <a:tailEnd type="none" w="sm" len="sm"/>
          </a:ln>
        </p:spPr>
        <p:txBody>
          <a:bodyPr wrap="none" anchor="ctr"/>
          <a:lstStyle/>
          <a:p>
            <a:endParaRPr lang="tr-TR"/>
          </a:p>
        </p:txBody>
      </p:sp>
      <p:sp>
        <p:nvSpPr>
          <p:cNvPr id="172055" name="Text Box 23"/>
          <p:cNvSpPr txBox="1">
            <a:spLocks noChangeArrowheads="1"/>
          </p:cNvSpPr>
          <p:nvPr/>
        </p:nvSpPr>
        <p:spPr bwMode="auto">
          <a:xfrm>
            <a:off x="650875" y="1884363"/>
            <a:ext cx="2190750" cy="822325"/>
          </a:xfrm>
          <a:prstGeom prst="rect">
            <a:avLst/>
          </a:prstGeom>
          <a:noFill/>
          <a:ln w="9525">
            <a:noFill/>
            <a:miter lim="800000"/>
            <a:headEnd/>
            <a:tailEnd/>
          </a:ln>
          <a:effectLst/>
        </p:spPr>
        <p:txBody>
          <a:bodyPr anchor="ctr">
            <a:spAutoFit/>
          </a:bodyPr>
          <a:lstStyle/>
          <a:p>
            <a:pPr>
              <a:defRPr/>
            </a:pPr>
            <a:r>
              <a:rPr lang="en-US" sz="2400" b="1">
                <a:effectLst>
                  <a:outerShdw blurRad="38100" dist="38100" dir="2700000" algn="tl">
                    <a:srgbClr val="000000"/>
                  </a:outerShdw>
                </a:effectLst>
                <a:latin typeface="Times New Roman" pitchFamily="18" charset="0"/>
              </a:rPr>
              <a:t>Seviye 2’ de Apriori</a:t>
            </a:r>
          </a:p>
        </p:txBody>
      </p:sp>
      <p:sp>
        <p:nvSpPr>
          <p:cNvPr id="172056" name="AutoShape 24"/>
          <p:cNvSpPr>
            <a:spLocks noChangeArrowheads="1"/>
          </p:cNvSpPr>
          <p:nvPr/>
        </p:nvSpPr>
        <p:spPr bwMode="auto">
          <a:xfrm>
            <a:off x="8093075" y="4605338"/>
            <a:ext cx="322263" cy="284162"/>
          </a:xfrm>
          <a:prstGeom prst="leftArrow">
            <a:avLst>
              <a:gd name="adj1" fmla="val 50000"/>
              <a:gd name="adj2" fmla="val 28352"/>
            </a:avLst>
          </a:prstGeom>
          <a:solidFill>
            <a:srgbClr val="FF3300"/>
          </a:solidFill>
          <a:ln w="38100">
            <a:solidFill>
              <a:srgbClr val="0000FF"/>
            </a:solidFill>
            <a:miter lim="800000"/>
            <a:headEnd type="none" w="sm" len="sm"/>
            <a:tailEnd type="none" w="sm" len="sm"/>
          </a:ln>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2055"/>
                                        </p:tgtEl>
                                        <p:attrNameLst>
                                          <p:attrName>style.visibility</p:attrName>
                                        </p:attrNameLst>
                                      </p:cBhvr>
                                      <p:to>
                                        <p:strVal val="visible"/>
                                      </p:to>
                                    </p:set>
                                    <p:animEffect transition="in" filter="dissolve">
                                      <p:cBhvr>
                                        <p:cTn id="7" dur="500"/>
                                        <p:tgtEl>
                                          <p:spTgt spid="17205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72035"/>
                                        </p:tgtEl>
                                        <p:attrNameLst>
                                          <p:attrName>style.visibility</p:attrName>
                                        </p:attrNameLst>
                                      </p:cBhvr>
                                      <p:to>
                                        <p:strVal val="visible"/>
                                      </p:to>
                                    </p:set>
                                    <p:animEffect transition="in" filter="dissolve">
                                      <p:cBhvr>
                                        <p:cTn id="11" dur="500"/>
                                        <p:tgtEl>
                                          <p:spTgt spid="17203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72036"/>
                                        </p:tgtEl>
                                        <p:attrNameLst>
                                          <p:attrName>style.visibility</p:attrName>
                                        </p:attrNameLst>
                                      </p:cBhvr>
                                      <p:to>
                                        <p:strVal val="visible"/>
                                      </p:to>
                                    </p:set>
                                    <p:animEffect transition="in" filter="dissolve">
                                      <p:cBhvr>
                                        <p:cTn id="15" dur="500"/>
                                        <p:tgtEl>
                                          <p:spTgt spid="17203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72037"/>
                                        </p:tgtEl>
                                        <p:attrNameLst>
                                          <p:attrName>style.visibility</p:attrName>
                                        </p:attrNameLst>
                                      </p:cBhvr>
                                      <p:to>
                                        <p:strVal val="visible"/>
                                      </p:to>
                                    </p:set>
                                    <p:animEffect transition="in" filter="dissolve">
                                      <p:cBhvr>
                                        <p:cTn id="19" dur="500"/>
                                        <p:tgtEl>
                                          <p:spTgt spid="172037"/>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72038"/>
                                        </p:tgtEl>
                                        <p:attrNameLst>
                                          <p:attrName>style.visibility</p:attrName>
                                        </p:attrNameLst>
                                      </p:cBhvr>
                                      <p:to>
                                        <p:strVal val="visible"/>
                                      </p:to>
                                    </p:set>
                                    <p:animEffect transition="in" filter="dissolve">
                                      <p:cBhvr>
                                        <p:cTn id="23" dur="500"/>
                                        <p:tgtEl>
                                          <p:spTgt spid="172038"/>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72039"/>
                                        </p:tgtEl>
                                        <p:attrNameLst>
                                          <p:attrName>style.visibility</p:attrName>
                                        </p:attrNameLst>
                                      </p:cBhvr>
                                      <p:to>
                                        <p:strVal val="visible"/>
                                      </p:to>
                                    </p:set>
                                    <p:animEffect transition="in" filter="dissolve">
                                      <p:cBhvr>
                                        <p:cTn id="27" dur="500"/>
                                        <p:tgtEl>
                                          <p:spTgt spid="172039"/>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72056"/>
                                        </p:tgtEl>
                                        <p:attrNameLst>
                                          <p:attrName>style.visibility</p:attrName>
                                        </p:attrNameLst>
                                      </p:cBhvr>
                                      <p:to>
                                        <p:strVal val="visible"/>
                                      </p:to>
                                    </p:set>
                                    <p:animEffect transition="in" filter="dissolve">
                                      <p:cBhvr>
                                        <p:cTn id="31" dur="500"/>
                                        <p:tgtEl>
                                          <p:spTgt spid="172056"/>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72040"/>
                                        </p:tgtEl>
                                        <p:attrNameLst>
                                          <p:attrName>style.visibility</p:attrName>
                                        </p:attrNameLst>
                                      </p:cBhvr>
                                      <p:to>
                                        <p:strVal val="visible"/>
                                      </p:to>
                                    </p:set>
                                    <p:animEffect transition="in" filter="dissolve">
                                      <p:cBhvr>
                                        <p:cTn id="35" dur="500"/>
                                        <p:tgtEl>
                                          <p:spTgt spid="172040"/>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72041"/>
                                        </p:tgtEl>
                                        <p:attrNameLst>
                                          <p:attrName>style.visibility</p:attrName>
                                        </p:attrNameLst>
                                      </p:cBhvr>
                                      <p:to>
                                        <p:strVal val="visible"/>
                                      </p:to>
                                    </p:set>
                                    <p:animEffect transition="in" filter="dissolve">
                                      <p:cBhvr>
                                        <p:cTn id="39" dur="500"/>
                                        <p:tgtEl>
                                          <p:spTgt spid="172041"/>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172042"/>
                                        </p:tgtEl>
                                        <p:attrNameLst>
                                          <p:attrName>style.visibility</p:attrName>
                                        </p:attrNameLst>
                                      </p:cBhvr>
                                      <p:to>
                                        <p:strVal val="visible"/>
                                      </p:to>
                                    </p:set>
                                    <p:animEffect transition="in" filter="dissolve">
                                      <p:cBhvr>
                                        <p:cTn id="43" dur="500"/>
                                        <p:tgtEl>
                                          <p:spTgt spid="172042"/>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172043"/>
                                        </p:tgtEl>
                                        <p:attrNameLst>
                                          <p:attrName>style.visibility</p:attrName>
                                        </p:attrNameLst>
                                      </p:cBhvr>
                                      <p:to>
                                        <p:strVal val="visible"/>
                                      </p:to>
                                    </p:set>
                                    <p:animEffect transition="in" filter="dissolve">
                                      <p:cBhvr>
                                        <p:cTn id="47" dur="500"/>
                                        <p:tgtEl>
                                          <p:spTgt spid="172043"/>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72044"/>
                                        </p:tgtEl>
                                        <p:attrNameLst>
                                          <p:attrName>style.visibility</p:attrName>
                                        </p:attrNameLst>
                                      </p:cBhvr>
                                      <p:to>
                                        <p:strVal val="visible"/>
                                      </p:to>
                                    </p:set>
                                    <p:animEffect transition="in" filter="dissolve">
                                      <p:cBhvr>
                                        <p:cTn id="51" dur="500"/>
                                        <p:tgtEl>
                                          <p:spTgt spid="172044"/>
                                        </p:tgtEl>
                                      </p:cBhvr>
                                    </p:animEffect>
                                  </p:childTnLst>
                                </p:cTn>
                              </p:par>
                            </p:childTnLst>
                          </p:cTn>
                        </p:par>
                        <p:par>
                          <p:cTn id="52" fill="hold">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172045"/>
                                        </p:tgtEl>
                                        <p:attrNameLst>
                                          <p:attrName>style.visibility</p:attrName>
                                        </p:attrNameLst>
                                      </p:cBhvr>
                                      <p:to>
                                        <p:strVal val="visible"/>
                                      </p:to>
                                    </p:set>
                                    <p:animEffect transition="in" filter="dissolve">
                                      <p:cBhvr>
                                        <p:cTn id="55" dur="500"/>
                                        <p:tgtEl>
                                          <p:spTgt spid="172045"/>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172046"/>
                                        </p:tgtEl>
                                        <p:attrNameLst>
                                          <p:attrName>style.visibility</p:attrName>
                                        </p:attrNameLst>
                                      </p:cBhvr>
                                      <p:to>
                                        <p:strVal val="visible"/>
                                      </p:to>
                                    </p:set>
                                    <p:animEffect transition="in" filter="dissolve">
                                      <p:cBhvr>
                                        <p:cTn id="59" dur="500"/>
                                        <p:tgtEl>
                                          <p:spTgt spid="172046"/>
                                        </p:tgtEl>
                                      </p:cBhvr>
                                    </p:animEffect>
                                  </p:childTnLst>
                                </p:cTn>
                              </p:par>
                            </p:childTnLst>
                          </p:cTn>
                        </p:par>
                        <p:par>
                          <p:cTn id="60" fill="hold">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172047"/>
                                        </p:tgtEl>
                                        <p:attrNameLst>
                                          <p:attrName>style.visibility</p:attrName>
                                        </p:attrNameLst>
                                      </p:cBhvr>
                                      <p:to>
                                        <p:strVal val="visible"/>
                                      </p:to>
                                    </p:set>
                                    <p:animEffect transition="in" filter="dissolve">
                                      <p:cBhvr>
                                        <p:cTn id="63" dur="500"/>
                                        <p:tgtEl>
                                          <p:spTgt spid="172047"/>
                                        </p:tgtEl>
                                      </p:cBhvr>
                                    </p:animEffect>
                                  </p:childTnLst>
                                </p:cTn>
                              </p:par>
                            </p:childTnLst>
                          </p:cTn>
                        </p:par>
                        <p:par>
                          <p:cTn id="64" fill="hold">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172048"/>
                                        </p:tgtEl>
                                        <p:attrNameLst>
                                          <p:attrName>style.visibility</p:attrName>
                                        </p:attrNameLst>
                                      </p:cBhvr>
                                      <p:to>
                                        <p:strVal val="visible"/>
                                      </p:to>
                                    </p:set>
                                    <p:animEffect transition="in" filter="dissolve">
                                      <p:cBhvr>
                                        <p:cTn id="67" dur="500"/>
                                        <p:tgtEl>
                                          <p:spTgt spid="172048"/>
                                        </p:tgtEl>
                                      </p:cBhvr>
                                    </p:animEffect>
                                  </p:childTnLst>
                                </p:cTn>
                              </p:par>
                            </p:childTnLst>
                          </p:cTn>
                        </p:par>
                        <p:par>
                          <p:cTn id="68" fill="hold">
                            <p:stCondLst>
                              <p:cond delay="8000"/>
                            </p:stCondLst>
                            <p:childTnLst>
                              <p:par>
                                <p:cTn id="69" presetID="9" presetClass="entr" presetSubtype="0" fill="hold" grpId="0" nodeType="afterEffect">
                                  <p:stCondLst>
                                    <p:cond delay="0"/>
                                  </p:stCondLst>
                                  <p:childTnLst>
                                    <p:set>
                                      <p:cBhvr>
                                        <p:cTn id="70" dur="1" fill="hold">
                                          <p:stCondLst>
                                            <p:cond delay="0"/>
                                          </p:stCondLst>
                                        </p:cTn>
                                        <p:tgtEl>
                                          <p:spTgt spid="172049"/>
                                        </p:tgtEl>
                                        <p:attrNameLst>
                                          <p:attrName>style.visibility</p:attrName>
                                        </p:attrNameLst>
                                      </p:cBhvr>
                                      <p:to>
                                        <p:strVal val="visible"/>
                                      </p:to>
                                    </p:set>
                                    <p:animEffect transition="in" filter="dissolve">
                                      <p:cBhvr>
                                        <p:cTn id="71" dur="500"/>
                                        <p:tgtEl>
                                          <p:spTgt spid="172049"/>
                                        </p:tgtEl>
                                      </p:cBhvr>
                                    </p:animEffect>
                                  </p:childTnLst>
                                </p:cTn>
                              </p:par>
                            </p:childTnLst>
                          </p:cTn>
                        </p:par>
                        <p:par>
                          <p:cTn id="72" fill="hold">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172050"/>
                                        </p:tgtEl>
                                        <p:attrNameLst>
                                          <p:attrName>style.visibility</p:attrName>
                                        </p:attrNameLst>
                                      </p:cBhvr>
                                      <p:to>
                                        <p:strVal val="visible"/>
                                      </p:to>
                                    </p:set>
                                    <p:animEffect transition="in" filter="dissolve">
                                      <p:cBhvr>
                                        <p:cTn id="75" dur="500"/>
                                        <p:tgtEl>
                                          <p:spTgt spid="172050"/>
                                        </p:tgtEl>
                                      </p:cBhvr>
                                    </p:animEffect>
                                  </p:childTnLst>
                                </p:cTn>
                              </p:par>
                            </p:childTnLst>
                          </p:cTn>
                        </p:par>
                        <p:par>
                          <p:cTn id="76" fill="hold">
                            <p:stCondLst>
                              <p:cond delay="9000"/>
                            </p:stCondLst>
                            <p:childTnLst>
                              <p:par>
                                <p:cTn id="77" presetID="9" presetClass="entr" presetSubtype="0" fill="hold" grpId="0" nodeType="afterEffect">
                                  <p:stCondLst>
                                    <p:cond delay="0"/>
                                  </p:stCondLst>
                                  <p:childTnLst>
                                    <p:set>
                                      <p:cBhvr>
                                        <p:cTn id="78" dur="1" fill="hold">
                                          <p:stCondLst>
                                            <p:cond delay="0"/>
                                          </p:stCondLst>
                                        </p:cTn>
                                        <p:tgtEl>
                                          <p:spTgt spid="172051"/>
                                        </p:tgtEl>
                                        <p:attrNameLst>
                                          <p:attrName>style.visibility</p:attrName>
                                        </p:attrNameLst>
                                      </p:cBhvr>
                                      <p:to>
                                        <p:strVal val="visible"/>
                                      </p:to>
                                    </p:set>
                                    <p:animEffect transition="in" filter="dissolve">
                                      <p:cBhvr>
                                        <p:cTn id="79" dur="500"/>
                                        <p:tgtEl>
                                          <p:spTgt spid="172051"/>
                                        </p:tgtEl>
                                      </p:cBhvr>
                                    </p:animEffect>
                                  </p:childTnLst>
                                </p:cTn>
                              </p:par>
                            </p:childTnLst>
                          </p:cTn>
                        </p:par>
                        <p:par>
                          <p:cTn id="80" fill="hold">
                            <p:stCondLst>
                              <p:cond delay="9500"/>
                            </p:stCondLst>
                            <p:childTnLst>
                              <p:par>
                                <p:cTn id="81" presetID="9" presetClass="entr" presetSubtype="0" fill="hold" grpId="0" nodeType="afterEffect">
                                  <p:stCondLst>
                                    <p:cond delay="0"/>
                                  </p:stCondLst>
                                  <p:childTnLst>
                                    <p:set>
                                      <p:cBhvr>
                                        <p:cTn id="82" dur="1" fill="hold">
                                          <p:stCondLst>
                                            <p:cond delay="0"/>
                                          </p:stCondLst>
                                        </p:cTn>
                                        <p:tgtEl>
                                          <p:spTgt spid="172052"/>
                                        </p:tgtEl>
                                        <p:attrNameLst>
                                          <p:attrName>style.visibility</p:attrName>
                                        </p:attrNameLst>
                                      </p:cBhvr>
                                      <p:to>
                                        <p:strVal val="visible"/>
                                      </p:to>
                                    </p:set>
                                    <p:animEffect transition="in" filter="dissolve">
                                      <p:cBhvr>
                                        <p:cTn id="83" dur="500"/>
                                        <p:tgtEl>
                                          <p:spTgt spid="172052"/>
                                        </p:tgtEl>
                                      </p:cBhvr>
                                    </p:animEffect>
                                  </p:childTnLst>
                                </p:cTn>
                              </p:par>
                            </p:childTnLst>
                          </p:cTn>
                        </p:par>
                        <p:par>
                          <p:cTn id="84" fill="hold">
                            <p:stCondLst>
                              <p:cond delay="10000"/>
                            </p:stCondLst>
                            <p:childTnLst>
                              <p:par>
                                <p:cTn id="85" presetID="9" presetClass="entr" presetSubtype="0" fill="hold" grpId="0" nodeType="afterEffect">
                                  <p:stCondLst>
                                    <p:cond delay="0"/>
                                  </p:stCondLst>
                                  <p:childTnLst>
                                    <p:set>
                                      <p:cBhvr>
                                        <p:cTn id="86" dur="1" fill="hold">
                                          <p:stCondLst>
                                            <p:cond delay="0"/>
                                          </p:stCondLst>
                                        </p:cTn>
                                        <p:tgtEl>
                                          <p:spTgt spid="172053"/>
                                        </p:tgtEl>
                                        <p:attrNameLst>
                                          <p:attrName>style.visibility</p:attrName>
                                        </p:attrNameLst>
                                      </p:cBhvr>
                                      <p:to>
                                        <p:strVal val="visible"/>
                                      </p:to>
                                    </p:set>
                                    <p:animEffect transition="in" filter="dissolve">
                                      <p:cBhvr>
                                        <p:cTn id="87" dur="500"/>
                                        <p:tgtEl>
                                          <p:spTgt spid="172053"/>
                                        </p:tgtEl>
                                      </p:cBhvr>
                                    </p:animEffect>
                                  </p:childTnLst>
                                </p:cTn>
                              </p:par>
                            </p:childTnLst>
                          </p:cTn>
                        </p:par>
                        <p:par>
                          <p:cTn id="88" fill="hold">
                            <p:stCondLst>
                              <p:cond delay="10500"/>
                            </p:stCondLst>
                            <p:childTnLst>
                              <p:par>
                                <p:cTn id="89" presetID="9" presetClass="entr" presetSubtype="0" fill="hold" grpId="0" nodeType="afterEffect">
                                  <p:stCondLst>
                                    <p:cond delay="0"/>
                                  </p:stCondLst>
                                  <p:childTnLst>
                                    <p:set>
                                      <p:cBhvr>
                                        <p:cTn id="90" dur="1" fill="hold">
                                          <p:stCondLst>
                                            <p:cond delay="0"/>
                                          </p:stCondLst>
                                        </p:cTn>
                                        <p:tgtEl>
                                          <p:spTgt spid="172054"/>
                                        </p:tgtEl>
                                        <p:attrNameLst>
                                          <p:attrName>style.visibility</p:attrName>
                                        </p:attrNameLst>
                                      </p:cBhvr>
                                      <p:to>
                                        <p:strVal val="visible"/>
                                      </p:to>
                                    </p:set>
                                    <p:animEffect transition="in" filter="dissolve">
                                      <p:cBhvr>
                                        <p:cTn id="91" dur="500"/>
                                        <p:tgtEl>
                                          <p:spTgt spid="17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utoUpdateAnimBg="0"/>
      <p:bldP spid="172036" grpId="0" autoUpdateAnimBg="0"/>
      <p:bldP spid="172037" grpId="0" autoUpdateAnimBg="0"/>
      <p:bldP spid="172038" grpId="0" autoUpdateAnimBg="0"/>
      <p:bldP spid="172039" grpId="0" autoUpdateAnimBg="0"/>
      <p:bldP spid="172040" grpId="0" animBg="1"/>
      <p:bldP spid="172041" grpId="0" animBg="1"/>
      <p:bldP spid="172042" grpId="0" animBg="1"/>
      <p:bldP spid="172043" grpId="0" animBg="1"/>
      <p:bldP spid="172044" grpId="0" animBg="1"/>
      <p:bldP spid="172045" grpId="0" animBg="1"/>
      <p:bldP spid="172046" grpId="0" animBg="1"/>
      <p:bldP spid="172047" grpId="0" animBg="1"/>
      <p:bldP spid="172048" grpId="0" animBg="1"/>
      <p:bldP spid="172049" grpId="0" animBg="1"/>
      <p:bldP spid="172050" grpId="0" animBg="1"/>
      <p:bldP spid="172051" grpId="0" animBg="1"/>
      <p:bldP spid="172052" grpId="0" animBg="1"/>
      <p:bldP spid="172053" grpId="0" animBg="1"/>
      <p:bldP spid="172054" grpId="0" animBg="1"/>
      <p:bldP spid="172055" grpId="0" autoUpdateAnimBg="0"/>
      <p:bldP spid="17205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idx="4294967295"/>
          </p:nvPr>
        </p:nvSpPr>
        <p:spPr>
          <a:xfrm>
            <a:off x="428625" y="620713"/>
            <a:ext cx="8229600" cy="808037"/>
          </a:xfrm>
          <a:solidFill>
            <a:schemeClr val="bg1">
              <a:lumMod val="95000"/>
            </a:schemeClr>
          </a:solidFill>
        </p:spPr>
        <p:txBody>
          <a:bodyPr>
            <a:normAutofit/>
          </a:bodyPr>
          <a:lstStyle/>
          <a:p>
            <a:pPr eaLnBrk="1" hangingPunct="1">
              <a:defRPr/>
            </a:pPr>
            <a:r>
              <a:rPr lang="tr-TR" smtClean="0">
                <a:solidFill>
                  <a:srgbClr val="FF0000"/>
                </a:solidFill>
                <a:effectLst>
                  <a:outerShdw blurRad="38100" dist="38100" dir="2700000" algn="tl">
                    <a:srgbClr val="C0C0C0"/>
                  </a:outerShdw>
                </a:effectLst>
              </a:rPr>
              <a:t>Uygulama</a:t>
            </a:r>
          </a:p>
        </p:txBody>
      </p:sp>
      <p:graphicFrame>
        <p:nvGraphicFramePr>
          <p:cNvPr id="4" name="3 İçerik Yer Tutucusu"/>
          <p:cNvGraphicFramePr>
            <a:graphicFrameLocks noGrp="1"/>
          </p:cNvGraphicFramePr>
          <p:nvPr>
            <p:ph idx="4294967295"/>
          </p:nvPr>
        </p:nvGraphicFramePr>
        <p:xfrm>
          <a:off x="457200" y="1571625"/>
          <a:ext cx="7972425" cy="2192655"/>
        </p:xfrm>
        <a:graphic>
          <a:graphicData uri="http://schemas.openxmlformats.org/drawingml/2006/table">
            <a:tbl>
              <a:tblPr/>
              <a:tblGrid>
                <a:gridCol w="1149350">
                  <a:extLst>
                    <a:ext uri="{9D8B030D-6E8A-4147-A177-3AD203B41FA5}">
                      <a16:colId xmlns:a16="http://schemas.microsoft.com/office/drawing/2014/main" val="20000"/>
                    </a:ext>
                  </a:extLst>
                </a:gridCol>
                <a:gridCol w="6823075">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1" i="0" u="none" strike="noStrike" cap="none" normalizeH="0" baseline="0" dirty="0" smtClean="0">
                          <a:ln>
                            <a:noFill/>
                          </a:ln>
                          <a:solidFill>
                            <a:srgbClr val="FFFFFF"/>
                          </a:solidFill>
                          <a:effectLst>
                            <a:outerShdw blurRad="38100" dist="38100" dir="2700000" algn="tl">
                              <a:srgbClr val="000000"/>
                            </a:outerShdw>
                          </a:effectLst>
                          <a:latin typeface="Tahoma" pitchFamily="34" charset="0"/>
                          <a:cs typeface="Arial" charset="0"/>
                        </a:rPr>
                        <a:t>Müşteri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1" i="0" u="none" strike="noStrike" cap="none" normalizeH="0" baseline="0" dirty="0" smtClean="0">
                          <a:ln>
                            <a:noFill/>
                          </a:ln>
                          <a:solidFill>
                            <a:srgbClr val="FFFFFF"/>
                          </a:solidFill>
                          <a:effectLst>
                            <a:outerShdw blurRad="38100" dist="38100" dir="2700000" algn="tl">
                              <a:srgbClr val="000000"/>
                            </a:outerShdw>
                          </a:effectLst>
                          <a:latin typeface="Tahoma" pitchFamily="34" charset="0"/>
                          <a:cs typeface="Arial" charset="0"/>
                        </a:rPr>
                        <a:t>Aldığı ürünler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Şeker, Çay, Ekmek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Ekmek, Peynir, Zeytin, Makarna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Şeker, Peynir, Deterjan, Ekmek, Makarna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Ekmek, Peynir, Çay, Makarna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dirty="0" smtClean="0">
                          <a:ln>
                            <a:noFill/>
                          </a:ln>
                          <a:solidFill>
                            <a:srgbClr val="000000"/>
                          </a:solidFill>
                          <a:effectLst>
                            <a:outerShdw blurRad="38100" dist="38100" dir="2700000" algn="tl">
                              <a:srgbClr val="FFFFFF"/>
                            </a:outerShdw>
                          </a:effectLst>
                          <a:latin typeface="Tahoma" pitchFamily="34" charset="0"/>
                          <a:cs typeface="Arial" charset="0"/>
                        </a:rPr>
                        <a:t>Peynir, Makarna, Şeker, Bira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5"/>
                  </a:ext>
                </a:extLst>
              </a:tr>
            </a:tbl>
          </a:graphicData>
        </a:graphic>
      </p:graphicFrame>
      <p:sp>
        <p:nvSpPr>
          <p:cNvPr id="59419" name="4 Metin kutusu"/>
          <p:cNvSpPr txBox="1">
            <a:spLocks noChangeArrowheads="1"/>
          </p:cNvSpPr>
          <p:nvPr/>
        </p:nvSpPr>
        <p:spPr bwMode="auto">
          <a:xfrm>
            <a:off x="500063" y="4000500"/>
            <a:ext cx="8143875" cy="1784350"/>
          </a:xfrm>
          <a:prstGeom prst="rect">
            <a:avLst/>
          </a:prstGeom>
          <a:noFill/>
          <a:ln w="9525">
            <a:noFill/>
            <a:miter lim="800000"/>
            <a:headEnd/>
            <a:tailEnd/>
          </a:ln>
        </p:spPr>
        <p:txBody>
          <a:bodyPr>
            <a:spAutoFit/>
          </a:bodyPr>
          <a:lstStyle/>
          <a:p>
            <a:r>
              <a:rPr lang="tr-TR" sz="2200">
                <a:latin typeface="Georgia" pitchFamily="18" charset="0"/>
              </a:rPr>
              <a:t>Bu tablodaki verileri kullanarak müşterilerin davranış kalıbını ortaya koymak istiyoruz. Yani hangi ürünleri hangi ürünlerle birlikte satın alma eğilimindedir? Bu durumun birliktelik analizini yaparak, birliktelik kurallarını ortaya koymak için apriori algoritmasını kullanacağız..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2 İçerik Yer Tutucusu"/>
          <p:cNvSpPr>
            <a:spLocks noGrp="1"/>
          </p:cNvSpPr>
          <p:nvPr>
            <p:ph idx="4294967295"/>
          </p:nvPr>
        </p:nvSpPr>
        <p:spPr>
          <a:xfrm>
            <a:off x="0" y="152400"/>
            <a:ext cx="8686800" cy="6421438"/>
          </a:xfrm>
        </p:spPr>
        <p:txBody>
          <a:bodyPr/>
          <a:lstStyle/>
          <a:p>
            <a:pPr marL="642938" indent="-533400" eaLnBrk="1" hangingPunct="1">
              <a:buClr>
                <a:schemeClr val="tx1"/>
              </a:buClr>
              <a:buFont typeface="Georgia" pitchFamily="18" charset="0"/>
              <a:buNone/>
              <a:defRPr/>
            </a:pPr>
            <a:r>
              <a:rPr lang="tr-TR" sz="2200" smtClean="0"/>
              <a:t>a.    Destek(eşik) = %60</a:t>
            </a:r>
          </a:p>
          <a:p>
            <a:pPr marL="642938" indent="-533400" eaLnBrk="1" hangingPunct="1">
              <a:buFont typeface="Wingdings" pitchFamily="2" charset="2"/>
              <a:buNone/>
              <a:defRPr/>
            </a:pPr>
            <a:r>
              <a:rPr lang="tr-TR" sz="2200" smtClean="0"/>
              <a:t>	Destek(güven) = %75</a:t>
            </a:r>
          </a:p>
          <a:p>
            <a:pPr marL="642938" indent="-533400" eaLnBrk="1" hangingPunct="1">
              <a:buFont typeface="Wingdings" pitchFamily="2" charset="2"/>
              <a:buNone/>
              <a:defRPr/>
            </a:pPr>
            <a:r>
              <a:rPr lang="tr-TR" sz="2200" smtClean="0"/>
              <a:t>	Eşik destek sayısı = 0,60*5 = 3</a:t>
            </a:r>
          </a:p>
          <a:p>
            <a:pPr marL="642938" indent="-533400" eaLnBrk="1" hangingPunct="1">
              <a:buFont typeface="Wingdings" pitchFamily="2" charset="2"/>
              <a:buNone/>
              <a:defRPr/>
            </a:pPr>
            <a:endParaRPr lang="tr-TR" sz="22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a:p>
            <a:pPr marL="642938" indent="-533400" eaLnBrk="1" hangingPunct="1">
              <a:buFont typeface="Wingdings" pitchFamily="2" charset="2"/>
              <a:buNone/>
              <a:defRPr/>
            </a:pPr>
            <a:endParaRPr lang="tr-TR" sz="1600" smtClean="0"/>
          </a:p>
        </p:txBody>
      </p:sp>
      <p:graphicFrame>
        <p:nvGraphicFramePr>
          <p:cNvPr id="181305" name="Group 57"/>
          <p:cNvGraphicFramePr>
            <a:graphicFrameLocks noGrp="1"/>
          </p:cNvGraphicFramePr>
          <p:nvPr/>
        </p:nvGraphicFramePr>
        <p:xfrm>
          <a:off x="762000" y="1752600"/>
          <a:ext cx="3286125" cy="3017520"/>
        </p:xfrm>
        <a:graphic>
          <a:graphicData uri="http://schemas.openxmlformats.org/drawingml/2006/table">
            <a:tbl>
              <a:tblPr/>
              <a:tblGrid>
                <a:gridCol w="962025">
                  <a:extLst>
                    <a:ext uri="{9D8B030D-6E8A-4147-A177-3AD203B41FA5}">
                      <a16:colId xmlns:a16="http://schemas.microsoft.com/office/drawing/2014/main" val="20000"/>
                    </a:ext>
                  </a:extLst>
                </a:gridCol>
                <a:gridCol w="2324100">
                  <a:extLst>
                    <a:ext uri="{9D8B030D-6E8A-4147-A177-3AD203B41FA5}">
                      <a16:colId xmlns:a16="http://schemas.microsoft.com/office/drawing/2014/main" val="20001"/>
                    </a:ext>
                  </a:extLst>
                </a:gridCol>
              </a:tblGrid>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Ürün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Sayı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Şeker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1"/>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Çay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2"/>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3"/>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Makarna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4"/>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Peynir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5"/>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Deterjan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6"/>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Bira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7"/>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Zeytin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8"/>
                  </a:ext>
                </a:extLst>
              </a:tr>
            </a:tbl>
          </a:graphicData>
        </a:graphic>
      </p:graphicFrame>
      <p:sp>
        <p:nvSpPr>
          <p:cNvPr id="181283" name="4 Metin kutusu"/>
          <p:cNvSpPr txBox="1">
            <a:spLocks noChangeArrowheads="1"/>
          </p:cNvSpPr>
          <p:nvPr/>
        </p:nvSpPr>
        <p:spPr bwMode="auto">
          <a:xfrm>
            <a:off x="0" y="1371600"/>
            <a:ext cx="5575300" cy="412750"/>
          </a:xfrm>
          <a:prstGeom prst="rect">
            <a:avLst/>
          </a:prstGeom>
          <a:noFill/>
          <a:ln w="9525">
            <a:noFill/>
            <a:miter lim="800000"/>
            <a:headEnd/>
            <a:tailEnd/>
          </a:ln>
        </p:spPr>
        <p:txBody>
          <a:bodyPr wrap="none">
            <a:spAutoFit/>
          </a:bodyPr>
          <a:lstStyle/>
          <a:p>
            <a:pPr>
              <a:defRPr/>
            </a:pPr>
            <a:r>
              <a:rPr lang="tr-TR" sz="2100">
                <a:effectLst>
                  <a:outerShdw blurRad="38100" dist="38100" dir="2700000" algn="tl">
                    <a:srgbClr val="000000"/>
                  </a:outerShdw>
                </a:effectLst>
              </a:rPr>
              <a:t>b.</a:t>
            </a:r>
            <a:r>
              <a:rPr lang="tr-TR" sz="2100"/>
              <a:t>    </a:t>
            </a:r>
            <a:r>
              <a:rPr lang="tr-TR" sz="2100">
                <a:latin typeface="Georgia" pitchFamily="18" charset="0"/>
              </a:rPr>
              <a:t>Tablo-2. Destek değerlerin hesaplanması</a:t>
            </a:r>
          </a:p>
        </p:txBody>
      </p:sp>
      <p:sp>
        <p:nvSpPr>
          <p:cNvPr id="60453" name="5 Metin kutusu"/>
          <p:cNvSpPr txBox="1">
            <a:spLocks noChangeArrowheads="1"/>
          </p:cNvSpPr>
          <p:nvPr/>
        </p:nvSpPr>
        <p:spPr bwMode="auto">
          <a:xfrm>
            <a:off x="-76200" y="4716463"/>
            <a:ext cx="9310688" cy="412750"/>
          </a:xfrm>
          <a:prstGeom prst="rect">
            <a:avLst/>
          </a:prstGeom>
          <a:noFill/>
          <a:ln w="9525">
            <a:noFill/>
            <a:miter lim="800000"/>
            <a:headEnd/>
            <a:tailEnd/>
          </a:ln>
        </p:spPr>
        <p:txBody>
          <a:bodyPr wrap="none">
            <a:spAutoFit/>
          </a:bodyPr>
          <a:lstStyle/>
          <a:p>
            <a:r>
              <a:rPr lang="tr-TR" sz="2100">
                <a:latin typeface="Georgia" pitchFamily="18" charset="0"/>
              </a:rPr>
              <a:t>c.   Tablo-3. Eşik destek değerine eşit ya da daha büyük desteğe sahip ürünler</a:t>
            </a:r>
          </a:p>
        </p:txBody>
      </p:sp>
      <p:graphicFrame>
        <p:nvGraphicFramePr>
          <p:cNvPr id="181307" name="Group 59"/>
          <p:cNvGraphicFramePr>
            <a:graphicFrameLocks noGrp="1"/>
          </p:cNvGraphicFramePr>
          <p:nvPr/>
        </p:nvGraphicFramePr>
        <p:xfrm>
          <a:off x="762000" y="5183188"/>
          <a:ext cx="3276600" cy="1676400"/>
        </p:xfrm>
        <a:graphic>
          <a:graphicData uri="http://schemas.openxmlformats.org/drawingml/2006/table">
            <a:tbl>
              <a:tblPr/>
              <a:tblGrid>
                <a:gridCol w="1000125">
                  <a:extLst>
                    <a:ext uri="{9D8B030D-6E8A-4147-A177-3AD203B41FA5}">
                      <a16:colId xmlns:a16="http://schemas.microsoft.com/office/drawing/2014/main" val="20000"/>
                    </a:ext>
                  </a:extLst>
                </a:gridCol>
                <a:gridCol w="2276475">
                  <a:extLst>
                    <a:ext uri="{9D8B030D-6E8A-4147-A177-3AD203B41FA5}">
                      <a16:colId xmlns:a16="http://schemas.microsoft.com/office/drawing/2014/main" val="20001"/>
                    </a:ext>
                  </a:extLst>
                </a:gridCol>
              </a:tblGrid>
              <a:tr h="2571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Ürün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Sayı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571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Şeker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1"/>
                  </a:ext>
                </a:extLst>
              </a:tr>
              <a:tr h="2571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2"/>
                  </a:ext>
                </a:extLst>
              </a:tr>
              <a:tr h="2571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Makarna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3"/>
                  </a:ext>
                </a:extLst>
              </a:tr>
              <a:tr h="2571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Peynir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6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3 Metin kutusu"/>
          <p:cNvSpPr txBox="1">
            <a:spLocks noChangeArrowheads="1"/>
          </p:cNvSpPr>
          <p:nvPr/>
        </p:nvSpPr>
        <p:spPr bwMode="auto">
          <a:xfrm>
            <a:off x="534988" y="381000"/>
            <a:ext cx="5935662" cy="427038"/>
          </a:xfrm>
          <a:prstGeom prst="rect">
            <a:avLst/>
          </a:prstGeom>
          <a:noFill/>
          <a:ln w="9525">
            <a:noFill/>
            <a:miter lim="800000"/>
            <a:headEnd/>
            <a:tailEnd/>
          </a:ln>
        </p:spPr>
        <p:txBody>
          <a:bodyPr wrap="none">
            <a:spAutoFit/>
          </a:bodyPr>
          <a:lstStyle/>
          <a:p>
            <a:r>
              <a:rPr lang="tr-TR" sz="2200">
                <a:latin typeface="Georgia" pitchFamily="18" charset="0"/>
              </a:rPr>
              <a:t>Tablo-4. ikili ürün gruplarının destek değerleri</a:t>
            </a:r>
          </a:p>
        </p:txBody>
      </p:sp>
      <p:graphicFrame>
        <p:nvGraphicFramePr>
          <p:cNvPr id="182321" name="Group 49"/>
          <p:cNvGraphicFramePr>
            <a:graphicFrameLocks noGrp="1"/>
          </p:cNvGraphicFramePr>
          <p:nvPr/>
        </p:nvGraphicFramePr>
        <p:xfrm>
          <a:off x="606425" y="835025"/>
          <a:ext cx="3940175" cy="2560320"/>
        </p:xfrm>
        <a:graphic>
          <a:graphicData uri="http://schemas.openxmlformats.org/drawingml/2006/table">
            <a:tbl>
              <a:tblPr/>
              <a:tblGrid>
                <a:gridCol w="1857375">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tblGrid>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Ürün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Sayı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Şeker, Ekmek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1"/>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Şeker, Makarna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2"/>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Şeker, Peynir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3"/>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Ekmek, Makarna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4"/>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Ekmek, Peynir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5"/>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Makarna, Peynir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6"/>
                  </a:ext>
                </a:extLst>
              </a:tr>
            </a:tbl>
          </a:graphicData>
        </a:graphic>
      </p:graphicFrame>
      <p:sp>
        <p:nvSpPr>
          <p:cNvPr id="61470" name="6 Metin kutusu"/>
          <p:cNvSpPr txBox="1">
            <a:spLocks noChangeArrowheads="1"/>
          </p:cNvSpPr>
          <p:nvPr/>
        </p:nvSpPr>
        <p:spPr bwMode="auto">
          <a:xfrm>
            <a:off x="106363" y="411163"/>
            <a:ext cx="419100" cy="427037"/>
          </a:xfrm>
          <a:prstGeom prst="rect">
            <a:avLst/>
          </a:prstGeom>
          <a:noFill/>
          <a:ln w="9525">
            <a:noFill/>
            <a:miter lim="800000"/>
            <a:headEnd/>
            <a:tailEnd/>
          </a:ln>
        </p:spPr>
        <p:txBody>
          <a:bodyPr wrap="none">
            <a:spAutoFit/>
          </a:bodyPr>
          <a:lstStyle/>
          <a:p>
            <a:r>
              <a:rPr lang="tr-TR" sz="2200">
                <a:latin typeface="Georgia" pitchFamily="18" charset="0"/>
              </a:rPr>
              <a:t>d.</a:t>
            </a:r>
          </a:p>
        </p:txBody>
      </p:sp>
      <p:sp>
        <p:nvSpPr>
          <p:cNvPr id="61471" name="7 Metin kutusu"/>
          <p:cNvSpPr txBox="1">
            <a:spLocks noChangeArrowheads="1"/>
          </p:cNvSpPr>
          <p:nvPr/>
        </p:nvSpPr>
        <p:spPr bwMode="auto">
          <a:xfrm>
            <a:off x="82550" y="3962400"/>
            <a:ext cx="374650" cy="427038"/>
          </a:xfrm>
          <a:prstGeom prst="rect">
            <a:avLst/>
          </a:prstGeom>
          <a:noFill/>
          <a:ln w="9525">
            <a:noFill/>
            <a:miter lim="800000"/>
            <a:headEnd/>
            <a:tailEnd/>
          </a:ln>
        </p:spPr>
        <p:txBody>
          <a:bodyPr wrap="none">
            <a:spAutoFit/>
          </a:bodyPr>
          <a:lstStyle/>
          <a:p>
            <a:r>
              <a:rPr lang="tr-TR" sz="2200">
                <a:latin typeface="Georgia" pitchFamily="18" charset="0"/>
              </a:rPr>
              <a:t>e</a:t>
            </a:r>
            <a:r>
              <a:rPr lang="tr-TR" sz="1600">
                <a:latin typeface="Georgia" pitchFamily="18" charset="0"/>
              </a:rPr>
              <a:t>.</a:t>
            </a:r>
          </a:p>
        </p:txBody>
      </p:sp>
      <p:graphicFrame>
        <p:nvGraphicFramePr>
          <p:cNvPr id="182322" name="Group 50"/>
          <p:cNvGraphicFramePr>
            <a:graphicFrameLocks noGrp="1"/>
          </p:cNvGraphicFramePr>
          <p:nvPr/>
        </p:nvGraphicFramePr>
        <p:xfrm>
          <a:off x="677863" y="4730750"/>
          <a:ext cx="3929062" cy="1463040"/>
        </p:xfrm>
        <a:graphic>
          <a:graphicData uri="http://schemas.openxmlformats.org/drawingml/2006/table">
            <a:tbl>
              <a:tblPr/>
              <a:tblGrid>
                <a:gridCol w="1857375">
                  <a:extLst>
                    <a:ext uri="{9D8B030D-6E8A-4147-A177-3AD203B41FA5}">
                      <a16:colId xmlns:a16="http://schemas.microsoft.com/office/drawing/2014/main" val="20000"/>
                    </a:ext>
                  </a:extLst>
                </a:gridCol>
                <a:gridCol w="2071687">
                  <a:extLst>
                    <a:ext uri="{9D8B030D-6E8A-4147-A177-3AD203B41FA5}">
                      <a16:colId xmlns:a16="http://schemas.microsoft.com/office/drawing/2014/main" val="20001"/>
                    </a:ext>
                  </a:extLst>
                </a:gridCol>
              </a:tblGrid>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Ürün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Sayı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Ekmek, Makarna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1"/>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Ekmek, Peynir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2"/>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Makarna, Peynir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3"/>
                  </a:ext>
                </a:extLst>
              </a:tr>
            </a:tbl>
          </a:graphicData>
        </a:graphic>
      </p:graphicFrame>
      <p:sp>
        <p:nvSpPr>
          <p:cNvPr id="61489" name="12 Metin kutusu"/>
          <p:cNvSpPr txBox="1">
            <a:spLocks noChangeArrowheads="1"/>
          </p:cNvSpPr>
          <p:nvPr/>
        </p:nvSpPr>
        <p:spPr bwMode="auto">
          <a:xfrm>
            <a:off x="576263" y="3962400"/>
            <a:ext cx="8228012" cy="762000"/>
          </a:xfrm>
          <a:prstGeom prst="rect">
            <a:avLst/>
          </a:prstGeom>
          <a:noFill/>
          <a:ln w="9525">
            <a:noFill/>
            <a:miter lim="800000"/>
            <a:headEnd/>
            <a:tailEnd/>
          </a:ln>
        </p:spPr>
        <p:txBody>
          <a:bodyPr wrap="none">
            <a:spAutoFit/>
          </a:bodyPr>
          <a:lstStyle/>
          <a:p>
            <a:r>
              <a:rPr lang="tr-TR" sz="2200">
                <a:latin typeface="Georgia" pitchFamily="18" charset="0"/>
              </a:rPr>
              <a:t>Tablo-5. Eşik destek sayısı olan 3 değerine eşit ya da 3’ten büyük </a:t>
            </a:r>
          </a:p>
          <a:p>
            <a:r>
              <a:rPr lang="tr-TR" sz="2200">
                <a:latin typeface="Georgia" pitchFamily="18" charset="0"/>
              </a:rPr>
              <a:t>desteğe sahip ikili ürün grupları</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3 Metin kutusu"/>
          <p:cNvSpPr txBox="1">
            <a:spLocks noChangeArrowheads="1"/>
          </p:cNvSpPr>
          <p:nvPr/>
        </p:nvSpPr>
        <p:spPr bwMode="auto">
          <a:xfrm>
            <a:off x="609600" y="1219200"/>
            <a:ext cx="6038850" cy="427038"/>
          </a:xfrm>
          <a:prstGeom prst="rect">
            <a:avLst/>
          </a:prstGeom>
          <a:noFill/>
          <a:ln w="9525">
            <a:noFill/>
            <a:miter lim="800000"/>
            <a:headEnd/>
            <a:tailEnd/>
          </a:ln>
        </p:spPr>
        <p:txBody>
          <a:bodyPr wrap="none">
            <a:spAutoFit/>
          </a:bodyPr>
          <a:lstStyle/>
          <a:p>
            <a:r>
              <a:rPr lang="tr-TR" sz="2200">
                <a:latin typeface="Georgia" pitchFamily="18" charset="0"/>
              </a:rPr>
              <a:t>Tablo-6. Üçlü ürün gruplarının destek değerleri</a:t>
            </a:r>
          </a:p>
        </p:txBody>
      </p:sp>
      <p:graphicFrame>
        <p:nvGraphicFramePr>
          <p:cNvPr id="183324" name="Group 28"/>
          <p:cNvGraphicFramePr>
            <a:graphicFrameLocks noGrp="1"/>
          </p:cNvGraphicFramePr>
          <p:nvPr/>
        </p:nvGraphicFramePr>
        <p:xfrm>
          <a:off x="750888" y="1698625"/>
          <a:ext cx="4121150" cy="731520"/>
        </p:xfrm>
        <a:graphic>
          <a:graphicData uri="http://schemas.openxmlformats.org/drawingml/2006/table">
            <a:tbl>
              <a:tblPr/>
              <a:tblGrid>
                <a:gridCol w="2620962">
                  <a:extLst>
                    <a:ext uri="{9D8B030D-6E8A-4147-A177-3AD203B41FA5}">
                      <a16:colId xmlns:a16="http://schemas.microsoft.com/office/drawing/2014/main" val="20000"/>
                    </a:ext>
                  </a:extLst>
                </a:gridCol>
                <a:gridCol w="1500188">
                  <a:extLst>
                    <a:ext uri="{9D8B030D-6E8A-4147-A177-3AD203B41FA5}">
                      <a16:colId xmlns:a16="http://schemas.microsoft.com/office/drawing/2014/main" val="20001"/>
                    </a:ext>
                  </a:extLst>
                </a:gridCol>
              </a:tblGrid>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Ürün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Sayı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Ekmek, Makarna, Peynir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1"/>
                  </a:ext>
                </a:extLst>
              </a:tr>
            </a:tbl>
          </a:graphicData>
        </a:graphic>
      </p:graphicFrame>
      <p:sp>
        <p:nvSpPr>
          <p:cNvPr id="62479" name="5 Metin kutusu"/>
          <p:cNvSpPr txBox="1">
            <a:spLocks noChangeArrowheads="1"/>
          </p:cNvSpPr>
          <p:nvPr/>
        </p:nvSpPr>
        <p:spPr bwMode="auto">
          <a:xfrm>
            <a:off x="250825" y="1219200"/>
            <a:ext cx="349250" cy="427038"/>
          </a:xfrm>
          <a:prstGeom prst="rect">
            <a:avLst/>
          </a:prstGeom>
          <a:noFill/>
          <a:ln w="9525">
            <a:noFill/>
            <a:miter lim="800000"/>
            <a:headEnd/>
            <a:tailEnd/>
          </a:ln>
        </p:spPr>
        <p:txBody>
          <a:bodyPr wrap="none">
            <a:spAutoFit/>
          </a:bodyPr>
          <a:lstStyle/>
          <a:p>
            <a:r>
              <a:rPr lang="tr-TR" sz="2200">
                <a:latin typeface="Georgia" pitchFamily="18" charset="0"/>
              </a:rPr>
              <a:t>f.</a:t>
            </a:r>
          </a:p>
        </p:txBody>
      </p:sp>
      <p:sp>
        <p:nvSpPr>
          <p:cNvPr id="62480" name="6 Metin kutusu"/>
          <p:cNvSpPr txBox="1">
            <a:spLocks noChangeArrowheads="1"/>
          </p:cNvSpPr>
          <p:nvPr/>
        </p:nvSpPr>
        <p:spPr bwMode="auto">
          <a:xfrm>
            <a:off x="179388" y="3962400"/>
            <a:ext cx="382587" cy="427038"/>
          </a:xfrm>
          <a:prstGeom prst="rect">
            <a:avLst/>
          </a:prstGeom>
          <a:noFill/>
          <a:ln w="9525">
            <a:noFill/>
            <a:miter lim="800000"/>
            <a:headEnd/>
            <a:tailEnd/>
          </a:ln>
        </p:spPr>
        <p:txBody>
          <a:bodyPr wrap="none">
            <a:spAutoFit/>
          </a:bodyPr>
          <a:lstStyle/>
          <a:p>
            <a:r>
              <a:rPr lang="tr-TR" sz="2200">
                <a:latin typeface="Georgia" pitchFamily="18" charset="0"/>
              </a:rPr>
              <a:t>g</a:t>
            </a:r>
            <a:r>
              <a:rPr lang="tr-TR" sz="1600">
                <a:latin typeface="Georgia" pitchFamily="18" charset="0"/>
              </a:rPr>
              <a:t>.</a:t>
            </a:r>
          </a:p>
        </p:txBody>
      </p:sp>
      <p:graphicFrame>
        <p:nvGraphicFramePr>
          <p:cNvPr id="183325" name="Group 29"/>
          <p:cNvGraphicFramePr>
            <a:graphicFrameLocks noGrp="1"/>
          </p:cNvGraphicFramePr>
          <p:nvPr/>
        </p:nvGraphicFramePr>
        <p:xfrm>
          <a:off x="822325" y="4722813"/>
          <a:ext cx="4173538" cy="731520"/>
        </p:xfrm>
        <a:graphic>
          <a:graphicData uri="http://schemas.openxmlformats.org/drawingml/2006/table">
            <a:tbl>
              <a:tblPr/>
              <a:tblGrid>
                <a:gridCol w="2620963">
                  <a:extLst>
                    <a:ext uri="{9D8B030D-6E8A-4147-A177-3AD203B41FA5}">
                      <a16:colId xmlns:a16="http://schemas.microsoft.com/office/drawing/2014/main" val="20000"/>
                    </a:ext>
                  </a:extLst>
                </a:gridCol>
                <a:gridCol w="1552575">
                  <a:extLst>
                    <a:ext uri="{9D8B030D-6E8A-4147-A177-3AD203B41FA5}">
                      <a16:colId xmlns:a16="http://schemas.microsoft.com/office/drawing/2014/main" val="20001"/>
                    </a:ext>
                  </a:extLst>
                </a:gridCol>
              </a:tblGrid>
              <a:tr h="2444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Ürün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Sayı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22250">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Ekmek, Makarna, Peynir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8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1"/>
                  </a:ext>
                </a:extLst>
              </a:tr>
            </a:tbl>
          </a:graphicData>
        </a:graphic>
      </p:graphicFrame>
      <p:sp>
        <p:nvSpPr>
          <p:cNvPr id="62492" name="8 Metin kutusu"/>
          <p:cNvSpPr txBox="1">
            <a:spLocks noChangeArrowheads="1"/>
          </p:cNvSpPr>
          <p:nvPr/>
        </p:nvSpPr>
        <p:spPr bwMode="auto">
          <a:xfrm>
            <a:off x="750888" y="3962400"/>
            <a:ext cx="8370887" cy="762000"/>
          </a:xfrm>
          <a:prstGeom prst="rect">
            <a:avLst/>
          </a:prstGeom>
          <a:noFill/>
          <a:ln w="9525">
            <a:noFill/>
            <a:miter lim="800000"/>
            <a:headEnd/>
            <a:tailEnd/>
          </a:ln>
        </p:spPr>
        <p:txBody>
          <a:bodyPr wrap="none">
            <a:spAutoFit/>
          </a:bodyPr>
          <a:lstStyle/>
          <a:p>
            <a:r>
              <a:rPr lang="tr-TR" sz="2200">
                <a:latin typeface="Georgia" pitchFamily="18" charset="0"/>
              </a:rPr>
              <a:t>Tablo-7. Eşik destek sayısına eşit yada daha büyük destek sayısına </a:t>
            </a:r>
          </a:p>
          <a:p>
            <a:r>
              <a:rPr lang="tr-TR" sz="2200">
                <a:latin typeface="Georgia" pitchFamily="18" charset="0"/>
              </a:rPr>
              <a:t>sahip üçlü ürün grupları</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2 İçerik Yer Tutucusu"/>
          <p:cNvSpPr>
            <a:spLocks noGrp="1"/>
          </p:cNvSpPr>
          <p:nvPr>
            <p:ph idx="4294967295"/>
          </p:nvPr>
        </p:nvSpPr>
        <p:spPr>
          <a:xfrm>
            <a:off x="457200" y="228600"/>
            <a:ext cx="8543925" cy="5502275"/>
          </a:xfrm>
        </p:spPr>
        <p:txBody>
          <a:bodyPr/>
          <a:lstStyle/>
          <a:p>
            <a:pPr marL="365125" indent="-255588" eaLnBrk="1" hangingPunct="1">
              <a:buFont typeface="Wingdings" pitchFamily="2" charset="2"/>
              <a:buNone/>
              <a:defRPr/>
            </a:pPr>
            <a:r>
              <a:rPr lang="tr-TR" sz="2200" smtClean="0"/>
              <a:t>h.Bu s</a:t>
            </a:r>
            <a:r>
              <a:rPr lang="tr-TR" sz="2200" smtClean="0">
                <a:latin typeface="Arial" charset="0"/>
              </a:rPr>
              <a:t>o</a:t>
            </a:r>
            <a:r>
              <a:rPr lang="tr-TR" sz="2200" smtClean="0"/>
              <a:t>n işlemlerden sonra artık birliktelik kurallarını elde edebiliriz. Kurallarla birlikte kural destek ölçütlerini ve kural güven ölçütlerini hesaplamamız gerekiyor. Bu durumda {ekmek, makarna, peynir} kümesi için kural destek sayısı, son tabloda görüldüğü gibi,</a:t>
            </a:r>
          </a:p>
          <a:p>
            <a:pPr marL="365125" indent="-255588" eaLnBrk="1" hangingPunct="1">
              <a:buFont typeface="Wingdings" pitchFamily="2" charset="2"/>
              <a:buNone/>
              <a:defRPr/>
            </a:pPr>
            <a:r>
              <a:rPr lang="tr-TR" sz="2200" smtClean="0"/>
              <a:t> 			sayı(A,B)=sayı(ekmek,makarna,peynir)=3</a:t>
            </a:r>
          </a:p>
          <a:p>
            <a:pPr marL="365125" indent="-255588" eaLnBrk="1" hangingPunct="1">
              <a:buFont typeface="Wingdings" pitchFamily="2" charset="2"/>
              <a:buNone/>
              <a:defRPr/>
            </a:pPr>
            <a:endParaRPr lang="tr-TR" sz="2200" smtClean="0"/>
          </a:p>
          <a:p>
            <a:pPr marL="365125" indent="-255588" eaLnBrk="1" hangingPunct="1">
              <a:buFont typeface="Wingdings" pitchFamily="2" charset="2"/>
              <a:buNone/>
              <a:defRPr/>
            </a:pPr>
            <a:endParaRPr lang="tr-TR" sz="2000" smtClean="0"/>
          </a:p>
          <a:p>
            <a:pPr marL="365125" indent="-255588" eaLnBrk="1" hangingPunct="1">
              <a:buFont typeface="Wingdings" pitchFamily="2" charset="2"/>
              <a:buNone/>
              <a:defRPr/>
            </a:pPr>
            <a:endParaRPr lang="tr-TR" sz="2000" smtClean="0"/>
          </a:p>
          <a:p>
            <a:pPr marL="365125" indent="-255588" eaLnBrk="1" hangingPunct="1">
              <a:buFont typeface="Wingdings" pitchFamily="2" charset="2"/>
              <a:buNone/>
              <a:defRPr/>
            </a:pPr>
            <a:r>
              <a:rPr lang="tr-TR" sz="2000" smtClean="0"/>
              <a:t>   biçiminde kural destek ölçütü elde edilir. Bu destek ölçütü koşul olarak verdiğimiz eşik değerden küçük değildir. O halde bu nesne kümesini kullanabileceğimiz anlaşılır. Kural destek sayılarına bağlı olarak birliktelik kuralları türeterek bu kurallar için güven ölçütlerini elde edeceğiz.</a:t>
            </a:r>
          </a:p>
          <a:p>
            <a:pPr marL="365125" indent="-255588" eaLnBrk="1" hangingPunct="1">
              <a:buFont typeface="Wingdings" pitchFamily="2" charset="2"/>
              <a:buNone/>
              <a:defRPr/>
            </a:pPr>
            <a:r>
              <a:rPr lang="tr-TR" sz="2000" smtClean="0"/>
              <a:t>	Sonuç 1: </a:t>
            </a:r>
          </a:p>
          <a:p>
            <a:pPr marL="365125" indent="-255588" eaLnBrk="1" hangingPunct="1">
              <a:buFont typeface="Wingdings" pitchFamily="2" charset="2"/>
              <a:buNone/>
              <a:defRPr/>
            </a:pPr>
            <a:endParaRPr lang="tr-TR" sz="2000" smtClean="0"/>
          </a:p>
        </p:txBody>
      </p:sp>
      <p:graphicFrame>
        <p:nvGraphicFramePr>
          <p:cNvPr id="14338" name="Object 2"/>
          <p:cNvGraphicFramePr>
            <a:graphicFrameLocks noChangeAspect="1"/>
          </p:cNvGraphicFramePr>
          <p:nvPr/>
        </p:nvGraphicFramePr>
        <p:xfrm>
          <a:off x="1905000" y="2471738"/>
          <a:ext cx="5410200" cy="647700"/>
        </p:xfrm>
        <a:graphic>
          <a:graphicData uri="http://schemas.openxmlformats.org/presentationml/2006/ole">
            <mc:AlternateContent xmlns:mc="http://schemas.openxmlformats.org/markup-compatibility/2006">
              <mc:Choice xmlns:v="urn:schemas-microsoft-com:vml" Requires="v">
                <p:oleObj spid="_x0000_s14366" name="Denklem" r:id="rId3" imgW="2958840" imgH="393480" progId="Equation.3">
                  <p:embed/>
                </p:oleObj>
              </mc:Choice>
              <mc:Fallback>
                <p:oleObj name="Denklem" r:id="rId3" imgW="295884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471738"/>
                        <a:ext cx="5410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3"/>
          <p:cNvGraphicFramePr>
            <a:graphicFrameLocks noChangeAspect="1"/>
          </p:cNvGraphicFramePr>
          <p:nvPr/>
        </p:nvGraphicFramePr>
        <p:xfrm>
          <a:off x="3657600" y="2928938"/>
          <a:ext cx="990600" cy="652462"/>
        </p:xfrm>
        <a:graphic>
          <a:graphicData uri="http://schemas.openxmlformats.org/presentationml/2006/ole">
            <mc:AlternateContent xmlns:mc="http://schemas.openxmlformats.org/markup-compatibility/2006">
              <mc:Choice xmlns:v="urn:schemas-microsoft-com:vml" Requires="v">
                <p:oleObj spid="_x0000_s14367" name="Denklem" r:id="rId5" imgW="596880" imgH="393480" progId="Equation.3">
                  <p:embed/>
                </p:oleObj>
              </mc:Choice>
              <mc:Fallback>
                <p:oleObj name="Denklem" r:id="rId5" imgW="59688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928938"/>
                        <a:ext cx="9906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4"/>
          <p:cNvGraphicFramePr>
            <a:graphicFrameLocks noChangeAspect="1"/>
          </p:cNvGraphicFramePr>
          <p:nvPr/>
        </p:nvGraphicFramePr>
        <p:xfrm>
          <a:off x="1306513" y="5500688"/>
          <a:ext cx="7075487" cy="704850"/>
        </p:xfrm>
        <a:graphic>
          <a:graphicData uri="http://schemas.openxmlformats.org/presentationml/2006/ole">
            <mc:AlternateContent xmlns:mc="http://schemas.openxmlformats.org/markup-compatibility/2006">
              <mc:Choice xmlns:v="urn:schemas-microsoft-com:vml" Requires="v">
                <p:oleObj spid="_x0000_s14368" name="Denklem" r:id="rId7" imgW="4203360" imgH="419040" progId="Equation.3">
                  <p:embed/>
                </p:oleObj>
              </mc:Choice>
              <mc:Fallback>
                <p:oleObj name="Denklem" r:id="rId7" imgW="4203360" imgH="4190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6513" y="5500688"/>
                        <a:ext cx="7075487"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1" name="Object 5"/>
          <p:cNvGraphicFramePr>
            <a:graphicFrameLocks noChangeAspect="1"/>
          </p:cNvGraphicFramePr>
          <p:nvPr/>
        </p:nvGraphicFramePr>
        <p:xfrm>
          <a:off x="4953000" y="6227763"/>
          <a:ext cx="1219200" cy="630237"/>
        </p:xfrm>
        <a:graphic>
          <a:graphicData uri="http://schemas.openxmlformats.org/presentationml/2006/ole">
            <mc:AlternateContent xmlns:mc="http://schemas.openxmlformats.org/markup-compatibility/2006">
              <mc:Choice xmlns:v="urn:schemas-microsoft-com:vml" Requires="v">
                <p:oleObj spid="_x0000_s14369" name="Denklem" r:id="rId9" imgW="761760" imgH="393480" progId="Equation.3">
                  <p:embed/>
                </p:oleObj>
              </mc:Choice>
              <mc:Fallback>
                <p:oleObj name="Denklem" r:id="rId9" imgW="761760" imgH="3934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6227763"/>
                        <a:ext cx="1219200"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4294967295"/>
          </p:nvPr>
        </p:nvSpPr>
        <p:spPr>
          <a:xfrm>
            <a:off x="457200" y="152400"/>
            <a:ext cx="8472488" cy="5502275"/>
          </a:xfrm>
        </p:spPr>
        <p:txBody>
          <a:bodyPr>
            <a:normAutofit lnSpcReduction="10000"/>
          </a:bodyPr>
          <a:lstStyle/>
          <a:p>
            <a:pPr marL="365125" indent="-255588" eaLnBrk="1" hangingPunct="1">
              <a:lnSpc>
                <a:spcPct val="90000"/>
              </a:lnSpc>
              <a:buFont typeface="Wingdings" pitchFamily="2" charset="2"/>
              <a:buNone/>
              <a:defRPr/>
            </a:pPr>
            <a:r>
              <a:rPr lang="tr-TR" sz="1900" smtClean="0"/>
              <a:t>Sonuç 2: </a:t>
            </a:r>
          </a:p>
          <a:p>
            <a:pPr marL="365125" indent="-255588" eaLnBrk="1" hangingPunct="1">
              <a:lnSpc>
                <a:spcPct val="90000"/>
              </a:lnSpc>
              <a:buFont typeface="Wingdings" pitchFamily="2" charset="2"/>
              <a:buNone/>
              <a:defRPr/>
            </a:pPr>
            <a:endParaRPr lang="tr-TR" sz="3000" smtClean="0"/>
          </a:p>
          <a:p>
            <a:pPr marL="365125" indent="-255588" eaLnBrk="1" hangingPunct="1">
              <a:lnSpc>
                <a:spcPct val="90000"/>
              </a:lnSpc>
              <a:buFont typeface="Wingdings" pitchFamily="2" charset="2"/>
              <a:buNone/>
              <a:defRPr/>
            </a:pPr>
            <a:endParaRPr lang="tr-TR" sz="3000" smtClean="0"/>
          </a:p>
          <a:p>
            <a:pPr marL="365125" indent="-255588" eaLnBrk="1" hangingPunct="1">
              <a:lnSpc>
                <a:spcPct val="90000"/>
              </a:lnSpc>
              <a:buFont typeface="Wingdings" pitchFamily="2" charset="2"/>
              <a:buNone/>
              <a:defRPr/>
            </a:pPr>
            <a:endParaRPr lang="tr-TR" sz="1900" smtClean="0"/>
          </a:p>
          <a:p>
            <a:pPr marL="365125" indent="-255588" eaLnBrk="1" hangingPunct="1">
              <a:lnSpc>
                <a:spcPct val="90000"/>
              </a:lnSpc>
              <a:buFont typeface="Wingdings" pitchFamily="2" charset="2"/>
              <a:buNone/>
              <a:defRPr/>
            </a:pPr>
            <a:r>
              <a:rPr lang="tr-TR" sz="1900" smtClean="0"/>
              <a:t>Sonuç 3:</a:t>
            </a:r>
          </a:p>
          <a:p>
            <a:pPr marL="365125" indent="-255588" eaLnBrk="1" hangingPunct="1">
              <a:lnSpc>
                <a:spcPct val="90000"/>
              </a:lnSpc>
              <a:buFont typeface="Wingdings" pitchFamily="2" charset="2"/>
              <a:buNone/>
              <a:defRPr/>
            </a:pPr>
            <a:endParaRPr lang="tr-TR" sz="1900" smtClean="0"/>
          </a:p>
          <a:p>
            <a:pPr marL="365125" indent="-255588" eaLnBrk="1" hangingPunct="1">
              <a:lnSpc>
                <a:spcPct val="90000"/>
              </a:lnSpc>
              <a:buFont typeface="Wingdings" pitchFamily="2" charset="2"/>
              <a:buNone/>
              <a:defRPr/>
            </a:pPr>
            <a:endParaRPr lang="tr-TR" sz="1900" smtClean="0"/>
          </a:p>
          <a:p>
            <a:pPr marL="365125" indent="-255588" eaLnBrk="1" hangingPunct="1">
              <a:lnSpc>
                <a:spcPct val="90000"/>
              </a:lnSpc>
              <a:buFont typeface="Wingdings" pitchFamily="2" charset="2"/>
              <a:buNone/>
              <a:defRPr/>
            </a:pPr>
            <a:endParaRPr lang="tr-TR" sz="1900" smtClean="0"/>
          </a:p>
          <a:p>
            <a:pPr marL="365125" indent="-255588" eaLnBrk="1" hangingPunct="1">
              <a:lnSpc>
                <a:spcPct val="90000"/>
              </a:lnSpc>
              <a:buFont typeface="Wingdings" pitchFamily="2" charset="2"/>
              <a:buNone/>
              <a:defRPr/>
            </a:pPr>
            <a:endParaRPr lang="tr-TR" sz="1900" smtClean="0"/>
          </a:p>
          <a:p>
            <a:pPr marL="365125" indent="-255588" eaLnBrk="1" hangingPunct="1">
              <a:lnSpc>
                <a:spcPct val="90000"/>
              </a:lnSpc>
              <a:buFont typeface="Wingdings" pitchFamily="2" charset="2"/>
              <a:buNone/>
              <a:defRPr/>
            </a:pPr>
            <a:r>
              <a:rPr lang="tr-TR" sz="1900" smtClean="0"/>
              <a:t> Sonuç 4:</a:t>
            </a:r>
          </a:p>
          <a:p>
            <a:pPr marL="365125" indent="-255588" eaLnBrk="1" hangingPunct="1">
              <a:lnSpc>
                <a:spcPct val="90000"/>
              </a:lnSpc>
              <a:buFont typeface="Wingdings" pitchFamily="2" charset="2"/>
              <a:buNone/>
              <a:defRPr/>
            </a:pPr>
            <a:endParaRPr lang="tr-TR" sz="1900" smtClean="0"/>
          </a:p>
          <a:p>
            <a:pPr marL="365125" indent="-255588" eaLnBrk="1" hangingPunct="1">
              <a:lnSpc>
                <a:spcPct val="90000"/>
              </a:lnSpc>
              <a:buFont typeface="Wingdings" pitchFamily="2" charset="2"/>
              <a:buNone/>
              <a:defRPr/>
            </a:pPr>
            <a:endParaRPr lang="tr-TR" sz="1900" smtClean="0"/>
          </a:p>
          <a:p>
            <a:pPr marL="365125" indent="-255588" eaLnBrk="1" hangingPunct="1">
              <a:lnSpc>
                <a:spcPct val="90000"/>
              </a:lnSpc>
              <a:buFont typeface="Wingdings" pitchFamily="2" charset="2"/>
              <a:buNone/>
              <a:defRPr/>
            </a:pPr>
            <a:endParaRPr lang="tr-TR" sz="1900" smtClean="0"/>
          </a:p>
          <a:p>
            <a:pPr marL="365125" indent="-255588" eaLnBrk="1" hangingPunct="1">
              <a:lnSpc>
                <a:spcPct val="90000"/>
              </a:lnSpc>
              <a:buFont typeface="Wingdings" pitchFamily="2" charset="2"/>
              <a:buNone/>
              <a:defRPr/>
            </a:pPr>
            <a:endParaRPr lang="tr-TR" sz="1900" smtClean="0"/>
          </a:p>
          <a:p>
            <a:pPr marL="365125" indent="-255588" eaLnBrk="1" hangingPunct="1">
              <a:lnSpc>
                <a:spcPct val="90000"/>
              </a:lnSpc>
              <a:buFont typeface="Wingdings" pitchFamily="2" charset="2"/>
              <a:buNone/>
              <a:defRPr/>
            </a:pPr>
            <a:r>
              <a:rPr lang="tr-TR" sz="1900" smtClean="0"/>
              <a:t>	Görüldüğü gibi elde edilen tüm güven ölçütleri başlangıçta ilan edilmiş olan güven eşik değerinden büyüktür. Sonuç olarak aşağıdaki birliktelik kuralları elde edilmiştir.</a:t>
            </a:r>
          </a:p>
          <a:p>
            <a:pPr marL="365125" indent="-255588" eaLnBrk="1" hangingPunct="1">
              <a:lnSpc>
                <a:spcPct val="90000"/>
              </a:lnSpc>
              <a:buFont typeface="Wingdings" pitchFamily="2" charset="2"/>
              <a:buNone/>
              <a:defRPr/>
            </a:pPr>
            <a:endParaRPr lang="tr-TR" sz="1900" smtClean="0"/>
          </a:p>
          <a:p>
            <a:pPr marL="365125" indent="-255588" eaLnBrk="1" hangingPunct="1">
              <a:lnSpc>
                <a:spcPct val="90000"/>
              </a:lnSpc>
              <a:buFont typeface="Wingdings" pitchFamily="2" charset="2"/>
              <a:buNone/>
              <a:defRPr/>
            </a:pPr>
            <a:endParaRPr lang="tr-TR" sz="3000" smtClean="0"/>
          </a:p>
        </p:txBody>
      </p:sp>
      <p:graphicFrame>
        <p:nvGraphicFramePr>
          <p:cNvPr id="15362" name="Object 4"/>
          <p:cNvGraphicFramePr>
            <a:graphicFrameLocks noChangeAspect="1"/>
          </p:cNvGraphicFramePr>
          <p:nvPr/>
        </p:nvGraphicFramePr>
        <p:xfrm>
          <a:off x="1981200" y="0"/>
          <a:ext cx="6781800" cy="674688"/>
        </p:xfrm>
        <a:graphic>
          <a:graphicData uri="http://schemas.openxmlformats.org/presentationml/2006/ole">
            <mc:AlternateContent xmlns:mc="http://schemas.openxmlformats.org/markup-compatibility/2006">
              <mc:Choice xmlns:v="urn:schemas-microsoft-com:vml" Requires="v">
                <p:oleObj spid="_x0000_s15404" name="Denklem" r:id="rId3" imgW="4203360" imgH="419040" progId="Equation.3">
                  <p:embed/>
                </p:oleObj>
              </mc:Choice>
              <mc:Fallback>
                <p:oleObj name="Denklem" r:id="rId3" imgW="420336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0"/>
                        <a:ext cx="6781800"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5"/>
          <p:cNvGraphicFramePr>
            <a:graphicFrameLocks noChangeAspect="1"/>
          </p:cNvGraphicFramePr>
          <p:nvPr/>
        </p:nvGraphicFramePr>
        <p:xfrm>
          <a:off x="5562600" y="685800"/>
          <a:ext cx="990600" cy="558800"/>
        </p:xfrm>
        <a:graphic>
          <a:graphicData uri="http://schemas.openxmlformats.org/presentationml/2006/ole">
            <mc:AlternateContent xmlns:mc="http://schemas.openxmlformats.org/markup-compatibility/2006">
              <mc:Choice xmlns:v="urn:schemas-microsoft-com:vml" Requires="v">
                <p:oleObj spid="_x0000_s15405" name="Denklem" r:id="rId5" imgW="698400" imgH="393480" progId="Equation.3">
                  <p:embed/>
                </p:oleObj>
              </mc:Choice>
              <mc:Fallback>
                <p:oleObj name="Denklem" r:id="rId5" imgW="69840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685800"/>
                        <a:ext cx="9906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4" name="Object 6"/>
          <p:cNvGraphicFramePr>
            <a:graphicFrameLocks noChangeAspect="1"/>
          </p:cNvGraphicFramePr>
          <p:nvPr/>
        </p:nvGraphicFramePr>
        <p:xfrm>
          <a:off x="1981200" y="1676400"/>
          <a:ext cx="6781800" cy="681038"/>
        </p:xfrm>
        <a:graphic>
          <a:graphicData uri="http://schemas.openxmlformats.org/presentationml/2006/ole">
            <mc:AlternateContent xmlns:mc="http://schemas.openxmlformats.org/markup-compatibility/2006">
              <mc:Choice xmlns:v="urn:schemas-microsoft-com:vml" Requires="v">
                <p:oleObj spid="_x0000_s15406" name="Denklem" r:id="rId7" imgW="4165560" imgH="419040" progId="Equation.3">
                  <p:embed/>
                </p:oleObj>
              </mc:Choice>
              <mc:Fallback>
                <p:oleObj name="Denklem" r:id="rId7" imgW="4165560" imgH="4190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1676400"/>
                        <a:ext cx="67818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5" name="Object 7"/>
          <p:cNvGraphicFramePr>
            <a:graphicFrameLocks noChangeAspect="1"/>
          </p:cNvGraphicFramePr>
          <p:nvPr/>
        </p:nvGraphicFramePr>
        <p:xfrm>
          <a:off x="5486400" y="2362200"/>
          <a:ext cx="1066800" cy="601663"/>
        </p:xfrm>
        <a:graphic>
          <a:graphicData uri="http://schemas.openxmlformats.org/presentationml/2006/ole">
            <mc:AlternateContent xmlns:mc="http://schemas.openxmlformats.org/markup-compatibility/2006">
              <mc:Choice xmlns:v="urn:schemas-microsoft-com:vml" Requires="v">
                <p:oleObj spid="_x0000_s15407" name="Denklem" r:id="rId9" imgW="698400" imgH="393480" progId="Equation.3">
                  <p:embed/>
                </p:oleObj>
              </mc:Choice>
              <mc:Fallback>
                <p:oleObj name="Denklem" r:id="rId9" imgW="698400" imgH="3934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2362200"/>
                        <a:ext cx="1066800"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8"/>
          <p:cNvGraphicFramePr>
            <a:graphicFrameLocks noChangeAspect="1"/>
          </p:cNvGraphicFramePr>
          <p:nvPr/>
        </p:nvGraphicFramePr>
        <p:xfrm>
          <a:off x="1905000" y="3284538"/>
          <a:ext cx="7162800" cy="800100"/>
        </p:xfrm>
        <a:graphic>
          <a:graphicData uri="http://schemas.openxmlformats.org/presentationml/2006/ole">
            <mc:AlternateContent xmlns:mc="http://schemas.openxmlformats.org/markup-compatibility/2006">
              <mc:Choice xmlns:v="urn:schemas-microsoft-com:vml" Requires="v">
                <p:oleObj spid="_x0000_s15408" name="Denklem" r:id="rId11" imgW="2844720" imgH="317160" progId="Equation.3">
                  <p:embed/>
                </p:oleObj>
              </mc:Choice>
              <mc:Fallback>
                <p:oleObj name="Denklem" r:id="rId11" imgW="2844720" imgH="31716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3284538"/>
                        <a:ext cx="71628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7" name="Object 9"/>
          <p:cNvGraphicFramePr>
            <a:graphicFrameLocks noChangeAspect="1"/>
          </p:cNvGraphicFramePr>
          <p:nvPr/>
        </p:nvGraphicFramePr>
        <p:xfrm>
          <a:off x="5486400" y="4038600"/>
          <a:ext cx="1143000" cy="644525"/>
        </p:xfrm>
        <a:graphic>
          <a:graphicData uri="http://schemas.openxmlformats.org/presentationml/2006/ole">
            <mc:AlternateContent xmlns:mc="http://schemas.openxmlformats.org/markup-compatibility/2006">
              <mc:Choice xmlns:v="urn:schemas-microsoft-com:vml" Requires="v">
                <p:oleObj spid="_x0000_s15409" name="Denklem" r:id="rId13" imgW="698400" imgH="393480" progId="Equation.3">
                  <p:embed/>
                </p:oleObj>
              </mc:Choice>
              <mc:Fallback>
                <p:oleObj name="Denklem" r:id="rId13" imgW="698400" imgH="3934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6400" y="4038600"/>
                        <a:ext cx="11430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832648"/>
          </a:xfrm>
        </p:spPr>
        <p:txBody>
          <a:bodyPr>
            <a:normAutofit/>
          </a:bodyPr>
          <a:lstStyle/>
          <a:p>
            <a:pPr>
              <a:buNone/>
            </a:pPr>
            <a:r>
              <a:rPr lang="tr-TR" sz="2800" dirty="0" smtClean="0">
                <a:latin typeface="+mj-lt"/>
                <a:ea typeface="+mj-ea"/>
                <a:cs typeface="+mj-cs"/>
              </a:rPr>
              <a:t>    </a:t>
            </a:r>
            <a:r>
              <a:rPr lang="tr-TR" sz="2800" b="1" dirty="0" smtClean="0">
                <a:latin typeface="+mj-lt"/>
                <a:ea typeface="+mj-ea"/>
                <a:cs typeface="+mj-cs"/>
              </a:rPr>
              <a:t> Birliktelik Kurallarının amaç ve karı</a:t>
            </a:r>
          </a:p>
          <a:p>
            <a:pPr>
              <a:buNone/>
            </a:pPr>
            <a:endParaRPr lang="tr-TR" sz="2800" dirty="0" smtClean="0">
              <a:latin typeface="+mj-lt"/>
              <a:ea typeface="+mj-ea"/>
              <a:cs typeface="+mj-cs"/>
            </a:endParaRPr>
          </a:p>
          <a:p>
            <a:pPr>
              <a:buNone/>
            </a:pPr>
            <a:endParaRPr lang="tr-TR" sz="2800" dirty="0" smtClean="0">
              <a:latin typeface="+mj-lt"/>
              <a:ea typeface="+mj-ea"/>
              <a:cs typeface="+mj-cs"/>
            </a:endParaRPr>
          </a:p>
          <a:p>
            <a:pPr algn="just">
              <a:buNone/>
            </a:pPr>
            <a:r>
              <a:rPr lang="tr-TR" sz="2400" dirty="0" smtClean="0">
                <a:latin typeface="+mj-lt"/>
                <a:ea typeface="+mj-ea"/>
                <a:cs typeface="+mj-cs"/>
              </a:rPr>
              <a:t>   		Bu kurallara dayanarak belirlenen stratejiler ile şirket karı arttırılabilir. Örneğin, süpermarketlerde veri analizi yaparak her ürün için bir sonraki ayın satış tahminleri çıkarılıp birlikte satın alınan ürünler için promosyon uygulaması ve reyon dizilişleri yapılabilir, müşteriler satın aldıkları ürünlere göre gruplandırılabilir, yeni bir ürün için potansiyel müşteriler belirlenebilir.</a:t>
            </a:r>
            <a:endParaRPr lang="tr-TR" sz="4000"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3 Metin kutusu"/>
          <p:cNvSpPr txBox="1">
            <a:spLocks noChangeArrowheads="1"/>
          </p:cNvSpPr>
          <p:nvPr/>
        </p:nvSpPr>
        <p:spPr bwMode="auto">
          <a:xfrm>
            <a:off x="179388" y="1052513"/>
            <a:ext cx="4087812" cy="427037"/>
          </a:xfrm>
          <a:prstGeom prst="rect">
            <a:avLst/>
          </a:prstGeom>
          <a:noFill/>
          <a:ln w="9525">
            <a:noFill/>
            <a:miter lim="800000"/>
            <a:headEnd/>
            <a:tailEnd/>
          </a:ln>
        </p:spPr>
        <p:txBody>
          <a:bodyPr>
            <a:spAutoFit/>
          </a:bodyPr>
          <a:lstStyle/>
          <a:p>
            <a:r>
              <a:rPr lang="tr-TR" sz="2200">
                <a:latin typeface="Georgia" pitchFamily="18" charset="0"/>
              </a:rPr>
              <a:t>Tablo-8. Birliktelik kuralları</a:t>
            </a:r>
          </a:p>
        </p:txBody>
      </p:sp>
      <p:graphicFrame>
        <p:nvGraphicFramePr>
          <p:cNvPr id="186397" name="Group 29"/>
          <p:cNvGraphicFramePr>
            <a:graphicFrameLocks noGrp="1"/>
          </p:cNvGraphicFramePr>
          <p:nvPr/>
        </p:nvGraphicFramePr>
        <p:xfrm>
          <a:off x="285750" y="1500188"/>
          <a:ext cx="8472488" cy="2590800"/>
        </p:xfrm>
        <a:graphic>
          <a:graphicData uri="http://schemas.openxmlformats.org/drawingml/2006/table">
            <a:tbl>
              <a:tblPr/>
              <a:tblGrid>
                <a:gridCol w="2151063">
                  <a:extLst>
                    <a:ext uri="{9D8B030D-6E8A-4147-A177-3AD203B41FA5}">
                      <a16:colId xmlns:a16="http://schemas.microsoft.com/office/drawing/2014/main" val="20000"/>
                    </a:ext>
                  </a:extLst>
                </a:gridCol>
                <a:gridCol w="5594350">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Birliktelik kuralı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Anlamı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1" i="0" u="none" strike="noStrike" cap="none" normalizeH="0" baseline="0" smtClean="0">
                          <a:ln>
                            <a:noFill/>
                          </a:ln>
                          <a:solidFill>
                            <a:srgbClr val="FFFFFF"/>
                          </a:solidFill>
                          <a:effectLst>
                            <a:outerShdw blurRad="38100" dist="38100" dir="2700000" algn="tl">
                              <a:srgbClr val="000000"/>
                            </a:outerShdw>
                          </a:effectLst>
                          <a:latin typeface="Tahoma" pitchFamily="34" charset="0"/>
                          <a:cs typeface="Arial" charset="0"/>
                        </a:rPr>
                        <a:t>Güven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Ekmek&amp;Makarna</a:t>
                      </a: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sym typeface="Wingdings" pitchFamily="2" charset="2"/>
                        </a:rPr>
                        <a:t></a:t>
                      </a: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Peynir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Ekmek ve Makarnanın bulunduğu ürün kümesinde  Peynirin olma olasılığı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Ekmek</a:t>
                      </a: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sym typeface="Wingdings" pitchFamily="2" charset="2"/>
                        </a:rPr>
                        <a:t></a:t>
                      </a: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Peynir&amp;Makarna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Ekmeğin yer aldığı bir ürün kümesinde peynir ve makarnanın olma olasılığı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Peynir</a:t>
                      </a: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sym typeface="Wingdings" pitchFamily="2" charset="2"/>
                        </a:rPr>
                        <a:t>Ekmek&amp;Makarna</a:t>
                      </a:r>
                      <a:endPar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Peynirin yer aldığı bir ürün kümesinde ekmek ve makarnanın olma olasılığı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Makarna</a:t>
                      </a: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sym typeface="Wingdings" pitchFamily="2" charset="2"/>
                        </a:rPr>
                        <a:t>Ekmek&amp;Peynir</a:t>
                      </a:r>
                      <a:endPar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Makarnanın yer aldığı bir ürün kümesinde ekmek ve peynirin olma olasılığı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Pct val="65000"/>
                        <a:buFontTx/>
                        <a:buNone/>
                        <a:tabLst/>
                      </a:pPr>
                      <a:r>
                        <a:rPr kumimoji="0" lang="tr-TR" sz="1400" b="0"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Arial" charset="0"/>
                        </a:rPr>
                        <a:t>%75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Text Box 5"/>
          <p:cNvSpPr txBox="1">
            <a:spLocks noChangeArrowheads="1"/>
          </p:cNvSpPr>
          <p:nvPr/>
        </p:nvSpPr>
        <p:spPr bwMode="auto">
          <a:xfrm>
            <a:off x="466028" y="429172"/>
            <a:ext cx="4895850" cy="366713"/>
          </a:xfrm>
          <a:prstGeom prst="rect">
            <a:avLst/>
          </a:prstGeom>
          <a:noFill/>
          <a:ln w="9525">
            <a:noFill/>
            <a:miter lim="800000"/>
            <a:headEnd/>
            <a:tailEnd/>
          </a:ln>
          <a:effectLst/>
        </p:spPr>
        <p:txBody>
          <a:bodyPr>
            <a:spAutoFit/>
          </a:bodyPr>
          <a:lstStyle/>
          <a:p>
            <a:pPr>
              <a:spcBef>
                <a:spcPct val="50000"/>
              </a:spcBef>
            </a:pPr>
            <a:r>
              <a:rPr lang="tr-TR" dirty="0"/>
              <a:t>Apriori </a:t>
            </a:r>
            <a:r>
              <a:rPr lang="tr-TR" dirty="0" smtClean="0"/>
              <a:t>Algoritması (</a:t>
            </a:r>
            <a:r>
              <a:rPr lang="tr-TR" dirty="0"/>
              <a:t>Örnek Çalışma)</a:t>
            </a:r>
          </a:p>
        </p:txBody>
      </p:sp>
      <p:sp>
        <p:nvSpPr>
          <p:cNvPr id="46088" name="Rectangle 8"/>
          <p:cNvSpPr>
            <a:spLocks noChangeArrowheads="1"/>
          </p:cNvSpPr>
          <p:nvPr/>
        </p:nvSpPr>
        <p:spPr bwMode="auto">
          <a:xfrm>
            <a:off x="6516216" y="1615803"/>
            <a:ext cx="2304256" cy="1323439"/>
          </a:xfrm>
          <a:prstGeom prst="rect">
            <a:avLst/>
          </a:prstGeom>
          <a:noFill/>
          <a:ln w="9525">
            <a:noFill/>
            <a:miter lim="800000"/>
            <a:headEnd/>
            <a:tailEnd/>
          </a:ln>
          <a:effectLst/>
        </p:spPr>
        <p:txBody>
          <a:bodyPr wrap="square" anchor="ctr">
            <a:spAutoFit/>
          </a:bodyPr>
          <a:lstStyle/>
          <a:p>
            <a:r>
              <a:rPr lang="en-AU" sz="1600" dirty="0" err="1">
                <a:latin typeface="Calibri" pitchFamily="34" charset="0"/>
                <a:cs typeface="Times New Roman" pitchFamily="18" charset="0"/>
              </a:rPr>
              <a:t>Destek</a:t>
            </a:r>
            <a:r>
              <a:rPr lang="en-AU" sz="1600" baseline="-30000" dirty="0" err="1">
                <a:latin typeface="Calibri" pitchFamily="34" charset="0"/>
                <a:cs typeface="Times New Roman" pitchFamily="18" charset="0"/>
              </a:rPr>
              <a:t>eşik</a:t>
            </a:r>
            <a:r>
              <a:rPr lang="en-AU" sz="1600" dirty="0">
                <a:latin typeface="Calibri" pitchFamily="34" charset="0"/>
                <a:cs typeface="Times New Roman" pitchFamily="18" charset="0"/>
              </a:rPr>
              <a:t>= </a:t>
            </a:r>
            <a:r>
              <a:rPr lang="en-AU" sz="1600" dirty="0" smtClean="0">
                <a:latin typeface="Calibri" pitchFamily="34" charset="0"/>
                <a:cs typeface="Times New Roman" pitchFamily="18" charset="0"/>
              </a:rPr>
              <a:t>%</a:t>
            </a:r>
            <a:r>
              <a:rPr lang="tr-TR" sz="1600" dirty="0" smtClean="0">
                <a:latin typeface="Calibri" pitchFamily="34" charset="0"/>
                <a:cs typeface="Times New Roman" pitchFamily="18" charset="0"/>
              </a:rPr>
              <a:t>2</a:t>
            </a:r>
            <a:r>
              <a:rPr lang="en-AU" sz="1600" dirty="0" smtClean="0">
                <a:latin typeface="Calibri" pitchFamily="34" charset="0"/>
                <a:cs typeface="Times New Roman" pitchFamily="18" charset="0"/>
              </a:rPr>
              <a:t>0</a:t>
            </a:r>
            <a:endParaRPr lang="tr-TR" sz="1600" dirty="0">
              <a:latin typeface="Calibri" pitchFamily="34" charset="0"/>
            </a:endParaRPr>
          </a:p>
          <a:p>
            <a:endParaRPr lang="tr-TR" sz="1600" dirty="0"/>
          </a:p>
          <a:p>
            <a:pPr eaLnBrk="0" hangingPunct="0"/>
            <a:r>
              <a:rPr lang="en-AU" sz="1600" dirty="0" err="1">
                <a:latin typeface="Calibri" pitchFamily="34" charset="0"/>
                <a:cs typeface="Times New Roman" pitchFamily="18" charset="0"/>
              </a:rPr>
              <a:t>G</a:t>
            </a:r>
            <a:r>
              <a:rPr lang="en-AU" sz="1600" dirty="0" err="1">
                <a:latin typeface="Arial"/>
                <a:cs typeface="Times New Roman" pitchFamily="18" charset="0"/>
              </a:rPr>
              <a:t>ü</a:t>
            </a:r>
            <a:r>
              <a:rPr lang="en-AU" sz="1600" dirty="0" err="1">
                <a:latin typeface="Calibri" pitchFamily="34" charset="0"/>
                <a:cs typeface="Times New Roman" pitchFamily="18" charset="0"/>
              </a:rPr>
              <a:t>ven</a:t>
            </a:r>
            <a:r>
              <a:rPr lang="en-AU" sz="1600" baseline="-30000" dirty="0" err="1">
                <a:latin typeface="Calibri" pitchFamily="34" charset="0"/>
                <a:cs typeface="Times New Roman" pitchFamily="18" charset="0"/>
              </a:rPr>
              <a:t>eşik</a:t>
            </a:r>
            <a:r>
              <a:rPr lang="en-AU" sz="1600" dirty="0">
                <a:latin typeface="Calibri" pitchFamily="34" charset="0"/>
                <a:cs typeface="Times New Roman" pitchFamily="18" charset="0"/>
              </a:rPr>
              <a:t>= </a:t>
            </a:r>
            <a:r>
              <a:rPr lang="en-AU" sz="1600" dirty="0" smtClean="0">
                <a:latin typeface="Calibri" pitchFamily="34" charset="0"/>
                <a:cs typeface="Times New Roman" pitchFamily="18" charset="0"/>
              </a:rPr>
              <a:t>%</a:t>
            </a:r>
            <a:r>
              <a:rPr lang="tr-TR" sz="1600" dirty="0" smtClean="0">
                <a:latin typeface="Calibri" pitchFamily="34" charset="0"/>
                <a:cs typeface="Times New Roman" pitchFamily="18" charset="0"/>
              </a:rPr>
              <a:t>6</a:t>
            </a:r>
            <a:r>
              <a:rPr lang="en-AU" sz="1600" dirty="0" smtClean="0">
                <a:latin typeface="Calibri" pitchFamily="34" charset="0"/>
                <a:cs typeface="Times New Roman" pitchFamily="18" charset="0"/>
              </a:rPr>
              <a:t>0</a:t>
            </a:r>
            <a:endParaRPr lang="tr-TR" sz="1600" dirty="0">
              <a:latin typeface="Calibri" pitchFamily="34" charset="0"/>
            </a:endParaRPr>
          </a:p>
          <a:p>
            <a:pPr eaLnBrk="0" hangingPunct="0"/>
            <a:endParaRPr lang="tr-TR" sz="1600" dirty="0"/>
          </a:p>
          <a:p>
            <a:pPr eaLnBrk="0" hangingPunct="0"/>
            <a:r>
              <a:rPr lang="tr-TR" sz="1600" dirty="0" smtClean="0">
                <a:latin typeface="Calibri" pitchFamily="34" charset="0"/>
                <a:cs typeface="Times New Roman" pitchFamily="18" charset="0"/>
              </a:rPr>
              <a:t>E</a:t>
            </a:r>
            <a:r>
              <a:rPr lang="en-AU" sz="1600" dirty="0" err="1" smtClean="0">
                <a:latin typeface="Calibri" pitchFamily="34" charset="0"/>
                <a:cs typeface="Times New Roman" pitchFamily="18" charset="0"/>
              </a:rPr>
              <a:t>şik</a:t>
            </a:r>
            <a:r>
              <a:rPr lang="en-AU" sz="1600" dirty="0" smtClean="0">
                <a:latin typeface="Calibri" pitchFamily="34" charset="0"/>
                <a:cs typeface="Times New Roman" pitchFamily="18" charset="0"/>
              </a:rPr>
              <a:t> </a:t>
            </a:r>
            <a:r>
              <a:rPr lang="en-AU" sz="1600" dirty="0" err="1">
                <a:latin typeface="Calibri" pitchFamily="34" charset="0"/>
                <a:cs typeface="Times New Roman" pitchFamily="18" charset="0"/>
              </a:rPr>
              <a:t>destek</a:t>
            </a:r>
            <a:r>
              <a:rPr lang="en-AU" sz="1600" dirty="0">
                <a:latin typeface="Calibri" pitchFamily="34" charset="0"/>
                <a:cs typeface="Times New Roman" pitchFamily="18" charset="0"/>
              </a:rPr>
              <a:t> </a:t>
            </a:r>
            <a:r>
              <a:rPr lang="en-AU" sz="1600" dirty="0" err="1">
                <a:latin typeface="Calibri" pitchFamily="34" charset="0"/>
                <a:cs typeface="Times New Roman" pitchFamily="18" charset="0"/>
              </a:rPr>
              <a:t>sayısı</a:t>
            </a:r>
            <a:r>
              <a:rPr lang="en-AU" sz="1600" dirty="0">
                <a:latin typeface="Calibri" pitchFamily="34" charset="0"/>
                <a:cs typeface="Times New Roman" pitchFamily="18" charset="0"/>
              </a:rPr>
              <a:t>   </a:t>
            </a:r>
            <a:endParaRPr lang="en-AU" sz="1600" dirty="0"/>
          </a:p>
        </p:txBody>
      </p:sp>
      <p:graphicFrame>
        <p:nvGraphicFramePr>
          <p:cNvPr id="46087" name="Object 7"/>
          <p:cNvGraphicFramePr>
            <a:graphicFrameLocks noChangeAspect="1"/>
          </p:cNvGraphicFramePr>
          <p:nvPr/>
        </p:nvGraphicFramePr>
        <p:xfrm>
          <a:off x="6659563" y="3068638"/>
          <a:ext cx="1368425" cy="360362"/>
        </p:xfrm>
        <a:graphic>
          <a:graphicData uri="http://schemas.openxmlformats.org/presentationml/2006/ole">
            <mc:AlternateContent xmlns:mc="http://schemas.openxmlformats.org/markup-compatibility/2006">
              <mc:Choice xmlns:v="urn:schemas-microsoft-com:vml" Requires="v">
                <p:oleObj spid="_x0000_s92169" name="Denklem" r:id="rId4" imgW="787320" imgH="203040" progId="Equation.3">
                  <p:embed/>
                </p:oleObj>
              </mc:Choice>
              <mc:Fallback>
                <p:oleObj name="Denklem" r:id="rId4" imgW="787320" imgH="203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563" y="3068638"/>
                        <a:ext cx="13684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0" name="Rectangle 10"/>
          <p:cNvSpPr>
            <a:spLocks noChangeArrowheads="1"/>
          </p:cNvSpPr>
          <p:nvPr/>
        </p:nvSpPr>
        <p:spPr bwMode="auto">
          <a:xfrm>
            <a:off x="395536" y="838575"/>
            <a:ext cx="8352928" cy="304800"/>
          </a:xfrm>
          <a:prstGeom prst="rect">
            <a:avLst/>
          </a:prstGeom>
          <a:solidFill>
            <a:schemeClr val="bg1"/>
          </a:solidFill>
          <a:ln w="9525">
            <a:noFill/>
            <a:miter lim="800000"/>
            <a:headEnd/>
            <a:tailEnd/>
          </a:ln>
          <a:effectLst/>
        </p:spPr>
        <p:txBody>
          <a:bodyPr wrap="square" lIns="63480" anchor="ctr">
            <a:spAutoFit/>
          </a:bodyPr>
          <a:lstStyle/>
          <a:p>
            <a:pPr>
              <a:tabLst>
                <a:tab pos="292100" algn="l"/>
                <a:tab pos="914400" algn="l"/>
              </a:tabLst>
            </a:pPr>
            <a:r>
              <a:rPr lang="tr-TR" sz="1400" dirty="0"/>
              <a:t>Öncelikle destek ve güven ölçülerini karşılaştırmak için eşik değerleri belirlenir.</a:t>
            </a:r>
          </a:p>
        </p:txBody>
      </p:sp>
      <p:graphicFrame>
        <p:nvGraphicFramePr>
          <p:cNvPr id="9" name="8 Tablo"/>
          <p:cNvGraphicFramePr>
            <a:graphicFrameLocks noGrp="1"/>
          </p:cNvGraphicFramePr>
          <p:nvPr/>
        </p:nvGraphicFramePr>
        <p:xfrm>
          <a:off x="611560" y="1196752"/>
          <a:ext cx="5400600" cy="4740175"/>
        </p:xfrm>
        <a:graphic>
          <a:graphicData uri="http://schemas.openxmlformats.org/drawingml/2006/table">
            <a:tbl>
              <a:tblPr>
                <a:effectLst>
                  <a:outerShdw blurRad="50800" dist="38100" dir="2700000" algn="tl" rotWithShape="0">
                    <a:prstClr val="black">
                      <a:alpha val="40000"/>
                    </a:prstClr>
                  </a:outerShdw>
                </a:effectLst>
              </a:tblPr>
              <a:tblGrid>
                <a:gridCol w="687349">
                  <a:extLst>
                    <a:ext uri="{9D8B030D-6E8A-4147-A177-3AD203B41FA5}">
                      <a16:colId xmlns:a16="http://schemas.microsoft.com/office/drawing/2014/main" val="20000"/>
                    </a:ext>
                  </a:extLst>
                </a:gridCol>
                <a:gridCol w="4713251">
                  <a:extLst>
                    <a:ext uri="{9D8B030D-6E8A-4147-A177-3AD203B41FA5}">
                      <a16:colId xmlns:a16="http://schemas.microsoft.com/office/drawing/2014/main" val="20001"/>
                    </a:ext>
                  </a:extLst>
                </a:gridCol>
              </a:tblGrid>
              <a:tr h="360040">
                <a:tc>
                  <a:txBody>
                    <a:bodyPr/>
                    <a:lstStyle/>
                    <a:p>
                      <a:pPr algn="ctr" hangingPunct="0">
                        <a:lnSpc>
                          <a:spcPct val="150000"/>
                        </a:lnSpc>
                        <a:spcAft>
                          <a:spcPts val="0"/>
                        </a:spcAft>
                      </a:pPr>
                      <a:r>
                        <a:rPr lang="tr-TR" sz="1800" b="1" dirty="0" smtClean="0">
                          <a:latin typeface="Calibri"/>
                          <a:ea typeface="Times New Roman"/>
                        </a:rPr>
                        <a:t>Sıra </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E3BC"/>
                    </a:solidFill>
                  </a:tcPr>
                </a:tc>
                <a:tc>
                  <a:txBody>
                    <a:bodyPr/>
                    <a:lstStyle/>
                    <a:p>
                      <a:pPr algn="ctr" hangingPunct="0">
                        <a:lnSpc>
                          <a:spcPct val="150000"/>
                        </a:lnSpc>
                        <a:spcAft>
                          <a:spcPts val="0"/>
                        </a:spcAft>
                      </a:pPr>
                      <a:r>
                        <a:rPr lang="tr-TR" sz="1800" b="1" dirty="0" smtClean="0">
                          <a:latin typeface="Calibri"/>
                          <a:ea typeface="Times New Roman"/>
                        </a:rPr>
                        <a:t>Meslek</a:t>
                      </a:r>
                      <a:endParaRPr lang="tr-TR" sz="1400" dirty="0">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E3BC"/>
                    </a:solidFill>
                  </a:tcPr>
                </a:tc>
                <a:extLst>
                  <a:ext uri="{0D108BD9-81ED-4DB2-BD59-A6C34878D82A}">
                    <a16:rowId xmlns:a16="http://schemas.microsoft.com/office/drawing/2014/main" val="10000"/>
                  </a:ext>
                </a:extLst>
              </a:tr>
              <a:tr h="423834">
                <a:tc>
                  <a:txBody>
                    <a:bodyPr/>
                    <a:lstStyle/>
                    <a:p>
                      <a:pPr algn="ctr" hangingPunct="0">
                        <a:lnSpc>
                          <a:spcPct val="150000"/>
                        </a:lnSpc>
                        <a:spcAft>
                          <a:spcPts val="0"/>
                        </a:spcAft>
                      </a:pPr>
                      <a:r>
                        <a:rPr lang="tr-TR" sz="1000" dirty="0" smtClean="0">
                          <a:solidFill>
                            <a:srgbClr val="7030A0"/>
                          </a:solidFill>
                          <a:latin typeface="Times New Roman"/>
                          <a:ea typeface="Times New Roman"/>
                        </a:rPr>
                        <a:t>1</a:t>
                      </a:r>
                      <a:endParaRPr lang="tr-TR" sz="10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tc>
                  <a:txBody>
                    <a:bodyPr/>
                    <a:lstStyle/>
                    <a:p>
                      <a:pPr algn="l" hangingPunct="0">
                        <a:lnSpc>
                          <a:spcPct val="150000"/>
                        </a:lnSpc>
                        <a:spcAft>
                          <a:spcPts val="0"/>
                        </a:spcAft>
                      </a:pPr>
                      <a:r>
                        <a:rPr kumimoji="0" lang="tr-TR" sz="1100" kern="1200" dirty="0" smtClean="0">
                          <a:solidFill>
                            <a:srgbClr val="7030A0"/>
                          </a:solidFill>
                          <a:latin typeface="Calibri"/>
                          <a:ea typeface="Times New Roman"/>
                          <a:cs typeface="+mn-cs"/>
                        </a:rPr>
                        <a:t>DOKTOR,   ÖĞRETMEN,   TERZİ,   DİYETİSYEN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extLst>
                  <a:ext uri="{0D108BD9-81ED-4DB2-BD59-A6C34878D82A}">
                    <a16:rowId xmlns:a16="http://schemas.microsoft.com/office/drawing/2014/main" val="10001"/>
                  </a:ext>
                </a:extLst>
              </a:tr>
              <a:tr h="423834">
                <a:tc>
                  <a:txBody>
                    <a:bodyPr/>
                    <a:lstStyle/>
                    <a:p>
                      <a:pPr algn="ctr" hangingPunct="0">
                        <a:lnSpc>
                          <a:spcPct val="150000"/>
                        </a:lnSpc>
                        <a:spcAft>
                          <a:spcPts val="0"/>
                        </a:spcAft>
                      </a:pPr>
                      <a:r>
                        <a:rPr lang="tr-TR" sz="1000" dirty="0" smtClean="0">
                          <a:solidFill>
                            <a:srgbClr val="7030A0"/>
                          </a:solidFill>
                          <a:latin typeface="Times New Roman"/>
                          <a:ea typeface="Times New Roman"/>
                        </a:rPr>
                        <a:t>2</a:t>
                      </a:r>
                      <a:endParaRPr lang="tr-TR" sz="10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tc>
                  <a:txBody>
                    <a:bodyPr/>
                    <a:lstStyle/>
                    <a:p>
                      <a:pPr algn="l" hangingPunct="0">
                        <a:lnSpc>
                          <a:spcPct val="150000"/>
                        </a:lnSpc>
                        <a:spcAft>
                          <a:spcPts val="0"/>
                        </a:spcAft>
                      </a:pPr>
                      <a:r>
                        <a:rPr kumimoji="0" lang="tr-TR" sz="1100" kern="1200" dirty="0" smtClean="0">
                          <a:solidFill>
                            <a:srgbClr val="7030A0"/>
                          </a:solidFill>
                          <a:latin typeface="Calibri"/>
                          <a:ea typeface="Times New Roman"/>
                          <a:cs typeface="+mn-cs"/>
                        </a:rPr>
                        <a:t>HEMŞİRE,    FULBOLCU,   İŞLETMECİ,   YAZILIM</a:t>
                      </a:r>
                      <a:r>
                        <a:rPr kumimoji="0" lang="tr-TR" sz="1100" kern="1200" baseline="0" dirty="0" smtClean="0">
                          <a:solidFill>
                            <a:srgbClr val="7030A0"/>
                          </a:solidFill>
                          <a:latin typeface="Calibri"/>
                          <a:ea typeface="Times New Roman"/>
                          <a:cs typeface="+mn-cs"/>
                        </a:rPr>
                        <a:t> MÜH.</a:t>
                      </a:r>
                      <a:r>
                        <a:rPr kumimoji="0" lang="tr-TR" sz="1100" kern="1200" dirty="0" smtClean="0">
                          <a:solidFill>
                            <a:srgbClr val="7030A0"/>
                          </a:solidFill>
                          <a:latin typeface="Calibri"/>
                          <a:ea typeface="Times New Roman"/>
                          <a:cs typeface="+mn-cs"/>
                        </a:rPr>
                        <a:t>,   SANATÇI</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extLst>
                  <a:ext uri="{0D108BD9-81ED-4DB2-BD59-A6C34878D82A}">
                    <a16:rowId xmlns:a16="http://schemas.microsoft.com/office/drawing/2014/main" val="10002"/>
                  </a:ext>
                </a:extLst>
              </a:tr>
              <a:tr h="423834">
                <a:tc>
                  <a:txBody>
                    <a:bodyPr/>
                    <a:lstStyle/>
                    <a:p>
                      <a:pPr algn="ctr" hangingPunct="0">
                        <a:lnSpc>
                          <a:spcPct val="150000"/>
                        </a:lnSpc>
                        <a:spcAft>
                          <a:spcPts val="0"/>
                        </a:spcAft>
                      </a:pPr>
                      <a:r>
                        <a:rPr lang="tr-TR" sz="1000" dirty="0" smtClean="0">
                          <a:solidFill>
                            <a:srgbClr val="7030A0"/>
                          </a:solidFill>
                          <a:latin typeface="Times New Roman"/>
                          <a:ea typeface="Times New Roman"/>
                        </a:rPr>
                        <a:t>3</a:t>
                      </a:r>
                      <a:endParaRPr lang="tr-TR" sz="10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tc>
                  <a:txBody>
                    <a:bodyPr/>
                    <a:lstStyle/>
                    <a:p>
                      <a:pPr algn="l" hangingPunct="0">
                        <a:lnSpc>
                          <a:spcPct val="150000"/>
                        </a:lnSpc>
                        <a:spcAft>
                          <a:spcPts val="0"/>
                        </a:spcAft>
                      </a:pPr>
                      <a:r>
                        <a:rPr kumimoji="0" lang="tr-TR" sz="1100" kern="1200" dirty="0" smtClean="0">
                          <a:solidFill>
                            <a:srgbClr val="7030A0"/>
                          </a:solidFill>
                          <a:latin typeface="Calibri"/>
                          <a:ea typeface="Times New Roman"/>
                          <a:cs typeface="+mn-cs"/>
                        </a:rPr>
                        <a:t>TEKNİKER,   AŞÇI,   GARSON, YAZILIM</a:t>
                      </a:r>
                      <a:r>
                        <a:rPr kumimoji="0" lang="tr-TR" sz="1100" kern="1200" baseline="0" dirty="0" smtClean="0">
                          <a:solidFill>
                            <a:srgbClr val="7030A0"/>
                          </a:solidFill>
                          <a:latin typeface="Calibri"/>
                          <a:ea typeface="Times New Roman"/>
                          <a:cs typeface="+mn-cs"/>
                        </a:rPr>
                        <a:t> MÜH.</a:t>
                      </a:r>
                      <a:r>
                        <a:rPr kumimoji="0" lang="tr-TR" sz="1100" kern="1200" dirty="0" smtClean="0">
                          <a:solidFill>
                            <a:srgbClr val="7030A0"/>
                          </a:solidFill>
                          <a:latin typeface="Calibri"/>
                          <a:ea typeface="Times New Roman"/>
                          <a:cs typeface="+mn-cs"/>
                        </a:rPr>
                        <a:t>,   SANATÇI</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extLst>
                  <a:ext uri="{0D108BD9-81ED-4DB2-BD59-A6C34878D82A}">
                    <a16:rowId xmlns:a16="http://schemas.microsoft.com/office/drawing/2014/main" val="10003"/>
                  </a:ext>
                </a:extLst>
              </a:tr>
              <a:tr h="423834">
                <a:tc>
                  <a:txBody>
                    <a:bodyPr/>
                    <a:lstStyle/>
                    <a:p>
                      <a:pPr algn="ctr" hangingPunct="0">
                        <a:lnSpc>
                          <a:spcPct val="150000"/>
                        </a:lnSpc>
                        <a:spcAft>
                          <a:spcPts val="0"/>
                        </a:spcAft>
                      </a:pPr>
                      <a:r>
                        <a:rPr lang="tr-TR" sz="1000" dirty="0" smtClean="0">
                          <a:solidFill>
                            <a:srgbClr val="7030A0"/>
                          </a:solidFill>
                          <a:latin typeface="Times New Roman"/>
                          <a:ea typeface="Times New Roman"/>
                        </a:rPr>
                        <a:t>4</a:t>
                      </a:r>
                      <a:endParaRPr lang="tr-TR" sz="10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tc>
                  <a:txBody>
                    <a:bodyPr/>
                    <a:lstStyle/>
                    <a:p>
                      <a:pPr algn="l" hangingPunct="0">
                        <a:lnSpc>
                          <a:spcPct val="150000"/>
                        </a:lnSpc>
                        <a:spcAft>
                          <a:spcPts val="0"/>
                        </a:spcAft>
                      </a:pPr>
                      <a:r>
                        <a:rPr kumimoji="0" lang="tr-TR" sz="1100" kern="1200" dirty="0" smtClean="0">
                          <a:solidFill>
                            <a:srgbClr val="7030A0"/>
                          </a:solidFill>
                          <a:latin typeface="Calibri"/>
                          <a:ea typeface="Times New Roman"/>
                          <a:cs typeface="+mn-cs"/>
                        </a:rPr>
                        <a:t>HİZMETLİ,   TEKNİSYEN,   KUAFÖR</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extLst>
                  <a:ext uri="{0D108BD9-81ED-4DB2-BD59-A6C34878D82A}">
                    <a16:rowId xmlns:a16="http://schemas.microsoft.com/office/drawing/2014/main" val="10004"/>
                  </a:ext>
                </a:extLst>
              </a:tr>
              <a:tr h="423834">
                <a:tc>
                  <a:txBody>
                    <a:bodyPr/>
                    <a:lstStyle/>
                    <a:p>
                      <a:pPr algn="ctr" hangingPunct="0">
                        <a:lnSpc>
                          <a:spcPct val="150000"/>
                        </a:lnSpc>
                        <a:spcAft>
                          <a:spcPts val="0"/>
                        </a:spcAft>
                      </a:pPr>
                      <a:r>
                        <a:rPr lang="tr-TR" sz="1000" dirty="0" smtClean="0">
                          <a:solidFill>
                            <a:srgbClr val="7030A0"/>
                          </a:solidFill>
                          <a:latin typeface="Times New Roman"/>
                          <a:ea typeface="Times New Roman"/>
                        </a:rPr>
                        <a:t>5</a:t>
                      </a:r>
                      <a:endParaRPr lang="tr-TR" sz="10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tc>
                  <a:txBody>
                    <a:bodyPr/>
                    <a:lstStyle/>
                    <a:p>
                      <a:pPr algn="l" hangingPunct="0">
                        <a:lnSpc>
                          <a:spcPct val="150000"/>
                        </a:lnSpc>
                        <a:spcAft>
                          <a:spcPts val="0"/>
                        </a:spcAft>
                      </a:pPr>
                      <a:r>
                        <a:rPr kumimoji="0" lang="tr-TR" sz="1100" kern="1200" dirty="0" smtClean="0">
                          <a:solidFill>
                            <a:srgbClr val="7030A0"/>
                          </a:solidFill>
                          <a:latin typeface="Calibri"/>
                          <a:ea typeface="Times New Roman"/>
                          <a:cs typeface="+mn-cs"/>
                        </a:rPr>
                        <a:t>VETERİNER,  </a:t>
                      </a:r>
                      <a:r>
                        <a:rPr kumimoji="0" lang="tr-TR" sz="1100" kern="1200" baseline="0" dirty="0" smtClean="0">
                          <a:solidFill>
                            <a:srgbClr val="7030A0"/>
                          </a:solidFill>
                          <a:latin typeface="Calibri"/>
                          <a:ea typeface="Times New Roman"/>
                          <a:cs typeface="+mn-cs"/>
                        </a:rPr>
                        <a:t> YAZAR,   TERZİ,   DİYETİSYEN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extLst>
                  <a:ext uri="{0D108BD9-81ED-4DB2-BD59-A6C34878D82A}">
                    <a16:rowId xmlns:a16="http://schemas.microsoft.com/office/drawing/2014/main" val="10005"/>
                  </a:ext>
                </a:extLst>
              </a:tr>
              <a:tr h="441905">
                <a:tc>
                  <a:txBody>
                    <a:bodyPr/>
                    <a:lstStyle/>
                    <a:p>
                      <a:pPr algn="ctr" hangingPunct="0">
                        <a:lnSpc>
                          <a:spcPct val="150000"/>
                        </a:lnSpc>
                        <a:spcAft>
                          <a:spcPts val="0"/>
                        </a:spcAft>
                      </a:pPr>
                      <a:r>
                        <a:rPr lang="tr-TR" sz="1000" dirty="0" smtClean="0">
                          <a:solidFill>
                            <a:srgbClr val="7030A0"/>
                          </a:solidFill>
                          <a:latin typeface="Times New Roman"/>
                          <a:ea typeface="Times New Roman"/>
                        </a:rPr>
                        <a:t>6</a:t>
                      </a:r>
                      <a:endParaRPr lang="tr-TR" sz="10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tc>
                  <a:txBody>
                    <a:bodyPr/>
                    <a:lstStyle/>
                    <a:p>
                      <a:pPr algn="l" hangingPunct="0">
                        <a:lnSpc>
                          <a:spcPct val="150000"/>
                        </a:lnSpc>
                        <a:spcAft>
                          <a:spcPts val="0"/>
                        </a:spcAft>
                      </a:pPr>
                      <a:r>
                        <a:rPr kumimoji="0" lang="tr-TR" sz="1100" kern="1200" dirty="0" smtClean="0">
                          <a:solidFill>
                            <a:srgbClr val="7030A0"/>
                          </a:solidFill>
                          <a:latin typeface="Calibri"/>
                          <a:ea typeface="Times New Roman"/>
                          <a:cs typeface="+mn-cs"/>
                        </a:rPr>
                        <a:t>DOKTOR,   TEKNİSYEN,   KUAFÖR</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extLst>
                  <a:ext uri="{0D108BD9-81ED-4DB2-BD59-A6C34878D82A}">
                    <a16:rowId xmlns:a16="http://schemas.microsoft.com/office/drawing/2014/main" val="10006"/>
                  </a:ext>
                </a:extLst>
              </a:tr>
              <a:tr h="441905">
                <a:tc>
                  <a:txBody>
                    <a:bodyPr/>
                    <a:lstStyle/>
                    <a:p>
                      <a:pPr algn="ctr" hangingPunct="0">
                        <a:lnSpc>
                          <a:spcPct val="150000"/>
                        </a:lnSpc>
                        <a:spcAft>
                          <a:spcPts val="0"/>
                        </a:spcAft>
                      </a:pPr>
                      <a:r>
                        <a:rPr lang="tr-TR" sz="1000" dirty="0" smtClean="0">
                          <a:solidFill>
                            <a:srgbClr val="7030A0"/>
                          </a:solidFill>
                          <a:latin typeface="Times New Roman"/>
                          <a:ea typeface="Times New Roman"/>
                        </a:rPr>
                        <a:t>7</a:t>
                      </a:r>
                      <a:endParaRPr lang="tr-TR" sz="10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tc>
                  <a:txBody>
                    <a:bodyPr/>
                    <a:lstStyle/>
                    <a:p>
                      <a:pPr algn="l" hangingPunct="0">
                        <a:lnSpc>
                          <a:spcPct val="150000"/>
                        </a:lnSpc>
                        <a:spcAft>
                          <a:spcPts val="0"/>
                        </a:spcAft>
                      </a:pPr>
                      <a:r>
                        <a:rPr kumimoji="0" lang="tr-TR" sz="1100" kern="1200" dirty="0" smtClean="0">
                          <a:solidFill>
                            <a:srgbClr val="7030A0"/>
                          </a:solidFill>
                          <a:latin typeface="Calibri"/>
                          <a:ea typeface="Times New Roman"/>
                          <a:cs typeface="+mn-cs"/>
                        </a:rPr>
                        <a:t>DOKTOR,   ÖĞRETMEN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extLst>
                  <a:ext uri="{0D108BD9-81ED-4DB2-BD59-A6C34878D82A}">
                    <a16:rowId xmlns:a16="http://schemas.microsoft.com/office/drawing/2014/main" val="10007"/>
                  </a:ext>
                </a:extLst>
              </a:tr>
              <a:tr h="441905">
                <a:tc>
                  <a:txBody>
                    <a:bodyPr/>
                    <a:lstStyle/>
                    <a:p>
                      <a:pPr algn="ctr" hangingPunct="0">
                        <a:lnSpc>
                          <a:spcPct val="150000"/>
                        </a:lnSpc>
                        <a:spcAft>
                          <a:spcPts val="0"/>
                        </a:spcAft>
                      </a:pPr>
                      <a:r>
                        <a:rPr lang="tr-TR" sz="1000" dirty="0" smtClean="0">
                          <a:solidFill>
                            <a:srgbClr val="7030A0"/>
                          </a:solidFill>
                          <a:latin typeface="Times New Roman"/>
                          <a:ea typeface="Times New Roman"/>
                        </a:rPr>
                        <a:t>8</a:t>
                      </a:r>
                      <a:endParaRPr lang="tr-TR" sz="10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tc>
                  <a:txBody>
                    <a:bodyPr/>
                    <a:lstStyle/>
                    <a:p>
                      <a:pPr algn="l" hangingPunct="0">
                        <a:lnSpc>
                          <a:spcPct val="150000"/>
                        </a:lnSpc>
                        <a:spcAft>
                          <a:spcPts val="0"/>
                        </a:spcAft>
                      </a:pPr>
                      <a:r>
                        <a:rPr kumimoji="0" lang="tr-TR" sz="1100" kern="1200" dirty="0" smtClean="0">
                          <a:solidFill>
                            <a:srgbClr val="7030A0"/>
                          </a:solidFill>
                          <a:latin typeface="Calibri"/>
                          <a:ea typeface="Times New Roman"/>
                          <a:cs typeface="+mn-cs"/>
                        </a:rPr>
                        <a:t>AŞÇI,   GARSON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extLst>
                  <a:ext uri="{0D108BD9-81ED-4DB2-BD59-A6C34878D82A}">
                    <a16:rowId xmlns:a16="http://schemas.microsoft.com/office/drawing/2014/main" val="10008"/>
                  </a:ext>
                </a:extLst>
              </a:tr>
              <a:tr h="441905">
                <a:tc>
                  <a:txBody>
                    <a:bodyPr/>
                    <a:lstStyle/>
                    <a:p>
                      <a:pPr algn="ctr" hangingPunct="0">
                        <a:lnSpc>
                          <a:spcPct val="150000"/>
                        </a:lnSpc>
                        <a:spcAft>
                          <a:spcPts val="0"/>
                        </a:spcAft>
                      </a:pPr>
                      <a:r>
                        <a:rPr lang="tr-TR" sz="1000" dirty="0" smtClean="0">
                          <a:solidFill>
                            <a:srgbClr val="7030A0"/>
                          </a:solidFill>
                          <a:latin typeface="Times New Roman"/>
                          <a:ea typeface="Times New Roman"/>
                        </a:rPr>
                        <a:t>9</a:t>
                      </a:r>
                      <a:endParaRPr lang="tr-TR" sz="10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tc>
                  <a:txBody>
                    <a:bodyPr/>
                    <a:lstStyle/>
                    <a:p>
                      <a:pPr algn="l" hangingPunct="0">
                        <a:lnSpc>
                          <a:spcPct val="150000"/>
                        </a:lnSpc>
                        <a:spcAft>
                          <a:spcPts val="0"/>
                        </a:spcAft>
                      </a:pPr>
                      <a:r>
                        <a:rPr kumimoji="0" lang="tr-TR" sz="1100" kern="1200" dirty="0" smtClean="0">
                          <a:solidFill>
                            <a:srgbClr val="7030A0"/>
                          </a:solidFill>
                          <a:latin typeface="Calibri"/>
                          <a:ea typeface="Times New Roman"/>
                          <a:cs typeface="+mn-cs"/>
                        </a:rPr>
                        <a:t>DOKTOR,   TERZİ,   DİYETİSYEN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extLst>
                  <a:ext uri="{0D108BD9-81ED-4DB2-BD59-A6C34878D82A}">
                    <a16:rowId xmlns:a16="http://schemas.microsoft.com/office/drawing/2014/main" val="10009"/>
                  </a:ext>
                </a:extLst>
              </a:tr>
              <a:tr h="441905">
                <a:tc>
                  <a:txBody>
                    <a:bodyPr/>
                    <a:lstStyle/>
                    <a:p>
                      <a:pPr algn="ctr" hangingPunct="0">
                        <a:lnSpc>
                          <a:spcPct val="150000"/>
                        </a:lnSpc>
                        <a:spcAft>
                          <a:spcPts val="0"/>
                        </a:spcAft>
                      </a:pPr>
                      <a:r>
                        <a:rPr lang="tr-TR" sz="1000" dirty="0" smtClean="0">
                          <a:solidFill>
                            <a:srgbClr val="7030A0"/>
                          </a:solidFill>
                          <a:latin typeface="Times New Roman"/>
                          <a:ea typeface="Times New Roman"/>
                        </a:rPr>
                        <a:t>10</a:t>
                      </a:r>
                      <a:endParaRPr lang="tr-TR" sz="10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tc>
                  <a:txBody>
                    <a:bodyPr/>
                    <a:lstStyle/>
                    <a:p>
                      <a:pPr algn="l" hangingPunct="0">
                        <a:lnSpc>
                          <a:spcPct val="150000"/>
                        </a:lnSpc>
                        <a:spcAft>
                          <a:spcPts val="0"/>
                        </a:spcAft>
                      </a:pPr>
                      <a:r>
                        <a:rPr kumimoji="0" lang="tr-TR" sz="1100" kern="1200" dirty="0" smtClean="0">
                          <a:solidFill>
                            <a:srgbClr val="7030A0"/>
                          </a:solidFill>
                          <a:latin typeface="Calibri"/>
                          <a:ea typeface="Times New Roman"/>
                          <a:cs typeface="+mn-cs"/>
                        </a:rPr>
                        <a:t>MEMUR,   MUASEBECİ,   MÜZİSYEN,   RESSAM</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F1DD"/>
                    </a:solidFill>
                  </a:tcPr>
                </a:tc>
                <a:extLst>
                  <a:ext uri="{0D108BD9-81ED-4DB2-BD59-A6C34878D82A}">
                    <a16:rowId xmlns:a16="http://schemas.microsoft.com/office/drawing/2014/main" val="10010"/>
                  </a:ext>
                </a:extLst>
              </a:tr>
            </a:tbl>
          </a:graphicData>
        </a:graphic>
      </p:graphicFrame>
    </p:spTree>
  </p:cSld>
  <p:clrMapOvr>
    <a:masterClrMapping/>
  </p:clrMapOvr>
  <p:transition spd="med">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6" name="Rectangle 8"/>
          <p:cNvSpPr>
            <a:spLocks noChangeArrowheads="1"/>
          </p:cNvSpPr>
          <p:nvPr/>
        </p:nvSpPr>
        <p:spPr bwMode="auto">
          <a:xfrm>
            <a:off x="4572000" y="946773"/>
            <a:ext cx="4188338" cy="738664"/>
          </a:xfrm>
          <a:prstGeom prst="rect">
            <a:avLst/>
          </a:prstGeom>
          <a:solidFill>
            <a:schemeClr val="bg1"/>
          </a:solidFill>
          <a:ln w="9525">
            <a:noFill/>
            <a:miter lim="800000"/>
            <a:headEnd/>
            <a:tailEnd/>
          </a:ln>
          <a:effectLst/>
        </p:spPr>
        <p:txBody>
          <a:bodyPr wrap="square" lIns="228528" anchor="ctr">
            <a:spAutoFit/>
          </a:bodyPr>
          <a:lstStyle/>
          <a:p>
            <a:pPr>
              <a:tabLst>
                <a:tab pos="457200" algn="l"/>
                <a:tab pos="914400" algn="l"/>
              </a:tabLst>
            </a:pPr>
            <a:r>
              <a:rPr lang="tr-TR" sz="1400" dirty="0"/>
              <a:t>Her bir ürün için destek sayıları hesaplanır.Eşik değeri ile karşılaştırılan destek değerlerinin içinden eşik değerinden düşük olanlar çıkarılır.</a:t>
            </a:r>
          </a:p>
        </p:txBody>
      </p:sp>
      <p:sp>
        <p:nvSpPr>
          <p:cNvPr id="48137" name="Text Box 9"/>
          <p:cNvSpPr txBox="1">
            <a:spLocks noChangeArrowheads="1"/>
          </p:cNvSpPr>
          <p:nvPr/>
        </p:nvSpPr>
        <p:spPr bwMode="auto">
          <a:xfrm>
            <a:off x="3995936" y="476672"/>
            <a:ext cx="4607818" cy="366713"/>
          </a:xfrm>
          <a:prstGeom prst="rect">
            <a:avLst/>
          </a:prstGeom>
          <a:noFill/>
          <a:ln w="9525">
            <a:noFill/>
            <a:miter lim="800000"/>
            <a:headEnd/>
            <a:tailEnd/>
          </a:ln>
          <a:effectLst/>
        </p:spPr>
        <p:txBody>
          <a:bodyPr wrap="square">
            <a:spAutoFit/>
          </a:bodyPr>
          <a:lstStyle/>
          <a:p>
            <a:pPr>
              <a:spcBef>
                <a:spcPct val="50000"/>
              </a:spcBef>
            </a:pPr>
            <a:r>
              <a:rPr lang="tr-TR" dirty="0">
                <a:solidFill>
                  <a:schemeClr val="bg1"/>
                </a:solidFill>
              </a:rPr>
              <a:t>Apriori Algoritması(Örnek Çalışma)</a:t>
            </a:r>
          </a:p>
        </p:txBody>
      </p:sp>
      <p:graphicFrame>
        <p:nvGraphicFramePr>
          <p:cNvPr id="10" name="9 Tablo"/>
          <p:cNvGraphicFramePr>
            <a:graphicFrameLocks noGrp="1"/>
          </p:cNvGraphicFramePr>
          <p:nvPr/>
        </p:nvGraphicFramePr>
        <p:xfrm>
          <a:off x="539552" y="404664"/>
          <a:ext cx="3312368" cy="5683459"/>
        </p:xfrm>
        <a:graphic>
          <a:graphicData uri="http://schemas.openxmlformats.org/drawingml/2006/table">
            <a:tbl>
              <a:tblPr>
                <a:effectLst>
                  <a:outerShdw blurRad="50800" dist="38100" dir="2700000" algn="tl" rotWithShape="0">
                    <a:prstClr val="black">
                      <a:alpha val="40000"/>
                    </a:prstClr>
                  </a:outerShdw>
                </a:effectLst>
              </a:tblPr>
              <a:tblGrid>
                <a:gridCol w="165618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tblGrid>
              <a:tr h="244323">
                <a:tc>
                  <a:txBody>
                    <a:bodyPr/>
                    <a:lstStyle/>
                    <a:p>
                      <a:pPr algn="ctr" hangingPunct="0">
                        <a:lnSpc>
                          <a:spcPct val="150000"/>
                        </a:lnSpc>
                        <a:spcAft>
                          <a:spcPts val="0"/>
                        </a:spcAft>
                      </a:pPr>
                      <a:r>
                        <a:rPr lang="tr-TR" sz="1100" b="1" dirty="0" smtClean="0">
                          <a:solidFill>
                            <a:srgbClr val="7030A0"/>
                          </a:solidFill>
                          <a:latin typeface="Calibri"/>
                          <a:ea typeface="Times New Roman"/>
                        </a:rPr>
                        <a:t>MESLEK</a:t>
                      </a:r>
                      <a:endParaRPr lang="tr-TR" sz="1200" dirty="0">
                        <a:solidFill>
                          <a:srgbClr val="7030A0"/>
                        </a:solidFill>
                        <a:latin typeface="Times New Roman"/>
                        <a:ea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CFFCC"/>
                    </a:solidFill>
                  </a:tcPr>
                </a:tc>
                <a:tc>
                  <a:txBody>
                    <a:bodyPr/>
                    <a:lstStyle/>
                    <a:p>
                      <a:pPr algn="ctr" hangingPunct="0">
                        <a:lnSpc>
                          <a:spcPct val="150000"/>
                        </a:lnSpc>
                        <a:spcAft>
                          <a:spcPts val="0"/>
                        </a:spcAft>
                      </a:pPr>
                      <a:r>
                        <a:rPr lang="en-AU" sz="1100" b="1" dirty="0" err="1">
                          <a:solidFill>
                            <a:srgbClr val="7030A0"/>
                          </a:solidFill>
                          <a:latin typeface="Calibri"/>
                          <a:ea typeface="Times New Roman"/>
                        </a:rPr>
                        <a:t>Destek</a:t>
                      </a:r>
                      <a:r>
                        <a:rPr lang="en-AU" sz="1100" b="1" dirty="0">
                          <a:solidFill>
                            <a:srgbClr val="7030A0"/>
                          </a:solidFill>
                          <a:latin typeface="Calibri"/>
                          <a:ea typeface="Times New Roman"/>
                        </a:rPr>
                        <a:t> </a:t>
                      </a:r>
                      <a:r>
                        <a:rPr lang="en-AU" sz="1100" b="1" dirty="0" err="1">
                          <a:solidFill>
                            <a:srgbClr val="7030A0"/>
                          </a:solidFill>
                          <a:latin typeface="Calibri"/>
                          <a:ea typeface="Times New Roman"/>
                        </a:rPr>
                        <a:t>Değeri</a:t>
                      </a:r>
                      <a:endParaRPr lang="tr-TR" sz="1200" dirty="0">
                        <a:solidFill>
                          <a:srgbClr val="7030A0"/>
                        </a:solidFill>
                        <a:latin typeface="Times New Roman"/>
                        <a:ea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CFFCC"/>
                    </a:solidFill>
                  </a:tcPr>
                </a:tc>
                <a:extLst>
                  <a:ext uri="{0D108BD9-81ED-4DB2-BD59-A6C34878D82A}">
                    <a16:rowId xmlns:a16="http://schemas.microsoft.com/office/drawing/2014/main" val="10000"/>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DOKTOR</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4</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ÖĞRETMEN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TERZİ</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3</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DİYETİSYEN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3</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HEMŞİRE</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1</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5"/>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FULBOLCU</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1</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248738">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İŞLETMECİ</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1</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7"/>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YAZILIM</a:t>
                      </a:r>
                      <a:r>
                        <a:rPr kumimoji="0" lang="tr-TR" sz="1100" kern="1200" baseline="0" dirty="0" smtClean="0">
                          <a:solidFill>
                            <a:srgbClr val="7030A0"/>
                          </a:solidFill>
                          <a:latin typeface="Calibri"/>
                          <a:ea typeface="Times New Roman"/>
                          <a:cs typeface="+mn-cs"/>
                        </a:rPr>
                        <a:t> MÜH.</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8"/>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SANATÇI</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9"/>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TEKNİKER</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1</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0"/>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AŞÇI</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1"/>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GARSON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2"/>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HİZMETLİ</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1</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3"/>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TEKNİSYEN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4"/>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KUAFÖR</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5"/>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VETERİNER</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1</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6"/>
                  </a:ext>
                </a:extLst>
              </a:tr>
              <a:tr h="249842">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YAZAR</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1</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7"/>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MEMUR</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1</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8"/>
                  </a:ext>
                </a:extLst>
              </a:tr>
              <a:tr h="245427">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MUHASEBECİ</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1</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9"/>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MÜZİSYEN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1</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20"/>
                  </a:ext>
                </a:extLst>
              </a:tr>
              <a:tr h="402799">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RESSAM</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1</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21"/>
                  </a:ext>
                </a:extLst>
              </a:tr>
            </a:tbl>
          </a:graphicData>
        </a:graphic>
      </p:graphicFrame>
      <p:sp>
        <p:nvSpPr>
          <p:cNvPr id="8" name="7 Sağ Ayraç"/>
          <p:cNvSpPr/>
          <p:nvPr/>
        </p:nvSpPr>
        <p:spPr>
          <a:xfrm>
            <a:off x="3923928" y="692696"/>
            <a:ext cx="432048" cy="5256584"/>
          </a:xfrm>
          <a:prstGeom prst="rightBrace">
            <a:avLst>
              <a:gd name="adj1" fmla="val 46814"/>
              <a:gd name="adj2" fmla="val 52095"/>
            </a:avLst>
          </a:prstGeom>
          <a:ln>
            <a:tailEnd type="none"/>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tr-TR"/>
          </a:p>
        </p:txBody>
      </p:sp>
      <p:graphicFrame>
        <p:nvGraphicFramePr>
          <p:cNvPr id="12" name="11 Tablo"/>
          <p:cNvGraphicFramePr>
            <a:graphicFrameLocks noGrp="1"/>
          </p:cNvGraphicFramePr>
          <p:nvPr/>
        </p:nvGraphicFramePr>
        <p:xfrm>
          <a:off x="4427984" y="2060848"/>
          <a:ext cx="3312368" cy="2766060"/>
        </p:xfrm>
        <a:graphic>
          <a:graphicData uri="http://schemas.openxmlformats.org/drawingml/2006/table">
            <a:tbl>
              <a:tblPr>
                <a:effectLst>
                  <a:outerShdw blurRad="50800" dist="38100" dir="2700000" algn="tl" rotWithShape="0">
                    <a:prstClr val="black">
                      <a:alpha val="40000"/>
                    </a:prstClr>
                  </a:outerShdw>
                </a:effectLst>
              </a:tblPr>
              <a:tblGrid>
                <a:gridCol w="165618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tblGrid>
              <a:tr h="244323">
                <a:tc>
                  <a:txBody>
                    <a:bodyPr/>
                    <a:lstStyle/>
                    <a:p>
                      <a:pPr algn="ctr" hangingPunct="0">
                        <a:lnSpc>
                          <a:spcPct val="150000"/>
                        </a:lnSpc>
                        <a:spcAft>
                          <a:spcPts val="0"/>
                        </a:spcAft>
                      </a:pPr>
                      <a:r>
                        <a:rPr lang="tr-TR" sz="1100" b="1" dirty="0" smtClean="0">
                          <a:solidFill>
                            <a:srgbClr val="7030A0"/>
                          </a:solidFill>
                          <a:latin typeface="Calibri"/>
                          <a:ea typeface="Times New Roman"/>
                        </a:rPr>
                        <a:t>MESLEK</a:t>
                      </a:r>
                      <a:endParaRPr lang="tr-TR" sz="1200" dirty="0">
                        <a:solidFill>
                          <a:srgbClr val="7030A0"/>
                        </a:solidFill>
                        <a:latin typeface="Times New Roman"/>
                        <a:ea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CFFCC"/>
                    </a:solidFill>
                  </a:tcPr>
                </a:tc>
                <a:tc>
                  <a:txBody>
                    <a:bodyPr/>
                    <a:lstStyle/>
                    <a:p>
                      <a:pPr algn="ctr" hangingPunct="0">
                        <a:lnSpc>
                          <a:spcPct val="150000"/>
                        </a:lnSpc>
                        <a:spcAft>
                          <a:spcPts val="0"/>
                        </a:spcAft>
                      </a:pPr>
                      <a:r>
                        <a:rPr lang="en-AU" sz="1100" b="1" dirty="0" err="1">
                          <a:solidFill>
                            <a:srgbClr val="7030A0"/>
                          </a:solidFill>
                          <a:latin typeface="Calibri"/>
                          <a:ea typeface="Times New Roman"/>
                        </a:rPr>
                        <a:t>Destek</a:t>
                      </a:r>
                      <a:r>
                        <a:rPr lang="en-AU" sz="1100" b="1" dirty="0">
                          <a:solidFill>
                            <a:srgbClr val="7030A0"/>
                          </a:solidFill>
                          <a:latin typeface="Calibri"/>
                          <a:ea typeface="Times New Roman"/>
                        </a:rPr>
                        <a:t> </a:t>
                      </a:r>
                      <a:r>
                        <a:rPr lang="en-AU" sz="1100" b="1" dirty="0" err="1">
                          <a:solidFill>
                            <a:srgbClr val="7030A0"/>
                          </a:solidFill>
                          <a:latin typeface="Calibri"/>
                          <a:ea typeface="Times New Roman"/>
                        </a:rPr>
                        <a:t>Değeri</a:t>
                      </a:r>
                      <a:endParaRPr lang="tr-TR" sz="1200" dirty="0">
                        <a:solidFill>
                          <a:srgbClr val="7030A0"/>
                        </a:solidFill>
                        <a:latin typeface="Times New Roman"/>
                        <a:ea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CFFCC"/>
                    </a:solidFill>
                  </a:tcPr>
                </a:tc>
                <a:extLst>
                  <a:ext uri="{0D108BD9-81ED-4DB2-BD59-A6C34878D82A}">
                    <a16:rowId xmlns:a16="http://schemas.microsoft.com/office/drawing/2014/main" val="10000"/>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DOKTOR</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4</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ÖĞRETMEN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2"/>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TERZİ</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3</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DİYETİSYEN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3</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4"/>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YAZILIM</a:t>
                      </a:r>
                      <a:r>
                        <a:rPr kumimoji="0" lang="tr-TR" sz="1100" kern="1200" baseline="0" dirty="0" smtClean="0">
                          <a:solidFill>
                            <a:srgbClr val="7030A0"/>
                          </a:solidFill>
                          <a:latin typeface="Calibri"/>
                          <a:ea typeface="Times New Roman"/>
                          <a:cs typeface="+mn-cs"/>
                        </a:rPr>
                        <a:t> MÜH.</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5"/>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SANATÇI</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6"/>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AŞÇI</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7"/>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GARSON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8"/>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TEKNİSYEN</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9"/>
                  </a:ext>
                </a:extLst>
              </a:tr>
              <a:tr h="244323">
                <a:tc>
                  <a:txBody>
                    <a:bodyPr/>
                    <a:lstStyle/>
                    <a:p>
                      <a:pPr hangingPunct="0">
                        <a:lnSpc>
                          <a:spcPct val="150000"/>
                        </a:lnSpc>
                        <a:spcAft>
                          <a:spcPts val="0"/>
                        </a:spcAft>
                      </a:pPr>
                      <a:r>
                        <a:rPr kumimoji="0" lang="tr-TR" sz="1100" kern="1200" dirty="0" smtClean="0">
                          <a:solidFill>
                            <a:srgbClr val="7030A0"/>
                          </a:solidFill>
                          <a:latin typeface="Calibri"/>
                          <a:ea typeface="Times New Roman"/>
                          <a:cs typeface="+mn-cs"/>
                        </a:rPr>
                        <a:t>KUAFÖR</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hangingPunct="0">
                        <a:lnSpc>
                          <a:spcPct val="150000"/>
                        </a:lnSpc>
                        <a:spcAft>
                          <a:spcPts val="0"/>
                        </a:spcAft>
                      </a:pPr>
                      <a:r>
                        <a:rPr kumimoji="0" lang="tr-TR" sz="1100" kern="1200" dirty="0" smtClean="0">
                          <a:solidFill>
                            <a:srgbClr val="7030A0"/>
                          </a:solidFill>
                          <a:latin typeface="Calibri"/>
                          <a:ea typeface="Times New Roman"/>
                          <a:cs typeface="+mn-cs"/>
                        </a:rPr>
                        <a:t>2</a:t>
                      </a:r>
                      <a:endParaRPr kumimoji="0" lang="tr-TR" sz="1100" kern="1200" dirty="0">
                        <a:solidFill>
                          <a:srgbClr val="7030A0"/>
                        </a:solidFill>
                        <a:latin typeface="Calibri"/>
                        <a:ea typeface="Times New Roman"/>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10"/>
                  </a:ext>
                </a:extLst>
              </a:tr>
            </a:tbl>
          </a:graphicData>
        </a:graphic>
      </p:graphicFrame>
    </p:spTree>
  </p:cSld>
  <p:clrMapOvr>
    <a:masterClrMapping/>
  </p:clrMapOvr>
  <p:transition spd="med">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Sağ Ayraç"/>
          <p:cNvSpPr/>
          <p:nvPr/>
        </p:nvSpPr>
        <p:spPr>
          <a:xfrm>
            <a:off x="4860032" y="1196752"/>
            <a:ext cx="432048" cy="4968552"/>
          </a:xfrm>
          <a:prstGeom prst="rightBrace">
            <a:avLst>
              <a:gd name="adj1" fmla="val 46814"/>
              <a:gd name="adj2" fmla="val 52095"/>
            </a:avLst>
          </a:prstGeom>
          <a:ln>
            <a:tailEnd type="none"/>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tr-TR"/>
          </a:p>
        </p:txBody>
      </p:sp>
      <p:sp>
        <p:nvSpPr>
          <p:cNvPr id="50181" name="Text Box 5"/>
          <p:cNvSpPr txBox="1">
            <a:spLocks noChangeArrowheads="1"/>
          </p:cNvSpPr>
          <p:nvPr/>
        </p:nvSpPr>
        <p:spPr bwMode="auto">
          <a:xfrm>
            <a:off x="468238" y="452500"/>
            <a:ext cx="4895850" cy="366713"/>
          </a:xfrm>
          <a:prstGeom prst="rect">
            <a:avLst/>
          </a:prstGeom>
          <a:noFill/>
          <a:ln w="9525">
            <a:noFill/>
            <a:miter lim="800000"/>
            <a:headEnd/>
            <a:tailEnd/>
          </a:ln>
          <a:effectLst/>
        </p:spPr>
        <p:txBody>
          <a:bodyPr>
            <a:spAutoFit/>
          </a:bodyPr>
          <a:lstStyle/>
          <a:p>
            <a:pPr>
              <a:spcBef>
                <a:spcPct val="50000"/>
              </a:spcBef>
            </a:pPr>
            <a:r>
              <a:rPr lang="tr-TR" dirty="0">
                <a:effectLst>
                  <a:outerShdw blurRad="38100" dist="38100" dir="2700000" algn="tl">
                    <a:srgbClr val="000000">
                      <a:alpha val="43137"/>
                    </a:srgbClr>
                  </a:outerShdw>
                </a:effectLst>
              </a:rPr>
              <a:t>Apriori Algoritması(Örnek Çalışma)</a:t>
            </a:r>
          </a:p>
        </p:txBody>
      </p:sp>
      <p:sp>
        <p:nvSpPr>
          <p:cNvPr id="50184" name="Rectangle 8"/>
          <p:cNvSpPr>
            <a:spLocks noChangeArrowheads="1"/>
          </p:cNvSpPr>
          <p:nvPr/>
        </p:nvSpPr>
        <p:spPr bwMode="auto">
          <a:xfrm>
            <a:off x="4768974" y="404664"/>
            <a:ext cx="4032448" cy="1600438"/>
          </a:xfrm>
          <a:prstGeom prst="rect">
            <a:avLst/>
          </a:prstGeom>
          <a:solidFill>
            <a:schemeClr val="bg1"/>
          </a:solidFill>
          <a:ln w="9525">
            <a:noFill/>
            <a:miter lim="800000"/>
            <a:headEnd/>
            <a:tailEnd/>
          </a:ln>
          <a:effectLst/>
        </p:spPr>
        <p:txBody>
          <a:bodyPr wrap="square" lIns="63480" anchor="ctr">
            <a:spAutoFit/>
          </a:bodyPr>
          <a:lstStyle/>
          <a:p>
            <a:pPr marL="3490913">
              <a:tabLst>
                <a:tab pos="292100" algn="l"/>
                <a:tab pos="914400" algn="l"/>
                <a:tab pos="4927600" algn="l"/>
              </a:tabLst>
            </a:pPr>
            <a:endParaRPr lang="tr-TR" sz="1400" dirty="0" smtClean="0"/>
          </a:p>
          <a:p>
            <a:pPr marL="80963">
              <a:tabLst>
                <a:tab pos="292100" algn="l"/>
                <a:tab pos="914400" algn="l"/>
                <a:tab pos="4927600" algn="l"/>
              </a:tabLst>
            </a:pPr>
            <a:r>
              <a:rPr lang="tr-TR" sz="1400" dirty="0" smtClean="0"/>
              <a:t>Kalan </a:t>
            </a:r>
            <a:r>
              <a:rPr lang="tr-TR" sz="1400" dirty="0"/>
              <a:t>ürünler ikişerli gruplanarak, grup destek sayıları hesaplanır. Tekrar eşik değerleri ile karşılaştırılan destek değerlerinden eşik değerinin altında kalanlar iptal edilir</a:t>
            </a:r>
            <a:r>
              <a:rPr lang="tr-TR" sz="1400" dirty="0" smtClean="0"/>
              <a:t>.</a:t>
            </a:r>
          </a:p>
          <a:p>
            <a:pPr marL="3490913">
              <a:tabLst>
                <a:tab pos="292100" algn="l"/>
                <a:tab pos="914400" algn="l"/>
                <a:tab pos="4927600" algn="l"/>
              </a:tabLst>
            </a:pPr>
            <a:endParaRPr lang="tr-TR" sz="1400" dirty="0" smtClean="0"/>
          </a:p>
          <a:p>
            <a:pPr marL="3490913">
              <a:tabLst>
                <a:tab pos="292100" algn="l"/>
                <a:tab pos="914400" algn="l"/>
                <a:tab pos="4927600" algn="l"/>
              </a:tabLst>
            </a:pPr>
            <a:endParaRPr lang="tr-TR" sz="1400" dirty="0"/>
          </a:p>
        </p:txBody>
      </p:sp>
      <p:graphicFrame>
        <p:nvGraphicFramePr>
          <p:cNvPr id="10" name="9 Tablo"/>
          <p:cNvGraphicFramePr>
            <a:graphicFrameLocks noGrp="1"/>
          </p:cNvGraphicFramePr>
          <p:nvPr/>
        </p:nvGraphicFramePr>
        <p:xfrm>
          <a:off x="352103" y="961679"/>
          <a:ext cx="4392487" cy="5142705"/>
        </p:xfrm>
        <a:graphic>
          <a:graphicData uri="http://schemas.openxmlformats.org/drawingml/2006/table">
            <a:tbl>
              <a:tblPr>
                <a:effectLst>
                  <a:outerShdw blurRad="50800" dist="38100" dir="2700000" algn="tl" rotWithShape="0">
                    <a:prstClr val="black">
                      <a:alpha val="40000"/>
                    </a:prstClr>
                  </a:outerShdw>
                </a:effectLst>
              </a:tblPr>
              <a:tblGrid>
                <a:gridCol w="1584176">
                  <a:extLst>
                    <a:ext uri="{9D8B030D-6E8A-4147-A177-3AD203B41FA5}">
                      <a16:colId xmlns:a16="http://schemas.microsoft.com/office/drawing/2014/main" val="20000"/>
                    </a:ext>
                  </a:extLst>
                </a:gridCol>
                <a:gridCol w="642499">
                  <a:extLst>
                    <a:ext uri="{9D8B030D-6E8A-4147-A177-3AD203B41FA5}">
                      <a16:colId xmlns:a16="http://schemas.microsoft.com/office/drawing/2014/main" val="20001"/>
                    </a:ext>
                  </a:extLst>
                </a:gridCol>
                <a:gridCol w="1517741">
                  <a:extLst>
                    <a:ext uri="{9D8B030D-6E8A-4147-A177-3AD203B41FA5}">
                      <a16:colId xmlns:a16="http://schemas.microsoft.com/office/drawing/2014/main" val="20002"/>
                    </a:ext>
                  </a:extLst>
                </a:gridCol>
                <a:gridCol w="648071">
                  <a:extLst>
                    <a:ext uri="{9D8B030D-6E8A-4147-A177-3AD203B41FA5}">
                      <a16:colId xmlns:a16="http://schemas.microsoft.com/office/drawing/2014/main" val="20003"/>
                    </a:ext>
                  </a:extLst>
                </a:gridCol>
              </a:tblGrid>
              <a:tr h="360039">
                <a:tc>
                  <a:txBody>
                    <a:bodyPr/>
                    <a:lstStyle/>
                    <a:p>
                      <a:pPr algn="ctr" hangingPunct="0">
                        <a:lnSpc>
                          <a:spcPct val="150000"/>
                        </a:lnSpc>
                        <a:spcAft>
                          <a:spcPts val="0"/>
                        </a:spcAft>
                      </a:pPr>
                      <a:r>
                        <a:rPr lang="tr-TR" sz="1100" b="1" dirty="0" smtClean="0">
                          <a:solidFill>
                            <a:srgbClr val="7030A0"/>
                          </a:solidFill>
                          <a:latin typeface="Calibri"/>
                          <a:ea typeface="Times New Roman"/>
                        </a:rPr>
                        <a:t>MESLEK</a:t>
                      </a:r>
                      <a:endParaRPr lang="tr-TR" sz="1200" dirty="0">
                        <a:solidFill>
                          <a:srgbClr val="7030A0"/>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hangingPunct="0">
                        <a:lnSpc>
                          <a:spcPct val="150000"/>
                        </a:lnSpc>
                        <a:spcAft>
                          <a:spcPts val="0"/>
                        </a:spcAft>
                      </a:pPr>
                      <a:r>
                        <a:rPr lang="en-AU" sz="1100" b="1" dirty="0" err="1">
                          <a:solidFill>
                            <a:srgbClr val="7030A0"/>
                          </a:solidFill>
                          <a:latin typeface="Calibri"/>
                          <a:ea typeface="Times New Roman"/>
                        </a:rPr>
                        <a:t>Destek</a:t>
                      </a:r>
                      <a:r>
                        <a:rPr lang="en-AU" sz="1100" b="1" dirty="0">
                          <a:solidFill>
                            <a:srgbClr val="7030A0"/>
                          </a:solidFill>
                          <a:latin typeface="Calibri"/>
                          <a:ea typeface="Times New Roman"/>
                        </a:rPr>
                        <a:t> </a:t>
                      </a:r>
                      <a:r>
                        <a:rPr lang="en-AU" sz="1100" b="1" dirty="0" err="1">
                          <a:solidFill>
                            <a:srgbClr val="7030A0"/>
                          </a:solidFill>
                          <a:latin typeface="Calibri"/>
                          <a:ea typeface="Times New Roman"/>
                        </a:rPr>
                        <a:t>Değeri</a:t>
                      </a:r>
                      <a:endParaRPr lang="tr-TR" sz="1200" dirty="0">
                        <a:solidFill>
                          <a:srgbClr val="7030A0"/>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hangingPunct="0">
                        <a:lnSpc>
                          <a:spcPct val="150000"/>
                        </a:lnSpc>
                        <a:spcAft>
                          <a:spcPts val="0"/>
                        </a:spcAft>
                      </a:pPr>
                      <a:r>
                        <a:rPr lang="tr-TR" sz="1100" b="1" dirty="0" smtClean="0">
                          <a:solidFill>
                            <a:srgbClr val="7030A0"/>
                          </a:solidFill>
                          <a:latin typeface="Calibri"/>
                          <a:ea typeface="Times New Roman"/>
                        </a:rPr>
                        <a:t>MESLEK</a:t>
                      </a:r>
                      <a:endParaRPr lang="tr-TR" sz="1200" dirty="0">
                        <a:solidFill>
                          <a:srgbClr val="7030A0"/>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hangingPunct="0">
                        <a:lnSpc>
                          <a:spcPct val="150000"/>
                        </a:lnSpc>
                        <a:spcAft>
                          <a:spcPts val="0"/>
                        </a:spcAft>
                      </a:pPr>
                      <a:r>
                        <a:rPr lang="en-AU" sz="1100" b="1" dirty="0" err="1">
                          <a:solidFill>
                            <a:srgbClr val="7030A0"/>
                          </a:solidFill>
                          <a:latin typeface="Calibri"/>
                          <a:ea typeface="Times New Roman"/>
                        </a:rPr>
                        <a:t>Destek</a:t>
                      </a:r>
                      <a:r>
                        <a:rPr lang="en-AU" sz="1100" b="1" dirty="0">
                          <a:solidFill>
                            <a:srgbClr val="7030A0"/>
                          </a:solidFill>
                          <a:latin typeface="Calibri"/>
                          <a:ea typeface="Times New Roman"/>
                        </a:rPr>
                        <a:t> </a:t>
                      </a:r>
                      <a:r>
                        <a:rPr lang="en-AU" sz="1100" b="1" dirty="0" err="1">
                          <a:solidFill>
                            <a:srgbClr val="7030A0"/>
                          </a:solidFill>
                          <a:latin typeface="Calibri"/>
                          <a:ea typeface="Times New Roman"/>
                        </a:rPr>
                        <a:t>Değeri</a:t>
                      </a:r>
                      <a:endParaRPr lang="tr-TR" sz="1200" dirty="0">
                        <a:solidFill>
                          <a:srgbClr val="7030A0"/>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10000"/>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ÖĞRETMEN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smtClean="0">
                          <a:solidFill>
                            <a:srgbClr val="7030A0"/>
                          </a:solidFill>
                          <a:latin typeface="Times New Roman"/>
                          <a:ea typeface="Times New Roman"/>
                        </a:rPr>
                        <a:t>2</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TERZİ, KUAFÖR</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198418">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TERZİ</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2</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DİYETİSYEN, YAZILIM MÜH. </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198418">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DİYETİSYEN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2</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DİYETİSYEN, SANATÇI</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198418">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YAZILIM MÜH.</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DİYETİSYEN, AŞÇI</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198418">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SANATÇI</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DİYETİSYEN, GARSON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5"/>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AŞÇI</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DİYETİSYEN, TEKNİSYEN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6"/>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GARSON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DİYETİSYEN, KUAFÖR</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7"/>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TEKNİSYEN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YAZILIM MÜH.,  SANATÇI</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2</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8"/>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KUAFÖR</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YAZILIM MÜH., AŞÇI</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9"/>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ÖĞRETMEN,  TERZİ</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YAZILIM MÜH., GARSON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0"/>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ÖĞRETMEN, DİYETİSYEN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YAZILIM MÜH., TEKNİSYEN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1"/>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ÖĞRETMEN, YAZILIM MÜH.</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YAZILIM MÜH., KUAFÖR</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2"/>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ÖĞRETMEN, SANATÇI</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SANATÇI,  AŞÇI</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3"/>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ÖĞRETMEN, AŞÇI</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SANATÇI, GARSON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4"/>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ÖĞRETMEN, GARSON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SANATÇI, TEKNİSYEN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5"/>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ÖĞRETMEN, TEKNİSYEN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SANATÇI, KUAFÖR</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6"/>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ÖĞRETMEN, KUAFÖR</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AŞÇI,</a:t>
                      </a:r>
                      <a:r>
                        <a:rPr lang="tr-TR" sz="800" i="1" baseline="0" dirty="0" smtClean="0">
                          <a:solidFill>
                            <a:srgbClr val="7030A0"/>
                          </a:solidFill>
                          <a:latin typeface="Times New Roman"/>
                          <a:ea typeface="Times New Roman"/>
                        </a:rPr>
                        <a:t>  GARSON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2</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7"/>
                  </a:ext>
                </a:extLst>
              </a:tr>
              <a:tr h="202427">
                <a:tc>
                  <a:txBody>
                    <a:bodyPr/>
                    <a:lstStyle/>
                    <a:p>
                      <a:pPr algn="l">
                        <a:lnSpc>
                          <a:spcPct val="150000"/>
                        </a:lnSpc>
                        <a:spcAft>
                          <a:spcPts val="0"/>
                        </a:spcAft>
                        <a:tabLst>
                          <a:tab pos="228600" algn="l"/>
                          <a:tab pos="1251585" algn="r"/>
                        </a:tabLst>
                      </a:pPr>
                      <a:r>
                        <a:rPr lang="tr-TR" sz="800" i="1" dirty="0" smtClean="0">
                          <a:solidFill>
                            <a:srgbClr val="7030A0"/>
                          </a:solidFill>
                          <a:latin typeface="Times New Roman"/>
                          <a:ea typeface="Times New Roman"/>
                        </a:rPr>
                        <a:t>TERZİ,  DİYETİSYEN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3</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AŞÇI, TEKNİSYEN</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8"/>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TERZİ,  YAZILIM MÜH.</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AŞÇI, KUAFÖR</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9"/>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TERZİ, SANATÇI</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GARSON,  TEKNİSYEN</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20"/>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TERZİ, AŞÇI</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r>
                        <a:rPr kumimoji="0" lang="tr-TR" sz="800" i="1" kern="1200" dirty="0" smtClean="0">
                          <a:solidFill>
                            <a:srgbClr val="7030A0"/>
                          </a:solidFill>
                          <a:latin typeface="Times New Roman"/>
                          <a:ea typeface="Times New Roman"/>
                          <a:cs typeface="+mn-cs"/>
                        </a:rPr>
                        <a:t>GARSON, KUAFÖR</a:t>
                      </a: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21"/>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TERZİ, GARSON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r>
                        <a:rPr kumimoji="0" lang="tr-TR" sz="800" i="1" kern="1200" dirty="0" smtClean="0">
                          <a:solidFill>
                            <a:srgbClr val="7030A0"/>
                          </a:solidFill>
                          <a:latin typeface="Times New Roman"/>
                          <a:ea typeface="Times New Roman"/>
                          <a:cs typeface="+mn-cs"/>
                        </a:rPr>
                        <a:t>TEKNİSYEN,</a:t>
                      </a:r>
                      <a:r>
                        <a:rPr kumimoji="0" lang="tr-TR" sz="800" i="1" kern="1200" baseline="0" dirty="0" smtClean="0">
                          <a:solidFill>
                            <a:srgbClr val="7030A0"/>
                          </a:solidFill>
                          <a:latin typeface="Times New Roman"/>
                          <a:ea typeface="Times New Roman"/>
                          <a:cs typeface="+mn-cs"/>
                        </a:rPr>
                        <a:t>  KUAFÖR</a:t>
                      </a:r>
                      <a:endParaRPr kumimoji="0" lang="tr-TR" sz="800" i="1" kern="1200" dirty="0" smtClean="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2</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22"/>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TERZİ, TEKNİSYEN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endParaRPr kumimoji="0" lang="tr-TR" sz="800" i="1" kern="1200" dirty="0" smtClean="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endParaRPr lang="tr-TR" sz="800" i="1" dirty="0">
                        <a:solidFill>
                          <a:srgbClr val="7030A0"/>
                        </a:solidFill>
                        <a:latin typeface="Times New Roman"/>
                        <a:ea typeface="Times New Roman"/>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23"/>
                  </a:ext>
                </a:extLst>
              </a:tr>
            </a:tbl>
          </a:graphicData>
        </a:graphic>
      </p:graphicFrame>
      <p:graphicFrame>
        <p:nvGraphicFramePr>
          <p:cNvPr id="13" name="12 Tablo"/>
          <p:cNvGraphicFramePr>
            <a:graphicFrameLocks noGrp="1"/>
          </p:cNvGraphicFramePr>
          <p:nvPr/>
        </p:nvGraphicFramePr>
        <p:xfrm>
          <a:off x="5580112" y="2996952"/>
          <a:ext cx="2226675" cy="1903873"/>
        </p:xfrm>
        <a:graphic>
          <a:graphicData uri="http://schemas.openxmlformats.org/drawingml/2006/table">
            <a:tbl>
              <a:tblPr>
                <a:effectLst>
                  <a:outerShdw blurRad="50800" dist="38100" dir="2700000" algn="tl" rotWithShape="0">
                    <a:prstClr val="black">
                      <a:alpha val="40000"/>
                    </a:prstClr>
                  </a:outerShdw>
                </a:effectLst>
              </a:tblPr>
              <a:tblGrid>
                <a:gridCol w="1584176">
                  <a:extLst>
                    <a:ext uri="{9D8B030D-6E8A-4147-A177-3AD203B41FA5}">
                      <a16:colId xmlns:a16="http://schemas.microsoft.com/office/drawing/2014/main" val="20000"/>
                    </a:ext>
                  </a:extLst>
                </a:gridCol>
                <a:gridCol w="642499">
                  <a:extLst>
                    <a:ext uri="{9D8B030D-6E8A-4147-A177-3AD203B41FA5}">
                      <a16:colId xmlns:a16="http://schemas.microsoft.com/office/drawing/2014/main" val="20001"/>
                    </a:ext>
                  </a:extLst>
                </a:gridCol>
              </a:tblGrid>
              <a:tr h="360039">
                <a:tc>
                  <a:txBody>
                    <a:bodyPr/>
                    <a:lstStyle/>
                    <a:p>
                      <a:pPr algn="ctr" hangingPunct="0">
                        <a:lnSpc>
                          <a:spcPct val="150000"/>
                        </a:lnSpc>
                        <a:spcAft>
                          <a:spcPts val="0"/>
                        </a:spcAft>
                      </a:pPr>
                      <a:r>
                        <a:rPr lang="tr-TR" sz="1100" b="1" dirty="0" smtClean="0">
                          <a:solidFill>
                            <a:srgbClr val="7030A0"/>
                          </a:solidFill>
                          <a:latin typeface="Calibri"/>
                          <a:ea typeface="Times New Roman"/>
                        </a:rPr>
                        <a:t>MESLEK</a:t>
                      </a:r>
                      <a:endParaRPr lang="tr-TR" sz="1200" dirty="0">
                        <a:solidFill>
                          <a:srgbClr val="7030A0"/>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hangingPunct="0">
                        <a:lnSpc>
                          <a:spcPct val="150000"/>
                        </a:lnSpc>
                        <a:spcAft>
                          <a:spcPts val="0"/>
                        </a:spcAft>
                      </a:pPr>
                      <a:r>
                        <a:rPr lang="en-AU" sz="1100" b="1" dirty="0" err="1">
                          <a:solidFill>
                            <a:srgbClr val="7030A0"/>
                          </a:solidFill>
                          <a:latin typeface="Calibri"/>
                          <a:ea typeface="Times New Roman"/>
                        </a:rPr>
                        <a:t>Destek</a:t>
                      </a:r>
                      <a:r>
                        <a:rPr lang="en-AU" sz="1100" b="1" dirty="0">
                          <a:solidFill>
                            <a:srgbClr val="7030A0"/>
                          </a:solidFill>
                          <a:latin typeface="Calibri"/>
                          <a:ea typeface="Times New Roman"/>
                        </a:rPr>
                        <a:t> </a:t>
                      </a:r>
                      <a:r>
                        <a:rPr lang="en-AU" sz="1100" b="1" dirty="0" err="1">
                          <a:solidFill>
                            <a:srgbClr val="7030A0"/>
                          </a:solidFill>
                          <a:latin typeface="Calibri"/>
                          <a:ea typeface="Times New Roman"/>
                        </a:rPr>
                        <a:t>Değeri</a:t>
                      </a:r>
                      <a:endParaRPr lang="tr-TR" sz="1200" dirty="0">
                        <a:solidFill>
                          <a:srgbClr val="7030A0"/>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10000"/>
                  </a:ext>
                </a:extLst>
              </a:tr>
              <a:tr h="202427">
                <a:tc>
                  <a:txBody>
                    <a:bodyPr/>
                    <a:lstStyle/>
                    <a:p>
                      <a:pPr algn="l">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DOKTOR,  ÖĞRETMEN</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2</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198418">
                <a:tc>
                  <a:txBody>
                    <a:bodyPr/>
                    <a:lstStyle/>
                    <a:p>
                      <a:pPr algn="l">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DOKTOR,  TERZİ</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2</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198418">
                <a:tc>
                  <a:txBody>
                    <a:bodyPr/>
                    <a:lstStyle/>
                    <a:p>
                      <a:pPr algn="l">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DOKTOR,  DİYETİSYEN</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2</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198418">
                <a:tc>
                  <a:txBody>
                    <a:bodyPr/>
                    <a:lstStyle/>
                    <a:p>
                      <a:pPr algn="l"/>
                      <a:r>
                        <a:rPr kumimoji="0" lang="tr-TR" sz="800" i="1" kern="1200" dirty="0" smtClean="0">
                          <a:solidFill>
                            <a:srgbClr val="7030A0"/>
                          </a:solidFill>
                          <a:latin typeface="Times New Roman"/>
                          <a:ea typeface="Times New Roman"/>
                          <a:cs typeface="+mn-cs"/>
                        </a:rPr>
                        <a:t>TERZİ,</a:t>
                      </a:r>
                      <a:r>
                        <a:rPr kumimoji="0" lang="tr-TR" sz="800" i="1" kern="1200" baseline="0" dirty="0" smtClean="0">
                          <a:solidFill>
                            <a:srgbClr val="7030A0"/>
                          </a:solidFill>
                          <a:latin typeface="Times New Roman"/>
                          <a:ea typeface="Times New Roman"/>
                          <a:cs typeface="+mn-cs"/>
                        </a:rPr>
                        <a:t>  DİYETİSYEN</a:t>
                      </a:r>
                      <a:endParaRPr kumimoji="0" lang="tr-TR" sz="800" i="1" kern="1200" dirty="0" smtClean="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kumimoji="0" lang="tr-TR" sz="800" i="1" kern="1200" dirty="0" smtClean="0">
                          <a:solidFill>
                            <a:srgbClr val="7030A0"/>
                          </a:solidFill>
                          <a:latin typeface="Times New Roman"/>
                          <a:ea typeface="Times New Roman"/>
                          <a:cs typeface="+mn-cs"/>
                        </a:rPr>
                        <a:t>3</a:t>
                      </a: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198418">
                <a:tc>
                  <a:txBody>
                    <a:bodyPr/>
                    <a:lstStyle/>
                    <a:p>
                      <a:pPr algn="l">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YAZILIM MÜH.,  SANATÇI</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2</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5"/>
                  </a:ext>
                </a:extLst>
              </a:tr>
              <a:tr h="202427">
                <a:tc>
                  <a:txBody>
                    <a:bodyPr/>
                    <a:lstStyle/>
                    <a:p>
                      <a:pPr algn="l">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AŞÇI,  GARSON</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2</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6"/>
                  </a:ext>
                </a:extLst>
              </a:tr>
              <a:tr h="202427">
                <a:tc>
                  <a:txBody>
                    <a:bodyPr/>
                    <a:lstStyle/>
                    <a:p>
                      <a:pPr algn="l"/>
                      <a:r>
                        <a:rPr kumimoji="0" lang="tr-TR" sz="800" i="1" kern="1200" dirty="0" smtClean="0">
                          <a:solidFill>
                            <a:srgbClr val="7030A0"/>
                          </a:solidFill>
                          <a:latin typeface="Times New Roman"/>
                          <a:ea typeface="Times New Roman"/>
                          <a:cs typeface="+mn-cs"/>
                        </a:rPr>
                        <a:t>TEKNİSYEN,  KUAFÖR</a:t>
                      </a: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kumimoji="0" lang="tr-TR" sz="800" i="1" kern="1200" dirty="0" smtClean="0">
                          <a:solidFill>
                            <a:srgbClr val="7030A0"/>
                          </a:solidFill>
                          <a:latin typeface="Times New Roman"/>
                          <a:ea typeface="Times New Roman"/>
                          <a:cs typeface="+mn-cs"/>
                        </a:rPr>
                        <a:t>2</a:t>
                      </a:r>
                      <a:endParaRPr kumimoji="0" lang="tr-TR" sz="800" i="1" kern="1200" dirty="0">
                        <a:solidFill>
                          <a:srgbClr val="7030A0"/>
                        </a:solidFill>
                        <a:latin typeface="Times New Roman"/>
                        <a:ea typeface="Times New Roman"/>
                        <a:cs typeface="+mn-cs"/>
                      </a:endParaRPr>
                    </a:p>
                  </a:txBody>
                  <a:tcPr marL="50496" marR="50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7"/>
                  </a:ext>
                </a:extLst>
              </a:tr>
            </a:tbl>
          </a:graphicData>
        </a:graphic>
      </p:graphicFrame>
    </p:spTree>
  </p:cSld>
  <p:clrMapOvr>
    <a:masterClrMapping/>
  </p:clrMapOvr>
  <p:transition spd="med">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Sağ Ayraç"/>
          <p:cNvSpPr/>
          <p:nvPr/>
        </p:nvSpPr>
        <p:spPr>
          <a:xfrm>
            <a:off x="2195736" y="2396380"/>
            <a:ext cx="360040" cy="1656184"/>
          </a:xfrm>
          <a:prstGeom prst="rightBrace">
            <a:avLst>
              <a:gd name="adj1" fmla="val 46814"/>
              <a:gd name="adj2" fmla="val 52095"/>
            </a:avLst>
          </a:prstGeom>
          <a:ln w="25400">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 name="7 Sağ Ayraç"/>
          <p:cNvSpPr/>
          <p:nvPr/>
        </p:nvSpPr>
        <p:spPr>
          <a:xfrm>
            <a:off x="5292080" y="116632"/>
            <a:ext cx="144016" cy="6336704"/>
          </a:xfrm>
          <a:prstGeom prst="rightBrace">
            <a:avLst>
              <a:gd name="adj1" fmla="val 46814"/>
              <a:gd name="adj2" fmla="val 52095"/>
            </a:avLst>
          </a:prstGeom>
          <a:ln>
            <a:tailEnd type="none"/>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tr-TR"/>
          </a:p>
        </p:txBody>
      </p:sp>
      <p:sp>
        <p:nvSpPr>
          <p:cNvPr id="50181" name="Text Box 5"/>
          <p:cNvSpPr txBox="1">
            <a:spLocks noChangeArrowheads="1"/>
          </p:cNvSpPr>
          <p:nvPr/>
        </p:nvSpPr>
        <p:spPr bwMode="auto">
          <a:xfrm>
            <a:off x="468238" y="452500"/>
            <a:ext cx="4895850" cy="784830"/>
          </a:xfrm>
          <a:prstGeom prst="rect">
            <a:avLst/>
          </a:prstGeom>
          <a:noFill/>
          <a:ln w="9525">
            <a:noFill/>
            <a:miter lim="800000"/>
            <a:headEnd/>
            <a:tailEnd/>
          </a:ln>
          <a:effectLst/>
        </p:spPr>
        <p:txBody>
          <a:bodyPr>
            <a:spAutoFit/>
          </a:bodyPr>
          <a:lstStyle/>
          <a:p>
            <a:pPr>
              <a:spcBef>
                <a:spcPct val="50000"/>
              </a:spcBef>
            </a:pPr>
            <a:r>
              <a:rPr lang="tr-TR" dirty="0">
                <a:effectLst>
                  <a:outerShdw blurRad="38100" dist="38100" dir="2700000" algn="tl">
                    <a:srgbClr val="000000">
                      <a:alpha val="43137"/>
                    </a:srgbClr>
                  </a:outerShdw>
                </a:effectLst>
              </a:rPr>
              <a:t>Apriori </a:t>
            </a:r>
            <a:r>
              <a:rPr lang="tr-TR" dirty="0" smtClean="0">
                <a:effectLst>
                  <a:outerShdw blurRad="38100" dist="38100" dir="2700000" algn="tl">
                    <a:srgbClr val="000000">
                      <a:alpha val="43137"/>
                    </a:srgbClr>
                  </a:outerShdw>
                </a:effectLst>
              </a:rPr>
              <a:t>Algoritması</a:t>
            </a:r>
          </a:p>
          <a:p>
            <a:pPr>
              <a:spcBef>
                <a:spcPct val="50000"/>
              </a:spcBef>
            </a:pPr>
            <a:r>
              <a:rPr lang="tr-TR" dirty="0" smtClean="0">
                <a:effectLst>
                  <a:outerShdw blurRad="38100" dist="38100" dir="2700000" algn="tl">
                    <a:srgbClr val="000000">
                      <a:alpha val="43137"/>
                    </a:srgbClr>
                  </a:outerShdw>
                </a:effectLst>
              </a:rPr>
              <a:t>(</a:t>
            </a:r>
            <a:r>
              <a:rPr lang="tr-TR" dirty="0">
                <a:effectLst>
                  <a:outerShdw blurRad="38100" dist="38100" dir="2700000" algn="tl">
                    <a:srgbClr val="000000">
                      <a:alpha val="43137"/>
                    </a:srgbClr>
                  </a:outerShdw>
                </a:effectLst>
              </a:rPr>
              <a:t>Örnek Çalışma)</a:t>
            </a:r>
          </a:p>
        </p:txBody>
      </p:sp>
      <p:sp>
        <p:nvSpPr>
          <p:cNvPr id="50184" name="Rectangle 8"/>
          <p:cNvSpPr>
            <a:spLocks noChangeArrowheads="1"/>
          </p:cNvSpPr>
          <p:nvPr/>
        </p:nvSpPr>
        <p:spPr bwMode="auto">
          <a:xfrm>
            <a:off x="5580112" y="548680"/>
            <a:ext cx="3077294" cy="16004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63480" anchor="ctr">
            <a:spAutoFit/>
          </a:bodyPr>
          <a:lstStyle/>
          <a:p>
            <a:pPr marL="80963" algn="ctr">
              <a:tabLst>
                <a:tab pos="292100" algn="l"/>
                <a:tab pos="914400" algn="l"/>
                <a:tab pos="4927600" algn="l"/>
              </a:tabLst>
            </a:pPr>
            <a:r>
              <a:rPr lang="tr-TR" sz="1400" dirty="0" smtClean="0"/>
              <a:t>Kalan </a:t>
            </a:r>
            <a:r>
              <a:rPr lang="tr-TR" sz="1400" dirty="0"/>
              <a:t>ürünler ikişerli gruplanarak, grup destek sayıları hesaplanır. Tekrar eşik değerleri ile karşılaştırılan destek değerlerinden eşik değerinin altında kalanlar iptal edilir</a:t>
            </a:r>
            <a:r>
              <a:rPr lang="tr-TR" sz="1400" dirty="0" smtClean="0"/>
              <a:t>.</a:t>
            </a:r>
            <a:endParaRPr lang="tr-TR" sz="1400" dirty="0"/>
          </a:p>
        </p:txBody>
      </p:sp>
      <p:graphicFrame>
        <p:nvGraphicFramePr>
          <p:cNvPr id="10" name="9 Tablo"/>
          <p:cNvGraphicFramePr>
            <a:graphicFrameLocks noGrp="1"/>
          </p:cNvGraphicFramePr>
          <p:nvPr/>
        </p:nvGraphicFramePr>
        <p:xfrm>
          <a:off x="2483768" y="44624"/>
          <a:ext cx="2736304" cy="6407520"/>
        </p:xfrm>
        <a:graphic>
          <a:graphicData uri="http://schemas.openxmlformats.org/drawingml/2006/table">
            <a:tbl>
              <a:tblPr>
                <a:effectLst>
                  <a:outerShdw blurRad="50800" dist="38100" dir="2700000" algn="tl" rotWithShape="0">
                    <a:prstClr val="black">
                      <a:alpha val="40000"/>
                    </a:prstClr>
                  </a:outerShdw>
                </a:effectLst>
              </a:tblPr>
              <a:tblGrid>
                <a:gridCol w="1944216">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60039">
                <a:tc>
                  <a:txBody>
                    <a:bodyPr/>
                    <a:lstStyle/>
                    <a:p>
                      <a:pPr algn="ctr" hangingPunct="0">
                        <a:lnSpc>
                          <a:spcPct val="150000"/>
                        </a:lnSpc>
                        <a:spcAft>
                          <a:spcPts val="0"/>
                        </a:spcAft>
                      </a:pPr>
                      <a:r>
                        <a:rPr lang="tr-TR" sz="1100" b="1" dirty="0" smtClean="0">
                          <a:solidFill>
                            <a:srgbClr val="7030A0"/>
                          </a:solidFill>
                          <a:latin typeface="Calibri"/>
                          <a:ea typeface="Times New Roman"/>
                        </a:rPr>
                        <a:t>MESLEK</a:t>
                      </a:r>
                      <a:endParaRPr lang="tr-TR" sz="12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p>
                      <a:pPr algn="ctr" hangingPunct="0">
                        <a:lnSpc>
                          <a:spcPct val="150000"/>
                        </a:lnSpc>
                        <a:spcAft>
                          <a:spcPts val="0"/>
                        </a:spcAft>
                      </a:pPr>
                      <a:r>
                        <a:rPr lang="en-AU" sz="1100" b="1" dirty="0" err="1">
                          <a:solidFill>
                            <a:srgbClr val="7030A0"/>
                          </a:solidFill>
                          <a:latin typeface="Calibri"/>
                          <a:ea typeface="Times New Roman"/>
                        </a:rPr>
                        <a:t>Destek</a:t>
                      </a:r>
                      <a:r>
                        <a:rPr lang="en-AU" sz="1100" b="1" dirty="0">
                          <a:solidFill>
                            <a:srgbClr val="7030A0"/>
                          </a:solidFill>
                          <a:latin typeface="Calibri"/>
                          <a:ea typeface="Times New Roman"/>
                        </a:rPr>
                        <a:t> </a:t>
                      </a:r>
                      <a:endParaRPr lang="tr-TR" sz="1100" b="1" dirty="0" smtClean="0">
                        <a:solidFill>
                          <a:srgbClr val="7030A0"/>
                        </a:solidFill>
                        <a:latin typeface="Calibri"/>
                        <a:ea typeface="Times New Roman"/>
                      </a:endParaRPr>
                    </a:p>
                    <a:p>
                      <a:pPr algn="ctr" hangingPunct="0">
                        <a:lnSpc>
                          <a:spcPct val="150000"/>
                        </a:lnSpc>
                        <a:spcAft>
                          <a:spcPts val="0"/>
                        </a:spcAft>
                      </a:pPr>
                      <a:r>
                        <a:rPr lang="en-AU" sz="1100" b="1" dirty="0" err="1" smtClean="0">
                          <a:solidFill>
                            <a:srgbClr val="7030A0"/>
                          </a:solidFill>
                          <a:latin typeface="Calibri"/>
                          <a:ea typeface="Times New Roman"/>
                        </a:rPr>
                        <a:t>Değeri</a:t>
                      </a:r>
                      <a:endParaRPr lang="tr-TR" sz="12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FFCC"/>
                    </a:solidFill>
                  </a:tcPr>
                </a:tc>
                <a:extLst>
                  <a:ext uri="{0D108BD9-81ED-4DB2-BD59-A6C34878D82A}">
                    <a16:rowId xmlns:a16="http://schemas.microsoft.com/office/drawing/2014/main" val="10000"/>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ÖĞRETMEN ,  TERZİ</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1"/>
                  </a:ext>
                </a:extLst>
              </a:tr>
              <a:tr h="248671">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ÖĞRETMEN ,  DİYETİSYEN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2"/>
                  </a:ext>
                </a:extLst>
              </a:tr>
              <a:tr h="198418">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ÖĞRETMEN ,  YAZILIM</a:t>
                      </a:r>
                      <a:r>
                        <a:rPr lang="tr-TR" sz="800" i="1" baseline="0" dirty="0" smtClean="0">
                          <a:solidFill>
                            <a:srgbClr val="7030A0"/>
                          </a:solidFill>
                          <a:latin typeface="Times New Roman"/>
                          <a:ea typeface="Times New Roman"/>
                        </a:rPr>
                        <a:t>  MÜH.</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3"/>
                  </a:ext>
                </a:extLst>
              </a:tr>
              <a:tr h="198418">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ÖĞRETMEN ,  SANATÇI</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4"/>
                  </a:ext>
                </a:extLst>
              </a:tr>
              <a:tr h="198418">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ÖĞRETMEN ,  AŞÇI</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5"/>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ÖĞRETMEN ,  GARSON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6"/>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ÖĞRETMEN ,  TEKNİSYEN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7"/>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ÖĞRETMEN ,  KUAFÖR</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8"/>
                  </a:ext>
                </a:extLst>
              </a:tr>
              <a:tr h="202427">
                <a:tc>
                  <a:txBody>
                    <a:bodyPr/>
                    <a:lstStyle/>
                    <a:p>
                      <a:pPr marL="0" marR="0" indent="0" algn="l" defTabSz="914400" rtl="0" eaLnBrk="1" fontAlgn="auto" latinLnBrk="0" hangingPunct="1">
                        <a:lnSpc>
                          <a:spcPct val="150000"/>
                        </a:lnSpc>
                        <a:spcBef>
                          <a:spcPts val="0"/>
                        </a:spcBef>
                        <a:spcAft>
                          <a:spcPts val="0"/>
                        </a:spcAft>
                        <a:buClrTx/>
                        <a:buSzTx/>
                        <a:buFontTx/>
                        <a:buNone/>
                        <a:tabLst>
                          <a:tab pos="228600" algn="l"/>
                          <a:tab pos="449580" algn="l"/>
                        </a:tabLst>
                        <a:defRPr/>
                      </a:pPr>
                      <a:r>
                        <a:rPr lang="tr-TR" sz="800" b="1" i="1" dirty="0" smtClean="0">
                          <a:solidFill>
                            <a:srgbClr val="7030A0"/>
                          </a:solidFill>
                          <a:effectLst/>
                          <a:latin typeface="Times New Roman"/>
                          <a:ea typeface="Times New Roman"/>
                        </a:rPr>
                        <a:t>DOKTOR,  TERZİ,  DİYETİSYEN</a:t>
                      </a:r>
                      <a:endParaRPr lang="tr-TR" sz="800" b="1" i="1" dirty="0">
                        <a:solidFill>
                          <a:srgbClr val="7030A0"/>
                        </a:solidFill>
                        <a:effectLst/>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lnSpc>
                          <a:spcPct val="150000"/>
                        </a:lnSpc>
                        <a:spcAft>
                          <a:spcPts val="0"/>
                        </a:spcAft>
                        <a:tabLst>
                          <a:tab pos="228600" algn="l"/>
                          <a:tab pos="449580" algn="l"/>
                        </a:tabLst>
                      </a:pPr>
                      <a:r>
                        <a:rPr lang="tr-TR" sz="800" b="1" i="1" dirty="0" smtClean="0">
                          <a:solidFill>
                            <a:srgbClr val="7030A0"/>
                          </a:solidFill>
                          <a:effectLst/>
                          <a:latin typeface="Times New Roman"/>
                          <a:ea typeface="Times New Roman"/>
                        </a:rPr>
                        <a:t>2</a:t>
                      </a:r>
                      <a:endParaRPr lang="tr-TR" sz="800" b="1" i="1" dirty="0">
                        <a:solidFill>
                          <a:srgbClr val="7030A0"/>
                        </a:solidFill>
                        <a:effectLst/>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9"/>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TERZİ, YAZILIM</a:t>
                      </a:r>
                      <a:r>
                        <a:rPr lang="tr-TR" sz="800" i="1" baseline="0" dirty="0" smtClean="0">
                          <a:solidFill>
                            <a:srgbClr val="7030A0"/>
                          </a:solidFill>
                          <a:latin typeface="Times New Roman"/>
                          <a:ea typeface="Times New Roman"/>
                        </a:rPr>
                        <a:t>  MÜH.</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10"/>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TERZİ, SANATÇI</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11"/>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TERZİ,  AŞÇI</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12"/>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TERZİ, GARSON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13"/>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TERZİ,  TEKNİSYEN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14"/>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TERZİ, KUAFÖR</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15"/>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TERZİ,  YAZILIM</a:t>
                      </a:r>
                      <a:r>
                        <a:rPr lang="tr-TR" sz="800" i="1" baseline="0" dirty="0" smtClean="0">
                          <a:solidFill>
                            <a:srgbClr val="7030A0"/>
                          </a:solidFill>
                          <a:latin typeface="Times New Roman"/>
                          <a:ea typeface="Times New Roman"/>
                        </a:rPr>
                        <a:t>  MÜH.</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16"/>
                  </a:ext>
                </a:extLst>
              </a:tr>
              <a:tr h="202427">
                <a:tc>
                  <a:txBody>
                    <a:bodyPr/>
                    <a:lstStyle/>
                    <a:p>
                      <a:pPr marL="0" marR="0" indent="0" algn="l" defTabSz="914400" rtl="0" eaLnBrk="1" fontAlgn="auto" latinLnBrk="0" hangingPunct="1">
                        <a:lnSpc>
                          <a:spcPct val="150000"/>
                        </a:lnSpc>
                        <a:spcBef>
                          <a:spcPts val="0"/>
                        </a:spcBef>
                        <a:spcAft>
                          <a:spcPts val="0"/>
                        </a:spcAft>
                        <a:buClrTx/>
                        <a:buSzTx/>
                        <a:buFontTx/>
                        <a:buNone/>
                        <a:tabLst>
                          <a:tab pos="228600" algn="l"/>
                          <a:tab pos="449580" algn="l"/>
                        </a:tabLst>
                        <a:defRPr/>
                      </a:pPr>
                      <a:r>
                        <a:rPr lang="tr-TR" sz="800" i="1" dirty="0" smtClean="0">
                          <a:solidFill>
                            <a:srgbClr val="7030A0"/>
                          </a:solidFill>
                          <a:latin typeface="Times New Roman"/>
                          <a:ea typeface="Times New Roman"/>
                        </a:rPr>
                        <a:t>DOKTOR,  DİYETİSYEN,  YAZILIM</a:t>
                      </a:r>
                      <a:r>
                        <a:rPr lang="tr-TR" sz="800" i="1" baseline="0" dirty="0" smtClean="0">
                          <a:solidFill>
                            <a:srgbClr val="7030A0"/>
                          </a:solidFill>
                          <a:latin typeface="Times New Roman"/>
                          <a:ea typeface="Times New Roman"/>
                        </a:rPr>
                        <a:t>  MÜH.</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17"/>
                  </a:ext>
                </a:extLst>
              </a:tr>
              <a:tr h="202427">
                <a:tc>
                  <a:txBody>
                    <a:bodyPr/>
                    <a:lstStyle/>
                    <a:p>
                      <a:pPr marL="0" marR="0" indent="0" algn="l" defTabSz="914400" rtl="0" eaLnBrk="1" fontAlgn="auto" latinLnBrk="0" hangingPunct="1">
                        <a:lnSpc>
                          <a:spcPct val="150000"/>
                        </a:lnSpc>
                        <a:spcBef>
                          <a:spcPts val="0"/>
                        </a:spcBef>
                        <a:spcAft>
                          <a:spcPts val="0"/>
                        </a:spcAft>
                        <a:buClrTx/>
                        <a:buSzTx/>
                        <a:buFontTx/>
                        <a:buNone/>
                        <a:tabLst>
                          <a:tab pos="228600" algn="l"/>
                          <a:tab pos="449580" algn="l"/>
                        </a:tabLst>
                        <a:defRPr/>
                      </a:pPr>
                      <a:r>
                        <a:rPr lang="tr-TR" sz="800" i="1" dirty="0" smtClean="0">
                          <a:solidFill>
                            <a:srgbClr val="7030A0"/>
                          </a:solidFill>
                          <a:latin typeface="Times New Roman"/>
                          <a:ea typeface="Times New Roman"/>
                        </a:rPr>
                        <a:t>DOKTOR,  DİYETİSYEN,  SANATÇI</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18"/>
                  </a:ext>
                </a:extLst>
              </a:tr>
              <a:tr h="202427">
                <a:tc>
                  <a:txBody>
                    <a:bodyPr/>
                    <a:lstStyle/>
                    <a:p>
                      <a:pPr marL="0" marR="0" indent="0" algn="l" defTabSz="914400" rtl="0" eaLnBrk="1" fontAlgn="auto" latinLnBrk="0" hangingPunct="1">
                        <a:lnSpc>
                          <a:spcPct val="150000"/>
                        </a:lnSpc>
                        <a:spcBef>
                          <a:spcPts val="0"/>
                        </a:spcBef>
                        <a:spcAft>
                          <a:spcPts val="0"/>
                        </a:spcAft>
                        <a:buClrTx/>
                        <a:buSzTx/>
                        <a:buFontTx/>
                        <a:buNone/>
                        <a:tabLst>
                          <a:tab pos="228600" algn="l"/>
                          <a:tab pos="449580" algn="l"/>
                        </a:tabLst>
                        <a:defRPr/>
                      </a:pPr>
                      <a:r>
                        <a:rPr lang="tr-TR" sz="800" i="1" dirty="0" smtClean="0">
                          <a:solidFill>
                            <a:srgbClr val="7030A0"/>
                          </a:solidFill>
                          <a:latin typeface="Times New Roman"/>
                          <a:ea typeface="Times New Roman"/>
                        </a:rPr>
                        <a:t>DOKTOR,  DİYETİSYEN,  AŞÇI</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19"/>
                  </a:ext>
                </a:extLst>
              </a:tr>
              <a:tr h="202427">
                <a:tc>
                  <a:txBody>
                    <a:bodyPr/>
                    <a:lstStyle/>
                    <a:p>
                      <a:pPr marL="0" marR="0" indent="0" algn="l" defTabSz="914400" rtl="0" eaLnBrk="1" fontAlgn="auto" latinLnBrk="0" hangingPunct="1">
                        <a:lnSpc>
                          <a:spcPct val="150000"/>
                        </a:lnSpc>
                        <a:spcBef>
                          <a:spcPts val="0"/>
                        </a:spcBef>
                        <a:spcAft>
                          <a:spcPts val="0"/>
                        </a:spcAft>
                        <a:buClrTx/>
                        <a:buSzTx/>
                        <a:buFontTx/>
                        <a:buNone/>
                        <a:tabLst>
                          <a:tab pos="228600" algn="l"/>
                          <a:tab pos="449580" algn="l"/>
                        </a:tabLst>
                        <a:defRPr/>
                      </a:pPr>
                      <a:r>
                        <a:rPr lang="tr-TR" sz="800" i="1" dirty="0" smtClean="0">
                          <a:solidFill>
                            <a:srgbClr val="7030A0"/>
                          </a:solidFill>
                          <a:latin typeface="Times New Roman"/>
                          <a:ea typeface="Times New Roman"/>
                        </a:rPr>
                        <a:t>DOKTOR,  DİYETİSYEN,  GARSON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20"/>
                  </a:ext>
                </a:extLst>
              </a:tr>
              <a:tr h="202427">
                <a:tc>
                  <a:txBody>
                    <a:bodyPr/>
                    <a:lstStyle/>
                    <a:p>
                      <a:pPr marL="0" marR="0" indent="0" algn="l" defTabSz="914400" rtl="0" eaLnBrk="1" fontAlgn="auto" latinLnBrk="0" hangingPunct="1">
                        <a:lnSpc>
                          <a:spcPct val="150000"/>
                        </a:lnSpc>
                        <a:spcBef>
                          <a:spcPts val="0"/>
                        </a:spcBef>
                        <a:spcAft>
                          <a:spcPts val="0"/>
                        </a:spcAft>
                        <a:buClrTx/>
                        <a:buSzTx/>
                        <a:buFontTx/>
                        <a:buNone/>
                        <a:tabLst>
                          <a:tab pos="228600" algn="l"/>
                          <a:tab pos="449580" algn="l"/>
                        </a:tabLst>
                        <a:defRPr/>
                      </a:pPr>
                      <a:r>
                        <a:rPr lang="tr-TR" sz="800" i="1" dirty="0" smtClean="0">
                          <a:solidFill>
                            <a:srgbClr val="7030A0"/>
                          </a:solidFill>
                          <a:latin typeface="Times New Roman"/>
                          <a:ea typeface="Times New Roman"/>
                        </a:rPr>
                        <a:t>DOKTOR,  DİYETİSYEN,  TEKNİSYEN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21"/>
                  </a:ext>
                </a:extLst>
              </a:tr>
              <a:tr h="202427">
                <a:tc>
                  <a:txBody>
                    <a:bodyPr/>
                    <a:lstStyle/>
                    <a:p>
                      <a:pPr marL="0" marR="0" indent="0" algn="l" defTabSz="914400" rtl="0" eaLnBrk="1" fontAlgn="auto" latinLnBrk="0" hangingPunct="1">
                        <a:lnSpc>
                          <a:spcPct val="150000"/>
                        </a:lnSpc>
                        <a:spcBef>
                          <a:spcPts val="0"/>
                        </a:spcBef>
                        <a:spcAft>
                          <a:spcPts val="0"/>
                        </a:spcAft>
                        <a:buClrTx/>
                        <a:buSzTx/>
                        <a:buFontTx/>
                        <a:buNone/>
                        <a:tabLst>
                          <a:tab pos="228600" algn="l"/>
                          <a:tab pos="449580" algn="l"/>
                        </a:tabLst>
                        <a:defRPr/>
                      </a:pPr>
                      <a:r>
                        <a:rPr lang="tr-TR" sz="800" i="1" dirty="0" smtClean="0">
                          <a:solidFill>
                            <a:srgbClr val="7030A0"/>
                          </a:solidFill>
                          <a:latin typeface="Times New Roman"/>
                          <a:ea typeface="Times New Roman"/>
                        </a:rPr>
                        <a:t>DOKTOR,  DİYETİSYEN,  KUAFÖR</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22"/>
                  </a:ext>
                </a:extLst>
              </a:tr>
              <a:tr h="202427">
                <a:tc>
                  <a:txBody>
                    <a:bodyPr/>
                    <a:lstStyle/>
                    <a:p>
                      <a:pPr marL="0" marR="0" indent="0" algn="l" defTabSz="914400" rtl="0" eaLnBrk="1" fontAlgn="auto" latinLnBrk="0" hangingPunct="1">
                        <a:lnSpc>
                          <a:spcPct val="150000"/>
                        </a:lnSpc>
                        <a:spcBef>
                          <a:spcPts val="0"/>
                        </a:spcBef>
                        <a:spcAft>
                          <a:spcPts val="0"/>
                        </a:spcAft>
                        <a:buClrTx/>
                        <a:buSzTx/>
                        <a:buFontTx/>
                        <a:buNone/>
                        <a:tabLst>
                          <a:tab pos="228600" algn="l"/>
                          <a:tab pos="449580" algn="l"/>
                        </a:tabLst>
                        <a:defRPr/>
                      </a:pPr>
                      <a:r>
                        <a:rPr lang="tr-TR" sz="800" i="1" dirty="0" smtClean="0">
                          <a:solidFill>
                            <a:srgbClr val="7030A0"/>
                          </a:solidFill>
                          <a:latin typeface="Times New Roman"/>
                          <a:ea typeface="Times New Roman"/>
                        </a:rPr>
                        <a:t>DOKTOR,  DİYETİSYEN, YAZILIM</a:t>
                      </a:r>
                      <a:r>
                        <a:rPr lang="tr-TR" sz="800" i="1" baseline="0" dirty="0" smtClean="0">
                          <a:solidFill>
                            <a:srgbClr val="7030A0"/>
                          </a:solidFill>
                          <a:latin typeface="Times New Roman"/>
                          <a:ea typeface="Times New Roman"/>
                        </a:rPr>
                        <a:t>  MÜH.</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23"/>
                  </a:ext>
                </a:extLst>
              </a:tr>
              <a:tr h="202427">
                <a:tc>
                  <a:txBody>
                    <a:bodyPr/>
                    <a:lstStyle/>
                    <a:p>
                      <a:pPr marL="0" marR="0" indent="0" algn="l" defTabSz="914400" rtl="0" eaLnBrk="1" fontAlgn="auto" latinLnBrk="0" hangingPunct="1">
                        <a:lnSpc>
                          <a:spcPct val="150000"/>
                        </a:lnSpc>
                        <a:spcBef>
                          <a:spcPts val="0"/>
                        </a:spcBef>
                        <a:spcAft>
                          <a:spcPts val="0"/>
                        </a:spcAft>
                        <a:buClrTx/>
                        <a:buSzTx/>
                        <a:buFontTx/>
                        <a:buNone/>
                        <a:tabLst>
                          <a:tab pos="228600" algn="l"/>
                          <a:tab pos="449580" algn="l"/>
                        </a:tabLst>
                        <a:defRPr/>
                      </a:pPr>
                      <a:r>
                        <a:rPr lang="tr-TR" sz="800" i="1" dirty="0" smtClean="0">
                          <a:solidFill>
                            <a:srgbClr val="7030A0"/>
                          </a:solidFill>
                          <a:latin typeface="Times New Roman"/>
                          <a:ea typeface="Times New Roman"/>
                        </a:rPr>
                        <a:t>YAZILIM MÜH.,  SANATÇI,  AŞÇI</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24"/>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YAZILIM MÜH.,  SANATÇI, GARSON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1</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25"/>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YAZILIM MÜH.,  SANATÇI, TEKNİSYEN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26"/>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YAZILIM MÜH.,  SANATÇI, KUAFÖR</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27"/>
                  </a:ext>
                </a:extLst>
              </a:tr>
              <a:tr h="202427">
                <a:tc>
                  <a:txBody>
                    <a:bodyPr/>
                    <a:lstStyle/>
                    <a:p>
                      <a:pPr marL="0" marR="0" indent="0" algn="l" defTabSz="914400" rtl="0" eaLnBrk="1" fontAlgn="auto" latinLnBrk="0" hangingPunct="1">
                        <a:lnSpc>
                          <a:spcPct val="150000"/>
                        </a:lnSpc>
                        <a:spcBef>
                          <a:spcPts val="0"/>
                        </a:spcBef>
                        <a:spcAft>
                          <a:spcPts val="0"/>
                        </a:spcAft>
                        <a:buClrTx/>
                        <a:buSzTx/>
                        <a:buFontTx/>
                        <a:buNone/>
                        <a:tabLst>
                          <a:tab pos="228600" algn="l"/>
                          <a:tab pos="449580" algn="l"/>
                        </a:tabLst>
                        <a:defRPr/>
                      </a:pPr>
                      <a:r>
                        <a:rPr lang="tr-TR" sz="800" i="1" dirty="0" smtClean="0">
                          <a:solidFill>
                            <a:srgbClr val="7030A0"/>
                          </a:solidFill>
                          <a:latin typeface="Times New Roman"/>
                          <a:ea typeface="Times New Roman"/>
                        </a:rPr>
                        <a:t>AŞÇI,</a:t>
                      </a:r>
                      <a:r>
                        <a:rPr lang="tr-TR" sz="800" i="1" baseline="0" dirty="0" smtClean="0">
                          <a:solidFill>
                            <a:srgbClr val="7030A0"/>
                          </a:solidFill>
                          <a:latin typeface="Times New Roman"/>
                          <a:ea typeface="Times New Roman"/>
                        </a:rPr>
                        <a:t>  GARSON,  TEKNİSYEN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28"/>
                  </a:ext>
                </a:extLst>
              </a:tr>
              <a:tr h="202427">
                <a:tc>
                  <a:txBody>
                    <a:bodyPr/>
                    <a:lstStyle/>
                    <a:p>
                      <a:pPr marL="0" marR="0" indent="0" algn="l" defTabSz="914400" rtl="0" eaLnBrk="1" fontAlgn="auto" latinLnBrk="0" hangingPunct="1">
                        <a:lnSpc>
                          <a:spcPct val="150000"/>
                        </a:lnSpc>
                        <a:spcBef>
                          <a:spcPts val="0"/>
                        </a:spcBef>
                        <a:spcAft>
                          <a:spcPts val="0"/>
                        </a:spcAft>
                        <a:buClrTx/>
                        <a:buSzTx/>
                        <a:buFontTx/>
                        <a:buNone/>
                        <a:tabLst>
                          <a:tab pos="228600" algn="l"/>
                          <a:tab pos="449580" algn="l"/>
                        </a:tabLst>
                        <a:defRPr/>
                      </a:pPr>
                      <a:r>
                        <a:rPr lang="tr-TR" sz="800" i="1" dirty="0" smtClean="0">
                          <a:solidFill>
                            <a:srgbClr val="7030A0"/>
                          </a:solidFill>
                          <a:latin typeface="Times New Roman"/>
                          <a:ea typeface="Times New Roman"/>
                        </a:rPr>
                        <a:t>AŞÇI,</a:t>
                      </a:r>
                      <a:r>
                        <a:rPr lang="tr-TR" sz="800" i="1" baseline="0" dirty="0" smtClean="0">
                          <a:solidFill>
                            <a:srgbClr val="7030A0"/>
                          </a:solidFill>
                          <a:latin typeface="Times New Roman"/>
                          <a:ea typeface="Times New Roman"/>
                        </a:rPr>
                        <a:t>  GARSON,  KUAFÖR</a:t>
                      </a:r>
                      <a:endParaRPr lang="tr-TR" sz="800" i="1" dirty="0" smtClean="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29"/>
                  </a:ext>
                </a:extLst>
              </a:tr>
            </a:tbl>
          </a:graphicData>
        </a:graphic>
      </p:graphicFrame>
      <p:graphicFrame>
        <p:nvGraphicFramePr>
          <p:cNvPr id="11" name="10 Tablo"/>
          <p:cNvGraphicFramePr>
            <a:graphicFrameLocks noGrp="1"/>
          </p:cNvGraphicFramePr>
          <p:nvPr/>
        </p:nvGraphicFramePr>
        <p:xfrm>
          <a:off x="179512" y="2348880"/>
          <a:ext cx="2088232" cy="1701446"/>
        </p:xfrm>
        <a:graphic>
          <a:graphicData uri="http://schemas.openxmlformats.org/drawingml/2006/table">
            <a:tbl>
              <a:tblPr>
                <a:effectLst>
                  <a:outerShdw blurRad="50800" dist="38100" dir="2700000" algn="tl" rotWithShape="0">
                    <a:prstClr val="black">
                      <a:alpha val="40000"/>
                    </a:prstClr>
                  </a:outerShdw>
                </a:effectLst>
              </a:tblPr>
              <a:tblGrid>
                <a:gridCol w="1283087">
                  <a:extLst>
                    <a:ext uri="{9D8B030D-6E8A-4147-A177-3AD203B41FA5}">
                      <a16:colId xmlns:a16="http://schemas.microsoft.com/office/drawing/2014/main" val="20000"/>
                    </a:ext>
                  </a:extLst>
                </a:gridCol>
                <a:gridCol w="805145">
                  <a:extLst>
                    <a:ext uri="{9D8B030D-6E8A-4147-A177-3AD203B41FA5}">
                      <a16:colId xmlns:a16="http://schemas.microsoft.com/office/drawing/2014/main" val="20001"/>
                    </a:ext>
                  </a:extLst>
                </a:gridCol>
              </a:tblGrid>
              <a:tr h="360039">
                <a:tc>
                  <a:txBody>
                    <a:bodyPr/>
                    <a:lstStyle/>
                    <a:p>
                      <a:pPr algn="ctr" hangingPunct="0">
                        <a:lnSpc>
                          <a:spcPct val="150000"/>
                        </a:lnSpc>
                        <a:spcAft>
                          <a:spcPts val="0"/>
                        </a:spcAft>
                      </a:pPr>
                      <a:r>
                        <a:rPr lang="tr-TR" sz="1100" b="1" dirty="0" smtClean="0">
                          <a:solidFill>
                            <a:srgbClr val="7030A0"/>
                          </a:solidFill>
                          <a:latin typeface="Calibri"/>
                          <a:ea typeface="Times New Roman"/>
                        </a:rPr>
                        <a:t>MESLEK</a:t>
                      </a:r>
                      <a:endParaRPr lang="tr-TR" sz="12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CFFCC"/>
                    </a:solidFill>
                  </a:tcPr>
                </a:tc>
                <a:tc>
                  <a:txBody>
                    <a:bodyPr/>
                    <a:lstStyle/>
                    <a:p>
                      <a:pPr algn="ctr" hangingPunct="0">
                        <a:lnSpc>
                          <a:spcPct val="150000"/>
                        </a:lnSpc>
                        <a:spcAft>
                          <a:spcPts val="0"/>
                        </a:spcAft>
                      </a:pPr>
                      <a:r>
                        <a:rPr lang="en-AU" sz="1100" b="1" dirty="0" err="1">
                          <a:solidFill>
                            <a:srgbClr val="7030A0"/>
                          </a:solidFill>
                          <a:latin typeface="Calibri"/>
                          <a:ea typeface="Times New Roman"/>
                        </a:rPr>
                        <a:t>Destek</a:t>
                      </a:r>
                      <a:r>
                        <a:rPr lang="en-AU" sz="1100" b="1" dirty="0">
                          <a:solidFill>
                            <a:srgbClr val="7030A0"/>
                          </a:solidFill>
                          <a:latin typeface="Calibri"/>
                          <a:ea typeface="Times New Roman"/>
                        </a:rPr>
                        <a:t> </a:t>
                      </a:r>
                      <a:r>
                        <a:rPr lang="en-AU" sz="1100" b="1" dirty="0" err="1">
                          <a:solidFill>
                            <a:srgbClr val="7030A0"/>
                          </a:solidFill>
                          <a:latin typeface="Calibri"/>
                          <a:ea typeface="Times New Roman"/>
                        </a:rPr>
                        <a:t>Değeri</a:t>
                      </a:r>
                      <a:endParaRPr lang="tr-TR" sz="12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CFFCC"/>
                    </a:solidFill>
                  </a:tcPr>
                </a:tc>
                <a:extLst>
                  <a:ext uri="{0D108BD9-81ED-4DB2-BD59-A6C34878D82A}">
                    <a16:rowId xmlns:a16="http://schemas.microsoft.com/office/drawing/2014/main" val="10000"/>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ÖĞRETMEN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smtClean="0">
                          <a:solidFill>
                            <a:srgbClr val="7030A0"/>
                          </a:solidFill>
                          <a:latin typeface="Times New Roman"/>
                          <a:ea typeface="Times New Roman"/>
                        </a:rPr>
                        <a:t>2</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198418">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TERZİ</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2</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198418">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DOKTOR,  DİYETİSYEN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2</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198418">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YAZILIM MÜH.,  SANATÇI</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2</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198418">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AŞÇI,</a:t>
                      </a:r>
                      <a:r>
                        <a:rPr lang="tr-TR" sz="800" i="1" baseline="0" dirty="0" smtClean="0">
                          <a:solidFill>
                            <a:srgbClr val="7030A0"/>
                          </a:solidFill>
                          <a:latin typeface="Times New Roman"/>
                          <a:ea typeface="Times New Roman"/>
                        </a:rPr>
                        <a:t>  GARSON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2</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5"/>
                  </a:ext>
                </a:extLst>
              </a:tr>
              <a:tr h="202427">
                <a:tc>
                  <a:txBody>
                    <a:bodyPr/>
                    <a:lstStyle/>
                    <a:p>
                      <a:pPr algn="l"/>
                      <a:r>
                        <a:rPr kumimoji="0" lang="tr-TR" sz="800" i="1" kern="1200" dirty="0" smtClean="0">
                          <a:solidFill>
                            <a:srgbClr val="7030A0"/>
                          </a:solidFill>
                          <a:latin typeface="Times New Roman"/>
                          <a:ea typeface="Times New Roman"/>
                          <a:cs typeface="+mn-cs"/>
                        </a:rPr>
                        <a:t>TEKNİSYEN,</a:t>
                      </a:r>
                      <a:r>
                        <a:rPr kumimoji="0" lang="tr-TR" sz="800" i="1" kern="1200" baseline="0" dirty="0" smtClean="0">
                          <a:solidFill>
                            <a:srgbClr val="7030A0"/>
                          </a:solidFill>
                          <a:latin typeface="Times New Roman"/>
                          <a:ea typeface="Times New Roman"/>
                          <a:cs typeface="+mn-cs"/>
                        </a:rPr>
                        <a:t>  KUAFÖR</a:t>
                      </a:r>
                      <a:endParaRPr kumimoji="0" lang="tr-TR" sz="800" i="1" kern="1200" dirty="0" smtClean="0">
                        <a:solidFill>
                          <a:srgbClr val="7030A0"/>
                        </a:solidFill>
                        <a:latin typeface="Times New Roman"/>
                        <a:ea typeface="Times New Roman"/>
                        <a:cs typeface="+mn-cs"/>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2</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6"/>
                  </a:ext>
                </a:extLst>
              </a:tr>
            </a:tbl>
          </a:graphicData>
        </a:graphic>
      </p:graphicFrame>
      <p:graphicFrame>
        <p:nvGraphicFramePr>
          <p:cNvPr id="14" name="13 Tablo"/>
          <p:cNvGraphicFramePr>
            <a:graphicFrameLocks noGrp="1"/>
          </p:cNvGraphicFramePr>
          <p:nvPr/>
        </p:nvGraphicFramePr>
        <p:xfrm>
          <a:off x="5508104" y="3140968"/>
          <a:ext cx="3096344" cy="562466"/>
        </p:xfrm>
        <a:graphic>
          <a:graphicData uri="http://schemas.openxmlformats.org/drawingml/2006/table">
            <a:tbl>
              <a:tblPr>
                <a:effectLst>
                  <a:outerShdw blurRad="50800" dist="38100" dir="2700000" algn="tl" rotWithShape="0">
                    <a:prstClr val="black">
                      <a:alpha val="40000"/>
                    </a:prstClr>
                  </a:outerShdw>
                </a:effectLst>
              </a:tblPr>
              <a:tblGrid>
                <a:gridCol w="194421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360039">
                <a:tc>
                  <a:txBody>
                    <a:bodyPr/>
                    <a:lstStyle/>
                    <a:p>
                      <a:pPr algn="ctr" hangingPunct="0">
                        <a:lnSpc>
                          <a:spcPct val="150000"/>
                        </a:lnSpc>
                        <a:spcAft>
                          <a:spcPts val="0"/>
                        </a:spcAft>
                      </a:pPr>
                      <a:r>
                        <a:rPr lang="tr-TR" sz="1100" b="1" dirty="0" smtClean="0">
                          <a:solidFill>
                            <a:srgbClr val="7030A0"/>
                          </a:solidFill>
                          <a:latin typeface="Calibri"/>
                          <a:ea typeface="Times New Roman"/>
                        </a:rPr>
                        <a:t>MESLEK</a:t>
                      </a:r>
                      <a:endParaRPr lang="tr-TR" sz="12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CFFCC"/>
                    </a:solidFill>
                  </a:tcPr>
                </a:tc>
                <a:tc>
                  <a:txBody>
                    <a:bodyPr/>
                    <a:lstStyle/>
                    <a:p>
                      <a:pPr algn="ctr" hangingPunct="0">
                        <a:lnSpc>
                          <a:spcPct val="150000"/>
                        </a:lnSpc>
                        <a:spcAft>
                          <a:spcPts val="0"/>
                        </a:spcAft>
                      </a:pPr>
                      <a:r>
                        <a:rPr lang="en-AU" sz="1100" b="1" dirty="0" err="1">
                          <a:solidFill>
                            <a:srgbClr val="7030A0"/>
                          </a:solidFill>
                          <a:latin typeface="Calibri"/>
                          <a:ea typeface="Times New Roman"/>
                        </a:rPr>
                        <a:t>Destek</a:t>
                      </a:r>
                      <a:r>
                        <a:rPr lang="en-AU" sz="1100" b="1" dirty="0">
                          <a:solidFill>
                            <a:srgbClr val="7030A0"/>
                          </a:solidFill>
                          <a:latin typeface="Calibri"/>
                          <a:ea typeface="Times New Roman"/>
                        </a:rPr>
                        <a:t> </a:t>
                      </a:r>
                      <a:r>
                        <a:rPr lang="en-AU" sz="1100" b="1" dirty="0" err="1">
                          <a:solidFill>
                            <a:srgbClr val="7030A0"/>
                          </a:solidFill>
                          <a:latin typeface="Calibri"/>
                          <a:ea typeface="Times New Roman"/>
                        </a:rPr>
                        <a:t>Değeri</a:t>
                      </a:r>
                      <a:endParaRPr lang="tr-TR" sz="12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CFFCC"/>
                    </a:solidFill>
                  </a:tcPr>
                </a:tc>
                <a:extLst>
                  <a:ext uri="{0D108BD9-81ED-4DB2-BD59-A6C34878D82A}">
                    <a16:rowId xmlns:a16="http://schemas.microsoft.com/office/drawing/2014/main" val="10000"/>
                  </a:ext>
                </a:extLst>
              </a:tr>
              <a:tr h="202427">
                <a:tc>
                  <a:txBody>
                    <a:bodyPr/>
                    <a:lstStyle/>
                    <a:p>
                      <a:pPr marL="0" marR="0" indent="0" algn="l" defTabSz="914400" rtl="0" eaLnBrk="1" fontAlgn="auto" latinLnBrk="0" hangingPunct="1">
                        <a:lnSpc>
                          <a:spcPct val="150000"/>
                        </a:lnSpc>
                        <a:spcBef>
                          <a:spcPts val="0"/>
                        </a:spcBef>
                        <a:spcAft>
                          <a:spcPts val="0"/>
                        </a:spcAft>
                        <a:buClrTx/>
                        <a:buSzTx/>
                        <a:buFontTx/>
                        <a:buNone/>
                        <a:tabLst>
                          <a:tab pos="228600" algn="l"/>
                          <a:tab pos="449580" algn="l"/>
                        </a:tabLst>
                        <a:defRPr/>
                      </a:pPr>
                      <a:r>
                        <a:rPr lang="tr-TR" sz="800" i="1" dirty="0" smtClean="0">
                          <a:solidFill>
                            <a:srgbClr val="7030A0"/>
                          </a:solidFill>
                          <a:latin typeface="Times New Roman"/>
                          <a:ea typeface="Times New Roman"/>
                        </a:rPr>
                        <a:t>DOKTOR,  TERZİ,  DİYETİSYEN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2</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bl>
          </a:graphicData>
        </a:graphic>
      </p:graphicFrame>
      <p:sp>
        <p:nvSpPr>
          <p:cNvPr id="16" name="Rectangle 8"/>
          <p:cNvSpPr>
            <a:spLocks noChangeArrowheads="1"/>
          </p:cNvSpPr>
          <p:nvPr/>
        </p:nvSpPr>
        <p:spPr bwMode="auto">
          <a:xfrm>
            <a:off x="5796136" y="4220507"/>
            <a:ext cx="2808312" cy="16004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63480" anchor="ctr">
            <a:spAutoFit/>
          </a:bodyPr>
          <a:lstStyle/>
          <a:p>
            <a:pPr algn="ctr">
              <a:tabLst>
                <a:tab pos="292100" algn="l"/>
                <a:tab pos="914400" algn="l"/>
                <a:tab pos="4927600" algn="l"/>
              </a:tabLst>
            </a:pPr>
            <a:r>
              <a:rPr lang="tr-TR" sz="1400" dirty="0" smtClean="0">
                <a:solidFill>
                  <a:schemeClr val="dk1"/>
                </a:solidFill>
                <a:latin typeface="+mn-lt"/>
              </a:rPr>
              <a:t>Daha </a:t>
            </a:r>
            <a:r>
              <a:rPr lang="tr-TR" sz="1400" dirty="0">
                <a:solidFill>
                  <a:schemeClr val="dk1"/>
                </a:solidFill>
                <a:latin typeface="+mn-lt"/>
              </a:rPr>
              <a:t>sonra üçerli,dörderli,beşerli, vb. biçimde gruplar için aynı karşılaştırma ve eleme işlemi devam ettirilir.  Eşik değerlere uygun olduğu sürece işlemler sürecektir</a:t>
            </a:r>
            <a:r>
              <a:rPr lang="tr-TR" sz="1400" dirty="0" smtClean="0">
                <a:solidFill>
                  <a:schemeClr val="dk1"/>
                </a:solidFill>
                <a:latin typeface="+mn-lt"/>
              </a:rPr>
              <a:t>.</a:t>
            </a:r>
            <a:endParaRPr lang="tr-TR" sz="1400" dirty="0">
              <a:solidFill>
                <a:schemeClr val="dk1"/>
              </a:solidFill>
              <a:latin typeface="+mn-lt"/>
            </a:endParaRPr>
          </a:p>
        </p:txBody>
      </p:sp>
      <p:graphicFrame>
        <p:nvGraphicFramePr>
          <p:cNvPr id="18" name="17 Tablo"/>
          <p:cNvGraphicFramePr>
            <a:graphicFrameLocks noGrp="1"/>
          </p:cNvGraphicFramePr>
          <p:nvPr/>
        </p:nvGraphicFramePr>
        <p:xfrm>
          <a:off x="4067944" y="4725144"/>
          <a:ext cx="2736304" cy="1709464"/>
        </p:xfrm>
        <a:graphic>
          <a:graphicData uri="http://schemas.openxmlformats.org/drawingml/2006/table">
            <a:tbl>
              <a:tblPr>
                <a:effectLst>
                  <a:outerShdw blurRad="50800" dist="38100" dir="2700000" algn="tl" rotWithShape="0">
                    <a:prstClr val="black">
                      <a:alpha val="40000"/>
                    </a:prstClr>
                  </a:outerShdw>
                </a:effectLst>
              </a:tblPr>
              <a:tblGrid>
                <a:gridCol w="1944216">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60039">
                <a:tc>
                  <a:txBody>
                    <a:bodyPr/>
                    <a:lstStyle/>
                    <a:p>
                      <a:pPr algn="ctr" hangingPunct="0">
                        <a:lnSpc>
                          <a:spcPct val="150000"/>
                        </a:lnSpc>
                        <a:spcAft>
                          <a:spcPts val="0"/>
                        </a:spcAft>
                      </a:pPr>
                      <a:r>
                        <a:rPr lang="tr-TR" sz="1100" b="1" dirty="0" smtClean="0">
                          <a:solidFill>
                            <a:srgbClr val="7030A0"/>
                          </a:solidFill>
                          <a:latin typeface="Calibri"/>
                          <a:ea typeface="Times New Roman"/>
                        </a:rPr>
                        <a:t>MESLEK</a:t>
                      </a:r>
                      <a:endParaRPr lang="tr-TR" sz="12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p>
                      <a:pPr algn="ctr" hangingPunct="0">
                        <a:lnSpc>
                          <a:spcPct val="150000"/>
                        </a:lnSpc>
                        <a:spcAft>
                          <a:spcPts val="0"/>
                        </a:spcAft>
                      </a:pPr>
                      <a:r>
                        <a:rPr lang="en-AU" sz="1100" b="1" dirty="0" err="1">
                          <a:solidFill>
                            <a:srgbClr val="7030A0"/>
                          </a:solidFill>
                          <a:latin typeface="Calibri"/>
                          <a:ea typeface="Times New Roman"/>
                        </a:rPr>
                        <a:t>Destek</a:t>
                      </a:r>
                      <a:r>
                        <a:rPr lang="en-AU" sz="1100" b="1" dirty="0">
                          <a:solidFill>
                            <a:srgbClr val="7030A0"/>
                          </a:solidFill>
                          <a:latin typeface="Calibri"/>
                          <a:ea typeface="Times New Roman"/>
                        </a:rPr>
                        <a:t> </a:t>
                      </a:r>
                      <a:endParaRPr lang="tr-TR" sz="1100" b="1" dirty="0" smtClean="0">
                        <a:solidFill>
                          <a:srgbClr val="7030A0"/>
                        </a:solidFill>
                        <a:latin typeface="Calibri"/>
                        <a:ea typeface="Times New Roman"/>
                      </a:endParaRPr>
                    </a:p>
                    <a:p>
                      <a:pPr algn="ctr" hangingPunct="0">
                        <a:lnSpc>
                          <a:spcPct val="150000"/>
                        </a:lnSpc>
                        <a:spcAft>
                          <a:spcPts val="0"/>
                        </a:spcAft>
                      </a:pPr>
                      <a:r>
                        <a:rPr lang="en-AU" sz="1100" b="1" dirty="0" err="1" smtClean="0">
                          <a:solidFill>
                            <a:srgbClr val="7030A0"/>
                          </a:solidFill>
                          <a:latin typeface="Calibri"/>
                          <a:ea typeface="Times New Roman"/>
                        </a:rPr>
                        <a:t>Değeri</a:t>
                      </a:r>
                      <a:endParaRPr lang="tr-TR" sz="1200" dirty="0">
                        <a:solidFill>
                          <a:srgbClr val="7030A0"/>
                        </a:solidFill>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FFCC"/>
                    </a:solidFill>
                  </a:tcPr>
                </a:tc>
                <a:extLst>
                  <a:ext uri="{0D108BD9-81ED-4DB2-BD59-A6C34878D82A}">
                    <a16:rowId xmlns:a16="http://schemas.microsoft.com/office/drawing/2014/main" val="10000"/>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TERZİ,  DİYETİSYEN,</a:t>
                      </a:r>
                      <a:r>
                        <a:rPr lang="tr-TR" sz="800" i="1" baseline="0" dirty="0" smtClean="0">
                          <a:solidFill>
                            <a:srgbClr val="7030A0"/>
                          </a:solidFill>
                          <a:latin typeface="Times New Roman"/>
                          <a:ea typeface="Times New Roman"/>
                        </a:rPr>
                        <a:t> YAZILIM MÜH.</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1"/>
                  </a:ext>
                </a:extLst>
              </a:tr>
              <a:tr h="198418">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TERZİ,  DİYETİSYEN,</a:t>
                      </a:r>
                      <a:r>
                        <a:rPr lang="tr-TR" sz="800" i="1" baseline="0" dirty="0" smtClean="0">
                          <a:solidFill>
                            <a:srgbClr val="7030A0"/>
                          </a:solidFill>
                          <a:latin typeface="Times New Roman"/>
                          <a:ea typeface="Times New Roman"/>
                        </a:rPr>
                        <a:t> </a:t>
                      </a:r>
                      <a:r>
                        <a:rPr lang="tr-TR" sz="800" i="1" dirty="0" smtClean="0">
                          <a:solidFill>
                            <a:srgbClr val="7030A0"/>
                          </a:solidFill>
                          <a:latin typeface="Times New Roman"/>
                          <a:ea typeface="Times New Roman"/>
                        </a:rPr>
                        <a:t>SANATÇI</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2"/>
                  </a:ext>
                </a:extLst>
              </a:tr>
              <a:tr h="198418">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TERZİ,  DİYETİSYEN,</a:t>
                      </a:r>
                      <a:r>
                        <a:rPr lang="tr-TR" sz="800" i="1" baseline="0" dirty="0" smtClean="0">
                          <a:solidFill>
                            <a:srgbClr val="7030A0"/>
                          </a:solidFill>
                          <a:latin typeface="Times New Roman"/>
                          <a:ea typeface="Times New Roman"/>
                        </a:rPr>
                        <a:t> </a:t>
                      </a:r>
                      <a:r>
                        <a:rPr lang="tr-TR" sz="800" i="1" dirty="0" smtClean="0">
                          <a:solidFill>
                            <a:srgbClr val="7030A0"/>
                          </a:solidFill>
                          <a:latin typeface="Times New Roman"/>
                          <a:ea typeface="Times New Roman"/>
                        </a:rPr>
                        <a:t>AŞÇI</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3"/>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TERZİ,  DİYETİSYEN,</a:t>
                      </a:r>
                      <a:r>
                        <a:rPr lang="tr-TR" sz="800" i="1" baseline="0" dirty="0" smtClean="0">
                          <a:solidFill>
                            <a:srgbClr val="7030A0"/>
                          </a:solidFill>
                          <a:latin typeface="Times New Roman"/>
                          <a:ea typeface="Times New Roman"/>
                        </a:rPr>
                        <a:t> </a:t>
                      </a:r>
                      <a:r>
                        <a:rPr lang="tr-TR" sz="800" i="1" dirty="0" smtClean="0">
                          <a:solidFill>
                            <a:srgbClr val="7030A0"/>
                          </a:solidFill>
                          <a:latin typeface="Times New Roman"/>
                          <a:ea typeface="Times New Roman"/>
                        </a:rPr>
                        <a:t>GARSON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4"/>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TERZİ,  DİYETİSYEN,</a:t>
                      </a:r>
                      <a:r>
                        <a:rPr lang="tr-TR" sz="800" i="1" baseline="0" dirty="0" smtClean="0">
                          <a:solidFill>
                            <a:srgbClr val="7030A0"/>
                          </a:solidFill>
                          <a:latin typeface="Times New Roman"/>
                          <a:ea typeface="Times New Roman"/>
                        </a:rPr>
                        <a:t> </a:t>
                      </a:r>
                      <a:r>
                        <a:rPr lang="tr-TR" sz="800" i="1" dirty="0" smtClean="0">
                          <a:solidFill>
                            <a:srgbClr val="7030A0"/>
                          </a:solidFill>
                          <a:latin typeface="Times New Roman"/>
                          <a:ea typeface="Times New Roman"/>
                        </a:rPr>
                        <a:t>TEKNİSYEN</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5"/>
                  </a:ext>
                </a:extLst>
              </a:tr>
              <a:tr h="202427">
                <a:tc>
                  <a:txBody>
                    <a:bodyPr/>
                    <a:lstStyle/>
                    <a:p>
                      <a:pPr algn="l">
                        <a:lnSpc>
                          <a:spcPct val="150000"/>
                        </a:lnSpc>
                        <a:spcAft>
                          <a:spcPts val="0"/>
                        </a:spcAft>
                        <a:tabLst>
                          <a:tab pos="228600" algn="l"/>
                          <a:tab pos="449580" algn="l"/>
                        </a:tabLst>
                      </a:pPr>
                      <a:r>
                        <a:rPr lang="tr-TR" sz="800" i="1" dirty="0" smtClean="0">
                          <a:solidFill>
                            <a:srgbClr val="7030A0"/>
                          </a:solidFill>
                          <a:latin typeface="Times New Roman"/>
                          <a:ea typeface="Times New Roman"/>
                        </a:rPr>
                        <a:t>TERZİ,  DİYETİSYEN,</a:t>
                      </a:r>
                      <a:r>
                        <a:rPr lang="tr-TR" sz="800" i="1" baseline="0" dirty="0" smtClean="0">
                          <a:solidFill>
                            <a:srgbClr val="7030A0"/>
                          </a:solidFill>
                          <a:latin typeface="Times New Roman"/>
                          <a:ea typeface="Times New Roman"/>
                        </a:rPr>
                        <a:t> </a:t>
                      </a:r>
                      <a:r>
                        <a:rPr lang="tr-TR" sz="800" i="1" dirty="0" smtClean="0">
                          <a:solidFill>
                            <a:srgbClr val="7030A0"/>
                          </a:solidFill>
                          <a:latin typeface="Times New Roman"/>
                          <a:ea typeface="Times New Roman"/>
                        </a:rPr>
                        <a:t>KUAFÖR</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50000"/>
                        </a:lnSpc>
                        <a:spcAft>
                          <a:spcPts val="0"/>
                        </a:spcAft>
                        <a:tabLst>
                          <a:tab pos="228600" algn="l"/>
                          <a:tab pos="449580" algn="l"/>
                        </a:tabLst>
                      </a:pPr>
                      <a:r>
                        <a:rPr lang="tr-TR" sz="800" i="1" dirty="0" smtClean="0">
                          <a:solidFill>
                            <a:srgbClr val="7030A0"/>
                          </a:solidFill>
                          <a:latin typeface="Times New Roman"/>
                          <a:ea typeface="Times New Roman"/>
                        </a:rPr>
                        <a:t>0</a:t>
                      </a:r>
                      <a:endParaRPr lang="tr-TR" sz="800" i="1" dirty="0">
                        <a:solidFill>
                          <a:srgbClr val="7030A0"/>
                        </a:solidFill>
                        <a:latin typeface="Times New Roman"/>
                        <a:ea typeface="Times New Roman"/>
                      </a:endParaRPr>
                    </a:p>
                  </a:txBody>
                  <a:tcPr marL="50496" marR="50496"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6"/>
                  </a:ext>
                </a:extLst>
              </a:tr>
            </a:tbl>
          </a:graphicData>
        </a:graphic>
      </p:graphicFrame>
    </p:spTree>
  </p:cSld>
  <p:clrMapOvr>
    <a:masterClrMapping/>
  </p:clrMapOvr>
  <p:transition spd="med">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539552" y="548680"/>
            <a:ext cx="4895850" cy="366713"/>
          </a:xfrm>
          <a:prstGeom prst="rect">
            <a:avLst/>
          </a:prstGeom>
          <a:noFill/>
          <a:ln w="9525">
            <a:noFill/>
            <a:miter lim="800000"/>
            <a:headEnd/>
            <a:tailEnd/>
          </a:ln>
          <a:effectLst/>
        </p:spPr>
        <p:txBody>
          <a:bodyPr>
            <a:spAutoFit/>
          </a:bodyPr>
          <a:lstStyle/>
          <a:p>
            <a:pPr>
              <a:spcBef>
                <a:spcPct val="50000"/>
              </a:spcBef>
            </a:pPr>
            <a:r>
              <a:rPr lang="tr-TR" dirty="0">
                <a:solidFill>
                  <a:schemeClr val="bg1"/>
                </a:solidFill>
              </a:rPr>
              <a:t>Apriori Algoritması(Örnek Çalışma)</a:t>
            </a:r>
          </a:p>
        </p:txBody>
      </p:sp>
      <p:sp>
        <p:nvSpPr>
          <p:cNvPr id="54281" name="Rectangle 9"/>
          <p:cNvSpPr>
            <a:spLocks noChangeArrowheads="1"/>
          </p:cNvSpPr>
          <p:nvPr/>
        </p:nvSpPr>
        <p:spPr bwMode="auto">
          <a:xfrm>
            <a:off x="395536" y="980728"/>
            <a:ext cx="8352928" cy="523220"/>
          </a:xfrm>
          <a:prstGeom prst="rect">
            <a:avLst/>
          </a:prstGeom>
          <a:solidFill>
            <a:schemeClr val="bg1"/>
          </a:solidFill>
          <a:ln w="9525">
            <a:noFill/>
            <a:miter lim="800000"/>
            <a:headEnd/>
            <a:tailEnd/>
          </a:ln>
          <a:effectLst/>
        </p:spPr>
        <p:txBody>
          <a:bodyPr wrap="square" lIns="63480" anchor="ctr">
            <a:spAutoFit/>
          </a:bodyPr>
          <a:lstStyle/>
          <a:p>
            <a:pPr>
              <a:tabLst>
                <a:tab pos="292100" algn="l"/>
                <a:tab pos="914400" algn="l"/>
              </a:tabLst>
            </a:pPr>
            <a:r>
              <a:rPr lang="tr-TR" sz="1400" dirty="0"/>
              <a:t>Belirlenen ürün grubunun destek ölçülerine bakarak birliktelik kuralları türetilir ve bu kurallarının her biri için güven ölçüleri belirlenir.</a:t>
            </a:r>
          </a:p>
        </p:txBody>
      </p:sp>
      <p:sp>
        <p:nvSpPr>
          <p:cNvPr id="54282" name="Rectangle 10"/>
          <p:cNvSpPr>
            <a:spLocks noChangeArrowheads="1"/>
          </p:cNvSpPr>
          <p:nvPr/>
        </p:nvSpPr>
        <p:spPr bwMode="auto">
          <a:xfrm>
            <a:off x="539750" y="1656730"/>
            <a:ext cx="7667227" cy="461665"/>
          </a:xfrm>
          <a:prstGeom prst="rect">
            <a:avLst/>
          </a:prstGeom>
          <a:noFill/>
          <a:ln w="9525">
            <a:noFill/>
            <a:miter lim="800000"/>
            <a:headEnd/>
            <a:tailEnd/>
          </a:ln>
          <a:effectLst/>
        </p:spPr>
        <p:txBody>
          <a:bodyPr wrap="none" anchor="ctr">
            <a:spAutoFit/>
          </a:bodyPr>
          <a:lstStyle/>
          <a:p>
            <a:r>
              <a:rPr lang="tr-TR" sz="1200" i="1" dirty="0" smtClean="0">
                <a:latin typeface="Times New Roman"/>
                <a:ea typeface="Times New Roman"/>
              </a:rPr>
              <a:t>DOKTOR,  TERZİ,  DİYETİSYEN  </a:t>
            </a:r>
            <a:r>
              <a:rPr lang="tr-TR" sz="1200" dirty="0" smtClean="0"/>
              <a:t>için</a:t>
            </a:r>
            <a:r>
              <a:rPr lang="tr-TR" sz="1200" b="1" dirty="0" smtClean="0"/>
              <a:t> </a:t>
            </a:r>
            <a:r>
              <a:rPr lang="tr-TR" sz="1200" dirty="0"/>
              <a:t>birliktelik kurallarının alt kümesi ;</a:t>
            </a:r>
          </a:p>
          <a:p>
            <a:r>
              <a:rPr lang="tr-TR" sz="1200" dirty="0"/>
              <a:t> </a:t>
            </a:r>
            <a:r>
              <a:rPr lang="tr-TR" sz="1200" dirty="0" smtClean="0"/>
              <a:t>{</a:t>
            </a:r>
            <a:r>
              <a:rPr lang="tr-TR" sz="1200" i="1" dirty="0" smtClean="0">
                <a:latin typeface="Times New Roman"/>
                <a:ea typeface="Times New Roman"/>
              </a:rPr>
              <a:t>DOKTOR, TERZİ</a:t>
            </a:r>
            <a:r>
              <a:rPr lang="tr-TR" sz="1200" dirty="0" smtClean="0"/>
              <a:t>} </a:t>
            </a:r>
            <a:r>
              <a:rPr lang="tr-TR" sz="1200" dirty="0"/>
              <a:t>, </a:t>
            </a:r>
            <a:r>
              <a:rPr lang="tr-TR" sz="1200" dirty="0" smtClean="0"/>
              <a:t>{</a:t>
            </a:r>
            <a:r>
              <a:rPr lang="tr-TR" sz="1200" i="1" dirty="0" smtClean="0">
                <a:latin typeface="Times New Roman"/>
                <a:ea typeface="Times New Roman"/>
              </a:rPr>
              <a:t>DOKTOR, DİYETİSYEN</a:t>
            </a:r>
            <a:r>
              <a:rPr lang="tr-TR" sz="1200" dirty="0" smtClean="0"/>
              <a:t>} </a:t>
            </a:r>
            <a:r>
              <a:rPr lang="tr-TR" sz="1200" dirty="0"/>
              <a:t>, </a:t>
            </a:r>
            <a:r>
              <a:rPr lang="tr-TR" sz="1200" dirty="0" smtClean="0"/>
              <a:t>{TERZİ, DİYETİSYEN} </a:t>
            </a:r>
            <a:r>
              <a:rPr lang="tr-TR" sz="1200" dirty="0"/>
              <a:t>, </a:t>
            </a:r>
            <a:r>
              <a:rPr lang="tr-TR" sz="1200" dirty="0" smtClean="0"/>
              <a:t>{DOKTOR} </a:t>
            </a:r>
            <a:r>
              <a:rPr lang="tr-TR" sz="1200" dirty="0"/>
              <a:t>, </a:t>
            </a:r>
            <a:r>
              <a:rPr lang="tr-TR" sz="1200" dirty="0" smtClean="0"/>
              <a:t>{TERZİ} </a:t>
            </a:r>
            <a:r>
              <a:rPr lang="tr-TR" sz="1200" dirty="0"/>
              <a:t>, { </a:t>
            </a:r>
            <a:r>
              <a:rPr lang="tr-TR" sz="1200" dirty="0" smtClean="0"/>
              <a:t>DİYETİSYEN </a:t>
            </a:r>
            <a:r>
              <a:rPr lang="tr-TR" sz="1200" dirty="0"/>
              <a:t>}</a:t>
            </a:r>
          </a:p>
        </p:txBody>
      </p:sp>
      <p:sp>
        <p:nvSpPr>
          <p:cNvPr id="54284" name="Rectangle 12"/>
          <p:cNvSpPr>
            <a:spLocks noChangeArrowheads="1"/>
          </p:cNvSpPr>
          <p:nvPr/>
        </p:nvSpPr>
        <p:spPr bwMode="auto">
          <a:xfrm>
            <a:off x="2205038" y="2197100"/>
            <a:ext cx="3155950" cy="0"/>
          </a:xfrm>
          <a:prstGeom prst="rect">
            <a:avLst/>
          </a:prstGeom>
          <a:solidFill>
            <a:srgbClr val="C0C0C0"/>
          </a:solidFill>
          <a:ln w="9525">
            <a:noFill/>
            <a:miter lim="800000"/>
            <a:headEnd/>
            <a:tailEnd/>
          </a:ln>
          <a:effectLst/>
        </p:spPr>
        <p:txBody>
          <a:bodyPr wrap="none" anchor="ctr">
            <a:spAutoFit/>
          </a:bodyPr>
          <a:lstStyle/>
          <a:p>
            <a:endParaRPr lang="tr-TR"/>
          </a:p>
        </p:txBody>
      </p:sp>
      <p:graphicFrame>
        <p:nvGraphicFramePr>
          <p:cNvPr id="54423" name="Group 151"/>
          <p:cNvGraphicFramePr>
            <a:graphicFrameLocks noGrp="1"/>
          </p:cNvGraphicFramePr>
          <p:nvPr/>
        </p:nvGraphicFramePr>
        <p:xfrm>
          <a:off x="611188" y="2348880"/>
          <a:ext cx="7993260" cy="3413760"/>
        </p:xfrm>
        <a:graphic>
          <a:graphicData uri="http://schemas.openxmlformats.org/drawingml/2006/table">
            <a:tbl>
              <a:tblPr>
                <a:effectLst>
                  <a:outerShdw blurRad="50800" dist="38100" dir="2700000" algn="tl" rotWithShape="0">
                    <a:prstClr val="black">
                      <a:alpha val="40000"/>
                    </a:prstClr>
                  </a:outerShdw>
                </a:effectLst>
              </a:tblPr>
              <a:tblGrid>
                <a:gridCol w="2952700">
                  <a:extLst>
                    <a:ext uri="{9D8B030D-6E8A-4147-A177-3AD203B41FA5}">
                      <a16:colId xmlns:a16="http://schemas.microsoft.com/office/drawing/2014/main" val="20000"/>
                    </a:ext>
                  </a:extLst>
                </a:gridCol>
                <a:gridCol w="4032448">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dirty="0" err="1" smtClean="0">
                          <a:ln>
                            <a:noFill/>
                          </a:ln>
                          <a:solidFill>
                            <a:schemeClr val="tx1"/>
                          </a:solidFill>
                          <a:effectLst/>
                          <a:latin typeface="Arial" charset="0"/>
                          <a:cs typeface="Times New Roman" pitchFamily="18" charset="0"/>
                        </a:rPr>
                        <a:t>Birliktelik</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dirty="0" err="1" smtClean="0">
                          <a:ln>
                            <a:noFill/>
                          </a:ln>
                          <a:solidFill>
                            <a:schemeClr val="tx1"/>
                          </a:solidFill>
                          <a:effectLst/>
                          <a:latin typeface="Arial" charset="0"/>
                          <a:cs typeface="Times New Roman" pitchFamily="18" charset="0"/>
                        </a:rPr>
                        <a:t>Açıklama</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dirty="0" err="1" smtClean="0">
                          <a:ln>
                            <a:noFill/>
                          </a:ln>
                          <a:solidFill>
                            <a:schemeClr val="tx1"/>
                          </a:solidFill>
                          <a:effectLst/>
                          <a:latin typeface="Arial" charset="0"/>
                          <a:cs typeface="Times New Roman" pitchFamily="18" charset="0"/>
                        </a:rPr>
                        <a:t>Güven</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alpha val="50000"/>
                      </a:schemeClr>
                    </a:solidFill>
                  </a:tcPr>
                </a:tc>
                <a:extLst>
                  <a:ext uri="{0D108BD9-81ED-4DB2-BD59-A6C34878D82A}">
                    <a16:rowId xmlns:a16="http://schemas.microsoft.com/office/drawing/2014/main" val="10000"/>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DOKTOR&amp;TERZİ </a:t>
                      </a:r>
                      <a:r>
                        <a:rPr kumimoji="0" lang="en-AU" sz="1400" i="1" kern="1200" dirty="0" smtClean="0">
                          <a:solidFill>
                            <a:schemeClr val="tx1"/>
                          </a:solidFill>
                          <a:latin typeface="Times New Roman"/>
                          <a:ea typeface="Times New Roman"/>
                          <a:cs typeface="+mn-cs"/>
                        </a:rPr>
                        <a:t>-&gt;  </a:t>
                      </a:r>
                      <a:r>
                        <a:rPr kumimoji="0" lang="tr-TR" sz="1400" i="1" kern="1200" dirty="0" smtClean="0">
                          <a:solidFill>
                            <a:schemeClr val="tx1"/>
                          </a:solidFill>
                          <a:latin typeface="Times New Roman"/>
                          <a:ea typeface="Times New Roman"/>
                          <a:cs typeface="+mn-cs"/>
                        </a:rPr>
                        <a:t>DİYETİSYEN</a:t>
                      </a:r>
                      <a:endParaRPr kumimoji="0" lang="en-AU" sz="1400" i="1" kern="1200" dirty="0" smtClean="0">
                        <a:solidFill>
                          <a:schemeClr val="tx1"/>
                        </a:solidFill>
                        <a:latin typeface="Times New Roman"/>
                        <a:ea typeface="Times New Roman"/>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DOKTOR &amp;TERZİ </a:t>
                      </a:r>
                      <a:r>
                        <a:rPr kumimoji="0" lang="tr-TR" sz="1400" i="1" kern="120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bulunduğu kümede DİYETİSYEN </a:t>
                      </a:r>
                      <a:r>
                        <a:rPr kumimoji="0" lang="tr-TR" sz="1400" i="1" kern="1200" baseline="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bulunma olasılığı</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=%100</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extLst>
                  <a:ext uri="{0D108BD9-81ED-4DB2-BD59-A6C34878D82A}">
                    <a16:rowId xmlns:a16="http://schemas.microsoft.com/office/drawing/2014/main" val="10001"/>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DOKTOR&amp;DİYETİSYEN  </a:t>
                      </a:r>
                      <a:r>
                        <a:rPr kumimoji="0" lang="en-AU" sz="1400" i="1" kern="1200" dirty="0" smtClean="0">
                          <a:solidFill>
                            <a:schemeClr val="tx1"/>
                          </a:solidFill>
                          <a:latin typeface="Times New Roman"/>
                          <a:ea typeface="Times New Roman"/>
                          <a:cs typeface="+mn-cs"/>
                        </a:rPr>
                        <a:t>-&gt; </a:t>
                      </a:r>
                      <a:r>
                        <a:rPr kumimoji="0" lang="tr-TR" sz="1400" i="1" kern="1200" dirty="0" smtClean="0">
                          <a:solidFill>
                            <a:schemeClr val="tx1"/>
                          </a:solidFill>
                          <a:latin typeface="Times New Roman"/>
                          <a:ea typeface="Times New Roman"/>
                          <a:cs typeface="+mn-cs"/>
                        </a:rPr>
                        <a:t>TERZİ</a:t>
                      </a:r>
                      <a:endParaRPr kumimoji="0" lang="en-AU" sz="1400" i="1" kern="1200" dirty="0" smtClean="0">
                        <a:solidFill>
                          <a:schemeClr val="tx1"/>
                        </a:solidFill>
                        <a:latin typeface="Times New Roman"/>
                        <a:ea typeface="Times New Roman"/>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DOKTOR&amp;DİYETİSYEN </a:t>
                      </a:r>
                      <a:r>
                        <a:rPr kumimoji="0" lang="tr-TR" sz="1400" i="1" kern="120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bulunduğu kümede </a:t>
                      </a:r>
                      <a:r>
                        <a:rPr kumimoji="0" lang="tr-TR" sz="1400" i="1" kern="1200" dirty="0" smtClean="0">
                          <a:solidFill>
                            <a:schemeClr val="tx1"/>
                          </a:solidFill>
                          <a:latin typeface="Times New Roman"/>
                          <a:ea typeface="Times New Roman"/>
                          <a:cs typeface="+mn-cs"/>
                        </a:rPr>
                        <a:t>TERZİ</a:t>
                      </a:r>
                      <a:r>
                        <a:rPr kumimoji="0" lang="tr-TR" sz="1400" i="1" kern="1200" baseline="0" dirty="0" smtClean="0">
                          <a:solidFill>
                            <a:schemeClr val="tx1"/>
                          </a:solidFill>
                          <a:latin typeface="Times New Roman"/>
                          <a:ea typeface="Times New Roman"/>
                          <a:cs typeface="+mn-cs"/>
                        </a:rPr>
                        <a:t> </a:t>
                      </a:r>
                      <a:r>
                        <a:rPr kumimoji="0" lang="tr-TR" sz="1400" i="1" kern="1200" baseline="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bulunma olasılığı</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10</a:t>
                      </a:r>
                      <a:r>
                        <a:rPr kumimoji="0" lang="en-AU" sz="1400" b="0" i="0" u="none" strike="noStrike" cap="none" normalizeH="0" baseline="0" dirty="0" smtClean="0">
                          <a:ln>
                            <a:noFill/>
                          </a:ln>
                          <a:solidFill>
                            <a:schemeClr val="tx1"/>
                          </a:solidFill>
                          <a:effectLst/>
                          <a:latin typeface="Arial" charset="0"/>
                          <a:cs typeface="Times New Roman" pitchFamily="18" charset="0"/>
                        </a:rPr>
                        <a:t>0</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extLst>
                  <a:ext uri="{0D108BD9-81ED-4DB2-BD59-A6C34878D82A}">
                    <a16:rowId xmlns:a16="http://schemas.microsoft.com/office/drawing/2014/main" val="10002"/>
                  </a:ext>
                </a:extLst>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TERZİ&amp;DİYETİSYEN  </a:t>
                      </a:r>
                      <a:r>
                        <a:rPr kumimoji="0" lang="en-AU" sz="1400" i="1" kern="1200" dirty="0" smtClean="0">
                          <a:solidFill>
                            <a:schemeClr val="tx1"/>
                          </a:solidFill>
                          <a:latin typeface="Times New Roman"/>
                          <a:ea typeface="Times New Roman"/>
                          <a:cs typeface="+mn-cs"/>
                        </a:rPr>
                        <a:t>-&gt; </a:t>
                      </a:r>
                      <a:r>
                        <a:rPr kumimoji="0" lang="tr-TR" sz="1400" i="1" kern="1200" dirty="0" smtClean="0">
                          <a:solidFill>
                            <a:schemeClr val="tx1"/>
                          </a:solidFill>
                          <a:latin typeface="Times New Roman"/>
                          <a:ea typeface="Times New Roman"/>
                          <a:cs typeface="+mn-cs"/>
                        </a:rPr>
                        <a:t>DOKTOR</a:t>
                      </a:r>
                      <a:endParaRPr kumimoji="0" lang="en-AU" sz="1400" i="1" kern="1200" dirty="0" smtClean="0">
                        <a:solidFill>
                          <a:schemeClr val="tx1"/>
                        </a:solidFill>
                        <a:latin typeface="Times New Roman"/>
                        <a:ea typeface="Times New Roman"/>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TERZİ&amp;DİYETİSYEN </a:t>
                      </a:r>
                      <a:r>
                        <a:rPr kumimoji="0" lang="tr-TR" sz="1400" i="1" kern="120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bulunduğu kümede </a:t>
                      </a:r>
                      <a:r>
                        <a:rPr kumimoji="0" lang="tr-TR" sz="1400" i="1" kern="1200" dirty="0" smtClean="0">
                          <a:solidFill>
                            <a:schemeClr val="tx1"/>
                          </a:solidFill>
                          <a:latin typeface="Times New Roman"/>
                          <a:ea typeface="Times New Roman"/>
                          <a:cs typeface="+mn-cs"/>
                        </a:rPr>
                        <a:t>DOKTOR</a:t>
                      </a:r>
                      <a:r>
                        <a:rPr kumimoji="0" lang="tr-TR" sz="1400" i="1" kern="1200" baseline="0" dirty="0" smtClean="0">
                          <a:solidFill>
                            <a:schemeClr val="tx1"/>
                          </a:solidFill>
                          <a:latin typeface="Times New Roman"/>
                          <a:ea typeface="Times New Roman"/>
                          <a:cs typeface="+mn-cs"/>
                        </a:rPr>
                        <a:t> </a:t>
                      </a:r>
                      <a:r>
                        <a:rPr kumimoji="0" lang="tr-TR" sz="1400" i="1" kern="1200" baseline="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bulunma olasılığı</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3</a:t>
                      </a:r>
                      <a:r>
                        <a:rPr kumimoji="0" lang="en-AU" sz="1400" b="0" i="0" u="none" strike="noStrike" cap="none" normalizeH="0" baseline="0" dirty="0" smtClean="0">
                          <a:ln>
                            <a:noFill/>
                          </a:ln>
                          <a:solidFill>
                            <a:schemeClr val="tx1"/>
                          </a:solidFill>
                          <a:effectLst/>
                          <a:latin typeface="Arial" charset="0"/>
                          <a:cs typeface="Times New Roman" pitchFamily="18" charset="0"/>
                        </a:rPr>
                        <a:t>=%60</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extLst>
                  <a:ext uri="{0D108BD9-81ED-4DB2-BD59-A6C34878D82A}">
                    <a16:rowId xmlns:a16="http://schemas.microsoft.com/office/drawing/2014/main" val="10003"/>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DOKTOR</a:t>
                      </a:r>
                      <a:r>
                        <a:rPr kumimoji="0" lang="en-AU" sz="1400" i="1" kern="1200" dirty="0" smtClean="0">
                          <a:solidFill>
                            <a:schemeClr val="tx1"/>
                          </a:solidFill>
                          <a:latin typeface="Times New Roman"/>
                          <a:ea typeface="Times New Roman"/>
                          <a:cs typeface="+mn-cs"/>
                        </a:rPr>
                        <a:t>  -&gt;  </a:t>
                      </a:r>
                      <a:r>
                        <a:rPr kumimoji="0" lang="tr-TR" sz="1400" i="1" kern="1200" dirty="0" smtClean="0">
                          <a:solidFill>
                            <a:schemeClr val="tx1"/>
                          </a:solidFill>
                          <a:latin typeface="Times New Roman"/>
                          <a:ea typeface="Times New Roman"/>
                          <a:cs typeface="+mn-cs"/>
                        </a:rPr>
                        <a:t>TERZİ&amp;DİYETİSYEN</a:t>
                      </a:r>
                      <a:endParaRPr kumimoji="0" lang="en-AU" sz="1400" i="1" kern="1200" dirty="0" smtClean="0">
                        <a:solidFill>
                          <a:schemeClr val="tx1"/>
                        </a:solidFill>
                        <a:latin typeface="Times New Roman"/>
                        <a:ea typeface="Times New Roman"/>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DOKTOR un</a:t>
                      </a:r>
                      <a:r>
                        <a:rPr kumimoji="0" lang="tr-TR" sz="1400" i="1" kern="1200" baseline="0" dirty="0" smtClean="0">
                          <a:solidFill>
                            <a:schemeClr val="tx1"/>
                          </a:solidFill>
                          <a:latin typeface="Times New Roman"/>
                          <a:ea typeface="Times New Roman"/>
                          <a:cs typeface="+mn-cs"/>
                        </a:rPr>
                        <a:t> bulunduğu kümede </a:t>
                      </a:r>
                      <a:r>
                        <a:rPr kumimoji="0" lang="tr-TR" sz="1400" i="1" kern="1200" dirty="0" smtClean="0">
                          <a:solidFill>
                            <a:schemeClr val="tx1"/>
                          </a:solidFill>
                          <a:latin typeface="Times New Roman"/>
                          <a:ea typeface="Times New Roman"/>
                          <a:cs typeface="+mn-cs"/>
                        </a:rPr>
                        <a:t>TERZİ&amp;DİYETİSYEN </a:t>
                      </a:r>
                      <a:r>
                        <a:rPr kumimoji="0" lang="tr-TR" sz="1400" i="1" kern="1200" baseline="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bulunma olasılığı</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4</a:t>
                      </a:r>
                      <a:r>
                        <a:rPr kumimoji="0" lang="en-AU" sz="1400" b="0" i="0" u="none" strike="noStrike" cap="none" normalizeH="0" baseline="0" dirty="0" smtClean="0">
                          <a:ln>
                            <a:noFill/>
                          </a:ln>
                          <a:solidFill>
                            <a:schemeClr val="tx1"/>
                          </a:solidFill>
                          <a:effectLst/>
                          <a:latin typeface="Arial" charset="0"/>
                          <a:cs typeface="Times New Roman" pitchFamily="18" charset="0"/>
                        </a:rPr>
                        <a:t> = %</a:t>
                      </a:r>
                      <a:r>
                        <a:rPr kumimoji="0" lang="tr-TR" sz="1400" b="0" i="0" u="none" strike="noStrike" cap="none" normalizeH="0" baseline="0" dirty="0" smtClean="0">
                          <a:ln>
                            <a:noFill/>
                          </a:ln>
                          <a:solidFill>
                            <a:schemeClr val="tx1"/>
                          </a:solidFill>
                          <a:effectLst/>
                          <a:latin typeface="Arial" charset="0"/>
                          <a:cs typeface="Times New Roman" pitchFamily="18" charset="0"/>
                        </a:rPr>
                        <a:t>50</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extLst>
                  <a:ext uri="{0D108BD9-81ED-4DB2-BD59-A6C34878D82A}">
                    <a16:rowId xmlns:a16="http://schemas.microsoft.com/office/drawing/2014/main" val="10004"/>
                  </a:ext>
                </a:extLst>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TERZİ</a:t>
                      </a:r>
                      <a:r>
                        <a:rPr kumimoji="0" lang="en-AU" sz="1400" i="1" kern="1200" dirty="0" smtClean="0">
                          <a:solidFill>
                            <a:schemeClr val="tx1"/>
                          </a:solidFill>
                          <a:latin typeface="Times New Roman"/>
                          <a:ea typeface="Times New Roman"/>
                          <a:cs typeface="+mn-cs"/>
                        </a:rPr>
                        <a:t>  -&gt;  </a:t>
                      </a:r>
                      <a:r>
                        <a:rPr kumimoji="0" lang="tr-TR" sz="1400" i="1" kern="1200" dirty="0" smtClean="0">
                          <a:solidFill>
                            <a:schemeClr val="tx1"/>
                          </a:solidFill>
                          <a:latin typeface="Times New Roman"/>
                          <a:ea typeface="Times New Roman"/>
                          <a:cs typeface="+mn-cs"/>
                        </a:rPr>
                        <a:t>DOKTOR&amp;DİYETİSYEN</a:t>
                      </a:r>
                      <a:endParaRPr kumimoji="0" lang="en-AU" sz="1400" i="1" kern="1200" dirty="0" smtClean="0">
                        <a:solidFill>
                          <a:schemeClr val="tx1"/>
                        </a:solidFill>
                        <a:latin typeface="Times New Roman"/>
                        <a:ea typeface="Times New Roman"/>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TERZİ </a:t>
                      </a:r>
                      <a:r>
                        <a:rPr kumimoji="0" lang="tr-TR" sz="1400" i="1" kern="120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bulunduğu kümede </a:t>
                      </a:r>
                      <a:r>
                        <a:rPr kumimoji="0" lang="tr-TR" sz="1400" i="1" kern="1200" dirty="0" smtClean="0">
                          <a:solidFill>
                            <a:schemeClr val="tx1"/>
                          </a:solidFill>
                          <a:latin typeface="Times New Roman"/>
                          <a:ea typeface="Times New Roman"/>
                          <a:cs typeface="+mn-cs"/>
                        </a:rPr>
                        <a:t>DOKTOR&amp;DİYETİSYEN </a:t>
                      </a:r>
                      <a:r>
                        <a:rPr kumimoji="0" lang="tr-TR" sz="1400" i="1" kern="1200" baseline="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bulunma olasılığı</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3</a:t>
                      </a:r>
                      <a:r>
                        <a:rPr kumimoji="0" lang="en-AU" sz="1400" b="0" i="0" u="none" strike="noStrike" cap="none" normalizeH="0" baseline="0" dirty="0" smtClean="0">
                          <a:ln>
                            <a:noFill/>
                          </a:ln>
                          <a:solidFill>
                            <a:schemeClr val="tx1"/>
                          </a:solidFill>
                          <a:effectLst/>
                          <a:latin typeface="Arial" charset="0"/>
                          <a:cs typeface="Times New Roman" pitchFamily="18" charset="0"/>
                        </a:rPr>
                        <a:t> = %</a:t>
                      </a:r>
                      <a:r>
                        <a:rPr kumimoji="0" lang="tr-TR" sz="1400" b="0" i="0" u="none" strike="noStrike" cap="none" normalizeH="0" baseline="0" dirty="0" smtClean="0">
                          <a:ln>
                            <a:noFill/>
                          </a:ln>
                          <a:solidFill>
                            <a:schemeClr val="tx1"/>
                          </a:solidFill>
                          <a:effectLst/>
                          <a:latin typeface="Arial" charset="0"/>
                          <a:cs typeface="Times New Roman" pitchFamily="18" charset="0"/>
                        </a:rPr>
                        <a:t>66</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extLst>
                  <a:ext uri="{0D108BD9-81ED-4DB2-BD59-A6C34878D82A}">
                    <a16:rowId xmlns:a16="http://schemas.microsoft.com/office/drawing/2014/main" val="10005"/>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DİYETİSYEN</a:t>
                      </a:r>
                      <a:r>
                        <a:rPr kumimoji="0" lang="en-AU" sz="1400" i="1" kern="1200" dirty="0" smtClean="0">
                          <a:solidFill>
                            <a:schemeClr val="tx1"/>
                          </a:solidFill>
                          <a:latin typeface="Times New Roman"/>
                          <a:ea typeface="Times New Roman"/>
                          <a:cs typeface="+mn-cs"/>
                        </a:rPr>
                        <a:t>  -&gt;  </a:t>
                      </a:r>
                      <a:r>
                        <a:rPr kumimoji="0" lang="tr-TR" sz="1400" i="1" kern="1200" dirty="0" smtClean="0">
                          <a:solidFill>
                            <a:schemeClr val="tx1"/>
                          </a:solidFill>
                          <a:latin typeface="Times New Roman"/>
                          <a:ea typeface="Times New Roman"/>
                          <a:cs typeface="+mn-cs"/>
                        </a:rPr>
                        <a:t>DOKTOR&amp;TERZİ</a:t>
                      </a:r>
                      <a:endParaRPr kumimoji="0" lang="en-AU" sz="1400" i="1" kern="1200" dirty="0" smtClean="0">
                        <a:solidFill>
                          <a:schemeClr val="tx1"/>
                        </a:solidFill>
                        <a:latin typeface="Times New Roman"/>
                        <a:ea typeface="Times New Roman"/>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DİYETİSYEN </a:t>
                      </a:r>
                      <a:r>
                        <a:rPr kumimoji="0" lang="tr-TR" sz="1400" i="1" kern="120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bulunduğu kümede </a:t>
                      </a:r>
                      <a:r>
                        <a:rPr kumimoji="0" lang="tr-TR" sz="1400" i="1" kern="1200" dirty="0" smtClean="0">
                          <a:solidFill>
                            <a:schemeClr val="tx1"/>
                          </a:solidFill>
                          <a:latin typeface="Times New Roman"/>
                          <a:ea typeface="Times New Roman"/>
                          <a:cs typeface="+mn-cs"/>
                        </a:rPr>
                        <a:t>DOKTOR&amp;TERZİ </a:t>
                      </a:r>
                      <a:r>
                        <a:rPr kumimoji="0" lang="tr-TR" sz="1400" i="1" kern="1200" baseline="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bulunma olasılığı</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3</a:t>
                      </a:r>
                      <a:r>
                        <a:rPr kumimoji="0" lang="en-AU" sz="1400" b="0" i="0" u="none" strike="noStrike" cap="none" normalizeH="0" baseline="0" dirty="0" smtClean="0">
                          <a:ln>
                            <a:noFill/>
                          </a:ln>
                          <a:solidFill>
                            <a:schemeClr val="tx1"/>
                          </a:solidFill>
                          <a:effectLst/>
                          <a:latin typeface="Arial" charset="0"/>
                          <a:cs typeface="Times New Roman" pitchFamily="18" charset="0"/>
                        </a:rPr>
                        <a:t> = %6</a:t>
                      </a:r>
                      <a:r>
                        <a:rPr kumimoji="0" lang="tr-TR" sz="1400" b="0" i="0" u="none" strike="noStrike" cap="none" normalizeH="0" baseline="0" dirty="0" smtClean="0">
                          <a:ln>
                            <a:noFill/>
                          </a:ln>
                          <a:solidFill>
                            <a:schemeClr val="tx1"/>
                          </a:solidFill>
                          <a:effectLst/>
                          <a:latin typeface="Arial" charset="0"/>
                          <a:cs typeface="Times New Roman" pitchFamily="18" charset="0"/>
                        </a:rPr>
                        <a:t>6</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extLst>
                  <a:ext uri="{0D108BD9-81ED-4DB2-BD59-A6C34878D82A}">
                    <a16:rowId xmlns:a16="http://schemas.microsoft.com/office/drawing/2014/main" val="10006"/>
                  </a:ext>
                </a:extLst>
              </a:tr>
            </a:tbl>
          </a:graphicData>
        </a:graphic>
      </p:graphicFrame>
    </p:spTree>
  </p:cSld>
  <p:clrMapOvr>
    <a:masterClrMapping/>
  </p:clrMapOvr>
  <p:transition spd="med">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07C754DB-F5FE-4898-A3DA-D19050888054}" type="slidenum">
              <a:rPr lang="tr-TR" sz="1000">
                <a:solidFill>
                  <a:schemeClr val="bg2">
                    <a:shade val="50000"/>
                  </a:schemeClr>
                </a:solidFill>
                <a:latin typeface="+mn-lt"/>
              </a:rPr>
              <a:pPr algn="r" fontAlgn="auto">
                <a:spcBef>
                  <a:spcPts val="0"/>
                </a:spcBef>
                <a:spcAft>
                  <a:spcPts val="0"/>
                </a:spcAft>
                <a:defRPr/>
              </a:pPr>
              <a:t>66</a:t>
            </a:fld>
            <a:endParaRPr lang="tr-TR" sz="1000">
              <a:solidFill>
                <a:schemeClr val="bg2">
                  <a:shade val="50000"/>
                </a:schemeClr>
              </a:solidFill>
              <a:latin typeface="+mn-lt"/>
            </a:endParaRPr>
          </a:p>
        </p:txBody>
      </p:sp>
      <p:sp>
        <p:nvSpPr>
          <p:cNvPr id="58372" name="Text Box 4"/>
          <p:cNvSpPr txBox="1">
            <a:spLocks noChangeArrowheads="1"/>
          </p:cNvSpPr>
          <p:nvPr/>
        </p:nvSpPr>
        <p:spPr bwMode="auto">
          <a:xfrm>
            <a:off x="900113" y="404813"/>
            <a:ext cx="4895850" cy="366712"/>
          </a:xfrm>
          <a:prstGeom prst="rect">
            <a:avLst/>
          </a:prstGeom>
          <a:noFill/>
          <a:ln w="9525">
            <a:noFill/>
            <a:miter lim="800000"/>
            <a:headEnd/>
            <a:tailEnd/>
          </a:ln>
          <a:effectLst/>
        </p:spPr>
        <p:txBody>
          <a:bodyPr>
            <a:spAutoFit/>
          </a:bodyPr>
          <a:lstStyle/>
          <a:p>
            <a:pPr>
              <a:spcBef>
                <a:spcPct val="50000"/>
              </a:spcBef>
            </a:pPr>
            <a:r>
              <a:rPr lang="tr-TR"/>
              <a:t>Apriori Algoritması(Örnek Çalışma)</a:t>
            </a:r>
          </a:p>
        </p:txBody>
      </p:sp>
      <p:sp>
        <p:nvSpPr>
          <p:cNvPr id="58373" name="Rectangle 5"/>
          <p:cNvSpPr>
            <a:spLocks noChangeArrowheads="1"/>
          </p:cNvSpPr>
          <p:nvPr/>
        </p:nvSpPr>
        <p:spPr bwMode="auto">
          <a:xfrm>
            <a:off x="2205038" y="2197100"/>
            <a:ext cx="3155950" cy="0"/>
          </a:xfrm>
          <a:prstGeom prst="rect">
            <a:avLst/>
          </a:prstGeom>
          <a:solidFill>
            <a:srgbClr val="C0C0C0"/>
          </a:solidFill>
          <a:ln w="9525">
            <a:noFill/>
            <a:miter lim="800000"/>
            <a:headEnd/>
            <a:tailEnd/>
          </a:ln>
          <a:effectLst/>
        </p:spPr>
        <p:txBody>
          <a:bodyPr wrap="none" anchor="ctr">
            <a:spAutoFit/>
          </a:bodyPr>
          <a:lstStyle/>
          <a:p>
            <a:endParaRPr lang="tr-TR"/>
          </a:p>
        </p:txBody>
      </p:sp>
      <p:sp>
        <p:nvSpPr>
          <p:cNvPr id="58375" name="Rectangle 7"/>
          <p:cNvSpPr>
            <a:spLocks noChangeArrowheads="1"/>
          </p:cNvSpPr>
          <p:nvPr/>
        </p:nvSpPr>
        <p:spPr bwMode="auto">
          <a:xfrm>
            <a:off x="2233613" y="2128838"/>
            <a:ext cx="3117850" cy="0"/>
          </a:xfrm>
          <a:prstGeom prst="rect">
            <a:avLst/>
          </a:prstGeom>
          <a:solidFill>
            <a:srgbClr val="C0C0C0"/>
          </a:solidFill>
          <a:ln w="9525">
            <a:noFill/>
            <a:miter lim="800000"/>
            <a:headEnd/>
            <a:tailEnd/>
          </a:ln>
          <a:effectLst/>
        </p:spPr>
        <p:txBody>
          <a:bodyPr wrap="none" anchor="ctr">
            <a:spAutoFit/>
          </a:bodyPr>
          <a:lstStyle/>
          <a:p>
            <a:endParaRPr lang="tr-TR"/>
          </a:p>
        </p:txBody>
      </p:sp>
      <p:sp>
        <p:nvSpPr>
          <p:cNvPr id="58410" name="Rectangle 42"/>
          <p:cNvSpPr>
            <a:spLocks noChangeArrowheads="1"/>
          </p:cNvSpPr>
          <p:nvPr/>
        </p:nvSpPr>
        <p:spPr bwMode="auto">
          <a:xfrm>
            <a:off x="684213" y="4724400"/>
            <a:ext cx="8064500" cy="304800"/>
          </a:xfrm>
          <a:prstGeom prst="rect">
            <a:avLst/>
          </a:prstGeom>
          <a:noFill/>
          <a:ln w="9525">
            <a:noFill/>
            <a:miter lim="800000"/>
            <a:headEnd/>
            <a:tailEnd/>
          </a:ln>
          <a:effectLst/>
        </p:spPr>
        <p:txBody>
          <a:bodyPr anchor="ctr">
            <a:spAutoFit/>
          </a:bodyPr>
          <a:lstStyle/>
          <a:p>
            <a:r>
              <a:rPr lang="en-AU" sz="1400" dirty="0"/>
              <a:t>Bu </a:t>
            </a:r>
            <a:r>
              <a:rPr lang="en-AU" sz="1400" dirty="0" err="1"/>
              <a:t>iki</a:t>
            </a:r>
            <a:r>
              <a:rPr lang="en-AU" sz="1400" dirty="0"/>
              <a:t> </a:t>
            </a:r>
            <a:r>
              <a:rPr lang="en-AU" sz="1400" dirty="0" err="1"/>
              <a:t>birliktelik</a:t>
            </a:r>
            <a:r>
              <a:rPr lang="en-AU" sz="1400" dirty="0"/>
              <a:t> </a:t>
            </a:r>
            <a:r>
              <a:rPr lang="en-AU" sz="1400" dirty="0" err="1"/>
              <a:t>kuralında</a:t>
            </a:r>
            <a:r>
              <a:rPr lang="en-AU" sz="1400" dirty="0"/>
              <a:t> </a:t>
            </a:r>
            <a:r>
              <a:rPr lang="en-AU" sz="1400" dirty="0" err="1"/>
              <a:t>güven</a:t>
            </a:r>
            <a:r>
              <a:rPr lang="en-AU" sz="1400" baseline="-25000" dirty="0" err="1"/>
              <a:t>eşik</a:t>
            </a:r>
            <a:r>
              <a:rPr lang="en-AU" sz="1400" dirty="0" smtClean="0"/>
              <a:t>=</a:t>
            </a:r>
            <a:r>
              <a:rPr lang="tr-TR" sz="1400" dirty="0" smtClean="0"/>
              <a:t>%</a:t>
            </a:r>
            <a:r>
              <a:rPr lang="en-AU" sz="1400" dirty="0" smtClean="0"/>
              <a:t>80  </a:t>
            </a:r>
            <a:r>
              <a:rPr lang="en-AU" sz="1400" dirty="0" err="1"/>
              <a:t>değeri</a:t>
            </a:r>
            <a:r>
              <a:rPr lang="en-AU" sz="1400" dirty="0"/>
              <a:t> </a:t>
            </a:r>
            <a:r>
              <a:rPr lang="en-AU" sz="1400" dirty="0" err="1"/>
              <a:t>dikkate</a:t>
            </a:r>
            <a:r>
              <a:rPr lang="en-AU" sz="1400" dirty="0"/>
              <a:t> </a:t>
            </a:r>
            <a:r>
              <a:rPr lang="en-AU" sz="1400" dirty="0" err="1"/>
              <a:t>alınarak</a:t>
            </a:r>
            <a:r>
              <a:rPr lang="en-AU" sz="1400" dirty="0"/>
              <a:t> </a:t>
            </a:r>
            <a:r>
              <a:rPr lang="en-AU" sz="1400" dirty="0" err="1"/>
              <a:t>düzenleme</a:t>
            </a:r>
            <a:r>
              <a:rPr lang="en-AU" sz="1400" dirty="0"/>
              <a:t> </a:t>
            </a:r>
            <a:r>
              <a:rPr lang="en-AU" sz="1400" dirty="0" err="1"/>
              <a:t>yapılırsa</a:t>
            </a:r>
            <a:r>
              <a:rPr lang="en-AU" sz="1400" dirty="0"/>
              <a:t>;</a:t>
            </a:r>
          </a:p>
        </p:txBody>
      </p:sp>
      <p:sp>
        <p:nvSpPr>
          <p:cNvPr id="58411" name="Rectangle 43"/>
          <p:cNvSpPr>
            <a:spLocks noChangeArrowheads="1"/>
          </p:cNvSpPr>
          <p:nvPr/>
        </p:nvSpPr>
        <p:spPr bwMode="auto">
          <a:xfrm>
            <a:off x="684213" y="5081916"/>
            <a:ext cx="6664325" cy="523220"/>
          </a:xfrm>
          <a:prstGeom prst="rect">
            <a:avLst/>
          </a:prstGeom>
          <a:noFill/>
          <a:ln w="9525">
            <a:noFill/>
            <a:miter lim="800000"/>
            <a:headEnd/>
            <a:tailEnd/>
          </a:ln>
          <a:effectLst/>
        </p:spPr>
        <p:txBody>
          <a:bodyPr anchor="ctr">
            <a:spAutoFit/>
          </a:bodyPr>
          <a:lstStyle/>
          <a:p>
            <a:pPr lvl="0"/>
            <a:r>
              <a:rPr lang="tr-TR" sz="1400" i="1" dirty="0" smtClean="0">
                <a:latin typeface="Times New Roman"/>
                <a:ea typeface="Times New Roman"/>
              </a:rPr>
              <a:t>DOKTOR&amp;TERZİ </a:t>
            </a:r>
            <a:r>
              <a:rPr lang="en-AU" sz="1400" i="1" dirty="0" smtClean="0">
                <a:latin typeface="Times New Roman"/>
                <a:ea typeface="Times New Roman"/>
              </a:rPr>
              <a:t>-&gt;  </a:t>
            </a:r>
            <a:r>
              <a:rPr lang="tr-TR" sz="1400" i="1" dirty="0" smtClean="0">
                <a:latin typeface="Times New Roman"/>
                <a:ea typeface="Times New Roman"/>
              </a:rPr>
              <a:t>DİYETİSYEN  </a:t>
            </a:r>
            <a:r>
              <a:rPr lang="pt-BR" sz="1400" dirty="0" smtClean="0"/>
              <a:t>= </a:t>
            </a:r>
            <a:r>
              <a:rPr lang="pt-BR" sz="1400" dirty="0"/>
              <a:t>%100</a:t>
            </a:r>
            <a:endParaRPr lang="tr-TR" sz="1400" dirty="0"/>
          </a:p>
          <a:p>
            <a:pPr lvl="0"/>
            <a:r>
              <a:rPr lang="tr-TR" sz="1400" i="1" dirty="0" smtClean="0">
                <a:latin typeface="Times New Roman"/>
                <a:ea typeface="Times New Roman"/>
              </a:rPr>
              <a:t>DOKTOR&amp;DİYETİSYEN  </a:t>
            </a:r>
            <a:r>
              <a:rPr lang="en-AU" sz="1400" i="1" dirty="0" smtClean="0">
                <a:latin typeface="Times New Roman"/>
                <a:ea typeface="Times New Roman"/>
              </a:rPr>
              <a:t>-&gt; </a:t>
            </a:r>
            <a:r>
              <a:rPr lang="tr-TR" sz="1400" i="1" dirty="0" smtClean="0">
                <a:latin typeface="Times New Roman"/>
                <a:ea typeface="Times New Roman"/>
              </a:rPr>
              <a:t>TERZİ  </a:t>
            </a:r>
            <a:r>
              <a:rPr lang="pt-BR" sz="1400" dirty="0" smtClean="0"/>
              <a:t>= </a:t>
            </a:r>
            <a:r>
              <a:rPr lang="pt-BR" sz="1400" dirty="0"/>
              <a:t>%100</a:t>
            </a:r>
            <a:r>
              <a:rPr lang="tr-TR" sz="1400" dirty="0"/>
              <a:t>  </a:t>
            </a:r>
            <a:r>
              <a:rPr lang="sv-SE" sz="1400" dirty="0" smtClean="0"/>
              <a:t>‘</a:t>
            </a:r>
            <a:r>
              <a:rPr lang="tr-TR" sz="1400" dirty="0" smtClean="0"/>
              <a:t>e</a:t>
            </a:r>
            <a:r>
              <a:rPr lang="sv-SE" sz="1400" dirty="0" smtClean="0"/>
              <a:t> </a:t>
            </a:r>
            <a:r>
              <a:rPr lang="sv-SE" sz="1400" dirty="0"/>
              <a:t>göre </a:t>
            </a:r>
            <a:r>
              <a:rPr lang="sv-SE" sz="1400" dirty="0" smtClean="0"/>
              <a:t>sonuçlar </a:t>
            </a:r>
            <a:r>
              <a:rPr lang="tr-TR" sz="1400" dirty="0" smtClean="0"/>
              <a:t>değerlendirilir.</a:t>
            </a:r>
            <a:endParaRPr lang="sv-SE" sz="1400" dirty="0"/>
          </a:p>
        </p:txBody>
      </p:sp>
      <p:graphicFrame>
        <p:nvGraphicFramePr>
          <p:cNvPr id="12" name="Group 151"/>
          <p:cNvGraphicFramePr>
            <a:graphicFrameLocks noGrp="1"/>
          </p:cNvGraphicFramePr>
          <p:nvPr/>
        </p:nvGraphicFramePr>
        <p:xfrm>
          <a:off x="539552" y="1052736"/>
          <a:ext cx="7993260" cy="3413760"/>
        </p:xfrm>
        <a:graphic>
          <a:graphicData uri="http://schemas.openxmlformats.org/drawingml/2006/table">
            <a:tbl>
              <a:tblPr>
                <a:effectLst>
                  <a:outerShdw blurRad="50800" dist="38100" dir="2700000" algn="tl" rotWithShape="0">
                    <a:prstClr val="black">
                      <a:alpha val="40000"/>
                    </a:prstClr>
                  </a:outerShdw>
                </a:effectLst>
              </a:tblPr>
              <a:tblGrid>
                <a:gridCol w="2952700">
                  <a:extLst>
                    <a:ext uri="{9D8B030D-6E8A-4147-A177-3AD203B41FA5}">
                      <a16:colId xmlns:a16="http://schemas.microsoft.com/office/drawing/2014/main" val="20000"/>
                    </a:ext>
                  </a:extLst>
                </a:gridCol>
                <a:gridCol w="4032448">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dirty="0" err="1" smtClean="0">
                          <a:ln>
                            <a:noFill/>
                          </a:ln>
                          <a:solidFill>
                            <a:schemeClr val="tx1"/>
                          </a:solidFill>
                          <a:effectLst/>
                          <a:latin typeface="Arial" charset="0"/>
                          <a:cs typeface="Times New Roman" pitchFamily="18" charset="0"/>
                        </a:rPr>
                        <a:t>Birliktelik</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dirty="0" err="1" smtClean="0">
                          <a:ln>
                            <a:noFill/>
                          </a:ln>
                          <a:solidFill>
                            <a:schemeClr val="tx1"/>
                          </a:solidFill>
                          <a:effectLst/>
                          <a:latin typeface="Arial" charset="0"/>
                          <a:cs typeface="Times New Roman" pitchFamily="18" charset="0"/>
                        </a:rPr>
                        <a:t>Açıklama</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dirty="0" err="1" smtClean="0">
                          <a:ln>
                            <a:noFill/>
                          </a:ln>
                          <a:solidFill>
                            <a:schemeClr val="tx1"/>
                          </a:solidFill>
                          <a:effectLst/>
                          <a:latin typeface="Arial" charset="0"/>
                          <a:cs typeface="Times New Roman" pitchFamily="18" charset="0"/>
                        </a:rPr>
                        <a:t>Güven</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alpha val="50000"/>
                      </a:schemeClr>
                    </a:solidFill>
                  </a:tcPr>
                </a:tc>
                <a:extLst>
                  <a:ext uri="{0D108BD9-81ED-4DB2-BD59-A6C34878D82A}">
                    <a16:rowId xmlns:a16="http://schemas.microsoft.com/office/drawing/2014/main" val="10000"/>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DOKTOR&amp;TERZİ </a:t>
                      </a:r>
                      <a:r>
                        <a:rPr kumimoji="0" lang="en-AU" sz="1400" i="1" kern="1200" dirty="0" smtClean="0">
                          <a:solidFill>
                            <a:schemeClr val="tx1"/>
                          </a:solidFill>
                          <a:latin typeface="Times New Roman"/>
                          <a:ea typeface="Times New Roman"/>
                          <a:cs typeface="+mn-cs"/>
                        </a:rPr>
                        <a:t>-&gt;  </a:t>
                      </a:r>
                      <a:r>
                        <a:rPr kumimoji="0" lang="tr-TR" sz="1400" i="1" kern="1200" dirty="0" smtClean="0">
                          <a:solidFill>
                            <a:schemeClr val="tx1"/>
                          </a:solidFill>
                          <a:latin typeface="Times New Roman"/>
                          <a:ea typeface="Times New Roman"/>
                          <a:cs typeface="+mn-cs"/>
                        </a:rPr>
                        <a:t>DİYETİSYEN</a:t>
                      </a:r>
                      <a:endParaRPr kumimoji="0" lang="en-AU" sz="1400" i="1" kern="1200" dirty="0" smtClean="0">
                        <a:solidFill>
                          <a:schemeClr val="tx1"/>
                        </a:solidFill>
                        <a:latin typeface="Times New Roman"/>
                        <a:ea typeface="Times New Roman"/>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DOKTOR &amp;TERZİ </a:t>
                      </a:r>
                      <a:r>
                        <a:rPr kumimoji="0" lang="tr-TR" sz="1400" i="1" kern="120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bulunduğu kümede DİYETİSYEN </a:t>
                      </a:r>
                      <a:r>
                        <a:rPr kumimoji="0" lang="tr-TR" sz="1400" i="1" kern="1200" baseline="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bulunma olasılığı</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=%100</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1"/>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DOKTOR&amp;DİYETİSYEN  </a:t>
                      </a:r>
                      <a:r>
                        <a:rPr kumimoji="0" lang="en-AU" sz="1400" i="1" kern="1200" dirty="0" smtClean="0">
                          <a:solidFill>
                            <a:schemeClr val="tx1"/>
                          </a:solidFill>
                          <a:latin typeface="Times New Roman"/>
                          <a:ea typeface="Times New Roman"/>
                          <a:cs typeface="+mn-cs"/>
                        </a:rPr>
                        <a:t>-&gt; </a:t>
                      </a:r>
                      <a:r>
                        <a:rPr kumimoji="0" lang="tr-TR" sz="1400" i="1" kern="1200" dirty="0" smtClean="0">
                          <a:solidFill>
                            <a:schemeClr val="tx1"/>
                          </a:solidFill>
                          <a:latin typeface="Times New Roman"/>
                          <a:ea typeface="Times New Roman"/>
                          <a:cs typeface="+mn-cs"/>
                        </a:rPr>
                        <a:t>TERZİ</a:t>
                      </a:r>
                      <a:endParaRPr kumimoji="0" lang="en-AU" sz="1400" i="1" kern="1200" dirty="0" smtClean="0">
                        <a:solidFill>
                          <a:schemeClr val="tx1"/>
                        </a:solidFill>
                        <a:latin typeface="Times New Roman"/>
                        <a:ea typeface="Times New Roman"/>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DOKTOR&amp;DİYETİSYEN </a:t>
                      </a:r>
                      <a:r>
                        <a:rPr kumimoji="0" lang="tr-TR" sz="1400" i="1" kern="120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bulunduğu kümede </a:t>
                      </a:r>
                      <a:r>
                        <a:rPr kumimoji="0" lang="tr-TR" sz="1400" i="1" kern="1200" dirty="0" smtClean="0">
                          <a:solidFill>
                            <a:schemeClr val="tx1"/>
                          </a:solidFill>
                          <a:latin typeface="Times New Roman"/>
                          <a:ea typeface="Times New Roman"/>
                          <a:cs typeface="+mn-cs"/>
                        </a:rPr>
                        <a:t>TERZİ</a:t>
                      </a:r>
                      <a:r>
                        <a:rPr kumimoji="0" lang="tr-TR" sz="1400" i="1" kern="1200" baseline="0" dirty="0" smtClean="0">
                          <a:solidFill>
                            <a:schemeClr val="tx1"/>
                          </a:solidFill>
                          <a:latin typeface="Times New Roman"/>
                          <a:ea typeface="Times New Roman"/>
                          <a:cs typeface="+mn-cs"/>
                        </a:rPr>
                        <a:t> </a:t>
                      </a:r>
                      <a:r>
                        <a:rPr kumimoji="0" lang="tr-TR" sz="1400" i="1" kern="1200" baseline="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bulunma olasılığı</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10</a:t>
                      </a:r>
                      <a:r>
                        <a:rPr kumimoji="0" lang="en-AU" sz="1400" b="0" i="0" u="none" strike="noStrike" cap="none" normalizeH="0" baseline="0" dirty="0" smtClean="0">
                          <a:ln>
                            <a:noFill/>
                          </a:ln>
                          <a:solidFill>
                            <a:schemeClr val="tx1"/>
                          </a:solidFill>
                          <a:effectLst/>
                          <a:latin typeface="Arial" charset="0"/>
                          <a:cs typeface="Times New Roman" pitchFamily="18" charset="0"/>
                        </a:rPr>
                        <a:t>0</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2"/>
                  </a:ext>
                </a:extLst>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TERZİ&amp;DİYETİSYEN  </a:t>
                      </a:r>
                      <a:r>
                        <a:rPr kumimoji="0" lang="en-AU" sz="1400" i="1" kern="1200" dirty="0" smtClean="0">
                          <a:solidFill>
                            <a:schemeClr val="tx1"/>
                          </a:solidFill>
                          <a:latin typeface="Times New Roman"/>
                          <a:ea typeface="Times New Roman"/>
                          <a:cs typeface="+mn-cs"/>
                        </a:rPr>
                        <a:t>-&gt; </a:t>
                      </a:r>
                      <a:r>
                        <a:rPr kumimoji="0" lang="tr-TR" sz="1400" i="1" kern="1200" dirty="0" smtClean="0">
                          <a:solidFill>
                            <a:schemeClr val="tx1"/>
                          </a:solidFill>
                          <a:latin typeface="Times New Roman"/>
                          <a:ea typeface="Times New Roman"/>
                          <a:cs typeface="+mn-cs"/>
                        </a:rPr>
                        <a:t>DOKTOR</a:t>
                      </a:r>
                      <a:endParaRPr kumimoji="0" lang="en-AU" sz="1400" i="1" kern="1200" dirty="0" smtClean="0">
                        <a:solidFill>
                          <a:schemeClr val="tx1"/>
                        </a:solidFill>
                        <a:latin typeface="Times New Roman"/>
                        <a:ea typeface="Times New Roman"/>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TERZİ&amp;DİYETİSYEN </a:t>
                      </a:r>
                      <a:r>
                        <a:rPr kumimoji="0" lang="tr-TR" sz="1400" i="1" kern="120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bulunduğu kümede </a:t>
                      </a:r>
                      <a:r>
                        <a:rPr kumimoji="0" lang="tr-TR" sz="1400" i="1" kern="1200" dirty="0" smtClean="0">
                          <a:solidFill>
                            <a:schemeClr val="tx1"/>
                          </a:solidFill>
                          <a:latin typeface="Times New Roman"/>
                          <a:ea typeface="Times New Roman"/>
                          <a:cs typeface="+mn-cs"/>
                        </a:rPr>
                        <a:t>DOKTOR</a:t>
                      </a:r>
                      <a:r>
                        <a:rPr kumimoji="0" lang="tr-TR" sz="1400" i="1" kern="1200" baseline="0" dirty="0" smtClean="0">
                          <a:solidFill>
                            <a:schemeClr val="tx1"/>
                          </a:solidFill>
                          <a:latin typeface="Times New Roman"/>
                          <a:ea typeface="Times New Roman"/>
                          <a:cs typeface="+mn-cs"/>
                        </a:rPr>
                        <a:t> </a:t>
                      </a:r>
                      <a:r>
                        <a:rPr kumimoji="0" lang="tr-TR" sz="1400" i="1" kern="1200" baseline="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bulunma olasılığı</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3</a:t>
                      </a:r>
                      <a:r>
                        <a:rPr kumimoji="0" lang="en-AU" sz="1400" b="0" i="0" u="none" strike="noStrike" cap="none" normalizeH="0" baseline="0" dirty="0" smtClean="0">
                          <a:ln>
                            <a:noFill/>
                          </a:ln>
                          <a:solidFill>
                            <a:schemeClr val="tx1"/>
                          </a:solidFill>
                          <a:effectLst/>
                          <a:latin typeface="Arial" charset="0"/>
                          <a:cs typeface="Times New Roman" pitchFamily="18" charset="0"/>
                        </a:rPr>
                        <a:t>=%60</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extLst>
                  <a:ext uri="{0D108BD9-81ED-4DB2-BD59-A6C34878D82A}">
                    <a16:rowId xmlns:a16="http://schemas.microsoft.com/office/drawing/2014/main" val="10003"/>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DOKTOR</a:t>
                      </a:r>
                      <a:r>
                        <a:rPr kumimoji="0" lang="en-AU" sz="1400" i="1" kern="1200" dirty="0" smtClean="0">
                          <a:solidFill>
                            <a:schemeClr val="tx1"/>
                          </a:solidFill>
                          <a:latin typeface="Times New Roman"/>
                          <a:ea typeface="Times New Roman"/>
                          <a:cs typeface="+mn-cs"/>
                        </a:rPr>
                        <a:t>  -&gt;  </a:t>
                      </a:r>
                      <a:r>
                        <a:rPr kumimoji="0" lang="tr-TR" sz="1400" i="1" kern="1200" dirty="0" smtClean="0">
                          <a:solidFill>
                            <a:schemeClr val="tx1"/>
                          </a:solidFill>
                          <a:latin typeface="Times New Roman"/>
                          <a:ea typeface="Times New Roman"/>
                          <a:cs typeface="+mn-cs"/>
                        </a:rPr>
                        <a:t>TERZİ&amp;DİYETİSYEN</a:t>
                      </a:r>
                      <a:endParaRPr kumimoji="0" lang="en-AU" sz="1400" i="1" kern="1200" dirty="0" smtClean="0">
                        <a:solidFill>
                          <a:schemeClr val="tx1"/>
                        </a:solidFill>
                        <a:latin typeface="Times New Roman"/>
                        <a:ea typeface="Times New Roman"/>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DOKTOR un</a:t>
                      </a:r>
                      <a:r>
                        <a:rPr kumimoji="0" lang="tr-TR" sz="1400" i="1" kern="1200" baseline="0" dirty="0" smtClean="0">
                          <a:solidFill>
                            <a:schemeClr val="tx1"/>
                          </a:solidFill>
                          <a:latin typeface="Times New Roman"/>
                          <a:ea typeface="Times New Roman"/>
                          <a:cs typeface="+mn-cs"/>
                        </a:rPr>
                        <a:t> bulunduğu kümede </a:t>
                      </a:r>
                      <a:r>
                        <a:rPr kumimoji="0" lang="tr-TR" sz="1400" i="1" kern="1200" dirty="0" smtClean="0">
                          <a:solidFill>
                            <a:schemeClr val="tx1"/>
                          </a:solidFill>
                          <a:latin typeface="Times New Roman"/>
                          <a:ea typeface="Times New Roman"/>
                          <a:cs typeface="+mn-cs"/>
                        </a:rPr>
                        <a:t>TERZİ&amp;DİYETİSYEN </a:t>
                      </a:r>
                      <a:r>
                        <a:rPr kumimoji="0" lang="tr-TR" sz="1400" i="1" kern="1200" baseline="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bulunma olasılığı</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4</a:t>
                      </a:r>
                      <a:r>
                        <a:rPr kumimoji="0" lang="en-AU" sz="1400" b="0" i="0" u="none" strike="noStrike" cap="none" normalizeH="0" baseline="0" dirty="0" smtClean="0">
                          <a:ln>
                            <a:noFill/>
                          </a:ln>
                          <a:solidFill>
                            <a:schemeClr val="tx1"/>
                          </a:solidFill>
                          <a:effectLst/>
                          <a:latin typeface="Arial" charset="0"/>
                          <a:cs typeface="Times New Roman" pitchFamily="18" charset="0"/>
                        </a:rPr>
                        <a:t> = %</a:t>
                      </a:r>
                      <a:r>
                        <a:rPr kumimoji="0" lang="tr-TR" sz="1400" b="0" i="0" u="none" strike="noStrike" cap="none" normalizeH="0" baseline="0" dirty="0" smtClean="0">
                          <a:ln>
                            <a:noFill/>
                          </a:ln>
                          <a:solidFill>
                            <a:schemeClr val="tx1"/>
                          </a:solidFill>
                          <a:effectLst/>
                          <a:latin typeface="Arial" charset="0"/>
                          <a:cs typeface="Times New Roman" pitchFamily="18" charset="0"/>
                        </a:rPr>
                        <a:t>50</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extLst>
                  <a:ext uri="{0D108BD9-81ED-4DB2-BD59-A6C34878D82A}">
                    <a16:rowId xmlns:a16="http://schemas.microsoft.com/office/drawing/2014/main" val="10004"/>
                  </a:ext>
                </a:extLst>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TERZİ</a:t>
                      </a:r>
                      <a:r>
                        <a:rPr kumimoji="0" lang="en-AU" sz="1400" i="1" kern="1200" dirty="0" smtClean="0">
                          <a:solidFill>
                            <a:schemeClr val="tx1"/>
                          </a:solidFill>
                          <a:latin typeface="Times New Roman"/>
                          <a:ea typeface="Times New Roman"/>
                          <a:cs typeface="+mn-cs"/>
                        </a:rPr>
                        <a:t>  -&gt;  </a:t>
                      </a:r>
                      <a:r>
                        <a:rPr kumimoji="0" lang="tr-TR" sz="1400" i="1" kern="1200" dirty="0" smtClean="0">
                          <a:solidFill>
                            <a:schemeClr val="tx1"/>
                          </a:solidFill>
                          <a:latin typeface="Times New Roman"/>
                          <a:ea typeface="Times New Roman"/>
                          <a:cs typeface="+mn-cs"/>
                        </a:rPr>
                        <a:t>DOKTOR&amp;DİYETİSYEN</a:t>
                      </a:r>
                      <a:endParaRPr kumimoji="0" lang="en-AU" sz="1400" i="1" kern="1200" dirty="0" smtClean="0">
                        <a:solidFill>
                          <a:schemeClr val="tx1"/>
                        </a:solidFill>
                        <a:latin typeface="Times New Roman"/>
                        <a:ea typeface="Times New Roman"/>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TERZİ </a:t>
                      </a:r>
                      <a:r>
                        <a:rPr kumimoji="0" lang="tr-TR" sz="1400" i="1" kern="120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bulunduğu kümede </a:t>
                      </a:r>
                      <a:r>
                        <a:rPr kumimoji="0" lang="tr-TR" sz="1400" i="1" kern="1200" dirty="0" smtClean="0">
                          <a:solidFill>
                            <a:schemeClr val="tx1"/>
                          </a:solidFill>
                          <a:latin typeface="Times New Roman"/>
                          <a:ea typeface="Times New Roman"/>
                          <a:cs typeface="+mn-cs"/>
                        </a:rPr>
                        <a:t>DOKTOR&amp;DİYETİSYEN </a:t>
                      </a:r>
                      <a:r>
                        <a:rPr kumimoji="0" lang="tr-TR" sz="1400" i="1" kern="1200" baseline="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bulunma olasılığı</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3</a:t>
                      </a:r>
                      <a:r>
                        <a:rPr kumimoji="0" lang="en-AU" sz="1400" b="0" i="0" u="none" strike="noStrike" cap="none" normalizeH="0" baseline="0" dirty="0" smtClean="0">
                          <a:ln>
                            <a:noFill/>
                          </a:ln>
                          <a:solidFill>
                            <a:schemeClr val="tx1"/>
                          </a:solidFill>
                          <a:effectLst/>
                          <a:latin typeface="Arial" charset="0"/>
                          <a:cs typeface="Times New Roman" pitchFamily="18" charset="0"/>
                        </a:rPr>
                        <a:t> = %</a:t>
                      </a:r>
                      <a:r>
                        <a:rPr kumimoji="0" lang="tr-TR" sz="1400" b="0" i="0" u="none" strike="noStrike" cap="none" normalizeH="0" baseline="0" dirty="0" smtClean="0">
                          <a:ln>
                            <a:noFill/>
                          </a:ln>
                          <a:solidFill>
                            <a:schemeClr val="tx1"/>
                          </a:solidFill>
                          <a:effectLst/>
                          <a:latin typeface="Arial" charset="0"/>
                          <a:cs typeface="Times New Roman" pitchFamily="18" charset="0"/>
                        </a:rPr>
                        <a:t>66</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extLst>
                  <a:ext uri="{0D108BD9-81ED-4DB2-BD59-A6C34878D82A}">
                    <a16:rowId xmlns:a16="http://schemas.microsoft.com/office/drawing/2014/main" val="10005"/>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DİYETİSYEN</a:t>
                      </a:r>
                      <a:r>
                        <a:rPr kumimoji="0" lang="en-AU" sz="1400" i="1" kern="1200" dirty="0" smtClean="0">
                          <a:solidFill>
                            <a:schemeClr val="tx1"/>
                          </a:solidFill>
                          <a:latin typeface="Times New Roman"/>
                          <a:ea typeface="Times New Roman"/>
                          <a:cs typeface="+mn-cs"/>
                        </a:rPr>
                        <a:t>  -&gt;  </a:t>
                      </a:r>
                      <a:r>
                        <a:rPr kumimoji="0" lang="tr-TR" sz="1400" i="1" kern="1200" dirty="0" smtClean="0">
                          <a:solidFill>
                            <a:schemeClr val="tx1"/>
                          </a:solidFill>
                          <a:latin typeface="Times New Roman"/>
                          <a:ea typeface="Times New Roman"/>
                          <a:cs typeface="+mn-cs"/>
                        </a:rPr>
                        <a:t>DOKTOR&amp;TERZİ</a:t>
                      </a:r>
                      <a:endParaRPr kumimoji="0" lang="en-AU" sz="1400" i="1" kern="1200" dirty="0" smtClean="0">
                        <a:solidFill>
                          <a:schemeClr val="tx1"/>
                        </a:solidFill>
                        <a:latin typeface="Times New Roman"/>
                        <a:ea typeface="Times New Roman"/>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i="1" kern="1200" dirty="0" smtClean="0">
                          <a:solidFill>
                            <a:schemeClr val="tx1"/>
                          </a:solidFill>
                          <a:latin typeface="Times New Roman"/>
                          <a:ea typeface="Times New Roman"/>
                          <a:cs typeface="+mn-cs"/>
                        </a:rPr>
                        <a:t>DİYETİSYEN </a:t>
                      </a:r>
                      <a:r>
                        <a:rPr kumimoji="0" lang="tr-TR" sz="1400" i="1" kern="120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bulunduğu kümede </a:t>
                      </a:r>
                      <a:r>
                        <a:rPr kumimoji="0" lang="tr-TR" sz="1400" i="1" kern="1200" dirty="0" smtClean="0">
                          <a:solidFill>
                            <a:schemeClr val="tx1"/>
                          </a:solidFill>
                          <a:latin typeface="Times New Roman"/>
                          <a:ea typeface="Times New Roman"/>
                          <a:cs typeface="+mn-cs"/>
                        </a:rPr>
                        <a:t>DOKTOR&amp;TERZİ </a:t>
                      </a:r>
                      <a:r>
                        <a:rPr kumimoji="0" lang="tr-TR" sz="1400" i="1" kern="1200" baseline="0" dirty="0" err="1" smtClean="0">
                          <a:solidFill>
                            <a:schemeClr val="tx1"/>
                          </a:solidFill>
                          <a:latin typeface="Times New Roman"/>
                          <a:ea typeface="Times New Roman"/>
                          <a:cs typeface="+mn-cs"/>
                        </a:rPr>
                        <a:t>nin</a:t>
                      </a:r>
                      <a:r>
                        <a:rPr kumimoji="0" lang="tr-TR" sz="1400" i="1" kern="1200" baseline="0" dirty="0" smtClean="0">
                          <a:solidFill>
                            <a:schemeClr val="tx1"/>
                          </a:solidFill>
                          <a:latin typeface="Times New Roman"/>
                          <a:ea typeface="Times New Roman"/>
                          <a:cs typeface="+mn-cs"/>
                        </a:rPr>
                        <a:t> bulunma olasılığı</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charset="0"/>
                          <a:cs typeface="Times New Roman" pitchFamily="18" charset="0"/>
                        </a:rPr>
                        <a:t>2</a:t>
                      </a:r>
                      <a:r>
                        <a:rPr kumimoji="0" lang="en-AU" sz="1400" b="0" i="0" u="none" strike="noStrike" cap="none" normalizeH="0" baseline="0" dirty="0" smtClean="0">
                          <a:ln>
                            <a:noFill/>
                          </a:ln>
                          <a:solidFill>
                            <a:schemeClr val="tx1"/>
                          </a:solidFill>
                          <a:effectLst/>
                          <a:latin typeface="Arial" charset="0"/>
                          <a:cs typeface="Times New Roman" pitchFamily="18" charset="0"/>
                        </a:rPr>
                        <a:t>/</a:t>
                      </a:r>
                      <a:r>
                        <a:rPr kumimoji="0" lang="tr-TR" sz="1400" b="0" i="0" u="none" strike="noStrike" cap="none" normalizeH="0" baseline="0" dirty="0" smtClean="0">
                          <a:ln>
                            <a:noFill/>
                          </a:ln>
                          <a:solidFill>
                            <a:schemeClr val="tx1"/>
                          </a:solidFill>
                          <a:effectLst/>
                          <a:latin typeface="Arial" charset="0"/>
                          <a:cs typeface="Times New Roman" pitchFamily="18" charset="0"/>
                        </a:rPr>
                        <a:t>3</a:t>
                      </a:r>
                      <a:r>
                        <a:rPr kumimoji="0" lang="en-AU" sz="1400" b="0" i="0" u="none" strike="noStrike" cap="none" normalizeH="0" baseline="0" dirty="0" smtClean="0">
                          <a:ln>
                            <a:noFill/>
                          </a:ln>
                          <a:solidFill>
                            <a:schemeClr val="tx1"/>
                          </a:solidFill>
                          <a:effectLst/>
                          <a:latin typeface="Arial" charset="0"/>
                          <a:cs typeface="Times New Roman" pitchFamily="18" charset="0"/>
                        </a:rPr>
                        <a:t> = %6</a:t>
                      </a:r>
                      <a:r>
                        <a:rPr kumimoji="0" lang="tr-TR" sz="1400" b="0" i="0" u="none" strike="noStrike" cap="none" normalizeH="0" baseline="0" dirty="0" smtClean="0">
                          <a:ln>
                            <a:noFill/>
                          </a:ln>
                          <a:solidFill>
                            <a:schemeClr val="tx1"/>
                          </a:solidFill>
                          <a:effectLst/>
                          <a:latin typeface="Arial" charset="0"/>
                          <a:cs typeface="Times New Roman" pitchFamily="18" charset="0"/>
                        </a:rPr>
                        <a:t>6</a:t>
                      </a:r>
                      <a:endParaRPr kumimoji="0" lang="en-A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50000"/>
                      </a:schemeClr>
                    </a:solidFill>
                  </a:tcPr>
                </a:tc>
                <a:extLst>
                  <a:ext uri="{0D108BD9-81ED-4DB2-BD59-A6C34878D82A}">
                    <a16:rowId xmlns:a16="http://schemas.microsoft.com/office/drawing/2014/main" val="10006"/>
                  </a:ext>
                </a:extLst>
              </a:tr>
            </a:tbl>
          </a:graphicData>
        </a:graphic>
      </p:graphicFrame>
      <p:sp>
        <p:nvSpPr>
          <p:cNvPr id="13" name="Rectangle 44"/>
          <p:cNvSpPr>
            <a:spLocks noChangeArrowheads="1"/>
          </p:cNvSpPr>
          <p:nvPr/>
        </p:nvSpPr>
        <p:spPr bwMode="auto">
          <a:xfrm>
            <a:off x="1047696" y="5802641"/>
            <a:ext cx="6926383" cy="523220"/>
          </a:xfrm>
          <a:prstGeom prst="rect">
            <a:avLst/>
          </a:prstGeom>
          <a:solidFill>
            <a:srgbClr val="FF99CC"/>
          </a:solidFill>
          <a:ln w="9525">
            <a:noFill/>
            <a:miter lim="800000"/>
            <a:headEnd/>
            <a:tailEnd/>
          </a:ln>
          <a:effectLst/>
        </p:spPr>
        <p:txBody>
          <a:bodyPr wrap="none" anchor="ctr">
            <a:spAutoFit/>
          </a:bodyPr>
          <a:lstStyle/>
          <a:p>
            <a:pPr algn="ctr"/>
            <a:r>
              <a:rPr lang="tr-TR" sz="1400" b="1" dirty="0" smtClean="0"/>
              <a:t>Doktor</a:t>
            </a:r>
            <a:r>
              <a:rPr lang="tr-TR" sz="1400" dirty="0" smtClean="0"/>
              <a:t> ve </a:t>
            </a:r>
            <a:r>
              <a:rPr lang="tr-TR" sz="1400" b="1" dirty="0" smtClean="0"/>
              <a:t>Terzi</a:t>
            </a:r>
            <a:r>
              <a:rPr lang="tr-TR" sz="1400" dirty="0" smtClean="0"/>
              <a:t> </a:t>
            </a:r>
            <a:r>
              <a:rPr lang="tr-TR" sz="1400" dirty="0" err="1" smtClean="0"/>
              <a:t>nin</a:t>
            </a:r>
            <a:r>
              <a:rPr lang="tr-TR" sz="1400" dirty="0" smtClean="0"/>
              <a:t> </a:t>
            </a:r>
            <a:r>
              <a:rPr lang="sv-SE" sz="1400" dirty="0" smtClean="0"/>
              <a:t> </a:t>
            </a:r>
            <a:r>
              <a:rPr lang="sv-SE" sz="1400" dirty="0"/>
              <a:t>un birlikte </a:t>
            </a:r>
            <a:r>
              <a:rPr lang="tr-TR" sz="1400" dirty="0" smtClean="0"/>
              <a:t>olduğu kümede </a:t>
            </a:r>
            <a:r>
              <a:rPr lang="tr-TR" sz="1400" b="1" dirty="0" smtClean="0"/>
              <a:t>Diyetisyen</a:t>
            </a:r>
            <a:r>
              <a:rPr lang="tr-TR" sz="1400" dirty="0" smtClean="0"/>
              <a:t>in</a:t>
            </a:r>
            <a:r>
              <a:rPr lang="sv-SE" sz="1400" dirty="0" smtClean="0"/>
              <a:t> </a:t>
            </a:r>
            <a:r>
              <a:rPr lang="tr-TR" sz="1400" dirty="0" smtClean="0"/>
              <a:t>olma olasılığı</a:t>
            </a:r>
            <a:r>
              <a:rPr lang="sv-SE" sz="1400" dirty="0" smtClean="0"/>
              <a:t> </a:t>
            </a:r>
            <a:r>
              <a:rPr lang="sv-SE" sz="1400" dirty="0"/>
              <a:t>%100 ‘dür</a:t>
            </a:r>
            <a:endParaRPr lang="tr-TR" sz="1400" dirty="0"/>
          </a:p>
          <a:p>
            <a:pPr algn="ctr"/>
            <a:r>
              <a:rPr lang="tr-TR" sz="1400" b="1" dirty="0" smtClean="0"/>
              <a:t>Doktor </a:t>
            </a:r>
            <a:r>
              <a:rPr lang="tr-TR" sz="1400" dirty="0" smtClean="0"/>
              <a:t>ve </a:t>
            </a:r>
            <a:r>
              <a:rPr lang="tr-TR" sz="1400" b="1" dirty="0" smtClean="0"/>
              <a:t>Diyetisyen</a:t>
            </a:r>
            <a:r>
              <a:rPr lang="tr-TR" sz="1400" dirty="0" smtClean="0"/>
              <a:t>in</a:t>
            </a:r>
            <a:r>
              <a:rPr lang="sv-SE" sz="1400" dirty="0" smtClean="0"/>
              <a:t> birlikte </a:t>
            </a:r>
            <a:r>
              <a:rPr lang="tr-TR" sz="1400" dirty="0" smtClean="0"/>
              <a:t>olduğu kümede </a:t>
            </a:r>
            <a:r>
              <a:rPr lang="tr-TR" sz="1400" b="1" dirty="0" smtClean="0"/>
              <a:t>Terzi</a:t>
            </a:r>
            <a:r>
              <a:rPr lang="tr-TR" sz="1400" dirty="0" smtClean="0"/>
              <a:t>nin</a:t>
            </a:r>
            <a:r>
              <a:rPr lang="sv-SE" sz="1400" dirty="0" smtClean="0"/>
              <a:t> </a:t>
            </a:r>
            <a:r>
              <a:rPr lang="tr-TR" sz="1400" dirty="0" smtClean="0"/>
              <a:t>olma olasılığı</a:t>
            </a:r>
            <a:r>
              <a:rPr lang="sv-SE" sz="1400" dirty="0" smtClean="0"/>
              <a:t> %100 ‘dür</a:t>
            </a:r>
            <a:endParaRPr lang="sv-SE" sz="1400" dirty="0"/>
          </a:p>
        </p:txBody>
      </p:sp>
    </p:spTree>
  </p:cSld>
  <p:clrMapOvr>
    <a:masterClrMapping/>
  </p:clrMapOvr>
  <p:transition spd="med">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685800" y="0"/>
            <a:ext cx="7772400" cy="685800"/>
          </a:xfrm>
        </p:spPr>
        <p:txBody>
          <a:bodyPr/>
          <a:lstStyle/>
          <a:p>
            <a:pPr eaLnBrk="1" hangingPunct="1">
              <a:defRPr/>
            </a:pPr>
            <a:r>
              <a:rPr lang="tr-TR" sz="3900" smtClean="0"/>
              <a:t>Apriori yeterince hızlı mı?</a:t>
            </a:r>
            <a:endParaRPr lang="tr-TR" smtClean="0"/>
          </a:p>
        </p:txBody>
      </p:sp>
      <p:sp>
        <p:nvSpPr>
          <p:cNvPr id="189443" name="Rectangle 3"/>
          <p:cNvSpPr>
            <a:spLocks noGrp="1" noChangeArrowheads="1"/>
          </p:cNvSpPr>
          <p:nvPr>
            <p:ph type="body" idx="1"/>
          </p:nvPr>
        </p:nvSpPr>
        <p:spPr>
          <a:xfrm>
            <a:off x="685800" y="1066800"/>
            <a:ext cx="7772400" cy="5334000"/>
          </a:xfrm>
        </p:spPr>
        <p:txBody>
          <a:bodyPr/>
          <a:lstStyle/>
          <a:p>
            <a:pPr eaLnBrk="1" hangingPunct="1">
              <a:defRPr/>
            </a:pPr>
            <a:r>
              <a:rPr lang="en-US" sz="2800" i="1" smtClean="0"/>
              <a:t>Apriori</a:t>
            </a:r>
            <a:r>
              <a:rPr lang="en-US" sz="2800" smtClean="0"/>
              <a:t> algoritmasının özü:</a:t>
            </a:r>
          </a:p>
          <a:p>
            <a:pPr lvl="1" eaLnBrk="1" hangingPunct="1">
              <a:defRPr/>
            </a:pPr>
            <a:r>
              <a:rPr lang="tr-TR" sz="2000" smtClean="0"/>
              <a:t>yoğun</a:t>
            </a:r>
            <a:r>
              <a:rPr lang="en-US" sz="2000" smtClean="0"/>
              <a:t> (</a:t>
            </a:r>
            <a:r>
              <a:rPr lang="en-US" sz="2000" i="1" smtClean="0"/>
              <a:t>k </a:t>
            </a:r>
            <a:r>
              <a:rPr lang="en-US" sz="2000" smtClean="0"/>
              <a:t>– 1)-</a:t>
            </a:r>
            <a:r>
              <a:rPr lang="tr-TR" sz="2000" smtClean="0"/>
              <a:t>nesne </a:t>
            </a:r>
            <a:r>
              <a:rPr lang="en-US" sz="2000" smtClean="0"/>
              <a:t>kümelerini </a:t>
            </a:r>
            <a:r>
              <a:rPr lang="en-US" sz="2000" u="sng" smtClean="0">
                <a:solidFill>
                  <a:schemeClr val="hlink"/>
                </a:solidFill>
              </a:rPr>
              <a:t>aday</a:t>
            </a:r>
            <a:r>
              <a:rPr lang="en-US" sz="2000" smtClean="0"/>
              <a:t> </a:t>
            </a:r>
            <a:r>
              <a:rPr lang="tr-TR" sz="2000" smtClean="0"/>
              <a:t>yoğun</a:t>
            </a:r>
            <a:r>
              <a:rPr lang="en-US" sz="2000" smtClean="0"/>
              <a:t> </a:t>
            </a:r>
            <a:r>
              <a:rPr lang="en-US" sz="2000" i="1" smtClean="0"/>
              <a:t>k-</a:t>
            </a:r>
            <a:r>
              <a:rPr lang="en-US" sz="2000" smtClean="0"/>
              <a:t>öğekümeleri üretmek için kullan</a:t>
            </a:r>
          </a:p>
          <a:p>
            <a:pPr lvl="1" eaLnBrk="1" hangingPunct="1">
              <a:defRPr/>
            </a:pPr>
            <a:r>
              <a:rPr lang="en-US" sz="2000" smtClean="0"/>
              <a:t>Veritabanı okumasını ve pattern matching’ i aday </a:t>
            </a:r>
            <a:r>
              <a:rPr lang="tr-TR" sz="2000" smtClean="0"/>
              <a:t>nesne </a:t>
            </a:r>
            <a:r>
              <a:rPr lang="en-US" sz="2000" smtClean="0"/>
              <a:t>kümeleri için sayı toplamada kullan</a:t>
            </a:r>
          </a:p>
          <a:p>
            <a:pPr eaLnBrk="1" hangingPunct="1">
              <a:defRPr/>
            </a:pPr>
            <a:r>
              <a:rPr lang="en-US" sz="2800" i="1" smtClean="0"/>
              <a:t>Apriori’ </a:t>
            </a:r>
            <a:r>
              <a:rPr lang="en-US" sz="2800" smtClean="0"/>
              <a:t>nin engeli: </a:t>
            </a:r>
            <a:r>
              <a:rPr lang="en-US" sz="2800" u="sng" smtClean="0">
                <a:solidFill>
                  <a:schemeClr val="hlink"/>
                </a:solidFill>
              </a:rPr>
              <a:t>aday üretimi</a:t>
            </a:r>
          </a:p>
          <a:p>
            <a:pPr lvl="1" eaLnBrk="1" hangingPunct="1">
              <a:defRPr/>
            </a:pPr>
            <a:r>
              <a:rPr lang="en-US" sz="2400" smtClean="0"/>
              <a:t>Çok büyük aday kümeleri:</a:t>
            </a:r>
          </a:p>
          <a:p>
            <a:pPr lvl="2" eaLnBrk="1" hangingPunct="1">
              <a:defRPr/>
            </a:pPr>
            <a:r>
              <a:rPr lang="en-US" sz="2000" smtClean="0"/>
              <a:t>10</a:t>
            </a:r>
            <a:r>
              <a:rPr lang="en-US" sz="2000" baseline="30000" smtClean="0"/>
              <a:t>4</a:t>
            </a:r>
            <a:r>
              <a:rPr lang="en-US" sz="2000" smtClean="0"/>
              <a:t> </a:t>
            </a:r>
            <a:r>
              <a:rPr lang="tr-TR" sz="2000" smtClean="0"/>
              <a:t>yoğun</a:t>
            </a:r>
            <a:r>
              <a:rPr lang="en-US" sz="2000" smtClean="0"/>
              <a:t> 1-</a:t>
            </a:r>
            <a:r>
              <a:rPr lang="tr-TR" sz="2000" smtClean="0"/>
              <a:t>nesne </a:t>
            </a:r>
            <a:r>
              <a:rPr lang="en-US" sz="2000" smtClean="0"/>
              <a:t>küme, 10</a:t>
            </a:r>
            <a:r>
              <a:rPr lang="en-US" sz="2000" baseline="30000" smtClean="0"/>
              <a:t>7</a:t>
            </a:r>
            <a:r>
              <a:rPr lang="en-US" sz="2000" smtClean="0"/>
              <a:t> aday 2-</a:t>
            </a:r>
            <a:r>
              <a:rPr lang="tr-TR" sz="2000" smtClean="0"/>
              <a:t>nesne </a:t>
            </a:r>
            <a:r>
              <a:rPr lang="en-US" sz="2000" smtClean="0"/>
              <a:t>küme üretecektir</a:t>
            </a:r>
          </a:p>
          <a:p>
            <a:pPr lvl="2" eaLnBrk="1" hangingPunct="1">
              <a:defRPr/>
            </a:pPr>
            <a:r>
              <a:rPr lang="en-US" sz="2000" smtClean="0"/>
              <a:t>100 boyutunda </a:t>
            </a:r>
            <a:r>
              <a:rPr lang="tr-TR" sz="2000" smtClean="0"/>
              <a:t>yoğun nesne</a:t>
            </a:r>
            <a:r>
              <a:rPr lang="en-US" sz="2000" smtClean="0"/>
              <a:t> keşfi için , mesela, {a</a:t>
            </a:r>
            <a:r>
              <a:rPr lang="en-US" sz="2000" baseline="-25000" smtClean="0"/>
              <a:t>1</a:t>
            </a:r>
            <a:r>
              <a:rPr lang="en-US" sz="2000" smtClean="0"/>
              <a:t>, a</a:t>
            </a:r>
            <a:r>
              <a:rPr lang="en-US" sz="2000" baseline="-25000" smtClean="0"/>
              <a:t>2</a:t>
            </a:r>
            <a:r>
              <a:rPr lang="en-US" sz="2000" smtClean="0"/>
              <a:t>, …, a</a:t>
            </a:r>
            <a:r>
              <a:rPr lang="en-US" sz="2000" baseline="-25000" smtClean="0"/>
              <a:t>100</a:t>
            </a:r>
            <a:r>
              <a:rPr lang="en-US" sz="2000" smtClean="0"/>
              <a:t>}, 2</a:t>
            </a:r>
            <a:r>
              <a:rPr lang="en-US" sz="2000" baseline="30000" smtClean="0"/>
              <a:t>100 </a:t>
            </a:r>
            <a:r>
              <a:rPr lang="en-US" sz="2000" smtClean="0">
                <a:sym typeface="Symbol" pitchFamily="18" charset="2"/>
              </a:rPr>
              <a:t></a:t>
            </a:r>
            <a:r>
              <a:rPr lang="en-US" sz="2000" smtClean="0"/>
              <a:t> 10</a:t>
            </a:r>
            <a:r>
              <a:rPr lang="en-US" sz="2000" baseline="30000" smtClean="0"/>
              <a:t>30</a:t>
            </a:r>
            <a:r>
              <a:rPr lang="en-US" sz="2000" smtClean="0"/>
              <a:t> adayın üretilmesi gerekir.</a:t>
            </a:r>
          </a:p>
          <a:p>
            <a:pPr lvl="1" eaLnBrk="1" hangingPunct="1">
              <a:defRPr/>
            </a:pPr>
            <a:r>
              <a:rPr lang="en-US" sz="2400" smtClean="0"/>
              <a:t>Veritabanının çoklu taranması: </a:t>
            </a:r>
          </a:p>
          <a:p>
            <a:pPr lvl="2" eaLnBrk="1" hangingPunct="1">
              <a:defRPr/>
            </a:pPr>
            <a:r>
              <a:rPr lang="en-US" sz="2000" smtClean="0"/>
              <a:t>(</a:t>
            </a:r>
            <a:r>
              <a:rPr lang="en-US" sz="2000" i="1" smtClean="0"/>
              <a:t>n </a:t>
            </a:r>
            <a:r>
              <a:rPr lang="en-US" sz="2000" smtClean="0"/>
              <a:t>+</a:t>
            </a:r>
            <a:r>
              <a:rPr lang="en-US" sz="2000" i="1" smtClean="0"/>
              <a:t>1 </a:t>
            </a:r>
            <a:r>
              <a:rPr lang="en-US" sz="2000" smtClean="0"/>
              <a:t>) taramaya ihtiyaç duyar, </a:t>
            </a:r>
            <a:r>
              <a:rPr lang="en-US" sz="2000" i="1" smtClean="0"/>
              <a:t>n</a:t>
            </a:r>
            <a:r>
              <a:rPr lang="en-US" sz="2000" smtClean="0"/>
              <a:t>  en uzun patternin uzunluğudur.</a:t>
            </a:r>
          </a:p>
          <a:p>
            <a:pPr eaLnBrk="1" hangingPunct="1">
              <a:defRPr/>
            </a:pPr>
            <a:endParaRPr lang="tr-TR"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FP-Ağacı Algoritması</a:t>
            </a:r>
            <a:endParaRPr lang="tr-TR" dirty="0"/>
          </a:p>
        </p:txBody>
      </p:sp>
      <p:sp>
        <p:nvSpPr>
          <p:cNvPr id="3" name="2 İçerik Yer Tutucusu"/>
          <p:cNvSpPr>
            <a:spLocks noGrp="1"/>
          </p:cNvSpPr>
          <p:nvPr>
            <p:ph idx="1"/>
          </p:nvPr>
        </p:nvSpPr>
        <p:spPr>
          <a:xfrm>
            <a:off x="0" y="3657600"/>
            <a:ext cx="3886200" cy="2895600"/>
          </a:xfrm>
        </p:spPr>
        <p:txBody>
          <a:bodyPr/>
          <a:lstStyle/>
          <a:p>
            <a:pPr>
              <a:buNone/>
            </a:pPr>
            <a:r>
              <a:rPr lang="tr-TR" sz="2400" dirty="0" smtClean="0"/>
              <a:t>1. DB bir kez taranarak 1-yaygın öğe bulunuyor</a:t>
            </a:r>
          </a:p>
          <a:p>
            <a:pPr>
              <a:buNone/>
            </a:pPr>
            <a:r>
              <a:rPr lang="tr-TR" sz="2400" dirty="0" smtClean="0"/>
              <a:t>2. Yaygın öğeler destek sayısına göre büyükten küçüğe sıralanıyor, f-</a:t>
            </a:r>
            <a:r>
              <a:rPr lang="tr-TR" sz="2400" dirty="0" err="1" smtClean="0"/>
              <a:t>list</a:t>
            </a:r>
            <a:endParaRPr lang="tr-TR" sz="2400" dirty="0" smtClean="0"/>
          </a:p>
          <a:p>
            <a:pPr>
              <a:buNone/>
            </a:pPr>
            <a:r>
              <a:rPr lang="tr-TR" sz="2400" dirty="0" smtClean="0"/>
              <a:t>3. DB bir kez daha taranarak FP-ağacı oluşturuluyor.</a:t>
            </a:r>
            <a:endParaRPr lang="tr-TR" sz="2400" dirty="0"/>
          </a:p>
        </p:txBody>
      </p:sp>
      <p:sp>
        <p:nvSpPr>
          <p:cNvPr id="5" name="Text Box 39"/>
          <p:cNvSpPr txBox="1">
            <a:spLocks noChangeArrowheads="1"/>
          </p:cNvSpPr>
          <p:nvPr/>
        </p:nvSpPr>
        <p:spPr bwMode="auto">
          <a:xfrm>
            <a:off x="7046912" y="1600200"/>
            <a:ext cx="2097088" cy="387798"/>
          </a:xfrm>
          <a:prstGeom prst="rect">
            <a:avLst/>
          </a:prstGeom>
          <a:noFill/>
          <a:ln w="9525">
            <a:noFill/>
            <a:miter lim="800000"/>
            <a:headEnd/>
            <a:tailEnd/>
          </a:ln>
          <a:effectLst/>
        </p:spPr>
        <p:txBody>
          <a:bodyPr>
            <a:spAutoFit/>
          </a:bodyPr>
          <a:lstStyle/>
          <a:p>
            <a:pPr>
              <a:lnSpc>
                <a:spcPct val="80000"/>
              </a:lnSpc>
              <a:spcBef>
                <a:spcPct val="50000"/>
              </a:spcBef>
              <a:buClrTx/>
              <a:buSzTx/>
              <a:buFontTx/>
              <a:buNone/>
            </a:pPr>
            <a:r>
              <a:rPr lang="en-US" altLang="zh-CN" sz="2400" dirty="0" err="1">
                <a:solidFill>
                  <a:srgbClr val="FF0066"/>
                </a:solidFill>
                <a:ea typeface="宋体"/>
                <a:cs typeface="宋体"/>
              </a:rPr>
              <a:t>min_sup</a:t>
            </a:r>
            <a:r>
              <a:rPr lang="en-US" altLang="zh-CN" sz="2400" dirty="0">
                <a:solidFill>
                  <a:srgbClr val="FF0066"/>
                </a:solidFill>
                <a:ea typeface="宋体"/>
                <a:cs typeface="宋体"/>
              </a:rPr>
              <a:t>= </a:t>
            </a:r>
            <a:r>
              <a:rPr lang="tr-TR" altLang="zh-CN" sz="2400" dirty="0">
                <a:solidFill>
                  <a:srgbClr val="FF0066"/>
                </a:solidFill>
                <a:ea typeface="宋体"/>
                <a:cs typeface="宋体"/>
              </a:rPr>
              <a:t>3</a:t>
            </a:r>
            <a:endParaRPr lang="en-US" altLang="zh-CN" sz="2400" u="sng" dirty="0">
              <a:solidFill>
                <a:srgbClr val="FF0066"/>
              </a:solidFill>
              <a:ea typeface="宋体"/>
              <a:cs typeface="宋体"/>
            </a:endParaRPr>
          </a:p>
        </p:txBody>
      </p:sp>
      <p:sp>
        <p:nvSpPr>
          <p:cNvPr id="6" name="Rectangle 40"/>
          <p:cNvSpPr>
            <a:spLocks noChangeArrowheads="1"/>
          </p:cNvSpPr>
          <p:nvPr/>
        </p:nvSpPr>
        <p:spPr bwMode="auto">
          <a:xfrm>
            <a:off x="304800" y="1365250"/>
            <a:ext cx="6705600" cy="2154436"/>
          </a:xfrm>
          <a:prstGeom prst="rect">
            <a:avLst/>
          </a:prstGeom>
          <a:noFill/>
          <a:ln w="9525">
            <a:solidFill>
              <a:schemeClr val="folHlink"/>
            </a:solidFill>
            <a:miter lim="800000"/>
            <a:headEnd/>
            <a:tailEnd/>
          </a:ln>
          <a:effectLst/>
        </p:spPr>
        <p:txBody>
          <a:bodyPr wrap="square">
            <a:spAutoFit/>
          </a:bodyPr>
          <a:lstStyle/>
          <a:p>
            <a:pPr marL="457200" indent="-457200">
              <a:lnSpc>
                <a:spcPct val="70000"/>
              </a:lnSpc>
              <a:spcBef>
                <a:spcPct val="50000"/>
              </a:spcBef>
              <a:buClrTx/>
              <a:buSzTx/>
              <a:buFontTx/>
              <a:buNone/>
            </a:pPr>
            <a:r>
              <a:rPr lang="en-US" altLang="zh-CN" sz="2000" u="sng" dirty="0">
                <a:solidFill>
                  <a:schemeClr val="accent1">
                    <a:lumMod val="60000"/>
                    <a:lumOff val="40000"/>
                  </a:schemeClr>
                </a:solidFill>
                <a:ea typeface="宋体"/>
                <a:cs typeface="宋体"/>
              </a:rPr>
              <a:t>TID	</a:t>
            </a:r>
            <a:r>
              <a:rPr lang="tr-TR" altLang="zh-CN" sz="2000" u="sng" dirty="0" smtClean="0">
                <a:solidFill>
                  <a:schemeClr val="accent1">
                    <a:lumMod val="60000"/>
                    <a:lumOff val="40000"/>
                  </a:schemeClr>
                </a:solidFill>
                <a:ea typeface="宋体"/>
                <a:cs typeface="宋体"/>
              </a:rPr>
              <a:t>Alınan ürünler</a:t>
            </a:r>
            <a:r>
              <a:rPr lang="en-US" altLang="zh-CN" sz="2000" u="sng" dirty="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    </a:t>
            </a:r>
            <a:r>
              <a:rPr lang="en-US" altLang="zh-CN" sz="2000" u="sng" dirty="0" smtClean="0">
                <a:solidFill>
                  <a:schemeClr val="accent1">
                    <a:lumMod val="60000"/>
                    <a:lumOff val="40000"/>
                  </a:schemeClr>
                </a:solidFill>
                <a:ea typeface="宋体"/>
                <a:cs typeface="宋体"/>
              </a:rPr>
              <a:t>(</a:t>
            </a:r>
            <a:r>
              <a:rPr lang="tr-TR" altLang="zh-CN" sz="2000" u="sng" dirty="0" smtClean="0">
                <a:solidFill>
                  <a:schemeClr val="accent1">
                    <a:lumMod val="60000"/>
                    <a:lumOff val="40000"/>
                  </a:schemeClr>
                </a:solidFill>
                <a:ea typeface="宋体"/>
                <a:cs typeface="宋体"/>
              </a:rPr>
              <a:t>sıralı</a:t>
            </a:r>
            <a:r>
              <a:rPr lang="en-US" altLang="zh-CN" sz="2000" u="sng" dirty="0" smtClean="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yoğun ürünler</a:t>
            </a:r>
            <a:endParaRPr lang="en-US" altLang="zh-CN" sz="2000" u="sng" dirty="0">
              <a:solidFill>
                <a:schemeClr val="accent1">
                  <a:lumMod val="60000"/>
                  <a:lumOff val="40000"/>
                </a:schemeClr>
              </a:solidFill>
              <a:ea typeface="宋体"/>
              <a:cs typeface="宋体"/>
            </a:endParaRPr>
          </a:p>
          <a:p>
            <a:pPr marL="457200" indent="-457200">
              <a:lnSpc>
                <a:spcPct val="70000"/>
              </a:lnSpc>
              <a:spcBef>
                <a:spcPct val="50000"/>
              </a:spcBef>
              <a:buClrTx/>
              <a:buSzTx/>
              <a:buFontTx/>
              <a:buNone/>
            </a:pPr>
            <a:r>
              <a:rPr lang="en-US" altLang="zh-CN" sz="2000" dirty="0">
                <a:solidFill>
                  <a:schemeClr val="tx1"/>
                </a:solidFill>
                <a:ea typeface="宋体"/>
                <a:cs typeface="宋体"/>
              </a:rPr>
              <a:t>100		{</a:t>
            </a:r>
            <a:r>
              <a:rPr lang="en-US" altLang="zh-CN" sz="2000" i="1" dirty="0">
                <a:solidFill>
                  <a:schemeClr val="tx1"/>
                </a:solidFill>
                <a:ea typeface="宋体"/>
                <a:cs typeface="宋体"/>
              </a:rPr>
              <a:t>f, a, c, d, g, </a:t>
            </a:r>
            <a:r>
              <a:rPr lang="en-US" altLang="zh-CN" sz="2000" i="1" dirty="0" err="1">
                <a:solidFill>
                  <a:schemeClr val="tx1"/>
                </a:solidFill>
                <a:ea typeface="宋体"/>
                <a:cs typeface="宋体"/>
              </a:rPr>
              <a:t>i</a:t>
            </a:r>
            <a:r>
              <a:rPr lang="en-US" altLang="zh-CN" sz="2000" i="1" dirty="0">
                <a:solidFill>
                  <a:schemeClr val="tx1"/>
                </a:solidFill>
                <a:ea typeface="宋体"/>
                <a:cs typeface="宋体"/>
              </a:rPr>
              <a:t>, m,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200		{</a:t>
            </a:r>
            <a:r>
              <a:rPr lang="en-US" altLang="zh-CN" sz="2000" i="1" dirty="0">
                <a:solidFill>
                  <a:schemeClr val="tx1"/>
                </a:solidFill>
                <a:ea typeface="宋体"/>
                <a:cs typeface="宋体"/>
              </a:rPr>
              <a:t>a, b, c, f, l, m,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b, m</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300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f, h, j,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b</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400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c, k, s,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c, b,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500</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a, f, c, e, l, p, m, n</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p:txBody>
      </p:sp>
      <p:graphicFrame>
        <p:nvGraphicFramePr>
          <p:cNvPr id="7" name="Group 271"/>
          <p:cNvGraphicFramePr>
            <a:graphicFrameLocks noGrp="1"/>
          </p:cNvGraphicFramePr>
          <p:nvPr/>
        </p:nvGraphicFramePr>
        <p:xfrm>
          <a:off x="5029200" y="3606792"/>
          <a:ext cx="2743200" cy="3175008"/>
        </p:xfrm>
        <a:graphic>
          <a:graphicData uri="http://schemas.openxmlformats.org/drawingml/2006/table">
            <a:tbl>
              <a:tblPr>
                <a:tableStyleId>{3C2FFA5D-87B4-456A-9821-1D502468CF0F}</a:tableStyleId>
              </a:tblPr>
              <a:tblGrid>
                <a:gridCol w="381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dirty="0" smtClean="0">
                          <a:ln>
                            <a:noFill/>
                          </a:ln>
                          <a:effectLst/>
                        </a:rPr>
                        <a:t>a</a:t>
                      </a:r>
                      <a:endParaRPr kumimoji="0" lang="en-US" sz="2000" b="1" i="0" u="none" strike="noStrike" cap="none" normalizeH="0" baseline="0" dirty="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3</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i</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dirty="0" smtClean="0">
                          <a:ln>
                            <a:noFill/>
                          </a:ln>
                          <a:effectLst/>
                        </a:rPr>
                        <a:t>1</a:t>
                      </a:r>
                      <a:endParaRPr kumimoji="0" lang="en-US" sz="2000" b="1" i="0" u="none" strike="noStrike" cap="none" normalizeH="0" baseline="0" dirty="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extLst>
                  <a:ext uri="{0D108BD9-81ED-4DB2-BD59-A6C34878D82A}">
                    <a16:rowId xmlns:a16="http://schemas.microsoft.com/office/drawing/2014/main" val="10000"/>
                  </a:ext>
                </a:extLst>
              </a:tr>
              <a:tr h="184150">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b</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3</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j</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dirty="0" smtClean="0">
                          <a:ln>
                            <a:noFill/>
                          </a:ln>
                          <a:effectLst/>
                        </a:rPr>
                        <a:t>1</a:t>
                      </a:r>
                      <a:endParaRPr kumimoji="0" lang="en-US" sz="2000" b="1" i="0" u="none" strike="noStrike" cap="none" normalizeH="0" baseline="0" dirty="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extLst>
                  <a:ext uri="{0D108BD9-81ED-4DB2-BD59-A6C34878D82A}">
                    <a16:rowId xmlns:a16="http://schemas.microsoft.com/office/drawing/2014/main" val="10001"/>
                  </a:ext>
                </a:extLst>
              </a:tr>
              <a:tr h="273050">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c</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4</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k</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1</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d</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1</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l</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2</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extLst>
                  <a:ext uri="{0D108BD9-81ED-4DB2-BD59-A6C34878D82A}">
                    <a16:rowId xmlns:a16="http://schemas.microsoft.com/office/drawing/2014/main" val="10003"/>
                  </a:ext>
                </a:extLst>
              </a:tr>
              <a:tr h="184150">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e</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1</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m</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3</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extLst>
                  <a:ext uri="{0D108BD9-81ED-4DB2-BD59-A6C34878D82A}">
                    <a16:rowId xmlns:a16="http://schemas.microsoft.com/office/drawing/2014/main" val="10004"/>
                  </a:ext>
                </a:extLst>
              </a:tr>
              <a:tr h="203200">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f</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4</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n</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1</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extLst>
                  <a:ext uri="{0D108BD9-81ED-4DB2-BD59-A6C34878D82A}">
                    <a16:rowId xmlns:a16="http://schemas.microsoft.com/office/drawing/2014/main" val="10005"/>
                  </a:ext>
                </a:extLst>
              </a:tr>
              <a:tr h="304800">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g</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1</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o</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2</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extLst>
                  <a:ext uri="{0D108BD9-81ED-4DB2-BD59-A6C34878D82A}">
                    <a16:rowId xmlns:a16="http://schemas.microsoft.com/office/drawing/2014/main" val="10006"/>
                  </a:ext>
                </a:extLst>
              </a:tr>
              <a:tr h="254000">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h</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smtClean="0">
                          <a:ln>
                            <a:noFill/>
                          </a:ln>
                          <a:effectLst/>
                        </a:rPr>
                        <a:t>1</a:t>
                      </a:r>
                      <a:endParaRPr kumimoji="0" lang="en-US" sz="2000" b="1" i="0" u="none" strike="noStrike" cap="none" normalizeH="0" baseline="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dirty="0" smtClean="0">
                          <a:ln>
                            <a:noFill/>
                          </a:ln>
                          <a:effectLst/>
                        </a:rPr>
                        <a:t>P</a:t>
                      </a:r>
                      <a:endParaRPr kumimoji="0" lang="en-US" sz="2000" b="1" i="0" u="none" strike="noStrike" cap="none" normalizeH="0" baseline="0" dirty="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000" u="none" strike="noStrike" cap="none" normalizeH="0" baseline="0" dirty="0" smtClean="0">
                          <a:ln>
                            <a:noFill/>
                          </a:ln>
                          <a:effectLst/>
                        </a:rPr>
                        <a:t>3</a:t>
                      </a:r>
                      <a:endParaRPr kumimoji="0" lang="en-US" sz="2000" b="1" i="0" u="none" strike="noStrike" cap="none" normalizeH="0" baseline="0" dirty="0" smtClean="0">
                        <a:ln>
                          <a:noFill/>
                        </a:ln>
                        <a:solidFill>
                          <a:srgbClr val="003366"/>
                        </a:solidFill>
                        <a:effectLst/>
                        <a:latin typeface="Garamond (W1)" pitchFamily="18" charset="0"/>
                      </a:endParaRPr>
                    </a:p>
                  </a:txBody>
                  <a:tcPr marL="92075" marR="92075" marT="46038" marB="46038" horzOverflow="overflow">
                    <a:cell3D prstMaterial="dkEdge">
                      <a:bevel/>
                      <a:lightRig rig="flood" dir="t"/>
                    </a:cell3D>
                  </a:tcPr>
                </a:tc>
                <a:extLst>
                  <a:ext uri="{0D108BD9-81ED-4DB2-BD59-A6C34878D82A}">
                    <a16:rowId xmlns:a16="http://schemas.microsoft.com/office/drawing/2014/main" val="10007"/>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62" name="Rectangle 2"/>
          <p:cNvSpPr>
            <a:spLocks noGrp="1" noChangeArrowheads="1"/>
          </p:cNvSpPr>
          <p:nvPr>
            <p:ph type="title"/>
          </p:nvPr>
        </p:nvSpPr>
        <p:spPr>
          <a:xfrm>
            <a:off x="0" y="0"/>
            <a:ext cx="9144000" cy="1371600"/>
          </a:xfrm>
        </p:spPr>
        <p:txBody>
          <a:bodyPr/>
          <a:lstStyle/>
          <a:p>
            <a:r>
              <a:rPr lang="tr-TR" altLang="zh-CN" sz="3600" dirty="0" smtClean="0">
                <a:ea typeface="宋体"/>
                <a:cs typeface="宋体"/>
              </a:rPr>
              <a:t>Bir işlem veritabanından FP-ağacı oluşturma</a:t>
            </a:r>
            <a:endParaRPr lang="en-US" altLang="zh-CN" sz="3600" dirty="0">
              <a:ea typeface="宋体"/>
              <a:cs typeface="宋体"/>
            </a:endParaRPr>
          </a:p>
        </p:txBody>
      </p:sp>
      <p:sp>
        <p:nvSpPr>
          <p:cNvPr id="1935363" name="Text Box 3"/>
          <p:cNvSpPr txBox="1">
            <a:spLocks noChangeArrowheads="1"/>
          </p:cNvSpPr>
          <p:nvPr/>
        </p:nvSpPr>
        <p:spPr bwMode="auto">
          <a:xfrm>
            <a:off x="5632450" y="3321050"/>
            <a:ext cx="45085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dirty="0">
                <a:solidFill>
                  <a:srgbClr val="6600FF"/>
                </a:solidFill>
                <a:ea typeface="宋体"/>
                <a:cs typeface="宋体"/>
              </a:rPr>
              <a:t>{}</a:t>
            </a:r>
          </a:p>
        </p:txBody>
      </p:sp>
      <p:sp>
        <p:nvSpPr>
          <p:cNvPr id="1935374" name="Text Box 14"/>
          <p:cNvSpPr txBox="1">
            <a:spLocks noChangeArrowheads="1"/>
          </p:cNvSpPr>
          <p:nvPr/>
        </p:nvSpPr>
        <p:spPr bwMode="auto">
          <a:xfrm>
            <a:off x="1981200" y="3579813"/>
            <a:ext cx="2591415" cy="2585323"/>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wrap="none">
            <a:spAutoFit/>
          </a:bodyPr>
          <a:lstStyle/>
          <a:p>
            <a:pPr>
              <a:lnSpc>
                <a:spcPct val="90000"/>
              </a:lnSpc>
              <a:spcBef>
                <a:spcPct val="0"/>
              </a:spcBef>
              <a:buClrTx/>
              <a:buSzTx/>
              <a:buFontTx/>
              <a:buNone/>
            </a:pPr>
            <a:r>
              <a:rPr lang="tr-TR" altLang="zh-CN" sz="2000" dirty="0" smtClean="0">
                <a:solidFill>
                  <a:srgbClr val="6600FF"/>
                </a:solidFill>
                <a:ea typeface="宋体"/>
                <a:cs typeface="宋体"/>
              </a:rPr>
              <a:t>Bağlantı Tablosu</a:t>
            </a:r>
            <a:endParaRPr lang="en-US" altLang="zh-CN" sz="2000" dirty="0">
              <a:solidFill>
                <a:srgbClr val="6600FF"/>
              </a:solidFill>
              <a:ea typeface="宋体"/>
              <a:cs typeface="宋体"/>
            </a:endParaRPr>
          </a:p>
          <a:p>
            <a:pPr>
              <a:lnSpc>
                <a:spcPct val="90000"/>
              </a:lnSpc>
              <a:spcBef>
                <a:spcPct val="0"/>
              </a:spcBef>
              <a:buClrTx/>
              <a:buSzTx/>
              <a:buFontTx/>
              <a:buNone/>
            </a:pPr>
            <a:endParaRPr lang="en-US" altLang="zh-CN" sz="2000" dirty="0">
              <a:solidFill>
                <a:srgbClr val="6600FF"/>
              </a:solidFill>
              <a:ea typeface="宋体"/>
              <a:cs typeface="宋体"/>
            </a:endParaRPr>
          </a:p>
          <a:p>
            <a:pPr>
              <a:lnSpc>
                <a:spcPct val="90000"/>
              </a:lnSpc>
              <a:spcBef>
                <a:spcPct val="0"/>
              </a:spcBef>
              <a:buClrTx/>
              <a:buSzTx/>
              <a:buFontTx/>
              <a:buNone/>
            </a:pPr>
            <a:r>
              <a:rPr lang="tr-TR" altLang="zh-CN" sz="2000" i="1" u="sng" dirty="0" smtClean="0">
                <a:solidFill>
                  <a:srgbClr val="6600FF"/>
                </a:solidFill>
                <a:ea typeface="宋体"/>
                <a:cs typeface="宋体"/>
              </a:rPr>
              <a:t>ürün frekans bağlantı</a:t>
            </a:r>
            <a:endParaRPr lang="en-US" altLang="zh-CN" sz="2000" i="1" u="sng" dirty="0">
              <a:solidFill>
                <a:srgbClr val="6600FF"/>
              </a:solidFill>
              <a:ea typeface="宋体"/>
              <a:cs typeface="宋体"/>
            </a:endParaRPr>
          </a:p>
          <a:p>
            <a:pPr>
              <a:lnSpc>
                <a:spcPct val="90000"/>
              </a:lnSpc>
              <a:spcBef>
                <a:spcPct val="0"/>
              </a:spcBef>
              <a:buClrTx/>
              <a:buSzTx/>
              <a:buFontTx/>
              <a:buNone/>
            </a:pPr>
            <a:r>
              <a:rPr lang="en-US" altLang="zh-CN" sz="2000" i="1" dirty="0">
                <a:solidFill>
                  <a:srgbClr val="6600FF"/>
                </a:solidFill>
                <a:ea typeface="宋体"/>
                <a:cs typeface="宋体"/>
              </a:rPr>
              <a:t> f	0	nil</a:t>
            </a:r>
          </a:p>
          <a:p>
            <a:pPr>
              <a:lnSpc>
                <a:spcPct val="90000"/>
              </a:lnSpc>
              <a:spcBef>
                <a:spcPct val="0"/>
              </a:spcBef>
              <a:buClrTx/>
              <a:buSzTx/>
              <a:buFontTx/>
              <a:buNone/>
            </a:pPr>
            <a:r>
              <a:rPr lang="en-US" altLang="zh-CN" sz="2000" i="1" dirty="0">
                <a:solidFill>
                  <a:srgbClr val="6600FF"/>
                </a:solidFill>
                <a:ea typeface="宋体"/>
                <a:cs typeface="宋体"/>
              </a:rPr>
              <a:t>c	0	nil</a:t>
            </a:r>
          </a:p>
          <a:p>
            <a:pPr>
              <a:lnSpc>
                <a:spcPct val="90000"/>
              </a:lnSpc>
              <a:spcBef>
                <a:spcPct val="0"/>
              </a:spcBef>
              <a:buClrTx/>
              <a:buSzTx/>
              <a:buFontTx/>
              <a:buNone/>
            </a:pPr>
            <a:r>
              <a:rPr lang="en-US" altLang="zh-CN" sz="2000" i="1" dirty="0">
                <a:solidFill>
                  <a:srgbClr val="6600FF"/>
                </a:solidFill>
                <a:ea typeface="宋体"/>
                <a:cs typeface="宋体"/>
              </a:rPr>
              <a:t>a	0	nil</a:t>
            </a:r>
          </a:p>
          <a:p>
            <a:pPr>
              <a:lnSpc>
                <a:spcPct val="90000"/>
              </a:lnSpc>
              <a:spcBef>
                <a:spcPct val="0"/>
              </a:spcBef>
              <a:buClrTx/>
              <a:buSzTx/>
              <a:buFontTx/>
              <a:buNone/>
            </a:pPr>
            <a:r>
              <a:rPr lang="en-US" altLang="zh-CN" sz="2000" i="1" dirty="0">
                <a:solidFill>
                  <a:srgbClr val="6600FF"/>
                </a:solidFill>
                <a:ea typeface="宋体"/>
                <a:cs typeface="宋体"/>
              </a:rPr>
              <a:t>b	0	nil</a:t>
            </a:r>
          </a:p>
          <a:p>
            <a:pPr>
              <a:lnSpc>
                <a:spcPct val="90000"/>
              </a:lnSpc>
              <a:spcBef>
                <a:spcPct val="0"/>
              </a:spcBef>
              <a:buClrTx/>
              <a:buSzTx/>
              <a:buFontTx/>
              <a:buNone/>
            </a:pPr>
            <a:r>
              <a:rPr lang="en-US" altLang="zh-CN" sz="2000" i="1" dirty="0">
                <a:solidFill>
                  <a:srgbClr val="6600FF"/>
                </a:solidFill>
                <a:ea typeface="宋体"/>
                <a:cs typeface="宋体"/>
              </a:rPr>
              <a:t>m	0	nil</a:t>
            </a:r>
          </a:p>
          <a:p>
            <a:pPr>
              <a:lnSpc>
                <a:spcPct val="90000"/>
              </a:lnSpc>
              <a:spcBef>
                <a:spcPct val="0"/>
              </a:spcBef>
              <a:buClrTx/>
              <a:buSzTx/>
              <a:buFontTx/>
              <a:buNone/>
            </a:pPr>
            <a:r>
              <a:rPr lang="en-US" altLang="zh-CN" sz="2000" i="1" dirty="0">
                <a:solidFill>
                  <a:srgbClr val="6600FF"/>
                </a:solidFill>
                <a:ea typeface="宋体"/>
                <a:cs typeface="宋体"/>
              </a:rPr>
              <a:t>p	0	nil</a:t>
            </a:r>
            <a:endParaRPr lang="en-US" altLang="zh-CN" sz="2000" dirty="0">
              <a:solidFill>
                <a:srgbClr val="6600FF"/>
              </a:solidFill>
              <a:ea typeface="宋体"/>
              <a:cs typeface="宋体"/>
            </a:endParaRPr>
          </a:p>
        </p:txBody>
      </p:sp>
      <p:sp>
        <p:nvSpPr>
          <p:cNvPr id="1935381" name="Text Box 21"/>
          <p:cNvSpPr txBox="1">
            <a:spLocks noChangeArrowheads="1"/>
          </p:cNvSpPr>
          <p:nvPr/>
        </p:nvSpPr>
        <p:spPr bwMode="gray">
          <a:xfrm>
            <a:off x="609600" y="6292850"/>
            <a:ext cx="3200400" cy="369974"/>
          </a:xfrm>
          <a:prstGeom prst="rect">
            <a:avLst/>
          </a:prstGeom>
          <a:noFill/>
          <a:ln w="3175" algn="ctr">
            <a:noFill/>
            <a:miter lim="800000"/>
            <a:headEnd/>
            <a:tailEnd/>
          </a:ln>
          <a:effectLst/>
        </p:spPr>
        <p:txBody>
          <a:bodyPr lIns="92075" tIns="46038" rIns="92075" bIns="46038">
            <a:spAutoFit/>
          </a:bodyPr>
          <a:lstStyle/>
          <a:p>
            <a:pPr marL="342900" indent="-342900">
              <a:spcBef>
                <a:spcPct val="50000"/>
              </a:spcBef>
              <a:buFont typeface="Monotype Sorts" pitchFamily="2" charset="2"/>
              <a:buNone/>
            </a:pPr>
            <a:r>
              <a:rPr lang="tr-TR" dirty="0" smtClean="0"/>
              <a:t>İlk </a:t>
            </a:r>
            <a:r>
              <a:rPr lang="en-US" dirty="0" smtClean="0"/>
              <a:t>FP-</a:t>
            </a:r>
            <a:r>
              <a:rPr lang="tr-TR" dirty="0" smtClean="0"/>
              <a:t>ağacı</a:t>
            </a:r>
            <a:endParaRPr lang="en-US" i="1" dirty="0"/>
          </a:p>
        </p:txBody>
      </p:sp>
      <p:sp>
        <p:nvSpPr>
          <p:cNvPr id="8" name="Rectangle 40"/>
          <p:cNvSpPr>
            <a:spLocks noChangeArrowheads="1"/>
          </p:cNvSpPr>
          <p:nvPr/>
        </p:nvSpPr>
        <p:spPr bwMode="auto">
          <a:xfrm>
            <a:off x="304800" y="990600"/>
            <a:ext cx="6705600" cy="2154436"/>
          </a:xfrm>
          <a:prstGeom prst="rect">
            <a:avLst/>
          </a:prstGeom>
          <a:noFill/>
          <a:ln w="9525">
            <a:solidFill>
              <a:schemeClr val="folHlink"/>
            </a:solidFill>
            <a:miter lim="800000"/>
            <a:headEnd/>
            <a:tailEnd/>
          </a:ln>
          <a:effectLst/>
        </p:spPr>
        <p:txBody>
          <a:bodyPr wrap="square">
            <a:spAutoFit/>
          </a:bodyPr>
          <a:lstStyle/>
          <a:p>
            <a:pPr marL="457200" indent="-457200">
              <a:lnSpc>
                <a:spcPct val="70000"/>
              </a:lnSpc>
              <a:spcBef>
                <a:spcPct val="50000"/>
              </a:spcBef>
              <a:buClrTx/>
              <a:buSzTx/>
              <a:buFontTx/>
              <a:buNone/>
            </a:pPr>
            <a:r>
              <a:rPr lang="en-US" altLang="zh-CN" sz="2000" u="sng" dirty="0">
                <a:solidFill>
                  <a:schemeClr val="accent1">
                    <a:lumMod val="60000"/>
                    <a:lumOff val="40000"/>
                  </a:schemeClr>
                </a:solidFill>
                <a:ea typeface="宋体"/>
                <a:cs typeface="宋体"/>
              </a:rPr>
              <a:t>TID	</a:t>
            </a:r>
            <a:r>
              <a:rPr lang="tr-TR" altLang="zh-CN" sz="2000" u="sng" dirty="0" smtClean="0">
                <a:solidFill>
                  <a:schemeClr val="accent1">
                    <a:lumMod val="60000"/>
                    <a:lumOff val="40000"/>
                  </a:schemeClr>
                </a:solidFill>
                <a:ea typeface="宋体"/>
                <a:cs typeface="宋体"/>
              </a:rPr>
              <a:t>Alınan ürünler</a:t>
            </a:r>
            <a:r>
              <a:rPr lang="en-US" altLang="zh-CN" sz="2000" u="sng" dirty="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    </a:t>
            </a:r>
            <a:r>
              <a:rPr lang="en-US" altLang="zh-CN" sz="2000" u="sng" dirty="0" smtClean="0">
                <a:solidFill>
                  <a:schemeClr val="accent1">
                    <a:lumMod val="60000"/>
                    <a:lumOff val="40000"/>
                  </a:schemeClr>
                </a:solidFill>
                <a:ea typeface="宋体"/>
                <a:cs typeface="宋体"/>
              </a:rPr>
              <a:t>(</a:t>
            </a:r>
            <a:r>
              <a:rPr lang="tr-TR" altLang="zh-CN" sz="2000" u="sng" dirty="0" smtClean="0">
                <a:solidFill>
                  <a:schemeClr val="accent1">
                    <a:lumMod val="60000"/>
                    <a:lumOff val="40000"/>
                  </a:schemeClr>
                </a:solidFill>
                <a:ea typeface="宋体"/>
                <a:cs typeface="宋体"/>
              </a:rPr>
              <a:t>sıralı</a:t>
            </a:r>
            <a:r>
              <a:rPr lang="en-US" altLang="zh-CN" sz="2000" u="sng" dirty="0" smtClean="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yoğun ürünler</a:t>
            </a:r>
            <a:endParaRPr lang="en-US" altLang="zh-CN" sz="2000" u="sng" dirty="0">
              <a:solidFill>
                <a:schemeClr val="accent1">
                  <a:lumMod val="60000"/>
                  <a:lumOff val="40000"/>
                </a:schemeClr>
              </a:solidFill>
              <a:ea typeface="宋体"/>
              <a:cs typeface="宋体"/>
            </a:endParaRPr>
          </a:p>
          <a:p>
            <a:pPr marL="457200" indent="-457200">
              <a:lnSpc>
                <a:spcPct val="70000"/>
              </a:lnSpc>
              <a:spcBef>
                <a:spcPct val="50000"/>
              </a:spcBef>
              <a:buClrTx/>
              <a:buSzTx/>
              <a:buFontTx/>
              <a:buNone/>
            </a:pPr>
            <a:r>
              <a:rPr lang="en-US" altLang="zh-CN" sz="2000" dirty="0">
                <a:solidFill>
                  <a:schemeClr val="tx1"/>
                </a:solidFill>
                <a:ea typeface="宋体"/>
                <a:cs typeface="宋体"/>
              </a:rPr>
              <a:t>100		{</a:t>
            </a:r>
            <a:r>
              <a:rPr lang="en-US" altLang="zh-CN" sz="2000" i="1" dirty="0">
                <a:solidFill>
                  <a:schemeClr val="tx1"/>
                </a:solidFill>
                <a:ea typeface="宋体"/>
                <a:cs typeface="宋体"/>
              </a:rPr>
              <a:t>f, a, c, d, g, </a:t>
            </a:r>
            <a:r>
              <a:rPr lang="en-US" altLang="zh-CN" sz="2000" i="1" dirty="0" err="1">
                <a:solidFill>
                  <a:schemeClr val="tx1"/>
                </a:solidFill>
                <a:ea typeface="宋体"/>
                <a:cs typeface="宋体"/>
              </a:rPr>
              <a:t>i</a:t>
            </a:r>
            <a:r>
              <a:rPr lang="en-US" altLang="zh-CN" sz="2000" i="1" dirty="0">
                <a:solidFill>
                  <a:schemeClr val="tx1"/>
                </a:solidFill>
                <a:ea typeface="宋体"/>
                <a:cs typeface="宋体"/>
              </a:rPr>
              <a:t>, m,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200		{</a:t>
            </a:r>
            <a:r>
              <a:rPr lang="en-US" altLang="zh-CN" sz="2000" i="1" dirty="0">
                <a:solidFill>
                  <a:schemeClr val="tx1"/>
                </a:solidFill>
                <a:ea typeface="宋体"/>
                <a:cs typeface="宋体"/>
              </a:rPr>
              <a:t>a, b, c, f, l, m,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b, m</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300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f, h, j,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b</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400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c, k, s,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c, b,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500</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a, f, c, e, l, p, m, n</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404664"/>
            <a:ext cx="8472518" cy="5786478"/>
          </a:xfrm>
        </p:spPr>
        <p:txBody>
          <a:bodyPr>
            <a:normAutofit/>
          </a:bodyPr>
          <a:lstStyle/>
          <a:p>
            <a:pPr>
              <a:buNone/>
            </a:pPr>
            <a:r>
              <a:rPr lang="tr-TR" sz="2000" dirty="0" smtClean="0">
                <a:latin typeface="+mj-lt"/>
                <a:ea typeface="+mj-ea"/>
                <a:cs typeface="+mj-cs"/>
              </a:rPr>
              <a:t> </a:t>
            </a:r>
            <a:r>
              <a:rPr lang="tr-TR" sz="2000" b="1" dirty="0" smtClean="0"/>
              <a:t>Birliktelik Kuralları ile Veritabanlarında Bilgi Keşfi</a:t>
            </a:r>
            <a:endParaRPr lang="tr-TR" sz="2000" b="1" dirty="0" smtClean="0">
              <a:latin typeface="+mj-lt"/>
              <a:ea typeface="+mj-ea"/>
              <a:cs typeface="+mj-cs"/>
            </a:endParaRPr>
          </a:p>
          <a:p>
            <a:pPr>
              <a:buNone/>
            </a:pPr>
            <a:endParaRPr lang="tr-TR" sz="2000" dirty="0" smtClean="0">
              <a:latin typeface="+mj-lt"/>
              <a:ea typeface="+mj-ea"/>
              <a:cs typeface="+mj-cs"/>
            </a:endParaRPr>
          </a:p>
          <a:p>
            <a:pPr>
              <a:buNone/>
            </a:pPr>
            <a:r>
              <a:rPr lang="tr-TR" sz="2000" dirty="0" smtClean="0">
                <a:latin typeface="+mj-lt"/>
                <a:ea typeface="+mj-ea"/>
                <a:cs typeface="+mj-cs"/>
              </a:rPr>
              <a:t>     	Binlerce ürünün ve müşterinin olacağı düşünülürse bu analizlerin gözle ve elle yapılamayacağı, bilgisayar programları aracılığıyla otomatik olarak yapılması gerektiği ortaya çıkar. </a:t>
            </a:r>
          </a:p>
          <a:p>
            <a:pPr>
              <a:buNone/>
            </a:pPr>
            <a:r>
              <a:rPr lang="tr-TR" sz="2000" dirty="0" smtClean="0">
                <a:latin typeface="+mj-lt"/>
                <a:ea typeface="+mj-ea"/>
                <a:cs typeface="+mj-cs"/>
              </a:rPr>
              <a:t>     </a:t>
            </a:r>
          </a:p>
          <a:p>
            <a:pPr>
              <a:buNone/>
            </a:pPr>
            <a:r>
              <a:rPr lang="tr-TR" sz="2000" dirty="0" smtClean="0">
                <a:latin typeface="+mj-lt"/>
                <a:ea typeface="+mj-ea"/>
                <a:cs typeface="+mj-cs"/>
              </a:rPr>
              <a:t>    		Her geçen gün işletmeler ve devlet kurumları veri tabanı sistemine daha fazla yatırım yapmakta ve daha fazla oranda veriyi bu sistemlerde depolamaktadır. </a:t>
            </a:r>
          </a:p>
          <a:p>
            <a:pPr>
              <a:buNone/>
            </a:pPr>
            <a:endParaRPr lang="tr-TR" sz="2000" dirty="0" smtClean="0">
              <a:latin typeface="+mj-lt"/>
              <a:ea typeface="+mj-ea"/>
              <a:cs typeface="+mj-cs"/>
            </a:endParaRPr>
          </a:p>
          <a:p>
            <a:pPr>
              <a:buNone/>
            </a:pPr>
            <a:r>
              <a:rPr lang="tr-TR" sz="2000" dirty="0" smtClean="0">
                <a:latin typeface="+mj-lt"/>
                <a:ea typeface="+mj-ea"/>
                <a:cs typeface="+mj-cs"/>
              </a:rPr>
              <a:t>      	Fakat, bu boyuttaki veri çoğu işletme veya kurumda anlamlı ve verimli bir şekilde işlenememektedir. Bu büyük boyuttaki verilerden yararlanmak için, bu veriler üzerinde yöntem ve kurallar uygulanarak değerli bilginin keşfedilmesine gerek duyulmuştur. </a:t>
            </a:r>
          </a:p>
          <a:p>
            <a:pPr>
              <a:buNone/>
            </a:pPr>
            <a:endParaRPr lang="tr-TR" sz="2000" dirty="0" smtClean="0">
              <a:latin typeface="+mj-lt"/>
              <a:ea typeface="+mj-ea"/>
              <a:cs typeface="+mj-cs"/>
            </a:endParaRPr>
          </a:p>
          <a:p>
            <a:pPr>
              <a:buNone/>
            </a:pPr>
            <a:r>
              <a:rPr lang="tr-TR" sz="2000" dirty="0" smtClean="0">
                <a:latin typeface="+mj-lt"/>
                <a:ea typeface="+mj-ea"/>
                <a:cs typeface="+mj-cs"/>
              </a:rPr>
              <a:t>      	Bu sürece, </a:t>
            </a:r>
            <a:r>
              <a:rPr lang="tr-TR" sz="2000" b="1" dirty="0" smtClean="0">
                <a:latin typeface="+mj-lt"/>
                <a:ea typeface="+mj-ea"/>
                <a:cs typeface="+mj-cs"/>
              </a:rPr>
              <a:t>Veritabanlarında Bilgi Keşfi </a:t>
            </a:r>
            <a:r>
              <a:rPr lang="tr-TR" sz="2000" dirty="0" smtClean="0">
                <a:latin typeface="+mj-lt"/>
                <a:ea typeface="+mj-ea"/>
                <a:cs typeface="+mj-cs"/>
              </a:rPr>
              <a:t>VTBK (</a:t>
            </a:r>
            <a:r>
              <a:rPr lang="tr-TR" sz="2000" dirty="0" err="1" smtClean="0">
                <a:latin typeface="+mj-lt"/>
                <a:ea typeface="+mj-ea"/>
                <a:cs typeface="+mj-cs"/>
              </a:rPr>
              <a:t>Knowledge</a:t>
            </a:r>
            <a:r>
              <a:rPr lang="tr-TR" sz="2000" dirty="0" smtClean="0">
                <a:latin typeface="+mj-lt"/>
                <a:ea typeface="+mj-ea"/>
                <a:cs typeface="+mj-cs"/>
              </a:rPr>
              <a:t> </a:t>
            </a:r>
            <a:r>
              <a:rPr lang="tr-TR" sz="2000" dirty="0" err="1" smtClean="0">
                <a:latin typeface="+mj-lt"/>
                <a:ea typeface="+mj-ea"/>
                <a:cs typeface="+mj-cs"/>
              </a:rPr>
              <a:t>Discovery</a:t>
            </a:r>
            <a:r>
              <a:rPr lang="tr-TR" sz="2000" dirty="0" smtClean="0">
                <a:latin typeface="+mj-lt"/>
                <a:ea typeface="+mj-ea"/>
                <a:cs typeface="+mj-cs"/>
              </a:rPr>
              <a:t>  in </a:t>
            </a:r>
            <a:r>
              <a:rPr lang="tr-TR" sz="2000" dirty="0" err="1" smtClean="0">
                <a:latin typeface="+mj-lt"/>
                <a:ea typeface="+mj-ea"/>
                <a:cs typeface="+mj-cs"/>
              </a:rPr>
              <a:t>Databases</a:t>
            </a:r>
            <a:r>
              <a:rPr lang="tr-TR" sz="2000" dirty="0" smtClean="0">
                <a:latin typeface="+mj-lt"/>
                <a:ea typeface="+mj-ea"/>
                <a:cs typeface="+mj-cs"/>
              </a:rPr>
              <a:t> – KDD) adı verilmektedir</a:t>
            </a:r>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2355" name="Text Box 3"/>
          <p:cNvSpPr txBox="1">
            <a:spLocks noChangeArrowheads="1"/>
          </p:cNvSpPr>
          <p:nvPr/>
        </p:nvSpPr>
        <p:spPr bwMode="auto">
          <a:xfrm>
            <a:off x="5632450" y="3332162"/>
            <a:ext cx="45085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a:solidFill>
                  <a:srgbClr val="6600FF"/>
                </a:solidFill>
                <a:ea typeface="宋体"/>
                <a:cs typeface="宋体"/>
              </a:rPr>
              <a:t>{}</a:t>
            </a:r>
          </a:p>
        </p:txBody>
      </p:sp>
      <p:sp>
        <p:nvSpPr>
          <p:cNvPr id="1892356" name="Text Box 4"/>
          <p:cNvSpPr txBox="1">
            <a:spLocks noChangeArrowheads="1"/>
          </p:cNvSpPr>
          <p:nvPr/>
        </p:nvSpPr>
        <p:spPr bwMode="auto">
          <a:xfrm>
            <a:off x="5175250" y="4017962"/>
            <a:ext cx="46355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f:1</a:t>
            </a:r>
          </a:p>
        </p:txBody>
      </p:sp>
      <p:cxnSp>
        <p:nvCxnSpPr>
          <p:cNvPr id="1892357" name="AutoShape 5"/>
          <p:cNvCxnSpPr>
            <a:cxnSpLocks noChangeShapeType="1"/>
            <a:stCxn id="1892355" idx="2"/>
            <a:endCxn id="1892356" idx="0"/>
          </p:cNvCxnSpPr>
          <p:nvPr/>
        </p:nvCxnSpPr>
        <p:spPr bwMode="auto">
          <a:xfrm flipH="1">
            <a:off x="5407025" y="3741737"/>
            <a:ext cx="450850" cy="276225"/>
          </a:xfrm>
          <a:prstGeom prst="straightConnector1">
            <a:avLst/>
          </a:prstGeom>
          <a:noFill/>
          <a:ln w="12700">
            <a:solidFill>
              <a:schemeClr val="tx2"/>
            </a:solidFill>
            <a:round/>
            <a:headEnd type="none" w="sm" len="sm"/>
            <a:tailEnd type="none" w="sm" len="sm"/>
          </a:ln>
          <a:effectLst/>
        </p:spPr>
      </p:cxnSp>
      <p:sp>
        <p:nvSpPr>
          <p:cNvPr id="1892358" name="Text Box 6"/>
          <p:cNvSpPr txBox="1">
            <a:spLocks noChangeArrowheads="1"/>
          </p:cNvSpPr>
          <p:nvPr/>
        </p:nvSpPr>
        <p:spPr bwMode="auto">
          <a:xfrm>
            <a:off x="4878388" y="4624387"/>
            <a:ext cx="496887"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c:1</a:t>
            </a:r>
          </a:p>
        </p:txBody>
      </p:sp>
      <p:cxnSp>
        <p:nvCxnSpPr>
          <p:cNvPr id="1892359" name="AutoShape 7"/>
          <p:cNvCxnSpPr>
            <a:cxnSpLocks noChangeShapeType="1"/>
            <a:stCxn id="1892356" idx="2"/>
            <a:endCxn id="1892358" idx="0"/>
          </p:cNvCxnSpPr>
          <p:nvPr/>
        </p:nvCxnSpPr>
        <p:spPr bwMode="auto">
          <a:xfrm flipH="1">
            <a:off x="5127625" y="4427537"/>
            <a:ext cx="279400" cy="196850"/>
          </a:xfrm>
          <a:prstGeom prst="straightConnector1">
            <a:avLst/>
          </a:prstGeom>
          <a:noFill/>
          <a:ln w="12700">
            <a:solidFill>
              <a:schemeClr val="tx2"/>
            </a:solidFill>
            <a:round/>
            <a:headEnd type="none" w="sm" len="sm"/>
            <a:tailEnd type="none" w="sm" len="sm"/>
          </a:ln>
          <a:effectLst/>
        </p:spPr>
      </p:cxnSp>
      <p:sp>
        <p:nvSpPr>
          <p:cNvPr id="1892360" name="Text Box 8"/>
          <p:cNvSpPr txBox="1">
            <a:spLocks noChangeArrowheads="1"/>
          </p:cNvSpPr>
          <p:nvPr/>
        </p:nvSpPr>
        <p:spPr bwMode="auto">
          <a:xfrm>
            <a:off x="4870450" y="5230812"/>
            <a:ext cx="52070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a:1</a:t>
            </a:r>
          </a:p>
        </p:txBody>
      </p:sp>
      <p:sp>
        <p:nvSpPr>
          <p:cNvPr id="1892361" name="Text Box 9"/>
          <p:cNvSpPr txBox="1">
            <a:spLocks noChangeArrowheads="1"/>
          </p:cNvSpPr>
          <p:nvPr/>
        </p:nvSpPr>
        <p:spPr bwMode="auto">
          <a:xfrm>
            <a:off x="4575175" y="5840412"/>
            <a:ext cx="595313"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m:1</a:t>
            </a:r>
          </a:p>
        </p:txBody>
      </p:sp>
      <p:sp>
        <p:nvSpPr>
          <p:cNvPr id="1892362" name="Text Box 10"/>
          <p:cNvSpPr txBox="1">
            <a:spLocks noChangeArrowheads="1"/>
          </p:cNvSpPr>
          <p:nvPr/>
        </p:nvSpPr>
        <p:spPr bwMode="auto">
          <a:xfrm>
            <a:off x="4603750" y="6448425"/>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p:1</a:t>
            </a:r>
          </a:p>
        </p:txBody>
      </p:sp>
      <p:cxnSp>
        <p:nvCxnSpPr>
          <p:cNvPr id="1892363" name="AutoShape 11"/>
          <p:cNvCxnSpPr>
            <a:cxnSpLocks noChangeShapeType="1"/>
            <a:stCxn id="1892358" idx="2"/>
            <a:endCxn id="1892360" idx="0"/>
          </p:cNvCxnSpPr>
          <p:nvPr/>
        </p:nvCxnSpPr>
        <p:spPr bwMode="auto">
          <a:xfrm>
            <a:off x="5127625" y="5033962"/>
            <a:ext cx="3175" cy="196850"/>
          </a:xfrm>
          <a:prstGeom prst="straightConnector1">
            <a:avLst/>
          </a:prstGeom>
          <a:noFill/>
          <a:ln w="12700">
            <a:solidFill>
              <a:schemeClr val="tx2"/>
            </a:solidFill>
            <a:round/>
            <a:headEnd type="none" w="sm" len="sm"/>
            <a:tailEnd type="none" w="sm" len="sm"/>
          </a:ln>
          <a:effectLst/>
        </p:spPr>
      </p:cxnSp>
      <p:cxnSp>
        <p:nvCxnSpPr>
          <p:cNvPr id="1892364" name="AutoShape 12"/>
          <p:cNvCxnSpPr>
            <a:cxnSpLocks noChangeShapeType="1"/>
            <a:stCxn id="1892360" idx="2"/>
            <a:endCxn id="1892361" idx="0"/>
          </p:cNvCxnSpPr>
          <p:nvPr/>
        </p:nvCxnSpPr>
        <p:spPr bwMode="auto">
          <a:xfrm flipH="1">
            <a:off x="4873625" y="5640387"/>
            <a:ext cx="257175" cy="200025"/>
          </a:xfrm>
          <a:prstGeom prst="straightConnector1">
            <a:avLst/>
          </a:prstGeom>
          <a:noFill/>
          <a:ln w="12700">
            <a:solidFill>
              <a:schemeClr val="tx2"/>
            </a:solidFill>
            <a:round/>
            <a:headEnd type="none" w="sm" len="sm"/>
            <a:tailEnd type="none" w="sm" len="sm"/>
          </a:ln>
          <a:effectLst/>
        </p:spPr>
      </p:cxnSp>
      <p:cxnSp>
        <p:nvCxnSpPr>
          <p:cNvPr id="1892365" name="AutoShape 13"/>
          <p:cNvCxnSpPr>
            <a:cxnSpLocks noChangeShapeType="1"/>
            <a:stCxn id="1892361" idx="2"/>
            <a:endCxn id="1892362" idx="0"/>
          </p:cNvCxnSpPr>
          <p:nvPr/>
        </p:nvCxnSpPr>
        <p:spPr bwMode="auto">
          <a:xfrm flipH="1">
            <a:off x="4868863" y="6249987"/>
            <a:ext cx="4762" cy="198438"/>
          </a:xfrm>
          <a:prstGeom prst="straightConnector1">
            <a:avLst/>
          </a:prstGeom>
          <a:noFill/>
          <a:ln w="12700">
            <a:solidFill>
              <a:schemeClr val="tx2"/>
            </a:solidFill>
            <a:round/>
            <a:headEnd type="none" w="sm" len="sm"/>
            <a:tailEnd type="none" w="sm" len="sm"/>
          </a:ln>
          <a:effectLst/>
        </p:spPr>
      </p:cxnSp>
      <p:sp>
        <p:nvSpPr>
          <p:cNvPr id="1892366" name="Text Box 14"/>
          <p:cNvSpPr txBox="1">
            <a:spLocks noChangeArrowheads="1"/>
          </p:cNvSpPr>
          <p:nvPr/>
        </p:nvSpPr>
        <p:spPr bwMode="auto">
          <a:xfrm>
            <a:off x="1981200" y="3590925"/>
            <a:ext cx="2574925" cy="2576512"/>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wrap="none">
            <a:spAutoFit/>
          </a:bodyPr>
          <a:lstStyle/>
          <a:p>
            <a:pPr>
              <a:lnSpc>
                <a:spcPct val="90000"/>
              </a:lnSpc>
            </a:pPr>
            <a:r>
              <a:rPr lang="tr-TR" altLang="zh-CN" sz="2000" dirty="0" smtClean="0">
                <a:solidFill>
                  <a:srgbClr val="6600FF"/>
                </a:solidFill>
                <a:ea typeface="宋体"/>
                <a:cs typeface="宋体"/>
              </a:rPr>
              <a:t>Bağlantı Tablosu</a:t>
            </a:r>
            <a:endParaRPr lang="en-US" altLang="zh-CN" sz="2000" dirty="0" smtClean="0">
              <a:solidFill>
                <a:srgbClr val="6600FF"/>
              </a:solidFill>
              <a:ea typeface="宋体"/>
              <a:cs typeface="宋体"/>
            </a:endParaRPr>
          </a:p>
          <a:p>
            <a:pPr>
              <a:lnSpc>
                <a:spcPct val="90000"/>
              </a:lnSpc>
              <a:spcBef>
                <a:spcPct val="0"/>
              </a:spcBef>
              <a:buClrTx/>
              <a:buSzTx/>
              <a:buFontTx/>
              <a:buNone/>
            </a:pPr>
            <a:endParaRPr lang="en-US" altLang="zh-CN" sz="2000" dirty="0">
              <a:solidFill>
                <a:srgbClr val="6600FF"/>
              </a:solidFill>
              <a:ea typeface="宋体"/>
              <a:cs typeface="宋体"/>
            </a:endParaRPr>
          </a:p>
          <a:p>
            <a:pPr>
              <a:lnSpc>
                <a:spcPct val="90000"/>
              </a:lnSpc>
            </a:pPr>
            <a:r>
              <a:rPr lang="tr-TR" altLang="zh-CN" sz="2000" i="1" u="sng" dirty="0" smtClean="0">
                <a:solidFill>
                  <a:srgbClr val="6600FF"/>
                </a:solidFill>
                <a:ea typeface="宋体"/>
                <a:cs typeface="宋体"/>
              </a:rPr>
              <a:t>ürün frekans bağlantı</a:t>
            </a:r>
            <a:endParaRPr lang="en-US" altLang="zh-CN" sz="2000" i="1" u="sng" dirty="0" smtClean="0">
              <a:solidFill>
                <a:srgbClr val="6600FF"/>
              </a:solidFill>
              <a:ea typeface="宋体"/>
              <a:cs typeface="宋体"/>
            </a:endParaRPr>
          </a:p>
          <a:p>
            <a:pPr>
              <a:lnSpc>
                <a:spcPct val="90000"/>
              </a:lnSpc>
              <a:spcBef>
                <a:spcPct val="0"/>
              </a:spcBef>
              <a:buClrTx/>
              <a:buSzTx/>
              <a:buFontTx/>
              <a:buNone/>
            </a:pPr>
            <a:r>
              <a:rPr lang="en-US" altLang="zh-CN" sz="2000" i="1" dirty="0" smtClean="0">
                <a:solidFill>
                  <a:srgbClr val="6600FF"/>
                </a:solidFill>
                <a:ea typeface="宋体"/>
                <a:cs typeface="宋体"/>
              </a:rPr>
              <a:t> </a:t>
            </a:r>
            <a:r>
              <a:rPr lang="en-US" altLang="zh-CN" sz="2000" i="1" dirty="0">
                <a:solidFill>
                  <a:srgbClr val="6600FF"/>
                </a:solidFill>
                <a:ea typeface="宋体"/>
                <a:cs typeface="宋体"/>
              </a:rPr>
              <a:t>f	1</a:t>
            </a:r>
          </a:p>
          <a:p>
            <a:pPr>
              <a:lnSpc>
                <a:spcPct val="90000"/>
              </a:lnSpc>
              <a:spcBef>
                <a:spcPct val="0"/>
              </a:spcBef>
              <a:buClrTx/>
              <a:buSzTx/>
              <a:buFontTx/>
              <a:buNone/>
            </a:pPr>
            <a:r>
              <a:rPr lang="en-US" altLang="zh-CN" sz="2000" i="1" dirty="0">
                <a:solidFill>
                  <a:srgbClr val="6600FF"/>
                </a:solidFill>
                <a:ea typeface="宋体"/>
                <a:cs typeface="宋体"/>
              </a:rPr>
              <a:t>c	1</a:t>
            </a:r>
          </a:p>
          <a:p>
            <a:pPr>
              <a:lnSpc>
                <a:spcPct val="90000"/>
              </a:lnSpc>
              <a:spcBef>
                <a:spcPct val="0"/>
              </a:spcBef>
              <a:buClrTx/>
              <a:buSzTx/>
              <a:buFontTx/>
              <a:buNone/>
            </a:pPr>
            <a:r>
              <a:rPr lang="en-US" altLang="zh-CN" sz="2000" i="1" dirty="0">
                <a:solidFill>
                  <a:srgbClr val="6600FF"/>
                </a:solidFill>
                <a:ea typeface="宋体"/>
                <a:cs typeface="宋体"/>
              </a:rPr>
              <a:t>a	1</a:t>
            </a:r>
          </a:p>
          <a:p>
            <a:pPr>
              <a:lnSpc>
                <a:spcPct val="90000"/>
              </a:lnSpc>
              <a:spcBef>
                <a:spcPct val="0"/>
              </a:spcBef>
              <a:buClrTx/>
              <a:buSzTx/>
              <a:buFontTx/>
              <a:buNone/>
            </a:pPr>
            <a:r>
              <a:rPr lang="en-US" altLang="zh-CN" sz="2000" i="1" dirty="0">
                <a:solidFill>
                  <a:srgbClr val="6600FF"/>
                </a:solidFill>
                <a:ea typeface="宋体"/>
                <a:cs typeface="宋体"/>
              </a:rPr>
              <a:t>b	0	 nil</a:t>
            </a:r>
          </a:p>
          <a:p>
            <a:pPr>
              <a:lnSpc>
                <a:spcPct val="90000"/>
              </a:lnSpc>
              <a:spcBef>
                <a:spcPct val="0"/>
              </a:spcBef>
              <a:buClrTx/>
              <a:buSzTx/>
              <a:buFontTx/>
              <a:buNone/>
            </a:pPr>
            <a:r>
              <a:rPr lang="en-US" altLang="zh-CN" sz="2000" i="1" dirty="0">
                <a:solidFill>
                  <a:srgbClr val="6600FF"/>
                </a:solidFill>
                <a:ea typeface="宋体"/>
                <a:cs typeface="宋体"/>
              </a:rPr>
              <a:t>m	1</a:t>
            </a:r>
          </a:p>
          <a:p>
            <a:pPr>
              <a:lnSpc>
                <a:spcPct val="90000"/>
              </a:lnSpc>
              <a:spcBef>
                <a:spcPct val="0"/>
              </a:spcBef>
              <a:buClrTx/>
              <a:buSzTx/>
              <a:buFontTx/>
              <a:buNone/>
            </a:pPr>
            <a:r>
              <a:rPr lang="en-US" altLang="zh-CN" sz="2000" i="1" dirty="0">
                <a:solidFill>
                  <a:srgbClr val="6600FF"/>
                </a:solidFill>
                <a:ea typeface="宋体"/>
                <a:cs typeface="宋体"/>
              </a:rPr>
              <a:t>p	1</a:t>
            </a:r>
            <a:endParaRPr lang="en-US" altLang="zh-CN" sz="2000" dirty="0">
              <a:solidFill>
                <a:srgbClr val="6600FF"/>
              </a:solidFill>
              <a:ea typeface="宋体"/>
              <a:cs typeface="宋体"/>
            </a:endParaRPr>
          </a:p>
        </p:txBody>
      </p:sp>
      <p:sp>
        <p:nvSpPr>
          <p:cNvPr id="1892367" name="Freeform 15"/>
          <p:cNvSpPr>
            <a:spLocks/>
          </p:cNvSpPr>
          <p:nvPr/>
        </p:nvSpPr>
        <p:spPr bwMode="auto">
          <a:xfrm>
            <a:off x="4176713" y="4227512"/>
            <a:ext cx="1066800" cy="379413"/>
          </a:xfrm>
          <a:custGeom>
            <a:avLst/>
            <a:gdLst/>
            <a:ahLst/>
            <a:cxnLst>
              <a:cxn ang="0">
                <a:pos x="0" y="240"/>
              </a:cxn>
              <a:cxn ang="0">
                <a:pos x="288" y="192"/>
              </a:cxn>
              <a:cxn ang="0">
                <a:pos x="432" y="48"/>
              </a:cxn>
              <a:cxn ang="0">
                <a:pos x="672" y="0"/>
              </a:cxn>
            </a:cxnLst>
            <a:rect l="0" t="0" r="r" b="b"/>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92368" name="Freeform 16"/>
          <p:cNvSpPr>
            <a:spLocks/>
          </p:cNvSpPr>
          <p:nvPr/>
        </p:nvSpPr>
        <p:spPr bwMode="auto">
          <a:xfrm>
            <a:off x="4176713" y="4835525"/>
            <a:ext cx="685800" cy="1587"/>
          </a:xfrm>
          <a:custGeom>
            <a:avLst/>
            <a:gdLst/>
            <a:ahLst/>
            <a:cxnLst>
              <a:cxn ang="0">
                <a:pos x="0" y="0"/>
              </a:cxn>
              <a:cxn ang="0">
                <a:pos x="432" y="0"/>
              </a:cxn>
            </a:cxnLst>
            <a:rect l="0" t="0" r="r" b="b"/>
            <a:pathLst>
              <a:path w="432" h="1">
                <a:moveTo>
                  <a:pt x="0" y="0"/>
                </a:moveTo>
                <a:cubicBezTo>
                  <a:pt x="0" y="0"/>
                  <a:pt x="216" y="0"/>
                  <a:pt x="432"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92369" name="Freeform 17"/>
          <p:cNvSpPr>
            <a:spLocks/>
          </p:cNvSpPr>
          <p:nvPr/>
        </p:nvSpPr>
        <p:spPr bwMode="auto">
          <a:xfrm>
            <a:off x="4176713" y="5156200"/>
            <a:ext cx="685800" cy="304800"/>
          </a:xfrm>
          <a:custGeom>
            <a:avLst/>
            <a:gdLst/>
            <a:ahLst/>
            <a:cxnLst>
              <a:cxn ang="0">
                <a:pos x="0" y="0"/>
              </a:cxn>
              <a:cxn ang="0">
                <a:pos x="144" y="48"/>
              </a:cxn>
              <a:cxn ang="0">
                <a:pos x="288" y="144"/>
              </a:cxn>
              <a:cxn ang="0">
                <a:pos x="432" y="192"/>
              </a:cxn>
            </a:cxnLst>
            <a:rect l="0" t="0" r="r" b="b"/>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92370" name="Freeform 18"/>
          <p:cNvSpPr>
            <a:spLocks/>
          </p:cNvSpPr>
          <p:nvPr/>
        </p:nvSpPr>
        <p:spPr bwMode="auto">
          <a:xfrm>
            <a:off x="4191000" y="5689600"/>
            <a:ext cx="457200" cy="379412"/>
          </a:xfrm>
          <a:custGeom>
            <a:avLst/>
            <a:gdLst/>
            <a:ahLst/>
            <a:cxnLst>
              <a:cxn ang="0">
                <a:pos x="0" y="0"/>
              </a:cxn>
              <a:cxn ang="0">
                <a:pos x="144" y="48"/>
              </a:cxn>
              <a:cxn ang="0">
                <a:pos x="192" y="192"/>
              </a:cxn>
              <a:cxn ang="0">
                <a:pos x="288" y="240"/>
              </a:cxn>
            </a:cxnLst>
            <a:rect l="0" t="0" r="r" b="b"/>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92371" name="Freeform 19"/>
          <p:cNvSpPr>
            <a:spLocks/>
          </p:cNvSpPr>
          <p:nvPr/>
        </p:nvSpPr>
        <p:spPr bwMode="auto">
          <a:xfrm>
            <a:off x="4191000" y="5992812"/>
            <a:ext cx="457200" cy="684213"/>
          </a:xfrm>
          <a:custGeom>
            <a:avLst/>
            <a:gdLst/>
            <a:ahLst/>
            <a:cxnLst>
              <a:cxn ang="0">
                <a:pos x="0" y="0"/>
              </a:cxn>
              <a:cxn ang="0">
                <a:pos x="96" y="144"/>
              </a:cxn>
              <a:cxn ang="0">
                <a:pos x="144" y="336"/>
              </a:cxn>
              <a:cxn ang="0">
                <a:pos x="288" y="432"/>
              </a:cxn>
            </a:cxnLst>
            <a:rect l="0" t="0" r="r" b="b"/>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92373" name="Text Box 21"/>
          <p:cNvSpPr txBox="1">
            <a:spLocks noChangeArrowheads="1"/>
          </p:cNvSpPr>
          <p:nvPr/>
        </p:nvSpPr>
        <p:spPr bwMode="gray">
          <a:xfrm>
            <a:off x="609600" y="6303962"/>
            <a:ext cx="3200400" cy="369974"/>
          </a:xfrm>
          <a:prstGeom prst="rect">
            <a:avLst/>
          </a:prstGeom>
          <a:noFill/>
          <a:ln w="3175" algn="ctr">
            <a:noFill/>
            <a:miter lim="800000"/>
            <a:headEnd/>
            <a:tailEnd/>
          </a:ln>
          <a:effectLst/>
        </p:spPr>
        <p:txBody>
          <a:bodyPr lIns="92075" tIns="46038" rIns="92075" bIns="46038">
            <a:spAutoFit/>
          </a:bodyPr>
          <a:lstStyle/>
          <a:p>
            <a:pPr marL="342900" indent="-342900">
              <a:spcBef>
                <a:spcPct val="50000"/>
              </a:spcBef>
              <a:buFont typeface="Monotype Sorts" pitchFamily="2" charset="2"/>
              <a:buNone/>
            </a:pPr>
            <a:r>
              <a:rPr lang="tr-TR" dirty="0" smtClean="0"/>
              <a:t>Ekle</a:t>
            </a:r>
            <a:r>
              <a:rPr lang="en-US" dirty="0" smtClean="0"/>
              <a:t> </a:t>
            </a:r>
            <a:r>
              <a:rPr lang="en-US" i="1" dirty="0"/>
              <a:t>{f, c, a, m, p}</a:t>
            </a:r>
          </a:p>
        </p:txBody>
      </p:sp>
      <p:sp>
        <p:nvSpPr>
          <p:cNvPr id="24" name="Rectangle 2"/>
          <p:cNvSpPr>
            <a:spLocks noGrp="1" noChangeArrowheads="1"/>
          </p:cNvSpPr>
          <p:nvPr>
            <p:ph type="title"/>
          </p:nvPr>
        </p:nvSpPr>
        <p:spPr>
          <a:xfrm>
            <a:off x="0" y="0"/>
            <a:ext cx="9144000" cy="1371600"/>
          </a:xfrm>
        </p:spPr>
        <p:txBody>
          <a:bodyPr/>
          <a:lstStyle/>
          <a:p>
            <a:r>
              <a:rPr lang="tr-TR" altLang="zh-CN" sz="3600" dirty="0" smtClean="0">
                <a:ea typeface="宋体"/>
                <a:cs typeface="宋体"/>
              </a:rPr>
              <a:t>Bir işlem veritabanından FP-ağacı oluşturma</a:t>
            </a:r>
            <a:endParaRPr lang="en-US" altLang="zh-CN" sz="3600" dirty="0">
              <a:ea typeface="宋体"/>
              <a:cs typeface="宋体"/>
            </a:endParaRPr>
          </a:p>
        </p:txBody>
      </p:sp>
      <p:sp>
        <p:nvSpPr>
          <p:cNvPr id="25" name="Rectangle 40"/>
          <p:cNvSpPr>
            <a:spLocks noChangeArrowheads="1"/>
          </p:cNvSpPr>
          <p:nvPr/>
        </p:nvSpPr>
        <p:spPr bwMode="auto">
          <a:xfrm>
            <a:off x="304800" y="990600"/>
            <a:ext cx="6705600" cy="2154436"/>
          </a:xfrm>
          <a:prstGeom prst="rect">
            <a:avLst/>
          </a:prstGeom>
          <a:noFill/>
          <a:ln w="9525">
            <a:solidFill>
              <a:schemeClr val="folHlink"/>
            </a:solidFill>
            <a:miter lim="800000"/>
            <a:headEnd/>
            <a:tailEnd/>
          </a:ln>
          <a:effectLst/>
        </p:spPr>
        <p:txBody>
          <a:bodyPr wrap="square">
            <a:spAutoFit/>
          </a:bodyPr>
          <a:lstStyle/>
          <a:p>
            <a:pPr marL="457200" indent="-457200">
              <a:lnSpc>
                <a:spcPct val="70000"/>
              </a:lnSpc>
              <a:spcBef>
                <a:spcPct val="50000"/>
              </a:spcBef>
              <a:buClrTx/>
              <a:buSzTx/>
              <a:buFontTx/>
              <a:buNone/>
            </a:pPr>
            <a:r>
              <a:rPr lang="en-US" altLang="zh-CN" sz="2000" u="sng" dirty="0">
                <a:solidFill>
                  <a:schemeClr val="accent1">
                    <a:lumMod val="60000"/>
                    <a:lumOff val="40000"/>
                  </a:schemeClr>
                </a:solidFill>
                <a:ea typeface="宋体"/>
                <a:cs typeface="宋体"/>
              </a:rPr>
              <a:t>TID	</a:t>
            </a:r>
            <a:r>
              <a:rPr lang="tr-TR" altLang="zh-CN" sz="2000" u="sng" dirty="0" smtClean="0">
                <a:solidFill>
                  <a:schemeClr val="accent1">
                    <a:lumMod val="60000"/>
                    <a:lumOff val="40000"/>
                  </a:schemeClr>
                </a:solidFill>
                <a:ea typeface="宋体"/>
                <a:cs typeface="宋体"/>
              </a:rPr>
              <a:t>Alınan ürünler</a:t>
            </a:r>
            <a:r>
              <a:rPr lang="en-US" altLang="zh-CN" sz="2000" u="sng" dirty="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    </a:t>
            </a:r>
            <a:r>
              <a:rPr lang="en-US" altLang="zh-CN" sz="2000" u="sng" dirty="0" smtClean="0">
                <a:solidFill>
                  <a:schemeClr val="accent1">
                    <a:lumMod val="60000"/>
                    <a:lumOff val="40000"/>
                  </a:schemeClr>
                </a:solidFill>
                <a:ea typeface="宋体"/>
                <a:cs typeface="宋体"/>
              </a:rPr>
              <a:t>(</a:t>
            </a:r>
            <a:r>
              <a:rPr lang="tr-TR" altLang="zh-CN" sz="2000" u="sng" dirty="0" smtClean="0">
                <a:solidFill>
                  <a:schemeClr val="accent1">
                    <a:lumMod val="60000"/>
                    <a:lumOff val="40000"/>
                  </a:schemeClr>
                </a:solidFill>
                <a:ea typeface="宋体"/>
                <a:cs typeface="宋体"/>
              </a:rPr>
              <a:t>sıralı</a:t>
            </a:r>
            <a:r>
              <a:rPr lang="en-US" altLang="zh-CN" sz="2000" u="sng" dirty="0" smtClean="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yoğun ürünler</a:t>
            </a:r>
            <a:endParaRPr lang="en-US" altLang="zh-CN" sz="2000" u="sng" dirty="0">
              <a:solidFill>
                <a:schemeClr val="accent1">
                  <a:lumMod val="60000"/>
                  <a:lumOff val="40000"/>
                </a:schemeClr>
              </a:solidFill>
              <a:ea typeface="宋体"/>
              <a:cs typeface="宋体"/>
            </a:endParaRPr>
          </a:p>
          <a:p>
            <a:pPr marL="457200" indent="-457200">
              <a:lnSpc>
                <a:spcPct val="70000"/>
              </a:lnSpc>
              <a:spcBef>
                <a:spcPct val="50000"/>
              </a:spcBef>
              <a:buClrTx/>
              <a:buSzTx/>
              <a:buFontTx/>
              <a:buNone/>
            </a:pPr>
            <a:r>
              <a:rPr lang="en-US" altLang="zh-CN" sz="2000" dirty="0">
                <a:solidFill>
                  <a:schemeClr val="tx1"/>
                </a:solidFill>
                <a:ea typeface="宋体"/>
                <a:cs typeface="宋体"/>
              </a:rPr>
              <a:t>100		{</a:t>
            </a:r>
            <a:r>
              <a:rPr lang="en-US" altLang="zh-CN" sz="2000" i="1" dirty="0">
                <a:solidFill>
                  <a:schemeClr val="tx1"/>
                </a:solidFill>
                <a:ea typeface="宋体"/>
                <a:cs typeface="宋体"/>
              </a:rPr>
              <a:t>f, a, c, d, g, </a:t>
            </a:r>
            <a:r>
              <a:rPr lang="en-US" altLang="zh-CN" sz="2000" i="1" dirty="0" err="1">
                <a:solidFill>
                  <a:schemeClr val="tx1"/>
                </a:solidFill>
                <a:ea typeface="宋体"/>
                <a:cs typeface="宋体"/>
              </a:rPr>
              <a:t>i</a:t>
            </a:r>
            <a:r>
              <a:rPr lang="en-US" altLang="zh-CN" sz="2000" i="1" dirty="0">
                <a:solidFill>
                  <a:schemeClr val="tx1"/>
                </a:solidFill>
                <a:ea typeface="宋体"/>
                <a:cs typeface="宋体"/>
              </a:rPr>
              <a:t>, m,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200		{</a:t>
            </a:r>
            <a:r>
              <a:rPr lang="en-US" altLang="zh-CN" sz="2000" i="1" dirty="0">
                <a:solidFill>
                  <a:schemeClr val="tx1"/>
                </a:solidFill>
                <a:ea typeface="宋体"/>
                <a:cs typeface="宋体"/>
              </a:rPr>
              <a:t>a, b, c, f, l, m,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b, m</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300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f, h, j,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b</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400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c, k, s,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c, b,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500</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a, f, c, e, l, p, m, n</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64" name="Text Box 4"/>
          <p:cNvSpPr txBox="1">
            <a:spLocks noChangeArrowheads="1"/>
          </p:cNvSpPr>
          <p:nvPr/>
        </p:nvSpPr>
        <p:spPr bwMode="auto">
          <a:xfrm>
            <a:off x="5632450" y="3332162"/>
            <a:ext cx="45085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a:solidFill>
                  <a:srgbClr val="6600FF"/>
                </a:solidFill>
                <a:ea typeface="宋体"/>
                <a:cs typeface="宋体"/>
              </a:rPr>
              <a:t>{}</a:t>
            </a:r>
          </a:p>
        </p:txBody>
      </p:sp>
      <p:sp>
        <p:nvSpPr>
          <p:cNvPr id="1884165" name="Text Box 5"/>
          <p:cNvSpPr txBox="1">
            <a:spLocks noChangeArrowheads="1"/>
          </p:cNvSpPr>
          <p:nvPr/>
        </p:nvSpPr>
        <p:spPr bwMode="auto">
          <a:xfrm>
            <a:off x="5175250" y="4017962"/>
            <a:ext cx="46355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f:2</a:t>
            </a:r>
          </a:p>
        </p:txBody>
      </p:sp>
      <p:cxnSp>
        <p:nvCxnSpPr>
          <p:cNvPr id="1884172" name="AutoShape 12"/>
          <p:cNvCxnSpPr>
            <a:cxnSpLocks noChangeShapeType="1"/>
            <a:stCxn id="1884164" idx="2"/>
            <a:endCxn id="1884165" idx="0"/>
          </p:cNvCxnSpPr>
          <p:nvPr/>
        </p:nvCxnSpPr>
        <p:spPr bwMode="auto">
          <a:xfrm flipH="1">
            <a:off x="5414963" y="3727450"/>
            <a:ext cx="438150" cy="288925"/>
          </a:xfrm>
          <a:prstGeom prst="straightConnector1">
            <a:avLst/>
          </a:prstGeom>
          <a:noFill/>
          <a:ln w="12700">
            <a:solidFill>
              <a:schemeClr val="tx2"/>
            </a:solidFill>
            <a:round/>
            <a:headEnd type="none" w="sm" len="sm"/>
            <a:tailEnd type="none" w="sm" len="sm"/>
          </a:ln>
          <a:effectLst/>
        </p:spPr>
      </p:cxnSp>
      <p:sp>
        <p:nvSpPr>
          <p:cNvPr id="1884174" name="Text Box 14"/>
          <p:cNvSpPr txBox="1">
            <a:spLocks noChangeArrowheads="1"/>
          </p:cNvSpPr>
          <p:nvPr/>
        </p:nvSpPr>
        <p:spPr bwMode="auto">
          <a:xfrm>
            <a:off x="4878388" y="4624387"/>
            <a:ext cx="43180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c2</a:t>
            </a:r>
          </a:p>
        </p:txBody>
      </p:sp>
      <p:cxnSp>
        <p:nvCxnSpPr>
          <p:cNvPr id="1884175" name="AutoShape 15"/>
          <p:cNvCxnSpPr>
            <a:cxnSpLocks noChangeShapeType="1"/>
            <a:stCxn id="1884165" idx="2"/>
            <a:endCxn id="1884174" idx="0"/>
          </p:cNvCxnSpPr>
          <p:nvPr/>
        </p:nvCxnSpPr>
        <p:spPr bwMode="auto">
          <a:xfrm flipH="1">
            <a:off x="5094288" y="4427537"/>
            <a:ext cx="312737" cy="196850"/>
          </a:xfrm>
          <a:prstGeom prst="straightConnector1">
            <a:avLst/>
          </a:prstGeom>
          <a:noFill/>
          <a:ln w="12700">
            <a:solidFill>
              <a:schemeClr val="tx2"/>
            </a:solidFill>
            <a:round/>
            <a:headEnd type="none" w="sm" len="sm"/>
            <a:tailEnd type="none" w="sm" len="sm"/>
          </a:ln>
          <a:effectLst/>
        </p:spPr>
      </p:cxnSp>
      <p:sp>
        <p:nvSpPr>
          <p:cNvPr id="1884177" name="Text Box 17"/>
          <p:cNvSpPr txBox="1">
            <a:spLocks noChangeArrowheads="1"/>
          </p:cNvSpPr>
          <p:nvPr/>
        </p:nvSpPr>
        <p:spPr bwMode="auto">
          <a:xfrm>
            <a:off x="4870450" y="5230812"/>
            <a:ext cx="52070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a:2</a:t>
            </a:r>
          </a:p>
        </p:txBody>
      </p:sp>
      <p:sp>
        <p:nvSpPr>
          <p:cNvPr id="1884178" name="Text Box 18"/>
          <p:cNvSpPr txBox="1">
            <a:spLocks noChangeArrowheads="1"/>
          </p:cNvSpPr>
          <p:nvPr/>
        </p:nvSpPr>
        <p:spPr bwMode="auto">
          <a:xfrm>
            <a:off x="5251450" y="5840412"/>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b:1</a:t>
            </a:r>
          </a:p>
        </p:txBody>
      </p:sp>
      <p:sp>
        <p:nvSpPr>
          <p:cNvPr id="1884179" name="Text Box 19"/>
          <p:cNvSpPr txBox="1">
            <a:spLocks noChangeArrowheads="1"/>
          </p:cNvSpPr>
          <p:nvPr/>
        </p:nvSpPr>
        <p:spPr bwMode="auto">
          <a:xfrm>
            <a:off x="4575175" y="5840412"/>
            <a:ext cx="595313"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m:1</a:t>
            </a:r>
          </a:p>
        </p:txBody>
      </p:sp>
      <p:sp>
        <p:nvSpPr>
          <p:cNvPr id="1884180" name="Text Box 20"/>
          <p:cNvSpPr txBox="1">
            <a:spLocks noChangeArrowheads="1"/>
          </p:cNvSpPr>
          <p:nvPr/>
        </p:nvSpPr>
        <p:spPr bwMode="auto">
          <a:xfrm>
            <a:off x="4603750" y="6448425"/>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p:1</a:t>
            </a:r>
          </a:p>
        </p:txBody>
      </p:sp>
      <p:cxnSp>
        <p:nvCxnSpPr>
          <p:cNvPr id="1884181" name="AutoShape 21"/>
          <p:cNvCxnSpPr>
            <a:cxnSpLocks noChangeShapeType="1"/>
            <a:stCxn id="1884174" idx="2"/>
            <a:endCxn id="1884177" idx="0"/>
          </p:cNvCxnSpPr>
          <p:nvPr/>
        </p:nvCxnSpPr>
        <p:spPr bwMode="auto">
          <a:xfrm>
            <a:off x="5094288" y="5033962"/>
            <a:ext cx="36512" cy="196850"/>
          </a:xfrm>
          <a:prstGeom prst="straightConnector1">
            <a:avLst/>
          </a:prstGeom>
          <a:noFill/>
          <a:ln w="12700">
            <a:solidFill>
              <a:schemeClr val="tx2"/>
            </a:solidFill>
            <a:round/>
            <a:headEnd type="none" w="sm" len="sm"/>
            <a:tailEnd type="none" w="sm" len="sm"/>
          </a:ln>
          <a:effectLst/>
        </p:spPr>
      </p:cxnSp>
      <p:cxnSp>
        <p:nvCxnSpPr>
          <p:cNvPr id="1884182" name="AutoShape 22"/>
          <p:cNvCxnSpPr>
            <a:cxnSpLocks noChangeShapeType="1"/>
            <a:stCxn id="1884177" idx="2"/>
            <a:endCxn id="1884179" idx="0"/>
          </p:cNvCxnSpPr>
          <p:nvPr/>
        </p:nvCxnSpPr>
        <p:spPr bwMode="auto">
          <a:xfrm flipH="1">
            <a:off x="4872038" y="5629275"/>
            <a:ext cx="266700" cy="211137"/>
          </a:xfrm>
          <a:prstGeom prst="straightConnector1">
            <a:avLst/>
          </a:prstGeom>
          <a:noFill/>
          <a:ln w="12700">
            <a:solidFill>
              <a:schemeClr val="tx2"/>
            </a:solidFill>
            <a:round/>
            <a:headEnd type="none" w="sm" len="sm"/>
            <a:tailEnd type="none" w="sm" len="sm"/>
          </a:ln>
          <a:effectLst/>
        </p:spPr>
      </p:cxnSp>
      <p:cxnSp>
        <p:nvCxnSpPr>
          <p:cNvPr id="1884183" name="AutoShape 23"/>
          <p:cNvCxnSpPr>
            <a:cxnSpLocks noChangeShapeType="1"/>
            <a:stCxn id="1884177" idx="2"/>
            <a:endCxn id="1884178" idx="0"/>
          </p:cNvCxnSpPr>
          <p:nvPr/>
        </p:nvCxnSpPr>
        <p:spPr bwMode="auto">
          <a:xfrm>
            <a:off x="5138738" y="5629275"/>
            <a:ext cx="381000" cy="211137"/>
          </a:xfrm>
          <a:prstGeom prst="straightConnector1">
            <a:avLst/>
          </a:prstGeom>
          <a:noFill/>
          <a:ln w="12700">
            <a:solidFill>
              <a:schemeClr val="tx2"/>
            </a:solidFill>
            <a:round/>
            <a:headEnd type="none" w="sm" len="sm"/>
            <a:tailEnd type="none" w="sm" len="sm"/>
          </a:ln>
          <a:effectLst/>
        </p:spPr>
      </p:cxnSp>
      <p:cxnSp>
        <p:nvCxnSpPr>
          <p:cNvPr id="1884184" name="AutoShape 24"/>
          <p:cNvCxnSpPr>
            <a:cxnSpLocks noChangeShapeType="1"/>
            <a:stCxn id="1884179" idx="2"/>
            <a:endCxn id="1884180" idx="0"/>
          </p:cNvCxnSpPr>
          <p:nvPr/>
        </p:nvCxnSpPr>
        <p:spPr bwMode="auto">
          <a:xfrm>
            <a:off x="4872038" y="6237287"/>
            <a:ext cx="0" cy="212725"/>
          </a:xfrm>
          <a:prstGeom prst="straightConnector1">
            <a:avLst/>
          </a:prstGeom>
          <a:noFill/>
          <a:ln w="12700">
            <a:solidFill>
              <a:schemeClr val="tx2"/>
            </a:solidFill>
            <a:round/>
            <a:headEnd type="none" w="sm" len="sm"/>
            <a:tailEnd type="none" w="sm" len="sm"/>
          </a:ln>
          <a:effectLst/>
        </p:spPr>
      </p:cxnSp>
      <p:sp>
        <p:nvSpPr>
          <p:cNvPr id="1884185" name="Text Box 25"/>
          <p:cNvSpPr txBox="1">
            <a:spLocks noChangeArrowheads="1"/>
          </p:cNvSpPr>
          <p:nvPr/>
        </p:nvSpPr>
        <p:spPr bwMode="auto">
          <a:xfrm>
            <a:off x="5222875" y="6448425"/>
            <a:ext cx="595313"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m:1</a:t>
            </a:r>
          </a:p>
        </p:txBody>
      </p:sp>
      <p:cxnSp>
        <p:nvCxnSpPr>
          <p:cNvPr id="1884186" name="AutoShape 26"/>
          <p:cNvCxnSpPr>
            <a:cxnSpLocks noChangeShapeType="1"/>
            <a:stCxn id="1884178" idx="2"/>
            <a:endCxn id="1884185" idx="0"/>
          </p:cNvCxnSpPr>
          <p:nvPr/>
        </p:nvCxnSpPr>
        <p:spPr bwMode="auto">
          <a:xfrm>
            <a:off x="5519738" y="6237287"/>
            <a:ext cx="0" cy="212725"/>
          </a:xfrm>
          <a:prstGeom prst="straightConnector1">
            <a:avLst/>
          </a:prstGeom>
          <a:noFill/>
          <a:ln w="12700">
            <a:solidFill>
              <a:schemeClr val="tx2"/>
            </a:solidFill>
            <a:round/>
            <a:headEnd type="none" w="sm" len="sm"/>
            <a:tailEnd type="none" w="sm" len="sm"/>
          </a:ln>
          <a:effectLst/>
        </p:spPr>
      </p:cxnSp>
      <p:sp>
        <p:nvSpPr>
          <p:cNvPr id="1884187" name="Text Box 27"/>
          <p:cNvSpPr txBox="1">
            <a:spLocks noChangeArrowheads="1"/>
          </p:cNvSpPr>
          <p:nvPr/>
        </p:nvSpPr>
        <p:spPr bwMode="auto">
          <a:xfrm>
            <a:off x="1981200" y="3590925"/>
            <a:ext cx="2574925" cy="2576512"/>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wrap="none">
            <a:spAutoFit/>
          </a:bodyPr>
          <a:lstStyle/>
          <a:p>
            <a:pPr>
              <a:lnSpc>
                <a:spcPct val="90000"/>
              </a:lnSpc>
            </a:pPr>
            <a:r>
              <a:rPr lang="tr-TR" altLang="zh-CN" sz="2000" dirty="0" smtClean="0">
                <a:solidFill>
                  <a:srgbClr val="6600FF"/>
                </a:solidFill>
                <a:ea typeface="宋体"/>
                <a:cs typeface="宋体"/>
              </a:rPr>
              <a:t>Bağlantı Tablosu</a:t>
            </a:r>
            <a:endParaRPr lang="en-US" altLang="zh-CN" sz="2000" dirty="0" smtClean="0">
              <a:solidFill>
                <a:srgbClr val="6600FF"/>
              </a:solidFill>
              <a:ea typeface="宋体"/>
              <a:cs typeface="宋体"/>
            </a:endParaRPr>
          </a:p>
          <a:p>
            <a:pPr>
              <a:lnSpc>
                <a:spcPct val="90000"/>
              </a:lnSpc>
              <a:spcBef>
                <a:spcPct val="0"/>
              </a:spcBef>
              <a:buClrTx/>
              <a:buSzTx/>
              <a:buFontTx/>
              <a:buNone/>
            </a:pPr>
            <a:endParaRPr lang="en-US" altLang="zh-CN" sz="2000" dirty="0">
              <a:solidFill>
                <a:srgbClr val="6600FF"/>
              </a:solidFill>
              <a:ea typeface="宋体"/>
              <a:cs typeface="宋体"/>
            </a:endParaRPr>
          </a:p>
          <a:p>
            <a:pPr>
              <a:lnSpc>
                <a:spcPct val="90000"/>
              </a:lnSpc>
            </a:pPr>
            <a:r>
              <a:rPr lang="tr-TR" altLang="zh-CN" sz="2000" i="1" u="sng" dirty="0" smtClean="0">
                <a:solidFill>
                  <a:srgbClr val="6600FF"/>
                </a:solidFill>
                <a:ea typeface="宋体"/>
                <a:cs typeface="宋体"/>
              </a:rPr>
              <a:t>ürün frekans bağlantı</a:t>
            </a:r>
            <a:endParaRPr lang="en-US" altLang="zh-CN" sz="2000" i="1" u="sng" dirty="0" smtClean="0">
              <a:solidFill>
                <a:srgbClr val="6600FF"/>
              </a:solidFill>
              <a:ea typeface="宋体"/>
              <a:cs typeface="宋体"/>
            </a:endParaRPr>
          </a:p>
          <a:p>
            <a:pPr>
              <a:lnSpc>
                <a:spcPct val="90000"/>
              </a:lnSpc>
              <a:spcBef>
                <a:spcPct val="0"/>
              </a:spcBef>
              <a:buClrTx/>
              <a:buSzTx/>
              <a:buFontTx/>
              <a:buNone/>
            </a:pPr>
            <a:r>
              <a:rPr lang="en-US" altLang="zh-CN" sz="2000" i="1" dirty="0" smtClean="0">
                <a:solidFill>
                  <a:srgbClr val="6600FF"/>
                </a:solidFill>
                <a:ea typeface="宋体"/>
                <a:cs typeface="宋体"/>
              </a:rPr>
              <a:t> </a:t>
            </a:r>
            <a:r>
              <a:rPr lang="en-US" altLang="zh-CN" sz="2000" i="1" dirty="0">
                <a:solidFill>
                  <a:srgbClr val="6600FF"/>
                </a:solidFill>
                <a:ea typeface="宋体"/>
                <a:cs typeface="宋体"/>
              </a:rPr>
              <a:t>f	2</a:t>
            </a:r>
          </a:p>
          <a:p>
            <a:pPr>
              <a:lnSpc>
                <a:spcPct val="90000"/>
              </a:lnSpc>
              <a:spcBef>
                <a:spcPct val="0"/>
              </a:spcBef>
              <a:buClrTx/>
              <a:buSzTx/>
              <a:buFontTx/>
              <a:buNone/>
            </a:pPr>
            <a:r>
              <a:rPr lang="en-US" altLang="zh-CN" sz="2000" i="1" dirty="0">
                <a:solidFill>
                  <a:srgbClr val="6600FF"/>
                </a:solidFill>
                <a:ea typeface="宋体"/>
                <a:cs typeface="宋体"/>
              </a:rPr>
              <a:t>c	2</a:t>
            </a:r>
          </a:p>
          <a:p>
            <a:pPr>
              <a:lnSpc>
                <a:spcPct val="90000"/>
              </a:lnSpc>
              <a:spcBef>
                <a:spcPct val="0"/>
              </a:spcBef>
              <a:buClrTx/>
              <a:buSzTx/>
              <a:buFontTx/>
              <a:buNone/>
            </a:pPr>
            <a:r>
              <a:rPr lang="en-US" altLang="zh-CN" sz="2000" i="1" dirty="0">
                <a:solidFill>
                  <a:srgbClr val="6600FF"/>
                </a:solidFill>
                <a:ea typeface="宋体"/>
                <a:cs typeface="宋体"/>
              </a:rPr>
              <a:t>a	2</a:t>
            </a:r>
          </a:p>
          <a:p>
            <a:pPr>
              <a:lnSpc>
                <a:spcPct val="90000"/>
              </a:lnSpc>
              <a:spcBef>
                <a:spcPct val="0"/>
              </a:spcBef>
              <a:buClrTx/>
              <a:buSzTx/>
              <a:buFontTx/>
              <a:buNone/>
            </a:pPr>
            <a:r>
              <a:rPr lang="en-US" altLang="zh-CN" sz="2000" i="1" dirty="0">
                <a:solidFill>
                  <a:srgbClr val="6600FF"/>
                </a:solidFill>
                <a:ea typeface="宋体"/>
                <a:cs typeface="宋体"/>
              </a:rPr>
              <a:t>b	1</a:t>
            </a:r>
          </a:p>
          <a:p>
            <a:pPr>
              <a:lnSpc>
                <a:spcPct val="90000"/>
              </a:lnSpc>
              <a:spcBef>
                <a:spcPct val="0"/>
              </a:spcBef>
              <a:buClrTx/>
              <a:buSzTx/>
              <a:buFontTx/>
              <a:buNone/>
            </a:pPr>
            <a:r>
              <a:rPr lang="en-US" altLang="zh-CN" sz="2000" i="1" dirty="0">
                <a:solidFill>
                  <a:srgbClr val="6600FF"/>
                </a:solidFill>
                <a:ea typeface="宋体"/>
                <a:cs typeface="宋体"/>
              </a:rPr>
              <a:t>m	2</a:t>
            </a:r>
          </a:p>
          <a:p>
            <a:pPr>
              <a:lnSpc>
                <a:spcPct val="90000"/>
              </a:lnSpc>
              <a:spcBef>
                <a:spcPct val="0"/>
              </a:spcBef>
              <a:buClrTx/>
              <a:buSzTx/>
              <a:buFontTx/>
              <a:buNone/>
            </a:pPr>
            <a:r>
              <a:rPr lang="en-US" altLang="zh-CN" sz="2000" i="1" dirty="0">
                <a:solidFill>
                  <a:srgbClr val="6600FF"/>
                </a:solidFill>
                <a:ea typeface="宋体"/>
                <a:cs typeface="宋体"/>
              </a:rPr>
              <a:t>p	1</a:t>
            </a:r>
            <a:endParaRPr lang="en-US" altLang="zh-CN" sz="2000" dirty="0">
              <a:solidFill>
                <a:srgbClr val="6600FF"/>
              </a:solidFill>
              <a:ea typeface="宋体"/>
              <a:cs typeface="宋体"/>
            </a:endParaRPr>
          </a:p>
        </p:txBody>
      </p:sp>
      <p:sp>
        <p:nvSpPr>
          <p:cNvPr id="1884188" name="Freeform 28"/>
          <p:cNvSpPr>
            <a:spLocks/>
          </p:cNvSpPr>
          <p:nvPr/>
        </p:nvSpPr>
        <p:spPr bwMode="auto">
          <a:xfrm>
            <a:off x="4176713" y="4227512"/>
            <a:ext cx="1066800" cy="379413"/>
          </a:xfrm>
          <a:custGeom>
            <a:avLst/>
            <a:gdLst/>
            <a:ahLst/>
            <a:cxnLst>
              <a:cxn ang="0">
                <a:pos x="0" y="240"/>
              </a:cxn>
              <a:cxn ang="0">
                <a:pos x="288" y="192"/>
              </a:cxn>
              <a:cxn ang="0">
                <a:pos x="432" y="48"/>
              </a:cxn>
              <a:cxn ang="0">
                <a:pos x="672" y="0"/>
              </a:cxn>
            </a:cxnLst>
            <a:rect l="0" t="0" r="r" b="b"/>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4189" name="Freeform 29"/>
          <p:cNvSpPr>
            <a:spLocks/>
          </p:cNvSpPr>
          <p:nvPr/>
        </p:nvSpPr>
        <p:spPr bwMode="auto">
          <a:xfrm>
            <a:off x="4176713" y="4835525"/>
            <a:ext cx="685800" cy="1587"/>
          </a:xfrm>
          <a:custGeom>
            <a:avLst/>
            <a:gdLst/>
            <a:ahLst/>
            <a:cxnLst>
              <a:cxn ang="0">
                <a:pos x="0" y="0"/>
              </a:cxn>
              <a:cxn ang="0">
                <a:pos x="432" y="0"/>
              </a:cxn>
            </a:cxnLst>
            <a:rect l="0" t="0" r="r" b="b"/>
            <a:pathLst>
              <a:path w="432" h="1">
                <a:moveTo>
                  <a:pt x="0" y="0"/>
                </a:moveTo>
                <a:cubicBezTo>
                  <a:pt x="0" y="0"/>
                  <a:pt x="216" y="0"/>
                  <a:pt x="432"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4191" name="Freeform 31"/>
          <p:cNvSpPr>
            <a:spLocks/>
          </p:cNvSpPr>
          <p:nvPr/>
        </p:nvSpPr>
        <p:spPr bwMode="auto">
          <a:xfrm>
            <a:off x="4176713" y="5156200"/>
            <a:ext cx="685800" cy="304800"/>
          </a:xfrm>
          <a:custGeom>
            <a:avLst/>
            <a:gdLst/>
            <a:ahLst/>
            <a:cxnLst>
              <a:cxn ang="0">
                <a:pos x="0" y="0"/>
              </a:cxn>
              <a:cxn ang="0">
                <a:pos x="144" y="48"/>
              </a:cxn>
              <a:cxn ang="0">
                <a:pos x="288" y="144"/>
              </a:cxn>
              <a:cxn ang="0">
                <a:pos x="432" y="192"/>
              </a:cxn>
            </a:cxnLst>
            <a:rect l="0" t="0" r="r" b="b"/>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4192" name="Freeform 32"/>
          <p:cNvSpPr>
            <a:spLocks/>
          </p:cNvSpPr>
          <p:nvPr/>
        </p:nvSpPr>
        <p:spPr bwMode="auto">
          <a:xfrm>
            <a:off x="4191000" y="5384800"/>
            <a:ext cx="1143000" cy="608012"/>
          </a:xfrm>
          <a:custGeom>
            <a:avLst/>
            <a:gdLst/>
            <a:ahLst/>
            <a:cxnLst>
              <a:cxn ang="0">
                <a:pos x="0" y="0"/>
              </a:cxn>
              <a:cxn ang="0">
                <a:pos x="240" y="48"/>
              </a:cxn>
              <a:cxn ang="0">
                <a:pos x="528" y="288"/>
              </a:cxn>
              <a:cxn ang="0">
                <a:pos x="720" y="384"/>
              </a:cxn>
            </a:cxnLst>
            <a:rect l="0" t="0" r="r" b="b"/>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4195" name="Freeform 35"/>
          <p:cNvSpPr>
            <a:spLocks/>
          </p:cNvSpPr>
          <p:nvPr/>
        </p:nvSpPr>
        <p:spPr bwMode="auto">
          <a:xfrm>
            <a:off x="4191000" y="5689600"/>
            <a:ext cx="457200" cy="379412"/>
          </a:xfrm>
          <a:custGeom>
            <a:avLst/>
            <a:gdLst/>
            <a:ahLst/>
            <a:cxnLst>
              <a:cxn ang="0">
                <a:pos x="0" y="0"/>
              </a:cxn>
              <a:cxn ang="0">
                <a:pos x="144" y="48"/>
              </a:cxn>
              <a:cxn ang="0">
                <a:pos x="192" y="192"/>
              </a:cxn>
              <a:cxn ang="0">
                <a:pos x="288" y="240"/>
              </a:cxn>
            </a:cxnLst>
            <a:rect l="0" t="0" r="r" b="b"/>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4196" name="Freeform 36"/>
          <p:cNvSpPr>
            <a:spLocks/>
          </p:cNvSpPr>
          <p:nvPr/>
        </p:nvSpPr>
        <p:spPr bwMode="auto">
          <a:xfrm>
            <a:off x="5105400" y="6069012"/>
            <a:ext cx="152400" cy="608013"/>
          </a:xfrm>
          <a:custGeom>
            <a:avLst/>
            <a:gdLst/>
            <a:ahLst/>
            <a:cxnLst>
              <a:cxn ang="0">
                <a:pos x="0" y="0"/>
              </a:cxn>
              <a:cxn ang="0">
                <a:pos x="48" y="96"/>
              </a:cxn>
              <a:cxn ang="0">
                <a:pos x="48" y="288"/>
              </a:cxn>
              <a:cxn ang="0">
                <a:pos x="96" y="384"/>
              </a:cxn>
            </a:cxnLst>
            <a:rect l="0" t="0" r="r" b="b"/>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4197" name="Freeform 37"/>
          <p:cNvSpPr>
            <a:spLocks/>
          </p:cNvSpPr>
          <p:nvPr/>
        </p:nvSpPr>
        <p:spPr bwMode="auto">
          <a:xfrm>
            <a:off x="4191000" y="5992812"/>
            <a:ext cx="457200" cy="684213"/>
          </a:xfrm>
          <a:custGeom>
            <a:avLst/>
            <a:gdLst/>
            <a:ahLst/>
            <a:cxnLst>
              <a:cxn ang="0">
                <a:pos x="0" y="0"/>
              </a:cxn>
              <a:cxn ang="0">
                <a:pos x="96" y="144"/>
              </a:cxn>
              <a:cxn ang="0">
                <a:pos x="144" y="336"/>
              </a:cxn>
              <a:cxn ang="0">
                <a:pos x="288" y="432"/>
              </a:cxn>
            </a:cxnLst>
            <a:rect l="0" t="0" r="r" b="b"/>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4202" name="Text Box 42"/>
          <p:cNvSpPr txBox="1">
            <a:spLocks noChangeArrowheads="1"/>
          </p:cNvSpPr>
          <p:nvPr/>
        </p:nvSpPr>
        <p:spPr bwMode="gray">
          <a:xfrm>
            <a:off x="609600" y="6303962"/>
            <a:ext cx="3200400" cy="369974"/>
          </a:xfrm>
          <a:prstGeom prst="rect">
            <a:avLst/>
          </a:prstGeom>
          <a:noFill/>
          <a:ln w="3175" algn="ctr">
            <a:noFill/>
            <a:miter lim="800000"/>
            <a:headEnd/>
            <a:tailEnd/>
          </a:ln>
          <a:effectLst/>
        </p:spPr>
        <p:txBody>
          <a:bodyPr lIns="92075" tIns="46038" rIns="92075" bIns="46038">
            <a:spAutoFit/>
          </a:bodyPr>
          <a:lstStyle/>
          <a:p>
            <a:pPr marL="342900" indent="-342900">
              <a:spcBef>
                <a:spcPct val="50000"/>
              </a:spcBef>
              <a:buFont typeface="Monotype Sorts" pitchFamily="2" charset="2"/>
              <a:buNone/>
            </a:pPr>
            <a:r>
              <a:rPr lang="tr-TR" dirty="0" smtClean="0"/>
              <a:t>Ekle</a:t>
            </a:r>
            <a:r>
              <a:rPr lang="en-US" dirty="0" smtClean="0"/>
              <a:t> </a:t>
            </a:r>
            <a:r>
              <a:rPr lang="en-US" i="1" dirty="0"/>
              <a:t>{f, c, a, b, m}</a:t>
            </a:r>
          </a:p>
        </p:txBody>
      </p:sp>
      <p:sp>
        <p:nvSpPr>
          <p:cNvPr id="30" name="Rectangle 2"/>
          <p:cNvSpPr>
            <a:spLocks noGrp="1" noChangeArrowheads="1"/>
          </p:cNvSpPr>
          <p:nvPr>
            <p:ph type="title"/>
          </p:nvPr>
        </p:nvSpPr>
        <p:spPr>
          <a:xfrm>
            <a:off x="0" y="0"/>
            <a:ext cx="9144000" cy="1371600"/>
          </a:xfrm>
        </p:spPr>
        <p:txBody>
          <a:bodyPr/>
          <a:lstStyle/>
          <a:p>
            <a:r>
              <a:rPr lang="tr-TR" altLang="zh-CN" sz="3600" dirty="0" smtClean="0">
                <a:ea typeface="宋体"/>
                <a:cs typeface="宋体"/>
              </a:rPr>
              <a:t>Bir işlem veritabanından FP-ağacı oluşturma</a:t>
            </a:r>
            <a:endParaRPr lang="en-US" altLang="zh-CN" sz="3600" dirty="0">
              <a:ea typeface="宋体"/>
              <a:cs typeface="宋体"/>
            </a:endParaRPr>
          </a:p>
        </p:txBody>
      </p:sp>
      <p:sp>
        <p:nvSpPr>
          <p:cNvPr id="31" name="Rectangle 40"/>
          <p:cNvSpPr>
            <a:spLocks noChangeArrowheads="1"/>
          </p:cNvSpPr>
          <p:nvPr/>
        </p:nvSpPr>
        <p:spPr bwMode="auto">
          <a:xfrm>
            <a:off x="304800" y="990600"/>
            <a:ext cx="6705600" cy="2154436"/>
          </a:xfrm>
          <a:prstGeom prst="rect">
            <a:avLst/>
          </a:prstGeom>
          <a:noFill/>
          <a:ln w="9525">
            <a:solidFill>
              <a:schemeClr val="folHlink"/>
            </a:solidFill>
            <a:miter lim="800000"/>
            <a:headEnd/>
            <a:tailEnd/>
          </a:ln>
          <a:effectLst/>
        </p:spPr>
        <p:txBody>
          <a:bodyPr wrap="square">
            <a:spAutoFit/>
          </a:bodyPr>
          <a:lstStyle/>
          <a:p>
            <a:pPr marL="457200" indent="-457200">
              <a:lnSpc>
                <a:spcPct val="70000"/>
              </a:lnSpc>
              <a:spcBef>
                <a:spcPct val="50000"/>
              </a:spcBef>
              <a:buClrTx/>
              <a:buSzTx/>
              <a:buFontTx/>
              <a:buNone/>
            </a:pPr>
            <a:r>
              <a:rPr lang="en-US" altLang="zh-CN" sz="2000" u="sng" dirty="0">
                <a:solidFill>
                  <a:schemeClr val="accent1">
                    <a:lumMod val="60000"/>
                    <a:lumOff val="40000"/>
                  </a:schemeClr>
                </a:solidFill>
                <a:ea typeface="宋体"/>
                <a:cs typeface="宋体"/>
              </a:rPr>
              <a:t>TID	</a:t>
            </a:r>
            <a:r>
              <a:rPr lang="tr-TR" altLang="zh-CN" sz="2000" u="sng" dirty="0" smtClean="0">
                <a:solidFill>
                  <a:schemeClr val="accent1">
                    <a:lumMod val="60000"/>
                    <a:lumOff val="40000"/>
                  </a:schemeClr>
                </a:solidFill>
                <a:ea typeface="宋体"/>
                <a:cs typeface="宋体"/>
              </a:rPr>
              <a:t>Alınan ürünler</a:t>
            </a:r>
            <a:r>
              <a:rPr lang="en-US" altLang="zh-CN" sz="2000" u="sng" dirty="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    </a:t>
            </a:r>
            <a:r>
              <a:rPr lang="en-US" altLang="zh-CN" sz="2000" u="sng" dirty="0" smtClean="0">
                <a:solidFill>
                  <a:schemeClr val="accent1">
                    <a:lumMod val="60000"/>
                    <a:lumOff val="40000"/>
                  </a:schemeClr>
                </a:solidFill>
                <a:ea typeface="宋体"/>
                <a:cs typeface="宋体"/>
              </a:rPr>
              <a:t>(</a:t>
            </a:r>
            <a:r>
              <a:rPr lang="tr-TR" altLang="zh-CN" sz="2000" u="sng" dirty="0" smtClean="0">
                <a:solidFill>
                  <a:schemeClr val="accent1">
                    <a:lumMod val="60000"/>
                    <a:lumOff val="40000"/>
                  </a:schemeClr>
                </a:solidFill>
                <a:ea typeface="宋体"/>
                <a:cs typeface="宋体"/>
              </a:rPr>
              <a:t>sıralı</a:t>
            </a:r>
            <a:r>
              <a:rPr lang="en-US" altLang="zh-CN" sz="2000" u="sng" dirty="0" smtClean="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yoğun ürünler</a:t>
            </a:r>
            <a:endParaRPr lang="en-US" altLang="zh-CN" sz="2000" u="sng" dirty="0">
              <a:solidFill>
                <a:schemeClr val="accent1">
                  <a:lumMod val="60000"/>
                  <a:lumOff val="40000"/>
                </a:schemeClr>
              </a:solidFill>
              <a:ea typeface="宋体"/>
              <a:cs typeface="宋体"/>
            </a:endParaRPr>
          </a:p>
          <a:p>
            <a:pPr marL="457200" indent="-457200">
              <a:lnSpc>
                <a:spcPct val="70000"/>
              </a:lnSpc>
              <a:spcBef>
                <a:spcPct val="50000"/>
              </a:spcBef>
              <a:buClrTx/>
              <a:buSzTx/>
              <a:buFontTx/>
              <a:buNone/>
            </a:pPr>
            <a:r>
              <a:rPr lang="en-US" altLang="zh-CN" sz="2000" dirty="0">
                <a:solidFill>
                  <a:schemeClr val="tx1"/>
                </a:solidFill>
                <a:ea typeface="宋体"/>
                <a:cs typeface="宋体"/>
              </a:rPr>
              <a:t>100		{</a:t>
            </a:r>
            <a:r>
              <a:rPr lang="en-US" altLang="zh-CN" sz="2000" i="1" dirty="0">
                <a:solidFill>
                  <a:schemeClr val="tx1"/>
                </a:solidFill>
                <a:ea typeface="宋体"/>
                <a:cs typeface="宋体"/>
              </a:rPr>
              <a:t>f, a, c, d, g, </a:t>
            </a:r>
            <a:r>
              <a:rPr lang="en-US" altLang="zh-CN" sz="2000" i="1" dirty="0" err="1">
                <a:solidFill>
                  <a:schemeClr val="tx1"/>
                </a:solidFill>
                <a:ea typeface="宋体"/>
                <a:cs typeface="宋体"/>
              </a:rPr>
              <a:t>i</a:t>
            </a:r>
            <a:r>
              <a:rPr lang="en-US" altLang="zh-CN" sz="2000" i="1" dirty="0">
                <a:solidFill>
                  <a:schemeClr val="tx1"/>
                </a:solidFill>
                <a:ea typeface="宋体"/>
                <a:cs typeface="宋体"/>
              </a:rPr>
              <a:t>, m,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200		{</a:t>
            </a:r>
            <a:r>
              <a:rPr lang="en-US" altLang="zh-CN" sz="2000" i="1" dirty="0">
                <a:solidFill>
                  <a:schemeClr val="tx1"/>
                </a:solidFill>
                <a:ea typeface="宋体"/>
                <a:cs typeface="宋体"/>
              </a:rPr>
              <a:t>a, b, c, f, l, m,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b, m</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300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f, h, j,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b</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400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c, k, s,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c, b,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500</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a, f, c, e, l, p, m, n</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6211" name="Text Box 3"/>
          <p:cNvSpPr txBox="1">
            <a:spLocks noChangeArrowheads="1"/>
          </p:cNvSpPr>
          <p:nvPr/>
        </p:nvSpPr>
        <p:spPr bwMode="auto">
          <a:xfrm>
            <a:off x="5632450" y="3332162"/>
            <a:ext cx="45085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a:solidFill>
                  <a:srgbClr val="6600FF"/>
                </a:solidFill>
                <a:ea typeface="宋体"/>
                <a:cs typeface="宋体"/>
              </a:rPr>
              <a:t>{}</a:t>
            </a:r>
          </a:p>
        </p:txBody>
      </p:sp>
      <p:sp>
        <p:nvSpPr>
          <p:cNvPr id="1886212" name="Text Box 4"/>
          <p:cNvSpPr txBox="1">
            <a:spLocks noChangeArrowheads="1"/>
          </p:cNvSpPr>
          <p:nvPr/>
        </p:nvSpPr>
        <p:spPr bwMode="auto">
          <a:xfrm>
            <a:off x="5175250" y="4017962"/>
            <a:ext cx="46355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f:3</a:t>
            </a:r>
          </a:p>
        </p:txBody>
      </p:sp>
      <p:cxnSp>
        <p:nvCxnSpPr>
          <p:cNvPr id="1886219" name="AutoShape 11"/>
          <p:cNvCxnSpPr>
            <a:cxnSpLocks noChangeShapeType="1"/>
            <a:stCxn id="1886211" idx="2"/>
            <a:endCxn id="1886212" idx="0"/>
          </p:cNvCxnSpPr>
          <p:nvPr/>
        </p:nvCxnSpPr>
        <p:spPr bwMode="auto">
          <a:xfrm flipH="1">
            <a:off x="5414963" y="3727450"/>
            <a:ext cx="438150" cy="288925"/>
          </a:xfrm>
          <a:prstGeom prst="straightConnector1">
            <a:avLst/>
          </a:prstGeom>
          <a:noFill/>
          <a:ln w="12700">
            <a:solidFill>
              <a:schemeClr val="tx2"/>
            </a:solidFill>
            <a:round/>
            <a:headEnd type="none" w="sm" len="sm"/>
            <a:tailEnd type="none" w="sm" len="sm"/>
          </a:ln>
          <a:effectLst/>
        </p:spPr>
      </p:cxnSp>
      <p:sp>
        <p:nvSpPr>
          <p:cNvPr id="1886220" name="Text Box 12"/>
          <p:cNvSpPr txBox="1">
            <a:spLocks noChangeArrowheads="1"/>
          </p:cNvSpPr>
          <p:nvPr/>
        </p:nvSpPr>
        <p:spPr bwMode="auto">
          <a:xfrm>
            <a:off x="5480050" y="4624387"/>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b:1</a:t>
            </a:r>
          </a:p>
        </p:txBody>
      </p:sp>
      <p:sp>
        <p:nvSpPr>
          <p:cNvPr id="1886221" name="Text Box 13"/>
          <p:cNvSpPr txBox="1">
            <a:spLocks noChangeArrowheads="1"/>
          </p:cNvSpPr>
          <p:nvPr/>
        </p:nvSpPr>
        <p:spPr bwMode="auto">
          <a:xfrm>
            <a:off x="4878388" y="4624387"/>
            <a:ext cx="496887"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c:2</a:t>
            </a:r>
          </a:p>
        </p:txBody>
      </p:sp>
      <p:cxnSp>
        <p:nvCxnSpPr>
          <p:cNvPr id="1886222" name="AutoShape 14"/>
          <p:cNvCxnSpPr>
            <a:cxnSpLocks noChangeShapeType="1"/>
            <a:stCxn id="1886212" idx="2"/>
            <a:endCxn id="1886221" idx="0"/>
          </p:cNvCxnSpPr>
          <p:nvPr/>
        </p:nvCxnSpPr>
        <p:spPr bwMode="auto">
          <a:xfrm flipH="1">
            <a:off x="5138738" y="4411662"/>
            <a:ext cx="276225" cy="212725"/>
          </a:xfrm>
          <a:prstGeom prst="straightConnector1">
            <a:avLst/>
          </a:prstGeom>
          <a:noFill/>
          <a:ln w="12700">
            <a:solidFill>
              <a:schemeClr val="tx2"/>
            </a:solidFill>
            <a:round/>
            <a:headEnd type="none" w="sm" len="sm"/>
            <a:tailEnd type="none" w="sm" len="sm"/>
          </a:ln>
          <a:effectLst/>
        </p:spPr>
      </p:cxnSp>
      <p:cxnSp>
        <p:nvCxnSpPr>
          <p:cNvPr id="1886223" name="AutoShape 15"/>
          <p:cNvCxnSpPr>
            <a:cxnSpLocks noChangeShapeType="1"/>
            <a:stCxn id="1886212" idx="2"/>
            <a:endCxn id="1886220" idx="0"/>
          </p:cNvCxnSpPr>
          <p:nvPr/>
        </p:nvCxnSpPr>
        <p:spPr bwMode="auto">
          <a:xfrm>
            <a:off x="5414963" y="4411662"/>
            <a:ext cx="333375" cy="212725"/>
          </a:xfrm>
          <a:prstGeom prst="straightConnector1">
            <a:avLst/>
          </a:prstGeom>
          <a:noFill/>
          <a:ln w="12700">
            <a:solidFill>
              <a:schemeClr val="tx2"/>
            </a:solidFill>
            <a:round/>
            <a:headEnd type="none" w="sm" len="sm"/>
            <a:tailEnd type="none" w="sm" len="sm"/>
          </a:ln>
          <a:effectLst/>
        </p:spPr>
      </p:cxnSp>
      <p:sp>
        <p:nvSpPr>
          <p:cNvPr id="1886224" name="Text Box 16"/>
          <p:cNvSpPr txBox="1">
            <a:spLocks noChangeArrowheads="1"/>
          </p:cNvSpPr>
          <p:nvPr/>
        </p:nvSpPr>
        <p:spPr bwMode="auto">
          <a:xfrm>
            <a:off x="4870450" y="5230812"/>
            <a:ext cx="52070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a:2</a:t>
            </a:r>
          </a:p>
        </p:txBody>
      </p:sp>
      <p:sp>
        <p:nvSpPr>
          <p:cNvPr id="1886225" name="Text Box 17"/>
          <p:cNvSpPr txBox="1">
            <a:spLocks noChangeArrowheads="1"/>
          </p:cNvSpPr>
          <p:nvPr/>
        </p:nvSpPr>
        <p:spPr bwMode="auto">
          <a:xfrm>
            <a:off x="5251450" y="5840412"/>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b:1</a:t>
            </a:r>
          </a:p>
        </p:txBody>
      </p:sp>
      <p:sp>
        <p:nvSpPr>
          <p:cNvPr id="1886226" name="Text Box 18"/>
          <p:cNvSpPr txBox="1">
            <a:spLocks noChangeArrowheads="1"/>
          </p:cNvSpPr>
          <p:nvPr/>
        </p:nvSpPr>
        <p:spPr bwMode="auto">
          <a:xfrm>
            <a:off x="4575175" y="5840412"/>
            <a:ext cx="595313"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m:1</a:t>
            </a:r>
          </a:p>
        </p:txBody>
      </p:sp>
      <p:sp>
        <p:nvSpPr>
          <p:cNvPr id="1886227" name="Text Box 19"/>
          <p:cNvSpPr txBox="1">
            <a:spLocks noChangeArrowheads="1"/>
          </p:cNvSpPr>
          <p:nvPr/>
        </p:nvSpPr>
        <p:spPr bwMode="auto">
          <a:xfrm>
            <a:off x="4603750" y="6448425"/>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p:1</a:t>
            </a:r>
          </a:p>
        </p:txBody>
      </p:sp>
      <p:cxnSp>
        <p:nvCxnSpPr>
          <p:cNvPr id="1886228" name="AutoShape 20"/>
          <p:cNvCxnSpPr>
            <a:cxnSpLocks noChangeShapeType="1"/>
            <a:stCxn id="1886221" idx="2"/>
            <a:endCxn id="1886224" idx="0"/>
          </p:cNvCxnSpPr>
          <p:nvPr/>
        </p:nvCxnSpPr>
        <p:spPr bwMode="auto">
          <a:xfrm>
            <a:off x="5127625" y="5033962"/>
            <a:ext cx="3175" cy="196850"/>
          </a:xfrm>
          <a:prstGeom prst="straightConnector1">
            <a:avLst/>
          </a:prstGeom>
          <a:noFill/>
          <a:ln w="12700">
            <a:solidFill>
              <a:schemeClr val="tx2"/>
            </a:solidFill>
            <a:round/>
            <a:headEnd type="none" w="sm" len="sm"/>
            <a:tailEnd type="none" w="sm" len="sm"/>
          </a:ln>
          <a:effectLst/>
        </p:spPr>
      </p:cxnSp>
      <p:cxnSp>
        <p:nvCxnSpPr>
          <p:cNvPr id="1886229" name="AutoShape 21"/>
          <p:cNvCxnSpPr>
            <a:cxnSpLocks noChangeShapeType="1"/>
            <a:stCxn id="1886224" idx="2"/>
            <a:endCxn id="1886226" idx="0"/>
          </p:cNvCxnSpPr>
          <p:nvPr/>
        </p:nvCxnSpPr>
        <p:spPr bwMode="auto">
          <a:xfrm flipH="1">
            <a:off x="4873625" y="5640387"/>
            <a:ext cx="257175" cy="200025"/>
          </a:xfrm>
          <a:prstGeom prst="straightConnector1">
            <a:avLst/>
          </a:prstGeom>
          <a:noFill/>
          <a:ln w="12700">
            <a:solidFill>
              <a:schemeClr val="tx2"/>
            </a:solidFill>
            <a:round/>
            <a:headEnd type="none" w="sm" len="sm"/>
            <a:tailEnd type="none" w="sm" len="sm"/>
          </a:ln>
          <a:effectLst/>
        </p:spPr>
      </p:cxnSp>
      <p:cxnSp>
        <p:nvCxnSpPr>
          <p:cNvPr id="1886230" name="AutoShape 22"/>
          <p:cNvCxnSpPr>
            <a:cxnSpLocks noChangeShapeType="1"/>
            <a:stCxn id="1886224" idx="2"/>
            <a:endCxn id="1886225" idx="0"/>
          </p:cNvCxnSpPr>
          <p:nvPr/>
        </p:nvCxnSpPr>
        <p:spPr bwMode="auto">
          <a:xfrm>
            <a:off x="5130800" y="5640387"/>
            <a:ext cx="385763" cy="200025"/>
          </a:xfrm>
          <a:prstGeom prst="straightConnector1">
            <a:avLst/>
          </a:prstGeom>
          <a:noFill/>
          <a:ln w="12700">
            <a:solidFill>
              <a:schemeClr val="tx2"/>
            </a:solidFill>
            <a:round/>
            <a:headEnd type="none" w="sm" len="sm"/>
            <a:tailEnd type="none" w="sm" len="sm"/>
          </a:ln>
          <a:effectLst/>
        </p:spPr>
      </p:cxnSp>
      <p:cxnSp>
        <p:nvCxnSpPr>
          <p:cNvPr id="1886231" name="AutoShape 23"/>
          <p:cNvCxnSpPr>
            <a:cxnSpLocks noChangeShapeType="1"/>
            <a:stCxn id="1886226" idx="2"/>
            <a:endCxn id="1886227" idx="0"/>
          </p:cNvCxnSpPr>
          <p:nvPr/>
        </p:nvCxnSpPr>
        <p:spPr bwMode="auto">
          <a:xfrm>
            <a:off x="4872038" y="6237287"/>
            <a:ext cx="0" cy="212725"/>
          </a:xfrm>
          <a:prstGeom prst="straightConnector1">
            <a:avLst/>
          </a:prstGeom>
          <a:noFill/>
          <a:ln w="12700">
            <a:solidFill>
              <a:schemeClr val="tx2"/>
            </a:solidFill>
            <a:round/>
            <a:headEnd type="none" w="sm" len="sm"/>
            <a:tailEnd type="none" w="sm" len="sm"/>
          </a:ln>
          <a:effectLst/>
        </p:spPr>
      </p:cxnSp>
      <p:sp>
        <p:nvSpPr>
          <p:cNvPr id="1886232" name="Text Box 24"/>
          <p:cNvSpPr txBox="1">
            <a:spLocks noChangeArrowheads="1"/>
          </p:cNvSpPr>
          <p:nvPr/>
        </p:nvSpPr>
        <p:spPr bwMode="auto">
          <a:xfrm>
            <a:off x="5222875" y="6448425"/>
            <a:ext cx="595313"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m:1</a:t>
            </a:r>
          </a:p>
        </p:txBody>
      </p:sp>
      <p:cxnSp>
        <p:nvCxnSpPr>
          <p:cNvPr id="1886233" name="AutoShape 25"/>
          <p:cNvCxnSpPr>
            <a:cxnSpLocks noChangeShapeType="1"/>
            <a:stCxn id="1886225" idx="2"/>
            <a:endCxn id="1886232" idx="0"/>
          </p:cNvCxnSpPr>
          <p:nvPr/>
        </p:nvCxnSpPr>
        <p:spPr bwMode="auto">
          <a:xfrm>
            <a:off x="5519738" y="6237287"/>
            <a:ext cx="0" cy="212725"/>
          </a:xfrm>
          <a:prstGeom prst="straightConnector1">
            <a:avLst/>
          </a:prstGeom>
          <a:noFill/>
          <a:ln w="12700">
            <a:solidFill>
              <a:schemeClr val="tx2"/>
            </a:solidFill>
            <a:round/>
            <a:headEnd type="none" w="sm" len="sm"/>
            <a:tailEnd type="none" w="sm" len="sm"/>
          </a:ln>
          <a:effectLst/>
        </p:spPr>
      </p:cxnSp>
      <p:sp>
        <p:nvSpPr>
          <p:cNvPr id="1886234" name="Text Box 26"/>
          <p:cNvSpPr txBox="1">
            <a:spLocks noChangeArrowheads="1"/>
          </p:cNvSpPr>
          <p:nvPr/>
        </p:nvSpPr>
        <p:spPr bwMode="auto">
          <a:xfrm>
            <a:off x="1981200" y="3590925"/>
            <a:ext cx="2574925" cy="2576512"/>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wrap="none">
            <a:spAutoFit/>
          </a:bodyPr>
          <a:lstStyle/>
          <a:p>
            <a:pPr>
              <a:lnSpc>
                <a:spcPct val="90000"/>
              </a:lnSpc>
            </a:pPr>
            <a:r>
              <a:rPr lang="tr-TR" altLang="zh-CN" sz="2000" dirty="0" smtClean="0">
                <a:solidFill>
                  <a:srgbClr val="6600FF"/>
                </a:solidFill>
                <a:ea typeface="宋体"/>
                <a:cs typeface="宋体"/>
              </a:rPr>
              <a:t>Bağlantı Tablosu</a:t>
            </a:r>
            <a:endParaRPr lang="en-US" altLang="zh-CN" sz="2000" dirty="0" smtClean="0">
              <a:solidFill>
                <a:srgbClr val="6600FF"/>
              </a:solidFill>
              <a:ea typeface="宋体"/>
              <a:cs typeface="宋体"/>
            </a:endParaRPr>
          </a:p>
          <a:p>
            <a:pPr>
              <a:lnSpc>
                <a:spcPct val="90000"/>
              </a:lnSpc>
              <a:spcBef>
                <a:spcPct val="0"/>
              </a:spcBef>
              <a:buClrTx/>
              <a:buSzTx/>
              <a:buFontTx/>
              <a:buNone/>
            </a:pPr>
            <a:endParaRPr lang="en-US" altLang="zh-CN" sz="2000" dirty="0">
              <a:solidFill>
                <a:srgbClr val="6600FF"/>
              </a:solidFill>
              <a:ea typeface="宋体"/>
              <a:cs typeface="宋体"/>
            </a:endParaRPr>
          </a:p>
          <a:p>
            <a:pPr>
              <a:lnSpc>
                <a:spcPct val="90000"/>
              </a:lnSpc>
            </a:pPr>
            <a:r>
              <a:rPr lang="tr-TR" altLang="zh-CN" sz="2000" i="1" u="sng" dirty="0" smtClean="0">
                <a:solidFill>
                  <a:srgbClr val="6600FF"/>
                </a:solidFill>
                <a:ea typeface="宋体"/>
                <a:cs typeface="宋体"/>
              </a:rPr>
              <a:t>ürün frekans bağlantı</a:t>
            </a:r>
            <a:endParaRPr lang="en-US" altLang="zh-CN" sz="2000" i="1" u="sng" dirty="0" smtClean="0">
              <a:solidFill>
                <a:srgbClr val="6600FF"/>
              </a:solidFill>
              <a:ea typeface="宋体"/>
              <a:cs typeface="宋体"/>
            </a:endParaRPr>
          </a:p>
          <a:p>
            <a:pPr>
              <a:lnSpc>
                <a:spcPct val="90000"/>
              </a:lnSpc>
              <a:spcBef>
                <a:spcPct val="0"/>
              </a:spcBef>
              <a:buClrTx/>
              <a:buSzTx/>
              <a:buFontTx/>
              <a:buNone/>
            </a:pPr>
            <a:r>
              <a:rPr lang="en-US" altLang="zh-CN" sz="2000" i="1" dirty="0" smtClean="0">
                <a:solidFill>
                  <a:srgbClr val="6600FF"/>
                </a:solidFill>
                <a:ea typeface="宋体"/>
                <a:cs typeface="宋体"/>
              </a:rPr>
              <a:t> </a:t>
            </a:r>
            <a:r>
              <a:rPr lang="en-US" altLang="zh-CN" sz="2000" i="1" dirty="0">
                <a:solidFill>
                  <a:srgbClr val="6600FF"/>
                </a:solidFill>
                <a:ea typeface="宋体"/>
                <a:cs typeface="宋体"/>
              </a:rPr>
              <a:t>f	3</a:t>
            </a:r>
          </a:p>
          <a:p>
            <a:pPr>
              <a:lnSpc>
                <a:spcPct val="90000"/>
              </a:lnSpc>
              <a:spcBef>
                <a:spcPct val="0"/>
              </a:spcBef>
              <a:buClrTx/>
              <a:buSzTx/>
              <a:buFontTx/>
              <a:buNone/>
            </a:pPr>
            <a:r>
              <a:rPr lang="en-US" altLang="zh-CN" sz="2000" i="1" dirty="0">
                <a:solidFill>
                  <a:srgbClr val="6600FF"/>
                </a:solidFill>
                <a:ea typeface="宋体"/>
                <a:cs typeface="宋体"/>
              </a:rPr>
              <a:t>c	2</a:t>
            </a:r>
          </a:p>
          <a:p>
            <a:pPr>
              <a:lnSpc>
                <a:spcPct val="90000"/>
              </a:lnSpc>
              <a:spcBef>
                <a:spcPct val="0"/>
              </a:spcBef>
              <a:buClrTx/>
              <a:buSzTx/>
              <a:buFontTx/>
              <a:buNone/>
            </a:pPr>
            <a:r>
              <a:rPr lang="en-US" altLang="zh-CN" sz="2000" i="1" dirty="0">
                <a:solidFill>
                  <a:srgbClr val="6600FF"/>
                </a:solidFill>
                <a:ea typeface="宋体"/>
                <a:cs typeface="宋体"/>
              </a:rPr>
              <a:t>a	2</a:t>
            </a:r>
          </a:p>
          <a:p>
            <a:pPr>
              <a:lnSpc>
                <a:spcPct val="90000"/>
              </a:lnSpc>
              <a:spcBef>
                <a:spcPct val="0"/>
              </a:spcBef>
              <a:buClrTx/>
              <a:buSzTx/>
              <a:buFontTx/>
              <a:buNone/>
            </a:pPr>
            <a:r>
              <a:rPr lang="en-US" altLang="zh-CN" sz="2000" i="1" dirty="0">
                <a:solidFill>
                  <a:srgbClr val="6600FF"/>
                </a:solidFill>
                <a:ea typeface="宋体"/>
                <a:cs typeface="宋体"/>
              </a:rPr>
              <a:t>b	2</a:t>
            </a:r>
          </a:p>
          <a:p>
            <a:pPr>
              <a:lnSpc>
                <a:spcPct val="90000"/>
              </a:lnSpc>
              <a:spcBef>
                <a:spcPct val="0"/>
              </a:spcBef>
              <a:buClrTx/>
              <a:buSzTx/>
              <a:buFontTx/>
              <a:buNone/>
            </a:pPr>
            <a:r>
              <a:rPr lang="en-US" altLang="zh-CN" sz="2000" i="1" dirty="0">
                <a:solidFill>
                  <a:srgbClr val="6600FF"/>
                </a:solidFill>
                <a:ea typeface="宋体"/>
                <a:cs typeface="宋体"/>
              </a:rPr>
              <a:t>m	2</a:t>
            </a:r>
          </a:p>
          <a:p>
            <a:pPr>
              <a:lnSpc>
                <a:spcPct val="90000"/>
              </a:lnSpc>
              <a:spcBef>
                <a:spcPct val="0"/>
              </a:spcBef>
              <a:buClrTx/>
              <a:buSzTx/>
              <a:buFontTx/>
              <a:buNone/>
            </a:pPr>
            <a:r>
              <a:rPr lang="en-US" altLang="zh-CN" sz="2000" i="1" dirty="0">
                <a:solidFill>
                  <a:srgbClr val="6600FF"/>
                </a:solidFill>
                <a:ea typeface="宋体"/>
                <a:cs typeface="宋体"/>
              </a:rPr>
              <a:t>p	1</a:t>
            </a:r>
            <a:endParaRPr lang="en-US" altLang="zh-CN" sz="2000" dirty="0">
              <a:solidFill>
                <a:srgbClr val="6600FF"/>
              </a:solidFill>
              <a:ea typeface="宋体"/>
              <a:cs typeface="宋体"/>
            </a:endParaRPr>
          </a:p>
        </p:txBody>
      </p:sp>
      <p:sp>
        <p:nvSpPr>
          <p:cNvPr id="1886235" name="Freeform 27"/>
          <p:cNvSpPr>
            <a:spLocks/>
          </p:cNvSpPr>
          <p:nvPr/>
        </p:nvSpPr>
        <p:spPr bwMode="auto">
          <a:xfrm>
            <a:off x="4176713" y="4227512"/>
            <a:ext cx="1066800" cy="379413"/>
          </a:xfrm>
          <a:custGeom>
            <a:avLst/>
            <a:gdLst/>
            <a:ahLst/>
            <a:cxnLst>
              <a:cxn ang="0">
                <a:pos x="0" y="240"/>
              </a:cxn>
              <a:cxn ang="0">
                <a:pos x="288" y="192"/>
              </a:cxn>
              <a:cxn ang="0">
                <a:pos x="432" y="48"/>
              </a:cxn>
              <a:cxn ang="0">
                <a:pos x="672" y="0"/>
              </a:cxn>
            </a:cxnLst>
            <a:rect l="0" t="0" r="r" b="b"/>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6236" name="Freeform 28"/>
          <p:cNvSpPr>
            <a:spLocks/>
          </p:cNvSpPr>
          <p:nvPr/>
        </p:nvSpPr>
        <p:spPr bwMode="auto">
          <a:xfrm>
            <a:off x="4176713" y="4835525"/>
            <a:ext cx="685800" cy="1587"/>
          </a:xfrm>
          <a:custGeom>
            <a:avLst/>
            <a:gdLst/>
            <a:ahLst/>
            <a:cxnLst>
              <a:cxn ang="0">
                <a:pos x="0" y="0"/>
              </a:cxn>
              <a:cxn ang="0">
                <a:pos x="432" y="0"/>
              </a:cxn>
            </a:cxnLst>
            <a:rect l="0" t="0" r="r" b="b"/>
            <a:pathLst>
              <a:path w="432" h="1">
                <a:moveTo>
                  <a:pt x="0" y="0"/>
                </a:moveTo>
                <a:cubicBezTo>
                  <a:pt x="0" y="0"/>
                  <a:pt x="216" y="0"/>
                  <a:pt x="432"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6238" name="Freeform 30"/>
          <p:cNvSpPr>
            <a:spLocks/>
          </p:cNvSpPr>
          <p:nvPr/>
        </p:nvSpPr>
        <p:spPr bwMode="auto">
          <a:xfrm>
            <a:off x="4176713" y="5156200"/>
            <a:ext cx="685800" cy="304800"/>
          </a:xfrm>
          <a:custGeom>
            <a:avLst/>
            <a:gdLst/>
            <a:ahLst/>
            <a:cxnLst>
              <a:cxn ang="0">
                <a:pos x="0" y="0"/>
              </a:cxn>
              <a:cxn ang="0">
                <a:pos x="144" y="48"/>
              </a:cxn>
              <a:cxn ang="0">
                <a:pos x="288" y="144"/>
              </a:cxn>
              <a:cxn ang="0">
                <a:pos x="432" y="192"/>
              </a:cxn>
            </a:cxnLst>
            <a:rect l="0" t="0" r="r" b="b"/>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6239" name="Freeform 31"/>
          <p:cNvSpPr>
            <a:spLocks/>
          </p:cNvSpPr>
          <p:nvPr/>
        </p:nvSpPr>
        <p:spPr bwMode="auto">
          <a:xfrm>
            <a:off x="4191000" y="5384800"/>
            <a:ext cx="1143000" cy="608012"/>
          </a:xfrm>
          <a:custGeom>
            <a:avLst/>
            <a:gdLst/>
            <a:ahLst/>
            <a:cxnLst>
              <a:cxn ang="0">
                <a:pos x="0" y="0"/>
              </a:cxn>
              <a:cxn ang="0">
                <a:pos x="240" y="48"/>
              </a:cxn>
              <a:cxn ang="0">
                <a:pos x="528" y="288"/>
              </a:cxn>
              <a:cxn ang="0">
                <a:pos x="720" y="384"/>
              </a:cxn>
            </a:cxnLst>
            <a:rect l="0" t="0" r="r" b="b"/>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6240" name="Freeform 32"/>
          <p:cNvSpPr>
            <a:spLocks/>
          </p:cNvSpPr>
          <p:nvPr/>
        </p:nvSpPr>
        <p:spPr bwMode="auto">
          <a:xfrm>
            <a:off x="5715000" y="5005387"/>
            <a:ext cx="88900" cy="1063625"/>
          </a:xfrm>
          <a:custGeom>
            <a:avLst/>
            <a:gdLst/>
            <a:ahLst/>
            <a:cxnLst>
              <a:cxn ang="0">
                <a:pos x="0" y="672"/>
              </a:cxn>
              <a:cxn ang="0">
                <a:pos x="48" y="432"/>
              </a:cxn>
              <a:cxn ang="0">
                <a:pos x="48" y="0"/>
              </a:cxn>
            </a:cxnLst>
            <a:rect l="0" t="0" r="r" b="b"/>
            <a:pathLst>
              <a:path w="56" h="672">
                <a:moveTo>
                  <a:pt x="0" y="672"/>
                </a:moveTo>
                <a:cubicBezTo>
                  <a:pt x="20" y="608"/>
                  <a:pt x="40" y="544"/>
                  <a:pt x="48" y="432"/>
                </a:cubicBezTo>
                <a:cubicBezTo>
                  <a:pt x="56" y="320"/>
                  <a:pt x="52" y="160"/>
                  <a:pt x="48"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6242" name="Freeform 34"/>
          <p:cNvSpPr>
            <a:spLocks/>
          </p:cNvSpPr>
          <p:nvPr/>
        </p:nvSpPr>
        <p:spPr bwMode="auto">
          <a:xfrm>
            <a:off x="4191000" y="5689600"/>
            <a:ext cx="457200" cy="379412"/>
          </a:xfrm>
          <a:custGeom>
            <a:avLst/>
            <a:gdLst/>
            <a:ahLst/>
            <a:cxnLst>
              <a:cxn ang="0">
                <a:pos x="0" y="0"/>
              </a:cxn>
              <a:cxn ang="0">
                <a:pos x="144" y="48"/>
              </a:cxn>
              <a:cxn ang="0">
                <a:pos x="192" y="192"/>
              </a:cxn>
              <a:cxn ang="0">
                <a:pos x="288" y="240"/>
              </a:cxn>
            </a:cxnLst>
            <a:rect l="0" t="0" r="r" b="b"/>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6243" name="Freeform 35"/>
          <p:cNvSpPr>
            <a:spLocks/>
          </p:cNvSpPr>
          <p:nvPr/>
        </p:nvSpPr>
        <p:spPr bwMode="auto">
          <a:xfrm>
            <a:off x="5105400" y="6069012"/>
            <a:ext cx="152400" cy="608013"/>
          </a:xfrm>
          <a:custGeom>
            <a:avLst/>
            <a:gdLst/>
            <a:ahLst/>
            <a:cxnLst>
              <a:cxn ang="0">
                <a:pos x="0" y="0"/>
              </a:cxn>
              <a:cxn ang="0">
                <a:pos x="48" y="96"/>
              </a:cxn>
              <a:cxn ang="0">
                <a:pos x="48" y="288"/>
              </a:cxn>
              <a:cxn ang="0">
                <a:pos x="96" y="384"/>
              </a:cxn>
            </a:cxnLst>
            <a:rect l="0" t="0" r="r" b="b"/>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6244" name="Freeform 36"/>
          <p:cNvSpPr>
            <a:spLocks/>
          </p:cNvSpPr>
          <p:nvPr/>
        </p:nvSpPr>
        <p:spPr bwMode="auto">
          <a:xfrm>
            <a:off x="4191000" y="5992812"/>
            <a:ext cx="457200" cy="684213"/>
          </a:xfrm>
          <a:custGeom>
            <a:avLst/>
            <a:gdLst/>
            <a:ahLst/>
            <a:cxnLst>
              <a:cxn ang="0">
                <a:pos x="0" y="0"/>
              </a:cxn>
              <a:cxn ang="0">
                <a:pos x="96" y="144"/>
              </a:cxn>
              <a:cxn ang="0">
                <a:pos x="144" y="336"/>
              </a:cxn>
              <a:cxn ang="0">
                <a:pos x="288" y="432"/>
              </a:cxn>
            </a:cxnLst>
            <a:rect l="0" t="0" r="r" b="b"/>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6247" name="Text Box 39"/>
          <p:cNvSpPr txBox="1">
            <a:spLocks noChangeArrowheads="1"/>
          </p:cNvSpPr>
          <p:nvPr/>
        </p:nvSpPr>
        <p:spPr bwMode="gray">
          <a:xfrm>
            <a:off x="1447800" y="6303962"/>
            <a:ext cx="1981200" cy="369974"/>
          </a:xfrm>
          <a:prstGeom prst="rect">
            <a:avLst/>
          </a:prstGeom>
          <a:noFill/>
          <a:ln w="3175" algn="ctr">
            <a:noFill/>
            <a:miter lim="800000"/>
            <a:headEnd/>
            <a:tailEnd/>
          </a:ln>
          <a:effectLst/>
        </p:spPr>
        <p:txBody>
          <a:bodyPr lIns="92075" tIns="46038" rIns="92075" bIns="46038">
            <a:spAutoFit/>
          </a:bodyPr>
          <a:lstStyle/>
          <a:p>
            <a:pPr marL="342900" indent="-342900">
              <a:spcBef>
                <a:spcPct val="50000"/>
              </a:spcBef>
              <a:buFont typeface="Monotype Sorts" pitchFamily="2" charset="2"/>
              <a:buNone/>
            </a:pPr>
            <a:r>
              <a:rPr lang="tr-TR" dirty="0" smtClean="0"/>
              <a:t>Ekle</a:t>
            </a:r>
            <a:r>
              <a:rPr lang="en-US" dirty="0" smtClean="0"/>
              <a:t> </a:t>
            </a:r>
            <a:r>
              <a:rPr lang="en-US" i="1" dirty="0"/>
              <a:t>{f, b}</a:t>
            </a:r>
          </a:p>
        </p:txBody>
      </p:sp>
      <p:sp>
        <p:nvSpPr>
          <p:cNvPr id="33" name="Rectangle 2"/>
          <p:cNvSpPr>
            <a:spLocks noGrp="1" noChangeArrowheads="1"/>
          </p:cNvSpPr>
          <p:nvPr>
            <p:ph type="title"/>
          </p:nvPr>
        </p:nvSpPr>
        <p:spPr>
          <a:xfrm>
            <a:off x="0" y="0"/>
            <a:ext cx="9144000" cy="1371600"/>
          </a:xfrm>
        </p:spPr>
        <p:txBody>
          <a:bodyPr/>
          <a:lstStyle/>
          <a:p>
            <a:r>
              <a:rPr lang="tr-TR" altLang="zh-CN" sz="3600" dirty="0" smtClean="0">
                <a:ea typeface="宋体"/>
                <a:cs typeface="宋体"/>
              </a:rPr>
              <a:t>Bir işlem veritabanından FP-ağacı oluşturma</a:t>
            </a:r>
            <a:endParaRPr lang="en-US" altLang="zh-CN" sz="3600" dirty="0">
              <a:ea typeface="宋体"/>
              <a:cs typeface="宋体"/>
            </a:endParaRPr>
          </a:p>
        </p:txBody>
      </p:sp>
      <p:sp>
        <p:nvSpPr>
          <p:cNvPr id="34" name="Rectangle 40"/>
          <p:cNvSpPr>
            <a:spLocks noChangeArrowheads="1"/>
          </p:cNvSpPr>
          <p:nvPr/>
        </p:nvSpPr>
        <p:spPr bwMode="auto">
          <a:xfrm>
            <a:off x="304800" y="990600"/>
            <a:ext cx="6705600" cy="2154436"/>
          </a:xfrm>
          <a:prstGeom prst="rect">
            <a:avLst/>
          </a:prstGeom>
          <a:noFill/>
          <a:ln w="9525">
            <a:solidFill>
              <a:schemeClr val="folHlink"/>
            </a:solidFill>
            <a:miter lim="800000"/>
            <a:headEnd/>
            <a:tailEnd/>
          </a:ln>
          <a:effectLst/>
        </p:spPr>
        <p:txBody>
          <a:bodyPr wrap="square">
            <a:spAutoFit/>
          </a:bodyPr>
          <a:lstStyle/>
          <a:p>
            <a:pPr marL="457200" indent="-457200">
              <a:lnSpc>
                <a:spcPct val="70000"/>
              </a:lnSpc>
              <a:spcBef>
                <a:spcPct val="50000"/>
              </a:spcBef>
              <a:buClrTx/>
              <a:buSzTx/>
              <a:buFontTx/>
              <a:buNone/>
            </a:pPr>
            <a:r>
              <a:rPr lang="en-US" altLang="zh-CN" sz="2000" u="sng" dirty="0">
                <a:solidFill>
                  <a:schemeClr val="accent1">
                    <a:lumMod val="60000"/>
                    <a:lumOff val="40000"/>
                  </a:schemeClr>
                </a:solidFill>
                <a:ea typeface="宋体"/>
                <a:cs typeface="宋体"/>
              </a:rPr>
              <a:t>TID	</a:t>
            </a:r>
            <a:r>
              <a:rPr lang="tr-TR" altLang="zh-CN" sz="2000" u="sng" dirty="0" smtClean="0">
                <a:solidFill>
                  <a:schemeClr val="accent1">
                    <a:lumMod val="60000"/>
                    <a:lumOff val="40000"/>
                  </a:schemeClr>
                </a:solidFill>
                <a:ea typeface="宋体"/>
                <a:cs typeface="宋体"/>
              </a:rPr>
              <a:t>Alınan ürünler</a:t>
            </a:r>
            <a:r>
              <a:rPr lang="en-US" altLang="zh-CN" sz="2000" u="sng" dirty="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    </a:t>
            </a:r>
            <a:r>
              <a:rPr lang="en-US" altLang="zh-CN" sz="2000" u="sng" dirty="0" smtClean="0">
                <a:solidFill>
                  <a:schemeClr val="accent1">
                    <a:lumMod val="60000"/>
                    <a:lumOff val="40000"/>
                  </a:schemeClr>
                </a:solidFill>
                <a:ea typeface="宋体"/>
                <a:cs typeface="宋体"/>
              </a:rPr>
              <a:t>(</a:t>
            </a:r>
            <a:r>
              <a:rPr lang="tr-TR" altLang="zh-CN" sz="2000" u="sng" dirty="0" smtClean="0">
                <a:solidFill>
                  <a:schemeClr val="accent1">
                    <a:lumMod val="60000"/>
                    <a:lumOff val="40000"/>
                  </a:schemeClr>
                </a:solidFill>
                <a:ea typeface="宋体"/>
                <a:cs typeface="宋体"/>
              </a:rPr>
              <a:t>sıralı</a:t>
            </a:r>
            <a:r>
              <a:rPr lang="en-US" altLang="zh-CN" sz="2000" u="sng" dirty="0" smtClean="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yoğun ürünler</a:t>
            </a:r>
            <a:endParaRPr lang="en-US" altLang="zh-CN" sz="2000" u="sng" dirty="0">
              <a:solidFill>
                <a:schemeClr val="accent1">
                  <a:lumMod val="60000"/>
                  <a:lumOff val="40000"/>
                </a:schemeClr>
              </a:solidFill>
              <a:ea typeface="宋体"/>
              <a:cs typeface="宋体"/>
            </a:endParaRPr>
          </a:p>
          <a:p>
            <a:pPr marL="457200" indent="-457200">
              <a:lnSpc>
                <a:spcPct val="70000"/>
              </a:lnSpc>
              <a:spcBef>
                <a:spcPct val="50000"/>
              </a:spcBef>
              <a:buClrTx/>
              <a:buSzTx/>
              <a:buFontTx/>
              <a:buNone/>
            </a:pPr>
            <a:r>
              <a:rPr lang="en-US" altLang="zh-CN" sz="2000" dirty="0">
                <a:solidFill>
                  <a:schemeClr val="tx1"/>
                </a:solidFill>
                <a:ea typeface="宋体"/>
                <a:cs typeface="宋体"/>
              </a:rPr>
              <a:t>100		{</a:t>
            </a:r>
            <a:r>
              <a:rPr lang="en-US" altLang="zh-CN" sz="2000" i="1" dirty="0">
                <a:solidFill>
                  <a:schemeClr val="tx1"/>
                </a:solidFill>
                <a:ea typeface="宋体"/>
                <a:cs typeface="宋体"/>
              </a:rPr>
              <a:t>f, a, c, d, g, </a:t>
            </a:r>
            <a:r>
              <a:rPr lang="en-US" altLang="zh-CN" sz="2000" i="1" dirty="0" err="1">
                <a:solidFill>
                  <a:schemeClr val="tx1"/>
                </a:solidFill>
                <a:ea typeface="宋体"/>
                <a:cs typeface="宋体"/>
              </a:rPr>
              <a:t>i</a:t>
            </a:r>
            <a:r>
              <a:rPr lang="en-US" altLang="zh-CN" sz="2000" i="1" dirty="0">
                <a:solidFill>
                  <a:schemeClr val="tx1"/>
                </a:solidFill>
                <a:ea typeface="宋体"/>
                <a:cs typeface="宋体"/>
              </a:rPr>
              <a:t>, m,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200		{</a:t>
            </a:r>
            <a:r>
              <a:rPr lang="en-US" altLang="zh-CN" sz="2000" i="1" dirty="0">
                <a:solidFill>
                  <a:schemeClr val="tx1"/>
                </a:solidFill>
                <a:ea typeface="宋体"/>
                <a:cs typeface="宋体"/>
              </a:rPr>
              <a:t>a, b, c, f, l, m,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b, m</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300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f, h, j,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b</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400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c, k, s,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c, b,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500</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a, f, c, e, l, p, m, n</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235" name="Text Box 3"/>
          <p:cNvSpPr txBox="1">
            <a:spLocks noChangeArrowheads="1"/>
          </p:cNvSpPr>
          <p:nvPr/>
        </p:nvSpPr>
        <p:spPr bwMode="auto">
          <a:xfrm>
            <a:off x="5632450" y="3321050"/>
            <a:ext cx="45085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a:solidFill>
                  <a:srgbClr val="6600FF"/>
                </a:solidFill>
                <a:ea typeface="宋体"/>
                <a:cs typeface="宋体"/>
              </a:rPr>
              <a:t>{}</a:t>
            </a:r>
          </a:p>
        </p:txBody>
      </p:sp>
      <p:sp>
        <p:nvSpPr>
          <p:cNvPr id="1887236" name="Text Box 4"/>
          <p:cNvSpPr txBox="1">
            <a:spLocks noChangeArrowheads="1"/>
          </p:cNvSpPr>
          <p:nvPr/>
        </p:nvSpPr>
        <p:spPr bwMode="auto">
          <a:xfrm>
            <a:off x="5175250" y="4006850"/>
            <a:ext cx="46355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f:3</a:t>
            </a:r>
          </a:p>
        </p:txBody>
      </p:sp>
      <p:sp>
        <p:nvSpPr>
          <p:cNvPr id="1887237" name="Text Box 5"/>
          <p:cNvSpPr txBox="1">
            <a:spLocks noChangeArrowheads="1"/>
          </p:cNvSpPr>
          <p:nvPr/>
        </p:nvSpPr>
        <p:spPr bwMode="auto">
          <a:xfrm>
            <a:off x="6089650" y="4006850"/>
            <a:ext cx="496888"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c:1</a:t>
            </a:r>
          </a:p>
        </p:txBody>
      </p:sp>
      <p:sp>
        <p:nvSpPr>
          <p:cNvPr id="1887238" name="Text Box 6"/>
          <p:cNvSpPr txBox="1">
            <a:spLocks noChangeArrowheads="1"/>
          </p:cNvSpPr>
          <p:nvPr/>
        </p:nvSpPr>
        <p:spPr bwMode="auto">
          <a:xfrm>
            <a:off x="6083300" y="4613275"/>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b:1</a:t>
            </a:r>
          </a:p>
        </p:txBody>
      </p:sp>
      <p:sp>
        <p:nvSpPr>
          <p:cNvPr id="1887239" name="Text Box 7"/>
          <p:cNvSpPr txBox="1">
            <a:spLocks noChangeArrowheads="1"/>
          </p:cNvSpPr>
          <p:nvPr/>
        </p:nvSpPr>
        <p:spPr bwMode="auto">
          <a:xfrm>
            <a:off x="6083300" y="5219700"/>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p:1</a:t>
            </a:r>
          </a:p>
        </p:txBody>
      </p:sp>
      <p:cxnSp>
        <p:nvCxnSpPr>
          <p:cNvPr id="1887240" name="AutoShape 8"/>
          <p:cNvCxnSpPr>
            <a:cxnSpLocks noChangeShapeType="1"/>
            <a:stCxn id="1887237" idx="2"/>
            <a:endCxn id="1887238" idx="0"/>
          </p:cNvCxnSpPr>
          <p:nvPr/>
        </p:nvCxnSpPr>
        <p:spPr bwMode="auto">
          <a:xfrm>
            <a:off x="6350000" y="4400550"/>
            <a:ext cx="1588" cy="212725"/>
          </a:xfrm>
          <a:prstGeom prst="straightConnector1">
            <a:avLst/>
          </a:prstGeom>
          <a:noFill/>
          <a:ln w="12700">
            <a:solidFill>
              <a:schemeClr val="tx2"/>
            </a:solidFill>
            <a:round/>
            <a:headEnd type="none" w="sm" len="sm"/>
            <a:tailEnd type="none" w="sm" len="sm"/>
          </a:ln>
          <a:effectLst/>
        </p:spPr>
      </p:cxnSp>
      <p:cxnSp>
        <p:nvCxnSpPr>
          <p:cNvPr id="1887241" name="AutoShape 9"/>
          <p:cNvCxnSpPr>
            <a:cxnSpLocks noChangeShapeType="1"/>
            <a:stCxn id="1887238" idx="2"/>
            <a:endCxn id="1887239" idx="0"/>
          </p:cNvCxnSpPr>
          <p:nvPr/>
        </p:nvCxnSpPr>
        <p:spPr bwMode="auto">
          <a:xfrm>
            <a:off x="6351588" y="5010150"/>
            <a:ext cx="0" cy="211138"/>
          </a:xfrm>
          <a:prstGeom prst="straightConnector1">
            <a:avLst/>
          </a:prstGeom>
          <a:noFill/>
          <a:ln w="12700">
            <a:solidFill>
              <a:schemeClr val="tx2"/>
            </a:solidFill>
            <a:round/>
            <a:headEnd type="none" w="sm" len="sm"/>
            <a:tailEnd type="none" w="sm" len="sm"/>
          </a:ln>
          <a:effectLst/>
        </p:spPr>
      </p:cxnSp>
      <p:cxnSp>
        <p:nvCxnSpPr>
          <p:cNvPr id="1887242" name="AutoShape 10"/>
          <p:cNvCxnSpPr>
            <a:cxnSpLocks noChangeShapeType="1"/>
            <a:stCxn id="1887235" idx="2"/>
            <a:endCxn id="1887237" idx="0"/>
          </p:cNvCxnSpPr>
          <p:nvPr/>
        </p:nvCxnSpPr>
        <p:spPr bwMode="auto">
          <a:xfrm>
            <a:off x="5853113" y="3716338"/>
            <a:ext cx="496887" cy="288925"/>
          </a:xfrm>
          <a:prstGeom prst="straightConnector1">
            <a:avLst/>
          </a:prstGeom>
          <a:noFill/>
          <a:ln w="12700">
            <a:solidFill>
              <a:schemeClr val="tx2"/>
            </a:solidFill>
            <a:round/>
            <a:headEnd type="none" w="sm" len="sm"/>
            <a:tailEnd type="none" w="sm" len="sm"/>
          </a:ln>
          <a:effectLst/>
        </p:spPr>
      </p:cxnSp>
      <p:cxnSp>
        <p:nvCxnSpPr>
          <p:cNvPr id="1887243" name="AutoShape 11"/>
          <p:cNvCxnSpPr>
            <a:cxnSpLocks noChangeShapeType="1"/>
            <a:stCxn id="1887235" idx="2"/>
            <a:endCxn id="1887236" idx="0"/>
          </p:cNvCxnSpPr>
          <p:nvPr/>
        </p:nvCxnSpPr>
        <p:spPr bwMode="auto">
          <a:xfrm flipH="1">
            <a:off x="5414963" y="3716338"/>
            <a:ext cx="438150" cy="288925"/>
          </a:xfrm>
          <a:prstGeom prst="straightConnector1">
            <a:avLst/>
          </a:prstGeom>
          <a:noFill/>
          <a:ln w="12700">
            <a:solidFill>
              <a:schemeClr val="tx2"/>
            </a:solidFill>
            <a:round/>
            <a:headEnd type="none" w="sm" len="sm"/>
            <a:tailEnd type="none" w="sm" len="sm"/>
          </a:ln>
          <a:effectLst/>
        </p:spPr>
      </p:cxnSp>
      <p:sp>
        <p:nvSpPr>
          <p:cNvPr id="1887244" name="Text Box 12"/>
          <p:cNvSpPr txBox="1">
            <a:spLocks noChangeArrowheads="1"/>
          </p:cNvSpPr>
          <p:nvPr/>
        </p:nvSpPr>
        <p:spPr bwMode="auto">
          <a:xfrm>
            <a:off x="5480050" y="4613275"/>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b:1</a:t>
            </a:r>
          </a:p>
        </p:txBody>
      </p:sp>
      <p:sp>
        <p:nvSpPr>
          <p:cNvPr id="1887245" name="Text Box 13"/>
          <p:cNvSpPr txBox="1">
            <a:spLocks noChangeArrowheads="1"/>
          </p:cNvSpPr>
          <p:nvPr/>
        </p:nvSpPr>
        <p:spPr bwMode="auto">
          <a:xfrm>
            <a:off x="4878388" y="4613275"/>
            <a:ext cx="496887"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c:2</a:t>
            </a:r>
          </a:p>
        </p:txBody>
      </p:sp>
      <p:cxnSp>
        <p:nvCxnSpPr>
          <p:cNvPr id="1887246" name="AutoShape 14"/>
          <p:cNvCxnSpPr>
            <a:cxnSpLocks noChangeShapeType="1"/>
            <a:stCxn id="1887236" idx="2"/>
            <a:endCxn id="1887245" idx="0"/>
          </p:cNvCxnSpPr>
          <p:nvPr/>
        </p:nvCxnSpPr>
        <p:spPr bwMode="auto">
          <a:xfrm flipH="1">
            <a:off x="5138738" y="4400550"/>
            <a:ext cx="276225" cy="212725"/>
          </a:xfrm>
          <a:prstGeom prst="straightConnector1">
            <a:avLst/>
          </a:prstGeom>
          <a:noFill/>
          <a:ln w="12700">
            <a:solidFill>
              <a:schemeClr val="tx2"/>
            </a:solidFill>
            <a:round/>
            <a:headEnd type="none" w="sm" len="sm"/>
            <a:tailEnd type="none" w="sm" len="sm"/>
          </a:ln>
          <a:effectLst/>
        </p:spPr>
      </p:cxnSp>
      <p:cxnSp>
        <p:nvCxnSpPr>
          <p:cNvPr id="1887247" name="AutoShape 15"/>
          <p:cNvCxnSpPr>
            <a:cxnSpLocks noChangeShapeType="1"/>
            <a:stCxn id="1887236" idx="2"/>
            <a:endCxn id="1887244" idx="0"/>
          </p:cNvCxnSpPr>
          <p:nvPr/>
        </p:nvCxnSpPr>
        <p:spPr bwMode="auto">
          <a:xfrm>
            <a:off x="5414963" y="4400550"/>
            <a:ext cx="333375" cy="212725"/>
          </a:xfrm>
          <a:prstGeom prst="straightConnector1">
            <a:avLst/>
          </a:prstGeom>
          <a:noFill/>
          <a:ln w="12700">
            <a:solidFill>
              <a:schemeClr val="tx2"/>
            </a:solidFill>
            <a:round/>
            <a:headEnd type="none" w="sm" len="sm"/>
            <a:tailEnd type="none" w="sm" len="sm"/>
          </a:ln>
          <a:effectLst/>
        </p:spPr>
      </p:cxnSp>
      <p:sp>
        <p:nvSpPr>
          <p:cNvPr id="1887248" name="Text Box 16"/>
          <p:cNvSpPr txBox="1">
            <a:spLocks noChangeArrowheads="1"/>
          </p:cNvSpPr>
          <p:nvPr/>
        </p:nvSpPr>
        <p:spPr bwMode="auto">
          <a:xfrm>
            <a:off x="4870450" y="5219700"/>
            <a:ext cx="52070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a:2</a:t>
            </a:r>
          </a:p>
        </p:txBody>
      </p:sp>
      <p:sp>
        <p:nvSpPr>
          <p:cNvPr id="1887249" name="Text Box 17"/>
          <p:cNvSpPr txBox="1">
            <a:spLocks noChangeArrowheads="1"/>
          </p:cNvSpPr>
          <p:nvPr/>
        </p:nvSpPr>
        <p:spPr bwMode="auto">
          <a:xfrm>
            <a:off x="5251450" y="5829300"/>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b:1</a:t>
            </a:r>
          </a:p>
        </p:txBody>
      </p:sp>
      <p:sp>
        <p:nvSpPr>
          <p:cNvPr id="1887250" name="Text Box 18"/>
          <p:cNvSpPr txBox="1">
            <a:spLocks noChangeArrowheads="1"/>
          </p:cNvSpPr>
          <p:nvPr/>
        </p:nvSpPr>
        <p:spPr bwMode="auto">
          <a:xfrm>
            <a:off x="4575175" y="5829300"/>
            <a:ext cx="595313"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m:1</a:t>
            </a:r>
          </a:p>
        </p:txBody>
      </p:sp>
      <p:sp>
        <p:nvSpPr>
          <p:cNvPr id="1887251" name="Text Box 19"/>
          <p:cNvSpPr txBox="1">
            <a:spLocks noChangeArrowheads="1"/>
          </p:cNvSpPr>
          <p:nvPr/>
        </p:nvSpPr>
        <p:spPr bwMode="auto">
          <a:xfrm>
            <a:off x="4603750" y="6448425"/>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p:1</a:t>
            </a:r>
          </a:p>
        </p:txBody>
      </p:sp>
      <p:cxnSp>
        <p:nvCxnSpPr>
          <p:cNvPr id="1887252" name="AutoShape 20"/>
          <p:cNvCxnSpPr>
            <a:cxnSpLocks noChangeShapeType="1"/>
            <a:stCxn id="1887245" idx="2"/>
            <a:endCxn id="1887248" idx="0"/>
          </p:cNvCxnSpPr>
          <p:nvPr/>
        </p:nvCxnSpPr>
        <p:spPr bwMode="auto">
          <a:xfrm>
            <a:off x="5138738" y="5010150"/>
            <a:ext cx="0" cy="211138"/>
          </a:xfrm>
          <a:prstGeom prst="straightConnector1">
            <a:avLst/>
          </a:prstGeom>
          <a:noFill/>
          <a:ln w="12700">
            <a:solidFill>
              <a:schemeClr val="tx2"/>
            </a:solidFill>
            <a:round/>
            <a:headEnd type="none" w="sm" len="sm"/>
            <a:tailEnd type="none" w="sm" len="sm"/>
          </a:ln>
          <a:effectLst/>
        </p:spPr>
      </p:cxnSp>
      <p:cxnSp>
        <p:nvCxnSpPr>
          <p:cNvPr id="1887253" name="AutoShape 21"/>
          <p:cNvCxnSpPr>
            <a:cxnSpLocks noChangeShapeType="1"/>
            <a:stCxn id="1887248" idx="2"/>
            <a:endCxn id="1887250" idx="0"/>
          </p:cNvCxnSpPr>
          <p:nvPr/>
        </p:nvCxnSpPr>
        <p:spPr bwMode="auto">
          <a:xfrm flipH="1">
            <a:off x="4872038" y="5618163"/>
            <a:ext cx="266700" cy="211137"/>
          </a:xfrm>
          <a:prstGeom prst="straightConnector1">
            <a:avLst/>
          </a:prstGeom>
          <a:noFill/>
          <a:ln w="12700">
            <a:solidFill>
              <a:schemeClr val="tx2"/>
            </a:solidFill>
            <a:round/>
            <a:headEnd type="none" w="sm" len="sm"/>
            <a:tailEnd type="none" w="sm" len="sm"/>
          </a:ln>
          <a:effectLst/>
        </p:spPr>
      </p:cxnSp>
      <p:cxnSp>
        <p:nvCxnSpPr>
          <p:cNvPr id="1887254" name="AutoShape 22"/>
          <p:cNvCxnSpPr>
            <a:cxnSpLocks noChangeShapeType="1"/>
            <a:stCxn id="1887248" idx="2"/>
            <a:endCxn id="1887249" idx="0"/>
          </p:cNvCxnSpPr>
          <p:nvPr/>
        </p:nvCxnSpPr>
        <p:spPr bwMode="auto">
          <a:xfrm>
            <a:off x="5138738" y="5618163"/>
            <a:ext cx="381000" cy="211137"/>
          </a:xfrm>
          <a:prstGeom prst="straightConnector1">
            <a:avLst/>
          </a:prstGeom>
          <a:noFill/>
          <a:ln w="12700">
            <a:solidFill>
              <a:schemeClr val="tx2"/>
            </a:solidFill>
            <a:round/>
            <a:headEnd type="none" w="sm" len="sm"/>
            <a:tailEnd type="none" w="sm" len="sm"/>
          </a:ln>
          <a:effectLst/>
        </p:spPr>
      </p:cxnSp>
      <p:cxnSp>
        <p:nvCxnSpPr>
          <p:cNvPr id="1887255" name="AutoShape 23"/>
          <p:cNvCxnSpPr>
            <a:cxnSpLocks noChangeShapeType="1"/>
          </p:cNvCxnSpPr>
          <p:nvPr/>
        </p:nvCxnSpPr>
        <p:spPr bwMode="auto">
          <a:xfrm>
            <a:off x="4872038" y="6434137"/>
            <a:ext cx="0" cy="212725"/>
          </a:xfrm>
          <a:prstGeom prst="straightConnector1">
            <a:avLst/>
          </a:prstGeom>
          <a:noFill/>
          <a:ln w="12700">
            <a:solidFill>
              <a:schemeClr val="tx2"/>
            </a:solidFill>
            <a:round/>
            <a:headEnd type="none" w="sm" len="sm"/>
            <a:tailEnd type="none" w="sm" len="sm"/>
          </a:ln>
          <a:effectLst/>
        </p:spPr>
      </p:cxnSp>
      <p:sp>
        <p:nvSpPr>
          <p:cNvPr id="1887256" name="Text Box 24"/>
          <p:cNvSpPr txBox="1">
            <a:spLocks noChangeArrowheads="1"/>
          </p:cNvSpPr>
          <p:nvPr/>
        </p:nvSpPr>
        <p:spPr bwMode="auto">
          <a:xfrm>
            <a:off x="5222875" y="6448425"/>
            <a:ext cx="595313"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m:1</a:t>
            </a:r>
          </a:p>
        </p:txBody>
      </p:sp>
      <p:cxnSp>
        <p:nvCxnSpPr>
          <p:cNvPr id="1887257" name="AutoShape 25"/>
          <p:cNvCxnSpPr>
            <a:cxnSpLocks noChangeShapeType="1"/>
          </p:cNvCxnSpPr>
          <p:nvPr/>
        </p:nvCxnSpPr>
        <p:spPr bwMode="auto">
          <a:xfrm>
            <a:off x="5519738" y="6434137"/>
            <a:ext cx="0" cy="212725"/>
          </a:xfrm>
          <a:prstGeom prst="straightConnector1">
            <a:avLst/>
          </a:prstGeom>
          <a:noFill/>
          <a:ln w="12700">
            <a:solidFill>
              <a:schemeClr val="tx2"/>
            </a:solidFill>
            <a:round/>
            <a:headEnd type="none" w="sm" len="sm"/>
            <a:tailEnd type="none" w="sm" len="sm"/>
          </a:ln>
          <a:effectLst/>
        </p:spPr>
      </p:cxnSp>
      <p:sp>
        <p:nvSpPr>
          <p:cNvPr id="1887258" name="Text Box 26"/>
          <p:cNvSpPr txBox="1">
            <a:spLocks noChangeArrowheads="1"/>
          </p:cNvSpPr>
          <p:nvPr/>
        </p:nvSpPr>
        <p:spPr bwMode="auto">
          <a:xfrm>
            <a:off x="1981200" y="3579813"/>
            <a:ext cx="2574925" cy="2576512"/>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wrap="none">
            <a:spAutoFit/>
          </a:bodyPr>
          <a:lstStyle/>
          <a:p>
            <a:pPr>
              <a:lnSpc>
                <a:spcPct val="90000"/>
              </a:lnSpc>
            </a:pPr>
            <a:r>
              <a:rPr lang="tr-TR" altLang="zh-CN" sz="2000" dirty="0" smtClean="0">
                <a:solidFill>
                  <a:srgbClr val="6600FF"/>
                </a:solidFill>
                <a:ea typeface="宋体"/>
                <a:cs typeface="宋体"/>
              </a:rPr>
              <a:t>Bağlantı Tablosu</a:t>
            </a:r>
            <a:endParaRPr lang="en-US" altLang="zh-CN" sz="2000" dirty="0" smtClean="0">
              <a:solidFill>
                <a:srgbClr val="6600FF"/>
              </a:solidFill>
              <a:ea typeface="宋体"/>
              <a:cs typeface="宋体"/>
            </a:endParaRPr>
          </a:p>
          <a:p>
            <a:pPr>
              <a:lnSpc>
                <a:spcPct val="90000"/>
              </a:lnSpc>
              <a:spcBef>
                <a:spcPct val="0"/>
              </a:spcBef>
              <a:buClrTx/>
              <a:buSzTx/>
              <a:buFontTx/>
              <a:buNone/>
            </a:pPr>
            <a:endParaRPr lang="en-US" altLang="zh-CN" sz="2000" dirty="0">
              <a:solidFill>
                <a:srgbClr val="6600FF"/>
              </a:solidFill>
              <a:ea typeface="宋体"/>
              <a:cs typeface="宋体"/>
            </a:endParaRPr>
          </a:p>
          <a:p>
            <a:pPr>
              <a:lnSpc>
                <a:spcPct val="90000"/>
              </a:lnSpc>
            </a:pPr>
            <a:r>
              <a:rPr lang="tr-TR" altLang="zh-CN" sz="2000" i="1" u="sng" dirty="0" smtClean="0">
                <a:solidFill>
                  <a:srgbClr val="6600FF"/>
                </a:solidFill>
                <a:ea typeface="宋体"/>
                <a:cs typeface="宋体"/>
              </a:rPr>
              <a:t>ürün frekans bağlantı</a:t>
            </a:r>
            <a:endParaRPr lang="en-US" altLang="zh-CN" sz="2000" i="1" u="sng" dirty="0" smtClean="0">
              <a:solidFill>
                <a:srgbClr val="6600FF"/>
              </a:solidFill>
              <a:ea typeface="宋体"/>
              <a:cs typeface="宋体"/>
            </a:endParaRPr>
          </a:p>
          <a:p>
            <a:pPr>
              <a:lnSpc>
                <a:spcPct val="90000"/>
              </a:lnSpc>
              <a:spcBef>
                <a:spcPct val="0"/>
              </a:spcBef>
              <a:buClrTx/>
              <a:buSzTx/>
              <a:buFontTx/>
              <a:buNone/>
            </a:pPr>
            <a:r>
              <a:rPr lang="en-US" altLang="zh-CN" sz="2000" i="1" dirty="0" smtClean="0">
                <a:solidFill>
                  <a:srgbClr val="6600FF"/>
                </a:solidFill>
                <a:ea typeface="宋体"/>
                <a:cs typeface="宋体"/>
              </a:rPr>
              <a:t> </a:t>
            </a:r>
            <a:r>
              <a:rPr lang="en-US" altLang="zh-CN" sz="2000" i="1" dirty="0">
                <a:solidFill>
                  <a:srgbClr val="6600FF"/>
                </a:solidFill>
                <a:ea typeface="宋体"/>
                <a:cs typeface="宋体"/>
              </a:rPr>
              <a:t>f	3</a:t>
            </a:r>
          </a:p>
          <a:p>
            <a:pPr>
              <a:lnSpc>
                <a:spcPct val="90000"/>
              </a:lnSpc>
              <a:spcBef>
                <a:spcPct val="0"/>
              </a:spcBef>
              <a:buClrTx/>
              <a:buSzTx/>
              <a:buFontTx/>
              <a:buNone/>
            </a:pPr>
            <a:r>
              <a:rPr lang="en-US" altLang="zh-CN" sz="2000" i="1" dirty="0">
                <a:solidFill>
                  <a:srgbClr val="6600FF"/>
                </a:solidFill>
                <a:ea typeface="宋体"/>
                <a:cs typeface="宋体"/>
              </a:rPr>
              <a:t>c	3</a:t>
            </a:r>
          </a:p>
          <a:p>
            <a:pPr>
              <a:lnSpc>
                <a:spcPct val="90000"/>
              </a:lnSpc>
              <a:spcBef>
                <a:spcPct val="0"/>
              </a:spcBef>
              <a:buClrTx/>
              <a:buSzTx/>
              <a:buFontTx/>
              <a:buNone/>
            </a:pPr>
            <a:r>
              <a:rPr lang="en-US" altLang="zh-CN" sz="2000" i="1" dirty="0">
                <a:solidFill>
                  <a:srgbClr val="6600FF"/>
                </a:solidFill>
                <a:ea typeface="宋体"/>
                <a:cs typeface="宋体"/>
              </a:rPr>
              <a:t>a	2</a:t>
            </a:r>
          </a:p>
          <a:p>
            <a:pPr>
              <a:lnSpc>
                <a:spcPct val="90000"/>
              </a:lnSpc>
              <a:spcBef>
                <a:spcPct val="0"/>
              </a:spcBef>
              <a:buClrTx/>
              <a:buSzTx/>
              <a:buFontTx/>
              <a:buNone/>
            </a:pPr>
            <a:r>
              <a:rPr lang="en-US" altLang="zh-CN" sz="2000" i="1" dirty="0">
                <a:solidFill>
                  <a:srgbClr val="6600FF"/>
                </a:solidFill>
                <a:ea typeface="宋体"/>
                <a:cs typeface="宋体"/>
              </a:rPr>
              <a:t>b	3</a:t>
            </a:r>
          </a:p>
          <a:p>
            <a:pPr>
              <a:lnSpc>
                <a:spcPct val="90000"/>
              </a:lnSpc>
              <a:spcBef>
                <a:spcPct val="0"/>
              </a:spcBef>
              <a:buClrTx/>
              <a:buSzTx/>
              <a:buFontTx/>
              <a:buNone/>
            </a:pPr>
            <a:r>
              <a:rPr lang="en-US" altLang="zh-CN" sz="2000" i="1" dirty="0">
                <a:solidFill>
                  <a:srgbClr val="6600FF"/>
                </a:solidFill>
                <a:ea typeface="宋体"/>
                <a:cs typeface="宋体"/>
              </a:rPr>
              <a:t>m	2</a:t>
            </a:r>
          </a:p>
          <a:p>
            <a:pPr>
              <a:lnSpc>
                <a:spcPct val="90000"/>
              </a:lnSpc>
              <a:spcBef>
                <a:spcPct val="0"/>
              </a:spcBef>
              <a:buClrTx/>
              <a:buSzTx/>
              <a:buFontTx/>
              <a:buNone/>
            </a:pPr>
            <a:r>
              <a:rPr lang="en-US" altLang="zh-CN" sz="2000" i="1" dirty="0">
                <a:solidFill>
                  <a:srgbClr val="6600FF"/>
                </a:solidFill>
                <a:ea typeface="宋体"/>
                <a:cs typeface="宋体"/>
              </a:rPr>
              <a:t>p	2</a:t>
            </a:r>
            <a:endParaRPr lang="en-US" altLang="zh-CN" sz="2000" dirty="0">
              <a:solidFill>
                <a:srgbClr val="6600FF"/>
              </a:solidFill>
              <a:ea typeface="宋体"/>
              <a:cs typeface="宋体"/>
            </a:endParaRPr>
          </a:p>
        </p:txBody>
      </p:sp>
      <p:sp>
        <p:nvSpPr>
          <p:cNvPr id="1887259" name="Freeform 27"/>
          <p:cNvSpPr>
            <a:spLocks/>
          </p:cNvSpPr>
          <p:nvPr/>
        </p:nvSpPr>
        <p:spPr bwMode="auto">
          <a:xfrm>
            <a:off x="4176713" y="4216400"/>
            <a:ext cx="1066800" cy="379413"/>
          </a:xfrm>
          <a:custGeom>
            <a:avLst/>
            <a:gdLst/>
            <a:ahLst/>
            <a:cxnLst>
              <a:cxn ang="0">
                <a:pos x="0" y="240"/>
              </a:cxn>
              <a:cxn ang="0">
                <a:pos x="288" y="192"/>
              </a:cxn>
              <a:cxn ang="0">
                <a:pos x="432" y="48"/>
              </a:cxn>
              <a:cxn ang="0">
                <a:pos x="672" y="0"/>
              </a:cxn>
            </a:cxnLst>
            <a:rect l="0" t="0" r="r" b="b"/>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7260" name="Freeform 28"/>
          <p:cNvSpPr>
            <a:spLocks/>
          </p:cNvSpPr>
          <p:nvPr/>
        </p:nvSpPr>
        <p:spPr bwMode="auto">
          <a:xfrm>
            <a:off x="4176713" y="4824413"/>
            <a:ext cx="685800" cy="1587"/>
          </a:xfrm>
          <a:custGeom>
            <a:avLst/>
            <a:gdLst/>
            <a:ahLst/>
            <a:cxnLst>
              <a:cxn ang="0">
                <a:pos x="0" y="0"/>
              </a:cxn>
              <a:cxn ang="0">
                <a:pos x="432" y="0"/>
              </a:cxn>
            </a:cxnLst>
            <a:rect l="0" t="0" r="r" b="b"/>
            <a:pathLst>
              <a:path w="432" h="1">
                <a:moveTo>
                  <a:pt x="0" y="0"/>
                </a:moveTo>
                <a:cubicBezTo>
                  <a:pt x="0" y="0"/>
                  <a:pt x="216" y="0"/>
                  <a:pt x="432"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7261" name="Freeform 29"/>
          <p:cNvSpPr>
            <a:spLocks/>
          </p:cNvSpPr>
          <p:nvPr/>
        </p:nvSpPr>
        <p:spPr bwMode="auto">
          <a:xfrm>
            <a:off x="5319713" y="4216400"/>
            <a:ext cx="762000" cy="608013"/>
          </a:xfrm>
          <a:custGeom>
            <a:avLst/>
            <a:gdLst/>
            <a:ahLst/>
            <a:cxnLst>
              <a:cxn ang="0">
                <a:pos x="0" y="384"/>
              </a:cxn>
              <a:cxn ang="0">
                <a:pos x="48" y="336"/>
              </a:cxn>
              <a:cxn ang="0">
                <a:pos x="240" y="96"/>
              </a:cxn>
              <a:cxn ang="0">
                <a:pos x="480" y="0"/>
              </a:cxn>
            </a:cxnLst>
            <a:rect l="0" t="0" r="r" b="b"/>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7262" name="Freeform 30"/>
          <p:cNvSpPr>
            <a:spLocks/>
          </p:cNvSpPr>
          <p:nvPr/>
        </p:nvSpPr>
        <p:spPr bwMode="auto">
          <a:xfrm>
            <a:off x="4176713" y="5145088"/>
            <a:ext cx="685800" cy="304800"/>
          </a:xfrm>
          <a:custGeom>
            <a:avLst/>
            <a:gdLst/>
            <a:ahLst/>
            <a:cxnLst>
              <a:cxn ang="0">
                <a:pos x="0" y="0"/>
              </a:cxn>
              <a:cxn ang="0">
                <a:pos x="144" y="48"/>
              </a:cxn>
              <a:cxn ang="0">
                <a:pos x="288" y="144"/>
              </a:cxn>
              <a:cxn ang="0">
                <a:pos x="432" y="192"/>
              </a:cxn>
            </a:cxnLst>
            <a:rect l="0" t="0" r="r" b="b"/>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7263" name="Freeform 31"/>
          <p:cNvSpPr>
            <a:spLocks/>
          </p:cNvSpPr>
          <p:nvPr/>
        </p:nvSpPr>
        <p:spPr bwMode="auto">
          <a:xfrm>
            <a:off x="4191000" y="5373688"/>
            <a:ext cx="1143000" cy="608012"/>
          </a:xfrm>
          <a:custGeom>
            <a:avLst/>
            <a:gdLst/>
            <a:ahLst/>
            <a:cxnLst>
              <a:cxn ang="0">
                <a:pos x="0" y="0"/>
              </a:cxn>
              <a:cxn ang="0">
                <a:pos x="240" y="48"/>
              </a:cxn>
              <a:cxn ang="0">
                <a:pos x="528" y="288"/>
              </a:cxn>
              <a:cxn ang="0">
                <a:pos x="720" y="384"/>
              </a:cxn>
            </a:cxnLst>
            <a:rect l="0" t="0" r="r" b="b"/>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7264" name="Freeform 32"/>
          <p:cNvSpPr>
            <a:spLocks/>
          </p:cNvSpPr>
          <p:nvPr/>
        </p:nvSpPr>
        <p:spPr bwMode="auto">
          <a:xfrm>
            <a:off x="5715000" y="4994275"/>
            <a:ext cx="88900" cy="1063625"/>
          </a:xfrm>
          <a:custGeom>
            <a:avLst/>
            <a:gdLst/>
            <a:ahLst/>
            <a:cxnLst>
              <a:cxn ang="0">
                <a:pos x="0" y="672"/>
              </a:cxn>
              <a:cxn ang="0">
                <a:pos x="48" y="432"/>
              </a:cxn>
              <a:cxn ang="0">
                <a:pos x="48" y="0"/>
              </a:cxn>
            </a:cxnLst>
            <a:rect l="0" t="0" r="r" b="b"/>
            <a:pathLst>
              <a:path w="56" h="672">
                <a:moveTo>
                  <a:pt x="0" y="672"/>
                </a:moveTo>
                <a:cubicBezTo>
                  <a:pt x="20" y="608"/>
                  <a:pt x="40" y="544"/>
                  <a:pt x="48" y="432"/>
                </a:cubicBezTo>
                <a:cubicBezTo>
                  <a:pt x="56" y="320"/>
                  <a:pt x="52" y="160"/>
                  <a:pt x="48"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7265" name="Line 33"/>
          <p:cNvSpPr>
            <a:spLocks noChangeShapeType="1"/>
          </p:cNvSpPr>
          <p:nvPr/>
        </p:nvSpPr>
        <p:spPr bwMode="auto">
          <a:xfrm>
            <a:off x="5929313" y="4824413"/>
            <a:ext cx="152400" cy="0"/>
          </a:xfrm>
          <a:prstGeom prst="line">
            <a:avLst/>
          </a:prstGeom>
          <a:noFill/>
          <a:ln w="12700">
            <a:solidFill>
              <a:schemeClr val="tx2"/>
            </a:solidFill>
            <a:prstDash val="lgDash"/>
            <a:round/>
            <a:headEnd type="none" w="sm" len="sm"/>
            <a:tailEnd type="arrow" w="med" len="med"/>
          </a:ln>
          <a:effectLst/>
        </p:spPr>
        <p:txBody>
          <a:bodyPr wrap="none" anchor="ctr"/>
          <a:lstStyle/>
          <a:p>
            <a:endParaRPr lang="tr-TR"/>
          </a:p>
        </p:txBody>
      </p:sp>
      <p:sp>
        <p:nvSpPr>
          <p:cNvPr id="1887266" name="Freeform 34"/>
          <p:cNvSpPr>
            <a:spLocks/>
          </p:cNvSpPr>
          <p:nvPr/>
        </p:nvSpPr>
        <p:spPr bwMode="auto">
          <a:xfrm>
            <a:off x="4191000" y="5678488"/>
            <a:ext cx="457200" cy="379412"/>
          </a:xfrm>
          <a:custGeom>
            <a:avLst/>
            <a:gdLst/>
            <a:ahLst/>
            <a:cxnLst>
              <a:cxn ang="0">
                <a:pos x="0" y="0"/>
              </a:cxn>
              <a:cxn ang="0">
                <a:pos x="144" y="48"/>
              </a:cxn>
              <a:cxn ang="0">
                <a:pos x="192" y="192"/>
              </a:cxn>
              <a:cxn ang="0">
                <a:pos x="288" y="240"/>
              </a:cxn>
            </a:cxnLst>
            <a:rect l="0" t="0" r="r" b="b"/>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7267" name="Freeform 35"/>
          <p:cNvSpPr>
            <a:spLocks/>
          </p:cNvSpPr>
          <p:nvPr/>
        </p:nvSpPr>
        <p:spPr bwMode="auto">
          <a:xfrm>
            <a:off x="5105400" y="6057900"/>
            <a:ext cx="152400" cy="608013"/>
          </a:xfrm>
          <a:custGeom>
            <a:avLst/>
            <a:gdLst/>
            <a:ahLst/>
            <a:cxnLst>
              <a:cxn ang="0">
                <a:pos x="0" y="0"/>
              </a:cxn>
              <a:cxn ang="0">
                <a:pos x="48" y="96"/>
              </a:cxn>
              <a:cxn ang="0">
                <a:pos x="48" y="288"/>
              </a:cxn>
              <a:cxn ang="0">
                <a:pos x="96" y="384"/>
              </a:cxn>
            </a:cxnLst>
            <a:rect l="0" t="0" r="r" b="b"/>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7268" name="Freeform 36"/>
          <p:cNvSpPr>
            <a:spLocks/>
          </p:cNvSpPr>
          <p:nvPr/>
        </p:nvSpPr>
        <p:spPr bwMode="auto">
          <a:xfrm>
            <a:off x="4191000" y="5981700"/>
            <a:ext cx="457200" cy="684213"/>
          </a:xfrm>
          <a:custGeom>
            <a:avLst/>
            <a:gdLst/>
            <a:ahLst/>
            <a:cxnLst>
              <a:cxn ang="0">
                <a:pos x="0" y="0"/>
              </a:cxn>
              <a:cxn ang="0">
                <a:pos x="96" y="144"/>
              </a:cxn>
              <a:cxn ang="0">
                <a:pos x="144" y="336"/>
              </a:cxn>
              <a:cxn ang="0">
                <a:pos x="288" y="432"/>
              </a:cxn>
            </a:cxnLst>
            <a:rect l="0" t="0" r="r" b="b"/>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7269" name="Freeform 37"/>
          <p:cNvSpPr>
            <a:spLocks/>
          </p:cNvSpPr>
          <p:nvPr/>
        </p:nvSpPr>
        <p:spPr bwMode="auto">
          <a:xfrm>
            <a:off x="5105400" y="5602288"/>
            <a:ext cx="1219200" cy="1063625"/>
          </a:xfrm>
          <a:custGeom>
            <a:avLst/>
            <a:gdLst/>
            <a:ahLst/>
            <a:cxnLst>
              <a:cxn ang="0">
                <a:pos x="0" y="672"/>
              </a:cxn>
              <a:cxn ang="0">
                <a:pos x="96" y="528"/>
              </a:cxn>
              <a:cxn ang="0">
                <a:pos x="528" y="384"/>
              </a:cxn>
              <a:cxn ang="0">
                <a:pos x="768" y="0"/>
              </a:cxn>
            </a:cxnLst>
            <a:rect l="0" t="0" r="r" b="b"/>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7271" name="Text Box 39"/>
          <p:cNvSpPr txBox="1">
            <a:spLocks noChangeArrowheads="1"/>
          </p:cNvSpPr>
          <p:nvPr/>
        </p:nvSpPr>
        <p:spPr bwMode="gray">
          <a:xfrm>
            <a:off x="1447800" y="6292850"/>
            <a:ext cx="2438400" cy="369974"/>
          </a:xfrm>
          <a:prstGeom prst="rect">
            <a:avLst/>
          </a:prstGeom>
          <a:noFill/>
          <a:ln w="3175" algn="ctr">
            <a:noFill/>
            <a:miter lim="800000"/>
            <a:headEnd/>
            <a:tailEnd/>
          </a:ln>
          <a:effectLst/>
        </p:spPr>
        <p:txBody>
          <a:bodyPr lIns="92075" tIns="46038" rIns="92075" bIns="46038">
            <a:spAutoFit/>
          </a:bodyPr>
          <a:lstStyle/>
          <a:p>
            <a:pPr marL="342900" indent="-342900">
              <a:spcBef>
                <a:spcPct val="50000"/>
              </a:spcBef>
              <a:buFont typeface="Monotype Sorts" pitchFamily="2" charset="2"/>
              <a:buNone/>
            </a:pPr>
            <a:r>
              <a:rPr lang="tr-TR" dirty="0" smtClean="0"/>
              <a:t>Ekle</a:t>
            </a:r>
            <a:r>
              <a:rPr lang="en-US" dirty="0" smtClean="0"/>
              <a:t> </a:t>
            </a:r>
            <a:r>
              <a:rPr lang="en-US" i="1" dirty="0"/>
              <a:t>{c, b, p}</a:t>
            </a:r>
          </a:p>
        </p:txBody>
      </p:sp>
      <p:sp>
        <p:nvSpPr>
          <p:cNvPr id="42" name="Rectangle 2"/>
          <p:cNvSpPr>
            <a:spLocks noGrp="1" noChangeArrowheads="1"/>
          </p:cNvSpPr>
          <p:nvPr>
            <p:ph type="title"/>
          </p:nvPr>
        </p:nvSpPr>
        <p:spPr>
          <a:xfrm>
            <a:off x="0" y="0"/>
            <a:ext cx="9144000" cy="1371600"/>
          </a:xfrm>
        </p:spPr>
        <p:txBody>
          <a:bodyPr/>
          <a:lstStyle/>
          <a:p>
            <a:r>
              <a:rPr lang="tr-TR" altLang="zh-CN" sz="3600" dirty="0" smtClean="0">
                <a:ea typeface="宋体"/>
                <a:cs typeface="宋体"/>
              </a:rPr>
              <a:t>Bir işlem veritabanından FP-ağacı oluşturma</a:t>
            </a:r>
            <a:endParaRPr lang="en-US" altLang="zh-CN" sz="3600" dirty="0">
              <a:ea typeface="宋体"/>
              <a:cs typeface="宋体"/>
            </a:endParaRPr>
          </a:p>
        </p:txBody>
      </p:sp>
      <p:sp>
        <p:nvSpPr>
          <p:cNvPr id="43" name="Rectangle 40"/>
          <p:cNvSpPr>
            <a:spLocks noChangeArrowheads="1"/>
          </p:cNvSpPr>
          <p:nvPr/>
        </p:nvSpPr>
        <p:spPr bwMode="auto">
          <a:xfrm>
            <a:off x="304800" y="990600"/>
            <a:ext cx="6705600" cy="2154436"/>
          </a:xfrm>
          <a:prstGeom prst="rect">
            <a:avLst/>
          </a:prstGeom>
          <a:noFill/>
          <a:ln w="9525">
            <a:solidFill>
              <a:schemeClr val="folHlink"/>
            </a:solidFill>
            <a:miter lim="800000"/>
            <a:headEnd/>
            <a:tailEnd/>
          </a:ln>
          <a:effectLst/>
        </p:spPr>
        <p:txBody>
          <a:bodyPr wrap="square">
            <a:spAutoFit/>
          </a:bodyPr>
          <a:lstStyle/>
          <a:p>
            <a:pPr marL="457200" indent="-457200">
              <a:lnSpc>
                <a:spcPct val="70000"/>
              </a:lnSpc>
              <a:spcBef>
                <a:spcPct val="50000"/>
              </a:spcBef>
              <a:buClrTx/>
              <a:buSzTx/>
              <a:buFontTx/>
              <a:buNone/>
            </a:pPr>
            <a:r>
              <a:rPr lang="en-US" altLang="zh-CN" sz="2000" u="sng" dirty="0">
                <a:solidFill>
                  <a:schemeClr val="accent1">
                    <a:lumMod val="60000"/>
                    <a:lumOff val="40000"/>
                  </a:schemeClr>
                </a:solidFill>
                <a:ea typeface="宋体"/>
                <a:cs typeface="宋体"/>
              </a:rPr>
              <a:t>TID	</a:t>
            </a:r>
            <a:r>
              <a:rPr lang="tr-TR" altLang="zh-CN" sz="2000" u="sng" dirty="0" smtClean="0">
                <a:solidFill>
                  <a:schemeClr val="accent1">
                    <a:lumMod val="60000"/>
                    <a:lumOff val="40000"/>
                  </a:schemeClr>
                </a:solidFill>
                <a:ea typeface="宋体"/>
                <a:cs typeface="宋体"/>
              </a:rPr>
              <a:t>Alınan ürünler</a:t>
            </a:r>
            <a:r>
              <a:rPr lang="en-US" altLang="zh-CN" sz="2000" u="sng" dirty="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    </a:t>
            </a:r>
            <a:r>
              <a:rPr lang="en-US" altLang="zh-CN" sz="2000" u="sng" dirty="0" smtClean="0">
                <a:solidFill>
                  <a:schemeClr val="accent1">
                    <a:lumMod val="60000"/>
                    <a:lumOff val="40000"/>
                  </a:schemeClr>
                </a:solidFill>
                <a:ea typeface="宋体"/>
                <a:cs typeface="宋体"/>
              </a:rPr>
              <a:t>(</a:t>
            </a:r>
            <a:r>
              <a:rPr lang="tr-TR" altLang="zh-CN" sz="2000" u="sng" dirty="0" smtClean="0">
                <a:solidFill>
                  <a:schemeClr val="accent1">
                    <a:lumMod val="60000"/>
                    <a:lumOff val="40000"/>
                  </a:schemeClr>
                </a:solidFill>
                <a:ea typeface="宋体"/>
                <a:cs typeface="宋体"/>
              </a:rPr>
              <a:t>sıralı</a:t>
            </a:r>
            <a:r>
              <a:rPr lang="en-US" altLang="zh-CN" sz="2000" u="sng" dirty="0" smtClean="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yoğun ürünler</a:t>
            </a:r>
            <a:endParaRPr lang="en-US" altLang="zh-CN" sz="2000" u="sng" dirty="0">
              <a:solidFill>
                <a:schemeClr val="accent1">
                  <a:lumMod val="60000"/>
                  <a:lumOff val="40000"/>
                </a:schemeClr>
              </a:solidFill>
              <a:ea typeface="宋体"/>
              <a:cs typeface="宋体"/>
            </a:endParaRPr>
          </a:p>
          <a:p>
            <a:pPr marL="457200" indent="-457200">
              <a:lnSpc>
                <a:spcPct val="70000"/>
              </a:lnSpc>
              <a:spcBef>
                <a:spcPct val="50000"/>
              </a:spcBef>
              <a:buClrTx/>
              <a:buSzTx/>
              <a:buFontTx/>
              <a:buNone/>
            </a:pPr>
            <a:r>
              <a:rPr lang="en-US" altLang="zh-CN" sz="2000" dirty="0">
                <a:solidFill>
                  <a:schemeClr val="tx1"/>
                </a:solidFill>
                <a:ea typeface="宋体"/>
                <a:cs typeface="宋体"/>
              </a:rPr>
              <a:t>100		{</a:t>
            </a:r>
            <a:r>
              <a:rPr lang="en-US" altLang="zh-CN" sz="2000" i="1" dirty="0">
                <a:solidFill>
                  <a:schemeClr val="tx1"/>
                </a:solidFill>
                <a:ea typeface="宋体"/>
                <a:cs typeface="宋体"/>
              </a:rPr>
              <a:t>f, a, c, d, g, </a:t>
            </a:r>
            <a:r>
              <a:rPr lang="en-US" altLang="zh-CN" sz="2000" i="1" dirty="0" err="1">
                <a:solidFill>
                  <a:schemeClr val="tx1"/>
                </a:solidFill>
                <a:ea typeface="宋体"/>
                <a:cs typeface="宋体"/>
              </a:rPr>
              <a:t>i</a:t>
            </a:r>
            <a:r>
              <a:rPr lang="en-US" altLang="zh-CN" sz="2000" i="1" dirty="0">
                <a:solidFill>
                  <a:schemeClr val="tx1"/>
                </a:solidFill>
                <a:ea typeface="宋体"/>
                <a:cs typeface="宋体"/>
              </a:rPr>
              <a:t>, m,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200		{</a:t>
            </a:r>
            <a:r>
              <a:rPr lang="en-US" altLang="zh-CN" sz="2000" i="1" dirty="0">
                <a:solidFill>
                  <a:schemeClr val="tx1"/>
                </a:solidFill>
                <a:ea typeface="宋体"/>
                <a:cs typeface="宋体"/>
              </a:rPr>
              <a:t>a, b, c, f, l, m,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b, m</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300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f, h, j,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b</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400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c, k, s,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c, b,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500</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a, f, c, e, l, p, m, n</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8259" name="Text Box 3"/>
          <p:cNvSpPr txBox="1">
            <a:spLocks noChangeArrowheads="1"/>
          </p:cNvSpPr>
          <p:nvPr/>
        </p:nvSpPr>
        <p:spPr bwMode="auto">
          <a:xfrm>
            <a:off x="5632450" y="3332162"/>
            <a:ext cx="45085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a:solidFill>
                  <a:srgbClr val="6600FF"/>
                </a:solidFill>
                <a:ea typeface="宋体"/>
                <a:cs typeface="宋体"/>
              </a:rPr>
              <a:t>{}</a:t>
            </a:r>
          </a:p>
        </p:txBody>
      </p:sp>
      <p:sp>
        <p:nvSpPr>
          <p:cNvPr id="1888260" name="Text Box 4"/>
          <p:cNvSpPr txBox="1">
            <a:spLocks noChangeArrowheads="1"/>
          </p:cNvSpPr>
          <p:nvPr/>
        </p:nvSpPr>
        <p:spPr bwMode="auto">
          <a:xfrm>
            <a:off x="5175250" y="4017962"/>
            <a:ext cx="46355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f:4</a:t>
            </a:r>
          </a:p>
        </p:txBody>
      </p:sp>
      <p:sp>
        <p:nvSpPr>
          <p:cNvPr id="1888261" name="Text Box 5"/>
          <p:cNvSpPr txBox="1">
            <a:spLocks noChangeArrowheads="1"/>
          </p:cNvSpPr>
          <p:nvPr/>
        </p:nvSpPr>
        <p:spPr bwMode="auto">
          <a:xfrm>
            <a:off x="6089650" y="4017962"/>
            <a:ext cx="496888"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c:1</a:t>
            </a:r>
          </a:p>
        </p:txBody>
      </p:sp>
      <p:sp>
        <p:nvSpPr>
          <p:cNvPr id="1888262" name="Text Box 6"/>
          <p:cNvSpPr txBox="1">
            <a:spLocks noChangeArrowheads="1"/>
          </p:cNvSpPr>
          <p:nvPr/>
        </p:nvSpPr>
        <p:spPr bwMode="auto">
          <a:xfrm>
            <a:off x="6083300" y="4624387"/>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b:1</a:t>
            </a:r>
          </a:p>
        </p:txBody>
      </p:sp>
      <p:sp>
        <p:nvSpPr>
          <p:cNvPr id="1888263" name="Text Box 7"/>
          <p:cNvSpPr txBox="1">
            <a:spLocks noChangeArrowheads="1"/>
          </p:cNvSpPr>
          <p:nvPr/>
        </p:nvSpPr>
        <p:spPr bwMode="auto">
          <a:xfrm>
            <a:off x="6083300" y="5230812"/>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p:1</a:t>
            </a:r>
          </a:p>
        </p:txBody>
      </p:sp>
      <p:cxnSp>
        <p:nvCxnSpPr>
          <p:cNvPr id="1888264" name="AutoShape 8"/>
          <p:cNvCxnSpPr>
            <a:cxnSpLocks noChangeShapeType="1"/>
            <a:stCxn id="1888261" idx="2"/>
            <a:endCxn id="1888262" idx="0"/>
          </p:cNvCxnSpPr>
          <p:nvPr/>
        </p:nvCxnSpPr>
        <p:spPr bwMode="auto">
          <a:xfrm>
            <a:off x="6350000" y="4411662"/>
            <a:ext cx="1588" cy="212725"/>
          </a:xfrm>
          <a:prstGeom prst="straightConnector1">
            <a:avLst/>
          </a:prstGeom>
          <a:noFill/>
          <a:ln w="12700">
            <a:solidFill>
              <a:schemeClr val="tx2"/>
            </a:solidFill>
            <a:round/>
            <a:headEnd type="none" w="sm" len="sm"/>
            <a:tailEnd type="none" w="sm" len="sm"/>
          </a:ln>
          <a:effectLst/>
        </p:spPr>
      </p:cxnSp>
      <p:cxnSp>
        <p:nvCxnSpPr>
          <p:cNvPr id="1888265" name="AutoShape 9"/>
          <p:cNvCxnSpPr>
            <a:cxnSpLocks noChangeShapeType="1"/>
            <a:stCxn id="1888262" idx="2"/>
            <a:endCxn id="1888263" idx="0"/>
          </p:cNvCxnSpPr>
          <p:nvPr/>
        </p:nvCxnSpPr>
        <p:spPr bwMode="auto">
          <a:xfrm>
            <a:off x="6351588" y="5021262"/>
            <a:ext cx="0" cy="211138"/>
          </a:xfrm>
          <a:prstGeom prst="straightConnector1">
            <a:avLst/>
          </a:prstGeom>
          <a:noFill/>
          <a:ln w="12700">
            <a:solidFill>
              <a:schemeClr val="tx2"/>
            </a:solidFill>
            <a:round/>
            <a:headEnd type="none" w="sm" len="sm"/>
            <a:tailEnd type="none" w="sm" len="sm"/>
          </a:ln>
          <a:effectLst/>
        </p:spPr>
      </p:cxnSp>
      <p:cxnSp>
        <p:nvCxnSpPr>
          <p:cNvPr id="1888266" name="AutoShape 10"/>
          <p:cNvCxnSpPr>
            <a:cxnSpLocks noChangeShapeType="1"/>
            <a:stCxn id="1888259" idx="2"/>
            <a:endCxn id="1888261" idx="0"/>
          </p:cNvCxnSpPr>
          <p:nvPr/>
        </p:nvCxnSpPr>
        <p:spPr bwMode="auto">
          <a:xfrm>
            <a:off x="5853113" y="3727450"/>
            <a:ext cx="496887" cy="288925"/>
          </a:xfrm>
          <a:prstGeom prst="straightConnector1">
            <a:avLst/>
          </a:prstGeom>
          <a:noFill/>
          <a:ln w="12700">
            <a:solidFill>
              <a:schemeClr val="tx2"/>
            </a:solidFill>
            <a:round/>
            <a:headEnd type="none" w="sm" len="sm"/>
            <a:tailEnd type="none" w="sm" len="sm"/>
          </a:ln>
          <a:effectLst/>
        </p:spPr>
      </p:cxnSp>
      <p:cxnSp>
        <p:nvCxnSpPr>
          <p:cNvPr id="1888267" name="AutoShape 11"/>
          <p:cNvCxnSpPr>
            <a:cxnSpLocks noChangeShapeType="1"/>
            <a:stCxn id="1888259" idx="2"/>
            <a:endCxn id="1888260" idx="0"/>
          </p:cNvCxnSpPr>
          <p:nvPr/>
        </p:nvCxnSpPr>
        <p:spPr bwMode="auto">
          <a:xfrm flipH="1">
            <a:off x="5414963" y="3727450"/>
            <a:ext cx="438150" cy="288925"/>
          </a:xfrm>
          <a:prstGeom prst="straightConnector1">
            <a:avLst/>
          </a:prstGeom>
          <a:noFill/>
          <a:ln w="12700">
            <a:solidFill>
              <a:schemeClr val="tx2"/>
            </a:solidFill>
            <a:round/>
            <a:headEnd type="none" w="sm" len="sm"/>
            <a:tailEnd type="none" w="sm" len="sm"/>
          </a:ln>
          <a:effectLst/>
        </p:spPr>
      </p:cxnSp>
      <p:sp>
        <p:nvSpPr>
          <p:cNvPr id="1888268" name="Text Box 12"/>
          <p:cNvSpPr txBox="1">
            <a:spLocks noChangeArrowheads="1"/>
          </p:cNvSpPr>
          <p:nvPr/>
        </p:nvSpPr>
        <p:spPr bwMode="auto">
          <a:xfrm>
            <a:off x="5480050" y="4624387"/>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b:1</a:t>
            </a:r>
          </a:p>
        </p:txBody>
      </p:sp>
      <p:sp>
        <p:nvSpPr>
          <p:cNvPr id="1888269" name="Text Box 13"/>
          <p:cNvSpPr txBox="1">
            <a:spLocks noChangeArrowheads="1"/>
          </p:cNvSpPr>
          <p:nvPr/>
        </p:nvSpPr>
        <p:spPr bwMode="auto">
          <a:xfrm>
            <a:off x="4878388" y="4624387"/>
            <a:ext cx="496887"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c:3</a:t>
            </a:r>
          </a:p>
        </p:txBody>
      </p:sp>
      <p:cxnSp>
        <p:nvCxnSpPr>
          <p:cNvPr id="1888270" name="AutoShape 14"/>
          <p:cNvCxnSpPr>
            <a:cxnSpLocks noChangeShapeType="1"/>
            <a:stCxn id="1888260" idx="2"/>
            <a:endCxn id="1888269" idx="0"/>
          </p:cNvCxnSpPr>
          <p:nvPr/>
        </p:nvCxnSpPr>
        <p:spPr bwMode="auto">
          <a:xfrm flipH="1">
            <a:off x="5138738" y="4411662"/>
            <a:ext cx="276225" cy="212725"/>
          </a:xfrm>
          <a:prstGeom prst="straightConnector1">
            <a:avLst/>
          </a:prstGeom>
          <a:noFill/>
          <a:ln w="12700">
            <a:solidFill>
              <a:schemeClr val="tx2"/>
            </a:solidFill>
            <a:round/>
            <a:headEnd type="none" w="sm" len="sm"/>
            <a:tailEnd type="none" w="sm" len="sm"/>
          </a:ln>
          <a:effectLst/>
        </p:spPr>
      </p:cxnSp>
      <p:cxnSp>
        <p:nvCxnSpPr>
          <p:cNvPr id="1888271" name="AutoShape 15"/>
          <p:cNvCxnSpPr>
            <a:cxnSpLocks noChangeShapeType="1"/>
            <a:stCxn id="1888260" idx="2"/>
            <a:endCxn id="1888268" idx="0"/>
          </p:cNvCxnSpPr>
          <p:nvPr/>
        </p:nvCxnSpPr>
        <p:spPr bwMode="auto">
          <a:xfrm>
            <a:off x="5414963" y="4411662"/>
            <a:ext cx="333375" cy="212725"/>
          </a:xfrm>
          <a:prstGeom prst="straightConnector1">
            <a:avLst/>
          </a:prstGeom>
          <a:noFill/>
          <a:ln w="12700">
            <a:solidFill>
              <a:schemeClr val="tx2"/>
            </a:solidFill>
            <a:round/>
            <a:headEnd type="none" w="sm" len="sm"/>
            <a:tailEnd type="none" w="sm" len="sm"/>
          </a:ln>
          <a:effectLst/>
        </p:spPr>
      </p:cxnSp>
      <p:sp>
        <p:nvSpPr>
          <p:cNvPr id="1888272" name="Text Box 16"/>
          <p:cNvSpPr txBox="1">
            <a:spLocks noChangeArrowheads="1"/>
          </p:cNvSpPr>
          <p:nvPr/>
        </p:nvSpPr>
        <p:spPr bwMode="auto">
          <a:xfrm>
            <a:off x="4870450" y="5230812"/>
            <a:ext cx="520700"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a:3</a:t>
            </a:r>
          </a:p>
        </p:txBody>
      </p:sp>
      <p:sp>
        <p:nvSpPr>
          <p:cNvPr id="1888273" name="Text Box 17"/>
          <p:cNvSpPr txBox="1">
            <a:spLocks noChangeArrowheads="1"/>
          </p:cNvSpPr>
          <p:nvPr/>
        </p:nvSpPr>
        <p:spPr bwMode="auto">
          <a:xfrm>
            <a:off x="5251450" y="5840412"/>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b:1</a:t>
            </a:r>
          </a:p>
        </p:txBody>
      </p:sp>
      <p:sp>
        <p:nvSpPr>
          <p:cNvPr id="1888274" name="Text Box 18"/>
          <p:cNvSpPr txBox="1">
            <a:spLocks noChangeArrowheads="1"/>
          </p:cNvSpPr>
          <p:nvPr/>
        </p:nvSpPr>
        <p:spPr bwMode="auto">
          <a:xfrm>
            <a:off x="4575175" y="5840412"/>
            <a:ext cx="595313"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m:2</a:t>
            </a:r>
          </a:p>
        </p:txBody>
      </p:sp>
      <p:sp>
        <p:nvSpPr>
          <p:cNvPr id="1888275" name="Text Box 19"/>
          <p:cNvSpPr txBox="1">
            <a:spLocks noChangeArrowheads="1"/>
          </p:cNvSpPr>
          <p:nvPr/>
        </p:nvSpPr>
        <p:spPr bwMode="auto">
          <a:xfrm>
            <a:off x="4603750" y="6448425"/>
            <a:ext cx="530225"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p:2</a:t>
            </a:r>
          </a:p>
        </p:txBody>
      </p:sp>
      <p:cxnSp>
        <p:nvCxnSpPr>
          <p:cNvPr id="1888276" name="AutoShape 20"/>
          <p:cNvCxnSpPr>
            <a:cxnSpLocks noChangeShapeType="1"/>
            <a:stCxn id="1888269" idx="2"/>
            <a:endCxn id="1888272" idx="0"/>
          </p:cNvCxnSpPr>
          <p:nvPr/>
        </p:nvCxnSpPr>
        <p:spPr bwMode="auto">
          <a:xfrm>
            <a:off x="5138738" y="5021262"/>
            <a:ext cx="0" cy="211138"/>
          </a:xfrm>
          <a:prstGeom prst="straightConnector1">
            <a:avLst/>
          </a:prstGeom>
          <a:noFill/>
          <a:ln w="12700">
            <a:solidFill>
              <a:schemeClr val="tx2"/>
            </a:solidFill>
            <a:round/>
            <a:headEnd type="none" w="sm" len="sm"/>
            <a:tailEnd type="none" w="sm" len="sm"/>
          </a:ln>
          <a:effectLst/>
        </p:spPr>
      </p:cxnSp>
      <p:cxnSp>
        <p:nvCxnSpPr>
          <p:cNvPr id="1888277" name="AutoShape 21"/>
          <p:cNvCxnSpPr>
            <a:cxnSpLocks noChangeShapeType="1"/>
            <a:stCxn id="1888272" idx="2"/>
            <a:endCxn id="1888274" idx="0"/>
          </p:cNvCxnSpPr>
          <p:nvPr/>
        </p:nvCxnSpPr>
        <p:spPr bwMode="auto">
          <a:xfrm flipH="1">
            <a:off x="4872038" y="5629275"/>
            <a:ext cx="266700" cy="211137"/>
          </a:xfrm>
          <a:prstGeom prst="straightConnector1">
            <a:avLst/>
          </a:prstGeom>
          <a:noFill/>
          <a:ln w="12700">
            <a:solidFill>
              <a:schemeClr val="tx2"/>
            </a:solidFill>
            <a:round/>
            <a:headEnd type="none" w="sm" len="sm"/>
            <a:tailEnd type="none" w="sm" len="sm"/>
          </a:ln>
          <a:effectLst/>
        </p:spPr>
      </p:cxnSp>
      <p:cxnSp>
        <p:nvCxnSpPr>
          <p:cNvPr id="1888278" name="AutoShape 22"/>
          <p:cNvCxnSpPr>
            <a:cxnSpLocks noChangeShapeType="1"/>
            <a:stCxn id="1888272" idx="2"/>
            <a:endCxn id="1888273" idx="0"/>
          </p:cNvCxnSpPr>
          <p:nvPr/>
        </p:nvCxnSpPr>
        <p:spPr bwMode="auto">
          <a:xfrm>
            <a:off x="5138738" y="5629275"/>
            <a:ext cx="381000" cy="211137"/>
          </a:xfrm>
          <a:prstGeom prst="straightConnector1">
            <a:avLst/>
          </a:prstGeom>
          <a:noFill/>
          <a:ln w="12700">
            <a:solidFill>
              <a:schemeClr val="tx2"/>
            </a:solidFill>
            <a:round/>
            <a:headEnd type="none" w="sm" len="sm"/>
            <a:tailEnd type="none" w="sm" len="sm"/>
          </a:ln>
          <a:effectLst/>
        </p:spPr>
      </p:cxnSp>
      <p:cxnSp>
        <p:nvCxnSpPr>
          <p:cNvPr id="1888279" name="AutoShape 23"/>
          <p:cNvCxnSpPr>
            <a:cxnSpLocks noChangeShapeType="1"/>
            <a:stCxn id="1888274" idx="2"/>
            <a:endCxn id="1888275" idx="0"/>
          </p:cNvCxnSpPr>
          <p:nvPr/>
        </p:nvCxnSpPr>
        <p:spPr bwMode="auto">
          <a:xfrm>
            <a:off x="4872038" y="6237287"/>
            <a:ext cx="0" cy="212725"/>
          </a:xfrm>
          <a:prstGeom prst="straightConnector1">
            <a:avLst/>
          </a:prstGeom>
          <a:noFill/>
          <a:ln w="12700">
            <a:solidFill>
              <a:schemeClr val="tx2"/>
            </a:solidFill>
            <a:round/>
            <a:headEnd type="none" w="sm" len="sm"/>
            <a:tailEnd type="none" w="sm" len="sm"/>
          </a:ln>
          <a:effectLst/>
        </p:spPr>
      </p:cxnSp>
      <p:sp>
        <p:nvSpPr>
          <p:cNvPr id="1888280" name="Text Box 24"/>
          <p:cNvSpPr txBox="1">
            <a:spLocks noChangeArrowheads="1"/>
          </p:cNvSpPr>
          <p:nvPr/>
        </p:nvSpPr>
        <p:spPr bwMode="auto">
          <a:xfrm>
            <a:off x="5222875" y="6448425"/>
            <a:ext cx="595313" cy="4095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spcBef>
                <a:spcPct val="0"/>
              </a:spcBef>
              <a:buClrTx/>
              <a:buSzTx/>
              <a:buFontTx/>
              <a:buNone/>
            </a:pPr>
            <a:r>
              <a:rPr lang="en-US" altLang="zh-CN" sz="2000" i="1">
                <a:solidFill>
                  <a:srgbClr val="6600FF"/>
                </a:solidFill>
                <a:ea typeface="宋体"/>
                <a:cs typeface="宋体"/>
              </a:rPr>
              <a:t>m:1</a:t>
            </a:r>
          </a:p>
        </p:txBody>
      </p:sp>
      <p:cxnSp>
        <p:nvCxnSpPr>
          <p:cNvPr id="1888281" name="AutoShape 25"/>
          <p:cNvCxnSpPr>
            <a:cxnSpLocks noChangeShapeType="1"/>
            <a:stCxn id="1888273" idx="2"/>
            <a:endCxn id="1888280" idx="0"/>
          </p:cNvCxnSpPr>
          <p:nvPr/>
        </p:nvCxnSpPr>
        <p:spPr bwMode="auto">
          <a:xfrm>
            <a:off x="5519738" y="6237287"/>
            <a:ext cx="0" cy="212725"/>
          </a:xfrm>
          <a:prstGeom prst="straightConnector1">
            <a:avLst/>
          </a:prstGeom>
          <a:noFill/>
          <a:ln w="12700">
            <a:solidFill>
              <a:schemeClr val="tx2"/>
            </a:solidFill>
            <a:round/>
            <a:headEnd type="none" w="sm" len="sm"/>
            <a:tailEnd type="none" w="sm" len="sm"/>
          </a:ln>
          <a:effectLst/>
        </p:spPr>
      </p:cxnSp>
      <p:sp>
        <p:nvSpPr>
          <p:cNvPr id="1888282" name="Text Box 26"/>
          <p:cNvSpPr txBox="1">
            <a:spLocks noChangeArrowheads="1"/>
          </p:cNvSpPr>
          <p:nvPr/>
        </p:nvSpPr>
        <p:spPr bwMode="auto">
          <a:xfrm>
            <a:off x="1981200" y="3590925"/>
            <a:ext cx="2574925" cy="2576512"/>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wrap="none">
            <a:spAutoFit/>
          </a:bodyPr>
          <a:lstStyle/>
          <a:p>
            <a:pPr>
              <a:lnSpc>
                <a:spcPct val="90000"/>
              </a:lnSpc>
            </a:pPr>
            <a:r>
              <a:rPr lang="tr-TR" altLang="zh-CN" sz="2000" dirty="0" smtClean="0">
                <a:solidFill>
                  <a:srgbClr val="6600FF"/>
                </a:solidFill>
                <a:ea typeface="宋体"/>
                <a:cs typeface="宋体"/>
              </a:rPr>
              <a:t>Bağlantı Tablosu</a:t>
            </a:r>
            <a:endParaRPr lang="en-US" altLang="zh-CN" sz="2000" dirty="0" smtClean="0">
              <a:solidFill>
                <a:srgbClr val="6600FF"/>
              </a:solidFill>
              <a:ea typeface="宋体"/>
              <a:cs typeface="宋体"/>
            </a:endParaRPr>
          </a:p>
          <a:p>
            <a:pPr>
              <a:lnSpc>
                <a:spcPct val="90000"/>
              </a:lnSpc>
              <a:spcBef>
                <a:spcPct val="0"/>
              </a:spcBef>
              <a:buClrTx/>
              <a:buSzTx/>
              <a:buFontTx/>
              <a:buNone/>
            </a:pPr>
            <a:endParaRPr lang="en-US" altLang="zh-CN" sz="2000" dirty="0">
              <a:solidFill>
                <a:srgbClr val="6600FF"/>
              </a:solidFill>
              <a:ea typeface="宋体"/>
              <a:cs typeface="宋体"/>
            </a:endParaRPr>
          </a:p>
          <a:p>
            <a:pPr>
              <a:lnSpc>
                <a:spcPct val="90000"/>
              </a:lnSpc>
            </a:pPr>
            <a:r>
              <a:rPr lang="tr-TR" altLang="zh-CN" sz="2000" i="1" u="sng" dirty="0" smtClean="0">
                <a:solidFill>
                  <a:srgbClr val="6600FF"/>
                </a:solidFill>
                <a:ea typeface="宋体"/>
                <a:cs typeface="宋体"/>
              </a:rPr>
              <a:t>ürün frekans bağlantı</a:t>
            </a:r>
            <a:endParaRPr lang="en-US" altLang="zh-CN" sz="2000" i="1" u="sng" dirty="0" smtClean="0">
              <a:solidFill>
                <a:srgbClr val="6600FF"/>
              </a:solidFill>
              <a:ea typeface="宋体"/>
              <a:cs typeface="宋体"/>
            </a:endParaRPr>
          </a:p>
          <a:p>
            <a:pPr>
              <a:lnSpc>
                <a:spcPct val="90000"/>
              </a:lnSpc>
              <a:spcBef>
                <a:spcPct val="0"/>
              </a:spcBef>
              <a:buClrTx/>
              <a:buSzTx/>
              <a:buFontTx/>
              <a:buNone/>
            </a:pPr>
            <a:r>
              <a:rPr lang="en-US" altLang="zh-CN" sz="2000" i="1" dirty="0" smtClean="0">
                <a:solidFill>
                  <a:srgbClr val="6600FF"/>
                </a:solidFill>
                <a:ea typeface="宋体"/>
                <a:cs typeface="宋体"/>
              </a:rPr>
              <a:t> </a:t>
            </a:r>
            <a:r>
              <a:rPr lang="en-US" altLang="zh-CN" sz="2000" i="1" dirty="0">
                <a:solidFill>
                  <a:srgbClr val="6600FF"/>
                </a:solidFill>
                <a:ea typeface="宋体"/>
                <a:cs typeface="宋体"/>
              </a:rPr>
              <a:t>f	4</a:t>
            </a:r>
          </a:p>
          <a:p>
            <a:pPr>
              <a:lnSpc>
                <a:spcPct val="90000"/>
              </a:lnSpc>
              <a:spcBef>
                <a:spcPct val="0"/>
              </a:spcBef>
              <a:buClrTx/>
              <a:buSzTx/>
              <a:buFontTx/>
              <a:buNone/>
            </a:pPr>
            <a:r>
              <a:rPr lang="en-US" altLang="zh-CN" sz="2000" i="1" dirty="0">
                <a:solidFill>
                  <a:srgbClr val="6600FF"/>
                </a:solidFill>
                <a:ea typeface="宋体"/>
                <a:cs typeface="宋体"/>
              </a:rPr>
              <a:t>c	4</a:t>
            </a:r>
          </a:p>
          <a:p>
            <a:pPr>
              <a:lnSpc>
                <a:spcPct val="90000"/>
              </a:lnSpc>
              <a:spcBef>
                <a:spcPct val="0"/>
              </a:spcBef>
              <a:buClrTx/>
              <a:buSzTx/>
              <a:buFontTx/>
              <a:buNone/>
            </a:pPr>
            <a:r>
              <a:rPr lang="en-US" altLang="zh-CN" sz="2000" i="1" dirty="0">
                <a:solidFill>
                  <a:srgbClr val="6600FF"/>
                </a:solidFill>
                <a:ea typeface="宋体"/>
                <a:cs typeface="宋体"/>
              </a:rPr>
              <a:t>a	3</a:t>
            </a:r>
          </a:p>
          <a:p>
            <a:pPr>
              <a:lnSpc>
                <a:spcPct val="90000"/>
              </a:lnSpc>
              <a:spcBef>
                <a:spcPct val="0"/>
              </a:spcBef>
              <a:buClrTx/>
              <a:buSzTx/>
              <a:buFontTx/>
              <a:buNone/>
            </a:pPr>
            <a:r>
              <a:rPr lang="en-US" altLang="zh-CN" sz="2000" i="1" dirty="0">
                <a:solidFill>
                  <a:srgbClr val="6600FF"/>
                </a:solidFill>
                <a:ea typeface="宋体"/>
                <a:cs typeface="宋体"/>
              </a:rPr>
              <a:t>b	3</a:t>
            </a:r>
          </a:p>
          <a:p>
            <a:pPr>
              <a:lnSpc>
                <a:spcPct val="90000"/>
              </a:lnSpc>
              <a:spcBef>
                <a:spcPct val="0"/>
              </a:spcBef>
              <a:buClrTx/>
              <a:buSzTx/>
              <a:buFontTx/>
              <a:buNone/>
            </a:pPr>
            <a:r>
              <a:rPr lang="en-US" altLang="zh-CN" sz="2000" i="1" dirty="0">
                <a:solidFill>
                  <a:srgbClr val="6600FF"/>
                </a:solidFill>
                <a:ea typeface="宋体"/>
                <a:cs typeface="宋体"/>
              </a:rPr>
              <a:t>m	3</a:t>
            </a:r>
          </a:p>
          <a:p>
            <a:pPr>
              <a:lnSpc>
                <a:spcPct val="90000"/>
              </a:lnSpc>
              <a:spcBef>
                <a:spcPct val="0"/>
              </a:spcBef>
              <a:buClrTx/>
              <a:buSzTx/>
              <a:buFontTx/>
              <a:buNone/>
            </a:pPr>
            <a:r>
              <a:rPr lang="en-US" altLang="zh-CN" sz="2000" i="1" dirty="0">
                <a:solidFill>
                  <a:srgbClr val="6600FF"/>
                </a:solidFill>
                <a:ea typeface="宋体"/>
                <a:cs typeface="宋体"/>
              </a:rPr>
              <a:t>p	3</a:t>
            </a:r>
            <a:endParaRPr lang="en-US" altLang="zh-CN" sz="2000" dirty="0">
              <a:solidFill>
                <a:srgbClr val="6600FF"/>
              </a:solidFill>
              <a:ea typeface="宋体"/>
              <a:cs typeface="宋体"/>
            </a:endParaRPr>
          </a:p>
        </p:txBody>
      </p:sp>
      <p:sp>
        <p:nvSpPr>
          <p:cNvPr id="1888283" name="Freeform 27"/>
          <p:cNvSpPr>
            <a:spLocks/>
          </p:cNvSpPr>
          <p:nvPr/>
        </p:nvSpPr>
        <p:spPr bwMode="auto">
          <a:xfrm>
            <a:off x="4176713" y="4227512"/>
            <a:ext cx="1066800" cy="379413"/>
          </a:xfrm>
          <a:custGeom>
            <a:avLst/>
            <a:gdLst/>
            <a:ahLst/>
            <a:cxnLst>
              <a:cxn ang="0">
                <a:pos x="0" y="240"/>
              </a:cxn>
              <a:cxn ang="0">
                <a:pos x="288" y="192"/>
              </a:cxn>
              <a:cxn ang="0">
                <a:pos x="432" y="48"/>
              </a:cxn>
              <a:cxn ang="0">
                <a:pos x="672" y="0"/>
              </a:cxn>
            </a:cxnLst>
            <a:rect l="0" t="0" r="r" b="b"/>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8284" name="Freeform 28"/>
          <p:cNvSpPr>
            <a:spLocks/>
          </p:cNvSpPr>
          <p:nvPr/>
        </p:nvSpPr>
        <p:spPr bwMode="auto">
          <a:xfrm>
            <a:off x="4176713" y="4835525"/>
            <a:ext cx="685800" cy="1587"/>
          </a:xfrm>
          <a:custGeom>
            <a:avLst/>
            <a:gdLst/>
            <a:ahLst/>
            <a:cxnLst>
              <a:cxn ang="0">
                <a:pos x="0" y="0"/>
              </a:cxn>
              <a:cxn ang="0">
                <a:pos x="432" y="0"/>
              </a:cxn>
            </a:cxnLst>
            <a:rect l="0" t="0" r="r" b="b"/>
            <a:pathLst>
              <a:path w="432" h="1">
                <a:moveTo>
                  <a:pt x="0" y="0"/>
                </a:moveTo>
                <a:cubicBezTo>
                  <a:pt x="0" y="0"/>
                  <a:pt x="216" y="0"/>
                  <a:pt x="432"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8285" name="Freeform 29"/>
          <p:cNvSpPr>
            <a:spLocks/>
          </p:cNvSpPr>
          <p:nvPr/>
        </p:nvSpPr>
        <p:spPr bwMode="auto">
          <a:xfrm>
            <a:off x="5319713" y="4227512"/>
            <a:ext cx="762000" cy="608013"/>
          </a:xfrm>
          <a:custGeom>
            <a:avLst/>
            <a:gdLst/>
            <a:ahLst/>
            <a:cxnLst>
              <a:cxn ang="0">
                <a:pos x="0" y="384"/>
              </a:cxn>
              <a:cxn ang="0">
                <a:pos x="48" y="336"/>
              </a:cxn>
              <a:cxn ang="0">
                <a:pos x="240" y="96"/>
              </a:cxn>
              <a:cxn ang="0">
                <a:pos x="480" y="0"/>
              </a:cxn>
            </a:cxnLst>
            <a:rect l="0" t="0" r="r" b="b"/>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8286" name="Freeform 30"/>
          <p:cNvSpPr>
            <a:spLocks/>
          </p:cNvSpPr>
          <p:nvPr/>
        </p:nvSpPr>
        <p:spPr bwMode="auto">
          <a:xfrm>
            <a:off x="4176713" y="5156200"/>
            <a:ext cx="685800" cy="304800"/>
          </a:xfrm>
          <a:custGeom>
            <a:avLst/>
            <a:gdLst/>
            <a:ahLst/>
            <a:cxnLst>
              <a:cxn ang="0">
                <a:pos x="0" y="0"/>
              </a:cxn>
              <a:cxn ang="0">
                <a:pos x="144" y="48"/>
              </a:cxn>
              <a:cxn ang="0">
                <a:pos x="288" y="144"/>
              </a:cxn>
              <a:cxn ang="0">
                <a:pos x="432" y="192"/>
              </a:cxn>
            </a:cxnLst>
            <a:rect l="0" t="0" r="r" b="b"/>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8287" name="Freeform 31"/>
          <p:cNvSpPr>
            <a:spLocks/>
          </p:cNvSpPr>
          <p:nvPr/>
        </p:nvSpPr>
        <p:spPr bwMode="auto">
          <a:xfrm>
            <a:off x="4191000" y="5384800"/>
            <a:ext cx="1143000" cy="608012"/>
          </a:xfrm>
          <a:custGeom>
            <a:avLst/>
            <a:gdLst/>
            <a:ahLst/>
            <a:cxnLst>
              <a:cxn ang="0">
                <a:pos x="0" y="0"/>
              </a:cxn>
              <a:cxn ang="0">
                <a:pos x="240" y="48"/>
              </a:cxn>
              <a:cxn ang="0">
                <a:pos x="528" y="288"/>
              </a:cxn>
              <a:cxn ang="0">
                <a:pos x="720" y="384"/>
              </a:cxn>
            </a:cxnLst>
            <a:rect l="0" t="0" r="r" b="b"/>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8288" name="Freeform 32"/>
          <p:cNvSpPr>
            <a:spLocks/>
          </p:cNvSpPr>
          <p:nvPr/>
        </p:nvSpPr>
        <p:spPr bwMode="auto">
          <a:xfrm>
            <a:off x="5715000" y="5005387"/>
            <a:ext cx="88900" cy="1063625"/>
          </a:xfrm>
          <a:custGeom>
            <a:avLst/>
            <a:gdLst/>
            <a:ahLst/>
            <a:cxnLst>
              <a:cxn ang="0">
                <a:pos x="0" y="672"/>
              </a:cxn>
              <a:cxn ang="0">
                <a:pos x="48" y="432"/>
              </a:cxn>
              <a:cxn ang="0">
                <a:pos x="48" y="0"/>
              </a:cxn>
            </a:cxnLst>
            <a:rect l="0" t="0" r="r" b="b"/>
            <a:pathLst>
              <a:path w="56" h="672">
                <a:moveTo>
                  <a:pt x="0" y="672"/>
                </a:moveTo>
                <a:cubicBezTo>
                  <a:pt x="20" y="608"/>
                  <a:pt x="40" y="544"/>
                  <a:pt x="48" y="432"/>
                </a:cubicBezTo>
                <a:cubicBezTo>
                  <a:pt x="56" y="320"/>
                  <a:pt x="52" y="160"/>
                  <a:pt x="48"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8289" name="Line 33"/>
          <p:cNvSpPr>
            <a:spLocks noChangeShapeType="1"/>
          </p:cNvSpPr>
          <p:nvPr/>
        </p:nvSpPr>
        <p:spPr bwMode="auto">
          <a:xfrm>
            <a:off x="5929313" y="4835525"/>
            <a:ext cx="152400" cy="0"/>
          </a:xfrm>
          <a:prstGeom prst="line">
            <a:avLst/>
          </a:prstGeom>
          <a:noFill/>
          <a:ln w="12700">
            <a:solidFill>
              <a:schemeClr val="tx2"/>
            </a:solidFill>
            <a:prstDash val="lgDash"/>
            <a:round/>
            <a:headEnd type="none" w="sm" len="sm"/>
            <a:tailEnd type="arrow" w="med" len="med"/>
          </a:ln>
          <a:effectLst/>
        </p:spPr>
        <p:txBody>
          <a:bodyPr wrap="none" anchor="ctr"/>
          <a:lstStyle/>
          <a:p>
            <a:endParaRPr lang="tr-TR"/>
          </a:p>
        </p:txBody>
      </p:sp>
      <p:sp>
        <p:nvSpPr>
          <p:cNvPr id="1888290" name="Freeform 34"/>
          <p:cNvSpPr>
            <a:spLocks/>
          </p:cNvSpPr>
          <p:nvPr/>
        </p:nvSpPr>
        <p:spPr bwMode="auto">
          <a:xfrm>
            <a:off x="4191000" y="5689600"/>
            <a:ext cx="457200" cy="379412"/>
          </a:xfrm>
          <a:custGeom>
            <a:avLst/>
            <a:gdLst/>
            <a:ahLst/>
            <a:cxnLst>
              <a:cxn ang="0">
                <a:pos x="0" y="0"/>
              </a:cxn>
              <a:cxn ang="0">
                <a:pos x="144" y="48"/>
              </a:cxn>
              <a:cxn ang="0">
                <a:pos x="192" y="192"/>
              </a:cxn>
              <a:cxn ang="0">
                <a:pos x="288" y="240"/>
              </a:cxn>
            </a:cxnLst>
            <a:rect l="0" t="0" r="r" b="b"/>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8291" name="Freeform 35"/>
          <p:cNvSpPr>
            <a:spLocks/>
          </p:cNvSpPr>
          <p:nvPr/>
        </p:nvSpPr>
        <p:spPr bwMode="auto">
          <a:xfrm>
            <a:off x="5105400" y="6069012"/>
            <a:ext cx="152400" cy="608013"/>
          </a:xfrm>
          <a:custGeom>
            <a:avLst/>
            <a:gdLst/>
            <a:ahLst/>
            <a:cxnLst>
              <a:cxn ang="0">
                <a:pos x="0" y="0"/>
              </a:cxn>
              <a:cxn ang="0">
                <a:pos x="48" y="96"/>
              </a:cxn>
              <a:cxn ang="0">
                <a:pos x="48" y="288"/>
              </a:cxn>
              <a:cxn ang="0">
                <a:pos x="96" y="384"/>
              </a:cxn>
            </a:cxnLst>
            <a:rect l="0" t="0" r="r" b="b"/>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8292" name="Freeform 36"/>
          <p:cNvSpPr>
            <a:spLocks/>
          </p:cNvSpPr>
          <p:nvPr/>
        </p:nvSpPr>
        <p:spPr bwMode="auto">
          <a:xfrm>
            <a:off x="4191000" y="5992812"/>
            <a:ext cx="457200" cy="684213"/>
          </a:xfrm>
          <a:custGeom>
            <a:avLst/>
            <a:gdLst/>
            <a:ahLst/>
            <a:cxnLst>
              <a:cxn ang="0">
                <a:pos x="0" y="0"/>
              </a:cxn>
              <a:cxn ang="0">
                <a:pos x="96" y="144"/>
              </a:cxn>
              <a:cxn ang="0">
                <a:pos x="144" y="336"/>
              </a:cxn>
              <a:cxn ang="0">
                <a:pos x="288" y="432"/>
              </a:cxn>
            </a:cxnLst>
            <a:rect l="0" t="0" r="r" b="b"/>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8293" name="Freeform 37"/>
          <p:cNvSpPr>
            <a:spLocks/>
          </p:cNvSpPr>
          <p:nvPr/>
        </p:nvSpPr>
        <p:spPr bwMode="auto">
          <a:xfrm>
            <a:off x="5105400" y="5613400"/>
            <a:ext cx="1219200" cy="1063625"/>
          </a:xfrm>
          <a:custGeom>
            <a:avLst/>
            <a:gdLst/>
            <a:ahLst/>
            <a:cxnLst>
              <a:cxn ang="0">
                <a:pos x="0" y="672"/>
              </a:cxn>
              <a:cxn ang="0">
                <a:pos x="96" y="528"/>
              </a:cxn>
              <a:cxn ang="0">
                <a:pos x="528" y="384"/>
              </a:cxn>
              <a:cxn ang="0">
                <a:pos x="768" y="0"/>
              </a:cxn>
            </a:cxnLst>
            <a:rect l="0" t="0" r="r" b="b"/>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1888295" name="Text Box 39"/>
          <p:cNvSpPr txBox="1">
            <a:spLocks noChangeArrowheads="1"/>
          </p:cNvSpPr>
          <p:nvPr/>
        </p:nvSpPr>
        <p:spPr bwMode="gray">
          <a:xfrm>
            <a:off x="685800" y="6303962"/>
            <a:ext cx="3200400" cy="369974"/>
          </a:xfrm>
          <a:prstGeom prst="rect">
            <a:avLst/>
          </a:prstGeom>
          <a:noFill/>
          <a:ln w="3175" algn="ctr">
            <a:noFill/>
            <a:miter lim="800000"/>
            <a:headEnd/>
            <a:tailEnd/>
          </a:ln>
          <a:effectLst/>
        </p:spPr>
        <p:txBody>
          <a:bodyPr lIns="92075" tIns="46038" rIns="92075" bIns="46038">
            <a:spAutoFit/>
          </a:bodyPr>
          <a:lstStyle/>
          <a:p>
            <a:pPr marL="342900" indent="-342900">
              <a:spcBef>
                <a:spcPct val="50000"/>
              </a:spcBef>
              <a:buFont typeface="Monotype Sorts" pitchFamily="2" charset="2"/>
              <a:buNone/>
            </a:pPr>
            <a:r>
              <a:rPr lang="tr-TR" dirty="0" smtClean="0"/>
              <a:t>Ekle</a:t>
            </a:r>
            <a:r>
              <a:rPr lang="en-US" dirty="0" smtClean="0"/>
              <a:t> </a:t>
            </a:r>
            <a:r>
              <a:rPr lang="en-US" i="1" dirty="0"/>
              <a:t>{f, c, a, m, p}</a:t>
            </a:r>
          </a:p>
        </p:txBody>
      </p:sp>
      <p:sp>
        <p:nvSpPr>
          <p:cNvPr id="42" name="Rectangle 2"/>
          <p:cNvSpPr>
            <a:spLocks noGrp="1" noChangeArrowheads="1"/>
          </p:cNvSpPr>
          <p:nvPr>
            <p:ph type="title"/>
          </p:nvPr>
        </p:nvSpPr>
        <p:spPr>
          <a:xfrm>
            <a:off x="0" y="0"/>
            <a:ext cx="9144000" cy="1371600"/>
          </a:xfrm>
        </p:spPr>
        <p:txBody>
          <a:bodyPr/>
          <a:lstStyle/>
          <a:p>
            <a:r>
              <a:rPr lang="tr-TR" altLang="zh-CN" sz="3600" dirty="0" smtClean="0">
                <a:ea typeface="宋体"/>
                <a:cs typeface="宋体"/>
              </a:rPr>
              <a:t>Bir işlem veritabanından FP-ağacı oluşturma</a:t>
            </a:r>
            <a:endParaRPr lang="en-US" altLang="zh-CN" sz="3600" dirty="0">
              <a:ea typeface="宋体"/>
              <a:cs typeface="宋体"/>
            </a:endParaRPr>
          </a:p>
        </p:txBody>
      </p:sp>
      <p:sp>
        <p:nvSpPr>
          <p:cNvPr id="43" name="Rectangle 40"/>
          <p:cNvSpPr>
            <a:spLocks noChangeArrowheads="1"/>
          </p:cNvSpPr>
          <p:nvPr/>
        </p:nvSpPr>
        <p:spPr bwMode="auto">
          <a:xfrm>
            <a:off x="304800" y="990600"/>
            <a:ext cx="6705600" cy="2154436"/>
          </a:xfrm>
          <a:prstGeom prst="rect">
            <a:avLst/>
          </a:prstGeom>
          <a:noFill/>
          <a:ln w="9525">
            <a:solidFill>
              <a:schemeClr val="folHlink"/>
            </a:solidFill>
            <a:miter lim="800000"/>
            <a:headEnd/>
            <a:tailEnd/>
          </a:ln>
          <a:effectLst/>
        </p:spPr>
        <p:txBody>
          <a:bodyPr wrap="square">
            <a:spAutoFit/>
          </a:bodyPr>
          <a:lstStyle/>
          <a:p>
            <a:pPr marL="457200" indent="-457200">
              <a:lnSpc>
                <a:spcPct val="70000"/>
              </a:lnSpc>
              <a:spcBef>
                <a:spcPct val="50000"/>
              </a:spcBef>
              <a:buClrTx/>
              <a:buSzTx/>
              <a:buFontTx/>
              <a:buNone/>
            </a:pPr>
            <a:r>
              <a:rPr lang="en-US" altLang="zh-CN" sz="2000" u="sng" dirty="0">
                <a:solidFill>
                  <a:schemeClr val="accent1">
                    <a:lumMod val="60000"/>
                    <a:lumOff val="40000"/>
                  </a:schemeClr>
                </a:solidFill>
                <a:ea typeface="宋体"/>
                <a:cs typeface="宋体"/>
              </a:rPr>
              <a:t>TID	</a:t>
            </a:r>
            <a:r>
              <a:rPr lang="tr-TR" altLang="zh-CN" sz="2000" u="sng" dirty="0" smtClean="0">
                <a:solidFill>
                  <a:schemeClr val="accent1">
                    <a:lumMod val="60000"/>
                    <a:lumOff val="40000"/>
                  </a:schemeClr>
                </a:solidFill>
                <a:ea typeface="宋体"/>
                <a:cs typeface="宋体"/>
              </a:rPr>
              <a:t>Alınan ürünler</a:t>
            </a:r>
            <a:r>
              <a:rPr lang="en-US" altLang="zh-CN" sz="2000" u="sng" dirty="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    </a:t>
            </a:r>
            <a:r>
              <a:rPr lang="en-US" altLang="zh-CN" sz="2000" u="sng" dirty="0" smtClean="0">
                <a:solidFill>
                  <a:schemeClr val="accent1">
                    <a:lumMod val="60000"/>
                    <a:lumOff val="40000"/>
                  </a:schemeClr>
                </a:solidFill>
                <a:ea typeface="宋体"/>
                <a:cs typeface="宋体"/>
              </a:rPr>
              <a:t>(</a:t>
            </a:r>
            <a:r>
              <a:rPr lang="tr-TR" altLang="zh-CN" sz="2000" u="sng" dirty="0" smtClean="0">
                <a:solidFill>
                  <a:schemeClr val="accent1">
                    <a:lumMod val="60000"/>
                    <a:lumOff val="40000"/>
                  </a:schemeClr>
                </a:solidFill>
                <a:ea typeface="宋体"/>
                <a:cs typeface="宋体"/>
              </a:rPr>
              <a:t>sıralı</a:t>
            </a:r>
            <a:r>
              <a:rPr lang="en-US" altLang="zh-CN" sz="2000" u="sng" dirty="0" smtClean="0">
                <a:solidFill>
                  <a:schemeClr val="accent1">
                    <a:lumMod val="60000"/>
                    <a:lumOff val="40000"/>
                  </a:schemeClr>
                </a:solidFill>
                <a:ea typeface="宋体"/>
                <a:cs typeface="宋体"/>
              </a:rPr>
              <a:t>) </a:t>
            </a:r>
            <a:r>
              <a:rPr lang="tr-TR" altLang="zh-CN" sz="2000" u="sng" dirty="0" smtClean="0">
                <a:solidFill>
                  <a:schemeClr val="accent1">
                    <a:lumMod val="60000"/>
                    <a:lumOff val="40000"/>
                  </a:schemeClr>
                </a:solidFill>
                <a:ea typeface="宋体"/>
                <a:cs typeface="宋体"/>
              </a:rPr>
              <a:t>yoğun ürünler</a:t>
            </a:r>
            <a:endParaRPr lang="en-US" altLang="zh-CN" sz="2000" u="sng" dirty="0">
              <a:solidFill>
                <a:schemeClr val="accent1">
                  <a:lumMod val="60000"/>
                  <a:lumOff val="40000"/>
                </a:schemeClr>
              </a:solidFill>
              <a:ea typeface="宋体"/>
              <a:cs typeface="宋体"/>
            </a:endParaRPr>
          </a:p>
          <a:p>
            <a:pPr marL="457200" indent="-457200">
              <a:lnSpc>
                <a:spcPct val="70000"/>
              </a:lnSpc>
              <a:spcBef>
                <a:spcPct val="50000"/>
              </a:spcBef>
              <a:buClrTx/>
              <a:buSzTx/>
              <a:buFontTx/>
              <a:buNone/>
            </a:pPr>
            <a:r>
              <a:rPr lang="en-US" altLang="zh-CN" sz="2000" dirty="0">
                <a:solidFill>
                  <a:schemeClr val="tx1"/>
                </a:solidFill>
                <a:ea typeface="宋体"/>
                <a:cs typeface="宋体"/>
              </a:rPr>
              <a:t>100		{</a:t>
            </a:r>
            <a:r>
              <a:rPr lang="en-US" altLang="zh-CN" sz="2000" i="1" dirty="0">
                <a:solidFill>
                  <a:schemeClr val="tx1"/>
                </a:solidFill>
                <a:ea typeface="宋体"/>
                <a:cs typeface="宋体"/>
              </a:rPr>
              <a:t>f, a, c, d, g, </a:t>
            </a:r>
            <a:r>
              <a:rPr lang="en-US" altLang="zh-CN" sz="2000" i="1" dirty="0" err="1">
                <a:solidFill>
                  <a:schemeClr val="tx1"/>
                </a:solidFill>
                <a:ea typeface="宋体"/>
                <a:cs typeface="宋体"/>
              </a:rPr>
              <a:t>i</a:t>
            </a:r>
            <a:r>
              <a:rPr lang="en-US" altLang="zh-CN" sz="2000" i="1" dirty="0">
                <a:solidFill>
                  <a:schemeClr val="tx1"/>
                </a:solidFill>
                <a:ea typeface="宋体"/>
                <a:cs typeface="宋体"/>
              </a:rPr>
              <a:t>, m,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200		{</a:t>
            </a:r>
            <a:r>
              <a:rPr lang="en-US" altLang="zh-CN" sz="2000" i="1" dirty="0">
                <a:solidFill>
                  <a:schemeClr val="tx1"/>
                </a:solidFill>
                <a:ea typeface="宋体"/>
                <a:cs typeface="宋体"/>
              </a:rPr>
              <a:t>a, b, c, f, l, m,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b, m</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300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f, h, j, o</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b</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400	</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b, c, k, s, p</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c, b, p</a:t>
            </a:r>
            <a:r>
              <a:rPr lang="en-US" altLang="zh-CN" sz="2000" dirty="0">
                <a:solidFill>
                  <a:schemeClr val="tx1"/>
                </a:solidFill>
                <a:ea typeface="宋体"/>
                <a:cs typeface="宋体"/>
              </a:rPr>
              <a:t>}</a:t>
            </a:r>
          </a:p>
          <a:p>
            <a:pPr marL="457200" indent="-457200">
              <a:lnSpc>
                <a:spcPct val="70000"/>
              </a:lnSpc>
              <a:spcBef>
                <a:spcPct val="50000"/>
              </a:spcBef>
              <a:buClrTx/>
              <a:buSzTx/>
              <a:buFontTx/>
              <a:buNone/>
            </a:pPr>
            <a:r>
              <a:rPr lang="en-US" altLang="zh-CN" sz="2000" dirty="0">
                <a:solidFill>
                  <a:schemeClr val="tx1"/>
                </a:solidFill>
                <a:ea typeface="宋体"/>
                <a:cs typeface="宋体"/>
              </a:rPr>
              <a:t>500</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a, f, c, e, l, p, m, n</a:t>
            </a:r>
            <a:r>
              <a:rPr lang="en-US" altLang="zh-CN" sz="2000" dirty="0">
                <a:solidFill>
                  <a:schemeClr val="tx1"/>
                </a:solidFill>
                <a:ea typeface="宋体"/>
                <a:cs typeface="宋体"/>
              </a:rPr>
              <a:t>}</a:t>
            </a:r>
            <a:r>
              <a:rPr lang="en-US" altLang="zh-CN" sz="2000" i="1" dirty="0">
                <a:solidFill>
                  <a:schemeClr val="tx1"/>
                </a:solidFill>
                <a:ea typeface="宋体"/>
                <a:cs typeface="宋体"/>
              </a:rPr>
              <a:t>	</a:t>
            </a:r>
            <a:r>
              <a:rPr lang="en-US" altLang="zh-CN" sz="2000" dirty="0">
                <a:solidFill>
                  <a:schemeClr val="tx1"/>
                </a:solidFill>
                <a:ea typeface="宋体"/>
                <a:cs typeface="宋体"/>
              </a:rPr>
              <a:t>{</a:t>
            </a:r>
            <a:r>
              <a:rPr lang="en-US" altLang="zh-CN" sz="2000" i="1" dirty="0">
                <a:solidFill>
                  <a:schemeClr val="tx1"/>
                </a:solidFill>
                <a:ea typeface="宋体"/>
                <a:cs typeface="宋体"/>
              </a:rPr>
              <a:t>f, c, a, m, p</a:t>
            </a:r>
            <a:r>
              <a:rPr lang="en-US" altLang="zh-CN" sz="2000" dirty="0">
                <a:solidFill>
                  <a:schemeClr val="tx1"/>
                </a:solidFill>
                <a:ea typeface="宋体"/>
                <a:cs typeface="宋体"/>
              </a:rPr>
              <a: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Örüntüleri ve Veri Kümesini Bölme</a:t>
            </a:r>
            <a:endParaRPr lang="tr-TR" dirty="0"/>
          </a:p>
        </p:txBody>
      </p:sp>
      <p:sp>
        <p:nvSpPr>
          <p:cNvPr id="3" name="2 İçerik Yer Tutucusu"/>
          <p:cNvSpPr>
            <a:spLocks noGrp="1"/>
          </p:cNvSpPr>
          <p:nvPr>
            <p:ph idx="1"/>
          </p:nvPr>
        </p:nvSpPr>
        <p:spPr>
          <a:xfrm>
            <a:off x="457200" y="1981200"/>
            <a:ext cx="8686800" cy="4114800"/>
          </a:xfrm>
        </p:spPr>
        <p:txBody>
          <a:bodyPr/>
          <a:lstStyle/>
          <a:p>
            <a:r>
              <a:rPr lang="tr-TR" sz="2800" dirty="0" smtClean="0"/>
              <a:t>Yaygın nitelikler f-listesine göre altkümelere bölünür</a:t>
            </a:r>
          </a:p>
          <a:p>
            <a:r>
              <a:rPr lang="tr-TR" sz="2800" dirty="0" smtClean="0"/>
              <a:t>F-</a:t>
            </a:r>
            <a:r>
              <a:rPr lang="tr-TR" sz="2800" dirty="0" err="1" smtClean="0"/>
              <a:t>list</a:t>
            </a:r>
            <a:r>
              <a:rPr lang="tr-TR" sz="2800" dirty="0" smtClean="0"/>
              <a:t>=f-c-a-b-m-p</a:t>
            </a:r>
          </a:p>
          <a:p>
            <a:r>
              <a:rPr lang="tr-TR" sz="2800" dirty="0" smtClean="0"/>
              <a:t>p niteliksi bulunan örüntüler</a:t>
            </a:r>
          </a:p>
          <a:p>
            <a:r>
              <a:rPr lang="tr-TR" sz="2800" dirty="0" smtClean="0"/>
              <a:t>m niteliği bulunan ancak p niteliği bulunmayan örüntüler</a:t>
            </a:r>
          </a:p>
          <a:p>
            <a:r>
              <a:rPr lang="tr-TR" sz="2800" dirty="0" smtClean="0"/>
              <a:t>...</a:t>
            </a:r>
          </a:p>
          <a:p>
            <a:r>
              <a:rPr lang="tr-TR" sz="2800" dirty="0" smtClean="0"/>
              <a:t>c niteliği bulunan ancak a, b, m, p niteliği bulunmayan örüntüler</a:t>
            </a:r>
          </a:p>
          <a:p>
            <a:r>
              <a:rPr lang="tr-TR" sz="2800" dirty="0" smtClean="0"/>
              <a:t>f niteliksi bulunan örüntüler</a:t>
            </a:r>
            <a:endParaRPr lang="tr-TR" sz="28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Nitelik Koşullu Örüntü Oluşturma</a:t>
            </a:r>
            <a:endParaRPr lang="tr-TR" dirty="0"/>
          </a:p>
        </p:txBody>
      </p:sp>
      <p:sp>
        <p:nvSpPr>
          <p:cNvPr id="3" name="2 İçerik Yer Tutucusu"/>
          <p:cNvSpPr>
            <a:spLocks noGrp="1"/>
          </p:cNvSpPr>
          <p:nvPr>
            <p:ph idx="1"/>
          </p:nvPr>
        </p:nvSpPr>
        <p:spPr>
          <a:xfrm>
            <a:off x="457200" y="1981200"/>
            <a:ext cx="8229600" cy="1371600"/>
          </a:xfrm>
        </p:spPr>
        <p:txBody>
          <a:bodyPr/>
          <a:lstStyle/>
          <a:p>
            <a:r>
              <a:rPr lang="tr-TR" sz="1800" dirty="0" smtClean="0"/>
              <a:t>Başlık tablosundan her niteliğin bulunduğu ilk düğüm bulunur.</a:t>
            </a:r>
          </a:p>
          <a:p>
            <a:r>
              <a:rPr lang="tr-TR" sz="1800" dirty="0" smtClean="0"/>
              <a:t>Bu düğümden başlayarak ağaçta niteliğin bulunduğu tüm düğümlere ulaşılır</a:t>
            </a:r>
          </a:p>
          <a:p>
            <a:r>
              <a:rPr lang="tr-TR" sz="1800" dirty="0" smtClean="0"/>
              <a:t>Kökten niteliğe kadar olan yollar bulunur (</a:t>
            </a:r>
            <a:r>
              <a:rPr lang="tr-TR" sz="1800" dirty="0" err="1" smtClean="0"/>
              <a:t>transformed</a:t>
            </a:r>
            <a:r>
              <a:rPr lang="tr-TR" sz="1800" dirty="0" smtClean="0"/>
              <a:t> </a:t>
            </a:r>
            <a:r>
              <a:rPr lang="tr-TR" sz="1800" dirty="0" err="1" smtClean="0"/>
              <a:t>prefix</a:t>
            </a:r>
            <a:r>
              <a:rPr lang="tr-TR" sz="1800" dirty="0" smtClean="0"/>
              <a:t> </a:t>
            </a:r>
            <a:r>
              <a:rPr lang="tr-TR" sz="1800" dirty="0" err="1" smtClean="0"/>
              <a:t>paths</a:t>
            </a:r>
            <a:r>
              <a:rPr lang="tr-TR" sz="1800" dirty="0" smtClean="0"/>
              <a:t>)</a:t>
            </a:r>
            <a:endParaRPr lang="tr-TR" sz="1800" dirty="0"/>
          </a:p>
        </p:txBody>
      </p:sp>
      <p:sp>
        <p:nvSpPr>
          <p:cNvPr id="5" name="Rectangle 4"/>
          <p:cNvSpPr>
            <a:spLocks noChangeArrowheads="1"/>
          </p:cNvSpPr>
          <p:nvPr/>
        </p:nvSpPr>
        <p:spPr bwMode="auto">
          <a:xfrm>
            <a:off x="5461000" y="3667125"/>
            <a:ext cx="3327400" cy="2778125"/>
          </a:xfrm>
          <a:prstGeom prst="rect">
            <a:avLst/>
          </a:prstGeom>
          <a:noFill/>
          <a:ln w="9525">
            <a:noFill/>
            <a:miter lim="800000"/>
            <a:headEnd/>
            <a:tailEnd/>
          </a:ln>
          <a:effectLst/>
        </p:spPr>
        <p:txBody>
          <a:bodyPr>
            <a:spAutoFit/>
          </a:bodyPr>
          <a:lstStyle/>
          <a:p>
            <a:pPr>
              <a:spcBef>
                <a:spcPct val="50000"/>
              </a:spcBef>
              <a:buClrTx/>
              <a:buSzTx/>
              <a:buFontTx/>
              <a:buNone/>
            </a:pPr>
            <a:r>
              <a:rPr lang="tr-TR" altLang="zh-CN" sz="2000" dirty="0" smtClean="0">
                <a:solidFill>
                  <a:srgbClr val="FF0066"/>
                </a:solidFill>
                <a:ea typeface="宋体"/>
                <a:cs typeface="宋体"/>
              </a:rPr>
              <a:t>Nitelik koşullu örüntü</a:t>
            </a:r>
            <a:endParaRPr lang="en-US" altLang="zh-CN" sz="2000" dirty="0">
              <a:solidFill>
                <a:srgbClr val="FF0066"/>
              </a:solidFill>
              <a:ea typeface="宋体"/>
              <a:cs typeface="宋体"/>
            </a:endParaRPr>
          </a:p>
          <a:p>
            <a:pPr>
              <a:lnSpc>
                <a:spcPct val="80000"/>
              </a:lnSpc>
              <a:spcBef>
                <a:spcPct val="50000"/>
              </a:spcBef>
              <a:buClrTx/>
              <a:buSzTx/>
              <a:buFontTx/>
              <a:buNone/>
            </a:pPr>
            <a:r>
              <a:rPr lang="tr-TR" altLang="zh-CN" sz="2000" u="sng" dirty="0" smtClean="0">
                <a:solidFill>
                  <a:schemeClr val="folHlink"/>
                </a:solidFill>
                <a:ea typeface="宋体"/>
                <a:cs typeface="宋体"/>
              </a:rPr>
              <a:t>ürün</a:t>
            </a:r>
            <a:r>
              <a:rPr lang="en-US" altLang="zh-CN" sz="2000" u="sng" dirty="0">
                <a:solidFill>
                  <a:schemeClr val="folHlink"/>
                </a:solidFill>
                <a:ea typeface="宋体"/>
                <a:cs typeface="宋体"/>
              </a:rPr>
              <a:t>	</a:t>
            </a:r>
            <a:r>
              <a:rPr lang="tr-TR" altLang="zh-CN" sz="2000" u="sng" dirty="0" smtClean="0">
                <a:solidFill>
                  <a:schemeClr val="folHlink"/>
                </a:solidFill>
                <a:ea typeface="宋体"/>
                <a:cs typeface="宋体"/>
              </a:rPr>
              <a:t>n. koşullu örüntü</a:t>
            </a:r>
            <a:endParaRPr lang="en-US" altLang="zh-CN" sz="2000" u="sng" dirty="0">
              <a:solidFill>
                <a:schemeClr val="folHlink"/>
              </a:solidFill>
              <a:ea typeface="宋体"/>
              <a:cs typeface="宋体"/>
            </a:endParaRPr>
          </a:p>
          <a:p>
            <a:pPr>
              <a:lnSpc>
                <a:spcPct val="80000"/>
              </a:lnSpc>
              <a:spcBef>
                <a:spcPct val="50000"/>
              </a:spcBef>
              <a:buClrTx/>
              <a:buSzTx/>
              <a:buFontTx/>
              <a:buNone/>
            </a:pPr>
            <a:r>
              <a:rPr lang="en-US" altLang="zh-CN" sz="2000" i="1" dirty="0">
                <a:solidFill>
                  <a:schemeClr val="folHlink"/>
                </a:solidFill>
                <a:ea typeface="宋体"/>
                <a:cs typeface="宋体"/>
              </a:rPr>
              <a:t>c	f:3</a:t>
            </a:r>
          </a:p>
          <a:p>
            <a:pPr>
              <a:lnSpc>
                <a:spcPct val="80000"/>
              </a:lnSpc>
              <a:spcBef>
                <a:spcPct val="50000"/>
              </a:spcBef>
              <a:buClrTx/>
              <a:buSzTx/>
              <a:buFontTx/>
              <a:buNone/>
            </a:pPr>
            <a:r>
              <a:rPr lang="en-US" altLang="zh-CN" sz="2000" i="1" dirty="0">
                <a:solidFill>
                  <a:schemeClr val="folHlink"/>
                </a:solidFill>
                <a:ea typeface="宋体"/>
                <a:cs typeface="宋体"/>
              </a:rPr>
              <a:t>a	fc:3</a:t>
            </a:r>
          </a:p>
          <a:p>
            <a:pPr>
              <a:lnSpc>
                <a:spcPct val="80000"/>
              </a:lnSpc>
              <a:spcBef>
                <a:spcPct val="50000"/>
              </a:spcBef>
              <a:buClrTx/>
              <a:buSzTx/>
              <a:buFontTx/>
              <a:buNone/>
            </a:pPr>
            <a:r>
              <a:rPr lang="en-US" altLang="zh-CN" sz="2000" i="1" dirty="0">
                <a:solidFill>
                  <a:schemeClr val="folHlink"/>
                </a:solidFill>
                <a:ea typeface="宋体"/>
                <a:cs typeface="宋体"/>
              </a:rPr>
              <a:t>b	fca:1, f:1, c:1</a:t>
            </a:r>
          </a:p>
          <a:p>
            <a:pPr>
              <a:lnSpc>
                <a:spcPct val="80000"/>
              </a:lnSpc>
              <a:spcBef>
                <a:spcPct val="50000"/>
              </a:spcBef>
              <a:buClrTx/>
              <a:buSzTx/>
              <a:buFontTx/>
              <a:buNone/>
            </a:pPr>
            <a:r>
              <a:rPr lang="en-US" altLang="zh-CN" sz="2000" i="1" dirty="0">
                <a:solidFill>
                  <a:schemeClr val="folHlink"/>
                </a:solidFill>
                <a:ea typeface="宋体"/>
                <a:cs typeface="宋体"/>
              </a:rPr>
              <a:t>m	fca:2, fcab:1</a:t>
            </a:r>
          </a:p>
          <a:p>
            <a:pPr>
              <a:lnSpc>
                <a:spcPct val="80000"/>
              </a:lnSpc>
              <a:spcBef>
                <a:spcPct val="50000"/>
              </a:spcBef>
              <a:buClrTx/>
              <a:buSzTx/>
              <a:buFontTx/>
              <a:buNone/>
            </a:pPr>
            <a:r>
              <a:rPr lang="en-US" altLang="zh-CN" sz="2000" i="1" dirty="0">
                <a:solidFill>
                  <a:srgbClr val="FF3300"/>
                </a:solidFill>
                <a:ea typeface="宋体"/>
                <a:cs typeface="宋体"/>
              </a:rPr>
              <a:t>p	fcam:2,</a:t>
            </a:r>
            <a:r>
              <a:rPr lang="en-US" altLang="zh-CN" sz="2000" i="1" dirty="0">
                <a:solidFill>
                  <a:schemeClr val="folHlink"/>
                </a:solidFill>
                <a:ea typeface="宋体"/>
                <a:cs typeface="宋体"/>
              </a:rPr>
              <a:t> </a:t>
            </a:r>
            <a:r>
              <a:rPr lang="en-US" altLang="zh-CN" sz="2000" i="1" dirty="0">
                <a:solidFill>
                  <a:srgbClr val="FF3300"/>
                </a:solidFill>
                <a:ea typeface="宋体"/>
                <a:cs typeface="宋体"/>
              </a:rPr>
              <a:t>cb:1</a:t>
            </a:r>
          </a:p>
        </p:txBody>
      </p:sp>
      <p:sp>
        <p:nvSpPr>
          <p:cNvPr id="6" name="Text Box 6"/>
          <p:cNvSpPr txBox="1">
            <a:spLocks noChangeArrowheads="1"/>
          </p:cNvSpPr>
          <p:nvPr/>
        </p:nvSpPr>
        <p:spPr bwMode="auto">
          <a:xfrm>
            <a:off x="3992563" y="3282950"/>
            <a:ext cx="431528" cy="400110"/>
          </a:xfrm>
          <a:prstGeom prst="rect">
            <a:avLst/>
          </a:prstGeom>
          <a:noFill/>
          <a:ln w="12700">
            <a:solidFill>
              <a:schemeClr val="tx2"/>
            </a:solidFill>
            <a:miter lim="800000"/>
            <a:headEnd type="none" w="sm" len="sm"/>
            <a:tailEnd type="none" w="sm" len="sm"/>
          </a:ln>
          <a:effectLst/>
        </p:spPr>
        <p:txBody>
          <a:bodyPr wrap="none">
            <a:spAutoFit/>
          </a:bodyPr>
          <a:lstStyle/>
          <a:p>
            <a:pPr>
              <a:spcBef>
                <a:spcPct val="0"/>
              </a:spcBef>
              <a:buClrTx/>
              <a:buSzTx/>
              <a:buFontTx/>
              <a:buNone/>
            </a:pPr>
            <a:r>
              <a:rPr lang="en-US" altLang="zh-CN" sz="2000">
                <a:solidFill>
                  <a:schemeClr val="bg2">
                    <a:lumMod val="60000"/>
                    <a:lumOff val="40000"/>
                  </a:schemeClr>
                </a:solidFill>
                <a:ea typeface="宋体"/>
                <a:cs typeface="宋体"/>
              </a:rPr>
              <a:t>{}</a:t>
            </a:r>
          </a:p>
        </p:txBody>
      </p:sp>
      <p:sp>
        <p:nvSpPr>
          <p:cNvPr id="7" name="Text Box 7"/>
          <p:cNvSpPr txBox="1">
            <a:spLocks noChangeArrowheads="1"/>
          </p:cNvSpPr>
          <p:nvPr/>
        </p:nvSpPr>
        <p:spPr bwMode="auto">
          <a:xfrm>
            <a:off x="3540125" y="3905250"/>
            <a:ext cx="497252" cy="400110"/>
          </a:xfrm>
          <a:prstGeom prst="rect">
            <a:avLst/>
          </a:prstGeom>
          <a:noFill/>
          <a:ln w="12700">
            <a:solidFill>
              <a:srgbClr val="FF0000"/>
            </a:solidFill>
            <a:miter lim="800000"/>
            <a:headEnd type="none" w="sm" len="sm"/>
            <a:tailEnd type="none" w="sm" len="sm"/>
          </a:ln>
          <a:effectLst/>
        </p:spPr>
        <p:txBody>
          <a:bodyPr wrap="none">
            <a:spAutoFit/>
          </a:bodyPr>
          <a:lstStyle/>
          <a:p>
            <a:pPr>
              <a:spcBef>
                <a:spcPct val="0"/>
              </a:spcBef>
              <a:buClrTx/>
              <a:buSzTx/>
              <a:buFontTx/>
              <a:buNone/>
            </a:pPr>
            <a:r>
              <a:rPr lang="en-US" altLang="zh-CN" sz="2000" i="1">
                <a:solidFill>
                  <a:schemeClr val="bg2">
                    <a:lumMod val="60000"/>
                    <a:lumOff val="40000"/>
                  </a:schemeClr>
                </a:solidFill>
                <a:ea typeface="宋体"/>
                <a:cs typeface="宋体"/>
              </a:rPr>
              <a:t>f:4</a:t>
            </a:r>
          </a:p>
        </p:txBody>
      </p:sp>
      <p:sp>
        <p:nvSpPr>
          <p:cNvPr id="8" name="Text Box 8"/>
          <p:cNvSpPr txBox="1">
            <a:spLocks noChangeArrowheads="1"/>
          </p:cNvSpPr>
          <p:nvPr/>
        </p:nvSpPr>
        <p:spPr bwMode="auto">
          <a:xfrm>
            <a:off x="4445000" y="3905250"/>
            <a:ext cx="534121" cy="400110"/>
          </a:xfrm>
          <a:prstGeom prst="rect">
            <a:avLst/>
          </a:prstGeom>
          <a:noFill/>
          <a:ln w="12700">
            <a:solidFill>
              <a:srgbClr val="FF0000"/>
            </a:solidFill>
            <a:miter lim="800000"/>
            <a:headEnd type="none" w="sm" len="sm"/>
            <a:tailEnd type="none" w="sm" len="sm"/>
          </a:ln>
          <a:effectLst/>
        </p:spPr>
        <p:txBody>
          <a:bodyPr wrap="none">
            <a:spAutoFit/>
          </a:bodyPr>
          <a:lstStyle/>
          <a:p>
            <a:pPr>
              <a:spcBef>
                <a:spcPct val="0"/>
              </a:spcBef>
              <a:buClrTx/>
              <a:buSzTx/>
              <a:buFontTx/>
              <a:buNone/>
            </a:pPr>
            <a:r>
              <a:rPr lang="en-US" altLang="zh-CN" sz="2000" i="1">
                <a:solidFill>
                  <a:schemeClr val="bg2">
                    <a:lumMod val="60000"/>
                    <a:lumOff val="40000"/>
                  </a:schemeClr>
                </a:solidFill>
                <a:ea typeface="宋体"/>
                <a:cs typeface="宋体"/>
              </a:rPr>
              <a:t>c:1</a:t>
            </a:r>
          </a:p>
        </p:txBody>
      </p:sp>
      <p:sp>
        <p:nvSpPr>
          <p:cNvPr id="9" name="Text Box 9"/>
          <p:cNvSpPr txBox="1">
            <a:spLocks noChangeArrowheads="1"/>
          </p:cNvSpPr>
          <p:nvPr/>
        </p:nvSpPr>
        <p:spPr bwMode="auto">
          <a:xfrm>
            <a:off x="4438650" y="4456113"/>
            <a:ext cx="556563" cy="400110"/>
          </a:xfrm>
          <a:prstGeom prst="rect">
            <a:avLst/>
          </a:prstGeom>
          <a:noFill/>
          <a:ln w="12700">
            <a:solidFill>
              <a:srgbClr val="FF0000"/>
            </a:solidFill>
            <a:miter lim="800000"/>
            <a:headEnd type="none" w="sm" len="sm"/>
            <a:tailEnd type="none" w="sm" len="sm"/>
          </a:ln>
          <a:effectLst/>
        </p:spPr>
        <p:txBody>
          <a:bodyPr wrap="none">
            <a:spAutoFit/>
          </a:bodyPr>
          <a:lstStyle/>
          <a:p>
            <a:pPr>
              <a:spcBef>
                <a:spcPct val="0"/>
              </a:spcBef>
              <a:buClrTx/>
              <a:buSzTx/>
              <a:buFontTx/>
              <a:buNone/>
            </a:pPr>
            <a:r>
              <a:rPr lang="en-US" altLang="zh-CN" sz="2000" i="1">
                <a:solidFill>
                  <a:schemeClr val="bg2">
                    <a:lumMod val="60000"/>
                    <a:lumOff val="40000"/>
                  </a:schemeClr>
                </a:solidFill>
                <a:ea typeface="宋体"/>
                <a:cs typeface="宋体"/>
              </a:rPr>
              <a:t>b:1</a:t>
            </a:r>
          </a:p>
        </p:txBody>
      </p:sp>
      <p:sp>
        <p:nvSpPr>
          <p:cNvPr id="10" name="Text Box 10"/>
          <p:cNvSpPr txBox="1">
            <a:spLocks noChangeArrowheads="1"/>
          </p:cNvSpPr>
          <p:nvPr/>
        </p:nvSpPr>
        <p:spPr bwMode="auto">
          <a:xfrm>
            <a:off x="4438650" y="5006975"/>
            <a:ext cx="556563" cy="400110"/>
          </a:xfrm>
          <a:prstGeom prst="rect">
            <a:avLst/>
          </a:prstGeom>
          <a:noFill/>
          <a:ln w="12700">
            <a:solidFill>
              <a:schemeClr val="tx2"/>
            </a:solidFill>
            <a:miter lim="800000"/>
            <a:headEnd type="none" w="sm" len="sm"/>
            <a:tailEnd type="none" w="sm" len="sm"/>
          </a:ln>
          <a:effectLst/>
        </p:spPr>
        <p:txBody>
          <a:bodyPr wrap="none">
            <a:spAutoFit/>
          </a:bodyPr>
          <a:lstStyle/>
          <a:p>
            <a:pPr>
              <a:spcBef>
                <a:spcPct val="0"/>
              </a:spcBef>
              <a:buClrTx/>
              <a:buSzTx/>
              <a:buFontTx/>
              <a:buNone/>
            </a:pPr>
            <a:r>
              <a:rPr lang="en-US" altLang="zh-CN" sz="2000" i="1">
                <a:solidFill>
                  <a:schemeClr val="bg2">
                    <a:lumMod val="60000"/>
                    <a:lumOff val="40000"/>
                  </a:schemeClr>
                </a:solidFill>
                <a:ea typeface="宋体"/>
                <a:cs typeface="宋体"/>
              </a:rPr>
              <a:t>p:1</a:t>
            </a:r>
          </a:p>
        </p:txBody>
      </p:sp>
      <p:cxnSp>
        <p:nvCxnSpPr>
          <p:cNvPr id="11" name="AutoShape 11"/>
          <p:cNvCxnSpPr>
            <a:cxnSpLocks noChangeShapeType="1"/>
            <a:stCxn id="8" idx="2"/>
            <a:endCxn id="9" idx="0"/>
          </p:cNvCxnSpPr>
          <p:nvPr/>
        </p:nvCxnSpPr>
        <p:spPr bwMode="auto">
          <a:xfrm rot="16200000" flipH="1">
            <a:off x="4639120" y="4378300"/>
            <a:ext cx="150753" cy="4871"/>
          </a:xfrm>
          <a:prstGeom prst="straightConnector1">
            <a:avLst/>
          </a:prstGeom>
          <a:noFill/>
          <a:ln w="12700">
            <a:solidFill>
              <a:schemeClr val="tx2"/>
            </a:solidFill>
            <a:round/>
            <a:headEnd type="none" w="sm" len="sm"/>
            <a:tailEnd type="none" w="sm" len="sm"/>
          </a:ln>
          <a:effectLst/>
        </p:spPr>
      </p:cxnSp>
      <p:cxnSp>
        <p:nvCxnSpPr>
          <p:cNvPr id="12" name="AutoShape 12"/>
          <p:cNvCxnSpPr>
            <a:cxnSpLocks noChangeShapeType="1"/>
            <a:stCxn id="9" idx="2"/>
            <a:endCxn id="10" idx="0"/>
          </p:cNvCxnSpPr>
          <p:nvPr/>
        </p:nvCxnSpPr>
        <p:spPr bwMode="auto">
          <a:xfrm rot="5400000">
            <a:off x="4641556" y="4931599"/>
            <a:ext cx="150752" cy="1588"/>
          </a:xfrm>
          <a:prstGeom prst="straightConnector1">
            <a:avLst/>
          </a:prstGeom>
          <a:noFill/>
          <a:ln w="12700">
            <a:solidFill>
              <a:schemeClr val="tx2"/>
            </a:solidFill>
            <a:round/>
            <a:headEnd type="none" w="sm" len="sm"/>
            <a:tailEnd type="none" w="sm" len="sm"/>
          </a:ln>
          <a:effectLst/>
        </p:spPr>
      </p:cxnSp>
      <p:cxnSp>
        <p:nvCxnSpPr>
          <p:cNvPr id="13" name="AutoShape 13"/>
          <p:cNvCxnSpPr>
            <a:cxnSpLocks noChangeShapeType="1"/>
            <a:stCxn id="6" idx="2"/>
            <a:endCxn id="8" idx="0"/>
          </p:cNvCxnSpPr>
          <p:nvPr/>
        </p:nvCxnSpPr>
        <p:spPr bwMode="auto">
          <a:xfrm rot="16200000" flipH="1">
            <a:off x="4349099" y="3542288"/>
            <a:ext cx="222190" cy="503734"/>
          </a:xfrm>
          <a:prstGeom prst="straightConnector1">
            <a:avLst/>
          </a:prstGeom>
          <a:noFill/>
          <a:ln w="12700">
            <a:solidFill>
              <a:schemeClr val="tx2"/>
            </a:solidFill>
            <a:round/>
            <a:headEnd type="none" w="sm" len="sm"/>
            <a:tailEnd type="none" w="sm" len="sm"/>
          </a:ln>
          <a:effectLst/>
        </p:spPr>
      </p:cxnSp>
      <p:cxnSp>
        <p:nvCxnSpPr>
          <p:cNvPr id="14" name="AutoShape 14"/>
          <p:cNvCxnSpPr>
            <a:cxnSpLocks noChangeShapeType="1"/>
            <a:stCxn id="6" idx="2"/>
            <a:endCxn id="7" idx="0"/>
          </p:cNvCxnSpPr>
          <p:nvPr/>
        </p:nvCxnSpPr>
        <p:spPr bwMode="auto">
          <a:xfrm rot="5400000">
            <a:off x="3887444" y="3584367"/>
            <a:ext cx="222190" cy="419576"/>
          </a:xfrm>
          <a:prstGeom prst="straightConnector1">
            <a:avLst/>
          </a:prstGeom>
          <a:noFill/>
          <a:ln w="12700">
            <a:solidFill>
              <a:schemeClr val="tx2"/>
            </a:solidFill>
            <a:round/>
            <a:headEnd type="none" w="sm" len="sm"/>
            <a:tailEnd type="none" w="sm" len="sm"/>
          </a:ln>
          <a:effectLst/>
        </p:spPr>
      </p:cxnSp>
      <p:sp>
        <p:nvSpPr>
          <p:cNvPr id="15" name="Text Box 15"/>
          <p:cNvSpPr txBox="1">
            <a:spLocks noChangeArrowheads="1"/>
          </p:cNvSpPr>
          <p:nvPr/>
        </p:nvSpPr>
        <p:spPr bwMode="auto">
          <a:xfrm>
            <a:off x="3841750" y="4456113"/>
            <a:ext cx="556563" cy="400110"/>
          </a:xfrm>
          <a:prstGeom prst="rect">
            <a:avLst/>
          </a:prstGeom>
          <a:noFill/>
          <a:ln w="12700">
            <a:solidFill>
              <a:schemeClr val="tx2"/>
            </a:solidFill>
            <a:miter lim="800000"/>
            <a:headEnd type="none" w="sm" len="sm"/>
            <a:tailEnd type="none" w="sm" len="sm"/>
          </a:ln>
          <a:effectLst/>
        </p:spPr>
        <p:txBody>
          <a:bodyPr wrap="none">
            <a:spAutoFit/>
          </a:bodyPr>
          <a:lstStyle/>
          <a:p>
            <a:pPr>
              <a:spcBef>
                <a:spcPct val="0"/>
              </a:spcBef>
              <a:buClrTx/>
              <a:buSzTx/>
              <a:buFontTx/>
              <a:buNone/>
            </a:pPr>
            <a:r>
              <a:rPr lang="en-US" altLang="zh-CN" sz="2000" i="1">
                <a:solidFill>
                  <a:schemeClr val="bg2">
                    <a:lumMod val="60000"/>
                    <a:lumOff val="40000"/>
                  </a:schemeClr>
                </a:solidFill>
                <a:ea typeface="宋体"/>
                <a:cs typeface="宋体"/>
              </a:rPr>
              <a:t>b:1</a:t>
            </a:r>
          </a:p>
        </p:txBody>
      </p:sp>
      <p:sp>
        <p:nvSpPr>
          <p:cNvPr id="16" name="Text Box 16"/>
          <p:cNvSpPr txBox="1">
            <a:spLocks noChangeArrowheads="1"/>
          </p:cNvSpPr>
          <p:nvPr/>
        </p:nvSpPr>
        <p:spPr bwMode="auto">
          <a:xfrm>
            <a:off x="3246438" y="4456113"/>
            <a:ext cx="534121" cy="400110"/>
          </a:xfrm>
          <a:prstGeom prst="rect">
            <a:avLst/>
          </a:prstGeom>
          <a:noFill/>
          <a:ln w="12700">
            <a:solidFill>
              <a:srgbClr val="FF0000"/>
            </a:solidFill>
            <a:miter lim="800000"/>
            <a:headEnd type="none" w="sm" len="sm"/>
            <a:tailEnd type="none" w="sm" len="sm"/>
          </a:ln>
          <a:effectLst/>
        </p:spPr>
        <p:txBody>
          <a:bodyPr wrap="none">
            <a:spAutoFit/>
          </a:bodyPr>
          <a:lstStyle/>
          <a:p>
            <a:pPr>
              <a:spcBef>
                <a:spcPct val="0"/>
              </a:spcBef>
              <a:buClrTx/>
              <a:buSzTx/>
              <a:buFontTx/>
              <a:buNone/>
            </a:pPr>
            <a:r>
              <a:rPr lang="en-US" altLang="zh-CN" sz="2000" i="1">
                <a:solidFill>
                  <a:schemeClr val="bg2">
                    <a:lumMod val="60000"/>
                    <a:lumOff val="40000"/>
                  </a:schemeClr>
                </a:solidFill>
                <a:ea typeface="宋体"/>
                <a:cs typeface="宋体"/>
              </a:rPr>
              <a:t>c:3</a:t>
            </a:r>
          </a:p>
        </p:txBody>
      </p:sp>
      <p:cxnSp>
        <p:nvCxnSpPr>
          <p:cNvPr id="17" name="AutoShape 17"/>
          <p:cNvCxnSpPr>
            <a:cxnSpLocks noChangeShapeType="1"/>
            <a:stCxn id="7" idx="2"/>
            <a:endCxn id="16" idx="0"/>
          </p:cNvCxnSpPr>
          <p:nvPr/>
        </p:nvCxnSpPr>
        <p:spPr bwMode="auto">
          <a:xfrm rot="5400000">
            <a:off x="3575749" y="4243110"/>
            <a:ext cx="150753" cy="275252"/>
          </a:xfrm>
          <a:prstGeom prst="straightConnector1">
            <a:avLst/>
          </a:prstGeom>
          <a:noFill/>
          <a:ln w="12700">
            <a:solidFill>
              <a:schemeClr val="tx2"/>
            </a:solidFill>
            <a:round/>
            <a:headEnd type="none" w="sm" len="sm"/>
            <a:tailEnd type="none" w="sm" len="sm"/>
          </a:ln>
          <a:effectLst/>
        </p:spPr>
      </p:cxnSp>
      <p:cxnSp>
        <p:nvCxnSpPr>
          <p:cNvPr id="18" name="AutoShape 18"/>
          <p:cNvCxnSpPr>
            <a:cxnSpLocks noChangeShapeType="1"/>
            <a:stCxn id="7" idx="2"/>
            <a:endCxn id="15" idx="0"/>
          </p:cNvCxnSpPr>
          <p:nvPr/>
        </p:nvCxnSpPr>
        <p:spPr bwMode="auto">
          <a:xfrm rot="16200000" flipH="1">
            <a:off x="3879015" y="4215095"/>
            <a:ext cx="150753" cy="331281"/>
          </a:xfrm>
          <a:prstGeom prst="straightConnector1">
            <a:avLst/>
          </a:prstGeom>
          <a:noFill/>
          <a:ln w="12700">
            <a:solidFill>
              <a:schemeClr val="tx2"/>
            </a:solidFill>
            <a:round/>
            <a:headEnd type="none" w="sm" len="sm"/>
            <a:tailEnd type="none" w="sm" len="sm"/>
          </a:ln>
          <a:effectLst/>
        </p:spPr>
      </p:cxnSp>
      <p:sp>
        <p:nvSpPr>
          <p:cNvPr id="19" name="Text Box 19"/>
          <p:cNvSpPr txBox="1">
            <a:spLocks noChangeArrowheads="1"/>
          </p:cNvSpPr>
          <p:nvPr/>
        </p:nvSpPr>
        <p:spPr bwMode="auto">
          <a:xfrm>
            <a:off x="3238500" y="5006975"/>
            <a:ext cx="550151" cy="400110"/>
          </a:xfrm>
          <a:prstGeom prst="rect">
            <a:avLst/>
          </a:prstGeom>
          <a:noFill/>
          <a:ln w="12700">
            <a:solidFill>
              <a:srgbClr val="FF0000"/>
            </a:solidFill>
            <a:miter lim="800000"/>
            <a:headEnd type="none" w="sm" len="sm"/>
            <a:tailEnd type="none" w="sm" len="sm"/>
          </a:ln>
          <a:effectLst/>
        </p:spPr>
        <p:txBody>
          <a:bodyPr wrap="none">
            <a:spAutoFit/>
          </a:bodyPr>
          <a:lstStyle/>
          <a:p>
            <a:pPr>
              <a:spcBef>
                <a:spcPct val="0"/>
              </a:spcBef>
              <a:buClrTx/>
              <a:buSzTx/>
              <a:buFontTx/>
              <a:buNone/>
            </a:pPr>
            <a:r>
              <a:rPr lang="en-US" altLang="zh-CN" sz="2000" i="1">
                <a:solidFill>
                  <a:schemeClr val="bg2">
                    <a:lumMod val="60000"/>
                    <a:lumOff val="40000"/>
                  </a:schemeClr>
                </a:solidFill>
                <a:ea typeface="宋体"/>
                <a:cs typeface="宋体"/>
              </a:rPr>
              <a:t>a:3</a:t>
            </a:r>
          </a:p>
        </p:txBody>
      </p:sp>
      <p:sp>
        <p:nvSpPr>
          <p:cNvPr id="20" name="Text Box 20"/>
          <p:cNvSpPr txBox="1">
            <a:spLocks noChangeArrowheads="1"/>
          </p:cNvSpPr>
          <p:nvPr/>
        </p:nvSpPr>
        <p:spPr bwMode="auto">
          <a:xfrm>
            <a:off x="3614738" y="5561013"/>
            <a:ext cx="556563" cy="400110"/>
          </a:xfrm>
          <a:prstGeom prst="rect">
            <a:avLst/>
          </a:prstGeom>
          <a:noFill/>
          <a:ln w="12700">
            <a:solidFill>
              <a:schemeClr val="tx2"/>
            </a:solidFill>
            <a:miter lim="800000"/>
            <a:headEnd type="none" w="sm" len="sm"/>
            <a:tailEnd type="none" w="sm" len="sm"/>
          </a:ln>
          <a:effectLst/>
        </p:spPr>
        <p:txBody>
          <a:bodyPr wrap="none">
            <a:spAutoFit/>
          </a:bodyPr>
          <a:lstStyle/>
          <a:p>
            <a:pPr>
              <a:spcBef>
                <a:spcPct val="0"/>
              </a:spcBef>
              <a:buClrTx/>
              <a:buSzTx/>
              <a:buFontTx/>
              <a:buNone/>
            </a:pPr>
            <a:r>
              <a:rPr lang="en-US" altLang="zh-CN" sz="2000" i="1">
                <a:solidFill>
                  <a:schemeClr val="bg2">
                    <a:lumMod val="60000"/>
                    <a:lumOff val="40000"/>
                  </a:schemeClr>
                </a:solidFill>
                <a:ea typeface="宋体"/>
                <a:cs typeface="宋体"/>
              </a:rPr>
              <a:t>b:1</a:t>
            </a:r>
          </a:p>
        </p:txBody>
      </p:sp>
      <p:sp>
        <p:nvSpPr>
          <p:cNvPr id="21" name="Text Box 21"/>
          <p:cNvSpPr txBox="1">
            <a:spLocks noChangeArrowheads="1"/>
          </p:cNvSpPr>
          <p:nvPr/>
        </p:nvSpPr>
        <p:spPr bwMode="auto">
          <a:xfrm>
            <a:off x="2946400" y="5561013"/>
            <a:ext cx="630301" cy="400110"/>
          </a:xfrm>
          <a:prstGeom prst="rect">
            <a:avLst/>
          </a:prstGeom>
          <a:noFill/>
          <a:ln w="12700">
            <a:solidFill>
              <a:srgbClr val="FF0000"/>
            </a:solidFill>
            <a:miter lim="800000"/>
            <a:headEnd type="none" w="sm" len="sm"/>
            <a:tailEnd type="none" w="sm" len="sm"/>
          </a:ln>
          <a:effectLst/>
        </p:spPr>
        <p:txBody>
          <a:bodyPr wrap="none">
            <a:spAutoFit/>
          </a:bodyPr>
          <a:lstStyle/>
          <a:p>
            <a:pPr>
              <a:spcBef>
                <a:spcPct val="0"/>
              </a:spcBef>
              <a:buClrTx/>
              <a:buSzTx/>
              <a:buFontTx/>
              <a:buNone/>
            </a:pPr>
            <a:r>
              <a:rPr lang="en-US" altLang="zh-CN" sz="2000" i="1">
                <a:solidFill>
                  <a:schemeClr val="bg2">
                    <a:lumMod val="60000"/>
                    <a:lumOff val="40000"/>
                  </a:schemeClr>
                </a:solidFill>
                <a:ea typeface="宋体"/>
                <a:cs typeface="宋体"/>
              </a:rPr>
              <a:t>m:2</a:t>
            </a:r>
          </a:p>
        </p:txBody>
      </p:sp>
      <p:sp>
        <p:nvSpPr>
          <p:cNvPr id="22" name="Text Box 22"/>
          <p:cNvSpPr txBox="1">
            <a:spLocks noChangeArrowheads="1"/>
          </p:cNvSpPr>
          <p:nvPr/>
        </p:nvSpPr>
        <p:spPr bwMode="auto">
          <a:xfrm>
            <a:off x="2974975" y="6111875"/>
            <a:ext cx="556563" cy="400110"/>
          </a:xfrm>
          <a:prstGeom prst="rect">
            <a:avLst/>
          </a:prstGeom>
          <a:noFill/>
          <a:ln w="12700">
            <a:solidFill>
              <a:schemeClr val="tx2"/>
            </a:solidFill>
            <a:miter lim="800000"/>
            <a:headEnd type="none" w="sm" len="sm"/>
            <a:tailEnd type="none" w="sm" len="sm"/>
          </a:ln>
          <a:effectLst/>
        </p:spPr>
        <p:txBody>
          <a:bodyPr wrap="none">
            <a:spAutoFit/>
          </a:bodyPr>
          <a:lstStyle/>
          <a:p>
            <a:pPr>
              <a:spcBef>
                <a:spcPct val="0"/>
              </a:spcBef>
              <a:buClrTx/>
              <a:buSzTx/>
              <a:buFontTx/>
              <a:buNone/>
            </a:pPr>
            <a:r>
              <a:rPr lang="en-US" altLang="zh-CN" sz="2000" i="1">
                <a:solidFill>
                  <a:schemeClr val="bg2">
                    <a:lumMod val="60000"/>
                    <a:lumOff val="40000"/>
                  </a:schemeClr>
                </a:solidFill>
                <a:ea typeface="宋体"/>
                <a:cs typeface="宋体"/>
              </a:rPr>
              <a:t>p:2</a:t>
            </a:r>
          </a:p>
        </p:txBody>
      </p:sp>
      <p:cxnSp>
        <p:nvCxnSpPr>
          <p:cNvPr id="23" name="AutoShape 23"/>
          <p:cNvCxnSpPr>
            <a:cxnSpLocks noChangeShapeType="1"/>
            <a:stCxn id="16" idx="2"/>
            <a:endCxn id="19" idx="0"/>
          </p:cNvCxnSpPr>
          <p:nvPr/>
        </p:nvCxnSpPr>
        <p:spPr bwMode="auto">
          <a:xfrm rot="16200000" flipH="1">
            <a:off x="3438161" y="4931560"/>
            <a:ext cx="150752" cy="77"/>
          </a:xfrm>
          <a:prstGeom prst="straightConnector1">
            <a:avLst/>
          </a:prstGeom>
          <a:noFill/>
          <a:ln w="12700">
            <a:solidFill>
              <a:schemeClr val="tx2"/>
            </a:solidFill>
            <a:round/>
            <a:headEnd type="none" w="sm" len="sm"/>
            <a:tailEnd type="none" w="sm" len="sm"/>
          </a:ln>
          <a:effectLst/>
        </p:spPr>
      </p:cxnSp>
      <p:cxnSp>
        <p:nvCxnSpPr>
          <p:cNvPr id="24" name="AutoShape 24"/>
          <p:cNvCxnSpPr>
            <a:cxnSpLocks noChangeShapeType="1"/>
            <a:stCxn id="19" idx="2"/>
            <a:endCxn id="21" idx="0"/>
          </p:cNvCxnSpPr>
          <p:nvPr/>
        </p:nvCxnSpPr>
        <p:spPr bwMode="auto">
          <a:xfrm rot="5400000">
            <a:off x="3310600" y="5358037"/>
            <a:ext cx="153928" cy="252025"/>
          </a:xfrm>
          <a:prstGeom prst="straightConnector1">
            <a:avLst/>
          </a:prstGeom>
          <a:noFill/>
          <a:ln w="12700">
            <a:solidFill>
              <a:schemeClr val="tx2"/>
            </a:solidFill>
            <a:round/>
            <a:headEnd type="none" w="sm" len="sm"/>
            <a:tailEnd type="none" w="sm" len="sm"/>
          </a:ln>
          <a:effectLst/>
        </p:spPr>
      </p:cxnSp>
      <p:cxnSp>
        <p:nvCxnSpPr>
          <p:cNvPr id="25" name="AutoShape 25"/>
          <p:cNvCxnSpPr>
            <a:cxnSpLocks noChangeShapeType="1"/>
            <a:stCxn id="19" idx="2"/>
            <a:endCxn id="20" idx="0"/>
          </p:cNvCxnSpPr>
          <p:nvPr/>
        </p:nvCxnSpPr>
        <p:spPr bwMode="auto">
          <a:xfrm rot="16200000" flipH="1">
            <a:off x="3626334" y="5294327"/>
            <a:ext cx="153928" cy="379444"/>
          </a:xfrm>
          <a:prstGeom prst="straightConnector1">
            <a:avLst/>
          </a:prstGeom>
          <a:noFill/>
          <a:ln w="12700">
            <a:solidFill>
              <a:schemeClr val="tx2"/>
            </a:solidFill>
            <a:round/>
            <a:headEnd type="none" w="sm" len="sm"/>
            <a:tailEnd type="none" w="sm" len="sm"/>
          </a:ln>
          <a:effectLst/>
        </p:spPr>
      </p:cxnSp>
      <p:cxnSp>
        <p:nvCxnSpPr>
          <p:cNvPr id="26" name="AutoShape 26"/>
          <p:cNvCxnSpPr>
            <a:cxnSpLocks noChangeShapeType="1"/>
            <a:stCxn id="21" idx="2"/>
            <a:endCxn id="22" idx="0"/>
          </p:cNvCxnSpPr>
          <p:nvPr/>
        </p:nvCxnSpPr>
        <p:spPr bwMode="auto">
          <a:xfrm rot="5400000">
            <a:off x="3182028" y="6032352"/>
            <a:ext cx="150752" cy="8294"/>
          </a:xfrm>
          <a:prstGeom prst="straightConnector1">
            <a:avLst/>
          </a:prstGeom>
          <a:noFill/>
          <a:ln w="12700">
            <a:solidFill>
              <a:schemeClr val="tx2"/>
            </a:solidFill>
            <a:round/>
            <a:headEnd type="none" w="sm" len="sm"/>
            <a:tailEnd type="none" w="sm" len="sm"/>
          </a:ln>
          <a:effectLst/>
        </p:spPr>
      </p:cxnSp>
      <p:sp>
        <p:nvSpPr>
          <p:cNvPr id="27" name="Text Box 27"/>
          <p:cNvSpPr txBox="1">
            <a:spLocks noChangeArrowheads="1"/>
          </p:cNvSpPr>
          <p:nvPr/>
        </p:nvSpPr>
        <p:spPr bwMode="auto">
          <a:xfrm>
            <a:off x="3587750" y="6111875"/>
            <a:ext cx="630301" cy="400110"/>
          </a:xfrm>
          <a:prstGeom prst="rect">
            <a:avLst/>
          </a:prstGeom>
          <a:noFill/>
          <a:ln w="12700">
            <a:solidFill>
              <a:schemeClr val="tx2"/>
            </a:solidFill>
            <a:miter lim="800000"/>
            <a:headEnd type="none" w="sm" len="sm"/>
            <a:tailEnd type="none" w="sm" len="sm"/>
          </a:ln>
          <a:effectLst/>
        </p:spPr>
        <p:txBody>
          <a:bodyPr wrap="none">
            <a:spAutoFit/>
          </a:bodyPr>
          <a:lstStyle/>
          <a:p>
            <a:pPr>
              <a:spcBef>
                <a:spcPct val="0"/>
              </a:spcBef>
              <a:buClrTx/>
              <a:buSzTx/>
              <a:buFontTx/>
              <a:buNone/>
            </a:pPr>
            <a:r>
              <a:rPr lang="en-US" altLang="zh-CN" sz="2000" i="1">
                <a:solidFill>
                  <a:schemeClr val="bg2">
                    <a:lumMod val="60000"/>
                    <a:lumOff val="40000"/>
                  </a:schemeClr>
                </a:solidFill>
                <a:ea typeface="宋体"/>
                <a:cs typeface="宋体"/>
              </a:rPr>
              <a:t>m:1</a:t>
            </a:r>
          </a:p>
        </p:txBody>
      </p:sp>
      <p:cxnSp>
        <p:nvCxnSpPr>
          <p:cNvPr id="28" name="AutoShape 28"/>
          <p:cNvCxnSpPr>
            <a:cxnSpLocks noChangeShapeType="1"/>
            <a:stCxn id="20" idx="2"/>
            <a:endCxn id="27" idx="0"/>
          </p:cNvCxnSpPr>
          <p:nvPr/>
        </p:nvCxnSpPr>
        <p:spPr bwMode="auto">
          <a:xfrm rot="16200000" flipH="1">
            <a:off x="3822584" y="6031558"/>
            <a:ext cx="150752" cy="9881"/>
          </a:xfrm>
          <a:prstGeom prst="straightConnector1">
            <a:avLst/>
          </a:prstGeom>
          <a:noFill/>
          <a:ln w="12700">
            <a:solidFill>
              <a:schemeClr val="tx2"/>
            </a:solidFill>
            <a:round/>
            <a:headEnd type="none" w="sm" len="sm"/>
            <a:tailEnd type="none" w="sm" len="sm"/>
          </a:ln>
          <a:effectLst/>
        </p:spPr>
      </p:cxnSp>
      <p:sp>
        <p:nvSpPr>
          <p:cNvPr id="29" name="Text Box 29"/>
          <p:cNvSpPr txBox="1">
            <a:spLocks noChangeArrowheads="1"/>
          </p:cNvSpPr>
          <p:nvPr/>
        </p:nvSpPr>
        <p:spPr bwMode="auto">
          <a:xfrm>
            <a:off x="0" y="3276600"/>
            <a:ext cx="2924175" cy="2576513"/>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wrap="square">
            <a:spAutoFit/>
          </a:bodyPr>
          <a:lstStyle/>
          <a:p>
            <a:pPr>
              <a:lnSpc>
                <a:spcPct val="90000"/>
              </a:lnSpc>
            </a:pPr>
            <a:r>
              <a:rPr lang="tr-TR" altLang="zh-CN" sz="2000" dirty="0" smtClean="0">
                <a:solidFill>
                  <a:srgbClr val="6600FF"/>
                </a:solidFill>
                <a:ea typeface="宋体"/>
                <a:cs typeface="宋体"/>
              </a:rPr>
              <a:t>Bağlantı Tablosu</a:t>
            </a:r>
            <a:endParaRPr lang="en-US" altLang="zh-CN" sz="2000" dirty="0" smtClean="0">
              <a:solidFill>
                <a:srgbClr val="6600FF"/>
              </a:solidFill>
              <a:ea typeface="宋体"/>
              <a:cs typeface="宋体"/>
            </a:endParaRPr>
          </a:p>
          <a:p>
            <a:pPr>
              <a:lnSpc>
                <a:spcPct val="90000"/>
              </a:lnSpc>
              <a:spcBef>
                <a:spcPct val="0"/>
              </a:spcBef>
              <a:buClrTx/>
              <a:buSzTx/>
              <a:buFontTx/>
              <a:buNone/>
            </a:pPr>
            <a:endParaRPr lang="en-US" altLang="zh-CN" sz="2000" dirty="0">
              <a:solidFill>
                <a:srgbClr val="6600FF"/>
              </a:solidFill>
              <a:ea typeface="宋体"/>
              <a:cs typeface="宋体"/>
            </a:endParaRPr>
          </a:p>
          <a:p>
            <a:pPr>
              <a:lnSpc>
                <a:spcPct val="90000"/>
              </a:lnSpc>
            </a:pPr>
            <a:r>
              <a:rPr lang="tr-TR" altLang="zh-CN" sz="2000" i="1" u="sng" dirty="0" smtClean="0">
                <a:solidFill>
                  <a:srgbClr val="6600FF"/>
                </a:solidFill>
                <a:ea typeface="宋体"/>
                <a:cs typeface="宋体"/>
              </a:rPr>
              <a:t>ürün frekans bağlantı</a:t>
            </a:r>
            <a:endParaRPr lang="en-US" altLang="zh-CN" sz="2000" i="1" u="sng" dirty="0" smtClean="0">
              <a:solidFill>
                <a:srgbClr val="6600FF"/>
              </a:solidFill>
              <a:ea typeface="宋体"/>
              <a:cs typeface="宋体"/>
            </a:endParaRPr>
          </a:p>
          <a:p>
            <a:pPr>
              <a:lnSpc>
                <a:spcPct val="90000"/>
              </a:lnSpc>
              <a:spcBef>
                <a:spcPct val="0"/>
              </a:spcBef>
              <a:buClrTx/>
              <a:buSzTx/>
              <a:buFontTx/>
              <a:buNone/>
            </a:pPr>
            <a:r>
              <a:rPr lang="en-US" altLang="zh-CN" sz="2000" i="1" dirty="0" smtClean="0">
                <a:solidFill>
                  <a:srgbClr val="6600FF"/>
                </a:solidFill>
                <a:ea typeface="宋体"/>
                <a:cs typeface="宋体"/>
              </a:rPr>
              <a:t> </a:t>
            </a:r>
            <a:r>
              <a:rPr lang="en-US" altLang="zh-CN" sz="2000" i="1" dirty="0">
                <a:solidFill>
                  <a:srgbClr val="6600FF"/>
                </a:solidFill>
                <a:ea typeface="宋体"/>
                <a:cs typeface="宋体"/>
              </a:rPr>
              <a:t>f	4</a:t>
            </a:r>
          </a:p>
          <a:p>
            <a:pPr>
              <a:lnSpc>
                <a:spcPct val="90000"/>
              </a:lnSpc>
              <a:spcBef>
                <a:spcPct val="0"/>
              </a:spcBef>
              <a:buClrTx/>
              <a:buSzTx/>
              <a:buFontTx/>
              <a:buNone/>
            </a:pPr>
            <a:r>
              <a:rPr lang="en-US" altLang="zh-CN" sz="2000" i="1" dirty="0">
                <a:solidFill>
                  <a:srgbClr val="6600FF"/>
                </a:solidFill>
                <a:ea typeface="宋体"/>
                <a:cs typeface="宋体"/>
              </a:rPr>
              <a:t>c	4</a:t>
            </a:r>
          </a:p>
          <a:p>
            <a:pPr>
              <a:lnSpc>
                <a:spcPct val="90000"/>
              </a:lnSpc>
              <a:spcBef>
                <a:spcPct val="0"/>
              </a:spcBef>
              <a:buClrTx/>
              <a:buSzTx/>
              <a:buFontTx/>
              <a:buNone/>
            </a:pPr>
            <a:r>
              <a:rPr lang="en-US" altLang="zh-CN" sz="2000" i="1" dirty="0">
                <a:solidFill>
                  <a:srgbClr val="6600FF"/>
                </a:solidFill>
                <a:ea typeface="宋体"/>
                <a:cs typeface="宋体"/>
              </a:rPr>
              <a:t>a	3</a:t>
            </a:r>
          </a:p>
          <a:p>
            <a:pPr>
              <a:lnSpc>
                <a:spcPct val="90000"/>
              </a:lnSpc>
              <a:spcBef>
                <a:spcPct val="0"/>
              </a:spcBef>
              <a:buClrTx/>
              <a:buSzTx/>
              <a:buFontTx/>
              <a:buNone/>
            </a:pPr>
            <a:r>
              <a:rPr lang="en-US" altLang="zh-CN" sz="2000" i="1" dirty="0">
                <a:solidFill>
                  <a:srgbClr val="6600FF"/>
                </a:solidFill>
                <a:ea typeface="宋体"/>
                <a:cs typeface="宋体"/>
              </a:rPr>
              <a:t>b	3</a:t>
            </a:r>
          </a:p>
          <a:p>
            <a:pPr>
              <a:lnSpc>
                <a:spcPct val="90000"/>
              </a:lnSpc>
              <a:spcBef>
                <a:spcPct val="0"/>
              </a:spcBef>
              <a:buClrTx/>
              <a:buSzTx/>
              <a:buFontTx/>
              <a:buNone/>
            </a:pPr>
            <a:r>
              <a:rPr lang="en-US" altLang="zh-CN" sz="2000" i="1" dirty="0">
                <a:solidFill>
                  <a:srgbClr val="6600FF"/>
                </a:solidFill>
                <a:ea typeface="宋体"/>
                <a:cs typeface="宋体"/>
              </a:rPr>
              <a:t>m	3</a:t>
            </a:r>
          </a:p>
          <a:p>
            <a:pPr>
              <a:lnSpc>
                <a:spcPct val="90000"/>
              </a:lnSpc>
              <a:spcBef>
                <a:spcPct val="0"/>
              </a:spcBef>
              <a:buClrTx/>
              <a:buSzTx/>
              <a:buFontTx/>
              <a:buNone/>
            </a:pPr>
            <a:r>
              <a:rPr lang="en-US" altLang="zh-CN" sz="2000" i="1" dirty="0">
                <a:solidFill>
                  <a:srgbClr val="6600FF"/>
                </a:solidFill>
                <a:ea typeface="宋体"/>
                <a:cs typeface="宋体"/>
              </a:rPr>
              <a:t>p	3</a:t>
            </a:r>
            <a:endParaRPr lang="en-US" altLang="zh-CN" sz="2000" dirty="0">
              <a:solidFill>
                <a:srgbClr val="6600FF"/>
              </a:solidFill>
              <a:ea typeface="宋体"/>
              <a:cs typeface="宋体"/>
            </a:endParaRPr>
          </a:p>
        </p:txBody>
      </p:sp>
      <p:sp>
        <p:nvSpPr>
          <p:cNvPr id="30" name="Freeform 30"/>
          <p:cNvSpPr>
            <a:spLocks/>
          </p:cNvSpPr>
          <p:nvPr/>
        </p:nvSpPr>
        <p:spPr bwMode="auto">
          <a:xfrm>
            <a:off x="2514600" y="3962400"/>
            <a:ext cx="1055688" cy="336550"/>
          </a:xfrm>
          <a:custGeom>
            <a:avLst/>
            <a:gdLst/>
            <a:ahLst/>
            <a:cxnLst>
              <a:cxn ang="0">
                <a:pos x="0" y="240"/>
              </a:cxn>
              <a:cxn ang="0">
                <a:pos x="288" y="192"/>
              </a:cxn>
              <a:cxn ang="0">
                <a:pos x="432" y="48"/>
              </a:cxn>
              <a:cxn ang="0">
                <a:pos x="672" y="0"/>
              </a:cxn>
            </a:cxnLst>
            <a:rect l="0" t="0" r="r" b="b"/>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31" name="Freeform 31"/>
          <p:cNvSpPr>
            <a:spLocks/>
          </p:cNvSpPr>
          <p:nvPr/>
        </p:nvSpPr>
        <p:spPr bwMode="auto">
          <a:xfrm>
            <a:off x="2514600" y="4572000"/>
            <a:ext cx="677863" cy="74613"/>
          </a:xfrm>
          <a:custGeom>
            <a:avLst/>
            <a:gdLst/>
            <a:ahLst/>
            <a:cxnLst>
              <a:cxn ang="0">
                <a:pos x="0" y="0"/>
              </a:cxn>
              <a:cxn ang="0">
                <a:pos x="432" y="0"/>
              </a:cxn>
            </a:cxnLst>
            <a:rect l="0" t="0" r="r" b="b"/>
            <a:pathLst>
              <a:path w="432" h="1">
                <a:moveTo>
                  <a:pt x="0" y="0"/>
                </a:moveTo>
                <a:cubicBezTo>
                  <a:pt x="0" y="0"/>
                  <a:pt x="216" y="0"/>
                  <a:pt x="432"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32" name="Freeform 32"/>
          <p:cNvSpPr>
            <a:spLocks/>
          </p:cNvSpPr>
          <p:nvPr/>
        </p:nvSpPr>
        <p:spPr bwMode="auto">
          <a:xfrm>
            <a:off x="3683000" y="4094163"/>
            <a:ext cx="754063" cy="538162"/>
          </a:xfrm>
          <a:custGeom>
            <a:avLst/>
            <a:gdLst/>
            <a:ahLst/>
            <a:cxnLst>
              <a:cxn ang="0">
                <a:pos x="0" y="384"/>
              </a:cxn>
              <a:cxn ang="0">
                <a:pos x="48" y="336"/>
              </a:cxn>
              <a:cxn ang="0">
                <a:pos x="240" y="96"/>
              </a:cxn>
              <a:cxn ang="0">
                <a:pos x="480" y="0"/>
              </a:cxn>
            </a:cxnLst>
            <a:rect l="0" t="0" r="r" b="b"/>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solidFill>
                <a:schemeClr val="bg2">
                  <a:lumMod val="60000"/>
                  <a:lumOff val="40000"/>
                </a:schemeClr>
              </a:solidFill>
            </a:endParaRPr>
          </a:p>
        </p:txBody>
      </p:sp>
      <p:sp>
        <p:nvSpPr>
          <p:cNvPr id="33" name="Freeform 33"/>
          <p:cNvSpPr>
            <a:spLocks/>
          </p:cNvSpPr>
          <p:nvPr/>
        </p:nvSpPr>
        <p:spPr bwMode="auto">
          <a:xfrm>
            <a:off x="2514600" y="4800600"/>
            <a:ext cx="677863" cy="268288"/>
          </a:xfrm>
          <a:custGeom>
            <a:avLst/>
            <a:gdLst/>
            <a:ahLst/>
            <a:cxnLst>
              <a:cxn ang="0">
                <a:pos x="0" y="0"/>
              </a:cxn>
              <a:cxn ang="0">
                <a:pos x="144" y="48"/>
              </a:cxn>
              <a:cxn ang="0">
                <a:pos x="288" y="144"/>
              </a:cxn>
              <a:cxn ang="0">
                <a:pos x="432" y="192"/>
              </a:cxn>
            </a:cxnLst>
            <a:rect l="0" t="0" r="r" b="b"/>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34" name="Freeform 34"/>
          <p:cNvSpPr>
            <a:spLocks/>
          </p:cNvSpPr>
          <p:nvPr/>
        </p:nvSpPr>
        <p:spPr bwMode="auto">
          <a:xfrm>
            <a:off x="2514600" y="5105400"/>
            <a:ext cx="1130300" cy="536575"/>
          </a:xfrm>
          <a:custGeom>
            <a:avLst/>
            <a:gdLst/>
            <a:ahLst/>
            <a:cxnLst>
              <a:cxn ang="0">
                <a:pos x="0" y="0"/>
              </a:cxn>
              <a:cxn ang="0">
                <a:pos x="240" y="48"/>
              </a:cxn>
              <a:cxn ang="0">
                <a:pos x="528" y="288"/>
              </a:cxn>
              <a:cxn ang="0">
                <a:pos x="720" y="384"/>
              </a:cxn>
            </a:cxnLst>
            <a:rect l="0" t="0" r="r" b="b"/>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35" name="Freeform 35"/>
          <p:cNvSpPr>
            <a:spLocks/>
          </p:cNvSpPr>
          <p:nvPr/>
        </p:nvSpPr>
        <p:spPr bwMode="auto">
          <a:xfrm>
            <a:off x="4073525" y="4800600"/>
            <a:ext cx="88900" cy="941388"/>
          </a:xfrm>
          <a:custGeom>
            <a:avLst/>
            <a:gdLst/>
            <a:ahLst/>
            <a:cxnLst>
              <a:cxn ang="0">
                <a:pos x="0" y="672"/>
              </a:cxn>
              <a:cxn ang="0">
                <a:pos x="48" y="432"/>
              </a:cxn>
              <a:cxn ang="0">
                <a:pos x="48" y="0"/>
              </a:cxn>
            </a:cxnLst>
            <a:rect l="0" t="0" r="r" b="b"/>
            <a:pathLst>
              <a:path w="56" h="672">
                <a:moveTo>
                  <a:pt x="0" y="672"/>
                </a:moveTo>
                <a:cubicBezTo>
                  <a:pt x="20" y="608"/>
                  <a:pt x="40" y="544"/>
                  <a:pt x="48" y="432"/>
                </a:cubicBezTo>
                <a:cubicBezTo>
                  <a:pt x="56" y="320"/>
                  <a:pt x="52" y="160"/>
                  <a:pt x="48"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solidFill>
                <a:schemeClr val="bg2">
                  <a:lumMod val="60000"/>
                  <a:lumOff val="40000"/>
                </a:schemeClr>
              </a:solidFill>
            </a:endParaRPr>
          </a:p>
        </p:txBody>
      </p:sp>
      <p:sp>
        <p:nvSpPr>
          <p:cNvPr id="36" name="Line 36"/>
          <p:cNvSpPr>
            <a:spLocks noChangeShapeType="1"/>
          </p:cNvSpPr>
          <p:nvPr/>
        </p:nvSpPr>
        <p:spPr bwMode="auto">
          <a:xfrm>
            <a:off x="4286250" y="4646613"/>
            <a:ext cx="150813" cy="1587"/>
          </a:xfrm>
          <a:prstGeom prst="line">
            <a:avLst/>
          </a:prstGeom>
          <a:noFill/>
          <a:ln w="12700">
            <a:solidFill>
              <a:schemeClr val="tx2"/>
            </a:solidFill>
            <a:prstDash val="lgDash"/>
            <a:round/>
            <a:headEnd type="none" w="sm" len="sm"/>
            <a:tailEnd type="arrow" w="med" len="med"/>
          </a:ln>
          <a:effectLst/>
        </p:spPr>
        <p:txBody>
          <a:bodyPr wrap="none" anchor="ctr"/>
          <a:lstStyle/>
          <a:p>
            <a:endParaRPr lang="tr-TR">
              <a:solidFill>
                <a:schemeClr val="bg2">
                  <a:lumMod val="60000"/>
                  <a:lumOff val="40000"/>
                </a:schemeClr>
              </a:solidFill>
            </a:endParaRPr>
          </a:p>
        </p:txBody>
      </p:sp>
      <p:sp>
        <p:nvSpPr>
          <p:cNvPr id="37" name="Freeform 37"/>
          <p:cNvSpPr>
            <a:spLocks/>
          </p:cNvSpPr>
          <p:nvPr/>
        </p:nvSpPr>
        <p:spPr bwMode="auto">
          <a:xfrm>
            <a:off x="2514600" y="5334000"/>
            <a:ext cx="452438" cy="334963"/>
          </a:xfrm>
          <a:custGeom>
            <a:avLst/>
            <a:gdLst/>
            <a:ahLst/>
            <a:cxnLst>
              <a:cxn ang="0">
                <a:pos x="0" y="0"/>
              </a:cxn>
              <a:cxn ang="0">
                <a:pos x="144" y="48"/>
              </a:cxn>
              <a:cxn ang="0">
                <a:pos x="192" y="192"/>
              </a:cxn>
              <a:cxn ang="0">
                <a:pos x="288" y="240"/>
              </a:cxn>
            </a:cxnLst>
            <a:rect l="0" t="0" r="r" b="b"/>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38" name="Freeform 38"/>
          <p:cNvSpPr>
            <a:spLocks/>
          </p:cNvSpPr>
          <p:nvPr/>
        </p:nvSpPr>
        <p:spPr bwMode="auto">
          <a:xfrm>
            <a:off x="3470275" y="5767388"/>
            <a:ext cx="150813" cy="538162"/>
          </a:xfrm>
          <a:custGeom>
            <a:avLst/>
            <a:gdLst/>
            <a:ahLst/>
            <a:cxnLst>
              <a:cxn ang="0">
                <a:pos x="0" y="0"/>
              </a:cxn>
              <a:cxn ang="0">
                <a:pos x="48" y="96"/>
              </a:cxn>
              <a:cxn ang="0">
                <a:pos x="48" y="288"/>
              </a:cxn>
              <a:cxn ang="0">
                <a:pos x="96" y="384"/>
              </a:cxn>
            </a:cxnLst>
            <a:rect l="0" t="0" r="r" b="b"/>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solidFill>
                <a:schemeClr val="bg2">
                  <a:lumMod val="60000"/>
                  <a:lumOff val="40000"/>
                </a:schemeClr>
              </a:solidFill>
            </a:endParaRPr>
          </a:p>
        </p:txBody>
      </p:sp>
      <p:sp>
        <p:nvSpPr>
          <p:cNvPr id="39" name="Freeform 39"/>
          <p:cNvSpPr>
            <a:spLocks/>
          </p:cNvSpPr>
          <p:nvPr/>
        </p:nvSpPr>
        <p:spPr bwMode="auto">
          <a:xfrm>
            <a:off x="2514600" y="5638800"/>
            <a:ext cx="452438" cy="606425"/>
          </a:xfrm>
          <a:custGeom>
            <a:avLst/>
            <a:gdLst/>
            <a:ahLst/>
            <a:cxnLst>
              <a:cxn ang="0">
                <a:pos x="0" y="0"/>
              </a:cxn>
              <a:cxn ang="0">
                <a:pos x="96" y="144"/>
              </a:cxn>
              <a:cxn ang="0">
                <a:pos x="144" y="336"/>
              </a:cxn>
              <a:cxn ang="0">
                <a:pos x="288" y="432"/>
              </a:cxn>
            </a:cxnLst>
            <a:rect l="0" t="0" r="r" b="b"/>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sp>
        <p:nvSpPr>
          <p:cNvPr id="40" name="Freeform 40"/>
          <p:cNvSpPr>
            <a:spLocks/>
          </p:cNvSpPr>
          <p:nvPr/>
        </p:nvSpPr>
        <p:spPr bwMode="auto">
          <a:xfrm>
            <a:off x="3470275" y="5353050"/>
            <a:ext cx="1206500" cy="941388"/>
          </a:xfrm>
          <a:custGeom>
            <a:avLst/>
            <a:gdLst/>
            <a:ahLst/>
            <a:cxnLst>
              <a:cxn ang="0">
                <a:pos x="0" y="672"/>
              </a:cxn>
              <a:cxn ang="0">
                <a:pos x="96" y="528"/>
              </a:cxn>
              <a:cxn ang="0">
                <a:pos x="528" y="384"/>
              </a:cxn>
              <a:cxn ang="0">
                <a:pos x="768" y="0"/>
              </a:cxn>
            </a:cxnLst>
            <a:rect l="0" t="0" r="r" b="b"/>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solidFill>
                <a:schemeClr val="bg2">
                  <a:lumMod val="60000"/>
                  <a:lumOff val="40000"/>
                </a:schemeClr>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İçinde 'p‘ olan tüm örüntülerin bulunması</a:t>
            </a:r>
            <a:endParaRPr lang="tr-TR" dirty="0"/>
          </a:p>
        </p:txBody>
      </p:sp>
      <p:sp>
        <p:nvSpPr>
          <p:cNvPr id="3" name="2 İçerik Yer Tutucusu"/>
          <p:cNvSpPr>
            <a:spLocks noGrp="1"/>
          </p:cNvSpPr>
          <p:nvPr>
            <p:ph idx="1"/>
          </p:nvPr>
        </p:nvSpPr>
        <p:spPr>
          <a:xfrm>
            <a:off x="152400" y="1752600"/>
            <a:ext cx="8991600" cy="4114800"/>
          </a:xfrm>
        </p:spPr>
        <p:txBody>
          <a:bodyPr/>
          <a:lstStyle/>
          <a:p>
            <a:r>
              <a:rPr lang="tr-TR" dirty="0" smtClean="0"/>
              <a:t>Başlık tablosunun en altından başla</a:t>
            </a:r>
          </a:p>
          <a:p>
            <a:r>
              <a:rPr lang="tr-TR" dirty="0" smtClean="0"/>
              <a:t>p:3’e tamamlanana kadar tüm yolları bul</a:t>
            </a:r>
          </a:p>
          <a:p>
            <a:r>
              <a:rPr lang="tr-TR" dirty="0" smtClean="0"/>
              <a:t>'p' </a:t>
            </a:r>
            <a:r>
              <a:rPr lang="tr-TR" dirty="0" err="1" smtClean="0"/>
              <a:t>nin</a:t>
            </a:r>
            <a:r>
              <a:rPr lang="tr-TR" dirty="0" smtClean="0"/>
              <a:t> görüldüğü yollar: (f:4, c:3, a:3, m:2, p:2) ve (c:1, b:1,p:1)</a:t>
            </a:r>
          </a:p>
          <a:p>
            <a:r>
              <a:rPr lang="tr-TR" dirty="0" smtClean="0"/>
              <a:t>Bu yolların içinde geçen p sayısına göre değerleri (içinde p olan yolların sayısı)</a:t>
            </a:r>
          </a:p>
          <a:p>
            <a:pPr lvl="1"/>
            <a:r>
              <a:rPr lang="es-ES" dirty="0" smtClean="0"/>
              <a:t>(f:2, c:2, a:2, m:2, p:2) ve (c:1, b:1, p:1)</a:t>
            </a:r>
            <a:endParaRPr lang="tr-T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İçinde 'p‘ olan tüm örüntülerin bulunması</a:t>
            </a:r>
            <a:endParaRPr lang="tr-TR" dirty="0"/>
          </a:p>
        </p:txBody>
      </p:sp>
      <p:sp>
        <p:nvSpPr>
          <p:cNvPr id="3" name="2 İçerik Yer Tutucusu"/>
          <p:cNvSpPr>
            <a:spLocks noGrp="1"/>
          </p:cNvSpPr>
          <p:nvPr>
            <p:ph idx="1"/>
          </p:nvPr>
        </p:nvSpPr>
        <p:spPr>
          <a:xfrm>
            <a:off x="0" y="1752600"/>
            <a:ext cx="9144000" cy="4114800"/>
          </a:xfrm>
        </p:spPr>
        <p:txBody>
          <a:bodyPr/>
          <a:lstStyle/>
          <a:p>
            <a:r>
              <a:rPr lang="tr-TR" sz="2800" dirty="0" smtClean="0"/>
              <a:t>‘p’ için koşullu FP ağacı oluşturmak için ‘p’ yollardan atılır</a:t>
            </a:r>
          </a:p>
          <a:p>
            <a:pPr lvl="1"/>
            <a:r>
              <a:rPr lang="es-ES" sz="2400" dirty="0" smtClean="0"/>
              <a:t>(f:2, c:2, a:2, m:2) ve (c:1, b:1)</a:t>
            </a:r>
          </a:p>
          <a:p>
            <a:pPr lvl="1"/>
            <a:r>
              <a:rPr lang="tr-TR" sz="2400" dirty="0" smtClean="0"/>
              <a:t>Zaten p </a:t>
            </a:r>
            <a:r>
              <a:rPr lang="tr-TR" sz="2400" dirty="0" err="1" smtClean="0"/>
              <a:t>nin</a:t>
            </a:r>
            <a:r>
              <a:rPr lang="tr-TR" sz="2400" dirty="0" smtClean="0"/>
              <a:t> bu yolların üzerinde olduğunu biliyoruz</a:t>
            </a:r>
          </a:p>
          <a:p>
            <a:r>
              <a:rPr lang="tr-TR" sz="2800" dirty="0" smtClean="0"/>
              <a:t>İçinde ‘p’ olan yaygın öğe setlerini bulmak için koşullu FP ağacındaki yaygın öğe setleri bulunur ve ‘p’ eklenir.</a:t>
            </a:r>
          </a:p>
          <a:p>
            <a:r>
              <a:rPr lang="tr-TR" sz="2800" dirty="0" smtClean="0"/>
              <a:t>Koşullu FP ağacı oluşturulurken yine </a:t>
            </a:r>
            <a:r>
              <a:rPr lang="tr-TR" sz="2800" dirty="0" err="1" smtClean="0"/>
              <a:t>support</a:t>
            </a:r>
            <a:r>
              <a:rPr lang="tr-TR" sz="2800" dirty="0" smtClean="0"/>
              <a:t> </a:t>
            </a:r>
            <a:r>
              <a:rPr lang="tr-TR" sz="2800" dirty="0" err="1" smtClean="0"/>
              <a:t>count</a:t>
            </a:r>
            <a:r>
              <a:rPr lang="tr-TR" sz="2800" dirty="0" smtClean="0"/>
              <a:t> </a:t>
            </a:r>
            <a:r>
              <a:rPr lang="es-ES" sz="2800" dirty="0" err="1" smtClean="0"/>
              <a:t>lara</a:t>
            </a:r>
            <a:r>
              <a:rPr lang="es-ES" sz="2800" dirty="0" smtClean="0"/>
              <a:t> </a:t>
            </a:r>
            <a:r>
              <a:rPr lang="es-ES" sz="2800" dirty="0" err="1" smtClean="0"/>
              <a:t>bakılır</a:t>
            </a:r>
            <a:r>
              <a:rPr lang="es-ES" sz="2800" dirty="0" smtClean="0"/>
              <a:t> ve </a:t>
            </a:r>
            <a:r>
              <a:rPr lang="es-ES" sz="2800" dirty="0" err="1" smtClean="0"/>
              <a:t>eleme</a:t>
            </a:r>
            <a:r>
              <a:rPr lang="es-ES" sz="2800" dirty="0" smtClean="0"/>
              <a:t> </a:t>
            </a:r>
            <a:r>
              <a:rPr lang="es-ES" sz="2800" dirty="0" err="1" smtClean="0"/>
              <a:t>yapılır</a:t>
            </a:r>
            <a:endParaRPr lang="es-ES" sz="2800" dirty="0" smtClean="0"/>
          </a:p>
          <a:p>
            <a:pPr lvl="1"/>
            <a:r>
              <a:rPr lang="tr-TR" sz="2400" dirty="0" smtClean="0"/>
              <a:t>Elimizde sadece c:3 kaldı.</a:t>
            </a:r>
          </a:p>
          <a:p>
            <a:pPr lvl="1"/>
            <a:r>
              <a:rPr lang="tr-TR" sz="2400" dirty="0" smtClean="0"/>
              <a:t>İçinde ‘p’ geçen yaygın öğe setleri p:3 ve </a:t>
            </a:r>
            <a:r>
              <a:rPr lang="tr-TR" sz="2400" dirty="0" err="1" smtClean="0"/>
              <a:t>cp</a:t>
            </a:r>
            <a:r>
              <a:rPr lang="tr-TR" sz="2400" dirty="0" smtClean="0"/>
              <a:t>:3</a:t>
            </a:r>
            <a:endParaRPr lang="tr-TR" sz="2400" dirty="0"/>
          </a:p>
        </p:txBody>
      </p:sp>
      <p:pic>
        <p:nvPicPr>
          <p:cNvPr id="11776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239000" y="5029200"/>
            <a:ext cx="1228725" cy="1343025"/>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Koşullu FP Ağaçları Oluşturma</a:t>
            </a:r>
            <a:endParaRPr lang="tr-TR" dirty="0"/>
          </a:p>
        </p:txBody>
      </p:sp>
      <p:sp>
        <p:nvSpPr>
          <p:cNvPr id="3" name="2 İçerik Yer Tutucusu"/>
          <p:cNvSpPr>
            <a:spLocks noGrp="1"/>
          </p:cNvSpPr>
          <p:nvPr>
            <p:ph idx="1"/>
          </p:nvPr>
        </p:nvSpPr>
        <p:spPr>
          <a:xfrm>
            <a:off x="457200" y="1371600"/>
            <a:ext cx="8229600" cy="1143000"/>
          </a:xfrm>
        </p:spPr>
        <p:txBody>
          <a:bodyPr/>
          <a:lstStyle/>
          <a:p>
            <a:r>
              <a:rPr lang="tr-TR" sz="2400" dirty="0" smtClean="0"/>
              <a:t>Her koşullu örüntü için öğelerin destek sayısı bulunur</a:t>
            </a:r>
          </a:p>
          <a:p>
            <a:r>
              <a:rPr lang="tr-TR" sz="2400" dirty="0" smtClean="0"/>
              <a:t>Yaygın öğeler için koşullu FP-ağacı oluşturulur</a:t>
            </a:r>
            <a:endParaRPr lang="tr-TR" sz="2400" dirty="0"/>
          </a:p>
        </p:txBody>
      </p:sp>
      <p:sp>
        <p:nvSpPr>
          <p:cNvPr id="5" name="Rectangle 57"/>
          <p:cNvSpPr>
            <a:spLocks noChangeArrowheads="1"/>
          </p:cNvSpPr>
          <p:nvPr/>
        </p:nvSpPr>
        <p:spPr bwMode="auto">
          <a:xfrm>
            <a:off x="381000" y="2695575"/>
            <a:ext cx="3327400" cy="2800767"/>
          </a:xfrm>
          <a:prstGeom prst="rect">
            <a:avLst/>
          </a:prstGeom>
          <a:noFill/>
          <a:ln w="9525">
            <a:noFill/>
            <a:miter lim="800000"/>
            <a:headEnd/>
            <a:tailEnd/>
          </a:ln>
          <a:effectLst/>
        </p:spPr>
        <p:txBody>
          <a:bodyPr>
            <a:spAutoFit/>
          </a:bodyPr>
          <a:lstStyle/>
          <a:p>
            <a:pPr>
              <a:spcBef>
                <a:spcPct val="50000"/>
              </a:spcBef>
              <a:buClrTx/>
              <a:buSzTx/>
              <a:buFontTx/>
              <a:buNone/>
            </a:pPr>
            <a:r>
              <a:rPr lang="tr-TR" altLang="zh-CN" sz="2000" dirty="0" smtClean="0">
                <a:solidFill>
                  <a:srgbClr val="FF0066"/>
                </a:solidFill>
                <a:ea typeface="宋体"/>
                <a:cs typeface="宋体"/>
              </a:rPr>
              <a:t>Nitelik koşullu örüntü</a:t>
            </a:r>
            <a:endParaRPr lang="en-US" altLang="zh-CN" sz="2000" dirty="0" smtClean="0">
              <a:solidFill>
                <a:srgbClr val="FF0066"/>
              </a:solidFill>
              <a:ea typeface="宋体"/>
              <a:cs typeface="宋体"/>
            </a:endParaRPr>
          </a:p>
          <a:p>
            <a:pPr>
              <a:lnSpc>
                <a:spcPct val="80000"/>
              </a:lnSpc>
              <a:spcBef>
                <a:spcPct val="50000"/>
              </a:spcBef>
            </a:pPr>
            <a:r>
              <a:rPr lang="tr-TR" altLang="zh-CN" sz="2000" u="sng" dirty="0" smtClean="0">
                <a:solidFill>
                  <a:schemeClr val="folHlink"/>
                </a:solidFill>
                <a:ea typeface="宋体"/>
                <a:cs typeface="宋体"/>
              </a:rPr>
              <a:t>ürün</a:t>
            </a:r>
            <a:r>
              <a:rPr lang="en-US" altLang="zh-CN" sz="2000" u="sng" dirty="0" smtClean="0">
                <a:solidFill>
                  <a:schemeClr val="folHlink"/>
                </a:solidFill>
                <a:ea typeface="宋体"/>
                <a:cs typeface="宋体"/>
              </a:rPr>
              <a:t>	</a:t>
            </a:r>
            <a:r>
              <a:rPr lang="tr-TR" altLang="zh-CN" sz="2000" u="sng" dirty="0" smtClean="0">
                <a:solidFill>
                  <a:schemeClr val="folHlink"/>
                </a:solidFill>
                <a:ea typeface="宋体"/>
                <a:cs typeface="宋体"/>
              </a:rPr>
              <a:t>n. koşullu örüntü</a:t>
            </a:r>
            <a:endParaRPr lang="en-US" altLang="zh-CN" sz="2000" u="sng" dirty="0" smtClean="0">
              <a:solidFill>
                <a:schemeClr val="folHlink"/>
              </a:solidFill>
              <a:ea typeface="宋体"/>
              <a:cs typeface="宋体"/>
            </a:endParaRPr>
          </a:p>
          <a:p>
            <a:pPr>
              <a:lnSpc>
                <a:spcPct val="80000"/>
              </a:lnSpc>
              <a:spcBef>
                <a:spcPct val="50000"/>
              </a:spcBef>
              <a:buClrTx/>
              <a:buSzTx/>
              <a:buFontTx/>
              <a:buNone/>
            </a:pPr>
            <a:r>
              <a:rPr lang="en-US" altLang="zh-CN" sz="2000" i="1" dirty="0" smtClean="0">
                <a:solidFill>
                  <a:schemeClr val="folHlink"/>
                </a:solidFill>
                <a:ea typeface="宋体"/>
                <a:cs typeface="宋体"/>
              </a:rPr>
              <a:t>c</a:t>
            </a:r>
            <a:r>
              <a:rPr lang="en-US" altLang="zh-CN" sz="2000" i="1" dirty="0">
                <a:solidFill>
                  <a:schemeClr val="folHlink"/>
                </a:solidFill>
                <a:ea typeface="宋体"/>
                <a:cs typeface="宋体"/>
              </a:rPr>
              <a:t>	f:3</a:t>
            </a:r>
          </a:p>
          <a:p>
            <a:pPr>
              <a:lnSpc>
                <a:spcPct val="80000"/>
              </a:lnSpc>
              <a:spcBef>
                <a:spcPct val="50000"/>
              </a:spcBef>
              <a:buClrTx/>
              <a:buSzTx/>
              <a:buFontTx/>
              <a:buNone/>
            </a:pPr>
            <a:r>
              <a:rPr lang="en-US" altLang="zh-CN" sz="2000" i="1" dirty="0">
                <a:solidFill>
                  <a:schemeClr val="folHlink"/>
                </a:solidFill>
                <a:ea typeface="宋体"/>
                <a:cs typeface="宋体"/>
              </a:rPr>
              <a:t>a	fc:3</a:t>
            </a:r>
          </a:p>
          <a:p>
            <a:pPr>
              <a:lnSpc>
                <a:spcPct val="80000"/>
              </a:lnSpc>
              <a:spcBef>
                <a:spcPct val="50000"/>
              </a:spcBef>
              <a:buClrTx/>
              <a:buSzTx/>
              <a:buFontTx/>
              <a:buNone/>
            </a:pPr>
            <a:r>
              <a:rPr lang="en-US" altLang="zh-CN" sz="2000" i="1" dirty="0">
                <a:solidFill>
                  <a:schemeClr val="folHlink"/>
                </a:solidFill>
                <a:ea typeface="宋体"/>
                <a:cs typeface="宋体"/>
              </a:rPr>
              <a:t>b	fca:1, f:1, c:1</a:t>
            </a:r>
          </a:p>
          <a:p>
            <a:pPr>
              <a:lnSpc>
                <a:spcPct val="80000"/>
              </a:lnSpc>
              <a:spcBef>
                <a:spcPct val="50000"/>
              </a:spcBef>
              <a:buClrTx/>
              <a:buSzTx/>
              <a:buFontTx/>
              <a:buNone/>
            </a:pPr>
            <a:r>
              <a:rPr lang="en-US" altLang="zh-CN" sz="2000" i="1" dirty="0">
                <a:solidFill>
                  <a:schemeClr val="folHlink"/>
                </a:solidFill>
                <a:ea typeface="宋体"/>
                <a:cs typeface="宋体"/>
              </a:rPr>
              <a:t>m	fca:2, fcab:1</a:t>
            </a:r>
          </a:p>
          <a:p>
            <a:pPr>
              <a:lnSpc>
                <a:spcPct val="80000"/>
              </a:lnSpc>
              <a:spcBef>
                <a:spcPct val="50000"/>
              </a:spcBef>
              <a:buClrTx/>
              <a:buSzTx/>
              <a:buFontTx/>
              <a:buNone/>
            </a:pPr>
            <a:r>
              <a:rPr lang="en-US" altLang="zh-CN" sz="2000" i="1" dirty="0">
                <a:solidFill>
                  <a:schemeClr val="folHlink"/>
                </a:solidFill>
                <a:ea typeface="宋体"/>
                <a:cs typeface="宋体"/>
              </a:rPr>
              <a:t>p	fcam:2, cb:1</a:t>
            </a:r>
          </a:p>
        </p:txBody>
      </p:sp>
      <p:sp>
        <p:nvSpPr>
          <p:cNvPr id="6" name="Text Box 96"/>
          <p:cNvSpPr txBox="1">
            <a:spLocks noChangeArrowheads="1"/>
          </p:cNvSpPr>
          <p:nvPr/>
        </p:nvSpPr>
        <p:spPr bwMode="gray">
          <a:xfrm>
            <a:off x="5105400" y="3565525"/>
            <a:ext cx="2819400" cy="400752"/>
          </a:xfrm>
          <a:prstGeom prst="rect">
            <a:avLst/>
          </a:prstGeom>
          <a:noFill/>
          <a:ln w="3175" algn="ctr">
            <a:noFill/>
            <a:miter lim="800000"/>
            <a:headEnd/>
            <a:tailEnd/>
          </a:ln>
          <a:effectLst/>
        </p:spPr>
        <p:txBody>
          <a:bodyPr lIns="92075" tIns="46038" rIns="92075" bIns="46038">
            <a:spAutoFit/>
          </a:bodyPr>
          <a:lstStyle/>
          <a:p>
            <a:pPr marL="342900" indent="-342900">
              <a:spcBef>
                <a:spcPct val="50000"/>
              </a:spcBef>
              <a:buFont typeface="Monotype Sorts" pitchFamily="2" charset="2"/>
              <a:buNone/>
            </a:pPr>
            <a:r>
              <a:rPr lang="en-US" sz="2000" dirty="0" smtClean="0"/>
              <a:t>P </a:t>
            </a:r>
            <a:r>
              <a:rPr lang="tr-TR" sz="2000" dirty="0" smtClean="0"/>
              <a:t>koşullu</a:t>
            </a:r>
            <a:r>
              <a:rPr lang="en-US" sz="2000" dirty="0" smtClean="0"/>
              <a:t> FP-</a:t>
            </a:r>
            <a:r>
              <a:rPr lang="tr-TR" sz="2000" dirty="0" smtClean="0"/>
              <a:t>ağacı</a:t>
            </a:r>
            <a:endParaRPr lang="en-US" sz="2000" dirty="0"/>
          </a:p>
        </p:txBody>
      </p:sp>
      <p:sp>
        <p:nvSpPr>
          <p:cNvPr id="7" name="AutoShape 133"/>
          <p:cNvSpPr>
            <a:spLocks noChangeArrowheads="1"/>
          </p:cNvSpPr>
          <p:nvPr/>
        </p:nvSpPr>
        <p:spPr bwMode="gray">
          <a:xfrm>
            <a:off x="3200400" y="5867400"/>
            <a:ext cx="457200" cy="228600"/>
          </a:xfrm>
          <a:prstGeom prst="rightArrow">
            <a:avLst>
              <a:gd name="adj1" fmla="val 50000"/>
              <a:gd name="adj2" fmla="val 50000"/>
            </a:avLst>
          </a:prstGeom>
          <a:solidFill>
            <a:schemeClr val="hlink"/>
          </a:solidFill>
          <a:ln w="3175" algn="ctr">
            <a:solidFill>
              <a:schemeClr val="tx1"/>
            </a:solidFill>
            <a:miter lim="800000"/>
            <a:headEnd/>
            <a:tailEnd/>
          </a:ln>
          <a:effectLst/>
        </p:spPr>
        <p:txBody>
          <a:bodyPr wrap="none" lIns="92075" tIns="46038" rIns="92075" bIns="46038" anchor="ctr"/>
          <a:lstStyle/>
          <a:p>
            <a:endParaRPr lang="tr-TR"/>
          </a:p>
        </p:txBody>
      </p:sp>
      <p:graphicFrame>
        <p:nvGraphicFramePr>
          <p:cNvPr id="8" name="Group 165"/>
          <p:cNvGraphicFramePr>
            <a:graphicFrameLocks noGrp="1"/>
          </p:cNvGraphicFramePr>
          <p:nvPr/>
        </p:nvGraphicFramePr>
        <p:xfrm>
          <a:off x="3657600" y="4219575"/>
          <a:ext cx="1219200" cy="2136780"/>
        </p:xfrm>
        <a:graphic>
          <a:graphicData uri="http://schemas.openxmlformats.org/drawingml/2006/table">
            <a:tbl>
              <a:tblPr/>
              <a:tblGrid>
                <a:gridCol w="457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279400">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200" b="1" i="0" u="none" strike="noStrike" cap="none" normalizeH="0" baseline="0" smtClean="0">
                          <a:ln>
                            <a:noFill/>
                          </a:ln>
                          <a:solidFill>
                            <a:srgbClr val="003366"/>
                          </a:solidFill>
                          <a:effectLst/>
                          <a:latin typeface="Garamond (W1)" pitchFamily="18" charset="0"/>
                        </a:rPr>
                        <a:t>f</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200" b="1" i="0" u="none" strike="noStrike" cap="none" normalizeH="0" baseline="0" smtClean="0">
                          <a:ln>
                            <a:noFill/>
                          </a:ln>
                          <a:solidFill>
                            <a:srgbClr val="003366"/>
                          </a:solidFill>
                          <a:effectLst/>
                          <a:latin typeface="Garamond (W1)" pitchFamily="18" charset="0"/>
                        </a:rPr>
                        <a:t>2</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4150">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200" b="1" i="0" u="none" strike="noStrike" cap="none" normalizeH="0" baseline="0" smtClean="0">
                          <a:ln>
                            <a:noFill/>
                          </a:ln>
                          <a:solidFill>
                            <a:srgbClr val="003366"/>
                          </a:solidFill>
                          <a:effectLst/>
                          <a:latin typeface="Garamond (W1)" pitchFamily="18" charset="0"/>
                        </a:rPr>
                        <a:t>c</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200" b="1" i="0" u="none" strike="noStrike" cap="none" normalizeH="0" baseline="0" smtClean="0">
                          <a:ln>
                            <a:noFill/>
                          </a:ln>
                          <a:solidFill>
                            <a:srgbClr val="003366"/>
                          </a:solidFill>
                          <a:effectLst/>
                          <a:latin typeface="Garamond (W1)" pitchFamily="18" charset="0"/>
                        </a:rPr>
                        <a:t>3</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4150">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200" b="1" i="0" u="none" strike="noStrike" cap="none" normalizeH="0" baseline="0" smtClean="0">
                          <a:ln>
                            <a:noFill/>
                          </a:ln>
                          <a:solidFill>
                            <a:srgbClr val="003366"/>
                          </a:solidFill>
                          <a:effectLst/>
                          <a:latin typeface="Garamond (W1)" pitchFamily="18" charset="0"/>
                        </a:rPr>
                        <a:t>a</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200" b="1" i="0" u="none" strike="noStrike" cap="none" normalizeH="0" baseline="0" smtClean="0">
                          <a:ln>
                            <a:noFill/>
                          </a:ln>
                          <a:solidFill>
                            <a:srgbClr val="003366"/>
                          </a:solidFill>
                          <a:effectLst/>
                          <a:latin typeface="Garamond (W1)" pitchFamily="18" charset="0"/>
                        </a:rPr>
                        <a:t>2</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200" b="1" i="0" u="none" strike="noStrike" cap="none" normalizeH="0" baseline="0" smtClean="0">
                          <a:ln>
                            <a:noFill/>
                          </a:ln>
                          <a:solidFill>
                            <a:srgbClr val="003366"/>
                          </a:solidFill>
                          <a:effectLst/>
                          <a:latin typeface="Garamond (W1)" pitchFamily="18" charset="0"/>
                        </a:rPr>
                        <a:t>m</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200" b="1" i="0" u="none" strike="noStrike" cap="none" normalizeH="0" baseline="0" smtClean="0">
                          <a:ln>
                            <a:noFill/>
                          </a:ln>
                          <a:solidFill>
                            <a:srgbClr val="003366"/>
                          </a:solidFill>
                          <a:effectLst/>
                          <a:latin typeface="Garamond (W1)" pitchFamily="18" charset="0"/>
                        </a:rPr>
                        <a:t>2</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8763">
                <a:tc>
                  <a:txBody>
                    <a:bodyPr/>
                    <a:lstStyle/>
                    <a:p>
                      <a:pPr marL="0" marR="0" lvl="0" indent="0" algn="l"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200" b="1" i="0" u="none" strike="noStrike" cap="none" normalizeH="0" baseline="0" smtClean="0">
                          <a:ln>
                            <a:noFill/>
                          </a:ln>
                          <a:solidFill>
                            <a:srgbClr val="003366"/>
                          </a:solidFill>
                          <a:effectLst/>
                          <a:latin typeface="Garamond (W1)" pitchFamily="18" charset="0"/>
                        </a:rPr>
                        <a:t>b</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200" b="1" i="0" u="none" strike="noStrike" cap="none" normalizeH="0" baseline="0" smtClean="0">
                          <a:ln>
                            <a:noFill/>
                          </a:ln>
                          <a:solidFill>
                            <a:srgbClr val="003366"/>
                          </a:solidFill>
                          <a:effectLst/>
                          <a:latin typeface="Garamond (W1)" pitchFamily="18" charset="0"/>
                        </a:rPr>
                        <a:t>1</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9" name="Group 190"/>
          <p:cNvGrpSpPr>
            <a:grpSpLocks/>
          </p:cNvGrpSpPr>
          <p:nvPr/>
        </p:nvGrpSpPr>
        <p:grpSpPr bwMode="auto">
          <a:xfrm>
            <a:off x="5029200" y="4219575"/>
            <a:ext cx="3468688" cy="1447800"/>
            <a:chOff x="3168" y="2658"/>
            <a:chExt cx="2185" cy="912"/>
          </a:xfrm>
        </p:grpSpPr>
        <p:sp>
          <p:nvSpPr>
            <p:cNvPr id="10" name="Text Box 59"/>
            <p:cNvSpPr txBox="1">
              <a:spLocks noChangeArrowheads="1"/>
            </p:cNvSpPr>
            <p:nvPr/>
          </p:nvSpPr>
          <p:spPr bwMode="auto">
            <a:xfrm>
              <a:off x="5040" y="2658"/>
              <a:ext cx="284" cy="258"/>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spAutoFit/>
            </a:bodyPr>
            <a:lstStyle/>
            <a:p>
              <a:pPr>
                <a:spcBef>
                  <a:spcPct val="0"/>
                </a:spcBef>
                <a:buClrTx/>
                <a:buSzTx/>
                <a:buFontTx/>
                <a:buNone/>
              </a:pPr>
              <a:r>
                <a:rPr lang="en-US" altLang="zh-CN" sz="2000">
                  <a:solidFill>
                    <a:srgbClr val="6600FF"/>
                  </a:solidFill>
                  <a:ea typeface="宋体"/>
                  <a:cs typeface="宋体"/>
                </a:rPr>
                <a:t>{}</a:t>
              </a:r>
            </a:p>
          </p:txBody>
        </p:sp>
        <p:sp>
          <p:nvSpPr>
            <p:cNvPr id="11" name="Text Box 60"/>
            <p:cNvSpPr txBox="1">
              <a:spLocks noChangeArrowheads="1"/>
            </p:cNvSpPr>
            <p:nvPr/>
          </p:nvSpPr>
          <p:spPr bwMode="auto">
            <a:xfrm>
              <a:off x="5040" y="3312"/>
              <a:ext cx="313" cy="258"/>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spAutoFit/>
            </a:bodyPr>
            <a:lstStyle/>
            <a:p>
              <a:pPr>
                <a:spcBef>
                  <a:spcPct val="0"/>
                </a:spcBef>
                <a:buClrTx/>
                <a:buSzTx/>
                <a:buFontTx/>
                <a:buNone/>
              </a:pPr>
              <a:r>
                <a:rPr lang="en-US" altLang="zh-CN" sz="2000" i="1" dirty="0">
                  <a:solidFill>
                    <a:srgbClr val="6600FF"/>
                  </a:solidFill>
                  <a:ea typeface="宋体"/>
                  <a:cs typeface="宋体"/>
                </a:rPr>
                <a:t>c:3</a:t>
              </a:r>
            </a:p>
          </p:txBody>
        </p:sp>
        <p:sp>
          <p:nvSpPr>
            <p:cNvPr id="12" name="Text Box 82"/>
            <p:cNvSpPr txBox="1">
              <a:spLocks noChangeArrowheads="1"/>
            </p:cNvSpPr>
            <p:nvPr/>
          </p:nvSpPr>
          <p:spPr bwMode="auto">
            <a:xfrm>
              <a:off x="3168" y="2706"/>
              <a:ext cx="1776" cy="407"/>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wrap="square">
              <a:spAutoFit/>
            </a:bodyPr>
            <a:lstStyle/>
            <a:p>
              <a:pPr>
                <a:lnSpc>
                  <a:spcPct val="90000"/>
                </a:lnSpc>
                <a:spcBef>
                  <a:spcPct val="0"/>
                </a:spcBef>
                <a:buClrTx/>
                <a:buSzTx/>
                <a:buFontTx/>
                <a:buNone/>
              </a:pPr>
              <a:r>
                <a:rPr lang="tr-TR" altLang="zh-CN" sz="2000" i="1" u="sng" dirty="0" smtClean="0">
                  <a:solidFill>
                    <a:srgbClr val="6600FF"/>
                  </a:solidFill>
                  <a:ea typeface="宋体"/>
                  <a:cs typeface="宋体"/>
                </a:rPr>
                <a:t>ürün </a:t>
              </a:r>
              <a:r>
                <a:rPr lang="en-US" altLang="zh-CN" sz="2000" i="1" u="sng" dirty="0" err="1" smtClean="0">
                  <a:solidFill>
                    <a:srgbClr val="6600FF"/>
                  </a:solidFill>
                  <a:ea typeface="宋体"/>
                  <a:cs typeface="宋体"/>
                </a:rPr>
                <a:t>fre</a:t>
              </a:r>
              <a:r>
                <a:rPr lang="tr-TR" altLang="zh-CN" sz="2000" i="1" u="sng" dirty="0" err="1" smtClean="0">
                  <a:solidFill>
                    <a:srgbClr val="6600FF"/>
                  </a:solidFill>
                  <a:ea typeface="宋体"/>
                  <a:cs typeface="宋体"/>
                </a:rPr>
                <a:t>kans</a:t>
              </a:r>
              <a:r>
                <a:rPr lang="en-US" altLang="zh-CN" sz="2000" i="1" u="sng" dirty="0" smtClean="0">
                  <a:solidFill>
                    <a:srgbClr val="6600FF"/>
                  </a:solidFill>
                  <a:ea typeface="宋体"/>
                  <a:cs typeface="宋体"/>
                </a:rPr>
                <a:t>  </a:t>
              </a:r>
              <a:r>
                <a:rPr lang="tr-TR" altLang="zh-CN" sz="2000" i="1" u="sng" dirty="0" smtClean="0">
                  <a:solidFill>
                    <a:srgbClr val="6600FF"/>
                  </a:solidFill>
                  <a:ea typeface="宋体"/>
                  <a:cs typeface="宋体"/>
                </a:rPr>
                <a:t>bağlantı</a:t>
              </a:r>
              <a:endParaRPr lang="en-US" altLang="zh-CN" sz="2000" i="1" u="sng" dirty="0">
                <a:solidFill>
                  <a:srgbClr val="6600FF"/>
                </a:solidFill>
                <a:ea typeface="宋体"/>
                <a:cs typeface="宋体"/>
              </a:endParaRPr>
            </a:p>
            <a:p>
              <a:pPr>
                <a:lnSpc>
                  <a:spcPct val="90000"/>
                </a:lnSpc>
                <a:spcBef>
                  <a:spcPct val="0"/>
                </a:spcBef>
                <a:buClrTx/>
                <a:buSzTx/>
                <a:buFontTx/>
                <a:buNone/>
              </a:pPr>
              <a:r>
                <a:rPr lang="en-US" altLang="zh-CN" sz="2000" i="1" dirty="0">
                  <a:solidFill>
                    <a:srgbClr val="6600FF"/>
                  </a:solidFill>
                  <a:ea typeface="宋体"/>
                  <a:cs typeface="宋体"/>
                </a:rPr>
                <a:t> c	3</a:t>
              </a:r>
              <a:endParaRPr lang="en-US" altLang="zh-CN" sz="2000" dirty="0">
                <a:solidFill>
                  <a:srgbClr val="6600FF"/>
                </a:solidFill>
                <a:ea typeface="宋体"/>
                <a:cs typeface="宋体"/>
              </a:endParaRPr>
            </a:p>
          </p:txBody>
        </p:sp>
        <p:sp>
          <p:nvSpPr>
            <p:cNvPr id="13" name="Freeform 83"/>
            <p:cNvSpPr>
              <a:spLocks/>
            </p:cNvSpPr>
            <p:nvPr/>
          </p:nvSpPr>
          <p:spPr bwMode="auto">
            <a:xfrm>
              <a:off x="4368" y="2802"/>
              <a:ext cx="665" cy="212"/>
            </a:xfrm>
            <a:custGeom>
              <a:avLst/>
              <a:gdLst/>
              <a:ahLst/>
              <a:cxnLst>
                <a:cxn ang="0">
                  <a:pos x="0" y="240"/>
                </a:cxn>
                <a:cxn ang="0">
                  <a:pos x="288" y="192"/>
                </a:cxn>
                <a:cxn ang="0">
                  <a:pos x="432" y="48"/>
                </a:cxn>
                <a:cxn ang="0">
                  <a:pos x="672" y="0"/>
                </a:cxn>
              </a:cxnLst>
              <a:rect l="0" t="0" r="r" b="b"/>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cap="flat" cmpd="sng">
              <a:solidFill>
                <a:schemeClr val="tx2"/>
              </a:solidFill>
              <a:prstDash val="lgDash"/>
              <a:round/>
              <a:headEnd type="none" w="sm" len="sm"/>
              <a:tailEnd type="arrow" w="med" len="med"/>
            </a:ln>
            <a:effectLst/>
          </p:spPr>
          <p:txBody>
            <a:bodyPr wrap="none" anchor="ctr"/>
            <a:lstStyle/>
            <a:p>
              <a:endParaRPr lang="tr-TR"/>
            </a:p>
          </p:txBody>
        </p:sp>
        <p:cxnSp>
          <p:nvCxnSpPr>
            <p:cNvPr id="14" name="AutoShape 166"/>
            <p:cNvCxnSpPr>
              <a:cxnSpLocks noChangeShapeType="1"/>
              <a:stCxn id="10" idx="2"/>
              <a:endCxn id="11" idx="0"/>
            </p:cNvCxnSpPr>
            <p:nvPr/>
          </p:nvCxnSpPr>
          <p:spPr bwMode="auto">
            <a:xfrm>
              <a:off x="5182" y="2916"/>
              <a:ext cx="15" cy="396"/>
            </a:xfrm>
            <a:prstGeom prst="straightConnector1">
              <a:avLst/>
            </a:prstGeom>
            <a:noFill/>
            <a:ln w="12700">
              <a:solidFill>
                <a:schemeClr val="tx2"/>
              </a:solidFill>
              <a:round/>
              <a:headEnd type="none" w="sm" len="sm"/>
              <a:tailEnd type="none" w="sm" len="sm"/>
            </a:ln>
            <a:effectLst/>
          </p:spPr>
        </p:cxnSp>
      </p:grpSp>
      <p:sp>
        <p:nvSpPr>
          <p:cNvPr id="15" name="Text Box 167"/>
          <p:cNvSpPr txBox="1">
            <a:spLocks noChangeArrowheads="1"/>
          </p:cNvSpPr>
          <p:nvPr/>
        </p:nvSpPr>
        <p:spPr bwMode="auto">
          <a:xfrm>
            <a:off x="6019800" y="2590800"/>
            <a:ext cx="2782888" cy="867930"/>
          </a:xfrm>
          <a:prstGeom prst="rect">
            <a:avLst/>
          </a:prstGeom>
          <a:noFill/>
          <a:ln w="9525">
            <a:noFill/>
            <a:miter lim="800000"/>
            <a:headEnd/>
            <a:tailEnd/>
          </a:ln>
          <a:effectLst/>
        </p:spPr>
        <p:txBody>
          <a:bodyPr>
            <a:spAutoFit/>
          </a:bodyPr>
          <a:lstStyle/>
          <a:p>
            <a:pPr>
              <a:lnSpc>
                <a:spcPct val="80000"/>
              </a:lnSpc>
              <a:spcBef>
                <a:spcPct val="50000"/>
              </a:spcBef>
              <a:buClrTx/>
              <a:buSzTx/>
              <a:buFontTx/>
              <a:buNone/>
            </a:pPr>
            <a:r>
              <a:rPr lang="en-US" altLang="zh-CN" sz="2400" dirty="0" err="1">
                <a:solidFill>
                  <a:srgbClr val="FF0066"/>
                </a:solidFill>
                <a:ea typeface="宋体"/>
                <a:cs typeface="宋体"/>
              </a:rPr>
              <a:t>min_sup</a:t>
            </a:r>
            <a:r>
              <a:rPr lang="en-US" altLang="zh-CN" sz="2400" dirty="0">
                <a:solidFill>
                  <a:srgbClr val="FF0066"/>
                </a:solidFill>
                <a:ea typeface="宋体"/>
                <a:cs typeface="宋体"/>
              </a:rPr>
              <a:t>= </a:t>
            </a:r>
            <a:r>
              <a:rPr lang="tr-TR" altLang="zh-CN" sz="2400" dirty="0">
                <a:solidFill>
                  <a:srgbClr val="FF0066"/>
                </a:solidFill>
                <a:ea typeface="宋体"/>
                <a:cs typeface="宋体"/>
              </a:rPr>
              <a:t>3</a:t>
            </a:r>
            <a:endParaRPr lang="en-US" altLang="zh-CN" sz="2400" dirty="0">
              <a:solidFill>
                <a:srgbClr val="FF0066"/>
              </a:solidFill>
              <a:ea typeface="宋体"/>
              <a:cs typeface="宋体"/>
            </a:endParaRPr>
          </a:p>
          <a:p>
            <a:pPr>
              <a:lnSpc>
                <a:spcPct val="80000"/>
              </a:lnSpc>
              <a:spcBef>
                <a:spcPct val="50000"/>
              </a:spcBef>
              <a:buClrTx/>
              <a:buSzTx/>
              <a:buFontTx/>
              <a:buNone/>
            </a:pPr>
            <a:r>
              <a:rPr lang="en-US" altLang="zh-CN" sz="2400" dirty="0">
                <a:solidFill>
                  <a:srgbClr val="FF0066"/>
                </a:solidFill>
                <a:ea typeface="宋体"/>
                <a:cs typeface="宋体"/>
              </a:rPr>
              <a:t># transaction =5</a:t>
            </a:r>
            <a:endParaRPr lang="en-US" altLang="zh-CN" sz="2400" u="sng" dirty="0">
              <a:solidFill>
                <a:srgbClr val="FF0066"/>
              </a:solidFill>
              <a:ea typeface="宋体"/>
              <a:cs typeface="宋体"/>
            </a:endParaRPr>
          </a:p>
        </p:txBody>
      </p:sp>
      <p:graphicFrame>
        <p:nvGraphicFramePr>
          <p:cNvPr id="16" name="Group 189"/>
          <p:cNvGraphicFramePr>
            <a:graphicFrameLocks noGrp="1"/>
          </p:cNvGraphicFramePr>
          <p:nvPr/>
        </p:nvGraphicFramePr>
        <p:xfrm>
          <a:off x="1981200" y="5562600"/>
          <a:ext cx="1066800" cy="1143000"/>
        </p:xfrm>
        <a:graphic>
          <a:graphicData uri="http://schemas.openxmlformats.org/drawingml/2006/table">
            <a:tbl>
              <a:tblPr/>
              <a:tblGrid>
                <a:gridCol w="1066800">
                  <a:extLst>
                    <a:ext uri="{9D8B030D-6E8A-4147-A177-3AD203B41FA5}">
                      <a16:colId xmlns:a16="http://schemas.microsoft.com/office/drawing/2014/main" val="20000"/>
                    </a:ext>
                  </a:extLst>
                </a:gridCol>
              </a:tblGrid>
              <a:tr h="184150">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200" b="1" i="0" u="none" strike="noStrike" cap="none" normalizeH="0" baseline="0" smtClean="0">
                          <a:ln>
                            <a:noFill/>
                          </a:ln>
                          <a:solidFill>
                            <a:srgbClr val="003366"/>
                          </a:solidFill>
                          <a:effectLst/>
                          <a:latin typeface="Garamond (W1)" pitchFamily="18" charset="0"/>
                        </a:rPr>
                        <a:t>fcam</a:t>
                      </a:r>
                    </a:p>
                  </a:txBody>
                  <a:tcPr marL="45720" marR="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200" b="1" i="0" u="none" strike="noStrike" cap="none" normalizeH="0" baseline="0" smtClean="0">
                          <a:ln>
                            <a:noFill/>
                          </a:ln>
                          <a:solidFill>
                            <a:srgbClr val="003366"/>
                          </a:solidFill>
                          <a:effectLst/>
                          <a:latin typeface="Garamond (W1)" pitchFamily="18" charset="0"/>
                        </a:rPr>
                        <a:t>fcam</a:t>
                      </a:r>
                    </a:p>
                  </a:txBody>
                  <a:tcPr marL="45720" marR="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ctr" defTabSz="914400" rtl="0" eaLnBrk="0" fontAlgn="base" latinLnBrk="0" hangingPunct="0">
                        <a:lnSpc>
                          <a:spcPct val="100000"/>
                        </a:lnSpc>
                        <a:spcBef>
                          <a:spcPct val="20000"/>
                        </a:spcBef>
                        <a:spcAft>
                          <a:spcPct val="0"/>
                        </a:spcAft>
                        <a:buClr>
                          <a:srgbClr val="FF0000"/>
                        </a:buClr>
                        <a:buSzPct val="60000"/>
                        <a:buFont typeface="Monotype Sorts" pitchFamily="2" charset="2"/>
                        <a:buNone/>
                        <a:tabLst/>
                      </a:pPr>
                      <a:r>
                        <a:rPr kumimoji="0" lang="en-US" sz="2200" b="1" i="0" u="none" strike="noStrike" cap="none" normalizeH="0" baseline="0" smtClean="0">
                          <a:ln>
                            <a:noFill/>
                          </a:ln>
                          <a:solidFill>
                            <a:srgbClr val="003366"/>
                          </a:solidFill>
                          <a:effectLst/>
                          <a:latin typeface="Garamond (W1)" pitchFamily="18" charset="0"/>
                        </a:rPr>
                        <a:t>cb</a:t>
                      </a:r>
                    </a:p>
                  </a:txBody>
                  <a:tcPr marL="45720" marR="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7" name="AutoShape 188"/>
          <p:cNvSpPr>
            <a:spLocks noChangeArrowheads="1"/>
          </p:cNvSpPr>
          <p:nvPr/>
        </p:nvSpPr>
        <p:spPr bwMode="gray">
          <a:xfrm rot="5400000">
            <a:off x="1409700" y="5676900"/>
            <a:ext cx="609600" cy="3810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hlink"/>
          </a:solidFill>
          <a:ln w="3175" algn="ctr">
            <a:solidFill>
              <a:schemeClr val="tx1"/>
            </a:solidFill>
            <a:miter lim="800000"/>
            <a:headEnd/>
            <a:tailEnd/>
          </a:ln>
          <a:effectLst/>
        </p:spPr>
        <p:txBody>
          <a:bodyPr wrap="none" lIns="92075" tIns="46038" rIns="92075" bIns="46038" anchor="ctr"/>
          <a:lstStyle/>
          <a:p>
            <a:endParaRPr lang="tr-TR"/>
          </a:p>
        </p:txBody>
      </p:sp>
      <p:grpSp>
        <p:nvGrpSpPr>
          <p:cNvPr id="18" name="Group 195"/>
          <p:cNvGrpSpPr>
            <a:grpSpLocks/>
          </p:cNvGrpSpPr>
          <p:nvPr/>
        </p:nvGrpSpPr>
        <p:grpSpPr bwMode="auto">
          <a:xfrm>
            <a:off x="3657600" y="4438650"/>
            <a:ext cx="1219200" cy="1733550"/>
            <a:chOff x="2304" y="2796"/>
            <a:chExt cx="768" cy="1092"/>
          </a:xfrm>
        </p:grpSpPr>
        <p:sp>
          <p:nvSpPr>
            <p:cNvPr id="19" name="Line 191"/>
            <p:cNvSpPr>
              <a:spLocks noChangeShapeType="1"/>
            </p:cNvSpPr>
            <p:nvPr/>
          </p:nvSpPr>
          <p:spPr bwMode="gray">
            <a:xfrm>
              <a:off x="2304" y="2796"/>
              <a:ext cx="720" cy="0"/>
            </a:xfrm>
            <a:prstGeom prst="line">
              <a:avLst/>
            </a:prstGeom>
            <a:noFill/>
            <a:ln w="19050">
              <a:solidFill>
                <a:srgbClr val="FF0000"/>
              </a:solidFill>
              <a:round/>
              <a:headEnd/>
              <a:tailEnd/>
            </a:ln>
            <a:effectLst/>
          </p:spPr>
          <p:txBody>
            <a:bodyPr lIns="92075" tIns="46038" rIns="92075" bIns="46038"/>
            <a:lstStyle/>
            <a:p>
              <a:endParaRPr lang="tr-TR"/>
            </a:p>
          </p:txBody>
        </p:sp>
        <p:sp>
          <p:nvSpPr>
            <p:cNvPr id="20" name="Line 192"/>
            <p:cNvSpPr>
              <a:spLocks noChangeShapeType="1"/>
            </p:cNvSpPr>
            <p:nvPr/>
          </p:nvSpPr>
          <p:spPr bwMode="gray">
            <a:xfrm>
              <a:off x="2304" y="3312"/>
              <a:ext cx="720" cy="0"/>
            </a:xfrm>
            <a:prstGeom prst="line">
              <a:avLst/>
            </a:prstGeom>
            <a:noFill/>
            <a:ln w="19050">
              <a:solidFill>
                <a:srgbClr val="FF0000"/>
              </a:solidFill>
              <a:round/>
              <a:headEnd/>
              <a:tailEnd/>
            </a:ln>
            <a:effectLst/>
          </p:spPr>
          <p:txBody>
            <a:bodyPr lIns="92075" tIns="46038" rIns="92075" bIns="46038"/>
            <a:lstStyle/>
            <a:p>
              <a:endParaRPr lang="tr-TR"/>
            </a:p>
          </p:txBody>
        </p:sp>
        <p:sp>
          <p:nvSpPr>
            <p:cNvPr id="21" name="Line 193"/>
            <p:cNvSpPr>
              <a:spLocks noChangeShapeType="1"/>
            </p:cNvSpPr>
            <p:nvPr/>
          </p:nvSpPr>
          <p:spPr bwMode="gray">
            <a:xfrm>
              <a:off x="2352" y="3600"/>
              <a:ext cx="720" cy="0"/>
            </a:xfrm>
            <a:prstGeom prst="line">
              <a:avLst/>
            </a:prstGeom>
            <a:noFill/>
            <a:ln w="19050">
              <a:solidFill>
                <a:srgbClr val="FF0000"/>
              </a:solidFill>
              <a:round/>
              <a:headEnd/>
              <a:tailEnd/>
            </a:ln>
            <a:effectLst/>
          </p:spPr>
          <p:txBody>
            <a:bodyPr lIns="92075" tIns="46038" rIns="92075" bIns="46038"/>
            <a:lstStyle/>
            <a:p>
              <a:endParaRPr lang="tr-TR"/>
            </a:p>
          </p:txBody>
        </p:sp>
        <p:sp>
          <p:nvSpPr>
            <p:cNvPr id="22" name="Line 194"/>
            <p:cNvSpPr>
              <a:spLocks noChangeShapeType="1"/>
            </p:cNvSpPr>
            <p:nvPr/>
          </p:nvSpPr>
          <p:spPr bwMode="gray">
            <a:xfrm>
              <a:off x="2352" y="3888"/>
              <a:ext cx="720" cy="0"/>
            </a:xfrm>
            <a:prstGeom prst="line">
              <a:avLst/>
            </a:prstGeom>
            <a:noFill/>
            <a:ln w="19050">
              <a:solidFill>
                <a:srgbClr val="FF0000"/>
              </a:solidFill>
              <a:round/>
              <a:headEnd/>
              <a:tailEnd/>
            </a:ln>
            <a:effectLst/>
          </p:spPr>
          <p:txBody>
            <a:bodyPr lIns="92075" tIns="46038" rIns="92075" bIns="46038"/>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476672"/>
            <a:ext cx="8429684" cy="4389120"/>
          </a:xfrm>
        </p:spPr>
        <p:txBody>
          <a:bodyPr>
            <a:normAutofit fontScale="25000" lnSpcReduction="20000"/>
          </a:bodyPr>
          <a:lstStyle/>
          <a:p>
            <a:pPr>
              <a:buNone/>
            </a:pPr>
            <a:r>
              <a:rPr lang="tr-TR" dirty="0" smtClean="0">
                <a:latin typeface="+mj-lt"/>
                <a:ea typeface="+mj-ea"/>
                <a:cs typeface="+mj-cs"/>
              </a:rPr>
              <a:t>  		</a:t>
            </a:r>
            <a:r>
              <a:rPr lang="tr-TR" sz="7200" dirty="0" smtClean="0">
                <a:latin typeface="+mj-lt"/>
                <a:ea typeface="+mj-ea"/>
                <a:cs typeface="+mj-cs"/>
              </a:rPr>
              <a:t>Birliktelik kuralı madenciliğinin uygulamasına Pazar sepeti analizi örnek verilebilir (Birliktelik kurallarının kullanıldığı en tipik örnek market sepeti uygulamasıdır.) </a:t>
            </a:r>
          </a:p>
          <a:p>
            <a:pPr>
              <a:buNone/>
            </a:pPr>
            <a:r>
              <a:rPr lang="tr-TR" sz="7200" dirty="0" smtClean="0">
                <a:latin typeface="+mj-lt"/>
                <a:ea typeface="+mj-ea"/>
                <a:cs typeface="+mj-cs"/>
              </a:rPr>
              <a:t>	</a:t>
            </a:r>
          </a:p>
          <a:p>
            <a:pPr>
              <a:buNone/>
            </a:pPr>
            <a:r>
              <a:rPr lang="tr-TR" sz="7200" dirty="0" smtClean="0">
                <a:latin typeface="+mj-lt"/>
                <a:ea typeface="+mj-ea"/>
                <a:cs typeface="+mj-cs"/>
              </a:rPr>
              <a:t>		Bu işlem, müşterilerin yaptıkları alışverişlerdeki ürünler arasındaki birliktelikleri bularak müşterilerin satın alma alışkanlıklarını analiz eder.</a:t>
            </a:r>
          </a:p>
          <a:p>
            <a:pPr>
              <a:buNone/>
            </a:pPr>
            <a:r>
              <a:rPr lang="tr-TR" sz="7200" dirty="0" smtClean="0">
                <a:latin typeface="+mj-lt"/>
                <a:ea typeface="+mj-ea"/>
                <a:cs typeface="+mj-cs"/>
              </a:rPr>
              <a:t>		Bu tip birlikteliklerin keşfedilmesi, müşterilerin hangi ürünleri bir arada aldıkları bilgisini ortaya çıkarır ve  market yöneticileri de bu bilgi ışığında daha etkin satış stratejileri geliştirebilirler.</a:t>
            </a:r>
          </a:p>
          <a:p>
            <a:pPr>
              <a:buNone/>
            </a:pPr>
            <a:r>
              <a:rPr lang="tr-TR" sz="7200" dirty="0" smtClean="0">
                <a:latin typeface="+mj-lt"/>
                <a:ea typeface="+mj-ea"/>
                <a:cs typeface="+mj-cs"/>
              </a:rPr>
              <a:t>     	Örneğin bir müşteri sosis satın alıyorsa, aynı alışverişte sosisin yanında ketçap alma  olasılığı nedir? </a:t>
            </a:r>
          </a:p>
          <a:p>
            <a:pPr>
              <a:buNone/>
            </a:pPr>
            <a:r>
              <a:rPr lang="tr-TR" sz="7200" dirty="0" smtClean="0">
                <a:latin typeface="+mj-lt"/>
                <a:ea typeface="+mj-ea"/>
                <a:cs typeface="+mj-cs"/>
              </a:rPr>
              <a:t>		Bu tip bir bilgi ışığında rafları düzenleyen market yöneticileri ürünlerindeki satış oranını arttırabilirler. Örneğin bir marketin müşterilerinin sosis ile birlikte ketçap satın alma oranı yüksekse, market yöneticileri sosis ile ketçap raflarını yan yana koyarak ketçap satışlarını arttırabilirler.</a:t>
            </a:r>
          </a:p>
          <a:p>
            <a:endParaRPr lang="tr-TR" dirty="0"/>
          </a:p>
        </p:txBody>
      </p:sp>
      <p:pic>
        <p:nvPicPr>
          <p:cNvPr id="5" name="1 Resim" descr="reyon_gorunumu_4.jpg"/>
          <p:cNvPicPr/>
          <p:nvPr/>
        </p:nvPicPr>
        <p:blipFill>
          <a:blip r:embed="rId2" cstate="print"/>
          <a:srcRect l="6299" t="16378" r="6299" b="17008"/>
          <a:stretch>
            <a:fillRect/>
          </a:stretch>
        </p:blipFill>
        <p:spPr>
          <a:xfrm>
            <a:off x="1331640" y="4725144"/>
            <a:ext cx="3456384" cy="1656184"/>
          </a:xfrm>
          <a:prstGeom prst="rect">
            <a:avLst/>
          </a:prstGeom>
        </p:spPr>
      </p:pic>
      <p:pic>
        <p:nvPicPr>
          <p:cNvPr id="6" name="5 Resim" descr="c35357.jpg"/>
          <p:cNvPicPr>
            <a:picLocks noChangeAspect="1"/>
          </p:cNvPicPr>
          <p:nvPr/>
        </p:nvPicPr>
        <p:blipFill>
          <a:blip r:embed="rId3" cstate="print"/>
          <a:stretch>
            <a:fillRect/>
          </a:stretch>
        </p:blipFill>
        <p:spPr>
          <a:xfrm>
            <a:off x="6012160" y="4509120"/>
            <a:ext cx="2420278" cy="1840986"/>
          </a:xfrm>
          <a:prstGeom prst="rect">
            <a:avLst/>
          </a:prstGeom>
        </p:spPr>
      </p:pic>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FP-Ağaçları ile Yaygın Öğeleri Bulma</a:t>
            </a:r>
            <a:endParaRPr lang="tr-TR" dirty="0"/>
          </a:p>
        </p:txBody>
      </p:sp>
      <p:sp>
        <p:nvSpPr>
          <p:cNvPr id="3" name="2 İçerik Yer Tutucusu"/>
          <p:cNvSpPr>
            <a:spLocks noGrp="1"/>
          </p:cNvSpPr>
          <p:nvPr>
            <p:ph idx="1"/>
          </p:nvPr>
        </p:nvSpPr>
        <p:spPr>
          <a:xfrm>
            <a:off x="228600" y="1828800"/>
            <a:ext cx="8763000" cy="5029200"/>
          </a:xfrm>
        </p:spPr>
        <p:txBody>
          <a:bodyPr/>
          <a:lstStyle/>
          <a:p>
            <a:r>
              <a:rPr lang="tr-TR" sz="2800" dirty="0" smtClean="0"/>
              <a:t>Yaygın öğelere yinelemeli olarak yeni öğeler ekleme</a:t>
            </a:r>
          </a:p>
          <a:p>
            <a:r>
              <a:rPr lang="tr-TR" sz="2800" dirty="0" smtClean="0"/>
              <a:t>Yöntem:</a:t>
            </a:r>
          </a:p>
          <a:p>
            <a:pPr lvl="1"/>
            <a:r>
              <a:rPr lang="tr-TR" sz="2400" dirty="0" smtClean="0"/>
              <a:t>Her yaygın öğenin koşullu örüntülerini ve koşullu FP ağacını oluştur</a:t>
            </a:r>
          </a:p>
          <a:p>
            <a:pPr lvl="1"/>
            <a:r>
              <a:rPr lang="tr-TR" sz="2400" dirty="0" smtClean="0"/>
              <a:t>İşlemi yeni oluşturulan her koşullu FP-ağacı için tekrarla</a:t>
            </a:r>
          </a:p>
          <a:p>
            <a:pPr lvl="1"/>
            <a:r>
              <a:rPr lang="tr-TR" sz="2400" dirty="0" smtClean="0"/>
              <a:t>Oluşturulan FP-ağaçlarında hiç öğe bulunmayana kadar veya ağaçta tek bir dal kalana kadar işleme devam et</a:t>
            </a:r>
          </a:p>
          <a:p>
            <a:pPr lvl="2"/>
            <a:r>
              <a:rPr lang="tr-TR" sz="2000" dirty="0" smtClean="0"/>
              <a:t>Ağaçta tek bir dal kaldığında yaygın öğeler dalı oluşturan öğelerin kombinasyonu</a:t>
            </a:r>
            <a:endParaRPr lang="tr-TR"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grpSp>
        <p:nvGrpSpPr>
          <p:cNvPr id="5" name="Group 3"/>
          <p:cNvGrpSpPr>
            <a:grpSpLocks/>
          </p:cNvGrpSpPr>
          <p:nvPr/>
        </p:nvGrpSpPr>
        <p:grpSpPr bwMode="auto">
          <a:xfrm>
            <a:off x="381000" y="1828800"/>
            <a:ext cx="8229600" cy="4000500"/>
            <a:chOff x="384" y="1440"/>
            <a:chExt cx="5184" cy="2520"/>
          </a:xfrm>
        </p:grpSpPr>
        <p:sp>
          <p:nvSpPr>
            <p:cNvPr id="6" name="Rectangle 4"/>
            <p:cNvSpPr>
              <a:spLocks noChangeArrowheads="1"/>
            </p:cNvSpPr>
            <p:nvPr/>
          </p:nvSpPr>
          <p:spPr bwMode="auto">
            <a:xfrm>
              <a:off x="3552" y="3594"/>
              <a:ext cx="2016" cy="366"/>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Empty</a:t>
              </a:r>
            </a:p>
          </p:txBody>
        </p:sp>
        <p:sp>
          <p:nvSpPr>
            <p:cNvPr id="7" name="Rectangle 5"/>
            <p:cNvSpPr>
              <a:spLocks noChangeArrowheads="1"/>
            </p:cNvSpPr>
            <p:nvPr/>
          </p:nvSpPr>
          <p:spPr bwMode="auto">
            <a:xfrm>
              <a:off x="1008" y="3594"/>
              <a:ext cx="2544" cy="366"/>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Empty</a:t>
              </a:r>
            </a:p>
          </p:txBody>
        </p:sp>
        <p:sp>
          <p:nvSpPr>
            <p:cNvPr id="8" name="Rectangle 6"/>
            <p:cNvSpPr>
              <a:spLocks noChangeArrowheads="1"/>
            </p:cNvSpPr>
            <p:nvPr/>
          </p:nvSpPr>
          <p:spPr bwMode="auto">
            <a:xfrm>
              <a:off x="384" y="3594"/>
              <a:ext cx="624" cy="366"/>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f</a:t>
              </a:r>
            </a:p>
          </p:txBody>
        </p:sp>
        <p:sp>
          <p:nvSpPr>
            <p:cNvPr id="9" name="Rectangle 7"/>
            <p:cNvSpPr>
              <a:spLocks noChangeArrowheads="1"/>
            </p:cNvSpPr>
            <p:nvPr/>
          </p:nvSpPr>
          <p:spPr bwMode="auto">
            <a:xfrm>
              <a:off x="3552" y="3229"/>
              <a:ext cx="2016" cy="365"/>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{(f:3)}|c</a:t>
              </a:r>
            </a:p>
          </p:txBody>
        </p:sp>
        <p:sp>
          <p:nvSpPr>
            <p:cNvPr id="10" name="Rectangle 8"/>
            <p:cNvSpPr>
              <a:spLocks noChangeArrowheads="1"/>
            </p:cNvSpPr>
            <p:nvPr/>
          </p:nvSpPr>
          <p:spPr bwMode="auto">
            <a:xfrm>
              <a:off x="1008" y="3229"/>
              <a:ext cx="2544" cy="365"/>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{(f:3)}</a:t>
              </a:r>
            </a:p>
          </p:txBody>
        </p:sp>
        <p:sp>
          <p:nvSpPr>
            <p:cNvPr id="11" name="Rectangle 9"/>
            <p:cNvSpPr>
              <a:spLocks noChangeArrowheads="1"/>
            </p:cNvSpPr>
            <p:nvPr/>
          </p:nvSpPr>
          <p:spPr bwMode="auto">
            <a:xfrm>
              <a:off x="384" y="3229"/>
              <a:ext cx="624" cy="365"/>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c</a:t>
              </a:r>
            </a:p>
          </p:txBody>
        </p:sp>
        <p:sp>
          <p:nvSpPr>
            <p:cNvPr id="12" name="Rectangle 10"/>
            <p:cNvSpPr>
              <a:spLocks noChangeArrowheads="1"/>
            </p:cNvSpPr>
            <p:nvPr/>
          </p:nvSpPr>
          <p:spPr bwMode="auto">
            <a:xfrm>
              <a:off x="3552" y="2863"/>
              <a:ext cx="2016" cy="366"/>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{(f:3, c:3)}|a</a:t>
              </a:r>
            </a:p>
          </p:txBody>
        </p:sp>
        <p:sp>
          <p:nvSpPr>
            <p:cNvPr id="13" name="Rectangle 11"/>
            <p:cNvSpPr>
              <a:spLocks noChangeArrowheads="1"/>
            </p:cNvSpPr>
            <p:nvPr/>
          </p:nvSpPr>
          <p:spPr bwMode="auto">
            <a:xfrm>
              <a:off x="1008" y="2863"/>
              <a:ext cx="2544" cy="366"/>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{(fc:3)}</a:t>
              </a:r>
            </a:p>
          </p:txBody>
        </p:sp>
        <p:sp>
          <p:nvSpPr>
            <p:cNvPr id="14" name="Rectangle 12"/>
            <p:cNvSpPr>
              <a:spLocks noChangeArrowheads="1"/>
            </p:cNvSpPr>
            <p:nvPr/>
          </p:nvSpPr>
          <p:spPr bwMode="auto">
            <a:xfrm>
              <a:off x="384" y="2863"/>
              <a:ext cx="624" cy="366"/>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a</a:t>
              </a:r>
            </a:p>
          </p:txBody>
        </p:sp>
        <p:sp>
          <p:nvSpPr>
            <p:cNvPr id="15" name="Rectangle 13"/>
            <p:cNvSpPr>
              <a:spLocks noChangeArrowheads="1"/>
            </p:cNvSpPr>
            <p:nvPr/>
          </p:nvSpPr>
          <p:spPr bwMode="auto">
            <a:xfrm>
              <a:off x="3552" y="2497"/>
              <a:ext cx="2016" cy="366"/>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Empty</a:t>
              </a:r>
            </a:p>
          </p:txBody>
        </p:sp>
        <p:sp>
          <p:nvSpPr>
            <p:cNvPr id="16" name="Rectangle 14"/>
            <p:cNvSpPr>
              <a:spLocks noChangeArrowheads="1"/>
            </p:cNvSpPr>
            <p:nvPr/>
          </p:nvSpPr>
          <p:spPr bwMode="auto">
            <a:xfrm>
              <a:off x="1008" y="2497"/>
              <a:ext cx="2544" cy="366"/>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{(fca:1), (f:1), (c:1)}</a:t>
              </a:r>
            </a:p>
          </p:txBody>
        </p:sp>
        <p:sp>
          <p:nvSpPr>
            <p:cNvPr id="17" name="Rectangle 15"/>
            <p:cNvSpPr>
              <a:spLocks noChangeArrowheads="1"/>
            </p:cNvSpPr>
            <p:nvPr/>
          </p:nvSpPr>
          <p:spPr bwMode="auto">
            <a:xfrm>
              <a:off x="384" y="2497"/>
              <a:ext cx="624" cy="366"/>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b</a:t>
              </a:r>
            </a:p>
          </p:txBody>
        </p:sp>
        <p:sp>
          <p:nvSpPr>
            <p:cNvPr id="18" name="Rectangle 16"/>
            <p:cNvSpPr>
              <a:spLocks noChangeArrowheads="1"/>
            </p:cNvSpPr>
            <p:nvPr/>
          </p:nvSpPr>
          <p:spPr bwMode="auto">
            <a:xfrm>
              <a:off x="3552" y="2131"/>
              <a:ext cx="2016" cy="366"/>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{(f:3, c:3, a:3)}|m</a:t>
              </a:r>
            </a:p>
          </p:txBody>
        </p:sp>
        <p:sp>
          <p:nvSpPr>
            <p:cNvPr id="19" name="Rectangle 17"/>
            <p:cNvSpPr>
              <a:spLocks noChangeArrowheads="1"/>
            </p:cNvSpPr>
            <p:nvPr/>
          </p:nvSpPr>
          <p:spPr bwMode="auto">
            <a:xfrm>
              <a:off x="1008" y="2131"/>
              <a:ext cx="2544" cy="366"/>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{(fca:2), (fcab:1)}</a:t>
              </a:r>
            </a:p>
          </p:txBody>
        </p:sp>
        <p:sp>
          <p:nvSpPr>
            <p:cNvPr id="20" name="Rectangle 18"/>
            <p:cNvSpPr>
              <a:spLocks noChangeArrowheads="1"/>
            </p:cNvSpPr>
            <p:nvPr/>
          </p:nvSpPr>
          <p:spPr bwMode="auto">
            <a:xfrm>
              <a:off x="384" y="2131"/>
              <a:ext cx="624" cy="366"/>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m</a:t>
              </a:r>
            </a:p>
          </p:txBody>
        </p:sp>
        <p:sp>
          <p:nvSpPr>
            <p:cNvPr id="21" name="Rectangle 19"/>
            <p:cNvSpPr>
              <a:spLocks noChangeArrowheads="1"/>
            </p:cNvSpPr>
            <p:nvPr/>
          </p:nvSpPr>
          <p:spPr bwMode="auto">
            <a:xfrm>
              <a:off x="3552" y="1766"/>
              <a:ext cx="2016" cy="365"/>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{(c:3)}|p</a:t>
              </a:r>
            </a:p>
          </p:txBody>
        </p:sp>
        <p:sp>
          <p:nvSpPr>
            <p:cNvPr id="22" name="Rectangle 20"/>
            <p:cNvSpPr>
              <a:spLocks noChangeArrowheads="1"/>
            </p:cNvSpPr>
            <p:nvPr/>
          </p:nvSpPr>
          <p:spPr bwMode="auto">
            <a:xfrm>
              <a:off x="1008" y="1766"/>
              <a:ext cx="2544" cy="365"/>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{(fcam:2), (cb:1)}</a:t>
              </a:r>
            </a:p>
          </p:txBody>
        </p:sp>
        <p:sp>
          <p:nvSpPr>
            <p:cNvPr id="23" name="Rectangle 21"/>
            <p:cNvSpPr>
              <a:spLocks noChangeArrowheads="1"/>
            </p:cNvSpPr>
            <p:nvPr/>
          </p:nvSpPr>
          <p:spPr bwMode="auto">
            <a:xfrm>
              <a:off x="384" y="1766"/>
              <a:ext cx="624" cy="365"/>
            </a:xfrm>
            <a:prstGeom prst="rect">
              <a:avLst/>
            </a:prstGeom>
            <a:noFill/>
            <a:ln w="9525">
              <a:noFill/>
              <a:miter lim="800000"/>
              <a:headEnd/>
              <a:tailEnd/>
            </a:ln>
            <a:effectLst/>
          </p:spPr>
          <p:txBody>
            <a:bodyPr/>
            <a:lstStyle/>
            <a:p>
              <a:pPr algn="ctr">
                <a:buFont typeface="Monotype Sorts" pitchFamily="2" charset="2"/>
                <a:buNone/>
              </a:pPr>
              <a:r>
                <a:rPr lang="en-US" altLang="zh-CN" sz="2200">
                  <a:ea typeface="宋体"/>
                  <a:cs typeface="宋体"/>
                </a:rPr>
                <a:t>p</a:t>
              </a:r>
            </a:p>
          </p:txBody>
        </p:sp>
        <p:sp>
          <p:nvSpPr>
            <p:cNvPr id="24" name="Rectangle 22"/>
            <p:cNvSpPr>
              <a:spLocks noChangeArrowheads="1"/>
            </p:cNvSpPr>
            <p:nvPr/>
          </p:nvSpPr>
          <p:spPr bwMode="auto">
            <a:xfrm>
              <a:off x="3552" y="1440"/>
              <a:ext cx="2016" cy="326"/>
            </a:xfrm>
            <a:prstGeom prst="rect">
              <a:avLst/>
            </a:prstGeom>
            <a:noFill/>
            <a:ln w="9525">
              <a:noFill/>
              <a:miter lim="800000"/>
              <a:headEnd/>
              <a:tailEnd/>
            </a:ln>
            <a:effectLst/>
          </p:spPr>
          <p:txBody>
            <a:bodyPr/>
            <a:lstStyle/>
            <a:p>
              <a:pPr algn="ctr">
                <a:buFont typeface="Monotype Sorts" pitchFamily="2" charset="2"/>
                <a:buNone/>
              </a:pPr>
              <a:r>
                <a:rPr lang="tr-TR" altLang="zh-CN" sz="2200" dirty="0" smtClean="0">
                  <a:ea typeface="宋体"/>
                  <a:cs typeface="宋体"/>
                </a:rPr>
                <a:t>Koşullu </a:t>
              </a:r>
              <a:r>
                <a:rPr lang="en-US" altLang="zh-CN" sz="2200" dirty="0" smtClean="0">
                  <a:ea typeface="宋体"/>
                  <a:cs typeface="宋体"/>
                </a:rPr>
                <a:t>FP-</a:t>
              </a:r>
              <a:r>
                <a:rPr lang="tr-TR" altLang="zh-CN" sz="2200" dirty="0" smtClean="0">
                  <a:ea typeface="宋体"/>
                  <a:cs typeface="宋体"/>
                </a:rPr>
                <a:t>ağacı</a:t>
              </a:r>
              <a:endParaRPr lang="en-US" altLang="zh-CN" sz="2200" dirty="0">
                <a:ea typeface="宋体"/>
                <a:cs typeface="宋体"/>
              </a:endParaRPr>
            </a:p>
          </p:txBody>
        </p:sp>
        <p:sp>
          <p:nvSpPr>
            <p:cNvPr id="25" name="Rectangle 23"/>
            <p:cNvSpPr>
              <a:spLocks noChangeArrowheads="1"/>
            </p:cNvSpPr>
            <p:nvPr/>
          </p:nvSpPr>
          <p:spPr bwMode="auto">
            <a:xfrm>
              <a:off x="1008" y="1440"/>
              <a:ext cx="2544" cy="326"/>
            </a:xfrm>
            <a:prstGeom prst="rect">
              <a:avLst/>
            </a:prstGeom>
            <a:noFill/>
            <a:ln w="9525">
              <a:noFill/>
              <a:miter lim="800000"/>
              <a:headEnd/>
              <a:tailEnd/>
            </a:ln>
            <a:effectLst/>
          </p:spPr>
          <p:txBody>
            <a:bodyPr/>
            <a:lstStyle/>
            <a:p>
              <a:pPr algn="ctr">
                <a:buFont typeface="Monotype Sorts" pitchFamily="2" charset="2"/>
                <a:buNone/>
              </a:pPr>
              <a:r>
                <a:rPr lang="tr-TR" altLang="zh-CN" sz="2200" dirty="0" smtClean="0">
                  <a:ea typeface="宋体"/>
                  <a:cs typeface="宋体"/>
                </a:rPr>
                <a:t>Nitelik koşullu örüntü</a:t>
              </a:r>
              <a:endParaRPr lang="en-US" altLang="zh-CN" sz="2200" dirty="0">
                <a:ea typeface="宋体"/>
                <a:cs typeface="宋体"/>
              </a:endParaRPr>
            </a:p>
          </p:txBody>
        </p:sp>
        <p:sp>
          <p:nvSpPr>
            <p:cNvPr id="26" name="Rectangle 24"/>
            <p:cNvSpPr>
              <a:spLocks noChangeArrowheads="1"/>
            </p:cNvSpPr>
            <p:nvPr/>
          </p:nvSpPr>
          <p:spPr bwMode="auto">
            <a:xfrm>
              <a:off x="384" y="1440"/>
              <a:ext cx="624" cy="326"/>
            </a:xfrm>
            <a:prstGeom prst="rect">
              <a:avLst/>
            </a:prstGeom>
            <a:noFill/>
            <a:ln w="9525">
              <a:noFill/>
              <a:miter lim="800000"/>
              <a:headEnd/>
              <a:tailEnd/>
            </a:ln>
            <a:effectLst/>
          </p:spPr>
          <p:txBody>
            <a:bodyPr anchor="ctr"/>
            <a:lstStyle/>
            <a:p>
              <a:pPr algn="ctr">
                <a:buFont typeface="Monotype Sorts" pitchFamily="2" charset="2"/>
                <a:buNone/>
              </a:pPr>
              <a:r>
                <a:rPr lang="tr-TR" altLang="zh-CN" sz="2200" dirty="0" smtClean="0">
                  <a:ea typeface="宋体"/>
                  <a:cs typeface="宋体"/>
                </a:rPr>
                <a:t>Ürün</a:t>
              </a:r>
              <a:endParaRPr lang="en-US" altLang="zh-CN" sz="2200" dirty="0">
                <a:ea typeface="宋体"/>
                <a:cs typeface="宋体"/>
              </a:endParaRPr>
            </a:p>
          </p:txBody>
        </p:sp>
        <p:sp>
          <p:nvSpPr>
            <p:cNvPr id="27" name="Line 25"/>
            <p:cNvSpPr>
              <a:spLocks noChangeShapeType="1"/>
            </p:cNvSpPr>
            <p:nvPr/>
          </p:nvSpPr>
          <p:spPr bwMode="auto">
            <a:xfrm>
              <a:off x="384" y="1440"/>
              <a:ext cx="5184" cy="0"/>
            </a:xfrm>
            <a:prstGeom prst="line">
              <a:avLst/>
            </a:prstGeom>
            <a:noFill/>
            <a:ln w="28575" cap="sq">
              <a:solidFill>
                <a:schemeClr val="tx1"/>
              </a:solidFill>
              <a:miter lim="800000"/>
              <a:headEnd/>
              <a:tailEnd/>
            </a:ln>
            <a:effectLst/>
          </p:spPr>
          <p:txBody>
            <a:bodyPr wrap="none"/>
            <a:lstStyle/>
            <a:p>
              <a:endParaRPr lang="tr-TR"/>
            </a:p>
          </p:txBody>
        </p:sp>
        <p:sp>
          <p:nvSpPr>
            <p:cNvPr id="28" name="Line 26"/>
            <p:cNvSpPr>
              <a:spLocks noChangeShapeType="1"/>
            </p:cNvSpPr>
            <p:nvPr/>
          </p:nvSpPr>
          <p:spPr bwMode="auto">
            <a:xfrm>
              <a:off x="384" y="1766"/>
              <a:ext cx="5184" cy="0"/>
            </a:xfrm>
            <a:prstGeom prst="line">
              <a:avLst/>
            </a:prstGeom>
            <a:noFill/>
            <a:ln w="12700">
              <a:solidFill>
                <a:schemeClr val="tx1"/>
              </a:solidFill>
              <a:miter lim="800000"/>
              <a:headEnd/>
              <a:tailEnd/>
            </a:ln>
            <a:effectLst/>
          </p:spPr>
          <p:txBody>
            <a:bodyPr wrap="none"/>
            <a:lstStyle/>
            <a:p>
              <a:endParaRPr lang="tr-TR"/>
            </a:p>
          </p:txBody>
        </p:sp>
        <p:sp>
          <p:nvSpPr>
            <p:cNvPr id="29" name="Line 27"/>
            <p:cNvSpPr>
              <a:spLocks noChangeShapeType="1"/>
            </p:cNvSpPr>
            <p:nvPr/>
          </p:nvSpPr>
          <p:spPr bwMode="auto">
            <a:xfrm>
              <a:off x="384" y="2131"/>
              <a:ext cx="5184" cy="0"/>
            </a:xfrm>
            <a:prstGeom prst="line">
              <a:avLst/>
            </a:prstGeom>
            <a:noFill/>
            <a:ln w="12700">
              <a:solidFill>
                <a:schemeClr val="tx1"/>
              </a:solidFill>
              <a:miter lim="800000"/>
              <a:headEnd/>
              <a:tailEnd/>
            </a:ln>
            <a:effectLst/>
          </p:spPr>
          <p:txBody>
            <a:bodyPr wrap="none"/>
            <a:lstStyle/>
            <a:p>
              <a:endParaRPr lang="tr-TR"/>
            </a:p>
          </p:txBody>
        </p:sp>
        <p:sp>
          <p:nvSpPr>
            <p:cNvPr id="30" name="Line 28"/>
            <p:cNvSpPr>
              <a:spLocks noChangeShapeType="1"/>
            </p:cNvSpPr>
            <p:nvPr/>
          </p:nvSpPr>
          <p:spPr bwMode="auto">
            <a:xfrm>
              <a:off x="384" y="2497"/>
              <a:ext cx="5184" cy="0"/>
            </a:xfrm>
            <a:prstGeom prst="line">
              <a:avLst/>
            </a:prstGeom>
            <a:noFill/>
            <a:ln w="12700">
              <a:solidFill>
                <a:schemeClr val="tx1"/>
              </a:solidFill>
              <a:miter lim="800000"/>
              <a:headEnd/>
              <a:tailEnd/>
            </a:ln>
            <a:effectLst/>
          </p:spPr>
          <p:txBody>
            <a:bodyPr wrap="none"/>
            <a:lstStyle/>
            <a:p>
              <a:endParaRPr lang="tr-TR"/>
            </a:p>
          </p:txBody>
        </p:sp>
        <p:sp>
          <p:nvSpPr>
            <p:cNvPr id="31" name="Line 29"/>
            <p:cNvSpPr>
              <a:spLocks noChangeShapeType="1"/>
            </p:cNvSpPr>
            <p:nvPr/>
          </p:nvSpPr>
          <p:spPr bwMode="auto">
            <a:xfrm>
              <a:off x="384" y="2863"/>
              <a:ext cx="5184" cy="0"/>
            </a:xfrm>
            <a:prstGeom prst="line">
              <a:avLst/>
            </a:prstGeom>
            <a:noFill/>
            <a:ln w="12700">
              <a:solidFill>
                <a:schemeClr val="tx1"/>
              </a:solidFill>
              <a:miter lim="800000"/>
              <a:headEnd/>
              <a:tailEnd/>
            </a:ln>
            <a:effectLst/>
          </p:spPr>
          <p:txBody>
            <a:bodyPr wrap="none"/>
            <a:lstStyle/>
            <a:p>
              <a:endParaRPr lang="tr-TR"/>
            </a:p>
          </p:txBody>
        </p:sp>
        <p:sp>
          <p:nvSpPr>
            <p:cNvPr id="32" name="Line 30"/>
            <p:cNvSpPr>
              <a:spLocks noChangeShapeType="1"/>
            </p:cNvSpPr>
            <p:nvPr/>
          </p:nvSpPr>
          <p:spPr bwMode="auto">
            <a:xfrm>
              <a:off x="384" y="3229"/>
              <a:ext cx="5184" cy="0"/>
            </a:xfrm>
            <a:prstGeom prst="line">
              <a:avLst/>
            </a:prstGeom>
            <a:noFill/>
            <a:ln w="12700">
              <a:solidFill>
                <a:schemeClr val="tx1"/>
              </a:solidFill>
              <a:miter lim="800000"/>
              <a:headEnd/>
              <a:tailEnd/>
            </a:ln>
            <a:effectLst/>
          </p:spPr>
          <p:txBody>
            <a:bodyPr wrap="none"/>
            <a:lstStyle/>
            <a:p>
              <a:endParaRPr lang="tr-TR"/>
            </a:p>
          </p:txBody>
        </p:sp>
        <p:sp>
          <p:nvSpPr>
            <p:cNvPr id="33" name="Line 31"/>
            <p:cNvSpPr>
              <a:spLocks noChangeShapeType="1"/>
            </p:cNvSpPr>
            <p:nvPr/>
          </p:nvSpPr>
          <p:spPr bwMode="auto">
            <a:xfrm>
              <a:off x="384" y="3594"/>
              <a:ext cx="5184" cy="0"/>
            </a:xfrm>
            <a:prstGeom prst="line">
              <a:avLst/>
            </a:prstGeom>
            <a:noFill/>
            <a:ln w="12700">
              <a:solidFill>
                <a:schemeClr val="tx1"/>
              </a:solidFill>
              <a:miter lim="800000"/>
              <a:headEnd/>
              <a:tailEnd/>
            </a:ln>
            <a:effectLst/>
          </p:spPr>
          <p:txBody>
            <a:bodyPr wrap="none"/>
            <a:lstStyle/>
            <a:p>
              <a:endParaRPr lang="tr-TR"/>
            </a:p>
          </p:txBody>
        </p:sp>
        <p:sp>
          <p:nvSpPr>
            <p:cNvPr id="34" name="Line 32"/>
            <p:cNvSpPr>
              <a:spLocks noChangeShapeType="1"/>
            </p:cNvSpPr>
            <p:nvPr/>
          </p:nvSpPr>
          <p:spPr bwMode="auto">
            <a:xfrm>
              <a:off x="384" y="3960"/>
              <a:ext cx="5184" cy="0"/>
            </a:xfrm>
            <a:prstGeom prst="line">
              <a:avLst/>
            </a:prstGeom>
            <a:noFill/>
            <a:ln w="28575" cap="sq">
              <a:solidFill>
                <a:schemeClr val="tx1"/>
              </a:solidFill>
              <a:miter lim="800000"/>
              <a:headEnd/>
              <a:tailEnd/>
            </a:ln>
            <a:effectLst/>
          </p:spPr>
          <p:txBody>
            <a:bodyPr wrap="none"/>
            <a:lstStyle/>
            <a:p>
              <a:endParaRPr lang="tr-TR"/>
            </a:p>
          </p:txBody>
        </p:sp>
        <p:sp>
          <p:nvSpPr>
            <p:cNvPr id="35" name="Line 33"/>
            <p:cNvSpPr>
              <a:spLocks noChangeShapeType="1"/>
            </p:cNvSpPr>
            <p:nvPr/>
          </p:nvSpPr>
          <p:spPr bwMode="auto">
            <a:xfrm>
              <a:off x="384" y="1440"/>
              <a:ext cx="0" cy="2520"/>
            </a:xfrm>
            <a:prstGeom prst="line">
              <a:avLst/>
            </a:prstGeom>
            <a:noFill/>
            <a:ln w="28575" cap="sq">
              <a:solidFill>
                <a:schemeClr val="tx1"/>
              </a:solidFill>
              <a:miter lim="800000"/>
              <a:headEnd/>
              <a:tailEnd/>
            </a:ln>
            <a:effectLst/>
          </p:spPr>
          <p:txBody>
            <a:bodyPr wrap="none"/>
            <a:lstStyle/>
            <a:p>
              <a:endParaRPr lang="tr-TR"/>
            </a:p>
          </p:txBody>
        </p:sp>
        <p:sp>
          <p:nvSpPr>
            <p:cNvPr id="36" name="Line 34"/>
            <p:cNvSpPr>
              <a:spLocks noChangeShapeType="1"/>
            </p:cNvSpPr>
            <p:nvPr/>
          </p:nvSpPr>
          <p:spPr bwMode="auto">
            <a:xfrm>
              <a:off x="1008" y="1440"/>
              <a:ext cx="0" cy="2520"/>
            </a:xfrm>
            <a:prstGeom prst="line">
              <a:avLst/>
            </a:prstGeom>
            <a:noFill/>
            <a:ln w="12700">
              <a:solidFill>
                <a:schemeClr val="tx1"/>
              </a:solidFill>
              <a:miter lim="800000"/>
              <a:headEnd/>
              <a:tailEnd/>
            </a:ln>
            <a:effectLst/>
          </p:spPr>
          <p:txBody>
            <a:bodyPr wrap="none"/>
            <a:lstStyle/>
            <a:p>
              <a:endParaRPr lang="tr-TR"/>
            </a:p>
          </p:txBody>
        </p:sp>
        <p:sp>
          <p:nvSpPr>
            <p:cNvPr id="37" name="Line 35"/>
            <p:cNvSpPr>
              <a:spLocks noChangeShapeType="1"/>
            </p:cNvSpPr>
            <p:nvPr/>
          </p:nvSpPr>
          <p:spPr bwMode="auto">
            <a:xfrm>
              <a:off x="3552" y="1440"/>
              <a:ext cx="0" cy="2520"/>
            </a:xfrm>
            <a:prstGeom prst="line">
              <a:avLst/>
            </a:prstGeom>
            <a:noFill/>
            <a:ln w="12700">
              <a:solidFill>
                <a:schemeClr val="tx1"/>
              </a:solidFill>
              <a:miter lim="800000"/>
              <a:headEnd/>
              <a:tailEnd/>
            </a:ln>
            <a:effectLst/>
          </p:spPr>
          <p:txBody>
            <a:bodyPr wrap="none"/>
            <a:lstStyle/>
            <a:p>
              <a:endParaRPr lang="tr-TR"/>
            </a:p>
          </p:txBody>
        </p:sp>
        <p:sp>
          <p:nvSpPr>
            <p:cNvPr id="38" name="Line 36"/>
            <p:cNvSpPr>
              <a:spLocks noChangeShapeType="1"/>
            </p:cNvSpPr>
            <p:nvPr/>
          </p:nvSpPr>
          <p:spPr bwMode="auto">
            <a:xfrm>
              <a:off x="5568" y="1440"/>
              <a:ext cx="0" cy="2520"/>
            </a:xfrm>
            <a:prstGeom prst="line">
              <a:avLst/>
            </a:prstGeom>
            <a:noFill/>
            <a:ln w="28575" cap="sq">
              <a:solidFill>
                <a:schemeClr val="tx1"/>
              </a:solidFill>
              <a:miter lim="800000"/>
              <a:headEnd/>
              <a:tailEnd/>
            </a:ln>
            <a:effectLst/>
          </p:spPr>
          <p:txBody>
            <a:bodyPr wrap="none"/>
            <a:lstStyle/>
            <a:p>
              <a:endParaRPr lang="tr-T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FP-Ağacı Özellikleri</a:t>
            </a:r>
            <a:endParaRPr lang="tr-TR" dirty="0"/>
          </a:p>
        </p:txBody>
      </p:sp>
      <p:sp>
        <p:nvSpPr>
          <p:cNvPr id="3" name="2 İçerik Yer Tutucusu"/>
          <p:cNvSpPr>
            <a:spLocks noGrp="1"/>
          </p:cNvSpPr>
          <p:nvPr>
            <p:ph idx="1"/>
          </p:nvPr>
        </p:nvSpPr>
        <p:spPr/>
        <p:txBody>
          <a:bodyPr/>
          <a:lstStyle/>
          <a:p>
            <a:r>
              <a:rPr lang="tr-TR" dirty="0" smtClean="0"/>
              <a:t>Bütünlük</a:t>
            </a:r>
          </a:p>
          <a:p>
            <a:pPr lvl="1"/>
            <a:r>
              <a:rPr lang="tr-TR" dirty="0" smtClean="0"/>
              <a:t>Yaygın öğeleri bulmak için gerekli tüm bilgiyi barındırır</a:t>
            </a:r>
          </a:p>
          <a:p>
            <a:r>
              <a:rPr lang="tr-TR" dirty="0" smtClean="0"/>
              <a:t>Sıkıştırılmış</a:t>
            </a:r>
          </a:p>
          <a:p>
            <a:pPr lvl="1"/>
            <a:r>
              <a:rPr lang="tr-TR" dirty="0" smtClean="0"/>
              <a:t>Yaygın olmayan öğeler FP-ağacında bulunmaz</a:t>
            </a:r>
          </a:p>
          <a:p>
            <a:pPr lvl="1"/>
            <a:r>
              <a:rPr lang="tr-TR" dirty="0" smtClean="0"/>
              <a:t>Destek sayısı daha büyük olan öğeler köke daha yakın</a:t>
            </a:r>
          </a:p>
          <a:p>
            <a:pPr lvl="1"/>
            <a:r>
              <a:rPr lang="tr-TR" dirty="0" smtClean="0"/>
              <a:t>Asıl veri kümesinden daha büyük değil</a:t>
            </a:r>
            <a:endParaRPr lang="tr-T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533400" y="0"/>
            <a:ext cx="8229600" cy="1371600"/>
          </a:xfrm>
        </p:spPr>
        <p:txBody>
          <a:bodyPr/>
          <a:lstStyle/>
          <a:p>
            <a:r>
              <a:rPr lang="en-US" dirty="0" smtClean="0"/>
              <a:t>FP-</a:t>
            </a:r>
            <a:r>
              <a:rPr lang="tr-TR" dirty="0" smtClean="0"/>
              <a:t>Ağacı Başka Örnek</a:t>
            </a:r>
            <a:endParaRPr lang="en-US" dirty="0"/>
          </a:p>
        </p:txBody>
      </p:sp>
      <p:sp>
        <p:nvSpPr>
          <p:cNvPr id="274435" name="Rectangle 3"/>
          <p:cNvSpPr>
            <a:spLocks noGrp="1" noChangeArrowheads="1"/>
          </p:cNvSpPr>
          <p:nvPr>
            <p:ph type="body" idx="1"/>
          </p:nvPr>
        </p:nvSpPr>
        <p:spPr>
          <a:xfrm>
            <a:off x="381000" y="1905000"/>
            <a:ext cx="1981200" cy="4648200"/>
          </a:xfrm>
        </p:spPr>
        <p:txBody>
          <a:bodyPr/>
          <a:lstStyle/>
          <a:p>
            <a:pPr>
              <a:buFontTx/>
              <a:buNone/>
            </a:pPr>
            <a:r>
              <a:rPr lang="en-US" sz="2400" dirty="0"/>
              <a:t>A B C E F O</a:t>
            </a:r>
          </a:p>
          <a:p>
            <a:pPr>
              <a:buFontTx/>
              <a:buNone/>
            </a:pPr>
            <a:r>
              <a:rPr lang="en-US" sz="2400" dirty="0"/>
              <a:t>A C G</a:t>
            </a:r>
          </a:p>
          <a:p>
            <a:pPr>
              <a:buFontTx/>
              <a:buNone/>
            </a:pPr>
            <a:r>
              <a:rPr lang="en-US" sz="2400" dirty="0"/>
              <a:t>E I</a:t>
            </a:r>
          </a:p>
          <a:p>
            <a:pPr>
              <a:buFontTx/>
              <a:buNone/>
            </a:pPr>
            <a:r>
              <a:rPr lang="en-US" sz="2400" dirty="0"/>
              <a:t>A C D E G</a:t>
            </a:r>
          </a:p>
          <a:p>
            <a:pPr>
              <a:buFontTx/>
              <a:buNone/>
            </a:pPr>
            <a:r>
              <a:rPr lang="en-US" sz="2400" dirty="0"/>
              <a:t>A C E G L</a:t>
            </a:r>
          </a:p>
          <a:p>
            <a:pPr>
              <a:buFontTx/>
              <a:buNone/>
            </a:pPr>
            <a:r>
              <a:rPr lang="en-US" sz="2400" dirty="0"/>
              <a:t>E J</a:t>
            </a:r>
          </a:p>
          <a:p>
            <a:pPr>
              <a:buFontTx/>
              <a:buNone/>
            </a:pPr>
            <a:r>
              <a:rPr lang="en-US" sz="2400" dirty="0"/>
              <a:t>A B C E F P</a:t>
            </a:r>
          </a:p>
          <a:p>
            <a:pPr>
              <a:buFontTx/>
              <a:buNone/>
            </a:pPr>
            <a:r>
              <a:rPr lang="en-US" sz="2400" dirty="0"/>
              <a:t>A C D</a:t>
            </a:r>
          </a:p>
          <a:p>
            <a:pPr>
              <a:buFontTx/>
              <a:buNone/>
            </a:pPr>
            <a:r>
              <a:rPr lang="en-US" sz="2400" dirty="0"/>
              <a:t>A C E G M</a:t>
            </a:r>
          </a:p>
          <a:p>
            <a:pPr>
              <a:buFontTx/>
              <a:buNone/>
            </a:pPr>
            <a:r>
              <a:rPr lang="en-US" sz="2400" dirty="0"/>
              <a:t>A C E G N</a:t>
            </a:r>
          </a:p>
        </p:txBody>
      </p:sp>
      <p:graphicFrame>
        <p:nvGraphicFramePr>
          <p:cNvPr id="274436" name="Group 4"/>
          <p:cNvGraphicFramePr>
            <a:graphicFrameLocks noGrp="1"/>
          </p:cNvGraphicFramePr>
          <p:nvPr/>
        </p:nvGraphicFramePr>
        <p:xfrm>
          <a:off x="2590800" y="1957388"/>
          <a:ext cx="1447800" cy="277368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74462" name="Rectangle 30"/>
          <p:cNvSpPr>
            <a:spLocks noChangeArrowheads="1"/>
          </p:cNvSpPr>
          <p:nvPr/>
        </p:nvSpPr>
        <p:spPr bwMode="auto">
          <a:xfrm>
            <a:off x="4876800" y="1905000"/>
            <a:ext cx="1981200" cy="4648200"/>
          </a:xfrm>
          <a:prstGeom prst="rect">
            <a:avLst/>
          </a:prstGeom>
          <a:noFill/>
          <a:ln w="9525">
            <a:noFill/>
            <a:miter lim="800000"/>
            <a:headEnd/>
            <a:tailEnd/>
          </a:ln>
          <a:effectLst/>
        </p:spPr>
        <p:txBody>
          <a:bodyPr/>
          <a:lstStyle/>
          <a:p>
            <a:pPr marL="342900" indent="-342900">
              <a:spcBef>
                <a:spcPct val="20000"/>
              </a:spcBef>
            </a:pPr>
            <a:r>
              <a:rPr lang="en-US" sz="2400" b="1" dirty="0">
                <a:solidFill>
                  <a:schemeClr val="tx1"/>
                </a:solidFill>
                <a:latin typeface="Times New Roman" pitchFamily="18" charset="0"/>
              </a:rPr>
              <a:t>A C E B F</a:t>
            </a:r>
          </a:p>
          <a:p>
            <a:pPr marL="342900" indent="-342900">
              <a:spcBef>
                <a:spcPct val="20000"/>
              </a:spcBef>
            </a:pPr>
            <a:r>
              <a:rPr lang="en-US" sz="2400" b="1" dirty="0">
                <a:solidFill>
                  <a:schemeClr val="tx1"/>
                </a:solidFill>
                <a:latin typeface="Times New Roman" pitchFamily="18" charset="0"/>
              </a:rPr>
              <a:t>A C G</a:t>
            </a:r>
          </a:p>
          <a:p>
            <a:pPr marL="342900" indent="-342900">
              <a:spcBef>
                <a:spcPct val="20000"/>
              </a:spcBef>
            </a:pPr>
            <a:r>
              <a:rPr lang="en-US" sz="2400" b="1" dirty="0">
                <a:solidFill>
                  <a:schemeClr val="tx1"/>
                </a:solidFill>
                <a:latin typeface="Times New Roman" pitchFamily="18" charset="0"/>
              </a:rPr>
              <a:t>E</a:t>
            </a:r>
          </a:p>
          <a:p>
            <a:pPr marL="342900" indent="-342900">
              <a:spcBef>
                <a:spcPct val="20000"/>
              </a:spcBef>
            </a:pPr>
            <a:r>
              <a:rPr lang="en-US" sz="2400" b="1" dirty="0">
                <a:solidFill>
                  <a:schemeClr val="tx1"/>
                </a:solidFill>
                <a:latin typeface="Times New Roman" pitchFamily="18" charset="0"/>
              </a:rPr>
              <a:t>A C E G D</a:t>
            </a:r>
          </a:p>
          <a:p>
            <a:pPr marL="342900" indent="-342900">
              <a:spcBef>
                <a:spcPct val="20000"/>
              </a:spcBef>
            </a:pPr>
            <a:r>
              <a:rPr lang="en-US" sz="2400" b="1" dirty="0">
                <a:solidFill>
                  <a:schemeClr val="tx1"/>
                </a:solidFill>
                <a:latin typeface="Times New Roman" pitchFamily="18" charset="0"/>
              </a:rPr>
              <a:t>A C E G</a:t>
            </a:r>
          </a:p>
          <a:p>
            <a:pPr marL="342900" indent="-342900">
              <a:spcBef>
                <a:spcPct val="20000"/>
              </a:spcBef>
            </a:pPr>
            <a:r>
              <a:rPr lang="en-US" sz="2400" b="1" dirty="0">
                <a:solidFill>
                  <a:schemeClr val="tx1"/>
                </a:solidFill>
                <a:latin typeface="Times New Roman" pitchFamily="18" charset="0"/>
              </a:rPr>
              <a:t>E</a:t>
            </a:r>
          </a:p>
          <a:p>
            <a:pPr marL="342900" indent="-342900">
              <a:spcBef>
                <a:spcPct val="20000"/>
              </a:spcBef>
            </a:pPr>
            <a:r>
              <a:rPr lang="en-US" sz="2400" b="1" dirty="0">
                <a:solidFill>
                  <a:schemeClr val="tx1"/>
                </a:solidFill>
                <a:latin typeface="Times New Roman" pitchFamily="18" charset="0"/>
              </a:rPr>
              <a:t>A C E B F</a:t>
            </a:r>
          </a:p>
          <a:p>
            <a:pPr marL="342900" indent="-342900">
              <a:spcBef>
                <a:spcPct val="20000"/>
              </a:spcBef>
            </a:pPr>
            <a:r>
              <a:rPr lang="en-US" sz="2400" b="1" dirty="0">
                <a:solidFill>
                  <a:schemeClr val="tx1"/>
                </a:solidFill>
                <a:latin typeface="Times New Roman" pitchFamily="18" charset="0"/>
              </a:rPr>
              <a:t>A C D</a:t>
            </a:r>
          </a:p>
          <a:p>
            <a:pPr marL="342900" indent="-342900">
              <a:spcBef>
                <a:spcPct val="20000"/>
              </a:spcBef>
            </a:pPr>
            <a:r>
              <a:rPr lang="en-US" sz="2400" b="1" dirty="0">
                <a:solidFill>
                  <a:schemeClr val="tx1"/>
                </a:solidFill>
                <a:latin typeface="Times New Roman" pitchFamily="18" charset="0"/>
              </a:rPr>
              <a:t>A C E G</a:t>
            </a:r>
          </a:p>
          <a:p>
            <a:pPr marL="342900" indent="-342900">
              <a:spcBef>
                <a:spcPct val="20000"/>
              </a:spcBef>
            </a:pPr>
            <a:r>
              <a:rPr lang="en-US" sz="2400" b="1" dirty="0">
                <a:solidFill>
                  <a:schemeClr val="tx1"/>
                </a:solidFill>
                <a:latin typeface="Times New Roman" pitchFamily="18" charset="0"/>
              </a:rPr>
              <a:t>A C E G</a:t>
            </a:r>
          </a:p>
        </p:txBody>
      </p:sp>
      <p:sp>
        <p:nvSpPr>
          <p:cNvPr id="274463" name="Text Box 31"/>
          <p:cNvSpPr txBox="1">
            <a:spLocks noChangeArrowheads="1"/>
          </p:cNvSpPr>
          <p:nvPr/>
        </p:nvSpPr>
        <p:spPr bwMode="auto">
          <a:xfrm>
            <a:off x="2498725" y="1027113"/>
            <a:ext cx="2474332" cy="646331"/>
          </a:xfrm>
          <a:prstGeom prst="rect">
            <a:avLst/>
          </a:prstGeom>
          <a:noFill/>
          <a:ln w="9525">
            <a:noFill/>
            <a:miter lim="800000"/>
            <a:headEnd/>
            <a:tailEnd/>
          </a:ln>
          <a:effectLst/>
        </p:spPr>
        <p:txBody>
          <a:bodyPr wrap="none">
            <a:spAutoFit/>
          </a:bodyPr>
          <a:lstStyle/>
          <a:p>
            <a:r>
              <a:rPr lang="tr-TR" dirty="0" smtClean="0"/>
              <a:t>Yoğun</a:t>
            </a:r>
            <a:r>
              <a:rPr lang="en-US" dirty="0" smtClean="0"/>
              <a:t>. 1-</a:t>
            </a:r>
            <a:r>
              <a:rPr lang="tr-TR" dirty="0" err="1" smtClean="0"/>
              <a:t>Ürünkümeler</a:t>
            </a:r>
            <a:endParaRPr lang="en-US" dirty="0"/>
          </a:p>
          <a:p>
            <a:r>
              <a:rPr lang="en-US" dirty="0">
                <a:solidFill>
                  <a:srgbClr val="FF0000"/>
                </a:solidFill>
              </a:rPr>
              <a:t>Supp. Count </a:t>
            </a:r>
            <a:r>
              <a:rPr lang="en-US" dirty="0">
                <a:solidFill>
                  <a:srgbClr val="FF0000"/>
                </a:solidFill>
                <a:sym typeface="Symbol" pitchFamily="18" charset="2"/>
              </a:rPr>
              <a:t>2</a:t>
            </a:r>
            <a:endParaRPr lang="en-US" dirty="0">
              <a:solidFill>
                <a:srgbClr val="FF0000"/>
              </a:solidFill>
            </a:endParaRPr>
          </a:p>
        </p:txBody>
      </p:sp>
      <p:sp>
        <p:nvSpPr>
          <p:cNvPr id="274464" name="Text Box 32"/>
          <p:cNvSpPr txBox="1">
            <a:spLocks noChangeArrowheads="1"/>
          </p:cNvSpPr>
          <p:nvPr/>
        </p:nvSpPr>
        <p:spPr bwMode="auto">
          <a:xfrm>
            <a:off x="457200" y="990600"/>
            <a:ext cx="1000595" cy="369332"/>
          </a:xfrm>
          <a:prstGeom prst="rect">
            <a:avLst/>
          </a:prstGeom>
          <a:noFill/>
          <a:ln w="9525">
            <a:noFill/>
            <a:miter lim="800000"/>
            <a:headEnd/>
            <a:tailEnd/>
          </a:ln>
          <a:effectLst/>
        </p:spPr>
        <p:txBody>
          <a:bodyPr wrap="none">
            <a:spAutoFit/>
          </a:bodyPr>
          <a:lstStyle/>
          <a:p>
            <a:r>
              <a:rPr lang="tr-TR" dirty="0" smtClean="0"/>
              <a:t>İşlemler</a:t>
            </a:r>
            <a:endParaRPr lang="en-US" dirty="0"/>
          </a:p>
        </p:txBody>
      </p:sp>
      <p:sp>
        <p:nvSpPr>
          <p:cNvPr id="274465" name="Text Box 33"/>
          <p:cNvSpPr txBox="1">
            <a:spLocks noChangeArrowheads="1"/>
          </p:cNvSpPr>
          <p:nvPr/>
        </p:nvSpPr>
        <p:spPr bwMode="auto">
          <a:xfrm>
            <a:off x="4953000" y="990600"/>
            <a:ext cx="3962400" cy="923330"/>
          </a:xfrm>
          <a:prstGeom prst="rect">
            <a:avLst/>
          </a:prstGeom>
          <a:noFill/>
          <a:ln w="9525">
            <a:noFill/>
            <a:miter lim="800000"/>
            <a:headEnd/>
            <a:tailEnd/>
          </a:ln>
          <a:effectLst/>
        </p:spPr>
        <p:txBody>
          <a:bodyPr>
            <a:spAutoFit/>
          </a:bodyPr>
          <a:lstStyle/>
          <a:p>
            <a:r>
              <a:rPr lang="tr-TR" dirty="0" smtClean="0"/>
              <a:t>Frekanslara bağlı sıralanmış ürünlü ve yoğun olmayan ürünlerin ihmal edildiği işlemler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74463"/>
                                        </p:tgtEl>
                                        <p:attrNameLst>
                                          <p:attrName>style.visibility</p:attrName>
                                        </p:attrNameLst>
                                      </p:cBhvr>
                                      <p:to>
                                        <p:strVal val="visible"/>
                                      </p:to>
                                    </p:set>
                                    <p:anim calcmode="lin" valueType="num">
                                      <p:cBhvr>
                                        <p:cTn id="7" dur="500" fill="hold"/>
                                        <p:tgtEl>
                                          <p:spTgt spid="274463"/>
                                        </p:tgtEl>
                                        <p:attrNameLst>
                                          <p:attrName>ppt_w</p:attrName>
                                        </p:attrNameLst>
                                      </p:cBhvr>
                                      <p:tavLst>
                                        <p:tav tm="0">
                                          <p:val>
                                            <p:fltVal val="0"/>
                                          </p:val>
                                        </p:tav>
                                        <p:tav tm="100000">
                                          <p:val>
                                            <p:strVal val="#ppt_w"/>
                                          </p:val>
                                        </p:tav>
                                      </p:tavLst>
                                    </p:anim>
                                    <p:anim calcmode="lin" valueType="num">
                                      <p:cBhvr>
                                        <p:cTn id="8" dur="500" fill="hold"/>
                                        <p:tgtEl>
                                          <p:spTgt spid="27446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74436"/>
                                        </p:tgtEl>
                                        <p:attrNameLst>
                                          <p:attrName>style.visibility</p:attrName>
                                        </p:attrNameLst>
                                      </p:cBhvr>
                                      <p:to>
                                        <p:strVal val="visible"/>
                                      </p:to>
                                    </p:set>
                                    <p:anim calcmode="lin" valueType="num">
                                      <p:cBhvr>
                                        <p:cTn id="13" dur="500" fill="hold"/>
                                        <p:tgtEl>
                                          <p:spTgt spid="274436"/>
                                        </p:tgtEl>
                                        <p:attrNameLst>
                                          <p:attrName>ppt_w</p:attrName>
                                        </p:attrNameLst>
                                      </p:cBhvr>
                                      <p:tavLst>
                                        <p:tav tm="0">
                                          <p:val>
                                            <p:fltVal val="0"/>
                                          </p:val>
                                        </p:tav>
                                        <p:tav tm="100000">
                                          <p:val>
                                            <p:strVal val="#ppt_w"/>
                                          </p:val>
                                        </p:tav>
                                      </p:tavLst>
                                    </p:anim>
                                    <p:anim calcmode="lin" valueType="num">
                                      <p:cBhvr>
                                        <p:cTn id="14" dur="500" fill="hold"/>
                                        <p:tgtEl>
                                          <p:spTgt spid="27443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74465"/>
                                        </p:tgtEl>
                                        <p:attrNameLst>
                                          <p:attrName>style.visibility</p:attrName>
                                        </p:attrNameLst>
                                      </p:cBhvr>
                                      <p:to>
                                        <p:strVal val="visible"/>
                                      </p:to>
                                    </p:set>
                                    <p:anim calcmode="lin" valueType="num">
                                      <p:cBhvr>
                                        <p:cTn id="19" dur="500" fill="hold"/>
                                        <p:tgtEl>
                                          <p:spTgt spid="274465"/>
                                        </p:tgtEl>
                                        <p:attrNameLst>
                                          <p:attrName>ppt_w</p:attrName>
                                        </p:attrNameLst>
                                      </p:cBhvr>
                                      <p:tavLst>
                                        <p:tav tm="0">
                                          <p:val>
                                            <p:fltVal val="0"/>
                                          </p:val>
                                        </p:tav>
                                        <p:tav tm="100000">
                                          <p:val>
                                            <p:strVal val="#ppt_w"/>
                                          </p:val>
                                        </p:tav>
                                      </p:tavLst>
                                    </p:anim>
                                    <p:anim calcmode="lin" valueType="num">
                                      <p:cBhvr>
                                        <p:cTn id="20" dur="500" fill="hold"/>
                                        <p:tgtEl>
                                          <p:spTgt spid="274465"/>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74462"/>
                                        </p:tgtEl>
                                        <p:attrNameLst>
                                          <p:attrName>style.visibility</p:attrName>
                                        </p:attrNameLst>
                                      </p:cBhvr>
                                      <p:to>
                                        <p:strVal val="visible"/>
                                      </p:to>
                                    </p:set>
                                    <p:anim calcmode="lin" valueType="num">
                                      <p:cBhvr>
                                        <p:cTn id="25" dur="500" fill="hold"/>
                                        <p:tgtEl>
                                          <p:spTgt spid="274462"/>
                                        </p:tgtEl>
                                        <p:attrNameLst>
                                          <p:attrName>ppt_w</p:attrName>
                                        </p:attrNameLst>
                                      </p:cBhvr>
                                      <p:tavLst>
                                        <p:tav tm="0">
                                          <p:val>
                                            <p:fltVal val="0"/>
                                          </p:val>
                                        </p:tav>
                                        <p:tav tm="100000">
                                          <p:val>
                                            <p:strVal val="#ppt_w"/>
                                          </p:val>
                                        </p:tav>
                                      </p:tavLst>
                                    </p:anim>
                                    <p:anim calcmode="lin" valueType="num">
                                      <p:cBhvr>
                                        <p:cTn id="26" dur="500" fill="hold"/>
                                        <p:tgtEl>
                                          <p:spTgt spid="2744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62" grpId="0" autoUpdateAnimBg="0"/>
      <p:bldP spid="274463" grpId="0" autoUpdateAnimBg="0"/>
      <p:bldP spid="274465"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152400" y="228600"/>
            <a:ext cx="8991600" cy="715963"/>
          </a:xfrm>
          <a:prstGeom prst="rect">
            <a:avLst/>
          </a:prstGeom>
          <a:noFill/>
          <a:ln w="9525">
            <a:noFill/>
            <a:miter lim="800000"/>
            <a:headEnd/>
            <a:tailEnd/>
          </a:ln>
          <a:effectLst/>
        </p:spPr>
        <p:txBody>
          <a:bodyPr anchor="ctr"/>
          <a:lstStyle/>
          <a:p>
            <a:pPr algn="ctr"/>
            <a:r>
              <a:rPr lang="en-US" sz="4400" dirty="0" smtClean="0">
                <a:latin typeface="Times New Roman" pitchFamily="18" charset="0"/>
              </a:rPr>
              <a:t>1</a:t>
            </a:r>
            <a:r>
              <a:rPr lang="tr-TR" sz="4400" dirty="0" smtClean="0">
                <a:latin typeface="Times New Roman" pitchFamily="18" charset="0"/>
              </a:rPr>
              <a:t>.</a:t>
            </a:r>
            <a:r>
              <a:rPr lang="en-US" sz="4400" dirty="0" smtClean="0">
                <a:latin typeface="Times New Roman" pitchFamily="18" charset="0"/>
              </a:rPr>
              <a:t> </a:t>
            </a:r>
            <a:r>
              <a:rPr lang="tr-TR" sz="4400" dirty="0" smtClean="0">
                <a:latin typeface="Times New Roman" pitchFamily="18" charset="0"/>
              </a:rPr>
              <a:t>işlem okuma sonrası </a:t>
            </a:r>
            <a:r>
              <a:rPr lang="en-US" sz="4400" dirty="0" smtClean="0">
                <a:latin typeface="Times New Roman" pitchFamily="18" charset="0"/>
              </a:rPr>
              <a:t>FP-</a:t>
            </a:r>
            <a:r>
              <a:rPr lang="tr-TR" sz="4400" dirty="0" smtClean="0">
                <a:latin typeface="Times New Roman" pitchFamily="18" charset="0"/>
              </a:rPr>
              <a:t>Ağacı</a:t>
            </a:r>
            <a:endParaRPr lang="en-US" sz="4400" dirty="0">
              <a:latin typeface="Times New Roman" pitchFamily="18" charset="0"/>
            </a:endParaRPr>
          </a:p>
        </p:txBody>
      </p:sp>
      <p:graphicFrame>
        <p:nvGraphicFramePr>
          <p:cNvPr id="276483" name="Group 3"/>
          <p:cNvGraphicFramePr>
            <a:graphicFrameLocks noGrp="1"/>
          </p:cNvGraphicFramePr>
          <p:nvPr/>
        </p:nvGraphicFramePr>
        <p:xfrm>
          <a:off x="2590800" y="1981200"/>
          <a:ext cx="1447800" cy="277368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76509" name="Rectangle 29"/>
          <p:cNvSpPr>
            <a:spLocks noChangeArrowheads="1"/>
          </p:cNvSpPr>
          <p:nvPr/>
        </p:nvSpPr>
        <p:spPr bwMode="auto">
          <a:xfrm>
            <a:off x="304800" y="1143000"/>
            <a:ext cx="1981200" cy="4648200"/>
          </a:xfrm>
          <a:prstGeom prst="rect">
            <a:avLst/>
          </a:prstGeom>
          <a:noFill/>
          <a:ln w="9525">
            <a:noFill/>
            <a:miter lim="800000"/>
            <a:headEnd/>
            <a:tailEnd/>
          </a:ln>
          <a:effectLst/>
        </p:spPr>
        <p:txBody>
          <a:bodyPr/>
          <a:lstStyle/>
          <a:p>
            <a:pPr marL="342900" indent="-342900">
              <a:spcBef>
                <a:spcPct val="20000"/>
              </a:spcBef>
            </a:pPr>
            <a:r>
              <a:rPr lang="en-US" sz="2400" b="1" dirty="0">
                <a:solidFill>
                  <a:srgbClr val="FF0000"/>
                </a:solidFill>
                <a:latin typeface="Times New Roman" pitchFamily="18" charset="0"/>
              </a:rPr>
              <a:t>A C E B F</a:t>
            </a:r>
          </a:p>
          <a:p>
            <a:pPr marL="342900" indent="-342900">
              <a:spcBef>
                <a:spcPct val="20000"/>
              </a:spcBef>
            </a:pPr>
            <a:r>
              <a:rPr lang="en-US" sz="2400" dirty="0">
                <a:solidFill>
                  <a:schemeClr val="tx1"/>
                </a:solidFill>
                <a:latin typeface="Times New Roman" pitchFamily="18" charset="0"/>
              </a:rPr>
              <a:t>A C G</a:t>
            </a:r>
          </a:p>
          <a:p>
            <a:pPr marL="342900" indent="-342900">
              <a:spcBef>
                <a:spcPct val="20000"/>
              </a:spcBef>
            </a:pPr>
            <a:r>
              <a:rPr lang="en-US" sz="2400" dirty="0">
                <a:solidFill>
                  <a:schemeClr val="tx1"/>
                </a:solidFill>
                <a:latin typeface="Times New Roman" pitchFamily="18" charset="0"/>
              </a:rPr>
              <a:t>E</a:t>
            </a:r>
          </a:p>
          <a:p>
            <a:pPr marL="342900" indent="-342900">
              <a:spcBef>
                <a:spcPct val="20000"/>
              </a:spcBef>
            </a:pPr>
            <a:r>
              <a:rPr lang="en-US" sz="2400" dirty="0">
                <a:solidFill>
                  <a:schemeClr val="tx1"/>
                </a:solidFill>
                <a:latin typeface="Times New Roman" pitchFamily="18" charset="0"/>
              </a:rPr>
              <a:t>A C E G D</a:t>
            </a:r>
          </a:p>
          <a:p>
            <a:pPr marL="342900" indent="-342900">
              <a:spcBef>
                <a:spcPct val="20000"/>
              </a:spcBef>
            </a:pPr>
            <a:r>
              <a:rPr lang="en-US" sz="2400" dirty="0">
                <a:solidFill>
                  <a:schemeClr val="tx1"/>
                </a:solidFill>
                <a:latin typeface="Times New Roman" pitchFamily="18" charset="0"/>
              </a:rPr>
              <a:t>A C E G</a:t>
            </a:r>
          </a:p>
          <a:p>
            <a:pPr marL="342900" indent="-342900">
              <a:spcBef>
                <a:spcPct val="20000"/>
              </a:spcBef>
            </a:pPr>
            <a:r>
              <a:rPr lang="en-US" sz="2400" dirty="0">
                <a:solidFill>
                  <a:schemeClr val="tx1"/>
                </a:solidFill>
                <a:latin typeface="Times New Roman" pitchFamily="18" charset="0"/>
              </a:rPr>
              <a:t>E</a:t>
            </a:r>
          </a:p>
          <a:p>
            <a:pPr marL="342900" indent="-342900">
              <a:spcBef>
                <a:spcPct val="20000"/>
              </a:spcBef>
            </a:pPr>
            <a:r>
              <a:rPr lang="en-US" sz="2400" dirty="0">
                <a:solidFill>
                  <a:schemeClr val="tx1"/>
                </a:solidFill>
                <a:latin typeface="Times New Roman" pitchFamily="18" charset="0"/>
              </a:rPr>
              <a:t>A C E B F</a:t>
            </a:r>
          </a:p>
          <a:p>
            <a:pPr marL="342900" indent="-342900">
              <a:spcBef>
                <a:spcPct val="20000"/>
              </a:spcBef>
            </a:pPr>
            <a:r>
              <a:rPr lang="en-US" sz="2400" dirty="0">
                <a:solidFill>
                  <a:schemeClr val="tx1"/>
                </a:solidFill>
                <a:latin typeface="Times New Roman" pitchFamily="18" charset="0"/>
              </a:rPr>
              <a:t>A C D</a:t>
            </a:r>
          </a:p>
          <a:p>
            <a:pPr marL="342900" indent="-342900">
              <a:spcBef>
                <a:spcPct val="20000"/>
              </a:spcBef>
            </a:pPr>
            <a:r>
              <a:rPr lang="en-US" sz="2400" dirty="0">
                <a:solidFill>
                  <a:schemeClr val="tx1"/>
                </a:solidFill>
                <a:latin typeface="Times New Roman" pitchFamily="18" charset="0"/>
              </a:rPr>
              <a:t>A C E G</a:t>
            </a:r>
          </a:p>
          <a:p>
            <a:pPr marL="342900" indent="-342900">
              <a:spcBef>
                <a:spcPct val="20000"/>
              </a:spcBef>
            </a:pPr>
            <a:r>
              <a:rPr lang="en-US" sz="2400" dirty="0">
                <a:solidFill>
                  <a:schemeClr val="tx1"/>
                </a:solidFill>
                <a:latin typeface="Times New Roman" pitchFamily="18" charset="0"/>
              </a:rPr>
              <a:t>A C E G</a:t>
            </a:r>
          </a:p>
        </p:txBody>
      </p:sp>
      <p:sp>
        <p:nvSpPr>
          <p:cNvPr id="276510" name="Oval 30"/>
          <p:cNvSpPr>
            <a:spLocks noChangeArrowheads="1"/>
          </p:cNvSpPr>
          <p:nvPr/>
        </p:nvSpPr>
        <p:spPr bwMode="auto">
          <a:xfrm>
            <a:off x="6324600" y="1371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null</a:t>
            </a:r>
          </a:p>
        </p:txBody>
      </p:sp>
      <p:sp>
        <p:nvSpPr>
          <p:cNvPr id="276511" name="Oval 31"/>
          <p:cNvSpPr>
            <a:spLocks noChangeArrowheads="1"/>
          </p:cNvSpPr>
          <p:nvPr/>
        </p:nvSpPr>
        <p:spPr bwMode="auto">
          <a:xfrm>
            <a:off x="57150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A:1</a:t>
            </a:r>
          </a:p>
        </p:txBody>
      </p:sp>
      <p:sp>
        <p:nvSpPr>
          <p:cNvPr id="276512" name="Oval 32"/>
          <p:cNvSpPr>
            <a:spLocks noChangeArrowheads="1"/>
          </p:cNvSpPr>
          <p:nvPr/>
        </p:nvSpPr>
        <p:spPr bwMode="auto">
          <a:xfrm>
            <a:off x="5181600" y="2819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C:1</a:t>
            </a:r>
          </a:p>
        </p:txBody>
      </p:sp>
      <p:sp>
        <p:nvSpPr>
          <p:cNvPr id="276513" name="Oval 33"/>
          <p:cNvSpPr>
            <a:spLocks noChangeArrowheads="1"/>
          </p:cNvSpPr>
          <p:nvPr/>
        </p:nvSpPr>
        <p:spPr bwMode="auto">
          <a:xfrm>
            <a:off x="4724400" y="3581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E:1</a:t>
            </a:r>
          </a:p>
        </p:txBody>
      </p:sp>
      <p:sp>
        <p:nvSpPr>
          <p:cNvPr id="276514" name="Oval 34"/>
          <p:cNvSpPr>
            <a:spLocks noChangeArrowheads="1"/>
          </p:cNvSpPr>
          <p:nvPr/>
        </p:nvSpPr>
        <p:spPr bwMode="auto">
          <a:xfrm>
            <a:off x="4724400" y="4419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B:1</a:t>
            </a:r>
          </a:p>
        </p:txBody>
      </p:sp>
      <p:sp>
        <p:nvSpPr>
          <p:cNvPr id="276515" name="Oval 35"/>
          <p:cNvSpPr>
            <a:spLocks noChangeArrowheads="1"/>
          </p:cNvSpPr>
          <p:nvPr/>
        </p:nvSpPr>
        <p:spPr bwMode="auto">
          <a:xfrm>
            <a:off x="47244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dirty="0"/>
              <a:t>F:1</a:t>
            </a:r>
          </a:p>
        </p:txBody>
      </p:sp>
      <p:sp>
        <p:nvSpPr>
          <p:cNvPr id="276516" name="Line 36"/>
          <p:cNvSpPr>
            <a:spLocks noChangeShapeType="1"/>
          </p:cNvSpPr>
          <p:nvPr/>
        </p:nvSpPr>
        <p:spPr bwMode="auto">
          <a:xfrm flipH="1">
            <a:off x="6172200" y="1752600"/>
            <a:ext cx="381000" cy="304800"/>
          </a:xfrm>
          <a:prstGeom prst="line">
            <a:avLst/>
          </a:prstGeom>
          <a:noFill/>
          <a:ln w="9525">
            <a:solidFill>
              <a:schemeClr val="tx1"/>
            </a:solidFill>
            <a:round/>
            <a:headEnd/>
            <a:tailEnd/>
          </a:ln>
          <a:effectLst/>
        </p:spPr>
        <p:txBody>
          <a:bodyPr/>
          <a:lstStyle/>
          <a:p>
            <a:endParaRPr lang="tr-TR"/>
          </a:p>
        </p:txBody>
      </p:sp>
      <p:sp>
        <p:nvSpPr>
          <p:cNvPr id="276517" name="Line 37"/>
          <p:cNvSpPr>
            <a:spLocks noChangeShapeType="1"/>
          </p:cNvSpPr>
          <p:nvPr/>
        </p:nvSpPr>
        <p:spPr bwMode="auto">
          <a:xfrm flipH="1">
            <a:off x="5562600" y="2438400"/>
            <a:ext cx="381000" cy="381000"/>
          </a:xfrm>
          <a:prstGeom prst="line">
            <a:avLst/>
          </a:prstGeom>
          <a:noFill/>
          <a:ln w="9525">
            <a:solidFill>
              <a:schemeClr val="tx1"/>
            </a:solidFill>
            <a:round/>
            <a:headEnd/>
            <a:tailEnd/>
          </a:ln>
          <a:effectLst/>
        </p:spPr>
        <p:txBody>
          <a:bodyPr/>
          <a:lstStyle/>
          <a:p>
            <a:endParaRPr lang="tr-TR"/>
          </a:p>
        </p:txBody>
      </p:sp>
      <p:sp>
        <p:nvSpPr>
          <p:cNvPr id="276518" name="Line 38"/>
          <p:cNvSpPr>
            <a:spLocks noChangeShapeType="1"/>
          </p:cNvSpPr>
          <p:nvPr/>
        </p:nvSpPr>
        <p:spPr bwMode="auto">
          <a:xfrm flipH="1">
            <a:off x="5105400" y="3200400"/>
            <a:ext cx="304800" cy="381000"/>
          </a:xfrm>
          <a:prstGeom prst="line">
            <a:avLst/>
          </a:prstGeom>
          <a:noFill/>
          <a:ln w="9525">
            <a:solidFill>
              <a:schemeClr val="tx1"/>
            </a:solidFill>
            <a:round/>
            <a:headEnd/>
            <a:tailEnd/>
          </a:ln>
          <a:effectLst/>
        </p:spPr>
        <p:txBody>
          <a:bodyPr/>
          <a:lstStyle/>
          <a:p>
            <a:endParaRPr lang="tr-TR"/>
          </a:p>
        </p:txBody>
      </p:sp>
      <p:sp>
        <p:nvSpPr>
          <p:cNvPr id="276519" name="Line 39"/>
          <p:cNvSpPr>
            <a:spLocks noChangeShapeType="1"/>
          </p:cNvSpPr>
          <p:nvPr/>
        </p:nvSpPr>
        <p:spPr bwMode="auto">
          <a:xfrm>
            <a:off x="5029200" y="3962400"/>
            <a:ext cx="0" cy="457200"/>
          </a:xfrm>
          <a:prstGeom prst="line">
            <a:avLst/>
          </a:prstGeom>
          <a:noFill/>
          <a:ln w="9525">
            <a:solidFill>
              <a:schemeClr val="tx1"/>
            </a:solidFill>
            <a:round/>
            <a:headEnd/>
            <a:tailEnd/>
          </a:ln>
          <a:effectLst/>
        </p:spPr>
        <p:txBody>
          <a:bodyPr/>
          <a:lstStyle/>
          <a:p>
            <a:endParaRPr lang="tr-TR"/>
          </a:p>
        </p:txBody>
      </p:sp>
      <p:sp>
        <p:nvSpPr>
          <p:cNvPr id="276520" name="Line 40"/>
          <p:cNvSpPr>
            <a:spLocks noChangeShapeType="1"/>
          </p:cNvSpPr>
          <p:nvPr/>
        </p:nvSpPr>
        <p:spPr bwMode="auto">
          <a:xfrm>
            <a:off x="5029200" y="4800600"/>
            <a:ext cx="0" cy="457200"/>
          </a:xfrm>
          <a:prstGeom prst="line">
            <a:avLst/>
          </a:prstGeom>
          <a:noFill/>
          <a:ln w="9525">
            <a:solidFill>
              <a:schemeClr val="tx1"/>
            </a:solidFill>
            <a:round/>
            <a:headEnd/>
            <a:tailEnd/>
          </a:ln>
          <a:effectLst/>
        </p:spPr>
        <p:txBody>
          <a:bodyPr/>
          <a:lstStyle/>
          <a:p>
            <a:endParaRPr lang="tr-TR"/>
          </a:p>
        </p:txBody>
      </p:sp>
      <p:sp>
        <p:nvSpPr>
          <p:cNvPr id="276521" name="Line 41"/>
          <p:cNvSpPr>
            <a:spLocks noChangeShapeType="1"/>
          </p:cNvSpPr>
          <p:nvPr/>
        </p:nvSpPr>
        <p:spPr bwMode="auto">
          <a:xfrm>
            <a:off x="3581400" y="4572000"/>
            <a:ext cx="1143000" cy="8382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76522" name="Line 42"/>
          <p:cNvSpPr>
            <a:spLocks noChangeShapeType="1"/>
          </p:cNvSpPr>
          <p:nvPr/>
        </p:nvSpPr>
        <p:spPr bwMode="auto">
          <a:xfrm>
            <a:off x="3657600" y="2971800"/>
            <a:ext cx="1143000" cy="685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76523" name="Line 43"/>
          <p:cNvSpPr>
            <a:spLocks noChangeShapeType="1"/>
          </p:cNvSpPr>
          <p:nvPr/>
        </p:nvSpPr>
        <p:spPr bwMode="auto">
          <a:xfrm>
            <a:off x="3733800" y="2590800"/>
            <a:ext cx="144780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76524" name="Line 44"/>
          <p:cNvSpPr>
            <a:spLocks noChangeShapeType="1"/>
          </p:cNvSpPr>
          <p:nvPr/>
        </p:nvSpPr>
        <p:spPr bwMode="auto">
          <a:xfrm>
            <a:off x="3733800" y="2209800"/>
            <a:ext cx="1981200" cy="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76525" name="Line 45"/>
          <p:cNvSpPr>
            <a:spLocks noChangeShapeType="1"/>
          </p:cNvSpPr>
          <p:nvPr/>
        </p:nvSpPr>
        <p:spPr bwMode="auto">
          <a:xfrm>
            <a:off x="3810000" y="3733800"/>
            <a:ext cx="990600" cy="762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76526" name="Text Box 46"/>
          <p:cNvSpPr txBox="1">
            <a:spLocks noChangeArrowheads="1"/>
          </p:cNvSpPr>
          <p:nvPr/>
        </p:nvSpPr>
        <p:spPr bwMode="auto">
          <a:xfrm>
            <a:off x="2514600" y="1371600"/>
            <a:ext cx="1004955" cy="369332"/>
          </a:xfrm>
          <a:prstGeom prst="rect">
            <a:avLst/>
          </a:prstGeom>
          <a:noFill/>
          <a:ln w="9525">
            <a:noFill/>
            <a:miter lim="800000"/>
            <a:headEnd/>
            <a:tailEnd/>
          </a:ln>
          <a:effectLst/>
        </p:spPr>
        <p:txBody>
          <a:bodyPr wrap="none">
            <a:spAutoFit/>
          </a:bodyPr>
          <a:lstStyle/>
          <a:p>
            <a:r>
              <a:rPr lang="tr-TR" dirty="0" smtClean="0"/>
              <a:t>Bağlantı</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228600" y="228600"/>
            <a:ext cx="8763000" cy="715963"/>
          </a:xfrm>
          <a:prstGeom prst="rect">
            <a:avLst/>
          </a:prstGeom>
          <a:noFill/>
          <a:ln w="9525">
            <a:noFill/>
            <a:miter lim="800000"/>
            <a:headEnd/>
            <a:tailEnd/>
          </a:ln>
          <a:effectLst/>
        </p:spPr>
        <p:txBody>
          <a:bodyPr anchor="ctr"/>
          <a:lstStyle/>
          <a:p>
            <a:pPr algn="ctr"/>
            <a:endParaRPr lang="en-US" sz="4400" dirty="0">
              <a:latin typeface="Times New Roman" pitchFamily="18" charset="0"/>
            </a:endParaRPr>
          </a:p>
        </p:txBody>
      </p:sp>
      <p:sp>
        <p:nvSpPr>
          <p:cNvPr id="278531" name="Rectangle 3"/>
          <p:cNvSpPr>
            <a:spLocks noChangeArrowheads="1"/>
          </p:cNvSpPr>
          <p:nvPr/>
        </p:nvSpPr>
        <p:spPr bwMode="auto">
          <a:xfrm>
            <a:off x="304800" y="1143000"/>
            <a:ext cx="1981200" cy="4648200"/>
          </a:xfrm>
          <a:prstGeom prst="rect">
            <a:avLst/>
          </a:prstGeom>
          <a:noFill/>
          <a:ln w="9525">
            <a:noFill/>
            <a:miter lim="800000"/>
            <a:headEnd/>
            <a:tailEnd/>
          </a:ln>
          <a:effectLst/>
        </p:spPr>
        <p:txBody>
          <a:bodyPr/>
          <a:lstStyle/>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b="1">
                <a:solidFill>
                  <a:srgbClr val="FF0000"/>
                </a:solidFill>
                <a:latin typeface="Times New Roman" pitchFamily="18" charset="0"/>
              </a:rPr>
              <a:t>A C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G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A C E G</a:t>
            </a:r>
          </a:p>
        </p:txBody>
      </p:sp>
      <p:sp>
        <p:nvSpPr>
          <p:cNvPr id="278532" name="Oval 4"/>
          <p:cNvSpPr>
            <a:spLocks noChangeArrowheads="1"/>
          </p:cNvSpPr>
          <p:nvPr/>
        </p:nvSpPr>
        <p:spPr bwMode="auto">
          <a:xfrm>
            <a:off x="5943600" y="3505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G:1</a:t>
            </a:r>
          </a:p>
        </p:txBody>
      </p:sp>
      <p:sp>
        <p:nvSpPr>
          <p:cNvPr id="278533" name="Line 5"/>
          <p:cNvSpPr>
            <a:spLocks noChangeShapeType="1"/>
          </p:cNvSpPr>
          <p:nvPr/>
        </p:nvSpPr>
        <p:spPr bwMode="auto">
          <a:xfrm>
            <a:off x="5715000" y="3200400"/>
            <a:ext cx="457200" cy="304800"/>
          </a:xfrm>
          <a:prstGeom prst="line">
            <a:avLst/>
          </a:prstGeom>
          <a:noFill/>
          <a:ln w="9525">
            <a:solidFill>
              <a:schemeClr val="tx1"/>
            </a:solidFill>
            <a:round/>
            <a:headEnd/>
            <a:tailEnd/>
          </a:ln>
          <a:effectLst/>
        </p:spPr>
        <p:txBody>
          <a:bodyPr/>
          <a:lstStyle/>
          <a:p>
            <a:endParaRPr lang="tr-TR"/>
          </a:p>
        </p:txBody>
      </p:sp>
      <p:graphicFrame>
        <p:nvGraphicFramePr>
          <p:cNvPr id="278534" name="Group 6"/>
          <p:cNvGraphicFramePr>
            <a:graphicFrameLocks noGrp="1"/>
          </p:cNvGraphicFramePr>
          <p:nvPr/>
        </p:nvGraphicFramePr>
        <p:xfrm>
          <a:off x="2590800" y="1981200"/>
          <a:ext cx="1447800" cy="277368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78560" name="Oval 32"/>
          <p:cNvSpPr>
            <a:spLocks noChangeArrowheads="1"/>
          </p:cNvSpPr>
          <p:nvPr/>
        </p:nvSpPr>
        <p:spPr bwMode="auto">
          <a:xfrm>
            <a:off x="6324600" y="1371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null</a:t>
            </a:r>
          </a:p>
        </p:txBody>
      </p:sp>
      <p:sp>
        <p:nvSpPr>
          <p:cNvPr id="278561" name="Oval 33"/>
          <p:cNvSpPr>
            <a:spLocks noChangeArrowheads="1"/>
          </p:cNvSpPr>
          <p:nvPr/>
        </p:nvSpPr>
        <p:spPr bwMode="auto">
          <a:xfrm>
            <a:off x="57150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A:2</a:t>
            </a:r>
          </a:p>
        </p:txBody>
      </p:sp>
      <p:sp>
        <p:nvSpPr>
          <p:cNvPr id="278562" name="Oval 34"/>
          <p:cNvSpPr>
            <a:spLocks noChangeArrowheads="1"/>
          </p:cNvSpPr>
          <p:nvPr/>
        </p:nvSpPr>
        <p:spPr bwMode="auto">
          <a:xfrm>
            <a:off x="5181600" y="2819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C:2</a:t>
            </a:r>
          </a:p>
        </p:txBody>
      </p:sp>
      <p:sp>
        <p:nvSpPr>
          <p:cNvPr id="278563" name="Oval 35"/>
          <p:cNvSpPr>
            <a:spLocks noChangeArrowheads="1"/>
          </p:cNvSpPr>
          <p:nvPr/>
        </p:nvSpPr>
        <p:spPr bwMode="auto">
          <a:xfrm>
            <a:off x="4724400" y="3581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E:1</a:t>
            </a:r>
          </a:p>
        </p:txBody>
      </p:sp>
      <p:sp>
        <p:nvSpPr>
          <p:cNvPr id="278564" name="Oval 36"/>
          <p:cNvSpPr>
            <a:spLocks noChangeArrowheads="1"/>
          </p:cNvSpPr>
          <p:nvPr/>
        </p:nvSpPr>
        <p:spPr bwMode="auto">
          <a:xfrm>
            <a:off x="4724400" y="4419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B:1</a:t>
            </a:r>
          </a:p>
        </p:txBody>
      </p:sp>
      <p:sp>
        <p:nvSpPr>
          <p:cNvPr id="278565" name="Oval 37"/>
          <p:cNvSpPr>
            <a:spLocks noChangeArrowheads="1"/>
          </p:cNvSpPr>
          <p:nvPr/>
        </p:nvSpPr>
        <p:spPr bwMode="auto">
          <a:xfrm>
            <a:off x="47244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F:1</a:t>
            </a:r>
          </a:p>
        </p:txBody>
      </p:sp>
      <p:sp>
        <p:nvSpPr>
          <p:cNvPr id="278566" name="Line 38"/>
          <p:cNvSpPr>
            <a:spLocks noChangeShapeType="1"/>
          </p:cNvSpPr>
          <p:nvPr/>
        </p:nvSpPr>
        <p:spPr bwMode="auto">
          <a:xfrm flipH="1">
            <a:off x="6172200" y="1752600"/>
            <a:ext cx="381000" cy="304800"/>
          </a:xfrm>
          <a:prstGeom prst="line">
            <a:avLst/>
          </a:prstGeom>
          <a:noFill/>
          <a:ln w="9525">
            <a:solidFill>
              <a:schemeClr val="tx1"/>
            </a:solidFill>
            <a:round/>
            <a:headEnd/>
            <a:tailEnd/>
          </a:ln>
          <a:effectLst/>
        </p:spPr>
        <p:txBody>
          <a:bodyPr/>
          <a:lstStyle/>
          <a:p>
            <a:endParaRPr lang="tr-TR"/>
          </a:p>
        </p:txBody>
      </p:sp>
      <p:sp>
        <p:nvSpPr>
          <p:cNvPr id="278567" name="Line 39"/>
          <p:cNvSpPr>
            <a:spLocks noChangeShapeType="1"/>
          </p:cNvSpPr>
          <p:nvPr/>
        </p:nvSpPr>
        <p:spPr bwMode="auto">
          <a:xfrm flipH="1">
            <a:off x="5562600" y="2438400"/>
            <a:ext cx="381000" cy="381000"/>
          </a:xfrm>
          <a:prstGeom prst="line">
            <a:avLst/>
          </a:prstGeom>
          <a:noFill/>
          <a:ln w="9525">
            <a:solidFill>
              <a:schemeClr val="tx1"/>
            </a:solidFill>
            <a:round/>
            <a:headEnd/>
            <a:tailEnd/>
          </a:ln>
          <a:effectLst/>
        </p:spPr>
        <p:txBody>
          <a:bodyPr/>
          <a:lstStyle/>
          <a:p>
            <a:endParaRPr lang="tr-TR"/>
          </a:p>
        </p:txBody>
      </p:sp>
      <p:sp>
        <p:nvSpPr>
          <p:cNvPr id="278568" name="Line 40"/>
          <p:cNvSpPr>
            <a:spLocks noChangeShapeType="1"/>
          </p:cNvSpPr>
          <p:nvPr/>
        </p:nvSpPr>
        <p:spPr bwMode="auto">
          <a:xfrm flipH="1">
            <a:off x="5105400" y="3200400"/>
            <a:ext cx="304800" cy="381000"/>
          </a:xfrm>
          <a:prstGeom prst="line">
            <a:avLst/>
          </a:prstGeom>
          <a:noFill/>
          <a:ln w="9525">
            <a:solidFill>
              <a:schemeClr val="tx1"/>
            </a:solidFill>
            <a:round/>
            <a:headEnd/>
            <a:tailEnd/>
          </a:ln>
          <a:effectLst/>
        </p:spPr>
        <p:txBody>
          <a:bodyPr/>
          <a:lstStyle/>
          <a:p>
            <a:endParaRPr lang="tr-TR"/>
          </a:p>
        </p:txBody>
      </p:sp>
      <p:sp>
        <p:nvSpPr>
          <p:cNvPr id="278569" name="Line 41"/>
          <p:cNvSpPr>
            <a:spLocks noChangeShapeType="1"/>
          </p:cNvSpPr>
          <p:nvPr/>
        </p:nvSpPr>
        <p:spPr bwMode="auto">
          <a:xfrm>
            <a:off x="5029200" y="3962400"/>
            <a:ext cx="0" cy="457200"/>
          </a:xfrm>
          <a:prstGeom prst="line">
            <a:avLst/>
          </a:prstGeom>
          <a:noFill/>
          <a:ln w="9525">
            <a:solidFill>
              <a:schemeClr val="tx1"/>
            </a:solidFill>
            <a:round/>
            <a:headEnd/>
            <a:tailEnd/>
          </a:ln>
          <a:effectLst/>
        </p:spPr>
        <p:txBody>
          <a:bodyPr/>
          <a:lstStyle/>
          <a:p>
            <a:endParaRPr lang="tr-TR"/>
          </a:p>
        </p:txBody>
      </p:sp>
      <p:sp>
        <p:nvSpPr>
          <p:cNvPr id="278570" name="Line 42"/>
          <p:cNvSpPr>
            <a:spLocks noChangeShapeType="1"/>
          </p:cNvSpPr>
          <p:nvPr/>
        </p:nvSpPr>
        <p:spPr bwMode="auto">
          <a:xfrm>
            <a:off x="5029200" y="4800600"/>
            <a:ext cx="0" cy="457200"/>
          </a:xfrm>
          <a:prstGeom prst="line">
            <a:avLst/>
          </a:prstGeom>
          <a:noFill/>
          <a:ln w="9525">
            <a:solidFill>
              <a:schemeClr val="tx1"/>
            </a:solidFill>
            <a:round/>
            <a:headEnd/>
            <a:tailEnd/>
          </a:ln>
          <a:effectLst/>
        </p:spPr>
        <p:txBody>
          <a:bodyPr/>
          <a:lstStyle/>
          <a:p>
            <a:endParaRPr lang="tr-TR"/>
          </a:p>
        </p:txBody>
      </p:sp>
      <p:sp>
        <p:nvSpPr>
          <p:cNvPr id="278571" name="Line 43"/>
          <p:cNvSpPr>
            <a:spLocks noChangeShapeType="1"/>
          </p:cNvSpPr>
          <p:nvPr/>
        </p:nvSpPr>
        <p:spPr bwMode="auto">
          <a:xfrm>
            <a:off x="3581400" y="4572000"/>
            <a:ext cx="1143000" cy="8382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78572" name="Line 44"/>
          <p:cNvSpPr>
            <a:spLocks noChangeShapeType="1"/>
          </p:cNvSpPr>
          <p:nvPr/>
        </p:nvSpPr>
        <p:spPr bwMode="auto">
          <a:xfrm>
            <a:off x="3657600" y="2971800"/>
            <a:ext cx="1143000" cy="685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78573" name="Line 45"/>
          <p:cNvSpPr>
            <a:spLocks noChangeShapeType="1"/>
          </p:cNvSpPr>
          <p:nvPr/>
        </p:nvSpPr>
        <p:spPr bwMode="auto">
          <a:xfrm>
            <a:off x="3733800" y="2590800"/>
            <a:ext cx="144780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78574" name="Line 46"/>
          <p:cNvSpPr>
            <a:spLocks noChangeShapeType="1"/>
          </p:cNvSpPr>
          <p:nvPr/>
        </p:nvSpPr>
        <p:spPr bwMode="auto">
          <a:xfrm>
            <a:off x="3733800" y="2209800"/>
            <a:ext cx="1981200" cy="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78575" name="Line 47"/>
          <p:cNvSpPr>
            <a:spLocks noChangeShapeType="1"/>
          </p:cNvSpPr>
          <p:nvPr/>
        </p:nvSpPr>
        <p:spPr bwMode="auto">
          <a:xfrm>
            <a:off x="3810000" y="3733800"/>
            <a:ext cx="990600" cy="762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78577" name="Line 49"/>
          <p:cNvSpPr>
            <a:spLocks noChangeShapeType="1"/>
          </p:cNvSpPr>
          <p:nvPr/>
        </p:nvSpPr>
        <p:spPr bwMode="auto">
          <a:xfrm>
            <a:off x="3733800" y="3352800"/>
            <a:ext cx="2286000" cy="2286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6" name="Rectangle 2"/>
          <p:cNvSpPr>
            <a:spLocks noChangeArrowheads="1"/>
          </p:cNvSpPr>
          <p:nvPr/>
        </p:nvSpPr>
        <p:spPr bwMode="auto">
          <a:xfrm>
            <a:off x="152400" y="228600"/>
            <a:ext cx="8991600" cy="715963"/>
          </a:xfrm>
          <a:prstGeom prst="rect">
            <a:avLst/>
          </a:prstGeom>
          <a:noFill/>
          <a:ln w="9525">
            <a:noFill/>
            <a:miter lim="800000"/>
            <a:headEnd/>
            <a:tailEnd/>
          </a:ln>
          <a:effectLst/>
        </p:spPr>
        <p:txBody>
          <a:bodyPr anchor="ctr"/>
          <a:lstStyle/>
          <a:p>
            <a:pPr algn="ctr"/>
            <a:r>
              <a:rPr lang="tr-TR" sz="4400" dirty="0" smtClean="0">
                <a:latin typeface="Times New Roman" pitchFamily="18" charset="0"/>
              </a:rPr>
              <a:t>2.</a:t>
            </a:r>
            <a:r>
              <a:rPr lang="en-US" sz="4400" dirty="0" smtClean="0">
                <a:latin typeface="Times New Roman" pitchFamily="18" charset="0"/>
              </a:rPr>
              <a:t> </a:t>
            </a:r>
            <a:r>
              <a:rPr lang="tr-TR" sz="4400" dirty="0" smtClean="0">
                <a:latin typeface="Times New Roman" pitchFamily="18" charset="0"/>
              </a:rPr>
              <a:t>işlem okuma sonrası </a:t>
            </a:r>
            <a:r>
              <a:rPr lang="en-US" sz="4400" dirty="0" smtClean="0">
                <a:latin typeface="Times New Roman" pitchFamily="18" charset="0"/>
              </a:rPr>
              <a:t>FP-</a:t>
            </a:r>
            <a:r>
              <a:rPr lang="tr-TR" sz="4400" dirty="0" smtClean="0">
                <a:latin typeface="Times New Roman" pitchFamily="18" charset="0"/>
              </a:rPr>
              <a:t>Ağacı</a:t>
            </a:r>
            <a:endParaRPr lang="en-US" sz="4400" dirty="0">
              <a:latin typeface="Times New Roman" pitchFamily="18" charset="0"/>
            </a:endParaRPr>
          </a:p>
        </p:txBody>
      </p:sp>
      <p:sp>
        <p:nvSpPr>
          <p:cNvPr id="27" name="Text Box 46"/>
          <p:cNvSpPr txBox="1">
            <a:spLocks noChangeArrowheads="1"/>
          </p:cNvSpPr>
          <p:nvPr/>
        </p:nvSpPr>
        <p:spPr bwMode="auto">
          <a:xfrm>
            <a:off x="2514600" y="1371600"/>
            <a:ext cx="1004955" cy="369332"/>
          </a:xfrm>
          <a:prstGeom prst="rect">
            <a:avLst/>
          </a:prstGeom>
          <a:noFill/>
          <a:ln w="9525">
            <a:noFill/>
            <a:miter lim="800000"/>
            <a:headEnd/>
            <a:tailEnd/>
          </a:ln>
          <a:effectLst/>
        </p:spPr>
        <p:txBody>
          <a:bodyPr wrap="none">
            <a:spAutoFit/>
          </a:bodyPr>
          <a:lstStyle/>
          <a:p>
            <a:r>
              <a:rPr lang="tr-TR" dirty="0" smtClean="0"/>
              <a:t>Bağlantı</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152400" y="228600"/>
            <a:ext cx="8839200" cy="715963"/>
          </a:xfrm>
          <a:prstGeom prst="rect">
            <a:avLst/>
          </a:prstGeom>
          <a:noFill/>
          <a:ln w="9525">
            <a:noFill/>
            <a:miter lim="800000"/>
            <a:headEnd/>
            <a:tailEnd/>
          </a:ln>
          <a:effectLst/>
        </p:spPr>
        <p:txBody>
          <a:bodyPr anchor="ctr"/>
          <a:lstStyle/>
          <a:p>
            <a:pPr algn="ctr"/>
            <a:endParaRPr lang="en-US" sz="4400" dirty="0">
              <a:latin typeface="Times New Roman" pitchFamily="18" charset="0"/>
            </a:endParaRPr>
          </a:p>
        </p:txBody>
      </p:sp>
      <p:sp>
        <p:nvSpPr>
          <p:cNvPr id="280579" name="Rectangle 3"/>
          <p:cNvSpPr>
            <a:spLocks noChangeArrowheads="1"/>
          </p:cNvSpPr>
          <p:nvPr/>
        </p:nvSpPr>
        <p:spPr bwMode="auto">
          <a:xfrm>
            <a:off x="304800" y="1143000"/>
            <a:ext cx="1981200" cy="4648200"/>
          </a:xfrm>
          <a:prstGeom prst="rect">
            <a:avLst/>
          </a:prstGeom>
          <a:noFill/>
          <a:ln w="9525">
            <a:noFill/>
            <a:miter lim="800000"/>
            <a:headEnd/>
            <a:tailEnd/>
          </a:ln>
          <a:effectLst/>
        </p:spPr>
        <p:txBody>
          <a:bodyPr/>
          <a:lstStyle/>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G</a:t>
            </a:r>
          </a:p>
          <a:p>
            <a:pPr marL="342900" indent="-342900">
              <a:spcBef>
                <a:spcPct val="20000"/>
              </a:spcBef>
            </a:pPr>
            <a:r>
              <a:rPr lang="en-US" sz="2400" b="1">
                <a:solidFill>
                  <a:srgbClr val="FF0000"/>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G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A C E G</a:t>
            </a:r>
          </a:p>
        </p:txBody>
      </p:sp>
      <p:sp>
        <p:nvSpPr>
          <p:cNvPr id="280580" name="Oval 4"/>
          <p:cNvSpPr>
            <a:spLocks noChangeArrowheads="1"/>
          </p:cNvSpPr>
          <p:nvPr/>
        </p:nvSpPr>
        <p:spPr bwMode="auto">
          <a:xfrm>
            <a:off x="5943600" y="3505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G:1</a:t>
            </a:r>
          </a:p>
        </p:txBody>
      </p:sp>
      <p:sp>
        <p:nvSpPr>
          <p:cNvPr id="280581" name="Line 5"/>
          <p:cNvSpPr>
            <a:spLocks noChangeShapeType="1"/>
          </p:cNvSpPr>
          <p:nvPr/>
        </p:nvSpPr>
        <p:spPr bwMode="auto">
          <a:xfrm>
            <a:off x="5715000" y="3200400"/>
            <a:ext cx="457200" cy="304800"/>
          </a:xfrm>
          <a:prstGeom prst="line">
            <a:avLst/>
          </a:prstGeom>
          <a:noFill/>
          <a:ln w="9525">
            <a:solidFill>
              <a:schemeClr val="tx1"/>
            </a:solidFill>
            <a:round/>
            <a:headEnd/>
            <a:tailEnd/>
          </a:ln>
          <a:effectLst/>
        </p:spPr>
        <p:txBody>
          <a:bodyPr/>
          <a:lstStyle/>
          <a:p>
            <a:endParaRPr lang="tr-TR"/>
          </a:p>
        </p:txBody>
      </p:sp>
      <p:graphicFrame>
        <p:nvGraphicFramePr>
          <p:cNvPr id="280582" name="Group 6"/>
          <p:cNvGraphicFramePr>
            <a:graphicFrameLocks noGrp="1"/>
          </p:cNvGraphicFramePr>
          <p:nvPr/>
        </p:nvGraphicFramePr>
        <p:xfrm>
          <a:off x="2590800" y="1981200"/>
          <a:ext cx="1447800" cy="277368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80608" name="Oval 32"/>
          <p:cNvSpPr>
            <a:spLocks noChangeArrowheads="1"/>
          </p:cNvSpPr>
          <p:nvPr/>
        </p:nvSpPr>
        <p:spPr bwMode="auto">
          <a:xfrm>
            <a:off x="6324600" y="1371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dirty="0"/>
              <a:t>null</a:t>
            </a:r>
          </a:p>
        </p:txBody>
      </p:sp>
      <p:sp>
        <p:nvSpPr>
          <p:cNvPr id="280609" name="Oval 33"/>
          <p:cNvSpPr>
            <a:spLocks noChangeArrowheads="1"/>
          </p:cNvSpPr>
          <p:nvPr/>
        </p:nvSpPr>
        <p:spPr bwMode="auto">
          <a:xfrm>
            <a:off x="57150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A:2</a:t>
            </a:r>
          </a:p>
        </p:txBody>
      </p:sp>
      <p:sp>
        <p:nvSpPr>
          <p:cNvPr id="280610" name="Oval 34"/>
          <p:cNvSpPr>
            <a:spLocks noChangeArrowheads="1"/>
          </p:cNvSpPr>
          <p:nvPr/>
        </p:nvSpPr>
        <p:spPr bwMode="auto">
          <a:xfrm>
            <a:off x="5181600" y="2819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C:2</a:t>
            </a:r>
          </a:p>
        </p:txBody>
      </p:sp>
      <p:sp>
        <p:nvSpPr>
          <p:cNvPr id="280611" name="Oval 35"/>
          <p:cNvSpPr>
            <a:spLocks noChangeArrowheads="1"/>
          </p:cNvSpPr>
          <p:nvPr/>
        </p:nvSpPr>
        <p:spPr bwMode="auto">
          <a:xfrm>
            <a:off x="4724400" y="3581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E:1</a:t>
            </a:r>
          </a:p>
        </p:txBody>
      </p:sp>
      <p:sp>
        <p:nvSpPr>
          <p:cNvPr id="280612" name="Oval 36"/>
          <p:cNvSpPr>
            <a:spLocks noChangeArrowheads="1"/>
          </p:cNvSpPr>
          <p:nvPr/>
        </p:nvSpPr>
        <p:spPr bwMode="auto">
          <a:xfrm>
            <a:off x="4724400" y="4419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B:1</a:t>
            </a:r>
          </a:p>
        </p:txBody>
      </p:sp>
      <p:sp>
        <p:nvSpPr>
          <p:cNvPr id="280613" name="Oval 37"/>
          <p:cNvSpPr>
            <a:spLocks noChangeArrowheads="1"/>
          </p:cNvSpPr>
          <p:nvPr/>
        </p:nvSpPr>
        <p:spPr bwMode="auto">
          <a:xfrm>
            <a:off x="47244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F:1</a:t>
            </a:r>
          </a:p>
        </p:txBody>
      </p:sp>
      <p:sp>
        <p:nvSpPr>
          <p:cNvPr id="280614" name="Line 38"/>
          <p:cNvSpPr>
            <a:spLocks noChangeShapeType="1"/>
          </p:cNvSpPr>
          <p:nvPr/>
        </p:nvSpPr>
        <p:spPr bwMode="auto">
          <a:xfrm flipH="1">
            <a:off x="6172200" y="1752600"/>
            <a:ext cx="381000" cy="304800"/>
          </a:xfrm>
          <a:prstGeom prst="line">
            <a:avLst/>
          </a:prstGeom>
          <a:noFill/>
          <a:ln w="9525">
            <a:solidFill>
              <a:schemeClr val="tx1"/>
            </a:solidFill>
            <a:round/>
            <a:headEnd/>
            <a:tailEnd/>
          </a:ln>
          <a:effectLst/>
        </p:spPr>
        <p:txBody>
          <a:bodyPr/>
          <a:lstStyle/>
          <a:p>
            <a:endParaRPr lang="tr-TR"/>
          </a:p>
        </p:txBody>
      </p:sp>
      <p:sp>
        <p:nvSpPr>
          <p:cNvPr id="280615" name="Line 39"/>
          <p:cNvSpPr>
            <a:spLocks noChangeShapeType="1"/>
          </p:cNvSpPr>
          <p:nvPr/>
        </p:nvSpPr>
        <p:spPr bwMode="auto">
          <a:xfrm flipH="1">
            <a:off x="5562600" y="2438400"/>
            <a:ext cx="381000" cy="381000"/>
          </a:xfrm>
          <a:prstGeom prst="line">
            <a:avLst/>
          </a:prstGeom>
          <a:noFill/>
          <a:ln w="9525">
            <a:solidFill>
              <a:schemeClr val="tx1"/>
            </a:solidFill>
            <a:round/>
            <a:headEnd/>
            <a:tailEnd/>
          </a:ln>
          <a:effectLst/>
        </p:spPr>
        <p:txBody>
          <a:bodyPr/>
          <a:lstStyle/>
          <a:p>
            <a:endParaRPr lang="tr-TR"/>
          </a:p>
        </p:txBody>
      </p:sp>
      <p:sp>
        <p:nvSpPr>
          <p:cNvPr id="280616" name="Line 40"/>
          <p:cNvSpPr>
            <a:spLocks noChangeShapeType="1"/>
          </p:cNvSpPr>
          <p:nvPr/>
        </p:nvSpPr>
        <p:spPr bwMode="auto">
          <a:xfrm flipH="1">
            <a:off x="5105400" y="3200400"/>
            <a:ext cx="304800" cy="381000"/>
          </a:xfrm>
          <a:prstGeom prst="line">
            <a:avLst/>
          </a:prstGeom>
          <a:noFill/>
          <a:ln w="9525">
            <a:solidFill>
              <a:schemeClr val="tx1"/>
            </a:solidFill>
            <a:round/>
            <a:headEnd/>
            <a:tailEnd/>
          </a:ln>
          <a:effectLst/>
        </p:spPr>
        <p:txBody>
          <a:bodyPr/>
          <a:lstStyle/>
          <a:p>
            <a:endParaRPr lang="tr-TR"/>
          </a:p>
        </p:txBody>
      </p:sp>
      <p:sp>
        <p:nvSpPr>
          <p:cNvPr id="280617" name="Line 41"/>
          <p:cNvSpPr>
            <a:spLocks noChangeShapeType="1"/>
          </p:cNvSpPr>
          <p:nvPr/>
        </p:nvSpPr>
        <p:spPr bwMode="auto">
          <a:xfrm>
            <a:off x="5029200" y="3962400"/>
            <a:ext cx="0" cy="457200"/>
          </a:xfrm>
          <a:prstGeom prst="line">
            <a:avLst/>
          </a:prstGeom>
          <a:noFill/>
          <a:ln w="9525">
            <a:solidFill>
              <a:schemeClr val="tx1"/>
            </a:solidFill>
            <a:round/>
            <a:headEnd/>
            <a:tailEnd/>
          </a:ln>
          <a:effectLst/>
        </p:spPr>
        <p:txBody>
          <a:bodyPr/>
          <a:lstStyle/>
          <a:p>
            <a:endParaRPr lang="tr-TR"/>
          </a:p>
        </p:txBody>
      </p:sp>
      <p:sp>
        <p:nvSpPr>
          <p:cNvPr id="280618" name="Line 42"/>
          <p:cNvSpPr>
            <a:spLocks noChangeShapeType="1"/>
          </p:cNvSpPr>
          <p:nvPr/>
        </p:nvSpPr>
        <p:spPr bwMode="auto">
          <a:xfrm>
            <a:off x="5029200" y="4800600"/>
            <a:ext cx="0" cy="457200"/>
          </a:xfrm>
          <a:prstGeom prst="line">
            <a:avLst/>
          </a:prstGeom>
          <a:noFill/>
          <a:ln w="9525">
            <a:solidFill>
              <a:schemeClr val="tx1"/>
            </a:solidFill>
            <a:round/>
            <a:headEnd/>
            <a:tailEnd/>
          </a:ln>
          <a:effectLst/>
        </p:spPr>
        <p:txBody>
          <a:bodyPr/>
          <a:lstStyle/>
          <a:p>
            <a:endParaRPr lang="tr-TR"/>
          </a:p>
        </p:txBody>
      </p:sp>
      <p:sp>
        <p:nvSpPr>
          <p:cNvPr id="280619" name="Line 43"/>
          <p:cNvSpPr>
            <a:spLocks noChangeShapeType="1"/>
          </p:cNvSpPr>
          <p:nvPr/>
        </p:nvSpPr>
        <p:spPr bwMode="auto">
          <a:xfrm>
            <a:off x="3581400" y="4572000"/>
            <a:ext cx="1143000" cy="8382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0620" name="Line 44"/>
          <p:cNvSpPr>
            <a:spLocks noChangeShapeType="1"/>
          </p:cNvSpPr>
          <p:nvPr/>
        </p:nvSpPr>
        <p:spPr bwMode="auto">
          <a:xfrm>
            <a:off x="3657600" y="2971800"/>
            <a:ext cx="1143000" cy="685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0621" name="Line 45"/>
          <p:cNvSpPr>
            <a:spLocks noChangeShapeType="1"/>
          </p:cNvSpPr>
          <p:nvPr/>
        </p:nvSpPr>
        <p:spPr bwMode="auto">
          <a:xfrm>
            <a:off x="3733800" y="2590800"/>
            <a:ext cx="144780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0622" name="Line 46"/>
          <p:cNvSpPr>
            <a:spLocks noChangeShapeType="1"/>
          </p:cNvSpPr>
          <p:nvPr/>
        </p:nvSpPr>
        <p:spPr bwMode="auto">
          <a:xfrm>
            <a:off x="3733800" y="2209800"/>
            <a:ext cx="1981200" cy="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0623" name="Line 47"/>
          <p:cNvSpPr>
            <a:spLocks noChangeShapeType="1"/>
          </p:cNvSpPr>
          <p:nvPr/>
        </p:nvSpPr>
        <p:spPr bwMode="auto">
          <a:xfrm>
            <a:off x="3810000" y="3733800"/>
            <a:ext cx="990600" cy="762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0625" name="Oval 49"/>
          <p:cNvSpPr>
            <a:spLocks noChangeArrowheads="1"/>
          </p:cNvSpPr>
          <p:nvPr/>
        </p:nvSpPr>
        <p:spPr bwMode="auto">
          <a:xfrm>
            <a:off x="73914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E:1</a:t>
            </a:r>
          </a:p>
        </p:txBody>
      </p:sp>
      <p:sp>
        <p:nvSpPr>
          <p:cNvPr id="280626" name="Line 50"/>
          <p:cNvSpPr>
            <a:spLocks noChangeShapeType="1"/>
          </p:cNvSpPr>
          <p:nvPr/>
        </p:nvSpPr>
        <p:spPr bwMode="auto">
          <a:xfrm>
            <a:off x="7010400" y="1676400"/>
            <a:ext cx="685800" cy="381000"/>
          </a:xfrm>
          <a:prstGeom prst="line">
            <a:avLst/>
          </a:prstGeom>
          <a:noFill/>
          <a:ln w="9525">
            <a:solidFill>
              <a:schemeClr val="tx1"/>
            </a:solidFill>
            <a:round/>
            <a:headEnd/>
            <a:tailEnd/>
          </a:ln>
          <a:effectLst/>
        </p:spPr>
        <p:txBody>
          <a:bodyPr/>
          <a:lstStyle/>
          <a:p>
            <a:endParaRPr lang="tr-TR"/>
          </a:p>
        </p:txBody>
      </p:sp>
      <p:sp>
        <p:nvSpPr>
          <p:cNvPr id="280627" name="Line 51"/>
          <p:cNvSpPr>
            <a:spLocks noChangeShapeType="1"/>
          </p:cNvSpPr>
          <p:nvPr/>
        </p:nvSpPr>
        <p:spPr bwMode="auto">
          <a:xfrm flipV="1">
            <a:off x="5410200" y="2362200"/>
            <a:ext cx="2057400" cy="12954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0628" name="Line 52"/>
          <p:cNvSpPr>
            <a:spLocks noChangeShapeType="1"/>
          </p:cNvSpPr>
          <p:nvPr/>
        </p:nvSpPr>
        <p:spPr bwMode="auto">
          <a:xfrm>
            <a:off x="3733800" y="3352800"/>
            <a:ext cx="2286000" cy="2286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 name="Rectangle 2"/>
          <p:cNvSpPr>
            <a:spLocks noChangeArrowheads="1"/>
          </p:cNvSpPr>
          <p:nvPr/>
        </p:nvSpPr>
        <p:spPr bwMode="auto">
          <a:xfrm>
            <a:off x="152400" y="228600"/>
            <a:ext cx="8991600" cy="715963"/>
          </a:xfrm>
          <a:prstGeom prst="rect">
            <a:avLst/>
          </a:prstGeom>
          <a:noFill/>
          <a:ln w="9525">
            <a:noFill/>
            <a:miter lim="800000"/>
            <a:headEnd/>
            <a:tailEnd/>
          </a:ln>
          <a:effectLst/>
        </p:spPr>
        <p:txBody>
          <a:bodyPr anchor="ctr"/>
          <a:lstStyle/>
          <a:p>
            <a:pPr algn="ctr"/>
            <a:r>
              <a:rPr lang="tr-TR" sz="4400" dirty="0" smtClean="0">
                <a:latin typeface="Times New Roman" pitchFamily="18" charset="0"/>
              </a:rPr>
              <a:t>3.</a:t>
            </a:r>
            <a:r>
              <a:rPr lang="en-US" sz="4400" dirty="0" smtClean="0">
                <a:latin typeface="Times New Roman" pitchFamily="18" charset="0"/>
              </a:rPr>
              <a:t> </a:t>
            </a:r>
            <a:r>
              <a:rPr lang="tr-TR" sz="4400" dirty="0" smtClean="0">
                <a:latin typeface="Times New Roman" pitchFamily="18" charset="0"/>
              </a:rPr>
              <a:t>işlem okuma sonrası </a:t>
            </a:r>
            <a:r>
              <a:rPr lang="en-US" sz="4400" dirty="0" smtClean="0">
                <a:latin typeface="Times New Roman" pitchFamily="18" charset="0"/>
              </a:rPr>
              <a:t>FP-</a:t>
            </a:r>
            <a:r>
              <a:rPr lang="tr-TR" sz="4400" dirty="0" smtClean="0">
                <a:latin typeface="Times New Roman" pitchFamily="18" charset="0"/>
              </a:rPr>
              <a:t>Ağacı</a:t>
            </a:r>
            <a:endParaRPr lang="en-US" sz="4400" dirty="0">
              <a:latin typeface="Times New Roman" pitchFamily="18" charset="0"/>
            </a:endParaRPr>
          </a:p>
        </p:txBody>
      </p:sp>
      <p:sp>
        <p:nvSpPr>
          <p:cNvPr id="30" name="Text Box 46"/>
          <p:cNvSpPr txBox="1">
            <a:spLocks noChangeArrowheads="1"/>
          </p:cNvSpPr>
          <p:nvPr/>
        </p:nvSpPr>
        <p:spPr bwMode="auto">
          <a:xfrm>
            <a:off x="2514600" y="1371600"/>
            <a:ext cx="1004955" cy="369332"/>
          </a:xfrm>
          <a:prstGeom prst="rect">
            <a:avLst/>
          </a:prstGeom>
          <a:noFill/>
          <a:ln w="9525">
            <a:noFill/>
            <a:miter lim="800000"/>
            <a:headEnd/>
            <a:tailEnd/>
          </a:ln>
          <a:effectLst/>
        </p:spPr>
        <p:txBody>
          <a:bodyPr wrap="none">
            <a:spAutoFit/>
          </a:bodyPr>
          <a:lstStyle/>
          <a:p>
            <a:r>
              <a:rPr lang="tr-TR" dirty="0" smtClean="0"/>
              <a:t>Bağlantı</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304800" y="1143000"/>
            <a:ext cx="1981200" cy="4648200"/>
          </a:xfrm>
          <a:prstGeom prst="rect">
            <a:avLst/>
          </a:prstGeom>
          <a:noFill/>
          <a:ln w="9525">
            <a:noFill/>
            <a:miter lim="800000"/>
            <a:headEnd/>
            <a:tailEnd/>
          </a:ln>
          <a:effectLst/>
        </p:spPr>
        <p:txBody>
          <a:bodyPr/>
          <a:lstStyle/>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b="1">
                <a:solidFill>
                  <a:srgbClr val="FF0000"/>
                </a:solidFill>
                <a:latin typeface="Times New Roman" pitchFamily="18" charset="0"/>
              </a:rPr>
              <a:t>A C E G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A C E G</a:t>
            </a:r>
          </a:p>
        </p:txBody>
      </p:sp>
      <p:sp>
        <p:nvSpPr>
          <p:cNvPr id="282627" name="Rectangle 3"/>
          <p:cNvSpPr>
            <a:spLocks noChangeArrowheads="1"/>
          </p:cNvSpPr>
          <p:nvPr/>
        </p:nvSpPr>
        <p:spPr bwMode="auto">
          <a:xfrm>
            <a:off x="152400" y="228600"/>
            <a:ext cx="8839200" cy="715963"/>
          </a:xfrm>
          <a:prstGeom prst="rect">
            <a:avLst/>
          </a:prstGeom>
          <a:noFill/>
          <a:ln w="9525">
            <a:noFill/>
            <a:miter lim="800000"/>
            <a:headEnd/>
            <a:tailEnd/>
          </a:ln>
          <a:effectLst/>
        </p:spPr>
        <p:txBody>
          <a:bodyPr anchor="ctr"/>
          <a:lstStyle/>
          <a:p>
            <a:pPr algn="ctr"/>
            <a:endParaRPr lang="en-US" sz="4400" dirty="0">
              <a:latin typeface="Times New Roman" pitchFamily="18" charset="0"/>
            </a:endParaRPr>
          </a:p>
        </p:txBody>
      </p:sp>
      <p:sp>
        <p:nvSpPr>
          <p:cNvPr id="282628" name="Oval 4"/>
          <p:cNvSpPr>
            <a:spLocks noChangeArrowheads="1"/>
          </p:cNvSpPr>
          <p:nvPr/>
        </p:nvSpPr>
        <p:spPr bwMode="auto">
          <a:xfrm>
            <a:off x="5943600" y="3505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G:1</a:t>
            </a:r>
          </a:p>
        </p:txBody>
      </p:sp>
      <p:sp>
        <p:nvSpPr>
          <p:cNvPr id="282629" name="Line 5"/>
          <p:cNvSpPr>
            <a:spLocks noChangeShapeType="1"/>
          </p:cNvSpPr>
          <p:nvPr/>
        </p:nvSpPr>
        <p:spPr bwMode="auto">
          <a:xfrm>
            <a:off x="5715000" y="3200400"/>
            <a:ext cx="457200" cy="304800"/>
          </a:xfrm>
          <a:prstGeom prst="line">
            <a:avLst/>
          </a:prstGeom>
          <a:noFill/>
          <a:ln w="9525">
            <a:solidFill>
              <a:schemeClr val="tx1"/>
            </a:solidFill>
            <a:round/>
            <a:headEnd/>
            <a:tailEnd/>
          </a:ln>
          <a:effectLst/>
        </p:spPr>
        <p:txBody>
          <a:bodyPr/>
          <a:lstStyle/>
          <a:p>
            <a:endParaRPr lang="tr-TR"/>
          </a:p>
        </p:txBody>
      </p:sp>
      <p:graphicFrame>
        <p:nvGraphicFramePr>
          <p:cNvPr id="282630" name="Group 6"/>
          <p:cNvGraphicFramePr>
            <a:graphicFrameLocks noGrp="1"/>
          </p:cNvGraphicFramePr>
          <p:nvPr/>
        </p:nvGraphicFramePr>
        <p:xfrm>
          <a:off x="2590800" y="1981200"/>
          <a:ext cx="1447800" cy="277368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82656" name="Oval 32"/>
          <p:cNvSpPr>
            <a:spLocks noChangeArrowheads="1"/>
          </p:cNvSpPr>
          <p:nvPr/>
        </p:nvSpPr>
        <p:spPr bwMode="auto">
          <a:xfrm>
            <a:off x="6324600" y="1371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dirty="0"/>
              <a:t>null</a:t>
            </a:r>
          </a:p>
        </p:txBody>
      </p:sp>
      <p:sp>
        <p:nvSpPr>
          <p:cNvPr id="282657" name="Oval 33"/>
          <p:cNvSpPr>
            <a:spLocks noChangeArrowheads="1"/>
          </p:cNvSpPr>
          <p:nvPr/>
        </p:nvSpPr>
        <p:spPr bwMode="auto">
          <a:xfrm>
            <a:off x="57150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A:3</a:t>
            </a:r>
          </a:p>
        </p:txBody>
      </p:sp>
      <p:sp>
        <p:nvSpPr>
          <p:cNvPr id="282658" name="Oval 34"/>
          <p:cNvSpPr>
            <a:spLocks noChangeArrowheads="1"/>
          </p:cNvSpPr>
          <p:nvPr/>
        </p:nvSpPr>
        <p:spPr bwMode="auto">
          <a:xfrm>
            <a:off x="5181600" y="2819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C:3</a:t>
            </a:r>
          </a:p>
        </p:txBody>
      </p:sp>
      <p:sp>
        <p:nvSpPr>
          <p:cNvPr id="282659" name="Oval 35"/>
          <p:cNvSpPr>
            <a:spLocks noChangeArrowheads="1"/>
          </p:cNvSpPr>
          <p:nvPr/>
        </p:nvSpPr>
        <p:spPr bwMode="auto">
          <a:xfrm>
            <a:off x="4724400" y="3581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E:2</a:t>
            </a:r>
          </a:p>
        </p:txBody>
      </p:sp>
      <p:sp>
        <p:nvSpPr>
          <p:cNvPr id="282660" name="Oval 36"/>
          <p:cNvSpPr>
            <a:spLocks noChangeArrowheads="1"/>
          </p:cNvSpPr>
          <p:nvPr/>
        </p:nvSpPr>
        <p:spPr bwMode="auto">
          <a:xfrm>
            <a:off x="4724400" y="4419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B:1</a:t>
            </a:r>
          </a:p>
        </p:txBody>
      </p:sp>
      <p:sp>
        <p:nvSpPr>
          <p:cNvPr id="282661" name="Oval 37"/>
          <p:cNvSpPr>
            <a:spLocks noChangeArrowheads="1"/>
          </p:cNvSpPr>
          <p:nvPr/>
        </p:nvSpPr>
        <p:spPr bwMode="auto">
          <a:xfrm>
            <a:off x="47244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F:1</a:t>
            </a:r>
          </a:p>
        </p:txBody>
      </p:sp>
      <p:sp>
        <p:nvSpPr>
          <p:cNvPr id="282662" name="Line 38"/>
          <p:cNvSpPr>
            <a:spLocks noChangeShapeType="1"/>
          </p:cNvSpPr>
          <p:nvPr/>
        </p:nvSpPr>
        <p:spPr bwMode="auto">
          <a:xfrm flipH="1">
            <a:off x="6172200" y="1752600"/>
            <a:ext cx="381000" cy="304800"/>
          </a:xfrm>
          <a:prstGeom prst="line">
            <a:avLst/>
          </a:prstGeom>
          <a:noFill/>
          <a:ln w="9525">
            <a:solidFill>
              <a:schemeClr val="tx1"/>
            </a:solidFill>
            <a:round/>
            <a:headEnd/>
            <a:tailEnd/>
          </a:ln>
          <a:effectLst/>
        </p:spPr>
        <p:txBody>
          <a:bodyPr/>
          <a:lstStyle/>
          <a:p>
            <a:endParaRPr lang="tr-TR"/>
          </a:p>
        </p:txBody>
      </p:sp>
      <p:sp>
        <p:nvSpPr>
          <p:cNvPr id="282663" name="Line 39"/>
          <p:cNvSpPr>
            <a:spLocks noChangeShapeType="1"/>
          </p:cNvSpPr>
          <p:nvPr/>
        </p:nvSpPr>
        <p:spPr bwMode="auto">
          <a:xfrm flipH="1">
            <a:off x="5562600" y="2438400"/>
            <a:ext cx="381000" cy="381000"/>
          </a:xfrm>
          <a:prstGeom prst="line">
            <a:avLst/>
          </a:prstGeom>
          <a:noFill/>
          <a:ln w="9525">
            <a:solidFill>
              <a:schemeClr val="tx1"/>
            </a:solidFill>
            <a:round/>
            <a:headEnd/>
            <a:tailEnd/>
          </a:ln>
          <a:effectLst/>
        </p:spPr>
        <p:txBody>
          <a:bodyPr/>
          <a:lstStyle/>
          <a:p>
            <a:endParaRPr lang="tr-TR"/>
          </a:p>
        </p:txBody>
      </p:sp>
      <p:sp>
        <p:nvSpPr>
          <p:cNvPr id="282664" name="Line 40"/>
          <p:cNvSpPr>
            <a:spLocks noChangeShapeType="1"/>
          </p:cNvSpPr>
          <p:nvPr/>
        </p:nvSpPr>
        <p:spPr bwMode="auto">
          <a:xfrm flipH="1">
            <a:off x="5105400" y="3200400"/>
            <a:ext cx="304800" cy="381000"/>
          </a:xfrm>
          <a:prstGeom prst="line">
            <a:avLst/>
          </a:prstGeom>
          <a:noFill/>
          <a:ln w="9525">
            <a:solidFill>
              <a:schemeClr val="tx1"/>
            </a:solidFill>
            <a:round/>
            <a:headEnd/>
            <a:tailEnd/>
          </a:ln>
          <a:effectLst/>
        </p:spPr>
        <p:txBody>
          <a:bodyPr/>
          <a:lstStyle/>
          <a:p>
            <a:endParaRPr lang="tr-TR"/>
          </a:p>
        </p:txBody>
      </p:sp>
      <p:sp>
        <p:nvSpPr>
          <p:cNvPr id="282665" name="Line 41"/>
          <p:cNvSpPr>
            <a:spLocks noChangeShapeType="1"/>
          </p:cNvSpPr>
          <p:nvPr/>
        </p:nvSpPr>
        <p:spPr bwMode="auto">
          <a:xfrm>
            <a:off x="5029200" y="3962400"/>
            <a:ext cx="0" cy="457200"/>
          </a:xfrm>
          <a:prstGeom prst="line">
            <a:avLst/>
          </a:prstGeom>
          <a:noFill/>
          <a:ln w="9525">
            <a:solidFill>
              <a:schemeClr val="tx1"/>
            </a:solidFill>
            <a:round/>
            <a:headEnd/>
            <a:tailEnd/>
          </a:ln>
          <a:effectLst/>
        </p:spPr>
        <p:txBody>
          <a:bodyPr/>
          <a:lstStyle/>
          <a:p>
            <a:endParaRPr lang="tr-TR"/>
          </a:p>
        </p:txBody>
      </p:sp>
      <p:sp>
        <p:nvSpPr>
          <p:cNvPr id="282666" name="Line 42"/>
          <p:cNvSpPr>
            <a:spLocks noChangeShapeType="1"/>
          </p:cNvSpPr>
          <p:nvPr/>
        </p:nvSpPr>
        <p:spPr bwMode="auto">
          <a:xfrm>
            <a:off x="5029200" y="4800600"/>
            <a:ext cx="0" cy="457200"/>
          </a:xfrm>
          <a:prstGeom prst="line">
            <a:avLst/>
          </a:prstGeom>
          <a:noFill/>
          <a:ln w="9525">
            <a:solidFill>
              <a:schemeClr val="tx1"/>
            </a:solidFill>
            <a:round/>
            <a:headEnd/>
            <a:tailEnd/>
          </a:ln>
          <a:effectLst/>
        </p:spPr>
        <p:txBody>
          <a:bodyPr/>
          <a:lstStyle/>
          <a:p>
            <a:endParaRPr lang="tr-TR"/>
          </a:p>
        </p:txBody>
      </p:sp>
      <p:sp>
        <p:nvSpPr>
          <p:cNvPr id="282667" name="Line 43"/>
          <p:cNvSpPr>
            <a:spLocks noChangeShapeType="1"/>
          </p:cNvSpPr>
          <p:nvPr/>
        </p:nvSpPr>
        <p:spPr bwMode="auto">
          <a:xfrm>
            <a:off x="3581400" y="4572000"/>
            <a:ext cx="1143000" cy="8382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2668" name="Line 44"/>
          <p:cNvSpPr>
            <a:spLocks noChangeShapeType="1"/>
          </p:cNvSpPr>
          <p:nvPr/>
        </p:nvSpPr>
        <p:spPr bwMode="auto">
          <a:xfrm>
            <a:off x="3657600" y="2971800"/>
            <a:ext cx="1143000" cy="685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2669" name="Line 45"/>
          <p:cNvSpPr>
            <a:spLocks noChangeShapeType="1"/>
          </p:cNvSpPr>
          <p:nvPr/>
        </p:nvSpPr>
        <p:spPr bwMode="auto">
          <a:xfrm>
            <a:off x="3733800" y="2590800"/>
            <a:ext cx="144780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2670" name="Line 46"/>
          <p:cNvSpPr>
            <a:spLocks noChangeShapeType="1"/>
          </p:cNvSpPr>
          <p:nvPr/>
        </p:nvSpPr>
        <p:spPr bwMode="auto">
          <a:xfrm>
            <a:off x="3733800" y="2209800"/>
            <a:ext cx="1981200" cy="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2671" name="Line 47"/>
          <p:cNvSpPr>
            <a:spLocks noChangeShapeType="1"/>
          </p:cNvSpPr>
          <p:nvPr/>
        </p:nvSpPr>
        <p:spPr bwMode="auto">
          <a:xfrm>
            <a:off x="3810000" y="3733800"/>
            <a:ext cx="990600" cy="762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2673" name="Oval 49"/>
          <p:cNvSpPr>
            <a:spLocks noChangeArrowheads="1"/>
          </p:cNvSpPr>
          <p:nvPr/>
        </p:nvSpPr>
        <p:spPr bwMode="auto">
          <a:xfrm>
            <a:off x="73914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E:1</a:t>
            </a:r>
          </a:p>
        </p:txBody>
      </p:sp>
      <p:sp>
        <p:nvSpPr>
          <p:cNvPr id="282674" name="Line 50"/>
          <p:cNvSpPr>
            <a:spLocks noChangeShapeType="1"/>
          </p:cNvSpPr>
          <p:nvPr/>
        </p:nvSpPr>
        <p:spPr bwMode="auto">
          <a:xfrm>
            <a:off x="7010400" y="1676400"/>
            <a:ext cx="685800" cy="381000"/>
          </a:xfrm>
          <a:prstGeom prst="line">
            <a:avLst/>
          </a:prstGeom>
          <a:noFill/>
          <a:ln w="9525">
            <a:solidFill>
              <a:schemeClr val="tx1"/>
            </a:solidFill>
            <a:round/>
            <a:headEnd/>
            <a:tailEnd/>
          </a:ln>
          <a:effectLst/>
        </p:spPr>
        <p:txBody>
          <a:bodyPr/>
          <a:lstStyle/>
          <a:p>
            <a:endParaRPr lang="tr-TR"/>
          </a:p>
        </p:txBody>
      </p:sp>
      <p:sp>
        <p:nvSpPr>
          <p:cNvPr id="282675" name="Line 51"/>
          <p:cNvSpPr>
            <a:spLocks noChangeShapeType="1"/>
          </p:cNvSpPr>
          <p:nvPr/>
        </p:nvSpPr>
        <p:spPr bwMode="auto">
          <a:xfrm flipV="1">
            <a:off x="5410200" y="2362200"/>
            <a:ext cx="2057400" cy="12954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2676" name="Oval 52"/>
          <p:cNvSpPr>
            <a:spLocks noChangeArrowheads="1"/>
          </p:cNvSpPr>
          <p:nvPr/>
        </p:nvSpPr>
        <p:spPr bwMode="auto">
          <a:xfrm>
            <a:off x="5943600" y="4267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G:1</a:t>
            </a:r>
          </a:p>
        </p:txBody>
      </p:sp>
      <p:sp>
        <p:nvSpPr>
          <p:cNvPr id="282677" name="Line 53"/>
          <p:cNvSpPr>
            <a:spLocks noChangeShapeType="1"/>
          </p:cNvSpPr>
          <p:nvPr/>
        </p:nvSpPr>
        <p:spPr bwMode="auto">
          <a:xfrm>
            <a:off x="5410200" y="3886200"/>
            <a:ext cx="762000" cy="381000"/>
          </a:xfrm>
          <a:prstGeom prst="line">
            <a:avLst/>
          </a:prstGeom>
          <a:noFill/>
          <a:ln w="9525">
            <a:solidFill>
              <a:schemeClr val="tx1"/>
            </a:solidFill>
            <a:round/>
            <a:headEnd/>
            <a:tailEnd/>
          </a:ln>
          <a:effectLst/>
        </p:spPr>
        <p:txBody>
          <a:bodyPr/>
          <a:lstStyle/>
          <a:p>
            <a:endParaRPr lang="tr-TR"/>
          </a:p>
        </p:txBody>
      </p:sp>
      <p:sp>
        <p:nvSpPr>
          <p:cNvPr id="282678" name="Line 54"/>
          <p:cNvSpPr>
            <a:spLocks noChangeShapeType="1"/>
          </p:cNvSpPr>
          <p:nvPr/>
        </p:nvSpPr>
        <p:spPr bwMode="auto">
          <a:xfrm>
            <a:off x="3733800" y="3352800"/>
            <a:ext cx="2286000" cy="2286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2679" name="Line 55"/>
          <p:cNvSpPr>
            <a:spLocks noChangeShapeType="1"/>
          </p:cNvSpPr>
          <p:nvPr/>
        </p:nvSpPr>
        <p:spPr bwMode="auto">
          <a:xfrm>
            <a:off x="6324600" y="3886200"/>
            <a:ext cx="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2680" name="Oval 56"/>
          <p:cNvSpPr>
            <a:spLocks noChangeArrowheads="1"/>
          </p:cNvSpPr>
          <p:nvPr/>
        </p:nvSpPr>
        <p:spPr bwMode="auto">
          <a:xfrm>
            <a:off x="69342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D:1</a:t>
            </a:r>
          </a:p>
        </p:txBody>
      </p:sp>
      <p:sp>
        <p:nvSpPr>
          <p:cNvPr id="282681" name="Line 57"/>
          <p:cNvSpPr>
            <a:spLocks noChangeShapeType="1"/>
          </p:cNvSpPr>
          <p:nvPr/>
        </p:nvSpPr>
        <p:spPr bwMode="auto">
          <a:xfrm>
            <a:off x="6553200" y="4648200"/>
            <a:ext cx="609600" cy="609600"/>
          </a:xfrm>
          <a:prstGeom prst="line">
            <a:avLst/>
          </a:prstGeom>
          <a:noFill/>
          <a:ln w="9525">
            <a:solidFill>
              <a:schemeClr val="tx1"/>
            </a:solidFill>
            <a:round/>
            <a:headEnd/>
            <a:tailEnd/>
          </a:ln>
          <a:effectLst/>
        </p:spPr>
        <p:txBody>
          <a:bodyPr/>
          <a:lstStyle/>
          <a:p>
            <a:endParaRPr lang="tr-TR"/>
          </a:p>
        </p:txBody>
      </p:sp>
      <p:sp>
        <p:nvSpPr>
          <p:cNvPr id="282682" name="Line 58"/>
          <p:cNvSpPr>
            <a:spLocks noChangeShapeType="1"/>
          </p:cNvSpPr>
          <p:nvPr/>
        </p:nvSpPr>
        <p:spPr bwMode="auto">
          <a:xfrm>
            <a:off x="3657600" y="4191000"/>
            <a:ext cx="1676400" cy="914400"/>
          </a:xfrm>
          <a:prstGeom prst="line">
            <a:avLst/>
          </a:prstGeom>
          <a:noFill/>
          <a:ln w="9525">
            <a:solidFill>
              <a:schemeClr val="tx1"/>
            </a:solidFill>
            <a:prstDash val="sysDot"/>
            <a:round/>
            <a:headEnd/>
            <a:tailEnd/>
          </a:ln>
          <a:effectLst/>
        </p:spPr>
        <p:txBody>
          <a:bodyPr/>
          <a:lstStyle/>
          <a:p>
            <a:endParaRPr lang="tr-TR"/>
          </a:p>
        </p:txBody>
      </p:sp>
      <p:sp>
        <p:nvSpPr>
          <p:cNvPr id="282683" name="Line 59"/>
          <p:cNvSpPr>
            <a:spLocks noChangeShapeType="1"/>
          </p:cNvSpPr>
          <p:nvPr/>
        </p:nvSpPr>
        <p:spPr bwMode="auto">
          <a:xfrm>
            <a:off x="5334000" y="5105400"/>
            <a:ext cx="1600200" cy="304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35" name="Rectangle 2"/>
          <p:cNvSpPr>
            <a:spLocks noChangeArrowheads="1"/>
          </p:cNvSpPr>
          <p:nvPr/>
        </p:nvSpPr>
        <p:spPr bwMode="auto">
          <a:xfrm>
            <a:off x="152400" y="228600"/>
            <a:ext cx="8991600" cy="715963"/>
          </a:xfrm>
          <a:prstGeom prst="rect">
            <a:avLst/>
          </a:prstGeom>
          <a:noFill/>
          <a:ln w="9525">
            <a:noFill/>
            <a:miter lim="800000"/>
            <a:headEnd/>
            <a:tailEnd/>
          </a:ln>
          <a:effectLst/>
        </p:spPr>
        <p:txBody>
          <a:bodyPr anchor="ctr"/>
          <a:lstStyle/>
          <a:p>
            <a:pPr algn="ctr"/>
            <a:r>
              <a:rPr lang="tr-TR" sz="4400" dirty="0" smtClean="0">
                <a:latin typeface="Times New Roman" pitchFamily="18" charset="0"/>
              </a:rPr>
              <a:t>4.</a:t>
            </a:r>
            <a:r>
              <a:rPr lang="en-US" sz="4400" dirty="0" smtClean="0">
                <a:latin typeface="Times New Roman" pitchFamily="18" charset="0"/>
              </a:rPr>
              <a:t> </a:t>
            </a:r>
            <a:r>
              <a:rPr lang="tr-TR" sz="4400" dirty="0" smtClean="0">
                <a:latin typeface="Times New Roman" pitchFamily="18" charset="0"/>
              </a:rPr>
              <a:t>işlem okuma sonrası </a:t>
            </a:r>
            <a:r>
              <a:rPr lang="en-US" sz="4400" dirty="0" smtClean="0">
                <a:latin typeface="Times New Roman" pitchFamily="18" charset="0"/>
              </a:rPr>
              <a:t>FP-</a:t>
            </a:r>
            <a:r>
              <a:rPr lang="tr-TR" sz="4400" dirty="0" smtClean="0">
                <a:latin typeface="Times New Roman" pitchFamily="18" charset="0"/>
              </a:rPr>
              <a:t>Ağacı</a:t>
            </a:r>
            <a:endParaRPr lang="en-US" sz="4400" dirty="0">
              <a:latin typeface="Times New Roman" pitchFamily="18" charset="0"/>
            </a:endParaRPr>
          </a:p>
        </p:txBody>
      </p:sp>
      <p:sp>
        <p:nvSpPr>
          <p:cNvPr id="36" name="Text Box 46"/>
          <p:cNvSpPr txBox="1">
            <a:spLocks noChangeArrowheads="1"/>
          </p:cNvSpPr>
          <p:nvPr/>
        </p:nvSpPr>
        <p:spPr bwMode="auto">
          <a:xfrm>
            <a:off x="2514600" y="1371600"/>
            <a:ext cx="1004955" cy="369332"/>
          </a:xfrm>
          <a:prstGeom prst="rect">
            <a:avLst/>
          </a:prstGeom>
          <a:noFill/>
          <a:ln w="9525">
            <a:noFill/>
            <a:miter lim="800000"/>
            <a:headEnd/>
            <a:tailEnd/>
          </a:ln>
          <a:effectLst/>
        </p:spPr>
        <p:txBody>
          <a:bodyPr wrap="none">
            <a:spAutoFit/>
          </a:bodyPr>
          <a:lstStyle/>
          <a:p>
            <a:r>
              <a:rPr lang="tr-TR" dirty="0" smtClean="0"/>
              <a:t>Bağlantı</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304800" y="1143000"/>
            <a:ext cx="1981200" cy="4648200"/>
          </a:xfrm>
          <a:prstGeom prst="rect">
            <a:avLst/>
          </a:prstGeom>
          <a:noFill/>
          <a:ln w="9525">
            <a:noFill/>
            <a:miter lim="800000"/>
            <a:headEnd/>
            <a:tailEnd/>
          </a:ln>
          <a:effectLst/>
        </p:spPr>
        <p:txBody>
          <a:bodyPr/>
          <a:lstStyle/>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G D</a:t>
            </a:r>
          </a:p>
          <a:p>
            <a:pPr marL="342900" indent="-342900">
              <a:spcBef>
                <a:spcPct val="20000"/>
              </a:spcBef>
            </a:pPr>
            <a:r>
              <a:rPr lang="en-US" sz="2400" b="1">
                <a:solidFill>
                  <a:srgbClr val="FF0000"/>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A C E G</a:t>
            </a:r>
          </a:p>
        </p:txBody>
      </p:sp>
      <p:sp>
        <p:nvSpPr>
          <p:cNvPr id="284675" name="Rectangle 3"/>
          <p:cNvSpPr>
            <a:spLocks noChangeArrowheads="1"/>
          </p:cNvSpPr>
          <p:nvPr/>
        </p:nvSpPr>
        <p:spPr bwMode="auto">
          <a:xfrm>
            <a:off x="152400" y="228600"/>
            <a:ext cx="8839200" cy="715963"/>
          </a:xfrm>
          <a:prstGeom prst="rect">
            <a:avLst/>
          </a:prstGeom>
          <a:noFill/>
          <a:ln w="9525">
            <a:noFill/>
            <a:miter lim="800000"/>
            <a:headEnd/>
            <a:tailEnd/>
          </a:ln>
          <a:effectLst/>
        </p:spPr>
        <p:txBody>
          <a:bodyPr anchor="ctr"/>
          <a:lstStyle/>
          <a:p>
            <a:pPr algn="ctr"/>
            <a:endParaRPr lang="en-US" sz="4400" dirty="0">
              <a:latin typeface="Times New Roman" pitchFamily="18" charset="0"/>
            </a:endParaRPr>
          </a:p>
        </p:txBody>
      </p:sp>
      <p:sp>
        <p:nvSpPr>
          <p:cNvPr id="284676" name="Oval 4"/>
          <p:cNvSpPr>
            <a:spLocks noChangeArrowheads="1"/>
          </p:cNvSpPr>
          <p:nvPr/>
        </p:nvSpPr>
        <p:spPr bwMode="auto">
          <a:xfrm>
            <a:off x="5943600" y="3505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G:1</a:t>
            </a:r>
          </a:p>
        </p:txBody>
      </p:sp>
      <p:sp>
        <p:nvSpPr>
          <p:cNvPr id="284677" name="Line 5"/>
          <p:cNvSpPr>
            <a:spLocks noChangeShapeType="1"/>
          </p:cNvSpPr>
          <p:nvPr/>
        </p:nvSpPr>
        <p:spPr bwMode="auto">
          <a:xfrm>
            <a:off x="5715000" y="3200400"/>
            <a:ext cx="457200" cy="304800"/>
          </a:xfrm>
          <a:prstGeom prst="line">
            <a:avLst/>
          </a:prstGeom>
          <a:noFill/>
          <a:ln w="9525">
            <a:solidFill>
              <a:schemeClr val="tx1"/>
            </a:solidFill>
            <a:round/>
            <a:headEnd/>
            <a:tailEnd/>
          </a:ln>
          <a:effectLst/>
        </p:spPr>
        <p:txBody>
          <a:bodyPr/>
          <a:lstStyle/>
          <a:p>
            <a:endParaRPr lang="tr-TR"/>
          </a:p>
        </p:txBody>
      </p:sp>
      <p:graphicFrame>
        <p:nvGraphicFramePr>
          <p:cNvPr id="284678" name="Group 6"/>
          <p:cNvGraphicFramePr>
            <a:graphicFrameLocks noGrp="1"/>
          </p:cNvGraphicFramePr>
          <p:nvPr/>
        </p:nvGraphicFramePr>
        <p:xfrm>
          <a:off x="2590800" y="1981200"/>
          <a:ext cx="1447800" cy="277368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84704" name="Oval 32"/>
          <p:cNvSpPr>
            <a:spLocks noChangeArrowheads="1"/>
          </p:cNvSpPr>
          <p:nvPr/>
        </p:nvSpPr>
        <p:spPr bwMode="auto">
          <a:xfrm>
            <a:off x="6324600" y="1371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dirty="0"/>
              <a:t>null</a:t>
            </a:r>
          </a:p>
        </p:txBody>
      </p:sp>
      <p:sp>
        <p:nvSpPr>
          <p:cNvPr id="284705" name="Oval 33"/>
          <p:cNvSpPr>
            <a:spLocks noChangeArrowheads="1"/>
          </p:cNvSpPr>
          <p:nvPr/>
        </p:nvSpPr>
        <p:spPr bwMode="auto">
          <a:xfrm>
            <a:off x="57150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A:4</a:t>
            </a:r>
          </a:p>
        </p:txBody>
      </p:sp>
      <p:sp>
        <p:nvSpPr>
          <p:cNvPr id="284706" name="Oval 34"/>
          <p:cNvSpPr>
            <a:spLocks noChangeArrowheads="1"/>
          </p:cNvSpPr>
          <p:nvPr/>
        </p:nvSpPr>
        <p:spPr bwMode="auto">
          <a:xfrm>
            <a:off x="5181600" y="2819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C:4</a:t>
            </a:r>
          </a:p>
        </p:txBody>
      </p:sp>
      <p:sp>
        <p:nvSpPr>
          <p:cNvPr id="284707" name="Oval 35"/>
          <p:cNvSpPr>
            <a:spLocks noChangeArrowheads="1"/>
          </p:cNvSpPr>
          <p:nvPr/>
        </p:nvSpPr>
        <p:spPr bwMode="auto">
          <a:xfrm>
            <a:off x="4724400" y="3581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E:3</a:t>
            </a:r>
          </a:p>
        </p:txBody>
      </p:sp>
      <p:sp>
        <p:nvSpPr>
          <p:cNvPr id="284708" name="Oval 36"/>
          <p:cNvSpPr>
            <a:spLocks noChangeArrowheads="1"/>
          </p:cNvSpPr>
          <p:nvPr/>
        </p:nvSpPr>
        <p:spPr bwMode="auto">
          <a:xfrm>
            <a:off x="4724400" y="4419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B:1</a:t>
            </a:r>
          </a:p>
        </p:txBody>
      </p:sp>
      <p:sp>
        <p:nvSpPr>
          <p:cNvPr id="284709" name="Oval 37"/>
          <p:cNvSpPr>
            <a:spLocks noChangeArrowheads="1"/>
          </p:cNvSpPr>
          <p:nvPr/>
        </p:nvSpPr>
        <p:spPr bwMode="auto">
          <a:xfrm>
            <a:off x="47244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F:1</a:t>
            </a:r>
          </a:p>
        </p:txBody>
      </p:sp>
      <p:sp>
        <p:nvSpPr>
          <p:cNvPr id="284710" name="Line 38"/>
          <p:cNvSpPr>
            <a:spLocks noChangeShapeType="1"/>
          </p:cNvSpPr>
          <p:nvPr/>
        </p:nvSpPr>
        <p:spPr bwMode="auto">
          <a:xfrm flipH="1">
            <a:off x="6172200" y="1752600"/>
            <a:ext cx="381000" cy="304800"/>
          </a:xfrm>
          <a:prstGeom prst="line">
            <a:avLst/>
          </a:prstGeom>
          <a:noFill/>
          <a:ln w="9525">
            <a:solidFill>
              <a:schemeClr val="tx1"/>
            </a:solidFill>
            <a:round/>
            <a:headEnd/>
            <a:tailEnd/>
          </a:ln>
          <a:effectLst/>
        </p:spPr>
        <p:txBody>
          <a:bodyPr/>
          <a:lstStyle/>
          <a:p>
            <a:endParaRPr lang="tr-TR"/>
          </a:p>
        </p:txBody>
      </p:sp>
      <p:sp>
        <p:nvSpPr>
          <p:cNvPr id="284711" name="Line 39"/>
          <p:cNvSpPr>
            <a:spLocks noChangeShapeType="1"/>
          </p:cNvSpPr>
          <p:nvPr/>
        </p:nvSpPr>
        <p:spPr bwMode="auto">
          <a:xfrm flipH="1">
            <a:off x="5562600" y="2438400"/>
            <a:ext cx="381000" cy="381000"/>
          </a:xfrm>
          <a:prstGeom prst="line">
            <a:avLst/>
          </a:prstGeom>
          <a:noFill/>
          <a:ln w="9525">
            <a:solidFill>
              <a:schemeClr val="tx1"/>
            </a:solidFill>
            <a:round/>
            <a:headEnd/>
            <a:tailEnd/>
          </a:ln>
          <a:effectLst/>
        </p:spPr>
        <p:txBody>
          <a:bodyPr/>
          <a:lstStyle/>
          <a:p>
            <a:endParaRPr lang="tr-TR"/>
          </a:p>
        </p:txBody>
      </p:sp>
      <p:sp>
        <p:nvSpPr>
          <p:cNvPr id="284712" name="Line 40"/>
          <p:cNvSpPr>
            <a:spLocks noChangeShapeType="1"/>
          </p:cNvSpPr>
          <p:nvPr/>
        </p:nvSpPr>
        <p:spPr bwMode="auto">
          <a:xfrm flipH="1">
            <a:off x="5105400" y="3200400"/>
            <a:ext cx="304800" cy="381000"/>
          </a:xfrm>
          <a:prstGeom prst="line">
            <a:avLst/>
          </a:prstGeom>
          <a:noFill/>
          <a:ln w="9525">
            <a:solidFill>
              <a:schemeClr val="tx1"/>
            </a:solidFill>
            <a:round/>
            <a:headEnd/>
            <a:tailEnd/>
          </a:ln>
          <a:effectLst/>
        </p:spPr>
        <p:txBody>
          <a:bodyPr/>
          <a:lstStyle/>
          <a:p>
            <a:endParaRPr lang="tr-TR"/>
          </a:p>
        </p:txBody>
      </p:sp>
      <p:sp>
        <p:nvSpPr>
          <p:cNvPr id="284713" name="Line 41"/>
          <p:cNvSpPr>
            <a:spLocks noChangeShapeType="1"/>
          </p:cNvSpPr>
          <p:nvPr/>
        </p:nvSpPr>
        <p:spPr bwMode="auto">
          <a:xfrm>
            <a:off x="5029200" y="3962400"/>
            <a:ext cx="0" cy="457200"/>
          </a:xfrm>
          <a:prstGeom prst="line">
            <a:avLst/>
          </a:prstGeom>
          <a:noFill/>
          <a:ln w="9525">
            <a:solidFill>
              <a:schemeClr val="tx1"/>
            </a:solidFill>
            <a:round/>
            <a:headEnd/>
            <a:tailEnd/>
          </a:ln>
          <a:effectLst/>
        </p:spPr>
        <p:txBody>
          <a:bodyPr/>
          <a:lstStyle/>
          <a:p>
            <a:endParaRPr lang="tr-TR"/>
          </a:p>
        </p:txBody>
      </p:sp>
      <p:sp>
        <p:nvSpPr>
          <p:cNvPr id="284714" name="Line 42"/>
          <p:cNvSpPr>
            <a:spLocks noChangeShapeType="1"/>
          </p:cNvSpPr>
          <p:nvPr/>
        </p:nvSpPr>
        <p:spPr bwMode="auto">
          <a:xfrm>
            <a:off x="5029200" y="4800600"/>
            <a:ext cx="0" cy="457200"/>
          </a:xfrm>
          <a:prstGeom prst="line">
            <a:avLst/>
          </a:prstGeom>
          <a:noFill/>
          <a:ln w="9525">
            <a:solidFill>
              <a:schemeClr val="tx1"/>
            </a:solidFill>
            <a:round/>
            <a:headEnd/>
            <a:tailEnd/>
          </a:ln>
          <a:effectLst/>
        </p:spPr>
        <p:txBody>
          <a:bodyPr/>
          <a:lstStyle/>
          <a:p>
            <a:endParaRPr lang="tr-TR"/>
          </a:p>
        </p:txBody>
      </p:sp>
      <p:sp>
        <p:nvSpPr>
          <p:cNvPr id="284715" name="Line 43"/>
          <p:cNvSpPr>
            <a:spLocks noChangeShapeType="1"/>
          </p:cNvSpPr>
          <p:nvPr/>
        </p:nvSpPr>
        <p:spPr bwMode="auto">
          <a:xfrm>
            <a:off x="3581400" y="4572000"/>
            <a:ext cx="1143000" cy="8382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4716" name="Line 44"/>
          <p:cNvSpPr>
            <a:spLocks noChangeShapeType="1"/>
          </p:cNvSpPr>
          <p:nvPr/>
        </p:nvSpPr>
        <p:spPr bwMode="auto">
          <a:xfrm>
            <a:off x="3657600" y="2971800"/>
            <a:ext cx="1143000" cy="685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4717" name="Line 45"/>
          <p:cNvSpPr>
            <a:spLocks noChangeShapeType="1"/>
          </p:cNvSpPr>
          <p:nvPr/>
        </p:nvSpPr>
        <p:spPr bwMode="auto">
          <a:xfrm>
            <a:off x="3733800" y="2590800"/>
            <a:ext cx="144780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4718" name="Line 46"/>
          <p:cNvSpPr>
            <a:spLocks noChangeShapeType="1"/>
          </p:cNvSpPr>
          <p:nvPr/>
        </p:nvSpPr>
        <p:spPr bwMode="auto">
          <a:xfrm>
            <a:off x="3733800" y="2209800"/>
            <a:ext cx="1981200" cy="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4719" name="Line 47"/>
          <p:cNvSpPr>
            <a:spLocks noChangeShapeType="1"/>
          </p:cNvSpPr>
          <p:nvPr/>
        </p:nvSpPr>
        <p:spPr bwMode="auto">
          <a:xfrm>
            <a:off x="3810000" y="3733800"/>
            <a:ext cx="990600" cy="762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4721" name="Oval 49"/>
          <p:cNvSpPr>
            <a:spLocks noChangeArrowheads="1"/>
          </p:cNvSpPr>
          <p:nvPr/>
        </p:nvSpPr>
        <p:spPr bwMode="auto">
          <a:xfrm>
            <a:off x="73914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E:1</a:t>
            </a:r>
          </a:p>
        </p:txBody>
      </p:sp>
      <p:sp>
        <p:nvSpPr>
          <p:cNvPr id="284722" name="Line 50"/>
          <p:cNvSpPr>
            <a:spLocks noChangeShapeType="1"/>
          </p:cNvSpPr>
          <p:nvPr/>
        </p:nvSpPr>
        <p:spPr bwMode="auto">
          <a:xfrm>
            <a:off x="7010400" y="1676400"/>
            <a:ext cx="685800" cy="381000"/>
          </a:xfrm>
          <a:prstGeom prst="line">
            <a:avLst/>
          </a:prstGeom>
          <a:noFill/>
          <a:ln w="9525">
            <a:solidFill>
              <a:schemeClr val="tx1"/>
            </a:solidFill>
            <a:round/>
            <a:headEnd/>
            <a:tailEnd/>
          </a:ln>
          <a:effectLst/>
        </p:spPr>
        <p:txBody>
          <a:bodyPr/>
          <a:lstStyle/>
          <a:p>
            <a:endParaRPr lang="tr-TR"/>
          </a:p>
        </p:txBody>
      </p:sp>
      <p:sp>
        <p:nvSpPr>
          <p:cNvPr id="284723" name="Line 51"/>
          <p:cNvSpPr>
            <a:spLocks noChangeShapeType="1"/>
          </p:cNvSpPr>
          <p:nvPr/>
        </p:nvSpPr>
        <p:spPr bwMode="auto">
          <a:xfrm flipV="1">
            <a:off x="5410200" y="2362200"/>
            <a:ext cx="2057400" cy="12954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4724" name="Oval 52"/>
          <p:cNvSpPr>
            <a:spLocks noChangeArrowheads="1"/>
          </p:cNvSpPr>
          <p:nvPr/>
        </p:nvSpPr>
        <p:spPr bwMode="auto">
          <a:xfrm>
            <a:off x="5943600" y="4267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G:2</a:t>
            </a:r>
          </a:p>
        </p:txBody>
      </p:sp>
      <p:sp>
        <p:nvSpPr>
          <p:cNvPr id="284725" name="Line 53"/>
          <p:cNvSpPr>
            <a:spLocks noChangeShapeType="1"/>
          </p:cNvSpPr>
          <p:nvPr/>
        </p:nvSpPr>
        <p:spPr bwMode="auto">
          <a:xfrm>
            <a:off x="5410200" y="3886200"/>
            <a:ext cx="762000" cy="381000"/>
          </a:xfrm>
          <a:prstGeom prst="line">
            <a:avLst/>
          </a:prstGeom>
          <a:noFill/>
          <a:ln w="9525">
            <a:solidFill>
              <a:schemeClr val="tx1"/>
            </a:solidFill>
            <a:round/>
            <a:headEnd/>
            <a:tailEnd/>
          </a:ln>
          <a:effectLst/>
        </p:spPr>
        <p:txBody>
          <a:bodyPr/>
          <a:lstStyle/>
          <a:p>
            <a:endParaRPr lang="tr-TR"/>
          </a:p>
        </p:txBody>
      </p:sp>
      <p:sp>
        <p:nvSpPr>
          <p:cNvPr id="284726" name="Line 54"/>
          <p:cNvSpPr>
            <a:spLocks noChangeShapeType="1"/>
          </p:cNvSpPr>
          <p:nvPr/>
        </p:nvSpPr>
        <p:spPr bwMode="auto">
          <a:xfrm>
            <a:off x="3733800" y="3352800"/>
            <a:ext cx="2286000" cy="2286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4727" name="Line 55"/>
          <p:cNvSpPr>
            <a:spLocks noChangeShapeType="1"/>
          </p:cNvSpPr>
          <p:nvPr/>
        </p:nvSpPr>
        <p:spPr bwMode="auto">
          <a:xfrm>
            <a:off x="6324600" y="3886200"/>
            <a:ext cx="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4728" name="Oval 56"/>
          <p:cNvSpPr>
            <a:spLocks noChangeArrowheads="1"/>
          </p:cNvSpPr>
          <p:nvPr/>
        </p:nvSpPr>
        <p:spPr bwMode="auto">
          <a:xfrm>
            <a:off x="69342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D:1</a:t>
            </a:r>
          </a:p>
        </p:txBody>
      </p:sp>
      <p:sp>
        <p:nvSpPr>
          <p:cNvPr id="284729" name="Line 57"/>
          <p:cNvSpPr>
            <a:spLocks noChangeShapeType="1"/>
          </p:cNvSpPr>
          <p:nvPr/>
        </p:nvSpPr>
        <p:spPr bwMode="auto">
          <a:xfrm>
            <a:off x="6553200" y="4648200"/>
            <a:ext cx="609600" cy="609600"/>
          </a:xfrm>
          <a:prstGeom prst="line">
            <a:avLst/>
          </a:prstGeom>
          <a:noFill/>
          <a:ln w="9525">
            <a:solidFill>
              <a:schemeClr val="tx1"/>
            </a:solidFill>
            <a:round/>
            <a:headEnd/>
            <a:tailEnd/>
          </a:ln>
          <a:effectLst/>
        </p:spPr>
        <p:txBody>
          <a:bodyPr/>
          <a:lstStyle/>
          <a:p>
            <a:endParaRPr lang="tr-TR"/>
          </a:p>
        </p:txBody>
      </p:sp>
      <p:sp>
        <p:nvSpPr>
          <p:cNvPr id="284730" name="Line 58"/>
          <p:cNvSpPr>
            <a:spLocks noChangeShapeType="1"/>
          </p:cNvSpPr>
          <p:nvPr/>
        </p:nvSpPr>
        <p:spPr bwMode="auto">
          <a:xfrm>
            <a:off x="3657600" y="4191000"/>
            <a:ext cx="1676400" cy="914400"/>
          </a:xfrm>
          <a:prstGeom prst="line">
            <a:avLst/>
          </a:prstGeom>
          <a:noFill/>
          <a:ln w="9525">
            <a:solidFill>
              <a:schemeClr val="tx1"/>
            </a:solidFill>
            <a:prstDash val="sysDot"/>
            <a:round/>
            <a:headEnd/>
            <a:tailEnd/>
          </a:ln>
          <a:effectLst/>
        </p:spPr>
        <p:txBody>
          <a:bodyPr/>
          <a:lstStyle/>
          <a:p>
            <a:endParaRPr lang="tr-TR"/>
          </a:p>
        </p:txBody>
      </p:sp>
      <p:sp>
        <p:nvSpPr>
          <p:cNvPr id="284731" name="Line 59"/>
          <p:cNvSpPr>
            <a:spLocks noChangeShapeType="1"/>
          </p:cNvSpPr>
          <p:nvPr/>
        </p:nvSpPr>
        <p:spPr bwMode="auto">
          <a:xfrm>
            <a:off x="5334000" y="5105400"/>
            <a:ext cx="1600200" cy="304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35" name="Rectangle 2"/>
          <p:cNvSpPr>
            <a:spLocks noChangeArrowheads="1"/>
          </p:cNvSpPr>
          <p:nvPr/>
        </p:nvSpPr>
        <p:spPr bwMode="auto">
          <a:xfrm>
            <a:off x="152400" y="228600"/>
            <a:ext cx="8991600" cy="715963"/>
          </a:xfrm>
          <a:prstGeom prst="rect">
            <a:avLst/>
          </a:prstGeom>
          <a:noFill/>
          <a:ln w="9525">
            <a:noFill/>
            <a:miter lim="800000"/>
            <a:headEnd/>
            <a:tailEnd/>
          </a:ln>
          <a:effectLst/>
        </p:spPr>
        <p:txBody>
          <a:bodyPr anchor="ctr"/>
          <a:lstStyle/>
          <a:p>
            <a:pPr algn="ctr"/>
            <a:r>
              <a:rPr lang="tr-TR" sz="4400" dirty="0" smtClean="0">
                <a:latin typeface="Times New Roman" pitchFamily="18" charset="0"/>
              </a:rPr>
              <a:t>5.</a:t>
            </a:r>
            <a:r>
              <a:rPr lang="en-US" sz="4400" dirty="0" smtClean="0">
                <a:latin typeface="Times New Roman" pitchFamily="18" charset="0"/>
              </a:rPr>
              <a:t> </a:t>
            </a:r>
            <a:r>
              <a:rPr lang="tr-TR" sz="4400" dirty="0" smtClean="0">
                <a:latin typeface="Times New Roman" pitchFamily="18" charset="0"/>
              </a:rPr>
              <a:t>işlem okuma sonrası </a:t>
            </a:r>
            <a:r>
              <a:rPr lang="en-US" sz="4400" dirty="0" smtClean="0">
                <a:latin typeface="Times New Roman" pitchFamily="18" charset="0"/>
              </a:rPr>
              <a:t>FP-</a:t>
            </a:r>
            <a:r>
              <a:rPr lang="tr-TR" sz="4400" dirty="0" smtClean="0">
                <a:latin typeface="Times New Roman" pitchFamily="18" charset="0"/>
              </a:rPr>
              <a:t>Ağacı</a:t>
            </a:r>
            <a:endParaRPr lang="en-US" sz="4400" dirty="0">
              <a:latin typeface="Times New Roman" pitchFamily="18" charset="0"/>
            </a:endParaRPr>
          </a:p>
        </p:txBody>
      </p:sp>
      <p:sp>
        <p:nvSpPr>
          <p:cNvPr id="36" name="Text Box 46"/>
          <p:cNvSpPr txBox="1">
            <a:spLocks noChangeArrowheads="1"/>
          </p:cNvSpPr>
          <p:nvPr/>
        </p:nvSpPr>
        <p:spPr bwMode="auto">
          <a:xfrm>
            <a:off x="2514600" y="1371600"/>
            <a:ext cx="1004955" cy="369332"/>
          </a:xfrm>
          <a:prstGeom prst="rect">
            <a:avLst/>
          </a:prstGeom>
          <a:noFill/>
          <a:ln w="9525">
            <a:noFill/>
            <a:miter lim="800000"/>
            <a:headEnd/>
            <a:tailEnd/>
          </a:ln>
          <a:effectLst/>
        </p:spPr>
        <p:txBody>
          <a:bodyPr wrap="none">
            <a:spAutoFit/>
          </a:bodyPr>
          <a:lstStyle/>
          <a:p>
            <a:r>
              <a:rPr lang="tr-TR" dirty="0" smtClean="0"/>
              <a:t>Bağlantı</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304800" y="1143000"/>
            <a:ext cx="1981200" cy="4648200"/>
          </a:xfrm>
          <a:prstGeom prst="rect">
            <a:avLst/>
          </a:prstGeom>
          <a:noFill/>
          <a:ln w="9525">
            <a:noFill/>
            <a:miter lim="800000"/>
            <a:headEnd/>
            <a:tailEnd/>
          </a:ln>
          <a:effectLst/>
        </p:spPr>
        <p:txBody>
          <a:bodyPr/>
          <a:lstStyle/>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G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b="1">
                <a:solidFill>
                  <a:srgbClr val="FF0000"/>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A C E G</a:t>
            </a:r>
          </a:p>
        </p:txBody>
      </p:sp>
      <p:sp>
        <p:nvSpPr>
          <p:cNvPr id="286723" name="Rectangle 3"/>
          <p:cNvSpPr>
            <a:spLocks noChangeArrowheads="1"/>
          </p:cNvSpPr>
          <p:nvPr/>
        </p:nvSpPr>
        <p:spPr bwMode="auto">
          <a:xfrm>
            <a:off x="152400" y="228600"/>
            <a:ext cx="8839200" cy="715963"/>
          </a:xfrm>
          <a:prstGeom prst="rect">
            <a:avLst/>
          </a:prstGeom>
          <a:noFill/>
          <a:ln w="9525">
            <a:noFill/>
            <a:miter lim="800000"/>
            <a:headEnd/>
            <a:tailEnd/>
          </a:ln>
          <a:effectLst/>
        </p:spPr>
        <p:txBody>
          <a:bodyPr anchor="ctr"/>
          <a:lstStyle/>
          <a:p>
            <a:pPr algn="ctr"/>
            <a:endParaRPr lang="en-US" sz="4400" dirty="0">
              <a:latin typeface="Times New Roman" pitchFamily="18" charset="0"/>
            </a:endParaRPr>
          </a:p>
        </p:txBody>
      </p:sp>
      <p:sp>
        <p:nvSpPr>
          <p:cNvPr id="286724" name="Oval 4"/>
          <p:cNvSpPr>
            <a:spLocks noChangeArrowheads="1"/>
          </p:cNvSpPr>
          <p:nvPr/>
        </p:nvSpPr>
        <p:spPr bwMode="auto">
          <a:xfrm>
            <a:off x="5943600" y="3505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G:1</a:t>
            </a:r>
          </a:p>
        </p:txBody>
      </p:sp>
      <p:sp>
        <p:nvSpPr>
          <p:cNvPr id="286725" name="Line 5"/>
          <p:cNvSpPr>
            <a:spLocks noChangeShapeType="1"/>
          </p:cNvSpPr>
          <p:nvPr/>
        </p:nvSpPr>
        <p:spPr bwMode="auto">
          <a:xfrm>
            <a:off x="5715000" y="3200400"/>
            <a:ext cx="457200" cy="304800"/>
          </a:xfrm>
          <a:prstGeom prst="line">
            <a:avLst/>
          </a:prstGeom>
          <a:noFill/>
          <a:ln w="9525">
            <a:solidFill>
              <a:schemeClr val="tx1"/>
            </a:solidFill>
            <a:round/>
            <a:headEnd/>
            <a:tailEnd/>
          </a:ln>
          <a:effectLst/>
        </p:spPr>
        <p:txBody>
          <a:bodyPr/>
          <a:lstStyle/>
          <a:p>
            <a:endParaRPr lang="tr-TR"/>
          </a:p>
        </p:txBody>
      </p:sp>
      <p:graphicFrame>
        <p:nvGraphicFramePr>
          <p:cNvPr id="286726" name="Group 6"/>
          <p:cNvGraphicFramePr>
            <a:graphicFrameLocks noGrp="1"/>
          </p:cNvGraphicFramePr>
          <p:nvPr/>
        </p:nvGraphicFramePr>
        <p:xfrm>
          <a:off x="2590800" y="1981200"/>
          <a:ext cx="1447800" cy="277368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86752" name="Oval 32"/>
          <p:cNvSpPr>
            <a:spLocks noChangeArrowheads="1"/>
          </p:cNvSpPr>
          <p:nvPr/>
        </p:nvSpPr>
        <p:spPr bwMode="auto">
          <a:xfrm>
            <a:off x="6324600" y="1371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null</a:t>
            </a:r>
          </a:p>
        </p:txBody>
      </p:sp>
      <p:sp>
        <p:nvSpPr>
          <p:cNvPr id="286753" name="Oval 33"/>
          <p:cNvSpPr>
            <a:spLocks noChangeArrowheads="1"/>
          </p:cNvSpPr>
          <p:nvPr/>
        </p:nvSpPr>
        <p:spPr bwMode="auto">
          <a:xfrm>
            <a:off x="57150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A:4</a:t>
            </a:r>
          </a:p>
        </p:txBody>
      </p:sp>
      <p:sp>
        <p:nvSpPr>
          <p:cNvPr id="286754" name="Oval 34"/>
          <p:cNvSpPr>
            <a:spLocks noChangeArrowheads="1"/>
          </p:cNvSpPr>
          <p:nvPr/>
        </p:nvSpPr>
        <p:spPr bwMode="auto">
          <a:xfrm>
            <a:off x="5181600" y="2819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C:4</a:t>
            </a:r>
          </a:p>
        </p:txBody>
      </p:sp>
      <p:sp>
        <p:nvSpPr>
          <p:cNvPr id="286755" name="Oval 35"/>
          <p:cNvSpPr>
            <a:spLocks noChangeArrowheads="1"/>
          </p:cNvSpPr>
          <p:nvPr/>
        </p:nvSpPr>
        <p:spPr bwMode="auto">
          <a:xfrm>
            <a:off x="4724400" y="3581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E:3</a:t>
            </a:r>
          </a:p>
        </p:txBody>
      </p:sp>
      <p:sp>
        <p:nvSpPr>
          <p:cNvPr id="286756" name="Oval 36"/>
          <p:cNvSpPr>
            <a:spLocks noChangeArrowheads="1"/>
          </p:cNvSpPr>
          <p:nvPr/>
        </p:nvSpPr>
        <p:spPr bwMode="auto">
          <a:xfrm>
            <a:off x="4724400" y="4419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B:1</a:t>
            </a:r>
          </a:p>
        </p:txBody>
      </p:sp>
      <p:sp>
        <p:nvSpPr>
          <p:cNvPr id="286757" name="Oval 37"/>
          <p:cNvSpPr>
            <a:spLocks noChangeArrowheads="1"/>
          </p:cNvSpPr>
          <p:nvPr/>
        </p:nvSpPr>
        <p:spPr bwMode="auto">
          <a:xfrm>
            <a:off x="47244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F:1</a:t>
            </a:r>
          </a:p>
        </p:txBody>
      </p:sp>
      <p:sp>
        <p:nvSpPr>
          <p:cNvPr id="286758" name="Line 38"/>
          <p:cNvSpPr>
            <a:spLocks noChangeShapeType="1"/>
          </p:cNvSpPr>
          <p:nvPr/>
        </p:nvSpPr>
        <p:spPr bwMode="auto">
          <a:xfrm flipH="1">
            <a:off x="6172200" y="1752600"/>
            <a:ext cx="381000" cy="304800"/>
          </a:xfrm>
          <a:prstGeom prst="line">
            <a:avLst/>
          </a:prstGeom>
          <a:noFill/>
          <a:ln w="9525">
            <a:solidFill>
              <a:schemeClr val="tx1"/>
            </a:solidFill>
            <a:round/>
            <a:headEnd/>
            <a:tailEnd/>
          </a:ln>
          <a:effectLst/>
        </p:spPr>
        <p:txBody>
          <a:bodyPr/>
          <a:lstStyle/>
          <a:p>
            <a:endParaRPr lang="tr-TR"/>
          </a:p>
        </p:txBody>
      </p:sp>
      <p:sp>
        <p:nvSpPr>
          <p:cNvPr id="286759" name="Line 39"/>
          <p:cNvSpPr>
            <a:spLocks noChangeShapeType="1"/>
          </p:cNvSpPr>
          <p:nvPr/>
        </p:nvSpPr>
        <p:spPr bwMode="auto">
          <a:xfrm flipH="1">
            <a:off x="5562600" y="2438400"/>
            <a:ext cx="381000" cy="381000"/>
          </a:xfrm>
          <a:prstGeom prst="line">
            <a:avLst/>
          </a:prstGeom>
          <a:noFill/>
          <a:ln w="9525">
            <a:solidFill>
              <a:schemeClr val="tx1"/>
            </a:solidFill>
            <a:round/>
            <a:headEnd/>
            <a:tailEnd/>
          </a:ln>
          <a:effectLst/>
        </p:spPr>
        <p:txBody>
          <a:bodyPr/>
          <a:lstStyle/>
          <a:p>
            <a:endParaRPr lang="tr-TR"/>
          </a:p>
        </p:txBody>
      </p:sp>
      <p:sp>
        <p:nvSpPr>
          <p:cNvPr id="286760" name="Line 40"/>
          <p:cNvSpPr>
            <a:spLocks noChangeShapeType="1"/>
          </p:cNvSpPr>
          <p:nvPr/>
        </p:nvSpPr>
        <p:spPr bwMode="auto">
          <a:xfrm flipH="1">
            <a:off x="5105400" y="3200400"/>
            <a:ext cx="304800" cy="381000"/>
          </a:xfrm>
          <a:prstGeom prst="line">
            <a:avLst/>
          </a:prstGeom>
          <a:noFill/>
          <a:ln w="9525">
            <a:solidFill>
              <a:schemeClr val="tx1"/>
            </a:solidFill>
            <a:round/>
            <a:headEnd/>
            <a:tailEnd/>
          </a:ln>
          <a:effectLst/>
        </p:spPr>
        <p:txBody>
          <a:bodyPr/>
          <a:lstStyle/>
          <a:p>
            <a:endParaRPr lang="tr-TR"/>
          </a:p>
        </p:txBody>
      </p:sp>
      <p:sp>
        <p:nvSpPr>
          <p:cNvPr id="286761" name="Line 41"/>
          <p:cNvSpPr>
            <a:spLocks noChangeShapeType="1"/>
          </p:cNvSpPr>
          <p:nvPr/>
        </p:nvSpPr>
        <p:spPr bwMode="auto">
          <a:xfrm>
            <a:off x="5029200" y="3962400"/>
            <a:ext cx="0" cy="457200"/>
          </a:xfrm>
          <a:prstGeom prst="line">
            <a:avLst/>
          </a:prstGeom>
          <a:noFill/>
          <a:ln w="9525">
            <a:solidFill>
              <a:schemeClr val="tx1"/>
            </a:solidFill>
            <a:round/>
            <a:headEnd/>
            <a:tailEnd/>
          </a:ln>
          <a:effectLst/>
        </p:spPr>
        <p:txBody>
          <a:bodyPr/>
          <a:lstStyle/>
          <a:p>
            <a:endParaRPr lang="tr-TR"/>
          </a:p>
        </p:txBody>
      </p:sp>
      <p:sp>
        <p:nvSpPr>
          <p:cNvPr id="286762" name="Line 42"/>
          <p:cNvSpPr>
            <a:spLocks noChangeShapeType="1"/>
          </p:cNvSpPr>
          <p:nvPr/>
        </p:nvSpPr>
        <p:spPr bwMode="auto">
          <a:xfrm>
            <a:off x="5029200" y="4800600"/>
            <a:ext cx="0" cy="457200"/>
          </a:xfrm>
          <a:prstGeom prst="line">
            <a:avLst/>
          </a:prstGeom>
          <a:noFill/>
          <a:ln w="9525">
            <a:solidFill>
              <a:schemeClr val="tx1"/>
            </a:solidFill>
            <a:round/>
            <a:headEnd/>
            <a:tailEnd/>
          </a:ln>
          <a:effectLst/>
        </p:spPr>
        <p:txBody>
          <a:bodyPr/>
          <a:lstStyle/>
          <a:p>
            <a:endParaRPr lang="tr-TR"/>
          </a:p>
        </p:txBody>
      </p:sp>
      <p:sp>
        <p:nvSpPr>
          <p:cNvPr id="286763" name="Line 43"/>
          <p:cNvSpPr>
            <a:spLocks noChangeShapeType="1"/>
          </p:cNvSpPr>
          <p:nvPr/>
        </p:nvSpPr>
        <p:spPr bwMode="auto">
          <a:xfrm>
            <a:off x="3581400" y="4572000"/>
            <a:ext cx="1143000" cy="8382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6764" name="Line 44"/>
          <p:cNvSpPr>
            <a:spLocks noChangeShapeType="1"/>
          </p:cNvSpPr>
          <p:nvPr/>
        </p:nvSpPr>
        <p:spPr bwMode="auto">
          <a:xfrm>
            <a:off x="3657600" y="2971800"/>
            <a:ext cx="1143000" cy="685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6765" name="Line 45"/>
          <p:cNvSpPr>
            <a:spLocks noChangeShapeType="1"/>
          </p:cNvSpPr>
          <p:nvPr/>
        </p:nvSpPr>
        <p:spPr bwMode="auto">
          <a:xfrm>
            <a:off x="3733800" y="2590800"/>
            <a:ext cx="144780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6766" name="Line 46"/>
          <p:cNvSpPr>
            <a:spLocks noChangeShapeType="1"/>
          </p:cNvSpPr>
          <p:nvPr/>
        </p:nvSpPr>
        <p:spPr bwMode="auto">
          <a:xfrm>
            <a:off x="3733800" y="2209800"/>
            <a:ext cx="1981200" cy="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6767" name="Line 47"/>
          <p:cNvSpPr>
            <a:spLocks noChangeShapeType="1"/>
          </p:cNvSpPr>
          <p:nvPr/>
        </p:nvSpPr>
        <p:spPr bwMode="auto">
          <a:xfrm>
            <a:off x="3810000" y="3733800"/>
            <a:ext cx="990600" cy="762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6769" name="Oval 49"/>
          <p:cNvSpPr>
            <a:spLocks noChangeArrowheads="1"/>
          </p:cNvSpPr>
          <p:nvPr/>
        </p:nvSpPr>
        <p:spPr bwMode="auto">
          <a:xfrm>
            <a:off x="73914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E:2</a:t>
            </a:r>
          </a:p>
        </p:txBody>
      </p:sp>
      <p:sp>
        <p:nvSpPr>
          <p:cNvPr id="286770" name="Line 50"/>
          <p:cNvSpPr>
            <a:spLocks noChangeShapeType="1"/>
          </p:cNvSpPr>
          <p:nvPr/>
        </p:nvSpPr>
        <p:spPr bwMode="auto">
          <a:xfrm>
            <a:off x="7010400" y="1676400"/>
            <a:ext cx="685800" cy="381000"/>
          </a:xfrm>
          <a:prstGeom prst="line">
            <a:avLst/>
          </a:prstGeom>
          <a:noFill/>
          <a:ln w="9525">
            <a:solidFill>
              <a:schemeClr val="tx1"/>
            </a:solidFill>
            <a:round/>
            <a:headEnd/>
            <a:tailEnd/>
          </a:ln>
          <a:effectLst/>
        </p:spPr>
        <p:txBody>
          <a:bodyPr/>
          <a:lstStyle/>
          <a:p>
            <a:endParaRPr lang="tr-TR"/>
          </a:p>
        </p:txBody>
      </p:sp>
      <p:sp>
        <p:nvSpPr>
          <p:cNvPr id="286771" name="Line 51"/>
          <p:cNvSpPr>
            <a:spLocks noChangeShapeType="1"/>
          </p:cNvSpPr>
          <p:nvPr/>
        </p:nvSpPr>
        <p:spPr bwMode="auto">
          <a:xfrm flipV="1">
            <a:off x="5410200" y="2362200"/>
            <a:ext cx="2057400" cy="12954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6772" name="Oval 52"/>
          <p:cNvSpPr>
            <a:spLocks noChangeArrowheads="1"/>
          </p:cNvSpPr>
          <p:nvPr/>
        </p:nvSpPr>
        <p:spPr bwMode="auto">
          <a:xfrm>
            <a:off x="5943600" y="4267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G:2</a:t>
            </a:r>
          </a:p>
        </p:txBody>
      </p:sp>
      <p:sp>
        <p:nvSpPr>
          <p:cNvPr id="286773" name="Line 53"/>
          <p:cNvSpPr>
            <a:spLocks noChangeShapeType="1"/>
          </p:cNvSpPr>
          <p:nvPr/>
        </p:nvSpPr>
        <p:spPr bwMode="auto">
          <a:xfrm>
            <a:off x="5410200" y="3886200"/>
            <a:ext cx="762000" cy="381000"/>
          </a:xfrm>
          <a:prstGeom prst="line">
            <a:avLst/>
          </a:prstGeom>
          <a:noFill/>
          <a:ln w="9525">
            <a:solidFill>
              <a:schemeClr val="tx1"/>
            </a:solidFill>
            <a:round/>
            <a:headEnd/>
            <a:tailEnd/>
          </a:ln>
          <a:effectLst/>
        </p:spPr>
        <p:txBody>
          <a:bodyPr/>
          <a:lstStyle/>
          <a:p>
            <a:endParaRPr lang="tr-TR"/>
          </a:p>
        </p:txBody>
      </p:sp>
      <p:sp>
        <p:nvSpPr>
          <p:cNvPr id="286774" name="Line 54"/>
          <p:cNvSpPr>
            <a:spLocks noChangeShapeType="1"/>
          </p:cNvSpPr>
          <p:nvPr/>
        </p:nvSpPr>
        <p:spPr bwMode="auto">
          <a:xfrm>
            <a:off x="3733800" y="3352800"/>
            <a:ext cx="2286000" cy="2286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6775" name="Line 55"/>
          <p:cNvSpPr>
            <a:spLocks noChangeShapeType="1"/>
          </p:cNvSpPr>
          <p:nvPr/>
        </p:nvSpPr>
        <p:spPr bwMode="auto">
          <a:xfrm>
            <a:off x="6324600" y="3886200"/>
            <a:ext cx="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6776" name="Oval 56"/>
          <p:cNvSpPr>
            <a:spLocks noChangeArrowheads="1"/>
          </p:cNvSpPr>
          <p:nvPr/>
        </p:nvSpPr>
        <p:spPr bwMode="auto">
          <a:xfrm>
            <a:off x="69342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D:1</a:t>
            </a:r>
          </a:p>
        </p:txBody>
      </p:sp>
      <p:sp>
        <p:nvSpPr>
          <p:cNvPr id="286777" name="Line 57"/>
          <p:cNvSpPr>
            <a:spLocks noChangeShapeType="1"/>
          </p:cNvSpPr>
          <p:nvPr/>
        </p:nvSpPr>
        <p:spPr bwMode="auto">
          <a:xfrm>
            <a:off x="6553200" y="4648200"/>
            <a:ext cx="609600" cy="609600"/>
          </a:xfrm>
          <a:prstGeom prst="line">
            <a:avLst/>
          </a:prstGeom>
          <a:noFill/>
          <a:ln w="9525">
            <a:solidFill>
              <a:schemeClr val="tx1"/>
            </a:solidFill>
            <a:round/>
            <a:headEnd/>
            <a:tailEnd/>
          </a:ln>
          <a:effectLst/>
        </p:spPr>
        <p:txBody>
          <a:bodyPr/>
          <a:lstStyle/>
          <a:p>
            <a:endParaRPr lang="tr-TR"/>
          </a:p>
        </p:txBody>
      </p:sp>
      <p:sp>
        <p:nvSpPr>
          <p:cNvPr id="286778" name="Line 58"/>
          <p:cNvSpPr>
            <a:spLocks noChangeShapeType="1"/>
          </p:cNvSpPr>
          <p:nvPr/>
        </p:nvSpPr>
        <p:spPr bwMode="auto">
          <a:xfrm>
            <a:off x="3657600" y="4191000"/>
            <a:ext cx="1676400" cy="914400"/>
          </a:xfrm>
          <a:prstGeom prst="line">
            <a:avLst/>
          </a:prstGeom>
          <a:noFill/>
          <a:ln w="9525">
            <a:solidFill>
              <a:schemeClr val="tx1"/>
            </a:solidFill>
            <a:prstDash val="sysDot"/>
            <a:round/>
            <a:headEnd/>
            <a:tailEnd/>
          </a:ln>
          <a:effectLst/>
        </p:spPr>
        <p:txBody>
          <a:bodyPr/>
          <a:lstStyle/>
          <a:p>
            <a:endParaRPr lang="tr-TR"/>
          </a:p>
        </p:txBody>
      </p:sp>
      <p:sp>
        <p:nvSpPr>
          <p:cNvPr id="286779" name="Line 59"/>
          <p:cNvSpPr>
            <a:spLocks noChangeShapeType="1"/>
          </p:cNvSpPr>
          <p:nvPr/>
        </p:nvSpPr>
        <p:spPr bwMode="auto">
          <a:xfrm>
            <a:off x="5334000" y="5105400"/>
            <a:ext cx="1600200" cy="304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35" name="Rectangle 2"/>
          <p:cNvSpPr>
            <a:spLocks noChangeArrowheads="1"/>
          </p:cNvSpPr>
          <p:nvPr/>
        </p:nvSpPr>
        <p:spPr bwMode="auto">
          <a:xfrm>
            <a:off x="152400" y="228600"/>
            <a:ext cx="8991600" cy="715963"/>
          </a:xfrm>
          <a:prstGeom prst="rect">
            <a:avLst/>
          </a:prstGeom>
          <a:noFill/>
          <a:ln w="9525">
            <a:noFill/>
            <a:miter lim="800000"/>
            <a:headEnd/>
            <a:tailEnd/>
          </a:ln>
          <a:effectLst/>
        </p:spPr>
        <p:txBody>
          <a:bodyPr anchor="ctr"/>
          <a:lstStyle/>
          <a:p>
            <a:pPr algn="ctr"/>
            <a:r>
              <a:rPr lang="tr-TR" sz="4400" dirty="0" smtClean="0">
                <a:latin typeface="Times New Roman" pitchFamily="18" charset="0"/>
              </a:rPr>
              <a:t>6.</a:t>
            </a:r>
            <a:r>
              <a:rPr lang="en-US" sz="4400" dirty="0" smtClean="0">
                <a:latin typeface="Times New Roman" pitchFamily="18" charset="0"/>
              </a:rPr>
              <a:t> </a:t>
            </a:r>
            <a:r>
              <a:rPr lang="tr-TR" sz="4400" dirty="0" smtClean="0">
                <a:latin typeface="Times New Roman" pitchFamily="18" charset="0"/>
              </a:rPr>
              <a:t>işlem okuma sonrası </a:t>
            </a:r>
            <a:r>
              <a:rPr lang="en-US" sz="4400" dirty="0" smtClean="0">
                <a:latin typeface="Times New Roman" pitchFamily="18" charset="0"/>
              </a:rPr>
              <a:t>FP-</a:t>
            </a:r>
            <a:r>
              <a:rPr lang="tr-TR" sz="4400" dirty="0" smtClean="0">
                <a:latin typeface="Times New Roman" pitchFamily="18" charset="0"/>
              </a:rPr>
              <a:t>Ağacı</a:t>
            </a:r>
            <a:endParaRPr lang="en-US" sz="4400" dirty="0">
              <a:latin typeface="Times New Roman" pitchFamily="18" charset="0"/>
            </a:endParaRPr>
          </a:p>
        </p:txBody>
      </p:sp>
      <p:sp>
        <p:nvSpPr>
          <p:cNvPr id="36" name="Text Box 46"/>
          <p:cNvSpPr txBox="1">
            <a:spLocks noChangeArrowheads="1"/>
          </p:cNvSpPr>
          <p:nvPr/>
        </p:nvSpPr>
        <p:spPr bwMode="auto">
          <a:xfrm>
            <a:off x="2514600" y="1371600"/>
            <a:ext cx="1004955" cy="369332"/>
          </a:xfrm>
          <a:prstGeom prst="rect">
            <a:avLst/>
          </a:prstGeom>
          <a:noFill/>
          <a:ln w="9525">
            <a:noFill/>
            <a:miter lim="800000"/>
            <a:headEnd/>
            <a:tailEnd/>
          </a:ln>
          <a:effectLst/>
        </p:spPr>
        <p:txBody>
          <a:bodyPr wrap="none">
            <a:spAutoFit/>
          </a:bodyPr>
          <a:lstStyle/>
          <a:p>
            <a:r>
              <a:rPr lang="tr-TR" dirty="0" smtClean="0"/>
              <a:t>Bağlantı</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71472" y="285728"/>
            <a:ext cx="8229600" cy="1143000"/>
          </a:xfrm>
        </p:spPr>
        <p:txBody>
          <a:bodyPr/>
          <a:lstStyle/>
          <a:p>
            <a:r>
              <a:rPr lang="tr-TR" sz="2800" b="0" dirty="0" smtClean="0">
                <a:solidFill>
                  <a:schemeClr val="tx1"/>
                </a:solidFill>
                <a:effectLst/>
              </a:rPr>
              <a:t>Birliktelik kuralındaki amaç:</a:t>
            </a:r>
            <a:endParaRPr lang="tr-TR" sz="6000" b="0" dirty="0">
              <a:solidFill>
                <a:schemeClr val="tx1"/>
              </a:solidFill>
              <a:effectLst/>
            </a:endParaRPr>
          </a:p>
        </p:txBody>
      </p:sp>
      <p:sp>
        <p:nvSpPr>
          <p:cNvPr id="5" name="4 İçerik Yer Tutucusu"/>
          <p:cNvSpPr>
            <a:spLocks noGrp="1"/>
          </p:cNvSpPr>
          <p:nvPr>
            <p:ph idx="1"/>
          </p:nvPr>
        </p:nvSpPr>
        <p:spPr>
          <a:xfrm>
            <a:off x="457200" y="1571612"/>
            <a:ext cx="8229600" cy="4752988"/>
          </a:xfrm>
        </p:spPr>
        <p:txBody>
          <a:bodyPr>
            <a:noAutofit/>
          </a:bodyPr>
          <a:lstStyle/>
          <a:p>
            <a:pPr>
              <a:buNone/>
            </a:pPr>
            <a:r>
              <a:rPr lang="tr-TR" sz="2000" dirty="0" smtClean="0">
                <a:latin typeface="+mj-lt"/>
                <a:ea typeface="+mj-ea"/>
                <a:cs typeface="+mj-cs"/>
              </a:rPr>
              <a:t>		Alışveriş esnasında müşterilerin satın aldıkları ürünler arasındaki birliktelik ilişkisini bulmak, bu ilişki verisi doğrultusunda müşterilerin satın alma alışkanlıklarını tespit etmektir. Satıcılar, keşfedilen bu birliktelik bağıntıları ve alışkanlıklar sayesi ile etkili ve kazançlı pazarlama ve satış imkanına sahip olmaktadırlar. </a:t>
            </a:r>
          </a:p>
          <a:p>
            <a:pPr>
              <a:buNone/>
            </a:pPr>
            <a:r>
              <a:rPr lang="tr-TR" sz="2000" dirty="0" smtClean="0">
                <a:latin typeface="+mj-lt"/>
                <a:ea typeface="+mj-ea"/>
                <a:cs typeface="+mj-cs"/>
              </a:rPr>
              <a:t>		Örneğin, bir marketten müşterilerin süt ve peynir satın alımlarının % 70’inde bu ürünler ile birlikte yoğurt da satın alınmıştır. Bu tür birliktelik örüntüsünün tespit edilebilmesi için, örüntü içinde yer alan ürünlerin birden çok satın alma hareketinde birlikte yer alması gerekir. </a:t>
            </a:r>
          </a:p>
          <a:p>
            <a:pPr>
              <a:buNone/>
            </a:pPr>
            <a:endParaRPr lang="tr-TR" sz="2000" dirty="0" smtClean="0">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ChangeArrowheads="1"/>
          </p:cNvSpPr>
          <p:nvPr/>
        </p:nvSpPr>
        <p:spPr bwMode="auto">
          <a:xfrm>
            <a:off x="304800" y="1143000"/>
            <a:ext cx="1981200" cy="4648200"/>
          </a:xfrm>
          <a:prstGeom prst="rect">
            <a:avLst/>
          </a:prstGeom>
          <a:noFill/>
          <a:ln w="9525">
            <a:noFill/>
            <a:miter lim="800000"/>
            <a:headEnd/>
            <a:tailEnd/>
          </a:ln>
          <a:effectLst/>
        </p:spPr>
        <p:txBody>
          <a:bodyPr/>
          <a:lstStyle/>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G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b="1">
                <a:solidFill>
                  <a:srgbClr val="FF0000"/>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A C E G</a:t>
            </a:r>
          </a:p>
        </p:txBody>
      </p:sp>
      <p:sp>
        <p:nvSpPr>
          <p:cNvPr id="288771" name="Rectangle 3"/>
          <p:cNvSpPr>
            <a:spLocks noChangeArrowheads="1"/>
          </p:cNvSpPr>
          <p:nvPr/>
        </p:nvSpPr>
        <p:spPr bwMode="auto">
          <a:xfrm>
            <a:off x="152400" y="228600"/>
            <a:ext cx="8839200" cy="715963"/>
          </a:xfrm>
          <a:prstGeom prst="rect">
            <a:avLst/>
          </a:prstGeom>
          <a:noFill/>
          <a:ln w="9525">
            <a:noFill/>
            <a:miter lim="800000"/>
            <a:headEnd/>
            <a:tailEnd/>
          </a:ln>
          <a:effectLst/>
        </p:spPr>
        <p:txBody>
          <a:bodyPr anchor="ctr"/>
          <a:lstStyle/>
          <a:p>
            <a:pPr algn="ctr"/>
            <a:endParaRPr lang="en-US" sz="4400" dirty="0">
              <a:latin typeface="Times New Roman" pitchFamily="18" charset="0"/>
            </a:endParaRPr>
          </a:p>
        </p:txBody>
      </p:sp>
      <p:sp>
        <p:nvSpPr>
          <p:cNvPr id="288772" name="Oval 4"/>
          <p:cNvSpPr>
            <a:spLocks noChangeArrowheads="1"/>
          </p:cNvSpPr>
          <p:nvPr/>
        </p:nvSpPr>
        <p:spPr bwMode="auto">
          <a:xfrm>
            <a:off x="5943600" y="3505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G:1</a:t>
            </a:r>
          </a:p>
        </p:txBody>
      </p:sp>
      <p:sp>
        <p:nvSpPr>
          <p:cNvPr id="288773" name="Line 5"/>
          <p:cNvSpPr>
            <a:spLocks noChangeShapeType="1"/>
          </p:cNvSpPr>
          <p:nvPr/>
        </p:nvSpPr>
        <p:spPr bwMode="auto">
          <a:xfrm>
            <a:off x="5715000" y="3200400"/>
            <a:ext cx="457200" cy="304800"/>
          </a:xfrm>
          <a:prstGeom prst="line">
            <a:avLst/>
          </a:prstGeom>
          <a:noFill/>
          <a:ln w="9525">
            <a:solidFill>
              <a:schemeClr val="tx1"/>
            </a:solidFill>
            <a:round/>
            <a:headEnd/>
            <a:tailEnd/>
          </a:ln>
          <a:effectLst/>
        </p:spPr>
        <p:txBody>
          <a:bodyPr/>
          <a:lstStyle/>
          <a:p>
            <a:endParaRPr lang="tr-TR"/>
          </a:p>
        </p:txBody>
      </p:sp>
      <p:graphicFrame>
        <p:nvGraphicFramePr>
          <p:cNvPr id="288774" name="Group 6"/>
          <p:cNvGraphicFramePr>
            <a:graphicFrameLocks noGrp="1"/>
          </p:cNvGraphicFramePr>
          <p:nvPr/>
        </p:nvGraphicFramePr>
        <p:xfrm>
          <a:off x="2590800" y="1981200"/>
          <a:ext cx="1447800" cy="277368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88800" name="Oval 32"/>
          <p:cNvSpPr>
            <a:spLocks noChangeArrowheads="1"/>
          </p:cNvSpPr>
          <p:nvPr/>
        </p:nvSpPr>
        <p:spPr bwMode="auto">
          <a:xfrm>
            <a:off x="6324600" y="1371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null</a:t>
            </a:r>
          </a:p>
        </p:txBody>
      </p:sp>
      <p:sp>
        <p:nvSpPr>
          <p:cNvPr id="288801" name="Oval 33"/>
          <p:cNvSpPr>
            <a:spLocks noChangeArrowheads="1"/>
          </p:cNvSpPr>
          <p:nvPr/>
        </p:nvSpPr>
        <p:spPr bwMode="auto">
          <a:xfrm>
            <a:off x="57150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A:5</a:t>
            </a:r>
          </a:p>
        </p:txBody>
      </p:sp>
      <p:sp>
        <p:nvSpPr>
          <p:cNvPr id="288802" name="Oval 34"/>
          <p:cNvSpPr>
            <a:spLocks noChangeArrowheads="1"/>
          </p:cNvSpPr>
          <p:nvPr/>
        </p:nvSpPr>
        <p:spPr bwMode="auto">
          <a:xfrm>
            <a:off x="5181600" y="2819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C:5</a:t>
            </a:r>
          </a:p>
        </p:txBody>
      </p:sp>
      <p:sp>
        <p:nvSpPr>
          <p:cNvPr id="288803" name="Oval 35"/>
          <p:cNvSpPr>
            <a:spLocks noChangeArrowheads="1"/>
          </p:cNvSpPr>
          <p:nvPr/>
        </p:nvSpPr>
        <p:spPr bwMode="auto">
          <a:xfrm>
            <a:off x="4724400" y="3581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E:4</a:t>
            </a:r>
          </a:p>
        </p:txBody>
      </p:sp>
      <p:sp>
        <p:nvSpPr>
          <p:cNvPr id="288804" name="Oval 36"/>
          <p:cNvSpPr>
            <a:spLocks noChangeArrowheads="1"/>
          </p:cNvSpPr>
          <p:nvPr/>
        </p:nvSpPr>
        <p:spPr bwMode="auto">
          <a:xfrm>
            <a:off x="4724400" y="4419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B:2</a:t>
            </a:r>
          </a:p>
        </p:txBody>
      </p:sp>
      <p:sp>
        <p:nvSpPr>
          <p:cNvPr id="288805" name="Oval 37"/>
          <p:cNvSpPr>
            <a:spLocks noChangeArrowheads="1"/>
          </p:cNvSpPr>
          <p:nvPr/>
        </p:nvSpPr>
        <p:spPr bwMode="auto">
          <a:xfrm>
            <a:off x="47244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F:2</a:t>
            </a:r>
          </a:p>
        </p:txBody>
      </p:sp>
      <p:sp>
        <p:nvSpPr>
          <p:cNvPr id="288806" name="Line 38"/>
          <p:cNvSpPr>
            <a:spLocks noChangeShapeType="1"/>
          </p:cNvSpPr>
          <p:nvPr/>
        </p:nvSpPr>
        <p:spPr bwMode="auto">
          <a:xfrm flipH="1">
            <a:off x="6172200" y="1752600"/>
            <a:ext cx="381000" cy="304800"/>
          </a:xfrm>
          <a:prstGeom prst="line">
            <a:avLst/>
          </a:prstGeom>
          <a:noFill/>
          <a:ln w="9525">
            <a:solidFill>
              <a:schemeClr val="tx1"/>
            </a:solidFill>
            <a:round/>
            <a:headEnd/>
            <a:tailEnd/>
          </a:ln>
          <a:effectLst/>
        </p:spPr>
        <p:txBody>
          <a:bodyPr/>
          <a:lstStyle/>
          <a:p>
            <a:endParaRPr lang="tr-TR"/>
          </a:p>
        </p:txBody>
      </p:sp>
      <p:sp>
        <p:nvSpPr>
          <p:cNvPr id="288807" name="Line 39"/>
          <p:cNvSpPr>
            <a:spLocks noChangeShapeType="1"/>
          </p:cNvSpPr>
          <p:nvPr/>
        </p:nvSpPr>
        <p:spPr bwMode="auto">
          <a:xfrm flipH="1">
            <a:off x="5562600" y="2438400"/>
            <a:ext cx="381000" cy="381000"/>
          </a:xfrm>
          <a:prstGeom prst="line">
            <a:avLst/>
          </a:prstGeom>
          <a:noFill/>
          <a:ln w="9525">
            <a:solidFill>
              <a:schemeClr val="tx1"/>
            </a:solidFill>
            <a:round/>
            <a:headEnd/>
            <a:tailEnd/>
          </a:ln>
          <a:effectLst/>
        </p:spPr>
        <p:txBody>
          <a:bodyPr/>
          <a:lstStyle/>
          <a:p>
            <a:endParaRPr lang="tr-TR"/>
          </a:p>
        </p:txBody>
      </p:sp>
      <p:sp>
        <p:nvSpPr>
          <p:cNvPr id="288808" name="Line 40"/>
          <p:cNvSpPr>
            <a:spLocks noChangeShapeType="1"/>
          </p:cNvSpPr>
          <p:nvPr/>
        </p:nvSpPr>
        <p:spPr bwMode="auto">
          <a:xfrm flipH="1">
            <a:off x="5105400" y="3200400"/>
            <a:ext cx="304800" cy="381000"/>
          </a:xfrm>
          <a:prstGeom prst="line">
            <a:avLst/>
          </a:prstGeom>
          <a:noFill/>
          <a:ln w="9525">
            <a:solidFill>
              <a:schemeClr val="tx1"/>
            </a:solidFill>
            <a:round/>
            <a:headEnd/>
            <a:tailEnd/>
          </a:ln>
          <a:effectLst/>
        </p:spPr>
        <p:txBody>
          <a:bodyPr/>
          <a:lstStyle/>
          <a:p>
            <a:endParaRPr lang="tr-TR"/>
          </a:p>
        </p:txBody>
      </p:sp>
      <p:sp>
        <p:nvSpPr>
          <p:cNvPr id="288809" name="Line 41"/>
          <p:cNvSpPr>
            <a:spLocks noChangeShapeType="1"/>
          </p:cNvSpPr>
          <p:nvPr/>
        </p:nvSpPr>
        <p:spPr bwMode="auto">
          <a:xfrm>
            <a:off x="5029200" y="3962400"/>
            <a:ext cx="0" cy="457200"/>
          </a:xfrm>
          <a:prstGeom prst="line">
            <a:avLst/>
          </a:prstGeom>
          <a:noFill/>
          <a:ln w="9525">
            <a:solidFill>
              <a:schemeClr val="tx1"/>
            </a:solidFill>
            <a:round/>
            <a:headEnd/>
            <a:tailEnd/>
          </a:ln>
          <a:effectLst/>
        </p:spPr>
        <p:txBody>
          <a:bodyPr/>
          <a:lstStyle/>
          <a:p>
            <a:endParaRPr lang="tr-TR"/>
          </a:p>
        </p:txBody>
      </p:sp>
      <p:sp>
        <p:nvSpPr>
          <p:cNvPr id="288810" name="Line 42"/>
          <p:cNvSpPr>
            <a:spLocks noChangeShapeType="1"/>
          </p:cNvSpPr>
          <p:nvPr/>
        </p:nvSpPr>
        <p:spPr bwMode="auto">
          <a:xfrm>
            <a:off x="5029200" y="4800600"/>
            <a:ext cx="0" cy="457200"/>
          </a:xfrm>
          <a:prstGeom prst="line">
            <a:avLst/>
          </a:prstGeom>
          <a:noFill/>
          <a:ln w="9525">
            <a:solidFill>
              <a:schemeClr val="tx1"/>
            </a:solidFill>
            <a:round/>
            <a:headEnd/>
            <a:tailEnd/>
          </a:ln>
          <a:effectLst/>
        </p:spPr>
        <p:txBody>
          <a:bodyPr/>
          <a:lstStyle/>
          <a:p>
            <a:endParaRPr lang="tr-TR"/>
          </a:p>
        </p:txBody>
      </p:sp>
      <p:sp>
        <p:nvSpPr>
          <p:cNvPr id="288811" name="Line 43"/>
          <p:cNvSpPr>
            <a:spLocks noChangeShapeType="1"/>
          </p:cNvSpPr>
          <p:nvPr/>
        </p:nvSpPr>
        <p:spPr bwMode="auto">
          <a:xfrm>
            <a:off x="3581400" y="4572000"/>
            <a:ext cx="1143000" cy="8382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8812" name="Line 44"/>
          <p:cNvSpPr>
            <a:spLocks noChangeShapeType="1"/>
          </p:cNvSpPr>
          <p:nvPr/>
        </p:nvSpPr>
        <p:spPr bwMode="auto">
          <a:xfrm>
            <a:off x="3657600" y="2971800"/>
            <a:ext cx="1143000" cy="685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8813" name="Line 45"/>
          <p:cNvSpPr>
            <a:spLocks noChangeShapeType="1"/>
          </p:cNvSpPr>
          <p:nvPr/>
        </p:nvSpPr>
        <p:spPr bwMode="auto">
          <a:xfrm>
            <a:off x="3733800" y="2590800"/>
            <a:ext cx="144780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8814" name="Line 46"/>
          <p:cNvSpPr>
            <a:spLocks noChangeShapeType="1"/>
          </p:cNvSpPr>
          <p:nvPr/>
        </p:nvSpPr>
        <p:spPr bwMode="auto">
          <a:xfrm>
            <a:off x="3733800" y="2209800"/>
            <a:ext cx="1981200" cy="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8815" name="Line 47"/>
          <p:cNvSpPr>
            <a:spLocks noChangeShapeType="1"/>
          </p:cNvSpPr>
          <p:nvPr/>
        </p:nvSpPr>
        <p:spPr bwMode="auto">
          <a:xfrm>
            <a:off x="3810000" y="3733800"/>
            <a:ext cx="990600" cy="762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8817" name="Oval 49"/>
          <p:cNvSpPr>
            <a:spLocks noChangeArrowheads="1"/>
          </p:cNvSpPr>
          <p:nvPr/>
        </p:nvSpPr>
        <p:spPr bwMode="auto">
          <a:xfrm>
            <a:off x="73914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E:2</a:t>
            </a:r>
          </a:p>
        </p:txBody>
      </p:sp>
      <p:sp>
        <p:nvSpPr>
          <p:cNvPr id="288818" name="Line 50"/>
          <p:cNvSpPr>
            <a:spLocks noChangeShapeType="1"/>
          </p:cNvSpPr>
          <p:nvPr/>
        </p:nvSpPr>
        <p:spPr bwMode="auto">
          <a:xfrm>
            <a:off x="7010400" y="1676400"/>
            <a:ext cx="685800" cy="381000"/>
          </a:xfrm>
          <a:prstGeom prst="line">
            <a:avLst/>
          </a:prstGeom>
          <a:noFill/>
          <a:ln w="9525">
            <a:solidFill>
              <a:schemeClr val="tx1"/>
            </a:solidFill>
            <a:round/>
            <a:headEnd/>
            <a:tailEnd/>
          </a:ln>
          <a:effectLst/>
        </p:spPr>
        <p:txBody>
          <a:bodyPr/>
          <a:lstStyle/>
          <a:p>
            <a:endParaRPr lang="tr-TR"/>
          </a:p>
        </p:txBody>
      </p:sp>
      <p:sp>
        <p:nvSpPr>
          <p:cNvPr id="288819" name="Line 51"/>
          <p:cNvSpPr>
            <a:spLocks noChangeShapeType="1"/>
          </p:cNvSpPr>
          <p:nvPr/>
        </p:nvSpPr>
        <p:spPr bwMode="auto">
          <a:xfrm flipV="1">
            <a:off x="5410200" y="2362200"/>
            <a:ext cx="2057400" cy="12954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8820" name="Oval 52"/>
          <p:cNvSpPr>
            <a:spLocks noChangeArrowheads="1"/>
          </p:cNvSpPr>
          <p:nvPr/>
        </p:nvSpPr>
        <p:spPr bwMode="auto">
          <a:xfrm>
            <a:off x="5943600" y="4267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G:2</a:t>
            </a:r>
          </a:p>
        </p:txBody>
      </p:sp>
      <p:sp>
        <p:nvSpPr>
          <p:cNvPr id="288821" name="Line 53"/>
          <p:cNvSpPr>
            <a:spLocks noChangeShapeType="1"/>
          </p:cNvSpPr>
          <p:nvPr/>
        </p:nvSpPr>
        <p:spPr bwMode="auto">
          <a:xfrm>
            <a:off x="5410200" y="3886200"/>
            <a:ext cx="762000" cy="381000"/>
          </a:xfrm>
          <a:prstGeom prst="line">
            <a:avLst/>
          </a:prstGeom>
          <a:noFill/>
          <a:ln w="9525">
            <a:solidFill>
              <a:schemeClr val="tx1"/>
            </a:solidFill>
            <a:round/>
            <a:headEnd/>
            <a:tailEnd/>
          </a:ln>
          <a:effectLst/>
        </p:spPr>
        <p:txBody>
          <a:bodyPr/>
          <a:lstStyle/>
          <a:p>
            <a:endParaRPr lang="tr-TR"/>
          </a:p>
        </p:txBody>
      </p:sp>
      <p:sp>
        <p:nvSpPr>
          <p:cNvPr id="288822" name="Line 54"/>
          <p:cNvSpPr>
            <a:spLocks noChangeShapeType="1"/>
          </p:cNvSpPr>
          <p:nvPr/>
        </p:nvSpPr>
        <p:spPr bwMode="auto">
          <a:xfrm>
            <a:off x="3733800" y="3352800"/>
            <a:ext cx="2286000" cy="2286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8823" name="Line 55"/>
          <p:cNvSpPr>
            <a:spLocks noChangeShapeType="1"/>
          </p:cNvSpPr>
          <p:nvPr/>
        </p:nvSpPr>
        <p:spPr bwMode="auto">
          <a:xfrm>
            <a:off x="6324600" y="3886200"/>
            <a:ext cx="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88824" name="Oval 56"/>
          <p:cNvSpPr>
            <a:spLocks noChangeArrowheads="1"/>
          </p:cNvSpPr>
          <p:nvPr/>
        </p:nvSpPr>
        <p:spPr bwMode="auto">
          <a:xfrm>
            <a:off x="69342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D:1</a:t>
            </a:r>
          </a:p>
        </p:txBody>
      </p:sp>
      <p:sp>
        <p:nvSpPr>
          <p:cNvPr id="288825" name="Line 57"/>
          <p:cNvSpPr>
            <a:spLocks noChangeShapeType="1"/>
          </p:cNvSpPr>
          <p:nvPr/>
        </p:nvSpPr>
        <p:spPr bwMode="auto">
          <a:xfrm>
            <a:off x="6553200" y="4648200"/>
            <a:ext cx="609600" cy="609600"/>
          </a:xfrm>
          <a:prstGeom prst="line">
            <a:avLst/>
          </a:prstGeom>
          <a:noFill/>
          <a:ln w="9525">
            <a:solidFill>
              <a:schemeClr val="tx1"/>
            </a:solidFill>
            <a:round/>
            <a:headEnd/>
            <a:tailEnd/>
          </a:ln>
          <a:effectLst/>
        </p:spPr>
        <p:txBody>
          <a:bodyPr/>
          <a:lstStyle/>
          <a:p>
            <a:endParaRPr lang="tr-TR"/>
          </a:p>
        </p:txBody>
      </p:sp>
      <p:sp>
        <p:nvSpPr>
          <p:cNvPr id="288826" name="Line 58"/>
          <p:cNvSpPr>
            <a:spLocks noChangeShapeType="1"/>
          </p:cNvSpPr>
          <p:nvPr/>
        </p:nvSpPr>
        <p:spPr bwMode="auto">
          <a:xfrm>
            <a:off x="3657600" y="4191000"/>
            <a:ext cx="1676400" cy="914400"/>
          </a:xfrm>
          <a:prstGeom prst="line">
            <a:avLst/>
          </a:prstGeom>
          <a:noFill/>
          <a:ln w="9525">
            <a:solidFill>
              <a:schemeClr val="tx1"/>
            </a:solidFill>
            <a:prstDash val="sysDot"/>
            <a:round/>
            <a:headEnd/>
            <a:tailEnd/>
          </a:ln>
          <a:effectLst/>
        </p:spPr>
        <p:txBody>
          <a:bodyPr/>
          <a:lstStyle/>
          <a:p>
            <a:endParaRPr lang="tr-TR"/>
          </a:p>
        </p:txBody>
      </p:sp>
      <p:sp>
        <p:nvSpPr>
          <p:cNvPr id="288827" name="Line 59"/>
          <p:cNvSpPr>
            <a:spLocks noChangeShapeType="1"/>
          </p:cNvSpPr>
          <p:nvPr/>
        </p:nvSpPr>
        <p:spPr bwMode="auto">
          <a:xfrm>
            <a:off x="5334000" y="5105400"/>
            <a:ext cx="1600200" cy="304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35" name="Rectangle 2"/>
          <p:cNvSpPr>
            <a:spLocks noChangeArrowheads="1"/>
          </p:cNvSpPr>
          <p:nvPr/>
        </p:nvSpPr>
        <p:spPr bwMode="auto">
          <a:xfrm>
            <a:off x="152400" y="228600"/>
            <a:ext cx="8991600" cy="715963"/>
          </a:xfrm>
          <a:prstGeom prst="rect">
            <a:avLst/>
          </a:prstGeom>
          <a:noFill/>
          <a:ln w="9525">
            <a:noFill/>
            <a:miter lim="800000"/>
            <a:headEnd/>
            <a:tailEnd/>
          </a:ln>
          <a:effectLst/>
        </p:spPr>
        <p:txBody>
          <a:bodyPr anchor="ctr"/>
          <a:lstStyle/>
          <a:p>
            <a:pPr algn="ctr"/>
            <a:r>
              <a:rPr lang="tr-TR" sz="4400" dirty="0" smtClean="0">
                <a:latin typeface="Times New Roman" pitchFamily="18" charset="0"/>
              </a:rPr>
              <a:t>7.</a:t>
            </a:r>
            <a:r>
              <a:rPr lang="en-US" sz="4400" dirty="0" smtClean="0">
                <a:latin typeface="Times New Roman" pitchFamily="18" charset="0"/>
              </a:rPr>
              <a:t> </a:t>
            </a:r>
            <a:r>
              <a:rPr lang="tr-TR" sz="4400" dirty="0" smtClean="0">
                <a:latin typeface="Times New Roman" pitchFamily="18" charset="0"/>
              </a:rPr>
              <a:t>işlem okuma sonrası </a:t>
            </a:r>
            <a:r>
              <a:rPr lang="en-US" sz="4400" dirty="0" smtClean="0">
                <a:latin typeface="Times New Roman" pitchFamily="18" charset="0"/>
              </a:rPr>
              <a:t>FP-</a:t>
            </a:r>
            <a:r>
              <a:rPr lang="tr-TR" sz="4400" dirty="0" smtClean="0">
                <a:latin typeface="Times New Roman" pitchFamily="18" charset="0"/>
              </a:rPr>
              <a:t>Ağacı</a:t>
            </a:r>
            <a:endParaRPr lang="en-US" sz="4400" dirty="0">
              <a:latin typeface="Times New Roman" pitchFamily="18" charset="0"/>
            </a:endParaRPr>
          </a:p>
        </p:txBody>
      </p:sp>
      <p:sp>
        <p:nvSpPr>
          <p:cNvPr id="36" name="Text Box 46"/>
          <p:cNvSpPr txBox="1">
            <a:spLocks noChangeArrowheads="1"/>
          </p:cNvSpPr>
          <p:nvPr/>
        </p:nvSpPr>
        <p:spPr bwMode="auto">
          <a:xfrm>
            <a:off x="2514600" y="1371600"/>
            <a:ext cx="1004955" cy="369332"/>
          </a:xfrm>
          <a:prstGeom prst="rect">
            <a:avLst/>
          </a:prstGeom>
          <a:noFill/>
          <a:ln w="9525">
            <a:noFill/>
            <a:miter lim="800000"/>
            <a:headEnd/>
            <a:tailEnd/>
          </a:ln>
          <a:effectLst/>
        </p:spPr>
        <p:txBody>
          <a:bodyPr wrap="none">
            <a:spAutoFit/>
          </a:bodyPr>
          <a:lstStyle/>
          <a:p>
            <a:r>
              <a:rPr lang="tr-TR" dirty="0" smtClean="0"/>
              <a:t>Bağlantı</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ChangeArrowheads="1"/>
          </p:cNvSpPr>
          <p:nvPr/>
        </p:nvSpPr>
        <p:spPr bwMode="auto">
          <a:xfrm>
            <a:off x="304800" y="1143000"/>
            <a:ext cx="1981200" cy="4648200"/>
          </a:xfrm>
          <a:prstGeom prst="rect">
            <a:avLst/>
          </a:prstGeom>
          <a:noFill/>
          <a:ln w="9525">
            <a:noFill/>
            <a:miter lim="800000"/>
            <a:headEnd/>
            <a:tailEnd/>
          </a:ln>
          <a:effectLst/>
        </p:spPr>
        <p:txBody>
          <a:bodyPr/>
          <a:lstStyle/>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G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b="1">
                <a:solidFill>
                  <a:srgbClr val="FF0000"/>
                </a:solidFill>
                <a:latin typeface="Times New Roman" pitchFamily="18" charset="0"/>
              </a:rPr>
              <a:t>A C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A C E G</a:t>
            </a:r>
          </a:p>
        </p:txBody>
      </p:sp>
      <p:sp>
        <p:nvSpPr>
          <p:cNvPr id="290819" name="Rectangle 3"/>
          <p:cNvSpPr>
            <a:spLocks noChangeArrowheads="1"/>
          </p:cNvSpPr>
          <p:nvPr/>
        </p:nvSpPr>
        <p:spPr bwMode="auto">
          <a:xfrm>
            <a:off x="152400" y="228600"/>
            <a:ext cx="8839200" cy="715963"/>
          </a:xfrm>
          <a:prstGeom prst="rect">
            <a:avLst/>
          </a:prstGeom>
          <a:noFill/>
          <a:ln w="9525">
            <a:noFill/>
            <a:miter lim="800000"/>
            <a:headEnd/>
            <a:tailEnd/>
          </a:ln>
          <a:effectLst/>
        </p:spPr>
        <p:txBody>
          <a:bodyPr anchor="ctr"/>
          <a:lstStyle/>
          <a:p>
            <a:pPr algn="ctr"/>
            <a:endParaRPr lang="en-US" sz="4400" dirty="0">
              <a:latin typeface="Times New Roman" pitchFamily="18" charset="0"/>
            </a:endParaRPr>
          </a:p>
        </p:txBody>
      </p:sp>
      <p:sp>
        <p:nvSpPr>
          <p:cNvPr id="290820" name="Oval 4"/>
          <p:cNvSpPr>
            <a:spLocks noChangeArrowheads="1"/>
          </p:cNvSpPr>
          <p:nvPr/>
        </p:nvSpPr>
        <p:spPr bwMode="auto">
          <a:xfrm>
            <a:off x="5943600" y="3505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G:1</a:t>
            </a:r>
          </a:p>
        </p:txBody>
      </p:sp>
      <p:sp>
        <p:nvSpPr>
          <p:cNvPr id="290821" name="Line 5"/>
          <p:cNvSpPr>
            <a:spLocks noChangeShapeType="1"/>
          </p:cNvSpPr>
          <p:nvPr/>
        </p:nvSpPr>
        <p:spPr bwMode="auto">
          <a:xfrm>
            <a:off x="5715000" y="3200400"/>
            <a:ext cx="457200" cy="304800"/>
          </a:xfrm>
          <a:prstGeom prst="line">
            <a:avLst/>
          </a:prstGeom>
          <a:noFill/>
          <a:ln w="9525">
            <a:solidFill>
              <a:schemeClr val="tx1"/>
            </a:solidFill>
            <a:round/>
            <a:headEnd/>
            <a:tailEnd/>
          </a:ln>
          <a:effectLst/>
        </p:spPr>
        <p:txBody>
          <a:bodyPr/>
          <a:lstStyle/>
          <a:p>
            <a:endParaRPr lang="tr-TR"/>
          </a:p>
        </p:txBody>
      </p:sp>
      <p:graphicFrame>
        <p:nvGraphicFramePr>
          <p:cNvPr id="290822" name="Group 6"/>
          <p:cNvGraphicFramePr>
            <a:graphicFrameLocks noGrp="1"/>
          </p:cNvGraphicFramePr>
          <p:nvPr/>
        </p:nvGraphicFramePr>
        <p:xfrm>
          <a:off x="2590800" y="1981200"/>
          <a:ext cx="1447800" cy="277368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0848" name="Oval 32"/>
          <p:cNvSpPr>
            <a:spLocks noChangeArrowheads="1"/>
          </p:cNvSpPr>
          <p:nvPr/>
        </p:nvSpPr>
        <p:spPr bwMode="auto">
          <a:xfrm>
            <a:off x="6324600" y="1371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dirty="0"/>
              <a:t>null</a:t>
            </a:r>
          </a:p>
        </p:txBody>
      </p:sp>
      <p:sp>
        <p:nvSpPr>
          <p:cNvPr id="290849" name="Oval 33"/>
          <p:cNvSpPr>
            <a:spLocks noChangeArrowheads="1"/>
          </p:cNvSpPr>
          <p:nvPr/>
        </p:nvSpPr>
        <p:spPr bwMode="auto">
          <a:xfrm>
            <a:off x="57150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A:6</a:t>
            </a:r>
          </a:p>
        </p:txBody>
      </p:sp>
      <p:sp>
        <p:nvSpPr>
          <p:cNvPr id="290850" name="Oval 34"/>
          <p:cNvSpPr>
            <a:spLocks noChangeArrowheads="1"/>
          </p:cNvSpPr>
          <p:nvPr/>
        </p:nvSpPr>
        <p:spPr bwMode="auto">
          <a:xfrm>
            <a:off x="5181600" y="2819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C:6</a:t>
            </a:r>
          </a:p>
        </p:txBody>
      </p:sp>
      <p:sp>
        <p:nvSpPr>
          <p:cNvPr id="290851" name="Oval 35"/>
          <p:cNvSpPr>
            <a:spLocks noChangeArrowheads="1"/>
          </p:cNvSpPr>
          <p:nvPr/>
        </p:nvSpPr>
        <p:spPr bwMode="auto">
          <a:xfrm>
            <a:off x="4724400" y="3581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E:4</a:t>
            </a:r>
          </a:p>
        </p:txBody>
      </p:sp>
      <p:sp>
        <p:nvSpPr>
          <p:cNvPr id="290852" name="Oval 36"/>
          <p:cNvSpPr>
            <a:spLocks noChangeArrowheads="1"/>
          </p:cNvSpPr>
          <p:nvPr/>
        </p:nvSpPr>
        <p:spPr bwMode="auto">
          <a:xfrm>
            <a:off x="4724400" y="4419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B:2</a:t>
            </a:r>
          </a:p>
        </p:txBody>
      </p:sp>
      <p:sp>
        <p:nvSpPr>
          <p:cNvPr id="290853" name="Oval 37"/>
          <p:cNvSpPr>
            <a:spLocks noChangeArrowheads="1"/>
          </p:cNvSpPr>
          <p:nvPr/>
        </p:nvSpPr>
        <p:spPr bwMode="auto">
          <a:xfrm>
            <a:off x="47244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F:2</a:t>
            </a:r>
          </a:p>
        </p:txBody>
      </p:sp>
      <p:sp>
        <p:nvSpPr>
          <p:cNvPr id="290854" name="Line 38"/>
          <p:cNvSpPr>
            <a:spLocks noChangeShapeType="1"/>
          </p:cNvSpPr>
          <p:nvPr/>
        </p:nvSpPr>
        <p:spPr bwMode="auto">
          <a:xfrm flipH="1">
            <a:off x="6172200" y="1752600"/>
            <a:ext cx="381000" cy="304800"/>
          </a:xfrm>
          <a:prstGeom prst="line">
            <a:avLst/>
          </a:prstGeom>
          <a:noFill/>
          <a:ln w="9525">
            <a:solidFill>
              <a:schemeClr val="tx1"/>
            </a:solidFill>
            <a:round/>
            <a:headEnd/>
            <a:tailEnd/>
          </a:ln>
          <a:effectLst/>
        </p:spPr>
        <p:txBody>
          <a:bodyPr/>
          <a:lstStyle/>
          <a:p>
            <a:endParaRPr lang="tr-TR"/>
          </a:p>
        </p:txBody>
      </p:sp>
      <p:sp>
        <p:nvSpPr>
          <p:cNvPr id="290855" name="Line 39"/>
          <p:cNvSpPr>
            <a:spLocks noChangeShapeType="1"/>
          </p:cNvSpPr>
          <p:nvPr/>
        </p:nvSpPr>
        <p:spPr bwMode="auto">
          <a:xfrm flipH="1">
            <a:off x="5562600" y="2438400"/>
            <a:ext cx="381000" cy="381000"/>
          </a:xfrm>
          <a:prstGeom prst="line">
            <a:avLst/>
          </a:prstGeom>
          <a:noFill/>
          <a:ln w="9525">
            <a:solidFill>
              <a:schemeClr val="tx1"/>
            </a:solidFill>
            <a:round/>
            <a:headEnd/>
            <a:tailEnd/>
          </a:ln>
          <a:effectLst/>
        </p:spPr>
        <p:txBody>
          <a:bodyPr/>
          <a:lstStyle/>
          <a:p>
            <a:endParaRPr lang="tr-TR"/>
          </a:p>
        </p:txBody>
      </p:sp>
      <p:sp>
        <p:nvSpPr>
          <p:cNvPr id="290856" name="Line 40"/>
          <p:cNvSpPr>
            <a:spLocks noChangeShapeType="1"/>
          </p:cNvSpPr>
          <p:nvPr/>
        </p:nvSpPr>
        <p:spPr bwMode="auto">
          <a:xfrm flipH="1">
            <a:off x="5105400" y="3200400"/>
            <a:ext cx="304800" cy="381000"/>
          </a:xfrm>
          <a:prstGeom prst="line">
            <a:avLst/>
          </a:prstGeom>
          <a:noFill/>
          <a:ln w="9525">
            <a:solidFill>
              <a:schemeClr val="tx1"/>
            </a:solidFill>
            <a:round/>
            <a:headEnd/>
            <a:tailEnd/>
          </a:ln>
          <a:effectLst/>
        </p:spPr>
        <p:txBody>
          <a:bodyPr/>
          <a:lstStyle/>
          <a:p>
            <a:endParaRPr lang="tr-TR"/>
          </a:p>
        </p:txBody>
      </p:sp>
      <p:sp>
        <p:nvSpPr>
          <p:cNvPr id="290857" name="Line 41"/>
          <p:cNvSpPr>
            <a:spLocks noChangeShapeType="1"/>
          </p:cNvSpPr>
          <p:nvPr/>
        </p:nvSpPr>
        <p:spPr bwMode="auto">
          <a:xfrm>
            <a:off x="5029200" y="3962400"/>
            <a:ext cx="0" cy="457200"/>
          </a:xfrm>
          <a:prstGeom prst="line">
            <a:avLst/>
          </a:prstGeom>
          <a:noFill/>
          <a:ln w="9525">
            <a:solidFill>
              <a:schemeClr val="tx1"/>
            </a:solidFill>
            <a:round/>
            <a:headEnd/>
            <a:tailEnd/>
          </a:ln>
          <a:effectLst/>
        </p:spPr>
        <p:txBody>
          <a:bodyPr/>
          <a:lstStyle/>
          <a:p>
            <a:endParaRPr lang="tr-TR"/>
          </a:p>
        </p:txBody>
      </p:sp>
      <p:sp>
        <p:nvSpPr>
          <p:cNvPr id="290858" name="Line 42"/>
          <p:cNvSpPr>
            <a:spLocks noChangeShapeType="1"/>
          </p:cNvSpPr>
          <p:nvPr/>
        </p:nvSpPr>
        <p:spPr bwMode="auto">
          <a:xfrm>
            <a:off x="5029200" y="4800600"/>
            <a:ext cx="0" cy="457200"/>
          </a:xfrm>
          <a:prstGeom prst="line">
            <a:avLst/>
          </a:prstGeom>
          <a:noFill/>
          <a:ln w="9525">
            <a:solidFill>
              <a:schemeClr val="tx1"/>
            </a:solidFill>
            <a:round/>
            <a:headEnd/>
            <a:tailEnd/>
          </a:ln>
          <a:effectLst/>
        </p:spPr>
        <p:txBody>
          <a:bodyPr/>
          <a:lstStyle/>
          <a:p>
            <a:endParaRPr lang="tr-TR"/>
          </a:p>
        </p:txBody>
      </p:sp>
      <p:sp>
        <p:nvSpPr>
          <p:cNvPr id="290859" name="Line 43"/>
          <p:cNvSpPr>
            <a:spLocks noChangeShapeType="1"/>
          </p:cNvSpPr>
          <p:nvPr/>
        </p:nvSpPr>
        <p:spPr bwMode="auto">
          <a:xfrm>
            <a:off x="3581400" y="4572000"/>
            <a:ext cx="1143000" cy="8382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0860" name="Line 44"/>
          <p:cNvSpPr>
            <a:spLocks noChangeShapeType="1"/>
          </p:cNvSpPr>
          <p:nvPr/>
        </p:nvSpPr>
        <p:spPr bwMode="auto">
          <a:xfrm>
            <a:off x="3657600" y="2971800"/>
            <a:ext cx="1143000" cy="685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0861" name="Line 45"/>
          <p:cNvSpPr>
            <a:spLocks noChangeShapeType="1"/>
          </p:cNvSpPr>
          <p:nvPr/>
        </p:nvSpPr>
        <p:spPr bwMode="auto">
          <a:xfrm>
            <a:off x="3733800" y="2590800"/>
            <a:ext cx="144780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0862" name="Line 46"/>
          <p:cNvSpPr>
            <a:spLocks noChangeShapeType="1"/>
          </p:cNvSpPr>
          <p:nvPr/>
        </p:nvSpPr>
        <p:spPr bwMode="auto">
          <a:xfrm>
            <a:off x="3733800" y="2209800"/>
            <a:ext cx="1981200" cy="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0863" name="Line 47"/>
          <p:cNvSpPr>
            <a:spLocks noChangeShapeType="1"/>
          </p:cNvSpPr>
          <p:nvPr/>
        </p:nvSpPr>
        <p:spPr bwMode="auto">
          <a:xfrm>
            <a:off x="3810000" y="3733800"/>
            <a:ext cx="990600" cy="762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0865" name="Oval 49"/>
          <p:cNvSpPr>
            <a:spLocks noChangeArrowheads="1"/>
          </p:cNvSpPr>
          <p:nvPr/>
        </p:nvSpPr>
        <p:spPr bwMode="auto">
          <a:xfrm>
            <a:off x="73914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E:2</a:t>
            </a:r>
          </a:p>
        </p:txBody>
      </p:sp>
      <p:sp>
        <p:nvSpPr>
          <p:cNvPr id="290866" name="Line 50"/>
          <p:cNvSpPr>
            <a:spLocks noChangeShapeType="1"/>
          </p:cNvSpPr>
          <p:nvPr/>
        </p:nvSpPr>
        <p:spPr bwMode="auto">
          <a:xfrm>
            <a:off x="7010400" y="1676400"/>
            <a:ext cx="685800" cy="381000"/>
          </a:xfrm>
          <a:prstGeom prst="line">
            <a:avLst/>
          </a:prstGeom>
          <a:noFill/>
          <a:ln w="9525">
            <a:solidFill>
              <a:schemeClr val="tx1"/>
            </a:solidFill>
            <a:round/>
            <a:headEnd/>
            <a:tailEnd/>
          </a:ln>
          <a:effectLst/>
        </p:spPr>
        <p:txBody>
          <a:bodyPr/>
          <a:lstStyle/>
          <a:p>
            <a:endParaRPr lang="tr-TR"/>
          </a:p>
        </p:txBody>
      </p:sp>
      <p:sp>
        <p:nvSpPr>
          <p:cNvPr id="290867" name="Line 51"/>
          <p:cNvSpPr>
            <a:spLocks noChangeShapeType="1"/>
          </p:cNvSpPr>
          <p:nvPr/>
        </p:nvSpPr>
        <p:spPr bwMode="auto">
          <a:xfrm flipV="1">
            <a:off x="5410200" y="2362200"/>
            <a:ext cx="2057400" cy="12954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0868" name="Oval 52"/>
          <p:cNvSpPr>
            <a:spLocks noChangeArrowheads="1"/>
          </p:cNvSpPr>
          <p:nvPr/>
        </p:nvSpPr>
        <p:spPr bwMode="auto">
          <a:xfrm>
            <a:off x="5943600" y="4267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G:2</a:t>
            </a:r>
          </a:p>
        </p:txBody>
      </p:sp>
      <p:sp>
        <p:nvSpPr>
          <p:cNvPr id="290869" name="Line 53"/>
          <p:cNvSpPr>
            <a:spLocks noChangeShapeType="1"/>
          </p:cNvSpPr>
          <p:nvPr/>
        </p:nvSpPr>
        <p:spPr bwMode="auto">
          <a:xfrm>
            <a:off x="5410200" y="3886200"/>
            <a:ext cx="762000" cy="381000"/>
          </a:xfrm>
          <a:prstGeom prst="line">
            <a:avLst/>
          </a:prstGeom>
          <a:noFill/>
          <a:ln w="9525">
            <a:solidFill>
              <a:schemeClr val="tx1"/>
            </a:solidFill>
            <a:round/>
            <a:headEnd/>
            <a:tailEnd/>
          </a:ln>
          <a:effectLst/>
        </p:spPr>
        <p:txBody>
          <a:bodyPr/>
          <a:lstStyle/>
          <a:p>
            <a:endParaRPr lang="tr-TR"/>
          </a:p>
        </p:txBody>
      </p:sp>
      <p:sp>
        <p:nvSpPr>
          <p:cNvPr id="290870" name="Line 54"/>
          <p:cNvSpPr>
            <a:spLocks noChangeShapeType="1"/>
          </p:cNvSpPr>
          <p:nvPr/>
        </p:nvSpPr>
        <p:spPr bwMode="auto">
          <a:xfrm>
            <a:off x="3733800" y="3352800"/>
            <a:ext cx="2286000" cy="2286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0871" name="Line 55"/>
          <p:cNvSpPr>
            <a:spLocks noChangeShapeType="1"/>
          </p:cNvSpPr>
          <p:nvPr/>
        </p:nvSpPr>
        <p:spPr bwMode="auto">
          <a:xfrm>
            <a:off x="6324600" y="3886200"/>
            <a:ext cx="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0872" name="Oval 56"/>
          <p:cNvSpPr>
            <a:spLocks noChangeArrowheads="1"/>
          </p:cNvSpPr>
          <p:nvPr/>
        </p:nvSpPr>
        <p:spPr bwMode="auto">
          <a:xfrm>
            <a:off x="69342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D:1</a:t>
            </a:r>
          </a:p>
        </p:txBody>
      </p:sp>
      <p:sp>
        <p:nvSpPr>
          <p:cNvPr id="290873" name="Line 57"/>
          <p:cNvSpPr>
            <a:spLocks noChangeShapeType="1"/>
          </p:cNvSpPr>
          <p:nvPr/>
        </p:nvSpPr>
        <p:spPr bwMode="auto">
          <a:xfrm>
            <a:off x="6553200" y="4648200"/>
            <a:ext cx="609600" cy="609600"/>
          </a:xfrm>
          <a:prstGeom prst="line">
            <a:avLst/>
          </a:prstGeom>
          <a:noFill/>
          <a:ln w="9525">
            <a:solidFill>
              <a:schemeClr val="tx1"/>
            </a:solidFill>
            <a:round/>
            <a:headEnd/>
            <a:tailEnd/>
          </a:ln>
          <a:effectLst/>
        </p:spPr>
        <p:txBody>
          <a:bodyPr/>
          <a:lstStyle/>
          <a:p>
            <a:endParaRPr lang="tr-TR"/>
          </a:p>
        </p:txBody>
      </p:sp>
      <p:sp>
        <p:nvSpPr>
          <p:cNvPr id="290874" name="Line 58"/>
          <p:cNvSpPr>
            <a:spLocks noChangeShapeType="1"/>
          </p:cNvSpPr>
          <p:nvPr/>
        </p:nvSpPr>
        <p:spPr bwMode="auto">
          <a:xfrm>
            <a:off x="3657600" y="4191000"/>
            <a:ext cx="1676400" cy="914400"/>
          </a:xfrm>
          <a:prstGeom prst="line">
            <a:avLst/>
          </a:prstGeom>
          <a:noFill/>
          <a:ln w="9525">
            <a:solidFill>
              <a:schemeClr val="tx1"/>
            </a:solidFill>
            <a:prstDash val="sysDot"/>
            <a:round/>
            <a:headEnd/>
            <a:tailEnd/>
          </a:ln>
          <a:effectLst/>
        </p:spPr>
        <p:txBody>
          <a:bodyPr/>
          <a:lstStyle/>
          <a:p>
            <a:endParaRPr lang="tr-TR"/>
          </a:p>
        </p:txBody>
      </p:sp>
      <p:sp>
        <p:nvSpPr>
          <p:cNvPr id="290875" name="Line 59"/>
          <p:cNvSpPr>
            <a:spLocks noChangeShapeType="1"/>
          </p:cNvSpPr>
          <p:nvPr/>
        </p:nvSpPr>
        <p:spPr bwMode="auto">
          <a:xfrm>
            <a:off x="5334000" y="5105400"/>
            <a:ext cx="1600200" cy="304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0876" name="Oval 60"/>
          <p:cNvSpPr>
            <a:spLocks noChangeArrowheads="1"/>
          </p:cNvSpPr>
          <p:nvPr/>
        </p:nvSpPr>
        <p:spPr bwMode="auto">
          <a:xfrm>
            <a:off x="7086600" y="3505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D:1</a:t>
            </a:r>
          </a:p>
        </p:txBody>
      </p:sp>
      <p:sp>
        <p:nvSpPr>
          <p:cNvPr id="290877" name="Line 61"/>
          <p:cNvSpPr>
            <a:spLocks noChangeShapeType="1"/>
          </p:cNvSpPr>
          <p:nvPr/>
        </p:nvSpPr>
        <p:spPr bwMode="auto">
          <a:xfrm>
            <a:off x="5943600" y="3048000"/>
            <a:ext cx="1295400" cy="533400"/>
          </a:xfrm>
          <a:prstGeom prst="line">
            <a:avLst/>
          </a:prstGeom>
          <a:noFill/>
          <a:ln w="9525">
            <a:solidFill>
              <a:schemeClr val="tx1"/>
            </a:solidFill>
            <a:round/>
            <a:headEnd/>
            <a:tailEnd/>
          </a:ln>
          <a:effectLst/>
        </p:spPr>
        <p:txBody>
          <a:bodyPr/>
          <a:lstStyle/>
          <a:p>
            <a:endParaRPr lang="tr-TR"/>
          </a:p>
        </p:txBody>
      </p:sp>
      <p:sp>
        <p:nvSpPr>
          <p:cNvPr id="290878" name="Line 62"/>
          <p:cNvSpPr>
            <a:spLocks noChangeShapeType="1"/>
          </p:cNvSpPr>
          <p:nvPr/>
        </p:nvSpPr>
        <p:spPr bwMode="auto">
          <a:xfrm flipV="1">
            <a:off x="7315200" y="3886200"/>
            <a:ext cx="76200" cy="13716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38" name="Rectangle 2"/>
          <p:cNvSpPr>
            <a:spLocks noChangeArrowheads="1"/>
          </p:cNvSpPr>
          <p:nvPr/>
        </p:nvSpPr>
        <p:spPr bwMode="auto">
          <a:xfrm>
            <a:off x="152400" y="228600"/>
            <a:ext cx="8991600" cy="715963"/>
          </a:xfrm>
          <a:prstGeom prst="rect">
            <a:avLst/>
          </a:prstGeom>
          <a:noFill/>
          <a:ln w="9525">
            <a:noFill/>
            <a:miter lim="800000"/>
            <a:headEnd/>
            <a:tailEnd/>
          </a:ln>
          <a:effectLst/>
        </p:spPr>
        <p:txBody>
          <a:bodyPr anchor="ctr"/>
          <a:lstStyle/>
          <a:p>
            <a:pPr algn="ctr"/>
            <a:r>
              <a:rPr lang="tr-TR" sz="4400" dirty="0" smtClean="0">
                <a:latin typeface="Times New Roman" pitchFamily="18" charset="0"/>
              </a:rPr>
              <a:t>8.</a:t>
            </a:r>
            <a:r>
              <a:rPr lang="en-US" sz="4400" dirty="0" smtClean="0">
                <a:latin typeface="Times New Roman" pitchFamily="18" charset="0"/>
              </a:rPr>
              <a:t> </a:t>
            </a:r>
            <a:r>
              <a:rPr lang="tr-TR" sz="4400" dirty="0" smtClean="0">
                <a:latin typeface="Times New Roman" pitchFamily="18" charset="0"/>
              </a:rPr>
              <a:t>işlem okuma sonrası </a:t>
            </a:r>
            <a:r>
              <a:rPr lang="en-US" sz="4400" dirty="0" smtClean="0">
                <a:latin typeface="Times New Roman" pitchFamily="18" charset="0"/>
              </a:rPr>
              <a:t>FP-</a:t>
            </a:r>
            <a:r>
              <a:rPr lang="tr-TR" sz="4400" dirty="0" smtClean="0">
                <a:latin typeface="Times New Roman" pitchFamily="18" charset="0"/>
              </a:rPr>
              <a:t>Ağacı</a:t>
            </a:r>
            <a:endParaRPr lang="en-US" sz="4400" dirty="0">
              <a:latin typeface="Times New Roman" pitchFamily="18" charset="0"/>
            </a:endParaRPr>
          </a:p>
        </p:txBody>
      </p:sp>
      <p:sp>
        <p:nvSpPr>
          <p:cNvPr id="39" name="Text Box 46"/>
          <p:cNvSpPr txBox="1">
            <a:spLocks noChangeArrowheads="1"/>
          </p:cNvSpPr>
          <p:nvPr/>
        </p:nvSpPr>
        <p:spPr bwMode="auto">
          <a:xfrm>
            <a:off x="2514600" y="1371600"/>
            <a:ext cx="1004955" cy="369332"/>
          </a:xfrm>
          <a:prstGeom prst="rect">
            <a:avLst/>
          </a:prstGeom>
          <a:noFill/>
          <a:ln w="9525">
            <a:noFill/>
            <a:miter lim="800000"/>
            <a:headEnd/>
            <a:tailEnd/>
          </a:ln>
          <a:effectLst/>
        </p:spPr>
        <p:txBody>
          <a:bodyPr wrap="none">
            <a:spAutoFit/>
          </a:bodyPr>
          <a:lstStyle/>
          <a:p>
            <a:r>
              <a:rPr lang="tr-TR" dirty="0" smtClean="0"/>
              <a:t>Bağlantı</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304800" y="1143000"/>
            <a:ext cx="1981200" cy="4648200"/>
          </a:xfrm>
          <a:prstGeom prst="rect">
            <a:avLst/>
          </a:prstGeom>
          <a:noFill/>
          <a:ln w="9525">
            <a:noFill/>
            <a:miter lim="800000"/>
            <a:headEnd/>
            <a:tailEnd/>
          </a:ln>
          <a:effectLst/>
        </p:spPr>
        <p:txBody>
          <a:bodyPr/>
          <a:lstStyle/>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G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D</a:t>
            </a:r>
          </a:p>
          <a:p>
            <a:pPr marL="342900" indent="-342900">
              <a:spcBef>
                <a:spcPct val="20000"/>
              </a:spcBef>
            </a:pPr>
            <a:r>
              <a:rPr lang="en-US" sz="2400" b="1">
                <a:solidFill>
                  <a:srgbClr val="FF0000"/>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A C E G</a:t>
            </a:r>
          </a:p>
        </p:txBody>
      </p:sp>
      <p:sp>
        <p:nvSpPr>
          <p:cNvPr id="292867" name="Rectangle 3"/>
          <p:cNvSpPr>
            <a:spLocks noChangeArrowheads="1"/>
          </p:cNvSpPr>
          <p:nvPr/>
        </p:nvSpPr>
        <p:spPr bwMode="auto">
          <a:xfrm>
            <a:off x="152400" y="228600"/>
            <a:ext cx="8839200" cy="715963"/>
          </a:xfrm>
          <a:prstGeom prst="rect">
            <a:avLst/>
          </a:prstGeom>
          <a:noFill/>
          <a:ln w="9525">
            <a:noFill/>
            <a:miter lim="800000"/>
            <a:headEnd/>
            <a:tailEnd/>
          </a:ln>
          <a:effectLst/>
        </p:spPr>
        <p:txBody>
          <a:bodyPr anchor="ctr"/>
          <a:lstStyle/>
          <a:p>
            <a:pPr algn="ctr"/>
            <a:endParaRPr lang="en-US" sz="4400" dirty="0">
              <a:latin typeface="Times New Roman" pitchFamily="18" charset="0"/>
            </a:endParaRPr>
          </a:p>
        </p:txBody>
      </p:sp>
      <p:sp>
        <p:nvSpPr>
          <p:cNvPr id="292868" name="Oval 4"/>
          <p:cNvSpPr>
            <a:spLocks noChangeArrowheads="1"/>
          </p:cNvSpPr>
          <p:nvPr/>
        </p:nvSpPr>
        <p:spPr bwMode="auto">
          <a:xfrm>
            <a:off x="5943600" y="3505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G:1</a:t>
            </a:r>
          </a:p>
        </p:txBody>
      </p:sp>
      <p:sp>
        <p:nvSpPr>
          <p:cNvPr id="292869" name="Line 5"/>
          <p:cNvSpPr>
            <a:spLocks noChangeShapeType="1"/>
          </p:cNvSpPr>
          <p:nvPr/>
        </p:nvSpPr>
        <p:spPr bwMode="auto">
          <a:xfrm>
            <a:off x="5715000" y="3200400"/>
            <a:ext cx="457200" cy="304800"/>
          </a:xfrm>
          <a:prstGeom prst="line">
            <a:avLst/>
          </a:prstGeom>
          <a:noFill/>
          <a:ln w="9525">
            <a:solidFill>
              <a:schemeClr val="tx1"/>
            </a:solidFill>
            <a:round/>
            <a:headEnd/>
            <a:tailEnd/>
          </a:ln>
          <a:effectLst/>
        </p:spPr>
        <p:txBody>
          <a:bodyPr/>
          <a:lstStyle/>
          <a:p>
            <a:endParaRPr lang="tr-TR"/>
          </a:p>
        </p:txBody>
      </p:sp>
      <p:graphicFrame>
        <p:nvGraphicFramePr>
          <p:cNvPr id="292870" name="Group 6"/>
          <p:cNvGraphicFramePr>
            <a:graphicFrameLocks noGrp="1"/>
          </p:cNvGraphicFramePr>
          <p:nvPr/>
        </p:nvGraphicFramePr>
        <p:xfrm>
          <a:off x="2590800" y="1981200"/>
          <a:ext cx="1447800" cy="277368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2896" name="Oval 32"/>
          <p:cNvSpPr>
            <a:spLocks noChangeArrowheads="1"/>
          </p:cNvSpPr>
          <p:nvPr/>
        </p:nvSpPr>
        <p:spPr bwMode="auto">
          <a:xfrm>
            <a:off x="6324600" y="1371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dirty="0"/>
              <a:t>null</a:t>
            </a:r>
          </a:p>
        </p:txBody>
      </p:sp>
      <p:sp>
        <p:nvSpPr>
          <p:cNvPr id="292897" name="Oval 33"/>
          <p:cNvSpPr>
            <a:spLocks noChangeArrowheads="1"/>
          </p:cNvSpPr>
          <p:nvPr/>
        </p:nvSpPr>
        <p:spPr bwMode="auto">
          <a:xfrm>
            <a:off x="57150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A:7</a:t>
            </a:r>
          </a:p>
        </p:txBody>
      </p:sp>
      <p:sp>
        <p:nvSpPr>
          <p:cNvPr id="292898" name="Oval 34"/>
          <p:cNvSpPr>
            <a:spLocks noChangeArrowheads="1"/>
          </p:cNvSpPr>
          <p:nvPr/>
        </p:nvSpPr>
        <p:spPr bwMode="auto">
          <a:xfrm>
            <a:off x="5181600" y="2819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C:7</a:t>
            </a:r>
          </a:p>
        </p:txBody>
      </p:sp>
      <p:sp>
        <p:nvSpPr>
          <p:cNvPr id="292899" name="Oval 35"/>
          <p:cNvSpPr>
            <a:spLocks noChangeArrowheads="1"/>
          </p:cNvSpPr>
          <p:nvPr/>
        </p:nvSpPr>
        <p:spPr bwMode="auto">
          <a:xfrm>
            <a:off x="4724400" y="3581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E:5</a:t>
            </a:r>
          </a:p>
        </p:txBody>
      </p:sp>
      <p:sp>
        <p:nvSpPr>
          <p:cNvPr id="292900" name="Oval 36"/>
          <p:cNvSpPr>
            <a:spLocks noChangeArrowheads="1"/>
          </p:cNvSpPr>
          <p:nvPr/>
        </p:nvSpPr>
        <p:spPr bwMode="auto">
          <a:xfrm>
            <a:off x="4724400" y="4419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B:2</a:t>
            </a:r>
          </a:p>
        </p:txBody>
      </p:sp>
      <p:sp>
        <p:nvSpPr>
          <p:cNvPr id="292901" name="Oval 37"/>
          <p:cNvSpPr>
            <a:spLocks noChangeArrowheads="1"/>
          </p:cNvSpPr>
          <p:nvPr/>
        </p:nvSpPr>
        <p:spPr bwMode="auto">
          <a:xfrm>
            <a:off x="47244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F:2</a:t>
            </a:r>
          </a:p>
        </p:txBody>
      </p:sp>
      <p:sp>
        <p:nvSpPr>
          <p:cNvPr id="292902" name="Line 38"/>
          <p:cNvSpPr>
            <a:spLocks noChangeShapeType="1"/>
          </p:cNvSpPr>
          <p:nvPr/>
        </p:nvSpPr>
        <p:spPr bwMode="auto">
          <a:xfrm flipH="1">
            <a:off x="6172200" y="1752600"/>
            <a:ext cx="381000" cy="304800"/>
          </a:xfrm>
          <a:prstGeom prst="line">
            <a:avLst/>
          </a:prstGeom>
          <a:noFill/>
          <a:ln w="9525">
            <a:solidFill>
              <a:schemeClr val="tx1"/>
            </a:solidFill>
            <a:round/>
            <a:headEnd/>
            <a:tailEnd/>
          </a:ln>
          <a:effectLst/>
        </p:spPr>
        <p:txBody>
          <a:bodyPr/>
          <a:lstStyle/>
          <a:p>
            <a:endParaRPr lang="tr-TR"/>
          </a:p>
        </p:txBody>
      </p:sp>
      <p:sp>
        <p:nvSpPr>
          <p:cNvPr id="292903" name="Line 39"/>
          <p:cNvSpPr>
            <a:spLocks noChangeShapeType="1"/>
          </p:cNvSpPr>
          <p:nvPr/>
        </p:nvSpPr>
        <p:spPr bwMode="auto">
          <a:xfrm flipH="1">
            <a:off x="5562600" y="2438400"/>
            <a:ext cx="381000" cy="381000"/>
          </a:xfrm>
          <a:prstGeom prst="line">
            <a:avLst/>
          </a:prstGeom>
          <a:noFill/>
          <a:ln w="9525">
            <a:solidFill>
              <a:schemeClr val="tx1"/>
            </a:solidFill>
            <a:round/>
            <a:headEnd/>
            <a:tailEnd/>
          </a:ln>
          <a:effectLst/>
        </p:spPr>
        <p:txBody>
          <a:bodyPr/>
          <a:lstStyle/>
          <a:p>
            <a:endParaRPr lang="tr-TR"/>
          </a:p>
        </p:txBody>
      </p:sp>
      <p:sp>
        <p:nvSpPr>
          <p:cNvPr id="292904" name="Line 40"/>
          <p:cNvSpPr>
            <a:spLocks noChangeShapeType="1"/>
          </p:cNvSpPr>
          <p:nvPr/>
        </p:nvSpPr>
        <p:spPr bwMode="auto">
          <a:xfrm flipH="1">
            <a:off x="5105400" y="3200400"/>
            <a:ext cx="304800" cy="381000"/>
          </a:xfrm>
          <a:prstGeom prst="line">
            <a:avLst/>
          </a:prstGeom>
          <a:noFill/>
          <a:ln w="9525">
            <a:solidFill>
              <a:schemeClr val="tx1"/>
            </a:solidFill>
            <a:round/>
            <a:headEnd/>
            <a:tailEnd/>
          </a:ln>
          <a:effectLst/>
        </p:spPr>
        <p:txBody>
          <a:bodyPr/>
          <a:lstStyle/>
          <a:p>
            <a:endParaRPr lang="tr-TR"/>
          </a:p>
        </p:txBody>
      </p:sp>
      <p:sp>
        <p:nvSpPr>
          <p:cNvPr id="292905" name="Line 41"/>
          <p:cNvSpPr>
            <a:spLocks noChangeShapeType="1"/>
          </p:cNvSpPr>
          <p:nvPr/>
        </p:nvSpPr>
        <p:spPr bwMode="auto">
          <a:xfrm>
            <a:off x="5029200" y="3962400"/>
            <a:ext cx="0" cy="457200"/>
          </a:xfrm>
          <a:prstGeom prst="line">
            <a:avLst/>
          </a:prstGeom>
          <a:noFill/>
          <a:ln w="9525">
            <a:solidFill>
              <a:schemeClr val="tx1"/>
            </a:solidFill>
            <a:round/>
            <a:headEnd/>
            <a:tailEnd/>
          </a:ln>
          <a:effectLst/>
        </p:spPr>
        <p:txBody>
          <a:bodyPr/>
          <a:lstStyle/>
          <a:p>
            <a:endParaRPr lang="tr-TR"/>
          </a:p>
        </p:txBody>
      </p:sp>
      <p:sp>
        <p:nvSpPr>
          <p:cNvPr id="292906" name="Line 42"/>
          <p:cNvSpPr>
            <a:spLocks noChangeShapeType="1"/>
          </p:cNvSpPr>
          <p:nvPr/>
        </p:nvSpPr>
        <p:spPr bwMode="auto">
          <a:xfrm>
            <a:off x="5029200" y="4800600"/>
            <a:ext cx="0" cy="457200"/>
          </a:xfrm>
          <a:prstGeom prst="line">
            <a:avLst/>
          </a:prstGeom>
          <a:noFill/>
          <a:ln w="9525">
            <a:solidFill>
              <a:schemeClr val="tx1"/>
            </a:solidFill>
            <a:round/>
            <a:headEnd/>
            <a:tailEnd/>
          </a:ln>
          <a:effectLst/>
        </p:spPr>
        <p:txBody>
          <a:bodyPr/>
          <a:lstStyle/>
          <a:p>
            <a:endParaRPr lang="tr-TR"/>
          </a:p>
        </p:txBody>
      </p:sp>
      <p:sp>
        <p:nvSpPr>
          <p:cNvPr id="292907" name="Line 43"/>
          <p:cNvSpPr>
            <a:spLocks noChangeShapeType="1"/>
          </p:cNvSpPr>
          <p:nvPr/>
        </p:nvSpPr>
        <p:spPr bwMode="auto">
          <a:xfrm>
            <a:off x="3581400" y="4572000"/>
            <a:ext cx="1143000" cy="8382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2908" name="Line 44"/>
          <p:cNvSpPr>
            <a:spLocks noChangeShapeType="1"/>
          </p:cNvSpPr>
          <p:nvPr/>
        </p:nvSpPr>
        <p:spPr bwMode="auto">
          <a:xfrm>
            <a:off x="3657600" y="2971800"/>
            <a:ext cx="1143000" cy="685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2909" name="Line 45"/>
          <p:cNvSpPr>
            <a:spLocks noChangeShapeType="1"/>
          </p:cNvSpPr>
          <p:nvPr/>
        </p:nvSpPr>
        <p:spPr bwMode="auto">
          <a:xfrm>
            <a:off x="3733800" y="2590800"/>
            <a:ext cx="144780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2910" name="Line 46"/>
          <p:cNvSpPr>
            <a:spLocks noChangeShapeType="1"/>
          </p:cNvSpPr>
          <p:nvPr/>
        </p:nvSpPr>
        <p:spPr bwMode="auto">
          <a:xfrm>
            <a:off x="3733800" y="2209800"/>
            <a:ext cx="1981200" cy="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2911" name="Line 47"/>
          <p:cNvSpPr>
            <a:spLocks noChangeShapeType="1"/>
          </p:cNvSpPr>
          <p:nvPr/>
        </p:nvSpPr>
        <p:spPr bwMode="auto">
          <a:xfrm>
            <a:off x="3810000" y="3733800"/>
            <a:ext cx="990600" cy="762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2913" name="Oval 49"/>
          <p:cNvSpPr>
            <a:spLocks noChangeArrowheads="1"/>
          </p:cNvSpPr>
          <p:nvPr/>
        </p:nvSpPr>
        <p:spPr bwMode="auto">
          <a:xfrm>
            <a:off x="73914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E:2</a:t>
            </a:r>
          </a:p>
        </p:txBody>
      </p:sp>
      <p:sp>
        <p:nvSpPr>
          <p:cNvPr id="292914" name="Line 50"/>
          <p:cNvSpPr>
            <a:spLocks noChangeShapeType="1"/>
          </p:cNvSpPr>
          <p:nvPr/>
        </p:nvSpPr>
        <p:spPr bwMode="auto">
          <a:xfrm>
            <a:off x="7010400" y="1676400"/>
            <a:ext cx="685800" cy="381000"/>
          </a:xfrm>
          <a:prstGeom prst="line">
            <a:avLst/>
          </a:prstGeom>
          <a:noFill/>
          <a:ln w="9525">
            <a:solidFill>
              <a:schemeClr val="tx1"/>
            </a:solidFill>
            <a:round/>
            <a:headEnd/>
            <a:tailEnd/>
          </a:ln>
          <a:effectLst/>
        </p:spPr>
        <p:txBody>
          <a:bodyPr/>
          <a:lstStyle/>
          <a:p>
            <a:endParaRPr lang="tr-TR"/>
          </a:p>
        </p:txBody>
      </p:sp>
      <p:sp>
        <p:nvSpPr>
          <p:cNvPr id="292915" name="Line 51"/>
          <p:cNvSpPr>
            <a:spLocks noChangeShapeType="1"/>
          </p:cNvSpPr>
          <p:nvPr/>
        </p:nvSpPr>
        <p:spPr bwMode="auto">
          <a:xfrm flipV="1">
            <a:off x="5410200" y="2362200"/>
            <a:ext cx="2057400" cy="12954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2916" name="Oval 52"/>
          <p:cNvSpPr>
            <a:spLocks noChangeArrowheads="1"/>
          </p:cNvSpPr>
          <p:nvPr/>
        </p:nvSpPr>
        <p:spPr bwMode="auto">
          <a:xfrm>
            <a:off x="5943600" y="4267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G:3</a:t>
            </a:r>
          </a:p>
        </p:txBody>
      </p:sp>
      <p:sp>
        <p:nvSpPr>
          <p:cNvPr id="292917" name="Line 53"/>
          <p:cNvSpPr>
            <a:spLocks noChangeShapeType="1"/>
          </p:cNvSpPr>
          <p:nvPr/>
        </p:nvSpPr>
        <p:spPr bwMode="auto">
          <a:xfrm>
            <a:off x="5410200" y="3886200"/>
            <a:ext cx="762000" cy="381000"/>
          </a:xfrm>
          <a:prstGeom prst="line">
            <a:avLst/>
          </a:prstGeom>
          <a:noFill/>
          <a:ln w="9525">
            <a:solidFill>
              <a:schemeClr val="tx1"/>
            </a:solidFill>
            <a:round/>
            <a:headEnd/>
            <a:tailEnd/>
          </a:ln>
          <a:effectLst/>
        </p:spPr>
        <p:txBody>
          <a:bodyPr/>
          <a:lstStyle/>
          <a:p>
            <a:endParaRPr lang="tr-TR"/>
          </a:p>
        </p:txBody>
      </p:sp>
      <p:sp>
        <p:nvSpPr>
          <p:cNvPr id="292918" name="Line 54"/>
          <p:cNvSpPr>
            <a:spLocks noChangeShapeType="1"/>
          </p:cNvSpPr>
          <p:nvPr/>
        </p:nvSpPr>
        <p:spPr bwMode="auto">
          <a:xfrm>
            <a:off x="3733800" y="3352800"/>
            <a:ext cx="2286000" cy="2286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2919" name="Line 55"/>
          <p:cNvSpPr>
            <a:spLocks noChangeShapeType="1"/>
          </p:cNvSpPr>
          <p:nvPr/>
        </p:nvSpPr>
        <p:spPr bwMode="auto">
          <a:xfrm>
            <a:off x="6324600" y="3886200"/>
            <a:ext cx="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2920" name="Oval 56"/>
          <p:cNvSpPr>
            <a:spLocks noChangeArrowheads="1"/>
          </p:cNvSpPr>
          <p:nvPr/>
        </p:nvSpPr>
        <p:spPr bwMode="auto">
          <a:xfrm>
            <a:off x="69342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D:1</a:t>
            </a:r>
          </a:p>
        </p:txBody>
      </p:sp>
      <p:sp>
        <p:nvSpPr>
          <p:cNvPr id="292921" name="Line 57"/>
          <p:cNvSpPr>
            <a:spLocks noChangeShapeType="1"/>
          </p:cNvSpPr>
          <p:nvPr/>
        </p:nvSpPr>
        <p:spPr bwMode="auto">
          <a:xfrm>
            <a:off x="6553200" y="4648200"/>
            <a:ext cx="609600" cy="609600"/>
          </a:xfrm>
          <a:prstGeom prst="line">
            <a:avLst/>
          </a:prstGeom>
          <a:noFill/>
          <a:ln w="9525">
            <a:solidFill>
              <a:schemeClr val="tx1"/>
            </a:solidFill>
            <a:round/>
            <a:headEnd/>
            <a:tailEnd/>
          </a:ln>
          <a:effectLst/>
        </p:spPr>
        <p:txBody>
          <a:bodyPr/>
          <a:lstStyle/>
          <a:p>
            <a:endParaRPr lang="tr-TR"/>
          </a:p>
        </p:txBody>
      </p:sp>
      <p:sp>
        <p:nvSpPr>
          <p:cNvPr id="292922" name="Line 58"/>
          <p:cNvSpPr>
            <a:spLocks noChangeShapeType="1"/>
          </p:cNvSpPr>
          <p:nvPr/>
        </p:nvSpPr>
        <p:spPr bwMode="auto">
          <a:xfrm>
            <a:off x="3657600" y="4191000"/>
            <a:ext cx="1676400" cy="914400"/>
          </a:xfrm>
          <a:prstGeom prst="line">
            <a:avLst/>
          </a:prstGeom>
          <a:noFill/>
          <a:ln w="9525">
            <a:solidFill>
              <a:schemeClr val="tx1"/>
            </a:solidFill>
            <a:prstDash val="sysDot"/>
            <a:round/>
            <a:headEnd/>
            <a:tailEnd/>
          </a:ln>
          <a:effectLst/>
        </p:spPr>
        <p:txBody>
          <a:bodyPr/>
          <a:lstStyle/>
          <a:p>
            <a:endParaRPr lang="tr-TR"/>
          </a:p>
        </p:txBody>
      </p:sp>
      <p:sp>
        <p:nvSpPr>
          <p:cNvPr id="292923" name="Line 59"/>
          <p:cNvSpPr>
            <a:spLocks noChangeShapeType="1"/>
          </p:cNvSpPr>
          <p:nvPr/>
        </p:nvSpPr>
        <p:spPr bwMode="auto">
          <a:xfrm>
            <a:off x="5334000" y="5105400"/>
            <a:ext cx="1600200" cy="304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2924" name="Oval 60"/>
          <p:cNvSpPr>
            <a:spLocks noChangeArrowheads="1"/>
          </p:cNvSpPr>
          <p:nvPr/>
        </p:nvSpPr>
        <p:spPr bwMode="auto">
          <a:xfrm>
            <a:off x="7086600" y="3505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D:1</a:t>
            </a:r>
          </a:p>
        </p:txBody>
      </p:sp>
      <p:sp>
        <p:nvSpPr>
          <p:cNvPr id="292925" name="Line 61"/>
          <p:cNvSpPr>
            <a:spLocks noChangeShapeType="1"/>
          </p:cNvSpPr>
          <p:nvPr/>
        </p:nvSpPr>
        <p:spPr bwMode="auto">
          <a:xfrm>
            <a:off x="5943600" y="3048000"/>
            <a:ext cx="1295400" cy="533400"/>
          </a:xfrm>
          <a:prstGeom prst="line">
            <a:avLst/>
          </a:prstGeom>
          <a:noFill/>
          <a:ln w="9525">
            <a:solidFill>
              <a:schemeClr val="tx1"/>
            </a:solidFill>
            <a:round/>
            <a:headEnd/>
            <a:tailEnd/>
          </a:ln>
          <a:effectLst/>
        </p:spPr>
        <p:txBody>
          <a:bodyPr/>
          <a:lstStyle/>
          <a:p>
            <a:endParaRPr lang="tr-TR"/>
          </a:p>
        </p:txBody>
      </p:sp>
      <p:sp>
        <p:nvSpPr>
          <p:cNvPr id="292926" name="Line 62"/>
          <p:cNvSpPr>
            <a:spLocks noChangeShapeType="1"/>
          </p:cNvSpPr>
          <p:nvPr/>
        </p:nvSpPr>
        <p:spPr bwMode="auto">
          <a:xfrm flipV="1">
            <a:off x="7315200" y="3886200"/>
            <a:ext cx="76200" cy="13716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38" name="Rectangle 2"/>
          <p:cNvSpPr>
            <a:spLocks noChangeArrowheads="1"/>
          </p:cNvSpPr>
          <p:nvPr/>
        </p:nvSpPr>
        <p:spPr bwMode="auto">
          <a:xfrm>
            <a:off x="152400" y="228600"/>
            <a:ext cx="8991600" cy="715963"/>
          </a:xfrm>
          <a:prstGeom prst="rect">
            <a:avLst/>
          </a:prstGeom>
          <a:noFill/>
          <a:ln w="9525">
            <a:noFill/>
            <a:miter lim="800000"/>
            <a:headEnd/>
            <a:tailEnd/>
          </a:ln>
          <a:effectLst/>
        </p:spPr>
        <p:txBody>
          <a:bodyPr anchor="ctr"/>
          <a:lstStyle/>
          <a:p>
            <a:pPr algn="ctr"/>
            <a:r>
              <a:rPr lang="tr-TR" sz="4400" dirty="0" smtClean="0">
                <a:latin typeface="Times New Roman" pitchFamily="18" charset="0"/>
              </a:rPr>
              <a:t>9.</a:t>
            </a:r>
            <a:r>
              <a:rPr lang="en-US" sz="4400" dirty="0" smtClean="0">
                <a:latin typeface="Times New Roman" pitchFamily="18" charset="0"/>
              </a:rPr>
              <a:t> </a:t>
            </a:r>
            <a:r>
              <a:rPr lang="tr-TR" sz="4400" dirty="0" smtClean="0">
                <a:latin typeface="Times New Roman" pitchFamily="18" charset="0"/>
              </a:rPr>
              <a:t>işlem okuma sonrası </a:t>
            </a:r>
            <a:r>
              <a:rPr lang="en-US" sz="4400" dirty="0" smtClean="0">
                <a:latin typeface="Times New Roman" pitchFamily="18" charset="0"/>
              </a:rPr>
              <a:t>FP-</a:t>
            </a:r>
            <a:r>
              <a:rPr lang="tr-TR" sz="4400" dirty="0" smtClean="0">
                <a:latin typeface="Times New Roman" pitchFamily="18" charset="0"/>
              </a:rPr>
              <a:t>Ağacı</a:t>
            </a:r>
            <a:endParaRPr lang="en-US" sz="4400" dirty="0">
              <a:latin typeface="Times New Roman" pitchFamily="18" charset="0"/>
            </a:endParaRPr>
          </a:p>
        </p:txBody>
      </p:sp>
      <p:sp>
        <p:nvSpPr>
          <p:cNvPr id="39" name="Text Box 46"/>
          <p:cNvSpPr txBox="1">
            <a:spLocks noChangeArrowheads="1"/>
          </p:cNvSpPr>
          <p:nvPr/>
        </p:nvSpPr>
        <p:spPr bwMode="auto">
          <a:xfrm>
            <a:off x="2514600" y="1371600"/>
            <a:ext cx="1004955" cy="369332"/>
          </a:xfrm>
          <a:prstGeom prst="rect">
            <a:avLst/>
          </a:prstGeom>
          <a:noFill/>
          <a:ln w="9525">
            <a:noFill/>
            <a:miter lim="800000"/>
            <a:headEnd/>
            <a:tailEnd/>
          </a:ln>
          <a:effectLst/>
        </p:spPr>
        <p:txBody>
          <a:bodyPr wrap="none">
            <a:spAutoFit/>
          </a:bodyPr>
          <a:lstStyle/>
          <a:p>
            <a:r>
              <a:rPr lang="tr-TR" dirty="0" smtClean="0"/>
              <a:t>Bağlantı</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ChangeArrowheads="1"/>
          </p:cNvSpPr>
          <p:nvPr/>
        </p:nvSpPr>
        <p:spPr bwMode="auto">
          <a:xfrm>
            <a:off x="304800" y="1143000"/>
            <a:ext cx="1981200" cy="4648200"/>
          </a:xfrm>
          <a:prstGeom prst="rect">
            <a:avLst/>
          </a:prstGeom>
          <a:noFill/>
          <a:ln w="9525">
            <a:noFill/>
            <a:miter lim="800000"/>
            <a:headEnd/>
            <a:tailEnd/>
          </a:ln>
          <a:effectLst/>
        </p:spPr>
        <p:txBody>
          <a:bodyPr/>
          <a:lstStyle/>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G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a:solidFill>
                  <a:schemeClr val="tx1"/>
                </a:solidFill>
                <a:latin typeface="Times New Roman" pitchFamily="18" charset="0"/>
              </a:rPr>
              <a:t>E</a:t>
            </a:r>
          </a:p>
          <a:p>
            <a:pPr marL="342900" indent="-342900">
              <a:spcBef>
                <a:spcPct val="20000"/>
              </a:spcBef>
            </a:pPr>
            <a:r>
              <a:rPr lang="en-US" sz="2400">
                <a:solidFill>
                  <a:schemeClr val="tx1"/>
                </a:solidFill>
                <a:latin typeface="Times New Roman" pitchFamily="18" charset="0"/>
              </a:rPr>
              <a:t>A C E B F</a:t>
            </a:r>
          </a:p>
          <a:p>
            <a:pPr marL="342900" indent="-342900">
              <a:spcBef>
                <a:spcPct val="20000"/>
              </a:spcBef>
            </a:pPr>
            <a:r>
              <a:rPr lang="en-US" sz="2400">
                <a:solidFill>
                  <a:schemeClr val="tx1"/>
                </a:solidFill>
                <a:latin typeface="Times New Roman" pitchFamily="18" charset="0"/>
              </a:rPr>
              <a:t>A C D</a:t>
            </a:r>
          </a:p>
          <a:p>
            <a:pPr marL="342900" indent="-342900">
              <a:spcBef>
                <a:spcPct val="20000"/>
              </a:spcBef>
            </a:pPr>
            <a:r>
              <a:rPr lang="en-US" sz="2400">
                <a:solidFill>
                  <a:schemeClr val="tx1"/>
                </a:solidFill>
                <a:latin typeface="Times New Roman" pitchFamily="18" charset="0"/>
              </a:rPr>
              <a:t>A C E G</a:t>
            </a:r>
          </a:p>
          <a:p>
            <a:pPr marL="342900" indent="-342900">
              <a:spcBef>
                <a:spcPct val="20000"/>
              </a:spcBef>
            </a:pPr>
            <a:r>
              <a:rPr lang="en-US" sz="2400" b="1">
                <a:solidFill>
                  <a:srgbClr val="FF0000"/>
                </a:solidFill>
                <a:latin typeface="Times New Roman" pitchFamily="18" charset="0"/>
              </a:rPr>
              <a:t>A C E G</a:t>
            </a:r>
          </a:p>
        </p:txBody>
      </p:sp>
      <p:sp>
        <p:nvSpPr>
          <p:cNvPr id="294915" name="Rectangle 3"/>
          <p:cNvSpPr>
            <a:spLocks noChangeArrowheads="1"/>
          </p:cNvSpPr>
          <p:nvPr/>
        </p:nvSpPr>
        <p:spPr bwMode="auto">
          <a:xfrm>
            <a:off x="152400" y="228600"/>
            <a:ext cx="8839200" cy="715963"/>
          </a:xfrm>
          <a:prstGeom prst="rect">
            <a:avLst/>
          </a:prstGeom>
          <a:noFill/>
          <a:ln w="9525">
            <a:noFill/>
            <a:miter lim="800000"/>
            <a:headEnd/>
            <a:tailEnd/>
          </a:ln>
          <a:effectLst/>
        </p:spPr>
        <p:txBody>
          <a:bodyPr anchor="ctr"/>
          <a:lstStyle/>
          <a:p>
            <a:pPr algn="ctr"/>
            <a:endParaRPr lang="en-US" sz="4400" dirty="0">
              <a:latin typeface="Times New Roman" pitchFamily="18" charset="0"/>
            </a:endParaRPr>
          </a:p>
        </p:txBody>
      </p:sp>
      <p:sp>
        <p:nvSpPr>
          <p:cNvPr id="294916" name="Oval 4"/>
          <p:cNvSpPr>
            <a:spLocks noChangeArrowheads="1"/>
          </p:cNvSpPr>
          <p:nvPr/>
        </p:nvSpPr>
        <p:spPr bwMode="auto">
          <a:xfrm>
            <a:off x="5943600" y="3505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G:1</a:t>
            </a:r>
          </a:p>
        </p:txBody>
      </p:sp>
      <p:sp>
        <p:nvSpPr>
          <p:cNvPr id="294917" name="Line 5"/>
          <p:cNvSpPr>
            <a:spLocks noChangeShapeType="1"/>
          </p:cNvSpPr>
          <p:nvPr/>
        </p:nvSpPr>
        <p:spPr bwMode="auto">
          <a:xfrm>
            <a:off x="5715000" y="3200400"/>
            <a:ext cx="457200" cy="304800"/>
          </a:xfrm>
          <a:prstGeom prst="line">
            <a:avLst/>
          </a:prstGeom>
          <a:noFill/>
          <a:ln w="19050">
            <a:solidFill>
              <a:schemeClr val="tx1"/>
            </a:solidFill>
            <a:round/>
            <a:headEnd/>
            <a:tailEnd/>
          </a:ln>
          <a:effectLst/>
        </p:spPr>
        <p:txBody>
          <a:bodyPr/>
          <a:lstStyle/>
          <a:p>
            <a:endParaRPr lang="tr-TR"/>
          </a:p>
        </p:txBody>
      </p:sp>
      <p:graphicFrame>
        <p:nvGraphicFramePr>
          <p:cNvPr id="294918" name="Group 6"/>
          <p:cNvGraphicFramePr>
            <a:graphicFrameLocks noGrp="1"/>
          </p:cNvGraphicFramePr>
          <p:nvPr/>
        </p:nvGraphicFramePr>
        <p:xfrm>
          <a:off x="2590800" y="1981200"/>
          <a:ext cx="1447800" cy="277368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4944" name="Oval 32"/>
          <p:cNvSpPr>
            <a:spLocks noChangeArrowheads="1"/>
          </p:cNvSpPr>
          <p:nvPr/>
        </p:nvSpPr>
        <p:spPr bwMode="auto">
          <a:xfrm>
            <a:off x="6324600" y="1371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null</a:t>
            </a:r>
          </a:p>
        </p:txBody>
      </p:sp>
      <p:sp>
        <p:nvSpPr>
          <p:cNvPr id="294945" name="Oval 33"/>
          <p:cNvSpPr>
            <a:spLocks noChangeArrowheads="1"/>
          </p:cNvSpPr>
          <p:nvPr/>
        </p:nvSpPr>
        <p:spPr bwMode="auto">
          <a:xfrm>
            <a:off x="57150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A:8</a:t>
            </a:r>
          </a:p>
        </p:txBody>
      </p:sp>
      <p:sp>
        <p:nvSpPr>
          <p:cNvPr id="294946" name="Oval 34"/>
          <p:cNvSpPr>
            <a:spLocks noChangeArrowheads="1"/>
          </p:cNvSpPr>
          <p:nvPr/>
        </p:nvSpPr>
        <p:spPr bwMode="auto">
          <a:xfrm>
            <a:off x="5181600" y="2819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C:8</a:t>
            </a:r>
          </a:p>
        </p:txBody>
      </p:sp>
      <p:sp>
        <p:nvSpPr>
          <p:cNvPr id="294947" name="Oval 35"/>
          <p:cNvSpPr>
            <a:spLocks noChangeArrowheads="1"/>
          </p:cNvSpPr>
          <p:nvPr/>
        </p:nvSpPr>
        <p:spPr bwMode="auto">
          <a:xfrm>
            <a:off x="4724400" y="3581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E:6</a:t>
            </a:r>
          </a:p>
        </p:txBody>
      </p:sp>
      <p:sp>
        <p:nvSpPr>
          <p:cNvPr id="294948" name="Oval 36"/>
          <p:cNvSpPr>
            <a:spLocks noChangeArrowheads="1"/>
          </p:cNvSpPr>
          <p:nvPr/>
        </p:nvSpPr>
        <p:spPr bwMode="auto">
          <a:xfrm>
            <a:off x="4724400" y="44196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B:2</a:t>
            </a:r>
          </a:p>
        </p:txBody>
      </p:sp>
      <p:sp>
        <p:nvSpPr>
          <p:cNvPr id="294949" name="Oval 37"/>
          <p:cNvSpPr>
            <a:spLocks noChangeArrowheads="1"/>
          </p:cNvSpPr>
          <p:nvPr/>
        </p:nvSpPr>
        <p:spPr bwMode="auto">
          <a:xfrm>
            <a:off x="47244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F:2</a:t>
            </a:r>
          </a:p>
        </p:txBody>
      </p:sp>
      <p:sp>
        <p:nvSpPr>
          <p:cNvPr id="294950" name="Line 38"/>
          <p:cNvSpPr>
            <a:spLocks noChangeShapeType="1"/>
          </p:cNvSpPr>
          <p:nvPr/>
        </p:nvSpPr>
        <p:spPr bwMode="auto">
          <a:xfrm flipH="1">
            <a:off x="6172200" y="1752600"/>
            <a:ext cx="381000" cy="304800"/>
          </a:xfrm>
          <a:prstGeom prst="line">
            <a:avLst/>
          </a:prstGeom>
          <a:noFill/>
          <a:ln w="19050">
            <a:solidFill>
              <a:schemeClr val="tx1"/>
            </a:solidFill>
            <a:round/>
            <a:headEnd/>
            <a:tailEnd/>
          </a:ln>
          <a:effectLst/>
        </p:spPr>
        <p:txBody>
          <a:bodyPr/>
          <a:lstStyle/>
          <a:p>
            <a:endParaRPr lang="tr-TR"/>
          </a:p>
        </p:txBody>
      </p:sp>
      <p:sp>
        <p:nvSpPr>
          <p:cNvPr id="294951" name="Line 39"/>
          <p:cNvSpPr>
            <a:spLocks noChangeShapeType="1"/>
          </p:cNvSpPr>
          <p:nvPr/>
        </p:nvSpPr>
        <p:spPr bwMode="auto">
          <a:xfrm flipH="1">
            <a:off x="5562600" y="2438400"/>
            <a:ext cx="381000" cy="381000"/>
          </a:xfrm>
          <a:prstGeom prst="line">
            <a:avLst/>
          </a:prstGeom>
          <a:noFill/>
          <a:ln w="19050">
            <a:solidFill>
              <a:schemeClr val="tx1"/>
            </a:solidFill>
            <a:round/>
            <a:headEnd/>
            <a:tailEnd/>
          </a:ln>
          <a:effectLst/>
        </p:spPr>
        <p:txBody>
          <a:bodyPr/>
          <a:lstStyle/>
          <a:p>
            <a:endParaRPr lang="tr-TR"/>
          </a:p>
        </p:txBody>
      </p:sp>
      <p:sp>
        <p:nvSpPr>
          <p:cNvPr id="294952" name="Line 40"/>
          <p:cNvSpPr>
            <a:spLocks noChangeShapeType="1"/>
          </p:cNvSpPr>
          <p:nvPr/>
        </p:nvSpPr>
        <p:spPr bwMode="auto">
          <a:xfrm flipH="1">
            <a:off x="5105400" y="3200400"/>
            <a:ext cx="304800" cy="381000"/>
          </a:xfrm>
          <a:prstGeom prst="line">
            <a:avLst/>
          </a:prstGeom>
          <a:noFill/>
          <a:ln w="19050">
            <a:solidFill>
              <a:schemeClr val="tx1"/>
            </a:solidFill>
            <a:round/>
            <a:headEnd/>
            <a:tailEnd/>
          </a:ln>
          <a:effectLst/>
        </p:spPr>
        <p:txBody>
          <a:bodyPr/>
          <a:lstStyle/>
          <a:p>
            <a:endParaRPr lang="tr-TR"/>
          </a:p>
        </p:txBody>
      </p:sp>
      <p:sp>
        <p:nvSpPr>
          <p:cNvPr id="294953" name="Line 41"/>
          <p:cNvSpPr>
            <a:spLocks noChangeShapeType="1"/>
          </p:cNvSpPr>
          <p:nvPr/>
        </p:nvSpPr>
        <p:spPr bwMode="auto">
          <a:xfrm>
            <a:off x="5029200" y="3962400"/>
            <a:ext cx="0" cy="457200"/>
          </a:xfrm>
          <a:prstGeom prst="line">
            <a:avLst/>
          </a:prstGeom>
          <a:noFill/>
          <a:ln w="19050">
            <a:solidFill>
              <a:schemeClr val="tx1"/>
            </a:solidFill>
            <a:round/>
            <a:headEnd/>
            <a:tailEnd/>
          </a:ln>
          <a:effectLst/>
        </p:spPr>
        <p:txBody>
          <a:bodyPr/>
          <a:lstStyle/>
          <a:p>
            <a:endParaRPr lang="tr-TR"/>
          </a:p>
        </p:txBody>
      </p:sp>
      <p:sp>
        <p:nvSpPr>
          <p:cNvPr id="294954" name="Line 42"/>
          <p:cNvSpPr>
            <a:spLocks noChangeShapeType="1"/>
          </p:cNvSpPr>
          <p:nvPr/>
        </p:nvSpPr>
        <p:spPr bwMode="auto">
          <a:xfrm>
            <a:off x="5029200" y="4800600"/>
            <a:ext cx="0" cy="457200"/>
          </a:xfrm>
          <a:prstGeom prst="line">
            <a:avLst/>
          </a:prstGeom>
          <a:noFill/>
          <a:ln w="19050">
            <a:solidFill>
              <a:schemeClr val="tx1"/>
            </a:solidFill>
            <a:round/>
            <a:headEnd/>
            <a:tailEnd/>
          </a:ln>
          <a:effectLst/>
        </p:spPr>
        <p:txBody>
          <a:bodyPr/>
          <a:lstStyle/>
          <a:p>
            <a:endParaRPr lang="tr-TR"/>
          </a:p>
        </p:txBody>
      </p:sp>
      <p:sp>
        <p:nvSpPr>
          <p:cNvPr id="294955" name="Line 43"/>
          <p:cNvSpPr>
            <a:spLocks noChangeShapeType="1"/>
          </p:cNvSpPr>
          <p:nvPr/>
        </p:nvSpPr>
        <p:spPr bwMode="auto">
          <a:xfrm>
            <a:off x="3581400" y="4572000"/>
            <a:ext cx="1143000" cy="8382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4956" name="Line 44"/>
          <p:cNvSpPr>
            <a:spLocks noChangeShapeType="1"/>
          </p:cNvSpPr>
          <p:nvPr/>
        </p:nvSpPr>
        <p:spPr bwMode="auto">
          <a:xfrm>
            <a:off x="3657600" y="2971800"/>
            <a:ext cx="1143000" cy="685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4957" name="Line 45"/>
          <p:cNvSpPr>
            <a:spLocks noChangeShapeType="1"/>
          </p:cNvSpPr>
          <p:nvPr/>
        </p:nvSpPr>
        <p:spPr bwMode="auto">
          <a:xfrm>
            <a:off x="3733800" y="2590800"/>
            <a:ext cx="144780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4958" name="Line 46"/>
          <p:cNvSpPr>
            <a:spLocks noChangeShapeType="1"/>
          </p:cNvSpPr>
          <p:nvPr/>
        </p:nvSpPr>
        <p:spPr bwMode="auto">
          <a:xfrm>
            <a:off x="3733800" y="2209800"/>
            <a:ext cx="1981200" cy="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4959" name="Line 47"/>
          <p:cNvSpPr>
            <a:spLocks noChangeShapeType="1"/>
          </p:cNvSpPr>
          <p:nvPr/>
        </p:nvSpPr>
        <p:spPr bwMode="auto">
          <a:xfrm>
            <a:off x="3810000" y="3733800"/>
            <a:ext cx="990600" cy="762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4960" name="Text Box 48"/>
          <p:cNvSpPr txBox="1">
            <a:spLocks noChangeArrowheads="1"/>
          </p:cNvSpPr>
          <p:nvPr/>
        </p:nvSpPr>
        <p:spPr bwMode="auto">
          <a:xfrm>
            <a:off x="2514600" y="1371600"/>
            <a:ext cx="1004955" cy="369332"/>
          </a:xfrm>
          <a:prstGeom prst="rect">
            <a:avLst/>
          </a:prstGeom>
          <a:noFill/>
          <a:ln w="9525">
            <a:noFill/>
            <a:miter lim="800000"/>
            <a:headEnd/>
            <a:tailEnd/>
          </a:ln>
          <a:effectLst/>
        </p:spPr>
        <p:txBody>
          <a:bodyPr wrap="none">
            <a:spAutoFit/>
          </a:bodyPr>
          <a:lstStyle/>
          <a:p>
            <a:r>
              <a:rPr lang="tr-TR" dirty="0" smtClean="0"/>
              <a:t>Bağlantı</a:t>
            </a:r>
            <a:endParaRPr lang="en-US" dirty="0"/>
          </a:p>
        </p:txBody>
      </p:sp>
      <p:sp>
        <p:nvSpPr>
          <p:cNvPr id="294961" name="Oval 49"/>
          <p:cNvSpPr>
            <a:spLocks noChangeArrowheads="1"/>
          </p:cNvSpPr>
          <p:nvPr/>
        </p:nvSpPr>
        <p:spPr bwMode="auto">
          <a:xfrm>
            <a:off x="7391400" y="20574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E:2</a:t>
            </a:r>
          </a:p>
        </p:txBody>
      </p:sp>
      <p:sp>
        <p:nvSpPr>
          <p:cNvPr id="294962" name="Line 50"/>
          <p:cNvSpPr>
            <a:spLocks noChangeShapeType="1"/>
          </p:cNvSpPr>
          <p:nvPr/>
        </p:nvSpPr>
        <p:spPr bwMode="auto">
          <a:xfrm>
            <a:off x="7010400" y="1676400"/>
            <a:ext cx="685800" cy="381000"/>
          </a:xfrm>
          <a:prstGeom prst="line">
            <a:avLst/>
          </a:prstGeom>
          <a:noFill/>
          <a:ln w="19050">
            <a:solidFill>
              <a:schemeClr val="tx1"/>
            </a:solidFill>
            <a:round/>
            <a:headEnd/>
            <a:tailEnd/>
          </a:ln>
          <a:effectLst/>
        </p:spPr>
        <p:txBody>
          <a:bodyPr/>
          <a:lstStyle/>
          <a:p>
            <a:endParaRPr lang="tr-TR"/>
          </a:p>
        </p:txBody>
      </p:sp>
      <p:sp>
        <p:nvSpPr>
          <p:cNvPr id="294963" name="Line 51"/>
          <p:cNvSpPr>
            <a:spLocks noChangeShapeType="1"/>
          </p:cNvSpPr>
          <p:nvPr/>
        </p:nvSpPr>
        <p:spPr bwMode="auto">
          <a:xfrm flipV="1">
            <a:off x="5410200" y="2362200"/>
            <a:ext cx="2057400" cy="12954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4964" name="Oval 52"/>
          <p:cNvSpPr>
            <a:spLocks noChangeArrowheads="1"/>
          </p:cNvSpPr>
          <p:nvPr/>
        </p:nvSpPr>
        <p:spPr bwMode="auto">
          <a:xfrm>
            <a:off x="5943600" y="4267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G:4</a:t>
            </a:r>
          </a:p>
        </p:txBody>
      </p:sp>
      <p:sp>
        <p:nvSpPr>
          <p:cNvPr id="294965" name="Line 53"/>
          <p:cNvSpPr>
            <a:spLocks noChangeShapeType="1"/>
          </p:cNvSpPr>
          <p:nvPr/>
        </p:nvSpPr>
        <p:spPr bwMode="auto">
          <a:xfrm>
            <a:off x="5410200" y="3886200"/>
            <a:ext cx="762000" cy="381000"/>
          </a:xfrm>
          <a:prstGeom prst="line">
            <a:avLst/>
          </a:prstGeom>
          <a:noFill/>
          <a:ln w="19050">
            <a:solidFill>
              <a:schemeClr val="tx1"/>
            </a:solidFill>
            <a:round/>
            <a:headEnd/>
            <a:tailEnd/>
          </a:ln>
          <a:effectLst/>
        </p:spPr>
        <p:txBody>
          <a:bodyPr/>
          <a:lstStyle/>
          <a:p>
            <a:endParaRPr lang="tr-TR"/>
          </a:p>
        </p:txBody>
      </p:sp>
      <p:sp>
        <p:nvSpPr>
          <p:cNvPr id="294966" name="Line 54"/>
          <p:cNvSpPr>
            <a:spLocks noChangeShapeType="1"/>
          </p:cNvSpPr>
          <p:nvPr/>
        </p:nvSpPr>
        <p:spPr bwMode="auto">
          <a:xfrm>
            <a:off x="3733800" y="3352800"/>
            <a:ext cx="2286000" cy="2286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4967" name="Line 55"/>
          <p:cNvSpPr>
            <a:spLocks noChangeShapeType="1"/>
          </p:cNvSpPr>
          <p:nvPr/>
        </p:nvSpPr>
        <p:spPr bwMode="auto">
          <a:xfrm>
            <a:off x="6324600" y="3886200"/>
            <a:ext cx="0" cy="3810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4968" name="Oval 56"/>
          <p:cNvSpPr>
            <a:spLocks noChangeArrowheads="1"/>
          </p:cNvSpPr>
          <p:nvPr/>
        </p:nvSpPr>
        <p:spPr bwMode="auto">
          <a:xfrm>
            <a:off x="6934200" y="52578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D:1</a:t>
            </a:r>
          </a:p>
        </p:txBody>
      </p:sp>
      <p:sp>
        <p:nvSpPr>
          <p:cNvPr id="294969" name="Line 57"/>
          <p:cNvSpPr>
            <a:spLocks noChangeShapeType="1"/>
          </p:cNvSpPr>
          <p:nvPr/>
        </p:nvSpPr>
        <p:spPr bwMode="auto">
          <a:xfrm>
            <a:off x="6553200" y="4648200"/>
            <a:ext cx="609600" cy="609600"/>
          </a:xfrm>
          <a:prstGeom prst="line">
            <a:avLst/>
          </a:prstGeom>
          <a:noFill/>
          <a:ln w="19050">
            <a:solidFill>
              <a:schemeClr val="tx1"/>
            </a:solidFill>
            <a:round/>
            <a:headEnd/>
            <a:tailEnd/>
          </a:ln>
          <a:effectLst/>
        </p:spPr>
        <p:txBody>
          <a:bodyPr/>
          <a:lstStyle/>
          <a:p>
            <a:endParaRPr lang="tr-TR"/>
          </a:p>
        </p:txBody>
      </p:sp>
      <p:sp>
        <p:nvSpPr>
          <p:cNvPr id="294970" name="Line 58"/>
          <p:cNvSpPr>
            <a:spLocks noChangeShapeType="1"/>
          </p:cNvSpPr>
          <p:nvPr/>
        </p:nvSpPr>
        <p:spPr bwMode="auto">
          <a:xfrm>
            <a:off x="3657600" y="4191000"/>
            <a:ext cx="1676400" cy="914400"/>
          </a:xfrm>
          <a:prstGeom prst="line">
            <a:avLst/>
          </a:prstGeom>
          <a:noFill/>
          <a:ln w="9525">
            <a:solidFill>
              <a:schemeClr val="tx1"/>
            </a:solidFill>
            <a:prstDash val="sysDot"/>
            <a:round/>
            <a:headEnd/>
            <a:tailEnd/>
          </a:ln>
          <a:effectLst/>
        </p:spPr>
        <p:txBody>
          <a:bodyPr/>
          <a:lstStyle/>
          <a:p>
            <a:endParaRPr lang="tr-TR"/>
          </a:p>
        </p:txBody>
      </p:sp>
      <p:sp>
        <p:nvSpPr>
          <p:cNvPr id="294971" name="Line 59"/>
          <p:cNvSpPr>
            <a:spLocks noChangeShapeType="1"/>
          </p:cNvSpPr>
          <p:nvPr/>
        </p:nvSpPr>
        <p:spPr bwMode="auto">
          <a:xfrm>
            <a:off x="5334000" y="5105400"/>
            <a:ext cx="1600200" cy="3048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294972" name="Oval 60"/>
          <p:cNvSpPr>
            <a:spLocks noChangeArrowheads="1"/>
          </p:cNvSpPr>
          <p:nvPr/>
        </p:nvSpPr>
        <p:spPr bwMode="auto">
          <a:xfrm>
            <a:off x="7086600" y="3505200"/>
            <a:ext cx="762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t>D:1</a:t>
            </a:r>
          </a:p>
        </p:txBody>
      </p:sp>
      <p:sp>
        <p:nvSpPr>
          <p:cNvPr id="294973" name="Line 61"/>
          <p:cNvSpPr>
            <a:spLocks noChangeShapeType="1"/>
          </p:cNvSpPr>
          <p:nvPr/>
        </p:nvSpPr>
        <p:spPr bwMode="auto">
          <a:xfrm>
            <a:off x="5943600" y="3048000"/>
            <a:ext cx="1295400" cy="533400"/>
          </a:xfrm>
          <a:prstGeom prst="line">
            <a:avLst/>
          </a:prstGeom>
          <a:noFill/>
          <a:ln w="19050">
            <a:solidFill>
              <a:schemeClr val="tx1"/>
            </a:solidFill>
            <a:round/>
            <a:headEnd/>
            <a:tailEnd/>
          </a:ln>
          <a:effectLst/>
        </p:spPr>
        <p:txBody>
          <a:bodyPr/>
          <a:lstStyle/>
          <a:p>
            <a:endParaRPr lang="tr-TR"/>
          </a:p>
        </p:txBody>
      </p:sp>
      <p:sp>
        <p:nvSpPr>
          <p:cNvPr id="294974" name="Line 62"/>
          <p:cNvSpPr>
            <a:spLocks noChangeShapeType="1"/>
          </p:cNvSpPr>
          <p:nvPr/>
        </p:nvSpPr>
        <p:spPr bwMode="auto">
          <a:xfrm flipV="1">
            <a:off x="7315200" y="3886200"/>
            <a:ext cx="76200" cy="1371600"/>
          </a:xfrm>
          <a:prstGeom prst="line">
            <a:avLst/>
          </a:prstGeom>
          <a:noFill/>
          <a:ln w="9525">
            <a:solidFill>
              <a:schemeClr val="tx1"/>
            </a:solidFill>
            <a:prstDash val="sysDot"/>
            <a:round/>
            <a:headEnd/>
            <a:tailEnd type="triangle" w="med" len="med"/>
          </a:ln>
          <a:effectLst/>
        </p:spPr>
        <p:txBody>
          <a:bodyPr/>
          <a:lstStyle/>
          <a:p>
            <a:endParaRPr lang="tr-TR"/>
          </a:p>
        </p:txBody>
      </p:sp>
      <p:sp>
        <p:nvSpPr>
          <p:cNvPr id="38" name="Rectangle 2"/>
          <p:cNvSpPr>
            <a:spLocks noChangeArrowheads="1"/>
          </p:cNvSpPr>
          <p:nvPr/>
        </p:nvSpPr>
        <p:spPr bwMode="auto">
          <a:xfrm>
            <a:off x="152400" y="228600"/>
            <a:ext cx="8991600" cy="715963"/>
          </a:xfrm>
          <a:prstGeom prst="rect">
            <a:avLst/>
          </a:prstGeom>
          <a:noFill/>
          <a:ln w="9525">
            <a:noFill/>
            <a:miter lim="800000"/>
            <a:headEnd/>
            <a:tailEnd/>
          </a:ln>
          <a:effectLst/>
        </p:spPr>
        <p:txBody>
          <a:bodyPr anchor="ctr"/>
          <a:lstStyle/>
          <a:p>
            <a:pPr algn="ctr"/>
            <a:r>
              <a:rPr lang="en-US" sz="4400" dirty="0" smtClean="0">
                <a:latin typeface="Times New Roman" pitchFamily="18" charset="0"/>
              </a:rPr>
              <a:t>1</a:t>
            </a:r>
            <a:r>
              <a:rPr lang="tr-TR" sz="4400" dirty="0" smtClean="0">
                <a:latin typeface="Times New Roman" pitchFamily="18" charset="0"/>
              </a:rPr>
              <a:t>0</a:t>
            </a:r>
            <a:r>
              <a:rPr lang="en-US" sz="4400" dirty="0" smtClean="0">
                <a:latin typeface="Times New Roman" pitchFamily="18" charset="0"/>
              </a:rPr>
              <a:t> </a:t>
            </a:r>
            <a:r>
              <a:rPr lang="tr-TR" sz="4400" dirty="0" smtClean="0">
                <a:latin typeface="Times New Roman" pitchFamily="18" charset="0"/>
              </a:rPr>
              <a:t>işlem okuma sonrası </a:t>
            </a:r>
            <a:r>
              <a:rPr lang="en-US" sz="4400" dirty="0" smtClean="0">
                <a:latin typeface="Times New Roman" pitchFamily="18" charset="0"/>
              </a:rPr>
              <a:t>FP-</a:t>
            </a:r>
            <a:r>
              <a:rPr lang="tr-TR" sz="4400" dirty="0" smtClean="0">
                <a:latin typeface="Times New Roman" pitchFamily="18" charset="0"/>
              </a:rPr>
              <a:t>Ağacı</a:t>
            </a:r>
            <a:endParaRPr lang="en-US" sz="4400" dirty="0">
              <a:latin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Destek Değerinin Etkisi</a:t>
            </a:r>
            <a:endParaRPr lang="tr-TR" dirty="0"/>
          </a:p>
        </p:txBody>
      </p:sp>
      <p:sp>
        <p:nvSpPr>
          <p:cNvPr id="3" name="2 İçerik Yer Tutucusu"/>
          <p:cNvSpPr>
            <a:spLocks noGrp="1"/>
          </p:cNvSpPr>
          <p:nvPr>
            <p:ph idx="1"/>
          </p:nvPr>
        </p:nvSpPr>
        <p:spPr>
          <a:xfrm>
            <a:off x="152400" y="1600200"/>
            <a:ext cx="8991600" cy="4114800"/>
          </a:xfrm>
        </p:spPr>
        <p:txBody>
          <a:bodyPr/>
          <a:lstStyle/>
          <a:p>
            <a:r>
              <a:rPr lang="tr-TR" dirty="0" err="1" smtClean="0"/>
              <a:t>minsup</a:t>
            </a:r>
            <a:r>
              <a:rPr lang="tr-TR" dirty="0" smtClean="0"/>
              <a:t> değeri büyük belirlenirse veri kümesinden bazı örüntüler elde edilmeyebilir:</a:t>
            </a:r>
          </a:p>
          <a:p>
            <a:pPr lvl="1"/>
            <a:r>
              <a:rPr lang="it-IT" dirty="0" smtClean="0"/>
              <a:t>veri kümesinde daha az bulunan</a:t>
            </a:r>
            <a:endParaRPr lang="tr-TR" dirty="0" smtClean="0"/>
          </a:p>
          <a:p>
            <a:pPr lvl="1"/>
            <a:r>
              <a:rPr lang="tr-TR" dirty="0" smtClean="0"/>
              <a:t>önemli bilgi taşıyan </a:t>
            </a:r>
          </a:p>
          <a:p>
            <a:r>
              <a:rPr lang="tr-TR" dirty="0" err="1" smtClean="0"/>
              <a:t>minsup</a:t>
            </a:r>
            <a:r>
              <a:rPr lang="tr-TR" dirty="0" smtClean="0"/>
              <a:t> değeri küçük belirlenirse </a:t>
            </a:r>
          </a:p>
          <a:p>
            <a:pPr lvl="1"/>
            <a:r>
              <a:rPr lang="tr-TR" dirty="0" smtClean="0"/>
              <a:t>yöntem karmaşıklaşır </a:t>
            </a:r>
          </a:p>
          <a:p>
            <a:pPr lvl="1"/>
            <a:r>
              <a:rPr lang="tr-TR" dirty="0" smtClean="0"/>
              <a:t>çok fazla sayıda yaygın nitelikler kümesi elde edilir</a:t>
            </a:r>
          </a:p>
          <a:p>
            <a:r>
              <a:rPr lang="tr-TR" dirty="0" smtClean="0"/>
              <a:t>Tek bir destek değeri her zaman yeterli olmayabilir.</a:t>
            </a:r>
            <a:endParaRPr lang="tr-T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Bulunan Kuralların Önemi</a:t>
            </a:r>
            <a:endParaRPr lang="tr-TR" dirty="0"/>
          </a:p>
        </p:txBody>
      </p:sp>
      <p:sp>
        <p:nvSpPr>
          <p:cNvPr id="3" name="2 İçerik Yer Tutucusu"/>
          <p:cNvSpPr>
            <a:spLocks noGrp="1"/>
          </p:cNvSpPr>
          <p:nvPr>
            <p:ph idx="1"/>
          </p:nvPr>
        </p:nvSpPr>
        <p:spPr>
          <a:xfrm>
            <a:off x="0" y="1524000"/>
            <a:ext cx="8686800" cy="4114800"/>
          </a:xfrm>
        </p:spPr>
        <p:txBody>
          <a:bodyPr/>
          <a:lstStyle/>
          <a:p>
            <a:r>
              <a:rPr lang="tr-TR" dirty="0" smtClean="0"/>
              <a:t>Tarafsız Ölçüt:</a:t>
            </a:r>
          </a:p>
          <a:p>
            <a:pPr lvl="1"/>
            <a:r>
              <a:rPr lang="tr-TR" dirty="0" smtClean="0"/>
              <a:t>Örüntüler veri kümesinden elde edilen istatistiklere göre sıralanır</a:t>
            </a:r>
          </a:p>
          <a:p>
            <a:pPr lvl="2"/>
            <a:r>
              <a:rPr lang="tr-TR" dirty="0" smtClean="0"/>
              <a:t>güven, destek, </a:t>
            </a:r>
            <a:r>
              <a:rPr lang="tr-TR" dirty="0" err="1" smtClean="0"/>
              <a:t>Jaccard</a:t>
            </a:r>
            <a:r>
              <a:rPr lang="tr-TR" dirty="0" smtClean="0"/>
              <a:t>, </a:t>
            </a:r>
            <a:r>
              <a:rPr lang="tr-TR" dirty="0" err="1" smtClean="0"/>
              <a:t>Gini</a:t>
            </a:r>
            <a:r>
              <a:rPr lang="tr-TR" dirty="0" smtClean="0"/>
              <a:t>, ...</a:t>
            </a:r>
          </a:p>
          <a:p>
            <a:r>
              <a:rPr lang="tr-TR" dirty="0" smtClean="0"/>
              <a:t>Taraflı Ölçüt</a:t>
            </a:r>
          </a:p>
          <a:p>
            <a:pPr lvl="1"/>
            <a:r>
              <a:rPr lang="tr-TR" dirty="0" smtClean="0"/>
              <a:t>Örüntüler kullanıcının değerlendirmesine göre sıralanır</a:t>
            </a:r>
          </a:p>
          <a:p>
            <a:pPr lvl="2"/>
            <a:r>
              <a:rPr lang="tr-TR" dirty="0" smtClean="0"/>
              <a:t>Bulunan örüntü kullanıcının beklentisi dışındaysa ilginçtir</a:t>
            </a:r>
            <a:endParaRPr lang="tr-T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Bulunan Kuralların Önemi</a:t>
            </a:r>
            <a:endParaRPr lang="tr-TR" dirty="0"/>
          </a:p>
        </p:txBody>
      </p:sp>
      <p:sp>
        <p:nvSpPr>
          <p:cNvPr id="3" name="2 İçerik Yer Tutucusu"/>
          <p:cNvSpPr>
            <a:spLocks noGrp="1"/>
          </p:cNvSpPr>
          <p:nvPr>
            <p:ph idx="1"/>
          </p:nvPr>
        </p:nvSpPr>
        <p:spPr>
          <a:xfrm>
            <a:off x="457200" y="1371600"/>
            <a:ext cx="8229600" cy="4114800"/>
          </a:xfrm>
        </p:spPr>
        <p:txBody>
          <a:bodyPr/>
          <a:lstStyle/>
          <a:p>
            <a:r>
              <a:rPr lang="tr-TR" sz="2800" dirty="0" smtClean="0"/>
              <a:t>Taraflı değerlendirme için kullanıcının beklentisinin modellenmesi gerekir</a:t>
            </a:r>
            <a:endParaRPr lang="tr-TR" sz="2800" dirty="0"/>
          </a:p>
        </p:txBody>
      </p:sp>
      <p:pic>
        <p:nvPicPr>
          <p:cNvPr id="161794" name="Picture 2"/>
          <p:cNvPicPr>
            <a:picLocks noChangeAspect="1" noChangeArrowheads="1"/>
          </p:cNvPicPr>
          <p:nvPr/>
        </p:nvPicPr>
        <p:blipFill>
          <a:blip r:embed="rId2"/>
          <a:srcRect/>
          <a:stretch>
            <a:fillRect/>
          </a:stretch>
        </p:blipFill>
        <p:spPr bwMode="auto">
          <a:xfrm>
            <a:off x="762000" y="2743200"/>
            <a:ext cx="7479126" cy="3048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5800" y="0"/>
            <a:ext cx="7772400" cy="1431925"/>
          </a:xfrm>
        </p:spPr>
        <p:txBody>
          <a:bodyPr/>
          <a:lstStyle/>
          <a:p>
            <a:pPr eaLnBrk="1" hangingPunct="1">
              <a:defRPr/>
            </a:pPr>
            <a:r>
              <a:rPr lang="tr-TR" smtClean="0">
                <a:latin typeface="Times New Roman" pitchFamily="18" charset="0"/>
              </a:rPr>
              <a:t>Birliktelik Kurallarının Uygulama Alanları</a:t>
            </a:r>
            <a:endParaRPr lang="tr-TR" smtClean="0">
              <a:solidFill>
                <a:srgbClr val="000000"/>
              </a:solidFill>
              <a:effectLst>
                <a:outerShdw blurRad="38100" dist="38100" dir="2700000" algn="tl">
                  <a:srgbClr val="FFFFFF"/>
                </a:outerShdw>
              </a:effectLst>
              <a:latin typeface="Times New Roman" pitchFamily="18" charset="0"/>
            </a:endParaRPr>
          </a:p>
        </p:txBody>
      </p:sp>
      <p:sp>
        <p:nvSpPr>
          <p:cNvPr id="197635" name="Rectangle 3"/>
          <p:cNvSpPr>
            <a:spLocks noGrp="1" noChangeArrowheads="1"/>
          </p:cNvSpPr>
          <p:nvPr>
            <p:ph type="body" idx="1"/>
          </p:nvPr>
        </p:nvSpPr>
        <p:spPr/>
        <p:txBody>
          <a:bodyPr/>
          <a:lstStyle/>
          <a:p>
            <a:pPr eaLnBrk="1" hangingPunct="1">
              <a:defRPr/>
            </a:pPr>
            <a:r>
              <a:rPr lang="tr-TR" smtClean="0">
                <a:latin typeface="Times New Roman" pitchFamily="18" charset="0"/>
              </a:rPr>
              <a:t>Market-Sepeti Analizi</a:t>
            </a:r>
          </a:p>
          <a:p>
            <a:pPr eaLnBrk="1" hangingPunct="1">
              <a:defRPr/>
            </a:pPr>
            <a:r>
              <a:rPr lang="tr-TR" smtClean="0">
                <a:latin typeface="Times New Roman" pitchFamily="18" charset="0"/>
              </a:rPr>
              <a:t>Çapraz Satış </a:t>
            </a:r>
          </a:p>
          <a:p>
            <a:pPr eaLnBrk="1" hangingPunct="1">
              <a:defRPr/>
            </a:pPr>
            <a:r>
              <a:rPr lang="tr-TR" smtClean="0">
                <a:latin typeface="Times New Roman" pitchFamily="18" charset="0"/>
              </a:rPr>
              <a:t>Kısmi Sınıflama </a:t>
            </a:r>
          </a:p>
          <a:p>
            <a:pPr eaLnBrk="1" hangingPunct="1">
              <a:defRPr/>
            </a:pPr>
            <a:r>
              <a:rPr lang="tr-TR" smtClean="0">
                <a:latin typeface="Times New Roman" pitchFamily="18" charset="0"/>
              </a:rPr>
              <a:t>Ticari Hizmetler</a:t>
            </a:r>
            <a:endParaRPr lang="tr-TR" b="1" i="1"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4184</TotalTime>
  <Words>5575</Words>
  <Application>Microsoft Office PowerPoint</Application>
  <PresentationFormat>Ekran Gösterisi (4:3)</PresentationFormat>
  <Paragraphs>1888</Paragraphs>
  <Slides>97</Slides>
  <Notes>26</Notes>
  <HiddenSlides>0</HiddenSlides>
  <MMClips>0</MMClips>
  <ScaleCrop>false</ScaleCrop>
  <HeadingPairs>
    <vt:vector size="8" baseType="variant">
      <vt:variant>
        <vt:lpstr>Kullanılan Yazı Tipleri</vt:lpstr>
      </vt:variant>
      <vt:variant>
        <vt:i4>10</vt:i4>
      </vt:variant>
      <vt:variant>
        <vt:lpstr>Tema</vt:lpstr>
      </vt:variant>
      <vt:variant>
        <vt:i4>1</vt:i4>
      </vt:variant>
      <vt:variant>
        <vt:lpstr>Eklenmiş OLE Hizmet Programları</vt:lpstr>
      </vt:variant>
      <vt:variant>
        <vt:i4>5</vt:i4>
      </vt:variant>
      <vt:variant>
        <vt:lpstr>Slayt Başlıkları</vt:lpstr>
      </vt:variant>
      <vt:variant>
        <vt:i4>97</vt:i4>
      </vt:variant>
    </vt:vector>
  </HeadingPairs>
  <TitlesOfParts>
    <vt:vector size="113" baseType="lpstr">
      <vt:lpstr>宋体</vt:lpstr>
      <vt:lpstr>Arial</vt:lpstr>
      <vt:lpstr>Calibri</vt:lpstr>
      <vt:lpstr>Garamond (W1)</vt:lpstr>
      <vt:lpstr>Georgia</vt:lpstr>
      <vt:lpstr>Monotype Sorts</vt:lpstr>
      <vt:lpstr>Symbol</vt:lpstr>
      <vt:lpstr>Tahoma</vt:lpstr>
      <vt:lpstr>Times New Roman</vt:lpstr>
      <vt:lpstr>Wingdings</vt:lpstr>
      <vt:lpstr>Textured</vt:lpstr>
      <vt:lpstr>Document</vt:lpstr>
      <vt:lpstr>Denklem</vt:lpstr>
      <vt:lpstr>Equation</vt:lpstr>
      <vt:lpstr>Visio</vt:lpstr>
      <vt:lpstr>Worksheet</vt:lpstr>
      <vt:lpstr>PowerPoint Sunusu</vt:lpstr>
      <vt:lpstr>PowerPoint Sunusu</vt:lpstr>
      <vt:lpstr>PowerPoint Sunusu</vt:lpstr>
      <vt:lpstr>Veri madenciliği ve Birliktelik kuralları  Önceden bilinmeyen, veri içinde gizli, anlamlı ve yararlı örüntülerin büyük ölçekli veritabanlarından otomatik biçimde elde edilmesini sağlayan veri tabanlarında bilgi keşfi süreci içinde bir adımdır . Günümüzde veri madenciliği; satış, pazarlama, bankacılık tıp, biyoloji,meteoroloji, web kullanımı ve risk analizi gibi bir çok alanda uygulanmaktadır.  Veri madenciliğinde kullanılan ilk tekniklerden birisi de birliktelik kurallarıdır.  Birliktelik kuralı, geçmiş verilerin analiz edilerek bu veriler içindeki birliktelik davranışlarının tespiti ile geleceğe yönelik çalışmalar yapılmasını destekleyen bir yaklaşımdır.</vt:lpstr>
      <vt:lpstr>PowerPoint Sunusu</vt:lpstr>
      <vt:lpstr>PowerPoint Sunusu</vt:lpstr>
      <vt:lpstr>PowerPoint Sunusu</vt:lpstr>
      <vt:lpstr>PowerPoint Sunusu</vt:lpstr>
      <vt:lpstr>Birliktelik kuralındaki amaç:</vt:lpstr>
      <vt:lpstr>Birliktelik kuralındaki amaç:</vt:lpstr>
      <vt:lpstr>Gerçek hayatta;</vt:lpstr>
      <vt:lpstr>PowerPoint Sunusu</vt:lpstr>
      <vt:lpstr>PowerPoint Sunusu</vt:lpstr>
      <vt:lpstr>Birliktelik Kuralları</vt:lpstr>
      <vt:lpstr>Destek ve Güven Ölçütleri</vt:lpstr>
      <vt:lpstr>PowerPoint Sunusu</vt:lpstr>
      <vt:lpstr>Birliktelik Kuralları</vt:lpstr>
      <vt:lpstr>PowerPoint Sunusu</vt:lpstr>
      <vt:lpstr>Market Sepeti Analizi</vt:lpstr>
      <vt:lpstr>Sepet Analizi</vt:lpstr>
      <vt:lpstr>PowerPoint Sunusu</vt:lpstr>
      <vt:lpstr>Birliktelik Kuralları</vt:lpstr>
      <vt:lpstr>PowerPoint Sunusu</vt:lpstr>
      <vt:lpstr>PowerPoint Sunusu</vt:lpstr>
      <vt:lpstr>PowerPoint Sunusu</vt:lpstr>
      <vt:lpstr>PowerPoint Sunusu</vt:lpstr>
      <vt:lpstr>PowerPoint Sunusu</vt:lpstr>
      <vt:lpstr>Birliktelik Kurallarını Oluşturma</vt:lpstr>
      <vt:lpstr>Yoğun Nesne Kümelerinin Oluşturulması</vt:lpstr>
      <vt:lpstr>Yoğun Nesne Kümelerinin Oluşturulması</vt:lpstr>
      <vt:lpstr>Yoğun Nesne Kümesi Oluşturma Yöntemleri</vt:lpstr>
      <vt:lpstr>PowerPoint Sunusu</vt:lpstr>
      <vt:lpstr>PowerPoint Sunusu</vt:lpstr>
      <vt:lpstr>Örnek : Apriori Algoritması </vt:lpstr>
      <vt:lpstr>Apriori</vt:lpstr>
      <vt:lpstr>Apriori</vt:lpstr>
      <vt:lpstr>Apriori</vt:lpstr>
      <vt:lpstr>Apriori</vt:lpstr>
      <vt:lpstr>Apriori</vt:lpstr>
      <vt:lpstr>Apriori</vt:lpstr>
      <vt:lpstr>Apriori</vt:lpstr>
      <vt:lpstr>Apriori</vt:lpstr>
      <vt:lpstr>Apriori</vt:lpstr>
      <vt:lpstr>Apriori</vt:lpstr>
      <vt:lpstr>Apriori Algoritması</vt:lpstr>
      <vt:lpstr>PowerPoint Sunusu</vt:lpstr>
      <vt:lpstr>Örnek:</vt:lpstr>
      <vt:lpstr>Apriori Örnek (1/6)</vt:lpstr>
      <vt:lpstr>Apriori Örnek (2/6)</vt:lpstr>
      <vt:lpstr>Apriori Örnek (3/6)</vt:lpstr>
      <vt:lpstr>Apriori Örnek (4/6)</vt:lpstr>
      <vt:lpstr>Apriori Örnek (5/6)</vt:lpstr>
      <vt:lpstr>Apriori Örnek (6/6)</vt:lpstr>
      <vt:lpstr>Uygulama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Apriori yeterince hızlı mı?</vt:lpstr>
      <vt:lpstr>FP-Ağacı Algoritması</vt:lpstr>
      <vt:lpstr>Bir işlem veritabanından FP-ağacı oluşturma</vt:lpstr>
      <vt:lpstr>Bir işlem veritabanından FP-ağacı oluşturma</vt:lpstr>
      <vt:lpstr>Bir işlem veritabanından FP-ağacı oluşturma</vt:lpstr>
      <vt:lpstr>Bir işlem veritabanından FP-ağacı oluşturma</vt:lpstr>
      <vt:lpstr>Bir işlem veritabanından FP-ağacı oluşturma</vt:lpstr>
      <vt:lpstr>Bir işlem veritabanından FP-ağacı oluşturma</vt:lpstr>
      <vt:lpstr>Örüntüleri ve Veri Kümesini Bölme</vt:lpstr>
      <vt:lpstr>Nitelik Koşullu Örüntü Oluşturma</vt:lpstr>
      <vt:lpstr>İçinde 'p‘ olan tüm örüntülerin bulunması</vt:lpstr>
      <vt:lpstr>İçinde 'p‘ olan tüm örüntülerin bulunması</vt:lpstr>
      <vt:lpstr>Koşullu FP Ağaçları Oluşturma</vt:lpstr>
      <vt:lpstr>FP-Ağaçları ile Yaygın Öğeleri Bulma</vt:lpstr>
      <vt:lpstr>PowerPoint Sunusu</vt:lpstr>
      <vt:lpstr>FP-Ağacı Özellikleri</vt:lpstr>
      <vt:lpstr>FP-Ağacı Başka Örnek</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Destek Değerinin Etkisi</vt:lpstr>
      <vt:lpstr>Bulunan Kuralların Önemi</vt:lpstr>
      <vt:lpstr>Bulunan Kuralların Önemi</vt:lpstr>
      <vt:lpstr>Birliktelik Kurallarının Uygulama Alanları</vt:lpstr>
    </vt:vector>
  </TitlesOfParts>
  <Company>maytal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Maytal Saar Tsechansky</dc:creator>
  <cp:lastModifiedBy>Esra</cp:lastModifiedBy>
  <cp:revision>199</cp:revision>
  <dcterms:created xsi:type="dcterms:W3CDTF">2003-01-24T17:54:55Z</dcterms:created>
  <dcterms:modified xsi:type="dcterms:W3CDTF">2024-03-21T18:22:46Z</dcterms:modified>
</cp:coreProperties>
</file>