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377" r:id="rId2"/>
    <p:sldId id="378" r:id="rId3"/>
    <p:sldId id="383" r:id="rId4"/>
    <p:sldId id="382" r:id="rId5"/>
    <p:sldId id="384" r:id="rId6"/>
    <p:sldId id="386" r:id="rId7"/>
    <p:sldId id="385" r:id="rId8"/>
    <p:sldId id="387" r:id="rId9"/>
    <p:sldId id="388" r:id="rId10"/>
    <p:sldId id="390" r:id="rId11"/>
    <p:sldId id="389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381" r:id="rId22"/>
    <p:sldId id="400" r:id="rId23"/>
  </p:sldIdLst>
  <p:sldSz cx="9144000" cy="6858000" type="screen4x3"/>
  <p:notesSz cx="6743700" cy="9906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2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2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2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2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2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ra" initials="E" lastIdx="1" clrIdx="0">
    <p:extLst>
      <p:ext uri="{19B8F6BF-5375-455C-9EA6-DF929625EA0E}">
        <p15:presenceInfo xmlns:p15="http://schemas.microsoft.com/office/powerpoint/2012/main" userId="Es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Orta Stil 4 - Vurg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Açık Stil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Orta Stil 2 - Vurgu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133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ICS320-Foundations of Adaptive and Learning Systems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Part3 Decision Tree Learning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17255B4-1C9B-4219-A2A3-6B08EA2175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78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68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656" tIns="46328" rIns="92656" bIns="46328" numCol="1" anchor="t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ICS320-Foundations of Adaptive and Learning Systems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87775" y="0"/>
            <a:ext cx="29368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656" tIns="46328" rIns="92656" bIns="46328" numCol="1" anchor="t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71525"/>
            <a:ext cx="494030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706938"/>
            <a:ext cx="4946650" cy="447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656" tIns="46328" rIns="92656" bIns="46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3875"/>
            <a:ext cx="29368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656" tIns="46328" rIns="92656" bIns="46328" numCol="1" anchor="b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Part3 Decision Tree Learning</a:t>
            </a:r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87775" y="9413875"/>
            <a:ext cx="29368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656" tIns="46328" rIns="92656" bIns="46328" numCol="1" anchor="b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3988F91-19B2-4CD1-9556-5AEF2E25D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2044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r-TR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r-TR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r-TR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r-TR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/>
            </a:p>
          </p:txBody>
        </p:sp>
      </p:grpSp>
      <p:sp>
        <p:nvSpPr>
          <p:cNvPr id="615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5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677A62A-A8F2-4D0A-9BE2-789046B50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F0F2A-B1F3-4F74-8E53-A04AE9F85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7010400" y="131763"/>
            <a:ext cx="1947863" cy="600075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65225" y="131763"/>
            <a:ext cx="5692775" cy="60007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C08F7-F5B5-4D28-AC08-7518BC818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F89F5-6130-4CB7-A655-EEFF0DE0A9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9DE44-D71A-4E13-9A5E-E00705007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49F3B-E423-4917-A502-FFEB08D40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B3775-53ED-4BE7-B84E-AECD18031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E0558-3FBB-47E5-AD4A-4224FB232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107B1-0EC3-4203-BA43-5E5828547F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4D0E9-CCF6-4AB1-B09F-E2AA5BE21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A42F6-1EFA-40C3-A9F9-C94B9E7DBF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431800" y="612775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kumimoji="1" lang="tr-TR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814388" y="612775"/>
            <a:ext cx="328612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kumimoji="1" lang="tr-TR">
              <a:solidFill>
                <a:schemeClr val="tx1"/>
              </a:solidFill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555625" y="1035050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kumimoji="1" lang="tr-TR">
              <a:solidFill>
                <a:schemeClr val="tx1"/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925513" y="103505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kumimoji="1" lang="tr-TR">
              <a:solidFill>
                <a:schemeClr val="tx1"/>
              </a:solidFill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41288" y="962025"/>
            <a:ext cx="560387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kumimoji="1" lang="tr-TR">
              <a:solidFill>
                <a:schemeClr val="tx1"/>
              </a:solidFill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776288" y="504825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kumimoji="1" lang="tr-TR">
              <a:solidFill>
                <a:schemeClr val="tx1"/>
              </a:solidFill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57200" y="1295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kumimoji="1" lang="tr-TR">
              <a:solidFill>
                <a:schemeClr val="tx1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65225" y="131763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B21D110-AFD1-444F-967B-F39176549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C4.5 Algoritması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17713"/>
            <a:ext cx="7772400" cy="4114800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tr-TR" sz="2800"/>
              <a:t>ID3 algoritmasının nümerik özellik içeren veriye uygulanabilen şeklidir. ID3’ten tek farkı nümerik özelliklerin kategorik hale getirilebilmesini sağ-layan bir eşikleme yöntemini içermesidir. Temel mantık nümerik özellik vektöründeki tüm değer-ler ikili olarak ele alınarak ortalamaları eşik ola-rak denenir. Hangi eşik değeriyle bilgi kazanımı en iyi ise o değer seçilir. Seçilen eşiğe göre ö-zellik vektörü kategorize edilir ve ID3 uygulanır.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C4.5 Algoritması - Örnek</a:t>
            </a: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478284"/>
              </p:ext>
            </p:extLst>
          </p:nvPr>
        </p:nvGraphicFramePr>
        <p:xfrm>
          <a:off x="827584" y="1541791"/>
          <a:ext cx="3312368" cy="35643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9209501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443705164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Yaş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Memnun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32026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HAYIR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5481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5715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721628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2657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65498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77443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812049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703654"/>
                  </a:ext>
                </a:extLst>
              </a:tr>
            </a:tbl>
          </a:graphicData>
        </a:graphic>
      </p:graphicFrame>
      <p:sp>
        <p:nvSpPr>
          <p:cNvPr id="3" name="Metin kutusu 2"/>
          <p:cNvSpPr txBox="1"/>
          <p:nvPr/>
        </p:nvSpPr>
        <p:spPr>
          <a:xfrm>
            <a:off x="1475656" y="5279281"/>
            <a:ext cx="634821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4"/>
            <a:r>
              <a:rPr lang="tr-TR" sz="2000" dirty="0" smtClean="0"/>
              <a:t>Gain(</a:t>
            </a:r>
            <a:r>
              <a:rPr lang="tr-TR" sz="2000" dirty="0" err="1" smtClean="0"/>
              <a:t>S,Yaş</a:t>
            </a:r>
            <a:r>
              <a:rPr lang="tr-TR" sz="2000" dirty="0" smtClean="0"/>
              <a:t>) = 0.954 – [5/8*E(Yaş</a:t>
            </a:r>
            <a:r>
              <a:rPr lang="tr-TR" sz="2000" baseline="-25000" dirty="0" smtClean="0"/>
              <a:t>&lt;=37</a:t>
            </a:r>
            <a:r>
              <a:rPr lang="tr-TR" sz="2000" dirty="0" smtClean="0"/>
              <a:t>)+3/8*E(Yaş</a:t>
            </a:r>
            <a:r>
              <a:rPr lang="tr-TR" sz="2000" baseline="-25000" dirty="0" smtClean="0"/>
              <a:t>&gt;37</a:t>
            </a:r>
            <a:r>
              <a:rPr lang="tr-TR" sz="2000" dirty="0" smtClean="0"/>
              <a:t>)]</a:t>
            </a:r>
          </a:p>
          <a:p>
            <a:pPr marL="0" lvl="4"/>
            <a:r>
              <a:rPr lang="tr-TR" dirty="0" smtClean="0"/>
              <a:t>                 </a:t>
            </a:r>
            <a:r>
              <a:rPr lang="tr-TR" sz="2000" dirty="0" smtClean="0"/>
              <a:t>= 0.954 – 0.607</a:t>
            </a:r>
          </a:p>
          <a:p>
            <a:pPr marL="0" lvl="4"/>
            <a:r>
              <a:rPr lang="tr-TR" sz="2000" dirty="0"/>
              <a:t> </a:t>
            </a:r>
            <a:r>
              <a:rPr lang="tr-TR" sz="2000" dirty="0" smtClean="0"/>
              <a:t>                   = 0.347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4211960" y="2348880"/>
            <a:ext cx="44851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E(Yaş</a:t>
            </a:r>
            <a:r>
              <a:rPr lang="tr-TR" sz="2000" baseline="-25000" dirty="0" smtClean="0"/>
              <a:t>&lt;=37</a:t>
            </a:r>
            <a:r>
              <a:rPr lang="tr-TR" sz="2000" dirty="0" smtClean="0"/>
              <a:t>)=</a:t>
            </a:r>
            <a:r>
              <a:rPr lang="en-US" sz="2000" dirty="0" smtClean="0"/>
              <a:t>- </a:t>
            </a:r>
            <a:r>
              <a:rPr lang="tr-TR" sz="2000" dirty="0"/>
              <a:t>3</a:t>
            </a:r>
            <a:r>
              <a:rPr lang="en-US" sz="2000" dirty="0" smtClean="0"/>
              <a:t>/</a:t>
            </a:r>
            <a:r>
              <a:rPr lang="tr-TR" sz="2000" dirty="0"/>
              <a:t>5</a:t>
            </a:r>
            <a:r>
              <a:rPr lang="en-US" sz="2000" dirty="0" smtClean="0"/>
              <a:t> log</a:t>
            </a:r>
            <a:r>
              <a:rPr lang="en-US" sz="2000" baseline="-25000" dirty="0" smtClean="0"/>
              <a:t>2</a:t>
            </a:r>
            <a:r>
              <a:rPr lang="tr-TR" sz="2000" dirty="0"/>
              <a:t>3</a:t>
            </a:r>
            <a:r>
              <a:rPr lang="en-US" sz="2000" dirty="0" smtClean="0"/>
              <a:t>/</a:t>
            </a:r>
            <a:r>
              <a:rPr lang="tr-TR" sz="2000" dirty="0"/>
              <a:t>5</a:t>
            </a:r>
            <a:r>
              <a:rPr lang="tr-TR" sz="2000" dirty="0" smtClean="0"/>
              <a:t> </a:t>
            </a:r>
            <a:r>
              <a:rPr lang="en-US" sz="2000" dirty="0"/>
              <a:t>- </a:t>
            </a:r>
            <a:r>
              <a:rPr lang="tr-TR" sz="2000" dirty="0" smtClean="0"/>
              <a:t>2</a:t>
            </a:r>
            <a:r>
              <a:rPr lang="en-US" sz="2000" dirty="0" smtClean="0"/>
              <a:t>/</a:t>
            </a:r>
            <a:r>
              <a:rPr lang="tr-TR" sz="2000" dirty="0" smtClean="0"/>
              <a:t>5</a:t>
            </a:r>
            <a:r>
              <a:rPr lang="en-US" sz="2000" dirty="0" smtClean="0"/>
              <a:t> log</a:t>
            </a:r>
            <a:r>
              <a:rPr lang="en-US" sz="2000" baseline="-25000" dirty="0" smtClean="0"/>
              <a:t>2</a:t>
            </a:r>
            <a:r>
              <a:rPr lang="tr-TR" sz="2000" dirty="0"/>
              <a:t>2</a:t>
            </a:r>
            <a:r>
              <a:rPr lang="en-US" sz="2000" dirty="0" smtClean="0"/>
              <a:t>/</a:t>
            </a:r>
            <a:r>
              <a:rPr lang="tr-TR" sz="2000" dirty="0"/>
              <a:t>5</a:t>
            </a:r>
            <a:endParaRPr lang="tr-TR" sz="2000" dirty="0" smtClean="0"/>
          </a:p>
          <a:p>
            <a:r>
              <a:rPr lang="tr-TR" sz="2000" dirty="0" smtClean="0"/>
              <a:t>              = 0.971</a:t>
            </a:r>
            <a:endParaRPr lang="tr-TR" sz="20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4211960" y="3318782"/>
            <a:ext cx="284045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E(Yaş</a:t>
            </a:r>
            <a:r>
              <a:rPr lang="tr-TR" sz="2000" baseline="-25000" dirty="0" smtClean="0"/>
              <a:t>&gt;37</a:t>
            </a:r>
            <a:r>
              <a:rPr lang="tr-TR" sz="2000" dirty="0" smtClean="0"/>
              <a:t>)=</a:t>
            </a:r>
            <a:r>
              <a:rPr lang="en-US" sz="2000" dirty="0" smtClean="0"/>
              <a:t>- </a:t>
            </a:r>
            <a:r>
              <a:rPr lang="tr-TR" sz="2000" dirty="0"/>
              <a:t>3</a:t>
            </a:r>
            <a:r>
              <a:rPr lang="en-US" sz="2000" dirty="0" smtClean="0"/>
              <a:t>/</a:t>
            </a:r>
            <a:r>
              <a:rPr lang="tr-TR" sz="2000" dirty="0" smtClean="0"/>
              <a:t>3</a:t>
            </a:r>
            <a:r>
              <a:rPr lang="en-US" sz="2000" dirty="0" smtClean="0"/>
              <a:t> </a:t>
            </a:r>
            <a:r>
              <a:rPr lang="en-US" sz="2000" dirty="0" smtClean="0"/>
              <a:t>log</a:t>
            </a:r>
            <a:r>
              <a:rPr lang="en-US" sz="2000" baseline="-25000" dirty="0" smtClean="0"/>
              <a:t>2</a:t>
            </a:r>
            <a:r>
              <a:rPr lang="tr-TR" sz="2000" dirty="0"/>
              <a:t>3</a:t>
            </a:r>
            <a:r>
              <a:rPr lang="en-US" sz="2000" dirty="0" smtClean="0"/>
              <a:t>/</a:t>
            </a:r>
            <a:r>
              <a:rPr lang="tr-TR" sz="2000" dirty="0"/>
              <a:t>3</a:t>
            </a:r>
            <a:endParaRPr lang="tr-TR" sz="2000" dirty="0" smtClean="0"/>
          </a:p>
          <a:p>
            <a:r>
              <a:rPr lang="tr-TR" sz="2000" dirty="0" smtClean="0"/>
              <a:t>              = 0</a:t>
            </a:r>
            <a:endParaRPr lang="tr-TR" sz="20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5831682" y="1775836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E = 0.954</a:t>
            </a:r>
            <a:endParaRPr lang="tr-TR" b="1" dirty="0"/>
          </a:p>
        </p:txBody>
      </p:sp>
      <p:sp>
        <p:nvSpPr>
          <p:cNvPr id="6" name="Metin kutusu 5"/>
          <p:cNvSpPr txBox="1"/>
          <p:nvPr/>
        </p:nvSpPr>
        <p:spPr>
          <a:xfrm>
            <a:off x="5466197" y="1314171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Eşik değeri = 37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4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C4.5 Algoritması - Örnek</a:t>
            </a: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478284"/>
              </p:ext>
            </p:extLst>
          </p:nvPr>
        </p:nvGraphicFramePr>
        <p:xfrm>
          <a:off x="827584" y="1541791"/>
          <a:ext cx="3312368" cy="35643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9209501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443705164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Yaş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Memnun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32026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HAYIR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5481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5715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721628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2657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65498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77443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812049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703654"/>
                  </a:ext>
                </a:extLst>
              </a:tr>
            </a:tbl>
          </a:graphicData>
        </a:graphic>
      </p:graphicFrame>
      <p:sp>
        <p:nvSpPr>
          <p:cNvPr id="3" name="Metin kutusu 2"/>
          <p:cNvSpPr txBox="1"/>
          <p:nvPr/>
        </p:nvSpPr>
        <p:spPr>
          <a:xfrm>
            <a:off x="1475656" y="5279281"/>
            <a:ext cx="634821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4"/>
            <a:r>
              <a:rPr lang="tr-TR" sz="2000" dirty="0" smtClean="0"/>
              <a:t>Gain(</a:t>
            </a:r>
            <a:r>
              <a:rPr lang="tr-TR" sz="2000" dirty="0" err="1" smtClean="0"/>
              <a:t>S,Yaş</a:t>
            </a:r>
            <a:r>
              <a:rPr lang="tr-TR" sz="2000" dirty="0" smtClean="0"/>
              <a:t>) = 0.954 – [6/8*E(Yaş</a:t>
            </a:r>
            <a:r>
              <a:rPr lang="tr-TR" sz="2000" baseline="-25000" dirty="0" smtClean="0"/>
              <a:t>&lt;=50</a:t>
            </a:r>
            <a:r>
              <a:rPr lang="tr-TR" sz="2000" dirty="0" smtClean="0"/>
              <a:t>)+2/8*E(Yaş</a:t>
            </a:r>
            <a:r>
              <a:rPr lang="tr-TR" sz="2000" baseline="-25000" dirty="0" smtClean="0"/>
              <a:t>&gt;50</a:t>
            </a:r>
            <a:r>
              <a:rPr lang="tr-TR" sz="2000" dirty="0" smtClean="0"/>
              <a:t>)]</a:t>
            </a:r>
          </a:p>
          <a:p>
            <a:pPr marL="0" lvl="4"/>
            <a:r>
              <a:rPr lang="tr-TR" dirty="0" smtClean="0"/>
              <a:t>                 </a:t>
            </a:r>
            <a:r>
              <a:rPr lang="tr-TR" sz="2000" dirty="0" smtClean="0"/>
              <a:t>= 0.954 – 0.75</a:t>
            </a:r>
          </a:p>
          <a:p>
            <a:pPr marL="0" lvl="4"/>
            <a:r>
              <a:rPr lang="tr-TR" sz="2000" dirty="0"/>
              <a:t> </a:t>
            </a:r>
            <a:r>
              <a:rPr lang="tr-TR" sz="2000" dirty="0" smtClean="0"/>
              <a:t>                   = 0.204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4211960" y="2348880"/>
            <a:ext cx="44851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E(Yaş</a:t>
            </a:r>
            <a:r>
              <a:rPr lang="tr-TR" sz="2000" baseline="-25000" dirty="0" smtClean="0"/>
              <a:t>&lt;=50</a:t>
            </a:r>
            <a:r>
              <a:rPr lang="tr-TR" sz="2000" dirty="0" smtClean="0"/>
              <a:t>)=</a:t>
            </a:r>
            <a:r>
              <a:rPr lang="en-US" sz="2000" dirty="0" smtClean="0"/>
              <a:t>- </a:t>
            </a:r>
            <a:r>
              <a:rPr lang="tr-TR" sz="2000" dirty="0"/>
              <a:t>3</a:t>
            </a:r>
            <a:r>
              <a:rPr lang="en-US" sz="2000" dirty="0" smtClean="0"/>
              <a:t>/</a:t>
            </a:r>
            <a:r>
              <a:rPr lang="tr-TR" sz="2000" dirty="0"/>
              <a:t>6</a:t>
            </a:r>
            <a:r>
              <a:rPr lang="en-US" sz="2000" dirty="0" smtClean="0"/>
              <a:t> log</a:t>
            </a:r>
            <a:r>
              <a:rPr lang="en-US" sz="2000" baseline="-25000" dirty="0" smtClean="0"/>
              <a:t>2</a:t>
            </a:r>
            <a:r>
              <a:rPr lang="tr-TR" sz="2000" dirty="0"/>
              <a:t>3</a:t>
            </a:r>
            <a:r>
              <a:rPr lang="en-US" sz="2000" dirty="0" smtClean="0"/>
              <a:t>/</a:t>
            </a:r>
            <a:r>
              <a:rPr lang="tr-TR" sz="2000" dirty="0"/>
              <a:t>6</a:t>
            </a:r>
            <a:r>
              <a:rPr lang="tr-TR" sz="2000" dirty="0" smtClean="0"/>
              <a:t> </a:t>
            </a:r>
            <a:r>
              <a:rPr lang="en-US" sz="2000" dirty="0"/>
              <a:t>- </a:t>
            </a:r>
            <a:r>
              <a:rPr lang="tr-TR" sz="2000" dirty="0"/>
              <a:t>3</a:t>
            </a:r>
            <a:r>
              <a:rPr lang="en-US" sz="2000" dirty="0" smtClean="0"/>
              <a:t>/</a:t>
            </a:r>
            <a:r>
              <a:rPr lang="tr-TR" sz="2000" dirty="0" smtClean="0"/>
              <a:t>6</a:t>
            </a:r>
            <a:r>
              <a:rPr lang="en-US" sz="2000" dirty="0" smtClean="0"/>
              <a:t> log</a:t>
            </a:r>
            <a:r>
              <a:rPr lang="en-US" sz="2000" baseline="-25000" dirty="0" smtClean="0"/>
              <a:t>2</a:t>
            </a:r>
            <a:r>
              <a:rPr lang="tr-TR" sz="2000" dirty="0" smtClean="0"/>
              <a:t>3</a:t>
            </a:r>
            <a:r>
              <a:rPr lang="en-US" sz="2000" dirty="0" smtClean="0"/>
              <a:t>/</a:t>
            </a:r>
            <a:r>
              <a:rPr lang="tr-TR" sz="2000" dirty="0"/>
              <a:t>6</a:t>
            </a:r>
            <a:endParaRPr lang="tr-TR" sz="2000" dirty="0" smtClean="0"/>
          </a:p>
          <a:p>
            <a:r>
              <a:rPr lang="tr-TR" sz="2000" dirty="0" smtClean="0"/>
              <a:t>              = 1</a:t>
            </a:r>
            <a:endParaRPr lang="tr-TR" sz="20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4211960" y="3318782"/>
            <a:ext cx="284045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E(Yaş</a:t>
            </a:r>
            <a:r>
              <a:rPr lang="tr-TR" sz="2000" baseline="-25000" dirty="0" smtClean="0"/>
              <a:t>&gt;50</a:t>
            </a:r>
            <a:r>
              <a:rPr lang="tr-TR" sz="2000" dirty="0" smtClean="0"/>
              <a:t>)=</a:t>
            </a:r>
            <a:r>
              <a:rPr lang="en-US" sz="2000" dirty="0" smtClean="0"/>
              <a:t>- </a:t>
            </a:r>
            <a:r>
              <a:rPr lang="tr-TR" sz="2000" dirty="0"/>
              <a:t>2</a:t>
            </a:r>
            <a:r>
              <a:rPr lang="en-US" sz="2000" dirty="0" smtClean="0"/>
              <a:t>/</a:t>
            </a:r>
            <a:r>
              <a:rPr lang="tr-TR" sz="2000" dirty="0"/>
              <a:t>2</a:t>
            </a:r>
            <a:r>
              <a:rPr lang="en-US" sz="2000" dirty="0" smtClean="0"/>
              <a:t> log</a:t>
            </a:r>
            <a:r>
              <a:rPr lang="en-US" sz="2000" baseline="-25000" dirty="0" smtClean="0"/>
              <a:t>2</a:t>
            </a:r>
            <a:r>
              <a:rPr lang="tr-TR" sz="2000" dirty="0"/>
              <a:t>2</a:t>
            </a:r>
            <a:r>
              <a:rPr lang="en-US" sz="2000" dirty="0" smtClean="0"/>
              <a:t>/</a:t>
            </a:r>
            <a:r>
              <a:rPr lang="tr-TR" sz="2000" dirty="0"/>
              <a:t>2</a:t>
            </a:r>
            <a:endParaRPr lang="tr-TR" sz="2000" dirty="0" smtClean="0"/>
          </a:p>
          <a:p>
            <a:r>
              <a:rPr lang="tr-TR" sz="2000" dirty="0" smtClean="0"/>
              <a:t>              = 0</a:t>
            </a:r>
            <a:endParaRPr lang="tr-TR" sz="20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5831682" y="1775836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E = 0.954</a:t>
            </a:r>
            <a:endParaRPr lang="tr-TR" b="1" dirty="0"/>
          </a:p>
        </p:txBody>
      </p:sp>
      <p:sp>
        <p:nvSpPr>
          <p:cNvPr id="6" name="Metin kutusu 5"/>
          <p:cNvSpPr txBox="1"/>
          <p:nvPr/>
        </p:nvSpPr>
        <p:spPr>
          <a:xfrm>
            <a:off x="5466197" y="1314171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Eşik değeri = 50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91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C4.5 Algoritması - Örnek</a:t>
            </a: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478284"/>
              </p:ext>
            </p:extLst>
          </p:nvPr>
        </p:nvGraphicFramePr>
        <p:xfrm>
          <a:off x="827584" y="1541791"/>
          <a:ext cx="3312368" cy="35643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9209501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443705164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Yaş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Memnun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32026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HAYIR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5481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5715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721628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2657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65498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77443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812049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703654"/>
                  </a:ext>
                </a:extLst>
              </a:tr>
            </a:tbl>
          </a:graphicData>
        </a:graphic>
      </p:graphicFrame>
      <p:sp>
        <p:nvSpPr>
          <p:cNvPr id="3" name="Metin kutusu 2"/>
          <p:cNvSpPr txBox="1"/>
          <p:nvPr/>
        </p:nvSpPr>
        <p:spPr>
          <a:xfrm>
            <a:off x="1475656" y="5279281"/>
            <a:ext cx="634821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4"/>
            <a:r>
              <a:rPr lang="tr-TR" sz="2000" dirty="0" smtClean="0"/>
              <a:t>Gain(</a:t>
            </a:r>
            <a:r>
              <a:rPr lang="tr-TR" sz="2000" dirty="0" err="1" smtClean="0"/>
              <a:t>S,Yaş</a:t>
            </a:r>
            <a:r>
              <a:rPr lang="tr-TR" sz="2000" dirty="0" smtClean="0"/>
              <a:t>) = 0.954 – [7/8*E(Yaş</a:t>
            </a:r>
            <a:r>
              <a:rPr lang="tr-TR" sz="2000" baseline="-25000" dirty="0" smtClean="0"/>
              <a:t>&lt;=57</a:t>
            </a:r>
            <a:r>
              <a:rPr lang="tr-TR" sz="2000" dirty="0" smtClean="0"/>
              <a:t>)+1/8*E(Yaş</a:t>
            </a:r>
            <a:r>
              <a:rPr lang="tr-TR" sz="2000" baseline="-25000" dirty="0" smtClean="0"/>
              <a:t>&gt;57</a:t>
            </a:r>
            <a:r>
              <a:rPr lang="tr-TR" sz="2000" dirty="0" smtClean="0"/>
              <a:t>)]</a:t>
            </a:r>
          </a:p>
          <a:p>
            <a:pPr marL="0" lvl="4"/>
            <a:r>
              <a:rPr lang="tr-TR" dirty="0" smtClean="0"/>
              <a:t>                 </a:t>
            </a:r>
            <a:r>
              <a:rPr lang="tr-TR" sz="2000" dirty="0" smtClean="0"/>
              <a:t>= 0.954 – 0.862</a:t>
            </a:r>
          </a:p>
          <a:p>
            <a:pPr marL="0" lvl="4"/>
            <a:r>
              <a:rPr lang="tr-TR" sz="2000" dirty="0"/>
              <a:t> </a:t>
            </a:r>
            <a:r>
              <a:rPr lang="tr-TR" sz="2000" dirty="0" smtClean="0"/>
              <a:t>                   = 0.092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4211960" y="2348880"/>
            <a:ext cx="44851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E(Yaş</a:t>
            </a:r>
            <a:r>
              <a:rPr lang="tr-TR" sz="2000" baseline="-25000" dirty="0" smtClean="0"/>
              <a:t>&lt;=57</a:t>
            </a:r>
            <a:r>
              <a:rPr lang="tr-TR" sz="2000" dirty="0" smtClean="0"/>
              <a:t>)=</a:t>
            </a:r>
            <a:r>
              <a:rPr lang="en-US" sz="2000" dirty="0" smtClean="0"/>
              <a:t>- </a:t>
            </a:r>
            <a:r>
              <a:rPr lang="tr-TR" sz="2000" dirty="0"/>
              <a:t>3</a:t>
            </a:r>
            <a:r>
              <a:rPr lang="en-US" sz="2000" dirty="0" smtClean="0"/>
              <a:t>/</a:t>
            </a:r>
            <a:r>
              <a:rPr lang="tr-TR" sz="2000" dirty="0"/>
              <a:t>7</a:t>
            </a:r>
            <a:r>
              <a:rPr lang="en-US" sz="2000" dirty="0" smtClean="0"/>
              <a:t> log</a:t>
            </a:r>
            <a:r>
              <a:rPr lang="en-US" sz="2000" baseline="-25000" dirty="0" smtClean="0"/>
              <a:t>2</a:t>
            </a:r>
            <a:r>
              <a:rPr lang="tr-TR" sz="2000" dirty="0"/>
              <a:t>3</a:t>
            </a:r>
            <a:r>
              <a:rPr lang="en-US" sz="2000" dirty="0" smtClean="0"/>
              <a:t>/</a:t>
            </a:r>
            <a:r>
              <a:rPr lang="tr-TR" sz="2000" dirty="0" smtClean="0"/>
              <a:t>7 </a:t>
            </a:r>
            <a:r>
              <a:rPr lang="en-US" sz="2000" dirty="0"/>
              <a:t>- </a:t>
            </a:r>
            <a:r>
              <a:rPr lang="tr-TR" sz="2000" dirty="0" smtClean="0"/>
              <a:t>4</a:t>
            </a:r>
            <a:r>
              <a:rPr lang="en-US" sz="2000" dirty="0" smtClean="0"/>
              <a:t>/</a:t>
            </a:r>
            <a:r>
              <a:rPr lang="tr-TR" sz="2000" dirty="0"/>
              <a:t>7</a:t>
            </a:r>
            <a:r>
              <a:rPr lang="en-US" sz="2000" dirty="0" smtClean="0"/>
              <a:t> log</a:t>
            </a:r>
            <a:r>
              <a:rPr lang="en-US" sz="2000" baseline="-25000" dirty="0" smtClean="0"/>
              <a:t>2</a:t>
            </a:r>
            <a:r>
              <a:rPr lang="tr-TR" sz="2000" dirty="0"/>
              <a:t>4</a:t>
            </a:r>
            <a:r>
              <a:rPr lang="en-US" sz="2000" dirty="0" smtClean="0"/>
              <a:t>/</a:t>
            </a:r>
            <a:r>
              <a:rPr lang="tr-TR" sz="2000" dirty="0" smtClean="0"/>
              <a:t>7</a:t>
            </a:r>
          </a:p>
          <a:p>
            <a:r>
              <a:rPr lang="tr-TR" sz="2000" dirty="0" smtClean="0"/>
              <a:t>              = 0.985</a:t>
            </a:r>
            <a:endParaRPr lang="tr-TR" sz="20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4211960" y="3318782"/>
            <a:ext cx="284045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E(Yaş</a:t>
            </a:r>
            <a:r>
              <a:rPr lang="tr-TR" sz="2000" baseline="-25000" dirty="0" smtClean="0"/>
              <a:t>&gt;57</a:t>
            </a:r>
            <a:r>
              <a:rPr lang="tr-TR" sz="2000" dirty="0" smtClean="0"/>
              <a:t>)=</a:t>
            </a:r>
            <a:r>
              <a:rPr lang="en-US" sz="2000" dirty="0" smtClean="0"/>
              <a:t>- </a:t>
            </a:r>
            <a:r>
              <a:rPr lang="tr-TR" sz="2000" dirty="0"/>
              <a:t>1</a:t>
            </a:r>
            <a:r>
              <a:rPr lang="en-US" sz="2000" dirty="0" smtClean="0"/>
              <a:t>/</a:t>
            </a:r>
            <a:r>
              <a:rPr lang="tr-TR" sz="2000" dirty="0" smtClean="0"/>
              <a:t>1</a:t>
            </a:r>
            <a:r>
              <a:rPr lang="en-US" sz="2000" dirty="0" smtClean="0"/>
              <a:t> log</a:t>
            </a:r>
            <a:r>
              <a:rPr lang="en-US" sz="2000" baseline="-25000" dirty="0" smtClean="0"/>
              <a:t>2</a:t>
            </a:r>
            <a:r>
              <a:rPr lang="tr-TR" sz="2000" dirty="0"/>
              <a:t>1</a:t>
            </a:r>
            <a:r>
              <a:rPr lang="en-US" sz="2000" dirty="0" smtClean="0"/>
              <a:t>/</a:t>
            </a:r>
            <a:r>
              <a:rPr lang="tr-TR" sz="2000" dirty="0" smtClean="0"/>
              <a:t>1</a:t>
            </a:r>
          </a:p>
          <a:p>
            <a:r>
              <a:rPr lang="tr-TR" sz="2000" dirty="0" smtClean="0"/>
              <a:t>              = 0</a:t>
            </a:r>
            <a:endParaRPr lang="tr-TR" sz="20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5831682" y="1775836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E = 0.954</a:t>
            </a:r>
            <a:endParaRPr lang="tr-TR" b="1" dirty="0"/>
          </a:p>
        </p:txBody>
      </p:sp>
      <p:sp>
        <p:nvSpPr>
          <p:cNvPr id="6" name="Metin kutusu 5"/>
          <p:cNvSpPr txBox="1"/>
          <p:nvPr/>
        </p:nvSpPr>
        <p:spPr>
          <a:xfrm>
            <a:off x="5466197" y="1314171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Eşik değeri = 57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54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C4.5 Algoritması - Örnek</a:t>
            </a: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395568"/>
              </p:ext>
            </p:extLst>
          </p:nvPr>
        </p:nvGraphicFramePr>
        <p:xfrm>
          <a:off x="2411760" y="1628800"/>
          <a:ext cx="3312368" cy="27723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9209501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443705164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Eşik Değeri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Bilgi Kazancı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32026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0.2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5481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0.158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5715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0.049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721628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37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0.347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2657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0.204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65498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0.092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774434"/>
                  </a:ext>
                </a:extLst>
              </a:tr>
            </a:tbl>
          </a:graphicData>
        </a:graphic>
      </p:graphicFrame>
      <p:sp>
        <p:nvSpPr>
          <p:cNvPr id="8" name="Dikdörtgen 7"/>
          <p:cNvSpPr/>
          <p:nvPr/>
        </p:nvSpPr>
        <p:spPr bwMode="auto">
          <a:xfrm>
            <a:off x="2555776" y="3284984"/>
            <a:ext cx="3024336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96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C4.5 Algoritması - 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3568" y="1742281"/>
            <a:ext cx="7772400" cy="4114800"/>
          </a:xfrm>
        </p:spPr>
        <p:txBody>
          <a:bodyPr/>
          <a:lstStyle/>
          <a:p>
            <a:r>
              <a:rPr lang="tr-TR" dirty="0" smtClean="0"/>
              <a:t>Gain(</a:t>
            </a:r>
            <a:r>
              <a:rPr lang="tr-TR" dirty="0" err="1" smtClean="0"/>
              <a:t>S,Model</a:t>
            </a:r>
            <a:r>
              <a:rPr lang="tr-TR" dirty="0" smtClean="0"/>
              <a:t>) = 0.204</a:t>
            </a:r>
          </a:p>
          <a:p>
            <a:r>
              <a:rPr lang="tr-TR" dirty="0" smtClean="0"/>
              <a:t>Gain(</a:t>
            </a:r>
            <a:r>
              <a:rPr lang="tr-TR" dirty="0" err="1" smtClean="0"/>
              <a:t>S,Cinsiyet</a:t>
            </a:r>
            <a:r>
              <a:rPr lang="tr-TR" dirty="0" smtClean="0"/>
              <a:t>) = 0.003</a:t>
            </a:r>
          </a:p>
          <a:p>
            <a:r>
              <a:rPr lang="tr-TR" dirty="0" smtClean="0"/>
              <a:t>Gain(</a:t>
            </a:r>
            <a:r>
              <a:rPr lang="tr-TR" dirty="0" err="1" smtClean="0"/>
              <a:t>S,Yaş</a:t>
            </a:r>
            <a:r>
              <a:rPr lang="tr-TR" dirty="0" smtClean="0"/>
              <a:t>) = 0.347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F89F5-6130-4CB7-A655-EEFF0DE0A9D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Dikdörtgen Belirtme Çizgisi 6"/>
          <p:cNvSpPr/>
          <p:nvPr/>
        </p:nvSpPr>
        <p:spPr bwMode="auto">
          <a:xfrm>
            <a:off x="2915816" y="3717032"/>
            <a:ext cx="4248472" cy="461665"/>
          </a:xfrm>
          <a:prstGeom prst="wedgeRectCallou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rPr>
              <a:t>Maximum </a:t>
            </a:r>
            <a:r>
              <a:rPr kumimoji="0" lang="tr-TR" sz="24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rPr>
              <a:t>information</a:t>
            </a:r>
            <a:r>
              <a:rPr kumimoji="0" lang="tr-TR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rPr>
              <a:t> </a:t>
            </a:r>
            <a:r>
              <a:rPr kumimoji="0" lang="tr-TR" sz="24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rPr>
              <a:t>gain</a:t>
            </a:r>
            <a:endParaRPr kumimoji="0" lang="tr-TR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  <p:sp>
        <p:nvSpPr>
          <p:cNvPr id="8" name="Yuvarlatılmış Dikdörtgen 7"/>
          <p:cNvSpPr/>
          <p:nvPr/>
        </p:nvSpPr>
        <p:spPr bwMode="auto">
          <a:xfrm>
            <a:off x="3639294" y="4390826"/>
            <a:ext cx="914400" cy="5107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rPr>
              <a:t>Yaş</a:t>
            </a:r>
          </a:p>
        </p:txBody>
      </p:sp>
    </p:spTree>
    <p:extLst>
      <p:ext uri="{BB962C8B-B14F-4D97-AF65-F5344CB8AC3E}">
        <p14:creationId xmlns:p14="http://schemas.microsoft.com/office/powerpoint/2010/main" val="3925795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C4.5 Algoritması - Örnek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F89F5-6130-4CB7-A655-EEFF0DE0A9D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Dikdörtgen 4"/>
          <p:cNvSpPr/>
          <p:nvPr/>
        </p:nvSpPr>
        <p:spPr bwMode="auto">
          <a:xfrm>
            <a:off x="3851920" y="2204864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  <p:sp>
        <p:nvSpPr>
          <p:cNvPr id="6" name="Dikdörtgen 5"/>
          <p:cNvSpPr/>
          <p:nvPr/>
        </p:nvSpPr>
        <p:spPr bwMode="auto">
          <a:xfrm>
            <a:off x="3921696" y="2139615"/>
            <a:ext cx="1296144" cy="504056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4248430" y="2139615"/>
            <a:ext cx="642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Yaş</a:t>
            </a:r>
            <a:endParaRPr lang="tr-TR" dirty="0"/>
          </a:p>
        </p:txBody>
      </p:sp>
      <p:sp>
        <p:nvSpPr>
          <p:cNvPr id="10" name="Metin kutusu 9"/>
          <p:cNvSpPr txBox="1"/>
          <p:nvPr/>
        </p:nvSpPr>
        <p:spPr>
          <a:xfrm>
            <a:off x="2624812" y="3046858"/>
            <a:ext cx="3889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Yaş&lt;= 37            Yaş &gt; 37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 bwMode="auto">
          <a:xfrm>
            <a:off x="5998086" y="3889124"/>
            <a:ext cx="1296144" cy="504056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6202222" y="3888852"/>
            <a:ext cx="887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Hayır</a:t>
            </a:r>
            <a:endParaRPr lang="tr-TR" dirty="0"/>
          </a:p>
        </p:txBody>
      </p:sp>
      <p:cxnSp>
        <p:nvCxnSpPr>
          <p:cNvPr id="14" name="Düz Bağlayıcı 13"/>
          <p:cNvCxnSpPr>
            <a:stCxn id="6" idx="2"/>
          </p:cNvCxnSpPr>
          <p:nvPr/>
        </p:nvCxnSpPr>
        <p:spPr bwMode="auto">
          <a:xfrm>
            <a:off x="4569768" y="2643671"/>
            <a:ext cx="1010344" cy="540842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Düz Bağlayıcı 16"/>
          <p:cNvCxnSpPr/>
          <p:nvPr/>
        </p:nvCxnSpPr>
        <p:spPr bwMode="auto">
          <a:xfrm>
            <a:off x="5878186" y="3425331"/>
            <a:ext cx="648072" cy="443716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Düz Bağlayıcı 18"/>
          <p:cNvCxnSpPr>
            <a:stCxn id="6" idx="2"/>
          </p:cNvCxnSpPr>
          <p:nvPr/>
        </p:nvCxnSpPr>
        <p:spPr bwMode="auto">
          <a:xfrm flipH="1">
            <a:off x="3727134" y="2643671"/>
            <a:ext cx="842634" cy="517984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Düz Bağlayıcı 22"/>
          <p:cNvCxnSpPr/>
          <p:nvPr/>
        </p:nvCxnSpPr>
        <p:spPr bwMode="auto">
          <a:xfrm flipH="1">
            <a:off x="2624812" y="3425331"/>
            <a:ext cx="723052" cy="463521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2192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C4.5 Algoritması - Örnek</a:t>
            </a: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630401"/>
              </p:ext>
            </p:extLst>
          </p:nvPr>
        </p:nvGraphicFramePr>
        <p:xfrm>
          <a:off x="1259632" y="1628800"/>
          <a:ext cx="60960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964274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409887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813987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67141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Model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Cinsiyet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Yaş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Memnun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137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ERKEK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Yaş&lt;=37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HAYIR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55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KADIN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Yaş&lt;=37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94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ERKEK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Yaş&lt;=37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1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ERKEK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Yaş&lt;=37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24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ERKEK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Yaş&lt;=37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81467"/>
                  </a:ext>
                </a:extLst>
              </a:tr>
            </a:tbl>
          </a:graphicData>
        </a:graphic>
      </p:graphicFrame>
      <p:sp>
        <p:nvSpPr>
          <p:cNvPr id="4" name="Dikdörtgen 3"/>
          <p:cNvSpPr/>
          <p:nvPr/>
        </p:nvSpPr>
        <p:spPr>
          <a:xfrm>
            <a:off x="1763688" y="4207877"/>
            <a:ext cx="59766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Entropi</a:t>
            </a:r>
            <a:r>
              <a:rPr lang="tr-TR" dirty="0" smtClean="0"/>
              <a:t> = </a:t>
            </a:r>
            <a:r>
              <a:rPr lang="en-US" dirty="0" smtClean="0"/>
              <a:t>- </a:t>
            </a:r>
            <a:r>
              <a:rPr lang="tr-TR" dirty="0"/>
              <a:t>2</a:t>
            </a:r>
            <a:r>
              <a:rPr lang="en-US" dirty="0"/>
              <a:t>/</a:t>
            </a:r>
            <a:r>
              <a:rPr lang="tr-TR" dirty="0"/>
              <a:t>5</a:t>
            </a:r>
            <a:r>
              <a:rPr lang="en-US" dirty="0"/>
              <a:t> log</a:t>
            </a:r>
            <a:r>
              <a:rPr lang="en-US" baseline="-25000" dirty="0"/>
              <a:t>2</a:t>
            </a:r>
            <a:r>
              <a:rPr lang="tr-TR" dirty="0"/>
              <a:t>2</a:t>
            </a:r>
            <a:r>
              <a:rPr lang="en-US" dirty="0"/>
              <a:t>/</a:t>
            </a:r>
            <a:r>
              <a:rPr lang="tr-TR" dirty="0"/>
              <a:t>5</a:t>
            </a:r>
            <a:r>
              <a:rPr lang="en-US" dirty="0"/>
              <a:t> - </a:t>
            </a:r>
            <a:r>
              <a:rPr lang="tr-TR" dirty="0"/>
              <a:t>3</a:t>
            </a:r>
            <a:r>
              <a:rPr lang="en-US" dirty="0"/>
              <a:t>/</a:t>
            </a:r>
            <a:r>
              <a:rPr lang="tr-TR" dirty="0"/>
              <a:t>5</a:t>
            </a:r>
            <a:r>
              <a:rPr lang="en-US" dirty="0"/>
              <a:t> log</a:t>
            </a:r>
            <a:r>
              <a:rPr lang="en-US" baseline="-25000" dirty="0"/>
              <a:t>2</a:t>
            </a:r>
            <a:r>
              <a:rPr lang="tr-TR" dirty="0"/>
              <a:t>3</a:t>
            </a:r>
            <a:r>
              <a:rPr lang="en-US" dirty="0"/>
              <a:t>/</a:t>
            </a:r>
            <a:r>
              <a:rPr lang="tr-TR" dirty="0"/>
              <a:t>5</a:t>
            </a:r>
          </a:p>
          <a:p>
            <a:r>
              <a:rPr lang="tr-TR" dirty="0"/>
              <a:t>           </a:t>
            </a:r>
            <a:r>
              <a:rPr lang="tr-TR" dirty="0" smtClean="0"/>
              <a:t>= </a:t>
            </a:r>
            <a:r>
              <a:rPr lang="tr-TR" dirty="0"/>
              <a:t>0.971</a:t>
            </a:r>
          </a:p>
        </p:txBody>
      </p:sp>
    </p:spTree>
    <p:extLst>
      <p:ext uri="{BB962C8B-B14F-4D97-AF65-F5344CB8AC3E}">
        <p14:creationId xmlns:p14="http://schemas.microsoft.com/office/powerpoint/2010/main" val="26806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C4.5 Algoritması - Örnek</a:t>
            </a: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506128"/>
              </p:ext>
            </p:extLst>
          </p:nvPr>
        </p:nvGraphicFramePr>
        <p:xfrm>
          <a:off x="683568" y="1773893"/>
          <a:ext cx="3312368" cy="23762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9209501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443705164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Model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Memnun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32026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HAYIR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5481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5715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721628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2657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387145"/>
                  </a:ext>
                </a:extLst>
              </a:tr>
            </a:tbl>
          </a:graphicData>
        </a:graphic>
      </p:graphicFrame>
      <p:sp>
        <p:nvSpPr>
          <p:cNvPr id="3" name="Metin kutusu 2"/>
          <p:cNvSpPr txBox="1"/>
          <p:nvPr/>
        </p:nvSpPr>
        <p:spPr>
          <a:xfrm>
            <a:off x="1259632" y="4437112"/>
            <a:ext cx="713554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4"/>
            <a:r>
              <a:rPr lang="tr-TR" sz="2000" dirty="0" smtClean="0"/>
              <a:t>Gain(</a:t>
            </a:r>
            <a:r>
              <a:rPr lang="tr-TR" sz="2000" dirty="0" err="1" smtClean="0"/>
              <a:t>S</a:t>
            </a:r>
            <a:r>
              <a:rPr lang="tr-TR" sz="2000" baseline="-25000" dirty="0" err="1" smtClean="0"/>
              <a:t>Yaş</a:t>
            </a:r>
            <a:r>
              <a:rPr lang="tr-TR" sz="2000" dirty="0" err="1" smtClean="0"/>
              <a:t>,Model</a:t>
            </a:r>
            <a:r>
              <a:rPr lang="tr-TR" sz="2000" dirty="0" smtClean="0"/>
              <a:t>) = 0.971 – [2/5*E(Model</a:t>
            </a:r>
            <a:r>
              <a:rPr lang="tr-TR" sz="2000" baseline="-25000" dirty="0" smtClean="0"/>
              <a:t>X5</a:t>
            </a:r>
            <a:r>
              <a:rPr lang="tr-TR" sz="2000" dirty="0" smtClean="0"/>
              <a:t>)+</a:t>
            </a:r>
            <a:r>
              <a:rPr lang="tr-TR" sz="2000" dirty="0"/>
              <a:t>3</a:t>
            </a:r>
            <a:r>
              <a:rPr lang="tr-TR" sz="2000" dirty="0" smtClean="0"/>
              <a:t>/5*E(Model</a:t>
            </a:r>
            <a:r>
              <a:rPr lang="tr-TR" sz="2000" baseline="-25000" dirty="0" smtClean="0"/>
              <a:t>X3</a:t>
            </a:r>
            <a:r>
              <a:rPr lang="tr-TR" sz="2000" dirty="0" smtClean="0"/>
              <a:t>)]</a:t>
            </a:r>
          </a:p>
          <a:p>
            <a:pPr marL="0" lvl="4"/>
            <a:r>
              <a:rPr lang="tr-TR" dirty="0" smtClean="0"/>
              <a:t>                 </a:t>
            </a:r>
            <a:r>
              <a:rPr lang="tr-TR" sz="2000" dirty="0" smtClean="0"/>
              <a:t>= 0.971 – 0</a:t>
            </a:r>
          </a:p>
          <a:p>
            <a:pPr marL="0" lvl="4"/>
            <a:r>
              <a:rPr lang="tr-TR" sz="2000" dirty="0"/>
              <a:t> </a:t>
            </a:r>
            <a:r>
              <a:rPr lang="tr-TR" sz="2000" dirty="0" smtClean="0"/>
              <a:t>                   = 0.971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4211960" y="2383084"/>
            <a:ext cx="30941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/>
              <a:t>E(Model</a:t>
            </a:r>
            <a:r>
              <a:rPr lang="tr-TR" sz="2000" baseline="-25000" dirty="0"/>
              <a:t>X5</a:t>
            </a:r>
            <a:r>
              <a:rPr lang="tr-TR" sz="2000" dirty="0" smtClean="0"/>
              <a:t>)=</a:t>
            </a:r>
            <a:r>
              <a:rPr lang="en-US" sz="2000" dirty="0" smtClean="0"/>
              <a:t>- </a:t>
            </a:r>
            <a:r>
              <a:rPr lang="tr-TR" sz="2000" dirty="0"/>
              <a:t>2</a:t>
            </a:r>
            <a:r>
              <a:rPr lang="en-US" sz="2000" dirty="0" smtClean="0"/>
              <a:t>/</a:t>
            </a:r>
            <a:r>
              <a:rPr lang="tr-TR" sz="2000" dirty="0" smtClean="0"/>
              <a:t>2</a:t>
            </a:r>
            <a:r>
              <a:rPr lang="en-US" sz="2000" dirty="0" smtClean="0"/>
              <a:t> log</a:t>
            </a:r>
            <a:r>
              <a:rPr lang="en-US" sz="2000" baseline="-25000" dirty="0" smtClean="0"/>
              <a:t>2</a:t>
            </a:r>
            <a:r>
              <a:rPr lang="tr-TR" sz="2000" dirty="0"/>
              <a:t>2</a:t>
            </a:r>
            <a:r>
              <a:rPr lang="en-US" sz="2000" dirty="0" smtClean="0"/>
              <a:t>/</a:t>
            </a:r>
            <a:r>
              <a:rPr lang="tr-TR" sz="2000" dirty="0" smtClean="0"/>
              <a:t>2</a:t>
            </a:r>
          </a:p>
          <a:p>
            <a:r>
              <a:rPr lang="tr-TR" sz="2000" dirty="0" smtClean="0"/>
              <a:t>               = 0 </a:t>
            </a:r>
            <a:endParaRPr lang="tr-TR" sz="20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4211960" y="3318782"/>
            <a:ext cx="30139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E(Model</a:t>
            </a:r>
            <a:r>
              <a:rPr lang="tr-TR" sz="2000" baseline="-25000" dirty="0" smtClean="0"/>
              <a:t>X3</a:t>
            </a:r>
            <a:r>
              <a:rPr lang="tr-TR" sz="2000" dirty="0" smtClean="0"/>
              <a:t>)=</a:t>
            </a:r>
            <a:r>
              <a:rPr lang="en-US" sz="2000" dirty="0" smtClean="0"/>
              <a:t>- </a:t>
            </a:r>
            <a:r>
              <a:rPr lang="tr-TR" sz="2000" dirty="0" smtClean="0"/>
              <a:t>3</a:t>
            </a:r>
            <a:r>
              <a:rPr lang="en-US" sz="2000" dirty="0" smtClean="0"/>
              <a:t>/</a:t>
            </a:r>
            <a:r>
              <a:rPr lang="tr-TR" sz="2000" dirty="0"/>
              <a:t>3</a:t>
            </a:r>
            <a:r>
              <a:rPr lang="en-US" sz="2000" dirty="0" smtClean="0"/>
              <a:t> log</a:t>
            </a:r>
            <a:r>
              <a:rPr lang="en-US" sz="2000" baseline="-25000" dirty="0" smtClean="0"/>
              <a:t>2</a:t>
            </a:r>
            <a:r>
              <a:rPr lang="tr-TR" sz="2000" dirty="0" smtClean="0"/>
              <a:t>3</a:t>
            </a:r>
            <a:r>
              <a:rPr lang="en-US" sz="2000" dirty="0" smtClean="0"/>
              <a:t>/</a:t>
            </a:r>
            <a:r>
              <a:rPr lang="tr-TR" sz="2000" dirty="0"/>
              <a:t>3</a:t>
            </a:r>
            <a:endParaRPr lang="tr-TR" sz="2000" dirty="0" smtClean="0"/>
          </a:p>
          <a:p>
            <a:r>
              <a:rPr lang="tr-TR" sz="2000" dirty="0" smtClean="0"/>
              <a:t>               = 0 </a:t>
            </a:r>
            <a:endParaRPr lang="tr-TR" sz="20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5796136" y="1599489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E = 0.971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9899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C4.5 Algoritması - Örnek</a:t>
            </a: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452991"/>
              </p:ext>
            </p:extLst>
          </p:nvPr>
        </p:nvGraphicFramePr>
        <p:xfrm>
          <a:off x="683568" y="1773893"/>
          <a:ext cx="3312368" cy="23762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9209501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443705164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Cinsiyet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Memnun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32026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ERKEK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HAYIR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5481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KADIN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5715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ERKEK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721628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ERKEK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2657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ERKEK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387145"/>
                  </a:ext>
                </a:extLst>
              </a:tr>
            </a:tbl>
          </a:graphicData>
        </a:graphic>
      </p:graphicFrame>
      <p:sp>
        <p:nvSpPr>
          <p:cNvPr id="3" name="Metin kutusu 2"/>
          <p:cNvSpPr txBox="1"/>
          <p:nvPr/>
        </p:nvSpPr>
        <p:spPr>
          <a:xfrm>
            <a:off x="1066579" y="4373566"/>
            <a:ext cx="819512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4"/>
            <a:r>
              <a:rPr lang="tr-TR" sz="2000" dirty="0" smtClean="0"/>
              <a:t>Gain(</a:t>
            </a:r>
            <a:r>
              <a:rPr lang="tr-TR" sz="2000" dirty="0" err="1" smtClean="0"/>
              <a:t>S</a:t>
            </a:r>
            <a:r>
              <a:rPr lang="tr-TR" sz="2000" baseline="-25000" dirty="0" err="1" smtClean="0"/>
              <a:t>Yaş</a:t>
            </a:r>
            <a:r>
              <a:rPr lang="tr-TR" sz="2000" dirty="0" err="1" smtClean="0"/>
              <a:t>,Cinsiyet</a:t>
            </a:r>
            <a:r>
              <a:rPr lang="tr-TR" sz="2000" dirty="0" smtClean="0"/>
              <a:t>) = 0.971 – [4/5*E(</a:t>
            </a:r>
            <a:r>
              <a:rPr lang="tr-TR" sz="2000" dirty="0" err="1" smtClean="0"/>
              <a:t>Cinsiyet</a:t>
            </a:r>
            <a:r>
              <a:rPr lang="tr-TR" sz="2000" baseline="-25000" dirty="0" err="1" smtClean="0"/>
              <a:t>Erkek</a:t>
            </a:r>
            <a:r>
              <a:rPr lang="tr-TR" sz="2000" dirty="0"/>
              <a:t>)+1/5*E(</a:t>
            </a:r>
            <a:r>
              <a:rPr lang="tr-TR" sz="2000" dirty="0" err="1"/>
              <a:t>Cinsiyet</a:t>
            </a:r>
            <a:r>
              <a:rPr lang="tr-TR" sz="2000" baseline="-25000" dirty="0" err="1"/>
              <a:t>Kadın</a:t>
            </a:r>
            <a:r>
              <a:rPr lang="tr-TR" sz="2000" dirty="0" smtClean="0"/>
              <a:t>)]</a:t>
            </a:r>
          </a:p>
          <a:p>
            <a:pPr marL="0" lvl="4"/>
            <a:r>
              <a:rPr lang="tr-TR" dirty="0" smtClean="0"/>
              <a:t>                 </a:t>
            </a:r>
            <a:r>
              <a:rPr lang="tr-TR" sz="2000" dirty="0" smtClean="0"/>
              <a:t>= 0.971 – 0.8</a:t>
            </a:r>
          </a:p>
          <a:p>
            <a:pPr marL="0" lvl="4"/>
            <a:r>
              <a:rPr lang="tr-TR" sz="2000" dirty="0"/>
              <a:t> </a:t>
            </a:r>
            <a:r>
              <a:rPr lang="tr-TR" sz="2000" dirty="0" smtClean="0"/>
              <a:t>                   = 0.171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4211960" y="2383084"/>
            <a:ext cx="504150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E(</a:t>
            </a:r>
            <a:r>
              <a:rPr lang="tr-TR" sz="2000" dirty="0" err="1" smtClean="0"/>
              <a:t>Cinsiyet</a:t>
            </a:r>
            <a:r>
              <a:rPr lang="tr-TR" sz="2000" baseline="-25000" dirty="0" err="1" smtClean="0"/>
              <a:t>Erkek</a:t>
            </a:r>
            <a:r>
              <a:rPr lang="tr-TR" sz="2000" dirty="0" smtClean="0"/>
              <a:t>)=</a:t>
            </a:r>
            <a:r>
              <a:rPr lang="en-US" sz="2000" dirty="0" smtClean="0"/>
              <a:t>- </a:t>
            </a:r>
            <a:r>
              <a:rPr lang="tr-TR" sz="2000" dirty="0"/>
              <a:t>2</a:t>
            </a:r>
            <a:r>
              <a:rPr lang="en-US" sz="2000" dirty="0" smtClean="0"/>
              <a:t>/</a:t>
            </a:r>
            <a:r>
              <a:rPr lang="tr-TR" sz="2000" dirty="0"/>
              <a:t>4</a:t>
            </a:r>
            <a:r>
              <a:rPr lang="en-US" sz="2000" dirty="0" smtClean="0"/>
              <a:t> log</a:t>
            </a:r>
            <a:r>
              <a:rPr lang="en-US" sz="2000" baseline="-25000" dirty="0" smtClean="0"/>
              <a:t>2</a:t>
            </a:r>
            <a:r>
              <a:rPr lang="tr-TR" sz="2000" dirty="0"/>
              <a:t>2</a:t>
            </a:r>
            <a:r>
              <a:rPr lang="en-US" sz="2000" dirty="0" smtClean="0"/>
              <a:t>/</a:t>
            </a:r>
            <a:r>
              <a:rPr lang="tr-TR" sz="2000" dirty="0"/>
              <a:t>4</a:t>
            </a:r>
            <a:r>
              <a:rPr lang="tr-TR" sz="2000" dirty="0" smtClean="0"/>
              <a:t> </a:t>
            </a:r>
            <a:r>
              <a:rPr lang="tr-TR" sz="2000" dirty="0"/>
              <a:t>- 2</a:t>
            </a:r>
            <a:r>
              <a:rPr lang="en-US" sz="2000" dirty="0" smtClean="0"/>
              <a:t>/</a:t>
            </a:r>
            <a:r>
              <a:rPr lang="tr-TR" sz="2000" dirty="0" smtClean="0"/>
              <a:t>4</a:t>
            </a:r>
            <a:r>
              <a:rPr lang="en-US" sz="2000" dirty="0" smtClean="0"/>
              <a:t> </a:t>
            </a:r>
            <a:r>
              <a:rPr lang="en-US" sz="2000" dirty="0"/>
              <a:t>log</a:t>
            </a:r>
            <a:r>
              <a:rPr lang="en-US" sz="2000" baseline="-25000" dirty="0"/>
              <a:t>2</a:t>
            </a:r>
            <a:r>
              <a:rPr lang="tr-TR" sz="2000" dirty="0"/>
              <a:t>2</a:t>
            </a:r>
            <a:r>
              <a:rPr lang="en-US" sz="2000" dirty="0" smtClean="0"/>
              <a:t>/</a:t>
            </a:r>
            <a:r>
              <a:rPr lang="tr-TR" sz="2000" dirty="0" smtClean="0"/>
              <a:t>4 </a:t>
            </a:r>
          </a:p>
          <a:p>
            <a:r>
              <a:rPr lang="tr-TR" sz="2000" dirty="0" smtClean="0"/>
              <a:t>               = 1 </a:t>
            </a:r>
            <a:endParaRPr lang="tr-TR" sz="20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4211960" y="3318782"/>
            <a:ext cx="34410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E(</a:t>
            </a:r>
            <a:r>
              <a:rPr lang="tr-TR" sz="2000" dirty="0" err="1" smtClean="0"/>
              <a:t>Cinsiyet</a:t>
            </a:r>
            <a:r>
              <a:rPr lang="tr-TR" sz="2000" baseline="-25000" dirty="0" err="1" smtClean="0"/>
              <a:t>Kadın</a:t>
            </a:r>
            <a:r>
              <a:rPr lang="tr-TR" sz="2000" dirty="0" smtClean="0"/>
              <a:t>)=</a:t>
            </a:r>
            <a:r>
              <a:rPr lang="en-US" sz="2000" dirty="0" smtClean="0"/>
              <a:t>- </a:t>
            </a:r>
            <a:r>
              <a:rPr lang="tr-TR" sz="2000" dirty="0"/>
              <a:t>1</a:t>
            </a:r>
            <a:r>
              <a:rPr lang="en-US" sz="2000" dirty="0" smtClean="0"/>
              <a:t>/</a:t>
            </a:r>
            <a:r>
              <a:rPr lang="tr-TR" sz="2000" dirty="0"/>
              <a:t>1</a:t>
            </a:r>
            <a:r>
              <a:rPr lang="en-US" sz="2000" dirty="0" smtClean="0"/>
              <a:t> log</a:t>
            </a:r>
            <a:r>
              <a:rPr lang="en-US" sz="2000" baseline="-25000" dirty="0" smtClean="0"/>
              <a:t>2</a:t>
            </a:r>
            <a:r>
              <a:rPr lang="tr-TR" sz="2000" dirty="0"/>
              <a:t>1</a:t>
            </a:r>
            <a:r>
              <a:rPr lang="en-US" sz="2000" dirty="0" smtClean="0"/>
              <a:t>/</a:t>
            </a:r>
            <a:r>
              <a:rPr lang="tr-TR" sz="2000" dirty="0" smtClean="0"/>
              <a:t>1</a:t>
            </a:r>
          </a:p>
          <a:p>
            <a:r>
              <a:rPr lang="tr-TR" sz="2000" dirty="0" smtClean="0"/>
              <a:t>               = 0 </a:t>
            </a:r>
            <a:endParaRPr lang="tr-TR" sz="20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5796136" y="1599489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E = 0.971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98442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C4.5 Algoritması - 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3568" y="1742281"/>
            <a:ext cx="7772400" cy="4114800"/>
          </a:xfrm>
        </p:spPr>
        <p:txBody>
          <a:bodyPr/>
          <a:lstStyle/>
          <a:p>
            <a:r>
              <a:rPr lang="tr-TR" dirty="0" smtClean="0"/>
              <a:t>Gain(</a:t>
            </a:r>
            <a:r>
              <a:rPr lang="tr-TR" dirty="0" err="1"/>
              <a:t>S</a:t>
            </a:r>
            <a:r>
              <a:rPr lang="tr-TR" baseline="-25000" dirty="0" err="1"/>
              <a:t>Yaş</a:t>
            </a:r>
            <a:r>
              <a:rPr lang="tr-TR" dirty="0" err="1" smtClean="0"/>
              <a:t>,Model</a:t>
            </a:r>
            <a:r>
              <a:rPr lang="tr-TR" dirty="0" smtClean="0"/>
              <a:t>) = 0.971</a:t>
            </a:r>
          </a:p>
          <a:p>
            <a:r>
              <a:rPr lang="tr-TR" dirty="0"/>
              <a:t>Gain(</a:t>
            </a:r>
            <a:r>
              <a:rPr lang="tr-TR" dirty="0" err="1"/>
              <a:t>S</a:t>
            </a:r>
            <a:r>
              <a:rPr lang="tr-TR" baseline="-25000" dirty="0" err="1"/>
              <a:t>Yaş</a:t>
            </a:r>
            <a:r>
              <a:rPr lang="tr-TR" dirty="0" err="1"/>
              <a:t>,Cinsiyet</a:t>
            </a:r>
            <a:r>
              <a:rPr lang="tr-TR" dirty="0"/>
              <a:t>) </a:t>
            </a:r>
            <a:r>
              <a:rPr lang="tr-TR" dirty="0" smtClean="0"/>
              <a:t>= 0.171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F89F5-6130-4CB7-A655-EEFF0DE0A9D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Dikdörtgen Belirtme Çizgisi 6"/>
          <p:cNvSpPr/>
          <p:nvPr/>
        </p:nvSpPr>
        <p:spPr bwMode="auto">
          <a:xfrm>
            <a:off x="2915816" y="3717032"/>
            <a:ext cx="4248472" cy="461665"/>
          </a:xfrm>
          <a:prstGeom prst="wedgeRectCallou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rPr>
              <a:t>Maximum </a:t>
            </a:r>
            <a:r>
              <a:rPr kumimoji="0" lang="tr-TR" sz="24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rPr>
              <a:t>information</a:t>
            </a:r>
            <a:r>
              <a:rPr kumimoji="0" lang="tr-TR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rPr>
              <a:t> </a:t>
            </a:r>
            <a:r>
              <a:rPr kumimoji="0" lang="tr-TR" sz="24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rPr>
              <a:t>gain</a:t>
            </a:r>
            <a:endParaRPr kumimoji="0" lang="tr-TR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  <p:sp>
        <p:nvSpPr>
          <p:cNvPr id="8" name="Yuvarlatılmış Dikdörtgen 7"/>
          <p:cNvSpPr/>
          <p:nvPr/>
        </p:nvSpPr>
        <p:spPr bwMode="auto">
          <a:xfrm>
            <a:off x="3639294" y="4390826"/>
            <a:ext cx="1076722" cy="5107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58262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C4.5 Algoritması - 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55576" y="1628800"/>
            <a:ext cx="7772400" cy="4258816"/>
          </a:xfrm>
        </p:spPr>
        <p:txBody>
          <a:bodyPr/>
          <a:lstStyle/>
          <a:p>
            <a:r>
              <a:rPr lang="tr-TR" sz="2000" dirty="0" smtClean="0"/>
              <a:t>Bir otomobil firmasının ürettiği iki farklı model için müşterilerine yapılan memnuniyet araştırması sonuçları aşağıdaki gibidir.</a:t>
            </a:r>
            <a:endParaRPr lang="tr-TR" sz="2000" dirty="0"/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930399"/>
              </p:ext>
            </p:extLst>
          </p:nvPr>
        </p:nvGraphicFramePr>
        <p:xfrm>
          <a:off x="1403648" y="2550056"/>
          <a:ext cx="6096000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964274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409887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813987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67141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Model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Cinsiyet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Yaş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Memnun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137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ERKEK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HAYIR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55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KADIN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94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ERKEK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1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ERKEK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24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ERKEK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8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KADIN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33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KADIN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4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ERKEK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22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9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C4.5 Algoritması - Örnek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F89F5-6130-4CB7-A655-EEFF0DE0A9D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Dikdörtgen 4"/>
          <p:cNvSpPr/>
          <p:nvPr/>
        </p:nvSpPr>
        <p:spPr bwMode="auto">
          <a:xfrm>
            <a:off x="4247498" y="2270113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  <p:sp>
        <p:nvSpPr>
          <p:cNvPr id="6" name="Dikdörtgen 5"/>
          <p:cNvSpPr/>
          <p:nvPr/>
        </p:nvSpPr>
        <p:spPr bwMode="auto">
          <a:xfrm>
            <a:off x="4317274" y="2204864"/>
            <a:ext cx="1296144" cy="504056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4644008" y="2204864"/>
            <a:ext cx="642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Yaş</a:t>
            </a:r>
            <a:endParaRPr lang="tr-TR" dirty="0"/>
          </a:p>
        </p:txBody>
      </p:sp>
      <p:sp>
        <p:nvSpPr>
          <p:cNvPr id="10" name="Metin kutusu 9"/>
          <p:cNvSpPr txBox="1"/>
          <p:nvPr/>
        </p:nvSpPr>
        <p:spPr>
          <a:xfrm>
            <a:off x="3020390" y="3112107"/>
            <a:ext cx="3889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Yaş&lt;= 37            Yaş &gt; 37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 bwMode="auto">
          <a:xfrm>
            <a:off x="6393664" y="3954373"/>
            <a:ext cx="1296144" cy="504056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6597800" y="3954101"/>
            <a:ext cx="105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HAYIR</a:t>
            </a:r>
            <a:endParaRPr lang="tr-TR" dirty="0"/>
          </a:p>
        </p:txBody>
      </p:sp>
      <p:cxnSp>
        <p:nvCxnSpPr>
          <p:cNvPr id="14" name="Düz Bağlayıcı 13"/>
          <p:cNvCxnSpPr>
            <a:stCxn id="6" idx="2"/>
          </p:cNvCxnSpPr>
          <p:nvPr/>
        </p:nvCxnSpPr>
        <p:spPr bwMode="auto">
          <a:xfrm>
            <a:off x="4965346" y="2708920"/>
            <a:ext cx="1010344" cy="540842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Düz Bağlayıcı 16"/>
          <p:cNvCxnSpPr/>
          <p:nvPr/>
        </p:nvCxnSpPr>
        <p:spPr bwMode="auto">
          <a:xfrm>
            <a:off x="6393664" y="3500482"/>
            <a:ext cx="648072" cy="443716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Düz Bağlayıcı 18"/>
          <p:cNvCxnSpPr>
            <a:stCxn id="6" idx="2"/>
          </p:cNvCxnSpPr>
          <p:nvPr/>
        </p:nvCxnSpPr>
        <p:spPr bwMode="auto">
          <a:xfrm flipH="1">
            <a:off x="4122712" y="2708920"/>
            <a:ext cx="842634" cy="517984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Düz Bağlayıcı 22"/>
          <p:cNvCxnSpPr/>
          <p:nvPr/>
        </p:nvCxnSpPr>
        <p:spPr bwMode="auto">
          <a:xfrm flipH="1">
            <a:off x="3020390" y="3490580"/>
            <a:ext cx="723052" cy="463521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Dikdörtgen 14"/>
          <p:cNvSpPr/>
          <p:nvPr/>
        </p:nvSpPr>
        <p:spPr bwMode="auto">
          <a:xfrm>
            <a:off x="2372318" y="3957225"/>
            <a:ext cx="1296144" cy="504056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  <p:sp>
        <p:nvSpPr>
          <p:cNvPr id="16" name="Metin kutusu 15"/>
          <p:cNvSpPr txBox="1"/>
          <p:nvPr/>
        </p:nvSpPr>
        <p:spPr>
          <a:xfrm>
            <a:off x="2576454" y="3956953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Model</a:t>
            </a:r>
            <a:endParaRPr lang="tr-TR" dirty="0"/>
          </a:p>
        </p:txBody>
      </p:sp>
      <p:sp>
        <p:nvSpPr>
          <p:cNvPr id="18" name="Dikdörtgen 17"/>
          <p:cNvSpPr/>
          <p:nvPr/>
        </p:nvSpPr>
        <p:spPr bwMode="auto">
          <a:xfrm>
            <a:off x="2296213" y="4010197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  <p:sp>
        <p:nvSpPr>
          <p:cNvPr id="22" name="Metin kutusu 21"/>
          <p:cNvSpPr txBox="1"/>
          <p:nvPr/>
        </p:nvSpPr>
        <p:spPr>
          <a:xfrm>
            <a:off x="1792157" y="4874848"/>
            <a:ext cx="2704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X3                   X5</a:t>
            </a:r>
            <a:endParaRPr lang="tr-TR" dirty="0"/>
          </a:p>
        </p:txBody>
      </p:sp>
      <p:cxnSp>
        <p:nvCxnSpPr>
          <p:cNvPr id="24" name="Düz Bağlayıcı 23"/>
          <p:cNvCxnSpPr/>
          <p:nvPr/>
        </p:nvCxnSpPr>
        <p:spPr bwMode="auto">
          <a:xfrm>
            <a:off x="3014061" y="4449004"/>
            <a:ext cx="1010344" cy="540842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Düz Bağlayıcı 24"/>
          <p:cNvCxnSpPr>
            <a:endCxn id="29" idx="0"/>
          </p:cNvCxnSpPr>
          <p:nvPr/>
        </p:nvCxnSpPr>
        <p:spPr bwMode="auto">
          <a:xfrm>
            <a:off x="4322479" y="5230664"/>
            <a:ext cx="711453" cy="462413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Düz Bağlayıcı 25"/>
          <p:cNvCxnSpPr/>
          <p:nvPr/>
        </p:nvCxnSpPr>
        <p:spPr bwMode="auto">
          <a:xfrm flipH="1">
            <a:off x="2171427" y="4449004"/>
            <a:ext cx="842634" cy="517984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Düz Bağlayıcı 26"/>
          <p:cNvCxnSpPr/>
          <p:nvPr/>
        </p:nvCxnSpPr>
        <p:spPr bwMode="auto">
          <a:xfrm flipH="1">
            <a:off x="1069105" y="5230664"/>
            <a:ext cx="723052" cy="463521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Dikdörtgen 27"/>
          <p:cNvSpPr/>
          <p:nvPr/>
        </p:nvSpPr>
        <p:spPr bwMode="auto">
          <a:xfrm>
            <a:off x="4304748" y="5693349"/>
            <a:ext cx="1296144" cy="504056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  <p:sp>
        <p:nvSpPr>
          <p:cNvPr id="29" name="Metin kutusu 28"/>
          <p:cNvSpPr txBox="1"/>
          <p:nvPr/>
        </p:nvSpPr>
        <p:spPr>
          <a:xfrm>
            <a:off x="4508884" y="5693077"/>
            <a:ext cx="105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HAYIR</a:t>
            </a:r>
            <a:endParaRPr lang="tr-TR" dirty="0"/>
          </a:p>
        </p:txBody>
      </p:sp>
      <p:sp>
        <p:nvSpPr>
          <p:cNvPr id="30" name="Dikdörtgen 29"/>
          <p:cNvSpPr/>
          <p:nvPr/>
        </p:nvSpPr>
        <p:spPr bwMode="auto">
          <a:xfrm>
            <a:off x="421033" y="5702724"/>
            <a:ext cx="1296144" cy="504056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  <p:sp>
        <p:nvSpPr>
          <p:cNvPr id="31" name="Metin kutusu 30"/>
          <p:cNvSpPr txBox="1"/>
          <p:nvPr/>
        </p:nvSpPr>
        <p:spPr>
          <a:xfrm>
            <a:off x="625169" y="5702452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EVET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4992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C4.5 Algoritması - Örnek</a:t>
            </a:r>
            <a:endParaRPr lang="tr-TR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17713"/>
            <a:ext cx="7772400" cy="4114800"/>
          </a:xfrm>
        </p:spPr>
        <p:txBody>
          <a:bodyPr/>
          <a:lstStyle/>
          <a:p>
            <a:pPr algn="just"/>
            <a:r>
              <a:rPr lang="tr-TR" sz="2800" dirty="0" smtClean="0"/>
              <a:t>Veri tablosu incelendiğinde Model=X5 için Memnun=HAYIR ve Model=X3 için Memnun=EVET değerlerinin karşılık geldiği görülmektedir. Cinsiyet niteliğinin herhangi bir etkisi olmadığı anlaşılmaktadır.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3292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C4.5 Algoritması - Örnek</a:t>
            </a:r>
            <a:endParaRPr lang="tr-TR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17713"/>
            <a:ext cx="7772400" cy="41148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b="1" dirty="0" smtClean="0"/>
              <a:t>Karar kuralları:</a:t>
            </a:r>
          </a:p>
          <a:p>
            <a:pPr algn="just"/>
            <a:r>
              <a:rPr lang="tr-TR" sz="2400" dirty="0" err="1" smtClean="0"/>
              <a:t>If</a:t>
            </a:r>
            <a:r>
              <a:rPr lang="tr-TR" sz="2400" dirty="0" smtClean="0"/>
              <a:t> (Yaş&lt;=37) </a:t>
            </a:r>
            <a:r>
              <a:rPr lang="sv-SE" sz="2400" dirty="0" smtClean="0">
                <a:sym typeface="Symbol" pitchFamily="18" charset="2"/>
              </a:rPr>
              <a:t></a:t>
            </a:r>
            <a:r>
              <a:rPr lang="tr-TR" sz="2400" dirty="0" smtClean="0">
                <a:sym typeface="Symbol" pitchFamily="18" charset="2"/>
              </a:rPr>
              <a:t> (Model=X3) </a:t>
            </a:r>
            <a:r>
              <a:rPr lang="tr-TR" sz="2400" dirty="0" err="1" smtClean="0">
                <a:sym typeface="Symbol" pitchFamily="18" charset="2"/>
              </a:rPr>
              <a:t>Then</a:t>
            </a:r>
            <a:r>
              <a:rPr lang="tr-TR" sz="2400" dirty="0" smtClean="0">
                <a:sym typeface="Symbol" pitchFamily="18" charset="2"/>
              </a:rPr>
              <a:t> Memnun= EVET</a:t>
            </a:r>
          </a:p>
          <a:p>
            <a:pPr algn="just"/>
            <a:r>
              <a:rPr lang="tr-TR" sz="2400" dirty="0" err="1" smtClean="0">
                <a:sym typeface="Symbol" pitchFamily="18" charset="2"/>
              </a:rPr>
              <a:t>If</a:t>
            </a:r>
            <a:r>
              <a:rPr lang="tr-TR" sz="2400" dirty="0" smtClean="0">
                <a:sym typeface="Symbol" pitchFamily="18" charset="2"/>
              </a:rPr>
              <a:t> (</a:t>
            </a:r>
            <a:r>
              <a:rPr lang="tr-TR" sz="2400" dirty="0"/>
              <a:t>Yaş&lt;=37) </a:t>
            </a:r>
            <a:r>
              <a:rPr lang="sv-SE" sz="2400" dirty="0">
                <a:sym typeface="Symbol" pitchFamily="18" charset="2"/>
              </a:rPr>
              <a:t></a:t>
            </a:r>
            <a:r>
              <a:rPr lang="tr-TR" sz="2400" dirty="0">
                <a:sym typeface="Symbol" pitchFamily="18" charset="2"/>
              </a:rPr>
              <a:t> (</a:t>
            </a:r>
            <a:r>
              <a:rPr lang="tr-TR" sz="2400" dirty="0" smtClean="0">
                <a:sym typeface="Symbol" pitchFamily="18" charset="2"/>
              </a:rPr>
              <a:t>Model=X5) </a:t>
            </a:r>
            <a:r>
              <a:rPr lang="tr-TR" sz="2400" dirty="0" err="1">
                <a:sym typeface="Symbol" pitchFamily="18" charset="2"/>
              </a:rPr>
              <a:t>Then</a:t>
            </a:r>
            <a:r>
              <a:rPr lang="tr-TR" sz="2400" dirty="0">
                <a:sym typeface="Symbol" pitchFamily="18" charset="2"/>
              </a:rPr>
              <a:t> Memnun= </a:t>
            </a:r>
            <a:r>
              <a:rPr lang="tr-TR" sz="2400" dirty="0" smtClean="0">
                <a:sym typeface="Symbol" pitchFamily="18" charset="2"/>
              </a:rPr>
              <a:t>HAYIR</a:t>
            </a:r>
          </a:p>
          <a:p>
            <a:pPr algn="just"/>
            <a:r>
              <a:rPr lang="tr-TR" sz="2400" dirty="0" err="1">
                <a:sym typeface="Symbol" pitchFamily="18" charset="2"/>
              </a:rPr>
              <a:t>If</a:t>
            </a:r>
            <a:r>
              <a:rPr lang="tr-TR" sz="2400" dirty="0">
                <a:sym typeface="Symbol" pitchFamily="18" charset="2"/>
              </a:rPr>
              <a:t> (</a:t>
            </a:r>
            <a:r>
              <a:rPr lang="tr-TR" sz="2400" dirty="0" smtClean="0"/>
              <a:t>Yaş&gt;37</a:t>
            </a:r>
            <a:r>
              <a:rPr lang="tr-TR" sz="2400" dirty="0"/>
              <a:t>) </a:t>
            </a:r>
            <a:r>
              <a:rPr lang="tr-TR" sz="2400" dirty="0" err="1" smtClean="0">
                <a:sym typeface="Symbol" pitchFamily="18" charset="2"/>
              </a:rPr>
              <a:t>Then</a:t>
            </a:r>
            <a:r>
              <a:rPr lang="tr-TR" sz="2400" dirty="0" smtClean="0">
                <a:sym typeface="Symbol" pitchFamily="18" charset="2"/>
              </a:rPr>
              <a:t> </a:t>
            </a:r>
            <a:r>
              <a:rPr lang="tr-TR" sz="2400" dirty="0">
                <a:sym typeface="Symbol" pitchFamily="18" charset="2"/>
              </a:rPr>
              <a:t>Memnun= HAYIR</a:t>
            </a:r>
          </a:p>
          <a:p>
            <a:pPr marL="0" indent="0" algn="just">
              <a:buNone/>
            </a:pPr>
            <a:endParaRPr lang="tr-TR" sz="2400" dirty="0" smtClean="0"/>
          </a:p>
          <a:p>
            <a:pPr algn="just"/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2333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C4.5 Algoritması - Örnek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17713"/>
            <a:ext cx="7772400" cy="4114800"/>
          </a:xfrm>
        </p:spPr>
        <p:txBody>
          <a:bodyPr/>
          <a:lstStyle/>
          <a:p>
            <a:pPr marL="0" lvl="4" indent="0" algn="ctr">
              <a:buClr>
                <a:schemeClr val="folHlink"/>
              </a:buClr>
              <a:buSzPct val="60000"/>
              <a:buNone/>
            </a:pPr>
            <a:r>
              <a:rPr lang="sv-SE" dirty="0"/>
              <a:t>S=</a:t>
            </a:r>
            <a:r>
              <a:rPr lang="en-US" dirty="0" smtClean="0"/>
              <a:t>[</a:t>
            </a:r>
            <a:r>
              <a:rPr lang="tr-TR" dirty="0" smtClean="0"/>
              <a:t>3</a:t>
            </a:r>
            <a:r>
              <a:rPr lang="en-US" dirty="0" smtClean="0"/>
              <a:t>+,</a:t>
            </a:r>
            <a:r>
              <a:rPr lang="en-US" dirty="0"/>
              <a:t>5-]</a:t>
            </a:r>
            <a:endParaRPr lang="sv-SE" dirty="0"/>
          </a:p>
          <a:p>
            <a:pPr marL="0" lvl="4" indent="0" algn="just">
              <a:buClr>
                <a:schemeClr val="folHlink"/>
              </a:buClr>
              <a:buSzPct val="60000"/>
              <a:buNone/>
            </a:pPr>
            <a:endParaRPr lang="tr-TR" dirty="0">
              <a:latin typeface="Arial" charset="0"/>
            </a:endParaRPr>
          </a:p>
          <a:p>
            <a:pPr marL="0" lvl="4" indent="0" algn="just">
              <a:buClr>
                <a:schemeClr val="folHlink"/>
              </a:buClr>
              <a:buSzPct val="60000"/>
              <a:buNone/>
            </a:pPr>
            <a:r>
              <a:rPr lang="tr-TR" dirty="0" smtClean="0"/>
              <a:t>Entropi </a:t>
            </a:r>
            <a:r>
              <a:rPr lang="en-US" dirty="0" smtClean="0"/>
              <a:t>= -</a:t>
            </a:r>
            <a:r>
              <a:rPr lang="tr-TR" dirty="0" err="1" smtClean="0"/>
              <a:t>memnun</a:t>
            </a:r>
            <a:r>
              <a:rPr lang="tr-TR" baseline="-25000" dirty="0" err="1" smtClean="0"/>
              <a:t>evet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tr-TR" dirty="0" err="1" smtClean="0"/>
              <a:t>memnun</a:t>
            </a:r>
            <a:r>
              <a:rPr lang="tr-TR" baseline="-25000" dirty="0" err="1" smtClean="0"/>
              <a:t>evet</a:t>
            </a:r>
            <a:r>
              <a:rPr lang="en-US" dirty="0" smtClean="0"/>
              <a:t>-</a:t>
            </a:r>
            <a:r>
              <a:rPr lang="tr-TR" dirty="0" err="1" smtClean="0"/>
              <a:t>memnun</a:t>
            </a:r>
            <a:r>
              <a:rPr lang="tr-TR" baseline="-25000" dirty="0" err="1" smtClean="0"/>
              <a:t>hayır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tr-TR" dirty="0" err="1" smtClean="0"/>
              <a:t>memnun</a:t>
            </a:r>
            <a:r>
              <a:rPr lang="tr-TR" baseline="-25000" dirty="0" err="1" smtClean="0"/>
              <a:t>hayır</a:t>
            </a:r>
            <a:endParaRPr lang="en-US" baseline="-25000" dirty="0"/>
          </a:p>
          <a:p>
            <a:pPr marL="0" lvl="4" indent="0" algn="just">
              <a:buClr>
                <a:schemeClr val="folHlink"/>
              </a:buClr>
              <a:buSzPct val="60000"/>
              <a:buNone/>
            </a:pPr>
            <a:r>
              <a:rPr lang="tr-TR" dirty="0"/>
              <a:t> </a:t>
            </a:r>
            <a:r>
              <a:rPr lang="tr-TR" dirty="0" smtClean="0"/>
              <a:t>          </a:t>
            </a:r>
          </a:p>
          <a:p>
            <a:pPr marL="0" lvl="4" indent="0" algn="just">
              <a:buClr>
                <a:schemeClr val="folHlink"/>
              </a:buClr>
              <a:buSzPct val="60000"/>
              <a:buNone/>
            </a:pPr>
            <a:r>
              <a:rPr lang="tr-TR" sz="2000" dirty="0"/>
              <a:t> </a:t>
            </a:r>
            <a:r>
              <a:rPr lang="tr-TR" sz="2000" dirty="0" smtClean="0"/>
              <a:t>          = </a:t>
            </a:r>
            <a:r>
              <a:rPr lang="en-US" dirty="0"/>
              <a:t>- </a:t>
            </a:r>
            <a:r>
              <a:rPr lang="tr-TR" dirty="0" smtClean="0"/>
              <a:t>3</a:t>
            </a:r>
            <a:r>
              <a:rPr lang="en-US" dirty="0" smtClean="0"/>
              <a:t>/</a:t>
            </a:r>
            <a:r>
              <a:rPr lang="tr-TR" dirty="0" smtClean="0"/>
              <a:t>8</a:t>
            </a:r>
            <a:r>
              <a:rPr lang="en-US" dirty="0" smtClean="0"/>
              <a:t>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tr-TR" dirty="0" smtClean="0"/>
              <a:t>3</a:t>
            </a:r>
            <a:r>
              <a:rPr lang="en-US" dirty="0" smtClean="0"/>
              <a:t>/</a:t>
            </a:r>
            <a:r>
              <a:rPr lang="tr-TR" dirty="0" smtClean="0"/>
              <a:t>8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5/</a:t>
            </a:r>
            <a:r>
              <a:rPr lang="tr-TR" dirty="0" smtClean="0"/>
              <a:t>8</a:t>
            </a:r>
            <a:r>
              <a:rPr lang="en-US" dirty="0" smtClean="0"/>
              <a:t>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smtClean="0"/>
              <a:t>5/</a:t>
            </a:r>
            <a:r>
              <a:rPr lang="tr-TR" dirty="0" smtClean="0"/>
              <a:t>8</a:t>
            </a:r>
          </a:p>
          <a:p>
            <a:pPr marL="0" lvl="4" indent="0" algn="just">
              <a:buClr>
                <a:schemeClr val="folHlink"/>
              </a:buClr>
              <a:buSzPct val="60000"/>
              <a:buNone/>
            </a:pPr>
            <a:endParaRPr lang="tr-TR" dirty="0" smtClean="0"/>
          </a:p>
          <a:p>
            <a:pPr marL="0" lvl="4" indent="0" algn="just">
              <a:buClr>
                <a:schemeClr val="folHlink"/>
              </a:buClr>
              <a:buSzPct val="60000"/>
              <a:buNone/>
            </a:pPr>
            <a:r>
              <a:rPr lang="tr-TR" dirty="0"/>
              <a:t> </a:t>
            </a:r>
            <a:r>
              <a:rPr lang="tr-TR" dirty="0" smtClean="0"/>
              <a:t>          = 0.954</a:t>
            </a:r>
            <a:endParaRPr lang="en-US" dirty="0"/>
          </a:p>
          <a:p>
            <a:pPr marL="0" indent="0" algn="just">
              <a:buFontTx/>
              <a:buNone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85347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C4.5 Algoritması - Örnek</a:t>
            </a: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516508"/>
              </p:ext>
            </p:extLst>
          </p:nvPr>
        </p:nvGraphicFramePr>
        <p:xfrm>
          <a:off x="827584" y="1541791"/>
          <a:ext cx="3312368" cy="35643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9209501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443705164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Model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Memnun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32026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HAYIR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5481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5715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721628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2657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65498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77443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812049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703654"/>
                  </a:ext>
                </a:extLst>
              </a:tr>
            </a:tbl>
          </a:graphicData>
        </a:graphic>
      </p:graphicFrame>
      <p:sp>
        <p:nvSpPr>
          <p:cNvPr id="3" name="Metin kutusu 2"/>
          <p:cNvSpPr txBox="1"/>
          <p:nvPr/>
        </p:nvSpPr>
        <p:spPr>
          <a:xfrm>
            <a:off x="1475656" y="5349895"/>
            <a:ext cx="687976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4"/>
            <a:r>
              <a:rPr lang="tr-TR" sz="2000" dirty="0" err="1" smtClean="0"/>
              <a:t>Gain</a:t>
            </a:r>
            <a:r>
              <a:rPr lang="tr-TR" sz="2000" dirty="0" smtClean="0"/>
              <a:t>(</a:t>
            </a:r>
            <a:r>
              <a:rPr lang="tr-TR" sz="2000" dirty="0" err="1" smtClean="0"/>
              <a:t>S,Model</a:t>
            </a:r>
            <a:r>
              <a:rPr lang="tr-TR" sz="2000" dirty="0" smtClean="0"/>
              <a:t>) = 0.954 – [2/8*E(Model</a:t>
            </a:r>
            <a:r>
              <a:rPr lang="tr-TR" sz="2000" baseline="-25000" dirty="0" smtClean="0"/>
              <a:t>X5</a:t>
            </a:r>
            <a:r>
              <a:rPr lang="tr-TR" sz="2000" dirty="0" smtClean="0"/>
              <a:t>)+6/8*E(Model</a:t>
            </a:r>
            <a:r>
              <a:rPr lang="tr-TR" sz="2000" baseline="-25000" dirty="0" smtClean="0"/>
              <a:t>X3</a:t>
            </a:r>
            <a:r>
              <a:rPr lang="tr-TR" sz="2000" dirty="0" smtClean="0"/>
              <a:t>)]</a:t>
            </a:r>
          </a:p>
          <a:p>
            <a:pPr marL="0" lvl="4"/>
            <a:r>
              <a:rPr lang="tr-TR" dirty="0" smtClean="0"/>
              <a:t>                 </a:t>
            </a:r>
            <a:r>
              <a:rPr lang="tr-TR" sz="2000" dirty="0" smtClean="0"/>
              <a:t>= 0.954 – 0.75</a:t>
            </a:r>
          </a:p>
          <a:p>
            <a:pPr marL="0" lvl="4"/>
            <a:r>
              <a:rPr lang="tr-TR" sz="2000" dirty="0"/>
              <a:t> </a:t>
            </a:r>
            <a:r>
              <a:rPr lang="tr-TR" sz="2000" dirty="0" smtClean="0"/>
              <a:t>                   = 0.204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4211960" y="2348880"/>
            <a:ext cx="30941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/>
              <a:t>E(Model</a:t>
            </a:r>
            <a:r>
              <a:rPr lang="tr-TR" sz="2000" baseline="-25000" dirty="0"/>
              <a:t>X5</a:t>
            </a:r>
            <a:r>
              <a:rPr lang="tr-TR" sz="2000" dirty="0" smtClean="0"/>
              <a:t>)=</a:t>
            </a:r>
            <a:r>
              <a:rPr lang="en-US" sz="2000" dirty="0" smtClean="0"/>
              <a:t>- </a:t>
            </a:r>
            <a:r>
              <a:rPr lang="tr-TR" sz="2000" dirty="0"/>
              <a:t>2</a:t>
            </a:r>
            <a:r>
              <a:rPr lang="en-US" sz="2000" dirty="0" smtClean="0"/>
              <a:t>/</a:t>
            </a:r>
            <a:r>
              <a:rPr lang="tr-TR" sz="2000" dirty="0" smtClean="0"/>
              <a:t>2</a:t>
            </a:r>
            <a:r>
              <a:rPr lang="en-US" sz="2000" dirty="0" smtClean="0"/>
              <a:t> log</a:t>
            </a:r>
            <a:r>
              <a:rPr lang="en-US" sz="2000" baseline="-25000" dirty="0" smtClean="0"/>
              <a:t>2</a:t>
            </a:r>
            <a:r>
              <a:rPr lang="tr-TR" sz="2000" dirty="0"/>
              <a:t>2</a:t>
            </a:r>
            <a:r>
              <a:rPr lang="en-US" sz="2000" dirty="0" smtClean="0"/>
              <a:t>/</a:t>
            </a:r>
            <a:r>
              <a:rPr lang="tr-TR" sz="2000" dirty="0" smtClean="0"/>
              <a:t>2</a:t>
            </a:r>
          </a:p>
          <a:p>
            <a:r>
              <a:rPr lang="tr-TR" sz="2000" dirty="0" smtClean="0"/>
              <a:t>               = 0 </a:t>
            </a:r>
            <a:endParaRPr lang="tr-TR" sz="20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4211960" y="3318782"/>
            <a:ext cx="45336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E(Model</a:t>
            </a:r>
            <a:r>
              <a:rPr lang="tr-TR" sz="2000" baseline="-25000" dirty="0" smtClean="0"/>
              <a:t>X3</a:t>
            </a:r>
            <a:r>
              <a:rPr lang="tr-TR" sz="2000" dirty="0" smtClean="0"/>
              <a:t>)=</a:t>
            </a:r>
            <a:r>
              <a:rPr lang="en-US" sz="2000" dirty="0" smtClean="0"/>
              <a:t>- </a:t>
            </a:r>
            <a:r>
              <a:rPr lang="tr-TR" sz="2000" dirty="0" smtClean="0"/>
              <a:t>3</a:t>
            </a:r>
            <a:r>
              <a:rPr lang="en-US" sz="2000" dirty="0" smtClean="0"/>
              <a:t>/</a:t>
            </a:r>
            <a:r>
              <a:rPr lang="tr-TR" sz="2000" dirty="0"/>
              <a:t>6</a:t>
            </a:r>
            <a:r>
              <a:rPr lang="en-US" sz="2000" dirty="0" smtClean="0"/>
              <a:t> log</a:t>
            </a:r>
            <a:r>
              <a:rPr lang="en-US" sz="2000" baseline="-25000" dirty="0" smtClean="0"/>
              <a:t>2</a:t>
            </a:r>
            <a:r>
              <a:rPr lang="tr-TR" sz="2000" dirty="0" smtClean="0"/>
              <a:t>3</a:t>
            </a:r>
            <a:r>
              <a:rPr lang="en-US" sz="2000" dirty="0" smtClean="0"/>
              <a:t>/</a:t>
            </a:r>
            <a:r>
              <a:rPr lang="tr-TR" sz="2000" dirty="0"/>
              <a:t>6</a:t>
            </a:r>
            <a:r>
              <a:rPr lang="en-US" sz="2000" dirty="0" smtClean="0"/>
              <a:t> </a:t>
            </a:r>
            <a:r>
              <a:rPr lang="en-US" sz="2000" dirty="0"/>
              <a:t>- </a:t>
            </a:r>
            <a:r>
              <a:rPr lang="tr-TR" sz="2000" dirty="0"/>
              <a:t>3</a:t>
            </a:r>
            <a:r>
              <a:rPr lang="en-US" sz="2000" dirty="0" smtClean="0"/>
              <a:t>/</a:t>
            </a:r>
            <a:r>
              <a:rPr lang="tr-TR" sz="2000" dirty="0"/>
              <a:t>6</a:t>
            </a:r>
            <a:r>
              <a:rPr lang="en-US" sz="2000" dirty="0" smtClean="0"/>
              <a:t> log</a:t>
            </a:r>
            <a:r>
              <a:rPr lang="en-US" sz="2000" baseline="-25000" dirty="0" smtClean="0"/>
              <a:t>2</a:t>
            </a:r>
            <a:r>
              <a:rPr lang="tr-TR" sz="2000" dirty="0" smtClean="0"/>
              <a:t>3</a:t>
            </a:r>
            <a:r>
              <a:rPr lang="en-US" sz="2000" dirty="0" smtClean="0"/>
              <a:t>/</a:t>
            </a:r>
            <a:r>
              <a:rPr lang="tr-TR" sz="2000" dirty="0"/>
              <a:t>6</a:t>
            </a:r>
            <a:endParaRPr lang="tr-TR" sz="2000" dirty="0" smtClean="0"/>
          </a:p>
          <a:p>
            <a:r>
              <a:rPr lang="tr-TR" sz="2000" dirty="0" smtClean="0"/>
              <a:t>               = 1 </a:t>
            </a:r>
            <a:endParaRPr lang="tr-TR" sz="20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5796136" y="1599489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E = 0.954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1742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C4.5 Algoritması - Örnek</a:t>
            </a: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653854"/>
              </p:ext>
            </p:extLst>
          </p:nvPr>
        </p:nvGraphicFramePr>
        <p:xfrm>
          <a:off x="827584" y="1541791"/>
          <a:ext cx="3312368" cy="35643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9209501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443705164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Cinsiyet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Memnun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32026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ERKEK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HAYIR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5481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KADIN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5715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ERKEK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721628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ERKEK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2657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ERKEK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65498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KADIN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77443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KADIN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812049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ERKEK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703654"/>
                  </a:ext>
                </a:extLst>
              </a:tr>
            </a:tbl>
          </a:graphicData>
        </a:graphic>
      </p:graphicFrame>
      <p:sp>
        <p:nvSpPr>
          <p:cNvPr id="3" name="Metin kutusu 2"/>
          <p:cNvSpPr txBox="1"/>
          <p:nvPr/>
        </p:nvSpPr>
        <p:spPr>
          <a:xfrm>
            <a:off x="1204647" y="5373215"/>
            <a:ext cx="793935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4"/>
            <a:r>
              <a:rPr lang="tr-TR" sz="2000" dirty="0" smtClean="0"/>
              <a:t>Gain(</a:t>
            </a:r>
            <a:r>
              <a:rPr lang="tr-TR" sz="2000" dirty="0" err="1" smtClean="0"/>
              <a:t>S,Cinsiyet</a:t>
            </a:r>
            <a:r>
              <a:rPr lang="tr-TR" sz="2000" dirty="0" smtClean="0"/>
              <a:t>) = 0.954 – [5/8*E(</a:t>
            </a:r>
            <a:r>
              <a:rPr lang="tr-TR" sz="2000" dirty="0" err="1"/>
              <a:t>Cinsiyet</a:t>
            </a:r>
            <a:r>
              <a:rPr lang="tr-TR" sz="2000" baseline="-25000" dirty="0" err="1"/>
              <a:t>Erkek</a:t>
            </a:r>
            <a:r>
              <a:rPr lang="tr-TR" sz="2000" dirty="0" smtClean="0"/>
              <a:t>)+3/8*E(</a:t>
            </a:r>
            <a:r>
              <a:rPr lang="tr-TR" sz="2000" dirty="0" err="1" smtClean="0"/>
              <a:t>Cinsiyet</a:t>
            </a:r>
            <a:r>
              <a:rPr lang="tr-TR" sz="2000" baseline="-25000" dirty="0" err="1" smtClean="0"/>
              <a:t>Kadın</a:t>
            </a:r>
            <a:r>
              <a:rPr lang="tr-TR" sz="2000" dirty="0" smtClean="0"/>
              <a:t>)]</a:t>
            </a:r>
          </a:p>
          <a:p>
            <a:pPr marL="0" lvl="4"/>
            <a:r>
              <a:rPr lang="tr-TR" dirty="0" smtClean="0"/>
              <a:t>                 </a:t>
            </a:r>
            <a:r>
              <a:rPr lang="tr-TR" sz="2000" dirty="0" smtClean="0"/>
              <a:t>= 0.954 – 0.951</a:t>
            </a:r>
          </a:p>
          <a:p>
            <a:pPr marL="0" lvl="4"/>
            <a:r>
              <a:rPr lang="tr-TR" sz="2000" dirty="0"/>
              <a:t> </a:t>
            </a:r>
            <a:r>
              <a:rPr lang="tr-TR" sz="2000" dirty="0" smtClean="0"/>
              <a:t>                   = 0.003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4211960" y="2348880"/>
            <a:ext cx="496135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E(</a:t>
            </a:r>
            <a:r>
              <a:rPr lang="tr-TR" sz="2000" dirty="0" err="1" smtClean="0"/>
              <a:t>Cinsiyet</a:t>
            </a:r>
            <a:r>
              <a:rPr lang="tr-TR" sz="2000" baseline="-25000" dirty="0" err="1" smtClean="0"/>
              <a:t>Erkek</a:t>
            </a:r>
            <a:r>
              <a:rPr lang="tr-TR" sz="2000" dirty="0" smtClean="0"/>
              <a:t>)=</a:t>
            </a:r>
            <a:r>
              <a:rPr lang="en-US" sz="2000" dirty="0" smtClean="0"/>
              <a:t>- </a:t>
            </a:r>
            <a:r>
              <a:rPr lang="tr-TR" sz="2000" dirty="0"/>
              <a:t>2</a:t>
            </a:r>
            <a:r>
              <a:rPr lang="en-US" sz="2000" dirty="0" smtClean="0"/>
              <a:t>/</a:t>
            </a:r>
            <a:r>
              <a:rPr lang="tr-TR" sz="2000" dirty="0"/>
              <a:t>5</a:t>
            </a:r>
            <a:r>
              <a:rPr lang="en-US" sz="2000" dirty="0" smtClean="0"/>
              <a:t> log</a:t>
            </a:r>
            <a:r>
              <a:rPr lang="en-US" sz="2000" baseline="-25000" dirty="0" smtClean="0"/>
              <a:t>2</a:t>
            </a:r>
            <a:r>
              <a:rPr lang="tr-TR" sz="2000" dirty="0"/>
              <a:t>2</a:t>
            </a:r>
            <a:r>
              <a:rPr lang="en-US" sz="2000" dirty="0" smtClean="0"/>
              <a:t>/</a:t>
            </a:r>
            <a:r>
              <a:rPr lang="tr-TR" sz="2000" dirty="0"/>
              <a:t>5</a:t>
            </a:r>
            <a:r>
              <a:rPr lang="en-US" sz="2000" dirty="0" smtClean="0"/>
              <a:t> </a:t>
            </a:r>
            <a:r>
              <a:rPr lang="en-US" sz="2000" dirty="0"/>
              <a:t>- </a:t>
            </a:r>
            <a:r>
              <a:rPr lang="tr-TR" sz="2000" dirty="0"/>
              <a:t>3</a:t>
            </a:r>
            <a:r>
              <a:rPr lang="en-US" sz="2000" dirty="0" smtClean="0"/>
              <a:t>/</a:t>
            </a:r>
            <a:r>
              <a:rPr lang="tr-TR" sz="2000" dirty="0"/>
              <a:t>5</a:t>
            </a:r>
            <a:r>
              <a:rPr lang="en-US" sz="2000" dirty="0" smtClean="0"/>
              <a:t> log</a:t>
            </a:r>
            <a:r>
              <a:rPr lang="en-US" sz="2000" baseline="-25000" dirty="0" smtClean="0"/>
              <a:t>2</a:t>
            </a:r>
            <a:r>
              <a:rPr lang="tr-TR" sz="2000" dirty="0" smtClean="0"/>
              <a:t>3</a:t>
            </a:r>
            <a:r>
              <a:rPr lang="en-US" sz="2000" dirty="0" smtClean="0"/>
              <a:t>/</a:t>
            </a:r>
            <a:r>
              <a:rPr lang="tr-TR" sz="2000" dirty="0"/>
              <a:t>5</a:t>
            </a:r>
            <a:endParaRPr lang="tr-TR" sz="2000" dirty="0" smtClean="0"/>
          </a:p>
          <a:p>
            <a:r>
              <a:rPr lang="tr-TR" sz="2000" dirty="0" smtClean="0"/>
              <a:t>                    = 0.971</a:t>
            </a:r>
            <a:endParaRPr lang="tr-TR" sz="20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4211960" y="3318782"/>
            <a:ext cx="49606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E(</a:t>
            </a:r>
            <a:r>
              <a:rPr lang="tr-TR" sz="2000" dirty="0" err="1" smtClean="0"/>
              <a:t>Cinsiyet</a:t>
            </a:r>
            <a:r>
              <a:rPr lang="tr-TR" sz="2000" baseline="-25000" dirty="0" err="1" smtClean="0"/>
              <a:t>Kadın</a:t>
            </a:r>
            <a:r>
              <a:rPr lang="tr-TR" sz="2000" dirty="0" smtClean="0"/>
              <a:t>)=</a:t>
            </a:r>
            <a:r>
              <a:rPr lang="en-US" sz="2000" dirty="0" smtClean="0"/>
              <a:t>- </a:t>
            </a:r>
            <a:r>
              <a:rPr lang="tr-TR" sz="2000" dirty="0"/>
              <a:t>1</a:t>
            </a:r>
            <a:r>
              <a:rPr lang="en-US" sz="2000" dirty="0" smtClean="0"/>
              <a:t>/</a:t>
            </a:r>
            <a:r>
              <a:rPr lang="tr-TR" sz="2000" dirty="0" smtClean="0"/>
              <a:t>3</a:t>
            </a:r>
            <a:r>
              <a:rPr lang="en-US" sz="2000" dirty="0" smtClean="0"/>
              <a:t> log</a:t>
            </a:r>
            <a:r>
              <a:rPr lang="en-US" sz="2000" baseline="-25000" dirty="0" smtClean="0"/>
              <a:t>2</a:t>
            </a:r>
            <a:r>
              <a:rPr lang="tr-TR" sz="2000" dirty="0"/>
              <a:t>1</a:t>
            </a:r>
            <a:r>
              <a:rPr lang="en-US" sz="2000" dirty="0" smtClean="0"/>
              <a:t>/</a:t>
            </a:r>
            <a:r>
              <a:rPr lang="tr-TR" sz="2000" dirty="0" smtClean="0"/>
              <a:t>3</a:t>
            </a:r>
            <a:r>
              <a:rPr lang="en-US" sz="2000" dirty="0" smtClean="0"/>
              <a:t> </a:t>
            </a:r>
            <a:r>
              <a:rPr lang="en-US" sz="2000" dirty="0"/>
              <a:t>- </a:t>
            </a:r>
            <a:r>
              <a:rPr lang="tr-TR" sz="2000" dirty="0" smtClean="0"/>
              <a:t>2</a:t>
            </a:r>
            <a:r>
              <a:rPr lang="en-US" sz="2000" dirty="0" smtClean="0"/>
              <a:t>/</a:t>
            </a:r>
            <a:r>
              <a:rPr lang="tr-TR" sz="2000" dirty="0" smtClean="0"/>
              <a:t>3</a:t>
            </a:r>
            <a:r>
              <a:rPr lang="en-US" sz="2000" dirty="0" smtClean="0"/>
              <a:t> log</a:t>
            </a:r>
            <a:r>
              <a:rPr lang="en-US" sz="2000" baseline="-25000" dirty="0" smtClean="0"/>
              <a:t>2</a:t>
            </a:r>
            <a:r>
              <a:rPr lang="tr-TR" sz="2000" dirty="0"/>
              <a:t>2</a:t>
            </a:r>
            <a:r>
              <a:rPr lang="en-US" sz="2000" dirty="0" smtClean="0"/>
              <a:t>/</a:t>
            </a:r>
            <a:r>
              <a:rPr lang="tr-TR" sz="2000" dirty="0" smtClean="0"/>
              <a:t>3</a:t>
            </a:r>
          </a:p>
          <a:p>
            <a:r>
              <a:rPr lang="tr-TR" sz="2000" dirty="0" smtClean="0"/>
              <a:t>                    = 0.918 </a:t>
            </a:r>
            <a:endParaRPr lang="tr-TR" sz="20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5796136" y="1599489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E = 0.954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5102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C4.5 Algoritması - Örnek</a:t>
            </a: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681928"/>
              </p:ext>
            </p:extLst>
          </p:nvPr>
        </p:nvGraphicFramePr>
        <p:xfrm>
          <a:off x="2771800" y="1484784"/>
          <a:ext cx="3312368" cy="35643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9209501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443705164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Yaş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Memnun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32026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HAYIR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5481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5715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721628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2657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65498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77443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812049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703654"/>
                  </a:ext>
                </a:extLst>
              </a:tr>
            </a:tbl>
          </a:graphicData>
        </a:graphic>
      </p:graphicFrame>
      <p:sp>
        <p:nvSpPr>
          <p:cNvPr id="3" name="Metin kutusu 2"/>
          <p:cNvSpPr txBox="1"/>
          <p:nvPr/>
        </p:nvSpPr>
        <p:spPr>
          <a:xfrm>
            <a:off x="2003282" y="5517232"/>
            <a:ext cx="4849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19    21    22    30    45    55    60</a:t>
            </a:r>
            <a:endParaRPr lang="tr-TR" dirty="0"/>
          </a:p>
        </p:txBody>
      </p:sp>
      <p:cxnSp>
        <p:nvCxnSpPr>
          <p:cNvPr id="6" name="Düz Bağlayıcı 5"/>
          <p:cNvCxnSpPr/>
          <p:nvPr/>
        </p:nvCxnSpPr>
        <p:spPr bwMode="auto">
          <a:xfrm>
            <a:off x="2267744" y="5920055"/>
            <a:ext cx="0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Düz Bağlayıcı 7"/>
          <p:cNvCxnSpPr/>
          <p:nvPr/>
        </p:nvCxnSpPr>
        <p:spPr bwMode="auto">
          <a:xfrm>
            <a:off x="2915816" y="5920055"/>
            <a:ext cx="0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 bwMode="auto">
          <a:xfrm>
            <a:off x="3059832" y="5920055"/>
            <a:ext cx="0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5898403"/>
            <a:ext cx="268247" cy="390178"/>
          </a:xfrm>
          <a:prstGeom prst="rect">
            <a:avLst/>
          </a:prstGeom>
        </p:spPr>
      </p:pic>
      <p:cxnSp>
        <p:nvCxnSpPr>
          <p:cNvPr id="12" name="Düz Bağlayıcı 11"/>
          <p:cNvCxnSpPr/>
          <p:nvPr/>
        </p:nvCxnSpPr>
        <p:spPr bwMode="auto">
          <a:xfrm>
            <a:off x="4332376" y="5920055"/>
            <a:ext cx="0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Düz Bağlayıcı 12"/>
          <p:cNvCxnSpPr/>
          <p:nvPr/>
        </p:nvCxnSpPr>
        <p:spPr bwMode="auto">
          <a:xfrm>
            <a:off x="4476392" y="5920055"/>
            <a:ext cx="0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Düz Bağlayıcı 13"/>
          <p:cNvCxnSpPr/>
          <p:nvPr/>
        </p:nvCxnSpPr>
        <p:spPr bwMode="auto">
          <a:xfrm>
            <a:off x="5076056" y="5920055"/>
            <a:ext cx="0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Düz Bağlayıcı 14"/>
          <p:cNvCxnSpPr/>
          <p:nvPr/>
        </p:nvCxnSpPr>
        <p:spPr bwMode="auto">
          <a:xfrm>
            <a:off x="5220072" y="5920055"/>
            <a:ext cx="0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Düz Bağlayıcı 15"/>
          <p:cNvCxnSpPr/>
          <p:nvPr/>
        </p:nvCxnSpPr>
        <p:spPr bwMode="auto">
          <a:xfrm>
            <a:off x="5796136" y="5926964"/>
            <a:ext cx="0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Düz Bağlayıcı 16"/>
          <p:cNvCxnSpPr/>
          <p:nvPr/>
        </p:nvCxnSpPr>
        <p:spPr bwMode="auto">
          <a:xfrm>
            <a:off x="5940152" y="5926964"/>
            <a:ext cx="0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Düz Bağlayıcı 17"/>
          <p:cNvCxnSpPr/>
          <p:nvPr/>
        </p:nvCxnSpPr>
        <p:spPr bwMode="auto">
          <a:xfrm>
            <a:off x="6588224" y="5915831"/>
            <a:ext cx="0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Düz Bağlayıcı 19"/>
          <p:cNvCxnSpPr/>
          <p:nvPr/>
        </p:nvCxnSpPr>
        <p:spPr bwMode="auto">
          <a:xfrm>
            <a:off x="2267744" y="6203863"/>
            <a:ext cx="64807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Düz Bağlayıcı 23"/>
          <p:cNvCxnSpPr/>
          <p:nvPr/>
        </p:nvCxnSpPr>
        <p:spPr bwMode="auto">
          <a:xfrm>
            <a:off x="3059832" y="6203863"/>
            <a:ext cx="57606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Düz Bağlayıcı 27"/>
          <p:cNvCxnSpPr/>
          <p:nvPr/>
        </p:nvCxnSpPr>
        <p:spPr bwMode="auto">
          <a:xfrm>
            <a:off x="3779912" y="6203863"/>
            <a:ext cx="55246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Düz Bağlayıcı 29"/>
          <p:cNvCxnSpPr/>
          <p:nvPr/>
        </p:nvCxnSpPr>
        <p:spPr bwMode="auto">
          <a:xfrm>
            <a:off x="4476392" y="6203863"/>
            <a:ext cx="59966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Düz Bağlayıcı 31"/>
          <p:cNvCxnSpPr/>
          <p:nvPr/>
        </p:nvCxnSpPr>
        <p:spPr bwMode="auto">
          <a:xfrm>
            <a:off x="5220072" y="6203863"/>
            <a:ext cx="576064" cy="111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Düz Bağlayıcı 33"/>
          <p:cNvCxnSpPr/>
          <p:nvPr/>
        </p:nvCxnSpPr>
        <p:spPr bwMode="auto">
          <a:xfrm>
            <a:off x="5940152" y="6203863"/>
            <a:ext cx="66785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Metin kutusu 35"/>
          <p:cNvSpPr txBox="1"/>
          <p:nvPr/>
        </p:nvSpPr>
        <p:spPr>
          <a:xfrm>
            <a:off x="2368408" y="6188142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20    21    26    37     50    57</a:t>
            </a:r>
            <a:endParaRPr lang="tr-T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Dikdörtgen 9"/>
              <p:cNvSpPr/>
              <p:nvPr/>
            </p:nvSpPr>
            <p:spPr>
              <a:xfrm>
                <a:off x="7155676" y="5763002"/>
                <a:ext cx="1209177" cy="59368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10" name="Dikdörtge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676" y="5763002"/>
                <a:ext cx="1209177" cy="5936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Düz Ok Bağlayıcısı 18"/>
          <p:cNvCxnSpPr>
            <a:stCxn id="10" idx="1"/>
          </p:cNvCxnSpPr>
          <p:nvPr/>
        </p:nvCxnSpPr>
        <p:spPr bwMode="auto">
          <a:xfrm flipH="1">
            <a:off x="6672128" y="6059847"/>
            <a:ext cx="483548" cy="144016"/>
          </a:xfrm>
          <a:prstGeom prst="straightConnector1">
            <a:avLst/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Dikdörtgen 21"/>
              <p:cNvSpPr/>
              <p:nvPr/>
            </p:nvSpPr>
            <p:spPr>
              <a:xfrm>
                <a:off x="516271" y="4918710"/>
                <a:ext cx="1491690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, . . . , </m:t>
                      </m:r>
                      <m:sSub>
                        <m:sSub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22" name="Dikdörtgen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71" y="4918710"/>
                <a:ext cx="1491690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Düz Ok Bağlayıcısı 26"/>
          <p:cNvCxnSpPr>
            <a:stCxn id="22" idx="2"/>
          </p:cNvCxnSpPr>
          <p:nvPr/>
        </p:nvCxnSpPr>
        <p:spPr bwMode="auto">
          <a:xfrm>
            <a:off x="1262116" y="5288042"/>
            <a:ext cx="741166" cy="301198"/>
          </a:xfrm>
          <a:prstGeom prst="straightConnector1">
            <a:avLst/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771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C4.5 Algoritması - Örnek</a:t>
            </a: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478284"/>
              </p:ext>
            </p:extLst>
          </p:nvPr>
        </p:nvGraphicFramePr>
        <p:xfrm>
          <a:off x="827584" y="1541791"/>
          <a:ext cx="3312368" cy="35643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9209501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443705164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Yaş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Memnun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32026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HAYIR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5481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5715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721628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2657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65498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77443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812049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703654"/>
                  </a:ext>
                </a:extLst>
              </a:tr>
            </a:tbl>
          </a:graphicData>
        </a:graphic>
      </p:graphicFrame>
      <p:sp>
        <p:nvSpPr>
          <p:cNvPr id="3" name="Metin kutusu 2"/>
          <p:cNvSpPr txBox="1"/>
          <p:nvPr/>
        </p:nvSpPr>
        <p:spPr>
          <a:xfrm>
            <a:off x="1475656" y="5279281"/>
            <a:ext cx="634821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4"/>
            <a:r>
              <a:rPr lang="tr-TR" sz="2000" dirty="0" smtClean="0"/>
              <a:t>Gain(</a:t>
            </a:r>
            <a:r>
              <a:rPr lang="tr-TR" sz="2000" dirty="0" err="1" smtClean="0"/>
              <a:t>S,Yaş</a:t>
            </a:r>
            <a:r>
              <a:rPr lang="tr-TR" sz="2000" dirty="0" smtClean="0"/>
              <a:t>) = 0.954 – [1/8*E(Yaş</a:t>
            </a:r>
            <a:r>
              <a:rPr lang="tr-TR" sz="2000" baseline="-25000" dirty="0"/>
              <a:t>&lt;=20</a:t>
            </a:r>
            <a:r>
              <a:rPr lang="tr-TR" sz="2000" dirty="0" smtClean="0"/>
              <a:t>)+7/8*E(Yaş</a:t>
            </a:r>
            <a:r>
              <a:rPr lang="tr-TR" sz="2000" baseline="-25000" dirty="0" smtClean="0"/>
              <a:t>&gt;20</a:t>
            </a:r>
            <a:r>
              <a:rPr lang="tr-TR" sz="2000" dirty="0" smtClean="0"/>
              <a:t>)]</a:t>
            </a:r>
          </a:p>
          <a:p>
            <a:pPr marL="0" lvl="4"/>
            <a:r>
              <a:rPr lang="tr-TR" dirty="0" smtClean="0"/>
              <a:t>                 </a:t>
            </a:r>
            <a:r>
              <a:rPr lang="tr-TR" sz="2000" dirty="0" smtClean="0"/>
              <a:t>= 0.954 – 0.754</a:t>
            </a:r>
          </a:p>
          <a:p>
            <a:pPr marL="0" lvl="4"/>
            <a:r>
              <a:rPr lang="tr-TR" sz="2000" dirty="0"/>
              <a:t> </a:t>
            </a:r>
            <a:r>
              <a:rPr lang="tr-TR" sz="2000" dirty="0" smtClean="0"/>
              <a:t>                   = 0.2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4211960" y="2348880"/>
            <a:ext cx="30456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E(Yaş</a:t>
            </a:r>
            <a:r>
              <a:rPr lang="tr-TR" sz="2000" baseline="-25000" dirty="0" smtClean="0"/>
              <a:t>&lt;=20</a:t>
            </a:r>
            <a:r>
              <a:rPr lang="tr-TR" sz="2000" dirty="0" smtClean="0"/>
              <a:t>)=</a:t>
            </a:r>
            <a:r>
              <a:rPr lang="en-US" sz="2000" dirty="0" smtClean="0"/>
              <a:t>- </a:t>
            </a:r>
            <a:r>
              <a:rPr lang="tr-TR" sz="2000" dirty="0"/>
              <a:t>1</a:t>
            </a:r>
            <a:r>
              <a:rPr lang="en-US" sz="2000" dirty="0" smtClean="0"/>
              <a:t>/</a:t>
            </a:r>
            <a:r>
              <a:rPr lang="tr-TR" sz="2000" dirty="0"/>
              <a:t>1</a:t>
            </a:r>
            <a:r>
              <a:rPr lang="en-US" sz="2000" dirty="0" smtClean="0"/>
              <a:t> log</a:t>
            </a:r>
            <a:r>
              <a:rPr lang="en-US" sz="2000" baseline="-25000" dirty="0" smtClean="0"/>
              <a:t>2</a:t>
            </a:r>
            <a:r>
              <a:rPr lang="tr-TR" sz="2000" dirty="0"/>
              <a:t>1</a:t>
            </a:r>
            <a:r>
              <a:rPr lang="en-US" sz="2000" dirty="0" smtClean="0"/>
              <a:t>/</a:t>
            </a:r>
            <a:r>
              <a:rPr lang="tr-TR" sz="2000" dirty="0" smtClean="0"/>
              <a:t>1</a:t>
            </a:r>
          </a:p>
          <a:p>
            <a:r>
              <a:rPr lang="tr-TR" sz="2000" dirty="0" smtClean="0"/>
              <a:t>                    = 0</a:t>
            </a:r>
            <a:endParaRPr lang="tr-TR" sz="20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4211960" y="3318782"/>
            <a:ext cx="43601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E(Yaş</a:t>
            </a:r>
            <a:r>
              <a:rPr lang="tr-TR" sz="2000" baseline="-25000" dirty="0" smtClean="0"/>
              <a:t>&gt;20</a:t>
            </a:r>
            <a:r>
              <a:rPr lang="tr-TR" sz="2000" dirty="0" smtClean="0"/>
              <a:t>)=</a:t>
            </a:r>
            <a:r>
              <a:rPr lang="en-US" sz="2000" dirty="0" smtClean="0"/>
              <a:t>- </a:t>
            </a:r>
            <a:r>
              <a:rPr lang="tr-TR" sz="2000" dirty="0"/>
              <a:t>2</a:t>
            </a:r>
            <a:r>
              <a:rPr lang="en-US" sz="2000" dirty="0" smtClean="0"/>
              <a:t>/</a:t>
            </a:r>
            <a:r>
              <a:rPr lang="tr-TR" sz="2000" dirty="0"/>
              <a:t>7</a:t>
            </a:r>
            <a:r>
              <a:rPr lang="en-US" sz="2000" dirty="0" smtClean="0"/>
              <a:t> log</a:t>
            </a:r>
            <a:r>
              <a:rPr lang="en-US" sz="2000" baseline="-25000" dirty="0" smtClean="0"/>
              <a:t>2</a:t>
            </a:r>
            <a:r>
              <a:rPr lang="tr-TR" sz="2000" dirty="0"/>
              <a:t>2</a:t>
            </a:r>
            <a:r>
              <a:rPr lang="en-US" sz="2000" dirty="0" smtClean="0"/>
              <a:t>/</a:t>
            </a:r>
            <a:r>
              <a:rPr lang="tr-TR" sz="2000" dirty="0"/>
              <a:t>7</a:t>
            </a:r>
            <a:r>
              <a:rPr lang="en-US" sz="2000" dirty="0" smtClean="0"/>
              <a:t> </a:t>
            </a:r>
            <a:r>
              <a:rPr lang="en-US" sz="2000" dirty="0"/>
              <a:t>- </a:t>
            </a:r>
            <a:r>
              <a:rPr lang="tr-TR" sz="2000" dirty="0"/>
              <a:t>5</a:t>
            </a:r>
            <a:r>
              <a:rPr lang="en-US" sz="2000" dirty="0" smtClean="0"/>
              <a:t>/</a:t>
            </a:r>
            <a:r>
              <a:rPr lang="tr-TR" sz="2000" dirty="0"/>
              <a:t>7</a:t>
            </a:r>
            <a:r>
              <a:rPr lang="en-US" sz="2000" dirty="0" smtClean="0"/>
              <a:t> log</a:t>
            </a:r>
            <a:r>
              <a:rPr lang="en-US" sz="2000" baseline="-25000" dirty="0" smtClean="0"/>
              <a:t>2</a:t>
            </a:r>
            <a:r>
              <a:rPr lang="tr-TR" sz="2000" dirty="0"/>
              <a:t>5</a:t>
            </a:r>
            <a:r>
              <a:rPr lang="en-US" sz="2000" dirty="0" smtClean="0"/>
              <a:t>/</a:t>
            </a:r>
            <a:r>
              <a:rPr lang="tr-TR" sz="2000" dirty="0"/>
              <a:t>7</a:t>
            </a:r>
            <a:endParaRPr lang="tr-TR" sz="2000" dirty="0" smtClean="0"/>
          </a:p>
          <a:p>
            <a:r>
              <a:rPr lang="tr-TR" sz="2000" dirty="0" smtClean="0"/>
              <a:t>                    = 0.863 </a:t>
            </a:r>
            <a:endParaRPr lang="tr-TR" sz="20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5831682" y="1775836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E = 0.954</a:t>
            </a:r>
            <a:endParaRPr lang="tr-TR" b="1" dirty="0"/>
          </a:p>
        </p:txBody>
      </p:sp>
      <p:sp>
        <p:nvSpPr>
          <p:cNvPr id="6" name="Metin kutusu 5"/>
          <p:cNvSpPr txBox="1"/>
          <p:nvPr/>
        </p:nvSpPr>
        <p:spPr>
          <a:xfrm>
            <a:off x="5466197" y="1314171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Eşik değeri = 20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9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C4.5 Algoritması - Örnek</a:t>
            </a: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478284"/>
              </p:ext>
            </p:extLst>
          </p:nvPr>
        </p:nvGraphicFramePr>
        <p:xfrm>
          <a:off x="827584" y="1541791"/>
          <a:ext cx="3312368" cy="35643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9209501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443705164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Yaş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Memnun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32026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HAYIR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5481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5715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721628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2657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65498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77443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812049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703654"/>
                  </a:ext>
                </a:extLst>
              </a:tr>
            </a:tbl>
          </a:graphicData>
        </a:graphic>
      </p:graphicFrame>
      <p:sp>
        <p:nvSpPr>
          <p:cNvPr id="3" name="Metin kutusu 2"/>
          <p:cNvSpPr txBox="1"/>
          <p:nvPr/>
        </p:nvSpPr>
        <p:spPr>
          <a:xfrm>
            <a:off x="1475656" y="5279281"/>
            <a:ext cx="634821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4"/>
            <a:r>
              <a:rPr lang="tr-TR" sz="2000" dirty="0" smtClean="0"/>
              <a:t>Gain(</a:t>
            </a:r>
            <a:r>
              <a:rPr lang="tr-TR" sz="2000" dirty="0" err="1" smtClean="0"/>
              <a:t>S,Yaş</a:t>
            </a:r>
            <a:r>
              <a:rPr lang="tr-TR" sz="2000" dirty="0" smtClean="0"/>
              <a:t>) = 0.954 – [3/8*E(Yaş</a:t>
            </a:r>
            <a:r>
              <a:rPr lang="tr-TR" sz="2000" baseline="-25000" dirty="0"/>
              <a:t>&lt;=</a:t>
            </a:r>
            <a:r>
              <a:rPr lang="tr-TR" sz="2000" baseline="-25000" dirty="0" smtClean="0"/>
              <a:t>21</a:t>
            </a:r>
            <a:r>
              <a:rPr lang="tr-TR" sz="2000" dirty="0" smtClean="0"/>
              <a:t>)+5/8*E(Yaş</a:t>
            </a:r>
            <a:r>
              <a:rPr lang="tr-TR" sz="2000" baseline="-25000" dirty="0" smtClean="0"/>
              <a:t>&gt;21</a:t>
            </a:r>
            <a:r>
              <a:rPr lang="tr-TR" sz="2000" dirty="0" smtClean="0"/>
              <a:t>)]</a:t>
            </a:r>
          </a:p>
          <a:p>
            <a:pPr marL="0" lvl="4"/>
            <a:r>
              <a:rPr lang="tr-TR" dirty="0" smtClean="0"/>
              <a:t>                 </a:t>
            </a:r>
            <a:r>
              <a:rPr lang="tr-TR" sz="2000" dirty="0" smtClean="0"/>
              <a:t>= 0.954 – 0.796</a:t>
            </a:r>
          </a:p>
          <a:p>
            <a:pPr marL="0" lvl="4"/>
            <a:r>
              <a:rPr lang="tr-TR" sz="2000" dirty="0"/>
              <a:t> </a:t>
            </a:r>
            <a:r>
              <a:rPr lang="tr-TR" sz="2000" dirty="0" smtClean="0"/>
              <a:t>                   = 0.158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4211960" y="2348880"/>
            <a:ext cx="44851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E(Yaş</a:t>
            </a:r>
            <a:r>
              <a:rPr lang="tr-TR" sz="2000" baseline="-25000" dirty="0" smtClean="0"/>
              <a:t>&lt;=21</a:t>
            </a:r>
            <a:r>
              <a:rPr lang="tr-TR" sz="2000" dirty="0" smtClean="0"/>
              <a:t>)=</a:t>
            </a:r>
            <a:r>
              <a:rPr lang="en-US" sz="2000" dirty="0" smtClean="0"/>
              <a:t>- </a:t>
            </a:r>
            <a:r>
              <a:rPr lang="tr-TR" sz="2000" dirty="0"/>
              <a:t>2</a:t>
            </a:r>
            <a:r>
              <a:rPr lang="en-US" sz="2000" dirty="0" smtClean="0"/>
              <a:t>/</a:t>
            </a:r>
            <a:r>
              <a:rPr lang="tr-TR" sz="2000" dirty="0"/>
              <a:t>3</a:t>
            </a:r>
            <a:r>
              <a:rPr lang="en-US" sz="2000" dirty="0" smtClean="0"/>
              <a:t> log</a:t>
            </a:r>
            <a:r>
              <a:rPr lang="en-US" sz="2000" baseline="-25000" dirty="0" smtClean="0"/>
              <a:t>2</a:t>
            </a:r>
            <a:r>
              <a:rPr lang="tr-TR" sz="2000" dirty="0"/>
              <a:t>2</a:t>
            </a:r>
            <a:r>
              <a:rPr lang="en-US" sz="2000" dirty="0" smtClean="0"/>
              <a:t>/</a:t>
            </a:r>
            <a:r>
              <a:rPr lang="tr-TR" sz="2000" dirty="0"/>
              <a:t>3</a:t>
            </a:r>
            <a:r>
              <a:rPr lang="tr-TR" sz="2000" dirty="0" smtClean="0"/>
              <a:t> </a:t>
            </a:r>
            <a:r>
              <a:rPr lang="en-US" sz="2000" dirty="0"/>
              <a:t>- </a:t>
            </a:r>
            <a:r>
              <a:rPr lang="tr-TR" sz="2000" dirty="0"/>
              <a:t>1</a:t>
            </a:r>
            <a:r>
              <a:rPr lang="en-US" sz="2000" dirty="0" smtClean="0"/>
              <a:t>/</a:t>
            </a:r>
            <a:r>
              <a:rPr lang="tr-TR" sz="2000" dirty="0" smtClean="0"/>
              <a:t>3</a:t>
            </a:r>
            <a:r>
              <a:rPr lang="en-US" sz="2000" dirty="0" smtClean="0"/>
              <a:t> log</a:t>
            </a:r>
            <a:r>
              <a:rPr lang="en-US" sz="2000" baseline="-25000" dirty="0" smtClean="0"/>
              <a:t>2</a:t>
            </a:r>
            <a:r>
              <a:rPr lang="tr-TR" sz="2000" dirty="0" smtClean="0"/>
              <a:t>1</a:t>
            </a:r>
            <a:r>
              <a:rPr lang="en-US" sz="2000" dirty="0" smtClean="0"/>
              <a:t>/</a:t>
            </a:r>
            <a:r>
              <a:rPr lang="tr-TR" sz="2000" dirty="0"/>
              <a:t>3</a:t>
            </a:r>
            <a:endParaRPr lang="tr-TR" sz="2000" dirty="0" smtClean="0"/>
          </a:p>
          <a:p>
            <a:r>
              <a:rPr lang="tr-TR" sz="2000" dirty="0" smtClean="0"/>
              <a:t>              = 0.918</a:t>
            </a:r>
            <a:endParaRPr lang="tr-TR" sz="20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4211960" y="3318782"/>
            <a:ext cx="43601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E(Yaş</a:t>
            </a:r>
            <a:r>
              <a:rPr lang="tr-TR" sz="2000" baseline="-25000" dirty="0" smtClean="0"/>
              <a:t>&gt;21</a:t>
            </a:r>
            <a:r>
              <a:rPr lang="tr-TR" sz="2000" dirty="0" smtClean="0"/>
              <a:t>)=</a:t>
            </a:r>
            <a:r>
              <a:rPr lang="en-US" sz="2000" dirty="0" smtClean="0"/>
              <a:t>- </a:t>
            </a:r>
            <a:r>
              <a:rPr lang="tr-TR" sz="2000" dirty="0"/>
              <a:t>1</a:t>
            </a:r>
            <a:r>
              <a:rPr lang="en-US" sz="2000" dirty="0" smtClean="0"/>
              <a:t>/</a:t>
            </a:r>
            <a:r>
              <a:rPr lang="tr-TR" sz="2000" dirty="0" smtClean="0"/>
              <a:t>5</a:t>
            </a:r>
            <a:r>
              <a:rPr lang="en-US" sz="2000" dirty="0" smtClean="0"/>
              <a:t> log</a:t>
            </a:r>
            <a:r>
              <a:rPr lang="en-US" sz="2000" baseline="-25000" dirty="0" smtClean="0"/>
              <a:t>2</a:t>
            </a:r>
            <a:r>
              <a:rPr lang="tr-TR" sz="2000" dirty="0"/>
              <a:t>1</a:t>
            </a:r>
            <a:r>
              <a:rPr lang="en-US" sz="2000" dirty="0" smtClean="0"/>
              <a:t>/</a:t>
            </a:r>
            <a:r>
              <a:rPr lang="tr-TR" sz="2000" dirty="0"/>
              <a:t>5</a:t>
            </a:r>
            <a:r>
              <a:rPr lang="en-US" sz="2000" dirty="0" smtClean="0"/>
              <a:t> </a:t>
            </a:r>
            <a:r>
              <a:rPr lang="en-US" sz="2000" dirty="0"/>
              <a:t>- </a:t>
            </a:r>
            <a:r>
              <a:rPr lang="tr-TR" sz="2000" dirty="0" smtClean="0"/>
              <a:t>4</a:t>
            </a:r>
            <a:r>
              <a:rPr lang="en-US" sz="2000" dirty="0" smtClean="0"/>
              <a:t>/</a:t>
            </a:r>
            <a:r>
              <a:rPr lang="tr-TR" sz="2000" dirty="0" smtClean="0"/>
              <a:t>5</a:t>
            </a:r>
            <a:r>
              <a:rPr lang="en-US" sz="2000" dirty="0" smtClean="0"/>
              <a:t> log</a:t>
            </a:r>
            <a:r>
              <a:rPr lang="en-US" sz="2000" baseline="-25000" dirty="0" smtClean="0"/>
              <a:t>2</a:t>
            </a:r>
            <a:r>
              <a:rPr lang="tr-TR" sz="2000" dirty="0"/>
              <a:t>4</a:t>
            </a:r>
            <a:r>
              <a:rPr lang="en-US" sz="2000" dirty="0" smtClean="0"/>
              <a:t>/</a:t>
            </a:r>
            <a:r>
              <a:rPr lang="tr-TR" sz="2000" dirty="0" smtClean="0"/>
              <a:t>5</a:t>
            </a:r>
          </a:p>
          <a:p>
            <a:r>
              <a:rPr lang="tr-TR" sz="2000" dirty="0" smtClean="0"/>
              <a:t>              = 0.722 </a:t>
            </a:r>
            <a:endParaRPr lang="tr-TR" sz="20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5831682" y="1775836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E = 0.954</a:t>
            </a:r>
            <a:endParaRPr lang="tr-TR" b="1" dirty="0"/>
          </a:p>
        </p:txBody>
      </p:sp>
      <p:sp>
        <p:nvSpPr>
          <p:cNvPr id="6" name="Metin kutusu 5"/>
          <p:cNvSpPr txBox="1"/>
          <p:nvPr/>
        </p:nvSpPr>
        <p:spPr>
          <a:xfrm>
            <a:off x="5466197" y="1314171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Eşik değeri = 21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C4.5 Algoritması - Örnek</a:t>
            </a: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478284"/>
              </p:ext>
            </p:extLst>
          </p:nvPr>
        </p:nvGraphicFramePr>
        <p:xfrm>
          <a:off x="827584" y="1541791"/>
          <a:ext cx="3312368" cy="35643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9209501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443705164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Yaş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Memnun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32026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HAYIR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5481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5715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721628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2657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65498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77443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812049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HAYIR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703654"/>
                  </a:ext>
                </a:extLst>
              </a:tr>
            </a:tbl>
          </a:graphicData>
        </a:graphic>
      </p:graphicFrame>
      <p:sp>
        <p:nvSpPr>
          <p:cNvPr id="3" name="Metin kutusu 2"/>
          <p:cNvSpPr txBox="1"/>
          <p:nvPr/>
        </p:nvSpPr>
        <p:spPr>
          <a:xfrm>
            <a:off x="1475656" y="5279281"/>
            <a:ext cx="634821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4"/>
            <a:r>
              <a:rPr lang="tr-TR" sz="2000" dirty="0" smtClean="0"/>
              <a:t>Gain(</a:t>
            </a:r>
            <a:r>
              <a:rPr lang="tr-TR" sz="2000" dirty="0" err="1" smtClean="0"/>
              <a:t>S,Yaş</a:t>
            </a:r>
            <a:r>
              <a:rPr lang="tr-TR" sz="2000" dirty="0" smtClean="0"/>
              <a:t>) = 0.954 – [4/8*E(Yaş</a:t>
            </a:r>
            <a:r>
              <a:rPr lang="tr-TR" sz="2000" baseline="-25000" dirty="0"/>
              <a:t>&lt;=</a:t>
            </a:r>
            <a:r>
              <a:rPr lang="tr-TR" sz="2000" baseline="-25000" dirty="0" smtClean="0"/>
              <a:t>26</a:t>
            </a:r>
            <a:r>
              <a:rPr lang="tr-TR" sz="2000" dirty="0" smtClean="0"/>
              <a:t>)+4/8*E(Yaş</a:t>
            </a:r>
            <a:r>
              <a:rPr lang="tr-TR" sz="2000" baseline="-25000" dirty="0" smtClean="0"/>
              <a:t>&gt;26</a:t>
            </a:r>
            <a:r>
              <a:rPr lang="tr-TR" sz="2000" dirty="0" smtClean="0"/>
              <a:t>)]</a:t>
            </a:r>
          </a:p>
          <a:p>
            <a:pPr marL="0" lvl="4"/>
            <a:r>
              <a:rPr lang="tr-TR" dirty="0" smtClean="0"/>
              <a:t>                 </a:t>
            </a:r>
            <a:r>
              <a:rPr lang="tr-TR" sz="2000" dirty="0" smtClean="0"/>
              <a:t>= 0.954 – 0.905</a:t>
            </a:r>
          </a:p>
          <a:p>
            <a:pPr marL="0" lvl="4"/>
            <a:r>
              <a:rPr lang="tr-TR" sz="2000" dirty="0"/>
              <a:t> </a:t>
            </a:r>
            <a:r>
              <a:rPr lang="tr-TR" sz="2000" dirty="0" smtClean="0"/>
              <a:t>                   = 0.049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4211960" y="2348880"/>
            <a:ext cx="44851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E(Yaş</a:t>
            </a:r>
            <a:r>
              <a:rPr lang="tr-TR" sz="2000" baseline="-25000" dirty="0" smtClean="0"/>
              <a:t>&lt;=26</a:t>
            </a:r>
            <a:r>
              <a:rPr lang="tr-TR" sz="2000" dirty="0" smtClean="0"/>
              <a:t>)=</a:t>
            </a:r>
            <a:r>
              <a:rPr lang="en-US" sz="2000" dirty="0" smtClean="0"/>
              <a:t>- </a:t>
            </a:r>
            <a:r>
              <a:rPr lang="tr-TR" sz="2000" dirty="0"/>
              <a:t>2</a:t>
            </a:r>
            <a:r>
              <a:rPr lang="en-US" sz="2000" dirty="0" smtClean="0"/>
              <a:t>/</a:t>
            </a:r>
            <a:r>
              <a:rPr lang="tr-TR" sz="2000" dirty="0"/>
              <a:t>4</a:t>
            </a:r>
            <a:r>
              <a:rPr lang="en-US" sz="2000" dirty="0" smtClean="0"/>
              <a:t> log</a:t>
            </a:r>
            <a:r>
              <a:rPr lang="en-US" sz="2000" baseline="-25000" dirty="0" smtClean="0"/>
              <a:t>2</a:t>
            </a:r>
            <a:r>
              <a:rPr lang="tr-TR" sz="2000" dirty="0"/>
              <a:t>2</a:t>
            </a:r>
            <a:r>
              <a:rPr lang="en-US" sz="2000" dirty="0" smtClean="0"/>
              <a:t>/</a:t>
            </a:r>
            <a:r>
              <a:rPr lang="tr-TR" sz="2000" dirty="0" smtClean="0"/>
              <a:t>4 </a:t>
            </a:r>
            <a:r>
              <a:rPr lang="en-US" sz="2000" dirty="0"/>
              <a:t>- </a:t>
            </a:r>
            <a:r>
              <a:rPr lang="tr-TR" sz="2000" dirty="0" smtClean="0"/>
              <a:t>2</a:t>
            </a:r>
            <a:r>
              <a:rPr lang="en-US" sz="2000" dirty="0" smtClean="0"/>
              <a:t>/</a:t>
            </a:r>
            <a:r>
              <a:rPr lang="tr-TR" sz="2000" dirty="0"/>
              <a:t>4</a:t>
            </a:r>
            <a:r>
              <a:rPr lang="en-US" sz="2000" dirty="0" smtClean="0"/>
              <a:t> log</a:t>
            </a:r>
            <a:r>
              <a:rPr lang="en-US" sz="2000" baseline="-25000" dirty="0" smtClean="0"/>
              <a:t>2</a:t>
            </a:r>
            <a:r>
              <a:rPr lang="tr-TR" sz="2000" dirty="0"/>
              <a:t>2</a:t>
            </a:r>
            <a:r>
              <a:rPr lang="en-US" sz="2000" dirty="0" smtClean="0"/>
              <a:t>/</a:t>
            </a:r>
            <a:r>
              <a:rPr lang="tr-TR" sz="2000" dirty="0" smtClean="0"/>
              <a:t>4</a:t>
            </a:r>
          </a:p>
          <a:p>
            <a:r>
              <a:rPr lang="tr-TR" sz="2000" dirty="0" smtClean="0"/>
              <a:t>              = 1</a:t>
            </a:r>
            <a:endParaRPr lang="tr-TR" sz="20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4211960" y="3318782"/>
            <a:ext cx="43601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E(Yaş</a:t>
            </a:r>
            <a:r>
              <a:rPr lang="tr-TR" sz="2000" baseline="-25000" dirty="0" smtClean="0"/>
              <a:t>&gt;26</a:t>
            </a:r>
            <a:r>
              <a:rPr lang="tr-TR" sz="2000" dirty="0" smtClean="0"/>
              <a:t>)=</a:t>
            </a:r>
            <a:r>
              <a:rPr lang="en-US" sz="2000" dirty="0" smtClean="0"/>
              <a:t>- </a:t>
            </a:r>
            <a:r>
              <a:rPr lang="tr-TR" sz="2000" dirty="0"/>
              <a:t>1</a:t>
            </a:r>
            <a:r>
              <a:rPr lang="en-US" sz="2000" dirty="0" smtClean="0"/>
              <a:t>/</a:t>
            </a:r>
            <a:r>
              <a:rPr lang="tr-TR" sz="2000" dirty="0"/>
              <a:t>4</a:t>
            </a:r>
            <a:r>
              <a:rPr lang="en-US" sz="2000" dirty="0" smtClean="0"/>
              <a:t> log</a:t>
            </a:r>
            <a:r>
              <a:rPr lang="en-US" sz="2000" baseline="-25000" dirty="0" smtClean="0"/>
              <a:t>2</a:t>
            </a:r>
            <a:r>
              <a:rPr lang="tr-TR" sz="2000" dirty="0"/>
              <a:t>1</a:t>
            </a:r>
            <a:r>
              <a:rPr lang="en-US" sz="2000" dirty="0" smtClean="0"/>
              <a:t>/</a:t>
            </a:r>
            <a:r>
              <a:rPr lang="tr-TR" sz="2000" dirty="0" smtClean="0"/>
              <a:t>4</a:t>
            </a:r>
            <a:r>
              <a:rPr lang="en-US" sz="2000" dirty="0" smtClean="0"/>
              <a:t> </a:t>
            </a:r>
            <a:r>
              <a:rPr lang="en-US" sz="2000" dirty="0"/>
              <a:t>- </a:t>
            </a:r>
            <a:r>
              <a:rPr lang="tr-TR" sz="2000" dirty="0"/>
              <a:t>3</a:t>
            </a:r>
            <a:r>
              <a:rPr lang="en-US" sz="2000" dirty="0" smtClean="0"/>
              <a:t>/</a:t>
            </a:r>
            <a:r>
              <a:rPr lang="tr-TR" sz="2000" dirty="0"/>
              <a:t>4</a:t>
            </a:r>
            <a:r>
              <a:rPr lang="en-US" sz="2000" dirty="0" smtClean="0"/>
              <a:t> log</a:t>
            </a:r>
            <a:r>
              <a:rPr lang="en-US" sz="2000" baseline="-25000" dirty="0" smtClean="0"/>
              <a:t>2</a:t>
            </a:r>
            <a:r>
              <a:rPr lang="tr-TR" sz="2000" dirty="0"/>
              <a:t>3</a:t>
            </a:r>
            <a:r>
              <a:rPr lang="en-US" sz="2000" dirty="0" smtClean="0"/>
              <a:t>/</a:t>
            </a:r>
            <a:r>
              <a:rPr lang="tr-TR" sz="2000" dirty="0"/>
              <a:t>4</a:t>
            </a:r>
            <a:endParaRPr lang="tr-TR" sz="2000" dirty="0" smtClean="0"/>
          </a:p>
          <a:p>
            <a:r>
              <a:rPr lang="tr-TR" sz="2000" dirty="0" smtClean="0"/>
              <a:t>              = 0.811 </a:t>
            </a:r>
            <a:endParaRPr lang="tr-TR" sz="20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5831682" y="1775836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E = 0.954</a:t>
            </a:r>
            <a:endParaRPr lang="tr-TR" b="1" dirty="0"/>
          </a:p>
        </p:txBody>
      </p:sp>
      <p:sp>
        <p:nvSpPr>
          <p:cNvPr id="6" name="Metin kutusu 5"/>
          <p:cNvSpPr txBox="1"/>
          <p:nvPr/>
        </p:nvSpPr>
        <p:spPr>
          <a:xfrm>
            <a:off x="5466197" y="1314171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Eşik değeri = 26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3509</TotalTime>
  <Words>1236</Words>
  <Application>Microsoft Office PowerPoint</Application>
  <PresentationFormat>Ekran Gösterisi (4:3)</PresentationFormat>
  <Paragraphs>411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9" baseType="lpstr">
      <vt:lpstr>Arial</vt:lpstr>
      <vt:lpstr>Cambria Math</vt:lpstr>
      <vt:lpstr>Symbol</vt:lpstr>
      <vt:lpstr>Tahoma</vt:lpstr>
      <vt:lpstr>Times New Roman</vt:lpstr>
      <vt:lpstr>Wingdings</vt:lpstr>
      <vt:lpstr>Blends</vt:lpstr>
      <vt:lpstr>C4.5 Algoritması</vt:lpstr>
      <vt:lpstr>C4.5 Algoritması - Örnek</vt:lpstr>
      <vt:lpstr>C4.5 Algoritması - Örnek</vt:lpstr>
      <vt:lpstr>C4.5 Algoritması - Örnek</vt:lpstr>
      <vt:lpstr>C4.5 Algoritması - Örnek</vt:lpstr>
      <vt:lpstr>C4.5 Algoritması - Örnek</vt:lpstr>
      <vt:lpstr>C4.5 Algoritması - Örnek</vt:lpstr>
      <vt:lpstr>C4.5 Algoritması - Örnek</vt:lpstr>
      <vt:lpstr>C4.5 Algoritması - Örnek</vt:lpstr>
      <vt:lpstr>C4.5 Algoritması - Örnek</vt:lpstr>
      <vt:lpstr>C4.5 Algoritması - Örnek</vt:lpstr>
      <vt:lpstr>C4.5 Algoritması - Örnek</vt:lpstr>
      <vt:lpstr>C4.5 Algoritması - Örnek</vt:lpstr>
      <vt:lpstr>C4.5 Algoritması - Örnek</vt:lpstr>
      <vt:lpstr>C4.5 Algoritması - Örnek</vt:lpstr>
      <vt:lpstr>C4.5 Algoritması - Örnek</vt:lpstr>
      <vt:lpstr>C4.5 Algoritması - Örnek</vt:lpstr>
      <vt:lpstr>C4.5 Algoritması - Örnek</vt:lpstr>
      <vt:lpstr>C4.5 Algoritması - Örnek</vt:lpstr>
      <vt:lpstr>C4.5 Algoritması - Örnek</vt:lpstr>
      <vt:lpstr>C4.5 Algoritması - Örnek</vt:lpstr>
      <vt:lpstr>C4.5 Algoritması - Örnek</vt:lpstr>
    </vt:vector>
  </TitlesOfParts>
  <Company>ICS,UoN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subject>Machine Learning</dc:subject>
  <dc:creator>Peter Waiganjo Wagacha</dc:creator>
  <cp:lastModifiedBy>Esra</cp:lastModifiedBy>
  <cp:revision>252</cp:revision>
  <cp:lastPrinted>2003-03-31T10:08:30Z</cp:lastPrinted>
  <dcterms:created xsi:type="dcterms:W3CDTF">1601-01-01T00:00:00Z</dcterms:created>
  <dcterms:modified xsi:type="dcterms:W3CDTF">2024-04-05T06:01:56Z</dcterms:modified>
</cp:coreProperties>
</file>