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3"/>
  </p:notesMasterIdLst>
  <p:handoutMasterIdLst>
    <p:handoutMasterId r:id="rId104"/>
  </p:handoutMasterIdLst>
  <p:sldIdLst>
    <p:sldId id="259" r:id="rId2"/>
    <p:sldId id="302" r:id="rId3"/>
    <p:sldId id="403" r:id="rId4"/>
    <p:sldId id="404" r:id="rId5"/>
    <p:sldId id="303" r:id="rId6"/>
    <p:sldId id="304" r:id="rId7"/>
    <p:sldId id="339" r:id="rId8"/>
    <p:sldId id="340" r:id="rId9"/>
    <p:sldId id="341" r:id="rId10"/>
    <p:sldId id="385" r:id="rId11"/>
    <p:sldId id="342" r:id="rId12"/>
    <p:sldId id="343" r:id="rId13"/>
    <p:sldId id="386" r:id="rId14"/>
    <p:sldId id="344" r:id="rId15"/>
    <p:sldId id="345" r:id="rId16"/>
    <p:sldId id="346" r:id="rId17"/>
    <p:sldId id="384" r:id="rId18"/>
    <p:sldId id="347" r:id="rId19"/>
    <p:sldId id="305" r:id="rId20"/>
    <p:sldId id="399" r:id="rId21"/>
    <p:sldId id="400" r:id="rId22"/>
    <p:sldId id="401" r:id="rId23"/>
    <p:sldId id="402" r:id="rId24"/>
    <p:sldId id="348" r:id="rId25"/>
    <p:sldId id="349" r:id="rId26"/>
    <p:sldId id="350" r:id="rId27"/>
    <p:sldId id="351" r:id="rId28"/>
    <p:sldId id="352" r:id="rId29"/>
    <p:sldId id="353" r:id="rId30"/>
    <p:sldId id="354" r:id="rId31"/>
    <p:sldId id="355" r:id="rId32"/>
    <p:sldId id="356" r:id="rId33"/>
    <p:sldId id="357" r:id="rId34"/>
    <p:sldId id="388" r:id="rId35"/>
    <p:sldId id="389" r:id="rId36"/>
    <p:sldId id="390" r:id="rId37"/>
    <p:sldId id="391" r:id="rId38"/>
    <p:sldId id="265" r:id="rId39"/>
    <p:sldId id="266" r:id="rId40"/>
    <p:sldId id="268" r:id="rId41"/>
    <p:sldId id="269" r:id="rId42"/>
    <p:sldId id="358" r:id="rId43"/>
    <p:sldId id="307" r:id="rId44"/>
    <p:sldId id="308" r:id="rId45"/>
    <p:sldId id="379" r:id="rId46"/>
    <p:sldId id="271" r:id="rId47"/>
    <p:sldId id="272" r:id="rId48"/>
    <p:sldId id="273" r:id="rId49"/>
    <p:sldId id="309" r:id="rId50"/>
    <p:sldId id="310" r:id="rId51"/>
    <p:sldId id="331" r:id="rId52"/>
    <p:sldId id="332" r:id="rId53"/>
    <p:sldId id="333" r:id="rId54"/>
    <p:sldId id="334" r:id="rId55"/>
    <p:sldId id="335" r:id="rId56"/>
    <p:sldId id="336" r:id="rId57"/>
    <p:sldId id="337" r:id="rId58"/>
    <p:sldId id="274" r:id="rId59"/>
    <p:sldId id="275" r:id="rId60"/>
    <p:sldId id="380" r:id="rId61"/>
    <p:sldId id="276" r:id="rId62"/>
    <p:sldId id="277" r:id="rId63"/>
    <p:sldId id="278" r:id="rId64"/>
    <p:sldId id="279" r:id="rId65"/>
    <p:sldId id="392" r:id="rId66"/>
    <p:sldId id="393" r:id="rId67"/>
    <p:sldId id="394" r:id="rId68"/>
    <p:sldId id="395" r:id="rId69"/>
    <p:sldId id="396" r:id="rId70"/>
    <p:sldId id="280" r:id="rId71"/>
    <p:sldId id="281" r:id="rId72"/>
    <p:sldId id="312" r:id="rId73"/>
    <p:sldId id="313" r:id="rId74"/>
    <p:sldId id="292" r:id="rId75"/>
    <p:sldId id="360" r:id="rId76"/>
    <p:sldId id="361" r:id="rId77"/>
    <p:sldId id="362" r:id="rId78"/>
    <p:sldId id="363" r:id="rId79"/>
    <p:sldId id="364" r:id="rId80"/>
    <p:sldId id="365" r:id="rId81"/>
    <p:sldId id="371" r:id="rId82"/>
    <p:sldId id="372" r:id="rId83"/>
    <p:sldId id="373" r:id="rId84"/>
    <p:sldId id="374" r:id="rId85"/>
    <p:sldId id="375" r:id="rId86"/>
    <p:sldId id="366" r:id="rId87"/>
    <p:sldId id="367" r:id="rId88"/>
    <p:sldId id="368" r:id="rId89"/>
    <p:sldId id="376" r:id="rId90"/>
    <p:sldId id="377" r:id="rId91"/>
    <p:sldId id="378" r:id="rId92"/>
    <p:sldId id="323" r:id="rId93"/>
    <p:sldId id="324" r:id="rId94"/>
    <p:sldId id="325" r:id="rId95"/>
    <p:sldId id="326" r:id="rId96"/>
    <p:sldId id="327" r:id="rId97"/>
    <p:sldId id="328" r:id="rId98"/>
    <p:sldId id="329" r:id="rId99"/>
    <p:sldId id="330" r:id="rId100"/>
    <p:sldId id="359" r:id="rId101"/>
    <p:sldId id="398" r:id="rId102"/>
  </p:sldIdLst>
  <p:sldSz cx="9144000" cy="6858000" type="screen4x3"/>
  <p:notesSz cx="6743700" cy="9906000"/>
  <p:defaultTextStyle>
    <a:defPPr>
      <a:defRPr lang="en-US"/>
    </a:defPPr>
    <a:lvl1pPr algn="l" rtl="0" fontAlgn="base">
      <a:spcBef>
        <a:spcPct val="50000"/>
      </a:spcBef>
      <a:spcAft>
        <a:spcPct val="0"/>
      </a:spcAft>
      <a:defRPr sz="2400" kern="1200">
        <a:solidFill>
          <a:schemeClr val="tx2"/>
        </a:solidFill>
        <a:latin typeface="Tahoma" pitchFamily="34" charset="0"/>
        <a:ea typeface="+mn-ea"/>
        <a:cs typeface="+mn-cs"/>
      </a:defRPr>
    </a:lvl1pPr>
    <a:lvl2pPr marL="457200" algn="l" rtl="0" fontAlgn="base">
      <a:spcBef>
        <a:spcPct val="50000"/>
      </a:spcBef>
      <a:spcAft>
        <a:spcPct val="0"/>
      </a:spcAft>
      <a:defRPr sz="2400" kern="1200">
        <a:solidFill>
          <a:schemeClr val="tx2"/>
        </a:solidFill>
        <a:latin typeface="Tahoma" pitchFamily="34" charset="0"/>
        <a:ea typeface="+mn-ea"/>
        <a:cs typeface="+mn-cs"/>
      </a:defRPr>
    </a:lvl2pPr>
    <a:lvl3pPr marL="914400" algn="l" rtl="0" fontAlgn="base">
      <a:spcBef>
        <a:spcPct val="50000"/>
      </a:spcBef>
      <a:spcAft>
        <a:spcPct val="0"/>
      </a:spcAft>
      <a:defRPr sz="2400" kern="1200">
        <a:solidFill>
          <a:schemeClr val="tx2"/>
        </a:solidFill>
        <a:latin typeface="Tahoma" pitchFamily="34" charset="0"/>
        <a:ea typeface="+mn-ea"/>
        <a:cs typeface="+mn-cs"/>
      </a:defRPr>
    </a:lvl3pPr>
    <a:lvl4pPr marL="1371600" algn="l" rtl="0" fontAlgn="base">
      <a:spcBef>
        <a:spcPct val="50000"/>
      </a:spcBef>
      <a:spcAft>
        <a:spcPct val="0"/>
      </a:spcAft>
      <a:defRPr sz="2400" kern="1200">
        <a:solidFill>
          <a:schemeClr val="tx2"/>
        </a:solidFill>
        <a:latin typeface="Tahoma" pitchFamily="34" charset="0"/>
        <a:ea typeface="+mn-ea"/>
        <a:cs typeface="+mn-cs"/>
      </a:defRPr>
    </a:lvl4pPr>
    <a:lvl5pPr marL="1828800" algn="l" rtl="0" fontAlgn="base">
      <a:spcBef>
        <a:spcPct val="50000"/>
      </a:spcBef>
      <a:spcAft>
        <a:spcPct val="0"/>
      </a:spcAft>
      <a:defRPr sz="2400" kern="1200">
        <a:solidFill>
          <a:schemeClr val="tx2"/>
        </a:solidFill>
        <a:latin typeface="Tahoma" pitchFamily="34" charset="0"/>
        <a:ea typeface="+mn-ea"/>
        <a:cs typeface="+mn-cs"/>
      </a:defRPr>
    </a:lvl5pPr>
    <a:lvl6pPr marL="2286000" algn="l" defTabSz="914400" rtl="0" eaLnBrk="1" latinLnBrk="0" hangingPunct="1">
      <a:defRPr sz="2400" kern="1200">
        <a:solidFill>
          <a:schemeClr val="tx2"/>
        </a:solidFill>
        <a:latin typeface="Tahoma" pitchFamily="34" charset="0"/>
        <a:ea typeface="+mn-ea"/>
        <a:cs typeface="+mn-cs"/>
      </a:defRPr>
    </a:lvl6pPr>
    <a:lvl7pPr marL="2743200" algn="l" defTabSz="914400" rtl="0" eaLnBrk="1" latinLnBrk="0" hangingPunct="1">
      <a:defRPr sz="2400" kern="1200">
        <a:solidFill>
          <a:schemeClr val="tx2"/>
        </a:solidFill>
        <a:latin typeface="Tahoma" pitchFamily="34" charset="0"/>
        <a:ea typeface="+mn-ea"/>
        <a:cs typeface="+mn-cs"/>
      </a:defRPr>
    </a:lvl7pPr>
    <a:lvl8pPr marL="3200400" algn="l" defTabSz="914400" rtl="0" eaLnBrk="1" latinLnBrk="0" hangingPunct="1">
      <a:defRPr sz="2400" kern="1200">
        <a:solidFill>
          <a:schemeClr val="tx2"/>
        </a:solidFill>
        <a:latin typeface="Tahoma" pitchFamily="34" charset="0"/>
        <a:ea typeface="+mn-ea"/>
        <a:cs typeface="+mn-cs"/>
      </a:defRPr>
    </a:lvl8pPr>
    <a:lvl9pPr marL="3657600" algn="l" defTabSz="914400" rtl="0" eaLnBrk="1" latinLnBrk="0" hangingPunct="1">
      <a:defRPr sz="2400" kern="1200">
        <a:solidFill>
          <a:schemeClr val="tx2"/>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5" Type="http://schemas.openxmlformats.org/officeDocument/2006/relationships/image" Target="../media/image4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4.emf"/><Relationship Id="rId7" Type="http://schemas.openxmlformats.org/officeDocument/2006/relationships/image" Target="../media/image46.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45.emf"/><Relationship Id="rId5" Type="http://schemas.openxmlformats.org/officeDocument/2006/relationships/image" Target="../media/image40.emf"/><Relationship Id="rId4" Type="http://schemas.openxmlformats.org/officeDocument/2006/relationships/image" Target="../media/image32.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44.emf"/><Relationship Id="rId7" Type="http://schemas.openxmlformats.org/officeDocument/2006/relationships/image" Target="../media/image46.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48.emf"/><Relationship Id="rId5" Type="http://schemas.openxmlformats.org/officeDocument/2006/relationships/image" Target="../media/image45.emf"/><Relationship Id="rId4" Type="http://schemas.openxmlformats.org/officeDocument/2006/relationships/image" Target="../media/image3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0.emf"/><Relationship Id="rId1" Type="http://schemas.openxmlformats.org/officeDocument/2006/relationships/image" Target="../media/image2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22588" cy="495300"/>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spcBef>
                <a:spcPct val="0"/>
              </a:spcBef>
              <a:defRPr sz="1200" smtClean="0">
                <a:solidFill>
                  <a:schemeClr val="tx1"/>
                </a:solidFill>
              </a:defRPr>
            </a:lvl1pPr>
          </a:lstStyle>
          <a:p>
            <a:pPr>
              <a:defRPr/>
            </a:pPr>
            <a:r>
              <a:rPr lang="en-US"/>
              <a:t>ICS320-Foundations of Adaptive and Learning Systems</a:t>
            </a:r>
          </a:p>
        </p:txBody>
      </p:sp>
      <p:sp>
        <p:nvSpPr>
          <p:cNvPr id="40963" name="Rectangle 3"/>
          <p:cNvSpPr>
            <a:spLocks noGrp="1" noChangeArrowheads="1"/>
          </p:cNvSpPr>
          <p:nvPr>
            <p:ph type="dt" sz="quarter" idx="1"/>
          </p:nvPr>
        </p:nvSpPr>
        <p:spPr bwMode="auto">
          <a:xfrm>
            <a:off x="3821113" y="0"/>
            <a:ext cx="2922587" cy="495300"/>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spcBef>
                <a:spcPct val="0"/>
              </a:spcBef>
              <a:defRPr sz="1200" smtClean="0">
                <a:solidFill>
                  <a:schemeClr val="tx1"/>
                </a:solidFill>
              </a:defRPr>
            </a:lvl1pPr>
          </a:lstStyle>
          <a:p>
            <a:pPr>
              <a:defRPr/>
            </a:pPr>
            <a:endParaRPr lang="en-US"/>
          </a:p>
        </p:txBody>
      </p:sp>
      <p:sp>
        <p:nvSpPr>
          <p:cNvPr id="40964" name="Rectangle 4"/>
          <p:cNvSpPr>
            <a:spLocks noGrp="1" noChangeArrowheads="1"/>
          </p:cNvSpPr>
          <p:nvPr>
            <p:ph type="ftr" sz="quarter" idx="2"/>
          </p:nvPr>
        </p:nvSpPr>
        <p:spPr bwMode="auto">
          <a:xfrm>
            <a:off x="0" y="9410700"/>
            <a:ext cx="2922588" cy="495300"/>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spcBef>
                <a:spcPct val="0"/>
              </a:spcBef>
              <a:defRPr sz="1200" smtClean="0">
                <a:solidFill>
                  <a:schemeClr val="tx1"/>
                </a:solidFill>
              </a:defRPr>
            </a:lvl1pPr>
          </a:lstStyle>
          <a:p>
            <a:pPr>
              <a:defRPr/>
            </a:pPr>
            <a:r>
              <a:rPr lang="en-US"/>
              <a:t>Part3 Decision Tree Learning</a:t>
            </a:r>
          </a:p>
        </p:txBody>
      </p:sp>
      <p:sp>
        <p:nvSpPr>
          <p:cNvPr id="40965" name="Rectangle 5"/>
          <p:cNvSpPr>
            <a:spLocks noGrp="1" noChangeArrowheads="1"/>
          </p:cNvSpPr>
          <p:nvPr>
            <p:ph type="sldNum" sz="quarter" idx="3"/>
          </p:nvPr>
        </p:nvSpPr>
        <p:spPr bwMode="auto">
          <a:xfrm>
            <a:off x="3821113" y="9410700"/>
            <a:ext cx="2922587" cy="495300"/>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spcBef>
                <a:spcPct val="0"/>
              </a:spcBef>
              <a:defRPr sz="1200" smtClean="0">
                <a:solidFill>
                  <a:schemeClr val="tx1"/>
                </a:solidFill>
              </a:defRPr>
            </a:lvl1pPr>
          </a:lstStyle>
          <a:p>
            <a:pPr>
              <a:defRPr/>
            </a:pPr>
            <a:fld id="{317255B4-1C9B-4219-A2A3-6B08EA2175E1}" type="slidenum">
              <a:rPr lang="en-US"/>
              <a:pPr>
                <a:defRPr/>
              </a:pPr>
              <a:t>‹#›</a:t>
            </a:fld>
            <a:endParaRPr lang="en-US"/>
          </a:p>
        </p:txBody>
      </p:sp>
    </p:spTree>
    <p:extLst>
      <p:ext uri="{BB962C8B-B14F-4D97-AF65-F5344CB8AC3E}">
        <p14:creationId xmlns:p14="http://schemas.microsoft.com/office/powerpoint/2010/main" val="2070378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36875" cy="463550"/>
          </a:xfrm>
          <a:prstGeom prst="rect">
            <a:avLst/>
          </a:prstGeom>
          <a:noFill/>
          <a:ln w="9525">
            <a:noFill/>
            <a:miter lim="800000"/>
            <a:headEnd/>
            <a:tailEnd/>
          </a:ln>
          <a:effectLst/>
        </p:spPr>
        <p:txBody>
          <a:bodyPr vert="horz" wrap="none" lIns="92656" tIns="46328" rIns="92656" bIns="46328" numCol="1" anchor="t" anchorCtr="0" compatLnSpc="1">
            <a:prstTxWarp prst="textNoShape">
              <a:avLst/>
            </a:prstTxWarp>
          </a:bodyPr>
          <a:lstStyle>
            <a:lvl1pPr defTabSz="927100">
              <a:spcBef>
                <a:spcPct val="0"/>
              </a:spcBef>
              <a:defRPr sz="1200" smtClean="0">
                <a:solidFill>
                  <a:schemeClr val="tx1"/>
                </a:solidFill>
              </a:defRPr>
            </a:lvl1pPr>
          </a:lstStyle>
          <a:p>
            <a:pPr>
              <a:defRPr/>
            </a:pPr>
            <a:r>
              <a:rPr lang="en-US"/>
              <a:t>ICS320-Foundations of Adaptive and Learning Systems</a:t>
            </a:r>
          </a:p>
        </p:txBody>
      </p:sp>
      <p:sp>
        <p:nvSpPr>
          <p:cNvPr id="70659" name="Rectangle 3"/>
          <p:cNvSpPr>
            <a:spLocks noGrp="1" noChangeArrowheads="1"/>
          </p:cNvSpPr>
          <p:nvPr>
            <p:ph type="dt" idx="1"/>
          </p:nvPr>
        </p:nvSpPr>
        <p:spPr bwMode="auto">
          <a:xfrm>
            <a:off x="3787775" y="0"/>
            <a:ext cx="2936875" cy="463550"/>
          </a:xfrm>
          <a:prstGeom prst="rect">
            <a:avLst/>
          </a:prstGeom>
          <a:noFill/>
          <a:ln w="9525">
            <a:noFill/>
            <a:miter lim="800000"/>
            <a:headEnd/>
            <a:tailEnd/>
          </a:ln>
          <a:effectLst/>
        </p:spPr>
        <p:txBody>
          <a:bodyPr vert="horz" wrap="none" lIns="92656" tIns="46328" rIns="92656" bIns="46328" numCol="1" anchor="t" anchorCtr="0" compatLnSpc="1">
            <a:prstTxWarp prst="textNoShape">
              <a:avLst/>
            </a:prstTxWarp>
          </a:bodyPr>
          <a:lstStyle>
            <a:lvl1pPr algn="r" defTabSz="927100">
              <a:spcBef>
                <a:spcPct val="0"/>
              </a:spcBef>
              <a:defRPr sz="1200" smtClean="0">
                <a:solidFill>
                  <a:schemeClr val="tx1"/>
                </a:solidFill>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930275" y="771525"/>
            <a:ext cx="4940300" cy="3703638"/>
          </a:xfrm>
          <a:prstGeom prst="rect">
            <a:avLst/>
          </a:prstGeom>
          <a:noFill/>
          <a:ln w="9525">
            <a:solidFill>
              <a:srgbClr val="000000"/>
            </a:solidFill>
            <a:miter lim="800000"/>
            <a:headEnd/>
            <a:tailEnd/>
          </a:ln>
        </p:spPr>
      </p:sp>
      <p:sp>
        <p:nvSpPr>
          <p:cNvPr id="70661" name="Rectangle 5"/>
          <p:cNvSpPr>
            <a:spLocks noGrp="1" noChangeArrowheads="1"/>
          </p:cNvSpPr>
          <p:nvPr>
            <p:ph type="body" sz="quarter" idx="3"/>
          </p:nvPr>
        </p:nvSpPr>
        <p:spPr bwMode="auto">
          <a:xfrm>
            <a:off x="927100" y="4706938"/>
            <a:ext cx="4946650" cy="4475162"/>
          </a:xfrm>
          <a:prstGeom prst="rect">
            <a:avLst/>
          </a:prstGeom>
          <a:noFill/>
          <a:ln w="9525">
            <a:noFill/>
            <a:miter lim="800000"/>
            <a:headEnd/>
            <a:tailEnd/>
          </a:ln>
          <a:effectLst/>
        </p:spPr>
        <p:txBody>
          <a:bodyPr vert="horz" wrap="none" lIns="92656" tIns="46328" rIns="92656" bIns="46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0662" name="Rectangle 6"/>
          <p:cNvSpPr>
            <a:spLocks noGrp="1" noChangeArrowheads="1"/>
          </p:cNvSpPr>
          <p:nvPr>
            <p:ph type="ftr" sz="quarter" idx="4"/>
          </p:nvPr>
        </p:nvSpPr>
        <p:spPr bwMode="auto">
          <a:xfrm>
            <a:off x="0" y="9413875"/>
            <a:ext cx="2936875" cy="463550"/>
          </a:xfrm>
          <a:prstGeom prst="rect">
            <a:avLst/>
          </a:prstGeom>
          <a:noFill/>
          <a:ln w="9525">
            <a:noFill/>
            <a:miter lim="800000"/>
            <a:headEnd/>
            <a:tailEnd/>
          </a:ln>
          <a:effectLst/>
        </p:spPr>
        <p:txBody>
          <a:bodyPr vert="horz" wrap="none" lIns="92656" tIns="46328" rIns="92656" bIns="46328" numCol="1" anchor="b" anchorCtr="0" compatLnSpc="1">
            <a:prstTxWarp prst="textNoShape">
              <a:avLst/>
            </a:prstTxWarp>
          </a:bodyPr>
          <a:lstStyle>
            <a:lvl1pPr defTabSz="927100">
              <a:spcBef>
                <a:spcPct val="0"/>
              </a:spcBef>
              <a:defRPr sz="1200" smtClean="0">
                <a:solidFill>
                  <a:schemeClr val="tx1"/>
                </a:solidFill>
              </a:defRPr>
            </a:lvl1pPr>
          </a:lstStyle>
          <a:p>
            <a:pPr>
              <a:defRPr/>
            </a:pPr>
            <a:r>
              <a:rPr lang="en-US"/>
              <a:t>Part3 Decision Tree Learning</a:t>
            </a:r>
          </a:p>
        </p:txBody>
      </p:sp>
      <p:sp>
        <p:nvSpPr>
          <p:cNvPr id="70663" name="Rectangle 7"/>
          <p:cNvSpPr>
            <a:spLocks noGrp="1" noChangeArrowheads="1"/>
          </p:cNvSpPr>
          <p:nvPr>
            <p:ph type="sldNum" sz="quarter" idx="5"/>
          </p:nvPr>
        </p:nvSpPr>
        <p:spPr bwMode="auto">
          <a:xfrm>
            <a:off x="3787775" y="9413875"/>
            <a:ext cx="2936875" cy="463550"/>
          </a:xfrm>
          <a:prstGeom prst="rect">
            <a:avLst/>
          </a:prstGeom>
          <a:noFill/>
          <a:ln w="9525">
            <a:noFill/>
            <a:miter lim="800000"/>
            <a:headEnd/>
            <a:tailEnd/>
          </a:ln>
          <a:effectLst/>
        </p:spPr>
        <p:txBody>
          <a:bodyPr vert="horz" wrap="none" lIns="92656" tIns="46328" rIns="92656" bIns="46328" numCol="1" anchor="b" anchorCtr="0" compatLnSpc="1">
            <a:prstTxWarp prst="textNoShape">
              <a:avLst/>
            </a:prstTxWarp>
          </a:bodyPr>
          <a:lstStyle>
            <a:lvl1pPr algn="r" defTabSz="927100">
              <a:spcBef>
                <a:spcPct val="0"/>
              </a:spcBef>
              <a:defRPr sz="1200" smtClean="0">
                <a:solidFill>
                  <a:schemeClr val="tx1"/>
                </a:solidFill>
              </a:defRPr>
            </a:lvl1pPr>
          </a:lstStyle>
          <a:p>
            <a:pPr>
              <a:defRPr/>
            </a:pPr>
            <a:fld id="{13988F91-19B2-4CD1-9556-5AEF2E25DAEC}" type="slidenum">
              <a:rPr lang="en-US"/>
              <a:pPr>
                <a:defRPr/>
              </a:pPr>
              <a:t>‹#›</a:t>
            </a:fld>
            <a:endParaRPr lang="en-US"/>
          </a:p>
        </p:txBody>
      </p:sp>
    </p:spTree>
    <p:extLst>
      <p:ext uri="{BB962C8B-B14F-4D97-AF65-F5344CB8AC3E}">
        <p14:creationId xmlns:p14="http://schemas.microsoft.com/office/powerpoint/2010/main" val="358452044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ICS320-Foundations of Adaptive and Learning Systems</a:t>
            </a:r>
          </a:p>
        </p:txBody>
      </p:sp>
      <p:sp>
        <p:nvSpPr>
          <p:cNvPr id="33795" name="Rectangle 6"/>
          <p:cNvSpPr>
            <a:spLocks noGrp="1" noChangeArrowheads="1"/>
          </p:cNvSpPr>
          <p:nvPr>
            <p:ph type="ftr" sz="quarter" idx="4"/>
          </p:nvPr>
        </p:nvSpPr>
        <p:spPr>
          <a:noFill/>
        </p:spPr>
        <p:txBody>
          <a:bodyPr/>
          <a:lstStyle/>
          <a:p>
            <a:r>
              <a:rPr lang="en-US"/>
              <a:t>Part3 Decision Tree Learning</a:t>
            </a:r>
          </a:p>
        </p:txBody>
      </p:sp>
      <p:sp>
        <p:nvSpPr>
          <p:cNvPr id="33796" name="Rectangle 7"/>
          <p:cNvSpPr>
            <a:spLocks noGrp="1" noChangeArrowheads="1"/>
          </p:cNvSpPr>
          <p:nvPr>
            <p:ph type="sldNum" sz="quarter" idx="5"/>
          </p:nvPr>
        </p:nvSpPr>
        <p:spPr>
          <a:noFill/>
        </p:spPr>
        <p:txBody>
          <a:bodyPr/>
          <a:lstStyle/>
          <a:p>
            <a:fld id="{31E8FDD0-3CF2-4FA8-8EA4-60153BFAF45F}" type="slidenum">
              <a:rPr lang="en-US"/>
              <a:pPr/>
              <a:t>1</a:t>
            </a:fld>
            <a:endParaRPr lang="en-US"/>
          </a:p>
        </p:txBody>
      </p:sp>
      <p:sp>
        <p:nvSpPr>
          <p:cNvPr id="33797" name="Rectangle 2"/>
          <p:cNvSpPr>
            <a:spLocks noGrp="1" noRot="1" noChangeAspect="1" noChangeArrowheads="1" noTextEdit="1"/>
          </p:cNvSpPr>
          <p:nvPr>
            <p:ph type="sldImg"/>
          </p:nvPr>
        </p:nvSpPr>
        <p:spPr>
          <a:xfrm>
            <a:off x="931863" y="771525"/>
            <a:ext cx="4937125" cy="3703638"/>
          </a:xfrm>
          <a:ln/>
        </p:spPr>
      </p:sp>
      <p:sp>
        <p:nvSpPr>
          <p:cNvPr id="33798" name="Rectangle 3"/>
          <p:cNvSpPr>
            <a:spLocks noGrp="1" noChangeArrowheads="1"/>
          </p:cNvSpPr>
          <p:nvPr>
            <p:ph type="body" idx="1"/>
          </p:nvPr>
        </p:nvSpPr>
        <p:spPr>
          <a:noFill/>
          <a:ln/>
        </p:spPr>
        <p:txBody>
          <a:bodyPr/>
          <a:lstStyle/>
          <a:p>
            <a:endParaRPr lang="tr-TR" smtClean="0"/>
          </a:p>
        </p:txBody>
      </p:sp>
    </p:spTree>
    <p:extLst>
      <p:ext uri="{BB962C8B-B14F-4D97-AF65-F5344CB8AC3E}">
        <p14:creationId xmlns:p14="http://schemas.microsoft.com/office/powerpoint/2010/main" val="178694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ICS320-Foundations of Adaptive and Learning Systems</a:t>
            </a:r>
          </a:p>
        </p:txBody>
      </p:sp>
      <p:sp>
        <p:nvSpPr>
          <p:cNvPr id="34819" name="Rectangle 6"/>
          <p:cNvSpPr>
            <a:spLocks noGrp="1" noChangeArrowheads="1"/>
          </p:cNvSpPr>
          <p:nvPr>
            <p:ph type="ftr" sz="quarter" idx="4"/>
          </p:nvPr>
        </p:nvSpPr>
        <p:spPr>
          <a:noFill/>
        </p:spPr>
        <p:txBody>
          <a:bodyPr/>
          <a:lstStyle/>
          <a:p>
            <a:r>
              <a:rPr lang="en-US"/>
              <a:t>Part3 Decision Tree Learning</a:t>
            </a:r>
          </a:p>
        </p:txBody>
      </p:sp>
      <p:sp>
        <p:nvSpPr>
          <p:cNvPr id="34820" name="Rectangle 7"/>
          <p:cNvSpPr>
            <a:spLocks noGrp="1" noChangeArrowheads="1"/>
          </p:cNvSpPr>
          <p:nvPr>
            <p:ph type="sldNum" sz="quarter" idx="5"/>
          </p:nvPr>
        </p:nvSpPr>
        <p:spPr>
          <a:noFill/>
        </p:spPr>
        <p:txBody>
          <a:bodyPr/>
          <a:lstStyle/>
          <a:p>
            <a:fld id="{B089E3FC-C027-48C6-A178-A0E8F0A247F7}" type="slidenum">
              <a:rPr lang="en-US"/>
              <a:pPr/>
              <a:t>61</a:t>
            </a:fld>
            <a:endParaRPr lang="en-US"/>
          </a:p>
        </p:txBody>
      </p:sp>
      <p:sp>
        <p:nvSpPr>
          <p:cNvPr id="34821" name="Rectangle 2"/>
          <p:cNvSpPr>
            <a:spLocks noGrp="1" noRot="1" noChangeAspect="1" noChangeArrowheads="1" noTextEdit="1"/>
          </p:cNvSpPr>
          <p:nvPr>
            <p:ph type="sldImg"/>
          </p:nvPr>
        </p:nvSpPr>
        <p:spPr>
          <a:xfrm>
            <a:off x="931863" y="771525"/>
            <a:ext cx="4937125" cy="3703638"/>
          </a:xfrm>
          <a:ln/>
        </p:spPr>
      </p:sp>
      <p:sp>
        <p:nvSpPr>
          <p:cNvPr id="34822" name="Rectangle 3"/>
          <p:cNvSpPr>
            <a:spLocks noGrp="1" noChangeArrowheads="1"/>
          </p:cNvSpPr>
          <p:nvPr>
            <p:ph type="body" idx="1"/>
          </p:nvPr>
        </p:nvSpPr>
        <p:spPr>
          <a:noFill/>
          <a:ln/>
        </p:spPr>
        <p:txBody>
          <a:bodyPr/>
          <a:lstStyle/>
          <a:p>
            <a:endParaRPr lang="tr-TR" smtClean="0"/>
          </a:p>
        </p:txBody>
      </p:sp>
    </p:spTree>
    <p:extLst>
      <p:ext uri="{BB962C8B-B14F-4D97-AF65-F5344CB8AC3E}">
        <p14:creationId xmlns:p14="http://schemas.microsoft.com/office/powerpoint/2010/main" val="43102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tr-T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tr-T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tr-T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tr-T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tr-T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tr-TR"/>
            </a:p>
          </p:txBody>
        </p:sp>
      </p:grpSp>
      <p:sp>
        <p:nvSpPr>
          <p:cNvPr id="6156" name="Rectangle 1036"/>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038"/>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039"/>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040"/>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A677A62A-A8F2-4D0A-9BE2-789046B50AB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7FF0F2A-B1F3-4F74-8E53-A04AE9F854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10400" y="131763"/>
            <a:ext cx="1947863" cy="600075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165225" y="131763"/>
            <a:ext cx="5692775" cy="60007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61C08F7-F5B5-4D28-AC08-7518BC8181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a:xfrm>
            <a:off x="457200" y="6245225"/>
            <a:ext cx="2133600" cy="476250"/>
          </a:xfrm>
        </p:spPr>
        <p:txBody>
          <a:bodyPr/>
          <a:lstStyle>
            <a:lvl1pPr>
              <a:defRPr/>
            </a:lvl1pPr>
          </a:lstStyle>
          <a:p>
            <a:endParaRPr lang="tr-T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endParaRPr lang="tr-T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fld id="{D26872AA-28F8-429C-A10B-972B31EF0AC6}"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B8F89F5-6130-4CB7-A655-EEFF0DE0A9D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D59DE44-D71A-4E13-9A5E-E00705007FF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9049F3B-E423-4917-A502-FFEB08D409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A81B3775-53ED-4BE7-B84E-AECD1803191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5A2E0558-3FBB-47E5-AD4A-4224FB232A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78107B1-0EC3-4203-BA43-5E5828547F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954D0E9-CCF6-4AB1-B09F-E2AA5BE21B2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B7A42F6-1EFA-40C3-A9F9-C94B9E7DBF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31800" y="612775"/>
            <a:ext cx="43815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5123" name="Rectangle 3"/>
          <p:cNvSpPr>
            <a:spLocks noChangeArrowheads="1"/>
          </p:cNvSpPr>
          <p:nvPr/>
        </p:nvSpPr>
        <p:spPr bwMode="ltGray">
          <a:xfrm>
            <a:off x="814388" y="612775"/>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5124" name="Rectangle 4"/>
          <p:cNvSpPr>
            <a:spLocks noChangeArrowheads="1"/>
          </p:cNvSpPr>
          <p:nvPr/>
        </p:nvSpPr>
        <p:spPr bwMode="ltGray">
          <a:xfrm>
            <a:off x="555625" y="1035050"/>
            <a:ext cx="422275"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5125" name="Rectangle 5"/>
          <p:cNvSpPr>
            <a:spLocks noChangeArrowheads="1"/>
          </p:cNvSpPr>
          <p:nvPr/>
        </p:nvSpPr>
        <p:spPr bwMode="ltGray">
          <a:xfrm>
            <a:off x="925513" y="103505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5126" name="Rectangle 6"/>
          <p:cNvSpPr>
            <a:spLocks noChangeArrowheads="1"/>
          </p:cNvSpPr>
          <p:nvPr/>
        </p:nvSpPr>
        <p:spPr bwMode="ltGray">
          <a:xfrm>
            <a:off x="141288" y="962025"/>
            <a:ext cx="560387"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5127" name="Rectangle 7"/>
          <p:cNvSpPr>
            <a:spLocks noChangeArrowheads="1"/>
          </p:cNvSpPr>
          <p:nvPr/>
        </p:nvSpPr>
        <p:spPr bwMode="gray">
          <a:xfrm>
            <a:off x="776288" y="504825"/>
            <a:ext cx="31750"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5128" name="Rectangle 8"/>
          <p:cNvSpPr>
            <a:spLocks noChangeArrowheads="1"/>
          </p:cNvSpPr>
          <p:nvPr/>
        </p:nvSpPr>
        <p:spPr bwMode="gray">
          <a:xfrm>
            <a:off x="457200"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kumimoji="1" lang="tr-TR">
              <a:solidFill>
                <a:schemeClr val="tx1"/>
              </a:solidFill>
            </a:endParaRPr>
          </a:p>
        </p:txBody>
      </p:sp>
      <p:sp>
        <p:nvSpPr>
          <p:cNvPr id="2057" name="Rectangle 9"/>
          <p:cNvSpPr>
            <a:spLocks noGrp="1" noChangeArrowheads="1"/>
          </p:cNvSpPr>
          <p:nvPr>
            <p:ph type="title"/>
          </p:nvPr>
        </p:nvSpPr>
        <p:spPr bwMode="auto">
          <a:xfrm>
            <a:off x="1165225" y="131763"/>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400" smtClean="0">
                <a:solidFill>
                  <a:schemeClr val="tx1"/>
                </a:solidFill>
              </a:defRPr>
            </a:lvl1pPr>
          </a:lstStyle>
          <a:p>
            <a:pPr>
              <a:defRPr/>
            </a:pPr>
            <a:endParaRPr lang="en-US"/>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400" smtClean="0">
                <a:solidFill>
                  <a:schemeClr val="tx1"/>
                </a:solidFill>
              </a:defRPr>
            </a:lvl1pPr>
          </a:lstStyle>
          <a:p>
            <a:pPr>
              <a:defRPr/>
            </a:pPr>
            <a:endParaRPr lang="en-US"/>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400" smtClean="0">
                <a:solidFill>
                  <a:schemeClr val="tx1"/>
                </a:solidFill>
              </a:defRPr>
            </a:lvl1pPr>
          </a:lstStyle>
          <a:p>
            <a:pPr>
              <a:defRPr/>
            </a:pPr>
            <a:fld id="{3B21D110-AFD1-444F-967B-F391765499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2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8.bin"/><Relationship Id="rId18" Type="http://schemas.openxmlformats.org/officeDocument/2006/relationships/image" Target="../media/image36.emf"/><Relationship Id="rId26" Type="http://schemas.openxmlformats.org/officeDocument/2006/relationships/image" Target="../media/image40.e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33.emf"/><Relationship Id="rId17" Type="http://schemas.openxmlformats.org/officeDocument/2006/relationships/oleObject" Target="../embeddings/oleObject30.bin"/><Relationship Id="rId25" Type="http://schemas.openxmlformats.org/officeDocument/2006/relationships/oleObject" Target="../embeddings/oleObject34.bin"/><Relationship Id="rId2" Type="http://schemas.openxmlformats.org/officeDocument/2006/relationships/slideLayout" Target="../slideLayouts/slideLayout6.xml"/><Relationship Id="rId16" Type="http://schemas.openxmlformats.org/officeDocument/2006/relationships/image" Target="../media/image35.emf"/><Relationship Id="rId20" Type="http://schemas.openxmlformats.org/officeDocument/2006/relationships/image" Target="../media/image37.emf"/><Relationship Id="rId29" Type="http://schemas.openxmlformats.org/officeDocument/2006/relationships/oleObject" Target="../embeddings/oleObject36.bin"/><Relationship Id="rId1" Type="http://schemas.openxmlformats.org/officeDocument/2006/relationships/vmlDrawing" Target="../drawings/vmlDrawing22.vml"/><Relationship Id="rId6" Type="http://schemas.openxmlformats.org/officeDocument/2006/relationships/image" Target="../media/image30.emf"/><Relationship Id="rId11" Type="http://schemas.openxmlformats.org/officeDocument/2006/relationships/oleObject" Target="../embeddings/oleObject27.bin"/><Relationship Id="rId24" Type="http://schemas.openxmlformats.org/officeDocument/2006/relationships/image" Target="../media/image39.emf"/><Relationship Id="rId32" Type="http://schemas.openxmlformats.org/officeDocument/2006/relationships/image" Target="../media/image43.e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28" Type="http://schemas.openxmlformats.org/officeDocument/2006/relationships/image" Target="../media/image41.emf"/><Relationship Id="rId10" Type="http://schemas.openxmlformats.org/officeDocument/2006/relationships/image" Target="../media/image32.emf"/><Relationship Id="rId19" Type="http://schemas.openxmlformats.org/officeDocument/2006/relationships/oleObject" Target="../embeddings/oleObject31.bin"/><Relationship Id="rId31" Type="http://schemas.openxmlformats.org/officeDocument/2006/relationships/oleObject" Target="../embeddings/oleObject37.bin"/><Relationship Id="rId4" Type="http://schemas.openxmlformats.org/officeDocument/2006/relationships/image" Target="../media/image29.emf"/><Relationship Id="rId9" Type="http://schemas.openxmlformats.org/officeDocument/2006/relationships/oleObject" Target="../embeddings/oleObject26.bin"/><Relationship Id="rId14" Type="http://schemas.openxmlformats.org/officeDocument/2006/relationships/image" Target="../media/image34.emf"/><Relationship Id="rId22" Type="http://schemas.openxmlformats.org/officeDocument/2006/relationships/image" Target="../media/image38.emf"/><Relationship Id="rId27" Type="http://schemas.openxmlformats.org/officeDocument/2006/relationships/oleObject" Target="../embeddings/oleObject35.bin"/><Relationship Id="rId30" Type="http://schemas.openxmlformats.org/officeDocument/2006/relationships/image" Target="../media/image42.emf"/></Relationships>
</file>

<file path=ppt/slides/_rels/slide67.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3.bin"/><Relationship Id="rId18" Type="http://schemas.openxmlformats.org/officeDocument/2006/relationships/oleObject" Target="../embeddings/oleObject47.bin"/><Relationship Id="rId3" Type="http://schemas.openxmlformats.org/officeDocument/2006/relationships/oleObject" Target="../embeddings/oleObject38.bin"/><Relationship Id="rId21" Type="http://schemas.openxmlformats.org/officeDocument/2006/relationships/oleObject" Target="../embeddings/oleObject49.bin"/><Relationship Id="rId7" Type="http://schemas.openxmlformats.org/officeDocument/2006/relationships/oleObject" Target="../embeddings/oleObject40.bin"/><Relationship Id="rId12" Type="http://schemas.openxmlformats.org/officeDocument/2006/relationships/image" Target="../media/image40.emf"/><Relationship Id="rId17" Type="http://schemas.openxmlformats.org/officeDocument/2006/relationships/oleObject" Target="../embeddings/oleObject46.bin"/><Relationship Id="rId2" Type="http://schemas.openxmlformats.org/officeDocument/2006/relationships/slideLayout" Target="../slideLayouts/slideLayout6.xml"/><Relationship Id="rId16" Type="http://schemas.openxmlformats.org/officeDocument/2006/relationships/oleObject" Target="../embeddings/oleObject45.bin"/><Relationship Id="rId20" Type="http://schemas.openxmlformats.org/officeDocument/2006/relationships/image" Target="../media/image46.emf"/><Relationship Id="rId1" Type="http://schemas.openxmlformats.org/officeDocument/2006/relationships/vmlDrawing" Target="../drawings/vmlDrawing23.vml"/><Relationship Id="rId6" Type="http://schemas.openxmlformats.org/officeDocument/2006/relationships/image" Target="../media/image30.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32.emf"/><Relationship Id="rId19" Type="http://schemas.openxmlformats.org/officeDocument/2006/relationships/oleObject" Target="../embeddings/oleObject48.bin"/><Relationship Id="rId4" Type="http://schemas.openxmlformats.org/officeDocument/2006/relationships/image" Target="../media/image29.emf"/><Relationship Id="rId9" Type="http://schemas.openxmlformats.org/officeDocument/2006/relationships/oleObject" Target="../embeddings/oleObject41.bin"/><Relationship Id="rId14" Type="http://schemas.openxmlformats.org/officeDocument/2006/relationships/image" Target="../media/image45.emf"/><Relationship Id="rId22" Type="http://schemas.openxmlformats.org/officeDocument/2006/relationships/image" Target="../media/image47.emf"/></Relationships>
</file>

<file path=ppt/slides/_rels/slide68.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55.bin"/><Relationship Id="rId18" Type="http://schemas.openxmlformats.org/officeDocument/2006/relationships/oleObject" Target="../embeddings/oleObject58.bin"/><Relationship Id="rId3" Type="http://schemas.openxmlformats.org/officeDocument/2006/relationships/oleObject" Target="../embeddings/oleObject50.bin"/><Relationship Id="rId21" Type="http://schemas.openxmlformats.org/officeDocument/2006/relationships/image" Target="../media/image40.emf"/><Relationship Id="rId7" Type="http://schemas.openxmlformats.org/officeDocument/2006/relationships/oleObject" Target="../embeddings/oleObject52.bin"/><Relationship Id="rId12" Type="http://schemas.openxmlformats.org/officeDocument/2006/relationships/image" Target="../media/image45.emf"/><Relationship Id="rId17" Type="http://schemas.openxmlformats.org/officeDocument/2006/relationships/image" Target="../media/image46.emf"/><Relationship Id="rId2" Type="http://schemas.openxmlformats.org/officeDocument/2006/relationships/slideLayout" Target="../slideLayouts/slideLayout6.xml"/><Relationship Id="rId16" Type="http://schemas.openxmlformats.org/officeDocument/2006/relationships/oleObject" Target="../embeddings/oleObject57.bin"/><Relationship Id="rId20" Type="http://schemas.openxmlformats.org/officeDocument/2006/relationships/oleObject" Target="../embeddings/oleObject60.bin"/><Relationship Id="rId1" Type="http://schemas.openxmlformats.org/officeDocument/2006/relationships/vmlDrawing" Target="../drawings/vmlDrawing24.vml"/><Relationship Id="rId6" Type="http://schemas.openxmlformats.org/officeDocument/2006/relationships/image" Target="../media/image30.e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image" Target="../media/image48.emf"/><Relationship Id="rId23" Type="http://schemas.openxmlformats.org/officeDocument/2006/relationships/oleObject" Target="../embeddings/oleObject62.bin"/><Relationship Id="rId10" Type="http://schemas.openxmlformats.org/officeDocument/2006/relationships/image" Target="../media/image32.emf"/><Relationship Id="rId19" Type="http://schemas.openxmlformats.org/officeDocument/2006/relationships/oleObject" Target="../embeddings/oleObject59.bin"/><Relationship Id="rId4" Type="http://schemas.openxmlformats.org/officeDocument/2006/relationships/image" Target="../media/image29.emf"/><Relationship Id="rId9" Type="http://schemas.openxmlformats.org/officeDocument/2006/relationships/oleObject" Target="../embeddings/oleObject53.bin"/><Relationship Id="rId14" Type="http://schemas.openxmlformats.org/officeDocument/2006/relationships/oleObject" Target="../embeddings/oleObject56.bin"/><Relationship Id="rId22" Type="http://schemas.openxmlformats.org/officeDocument/2006/relationships/oleObject" Target="../embeddings/oleObject61.bin"/></Relationships>
</file>

<file path=ppt/slides/_rels/slide6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30.emf"/><Relationship Id="rId5" Type="http://schemas.openxmlformats.org/officeDocument/2006/relationships/oleObject" Target="../embeddings/oleObject64.bin"/><Relationship Id="rId4" Type="http://schemas.openxmlformats.org/officeDocument/2006/relationships/image" Target="../media/image2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49.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2667000" y="838200"/>
            <a:ext cx="6202363" cy="2195513"/>
          </a:xfrm>
        </p:spPr>
        <p:txBody>
          <a:bodyPr/>
          <a:lstStyle/>
          <a:p>
            <a:pPr algn="ctr"/>
            <a:r>
              <a:rPr lang="tr-TR" sz="3300" smtClean="0">
                <a:latin typeface="Arial" charset="0"/>
              </a:rPr>
              <a:t>Veri </a:t>
            </a:r>
            <a:r>
              <a:rPr lang="tr-TR" sz="3300" dirty="0" smtClean="0">
                <a:latin typeface="Arial" charset="0"/>
              </a:rPr>
              <a:t>Madenciliği</a:t>
            </a:r>
            <a:endParaRPr lang="tr-TR" sz="2800" dirty="0">
              <a:cs typeface="Times New Roman" pitchFamily="18" charset="0"/>
            </a:endParaRPr>
          </a:p>
        </p:txBody>
      </p:sp>
      <p:sp>
        <p:nvSpPr>
          <p:cNvPr id="7" name="Rectangle 3"/>
          <p:cNvSpPr>
            <a:spLocks noGrp="1" noChangeArrowheads="1"/>
          </p:cNvSpPr>
          <p:nvPr>
            <p:ph type="subTitle" idx="1"/>
          </p:nvPr>
        </p:nvSpPr>
        <p:spPr>
          <a:xfrm>
            <a:off x="381000" y="3429000"/>
            <a:ext cx="8458200" cy="3124200"/>
          </a:xfrm>
        </p:spPr>
        <p:txBody>
          <a:bodyPr/>
          <a:lstStyle/>
          <a:p>
            <a:r>
              <a:rPr lang="tr-TR" sz="2200" dirty="0" smtClean="0"/>
              <a:t>Ders Notları </a:t>
            </a:r>
            <a:r>
              <a:rPr lang="tr-TR" sz="2200" smtClean="0"/>
              <a:t>- 4</a:t>
            </a:r>
            <a:r>
              <a:rPr lang="tr-TR" sz="2000" dirty="0"/>
              <a:t/>
            </a:r>
            <a:br>
              <a:rPr lang="tr-TR" sz="2000" dirty="0"/>
            </a:br>
            <a:r>
              <a:rPr lang="tr-TR" sz="1600" dirty="0"/>
              <a:t>	 </a:t>
            </a:r>
            <a:r>
              <a:rPr lang="tr-TR" sz="1800" dirty="0"/>
              <a:t> </a:t>
            </a:r>
          </a:p>
        </p:txBody>
      </p:sp>
      <p:pic>
        <p:nvPicPr>
          <p:cNvPr id="8" name="Picture 4" descr="c:\Program Files\Common Files\Microsoft Shared\Clipart\cagcat50\pe01838_.wmf"/>
          <p:cNvPicPr>
            <a:picLocks noChangeAspect="1" noChangeArrowheads="1"/>
          </p:cNvPicPr>
          <p:nvPr/>
        </p:nvPicPr>
        <p:blipFill>
          <a:blip r:embed="rId3"/>
          <a:srcRect/>
          <a:stretch>
            <a:fillRect/>
          </a:stretch>
        </p:blipFill>
        <p:spPr bwMode="auto">
          <a:xfrm>
            <a:off x="304800" y="1066800"/>
            <a:ext cx="2971800" cy="28511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Sınıflandırma İşlemi: Model</a:t>
            </a:r>
            <a:br>
              <a:rPr lang="tr-TR" dirty="0" smtClean="0"/>
            </a:br>
            <a:r>
              <a:rPr lang="tr-TR" dirty="0" smtClean="0"/>
              <a:t>Oluşturma</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10</a:t>
            </a:fld>
            <a:endParaRPr lang="en-US"/>
          </a:p>
        </p:txBody>
      </p:sp>
      <p:graphicFrame>
        <p:nvGraphicFramePr>
          <p:cNvPr id="5" name="Group 69"/>
          <p:cNvGraphicFramePr>
            <a:graphicFrameLocks noGrp="1"/>
          </p:cNvGraphicFramePr>
          <p:nvPr>
            <p:ph idx="1"/>
          </p:nvPr>
        </p:nvGraphicFramePr>
        <p:xfrm>
          <a:off x="785786" y="1611313"/>
          <a:ext cx="2384425" cy="2133600"/>
        </p:xfrm>
        <a:graphic>
          <a:graphicData uri="http://schemas.openxmlformats.org/drawingml/2006/table">
            <a:tbl>
              <a:tblPr/>
              <a:tblGrid>
                <a:gridCol w="746125">
                  <a:extLst>
                    <a:ext uri="{9D8B030D-6E8A-4147-A177-3AD203B41FA5}">
                      <a16:colId xmlns:a16="http://schemas.microsoft.com/office/drawing/2014/main" val="20000"/>
                    </a:ext>
                  </a:extLst>
                </a:gridCol>
                <a:gridCol w="814388">
                  <a:extLst>
                    <a:ext uri="{9D8B030D-6E8A-4147-A177-3AD203B41FA5}">
                      <a16:colId xmlns:a16="http://schemas.microsoft.com/office/drawing/2014/main" val="20001"/>
                    </a:ext>
                  </a:extLst>
                </a:gridCol>
                <a:gridCol w="823912">
                  <a:extLst>
                    <a:ext uri="{9D8B030D-6E8A-4147-A177-3AD203B41FA5}">
                      <a16:colId xmlns:a16="http://schemas.microsoft.com/office/drawing/2014/main" val="20002"/>
                    </a:ext>
                  </a:extLst>
                </a:gridCol>
              </a:tblGrid>
              <a:tr h="196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chemeClr val="tx1"/>
                          </a:solidFill>
                          <a:effectLst/>
                          <a:latin typeface="Arial" charset="0"/>
                        </a:rPr>
                        <a:t>İsim</a:t>
                      </a:r>
                      <a:endParaRPr kumimoji="0" lang="en-US" sz="14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chemeClr val="tx1"/>
                          </a:solidFill>
                          <a:effectLst/>
                          <a:latin typeface="Arial" charset="0"/>
                        </a:rPr>
                        <a:t>Gelir</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chemeClr val="tx1"/>
                          </a:solidFill>
                          <a:effectLst/>
                          <a:latin typeface="Arial" charset="0"/>
                        </a:rPr>
                        <a:t>Yaş</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solidFill>
                      <a:srgbClr val="DDDDDD"/>
                    </a:solidFill>
                  </a:tcPr>
                </a:tc>
                <a:extLst>
                  <a:ext uri="{0D108BD9-81ED-4DB2-BD59-A6C34878D82A}">
                    <a16:rowId xmlns:a16="http://schemas.microsoft.com/office/drawing/2014/main" val="10000"/>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Samir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0" i="0" u="none" strike="noStrike" cap="none" normalizeH="0" baseline="0" dirty="0" smtClean="0">
                          <a:ln>
                            <a:noFill/>
                          </a:ln>
                          <a:solidFill>
                            <a:schemeClr val="tx1"/>
                          </a:solidFill>
                          <a:effectLst/>
                          <a:latin typeface="Arial" charset="0"/>
                        </a:rPr>
                        <a:t>Düşük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&lt;30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Ahmed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0" i="0" u="none" strike="noStrike" cap="none" normalizeH="0" baseline="0" dirty="0" smtClean="0">
                          <a:ln>
                            <a:noFill/>
                          </a:ln>
                          <a:solidFill>
                            <a:schemeClr val="tx1"/>
                          </a:solidFill>
                          <a:effectLst/>
                          <a:latin typeface="Arial" charset="0"/>
                        </a:rPr>
                        <a:t>Orta</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[30...40]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196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Salah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0" i="0" u="none" strike="noStrike" cap="none" normalizeH="0" baseline="0" dirty="0" smtClean="0">
                          <a:ln>
                            <a:noFill/>
                          </a:ln>
                          <a:solidFill>
                            <a:schemeClr val="tx1"/>
                          </a:solidFill>
                          <a:effectLst/>
                          <a:latin typeface="Arial" charset="0"/>
                        </a:rPr>
                        <a:t>Yüksek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&lt;30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Ali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0" i="0" u="none" strike="noStrike" cap="none" normalizeH="0" baseline="0" dirty="0" smtClean="0">
                          <a:ln>
                            <a:noFill/>
                          </a:ln>
                          <a:solidFill>
                            <a:schemeClr val="tx1"/>
                          </a:solidFill>
                          <a:effectLst/>
                          <a:latin typeface="Arial" charset="0"/>
                        </a:rPr>
                        <a:t>Orta</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&gt;40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Sami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0" i="0" u="none" strike="noStrike" cap="none" normalizeH="0" baseline="0" dirty="0" smtClean="0">
                          <a:ln>
                            <a:noFill/>
                          </a:ln>
                          <a:solidFill>
                            <a:schemeClr val="tx1"/>
                          </a:solidFill>
                          <a:effectLst/>
                          <a:latin typeface="Arial" charset="0"/>
                        </a:rPr>
                        <a:t>Düşük</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[30..40]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5"/>
                  </a:ext>
                </a:extLst>
              </a:tr>
              <a:tr h="196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smtClean="0">
                          <a:ln>
                            <a:noFill/>
                          </a:ln>
                          <a:solidFill>
                            <a:schemeClr val="tx1"/>
                          </a:solidFill>
                          <a:effectLst/>
                          <a:latin typeface="Arial" charset="0"/>
                        </a:rPr>
                        <a:t>Emad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0" i="0" u="none" strike="noStrike" cap="none" normalizeH="0" baseline="0" dirty="0" smtClean="0">
                          <a:ln>
                            <a:noFill/>
                          </a:ln>
                          <a:solidFill>
                            <a:schemeClr val="tx1"/>
                          </a:solidFill>
                          <a:effectLst/>
                          <a:latin typeface="Arial" charset="0"/>
                        </a:rPr>
                        <a:t>Orta</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&lt;30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6"/>
                  </a:ext>
                </a:extLst>
              </a:tr>
            </a:tbl>
          </a:graphicData>
        </a:graphic>
      </p:graphicFrame>
      <p:sp>
        <p:nvSpPr>
          <p:cNvPr id="6" name="AutoShape 40"/>
          <p:cNvSpPr>
            <a:spLocks noChangeArrowheads="1"/>
          </p:cNvSpPr>
          <p:nvPr/>
        </p:nvSpPr>
        <p:spPr bwMode="auto">
          <a:xfrm>
            <a:off x="4614836" y="1835150"/>
            <a:ext cx="609600" cy="304800"/>
          </a:xfrm>
          <a:prstGeom prst="rightArrow">
            <a:avLst>
              <a:gd name="adj1" fmla="val 50000"/>
              <a:gd name="adj2" fmla="val 50000"/>
            </a:avLst>
          </a:prstGeom>
          <a:solidFill>
            <a:schemeClr val="accent2"/>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7" name="AutoShape 41"/>
          <p:cNvSpPr>
            <a:spLocks noChangeArrowheads="1"/>
          </p:cNvSpPr>
          <p:nvPr/>
        </p:nvSpPr>
        <p:spPr bwMode="auto">
          <a:xfrm rot="5400000">
            <a:off x="6672236" y="2514600"/>
            <a:ext cx="304800" cy="304800"/>
          </a:xfrm>
          <a:prstGeom prst="rightArrow">
            <a:avLst>
              <a:gd name="adj1" fmla="val 50000"/>
              <a:gd name="adj2" fmla="val 25000"/>
            </a:avLst>
          </a:prstGeom>
          <a:solidFill>
            <a:schemeClr val="accent2"/>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8" name="AutoShape 42"/>
          <p:cNvSpPr>
            <a:spLocks noChangeArrowheads="1"/>
          </p:cNvSpPr>
          <p:nvPr/>
        </p:nvSpPr>
        <p:spPr bwMode="auto">
          <a:xfrm>
            <a:off x="5643570" y="3805238"/>
            <a:ext cx="2590800" cy="2266968"/>
          </a:xfrm>
          <a:prstGeom prst="foldedCorner">
            <a:avLst>
              <a:gd name="adj" fmla="val 12500"/>
            </a:avLst>
          </a:prstGeom>
          <a:solidFill>
            <a:schemeClr val="accent6">
              <a:lumMod val="75000"/>
            </a:schemeClr>
          </a:solidFill>
          <a:ln w="9525">
            <a:solidFill>
              <a:schemeClr val="tx1"/>
            </a:solidFill>
            <a:round/>
            <a:headEnd/>
            <a:tailEnd/>
          </a:ln>
          <a:effectLst/>
          <a:scene3d>
            <a:camera prst="orthographicFront"/>
            <a:lightRig rig="threePt" dir="t"/>
          </a:scene3d>
          <a:sp3d/>
        </p:spPr>
        <p:txBody>
          <a:bodyPr wrap="none" anchor="ctr"/>
          <a:lstStyle/>
          <a:p>
            <a:pPr algn="l"/>
            <a:endParaRPr lang="tr-TR" sz="1400" b="1">
              <a:solidFill>
                <a:schemeClr val="folHlink"/>
              </a:solidFill>
            </a:endParaRPr>
          </a:p>
        </p:txBody>
      </p:sp>
      <p:sp>
        <p:nvSpPr>
          <p:cNvPr id="9" name="AutoShape 43"/>
          <p:cNvSpPr>
            <a:spLocks noChangeArrowheads="1"/>
          </p:cNvSpPr>
          <p:nvPr/>
        </p:nvSpPr>
        <p:spPr bwMode="auto">
          <a:xfrm>
            <a:off x="5376836" y="1600200"/>
            <a:ext cx="3124254" cy="762000"/>
          </a:xfrm>
          <a:prstGeom prst="roundRect">
            <a:avLst>
              <a:gd name="adj" fmla="val 16667"/>
            </a:avLst>
          </a:prstGeom>
          <a:solidFill>
            <a:srgbClr val="FFCC00"/>
          </a:solidFill>
          <a:ln w="9525">
            <a:solidFill>
              <a:schemeClr val="tx1"/>
            </a:solidFill>
            <a:round/>
            <a:headEnd/>
            <a:tailEnd/>
          </a:ln>
          <a:effectLst/>
          <a:scene3d>
            <a:camera prst="orthographicFront"/>
            <a:lightRig rig="threePt" dir="t"/>
          </a:scene3d>
          <a:sp3d>
            <a:bevelT prst="angle"/>
          </a:sp3d>
        </p:spPr>
        <p:txBody>
          <a:bodyPr wrap="none" anchor="ctr"/>
          <a:lstStyle/>
          <a:p>
            <a:pPr algn="ctr"/>
            <a:r>
              <a:rPr lang="tr-TR" dirty="0" smtClean="0">
                <a:latin typeface="Tahoma" pitchFamily="34" charset="0"/>
              </a:rPr>
              <a:t>Sınıflandırma </a:t>
            </a:r>
            <a:r>
              <a:rPr lang="en-US" dirty="0" err="1" smtClean="0">
                <a:latin typeface="Tahoma" pitchFamily="34" charset="0"/>
              </a:rPr>
              <a:t>Metod</a:t>
            </a:r>
            <a:r>
              <a:rPr lang="tr-TR" dirty="0" smtClean="0">
                <a:latin typeface="Tahoma" pitchFamily="34" charset="0"/>
              </a:rPr>
              <a:t>u</a:t>
            </a:r>
            <a:endParaRPr lang="en-US" dirty="0">
              <a:latin typeface="Tahoma" pitchFamily="34" charset="0"/>
            </a:endParaRPr>
          </a:p>
        </p:txBody>
      </p:sp>
      <p:sp>
        <p:nvSpPr>
          <p:cNvPr id="10" name="Text Box 44"/>
          <p:cNvSpPr txBox="1">
            <a:spLocks noChangeArrowheads="1"/>
          </p:cNvSpPr>
          <p:nvPr/>
        </p:nvSpPr>
        <p:spPr bwMode="auto">
          <a:xfrm>
            <a:off x="5910236" y="3886200"/>
            <a:ext cx="2438400" cy="2092881"/>
          </a:xfrm>
          <a:prstGeom prst="rect">
            <a:avLst/>
          </a:prstGeom>
          <a:noFill/>
          <a:ln w="9525">
            <a:noFill/>
            <a:miter lim="800000"/>
            <a:headEnd/>
            <a:tailEnd/>
          </a:ln>
          <a:effectLst/>
          <a:scene3d>
            <a:camera prst="orthographicFront"/>
            <a:lightRig rig="threePt" dir="t"/>
          </a:scene3d>
          <a:sp3d>
            <a:bevelT prst="angle"/>
          </a:sp3d>
        </p:spPr>
        <p:txBody>
          <a:bodyPr>
            <a:spAutoFit/>
          </a:bodyPr>
          <a:lstStyle/>
          <a:p>
            <a:pPr algn="l">
              <a:spcBef>
                <a:spcPts val="0"/>
              </a:spcBef>
            </a:pPr>
            <a:r>
              <a:rPr lang="en-US" sz="1400" dirty="0">
                <a:solidFill>
                  <a:schemeClr val="tx2"/>
                </a:solidFill>
                <a:latin typeface="Comic Sans MS" pitchFamily="66" charset="0"/>
              </a:rPr>
              <a:t>IF </a:t>
            </a:r>
            <a:r>
              <a:rPr lang="tr-TR" sz="1400" dirty="0" err="1" smtClean="0">
                <a:solidFill>
                  <a:schemeClr val="tx2"/>
                </a:solidFill>
                <a:latin typeface="Comic Sans MS" pitchFamily="66" charset="0"/>
              </a:rPr>
              <a:t>GElir</a:t>
            </a:r>
            <a:r>
              <a:rPr lang="en-US" sz="1400" dirty="0" smtClean="0">
                <a:solidFill>
                  <a:schemeClr val="tx2"/>
                </a:solidFill>
                <a:latin typeface="Comic Sans MS" pitchFamily="66" charset="0"/>
              </a:rPr>
              <a:t> </a:t>
            </a:r>
            <a:r>
              <a:rPr lang="en-US" sz="1400" dirty="0">
                <a:solidFill>
                  <a:schemeClr val="tx2"/>
                </a:solidFill>
                <a:latin typeface="Comic Sans MS" pitchFamily="66" charset="0"/>
              </a:rPr>
              <a:t>= ‘High’</a:t>
            </a:r>
          </a:p>
          <a:p>
            <a:pPr algn="l">
              <a:spcBef>
                <a:spcPts val="0"/>
              </a:spcBef>
            </a:pPr>
            <a:r>
              <a:rPr lang="en-US" sz="1400" dirty="0">
                <a:solidFill>
                  <a:schemeClr val="tx2"/>
                </a:solidFill>
                <a:latin typeface="Comic Sans MS" pitchFamily="66" charset="0"/>
              </a:rPr>
              <a:t>OR </a:t>
            </a:r>
            <a:r>
              <a:rPr lang="tr-TR" sz="1400" dirty="0" smtClean="0">
                <a:solidFill>
                  <a:schemeClr val="tx2"/>
                </a:solidFill>
                <a:latin typeface="Comic Sans MS" pitchFamily="66" charset="0"/>
              </a:rPr>
              <a:t>Yaş</a:t>
            </a:r>
            <a:r>
              <a:rPr lang="en-US" sz="1400" dirty="0" smtClean="0">
                <a:solidFill>
                  <a:schemeClr val="tx2"/>
                </a:solidFill>
                <a:latin typeface="Comic Sans MS" pitchFamily="66" charset="0"/>
              </a:rPr>
              <a:t> </a:t>
            </a:r>
            <a:r>
              <a:rPr lang="tr-TR" sz="1400" dirty="0">
                <a:latin typeface="Comic Sans MS" pitchFamily="66" charset="0"/>
              </a:rPr>
              <a:t>&lt;</a:t>
            </a:r>
            <a:r>
              <a:rPr lang="en-US" sz="1400" dirty="0" smtClean="0">
                <a:solidFill>
                  <a:schemeClr val="tx2"/>
                </a:solidFill>
                <a:latin typeface="Comic Sans MS" pitchFamily="66" charset="0"/>
              </a:rPr>
              <a:t> </a:t>
            </a:r>
            <a:r>
              <a:rPr lang="en-US" sz="1400" dirty="0">
                <a:solidFill>
                  <a:schemeClr val="tx2"/>
                </a:solidFill>
                <a:latin typeface="Comic Sans MS" pitchFamily="66" charset="0"/>
              </a:rPr>
              <a:t>30</a:t>
            </a:r>
          </a:p>
          <a:p>
            <a:pPr>
              <a:spcBef>
                <a:spcPts val="0"/>
              </a:spcBef>
            </a:pPr>
            <a:r>
              <a:rPr lang="en-US" sz="1400" dirty="0">
                <a:solidFill>
                  <a:schemeClr val="tx2"/>
                </a:solidFill>
                <a:latin typeface="Comic Sans MS" pitchFamily="66" charset="0"/>
              </a:rPr>
              <a:t>THEN Class = </a:t>
            </a:r>
            <a:r>
              <a:rPr lang="en-US" sz="1400" dirty="0" smtClean="0">
                <a:solidFill>
                  <a:schemeClr val="tx2"/>
                </a:solidFill>
                <a:latin typeface="Comic Sans MS" pitchFamily="66" charset="0"/>
              </a:rPr>
              <a:t>‘</a:t>
            </a:r>
            <a:r>
              <a:rPr lang="tr-TR" sz="1400" dirty="0" smtClean="0">
                <a:solidFill>
                  <a:schemeClr val="tx2"/>
                </a:solidFill>
                <a:latin typeface="Comic Sans MS" pitchFamily="66" charset="0"/>
              </a:rPr>
              <a:t>İyi</a:t>
            </a:r>
            <a:r>
              <a:rPr lang="en-US" sz="1400" dirty="0" smtClean="0">
                <a:latin typeface="Comic Sans MS" pitchFamily="66" charset="0"/>
              </a:rPr>
              <a:t>‘</a:t>
            </a:r>
            <a:endParaRPr lang="en-US" sz="1400" dirty="0">
              <a:solidFill>
                <a:schemeClr val="tx2"/>
              </a:solidFill>
              <a:latin typeface="Comic Sans MS" pitchFamily="66" charset="0"/>
            </a:endParaRPr>
          </a:p>
          <a:p>
            <a:pPr algn="l">
              <a:spcBef>
                <a:spcPts val="0"/>
              </a:spcBef>
            </a:pPr>
            <a:endParaRPr lang="en-US" sz="800" dirty="0">
              <a:solidFill>
                <a:schemeClr val="tx2"/>
              </a:solidFill>
              <a:latin typeface="Comic Sans MS" pitchFamily="66" charset="0"/>
            </a:endParaRPr>
          </a:p>
          <a:p>
            <a:pPr algn="l">
              <a:spcBef>
                <a:spcPts val="0"/>
              </a:spcBef>
            </a:pPr>
            <a:r>
              <a:rPr lang="en-US" sz="1400" dirty="0">
                <a:solidFill>
                  <a:schemeClr val="tx2"/>
                </a:solidFill>
                <a:latin typeface="Comic Sans MS" pitchFamily="66" charset="0"/>
              </a:rPr>
              <a:t>OR</a:t>
            </a:r>
          </a:p>
          <a:p>
            <a:pPr algn="l">
              <a:spcBef>
                <a:spcPts val="0"/>
              </a:spcBef>
            </a:pPr>
            <a:endParaRPr lang="en-US" sz="800" dirty="0">
              <a:solidFill>
                <a:schemeClr val="tx2"/>
              </a:solidFill>
              <a:latin typeface="Comic Sans MS" pitchFamily="66" charset="0"/>
            </a:endParaRPr>
          </a:p>
          <a:p>
            <a:pPr algn="l">
              <a:spcBef>
                <a:spcPts val="0"/>
              </a:spcBef>
            </a:pPr>
            <a:r>
              <a:rPr lang="tr-TR" sz="1400" dirty="0" smtClean="0">
                <a:solidFill>
                  <a:schemeClr val="tx2"/>
                </a:solidFill>
                <a:latin typeface="Comic Sans MS" pitchFamily="66" charset="0"/>
              </a:rPr>
              <a:t>Karar Ağacı</a:t>
            </a:r>
            <a:endParaRPr lang="en-US" sz="1400" dirty="0">
              <a:solidFill>
                <a:schemeClr val="tx2"/>
              </a:solidFill>
              <a:latin typeface="Comic Sans MS" pitchFamily="66" charset="0"/>
            </a:endParaRPr>
          </a:p>
          <a:p>
            <a:pPr algn="l">
              <a:spcBef>
                <a:spcPts val="0"/>
              </a:spcBef>
            </a:pPr>
            <a:endParaRPr lang="en-US" sz="800" dirty="0">
              <a:solidFill>
                <a:schemeClr val="tx2"/>
              </a:solidFill>
              <a:latin typeface="Comic Sans MS" pitchFamily="66" charset="0"/>
            </a:endParaRPr>
          </a:p>
          <a:p>
            <a:pPr algn="l">
              <a:spcBef>
                <a:spcPts val="0"/>
              </a:spcBef>
            </a:pPr>
            <a:r>
              <a:rPr lang="en-US" sz="1400" dirty="0">
                <a:solidFill>
                  <a:schemeClr val="tx2"/>
                </a:solidFill>
                <a:latin typeface="Comic Sans MS" pitchFamily="66" charset="0"/>
              </a:rPr>
              <a:t>OR</a:t>
            </a:r>
          </a:p>
          <a:p>
            <a:pPr algn="l">
              <a:spcBef>
                <a:spcPts val="0"/>
              </a:spcBef>
            </a:pPr>
            <a:endParaRPr lang="en-US" sz="800" dirty="0">
              <a:solidFill>
                <a:schemeClr val="tx2"/>
              </a:solidFill>
              <a:latin typeface="Comic Sans MS" pitchFamily="66" charset="0"/>
            </a:endParaRPr>
          </a:p>
          <a:p>
            <a:pPr algn="l">
              <a:spcBef>
                <a:spcPts val="0"/>
              </a:spcBef>
            </a:pPr>
            <a:r>
              <a:rPr lang="en-US" sz="1400" dirty="0" err="1" smtClean="0">
                <a:solidFill>
                  <a:schemeClr val="tx2"/>
                </a:solidFill>
                <a:latin typeface="Comic Sans MS" pitchFamily="66" charset="0"/>
              </a:rPr>
              <a:t>Mathemati</a:t>
            </a:r>
            <a:r>
              <a:rPr lang="tr-TR" sz="1400" dirty="0" smtClean="0">
                <a:solidFill>
                  <a:schemeClr val="tx2"/>
                </a:solidFill>
                <a:latin typeface="Comic Sans MS" pitchFamily="66" charset="0"/>
              </a:rPr>
              <a:t>k</a:t>
            </a:r>
            <a:r>
              <a:rPr lang="en-US" sz="1400" dirty="0" smtClean="0">
                <a:solidFill>
                  <a:schemeClr val="tx2"/>
                </a:solidFill>
                <a:latin typeface="Comic Sans MS" pitchFamily="66" charset="0"/>
              </a:rPr>
              <a:t> For</a:t>
            </a:r>
            <a:r>
              <a:rPr lang="tr-TR" sz="1400" dirty="0" err="1" smtClean="0">
                <a:solidFill>
                  <a:schemeClr val="tx2"/>
                </a:solidFill>
                <a:latin typeface="Comic Sans MS" pitchFamily="66" charset="0"/>
              </a:rPr>
              <a:t>mülü</a:t>
            </a:r>
            <a:endParaRPr lang="en-US" sz="1400" dirty="0">
              <a:solidFill>
                <a:schemeClr val="tx2"/>
              </a:solidFill>
              <a:latin typeface="Comic Sans MS" pitchFamily="66" charset="0"/>
            </a:endParaRPr>
          </a:p>
        </p:txBody>
      </p:sp>
      <p:sp>
        <p:nvSpPr>
          <p:cNvPr id="11" name="Oval 45"/>
          <p:cNvSpPr>
            <a:spLocks noChangeArrowheads="1"/>
          </p:cNvSpPr>
          <p:nvPr/>
        </p:nvSpPr>
        <p:spPr bwMode="auto">
          <a:xfrm>
            <a:off x="5357818" y="2895600"/>
            <a:ext cx="3143272" cy="838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p:spPr>
        <p:txBody>
          <a:bodyPr wrap="none" anchor="ctr"/>
          <a:lstStyle/>
          <a:p>
            <a:pPr algn="ctr"/>
            <a:r>
              <a:rPr lang="tr-TR" dirty="0" smtClean="0"/>
              <a:t>Sınıflandırma</a:t>
            </a:r>
            <a:r>
              <a:rPr lang="en-US" dirty="0" smtClean="0">
                <a:latin typeface="Tahoma" pitchFamily="34" charset="0"/>
              </a:rPr>
              <a:t> Model</a:t>
            </a:r>
            <a:r>
              <a:rPr lang="tr-TR" dirty="0" smtClean="0">
                <a:latin typeface="Tahoma" pitchFamily="34" charset="0"/>
              </a:rPr>
              <a:t>i</a:t>
            </a:r>
            <a:endParaRPr lang="en-US" dirty="0">
              <a:latin typeface="Tahoma" pitchFamily="34" charset="0"/>
            </a:endParaRPr>
          </a:p>
        </p:txBody>
      </p:sp>
      <p:graphicFrame>
        <p:nvGraphicFramePr>
          <p:cNvPr id="12" name="Group 70"/>
          <p:cNvGraphicFramePr>
            <a:graphicFrameLocks noGrp="1"/>
          </p:cNvGraphicFramePr>
          <p:nvPr/>
        </p:nvGraphicFramePr>
        <p:xfrm>
          <a:off x="3224186" y="1611313"/>
          <a:ext cx="1238250" cy="2133600"/>
        </p:xfrm>
        <a:graphic>
          <a:graphicData uri="http://schemas.openxmlformats.org/drawingml/2006/table">
            <a:tbl>
              <a:tblPr/>
              <a:tblGrid>
                <a:gridCol w="1238250">
                  <a:extLst>
                    <a:ext uri="{9D8B030D-6E8A-4147-A177-3AD203B41FA5}">
                      <a16:colId xmlns:a16="http://schemas.microsoft.com/office/drawing/2014/main" val="20000"/>
                    </a:ext>
                  </a:extLst>
                </a:gridCol>
              </a:tblGrid>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chemeClr val="tx1"/>
                          </a:solidFill>
                          <a:effectLst/>
                          <a:latin typeface="Arial" charset="0"/>
                        </a:rPr>
                        <a:t>K</a:t>
                      </a:r>
                      <a:r>
                        <a:rPr kumimoji="0" lang="en-US" sz="1400" b="1" i="0" u="none" strike="noStrike" cap="none" normalizeH="0" baseline="0" dirty="0" err="1" smtClean="0">
                          <a:ln>
                            <a:noFill/>
                          </a:ln>
                          <a:solidFill>
                            <a:schemeClr val="tx1"/>
                          </a:solidFill>
                          <a:effectLst/>
                          <a:latin typeface="Arial" charset="0"/>
                        </a:rPr>
                        <a:t>redi</a:t>
                      </a:r>
                      <a:r>
                        <a:rPr kumimoji="0" lang="en-US" sz="1400" b="1" i="0" u="none" strike="noStrike" cap="none" normalizeH="0" baseline="0" dirty="0" smtClean="0">
                          <a:ln>
                            <a:noFill/>
                          </a:ln>
                          <a:solidFill>
                            <a:schemeClr val="tx1"/>
                          </a:solidFill>
                          <a:effectLst/>
                          <a:latin typeface="Arial" charset="0"/>
                        </a:rPr>
                        <a:t> </a:t>
                      </a:r>
                      <a:r>
                        <a:rPr kumimoji="0" lang="tr-TR" sz="1400" b="1" i="0" u="none" strike="noStrike" cap="none" normalizeH="0" baseline="0" dirty="0" smtClean="0">
                          <a:ln>
                            <a:noFill/>
                          </a:ln>
                          <a:solidFill>
                            <a:schemeClr val="tx1"/>
                          </a:solidFill>
                          <a:effectLst/>
                          <a:latin typeface="Arial" charset="0"/>
                        </a:rPr>
                        <a:t>sınıfı</a:t>
                      </a:r>
                      <a:endParaRPr kumimoji="0" lang="en-US" sz="14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rgbClr val="C0C0C0"/>
                    </a:solid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rgbClr val="FF3300"/>
                          </a:solidFill>
                          <a:effectLst/>
                          <a:latin typeface="Arial" charset="0"/>
                        </a:rPr>
                        <a:t>Kötü</a:t>
                      </a:r>
                      <a:endParaRPr kumimoji="0" lang="en-US" sz="1400" b="1" i="0" u="none" strike="noStrike" cap="none" normalizeH="0" baseline="0" dirty="0" smtClean="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rgbClr val="009900"/>
                          </a:solidFill>
                          <a:effectLst/>
                          <a:latin typeface="Arial" charset="0"/>
                        </a:rPr>
                        <a:t>İyi</a:t>
                      </a:r>
                      <a:endParaRPr kumimoji="0" lang="en-US" sz="1400" b="1" i="0" u="none" strike="noStrike" cap="none" normalizeH="0" baseline="0" dirty="0" smtClean="0">
                        <a:ln>
                          <a:noFill/>
                        </a:ln>
                        <a:solidFill>
                          <a:srgbClr val="0099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rgbClr val="009900"/>
                          </a:solidFill>
                          <a:effectLst/>
                          <a:latin typeface="Arial" charset="0"/>
                        </a:rPr>
                        <a:t>İyi</a:t>
                      </a:r>
                      <a:endParaRPr kumimoji="0" lang="en-US" sz="1400" b="1" i="0" u="none" strike="noStrike" cap="none" normalizeH="0" baseline="0" dirty="0" smtClean="0">
                        <a:ln>
                          <a:noFill/>
                        </a:ln>
                        <a:solidFill>
                          <a:srgbClr val="0099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rgbClr val="009900"/>
                          </a:solidFill>
                          <a:effectLst/>
                          <a:latin typeface="Arial" charset="0"/>
                        </a:rPr>
                        <a:t>İyi</a:t>
                      </a:r>
                      <a:endParaRPr kumimoji="0" lang="en-US" sz="1400" b="1" i="0" u="none" strike="noStrike" cap="none" normalizeH="0" baseline="0" dirty="0" smtClean="0">
                        <a:ln>
                          <a:noFill/>
                        </a:ln>
                        <a:solidFill>
                          <a:srgbClr val="0099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rgbClr val="009900"/>
                          </a:solidFill>
                          <a:effectLst/>
                          <a:latin typeface="Arial" charset="0"/>
                        </a:rPr>
                        <a:t>İyi</a:t>
                      </a:r>
                      <a:endParaRPr kumimoji="0" lang="en-US" sz="1400" b="1" i="0" u="none" strike="noStrike" cap="none" normalizeH="0" baseline="0" dirty="0" smtClean="0">
                        <a:ln>
                          <a:noFill/>
                        </a:ln>
                        <a:solidFill>
                          <a:srgbClr val="0099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400" b="1" i="0" u="none" strike="noStrike" cap="none" normalizeH="0" baseline="0" dirty="0" smtClean="0">
                          <a:ln>
                            <a:noFill/>
                          </a:ln>
                          <a:solidFill>
                            <a:srgbClr val="FF3300"/>
                          </a:solidFill>
                          <a:effectLst/>
                          <a:latin typeface="Arial" charset="0"/>
                        </a:rPr>
                        <a:t>Kötü</a:t>
                      </a:r>
                      <a:endParaRPr kumimoji="0" lang="en-US" sz="1400" b="1" i="0" u="none" strike="noStrike" cap="none" normalizeH="0" baseline="0" dirty="0" smtClean="0">
                        <a:ln>
                          <a:noFill/>
                        </a:ln>
                        <a:solidFill>
                          <a:srgbClr val="FF33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6"/>
                  </a:ext>
                </a:extLst>
              </a:tr>
            </a:tbl>
          </a:graphicData>
        </a:graphic>
      </p:graphicFrame>
      <p:sp>
        <p:nvSpPr>
          <p:cNvPr id="13" name="Text Box 64"/>
          <p:cNvSpPr txBox="1">
            <a:spLocks noChangeArrowheads="1"/>
          </p:cNvSpPr>
          <p:nvPr/>
        </p:nvSpPr>
        <p:spPr bwMode="auto">
          <a:xfrm>
            <a:off x="3471836" y="4022725"/>
            <a:ext cx="766557" cy="461665"/>
          </a:xfrm>
          <a:prstGeom prst="rect">
            <a:avLst/>
          </a:prstGeom>
          <a:noFill/>
          <a:ln w="9525">
            <a:noFill/>
            <a:miter lim="800000"/>
            <a:headEnd/>
            <a:tailEnd/>
          </a:ln>
          <a:effectLst/>
          <a:scene3d>
            <a:camera prst="orthographicFront"/>
            <a:lightRig rig="threePt" dir="t"/>
          </a:scene3d>
          <a:sp3d>
            <a:bevelT prst="angle"/>
          </a:sp3d>
        </p:spPr>
        <p:txBody>
          <a:bodyPr wrap="none">
            <a:spAutoFit/>
          </a:bodyPr>
          <a:lstStyle/>
          <a:p>
            <a:r>
              <a:rPr lang="tr-TR" dirty="0" smtClean="0"/>
              <a:t>Sınıf</a:t>
            </a:r>
            <a:endParaRPr lang="en-US" dirty="0"/>
          </a:p>
        </p:txBody>
      </p:sp>
      <p:sp>
        <p:nvSpPr>
          <p:cNvPr id="14" name="Line 65"/>
          <p:cNvSpPr>
            <a:spLocks noChangeShapeType="1"/>
          </p:cNvSpPr>
          <p:nvPr/>
        </p:nvSpPr>
        <p:spPr bwMode="auto">
          <a:xfrm flipV="1">
            <a:off x="3767111" y="3733800"/>
            <a:ext cx="0" cy="304800"/>
          </a:xfrm>
          <a:prstGeom prst="line">
            <a:avLst/>
          </a:prstGeom>
          <a:noFill/>
          <a:ln w="9525">
            <a:solidFill>
              <a:schemeClr val="tx1"/>
            </a:solidFill>
            <a:round/>
            <a:headEnd/>
            <a:tailEnd type="triangle" w="med" len="med"/>
          </a:ln>
          <a:effectLst/>
          <a:scene3d>
            <a:camera prst="orthographicFront"/>
            <a:lightRig rig="threePt" dir="t"/>
          </a:scene3d>
          <a:sp3d>
            <a:bevelT prst="angle"/>
          </a:sp3d>
        </p:spPr>
        <p:txBody>
          <a:bodyPr wrap="none"/>
          <a:lstStyle/>
          <a:p>
            <a:endParaRPr lang="tr-TR"/>
          </a:p>
        </p:txBody>
      </p:sp>
      <p:sp>
        <p:nvSpPr>
          <p:cNvPr id="15" name="Text Box 71"/>
          <p:cNvSpPr txBox="1">
            <a:spLocks noChangeArrowheads="1"/>
          </p:cNvSpPr>
          <p:nvPr/>
        </p:nvSpPr>
        <p:spPr bwMode="auto">
          <a:xfrm>
            <a:off x="1033436" y="3962400"/>
            <a:ext cx="2133918" cy="461665"/>
          </a:xfrm>
          <a:prstGeom prst="rect">
            <a:avLst/>
          </a:prstGeom>
          <a:noFill/>
          <a:ln w="9525">
            <a:noFill/>
            <a:miter lim="800000"/>
            <a:headEnd/>
            <a:tailEnd/>
          </a:ln>
          <a:effectLst/>
          <a:scene3d>
            <a:camera prst="orthographicFront"/>
            <a:lightRig rig="threePt" dir="t"/>
          </a:scene3d>
          <a:sp3d>
            <a:bevelT prst="angle"/>
          </a:sp3d>
        </p:spPr>
        <p:txBody>
          <a:bodyPr wrap="none">
            <a:spAutoFit/>
          </a:bodyPr>
          <a:lstStyle/>
          <a:p>
            <a:r>
              <a:rPr lang="tr-TR" b="1" dirty="0" smtClean="0">
                <a:latin typeface="Tahoma" pitchFamily="34" charset="0"/>
              </a:rPr>
              <a:t>Eğitim Verisi</a:t>
            </a:r>
            <a:endParaRPr lang="en-US" b="1"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animBg="1"/>
      <p:bldP spid="13" grpId="0"/>
      <p:bldP spid="1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Sınıflandırma Uygulamaları</a:t>
            </a:r>
            <a:endParaRPr lang="tr-TR" dirty="0"/>
          </a:p>
        </p:txBody>
      </p:sp>
      <p:sp>
        <p:nvSpPr>
          <p:cNvPr id="3" name="2 İçerik Yer Tutucusu"/>
          <p:cNvSpPr>
            <a:spLocks noGrp="1"/>
          </p:cNvSpPr>
          <p:nvPr>
            <p:ph idx="1"/>
          </p:nvPr>
        </p:nvSpPr>
        <p:spPr>
          <a:xfrm>
            <a:off x="500034" y="1857364"/>
            <a:ext cx="8286808" cy="4114800"/>
          </a:xfrm>
        </p:spPr>
        <p:txBody>
          <a:bodyPr/>
          <a:lstStyle/>
          <a:p>
            <a:r>
              <a:rPr lang="tr-TR" dirty="0" smtClean="0"/>
              <a:t>Kredi başvurusu değerlendirme</a:t>
            </a:r>
          </a:p>
          <a:p>
            <a:r>
              <a:rPr lang="tr-TR" dirty="0" smtClean="0"/>
              <a:t>Kredi kartı harcamasının sahtekarlık olup</a:t>
            </a:r>
          </a:p>
          <a:p>
            <a:pPr>
              <a:buNone/>
            </a:pPr>
            <a:r>
              <a:rPr lang="tr-TR" dirty="0" smtClean="0"/>
              <a:t>olmadığına karar verme</a:t>
            </a:r>
          </a:p>
          <a:p>
            <a:r>
              <a:rPr lang="tr-TR" dirty="0" smtClean="0"/>
              <a:t>Hastalık teşhisi</a:t>
            </a:r>
          </a:p>
          <a:p>
            <a:r>
              <a:rPr lang="tr-TR" dirty="0" smtClean="0"/>
              <a:t>Ses tanıma</a:t>
            </a:r>
          </a:p>
          <a:p>
            <a:r>
              <a:rPr lang="tr-TR" dirty="0" smtClean="0"/>
              <a:t>Karakter tanıma</a:t>
            </a:r>
          </a:p>
          <a:p>
            <a:r>
              <a:rPr lang="tr-TR" dirty="0" smtClean="0"/>
              <a:t>Gazete haberlerini konularına göre ayırma</a:t>
            </a:r>
          </a:p>
          <a:p>
            <a:r>
              <a:rPr lang="tr-TR" dirty="0" smtClean="0"/>
              <a:t>Kullanıcı davranışları belirleme</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100</a:t>
            </a:fld>
            <a:endParaRPr lang="en-US"/>
          </a:p>
        </p:txBody>
      </p:sp>
      <p:pic>
        <p:nvPicPr>
          <p:cNvPr id="176130" name="Picture 2"/>
          <p:cNvPicPr>
            <a:picLocks noChangeAspect="1" noChangeArrowheads="1"/>
          </p:cNvPicPr>
          <p:nvPr/>
        </p:nvPicPr>
        <p:blipFill>
          <a:blip r:embed="rId2"/>
          <a:srcRect/>
          <a:stretch>
            <a:fillRect/>
          </a:stretch>
        </p:blipFill>
        <p:spPr bwMode="auto">
          <a:xfrm>
            <a:off x="7286644" y="3214686"/>
            <a:ext cx="1275406" cy="928694"/>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066800" y="0"/>
            <a:ext cx="3206750" cy="1190625"/>
          </a:xfrm>
        </p:spPr>
        <p:txBody>
          <a:bodyPr/>
          <a:lstStyle/>
          <a:p>
            <a:r>
              <a:rPr lang="tr-TR" sz="2400" b="1" dirty="0" smtClean="0">
                <a:latin typeface="Tahoma" pitchFamily="34" charset="0"/>
              </a:rPr>
              <a:t>Karar Ağaçları</a:t>
            </a:r>
            <a:r>
              <a:rPr lang="en-US" sz="2400" b="1" dirty="0" smtClean="0">
                <a:latin typeface="Tahoma" pitchFamily="34" charset="0"/>
              </a:rPr>
              <a:t>:</a:t>
            </a:r>
            <a:r>
              <a:rPr lang="en-US" sz="2400" b="1" dirty="0">
                <a:latin typeface="Tahoma" pitchFamily="34" charset="0"/>
              </a:rPr>
              <a:t/>
            </a:r>
            <a:br>
              <a:rPr lang="en-US" sz="2400" b="1" dirty="0">
                <a:latin typeface="Tahoma" pitchFamily="34" charset="0"/>
              </a:rPr>
            </a:br>
            <a:r>
              <a:rPr lang="en-US" sz="2400" b="1" dirty="0" smtClean="0">
                <a:latin typeface="Tahoma" pitchFamily="34" charset="0"/>
              </a:rPr>
              <a:t>W</a:t>
            </a:r>
            <a:r>
              <a:rPr lang="tr-TR" sz="2400" b="1" dirty="0" smtClean="0">
                <a:latin typeface="Tahoma" pitchFamily="34" charset="0"/>
              </a:rPr>
              <a:t>EKA</a:t>
            </a:r>
            <a:r>
              <a:rPr lang="en-US" sz="2400" b="1" dirty="0" smtClean="0">
                <a:latin typeface="Tahoma" pitchFamily="34" charset="0"/>
              </a:rPr>
              <a:t> </a:t>
            </a:r>
            <a:r>
              <a:rPr lang="tr-TR" sz="2400" b="1" dirty="0" smtClean="0">
                <a:latin typeface="Tahoma" pitchFamily="34" charset="0"/>
              </a:rPr>
              <a:t>aracı</a:t>
            </a:r>
            <a:endParaRPr lang="en-GB" sz="2400" b="1" dirty="0">
              <a:latin typeface="Tahoma" pitchFamily="34" charset="0"/>
            </a:endParaRPr>
          </a:p>
        </p:txBody>
      </p:sp>
      <p:pic>
        <p:nvPicPr>
          <p:cNvPr id="579587" name="Picture 3"/>
          <p:cNvPicPr>
            <a:picLocks noChangeAspect="1" noChangeArrowheads="1"/>
          </p:cNvPicPr>
          <p:nvPr/>
        </p:nvPicPr>
        <p:blipFill>
          <a:blip r:embed="rId2"/>
          <a:srcRect l="24040" t="15712" r="48552" b="33333"/>
          <a:stretch>
            <a:fillRect/>
          </a:stretch>
        </p:blipFill>
        <p:spPr bwMode="auto">
          <a:xfrm>
            <a:off x="8210582" y="0"/>
            <a:ext cx="933450" cy="1300163"/>
          </a:xfrm>
          <a:prstGeom prst="rect">
            <a:avLst/>
          </a:prstGeom>
          <a:noFill/>
          <a:ln w="9525">
            <a:noFill/>
            <a:miter lim="800000"/>
            <a:headEnd/>
            <a:tailEnd/>
          </a:ln>
          <a:effectLst/>
        </p:spPr>
      </p:pic>
      <p:pic>
        <p:nvPicPr>
          <p:cNvPr id="579588" name="Picture 4"/>
          <p:cNvPicPr>
            <a:picLocks noChangeAspect="1" noChangeArrowheads="1"/>
          </p:cNvPicPr>
          <p:nvPr/>
        </p:nvPicPr>
        <p:blipFill>
          <a:blip r:embed="rId3"/>
          <a:srcRect r="40381" b="38455"/>
          <a:stretch>
            <a:fillRect/>
          </a:stretch>
        </p:blipFill>
        <p:spPr bwMode="auto">
          <a:xfrm>
            <a:off x="4283101" y="527051"/>
            <a:ext cx="3932237" cy="3044825"/>
          </a:xfrm>
          <a:prstGeom prst="rect">
            <a:avLst/>
          </a:prstGeom>
          <a:noFill/>
          <a:ln w="9525">
            <a:noFill/>
            <a:miter lim="800000"/>
            <a:headEnd/>
            <a:tailEnd/>
          </a:ln>
          <a:effectLst/>
        </p:spPr>
      </p:pic>
      <p:sp>
        <p:nvSpPr>
          <p:cNvPr id="579589" name="Text Box 5"/>
          <p:cNvSpPr txBox="1">
            <a:spLocks noChangeArrowheads="1"/>
          </p:cNvSpPr>
          <p:nvPr/>
        </p:nvSpPr>
        <p:spPr bwMode="auto">
          <a:xfrm>
            <a:off x="55563" y="1490663"/>
            <a:ext cx="4152900" cy="4300537"/>
          </a:xfrm>
          <a:prstGeom prst="rect">
            <a:avLst/>
          </a:prstGeom>
          <a:solidFill>
            <a:schemeClr val="accent1"/>
          </a:solidFill>
          <a:ln w="9525">
            <a:solidFill>
              <a:schemeClr val="tx1"/>
            </a:solidFill>
            <a:miter lim="800000"/>
            <a:headEnd/>
            <a:tailEnd/>
          </a:ln>
          <a:effectLst/>
        </p:spPr>
        <p:txBody>
          <a:bodyPr wrap="none">
            <a:spAutoFit/>
          </a:bodyPr>
          <a:lstStyle/>
          <a:p>
            <a:pPr algn="l">
              <a:spcBef>
                <a:spcPts val="0"/>
              </a:spcBef>
            </a:pPr>
            <a:r>
              <a:rPr lang="en-US" sz="1200" dirty="0">
                <a:latin typeface="Courier New" pitchFamily="49" charset="0"/>
              </a:rPr>
              <a:t>@relation </a:t>
            </a:r>
            <a:r>
              <a:rPr lang="en-US" sz="1200" dirty="0" err="1">
                <a:latin typeface="Courier New" pitchFamily="49" charset="0"/>
              </a:rPr>
              <a:t>weather.symbolic</a:t>
            </a:r>
            <a:endParaRPr lang="en-US" sz="1200" dirty="0">
              <a:latin typeface="Courier New" pitchFamily="49" charset="0"/>
            </a:endParaRPr>
          </a:p>
          <a:p>
            <a:pPr algn="l">
              <a:spcBef>
                <a:spcPts val="0"/>
              </a:spcBef>
            </a:pPr>
            <a:endParaRPr lang="en-US" sz="1200" dirty="0">
              <a:latin typeface="Courier New" pitchFamily="49" charset="0"/>
            </a:endParaRPr>
          </a:p>
          <a:p>
            <a:pPr algn="l">
              <a:spcBef>
                <a:spcPts val="0"/>
              </a:spcBef>
            </a:pPr>
            <a:r>
              <a:rPr lang="en-US" sz="1200" dirty="0">
                <a:latin typeface="Courier New" pitchFamily="49" charset="0"/>
              </a:rPr>
              <a:t>@attribute outlook {sunny, overcast, rainy}</a:t>
            </a:r>
          </a:p>
          <a:p>
            <a:pPr algn="l">
              <a:spcBef>
                <a:spcPts val="0"/>
              </a:spcBef>
            </a:pPr>
            <a:r>
              <a:rPr lang="en-US" sz="1200" dirty="0">
                <a:latin typeface="Courier New" pitchFamily="49" charset="0"/>
              </a:rPr>
              <a:t>@attribute temperature {hot, mild, cool}</a:t>
            </a:r>
          </a:p>
          <a:p>
            <a:pPr algn="l">
              <a:spcBef>
                <a:spcPts val="0"/>
              </a:spcBef>
            </a:pPr>
            <a:r>
              <a:rPr lang="en-US" sz="1200" dirty="0">
                <a:latin typeface="Courier New" pitchFamily="49" charset="0"/>
              </a:rPr>
              <a:t>@attribute humidity {high, normal}</a:t>
            </a:r>
          </a:p>
          <a:p>
            <a:pPr algn="l">
              <a:spcBef>
                <a:spcPts val="0"/>
              </a:spcBef>
            </a:pPr>
            <a:r>
              <a:rPr lang="en-US" sz="1200" dirty="0">
                <a:latin typeface="Courier New" pitchFamily="49" charset="0"/>
              </a:rPr>
              <a:t>@attribute windy {TRUE, FALSE}</a:t>
            </a:r>
          </a:p>
          <a:p>
            <a:pPr algn="l">
              <a:spcBef>
                <a:spcPts val="0"/>
              </a:spcBef>
            </a:pPr>
            <a:r>
              <a:rPr lang="en-US" sz="1200" dirty="0">
                <a:latin typeface="Courier New" pitchFamily="49" charset="0"/>
              </a:rPr>
              <a:t>@attribute play {yes, no}</a:t>
            </a:r>
          </a:p>
          <a:p>
            <a:pPr algn="l">
              <a:spcBef>
                <a:spcPts val="0"/>
              </a:spcBef>
            </a:pPr>
            <a:endParaRPr lang="en-US" sz="1200" dirty="0">
              <a:latin typeface="Courier New" pitchFamily="49" charset="0"/>
            </a:endParaRPr>
          </a:p>
          <a:p>
            <a:pPr algn="l">
              <a:spcBef>
                <a:spcPts val="0"/>
              </a:spcBef>
            </a:pPr>
            <a:r>
              <a:rPr lang="en-US" sz="1200" dirty="0">
                <a:latin typeface="Courier New" pitchFamily="49" charset="0"/>
              </a:rPr>
              <a:t>@data</a:t>
            </a:r>
          </a:p>
          <a:p>
            <a:pPr algn="l">
              <a:spcBef>
                <a:spcPts val="0"/>
              </a:spcBef>
            </a:pPr>
            <a:r>
              <a:rPr lang="en-US" sz="1200" dirty="0" err="1">
                <a:latin typeface="Courier New" pitchFamily="49" charset="0"/>
              </a:rPr>
              <a:t>sunny,hot,high,FALSE,no</a:t>
            </a:r>
            <a:endParaRPr lang="en-US" sz="1200" dirty="0">
              <a:latin typeface="Courier New" pitchFamily="49" charset="0"/>
            </a:endParaRPr>
          </a:p>
          <a:p>
            <a:pPr algn="l">
              <a:spcBef>
                <a:spcPts val="0"/>
              </a:spcBef>
            </a:pPr>
            <a:r>
              <a:rPr lang="en-US" sz="1200" dirty="0" err="1">
                <a:latin typeface="Courier New" pitchFamily="49" charset="0"/>
              </a:rPr>
              <a:t>sunny,hot,high,TRUE,no</a:t>
            </a:r>
            <a:endParaRPr lang="en-US" sz="1200" dirty="0">
              <a:latin typeface="Courier New" pitchFamily="49" charset="0"/>
            </a:endParaRPr>
          </a:p>
          <a:p>
            <a:pPr algn="l">
              <a:spcBef>
                <a:spcPts val="0"/>
              </a:spcBef>
            </a:pPr>
            <a:r>
              <a:rPr lang="en-US" sz="1200" dirty="0" err="1">
                <a:latin typeface="Courier New" pitchFamily="49" charset="0"/>
              </a:rPr>
              <a:t>overcast,hot,high,FALSE,yes</a:t>
            </a:r>
            <a:endParaRPr lang="en-US" sz="1200" dirty="0">
              <a:latin typeface="Courier New" pitchFamily="49" charset="0"/>
            </a:endParaRPr>
          </a:p>
          <a:p>
            <a:pPr algn="l">
              <a:spcBef>
                <a:spcPts val="0"/>
              </a:spcBef>
            </a:pPr>
            <a:r>
              <a:rPr lang="en-US" sz="1200" dirty="0" err="1">
                <a:latin typeface="Courier New" pitchFamily="49" charset="0"/>
              </a:rPr>
              <a:t>rainy,mild,high,FALSE,yes</a:t>
            </a:r>
            <a:endParaRPr lang="en-US" sz="1200" dirty="0">
              <a:latin typeface="Courier New" pitchFamily="49" charset="0"/>
            </a:endParaRPr>
          </a:p>
          <a:p>
            <a:pPr algn="l">
              <a:spcBef>
                <a:spcPts val="0"/>
              </a:spcBef>
            </a:pPr>
            <a:r>
              <a:rPr lang="en-US" sz="1200" dirty="0" err="1">
                <a:latin typeface="Courier New" pitchFamily="49" charset="0"/>
              </a:rPr>
              <a:t>rainy,cool,normal,FALSE,yes</a:t>
            </a:r>
            <a:endParaRPr lang="en-US" sz="1200" dirty="0">
              <a:latin typeface="Courier New" pitchFamily="49" charset="0"/>
            </a:endParaRPr>
          </a:p>
          <a:p>
            <a:pPr algn="l">
              <a:spcBef>
                <a:spcPts val="0"/>
              </a:spcBef>
            </a:pPr>
            <a:r>
              <a:rPr lang="en-US" sz="1200" dirty="0" err="1">
                <a:latin typeface="Courier New" pitchFamily="49" charset="0"/>
              </a:rPr>
              <a:t>rainy,cool,normal,TRUE,no</a:t>
            </a:r>
            <a:endParaRPr lang="en-US" sz="1200" dirty="0">
              <a:latin typeface="Courier New" pitchFamily="49" charset="0"/>
            </a:endParaRPr>
          </a:p>
          <a:p>
            <a:pPr algn="l">
              <a:spcBef>
                <a:spcPts val="0"/>
              </a:spcBef>
            </a:pPr>
            <a:r>
              <a:rPr lang="en-US" sz="1200" dirty="0" err="1">
                <a:latin typeface="Courier New" pitchFamily="49" charset="0"/>
              </a:rPr>
              <a:t>overcast,cool,normal,TRUE,yes</a:t>
            </a:r>
            <a:endParaRPr lang="en-US" sz="1200" dirty="0">
              <a:latin typeface="Courier New" pitchFamily="49" charset="0"/>
            </a:endParaRPr>
          </a:p>
          <a:p>
            <a:pPr algn="l">
              <a:spcBef>
                <a:spcPts val="0"/>
              </a:spcBef>
            </a:pPr>
            <a:r>
              <a:rPr lang="en-US" sz="1200" dirty="0" err="1">
                <a:latin typeface="Courier New" pitchFamily="49" charset="0"/>
              </a:rPr>
              <a:t>sunny,mild,high,FALSE,no</a:t>
            </a:r>
            <a:endParaRPr lang="en-US" sz="1200" dirty="0">
              <a:latin typeface="Courier New" pitchFamily="49" charset="0"/>
            </a:endParaRPr>
          </a:p>
          <a:p>
            <a:pPr algn="l">
              <a:spcBef>
                <a:spcPts val="0"/>
              </a:spcBef>
            </a:pPr>
            <a:r>
              <a:rPr lang="en-US" sz="1200" dirty="0" err="1">
                <a:latin typeface="Courier New" pitchFamily="49" charset="0"/>
              </a:rPr>
              <a:t>sunny,cool,normal,FALSE,yes</a:t>
            </a:r>
            <a:endParaRPr lang="en-US" sz="1200" dirty="0">
              <a:latin typeface="Courier New" pitchFamily="49" charset="0"/>
            </a:endParaRPr>
          </a:p>
          <a:p>
            <a:pPr algn="l">
              <a:spcBef>
                <a:spcPts val="0"/>
              </a:spcBef>
            </a:pPr>
            <a:r>
              <a:rPr lang="en-US" sz="1200" dirty="0" err="1">
                <a:latin typeface="Courier New" pitchFamily="49" charset="0"/>
              </a:rPr>
              <a:t>rainy,mild,normal,FALSE,yes</a:t>
            </a:r>
            <a:endParaRPr lang="en-US" sz="1200" dirty="0">
              <a:latin typeface="Courier New" pitchFamily="49" charset="0"/>
            </a:endParaRPr>
          </a:p>
          <a:p>
            <a:pPr algn="l">
              <a:spcBef>
                <a:spcPts val="0"/>
              </a:spcBef>
            </a:pPr>
            <a:r>
              <a:rPr lang="en-US" sz="1200" dirty="0" err="1">
                <a:latin typeface="Courier New" pitchFamily="49" charset="0"/>
              </a:rPr>
              <a:t>sunny,mild,normal,TRUE,yes</a:t>
            </a:r>
            <a:endParaRPr lang="en-US" sz="1200" dirty="0">
              <a:latin typeface="Courier New" pitchFamily="49" charset="0"/>
            </a:endParaRPr>
          </a:p>
          <a:p>
            <a:pPr algn="l">
              <a:spcBef>
                <a:spcPts val="0"/>
              </a:spcBef>
            </a:pPr>
            <a:r>
              <a:rPr lang="en-US" sz="1200" dirty="0" err="1">
                <a:latin typeface="Courier New" pitchFamily="49" charset="0"/>
              </a:rPr>
              <a:t>overcast,mild,high,TRUE,yes</a:t>
            </a:r>
            <a:endParaRPr lang="en-US" sz="1200" dirty="0">
              <a:latin typeface="Courier New" pitchFamily="49" charset="0"/>
            </a:endParaRPr>
          </a:p>
          <a:p>
            <a:pPr algn="l">
              <a:spcBef>
                <a:spcPts val="0"/>
              </a:spcBef>
            </a:pPr>
            <a:r>
              <a:rPr lang="en-US" sz="1200" dirty="0" err="1">
                <a:latin typeface="Courier New" pitchFamily="49" charset="0"/>
              </a:rPr>
              <a:t>overcast,hot,normal,FALSE,yes</a:t>
            </a:r>
            <a:endParaRPr lang="en-US" sz="1200" dirty="0">
              <a:latin typeface="Courier New" pitchFamily="49" charset="0"/>
            </a:endParaRPr>
          </a:p>
          <a:p>
            <a:pPr algn="l">
              <a:spcBef>
                <a:spcPts val="0"/>
              </a:spcBef>
            </a:pPr>
            <a:r>
              <a:rPr lang="en-US" sz="1200" dirty="0" err="1">
                <a:latin typeface="Courier New" pitchFamily="49" charset="0"/>
              </a:rPr>
              <a:t>rainy,mild,high,TRUE,no</a:t>
            </a:r>
            <a:endParaRPr lang="en-GB" sz="1200" dirty="0">
              <a:latin typeface="Arial Narrow" pitchFamily="34" charset="0"/>
            </a:endParaRPr>
          </a:p>
        </p:txBody>
      </p:sp>
      <p:pic>
        <p:nvPicPr>
          <p:cNvPr id="579590" name="Picture 6"/>
          <p:cNvPicPr>
            <a:picLocks noChangeAspect="1" noChangeArrowheads="1"/>
          </p:cNvPicPr>
          <p:nvPr/>
        </p:nvPicPr>
        <p:blipFill>
          <a:blip r:embed="rId4"/>
          <a:srcRect r="49870" b="56367"/>
          <a:stretch>
            <a:fillRect/>
          </a:stretch>
        </p:blipFill>
        <p:spPr bwMode="auto">
          <a:xfrm>
            <a:off x="4357686" y="3671888"/>
            <a:ext cx="4303713" cy="2809875"/>
          </a:xfrm>
          <a:prstGeom prst="rect">
            <a:avLst/>
          </a:prstGeom>
          <a:noFill/>
          <a:ln w="9525">
            <a:noFill/>
            <a:miter lim="800000"/>
            <a:headEnd/>
            <a:tailEnd/>
          </a:ln>
          <a:effectLst/>
        </p:spPr>
      </p:pic>
      <p:sp>
        <p:nvSpPr>
          <p:cNvPr id="579591" name="Rectangle 7"/>
          <p:cNvSpPr>
            <a:spLocks noChangeArrowheads="1"/>
          </p:cNvSpPr>
          <p:nvPr/>
        </p:nvSpPr>
        <p:spPr bwMode="auto">
          <a:xfrm>
            <a:off x="87313" y="6013450"/>
            <a:ext cx="4325937" cy="457200"/>
          </a:xfrm>
          <a:prstGeom prst="rect">
            <a:avLst/>
          </a:prstGeom>
          <a:noFill/>
          <a:ln w="9525">
            <a:noFill/>
            <a:miter lim="800000"/>
            <a:headEnd/>
            <a:tailEnd/>
          </a:ln>
          <a:effectLst/>
        </p:spPr>
        <p:txBody>
          <a:bodyPr wrap="none">
            <a:spAutoFit/>
          </a:bodyPr>
          <a:lstStyle/>
          <a:p>
            <a:pPr algn="l"/>
            <a:r>
              <a:rPr lang="en-GB" sz="2400">
                <a:latin typeface="Arial Narrow" pitchFamily="34" charset="0"/>
              </a:rPr>
              <a:t>http://www.cs.waikato.ac.nz/ml/weka/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9587"/>
                                        </p:tgtEl>
                                        <p:attrNameLst>
                                          <p:attrName>style.visibility</p:attrName>
                                        </p:attrNameLst>
                                      </p:cBhvr>
                                      <p:to>
                                        <p:strVal val="visible"/>
                                      </p:to>
                                    </p:set>
                                    <p:animEffect transition="in" filter="dissolve">
                                      <p:cBhvr>
                                        <p:cTn id="7" dur="500"/>
                                        <p:tgtEl>
                                          <p:spTgt spid="5795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9588"/>
                                        </p:tgtEl>
                                        <p:attrNameLst>
                                          <p:attrName>style.visibility</p:attrName>
                                        </p:attrNameLst>
                                      </p:cBhvr>
                                      <p:to>
                                        <p:strVal val="visible"/>
                                      </p:to>
                                    </p:set>
                                    <p:animEffect transition="in" filter="dissolve">
                                      <p:cBhvr>
                                        <p:cTn id="12" dur="500"/>
                                        <p:tgtEl>
                                          <p:spTgt spid="5795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9590"/>
                                        </p:tgtEl>
                                        <p:attrNameLst>
                                          <p:attrName>style.visibility</p:attrName>
                                        </p:attrNameLst>
                                      </p:cBhvr>
                                      <p:to>
                                        <p:strVal val="visible"/>
                                      </p:to>
                                    </p:set>
                                    <p:animEffect transition="in" filter="dissolve">
                                      <p:cBhvr>
                                        <p:cTn id="17"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Sınıflandırma İşlemi: Model</a:t>
            </a:r>
            <a:br>
              <a:rPr lang="tr-TR" dirty="0" smtClean="0"/>
            </a:br>
            <a:r>
              <a:rPr lang="tr-TR" dirty="0" smtClean="0"/>
              <a:t>Değerlendirme</a:t>
            </a:r>
            <a:endParaRPr lang="tr-TR" dirty="0"/>
          </a:p>
        </p:txBody>
      </p:sp>
      <p:sp>
        <p:nvSpPr>
          <p:cNvPr id="3" name="2 İçerik Yer Tutucusu"/>
          <p:cNvSpPr>
            <a:spLocks noGrp="1"/>
          </p:cNvSpPr>
          <p:nvPr>
            <p:ph idx="1"/>
          </p:nvPr>
        </p:nvSpPr>
        <p:spPr>
          <a:xfrm>
            <a:off x="142844" y="1500174"/>
            <a:ext cx="8343904" cy="4114800"/>
          </a:xfrm>
        </p:spPr>
        <p:txBody>
          <a:bodyPr/>
          <a:lstStyle/>
          <a:p>
            <a:pPr>
              <a:buNone/>
            </a:pPr>
            <a:r>
              <a:rPr lang="tr-TR" dirty="0" smtClean="0"/>
              <a:t>2. Model Değerlendirme:</a:t>
            </a:r>
          </a:p>
          <a:p>
            <a:r>
              <a:rPr lang="tr-TR" dirty="0" smtClean="0"/>
              <a:t>Modelin başarımı (doğruluğu) sınama kümesi</a:t>
            </a:r>
          </a:p>
          <a:p>
            <a:pPr>
              <a:buNone/>
            </a:pPr>
            <a:r>
              <a:rPr lang="tr-TR" dirty="0" smtClean="0"/>
              <a:t>örnekleri kullanılarak belirlenir</a:t>
            </a:r>
          </a:p>
          <a:p>
            <a:r>
              <a:rPr lang="tr-TR" dirty="0" smtClean="0"/>
              <a:t>Sınıf etiketi bilinen bir sınama kümesi örneği</a:t>
            </a:r>
          </a:p>
          <a:p>
            <a:pPr>
              <a:buNone/>
            </a:pPr>
            <a:r>
              <a:rPr lang="tr-TR" dirty="0" smtClean="0"/>
              <a:t>model kullanılarak belirlenen sınıf etiketiyle</a:t>
            </a:r>
          </a:p>
          <a:p>
            <a:pPr>
              <a:buNone/>
            </a:pPr>
            <a:r>
              <a:rPr lang="tr-TR" dirty="0" smtClean="0"/>
              <a:t>karşılaştırılır</a:t>
            </a:r>
          </a:p>
          <a:p>
            <a:r>
              <a:rPr lang="tr-TR" dirty="0" smtClean="0"/>
              <a:t>Modelin doğruluğu, doğru sınıflandırılmış</a:t>
            </a:r>
          </a:p>
          <a:p>
            <a:pPr>
              <a:buNone/>
            </a:pPr>
            <a:r>
              <a:rPr lang="tr-TR" dirty="0" smtClean="0"/>
              <a:t>sınama kümesi örneklerinin toplam sınama</a:t>
            </a:r>
          </a:p>
          <a:p>
            <a:pPr>
              <a:buNone/>
            </a:pPr>
            <a:r>
              <a:rPr lang="nn-NO" dirty="0" smtClean="0"/>
              <a:t>kümesi örneklerine oranı olarak belirlenir</a:t>
            </a:r>
          </a:p>
          <a:p>
            <a:r>
              <a:rPr lang="tr-TR" dirty="0" smtClean="0"/>
              <a:t>Sınama kümesi model öğrenirken kullanılmaz</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a:scene3d>
            <a:camera prst="orthographicFront"/>
            <a:lightRig rig="threePt" dir="t"/>
          </a:scene3d>
          <a:sp3d>
            <a:bevelT prst="angle"/>
          </a:sp3d>
        </p:spPr>
        <p:txBody>
          <a:bodyPr/>
          <a:lstStyle/>
          <a:p>
            <a:r>
              <a:rPr lang="tr-TR" dirty="0" smtClean="0"/>
              <a:t>Sınıflandırma İşlemi: Model</a:t>
            </a:r>
            <a:br>
              <a:rPr lang="tr-TR" dirty="0" smtClean="0"/>
            </a:br>
            <a:r>
              <a:rPr lang="tr-TR" dirty="0" smtClean="0"/>
              <a:t>Değerlendirme</a:t>
            </a:r>
            <a:endParaRPr lang="tr-TR" dirty="0"/>
          </a:p>
        </p:txBody>
      </p:sp>
      <p:sp>
        <p:nvSpPr>
          <p:cNvPr id="4" name="3 Slayt Numarası Yer Tutucusu"/>
          <p:cNvSpPr>
            <a:spLocks noGrp="1"/>
          </p:cNvSpPr>
          <p:nvPr>
            <p:ph type="sldNum" sz="quarter" idx="12"/>
          </p:nvPr>
        </p:nvSpPr>
        <p:spPr>
          <a:scene3d>
            <a:camera prst="orthographicFront"/>
            <a:lightRig rig="threePt" dir="t"/>
          </a:scene3d>
          <a:sp3d>
            <a:bevelT prst="angle"/>
          </a:sp3d>
        </p:spPr>
        <p:txBody>
          <a:bodyPr/>
          <a:lstStyle/>
          <a:p>
            <a:pPr>
              <a:defRPr/>
            </a:pPr>
            <a:fld id="{AB8F89F5-6130-4CB7-A655-EEFF0DE0A9DB}" type="slidenum">
              <a:rPr lang="en-US" smtClean="0"/>
              <a:pPr>
                <a:defRPr/>
              </a:pPr>
              <a:t>12</a:t>
            </a:fld>
            <a:endParaRPr lang="en-US"/>
          </a:p>
        </p:txBody>
      </p:sp>
      <p:sp>
        <p:nvSpPr>
          <p:cNvPr id="10"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1"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cxnSp>
        <p:nvCxnSpPr>
          <p:cNvPr id="17" name="16 Düz Ok Bağlayıcısı"/>
          <p:cNvCxnSpPr/>
          <p:nvPr/>
        </p:nvCxnSpPr>
        <p:spPr bwMode="auto">
          <a:xfrm>
            <a:off x="5572132" y="2071678"/>
            <a:ext cx="914400" cy="914400"/>
          </a:xfrm>
          <a:prstGeom prst="straightConnector1">
            <a:avLst/>
          </a:prstGeom>
          <a:noFill/>
          <a:ln w="9525" cap="flat" cmpd="sng" algn="ctr">
            <a:noFill/>
            <a:prstDash val="solid"/>
            <a:round/>
            <a:headEnd type="arrow"/>
            <a:tailEnd type="arrow"/>
          </a:ln>
          <a:effectLst/>
          <a:scene3d>
            <a:camera prst="orthographicFront"/>
            <a:lightRig rig="threePt" dir="t"/>
          </a:scene3d>
          <a:sp3d>
            <a:bevelT prst="angle"/>
          </a:sp3d>
        </p:spPr>
      </p:cxnSp>
      <p:cxnSp>
        <p:nvCxnSpPr>
          <p:cNvPr id="21" name="20 Düz Ok Bağlayıcısı"/>
          <p:cNvCxnSpPr/>
          <p:nvPr/>
        </p:nvCxnSpPr>
        <p:spPr bwMode="auto">
          <a:xfrm flipV="1">
            <a:off x="4071934" y="2071678"/>
            <a:ext cx="1714512" cy="428628"/>
          </a:xfrm>
          <a:prstGeom prst="straightConnector1">
            <a:avLst/>
          </a:prstGeom>
          <a:ln>
            <a:headEnd type="arrow"/>
            <a:tailEnd type="arrow"/>
          </a:ln>
          <a:scene3d>
            <a:camera prst="orthographicFront"/>
            <a:lightRig rig="threePt" dir="t"/>
          </a:scene3d>
          <a:sp3d>
            <a:bevelT prst="angle"/>
          </a:sp3d>
        </p:spPr>
        <p:style>
          <a:lnRef idx="3">
            <a:schemeClr val="accent1"/>
          </a:lnRef>
          <a:fillRef idx="0">
            <a:schemeClr val="accent1"/>
          </a:fillRef>
          <a:effectRef idx="2">
            <a:schemeClr val="accent1"/>
          </a:effectRef>
          <a:fontRef idx="minor">
            <a:schemeClr val="tx1"/>
          </a:fontRef>
        </p:style>
      </p:cxnSp>
      <p:sp>
        <p:nvSpPr>
          <p:cNvPr id="22" name="Rectangle 11"/>
          <p:cNvSpPr>
            <a:spLocks noChangeArrowheads="1"/>
          </p:cNvSpPr>
          <p:nvPr/>
        </p:nvSpPr>
        <p:spPr bwMode="auto">
          <a:xfrm>
            <a:off x="6286512" y="2786058"/>
            <a:ext cx="1624033" cy="462307"/>
          </a:xfrm>
          <a:prstGeom prst="rect">
            <a:avLst/>
          </a:prstGeom>
          <a:solidFill>
            <a:srgbClr val="CCFFCC"/>
          </a:solidFill>
          <a:ln w="12700">
            <a:solidFill>
              <a:schemeClr val="tx1"/>
            </a:solidFill>
            <a:miter lim="800000"/>
            <a:headEnd/>
            <a:tailEnd/>
          </a:ln>
          <a:effectLst/>
          <a:scene3d>
            <a:camera prst="orthographicFront"/>
            <a:lightRig rig="threePt" dir="t"/>
          </a:scene3d>
          <a:sp3d>
            <a:bevelT prst="angle"/>
          </a:sp3d>
        </p:spPr>
        <p:txBody>
          <a:bodyPr wrap="square" lIns="92075" tIns="46038" rIns="92075" bIns="46038" anchor="ctr">
            <a:spAutoFit/>
          </a:bodyPr>
          <a:lstStyle/>
          <a:p>
            <a:pPr algn="ctr" fontAlgn="auto">
              <a:spcBef>
                <a:spcPts val="0"/>
              </a:spcBef>
              <a:spcAft>
                <a:spcPts val="0"/>
              </a:spcAft>
              <a:defRPr/>
            </a:pPr>
            <a:r>
              <a:rPr lang="en-US" sz="800" b="1" dirty="0" smtClean="0">
                <a:latin typeface="Arial Narrow" pitchFamily="34" charset="0"/>
              </a:rPr>
              <a:t>IF</a:t>
            </a:r>
            <a:r>
              <a:rPr lang="tr-TR" sz="800" dirty="0" smtClean="0">
                <a:latin typeface="Arial Narrow" pitchFamily="34" charset="0"/>
              </a:rPr>
              <a:t> </a:t>
            </a:r>
            <a:r>
              <a:rPr lang="tr-TR" sz="800" dirty="0" err="1" smtClean="0">
                <a:latin typeface="Arial Narrow" pitchFamily="34" charset="0"/>
              </a:rPr>
              <a:t>Ünvan</a:t>
            </a:r>
            <a:r>
              <a:rPr lang="en-US" sz="800" dirty="0" smtClean="0">
                <a:latin typeface="Arial Narrow" pitchFamily="34" charset="0"/>
              </a:rPr>
              <a:t>= ‘</a:t>
            </a:r>
            <a:r>
              <a:rPr lang="tr-TR" sz="800" dirty="0" smtClean="0">
                <a:latin typeface="Arial Narrow" pitchFamily="34" charset="0"/>
              </a:rPr>
              <a:t>Prof.</a:t>
            </a:r>
            <a:r>
              <a:rPr lang="en-US" sz="800" dirty="0" smtClean="0">
                <a:latin typeface="Arial Narrow" pitchFamily="34" charset="0"/>
              </a:rPr>
              <a:t>’</a:t>
            </a:r>
          </a:p>
          <a:p>
            <a:pPr algn="ctr" fontAlgn="auto">
              <a:spcBef>
                <a:spcPts val="0"/>
              </a:spcBef>
              <a:spcAft>
                <a:spcPts val="0"/>
              </a:spcAft>
              <a:defRPr/>
            </a:pPr>
            <a:r>
              <a:rPr lang="en-US" sz="800" b="1" dirty="0" smtClean="0">
                <a:latin typeface="Arial Narrow" pitchFamily="34" charset="0"/>
              </a:rPr>
              <a:t>OR</a:t>
            </a:r>
            <a:r>
              <a:rPr lang="en-US" sz="800" dirty="0" smtClean="0">
                <a:latin typeface="Arial Narrow" pitchFamily="34" charset="0"/>
              </a:rPr>
              <a:t> </a:t>
            </a:r>
            <a:r>
              <a:rPr lang="tr-TR" sz="800" dirty="0" smtClean="0">
                <a:latin typeface="Arial Narrow" pitchFamily="34" charset="0"/>
              </a:rPr>
              <a:t>Yıl</a:t>
            </a:r>
            <a:r>
              <a:rPr lang="en-US" sz="800" dirty="0" smtClean="0">
                <a:latin typeface="Arial Narrow" pitchFamily="34" charset="0"/>
              </a:rPr>
              <a:t> &gt; 6</a:t>
            </a:r>
          </a:p>
          <a:p>
            <a:pPr algn="ctr" fontAlgn="auto">
              <a:spcBef>
                <a:spcPts val="0"/>
              </a:spcBef>
              <a:spcAft>
                <a:spcPts val="0"/>
              </a:spcAft>
              <a:defRPr/>
            </a:pPr>
            <a:r>
              <a:rPr lang="en-US" sz="800" b="1" dirty="0" smtClean="0">
                <a:latin typeface="Arial Narrow" pitchFamily="34" charset="0"/>
              </a:rPr>
              <a:t>THEN</a:t>
            </a:r>
            <a:r>
              <a:rPr lang="en-US" sz="800" dirty="0" smtClean="0">
                <a:latin typeface="Arial Narrow" pitchFamily="34" charset="0"/>
              </a:rPr>
              <a:t> </a:t>
            </a:r>
            <a:r>
              <a:rPr lang="tr-TR" sz="800" dirty="0" smtClean="0">
                <a:latin typeface="Arial Narrow" pitchFamily="34" charset="0"/>
              </a:rPr>
              <a:t>Memur</a:t>
            </a:r>
            <a:r>
              <a:rPr lang="en-US" sz="800" dirty="0" smtClean="0">
                <a:latin typeface="Arial Narrow" pitchFamily="34" charset="0"/>
              </a:rPr>
              <a:t> = ‘</a:t>
            </a:r>
            <a:r>
              <a:rPr lang="tr-TR" sz="800" dirty="0" smtClean="0">
                <a:latin typeface="Arial Narrow" pitchFamily="34" charset="0"/>
              </a:rPr>
              <a:t>Evet</a:t>
            </a:r>
            <a:r>
              <a:rPr lang="en-US" sz="800" dirty="0" smtClean="0">
                <a:latin typeface="Arial Narrow" pitchFamily="34" charset="0"/>
              </a:rPr>
              <a:t>’ </a:t>
            </a:r>
          </a:p>
        </p:txBody>
      </p:sp>
      <p:graphicFrame>
        <p:nvGraphicFramePr>
          <p:cNvPr id="119811" name="Object 3"/>
          <p:cNvGraphicFramePr>
            <a:graphicFrameLocks/>
          </p:cNvGraphicFramePr>
          <p:nvPr/>
        </p:nvGraphicFramePr>
        <p:xfrm>
          <a:off x="285720" y="3857628"/>
          <a:ext cx="5438775" cy="1765300"/>
        </p:xfrm>
        <a:graphic>
          <a:graphicData uri="http://schemas.openxmlformats.org/presentationml/2006/ole">
            <mc:AlternateContent xmlns:mc="http://schemas.openxmlformats.org/markup-compatibility/2006">
              <mc:Choice xmlns:v="urn:schemas-microsoft-com:vml" Requires="v">
                <p:oleObj spid="_x0000_s119820" name="Worksheet" r:id="rId3" imgW="5372056" imgH="1752692" progId="Excel.Sheet.8">
                  <p:embed/>
                </p:oleObj>
              </mc:Choice>
              <mc:Fallback>
                <p:oleObj name="Worksheet" r:id="rId3" imgW="5372056" imgH="1752692" progId="Excel.Sheet.8">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3857628"/>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17 Dikdörtgen"/>
          <p:cNvSpPr/>
          <p:nvPr/>
        </p:nvSpPr>
        <p:spPr>
          <a:xfrm>
            <a:off x="5786446" y="4110343"/>
            <a:ext cx="444352" cy="461665"/>
          </a:xfrm>
          <a:prstGeom prst="rect">
            <a:avLst/>
          </a:prstGeom>
        </p:spPr>
        <p:txBody>
          <a:bodyPr wrap="none">
            <a:spAutoFit/>
          </a:bodyPr>
          <a:lstStyle/>
          <a:p>
            <a:r>
              <a:rPr lang="tr-TR" b="1" dirty="0" smtClean="0">
                <a:solidFill>
                  <a:srgbClr val="00B050"/>
                </a:solidFill>
                <a:latin typeface="Lucida Sans Unicode"/>
                <a:cs typeface="Lucida Sans Unicode"/>
                <a:sym typeface="Wingdings" pitchFamily="2" charset="2"/>
              </a:rPr>
              <a:t></a:t>
            </a:r>
            <a:endParaRPr lang="tr-TR" b="1" dirty="0">
              <a:solidFill>
                <a:srgbClr val="00B050"/>
              </a:solidFill>
            </a:endParaRPr>
          </a:p>
        </p:txBody>
      </p:sp>
      <p:sp>
        <p:nvSpPr>
          <p:cNvPr id="19" name="18 Dikdörtgen"/>
          <p:cNvSpPr/>
          <p:nvPr/>
        </p:nvSpPr>
        <p:spPr>
          <a:xfrm>
            <a:off x="5786446" y="4786322"/>
            <a:ext cx="444352" cy="461665"/>
          </a:xfrm>
          <a:prstGeom prst="rect">
            <a:avLst/>
          </a:prstGeom>
        </p:spPr>
        <p:txBody>
          <a:bodyPr wrap="none">
            <a:spAutoFit/>
          </a:bodyPr>
          <a:lstStyle/>
          <a:p>
            <a:r>
              <a:rPr lang="tr-TR" b="1" dirty="0" smtClean="0">
                <a:solidFill>
                  <a:srgbClr val="00B050"/>
                </a:solidFill>
                <a:latin typeface="Lucida Sans Unicode"/>
                <a:cs typeface="Lucida Sans Unicode"/>
                <a:sym typeface="Wingdings" pitchFamily="2" charset="2"/>
              </a:rPr>
              <a:t></a:t>
            </a:r>
            <a:endParaRPr lang="tr-TR" b="1" dirty="0">
              <a:solidFill>
                <a:srgbClr val="00B050"/>
              </a:solidFill>
            </a:endParaRPr>
          </a:p>
        </p:txBody>
      </p:sp>
      <p:sp>
        <p:nvSpPr>
          <p:cNvPr id="20" name="19 Dikdörtgen"/>
          <p:cNvSpPr/>
          <p:nvPr/>
        </p:nvSpPr>
        <p:spPr>
          <a:xfrm>
            <a:off x="5786446" y="5143512"/>
            <a:ext cx="444352" cy="461665"/>
          </a:xfrm>
          <a:prstGeom prst="rect">
            <a:avLst/>
          </a:prstGeom>
        </p:spPr>
        <p:txBody>
          <a:bodyPr wrap="none">
            <a:spAutoFit/>
          </a:bodyPr>
          <a:lstStyle/>
          <a:p>
            <a:r>
              <a:rPr lang="tr-TR" b="1" dirty="0" smtClean="0">
                <a:solidFill>
                  <a:srgbClr val="00B050"/>
                </a:solidFill>
                <a:latin typeface="Lucida Sans Unicode"/>
                <a:cs typeface="Lucida Sans Unicode"/>
                <a:sym typeface="Wingdings" pitchFamily="2" charset="2"/>
              </a:rPr>
              <a:t></a:t>
            </a:r>
            <a:endParaRPr lang="tr-TR" b="1" dirty="0">
              <a:solidFill>
                <a:srgbClr val="00B050"/>
              </a:solidFill>
            </a:endParaRPr>
          </a:p>
        </p:txBody>
      </p:sp>
      <p:sp>
        <p:nvSpPr>
          <p:cNvPr id="23" name="22 Dikdörtgen"/>
          <p:cNvSpPr/>
          <p:nvPr/>
        </p:nvSpPr>
        <p:spPr>
          <a:xfrm>
            <a:off x="5786446" y="4467533"/>
            <a:ext cx="444352" cy="461665"/>
          </a:xfrm>
          <a:prstGeom prst="rect">
            <a:avLst/>
          </a:prstGeom>
        </p:spPr>
        <p:txBody>
          <a:bodyPr wrap="none">
            <a:spAutoFit/>
          </a:bodyPr>
          <a:lstStyle/>
          <a:p>
            <a:r>
              <a:rPr lang="tr-TR" b="1" dirty="0" smtClean="0">
                <a:solidFill>
                  <a:srgbClr val="FF0000"/>
                </a:solidFill>
                <a:latin typeface="Lucida Sans Unicode"/>
                <a:cs typeface="Lucida Sans Unicode"/>
                <a:sym typeface="Wingdings" pitchFamily="2" charset="2"/>
              </a:rPr>
              <a:t></a:t>
            </a:r>
            <a:endParaRPr lang="tr-TR" b="1" dirty="0">
              <a:solidFill>
                <a:srgbClr val="FF0000"/>
              </a:solidFill>
            </a:endParaRPr>
          </a:p>
        </p:txBody>
      </p:sp>
      <p:sp>
        <p:nvSpPr>
          <p:cNvPr id="24" name="23 Metin kutusu"/>
          <p:cNvSpPr txBox="1"/>
          <p:nvPr/>
        </p:nvSpPr>
        <p:spPr>
          <a:xfrm>
            <a:off x="6429388" y="4286256"/>
            <a:ext cx="1500198"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tr-TR" dirty="0" smtClean="0"/>
              <a:t>Model Başarımı %75</a:t>
            </a:r>
            <a:endParaRPr lang="tr-TR" dirty="0"/>
          </a:p>
        </p:txBody>
      </p:sp>
      <p:sp>
        <p:nvSpPr>
          <p:cNvPr id="25" name="24 Teneke"/>
          <p:cNvSpPr/>
          <p:nvPr/>
        </p:nvSpPr>
        <p:spPr bwMode="auto">
          <a:xfrm>
            <a:off x="1928794" y="1857364"/>
            <a:ext cx="1857388" cy="1357322"/>
          </a:xfrm>
          <a:prstGeom prst="can">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tr-TR" dirty="0" smtClean="0">
                <a:latin typeface="Times New Roman" pitchFamily="18" charset="0"/>
              </a:rPr>
              <a:t>Sınama</a:t>
            </a:r>
            <a:r>
              <a:rPr lang="tr-TR" dirty="0">
                <a:latin typeface="Times New Roman" pitchFamily="18" charset="0"/>
              </a:rPr>
              <a:t/>
            </a:r>
            <a:br>
              <a:rPr lang="tr-TR" dirty="0">
                <a:latin typeface="Times New Roman" pitchFamily="18" charset="0"/>
              </a:rPr>
            </a:br>
            <a:r>
              <a:rPr lang="tr-TR" dirty="0" smtClean="0">
                <a:latin typeface="Times New Roman" pitchFamily="18" charset="0"/>
              </a:rPr>
              <a:t>Kümesi</a:t>
            </a:r>
            <a:endParaRPr lang="en-US" dirty="0">
              <a:latin typeface="Times New Roman" pitchFamily="18" charset="0"/>
            </a:endParaRPr>
          </a:p>
        </p:txBody>
      </p:sp>
      <p:sp>
        <p:nvSpPr>
          <p:cNvPr id="27" name="26 Teneke"/>
          <p:cNvSpPr/>
          <p:nvPr/>
        </p:nvSpPr>
        <p:spPr bwMode="auto">
          <a:xfrm>
            <a:off x="6000760" y="1428736"/>
            <a:ext cx="2143140" cy="1285884"/>
          </a:xfrm>
          <a:prstGeom prst="can">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tr-TR" dirty="0" smtClean="0">
                <a:latin typeface="Times New Roman" pitchFamily="18" charset="0"/>
              </a:rPr>
              <a:t>Sınıflandırıcı</a:t>
            </a:r>
          </a:p>
          <a:p>
            <a:pPr algn="ctr" fontAlgn="auto">
              <a:spcBef>
                <a:spcPts val="0"/>
              </a:spcBef>
              <a:spcAft>
                <a:spcPts val="0"/>
              </a:spcAft>
              <a:defRPr/>
            </a:pPr>
            <a:r>
              <a:rPr lang="tr-TR" dirty="0" smtClean="0">
                <a:latin typeface="Times New Roman" pitchFamily="18" charset="0"/>
              </a:rPr>
              <a:t>(Model)</a:t>
            </a: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Sınıflandırma İşlemi: Model</a:t>
            </a:r>
            <a:br>
              <a:rPr lang="tr-TR" dirty="0" smtClean="0"/>
            </a:br>
            <a:r>
              <a:rPr lang="tr-TR" dirty="0" smtClean="0"/>
              <a:t>Değerlendirme</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13</a:t>
            </a:fld>
            <a:endParaRPr lang="en-US"/>
          </a:p>
        </p:txBody>
      </p:sp>
      <p:graphicFrame>
        <p:nvGraphicFramePr>
          <p:cNvPr id="5" name="Group 83"/>
          <p:cNvGraphicFramePr>
            <a:graphicFrameLocks noGrp="1"/>
          </p:cNvGraphicFramePr>
          <p:nvPr>
            <p:ph idx="1"/>
          </p:nvPr>
        </p:nvGraphicFramePr>
        <p:xfrm>
          <a:off x="428596" y="3657600"/>
          <a:ext cx="2506663" cy="1676400"/>
        </p:xfrm>
        <a:graphic>
          <a:graphicData uri="http://schemas.openxmlformats.org/drawingml/2006/table">
            <a:tbl>
              <a:tblPr/>
              <a:tblGrid>
                <a:gridCol w="736600">
                  <a:extLst>
                    <a:ext uri="{9D8B030D-6E8A-4147-A177-3AD203B41FA5}">
                      <a16:colId xmlns:a16="http://schemas.microsoft.com/office/drawing/2014/main" val="20000"/>
                    </a:ext>
                  </a:extLst>
                </a:gridCol>
                <a:gridCol w="9064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196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chemeClr val="tx1"/>
                          </a:solidFill>
                          <a:effectLst/>
                          <a:latin typeface="Arial" charset="0"/>
                        </a:rPr>
                        <a:t>İsim</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chemeClr val="tx1"/>
                          </a:solidFill>
                          <a:effectLst/>
                          <a:latin typeface="Arial" charset="0"/>
                        </a:rPr>
                        <a:t>Gelir</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chemeClr val="tx1"/>
                          </a:solidFill>
                          <a:effectLst/>
                          <a:latin typeface="Arial" charset="0"/>
                        </a:rPr>
                        <a:t>Yaş</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solidFill>
                      <a:srgbClr val="DDDDDD"/>
                    </a:solidFill>
                  </a:tcPr>
                </a:tc>
                <a:extLst>
                  <a:ext uri="{0D108BD9-81ED-4DB2-BD59-A6C34878D82A}">
                    <a16:rowId xmlns:a16="http://schemas.microsoft.com/office/drawing/2014/main" val="10000"/>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Naser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Düşük</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&lt;30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Lutfi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Orta</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&lt;30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196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Adel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Yüksek</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&gt;40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195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Fahd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Orta</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[30..40]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bl>
          </a:graphicData>
        </a:graphic>
      </p:graphicFrame>
      <p:sp>
        <p:nvSpPr>
          <p:cNvPr id="6" name="AutoShape 32"/>
          <p:cNvSpPr>
            <a:spLocks noChangeArrowheads="1"/>
          </p:cNvSpPr>
          <p:nvPr/>
        </p:nvSpPr>
        <p:spPr bwMode="auto">
          <a:xfrm rot="19895511" flipH="1">
            <a:off x="3924271" y="2857500"/>
            <a:ext cx="1793875" cy="219075"/>
          </a:xfrm>
          <a:prstGeom prst="leftRightArrow">
            <a:avLst>
              <a:gd name="adj1" fmla="val 50000"/>
              <a:gd name="adj2" fmla="val 163768"/>
            </a:avLst>
          </a:prstGeom>
          <a:solidFill>
            <a:schemeClr val="accent2"/>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7" name="Oval 34"/>
          <p:cNvSpPr>
            <a:spLocks noChangeArrowheads="1"/>
          </p:cNvSpPr>
          <p:nvPr/>
        </p:nvSpPr>
        <p:spPr bwMode="auto">
          <a:xfrm>
            <a:off x="5305396" y="1676400"/>
            <a:ext cx="3052818" cy="838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p:spPr>
        <p:txBody>
          <a:bodyPr wrap="none" anchor="ctr"/>
          <a:lstStyle/>
          <a:p>
            <a:pPr algn="ctr"/>
            <a:r>
              <a:rPr lang="tr-TR" dirty="0" smtClean="0"/>
              <a:t>Sınıflandırma</a:t>
            </a:r>
            <a:r>
              <a:rPr lang="en-US" dirty="0" smtClean="0"/>
              <a:t> Model</a:t>
            </a:r>
            <a:r>
              <a:rPr lang="tr-TR" dirty="0" smtClean="0"/>
              <a:t>i</a:t>
            </a:r>
            <a:endParaRPr lang="en-US" dirty="0"/>
          </a:p>
        </p:txBody>
      </p:sp>
      <p:graphicFrame>
        <p:nvGraphicFramePr>
          <p:cNvPr id="8" name="Group 35"/>
          <p:cNvGraphicFramePr>
            <a:graphicFrameLocks noGrp="1"/>
          </p:cNvGraphicFramePr>
          <p:nvPr/>
        </p:nvGraphicFramePr>
        <p:xfrm>
          <a:off x="3019396" y="3657600"/>
          <a:ext cx="1447800" cy="1676400"/>
        </p:xfrm>
        <a:graphic>
          <a:graphicData uri="http://schemas.openxmlformats.org/drawingml/2006/table">
            <a:tbl>
              <a:tblPr/>
              <a:tblGrid>
                <a:gridCol w="1447800">
                  <a:extLst>
                    <a:ext uri="{9D8B030D-6E8A-4147-A177-3AD203B41FA5}">
                      <a16:colId xmlns:a16="http://schemas.microsoft.com/office/drawing/2014/main" val="20000"/>
                    </a:ext>
                  </a:extLst>
                </a:gridCol>
              </a:tblGrid>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chemeClr val="tx1"/>
                          </a:solidFill>
                          <a:effectLst/>
                          <a:latin typeface="Arial" charset="0"/>
                        </a:rPr>
                        <a:t>K</a:t>
                      </a:r>
                      <a:r>
                        <a:rPr kumimoji="0" lang="en-US" sz="1600" b="1" i="0" u="none" strike="noStrike" cap="none" normalizeH="0" baseline="0" dirty="0" err="1" smtClean="0">
                          <a:ln>
                            <a:noFill/>
                          </a:ln>
                          <a:solidFill>
                            <a:schemeClr val="tx1"/>
                          </a:solidFill>
                          <a:effectLst/>
                          <a:latin typeface="Arial" charset="0"/>
                        </a:rPr>
                        <a:t>redi</a:t>
                      </a:r>
                      <a:r>
                        <a:rPr kumimoji="0" lang="en-US" sz="1600" b="1" i="0" u="none" strike="noStrike" cap="none" normalizeH="0" baseline="0" dirty="0" smtClean="0">
                          <a:ln>
                            <a:noFill/>
                          </a:ln>
                          <a:solidFill>
                            <a:schemeClr val="tx1"/>
                          </a:solidFill>
                          <a:effectLst/>
                          <a:latin typeface="Arial" charset="0"/>
                        </a:rPr>
                        <a:t> </a:t>
                      </a:r>
                      <a:r>
                        <a:rPr kumimoji="0" lang="tr-TR" sz="1600" b="1" i="0" u="none" strike="noStrike" cap="none" normalizeH="0" baseline="0" dirty="0" smtClean="0">
                          <a:ln>
                            <a:noFill/>
                          </a:ln>
                          <a:solidFill>
                            <a:schemeClr val="tx1"/>
                          </a:solidFill>
                          <a:effectLst/>
                          <a:latin typeface="Arial" charset="0"/>
                        </a:rPr>
                        <a:t>sınıfı</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rgbClr val="C0C0C0"/>
                    </a:solidFill>
                  </a:tcPr>
                </a:tc>
                <a:extLst>
                  <a:ext uri="{0D108BD9-81ED-4DB2-BD59-A6C34878D82A}">
                    <a16:rowId xmlns:a16="http://schemas.microsoft.com/office/drawing/2014/main" val="10000"/>
                  </a:ext>
                </a:extLst>
              </a:tr>
              <a:tr h="279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FF0000"/>
                          </a:solidFill>
                          <a:effectLst/>
                          <a:latin typeface="Arial" charset="0"/>
                        </a:rPr>
                        <a:t>Kötü</a:t>
                      </a:r>
                      <a:endParaRPr kumimoji="0" lang="en-US" sz="1600" b="1" i="0" u="none" strike="noStrike" cap="none" normalizeH="0" baseline="0" dirty="0" smtClean="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FF0000"/>
                          </a:solidFill>
                          <a:effectLst/>
                          <a:latin typeface="Arial" charset="0"/>
                        </a:rPr>
                        <a:t>Kötü</a:t>
                      </a:r>
                      <a:endParaRPr kumimoji="0" lang="en-US" sz="1600" b="1" i="0" u="none" strike="noStrike" cap="none" normalizeH="0" baseline="0" dirty="0" smtClean="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008000"/>
                          </a:solidFill>
                          <a:effectLst/>
                          <a:latin typeface="Arial" charset="0"/>
                        </a:rPr>
                        <a:t>İyi</a:t>
                      </a:r>
                      <a:endParaRPr kumimoji="0" lang="en-US" sz="1600" b="1" i="0" u="none" strike="noStrike" cap="none" normalizeH="0" baseline="0" dirty="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279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008000"/>
                          </a:solidFill>
                          <a:effectLst/>
                          <a:latin typeface="Arial" charset="0"/>
                        </a:rPr>
                        <a:t>İyi</a:t>
                      </a:r>
                      <a:endParaRPr kumimoji="0" lang="en-US" sz="1600" b="1" i="0" u="none" strike="noStrike" cap="none" normalizeH="0" baseline="0" dirty="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bl>
          </a:graphicData>
        </a:graphic>
      </p:graphicFrame>
      <p:sp>
        <p:nvSpPr>
          <p:cNvPr id="9" name="Line 50"/>
          <p:cNvSpPr>
            <a:spLocks noChangeShapeType="1"/>
          </p:cNvSpPr>
          <p:nvPr/>
        </p:nvSpPr>
        <p:spPr bwMode="auto">
          <a:xfrm flipV="1">
            <a:off x="4162396" y="5416550"/>
            <a:ext cx="0" cy="304800"/>
          </a:xfrm>
          <a:prstGeom prst="line">
            <a:avLst/>
          </a:prstGeom>
          <a:noFill/>
          <a:ln w="9525">
            <a:solidFill>
              <a:schemeClr val="tx1"/>
            </a:solidFill>
            <a:round/>
            <a:headEnd/>
            <a:tailEnd type="triangle" w="med" len="med"/>
          </a:ln>
          <a:effectLst/>
        </p:spPr>
        <p:txBody>
          <a:bodyPr wrap="none"/>
          <a:lstStyle/>
          <a:p>
            <a:endParaRPr lang="tr-TR"/>
          </a:p>
        </p:txBody>
      </p:sp>
      <p:sp>
        <p:nvSpPr>
          <p:cNvPr id="10" name="AutoShape 51"/>
          <p:cNvSpPr>
            <a:spLocks noChangeArrowheads="1"/>
          </p:cNvSpPr>
          <p:nvPr/>
        </p:nvSpPr>
        <p:spPr bwMode="auto">
          <a:xfrm>
            <a:off x="6981796" y="3500438"/>
            <a:ext cx="1662170" cy="1452562"/>
          </a:xfrm>
          <a:prstGeom prst="flowChartPunchedTape">
            <a:avLst/>
          </a:prstGeom>
          <a:solidFill>
            <a:srgbClr val="CCFF33"/>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tr-TR" b="1" dirty="0" smtClean="0">
                <a:latin typeface="Tahoma" pitchFamily="34" charset="0"/>
              </a:rPr>
              <a:t>Doğruluk</a:t>
            </a:r>
            <a:r>
              <a:rPr lang="en-US" b="1" dirty="0" smtClean="0">
                <a:latin typeface="Tahoma" pitchFamily="34" charset="0"/>
              </a:rPr>
              <a:t> </a:t>
            </a:r>
            <a:endParaRPr lang="en-US" b="1" dirty="0">
              <a:latin typeface="Tahoma" pitchFamily="34" charset="0"/>
            </a:endParaRPr>
          </a:p>
          <a:p>
            <a:r>
              <a:rPr lang="en-US" b="1" dirty="0">
                <a:latin typeface="Tahoma" pitchFamily="34" charset="0"/>
              </a:rPr>
              <a:t>75%</a:t>
            </a:r>
          </a:p>
        </p:txBody>
      </p:sp>
      <p:sp>
        <p:nvSpPr>
          <p:cNvPr id="11" name="AutoShape 54"/>
          <p:cNvSpPr>
            <a:spLocks noChangeArrowheads="1"/>
          </p:cNvSpPr>
          <p:nvPr/>
        </p:nvSpPr>
        <p:spPr bwMode="auto">
          <a:xfrm rot="10800000">
            <a:off x="6286471" y="4418013"/>
            <a:ext cx="542925" cy="195262"/>
          </a:xfrm>
          <a:prstGeom prst="rightArrow">
            <a:avLst>
              <a:gd name="adj1" fmla="val 50000"/>
              <a:gd name="adj2" fmla="val 69512"/>
            </a:avLst>
          </a:prstGeom>
          <a:solidFill>
            <a:srgbClr val="FF0000"/>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graphicFrame>
        <p:nvGraphicFramePr>
          <p:cNvPr id="12" name="Group 79"/>
          <p:cNvGraphicFramePr>
            <a:graphicFrameLocks noGrp="1"/>
          </p:cNvGraphicFramePr>
          <p:nvPr/>
        </p:nvGraphicFramePr>
        <p:xfrm>
          <a:off x="5076796" y="3657600"/>
          <a:ext cx="1143000" cy="1676400"/>
        </p:xfrm>
        <a:graphic>
          <a:graphicData uri="http://schemas.openxmlformats.org/drawingml/2006/table">
            <a:tbl>
              <a:tblPr/>
              <a:tblGrid>
                <a:gridCol w="1143000">
                  <a:extLst>
                    <a:ext uri="{9D8B030D-6E8A-4147-A177-3AD203B41FA5}">
                      <a16:colId xmlns:a16="http://schemas.microsoft.com/office/drawing/2014/main" val="20000"/>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Model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rgbClr val="C0C0C0"/>
                    </a:solidFill>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FF0000"/>
                          </a:solidFill>
                          <a:effectLst/>
                          <a:latin typeface="Arial" charset="0"/>
                        </a:rPr>
                        <a:t>Kötü</a:t>
                      </a:r>
                      <a:endParaRPr kumimoji="0" lang="en-US" sz="1600" b="1" i="0" u="none" strike="noStrike" cap="none" normalizeH="0" baseline="0" dirty="0" smtClean="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20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008000"/>
                          </a:solidFill>
                          <a:effectLst/>
                          <a:latin typeface="Arial" charset="0"/>
                        </a:rPr>
                        <a:t>İyi</a:t>
                      </a:r>
                      <a:endParaRPr kumimoji="0" lang="en-US" sz="1600" b="1" i="0" u="none" strike="noStrike" cap="none" normalizeH="0" baseline="0" dirty="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20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008000"/>
                          </a:solidFill>
                          <a:effectLst/>
                          <a:latin typeface="Arial" charset="0"/>
                        </a:rPr>
                        <a:t>İyi</a:t>
                      </a:r>
                      <a:endParaRPr kumimoji="0" lang="en-US" sz="1600" b="1" i="0" u="none" strike="noStrike" cap="none" normalizeH="0" baseline="0" dirty="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203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tr-TR" sz="1600" b="1" i="0" u="none" strike="noStrike" cap="none" normalizeH="0" baseline="0" dirty="0" smtClean="0">
                          <a:ln>
                            <a:noFill/>
                          </a:ln>
                          <a:solidFill>
                            <a:srgbClr val="008000"/>
                          </a:solidFill>
                          <a:effectLst/>
                          <a:latin typeface="Arial" charset="0"/>
                        </a:rPr>
                        <a:t>İyi</a:t>
                      </a:r>
                      <a:endParaRPr kumimoji="0" lang="en-US" sz="1600" b="1" i="0" u="none" strike="noStrike" cap="none" normalizeH="0" baseline="0" dirty="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bl>
          </a:graphicData>
        </a:graphic>
      </p:graphicFrame>
      <p:sp>
        <p:nvSpPr>
          <p:cNvPr id="13" name="AutoShape 80"/>
          <p:cNvSpPr>
            <a:spLocks noChangeArrowheads="1"/>
          </p:cNvSpPr>
          <p:nvPr/>
        </p:nvSpPr>
        <p:spPr bwMode="auto">
          <a:xfrm rot="7718013">
            <a:off x="5403028" y="2971006"/>
            <a:ext cx="1395412" cy="238125"/>
          </a:xfrm>
          <a:prstGeom prst="rightArrow">
            <a:avLst>
              <a:gd name="adj1" fmla="val 50000"/>
              <a:gd name="adj2" fmla="val 146500"/>
            </a:avLst>
          </a:prstGeom>
          <a:solidFill>
            <a:schemeClr val="accent2"/>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14" name="Text Box 49"/>
          <p:cNvSpPr txBox="1">
            <a:spLocks noChangeArrowheads="1"/>
          </p:cNvSpPr>
          <p:nvPr/>
        </p:nvSpPr>
        <p:spPr bwMode="auto">
          <a:xfrm>
            <a:off x="3786182" y="5786454"/>
            <a:ext cx="766557" cy="461665"/>
          </a:xfrm>
          <a:prstGeom prst="rect">
            <a:avLst/>
          </a:prstGeom>
          <a:noFill/>
          <a:ln w="9525">
            <a:noFill/>
            <a:miter lim="800000"/>
            <a:headEnd/>
            <a:tailEnd/>
          </a:ln>
          <a:effectLst/>
        </p:spPr>
        <p:txBody>
          <a:bodyPr wrap="none">
            <a:spAutoFit/>
          </a:bodyPr>
          <a:lstStyle/>
          <a:p>
            <a:r>
              <a:rPr lang="tr-TR" dirty="0" smtClean="0">
                <a:latin typeface="Tahoma" pitchFamily="34" charset="0"/>
              </a:rPr>
              <a:t>Sınıf</a:t>
            </a:r>
            <a:endParaRPr lang="en-US"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Sınıflandırma İşlemi: Modeli</a:t>
            </a:r>
            <a:br>
              <a:rPr lang="tr-TR" dirty="0" smtClean="0"/>
            </a:br>
            <a:r>
              <a:rPr lang="tr-TR" dirty="0" smtClean="0"/>
              <a:t>Kullanma</a:t>
            </a:r>
            <a:endParaRPr lang="tr-TR" dirty="0"/>
          </a:p>
        </p:txBody>
      </p:sp>
      <p:sp>
        <p:nvSpPr>
          <p:cNvPr id="3" name="2 İçerik Yer Tutucusu"/>
          <p:cNvSpPr>
            <a:spLocks noGrp="1"/>
          </p:cNvSpPr>
          <p:nvPr>
            <p:ph idx="1"/>
          </p:nvPr>
        </p:nvSpPr>
        <p:spPr>
          <a:xfrm>
            <a:off x="428596" y="1714488"/>
            <a:ext cx="7772400" cy="4114800"/>
          </a:xfrm>
        </p:spPr>
        <p:txBody>
          <a:bodyPr/>
          <a:lstStyle/>
          <a:p>
            <a:pPr>
              <a:buNone/>
            </a:pPr>
            <a:r>
              <a:rPr lang="tr-TR" dirty="0" smtClean="0"/>
              <a:t>3. Modeli kullanma:</a:t>
            </a:r>
          </a:p>
          <a:p>
            <a:r>
              <a:rPr lang="tr-TR" dirty="0" smtClean="0"/>
              <a:t>Model daha önce görülmemiş örnekleri</a:t>
            </a:r>
          </a:p>
          <a:p>
            <a:pPr>
              <a:buNone/>
            </a:pPr>
            <a:r>
              <a:rPr lang="tr-TR" dirty="0" smtClean="0"/>
              <a:t>sınıflandırmak için kullanılır</a:t>
            </a:r>
          </a:p>
          <a:p>
            <a:pPr lvl="1"/>
            <a:r>
              <a:rPr lang="tr-TR" dirty="0" smtClean="0"/>
              <a:t>Örneklerin sınıf etiketlerini tahmin etme</a:t>
            </a:r>
          </a:p>
          <a:p>
            <a:pPr lvl="1"/>
            <a:r>
              <a:rPr lang="tr-TR" dirty="0" smtClean="0"/>
              <a:t>Bir niteliğin değerini tahmin etme</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Sınıflandırma İşlemi: Modeli</a:t>
            </a:r>
            <a:br>
              <a:rPr lang="tr-TR" dirty="0" smtClean="0"/>
            </a:br>
            <a:r>
              <a:rPr lang="tr-TR" dirty="0" smtClean="0"/>
              <a:t>Kullanma</a:t>
            </a:r>
            <a:endParaRPr lang="tr-TR" dirty="0"/>
          </a:p>
        </p:txBody>
      </p:sp>
      <p:sp>
        <p:nvSpPr>
          <p:cNvPr id="4" name="3 Slayt Numarası Yer Tutucusu"/>
          <p:cNvSpPr>
            <a:spLocks noGrp="1"/>
          </p:cNvSpPr>
          <p:nvPr>
            <p:ph type="sldNum" sz="quarter" idx="12"/>
          </p:nvPr>
        </p:nvSpPr>
        <p:spPr>
          <a:scene3d>
            <a:camera prst="orthographicFront"/>
            <a:lightRig rig="threePt" dir="t"/>
          </a:scene3d>
          <a:sp3d>
            <a:bevelT prst="angle"/>
          </a:sp3d>
        </p:spPr>
        <p:txBody>
          <a:bodyPr/>
          <a:lstStyle/>
          <a:p>
            <a:pPr>
              <a:defRPr/>
            </a:pPr>
            <a:fld id="{AB8F89F5-6130-4CB7-A655-EEFF0DE0A9DB}" type="slidenum">
              <a:rPr lang="en-US" smtClean="0"/>
              <a:pPr>
                <a:defRPr/>
              </a:pPr>
              <a:t>15</a:t>
            </a:fld>
            <a:endParaRPr lang="en-US"/>
          </a:p>
        </p:txBody>
      </p:sp>
      <p:sp>
        <p:nvSpPr>
          <p:cNvPr id="12" name="Line 10"/>
          <p:cNvSpPr>
            <a:spLocks noChangeShapeType="1"/>
          </p:cNvSpPr>
          <p:nvPr/>
        </p:nvSpPr>
        <p:spPr bwMode="auto">
          <a:xfrm flipH="1">
            <a:off x="427038" y="3830638"/>
            <a:ext cx="1644650" cy="700087"/>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3" name="Line 11"/>
          <p:cNvSpPr>
            <a:spLocks noChangeShapeType="1"/>
          </p:cNvSpPr>
          <p:nvPr/>
        </p:nvSpPr>
        <p:spPr bwMode="auto">
          <a:xfrm>
            <a:off x="3857625" y="3830638"/>
            <a:ext cx="2025650" cy="700087"/>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4" name="AutoShape 12"/>
          <p:cNvSpPr>
            <a:spLocks noChangeArrowheads="1"/>
          </p:cNvSpPr>
          <p:nvPr/>
        </p:nvSpPr>
        <p:spPr bwMode="auto">
          <a:xfrm>
            <a:off x="7793038" y="4759325"/>
            <a:ext cx="546100" cy="592138"/>
          </a:xfrm>
          <a:prstGeom prst="downArrow">
            <a:avLst>
              <a:gd name="adj1" fmla="val 50000"/>
              <a:gd name="adj2" fmla="val 27118"/>
            </a:avLst>
          </a:prstGeom>
          <a:solidFill>
            <a:srgbClr val="2597B8"/>
          </a:solidFill>
          <a:ln w="12700">
            <a:solidFill>
              <a:srgbClr val="000000"/>
            </a:solidFill>
            <a:miter lim="800000"/>
            <a:headEnd/>
            <a:tailEnd/>
          </a:ln>
          <a:effectLst/>
          <a:scene3d>
            <a:camera prst="orthographicFront"/>
            <a:lightRig rig="threePt" dir="t"/>
          </a:scene3d>
          <a:sp3d>
            <a:bevelT prst="angle"/>
          </a:sp3d>
        </p:spPr>
        <p:txBody>
          <a:bodyPr wrap="none" anchor="ctr"/>
          <a:lstStyle/>
          <a:p>
            <a:endParaRPr lang="tr-TR"/>
          </a:p>
        </p:txBody>
      </p:sp>
      <p:sp>
        <p:nvSpPr>
          <p:cNvPr id="15" name="Freeform 13"/>
          <p:cNvSpPr>
            <a:spLocks/>
          </p:cNvSpPr>
          <p:nvPr/>
        </p:nvSpPr>
        <p:spPr bwMode="auto">
          <a:xfrm>
            <a:off x="6400800" y="2052638"/>
            <a:ext cx="941388" cy="766762"/>
          </a:xfrm>
          <a:custGeom>
            <a:avLst/>
            <a:gdLst/>
            <a:ahLst/>
            <a:cxnLst>
              <a:cxn ang="0">
                <a:pos x="0" y="34"/>
              </a:cxn>
              <a:cxn ang="0">
                <a:pos x="200" y="0"/>
              </a:cxn>
              <a:cxn ang="0">
                <a:pos x="159" y="58"/>
              </a:cxn>
              <a:cxn ang="0">
                <a:pos x="515" y="306"/>
              </a:cxn>
              <a:cxn ang="0">
                <a:pos x="555" y="248"/>
              </a:cxn>
              <a:cxn ang="0">
                <a:pos x="592" y="448"/>
              </a:cxn>
              <a:cxn ang="0">
                <a:pos x="392" y="482"/>
              </a:cxn>
              <a:cxn ang="0">
                <a:pos x="433" y="424"/>
              </a:cxn>
              <a:cxn ang="0">
                <a:pos x="77" y="176"/>
              </a:cxn>
              <a:cxn ang="0">
                <a:pos x="37" y="234"/>
              </a:cxn>
              <a:cxn ang="0">
                <a:pos x="0" y="34"/>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scene3d>
            <a:camera prst="orthographicFront"/>
            <a:lightRig rig="threePt" dir="t"/>
          </a:scene3d>
          <a:sp3d>
            <a:bevelT prst="angle"/>
          </a:sp3d>
        </p:spPr>
        <p:txBody>
          <a:bodyPr/>
          <a:lstStyle/>
          <a:p>
            <a:endParaRPr lang="tr-TR"/>
          </a:p>
        </p:txBody>
      </p:sp>
      <p:sp>
        <p:nvSpPr>
          <p:cNvPr id="19" name="Rectangle 17"/>
          <p:cNvSpPr>
            <a:spLocks noChangeArrowheads="1"/>
          </p:cNvSpPr>
          <p:nvPr/>
        </p:nvSpPr>
        <p:spPr bwMode="auto">
          <a:xfrm>
            <a:off x="6215074" y="4021138"/>
            <a:ext cx="2571768" cy="462307"/>
          </a:xfrm>
          <a:prstGeom prst="rect">
            <a:avLst/>
          </a:prstGeom>
          <a:solidFill>
            <a:srgbClr val="FFCC99"/>
          </a:solidFill>
          <a:ln w="9525">
            <a:noFill/>
            <a:miter lim="800000"/>
            <a:headEnd/>
            <a:tailEnd/>
          </a:ln>
          <a:effectLst/>
          <a:scene3d>
            <a:camera prst="orthographicFront"/>
            <a:lightRig rig="threePt" dir="t"/>
          </a:scene3d>
          <a:sp3d>
            <a:bevelT prst="angle"/>
          </a:sp3d>
        </p:spPr>
        <p:txBody>
          <a:bodyPr wrap="square" lIns="92075" tIns="46038" rIns="92075" bIns="46038">
            <a:spAutoFit/>
          </a:bodyPr>
          <a:lstStyle/>
          <a:p>
            <a:pPr algn="ctr"/>
            <a:r>
              <a:rPr lang="en-US" sz="2400" dirty="0" smtClean="0">
                <a:latin typeface="Times New Roman" pitchFamily="18" charset="0"/>
              </a:rPr>
              <a:t>(</a:t>
            </a:r>
            <a:r>
              <a:rPr lang="tr-TR" sz="2400" dirty="0" smtClean="0">
                <a:latin typeface="Times New Roman" pitchFamily="18" charset="0"/>
              </a:rPr>
              <a:t>Erdem</a:t>
            </a:r>
            <a:r>
              <a:rPr lang="en-US" sz="2400" dirty="0" smtClean="0">
                <a:latin typeface="Times New Roman" pitchFamily="18" charset="0"/>
              </a:rPr>
              <a:t>, Prof</a:t>
            </a:r>
            <a:r>
              <a:rPr lang="tr-TR" sz="2400" dirty="0" smtClean="0">
                <a:latin typeface="Times New Roman" pitchFamily="18" charset="0"/>
              </a:rPr>
              <a:t>.</a:t>
            </a:r>
            <a:r>
              <a:rPr lang="en-US" sz="2400" dirty="0" smtClean="0">
                <a:latin typeface="Times New Roman" pitchFamily="18" charset="0"/>
              </a:rPr>
              <a:t>, </a:t>
            </a:r>
            <a:r>
              <a:rPr lang="en-US" sz="2400" dirty="0">
                <a:latin typeface="Times New Roman" pitchFamily="18" charset="0"/>
              </a:rPr>
              <a:t>4)</a:t>
            </a:r>
          </a:p>
        </p:txBody>
      </p:sp>
      <p:sp>
        <p:nvSpPr>
          <p:cNvPr id="20" name="Line 18"/>
          <p:cNvSpPr>
            <a:spLocks noChangeShapeType="1"/>
          </p:cNvSpPr>
          <p:nvPr/>
        </p:nvSpPr>
        <p:spPr bwMode="auto">
          <a:xfrm flipH="1">
            <a:off x="6167438" y="3662363"/>
            <a:ext cx="471487" cy="393700"/>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21" name="Line 19"/>
          <p:cNvSpPr>
            <a:spLocks noChangeShapeType="1"/>
          </p:cNvSpPr>
          <p:nvPr/>
        </p:nvSpPr>
        <p:spPr bwMode="auto">
          <a:xfrm>
            <a:off x="8448675" y="3662363"/>
            <a:ext cx="363538" cy="349250"/>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22" name="Freeform 20"/>
          <p:cNvSpPr>
            <a:spLocks/>
          </p:cNvSpPr>
          <p:nvPr/>
        </p:nvSpPr>
        <p:spPr bwMode="auto">
          <a:xfrm>
            <a:off x="3517900" y="1997075"/>
            <a:ext cx="901700" cy="593725"/>
          </a:xfrm>
          <a:custGeom>
            <a:avLst/>
            <a:gdLst/>
            <a:ahLst/>
            <a:cxnLst>
              <a:cxn ang="0">
                <a:pos x="567" y="59"/>
              </a:cxn>
              <a:cxn ang="0">
                <a:pos x="503" y="220"/>
              </a:cxn>
              <a:cxn ang="0">
                <a:pos x="478" y="165"/>
              </a:cxn>
              <a:cxn ang="0">
                <a:pos x="138" y="318"/>
              </a:cxn>
              <a:cxn ang="0">
                <a:pos x="163" y="373"/>
              </a:cxn>
              <a:cxn ang="0">
                <a:pos x="0" y="314"/>
              </a:cxn>
              <a:cxn ang="0">
                <a:pos x="64" y="153"/>
              </a:cxn>
              <a:cxn ang="0">
                <a:pos x="89" y="208"/>
              </a:cxn>
              <a:cxn ang="0">
                <a:pos x="429" y="55"/>
              </a:cxn>
              <a:cxn ang="0">
                <a:pos x="404" y="0"/>
              </a:cxn>
              <a:cxn ang="0">
                <a:pos x="567" y="59"/>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scene3d>
            <a:camera prst="orthographicFront"/>
            <a:lightRig rig="threePt" dir="t"/>
          </a:scene3d>
          <a:sp3d>
            <a:bevelT prst="angle"/>
          </a:sp3d>
        </p:spPr>
        <p:txBody>
          <a:bodyPr/>
          <a:lstStyle/>
          <a:p>
            <a:endParaRPr lang="tr-TR"/>
          </a:p>
        </p:txBody>
      </p:sp>
      <p:sp>
        <p:nvSpPr>
          <p:cNvPr id="24" name="Rectangle 22"/>
          <p:cNvSpPr>
            <a:spLocks noChangeArrowheads="1"/>
          </p:cNvSpPr>
          <p:nvPr/>
        </p:nvSpPr>
        <p:spPr bwMode="auto">
          <a:xfrm>
            <a:off x="6221413" y="4718050"/>
            <a:ext cx="1401025" cy="523862"/>
          </a:xfrm>
          <a:prstGeom prst="rect">
            <a:avLst/>
          </a:prstGeom>
          <a:noFill/>
          <a:ln w="9525">
            <a:noFill/>
            <a:miter lim="800000"/>
            <a:headEnd/>
            <a:tailEnd/>
          </a:ln>
          <a:effectLst/>
          <a:scene3d>
            <a:camera prst="orthographicFront"/>
            <a:lightRig rig="threePt" dir="t"/>
          </a:scene3d>
          <a:sp3d>
            <a:bevelT prst="angle"/>
          </a:sp3d>
        </p:spPr>
        <p:txBody>
          <a:bodyPr wrap="none" lIns="92075" tIns="46038" rIns="92075" bIns="46038">
            <a:spAutoFit/>
          </a:bodyPr>
          <a:lstStyle/>
          <a:p>
            <a:pPr algn="ctr"/>
            <a:r>
              <a:rPr lang="tr-TR" sz="2800" dirty="0" smtClean="0">
                <a:latin typeface="Times New Roman" pitchFamily="18" charset="0"/>
              </a:rPr>
              <a:t>Memur</a:t>
            </a:r>
            <a:r>
              <a:rPr lang="en-US" sz="2800" dirty="0" smtClean="0">
                <a:latin typeface="Times New Roman" pitchFamily="18" charset="0"/>
              </a:rPr>
              <a:t>?</a:t>
            </a:r>
            <a:endParaRPr lang="en-US" sz="2800" dirty="0">
              <a:latin typeface="Times New Roman" pitchFamily="18" charset="0"/>
            </a:endParaRPr>
          </a:p>
        </p:txBody>
      </p:sp>
      <p:sp>
        <p:nvSpPr>
          <p:cNvPr id="25" name="WordArt 55"/>
          <p:cNvSpPr>
            <a:spLocks noChangeArrowheads="1" noChangeShapeType="1" noTextEdit="1"/>
          </p:cNvSpPr>
          <p:nvPr/>
        </p:nvSpPr>
        <p:spPr bwMode="auto">
          <a:xfrm>
            <a:off x="7643834" y="5572140"/>
            <a:ext cx="1108075" cy="628672"/>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tr-TR" sz="3600" kern="10" dirty="0" smtClean="0">
                <a:ln w="9525">
                  <a:round/>
                  <a:headEnd/>
                  <a:tailEnd/>
                </a:ln>
                <a:gradFill rotWithShape="0">
                  <a:gsLst>
                    <a:gs pos="0">
                      <a:srgbClr val="FFFFCC"/>
                    </a:gs>
                    <a:gs pos="100000">
                      <a:srgbClr val="FF9999"/>
                    </a:gs>
                  </a:gsLst>
                  <a:lin ang="5400000" scaled="1"/>
                </a:gradFill>
                <a:latin typeface="Times New Roman"/>
                <a:cs typeface="Times New Roman"/>
              </a:rPr>
              <a:t>Evet</a:t>
            </a:r>
            <a:endParaRPr lang="tr-TR" sz="3600" kern="10" dirty="0">
              <a:ln w="9525">
                <a:round/>
                <a:headEnd/>
                <a:tailEnd/>
              </a:ln>
              <a:gradFill rotWithShape="0">
                <a:gsLst>
                  <a:gs pos="0">
                    <a:srgbClr val="FFFFCC"/>
                  </a:gs>
                  <a:gs pos="100000">
                    <a:srgbClr val="FF9999"/>
                  </a:gs>
                </a:gsLst>
                <a:lin ang="5400000" scaled="1"/>
              </a:gradFill>
              <a:latin typeface="Times New Roman"/>
              <a:cs typeface="Times New Roman"/>
            </a:endParaRPr>
          </a:p>
        </p:txBody>
      </p:sp>
      <p:graphicFrame>
        <p:nvGraphicFramePr>
          <p:cNvPr id="26" name="Object 3"/>
          <p:cNvGraphicFramePr>
            <a:graphicFrameLocks/>
          </p:cNvGraphicFramePr>
          <p:nvPr/>
        </p:nvGraphicFramePr>
        <p:xfrm>
          <a:off x="428596" y="4500570"/>
          <a:ext cx="5429288" cy="1643074"/>
        </p:xfrm>
        <a:graphic>
          <a:graphicData uri="http://schemas.openxmlformats.org/presentationml/2006/ole">
            <mc:AlternateContent xmlns:mc="http://schemas.openxmlformats.org/markup-compatibility/2006">
              <mc:Choice xmlns:v="urn:schemas-microsoft-com:vml" Requires="v">
                <p:oleObj spid="_x0000_s120844" name="Worksheet" r:id="rId3" imgW="3857750" imgH="1305028" progId="Excel.Sheet.8">
                  <p:embed/>
                </p:oleObj>
              </mc:Choice>
              <mc:Fallback>
                <p:oleObj name="Worksheet" r:id="rId3" imgW="3857750" imgH="1305028" progId="Excel.Sheet.8">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4500570"/>
                        <a:ext cx="5429288" cy="164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26 Teneke"/>
          <p:cNvSpPr/>
          <p:nvPr/>
        </p:nvSpPr>
        <p:spPr bwMode="auto">
          <a:xfrm>
            <a:off x="2000232" y="2571744"/>
            <a:ext cx="1857388" cy="1357322"/>
          </a:xfrm>
          <a:prstGeom prst="can">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tr-TR" dirty="0" smtClean="0">
                <a:latin typeface="Times New Roman" pitchFamily="18" charset="0"/>
              </a:rPr>
              <a:t>Sınama</a:t>
            </a:r>
            <a:r>
              <a:rPr lang="tr-TR" dirty="0">
                <a:latin typeface="Times New Roman" pitchFamily="18" charset="0"/>
              </a:rPr>
              <a:t/>
            </a:r>
            <a:br>
              <a:rPr lang="tr-TR" dirty="0">
                <a:latin typeface="Times New Roman" pitchFamily="18" charset="0"/>
              </a:rPr>
            </a:br>
            <a:r>
              <a:rPr lang="tr-TR" dirty="0" smtClean="0">
                <a:latin typeface="Times New Roman" pitchFamily="18" charset="0"/>
              </a:rPr>
              <a:t>Kümesi</a:t>
            </a:r>
            <a:endParaRPr lang="en-US" dirty="0">
              <a:latin typeface="Times New Roman" pitchFamily="18" charset="0"/>
            </a:endParaRPr>
          </a:p>
        </p:txBody>
      </p:sp>
      <p:sp>
        <p:nvSpPr>
          <p:cNvPr id="28" name="27 Teneke"/>
          <p:cNvSpPr/>
          <p:nvPr/>
        </p:nvSpPr>
        <p:spPr bwMode="auto">
          <a:xfrm>
            <a:off x="6643702" y="2786058"/>
            <a:ext cx="1785950" cy="928694"/>
          </a:xfrm>
          <a:prstGeom prst="can">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dirty="0">
                <a:latin typeface="Times New Roman" pitchFamily="18" charset="0"/>
              </a:rPr>
              <a:t>Yeni Veri</a:t>
            </a:r>
            <a:endParaRPr lang="en-US" dirty="0">
              <a:latin typeface="Times New Roman" pitchFamily="18" charset="0"/>
            </a:endParaRPr>
          </a:p>
        </p:txBody>
      </p:sp>
      <p:sp>
        <p:nvSpPr>
          <p:cNvPr id="29" name="28 Teneke"/>
          <p:cNvSpPr/>
          <p:nvPr/>
        </p:nvSpPr>
        <p:spPr bwMode="auto">
          <a:xfrm>
            <a:off x="4429124" y="1571612"/>
            <a:ext cx="1928826" cy="1071570"/>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tr-TR">
                <a:latin typeface="Times New Roman" pitchFamily="18" charset="0"/>
              </a:rPr>
              <a:t>Sınıflandırıcı</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16</a:t>
            </a:fld>
            <a:endParaRPr lang="en-US"/>
          </a:p>
        </p:txBody>
      </p:sp>
      <p:sp>
        <p:nvSpPr>
          <p:cNvPr id="6" name="Rectangle 2"/>
          <p:cNvSpPr txBox="1">
            <a:spLocks noChangeArrowheads="1"/>
          </p:cNvSpPr>
          <p:nvPr/>
        </p:nvSpPr>
        <p:spPr bwMode="auto">
          <a:xfrm>
            <a:off x="838200" y="285728"/>
            <a:ext cx="83058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zh-TW" sz="4400" b="0" i="0" u="none" strike="noStrike" kern="0" cap="none" spc="0" normalizeH="0" baseline="0" noProof="0" dirty="0" smtClean="0">
                <a:ln>
                  <a:noFill/>
                </a:ln>
                <a:solidFill>
                  <a:schemeClr val="tx2"/>
                </a:solidFill>
                <a:effectLst/>
                <a:uLnTx/>
                <a:uFillTx/>
                <a:latin typeface="+mj-lt"/>
                <a:ea typeface="新細明體" pitchFamily="18" charset="-120"/>
                <a:cs typeface="+mj-cs"/>
              </a:rPr>
              <a:t>Sınıflandırma</a:t>
            </a:r>
            <a:r>
              <a:rPr kumimoji="0" lang="tr-TR" altLang="zh-TW" sz="4400" b="0" i="0" u="none" strike="noStrike" kern="0" cap="none" spc="0" normalizeH="0" noProof="0" dirty="0" smtClean="0">
                <a:ln>
                  <a:noFill/>
                </a:ln>
                <a:solidFill>
                  <a:schemeClr val="tx2"/>
                </a:solidFill>
                <a:effectLst/>
                <a:uLnTx/>
                <a:uFillTx/>
                <a:latin typeface="+mj-lt"/>
                <a:ea typeface="新細明體" pitchFamily="18" charset="-120"/>
                <a:cs typeface="+mj-cs"/>
              </a:rPr>
              <a:t> Örneği</a:t>
            </a:r>
            <a:endParaRPr kumimoji="0" lang="en-US" altLang="zh-TW" sz="4400" b="0" i="0" u="none" strike="noStrike" kern="0" cap="none" spc="0" normalizeH="0" baseline="0" noProof="0" dirty="0">
              <a:ln>
                <a:noFill/>
              </a:ln>
              <a:solidFill>
                <a:schemeClr val="tx2"/>
              </a:solidFill>
              <a:effectLst/>
              <a:uLnTx/>
              <a:uFillTx/>
              <a:latin typeface="+mj-lt"/>
              <a:ea typeface="新細明體" pitchFamily="18" charset="-120"/>
              <a:cs typeface="+mj-cs"/>
            </a:endParaRPr>
          </a:p>
        </p:txBody>
      </p:sp>
      <p:graphicFrame>
        <p:nvGraphicFramePr>
          <p:cNvPr id="121861" name="Object 5"/>
          <p:cNvGraphicFramePr>
            <a:graphicFrameLocks noChangeAspect="1"/>
          </p:cNvGraphicFramePr>
          <p:nvPr/>
        </p:nvGraphicFramePr>
        <p:xfrm>
          <a:off x="857223" y="1357298"/>
          <a:ext cx="7643867" cy="5500701"/>
        </p:xfrm>
        <a:graphic>
          <a:graphicData uri="http://schemas.openxmlformats.org/presentationml/2006/ole">
            <mc:AlternateContent xmlns:mc="http://schemas.openxmlformats.org/markup-compatibility/2006">
              <mc:Choice xmlns:v="urn:schemas-microsoft-com:vml" Requires="v">
                <p:oleObj spid="_x0000_s121870" name="Visio" r:id="rId3" imgW="8529310" imgH="6498546" progId="Visio.Drawing.11">
                  <p:embed/>
                </p:oleObj>
              </mc:Choice>
              <mc:Fallback>
                <p:oleObj name="Visio" r:id="rId3" imgW="8529310" imgH="6498546"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3" y="1357298"/>
                        <a:ext cx="7643867" cy="550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Sınıflandırma Özet</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17</a:t>
            </a:fld>
            <a:endParaRPr lang="en-US"/>
          </a:p>
        </p:txBody>
      </p:sp>
      <p:sp>
        <p:nvSpPr>
          <p:cNvPr id="5" name="AutoShape 3"/>
          <p:cNvSpPr txBox="1">
            <a:spLocks noChangeArrowheads="1"/>
          </p:cNvSpPr>
          <p:nvPr/>
        </p:nvSpPr>
        <p:spPr bwMode="auto">
          <a:xfrm>
            <a:off x="1323948" y="1828800"/>
            <a:ext cx="1219200" cy="1066800"/>
          </a:xfrm>
          <a:prstGeom prst="can">
            <a:avLst>
              <a:gd name="adj" fmla="val 25000"/>
            </a:avLst>
          </a:prstGeom>
          <a:solidFill>
            <a:srgbClr val="DDDDDD"/>
          </a:solidFill>
          <a:ln w="9525" cap="flat">
            <a:noFill/>
            <a:miter lim="800000"/>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txBody>
          <a:bodyPr vert="horz" wrap="square" lIns="91440" tIns="45720" rIns="91440" bIns="45720" numCol="1" anchor="t" anchorCtr="0" compatLnSpc="1">
            <a:prstTxWarp prst="textNoShape">
              <a:avLst/>
            </a:prstTxWarp>
          </a:bodyPr>
          <a:lstStyle/>
          <a:p>
            <a:pPr marR="0" lvl="0" indent="-342900" algn="ctr" defTabSz="914400" rtl="0" eaLnBrk="0" fontAlgn="base" latinLnBrk="0" hangingPunct="0">
              <a:spcBef>
                <a:spcPct val="0"/>
              </a:spcBef>
              <a:spcAft>
                <a:spcPct val="0"/>
              </a:spcAft>
              <a:buClrTx/>
              <a:buSzTx/>
              <a:buFontTx/>
              <a:buNone/>
              <a:tabLst/>
              <a:defRPr/>
            </a:pPr>
            <a:r>
              <a:rPr kumimoji="0" lang="tr-TR" sz="2000" b="1" i="0" u="none" strike="noStrike" kern="0" cap="none" spc="0" normalizeH="0" baseline="0" noProof="0" dirty="0" smtClean="0">
                <a:ln>
                  <a:noFill/>
                </a:ln>
                <a:solidFill>
                  <a:schemeClr val="tx1"/>
                </a:solidFill>
                <a:effectLst/>
                <a:uLnTx/>
                <a:uFillTx/>
                <a:latin typeface="+mn-lt"/>
                <a:ea typeface="+mn-ea"/>
                <a:cs typeface="+mn-cs"/>
              </a:rPr>
              <a:t>Eğitim Verisi</a:t>
            </a: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6" name="AutoShape 4"/>
          <p:cNvSpPr>
            <a:spLocks noChangeArrowheads="1"/>
          </p:cNvSpPr>
          <p:nvPr/>
        </p:nvSpPr>
        <p:spPr bwMode="auto">
          <a:xfrm>
            <a:off x="2695548" y="2343150"/>
            <a:ext cx="381000" cy="209550"/>
          </a:xfrm>
          <a:prstGeom prst="rightArrow">
            <a:avLst>
              <a:gd name="adj1" fmla="val 50000"/>
              <a:gd name="adj2" fmla="val 45455"/>
            </a:avLst>
          </a:prstGeom>
          <a:solidFill>
            <a:schemeClr val="folHlink"/>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tr-TR"/>
          </a:p>
        </p:txBody>
      </p:sp>
      <p:sp>
        <p:nvSpPr>
          <p:cNvPr id="7" name="Oval 6"/>
          <p:cNvSpPr>
            <a:spLocks noChangeArrowheads="1"/>
          </p:cNvSpPr>
          <p:nvPr/>
        </p:nvSpPr>
        <p:spPr bwMode="auto">
          <a:xfrm>
            <a:off x="6429348" y="4953000"/>
            <a:ext cx="1295400" cy="838200"/>
          </a:xfrm>
          <a:prstGeom prst="ellipse">
            <a:avLst/>
          </a:prstGeom>
          <a:gradFill rotWithShape="1">
            <a:gsLst>
              <a:gs pos="0">
                <a:srgbClr val="5E9EFF"/>
              </a:gs>
              <a:gs pos="39999">
                <a:srgbClr val="85C2FF"/>
              </a:gs>
              <a:gs pos="70000">
                <a:srgbClr val="C4D6EB"/>
              </a:gs>
              <a:gs pos="100000">
                <a:srgbClr val="FFEBFA"/>
              </a:gs>
            </a:gsLst>
            <a:lin ang="5400000" scaled="1"/>
          </a:gra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tr-TR" b="1" dirty="0" smtClean="0">
                <a:latin typeface="Tahoma" pitchFamily="34" charset="0"/>
              </a:rPr>
              <a:t>Sınıf</a:t>
            </a:r>
            <a:endParaRPr lang="en-US" b="1" dirty="0">
              <a:latin typeface="Tahoma" pitchFamily="34" charset="0"/>
            </a:endParaRPr>
          </a:p>
        </p:txBody>
      </p:sp>
      <p:sp>
        <p:nvSpPr>
          <p:cNvPr id="8" name="AutoShape 7"/>
          <p:cNvSpPr>
            <a:spLocks noChangeArrowheads="1"/>
          </p:cNvSpPr>
          <p:nvPr/>
        </p:nvSpPr>
        <p:spPr bwMode="auto">
          <a:xfrm>
            <a:off x="5591148" y="2286000"/>
            <a:ext cx="533400" cy="228600"/>
          </a:xfrm>
          <a:prstGeom prst="rightArrow">
            <a:avLst>
              <a:gd name="adj1" fmla="val 50000"/>
              <a:gd name="adj2" fmla="val 58333"/>
            </a:avLst>
          </a:prstGeom>
          <a:solidFill>
            <a:schemeClr val="folHlink"/>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tr-TR"/>
          </a:p>
        </p:txBody>
      </p:sp>
      <p:sp>
        <p:nvSpPr>
          <p:cNvPr id="9" name="Text Box 8"/>
          <p:cNvSpPr txBox="1">
            <a:spLocks noChangeArrowheads="1"/>
          </p:cNvSpPr>
          <p:nvPr/>
        </p:nvSpPr>
        <p:spPr bwMode="auto">
          <a:xfrm>
            <a:off x="714348" y="1936750"/>
            <a:ext cx="522288" cy="51911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l"/>
            <a:r>
              <a:rPr lang="en-US" sz="2800" b="1">
                <a:latin typeface="Tahoma" pitchFamily="34" charset="0"/>
              </a:rPr>
              <a:t>1.</a:t>
            </a:r>
          </a:p>
        </p:txBody>
      </p:sp>
      <p:sp>
        <p:nvSpPr>
          <p:cNvPr id="10" name="AutoShape 9"/>
          <p:cNvSpPr>
            <a:spLocks noChangeArrowheads="1"/>
          </p:cNvSpPr>
          <p:nvPr/>
        </p:nvSpPr>
        <p:spPr bwMode="auto">
          <a:xfrm>
            <a:off x="1323948" y="3352800"/>
            <a:ext cx="1295400" cy="1066800"/>
          </a:xfrm>
          <a:prstGeom prst="can">
            <a:avLst>
              <a:gd name="adj" fmla="val 25000"/>
            </a:avLst>
          </a:prstGeom>
          <a:solidFill>
            <a:srgbClr val="DDDDDD"/>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txBody>
          <a:bodyPr/>
          <a:lstStyle/>
          <a:p>
            <a:pPr indent="-342900" algn="ctr">
              <a:spcBef>
                <a:spcPts val="0"/>
              </a:spcBef>
            </a:pPr>
            <a:r>
              <a:rPr lang="tr-TR" b="1" dirty="0" smtClean="0">
                <a:latin typeface="Arial" charset="0"/>
              </a:rPr>
              <a:t>Sınama Verisi</a:t>
            </a:r>
            <a:endParaRPr lang="en-US" b="1" dirty="0">
              <a:latin typeface="Arial" charset="0"/>
            </a:endParaRPr>
          </a:p>
        </p:txBody>
      </p:sp>
      <p:sp>
        <p:nvSpPr>
          <p:cNvPr id="11" name="Text Box 10"/>
          <p:cNvSpPr txBox="1">
            <a:spLocks noChangeArrowheads="1"/>
          </p:cNvSpPr>
          <p:nvPr/>
        </p:nvSpPr>
        <p:spPr bwMode="auto">
          <a:xfrm>
            <a:off x="714348" y="3519488"/>
            <a:ext cx="522288" cy="51911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l"/>
            <a:r>
              <a:rPr lang="en-US" sz="2800" b="1">
                <a:latin typeface="Tahoma" pitchFamily="34" charset="0"/>
              </a:rPr>
              <a:t>2.</a:t>
            </a:r>
          </a:p>
        </p:txBody>
      </p:sp>
      <p:sp>
        <p:nvSpPr>
          <p:cNvPr id="12" name="AutoShape 12"/>
          <p:cNvSpPr>
            <a:spLocks noChangeArrowheads="1"/>
          </p:cNvSpPr>
          <p:nvPr/>
        </p:nvSpPr>
        <p:spPr bwMode="auto">
          <a:xfrm>
            <a:off x="2771748" y="3733800"/>
            <a:ext cx="457200" cy="228600"/>
          </a:xfrm>
          <a:prstGeom prst="rightArrow">
            <a:avLst>
              <a:gd name="adj1" fmla="val 50000"/>
              <a:gd name="adj2" fmla="val 50000"/>
            </a:avLst>
          </a:prstGeom>
          <a:solidFill>
            <a:schemeClr val="folHlink"/>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tr-TR"/>
          </a:p>
        </p:txBody>
      </p:sp>
      <p:sp>
        <p:nvSpPr>
          <p:cNvPr id="13" name="AutoShape 13"/>
          <p:cNvSpPr>
            <a:spLocks noChangeArrowheads="1"/>
          </p:cNvSpPr>
          <p:nvPr/>
        </p:nvSpPr>
        <p:spPr bwMode="auto">
          <a:xfrm>
            <a:off x="5819748" y="3695700"/>
            <a:ext cx="533400" cy="228600"/>
          </a:xfrm>
          <a:prstGeom prst="rightArrow">
            <a:avLst>
              <a:gd name="adj1" fmla="val 50000"/>
              <a:gd name="adj2" fmla="val 58333"/>
            </a:avLst>
          </a:prstGeom>
          <a:solidFill>
            <a:schemeClr val="folHlink"/>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tr-TR"/>
          </a:p>
        </p:txBody>
      </p:sp>
      <p:sp>
        <p:nvSpPr>
          <p:cNvPr id="14" name="AutoShape 14"/>
          <p:cNvSpPr>
            <a:spLocks noChangeArrowheads="1"/>
          </p:cNvSpPr>
          <p:nvPr/>
        </p:nvSpPr>
        <p:spPr bwMode="auto">
          <a:xfrm>
            <a:off x="6581748" y="3238500"/>
            <a:ext cx="1633590" cy="1104900"/>
          </a:xfrm>
          <a:prstGeom prst="flowChartPunchedTape">
            <a:avLst/>
          </a:prstGeom>
          <a:solidFill>
            <a:srgbClr val="CCFF33"/>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tr-TR" b="1" dirty="0" smtClean="0">
                <a:latin typeface="Tahoma" pitchFamily="34" charset="0"/>
              </a:rPr>
              <a:t>Doğruluk</a:t>
            </a:r>
            <a:endParaRPr lang="en-US" b="1" dirty="0">
              <a:latin typeface="Tahoma" pitchFamily="34" charset="0"/>
            </a:endParaRPr>
          </a:p>
        </p:txBody>
      </p:sp>
      <p:sp>
        <p:nvSpPr>
          <p:cNvPr id="15" name="AutoShape 15"/>
          <p:cNvSpPr>
            <a:spLocks noChangeArrowheads="1"/>
          </p:cNvSpPr>
          <p:nvPr/>
        </p:nvSpPr>
        <p:spPr bwMode="auto">
          <a:xfrm>
            <a:off x="1323948" y="4876800"/>
            <a:ext cx="1295400" cy="1066800"/>
          </a:xfrm>
          <a:prstGeom prst="can">
            <a:avLst>
              <a:gd name="adj" fmla="val 25000"/>
            </a:avLst>
          </a:prstGeom>
          <a:solidFill>
            <a:srgbClr val="DDDDDD"/>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txBody>
          <a:bodyPr/>
          <a:lstStyle/>
          <a:p>
            <a:pPr indent="-342900" algn="ctr">
              <a:spcBef>
                <a:spcPts val="0"/>
              </a:spcBef>
            </a:pPr>
            <a:r>
              <a:rPr lang="tr-TR" b="1" dirty="0" smtClean="0">
                <a:latin typeface="Arial" charset="0"/>
              </a:rPr>
              <a:t>Yeni Veri</a:t>
            </a:r>
            <a:endParaRPr lang="en-US" b="1" dirty="0">
              <a:latin typeface="Arial" charset="0"/>
            </a:endParaRPr>
          </a:p>
        </p:txBody>
      </p:sp>
      <p:sp>
        <p:nvSpPr>
          <p:cNvPr id="16" name="Text Box 16"/>
          <p:cNvSpPr txBox="1">
            <a:spLocks noChangeArrowheads="1"/>
          </p:cNvSpPr>
          <p:nvPr/>
        </p:nvSpPr>
        <p:spPr bwMode="auto">
          <a:xfrm>
            <a:off x="714348" y="5043488"/>
            <a:ext cx="522288" cy="51911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l"/>
            <a:r>
              <a:rPr lang="en-US" sz="2800" b="1">
                <a:latin typeface="Tahoma" pitchFamily="34" charset="0"/>
              </a:rPr>
              <a:t>3.</a:t>
            </a:r>
          </a:p>
        </p:txBody>
      </p:sp>
      <p:sp>
        <p:nvSpPr>
          <p:cNvPr id="17" name="AutoShape 18"/>
          <p:cNvSpPr>
            <a:spLocks noChangeArrowheads="1"/>
          </p:cNvSpPr>
          <p:nvPr/>
        </p:nvSpPr>
        <p:spPr bwMode="auto">
          <a:xfrm>
            <a:off x="2695548" y="5257800"/>
            <a:ext cx="533400" cy="228600"/>
          </a:xfrm>
          <a:prstGeom prst="rightArrow">
            <a:avLst>
              <a:gd name="adj1" fmla="val 50000"/>
              <a:gd name="adj2" fmla="val 58333"/>
            </a:avLst>
          </a:prstGeom>
          <a:solidFill>
            <a:schemeClr val="folHlink"/>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tr-TR"/>
          </a:p>
        </p:txBody>
      </p:sp>
      <p:sp>
        <p:nvSpPr>
          <p:cNvPr id="18" name="AutoShape 19"/>
          <p:cNvSpPr>
            <a:spLocks noChangeArrowheads="1"/>
          </p:cNvSpPr>
          <p:nvPr/>
        </p:nvSpPr>
        <p:spPr bwMode="auto">
          <a:xfrm>
            <a:off x="5743548" y="5257800"/>
            <a:ext cx="533400" cy="228600"/>
          </a:xfrm>
          <a:prstGeom prst="rightArrow">
            <a:avLst>
              <a:gd name="adj1" fmla="val 50000"/>
              <a:gd name="adj2" fmla="val 58333"/>
            </a:avLst>
          </a:prstGeom>
          <a:solidFill>
            <a:schemeClr val="folHlink"/>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tr-TR"/>
          </a:p>
        </p:txBody>
      </p:sp>
      <p:sp>
        <p:nvSpPr>
          <p:cNvPr id="19" name="AutoShape 26"/>
          <p:cNvSpPr>
            <a:spLocks noChangeArrowheads="1"/>
          </p:cNvSpPr>
          <p:nvPr/>
        </p:nvSpPr>
        <p:spPr bwMode="auto">
          <a:xfrm>
            <a:off x="3152748" y="1981200"/>
            <a:ext cx="2286000" cy="762000"/>
          </a:xfrm>
          <a:prstGeom prst="roundRect">
            <a:avLst>
              <a:gd name="adj" fmla="val 16667"/>
            </a:avLst>
          </a:prstGeom>
          <a:solidFill>
            <a:srgbClr val="FFCC00"/>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tr-TR" sz="1600" dirty="0" smtClean="0">
                <a:latin typeface="Tahoma" pitchFamily="34" charset="0"/>
              </a:rPr>
              <a:t>Sınıflandırma Metodu</a:t>
            </a:r>
            <a:endParaRPr lang="en-US" sz="1600" dirty="0">
              <a:latin typeface="Tahoma" pitchFamily="34" charset="0"/>
            </a:endParaRPr>
          </a:p>
        </p:txBody>
      </p:sp>
      <p:sp>
        <p:nvSpPr>
          <p:cNvPr id="20" name="Oval 27"/>
          <p:cNvSpPr>
            <a:spLocks noChangeArrowheads="1"/>
          </p:cNvSpPr>
          <p:nvPr/>
        </p:nvSpPr>
        <p:spPr bwMode="auto">
          <a:xfrm>
            <a:off x="6353148" y="1981200"/>
            <a:ext cx="2290818" cy="838200"/>
          </a:xfrm>
          <a:prstGeom prst="ellipse">
            <a:avLst/>
          </a:prstGeom>
          <a:solidFill>
            <a:schemeClr val="accent1"/>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tr-TR" sz="1600" dirty="0" smtClean="0"/>
              <a:t>Sınıflandırma Modeli</a:t>
            </a:r>
            <a:endParaRPr lang="en-US" sz="1600" dirty="0"/>
          </a:p>
        </p:txBody>
      </p:sp>
      <p:sp>
        <p:nvSpPr>
          <p:cNvPr id="21" name="Oval 28"/>
          <p:cNvSpPr>
            <a:spLocks noChangeArrowheads="1"/>
          </p:cNvSpPr>
          <p:nvPr/>
        </p:nvSpPr>
        <p:spPr bwMode="auto">
          <a:xfrm>
            <a:off x="3381348" y="3429000"/>
            <a:ext cx="2262222" cy="838200"/>
          </a:xfrm>
          <a:prstGeom prst="ellipse">
            <a:avLst/>
          </a:prstGeom>
          <a:solidFill>
            <a:schemeClr val="accent1"/>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tr-TR" sz="1600" dirty="0" smtClean="0">
                <a:latin typeface="Tahoma" pitchFamily="34" charset="0"/>
              </a:rPr>
              <a:t>Sınıflandırma Modeli</a:t>
            </a:r>
            <a:endParaRPr lang="en-US" sz="1600" dirty="0">
              <a:latin typeface="Tahoma" pitchFamily="34" charset="0"/>
            </a:endParaRPr>
          </a:p>
        </p:txBody>
      </p:sp>
      <p:sp>
        <p:nvSpPr>
          <p:cNvPr id="22" name="Oval 29"/>
          <p:cNvSpPr>
            <a:spLocks noChangeArrowheads="1"/>
          </p:cNvSpPr>
          <p:nvPr/>
        </p:nvSpPr>
        <p:spPr bwMode="auto">
          <a:xfrm>
            <a:off x="3381348" y="4953000"/>
            <a:ext cx="2262222" cy="838200"/>
          </a:xfrm>
          <a:prstGeom prst="ellipse">
            <a:avLst/>
          </a:prstGeom>
          <a:solidFill>
            <a:schemeClr val="accent1"/>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tr-TR" sz="1600" dirty="0" smtClean="0"/>
              <a:t>Sınıflandırma Modeli</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ppt_x"/>
                                          </p:val>
                                        </p:tav>
                                        <p:tav tm="100000">
                                          <p:val>
                                            <p:strVal val="#ppt_x"/>
                                          </p:val>
                                        </p:tav>
                                      </p:tavLst>
                                    </p:anim>
                                    <p:anim calcmode="lin" valueType="num">
                                      <p:cBhvr additive="base">
                                        <p:cTn id="78" dur="500" fill="hold"/>
                                        <p:tgtEl>
                                          <p:spTgt spid="1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ppt_x"/>
                                          </p:val>
                                        </p:tav>
                                        <p:tav tm="100000">
                                          <p:val>
                                            <p:strVal val="#ppt_x"/>
                                          </p:val>
                                        </p:tav>
                                      </p:tavLst>
                                    </p:anim>
                                    <p:anim calcmode="lin" valueType="num">
                                      <p:cBhvr additive="base">
                                        <p:cTn id="82" dur="500" fill="hold"/>
                                        <p:tgtEl>
                                          <p:spTgt spid="1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P spid="8" grpId="0" animBg="1"/>
      <p:bldP spid="9" grpId="0"/>
      <p:bldP spid="10" grpId="0" animBg="1"/>
      <p:bldP spid="11" grpId="0"/>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Sınıflandırıcı Başarımını Değerlendirme</a:t>
            </a:r>
            <a:endParaRPr lang="tr-TR" dirty="0"/>
          </a:p>
        </p:txBody>
      </p:sp>
      <p:sp>
        <p:nvSpPr>
          <p:cNvPr id="3" name="2 İçerik Yer Tutucusu"/>
          <p:cNvSpPr>
            <a:spLocks noGrp="1"/>
          </p:cNvSpPr>
          <p:nvPr>
            <p:ph idx="1"/>
          </p:nvPr>
        </p:nvSpPr>
        <p:spPr>
          <a:xfrm>
            <a:off x="285720" y="1600216"/>
            <a:ext cx="8786874" cy="4114800"/>
          </a:xfrm>
        </p:spPr>
        <p:txBody>
          <a:bodyPr/>
          <a:lstStyle/>
          <a:p>
            <a:r>
              <a:rPr lang="tr-TR" sz="2000" dirty="0" smtClean="0"/>
              <a:t>Doğru sınıflandırma başarısı</a:t>
            </a:r>
          </a:p>
          <a:p>
            <a:r>
              <a:rPr lang="tr-TR" sz="2000" dirty="0" smtClean="0"/>
              <a:t>Hız</a:t>
            </a:r>
          </a:p>
          <a:p>
            <a:pPr lvl="1"/>
            <a:r>
              <a:rPr lang="tr-TR" sz="2000" dirty="0" smtClean="0"/>
              <a:t>modeli oluşturmak için gerekli süre</a:t>
            </a:r>
          </a:p>
          <a:p>
            <a:pPr lvl="1"/>
            <a:r>
              <a:rPr lang="tr-TR" sz="2000" dirty="0" smtClean="0"/>
              <a:t>sınıflandırma yapmak için gerekli süre</a:t>
            </a:r>
          </a:p>
          <a:p>
            <a:r>
              <a:rPr lang="tr-TR" sz="2000" dirty="0" smtClean="0"/>
              <a:t>Kararlı olması</a:t>
            </a:r>
          </a:p>
          <a:p>
            <a:pPr lvl="1"/>
            <a:r>
              <a:rPr lang="tr-TR" sz="2000" dirty="0" smtClean="0"/>
              <a:t>veri kümesinde gürültülü ve eksik nitelik değerleri olduğu </a:t>
            </a:r>
            <a:r>
              <a:rPr lang="it-IT" sz="2000" dirty="0" smtClean="0"/>
              <a:t>durumlarda da iyi sonuç vermesi</a:t>
            </a:r>
          </a:p>
          <a:p>
            <a:r>
              <a:rPr lang="tr-TR" sz="2000" dirty="0" smtClean="0"/>
              <a:t>Ölçeklenebilirlik</a:t>
            </a:r>
          </a:p>
          <a:p>
            <a:pPr lvl="1"/>
            <a:r>
              <a:rPr lang="tr-TR" sz="2000" dirty="0" smtClean="0"/>
              <a:t>büyük miktarda veri kümesi ile çalışabilmesi</a:t>
            </a:r>
          </a:p>
          <a:p>
            <a:r>
              <a:rPr lang="tr-TR" sz="2000" dirty="0" smtClean="0"/>
              <a:t>Anlaşılabilir olması</a:t>
            </a:r>
          </a:p>
          <a:p>
            <a:pPr lvl="1"/>
            <a:r>
              <a:rPr lang="tr-TR" sz="2000" dirty="0" smtClean="0"/>
              <a:t>kullanıcı tarafından yorumlanabilir olması</a:t>
            </a:r>
          </a:p>
          <a:p>
            <a:r>
              <a:rPr lang="tr-TR" sz="2000" dirty="0" smtClean="0"/>
              <a:t>Kuralların yapısı</a:t>
            </a:r>
          </a:p>
          <a:p>
            <a:pPr lvl="1"/>
            <a:r>
              <a:rPr lang="tr-TR" sz="2000" dirty="0" smtClean="0"/>
              <a:t>birbiriyle örtüşmeyen kurallar</a:t>
            </a:r>
            <a:endParaRPr lang="tr-TR" sz="20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tr-TR"/>
              <a:t>Sınıflandırma Yöntemleri:</a:t>
            </a:r>
            <a:endParaRPr lang="en-US"/>
          </a:p>
        </p:txBody>
      </p:sp>
      <p:sp>
        <p:nvSpPr>
          <p:cNvPr id="9219" name="Rectangle 3"/>
          <p:cNvSpPr>
            <a:spLocks noGrp="1" noChangeArrowheads="1"/>
          </p:cNvSpPr>
          <p:nvPr>
            <p:ph type="body" idx="1"/>
          </p:nvPr>
        </p:nvSpPr>
        <p:spPr>
          <a:xfrm>
            <a:off x="683568" y="1700808"/>
            <a:ext cx="7772400" cy="4114800"/>
          </a:xfrm>
        </p:spPr>
        <p:txBody>
          <a:bodyPr/>
          <a:lstStyle/>
          <a:p>
            <a:r>
              <a:rPr lang="tr-TR" sz="2600" dirty="0">
                <a:solidFill>
                  <a:srgbClr val="CC3300"/>
                </a:solidFill>
              </a:rPr>
              <a:t>Karar Ağaçları (</a:t>
            </a:r>
            <a:r>
              <a:rPr lang="tr-TR" sz="2600" dirty="0" err="1">
                <a:solidFill>
                  <a:srgbClr val="CC3300"/>
                </a:solidFill>
              </a:rPr>
              <a:t>Decision</a:t>
            </a:r>
            <a:r>
              <a:rPr lang="tr-TR" sz="2600" dirty="0">
                <a:solidFill>
                  <a:srgbClr val="CC3300"/>
                </a:solidFill>
              </a:rPr>
              <a:t> </a:t>
            </a:r>
            <a:r>
              <a:rPr lang="tr-TR" sz="2600" dirty="0" err="1">
                <a:solidFill>
                  <a:srgbClr val="CC3300"/>
                </a:solidFill>
              </a:rPr>
              <a:t>Trees</a:t>
            </a:r>
            <a:r>
              <a:rPr lang="tr-TR" sz="2600" dirty="0">
                <a:solidFill>
                  <a:srgbClr val="CC3300"/>
                </a:solidFill>
              </a:rPr>
              <a:t>)</a:t>
            </a:r>
          </a:p>
          <a:p>
            <a:r>
              <a:rPr lang="tr-TR" sz="2600" dirty="0"/>
              <a:t>Sınıflandırma ve Regresyon Ağaçları (</a:t>
            </a:r>
            <a:r>
              <a:rPr lang="tr-TR" sz="2600" dirty="0" err="1"/>
              <a:t>Twoing</a:t>
            </a:r>
            <a:r>
              <a:rPr lang="tr-TR" sz="2600" dirty="0"/>
              <a:t> algoritması, </a:t>
            </a:r>
            <a:r>
              <a:rPr lang="tr-TR" sz="2600" dirty="0" err="1"/>
              <a:t>Gini</a:t>
            </a:r>
            <a:r>
              <a:rPr lang="tr-TR" sz="2600" dirty="0"/>
              <a:t> algoritması)</a:t>
            </a:r>
          </a:p>
          <a:p>
            <a:r>
              <a:rPr lang="tr-TR" sz="2600" dirty="0"/>
              <a:t>Örnek (Bellek) Tabanlı Yöntemler: k en-yakın komşu (</a:t>
            </a:r>
            <a:r>
              <a:rPr lang="tr-TR" sz="2600" dirty="0" err="1"/>
              <a:t>Instance</a:t>
            </a:r>
            <a:r>
              <a:rPr lang="tr-TR" sz="2600" dirty="0"/>
              <a:t> </a:t>
            </a:r>
            <a:r>
              <a:rPr lang="tr-TR" sz="2600" dirty="0" err="1"/>
              <a:t>Based</a:t>
            </a:r>
            <a:r>
              <a:rPr lang="tr-TR" sz="2600" dirty="0"/>
              <a:t> </a:t>
            </a:r>
            <a:r>
              <a:rPr lang="tr-TR" sz="2600" dirty="0" err="1"/>
              <a:t>Methods</a:t>
            </a:r>
            <a:r>
              <a:rPr lang="tr-TR" sz="2600" dirty="0"/>
              <a:t>- k </a:t>
            </a:r>
            <a:r>
              <a:rPr lang="tr-TR" sz="2600" dirty="0" err="1"/>
              <a:t>nearest</a:t>
            </a:r>
            <a:r>
              <a:rPr lang="tr-TR" sz="2600" dirty="0"/>
              <a:t> </a:t>
            </a:r>
            <a:r>
              <a:rPr lang="tr-TR" sz="2600" dirty="0" err="1"/>
              <a:t>neighbor</a:t>
            </a:r>
            <a:r>
              <a:rPr lang="tr-TR" sz="2600" dirty="0"/>
              <a:t>)</a:t>
            </a:r>
          </a:p>
          <a:p>
            <a:r>
              <a:rPr lang="tr-TR" sz="2600" dirty="0" err="1"/>
              <a:t>Bayes</a:t>
            </a:r>
            <a:r>
              <a:rPr lang="tr-TR" sz="2600" dirty="0"/>
              <a:t> Sınıflandırıcı (</a:t>
            </a:r>
            <a:r>
              <a:rPr lang="tr-TR" sz="2600" dirty="0" err="1"/>
              <a:t>Bayes</a:t>
            </a:r>
            <a:r>
              <a:rPr lang="tr-TR" sz="2600" dirty="0"/>
              <a:t> </a:t>
            </a:r>
            <a:r>
              <a:rPr lang="tr-TR" sz="2600" dirty="0" err="1"/>
              <a:t>Classifier</a:t>
            </a:r>
            <a:r>
              <a:rPr lang="tr-TR" sz="2600" dirty="0"/>
              <a:t>)</a:t>
            </a:r>
          </a:p>
          <a:p>
            <a:r>
              <a:rPr lang="tr-TR" sz="2600" dirty="0"/>
              <a:t>Yapay Sinir Ağları (</a:t>
            </a:r>
            <a:r>
              <a:rPr lang="tr-TR" sz="2600" dirty="0" err="1"/>
              <a:t>Artificial</a:t>
            </a:r>
            <a:r>
              <a:rPr lang="tr-TR" sz="2600" dirty="0"/>
              <a:t> </a:t>
            </a:r>
            <a:r>
              <a:rPr lang="tr-TR" sz="2600" dirty="0" err="1"/>
              <a:t>Neural</a:t>
            </a:r>
            <a:r>
              <a:rPr lang="tr-TR" sz="2600" dirty="0"/>
              <a:t> Networks)</a:t>
            </a:r>
          </a:p>
          <a:p>
            <a:r>
              <a:rPr lang="tr-TR" sz="2600" dirty="0" err="1" smtClean="0"/>
              <a:t>Metasezgisel</a:t>
            </a:r>
            <a:r>
              <a:rPr lang="tr-TR" sz="2600" dirty="0" smtClean="0"/>
              <a:t> Yöntemler (</a:t>
            </a:r>
            <a:r>
              <a:rPr lang="tr-TR" sz="2600" dirty="0" err="1" smtClean="0"/>
              <a:t>Metahuristic</a:t>
            </a:r>
            <a:r>
              <a:rPr lang="tr-TR" sz="2600" dirty="0" smtClean="0"/>
              <a:t> </a:t>
            </a:r>
            <a:r>
              <a:rPr lang="tr-TR" sz="2600" dirty="0" err="1" smtClean="0"/>
              <a:t>Methods</a:t>
            </a:r>
            <a:r>
              <a:rPr lang="tr-TR" sz="2600" dirty="0" smtClean="0"/>
              <a:t>)</a:t>
            </a:r>
            <a:endParaRPr lang="tr-TR" sz="2600" dirty="0"/>
          </a:p>
          <a:p>
            <a:endParaRPr lang="en-US" sz="2600"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tr-TR"/>
              <a:t>Sınıflama Tanımı</a:t>
            </a:r>
            <a:endParaRPr lang="en-US"/>
          </a:p>
        </p:txBody>
      </p:sp>
      <p:sp>
        <p:nvSpPr>
          <p:cNvPr id="6147" name="Rectangle 3"/>
          <p:cNvSpPr>
            <a:spLocks noGrp="1" noChangeArrowheads="1"/>
          </p:cNvSpPr>
          <p:nvPr>
            <p:ph type="body" idx="1"/>
          </p:nvPr>
        </p:nvSpPr>
        <p:spPr>
          <a:xfrm>
            <a:off x="857224" y="1500174"/>
            <a:ext cx="7772400" cy="4114800"/>
          </a:xfrm>
        </p:spPr>
        <p:txBody>
          <a:bodyPr/>
          <a:lstStyle/>
          <a:p>
            <a:pPr>
              <a:buFontTx/>
              <a:buNone/>
            </a:pPr>
            <a:r>
              <a:rPr lang="tr-TR" sz="2800" dirty="0"/>
              <a:t>Sınıflamanın temel kuralları:</a:t>
            </a:r>
          </a:p>
          <a:p>
            <a:r>
              <a:rPr lang="tr-TR" sz="2800" dirty="0"/>
              <a:t>Öğrenme </a:t>
            </a:r>
            <a:r>
              <a:rPr lang="tr-TR" sz="2800" dirty="0">
                <a:solidFill>
                  <a:srgbClr val="FF0000"/>
                </a:solidFill>
              </a:rPr>
              <a:t>eğiticili</a:t>
            </a:r>
            <a:r>
              <a:rPr lang="tr-TR" sz="2800" dirty="0"/>
              <a:t>dir</a:t>
            </a:r>
          </a:p>
          <a:p>
            <a:r>
              <a:rPr lang="tr-TR" sz="2800" dirty="0">
                <a:solidFill>
                  <a:srgbClr val="FF0000"/>
                </a:solidFill>
              </a:rPr>
              <a:t>Veri setinde </a:t>
            </a:r>
            <a:r>
              <a:rPr lang="tr-TR" sz="2800" dirty="0"/>
              <a:t>bulunan </a:t>
            </a:r>
            <a:r>
              <a:rPr lang="tr-TR" sz="2800" dirty="0">
                <a:solidFill>
                  <a:srgbClr val="FF0000"/>
                </a:solidFill>
              </a:rPr>
              <a:t>her örneğin </a:t>
            </a:r>
            <a:r>
              <a:rPr lang="tr-TR" sz="2800" dirty="0"/>
              <a:t>bir dizi </a:t>
            </a:r>
            <a:r>
              <a:rPr lang="tr-TR" sz="2800" dirty="0">
                <a:solidFill>
                  <a:srgbClr val="FF0000"/>
                </a:solidFill>
              </a:rPr>
              <a:t>niteliği</a:t>
            </a:r>
            <a:r>
              <a:rPr lang="tr-TR" sz="2800" dirty="0"/>
              <a:t> vardır ve bu niteliklerden biri de </a:t>
            </a:r>
            <a:r>
              <a:rPr lang="tr-TR" sz="2800" dirty="0">
                <a:solidFill>
                  <a:srgbClr val="FF0000"/>
                </a:solidFill>
              </a:rPr>
              <a:t>sınıf</a:t>
            </a:r>
            <a:r>
              <a:rPr lang="tr-TR" sz="2800" dirty="0"/>
              <a:t> bilgisidir.</a:t>
            </a:r>
          </a:p>
          <a:p>
            <a:r>
              <a:rPr lang="tr-TR" sz="2800" dirty="0"/>
              <a:t>Hangi sınıfa ait olduğu bilinen nesneler (</a:t>
            </a:r>
            <a:r>
              <a:rPr lang="tr-TR" sz="2800" dirty="0">
                <a:solidFill>
                  <a:srgbClr val="FF0000"/>
                </a:solidFill>
              </a:rPr>
              <a:t>öğrenme </a:t>
            </a:r>
            <a:r>
              <a:rPr lang="tr-TR" sz="2800" dirty="0" smtClean="0">
                <a:solidFill>
                  <a:srgbClr val="FF0000"/>
                </a:solidFill>
              </a:rPr>
              <a:t>kümesi -</a:t>
            </a:r>
            <a:r>
              <a:rPr lang="tr-TR" sz="2800" dirty="0" smtClean="0"/>
              <a:t> </a:t>
            </a:r>
            <a:r>
              <a:rPr lang="tr-TR" sz="2800" dirty="0" err="1"/>
              <a:t>training</a:t>
            </a:r>
            <a:r>
              <a:rPr lang="tr-TR" sz="2800" dirty="0"/>
              <a:t> set) </a:t>
            </a:r>
            <a:r>
              <a:rPr lang="tr-TR" sz="2800" dirty="0" smtClean="0"/>
              <a:t>ile </a:t>
            </a:r>
            <a:r>
              <a:rPr lang="tr-TR" sz="2800" dirty="0"/>
              <a:t>bir model oluşturulur</a:t>
            </a:r>
          </a:p>
          <a:p>
            <a:r>
              <a:rPr lang="tr-TR" sz="2800" dirty="0"/>
              <a:t>Oluşturulan model öğrenme kümesinde yer almayan nesneler (</a:t>
            </a:r>
            <a:r>
              <a:rPr lang="tr-TR" sz="2800" dirty="0">
                <a:solidFill>
                  <a:srgbClr val="FF0000"/>
                </a:solidFill>
              </a:rPr>
              <a:t>deneme </a:t>
            </a:r>
            <a:r>
              <a:rPr lang="tr-TR" sz="2800" dirty="0" smtClean="0">
                <a:solidFill>
                  <a:srgbClr val="FF0000"/>
                </a:solidFill>
              </a:rPr>
              <a:t>kümesi - </a:t>
            </a:r>
            <a:r>
              <a:rPr lang="tr-TR" sz="2800" dirty="0"/>
              <a:t>test set</a:t>
            </a:r>
            <a:r>
              <a:rPr lang="tr-TR" sz="2800" dirty="0" smtClean="0"/>
              <a:t>) </a:t>
            </a:r>
            <a:r>
              <a:rPr lang="tr-TR" sz="2800" dirty="0"/>
              <a:t>ile denenerek başarısı ölçülür</a:t>
            </a:r>
          </a:p>
          <a:p>
            <a:pPr>
              <a:buFontTx/>
              <a:buNone/>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Karar Ağaçları</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20</a:t>
            </a:fld>
            <a:endParaRPr lang="en-US"/>
          </a:p>
        </p:txBody>
      </p:sp>
      <p:sp>
        <p:nvSpPr>
          <p:cNvPr id="5" name="2 İçerik Yer Tutucusu"/>
          <p:cNvSpPr>
            <a:spLocks noGrp="1"/>
          </p:cNvSpPr>
          <p:nvPr>
            <p:ph idx="1"/>
          </p:nvPr>
        </p:nvSpPr>
        <p:spPr>
          <a:xfrm>
            <a:off x="357158" y="1571612"/>
            <a:ext cx="8572560" cy="5072098"/>
          </a:xfrm>
        </p:spPr>
        <p:txBody>
          <a:bodyPr>
            <a:noAutofit/>
          </a:bodyPr>
          <a:lstStyle/>
          <a:p>
            <a:pPr marL="0" indent="-265176" eaLnBrk="1" fontAlgn="auto" hangingPunct="1">
              <a:spcBef>
                <a:spcPts val="0"/>
              </a:spcBef>
              <a:spcAft>
                <a:spcPts val="0"/>
              </a:spcAft>
              <a:buFont typeface="Wingdings" pitchFamily="2" charset="2"/>
              <a:buChar char="q"/>
              <a:defRPr/>
            </a:pPr>
            <a:r>
              <a:rPr lang="tr-TR" sz="2000" dirty="0" smtClean="0">
                <a:latin typeface="+mj-lt"/>
                <a:cs typeface="Times New Roman" pitchFamily="18" charset="0"/>
              </a:rPr>
              <a:t>Verilerin sınıflandırma yöntemlerinden birisidir.</a:t>
            </a:r>
          </a:p>
          <a:p>
            <a:pPr marL="0" indent="-265176" eaLnBrk="1" fontAlgn="auto" hangingPunct="1">
              <a:spcBef>
                <a:spcPts val="0"/>
              </a:spcBef>
              <a:spcAft>
                <a:spcPts val="0"/>
              </a:spcAft>
              <a:buFont typeface="Wingdings" pitchFamily="2" charset="2"/>
              <a:buChar char="q"/>
              <a:defRPr/>
            </a:pPr>
            <a:r>
              <a:rPr lang="tr-TR" sz="2000" dirty="0" smtClean="0"/>
              <a:t>Temel fikir, giriş verisinin bir kümeleme algoritması yardımıyla tekrar tekrar gruplara bölünmesine dayanır. Grubun tüm elemanları aynı sınıf etiketine sahip olana kadar kümeleme işlemi derinlemesine devam eder.</a:t>
            </a:r>
          </a:p>
          <a:p>
            <a:pPr marL="0" indent="-265176" eaLnBrk="1" fontAlgn="auto" hangingPunct="1">
              <a:spcBef>
                <a:spcPts val="0"/>
              </a:spcBef>
              <a:spcAft>
                <a:spcPts val="0"/>
              </a:spcAft>
              <a:buFont typeface="Wingdings 2"/>
              <a:buNone/>
              <a:defRPr/>
            </a:pPr>
            <a:endParaRPr lang="tr-TR" sz="2000" dirty="0" smtClean="0">
              <a:latin typeface="+mj-lt"/>
              <a:cs typeface="Times New Roman" pitchFamily="18" charset="0"/>
            </a:endParaRPr>
          </a:p>
          <a:p>
            <a:pPr marL="0" indent="-265176" eaLnBrk="1" fontAlgn="auto" hangingPunct="1">
              <a:spcBef>
                <a:spcPts val="0"/>
              </a:spcBef>
              <a:spcAft>
                <a:spcPts val="0"/>
              </a:spcAft>
              <a:buFont typeface="Wingdings" pitchFamily="2" charset="2"/>
              <a:buChar char="q"/>
              <a:defRPr/>
            </a:pPr>
            <a:r>
              <a:rPr lang="tr-TR" sz="2000" dirty="0" smtClean="0">
                <a:latin typeface="+mj-lt"/>
                <a:cs typeface="Times New Roman" pitchFamily="18" charset="0"/>
              </a:rPr>
              <a:t>Karar ağaçlarının oluşturulmasında çok sayıda öğrenme yöntemi mevcuttur.</a:t>
            </a:r>
          </a:p>
          <a:p>
            <a:pPr marL="0" indent="-265176" eaLnBrk="1" fontAlgn="auto" hangingPunct="1">
              <a:spcBef>
                <a:spcPts val="0"/>
              </a:spcBef>
              <a:spcAft>
                <a:spcPts val="0"/>
              </a:spcAft>
              <a:buFont typeface="Wingdings 2"/>
              <a:buNone/>
              <a:defRPr/>
            </a:pPr>
            <a:endParaRPr lang="tr-TR" sz="2000" dirty="0" smtClean="0">
              <a:latin typeface="+mj-lt"/>
              <a:cs typeface="Times New Roman" pitchFamily="18" charset="0"/>
            </a:endParaRPr>
          </a:p>
          <a:p>
            <a:pPr marL="0" indent="-265176" eaLnBrk="1" fontAlgn="auto" hangingPunct="1">
              <a:spcBef>
                <a:spcPts val="0"/>
              </a:spcBef>
              <a:spcAft>
                <a:spcPts val="0"/>
              </a:spcAft>
              <a:buFont typeface="Wingdings" pitchFamily="2" charset="2"/>
              <a:buChar char="q"/>
              <a:defRPr/>
            </a:pPr>
            <a:r>
              <a:rPr lang="tr-TR" sz="2000" dirty="0" smtClean="0">
                <a:latin typeface="+mj-lt"/>
                <a:cs typeface="Times New Roman" pitchFamily="18" charset="0"/>
              </a:rPr>
              <a:t>Akış şemalarına benzeyen yapılandırmalardır. Her bir nitelik bir karar noktası (düğüm) tarafından belirlenir. Bu yapıyı ağacın ters dönmüş haline benzetebiliriz. </a:t>
            </a:r>
          </a:p>
          <a:p>
            <a:pPr marL="0" indent="-265176" eaLnBrk="1" fontAlgn="auto" hangingPunct="1">
              <a:spcBef>
                <a:spcPts val="0"/>
              </a:spcBef>
              <a:spcAft>
                <a:spcPts val="0"/>
              </a:spcAft>
              <a:buFont typeface="Wingdings 2"/>
              <a:buNone/>
              <a:defRPr/>
            </a:pPr>
            <a:endParaRPr lang="tr-TR" sz="2000" dirty="0" smtClean="0">
              <a:latin typeface="+mj-lt"/>
              <a:cs typeface="Times New Roman" pitchFamily="18" charset="0"/>
            </a:endParaRPr>
          </a:p>
          <a:p>
            <a:pPr marL="0" indent="-265176" eaLnBrk="1" fontAlgn="auto" hangingPunct="1">
              <a:spcBef>
                <a:spcPts val="0"/>
              </a:spcBef>
              <a:spcAft>
                <a:spcPts val="0"/>
              </a:spcAft>
              <a:buFont typeface="Wingdings" pitchFamily="2" charset="2"/>
              <a:buChar char="q"/>
              <a:defRPr/>
            </a:pPr>
            <a:r>
              <a:rPr lang="tr-TR" sz="2000" dirty="0" smtClean="0">
                <a:latin typeface="+mj-lt"/>
                <a:cs typeface="Times New Roman" pitchFamily="18" charset="0"/>
              </a:rPr>
              <a:t>Bu tür yaklaşımlar karar ağaçları sınıflandırma algoritmaları uygulayabilmek için uygun bir altyapı sağlamaktadır.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Karar Ağaçları</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21</a:t>
            </a:fld>
            <a:endParaRPr lang="en-US"/>
          </a:p>
        </p:txBody>
      </p:sp>
      <p:sp>
        <p:nvSpPr>
          <p:cNvPr id="5" name="Rectangle 3"/>
          <p:cNvSpPr txBox="1">
            <a:spLocks noChangeArrowheads="1"/>
          </p:cNvSpPr>
          <p:nvPr/>
        </p:nvSpPr>
        <p:spPr>
          <a:xfrm>
            <a:off x="357158" y="1409724"/>
            <a:ext cx="8382000" cy="5448300"/>
          </a:xfrm>
          <a:prstGeom prst="rect">
            <a:avLst/>
          </a:prstGeom>
        </p:spPr>
        <p:txBody>
          <a:bodyPr lIns="182880" tIns="91440">
            <a:normAutofit lnSpcReduction="10000"/>
          </a:bodyPr>
          <a:lstStyle/>
          <a:p>
            <a:pPr marL="265176" indent="-265176" fontAlgn="auto">
              <a:spcBef>
                <a:spcPts val="250"/>
              </a:spcBef>
              <a:spcAft>
                <a:spcPts val="0"/>
              </a:spcAft>
              <a:buClr>
                <a:srgbClr val="FFFF00"/>
              </a:buClr>
              <a:buSzPct val="80000"/>
              <a:buFont typeface="Wingdings" pitchFamily="2" charset="2"/>
              <a:buChar char="v"/>
              <a:defRPr/>
            </a:pPr>
            <a:r>
              <a:rPr lang="tr-TR" sz="2000" b="1" dirty="0">
                <a:solidFill>
                  <a:schemeClr val="tx1"/>
                </a:solidFill>
                <a:effectLst>
                  <a:outerShdw blurRad="38100" dist="38100" dir="2700000" algn="tl">
                    <a:srgbClr val="000000">
                      <a:alpha val="43137"/>
                    </a:srgbClr>
                  </a:outerShdw>
                </a:effectLst>
                <a:latin typeface="+mj-lt"/>
                <a:cs typeface="Times New Roman" pitchFamily="18" charset="0"/>
              </a:rPr>
              <a:t>Karar Ağacı</a:t>
            </a:r>
            <a:endParaRPr lang="en-US" sz="2000" b="1" dirty="0">
              <a:solidFill>
                <a:schemeClr val="tx1"/>
              </a:solidFill>
              <a:effectLst>
                <a:outerShdw blurRad="38100" dist="38100" dir="2700000" algn="tl">
                  <a:srgbClr val="000000">
                    <a:alpha val="43137"/>
                  </a:srgbClr>
                </a:outerShdw>
              </a:effectLst>
              <a:latin typeface="+mj-lt"/>
              <a:cs typeface="Times New Roman" pitchFamily="18" charset="0"/>
            </a:endParaRPr>
          </a:p>
          <a:p>
            <a:pPr marL="548640" lvl="1" indent="-201168" fontAlgn="auto">
              <a:spcBef>
                <a:spcPts val="250"/>
              </a:spcBef>
              <a:spcAft>
                <a:spcPts val="0"/>
              </a:spcAft>
              <a:buClr>
                <a:schemeClr val="accent5">
                  <a:lumMod val="50000"/>
                </a:schemeClr>
              </a:buClr>
              <a:buSzPct val="100000"/>
              <a:buFont typeface="Courier New" pitchFamily="49" charset="0"/>
              <a:buChar char="o"/>
              <a:defRPr/>
            </a:pPr>
            <a:r>
              <a:rPr lang="tr-TR" sz="2000" dirty="0">
                <a:solidFill>
                  <a:schemeClr val="tx1"/>
                </a:solidFill>
                <a:latin typeface="+mj-lt"/>
                <a:cs typeface="Times New Roman" pitchFamily="18" charset="0"/>
              </a:rPr>
              <a:t>Yaygın kullanılan öngörü yöntemlerinden bir tanesidir</a:t>
            </a:r>
            <a:endParaRPr lang="en-US" sz="2000" dirty="0">
              <a:solidFill>
                <a:schemeClr val="tx1"/>
              </a:solidFill>
              <a:latin typeface="+mj-lt"/>
              <a:cs typeface="Times New Roman" pitchFamily="18" charset="0"/>
            </a:endParaRPr>
          </a:p>
          <a:p>
            <a:pPr marL="548640" lvl="1" indent="-201168" fontAlgn="auto">
              <a:spcBef>
                <a:spcPts val="250"/>
              </a:spcBef>
              <a:spcAft>
                <a:spcPts val="0"/>
              </a:spcAft>
              <a:buClr>
                <a:schemeClr val="accent5">
                  <a:lumMod val="50000"/>
                </a:schemeClr>
              </a:buClr>
              <a:buSzPct val="100000"/>
              <a:buFont typeface="Courier New" pitchFamily="49" charset="0"/>
              <a:buChar char="o"/>
              <a:defRPr/>
            </a:pPr>
            <a:r>
              <a:rPr lang="tr-TR" sz="2000" dirty="0">
                <a:solidFill>
                  <a:schemeClr val="tx1"/>
                </a:solidFill>
                <a:latin typeface="+mj-lt"/>
                <a:cs typeface="Times New Roman" pitchFamily="18" charset="0"/>
              </a:rPr>
              <a:t>Ağaçtaki her düğüm bir özellikteki testi gösterir.</a:t>
            </a:r>
            <a:endParaRPr lang="en-US" sz="2000" dirty="0">
              <a:solidFill>
                <a:schemeClr val="tx1"/>
              </a:solidFill>
              <a:latin typeface="+mj-lt"/>
              <a:cs typeface="Times New Roman" pitchFamily="18" charset="0"/>
            </a:endParaRPr>
          </a:p>
          <a:p>
            <a:pPr marL="548640" lvl="1" indent="-201168" fontAlgn="auto">
              <a:spcBef>
                <a:spcPts val="250"/>
              </a:spcBef>
              <a:spcAft>
                <a:spcPts val="0"/>
              </a:spcAft>
              <a:buClr>
                <a:schemeClr val="accent5">
                  <a:lumMod val="50000"/>
                </a:schemeClr>
              </a:buClr>
              <a:buSzPct val="100000"/>
              <a:buFont typeface="Courier New" pitchFamily="49" charset="0"/>
              <a:buChar char="o"/>
              <a:defRPr/>
            </a:pPr>
            <a:r>
              <a:rPr lang="tr-TR" sz="2000" dirty="0">
                <a:solidFill>
                  <a:schemeClr val="tx1"/>
                </a:solidFill>
                <a:latin typeface="+mj-lt"/>
                <a:cs typeface="Times New Roman" pitchFamily="18" charset="0"/>
              </a:rPr>
              <a:t>Düğüm dalları testin sonucunu belirtir.</a:t>
            </a:r>
            <a:endParaRPr lang="en-US" sz="2000" dirty="0">
              <a:solidFill>
                <a:schemeClr val="tx1"/>
              </a:solidFill>
              <a:latin typeface="+mj-lt"/>
              <a:cs typeface="Times New Roman" pitchFamily="18" charset="0"/>
            </a:endParaRPr>
          </a:p>
          <a:p>
            <a:pPr marL="548640" lvl="1" indent="-201168" fontAlgn="auto">
              <a:spcBef>
                <a:spcPts val="250"/>
              </a:spcBef>
              <a:spcAft>
                <a:spcPts val="0"/>
              </a:spcAft>
              <a:buClr>
                <a:schemeClr val="accent5">
                  <a:lumMod val="50000"/>
                </a:schemeClr>
              </a:buClr>
              <a:buSzPct val="100000"/>
              <a:buFont typeface="Courier New" pitchFamily="49" charset="0"/>
              <a:buChar char="o"/>
              <a:defRPr/>
            </a:pPr>
            <a:r>
              <a:rPr lang="tr-TR" sz="2000" dirty="0">
                <a:solidFill>
                  <a:schemeClr val="tx1"/>
                </a:solidFill>
                <a:latin typeface="+mj-lt"/>
                <a:cs typeface="Times New Roman" pitchFamily="18" charset="0"/>
              </a:rPr>
              <a:t>Ağaç yaprakları sınıf etiketlerini içerir. </a:t>
            </a:r>
          </a:p>
          <a:p>
            <a:pPr marL="548640" lvl="1" indent="-201168" fontAlgn="auto">
              <a:spcBef>
                <a:spcPts val="250"/>
              </a:spcBef>
              <a:spcAft>
                <a:spcPts val="0"/>
              </a:spcAft>
              <a:buClr>
                <a:srgbClr val="FFFF00"/>
              </a:buClr>
              <a:buSzPct val="100000"/>
              <a:buFont typeface="Courier New" pitchFamily="49" charset="0"/>
              <a:buChar char="o"/>
              <a:defRPr/>
            </a:pPr>
            <a:endParaRPr lang="en-US" sz="2000" dirty="0">
              <a:solidFill>
                <a:schemeClr val="tx1"/>
              </a:solidFill>
              <a:latin typeface="+mj-lt"/>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solidFill>
                  <a:schemeClr val="tx1"/>
                </a:solidFill>
                <a:effectLst>
                  <a:outerShdw blurRad="38100" dist="38100" dir="2700000" algn="tl">
                    <a:srgbClr val="000000">
                      <a:alpha val="43137"/>
                    </a:srgbClr>
                  </a:outerShdw>
                </a:effectLst>
                <a:latin typeface="+mj-lt"/>
                <a:cs typeface="Times New Roman" pitchFamily="18" charset="0"/>
              </a:rPr>
              <a:t>Karar ağacı çıkarımı iki aşamadan oluşur</a:t>
            </a:r>
            <a:endParaRPr lang="en-US" sz="2000" b="1" dirty="0">
              <a:solidFill>
                <a:schemeClr val="tx1"/>
              </a:solidFill>
              <a:effectLst>
                <a:outerShdw blurRad="38100" dist="38100" dir="2700000" algn="tl">
                  <a:srgbClr val="000000">
                    <a:alpha val="43137"/>
                  </a:srgbClr>
                </a:outerShdw>
              </a:effectLst>
              <a:latin typeface="+mj-lt"/>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solidFill>
                  <a:schemeClr val="tx1"/>
                </a:solidFill>
                <a:effectLst>
                  <a:outerShdw blurRad="38100" dist="38100" dir="2700000" algn="tl">
                    <a:srgbClr val="000000">
                      <a:alpha val="43137"/>
                    </a:srgbClr>
                  </a:outerShdw>
                </a:effectLst>
                <a:latin typeface="+mj-lt"/>
                <a:cs typeface="Times New Roman" pitchFamily="18" charset="0"/>
              </a:rPr>
              <a:t>Ağaç inşası </a:t>
            </a:r>
            <a:endParaRPr lang="en-US" sz="2000" dirty="0">
              <a:solidFill>
                <a:schemeClr val="tx1"/>
              </a:solidFill>
              <a:effectLst>
                <a:outerShdw blurRad="38100" dist="38100" dir="2700000" algn="tl">
                  <a:srgbClr val="000000">
                    <a:alpha val="43137"/>
                  </a:srgbClr>
                </a:outerShdw>
              </a:effectLst>
              <a:latin typeface="+mj-lt"/>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solidFill>
                  <a:schemeClr val="tx1"/>
                </a:solidFill>
                <a:latin typeface="+mj-lt"/>
                <a:cs typeface="Times New Roman" pitchFamily="18" charset="0"/>
              </a:rPr>
              <a:t> Başlangıçta bütün öğrenme örnekleri kök düğümdedir. </a:t>
            </a:r>
            <a:endParaRPr lang="en-US" sz="2000" dirty="0">
              <a:solidFill>
                <a:schemeClr val="tx1"/>
              </a:solidFill>
              <a:latin typeface="+mj-lt"/>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solidFill>
                  <a:schemeClr val="tx1"/>
                </a:solidFill>
                <a:latin typeface="+mj-lt"/>
                <a:cs typeface="Times New Roman" pitchFamily="18" charset="0"/>
              </a:rPr>
              <a:t> Örnekler seçilmiş özelliklere tekrarlamalı olarak  bölünür.</a:t>
            </a:r>
            <a:endParaRPr lang="en-US" sz="2000" dirty="0">
              <a:solidFill>
                <a:schemeClr val="tx1"/>
              </a:solidFill>
              <a:latin typeface="+mj-lt"/>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solidFill>
                  <a:schemeClr val="tx1"/>
                </a:solidFill>
                <a:effectLst>
                  <a:outerShdw blurRad="38100" dist="38100" dir="2700000" algn="tl">
                    <a:srgbClr val="000000">
                      <a:alpha val="43137"/>
                    </a:srgbClr>
                  </a:outerShdw>
                </a:effectLst>
                <a:latin typeface="+mj-lt"/>
                <a:cs typeface="Times New Roman" pitchFamily="18" charset="0"/>
              </a:rPr>
              <a:t>Ağaç Temizleme </a:t>
            </a:r>
            <a:r>
              <a:rPr lang="tr-TR" sz="2000" dirty="0">
                <a:solidFill>
                  <a:schemeClr val="tx1"/>
                </a:solidFill>
                <a:latin typeface="+mj-lt"/>
                <a:cs typeface="Times New Roman" pitchFamily="18" charset="0"/>
              </a:rPr>
              <a:t>(</a:t>
            </a:r>
            <a:r>
              <a:rPr lang="en-US" sz="2000" dirty="0">
                <a:solidFill>
                  <a:schemeClr val="tx1"/>
                </a:solidFill>
                <a:latin typeface="+mj-lt"/>
                <a:cs typeface="Times New Roman" pitchFamily="18" charset="0"/>
              </a:rPr>
              <a:t>Tree pruning</a:t>
            </a:r>
            <a:r>
              <a:rPr lang="tr-TR" sz="2000" dirty="0">
                <a:solidFill>
                  <a:schemeClr val="tx1"/>
                </a:solidFill>
                <a:latin typeface="+mj-lt"/>
                <a:cs typeface="Times New Roman" pitchFamily="18" charset="0"/>
              </a:rPr>
              <a:t>)</a:t>
            </a:r>
            <a:endParaRPr lang="en-US" sz="2000" dirty="0">
              <a:solidFill>
                <a:schemeClr val="tx1"/>
              </a:solidFill>
              <a:latin typeface="+mj-lt"/>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solidFill>
                  <a:schemeClr val="tx1"/>
                </a:solidFill>
                <a:latin typeface="+mj-lt"/>
                <a:cs typeface="Times New Roman" pitchFamily="18" charset="0"/>
              </a:rPr>
              <a:t> Gürültü ve istisna kararları içeren dallar belirlenir ve kaldırılır. </a:t>
            </a:r>
          </a:p>
          <a:p>
            <a:pPr marL="786384" lvl="2" indent="-182880" fontAlgn="auto">
              <a:spcBef>
                <a:spcPts val="250"/>
              </a:spcBef>
              <a:spcAft>
                <a:spcPts val="0"/>
              </a:spcAft>
              <a:buClr>
                <a:srgbClr val="FFFF00"/>
              </a:buClr>
              <a:buSzPct val="100000"/>
              <a:buFont typeface="Wingdings" pitchFamily="2" charset="2"/>
              <a:buChar char="§"/>
              <a:defRPr/>
            </a:pPr>
            <a:endParaRPr lang="en-US" sz="2000" dirty="0">
              <a:solidFill>
                <a:schemeClr val="tx1"/>
              </a:solidFill>
              <a:latin typeface="+mj-lt"/>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solidFill>
                  <a:schemeClr val="tx1"/>
                </a:solidFill>
                <a:effectLst>
                  <a:outerShdw blurRad="38100" dist="38100" dir="2700000" algn="tl">
                    <a:srgbClr val="000000">
                      <a:alpha val="43137"/>
                    </a:srgbClr>
                  </a:outerShdw>
                </a:effectLst>
                <a:latin typeface="+mj-lt"/>
                <a:cs typeface="Times New Roman" pitchFamily="18" charset="0"/>
              </a:rPr>
              <a:t>Karar ağacı kullanımı</a:t>
            </a:r>
            <a:r>
              <a:rPr lang="en-US" sz="2000" b="1" dirty="0">
                <a:solidFill>
                  <a:schemeClr val="tx1"/>
                </a:solidFill>
                <a:effectLst>
                  <a:outerShdw blurRad="38100" dist="38100" dir="2700000" algn="tl">
                    <a:srgbClr val="000000">
                      <a:alpha val="43137"/>
                    </a:srgbClr>
                  </a:outerShdw>
                </a:effectLst>
                <a:latin typeface="+mj-lt"/>
                <a:cs typeface="Times New Roman" pitchFamily="18" charset="0"/>
              </a:rPr>
              <a:t>: </a:t>
            </a:r>
            <a:r>
              <a:rPr lang="tr-TR" sz="2000" dirty="0">
                <a:solidFill>
                  <a:schemeClr val="tx1"/>
                </a:solidFill>
                <a:latin typeface="+mj-lt"/>
                <a:cs typeface="Times New Roman" pitchFamily="18" charset="0"/>
              </a:rPr>
              <a:t>Yeni bilinmeyen örneğin sınıflandırılması</a:t>
            </a:r>
            <a:endParaRPr lang="en-US" sz="2000" dirty="0">
              <a:solidFill>
                <a:schemeClr val="tx1"/>
              </a:solidFill>
              <a:latin typeface="+mj-lt"/>
              <a:cs typeface="Times New Roman" pitchFamily="18" charset="0"/>
            </a:endParaRPr>
          </a:p>
          <a:p>
            <a:pPr marL="548640" lvl="1" indent="-201168" fontAlgn="auto">
              <a:spcBef>
                <a:spcPts val="250"/>
              </a:spcBef>
              <a:spcAft>
                <a:spcPts val="0"/>
              </a:spcAft>
              <a:buClr>
                <a:schemeClr val="accent5">
                  <a:lumMod val="25000"/>
                </a:schemeClr>
              </a:buClr>
              <a:buSzPct val="100000"/>
              <a:buFont typeface="Courier New" pitchFamily="49" charset="0"/>
              <a:buChar char="o"/>
              <a:defRPr/>
            </a:pPr>
            <a:r>
              <a:rPr lang="tr-TR" sz="2000" dirty="0">
                <a:solidFill>
                  <a:schemeClr val="tx1"/>
                </a:solidFill>
                <a:latin typeface="+mj-lt"/>
                <a:cs typeface="Times New Roman" pitchFamily="18" charset="0"/>
              </a:rPr>
              <a:t>Bilinmeyen örneğin özellikleri karar ağacında test edilerek sınıfı bulunur. </a:t>
            </a:r>
            <a:endParaRPr lang="en-US" sz="2000" dirty="0">
              <a:solidFill>
                <a:schemeClr val="tx1"/>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22</a:t>
            </a:fld>
            <a:endParaRPr lang="en-US"/>
          </a:p>
        </p:txBody>
      </p:sp>
      <p:sp>
        <p:nvSpPr>
          <p:cNvPr id="5" name="Rectangle 2"/>
          <p:cNvSpPr txBox="1">
            <a:spLocks noChangeArrowheads="1"/>
          </p:cNvSpPr>
          <p:nvPr/>
        </p:nvSpPr>
        <p:spPr>
          <a:xfrm>
            <a:off x="520504" y="500042"/>
            <a:ext cx="3143250" cy="682625"/>
          </a:xfrm>
          <a:prstGeom prst="rect">
            <a:avLst/>
          </a:prstGeom>
        </p:spPr>
        <p:txBody>
          <a:bodyPr anchor="b">
            <a:normAutofit fontScale="70000" lnSpcReduction="20000"/>
          </a:bodyPr>
          <a:lstStyle/>
          <a:p>
            <a:pPr fontAlgn="auto">
              <a:spcAft>
                <a:spcPts val="0"/>
              </a:spcAft>
              <a:defRPr/>
            </a:pPr>
            <a:r>
              <a:rPr lang="tr-TR" dirty="0">
                <a:effectLst>
                  <a:outerShdw blurRad="38100" dist="38100" dir="2700000" algn="tl">
                    <a:srgbClr val="000000">
                      <a:alpha val="43137"/>
                    </a:srgbClr>
                  </a:outerShdw>
                </a:effectLst>
                <a:latin typeface="Arial Narrow" pitchFamily="34" charset="0"/>
                <a:cs typeface="+mn-cs"/>
              </a:rPr>
              <a:t>Kredi Kartı Kampanyasında yeni bir  kayıt örneğinin sınıflandırılması </a:t>
            </a:r>
            <a:endParaRPr lang="en-US" dirty="0">
              <a:effectLst>
                <a:outerShdw blurRad="38100" dist="38100" dir="2700000" algn="tl">
                  <a:srgbClr val="000000">
                    <a:alpha val="43137"/>
                  </a:srgbClr>
                </a:outerShdw>
              </a:effectLst>
              <a:latin typeface="Arial Narrow" pitchFamily="34" charset="0"/>
              <a:cs typeface="+mn-cs"/>
            </a:endParaRPr>
          </a:p>
        </p:txBody>
      </p:sp>
      <p:sp>
        <p:nvSpPr>
          <p:cNvPr id="6" name="Oval 4"/>
          <p:cNvSpPr>
            <a:spLocks noChangeArrowheads="1"/>
          </p:cNvSpPr>
          <p:nvPr/>
        </p:nvSpPr>
        <p:spPr bwMode="auto">
          <a:xfrm>
            <a:off x="1477734" y="2457429"/>
            <a:ext cx="914400" cy="762000"/>
          </a:xfrm>
          <a:prstGeom prst="ellipse">
            <a:avLst/>
          </a:prstGeom>
          <a:solidFill>
            <a:schemeClr val="tx2">
              <a:lumMod val="60000"/>
              <a:lumOff val="4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fontAlgn="auto">
              <a:spcBef>
                <a:spcPts val="0"/>
              </a:spcBef>
              <a:spcAft>
                <a:spcPts val="0"/>
              </a:spcAft>
              <a:defRPr/>
            </a:pPr>
            <a:r>
              <a:rPr lang="tr-TR">
                <a:solidFill>
                  <a:schemeClr val="bg1"/>
                </a:solidFill>
                <a:latin typeface="Arial Narrow" pitchFamily="34" charset="0"/>
              </a:rPr>
              <a:t>Gelir</a:t>
            </a:r>
            <a:endParaRPr lang="en-US">
              <a:solidFill>
                <a:schemeClr val="bg1"/>
              </a:solidFill>
              <a:latin typeface="Arial Narrow" pitchFamily="34" charset="0"/>
            </a:endParaRPr>
          </a:p>
        </p:txBody>
      </p:sp>
      <p:sp>
        <p:nvSpPr>
          <p:cNvPr id="7" name="Oval 5"/>
          <p:cNvSpPr>
            <a:spLocks noChangeArrowheads="1"/>
          </p:cNvSpPr>
          <p:nvPr/>
        </p:nvSpPr>
        <p:spPr bwMode="auto">
          <a:xfrm>
            <a:off x="3077934" y="1466829"/>
            <a:ext cx="9144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fontAlgn="auto">
              <a:spcBef>
                <a:spcPts val="0"/>
              </a:spcBef>
              <a:spcAft>
                <a:spcPts val="0"/>
              </a:spcAft>
              <a:defRPr/>
            </a:pPr>
            <a:r>
              <a:rPr lang="tr-TR">
                <a:solidFill>
                  <a:schemeClr val="bg1"/>
                </a:solidFill>
                <a:latin typeface="Arial Narrow" pitchFamily="34" charset="0"/>
              </a:rPr>
              <a:t>Borç</a:t>
            </a:r>
            <a:endParaRPr lang="en-US">
              <a:solidFill>
                <a:schemeClr val="bg1"/>
              </a:solidFill>
              <a:latin typeface="Arial Narrow" pitchFamily="34" charset="0"/>
            </a:endParaRPr>
          </a:p>
        </p:txBody>
      </p:sp>
      <p:sp>
        <p:nvSpPr>
          <p:cNvPr id="8" name="Oval 6"/>
          <p:cNvSpPr>
            <a:spLocks noChangeArrowheads="1"/>
          </p:cNvSpPr>
          <p:nvPr/>
        </p:nvSpPr>
        <p:spPr bwMode="auto">
          <a:xfrm>
            <a:off x="3001734" y="3371829"/>
            <a:ext cx="914400" cy="762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a:solidFill>
                  <a:schemeClr val="bg1"/>
                </a:solidFill>
                <a:latin typeface="Arial Narrow" pitchFamily="34" charset="0"/>
              </a:rPr>
              <a:t>Cinsiyet</a:t>
            </a:r>
            <a:endParaRPr lang="en-US">
              <a:solidFill>
                <a:schemeClr val="bg1"/>
              </a:solidFill>
              <a:latin typeface="Arial Narrow" pitchFamily="34" charset="0"/>
            </a:endParaRPr>
          </a:p>
        </p:txBody>
      </p:sp>
      <p:sp>
        <p:nvSpPr>
          <p:cNvPr id="9" name="Oval 7"/>
          <p:cNvSpPr>
            <a:spLocks noChangeArrowheads="1"/>
          </p:cNvSpPr>
          <p:nvPr/>
        </p:nvSpPr>
        <p:spPr bwMode="auto">
          <a:xfrm>
            <a:off x="4906734" y="2990829"/>
            <a:ext cx="914400" cy="762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fontAlgn="auto">
              <a:spcBef>
                <a:spcPts val="0"/>
              </a:spcBef>
              <a:spcAft>
                <a:spcPts val="0"/>
              </a:spcAft>
              <a:defRPr/>
            </a:pPr>
            <a:r>
              <a:rPr lang="tr-TR">
                <a:solidFill>
                  <a:schemeClr val="bg1"/>
                </a:solidFill>
                <a:latin typeface="Arial Narrow" pitchFamily="34" charset="0"/>
              </a:rPr>
              <a:t>Çocuk</a:t>
            </a:r>
            <a:endParaRPr lang="en-US">
              <a:solidFill>
                <a:schemeClr val="bg1"/>
              </a:solidFill>
              <a:latin typeface="Arial Narrow" pitchFamily="34" charset="0"/>
            </a:endParaRPr>
          </a:p>
        </p:txBody>
      </p:sp>
      <p:cxnSp>
        <p:nvCxnSpPr>
          <p:cNvPr id="10" name="AutoShape 8"/>
          <p:cNvCxnSpPr>
            <a:cxnSpLocks noChangeShapeType="1"/>
          </p:cNvCxnSpPr>
          <p:nvPr/>
        </p:nvCxnSpPr>
        <p:spPr bwMode="auto">
          <a:xfrm flipV="1">
            <a:off x="2463604" y="2162154"/>
            <a:ext cx="557212" cy="481013"/>
          </a:xfrm>
          <a:prstGeom prst="straightConnector1">
            <a:avLst/>
          </a:prstGeom>
          <a:noFill/>
          <a:ln w="22225">
            <a:solidFill>
              <a:srgbClr val="0033CC"/>
            </a:solidFill>
            <a:round/>
            <a:headEnd/>
            <a:tailEnd type="triangle" w="med" len="med"/>
          </a:ln>
        </p:spPr>
      </p:cxnSp>
      <p:cxnSp>
        <p:nvCxnSpPr>
          <p:cNvPr id="11" name="AutoShape 9"/>
          <p:cNvCxnSpPr>
            <a:cxnSpLocks noChangeShapeType="1"/>
          </p:cNvCxnSpPr>
          <p:nvPr/>
        </p:nvCxnSpPr>
        <p:spPr bwMode="auto">
          <a:xfrm>
            <a:off x="2477891" y="3160692"/>
            <a:ext cx="542925" cy="339725"/>
          </a:xfrm>
          <a:prstGeom prst="straightConnector1">
            <a:avLst/>
          </a:prstGeom>
          <a:noFill/>
          <a:ln w="88900">
            <a:solidFill>
              <a:schemeClr val="accent5">
                <a:lumMod val="50000"/>
              </a:schemeClr>
            </a:solidFill>
            <a:round/>
            <a:headEnd/>
            <a:tailEnd type="triangle" w="med" len="med"/>
          </a:ln>
          <a:effectLst/>
        </p:spPr>
      </p:cxnSp>
      <p:cxnSp>
        <p:nvCxnSpPr>
          <p:cNvPr id="12" name="AutoShape 10"/>
          <p:cNvCxnSpPr>
            <a:cxnSpLocks noChangeShapeType="1"/>
          </p:cNvCxnSpPr>
          <p:nvPr/>
        </p:nvCxnSpPr>
        <p:spPr bwMode="auto">
          <a:xfrm>
            <a:off x="4089526" y="1847085"/>
            <a:ext cx="1008112" cy="216024"/>
          </a:xfrm>
          <a:prstGeom prst="straightConnector1">
            <a:avLst/>
          </a:prstGeom>
          <a:noFill/>
          <a:ln w="22225">
            <a:solidFill>
              <a:srgbClr val="0033CC"/>
            </a:solidFill>
            <a:round/>
            <a:headEnd/>
            <a:tailEnd type="triangle" w="med" len="med"/>
          </a:ln>
        </p:spPr>
      </p:cxnSp>
      <p:cxnSp>
        <p:nvCxnSpPr>
          <p:cNvPr id="13" name="AutoShape 11"/>
          <p:cNvCxnSpPr>
            <a:cxnSpLocks noChangeShapeType="1"/>
          </p:cNvCxnSpPr>
          <p:nvPr/>
        </p:nvCxnSpPr>
        <p:spPr bwMode="auto">
          <a:xfrm flipV="1">
            <a:off x="4020941" y="1127005"/>
            <a:ext cx="1076697" cy="516037"/>
          </a:xfrm>
          <a:prstGeom prst="straightConnector1">
            <a:avLst/>
          </a:prstGeom>
          <a:noFill/>
          <a:ln w="22225">
            <a:solidFill>
              <a:srgbClr val="0033CC"/>
            </a:solidFill>
            <a:round/>
            <a:headEnd/>
            <a:tailEnd type="triangle" w="med" len="med"/>
          </a:ln>
        </p:spPr>
      </p:cxnSp>
      <p:cxnSp>
        <p:nvCxnSpPr>
          <p:cNvPr id="14" name="AutoShape 12"/>
          <p:cNvCxnSpPr>
            <a:cxnSpLocks noChangeShapeType="1"/>
          </p:cNvCxnSpPr>
          <p:nvPr/>
        </p:nvCxnSpPr>
        <p:spPr bwMode="auto">
          <a:xfrm flipV="1">
            <a:off x="4092379" y="3571854"/>
            <a:ext cx="714375" cy="214313"/>
          </a:xfrm>
          <a:prstGeom prst="straightConnector1">
            <a:avLst/>
          </a:prstGeom>
          <a:noFill/>
          <a:ln w="22225">
            <a:solidFill>
              <a:srgbClr val="0033CC"/>
            </a:solidFill>
            <a:round/>
            <a:headEnd/>
            <a:tailEnd type="triangle" w="med" len="med"/>
          </a:ln>
        </p:spPr>
      </p:cxnSp>
      <p:cxnSp>
        <p:nvCxnSpPr>
          <p:cNvPr id="15" name="AutoShape 13"/>
          <p:cNvCxnSpPr>
            <a:cxnSpLocks noChangeShapeType="1"/>
          </p:cNvCxnSpPr>
          <p:nvPr/>
        </p:nvCxnSpPr>
        <p:spPr bwMode="auto">
          <a:xfrm flipV="1">
            <a:off x="5897366" y="2855197"/>
            <a:ext cx="640432" cy="359470"/>
          </a:xfrm>
          <a:prstGeom prst="straightConnector1">
            <a:avLst/>
          </a:prstGeom>
          <a:noFill/>
          <a:ln w="22225">
            <a:solidFill>
              <a:srgbClr val="0033CC"/>
            </a:solidFill>
            <a:round/>
            <a:headEnd/>
            <a:tailEnd type="triangle" w="med" len="med"/>
          </a:ln>
        </p:spPr>
      </p:cxnSp>
      <p:cxnSp>
        <p:nvCxnSpPr>
          <p:cNvPr id="16" name="AutoShape 14"/>
          <p:cNvCxnSpPr>
            <a:cxnSpLocks noChangeShapeType="1"/>
          </p:cNvCxnSpPr>
          <p:nvPr/>
        </p:nvCxnSpPr>
        <p:spPr bwMode="auto">
          <a:xfrm>
            <a:off x="5889726" y="3431261"/>
            <a:ext cx="648072" cy="432048"/>
          </a:xfrm>
          <a:prstGeom prst="straightConnector1">
            <a:avLst/>
          </a:prstGeom>
          <a:noFill/>
          <a:ln w="22225">
            <a:solidFill>
              <a:srgbClr val="0033CC"/>
            </a:solidFill>
            <a:round/>
            <a:headEnd/>
            <a:tailEnd type="triangle" w="med" len="med"/>
          </a:ln>
        </p:spPr>
      </p:cxnSp>
      <p:sp>
        <p:nvSpPr>
          <p:cNvPr id="17" name="Rectangle 17"/>
          <p:cNvSpPr>
            <a:spLocks noChangeArrowheads="1"/>
          </p:cNvSpPr>
          <p:nvPr/>
        </p:nvSpPr>
        <p:spPr bwMode="auto">
          <a:xfrm>
            <a:off x="6681814" y="2567165"/>
            <a:ext cx="1676400" cy="609600"/>
          </a:xfrm>
          <a:prstGeom prst="rect">
            <a:avLst/>
          </a:prstGeom>
          <a:solidFill>
            <a:srgbClr val="FF0000">
              <a:alpha val="16000"/>
            </a:srgbClr>
          </a:solidFill>
          <a:ln>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2000" dirty="0">
                <a:solidFill>
                  <a:schemeClr val="bg1"/>
                </a:solidFill>
                <a:latin typeface="Arial Narrow" pitchFamily="34" charset="0"/>
              </a:rPr>
              <a:t>Olumsuz </a:t>
            </a:r>
            <a:endParaRPr lang="en-US" sz="2000" dirty="0">
              <a:solidFill>
                <a:schemeClr val="bg1"/>
              </a:solidFill>
              <a:latin typeface="Arial Narrow" pitchFamily="34" charset="0"/>
            </a:endParaRPr>
          </a:p>
        </p:txBody>
      </p:sp>
      <p:sp>
        <p:nvSpPr>
          <p:cNvPr id="18" name="Text Box 18"/>
          <p:cNvSpPr txBox="1">
            <a:spLocks noChangeArrowheads="1"/>
          </p:cNvSpPr>
          <p:nvPr/>
        </p:nvSpPr>
        <p:spPr bwMode="auto">
          <a:xfrm>
            <a:off x="2163566" y="2000229"/>
            <a:ext cx="601663" cy="307975"/>
          </a:xfrm>
          <a:prstGeom prst="rect">
            <a:avLst/>
          </a:prstGeom>
          <a:noFill/>
          <a:ln w="9525">
            <a:noFill/>
            <a:miter lim="800000"/>
            <a:headEnd/>
            <a:tailEnd/>
          </a:ln>
        </p:spPr>
        <p:txBody>
          <a:bodyPr wrap="none">
            <a:spAutoFit/>
          </a:bodyPr>
          <a:lstStyle/>
          <a:p>
            <a:r>
              <a:rPr lang="tr-TR" sz="1400">
                <a:solidFill>
                  <a:srgbClr val="CC6600"/>
                </a:solidFill>
                <a:latin typeface="Arial Narrow" pitchFamily="34" charset="0"/>
              </a:rPr>
              <a:t>Düşük</a:t>
            </a:r>
            <a:endParaRPr lang="en-US" sz="1400">
              <a:solidFill>
                <a:srgbClr val="CC6600"/>
              </a:solidFill>
              <a:latin typeface="Arial Narrow" pitchFamily="34" charset="0"/>
            </a:endParaRPr>
          </a:p>
        </p:txBody>
      </p:sp>
      <p:sp>
        <p:nvSpPr>
          <p:cNvPr id="19" name="Text Box 19"/>
          <p:cNvSpPr txBox="1">
            <a:spLocks noChangeArrowheads="1"/>
          </p:cNvSpPr>
          <p:nvPr/>
        </p:nvSpPr>
        <p:spPr bwMode="auto">
          <a:xfrm>
            <a:off x="4017518" y="3359253"/>
            <a:ext cx="438150" cy="307975"/>
          </a:xfrm>
          <a:prstGeom prst="rect">
            <a:avLst/>
          </a:prstGeom>
          <a:noFill/>
          <a:ln w="9525">
            <a:noFill/>
            <a:miter lim="800000"/>
            <a:headEnd/>
            <a:tailEnd/>
          </a:ln>
        </p:spPr>
        <p:txBody>
          <a:bodyPr wrap="none">
            <a:spAutoFit/>
          </a:bodyPr>
          <a:lstStyle/>
          <a:p>
            <a:r>
              <a:rPr lang="tr-TR" sz="1400" dirty="0">
                <a:solidFill>
                  <a:srgbClr val="CC6600"/>
                </a:solidFill>
                <a:latin typeface="Arial Narrow" pitchFamily="34" charset="0"/>
              </a:rPr>
              <a:t>Bay</a:t>
            </a:r>
            <a:endParaRPr lang="en-US" sz="1400" dirty="0">
              <a:solidFill>
                <a:srgbClr val="CC6600"/>
              </a:solidFill>
              <a:latin typeface="Arial Narrow" pitchFamily="34" charset="0"/>
            </a:endParaRPr>
          </a:p>
        </p:txBody>
      </p:sp>
      <p:sp>
        <p:nvSpPr>
          <p:cNvPr id="20" name="Text Box 20"/>
          <p:cNvSpPr txBox="1">
            <a:spLocks noChangeArrowheads="1"/>
          </p:cNvSpPr>
          <p:nvPr/>
        </p:nvSpPr>
        <p:spPr bwMode="auto">
          <a:xfrm>
            <a:off x="4017518" y="2063109"/>
            <a:ext cx="666750" cy="307975"/>
          </a:xfrm>
          <a:prstGeom prst="rect">
            <a:avLst/>
          </a:prstGeom>
          <a:noFill/>
          <a:ln w="9525">
            <a:noFill/>
            <a:miter lim="800000"/>
            <a:headEnd/>
            <a:tailEnd/>
          </a:ln>
        </p:spPr>
        <p:txBody>
          <a:bodyPr wrap="none">
            <a:spAutoFit/>
          </a:bodyPr>
          <a:lstStyle/>
          <a:p>
            <a:r>
              <a:rPr lang="tr-TR" sz="1400" dirty="0">
                <a:solidFill>
                  <a:srgbClr val="CC6600"/>
                </a:solidFill>
                <a:latin typeface="Arial Narrow" pitchFamily="34" charset="0"/>
              </a:rPr>
              <a:t>Yüksek</a:t>
            </a:r>
            <a:endParaRPr lang="en-US" sz="1400" dirty="0">
              <a:solidFill>
                <a:srgbClr val="CC6600"/>
              </a:solidFill>
              <a:latin typeface="Arial Narrow" pitchFamily="34" charset="0"/>
            </a:endParaRPr>
          </a:p>
        </p:txBody>
      </p:sp>
      <p:sp>
        <p:nvSpPr>
          <p:cNvPr id="21" name="Text Box 21"/>
          <p:cNvSpPr txBox="1">
            <a:spLocks noChangeArrowheads="1"/>
          </p:cNvSpPr>
          <p:nvPr/>
        </p:nvSpPr>
        <p:spPr bwMode="auto">
          <a:xfrm>
            <a:off x="4017518" y="1054997"/>
            <a:ext cx="601663" cy="307975"/>
          </a:xfrm>
          <a:prstGeom prst="rect">
            <a:avLst/>
          </a:prstGeom>
          <a:noFill/>
          <a:ln w="9525">
            <a:noFill/>
            <a:miter lim="800000"/>
            <a:headEnd/>
            <a:tailEnd/>
          </a:ln>
        </p:spPr>
        <p:txBody>
          <a:bodyPr wrap="none">
            <a:spAutoFit/>
          </a:bodyPr>
          <a:lstStyle/>
          <a:p>
            <a:r>
              <a:rPr lang="tr-TR" sz="1400" dirty="0">
                <a:solidFill>
                  <a:srgbClr val="CC6600"/>
                </a:solidFill>
                <a:latin typeface="Arial Narrow" pitchFamily="34" charset="0"/>
              </a:rPr>
              <a:t>Düşük</a:t>
            </a:r>
            <a:endParaRPr lang="en-US" sz="1400" dirty="0">
              <a:solidFill>
                <a:srgbClr val="CC6600"/>
              </a:solidFill>
              <a:latin typeface="Arial Narrow" pitchFamily="34" charset="0"/>
            </a:endParaRPr>
          </a:p>
        </p:txBody>
      </p:sp>
      <p:sp>
        <p:nvSpPr>
          <p:cNvPr id="22" name="Text Box 22"/>
          <p:cNvSpPr txBox="1">
            <a:spLocks noChangeArrowheads="1"/>
          </p:cNvSpPr>
          <p:nvPr/>
        </p:nvSpPr>
        <p:spPr bwMode="auto">
          <a:xfrm>
            <a:off x="2011166" y="3371829"/>
            <a:ext cx="666750" cy="307975"/>
          </a:xfrm>
          <a:prstGeom prst="rect">
            <a:avLst/>
          </a:prstGeom>
          <a:noFill/>
          <a:ln w="9525">
            <a:noFill/>
            <a:miter lim="800000"/>
            <a:headEnd/>
            <a:tailEnd/>
          </a:ln>
        </p:spPr>
        <p:txBody>
          <a:bodyPr wrap="none">
            <a:spAutoFit/>
          </a:bodyPr>
          <a:lstStyle/>
          <a:p>
            <a:r>
              <a:rPr lang="tr-TR" sz="1400">
                <a:solidFill>
                  <a:srgbClr val="CC6600"/>
                </a:solidFill>
                <a:latin typeface="Arial Narrow" pitchFamily="34" charset="0"/>
              </a:rPr>
              <a:t>Yüksek</a:t>
            </a:r>
            <a:endParaRPr lang="en-US" sz="1400">
              <a:solidFill>
                <a:srgbClr val="CC6600"/>
              </a:solidFill>
              <a:latin typeface="Arial Narrow" pitchFamily="34" charset="0"/>
            </a:endParaRPr>
          </a:p>
        </p:txBody>
      </p:sp>
      <p:sp>
        <p:nvSpPr>
          <p:cNvPr id="23" name="Text Box 23"/>
          <p:cNvSpPr txBox="1">
            <a:spLocks noChangeArrowheads="1"/>
          </p:cNvSpPr>
          <p:nvPr/>
        </p:nvSpPr>
        <p:spPr bwMode="auto">
          <a:xfrm>
            <a:off x="3297438" y="4439373"/>
            <a:ext cx="601663" cy="307975"/>
          </a:xfrm>
          <a:prstGeom prst="rect">
            <a:avLst/>
          </a:prstGeom>
          <a:noFill/>
          <a:ln w="9525">
            <a:noFill/>
            <a:miter lim="800000"/>
            <a:headEnd/>
            <a:tailEnd/>
          </a:ln>
        </p:spPr>
        <p:txBody>
          <a:bodyPr wrap="none">
            <a:spAutoFit/>
          </a:bodyPr>
          <a:lstStyle/>
          <a:p>
            <a:r>
              <a:rPr lang="tr-TR" sz="1400" dirty="0">
                <a:solidFill>
                  <a:srgbClr val="CC6600"/>
                </a:solidFill>
                <a:latin typeface="Arial Narrow" pitchFamily="34" charset="0"/>
              </a:rPr>
              <a:t>Bayan</a:t>
            </a:r>
            <a:endParaRPr lang="en-US" sz="1400" dirty="0">
              <a:solidFill>
                <a:srgbClr val="CC6600"/>
              </a:solidFill>
              <a:latin typeface="Arial Narrow" pitchFamily="34" charset="0"/>
            </a:endParaRPr>
          </a:p>
        </p:txBody>
      </p:sp>
      <p:sp>
        <p:nvSpPr>
          <p:cNvPr id="24" name="Text Box 24"/>
          <p:cNvSpPr txBox="1">
            <a:spLocks noChangeArrowheads="1"/>
          </p:cNvSpPr>
          <p:nvPr/>
        </p:nvSpPr>
        <p:spPr bwMode="auto">
          <a:xfrm>
            <a:off x="5889726" y="2742848"/>
            <a:ext cx="446088" cy="307975"/>
          </a:xfrm>
          <a:prstGeom prst="rect">
            <a:avLst/>
          </a:prstGeom>
          <a:noFill/>
          <a:ln w="9525">
            <a:noFill/>
            <a:miter lim="800000"/>
            <a:headEnd/>
            <a:tailEnd/>
          </a:ln>
        </p:spPr>
        <p:txBody>
          <a:bodyPr wrap="none">
            <a:spAutoFit/>
          </a:bodyPr>
          <a:lstStyle/>
          <a:p>
            <a:r>
              <a:rPr lang="tr-TR" sz="1400" dirty="0">
                <a:solidFill>
                  <a:srgbClr val="CC6600"/>
                </a:solidFill>
                <a:latin typeface="Arial Narrow" pitchFamily="34" charset="0"/>
              </a:rPr>
              <a:t>Çok</a:t>
            </a:r>
            <a:endParaRPr lang="en-US" sz="1400" dirty="0">
              <a:solidFill>
                <a:srgbClr val="CC6600"/>
              </a:solidFill>
              <a:latin typeface="Arial Narrow" pitchFamily="34" charset="0"/>
            </a:endParaRPr>
          </a:p>
        </p:txBody>
      </p:sp>
      <p:sp>
        <p:nvSpPr>
          <p:cNvPr id="25" name="Text Box 25"/>
          <p:cNvSpPr txBox="1">
            <a:spLocks noChangeArrowheads="1"/>
          </p:cNvSpPr>
          <p:nvPr/>
        </p:nvSpPr>
        <p:spPr bwMode="auto">
          <a:xfrm>
            <a:off x="5961734" y="3644879"/>
            <a:ext cx="355600" cy="307975"/>
          </a:xfrm>
          <a:prstGeom prst="rect">
            <a:avLst/>
          </a:prstGeom>
          <a:noFill/>
          <a:ln w="9525">
            <a:noFill/>
            <a:miter lim="800000"/>
            <a:headEnd/>
            <a:tailEnd/>
          </a:ln>
        </p:spPr>
        <p:txBody>
          <a:bodyPr wrap="none">
            <a:spAutoFit/>
          </a:bodyPr>
          <a:lstStyle/>
          <a:p>
            <a:r>
              <a:rPr lang="tr-TR" sz="1400">
                <a:solidFill>
                  <a:srgbClr val="CC6600"/>
                </a:solidFill>
                <a:latin typeface="Arial Narrow" pitchFamily="34" charset="0"/>
              </a:rPr>
              <a:t>Az</a:t>
            </a:r>
            <a:endParaRPr lang="en-US" sz="1400">
              <a:solidFill>
                <a:srgbClr val="CC6600"/>
              </a:solidFill>
              <a:latin typeface="Arial Narrow" pitchFamily="34" charset="0"/>
            </a:endParaRPr>
          </a:p>
        </p:txBody>
      </p:sp>
      <p:sp>
        <p:nvSpPr>
          <p:cNvPr id="26" name="Text Box 26"/>
          <p:cNvSpPr txBox="1">
            <a:spLocks noChangeArrowheads="1"/>
          </p:cNvSpPr>
          <p:nvPr/>
        </p:nvSpPr>
        <p:spPr bwMode="auto">
          <a:xfrm>
            <a:off x="306191" y="3071792"/>
            <a:ext cx="2133600" cy="757237"/>
          </a:xfrm>
          <a:prstGeom prst="rect">
            <a:avLst/>
          </a:prstGeom>
          <a:noFill/>
          <a:ln w="9525">
            <a:noFill/>
            <a:miter lim="800000"/>
            <a:headEnd/>
            <a:tailEnd/>
          </a:ln>
          <a:effectLst/>
        </p:spPr>
        <p:txBody>
          <a:bodyPr>
            <a:spAutoFit/>
          </a:bodyPr>
          <a:lstStyle/>
          <a:p>
            <a:pPr fontAlgn="auto">
              <a:lnSpc>
                <a:spcPct val="90000"/>
              </a:lnSpc>
              <a:spcBef>
                <a:spcPts val="0"/>
              </a:spcBef>
              <a:spcAft>
                <a:spcPts val="0"/>
              </a:spcAft>
              <a:defRPr/>
            </a:pPr>
            <a:r>
              <a:rPr lang="tr-TR" sz="1600" dirty="0">
                <a:effectLst>
                  <a:outerShdw blurRad="38100" dist="38100" dir="2700000" algn="tl">
                    <a:srgbClr val="000000">
                      <a:alpha val="43137"/>
                    </a:srgbClr>
                  </a:outerShdw>
                </a:effectLst>
                <a:latin typeface="Arial Narrow" pitchFamily="34" charset="0"/>
                <a:cs typeface="+mn-cs"/>
              </a:rPr>
              <a:t>Müşteri :</a:t>
            </a:r>
          </a:p>
          <a:p>
            <a:pPr fontAlgn="auto">
              <a:lnSpc>
                <a:spcPct val="90000"/>
              </a:lnSpc>
              <a:spcBef>
                <a:spcPts val="0"/>
              </a:spcBef>
              <a:spcAft>
                <a:spcPts val="0"/>
              </a:spcAft>
              <a:defRPr/>
            </a:pPr>
            <a:r>
              <a:rPr lang="tr-TR" sz="1600" dirty="0">
                <a:effectLst>
                  <a:outerShdw blurRad="38100" dist="38100" dir="2700000" algn="tl">
                    <a:srgbClr val="000000">
                      <a:alpha val="43137"/>
                    </a:srgbClr>
                  </a:outerShdw>
                </a:effectLst>
                <a:latin typeface="Arial Narrow" pitchFamily="34" charset="0"/>
                <a:cs typeface="+mn-cs"/>
              </a:rPr>
              <a:t>Cinsiyet=Bayan ; Gelir=Yüksek gelirli</a:t>
            </a:r>
            <a:r>
              <a:rPr lang="en-US" sz="1600" dirty="0">
                <a:effectLst>
                  <a:outerShdw blurRad="38100" dist="38100" dir="2700000" algn="tl">
                    <a:srgbClr val="000000">
                      <a:alpha val="43137"/>
                    </a:srgbClr>
                  </a:outerShdw>
                </a:effectLst>
                <a:latin typeface="Arial Narrow" pitchFamily="34" charset="0"/>
                <a:cs typeface="+mn-cs"/>
              </a:rPr>
              <a:t>.</a:t>
            </a:r>
          </a:p>
        </p:txBody>
      </p:sp>
      <p:sp>
        <p:nvSpPr>
          <p:cNvPr id="27" name="Text Box 27"/>
          <p:cNvSpPr txBox="1">
            <a:spLocks noChangeArrowheads="1"/>
          </p:cNvSpPr>
          <p:nvPr/>
        </p:nvSpPr>
        <p:spPr bwMode="auto">
          <a:xfrm>
            <a:off x="734816" y="4500542"/>
            <a:ext cx="2357438" cy="839787"/>
          </a:xfrm>
          <a:prstGeom prst="rect">
            <a:avLst/>
          </a:prstGeom>
          <a:noFill/>
          <a:ln w="9525">
            <a:noFill/>
            <a:miter lim="800000"/>
            <a:headEnd/>
            <a:tailEnd/>
          </a:ln>
          <a:effectLst/>
        </p:spPr>
        <p:txBody>
          <a:bodyPr>
            <a:spAutoFit/>
          </a:bodyPr>
          <a:lstStyle/>
          <a:p>
            <a:pPr algn="ctr" fontAlgn="auto">
              <a:lnSpc>
                <a:spcPct val="90000"/>
              </a:lnSpc>
              <a:spcBef>
                <a:spcPts val="0"/>
              </a:spcBef>
              <a:spcAft>
                <a:spcPts val="0"/>
              </a:spcAft>
              <a:defRPr/>
            </a:pPr>
            <a:r>
              <a:rPr lang="tr-TR" sz="1800" dirty="0">
                <a:effectLst>
                  <a:outerShdw blurRad="38100" dist="38100" dir="2700000" algn="tl">
                    <a:srgbClr val="000000">
                      <a:alpha val="43137"/>
                    </a:srgbClr>
                  </a:outerShdw>
                </a:effectLst>
                <a:latin typeface="Arial Narrow" pitchFamily="34" charset="0"/>
                <a:cs typeface="+mn-cs"/>
              </a:rPr>
              <a:t>Ağaç bayan </a:t>
            </a:r>
            <a:r>
              <a:rPr lang="tr-TR" sz="1800" dirty="0" err="1">
                <a:effectLst>
                  <a:outerShdw blurRad="38100" dist="38100" dir="2700000" algn="tl">
                    <a:srgbClr val="000000">
                      <a:alpha val="43137"/>
                    </a:srgbClr>
                  </a:outerShdw>
                </a:effectLst>
                <a:latin typeface="Arial Narrow" pitchFamily="34" charset="0"/>
                <a:cs typeface="+mn-cs"/>
              </a:rPr>
              <a:t>X’in</a:t>
            </a:r>
            <a:r>
              <a:rPr lang="tr-TR" sz="1800" dirty="0">
                <a:effectLst>
                  <a:outerShdw blurRad="38100" dist="38100" dir="2700000" algn="tl">
                    <a:srgbClr val="000000">
                      <a:alpha val="43137"/>
                    </a:srgbClr>
                  </a:outerShdw>
                </a:effectLst>
                <a:latin typeface="Arial Narrow" pitchFamily="34" charset="0"/>
                <a:cs typeface="+mn-cs"/>
              </a:rPr>
              <a:t> kredi kampanyasına </a:t>
            </a:r>
            <a:r>
              <a:rPr lang="tr-TR" sz="1800" dirty="0" smtClean="0">
                <a:effectLst>
                  <a:outerShdw blurRad="38100" dist="38100" dir="2700000" algn="tl">
                    <a:srgbClr val="000000">
                      <a:alpha val="43137"/>
                    </a:srgbClr>
                  </a:outerShdw>
                </a:effectLst>
                <a:latin typeface="Arial Narrow" pitchFamily="34" charset="0"/>
                <a:cs typeface="+mn-cs"/>
              </a:rPr>
              <a:t>olumlu </a:t>
            </a:r>
            <a:r>
              <a:rPr lang="tr-TR" sz="1800" dirty="0">
                <a:effectLst>
                  <a:outerShdw blurRad="38100" dist="38100" dir="2700000" algn="tl">
                    <a:srgbClr val="000000">
                      <a:alpha val="43137"/>
                    </a:srgbClr>
                  </a:outerShdw>
                </a:effectLst>
                <a:latin typeface="Arial Narrow" pitchFamily="34" charset="0"/>
                <a:cs typeface="+mn-cs"/>
              </a:rPr>
              <a:t>yanıt vereceğini öngörür.</a:t>
            </a:r>
            <a:endParaRPr lang="en-US" sz="1800" dirty="0">
              <a:effectLst>
                <a:outerShdw blurRad="38100" dist="38100" dir="2700000" algn="tl">
                  <a:srgbClr val="000000">
                    <a:alpha val="43137"/>
                  </a:srgbClr>
                </a:outerShdw>
              </a:effectLst>
              <a:latin typeface="Arial Narrow" pitchFamily="34" charset="0"/>
              <a:cs typeface="+mn-cs"/>
            </a:endParaRPr>
          </a:p>
        </p:txBody>
      </p:sp>
      <p:cxnSp>
        <p:nvCxnSpPr>
          <p:cNvPr id="28" name="AutoShape 29"/>
          <p:cNvCxnSpPr>
            <a:cxnSpLocks noChangeShapeType="1"/>
          </p:cNvCxnSpPr>
          <p:nvPr/>
        </p:nvCxnSpPr>
        <p:spPr bwMode="auto">
          <a:xfrm>
            <a:off x="377629" y="2857479"/>
            <a:ext cx="928687" cy="1588"/>
          </a:xfrm>
          <a:prstGeom prst="straightConnector1">
            <a:avLst/>
          </a:prstGeom>
          <a:noFill/>
          <a:ln w="88900">
            <a:solidFill>
              <a:schemeClr val="accent5">
                <a:lumMod val="50000"/>
              </a:schemeClr>
            </a:solidFill>
            <a:round/>
            <a:headEnd/>
            <a:tailEnd type="triangle" w="med" len="med"/>
          </a:ln>
          <a:effectLst/>
        </p:spPr>
      </p:cxnSp>
      <p:sp>
        <p:nvSpPr>
          <p:cNvPr id="29" name="Rectangle 31"/>
          <p:cNvSpPr>
            <a:spLocks noChangeArrowheads="1"/>
          </p:cNvSpPr>
          <p:nvPr/>
        </p:nvSpPr>
        <p:spPr bwMode="auto">
          <a:xfrm>
            <a:off x="5313662" y="1703069"/>
            <a:ext cx="1676400" cy="609600"/>
          </a:xfrm>
          <a:prstGeom prst="rect">
            <a:avLst/>
          </a:prstGeom>
          <a:solidFill>
            <a:srgbClr val="FF0000">
              <a:alpha val="16000"/>
            </a:srgbClr>
          </a:solidFill>
          <a:ln>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anchor="ctr"/>
          <a:lstStyle/>
          <a:p>
            <a:pPr algn="ctr" fontAlgn="auto">
              <a:spcBef>
                <a:spcPts val="0"/>
              </a:spcBef>
              <a:spcAft>
                <a:spcPts val="0"/>
              </a:spcAft>
              <a:defRPr/>
            </a:pPr>
            <a:r>
              <a:rPr lang="tr-TR" sz="2000" dirty="0">
                <a:solidFill>
                  <a:schemeClr val="bg1"/>
                </a:solidFill>
                <a:latin typeface="Arial Narrow" pitchFamily="34" charset="0"/>
              </a:rPr>
              <a:t>Olumsuz</a:t>
            </a:r>
            <a:endParaRPr lang="en-US" sz="2000" dirty="0">
              <a:solidFill>
                <a:schemeClr val="bg1"/>
              </a:solidFill>
              <a:latin typeface="Arial Narrow" pitchFamily="34" charset="0"/>
            </a:endParaRPr>
          </a:p>
        </p:txBody>
      </p:sp>
      <p:sp>
        <p:nvSpPr>
          <p:cNvPr id="30" name="Rectangle 32"/>
          <p:cNvSpPr>
            <a:spLocks noChangeArrowheads="1"/>
          </p:cNvSpPr>
          <p:nvPr/>
        </p:nvSpPr>
        <p:spPr bwMode="auto">
          <a:xfrm>
            <a:off x="5313662" y="838973"/>
            <a:ext cx="1600200" cy="609600"/>
          </a:xfrm>
          <a:prstGeom prst="rect">
            <a:avLst/>
          </a:prstGeom>
          <a:solidFill>
            <a:srgbClr val="92D050">
              <a:alpha val="48000"/>
            </a:srgbClr>
          </a:solidFill>
          <a:ln w="22225">
            <a:solidFill>
              <a:srgbClr val="008000"/>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tr-TR" sz="2000" dirty="0">
                <a:solidFill>
                  <a:schemeClr val="bg1"/>
                </a:solidFill>
                <a:latin typeface="Arial Narrow" pitchFamily="34" charset="0"/>
                <a:cs typeface="+mn-cs"/>
              </a:rPr>
              <a:t>Olumlu</a:t>
            </a:r>
            <a:endParaRPr lang="en-US" sz="2000" dirty="0">
              <a:solidFill>
                <a:schemeClr val="bg1"/>
              </a:solidFill>
              <a:latin typeface="Arial Narrow" pitchFamily="34" charset="0"/>
              <a:cs typeface="+mn-cs"/>
            </a:endParaRPr>
          </a:p>
        </p:txBody>
      </p:sp>
      <p:cxnSp>
        <p:nvCxnSpPr>
          <p:cNvPr id="31" name="AutoShape 9"/>
          <p:cNvCxnSpPr>
            <a:cxnSpLocks noChangeShapeType="1"/>
          </p:cNvCxnSpPr>
          <p:nvPr/>
        </p:nvCxnSpPr>
        <p:spPr bwMode="auto">
          <a:xfrm>
            <a:off x="3806629" y="4214792"/>
            <a:ext cx="714945" cy="512613"/>
          </a:xfrm>
          <a:prstGeom prst="straightConnector1">
            <a:avLst/>
          </a:prstGeom>
          <a:noFill/>
          <a:ln w="88900">
            <a:solidFill>
              <a:schemeClr val="accent5">
                <a:lumMod val="50000"/>
              </a:schemeClr>
            </a:solidFill>
            <a:round/>
            <a:headEnd/>
            <a:tailEnd type="triangle" w="med" len="med"/>
          </a:ln>
          <a:effectLst/>
        </p:spPr>
      </p:cxnSp>
      <p:pic>
        <p:nvPicPr>
          <p:cNvPr id="32" name="Picture 1"/>
          <p:cNvPicPr>
            <a:picLocks noChangeAspect="1" noChangeArrowheads="1"/>
          </p:cNvPicPr>
          <p:nvPr/>
        </p:nvPicPr>
        <p:blipFill>
          <a:blip r:embed="rId2" cstate="print"/>
          <a:srcRect l="2554" t="30440"/>
          <a:stretch>
            <a:fillRect/>
          </a:stretch>
        </p:blipFill>
        <p:spPr bwMode="auto">
          <a:xfrm>
            <a:off x="453829" y="2111354"/>
            <a:ext cx="495300" cy="711200"/>
          </a:xfrm>
          <a:prstGeom prst="rect">
            <a:avLst/>
          </a:prstGeom>
          <a:noFill/>
          <a:ln w="9525">
            <a:noFill/>
            <a:miter lim="800000"/>
            <a:headEnd/>
            <a:tailEnd/>
          </a:ln>
        </p:spPr>
      </p:pic>
      <p:sp>
        <p:nvSpPr>
          <p:cNvPr id="33" name="Rectangle 15"/>
          <p:cNvSpPr>
            <a:spLocks noChangeArrowheads="1"/>
          </p:cNvSpPr>
          <p:nvPr/>
        </p:nvSpPr>
        <p:spPr bwMode="auto">
          <a:xfrm>
            <a:off x="4593582" y="4799413"/>
            <a:ext cx="1600200" cy="609600"/>
          </a:xfrm>
          <a:prstGeom prst="rect">
            <a:avLst/>
          </a:prstGeom>
          <a:solidFill>
            <a:srgbClr val="92D050">
              <a:alpha val="48000"/>
            </a:srgbClr>
          </a:solidFill>
          <a:ln w="22225">
            <a:solidFill>
              <a:srgbClr val="008000"/>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tr-TR" sz="2000" dirty="0">
                <a:solidFill>
                  <a:schemeClr val="bg1"/>
                </a:solidFill>
                <a:latin typeface="Arial Narrow" pitchFamily="34" charset="0"/>
                <a:cs typeface="+mn-cs"/>
              </a:rPr>
              <a:t>Olumlu</a:t>
            </a:r>
            <a:endParaRPr lang="en-US" sz="2000" dirty="0">
              <a:solidFill>
                <a:schemeClr val="bg1"/>
              </a:solidFill>
              <a:latin typeface="Arial Narrow" pitchFamily="34" charset="0"/>
              <a:cs typeface="+mn-cs"/>
            </a:endParaRPr>
          </a:p>
        </p:txBody>
      </p:sp>
      <p:sp>
        <p:nvSpPr>
          <p:cNvPr id="34" name="Rectangle 15"/>
          <p:cNvSpPr>
            <a:spLocks noChangeArrowheads="1"/>
          </p:cNvSpPr>
          <p:nvPr/>
        </p:nvSpPr>
        <p:spPr bwMode="auto">
          <a:xfrm>
            <a:off x="6681814" y="3503269"/>
            <a:ext cx="1600200" cy="609600"/>
          </a:xfrm>
          <a:prstGeom prst="rect">
            <a:avLst/>
          </a:prstGeom>
          <a:solidFill>
            <a:srgbClr val="92D050">
              <a:alpha val="48000"/>
            </a:srgbClr>
          </a:solidFill>
          <a:ln w="22225">
            <a:solidFill>
              <a:srgbClr val="008000"/>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defRPr/>
            </a:pPr>
            <a:r>
              <a:rPr lang="tr-TR" sz="2000" dirty="0">
                <a:solidFill>
                  <a:schemeClr val="bg1"/>
                </a:solidFill>
                <a:latin typeface="Arial Narrow" pitchFamily="34" charset="0"/>
                <a:cs typeface="+mn-cs"/>
              </a:rPr>
              <a:t>Olumlu</a:t>
            </a:r>
            <a:endParaRPr lang="en-US" sz="2000" dirty="0">
              <a:solidFill>
                <a:schemeClr val="bg1"/>
              </a:solidFill>
              <a:latin typeface="Arial Narrow" pitchFamily="34" charset="0"/>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23</a:t>
            </a:fld>
            <a:endParaRPr lang="en-US"/>
          </a:p>
        </p:txBody>
      </p:sp>
      <p:sp>
        <p:nvSpPr>
          <p:cNvPr id="5" name="2 İçerik Yer Tutucusu"/>
          <p:cNvSpPr>
            <a:spLocks noGrp="1"/>
          </p:cNvSpPr>
          <p:nvPr>
            <p:ph idx="1"/>
          </p:nvPr>
        </p:nvSpPr>
        <p:spPr>
          <a:xfrm>
            <a:off x="571472" y="1214422"/>
            <a:ext cx="8183562" cy="5357813"/>
          </a:xfrm>
        </p:spPr>
        <p:txBody>
          <a:bodyPr>
            <a:normAutofit/>
          </a:bodyPr>
          <a:lstStyle/>
          <a:p>
            <a:pPr marL="265176" indent="-265176" eaLnBrk="1" fontAlgn="auto" hangingPunct="1">
              <a:spcAft>
                <a:spcPts val="0"/>
              </a:spcAft>
              <a:buFont typeface="Wingdings 2"/>
              <a:buNone/>
              <a:defRPr/>
            </a:pPr>
            <a:endParaRPr lang="tr-TR" sz="2000" dirty="0" smtClean="0">
              <a:latin typeface="+mj-lt"/>
              <a:cs typeface="Times New Roman" pitchFamily="18" charset="0"/>
            </a:endParaRPr>
          </a:p>
          <a:p>
            <a:pPr marL="265176" indent="-265176" eaLnBrk="1" fontAlgn="auto" hangingPunct="1">
              <a:spcAft>
                <a:spcPts val="0"/>
              </a:spcAft>
              <a:buFont typeface="Wingdings 2"/>
              <a:buNone/>
              <a:defRPr/>
            </a:pPr>
            <a:r>
              <a:rPr lang="tr-TR" sz="2000" dirty="0" smtClean="0">
                <a:latin typeface="+mj-lt"/>
                <a:cs typeface="Times New Roman" pitchFamily="18" charset="0"/>
              </a:rPr>
              <a:t>Karar  ağaçlarında en önemli aşamalarından birisi düğüm </a:t>
            </a:r>
          </a:p>
          <a:p>
            <a:pPr marL="265176" indent="-265176" eaLnBrk="1" fontAlgn="auto" hangingPunct="1">
              <a:spcAft>
                <a:spcPts val="0"/>
              </a:spcAft>
              <a:buFont typeface="Wingdings 2"/>
              <a:buNone/>
              <a:defRPr/>
            </a:pPr>
            <a:r>
              <a:rPr lang="tr-TR" sz="2000" dirty="0" smtClean="0">
                <a:latin typeface="+mj-lt"/>
                <a:cs typeface="Times New Roman" pitchFamily="18" charset="0"/>
              </a:rPr>
              <a:t>noktalarına ait kriterlerin belirlenmesidir.</a:t>
            </a:r>
          </a:p>
          <a:p>
            <a:pPr marL="265176" indent="-265176" eaLnBrk="1" fontAlgn="auto" hangingPunct="1">
              <a:spcAft>
                <a:spcPts val="0"/>
              </a:spcAft>
              <a:buFont typeface="Wingdings 2"/>
              <a:buNone/>
              <a:defRPr/>
            </a:pPr>
            <a:endParaRPr lang="tr-TR" sz="2000" dirty="0" smtClean="0">
              <a:latin typeface="+mj-lt"/>
              <a:cs typeface="Times New Roman" pitchFamily="18" charset="0"/>
            </a:endParaRPr>
          </a:p>
          <a:p>
            <a:pPr marL="265176" indent="-265176" eaLnBrk="1" fontAlgn="auto" hangingPunct="1">
              <a:spcAft>
                <a:spcPts val="0"/>
              </a:spcAft>
              <a:buFont typeface="Wingdings 2"/>
              <a:buNone/>
              <a:defRPr/>
            </a:pPr>
            <a:r>
              <a:rPr lang="tr-TR" sz="2000" dirty="0" smtClean="0">
                <a:latin typeface="+mj-lt"/>
                <a:cs typeface="Times New Roman" pitchFamily="18" charset="0"/>
              </a:rPr>
              <a:t>Her düğüm noktası için bir karar ağacı algoritması tasarlanır.</a:t>
            </a:r>
          </a:p>
          <a:p>
            <a:pPr marL="265176" indent="-265176" eaLnBrk="1" fontAlgn="auto" hangingPunct="1">
              <a:spcAft>
                <a:spcPts val="0"/>
              </a:spcAft>
              <a:buFont typeface="Wingdings 2"/>
              <a:buNone/>
              <a:defRPr/>
            </a:pPr>
            <a:endParaRPr lang="tr-TR" sz="2000" dirty="0" smtClean="0">
              <a:latin typeface="+mj-lt"/>
              <a:cs typeface="Times New Roman" pitchFamily="18" charset="0"/>
            </a:endParaRPr>
          </a:p>
          <a:p>
            <a:pPr marL="265176" indent="-265176" eaLnBrk="1" fontAlgn="auto" hangingPunct="1">
              <a:spcAft>
                <a:spcPts val="0"/>
              </a:spcAft>
              <a:buFont typeface="Wingdings 2"/>
              <a:buNone/>
              <a:defRPr/>
            </a:pPr>
            <a:r>
              <a:rPr lang="tr-TR" sz="2000" dirty="0" smtClean="0">
                <a:latin typeface="+mj-lt"/>
                <a:cs typeface="Times New Roman" pitchFamily="18" charset="0"/>
              </a:rPr>
              <a:t>Algoritmalar gruplanırsa ;</a:t>
            </a:r>
          </a:p>
          <a:p>
            <a:pPr marL="265176" indent="-265176" eaLnBrk="1" fontAlgn="auto" hangingPunct="1">
              <a:spcAft>
                <a:spcPts val="0"/>
              </a:spcAft>
              <a:buFont typeface="Wingdings 2"/>
              <a:buNone/>
              <a:defRPr/>
            </a:pPr>
            <a:endParaRPr lang="tr-TR" sz="2000" dirty="0" smtClean="0">
              <a:latin typeface="+mj-lt"/>
              <a:cs typeface="Times New Roman" pitchFamily="18" charset="0"/>
            </a:endParaRPr>
          </a:p>
          <a:p>
            <a:pPr marL="548640" lvl="1" indent="-201168" eaLnBrk="1" fontAlgn="auto" hangingPunct="1">
              <a:spcAft>
                <a:spcPts val="0"/>
              </a:spcAft>
              <a:buClr>
                <a:schemeClr val="tx2">
                  <a:lumMod val="75000"/>
                </a:schemeClr>
              </a:buClr>
              <a:buFont typeface="Wingdings" pitchFamily="2" charset="2"/>
              <a:buChar char="v"/>
              <a:defRPr/>
            </a:pPr>
            <a:r>
              <a:rPr lang="tr-TR" sz="1800" dirty="0" err="1" smtClean="0">
                <a:cs typeface="Times New Roman" pitchFamily="18" charset="0"/>
              </a:rPr>
              <a:t>Entropiye</a:t>
            </a:r>
            <a:r>
              <a:rPr lang="tr-TR" sz="1800" dirty="0" smtClean="0">
                <a:cs typeface="Times New Roman" pitchFamily="18" charset="0"/>
              </a:rPr>
              <a:t> dayalı algoritmalar (</a:t>
            </a:r>
            <a:r>
              <a:rPr lang="tr-TR" sz="1800" dirty="0" smtClean="0">
                <a:effectLst>
                  <a:outerShdw blurRad="38100" dist="38100" dir="2700000" algn="tl">
                    <a:srgbClr val="000000">
                      <a:alpha val="43137"/>
                    </a:srgbClr>
                  </a:outerShdw>
                </a:effectLst>
                <a:cs typeface="Times New Roman" pitchFamily="18" charset="0"/>
              </a:rPr>
              <a:t>ID3,</a:t>
            </a:r>
            <a:r>
              <a:rPr lang="tr-TR" sz="1800" dirty="0" smtClean="0">
                <a:cs typeface="Times New Roman" pitchFamily="18" charset="0"/>
              </a:rPr>
              <a:t> </a:t>
            </a:r>
            <a:r>
              <a:rPr lang="tr-TR" sz="1800" dirty="0" smtClean="0">
                <a:effectLst>
                  <a:outerShdw blurRad="38100" dist="38100" dir="2700000" algn="tl">
                    <a:srgbClr val="000000">
                      <a:alpha val="43137"/>
                    </a:srgbClr>
                  </a:outerShdw>
                </a:effectLst>
                <a:cs typeface="Times New Roman" pitchFamily="18" charset="0"/>
              </a:rPr>
              <a:t>C4.5</a:t>
            </a:r>
            <a:r>
              <a:rPr lang="tr-TR" sz="1800" dirty="0" smtClean="0">
                <a:cs typeface="Times New Roman" pitchFamily="18" charset="0"/>
              </a:rPr>
              <a:t>)</a:t>
            </a:r>
          </a:p>
          <a:p>
            <a:pPr marL="548640" lvl="1" indent="-201168" eaLnBrk="1" fontAlgn="auto" hangingPunct="1">
              <a:spcAft>
                <a:spcPts val="0"/>
              </a:spcAft>
              <a:buClr>
                <a:schemeClr val="tx2">
                  <a:lumMod val="75000"/>
                </a:schemeClr>
              </a:buClr>
              <a:buFont typeface="Wingdings" pitchFamily="2" charset="2"/>
              <a:buChar char="v"/>
              <a:defRPr/>
            </a:pPr>
            <a:r>
              <a:rPr lang="tr-TR" sz="1800" dirty="0" smtClean="0">
                <a:latin typeface="+mj-lt"/>
                <a:cs typeface="Times New Roman" pitchFamily="18" charset="0"/>
              </a:rPr>
              <a:t>Sınıflandırma ve regresyon ağaçları (</a:t>
            </a:r>
            <a:r>
              <a:rPr lang="tr-TR" sz="1800" dirty="0" err="1" smtClean="0">
                <a:effectLst>
                  <a:outerShdw blurRad="38100" dist="38100" dir="2700000" algn="tl">
                    <a:srgbClr val="000000">
                      <a:alpha val="43137"/>
                    </a:srgbClr>
                  </a:outerShdw>
                </a:effectLst>
                <a:cs typeface="Times New Roman" pitchFamily="18" charset="0"/>
              </a:rPr>
              <a:t>Twoing</a:t>
            </a:r>
            <a:r>
              <a:rPr lang="tr-TR" sz="1800" dirty="0" smtClean="0">
                <a:effectLst>
                  <a:outerShdw blurRad="38100" dist="38100" dir="2700000" algn="tl">
                    <a:srgbClr val="000000">
                      <a:alpha val="43137"/>
                    </a:srgbClr>
                  </a:outerShdw>
                </a:effectLst>
                <a:cs typeface="Times New Roman" pitchFamily="18" charset="0"/>
              </a:rPr>
              <a:t>,</a:t>
            </a:r>
            <a:r>
              <a:rPr lang="tr-TR" sz="1800" dirty="0" smtClean="0">
                <a:cs typeface="Times New Roman" pitchFamily="18" charset="0"/>
              </a:rPr>
              <a:t> </a:t>
            </a:r>
            <a:r>
              <a:rPr lang="tr-TR" sz="1800" dirty="0" err="1" smtClean="0">
                <a:effectLst>
                  <a:outerShdw blurRad="38100" dist="38100" dir="2700000" algn="tl">
                    <a:srgbClr val="000000">
                      <a:alpha val="43137"/>
                    </a:srgbClr>
                  </a:outerShdw>
                </a:effectLst>
                <a:cs typeface="Times New Roman" pitchFamily="18" charset="0"/>
              </a:rPr>
              <a:t>Gini</a:t>
            </a:r>
            <a:r>
              <a:rPr lang="tr-TR" sz="1800" dirty="0" smtClean="0">
                <a:effectLst>
                  <a:outerShdw blurRad="38100" dist="38100" dir="2700000" algn="tl">
                    <a:srgbClr val="000000">
                      <a:alpha val="43137"/>
                    </a:srgbClr>
                  </a:outerShdw>
                </a:effectLst>
                <a:cs typeface="Times New Roman" pitchFamily="18" charset="0"/>
              </a:rPr>
              <a:t>) </a:t>
            </a:r>
            <a:endParaRPr lang="tr-TR" sz="1800" dirty="0" smtClean="0">
              <a:latin typeface="+mj-lt"/>
              <a:cs typeface="Times New Roman" pitchFamily="18" charset="0"/>
            </a:endParaRPr>
          </a:p>
          <a:p>
            <a:pPr marL="548640" lvl="1" indent="-201168" eaLnBrk="1" fontAlgn="auto" hangingPunct="1">
              <a:spcAft>
                <a:spcPts val="0"/>
              </a:spcAft>
              <a:buClr>
                <a:schemeClr val="tx2">
                  <a:lumMod val="75000"/>
                </a:schemeClr>
              </a:buClr>
              <a:buFont typeface="Wingdings" pitchFamily="2" charset="2"/>
              <a:buChar char="v"/>
              <a:defRPr/>
            </a:pPr>
            <a:r>
              <a:rPr lang="tr-TR" sz="1800" dirty="0" smtClean="0">
                <a:latin typeface="+mj-lt"/>
                <a:cs typeface="Times New Roman" pitchFamily="18" charset="0"/>
              </a:rPr>
              <a:t>Bellek tabanlı sınıflandırma algoritmaları (</a:t>
            </a:r>
            <a:r>
              <a:rPr lang="tr-TR" sz="1800" dirty="0" smtClean="0">
                <a:effectLst>
                  <a:outerShdw blurRad="38100" dist="38100" dir="2700000" algn="tl">
                    <a:srgbClr val="000000">
                      <a:alpha val="43137"/>
                    </a:srgbClr>
                  </a:outerShdw>
                </a:effectLst>
                <a:cs typeface="Times New Roman" pitchFamily="18" charset="0"/>
              </a:rPr>
              <a:t>K-en yakın</a:t>
            </a:r>
            <a:r>
              <a:rPr lang="tr-TR" sz="1800" dirty="0" smtClean="0">
                <a:effectLst>
                  <a:outerShdw blurRad="38100" dist="38100" dir="2700000" algn="tl">
                    <a:srgbClr val="000000">
                      <a:alpha val="43137"/>
                    </a:srgbClr>
                  </a:outerShdw>
                </a:effectLst>
                <a:latin typeface="+mj-lt"/>
                <a:cs typeface="Times New Roman" pitchFamily="18" charset="0"/>
              </a:rPr>
              <a:t> </a:t>
            </a:r>
            <a:r>
              <a:rPr lang="tr-TR" sz="1800" dirty="0" smtClean="0">
                <a:latin typeface="+mj-lt"/>
                <a:cs typeface="Times New Roman" pitchFamily="18" charset="0"/>
              </a:rPr>
              <a:t>vb.)</a:t>
            </a:r>
            <a:endParaRPr lang="tr-TR" sz="2000" dirty="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tr-TR" altLang="zh-TW" dirty="0" smtClean="0">
                <a:ea typeface="新細明體" pitchFamily="18" charset="-120"/>
              </a:rPr>
              <a:t>Karar Ağacı Örneği</a:t>
            </a:r>
            <a:endParaRPr lang="en-US" altLang="zh-TW" dirty="0">
              <a:ea typeface="新細明體" pitchFamily="18" charset="-120"/>
            </a:endParaRPr>
          </a:p>
        </p:txBody>
      </p:sp>
      <p:grpSp>
        <p:nvGrpSpPr>
          <p:cNvPr id="2" name="Group 3"/>
          <p:cNvGrpSpPr>
            <a:grpSpLocks/>
          </p:cNvGrpSpPr>
          <p:nvPr/>
        </p:nvGrpSpPr>
        <p:grpSpPr bwMode="auto">
          <a:xfrm>
            <a:off x="228600" y="1595459"/>
            <a:ext cx="3556000" cy="4433888"/>
            <a:chOff x="288" y="950"/>
            <a:chExt cx="2240" cy="2793"/>
          </a:xfrm>
        </p:grpSpPr>
        <p:graphicFrame>
          <p:nvGraphicFramePr>
            <p:cNvPr id="133124" name="Object 4"/>
            <p:cNvGraphicFramePr>
              <a:graphicFrameLocks noChangeAspect="1"/>
            </p:cNvGraphicFramePr>
            <p:nvPr/>
          </p:nvGraphicFramePr>
          <p:xfrm>
            <a:off x="288" y="1343"/>
            <a:ext cx="2208" cy="2400"/>
          </p:xfrm>
          <a:graphic>
            <a:graphicData uri="http://schemas.openxmlformats.org/presentationml/2006/ole">
              <mc:AlternateContent xmlns:mc="http://schemas.openxmlformats.org/markup-compatibility/2006">
                <mc:Choice xmlns:v="urn:schemas-microsoft-com:vml" Requires="v">
                  <p:oleObj spid="_x0000_s122891" name="Document" r:id="rId3" imgW="5534411" imgH="5873393" progId="Word.Document.8">
                    <p:embed/>
                  </p:oleObj>
                </mc:Choice>
                <mc:Fallback>
                  <p:oleObj name="Document" r:id="rId3" imgW="5534411" imgH="5873393"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3"/>
                          <a:ext cx="2208" cy="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5" name="Text Box 5"/>
            <p:cNvSpPr txBox="1">
              <a:spLocks noChangeArrowheads="1"/>
            </p:cNvSpPr>
            <p:nvPr/>
          </p:nvSpPr>
          <p:spPr bwMode="auto">
            <a:xfrm rot="19183191">
              <a:off x="712" y="950"/>
              <a:ext cx="712"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K</a:t>
              </a:r>
              <a:r>
                <a:rPr lang="en-US" altLang="zh-TW" sz="1600" b="1" dirty="0" err="1" smtClean="0">
                  <a:solidFill>
                    <a:srgbClr val="006600"/>
                  </a:solidFill>
                  <a:latin typeface="Arial" pitchFamily="34" charset="0"/>
                  <a:ea typeface="新細明體" pitchFamily="18" charset="-120"/>
                </a:rPr>
                <a:t>ategori</a:t>
              </a:r>
              <a:r>
                <a:rPr lang="tr-TR" altLang="zh-TW" sz="1600" b="1" dirty="0" smtClean="0">
                  <a:solidFill>
                    <a:srgbClr val="006600"/>
                  </a:solidFill>
                  <a:latin typeface="Arial" pitchFamily="34" charset="0"/>
                  <a:ea typeface="新細明體" pitchFamily="18" charset="-120"/>
                </a:rPr>
                <a:t>k</a:t>
              </a:r>
              <a:endParaRPr lang="en-US" altLang="zh-TW" sz="1600" b="1" dirty="0">
                <a:solidFill>
                  <a:schemeClr val="bg2"/>
                </a:solidFill>
                <a:latin typeface="Arial" pitchFamily="34" charset="0"/>
                <a:ea typeface="新細明體" pitchFamily="18" charset="-120"/>
              </a:endParaRPr>
            </a:p>
          </p:txBody>
        </p:sp>
        <p:sp>
          <p:nvSpPr>
            <p:cNvPr id="133126" name="Text Box 6"/>
            <p:cNvSpPr txBox="1">
              <a:spLocks noChangeArrowheads="1"/>
            </p:cNvSpPr>
            <p:nvPr/>
          </p:nvSpPr>
          <p:spPr bwMode="auto">
            <a:xfrm rot="19183191">
              <a:off x="1144" y="950"/>
              <a:ext cx="712"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K</a:t>
              </a:r>
              <a:r>
                <a:rPr lang="en-US" altLang="zh-TW" sz="1600" b="1" dirty="0" err="1" smtClean="0">
                  <a:solidFill>
                    <a:srgbClr val="006600"/>
                  </a:solidFill>
                  <a:latin typeface="Arial" pitchFamily="34" charset="0"/>
                  <a:ea typeface="新細明體" pitchFamily="18" charset="-120"/>
                </a:rPr>
                <a:t>ategori</a:t>
              </a:r>
              <a:r>
                <a:rPr lang="tr-TR" altLang="zh-TW" sz="1600" b="1" dirty="0" smtClean="0">
                  <a:solidFill>
                    <a:srgbClr val="006600"/>
                  </a:solidFill>
                  <a:latin typeface="Arial" pitchFamily="34" charset="0"/>
                  <a:ea typeface="新細明體" pitchFamily="18" charset="-120"/>
                </a:rPr>
                <a:t>k</a:t>
              </a:r>
              <a:endParaRPr lang="en-US" altLang="zh-TW" sz="1600" b="1" dirty="0">
                <a:solidFill>
                  <a:schemeClr val="bg2"/>
                </a:solidFill>
                <a:latin typeface="Arial" pitchFamily="34" charset="0"/>
                <a:ea typeface="新細明體" pitchFamily="18" charset="-120"/>
              </a:endParaRPr>
            </a:p>
          </p:txBody>
        </p:sp>
        <p:sp>
          <p:nvSpPr>
            <p:cNvPr id="133127" name="Text Box 7"/>
            <p:cNvSpPr txBox="1">
              <a:spLocks noChangeArrowheads="1"/>
            </p:cNvSpPr>
            <p:nvPr/>
          </p:nvSpPr>
          <p:spPr bwMode="auto">
            <a:xfrm rot="19183191">
              <a:off x="1678" y="982"/>
              <a:ext cx="547"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Sürekli</a:t>
              </a:r>
              <a:endParaRPr lang="en-US" altLang="zh-TW" sz="1600" b="1" dirty="0">
                <a:solidFill>
                  <a:schemeClr val="bg2"/>
                </a:solidFill>
                <a:latin typeface="Arial" pitchFamily="34" charset="0"/>
                <a:ea typeface="新細明體" pitchFamily="18" charset="-120"/>
              </a:endParaRPr>
            </a:p>
          </p:txBody>
        </p:sp>
        <p:sp>
          <p:nvSpPr>
            <p:cNvPr id="133128" name="Text Box 8"/>
            <p:cNvSpPr txBox="1">
              <a:spLocks noChangeArrowheads="1"/>
            </p:cNvSpPr>
            <p:nvPr/>
          </p:nvSpPr>
          <p:spPr bwMode="auto">
            <a:xfrm rot="19183191">
              <a:off x="2131" y="1046"/>
              <a:ext cx="397"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Sınıf</a:t>
              </a:r>
              <a:endParaRPr lang="en-US" altLang="zh-TW" sz="1600" b="1" dirty="0">
                <a:solidFill>
                  <a:schemeClr val="bg2"/>
                </a:solidFill>
                <a:latin typeface="Arial" pitchFamily="34" charset="0"/>
                <a:ea typeface="新細明體" pitchFamily="18" charset="-120"/>
              </a:endParaRPr>
            </a:p>
          </p:txBody>
        </p:sp>
      </p:grpSp>
      <p:sp>
        <p:nvSpPr>
          <p:cNvPr id="133129" name="Line 9"/>
          <p:cNvSpPr>
            <a:spLocks noChangeShapeType="1"/>
          </p:cNvSpPr>
          <p:nvPr/>
        </p:nvSpPr>
        <p:spPr bwMode="auto">
          <a:xfrm>
            <a:off x="6965950" y="4730771"/>
            <a:ext cx="242888" cy="5270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30" name="Line 10"/>
          <p:cNvSpPr>
            <a:spLocks noChangeShapeType="1"/>
          </p:cNvSpPr>
          <p:nvPr/>
        </p:nvSpPr>
        <p:spPr bwMode="auto">
          <a:xfrm flipH="1">
            <a:off x="5835650" y="4730771"/>
            <a:ext cx="323850" cy="5270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31" name="Line 11"/>
          <p:cNvSpPr>
            <a:spLocks noChangeShapeType="1"/>
          </p:cNvSpPr>
          <p:nvPr/>
        </p:nvSpPr>
        <p:spPr bwMode="auto">
          <a:xfrm flipH="1">
            <a:off x="6481763" y="3937021"/>
            <a:ext cx="403225" cy="528638"/>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32" name="Line 12"/>
          <p:cNvSpPr>
            <a:spLocks noChangeShapeType="1"/>
          </p:cNvSpPr>
          <p:nvPr/>
        </p:nvSpPr>
        <p:spPr bwMode="auto">
          <a:xfrm>
            <a:off x="7693025" y="3937021"/>
            <a:ext cx="484188" cy="528638"/>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33" name="Line 13"/>
          <p:cNvSpPr>
            <a:spLocks noChangeShapeType="1"/>
          </p:cNvSpPr>
          <p:nvPr/>
        </p:nvSpPr>
        <p:spPr bwMode="auto">
          <a:xfrm>
            <a:off x="6643688" y="3209946"/>
            <a:ext cx="565150" cy="4635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34" name="Line 14"/>
          <p:cNvSpPr>
            <a:spLocks noChangeShapeType="1"/>
          </p:cNvSpPr>
          <p:nvPr/>
        </p:nvSpPr>
        <p:spPr bwMode="auto">
          <a:xfrm flipH="1">
            <a:off x="5270500" y="3209946"/>
            <a:ext cx="565150" cy="4635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35" name="Text Box 15"/>
          <p:cNvSpPr txBox="1">
            <a:spLocks noChangeArrowheads="1"/>
          </p:cNvSpPr>
          <p:nvPr/>
        </p:nvSpPr>
        <p:spPr bwMode="auto">
          <a:xfrm>
            <a:off x="5788025" y="2946421"/>
            <a:ext cx="936625" cy="584775"/>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indent="-342900" algn="ctr">
              <a:spcBef>
                <a:spcPts val="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133136" name="Text Box 16"/>
          <p:cNvSpPr txBox="1">
            <a:spLocks noChangeArrowheads="1"/>
          </p:cNvSpPr>
          <p:nvPr/>
        </p:nvSpPr>
        <p:spPr bwMode="auto">
          <a:xfrm>
            <a:off x="6804025" y="3673496"/>
            <a:ext cx="935038" cy="33855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err="1" smtClean="0">
                <a:solidFill>
                  <a:srgbClr val="2D1993"/>
                </a:solidFill>
                <a:latin typeface="Arial" pitchFamily="34" charset="0"/>
                <a:ea typeface="新細明體" pitchFamily="18" charset="-120"/>
              </a:rPr>
              <a:t>Med</a:t>
            </a:r>
            <a:r>
              <a:rPr lang="tr-TR" altLang="zh-TW" sz="1600" b="1" dirty="0" smtClean="0">
                <a:solidFill>
                  <a:srgbClr val="2D1993"/>
                </a:solidFill>
                <a:latin typeface="Arial" pitchFamily="34" charset="0"/>
                <a:ea typeface="新細明體" pitchFamily="18" charset="-120"/>
              </a:rPr>
              <a:t>. Dr</a:t>
            </a:r>
            <a:endParaRPr lang="en-US" altLang="zh-TW" sz="1600" dirty="0">
              <a:solidFill>
                <a:schemeClr val="bg2"/>
              </a:solidFill>
              <a:latin typeface="Arial" pitchFamily="34" charset="0"/>
              <a:ea typeface="新細明體" pitchFamily="18" charset="-120"/>
            </a:endParaRPr>
          </a:p>
        </p:txBody>
      </p:sp>
      <p:sp>
        <p:nvSpPr>
          <p:cNvPr id="133137" name="Text Box 17"/>
          <p:cNvSpPr txBox="1">
            <a:spLocks noChangeArrowheads="1"/>
          </p:cNvSpPr>
          <p:nvPr/>
        </p:nvSpPr>
        <p:spPr bwMode="auto">
          <a:xfrm>
            <a:off x="6078538" y="4465659"/>
            <a:ext cx="968375" cy="349250"/>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133138" name="AutoShape 18"/>
          <p:cNvSpPr>
            <a:spLocks noChangeArrowheads="1"/>
          </p:cNvSpPr>
          <p:nvPr/>
        </p:nvSpPr>
        <p:spPr bwMode="auto">
          <a:xfrm>
            <a:off x="7005638" y="5254646"/>
            <a:ext cx="627062" cy="366713"/>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3139" name="Text Box 19"/>
          <p:cNvSpPr txBox="1">
            <a:spLocks noChangeArrowheads="1"/>
          </p:cNvSpPr>
          <p:nvPr/>
        </p:nvSpPr>
        <p:spPr bwMode="auto">
          <a:xfrm>
            <a:off x="6929438" y="5254646"/>
            <a:ext cx="785834" cy="338554"/>
          </a:xfrm>
          <a:prstGeom prst="rect">
            <a:avLst/>
          </a:prstGeom>
          <a:noFill/>
          <a:ln w="12700">
            <a:noFill/>
            <a:miter lim="800000"/>
            <a:headEnd/>
            <a:tailEnd/>
          </a:ln>
          <a:effectLst/>
          <a:scene3d>
            <a:camera prst="orthographicFront"/>
            <a:lightRig rig="threePt" dir="t"/>
          </a:scene3d>
          <a:sp3d>
            <a:bevelT prst="angle"/>
          </a:sp3d>
        </p:spPr>
        <p:txBody>
          <a:bodyPr wrap="squar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133140" name="AutoShape 20"/>
          <p:cNvSpPr>
            <a:spLocks noChangeArrowheads="1"/>
          </p:cNvSpPr>
          <p:nvPr/>
        </p:nvSpPr>
        <p:spPr bwMode="auto">
          <a:xfrm>
            <a:off x="5513388" y="5272109"/>
            <a:ext cx="654050" cy="363537"/>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3141" name="Text Box 21"/>
          <p:cNvSpPr txBox="1">
            <a:spLocks noChangeArrowheads="1"/>
          </p:cNvSpPr>
          <p:nvPr/>
        </p:nvSpPr>
        <p:spPr bwMode="auto">
          <a:xfrm>
            <a:off x="5429256" y="5257821"/>
            <a:ext cx="802207"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133142" name="AutoShape 22"/>
          <p:cNvSpPr>
            <a:spLocks noChangeArrowheads="1"/>
          </p:cNvSpPr>
          <p:nvPr/>
        </p:nvSpPr>
        <p:spPr bwMode="auto">
          <a:xfrm>
            <a:off x="4948238" y="3687784"/>
            <a:ext cx="685800" cy="347662"/>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3143" name="Text Box 23"/>
          <p:cNvSpPr txBox="1">
            <a:spLocks noChangeArrowheads="1"/>
          </p:cNvSpPr>
          <p:nvPr/>
        </p:nvSpPr>
        <p:spPr bwMode="auto">
          <a:xfrm>
            <a:off x="4912801" y="3673496"/>
            <a:ext cx="802207"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rgbClr val="00FFFF"/>
              </a:solidFill>
              <a:latin typeface="Arial" pitchFamily="34" charset="0"/>
              <a:ea typeface="新細明體" pitchFamily="18" charset="-120"/>
            </a:endParaRPr>
          </a:p>
        </p:txBody>
      </p:sp>
      <p:sp>
        <p:nvSpPr>
          <p:cNvPr id="133144" name="AutoShape 24"/>
          <p:cNvSpPr>
            <a:spLocks noChangeArrowheads="1"/>
          </p:cNvSpPr>
          <p:nvPr/>
        </p:nvSpPr>
        <p:spPr bwMode="auto">
          <a:xfrm>
            <a:off x="7843838" y="4492646"/>
            <a:ext cx="728690" cy="38100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3145" name="Text Box 25"/>
          <p:cNvSpPr txBox="1">
            <a:spLocks noChangeArrowheads="1"/>
          </p:cNvSpPr>
          <p:nvPr/>
        </p:nvSpPr>
        <p:spPr bwMode="auto">
          <a:xfrm>
            <a:off x="7786710" y="4492646"/>
            <a:ext cx="802207"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133146" name="Text Box 26"/>
          <p:cNvSpPr txBox="1">
            <a:spLocks noChangeArrowheads="1"/>
          </p:cNvSpPr>
          <p:nvPr/>
        </p:nvSpPr>
        <p:spPr bwMode="auto">
          <a:xfrm>
            <a:off x="4999319" y="3209946"/>
            <a:ext cx="595035"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133147" name="Text Box 27"/>
          <p:cNvSpPr txBox="1">
            <a:spLocks noChangeArrowheads="1"/>
          </p:cNvSpPr>
          <p:nvPr/>
        </p:nvSpPr>
        <p:spPr bwMode="auto">
          <a:xfrm>
            <a:off x="6825773" y="3209946"/>
            <a:ext cx="675185"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133148" name="Text Box 28"/>
          <p:cNvSpPr txBox="1">
            <a:spLocks noChangeArrowheads="1"/>
          </p:cNvSpPr>
          <p:nvPr/>
        </p:nvSpPr>
        <p:spPr bwMode="auto">
          <a:xfrm>
            <a:off x="8325921" y="3975121"/>
            <a:ext cx="513282"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133149" name="Text Box 29"/>
          <p:cNvSpPr txBox="1">
            <a:spLocks noChangeArrowheads="1"/>
          </p:cNvSpPr>
          <p:nvPr/>
        </p:nvSpPr>
        <p:spPr bwMode="auto">
          <a:xfrm>
            <a:off x="5617060" y="4003696"/>
            <a:ext cx="1736245"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133150" name="Text Box 30"/>
          <p:cNvSpPr txBox="1">
            <a:spLocks noChangeArrowheads="1"/>
          </p:cNvSpPr>
          <p:nvPr/>
        </p:nvSpPr>
        <p:spPr bwMode="auto">
          <a:xfrm>
            <a:off x="5313363" y="4795859"/>
            <a:ext cx="720725" cy="336550"/>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133151" name="Text Box 31"/>
          <p:cNvSpPr txBox="1">
            <a:spLocks noChangeArrowheads="1"/>
          </p:cNvSpPr>
          <p:nvPr/>
        </p:nvSpPr>
        <p:spPr bwMode="auto">
          <a:xfrm>
            <a:off x="7088188" y="4795859"/>
            <a:ext cx="720725" cy="336550"/>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sp>
        <p:nvSpPr>
          <p:cNvPr id="133152" name="Text Box 32"/>
          <p:cNvSpPr txBox="1">
            <a:spLocks noChangeArrowheads="1"/>
          </p:cNvSpPr>
          <p:nvPr/>
        </p:nvSpPr>
        <p:spPr bwMode="auto">
          <a:xfrm>
            <a:off x="6727790" y="1992334"/>
            <a:ext cx="1941557" cy="369332"/>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800" b="1" i="1" dirty="0" smtClean="0">
                <a:solidFill>
                  <a:srgbClr val="FF0000"/>
                </a:solidFill>
                <a:latin typeface="Arial" pitchFamily="34" charset="0"/>
                <a:ea typeface="新細明體" pitchFamily="18" charset="-120"/>
              </a:rPr>
              <a:t>Ayıran Nitelikler</a:t>
            </a:r>
            <a:endParaRPr lang="en-US" altLang="zh-TW" sz="1800" b="1" i="1" dirty="0">
              <a:solidFill>
                <a:srgbClr val="FF0000"/>
              </a:solidFill>
              <a:latin typeface="Arial" pitchFamily="34" charset="0"/>
              <a:ea typeface="新細明體" pitchFamily="18" charset="-120"/>
            </a:endParaRPr>
          </a:p>
        </p:txBody>
      </p:sp>
      <p:sp>
        <p:nvSpPr>
          <p:cNvPr id="133153" name="Line 33"/>
          <p:cNvSpPr>
            <a:spLocks noChangeShapeType="1"/>
          </p:cNvSpPr>
          <p:nvPr/>
        </p:nvSpPr>
        <p:spPr bwMode="auto">
          <a:xfrm flipH="1">
            <a:off x="6805613" y="2373334"/>
            <a:ext cx="536575" cy="534987"/>
          </a:xfrm>
          <a:prstGeom prst="line">
            <a:avLst/>
          </a:prstGeom>
          <a:noFill/>
          <a:ln w="15875">
            <a:solidFill>
              <a:srgbClr val="FF0000"/>
            </a:solidFill>
            <a:prstDash val="dash"/>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54" name="AutoShape 34"/>
          <p:cNvSpPr>
            <a:spLocks noChangeArrowheads="1"/>
          </p:cNvSpPr>
          <p:nvPr/>
        </p:nvSpPr>
        <p:spPr bwMode="auto">
          <a:xfrm>
            <a:off x="3810000" y="4035446"/>
            <a:ext cx="914400" cy="293688"/>
          </a:xfrm>
          <a:prstGeom prst="rightArrow">
            <a:avLst>
              <a:gd name="adj1" fmla="val 50000"/>
              <a:gd name="adj2" fmla="val 77838"/>
            </a:avLst>
          </a:prstGeom>
          <a:solidFill>
            <a:srgbClr val="CC0000"/>
          </a:solidFill>
          <a:ln w="12700">
            <a:solidFill>
              <a:srgbClr val="CC0000"/>
            </a:solidFill>
            <a:miter lim="800000"/>
            <a:headEnd/>
            <a:tailEnd/>
          </a:ln>
          <a:effectLst/>
          <a:scene3d>
            <a:camera prst="orthographicFront"/>
            <a:lightRig rig="threePt" dir="t"/>
          </a:scene3d>
          <a:sp3d>
            <a:bevelT prst="angle"/>
          </a:sp3d>
        </p:spPr>
        <p:txBody>
          <a:bodyPr wrap="none" anchor="ctr"/>
          <a:lstStyle/>
          <a:p>
            <a:endParaRPr lang="tr-TR"/>
          </a:p>
        </p:txBody>
      </p:sp>
      <p:sp>
        <p:nvSpPr>
          <p:cNvPr id="133155" name="Line 35"/>
          <p:cNvSpPr>
            <a:spLocks noChangeShapeType="1"/>
          </p:cNvSpPr>
          <p:nvPr/>
        </p:nvSpPr>
        <p:spPr bwMode="auto">
          <a:xfrm>
            <a:off x="7418388" y="2373334"/>
            <a:ext cx="76200" cy="1144587"/>
          </a:xfrm>
          <a:prstGeom prst="line">
            <a:avLst/>
          </a:prstGeom>
          <a:noFill/>
          <a:ln w="15875">
            <a:solidFill>
              <a:srgbClr val="FF0000"/>
            </a:solidFill>
            <a:prstDash val="dash"/>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3156" name="Text Box 36"/>
          <p:cNvSpPr txBox="1">
            <a:spLocks noChangeArrowheads="1"/>
          </p:cNvSpPr>
          <p:nvPr/>
        </p:nvSpPr>
        <p:spPr bwMode="auto">
          <a:xfrm>
            <a:off x="762000" y="6092846"/>
            <a:ext cx="25146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Eğitim Verisi</a:t>
            </a:r>
            <a:endParaRPr lang="en-US" altLang="zh-TW" sz="2000" dirty="0">
              <a:solidFill>
                <a:schemeClr val="bg2"/>
              </a:solidFill>
              <a:latin typeface="Arial" pitchFamily="34" charset="0"/>
              <a:ea typeface="新細明體" pitchFamily="18" charset="-120"/>
            </a:endParaRPr>
          </a:p>
        </p:txBody>
      </p:sp>
      <p:sp>
        <p:nvSpPr>
          <p:cNvPr id="133157" name="Text Box 37"/>
          <p:cNvSpPr txBox="1">
            <a:spLocks noChangeArrowheads="1"/>
          </p:cNvSpPr>
          <p:nvPr/>
        </p:nvSpPr>
        <p:spPr bwMode="auto">
          <a:xfrm>
            <a:off x="5029200" y="6061096"/>
            <a:ext cx="3124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altLang="zh-TW" sz="2000" b="1" dirty="0">
                <a:solidFill>
                  <a:schemeClr val="tx2"/>
                </a:solidFill>
                <a:latin typeface="Arial" pitchFamily="34" charset="0"/>
                <a:ea typeface="新細明體" pitchFamily="18" charset="-120"/>
              </a:rPr>
              <a:t>Model:  </a:t>
            </a:r>
            <a:r>
              <a:rPr lang="tr-TR" altLang="zh-TW" sz="2000" b="1" dirty="0" smtClean="0">
                <a:solidFill>
                  <a:schemeClr val="tx2"/>
                </a:solidFill>
                <a:latin typeface="Arial" pitchFamily="34" charset="0"/>
                <a:ea typeface="新細明體" pitchFamily="18" charset="-120"/>
              </a:rPr>
              <a:t>Karar Ağacı</a:t>
            </a:r>
            <a:endParaRPr lang="en-US" altLang="zh-TW" sz="2000" dirty="0">
              <a:solidFill>
                <a:schemeClr val="bg2"/>
              </a:solidFill>
              <a:latin typeface="Arial" pitchFamily="34" charset="0"/>
              <a:ea typeface="新細明體" pitchFamily="18"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tr-TR" altLang="zh-TW" dirty="0" smtClean="0">
                <a:ea typeface="新細明體" pitchFamily="18" charset="-120"/>
              </a:rPr>
              <a:t>Başka Bir Karar Ağacı Örneği</a:t>
            </a:r>
            <a:endParaRPr lang="en-US" altLang="zh-TW" dirty="0">
              <a:ea typeface="新細明體" pitchFamily="18" charset="-120"/>
            </a:endParaRPr>
          </a:p>
        </p:txBody>
      </p:sp>
      <p:sp>
        <p:nvSpPr>
          <p:cNvPr id="134152" name="Line 8"/>
          <p:cNvSpPr>
            <a:spLocks noChangeShapeType="1"/>
          </p:cNvSpPr>
          <p:nvPr/>
        </p:nvSpPr>
        <p:spPr bwMode="auto">
          <a:xfrm>
            <a:off x="8005763" y="3605230"/>
            <a:ext cx="242887" cy="5270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4153" name="Line 9"/>
          <p:cNvSpPr>
            <a:spLocks noChangeShapeType="1"/>
          </p:cNvSpPr>
          <p:nvPr/>
        </p:nvSpPr>
        <p:spPr bwMode="auto">
          <a:xfrm flipH="1">
            <a:off x="6875463" y="3605230"/>
            <a:ext cx="323850" cy="5270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4154" name="Line 10"/>
          <p:cNvSpPr>
            <a:spLocks noChangeShapeType="1"/>
          </p:cNvSpPr>
          <p:nvPr/>
        </p:nvSpPr>
        <p:spPr bwMode="auto">
          <a:xfrm flipH="1">
            <a:off x="5881688" y="2841642"/>
            <a:ext cx="403225" cy="528638"/>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4155" name="Line 11"/>
          <p:cNvSpPr>
            <a:spLocks noChangeShapeType="1"/>
          </p:cNvSpPr>
          <p:nvPr/>
        </p:nvSpPr>
        <p:spPr bwMode="auto">
          <a:xfrm>
            <a:off x="7092950" y="2841642"/>
            <a:ext cx="484188" cy="528638"/>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4156" name="Line 12"/>
          <p:cNvSpPr>
            <a:spLocks noChangeShapeType="1"/>
          </p:cNvSpPr>
          <p:nvPr/>
        </p:nvSpPr>
        <p:spPr bwMode="auto">
          <a:xfrm>
            <a:off x="6043613" y="2114567"/>
            <a:ext cx="565150" cy="4635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4157" name="Line 13"/>
          <p:cNvSpPr>
            <a:spLocks noChangeShapeType="1"/>
          </p:cNvSpPr>
          <p:nvPr/>
        </p:nvSpPr>
        <p:spPr bwMode="auto">
          <a:xfrm flipH="1">
            <a:off x="4670425" y="2114567"/>
            <a:ext cx="565150" cy="463550"/>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4158" name="Text Box 14"/>
          <p:cNvSpPr txBox="1">
            <a:spLocks noChangeArrowheads="1"/>
          </p:cNvSpPr>
          <p:nvPr/>
        </p:nvSpPr>
        <p:spPr bwMode="auto">
          <a:xfrm>
            <a:off x="5187950" y="1851042"/>
            <a:ext cx="936625" cy="349250"/>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err="1" smtClean="0">
                <a:solidFill>
                  <a:srgbClr val="2D1993"/>
                </a:solidFill>
                <a:latin typeface="Arial" pitchFamily="34" charset="0"/>
                <a:ea typeface="新細明體" pitchFamily="18" charset="-120"/>
              </a:rPr>
              <a:t>Med</a:t>
            </a:r>
            <a:r>
              <a:rPr lang="tr-TR" altLang="zh-TW" sz="1600" b="1" dirty="0" smtClean="0">
                <a:solidFill>
                  <a:srgbClr val="2D1993"/>
                </a:solidFill>
                <a:latin typeface="Arial" pitchFamily="34" charset="0"/>
                <a:ea typeface="新細明體" pitchFamily="18" charset="-120"/>
              </a:rPr>
              <a:t>. Dr.</a:t>
            </a:r>
            <a:endParaRPr lang="en-US" altLang="zh-TW" sz="1600" dirty="0">
              <a:solidFill>
                <a:schemeClr val="bg2"/>
              </a:solidFill>
              <a:latin typeface="Arial" pitchFamily="34" charset="0"/>
              <a:ea typeface="新細明體" pitchFamily="18" charset="-120"/>
            </a:endParaRPr>
          </a:p>
        </p:txBody>
      </p:sp>
      <p:sp>
        <p:nvSpPr>
          <p:cNvPr id="134159" name="Text Box 15"/>
          <p:cNvSpPr txBox="1">
            <a:spLocks noChangeArrowheads="1"/>
          </p:cNvSpPr>
          <p:nvPr/>
        </p:nvSpPr>
        <p:spPr bwMode="auto">
          <a:xfrm>
            <a:off x="6203950" y="2578117"/>
            <a:ext cx="935038" cy="523220"/>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indent="-342900" algn="ctr">
              <a:spcBef>
                <a:spcPts val="0"/>
              </a:spcBef>
              <a:buClr>
                <a:schemeClr val="accent2"/>
              </a:buClr>
              <a:buSzPct val="75000"/>
              <a:buFont typeface="Monotype Sorts" pitchFamily="2" charset="2"/>
              <a:buNone/>
            </a:pPr>
            <a:r>
              <a:rPr lang="tr-TR" altLang="zh-TW" sz="1400" b="1" dirty="0" smtClean="0">
                <a:solidFill>
                  <a:srgbClr val="2D1993"/>
                </a:solidFill>
                <a:latin typeface="Arial" pitchFamily="34" charset="0"/>
                <a:ea typeface="新細明體" pitchFamily="18" charset="-120"/>
              </a:rPr>
              <a:t>Geri Ödeme</a:t>
            </a:r>
            <a:endParaRPr lang="en-US" altLang="zh-TW" sz="1400" dirty="0">
              <a:solidFill>
                <a:schemeClr val="bg2"/>
              </a:solidFill>
              <a:latin typeface="Arial" pitchFamily="34" charset="0"/>
              <a:ea typeface="新細明體" pitchFamily="18" charset="-120"/>
            </a:endParaRPr>
          </a:p>
        </p:txBody>
      </p:sp>
      <p:sp>
        <p:nvSpPr>
          <p:cNvPr id="134160" name="Text Box 16"/>
          <p:cNvSpPr txBox="1">
            <a:spLocks noChangeArrowheads="1"/>
          </p:cNvSpPr>
          <p:nvPr/>
        </p:nvSpPr>
        <p:spPr bwMode="auto">
          <a:xfrm>
            <a:off x="7118350" y="3340117"/>
            <a:ext cx="968375" cy="349250"/>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134161" name="AutoShape 17"/>
          <p:cNvSpPr>
            <a:spLocks noChangeArrowheads="1"/>
          </p:cNvSpPr>
          <p:nvPr/>
        </p:nvSpPr>
        <p:spPr bwMode="auto">
          <a:xfrm>
            <a:off x="8045450" y="4129105"/>
            <a:ext cx="627063" cy="366712"/>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4162" name="Text Box 18"/>
          <p:cNvSpPr txBox="1">
            <a:spLocks noChangeArrowheads="1"/>
          </p:cNvSpPr>
          <p:nvPr/>
        </p:nvSpPr>
        <p:spPr bwMode="auto">
          <a:xfrm>
            <a:off x="7969250" y="4129105"/>
            <a:ext cx="685800" cy="307777"/>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400" b="1" dirty="0" smtClean="0">
                <a:solidFill>
                  <a:srgbClr val="800000"/>
                </a:solidFill>
                <a:latin typeface="Arial" pitchFamily="34" charset="0"/>
                <a:ea typeface="新細明體" pitchFamily="18" charset="-120"/>
              </a:rPr>
              <a:t>EVET</a:t>
            </a:r>
            <a:endParaRPr lang="en-US" altLang="zh-TW" sz="1400" dirty="0">
              <a:solidFill>
                <a:schemeClr val="bg2"/>
              </a:solidFill>
              <a:latin typeface="Arial" pitchFamily="34" charset="0"/>
              <a:ea typeface="新細明體" pitchFamily="18" charset="-120"/>
            </a:endParaRPr>
          </a:p>
        </p:txBody>
      </p:sp>
      <p:sp>
        <p:nvSpPr>
          <p:cNvPr id="134163" name="AutoShape 19"/>
          <p:cNvSpPr>
            <a:spLocks noChangeArrowheads="1"/>
          </p:cNvSpPr>
          <p:nvPr/>
        </p:nvSpPr>
        <p:spPr bwMode="auto">
          <a:xfrm>
            <a:off x="6553200" y="4146567"/>
            <a:ext cx="654050" cy="363538"/>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4164" name="Text Box 20"/>
          <p:cNvSpPr txBox="1">
            <a:spLocks noChangeArrowheads="1"/>
          </p:cNvSpPr>
          <p:nvPr/>
        </p:nvSpPr>
        <p:spPr bwMode="auto">
          <a:xfrm>
            <a:off x="6500826" y="4132280"/>
            <a:ext cx="727635" cy="307777"/>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4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134165" name="AutoShape 21"/>
          <p:cNvSpPr>
            <a:spLocks noChangeArrowheads="1"/>
          </p:cNvSpPr>
          <p:nvPr/>
        </p:nvSpPr>
        <p:spPr bwMode="auto">
          <a:xfrm>
            <a:off x="4348163" y="2592405"/>
            <a:ext cx="685800" cy="347662"/>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4168" name="AutoShape 24"/>
          <p:cNvSpPr>
            <a:spLocks noChangeArrowheads="1"/>
          </p:cNvSpPr>
          <p:nvPr/>
        </p:nvSpPr>
        <p:spPr bwMode="auto">
          <a:xfrm>
            <a:off x="5594350" y="3340117"/>
            <a:ext cx="685800" cy="38100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4170" name="Text Box 26"/>
          <p:cNvSpPr txBox="1">
            <a:spLocks noChangeArrowheads="1"/>
          </p:cNvSpPr>
          <p:nvPr/>
        </p:nvSpPr>
        <p:spPr bwMode="auto">
          <a:xfrm>
            <a:off x="5518150" y="2882917"/>
            <a:ext cx="533400" cy="336550"/>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Yes</a:t>
            </a:r>
            <a:endParaRPr lang="en-US" altLang="zh-TW" sz="1600">
              <a:solidFill>
                <a:schemeClr val="bg2"/>
              </a:solidFill>
              <a:latin typeface="Arial" pitchFamily="34" charset="0"/>
              <a:ea typeface="新細明體" pitchFamily="18" charset="-120"/>
            </a:endParaRPr>
          </a:p>
        </p:txBody>
      </p:sp>
      <p:sp>
        <p:nvSpPr>
          <p:cNvPr id="134171" name="Text Box 27"/>
          <p:cNvSpPr txBox="1">
            <a:spLocks noChangeArrowheads="1"/>
          </p:cNvSpPr>
          <p:nvPr/>
        </p:nvSpPr>
        <p:spPr bwMode="auto">
          <a:xfrm>
            <a:off x="7270750" y="2806717"/>
            <a:ext cx="442913" cy="336550"/>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No</a:t>
            </a:r>
            <a:endParaRPr lang="en-US" altLang="zh-TW" sz="1600">
              <a:solidFill>
                <a:schemeClr val="bg2"/>
              </a:solidFill>
              <a:latin typeface="Arial" pitchFamily="34" charset="0"/>
              <a:ea typeface="新細明體" pitchFamily="18" charset="-120"/>
            </a:endParaRPr>
          </a:p>
        </p:txBody>
      </p:sp>
      <p:sp>
        <p:nvSpPr>
          <p:cNvPr id="134172" name="Text Box 28"/>
          <p:cNvSpPr txBox="1">
            <a:spLocks noChangeArrowheads="1"/>
          </p:cNvSpPr>
          <p:nvPr/>
        </p:nvSpPr>
        <p:spPr bwMode="auto">
          <a:xfrm>
            <a:off x="4563546" y="2044717"/>
            <a:ext cx="513282" cy="33855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134173" name="Text Box 29"/>
          <p:cNvSpPr txBox="1">
            <a:spLocks noChangeArrowheads="1"/>
          </p:cNvSpPr>
          <p:nvPr/>
        </p:nvSpPr>
        <p:spPr bwMode="auto">
          <a:xfrm>
            <a:off x="5746750" y="1816117"/>
            <a:ext cx="1611332" cy="584775"/>
          </a:xfrm>
          <a:prstGeom prst="rect">
            <a:avLst/>
          </a:prstGeom>
          <a:noFill/>
          <a:ln w="12700">
            <a:noFill/>
            <a:miter lim="800000"/>
            <a:headEnd/>
            <a:tailEnd/>
          </a:ln>
          <a:effectLst/>
          <a:scene3d>
            <a:camera prst="orthographicFront"/>
            <a:lightRig rig="threePt" dir="t"/>
          </a:scene3d>
          <a:sp3d>
            <a:bevelT prst="angle"/>
          </a:sp3d>
        </p:spPr>
        <p:txBody>
          <a:bodyPr wrap="squar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134174" name="Text Box 30"/>
          <p:cNvSpPr txBox="1">
            <a:spLocks noChangeArrowheads="1"/>
          </p:cNvSpPr>
          <p:nvPr/>
        </p:nvSpPr>
        <p:spPr bwMode="auto">
          <a:xfrm>
            <a:off x="6353175" y="3670317"/>
            <a:ext cx="720725" cy="336550"/>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134175" name="Text Box 31"/>
          <p:cNvSpPr txBox="1">
            <a:spLocks noChangeArrowheads="1"/>
          </p:cNvSpPr>
          <p:nvPr/>
        </p:nvSpPr>
        <p:spPr bwMode="auto">
          <a:xfrm>
            <a:off x="8128000" y="3670317"/>
            <a:ext cx="720725" cy="336550"/>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sp>
        <p:nvSpPr>
          <p:cNvPr id="134176" name="Text Box 32"/>
          <p:cNvSpPr txBox="1">
            <a:spLocks noChangeArrowheads="1"/>
          </p:cNvSpPr>
          <p:nvPr/>
        </p:nvSpPr>
        <p:spPr bwMode="auto">
          <a:xfrm>
            <a:off x="4343400" y="5137167"/>
            <a:ext cx="4419600" cy="646331"/>
          </a:xfrm>
          <a:prstGeom prst="rect">
            <a:avLst/>
          </a:prstGeom>
          <a:noFill/>
          <a:ln w="12700">
            <a:noFill/>
            <a:miter lim="800000"/>
            <a:headEnd/>
            <a:tailEnd/>
          </a:ln>
          <a:effectLst/>
        </p:spPr>
        <p:txBody>
          <a:bodyPr>
            <a:spAutoFit/>
          </a:bodyPr>
          <a:lstStyle/>
          <a:p>
            <a:pPr>
              <a:spcBef>
                <a:spcPct val="50000"/>
              </a:spcBef>
            </a:pPr>
            <a:r>
              <a:rPr lang="tr-TR" altLang="zh-TW" sz="1800" b="1" dirty="0" smtClean="0">
                <a:solidFill>
                  <a:srgbClr val="CC3300"/>
                </a:solidFill>
                <a:latin typeface="Arial" pitchFamily="34" charset="0"/>
                <a:ea typeface="新細明體" pitchFamily="18" charset="-120"/>
              </a:rPr>
              <a:t>Aynı veriye uyan birden fazla ağaç olabilir</a:t>
            </a:r>
            <a:endParaRPr lang="en-US" altLang="zh-TW" sz="1800" b="1" dirty="0">
              <a:solidFill>
                <a:srgbClr val="CC3300"/>
              </a:solidFill>
              <a:latin typeface="Arial" pitchFamily="34" charset="0"/>
              <a:ea typeface="新細明體" pitchFamily="18" charset="-120"/>
            </a:endParaRPr>
          </a:p>
        </p:txBody>
      </p:sp>
      <p:sp>
        <p:nvSpPr>
          <p:cNvPr id="40" name="Text Box 20"/>
          <p:cNvSpPr txBox="1">
            <a:spLocks noChangeArrowheads="1"/>
          </p:cNvSpPr>
          <p:nvPr/>
        </p:nvSpPr>
        <p:spPr bwMode="auto">
          <a:xfrm>
            <a:off x="5572132" y="3357562"/>
            <a:ext cx="727635" cy="307777"/>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4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41" name="Text Box 20"/>
          <p:cNvSpPr txBox="1">
            <a:spLocks noChangeArrowheads="1"/>
          </p:cNvSpPr>
          <p:nvPr/>
        </p:nvSpPr>
        <p:spPr bwMode="auto">
          <a:xfrm>
            <a:off x="4344431" y="2571744"/>
            <a:ext cx="727635" cy="307777"/>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4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grpSp>
        <p:nvGrpSpPr>
          <p:cNvPr id="42" name="Group 3"/>
          <p:cNvGrpSpPr>
            <a:grpSpLocks/>
          </p:cNvGrpSpPr>
          <p:nvPr/>
        </p:nvGrpSpPr>
        <p:grpSpPr bwMode="auto">
          <a:xfrm>
            <a:off x="228600" y="1595459"/>
            <a:ext cx="3556000" cy="4433888"/>
            <a:chOff x="288" y="950"/>
            <a:chExt cx="2240" cy="2793"/>
          </a:xfrm>
        </p:grpSpPr>
        <p:graphicFrame>
          <p:nvGraphicFramePr>
            <p:cNvPr id="43" name="Object 4"/>
            <p:cNvGraphicFramePr>
              <a:graphicFrameLocks noChangeAspect="1"/>
            </p:cNvGraphicFramePr>
            <p:nvPr/>
          </p:nvGraphicFramePr>
          <p:xfrm>
            <a:off x="288" y="1343"/>
            <a:ext cx="2208" cy="2400"/>
          </p:xfrm>
          <a:graphic>
            <a:graphicData uri="http://schemas.openxmlformats.org/presentationml/2006/ole">
              <mc:AlternateContent xmlns:mc="http://schemas.openxmlformats.org/markup-compatibility/2006">
                <mc:Choice xmlns:v="urn:schemas-microsoft-com:vml" Requires="v">
                  <p:oleObj spid="_x0000_s123917" name="Document" r:id="rId3" imgW="5534411" imgH="5873393" progId="Word.Document.8">
                    <p:embed/>
                  </p:oleObj>
                </mc:Choice>
                <mc:Fallback>
                  <p:oleObj name="Document" r:id="rId3" imgW="5534411" imgH="5873393"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3"/>
                          <a:ext cx="2208" cy="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 Box 5"/>
            <p:cNvSpPr txBox="1">
              <a:spLocks noChangeArrowheads="1"/>
            </p:cNvSpPr>
            <p:nvPr/>
          </p:nvSpPr>
          <p:spPr bwMode="auto">
            <a:xfrm rot="19183191">
              <a:off x="712" y="950"/>
              <a:ext cx="712"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K</a:t>
              </a:r>
              <a:r>
                <a:rPr lang="en-US" altLang="zh-TW" sz="1600" b="1" dirty="0" err="1" smtClean="0">
                  <a:solidFill>
                    <a:srgbClr val="006600"/>
                  </a:solidFill>
                  <a:latin typeface="Arial" pitchFamily="34" charset="0"/>
                  <a:ea typeface="新細明體" pitchFamily="18" charset="-120"/>
                </a:rPr>
                <a:t>ategori</a:t>
              </a:r>
              <a:r>
                <a:rPr lang="tr-TR" altLang="zh-TW" sz="1600" b="1" dirty="0" smtClean="0">
                  <a:solidFill>
                    <a:srgbClr val="006600"/>
                  </a:solidFill>
                  <a:latin typeface="Arial" pitchFamily="34" charset="0"/>
                  <a:ea typeface="新細明體" pitchFamily="18" charset="-120"/>
                </a:rPr>
                <a:t>k</a:t>
              </a:r>
              <a:endParaRPr lang="en-US" altLang="zh-TW" sz="1600" b="1" dirty="0">
                <a:solidFill>
                  <a:schemeClr val="bg2"/>
                </a:solidFill>
                <a:latin typeface="Arial" pitchFamily="34" charset="0"/>
                <a:ea typeface="新細明體" pitchFamily="18" charset="-120"/>
              </a:endParaRPr>
            </a:p>
          </p:txBody>
        </p:sp>
        <p:sp>
          <p:nvSpPr>
            <p:cNvPr id="45" name="Text Box 6"/>
            <p:cNvSpPr txBox="1">
              <a:spLocks noChangeArrowheads="1"/>
            </p:cNvSpPr>
            <p:nvPr/>
          </p:nvSpPr>
          <p:spPr bwMode="auto">
            <a:xfrm rot="19183191">
              <a:off x="1144" y="950"/>
              <a:ext cx="712"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K</a:t>
              </a:r>
              <a:r>
                <a:rPr lang="en-US" altLang="zh-TW" sz="1600" b="1" dirty="0" err="1" smtClean="0">
                  <a:solidFill>
                    <a:srgbClr val="006600"/>
                  </a:solidFill>
                  <a:latin typeface="Arial" pitchFamily="34" charset="0"/>
                  <a:ea typeface="新細明體" pitchFamily="18" charset="-120"/>
                </a:rPr>
                <a:t>ategori</a:t>
              </a:r>
              <a:r>
                <a:rPr lang="tr-TR" altLang="zh-TW" sz="1600" b="1" dirty="0" smtClean="0">
                  <a:solidFill>
                    <a:srgbClr val="006600"/>
                  </a:solidFill>
                  <a:latin typeface="Arial" pitchFamily="34" charset="0"/>
                  <a:ea typeface="新細明體" pitchFamily="18" charset="-120"/>
                </a:rPr>
                <a:t>k</a:t>
              </a:r>
              <a:endParaRPr lang="en-US" altLang="zh-TW" sz="1600" b="1" dirty="0">
                <a:solidFill>
                  <a:schemeClr val="bg2"/>
                </a:solidFill>
                <a:latin typeface="Arial" pitchFamily="34" charset="0"/>
                <a:ea typeface="新細明體" pitchFamily="18" charset="-120"/>
              </a:endParaRPr>
            </a:p>
          </p:txBody>
        </p:sp>
        <p:sp>
          <p:nvSpPr>
            <p:cNvPr id="46" name="Text Box 7"/>
            <p:cNvSpPr txBox="1">
              <a:spLocks noChangeArrowheads="1"/>
            </p:cNvSpPr>
            <p:nvPr/>
          </p:nvSpPr>
          <p:spPr bwMode="auto">
            <a:xfrm rot="19183191">
              <a:off x="1678" y="982"/>
              <a:ext cx="547"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Sürekli</a:t>
              </a:r>
              <a:endParaRPr lang="en-US" altLang="zh-TW" sz="1600" b="1" dirty="0">
                <a:solidFill>
                  <a:schemeClr val="bg2"/>
                </a:solidFill>
                <a:latin typeface="Arial" pitchFamily="34" charset="0"/>
                <a:ea typeface="新細明體" pitchFamily="18" charset="-120"/>
              </a:endParaRPr>
            </a:p>
          </p:txBody>
        </p:sp>
        <p:sp>
          <p:nvSpPr>
            <p:cNvPr id="47" name="Text Box 8"/>
            <p:cNvSpPr txBox="1">
              <a:spLocks noChangeArrowheads="1"/>
            </p:cNvSpPr>
            <p:nvPr/>
          </p:nvSpPr>
          <p:spPr bwMode="auto">
            <a:xfrm rot="19183191">
              <a:off x="2131" y="1046"/>
              <a:ext cx="397" cy="21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006600"/>
                  </a:solidFill>
                  <a:latin typeface="Arial" pitchFamily="34" charset="0"/>
                  <a:ea typeface="新細明體" pitchFamily="18" charset="-120"/>
                </a:rPr>
                <a:t>Sınıf</a:t>
              </a:r>
              <a:endParaRPr lang="en-US" altLang="zh-TW" sz="1600" b="1" dirty="0">
                <a:solidFill>
                  <a:schemeClr val="bg2"/>
                </a:solidFill>
                <a:latin typeface="Arial" pitchFamily="34" charset="0"/>
                <a:ea typeface="新細明體" pitchFamily="18" charset="-12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tr-TR" altLang="zh-TW" dirty="0" smtClean="0">
                <a:ea typeface="新細明體" pitchFamily="18" charset="-120"/>
              </a:rPr>
              <a:t>Karar Ağacı Sınıflandırma Görevi</a:t>
            </a:r>
            <a:endParaRPr lang="en-US" altLang="zh-TW" dirty="0">
              <a:ea typeface="新細明體" pitchFamily="18" charset="-120"/>
            </a:endParaRPr>
          </a:p>
        </p:txBody>
      </p:sp>
      <p:graphicFrame>
        <p:nvGraphicFramePr>
          <p:cNvPr id="135171" name="Object 3"/>
          <p:cNvGraphicFramePr>
            <a:graphicFrameLocks noGrp="1" noChangeAspect="1"/>
          </p:cNvGraphicFramePr>
          <p:nvPr>
            <p:ph idx="1"/>
          </p:nvPr>
        </p:nvGraphicFramePr>
        <p:xfrm>
          <a:off x="1508125" y="1600200"/>
          <a:ext cx="6200775" cy="4724400"/>
        </p:xfrm>
        <a:graphic>
          <a:graphicData uri="http://schemas.openxmlformats.org/presentationml/2006/ole">
            <mc:AlternateContent xmlns:mc="http://schemas.openxmlformats.org/markup-compatibility/2006">
              <mc:Choice xmlns:v="urn:schemas-microsoft-com:vml" Requires="v">
                <p:oleObj spid="_x0000_s124939" name="Visio" r:id="rId3" imgW="8529310" imgH="6498546" progId="Visio.Drawing.11">
                  <p:embed/>
                </p:oleObj>
              </mc:Choice>
              <mc:Fallback>
                <p:oleObj name="Visio" r:id="rId3" imgW="8529310" imgH="649854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25" y="1600200"/>
                        <a:ext cx="62007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2"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a:effectLst/>
        </p:spPr>
        <p:txBody>
          <a:bodyPr/>
          <a:lstStyle/>
          <a:p>
            <a:endParaRPr lang="tr-TR"/>
          </a:p>
        </p:txBody>
      </p:sp>
      <p:sp>
        <p:nvSpPr>
          <p:cNvPr id="135173" name="Text Box 5"/>
          <p:cNvSpPr txBox="1">
            <a:spLocks noChangeArrowheads="1"/>
          </p:cNvSpPr>
          <p:nvPr/>
        </p:nvSpPr>
        <p:spPr bwMode="auto">
          <a:xfrm>
            <a:off x="7086600" y="4264231"/>
            <a:ext cx="1219200" cy="307777"/>
          </a:xfrm>
          <a:prstGeom prst="rect">
            <a:avLst/>
          </a:prstGeom>
          <a:noFill/>
          <a:ln w="12700">
            <a:noFill/>
            <a:miter lim="800000"/>
            <a:headEnd/>
            <a:tailEnd/>
          </a:ln>
          <a:effectLst/>
        </p:spPr>
        <p:txBody>
          <a:bodyPr>
            <a:spAutoFit/>
          </a:bodyPr>
          <a:lstStyle/>
          <a:p>
            <a:pPr>
              <a:spcBef>
                <a:spcPct val="50000"/>
              </a:spcBef>
            </a:pPr>
            <a:r>
              <a:rPr lang="tr-TR" altLang="zh-TW" sz="1400" b="1" dirty="0" smtClean="0">
                <a:latin typeface="Arial" pitchFamily="34" charset="0"/>
                <a:ea typeface="新細明體" pitchFamily="18" charset="-120"/>
              </a:rPr>
              <a:t>Karar Ağacı</a:t>
            </a:r>
            <a:endParaRPr lang="en-US" altLang="zh-TW" sz="1400" b="1" dirty="0">
              <a:latin typeface="Arial" pitchFamily="34" charset="0"/>
              <a:ea typeface="新細明體" pitchFamily="18" charset="-12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tr-TR" altLang="zh-TW" dirty="0" smtClean="0">
                <a:ea typeface="新細明體" pitchFamily="18" charset="-120"/>
              </a:rPr>
              <a:t>Modeli Sınama Verisine Uygula</a:t>
            </a:r>
            <a:endParaRPr lang="en-US" altLang="zh-TW" dirty="0">
              <a:ea typeface="新細明體" pitchFamily="18" charset="-120"/>
            </a:endParaRPr>
          </a:p>
        </p:txBody>
      </p:sp>
      <p:grpSp>
        <p:nvGrpSpPr>
          <p:cNvPr id="2" name="Group 3"/>
          <p:cNvGrpSpPr>
            <a:grpSpLocks/>
          </p:cNvGrpSpPr>
          <p:nvPr/>
        </p:nvGrpSpPr>
        <p:grpSpPr bwMode="auto">
          <a:xfrm>
            <a:off x="642275" y="2701943"/>
            <a:ext cx="4014755" cy="3298825"/>
            <a:chOff x="359" y="1584"/>
            <a:chExt cx="2306" cy="1694"/>
          </a:xfrm>
        </p:grpSpPr>
        <p:sp>
          <p:nvSpPr>
            <p:cNvPr id="136196"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6197"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6198"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6199"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6200"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6201"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6202" name="Text Box 10"/>
            <p:cNvSpPr txBox="1">
              <a:spLocks noChangeArrowheads="1"/>
            </p:cNvSpPr>
            <p:nvPr/>
          </p:nvSpPr>
          <p:spPr bwMode="auto">
            <a:xfrm>
              <a:off x="913" y="1584"/>
              <a:ext cx="841"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wrap="square">
              <a:spAutoFit/>
            </a:bodyPr>
            <a:lstStyle/>
            <a:p>
              <a:pPr marL="342900" indent="-342900">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136203" name="Text Box 11"/>
            <p:cNvSpPr txBox="1">
              <a:spLocks noChangeArrowheads="1"/>
            </p:cNvSpPr>
            <p:nvPr/>
          </p:nvSpPr>
          <p:spPr bwMode="auto">
            <a:xfrm>
              <a:off x="1553" y="2042"/>
              <a:ext cx="589"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Md. Dur.</a:t>
              </a:r>
              <a:endParaRPr lang="en-US" altLang="zh-TW" sz="1600" dirty="0">
                <a:solidFill>
                  <a:schemeClr val="bg2"/>
                </a:solidFill>
                <a:latin typeface="Arial" pitchFamily="34" charset="0"/>
                <a:ea typeface="新細明體" pitchFamily="18" charset="-120"/>
              </a:endParaRPr>
            </a:p>
          </p:txBody>
        </p:sp>
        <p:sp>
          <p:nvSpPr>
            <p:cNvPr id="136204"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136205"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6206" name="Text Box 14"/>
            <p:cNvSpPr txBox="1">
              <a:spLocks noChangeArrowheads="1"/>
            </p:cNvSpPr>
            <p:nvPr/>
          </p:nvSpPr>
          <p:spPr bwMode="auto">
            <a:xfrm>
              <a:off x="1672" y="3058"/>
              <a:ext cx="432" cy="173"/>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136207"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6208" name="Text Box 16"/>
            <p:cNvSpPr txBox="1">
              <a:spLocks noChangeArrowheads="1"/>
            </p:cNvSpPr>
            <p:nvPr/>
          </p:nvSpPr>
          <p:spPr bwMode="auto">
            <a:xfrm>
              <a:off x="729" y="3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pPr>
              <a:r>
                <a:rPr lang="tr-TR" altLang="zh-TW" sz="1600" b="1" dirty="0" smtClean="0">
                  <a:solidFill>
                    <a:srgbClr val="800000"/>
                  </a:solidFill>
                  <a:latin typeface="Arial" pitchFamily="34" charset="0"/>
                  <a:ea typeface="新細明體" pitchFamily="18" charset="-120"/>
                </a:rPr>
                <a:t>HAYIR</a:t>
              </a:r>
              <a:endParaRPr lang="en-US" altLang="zh-TW" sz="1600" dirty="0" smtClean="0">
                <a:solidFill>
                  <a:schemeClr val="bg2"/>
                </a:solidFill>
                <a:latin typeface="Arial" pitchFamily="34" charset="0"/>
                <a:ea typeface="新細明體" pitchFamily="18" charset="-120"/>
              </a:endParaRPr>
            </a:p>
          </p:txBody>
        </p:sp>
        <p:sp>
          <p:nvSpPr>
            <p:cNvPr id="136209"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6210" name="Text Box 18"/>
            <p:cNvSpPr txBox="1">
              <a:spLocks noChangeArrowheads="1"/>
            </p:cNvSpPr>
            <p:nvPr/>
          </p:nvSpPr>
          <p:spPr bwMode="auto">
            <a:xfrm>
              <a:off x="359" y="2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136211"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136212" name="Text Box 20"/>
            <p:cNvSpPr txBox="1">
              <a:spLocks noChangeArrowheads="1"/>
            </p:cNvSpPr>
            <p:nvPr/>
          </p:nvSpPr>
          <p:spPr bwMode="auto">
            <a:xfrm>
              <a:off x="2196" y="2581"/>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136213" name="Text Box 21"/>
            <p:cNvSpPr txBox="1">
              <a:spLocks noChangeArrowheads="1"/>
            </p:cNvSpPr>
            <p:nvPr/>
          </p:nvSpPr>
          <p:spPr bwMode="auto">
            <a:xfrm>
              <a:off x="449" y="1750"/>
              <a:ext cx="342"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136214" name="Text Box 22"/>
            <p:cNvSpPr txBox="1">
              <a:spLocks noChangeArrowheads="1"/>
            </p:cNvSpPr>
            <p:nvPr/>
          </p:nvSpPr>
          <p:spPr bwMode="auto">
            <a:xfrm>
              <a:off x="1521" y="1750"/>
              <a:ext cx="388"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136215" name="Text Box 23"/>
            <p:cNvSpPr txBox="1">
              <a:spLocks noChangeArrowheads="1"/>
            </p:cNvSpPr>
            <p:nvPr/>
          </p:nvSpPr>
          <p:spPr bwMode="auto">
            <a:xfrm>
              <a:off x="2370" y="2232"/>
              <a:ext cx="295"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136216" name="Text Box 24"/>
            <p:cNvSpPr txBox="1">
              <a:spLocks noChangeArrowheads="1"/>
            </p:cNvSpPr>
            <p:nvPr/>
          </p:nvSpPr>
          <p:spPr bwMode="auto">
            <a:xfrm>
              <a:off x="902" y="2250"/>
              <a:ext cx="997"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136217" name="Text Box 25"/>
            <p:cNvSpPr txBox="1">
              <a:spLocks noChangeArrowheads="1"/>
            </p:cNvSpPr>
            <p:nvPr/>
          </p:nvSpPr>
          <p:spPr bwMode="auto">
            <a:xfrm>
              <a:off x="654"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136218" name="Text Box 26"/>
            <p:cNvSpPr txBox="1">
              <a:spLocks noChangeArrowheads="1"/>
            </p:cNvSpPr>
            <p:nvPr/>
          </p:nvSpPr>
          <p:spPr bwMode="auto">
            <a:xfrm>
              <a:off x="1772"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grpSp>
      <p:graphicFrame>
        <p:nvGraphicFramePr>
          <p:cNvPr id="136219" name="Object 27"/>
          <p:cNvGraphicFramePr>
            <a:graphicFrameLocks noChangeAspect="1"/>
          </p:cNvGraphicFramePr>
          <p:nvPr/>
        </p:nvGraphicFramePr>
        <p:xfrm>
          <a:off x="4953000" y="1943100"/>
          <a:ext cx="3324225" cy="1085850"/>
        </p:xfrm>
        <a:graphic>
          <a:graphicData uri="http://schemas.openxmlformats.org/presentationml/2006/ole">
            <mc:AlternateContent xmlns:mc="http://schemas.openxmlformats.org/markup-compatibility/2006">
              <mc:Choice xmlns:v="urn:schemas-microsoft-com:vml" Requires="v">
                <p:oleObj spid="_x0000_s125963" name="Document" r:id="rId3" imgW="4960760" imgH="1573761" progId="Word.Document.8">
                  <p:embed/>
                </p:oleObj>
              </mc:Choice>
              <mc:Fallback>
                <p:oleObj name="Document" r:id="rId3" imgW="4960760" imgH="1573761"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43100"/>
                        <a:ext cx="332422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20" name="Text Box 28"/>
          <p:cNvSpPr txBox="1">
            <a:spLocks noChangeArrowheads="1"/>
          </p:cNvSpPr>
          <p:nvPr/>
        </p:nvSpPr>
        <p:spPr bwMode="auto">
          <a:xfrm>
            <a:off x="4800600" y="1482743"/>
            <a:ext cx="2057416" cy="338554"/>
          </a:xfrm>
          <a:prstGeom prst="rect">
            <a:avLst/>
          </a:prstGeom>
          <a:noFill/>
          <a:ln w="12700">
            <a:noFill/>
            <a:miter lim="800000"/>
            <a:headEnd/>
            <a:tailEnd/>
          </a:ln>
          <a:effectLst/>
        </p:spPr>
        <p:txBody>
          <a:bodyPr wrap="square">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Sınama Verisi</a:t>
            </a:r>
            <a:endParaRPr lang="en-US" altLang="zh-TW" sz="2000" dirty="0">
              <a:solidFill>
                <a:schemeClr val="bg2"/>
              </a:solidFill>
              <a:latin typeface="Arial" pitchFamily="34" charset="0"/>
              <a:ea typeface="新細明體" pitchFamily="18" charset="-120"/>
            </a:endParaRPr>
          </a:p>
        </p:txBody>
      </p:sp>
      <p:sp>
        <p:nvSpPr>
          <p:cNvPr id="136221" name="Text Box 29"/>
          <p:cNvSpPr txBox="1">
            <a:spLocks noChangeArrowheads="1"/>
          </p:cNvSpPr>
          <p:nvPr/>
        </p:nvSpPr>
        <p:spPr bwMode="auto">
          <a:xfrm>
            <a:off x="990600" y="1787543"/>
            <a:ext cx="3429000" cy="336550"/>
          </a:xfrm>
          <a:prstGeom prst="rect">
            <a:avLst/>
          </a:prstGeom>
          <a:noFill/>
          <a:ln w="12700">
            <a:noFill/>
            <a:miter lim="800000"/>
            <a:headEnd/>
            <a:tailEnd/>
          </a:ln>
          <a:effectLst/>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tr-TR" altLang="zh-TW" sz="2000" dirty="0" smtClean="0">
                <a:latin typeface="Arial" pitchFamily="34" charset="0"/>
                <a:ea typeface="新細明體" pitchFamily="18" charset="-120"/>
              </a:rPr>
              <a:t>Ağacın kökünden başla</a:t>
            </a:r>
            <a:r>
              <a:rPr lang="en-US" altLang="zh-TW" sz="2000" dirty="0" smtClean="0">
                <a:latin typeface="Arial" pitchFamily="34" charset="0"/>
                <a:ea typeface="新細明體" pitchFamily="18" charset="-120"/>
              </a:rPr>
              <a:t>.</a:t>
            </a:r>
            <a:endParaRPr lang="en-US" altLang="zh-TW" sz="2000" dirty="0">
              <a:latin typeface="Arial" pitchFamily="34" charset="0"/>
              <a:ea typeface="新細明體" pitchFamily="18" charset="-120"/>
            </a:endParaRPr>
          </a:p>
        </p:txBody>
      </p:sp>
      <p:sp>
        <p:nvSpPr>
          <p:cNvPr id="136222" name="Line 30"/>
          <p:cNvSpPr>
            <a:spLocks noChangeShapeType="1"/>
          </p:cNvSpPr>
          <p:nvPr/>
        </p:nvSpPr>
        <p:spPr bwMode="auto">
          <a:xfrm>
            <a:off x="2133600" y="2168543"/>
            <a:ext cx="0" cy="457200"/>
          </a:xfrm>
          <a:prstGeom prst="line">
            <a:avLst/>
          </a:prstGeom>
          <a:noFill/>
          <a:ln w="15875">
            <a:solidFill>
              <a:srgbClr val="FF0000"/>
            </a:solidFill>
            <a:prstDash val="dash"/>
            <a:round/>
            <a:headEnd/>
            <a:tailEnd type="triangle" w="med" len="me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tr-TR" altLang="zh-TW" dirty="0" smtClean="0">
                <a:ea typeface="新細明體" pitchFamily="18" charset="-120"/>
              </a:rPr>
              <a:t>Modeli Sınama Verisine Uygula</a:t>
            </a:r>
            <a:endParaRPr lang="en-US" altLang="zh-TW" dirty="0">
              <a:ea typeface="新細明體" pitchFamily="18" charset="-120"/>
            </a:endParaRPr>
          </a:p>
        </p:txBody>
      </p:sp>
      <p:sp>
        <p:nvSpPr>
          <p:cNvPr id="137245" name="Line 29"/>
          <p:cNvSpPr>
            <a:spLocks noChangeShapeType="1"/>
          </p:cNvSpPr>
          <p:nvPr/>
        </p:nvSpPr>
        <p:spPr bwMode="auto">
          <a:xfrm flipH="1">
            <a:off x="2667000" y="2168543"/>
            <a:ext cx="2362200" cy="685800"/>
          </a:xfrm>
          <a:prstGeom prst="line">
            <a:avLst/>
          </a:prstGeom>
          <a:noFill/>
          <a:ln w="15875">
            <a:solidFill>
              <a:srgbClr val="FF0000"/>
            </a:solidFill>
            <a:prstDash val="dash"/>
            <a:round/>
            <a:headEnd type="triangle" w="med" len="med"/>
            <a:tailEnd/>
          </a:ln>
          <a:effectLst/>
        </p:spPr>
        <p:txBody>
          <a:bodyPr wrap="none" anchor="ctr"/>
          <a:lstStyle/>
          <a:p>
            <a:endParaRPr lang="tr-TR"/>
          </a:p>
        </p:txBody>
      </p:sp>
      <p:sp>
        <p:nvSpPr>
          <p:cNvPr id="31" name="Text Box 28"/>
          <p:cNvSpPr txBox="1">
            <a:spLocks noChangeArrowheads="1"/>
          </p:cNvSpPr>
          <p:nvPr/>
        </p:nvSpPr>
        <p:spPr bwMode="auto">
          <a:xfrm>
            <a:off x="4800600" y="1482743"/>
            <a:ext cx="2057416" cy="338554"/>
          </a:xfrm>
          <a:prstGeom prst="rect">
            <a:avLst/>
          </a:prstGeom>
          <a:noFill/>
          <a:ln w="12700">
            <a:noFill/>
            <a:miter lim="800000"/>
            <a:headEnd/>
            <a:tailEnd/>
          </a:ln>
          <a:effectLst/>
        </p:spPr>
        <p:txBody>
          <a:bodyPr wrap="square">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Sınama Verisi</a:t>
            </a:r>
            <a:endParaRPr lang="en-US" altLang="zh-TW" sz="2000" dirty="0">
              <a:solidFill>
                <a:schemeClr val="bg2"/>
              </a:solidFill>
              <a:latin typeface="Arial" pitchFamily="34" charset="0"/>
              <a:ea typeface="新細明體" pitchFamily="18" charset="-120"/>
            </a:endParaRPr>
          </a:p>
        </p:txBody>
      </p:sp>
      <p:graphicFrame>
        <p:nvGraphicFramePr>
          <p:cNvPr id="126979" name="Object 3"/>
          <p:cNvGraphicFramePr>
            <a:graphicFrameLocks noChangeAspect="1"/>
          </p:cNvGraphicFramePr>
          <p:nvPr/>
        </p:nvGraphicFramePr>
        <p:xfrm>
          <a:off x="4953000" y="1943100"/>
          <a:ext cx="3324225" cy="1085850"/>
        </p:xfrm>
        <a:graphic>
          <a:graphicData uri="http://schemas.openxmlformats.org/presentationml/2006/ole">
            <mc:AlternateContent xmlns:mc="http://schemas.openxmlformats.org/markup-compatibility/2006">
              <mc:Choice xmlns:v="urn:schemas-microsoft-com:vml" Requires="v">
                <p:oleObj spid="_x0000_s126988" name="Document" r:id="rId3" imgW="4960760" imgH="1573761" progId="Word.Document.8">
                  <p:embed/>
                </p:oleObj>
              </mc:Choice>
              <mc:Fallback>
                <p:oleObj name="Document" r:id="rId3" imgW="4960760" imgH="1573761" progId="Word.Documen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43100"/>
                        <a:ext cx="332422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Group 3"/>
          <p:cNvGrpSpPr>
            <a:grpSpLocks/>
          </p:cNvGrpSpPr>
          <p:nvPr/>
        </p:nvGrpSpPr>
        <p:grpSpPr bwMode="auto">
          <a:xfrm>
            <a:off x="642275" y="2701943"/>
            <a:ext cx="4014755" cy="3298825"/>
            <a:chOff x="359" y="1584"/>
            <a:chExt cx="2306" cy="1694"/>
          </a:xfrm>
        </p:grpSpPr>
        <p:sp>
          <p:nvSpPr>
            <p:cNvPr id="33"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5"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6"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7"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8"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9" name="Text Box 10"/>
            <p:cNvSpPr txBox="1">
              <a:spLocks noChangeArrowheads="1"/>
            </p:cNvSpPr>
            <p:nvPr/>
          </p:nvSpPr>
          <p:spPr bwMode="auto">
            <a:xfrm>
              <a:off x="913" y="1584"/>
              <a:ext cx="841"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wrap="square">
              <a:spAutoFit/>
            </a:bodyPr>
            <a:lstStyle/>
            <a:p>
              <a:pPr marL="342900" indent="-342900">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40" name="Text Box 11"/>
            <p:cNvSpPr txBox="1">
              <a:spLocks noChangeArrowheads="1"/>
            </p:cNvSpPr>
            <p:nvPr/>
          </p:nvSpPr>
          <p:spPr bwMode="auto">
            <a:xfrm>
              <a:off x="1553" y="2042"/>
              <a:ext cx="589"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Md. Dur.</a:t>
              </a:r>
              <a:endParaRPr lang="en-US" altLang="zh-TW" sz="1600" dirty="0">
                <a:solidFill>
                  <a:schemeClr val="bg2"/>
                </a:solidFill>
                <a:latin typeface="Arial" pitchFamily="34" charset="0"/>
                <a:ea typeface="新細明體" pitchFamily="18" charset="-120"/>
              </a:endParaRPr>
            </a:p>
          </p:txBody>
        </p:sp>
        <p:sp>
          <p:nvSpPr>
            <p:cNvPr id="41"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42"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3" name="Text Box 14"/>
            <p:cNvSpPr txBox="1">
              <a:spLocks noChangeArrowheads="1"/>
            </p:cNvSpPr>
            <p:nvPr/>
          </p:nvSpPr>
          <p:spPr bwMode="auto">
            <a:xfrm>
              <a:off x="1672" y="3058"/>
              <a:ext cx="432" cy="173"/>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44"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5" name="Text Box 16"/>
            <p:cNvSpPr txBox="1">
              <a:spLocks noChangeArrowheads="1"/>
            </p:cNvSpPr>
            <p:nvPr/>
          </p:nvSpPr>
          <p:spPr bwMode="auto">
            <a:xfrm>
              <a:off x="729" y="3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pPr>
              <a:r>
                <a:rPr lang="tr-TR" altLang="zh-TW" sz="1600" b="1" dirty="0" smtClean="0">
                  <a:solidFill>
                    <a:srgbClr val="800000"/>
                  </a:solidFill>
                  <a:latin typeface="Arial" pitchFamily="34" charset="0"/>
                  <a:ea typeface="新細明體" pitchFamily="18" charset="-120"/>
                </a:rPr>
                <a:t>HAYIR</a:t>
              </a:r>
              <a:endParaRPr lang="en-US" altLang="zh-TW" sz="1600" dirty="0" smtClean="0">
                <a:solidFill>
                  <a:schemeClr val="bg2"/>
                </a:solidFill>
                <a:latin typeface="Arial" pitchFamily="34" charset="0"/>
                <a:ea typeface="新細明體" pitchFamily="18" charset="-120"/>
              </a:endParaRPr>
            </a:p>
          </p:txBody>
        </p:sp>
        <p:sp>
          <p:nvSpPr>
            <p:cNvPr id="46"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7" name="Text Box 18"/>
            <p:cNvSpPr txBox="1">
              <a:spLocks noChangeArrowheads="1"/>
            </p:cNvSpPr>
            <p:nvPr/>
          </p:nvSpPr>
          <p:spPr bwMode="auto">
            <a:xfrm>
              <a:off x="359" y="2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48"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9" name="Text Box 20"/>
            <p:cNvSpPr txBox="1">
              <a:spLocks noChangeArrowheads="1"/>
            </p:cNvSpPr>
            <p:nvPr/>
          </p:nvSpPr>
          <p:spPr bwMode="auto">
            <a:xfrm>
              <a:off x="2196" y="2581"/>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50" name="Text Box 21"/>
            <p:cNvSpPr txBox="1">
              <a:spLocks noChangeArrowheads="1"/>
            </p:cNvSpPr>
            <p:nvPr/>
          </p:nvSpPr>
          <p:spPr bwMode="auto">
            <a:xfrm>
              <a:off x="449" y="1750"/>
              <a:ext cx="342"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51" name="Text Box 22"/>
            <p:cNvSpPr txBox="1">
              <a:spLocks noChangeArrowheads="1"/>
            </p:cNvSpPr>
            <p:nvPr/>
          </p:nvSpPr>
          <p:spPr bwMode="auto">
            <a:xfrm>
              <a:off x="1521" y="1750"/>
              <a:ext cx="388"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52" name="Text Box 23"/>
            <p:cNvSpPr txBox="1">
              <a:spLocks noChangeArrowheads="1"/>
            </p:cNvSpPr>
            <p:nvPr/>
          </p:nvSpPr>
          <p:spPr bwMode="auto">
            <a:xfrm>
              <a:off x="2370" y="2232"/>
              <a:ext cx="295"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53" name="Text Box 24"/>
            <p:cNvSpPr txBox="1">
              <a:spLocks noChangeArrowheads="1"/>
            </p:cNvSpPr>
            <p:nvPr/>
          </p:nvSpPr>
          <p:spPr bwMode="auto">
            <a:xfrm>
              <a:off x="902" y="2250"/>
              <a:ext cx="997"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54" name="Text Box 25"/>
            <p:cNvSpPr txBox="1">
              <a:spLocks noChangeArrowheads="1"/>
            </p:cNvSpPr>
            <p:nvPr/>
          </p:nvSpPr>
          <p:spPr bwMode="auto">
            <a:xfrm>
              <a:off x="654"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55" name="Text Box 26"/>
            <p:cNvSpPr txBox="1">
              <a:spLocks noChangeArrowheads="1"/>
            </p:cNvSpPr>
            <p:nvPr/>
          </p:nvSpPr>
          <p:spPr bwMode="auto">
            <a:xfrm>
              <a:off x="1772"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tr-TR" altLang="zh-TW" dirty="0" smtClean="0">
                <a:ea typeface="新細明體" pitchFamily="18" charset="-120"/>
              </a:rPr>
              <a:t>Modeli Sınama Verisine Uygula</a:t>
            </a:r>
            <a:endParaRPr lang="en-US" altLang="zh-TW" dirty="0">
              <a:ea typeface="新細明體" pitchFamily="18" charset="-120"/>
            </a:endParaRPr>
          </a:p>
        </p:txBody>
      </p:sp>
      <p:sp>
        <p:nvSpPr>
          <p:cNvPr id="138247" name="Line 7"/>
          <p:cNvSpPr>
            <a:spLocks noChangeShapeType="1"/>
          </p:cNvSpPr>
          <p:nvPr/>
        </p:nvSpPr>
        <p:spPr bwMode="auto">
          <a:xfrm>
            <a:off x="2571736" y="3043224"/>
            <a:ext cx="620712" cy="568325"/>
          </a:xfrm>
          <a:prstGeom prst="line">
            <a:avLst/>
          </a:prstGeom>
          <a:noFill/>
          <a:ln w="38100">
            <a:solidFill>
              <a:srgbClr val="FF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38268" name="Line 28"/>
          <p:cNvSpPr>
            <a:spLocks noChangeShapeType="1"/>
          </p:cNvSpPr>
          <p:nvPr/>
        </p:nvSpPr>
        <p:spPr bwMode="auto">
          <a:xfrm flipH="1">
            <a:off x="3352800" y="2719374"/>
            <a:ext cx="1600200" cy="4572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tr-TR"/>
          </a:p>
        </p:txBody>
      </p:sp>
      <p:sp>
        <p:nvSpPr>
          <p:cNvPr id="30" name="Text Box 28"/>
          <p:cNvSpPr txBox="1">
            <a:spLocks noChangeArrowheads="1"/>
          </p:cNvSpPr>
          <p:nvPr/>
        </p:nvSpPr>
        <p:spPr bwMode="auto">
          <a:xfrm>
            <a:off x="4800600" y="1482743"/>
            <a:ext cx="2057416" cy="338554"/>
          </a:xfrm>
          <a:prstGeom prst="rect">
            <a:avLst/>
          </a:prstGeom>
          <a:noFill/>
          <a:ln w="12700">
            <a:noFill/>
            <a:miter lim="800000"/>
            <a:headEnd/>
            <a:tailEnd/>
          </a:ln>
          <a:effectLst/>
        </p:spPr>
        <p:txBody>
          <a:bodyPr wrap="square">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Sınama Verisi</a:t>
            </a:r>
            <a:endParaRPr lang="en-US" altLang="zh-TW" sz="2000" dirty="0">
              <a:solidFill>
                <a:schemeClr val="bg2"/>
              </a:solidFill>
              <a:latin typeface="Arial" pitchFamily="34" charset="0"/>
              <a:ea typeface="新細明體" pitchFamily="18" charset="-120"/>
            </a:endParaRPr>
          </a:p>
        </p:txBody>
      </p:sp>
      <p:graphicFrame>
        <p:nvGraphicFramePr>
          <p:cNvPr id="128004" name="Object 4"/>
          <p:cNvGraphicFramePr>
            <a:graphicFrameLocks noChangeAspect="1"/>
          </p:cNvGraphicFramePr>
          <p:nvPr/>
        </p:nvGraphicFramePr>
        <p:xfrm>
          <a:off x="4953000" y="1943100"/>
          <a:ext cx="3405214" cy="1085850"/>
        </p:xfrm>
        <a:graphic>
          <a:graphicData uri="http://schemas.openxmlformats.org/presentationml/2006/ole">
            <mc:AlternateContent xmlns:mc="http://schemas.openxmlformats.org/markup-compatibility/2006">
              <mc:Choice xmlns:v="urn:schemas-microsoft-com:vml" Requires="v">
                <p:oleObj spid="_x0000_s128013" name="Document" r:id="rId3" imgW="5102736" imgH="1572321" progId="Word.Document.8">
                  <p:embed/>
                </p:oleObj>
              </mc:Choice>
              <mc:Fallback>
                <p:oleObj name="Document" r:id="rId3" imgW="5102736" imgH="1572321"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43100"/>
                        <a:ext cx="3405214"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 name="Group 3"/>
          <p:cNvGrpSpPr>
            <a:grpSpLocks/>
          </p:cNvGrpSpPr>
          <p:nvPr/>
        </p:nvGrpSpPr>
        <p:grpSpPr bwMode="auto">
          <a:xfrm>
            <a:off x="642275" y="2701943"/>
            <a:ext cx="4014755" cy="3298825"/>
            <a:chOff x="359" y="1584"/>
            <a:chExt cx="2306" cy="1694"/>
          </a:xfrm>
        </p:grpSpPr>
        <p:sp>
          <p:nvSpPr>
            <p:cNvPr id="56"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57"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58"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59"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60"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61"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62" name="Text Box 10"/>
            <p:cNvSpPr txBox="1">
              <a:spLocks noChangeArrowheads="1"/>
            </p:cNvSpPr>
            <p:nvPr/>
          </p:nvSpPr>
          <p:spPr bwMode="auto">
            <a:xfrm>
              <a:off x="913" y="1584"/>
              <a:ext cx="841"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wrap="square">
              <a:spAutoFit/>
            </a:bodyPr>
            <a:lstStyle/>
            <a:p>
              <a:pPr marL="342900" indent="-342900">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63" name="Text Box 11"/>
            <p:cNvSpPr txBox="1">
              <a:spLocks noChangeArrowheads="1"/>
            </p:cNvSpPr>
            <p:nvPr/>
          </p:nvSpPr>
          <p:spPr bwMode="auto">
            <a:xfrm>
              <a:off x="1553" y="2042"/>
              <a:ext cx="589"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Md. Dur.</a:t>
              </a:r>
              <a:endParaRPr lang="en-US" altLang="zh-TW" sz="1600" dirty="0">
                <a:solidFill>
                  <a:schemeClr val="bg2"/>
                </a:solidFill>
                <a:latin typeface="Arial" pitchFamily="34" charset="0"/>
                <a:ea typeface="新細明體" pitchFamily="18" charset="-120"/>
              </a:endParaRPr>
            </a:p>
          </p:txBody>
        </p:sp>
        <p:sp>
          <p:nvSpPr>
            <p:cNvPr id="64"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65"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66" name="Text Box 14"/>
            <p:cNvSpPr txBox="1">
              <a:spLocks noChangeArrowheads="1"/>
            </p:cNvSpPr>
            <p:nvPr/>
          </p:nvSpPr>
          <p:spPr bwMode="auto">
            <a:xfrm>
              <a:off x="1672" y="3058"/>
              <a:ext cx="432" cy="173"/>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67"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68" name="Text Box 16"/>
            <p:cNvSpPr txBox="1">
              <a:spLocks noChangeArrowheads="1"/>
            </p:cNvSpPr>
            <p:nvPr/>
          </p:nvSpPr>
          <p:spPr bwMode="auto">
            <a:xfrm>
              <a:off x="729" y="3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pPr>
              <a:r>
                <a:rPr lang="tr-TR" altLang="zh-TW" sz="1600" b="1" dirty="0" smtClean="0">
                  <a:solidFill>
                    <a:srgbClr val="800000"/>
                  </a:solidFill>
                  <a:latin typeface="Arial" pitchFamily="34" charset="0"/>
                  <a:ea typeface="新細明體" pitchFamily="18" charset="-120"/>
                </a:rPr>
                <a:t>HAYIR</a:t>
              </a:r>
              <a:endParaRPr lang="en-US" altLang="zh-TW" sz="1600" dirty="0" smtClean="0">
                <a:solidFill>
                  <a:schemeClr val="bg2"/>
                </a:solidFill>
                <a:latin typeface="Arial" pitchFamily="34" charset="0"/>
                <a:ea typeface="新細明體" pitchFamily="18" charset="-120"/>
              </a:endParaRPr>
            </a:p>
          </p:txBody>
        </p:sp>
        <p:sp>
          <p:nvSpPr>
            <p:cNvPr id="69"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70" name="Text Box 18"/>
            <p:cNvSpPr txBox="1">
              <a:spLocks noChangeArrowheads="1"/>
            </p:cNvSpPr>
            <p:nvPr/>
          </p:nvSpPr>
          <p:spPr bwMode="auto">
            <a:xfrm>
              <a:off x="359" y="2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71"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72" name="Text Box 20"/>
            <p:cNvSpPr txBox="1">
              <a:spLocks noChangeArrowheads="1"/>
            </p:cNvSpPr>
            <p:nvPr/>
          </p:nvSpPr>
          <p:spPr bwMode="auto">
            <a:xfrm>
              <a:off x="2196" y="2581"/>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73" name="Text Box 21"/>
            <p:cNvSpPr txBox="1">
              <a:spLocks noChangeArrowheads="1"/>
            </p:cNvSpPr>
            <p:nvPr/>
          </p:nvSpPr>
          <p:spPr bwMode="auto">
            <a:xfrm>
              <a:off x="449" y="1750"/>
              <a:ext cx="342"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74" name="Text Box 22"/>
            <p:cNvSpPr txBox="1">
              <a:spLocks noChangeArrowheads="1"/>
            </p:cNvSpPr>
            <p:nvPr/>
          </p:nvSpPr>
          <p:spPr bwMode="auto">
            <a:xfrm>
              <a:off x="1521" y="1750"/>
              <a:ext cx="388"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75" name="Text Box 23"/>
            <p:cNvSpPr txBox="1">
              <a:spLocks noChangeArrowheads="1"/>
            </p:cNvSpPr>
            <p:nvPr/>
          </p:nvSpPr>
          <p:spPr bwMode="auto">
            <a:xfrm>
              <a:off x="2370" y="2232"/>
              <a:ext cx="295"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76" name="Text Box 24"/>
            <p:cNvSpPr txBox="1">
              <a:spLocks noChangeArrowheads="1"/>
            </p:cNvSpPr>
            <p:nvPr/>
          </p:nvSpPr>
          <p:spPr bwMode="auto">
            <a:xfrm>
              <a:off x="902" y="2250"/>
              <a:ext cx="997"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77" name="Text Box 25"/>
            <p:cNvSpPr txBox="1">
              <a:spLocks noChangeArrowheads="1"/>
            </p:cNvSpPr>
            <p:nvPr/>
          </p:nvSpPr>
          <p:spPr bwMode="auto">
            <a:xfrm>
              <a:off x="654"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78" name="Text Box 26"/>
            <p:cNvSpPr txBox="1">
              <a:spLocks noChangeArrowheads="1"/>
            </p:cNvSpPr>
            <p:nvPr/>
          </p:nvSpPr>
          <p:spPr bwMode="auto">
            <a:xfrm>
              <a:off x="1772"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Sınıflandırma</a:t>
            </a:r>
            <a:endParaRPr lang="tr-TR" dirty="0"/>
          </a:p>
        </p:txBody>
      </p:sp>
      <p:sp>
        <p:nvSpPr>
          <p:cNvPr id="3" name="İçerik Yer Tutucusu 2"/>
          <p:cNvSpPr>
            <a:spLocks noGrp="1"/>
          </p:cNvSpPr>
          <p:nvPr>
            <p:ph idx="1"/>
          </p:nvPr>
        </p:nvSpPr>
        <p:spPr>
          <a:xfrm>
            <a:off x="755576" y="1717594"/>
            <a:ext cx="7772400" cy="4114800"/>
          </a:xfrm>
        </p:spPr>
        <p:txBody>
          <a:bodyPr/>
          <a:lstStyle/>
          <a:p>
            <a:r>
              <a:rPr lang="tr-TR" sz="1600" dirty="0"/>
              <a:t>Amaç: Bir niteliğin değerini diğer nitelikleri kullanarak belirlemek</a:t>
            </a:r>
          </a:p>
          <a:p>
            <a:pPr lvl="1"/>
            <a:r>
              <a:rPr lang="tr-TR" sz="1600" dirty="0" smtClean="0"/>
              <a:t>verinin </a:t>
            </a:r>
            <a:r>
              <a:rPr lang="tr-TR" sz="1600" dirty="0"/>
              <a:t>dağılımına göre bir model bulunur</a:t>
            </a:r>
          </a:p>
          <a:p>
            <a:pPr lvl="1"/>
            <a:r>
              <a:rPr lang="tr-TR" sz="1600" dirty="0" smtClean="0"/>
              <a:t>bulunan </a:t>
            </a:r>
            <a:r>
              <a:rPr lang="tr-TR" sz="1600" dirty="0"/>
              <a:t>model, başarımı belirlendikten sonra niteliğin </a:t>
            </a:r>
            <a:r>
              <a:rPr lang="tr-TR" sz="1600" dirty="0" smtClean="0"/>
              <a:t>gelecekteki ya </a:t>
            </a:r>
            <a:r>
              <a:rPr lang="tr-TR" sz="1600" dirty="0"/>
              <a:t>da bilinmeyen değerini tahmin etmek için kullanılır</a:t>
            </a:r>
          </a:p>
          <a:p>
            <a:pPr lvl="2"/>
            <a:r>
              <a:rPr lang="tr-TR" sz="1200" dirty="0" smtClean="0"/>
              <a:t>model </a:t>
            </a:r>
            <a:r>
              <a:rPr lang="tr-TR" sz="1200" dirty="0"/>
              <a:t>başarımı: doğru sınıflandırılmış sınama kümesi örneklerinin oranı</a:t>
            </a:r>
          </a:p>
          <a:p>
            <a:r>
              <a:rPr lang="tr-TR" sz="1600" dirty="0" smtClean="0"/>
              <a:t>Veri </a:t>
            </a:r>
            <a:r>
              <a:rPr lang="tr-TR" sz="1600" dirty="0"/>
              <a:t>madenciliği uygulamasında:</a:t>
            </a:r>
          </a:p>
          <a:p>
            <a:pPr lvl="1"/>
            <a:r>
              <a:rPr lang="tr-TR" sz="1600" dirty="0" smtClean="0"/>
              <a:t>ayrık </a:t>
            </a:r>
            <a:r>
              <a:rPr lang="tr-TR" sz="1600" dirty="0"/>
              <a:t>nitelik değerlerini tahmin etmek: sınıflandırma</a:t>
            </a:r>
          </a:p>
          <a:p>
            <a:pPr lvl="1"/>
            <a:r>
              <a:rPr lang="tr-TR" sz="1600" dirty="0" smtClean="0"/>
              <a:t>sürekli </a:t>
            </a:r>
            <a:r>
              <a:rPr lang="tr-TR" sz="1600" dirty="0"/>
              <a:t>nitelik değerlerini tahmin etmek: öngörü </a:t>
            </a:r>
            <a:br>
              <a:rPr lang="tr-TR" sz="1600" dirty="0"/>
            </a:br>
            <a:endParaRPr lang="tr-TR" sz="1600" dirty="0"/>
          </a:p>
        </p:txBody>
      </p:sp>
      <p:sp>
        <p:nvSpPr>
          <p:cNvPr id="4" name="Slayt Numarası Yer Tutucusu 3"/>
          <p:cNvSpPr>
            <a:spLocks noGrp="1"/>
          </p:cNvSpPr>
          <p:nvPr>
            <p:ph type="sldNum" sz="quarter" idx="12"/>
          </p:nvPr>
        </p:nvSpPr>
        <p:spPr/>
        <p:txBody>
          <a:bodyPr/>
          <a:lstStyle/>
          <a:p>
            <a:pPr>
              <a:defRPr/>
            </a:pPr>
            <a:fld id="{AB8F89F5-6130-4CB7-A655-EEFF0DE0A9DB}" type="slidenum">
              <a:rPr lang="en-US" smtClean="0"/>
              <a:pPr>
                <a:defRPr/>
              </a:pPr>
              <a:t>3</a:t>
            </a:fld>
            <a:endParaRPr lang="en-US"/>
          </a:p>
        </p:txBody>
      </p:sp>
      <p:pic>
        <p:nvPicPr>
          <p:cNvPr id="5" name="Resim 4"/>
          <p:cNvPicPr>
            <a:picLocks noChangeAspect="1"/>
          </p:cNvPicPr>
          <p:nvPr/>
        </p:nvPicPr>
        <p:blipFill>
          <a:blip r:embed="rId2"/>
          <a:stretch>
            <a:fillRect/>
          </a:stretch>
        </p:blipFill>
        <p:spPr>
          <a:xfrm>
            <a:off x="1331640" y="4235410"/>
            <a:ext cx="6096000" cy="1228725"/>
          </a:xfrm>
          <a:prstGeom prst="rect">
            <a:avLst/>
          </a:prstGeom>
        </p:spPr>
      </p:pic>
    </p:spTree>
    <p:extLst>
      <p:ext uri="{BB962C8B-B14F-4D97-AF65-F5344CB8AC3E}">
        <p14:creationId xmlns:p14="http://schemas.microsoft.com/office/powerpoint/2010/main" val="2263093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tr-TR" altLang="zh-TW" dirty="0" smtClean="0">
                <a:ea typeface="新細明體" pitchFamily="18" charset="-120"/>
              </a:rPr>
              <a:t>Modeli Sınama Verisine Uygula</a:t>
            </a:r>
            <a:endParaRPr lang="en-US" altLang="zh-TW" dirty="0">
              <a:ea typeface="新細明體" pitchFamily="18" charset="-120"/>
            </a:endParaRPr>
          </a:p>
        </p:txBody>
      </p:sp>
      <p:sp>
        <p:nvSpPr>
          <p:cNvPr id="30" name="Text Box 28"/>
          <p:cNvSpPr txBox="1">
            <a:spLocks noChangeArrowheads="1"/>
          </p:cNvSpPr>
          <p:nvPr/>
        </p:nvSpPr>
        <p:spPr bwMode="auto">
          <a:xfrm>
            <a:off x="4800600" y="1482743"/>
            <a:ext cx="2057416" cy="338554"/>
          </a:xfrm>
          <a:prstGeom prst="rect">
            <a:avLst/>
          </a:prstGeom>
          <a:noFill/>
          <a:ln w="12700">
            <a:noFill/>
            <a:miter lim="800000"/>
            <a:headEnd/>
            <a:tailEnd/>
          </a:ln>
          <a:effectLst/>
        </p:spPr>
        <p:txBody>
          <a:bodyPr wrap="square">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Sınama Verisi</a:t>
            </a:r>
            <a:endParaRPr lang="en-US" altLang="zh-TW" sz="2000" dirty="0">
              <a:solidFill>
                <a:schemeClr val="bg2"/>
              </a:solidFill>
              <a:latin typeface="Arial" pitchFamily="34" charset="0"/>
              <a:ea typeface="新細明體" pitchFamily="18" charset="-120"/>
            </a:endParaRPr>
          </a:p>
        </p:txBody>
      </p:sp>
      <p:graphicFrame>
        <p:nvGraphicFramePr>
          <p:cNvPr id="129028" name="Object 4"/>
          <p:cNvGraphicFramePr>
            <a:graphicFrameLocks noChangeAspect="1"/>
          </p:cNvGraphicFramePr>
          <p:nvPr/>
        </p:nvGraphicFramePr>
        <p:xfrm>
          <a:off x="4953000" y="1943100"/>
          <a:ext cx="3405214" cy="1085850"/>
        </p:xfrm>
        <a:graphic>
          <a:graphicData uri="http://schemas.openxmlformats.org/presentationml/2006/ole">
            <mc:AlternateContent xmlns:mc="http://schemas.openxmlformats.org/markup-compatibility/2006">
              <mc:Choice xmlns:v="urn:schemas-microsoft-com:vml" Requires="v">
                <p:oleObj spid="_x0000_s129037" name="Document" r:id="rId3" imgW="5102736" imgH="1572321" progId="Word.Document.8">
                  <p:embed/>
                </p:oleObj>
              </mc:Choice>
              <mc:Fallback>
                <p:oleObj name="Document" r:id="rId3" imgW="5102736" imgH="1572321"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43100"/>
                        <a:ext cx="3405214"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2" name="Line 28"/>
          <p:cNvSpPr>
            <a:spLocks noChangeShapeType="1"/>
          </p:cNvSpPr>
          <p:nvPr/>
        </p:nvSpPr>
        <p:spPr bwMode="auto">
          <a:xfrm flipH="1">
            <a:off x="3810000" y="2397143"/>
            <a:ext cx="2057400" cy="1295400"/>
          </a:xfrm>
          <a:prstGeom prst="line">
            <a:avLst/>
          </a:prstGeom>
          <a:noFill/>
          <a:ln w="15875">
            <a:solidFill>
              <a:srgbClr val="FF0000"/>
            </a:solidFill>
            <a:prstDash val="dash"/>
            <a:round/>
            <a:headEnd type="triangle" w="med" len="med"/>
            <a:tailEnd/>
          </a:ln>
          <a:effectLst/>
        </p:spPr>
        <p:txBody>
          <a:bodyPr wrap="none" anchor="ctr"/>
          <a:lstStyle/>
          <a:p>
            <a:endParaRPr lang="tr-TR"/>
          </a:p>
        </p:txBody>
      </p:sp>
      <p:sp>
        <p:nvSpPr>
          <p:cNvPr id="31" name="Line 7"/>
          <p:cNvSpPr>
            <a:spLocks noChangeShapeType="1"/>
          </p:cNvSpPr>
          <p:nvPr/>
        </p:nvSpPr>
        <p:spPr bwMode="auto">
          <a:xfrm>
            <a:off x="2571736" y="3043224"/>
            <a:ext cx="620712" cy="568325"/>
          </a:xfrm>
          <a:prstGeom prst="line">
            <a:avLst/>
          </a:prstGeom>
          <a:noFill/>
          <a:ln w="38100">
            <a:solidFill>
              <a:srgbClr val="FF0000"/>
            </a:solidFill>
            <a:round/>
            <a:headEnd/>
            <a:tailEnd type="triangle" w="med" len="med"/>
          </a:ln>
          <a:effectLst/>
          <a:scene3d>
            <a:camera prst="orthographicFront"/>
            <a:lightRig rig="threePt" dir="t"/>
          </a:scene3d>
          <a:sp3d>
            <a:bevelT prst="angle"/>
          </a:sp3d>
        </p:spPr>
        <p:txBody>
          <a:bodyPr wrap="none" anchor="ctr"/>
          <a:lstStyle/>
          <a:p>
            <a:endParaRPr lang="tr-TR"/>
          </a:p>
        </p:txBody>
      </p:sp>
      <p:grpSp>
        <p:nvGrpSpPr>
          <p:cNvPr id="32" name="Group 3"/>
          <p:cNvGrpSpPr>
            <a:grpSpLocks/>
          </p:cNvGrpSpPr>
          <p:nvPr/>
        </p:nvGrpSpPr>
        <p:grpSpPr bwMode="auto">
          <a:xfrm>
            <a:off x="642275" y="2701943"/>
            <a:ext cx="4014755" cy="3298825"/>
            <a:chOff x="359" y="1584"/>
            <a:chExt cx="2306" cy="1694"/>
          </a:xfrm>
        </p:grpSpPr>
        <p:sp>
          <p:nvSpPr>
            <p:cNvPr id="33"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5"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6"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7"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8"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9" name="Text Box 10"/>
            <p:cNvSpPr txBox="1">
              <a:spLocks noChangeArrowheads="1"/>
            </p:cNvSpPr>
            <p:nvPr/>
          </p:nvSpPr>
          <p:spPr bwMode="auto">
            <a:xfrm>
              <a:off x="913" y="1584"/>
              <a:ext cx="841"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wrap="square">
              <a:spAutoFit/>
            </a:bodyPr>
            <a:lstStyle/>
            <a:p>
              <a:pPr marL="342900" indent="-342900">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40" name="Text Box 11"/>
            <p:cNvSpPr txBox="1">
              <a:spLocks noChangeArrowheads="1"/>
            </p:cNvSpPr>
            <p:nvPr/>
          </p:nvSpPr>
          <p:spPr bwMode="auto">
            <a:xfrm>
              <a:off x="1553" y="2042"/>
              <a:ext cx="589"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Md. Dur.</a:t>
              </a:r>
              <a:endParaRPr lang="en-US" altLang="zh-TW" sz="1600" dirty="0">
                <a:solidFill>
                  <a:schemeClr val="bg2"/>
                </a:solidFill>
                <a:latin typeface="Arial" pitchFamily="34" charset="0"/>
                <a:ea typeface="新細明體" pitchFamily="18" charset="-120"/>
              </a:endParaRPr>
            </a:p>
          </p:txBody>
        </p:sp>
        <p:sp>
          <p:nvSpPr>
            <p:cNvPr id="41"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42"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3" name="Text Box 14"/>
            <p:cNvSpPr txBox="1">
              <a:spLocks noChangeArrowheads="1"/>
            </p:cNvSpPr>
            <p:nvPr/>
          </p:nvSpPr>
          <p:spPr bwMode="auto">
            <a:xfrm>
              <a:off x="1672" y="3058"/>
              <a:ext cx="432" cy="173"/>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44"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5" name="Text Box 16"/>
            <p:cNvSpPr txBox="1">
              <a:spLocks noChangeArrowheads="1"/>
            </p:cNvSpPr>
            <p:nvPr/>
          </p:nvSpPr>
          <p:spPr bwMode="auto">
            <a:xfrm>
              <a:off x="729" y="3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pPr>
              <a:r>
                <a:rPr lang="tr-TR" altLang="zh-TW" sz="1600" b="1" dirty="0" smtClean="0">
                  <a:solidFill>
                    <a:srgbClr val="800000"/>
                  </a:solidFill>
                  <a:latin typeface="Arial" pitchFamily="34" charset="0"/>
                  <a:ea typeface="新細明體" pitchFamily="18" charset="-120"/>
                </a:rPr>
                <a:t>HAYIR</a:t>
              </a:r>
              <a:endParaRPr lang="en-US" altLang="zh-TW" sz="1600" dirty="0" smtClean="0">
                <a:solidFill>
                  <a:schemeClr val="bg2"/>
                </a:solidFill>
                <a:latin typeface="Arial" pitchFamily="34" charset="0"/>
                <a:ea typeface="新細明體" pitchFamily="18" charset="-120"/>
              </a:endParaRPr>
            </a:p>
          </p:txBody>
        </p:sp>
        <p:sp>
          <p:nvSpPr>
            <p:cNvPr id="46"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7" name="Text Box 18"/>
            <p:cNvSpPr txBox="1">
              <a:spLocks noChangeArrowheads="1"/>
            </p:cNvSpPr>
            <p:nvPr/>
          </p:nvSpPr>
          <p:spPr bwMode="auto">
            <a:xfrm>
              <a:off x="359" y="2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48"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9" name="Text Box 20"/>
            <p:cNvSpPr txBox="1">
              <a:spLocks noChangeArrowheads="1"/>
            </p:cNvSpPr>
            <p:nvPr/>
          </p:nvSpPr>
          <p:spPr bwMode="auto">
            <a:xfrm>
              <a:off x="2196" y="2581"/>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50" name="Text Box 21"/>
            <p:cNvSpPr txBox="1">
              <a:spLocks noChangeArrowheads="1"/>
            </p:cNvSpPr>
            <p:nvPr/>
          </p:nvSpPr>
          <p:spPr bwMode="auto">
            <a:xfrm>
              <a:off x="449" y="1750"/>
              <a:ext cx="342"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51" name="Text Box 22"/>
            <p:cNvSpPr txBox="1">
              <a:spLocks noChangeArrowheads="1"/>
            </p:cNvSpPr>
            <p:nvPr/>
          </p:nvSpPr>
          <p:spPr bwMode="auto">
            <a:xfrm>
              <a:off x="1521" y="1750"/>
              <a:ext cx="388"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52" name="Text Box 23"/>
            <p:cNvSpPr txBox="1">
              <a:spLocks noChangeArrowheads="1"/>
            </p:cNvSpPr>
            <p:nvPr/>
          </p:nvSpPr>
          <p:spPr bwMode="auto">
            <a:xfrm>
              <a:off x="2370" y="2232"/>
              <a:ext cx="295"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53" name="Text Box 24"/>
            <p:cNvSpPr txBox="1">
              <a:spLocks noChangeArrowheads="1"/>
            </p:cNvSpPr>
            <p:nvPr/>
          </p:nvSpPr>
          <p:spPr bwMode="auto">
            <a:xfrm>
              <a:off x="902" y="2250"/>
              <a:ext cx="997"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54" name="Text Box 25"/>
            <p:cNvSpPr txBox="1">
              <a:spLocks noChangeArrowheads="1"/>
            </p:cNvSpPr>
            <p:nvPr/>
          </p:nvSpPr>
          <p:spPr bwMode="auto">
            <a:xfrm>
              <a:off x="654"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55" name="Text Box 26"/>
            <p:cNvSpPr txBox="1">
              <a:spLocks noChangeArrowheads="1"/>
            </p:cNvSpPr>
            <p:nvPr/>
          </p:nvSpPr>
          <p:spPr bwMode="auto">
            <a:xfrm>
              <a:off x="1772"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tr-TR" altLang="zh-TW" dirty="0" smtClean="0">
                <a:ea typeface="新細明體" pitchFamily="18" charset="-120"/>
              </a:rPr>
              <a:t>Modeli Sınama Verisine Uygula</a:t>
            </a:r>
            <a:endParaRPr lang="en-US" altLang="zh-TW" dirty="0">
              <a:ea typeface="新細明體" pitchFamily="18" charset="-120"/>
            </a:endParaRPr>
          </a:p>
        </p:txBody>
      </p:sp>
      <p:sp>
        <p:nvSpPr>
          <p:cNvPr id="140294" name="Line 6"/>
          <p:cNvSpPr>
            <a:spLocks noChangeShapeType="1"/>
          </p:cNvSpPr>
          <p:nvPr/>
        </p:nvSpPr>
        <p:spPr bwMode="auto">
          <a:xfrm>
            <a:off x="3695700" y="3916381"/>
            <a:ext cx="531813" cy="649287"/>
          </a:xfrm>
          <a:prstGeom prst="line">
            <a:avLst/>
          </a:prstGeom>
          <a:noFill/>
          <a:ln w="38100">
            <a:solidFill>
              <a:srgbClr val="FF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140316" name="Line 28"/>
          <p:cNvSpPr>
            <a:spLocks noChangeShapeType="1"/>
          </p:cNvSpPr>
          <p:nvPr/>
        </p:nvSpPr>
        <p:spPr bwMode="auto">
          <a:xfrm flipH="1">
            <a:off x="4648200" y="2930543"/>
            <a:ext cx="1295400" cy="990600"/>
          </a:xfrm>
          <a:prstGeom prst="line">
            <a:avLst/>
          </a:prstGeom>
          <a:noFill/>
          <a:ln w="15875">
            <a:solidFill>
              <a:srgbClr val="FF0000"/>
            </a:solidFill>
            <a:prstDash val="dash"/>
            <a:round/>
            <a:headEnd type="triangle" w="med" len="med"/>
            <a:tailEnd type="triangle" w="med" len="med"/>
          </a:ln>
          <a:effectLst/>
        </p:spPr>
        <p:txBody>
          <a:bodyPr wrap="none" anchor="ctr"/>
          <a:lstStyle/>
          <a:p>
            <a:endParaRPr lang="tr-TR"/>
          </a:p>
        </p:txBody>
      </p:sp>
      <p:sp>
        <p:nvSpPr>
          <p:cNvPr id="30" name="Text Box 28"/>
          <p:cNvSpPr txBox="1">
            <a:spLocks noChangeArrowheads="1"/>
          </p:cNvSpPr>
          <p:nvPr/>
        </p:nvSpPr>
        <p:spPr bwMode="auto">
          <a:xfrm>
            <a:off x="4800600" y="1482743"/>
            <a:ext cx="2057416" cy="338554"/>
          </a:xfrm>
          <a:prstGeom prst="rect">
            <a:avLst/>
          </a:prstGeom>
          <a:noFill/>
          <a:ln w="12700">
            <a:noFill/>
            <a:miter lim="800000"/>
            <a:headEnd/>
            <a:tailEnd/>
          </a:ln>
          <a:effectLst/>
        </p:spPr>
        <p:txBody>
          <a:bodyPr wrap="square">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Sınama Verisi</a:t>
            </a:r>
            <a:endParaRPr lang="en-US" altLang="zh-TW" sz="2000" dirty="0">
              <a:solidFill>
                <a:schemeClr val="bg2"/>
              </a:solidFill>
              <a:latin typeface="Arial" pitchFamily="34" charset="0"/>
              <a:ea typeface="新細明體" pitchFamily="18" charset="-120"/>
            </a:endParaRPr>
          </a:p>
        </p:txBody>
      </p:sp>
      <p:graphicFrame>
        <p:nvGraphicFramePr>
          <p:cNvPr id="130052" name="Object 4"/>
          <p:cNvGraphicFramePr>
            <a:graphicFrameLocks noChangeAspect="1"/>
          </p:cNvGraphicFramePr>
          <p:nvPr/>
        </p:nvGraphicFramePr>
        <p:xfrm>
          <a:off x="4953000" y="1943100"/>
          <a:ext cx="3548090" cy="1085850"/>
        </p:xfrm>
        <a:graphic>
          <a:graphicData uri="http://schemas.openxmlformats.org/presentationml/2006/ole">
            <mc:AlternateContent xmlns:mc="http://schemas.openxmlformats.org/markup-compatibility/2006">
              <mc:Choice xmlns:v="urn:schemas-microsoft-com:vml" Requires="v">
                <p:oleObj spid="_x0000_s130061" name="Document" r:id="rId3" imgW="5245065" imgH="1570882" progId="Word.Document.8">
                  <p:embed/>
                </p:oleObj>
              </mc:Choice>
              <mc:Fallback>
                <p:oleObj name="Document" r:id="rId3" imgW="5245065" imgH="1570882"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43100"/>
                        <a:ext cx="354809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7"/>
          <p:cNvSpPr>
            <a:spLocks noChangeShapeType="1"/>
          </p:cNvSpPr>
          <p:nvPr/>
        </p:nvSpPr>
        <p:spPr bwMode="auto">
          <a:xfrm>
            <a:off x="2571736" y="3043224"/>
            <a:ext cx="620712" cy="568325"/>
          </a:xfrm>
          <a:prstGeom prst="line">
            <a:avLst/>
          </a:prstGeom>
          <a:noFill/>
          <a:ln w="38100">
            <a:solidFill>
              <a:srgbClr val="FF0000"/>
            </a:solidFill>
            <a:round/>
            <a:headEnd/>
            <a:tailEnd type="triangle" w="med" len="med"/>
          </a:ln>
          <a:effectLst/>
          <a:scene3d>
            <a:camera prst="orthographicFront"/>
            <a:lightRig rig="threePt" dir="t"/>
          </a:scene3d>
          <a:sp3d>
            <a:bevelT prst="angle"/>
          </a:sp3d>
        </p:spPr>
        <p:txBody>
          <a:bodyPr wrap="none" anchor="ctr"/>
          <a:lstStyle/>
          <a:p>
            <a:endParaRPr lang="tr-TR"/>
          </a:p>
        </p:txBody>
      </p:sp>
      <p:grpSp>
        <p:nvGrpSpPr>
          <p:cNvPr id="32" name="Group 3"/>
          <p:cNvGrpSpPr>
            <a:grpSpLocks/>
          </p:cNvGrpSpPr>
          <p:nvPr/>
        </p:nvGrpSpPr>
        <p:grpSpPr bwMode="auto">
          <a:xfrm>
            <a:off x="642275" y="2701943"/>
            <a:ext cx="4014755" cy="3298825"/>
            <a:chOff x="359" y="1584"/>
            <a:chExt cx="2306" cy="1694"/>
          </a:xfrm>
        </p:grpSpPr>
        <p:sp>
          <p:nvSpPr>
            <p:cNvPr id="33"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5"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6"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7"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8"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9" name="Text Box 10"/>
            <p:cNvSpPr txBox="1">
              <a:spLocks noChangeArrowheads="1"/>
            </p:cNvSpPr>
            <p:nvPr/>
          </p:nvSpPr>
          <p:spPr bwMode="auto">
            <a:xfrm>
              <a:off x="913" y="1584"/>
              <a:ext cx="841"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wrap="square">
              <a:spAutoFit/>
            </a:bodyPr>
            <a:lstStyle/>
            <a:p>
              <a:pPr marL="342900" indent="-342900">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40" name="Text Box 11"/>
            <p:cNvSpPr txBox="1">
              <a:spLocks noChangeArrowheads="1"/>
            </p:cNvSpPr>
            <p:nvPr/>
          </p:nvSpPr>
          <p:spPr bwMode="auto">
            <a:xfrm>
              <a:off x="1553" y="2042"/>
              <a:ext cx="589"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Md. Dur.</a:t>
              </a:r>
              <a:endParaRPr lang="en-US" altLang="zh-TW" sz="1600" dirty="0">
                <a:solidFill>
                  <a:schemeClr val="bg2"/>
                </a:solidFill>
                <a:latin typeface="Arial" pitchFamily="34" charset="0"/>
                <a:ea typeface="新細明體" pitchFamily="18" charset="-120"/>
              </a:endParaRPr>
            </a:p>
          </p:txBody>
        </p:sp>
        <p:sp>
          <p:nvSpPr>
            <p:cNvPr id="41"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42"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3" name="Text Box 14"/>
            <p:cNvSpPr txBox="1">
              <a:spLocks noChangeArrowheads="1"/>
            </p:cNvSpPr>
            <p:nvPr/>
          </p:nvSpPr>
          <p:spPr bwMode="auto">
            <a:xfrm>
              <a:off x="1672" y="3058"/>
              <a:ext cx="432" cy="173"/>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44"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5" name="Text Box 16"/>
            <p:cNvSpPr txBox="1">
              <a:spLocks noChangeArrowheads="1"/>
            </p:cNvSpPr>
            <p:nvPr/>
          </p:nvSpPr>
          <p:spPr bwMode="auto">
            <a:xfrm>
              <a:off x="729" y="3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pPr>
              <a:r>
                <a:rPr lang="tr-TR" altLang="zh-TW" sz="1600" b="1" dirty="0" smtClean="0">
                  <a:solidFill>
                    <a:srgbClr val="800000"/>
                  </a:solidFill>
                  <a:latin typeface="Arial" pitchFamily="34" charset="0"/>
                  <a:ea typeface="新細明體" pitchFamily="18" charset="-120"/>
                </a:rPr>
                <a:t>HAYIR</a:t>
              </a:r>
              <a:endParaRPr lang="en-US" altLang="zh-TW" sz="1600" dirty="0" smtClean="0">
                <a:solidFill>
                  <a:schemeClr val="bg2"/>
                </a:solidFill>
                <a:latin typeface="Arial" pitchFamily="34" charset="0"/>
                <a:ea typeface="新細明體" pitchFamily="18" charset="-120"/>
              </a:endParaRPr>
            </a:p>
          </p:txBody>
        </p:sp>
        <p:sp>
          <p:nvSpPr>
            <p:cNvPr id="46"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7" name="Text Box 18"/>
            <p:cNvSpPr txBox="1">
              <a:spLocks noChangeArrowheads="1"/>
            </p:cNvSpPr>
            <p:nvPr/>
          </p:nvSpPr>
          <p:spPr bwMode="auto">
            <a:xfrm>
              <a:off x="359" y="2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48"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9" name="Text Box 20"/>
            <p:cNvSpPr txBox="1">
              <a:spLocks noChangeArrowheads="1"/>
            </p:cNvSpPr>
            <p:nvPr/>
          </p:nvSpPr>
          <p:spPr bwMode="auto">
            <a:xfrm>
              <a:off x="2196" y="2581"/>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50" name="Text Box 21"/>
            <p:cNvSpPr txBox="1">
              <a:spLocks noChangeArrowheads="1"/>
            </p:cNvSpPr>
            <p:nvPr/>
          </p:nvSpPr>
          <p:spPr bwMode="auto">
            <a:xfrm>
              <a:off x="449" y="1750"/>
              <a:ext cx="342"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51" name="Text Box 22"/>
            <p:cNvSpPr txBox="1">
              <a:spLocks noChangeArrowheads="1"/>
            </p:cNvSpPr>
            <p:nvPr/>
          </p:nvSpPr>
          <p:spPr bwMode="auto">
            <a:xfrm>
              <a:off x="1521" y="1750"/>
              <a:ext cx="388"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52" name="Text Box 23"/>
            <p:cNvSpPr txBox="1">
              <a:spLocks noChangeArrowheads="1"/>
            </p:cNvSpPr>
            <p:nvPr/>
          </p:nvSpPr>
          <p:spPr bwMode="auto">
            <a:xfrm>
              <a:off x="2370" y="2232"/>
              <a:ext cx="295"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53" name="Text Box 24"/>
            <p:cNvSpPr txBox="1">
              <a:spLocks noChangeArrowheads="1"/>
            </p:cNvSpPr>
            <p:nvPr/>
          </p:nvSpPr>
          <p:spPr bwMode="auto">
            <a:xfrm>
              <a:off x="902" y="2250"/>
              <a:ext cx="997"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54" name="Text Box 25"/>
            <p:cNvSpPr txBox="1">
              <a:spLocks noChangeArrowheads="1"/>
            </p:cNvSpPr>
            <p:nvPr/>
          </p:nvSpPr>
          <p:spPr bwMode="auto">
            <a:xfrm>
              <a:off x="654"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55" name="Text Box 26"/>
            <p:cNvSpPr txBox="1">
              <a:spLocks noChangeArrowheads="1"/>
            </p:cNvSpPr>
            <p:nvPr/>
          </p:nvSpPr>
          <p:spPr bwMode="auto">
            <a:xfrm>
              <a:off x="1772"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tr-TR" altLang="zh-TW" dirty="0" smtClean="0">
                <a:ea typeface="新細明體" pitchFamily="18" charset="-120"/>
              </a:rPr>
              <a:t>Modeli Sınama Verisine Uygula</a:t>
            </a:r>
            <a:endParaRPr lang="en-US" altLang="zh-TW" dirty="0">
              <a:ea typeface="新細明體" pitchFamily="18" charset="-120"/>
            </a:endParaRPr>
          </a:p>
        </p:txBody>
      </p:sp>
      <p:sp>
        <p:nvSpPr>
          <p:cNvPr id="141340" name="Line 28"/>
          <p:cNvSpPr>
            <a:spLocks noChangeShapeType="1"/>
          </p:cNvSpPr>
          <p:nvPr/>
        </p:nvSpPr>
        <p:spPr bwMode="auto">
          <a:xfrm flipH="1">
            <a:off x="4495800" y="2930543"/>
            <a:ext cx="3124200" cy="1828800"/>
          </a:xfrm>
          <a:prstGeom prst="line">
            <a:avLst/>
          </a:prstGeom>
          <a:noFill/>
          <a:ln w="15875">
            <a:solidFill>
              <a:srgbClr val="FF0000"/>
            </a:solidFill>
            <a:prstDash val="dash"/>
            <a:round/>
            <a:headEnd type="triangle" w="med" len="med"/>
            <a:tailEnd/>
          </a:ln>
          <a:effectLst/>
        </p:spPr>
        <p:txBody>
          <a:bodyPr wrap="none" anchor="ctr"/>
          <a:lstStyle/>
          <a:p>
            <a:endParaRPr lang="tr-TR"/>
          </a:p>
        </p:txBody>
      </p:sp>
      <p:sp>
        <p:nvSpPr>
          <p:cNvPr id="141341" name="Text Box 29"/>
          <p:cNvSpPr txBox="1">
            <a:spLocks noChangeArrowheads="1"/>
          </p:cNvSpPr>
          <p:nvPr/>
        </p:nvSpPr>
        <p:spPr bwMode="auto">
          <a:xfrm>
            <a:off x="6019800" y="3921143"/>
            <a:ext cx="2667000" cy="336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nSpc>
                <a:spcPct val="80000"/>
              </a:lnSpc>
              <a:spcBef>
                <a:spcPct val="20000"/>
              </a:spcBef>
              <a:buClr>
                <a:schemeClr val="accent2"/>
              </a:buClr>
              <a:buSzPct val="75000"/>
              <a:buFont typeface="Monotype Sorts" pitchFamily="2" charset="2"/>
              <a:buNone/>
            </a:pPr>
            <a:r>
              <a:rPr lang="tr-TR" altLang="zh-TW" sz="2000" dirty="0" smtClean="0">
                <a:latin typeface="Arial" pitchFamily="34" charset="0"/>
                <a:ea typeface="新細明體" pitchFamily="18" charset="-120"/>
              </a:rPr>
              <a:t>Hile’yi</a:t>
            </a:r>
            <a:r>
              <a:rPr lang="en-US" altLang="zh-TW" sz="2000" dirty="0" smtClean="0">
                <a:latin typeface="Arial" pitchFamily="34" charset="0"/>
                <a:ea typeface="新細明體" pitchFamily="18" charset="-120"/>
              </a:rPr>
              <a:t> “</a:t>
            </a:r>
            <a:r>
              <a:rPr lang="tr-TR" altLang="zh-TW" sz="2000" dirty="0" smtClean="0">
                <a:latin typeface="Arial" pitchFamily="34" charset="0"/>
                <a:ea typeface="新細明體" pitchFamily="18" charset="-120"/>
              </a:rPr>
              <a:t>Hayır</a:t>
            </a:r>
            <a:r>
              <a:rPr lang="en-US" altLang="zh-TW" sz="2000" dirty="0" smtClean="0">
                <a:latin typeface="Arial" pitchFamily="34" charset="0"/>
                <a:ea typeface="新細明體" pitchFamily="18" charset="-120"/>
              </a:rPr>
              <a:t>”</a:t>
            </a:r>
            <a:r>
              <a:rPr lang="tr-TR" altLang="zh-TW" sz="2000" dirty="0" smtClean="0">
                <a:latin typeface="Arial" pitchFamily="34" charset="0"/>
                <a:ea typeface="新細明體" pitchFamily="18" charset="-120"/>
              </a:rPr>
              <a:t>’a ata</a:t>
            </a:r>
            <a:endParaRPr lang="en-US" altLang="zh-TW" sz="2000" dirty="0">
              <a:latin typeface="Arial" pitchFamily="34" charset="0"/>
              <a:ea typeface="新細明體" pitchFamily="18" charset="-120"/>
            </a:endParaRPr>
          </a:p>
        </p:txBody>
      </p:sp>
      <p:sp>
        <p:nvSpPr>
          <p:cNvPr id="31" name="Text Box 28"/>
          <p:cNvSpPr txBox="1">
            <a:spLocks noChangeArrowheads="1"/>
          </p:cNvSpPr>
          <p:nvPr/>
        </p:nvSpPr>
        <p:spPr bwMode="auto">
          <a:xfrm>
            <a:off x="4800600" y="1482743"/>
            <a:ext cx="2057416" cy="338554"/>
          </a:xfrm>
          <a:prstGeom prst="rect">
            <a:avLst/>
          </a:prstGeom>
          <a:noFill/>
          <a:ln w="12700">
            <a:noFill/>
            <a:miter lim="800000"/>
            <a:headEnd/>
            <a:tailEnd/>
          </a:ln>
          <a:effectLst/>
        </p:spPr>
        <p:txBody>
          <a:bodyPr wrap="square">
            <a:spAutoFit/>
          </a:bodyPr>
          <a:lstStyle/>
          <a:p>
            <a:pPr marL="342900" indent="-342900" algn="ctr">
              <a:lnSpc>
                <a:spcPct val="80000"/>
              </a:lnSpc>
              <a:spcBef>
                <a:spcPct val="20000"/>
              </a:spcBef>
              <a:buClr>
                <a:schemeClr val="accent2"/>
              </a:buClr>
              <a:buSzPct val="75000"/>
              <a:buFont typeface="Monotype Sorts" pitchFamily="2" charset="2"/>
              <a:buNone/>
            </a:pPr>
            <a:r>
              <a:rPr lang="tr-TR" altLang="zh-TW" sz="2000" b="1" dirty="0" smtClean="0">
                <a:solidFill>
                  <a:schemeClr val="tx2"/>
                </a:solidFill>
                <a:latin typeface="Arial" pitchFamily="34" charset="0"/>
                <a:ea typeface="新細明體" pitchFamily="18" charset="-120"/>
              </a:rPr>
              <a:t>Sınama Verisi</a:t>
            </a:r>
            <a:endParaRPr lang="en-US" altLang="zh-TW" sz="2000" dirty="0">
              <a:solidFill>
                <a:schemeClr val="bg2"/>
              </a:solidFill>
              <a:latin typeface="Arial" pitchFamily="34" charset="0"/>
              <a:ea typeface="新細明體" pitchFamily="18" charset="-120"/>
            </a:endParaRPr>
          </a:p>
        </p:txBody>
      </p:sp>
      <p:graphicFrame>
        <p:nvGraphicFramePr>
          <p:cNvPr id="131077" name="Object 5"/>
          <p:cNvGraphicFramePr>
            <a:graphicFrameLocks noChangeAspect="1"/>
          </p:cNvGraphicFramePr>
          <p:nvPr/>
        </p:nvGraphicFramePr>
        <p:xfrm>
          <a:off x="4953000" y="1943100"/>
          <a:ext cx="3548090" cy="1085850"/>
        </p:xfrm>
        <a:graphic>
          <a:graphicData uri="http://schemas.openxmlformats.org/presentationml/2006/ole">
            <mc:AlternateContent xmlns:mc="http://schemas.openxmlformats.org/markup-compatibility/2006">
              <mc:Choice xmlns:v="urn:schemas-microsoft-com:vml" Requires="v">
                <p:oleObj spid="_x0000_s131086" name="Document" r:id="rId3" imgW="5245065" imgH="1570882" progId="Word.Document.8">
                  <p:embed/>
                </p:oleObj>
              </mc:Choice>
              <mc:Fallback>
                <p:oleObj name="Document" r:id="rId3" imgW="5245065" imgH="1570882"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43100"/>
                        <a:ext cx="354809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6"/>
          <p:cNvSpPr>
            <a:spLocks noChangeShapeType="1"/>
          </p:cNvSpPr>
          <p:nvPr/>
        </p:nvSpPr>
        <p:spPr bwMode="auto">
          <a:xfrm>
            <a:off x="3695700" y="3916381"/>
            <a:ext cx="531813" cy="649287"/>
          </a:xfrm>
          <a:prstGeom prst="line">
            <a:avLst/>
          </a:prstGeom>
          <a:noFill/>
          <a:ln w="38100">
            <a:solidFill>
              <a:srgbClr val="FF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 name="Line 7"/>
          <p:cNvSpPr>
            <a:spLocks noChangeShapeType="1"/>
          </p:cNvSpPr>
          <p:nvPr/>
        </p:nvSpPr>
        <p:spPr bwMode="auto">
          <a:xfrm>
            <a:off x="2571736" y="3043224"/>
            <a:ext cx="620712" cy="568325"/>
          </a:xfrm>
          <a:prstGeom prst="line">
            <a:avLst/>
          </a:prstGeom>
          <a:noFill/>
          <a:ln w="38100">
            <a:solidFill>
              <a:srgbClr val="FF0000"/>
            </a:solidFill>
            <a:round/>
            <a:headEnd/>
            <a:tailEnd type="triangle" w="med" len="med"/>
          </a:ln>
          <a:effectLst/>
          <a:scene3d>
            <a:camera prst="orthographicFront"/>
            <a:lightRig rig="threePt" dir="t"/>
          </a:scene3d>
          <a:sp3d>
            <a:bevelT prst="angle"/>
          </a:sp3d>
        </p:spPr>
        <p:txBody>
          <a:bodyPr wrap="none" anchor="ctr"/>
          <a:lstStyle/>
          <a:p>
            <a:endParaRPr lang="tr-TR"/>
          </a:p>
        </p:txBody>
      </p:sp>
      <p:grpSp>
        <p:nvGrpSpPr>
          <p:cNvPr id="35" name="Group 3"/>
          <p:cNvGrpSpPr>
            <a:grpSpLocks/>
          </p:cNvGrpSpPr>
          <p:nvPr/>
        </p:nvGrpSpPr>
        <p:grpSpPr bwMode="auto">
          <a:xfrm>
            <a:off x="642275" y="2701943"/>
            <a:ext cx="4014755" cy="3298825"/>
            <a:chOff x="359" y="1584"/>
            <a:chExt cx="2306" cy="1694"/>
          </a:xfrm>
        </p:grpSpPr>
        <p:sp>
          <p:nvSpPr>
            <p:cNvPr id="36"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7"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8"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9"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40"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41"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42" name="Text Box 10"/>
            <p:cNvSpPr txBox="1">
              <a:spLocks noChangeArrowheads="1"/>
            </p:cNvSpPr>
            <p:nvPr/>
          </p:nvSpPr>
          <p:spPr bwMode="auto">
            <a:xfrm>
              <a:off x="913" y="1584"/>
              <a:ext cx="841"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wrap="square">
              <a:spAutoFit/>
            </a:bodyPr>
            <a:lstStyle/>
            <a:p>
              <a:pPr marL="342900" indent="-342900">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Geri Ödeme</a:t>
              </a:r>
              <a:endParaRPr lang="en-US" altLang="zh-TW" sz="1600" dirty="0">
                <a:solidFill>
                  <a:schemeClr val="bg2"/>
                </a:solidFill>
                <a:latin typeface="Arial" pitchFamily="34" charset="0"/>
                <a:ea typeface="新細明體" pitchFamily="18" charset="-120"/>
              </a:endParaRPr>
            </a:p>
          </p:txBody>
        </p:sp>
        <p:sp>
          <p:nvSpPr>
            <p:cNvPr id="43" name="Text Box 11"/>
            <p:cNvSpPr txBox="1">
              <a:spLocks noChangeArrowheads="1"/>
            </p:cNvSpPr>
            <p:nvPr/>
          </p:nvSpPr>
          <p:spPr bwMode="auto">
            <a:xfrm>
              <a:off x="1553" y="2042"/>
              <a:ext cx="589" cy="174"/>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Md. Dur.</a:t>
              </a:r>
              <a:endParaRPr lang="en-US" altLang="zh-TW" sz="1600" dirty="0">
                <a:solidFill>
                  <a:schemeClr val="bg2"/>
                </a:solidFill>
                <a:latin typeface="Arial" pitchFamily="34" charset="0"/>
                <a:ea typeface="新細明體" pitchFamily="18" charset="-120"/>
              </a:endParaRPr>
            </a:p>
          </p:txBody>
        </p:sp>
        <p:sp>
          <p:nvSpPr>
            <p:cNvPr id="44"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2D1993"/>
                  </a:solidFill>
                  <a:latin typeface="Arial" pitchFamily="34" charset="0"/>
                  <a:ea typeface="新細明體" pitchFamily="18" charset="-120"/>
                </a:rPr>
                <a:t>Gelir</a:t>
              </a:r>
              <a:endParaRPr lang="en-US" altLang="zh-TW" sz="1600" dirty="0">
                <a:solidFill>
                  <a:schemeClr val="bg2"/>
                </a:solidFill>
                <a:latin typeface="Arial" pitchFamily="34" charset="0"/>
                <a:ea typeface="新細明體" pitchFamily="18" charset="-120"/>
              </a:endParaRPr>
            </a:p>
          </p:txBody>
        </p:sp>
        <p:sp>
          <p:nvSpPr>
            <p:cNvPr id="45"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6" name="Text Box 14"/>
            <p:cNvSpPr txBox="1">
              <a:spLocks noChangeArrowheads="1"/>
            </p:cNvSpPr>
            <p:nvPr/>
          </p:nvSpPr>
          <p:spPr bwMode="auto">
            <a:xfrm>
              <a:off x="1672" y="3058"/>
              <a:ext cx="432" cy="173"/>
            </a:xfrm>
            <a:prstGeom prst="rect">
              <a:avLst/>
            </a:prstGeom>
            <a:noFill/>
            <a:ln w="12700">
              <a:noFill/>
              <a:miter lim="800000"/>
              <a:headEnd/>
              <a:tailEnd/>
            </a:ln>
            <a:effectLst/>
            <a:scene3d>
              <a:camera prst="orthographicFront"/>
              <a:lightRig rig="threePt" dir="t"/>
            </a:scene3d>
            <a:sp3d>
              <a:bevelT prst="angle"/>
            </a:sp3d>
          </p:spPr>
          <p:txBody>
            <a:bodyPr>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47"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48" name="Text Box 16"/>
            <p:cNvSpPr txBox="1">
              <a:spLocks noChangeArrowheads="1"/>
            </p:cNvSpPr>
            <p:nvPr/>
          </p:nvSpPr>
          <p:spPr bwMode="auto">
            <a:xfrm>
              <a:off x="729" y="3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pPr>
              <a:r>
                <a:rPr lang="tr-TR" altLang="zh-TW" sz="1600" b="1" dirty="0" smtClean="0">
                  <a:solidFill>
                    <a:srgbClr val="800000"/>
                  </a:solidFill>
                  <a:latin typeface="Arial" pitchFamily="34" charset="0"/>
                  <a:ea typeface="新細明體" pitchFamily="18" charset="-120"/>
                </a:rPr>
                <a:t>HAYIR</a:t>
              </a:r>
              <a:endParaRPr lang="en-US" altLang="zh-TW" sz="1600" dirty="0" smtClean="0">
                <a:solidFill>
                  <a:schemeClr val="bg2"/>
                </a:solidFill>
                <a:latin typeface="Arial" pitchFamily="34" charset="0"/>
                <a:ea typeface="新細明體" pitchFamily="18" charset="-120"/>
              </a:endParaRPr>
            </a:p>
          </p:txBody>
        </p:sp>
        <p:sp>
          <p:nvSpPr>
            <p:cNvPr id="49"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50" name="Text Box 18"/>
            <p:cNvSpPr txBox="1">
              <a:spLocks noChangeArrowheads="1"/>
            </p:cNvSpPr>
            <p:nvPr/>
          </p:nvSpPr>
          <p:spPr bwMode="auto">
            <a:xfrm>
              <a:off x="359" y="2067"/>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51"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a:effectLst/>
            <a:scene3d>
              <a:camera prst="orthographicFront"/>
              <a:lightRig rig="threePt" dir="t"/>
            </a:scene3d>
            <a:sp3d>
              <a:bevelT prst="angle"/>
            </a:sp3d>
          </p:spPr>
          <p:txBody>
            <a:bodyPr wrap="none" anchor="ctr"/>
            <a:lstStyle/>
            <a:p>
              <a:endParaRPr lang="tr-TR"/>
            </a:p>
          </p:txBody>
        </p:sp>
        <p:sp>
          <p:nvSpPr>
            <p:cNvPr id="52" name="Text Box 20"/>
            <p:cNvSpPr txBox="1">
              <a:spLocks noChangeArrowheads="1"/>
            </p:cNvSpPr>
            <p:nvPr/>
          </p:nvSpPr>
          <p:spPr bwMode="auto">
            <a:xfrm>
              <a:off x="2196" y="2581"/>
              <a:ext cx="461"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ctr">
                <a:spcBef>
                  <a:spcPct val="20000"/>
                </a:spcBef>
                <a:buClr>
                  <a:schemeClr val="accent2"/>
                </a:buClr>
                <a:buSzPct val="75000"/>
                <a:buFont typeface="Monotype Sorts" pitchFamily="2" charset="2"/>
                <a:buNone/>
              </a:pPr>
              <a:r>
                <a:rPr lang="tr-TR" altLang="zh-TW" sz="1600" b="1" dirty="0" smtClean="0">
                  <a:solidFill>
                    <a:srgbClr val="800000"/>
                  </a:solidFill>
                  <a:latin typeface="Arial" pitchFamily="34" charset="0"/>
                  <a:ea typeface="新細明體" pitchFamily="18" charset="-120"/>
                </a:rPr>
                <a:t>HAYIR</a:t>
              </a:r>
              <a:endParaRPr lang="en-US" altLang="zh-TW" sz="1600" dirty="0">
                <a:solidFill>
                  <a:schemeClr val="bg2"/>
                </a:solidFill>
                <a:latin typeface="Arial" pitchFamily="34" charset="0"/>
                <a:ea typeface="新細明體" pitchFamily="18" charset="-120"/>
              </a:endParaRPr>
            </a:p>
          </p:txBody>
        </p:sp>
        <p:sp>
          <p:nvSpPr>
            <p:cNvPr id="53" name="Text Box 21"/>
            <p:cNvSpPr txBox="1">
              <a:spLocks noChangeArrowheads="1"/>
            </p:cNvSpPr>
            <p:nvPr/>
          </p:nvSpPr>
          <p:spPr bwMode="auto">
            <a:xfrm>
              <a:off x="449" y="1750"/>
              <a:ext cx="342"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Evet</a:t>
              </a:r>
              <a:endParaRPr lang="en-US" altLang="zh-TW" sz="1600" dirty="0">
                <a:solidFill>
                  <a:schemeClr val="bg2"/>
                </a:solidFill>
                <a:latin typeface="Arial" pitchFamily="34" charset="0"/>
                <a:ea typeface="新細明體" pitchFamily="18" charset="-120"/>
              </a:endParaRPr>
            </a:p>
          </p:txBody>
        </p:sp>
        <p:sp>
          <p:nvSpPr>
            <p:cNvPr id="54" name="Text Box 22"/>
            <p:cNvSpPr txBox="1">
              <a:spLocks noChangeArrowheads="1"/>
            </p:cNvSpPr>
            <p:nvPr/>
          </p:nvSpPr>
          <p:spPr bwMode="auto">
            <a:xfrm>
              <a:off x="1521" y="1750"/>
              <a:ext cx="388"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Hayır</a:t>
              </a:r>
              <a:endParaRPr lang="en-US" altLang="zh-TW" sz="1600" dirty="0">
                <a:solidFill>
                  <a:schemeClr val="bg2"/>
                </a:solidFill>
                <a:latin typeface="Arial" pitchFamily="34" charset="0"/>
                <a:ea typeface="新細明體" pitchFamily="18" charset="-120"/>
              </a:endParaRPr>
            </a:p>
          </p:txBody>
        </p:sp>
        <p:sp>
          <p:nvSpPr>
            <p:cNvPr id="55" name="Text Box 23"/>
            <p:cNvSpPr txBox="1">
              <a:spLocks noChangeArrowheads="1"/>
            </p:cNvSpPr>
            <p:nvPr/>
          </p:nvSpPr>
          <p:spPr bwMode="auto">
            <a:xfrm>
              <a:off x="2370" y="2232"/>
              <a:ext cx="295"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Evli</a:t>
              </a:r>
              <a:endParaRPr lang="en-US" altLang="zh-TW" sz="1600" dirty="0">
                <a:solidFill>
                  <a:schemeClr val="bg2"/>
                </a:solidFill>
                <a:latin typeface="Arial" pitchFamily="34" charset="0"/>
                <a:ea typeface="新細明體" pitchFamily="18" charset="-120"/>
              </a:endParaRPr>
            </a:p>
          </p:txBody>
        </p:sp>
        <p:sp>
          <p:nvSpPr>
            <p:cNvPr id="56" name="Text Box 24"/>
            <p:cNvSpPr txBox="1">
              <a:spLocks noChangeArrowheads="1"/>
            </p:cNvSpPr>
            <p:nvPr/>
          </p:nvSpPr>
          <p:spPr bwMode="auto">
            <a:xfrm>
              <a:off x="902" y="2250"/>
              <a:ext cx="997" cy="174"/>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tr-TR" altLang="zh-TW" sz="1600" dirty="0" smtClean="0">
                  <a:latin typeface="Arial" pitchFamily="34" charset="0"/>
                  <a:ea typeface="新細明體" pitchFamily="18" charset="-120"/>
                </a:rPr>
                <a:t>Bekar</a:t>
              </a:r>
              <a:r>
                <a:rPr lang="en-US" altLang="zh-TW" sz="1600" dirty="0" smtClean="0">
                  <a:latin typeface="Arial" pitchFamily="34" charset="0"/>
                  <a:ea typeface="新細明體" pitchFamily="18" charset="-120"/>
                </a:rPr>
                <a:t>, </a:t>
              </a:r>
              <a:r>
                <a:rPr lang="tr-TR" altLang="zh-TW" sz="1600" dirty="0" smtClean="0">
                  <a:latin typeface="Arial" pitchFamily="34" charset="0"/>
                  <a:ea typeface="新細明體" pitchFamily="18" charset="-120"/>
                </a:rPr>
                <a:t>Boşanmış</a:t>
              </a:r>
              <a:endParaRPr lang="en-US" altLang="zh-TW" sz="1600" dirty="0">
                <a:solidFill>
                  <a:schemeClr val="bg2"/>
                </a:solidFill>
                <a:latin typeface="Arial" pitchFamily="34" charset="0"/>
                <a:ea typeface="新細明體" pitchFamily="18" charset="-120"/>
              </a:endParaRPr>
            </a:p>
          </p:txBody>
        </p:sp>
        <p:sp>
          <p:nvSpPr>
            <p:cNvPr id="57" name="Text Box 25"/>
            <p:cNvSpPr txBox="1">
              <a:spLocks noChangeArrowheads="1"/>
            </p:cNvSpPr>
            <p:nvPr/>
          </p:nvSpPr>
          <p:spPr bwMode="auto">
            <a:xfrm>
              <a:off x="654"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&lt; 80K</a:t>
              </a:r>
              <a:endParaRPr lang="en-US" altLang="zh-TW" sz="1600">
                <a:solidFill>
                  <a:schemeClr val="bg2"/>
                </a:solidFill>
                <a:latin typeface="Arial" pitchFamily="34" charset="0"/>
                <a:ea typeface="新細明體" pitchFamily="18" charset="-120"/>
              </a:endParaRPr>
            </a:p>
          </p:txBody>
        </p:sp>
        <p:sp>
          <p:nvSpPr>
            <p:cNvPr id="58" name="Text Box 26"/>
            <p:cNvSpPr txBox="1">
              <a:spLocks noChangeArrowheads="1"/>
            </p:cNvSpPr>
            <p:nvPr/>
          </p:nvSpPr>
          <p:spPr bwMode="auto">
            <a:xfrm>
              <a:off x="1772" y="2749"/>
              <a:ext cx="414" cy="173"/>
            </a:xfrm>
            <a:prstGeom prst="rect">
              <a:avLst/>
            </a:prstGeom>
            <a:noFill/>
            <a:ln w="12700">
              <a:noFill/>
              <a:miter lim="800000"/>
              <a:headEnd/>
              <a:tailEnd/>
            </a:ln>
            <a:effectLst/>
            <a:scene3d>
              <a:camera prst="orthographicFront"/>
              <a:lightRig rig="threePt" dir="t"/>
            </a:scene3d>
            <a:sp3d>
              <a:bevelT prst="angle"/>
            </a:sp3d>
          </p:spPr>
          <p:txBody>
            <a:bodyPr wrap="none">
              <a:spAutoFit/>
            </a:bodyPr>
            <a:lstStyle/>
            <a:p>
              <a:pPr marL="342900" indent="-342900" algn="r">
                <a:spcBef>
                  <a:spcPct val="20000"/>
                </a:spcBef>
                <a:buClr>
                  <a:schemeClr val="accent2"/>
                </a:buClr>
                <a:buSzPct val="75000"/>
                <a:buFont typeface="Monotype Sorts" pitchFamily="2" charset="2"/>
                <a:buNone/>
              </a:pPr>
              <a:r>
                <a:rPr lang="en-US" altLang="zh-TW" sz="1600">
                  <a:latin typeface="Arial" pitchFamily="34" charset="0"/>
                  <a:ea typeface="新細明體" pitchFamily="18" charset="-120"/>
                </a:rPr>
                <a:t>&gt; 80K</a:t>
              </a:r>
              <a:endParaRPr lang="en-US" altLang="zh-TW" sz="1600">
                <a:solidFill>
                  <a:schemeClr val="bg2"/>
                </a:solidFill>
                <a:latin typeface="Arial" pitchFamily="34" charset="0"/>
                <a:ea typeface="新細明體" pitchFamily="18" charset="-12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tr-TR" altLang="zh-TW" dirty="0" smtClean="0">
                <a:ea typeface="新細明體" pitchFamily="18" charset="-120"/>
              </a:rPr>
              <a:t>Karar Ağacı Sınıflandırma Görevi</a:t>
            </a:r>
            <a:endParaRPr lang="en-US" altLang="zh-TW" dirty="0">
              <a:ea typeface="新細明體" pitchFamily="18" charset="-120"/>
            </a:endParaRPr>
          </a:p>
        </p:txBody>
      </p:sp>
      <p:graphicFrame>
        <p:nvGraphicFramePr>
          <p:cNvPr id="142339" name="Object 3"/>
          <p:cNvGraphicFramePr>
            <a:graphicFrameLocks noGrp="1" noChangeAspect="1"/>
          </p:cNvGraphicFramePr>
          <p:nvPr>
            <p:ph idx="1"/>
          </p:nvPr>
        </p:nvGraphicFramePr>
        <p:xfrm>
          <a:off x="1285853" y="1430849"/>
          <a:ext cx="6423048" cy="4893751"/>
        </p:xfrm>
        <a:graphic>
          <a:graphicData uri="http://schemas.openxmlformats.org/presentationml/2006/ole">
            <mc:AlternateContent xmlns:mc="http://schemas.openxmlformats.org/markup-compatibility/2006">
              <mc:Choice xmlns:v="urn:schemas-microsoft-com:vml" Requires="v">
                <p:oleObj spid="_x0000_s132107" name="Visio" r:id="rId3" imgW="8529310" imgH="6498546" progId="Visio.Drawing.11">
                  <p:embed/>
                </p:oleObj>
              </mc:Choice>
              <mc:Fallback>
                <p:oleObj name="Visio" r:id="rId3" imgW="8529310" imgH="649854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3" y="1430849"/>
                        <a:ext cx="6423048" cy="4893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0"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p:spPr>
        <p:txBody>
          <a:bodyPr/>
          <a:lstStyle/>
          <a:p>
            <a:endParaRPr lang="tr-TR"/>
          </a:p>
        </p:txBody>
      </p:sp>
      <p:sp>
        <p:nvSpPr>
          <p:cNvPr id="142341" name="Text Box 5"/>
          <p:cNvSpPr txBox="1">
            <a:spLocks noChangeArrowheads="1"/>
          </p:cNvSpPr>
          <p:nvPr/>
        </p:nvSpPr>
        <p:spPr bwMode="auto">
          <a:xfrm>
            <a:off x="7086600" y="4283075"/>
            <a:ext cx="1219200" cy="517525"/>
          </a:xfrm>
          <a:prstGeom prst="rect">
            <a:avLst/>
          </a:prstGeom>
          <a:noFill/>
          <a:ln w="12700">
            <a:noFill/>
            <a:miter lim="800000"/>
            <a:headEnd/>
            <a:tailEnd/>
          </a:ln>
          <a:effectLst/>
        </p:spPr>
        <p:txBody>
          <a:bodyPr>
            <a:spAutoFit/>
          </a:bodyPr>
          <a:lstStyle/>
          <a:p>
            <a:pPr>
              <a:spcBef>
                <a:spcPct val="50000"/>
              </a:spcBef>
            </a:pPr>
            <a:r>
              <a:rPr lang="en-US" altLang="zh-TW" sz="1400" b="1">
                <a:latin typeface="Arial" pitchFamily="34" charset="0"/>
                <a:ea typeface="新細明體" pitchFamily="18" charset="-120"/>
              </a:rPr>
              <a:t>Decision Tree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5 Slayt Numarası Yer Tutucusu"/>
          <p:cNvSpPr>
            <a:spLocks noGrp="1"/>
          </p:cNvSpPr>
          <p:nvPr>
            <p:ph type="sldNum" sz="quarter" idx="12"/>
          </p:nvPr>
        </p:nvSpPr>
        <p:spPr>
          <a:noFill/>
        </p:spPr>
        <p:txBody>
          <a:bodyPr/>
          <a:lstStyle/>
          <a:p>
            <a:fld id="{3EC6F3AF-C006-4FAE-A39C-8BA3913CC8DB}" type="slidenum">
              <a:rPr lang="en-US"/>
              <a:pPr/>
              <a:t>34</a:t>
            </a:fld>
            <a:endParaRPr lang="en-US"/>
          </a:p>
        </p:txBody>
      </p:sp>
      <p:sp>
        <p:nvSpPr>
          <p:cNvPr id="6148" name="Rectangle 2"/>
          <p:cNvSpPr>
            <a:spLocks noGrp="1" noChangeArrowheads="1"/>
          </p:cNvSpPr>
          <p:nvPr>
            <p:ph type="title"/>
          </p:nvPr>
        </p:nvSpPr>
        <p:spPr/>
        <p:txBody>
          <a:bodyPr/>
          <a:lstStyle/>
          <a:p>
            <a:pPr eaLnBrk="1" hangingPunct="1"/>
            <a:r>
              <a:rPr lang="tr-TR" dirty="0" smtClean="0"/>
              <a:t>Tenis Oynama için Karar Ağacı</a:t>
            </a:r>
            <a:endParaRPr lang="en-US" dirty="0" smtClean="0"/>
          </a:p>
        </p:txBody>
      </p:sp>
      <p:sp>
        <p:nvSpPr>
          <p:cNvPr id="6149" name="Rectangle 3"/>
          <p:cNvSpPr>
            <a:spLocks noGrp="1" noChangeArrowheads="1"/>
          </p:cNvSpPr>
          <p:nvPr>
            <p:ph type="body" idx="1"/>
          </p:nvPr>
        </p:nvSpPr>
        <p:spPr/>
        <p:txBody>
          <a:bodyPr/>
          <a:lstStyle/>
          <a:p>
            <a:pPr eaLnBrk="1" hangingPunct="1"/>
            <a:r>
              <a:rPr lang="tr-TR" dirty="0" smtClean="0"/>
              <a:t>Nitelikler ve değerleri</a:t>
            </a:r>
            <a:r>
              <a:rPr lang="en-US" dirty="0" smtClean="0"/>
              <a:t>:</a:t>
            </a:r>
          </a:p>
          <a:p>
            <a:pPr lvl="1" eaLnBrk="1" hangingPunct="1"/>
            <a:r>
              <a:rPr lang="en-US" dirty="0" err="1" smtClean="0"/>
              <a:t>Hava</a:t>
            </a:r>
            <a:r>
              <a:rPr lang="en-US" dirty="0" smtClean="0"/>
              <a:t>: </a:t>
            </a:r>
            <a:r>
              <a:rPr lang="en-US" i="1" dirty="0" err="1" smtClean="0"/>
              <a:t>Güneşli</a:t>
            </a:r>
            <a:r>
              <a:rPr lang="en-US" i="1" dirty="0" smtClean="0"/>
              <a:t>, </a:t>
            </a:r>
            <a:r>
              <a:rPr lang="en-US" i="1" dirty="0" err="1" smtClean="0"/>
              <a:t>Bulutlu</a:t>
            </a:r>
            <a:r>
              <a:rPr lang="en-US" i="1" dirty="0" smtClean="0"/>
              <a:t>, </a:t>
            </a:r>
            <a:r>
              <a:rPr lang="en-US" i="1" dirty="0" err="1" smtClean="0"/>
              <a:t>Yağmurlu</a:t>
            </a:r>
            <a:endParaRPr lang="en-US" dirty="0" smtClean="0"/>
          </a:p>
          <a:p>
            <a:pPr lvl="1" eaLnBrk="1" hangingPunct="1"/>
            <a:r>
              <a:rPr lang="en-US" dirty="0" err="1" smtClean="0"/>
              <a:t>Nem</a:t>
            </a:r>
            <a:r>
              <a:rPr lang="en-US" dirty="0" smtClean="0"/>
              <a:t>: </a:t>
            </a:r>
            <a:r>
              <a:rPr lang="en-US" i="1" dirty="0" err="1" smtClean="0"/>
              <a:t>Yüksek</a:t>
            </a:r>
            <a:r>
              <a:rPr lang="en-US" i="1" dirty="0" smtClean="0"/>
              <a:t>, Normal</a:t>
            </a:r>
            <a:endParaRPr lang="en-US" dirty="0" smtClean="0"/>
          </a:p>
          <a:p>
            <a:pPr lvl="1" eaLnBrk="1" hangingPunct="1"/>
            <a:r>
              <a:rPr lang="en-US" dirty="0" err="1" smtClean="0"/>
              <a:t>Rüzgar</a:t>
            </a:r>
            <a:r>
              <a:rPr lang="en-US" dirty="0" smtClean="0"/>
              <a:t>: </a:t>
            </a:r>
            <a:r>
              <a:rPr lang="en-US" i="1" dirty="0" err="1" smtClean="0"/>
              <a:t>Güçlü</a:t>
            </a:r>
            <a:r>
              <a:rPr lang="en-US" i="1" dirty="0" smtClean="0"/>
              <a:t>, </a:t>
            </a:r>
            <a:r>
              <a:rPr lang="en-US" i="1" dirty="0" err="1" smtClean="0"/>
              <a:t>Zayıf</a:t>
            </a:r>
            <a:endParaRPr lang="en-US" dirty="0" smtClean="0"/>
          </a:p>
          <a:p>
            <a:pPr lvl="1" eaLnBrk="1" hangingPunct="1"/>
            <a:r>
              <a:rPr lang="en-US" dirty="0" err="1" smtClean="0"/>
              <a:t>Sıcaklık</a:t>
            </a:r>
            <a:r>
              <a:rPr lang="en-US" dirty="0" smtClean="0"/>
              <a:t>: </a:t>
            </a:r>
            <a:r>
              <a:rPr lang="en-US" i="1" dirty="0" err="1" smtClean="0"/>
              <a:t>Sıcak</a:t>
            </a:r>
            <a:r>
              <a:rPr lang="en-US" i="1" dirty="0" smtClean="0"/>
              <a:t>, </a:t>
            </a:r>
            <a:r>
              <a:rPr lang="en-US" i="1" dirty="0" err="1" smtClean="0"/>
              <a:t>Ilık</a:t>
            </a:r>
            <a:r>
              <a:rPr lang="en-US" i="1" dirty="0" smtClean="0"/>
              <a:t>, </a:t>
            </a:r>
            <a:r>
              <a:rPr lang="en-US" i="1" dirty="0" err="1" smtClean="0"/>
              <a:t>Serin</a:t>
            </a:r>
            <a:endParaRPr lang="en-US" dirty="0" smtClean="0"/>
          </a:p>
          <a:p>
            <a:pPr lvl="1" eaLnBrk="1" hangingPunct="1"/>
            <a:endParaRPr lang="en-US" dirty="0" smtClean="0"/>
          </a:p>
          <a:p>
            <a:pPr lvl="1" eaLnBrk="1" hangingPunct="1"/>
            <a:r>
              <a:rPr lang="tr-TR" dirty="0" smtClean="0">
                <a:solidFill>
                  <a:schemeClr val="folHlink"/>
                </a:solidFill>
              </a:rPr>
              <a:t>Hedef kavram </a:t>
            </a:r>
            <a:r>
              <a:rPr lang="en-US" dirty="0" smtClean="0"/>
              <a:t>– </a:t>
            </a:r>
            <a:r>
              <a:rPr lang="tr-TR" dirty="0" smtClean="0"/>
              <a:t>Tenis Oyna</a:t>
            </a:r>
            <a:r>
              <a:rPr lang="en-US" dirty="0" smtClean="0"/>
              <a:t>: </a:t>
            </a:r>
            <a:r>
              <a:rPr lang="en-US" i="1" dirty="0" err="1" smtClean="0"/>
              <a:t>Evet</a:t>
            </a:r>
            <a:r>
              <a:rPr lang="en-US" i="1" dirty="0" smtClean="0"/>
              <a:t>, </a:t>
            </a:r>
            <a:r>
              <a:rPr lang="en-US" i="1" dirty="0" err="1" smtClean="0"/>
              <a:t>Hayır</a:t>
            </a:r>
            <a:endParaRPr lang="en-US" i="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4 Slayt Numarası Yer Tutucusu"/>
          <p:cNvSpPr>
            <a:spLocks noGrp="1"/>
          </p:cNvSpPr>
          <p:nvPr>
            <p:ph type="sldNum" sz="quarter" idx="12"/>
          </p:nvPr>
        </p:nvSpPr>
        <p:spPr>
          <a:noFill/>
          <a:scene3d>
            <a:camera prst="orthographicFront"/>
            <a:lightRig rig="threePt" dir="t"/>
          </a:scene3d>
          <a:sp3d>
            <a:bevelT prst="angle"/>
          </a:sp3d>
        </p:spPr>
        <p:txBody>
          <a:bodyPr/>
          <a:lstStyle/>
          <a:p>
            <a:fld id="{27ABFC2C-3689-4F5D-8CAB-D4C1EFB92FA6}" type="slidenum">
              <a:rPr lang="en-US"/>
              <a:pPr/>
              <a:t>35</a:t>
            </a:fld>
            <a:endParaRPr lang="en-US"/>
          </a:p>
        </p:txBody>
      </p:sp>
      <p:sp>
        <p:nvSpPr>
          <p:cNvPr id="7172" name="Line 2"/>
          <p:cNvSpPr>
            <a:spLocks noChangeShapeType="1"/>
          </p:cNvSpPr>
          <p:nvPr/>
        </p:nvSpPr>
        <p:spPr bwMode="auto">
          <a:xfrm flipH="1">
            <a:off x="1600200" y="2209800"/>
            <a:ext cx="25908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3" name="Line 3"/>
          <p:cNvSpPr>
            <a:spLocks noChangeShapeType="1"/>
          </p:cNvSpPr>
          <p:nvPr/>
        </p:nvSpPr>
        <p:spPr bwMode="auto">
          <a:xfrm>
            <a:off x="4714876" y="2143116"/>
            <a:ext cx="2000264" cy="178595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4" name="Line 4"/>
          <p:cNvSpPr>
            <a:spLocks noChangeShapeType="1"/>
          </p:cNvSpPr>
          <p:nvPr/>
        </p:nvSpPr>
        <p:spPr bwMode="auto">
          <a:xfrm flipH="1">
            <a:off x="457200" y="4343400"/>
            <a:ext cx="9144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5" name="Line 5"/>
          <p:cNvSpPr>
            <a:spLocks noChangeShapeType="1"/>
          </p:cNvSpPr>
          <p:nvPr/>
        </p:nvSpPr>
        <p:spPr bwMode="auto">
          <a:xfrm>
            <a:off x="1676400" y="4343400"/>
            <a:ext cx="10668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6" name="Line 6"/>
          <p:cNvSpPr>
            <a:spLocks noChangeShapeType="1"/>
          </p:cNvSpPr>
          <p:nvPr/>
        </p:nvSpPr>
        <p:spPr bwMode="auto">
          <a:xfrm>
            <a:off x="6934200" y="4343400"/>
            <a:ext cx="9906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7" name="Line 7"/>
          <p:cNvSpPr>
            <a:spLocks noChangeShapeType="1"/>
          </p:cNvSpPr>
          <p:nvPr/>
        </p:nvSpPr>
        <p:spPr bwMode="auto">
          <a:xfrm flipH="1">
            <a:off x="5867400" y="4343400"/>
            <a:ext cx="9144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8" name="Line 8"/>
          <p:cNvSpPr>
            <a:spLocks noChangeShapeType="1"/>
          </p:cNvSpPr>
          <p:nvPr/>
        </p:nvSpPr>
        <p:spPr bwMode="auto">
          <a:xfrm>
            <a:off x="4419600" y="2214554"/>
            <a:ext cx="0" cy="16002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7179" name="Rectangle 9"/>
          <p:cNvSpPr>
            <a:spLocks noGrp="1" noChangeArrowheads="1"/>
          </p:cNvSpPr>
          <p:nvPr>
            <p:ph type="title"/>
          </p:nvPr>
        </p:nvSpPr>
        <p:spPr/>
        <p:txBody>
          <a:bodyPr/>
          <a:lstStyle/>
          <a:p>
            <a:pPr eaLnBrk="1" hangingPunct="1"/>
            <a:r>
              <a:rPr lang="tr-TR" dirty="0" smtClean="0"/>
              <a:t>Tenis Oynama için Karar Ağacı</a:t>
            </a:r>
            <a:endParaRPr lang="en-US" dirty="0" smtClean="0"/>
          </a:p>
        </p:txBody>
      </p:sp>
      <p:sp>
        <p:nvSpPr>
          <p:cNvPr id="7180" name="Text Box 10"/>
          <p:cNvSpPr txBox="1">
            <a:spLocks noChangeArrowheads="1"/>
          </p:cNvSpPr>
          <p:nvPr/>
        </p:nvSpPr>
        <p:spPr bwMode="auto">
          <a:xfrm>
            <a:off x="3994952" y="1752600"/>
            <a:ext cx="862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7181" name="Text Box 11"/>
          <p:cNvSpPr txBox="1">
            <a:spLocks noChangeArrowheads="1"/>
          </p:cNvSpPr>
          <p:nvPr/>
        </p:nvSpPr>
        <p:spPr bwMode="auto">
          <a:xfrm>
            <a:off x="2362200" y="2743200"/>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i="1" dirty="0">
              <a:solidFill>
                <a:schemeClr val="tx1"/>
              </a:solidFill>
            </a:endParaRPr>
          </a:p>
        </p:txBody>
      </p:sp>
      <p:sp>
        <p:nvSpPr>
          <p:cNvPr id="7182" name="Text Box 12"/>
          <p:cNvSpPr txBox="1">
            <a:spLocks noChangeArrowheads="1"/>
          </p:cNvSpPr>
          <p:nvPr/>
        </p:nvSpPr>
        <p:spPr bwMode="auto">
          <a:xfrm>
            <a:off x="3733800" y="2743200"/>
            <a:ext cx="1125501"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i="1" dirty="0">
              <a:solidFill>
                <a:schemeClr val="tx1"/>
              </a:solidFill>
            </a:endParaRPr>
          </a:p>
        </p:txBody>
      </p:sp>
      <p:sp>
        <p:nvSpPr>
          <p:cNvPr id="7183" name="Text Box 13"/>
          <p:cNvSpPr txBox="1">
            <a:spLocks noChangeArrowheads="1"/>
          </p:cNvSpPr>
          <p:nvPr/>
        </p:nvSpPr>
        <p:spPr bwMode="auto">
          <a:xfrm>
            <a:off x="5143504" y="2743200"/>
            <a:ext cx="1457002"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i="1" dirty="0">
              <a:solidFill>
                <a:schemeClr val="tx1"/>
              </a:solidFill>
            </a:endParaRPr>
          </a:p>
        </p:txBody>
      </p:sp>
      <p:sp>
        <p:nvSpPr>
          <p:cNvPr id="7184" name="Text Box 14"/>
          <p:cNvSpPr txBox="1">
            <a:spLocks noChangeArrowheads="1"/>
          </p:cNvSpPr>
          <p:nvPr/>
        </p:nvSpPr>
        <p:spPr bwMode="auto">
          <a:xfrm>
            <a:off x="1047519" y="3886200"/>
            <a:ext cx="809837"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Nem</a:t>
            </a:r>
            <a:endParaRPr lang="en-US" dirty="0">
              <a:solidFill>
                <a:schemeClr val="tx1"/>
              </a:solidFill>
            </a:endParaRPr>
          </a:p>
        </p:txBody>
      </p:sp>
      <p:sp>
        <p:nvSpPr>
          <p:cNvPr id="7185" name="Text Box 15"/>
          <p:cNvSpPr txBox="1">
            <a:spLocks noChangeArrowheads="1"/>
          </p:cNvSpPr>
          <p:nvPr/>
        </p:nvSpPr>
        <p:spPr bwMode="auto">
          <a:xfrm>
            <a:off x="304800" y="4953000"/>
            <a:ext cx="114165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Yüksek</a:t>
            </a:r>
            <a:endParaRPr lang="en-US" i="1" dirty="0">
              <a:solidFill>
                <a:schemeClr val="tx1"/>
              </a:solidFill>
            </a:endParaRPr>
          </a:p>
        </p:txBody>
      </p:sp>
      <p:sp>
        <p:nvSpPr>
          <p:cNvPr id="7186" name="Text Box 16"/>
          <p:cNvSpPr txBox="1">
            <a:spLocks noChangeArrowheads="1"/>
          </p:cNvSpPr>
          <p:nvPr/>
        </p:nvSpPr>
        <p:spPr bwMode="auto">
          <a:xfrm>
            <a:off x="1828800" y="4953000"/>
            <a:ext cx="1185863" cy="49530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a:solidFill>
                  <a:schemeClr val="tx1"/>
                </a:solidFill>
              </a:rPr>
              <a:t>Normal</a:t>
            </a:r>
          </a:p>
        </p:txBody>
      </p:sp>
      <p:sp>
        <p:nvSpPr>
          <p:cNvPr id="7187" name="Text Box 17"/>
          <p:cNvSpPr txBox="1">
            <a:spLocks noChangeArrowheads="1"/>
          </p:cNvSpPr>
          <p:nvPr/>
        </p:nvSpPr>
        <p:spPr bwMode="auto">
          <a:xfrm>
            <a:off x="6324600" y="3886200"/>
            <a:ext cx="1124154"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7188" name="Text Box 18"/>
          <p:cNvSpPr txBox="1">
            <a:spLocks noChangeArrowheads="1"/>
          </p:cNvSpPr>
          <p:nvPr/>
        </p:nvSpPr>
        <p:spPr bwMode="auto">
          <a:xfrm>
            <a:off x="5638800" y="4953000"/>
            <a:ext cx="946093"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i="1" dirty="0">
              <a:solidFill>
                <a:schemeClr val="tx1"/>
              </a:solidFill>
            </a:endParaRPr>
          </a:p>
        </p:txBody>
      </p:sp>
      <p:sp>
        <p:nvSpPr>
          <p:cNvPr id="7189" name="Text Box 19"/>
          <p:cNvSpPr txBox="1">
            <a:spLocks noChangeArrowheads="1"/>
          </p:cNvSpPr>
          <p:nvPr/>
        </p:nvSpPr>
        <p:spPr bwMode="auto">
          <a:xfrm>
            <a:off x="7162800" y="4953000"/>
            <a:ext cx="831125"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i="1" dirty="0">
              <a:solidFill>
                <a:schemeClr val="tx1"/>
              </a:solidFill>
            </a:endParaRPr>
          </a:p>
        </p:txBody>
      </p:sp>
      <p:sp>
        <p:nvSpPr>
          <p:cNvPr id="7190" name="Text Box 20"/>
          <p:cNvSpPr txBox="1">
            <a:spLocks noChangeArrowheads="1"/>
          </p:cNvSpPr>
          <p:nvPr/>
        </p:nvSpPr>
        <p:spPr bwMode="auto">
          <a:xfrm>
            <a:off x="152400" y="57912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dirty="0">
              <a:solidFill>
                <a:schemeClr val="tx1"/>
              </a:solidFill>
            </a:endParaRPr>
          </a:p>
        </p:txBody>
      </p:sp>
      <p:sp>
        <p:nvSpPr>
          <p:cNvPr id="7191" name="Text Box 21"/>
          <p:cNvSpPr txBox="1">
            <a:spLocks noChangeArrowheads="1"/>
          </p:cNvSpPr>
          <p:nvPr/>
        </p:nvSpPr>
        <p:spPr bwMode="auto">
          <a:xfrm>
            <a:off x="2438400" y="57912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7192" name="Text Box 22"/>
          <p:cNvSpPr txBox="1">
            <a:spLocks noChangeArrowheads="1"/>
          </p:cNvSpPr>
          <p:nvPr/>
        </p:nvSpPr>
        <p:spPr bwMode="auto">
          <a:xfrm>
            <a:off x="4071934" y="378619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7193" name="Text Box 23"/>
          <p:cNvSpPr txBox="1">
            <a:spLocks noChangeArrowheads="1"/>
          </p:cNvSpPr>
          <p:nvPr/>
        </p:nvSpPr>
        <p:spPr bwMode="auto">
          <a:xfrm>
            <a:off x="7696200" y="57912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7194" name="Text Box 24"/>
          <p:cNvSpPr txBox="1">
            <a:spLocks noChangeArrowheads="1"/>
          </p:cNvSpPr>
          <p:nvPr/>
        </p:nvSpPr>
        <p:spPr bwMode="auto">
          <a:xfrm>
            <a:off x="5562600" y="57912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4 Slayt Numarası Yer Tutucusu"/>
          <p:cNvSpPr>
            <a:spLocks noGrp="1"/>
          </p:cNvSpPr>
          <p:nvPr>
            <p:ph type="sldNum" sz="quarter" idx="12"/>
          </p:nvPr>
        </p:nvSpPr>
        <p:spPr>
          <a:noFill/>
          <a:scene3d>
            <a:camera prst="orthographicFront"/>
            <a:lightRig rig="threePt" dir="t"/>
          </a:scene3d>
          <a:sp3d>
            <a:bevelT prst="angle"/>
          </a:sp3d>
        </p:spPr>
        <p:txBody>
          <a:bodyPr/>
          <a:lstStyle/>
          <a:p>
            <a:fld id="{DB221446-CF58-4971-BDA3-7C10FB1F8DC1}" type="slidenum">
              <a:rPr lang="en-US"/>
              <a:pPr/>
              <a:t>36</a:t>
            </a:fld>
            <a:endParaRPr lang="en-US"/>
          </a:p>
        </p:txBody>
      </p:sp>
      <p:sp>
        <p:nvSpPr>
          <p:cNvPr id="8196" name="Line 2"/>
          <p:cNvSpPr>
            <a:spLocks noChangeShapeType="1"/>
          </p:cNvSpPr>
          <p:nvPr/>
        </p:nvSpPr>
        <p:spPr bwMode="auto">
          <a:xfrm flipH="1">
            <a:off x="1600200" y="2209800"/>
            <a:ext cx="25908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8197" name="Line 3"/>
          <p:cNvSpPr>
            <a:spLocks noChangeShapeType="1"/>
          </p:cNvSpPr>
          <p:nvPr/>
        </p:nvSpPr>
        <p:spPr bwMode="auto">
          <a:xfrm>
            <a:off x="4786314" y="2209800"/>
            <a:ext cx="1905000" cy="1676400"/>
          </a:xfrm>
          <a:prstGeom prst="line">
            <a:avLst/>
          </a:prstGeom>
          <a:noFill/>
          <a:ln w="38100">
            <a:solidFill>
              <a:schemeClr val="tx1"/>
            </a:solidFill>
            <a:prstDash val="dash"/>
            <a:miter lim="800000"/>
            <a:headEnd/>
            <a:tailEnd/>
          </a:ln>
          <a:scene3d>
            <a:camera prst="orthographicFront"/>
            <a:lightRig rig="threePt" dir="t"/>
          </a:scene3d>
          <a:sp3d>
            <a:bevelT prst="angle"/>
          </a:sp3d>
        </p:spPr>
        <p:txBody>
          <a:bodyPr wrap="none"/>
          <a:lstStyle/>
          <a:p>
            <a:endParaRPr lang="tr-TR"/>
          </a:p>
        </p:txBody>
      </p:sp>
      <p:sp>
        <p:nvSpPr>
          <p:cNvPr id="8198" name="Line 4"/>
          <p:cNvSpPr>
            <a:spLocks noChangeShapeType="1"/>
          </p:cNvSpPr>
          <p:nvPr/>
        </p:nvSpPr>
        <p:spPr bwMode="auto">
          <a:xfrm flipH="1">
            <a:off x="457200" y="4343400"/>
            <a:ext cx="9144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8199" name="Line 5"/>
          <p:cNvSpPr>
            <a:spLocks noChangeShapeType="1"/>
          </p:cNvSpPr>
          <p:nvPr/>
        </p:nvSpPr>
        <p:spPr bwMode="auto">
          <a:xfrm>
            <a:off x="1676400" y="4343400"/>
            <a:ext cx="10668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8200" name="Line 6"/>
          <p:cNvSpPr>
            <a:spLocks noChangeShapeType="1"/>
          </p:cNvSpPr>
          <p:nvPr/>
        </p:nvSpPr>
        <p:spPr bwMode="auto">
          <a:xfrm>
            <a:off x="4419600" y="2214554"/>
            <a:ext cx="0" cy="1600200"/>
          </a:xfrm>
          <a:prstGeom prst="line">
            <a:avLst/>
          </a:prstGeom>
          <a:noFill/>
          <a:ln w="38100">
            <a:solidFill>
              <a:schemeClr val="tx1"/>
            </a:solidFill>
            <a:prstDash val="dash"/>
            <a:miter lim="800000"/>
            <a:headEnd/>
            <a:tailEnd/>
          </a:ln>
          <a:scene3d>
            <a:camera prst="orthographicFront"/>
            <a:lightRig rig="threePt" dir="t"/>
          </a:scene3d>
          <a:sp3d>
            <a:bevelT prst="angle"/>
          </a:sp3d>
        </p:spPr>
        <p:txBody>
          <a:bodyPr wrap="none"/>
          <a:lstStyle/>
          <a:p>
            <a:endParaRPr lang="tr-TR"/>
          </a:p>
        </p:txBody>
      </p:sp>
      <p:sp>
        <p:nvSpPr>
          <p:cNvPr id="8201" name="Rectangle 7"/>
          <p:cNvSpPr>
            <a:spLocks noGrp="1" noChangeArrowheads="1"/>
          </p:cNvSpPr>
          <p:nvPr>
            <p:ph type="title"/>
          </p:nvPr>
        </p:nvSpPr>
        <p:spPr/>
        <p:txBody>
          <a:bodyPr/>
          <a:lstStyle/>
          <a:p>
            <a:pPr eaLnBrk="1" hangingPunct="1"/>
            <a:r>
              <a:rPr lang="tr-TR" dirty="0" smtClean="0"/>
              <a:t>Tenis Oynama için Karar Ağacı</a:t>
            </a:r>
            <a:endParaRPr lang="en-US" dirty="0" smtClean="0"/>
          </a:p>
        </p:txBody>
      </p:sp>
      <p:sp>
        <p:nvSpPr>
          <p:cNvPr id="8202" name="Text Box 8"/>
          <p:cNvSpPr txBox="1">
            <a:spLocks noChangeArrowheads="1"/>
          </p:cNvSpPr>
          <p:nvPr/>
        </p:nvSpPr>
        <p:spPr bwMode="auto">
          <a:xfrm>
            <a:off x="4000496" y="1752600"/>
            <a:ext cx="862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8203" name="Text Box 9"/>
          <p:cNvSpPr txBox="1">
            <a:spLocks noChangeArrowheads="1"/>
          </p:cNvSpPr>
          <p:nvPr/>
        </p:nvSpPr>
        <p:spPr bwMode="auto">
          <a:xfrm>
            <a:off x="2362200" y="2743200"/>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i="1" dirty="0">
              <a:solidFill>
                <a:schemeClr val="tx1"/>
              </a:solidFill>
            </a:endParaRPr>
          </a:p>
        </p:txBody>
      </p:sp>
      <p:sp>
        <p:nvSpPr>
          <p:cNvPr id="8204" name="Text Box 10"/>
          <p:cNvSpPr txBox="1">
            <a:spLocks noChangeArrowheads="1"/>
          </p:cNvSpPr>
          <p:nvPr/>
        </p:nvSpPr>
        <p:spPr bwMode="auto">
          <a:xfrm>
            <a:off x="3733800" y="2743200"/>
            <a:ext cx="1125501" cy="461665"/>
          </a:xfrm>
          <a:prstGeom prst="rect">
            <a:avLst/>
          </a:prstGeom>
          <a:solidFill>
            <a:schemeClr val="bg1"/>
          </a:solidFill>
          <a:ln w="38100">
            <a:solidFill>
              <a:schemeClr val="tx2"/>
            </a:solidFill>
            <a:prstDash val="dash"/>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i="1" dirty="0">
              <a:solidFill>
                <a:schemeClr val="tx1"/>
              </a:solidFill>
            </a:endParaRPr>
          </a:p>
        </p:txBody>
      </p:sp>
      <p:sp>
        <p:nvSpPr>
          <p:cNvPr id="8205" name="Text Box 11"/>
          <p:cNvSpPr txBox="1">
            <a:spLocks noChangeArrowheads="1"/>
          </p:cNvSpPr>
          <p:nvPr/>
        </p:nvSpPr>
        <p:spPr bwMode="auto">
          <a:xfrm>
            <a:off x="5143504" y="2743200"/>
            <a:ext cx="1457002" cy="461665"/>
          </a:xfrm>
          <a:prstGeom prst="rect">
            <a:avLst/>
          </a:prstGeom>
          <a:solidFill>
            <a:schemeClr val="bg1"/>
          </a:solidFill>
          <a:ln w="38100">
            <a:solidFill>
              <a:schemeClr val="tx2"/>
            </a:solidFill>
            <a:prstDash val="dash"/>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i="1" dirty="0">
              <a:solidFill>
                <a:schemeClr val="tx1"/>
              </a:solidFill>
            </a:endParaRPr>
          </a:p>
        </p:txBody>
      </p:sp>
      <p:sp>
        <p:nvSpPr>
          <p:cNvPr id="8206" name="Text Box 12"/>
          <p:cNvSpPr txBox="1">
            <a:spLocks noChangeArrowheads="1"/>
          </p:cNvSpPr>
          <p:nvPr/>
        </p:nvSpPr>
        <p:spPr bwMode="auto">
          <a:xfrm>
            <a:off x="1047519" y="3886200"/>
            <a:ext cx="809837"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Nem</a:t>
            </a:r>
            <a:endParaRPr lang="en-US" dirty="0">
              <a:solidFill>
                <a:schemeClr val="tx1"/>
              </a:solidFill>
            </a:endParaRPr>
          </a:p>
        </p:txBody>
      </p:sp>
      <p:sp>
        <p:nvSpPr>
          <p:cNvPr id="8207" name="Text Box 13"/>
          <p:cNvSpPr txBox="1">
            <a:spLocks noChangeArrowheads="1"/>
          </p:cNvSpPr>
          <p:nvPr/>
        </p:nvSpPr>
        <p:spPr bwMode="auto">
          <a:xfrm>
            <a:off x="304800" y="4953000"/>
            <a:ext cx="114165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Yüksek</a:t>
            </a:r>
            <a:endParaRPr lang="en-US" i="1" dirty="0">
              <a:solidFill>
                <a:schemeClr val="tx1"/>
              </a:solidFill>
            </a:endParaRPr>
          </a:p>
        </p:txBody>
      </p:sp>
      <p:sp>
        <p:nvSpPr>
          <p:cNvPr id="8208" name="Text Box 14"/>
          <p:cNvSpPr txBox="1">
            <a:spLocks noChangeArrowheads="1"/>
          </p:cNvSpPr>
          <p:nvPr/>
        </p:nvSpPr>
        <p:spPr bwMode="auto">
          <a:xfrm>
            <a:off x="1828800" y="4953000"/>
            <a:ext cx="1185863" cy="49530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a:solidFill>
                  <a:schemeClr val="tx1"/>
                </a:solidFill>
              </a:rPr>
              <a:t>Normal</a:t>
            </a:r>
          </a:p>
        </p:txBody>
      </p:sp>
      <p:sp>
        <p:nvSpPr>
          <p:cNvPr id="8209" name="Text Box 15"/>
          <p:cNvSpPr txBox="1">
            <a:spLocks noChangeArrowheads="1"/>
          </p:cNvSpPr>
          <p:nvPr/>
        </p:nvSpPr>
        <p:spPr bwMode="auto">
          <a:xfrm>
            <a:off x="152400" y="57912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dirty="0">
              <a:solidFill>
                <a:schemeClr val="tx1"/>
              </a:solidFill>
            </a:endParaRPr>
          </a:p>
        </p:txBody>
      </p:sp>
      <p:sp>
        <p:nvSpPr>
          <p:cNvPr id="8210" name="Text Box 16"/>
          <p:cNvSpPr txBox="1">
            <a:spLocks noChangeArrowheads="1"/>
          </p:cNvSpPr>
          <p:nvPr/>
        </p:nvSpPr>
        <p:spPr bwMode="auto">
          <a:xfrm>
            <a:off x="2438400" y="57912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grpSp>
        <p:nvGrpSpPr>
          <p:cNvPr id="2" name="Group 17"/>
          <p:cNvGrpSpPr>
            <a:grpSpLocks/>
          </p:cNvGrpSpPr>
          <p:nvPr/>
        </p:nvGrpSpPr>
        <p:grpSpPr bwMode="auto">
          <a:xfrm>
            <a:off x="2286002" y="3886204"/>
            <a:ext cx="6238884" cy="461963"/>
            <a:chOff x="1440" y="2448"/>
            <a:chExt cx="3930" cy="291"/>
          </a:xfrm>
        </p:grpSpPr>
        <p:sp>
          <p:nvSpPr>
            <p:cNvPr id="8218" name="Text Box 18"/>
            <p:cNvSpPr txBox="1">
              <a:spLocks noChangeArrowheads="1"/>
            </p:cNvSpPr>
            <p:nvPr/>
          </p:nvSpPr>
          <p:spPr bwMode="auto">
            <a:xfrm>
              <a:off x="2064" y="2448"/>
              <a:ext cx="3306" cy="291"/>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tr-TR" dirty="0" smtClean="0">
                  <a:solidFill>
                    <a:schemeClr val="tx1"/>
                  </a:solidFill>
                </a:rPr>
                <a:t>Her dahili düğüm bir niteliği test eder</a:t>
              </a:r>
              <a:endParaRPr lang="en-US" dirty="0">
                <a:solidFill>
                  <a:schemeClr val="tx1"/>
                </a:solidFill>
              </a:endParaRPr>
            </a:p>
          </p:txBody>
        </p:sp>
        <p:sp>
          <p:nvSpPr>
            <p:cNvPr id="8219" name="Line 19"/>
            <p:cNvSpPr>
              <a:spLocks noChangeShapeType="1"/>
            </p:cNvSpPr>
            <p:nvPr/>
          </p:nvSpPr>
          <p:spPr bwMode="auto">
            <a:xfrm flipH="1" flipV="1">
              <a:off x="1440" y="2592"/>
              <a:ext cx="624" cy="0"/>
            </a:xfrm>
            <a:prstGeom prst="line">
              <a:avLst/>
            </a:prstGeom>
            <a:noFill/>
            <a:ln w="38100">
              <a:solidFill>
                <a:schemeClr val="hlink"/>
              </a:solidFill>
              <a:miter lim="800000"/>
              <a:headEnd/>
              <a:tailEnd type="triangle" w="med" len="med"/>
            </a:ln>
            <a:scene3d>
              <a:camera prst="orthographicFront"/>
              <a:lightRig rig="threePt" dir="t"/>
            </a:scene3d>
            <a:sp3d>
              <a:bevelT prst="angle"/>
            </a:sp3d>
          </p:spPr>
          <p:txBody>
            <a:bodyPr wrap="none"/>
            <a:lstStyle/>
            <a:p>
              <a:endParaRPr lang="tr-TR"/>
            </a:p>
          </p:txBody>
        </p:sp>
      </p:grpSp>
      <p:grpSp>
        <p:nvGrpSpPr>
          <p:cNvPr id="3" name="Group 20"/>
          <p:cNvGrpSpPr>
            <a:grpSpLocks/>
          </p:cNvGrpSpPr>
          <p:nvPr/>
        </p:nvGrpSpPr>
        <p:grpSpPr bwMode="auto">
          <a:xfrm>
            <a:off x="3065463" y="4956178"/>
            <a:ext cx="6008681" cy="830263"/>
            <a:chOff x="1931" y="3122"/>
            <a:chExt cx="3785" cy="523"/>
          </a:xfrm>
        </p:grpSpPr>
        <p:sp>
          <p:nvSpPr>
            <p:cNvPr id="8216" name="Text Box 21"/>
            <p:cNvSpPr txBox="1">
              <a:spLocks noChangeArrowheads="1"/>
            </p:cNvSpPr>
            <p:nvPr/>
          </p:nvSpPr>
          <p:spPr bwMode="auto">
            <a:xfrm>
              <a:off x="2555" y="3122"/>
              <a:ext cx="3161" cy="523"/>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tr-TR" dirty="0" smtClean="0">
                  <a:solidFill>
                    <a:schemeClr val="tx1"/>
                  </a:solidFill>
                </a:rPr>
                <a:t>Her dal bir nitelik değer düğümüne </a:t>
              </a:r>
            </a:p>
            <a:p>
              <a:pPr>
                <a:spcBef>
                  <a:spcPct val="0"/>
                </a:spcBef>
              </a:pPr>
              <a:r>
                <a:rPr lang="tr-TR" dirty="0" smtClean="0">
                  <a:solidFill>
                    <a:schemeClr val="tx1"/>
                  </a:solidFill>
                </a:rPr>
                <a:t>tekabül eder</a:t>
              </a:r>
              <a:endParaRPr lang="en-US" dirty="0">
                <a:solidFill>
                  <a:schemeClr val="tx1"/>
                </a:solidFill>
              </a:endParaRPr>
            </a:p>
          </p:txBody>
        </p:sp>
        <p:sp>
          <p:nvSpPr>
            <p:cNvPr id="8217" name="Line 22"/>
            <p:cNvSpPr>
              <a:spLocks noChangeShapeType="1"/>
            </p:cNvSpPr>
            <p:nvPr/>
          </p:nvSpPr>
          <p:spPr bwMode="auto">
            <a:xfrm flipH="1" flipV="1">
              <a:off x="1931" y="3264"/>
              <a:ext cx="624" cy="0"/>
            </a:xfrm>
            <a:prstGeom prst="line">
              <a:avLst/>
            </a:prstGeom>
            <a:noFill/>
            <a:ln w="38100">
              <a:solidFill>
                <a:schemeClr val="folHlink"/>
              </a:solidFill>
              <a:miter lim="800000"/>
              <a:headEnd/>
              <a:tailEnd type="triangle" w="med" len="med"/>
            </a:ln>
            <a:scene3d>
              <a:camera prst="orthographicFront"/>
              <a:lightRig rig="threePt" dir="t"/>
            </a:scene3d>
            <a:sp3d>
              <a:bevelT prst="angle"/>
            </a:sp3d>
          </p:spPr>
          <p:txBody>
            <a:bodyPr wrap="none"/>
            <a:lstStyle/>
            <a:p>
              <a:endParaRPr lang="tr-TR"/>
            </a:p>
          </p:txBody>
        </p:sp>
      </p:grpSp>
      <p:grpSp>
        <p:nvGrpSpPr>
          <p:cNvPr id="4" name="Group 23"/>
          <p:cNvGrpSpPr>
            <a:grpSpLocks/>
          </p:cNvGrpSpPr>
          <p:nvPr/>
        </p:nvGrpSpPr>
        <p:grpSpPr bwMode="auto">
          <a:xfrm>
            <a:off x="3319462" y="5791203"/>
            <a:ext cx="5753107" cy="830263"/>
            <a:chOff x="2091" y="3648"/>
            <a:chExt cx="3624" cy="523"/>
          </a:xfrm>
        </p:grpSpPr>
        <p:sp>
          <p:nvSpPr>
            <p:cNvPr id="8214" name="Text Box 24"/>
            <p:cNvSpPr txBox="1">
              <a:spLocks noChangeArrowheads="1"/>
            </p:cNvSpPr>
            <p:nvPr/>
          </p:nvSpPr>
          <p:spPr bwMode="auto">
            <a:xfrm>
              <a:off x="2526" y="3648"/>
              <a:ext cx="3189" cy="523"/>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tr-TR" dirty="0" smtClean="0">
                  <a:solidFill>
                    <a:schemeClr val="tx1"/>
                  </a:solidFill>
                </a:rPr>
                <a:t>Her yaprak düğüm bir sınıflandırma </a:t>
              </a:r>
            </a:p>
            <a:p>
              <a:pPr>
                <a:spcBef>
                  <a:spcPct val="0"/>
                </a:spcBef>
              </a:pPr>
              <a:r>
                <a:rPr lang="tr-TR" dirty="0" smtClean="0">
                  <a:solidFill>
                    <a:schemeClr val="tx1"/>
                  </a:solidFill>
                </a:rPr>
                <a:t>ataması yapar</a:t>
              </a:r>
              <a:endParaRPr lang="en-US" dirty="0">
                <a:solidFill>
                  <a:schemeClr val="tx1"/>
                </a:solidFill>
              </a:endParaRPr>
            </a:p>
          </p:txBody>
        </p:sp>
        <p:sp>
          <p:nvSpPr>
            <p:cNvPr id="8215" name="Line 25"/>
            <p:cNvSpPr>
              <a:spLocks noChangeShapeType="1"/>
            </p:cNvSpPr>
            <p:nvPr/>
          </p:nvSpPr>
          <p:spPr bwMode="auto">
            <a:xfrm flipH="1" flipV="1">
              <a:off x="2091" y="3792"/>
              <a:ext cx="384" cy="0"/>
            </a:xfrm>
            <a:prstGeom prst="line">
              <a:avLst/>
            </a:prstGeom>
            <a:noFill/>
            <a:ln w="38100">
              <a:solidFill>
                <a:schemeClr val="accent2"/>
              </a:solidFill>
              <a:miter lim="800000"/>
              <a:headEnd/>
              <a:tailEnd type="triangle" w="med" len="med"/>
            </a:ln>
            <a:scene3d>
              <a:camera prst="orthographicFront"/>
              <a:lightRig rig="threePt" dir="t"/>
            </a:scene3d>
            <a:sp3d>
              <a:bevelT prst="angle"/>
            </a:sp3d>
          </p:spPr>
          <p:txBody>
            <a:bodyPr wrap="none"/>
            <a:lstStyle/>
            <a:p>
              <a:endParaRPr lang="tr-TR"/>
            </a:p>
          </p:txBody>
        </p:sp>
      </p:grpSp>
      <p:sp>
        <p:nvSpPr>
          <p:cNvPr id="27" name="Rectangle 41"/>
          <p:cNvSpPr>
            <a:spLocks noChangeArrowheads="1"/>
          </p:cNvSpPr>
          <p:nvPr/>
        </p:nvSpPr>
        <p:spPr bwMode="auto">
          <a:xfrm>
            <a:off x="0" y="3357562"/>
            <a:ext cx="1079500" cy="504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tr-TR"/>
          </a:p>
        </p:txBody>
      </p:sp>
      <p:sp>
        <p:nvSpPr>
          <p:cNvPr id="28" name="Line 43"/>
          <p:cNvSpPr>
            <a:spLocks noChangeShapeType="1"/>
          </p:cNvSpPr>
          <p:nvPr/>
        </p:nvSpPr>
        <p:spPr bwMode="auto">
          <a:xfrm>
            <a:off x="571472" y="2854324"/>
            <a:ext cx="71438" cy="43180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tr-TR"/>
          </a:p>
        </p:txBody>
      </p:sp>
      <p:sp>
        <p:nvSpPr>
          <p:cNvPr id="29" name="Text Box 44"/>
          <p:cNvSpPr txBox="1">
            <a:spLocks noChangeArrowheads="1"/>
          </p:cNvSpPr>
          <p:nvPr/>
        </p:nvSpPr>
        <p:spPr bwMode="auto">
          <a:xfrm>
            <a:off x="0" y="2357430"/>
            <a:ext cx="1786386" cy="461665"/>
          </a:xfrm>
          <a:prstGeom prst="rect">
            <a:avLst/>
          </a:prstGeom>
          <a:noFill/>
          <a:ln w="9525">
            <a:noFill/>
            <a:miter lim="800000"/>
            <a:headEnd/>
            <a:tailEnd/>
          </a:ln>
        </p:spPr>
        <p:txBody>
          <a:bodyPr wrap="none">
            <a:spAutoFit/>
          </a:bodyPr>
          <a:lstStyle/>
          <a:p>
            <a:r>
              <a:rPr lang="tr-TR" dirty="0" smtClean="0"/>
              <a:t>Veri küçülür</a:t>
            </a:r>
            <a:endParaRPr lang="en-US" dirty="0"/>
          </a:p>
        </p:txBody>
      </p:sp>
      <p:sp>
        <p:nvSpPr>
          <p:cNvPr id="30" name="Rectangle 40"/>
          <p:cNvSpPr>
            <a:spLocks noChangeArrowheads="1"/>
          </p:cNvSpPr>
          <p:nvPr/>
        </p:nvSpPr>
        <p:spPr bwMode="auto">
          <a:xfrm>
            <a:off x="684212" y="1484313"/>
            <a:ext cx="1887523" cy="504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dirty="0" smtClean="0"/>
              <a:t>Örnek boyutu</a:t>
            </a:r>
            <a:endParaRPr lang="en-US" dirty="0"/>
          </a:p>
        </p:txBody>
      </p:sp>
      <p:sp>
        <p:nvSpPr>
          <p:cNvPr id="31" name="Rectangle 42"/>
          <p:cNvSpPr>
            <a:spLocks noChangeArrowheads="1"/>
          </p:cNvSpPr>
          <p:nvPr/>
        </p:nvSpPr>
        <p:spPr bwMode="auto">
          <a:xfrm>
            <a:off x="7164388" y="3429000"/>
            <a:ext cx="503237" cy="504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4 Slayt Numarası Yer Tutucusu"/>
          <p:cNvSpPr>
            <a:spLocks noGrp="1"/>
          </p:cNvSpPr>
          <p:nvPr>
            <p:ph type="sldNum" sz="quarter" idx="12"/>
          </p:nvPr>
        </p:nvSpPr>
        <p:spPr>
          <a:noFill/>
          <a:scene3d>
            <a:camera prst="orthographicFront"/>
            <a:lightRig rig="threePt" dir="t"/>
          </a:scene3d>
          <a:sp3d>
            <a:bevelT prst="angle"/>
          </a:sp3d>
        </p:spPr>
        <p:txBody>
          <a:bodyPr/>
          <a:lstStyle/>
          <a:p>
            <a:fld id="{7CF967EC-D24A-41EF-85C5-14FC8407379F}" type="slidenum">
              <a:rPr lang="en-US"/>
              <a:pPr/>
              <a:t>37</a:t>
            </a:fld>
            <a:endParaRPr lang="en-US"/>
          </a:p>
        </p:txBody>
      </p:sp>
      <p:grpSp>
        <p:nvGrpSpPr>
          <p:cNvPr id="2" name="Group 2"/>
          <p:cNvGrpSpPr>
            <a:grpSpLocks/>
          </p:cNvGrpSpPr>
          <p:nvPr/>
        </p:nvGrpSpPr>
        <p:grpSpPr bwMode="auto">
          <a:xfrm>
            <a:off x="285750" y="1905000"/>
            <a:ext cx="8072439" cy="4810125"/>
            <a:chOff x="180" y="1200"/>
            <a:chExt cx="5085" cy="3030"/>
          </a:xfrm>
        </p:grpSpPr>
        <p:sp>
          <p:nvSpPr>
            <p:cNvPr id="9258" name="Rectangle 3"/>
            <p:cNvSpPr>
              <a:spLocks noChangeArrowheads="1"/>
            </p:cNvSpPr>
            <p:nvPr/>
          </p:nvSpPr>
          <p:spPr bwMode="auto">
            <a:xfrm>
              <a:off x="180" y="3888"/>
              <a:ext cx="720" cy="342"/>
            </a:xfrm>
            <a:prstGeom prst="rect">
              <a:avLst/>
            </a:prstGeom>
            <a:solidFill>
              <a:schemeClr val="accent2"/>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9259" name="Rectangle 4"/>
            <p:cNvSpPr>
              <a:spLocks noChangeArrowheads="1"/>
            </p:cNvSpPr>
            <p:nvPr/>
          </p:nvSpPr>
          <p:spPr bwMode="auto">
            <a:xfrm>
              <a:off x="4497" y="1200"/>
              <a:ext cx="768" cy="288"/>
            </a:xfrm>
            <a:prstGeom prst="rect">
              <a:avLst/>
            </a:prstGeom>
            <a:solidFill>
              <a:schemeClr val="accent2"/>
            </a:solidFill>
            <a:ln w="9525">
              <a:solidFill>
                <a:schemeClr val="tx1"/>
              </a:solidFill>
              <a:miter lim="800000"/>
              <a:headEnd/>
              <a:tailEnd/>
            </a:ln>
            <a:scene3d>
              <a:camera prst="orthographicFront"/>
              <a:lightRig rig="threePt" dir="t"/>
            </a:scene3d>
            <a:sp3d>
              <a:bevelT prst="angle"/>
            </a:sp3d>
          </p:spPr>
          <p:txBody>
            <a:bodyPr wrap="none" anchor="ctr"/>
            <a:lstStyle/>
            <a:p>
              <a:pPr algn="ctr">
                <a:spcBef>
                  <a:spcPct val="0"/>
                </a:spcBef>
              </a:pPr>
              <a:r>
                <a:rPr lang="en-US" dirty="0" err="1" smtClean="0">
                  <a:solidFill>
                    <a:schemeClr val="tx1"/>
                  </a:solidFill>
                </a:rPr>
                <a:t>Hayır</a:t>
              </a:r>
              <a:endParaRPr lang="en-US" dirty="0">
                <a:solidFill>
                  <a:schemeClr val="tx1"/>
                </a:solidFill>
              </a:endParaRPr>
            </a:p>
          </p:txBody>
        </p:sp>
      </p:grpSp>
      <p:grpSp>
        <p:nvGrpSpPr>
          <p:cNvPr id="3" name="Group 5"/>
          <p:cNvGrpSpPr>
            <a:grpSpLocks/>
          </p:cNvGrpSpPr>
          <p:nvPr/>
        </p:nvGrpSpPr>
        <p:grpSpPr bwMode="auto">
          <a:xfrm>
            <a:off x="1371600" y="1905000"/>
            <a:ext cx="2362200" cy="1981200"/>
            <a:chOff x="864" y="1200"/>
            <a:chExt cx="1488" cy="1248"/>
          </a:xfrm>
        </p:grpSpPr>
        <p:sp>
          <p:nvSpPr>
            <p:cNvPr id="9256" name="Rectangle 6"/>
            <p:cNvSpPr>
              <a:spLocks noChangeArrowheads="1"/>
            </p:cNvSpPr>
            <p:nvPr/>
          </p:nvSpPr>
          <p:spPr bwMode="auto">
            <a:xfrm>
              <a:off x="1488" y="2016"/>
              <a:ext cx="864" cy="432"/>
            </a:xfrm>
            <a:prstGeom prst="rect">
              <a:avLst/>
            </a:prstGeom>
            <a:solidFill>
              <a:schemeClr val="fo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9257" name="Rectangle 7"/>
            <p:cNvSpPr>
              <a:spLocks noChangeArrowheads="1"/>
            </p:cNvSpPr>
            <p:nvPr/>
          </p:nvSpPr>
          <p:spPr bwMode="auto">
            <a:xfrm>
              <a:off x="864" y="1200"/>
              <a:ext cx="768" cy="288"/>
            </a:xfrm>
            <a:prstGeom prst="rect">
              <a:avLst/>
            </a:prstGeom>
            <a:solidFill>
              <a:schemeClr val="fo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grpSp>
      <p:grpSp>
        <p:nvGrpSpPr>
          <p:cNvPr id="4" name="Group 8"/>
          <p:cNvGrpSpPr>
            <a:grpSpLocks/>
          </p:cNvGrpSpPr>
          <p:nvPr/>
        </p:nvGrpSpPr>
        <p:grpSpPr bwMode="auto">
          <a:xfrm>
            <a:off x="1371600" y="1447800"/>
            <a:ext cx="3752851" cy="1524000"/>
            <a:chOff x="864" y="912"/>
            <a:chExt cx="2364" cy="960"/>
          </a:xfrm>
        </p:grpSpPr>
        <p:sp>
          <p:nvSpPr>
            <p:cNvPr id="9254" name="Rectangle 9"/>
            <p:cNvSpPr>
              <a:spLocks noChangeArrowheads="1"/>
            </p:cNvSpPr>
            <p:nvPr/>
          </p:nvSpPr>
          <p:spPr bwMode="auto">
            <a:xfrm>
              <a:off x="2430" y="1440"/>
              <a:ext cx="798" cy="432"/>
            </a:xfrm>
            <a:prstGeom prst="rect">
              <a:avLst/>
            </a:prstGeom>
            <a:solidFill>
              <a:schemeClr va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9255" name="Rectangle 10"/>
            <p:cNvSpPr>
              <a:spLocks noChangeArrowheads="1"/>
            </p:cNvSpPr>
            <p:nvPr/>
          </p:nvSpPr>
          <p:spPr bwMode="auto">
            <a:xfrm>
              <a:off x="864" y="912"/>
              <a:ext cx="768" cy="288"/>
            </a:xfrm>
            <a:prstGeom prst="rect">
              <a:avLst/>
            </a:prstGeom>
            <a:solidFill>
              <a:schemeClr va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grpSp>
      <p:grpSp>
        <p:nvGrpSpPr>
          <p:cNvPr id="5" name="Group 11"/>
          <p:cNvGrpSpPr>
            <a:grpSpLocks/>
          </p:cNvGrpSpPr>
          <p:nvPr/>
        </p:nvGrpSpPr>
        <p:grpSpPr bwMode="auto">
          <a:xfrm>
            <a:off x="381000" y="1905000"/>
            <a:ext cx="5257800" cy="4114800"/>
            <a:chOff x="240" y="1200"/>
            <a:chExt cx="3312" cy="2592"/>
          </a:xfrm>
        </p:grpSpPr>
        <p:sp>
          <p:nvSpPr>
            <p:cNvPr id="9252" name="Rectangle 12"/>
            <p:cNvSpPr>
              <a:spLocks noChangeArrowheads="1"/>
            </p:cNvSpPr>
            <p:nvPr/>
          </p:nvSpPr>
          <p:spPr bwMode="auto">
            <a:xfrm>
              <a:off x="240" y="3360"/>
              <a:ext cx="840" cy="432"/>
            </a:xfrm>
            <a:prstGeom prst="rect">
              <a:avLst/>
            </a:prstGeom>
            <a:solidFill>
              <a:schemeClr val="fo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9253" name="Rectangle 13"/>
            <p:cNvSpPr>
              <a:spLocks noChangeArrowheads="1"/>
            </p:cNvSpPr>
            <p:nvPr/>
          </p:nvSpPr>
          <p:spPr bwMode="auto">
            <a:xfrm>
              <a:off x="2784" y="1200"/>
              <a:ext cx="768" cy="288"/>
            </a:xfrm>
            <a:prstGeom prst="rect">
              <a:avLst/>
            </a:prstGeom>
            <a:solidFill>
              <a:schemeClr val="fo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grpSp>
      <p:grpSp>
        <p:nvGrpSpPr>
          <p:cNvPr id="6" name="Group 14"/>
          <p:cNvGrpSpPr>
            <a:grpSpLocks/>
          </p:cNvGrpSpPr>
          <p:nvPr/>
        </p:nvGrpSpPr>
        <p:grpSpPr bwMode="auto">
          <a:xfrm>
            <a:off x="857250" y="1447800"/>
            <a:ext cx="4781550" cy="3505200"/>
            <a:chOff x="540" y="912"/>
            <a:chExt cx="3012" cy="2208"/>
          </a:xfrm>
        </p:grpSpPr>
        <p:sp>
          <p:nvSpPr>
            <p:cNvPr id="9250" name="Rectangle 15"/>
            <p:cNvSpPr>
              <a:spLocks noChangeArrowheads="1"/>
            </p:cNvSpPr>
            <p:nvPr/>
          </p:nvSpPr>
          <p:spPr bwMode="auto">
            <a:xfrm>
              <a:off x="540" y="2688"/>
              <a:ext cx="729" cy="432"/>
            </a:xfrm>
            <a:prstGeom prst="rect">
              <a:avLst/>
            </a:prstGeom>
            <a:solidFill>
              <a:schemeClr va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9251" name="Rectangle 16"/>
            <p:cNvSpPr>
              <a:spLocks noChangeArrowheads="1"/>
            </p:cNvSpPr>
            <p:nvPr/>
          </p:nvSpPr>
          <p:spPr bwMode="auto">
            <a:xfrm>
              <a:off x="2784" y="912"/>
              <a:ext cx="768" cy="288"/>
            </a:xfrm>
            <a:prstGeom prst="rect">
              <a:avLst/>
            </a:prstGeom>
            <a:solidFill>
              <a:schemeClr val="hlink"/>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grpSp>
      <p:sp>
        <p:nvSpPr>
          <p:cNvPr id="9225" name="Rectangle 17"/>
          <p:cNvSpPr>
            <a:spLocks noGrp="1" noChangeArrowheads="1"/>
          </p:cNvSpPr>
          <p:nvPr>
            <p:ph type="title"/>
          </p:nvPr>
        </p:nvSpPr>
        <p:spPr/>
        <p:txBody>
          <a:bodyPr/>
          <a:lstStyle/>
          <a:p>
            <a:pPr eaLnBrk="1" hangingPunct="1"/>
            <a:r>
              <a:rPr lang="tr-TR" dirty="0" smtClean="0"/>
              <a:t>Tenis Oynama için Karar Ağacı</a:t>
            </a:r>
            <a:endParaRPr lang="en-US" dirty="0" smtClean="0"/>
          </a:p>
        </p:txBody>
      </p:sp>
      <p:grpSp>
        <p:nvGrpSpPr>
          <p:cNvPr id="7" name="Group 18"/>
          <p:cNvGrpSpPr>
            <a:grpSpLocks/>
          </p:cNvGrpSpPr>
          <p:nvPr/>
        </p:nvGrpSpPr>
        <p:grpSpPr bwMode="auto">
          <a:xfrm>
            <a:off x="381000" y="2395652"/>
            <a:ext cx="8125875" cy="4297132"/>
            <a:chOff x="96" y="1366"/>
            <a:chExt cx="5316" cy="2826"/>
          </a:xfrm>
        </p:grpSpPr>
        <p:sp>
          <p:nvSpPr>
            <p:cNvPr id="9228" name="Line 19"/>
            <p:cNvSpPr>
              <a:spLocks noChangeShapeType="1"/>
            </p:cNvSpPr>
            <p:nvPr/>
          </p:nvSpPr>
          <p:spPr bwMode="auto">
            <a:xfrm flipH="1">
              <a:off x="1008" y="1632"/>
              <a:ext cx="1632" cy="1056"/>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29" name="Line 20"/>
            <p:cNvSpPr>
              <a:spLocks noChangeShapeType="1"/>
            </p:cNvSpPr>
            <p:nvPr/>
          </p:nvSpPr>
          <p:spPr bwMode="auto">
            <a:xfrm>
              <a:off x="2978" y="1623"/>
              <a:ext cx="1200" cy="1056"/>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30" name="Line 21"/>
            <p:cNvSpPr>
              <a:spLocks noChangeShapeType="1"/>
            </p:cNvSpPr>
            <p:nvPr/>
          </p:nvSpPr>
          <p:spPr bwMode="auto">
            <a:xfrm flipH="1">
              <a:off x="288" y="2976"/>
              <a:ext cx="576"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31" name="Line 22"/>
            <p:cNvSpPr>
              <a:spLocks noChangeShapeType="1"/>
            </p:cNvSpPr>
            <p:nvPr/>
          </p:nvSpPr>
          <p:spPr bwMode="auto">
            <a:xfrm>
              <a:off x="1056" y="2976"/>
              <a:ext cx="672"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32" name="Line 23"/>
            <p:cNvSpPr>
              <a:spLocks noChangeShapeType="1"/>
            </p:cNvSpPr>
            <p:nvPr/>
          </p:nvSpPr>
          <p:spPr bwMode="auto">
            <a:xfrm>
              <a:off x="4368" y="2976"/>
              <a:ext cx="624"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33" name="Line 24"/>
            <p:cNvSpPr>
              <a:spLocks noChangeShapeType="1"/>
            </p:cNvSpPr>
            <p:nvPr/>
          </p:nvSpPr>
          <p:spPr bwMode="auto">
            <a:xfrm flipH="1">
              <a:off x="3696" y="2976"/>
              <a:ext cx="576"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34" name="Line 25"/>
            <p:cNvSpPr>
              <a:spLocks noChangeShapeType="1"/>
            </p:cNvSpPr>
            <p:nvPr/>
          </p:nvSpPr>
          <p:spPr bwMode="auto">
            <a:xfrm>
              <a:off x="2784" y="1680"/>
              <a:ext cx="0" cy="1008"/>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9235" name="Text Box 26"/>
            <p:cNvSpPr txBox="1">
              <a:spLocks noChangeArrowheads="1"/>
            </p:cNvSpPr>
            <p:nvPr/>
          </p:nvSpPr>
          <p:spPr bwMode="auto">
            <a:xfrm>
              <a:off x="2507" y="1366"/>
              <a:ext cx="564" cy="304"/>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9236" name="Text Box 27"/>
            <p:cNvSpPr txBox="1">
              <a:spLocks noChangeArrowheads="1"/>
            </p:cNvSpPr>
            <p:nvPr/>
          </p:nvSpPr>
          <p:spPr bwMode="auto">
            <a:xfrm>
              <a:off x="1488" y="1968"/>
              <a:ext cx="768" cy="30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dirty="0">
                <a:solidFill>
                  <a:schemeClr val="tx1"/>
                </a:solidFill>
              </a:endParaRPr>
            </a:p>
          </p:txBody>
        </p:sp>
        <p:sp>
          <p:nvSpPr>
            <p:cNvPr id="9237" name="Text Box 28"/>
            <p:cNvSpPr txBox="1">
              <a:spLocks noChangeArrowheads="1"/>
            </p:cNvSpPr>
            <p:nvPr/>
          </p:nvSpPr>
          <p:spPr bwMode="auto">
            <a:xfrm>
              <a:off x="2352" y="1968"/>
              <a:ext cx="736" cy="30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dirty="0">
                <a:solidFill>
                  <a:schemeClr val="tx1"/>
                </a:solidFill>
              </a:endParaRPr>
            </a:p>
          </p:txBody>
        </p:sp>
        <p:sp>
          <p:nvSpPr>
            <p:cNvPr id="9238" name="Text Box 29"/>
            <p:cNvSpPr txBox="1">
              <a:spLocks noChangeArrowheads="1"/>
            </p:cNvSpPr>
            <p:nvPr/>
          </p:nvSpPr>
          <p:spPr bwMode="auto">
            <a:xfrm>
              <a:off x="3305" y="1968"/>
              <a:ext cx="953" cy="30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dirty="0">
                <a:solidFill>
                  <a:schemeClr val="tx1"/>
                </a:solidFill>
              </a:endParaRPr>
            </a:p>
          </p:txBody>
        </p:sp>
        <p:sp>
          <p:nvSpPr>
            <p:cNvPr id="9239" name="Text Box 30"/>
            <p:cNvSpPr txBox="1">
              <a:spLocks noChangeArrowheads="1"/>
            </p:cNvSpPr>
            <p:nvPr/>
          </p:nvSpPr>
          <p:spPr bwMode="auto">
            <a:xfrm>
              <a:off x="528" y="2688"/>
              <a:ext cx="530" cy="304"/>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Nem</a:t>
              </a:r>
              <a:endParaRPr lang="en-US" dirty="0">
                <a:solidFill>
                  <a:schemeClr val="tx1"/>
                </a:solidFill>
              </a:endParaRPr>
            </a:p>
          </p:txBody>
        </p:sp>
        <p:sp>
          <p:nvSpPr>
            <p:cNvPr id="9240" name="Text Box 31"/>
            <p:cNvSpPr txBox="1">
              <a:spLocks noChangeArrowheads="1"/>
            </p:cNvSpPr>
            <p:nvPr/>
          </p:nvSpPr>
          <p:spPr bwMode="auto">
            <a:xfrm>
              <a:off x="192" y="3360"/>
              <a:ext cx="747" cy="30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Yüksek</a:t>
              </a:r>
              <a:endParaRPr lang="en-US" dirty="0">
                <a:solidFill>
                  <a:schemeClr val="tx1"/>
                </a:solidFill>
              </a:endParaRPr>
            </a:p>
          </p:txBody>
        </p:sp>
        <p:sp>
          <p:nvSpPr>
            <p:cNvPr id="9241" name="Text Box 32"/>
            <p:cNvSpPr txBox="1">
              <a:spLocks noChangeArrowheads="1"/>
            </p:cNvSpPr>
            <p:nvPr/>
          </p:nvSpPr>
          <p:spPr bwMode="auto">
            <a:xfrm>
              <a:off x="1152" y="3360"/>
              <a:ext cx="776" cy="326"/>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a:solidFill>
                    <a:schemeClr val="tx1"/>
                  </a:solidFill>
                </a:rPr>
                <a:t>Normal</a:t>
              </a:r>
              <a:endParaRPr lang="en-US">
                <a:solidFill>
                  <a:schemeClr val="tx1"/>
                </a:solidFill>
              </a:endParaRPr>
            </a:p>
          </p:txBody>
        </p:sp>
        <p:sp>
          <p:nvSpPr>
            <p:cNvPr id="9242" name="Text Box 33"/>
            <p:cNvSpPr txBox="1">
              <a:spLocks noChangeArrowheads="1"/>
            </p:cNvSpPr>
            <p:nvPr/>
          </p:nvSpPr>
          <p:spPr bwMode="auto">
            <a:xfrm>
              <a:off x="3984" y="2688"/>
              <a:ext cx="735" cy="304"/>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9243" name="Text Box 34"/>
            <p:cNvSpPr txBox="1">
              <a:spLocks noChangeArrowheads="1"/>
            </p:cNvSpPr>
            <p:nvPr/>
          </p:nvSpPr>
          <p:spPr bwMode="auto">
            <a:xfrm>
              <a:off x="3552" y="3360"/>
              <a:ext cx="619" cy="30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dirty="0">
                <a:solidFill>
                  <a:schemeClr val="tx1"/>
                </a:solidFill>
              </a:endParaRPr>
            </a:p>
          </p:txBody>
        </p:sp>
        <p:sp>
          <p:nvSpPr>
            <p:cNvPr id="9244" name="Text Box 35"/>
            <p:cNvSpPr txBox="1">
              <a:spLocks noChangeArrowheads="1"/>
            </p:cNvSpPr>
            <p:nvPr/>
          </p:nvSpPr>
          <p:spPr bwMode="auto">
            <a:xfrm>
              <a:off x="4512" y="3360"/>
              <a:ext cx="544" cy="30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dirty="0">
                <a:solidFill>
                  <a:schemeClr val="tx1"/>
                </a:solidFill>
              </a:endParaRPr>
            </a:p>
          </p:txBody>
        </p:sp>
        <p:sp>
          <p:nvSpPr>
            <p:cNvPr id="9245" name="Text Box 36"/>
            <p:cNvSpPr txBox="1">
              <a:spLocks noChangeArrowheads="1"/>
            </p:cNvSpPr>
            <p:nvPr/>
          </p:nvSpPr>
          <p:spPr bwMode="auto">
            <a:xfrm>
              <a:off x="96" y="3888"/>
              <a:ext cx="660" cy="304"/>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dirty="0">
                <a:solidFill>
                  <a:schemeClr val="tx1"/>
                </a:solidFill>
              </a:endParaRPr>
            </a:p>
          </p:txBody>
        </p:sp>
        <p:sp>
          <p:nvSpPr>
            <p:cNvPr id="9246" name="Text Box 37"/>
            <p:cNvSpPr txBox="1">
              <a:spLocks noChangeArrowheads="1"/>
            </p:cNvSpPr>
            <p:nvPr/>
          </p:nvSpPr>
          <p:spPr bwMode="auto">
            <a:xfrm>
              <a:off x="1536" y="3888"/>
              <a:ext cx="564" cy="304"/>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9247" name="Text Box 38"/>
            <p:cNvSpPr txBox="1">
              <a:spLocks noChangeArrowheads="1"/>
            </p:cNvSpPr>
            <p:nvPr/>
          </p:nvSpPr>
          <p:spPr bwMode="auto">
            <a:xfrm>
              <a:off x="2591" y="2688"/>
              <a:ext cx="564" cy="304"/>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9248" name="Text Box 39"/>
            <p:cNvSpPr txBox="1">
              <a:spLocks noChangeArrowheads="1"/>
            </p:cNvSpPr>
            <p:nvPr/>
          </p:nvSpPr>
          <p:spPr bwMode="auto">
            <a:xfrm>
              <a:off x="4848" y="3888"/>
              <a:ext cx="564" cy="304"/>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b="1" dirty="0">
                <a:solidFill>
                  <a:schemeClr val="tx1"/>
                </a:solidFill>
              </a:endParaRPr>
            </a:p>
          </p:txBody>
        </p:sp>
        <p:sp>
          <p:nvSpPr>
            <p:cNvPr id="9249" name="Text Box 40"/>
            <p:cNvSpPr txBox="1">
              <a:spLocks noChangeArrowheads="1"/>
            </p:cNvSpPr>
            <p:nvPr/>
          </p:nvSpPr>
          <p:spPr bwMode="auto">
            <a:xfrm>
              <a:off x="3504" y="3888"/>
              <a:ext cx="660" cy="304"/>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dirty="0">
                <a:solidFill>
                  <a:schemeClr val="tx1"/>
                </a:solidFill>
              </a:endParaRPr>
            </a:p>
          </p:txBody>
        </p:sp>
      </p:grpSp>
      <p:sp>
        <p:nvSpPr>
          <p:cNvPr id="9227" name="Text Box 41"/>
          <p:cNvSpPr txBox="1">
            <a:spLocks noChangeArrowheads="1"/>
          </p:cNvSpPr>
          <p:nvPr/>
        </p:nvSpPr>
        <p:spPr bwMode="auto">
          <a:xfrm>
            <a:off x="1355725" y="1481138"/>
            <a:ext cx="7559675" cy="830997"/>
          </a:xfrm>
          <a:prstGeom prst="rect">
            <a:avLst/>
          </a:prstGeom>
          <a:noFill/>
          <a:ln w="9525">
            <a:noFill/>
            <a:miter lim="800000"/>
            <a:headEnd/>
            <a:tailEnd/>
          </a:ln>
          <a:scene3d>
            <a:camera prst="orthographicFront"/>
            <a:lightRig rig="threePt" dir="t"/>
          </a:scene3d>
          <a:sp3d>
            <a:bevelT prst="angle"/>
          </a:sp3d>
        </p:spPr>
        <p:txBody>
          <a:bodyPr>
            <a:spAutoFit/>
          </a:bodyPr>
          <a:lstStyle/>
          <a:p>
            <a:pPr>
              <a:spcBef>
                <a:spcPct val="0"/>
              </a:spcBef>
            </a:pPr>
            <a:r>
              <a:rPr lang="en-US" dirty="0" err="1" smtClean="0">
                <a:solidFill>
                  <a:schemeClr val="tx1"/>
                </a:solidFill>
              </a:rPr>
              <a:t>Hava</a:t>
            </a:r>
            <a:r>
              <a:rPr lang="en-US" dirty="0" smtClean="0">
                <a:solidFill>
                  <a:schemeClr val="tx1"/>
                </a:solidFill>
              </a:rPr>
              <a:t> </a:t>
            </a:r>
            <a:r>
              <a:rPr lang="tr-TR" dirty="0" smtClean="0">
                <a:solidFill>
                  <a:schemeClr val="tx1"/>
                </a:solidFill>
              </a:rPr>
              <a:t>          </a:t>
            </a:r>
            <a:r>
              <a:rPr lang="en-US" dirty="0" err="1" smtClean="0">
                <a:solidFill>
                  <a:schemeClr val="tx1"/>
                </a:solidFill>
              </a:rPr>
              <a:t>Sıcaklık</a:t>
            </a:r>
            <a:r>
              <a:rPr lang="en-US" dirty="0" smtClean="0">
                <a:solidFill>
                  <a:schemeClr val="tx1"/>
                </a:solidFill>
              </a:rPr>
              <a:t> </a:t>
            </a:r>
            <a:r>
              <a:rPr lang="tr-TR" dirty="0" smtClean="0">
                <a:solidFill>
                  <a:schemeClr val="tx1"/>
                </a:solidFill>
              </a:rPr>
              <a:t>     </a:t>
            </a:r>
            <a:r>
              <a:rPr lang="en-US" dirty="0" err="1" smtClean="0">
                <a:solidFill>
                  <a:schemeClr val="tx1"/>
                </a:solidFill>
              </a:rPr>
              <a:t>Nem</a:t>
            </a:r>
            <a:r>
              <a:rPr lang="en-US" dirty="0" smtClean="0">
                <a:solidFill>
                  <a:schemeClr val="tx1"/>
                </a:solidFill>
              </a:rPr>
              <a:t> </a:t>
            </a:r>
            <a:r>
              <a:rPr lang="tr-TR" dirty="0" smtClean="0">
                <a:solidFill>
                  <a:schemeClr val="tx1"/>
                </a:solidFill>
              </a:rPr>
              <a:t>     </a:t>
            </a:r>
            <a:r>
              <a:rPr lang="en-US" dirty="0" err="1" smtClean="0">
                <a:solidFill>
                  <a:schemeClr val="tx1"/>
                </a:solidFill>
              </a:rPr>
              <a:t>Rüzgar</a:t>
            </a:r>
            <a:r>
              <a:rPr lang="en-US" dirty="0" smtClean="0">
                <a:solidFill>
                  <a:schemeClr val="tx1"/>
                </a:solidFill>
              </a:rPr>
              <a:t>    </a:t>
            </a:r>
            <a:r>
              <a:rPr lang="tr-TR" dirty="0" smtClean="0">
                <a:solidFill>
                  <a:schemeClr val="tx1"/>
                </a:solidFill>
              </a:rPr>
              <a:t>Tenis Oyna</a:t>
            </a:r>
            <a:endParaRPr lang="en-US" dirty="0">
              <a:solidFill>
                <a:schemeClr val="tx1"/>
              </a:solidFill>
            </a:endParaRPr>
          </a:p>
          <a:p>
            <a:pPr>
              <a:spcBef>
                <a:spcPct val="0"/>
              </a:spcBef>
            </a:pPr>
            <a:r>
              <a:rPr lang="en-US" dirty="0">
                <a:solidFill>
                  <a:schemeClr val="tx1"/>
                </a:solidFill>
              </a:rPr>
              <a:t> </a:t>
            </a:r>
            <a:r>
              <a:rPr lang="en-US" dirty="0" err="1" smtClean="0">
                <a:solidFill>
                  <a:schemeClr val="tx1"/>
                </a:solidFill>
              </a:rPr>
              <a:t>Güneşli</a:t>
            </a:r>
            <a:r>
              <a:rPr lang="en-US" dirty="0" smtClean="0">
                <a:solidFill>
                  <a:schemeClr val="tx1"/>
                </a:solidFill>
              </a:rPr>
              <a:t>        </a:t>
            </a:r>
            <a:r>
              <a:rPr lang="en-US" dirty="0" err="1" smtClean="0">
                <a:solidFill>
                  <a:schemeClr val="tx1"/>
                </a:solidFill>
              </a:rPr>
              <a:t>Sıcak</a:t>
            </a:r>
            <a:r>
              <a:rPr lang="en-US" dirty="0" smtClean="0">
                <a:solidFill>
                  <a:schemeClr val="tx1"/>
                </a:solidFill>
              </a:rPr>
              <a:t>       </a:t>
            </a:r>
            <a:r>
              <a:rPr lang="en-US" dirty="0" err="1" smtClean="0">
                <a:solidFill>
                  <a:schemeClr val="tx1"/>
                </a:solidFill>
              </a:rPr>
              <a:t>Yüksek</a:t>
            </a:r>
            <a:r>
              <a:rPr lang="en-US" dirty="0" smtClean="0">
                <a:solidFill>
                  <a:schemeClr val="tx1"/>
                </a:solidFill>
              </a:rPr>
              <a:t>    </a:t>
            </a:r>
            <a:r>
              <a:rPr lang="en-US" dirty="0" err="1" smtClean="0">
                <a:solidFill>
                  <a:schemeClr val="tx1"/>
                </a:solidFill>
              </a:rPr>
              <a:t>Zayıf</a:t>
            </a:r>
            <a:r>
              <a:rPr lang="en-US" dirty="0" smtClean="0">
                <a:solidFill>
                  <a:schemeClr val="tx1"/>
                </a:solidFill>
              </a:rPr>
              <a:t>  </a:t>
            </a:r>
            <a:r>
              <a:rPr lang="tr-TR" dirty="0" smtClean="0">
                <a:solidFill>
                  <a:schemeClr val="tx1"/>
                </a:solidFill>
              </a:rPr>
              <a:t>     </a:t>
            </a:r>
            <a:r>
              <a:rPr lang="en-US" dirty="0" smtClean="0">
                <a:solidFill>
                  <a:schemeClr val="tx1"/>
                </a:solidFill>
              </a:rPr>
              <a:t>     </a:t>
            </a:r>
            <a:r>
              <a:rPr lang="en-US"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4 Slayt Numarası Yer Tutucusu"/>
          <p:cNvSpPr>
            <a:spLocks noGrp="1"/>
          </p:cNvSpPr>
          <p:nvPr>
            <p:ph type="sldNum" sz="quarter" idx="12"/>
          </p:nvPr>
        </p:nvSpPr>
        <p:spPr>
          <a:noFill/>
          <a:scene3d>
            <a:camera prst="orthographicFront"/>
            <a:lightRig rig="threePt" dir="t"/>
          </a:scene3d>
          <a:sp3d>
            <a:bevelT prst="angle"/>
          </a:sp3d>
        </p:spPr>
        <p:txBody>
          <a:bodyPr/>
          <a:lstStyle/>
          <a:p>
            <a:fld id="{BD302D5E-3BE3-4505-A787-1BBF4F301E15}" type="slidenum">
              <a:rPr lang="en-US"/>
              <a:pPr/>
              <a:t>38</a:t>
            </a:fld>
            <a:endParaRPr lang="en-US"/>
          </a:p>
        </p:txBody>
      </p:sp>
      <p:sp>
        <p:nvSpPr>
          <p:cNvPr id="10244" name="Line 2"/>
          <p:cNvSpPr>
            <a:spLocks noChangeShapeType="1"/>
          </p:cNvSpPr>
          <p:nvPr/>
        </p:nvSpPr>
        <p:spPr bwMode="auto">
          <a:xfrm flipH="1">
            <a:off x="2133600" y="2514600"/>
            <a:ext cx="25908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0245" name="Line 3"/>
          <p:cNvSpPr>
            <a:spLocks noChangeShapeType="1"/>
          </p:cNvSpPr>
          <p:nvPr/>
        </p:nvSpPr>
        <p:spPr bwMode="auto">
          <a:xfrm>
            <a:off x="5410200" y="2514600"/>
            <a:ext cx="19050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0246" name="Line 4"/>
          <p:cNvSpPr>
            <a:spLocks noChangeShapeType="1"/>
          </p:cNvSpPr>
          <p:nvPr/>
        </p:nvSpPr>
        <p:spPr bwMode="auto">
          <a:xfrm flipH="1">
            <a:off x="990600" y="4648200"/>
            <a:ext cx="9144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0247" name="Line 5"/>
          <p:cNvSpPr>
            <a:spLocks noChangeShapeType="1"/>
          </p:cNvSpPr>
          <p:nvPr/>
        </p:nvSpPr>
        <p:spPr bwMode="auto">
          <a:xfrm>
            <a:off x="2209800" y="4648200"/>
            <a:ext cx="10668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0248" name="Line 6"/>
          <p:cNvSpPr>
            <a:spLocks noChangeShapeType="1"/>
          </p:cNvSpPr>
          <p:nvPr/>
        </p:nvSpPr>
        <p:spPr bwMode="auto">
          <a:xfrm>
            <a:off x="4953000" y="2590800"/>
            <a:ext cx="0" cy="16002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0249" name="Rectangle 7"/>
          <p:cNvSpPr>
            <a:spLocks noGrp="1" noChangeArrowheads="1"/>
          </p:cNvSpPr>
          <p:nvPr>
            <p:ph type="title"/>
          </p:nvPr>
        </p:nvSpPr>
        <p:spPr/>
        <p:txBody>
          <a:bodyPr/>
          <a:lstStyle/>
          <a:p>
            <a:pPr eaLnBrk="1" hangingPunct="1"/>
            <a:r>
              <a:rPr lang="en-US" dirty="0" smtClean="0"/>
              <a:t>Conjunction</a:t>
            </a:r>
            <a:r>
              <a:rPr lang="tr-TR" dirty="0" smtClean="0"/>
              <a:t> için Karar Ağacı</a:t>
            </a:r>
            <a:endParaRPr lang="en-US" dirty="0" smtClean="0"/>
          </a:p>
        </p:txBody>
      </p:sp>
      <p:sp>
        <p:nvSpPr>
          <p:cNvPr id="10250" name="Text Box 8"/>
          <p:cNvSpPr txBox="1">
            <a:spLocks noChangeArrowheads="1"/>
          </p:cNvSpPr>
          <p:nvPr/>
        </p:nvSpPr>
        <p:spPr bwMode="auto">
          <a:xfrm>
            <a:off x="4566456" y="2110079"/>
            <a:ext cx="862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10251" name="Text Box 9"/>
          <p:cNvSpPr txBox="1">
            <a:spLocks noChangeArrowheads="1"/>
          </p:cNvSpPr>
          <p:nvPr/>
        </p:nvSpPr>
        <p:spPr bwMode="auto">
          <a:xfrm>
            <a:off x="2895600" y="3048000"/>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i="1" dirty="0">
              <a:solidFill>
                <a:schemeClr val="tx1"/>
              </a:solidFill>
            </a:endParaRPr>
          </a:p>
        </p:txBody>
      </p:sp>
      <p:sp>
        <p:nvSpPr>
          <p:cNvPr id="10252" name="Text Box 10"/>
          <p:cNvSpPr txBox="1">
            <a:spLocks noChangeArrowheads="1"/>
          </p:cNvSpPr>
          <p:nvPr/>
        </p:nvSpPr>
        <p:spPr bwMode="auto">
          <a:xfrm>
            <a:off x="4267200" y="3048000"/>
            <a:ext cx="1125501"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i="1" dirty="0">
              <a:solidFill>
                <a:schemeClr val="tx1"/>
              </a:solidFill>
            </a:endParaRPr>
          </a:p>
        </p:txBody>
      </p:sp>
      <p:sp>
        <p:nvSpPr>
          <p:cNvPr id="10253" name="Text Box 11"/>
          <p:cNvSpPr txBox="1">
            <a:spLocks noChangeArrowheads="1"/>
          </p:cNvSpPr>
          <p:nvPr/>
        </p:nvSpPr>
        <p:spPr bwMode="auto">
          <a:xfrm>
            <a:off x="5786446" y="3048000"/>
            <a:ext cx="1457002"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i="1" dirty="0">
              <a:solidFill>
                <a:schemeClr val="tx1"/>
              </a:solidFill>
            </a:endParaRPr>
          </a:p>
        </p:txBody>
      </p:sp>
      <p:sp>
        <p:nvSpPr>
          <p:cNvPr id="10254" name="Text Box 12"/>
          <p:cNvSpPr txBox="1">
            <a:spLocks noChangeArrowheads="1"/>
          </p:cNvSpPr>
          <p:nvPr/>
        </p:nvSpPr>
        <p:spPr bwMode="auto">
          <a:xfrm>
            <a:off x="1371600" y="4191000"/>
            <a:ext cx="1124154"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10255" name="Text Box 13"/>
          <p:cNvSpPr txBox="1">
            <a:spLocks noChangeArrowheads="1"/>
          </p:cNvSpPr>
          <p:nvPr/>
        </p:nvSpPr>
        <p:spPr bwMode="auto">
          <a:xfrm>
            <a:off x="838200" y="5257800"/>
            <a:ext cx="946093"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i="1" dirty="0">
              <a:solidFill>
                <a:schemeClr val="tx1"/>
              </a:solidFill>
            </a:endParaRPr>
          </a:p>
        </p:txBody>
      </p:sp>
      <p:sp>
        <p:nvSpPr>
          <p:cNvPr id="10256" name="Text Box 14"/>
          <p:cNvSpPr txBox="1">
            <a:spLocks noChangeArrowheads="1"/>
          </p:cNvSpPr>
          <p:nvPr/>
        </p:nvSpPr>
        <p:spPr bwMode="auto">
          <a:xfrm>
            <a:off x="2362200" y="5257800"/>
            <a:ext cx="831125"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i="1" dirty="0">
              <a:solidFill>
                <a:schemeClr val="tx1"/>
              </a:solidFill>
            </a:endParaRPr>
          </a:p>
        </p:txBody>
      </p:sp>
      <p:sp>
        <p:nvSpPr>
          <p:cNvPr id="10257" name="Text Box 15"/>
          <p:cNvSpPr txBox="1">
            <a:spLocks noChangeArrowheads="1"/>
          </p:cNvSpPr>
          <p:nvPr/>
        </p:nvSpPr>
        <p:spPr bwMode="auto">
          <a:xfrm>
            <a:off x="685800" y="60960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b="1" dirty="0">
              <a:solidFill>
                <a:schemeClr val="tx1"/>
              </a:solidFill>
            </a:endParaRPr>
          </a:p>
        </p:txBody>
      </p:sp>
      <p:sp>
        <p:nvSpPr>
          <p:cNvPr id="10258" name="Text Box 16"/>
          <p:cNvSpPr txBox="1">
            <a:spLocks noChangeArrowheads="1"/>
          </p:cNvSpPr>
          <p:nvPr/>
        </p:nvSpPr>
        <p:spPr bwMode="auto">
          <a:xfrm>
            <a:off x="2971800" y="60960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b="1" dirty="0">
              <a:solidFill>
                <a:schemeClr val="tx1"/>
              </a:solidFill>
            </a:endParaRPr>
          </a:p>
        </p:txBody>
      </p:sp>
      <p:sp>
        <p:nvSpPr>
          <p:cNvPr id="10259" name="Text Box 17"/>
          <p:cNvSpPr txBox="1">
            <a:spLocks noChangeArrowheads="1"/>
          </p:cNvSpPr>
          <p:nvPr/>
        </p:nvSpPr>
        <p:spPr bwMode="auto">
          <a:xfrm>
            <a:off x="4648200" y="41910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b="1" dirty="0">
              <a:solidFill>
                <a:schemeClr val="tx1"/>
              </a:solidFill>
            </a:endParaRPr>
          </a:p>
        </p:txBody>
      </p:sp>
      <p:sp>
        <p:nvSpPr>
          <p:cNvPr id="10260" name="Text Box 18"/>
          <p:cNvSpPr txBox="1">
            <a:spLocks noChangeArrowheads="1"/>
          </p:cNvSpPr>
          <p:nvPr/>
        </p:nvSpPr>
        <p:spPr bwMode="auto">
          <a:xfrm>
            <a:off x="1965325" y="1406525"/>
            <a:ext cx="4265270" cy="461665"/>
          </a:xfrm>
          <a:prstGeom prst="rect">
            <a:avLst/>
          </a:prstGeom>
          <a:noFill/>
          <a:ln w="9525">
            <a:noFill/>
            <a:miter lim="800000"/>
            <a:headEnd/>
            <a:tailEnd/>
          </a:ln>
        </p:spPr>
        <p:txBody>
          <a:bodyPr wrap="none">
            <a:spAutoFit/>
          </a:bodyPr>
          <a:lstStyle/>
          <a:p>
            <a:pPr>
              <a:spcBef>
                <a:spcPct val="0"/>
              </a:spcBef>
            </a:pPr>
            <a:r>
              <a:rPr lang="tr-TR" dirty="0" smtClean="0">
                <a:solidFill>
                  <a:schemeClr val="tx1"/>
                </a:solidFill>
              </a:rPr>
              <a:t>Hava</a:t>
            </a:r>
            <a:r>
              <a:rPr lang="en-US" dirty="0" smtClean="0">
                <a:solidFill>
                  <a:schemeClr val="tx1"/>
                </a:solidFill>
              </a:rPr>
              <a:t>=</a:t>
            </a:r>
            <a:r>
              <a:rPr lang="tr-TR" dirty="0" smtClean="0">
                <a:solidFill>
                  <a:schemeClr val="tx1"/>
                </a:solidFill>
              </a:rPr>
              <a:t>Güneşli</a:t>
            </a:r>
            <a:r>
              <a:rPr lang="en-US" dirty="0" smtClean="0">
                <a:solidFill>
                  <a:schemeClr val="tx1"/>
                </a:solidFill>
              </a:rPr>
              <a:t> </a:t>
            </a:r>
            <a:r>
              <a:rPr lang="en-US" dirty="0">
                <a:solidFill>
                  <a:schemeClr val="tx1"/>
                </a:solidFill>
                <a:sym typeface="Symbol" pitchFamily="18" charset="2"/>
              </a:rPr>
              <a:t> </a:t>
            </a:r>
            <a:r>
              <a:rPr lang="tr-TR" dirty="0" smtClean="0">
                <a:solidFill>
                  <a:schemeClr val="tx1"/>
                </a:solidFill>
                <a:sym typeface="Symbol" pitchFamily="18" charset="2"/>
              </a:rPr>
              <a:t>Rüzgar</a:t>
            </a:r>
            <a:r>
              <a:rPr lang="en-US" dirty="0" smtClean="0">
                <a:solidFill>
                  <a:schemeClr val="tx1"/>
                </a:solidFill>
                <a:sym typeface="Symbol" pitchFamily="18" charset="2"/>
              </a:rPr>
              <a:t>=</a:t>
            </a:r>
            <a:r>
              <a:rPr lang="tr-TR" dirty="0" smtClean="0">
                <a:solidFill>
                  <a:schemeClr val="tx1"/>
                </a:solidFill>
                <a:sym typeface="Symbol" pitchFamily="18" charset="2"/>
              </a:rPr>
              <a:t>Zayıf</a:t>
            </a:r>
            <a:endParaRPr lang="en-US" dirty="0">
              <a:solidFill>
                <a:schemeClr val="tx1"/>
              </a:solidFill>
            </a:endParaRPr>
          </a:p>
        </p:txBody>
      </p:sp>
      <p:sp>
        <p:nvSpPr>
          <p:cNvPr id="10261" name="Text Box 19"/>
          <p:cNvSpPr txBox="1">
            <a:spLocks noChangeArrowheads="1"/>
          </p:cNvSpPr>
          <p:nvPr/>
        </p:nvSpPr>
        <p:spPr bwMode="auto">
          <a:xfrm>
            <a:off x="7010400" y="41910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4 Slayt Numarası Yer Tutucusu"/>
          <p:cNvSpPr>
            <a:spLocks noGrp="1"/>
          </p:cNvSpPr>
          <p:nvPr>
            <p:ph type="sldNum" sz="quarter" idx="12"/>
          </p:nvPr>
        </p:nvSpPr>
        <p:spPr>
          <a:noFill/>
          <a:scene3d>
            <a:camera prst="orthographicFront"/>
            <a:lightRig rig="threePt" dir="t"/>
          </a:scene3d>
          <a:sp3d>
            <a:bevelT prst="angle"/>
          </a:sp3d>
        </p:spPr>
        <p:txBody>
          <a:bodyPr/>
          <a:lstStyle/>
          <a:p>
            <a:fld id="{E27355E8-E6B5-4CD6-B553-E28722316022}" type="slidenum">
              <a:rPr lang="en-US"/>
              <a:pPr/>
              <a:t>39</a:t>
            </a:fld>
            <a:endParaRPr lang="en-US"/>
          </a:p>
        </p:txBody>
      </p:sp>
      <p:sp>
        <p:nvSpPr>
          <p:cNvPr id="11268" name="Line 2"/>
          <p:cNvSpPr>
            <a:spLocks noChangeShapeType="1"/>
          </p:cNvSpPr>
          <p:nvPr/>
        </p:nvSpPr>
        <p:spPr bwMode="auto">
          <a:xfrm flipH="1">
            <a:off x="2133600" y="2514600"/>
            <a:ext cx="25908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69" name="Line 3"/>
          <p:cNvSpPr>
            <a:spLocks noChangeShapeType="1"/>
          </p:cNvSpPr>
          <p:nvPr/>
        </p:nvSpPr>
        <p:spPr bwMode="auto">
          <a:xfrm>
            <a:off x="5410200" y="2514600"/>
            <a:ext cx="19050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70" name="Line 4"/>
          <p:cNvSpPr>
            <a:spLocks noChangeShapeType="1"/>
          </p:cNvSpPr>
          <p:nvPr/>
        </p:nvSpPr>
        <p:spPr bwMode="auto">
          <a:xfrm>
            <a:off x="4953000" y="2590800"/>
            <a:ext cx="0" cy="16002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71" name="Rectangle 5"/>
          <p:cNvSpPr>
            <a:spLocks noGrp="1" noChangeArrowheads="1"/>
          </p:cNvSpPr>
          <p:nvPr>
            <p:ph type="title"/>
          </p:nvPr>
        </p:nvSpPr>
        <p:spPr/>
        <p:txBody>
          <a:bodyPr/>
          <a:lstStyle/>
          <a:p>
            <a:pPr eaLnBrk="1" hangingPunct="1"/>
            <a:r>
              <a:rPr lang="en-US" dirty="0" smtClean="0"/>
              <a:t>Disjunction</a:t>
            </a:r>
            <a:r>
              <a:rPr lang="tr-TR" dirty="0" smtClean="0"/>
              <a:t> için Karar Ağacı</a:t>
            </a:r>
            <a:endParaRPr lang="en-US" dirty="0" smtClean="0"/>
          </a:p>
        </p:txBody>
      </p:sp>
      <p:sp>
        <p:nvSpPr>
          <p:cNvPr id="11272" name="Text Box 6"/>
          <p:cNvSpPr txBox="1">
            <a:spLocks noChangeArrowheads="1"/>
          </p:cNvSpPr>
          <p:nvPr/>
        </p:nvSpPr>
        <p:spPr bwMode="auto">
          <a:xfrm>
            <a:off x="4566456" y="2110079"/>
            <a:ext cx="862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11273" name="Text Box 7"/>
          <p:cNvSpPr txBox="1">
            <a:spLocks noChangeArrowheads="1"/>
          </p:cNvSpPr>
          <p:nvPr/>
        </p:nvSpPr>
        <p:spPr bwMode="auto">
          <a:xfrm>
            <a:off x="2895600" y="3048000"/>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i="1" dirty="0">
              <a:solidFill>
                <a:schemeClr val="tx1"/>
              </a:solidFill>
            </a:endParaRPr>
          </a:p>
        </p:txBody>
      </p:sp>
      <p:sp>
        <p:nvSpPr>
          <p:cNvPr id="11274" name="Text Box 8"/>
          <p:cNvSpPr txBox="1">
            <a:spLocks noChangeArrowheads="1"/>
          </p:cNvSpPr>
          <p:nvPr/>
        </p:nvSpPr>
        <p:spPr bwMode="auto">
          <a:xfrm>
            <a:off x="4267200" y="3048000"/>
            <a:ext cx="1125501"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i="1" dirty="0">
              <a:solidFill>
                <a:schemeClr val="tx1"/>
              </a:solidFill>
            </a:endParaRPr>
          </a:p>
        </p:txBody>
      </p:sp>
      <p:sp>
        <p:nvSpPr>
          <p:cNvPr id="11275" name="Text Box 9"/>
          <p:cNvSpPr txBox="1">
            <a:spLocks noChangeArrowheads="1"/>
          </p:cNvSpPr>
          <p:nvPr/>
        </p:nvSpPr>
        <p:spPr bwMode="auto">
          <a:xfrm>
            <a:off x="5786446" y="3048000"/>
            <a:ext cx="1457002"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i="1" dirty="0">
              <a:solidFill>
                <a:schemeClr val="tx1"/>
              </a:solidFill>
            </a:endParaRPr>
          </a:p>
        </p:txBody>
      </p:sp>
      <p:sp>
        <p:nvSpPr>
          <p:cNvPr id="11276" name="Text Box 10"/>
          <p:cNvSpPr txBox="1">
            <a:spLocks noChangeArrowheads="1"/>
          </p:cNvSpPr>
          <p:nvPr/>
        </p:nvSpPr>
        <p:spPr bwMode="auto">
          <a:xfrm>
            <a:off x="1828800" y="41148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b="1" dirty="0">
              <a:solidFill>
                <a:schemeClr val="tx1"/>
              </a:solidFill>
            </a:endParaRPr>
          </a:p>
        </p:txBody>
      </p:sp>
      <p:sp>
        <p:nvSpPr>
          <p:cNvPr id="11277" name="Text Box 11"/>
          <p:cNvSpPr txBox="1">
            <a:spLocks noChangeArrowheads="1"/>
          </p:cNvSpPr>
          <p:nvPr/>
        </p:nvSpPr>
        <p:spPr bwMode="auto">
          <a:xfrm>
            <a:off x="2590800" y="1447800"/>
            <a:ext cx="4265270" cy="461665"/>
          </a:xfrm>
          <a:prstGeom prst="rect">
            <a:avLst/>
          </a:prstGeom>
          <a:noFill/>
          <a:ln w="9525">
            <a:noFill/>
            <a:miter lim="800000"/>
            <a:headEnd/>
            <a:tailEnd/>
          </a:ln>
        </p:spPr>
        <p:txBody>
          <a:bodyPr wrap="none">
            <a:spAutoFit/>
          </a:bodyPr>
          <a:lstStyle/>
          <a:p>
            <a:pPr>
              <a:spcBef>
                <a:spcPct val="0"/>
              </a:spcBef>
            </a:pPr>
            <a:r>
              <a:rPr lang="tr-TR" dirty="0" smtClean="0">
                <a:solidFill>
                  <a:schemeClr val="tx1"/>
                </a:solidFill>
              </a:rPr>
              <a:t>Hava</a:t>
            </a:r>
            <a:r>
              <a:rPr lang="en-US" dirty="0" smtClean="0">
                <a:solidFill>
                  <a:schemeClr val="tx1"/>
                </a:solidFill>
              </a:rPr>
              <a:t>=</a:t>
            </a:r>
            <a:r>
              <a:rPr lang="tr-TR" dirty="0" smtClean="0">
                <a:solidFill>
                  <a:schemeClr val="tx1"/>
                </a:solidFill>
              </a:rPr>
              <a:t>Güneşli</a:t>
            </a:r>
            <a:r>
              <a:rPr lang="en-US" dirty="0" smtClean="0">
                <a:solidFill>
                  <a:schemeClr val="tx1"/>
                </a:solidFill>
              </a:rPr>
              <a:t> </a:t>
            </a:r>
            <a:r>
              <a:rPr lang="en-US" dirty="0">
                <a:solidFill>
                  <a:schemeClr val="tx1"/>
                </a:solidFill>
                <a:sym typeface="Symbol" pitchFamily="18" charset="2"/>
              </a:rPr>
              <a:t> </a:t>
            </a:r>
            <a:r>
              <a:rPr lang="tr-TR" dirty="0" smtClean="0">
                <a:solidFill>
                  <a:schemeClr val="tx1"/>
                </a:solidFill>
                <a:sym typeface="Symbol" pitchFamily="18" charset="2"/>
              </a:rPr>
              <a:t>Rüzgar</a:t>
            </a:r>
            <a:r>
              <a:rPr lang="en-US" dirty="0" smtClean="0">
                <a:solidFill>
                  <a:schemeClr val="tx1"/>
                </a:solidFill>
                <a:sym typeface="Symbol" pitchFamily="18" charset="2"/>
              </a:rPr>
              <a:t>=</a:t>
            </a:r>
            <a:r>
              <a:rPr lang="tr-TR" dirty="0" smtClean="0">
                <a:solidFill>
                  <a:schemeClr val="tx1"/>
                </a:solidFill>
                <a:sym typeface="Symbol" pitchFamily="18" charset="2"/>
              </a:rPr>
              <a:t>Zayıf</a:t>
            </a:r>
            <a:endParaRPr lang="en-US" dirty="0">
              <a:solidFill>
                <a:schemeClr val="tx1"/>
              </a:solidFill>
            </a:endParaRPr>
          </a:p>
        </p:txBody>
      </p:sp>
      <p:sp>
        <p:nvSpPr>
          <p:cNvPr id="11278" name="Line 12"/>
          <p:cNvSpPr>
            <a:spLocks noChangeShapeType="1"/>
          </p:cNvSpPr>
          <p:nvPr/>
        </p:nvSpPr>
        <p:spPr bwMode="auto">
          <a:xfrm flipH="1">
            <a:off x="3743325" y="4648200"/>
            <a:ext cx="9144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79" name="Line 13"/>
          <p:cNvSpPr>
            <a:spLocks noChangeShapeType="1"/>
          </p:cNvSpPr>
          <p:nvPr/>
        </p:nvSpPr>
        <p:spPr bwMode="auto">
          <a:xfrm>
            <a:off x="4962525" y="4648200"/>
            <a:ext cx="1066800"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80" name="Text Box 14"/>
          <p:cNvSpPr txBox="1">
            <a:spLocks noChangeArrowheads="1"/>
          </p:cNvSpPr>
          <p:nvPr/>
        </p:nvSpPr>
        <p:spPr bwMode="auto">
          <a:xfrm>
            <a:off x="4352925" y="4191000"/>
            <a:ext cx="1124154"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11281" name="Text Box 15"/>
          <p:cNvSpPr txBox="1">
            <a:spLocks noChangeArrowheads="1"/>
          </p:cNvSpPr>
          <p:nvPr/>
        </p:nvSpPr>
        <p:spPr bwMode="auto">
          <a:xfrm>
            <a:off x="3590925" y="5257800"/>
            <a:ext cx="946093"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i="1" dirty="0">
              <a:solidFill>
                <a:schemeClr val="tx1"/>
              </a:solidFill>
            </a:endParaRPr>
          </a:p>
        </p:txBody>
      </p:sp>
      <p:sp>
        <p:nvSpPr>
          <p:cNvPr id="11282" name="Text Box 16"/>
          <p:cNvSpPr txBox="1">
            <a:spLocks noChangeArrowheads="1"/>
          </p:cNvSpPr>
          <p:nvPr/>
        </p:nvSpPr>
        <p:spPr bwMode="auto">
          <a:xfrm>
            <a:off x="5114925" y="5257800"/>
            <a:ext cx="831125"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i="1" dirty="0">
              <a:solidFill>
                <a:schemeClr val="tx1"/>
              </a:solidFill>
            </a:endParaRPr>
          </a:p>
        </p:txBody>
      </p:sp>
      <p:sp>
        <p:nvSpPr>
          <p:cNvPr id="11283" name="Text Box 17"/>
          <p:cNvSpPr txBox="1">
            <a:spLocks noChangeArrowheads="1"/>
          </p:cNvSpPr>
          <p:nvPr/>
        </p:nvSpPr>
        <p:spPr bwMode="auto">
          <a:xfrm>
            <a:off x="3438525" y="60960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b="1" dirty="0">
              <a:solidFill>
                <a:schemeClr val="tx1"/>
              </a:solidFill>
            </a:endParaRPr>
          </a:p>
        </p:txBody>
      </p:sp>
      <p:sp>
        <p:nvSpPr>
          <p:cNvPr id="11284" name="Text Box 18"/>
          <p:cNvSpPr txBox="1">
            <a:spLocks noChangeArrowheads="1"/>
          </p:cNvSpPr>
          <p:nvPr/>
        </p:nvSpPr>
        <p:spPr bwMode="auto">
          <a:xfrm>
            <a:off x="5643570" y="60960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b="1" dirty="0">
              <a:solidFill>
                <a:schemeClr val="tx1"/>
              </a:solidFill>
            </a:endParaRPr>
          </a:p>
        </p:txBody>
      </p:sp>
      <p:sp>
        <p:nvSpPr>
          <p:cNvPr id="11285" name="Line 19"/>
          <p:cNvSpPr>
            <a:spLocks noChangeShapeType="1"/>
          </p:cNvSpPr>
          <p:nvPr/>
        </p:nvSpPr>
        <p:spPr bwMode="auto">
          <a:xfrm flipH="1">
            <a:off x="6781800" y="4648200"/>
            <a:ext cx="600075"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86" name="Line 20"/>
          <p:cNvSpPr>
            <a:spLocks noChangeShapeType="1"/>
          </p:cNvSpPr>
          <p:nvPr/>
        </p:nvSpPr>
        <p:spPr bwMode="auto">
          <a:xfrm>
            <a:off x="7686675" y="4648200"/>
            <a:ext cx="923925" cy="1447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1287" name="Text Box 21"/>
          <p:cNvSpPr txBox="1">
            <a:spLocks noChangeArrowheads="1"/>
          </p:cNvSpPr>
          <p:nvPr/>
        </p:nvSpPr>
        <p:spPr bwMode="auto">
          <a:xfrm>
            <a:off x="7077075" y="4191000"/>
            <a:ext cx="1124154"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11288" name="Text Box 22"/>
          <p:cNvSpPr txBox="1">
            <a:spLocks noChangeArrowheads="1"/>
          </p:cNvSpPr>
          <p:nvPr/>
        </p:nvSpPr>
        <p:spPr bwMode="auto">
          <a:xfrm>
            <a:off x="6315075" y="5257800"/>
            <a:ext cx="946093"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i="1" dirty="0">
              <a:solidFill>
                <a:schemeClr val="tx1"/>
              </a:solidFill>
            </a:endParaRPr>
          </a:p>
        </p:txBody>
      </p:sp>
      <p:sp>
        <p:nvSpPr>
          <p:cNvPr id="11289" name="Text Box 23"/>
          <p:cNvSpPr txBox="1">
            <a:spLocks noChangeArrowheads="1"/>
          </p:cNvSpPr>
          <p:nvPr/>
        </p:nvSpPr>
        <p:spPr bwMode="auto">
          <a:xfrm>
            <a:off x="7839075" y="5257800"/>
            <a:ext cx="831125"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i="1" dirty="0">
              <a:solidFill>
                <a:schemeClr val="tx1"/>
              </a:solidFill>
            </a:endParaRPr>
          </a:p>
        </p:txBody>
      </p:sp>
      <p:sp>
        <p:nvSpPr>
          <p:cNvPr id="11290" name="Text Box 24"/>
          <p:cNvSpPr txBox="1">
            <a:spLocks noChangeArrowheads="1"/>
          </p:cNvSpPr>
          <p:nvPr/>
        </p:nvSpPr>
        <p:spPr bwMode="auto">
          <a:xfrm>
            <a:off x="6553200" y="6096000"/>
            <a:ext cx="1008609"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b="1" dirty="0">
              <a:solidFill>
                <a:schemeClr val="tx1"/>
              </a:solidFill>
            </a:endParaRPr>
          </a:p>
        </p:txBody>
      </p:sp>
      <p:sp>
        <p:nvSpPr>
          <p:cNvPr id="11291" name="Text Box 25"/>
          <p:cNvSpPr txBox="1">
            <a:spLocks noChangeArrowheads="1"/>
          </p:cNvSpPr>
          <p:nvPr/>
        </p:nvSpPr>
        <p:spPr bwMode="auto">
          <a:xfrm>
            <a:off x="8229600" y="6096000"/>
            <a:ext cx="862737"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600" dirty="0"/>
              <a:t>Gözetimli &amp; Gözetimsiz </a:t>
            </a:r>
            <a:r>
              <a:rPr lang="tr-TR" sz="3600" dirty="0" smtClean="0"/>
              <a:t>Öğrenme</a:t>
            </a:r>
            <a:endParaRPr lang="tr-TR" sz="3600" dirty="0"/>
          </a:p>
        </p:txBody>
      </p:sp>
      <p:sp>
        <p:nvSpPr>
          <p:cNvPr id="3" name="İçerik Yer Tutucusu 2"/>
          <p:cNvSpPr>
            <a:spLocks noGrp="1"/>
          </p:cNvSpPr>
          <p:nvPr>
            <p:ph idx="1"/>
          </p:nvPr>
        </p:nvSpPr>
        <p:spPr>
          <a:xfrm>
            <a:off x="683568" y="1628800"/>
            <a:ext cx="7772400" cy="4114800"/>
          </a:xfrm>
        </p:spPr>
        <p:txBody>
          <a:bodyPr/>
          <a:lstStyle/>
          <a:p>
            <a:r>
              <a:rPr lang="tr-TR" sz="1800" dirty="0"/>
              <a:t>Gözetimli (</a:t>
            </a:r>
            <a:r>
              <a:rPr lang="tr-TR" sz="1800" dirty="0" err="1"/>
              <a:t>Supervised</a:t>
            </a:r>
            <a:r>
              <a:rPr lang="tr-TR" sz="1800" dirty="0"/>
              <a:t>) </a:t>
            </a:r>
            <a:r>
              <a:rPr lang="tr-TR" sz="1800" dirty="0" smtClean="0"/>
              <a:t>öğrenme </a:t>
            </a:r>
            <a:r>
              <a:rPr lang="tr-TR" sz="1800" dirty="0"/>
              <a:t>= sınıflandırma</a:t>
            </a:r>
          </a:p>
          <a:p>
            <a:pPr lvl="1"/>
            <a:r>
              <a:rPr lang="tr-TR" sz="1800" dirty="0"/>
              <a:t>Sınıfların sayısı ve hangi nesnenin hangi sınıfta olduğu biliniyor.</a:t>
            </a:r>
          </a:p>
          <a:p>
            <a:pPr marL="0" indent="0">
              <a:buNone/>
            </a:pPr>
            <a:endParaRPr lang="tr-TR" sz="1800" dirty="0" smtClean="0"/>
          </a:p>
          <a:p>
            <a:pPr marL="0" indent="0">
              <a:buNone/>
            </a:pPr>
            <a:endParaRPr lang="tr-TR" sz="1800" dirty="0"/>
          </a:p>
          <a:p>
            <a:pPr marL="0" indent="0">
              <a:buNone/>
            </a:pPr>
            <a:endParaRPr lang="tr-TR" sz="1800" dirty="0" smtClean="0"/>
          </a:p>
          <a:p>
            <a:r>
              <a:rPr lang="tr-TR" sz="1800" dirty="0" smtClean="0"/>
              <a:t>Gözetimsiz </a:t>
            </a:r>
            <a:r>
              <a:rPr lang="tr-TR" sz="1800" dirty="0"/>
              <a:t>(</a:t>
            </a:r>
            <a:r>
              <a:rPr lang="tr-TR" sz="1800" dirty="0" err="1"/>
              <a:t>Unsupervised</a:t>
            </a:r>
            <a:r>
              <a:rPr lang="tr-TR" sz="1800" dirty="0"/>
              <a:t>) </a:t>
            </a:r>
            <a:r>
              <a:rPr lang="tr-TR" sz="1800" dirty="0" smtClean="0"/>
              <a:t>öğrenme </a:t>
            </a:r>
            <a:r>
              <a:rPr lang="tr-TR" sz="1800" dirty="0"/>
              <a:t>= demetleme (</a:t>
            </a:r>
            <a:r>
              <a:rPr lang="tr-TR" sz="1800" dirty="0" err="1"/>
              <a:t>clustering</a:t>
            </a:r>
            <a:r>
              <a:rPr lang="tr-TR" sz="1800" dirty="0"/>
              <a:t>)</a:t>
            </a:r>
          </a:p>
          <a:p>
            <a:pPr lvl="1"/>
            <a:r>
              <a:rPr lang="tr-TR" sz="1800" dirty="0" smtClean="0"/>
              <a:t>Hangi </a:t>
            </a:r>
            <a:r>
              <a:rPr lang="tr-TR" sz="1800" dirty="0"/>
              <a:t>nesnenin hangi sınıfta olduğu bilinmiyor. Genelde sınıf </a:t>
            </a:r>
            <a:r>
              <a:rPr lang="tr-TR" sz="1800" dirty="0" smtClean="0"/>
              <a:t>sayısı bilinmiyor</a:t>
            </a:r>
            <a:r>
              <a:rPr lang="tr-TR" sz="1800" dirty="0"/>
              <a:t>. </a:t>
            </a:r>
            <a:br>
              <a:rPr lang="tr-TR" sz="1800" dirty="0"/>
            </a:br>
            <a:endParaRPr lang="tr-TR" sz="1800" dirty="0" smtClean="0"/>
          </a:p>
          <a:p>
            <a:endParaRPr lang="tr-TR" sz="1800" dirty="0"/>
          </a:p>
        </p:txBody>
      </p:sp>
      <p:sp>
        <p:nvSpPr>
          <p:cNvPr id="4" name="Slayt Numarası Yer Tutucusu 3"/>
          <p:cNvSpPr>
            <a:spLocks noGrp="1"/>
          </p:cNvSpPr>
          <p:nvPr>
            <p:ph type="sldNum" sz="quarter" idx="12"/>
          </p:nvPr>
        </p:nvSpPr>
        <p:spPr/>
        <p:txBody>
          <a:bodyPr/>
          <a:lstStyle/>
          <a:p>
            <a:pPr>
              <a:defRPr/>
            </a:pPr>
            <a:fld id="{AB8F89F5-6130-4CB7-A655-EEFF0DE0A9DB}" type="slidenum">
              <a:rPr lang="en-US" smtClean="0"/>
              <a:pPr>
                <a:defRPr/>
              </a:pPr>
              <a:t>4</a:t>
            </a:fld>
            <a:endParaRPr lang="en-US"/>
          </a:p>
        </p:txBody>
      </p:sp>
      <p:pic>
        <p:nvPicPr>
          <p:cNvPr id="5" name="Resim 4"/>
          <p:cNvPicPr>
            <a:picLocks noChangeAspect="1"/>
          </p:cNvPicPr>
          <p:nvPr/>
        </p:nvPicPr>
        <p:blipFill>
          <a:blip r:embed="rId2"/>
          <a:stretch>
            <a:fillRect/>
          </a:stretch>
        </p:blipFill>
        <p:spPr>
          <a:xfrm>
            <a:off x="2964805" y="2411498"/>
            <a:ext cx="3209925" cy="904875"/>
          </a:xfrm>
          <a:prstGeom prst="rect">
            <a:avLst/>
          </a:prstGeom>
        </p:spPr>
      </p:pic>
      <p:pic>
        <p:nvPicPr>
          <p:cNvPr id="6" name="Resim 5"/>
          <p:cNvPicPr>
            <a:picLocks noChangeAspect="1"/>
          </p:cNvPicPr>
          <p:nvPr/>
        </p:nvPicPr>
        <p:blipFill>
          <a:blip r:embed="rId3"/>
          <a:stretch>
            <a:fillRect/>
          </a:stretch>
        </p:blipFill>
        <p:spPr>
          <a:xfrm>
            <a:off x="3117204" y="4293096"/>
            <a:ext cx="2905125" cy="809625"/>
          </a:xfrm>
          <a:prstGeom prst="rect">
            <a:avLst/>
          </a:prstGeom>
        </p:spPr>
      </p:pic>
    </p:spTree>
    <p:extLst>
      <p:ext uri="{BB962C8B-B14F-4D97-AF65-F5344CB8AC3E}">
        <p14:creationId xmlns:p14="http://schemas.microsoft.com/office/powerpoint/2010/main" val="316176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4 Slayt Numarası Yer Tutucusu"/>
          <p:cNvSpPr>
            <a:spLocks noGrp="1"/>
          </p:cNvSpPr>
          <p:nvPr>
            <p:ph type="sldNum" sz="quarter" idx="12"/>
          </p:nvPr>
        </p:nvSpPr>
        <p:spPr>
          <a:noFill/>
        </p:spPr>
        <p:txBody>
          <a:bodyPr/>
          <a:lstStyle/>
          <a:p>
            <a:fld id="{EDCFD11E-5E57-4570-B3E7-4CF4B8370A5B}" type="slidenum">
              <a:rPr lang="en-US"/>
              <a:pPr/>
              <a:t>40</a:t>
            </a:fld>
            <a:endParaRPr lang="en-US"/>
          </a:p>
        </p:txBody>
      </p:sp>
      <p:sp>
        <p:nvSpPr>
          <p:cNvPr id="12292" name="Rectangle 2"/>
          <p:cNvSpPr>
            <a:spLocks noGrp="1" noChangeArrowheads="1"/>
          </p:cNvSpPr>
          <p:nvPr>
            <p:ph type="title"/>
          </p:nvPr>
        </p:nvSpPr>
        <p:spPr/>
        <p:txBody>
          <a:bodyPr/>
          <a:lstStyle/>
          <a:p>
            <a:pPr eaLnBrk="1" hangingPunct="1"/>
            <a:r>
              <a:rPr lang="tr-TR" dirty="0" smtClean="0"/>
              <a:t>Karar Ağacı</a:t>
            </a:r>
            <a:endParaRPr lang="en-US" dirty="0" smtClean="0"/>
          </a:p>
        </p:txBody>
      </p:sp>
      <p:grpSp>
        <p:nvGrpSpPr>
          <p:cNvPr id="12293" name="Group 3"/>
          <p:cNvGrpSpPr>
            <a:grpSpLocks/>
          </p:cNvGrpSpPr>
          <p:nvPr/>
        </p:nvGrpSpPr>
        <p:grpSpPr bwMode="auto">
          <a:xfrm>
            <a:off x="304800" y="1905000"/>
            <a:ext cx="8283567" cy="3192544"/>
            <a:chOff x="96" y="1104"/>
            <a:chExt cx="5304" cy="2976"/>
          </a:xfrm>
        </p:grpSpPr>
        <p:sp>
          <p:nvSpPr>
            <p:cNvPr id="12296" name="Line 4"/>
            <p:cNvSpPr>
              <a:spLocks noChangeShapeType="1"/>
            </p:cNvSpPr>
            <p:nvPr/>
          </p:nvSpPr>
          <p:spPr bwMode="auto">
            <a:xfrm flipH="1">
              <a:off x="1008" y="1392"/>
              <a:ext cx="1632" cy="1056"/>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297" name="Line 5"/>
            <p:cNvSpPr>
              <a:spLocks noChangeShapeType="1"/>
            </p:cNvSpPr>
            <p:nvPr/>
          </p:nvSpPr>
          <p:spPr bwMode="auto">
            <a:xfrm>
              <a:off x="3072" y="1392"/>
              <a:ext cx="1200" cy="1056"/>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298" name="Line 6"/>
            <p:cNvSpPr>
              <a:spLocks noChangeShapeType="1"/>
            </p:cNvSpPr>
            <p:nvPr/>
          </p:nvSpPr>
          <p:spPr bwMode="auto">
            <a:xfrm flipH="1">
              <a:off x="288" y="2736"/>
              <a:ext cx="576"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299" name="Line 7"/>
            <p:cNvSpPr>
              <a:spLocks noChangeShapeType="1"/>
            </p:cNvSpPr>
            <p:nvPr/>
          </p:nvSpPr>
          <p:spPr bwMode="auto">
            <a:xfrm>
              <a:off x="1056" y="2736"/>
              <a:ext cx="672"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300" name="Line 8"/>
            <p:cNvSpPr>
              <a:spLocks noChangeShapeType="1"/>
            </p:cNvSpPr>
            <p:nvPr/>
          </p:nvSpPr>
          <p:spPr bwMode="auto">
            <a:xfrm>
              <a:off x="4368" y="2736"/>
              <a:ext cx="624"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301" name="Line 9"/>
            <p:cNvSpPr>
              <a:spLocks noChangeShapeType="1"/>
            </p:cNvSpPr>
            <p:nvPr/>
          </p:nvSpPr>
          <p:spPr bwMode="auto">
            <a:xfrm flipH="1">
              <a:off x="3696" y="2736"/>
              <a:ext cx="576"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302" name="Line 10"/>
            <p:cNvSpPr>
              <a:spLocks noChangeShapeType="1"/>
            </p:cNvSpPr>
            <p:nvPr/>
          </p:nvSpPr>
          <p:spPr bwMode="auto">
            <a:xfrm>
              <a:off x="2784" y="1440"/>
              <a:ext cx="0" cy="1008"/>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2303" name="Text Box 11"/>
            <p:cNvSpPr txBox="1">
              <a:spLocks noChangeArrowheads="1"/>
            </p:cNvSpPr>
            <p:nvPr/>
          </p:nvSpPr>
          <p:spPr bwMode="auto">
            <a:xfrm>
              <a:off x="2551" y="1104"/>
              <a:ext cx="552" cy="430"/>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12304" name="Text Box 12"/>
            <p:cNvSpPr txBox="1">
              <a:spLocks noChangeArrowheads="1"/>
            </p:cNvSpPr>
            <p:nvPr/>
          </p:nvSpPr>
          <p:spPr bwMode="auto">
            <a:xfrm>
              <a:off x="1489" y="1729"/>
              <a:ext cx="752" cy="43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i="1" dirty="0">
                <a:solidFill>
                  <a:schemeClr val="tx1"/>
                </a:solidFill>
              </a:endParaRPr>
            </a:p>
          </p:txBody>
        </p:sp>
        <p:sp>
          <p:nvSpPr>
            <p:cNvPr id="12305" name="Text Box 13"/>
            <p:cNvSpPr txBox="1">
              <a:spLocks noChangeArrowheads="1"/>
            </p:cNvSpPr>
            <p:nvPr/>
          </p:nvSpPr>
          <p:spPr bwMode="auto">
            <a:xfrm>
              <a:off x="2352" y="1729"/>
              <a:ext cx="721" cy="43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dirty="0">
                <a:solidFill>
                  <a:schemeClr val="tx1"/>
                </a:solidFill>
              </a:endParaRPr>
            </a:p>
          </p:txBody>
        </p:sp>
        <p:sp>
          <p:nvSpPr>
            <p:cNvPr id="12306" name="Text Box 14"/>
            <p:cNvSpPr txBox="1">
              <a:spLocks noChangeArrowheads="1"/>
            </p:cNvSpPr>
            <p:nvPr/>
          </p:nvSpPr>
          <p:spPr bwMode="auto">
            <a:xfrm>
              <a:off x="3331" y="1729"/>
              <a:ext cx="933" cy="43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dirty="0">
                <a:solidFill>
                  <a:schemeClr val="tx1"/>
                </a:solidFill>
              </a:endParaRPr>
            </a:p>
          </p:txBody>
        </p:sp>
        <p:sp>
          <p:nvSpPr>
            <p:cNvPr id="12307" name="Text Box 15"/>
            <p:cNvSpPr txBox="1">
              <a:spLocks noChangeArrowheads="1"/>
            </p:cNvSpPr>
            <p:nvPr/>
          </p:nvSpPr>
          <p:spPr bwMode="auto">
            <a:xfrm>
              <a:off x="529" y="2448"/>
              <a:ext cx="519" cy="430"/>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Nem</a:t>
              </a:r>
              <a:endParaRPr lang="en-US" dirty="0">
                <a:solidFill>
                  <a:schemeClr val="tx1"/>
                </a:solidFill>
              </a:endParaRPr>
            </a:p>
          </p:txBody>
        </p:sp>
        <p:sp>
          <p:nvSpPr>
            <p:cNvPr id="12308" name="Text Box 16"/>
            <p:cNvSpPr txBox="1">
              <a:spLocks noChangeArrowheads="1"/>
            </p:cNvSpPr>
            <p:nvPr/>
          </p:nvSpPr>
          <p:spPr bwMode="auto">
            <a:xfrm>
              <a:off x="192" y="3121"/>
              <a:ext cx="731" cy="43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Yüksek</a:t>
              </a:r>
              <a:endParaRPr lang="en-US" i="1" dirty="0">
                <a:solidFill>
                  <a:schemeClr val="tx1"/>
                </a:solidFill>
              </a:endParaRPr>
            </a:p>
          </p:txBody>
        </p:sp>
        <p:sp>
          <p:nvSpPr>
            <p:cNvPr id="12309" name="Text Box 17"/>
            <p:cNvSpPr txBox="1">
              <a:spLocks noChangeArrowheads="1"/>
            </p:cNvSpPr>
            <p:nvPr/>
          </p:nvSpPr>
          <p:spPr bwMode="auto">
            <a:xfrm>
              <a:off x="1151" y="3121"/>
              <a:ext cx="759" cy="462"/>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a:solidFill>
                    <a:schemeClr val="tx1"/>
                  </a:solidFill>
                </a:rPr>
                <a:t>Normal</a:t>
              </a:r>
              <a:endParaRPr lang="en-US">
                <a:solidFill>
                  <a:schemeClr val="tx1"/>
                </a:solidFill>
              </a:endParaRPr>
            </a:p>
          </p:txBody>
        </p:sp>
        <p:sp>
          <p:nvSpPr>
            <p:cNvPr id="12310" name="Text Box 18"/>
            <p:cNvSpPr txBox="1">
              <a:spLocks noChangeArrowheads="1"/>
            </p:cNvSpPr>
            <p:nvPr/>
          </p:nvSpPr>
          <p:spPr bwMode="auto">
            <a:xfrm>
              <a:off x="3985" y="2448"/>
              <a:ext cx="720" cy="430"/>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12311" name="Text Box 19"/>
            <p:cNvSpPr txBox="1">
              <a:spLocks noChangeArrowheads="1"/>
            </p:cNvSpPr>
            <p:nvPr/>
          </p:nvSpPr>
          <p:spPr bwMode="auto">
            <a:xfrm>
              <a:off x="3552" y="3121"/>
              <a:ext cx="606" cy="43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dirty="0">
                <a:solidFill>
                  <a:schemeClr val="tx1"/>
                </a:solidFill>
              </a:endParaRPr>
            </a:p>
          </p:txBody>
        </p:sp>
        <p:sp>
          <p:nvSpPr>
            <p:cNvPr id="12312" name="Text Box 20"/>
            <p:cNvSpPr txBox="1">
              <a:spLocks noChangeArrowheads="1"/>
            </p:cNvSpPr>
            <p:nvPr/>
          </p:nvSpPr>
          <p:spPr bwMode="auto">
            <a:xfrm>
              <a:off x="4512" y="3121"/>
              <a:ext cx="532" cy="43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dirty="0">
                <a:solidFill>
                  <a:schemeClr val="tx1"/>
                </a:solidFill>
              </a:endParaRPr>
            </a:p>
          </p:txBody>
        </p:sp>
        <p:sp>
          <p:nvSpPr>
            <p:cNvPr id="12313" name="Text Box 21"/>
            <p:cNvSpPr txBox="1">
              <a:spLocks noChangeArrowheads="1"/>
            </p:cNvSpPr>
            <p:nvPr/>
          </p:nvSpPr>
          <p:spPr bwMode="auto">
            <a:xfrm>
              <a:off x="96" y="3648"/>
              <a:ext cx="646" cy="43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dirty="0">
                <a:solidFill>
                  <a:schemeClr val="tx1"/>
                </a:solidFill>
              </a:endParaRPr>
            </a:p>
          </p:txBody>
        </p:sp>
        <p:sp>
          <p:nvSpPr>
            <p:cNvPr id="12314" name="Text Box 22"/>
            <p:cNvSpPr txBox="1">
              <a:spLocks noChangeArrowheads="1"/>
            </p:cNvSpPr>
            <p:nvPr/>
          </p:nvSpPr>
          <p:spPr bwMode="auto">
            <a:xfrm>
              <a:off x="1536" y="3648"/>
              <a:ext cx="552" cy="43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12315" name="Text Box 23"/>
            <p:cNvSpPr txBox="1">
              <a:spLocks noChangeArrowheads="1"/>
            </p:cNvSpPr>
            <p:nvPr/>
          </p:nvSpPr>
          <p:spPr bwMode="auto">
            <a:xfrm>
              <a:off x="2593" y="2448"/>
              <a:ext cx="552" cy="43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b="1" dirty="0">
                <a:solidFill>
                  <a:schemeClr val="tx1"/>
                </a:solidFill>
              </a:endParaRPr>
            </a:p>
          </p:txBody>
        </p:sp>
        <p:sp>
          <p:nvSpPr>
            <p:cNvPr id="12316" name="Text Box 24"/>
            <p:cNvSpPr txBox="1">
              <a:spLocks noChangeArrowheads="1"/>
            </p:cNvSpPr>
            <p:nvPr/>
          </p:nvSpPr>
          <p:spPr bwMode="auto">
            <a:xfrm>
              <a:off x="4848" y="3650"/>
              <a:ext cx="552" cy="43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Evet</a:t>
              </a:r>
              <a:endParaRPr lang="en-US" dirty="0">
                <a:solidFill>
                  <a:schemeClr val="tx1"/>
                </a:solidFill>
              </a:endParaRPr>
            </a:p>
          </p:txBody>
        </p:sp>
        <p:sp>
          <p:nvSpPr>
            <p:cNvPr id="12317" name="Text Box 25"/>
            <p:cNvSpPr txBox="1">
              <a:spLocks noChangeArrowheads="1"/>
            </p:cNvSpPr>
            <p:nvPr/>
          </p:nvSpPr>
          <p:spPr bwMode="auto">
            <a:xfrm>
              <a:off x="3504" y="3648"/>
              <a:ext cx="646" cy="43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b="1" dirty="0" err="1" smtClean="0">
                  <a:solidFill>
                    <a:schemeClr val="tx1"/>
                  </a:solidFill>
                </a:rPr>
                <a:t>Hayır</a:t>
              </a:r>
              <a:endParaRPr lang="en-US" dirty="0">
                <a:solidFill>
                  <a:schemeClr val="tx1"/>
                </a:solidFill>
              </a:endParaRPr>
            </a:p>
          </p:txBody>
        </p:sp>
      </p:grpSp>
      <p:sp>
        <p:nvSpPr>
          <p:cNvPr id="12294" name="Text Box 26"/>
          <p:cNvSpPr txBox="1">
            <a:spLocks noChangeArrowheads="1"/>
          </p:cNvSpPr>
          <p:nvPr/>
        </p:nvSpPr>
        <p:spPr bwMode="auto">
          <a:xfrm>
            <a:off x="857224" y="1371600"/>
            <a:ext cx="8423396" cy="461665"/>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buFontTx/>
              <a:buChar char="•"/>
            </a:pPr>
            <a:r>
              <a:rPr lang="en-US" dirty="0">
                <a:solidFill>
                  <a:schemeClr val="tx1"/>
                </a:solidFill>
              </a:rPr>
              <a:t> </a:t>
            </a:r>
            <a:r>
              <a:rPr lang="tr-TR" dirty="0" smtClean="0">
                <a:solidFill>
                  <a:schemeClr val="tx1"/>
                </a:solidFill>
              </a:rPr>
              <a:t>Karar Ağaçları </a:t>
            </a:r>
            <a:r>
              <a:rPr lang="en-US" dirty="0" smtClean="0">
                <a:solidFill>
                  <a:schemeClr val="tx1"/>
                </a:solidFill>
              </a:rPr>
              <a:t>conjunction</a:t>
            </a:r>
            <a:r>
              <a:rPr lang="tr-TR" dirty="0" smtClean="0">
                <a:solidFill>
                  <a:schemeClr val="tx1"/>
                </a:solidFill>
              </a:rPr>
              <a:t>’</a:t>
            </a:r>
            <a:r>
              <a:rPr lang="tr-TR" dirty="0" err="1" smtClean="0">
                <a:solidFill>
                  <a:schemeClr val="tx1"/>
                </a:solidFill>
              </a:rPr>
              <a:t>ların</a:t>
            </a:r>
            <a:r>
              <a:rPr lang="tr-TR" dirty="0" smtClean="0">
                <a:solidFill>
                  <a:schemeClr val="tx1"/>
                </a:solidFill>
              </a:rPr>
              <a:t> </a:t>
            </a:r>
            <a:r>
              <a:rPr lang="en-US" dirty="0" smtClean="0">
                <a:solidFill>
                  <a:schemeClr val="tx1"/>
                </a:solidFill>
              </a:rPr>
              <a:t>disjunction</a:t>
            </a:r>
            <a:r>
              <a:rPr lang="tr-TR" dirty="0" smtClean="0">
                <a:solidFill>
                  <a:schemeClr val="tx1"/>
                </a:solidFill>
              </a:rPr>
              <a:t>’</a:t>
            </a:r>
            <a:r>
              <a:rPr lang="tr-TR" dirty="0" err="1" smtClean="0">
                <a:solidFill>
                  <a:schemeClr val="tx1"/>
                </a:solidFill>
              </a:rPr>
              <a:t>ını</a:t>
            </a:r>
            <a:r>
              <a:rPr lang="tr-TR" dirty="0" smtClean="0">
                <a:solidFill>
                  <a:schemeClr val="tx1"/>
                </a:solidFill>
              </a:rPr>
              <a:t> temsil eder</a:t>
            </a:r>
            <a:r>
              <a:rPr lang="en-US" dirty="0" smtClean="0">
                <a:solidFill>
                  <a:schemeClr val="tx1"/>
                </a:solidFill>
              </a:rPr>
              <a:t> </a:t>
            </a:r>
            <a:endParaRPr lang="en-US" dirty="0">
              <a:solidFill>
                <a:schemeClr val="tx1"/>
              </a:solidFill>
            </a:endParaRPr>
          </a:p>
        </p:txBody>
      </p:sp>
      <p:sp>
        <p:nvSpPr>
          <p:cNvPr id="12295" name="Text Box 27"/>
          <p:cNvSpPr txBox="1">
            <a:spLocks noChangeArrowheads="1"/>
          </p:cNvSpPr>
          <p:nvPr/>
        </p:nvSpPr>
        <p:spPr bwMode="auto">
          <a:xfrm>
            <a:off x="1676400" y="5334000"/>
            <a:ext cx="5467331" cy="1200329"/>
          </a:xfrm>
          <a:prstGeom prst="rect">
            <a:avLst/>
          </a:prstGeom>
          <a:noFill/>
          <a:ln w="9525">
            <a:noFill/>
            <a:miter lim="800000"/>
            <a:headEnd/>
            <a:tailEnd/>
          </a:ln>
        </p:spPr>
        <p:txBody>
          <a:bodyPr wrap="none">
            <a:spAutoFit/>
          </a:bodyPr>
          <a:lstStyle/>
          <a:p>
            <a:pPr>
              <a:spcBef>
                <a:spcPct val="0"/>
              </a:spcBef>
            </a:pPr>
            <a:r>
              <a:rPr lang="en-US" dirty="0" smtClean="0">
                <a:solidFill>
                  <a:schemeClr val="tx1"/>
                </a:solidFill>
              </a:rPr>
              <a:t>(</a:t>
            </a:r>
            <a:r>
              <a:rPr lang="tr-TR" dirty="0" smtClean="0">
                <a:solidFill>
                  <a:schemeClr val="tx1"/>
                </a:solidFill>
              </a:rPr>
              <a:t>Hava</a:t>
            </a:r>
            <a:r>
              <a:rPr lang="en-US" dirty="0" smtClean="0">
                <a:solidFill>
                  <a:schemeClr val="tx1"/>
                </a:solidFill>
              </a:rPr>
              <a:t>=</a:t>
            </a:r>
            <a:r>
              <a:rPr lang="tr-TR" dirty="0" smtClean="0">
                <a:solidFill>
                  <a:schemeClr val="tx1"/>
                </a:solidFill>
              </a:rPr>
              <a:t>Güneşli</a:t>
            </a:r>
            <a:r>
              <a:rPr lang="en-US" dirty="0" smtClean="0">
                <a:solidFill>
                  <a:schemeClr val="tx1"/>
                </a:solidFill>
              </a:rPr>
              <a:t> </a:t>
            </a:r>
            <a:r>
              <a:rPr lang="en-US" dirty="0">
                <a:solidFill>
                  <a:schemeClr val="tx1"/>
                </a:solidFill>
                <a:sym typeface="Symbol" pitchFamily="18" charset="2"/>
              </a:rPr>
              <a:t> </a:t>
            </a:r>
            <a:r>
              <a:rPr lang="tr-TR" dirty="0" smtClean="0">
                <a:solidFill>
                  <a:schemeClr val="tx1"/>
                </a:solidFill>
                <a:sym typeface="Symbol" pitchFamily="18" charset="2"/>
              </a:rPr>
              <a:t>Nem</a:t>
            </a:r>
            <a:r>
              <a:rPr lang="en-US" dirty="0" smtClean="0">
                <a:solidFill>
                  <a:schemeClr val="tx1"/>
                </a:solidFill>
                <a:sym typeface="Symbol" pitchFamily="18" charset="2"/>
              </a:rPr>
              <a:t>=Normal</a:t>
            </a:r>
            <a:r>
              <a:rPr lang="en-US" dirty="0">
                <a:solidFill>
                  <a:schemeClr val="tx1"/>
                </a:solidFill>
                <a:sym typeface="Symbol" pitchFamily="18" charset="2"/>
              </a:rPr>
              <a:t>) </a:t>
            </a:r>
          </a:p>
          <a:p>
            <a:pPr>
              <a:spcBef>
                <a:spcPct val="0"/>
              </a:spcBef>
            </a:pPr>
            <a:r>
              <a:rPr lang="en-US" dirty="0">
                <a:solidFill>
                  <a:schemeClr val="tx1"/>
                </a:solidFill>
                <a:sym typeface="Symbol" pitchFamily="18" charset="2"/>
              </a:rPr>
              <a:t>           </a:t>
            </a:r>
            <a:r>
              <a:rPr lang="en-US" dirty="0" smtClean="0">
                <a:solidFill>
                  <a:schemeClr val="tx1"/>
                </a:solidFill>
                <a:sym typeface="Symbol" pitchFamily="18" charset="2"/>
              </a:rPr>
              <a:t>(</a:t>
            </a:r>
            <a:r>
              <a:rPr lang="tr-TR" dirty="0" smtClean="0">
                <a:solidFill>
                  <a:schemeClr val="tx1"/>
                </a:solidFill>
                <a:sym typeface="Symbol" pitchFamily="18" charset="2"/>
              </a:rPr>
              <a:t>Hava</a:t>
            </a:r>
            <a:r>
              <a:rPr lang="en-US" dirty="0" smtClean="0">
                <a:solidFill>
                  <a:schemeClr val="tx1"/>
                </a:solidFill>
                <a:sym typeface="Symbol" pitchFamily="18" charset="2"/>
              </a:rPr>
              <a:t>=</a:t>
            </a:r>
            <a:r>
              <a:rPr lang="tr-TR" dirty="0" smtClean="0">
                <a:solidFill>
                  <a:schemeClr val="tx1"/>
                </a:solidFill>
                <a:sym typeface="Symbol" pitchFamily="18" charset="2"/>
              </a:rPr>
              <a:t>Bulutlu</a:t>
            </a:r>
            <a:r>
              <a:rPr lang="en-US" dirty="0" smtClean="0">
                <a:solidFill>
                  <a:schemeClr val="tx1"/>
                </a:solidFill>
                <a:sym typeface="Symbol" pitchFamily="18" charset="2"/>
              </a:rPr>
              <a:t>)</a:t>
            </a:r>
            <a:endParaRPr lang="en-US" dirty="0">
              <a:solidFill>
                <a:schemeClr val="tx1"/>
              </a:solidFill>
              <a:sym typeface="Symbol" pitchFamily="18" charset="2"/>
            </a:endParaRPr>
          </a:p>
          <a:p>
            <a:pPr>
              <a:spcBef>
                <a:spcPct val="0"/>
              </a:spcBef>
            </a:pPr>
            <a:r>
              <a:rPr lang="en-US" dirty="0">
                <a:solidFill>
                  <a:schemeClr val="tx1"/>
                </a:solidFill>
                <a:sym typeface="Symbol" pitchFamily="18" charset="2"/>
              </a:rPr>
              <a:t>     </a:t>
            </a:r>
            <a:r>
              <a:rPr lang="en-US" dirty="0" smtClean="0">
                <a:solidFill>
                  <a:schemeClr val="tx1"/>
                </a:solidFill>
                <a:sym typeface="Symbol" pitchFamily="18" charset="2"/>
              </a:rPr>
              <a:t>(</a:t>
            </a:r>
            <a:r>
              <a:rPr lang="tr-TR" dirty="0" smtClean="0">
                <a:solidFill>
                  <a:schemeClr val="tx1"/>
                </a:solidFill>
                <a:sym typeface="Symbol" pitchFamily="18" charset="2"/>
              </a:rPr>
              <a:t>Hava</a:t>
            </a:r>
            <a:r>
              <a:rPr lang="en-US" dirty="0" smtClean="0">
                <a:solidFill>
                  <a:schemeClr val="tx1"/>
                </a:solidFill>
                <a:sym typeface="Symbol" pitchFamily="18" charset="2"/>
              </a:rPr>
              <a:t>=</a:t>
            </a:r>
            <a:r>
              <a:rPr lang="tr-TR" dirty="0" smtClean="0">
                <a:solidFill>
                  <a:schemeClr val="tx1"/>
                </a:solidFill>
                <a:sym typeface="Symbol" pitchFamily="18" charset="2"/>
              </a:rPr>
              <a:t>Yağmurlu</a:t>
            </a:r>
            <a:r>
              <a:rPr lang="en-US" dirty="0" smtClean="0">
                <a:solidFill>
                  <a:schemeClr val="tx1"/>
                </a:solidFill>
                <a:sym typeface="Symbol" pitchFamily="18" charset="2"/>
              </a:rPr>
              <a:t> </a:t>
            </a:r>
            <a:r>
              <a:rPr lang="en-US" dirty="0">
                <a:solidFill>
                  <a:schemeClr val="tx1"/>
                </a:solidFill>
                <a:sym typeface="Symbol" pitchFamily="18" charset="2"/>
              </a:rPr>
              <a:t> </a:t>
            </a:r>
            <a:r>
              <a:rPr lang="tr-TR" dirty="0" smtClean="0">
                <a:solidFill>
                  <a:schemeClr val="tx1"/>
                </a:solidFill>
                <a:sym typeface="Symbol" pitchFamily="18" charset="2"/>
              </a:rPr>
              <a:t>Rüzgar</a:t>
            </a:r>
            <a:r>
              <a:rPr lang="en-US" dirty="0" smtClean="0">
                <a:solidFill>
                  <a:schemeClr val="tx1"/>
                </a:solidFill>
                <a:sym typeface="Symbol" pitchFamily="18" charset="2"/>
              </a:rPr>
              <a:t>=</a:t>
            </a:r>
            <a:r>
              <a:rPr lang="tr-TR" dirty="0" smtClean="0">
                <a:solidFill>
                  <a:schemeClr val="tx1"/>
                </a:solidFill>
                <a:sym typeface="Symbol" pitchFamily="18" charset="2"/>
              </a:rPr>
              <a:t>Zayıf</a:t>
            </a:r>
            <a:r>
              <a:rPr lang="en-US" dirty="0" smtClean="0">
                <a:solidFill>
                  <a:schemeClr val="tx1"/>
                </a:solidFill>
                <a:sym typeface="Symbol" pitchFamily="18" charset="2"/>
              </a:rPr>
              <a:t>)</a:t>
            </a:r>
            <a:endParaRPr lang="en-US" dirty="0">
              <a:solidFill>
                <a:schemeClr val="tx1"/>
              </a:solidFill>
              <a:sym typeface="Symbol"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5 Slayt Numarası Yer Tutucusu"/>
          <p:cNvSpPr>
            <a:spLocks noGrp="1"/>
          </p:cNvSpPr>
          <p:nvPr>
            <p:ph type="sldNum" sz="quarter" idx="12"/>
          </p:nvPr>
        </p:nvSpPr>
        <p:spPr>
          <a:noFill/>
        </p:spPr>
        <p:txBody>
          <a:bodyPr/>
          <a:lstStyle/>
          <a:p>
            <a:fld id="{191C9CE4-A2DD-487E-9DE4-47799900C237}" type="slidenum">
              <a:rPr lang="en-US"/>
              <a:pPr/>
              <a:t>41</a:t>
            </a:fld>
            <a:endParaRPr lang="en-US"/>
          </a:p>
        </p:txBody>
      </p:sp>
      <p:sp>
        <p:nvSpPr>
          <p:cNvPr id="13316" name="Rectangle 2"/>
          <p:cNvSpPr>
            <a:spLocks noGrp="1" noChangeArrowheads="1"/>
          </p:cNvSpPr>
          <p:nvPr>
            <p:ph type="title"/>
          </p:nvPr>
        </p:nvSpPr>
        <p:spPr/>
        <p:txBody>
          <a:bodyPr/>
          <a:lstStyle/>
          <a:p>
            <a:pPr eaLnBrk="1" hangingPunct="1"/>
            <a:r>
              <a:rPr lang="tr-TR" dirty="0" smtClean="0"/>
              <a:t>Karar </a:t>
            </a:r>
            <a:r>
              <a:rPr lang="tr-TR" dirty="0" err="1" smtClean="0"/>
              <a:t>ağacları</a:t>
            </a:r>
            <a:r>
              <a:rPr lang="tr-TR" dirty="0" smtClean="0"/>
              <a:t> ne zaman düşünülmeli</a:t>
            </a:r>
            <a:endParaRPr lang="en-US" dirty="0" smtClean="0"/>
          </a:p>
        </p:txBody>
      </p:sp>
      <p:sp>
        <p:nvSpPr>
          <p:cNvPr id="13317" name="Rectangle 3"/>
          <p:cNvSpPr>
            <a:spLocks noGrp="1" noChangeArrowheads="1"/>
          </p:cNvSpPr>
          <p:nvPr>
            <p:ph type="body" idx="1"/>
          </p:nvPr>
        </p:nvSpPr>
        <p:spPr>
          <a:xfrm>
            <a:off x="685800" y="1524000"/>
            <a:ext cx="8269288" cy="4608513"/>
          </a:xfrm>
        </p:spPr>
        <p:txBody>
          <a:bodyPr/>
          <a:lstStyle/>
          <a:p>
            <a:pPr eaLnBrk="1" hangingPunct="1">
              <a:lnSpc>
                <a:spcPct val="90000"/>
              </a:lnSpc>
            </a:pPr>
            <a:r>
              <a:rPr lang="tr-TR" sz="2400" dirty="0" smtClean="0"/>
              <a:t>Nitelikler</a:t>
            </a:r>
            <a:r>
              <a:rPr lang="en-US" sz="2400" dirty="0" smtClean="0"/>
              <a:t> </a:t>
            </a:r>
            <a:r>
              <a:rPr lang="tr-TR" sz="2400" dirty="0" smtClean="0"/>
              <a:t>nitelik-değer çiftleri ile tanımlanabilir</a:t>
            </a:r>
            <a:endParaRPr lang="en-US" sz="2400" dirty="0" smtClean="0"/>
          </a:p>
          <a:p>
            <a:pPr lvl="1" eaLnBrk="1" hangingPunct="1">
              <a:lnSpc>
                <a:spcPct val="90000"/>
              </a:lnSpc>
            </a:pPr>
            <a:r>
              <a:rPr lang="tr-TR" sz="2400" dirty="0" smtClean="0"/>
              <a:t>örneğin</a:t>
            </a:r>
            <a:r>
              <a:rPr lang="en-US" sz="2400" dirty="0" smtClean="0"/>
              <a:t> </a:t>
            </a:r>
            <a:r>
              <a:rPr lang="en-US" sz="2400" dirty="0" err="1" smtClean="0"/>
              <a:t>Nem</a:t>
            </a:r>
            <a:r>
              <a:rPr lang="en-US" sz="2400" dirty="0" smtClean="0"/>
              <a:t>: </a:t>
            </a:r>
            <a:r>
              <a:rPr lang="en-US" sz="2400" i="1" dirty="0" err="1" smtClean="0">
                <a:solidFill>
                  <a:schemeClr val="folHlink"/>
                </a:solidFill>
              </a:rPr>
              <a:t>Yüksek</a:t>
            </a:r>
            <a:r>
              <a:rPr lang="en-US" sz="2400" i="1" dirty="0" smtClean="0">
                <a:solidFill>
                  <a:schemeClr val="folHlink"/>
                </a:solidFill>
              </a:rPr>
              <a:t>, Normal</a:t>
            </a:r>
            <a:endParaRPr lang="en-US" sz="2400" dirty="0" smtClean="0">
              <a:solidFill>
                <a:schemeClr val="folHlink"/>
              </a:solidFill>
            </a:endParaRPr>
          </a:p>
          <a:p>
            <a:pPr eaLnBrk="1" hangingPunct="1">
              <a:lnSpc>
                <a:spcPct val="90000"/>
              </a:lnSpc>
            </a:pPr>
            <a:r>
              <a:rPr lang="tr-TR" sz="2400" dirty="0" smtClean="0"/>
              <a:t>Hedef fonksiyon ayrık değerlidir</a:t>
            </a:r>
            <a:endParaRPr lang="en-US" sz="2400" dirty="0" smtClean="0"/>
          </a:p>
          <a:p>
            <a:pPr lvl="1" eaLnBrk="1" hangingPunct="1">
              <a:lnSpc>
                <a:spcPct val="90000"/>
              </a:lnSpc>
            </a:pPr>
            <a:r>
              <a:rPr lang="tr-TR" sz="2400" dirty="0" smtClean="0"/>
              <a:t>örneğin</a:t>
            </a:r>
            <a:r>
              <a:rPr lang="en-US" sz="2400" dirty="0" smtClean="0"/>
              <a:t> </a:t>
            </a:r>
            <a:r>
              <a:rPr lang="tr-TR" sz="2400" dirty="0" smtClean="0"/>
              <a:t>Tenis oynama</a:t>
            </a:r>
            <a:r>
              <a:rPr lang="en-US" sz="2400" dirty="0" smtClean="0"/>
              <a:t>; </a:t>
            </a:r>
            <a:r>
              <a:rPr lang="en-US" sz="2400" i="1" dirty="0" err="1" smtClean="0"/>
              <a:t>Evet</a:t>
            </a:r>
            <a:r>
              <a:rPr lang="en-US" sz="2400" i="1" dirty="0" smtClean="0"/>
              <a:t>, </a:t>
            </a:r>
            <a:r>
              <a:rPr lang="en-US" sz="2400" i="1" dirty="0" err="1" smtClean="0"/>
              <a:t>Hayır</a:t>
            </a:r>
            <a:endParaRPr lang="en-US" sz="2400" dirty="0" smtClean="0"/>
          </a:p>
          <a:p>
            <a:pPr eaLnBrk="1" hangingPunct="1">
              <a:lnSpc>
                <a:spcPct val="90000"/>
              </a:lnSpc>
            </a:pPr>
            <a:r>
              <a:rPr lang="en-US" sz="2400" dirty="0" smtClean="0"/>
              <a:t>Disjunctive h</a:t>
            </a:r>
            <a:r>
              <a:rPr lang="tr-TR" sz="2400" dirty="0" smtClean="0"/>
              <a:t>i</a:t>
            </a:r>
            <a:r>
              <a:rPr lang="en-US" sz="2400" dirty="0" smtClean="0"/>
              <a:t>pot</a:t>
            </a:r>
            <a:r>
              <a:rPr lang="tr-TR" sz="2400" dirty="0" smtClean="0"/>
              <a:t>eze ihtiyaç duyulabilir</a:t>
            </a:r>
            <a:endParaRPr lang="en-US" sz="2400" dirty="0" smtClean="0"/>
          </a:p>
          <a:p>
            <a:pPr lvl="1" eaLnBrk="1" hangingPunct="1">
              <a:lnSpc>
                <a:spcPct val="90000"/>
              </a:lnSpc>
            </a:pPr>
            <a:r>
              <a:rPr lang="tr-TR" sz="2400" dirty="0" smtClean="0"/>
              <a:t>örneğin </a:t>
            </a:r>
            <a:r>
              <a:rPr lang="tr-TR" sz="2400" i="1" dirty="0" smtClean="0"/>
              <a:t>Hava</a:t>
            </a:r>
            <a:r>
              <a:rPr lang="en-US" sz="2400" i="1" dirty="0" smtClean="0"/>
              <a:t>=</a:t>
            </a:r>
            <a:r>
              <a:rPr lang="tr-TR" sz="2400" i="1" dirty="0" smtClean="0"/>
              <a:t>Güneşli</a:t>
            </a:r>
            <a:r>
              <a:rPr lang="en-US" sz="2400" i="1" dirty="0" smtClean="0"/>
              <a:t> </a:t>
            </a:r>
            <a:r>
              <a:rPr lang="en-US" sz="2400" i="1" dirty="0" smtClean="0">
                <a:sym typeface="Symbol" pitchFamily="18" charset="2"/>
              </a:rPr>
              <a:t> </a:t>
            </a:r>
            <a:r>
              <a:rPr lang="tr-TR" sz="2400" i="1" dirty="0" smtClean="0">
                <a:sym typeface="Symbol" pitchFamily="18" charset="2"/>
              </a:rPr>
              <a:t>Rüzgar</a:t>
            </a:r>
            <a:r>
              <a:rPr lang="en-US" sz="2400" i="1" dirty="0" smtClean="0">
                <a:sym typeface="Symbol" pitchFamily="18" charset="2"/>
              </a:rPr>
              <a:t>=</a:t>
            </a:r>
            <a:r>
              <a:rPr lang="tr-TR" sz="2400" i="1" dirty="0" smtClean="0">
                <a:sym typeface="Symbol" pitchFamily="18" charset="2"/>
              </a:rPr>
              <a:t>Zayıf</a:t>
            </a:r>
            <a:endParaRPr lang="en-US" sz="2400" dirty="0" smtClean="0"/>
          </a:p>
          <a:p>
            <a:pPr eaLnBrk="1" hangingPunct="1">
              <a:lnSpc>
                <a:spcPct val="90000"/>
              </a:lnSpc>
            </a:pPr>
            <a:r>
              <a:rPr lang="tr-TR" sz="2400" dirty="0" smtClean="0"/>
              <a:t>Muhtemelen gürültülü eğitim verisi</a:t>
            </a:r>
            <a:endParaRPr lang="en-US" sz="2400" dirty="0" smtClean="0"/>
          </a:p>
          <a:p>
            <a:pPr eaLnBrk="1" hangingPunct="1">
              <a:lnSpc>
                <a:spcPct val="90000"/>
              </a:lnSpc>
            </a:pPr>
            <a:r>
              <a:rPr lang="tr-TR" sz="2400" dirty="0" smtClean="0"/>
              <a:t>Kayıp nitelik değerleri</a:t>
            </a:r>
            <a:endParaRPr lang="en-US" sz="2400" dirty="0" smtClean="0"/>
          </a:p>
          <a:p>
            <a:pPr eaLnBrk="1" hangingPunct="1">
              <a:lnSpc>
                <a:spcPct val="90000"/>
              </a:lnSpc>
            </a:pPr>
            <a:r>
              <a:rPr lang="tr-TR" sz="2400" dirty="0" smtClean="0"/>
              <a:t>Uygulama örnekleri</a:t>
            </a:r>
            <a:r>
              <a:rPr lang="en-US" sz="2400" dirty="0" smtClean="0"/>
              <a:t>:</a:t>
            </a:r>
          </a:p>
          <a:p>
            <a:pPr lvl="1" eaLnBrk="1" hangingPunct="1">
              <a:lnSpc>
                <a:spcPct val="90000"/>
              </a:lnSpc>
            </a:pPr>
            <a:r>
              <a:rPr lang="tr-TR" sz="2400" dirty="0" smtClean="0"/>
              <a:t>Tıbbi teşhis</a:t>
            </a:r>
            <a:endParaRPr lang="en-US" sz="2400" dirty="0" smtClean="0"/>
          </a:p>
          <a:p>
            <a:pPr lvl="1" eaLnBrk="1" hangingPunct="1">
              <a:lnSpc>
                <a:spcPct val="90000"/>
              </a:lnSpc>
            </a:pPr>
            <a:r>
              <a:rPr lang="tr-TR" sz="2400" dirty="0" smtClean="0"/>
              <a:t>K</a:t>
            </a:r>
            <a:r>
              <a:rPr lang="en-US" sz="2400" dirty="0" err="1" smtClean="0"/>
              <a:t>redi</a:t>
            </a:r>
            <a:r>
              <a:rPr lang="en-US" sz="2400" dirty="0" smtClean="0"/>
              <a:t> risk anal</a:t>
            </a:r>
            <a:r>
              <a:rPr lang="tr-TR" sz="2400" dirty="0" smtClean="0"/>
              <a:t>izi</a:t>
            </a:r>
            <a:endParaRPr lang="en-US" sz="2400" dirty="0" smtClean="0"/>
          </a:p>
          <a:p>
            <a:pPr lvl="1" eaLnBrk="1" hangingPunct="1">
              <a:lnSpc>
                <a:spcPct val="90000"/>
              </a:lnSpc>
            </a:pPr>
            <a:r>
              <a:rPr lang="tr-TR" sz="2400" dirty="0" smtClean="0"/>
              <a:t>Nesne sınıflandırma…</a:t>
            </a: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Karar Ağacı Yöntemleri</a:t>
            </a:r>
            <a:endParaRPr lang="tr-TR" dirty="0"/>
          </a:p>
        </p:txBody>
      </p:sp>
      <p:sp>
        <p:nvSpPr>
          <p:cNvPr id="3" name="2 İçerik Yer Tutucusu"/>
          <p:cNvSpPr>
            <a:spLocks noGrp="1"/>
          </p:cNvSpPr>
          <p:nvPr>
            <p:ph idx="1"/>
          </p:nvPr>
        </p:nvSpPr>
        <p:spPr>
          <a:xfrm>
            <a:off x="214282" y="1428736"/>
            <a:ext cx="8786874" cy="4114800"/>
          </a:xfrm>
        </p:spPr>
        <p:txBody>
          <a:bodyPr/>
          <a:lstStyle/>
          <a:p>
            <a:pPr>
              <a:buNone/>
            </a:pPr>
            <a:r>
              <a:rPr lang="tr-TR" dirty="0" smtClean="0"/>
              <a:t>Karar ağacı oluşturma yöntemleri genel olarak</a:t>
            </a:r>
          </a:p>
          <a:p>
            <a:pPr>
              <a:buNone/>
            </a:pPr>
            <a:r>
              <a:rPr lang="tr-TR" dirty="0" smtClean="0"/>
              <a:t>iki aşamadan oluşur:</a:t>
            </a:r>
          </a:p>
          <a:p>
            <a:r>
              <a:rPr lang="tr-TR" dirty="0" smtClean="0"/>
              <a:t>1. ağaç oluşturma</a:t>
            </a:r>
          </a:p>
          <a:p>
            <a:pPr lvl="1"/>
            <a:r>
              <a:rPr lang="tr-TR" dirty="0" smtClean="0"/>
              <a:t>en başta bütün öğrenme kümesi örnekleri kökte</a:t>
            </a:r>
          </a:p>
          <a:p>
            <a:pPr lvl="1"/>
            <a:r>
              <a:rPr lang="tr-TR" dirty="0" smtClean="0"/>
              <a:t>seçilen niteliklere bağlı olarak örnek yinelemeli</a:t>
            </a:r>
          </a:p>
          <a:p>
            <a:pPr>
              <a:buNone/>
            </a:pPr>
            <a:r>
              <a:rPr lang="tr-TR" dirty="0" smtClean="0"/>
              <a:t>	olarak bölünür</a:t>
            </a:r>
          </a:p>
          <a:p>
            <a:r>
              <a:rPr lang="tr-TR" dirty="0" smtClean="0"/>
              <a:t>2. ağaç budama</a:t>
            </a:r>
          </a:p>
          <a:p>
            <a:pPr lvl="1"/>
            <a:r>
              <a:rPr lang="tr-TR" dirty="0" smtClean="0"/>
              <a:t>öğrenme kümesindeki gürültülü verilerden oluşan</a:t>
            </a:r>
          </a:p>
          <a:p>
            <a:pPr>
              <a:buNone/>
            </a:pPr>
            <a:r>
              <a:rPr lang="tr-TR" dirty="0" smtClean="0"/>
              <a:t>	ve sınama kümesinde hataya neden olan dalları</a:t>
            </a:r>
          </a:p>
          <a:p>
            <a:pPr>
              <a:buNone/>
            </a:pPr>
            <a:r>
              <a:rPr lang="tr-TR" dirty="0" smtClean="0"/>
              <a:t>	silme (sınıflandırma başarımını artırır)</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42927" y="131763"/>
            <a:ext cx="8601105" cy="1143000"/>
          </a:xfrm>
        </p:spPr>
        <p:txBody>
          <a:bodyPr/>
          <a:lstStyle/>
          <a:p>
            <a:r>
              <a:rPr lang="tr-TR" dirty="0"/>
              <a:t>Karar </a:t>
            </a:r>
            <a:r>
              <a:rPr lang="tr-TR" dirty="0" smtClean="0"/>
              <a:t>Ağaçları Oluşturma (</a:t>
            </a:r>
            <a:r>
              <a:rPr lang="en-US" dirty="0" smtClean="0"/>
              <a:t>Induction of Decision Trees</a:t>
            </a:r>
            <a:r>
              <a:rPr lang="tr-TR" dirty="0" smtClean="0"/>
              <a:t>-ID3)</a:t>
            </a:r>
            <a:endParaRPr lang="en-US" dirty="0"/>
          </a:p>
        </p:txBody>
      </p:sp>
      <p:sp>
        <p:nvSpPr>
          <p:cNvPr id="12291" name="Rectangle 3"/>
          <p:cNvSpPr>
            <a:spLocks noGrp="1" noChangeArrowheads="1"/>
          </p:cNvSpPr>
          <p:nvPr>
            <p:ph type="body" idx="1"/>
          </p:nvPr>
        </p:nvSpPr>
        <p:spPr>
          <a:xfrm>
            <a:off x="468313" y="1557338"/>
            <a:ext cx="8229600" cy="4608512"/>
          </a:xfrm>
        </p:spPr>
        <p:txBody>
          <a:bodyPr/>
          <a:lstStyle/>
          <a:p>
            <a:pPr marL="571500" indent="-571500">
              <a:lnSpc>
                <a:spcPct val="80000"/>
              </a:lnSpc>
            </a:pPr>
            <a:r>
              <a:rPr lang="tr-TR" sz="2800" dirty="0"/>
              <a:t>Karar ağaçları eğiticili öğrenme için çok yaygın bir yöntemdir. Algoritmanın adımları:</a:t>
            </a:r>
          </a:p>
          <a:p>
            <a:pPr marL="839788" lvl="1" indent="-495300">
              <a:lnSpc>
                <a:spcPct val="80000"/>
              </a:lnSpc>
              <a:buFont typeface="Wingdings" pitchFamily="2" charset="2"/>
              <a:buAutoNum type="arabicPeriod"/>
            </a:pPr>
            <a:r>
              <a:rPr lang="tr-TR" sz="2400" dirty="0"/>
              <a:t>T öğrenme kümesini oluştur</a:t>
            </a:r>
          </a:p>
          <a:p>
            <a:pPr marL="839788" lvl="1" indent="-495300">
              <a:lnSpc>
                <a:spcPct val="80000"/>
              </a:lnSpc>
              <a:buFont typeface="Wingdings" pitchFamily="2" charset="2"/>
              <a:buAutoNum type="arabicPeriod"/>
            </a:pPr>
            <a:r>
              <a:rPr lang="tr-TR" sz="2400" dirty="0"/>
              <a:t>T kümesindeki örnekleri en iyi ayıran niteliği belirle</a:t>
            </a:r>
          </a:p>
          <a:p>
            <a:pPr marL="839788" lvl="1" indent="-495300">
              <a:lnSpc>
                <a:spcPct val="80000"/>
              </a:lnSpc>
              <a:buFont typeface="Wingdings" pitchFamily="2" charset="2"/>
              <a:buAutoNum type="arabicPeriod"/>
            </a:pPr>
            <a:r>
              <a:rPr lang="tr-TR" sz="2400" dirty="0"/>
              <a:t> Seçilen nitelik ile ağacın bir düğümünü oluştur ve  bu düğümden çocuk düğümleri veya ağacın yapraklarını oluştur. Çocuk düğümlere ait </a:t>
            </a:r>
            <a:r>
              <a:rPr lang="tr-TR" sz="2400" dirty="0" smtClean="0"/>
              <a:t>alt </a:t>
            </a:r>
            <a:r>
              <a:rPr lang="tr-TR" sz="2400" dirty="0"/>
              <a:t>veri kümesinin örneklerini belirle</a:t>
            </a:r>
          </a:p>
          <a:p>
            <a:pPr marL="839788" lvl="1" indent="-495300">
              <a:lnSpc>
                <a:spcPct val="80000"/>
              </a:lnSpc>
              <a:buFont typeface="Wingdings" pitchFamily="2" charset="2"/>
              <a:buAutoNum type="arabicPeriod"/>
            </a:pPr>
            <a:r>
              <a:rPr lang="tr-TR" sz="2400" dirty="0"/>
              <a:t>3. adımda oluşturulan her alt veri kümesi için 	</a:t>
            </a:r>
          </a:p>
          <a:p>
            <a:pPr marL="1131888" lvl="2" indent="-438150">
              <a:lnSpc>
                <a:spcPct val="80000"/>
              </a:lnSpc>
            </a:pPr>
            <a:r>
              <a:rPr lang="tr-TR" sz="2200" dirty="0"/>
              <a:t>Örneklerin hepsi aynı sınıfa aitse</a:t>
            </a:r>
          </a:p>
          <a:p>
            <a:pPr marL="1131888" lvl="2" indent="-438150">
              <a:lnSpc>
                <a:spcPct val="80000"/>
              </a:lnSpc>
            </a:pPr>
            <a:r>
              <a:rPr lang="tr-TR" sz="2200" dirty="0"/>
              <a:t>Örnekleri bölecek nitelik kalmamışsa </a:t>
            </a:r>
          </a:p>
          <a:p>
            <a:pPr marL="1131888" lvl="2" indent="-438150">
              <a:lnSpc>
                <a:spcPct val="80000"/>
              </a:lnSpc>
            </a:pPr>
            <a:r>
              <a:rPr lang="tr-TR" sz="2200" dirty="0"/>
              <a:t>Kalan niteliklerin değerini taşıyan örnek yoksa</a:t>
            </a:r>
          </a:p>
          <a:p>
            <a:pPr marL="1131888" lvl="2" indent="-438150">
              <a:lnSpc>
                <a:spcPct val="80000"/>
              </a:lnSpc>
              <a:buFontTx/>
              <a:buNone/>
            </a:pPr>
            <a:r>
              <a:rPr lang="tr-TR" sz="2200" dirty="0"/>
              <a:t>     </a:t>
            </a:r>
            <a:r>
              <a:rPr lang="tr-TR" sz="2200" dirty="0" smtClean="0"/>
              <a:t>işlemi </a:t>
            </a:r>
            <a:r>
              <a:rPr lang="tr-TR" sz="2200" dirty="0"/>
              <a:t>sonlandır. Diğer durumda alt veri kümesini ayırmak için 2. adımdan devam et.</a:t>
            </a:r>
          </a:p>
          <a:p>
            <a:pPr marL="1131888" lvl="2" indent="-438150">
              <a:lnSpc>
                <a:spcPct val="80000"/>
              </a:lnSpc>
              <a:buFont typeface="Wingdings" pitchFamily="2" charset="2"/>
              <a:buAutoNum type="arabicPeriod"/>
            </a:pPr>
            <a:endParaRPr lang="tr-TR" sz="2200" dirty="0"/>
          </a:p>
          <a:p>
            <a:pPr marL="1131888" lvl="2" indent="-438150">
              <a:lnSpc>
                <a:spcPct val="80000"/>
              </a:lnSpc>
            </a:pPr>
            <a:endParaRPr lang="en-US" sz="2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Hangi nitelik </a:t>
            </a:r>
            <a:r>
              <a:rPr lang="sv-SE" dirty="0" smtClean="0"/>
              <a:t>”</a:t>
            </a:r>
            <a:r>
              <a:rPr lang="tr-TR" dirty="0" smtClean="0"/>
              <a:t>en iyi</a:t>
            </a:r>
            <a:r>
              <a:rPr lang="sv-SE" dirty="0" smtClean="0"/>
              <a:t>”?</a:t>
            </a:r>
            <a:endParaRPr lang="tr-TR" dirty="0"/>
          </a:p>
        </p:txBody>
      </p:sp>
      <p:sp>
        <p:nvSpPr>
          <p:cNvPr id="25" name="Oval 4"/>
          <p:cNvSpPr>
            <a:spLocks noChangeArrowheads="1"/>
          </p:cNvSpPr>
          <p:nvPr/>
        </p:nvSpPr>
        <p:spPr bwMode="auto">
          <a:xfrm>
            <a:off x="3228975" y="1700213"/>
            <a:ext cx="1008063"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dirty="0">
              <a:latin typeface="Arial" pitchFamily="34" charset="0"/>
              <a:cs typeface="Arial" pitchFamily="34" charset="0"/>
            </a:endParaRPr>
          </a:p>
          <a:p>
            <a:pPr algn="ctr">
              <a:spcBef>
                <a:spcPts val="0"/>
              </a:spcBef>
            </a:pPr>
            <a:r>
              <a:rPr lang="en-US" sz="1800" dirty="0">
                <a:latin typeface="Arial" pitchFamily="34" charset="0"/>
                <a:cs typeface="Arial" pitchFamily="34" charset="0"/>
              </a:rPr>
              <a:t>16 +</a:t>
            </a:r>
          </a:p>
          <a:p>
            <a:pPr algn="ctr">
              <a:spcBef>
                <a:spcPts val="0"/>
              </a:spcBef>
            </a:pPr>
            <a:r>
              <a:rPr lang="en-US" sz="1800" dirty="0">
                <a:latin typeface="Arial" pitchFamily="34" charset="0"/>
                <a:cs typeface="Arial" pitchFamily="34" charset="0"/>
              </a:rPr>
              <a:t>16 -</a:t>
            </a:r>
          </a:p>
          <a:p>
            <a:pPr algn="ctr">
              <a:spcBef>
                <a:spcPts val="0"/>
              </a:spcBef>
            </a:pPr>
            <a:endParaRPr lang="en-US" sz="1800" dirty="0">
              <a:latin typeface="Arial" pitchFamily="34" charset="0"/>
              <a:cs typeface="Arial" pitchFamily="34" charset="0"/>
            </a:endParaRPr>
          </a:p>
        </p:txBody>
      </p:sp>
      <p:sp>
        <p:nvSpPr>
          <p:cNvPr id="26" name="Oval 10"/>
          <p:cNvSpPr>
            <a:spLocks noChangeArrowheads="1"/>
          </p:cNvSpPr>
          <p:nvPr/>
        </p:nvSpPr>
        <p:spPr bwMode="auto">
          <a:xfrm>
            <a:off x="2076450" y="2492375"/>
            <a:ext cx="1008063" cy="5762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dirty="0">
              <a:latin typeface="Arial" pitchFamily="34" charset="0"/>
              <a:cs typeface="Arial" pitchFamily="34" charset="0"/>
            </a:endParaRPr>
          </a:p>
          <a:p>
            <a:pPr algn="ctr">
              <a:spcBef>
                <a:spcPts val="0"/>
              </a:spcBef>
            </a:pPr>
            <a:r>
              <a:rPr lang="en-US" sz="1800" dirty="0">
                <a:latin typeface="Arial" pitchFamily="34" charset="0"/>
                <a:cs typeface="Arial" pitchFamily="34" charset="0"/>
              </a:rPr>
              <a:t>8 +</a:t>
            </a:r>
          </a:p>
          <a:p>
            <a:pPr algn="ctr">
              <a:spcBef>
                <a:spcPts val="0"/>
              </a:spcBef>
            </a:pPr>
            <a:r>
              <a:rPr lang="en-US" sz="1800" dirty="0">
                <a:latin typeface="Arial" pitchFamily="34" charset="0"/>
                <a:cs typeface="Arial" pitchFamily="34" charset="0"/>
              </a:rPr>
              <a:t>8 -</a:t>
            </a:r>
          </a:p>
          <a:p>
            <a:pPr algn="ctr">
              <a:spcBef>
                <a:spcPts val="0"/>
              </a:spcBef>
            </a:pPr>
            <a:endParaRPr lang="en-US" sz="1800" dirty="0">
              <a:latin typeface="Arial" pitchFamily="34" charset="0"/>
              <a:cs typeface="Arial" pitchFamily="34" charset="0"/>
            </a:endParaRPr>
          </a:p>
        </p:txBody>
      </p:sp>
      <p:sp>
        <p:nvSpPr>
          <p:cNvPr id="27" name="Oval 11"/>
          <p:cNvSpPr>
            <a:spLocks noChangeArrowheads="1"/>
          </p:cNvSpPr>
          <p:nvPr/>
        </p:nvSpPr>
        <p:spPr bwMode="auto">
          <a:xfrm>
            <a:off x="4525963" y="2492375"/>
            <a:ext cx="1008062" cy="5762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8 +</a:t>
            </a:r>
          </a:p>
          <a:p>
            <a:pPr algn="ctr">
              <a:spcBef>
                <a:spcPts val="0"/>
              </a:spcBef>
            </a:pPr>
            <a:r>
              <a:rPr lang="en-US" sz="1800">
                <a:latin typeface="Arial" pitchFamily="34" charset="0"/>
                <a:cs typeface="Arial" pitchFamily="34" charset="0"/>
              </a:rPr>
              <a:t>8 -</a:t>
            </a:r>
          </a:p>
          <a:p>
            <a:pPr algn="ctr">
              <a:spcBef>
                <a:spcPts val="0"/>
              </a:spcBef>
            </a:pPr>
            <a:endParaRPr lang="en-US" sz="1800">
              <a:latin typeface="Arial" pitchFamily="34" charset="0"/>
              <a:cs typeface="Arial" pitchFamily="34" charset="0"/>
            </a:endParaRPr>
          </a:p>
        </p:txBody>
      </p:sp>
      <p:sp>
        <p:nvSpPr>
          <p:cNvPr id="28" name="Oval 12"/>
          <p:cNvSpPr>
            <a:spLocks noChangeArrowheads="1"/>
          </p:cNvSpPr>
          <p:nvPr/>
        </p:nvSpPr>
        <p:spPr bwMode="auto">
          <a:xfrm>
            <a:off x="1428750" y="3716338"/>
            <a:ext cx="1008063"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4 +</a:t>
            </a:r>
          </a:p>
          <a:p>
            <a:pPr algn="ctr">
              <a:spcBef>
                <a:spcPts val="0"/>
              </a:spcBef>
            </a:pPr>
            <a:r>
              <a:rPr lang="en-US" sz="1800">
                <a:latin typeface="Arial" pitchFamily="34" charset="0"/>
                <a:cs typeface="Arial" pitchFamily="34" charset="0"/>
              </a:rPr>
              <a:t>4 -</a:t>
            </a:r>
          </a:p>
          <a:p>
            <a:pPr algn="ctr">
              <a:spcBef>
                <a:spcPts val="0"/>
              </a:spcBef>
            </a:pPr>
            <a:endParaRPr lang="en-US" sz="1800">
              <a:latin typeface="Arial" pitchFamily="34" charset="0"/>
              <a:cs typeface="Arial" pitchFamily="34" charset="0"/>
            </a:endParaRPr>
          </a:p>
        </p:txBody>
      </p:sp>
      <p:sp>
        <p:nvSpPr>
          <p:cNvPr id="29" name="Oval 13"/>
          <p:cNvSpPr>
            <a:spLocks noChangeArrowheads="1"/>
          </p:cNvSpPr>
          <p:nvPr/>
        </p:nvSpPr>
        <p:spPr bwMode="auto">
          <a:xfrm>
            <a:off x="2797175" y="3716338"/>
            <a:ext cx="1008063"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4 +</a:t>
            </a:r>
          </a:p>
          <a:p>
            <a:pPr algn="ctr">
              <a:spcBef>
                <a:spcPts val="0"/>
              </a:spcBef>
            </a:pPr>
            <a:r>
              <a:rPr lang="en-US" sz="1800">
                <a:latin typeface="Arial" pitchFamily="34" charset="0"/>
                <a:cs typeface="Arial" pitchFamily="34" charset="0"/>
              </a:rPr>
              <a:t>4 -</a:t>
            </a:r>
          </a:p>
          <a:p>
            <a:pPr algn="ctr">
              <a:spcBef>
                <a:spcPts val="0"/>
              </a:spcBef>
            </a:pPr>
            <a:endParaRPr lang="en-US" sz="1800">
              <a:latin typeface="Arial" pitchFamily="34" charset="0"/>
              <a:cs typeface="Arial" pitchFamily="34" charset="0"/>
            </a:endParaRPr>
          </a:p>
        </p:txBody>
      </p:sp>
      <p:sp>
        <p:nvSpPr>
          <p:cNvPr id="30" name="Oval 14"/>
          <p:cNvSpPr>
            <a:spLocks noChangeArrowheads="1"/>
          </p:cNvSpPr>
          <p:nvPr/>
        </p:nvSpPr>
        <p:spPr bwMode="auto">
          <a:xfrm>
            <a:off x="3949700" y="3716338"/>
            <a:ext cx="1008063"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4 +</a:t>
            </a:r>
          </a:p>
          <a:p>
            <a:pPr algn="ctr">
              <a:spcBef>
                <a:spcPts val="0"/>
              </a:spcBef>
            </a:pPr>
            <a:r>
              <a:rPr lang="en-US" sz="1800">
                <a:latin typeface="Arial" pitchFamily="34" charset="0"/>
                <a:cs typeface="Arial" pitchFamily="34" charset="0"/>
              </a:rPr>
              <a:t>4 -</a:t>
            </a:r>
          </a:p>
          <a:p>
            <a:pPr algn="ctr">
              <a:spcBef>
                <a:spcPts val="0"/>
              </a:spcBef>
            </a:pPr>
            <a:endParaRPr lang="en-US" sz="1800">
              <a:latin typeface="Arial" pitchFamily="34" charset="0"/>
              <a:cs typeface="Arial" pitchFamily="34" charset="0"/>
            </a:endParaRPr>
          </a:p>
        </p:txBody>
      </p:sp>
      <p:sp>
        <p:nvSpPr>
          <p:cNvPr id="31" name="Oval 15"/>
          <p:cNvSpPr>
            <a:spLocks noChangeArrowheads="1"/>
          </p:cNvSpPr>
          <p:nvPr/>
        </p:nvSpPr>
        <p:spPr bwMode="auto">
          <a:xfrm>
            <a:off x="5318125" y="3716338"/>
            <a:ext cx="1008063"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4 +</a:t>
            </a:r>
          </a:p>
          <a:p>
            <a:pPr algn="ctr">
              <a:spcBef>
                <a:spcPts val="0"/>
              </a:spcBef>
            </a:pPr>
            <a:r>
              <a:rPr lang="en-US" sz="1800">
                <a:latin typeface="Arial" pitchFamily="34" charset="0"/>
                <a:cs typeface="Arial" pitchFamily="34" charset="0"/>
              </a:rPr>
              <a:t>4 -</a:t>
            </a:r>
          </a:p>
          <a:p>
            <a:pPr algn="ctr">
              <a:spcBef>
                <a:spcPts val="0"/>
              </a:spcBef>
            </a:pPr>
            <a:endParaRPr lang="en-US" sz="1800">
              <a:latin typeface="Arial" pitchFamily="34" charset="0"/>
              <a:cs typeface="Arial" pitchFamily="34" charset="0"/>
            </a:endParaRPr>
          </a:p>
        </p:txBody>
      </p:sp>
      <p:cxnSp>
        <p:nvCxnSpPr>
          <p:cNvPr id="32" name="AutoShape 17"/>
          <p:cNvCxnSpPr>
            <a:cxnSpLocks noChangeShapeType="1"/>
            <a:stCxn id="25" idx="2"/>
            <a:endCxn id="26" idx="0"/>
          </p:cNvCxnSpPr>
          <p:nvPr/>
        </p:nvCxnSpPr>
        <p:spPr bwMode="auto">
          <a:xfrm flipH="1">
            <a:off x="2581275" y="1989138"/>
            <a:ext cx="647700" cy="503237"/>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3" name="AutoShape 18"/>
          <p:cNvCxnSpPr>
            <a:cxnSpLocks noChangeShapeType="1"/>
            <a:stCxn id="25" idx="6"/>
            <a:endCxn id="27" idx="0"/>
          </p:cNvCxnSpPr>
          <p:nvPr/>
        </p:nvCxnSpPr>
        <p:spPr bwMode="auto">
          <a:xfrm>
            <a:off x="4237038" y="1989138"/>
            <a:ext cx="793750" cy="503237"/>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4" name="AutoShape 19"/>
          <p:cNvCxnSpPr>
            <a:cxnSpLocks noChangeShapeType="1"/>
            <a:stCxn id="26" idx="3"/>
            <a:endCxn id="28" idx="0"/>
          </p:cNvCxnSpPr>
          <p:nvPr/>
        </p:nvCxnSpPr>
        <p:spPr bwMode="auto">
          <a:xfrm flipH="1">
            <a:off x="1933575" y="2984500"/>
            <a:ext cx="290513" cy="731838"/>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5" name="AutoShape 20"/>
          <p:cNvCxnSpPr>
            <a:cxnSpLocks noChangeShapeType="1"/>
            <a:stCxn id="26" idx="5"/>
            <a:endCxn id="29" idx="0"/>
          </p:cNvCxnSpPr>
          <p:nvPr/>
        </p:nvCxnSpPr>
        <p:spPr bwMode="auto">
          <a:xfrm>
            <a:off x="2936875" y="2984500"/>
            <a:ext cx="365125" cy="731838"/>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6" name="AutoShape 21"/>
          <p:cNvCxnSpPr>
            <a:cxnSpLocks noChangeShapeType="1"/>
            <a:stCxn id="27" idx="3"/>
            <a:endCxn id="30" idx="0"/>
          </p:cNvCxnSpPr>
          <p:nvPr/>
        </p:nvCxnSpPr>
        <p:spPr bwMode="auto">
          <a:xfrm flipH="1">
            <a:off x="4454525" y="2984500"/>
            <a:ext cx="219075" cy="731838"/>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7" name="AutoShape 22"/>
          <p:cNvCxnSpPr>
            <a:cxnSpLocks noChangeShapeType="1"/>
            <a:stCxn id="27" idx="5"/>
            <a:endCxn id="31" idx="0"/>
          </p:cNvCxnSpPr>
          <p:nvPr/>
        </p:nvCxnSpPr>
        <p:spPr bwMode="auto">
          <a:xfrm>
            <a:off x="5386388" y="2984500"/>
            <a:ext cx="436562" cy="731838"/>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sp>
        <p:nvSpPr>
          <p:cNvPr id="38" name="Oval 36"/>
          <p:cNvSpPr>
            <a:spLocks noChangeArrowheads="1"/>
          </p:cNvSpPr>
          <p:nvPr/>
        </p:nvSpPr>
        <p:spPr bwMode="auto">
          <a:xfrm>
            <a:off x="1177925" y="4868863"/>
            <a:ext cx="1008063"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2 +</a:t>
            </a:r>
          </a:p>
          <a:p>
            <a:pPr algn="ctr">
              <a:spcBef>
                <a:spcPts val="0"/>
              </a:spcBef>
            </a:pPr>
            <a:r>
              <a:rPr lang="en-US" sz="1800">
                <a:latin typeface="Arial" pitchFamily="34" charset="0"/>
                <a:cs typeface="Arial" pitchFamily="34" charset="0"/>
              </a:rPr>
              <a:t>2 -</a:t>
            </a:r>
          </a:p>
          <a:p>
            <a:pPr algn="ctr">
              <a:spcBef>
                <a:spcPts val="0"/>
              </a:spcBef>
            </a:pPr>
            <a:endParaRPr lang="en-US" sz="1800">
              <a:latin typeface="Arial" pitchFamily="34" charset="0"/>
              <a:cs typeface="Arial" pitchFamily="34" charset="0"/>
            </a:endParaRPr>
          </a:p>
        </p:txBody>
      </p:sp>
      <p:sp>
        <p:nvSpPr>
          <p:cNvPr id="39" name="Oval 37"/>
          <p:cNvSpPr>
            <a:spLocks noChangeArrowheads="1"/>
          </p:cNvSpPr>
          <p:nvPr/>
        </p:nvSpPr>
        <p:spPr bwMode="auto">
          <a:xfrm>
            <a:off x="2220913" y="4868863"/>
            <a:ext cx="1008062" cy="5762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0"/>
              </a:spcBef>
            </a:pPr>
            <a:endParaRPr lang="en-US" sz="1800">
              <a:latin typeface="Arial" pitchFamily="34" charset="0"/>
              <a:cs typeface="Arial" pitchFamily="34" charset="0"/>
            </a:endParaRPr>
          </a:p>
          <a:p>
            <a:pPr algn="ctr">
              <a:spcBef>
                <a:spcPts val="0"/>
              </a:spcBef>
            </a:pPr>
            <a:r>
              <a:rPr lang="en-US" sz="1800">
                <a:latin typeface="Arial" pitchFamily="34" charset="0"/>
                <a:cs typeface="Arial" pitchFamily="34" charset="0"/>
              </a:rPr>
              <a:t>2 +</a:t>
            </a:r>
          </a:p>
          <a:p>
            <a:pPr algn="ctr">
              <a:spcBef>
                <a:spcPts val="0"/>
              </a:spcBef>
            </a:pPr>
            <a:r>
              <a:rPr lang="en-US" sz="1800">
                <a:latin typeface="Arial" pitchFamily="34" charset="0"/>
                <a:cs typeface="Arial" pitchFamily="34" charset="0"/>
              </a:rPr>
              <a:t>2 -</a:t>
            </a:r>
          </a:p>
          <a:p>
            <a:pPr algn="ctr">
              <a:spcBef>
                <a:spcPts val="0"/>
              </a:spcBef>
            </a:pPr>
            <a:endParaRPr lang="en-US" sz="1800">
              <a:latin typeface="Arial" pitchFamily="34" charset="0"/>
              <a:cs typeface="Arial" pitchFamily="34" charset="0"/>
            </a:endParaRPr>
          </a:p>
        </p:txBody>
      </p:sp>
      <p:cxnSp>
        <p:nvCxnSpPr>
          <p:cNvPr id="40" name="AutoShape 40"/>
          <p:cNvCxnSpPr>
            <a:cxnSpLocks noChangeShapeType="1"/>
            <a:stCxn id="28" idx="4"/>
            <a:endCxn id="38" idx="1"/>
          </p:cNvCxnSpPr>
          <p:nvPr/>
        </p:nvCxnSpPr>
        <p:spPr bwMode="auto">
          <a:xfrm flipH="1">
            <a:off x="1325563" y="4292600"/>
            <a:ext cx="608012" cy="66040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41" name="AutoShape 41"/>
          <p:cNvCxnSpPr>
            <a:cxnSpLocks noChangeShapeType="1"/>
            <a:stCxn id="28" idx="4"/>
            <a:endCxn id="39" idx="0"/>
          </p:cNvCxnSpPr>
          <p:nvPr/>
        </p:nvCxnSpPr>
        <p:spPr bwMode="auto">
          <a:xfrm>
            <a:off x="1933575" y="4292600"/>
            <a:ext cx="792163" cy="576263"/>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sp>
        <p:nvSpPr>
          <p:cNvPr id="42" name="Text Box 42"/>
          <p:cNvSpPr txBox="1">
            <a:spLocks noChangeArrowheads="1"/>
          </p:cNvSpPr>
          <p:nvPr/>
        </p:nvSpPr>
        <p:spPr bwMode="auto">
          <a:xfrm>
            <a:off x="3857625" y="5105400"/>
            <a:ext cx="2185214"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spcBef>
                <a:spcPts val="0"/>
              </a:spcBef>
            </a:pPr>
            <a:r>
              <a:rPr lang="tr-TR" dirty="0" smtClean="0">
                <a:latin typeface="Arial" pitchFamily="34" charset="0"/>
                <a:cs typeface="Arial" pitchFamily="34" charset="0"/>
              </a:rPr>
              <a:t>Kötü bir ayırım</a:t>
            </a:r>
            <a:endParaRPr lang="en-US" dirty="0">
              <a:latin typeface="Arial" pitchFamily="34" charset="0"/>
              <a:cs typeface="Arial" pitchFamily="34" charset="0"/>
            </a:endParaRPr>
          </a:p>
        </p:txBody>
      </p:sp>
      <p:sp>
        <p:nvSpPr>
          <p:cNvPr id="43" name="Line 43"/>
          <p:cNvSpPr>
            <a:spLocks noChangeShapeType="1"/>
          </p:cNvSpPr>
          <p:nvPr/>
        </p:nvSpPr>
        <p:spPr bwMode="auto">
          <a:xfrm flipH="1">
            <a:off x="4021138" y="1773238"/>
            <a:ext cx="1630362" cy="215900"/>
          </a:xfrm>
          <a:prstGeom prst="line">
            <a:avLst/>
          </a:prstGeom>
          <a:ln>
            <a:headEnd/>
            <a:tailEnd type="triangle" w="med" len="med"/>
          </a:ln>
        </p:spPr>
        <p:style>
          <a:lnRef idx="1">
            <a:schemeClr val="accent6"/>
          </a:lnRef>
          <a:fillRef idx="2">
            <a:schemeClr val="accent6"/>
          </a:fillRef>
          <a:effectRef idx="1">
            <a:schemeClr val="accent6"/>
          </a:effectRef>
          <a:fontRef idx="minor">
            <a:schemeClr val="dk1"/>
          </a:fontRef>
        </p:style>
        <p:txBody>
          <a:bodyPr/>
          <a:lstStyle/>
          <a:p>
            <a:pPr>
              <a:spcBef>
                <a:spcPts val="0"/>
              </a:spcBef>
            </a:pPr>
            <a:endParaRPr lang="tr-TR" sz="1800">
              <a:latin typeface="Arial" pitchFamily="34" charset="0"/>
              <a:cs typeface="Arial" pitchFamily="34" charset="0"/>
            </a:endParaRPr>
          </a:p>
        </p:txBody>
      </p:sp>
      <p:sp>
        <p:nvSpPr>
          <p:cNvPr id="44" name="Text Box 45"/>
          <p:cNvSpPr txBox="1">
            <a:spLocks noChangeArrowheads="1"/>
          </p:cNvSpPr>
          <p:nvPr/>
        </p:nvSpPr>
        <p:spPr bwMode="auto">
          <a:xfrm>
            <a:off x="5580063" y="1412875"/>
            <a:ext cx="2783134"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spcBef>
                <a:spcPts val="0"/>
              </a:spcBef>
            </a:pPr>
            <a:r>
              <a:rPr lang="tr-TR" dirty="0" smtClean="0">
                <a:latin typeface="Arial" pitchFamily="34" charset="0"/>
                <a:cs typeface="Arial" pitchFamily="34" charset="0"/>
              </a:rPr>
              <a:t>Her sınıfın dağılımı</a:t>
            </a:r>
          </a:p>
          <a:p>
            <a:pPr>
              <a:spcBef>
                <a:spcPts val="0"/>
              </a:spcBef>
            </a:pPr>
            <a:r>
              <a:rPr lang="en-US" dirty="0" smtClean="0">
                <a:latin typeface="Arial" pitchFamily="34" charset="0"/>
                <a:cs typeface="Arial" pitchFamily="34" charset="0"/>
              </a:rPr>
              <a:t>(</a:t>
            </a:r>
            <a:r>
              <a:rPr lang="tr-TR" dirty="0" smtClean="0">
                <a:latin typeface="Arial" pitchFamily="34" charset="0"/>
                <a:cs typeface="Arial" pitchFamily="34" charset="0"/>
              </a:rPr>
              <a:t>nitelik değil</a:t>
            </a:r>
            <a:r>
              <a:rPr lang="en-US" dirty="0" smtClean="0">
                <a:latin typeface="Arial" pitchFamily="34" charset="0"/>
                <a:cs typeface="Arial" pitchFamily="34" charset="0"/>
              </a:rPr>
              <a:t>)</a:t>
            </a:r>
            <a:endParaRPr lang="en-US" dirty="0">
              <a:latin typeface="Arial" pitchFamily="34" charset="0"/>
              <a:cs typeface="Arial" pitchFamily="34" charset="0"/>
            </a:endParaRPr>
          </a:p>
          <a:p>
            <a:pPr>
              <a:spcBef>
                <a:spcPts val="0"/>
              </a:spcBef>
            </a:pP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En iyi bölen nitelik seçimi</a:t>
            </a:r>
            <a:endParaRPr lang="tr-TR" dirty="0"/>
          </a:p>
        </p:txBody>
      </p:sp>
      <p:sp>
        <p:nvSpPr>
          <p:cNvPr id="3" name="2 İçerik Yer Tutucusu"/>
          <p:cNvSpPr>
            <a:spLocks noGrp="1"/>
          </p:cNvSpPr>
          <p:nvPr>
            <p:ph idx="1"/>
          </p:nvPr>
        </p:nvSpPr>
        <p:spPr>
          <a:xfrm>
            <a:off x="285720" y="1528778"/>
            <a:ext cx="8715436" cy="4114800"/>
          </a:xfrm>
        </p:spPr>
        <p:txBody>
          <a:bodyPr/>
          <a:lstStyle/>
          <a:p>
            <a:r>
              <a:rPr lang="tr-TR" dirty="0" smtClean="0"/>
              <a:t>İyilik Fonksiyonu (</a:t>
            </a:r>
            <a:r>
              <a:rPr lang="tr-TR" dirty="0" err="1" smtClean="0"/>
              <a:t>Goodness</a:t>
            </a:r>
            <a:r>
              <a:rPr lang="tr-TR" dirty="0" smtClean="0"/>
              <a:t> </a:t>
            </a:r>
            <a:r>
              <a:rPr lang="tr-TR" dirty="0" err="1" smtClean="0"/>
              <a:t>Function</a:t>
            </a:r>
            <a:r>
              <a:rPr lang="tr-TR" dirty="0" smtClean="0"/>
              <a:t>)</a:t>
            </a:r>
          </a:p>
          <a:p>
            <a:pPr lvl="1"/>
            <a:r>
              <a:rPr lang="tr-TR" dirty="0" smtClean="0"/>
              <a:t>– Farklı algoritmalar farklı iyilik fonksiyonları kullanabilir:</a:t>
            </a:r>
          </a:p>
          <a:p>
            <a:pPr lvl="2"/>
            <a:r>
              <a:rPr lang="tr-TR" sz="2000" b="1" dirty="0" smtClean="0"/>
              <a:t>Bilgi kazancı (</a:t>
            </a:r>
            <a:r>
              <a:rPr lang="tr-TR" sz="2000" b="1" dirty="0" err="1" smtClean="0"/>
              <a:t>information</a:t>
            </a:r>
            <a:r>
              <a:rPr lang="tr-TR" sz="2000" b="1" dirty="0" smtClean="0"/>
              <a:t> </a:t>
            </a:r>
            <a:r>
              <a:rPr lang="tr-TR" sz="2000" b="1" dirty="0" err="1" smtClean="0"/>
              <a:t>gain</a:t>
            </a:r>
            <a:r>
              <a:rPr lang="tr-TR" sz="2000" b="1" dirty="0" smtClean="0"/>
              <a:t>): ID3</a:t>
            </a:r>
          </a:p>
          <a:p>
            <a:pPr lvl="2"/>
            <a:r>
              <a:rPr lang="tr-TR" sz="2000" b="1" dirty="0" smtClean="0"/>
              <a:t>Kazanç oranı (</a:t>
            </a:r>
            <a:r>
              <a:rPr lang="tr-TR" sz="2000" b="1" dirty="0" err="1" smtClean="0"/>
              <a:t>gain</a:t>
            </a:r>
            <a:r>
              <a:rPr lang="tr-TR" sz="2000" b="1" dirty="0" smtClean="0"/>
              <a:t> </a:t>
            </a:r>
            <a:r>
              <a:rPr lang="tr-TR" sz="2000" b="1" dirty="0" err="1" smtClean="0"/>
              <a:t>ratio</a:t>
            </a:r>
            <a:r>
              <a:rPr lang="tr-TR" sz="2000" b="1" dirty="0" smtClean="0"/>
              <a:t>): C4.5</a:t>
            </a:r>
          </a:p>
          <a:p>
            <a:pPr lvl="3"/>
            <a:r>
              <a:rPr lang="tr-TR" sz="1600" dirty="0" smtClean="0"/>
              <a:t>bütün niteliklerin ayrık değerler aldığı varsayılıyor</a:t>
            </a:r>
          </a:p>
          <a:p>
            <a:pPr lvl="3"/>
            <a:r>
              <a:rPr lang="tr-TR" sz="1600" dirty="0" smtClean="0"/>
              <a:t>sürekli değişkenlere uygulamak için değişiklik yapılabilir</a:t>
            </a:r>
          </a:p>
          <a:p>
            <a:pPr lvl="2"/>
            <a:r>
              <a:rPr lang="tr-TR" sz="2000" dirty="0" smtClean="0"/>
              <a:t>• </a:t>
            </a:r>
            <a:r>
              <a:rPr lang="tr-TR" sz="2000" b="1" dirty="0" err="1" smtClean="0"/>
              <a:t>Gini</a:t>
            </a:r>
            <a:r>
              <a:rPr lang="tr-TR" sz="2000" b="1" dirty="0" smtClean="0"/>
              <a:t> </a:t>
            </a:r>
            <a:r>
              <a:rPr lang="tr-TR" sz="2000" b="1" dirty="0" err="1" smtClean="0"/>
              <a:t>index</a:t>
            </a:r>
            <a:r>
              <a:rPr lang="tr-TR" sz="2000" b="1" dirty="0" smtClean="0"/>
              <a:t>: CART, IBM </a:t>
            </a:r>
            <a:r>
              <a:rPr lang="tr-TR" sz="2000" b="1" dirty="0" err="1" smtClean="0"/>
              <a:t>IntelligentMiner</a:t>
            </a:r>
            <a:endParaRPr lang="tr-TR" sz="2000" b="1" dirty="0" smtClean="0"/>
          </a:p>
          <a:p>
            <a:pPr lvl="3"/>
            <a:r>
              <a:rPr lang="tr-TR" sz="1600" dirty="0" smtClean="0"/>
              <a:t>bütün niteliklerin sürekli değerler aldığı varsayılıyor</a:t>
            </a:r>
          </a:p>
          <a:p>
            <a:pPr lvl="3"/>
            <a:r>
              <a:rPr lang="tr-TR" sz="1600" dirty="0" smtClean="0"/>
              <a:t>her nitelik için farklı bölme değerleri olduğu varsayılıyor</a:t>
            </a:r>
          </a:p>
          <a:p>
            <a:pPr lvl="3"/>
            <a:r>
              <a:rPr lang="tr-TR" sz="1600" dirty="0" smtClean="0"/>
              <a:t>bölme değerlerini belirlemek için başka yöntemlere (demetleme gibi) ihtiyaç var</a:t>
            </a:r>
          </a:p>
          <a:p>
            <a:pPr lvl="3"/>
            <a:r>
              <a:rPr lang="tr-TR" sz="1600" dirty="0" smtClean="0"/>
              <a:t>ayrık değişkenlere uygulamak için değişiklik yapılabilir</a:t>
            </a:r>
            <a:endParaRPr lang="tr-TR" sz="16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4 Slayt Numarası Yer Tutucusu"/>
          <p:cNvSpPr>
            <a:spLocks noGrp="1"/>
          </p:cNvSpPr>
          <p:nvPr>
            <p:ph type="sldNum" sz="quarter" idx="12"/>
          </p:nvPr>
        </p:nvSpPr>
        <p:spPr>
          <a:noFill/>
        </p:spPr>
        <p:txBody>
          <a:bodyPr/>
          <a:lstStyle/>
          <a:p>
            <a:fld id="{AF1631E5-2ED2-4153-BDFB-5E543AF96527}" type="slidenum">
              <a:rPr lang="en-US"/>
              <a:pPr/>
              <a:t>46</a:t>
            </a:fld>
            <a:endParaRPr lang="en-US"/>
          </a:p>
        </p:txBody>
      </p:sp>
      <p:sp>
        <p:nvSpPr>
          <p:cNvPr id="15364" name="Rectangle 2"/>
          <p:cNvSpPr>
            <a:spLocks noGrp="1" noChangeArrowheads="1"/>
          </p:cNvSpPr>
          <p:nvPr>
            <p:ph type="title"/>
          </p:nvPr>
        </p:nvSpPr>
        <p:spPr/>
        <p:txBody>
          <a:bodyPr/>
          <a:lstStyle/>
          <a:p>
            <a:pPr eaLnBrk="1" hangingPunct="1"/>
            <a:r>
              <a:rPr lang="tr-TR" dirty="0" smtClean="0"/>
              <a:t>Hangi nitelik </a:t>
            </a:r>
            <a:r>
              <a:rPr lang="sv-SE" dirty="0" smtClean="0"/>
              <a:t>”</a:t>
            </a:r>
            <a:r>
              <a:rPr lang="tr-TR" dirty="0" smtClean="0"/>
              <a:t>en iyi</a:t>
            </a:r>
            <a:r>
              <a:rPr lang="sv-SE" dirty="0" smtClean="0"/>
              <a:t>”?</a:t>
            </a:r>
            <a:endParaRPr lang="en-US" dirty="0" smtClean="0"/>
          </a:p>
        </p:txBody>
      </p:sp>
      <p:grpSp>
        <p:nvGrpSpPr>
          <p:cNvPr id="2" name="Group 3"/>
          <p:cNvGrpSpPr>
            <a:grpSpLocks/>
          </p:cNvGrpSpPr>
          <p:nvPr/>
        </p:nvGrpSpPr>
        <p:grpSpPr bwMode="auto">
          <a:xfrm>
            <a:off x="393700" y="2057400"/>
            <a:ext cx="4008438" cy="3138488"/>
            <a:chOff x="144" y="2880"/>
            <a:chExt cx="2525" cy="1043"/>
          </a:xfrm>
        </p:grpSpPr>
        <p:sp>
          <p:nvSpPr>
            <p:cNvPr id="15375" name="Line 4"/>
            <p:cNvSpPr>
              <a:spLocks noChangeShapeType="1"/>
            </p:cNvSpPr>
            <p:nvPr/>
          </p:nvSpPr>
          <p:spPr bwMode="auto">
            <a:xfrm flipH="1">
              <a:off x="830" y="3091"/>
              <a:ext cx="47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5376" name="Line 5"/>
            <p:cNvSpPr>
              <a:spLocks noChangeShapeType="1"/>
            </p:cNvSpPr>
            <p:nvPr/>
          </p:nvSpPr>
          <p:spPr bwMode="auto">
            <a:xfrm>
              <a:off x="1463" y="3091"/>
              <a:ext cx="43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5377" name="Text Box 6"/>
            <p:cNvSpPr txBox="1">
              <a:spLocks noChangeArrowheads="1"/>
            </p:cNvSpPr>
            <p:nvPr/>
          </p:nvSpPr>
          <p:spPr bwMode="auto">
            <a:xfrm>
              <a:off x="1147" y="2880"/>
              <a:ext cx="556" cy="1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a:t>
              </a:r>
              <a:r>
                <a:rPr lang="en-US" baseline="-25000">
                  <a:solidFill>
                    <a:schemeClr val="tx1"/>
                  </a:solidFill>
                </a:rPr>
                <a:t>1</a:t>
              </a:r>
              <a:r>
                <a:rPr lang="en-US">
                  <a:solidFill>
                    <a:schemeClr val="tx1"/>
                  </a:solidFill>
                </a:rPr>
                <a:t>=?</a:t>
              </a:r>
            </a:p>
          </p:txBody>
        </p:sp>
        <p:sp>
          <p:nvSpPr>
            <p:cNvPr id="15378" name="Text Box 7"/>
            <p:cNvSpPr txBox="1">
              <a:spLocks noChangeArrowheads="1"/>
            </p:cNvSpPr>
            <p:nvPr/>
          </p:nvSpPr>
          <p:spPr bwMode="auto">
            <a:xfrm>
              <a:off x="751" y="3372"/>
              <a:ext cx="637" cy="15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Doğru</a:t>
              </a:r>
              <a:endParaRPr lang="en-US" dirty="0">
                <a:solidFill>
                  <a:schemeClr val="tx1"/>
                </a:solidFill>
              </a:endParaRPr>
            </a:p>
          </p:txBody>
        </p:sp>
        <p:sp>
          <p:nvSpPr>
            <p:cNvPr id="15379" name="Text Box 8"/>
            <p:cNvSpPr txBox="1">
              <a:spLocks noChangeArrowheads="1"/>
            </p:cNvSpPr>
            <p:nvPr/>
          </p:nvSpPr>
          <p:spPr bwMode="auto">
            <a:xfrm>
              <a:off x="1542" y="3372"/>
              <a:ext cx="602" cy="15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Yanlış</a:t>
              </a:r>
              <a:endParaRPr lang="en-US" dirty="0">
                <a:solidFill>
                  <a:schemeClr val="tx1"/>
                </a:solidFill>
              </a:endParaRPr>
            </a:p>
          </p:txBody>
        </p:sp>
        <p:sp>
          <p:nvSpPr>
            <p:cNvPr id="15380" name="Text Box 9"/>
            <p:cNvSpPr txBox="1">
              <a:spLocks noChangeArrowheads="1"/>
            </p:cNvSpPr>
            <p:nvPr/>
          </p:nvSpPr>
          <p:spPr bwMode="auto">
            <a:xfrm>
              <a:off x="432" y="3758"/>
              <a:ext cx="931" cy="1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[21+, 5-]</a:t>
              </a:r>
            </a:p>
          </p:txBody>
        </p:sp>
        <p:sp>
          <p:nvSpPr>
            <p:cNvPr id="15381" name="Text Box 10"/>
            <p:cNvSpPr txBox="1">
              <a:spLocks noChangeArrowheads="1"/>
            </p:cNvSpPr>
            <p:nvPr/>
          </p:nvSpPr>
          <p:spPr bwMode="auto">
            <a:xfrm>
              <a:off x="1738" y="3758"/>
              <a:ext cx="931" cy="1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[8+, 30-]</a:t>
              </a:r>
            </a:p>
          </p:txBody>
        </p:sp>
        <p:sp>
          <p:nvSpPr>
            <p:cNvPr id="15382" name="Text Box 11"/>
            <p:cNvSpPr txBox="1">
              <a:spLocks noChangeArrowheads="1"/>
            </p:cNvSpPr>
            <p:nvPr/>
          </p:nvSpPr>
          <p:spPr bwMode="auto">
            <a:xfrm>
              <a:off x="144" y="2880"/>
              <a:ext cx="952" cy="152"/>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[29+,35-]</a:t>
              </a:r>
            </a:p>
          </p:txBody>
        </p:sp>
      </p:grpSp>
      <p:grpSp>
        <p:nvGrpSpPr>
          <p:cNvPr id="3" name="Group 12"/>
          <p:cNvGrpSpPr>
            <a:grpSpLocks/>
          </p:cNvGrpSpPr>
          <p:nvPr/>
        </p:nvGrpSpPr>
        <p:grpSpPr bwMode="auto">
          <a:xfrm>
            <a:off x="4953000" y="2133600"/>
            <a:ext cx="3568700" cy="3076575"/>
            <a:chOff x="3408" y="2880"/>
            <a:chExt cx="2248" cy="1046"/>
          </a:xfrm>
        </p:grpSpPr>
        <p:sp>
          <p:nvSpPr>
            <p:cNvPr id="15367" name="Line 13"/>
            <p:cNvSpPr>
              <a:spLocks noChangeShapeType="1"/>
            </p:cNvSpPr>
            <p:nvPr/>
          </p:nvSpPr>
          <p:spPr bwMode="auto">
            <a:xfrm flipH="1">
              <a:off x="3806" y="3091"/>
              <a:ext cx="47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5368" name="Line 14"/>
            <p:cNvSpPr>
              <a:spLocks noChangeShapeType="1"/>
            </p:cNvSpPr>
            <p:nvPr/>
          </p:nvSpPr>
          <p:spPr bwMode="auto">
            <a:xfrm>
              <a:off x="4439" y="3091"/>
              <a:ext cx="43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5369" name="Text Box 15"/>
            <p:cNvSpPr txBox="1">
              <a:spLocks noChangeArrowheads="1"/>
            </p:cNvSpPr>
            <p:nvPr/>
          </p:nvSpPr>
          <p:spPr bwMode="auto">
            <a:xfrm>
              <a:off x="4123" y="2880"/>
              <a:ext cx="556" cy="168"/>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a:t>
              </a:r>
              <a:r>
                <a:rPr lang="en-US" baseline="-25000">
                  <a:solidFill>
                    <a:schemeClr val="tx1"/>
                  </a:solidFill>
                </a:rPr>
                <a:t>2</a:t>
              </a:r>
              <a:r>
                <a:rPr lang="en-US">
                  <a:solidFill>
                    <a:schemeClr val="tx1"/>
                  </a:solidFill>
                </a:rPr>
                <a:t>=?</a:t>
              </a:r>
            </a:p>
          </p:txBody>
        </p:sp>
        <p:sp>
          <p:nvSpPr>
            <p:cNvPr id="15370" name="Text Box 16"/>
            <p:cNvSpPr txBox="1">
              <a:spLocks noChangeArrowheads="1"/>
            </p:cNvSpPr>
            <p:nvPr/>
          </p:nvSpPr>
          <p:spPr bwMode="auto">
            <a:xfrm>
              <a:off x="3727" y="3372"/>
              <a:ext cx="637" cy="157"/>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Doğru</a:t>
              </a:r>
              <a:endParaRPr lang="en-US" dirty="0">
                <a:solidFill>
                  <a:schemeClr val="tx1"/>
                </a:solidFill>
              </a:endParaRPr>
            </a:p>
          </p:txBody>
        </p:sp>
        <p:sp>
          <p:nvSpPr>
            <p:cNvPr id="15371" name="Text Box 17"/>
            <p:cNvSpPr txBox="1">
              <a:spLocks noChangeArrowheads="1"/>
            </p:cNvSpPr>
            <p:nvPr/>
          </p:nvSpPr>
          <p:spPr bwMode="auto">
            <a:xfrm>
              <a:off x="4518" y="3372"/>
              <a:ext cx="602" cy="157"/>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Yanlış</a:t>
              </a:r>
              <a:endParaRPr lang="en-US" dirty="0">
                <a:solidFill>
                  <a:schemeClr val="tx1"/>
                </a:solidFill>
              </a:endParaRPr>
            </a:p>
          </p:txBody>
        </p:sp>
        <p:sp>
          <p:nvSpPr>
            <p:cNvPr id="15372" name="Text Box 18"/>
            <p:cNvSpPr txBox="1">
              <a:spLocks noChangeArrowheads="1"/>
            </p:cNvSpPr>
            <p:nvPr/>
          </p:nvSpPr>
          <p:spPr bwMode="auto">
            <a:xfrm>
              <a:off x="3408" y="3744"/>
              <a:ext cx="1036" cy="168"/>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[18+, 33-]</a:t>
              </a:r>
            </a:p>
          </p:txBody>
        </p:sp>
        <p:sp>
          <p:nvSpPr>
            <p:cNvPr id="15373" name="Text Box 19"/>
            <p:cNvSpPr txBox="1">
              <a:spLocks noChangeArrowheads="1"/>
            </p:cNvSpPr>
            <p:nvPr/>
          </p:nvSpPr>
          <p:spPr bwMode="auto">
            <a:xfrm>
              <a:off x="4714" y="3758"/>
              <a:ext cx="931" cy="168"/>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[11+, 2-]</a:t>
              </a:r>
            </a:p>
          </p:txBody>
        </p:sp>
        <p:sp>
          <p:nvSpPr>
            <p:cNvPr id="15374" name="Text Box 20"/>
            <p:cNvSpPr txBox="1">
              <a:spLocks noChangeArrowheads="1"/>
            </p:cNvSpPr>
            <p:nvPr/>
          </p:nvSpPr>
          <p:spPr bwMode="auto">
            <a:xfrm>
              <a:off x="4704" y="2880"/>
              <a:ext cx="952" cy="155"/>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[29+,35-]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5 Slayt Numarası Yer Tutucusu"/>
          <p:cNvSpPr>
            <a:spLocks noGrp="1"/>
          </p:cNvSpPr>
          <p:nvPr>
            <p:ph type="sldNum" sz="quarter" idx="12"/>
          </p:nvPr>
        </p:nvSpPr>
        <p:spPr>
          <a:noFill/>
        </p:spPr>
        <p:txBody>
          <a:bodyPr/>
          <a:lstStyle/>
          <a:p>
            <a:fld id="{DA22D0BC-AFFB-4CEE-83FC-462E111BF6C8}" type="slidenum">
              <a:rPr lang="en-US"/>
              <a:pPr/>
              <a:t>47</a:t>
            </a:fld>
            <a:endParaRPr lang="en-US"/>
          </a:p>
        </p:txBody>
      </p:sp>
      <p:sp>
        <p:nvSpPr>
          <p:cNvPr id="16388" name="Rectangle 2"/>
          <p:cNvSpPr>
            <a:spLocks noGrp="1" noChangeArrowheads="1"/>
          </p:cNvSpPr>
          <p:nvPr>
            <p:ph type="title"/>
          </p:nvPr>
        </p:nvSpPr>
        <p:spPr/>
        <p:txBody>
          <a:bodyPr/>
          <a:lstStyle/>
          <a:p>
            <a:pPr eaLnBrk="1" hangingPunct="1"/>
            <a:r>
              <a:rPr lang="en-US" dirty="0" err="1" smtClean="0"/>
              <a:t>Entrop</a:t>
            </a:r>
            <a:r>
              <a:rPr lang="tr-TR" dirty="0" smtClean="0"/>
              <a:t>i</a:t>
            </a:r>
            <a:endParaRPr lang="sv-SE" dirty="0" smtClean="0"/>
          </a:p>
        </p:txBody>
      </p:sp>
      <p:sp>
        <p:nvSpPr>
          <p:cNvPr id="16389" name="Rectangle 3"/>
          <p:cNvSpPr>
            <a:spLocks noGrp="1" noChangeArrowheads="1"/>
          </p:cNvSpPr>
          <p:nvPr>
            <p:ph type="body" idx="1"/>
          </p:nvPr>
        </p:nvSpPr>
        <p:spPr>
          <a:xfrm>
            <a:off x="914400" y="4191000"/>
            <a:ext cx="7772400" cy="2362200"/>
          </a:xfrm>
        </p:spPr>
        <p:txBody>
          <a:bodyPr/>
          <a:lstStyle/>
          <a:p>
            <a:pPr eaLnBrk="1" hangingPunct="1"/>
            <a:r>
              <a:rPr lang="sv-SE" sz="2400" dirty="0" smtClean="0"/>
              <a:t>S </a:t>
            </a:r>
            <a:r>
              <a:rPr lang="tr-TR" sz="2400" dirty="0" smtClean="0"/>
              <a:t>eğitim örneklerinin bir kümesidir</a:t>
            </a:r>
            <a:endParaRPr lang="sv-SE" sz="2400" dirty="0" smtClean="0"/>
          </a:p>
          <a:p>
            <a:pPr eaLnBrk="1" hangingPunct="1"/>
            <a:r>
              <a:rPr lang="sv-SE" sz="2400" dirty="0" smtClean="0"/>
              <a:t>p</a:t>
            </a:r>
            <a:r>
              <a:rPr lang="sv-SE" sz="2400" baseline="-25000" dirty="0" smtClean="0"/>
              <a:t>+</a:t>
            </a:r>
            <a:r>
              <a:rPr lang="sv-SE" sz="2400" dirty="0" smtClean="0"/>
              <a:t> </a:t>
            </a:r>
            <a:r>
              <a:rPr lang="tr-TR" sz="2400" dirty="0" smtClean="0"/>
              <a:t>pozitif örneklerin oranıdır</a:t>
            </a:r>
            <a:endParaRPr lang="sv-SE" sz="2400" dirty="0" smtClean="0"/>
          </a:p>
          <a:p>
            <a:pPr eaLnBrk="1" hangingPunct="1"/>
            <a:r>
              <a:rPr lang="sv-SE" sz="2400" dirty="0" smtClean="0"/>
              <a:t>p</a:t>
            </a:r>
            <a:r>
              <a:rPr lang="sv-SE" sz="2400" baseline="-25000" dirty="0" smtClean="0"/>
              <a:t>-</a:t>
            </a:r>
            <a:r>
              <a:rPr lang="sv-SE" sz="2400" dirty="0" smtClean="0"/>
              <a:t> </a:t>
            </a:r>
            <a:r>
              <a:rPr lang="tr-TR" sz="2400" dirty="0" smtClean="0"/>
              <a:t>negatif örneklerin oranıdır</a:t>
            </a:r>
            <a:endParaRPr lang="sv-SE" sz="2400" dirty="0" smtClean="0"/>
          </a:p>
          <a:p>
            <a:pPr eaLnBrk="1" hangingPunct="1"/>
            <a:r>
              <a:rPr lang="sv-SE" sz="2400" dirty="0" smtClean="0"/>
              <a:t>Entrop</a:t>
            </a:r>
            <a:r>
              <a:rPr lang="tr-TR" sz="2400" dirty="0" smtClean="0"/>
              <a:t>i</a:t>
            </a:r>
            <a:r>
              <a:rPr lang="sv-SE" sz="2400" dirty="0" smtClean="0"/>
              <a:t> S</a:t>
            </a:r>
            <a:r>
              <a:rPr lang="tr-TR" sz="2400" dirty="0" smtClean="0"/>
              <a:t>’in saflığını ölçer</a:t>
            </a:r>
            <a:endParaRPr lang="sv-SE" sz="2400" dirty="0" smtClean="0"/>
          </a:p>
          <a:p>
            <a:pPr lvl="1" eaLnBrk="1" hangingPunct="1">
              <a:buFont typeface="Wingdings" pitchFamily="2" charset="2"/>
              <a:buNone/>
            </a:pPr>
            <a:r>
              <a:rPr lang="sv-SE" dirty="0" smtClean="0"/>
              <a:t>Entropy(S) = -p</a:t>
            </a:r>
            <a:r>
              <a:rPr lang="sv-SE" baseline="-25000" dirty="0" smtClean="0"/>
              <a:t>+</a:t>
            </a:r>
            <a:r>
              <a:rPr lang="sv-SE" dirty="0" smtClean="0"/>
              <a:t> log</a:t>
            </a:r>
            <a:r>
              <a:rPr lang="sv-SE" baseline="-25000" dirty="0" smtClean="0"/>
              <a:t>2</a:t>
            </a:r>
            <a:r>
              <a:rPr lang="sv-SE" dirty="0" smtClean="0"/>
              <a:t> p</a:t>
            </a:r>
            <a:r>
              <a:rPr lang="sv-SE" baseline="-25000" dirty="0" smtClean="0"/>
              <a:t>+</a:t>
            </a:r>
            <a:r>
              <a:rPr lang="sv-SE" dirty="0" smtClean="0"/>
              <a:t> - p</a:t>
            </a:r>
            <a:r>
              <a:rPr lang="sv-SE" baseline="-25000" dirty="0" smtClean="0"/>
              <a:t>-</a:t>
            </a:r>
            <a:r>
              <a:rPr lang="sv-SE" dirty="0" smtClean="0"/>
              <a:t> log</a:t>
            </a:r>
            <a:r>
              <a:rPr lang="sv-SE" baseline="-25000" dirty="0" smtClean="0"/>
              <a:t>2</a:t>
            </a:r>
            <a:r>
              <a:rPr lang="sv-SE" dirty="0" smtClean="0"/>
              <a:t> p</a:t>
            </a:r>
            <a:r>
              <a:rPr lang="sv-SE" baseline="-25000" dirty="0" smtClean="0"/>
              <a:t>-</a:t>
            </a:r>
          </a:p>
        </p:txBody>
      </p:sp>
      <p:pic>
        <p:nvPicPr>
          <p:cNvPr id="16390" name="Picture 4" descr="C:\Documents and Settings\hoffmann\My Documents\MachineLearning\entropy.jpg"/>
          <p:cNvPicPr>
            <a:picLocks noChangeAspect="1" noChangeArrowheads="1"/>
          </p:cNvPicPr>
          <p:nvPr/>
        </p:nvPicPr>
        <p:blipFill>
          <a:blip r:embed="rId2"/>
          <a:srcRect/>
          <a:stretch>
            <a:fillRect/>
          </a:stretch>
        </p:blipFill>
        <p:spPr bwMode="auto">
          <a:xfrm>
            <a:off x="357158" y="1500174"/>
            <a:ext cx="3962400" cy="2743200"/>
          </a:xfrm>
          <a:prstGeom prst="rect">
            <a:avLst/>
          </a:prstGeom>
          <a:noFill/>
          <a:ln w="9525">
            <a:noFill/>
            <a:miter lim="800000"/>
            <a:headEnd/>
            <a:tailEnd/>
          </a:ln>
        </p:spPr>
      </p:pic>
      <p:pic>
        <p:nvPicPr>
          <p:cNvPr id="73729" name="Picture 1"/>
          <p:cNvPicPr>
            <a:picLocks noChangeAspect="1" noChangeArrowheads="1"/>
          </p:cNvPicPr>
          <p:nvPr/>
        </p:nvPicPr>
        <p:blipFill>
          <a:blip r:embed="rId3"/>
          <a:srcRect/>
          <a:stretch>
            <a:fillRect/>
          </a:stretch>
        </p:blipFill>
        <p:spPr bwMode="auto">
          <a:xfrm>
            <a:off x="4429124" y="2357430"/>
            <a:ext cx="4419600"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5 Slayt Numarası Yer Tutucusu"/>
          <p:cNvSpPr>
            <a:spLocks noGrp="1"/>
          </p:cNvSpPr>
          <p:nvPr>
            <p:ph type="sldNum" sz="quarter" idx="12"/>
          </p:nvPr>
        </p:nvSpPr>
        <p:spPr>
          <a:noFill/>
        </p:spPr>
        <p:txBody>
          <a:bodyPr/>
          <a:lstStyle/>
          <a:p>
            <a:fld id="{13ACB567-675F-4B38-A03B-FB858AA51E32}" type="slidenum">
              <a:rPr lang="en-US"/>
              <a:pPr/>
              <a:t>48</a:t>
            </a:fld>
            <a:endParaRPr lang="en-US"/>
          </a:p>
        </p:txBody>
      </p:sp>
      <p:sp>
        <p:nvSpPr>
          <p:cNvPr id="17412" name="Rectangle 2"/>
          <p:cNvSpPr>
            <a:spLocks noGrp="1" noChangeArrowheads="1"/>
          </p:cNvSpPr>
          <p:nvPr>
            <p:ph type="title"/>
          </p:nvPr>
        </p:nvSpPr>
        <p:spPr/>
        <p:txBody>
          <a:bodyPr/>
          <a:lstStyle/>
          <a:p>
            <a:pPr eaLnBrk="1" hangingPunct="1"/>
            <a:r>
              <a:rPr lang="en-US" dirty="0" err="1" smtClean="0"/>
              <a:t>Entrop</a:t>
            </a:r>
            <a:r>
              <a:rPr lang="tr-TR" dirty="0" smtClean="0"/>
              <a:t>i</a:t>
            </a:r>
            <a:endParaRPr lang="sv-SE" dirty="0" smtClean="0"/>
          </a:p>
        </p:txBody>
      </p:sp>
      <p:sp>
        <p:nvSpPr>
          <p:cNvPr id="17413" name="Rectangle 3"/>
          <p:cNvSpPr>
            <a:spLocks noGrp="1" noChangeArrowheads="1"/>
          </p:cNvSpPr>
          <p:nvPr>
            <p:ph type="body" idx="1"/>
          </p:nvPr>
        </p:nvSpPr>
        <p:spPr>
          <a:xfrm>
            <a:off x="714348" y="1357298"/>
            <a:ext cx="8193088" cy="4456113"/>
          </a:xfrm>
        </p:spPr>
        <p:txBody>
          <a:bodyPr/>
          <a:lstStyle/>
          <a:p>
            <a:r>
              <a:rPr lang="tr-TR" sz="2400" dirty="0" err="1" smtClean="0"/>
              <a:t>Entropi</a:t>
            </a:r>
            <a:r>
              <a:rPr lang="tr-TR" sz="2400" dirty="0" smtClean="0"/>
              <a:t> rastgeleliği, belirsizliği ve beklenmeyen</a:t>
            </a:r>
          </a:p>
          <a:p>
            <a:pPr>
              <a:buNone/>
            </a:pPr>
            <a:r>
              <a:rPr lang="tr-TR" sz="2400" dirty="0" smtClean="0"/>
              <a:t>durumun ortaya çıkma olasılığını gösterir</a:t>
            </a:r>
            <a:endParaRPr lang="sv-SE" sz="2400" dirty="0" smtClean="0"/>
          </a:p>
        </p:txBody>
      </p:sp>
      <p:pic>
        <p:nvPicPr>
          <p:cNvPr id="72705" name="Picture 1"/>
          <p:cNvPicPr>
            <a:picLocks noChangeAspect="1" noChangeArrowheads="1"/>
          </p:cNvPicPr>
          <p:nvPr/>
        </p:nvPicPr>
        <p:blipFill>
          <a:blip r:embed="rId2"/>
          <a:srcRect/>
          <a:stretch>
            <a:fillRect/>
          </a:stretch>
        </p:blipFill>
        <p:spPr bwMode="auto">
          <a:xfrm>
            <a:off x="1000100" y="2343514"/>
            <a:ext cx="7286676" cy="4514486"/>
          </a:xfrm>
          <a:prstGeom prst="rect">
            <a:avLst/>
          </a:prstGeom>
          <a:noFill/>
          <a:ln w="9525">
            <a:noFill/>
            <a:miter lim="800000"/>
            <a:headEnd/>
            <a:tailEnd/>
          </a:ln>
          <a:effectLst/>
        </p:spPr>
      </p:pic>
      <p:pic>
        <p:nvPicPr>
          <p:cNvPr id="7" name="Picture 1"/>
          <p:cNvPicPr>
            <a:picLocks noChangeAspect="1" noChangeArrowheads="1"/>
          </p:cNvPicPr>
          <p:nvPr/>
        </p:nvPicPr>
        <p:blipFill>
          <a:blip r:embed="rId3"/>
          <a:srcRect/>
          <a:stretch>
            <a:fillRect/>
          </a:stretch>
        </p:blipFill>
        <p:spPr bwMode="auto">
          <a:xfrm>
            <a:off x="4000496" y="214290"/>
            <a:ext cx="4419600"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err="1" smtClean="0"/>
              <a:t>Entrop</a:t>
            </a:r>
            <a:r>
              <a:rPr lang="tr-TR" dirty="0" smtClean="0"/>
              <a:t>i</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49</a:t>
            </a:fld>
            <a:endParaRPr lang="en-US"/>
          </a:p>
        </p:txBody>
      </p:sp>
      <p:sp>
        <p:nvSpPr>
          <p:cNvPr id="5" name="Rectangle 3"/>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charset="0"/>
              <a:buNone/>
              <a:tabLst/>
              <a:defRPr/>
            </a:pPr>
            <a:r>
              <a:rPr kumimoji="0" lang="tr-TR" sz="2400" b="0" i="0" u="none" strike="noStrike" kern="0" cap="none" spc="0" normalizeH="0" baseline="0" noProof="0" dirty="0" smtClean="0">
                <a:ln>
                  <a:noFill/>
                </a:ln>
                <a:solidFill>
                  <a:schemeClr val="tx1"/>
                </a:solidFill>
                <a:effectLst/>
                <a:uLnTx/>
                <a:uFillTx/>
                <a:latin typeface="+mn-lt"/>
                <a:ea typeface="+mn-ea"/>
                <a:cs typeface="+mn-cs"/>
              </a:rPr>
              <a:t>	Bir </a:t>
            </a:r>
            <a:r>
              <a:rPr kumimoji="0" lang="tr-TR" sz="2400" b="0" i="0" u="none" strike="noStrike" kern="0" cap="none" spc="0" normalizeH="0" baseline="0" noProof="0" dirty="0" err="1" smtClean="0">
                <a:ln>
                  <a:noFill/>
                </a:ln>
                <a:solidFill>
                  <a:schemeClr val="tx1"/>
                </a:solidFill>
                <a:effectLst/>
                <a:uLnTx/>
                <a:uFillTx/>
                <a:latin typeface="+mn-lt"/>
                <a:ea typeface="+mn-ea"/>
                <a:cs typeface="+mn-cs"/>
              </a:rPr>
              <a:t>rassal</a:t>
            </a:r>
            <a:r>
              <a:rPr kumimoji="0" lang="tr-TR" sz="2400" b="0" i="0" u="none" strike="noStrike" kern="0" cap="none" spc="0" normalizeH="0" baseline="0" noProof="0" dirty="0" smtClean="0">
                <a:ln>
                  <a:noFill/>
                </a:ln>
                <a:solidFill>
                  <a:schemeClr val="tx1"/>
                </a:solidFill>
                <a:effectLst/>
                <a:uLnTx/>
                <a:uFillTx/>
                <a:latin typeface="+mn-lt"/>
                <a:ea typeface="+mn-ea"/>
                <a:cs typeface="+mn-cs"/>
              </a:rPr>
              <a:t> değişken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X</a:t>
            </a:r>
            <a:r>
              <a:rPr kumimoji="0" lang="tr-TR" sz="2400" b="0" i="0" u="none" strike="noStrike" kern="0" cap="none" spc="0" normalizeH="0" baseline="0" noProof="0" dirty="0" smtClean="0">
                <a:ln>
                  <a:noFill/>
                </a:ln>
                <a:solidFill>
                  <a:schemeClr val="tx1"/>
                </a:solidFill>
                <a:effectLst/>
                <a:uLnTx/>
                <a:uFillTx/>
                <a:latin typeface="+mn-lt"/>
                <a:ea typeface="+mn-ea"/>
                <a:cs typeface="+mn-cs"/>
              </a:rPr>
              <a:t>’in çıkışı gözenirken </a:t>
            </a:r>
            <a:r>
              <a:rPr kumimoji="0" lang="tr-TR" sz="2400" b="0" i="0" u="none" strike="noStrike" kern="0" cap="none" spc="0" normalizeH="0" baseline="0" noProof="0" dirty="0" smtClean="0">
                <a:ln>
                  <a:noFill/>
                </a:ln>
                <a:solidFill>
                  <a:srgbClr val="FF0000"/>
                </a:solidFill>
                <a:effectLst/>
                <a:uLnTx/>
                <a:uFillTx/>
                <a:latin typeface="+mn-lt"/>
                <a:ea typeface="+mn-ea"/>
                <a:cs typeface="+mn-cs"/>
              </a:rPr>
              <a:t>beklenen bilgi miktarıdır</a:t>
            </a:r>
            <a:endParaRPr kumimoji="0" lang="en-US" sz="2400" b="0" i="0" u="none" strike="noStrike" kern="0" cap="none" spc="0" normalizeH="0" baseline="0" noProof="0" dirty="0" smtClean="0">
              <a:ln>
                <a:noFill/>
              </a:ln>
              <a:solidFill>
                <a:srgbClr val="FF0000"/>
              </a:solidFill>
              <a:effectLst/>
              <a:uLnTx/>
              <a:uFillTx/>
              <a:latin typeface="+mn-lt"/>
              <a:ea typeface="+mn-ea"/>
              <a:cs typeface="+mn-cs"/>
            </a:endParaRPr>
          </a:p>
        </p:txBody>
      </p:sp>
      <p:graphicFrame>
        <p:nvGraphicFramePr>
          <p:cNvPr id="6" name="Object 4"/>
          <p:cNvGraphicFramePr>
            <a:graphicFrameLocks noChangeAspect="1"/>
          </p:cNvGraphicFramePr>
          <p:nvPr/>
        </p:nvGraphicFramePr>
        <p:xfrm>
          <a:off x="2643174" y="2857496"/>
          <a:ext cx="6269037" cy="630237"/>
        </p:xfrm>
        <a:graphic>
          <a:graphicData uri="http://schemas.openxmlformats.org/presentationml/2006/ole">
            <mc:AlternateContent xmlns:mc="http://schemas.openxmlformats.org/markup-compatibility/2006">
              <mc:Choice xmlns:v="urn:schemas-microsoft-com:vml" Requires="v">
                <p:oleObj spid="_x0000_s87060" name="Equation" r:id="rId3" imgW="3416040" imgH="342720" progId="">
                  <p:embed/>
                </p:oleObj>
              </mc:Choice>
              <mc:Fallback>
                <p:oleObj name="Equation" r:id="rId3" imgW="3416040" imgH="342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2857496"/>
                        <a:ext cx="6269037"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5"/>
          <p:cNvSpPr txBox="1">
            <a:spLocks noChangeArrowheads="1"/>
          </p:cNvSpPr>
          <p:nvPr/>
        </p:nvSpPr>
        <p:spPr bwMode="auto">
          <a:xfrm>
            <a:off x="879475" y="3794125"/>
            <a:ext cx="5440657" cy="492443"/>
          </a:xfrm>
          <a:prstGeom prst="rect">
            <a:avLst/>
          </a:prstGeom>
          <a:noFill/>
          <a:ln w="9525">
            <a:noFill/>
            <a:miter lim="800000"/>
            <a:headEnd/>
            <a:tailEnd/>
          </a:ln>
        </p:spPr>
        <p:txBody>
          <a:bodyPr wrap="none">
            <a:spAutoFit/>
          </a:bodyPr>
          <a:lstStyle/>
          <a:p>
            <a:r>
              <a:rPr lang="tr-TR" sz="2600" dirty="0" smtClean="0">
                <a:latin typeface="Calibri" pitchFamily="34" charset="0"/>
              </a:rPr>
              <a:t>Eğer hepsi aynı olasılıklı 8 sonuç varsa</a:t>
            </a:r>
            <a:endParaRPr lang="en-US" sz="2600" dirty="0">
              <a:latin typeface="Calibri" pitchFamily="34" charset="0"/>
            </a:endParaRPr>
          </a:p>
        </p:txBody>
      </p:sp>
      <p:graphicFrame>
        <p:nvGraphicFramePr>
          <p:cNvPr id="8" name="Object 6"/>
          <p:cNvGraphicFramePr>
            <a:graphicFrameLocks noChangeAspect="1"/>
          </p:cNvGraphicFramePr>
          <p:nvPr/>
        </p:nvGraphicFramePr>
        <p:xfrm>
          <a:off x="2195513" y="4652963"/>
          <a:ext cx="3402012" cy="630237"/>
        </p:xfrm>
        <a:graphic>
          <a:graphicData uri="http://schemas.openxmlformats.org/presentationml/2006/ole">
            <mc:AlternateContent xmlns:mc="http://schemas.openxmlformats.org/markup-compatibility/2006">
              <mc:Choice xmlns:v="urn:schemas-microsoft-com:vml" Requires="v">
                <p:oleObj spid="_x0000_s87061" name="Equation" r:id="rId5" imgW="1854000" imgH="342720" progId="">
                  <p:embed/>
                </p:oleObj>
              </mc:Choice>
              <mc:Fallback>
                <p:oleObj name="Equation" r:id="rId5" imgW="1854000" imgH="34272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652963"/>
                        <a:ext cx="3402012"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7"/>
          <p:cNvSpPr txBox="1">
            <a:spLocks noChangeArrowheads="1"/>
          </p:cNvSpPr>
          <p:nvPr/>
        </p:nvSpPr>
        <p:spPr bwMode="auto">
          <a:xfrm>
            <a:off x="5688013" y="4652963"/>
            <a:ext cx="528286" cy="461665"/>
          </a:xfrm>
          <a:prstGeom prst="rect">
            <a:avLst/>
          </a:prstGeom>
          <a:noFill/>
          <a:ln w="9525">
            <a:noFill/>
            <a:miter lim="800000"/>
            <a:headEnd/>
            <a:tailEnd/>
          </a:ln>
        </p:spPr>
        <p:txBody>
          <a:bodyPr wrap="none">
            <a:spAutoFit/>
          </a:bodyPr>
          <a:lstStyle/>
          <a:p>
            <a:r>
              <a:rPr lang="en-US" dirty="0" smtClean="0"/>
              <a:t>bit</a:t>
            </a:r>
            <a:endParaRPr lang="en-US" dirty="0"/>
          </a:p>
        </p:txBody>
      </p:sp>
      <p:sp>
        <p:nvSpPr>
          <p:cNvPr id="10" name="9 Dikdörtgen"/>
          <p:cNvSpPr/>
          <p:nvPr/>
        </p:nvSpPr>
        <p:spPr>
          <a:xfrm>
            <a:off x="1000100" y="2857496"/>
            <a:ext cx="1551579" cy="461665"/>
          </a:xfrm>
          <a:prstGeom prst="rect">
            <a:avLst/>
          </a:prstGeom>
          <a:solidFill>
            <a:schemeClr val="accent2"/>
          </a:solidFill>
        </p:spPr>
        <p:txBody>
          <a:bodyPr wrap="none">
            <a:spAutoFit/>
          </a:bodyPr>
          <a:lstStyle/>
          <a:p>
            <a:r>
              <a:rPr lang="sv-SE" dirty="0" smtClean="0"/>
              <a:t>Entropy</a:t>
            </a:r>
            <a:r>
              <a:rPr lang="tr-TR" dirty="0" smtClean="0"/>
              <a:t> =</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32" y="0"/>
            <a:ext cx="8229600" cy="1143000"/>
          </a:xfrm>
        </p:spPr>
        <p:txBody>
          <a:bodyPr/>
          <a:lstStyle/>
          <a:p>
            <a:r>
              <a:rPr lang="tr-TR" dirty="0"/>
              <a:t>Örnek Veri kümesi</a:t>
            </a:r>
            <a:endParaRPr lang="en-US" dirty="0"/>
          </a:p>
        </p:txBody>
      </p:sp>
      <p:graphicFrame>
        <p:nvGraphicFramePr>
          <p:cNvPr id="7171" name="Object 3"/>
          <p:cNvGraphicFramePr>
            <a:graphicFrameLocks noGrp="1" noChangeAspect="1"/>
          </p:cNvGraphicFramePr>
          <p:nvPr>
            <p:ph idx="1"/>
          </p:nvPr>
        </p:nvGraphicFramePr>
        <p:xfrm>
          <a:off x="942975" y="2108200"/>
          <a:ext cx="8029575" cy="3935413"/>
        </p:xfrm>
        <a:graphic>
          <a:graphicData uri="http://schemas.openxmlformats.org/presentationml/2006/ole">
            <mc:AlternateContent xmlns:mc="http://schemas.openxmlformats.org/markup-compatibility/2006">
              <mc:Choice xmlns:v="urn:schemas-microsoft-com:vml" Requires="v">
                <p:oleObj spid="_x0000_s41995" name="Document" r:id="rId3" imgW="5636070" imgH="2762996" progId="Word.Document.8">
                  <p:embed/>
                </p:oleObj>
              </mc:Choice>
              <mc:Fallback>
                <p:oleObj name="Document" r:id="rId3" imgW="5636070" imgH="2762996"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2108200"/>
                        <a:ext cx="8029575"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Oval 4"/>
          <p:cNvSpPr>
            <a:spLocks noChangeArrowheads="1"/>
          </p:cNvSpPr>
          <p:nvPr/>
        </p:nvSpPr>
        <p:spPr bwMode="auto">
          <a:xfrm>
            <a:off x="1363663" y="3298845"/>
            <a:ext cx="720725" cy="144462"/>
          </a:xfrm>
          <a:prstGeom prst="ellipse">
            <a:avLst/>
          </a:prstGeom>
          <a:noFill/>
          <a:ln w="9525">
            <a:solidFill>
              <a:schemeClr val="tx1"/>
            </a:solidFill>
            <a:round/>
            <a:headEnd/>
            <a:tailEnd/>
          </a:ln>
          <a:effectLst/>
        </p:spPr>
        <p:txBody>
          <a:bodyPr wrap="none" anchor="ctr"/>
          <a:lstStyle/>
          <a:p>
            <a:endParaRPr lang="tr-TR"/>
          </a:p>
        </p:txBody>
      </p:sp>
      <p:sp>
        <p:nvSpPr>
          <p:cNvPr id="7173" name="Oval 5"/>
          <p:cNvSpPr>
            <a:spLocks noChangeArrowheads="1"/>
          </p:cNvSpPr>
          <p:nvPr/>
        </p:nvSpPr>
        <p:spPr bwMode="auto">
          <a:xfrm>
            <a:off x="1363663" y="3486170"/>
            <a:ext cx="720725" cy="144462"/>
          </a:xfrm>
          <a:prstGeom prst="ellipse">
            <a:avLst/>
          </a:prstGeom>
          <a:noFill/>
          <a:ln w="9525">
            <a:solidFill>
              <a:schemeClr val="tx1"/>
            </a:solidFill>
            <a:round/>
            <a:headEnd/>
            <a:tailEnd/>
          </a:ln>
          <a:effectLst/>
        </p:spPr>
        <p:txBody>
          <a:bodyPr wrap="none" anchor="ctr"/>
          <a:lstStyle/>
          <a:p>
            <a:endParaRPr lang="tr-TR"/>
          </a:p>
        </p:txBody>
      </p:sp>
      <p:sp>
        <p:nvSpPr>
          <p:cNvPr id="7174" name="Oval 6"/>
          <p:cNvSpPr>
            <a:spLocks noChangeArrowheads="1"/>
          </p:cNvSpPr>
          <p:nvPr/>
        </p:nvSpPr>
        <p:spPr bwMode="auto">
          <a:xfrm>
            <a:off x="1363663" y="4019570"/>
            <a:ext cx="720725" cy="144462"/>
          </a:xfrm>
          <a:prstGeom prst="ellipse">
            <a:avLst/>
          </a:prstGeom>
          <a:noFill/>
          <a:ln w="9525">
            <a:solidFill>
              <a:schemeClr val="tx1"/>
            </a:solidFill>
            <a:round/>
            <a:headEnd/>
            <a:tailEnd/>
          </a:ln>
          <a:effectLst/>
        </p:spPr>
        <p:txBody>
          <a:bodyPr wrap="none" anchor="ctr"/>
          <a:lstStyle/>
          <a:p>
            <a:endParaRPr lang="tr-TR"/>
          </a:p>
        </p:txBody>
      </p:sp>
      <p:sp>
        <p:nvSpPr>
          <p:cNvPr id="7175" name="Oval 7"/>
          <p:cNvSpPr>
            <a:spLocks noChangeArrowheads="1"/>
          </p:cNvSpPr>
          <p:nvPr/>
        </p:nvSpPr>
        <p:spPr bwMode="auto">
          <a:xfrm>
            <a:off x="1363663" y="5819795"/>
            <a:ext cx="720725" cy="144462"/>
          </a:xfrm>
          <a:prstGeom prst="ellipse">
            <a:avLst/>
          </a:prstGeom>
          <a:noFill/>
          <a:ln w="9525">
            <a:solidFill>
              <a:schemeClr val="tx1"/>
            </a:solidFill>
            <a:round/>
            <a:headEnd/>
            <a:tailEnd/>
          </a:ln>
          <a:effectLst/>
        </p:spPr>
        <p:txBody>
          <a:bodyPr wrap="none" anchor="ctr"/>
          <a:lstStyle/>
          <a:p>
            <a:endParaRPr lang="tr-TR"/>
          </a:p>
        </p:txBody>
      </p:sp>
      <p:sp>
        <p:nvSpPr>
          <p:cNvPr id="7176" name="Freeform 8"/>
          <p:cNvSpPr>
            <a:spLocks/>
          </p:cNvSpPr>
          <p:nvPr/>
        </p:nvSpPr>
        <p:spPr bwMode="auto">
          <a:xfrm>
            <a:off x="66675" y="1835170"/>
            <a:ext cx="6518275" cy="1535112"/>
          </a:xfrm>
          <a:custGeom>
            <a:avLst/>
            <a:gdLst/>
            <a:ahLst/>
            <a:cxnLst>
              <a:cxn ang="0">
                <a:pos x="817" y="967"/>
              </a:cxn>
              <a:cxn ang="0">
                <a:pos x="454" y="695"/>
              </a:cxn>
              <a:cxn ang="0">
                <a:pos x="3539" y="106"/>
              </a:cxn>
              <a:cxn ang="0">
                <a:pos x="3856" y="60"/>
              </a:cxn>
            </a:cxnLst>
            <a:rect l="0" t="0" r="r" b="b"/>
            <a:pathLst>
              <a:path w="4106" h="967">
                <a:moveTo>
                  <a:pt x="817" y="967"/>
                </a:moveTo>
                <a:cubicBezTo>
                  <a:pt x="408" y="902"/>
                  <a:pt x="0" y="838"/>
                  <a:pt x="454" y="695"/>
                </a:cubicBezTo>
                <a:cubicBezTo>
                  <a:pt x="908" y="552"/>
                  <a:pt x="2972" y="212"/>
                  <a:pt x="3539" y="106"/>
                </a:cubicBezTo>
                <a:cubicBezTo>
                  <a:pt x="4106" y="0"/>
                  <a:pt x="3981" y="30"/>
                  <a:pt x="3856" y="60"/>
                </a:cubicBezTo>
              </a:path>
            </a:pathLst>
          </a:custGeom>
          <a:noFill/>
          <a:ln w="9525">
            <a:solidFill>
              <a:srgbClr val="FF0000"/>
            </a:solidFill>
            <a:round/>
            <a:headEnd/>
            <a:tailEnd/>
          </a:ln>
          <a:effectLst/>
        </p:spPr>
        <p:txBody>
          <a:bodyPr/>
          <a:lstStyle/>
          <a:p>
            <a:endParaRPr lang="tr-TR"/>
          </a:p>
        </p:txBody>
      </p:sp>
      <p:sp>
        <p:nvSpPr>
          <p:cNvPr id="7177" name="Freeform 9"/>
          <p:cNvSpPr>
            <a:spLocks/>
          </p:cNvSpPr>
          <p:nvPr/>
        </p:nvSpPr>
        <p:spPr bwMode="auto">
          <a:xfrm>
            <a:off x="-400050" y="2003445"/>
            <a:ext cx="6732588" cy="1511300"/>
          </a:xfrm>
          <a:custGeom>
            <a:avLst/>
            <a:gdLst/>
            <a:ahLst/>
            <a:cxnLst>
              <a:cxn ang="0">
                <a:pos x="1111" y="952"/>
              </a:cxn>
              <a:cxn ang="0">
                <a:pos x="521" y="771"/>
              </a:cxn>
              <a:cxn ang="0">
                <a:pos x="4241" y="0"/>
              </a:cxn>
            </a:cxnLst>
            <a:rect l="0" t="0" r="r" b="b"/>
            <a:pathLst>
              <a:path w="4241" h="952">
                <a:moveTo>
                  <a:pt x="1111" y="952"/>
                </a:moveTo>
                <a:cubicBezTo>
                  <a:pt x="555" y="941"/>
                  <a:pt x="0" y="930"/>
                  <a:pt x="521" y="771"/>
                </a:cubicBezTo>
                <a:cubicBezTo>
                  <a:pt x="1042" y="612"/>
                  <a:pt x="3614" y="128"/>
                  <a:pt x="4241" y="0"/>
                </a:cubicBezTo>
              </a:path>
            </a:pathLst>
          </a:custGeom>
          <a:noFill/>
          <a:ln w="9525">
            <a:solidFill>
              <a:srgbClr val="FF0000"/>
            </a:solidFill>
            <a:round/>
            <a:headEnd/>
            <a:tailEnd/>
          </a:ln>
          <a:effectLst/>
        </p:spPr>
        <p:txBody>
          <a:bodyPr/>
          <a:lstStyle/>
          <a:p>
            <a:endParaRPr lang="tr-TR"/>
          </a:p>
        </p:txBody>
      </p:sp>
      <p:sp>
        <p:nvSpPr>
          <p:cNvPr id="7178" name="Freeform 10"/>
          <p:cNvSpPr>
            <a:spLocks/>
          </p:cNvSpPr>
          <p:nvPr/>
        </p:nvSpPr>
        <p:spPr bwMode="auto">
          <a:xfrm>
            <a:off x="2084388" y="2003445"/>
            <a:ext cx="4248150" cy="2087562"/>
          </a:xfrm>
          <a:custGeom>
            <a:avLst/>
            <a:gdLst/>
            <a:ahLst/>
            <a:cxnLst>
              <a:cxn ang="0">
                <a:pos x="0" y="1315"/>
              </a:cxn>
              <a:cxn ang="0">
                <a:pos x="907" y="408"/>
              </a:cxn>
              <a:cxn ang="0">
                <a:pos x="2676" y="0"/>
              </a:cxn>
            </a:cxnLst>
            <a:rect l="0" t="0" r="r" b="b"/>
            <a:pathLst>
              <a:path w="2676" h="1315">
                <a:moveTo>
                  <a:pt x="0" y="1315"/>
                </a:moveTo>
                <a:cubicBezTo>
                  <a:pt x="230" y="971"/>
                  <a:pt x="461" y="627"/>
                  <a:pt x="907" y="408"/>
                </a:cubicBezTo>
                <a:cubicBezTo>
                  <a:pt x="1353" y="189"/>
                  <a:pt x="2381" y="68"/>
                  <a:pt x="2676" y="0"/>
                </a:cubicBezTo>
              </a:path>
            </a:pathLst>
          </a:custGeom>
          <a:noFill/>
          <a:ln w="9525">
            <a:solidFill>
              <a:srgbClr val="FF0000"/>
            </a:solidFill>
            <a:round/>
            <a:headEnd/>
            <a:tailEnd/>
          </a:ln>
          <a:effectLst/>
        </p:spPr>
        <p:txBody>
          <a:bodyPr/>
          <a:lstStyle/>
          <a:p>
            <a:endParaRPr lang="tr-TR"/>
          </a:p>
        </p:txBody>
      </p:sp>
      <p:sp>
        <p:nvSpPr>
          <p:cNvPr id="7179" name="Freeform 11"/>
          <p:cNvSpPr>
            <a:spLocks/>
          </p:cNvSpPr>
          <p:nvPr/>
        </p:nvSpPr>
        <p:spPr bwMode="auto">
          <a:xfrm>
            <a:off x="1843088" y="1858982"/>
            <a:ext cx="4416425" cy="4356100"/>
          </a:xfrm>
          <a:custGeom>
            <a:avLst/>
            <a:gdLst/>
            <a:ahLst/>
            <a:cxnLst>
              <a:cxn ang="0">
                <a:pos x="152" y="2540"/>
              </a:cxn>
              <a:cxn ang="0">
                <a:pos x="197" y="2404"/>
              </a:cxn>
              <a:cxn ang="0">
                <a:pos x="1331" y="499"/>
              </a:cxn>
              <a:cxn ang="0">
                <a:pos x="2782" y="0"/>
              </a:cxn>
            </a:cxnLst>
            <a:rect l="0" t="0" r="r" b="b"/>
            <a:pathLst>
              <a:path w="2782" h="2744">
                <a:moveTo>
                  <a:pt x="152" y="2540"/>
                </a:moveTo>
                <a:cubicBezTo>
                  <a:pt x="76" y="2642"/>
                  <a:pt x="0" y="2744"/>
                  <a:pt x="197" y="2404"/>
                </a:cubicBezTo>
                <a:cubicBezTo>
                  <a:pt x="394" y="2064"/>
                  <a:pt x="900" y="900"/>
                  <a:pt x="1331" y="499"/>
                </a:cubicBezTo>
                <a:cubicBezTo>
                  <a:pt x="1762" y="98"/>
                  <a:pt x="2540" y="83"/>
                  <a:pt x="2782" y="0"/>
                </a:cubicBezTo>
              </a:path>
            </a:pathLst>
          </a:custGeom>
          <a:noFill/>
          <a:ln w="9525">
            <a:solidFill>
              <a:srgbClr val="FF0000"/>
            </a:solidFill>
            <a:round/>
            <a:headEnd/>
            <a:tailEnd/>
          </a:ln>
          <a:effectLst/>
        </p:spPr>
        <p:txBody>
          <a:bodyPr/>
          <a:lstStyle/>
          <a:p>
            <a:endParaRPr lang="tr-TR"/>
          </a:p>
        </p:txBody>
      </p:sp>
      <p:sp>
        <p:nvSpPr>
          <p:cNvPr id="7180" name="Text Box 12"/>
          <p:cNvSpPr txBox="1">
            <a:spLocks noChangeArrowheads="1"/>
          </p:cNvSpPr>
          <p:nvPr/>
        </p:nvSpPr>
        <p:spPr bwMode="auto">
          <a:xfrm>
            <a:off x="6403975" y="1498620"/>
            <a:ext cx="1728788" cy="915987"/>
          </a:xfrm>
          <a:prstGeom prst="rect">
            <a:avLst/>
          </a:prstGeom>
          <a:noFill/>
          <a:ln w="9525">
            <a:noFill/>
            <a:miter lim="800000"/>
            <a:headEnd/>
            <a:tailEnd/>
          </a:ln>
          <a:effectLst/>
        </p:spPr>
        <p:txBody>
          <a:bodyPr>
            <a:spAutoFit/>
          </a:bodyPr>
          <a:lstStyle/>
          <a:p>
            <a:pPr algn="ctr">
              <a:spcBef>
                <a:spcPct val="50000"/>
              </a:spcBef>
            </a:pPr>
            <a:r>
              <a:rPr lang="tr-TR"/>
              <a:t>Örnekler (intances, samples)</a:t>
            </a:r>
            <a:endParaRPr lang="en-US"/>
          </a:p>
        </p:txBody>
      </p:sp>
      <p:sp>
        <p:nvSpPr>
          <p:cNvPr id="7181" name="Oval 13"/>
          <p:cNvSpPr>
            <a:spLocks noChangeArrowheads="1"/>
          </p:cNvSpPr>
          <p:nvPr/>
        </p:nvSpPr>
        <p:spPr bwMode="auto">
          <a:xfrm>
            <a:off x="6188075" y="1498620"/>
            <a:ext cx="2017713" cy="1079500"/>
          </a:xfrm>
          <a:prstGeom prst="ellipse">
            <a:avLst/>
          </a:prstGeom>
          <a:noFill/>
          <a:ln w="9525">
            <a:solidFill>
              <a:srgbClr val="FF0000"/>
            </a:solidFill>
            <a:round/>
            <a:headEn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err="1" smtClean="0"/>
              <a:t>Entrop</a:t>
            </a:r>
            <a:r>
              <a:rPr lang="tr-TR" dirty="0" smtClean="0"/>
              <a:t>i</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50</a:t>
            </a:fld>
            <a:endParaRPr lang="en-US"/>
          </a:p>
        </p:txBody>
      </p:sp>
      <p:sp>
        <p:nvSpPr>
          <p:cNvPr id="5" name="Rectangle 3"/>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charset="0"/>
              <a:buNone/>
              <a:tabLst/>
              <a:defRPr/>
            </a:pPr>
            <a:r>
              <a:rPr kumimoji="0" lang="en-US" sz="2800" b="0" i="0" u="none" strike="noStrike" kern="0" cap="none" spc="0" normalizeH="0" baseline="0" noProof="0" dirty="0" err="1" smtClean="0">
                <a:ln>
                  <a:noFill/>
                </a:ln>
                <a:solidFill>
                  <a:schemeClr val="tx1"/>
                </a:solidFill>
                <a:effectLst/>
                <a:uLnTx/>
                <a:uFillTx/>
                <a:latin typeface="+mn-lt"/>
                <a:ea typeface="+mn-ea"/>
                <a:cs typeface="+mn-cs"/>
              </a:rPr>
              <a:t>Entrop</a:t>
            </a:r>
            <a:r>
              <a:rPr kumimoji="0" lang="tr-TR" sz="2800" b="0" i="0" u="none" strike="noStrike" kern="0" cap="none" spc="0" normalizeH="0" baseline="0" noProof="0" dirty="0" smtClean="0">
                <a:ln>
                  <a:noFill/>
                </a:ln>
                <a:solidFill>
                  <a:schemeClr val="tx1"/>
                </a:solidFill>
                <a:effectLst/>
                <a:uLnTx/>
                <a:uFillTx/>
                <a:latin typeface="+mn-lt"/>
                <a:ea typeface="+mn-ea"/>
                <a:cs typeface="+mn-cs"/>
              </a:rPr>
              <a:t>i</a:t>
            </a: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r>
              <a:rPr kumimoji="0" lang="tr-TR" sz="2800" b="0" i="0" u="none" strike="noStrike" kern="0" cap="none" spc="0" normalizeH="0" baseline="0" noProof="0" dirty="0" smtClean="0">
                <a:ln>
                  <a:noFill/>
                </a:ln>
                <a:solidFill>
                  <a:schemeClr val="tx1"/>
                </a:solidFill>
                <a:effectLst/>
                <a:uLnTx/>
                <a:uFillTx/>
                <a:latin typeface="+mn-lt"/>
                <a:ea typeface="+mn-ea"/>
                <a:cs typeface="+mn-cs"/>
              </a:rPr>
              <a:t>saflığı ölçer</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charset="0"/>
              <a:buNone/>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Arial" charset="0"/>
              <a:buNone/>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Oval 4"/>
          <p:cNvSpPr>
            <a:spLocks noChangeArrowheads="1"/>
          </p:cNvSpPr>
          <p:nvPr/>
        </p:nvSpPr>
        <p:spPr bwMode="auto">
          <a:xfrm>
            <a:off x="1690688" y="2708275"/>
            <a:ext cx="1822450" cy="1423988"/>
          </a:xfrm>
          <a:prstGeom prst="ellipse">
            <a:avLst/>
          </a:prstGeom>
          <a:solidFill>
            <a:schemeClr val="accent1"/>
          </a:solidFill>
          <a:ln w="9525">
            <a:solidFill>
              <a:schemeClr val="tx1"/>
            </a:solidFill>
            <a:round/>
            <a:headEnd/>
            <a:tailEnd/>
          </a:ln>
          <a:scene3d>
            <a:camera prst="orthographicFront"/>
            <a:lightRig rig="threePt" dir="t"/>
          </a:scene3d>
          <a:sp3d>
            <a:bevelT prst="angle"/>
          </a:sp3d>
        </p:spPr>
        <p:txBody>
          <a:bodyPr wrap="none" anchor="ctr"/>
          <a:lstStyle/>
          <a:p>
            <a:pPr algn="ctr"/>
            <a:endParaRPr lang="en-US"/>
          </a:p>
          <a:p>
            <a:pPr algn="ctr"/>
            <a:r>
              <a:rPr lang="en-US"/>
              <a:t>4 +</a:t>
            </a:r>
          </a:p>
          <a:p>
            <a:pPr algn="ctr"/>
            <a:r>
              <a:rPr lang="en-US"/>
              <a:t>4 -</a:t>
            </a:r>
          </a:p>
          <a:p>
            <a:pPr algn="ctr"/>
            <a:endParaRPr lang="en-US"/>
          </a:p>
        </p:txBody>
      </p:sp>
      <p:sp>
        <p:nvSpPr>
          <p:cNvPr id="7" name="Oval 5"/>
          <p:cNvSpPr>
            <a:spLocks noChangeArrowheads="1"/>
          </p:cNvSpPr>
          <p:nvPr/>
        </p:nvSpPr>
        <p:spPr bwMode="auto">
          <a:xfrm>
            <a:off x="4498975" y="2636838"/>
            <a:ext cx="1822450" cy="1423987"/>
          </a:xfrm>
          <a:prstGeom prst="ellipse">
            <a:avLst/>
          </a:prstGeom>
          <a:solidFill>
            <a:schemeClr val="accent1"/>
          </a:solidFill>
          <a:ln w="9525">
            <a:solidFill>
              <a:schemeClr val="tx1"/>
            </a:solidFill>
            <a:round/>
            <a:headEnd/>
            <a:tailEnd/>
          </a:ln>
          <a:scene3d>
            <a:camera prst="orthographicFront"/>
            <a:lightRig rig="threePt" dir="t"/>
          </a:scene3d>
          <a:sp3d>
            <a:bevelT prst="angle"/>
          </a:sp3d>
        </p:spPr>
        <p:txBody>
          <a:bodyPr wrap="none" anchor="ctr"/>
          <a:lstStyle/>
          <a:p>
            <a:pPr algn="ctr"/>
            <a:endParaRPr lang="en-US"/>
          </a:p>
          <a:p>
            <a:pPr algn="ctr"/>
            <a:r>
              <a:rPr lang="en-US"/>
              <a:t>8 +</a:t>
            </a:r>
          </a:p>
          <a:p>
            <a:pPr algn="ctr"/>
            <a:r>
              <a:rPr lang="en-US"/>
              <a:t>0 -</a:t>
            </a:r>
          </a:p>
          <a:p>
            <a:pPr algn="ctr"/>
            <a:endParaRPr lang="en-US"/>
          </a:p>
        </p:txBody>
      </p:sp>
      <p:sp>
        <p:nvSpPr>
          <p:cNvPr id="8" name="Text Box 6"/>
          <p:cNvSpPr txBox="1">
            <a:spLocks noChangeArrowheads="1"/>
          </p:cNvSpPr>
          <p:nvPr/>
        </p:nvSpPr>
        <p:spPr bwMode="auto">
          <a:xfrm>
            <a:off x="4570413" y="4381500"/>
            <a:ext cx="3112840" cy="1569660"/>
          </a:xfrm>
          <a:prstGeom prst="rect">
            <a:avLst/>
          </a:prstGeom>
          <a:noFill/>
          <a:ln w="9525">
            <a:noFill/>
            <a:miter lim="800000"/>
            <a:headEnd/>
            <a:tailEnd/>
          </a:ln>
        </p:spPr>
        <p:txBody>
          <a:bodyPr wrap="none">
            <a:spAutoFit/>
          </a:bodyPr>
          <a:lstStyle/>
          <a:p>
            <a:r>
              <a:rPr lang="tr-TR" sz="2400" dirty="0" smtClean="0">
                <a:latin typeface="Calibri" pitchFamily="34" charset="0"/>
              </a:rPr>
              <a:t>Dağılım daha az düzenli</a:t>
            </a:r>
            <a:endParaRPr lang="en-US" sz="2400" dirty="0">
              <a:latin typeface="Calibri" pitchFamily="34" charset="0"/>
            </a:endParaRPr>
          </a:p>
          <a:p>
            <a:r>
              <a:rPr lang="en-US" sz="2400" dirty="0" err="1" smtClean="0">
                <a:latin typeface="Calibri" pitchFamily="34" charset="0"/>
              </a:rPr>
              <a:t>Entrop</a:t>
            </a:r>
            <a:r>
              <a:rPr lang="tr-TR" sz="2400" dirty="0" smtClean="0">
                <a:latin typeface="Calibri" pitchFamily="34" charset="0"/>
              </a:rPr>
              <a:t>i</a:t>
            </a:r>
            <a:r>
              <a:rPr lang="en-US" sz="2400" dirty="0" smtClean="0">
                <a:latin typeface="Calibri" pitchFamily="34" charset="0"/>
              </a:rPr>
              <a:t>  </a:t>
            </a:r>
            <a:r>
              <a:rPr lang="tr-TR" sz="2400" dirty="0" smtClean="0">
                <a:latin typeface="Calibri" pitchFamily="34" charset="0"/>
              </a:rPr>
              <a:t>daha düşük</a:t>
            </a:r>
            <a:endParaRPr lang="en-US" sz="2400" dirty="0">
              <a:latin typeface="Calibri" pitchFamily="34" charset="0"/>
            </a:endParaRPr>
          </a:p>
          <a:p>
            <a:r>
              <a:rPr lang="tr-TR" sz="2400" dirty="0" smtClean="0">
                <a:latin typeface="Calibri" pitchFamily="34" charset="0"/>
              </a:rPr>
              <a:t>Düğüm daha</a:t>
            </a:r>
            <a:r>
              <a:rPr lang="en-US" sz="2400" dirty="0" smtClean="0">
                <a:latin typeface="Calibri" pitchFamily="34" charset="0"/>
              </a:rPr>
              <a:t> </a:t>
            </a:r>
            <a:r>
              <a:rPr lang="tr-TR" sz="2400" dirty="0" smtClean="0">
                <a:latin typeface="Calibri" pitchFamily="34" charset="0"/>
              </a:rPr>
              <a:t>saf</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43060" y="274638"/>
            <a:ext cx="7658096" cy="1143000"/>
          </a:xfrm>
        </p:spPr>
        <p:txBody>
          <a:bodyPr/>
          <a:lstStyle/>
          <a:p>
            <a:r>
              <a:rPr lang="tr-TR" dirty="0" err="1"/>
              <a:t>Entropi</a:t>
            </a:r>
            <a:r>
              <a:rPr lang="tr-TR" dirty="0"/>
              <a:t>, Belirsizlik ve </a:t>
            </a:r>
            <a:r>
              <a:rPr lang="tr-TR" dirty="0" smtClean="0"/>
              <a:t>Bilgi</a:t>
            </a:r>
            <a:endParaRPr lang="tr-TR" dirty="0"/>
          </a:p>
        </p:txBody>
      </p:sp>
      <p:sp>
        <p:nvSpPr>
          <p:cNvPr id="51203" name="Rectangle 3"/>
          <p:cNvSpPr>
            <a:spLocks noGrp="1" noChangeArrowheads="1"/>
          </p:cNvSpPr>
          <p:nvPr>
            <p:ph type="body" sz="half" idx="1"/>
          </p:nvPr>
        </p:nvSpPr>
        <p:spPr>
          <a:xfrm>
            <a:off x="684213" y="1989138"/>
            <a:ext cx="7991475" cy="4752975"/>
          </a:xfrm>
        </p:spPr>
        <p:txBody>
          <a:bodyPr/>
          <a:lstStyle/>
          <a:p>
            <a:pPr marL="0" indent="0" algn="just">
              <a:lnSpc>
                <a:spcPct val="90000"/>
              </a:lnSpc>
              <a:buFontTx/>
              <a:buNone/>
            </a:pPr>
            <a:r>
              <a:rPr lang="tr-TR" sz="2800" dirty="0" err="1"/>
              <a:t>Rassal</a:t>
            </a:r>
            <a:r>
              <a:rPr lang="tr-TR" sz="2800" dirty="0"/>
              <a:t> bir değişkenin belirsizlik ölçütü olarak bili-nen </a:t>
            </a:r>
            <a:r>
              <a:rPr lang="tr-TR" sz="2800" dirty="0" err="1"/>
              <a:t>Entropi</a:t>
            </a:r>
            <a:r>
              <a:rPr lang="tr-TR" sz="2800" dirty="0"/>
              <a:t>, bir süreç için tüm örnekler tarafın-dan </a:t>
            </a:r>
            <a:r>
              <a:rPr lang="tr-TR" sz="2800" dirty="0" err="1"/>
              <a:t>içerilen</a:t>
            </a:r>
            <a:r>
              <a:rPr lang="tr-TR" sz="2800" dirty="0"/>
              <a:t> </a:t>
            </a:r>
            <a:r>
              <a:rPr lang="tr-TR" sz="2800" dirty="0" smtClean="0"/>
              <a:t>bilginin </a:t>
            </a:r>
            <a:r>
              <a:rPr lang="tr-TR" sz="2800" dirty="0"/>
              <a:t>beklenen değeridir. Enformasyon ise </a:t>
            </a:r>
            <a:r>
              <a:rPr lang="tr-TR" sz="2800" dirty="0" err="1"/>
              <a:t>rassal</a:t>
            </a:r>
            <a:r>
              <a:rPr lang="tr-TR" sz="2800" dirty="0"/>
              <a:t> bir olayın gerçekleşmesi-ne ilişkin bir bilgi ölçütüdür. Eşit olasılıklı durum-</a:t>
            </a:r>
            <a:r>
              <a:rPr lang="tr-TR" sz="2800" dirty="0" err="1"/>
              <a:t>lar</a:t>
            </a:r>
            <a:r>
              <a:rPr lang="tr-TR" sz="2800" dirty="0"/>
              <a:t> yüksek belirsizliği temsil eder. </a:t>
            </a:r>
            <a:r>
              <a:rPr lang="tr-TR" sz="2800" dirty="0" err="1"/>
              <a:t>Shannon’a</a:t>
            </a:r>
            <a:r>
              <a:rPr lang="tr-TR" sz="2800" dirty="0"/>
              <a:t> göre bir sistemdeki durum değiştiğinde </a:t>
            </a:r>
            <a:r>
              <a:rPr lang="tr-TR" sz="2800" dirty="0" err="1"/>
              <a:t>entropideki</a:t>
            </a:r>
            <a:r>
              <a:rPr lang="tr-TR" sz="2800" dirty="0"/>
              <a:t> değişim kazanılan </a:t>
            </a:r>
            <a:r>
              <a:rPr lang="tr-TR" sz="2800" dirty="0" smtClean="0"/>
              <a:t>bilgiyi </a:t>
            </a:r>
            <a:r>
              <a:rPr lang="tr-TR" sz="2800" dirty="0"/>
              <a:t>tanımlar. Buna göre maksimum belirsizlik durumundaki değişim muhtemelen maksimum </a:t>
            </a:r>
            <a:r>
              <a:rPr lang="tr-TR" sz="2800" dirty="0" smtClean="0"/>
              <a:t>bilgiyi </a:t>
            </a:r>
            <a:r>
              <a:rPr lang="tr-TR" sz="2800" dirty="0"/>
              <a:t>sağlayacaktır.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200184" y="274638"/>
            <a:ext cx="8229600" cy="1143000"/>
          </a:xfrm>
        </p:spPr>
        <p:txBody>
          <a:bodyPr/>
          <a:lstStyle/>
          <a:p>
            <a:r>
              <a:rPr lang="tr-TR" dirty="0" smtClean="0"/>
              <a:t>Bilgi (</a:t>
            </a:r>
            <a:r>
              <a:rPr lang="tr-TR" dirty="0" err="1" smtClean="0"/>
              <a:t>Information</a:t>
            </a:r>
            <a:r>
              <a:rPr lang="tr-TR" dirty="0" smtClean="0"/>
              <a:t>)</a:t>
            </a:r>
            <a:endParaRPr lang="tr-TR" dirty="0"/>
          </a:p>
        </p:txBody>
      </p:sp>
      <p:sp>
        <p:nvSpPr>
          <p:cNvPr id="52227" name="Rectangle 3"/>
          <p:cNvSpPr>
            <a:spLocks noGrp="1" noChangeArrowheads="1"/>
          </p:cNvSpPr>
          <p:nvPr>
            <p:ph type="body" sz="half" idx="1"/>
          </p:nvPr>
        </p:nvSpPr>
        <p:spPr>
          <a:xfrm>
            <a:off x="684213" y="2017713"/>
            <a:ext cx="7920037" cy="3211512"/>
          </a:xfrm>
        </p:spPr>
        <p:txBody>
          <a:bodyPr/>
          <a:lstStyle/>
          <a:p>
            <a:pPr marL="0" indent="0" algn="just">
              <a:buFontTx/>
              <a:buNone/>
            </a:pPr>
            <a:r>
              <a:rPr lang="tr-TR" sz="2800" dirty="0"/>
              <a:t>Aslında zıt şeyleri temsil etmelerine rağmen </a:t>
            </a:r>
            <a:r>
              <a:rPr lang="tr-TR" sz="2800" dirty="0" err="1"/>
              <a:t>Shannon’a</a:t>
            </a:r>
            <a:r>
              <a:rPr lang="tr-TR" sz="2800" dirty="0"/>
              <a:t> göre maksimum belirsizlik maksimum </a:t>
            </a:r>
            <a:r>
              <a:rPr lang="tr-TR" sz="2800" dirty="0" smtClean="0"/>
              <a:t>bilgi sağladığı </a:t>
            </a:r>
            <a:r>
              <a:rPr lang="tr-TR" sz="2800" dirty="0"/>
              <a:t>için </a:t>
            </a:r>
            <a:r>
              <a:rPr lang="tr-TR" sz="2800" dirty="0" smtClean="0"/>
              <a:t>Bilgi </a:t>
            </a:r>
            <a:r>
              <a:rPr lang="tr-TR" sz="2800" dirty="0"/>
              <a:t>ve Belirsizlik terimleri benzerdir. </a:t>
            </a:r>
            <a:r>
              <a:rPr lang="tr-TR" sz="2800" dirty="0" smtClean="0"/>
              <a:t>Bilgi </a:t>
            </a:r>
            <a:r>
              <a:rPr lang="tr-TR" sz="2800" dirty="0"/>
              <a:t>(self-</a:t>
            </a:r>
            <a:r>
              <a:rPr lang="tr-TR" sz="2800" dirty="0" err="1"/>
              <a:t>information</a:t>
            </a:r>
            <a:r>
              <a:rPr lang="tr-TR" sz="2800" dirty="0"/>
              <a:t>) formülü aşağıdaki gibidir. </a:t>
            </a:r>
            <a:r>
              <a:rPr lang="tr-TR" sz="2800" dirty="0" err="1"/>
              <a:t>Shannon</a:t>
            </a:r>
            <a:r>
              <a:rPr lang="tr-TR" sz="2800" dirty="0"/>
              <a:t> bilgiyi bitlerle temsil ettiği için logaritmayı iki tabanında kullanmıştır.</a:t>
            </a:r>
          </a:p>
        </p:txBody>
      </p:sp>
      <p:graphicFrame>
        <p:nvGraphicFramePr>
          <p:cNvPr id="52228" name="Object 4"/>
          <p:cNvGraphicFramePr>
            <a:graphicFrameLocks noGrp="1" noChangeAspect="1"/>
          </p:cNvGraphicFramePr>
          <p:nvPr>
            <p:ph sz="half" idx="2"/>
          </p:nvPr>
        </p:nvGraphicFramePr>
        <p:xfrm>
          <a:off x="1979613" y="5200650"/>
          <a:ext cx="4033837" cy="965200"/>
        </p:xfrm>
        <a:graphic>
          <a:graphicData uri="http://schemas.openxmlformats.org/presentationml/2006/ole">
            <mc:AlternateContent xmlns:mc="http://schemas.openxmlformats.org/markup-compatibility/2006">
              <mc:Choice xmlns:v="urn:schemas-microsoft-com:vml" Requires="v">
                <p:oleObj spid="_x0000_s115723" name="Equation" r:id="rId3" imgW="1752480" imgH="419040" progId="Equation.3">
                  <p:embed/>
                </p:oleObj>
              </mc:Choice>
              <mc:Fallback>
                <p:oleObj name="Equation" r:id="rId3" imgW="17524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200650"/>
                        <a:ext cx="4033837"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14414" y="274638"/>
            <a:ext cx="8229600" cy="1143000"/>
          </a:xfrm>
        </p:spPr>
        <p:txBody>
          <a:bodyPr/>
          <a:lstStyle/>
          <a:p>
            <a:r>
              <a:rPr lang="tr-TR" dirty="0" err="1"/>
              <a:t>Entropi</a:t>
            </a:r>
            <a:endParaRPr lang="tr-TR" dirty="0"/>
          </a:p>
        </p:txBody>
      </p:sp>
      <p:sp>
        <p:nvSpPr>
          <p:cNvPr id="53251" name="Rectangle 3"/>
          <p:cNvSpPr>
            <a:spLocks noGrp="1" noChangeArrowheads="1"/>
          </p:cNvSpPr>
          <p:nvPr>
            <p:ph type="body" sz="half" idx="1"/>
          </p:nvPr>
        </p:nvSpPr>
        <p:spPr>
          <a:xfrm>
            <a:off x="684213" y="2017713"/>
            <a:ext cx="7708900" cy="3211512"/>
          </a:xfrm>
        </p:spPr>
        <p:txBody>
          <a:bodyPr/>
          <a:lstStyle/>
          <a:p>
            <a:pPr marL="0" indent="0" algn="just">
              <a:buFontTx/>
              <a:buNone/>
            </a:pPr>
            <a:r>
              <a:rPr lang="tr-TR" sz="2800" dirty="0" err="1"/>
              <a:t>Shannon’a</a:t>
            </a:r>
            <a:r>
              <a:rPr lang="tr-TR" sz="2800" dirty="0"/>
              <a:t> göre </a:t>
            </a:r>
            <a:r>
              <a:rPr lang="tr-TR" sz="2800" dirty="0" err="1"/>
              <a:t>entropi</a:t>
            </a:r>
            <a:r>
              <a:rPr lang="tr-TR" sz="2800" dirty="0"/>
              <a:t>, iletilen bir mesajın taşıdığı </a:t>
            </a:r>
            <a:r>
              <a:rPr lang="tr-TR" sz="2800" dirty="0" smtClean="0"/>
              <a:t>bilginin </a:t>
            </a:r>
            <a:r>
              <a:rPr lang="tr-TR" sz="2800" dirty="0"/>
              <a:t>beklenen değeridir. </a:t>
            </a:r>
            <a:r>
              <a:rPr lang="tr-TR" sz="2800" dirty="0" err="1"/>
              <a:t>Shannon</a:t>
            </a:r>
            <a:r>
              <a:rPr lang="tr-TR" sz="2800" dirty="0"/>
              <a:t> </a:t>
            </a:r>
            <a:r>
              <a:rPr lang="tr-TR" sz="2800" dirty="0" err="1"/>
              <a:t>Entropisi</a:t>
            </a:r>
            <a:r>
              <a:rPr lang="tr-TR" sz="2800" dirty="0"/>
              <a:t> (</a:t>
            </a:r>
            <a:r>
              <a:rPr lang="tr-TR" sz="2800" i="1" dirty="0"/>
              <a:t>H</a:t>
            </a:r>
            <a:r>
              <a:rPr lang="tr-TR" sz="2800" dirty="0"/>
              <a:t>) adıyla anılan terim, tüm </a:t>
            </a:r>
            <a:r>
              <a:rPr lang="tr-TR" sz="2800" i="1" dirty="0" err="1"/>
              <a:t>a</a:t>
            </a:r>
            <a:r>
              <a:rPr lang="tr-TR" sz="2800" i="1" baseline="-25000" dirty="0" err="1"/>
              <a:t>i</a:t>
            </a:r>
            <a:r>
              <a:rPr lang="tr-TR" sz="2800" dirty="0"/>
              <a:t> durumlarına ait </a:t>
            </a:r>
            <a:r>
              <a:rPr lang="tr-TR" sz="2800" i="1" dirty="0"/>
              <a:t>P</a:t>
            </a:r>
            <a:r>
              <a:rPr lang="tr-TR" sz="2800" i="1" baseline="-25000" dirty="0"/>
              <a:t>i</a:t>
            </a:r>
            <a:r>
              <a:rPr lang="tr-TR" sz="2800" dirty="0"/>
              <a:t> olasılıklarına bağlı bir değerdir.</a:t>
            </a:r>
          </a:p>
        </p:txBody>
      </p:sp>
      <p:graphicFrame>
        <p:nvGraphicFramePr>
          <p:cNvPr id="53252" name="Object 4"/>
          <p:cNvGraphicFramePr>
            <a:graphicFrameLocks noGrp="1" noChangeAspect="1"/>
          </p:cNvGraphicFramePr>
          <p:nvPr>
            <p:ph sz="half" idx="2"/>
          </p:nvPr>
        </p:nvGraphicFramePr>
        <p:xfrm>
          <a:off x="996950" y="4260850"/>
          <a:ext cx="6086475" cy="1849438"/>
        </p:xfrm>
        <a:graphic>
          <a:graphicData uri="http://schemas.openxmlformats.org/presentationml/2006/ole">
            <mc:AlternateContent xmlns:mc="http://schemas.openxmlformats.org/markup-compatibility/2006">
              <mc:Choice xmlns:v="urn:schemas-microsoft-com:vml" Requires="v">
                <p:oleObj spid="_x0000_s116747" name="Equation" r:id="rId3" imgW="2692080" imgH="787320" progId="Equation.3">
                  <p:embed/>
                </p:oleObj>
              </mc:Choice>
              <mc:Fallback>
                <p:oleObj name="Equation" r:id="rId3" imgW="2692080" imgH="787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4260850"/>
                        <a:ext cx="6086475" cy="184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1"/>
          </p:nvPr>
        </p:nvSpPr>
        <p:spPr>
          <a:xfrm>
            <a:off x="684213" y="2060575"/>
            <a:ext cx="7848600" cy="4579938"/>
          </a:xfrm>
        </p:spPr>
        <p:txBody>
          <a:bodyPr/>
          <a:lstStyle/>
          <a:p>
            <a:pPr marL="0" indent="0">
              <a:lnSpc>
                <a:spcPct val="90000"/>
              </a:lnSpc>
              <a:buFontTx/>
              <a:buNone/>
            </a:pPr>
            <a:r>
              <a:rPr lang="tr-TR" sz="2800"/>
              <a:t>Bir paranın havaya atılması olayı, rassal X süre-cini temsil etsin. Yazı ve tura gelme olasılıkları eşit olduğu için X sürecinin entropisi aşağıdaki gibidir.</a:t>
            </a:r>
          </a:p>
          <a:p>
            <a:pPr marL="0" indent="0">
              <a:lnSpc>
                <a:spcPct val="90000"/>
              </a:lnSpc>
              <a:buFontTx/>
              <a:buNone/>
            </a:pPr>
            <a:endParaRPr lang="tr-TR" sz="2800"/>
          </a:p>
          <a:p>
            <a:pPr marL="0" indent="0">
              <a:lnSpc>
                <a:spcPct val="90000"/>
              </a:lnSpc>
              <a:buFontTx/>
              <a:buNone/>
            </a:pPr>
            <a:endParaRPr lang="tr-TR" sz="2800"/>
          </a:p>
          <a:p>
            <a:pPr marL="0" indent="0">
              <a:lnSpc>
                <a:spcPct val="90000"/>
              </a:lnSpc>
              <a:buFontTx/>
              <a:buNone/>
            </a:pPr>
            <a:endParaRPr lang="tr-TR" sz="2800"/>
          </a:p>
          <a:p>
            <a:pPr marL="0" indent="0">
              <a:lnSpc>
                <a:spcPct val="90000"/>
              </a:lnSpc>
              <a:buFontTx/>
              <a:buNone/>
            </a:pPr>
            <a:endParaRPr lang="tr-TR" sz="2800"/>
          </a:p>
          <a:p>
            <a:pPr marL="0" indent="0">
              <a:lnSpc>
                <a:spcPct val="90000"/>
              </a:lnSpc>
              <a:buFontTx/>
              <a:buNone/>
            </a:pPr>
            <a:r>
              <a:rPr lang="tr-TR" sz="2800"/>
              <a:t>Entropisi 1 olan para atma olayı (X) gerçekleşti-ğinde 1 bitlik bilgi kazanılacaktır.</a:t>
            </a:r>
          </a:p>
        </p:txBody>
      </p:sp>
      <p:graphicFrame>
        <p:nvGraphicFramePr>
          <p:cNvPr id="54276" name="Object 4"/>
          <p:cNvGraphicFramePr>
            <a:graphicFrameLocks noGrp="1" noChangeAspect="1"/>
          </p:cNvGraphicFramePr>
          <p:nvPr>
            <p:ph sz="half" idx="2"/>
          </p:nvPr>
        </p:nvGraphicFramePr>
        <p:xfrm>
          <a:off x="615950" y="3468688"/>
          <a:ext cx="6403975" cy="1793875"/>
        </p:xfrm>
        <a:graphic>
          <a:graphicData uri="http://schemas.openxmlformats.org/presentationml/2006/ole">
            <mc:AlternateContent xmlns:mc="http://schemas.openxmlformats.org/markup-compatibility/2006">
              <mc:Choice xmlns:v="urn:schemas-microsoft-com:vml" Requires="v">
                <p:oleObj spid="_x0000_s117771" name="Equation" r:id="rId3" imgW="2450880" imgH="660240" progId="Equation.3">
                  <p:embed/>
                </p:oleObj>
              </mc:Choice>
              <mc:Fallback>
                <p:oleObj name="Equation" r:id="rId3" imgW="245088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3468688"/>
                        <a:ext cx="6403975" cy="179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1214414" y="274638"/>
            <a:ext cx="8229600" cy="1143000"/>
          </a:xfrm>
        </p:spPr>
        <p:txBody>
          <a:bodyPr/>
          <a:lstStyle/>
          <a:p>
            <a:r>
              <a:rPr lang="tr-TR" dirty="0" err="1"/>
              <a:t>Entropi</a:t>
            </a:r>
            <a:endParaRPr lang="tr-T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a:t>Karar Ağacında Entropi</a:t>
            </a:r>
          </a:p>
        </p:txBody>
      </p:sp>
      <p:sp>
        <p:nvSpPr>
          <p:cNvPr id="55299" name="Rectangle 3"/>
          <p:cNvSpPr>
            <a:spLocks noGrp="1" noChangeArrowheads="1"/>
          </p:cNvSpPr>
          <p:nvPr>
            <p:ph type="body" idx="1"/>
          </p:nvPr>
        </p:nvSpPr>
        <p:spPr>
          <a:xfrm>
            <a:off x="684213" y="2051050"/>
            <a:ext cx="7772400" cy="4114800"/>
          </a:xfrm>
        </p:spPr>
        <p:txBody>
          <a:bodyPr/>
          <a:lstStyle/>
          <a:p>
            <a:pPr marL="0" indent="0" algn="just">
              <a:buFontTx/>
              <a:buNone/>
            </a:pPr>
            <a:r>
              <a:rPr lang="tr-TR" sz="2800"/>
              <a:t>Karar ağaçları çok boyutlu (özellikli) veriyi belir-lenmiş özellik üzerindeki bir şart ile parçalara böler. Her seferinde verinin hangi özelliği üze-rinde hangi şarta göre işlem yapacağına karar vermek çok büyük bir kombinasyonun çözümüyle mümkündür. 5 özellik ve 20 örneğe sahip bir veride 10</a:t>
            </a:r>
            <a:r>
              <a:rPr lang="tr-TR" sz="2800" baseline="30000"/>
              <a:t>6</a:t>
            </a:r>
            <a:r>
              <a:rPr lang="tr-TR" sz="2800"/>
              <a:t> dan fazla sayıda farklı karar ağacı oluşturulabilir. Bu sebeple her parçalanmanın metodolojik olması gerekir.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tr-TR"/>
              <a:t>Karar Ağacında Entropi</a:t>
            </a:r>
          </a:p>
        </p:txBody>
      </p:sp>
      <p:sp>
        <p:nvSpPr>
          <p:cNvPr id="56323" name="Rectangle 3"/>
          <p:cNvSpPr>
            <a:spLocks noGrp="1" noChangeArrowheads="1"/>
          </p:cNvSpPr>
          <p:nvPr>
            <p:ph type="body" idx="1"/>
          </p:nvPr>
        </p:nvSpPr>
        <p:spPr>
          <a:xfrm>
            <a:off x="684213" y="2051050"/>
            <a:ext cx="7772400" cy="4114800"/>
          </a:xfrm>
        </p:spPr>
        <p:txBody>
          <a:bodyPr/>
          <a:lstStyle/>
          <a:p>
            <a:pPr marL="0" indent="0" algn="just">
              <a:lnSpc>
                <a:spcPct val="90000"/>
              </a:lnSpc>
              <a:buFontTx/>
              <a:buNone/>
            </a:pPr>
            <a:r>
              <a:rPr lang="tr-TR" sz="2800"/>
              <a:t>Quinlan’e göre veri, bir özelliğe göre bölündü-ğünde elde edilen her bir veri kümesinin belir-sizliği minimum ve dolayısıyla bilgi kazancı maksimum ise en iyi seçim yapılmış demektir. Buna göre önerdiği ilk algoritma ID3’te tek tek özellik vektörleri incelenir ve en yüksek bilgi kazancına sahip özellik, ağaçta dallanma yapmak için tercih edilir. </a:t>
            </a:r>
            <a:endParaRPr lang="tr-TR" sz="2800" i="1"/>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tr-TR"/>
              <a:t>ID3 Algoritması</a:t>
            </a:r>
          </a:p>
        </p:txBody>
      </p:sp>
      <p:sp>
        <p:nvSpPr>
          <p:cNvPr id="57347" name="Rectangle 3"/>
          <p:cNvSpPr>
            <a:spLocks noGrp="1" noChangeArrowheads="1"/>
          </p:cNvSpPr>
          <p:nvPr>
            <p:ph type="body" idx="1"/>
          </p:nvPr>
        </p:nvSpPr>
        <p:spPr>
          <a:xfrm>
            <a:off x="684213" y="2051050"/>
            <a:ext cx="7772400" cy="4114800"/>
          </a:xfrm>
        </p:spPr>
        <p:txBody>
          <a:bodyPr/>
          <a:lstStyle/>
          <a:p>
            <a:pPr marL="0" indent="0" algn="just">
              <a:lnSpc>
                <a:spcPct val="90000"/>
              </a:lnSpc>
              <a:buFontTx/>
              <a:buNone/>
            </a:pPr>
            <a:r>
              <a:rPr lang="tr-TR" sz="2800"/>
              <a:t>Sadece kategorik veri ile çalışan bir yöntemdir. Her iterasyonun ilk adımında veri örneklerine ait sınıf bilgilerini taşıyan vektörün entropisi belirle-nir. Daha sonra özellik vektörlerinin sınıfa ba-ğımlı entropileri hesaplanarak ilk adımda hesap-lanan entropiden çıkartılır. Bu şekilde elde edi-len değer ilgili özellik vektörüne ait kazanç de-ğeridir. En büyük kazanca sahip özellik vektörü ağacın o iterasyonda belirlenen dallanmasını gerçekleştirir.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928662" y="131763"/>
            <a:ext cx="8215337" cy="1143000"/>
          </a:xfrm>
        </p:spPr>
        <p:txBody>
          <a:bodyPr/>
          <a:lstStyle/>
          <a:p>
            <a:pPr eaLnBrk="1" hangingPunct="1"/>
            <a:r>
              <a:rPr lang="tr-TR" dirty="0" smtClean="0"/>
              <a:t>Bilgi Kazancı (</a:t>
            </a:r>
            <a:r>
              <a:rPr lang="tr-TR" dirty="0" err="1" smtClean="0"/>
              <a:t>Information</a:t>
            </a:r>
            <a:r>
              <a:rPr lang="tr-TR" dirty="0" smtClean="0"/>
              <a:t> </a:t>
            </a:r>
            <a:r>
              <a:rPr lang="tr-TR" dirty="0" err="1" smtClean="0"/>
              <a:t>Gain</a:t>
            </a:r>
            <a:r>
              <a:rPr lang="tr-TR" dirty="0" smtClean="0"/>
              <a:t>)</a:t>
            </a:r>
            <a:endParaRPr lang="en-US" dirty="0" smtClean="0"/>
          </a:p>
        </p:txBody>
      </p:sp>
      <p:sp>
        <p:nvSpPr>
          <p:cNvPr id="18437" name="Rectangle 3"/>
          <p:cNvSpPr>
            <a:spLocks noGrp="1" noChangeArrowheads="1"/>
          </p:cNvSpPr>
          <p:nvPr>
            <p:ph type="body" idx="1"/>
          </p:nvPr>
        </p:nvSpPr>
        <p:spPr>
          <a:xfrm>
            <a:off x="762000" y="1524000"/>
            <a:ext cx="8024842" cy="4114800"/>
          </a:xfrm>
        </p:spPr>
        <p:txBody>
          <a:bodyPr/>
          <a:lstStyle/>
          <a:p>
            <a:pPr eaLnBrk="1" hangingPunct="1"/>
            <a:r>
              <a:rPr lang="sv-SE" sz="2400" dirty="0" smtClean="0"/>
              <a:t>Gain(S,A): </a:t>
            </a:r>
            <a:r>
              <a:rPr lang="tr-TR" sz="2400" dirty="0" err="1" smtClean="0"/>
              <a:t>S’in</a:t>
            </a:r>
            <a:r>
              <a:rPr lang="tr-TR" sz="2400" dirty="0" smtClean="0"/>
              <a:t> A niteliği üzerinde dallanmasından dolayı </a:t>
            </a:r>
            <a:r>
              <a:rPr lang="tr-TR" sz="2400" dirty="0" err="1" smtClean="0"/>
              <a:t>Entropisinde</a:t>
            </a:r>
            <a:r>
              <a:rPr lang="tr-TR" sz="2400" dirty="0" smtClean="0"/>
              <a:t> (belirsizlikte) beklenen azalma</a:t>
            </a:r>
            <a:endParaRPr lang="sv-SE" sz="2400" dirty="0" smtClean="0"/>
          </a:p>
          <a:p>
            <a:pPr eaLnBrk="1" hangingPunct="1"/>
            <a:endParaRPr lang="sv-SE" sz="2400" dirty="0" smtClean="0"/>
          </a:p>
        </p:txBody>
      </p:sp>
      <p:grpSp>
        <p:nvGrpSpPr>
          <p:cNvPr id="2" name="Group 4"/>
          <p:cNvGrpSpPr>
            <a:grpSpLocks/>
          </p:cNvGrpSpPr>
          <p:nvPr/>
        </p:nvGrpSpPr>
        <p:grpSpPr bwMode="auto">
          <a:xfrm>
            <a:off x="698500" y="4564085"/>
            <a:ext cx="4008438" cy="2111375"/>
            <a:chOff x="144" y="2880"/>
            <a:chExt cx="2525" cy="1147"/>
          </a:xfrm>
        </p:grpSpPr>
        <p:sp>
          <p:nvSpPr>
            <p:cNvPr id="18450" name="Line 5"/>
            <p:cNvSpPr>
              <a:spLocks noChangeShapeType="1"/>
            </p:cNvSpPr>
            <p:nvPr/>
          </p:nvSpPr>
          <p:spPr bwMode="auto">
            <a:xfrm flipH="1">
              <a:off x="830" y="3091"/>
              <a:ext cx="47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8451" name="Line 6"/>
            <p:cNvSpPr>
              <a:spLocks noChangeShapeType="1"/>
            </p:cNvSpPr>
            <p:nvPr/>
          </p:nvSpPr>
          <p:spPr bwMode="auto">
            <a:xfrm>
              <a:off x="1463" y="3091"/>
              <a:ext cx="43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8452" name="Text Box 7"/>
            <p:cNvSpPr txBox="1">
              <a:spLocks noChangeArrowheads="1"/>
            </p:cNvSpPr>
            <p:nvPr/>
          </p:nvSpPr>
          <p:spPr bwMode="auto">
            <a:xfrm>
              <a:off x="1147" y="2880"/>
              <a:ext cx="556" cy="269"/>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a:t>
              </a:r>
              <a:r>
                <a:rPr lang="en-US" baseline="-25000">
                  <a:solidFill>
                    <a:schemeClr val="tx1"/>
                  </a:solidFill>
                </a:rPr>
                <a:t>1</a:t>
              </a:r>
              <a:r>
                <a:rPr lang="en-US">
                  <a:solidFill>
                    <a:schemeClr val="tx1"/>
                  </a:solidFill>
                </a:rPr>
                <a:t>=?</a:t>
              </a:r>
            </a:p>
          </p:txBody>
        </p:sp>
        <p:sp>
          <p:nvSpPr>
            <p:cNvPr id="18453" name="Text Box 8"/>
            <p:cNvSpPr txBox="1">
              <a:spLocks noChangeArrowheads="1"/>
            </p:cNvSpPr>
            <p:nvPr/>
          </p:nvSpPr>
          <p:spPr bwMode="auto">
            <a:xfrm>
              <a:off x="751" y="3372"/>
              <a:ext cx="637" cy="251"/>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Doğru</a:t>
              </a:r>
              <a:endParaRPr lang="en-US" dirty="0">
                <a:solidFill>
                  <a:schemeClr val="tx1"/>
                </a:solidFill>
              </a:endParaRPr>
            </a:p>
          </p:txBody>
        </p:sp>
        <p:sp>
          <p:nvSpPr>
            <p:cNvPr id="18454" name="Text Box 9"/>
            <p:cNvSpPr txBox="1">
              <a:spLocks noChangeArrowheads="1"/>
            </p:cNvSpPr>
            <p:nvPr/>
          </p:nvSpPr>
          <p:spPr bwMode="auto">
            <a:xfrm>
              <a:off x="1542" y="3372"/>
              <a:ext cx="602" cy="251"/>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Yanlış</a:t>
              </a:r>
              <a:endParaRPr lang="en-US" dirty="0">
                <a:solidFill>
                  <a:schemeClr val="tx1"/>
                </a:solidFill>
              </a:endParaRPr>
            </a:p>
          </p:txBody>
        </p:sp>
        <p:sp>
          <p:nvSpPr>
            <p:cNvPr id="18455" name="Text Box 10"/>
            <p:cNvSpPr txBox="1">
              <a:spLocks noChangeArrowheads="1"/>
            </p:cNvSpPr>
            <p:nvPr/>
          </p:nvSpPr>
          <p:spPr bwMode="auto">
            <a:xfrm>
              <a:off x="432" y="3758"/>
              <a:ext cx="931" cy="269"/>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[21+, 5-]</a:t>
              </a:r>
            </a:p>
          </p:txBody>
        </p:sp>
        <p:sp>
          <p:nvSpPr>
            <p:cNvPr id="18456" name="Text Box 11"/>
            <p:cNvSpPr txBox="1">
              <a:spLocks noChangeArrowheads="1"/>
            </p:cNvSpPr>
            <p:nvPr/>
          </p:nvSpPr>
          <p:spPr bwMode="auto">
            <a:xfrm>
              <a:off x="1738" y="3758"/>
              <a:ext cx="931" cy="269"/>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[8+, 30-]</a:t>
              </a:r>
            </a:p>
          </p:txBody>
        </p:sp>
        <p:sp>
          <p:nvSpPr>
            <p:cNvPr id="18457" name="Text Box 12"/>
            <p:cNvSpPr txBox="1">
              <a:spLocks noChangeArrowheads="1"/>
            </p:cNvSpPr>
            <p:nvPr/>
          </p:nvSpPr>
          <p:spPr bwMode="auto">
            <a:xfrm>
              <a:off x="144" y="2880"/>
              <a:ext cx="952" cy="248"/>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[29+,35-]</a:t>
              </a:r>
            </a:p>
          </p:txBody>
        </p:sp>
      </p:grpSp>
      <p:grpSp>
        <p:nvGrpSpPr>
          <p:cNvPr id="3" name="Group 13"/>
          <p:cNvGrpSpPr>
            <a:grpSpLocks/>
          </p:cNvGrpSpPr>
          <p:nvPr/>
        </p:nvGrpSpPr>
        <p:grpSpPr bwMode="auto">
          <a:xfrm>
            <a:off x="5257800" y="4640285"/>
            <a:ext cx="3568700" cy="2074863"/>
            <a:chOff x="3408" y="2880"/>
            <a:chExt cx="2248" cy="1154"/>
          </a:xfrm>
        </p:grpSpPr>
        <p:sp>
          <p:nvSpPr>
            <p:cNvPr id="18442" name="Line 14"/>
            <p:cNvSpPr>
              <a:spLocks noChangeShapeType="1"/>
            </p:cNvSpPr>
            <p:nvPr/>
          </p:nvSpPr>
          <p:spPr bwMode="auto">
            <a:xfrm flipH="1">
              <a:off x="3806" y="3091"/>
              <a:ext cx="47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8443" name="Line 15"/>
            <p:cNvSpPr>
              <a:spLocks noChangeShapeType="1"/>
            </p:cNvSpPr>
            <p:nvPr/>
          </p:nvSpPr>
          <p:spPr bwMode="auto">
            <a:xfrm>
              <a:off x="4439" y="3091"/>
              <a:ext cx="43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8444" name="Text Box 16"/>
            <p:cNvSpPr txBox="1">
              <a:spLocks noChangeArrowheads="1"/>
            </p:cNvSpPr>
            <p:nvPr/>
          </p:nvSpPr>
          <p:spPr bwMode="auto">
            <a:xfrm>
              <a:off x="4123" y="2880"/>
              <a:ext cx="556" cy="27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a:t>
              </a:r>
              <a:r>
                <a:rPr lang="en-US" baseline="-25000">
                  <a:solidFill>
                    <a:schemeClr val="tx1"/>
                  </a:solidFill>
                </a:rPr>
                <a:t>2</a:t>
              </a:r>
              <a:r>
                <a:rPr lang="en-US">
                  <a:solidFill>
                    <a:schemeClr val="tx1"/>
                  </a:solidFill>
                </a:rPr>
                <a:t>=?</a:t>
              </a:r>
            </a:p>
          </p:txBody>
        </p:sp>
        <p:sp>
          <p:nvSpPr>
            <p:cNvPr id="18445" name="Text Box 17"/>
            <p:cNvSpPr txBox="1">
              <a:spLocks noChangeArrowheads="1"/>
            </p:cNvSpPr>
            <p:nvPr/>
          </p:nvSpPr>
          <p:spPr bwMode="auto">
            <a:xfrm>
              <a:off x="3727" y="3372"/>
              <a:ext cx="637" cy="257"/>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Doğru</a:t>
              </a:r>
              <a:endParaRPr lang="en-US" dirty="0">
                <a:solidFill>
                  <a:schemeClr val="tx1"/>
                </a:solidFill>
              </a:endParaRPr>
            </a:p>
          </p:txBody>
        </p:sp>
        <p:sp>
          <p:nvSpPr>
            <p:cNvPr id="18446" name="Text Box 18"/>
            <p:cNvSpPr txBox="1">
              <a:spLocks noChangeArrowheads="1"/>
            </p:cNvSpPr>
            <p:nvPr/>
          </p:nvSpPr>
          <p:spPr bwMode="auto">
            <a:xfrm>
              <a:off x="4518" y="3372"/>
              <a:ext cx="602" cy="257"/>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Yanlış</a:t>
              </a:r>
              <a:endParaRPr lang="en-US" dirty="0">
                <a:solidFill>
                  <a:schemeClr val="tx1"/>
                </a:solidFill>
              </a:endParaRPr>
            </a:p>
          </p:txBody>
        </p:sp>
        <p:sp>
          <p:nvSpPr>
            <p:cNvPr id="18447" name="Text Box 19"/>
            <p:cNvSpPr txBox="1">
              <a:spLocks noChangeArrowheads="1"/>
            </p:cNvSpPr>
            <p:nvPr/>
          </p:nvSpPr>
          <p:spPr bwMode="auto">
            <a:xfrm>
              <a:off x="3408" y="3744"/>
              <a:ext cx="1036" cy="276"/>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[18+, 33-]</a:t>
              </a:r>
            </a:p>
          </p:txBody>
        </p:sp>
        <p:sp>
          <p:nvSpPr>
            <p:cNvPr id="18448" name="Text Box 20"/>
            <p:cNvSpPr txBox="1">
              <a:spLocks noChangeArrowheads="1"/>
            </p:cNvSpPr>
            <p:nvPr/>
          </p:nvSpPr>
          <p:spPr bwMode="auto">
            <a:xfrm>
              <a:off x="4714" y="3758"/>
              <a:ext cx="931" cy="276"/>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[11+, 2-]</a:t>
              </a:r>
            </a:p>
          </p:txBody>
        </p:sp>
        <p:sp>
          <p:nvSpPr>
            <p:cNvPr id="18449" name="Text Box 21"/>
            <p:cNvSpPr txBox="1">
              <a:spLocks noChangeArrowheads="1"/>
            </p:cNvSpPr>
            <p:nvPr/>
          </p:nvSpPr>
          <p:spPr bwMode="auto">
            <a:xfrm>
              <a:off x="4704" y="2880"/>
              <a:ext cx="952" cy="254"/>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[29+,35-]</a:t>
              </a:r>
            </a:p>
          </p:txBody>
        </p:sp>
      </p:grpSp>
      <p:sp>
        <p:nvSpPr>
          <p:cNvPr id="18440" name="Rectangle 22"/>
          <p:cNvSpPr>
            <a:spLocks noChangeArrowheads="1"/>
          </p:cNvSpPr>
          <p:nvPr/>
        </p:nvSpPr>
        <p:spPr bwMode="auto">
          <a:xfrm>
            <a:off x="354013" y="2285992"/>
            <a:ext cx="8789987" cy="579438"/>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sv-SE" sz="2800" dirty="0">
                <a:solidFill>
                  <a:schemeClr val="tx1"/>
                </a:solidFill>
              </a:rPr>
              <a:t>Gain(S,A)=Entropy(S) - </a:t>
            </a:r>
            <a:r>
              <a:rPr lang="sv-SE" sz="3200" dirty="0">
                <a:solidFill>
                  <a:schemeClr val="tx1"/>
                </a:solidFill>
                <a:sym typeface="Symbol" pitchFamily="18" charset="2"/>
              </a:rPr>
              <a:t></a:t>
            </a:r>
            <a:r>
              <a:rPr lang="sv-SE" sz="2800" baseline="-25000" dirty="0">
                <a:solidFill>
                  <a:schemeClr val="tx1"/>
                </a:solidFill>
                <a:sym typeface="Symbol" pitchFamily="18" charset="2"/>
              </a:rPr>
              <a:t>vvalues(A)</a:t>
            </a:r>
            <a:r>
              <a:rPr lang="sv-SE" sz="2800" dirty="0">
                <a:solidFill>
                  <a:schemeClr val="tx1"/>
                </a:solidFill>
                <a:sym typeface="Symbol" pitchFamily="18" charset="2"/>
              </a:rPr>
              <a:t> |S</a:t>
            </a:r>
            <a:r>
              <a:rPr lang="sv-SE" sz="2800" baseline="-25000" dirty="0">
                <a:solidFill>
                  <a:schemeClr val="tx1"/>
                </a:solidFill>
                <a:sym typeface="Symbol" pitchFamily="18" charset="2"/>
              </a:rPr>
              <a:t>v</a:t>
            </a:r>
            <a:r>
              <a:rPr lang="sv-SE" sz="2800" dirty="0">
                <a:solidFill>
                  <a:schemeClr val="tx1"/>
                </a:solidFill>
                <a:sym typeface="Symbol" pitchFamily="18" charset="2"/>
              </a:rPr>
              <a:t>|/|S| Entropy(S</a:t>
            </a:r>
            <a:r>
              <a:rPr lang="sv-SE" sz="2800" baseline="-25000" dirty="0">
                <a:solidFill>
                  <a:schemeClr val="tx1"/>
                </a:solidFill>
                <a:sym typeface="Symbol" pitchFamily="18" charset="2"/>
              </a:rPr>
              <a:t>v</a:t>
            </a:r>
            <a:r>
              <a:rPr lang="sv-SE" sz="2800" dirty="0">
                <a:solidFill>
                  <a:schemeClr val="tx1"/>
                </a:solidFill>
                <a:sym typeface="Symbol" pitchFamily="18" charset="2"/>
              </a:rPr>
              <a:t>)</a:t>
            </a:r>
            <a:endParaRPr lang="en-US" sz="2800" dirty="0">
              <a:solidFill>
                <a:schemeClr val="tx1"/>
              </a:solidFill>
              <a:sym typeface="Symbol" pitchFamily="18" charset="2"/>
            </a:endParaRPr>
          </a:p>
        </p:txBody>
      </p:sp>
      <p:sp>
        <p:nvSpPr>
          <p:cNvPr id="18441" name="Text Box 23"/>
          <p:cNvSpPr txBox="1">
            <a:spLocks noChangeArrowheads="1"/>
          </p:cNvSpPr>
          <p:nvPr/>
        </p:nvSpPr>
        <p:spPr bwMode="auto">
          <a:xfrm>
            <a:off x="365125" y="3606823"/>
            <a:ext cx="8205788" cy="1187450"/>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Entropy([29+,35-]) = -29/64 log</a:t>
            </a:r>
            <a:r>
              <a:rPr lang="sv-SE" baseline="-25000">
                <a:solidFill>
                  <a:schemeClr val="tx1"/>
                </a:solidFill>
              </a:rPr>
              <a:t>2</a:t>
            </a:r>
            <a:r>
              <a:rPr lang="sv-SE">
                <a:solidFill>
                  <a:schemeClr val="tx1"/>
                </a:solidFill>
              </a:rPr>
              <a:t> 29/64 – 35/64 log</a:t>
            </a:r>
            <a:r>
              <a:rPr lang="sv-SE" baseline="-25000">
                <a:solidFill>
                  <a:schemeClr val="tx1"/>
                </a:solidFill>
              </a:rPr>
              <a:t>2</a:t>
            </a:r>
            <a:r>
              <a:rPr lang="sv-SE">
                <a:solidFill>
                  <a:schemeClr val="tx1"/>
                </a:solidFill>
              </a:rPr>
              <a:t> 35/64</a:t>
            </a:r>
          </a:p>
          <a:p>
            <a:pPr>
              <a:spcBef>
                <a:spcPct val="0"/>
              </a:spcBef>
            </a:pPr>
            <a:r>
              <a:rPr lang="sv-SE">
                <a:solidFill>
                  <a:schemeClr val="tx1"/>
                </a:solidFill>
              </a:rPr>
              <a:t>                             = 0.99</a:t>
            </a:r>
            <a:endParaRPr lang="sv-SE" baseline="-25000">
              <a:solidFill>
                <a:schemeClr val="tx1"/>
              </a:solidFill>
            </a:endParaRPr>
          </a:p>
          <a:p>
            <a:pPr>
              <a:spcBef>
                <a:spcPct val="0"/>
              </a:spcBef>
            </a:pPr>
            <a:endParaRPr lang="en-US">
              <a:solidFill>
                <a:schemeClr val="tx1"/>
              </a:solidFill>
            </a:endParaRPr>
          </a:p>
        </p:txBody>
      </p:sp>
      <p:sp>
        <p:nvSpPr>
          <p:cNvPr id="25" name="Rectangle 134"/>
          <p:cNvSpPr>
            <a:spLocks noChangeArrowheads="1"/>
          </p:cNvSpPr>
          <p:nvPr/>
        </p:nvSpPr>
        <p:spPr bwMode="auto">
          <a:xfrm>
            <a:off x="500034" y="2928934"/>
            <a:ext cx="8143900" cy="46166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r>
              <a:rPr lang="tr-TR" altLang="zh-TW" dirty="0" smtClean="0">
                <a:latin typeface="Calibri" pitchFamily="34" charset="0"/>
              </a:rPr>
              <a:t>Bilgi Kazancı</a:t>
            </a:r>
            <a:r>
              <a:rPr lang="en-US" altLang="zh-TW" dirty="0" smtClean="0">
                <a:latin typeface="Calibri" pitchFamily="34" charset="0"/>
              </a:rPr>
              <a:t>: </a:t>
            </a:r>
            <a:r>
              <a:rPr lang="en-US" altLang="zh-TW" dirty="0" smtClean="0">
                <a:solidFill>
                  <a:srgbClr val="CC0000"/>
                </a:solidFill>
                <a:latin typeface="Calibri" pitchFamily="34" charset="0"/>
              </a:rPr>
              <a:t>(</a:t>
            </a:r>
            <a:r>
              <a:rPr lang="tr-TR" altLang="zh-TW" dirty="0" smtClean="0">
                <a:solidFill>
                  <a:srgbClr val="CC0000"/>
                </a:solidFill>
                <a:latin typeface="Calibri" pitchFamily="34" charset="0"/>
              </a:rPr>
              <a:t>bölmeden önceki bilgi</a:t>
            </a:r>
            <a:r>
              <a:rPr lang="en-US" altLang="zh-TW" dirty="0" smtClean="0">
                <a:solidFill>
                  <a:srgbClr val="CC0000"/>
                </a:solidFill>
                <a:latin typeface="Calibri" pitchFamily="34" charset="0"/>
              </a:rPr>
              <a:t>) </a:t>
            </a:r>
            <a:r>
              <a:rPr lang="en-US" altLang="zh-TW" dirty="0">
                <a:solidFill>
                  <a:srgbClr val="CC0000"/>
                </a:solidFill>
                <a:latin typeface="Calibri" pitchFamily="34" charset="0"/>
              </a:rPr>
              <a:t>– </a:t>
            </a:r>
            <a:r>
              <a:rPr lang="en-US" altLang="zh-TW" dirty="0" smtClean="0">
                <a:solidFill>
                  <a:srgbClr val="CC0000"/>
                </a:solidFill>
                <a:latin typeface="Calibri" pitchFamily="34" charset="0"/>
              </a:rPr>
              <a:t>(</a:t>
            </a:r>
            <a:r>
              <a:rPr lang="tr-TR" altLang="zh-TW" dirty="0" smtClean="0">
                <a:solidFill>
                  <a:srgbClr val="CC0000"/>
                </a:solidFill>
                <a:latin typeface="Calibri" pitchFamily="34" charset="0"/>
              </a:rPr>
              <a:t>bölmeden sonraki bilgi</a:t>
            </a:r>
            <a:r>
              <a:rPr lang="en-US" altLang="zh-TW" dirty="0" smtClean="0">
                <a:solidFill>
                  <a:srgbClr val="CC0000"/>
                </a:solidFill>
                <a:latin typeface="Calibri" pitchFamily="34" charset="0"/>
              </a:rPr>
              <a:t>)</a:t>
            </a:r>
            <a:endParaRPr lang="en-US" dirty="0">
              <a:solidFill>
                <a:srgbClr val="CC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5 Slayt Numarası Yer Tutucusu"/>
          <p:cNvSpPr>
            <a:spLocks noGrp="1"/>
          </p:cNvSpPr>
          <p:nvPr>
            <p:ph type="sldNum" sz="quarter" idx="12"/>
          </p:nvPr>
        </p:nvSpPr>
        <p:spPr>
          <a:noFill/>
          <a:scene3d>
            <a:camera prst="orthographicFront"/>
            <a:lightRig rig="threePt" dir="t"/>
          </a:scene3d>
          <a:sp3d>
            <a:bevelT prst="angle"/>
          </a:sp3d>
        </p:spPr>
        <p:txBody>
          <a:bodyPr/>
          <a:lstStyle/>
          <a:p>
            <a:fld id="{03A820EB-F254-455E-A5BE-98F016E298DB}" type="slidenum">
              <a:rPr lang="en-US"/>
              <a:pPr/>
              <a:t>59</a:t>
            </a:fld>
            <a:endParaRPr lang="en-US"/>
          </a:p>
        </p:txBody>
      </p:sp>
      <p:sp>
        <p:nvSpPr>
          <p:cNvPr id="19460" name="Rectangle 2"/>
          <p:cNvSpPr>
            <a:spLocks noGrp="1" noChangeArrowheads="1"/>
          </p:cNvSpPr>
          <p:nvPr>
            <p:ph type="title"/>
          </p:nvPr>
        </p:nvSpPr>
        <p:spPr>
          <a:xfrm>
            <a:off x="928662" y="131763"/>
            <a:ext cx="8215337" cy="1143000"/>
          </a:xfrm>
        </p:spPr>
        <p:txBody>
          <a:bodyPr/>
          <a:lstStyle/>
          <a:p>
            <a:pPr eaLnBrk="1" hangingPunct="1"/>
            <a:r>
              <a:rPr lang="tr-TR" dirty="0" smtClean="0"/>
              <a:t>Bilgi Kazancı (</a:t>
            </a:r>
            <a:r>
              <a:rPr lang="tr-TR" dirty="0" err="1" smtClean="0"/>
              <a:t>Information</a:t>
            </a:r>
            <a:r>
              <a:rPr lang="tr-TR" dirty="0" smtClean="0"/>
              <a:t> </a:t>
            </a:r>
            <a:r>
              <a:rPr lang="tr-TR" dirty="0" err="1" smtClean="0"/>
              <a:t>Gain</a:t>
            </a:r>
            <a:r>
              <a:rPr lang="tr-TR" dirty="0" smtClean="0"/>
              <a:t>)</a:t>
            </a:r>
            <a:endParaRPr lang="en-US" dirty="0" smtClean="0"/>
          </a:p>
        </p:txBody>
      </p:sp>
      <p:grpSp>
        <p:nvGrpSpPr>
          <p:cNvPr id="2" name="Group 3"/>
          <p:cNvGrpSpPr>
            <a:grpSpLocks/>
          </p:cNvGrpSpPr>
          <p:nvPr/>
        </p:nvGrpSpPr>
        <p:grpSpPr bwMode="auto">
          <a:xfrm>
            <a:off x="228600" y="4495800"/>
            <a:ext cx="4008438" cy="2111375"/>
            <a:chOff x="144" y="2880"/>
            <a:chExt cx="2525" cy="1147"/>
          </a:xfrm>
        </p:grpSpPr>
        <p:sp>
          <p:nvSpPr>
            <p:cNvPr id="19473" name="Line 4"/>
            <p:cNvSpPr>
              <a:spLocks noChangeShapeType="1"/>
            </p:cNvSpPr>
            <p:nvPr/>
          </p:nvSpPr>
          <p:spPr bwMode="auto">
            <a:xfrm flipH="1">
              <a:off x="830" y="3091"/>
              <a:ext cx="47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9474" name="Line 5"/>
            <p:cNvSpPr>
              <a:spLocks noChangeShapeType="1"/>
            </p:cNvSpPr>
            <p:nvPr/>
          </p:nvSpPr>
          <p:spPr bwMode="auto">
            <a:xfrm>
              <a:off x="1463" y="3091"/>
              <a:ext cx="43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9475" name="Text Box 6"/>
            <p:cNvSpPr txBox="1">
              <a:spLocks noChangeArrowheads="1"/>
            </p:cNvSpPr>
            <p:nvPr/>
          </p:nvSpPr>
          <p:spPr bwMode="auto">
            <a:xfrm>
              <a:off x="1147" y="2880"/>
              <a:ext cx="556" cy="269"/>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a:t>
              </a:r>
              <a:r>
                <a:rPr lang="en-US" baseline="-25000">
                  <a:solidFill>
                    <a:schemeClr val="tx1"/>
                  </a:solidFill>
                </a:rPr>
                <a:t>1</a:t>
              </a:r>
              <a:r>
                <a:rPr lang="en-US">
                  <a:solidFill>
                    <a:schemeClr val="tx1"/>
                  </a:solidFill>
                </a:rPr>
                <a:t>=?</a:t>
              </a:r>
            </a:p>
          </p:txBody>
        </p:sp>
        <p:sp>
          <p:nvSpPr>
            <p:cNvPr id="19476" name="Text Box 7"/>
            <p:cNvSpPr txBox="1">
              <a:spLocks noChangeArrowheads="1"/>
            </p:cNvSpPr>
            <p:nvPr/>
          </p:nvSpPr>
          <p:spPr bwMode="auto">
            <a:xfrm>
              <a:off x="751" y="3372"/>
              <a:ext cx="637" cy="251"/>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Doğru</a:t>
              </a:r>
              <a:endParaRPr lang="en-US" i="1" dirty="0">
                <a:solidFill>
                  <a:schemeClr val="tx1"/>
                </a:solidFill>
              </a:endParaRPr>
            </a:p>
          </p:txBody>
        </p:sp>
        <p:sp>
          <p:nvSpPr>
            <p:cNvPr id="19477" name="Text Box 8"/>
            <p:cNvSpPr txBox="1">
              <a:spLocks noChangeArrowheads="1"/>
            </p:cNvSpPr>
            <p:nvPr/>
          </p:nvSpPr>
          <p:spPr bwMode="auto">
            <a:xfrm>
              <a:off x="1542" y="3372"/>
              <a:ext cx="602" cy="251"/>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Yanlış</a:t>
              </a:r>
              <a:endParaRPr lang="en-US" dirty="0">
                <a:solidFill>
                  <a:schemeClr val="tx1"/>
                </a:solidFill>
              </a:endParaRPr>
            </a:p>
          </p:txBody>
        </p:sp>
        <p:sp>
          <p:nvSpPr>
            <p:cNvPr id="19478" name="Text Box 9"/>
            <p:cNvSpPr txBox="1">
              <a:spLocks noChangeArrowheads="1"/>
            </p:cNvSpPr>
            <p:nvPr/>
          </p:nvSpPr>
          <p:spPr bwMode="auto">
            <a:xfrm>
              <a:off x="432" y="3758"/>
              <a:ext cx="931" cy="269"/>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[21+, 5-]</a:t>
              </a:r>
            </a:p>
          </p:txBody>
        </p:sp>
        <p:sp>
          <p:nvSpPr>
            <p:cNvPr id="19479" name="Text Box 10"/>
            <p:cNvSpPr txBox="1">
              <a:spLocks noChangeArrowheads="1"/>
            </p:cNvSpPr>
            <p:nvPr/>
          </p:nvSpPr>
          <p:spPr bwMode="auto">
            <a:xfrm>
              <a:off x="1738" y="3758"/>
              <a:ext cx="931" cy="269"/>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[8+, 30-]</a:t>
              </a:r>
            </a:p>
          </p:txBody>
        </p:sp>
        <p:sp>
          <p:nvSpPr>
            <p:cNvPr id="19480" name="Text Box 11"/>
            <p:cNvSpPr txBox="1">
              <a:spLocks noChangeArrowheads="1"/>
            </p:cNvSpPr>
            <p:nvPr/>
          </p:nvSpPr>
          <p:spPr bwMode="auto">
            <a:xfrm>
              <a:off x="144" y="2880"/>
              <a:ext cx="952" cy="248"/>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[29+,35-]</a:t>
              </a:r>
            </a:p>
          </p:txBody>
        </p:sp>
      </p:grpSp>
      <p:sp>
        <p:nvSpPr>
          <p:cNvPr id="19462" name="Rectangle 12"/>
          <p:cNvSpPr>
            <a:spLocks noGrp="1" noChangeArrowheads="1"/>
          </p:cNvSpPr>
          <p:nvPr>
            <p:ph type="body" idx="1"/>
          </p:nvPr>
        </p:nvSpPr>
        <p:spPr>
          <a:xfrm>
            <a:off x="457200" y="1676400"/>
            <a:ext cx="8329642" cy="4114800"/>
          </a:xfrm>
          <a:noFill/>
        </p:spPr>
        <p:txBody>
          <a:bodyPr/>
          <a:lstStyle/>
          <a:p>
            <a:pPr eaLnBrk="1" hangingPunct="1">
              <a:spcBef>
                <a:spcPct val="50000"/>
              </a:spcBef>
              <a:buClrTx/>
              <a:buSzTx/>
              <a:buFontTx/>
              <a:buNone/>
            </a:pPr>
            <a:r>
              <a:rPr lang="sv-SE" sz="2400" dirty="0" smtClean="0"/>
              <a:t>Entropy([21+,5-])   = 0.71</a:t>
            </a:r>
          </a:p>
          <a:p>
            <a:pPr eaLnBrk="1" hangingPunct="1">
              <a:lnSpc>
                <a:spcPct val="50000"/>
              </a:lnSpc>
              <a:spcBef>
                <a:spcPct val="50000"/>
              </a:spcBef>
              <a:buClrTx/>
              <a:buSzTx/>
              <a:buFontTx/>
              <a:buNone/>
            </a:pPr>
            <a:r>
              <a:rPr lang="sv-SE" sz="2400" dirty="0" smtClean="0"/>
              <a:t>Entropy([8+,30-]) = 0.74</a:t>
            </a:r>
          </a:p>
          <a:p>
            <a:pPr eaLnBrk="1" hangingPunct="1">
              <a:lnSpc>
                <a:spcPct val="50000"/>
              </a:lnSpc>
              <a:spcBef>
                <a:spcPct val="50000"/>
              </a:spcBef>
              <a:buClrTx/>
              <a:buSzTx/>
              <a:buFontTx/>
              <a:buNone/>
            </a:pPr>
            <a:r>
              <a:rPr lang="sv-SE" sz="2400" dirty="0" smtClean="0"/>
              <a:t>Gain(S,A</a:t>
            </a:r>
            <a:r>
              <a:rPr lang="sv-SE" sz="2400" baseline="-25000" dirty="0" smtClean="0"/>
              <a:t>1</a:t>
            </a:r>
            <a:r>
              <a:rPr lang="sv-SE" sz="2400" dirty="0" smtClean="0"/>
              <a:t>)=Entropy(S)</a:t>
            </a:r>
          </a:p>
          <a:p>
            <a:pPr eaLnBrk="1" hangingPunct="1">
              <a:lnSpc>
                <a:spcPct val="50000"/>
              </a:lnSpc>
              <a:spcBef>
                <a:spcPct val="50000"/>
              </a:spcBef>
              <a:buClrTx/>
              <a:buSzTx/>
              <a:buFontTx/>
              <a:buNone/>
            </a:pPr>
            <a:r>
              <a:rPr lang="sv-SE" sz="2400" dirty="0" smtClean="0"/>
              <a:t>      -26/64*Entropy([21+,5-]) </a:t>
            </a:r>
          </a:p>
          <a:p>
            <a:pPr eaLnBrk="1" hangingPunct="1">
              <a:lnSpc>
                <a:spcPct val="70000"/>
              </a:lnSpc>
              <a:spcBef>
                <a:spcPct val="50000"/>
              </a:spcBef>
              <a:buClrTx/>
              <a:buSzTx/>
              <a:buFontTx/>
              <a:buNone/>
            </a:pPr>
            <a:r>
              <a:rPr lang="sv-SE" sz="2400" dirty="0" smtClean="0"/>
              <a:t>      -38/64*Entropy([8+,30-])</a:t>
            </a:r>
          </a:p>
          <a:p>
            <a:pPr eaLnBrk="1" hangingPunct="1">
              <a:lnSpc>
                <a:spcPct val="70000"/>
              </a:lnSpc>
              <a:spcBef>
                <a:spcPct val="50000"/>
              </a:spcBef>
              <a:buClrTx/>
              <a:buSzTx/>
              <a:buFontTx/>
              <a:buNone/>
            </a:pPr>
            <a:r>
              <a:rPr lang="sv-SE" sz="2400" dirty="0" smtClean="0"/>
              <a:t>    =0.27</a:t>
            </a:r>
          </a:p>
          <a:p>
            <a:pPr eaLnBrk="1" hangingPunct="1">
              <a:lnSpc>
                <a:spcPct val="50000"/>
              </a:lnSpc>
              <a:spcBef>
                <a:spcPct val="50000"/>
              </a:spcBef>
              <a:buClrTx/>
              <a:buSzTx/>
              <a:buFontTx/>
              <a:buNone/>
            </a:pPr>
            <a:endParaRPr lang="sv-SE" sz="2000" dirty="0" smtClean="0"/>
          </a:p>
          <a:p>
            <a:pPr eaLnBrk="1" hangingPunct="1">
              <a:spcBef>
                <a:spcPct val="50000"/>
              </a:spcBef>
              <a:buClrTx/>
              <a:buSzTx/>
              <a:buFontTx/>
              <a:buNone/>
            </a:pPr>
            <a:endParaRPr lang="sv-SE" sz="2000" dirty="0" smtClean="0"/>
          </a:p>
        </p:txBody>
      </p:sp>
      <p:sp>
        <p:nvSpPr>
          <p:cNvPr id="19463" name="Text Box 13"/>
          <p:cNvSpPr txBox="1">
            <a:spLocks noChangeArrowheads="1"/>
          </p:cNvSpPr>
          <p:nvPr/>
        </p:nvSpPr>
        <p:spPr bwMode="auto">
          <a:xfrm>
            <a:off x="4648200" y="1600200"/>
            <a:ext cx="4552400" cy="2825389"/>
          </a:xfrm>
          <a:prstGeom prst="rect">
            <a:avLst/>
          </a:prstGeom>
          <a:noFill/>
          <a:ln w="9525">
            <a:noFill/>
            <a:miter lim="800000"/>
            <a:headEnd/>
            <a:tailEnd/>
          </a:ln>
        </p:spPr>
        <p:txBody>
          <a:bodyPr wrap="none">
            <a:spAutoFit/>
          </a:bodyPr>
          <a:lstStyle/>
          <a:p>
            <a:r>
              <a:rPr lang="sv-SE" dirty="0">
                <a:solidFill>
                  <a:schemeClr val="tx1"/>
                </a:solidFill>
              </a:rPr>
              <a:t>Entropy([18+,33-]) = 0.94</a:t>
            </a:r>
          </a:p>
          <a:p>
            <a:pPr>
              <a:lnSpc>
                <a:spcPct val="50000"/>
              </a:lnSpc>
            </a:pPr>
            <a:r>
              <a:rPr lang="sv-SE" dirty="0">
                <a:solidFill>
                  <a:schemeClr val="tx1"/>
                </a:solidFill>
              </a:rPr>
              <a:t>Entropy</a:t>
            </a:r>
            <a:r>
              <a:rPr lang="sv-SE" dirty="0" smtClean="0">
                <a:solidFill>
                  <a:schemeClr val="tx1"/>
                </a:solidFill>
              </a:rPr>
              <a:t>([</a:t>
            </a:r>
            <a:r>
              <a:rPr lang="tr-TR" dirty="0" smtClean="0">
                <a:solidFill>
                  <a:schemeClr val="tx1"/>
                </a:solidFill>
              </a:rPr>
              <a:t>11</a:t>
            </a:r>
            <a:r>
              <a:rPr lang="sv-SE" dirty="0" smtClean="0">
                <a:solidFill>
                  <a:schemeClr val="tx1"/>
                </a:solidFill>
              </a:rPr>
              <a:t>+,</a:t>
            </a:r>
            <a:r>
              <a:rPr lang="tr-TR" smtClean="0">
                <a:solidFill>
                  <a:schemeClr val="tx1"/>
                </a:solidFill>
              </a:rPr>
              <a:t>2</a:t>
            </a:r>
            <a:r>
              <a:rPr lang="sv-SE" smtClean="0">
                <a:solidFill>
                  <a:schemeClr val="tx1"/>
                </a:solidFill>
              </a:rPr>
              <a:t>-]) </a:t>
            </a:r>
            <a:r>
              <a:rPr lang="sv-SE" dirty="0">
                <a:solidFill>
                  <a:schemeClr val="tx1"/>
                </a:solidFill>
              </a:rPr>
              <a:t>= 0.62</a:t>
            </a:r>
          </a:p>
          <a:p>
            <a:pPr>
              <a:lnSpc>
                <a:spcPct val="50000"/>
              </a:lnSpc>
            </a:pPr>
            <a:r>
              <a:rPr lang="sv-SE" dirty="0">
                <a:solidFill>
                  <a:schemeClr val="tx1"/>
                </a:solidFill>
              </a:rPr>
              <a:t>Gain(S,A</a:t>
            </a:r>
            <a:r>
              <a:rPr lang="sv-SE" baseline="-25000" dirty="0">
                <a:solidFill>
                  <a:schemeClr val="tx1"/>
                </a:solidFill>
              </a:rPr>
              <a:t>2</a:t>
            </a:r>
            <a:r>
              <a:rPr lang="sv-SE" dirty="0">
                <a:solidFill>
                  <a:schemeClr val="tx1"/>
                </a:solidFill>
              </a:rPr>
              <a:t>)=Entropy(S)</a:t>
            </a:r>
          </a:p>
          <a:p>
            <a:pPr>
              <a:lnSpc>
                <a:spcPct val="50000"/>
              </a:lnSpc>
            </a:pPr>
            <a:r>
              <a:rPr lang="sv-SE" dirty="0">
                <a:solidFill>
                  <a:schemeClr val="tx1"/>
                </a:solidFill>
              </a:rPr>
              <a:t>      -51/64*Entropy([18+,33-]) </a:t>
            </a:r>
          </a:p>
          <a:p>
            <a:pPr>
              <a:lnSpc>
                <a:spcPct val="70000"/>
              </a:lnSpc>
            </a:pPr>
            <a:r>
              <a:rPr lang="sv-SE" dirty="0">
                <a:solidFill>
                  <a:schemeClr val="tx1"/>
                </a:solidFill>
              </a:rPr>
              <a:t>      -13/64*Entropy([11+,2-])</a:t>
            </a:r>
          </a:p>
          <a:p>
            <a:pPr>
              <a:lnSpc>
                <a:spcPct val="70000"/>
              </a:lnSpc>
            </a:pPr>
            <a:r>
              <a:rPr lang="sv-SE" dirty="0">
                <a:solidFill>
                  <a:schemeClr val="tx1"/>
                </a:solidFill>
              </a:rPr>
              <a:t>    =0.12</a:t>
            </a:r>
          </a:p>
          <a:p>
            <a:pPr>
              <a:spcBef>
                <a:spcPct val="0"/>
              </a:spcBef>
            </a:pPr>
            <a:r>
              <a:rPr lang="sv-SE" dirty="0">
                <a:solidFill>
                  <a:schemeClr val="tx1"/>
                </a:solidFill>
              </a:rPr>
              <a:t> </a:t>
            </a:r>
            <a:endParaRPr lang="en-US" dirty="0">
              <a:solidFill>
                <a:schemeClr val="tx1"/>
              </a:solidFill>
            </a:endParaRPr>
          </a:p>
        </p:txBody>
      </p:sp>
      <p:grpSp>
        <p:nvGrpSpPr>
          <p:cNvPr id="3" name="Group 14"/>
          <p:cNvGrpSpPr>
            <a:grpSpLocks/>
          </p:cNvGrpSpPr>
          <p:nvPr/>
        </p:nvGrpSpPr>
        <p:grpSpPr bwMode="auto">
          <a:xfrm>
            <a:off x="4876800" y="4495800"/>
            <a:ext cx="3568700" cy="2074863"/>
            <a:chOff x="3408" y="2880"/>
            <a:chExt cx="2248" cy="1154"/>
          </a:xfrm>
        </p:grpSpPr>
        <p:sp>
          <p:nvSpPr>
            <p:cNvPr id="19465" name="Line 15"/>
            <p:cNvSpPr>
              <a:spLocks noChangeShapeType="1"/>
            </p:cNvSpPr>
            <p:nvPr/>
          </p:nvSpPr>
          <p:spPr bwMode="auto">
            <a:xfrm flipH="1">
              <a:off x="3806" y="3091"/>
              <a:ext cx="47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9466" name="Line 16"/>
            <p:cNvSpPr>
              <a:spLocks noChangeShapeType="1"/>
            </p:cNvSpPr>
            <p:nvPr/>
          </p:nvSpPr>
          <p:spPr bwMode="auto">
            <a:xfrm>
              <a:off x="4439" y="3091"/>
              <a:ext cx="435" cy="66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19467" name="Text Box 17"/>
            <p:cNvSpPr txBox="1">
              <a:spLocks noChangeArrowheads="1"/>
            </p:cNvSpPr>
            <p:nvPr/>
          </p:nvSpPr>
          <p:spPr bwMode="auto">
            <a:xfrm>
              <a:off x="4123" y="2880"/>
              <a:ext cx="556" cy="27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a:t>
              </a:r>
              <a:r>
                <a:rPr lang="en-US" baseline="-25000">
                  <a:solidFill>
                    <a:schemeClr val="tx1"/>
                  </a:solidFill>
                </a:rPr>
                <a:t>2</a:t>
              </a:r>
              <a:r>
                <a:rPr lang="en-US">
                  <a:solidFill>
                    <a:schemeClr val="tx1"/>
                  </a:solidFill>
                </a:rPr>
                <a:t>=?</a:t>
              </a:r>
            </a:p>
          </p:txBody>
        </p:sp>
        <p:sp>
          <p:nvSpPr>
            <p:cNvPr id="19468" name="Text Box 18"/>
            <p:cNvSpPr txBox="1">
              <a:spLocks noChangeArrowheads="1"/>
            </p:cNvSpPr>
            <p:nvPr/>
          </p:nvSpPr>
          <p:spPr bwMode="auto">
            <a:xfrm>
              <a:off x="3727" y="3372"/>
              <a:ext cx="637" cy="257"/>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Doğru</a:t>
              </a:r>
              <a:endParaRPr lang="en-US" dirty="0">
                <a:solidFill>
                  <a:schemeClr val="tx1"/>
                </a:solidFill>
              </a:endParaRPr>
            </a:p>
          </p:txBody>
        </p:sp>
        <p:sp>
          <p:nvSpPr>
            <p:cNvPr id="19469" name="Text Box 19"/>
            <p:cNvSpPr txBox="1">
              <a:spLocks noChangeArrowheads="1"/>
            </p:cNvSpPr>
            <p:nvPr/>
          </p:nvSpPr>
          <p:spPr bwMode="auto">
            <a:xfrm>
              <a:off x="4518" y="3372"/>
              <a:ext cx="602" cy="257"/>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Yanlış</a:t>
              </a:r>
              <a:endParaRPr lang="en-US" dirty="0">
                <a:solidFill>
                  <a:schemeClr val="tx1"/>
                </a:solidFill>
              </a:endParaRPr>
            </a:p>
          </p:txBody>
        </p:sp>
        <p:sp>
          <p:nvSpPr>
            <p:cNvPr id="19470" name="Text Box 20"/>
            <p:cNvSpPr txBox="1">
              <a:spLocks noChangeArrowheads="1"/>
            </p:cNvSpPr>
            <p:nvPr/>
          </p:nvSpPr>
          <p:spPr bwMode="auto">
            <a:xfrm>
              <a:off x="3408" y="3744"/>
              <a:ext cx="1036" cy="276"/>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[18+, 33-]</a:t>
              </a:r>
            </a:p>
          </p:txBody>
        </p:sp>
        <p:sp>
          <p:nvSpPr>
            <p:cNvPr id="19471" name="Text Box 21"/>
            <p:cNvSpPr txBox="1">
              <a:spLocks noChangeArrowheads="1"/>
            </p:cNvSpPr>
            <p:nvPr/>
          </p:nvSpPr>
          <p:spPr bwMode="auto">
            <a:xfrm>
              <a:off x="4714" y="3758"/>
              <a:ext cx="931" cy="276"/>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[11+, 2-]</a:t>
              </a:r>
            </a:p>
          </p:txBody>
        </p:sp>
        <p:sp>
          <p:nvSpPr>
            <p:cNvPr id="19472" name="Text Box 22"/>
            <p:cNvSpPr txBox="1">
              <a:spLocks noChangeArrowheads="1"/>
            </p:cNvSpPr>
            <p:nvPr/>
          </p:nvSpPr>
          <p:spPr bwMode="auto">
            <a:xfrm>
              <a:off x="4704" y="2880"/>
              <a:ext cx="952" cy="254"/>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[29+,35-]</a:t>
              </a:r>
            </a:p>
          </p:txBody>
        </p:sp>
      </p:grpSp>
      <p:sp>
        <p:nvSpPr>
          <p:cNvPr id="24" name="23 Dikdörtgen"/>
          <p:cNvSpPr/>
          <p:nvPr/>
        </p:nvSpPr>
        <p:spPr>
          <a:xfrm>
            <a:off x="1714480" y="4000504"/>
            <a:ext cx="621510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0"/>
              </a:spcBef>
            </a:pPr>
            <a:r>
              <a:rPr lang="tr-TR" sz="1800" dirty="0" smtClean="0"/>
              <a:t>Ağaç bir niteliğe göre dallandığında </a:t>
            </a:r>
            <a:r>
              <a:rPr lang="tr-TR" sz="1800" dirty="0" err="1" smtClean="0"/>
              <a:t>entropi</a:t>
            </a:r>
            <a:r>
              <a:rPr lang="tr-TR" sz="1800" dirty="0" smtClean="0"/>
              <a:t> ne kadar düşer?</a:t>
            </a:r>
            <a:endParaRPr lang="tr-T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Oval 4"/>
          <p:cNvSpPr>
            <a:spLocks noChangeArrowheads="1"/>
          </p:cNvSpPr>
          <p:nvPr/>
        </p:nvSpPr>
        <p:spPr bwMode="auto">
          <a:xfrm>
            <a:off x="1295430" y="2516167"/>
            <a:ext cx="935038" cy="503237"/>
          </a:xfrm>
          <a:prstGeom prst="ellipse">
            <a:avLst/>
          </a:prstGeom>
          <a:noFill/>
          <a:ln w="9525">
            <a:solidFill>
              <a:srgbClr val="FF0000"/>
            </a:solidFill>
            <a:round/>
            <a:headEnd/>
            <a:tailEnd/>
          </a:ln>
          <a:effectLst/>
        </p:spPr>
        <p:txBody>
          <a:bodyPr wrap="none" anchor="ctr"/>
          <a:lstStyle/>
          <a:p>
            <a:endParaRPr lang="tr-TR"/>
          </a:p>
        </p:txBody>
      </p:sp>
      <p:sp>
        <p:nvSpPr>
          <p:cNvPr id="8197" name="Oval 5"/>
          <p:cNvSpPr>
            <a:spLocks noChangeArrowheads="1"/>
          </p:cNvSpPr>
          <p:nvPr/>
        </p:nvSpPr>
        <p:spPr bwMode="auto">
          <a:xfrm>
            <a:off x="2808318" y="2444729"/>
            <a:ext cx="1368425" cy="719138"/>
          </a:xfrm>
          <a:prstGeom prst="ellipse">
            <a:avLst/>
          </a:prstGeom>
          <a:noFill/>
          <a:ln w="9525">
            <a:solidFill>
              <a:srgbClr val="FF0000"/>
            </a:solidFill>
            <a:round/>
            <a:headEnd/>
            <a:tailEnd/>
          </a:ln>
          <a:effectLst/>
        </p:spPr>
        <p:txBody>
          <a:bodyPr wrap="none" anchor="ctr"/>
          <a:lstStyle/>
          <a:p>
            <a:endParaRPr lang="tr-TR"/>
          </a:p>
        </p:txBody>
      </p:sp>
      <p:sp>
        <p:nvSpPr>
          <p:cNvPr id="8198" name="Oval 6"/>
          <p:cNvSpPr>
            <a:spLocks noChangeArrowheads="1"/>
          </p:cNvSpPr>
          <p:nvPr/>
        </p:nvSpPr>
        <p:spPr bwMode="auto">
          <a:xfrm>
            <a:off x="4608543" y="2444729"/>
            <a:ext cx="1368425" cy="719138"/>
          </a:xfrm>
          <a:prstGeom prst="ellipse">
            <a:avLst/>
          </a:prstGeom>
          <a:noFill/>
          <a:ln w="9525">
            <a:solidFill>
              <a:srgbClr val="FF0000"/>
            </a:solidFill>
            <a:round/>
            <a:headEnd/>
            <a:tailEnd/>
          </a:ln>
          <a:effectLst/>
        </p:spPr>
        <p:txBody>
          <a:bodyPr wrap="none" anchor="ctr"/>
          <a:lstStyle/>
          <a:p>
            <a:endParaRPr lang="tr-TR"/>
          </a:p>
        </p:txBody>
      </p:sp>
      <p:sp>
        <p:nvSpPr>
          <p:cNvPr id="8199" name="Oval 7"/>
          <p:cNvSpPr>
            <a:spLocks noChangeArrowheads="1"/>
          </p:cNvSpPr>
          <p:nvPr/>
        </p:nvSpPr>
        <p:spPr bwMode="auto">
          <a:xfrm>
            <a:off x="6119843" y="2373292"/>
            <a:ext cx="1368425" cy="719137"/>
          </a:xfrm>
          <a:prstGeom prst="ellipse">
            <a:avLst/>
          </a:prstGeom>
          <a:noFill/>
          <a:ln w="9525">
            <a:solidFill>
              <a:srgbClr val="FF0000"/>
            </a:solidFill>
            <a:round/>
            <a:headEnd/>
            <a:tailEnd/>
          </a:ln>
          <a:effectLst/>
        </p:spPr>
        <p:txBody>
          <a:bodyPr wrap="none" anchor="ctr"/>
          <a:lstStyle/>
          <a:p>
            <a:endParaRPr lang="tr-TR"/>
          </a:p>
        </p:txBody>
      </p:sp>
      <p:sp>
        <p:nvSpPr>
          <p:cNvPr id="8200" name="Oval 8"/>
          <p:cNvSpPr>
            <a:spLocks noChangeArrowheads="1"/>
          </p:cNvSpPr>
          <p:nvPr/>
        </p:nvSpPr>
        <p:spPr bwMode="auto">
          <a:xfrm>
            <a:off x="7561293" y="2373292"/>
            <a:ext cx="1368425" cy="719137"/>
          </a:xfrm>
          <a:prstGeom prst="ellipse">
            <a:avLst/>
          </a:prstGeom>
          <a:noFill/>
          <a:ln w="9525">
            <a:solidFill>
              <a:srgbClr val="FF0000"/>
            </a:solidFill>
            <a:round/>
            <a:headEnd/>
            <a:tailEnd/>
          </a:ln>
          <a:effectLst/>
        </p:spPr>
        <p:txBody>
          <a:bodyPr wrap="none" anchor="ctr"/>
          <a:lstStyle/>
          <a:p>
            <a:endParaRPr lang="tr-TR"/>
          </a:p>
        </p:txBody>
      </p:sp>
      <p:sp>
        <p:nvSpPr>
          <p:cNvPr id="8201" name="Freeform 9"/>
          <p:cNvSpPr>
            <a:spLocks/>
          </p:cNvSpPr>
          <p:nvPr/>
        </p:nvSpPr>
        <p:spPr bwMode="auto">
          <a:xfrm>
            <a:off x="1728818" y="1460479"/>
            <a:ext cx="4606925" cy="1055688"/>
          </a:xfrm>
          <a:custGeom>
            <a:avLst/>
            <a:gdLst/>
            <a:ahLst/>
            <a:cxnLst>
              <a:cxn ang="0">
                <a:pos x="0" y="665"/>
              </a:cxn>
              <a:cxn ang="0">
                <a:pos x="1723" y="212"/>
              </a:cxn>
              <a:cxn ang="0">
                <a:pos x="2721" y="30"/>
              </a:cxn>
              <a:cxn ang="0">
                <a:pos x="2812" y="30"/>
              </a:cxn>
            </a:cxnLst>
            <a:rect l="0" t="0" r="r" b="b"/>
            <a:pathLst>
              <a:path w="2902" h="665">
                <a:moveTo>
                  <a:pt x="0" y="665"/>
                </a:moveTo>
                <a:cubicBezTo>
                  <a:pt x="635" y="491"/>
                  <a:pt x="1270" y="318"/>
                  <a:pt x="1723" y="212"/>
                </a:cubicBezTo>
                <a:cubicBezTo>
                  <a:pt x="2176" y="106"/>
                  <a:pt x="2540" y="60"/>
                  <a:pt x="2721" y="30"/>
                </a:cubicBezTo>
                <a:cubicBezTo>
                  <a:pt x="2902" y="0"/>
                  <a:pt x="2857" y="15"/>
                  <a:pt x="2812" y="30"/>
                </a:cubicBezTo>
              </a:path>
            </a:pathLst>
          </a:custGeom>
          <a:noFill/>
          <a:ln w="9525">
            <a:solidFill>
              <a:srgbClr val="FF0000"/>
            </a:solidFill>
            <a:round/>
            <a:headEnd/>
            <a:tailEnd/>
          </a:ln>
          <a:effectLst/>
        </p:spPr>
        <p:txBody>
          <a:bodyPr/>
          <a:lstStyle/>
          <a:p>
            <a:endParaRPr lang="tr-TR"/>
          </a:p>
        </p:txBody>
      </p:sp>
      <p:sp>
        <p:nvSpPr>
          <p:cNvPr id="8202" name="Freeform 10"/>
          <p:cNvSpPr>
            <a:spLocks/>
          </p:cNvSpPr>
          <p:nvPr/>
        </p:nvSpPr>
        <p:spPr bwMode="auto">
          <a:xfrm>
            <a:off x="3600480" y="1508104"/>
            <a:ext cx="2736850" cy="936625"/>
          </a:xfrm>
          <a:custGeom>
            <a:avLst/>
            <a:gdLst/>
            <a:ahLst/>
            <a:cxnLst>
              <a:cxn ang="0">
                <a:pos x="0" y="590"/>
              </a:cxn>
              <a:cxn ang="0">
                <a:pos x="1724" y="0"/>
              </a:cxn>
            </a:cxnLst>
            <a:rect l="0" t="0" r="r" b="b"/>
            <a:pathLst>
              <a:path w="1724" h="590">
                <a:moveTo>
                  <a:pt x="0" y="590"/>
                </a:moveTo>
                <a:cubicBezTo>
                  <a:pt x="718" y="344"/>
                  <a:pt x="1437" y="98"/>
                  <a:pt x="1724" y="0"/>
                </a:cubicBezTo>
              </a:path>
            </a:pathLst>
          </a:custGeom>
          <a:noFill/>
          <a:ln w="9525">
            <a:solidFill>
              <a:srgbClr val="FF0000"/>
            </a:solidFill>
            <a:round/>
            <a:headEnd/>
            <a:tailEnd/>
          </a:ln>
          <a:effectLst/>
        </p:spPr>
        <p:txBody>
          <a:bodyPr/>
          <a:lstStyle/>
          <a:p>
            <a:endParaRPr lang="tr-TR"/>
          </a:p>
        </p:txBody>
      </p:sp>
      <p:sp>
        <p:nvSpPr>
          <p:cNvPr id="8203" name="Freeform 11"/>
          <p:cNvSpPr>
            <a:spLocks/>
          </p:cNvSpPr>
          <p:nvPr/>
        </p:nvSpPr>
        <p:spPr bwMode="auto">
          <a:xfrm>
            <a:off x="5400705" y="1581129"/>
            <a:ext cx="863600" cy="863600"/>
          </a:xfrm>
          <a:custGeom>
            <a:avLst/>
            <a:gdLst/>
            <a:ahLst/>
            <a:cxnLst>
              <a:cxn ang="0">
                <a:pos x="0" y="544"/>
              </a:cxn>
              <a:cxn ang="0">
                <a:pos x="544" y="0"/>
              </a:cxn>
            </a:cxnLst>
            <a:rect l="0" t="0" r="r" b="b"/>
            <a:pathLst>
              <a:path w="544" h="544">
                <a:moveTo>
                  <a:pt x="0" y="544"/>
                </a:moveTo>
                <a:cubicBezTo>
                  <a:pt x="226" y="321"/>
                  <a:pt x="453" y="98"/>
                  <a:pt x="544" y="0"/>
                </a:cubicBezTo>
              </a:path>
            </a:pathLst>
          </a:custGeom>
          <a:noFill/>
          <a:ln w="9525">
            <a:solidFill>
              <a:srgbClr val="FF0000"/>
            </a:solidFill>
            <a:round/>
            <a:headEnd/>
            <a:tailEnd/>
          </a:ln>
          <a:effectLst/>
        </p:spPr>
        <p:txBody>
          <a:bodyPr/>
          <a:lstStyle/>
          <a:p>
            <a:endParaRPr lang="tr-TR"/>
          </a:p>
        </p:txBody>
      </p:sp>
      <p:sp>
        <p:nvSpPr>
          <p:cNvPr id="8204" name="Freeform 12"/>
          <p:cNvSpPr>
            <a:spLocks/>
          </p:cNvSpPr>
          <p:nvPr/>
        </p:nvSpPr>
        <p:spPr bwMode="auto">
          <a:xfrm>
            <a:off x="6337330" y="1508104"/>
            <a:ext cx="503238" cy="865188"/>
          </a:xfrm>
          <a:custGeom>
            <a:avLst/>
            <a:gdLst/>
            <a:ahLst/>
            <a:cxnLst>
              <a:cxn ang="0">
                <a:pos x="317" y="545"/>
              </a:cxn>
              <a:cxn ang="0">
                <a:pos x="0" y="0"/>
              </a:cxn>
            </a:cxnLst>
            <a:rect l="0" t="0" r="r" b="b"/>
            <a:pathLst>
              <a:path w="317" h="545">
                <a:moveTo>
                  <a:pt x="317" y="545"/>
                </a:moveTo>
                <a:cubicBezTo>
                  <a:pt x="185" y="318"/>
                  <a:pt x="53" y="91"/>
                  <a:pt x="0" y="0"/>
                </a:cubicBezTo>
              </a:path>
            </a:pathLst>
          </a:custGeom>
          <a:noFill/>
          <a:ln w="9525">
            <a:solidFill>
              <a:srgbClr val="FF0000"/>
            </a:solidFill>
            <a:round/>
            <a:headEnd/>
            <a:tailEnd/>
          </a:ln>
          <a:effectLst/>
        </p:spPr>
        <p:txBody>
          <a:bodyPr/>
          <a:lstStyle/>
          <a:p>
            <a:endParaRPr lang="tr-TR"/>
          </a:p>
        </p:txBody>
      </p:sp>
      <p:sp>
        <p:nvSpPr>
          <p:cNvPr id="8205" name="Freeform 13"/>
          <p:cNvSpPr>
            <a:spLocks/>
          </p:cNvSpPr>
          <p:nvPr/>
        </p:nvSpPr>
        <p:spPr bwMode="auto">
          <a:xfrm>
            <a:off x="6337330" y="1436667"/>
            <a:ext cx="1871663" cy="936625"/>
          </a:xfrm>
          <a:custGeom>
            <a:avLst/>
            <a:gdLst/>
            <a:ahLst/>
            <a:cxnLst>
              <a:cxn ang="0">
                <a:pos x="1179" y="590"/>
              </a:cxn>
              <a:cxn ang="0">
                <a:pos x="771" y="136"/>
              </a:cxn>
              <a:cxn ang="0">
                <a:pos x="0" y="0"/>
              </a:cxn>
            </a:cxnLst>
            <a:rect l="0" t="0" r="r" b="b"/>
            <a:pathLst>
              <a:path w="1179" h="590">
                <a:moveTo>
                  <a:pt x="1179" y="590"/>
                </a:moveTo>
                <a:cubicBezTo>
                  <a:pt x="1073" y="412"/>
                  <a:pt x="967" y="234"/>
                  <a:pt x="771" y="136"/>
                </a:cubicBezTo>
                <a:cubicBezTo>
                  <a:pt x="575" y="38"/>
                  <a:pt x="128" y="23"/>
                  <a:pt x="0" y="0"/>
                </a:cubicBezTo>
              </a:path>
            </a:pathLst>
          </a:custGeom>
          <a:noFill/>
          <a:ln w="9525">
            <a:solidFill>
              <a:srgbClr val="FF0000"/>
            </a:solidFill>
            <a:round/>
            <a:headEnd/>
            <a:tailEnd/>
          </a:ln>
          <a:effectLst/>
        </p:spPr>
        <p:txBody>
          <a:bodyPr/>
          <a:lstStyle/>
          <a:p>
            <a:endParaRPr lang="tr-TR"/>
          </a:p>
        </p:txBody>
      </p:sp>
      <p:sp>
        <p:nvSpPr>
          <p:cNvPr id="8206" name="Oval 14"/>
          <p:cNvSpPr>
            <a:spLocks noChangeArrowheads="1"/>
          </p:cNvSpPr>
          <p:nvPr/>
        </p:nvSpPr>
        <p:spPr bwMode="auto">
          <a:xfrm>
            <a:off x="5688043" y="500042"/>
            <a:ext cx="2017712" cy="1079500"/>
          </a:xfrm>
          <a:prstGeom prst="ellipse">
            <a:avLst/>
          </a:prstGeom>
          <a:noFill/>
          <a:ln w="9525">
            <a:solidFill>
              <a:srgbClr val="FF0000"/>
            </a:solidFill>
            <a:round/>
            <a:headEnd/>
            <a:tailEnd/>
          </a:ln>
          <a:effectLst/>
        </p:spPr>
        <p:txBody>
          <a:bodyPr wrap="none" anchor="ctr"/>
          <a:lstStyle/>
          <a:p>
            <a:endParaRPr lang="tr-TR"/>
          </a:p>
        </p:txBody>
      </p:sp>
      <p:sp>
        <p:nvSpPr>
          <p:cNvPr id="8207" name="Text Box 15"/>
          <p:cNvSpPr txBox="1">
            <a:spLocks noChangeArrowheads="1"/>
          </p:cNvSpPr>
          <p:nvPr/>
        </p:nvSpPr>
        <p:spPr bwMode="auto">
          <a:xfrm>
            <a:off x="5903943" y="500042"/>
            <a:ext cx="1728787" cy="915987"/>
          </a:xfrm>
          <a:prstGeom prst="rect">
            <a:avLst/>
          </a:prstGeom>
          <a:noFill/>
          <a:ln w="9525">
            <a:noFill/>
            <a:miter lim="800000"/>
            <a:headEnd/>
            <a:tailEnd/>
          </a:ln>
          <a:effectLst/>
        </p:spPr>
        <p:txBody>
          <a:bodyPr>
            <a:spAutoFit/>
          </a:bodyPr>
          <a:lstStyle/>
          <a:p>
            <a:pPr algn="ctr">
              <a:spcBef>
                <a:spcPct val="50000"/>
              </a:spcBef>
            </a:pPr>
            <a:r>
              <a:rPr lang="tr-TR"/>
              <a:t>Özellikler, nitelikler (features)</a:t>
            </a:r>
            <a:endParaRPr lang="en-US"/>
          </a:p>
        </p:txBody>
      </p:sp>
      <p:sp>
        <p:nvSpPr>
          <p:cNvPr id="17" name="Rectangle 2"/>
          <p:cNvSpPr>
            <a:spLocks noGrp="1" noChangeArrowheads="1"/>
          </p:cNvSpPr>
          <p:nvPr>
            <p:ph type="title"/>
          </p:nvPr>
        </p:nvSpPr>
        <p:spPr>
          <a:xfrm>
            <a:off x="914432" y="0"/>
            <a:ext cx="8229600" cy="1143000"/>
          </a:xfrm>
        </p:spPr>
        <p:txBody>
          <a:bodyPr/>
          <a:lstStyle/>
          <a:p>
            <a:r>
              <a:rPr lang="tr-TR" dirty="0"/>
              <a:t>Örnek Veri kümesi</a:t>
            </a:r>
            <a:endParaRPr lang="en-US" dirty="0"/>
          </a:p>
        </p:txBody>
      </p:sp>
      <p:graphicFrame>
        <p:nvGraphicFramePr>
          <p:cNvPr id="43013" name="Object 5"/>
          <p:cNvGraphicFramePr>
            <a:graphicFrameLocks noChangeAspect="1"/>
          </p:cNvGraphicFramePr>
          <p:nvPr/>
        </p:nvGraphicFramePr>
        <p:xfrm>
          <a:off x="942975" y="2108200"/>
          <a:ext cx="8029575" cy="3935413"/>
        </p:xfrm>
        <a:graphic>
          <a:graphicData uri="http://schemas.openxmlformats.org/presentationml/2006/ole">
            <mc:AlternateContent xmlns:mc="http://schemas.openxmlformats.org/markup-compatibility/2006">
              <mc:Choice xmlns:v="urn:schemas-microsoft-com:vml" Requires="v">
                <p:oleObj spid="_x0000_s43022" name="Document" r:id="rId3" imgW="5636070" imgH="2762996" progId="Word.Document.8">
                  <p:embed/>
                </p:oleObj>
              </mc:Choice>
              <mc:Fallback>
                <p:oleObj name="Document" r:id="rId3" imgW="5636070" imgH="2762996"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2108200"/>
                        <a:ext cx="8029575"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Bilgi Kazancı</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60</a:t>
            </a:fld>
            <a:endParaRPr lang="en-US"/>
          </a:p>
        </p:txBody>
      </p:sp>
      <p:pic>
        <p:nvPicPr>
          <p:cNvPr id="196610" name="Picture 2"/>
          <p:cNvPicPr>
            <a:picLocks noChangeAspect="1" noChangeArrowheads="1"/>
          </p:cNvPicPr>
          <p:nvPr/>
        </p:nvPicPr>
        <p:blipFill>
          <a:blip r:embed="rId2"/>
          <a:srcRect/>
          <a:stretch>
            <a:fillRect/>
          </a:stretch>
        </p:blipFill>
        <p:spPr bwMode="auto">
          <a:xfrm>
            <a:off x="357158" y="1428736"/>
            <a:ext cx="8286750" cy="529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4 Slayt Numarası Yer Tutucusu"/>
          <p:cNvSpPr>
            <a:spLocks noGrp="1"/>
          </p:cNvSpPr>
          <p:nvPr>
            <p:ph type="sldNum" sz="quarter" idx="12"/>
          </p:nvPr>
        </p:nvSpPr>
        <p:spPr>
          <a:noFill/>
        </p:spPr>
        <p:txBody>
          <a:bodyPr/>
          <a:lstStyle/>
          <a:p>
            <a:fld id="{AE6ADDC5-45FF-43A3-B614-B0AABDDE6861}" type="slidenum">
              <a:rPr lang="en-US">
                <a:solidFill>
                  <a:srgbClr val="7030A0"/>
                </a:solidFill>
              </a:rPr>
              <a:pPr/>
              <a:t>61</a:t>
            </a:fld>
            <a:endParaRPr lang="en-US">
              <a:solidFill>
                <a:srgbClr val="7030A0"/>
              </a:solidFill>
            </a:endParaRPr>
          </a:p>
        </p:txBody>
      </p:sp>
      <p:sp>
        <p:nvSpPr>
          <p:cNvPr id="20484" name="Rectangle 2"/>
          <p:cNvSpPr>
            <a:spLocks noGrp="1" noChangeArrowheads="1"/>
          </p:cNvSpPr>
          <p:nvPr>
            <p:ph type="title"/>
          </p:nvPr>
        </p:nvSpPr>
        <p:spPr/>
        <p:txBody>
          <a:bodyPr/>
          <a:lstStyle/>
          <a:p>
            <a:pPr eaLnBrk="1" hangingPunct="1"/>
            <a:r>
              <a:rPr lang="tr-TR" dirty="0" smtClean="0"/>
              <a:t>Eğitim Örnekleri</a:t>
            </a:r>
            <a:endParaRPr lang="en-US" dirty="0" smtClean="0"/>
          </a:p>
        </p:txBody>
      </p:sp>
      <p:grpSp>
        <p:nvGrpSpPr>
          <p:cNvPr id="20485" name="Group 3"/>
          <p:cNvGrpSpPr>
            <a:grpSpLocks/>
          </p:cNvGrpSpPr>
          <p:nvPr/>
        </p:nvGrpSpPr>
        <p:grpSpPr bwMode="auto">
          <a:xfrm>
            <a:off x="685800" y="1524000"/>
            <a:ext cx="8305800" cy="5045075"/>
            <a:chOff x="432" y="960"/>
            <a:chExt cx="5232" cy="3178"/>
          </a:xfrm>
        </p:grpSpPr>
        <p:sp>
          <p:nvSpPr>
            <p:cNvPr id="20486" name="Rectangle 4"/>
            <p:cNvSpPr>
              <a:spLocks noChangeArrowheads="1"/>
            </p:cNvSpPr>
            <p:nvPr/>
          </p:nvSpPr>
          <p:spPr bwMode="auto">
            <a:xfrm>
              <a:off x="4560" y="3927"/>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Hayır</a:t>
              </a:r>
              <a:endParaRPr lang="en-US" sz="1800" dirty="0">
                <a:solidFill>
                  <a:srgbClr val="7030A0"/>
                </a:solidFill>
              </a:endParaRPr>
            </a:p>
          </p:txBody>
        </p:sp>
        <p:sp>
          <p:nvSpPr>
            <p:cNvPr id="20487" name="Rectangle 5"/>
            <p:cNvSpPr>
              <a:spLocks noChangeArrowheads="1"/>
            </p:cNvSpPr>
            <p:nvPr/>
          </p:nvSpPr>
          <p:spPr bwMode="auto">
            <a:xfrm>
              <a:off x="3840" y="3927"/>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Güçlü</a:t>
              </a:r>
              <a:endParaRPr lang="en-US" sz="1800" dirty="0">
                <a:solidFill>
                  <a:srgbClr val="7030A0"/>
                </a:solidFill>
              </a:endParaRPr>
            </a:p>
          </p:txBody>
        </p:sp>
        <p:sp>
          <p:nvSpPr>
            <p:cNvPr id="20488" name="Rectangle 6"/>
            <p:cNvSpPr>
              <a:spLocks noChangeArrowheads="1"/>
            </p:cNvSpPr>
            <p:nvPr/>
          </p:nvSpPr>
          <p:spPr bwMode="auto">
            <a:xfrm>
              <a:off x="3072" y="3927"/>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489" name="Rectangle 7"/>
            <p:cNvSpPr>
              <a:spLocks noChangeArrowheads="1"/>
            </p:cNvSpPr>
            <p:nvPr/>
          </p:nvSpPr>
          <p:spPr bwMode="auto">
            <a:xfrm>
              <a:off x="2336" y="3927"/>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Ilık</a:t>
              </a:r>
              <a:endParaRPr lang="en-US" sz="1800" dirty="0">
                <a:solidFill>
                  <a:srgbClr val="7030A0"/>
                </a:solidFill>
              </a:endParaRPr>
            </a:p>
          </p:txBody>
        </p:sp>
        <p:sp>
          <p:nvSpPr>
            <p:cNvPr id="20490" name="Rectangle 8"/>
            <p:cNvSpPr>
              <a:spLocks noChangeArrowheads="1"/>
            </p:cNvSpPr>
            <p:nvPr/>
          </p:nvSpPr>
          <p:spPr bwMode="auto">
            <a:xfrm>
              <a:off x="912" y="3927"/>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Yağmurlu</a:t>
              </a:r>
              <a:endParaRPr lang="en-US" sz="1800" dirty="0">
                <a:solidFill>
                  <a:srgbClr val="7030A0"/>
                </a:solidFill>
              </a:endParaRPr>
            </a:p>
          </p:txBody>
        </p:sp>
        <p:sp>
          <p:nvSpPr>
            <p:cNvPr id="20491" name="Rectangle 9"/>
            <p:cNvSpPr>
              <a:spLocks noChangeArrowheads="1"/>
            </p:cNvSpPr>
            <p:nvPr/>
          </p:nvSpPr>
          <p:spPr bwMode="auto">
            <a:xfrm>
              <a:off x="432" y="3927"/>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14</a:t>
              </a:r>
              <a:endParaRPr lang="en-US" sz="1800" dirty="0">
                <a:solidFill>
                  <a:srgbClr val="7030A0"/>
                </a:solidFill>
              </a:endParaRPr>
            </a:p>
          </p:txBody>
        </p:sp>
        <p:sp>
          <p:nvSpPr>
            <p:cNvPr id="20492" name="Rectangle 10"/>
            <p:cNvSpPr>
              <a:spLocks noChangeArrowheads="1"/>
            </p:cNvSpPr>
            <p:nvPr/>
          </p:nvSpPr>
          <p:spPr bwMode="auto">
            <a:xfrm>
              <a:off x="4560" y="3716"/>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493" name="Rectangle 11"/>
            <p:cNvSpPr>
              <a:spLocks noChangeArrowheads="1"/>
            </p:cNvSpPr>
            <p:nvPr/>
          </p:nvSpPr>
          <p:spPr bwMode="auto">
            <a:xfrm>
              <a:off x="3840" y="3716"/>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494" name="Rectangle 12"/>
            <p:cNvSpPr>
              <a:spLocks noChangeArrowheads="1"/>
            </p:cNvSpPr>
            <p:nvPr/>
          </p:nvSpPr>
          <p:spPr bwMode="auto">
            <a:xfrm>
              <a:off x="3072" y="3716"/>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495" name="Rectangle 13"/>
            <p:cNvSpPr>
              <a:spLocks noChangeArrowheads="1"/>
            </p:cNvSpPr>
            <p:nvPr/>
          </p:nvSpPr>
          <p:spPr bwMode="auto">
            <a:xfrm>
              <a:off x="2336" y="3716"/>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Sıcak</a:t>
              </a:r>
              <a:endParaRPr lang="en-US" sz="1800" dirty="0">
                <a:solidFill>
                  <a:srgbClr val="7030A0"/>
                </a:solidFill>
              </a:endParaRPr>
            </a:p>
          </p:txBody>
        </p:sp>
        <p:sp>
          <p:nvSpPr>
            <p:cNvPr id="20496" name="Rectangle 14"/>
            <p:cNvSpPr>
              <a:spLocks noChangeArrowheads="1"/>
            </p:cNvSpPr>
            <p:nvPr/>
          </p:nvSpPr>
          <p:spPr bwMode="auto">
            <a:xfrm>
              <a:off x="912" y="3716"/>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Bulutlu</a:t>
              </a:r>
              <a:endParaRPr lang="en-US" sz="1800" dirty="0">
                <a:solidFill>
                  <a:srgbClr val="7030A0"/>
                </a:solidFill>
              </a:endParaRPr>
            </a:p>
          </p:txBody>
        </p:sp>
        <p:sp>
          <p:nvSpPr>
            <p:cNvPr id="20497" name="Rectangle 15"/>
            <p:cNvSpPr>
              <a:spLocks noChangeArrowheads="1"/>
            </p:cNvSpPr>
            <p:nvPr/>
          </p:nvSpPr>
          <p:spPr bwMode="auto">
            <a:xfrm>
              <a:off x="432" y="3716"/>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13</a:t>
              </a:r>
              <a:endParaRPr lang="en-US" sz="1800" dirty="0">
                <a:solidFill>
                  <a:srgbClr val="7030A0"/>
                </a:solidFill>
              </a:endParaRPr>
            </a:p>
          </p:txBody>
        </p:sp>
        <p:sp>
          <p:nvSpPr>
            <p:cNvPr id="20498" name="Rectangle 16"/>
            <p:cNvSpPr>
              <a:spLocks noChangeArrowheads="1"/>
            </p:cNvSpPr>
            <p:nvPr/>
          </p:nvSpPr>
          <p:spPr bwMode="auto">
            <a:xfrm>
              <a:off x="4560" y="3505"/>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499" name="Rectangle 17"/>
            <p:cNvSpPr>
              <a:spLocks noChangeArrowheads="1"/>
            </p:cNvSpPr>
            <p:nvPr/>
          </p:nvSpPr>
          <p:spPr bwMode="auto">
            <a:xfrm>
              <a:off x="3840" y="3505"/>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Güçlü</a:t>
              </a:r>
              <a:endParaRPr lang="en-US" sz="1800" dirty="0">
                <a:solidFill>
                  <a:srgbClr val="7030A0"/>
                </a:solidFill>
              </a:endParaRPr>
            </a:p>
          </p:txBody>
        </p:sp>
        <p:sp>
          <p:nvSpPr>
            <p:cNvPr id="20500" name="Rectangle 18"/>
            <p:cNvSpPr>
              <a:spLocks noChangeArrowheads="1"/>
            </p:cNvSpPr>
            <p:nvPr/>
          </p:nvSpPr>
          <p:spPr bwMode="auto">
            <a:xfrm>
              <a:off x="3072" y="3505"/>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501" name="Rectangle 19"/>
            <p:cNvSpPr>
              <a:spLocks noChangeArrowheads="1"/>
            </p:cNvSpPr>
            <p:nvPr/>
          </p:nvSpPr>
          <p:spPr bwMode="auto">
            <a:xfrm>
              <a:off x="2336" y="3505"/>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Ilık</a:t>
              </a:r>
              <a:endParaRPr lang="en-US" sz="1800" dirty="0">
                <a:solidFill>
                  <a:srgbClr val="7030A0"/>
                </a:solidFill>
              </a:endParaRPr>
            </a:p>
          </p:txBody>
        </p:sp>
        <p:sp>
          <p:nvSpPr>
            <p:cNvPr id="20502" name="Rectangle 20"/>
            <p:cNvSpPr>
              <a:spLocks noChangeArrowheads="1"/>
            </p:cNvSpPr>
            <p:nvPr/>
          </p:nvSpPr>
          <p:spPr bwMode="auto">
            <a:xfrm>
              <a:off x="912" y="3505"/>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Bulutlu</a:t>
              </a:r>
              <a:endParaRPr lang="en-US" sz="1800" dirty="0">
                <a:solidFill>
                  <a:srgbClr val="7030A0"/>
                </a:solidFill>
              </a:endParaRPr>
            </a:p>
          </p:txBody>
        </p:sp>
        <p:sp>
          <p:nvSpPr>
            <p:cNvPr id="20503" name="Rectangle 21"/>
            <p:cNvSpPr>
              <a:spLocks noChangeArrowheads="1"/>
            </p:cNvSpPr>
            <p:nvPr/>
          </p:nvSpPr>
          <p:spPr bwMode="auto">
            <a:xfrm>
              <a:off x="432" y="3505"/>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12</a:t>
              </a:r>
              <a:endParaRPr lang="en-US" sz="1800" dirty="0">
                <a:solidFill>
                  <a:srgbClr val="7030A0"/>
                </a:solidFill>
              </a:endParaRPr>
            </a:p>
          </p:txBody>
        </p:sp>
        <p:sp>
          <p:nvSpPr>
            <p:cNvPr id="20504" name="Rectangle 22"/>
            <p:cNvSpPr>
              <a:spLocks noChangeArrowheads="1"/>
            </p:cNvSpPr>
            <p:nvPr/>
          </p:nvSpPr>
          <p:spPr bwMode="auto">
            <a:xfrm>
              <a:off x="4560" y="3294"/>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05" name="Rectangle 23"/>
            <p:cNvSpPr>
              <a:spLocks noChangeArrowheads="1"/>
            </p:cNvSpPr>
            <p:nvPr/>
          </p:nvSpPr>
          <p:spPr bwMode="auto">
            <a:xfrm>
              <a:off x="3840" y="3294"/>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Güçlü</a:t>
              </a:r>
              <a:endParaRPr lang="en-US" sz="1800" dirty="0">
                <a:solidFill>
                  <a:srgbClr val="7030A0"/>
                </a:solidFill>
              </a:endParaRPr>
            </a:p>
          </p:txBody>
        </p:sp>
        <p:sp>
          <p:nvSpPr>
            <p:cNvPr id="20506" name="Rectangle 24"/>
            <p:cNvSpPr>
              <a:spLocks noChangeArrowheads="1"/>
            </p:cNvSpPr>
            <p:nvPr/>
          </p:nvSpPr>
          <p:spPr bwMode="auto">
            <a:xfrm>
              <a:off x="3072" y="3294"/>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507" name="Rectangle 25"/>
            <p:cNvSpPr>
              <a:spLocks noChangeArrowheads="1"/>
            </p:cNvSpPr>
            <p:nvPr/>
          </p:nvSpPr>
          <p:spPr bwMode="auto">
            <a:xfrm>
              <a:off x="2336" y="3294"/>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Ilık</a:t>
              </a:r>
              <a:endParaRPr lang="en-US" sz="1800" dirty="0">
                <a:solidFill>
                  <a:srgbClr val="7030A0"/>
                </a:solidFill>
              </a:endParaRPr>
            </a:p>
          </p:txBody>
        </p:sp>
        <p:sp>
          <p:nvSpPr>
            <p:cNvPr id="20508" name="Rectangle 26"/>
            <p:cNvSpPr>
              <a:spLocks noChangeArrowheads="1"/>
            </p:cNvSpPr>
            <p:nvPr/>
          </p:nvSpPr>
          <p:spPr bwMode="auto">
            <a:xfrm>
              <a:off x="912" y="3294"/>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Güneşli</a:t>
              </a:r>
              <a:endParaRPr lang="en-US" sz="1800" dirty="0">
                <a:solidFill>
                  <a:srgbClr val="7030A0"/>
                </a:solidFill>
              </a:endParaRPr>
            </a:p>
          </p:txBody>
        </p:sp>
        <p:sp>
          <p:nvSpPr>
            <p:cNvPr id="20509" name="Rectangle 27"/>
            <p:cNvSpPr>
              <a:spLocks noChangeArrowheads="1"/>
            </p:cNvSpPr>
            <p:nvPr/>
          </p:nvSpPr>
          <p:spPr bwMode="auto">
            <a:xfrm>
              <a:off x="432" y="3294"/>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11</a:t>
              </a:r>
              <a:endParaRPr lang="en-US" sz="1800" dirty="0">
                <a:solidFill>
                  <a:srgbClr val="7030A0"/>
                </a:solidFill>
              </a:endParaRPr>
            </a:p>
          </p:txBody>
        </p:sp>
        <p:sp>
          <p:nvSpPr>
            <p:cNvPr id="20510" name="Rectangle 28"/>
            <p:cNvSpPr>
              <a:spLocks noChangeArrowheads="1"/>
            </p:cNvSpPr>
            <p:nvPr/>
          </p:nvSpPr>
          <p:spPr bwMode="auto">
            <a:xfrm>
              <a:off x="4560" y="3083"/>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11" name="Rectangle 29"/>
            <p:cNvSpPr>
              <a:spLocks noChangeArrowheads="1"/>
            </p:cNvSpPr>
            <p:nvPr/>
          </p:nvSpPr>
          <p:spPr bwMode="auto">
            <a:xfrm>
              <a:off x="3840" y="3083"/>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Güçlü</a:t>
              </a:r>
              <a:endParaRPr lang="en-US" sz="1800" dirty="0">
                <a:solidFill>
                  <a:srgbClr val="7030A0"/>
                </a:solidFill>
              </a:endParaRPr>
            </a:p>
          </p:txBody>
        </p:sp>
        <p:sp>
          <p:nvSpPr>
            <p:cNvPr id="20512" name="Rectangle 30"/>
            <p:cNvSpPr>
              <a:spLocks noChangeArrowheads="1"/>
            </p:cNvSpPr>
            <p:nvPr/>
          </p:nvSpPr>
          <p:spPr bwMode="auto">
            <a:xfrm>
              <a:off x="3072" y="3083"/>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513" name="Rectangle 31"/>
            <p:cNvSpPr>
              <a:spLocks noChangeArrowheads="1"/>
            </p:cNvSpPr>
            <p:nvPr/>
          </p:nvSpPr>
          <p:spPr bwMode="auto">
            <a:xfrm>
              <a:off x="2336" y="3083"/>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Ilık</a:t>
              </a:r>
              <a:endParaRPr lang="en-US" sz="1800" dirty="0">
                <a:solidFill>
                  <a:srgbClr val="7030A0"/>
                </a:solidFill>
              </a:endParaRPr>
            </a:p>
          </p:txBody>
        </p:sp>
        <p:sp>
          <p:nvSpPr>
            <p:cNvPr id="20514" name="Rectangle 32"/>
            <p:cNvSpPr>
              <a:spLocks noChangeArrowheads="1"/>
            </p:cNvSpPr>
            <p:nvPr/>
          </p:nvSpPr>
          <p:spPr bwMode="auto">
            <a:xfrm>
              <a:off x="912" y="3083"/>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Yağmurlu</a:t>
              </a:r>
              <a:endParaRPr lang="en-US" sz="1800" dirty="0">
                <a:solidFill>
                  <a:srgbClr val="7030A0"/>
                </a:solidFill>
              </a:endParaRPr>
            </a:p>
          </p:txBody>
        </p:sp>
        <p:sp>
          <p:nvSpPr>
            <p:cNvPr id="20515" name="Rectangle 33"/>
            <p:cNvSpPr>
              <a:spLocks noChangeArrowheads="1"/>
            </p:cNvSpPr>
            <p:nvPr/>
          </p:nvSpPr>
          <p:spPr bwMode="auto">
            <a:xfrm>
              <a:off x="432" y="3083"/>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10</a:t>
              </a:r>
              <a:endParaRPr lang="en-US" sz="1800" dirty="0">
                <a:solidFill>
                  <a:srgbClr val="7030A0"/>
                </a:solidFill>
              </a:endParaRPr>
            </a:p>
          </p:txBody>
        </p:sp>
        <p:sp>
          <p:nvSpPr>
            <p:cNvPr id="20516" name="Rectangle 34"/>
            <p:cNvSpPr>
              <a:spLocks noChangeArrowheads="1"/>
            </p:cNvSpPr>
            <p:nvPr/>
          </p:nvSpPr>
          <p:spPr bwMode="auto">
            <a:xfrm>
              <a:off x="4560" y="2872"/>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17" name="Rectangle 35"/>
            <p:cNvSpPr>
              <a:spLocks noChangeArrowheads="1"/>
            </p:cNvSpPr>
            <p:nvPr/>
          </p:nvSpPr>
          <p:spPr bwMode="auto">
            <a:xfrm>
              <a:off x="3840" y="2872"/>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18" name="Rectangle 36"/>
            <p:cNvSpPr>
              <a:spLocks noChangeArrowheads="1"/>
            </p:cNvSpPr>
            <p:nvPr/>
          </p:nvSpPr>
          <p:spPr bwMode="auto">
            <a:xfrm>
              <a:off x="3072" y="2872"/>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519" name="Rectangle 37"/>
            <p:cNvSpPr>
              <a:spLocks noChangeArrowheads="1"/>
            </p:cNvSpPr>
            <p:nvPr/>
          </p:nvSpPr>
          <p:spPr bwMode="auto">
            <a:xfrm>
              <a:off x="2336" y="2872"/>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Serin</a:t>
              </a:r>
              <a:endParaRPr lang="en-US" sz="1800" dirty="0">
                <a:solidFill>
                  <a:srgbClr val="7030A0"/>
                </a:solidFill>
              </a:endParaRPr>
            </a:p>
          </p:txBody>
        </p:sp>
        <p:sp>
          <p:nvSpPr>
            <p:cNvPr id="20520" name="Rectangle 38"/>
            <p:cNvSpPr>
              <a:spLocks noChangeArrowheads="1"/>
            </p:cNvSpPr>
            <p:nvPr/>
          </p:nvSpPr>
          <p:spPr bwMode="auto">
            <a:xfrm>
              <a:off x="912" y="2872"/>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Güneşli</a:t>
              </a:r>
              <a:endParaRPr lang="en-US" sz="1800" dirty="0">
                <a:solidFill>
                  <a:srgbClr val="7030A0"/>
                </a:solidFill>
              </a:endParaRPr>
            </a:p>
          </p:txBody>
        </p:sp>
        <p:sp>
          <p:nvSpPr>
            <p:cNvPr id="20521" name="Rectangle 39"/>
            <p:cNvSpPr>
              <a:spLocks noChangeArrowheads="1"/>
            </p:cNvSpPr>
            <p:nvPr/>
          </p:nvSpPr>
          <p:spPr bwMode="auto">
            <a:xfrm>
              <a:off x="432" y="2872"/>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9</a:t>
              </a:r>
              <a:endParaRPr lang="en-US" sz="1800" dirty="0">
                <a:solidFill>
                  <a:srgbClr val="7030A0"/>
                </a:solidFill>
              </a:endParaRPr>
            </a:p>
          </p:txBody>
        </p:sp>
        <p:sp>
          <p:nvSpPr>
            <p:cNvPr id="20522" name="Rectangle 40"/>
            <p:cNvSpPr>
              <a:spLocks noChangeArrowheads="1"/>
            </p:cNvSpPr>
            <p:nvPr/>
          </p:nvSpPr>
          <p:spPr bwMode="auto">
            <a:xfrm>
              <a:off x="4560" y="2661"/>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Hayır</a:t>
              </a:r>
              <a:endParaRPr lang="en-US" sz="1800" dirty="0">
                <a:solidFill>
                  <a:srgbClr val="7030A0"/>
                </a:solidFill>
              </a:endParaRPr>
            </a:p>
          </p:txBody>
        </p:sp>
        <p:sp>
          <p:nvSpPr>
            <p:cNvPr id="20523" name="Rectangle 41"/>
            <p:cNvSpPr>
              <a:spLocks noChangeArrowheads="1"/>
            </p:cNvSpPr>
            <p:nvPr/>
          </p:nvSpPr>
          <p:spPr bwMode="auto">
            <a:xfrm>
              <a:off x="3840" y="2661"/>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24" name="Rectangle 42"/>
            <p:cNvSpPr>
              <a:spLocks noChangeArrowheads="1"/>
            </p:cNvSpPr>
            <p:nvPr/>
          </p:nvSpPr>
          <p:spPr bwMode="auto">
            <a:xfrm>
              <a:off x="3072" y="2661"/>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525" name="Rectangle 43"/>
            <p:cNvSpPr>
              <a:spLocks noChangeArrowheads="1"/>
            </p:cNvSpPr>
            <p:nvPr/>
          </p:nvSpPr>
          <p:spPr bwMode="auto">
            <a:xfrm>
              <a:off x="2336" y="2661"/>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Ilık</a:t>
              </a:r>
              <a:endParaRPr lang="en-US" sz="1800" dirty="0">
                <a:solidFill>
                  <a:srgbClr val="7030A0"/>
                </a:solidFill>
              </a:endParaRPr>
            </a:p>
          </p:txBody>
        </p:sp>
        <p:sp>
          <p:nvSpPr>
            <p:cNvPr id="20526" name="Rectangle 44"/>
            <p:cNvSpPr>
              <a:spLocks noChangeArrowheads="1"/>
            </p:cNvSpPr>
            <p:nvPr/>
          </p:nvSpPr>
          <p:spPr bwMode="auto">
            <a:xfrm>
              <a:off x="912" y="2661"/>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Güneşli</a:t>
              </a:r>
              <a:endParaRPr lang="en-US" sz="1800" dirty="0">
                <a:solidFill>
                  <a:srgbClr val="7030A0"/>
                </a:solidFill>
              </a:endParaRPr>
            </a:p>
          </p:txBody>
        </p:sp>
        <p:sp>
          <p:nvSpPr>
            <p:cNvPr id="20527" name="Rectangle 45"/>
            <p:cNvSpPr>
              <a:spLocks noChangeArrowheads="1"/>
            </p:cNvSpPr>
            <p:nvPr/>
          </p:nvSpPr>
          <p:spPr bwMode="auto">
            <a:xfrm>
              <a:off x="432" y="2661"/>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8</a:t>
              </a:r>
              <a:endParaRPr lang="en-US" sz="1800" dirty="0">
                <a:solidFill>
                  <a:srgbClr val="7030A0"/>
                </a:solidFill>
              </a:endParaRPr>
            </a:p>
          </p:txBody>
        </p:sp>
        <p:sp>
          <p:nvSpPr>
            <p:cNvPr id="20528" name="Rectangle 46"/>
            <p:cNvSpPr>
              <a:spLocks noChangeArrowheads="1"/>
            </p:cNvSpPr>
            <p:nvPr/>
          </p:nvSpPr>
          <p:spPr bwMode="auto">
            <a:xfrm>
              <a:off x="4560" y="2450"/>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29" name="Rectangle 47"/>
            <p:cNvSpPr>
              <a:spLocks noChangeArrowheads="1"/>
            </p:cNvSpPr>
            <p:nvPr/>
          </p:nvSpPr>
          <p:spPr bwMode="auto">
            <a:xfrm>
              <a:off x="3840" y="2450"/>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30" name="Rectangle 48"/>
            <p:cNvSpPr>
              <a:spLocks noChangeArrowheads="1"/>
            </p:cNvSpPr>
            <p:nvPr/>
          </p:nvSpPr>
          <p:spPr bwMode="auto">
            <a:xfrm>
              <a:off x="3072" y="2450"/>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531" name="Rectangle 49"/>
            <p:cNvSpPr>
              <a:spLocks noChangeArrowheads="1"/>
            </p:cNvSpPr>
            <p:nvPr/>
          </p:nvSpPr>
          <p:spPr bwMode="auto">
            <a:xfrm>
              <a:off x="2336" y="2450"/>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Serin</a:t>
              </a:r>
              <a:endParaRPr lang="en-US" sz="1800" dirty="0">
                <a:solidFill>
                  <a:srgbClr val="7030A0"/>
                </a:solidFill>
              </a:endParaRPr>
            </a:p>
          </p:txBody>
        </p:sp>
        <p:sp>
          <p:nvSpPr>
            <p:cNvPr id="20532" name="Rectangle 50"/>
            <p:cNvSpPr>
              <a:spLocks noChangeArrowheads="1"/>
            </p:cNvSpPr>
            <p:nvPr/>
          </p:nvSpPr>
          <p:spPr bwMode="auto">
            <a:xfrm>
              <a:off x="912" y="2450"/>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Bulutlu</a:t>
              </a:r>
              <a:endParaRPr lang="en-US" sz="1800" dirty="0">
                <a:solidFill>
                  <a:srgbClr val="7030A0"/>
                </a:solidFill>
              </a:endParaRPr>
            </a:p>
          </p:txBody>
        </p:sp>
        <p:sp>
          <p:nvSpPr>
            <p:cNvPr id="20533" name="Rectangle 51"/>
            <p:cNvSpPr>
              <a:spLocks noChangeArrowheads="1"/>
            </p:cNvSpPr>
            <p:nvPr/>
          </p:nvSpPr>
          <p:spPr bwMode="auto">
            <a:xfrm>
              <a:off x="432" y="2450"/>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7</a:t>
              </a:r>
              <a:endParaRPr lang="en-US" sz="1800" dirty="0">
                <a:solidFill>
                  <a:srgbClr val="7030A0"/>
                </a:solidFill>
              </a:endParaRPr>
            </a:p>
          </p:txBody>
        </p:sp>
        <p:sp>
          <p:nvSpPr>
            <p:cNvPr id="20534" name="Rectangle 52"/>
            <p:cNvSpPr>
              <a:spLocks noChangeArrowheads="1"/>
            </p:cNvSpPr>
            <p:nvPr/>
          </p:nvSpPr>
          <p:spPr bwMode="auto">
            <a:xfrm>
              <a:off x="4560" y="2239"/>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Hayır</a:t>
              </a:r>
              <a:endParaRPr lang="en-US" sz="1800" dirty="0">
                <a:solidFill>
                  <a:srgbClr val="7030A0"/>
                </a:solidFill>
              </a:endParaRPr>
            </a:p>
          </p:txBody>
        </p:sp>
        <p:sp>
          <p:nvSpPr>
            <p:cNvPr id="20535" name="Rectangle 53"/>
            <p:cNvSpPr>
              <a:spLocks noChangeArrowheads="1"/>
            </p:cNvSpPr>
            <p:nvPr/>
          </p:nvSpPr>
          <p:spPr bwMode="auto">
            <a:xfrm>
              <a:off x="3840" y="2239"/>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Güçlü</a:t>
              </a:r>
              <a:endParaRPr lang="en-US" sz="1800" dirty="0">
                <a:solidFill>
                  <a:srgbClr val="7030A0"/>
                </a:solidFill>
              </a:endParaRPr>
            </a:p>
          </p:txBody>
        </p:sp>
        <p:sp>
          <p:nvSpPr>
            <p:cNvPr id="20536" name="Rectangle 54"/>
            <p:cNvSpPr>
              <a:spLocks noChangeArrowheads="1"/>
            </p:cNvSpPr>
            <p:nvPr/>
          </p:nvSpPr>
          <p:spPr bwMode="auto">
            <a:xfrm>
              <a:off x="3072" y="2239"/>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537" name="Rectangle 55"/>
            <p:cNvSpPr>
              <a:spLocks noChangeArrowheads="1"/>
            </p:cNvSpPr>
            <p:nvPr/>
          </p:nvSpPr>
          <p:spPr bwMode="auto">
            <a:xfrm>
              <a:off x="2336" y="2239"/>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Serin</a:t>
              </a:r>
              <a:endParaRPr lang="en-US" sz="1800" dirty="0">
                <a:solidFill>
                  <a:srgbClr val="7030A0"/>
                </a:solidFill>
              </a:endParaRPr>
            </a:p>
          </p:txBody>
        </p:sp>
        <p:sp>
          <p:nvSpPr>
            <p:cNvPr id="20538" name="Rectangle 56"/>
            <p:cNvSpPr>
              <a:spLocks noChangeArrowheads="1"/>
            </p:cNvSpPr>
            <p:nvPr/>
          </p:nvSpPr>
          <p:spPr bwMode="auto">
            <a:xfrm>
              <a:off x="912" y="2239"/>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Yağmurlu</a:t>
              </a:r>
              <a:endParaRPr lang="en-US" sz="1800" dirty="0">
                <a:solidFill>
                  <a:srgbClr val="7030A0"/>
                </a:solidFill>
              </a:endParaRPr>
            </a:p>
          </p:txBody>
        </p:sp>
        <p:sp>
          <p:nvSpPr>
            <p:cNvPr id="20539" name="Rectangle 57"/>
            <p:cNvSpPr>
              <a:spLocks noChangeArrowheads="1"/>
            </p:cNvSpPr>
            <p:nvPr/>
          </p:nvSpPr>
          <p:spPr bwMode="auto">
            <a:xfrm>
              <a:off x="432" y="2239"/>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6</a:t>
              </a:r>
              <a:endParaRPr lang="en-US" sz="1800" dirty="0">
                <a:solidFill>
                  <a:srgbClr val="7030A0"/>
                </a:solidFill>
              </a:endParaRPr>
            </a:p>
          </p:txBody>
        </p:sp>
        <p:sp>
          <p:nvSpPr>
            <p:cNvPr id="20540" name="Rectangle 58"/>
            <p:cNvSpPr>
              <a:spLocks noChangeArrowheads="1"/>
            </p:cNvSpPr>
            <p:nvPr/>
          </p:nvSpPr>
          <p:spPr bwMode="auto">
            <a:xfrm>
              <a:off x="4560" y="2028"/>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41" name="Rectangle 59"/>
            <p:cNvSpPr>
              <a:spLocks noChangeArrowheads="1"/>
            </p:cNvSpPr>
            <p:nvPr/>
          </p:nvSpPr>
          <p:spPr bwMode="auto">
            <a:xfrm>
              <a:off x="3840" y="2028"/>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42" name="Rectangle 60"/>
            <p:cNvSpPr>
              <a:spLocks noChangeArrowheads="1"/>
            </p:cNvSpPr>
            <p:nvPr/>
          </p:nvSpPr>
          <p:spPr bwMode="auto">
            <a:xfrm>
              <a:off x="3072" y="2028"/>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a:solidFill>
                    <a:srgbClr val="7030A0"/>
                  </a:solidFill>
                </a:rPr>
                <a:t>Normal</a:t>
              </a:r>
              <a:endParaRPr lang="en-US" sz="1800">
                <a:solidFill>
                  <a:srgbClr val="7030A0"/>
                </a:solidFill>
              </a:endParaRPr>
            </a:p>
          </p:txBody>
        </p:sp>
        <p:sp>
          <p:nvSpPr>
            <p:cNvPr id="20543" name="Rectangle 61"/>
            <p:cNvSpPr>
              <a:spLocks noChangeArrowheads="1"/>
            </p:cNvSpPr>
            <p:nvPr/>
          </p:nvSpPr>
          <p:spPr bwMode="auto">
            <a:xfrm>
              <a:off x="2336" y="2028"/>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Serin</a:t>
              </a:r>
              <a:endParaRPr lang="en-US" sz="1800" dirty="0">
                <a:solidFill>
                  <a:srgbClr val="7030A0"/>
                </a:solidFill>
              </a:endParaRPr>
            </a:p>
          </p:txBody>
        </p:sp>
        <p:sp>
          <p:nvSpPr>
            <p:cNvPr id="20544" name="Rectangle 62"/>
            <p:cNvSpPr>
              <a:spLocks noChangeArrowheads="1"/>
            </p:cNvSpPr>
            <p:nvPr/>
          </p:nvSpPr>
          <p:spPr bwMode="auto">
            <a:xfrm>
              <a:off x="912" y="2028"/>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Yağmurlu</a:t>
              </a:r>
              <a:endParaRPr lang="en-US" sz="1800" dirty="0">
                <a:solidFill>
                  <a:srgbClr val="7030A0"/>
                </a:solidFill>
              </a:endParaRPr>
            </a:p>
          </p:txBody>
        </p:sp>
        <p:sp>
          <p:nvSpPr>
            <p:cNvPr id="20545" name="Rectangle 63"/>
            <p:cNvSpPr>
              <a:spLocks noChangeArrowheads="1"/>
            </p:cNvSpPr>
            <p:nvPr/>
          </p:nvSpPr>
          <p:spPr bwMode="auto">
            <a:xfrm>
              <a:off x="432" y="2028"/>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5</a:t>
              </a:r>
              <a:endParaRPr lang="en-US" sz="1800" dirty="0">
                <a:solidFill>
                  <a:srgbClr val="7030A0"/>
                </a:solidFill>
              </a:endParaRPr>
            </a:p>
          </p:txBody>
        </p:sp>
        <p:sp>
          <p:nvSpPr>
            <p:cNvPr id="20546" name="Rectangle 64"/>
            <p:cNvSpPr>
              <a:spLocks noChangeArrowheads="1"/>
            </p:cNvSpPr>
            <p:nvPr/>
          </p:nvSpPr>
          <p:spPr bwMode="auto">
            <a:xfrm>
              <a:off x="4560" y="1817"/>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47" name="Rectangle 65"/>
            <p:cNvSpPr>
              <a:spLocks noChangeArrowheads="1"/>
            </p:cNvSpPr>
            <p:nvPr/>
          </p:nvSpPr>
          <p:spPr bwMode="auto">
            <a:xfrm>
              <a:off x="3840" y="1817"/>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48" name="Rectangle 66"/>
            <p:cNvSpPr>
              <a:spLocks noChangeArrowheads="1"/>
            </p:cNvSpPr>
            <p:nvPr/>
          </p:nvSpPr>
          <p:spPr bwMode="auto">
            <a:xfrm>
              <a:off x="3072" y="1817"/>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549" name="Rectangle 67"/>
            <p:cNvSpPr>
              <a:spLocks noChangeArrowheads="1"/>
            </p:cNvSpPr>
            <p:nvPr/>
          </p:nvSpPr>
          <p:spPr bwMode="auto">
            <a:xfrm>
              <a:off x="2336" y="1817"/>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Ilık</a:t>
              </a:r>
              <a:endParaRPr lang="en-US" sz="1800" dirty="0">
                <a:solidFill>
                  <a:srgbClr val="7030A0"/>
                </a:solidFill>
              </a:endParaRPr>
            </a:p>
          </p:txBody>
        </p:sp>
        <p:sp>
          <p:nvSpPr>
            <p:cNvPr id="20550" name="Rectangle 68"/>
            <p:cNvSpPr>
              <a:spLocks noChangeArrowheads="1"/>
            </p:cNvSpPr>
            <p:nvPr/>
          </p:nvSpPr>
          <p:spPr bwMode="auto">
            <a:xfrm>
              <a:off x="912" y="1817"/>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Yağmurlu </a:t>
              </a:r>
              <a:endParaRPr lang="en-US" sz="1800" dirty="0">
                <a:solidFill>
                  <a:srgbClr val="7030A0"/>
                </a:solidFill>
              </a:endParaRPr>
            </a:p>
          </p:txBody>
        </p:sp>
        <p:sp>
          <p:nvSpPr>
            <p:cNvPr id="20551" name="Rectangle 69"/>
            <p:cNvSpPr>
              <a:spLocks noChangeArrowheads="1"/>
            </p:cNvSpPr>
            <p:nvPr/>
          </p:nvSpPr>
          <p:spPr bwMode="auto">
            <a:xfrm>
              <a:off x="432" y="1817"/>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4 </a:t>
              </a:r>
              <a:endParaRPr lang="en-US" sz="1800" dirty="0">
                <a:solidFill>
                  <a:srgbClr val="7030A0"/>
                </a:solidFill>
              </a:endParaRPr>
            </a:p>
          </p:txBody>
        </p:sp>
        <p:sp>
          <p:nvSpPr>
            <p:cNvPr id="20552" name="Rectangle 70"/>
            <p:cNvSpPr>
              <a:spLocks noChangeArrowheads="1"/>
            </p:cNvSpPr>
            <p:nvPr/>
          </p:nvSpPr>
          <p:spPr bwMode="auto">
            <a:xfrm>
              <a:off x="4560" y="1606"/>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Evet</a:t>
              </a:r>
              <a:endParaRPr lang="en-US" sz="1800" dirty="0">
                <a:solidFill>
                  <a:srgbClr val="7030A0"/>
                </a:solidFill>
              </a:endParaRPr>
            </a:p>
          </p:txBody>
        </p:sp>
        <p:sp>
          <p:nvSpPr>
            <p:cNvPr id="20553" name="Rectangle 71"/>
            <p:cNvSpPr>
              <a:spLocks noChangeArrowheads="1"/>
            </p:cNvSpPr>
            <p:nvPr/>
          </p:nvSpPr>
          <p:spPr bwMode="auto">
            <a:xfrm>
              <a:off x="3840" y="1606"/>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54" name="Rectangle 72"/>
            <p:cNvSpPr>
              <a:spLocks noChangeArrowheads="1"/>
            </p:cNvSpPr>
            <p:nvPr/>
          </p:nvSpPr>
          <p:spPr bwMode="auto">
            <a:xfrm>
              <a:off x="3072" y="1606"/>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555" name="Rectangle 73"/>
            <p:cNvSpPr>
              <a:spLocks noChangeArrowheads="1"/>
            </p:cNvSpPr>
            <p:nvPr/>
          </p:nvSpPr>
          <p:spPr bwMode="auto">
            <a:xfrm>
              <a:off x="2336" y="1606"/>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Sıcak</a:t>
              </a:r>
              <a:endParaRPr lang="en-US" sz="1800" dirty="0">
                <a:solidFill>
                  <a:srgbClr val="7030A0"/>
                </a:solidFill>
              </a:endParaRPr>
            </a:p>
          </p:txBody>
        </p:sp>
        <p:sp>
          <p:nvSpPr>
            <p:cNvPr id="20556" name="Rectangle 74"/>
            <p:cNvSpPr>
              <a:spLocks noChangeArrowheads="1"/>
            </p:cNvSpPr>
            <p:nvPr/>
          </p:nvSpPr>
          <p:spPr bwMode="auto">
            <a:xfrm>
              <a:off x="912" y="1606"/>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Bulutlu</a:t>
              </a:r>
              <a:endParaRPr lang="en-US" sz="1800" dirty="0">
                <a:solidFill>
                  <a:srgbClr val="7030A0"/>
                </a:solidFill>
              </a:endParaRPr>
            </a:p>
          </p:txBody>
        </p:sp>
        <p:sp>
          <p:nvSpPr>
            <p:cNvPr id="20557" name="Rectangle 75"/>
            <p:cNvSpPr>
              <a:spLocks noChangeArrowheads="1"/>
            </p:cNvSpPr>
            <p:nvPr/>
          </p:nvSpPr>
          <p:spPr bwMode="auto">
            <a:xfrm>
              <a:off x="432" y="1606"/>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3</a:t>
              </a:r>
              <a:endParaRPr lang="en-US" sz="1800" dirty="0">
                <a:solidFill>
                  <a:srgbClr val="7030A0"/>
                </a:solidFill>
              </a:endParaRPr>
            </a:p>
          </p:txBody>
        </p:sp>
        <p:sp>
          <p:nvSpPr>
            <p:cNvPr id="20558" name="Rectangle 76"/>
            <p:cNvSpPr>
              <a:spLocks noChangeArrowheads="1"/>
            </p:cNvSpPr>
            <p:nvPr/>
          </p:nvSpPr>
          <p:spPr bwMode="auto">
            <a:xfrm>
              <a:off x="4560" y="1395"/>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Hayır</a:t>
              </a:r>
              <a:endParaRPr lang="en-US" sz="1800" dirty="0">
                <a:solidFill>
                  <a:srgbClr val="7030A0"/>
                </a:solidFill>
              </a:endParaRPr>
            </a:p>
          </p:txBody>
        </p:sp>
        <p:sp>
          <p:nvSpPr>
            <p:cNvPr id="20559" name="Rectangle 77"/>
            <p:cNvSpPr>
              <a:spLocks noChangeArrowheads="1"/>
            </p:cNvSpPr>
            <p:nvPr/>
          </p:nvSpPr>
          <p:spPr bwMode="auto">
            <a:xfrm>
              <a:off x="3840" y="1395"/>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Güçlü</a:t>
              </a:r>
              <a:endParaRPr lang="en-US" sz="1800" dirty="0">
                <a:solidFill>
                  <a:srgbClr val="7030A0"/>
                </a:solidFill>
              </a:endParaRPr>
            </a:p>
          </p:txBody>
        </p:sp>
        <p:sp>
          <p:nvSpPr>
            <p:cNvPr id="20560" name="Rectangle 78"/>
            <p:cNvSpPr>
              <a:spLocks noChangeArrowheads="1"/>
            </p:cNvSpPr>
            <p:nvPr/>
          </p:nvSpPr>
          <p:spPr bwMode="auto">
            <a:xfrm>
              <a:off x="3072" y="1395"/>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561" name="Rectangle 79"/>
            <p:cNvSpPr>
              <a:spLocks noChangeArrowheads="1"/>
            </p:cNvSpPr>
            <p:nvPr/>
          </p:nvSpPr>
          <p:spPr bwMode="auto">
            <a:xfrm>
              <a:off x="2336" y="1395"/>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Sıcak</a:t>
              </a:r>
              <a:endParaRPr lang="en-US" sz="1800" dirty="0">
                <a:solidFill>
                  <a:srgbClr val="7030A0"/>
                </a:solidFill>
              </a:endParaRPr>
            </a:p>
          </p:txBody>
        </p:sp>
        <p:sp>
          <p:nvSpPr>
            <p:cNvPr id="20562" name="Rectangle 80"/>
            <p:cNvSpPr>
              <a:spLocks noChangeArrowheads="1"/>
            </p:cNvSpPr>
            <p:nvPr/>
          </p:nvSpPr>
          <p:spPr bwMode="auto">
            <a:xfrm>
              <a:off x="912" y="1395"/>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Güneşli</a:t>
              </a:r>
              <a:endParaRPr lang="en-US" sz="1800" dirty="0">
                <a:solidFill>
                  <a:srgbClr val="7030A0"/>
                </a:solidFill>
              </a:endParaRPr>
            </a:p>
          </p:txBody>
        </p:sp>
        <p:sp>
          <p:nvSpPr>
            <p:cNvPr id="20563" name="Rectangle 81"/>
            <p:cNvSpPr>
              <a:spLocks noChangeArrowheads="1"/>
            </p:cNvSpPr>
            <p:nvPr/>
          </p:nvSpPr>
          <p:spPr bwMode="auto">
            <a:xfrm>
              <a:off x="432" y="1395"/>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2</a:t>
              </a:r>
              <a:endParaRPr lang="en-US" sz="1800" dirty="0">
                <a:solidFill>
                  <a:srgbClr val="7030A0"/>
                </a:solidFill>
              </a:endParaRPr>
            </a:p>
          </p:txBody>
        </p:sp>
        <p:sp>
          <p:nvSpPr>
            <p:cNvPr id="20564" name="Rectangle 82"/>
            <p:cNvSpPr>
              <a:spLocks noChangeArrowheads="1"/>
            </p:cNvSpPr>
            <p:nvPr/>
          </p:nvSpPr>
          <p:spPr bwMode="auto">
            <a:xfrm>
              <a:off x="4560" y="1184"/>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Hayır</a:t>
              </a:r>
              <a:endParaRPr lang="en-US" sz="1800" dirty="0">
                <a:solidFill>
                  <a:srgbClr val="7030A0"/>
                </a:solidFill>
              </a:endParaRPr>
            </a:p>
          </p:txBody>
        </p:sp>
        <p:sp>
          <p:nvSpPr>
            <p:cNvPr id="20565" name="Rectangle 83"/>
            <p:cNvSpPr>
              <a:spLocks noChangeArrowheads="1"/>
            </p:cNvSpPr>
            <p:nvPr/>
          </p:nvSpPr>
          <p:spPr bwMode="auto">
            <a:xfrm>
              <a:off x="3840" y="1184"/>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Zayıf</a:t>
              </a:r>
              <a:endParaRPr lang="en-US" sz="1800" dirty="0">
                <a:solidFill>
                  <a:srgbClr val="7030A0"/>
                </a:solidFill>
              </a:endParaRPr>
            </a:p>
          </p:txBody>
        </p:sp>
        <p:sp>
          <p:nvSpPr>
            <p:cNvPr id="20566" name="Rectangle 84"/>
            <p:cNvSpPr>
              <a:spLocks noChangeArrowheads="1"/>
            </p:cNvSpPr>
            <p:nvPr/>
          </p:nvSpPr>
          <p:spPr bwMode="auto">
            <a:xfrm>
              <a:off x="3072" y="1184"/>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Yüksek</a:t>
              </a:r>
              <a:endParaRPr lang="en-US" sz="1800" dirty="0">
                <a:solidFill>
                  <a:srgbClr val="7030A0"/>
                </a:solidFill>
              </a:endParaRPr>
            </a:p>
          </p:txBody>
        </p:sp>
        <p:sp>
          <p:nvSpPr>
            <p:cNvPr id="20567" name="Rectangle 85"/>
            <p:cNvSpPr>
              <a:spLocks noChangeArrowheads="1"/>
            </p:cNvSpPr>
            <p:nvPr/>
          </p:nvSpPr>
          <p:spPr bwMode="auto">
            <a:xfrm>
              <a:off x="2336" y="1184"/>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Sıcak</a:t>
              </a:r>
              <a:endParaRPr lang="en-US" sz="1800" dirty="0">
                <a:solidFill>
                  <a:srgbClr val="7030A0"/>
                </a:solidFill>
              </a:endParaRPr>
            </a:p>
          </p:txBody>
        </p:sp>
        <p:sp>
          <p:nvSpPr>
            <p:cNvPr id="20568" name="Rectangle 86"/>
            <p:cNvSpPr>
              <a:spLocks noChangeArrowheads="1"/>
            </p:cNvSpPr>
            <p:nvPr/>
          </p:nvSpPr>
          <p:spPr bwMode="auto">
            <a:xfrm>
              <a:off x="912" y="1184"/>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dirty="0" smtClean="0">
                  <a:solidFill>
                    <a:srgbClr val="7030A0"/>
                  </a:solidFill>
                </a:rPr>
                <a:t>Güneşli</a:t>
              </a:r>
              <a:endParaRPr lang="en-US" sz="1800" dirty="0">
                <a:solidFill>
                  <a:srgbClr val="7030A0"/>
                </a:solidFill>
              </a:endParaRPr>
            </a:p>
          </p:txBody>
        </p:sp>
        <p:sp>
          <p:nvSpPr>
            <p:cNvPr id="20569" name="Rectangle 87"/>
            <p:cNvSpPr>
              <a:spLocks noChangeArrowheads="1"/>
            </p:cNvSpPr>
            <p:nvPr/>
          </p:nvSpPr>
          <p:spPr bwMode="auto">
            <a:xfrm>
              <a:off x="432" y="1184"/>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dirty="0" smtClean="0">
                  <a:solidFill>
                    <a:srgbClr val="7030A0"/>
                  </a:solidFill>
                </a:rPr>
                <a:t>G</a:t>
              </a:r>
              <a:r>
                <a:rPr lang="sv-SE" sz="1800" dirty="0" smtClean="0">
                  <a:solidFill>
                    <a:srgbClr val="7030A0"/>
                  </a:solidFill>
                </a:rPr>
                <a:t>1</a:t>
              </a:r>
              <a:endParaRPr lang="en-US" sz="1800" dirty="0">
                <a:solidFill>
                  <a:srgbClr val="7030A0"/>
                </a:solidFill>
              </a:endParaRPr>
            </a:p>
          </p:txBody>
        </p:sp>
        <p:sp>
          <p:nvSpPr>
            <p:cNvPr id="20570" name="Rectangle 88"/>
            <p:cNvSpPr>
              <a:spLocks noChangeArrowheads="1"/>
            </p:cNvSpPr>
            <p:nvPr/>
          </p:nvSpPr>
          <p:spPr bwMode="auto">
            <a:xfrm>
              <a:off x="4560" y="960"/>
              <a:ext cx="1104"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b="1" dirty="0" smtClean="0">
                  <a:solidFill>
                    <a:srgbClr val="0070C0"/>
                  </a:solidFill>
                </a:rPr>
                <a:t>Tenis Oyna</a:t>
              </a:r>
              <a:endParaRPr lang="en-US" sz="1800" b="1" dirty="0">
                <a:solidFill>
                  <a:srgbClr val="0070C0"/>
                </a:solidFill>
              </a:endParaRPr>
            </a:p>
          </p:txBody>
        </p:sp>
        <p:sp>
          <p:nvSpPr>
            <p:cNvPr id="20571" name="Rectangle 89"/>
            <p:cNvSpPr>
              <a:spLocks noChangeArrowheads="1"/>
            </p:cNvSpPr>
            <p:nvPr/>
          </p:nvSpPr>
          <p:spPr bwMode="auto">
            <a:xfrm>
              <a:off x="3840" y="960"/>
              <a:ext cx="720"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b="1" dirty="0" smtClean="0">
                  <a:solidFill>
                    <a:srgbClr val="0070C0"/>
                  </a:solidFill>
                </a:rPr>
                <a:t>Rüzgar</a:t>
              </a:r>
              <a:endParaRPr lang="en-US" sz="1800" b="1" dirty="0">
                <a:solidFill>
                  <a:srgbClr val="0070C0"/>
                </a:solidFill>
              </a:endParaRPr>
            </a:p>
          </p:txBody>
        </p:sp>
        <p:sp>
          <p:nvSpPr>
            <p:cNvPr id="20572" name="Rectangle 90"/>
            <p:cNvSpPr>
              <a:spLocks noChangeArrowheads="1"/>
            </p:cNvSpPr>
            <p:nvPr/>
          </p:nvSpPr>
          <p:spPr bwMode="auto">
            <a:xfrm>
              <a:off x="3072" y="960"/>
              <a:ext cx="768"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b="1" dirty="0" smtClean="0">
                  <a:solidFill>
                    <a:srgbClr val="0070C0"/>
                  </a:solidFill>
                </a:rPr>
                <a:t>Nem</a:t>
              </a:r>
              <a:endParaRPr lang="en-US" sz="1800" b="1" dirty="0">
                <a:solidFill>
                  <a:srgbClr val="0070C0"/>
                </a:solidFill>
              </a:endParaRPr>
            </a:p>
          </p:txBody>
        </p:sp>
        <p:sp>
          <p:nvSpPr>
            <p:cNvPr id="20573" name="Rectangle 91"/>
            <p:cNvSpPr>
              <a:spLocks noChangeArrowheads="1"/>
            </p:cNvSpPr>
            <p:nvPr/>
          </p:nvSpPr>
          <p:spPr bwMode="auto">
            <a:xfrm>
              <a:off x="2336" y="960"/>
              <a:ext cx="736"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b="1" dirty="0" smtClean="0">
                  <a:solidFill>
                    <a:srgbClr val="0070C0"/>
                  </a:solidFill>
                </a:rPr>
                <a:t>Sıcaklık</a:t>
              </a:r>
              <a:endParaRPr lang="en-US" sz="1800" b="1" dirty="0">
                <a:solidFill>
                  <a:srgbClr val="0070C0"/>
                </a:solidFill>
              </a:endParaRPr>
            </a:p>
          </p:txBody>
        </p:sp>
        <p:sp>
          <p:nvSpPr>
            <p:cNvPr id="20574" name="Rectangle 92"/>
            <p:cNvSpPr>
              <a:spLocks noChangeArrowheads="1"/>
            </p:cNvSpPr>
            <p:nvPr/>
          </p:nvSpPr>
          <p:spPr bwMode="auto">
            <a:xfrm>
              <a:off x="912" y="960"/>
              <a:ext cx="1424"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800" b="1" dirty="0" smtClean="0">
                  <a:solidFill>
                    <a:srgbClr val="0070C0"/>
                  </a:solidFill>
                </a:rPr>
                <a:t>Hava</a:t>
              </a:r>
              <a:endParaRPr lang="en-US" sz="1800" b="1" dirty="0">
                <a:solidFill>
                  <a:srgbClr val="0070C0"/>
                </a:solidFill>
              </a:endParaRPr>
            </a:p>
          </p:txBody>
        </p:sp>
        <p:sp>
          <p:nvSpPr>
            <p:cNvPr id="20575" name="Rectangle 93"/>
            <p:cNvSpPr>
              <a:spLocks noChangeArrowheads="1"/>
            </p:cNvSpPr>
            <p:nvPr/>
          </p:nvSpPr>
          <p:spPr bwMode="auto">
            <a:xfrm>
              <a:off x="432" y="960"/>
              <a:ext cx="480"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800" b="1" dirty="0" smtClean="0">
                  <a:solidFill>
                    <a:srgbClr val="0070C0"/>
                  </a:solidFill>
                </a:rPr>
                <a:t>Gün</a:t>
              </a:r>
              <a:endParaRPr lang="en-US" sz="1800" b="1" dirty="0">
                <a:solidFill>
                  <a:srgbClr val="0070C0"/>
                </a:solidFill>
              </a:endParaRPr>
            </a:p>
          </p:txBody>
        </p:sp>
        <p:sp>
          <p:nvSpPr>
            <p:cNvPr id="20576" name="Line 94"/>
            <p:cNvSpPr>
              <a:spLocks noChangeShapeType="1"/>
            </p:cNvSpPr>
            <p:nvPr/>
          </p:nvSpPr>
          <p:spPr bwMode="auto">
            <a:xfrm>
              <a:off x="432" y="960"/>
              <a:ext cx="5232" cy="0"/>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77" name="Line 95"/>
            <p:cNvSpPr>
              <a:spLocks noChangeShapeType="1"/>
            </p:cNvSpPr>
            <p:nvPr/>
          </p:nvSpPr>
          <p:spPr bwMode="auto">
            <a:xfrm>
              <a:off x="432" y="1184"/>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78" name="Line 96"/>
            <p:cNvSpPr>
              <a:spLocks noChangeShapeType="1"/>
            </p:cNvSpPr>
            <p:nvPr/>
          </p:nvSpPr>
          <p:spPr bwMode="auto">
            <a:xfrm>
              <a:off x="432" y="1395"/>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79" name="Line 97"/>
            <p:cNvSpPr>
              <a:spLocks noChangeShapeType="1"/>
            </p:cNvSpPr>
            <p:nvPr/>
          </p:nvSpPr>
          <p:spPr bwMode="auto">
            <a:xfrm>
              <a:off x="432" y="1606"/>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0" name="Line 98"/>
            <p:cNvSpPr>
              <a:spLocks noChangeShapeType="1"/>
            </p:cNvSpPr>
            <p:nvPr/>
          </p:nvSpPr>
          <p:spPr bwMode="auto">
            <a:xfrm>
              <a:off x="432" y="1817"/>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1" name="Line 99"/>
            <p:cNvSpPr>
              <a:spLocks noChangeShapeType="1"/>
            </p:cNvSpPr>
            <p:nvPr/>
          </p:nvSpPr>
          <p:spPr bwMode="auto">
            <a:xfrm>
              <a:off x="432" y="2028"/>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2" name="Line 100"/>
            <p:cNvSpPr>
              <a:spLocks noChangeShapeType="1"/>
            </p:cNvSpPr>
            <p:nvPr/>
          </p:nvSpPr>
          <p:spPr bwMode="auto">
            <a:xfrm>
              <a:off x="432" y="2239"/>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3" name="Line 101"/>
            <p:cNvSpPr>
              <a:spLocks noChangeShapeType="1"/>
            </p:cNvSpPr>
            <p:nvPr/>
          </p:nvSpPr>
          <p:spPr bwMode="auto">
            <a:xfrm>
              <a:off x="432" y="2450"/>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4" name="Line 102"/>
            <p:cNvSpPr>
              <a:spLocks noChangeShapeType="1"/>
            </p:cNvSpPr>
            <p:nvPr/>
          </p:nvSpPr>
          <p:spPr bwMode="auto">
            <a:xfrm>
              <a:off x="432" y="2661"/>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5" name="Line 103"/>
            <p:cNvSpPr>
              <a:spLocks noChangeShapeType="1"/>
            </p:cNvSpPr>
            <p:nvPr/>
          </p:nvSpPr>
          <p:spPr bwMode="auto">
            <a:xfrm>
              <a:off x="432" y="2872"/>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6" name="Line 104"/>
            <p:cNvSpPr>
              <a:spLocks noChangeShapeType="1"/>
            </p:cNvSpPr>
            <p:nvPr/>
          </p:nvSpPr>
          <p:spPr bwMode="auto">
            <a:xfrm>
              <a:off x="432" y="3083"/>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7" name="Line 105"/>
            <p:cNvSpPr>
              <a:spLocks noChangeShapeType="1"/>
            </p:cNvSpPr>
            <p:nvPr/>
          </p:nvSpPr>
          <p:spPr bwMode="auto">
            <a:xfrm>
              <a:off x="432" y="3294"/>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8" name="Line 106"/>
            <p:cNvSpPr>
              <a:spLocks noChangeShapeType="1"/>
            </p:cNvSpPr>
            <p:nvPr/>
          </p:nvSpPr>
          <p:spPr bwMode="auto">
            <a:xfrm>
              <a:off x="432" y="3505"/>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89" name="Line 107"/>
            <p:cNvSpPr>
              <a:spLocks noChangeShapeType="1"/>
            </p:cNvSpPr>
            <p:nvPr/>
          </p:nvSpPr>
          <p:spPr bwMode="auto">
            <a:xfrm>
              <a:off x="432" y="3716"/>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0" name="Line 108"/>
            <p:cNvSpPr>
              <a:spLocks noChangeShapeType="1"/>
            </p:cNvSpPr>
            <p:nvPr/>
          </p:nvSpPr>
          <p:spPr bwMode="auto">
            <a:xfrm>
              <a:off x="432" y="3927"/>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1" name="Line 109"/>
            <p:cNvSpPr>
              <a:spLocks noChangeShapeType="1"/>
            </p:cNvSpPr>
            <p:nvPr/>
          </p:nvSpPr>
          <p:spPr bwMode="auto">
            <a:xfrm>
              <a:off x="432" y="4138"/>
              <a:ext cx="5232" cy="0"/>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2" name="Line 110"/>
            <p:cNvSpPr>
              <a:spLocks noChangeShapeType="1"/>
            </p:cNvSpPr>
            <p:nvPr/>
          </p:nvSpPr>
          <p:spPr bwMode="auto">
            <a:xfrm>
              <a:off x="432" y="960"/>
              <a:ext cx="0" cy="3178"/>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3" name="Line 111"/>
            <p:cNvSpPr>
              <a:spLocks noChangeShapeType="1"/>
            </p:cNvSpPr>
            <p:nvPr/>
          </p:nvSpPr>
          <p:spPr bwMode="auto">
            <a:xfrm>
              <a:off x="912"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4" name="Line 112"/>
            <p:cNvSpPr>
              <a:spLocks noChangeShapeType="1"/>
            </p:cNvSpPr>
            <p:nvPr/>
          </p:nvSpPr>
          <p:spPr bwMode="auto">
            <a:xfrm>
              <a:off x="2336"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5" name="Line 113"/>
            <p:cNvSpPr>
              <a:spLocks noChangeShapeType="1"/>
            </p:cNvSpPr>
            <p:nvPr/>
          </p:nvSpPr>
          <p:spPr bwMode="auto">
            <a:xfrm>
              <a:off x="3072"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6" name="Line 114"/>
            <p:cNvSpPr>
              <a:spLocks noChangeShapeType="1"/>
            </p:cNvSpPr>
            <p:nvPr/>
          </p:nvSpPr>
          <p:spPr bwMode="auto">
            <a:xfrm>
              <a:off x="3840"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7" name="Line 115"/>
            <p:cNvSpPr>
              <a:spLocks noChangeShapeType="1"/>
            </p:cNvSpPr>
            <p:nvPr/>
          </p:nvSpPr>
          <p:spPr bwMode="auto">
            <a:xfrm>
              <a:off x="4560"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sp>
          <p:nvSpPr>
            <p:cNvPr id="20598" name="Line 116"/>
            <p:cNvSpPr>
              <a:spLocks noChangeShapeType="1"/>
            </p:cNvSpPr>
            <p:nvPr/>
          </p:nvSpPr>
          <p:spPr bwMode="auto">
            <a:xfrm>
              <a:off x="5664" y="960"/>
              <a:ext cx="0" cy="3178"/>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a:solidFill>
                  <a:srgbClr val="7030A0"/>
                </a:solidFill>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4 Slayt Numarası Yer Tutucusu"/>
          <p:cNvSpPr>
            <a:spLocks noGrp="1"/>
          </p:cNvSpPr>
          <p:nvPr>
            <p:ph type="sldNum" sz="quarter" idx="12"/>
          </p:nvPr>
        </p:nvSpPr>
        <p:spPr>
          <a:noFill/>
        </p:spPr>
        <p:txBody>
          <a:bodyPr/>
          <a:lstStyle/>
          <a:p>
            <a:fld id="{327FDE86-FFDA-49F8-ABD8-D5253A44B68F}" type="slidenum">
              <a:rPr lang="en-US"/>
              <a:pPr/>
              <a:t>62</a:t>
            </a:fld>
            <a:endParaRPr lang="en-US"/>
          </a:p>
        </p:txBody>
      </p:sp>
      <p:sp>
        <p:nvSpPr>
          <p:cNvPr id="21508" name="Rectangle 2"/>
          <p:cNvSpPr>
            <a:spLocks noGrp="1" noChangeArrowheads="1"/>
          </p:cNvSpPr>
          <p:nvPr>
            <p:ph type="title"/>
          </p:nvPr>
        </p:nvSpPr>
        <p:spPr/>
        <p:txBody>
          <a:bodyPr/>
          <a:lstStyle/>
          <a:p>
            <a:pPr eaLnBrk="1" hangingPunct="1"/>
            <a:r>
              <a:rPr lang="tr-TR" dirty="0" smtClean="0"/>
              <a:t>Bir Sonraki Niteliği Seçme</a:t>
            </a:r>
            <a:endParaRPr lang="en-US" dirty="0" smtClean="0"/>
          </a:p>
        </p:txBody>
      </p:sp>
      <p:sp>
        <p:nvSpPr>
          <p:cNvPr id="21509" name="Line 3"/>
          <p:cNvSpPr>
            <a:spLocks noChangeShapeType="1"/>
          </p:cNvSpPr>
          <p:nvPr/>
        </p:nvSpPr>
        <p:spPr bwMode="auto">
          <a:xfrm flipH="1">
            <a:off x="1606550" y="2735263"/>
            <a:ext cx="754063" cy="12271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1510" name="Line 4"/>
          <p:cNvSpPr>
            <a:spLocks noChangeShapeType="1"/>
          </p:cNvSpPr>
          <p:nvPr/>
        </p:nvSpPr>
        <p:spPr bwMode="auto">
          <a:xfrm>
            <a:off x="2611438" y="2735263"/>
            <a:ext cx="690562" cy="12271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1511" name="Text Box 5"/>
          <p:cNvSpPr txBox="1">
            <a:spLocks noChangeArrowheads="1"/>
          </p:cNvSpPr>
          <p:nvPr/>
        </p:nvSpPr>
        <p:spPr bwMode="auto">
          <a:xfrm>
            <a:off x="2047651" y="2286000"/>
            <a:ext cx="809837"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sv-SE" dirty="0" smtClean="0">
                <a:solidFill>
                  <a:schemeClr val="tx1"/>
                </a:solidFill>
              </a:rPr>
              <a:t>Nem</a:t>
            </a:r>
            <a:endParaRPr lang="en-US" dirty="0">
              <a:solidFill>
                <a:schemeClr val="tx1"/>
              </a:solidFill>
            </a:endParaRPr>
          </a:p>
        </p:txBody>
      </p:sp>
      <p:sp>
        <p:nvSpPr>
          <p:cNvPr id="21512" name="Text Box 6"/>
          <p:cNvSpPr txBox="1">
            <a:spLocks noChangeArrowheads="1"/>
          </p:cNvSpPr>
          <p:nvPr/>
        </p:nvSpPr>
        <p:spPr bwMode="auto">
          <a:xfrm>
            <a:off x="1481138" y="3251200"/>
            <a:ext cx="114165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sv-SE" i="1" dirty="0" smtClean="0">
                <a:solidFill>
                  <a:schemeClr val="tx1"/>
                </a:solidFill>
              </a:rPr>
              <a:t>Yüksek</a:t>
            </a:r>
            <a:endParaRPr lang="en-US" dirty="0">
              <a:solidFill>
                <a:schemeClr val="tx1"/>
              </a:solidFill>
            </a:endParaRPr>
          </a:p>
        </p:txBody>
      </p:sp>
      <p:sp>
        <p:nvSpPr>
          <p:cNvPr id="21513" name="Text Box 7"/>
          <p:cNvSpPr txBox="1">
            <a:spLocks noChangeArrowheads="1"/>
          </p:cNvSpPr>
          <p:nvPr/>
        </p:nvSpPr>
        <p:spPr bwMode="auto">
          <a:xfrm>
            <a:off x="2736850" y="3251200"/>
            <a:ext cx="1185863" cy="49530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sv-SE" i="1">
                <a:solidFill>
                  <a:schemeClr val="tx1"/>
                </a:solidFill>
              </a:rPr>
              <a:t>Normal</a:t>
            </a:r>
            <a:endParaRPr lang="en-US" i="1">
              <a:solidFill>
                <a:schemeClr val="tx1"/>
              </a:solidFill>
            </a:endParaRPr>
          </a:p>
        </p:txBody>
      </p:sp>
      <p:sp>
        <p:nvSpPr>
          <p:cNvPr id="21514" name="Text Box 8"/>
          <p:cNvSpPr txBox="1">
            <a:spLocks noChangeArrowheads="1"/>
          </p:cNvSpPr>
          <p:nvPr/>
        </p:nvSpPr>
        <p:spPr bwMode="auto">
          <a:xfrm>
            <a:off x="974725" y="3962400"/>
            <a:ext cx="1311275"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3</a:t>
            </a:r>
            <a:r>
              <a:rPr lang="en-US">
                <a:solidFill>
                  <a:schemeClr val="tx1"/>
                </a:solidFill>
              </a:rPr>
              <a:t>+, </a:t>
            </a:r>
            <a:r>
              <a:rPr lang="sv-SE">
                <a:solidFill>
                  <a:schemeClr val="tx1"/>
                </a:solidFill>
              </a:rPr>
              <a:t>4</a:t>
            </a:r>
            <a:r>
              <a:rPr lang="en-US">
                <a:solidFill>
                  <a:schemeClr val="tx1"/>
                </a:solidFill>
              </a:rPr>
              <a:t>-]</a:t>
            </a:r>
          </a:p>
        </p:txBody>
      </p:sp>
      <p:sp>
        <p:nvSpPr>
          <p:cNvPr id="21515" name="Text Box 9"/>
          <p:cNvSpPr txBox="1">
            <a:spLocks noChangeArrowheads="1"/>
          </p:cNvSpPr>
          <p:nvPr/>
        </p:nvSpPr>
        <p:spPr bwMode="auto">
          <a:xfrm>
            <a:off x="3048000" y="3962400"/>
            <a:ext cx="1311275"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6</a:t>
            </a:r>
            <a:r>
              <a:rPr lang="en-US">
                <a:solidFill>
                  <a:schemeClr val="tx1"/>
                </a:solidFill>
              </a:rPr>
              <a:t>+, </a:t>
            </a:r>
            <a:r>
              <a:rPr lang="sv-SE">
                <a:solidFill>
                  <a:schemeClr val="tx1"/>
                </a:solidFill>
              </a:rPr>
              <a:t>1</a:t>
            </a:r>
            <a:r>
              <a:rPr lang="en-US">
                <a:solidFill>
                  <a:schemeClr val="tx1"/>
                </a:solidFill>
              </a:rPr>
              <a:t>-]</a:t>
            </a:r>
          </a:p>
        </p:txBody>
      </p:sp>
      <p:sp>
        <p:nvSpPr>
          <p:cNvPr id="21516" name="Text Box 10"/>
          <p:cNvSpPr txBox="1">
            <a:spLocks noChangeArrowheads="1"/>
          </p:cNvSpPr>
          <p:nvPr/>
        </p:nvSpPr>
        <p:spPr bwMode="auto">
          <a:xfrm>
            <a:off x="1905000" y="1447800"/>
            <a:ext cx="1570038" cy="822325"/>
          </a:xfrm>
          <a:prstGeom prst="rect">
            <a:avLst/>
          </a:prstGeom>
          <a:noFill/>
          <a:ln w="9525">
            <a:noFill/>
            <a:miter lim="800000"/>
            <a:headEnd/>
            <a:tailEnd/>
          </a:ln>
        </p:spPr>
        <p:txBody>
          <a:bodyPr wrap="none">
            <a:spAutoFit/>
          </a:bodyPr>
          <a:lstStyle/>
          <a:p>
            <a:pPr>
              <a:spcBef>
                <a:spcPct val="0"/>
              </a:spcBef>
            </a:pPr>
            <a:r>
              <a:rPr lang="sv-SE">
                <a:solidFill>
                  <a:schemeClr val="tx1"/>
                </a:solidFill>
              </a:rPr>
              <a:t>S=</a:t>
            </a:r>
            <a:r>
              <a:rPr lang="en-US">
                <a:solidFill>
                  <a:schemeClr val="tx1"/>
                </a:solidFill>
              </a:rPr>
              <a:t>[9+,5-]</a:t>
            </a:r>
            <a:endParaRPr lang="sv-SE">
              <a:solidFill>
                <a:schemeClr val="tx1"/>
              </a:solidFill>
            </a:endParaRPr>
          </a:p>
          <a:p>
            <a:pPr>
              <a:spcBef>
                <a:spcPct val="0"/>
              </a:spcBef>
            </a:pPr>
            <a:r>
              <a:rPr lang="sv-SE">
                <a:solidFill>
                  <a:schemeClr val="tx1"/>
                </a:solidFill>
              </a:rPr>
              <a:t>E=0.940</a:t>
            </a:r>
            <a:endParaRPr lang="en-US">
              <a:solidFill>
                <a:schemeClr val="tx1"/>
              </a:solidFill>
            </a:endParaRPr>
          </a:p>
        </p:txBody>
      </p:sp>
      <p:sp>
        <p:nvSpPr>
          <p:cNvPr id="21517" name="Text Box 11"/>
          <p:cNvSpPr txBox="1">
            <a:spLocks noChangeArrowheads="1"/>
          </p:cNvSpPr>
          <p:nvPr/>
        </p:nvSpPr>
        <p:spPr bwMode="auto">
          <a:xfrm>
            <a:off x="609600" y="5029200"/>
            <a:ext cx="3177473" cy="1569660"/>
          </a:xfrm>
          <a:prstGeom prst="rect">
            <a:avLst/>
          </a:prstGeom>
          <a:noFill/>
          <a:ln w="9525">
            <a:noFill/>
            <a:miter lim="800000"/>
            <a:headEnd/>
            <a:tailEnd/>
          </a:ln>
        </p:spPr>
        <p:txBody>
          <a:bodyPr wrap="none">
            <a:spAutoFit/>
          </a:bodyPr>
          <a:lstStyle/>
          <a:p>
            <a:pPr>
              <a:spcBef>
                <a:spcPct val="0"/>
              </a:spcBef>
            </a:pPr>
            <a:r>
              <a:rPr lang="sv-SE" dirty="0" smtClean="0">
                <a:solidFill>
                  <a:schemeClr val="tx1"/>
                </a:solidFill>
              </a:rPr>
              <a:t>Gain(S,</a:t>
            </a:r>
            <a:r>
              <a:rPr lang="tr-TR" dirty="0" smtClean="0">
                <a:solidFill>
                  <a:schemeClr val="tx1"/>
                </a:solidFill>
              </a:rPr>
              <a:t>Nem</a:t>
            </a:r>
            <a:r>
              <a:rPr lang="sv-SE" dirty="0" smtClean="0">
                <a:solidFill>
                  <a:schemeClr val="tx1"/>
                </a:solidFill>
              </a:rPr>
              <a:t>)</a:t>
            </a:r>
            <a:endParaRPr lang="sv-SE" dirty="0">
              <a:solidFill>
                <a:schemeClr val="tx1"/>
              </a:solidFill>
            </a:endParaRPr>
          </a:p>
          <a:p>
            <a:pPr>
              <a:spcBef>
                <a:spcPct val="0"/>
              </a:spcBef>
            </a:pPr>
            <a:r>
              <a:rPr lang="sv-SE" dirty="0">
                <a:solidFill>
                  <a:schemeClr val="tx1"/>
                </a:solidFill>
              </a:rPr>
              <a:t>=0.940-(7/14)*0.985 </a:t>
            </a:r>
          </a:p>
          <a:p>
            <a:pPr>
              <a:spcBef>
                <a:spcPct val="0"/>
              </a:spcBef>
            </a:pPr>
            <a:r>
              <a:rPr lang="sv-SE" dirty="0">
                <a:solidFill>
                  <a:schemeClr val="tx1"/>
                </a:solidFill>
              </a:rPr>
              <a:t>  – (7/14)*0.592</a:t>
            </a:r>
          </a:p>
          <a:p>
            <a:pPr>
              <a:spcBef>
                <a:spcPct val="0"/>
              </a:spcBef>
            </a:pPr>
            <a:r>
              <a:rPr lang="sv-SE" dirty="0">
                <a:solidFill>
                  <a:schemeClr val="tx1"/>
                </a:solidFill>
              </a:rPr>
              <a:t>=0.151</a:t>
            </a:r>
            <a:endParaRPr lang="en-US" dirty="0">
              <a:solidFill>
                <a:schemeClr val="tx1"/>
              </a:solidFill>
            </a:endParaRPr>
          </a:p>
        </p:txBody>
      </p:sp>
      <p:sp>
        <p:nvSpPr>
          <p:cNvPr id="21518" name="Rectangle 12"/>
          <p:cNvSpPr>
            <a:spLocks noChangeArrowheads="1"/>
          </p:cNvSpPr>
          <p:nvPr/>
        </p:nvSpPr>
        <p:spPr bwMode="auto">
          <a:xfrm>
            <a:off x="762000" y="4572000"/>
            <a:ext cx="4572000" cy="347663"/>
          </a:xfrm>
          <a:prstGeom prst="rect">
            <a:avLst/>
          </a:prstGeom>
          <a:noFill/>
          <a:ln w="9525">
            <a:noFill/>
            <a:miter lim="800000"/>
            <a:headEnd/>
            <a:tailEnd/>
          </a:ln>
          <a:scene3d>
            <a:camera prst="orthographicFront"/>
            <a:lightRig rig="threePt" dir="t"/>
          </a:scene3d>
          <a:sp3d>
            <a:bevelT prst="angle"/>
          </a:sp3d>
        </p:spPr>
        <p:txBody>
          <a:bodyPr>
            <a:spAutoFit/>
          </a:bodyPr>
          <a:lstStyle/>
          <a:p>
            <a:pPr>
              <a:lnSpc>
                <a:spcPct val="70000"/>
              </a:lnSpc>
            </a:pPr>
            <a:r>
              <a:rPr lang="sv-SE">
                <a:solidFill>
                  <a:schemeClr val="tx1"/>
                </a:solidFill>
              </a:rPr>
              <a:t>E=0.985</a:t>
            </a:r>
            <a:endParaRPr lang="en-US">
              <a:solidFill>
                <a:schemeClr val="tx1"/>
              </a:solidFill>
            </a:endParaRPr>
          </a:p>
        </p:txBody>
      </p:sp>
      <p:sp>
        <p:nvSpPr>
          <p:cNvPr id="21519" name="Rectangle 13"/>
          <p:cNvSpPr>
            <a:spLocks noChangeArrowheads="1"/>
          </p:cNvSpPr>
          <p:nvPr/>
        </p:nvSpPr>
        <p:spPr bwMode="auto">
          <a:xfrm>
            <a:off x="2971800" y="4495800"/>
            <a:ext cx="4572000"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E=0.592</a:t>
            </a:r>
            <a:endParaRPr lang="en-US">
              <a:solidFill>
                <a:schemeClr val="tx1"/>
              </a:solidFill>
            </a:endParaRPr>
          </a:p>
        </p:txBody>
      </p:sp>
      <p:sp>
        <p:nvSpPr>
          <p:cNvPr id="21520" name="Line 14"/>
          <p:cNvSpPr>
            <a:spLocks noChangeShapeType="1"/>
          </p:cNvSpPr>
          <p:nvPr/>
        </p:nvSpPr>
        <p:spPr bwMode="auto">
          <a:xfrm flipH="1">
            <a:off x="6178550" y="2735263"/>
            <a:ext cx="754063" cy="12271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1521" name="Line 15"/>
          <p:cNvSpPr>
            <a:spLocks noChangeShapeType="1"/>
          </p:cNvSpPr>
          <p:nvPr/>
        </p:nvSpPr>
        <p:spPr bwMode="auto">
          <a:xfrm>
            <a:off x="7183438" y="2735263"/>
            <a:ext cx="690562" cy="12271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1522" name="Text Box 16"/>
          <p:cNvSpPr txBox="1">
            <a:spLocks noChangeArrowheads="1"/>
          </p:cNvSpPr>
          <p:nvPr/>
        </p:nvSpPr>
        <p:spPr bwMode="auto">
          <a:xfrm>
            <a:off x="6448242" y="2286000"/>
            <a:ext cx="1124154"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sv-SE" dirty="0" smtClean="0">
                <a:solidFill>
                  <a:schemeClr val="tx1"/>
                </a:solidFill>
              </a:rPr>
              <a:t>Rüzgar</a:t>
            </a:r>
            <a:endParaRPr lang="en-US" dirty="0">
              <a:solidFill>
                <a:schemeClr val="tx1"/>
              </a:solidFill>
            </a:endParaRPr>
          </a:p>
        </p:txBody>
      </p:sp>
      <p:sp>
        <p:nvSpPr>
          <p:cNvPr id="21523" name="Text Box 17"/>
          <p:cNvSpPr txBox="1">
            <a:spLocks noChangeArrowheads="1"/>
          </p:cNvSpPr>
          <p:nvPr/>
        </p:nvSpPr>
        <p:spPr bwMode="auto">
          <a:xfrm>
            <a:off x="6053138" y="3251200"/>
            <a:ext cx="831125"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sv-SE" i="1" dirty="0" smtClean="0">
                <a:solidFill>
                  <a:schemeClr val="tx1"/>
                </a:solidFill>
              </a:rPr>
              <a:t>Zayıf</a:t>
            </a:r>
            <a:endParaRPr lang="en-US" dirty="0">
              <a:solidFill>
                <a:schemeClr val="tx1"/>
              </a:solidFill>
            </a:endParaRPr>
          </a:p>
        </p:txBody>
      </p:sp>
      <p:sp>
        <p:nvSpPr>
          <p:cNvPr id="21524" name="Text Box 18"/>
          <p:cNvSpPr txBox="1">
            <a:spLocks noChangeArrowheads="1"/>
          </p:cNvSpPr>
          <p:nvPr/>
        </p:nvSpPr>
        <p:spPr bwMode="auto">
          <a:xfrm>
            <a:off x="7308850" y="3251200"/>
            <a:ext cx="946093"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sv-SE" i="1" dirty="0" smtClean="0">
                <a:solidFill>
                  <a:schemeClr val="tx1"/>
                </a:solidFill>
              </a:rPr>
              <a:t>Güçlü</a:t>
            </a:r>
            <a:endParaRPr lang="en-US" dirty="0">
              <a:solidFill>
                <a:schemeClr val="tx1"/>
              </a:solidFill>
            </a:endParaRPr>
          </a:p>
        </p:txBody>
      </p:sp>
      <p:sp>
        <p:nvSpPr>
          <p:cNvPr id="21525" name="Text Box 19"/>
          <p:cNvSpPr txBox="1">
            <a:spLocks noChangeArrowheads="1"/>
          </p:cNvSpPr>
          <p:nvPr/>
        </p:nvSpPr>
        <p:spPr bwMode="auto">
          <a:xfrm>
            <a:off x="5546725" y="3962400"/>
            <a:ext cx="1311275"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6</a:t>
            </a:r>
            <a:r>
              <a:rPr lang="en-US">
                <a:solidFill>
                  <a:schemeClr val="tx1"/>
                </a:solidFill>
              </a:rPr>
              <a:t>+, </a:t>
            </a:r>
            <a:r>
              <a:rPr lang="sv-SE">
                <a:solidFill>
                  <a:schemeClr val="tx1"/>
                </a:solidFill>
              </a:rPr>
              <a:t>2</a:t>
            </a:r>
            <a:r>
              <a:rPr lang="en-US">
                <a:solidFill>
                  <a:schemeClr val="tx1"/>
                </a:solidFill>
              </a:rPr>
              <a:t>-]</a:t>
            </a:r>
          </a:p>
        </p:txBody>
      </p:sp>
      <p:sp>
        <p:nvSpPr>
          <p:cNvPr id="21526" name="Text Box 20"/>
          <p:cNvSpPr txBox="1">
            <a:spLocks noChangeArrowheads="1"/>
          </p:cNvSpPr>
          <p:nvPr/>
        </p:nvSpPr>
        <p:spPr bwMode="auto">
          <a:xfrm>
            <a:off x="7620000" y="3962400"/>
            <a:ext cx="1311275"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3</a:t>
            </a:r>
            <a:r>
              <a:rPr lang="en-US">
                <a:solidFill>
                  <a:schemeClr val="tx1"/>
                </a:solidFill>
              </a:rPr>
              <a:t>+, </a:t>
            </a:r>
            <a:r>
              <a:rPr lang="sv-SE">
                <a:solidFill>
                  <a:schemeClr val="tx1"/>
                </a:solidFill>
              </a:rPr>
              <a:t>3</a:t>
            </a:r>
            <a:r>
              <a:rPr lang="en-US">
                <a:solidFill>
                  <a:schemeClr val="tx1"/>
                </a:solidFill>
              </a:rPr>
              <a:t>-]</a:t>
            </a:r>
          </a:p>
        </p:txBody>
      </p:sp>
      <p:sp>
        <p:nvSpPr>
          <p:cNvPr id="21527" name="Text Box 21"/>
          <p:cNvSpPr txBox="1">
            <a:spLocks noChangeArrowheads="1"/>
          </p:cNvSpPr>
          <p:nvPr/>
        </p:nvSpPr>
        <p:spPr bwMode="auto">
          <a:xfrm>
            <a:off x="6477000" y="1447800"/>
            <a:ext cx="1570038" cy="822325"/>
          </a:xfrm>
          <a:prstGeom prst="rect">
            <a:avLst/>
          </a:prstGeom>
          <a:noFill/>
          <a:ln w="9525">
            <a:noFill/>
            <a:miter lim="800000"/>
            <a:headEnd/>
            <a:tailEnd/>
          </a:ln>
        </p:spPr>
        <p:txBody>
          <a:bodyPr wrap="none">
            <a:spAutoFit/>
          </a:bodyPr>
          <a:lstStyle/>
          <a:p>
            <a:pPr>
              <a:spcBef>
                <a:spcPct val="0"/>
              </a:spcBef>
            </a:pPr>
            <a:r>
              <a:rPr lang="sv-SE">
                <a:solidFill>
                  <a:schemeClr val="tx1"/>
                </a:solidFill>
              </a:rPr>
              <a:t>S=</a:t>
            </a:r>
            <a:r>
              <a:rPr lang="en-US">
                <a:solidFill>
                  <a:schemeClr val="tx1"/>
                </a:solidFill>
              </a:rPr>
              <a:t>[9+,5-]</a:t>
            </a:r>
            <a:endParaRPr lang="sv-SE">
              <a:solidFill>
                <a:schemeClr val="tx1"/>
              </a:solidFill>
            </a:endParaRPr>
          </a:p>
          <a:p>
            <a:pPr>
              <a:spcBef>
                <a:spcPct val="0"/>
              </a:spcBef>
            </a:pPr>
            <a:r>
              <a:rPr lang="sv-SE">
                <a:solidFill>
                  <a:schemeClr val="tx1"/>
                </a:solidFill>
              </a:rPr>
              <a:t>E=0.940</a:t>
            </a:r>
            <a:endParaRPr lang="en-US">
              <a:solidFill>
                <a:schemeClr val="tx1"/>
              </a:solidFill>
            </a:endParaRPr>
          </a:p>
        </p:txBody>
      </p:sp>
      <p:sp>
        <p:nvSpPr>
          <p:cNvPr id="21528" name="Rectangle 22"/>
          <p:cNvSpPr>
            <a:spLocks noChangeArrowheads="1"/>
          </p:cNvSpPr>
          <p:nvPr/>
        </p:nvSpPr>
        <p:spPr bwMode="auto">
          <a:xfrm>
            <a:off x="5562600" y="4495800"/>
            <a:ext cx="4572000"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E=0.811</a:t>
            </a:r>
            <a:endParaRPr lang="en-US">
              <a:solidFill>
                <a:schemeClr val="tx1"/>
              </a:solidFill>
            </a:endParaRPr>
          </a:p>
        </p:txBody>
      </p:sp>
      <p:sp>
        <p:nvSpPr>
          <p:cNvPr id="21529" name="Rectangle 23"/>
          <p:cNvSpPr>
            <a:spLocks noChangeArrowheads="1"/>
          </p:cNvSpPr>
          <p:nvPr/>
        </p:nvSpPr>
        <p:spPr bwMode="auto">
          <a:xfrm>
            <a:off x="7467600" y="4495800"/>
            <a:ext cx="4572000" cy="457200"/>
          </a:xfrm>
          <a:prstGeom prst="rect">
            <a:avLst/>
          </a:prstGeom>
          <a:noFill/>
          <a:ln w="9525">
            <a:noFill/>
            <a:miter lim="800000"/>
            <a:headEnd/>
            <a:tailEnd/>
          </a:ln>
        </p:spPr>
        <p:txBody>
          <a:bodyPr>
            <a:spAutoFit/>
          </a:bodyPr>
          <a:lstStyle/>
          <a:p>
            <a:r>
              <a:rPr lang="sv-SE">
                <a:solidFill>
                  <a:schemeClr val="tx1"/>
                </a:solidFill>
              </a:rPr>
              <a:t>E=1.0</a:t>
            </a:r>
            <a:endParaRPr lang="en-US">
              <a:solidFill>
                <a:schemeClr val="tx1"/>
              </a:solidFill>
            </a:endParaRPr>
          </a:p>
        </p:txBody>
      </p:sp>
      <p:sp>
        <p:nvSpPr>
          <p:cNvPr id="21530" name="Text Box 24"/>
          <p:cNvSpPr txBox="1">
            <a:spLocks noChangeArrowheads="1"/>
          </p:cNvSpPr>
          <p:nvPr/>
        </p:nvSpPr>
        <p:spPr bwMode="auto">
          <a:xfrm>
            <a:off x="5638800" y="4953000"/>
            <a:ext cx="3177473" cy="1569660"/>
          </a:xfrm>
          <a:prstGeom prst="rect">
            <a:avLst/>
          </a:prstGeom>
          <a:noFill/>
          <a:ln w="9525">
            <a:noFill/>
            <a:miter lim="800000"/>
            <a:headEnd/>
            <a:tailEnd/>
          </a:ln>
        </p:spPr>
        <p:txBody>
          <a:bodyPr wrap="none">
            <a:spAutoFit/>
          </a:bodyPr>
          <a:lstStyle/>
          <a:p>
            <a:pPr>
              <a:spcBef>
                <a:spcPct val="0"/>
              </a:spcBef>
            </a:pPr>
            <a:r>
              <a:rPr lang="sv-SE" dirty="0" smtClean="0">
                <a:solidFill>
                  <a:schemeClr val="tx1"/>
                </a:solidFill>
              </a:rPr>
              <a:t>Gain(S,</a:t>
            </a:r>
            <a:r>
              <a:rPr lang="tr-TR" dirty="0" smtClean="0">
                <a:solidFill>
                  <a:schemeClr val="tx1"/>
                </a:solidFill>
              </a:rPr>
              <a:t>Rüzgar</a:t>
            </a:r>
            <a:r>
              <a:rPr lang="sv-SE" dirty="0" smtClean="0">
                <a:solidFill>
                  <a:schemeClr val="tx1"/>
                </a:solidFill>
              </a:rPr>
              <a:t>)</a:t>
            </a:r>
            <a:endParaRPr lang="sv-SE" dirty="0">
              <a:solidFill>
                <a:schemeClr val="tx1"/>
              </a:solidFill>
            </a:endParaRPr>
          </a:p>
          <a:p>
            <a:pPr>
              <a:spcBef>
                <a:spcPct val="0"/>
              </a:spcBef>
            </a:pPr>
            <a:r>
              <a:rPr lang="sv-SE" dirty="0">
                <a:solidFill>
                  <a:schemeClr val="tx1"/>
                </a:solidFill>
              </a:rPr>
              <a:t>=0.940-(8/14)*0.811 </a:t>
            </a:r>
          </a:p>
          <a:p>
            <a:pPr>
              <a:spcBef>
                <a:spcPct val="0"/>
              </a:spcBef>
            </a:pPr>
            <a:r>
              <a:rPr lang="sv-SE" dirty="0">
                <a:solidFill>
                  <a:schemeClr val="tx1"/>
                </a:solidFill>
              </a:rPr>
              <a:t>  – (6/14)*1.0</a:t>
            </a:r>
          </a:p>
          <a:p>
            <a:pPr>
              <a:spcBef>
                <a:spcPct val="0"/>
              </a:spcBef>
            </a:pPr>
            <a:r>
              <a:rPr lang="sv-SE" dirty="0">
                <a:solidFill>
                  <a:schemeClr val="tx1"/>
                </a:solidFill>
              </a:rPr>
              <a:t>=0.048</a:t>
            </a:r>
            <a:endParaRPr lang="en-US" dirty="0">
              <a:solidFill>
                <a:schemeClr val="tx1"/>
              </a:solidFill>
            </a:endParaRPr>
          </a:p>
        </p:txBody>
      </p:sp>
      <p:sp>
        <p:nvSpPr>
          <p:cNvPr id="21531" name="Text Box 25"/>
          <p:cNvSpPr txBox="1">
            <a:spLocks noChangeArrowheads="1"/>
          </p:cNvSpPr>
          <p:nvPr/>
        </p:nvSpPr>
        <p:spPr bwMode="auto">
          <a:xfrm>
            <a:off x="838200" y="6477000"/>
            <a:ext cx="7528792" cy="369332"/>
          </a:xfrm>
          <a:prstGeom prst="rect">
            <a:avLst/>
          </a:prstGeom>
          <a:noFill/>
          <a:ln w="9525">
            <a:noFill/>
            <a:miter lim="800000"/>
            <a:headEnd/>
            <a:tailEnd/>
          </a:ln>
        </p:spPr>
        <p:txBody>
          <a:bodyPr wrap="none">
            <a:spAutoFit/>
          </a:bodyPr>
          <a:lstStyle/>
          <a:p>
            <a:r>
              <a:rPr lang="en-US" sz="1800" dirty="0" err="1" smtClean="0">
                <a:solidFill>
                  <a:schemeClr val="tx1"/>
                </a:solidFill>
              </a:rPr>
              <a:t>Nem</a:t>
            </a:r>
            <a:r>
              <a:rPr lang="en-US" sz="1800" dirty="0" smtClean="0">
                <a:solidFill>
                  <a:schemeClr val="tx1"/>
                </a:solidFill>
              </a:rPr>
              <a:t> </a:t>
            </a:r>
            <a:r>
              <a:rPr lang="tr-TR" sz="1800" dirty="0" smtClean="0">
                <a:solidFill>
                  <a:schemeClr val="tx1"/>
                </a:solidFill>
              </a:rPr>
              <a:t>hedef sınıfa bağlı olarak </a:t>
            </a:r>
            <a:r>
              <a:rPr lang="en-US" sz="1800" dirty="0" err="1" smtClean="0">
                <a:solidFill>
                  <a:schemeClr val="tx1"/>
                </a:solidFill>
              </a:rPr>
              <a:t>Rüzgar</a:t>
            </a:r>
            <a:r>
              <a:rPr lang="tr-TR" sz="1800" dirty="0" smtClean="0">
                <a:solidFill>
                  <a:schemeClr val="tx1"/>
                </a:solidFill>
              </a:rPr>
              <a:t>’dan daha fazla bilgi kazanımı sağlar</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4 Slayt Numarası Yer Tutucusu"/>
          <p:cNvSpPr>
            <a:spLocks noGrp="1"/>
          </p:cNvSpPr>
          <p:nvPr>
            <p:ph type="sldNum" sz="quarter" idx="12"/>
          </p:nvPr>
        </p:nvSpPr>
        <p:spPr>
          <a:noFill/>
        </p:spPr>
        <p:txBody>
          <a:bodyPr/>
          <a:lstStyle/>
          <a:p>
            <a:fld id="{CE91CF26-0C09-400F-B160-682096A7FD80}" type="slidenum">
              <a:rPr lang="en-US"/>
              <a:pPr/>
              <a:t>63</a:t>
            </a:fld>
            <a:endParaRPr lang="en-US"/>
          </a:p>
        </p:txBody>
      </p:sp>
      <p:sp>
        <p:nvSpPr>
          <p:cNvPr id="22532" name="Rectangle 2"/>
          <p:cNvSpPr>
            <a:spLocks noGrp="1" noChangeArrowheads="1"/>
          </p:cNvSpPr>
          <p:nvPr>
            <p:ph type="title"/>
          </p:nvPr>
        </p:nvSpPr>
        <p:spPr/>
        <p:txBody>
          <a:bodyPr/>
          <a:lstStyle/>
          <a:p>
            <a:pPr eaLnBrk="1" hangingPunct="1"/>
            <a:r>
              <a:rPr lang="tr-TR" dirty="0" smtClean="0"/>
              <a:t>Bir Sonraki Niteliği Seçme</a:t>
            </a:r>
            <a:endParaRPr lang="en-US" dirty="0" smtClean="0"/>
          </a:p>
        </p:txBody>
      </p:sp>
      <p:sp>
        <p:nvSpPr>
          <p:cNvPr id="22533" name="Line 3"/>
          <p:cNvSpPr>
            <a:spLocks noChangeShapeType="1"/>
          </p:cNvSpPr>
          <p:nvPr/>
        </p:nvSpPr>
        <p:spPr bwMode="auto">
          <a:xfrm flipH="1">
            <a:off x="2384425" y="2735263"/>
            <a:ext cx="754063" cy="12271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2534" name="Line 4"/>
          <p:cNvSpPr>
            <a:spLocks noChangeShapeType="1"/>
          </p:cNvSpPr>
          <p:nvPr/>
        </p:nvSpPr>
        <p:spPr bwMode="auto">
          <a:xfrm>
            <a:off x="4592638" y="2659063"/>
            <a:ext cx="690562" cy="12271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2535" name="Text Box 5"/>
          <p:cNvSpPr txBox="1">
            <a:spLocks noChangeArrowheads="1"/>
          </p:cNvSpPr>
          <p:nvPr/>
        </p:nvSpPr>
        <p:spPr bwMode="auto">
          <a:xfrm>
            <a:off x="2971800" y="2252955"/>
            <a:ext cx="1828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a:spAutoFit/>
          </a:bodyPr>
          <a:lstStyle/>
          <a:p>
            <a:pPr>
              <a:spcBef>
                <a:spcPct val="0"/>
              </a:spcBef>
            </a:pPr>
            <a:r>
              <a:rPr lang="sv-SE" dirty="0">
                <a:solidFill>
                  <a:schemeClr val="tx1"/>
                </a:solidFill>
              </a:rPr>
              <a:t>   </a:t>
            </a:r>
            <a:r>
              <a:rPr lang="tr-TR" dirty="0" smtClean="0">
                <a:solidFill>
                  <a:schemeClr val="tx1"/>
                </a:solidFill>
              </a:rPr>
              <a:t>  </a:t>
            </a:r>
            <a:r>
              <a:rPr lang="sv-SE" dirty="0" smtClean="0">
                <a:solidFill>
                  <a:schemeClr val="tx1"/>
                </a:solidFill>
              </a:rPr>
              <a:t>Hava</a:t>
            </a:r>
            <a:endParaRPr lang="en-US" dirty="0">
              <a:solidFill>
                <a:schemeClr val="tx1"/>
              </a:solidFill>
            </a:endParaRPr>
          </a:p>
        </p:txBody>
      </p:sp>
      <p:sp>
        <p:nvSpPr>
          <p:cNvPr id="22536" name="Text Box 6"/>
          <p:cNvSpPr txBox="1">
            <a:spLocks noChangeArrowheads="1"/>
          </p:cNvSpPr>
          <p:nvPr/>
        </p:nvSpPr>
        <p:spPr bwMode="auto">
          <a:xfrm>
            <a:off x="2259013" y="3181649"/>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sv-SE" i="1" dirty="0" smtClean="0">
                <a:solidFill>
                  <a:schemeClr val="tx1"/>
                </a:solidFill>
              </a:rPr>
              <a:t>Güneşli</a:t>
            </a:r>
            <a:endParaRPr lang="en-US" dirty="0">
              <a:solidFill>
                <a:schemeClr val="tx1"/>
              </a:solidFill>
            </a:endParaRPr>
          </a:p>
        </p:txBody>
      </p:sp>
      <p:sp>
        <p:nvSpPr>
          <p:cNvPr id="22537" name="Text Box 7"/>
          <p:cNvSpPr txBox="1">
            <a:spLocks noChangeArrowheads="1"/>
          </p:cNvSpPr>
          <p:nvPr/>
        </p:nvSpPr>
        <p:spPr bwMode="auto">
          <a:xfrm>
            <a:off x="4718050" y="3175000"/>
            <a:ext cx="1457002"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sv-SE" i="1" dirty="0" smtClean="0">
                <a:solidFill>
                  <a:schemeClr val="tx1"/>
                </a:solidFill>
              </a:rPr>
              <a:t>Yağmurlu</a:t>
            </a:r>
            <a:endParaRPr lang="en-US" dirty="0">
              <a:solidFill>
                <a:schemeClr val="tx1"/>
              </a:solidFill>
            </a:endParaRPr>
          </a:p>
        </p:txBody>
      </p:sp>
      <p:sp>
        <p:nvSpPr>
          <p:cNvPr id="22538" name="Text Box 8"/>
          <p:cNvSpPr txBox="1">
            <a:spLocks noChangeArrowheads="1"/>
          </p:cNvSpPr>
          <p:nvPr/>
        </p:nvSpPr>
        <p:spPr bwMode="auto">
          <a:xfrm>
            <a:off x="1752600" y="3962400"/>
            <a:ext cx="1311275"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2</a:t>
            </a:r>
            <a:r>
              <a:rPr lang="en-US">
                <a:solidFill>
                  <a:schemeClr val="tx1"/>
                </a:solidFill>
              </a:rPr>
              <a:t>+, </a:t>
            </a:r>
            <a:r>
              <a:rPr lang="sv-SE">
                <a:solidFill>
                  <a:schemeClr val="tx1"/>
                </a:solidFill>
              </a:rPr>
              <a:t>3</a:t>
            </a:r>
            <a:r>
              <a:rPr lang="en-US">
                <a:solidFill>
                  <a:schemeClr val="tx1"/>
                </a:solidFill>
              </a:rPr>
              <a:t>-]</a:t>
            </a:r>
          </a:p>
        </p:txBody>
      </p:sp>
      <p:sp>
        <p:nvSpPr>
          <p:cNvPr id="22539" name="Text Box 9"/>
          <p:cNvSpPr txBox="1">
            <a:spLocks noChangeArrowheads="1"/>
          </p:cNvSpPr>
          <p:nvPr/>
        </p:nvSpPr>
        <p:spPr bwMode="auto">
          <a:xfrm>
            <a:off x="5029200" y="3886200"/>
            <a:ext cx="1311275"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3</a:t>
            </a:r>
            <a:r>
              <a:rPr lang="en-US">
                <a:solidFill>
                  <a:schemeClr val="tx1"/>
                </a:solidFill>
              </a:rPr>
              <a:t>+, </a:t>
            </a:r>
            <a:r>
              <a:rPr lang="sv-SE">
                <a:solidFill>
                  <a:schemeClr val="tx1"/>
                </a:solidFill>
              </a:rPr>
              <a:t>2</a:t>
            </a:r>
            <a:r>
              <a:rPr lang="en-US">
                <a:solidFill>
                  <a:schemeClr val="tx1"/>
                </a:solidFill>
              </a:rPr>
              <a:t>-]</a:t>
            </a:r>
          </a:p>
        </p:txBody>
      </p:sp>
      <p:sp>
        <p:nvSpPr>
          <p:cNvPr id="22540" name="Text Box 10"/>
          <p:cNvSpPr txBox="1">
            <a:spLocks noChangeArrowheads="1"/>
          </p:cNvSpPr>
          <p:nvPr/>
        </p:nvSpPr>
        <p:spPr bwMode="auto">
          <a:xfrm>
            <a:off x="3200400" y="1371600"/>
            <a:ext cx="1570038" cy="822325"/>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S=</a:t>
            </a:r>
            <a:r>
              <a:rPr lang="en-US">
                <a:solidFill>
                  <a:schemeClr val="tx1"/>
                </a:solidFill>
              </a:rPr>
              <a:t>[9+,5-]</a:t>
            </a:r>
            <a:endParaRPr lang="sv-SE">
              <a:solidFill>
                <a:schemeClr val="tx1"/>
              </a:solidFill>
            </a:endParaRPr>
          </a:p>
          <a:p>
            <a:pPr>
              <a:spcBef>
                <a:spcPct val="0"/>
              </a:spcBef>
            </a:pPr>
            <a:r>
              <a:rPr lang="sv-SE">
                <a:solidFill>
                  <a:schemeClr val="tx1"/>
                </a:solidFill>
              </a:rPr>
              <a:t>E=0.940</a:t>
            </a:r>
            <a:endParaRPr lang="en-US">
              <a:solidFill>
                <a:schemeClr val="tx1"/>
              </a:solidFill>
            </a:endParaRPr>
          </a:p>
        </p:txBody>
      </p:sp>
      <p:sp>
        <p:nvSpPr>
          <p:cNvPr id="22541" name="Text Box 11"/>
          <p:cNvSpPr txBox="1">
            <a:spLocks noChangeArrowheads="1"/>
          </p:cNvSpPr>
          <p:nvPr/>
        </p:nvSpPr>
        <p:spPr bwMode="auto">
          <a:xfrm>
            <a:off x="1905000" y="4953000"/>
            <a:ext cx="4100803" cy="1569660"/>
          </a:xfrm>
          <a:prstGeom prst="rect">
            <a:avLst/>
          </a:prstGeom>
          <a:noFill/>
          <a:ln w="9525">
            <a:noFill/>
            <a:miter lim="800000"/>
            <a:headEnd/>
            <a:tailEnd/>
          </a:ln>
        </p:spPr>
        <p:txBody>
          <a:bodyPr wrap="none">
            <a:spAutoFit/>
          </a:bodyPr>
          <a:lstStyle/>
          <a:p>
            <a:pPr>
              <a:spcBef>
                <a:spcPct val="0"/>
              </a:spcBef>
            </a:pPr>
            <a:r>
              <a:rPr lang="sv-SE" dirty="0" smtClean="0">
                <a:solidFill>
                  <a:schemeClr val="tx1"/>
                </a:solidFill>
              </a:rPr>
              <a:t>Gain(S,</a:t>
            </a:r>
            <a:r>
              <a:rPr lang="tr-TR" dirty="0" smtClean="0">
                <a:solidFill>
                  <a:schemeClr val="tx1"/>
                </a:solidFill>
              </a:rPr>
              <a:t>Hava</a:t>
            </a:r>
            <a:r>
              <a:rPr lang="sv-SE" dirty="0" smtClean="0">
                <a:solidFill>
                  <a:schemeClr val="tx1"/>
                </a:solidFill>
              </a:rPr>
              <a:t>)</a:t>
            </a:r>
            <a:endParaRPr lang="sv-SE" dirty="0">
              <a:solidFill>
                <a:schemeClr val="tx1"/>
              </a:solidFill>
            </a:endParaRPr>
          </a:p>
          <a:p>
            <a:pPr>
              <a:spcBef>
                <a:spcPct val="0"/>
              </a:spcBef>
            </a:pPr>
            <a:r>
              <a:rPr lang="sv-SE" dirty="0">
                <a:solidFill>
                  <a:schemeClr val="tx1"/>
                </a:solidFill>
              </a:rPr>
              <a:t>=0.940-(5/14)*0.971 </a:t>
            </a:r>
          </a:p>
          <a:p>
            <a:pPr>
              <a:spcBef>
                <a:spcPct val="0"/>
              </a:spcBef>
            </a:pPr>
            <a:r>
              <a:rPr lang="sv-SE" dirty="0">
                <a:solidFill>
                  <a:schemeClr val="tx1"/>
                </a:solidFill>
              </a:rPr>
              <a:t>  -(4/14)*0.0 – (5/14)*</a:t>
            </a:r>
            <a:r>
              <a:rPr lang="sv-SE" dirty="0" smtClean="0">
                <a:solidFill>
                  <a:schemeClr val="tx1"/>
                </a:solidFill>
              </a:rPr>
              <a:t>0.971</a:t>
            </a:r>
            <a:endParaRPr lang="sv-SE" dirty="0">
              <a:solidFill>
                <a:schemeClr val="tx1"/>
              </a:solidFill>
            </a:endParaRPr>
          </a:p>
          <a:p>
            <a:pPr>
              <a:spcBef>
                <a:spcPct val="0"/>
              </a:spcBef>
            </a:pPr>
            <a:r>
              <a:rPr lang="sv-SE" dirty="0">
                <a:solidFill>
                  <a:schemeClr val="tx1"/>
                </a:solidFill>
              </a:rPr>
              <a:t>=0.247</a:t>
            </a:r>
            <a:endParaRPr lang="en-US" dirty="0">
              <a:solidFill>
                <a:schemeClr val="tx1"/>
              </a:solidFill>
            </a:endParaRPr>
          </a:p>
        </p:txBody>
      </p:sp>
      <p:sp>
        <p:nvSpPr>
          <p:cNvPr id="22542" name="Rectangle 12"/>
          <p:cNvSpPr>
            <a:spLocks noChangeArrowheads="1"/>
          </p:cNvSpPr>
          <p:nvPr/>
        </p:nvSpPr>
        <p:spPr bwMode="auto">
          <a:xfrm>
            <a:off x="1828800" y="4572000"/>
            <a:ext cx="1371600" cy="347663"/>
          </a:xfrm>
          <a:prstGeom prst="rect">
            <a:avLst/>
          </a:prstGeom>
          <a:noFill/>
          <a:ln w="9525">
            <a:noFill/>
            <a:miter lim="800000"/>
            <a:headEnd/>
            <a:tailEnd/>
          </a:ln>
          <a:scene3d>
            <a:camera prst="orthographicFront"/>
            <a:lightRig rig="threePt" dir="t"/>
          </a:scene3d>
          <a:sp3d>
            <a:bevelT prst="angle"/>
          </a:sp3d>
        </p:spPr>
        <p:txBody>
          <a:bodyPr>
            <a:spAutoFit/>
          </a:bodyPr>
          <a:lstStyle/>
          <a:p>
            <a:pPr>
              <a:lnSpc>
                <a:spcPct val="70000"/>
              </a:lnSpc>
            </a:pPr>
            <a:r>
              <a:rPr lang="sv-SE">
                <a:solidFill>
                  <a:schemeClr val="tx1"/>
                </a:solidFill>
              </a:rPr>
              <a:t>E=0.971</a:t>
            </a:r>
            <a:endParaRPr lang="en-US">
              <a:solidFill>
                <a:schemeClr val="tx1"/>
              </a:solidFill>
            </a:endParaRPr>
          </a:p>
        </p:txBody>
      </p:sp>
      <p:sp>
        <p:nvSpPr>
          <p:cNvPr id="22543" name="Rectangle 13"/>
          <p:cNvSpPr>
            <a:spLocks noChangeArrowheads="1"/>
          </p:cNvSpPr>
          <p:nvPr/>
        </p:nvSpPr>
        <p:spPr bwMode="auto">
          <a:xfrm>
            <a:off x="5105400" y="4462463"/>
            <a:ext cx="1371600"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E=0.971</a:t>
            </a:r>
            <a:endParaRPr lang="en-US">
              <a:solidFill>
                <a:schemeClr val="tx1"/>
              </a:solidFill>
            </a:endParaRPr>
          </a:p>
        </p:txBody>
      </p:sp>
      <p:sp>
        <p:nvSpPr>
          <p:cNvPr id="22544" name="Line 14"/>
          <p:cNvSpPr>
            <a:spLocks noChangeShapeType="1"/>
          </p:cNvSpPr>
          <p:nvPr/>
        </p:nvSpPr>
        <p:spPr bwMode="auto">
          <a:xfrm flipH="1">
            <a:off x="3962400" y="2735263"/>
            <a:ext cx="14288" cy="1303337"/>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2545" name="Text Box 15"/>
          <p:cNvSpPr txBox="1">
            <a:spLocks noChangeArrowheads="1"/>
          </p:cNvSpPr>
          <p:nvPr/>
        </p:nvSpPr>
        <p:spPr bwMode="auto">
          <a:xfrm>
            <a:off x="3517937" y="3181649"/>
            <a:ext cx="1125501"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tr-TR" i="1" dirty="0" smtClean="0">
                <a:solidFill>
                  <a:schemeClr val="tx1"/>
                </a:solidFill>
              </a:rPr>
              <a:t>Bulutlu</a:t>
            </a:r>
            <a:endParaRPr lang="en-US" dirty="0">
              <a:solidFill>
                <a:schemeClr val="tx1"/>
              </a:solidFill>
            </a:endParaRPr>
          </a:p>
        </p:txBody>
      </p:sp>
      <p:sp>
        <p:nvSpPr>
          <p:cNvPr id="22546" name="Text Box 16"/>
          <p:cNvSpPr txBox="1">
            <a:spLocks noChangeArrowheads="1"/>
          </p:cNvSpPr>
          <p:nvPr/>
        </p:nvSpPr>
        <p:spPr bwMode="auto">
          <a:xfrm>
            <a:off x="3429000" y="3962400"/>
            <a:ext cx="1200150" cy="495300"/>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a:t>
            </a:r>
            <a:r>
              <a:rPr lang="sv-SE">
                <a:solidFill>
                  <a:schemeClr val="tx1"/>
                </a:solidFill>
              </a:rPr>
              <a:t>4</a:t>
            </a:r>
            <a:r>
              <a:rPr lang="en-US">
                <a:solidFill>
                  <a:schemeClr val="tx1"/>
                </a:solidFill>
              </a:rPr>
              <a:t>+, </a:t>
            </a:r>
            <a:r>
              <a:rPr lang="sv-SE">
                <a:solidFill>
                  <a:schemeClr val="tx1"/>
                </a:solidFill>
              </a:rPr>
              <a:t>0</a:t>
            </a:r>
            <a:r>
              <a:rPr lang="en-US">
                <a:solidFill>
                  <a:schemeClr val="tx1"/>
                </a:solidFill>
              </a:rPr>
              <a:t>]</a:t>
            </a:r>
          </a:p>
        </p:txBody>
      </p:sp>
      <p:sp>
        <p:nvSpPr>
          <p:cNvPr id="22547" name="Rectangle 17"/>
          <p:cNvSpPr>
            <a:spLocks noChangeArrowheads="1"/>
          </p:cNvSpPr>
          <p:nvPr/>
        </p:nvSpPr>
        <p:spPr bwMode="auto">
          <a:xfrm>
            <a:off x="3429000" y="4572000"/>
            <a:ext cx="1371600" cy="347663"/>
          </a:xfrm>
          <a:prstGeom prst="rect">
            <a:avLst/>
          </a:prstGeom>
          <a:noFill/>
          <a:ln w="9525">
            <a:noFill/>
            <a:miter lim="800000"/>
            <a:headEnd/>
            <a:tailEnd/>
          </a:ln>
          <a:scene3d>
            <a:camera prst="orthographicFront"/>
            <a:lightRig rig="threePt" dir="t"/>
          </a:scene3d>
          <a:sp3d>
            <a:bevelT prst="angle"/>
          </a:sp3d>
        </p:spPr>
        <p:txBody>
          <a:bodyPr>
            <a:spAutoFit/>
          </a:bodyPr>
          <a:lstStyle/>
          <a:p>
            <a:pPr>
              <a:lnSpc>
                <a:spcPct val="70000"/>
              </a:lnSpc>
            </a:pPr>
            <a:r>
              <a:rPr lang="sv-SE">
                <a:solidFill>
                  <a:schemeClr val="tx1"/>
                </a:solidFill>
              </a:rPr>
              <a:t>E=0.0</a:t>
            </a:r>
            <a:endParaRPr lang="en-US">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4 Slayt Numarası Yer Tutucusu"/>
          <p:cNvSpPr>
            <a:spLocks noGrp="1"/>
          </p:cNvSpPr>
          <p:nvPr>
            <p:ph type="sldNum" sz="quarter" idx="12"/>
          </p:nvPr>
        </p:nvSpPr>
        <p:spPr>
          <a:noFill/>
        </p:spPr>
        <p:txBody>
          <a:bodyPr/>
          <a:lstStyle/>
          <a:p>
            <a:fld id="{60964836-E403-4DC4-A4CB-767340737D38}" type="slidenum">
              <a:rPr lang="en-US"/>
              <a:pPr/>
              <a:t>64</a:t>
            </a:fld>
            <a:endParaRPr lang="en-US"/>
          </a:p>
        </p:txBody>
      </p:sp>
      <p:sp>
        <p:nvSpPr>
          <p:cNvPr id="23556" name="Rectangle 2"/>
          <p:cNvSpPr>
            <a:spLocks noGrp="1" noChangeArrowheads="1"/>
          </p:cNvSpPr>
          <p:nvPr>
            <p:ph type="title"/>
          </p:nvPr>
        </p:nvSpPr>
        <p:spPr/>
        <p:txBody>
          <a:bodyPr/>
          <a:lstStyle/>
          <a:p>
            <a:pPr eaLnBrk="1" hangingPunct="1"/>
            <a:r>
              <a:rPr lang="tr-TR" dirty="0" smtClean="0"/>
              <a:t>Bir Sonraki Niteliği Seçme</a:t>
            </a:r>
            <a:endParaRPr lang="en-US" dirty="0" smtClean="0"/>
          </a:p>
        </p:txBody>
      </p:sp>
      <p:sp>
        <p:nvSpPr>
          <p:cNvPr id="23557" name="Text Box 3"/>
          <p:cNvSpPr txBox="1">
            <a:spLocks noChangeArrowheads="1"/>
          </p:cNvSpPr>
          <p:nvPr/>
        </p:nvSpPr>
        <p:spPr bwMode="auto">
          <a:xfrm>
            <a:off x="1066800" y="1600200"/>
            <a:ext cx="7696200" cy="2739211"/>
          </a:xfrm>
          <a:prstGeom prst="rect">
            <a:avLst/>
          </a:prstGeom>
          <a:noFill/>
          <a:ln w="9525">
            <a:noFill/>
            <a:miter lim="800000"/>
            <a:headEnd/>
            <a:tailEnd/>
          </a:ln>
        </p:spPr>
        <p:txBody>
          <a:bodyPr>
            <a:spAutoFit/>
          </a:bodyPr>
          <a:lstStyle/>
          <a:p>
            <a:pPr>
              <a:spcBef>
                <a:spcPct val="0"/>
              </a:spcBef>
            </a:pPr>
            <a:r>
              <a:rPr lang="tr-TR" sz="2800" dirty="0" smtClean="0">
                <a:solidFill>
                  <a:schemeClr val="tx1"/>
                </a:solidFill>
              </a:rPr>
              <a:t>4 nitelik için bilgi kazancı değerleri</a:t>
            </a:r>
            <a:r>
              <a:rPr lang="sv-SE" sz="2800" dirty="0" smtClean="0">
                <a:solidFill>
                  <a:schemeClr val="tx1"/>
                </a:solidFill>
              </a:rPr>
              <a:t>:</a:t>
            </a:r>
            <a:endParaRPr lang="sv-SE" dirty="0">
              <a:solidFill>
                <a:schemeClr val="tx1"/>
              </a:solidFill>
            </a:endParaRPr>
          </a:p>
          <a:p>
            <a:pPr>
              <a:spcBef>
                <a:spcPct val="0"/>
              </a:spcBef>
              <a:buFontTx/>
              <a:buChar char="•"/>
            </a:pPr>
            <a:r>
              <a:rPr lang="sv-SE" dirty="0">
                <a:solidFill>
                  <a:schemeClr val="tx1"/>
                </a:solidFill>
              </a:rPr>
              <a:t> </a:t>
            </a:r>
            <a:r>
              <a:rPr lang="sv-SE" dirty="0" smtClean="0">
                <a:solidFill>
                  <a:schemeClr val="tx1"/>
                </a:solidFill>
              </a:rPr>
              <a:t>Gain(S,</a:t>
            </a:r>
            <a:r>
              <a:rPr lang="tr-TR" dirty="0" smtClean="0">
                <a:solidFill>
                  <a:schemeClr val="tx1"/>
                </a:solidFill>
              </a:rPr>
              <a:t>Hava</a:t>
            </a:r>
            <a:r>
              <a:rPr lang="sv-SE" dirty="0" smtClean="0">
                <a:solidFill>
                  <a:schemeClr val="tx1"/>
                </a:solidFill>
              </a:rPr>
              <a:t>) </a:t>
            </a:r>
            <a:r>
              <a:rPr lang="sv-SE" dirty="0">
                <a:solidFill>
                  <a:schemeClr val="tx1"/>
                </a:solidFill>
              </a:rPr>
              <a:t>=0.247</a:t>
            </a:r>
          </a:p>
          <a:p>
            <a:pPr>
              <a:spcBef>
                <a:spcPct val="0"/>
              </a:spcBef>
              <a:buFontTx/>
              <a:buChar char="•"/>
            </a:pPr>
            <a:r>
              <a:rPr lang="sv-SE" dirty="0">
                <a:solidFill>
                  <a:schemeClr val="tx1"/>
                </a:solidFill>
              </a:rPr>
              <a:t> </a:t>
            </a:r>
            <a:r>
              <a:rPr lang="sv-SE" dirty="0" smtClean="0">
                <a:solidFill>
                  <a:schemeClr val="tx1"/>
                </a:solidFill>
              </a:rPr>
              <a:t>Gain(S,</a:t>
            </a:r>
            <a:r>
              <a:rPr lang="tr-TR" dirty="0" smtClean="0">
                <a:solidFill>
                  <a:schemeClr val="tx1"/>
                </a:solidFill>
              </a:rPr>
              <a:t>Nem</a:t>
            </a:r>
            <a:r>
              <a:rPr lang="sv-SE" dirty="0" smtClean="0">
                <a:solidFill>
                  <a:schemeClr val="tx1"/>
                </a:solidFill>
              </a:rPr>
              <a:t>) </a:t>
            </a:r>
            <a:r>
              <a:rPr lang="sv-SE" dirty="0">
                <a:solidFill>
                  <a:schemeClr val="tx1"/>
                </a:solidFill>
              </a:rPr>
              <a:t>=0.151</a:t>
            </a:r>
            <a:endParaRPr lang="en-US" dirty="0">
              <a:solidFill>
                <a:schemeClr val="tx1"/>
              </a:solidFill>
            </a:endParaRPr>
          </a:p>
          <a:p>
            <a:pPr>
              <a:spcBef>
                <a:spcPct val="0"/>
              </a:spcBef>
              <a:buFontTx/>
              <a:buChar char="•"/>
            </a:pPr>
            <a:r>
              <a:rPr lang="sv-SE" dirty="0">
                <a:solidFill>
                  <a:schemeClr val="tx1"/>
                </a:solidFill>
              </a:rPr>
              <a:t> </a:t>
            </a:r>
            <a:r>
              <a:rPr lang="sv-SE" dirty="0" smtClean="0">
                <a:solidFill>
                  <a:schemeClr val="tx1"/>
                </a:solidFill>
              </a:rPr>
              <a:t>Gain(S,</a:t>
            </a:r>
            <a:r>
              <a:rPr lang="tr-TR" dirty="0" smtClean="0">
                <a:solidFill>
                  <a:schemeClr val="tx1"/>
                </a:solidFill>
              </a:rPr>
              <a:t>Rüzgar</a:t>
            </a:r>
            <a:r>
              <a:rPr lang="sv-SE" dirty="0" smtClean="0">
                <a:solidFill>
                  <a:schemeClr val="tx1"/>
                </a:solidFill>
              </a:rPr>
              <a:t>) </a:t>
            </a:r>
            <a:r>
              <a:rPr lang="sv-SE" dirty="0">
                <a:solidFill>
                  <a:schemeClr val="tx1"/>
                </a:solidFill>
              </a:rPr>
              <a:t>=0.048</a:t>
            </a:r>
            <a:endParaRPr lang="en-US" dirty="0">
              <a:solidFill>
                <a:schemeClr val="tx1"/>
              </a:solidFill>
            </a:endParaRPr>
          </a:p>
          <a:p>
            <a:pPr>
              <a:spcBef>
                <a:spcPct val="0"/>
              </a:spcBef>
              <a:buFontTx/>
              <a:buChar char="•"/>
            </a:pPr>
            <a:r>
              <a:rPr lang="sv-SE" dirty="0">
                <a:solidFill>
                  <a:schemeClr val="tx1"/>
                </a:solidFill>
              </a:rPr>
              <a:t> </a:t>
            </a:r>
            <a:r>
              <a:rPr lang="sv-SE" dirty="0" smtClean="0">
                <a:solidFill>
                  <a:schemeClr val="tx1"/>
                </a:solidFill>
              </a:rPr>
              <a:t>Gain(S,</a:t>
            </a:r>
            <a:r>
              <a:rPr lang="tr-TR" dirty="0" smtClean="0">
                <a:solidFill>
                  <a:schemeClr val="tx1"/>
                </a:solidFill>
              </a:rPr>
              <a:t>Sıcaklık</a:t>
            </a:r>
            <a:r>
              <a:rPr lang="sv-SE" dirty="0" smtClean="0">
                <a:solidFill>
                  <a:schemeClr val="tx1"/>
                </a:solidFill>
              </a:rPr>
              <a:t>) </a:t>
            </a:r>
            <a:r>
              <a:rPr lang="sv-SE" dirty="0">
                <a:solidFill>
                  <a:schemeClr val="tx1"/>
                </a:solidFill>
              </a:rPr>
              <a:t>=0.029</a:t>
            </a:r>
          </a:p>
          <a:p>
            <a:pPr>
              <a:spcBef>
                <a:spcPct val="0"/>
              </a:spcBef>
            </a:pPr>
            <a:endParaRPr lang="en-US" dirty="0">
              <a:solidFill>
                <a:schemeClr val="tx1"/>
              </a:solidFill>
            </a:endParaRPr>
          </a:p>
          <a:p>
            <a:pPr>
              <a:spcBef>
                <a:spcPct val="0"/>
              </a:spcBef>
            </a:pPr>
            <a:r>
              <a:rPr lang="tr-TR" dirty="0" smtClean="0">
                <a:solidFill>
                  <a:schemeClr val="tx1"/>
                </a:solidFill>
              </a:rPr>
              <a:t>S eğitim örnekleri kümesidir</a:t>
            </a:r>
            <a:endParaRPr lang="en-US" dirty="0">
              <a:solidFill>
                <a:schemeClr val="tx1"/>
              </a:solidFill>
            </a:endParaRPr>
          </a:p>
        </p:txBody>
      </p:sp>
      <p:sp>
        <p:nvSpPr>
          <p:cNvPr id="23558" name="Text Box 4"/>
          <p:cNvSpPr txBox="1">
            <a:spLocks noChangeArrowheads="1"/>
          </p:cNvSpPr>
          <p:nvPr/>
        </p:nvSpPr>
        <p:spPr bwMode="auto">
          <a:xfrm>
            <a:off x="2057400" y="5334000"/>
            <a:ext cx="2743200" cy="466725"/>
          </a:xfrm>
          <a:prstGeom prst="rect">
            <a:avLst/>
          </a:prstGeom>
          <a:noFill/>
          <a:ln w="9525">
            <a:solidFill>
              <a:schemeClr val="tx1"/>
            </a:solidFill>
            <a:miter lim="800000"/>
            <a:headEnd/>
            <a:tailEnd/>
          </a:ln>
        </p:spPr>
        <p:txBody>
          <a:bodyPr>
            <a:spAutoFit/>
          </a:bodyPr>
          <a:lstStyle/>
          <a:p>
            <a:r>
              <a:rPr lang="en-US" dirty="0" smtClean="0"/>
              <a:t>Not: </a:t>
            </a:r>
            <a:r>
              <a:rPr lang="en-US" dirty="0"/>
              <a:t>0Log</a:t>
            </a:r>
            <a:r>
              <a:rPr lang="en-US" baseline="-25000" dirty="0"/>
              <a:t>2</a:t>
            </a:r>
            <a:r>
              <a:rPr lang="en-US" dirty="0"/>
              <a:t>0 </a:t>
            </a:r>
            <a:r>
              <a:rPr lang="en-US" b="1" dirty="0"/>
              <a:t>=</a:t>
            </a:r>
            <a:r>
              <a:rPr lang="en-US" dirty="0"/>
              <a:t>0</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5A2E0558-3FBB-47E5-AD4A-4224FB232A16}" type="slidenum">
              <a:rPr lang="en-US" smtClean="0"/>
              <a:pPr>
                <a:defRPr/>
              </a:pPr>
              <a:t>65</a:t>
            </a:fld>
            <a:endParaRPr lang="en-US"/>
          </a:p>
        </p:txBody>
      </p:sp>
      <p:grpSp>
        <p:nvGrpSpPr>
          <p:cNvPr id="4" name="Group 3"/>
          <p:cNvGrpSpPr>
            <a:grpSpLocks/>
          </p:cNvGrpSpPr>
          <p:nvPr/>
        </p:nvGrpSpPr>
        <p:grpSpPr bwMode="auto">
          <a:xfrm>
            <a:off x="142844" y="214290"/>
            <a:ext cx="4814894" cy="3857652"/>
            <a:chOff x="432" y="960"/>
            <a:chExt cx="5232" cy="3178"/>
          </a:xfrm>
        </p:grpSpPr>
        <p:sp>
          <p:nvSpPr>
            <p:cNvPr id="5" name="Rectangle 4"/>
            <p:cNvSpPr>
              <a:spLocks noChangeArrowheads="1"/>
            </p:cNvSpPr>
            <p:nvPr/>
          </p:nvSpPr>
          <p:spPr bwMode="auto">
            <a:xfrm>
              <a:off x="4560" y="3927"/>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Hayır</a:t>
              </a:r>
              <a:endParaRPr lang="en-US" sz="1000" dirty="0">
                <a:solidFill>
                  <a:srgbClr val="7030A0"/>
                </a:solidFill>
              </a:endParaRPr>
            </a:p>
          </p:txBody>
        </p:sp>
        <p:sp>
          <p:nvSpPr>
            <p:cNvPr id="6" name="Rectangle 5"/>
            <p:cNvSpPr>
              <a:spLocks noChangeArrowheads="1"/>
            </p:cNvSpPr>
            <p:nvPr/>
          </p:nvSpPr>
          <p:spPr bwMode="auto">
            <a:xfrm>
              <a:off x="3840" y="3927"/>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Güçlü</a:t>
              </a:r>
              <a:endParaRPr lang="en-US" sz="1000" dirty="0">
                <a:solidFill>
                  <a:srgbClr val="7030A0"/>
                </a:solidFill>
              </a:endParaRPr>
            </a:p>
          </p:txBody>
        </p:sp>
        <p:sp>
          <p:nvSpPr>
            <p:cNvPr id="7" name="Rectangle 6"/>
            <p:cNvSpPr>
              <a:spLocks noChangeArrowheads="1"/>
            </p:cNvSpPr>
            <p:nvPr/>
          </p:nvSpPr>
          <p:spPr bwMode="auto">
            <a:xfrm>
              <a:off x="3072" y="3927"/>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8" name="Rectangle 7"/>
            <p:cNvSpPr>
              <a:spLocks noChangeArrowheads="1"/>
            </p:cNvSpPr>
            <p:nvPr/>
          </p:nvSpPr>
          <p:spPr bwMode="auto">
            <a:xfrm>
              <a:off x="2336" y="3927"/>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Ilık</a:t>
              </a:r>
              <a:endParaRPr lang="en-US" sz="1000" dirty="0">
                <a:solidFill>
                  <a:srgbClr val="7030A0"/>
                </a:solidFill>
              </a:endParaRPr>
            </a:p>
          </p:txBody>
        </p:sp>
        <p:sp>
          <p:nvSpPr>
            <p:cNvPr id="9" name="Rectangle 8"/>
            <p:cNvSpPr>
              <a:spLocks noChangeArrowheads="1"/>
            </p:cNvSpPr>
            <p:nvPr/>
          </p:nvSpPr>
          <p:spPr bwMode="auto">
            <a:xfrm>
              <a:off x="912" y="3927"/>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Yağmurlu</a:t>
              </a:r>
              <a:endParaRPr lang="en-US" sz="1000" dirty="0">
                <a:solidFill>
                  <a:srgbClr val="7030A0"/>
                </a:solidFill>
              </a:endParaRPr>
            </a:p>
          </p:txBody>
        </p:sp>
        <p:sp>
          <p:nvSpPr>
            <p:cNvPr id="10" name="Rectangle 9"/>
            <p:cNvSpPr>
              <a:spLocks noChangeArrowheads="1"/>
            </p:cNvSpPr>
            <p:nvPr/>
          </p:nvSpPr>
          <p:spPr bwMode="auto">
            <a:xfrm>
              <a:off x="432" y="3927"/>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14</a:t>
              </a:r>
              <a:endParaRPr lang="en-US" sz="1000" dirty="0">
                <a:solidFill>
                  <a:srgbClr val="7030A0"/>
                </a:solidFill>
              </a:endParaRPr>
            </a:p>
          </p:txBody>
        </p:sp>
        <p:sp>
          <p:nvSpPr>
            <p:cNvPr id="11" name="Rectangle 10"/>
            <p:cNvSpPr>
              <a:spLocks noChangeArrowheads="1"/>
            </p:cNvSpPr>
            <p:nvPr/>
          </p:nvSpPr>
          <p:spPr bwMode="auto">
            <a:xfrm>
              <a:off x="4560" y="3716"/>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12" name="Rectangle 11"/>
            <p:cNvSpPr>
              <a:spLocks noChangeArrowheads="1"/>
            </p:cNvSpPr>
            <p:nvPr/>
          </p:nvSpPr>
          <p:spPr bwMode="auto">
            <a:xfrm>
              <a:off x="3840" y="3716"/>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13" name="Rectangle 12"/>
            <p:cNvSpPr>
              <a:spLocks noChangeArrowheads="1"/>
            </p:cNvSpPr>
            <p:nvPr/>
          </p:nvSpPr>
          <p:spPr bwMode="auto">
            <a:xfrm>
              <a:off x="3072" y="3716"/>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14" name="Rectangle 13"/>
            <p:cNvSpPr>
              <a:spLocks noChangeArrowheads="1"/>
            </p:cNvSpPr>
            <p:nvPr/>
          </p:nvSpPr>
          <p:spPr bwMode="auto">
            <a:xfrm>
              <a:off x="2336" y="3716"/>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Sıcak</a:t>
              </a:r>
              <a:endParaRPr lang="en-US" sz="1000" dirty="0">
                <a:solidFill>
                  <a:srgbClr val="7030A0"/>
                </a:solidFill>
              </a:endParaRPr>
            </a:p>
          </p:txBody>
        </p:sp>
        <p:sp>
          <p:nvSpPr>
            <p:cNvPr id="15" name="Rectangle 14"/>
            <p:cNvSpPr>
              <a:spLocks noChangeArrowheads="1"/>
            </p:cNvSpPr>
            <p:nvPr/>
          </p:nvSpPr>
          <p:spPr bwMode="auto">
            <a:xfrm>
              <a:off x="912" y="3716"/>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Bulutlu</a:t>
              </a:r>
              <a:endParaRPr lang="en-US" sz="1000" dirty="0">
                <a:solidFill>
                  <a:srgbClr val="7030A0"/>
                </a:solidFill>
              </a:endParaRPr>
            </a:p>
          </p:txBody>
        </p:sp>
        <p:sp>
          <p:nvSpPr>
            <p:cNvPr id="16" name="Rectangle 15"/>
            <p:cNvSpPr>
              <a:spLocks noChangeArrowheads="1"/>
            </p:cNvSpPr>
            <p:nvPr/>
          </p:nvSpPr>
          <p:spPr bwMode="auto">
            <a:xfrm>
              <a:off x="432" y="3716"/>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13</a:t>
              </a:r>
              <a:endParaRPr lang="en-US" sz="1000" dirty="0">
                <a:solidFill>
                  <a:srgbClr val="7030A0"/>
                </a:solidFill>
              </a:endParaRPr>
            </a:p>
          </p:txBody>
        </p:sp>
        <p:sp>
          <p:nvSpPr>
            <p:cNvPr id="17" name="Rectangle 16"/>
            <p:cNvSpPr>
              <a:spLocks noChangeArrowheads="1"/>
            </p:cNvSpPr>
            <p:nvPr/>
          </p:nvSpPr>
          <p:spPr bwMode="auto">
            <a:xfrm>
              <a:off x="4560" y="3505"/>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18" name="Rectangle 17"/>
            <p:cNvSpPr>
              <a:spLocks noChangeArrowheads="1"/>
            </p:cNvSpPr>
            <p:nvPr/>
          </p:nvSpPr>
          <p:spPr bwMode="auto">
            <a:xfrm>
              <a:off x="3840" y="3505"/>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Güçlü</a:t>
              </a:r>
              <a:endParaRPr lang="en-US" sz="1000" dirty="0">
                <a:solidFill>
                  <a:srgbClr val="7030A0"/>
                </a:solidFill>
              </a:endParaRPr>
            </a:p>
          </p:txBody>
        </p:sp>
        <p:sp>
          <p:nvSpPr>
            <p:cNvPr id="19" name="Rectangle 18"/>
            <p:cNvSpPr>
              <a:spLocks noChangeArrowheads="1"/>
            </p:cNvSpPr>
            <p:nvPr/>
          </p:nvSpPr>
          <p:spPr bwMode="auto">
            <a:xfrm>
              <a:off x="3072" y="3505"/>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20" name="Rectangle 19"/>
            <p:cNvSpPr>
              <a:spLocks noChangeArrowheads="1"/>
            </p:cNvSpPr>
            <p:nvPr/>
          </p:nvSpPr>
          <p:spPr bwMode="auto">
            <a:xfrm>
              <a:off x="2336" y="3505"/>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Ilık</a:t>
              </a:r>
              <a:endParaRPr lang="en-US" sz="1000" dirty="0">
                <a:solidFill>
                  <a:srgbClr val="7030A0"/>
                </a:solidFill>
              </a:endParaRPr>
            </a:p>
          </p:txBody>
        </p:sp>
        <p:sp>
          <p:nvSpPr>
            <p:cNvPr id="21" name="Rectangle 20"/>
            <p:cNvSpPr>
              <a:spLocks noChangeArrowheads="1"/>
            </p:cNvSpPr>
            <p:nvPr/>
          </p:nvSpPr>
          <p:spPr bwMode="auto">
            <a:xfrm>
              <a:off x="912" y="3505"/>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Bulutlu</a:t>
              </a:r>
              <a:endParaRPr lang="en-US" sz="1000" dirty="0">
                <a:solidFill>
                  <a:srgbClr val="7030A0"/>
                </a:solidFill>
              </a:endParaRPr>
            </a:p>
          </p:txBody>
        </p:sp>
        <p:sp>
          <p:nvSpPr>
            <p:cNvPr id="22" name="Rectangle 21"/>
            <p:cNvSpPr>
              <a:spLocks noChangeArrowheads="1"/>
            </p:cNvSpPr>
            <p:nvPr/>
          </p:nvSpPr>
          <p:spPr bwMode="auto">
            <a:xfrm>
              <a:off x="432" y="3505"/>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12</a:t>
              </a:r>
              <a:endParaRPr lang="en-US" sz="1000" dirty="0">
                <a:solidFill>
                  <a:srgbClr val="7030A0"/>
                </a:solidFill>
              </a:endParaRPr>
            </a:p>
          </p:txBody>
        </p:sp>
        <p:sp>
          <p:nvSpPr>
            <p:cNvPr id="23" name="Rectangle 22"/>
            <p:cNvSpPr>
              <a:spLocks noChangeArrowheads="1"/>
            </p:cNvSpPr>
            <p:nvPr/>
          </p:nvSpPr>
          <p:spPr bwMode="auto">
            <a:xfrm>
              <a:off x="4560" y="3294"/>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24" name="Rectangle 23"/>
            <p:cNvSpPr>
              <a:spLocks noChangeArrowheads="1"/>
            </p:cNvSpPr>
            <p:nvPr/>
          </p:nvSpPr>
          <p:spPr bwMode="auto">
            <a:xfrm>
              <a:off x="3840" y="3294"/>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Güçlü</a:t>
              </a:r>
              <a:endParaRPr lang="en-US" sz="1000" dirty="0">
                <a:solidFill>
                  <a:srgbClr val="7030A0"/>
                </a:solidFill>
              </a:endParaRPr>
            </a:p>
          </p:txBody>
        </p:sp>
        <p:sp>
          <p:nvSpPr>
            <p:cNvPr id="25" name="Rectangle 24"/>
            <p:cNvSpPr>
              <a:spLocks noChangeArrowheads="1"/>
            </p:cNvSpPr>
            <p:nvPr/>
          </p:nvSpPr>
          <p:spPr bwMode="auto">
            <a:xfrm>
              <a:off x="3072" y="3294"/>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26" name="Rectangle 25"/>
            <p:cNvSpPr>
              <a:spLocks noChangeArrowheads="1"/>
            </p:cNvSpPr>
            <p:nvPr/>
          </p:nvSpPr>
          <p:spPr bwMode="auto">
            <a:xfrm>
              <a:off x="2336" y="3294"/>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Ilık</a:t>
              </a:r>
              <a:endParaRPr lang="en-US" sz="1000" dirty="0">
                <a:solidFill>
                  <a:srgbClr val="7030A0"/>
                </a:solidFill>
              </a:endParaRPr>
            </a:p>
          </p:txBody>
        </p:sp>
        <p:sp>
          <p:nvSpPr>
            <p:cNvPr id="27" name="Rectangle 26"/>
            <p:cNvSpPr>
              <a:spLocks noChangeArrowheads="1"/>
            </p:cNvSpPr>
            <p:nvPr/>
          </p:nvSpPr>
          <p:spPr bwMode="auto">
            <a:xfrm>
              <a:off x="912" y="3294"/>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Güneşli</a:t>
              </a:r>
              <a:endParaRPr lang="en-US" sz="1000" dirty="0">
                <a:solidFill>
                  <a:srgbClr val="7030A0"/>
                </a:solidFill>
              </a:endParaRPr>
            </a:p>
          </p:txBody>
        </p:sp>
        <p:sp>
          <p:nvSpPr>
            <p:cNvPr id="28" name="Rectangle 27"/>
            <p:cNvSpPr>
              <a:spLocks noChangeArrowheads="1"/>
            </p:cNvSpPr>
            <p:nvPr/>
          </p:nvSpPr>
          <p:spPr bwMode="auto">
            <a:xfrm>
              <a:off x="432" y="3294"/>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11</a:t>
              </a:r>
              <a:endParaRPr lang="en-US" sz="1000" dirty="0">
                <a:solidFill>
                  <a:srgbClr val="7030A0"/>
                </a:solidFill>
              </a:endParaRPr>
            </a:p>
          </p:txBody>
        </p:sp>
        <p:sp>
          <p:nvSpPr>
            <p:cNvPr id="29" name="Rectangle 28"/>
            <p:cNvSpPr>
              <a:spLocks noChangeArrowheads="1"/>
            </p:cNvSpPr>
            <p:nvPr/>
          </p:nvSpPr>
          <p:spPr bwMode="auto">
            <a:xfrm>
              <a:off x="4560" y="3083"/>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30" name="Rectangle 29"/>
            <p:cNvSpPr>
              <a:spLocks noChangeArrowheads="1"/>
            </p:cNvSpPr>
            <p:nvPr/>
          </p:nvSpPr>
          <p:spPr bwMode="auto">
            <a:xfrm>
              <a:off x="3840" y="3083"/>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Güçlü</a:t>
              </a:r>
              <a:endParaRPr lang="en-US" sz="1000" dirty="0">
                <a:solidFill>
                  <a:srgbClr val="7030A0"/>
                </a:solidFill>
              </a:endParaRPr>
            </a:p>
          </p:txBody>
        </p:sp>
        <p:sp>
          <p:nvSpPr>
            <p:cNvPr id="31" name="Rectangle 30"/>
            <p:cNvSpPr>
              <a:spLocks noChangeArrowheads="1"/>
            </p:cNvSpPr>
            <p:nvPr/>
          </p:nvSpPr>
          <p:spPr bwMode="auto">
            <a:xfrm>
              <a:off x="3072" y="3083"/>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32" name="Rectangle 31"/>
            <p:cNvSpPr>
              <a:spLocks noChangeArrowheads="1"/>
            </p:cNvSpPr>
            <p:nvPr/>
          </p:nvSpPr>
          <p:spPr bwMode="auto">
            <a:xfrm>
              <a:off x="2336" y="3083"/>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Ilık</a:t>
              </a:r>
              <a:endParaRPr lang="en-US" sz="1000" dirty="0">
                <a:solidFill>
                  <a:srgbClr val="7030A0"/>
                </a:solidFill>
              </a:endParaRPr>
            </a:p>
          </p:txBody>
        </p:sp>
        <p:sp>
          <p:nvSpPr>
            <p:cNvPr id="33" name="Rectangle 32"/>
            <p:cNvSpPr>
              <a:spLocks noChangeArrowheads="1"/>
            </p:cNvSpPr>
            <p:nvPr/>
          </p:nvSpPr>
          <p:spPr bwMode="auto">
            <a:xfrm>
              <a:off x="912" y="3083"/>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Yağmurlu</a:t>
              </a:r>
              <a:endParaRPr lang="en-US" sz="1000" dirty="0">
                <a:solidFill>
                  <a:srgbClr val="7030A0"/>
                </a:solidFill>
              </a:endParaRPr>
            </a:p>
          </p:txBody>
        </p:sp>
        <p:sp>
          <p:nvSpPr>
            <p:cNvPr id="34" name="Rectangle 33"/>
            <p:cNvSpPr>
              <a:spLocks noChangeArrowheads="1"/>
            </p:cNvSpPr>
            <p:nvPr/>
          </p:nvSpPr>
          <p:spPr bwMode="auto">
            <a:xfrm>
              <a:off x="432" y="3083"/>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10</a:t>
              </a:r>
              <a:endParaRPr lang="en-US" sz="1000" dirty="0">
                <a:solidFill>
                  <a:srgbClr val="7030A0"/>
                </a:solidFill>
              </a:endParaRPr>
            </a:p>
          </p:txBody>
        </p:sp>
        <p:sp>
          <p:nvSpPr>
            <p:cNvPr id="35" name="Rectangle 34"/>
            <p:cNvSpPr>
              <a:spLocks noChangeArrowheads="1"/>
            </p:cNvSpPr>
            <p:nvPr/>
          </p:nvSpPr>
          <p:spPr bwMode="auto">
            <a:xfrm>
              <a:off x="4560" y="2872"/>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36" name="Rectangle 35"/>
            <p:cNvSpPr>
              <a:spLocks noChangeArrowheads="1"/>
            </p:cNvSpPr>
            <p:nvPr/>
          </p:nvSpPr>
          <p:spPr bwMode="auto">
            <a:xfrm>
              <a:off x="3840" y="2872"/>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37" name="Rectangle 36"/>
            <p:cNvSpPr>
              <a:spLocks noChangeArrowheads="1"/>
            </p:cNvSpPr>
            <p:nvPr/>
          </p:nvSpPr>
          <p:spPr bwMode="auto">
            <a:xfrm>
              <a:off x="3072" y="2872"/>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38" name="Rectangle 37"/>
            <p:cNvSpPr>
              <a:spLocks noChangeArrowheads="1"/>
            </p:cNvSpPr>
            <p:nvPr/>
          </p:nvSpPr>
          <p:spPr bwMode="auto">
            <a:xfrm>
              <a:off x="2336" y="2872"/>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Serin</a:t>
              </a:r>
              <a:endParaRPr lang="en-US" sz="1000" dirty="0">
                <a:solidFill>
                  <a:srgbClr val="7030A0"/>
                </a:solidFill>
              </a:endParaRPr>
            </a:p>
          </p:txBody>
        </p:sp>
        <p:sp>
          <p:nvSpPr>
            <p:cNvPr id="39" name="Rectangle 38"/>
            <p:cNvSpPr>
              <a:spLocks noChangeArrowheads="1"/>
            </p:cNvSpPr>
            <p:nvPr/>
          </p:nvSpPr>
          <p:spPr bwMode="auto">
            <a:xfrm>
              <a:off x="912" y="2872"/>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Güneşli</a:t>
              </a:r>
              <a:endParaRPr lang="en-US" sz="1000" dirty="0">
                <a:solidFill>
                  <a:srgbClr val="7030A0"/>
                </a:solidFill>
              </a:endParaRPr>
            </a:p>
          </p:txBody>
        </p:sp>
        <p:sp>
          <p:nvSpPr>
            <p:cNvPr id="40" name="Rectangle 39"/>
            <p:cNvSpPr>
              <a:spLocks noChangeArrowheads="1"/>
            </p:cNvSpPr>
            <p:nvPr/>
          </p:nvSpPr>
          <p:spPr bwMode="auto">
            <a:xfrm>
              <a:off x="432" y="2872"/>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9</a:t>
              </a:r>
              <a:endParaRPr lang="en-US" sz="1000" dirty="0">
                <a:solidFill>
                  <a:srgbClr val="7030A0"/>
                </a:solidFill>
              </a:endParaRPr>
            </a:p>
          </p:txBody>
        </p:sp>
        <p:sp>
          <p:nvSpPr>
            <p:cNvPr id="41" name="Rectangle 40"/>
            <p:cNvSpPr>
              <a:spLocks noChangeArrowheads="1"/>
            </p:cNvSpPr>
            <p:nvPr/>
          </p:nvSpPr>
          <p:spPr bwMode="auto">
            <a:xfrm>
              <a:off x="4560" y="2661"/>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Hayır</a:t>
              </a:r>
              <a:endParaRPr lang="en-US" sz="1000" dirty="0">
                <a:solidFill>
                  <a:srgbClr val="7030A0"/>
                </a:solidFill>
              </a:endParaRPr>
            </a:p>
          </p:txBody>
        </p:sp>
        <p:sp>
          <p:nvSpPr>
            <p:cNvPr id="42" name="Rectangle 41"/>
            <p:cNvSpPr>
              <a:spLocks noChangeArrowheads="1"/>
            </p:cNvSpPr>
            <p:nvPr/>
          </p:nvSpPr>
          <p:spPr bwMode="auto">
            <a:xfrm>
              <a:off x="3840" y="2661"/>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43" name="Rectangle 42"/>
            <p:cNvSpPr>
              <a:spLocks noChangeArrowheads="1"/>
            </p:cNvSpPr>
            <p:nvPr/>
          </p:nvSpPr>
          <p:spPr bwMode="auto">
            <a:xfrm>
              <a:off x="3072" y="2661"/>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44" name="Rectangle 43"/>
            <p:cNvSpPr>
              <a:spLocks noChangeArrowheads="1"/>
            </p:cNvSpPr>
            <p:nvPr/>
          </p:nvSpPr>
          <p:spPr bwMode="auto">
            <a:xfrm>
              <a:off x="2336" y="2661"/>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Ilık</a:t>
              </a:r>
              <a:endParaRPr lang="en-US" sz="1000" dirty="0">
                <a:solidFill>
                  <a:srgbClr val="7030A0"/>
                </a:solidFill>
              </a:endParaRPr>
            </a:p>
          </p:txBody>
        </p:sp>
        <p:sp>
          <p:nvSpPr>
            <p:cNvPr id="45" name="Rectangle 44"/>
            <p:cNvSpPr>
              <a:spLocks noChangeArrowheads="1"/>
            </p:cNvSpPr>
            <p:nvPr/>
          </p:nvSpPr>
          <p:spPr bwMode="auto">
            <a:xfrm>
              <a:off x="912" y="2661"/>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Güneşli</a:t>
              </a:r>
              <a:endParaRPr lang="en-US" sz="1000" dirty="0">
                <a:solidFill>
                  <a:srgbClr val="7030A0"/>
                </a:solidFill>
              </a:endParaRPr>
            </a:p>
          </p:txBody>
        </p:sp>
        <p:sp>
          <p:nvSpPr>
            <p:cNvPr id="46" name="Rectangle 45"/>
            <p:cNvSpPr>
              <a:spLocks noChangeArrowheads="1"/>
            </p:cNvSpPr>
            <p:nvPr/>
          </p:nvSpPr>
          <p:spPr bwMode="auto">
            <a:xfrm>
              <a:off x="432" y="2661"/>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8</a:t>
              </a:r>
              <a:endParaRPr lang="en-US" sz="1000" dirty="0">
                <a:solidFill>
                  <a:srgbClr val="7030A0"/>
                </a:solidFill>
              </a:endParaRPr>
            </a:p>
          </p:txBody>
        </p:sp>
        <p:sp>
          <p:nvSpPr>
            <p:cNvPr id="47" name="Rectangle 46"/>
            <p:cNvSpPr>
              <a:spLocks noChangeArrowheads="1"/>
            </p:cNvSpPr>
            <p:nvPr/>
          </p:nvSpPr>
          <p:spPr bwMode="auto">
            <a:xfrm>
              <a:off x="4560" y="2450"/>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48" name="Rectangle 47"/>
            <p:cNvSpPr>
              <a:spLocks noChangeArrowheads="1"/>
            </p:cNvSpPr>
            <p:nvPr/>
          </p:nvSpPr>
          <p:spPr bwMode="auto">
            <a:xfrm>
              <a:off x="3840" y="2450"/>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49" name="Rectangle 48"/>
            <p:cNvSpPr>
              <a:spLocks noChangeArrowheads="1"/>
            </p:cNvSpPr>
            <p:nvPr/>
          </p:nvSpPr>
          <p:spPr bwMode="auto">
            <a:xfrm>
              <a:off x="3072" y="2450"/>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50" name="Rectangle 49"/>
            <p:cNvSpPr>
              <a:spLocks noChangeArrowheads="1"/>
            </p:cNvSpPr>
            <p:nvPr/>
          </p:nvSpPr>
          <p:spPr bwMode="auto">
            <a:xfrm>
              <a:off x="2336" y="2450"/>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Serin</a:t>
              </a:r>
              <a:endParaRPr lang="en-US" sz="1000" dirty="0">
                <a:solidFill>
                  <a:srgbClr val="7030A0"/>
                </a:solidFill>
              </a:endParaRPr>
            </a:p>
          </p:txBody>
        </p:sp>
        <p:sp>
          <p:nvSpPr>
            <p:cNvPr id="51" name="Rectangle 50"/>
            <p:cNvSpPr>
              <a:spLocks noChangeArrowheads="1"/>
            </p:cNvSpPr>
            <p:nvPr/>
          </p:nvSpPr>
          <p:spPr bwMode="auto">
            <a:xfrm>
              <a:off x="912" y="2450"/>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Bulutlu</a:t>
              </a:r>
              <a:endParaRPr lang="en-US" sz="1000" dirty="0">
                <a:solidFill>
                  <a:srgbClr val="7030A0"/>
                </a:solidFill>
              </a:endParaRPr>
            </a:p>
          </p:txBody>
        </p:sp>
        <p:sp>
          <p:nvSpPr>
            <p:cNvPr id="52" name="Rectangle 51"/>
            <p:cNvSpPr>
              <a:spLocks noChangeArrowheads="1"/>
            </p:cNvSpPr>
            <p:nvPr/>
          </p:nvSpPr>
          <p:spPr bwMode="auto">
            <a:xfrm>
              <a:off x="432" y="2450"/>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7</a:t>
              </a:r>
              <a:endParaRPr lang="en-US" sz="1000" dirty="0">
                <a:solidFill>
                  <a:srgbClr val="7030A0"/>
                </a:solidFill>
              </a:endParaRPr>
            </a:p>
          </p:txBody>
        </p:sp>
        <p:sp>
          <p:nvSpPr>
            <p:cNvPr id="53" name="Rectangle 52"/>
            <p:cNvSpPr>
              <a:spLocks noChangeArrowheads="1"/>
            </p:cNvSpPr>
            <p:nvPr/>
          </p:nvSpPr>
          <p:spPr bwMode="auto">
            <a:xfrm>
              <a:off x="4560" y="2239"/>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Hayır</a:t>
              </a:r>
              <a:endParaRPr lang="en-US" sz="1000" dirty="0">
                <a:solidFill>
                  <a:srgbClr val="7030A0"/>
                </a:solidFill>
              </a:endParaRPr>
            </a:p>
          </p:txBody>
        </p:sp>
        <p:sp>
          <p:nvSpPr>
            <p:cNvPr id="54" name="Rectangle 53"/>
            <p:cNvSpPr>
              <a:spLocks noChangeArrowheads="1"/>
            </p:cNvSpPr>
            <p:nvPr/>
          </p:nvSpPr>
          <p:spPr bwMode="auto">
            <a:xfrm>
              <a:off x="3840" y="2239"/>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Güçlü</a:t>
              </a:r>
              <a:endParaRPr lang="en-US" sz="1000" dirty="0">
                <a:solidFill>
                  <a:srgbClr val="7030A0"/>
                </a:solidFill>
              </a:endParaRPr>
            </a:p>
          </p:txBody>
        </p:sp>
        <p:sp>
          <p:nvSpPr>
            <p:cNvPr id="55" name="Rectangle 54"/>
            <p:cNvSpPr>
              <a:spLocks noChangeArrowheads="1"/>
            </p:cNvSpPr>
            <p:nvPr/>
          </p:nvSpPr>
          <p:spPr bwMode="auto">
            <a:xfrm>
              <a:off x="3072" y="2239"/>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56" name="Rectangle 55"/>
            <p:cNvSpPr>
              <a:spLocks noChangeArrowheads="1"/>
            </p:cNvSpPr>
            <p:nvPr/>
          </p:nvSpPr>
          <p:spPr bwMode="auto">
            <a:xfrm>
              <a:off x="2336" y="2239"/>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Serin</a:t>
              </a:r>
              <a:endParaRPr lang="en-US" sz="1000" dirty="0">
                <a:solidFill>
                  <a:srgbClr val="7030A0"/>
                </a:solidFill>
              </a:endParaRPr>
            </a:p>
          </p:txBody>
        </p:sp>
        <p:sp>
          <p:nvSpPr>
            <p:cNvPr id="57" name="Rectangle 56"/>
            <p:cNvSpPr>
              <a:spLocks noChangeArrowheads="1"/>
            </p:cNvSpPr>
            <p:nvPr/>
          </p:nvSpPr>
          <p:spPr bwMode="auto">
            <a:xfrm>
              <a:off x="912" y="2239"/>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Yağmurlu</a:t>
              </a:r>
              <a:endParaRPr lang="en-US" sz="1000" dirty="0">
                <a:solidFill>
                  <a:srgbClr val="7030A0"/>
                </a:solidFill>
              </a:endParaRPr>
            </a:p>
          </p:txBody>
        </p:sp>
        <p:sp>
          <p:nvSpPr>
            <p:cNvPr id="58" name="Rectangle 57"/>
            <p:cNvSpPr>
              <a:spLocks noChangeArrowheads="1"/>
            </p:cNvSpPr>
            <p:nvPr/>
          </p:nvSpPr>
          <p:spPr bwMode="auto">
            <a:xfrm>
              <a:off x="432" y="2239"/>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6</a:t>
              </a:r>
              <a:endParaRPr lang="en-US" sz="1000" dirty="0">
                <a:solidFill>
                  <a:srgbClr val="7030A0"/>
                </a:solidFill>
              </a:endParaRPr>
            </a:p>
          </p:txBody>
        </p:sp>
        <p:sp>
          <p:nvSpPr>
            <p:cNvPr id="59" name="Rectangle 58"/>
            <p:cNvSpPr>
              <a:spLocks noChangeArrowheads="1"/>
            </p:cNvSpPr>
            <p:nvPr/>
          </p:nvSpPr>
          <p:spPr bwMode="auto">
            <a:xfrm>
              <a:off x="4560" y="2028"/>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60" name="Rectangle 59"/>
            <p:cNvSpPr>
              <a:spLocks noChangeArrowheads="1"/>
            </p:cNvSpPr>
            <p:nvPr/>
          </p:nvSpPr>
          <p:spPr bwMode="auto">
            <a:xfrm>
              <a:off x="3840" y="2028"/>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61" name="Rectangle 60"/>
            <p:cNvSpPr>
              <a:spLocks noChangeArrowheads="1"/>
            </p:cNvSpPr>
            <p:nvPr/>
          </p:nvSpPr>
          <p:spPr bwMode="auto">
            <a:xfrm>
              <a:off x="3072" y="2028"/>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a:solidFill>
                    <a:srgbClr val="7030A0"/>
                  </a:solidFill>
                </a:rPr>
                <a:t>Normal</a:t>
              </a:r>
              <a:endParaRPr lang="en-US" sz="1000">
                <a:solidFill>
                  <a:srgbClr val="7030A0"/>
                </a:solidFill>
              </a:endParaRPr>
            </a:p>
          </p:txBody>
        </p:sp>
        <p:sp>
          <p:nvSpPr>
            <p:cNvPr id="62" name="Rectangle 61"/>
            <p:cNvSpPr>
              <a:spLocks noChangeArrowheads="1"/>
            </p:cNvSpPr>
            <p:nvPr/>
          </p:nvSpPr>
          <p:spPr bwMode="auto">
            <a:xfrm>
              <a:off x="2336" y="2028"/>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Serin</a:t>
              </a:r>
              <a:endParaRPr lang="en-US" sz="1000" dirty="0">
                <a:solidFill>
                  <a:srgbClr val="7030A0"/>
                </a:solidFill>
              </a:endParaRPr>
            </a:p>
          </p:txBody>
        </p:sp>
        <p:sp>
          <p:nvSpPr>
            <p:cNvPr id="63" name="Rectangle 62"/>
            <p:cNvSpPr>
              <a:spLocks noChangeArrowheads="1"/>
            </p:cNvSpPr>
            <p:nvPr/>
          </p:nvSpPr>
          <p:spPr bwMode="auto">
            <a:xfrm>
              <a:off x="912" y="2028"/>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Yağmurlu</a:t>
              </a:r>
              <a:endParaRPr lang="en-US" sz="1000" dirty="0">
                <a:solidFill>
                  <a:srgbClr val="7030A0"/>
                </a:solidFill>
              </a:endParaRPr>
            </a:p>
          </p:txBody>
        </p:sp>
        <p:sp>
          <p:nvSpPr>
            <p:cNvPr id="64" name="Rectangle 63"/>
            <p:cNvSpPr>
              <a:spLocks noChangeArrowheads="1"/>
            </p:cNvSpPr>
            <p:nvPr/>
          </p:nvSpPr>
          <p:spPr bwMode="auto">
            <a:xfrm>
              <a:off x="432" y="2028"/>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5</a:t>
              </a:r>
              <a:endParaRPr lang="en-US" sz="1000" dirty="0">
                <a:solidFill>
                  <a:srgbClr val="7030A0"/>
                </a:solidFill>
              </a:endParaRPr>
            </a:p>
          </p:txBody>
        </p:sp>
        <p:sp>
          <p:nvSpPr>
            <p:cNvPr id="65" name="Rectangle 64"/>
            <p:cNvSpPr>
              <a:spLocks noChangeArrowheads="1"/>
            </p:cNvSpPr>
            <p:nvPr/>
          </p:nvSpPr>
          <p:spPr bwMode="auto">
            <a:xfrm>
              <a:off x="4560" y="1817"/>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66" name="Rectangle 65"/>
            <p:cNvSpPr>
              <a:spLocks noChangeArrowheads="1"/>
            </p:cNvSpPr>
            <p:nvPr/>
          </p:nvSpPr>
          <p:spPr bwMode="auto">
            <a:xfrm>
              <a:off x="3840" y="1817"/>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67" name="Rectangle 66"/>
            <p:cNvSpPr>
              <a:spLocks noChangeArrowheads="1"/>
            </p:cNvSpPr>
            <p:nvPr/>
          </p:nvSpPr>
          <p:spPr bwMode="auto">
            <a:xfrm>
              <a:off x="3072" y="1817"/>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68" name="Rectangle 67"/>
            <p:cNvSpPr>
              <a:spLocks noChangeArrowheads="1"/>
            </p:cNvSpPr>
            <p:nvPr/>
          </p:nvSpPr>
          <p:spPr bwMode="auto">
            <a:xfrm>
              <a:off x="2336" y="1817"/>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Ilık</a:t>
              </a:r>
              <a:endParaRPr lang="en-US" sz="1000" dirty="0">
                <a:solidFill>
                  <a:srgbClr val="7030A0"/>
                </a:solidFill>
              </a:endParaRPr>
            </a:p>
          </p:txBody>
        </p:sp>
        <p:sp>
          <p:nvSpPr>
            <p:cNvPr id="69" name="Rectangle 68"/>
            <p:cNvSpPr>
              <a:spLocks noChangeArrowheads="1"/>
            </p:cNvSpPr>
            <p:nvPr/>
          </p:nvSpPr>
          <p:spPr bwMode="auto">
            <a:xfrm>
              <a:off x="912" y="1817"/>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Yağmurlu </a:t>
              </a:r>
              <a:endParaRPr lang="en-US" sz="1000" dirty="0">
                <a:solidFill>
                  <a:srgbClr val="7030A0"/>
                </a:solidFill>
              </a:endParaRPr>
            </a:p>
          </p:txBody>
        </p:sp>
        <p:sp>
          <p:nvSpPr>
            <p:cNvPr id="70" name="Rectangle 69"/>
            <p:cNvSpPr>
              <a:spLocks noChangeArrowheads="1"/>
            </p:cNvSpPr>
            <p:nvPr/>
          </p:nvSpPr>
          <p:spPr bwMode="auto">
            <a:xfrm>
              <a:off x="432" y="1817"/>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4 </a:t>
              </a:r>
              <a:endParaRPr lang="en-US" sz="1000" dirty="0">
                <a:solidFill>
                  <a:srgbClr val="7030A0"/>
                </a:solidFill>
              </a:endParaRPr>
            </a:p>
          </p:txBody>
        </p:sp>
        <p:sp>
          <p:nvSpPr>
            <p:cNvPr id="71" name="Rectangle 70"/>
            <p:cNvSpPr>
              <a:spLocks noChangeArrowheads="1"/>
            </p:cNvSpPr>
            <p:nvPr/>
          </p:nvSpPr>
          <p:spPr bwMode="auto">
            <a:xfrm>
              <a:off x="4560" y="1606"/>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Evet</a:t>
              </a:r>
              <a:endParaRPr lang="en-US" sz="1000" dirty="0">
                <a:solidFill>
                  <a:srgbClr val="7030A0"/>
                </a:solidFill>
              </a:endParaRPr>
            </a:p>
          </p:txBody>
        </p:sp>
        <p:sp>
          <p:nvSpPr>
            <p:cNvPr id="72" name="Rectangle 71"/>
            <p:cNvSpPr>
              <a:spLocks noChangeArrowheads="1"/>
            </p:cNvSpPr>
            <p:nvPr/>
          </p:nvSpPr>
          <p:spPr bwMode="auto">
            <a:xfrm>
              <a:off x="3840" y="1606"/>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73" name="Rectangle 72"/>
            <p:cNvSpPr>
              <a:spLocks noChangeArrowheads="1"/>
            </p:cNvSpPr>
            <p:nvPr/>
          </p:nvSpPr>
          <p:spPr bwMode="auto">
            <a:xfrm>
              <a:off x="3072" y="1606"/>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74" name="Rectangle 73"/>
            <p:cNvSpPr>
              <a:spLocks noChangeArrowheads="1"/>
            </p:cNvSpPr>
            <p:nvPr/>
          </p:nvSpPr>
          <p:spPr bwMode="auto">
            <a:xfrm>
              <a:off x="2336" y="1606"/>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Sıcak</a:t>
              </a:r>
              <a:endParaRPr lang="en-US" sz="1000" dirty="0">
                <a:solidFill>
                  <a:srgbClr val="7030A0"/>
                </a:solidFill>
              </a:endParaRPr>
            </a:p>
          </p:txBody>
        </p:sp>
        <p:sp>
          <p:nvSpPr>
            <p:cNvPr id="75" name="Rectangle 74"/>
            <p:cNvSpPr>
              <a:spLocks noChangeArrowheads="1"/>
            </p:cNvSpPr>
            <p:nvPr/>
          </p:nvSpPr>
          <p:spPr bwMode="auto">
            <a:xfrm>
              <a:off x="912" y="1606"/>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Bulutlu</a:t>
              </a:r>
              <a:endParaRPr lang="en-US" sz="1000" dirty="0">
                <a:solidFill>
                  <a:srgbClr val="7030A0"/>
                </a:solidFill>
              </a:endParaRPr>
            </a:p>
          </p:txBody>
        </p:sp>
        <p:sp>
          <p:nvSpPr>
            <p:cNvPr id="76" name="Rectangle 75"/>
            <p:cNvSpPr>
              <a:spLocks noChangeArrowheads="1"/>
            </p:cNvSpPr>
            <p:nvPr/>
          </p:nvSpPr>
          <p:spPr bwMode="auto">
            <a:xfrm>
              <a:off x="432" y="1606"/>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3</a:t>
              </a:r>
              <a:endParaRPr lang="en-US" sz="1000" dirty="0">
                <a:solidFill>
                  <a:srgbClr val="7030A0"/>
                </a:solidFill>
              </a:endParaRPr>
            </a:p>
          </p:txBody>
        </p:sp>
        <p:sp>
          <p:nvSpPr>
            <p:cNvPr id="77" name="Rectangle 76"/>
            <p:cNvSpPr>
              <a:spLocks noChangeArrowheads="1"/>
            </p:cNvSpPr>
            <p:nvPr/>
          </p:nvSpPr>
          <p:spPr bwMode="auto">
            <a:xfrm>
              <a:off x="4560" y="1395"/>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Hayır</a:t>
              </a:r>
              <a:endParaRPr lang="en-US" sz="1000" dirty="0">
                <a:solidFill>
                  <a:srgbClr val="7030A0"/>
                </a:solidFill>
              </a:endParaRPr>
            </a:p>
          </p:txBody>
        </p:sp>
        <p:sp>
          <p:nvSpPr>
            <p:cNvPr id="78" name="Rectangle 77"/>
            <p:cNvSpPr>
              <a:spLocks noChangeArrowheads="1"/>
            </p:cNvSpPr>
            <p:nvPr/>
          </p:nvSpPr>
          <p:spPr bwMode="auto">
            <a:xfrm>
              <a:off x="3840" y="1395"/>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Güçlü</a:t>
              </a:r>
              <a:endParaRPr lang="en-US" sz="1000" dirty="0">
                <a:solidFill>
                  <a:srgbClr val="7030A0"/>
                </a:solidFill>
              </a:endParaRPr>
            </a:p>
          </p:txBody>
        </p:sp>
        <p:sp>
          <p:nvSpPr>
            <p:cNvPr id="79" name="Rectangle 78"/>
            <p:cNvSpPr>
              <a:spLocks noChangeArrowheads="1"/>
            </p:cNvSpPr>
            <p:nvPr/>
          </p:nvSpPr>
          <p:spPr bwMode="auto">
            <a:xfrm>
              <a:off x="3072" y="1395"/>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80" name="Rectangle 79"/>
            <p:cNvSpPr>
              <a:spLocks noChangeArrowheads="1"/>
            </p:cNvSpPr>
            <p:nvPr/>
          </p:nvSpPr>
          <p:spPr bwMode="auto">
            <a:xfrm>
              <a:off x="2336" y="1395"/>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Sıcak</a:t>
              </a:r>
              <a:endParaRPr lang="en-US" sz="1000" dirty="0">
                <a:solidFill>
                  <a:srgbClr val="7030A0"/>
                </a:solidFill>
              </a:endParaRPr>
            </a:p>
          </p:txBody>
        </p:sp>
        <p:sp>
          <p:nvSpPr>
            <p:cNvPr id="81" name="Rectangle 80"/>
            <p:cNvSpPr>
              <a:spLocks noChangeArrowheads="1"/>
            </p:cNvSpPr>
            <p:nvPr/>
          </p:nvSpPr>
          <p:spPr bwMode="auto">
            <a:xfrm>
              <a:off x="912" y="1395"/>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Güneşli</a:t>
              </a:r>
              <a:endParaRPr lang="en-US" sz="1000" dirty="0">
                <a:solidFill>
                  <a:srgbClr val="7030A0"/>
                </a:solidFill>
              </a:endParaRPr>
            </a:p>
          </p:txBody>
        </p:sp>
        <p:sp>
          <p:nvSpPr>
            <p:cNvPr id="82" name="Rectangle 81"/>
            <p:cNvSpPr>
              <a:spLocks noChangeArrowheads="1"/>
            </p:cNvSpPr>
            <p:nvPr/>
          </p:nvSpPr>
          <p:spPr bwMode="auto">
            <a:xfrm>
              <a:off x="432" y="1395"/>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2</a:t>
              </a:r>
              <a:endParaRPr lang="en-US" sz="1000" dirty="0">
                <a:solidFill>
                  <a:srgbClr val="7030A0"/>
                </a:solidFill>
              </a:endParaRPr>
            </a:p>
          </p:txBody>
        </p:sp>
        <p:sp>
          <p:nvSpPr>
            <p:cNvPr id="83" name="Rectangle 82"/>
            <p:cNvSpPr>
              <a:spLocks noChangeArrowheads="1"/>
            </p:cNvSpPr>
            <p:nvPr/>
          </p:nvSpPr>
          <p:spPr bwMode="auto">
            <a:xfrm>
              <a:off x="4560" y="1184"/>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Hayır</a:t>
              </a:r>
              <a:endParaRPr lang="en-US" sz="1000" dirty="0">
                <a:solidFill>
                  <a:srgbClr val="7030A0"/>
                </a:solidFill>
              </a:endParaRPr>
            </a:p>
          </p:txBody>
        </p:sp>
        <p:sp>
          <p:nvSpPr>
            <p:cNvPr id="84" name="Rectangle 83"/>
            <p:cNvSpPr>
              <a:spLocks noChangeArrowheads="1"/>
            </p:cNvSpPr>
            <p:nvPr/>
          </p:nvSpPr>
          <p:spPr bwMode="auto">
            <a:xfrm>
              <a:off x="3840" y="1184"/>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Zayıf</a:t>
              </a:r>
              <a:endParaRPr lang="en-US" sz="1000" dirty="0">
                <a:solidFill>
                  <a:srgbClr val="7030A0"/>
                </a:solidFill>
              </a:endParaRPr>
            </a:p>
          </p:txBody>
        </p:sp>
        <p:sp>
          <p:nvSpPr>
            <p:cNvPr id="85" name="Rectangle 84"/>
            <p:cNvSpPr>
              <a:spLocks noChangeArrowheads="1"/>
            </p:cNvSpPr>
            <p:nvPr/>
          </p:nvSpPr>
          <p:spPr bwMode="auto">
            <a:xfrm>
              <a:off x="3072" y="1184"/>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Yüksek</a:t>
              </a:r>
              <a:endParaRPr lang="en-US" sz="1000" dirty="0">
                <a:solidFill>
                  <a:srgbClr val="7030A0"/>
                </a:solidFill>
              </a:endParaRPr>
            </a:p>
          </p:txBody>
        </p:sp>
        <p:sp>
          <p:nvSpPr>
            <p:cNvPr id="86" name="Rectangle 85"/>
            <p:cNvSpPr>
              <a:spLocks noChangeArrowheads="1"/>
            </p:cNvSpPr>
            <p:nvPr/>
          </p:nvSpPr>
          <p:spPr bwMode="auto">
            <a:xfrm>
              <a:off x="2336" y="1184"/>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Sıcak</a:t>
              </a:r>
              <a:endParaRPr lang="en-US" sz="1000" dirty="0">
                <a:solidFill>
                  <a:srgbClr val="7030A0"/>
                </a:solidFill>
              </a:endParaRPr>
            </a:p>
          </p:txBody>
        </p:sp>
        <p:sp>
          <p:nvSpPr>
            <p:cNvPr id="87" name="Rectangle 86"/>
            <p:cNvSpPr>
              <a:spLocks noChangeArrowheads="1"/>
            </p:cNvSpPr>
            <p:nvPr/>
          </p:nvSpPr>
          <p:spPr bwMode="auto">
            <a:xfrm>
              <a:off x="912" y="1184"/>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dirty="0" smtClean="0">
                  <a:solidFill>
                    <a:srgbClr val="7030A0"/>
                  </a:solidFill>
                </a:rPr>
                <a:t>Güneşli</a:t>
              </a:r>
              <a:endParaRPr lang="en-US" sz="1000" dirty="0">
                <a:solidFill>
                  <a:srgbClr val="7030A0"/>
                </a:solidFill>
              </a:endParaRPr>
            </a:p>
          </p:txBody>
        </p:sp>
        <p:sp>
          <p:nvSpPr>
            <p:cNvPr id="88" name="Rectangle 87"/>
            <p:cNvSpPr>
              <a:spLocks noChangeArrowheads="1"/>
            </p:cNvSpPr>
            <p:nvPr/>
          </p:nvSpPr>
          <p:spPr bwMode="auto">
            <a:xfrm>
              <a:off x="432" y="1184"/>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dirty="0" smtClean="0">
                  <a:solidFill>
                    <a:srgbClr val="7030A0"/>
                  </a:solidFill>
                </a:rPr>
                <a:t>G</a:t>
              </a:r>
              <a:r>
                <a:rPr lang="sv-SE" sz="1000" dirty="0" smtClean="0">
                  <a:solidFill>
                    <a:srgbClr val="7030A0"/>
                  </a:solidFill>
                </a:rPr>
                <a:t>1</a:t>
              </a:r>
              <a:endParaRPr lang="en-US" sz="1000" dirty="0">
                <a:solidFill>
                  <a:srgbClr val="7030A0"/>
                </a:solidFill>
              </a:endParaRPr>
            </a:p>
          </p:txBody>
        </p:sp>
        <p:sp>
          <p:nvSpPr>
            <p:cNvPr id="89" name="Rectangle 88"/>
            <p:cNvSpPr>
              <a:spLocks noChangeArrowheads="1"/>
            </p:cNvSpPr>
            <p:nvPr/>
          </p:nvSpPr>
          <p:spPr bwMode="auto">
            <a:xfrm>
              <a:off x="4560" y="960"/>
              <a:ext cx="1104"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b="1" dirty="0" smtClean="0">
                  <a:solidFill>
                    <a:srgbClr val="0070C0"/>
                  </a:solidFill>
                </a:rPr>
                <a:t>Tenis Oyna</a:t>
              </a:r>
              <a:endParaRPr lang="en-US" sz="1000" b="1" dirty="0">
                <a:solidFill>
                  <a:srgbClr val="0070C0"/>
                </a:solidFill>
              </a:endParaRPr>
            </a:p>
          </p:txBody>
        </p:sp>
        <p:sp>
          <p:nvSpPr>
            <p:cNvPr id="90" name="Rectangle 89"/>
            <p:cNvSpPr>
              <a:spLocks noChangeArrowheads="1"/>
            </p:cNvSpPr>
            <p:nvPr/>
          </p:nvSpPr>
          <p:spPr bwMode="auto">
            <a:xfrm>
              <a:off x="3840" y="960"/>
              <a:ext cx="720"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b="1" dirty="0" smtClean="0">
                  <a:solidFill>
                    <a:srgbClr val="0070C0"/>
                  </a:solidFill>
                </a:rPr>
                <a:t>Rüzgar</a:t>
              </a:r>
              <a:endParaRPr lang="en-US" sz="1000" b="1" dirty="0">
                <a:solidFill>
                  <a:srgbClr val="0070C0"/>
                </a:solidFill>
              </a:endParaRPr>
            </a:p>
          </p:txBody>
        </p:sp>
        <p:sp>
          <p:nvSpPr>
            <p:cNvPr id="91" name="Rectangle 90"/>
            <p:cNvSpPr>
              <a:spLocks noChangeArrowheads="1"/>
            </p:cNvSpPr>
            <p:nvPr/>
          </p:nvSpPr>
          <p:spPr bwMode="auto">
            <a:xfrm>
              <a:off x="3072" y="960"/>
              <a:ext cx="768"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b="1" dirty="0" smtClean="0">
                  <a:solidFill>
                    <a:srgbClr val="0070C0"/>
                  </a:solidFill>
                </a:rPr>
                <a:t>Nem</a:t>
              </a:r>
              <a:endParaRPr lang="en-US" sz="1000" b="1" dirty="0">
                <a:solidFill>
                  <a:srgbClr val="0070C0"/>
                </a:solidFill>
              </a:endParaRPr>
            </a:p>
          </p:txBody>
        </p:sp>
        <p:sp>
          <p:nvSpPr>
            <p:cNvPr id="92" name="Rectangle 91"/>
            <p:cNvSpPr>
              <a:spLocks noChangeArrowheads="1"/>
            </p:cNvSpPr>
            <p:nvPr/>
          </p:nvSpPr>
          <p:spPr bwMode="auto">
            <a:xfrm>
              <a:off x="2336" y="960"/>
              <a:ext cx="736"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b="1" dirty="0" smtClean="0">
                  <a:solidFill>
                    <a:srgbClr val="0070C0"/>
                  </a:solidFill>
                </a:rPr>
                <a:t>Sıcaklık</a:t>
              </a:r>
              <a:endParaRPr lang="en-US" sz="1000" b="1" dirty="0">
                <a:solidFill>
                  <a:srgbClr val="0070C0"/>
                </a:solidFill>
              </a:endParaRPr>
            </a:p>
          </p:txBody>
        </p:sp>
        <p:sp>
          <p:nvSpPr>
            <p:cNvPr id="93" name="Rectangle 92"/>
            <p:cNvSpPr>
              <a:spLocks noChangeArrowheads="1"/>
            </p:cNvSpPr>
            <p:nvPr/>
          </p:nvSpPr>
          <p:spPr bwMode="auto">
            <a:xfrm>
              <a:off x="912" y="960"/>
              <a:ext cx="1424"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1000" b="1" dirty="0" smtClean="0">
                  <a:solidFill>
                    <a:srgbClr val="0070C0"/>
                  </a:solidFill>
                </a:rPr>
                <a:t>Hava</a:t>
              </a:r>
              <a:endParaRPr lang="en-US" sz="1000" b="1" dirty="0">
                <a:solidFill>
                  <a:srgbClr val="0070C0"/>
                </a:solidFill>
              </a:endParaRPr>
            </a:p>
          </p:txBody>
        </p:sp>
        <p:sp>
          <p:nvSpPr>
            <p:cNvPr id="94" name="Rectangle 93"/>
            <p:cNvSpPr>
              <a:spLocks noChangeArrowheads="1"/>
            </p:cNvSpPr>
            <p:nvPr/>
          </p:nvSpPr>
          <p:spPr bwMode="auto">
            <a:xfrm>
              <a:off x="432" y="960"/>
              <a:ext cx="480"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1000" b="1" dirty="0" smtClean="0">
                  <a:solidFill>
                    <a:srgbClr val="0070C0"/>
                  </a:solidFill>
                </a:rPr>
                <a:t>Gün</a:t>
              </a:r>
              <a:endParaRPr lang="en-US" sz="1000" b="1" dirty="0">
                <a:solidFill>
                  <a:srgbClr val="0070C0"/>
                </a:solidFill>
              </a:endParaRPr>
            </a:p>
          </p:txBody>
        </p:sp>
        <p:sp>
          <p:nvSpPr>
            <p:cNvPr id="95" name="Line 94"/>
            <p:cNvSpPr>
              <a:spLocks noChangeShapeType="1"/>
            </p:cNvSpPr>
            <p:nvPr/>
          </p:nvSpPr>
          <p:spPr bwMode="auto">
            <a:xfrm>
              <a:off x="432" y="960"/>
              <a:ext cx="5232" cy="0"/>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96" name="Line 95"/>
            <p:cNvSpPr>
              <a:spLocks noChangeShapeType="1"/>
            </p:cNvSpPr>
            <p:nvPr/>
          </p:nvSpPr>
          <p:spPr bwMode="auto">
            <a:xfrm>
              <a:off x="432" y="1184"/>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97" name="Line 96"/>
            <p:cNvSpPr>
              <a:spLocks noChangeShapeType="1"/>
            </p:cNvSpPr>
            <p:nvPr/>
          </p:nvSpPr>
          <p:spPr bwMode="auto">
            <a:xfrm>
              <a:off x="432" y="1395"/>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98" name="Line 97"/>
            <p:cNvSpPr>
              <a:spLocks noChangeShapeType="1"/>
            </p:cNvSpPr>
            <p:nvPr/>
          </p:nvSpPr>
          <p:spPr bwMode="auto">
            <a:xfrm>
              <a:off x="432" y="1606"/>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99" name="Line 98"/>
            <p:cNvSpPr>
              <a:spLocks noChangeShapeType="1"/>
            </p:cNvSpPr>
            <p:nvPr/>
          </p:nvSpPr>
          <p:spPr bwMode="auto">
            <a:xfrm>
              <a:off x="432" y="1817"/>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0" name="Line 99"/>
            <p:cNvSpPr>
              <a:spLocks noChangeShapeType="1"/>
            </p:cNvSpPr>
            <p:nvPr/>
          </p:nvSpPr>
          <p:spPr bwMode="auto">
            <a:xfrm>
              <a:off x="432" y="2028"/>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1" name="Line 100"/>
            <p:cNvSpPr>
              <a:spLocks noChangeShapeType="1"/>
            </p:cNvSpPr>
            <p:nvPr/>
          </p:nvSpPr>
          <p:spPr bwMode="auto">
            <a:xfrm>
              <a:off x="432" y="2239"/>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2" name="Line 101"/>
            <p:cNvSpPr>
              <a:spLocks noChangeShapeType="1"/>
            </p:cNvSpPr>
            <p:nvPr/>
          </p:nvSpPr>
          <p:spPr bwMode="auto">
            <a:xfrm>
              <a:off x="432" y="2450"/>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3" name="Line 102"/>
            <p:cNvSpPr>
              <a:spLocks noChangeShapeType="1"/>
            </p:cNvSpPr>
            <p:nvPr/>
          </p:nvSpPr>
          <p:spPr bwMode="auto">
            <a:xfrm>
              <a:off x="432" y="2661"/>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4" name="Line 103"/>
            <p:cNvSpPr>
              <a:spLocks noChangeShapeType="1"/>
            </p:cNvSpPr>
            <p:nvPr/>
          </p:nvSpPr>
          <p:spPr bwMode="auto">
            <a:xfrm>
              <a:off x="432" y="2872"/>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5" name="Line 104"/>
            <p:cNvSpPr>
              <a:spLocks noChangeShapeType="1"/>
            </p:cNvSpPr>
            <p:nvPr/>
          </p:nvSpPr>
          <p:spPr bwMode="auto">
            <a:xfrm>
              <a:off x="432" y="3083"/>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6" name="Line 105"/>
            <p:cNvSpPr>
              <a:spLocks noChangeShapeType="1"/>
            </p:cNvSpPr>
            <p:nvPr/>
          </p:nvSpPr>
          <p:spPr bwMode="auto">
            <a:xfrm>
              <a:off x="432" y="3294"/>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7" name="Line 106"/>
            <p:cNvSpPr>
              <a:spLocks noChangeShapeType="1"/>
            </p:cNvSpPr>
            <p:nvPr/>
          </p:nvSpPr>
          <p:spPr bwMode="auto">
            <a:xfrm>
              <a:off x="432" y="3505"/>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8" name="Line 107"/>
            <p:cNvSpPr>
              <a:spLocks noChangeShapeType="1"/>
            </p:cNvSpPr>
            <p:nvPr/>
          </p:nvSpPr>
          <p:spPr bwMode="auto">
            <a:xfrm>
              <a:off x="432" y="3716"/>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09" name="Line 108"/>
            <p:cNvSpPr>
              <a:spLocks noChangeShapeType="1"/>
            </p:cNvSpPr>
            <p:nvPr/>
          </p:nvSpPr>
          <p:spPr bwMode="auto">
            <a:xfrm>
              <a:off x="432" y="3927"/>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0" name="Line 109"/>
            <p:cNvSpPr>
              <a:spLocks noChangeShapeType="1"/>
            </p:cNvSpPr>
            <p:nvPr/>
          </p:nvSpPr>
          <p:spPr bwMode="auto">
            <a:xfrm>
              <a:off x="432" y="4138"/>
              <a:ext cx="5232" cy="0"/>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1" name="Line 110"/>
            <p:cNvSpPr>
              <a:spLocks noChangeShapeType="1"/>
            </p:cNvSpPr>
            <p:nvPr/>
          </p:nvSpPr>
          <p:spPr bwMode="auto">
            <a:xfrm>
              <a:off x="432" y="960"/>
              <a:ext cx="0" cy="3178"/>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2" name="Line 111"/>
            <p:cNvSpPr>
              <a:spLocks noChangeShapeType="1"/>
            </p:cNvSpPr>
            <p:nvPr/>
          </p:nvSpPr>
          <p:spPr bwMode="auto">
            <a:xfrm>
              <a:off x="912"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3" name="Line 112"/>
            <p:cNvSpPr>
              <a:spLocks noChangeShapeType="1"/>
            </p:cNvSpPr>
            <p:nvPr/>
          </p:nvSpPr>
          <p:spPr bwMode="auto">
            <a:xfrm>
              <a:off x="2336"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4" name="Line 113"/>
            <p:cNvSpPr>
              <a:spLocks noChangeShapeType="1"/>
            </p:cNvSpPr>
            <p:nvPr/>
          </p:nvSpPr>
          <p:spPr bwMode="auto">
            <a:xfrm>
              <a:off x="3072"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5" name="Line 114"/>
            <p:cNvSpPr>
              <a:spLocks noChangeShapeType="1"/>
            </p:cNvSpPr>
            <p:nvPr/>
          </p:nvSpPr>
          <p:spPr bwMode="auto">
            <a:xfrm>
              <a:off x="3840"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6" name="Line 115"/>
            <p:cNvSpPr>
              <a:spLocks noChangeShapeType="1"/>
            </p:cNvSpPr>
            <p:nvPr/>
          </p:nvSpPr>
          <p:spPr bwMode="auto">
            <a:xfrm>
              <a:off x="4560"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sp>
          <p:nvSpPr>
            <p:cNvPr id="117" name="Line 116"/>
            <p:cNvSpPr>
              <a:spLocks noChangeShapeType="1"/>
            </p:cNvSpPr>
            <p:nvPr/>
          </p:nvSpPr>
          <p:spPr bwMode="auto">
            <a:xfrm>
              <a:off x="5664" y="960"/>
              <a:ext cx="0" cy="3178"/>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100">
                <a:solidFill>
                  <a:srgbClr val="7030A0"/>
                </a:solidFill>
              </a:endParaRPr>
            </a:p>
          </p:txBody>
        </p:sp>
      </p:grpSp>
      <p:grpSp>
        <p:nvGrpSpPr>
          <p:cNvPr id="118" name="Group 4"/>
          <p:cNvGrpSpPr>
            <a:grpSpLocks/>
          </p:cNvGrpSpPr>
          <p:nvPr/>
        </p:nvGrpSpPr>
        <p:grpSpPr bwMode="auto">
          <a:xfrm>
            <a:off x="5000666" y="1235075"/>
            <a:ext cx="4121450" cy="3346137"/>
            <a:chOff x="2994" y="551"/>
            <a:chExt cx="2853" cy="2511"/>
          </a:xfrm>
        </p:grpSpPr>
        <p:graphicFrame>
          <p:nvGraphicFramePr>
            <p:cNvPr id="119" name="Object 5"/>
            <p:cNvGraphicFramePr>
              <a:graphicFrameLocks noChangeAspect="1"/>
            </p:cNvGraphicFramePr>
            <p:nvPr/>
          </p:nvGraphicFramePr>
          <p:xfrm>
            <a:off x="3576" y="1162"/>
            <a:ext cx="1856" cy="1870"/>
          </p:xfrm>
          <a:graphic>
            <a:graphicData uri="http://schemas.openxmlformats.org/presentationml/2006/ole">
              <mc:AlternateContent xmlns:mc="http://schemas.openxmlformats.org/markup-compatibility/2006">
                <mc:Choice xmlns:v="urn:schemas-microsoft-com:vml" Requires="v">
                  <p:oleObj spid="_x0000_s200715" name="Worksheet" r:id="rId3" imgW="3465000" imgH="2295000" progId="Excel.Sheet.8">
                    <p:embed/>
                  </p:oleObj>
                </mc:Choice>
                <mc:Fallback>
                  <p:oleObj name="Worksheet" r:id="rId3" imgW="3465000" imgH="229500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7371" r="16882"/>
                        <a:stretch>
                          <a:fillRect/>
                        </a:stretch>
                      </p:blipFill>
                      <p:spPr bwMode="auto">
                        <a:xfrm>
                          <a:off x="3576" y="1162"/>
                          <a:ext cx="1856" cy="187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0" name="Group 6"/>
            <p:cNvGrpSpPr>
              <a:grpSpLocks/>
            </p:cNvGrpSpPr>
            <p:nvPr/>
          </p:nvGrpSpPr>
          <p:grpSpPr bwMode="auto">
            <a:xfrm>
              <a:off x="4220" y="551"/>
              <a:ext cx="751" cy="672"/>
              <a:chOff x="2707" y="2424"/>
              <a:chExt cx="751" cy="672"/>
            </a:xfrm>
          </p:grpSpPr>
          <p:sp>
            <p:nvSpPr>
              <p:cNvPr id="123" name="Rectangle 7"/>
              <p:cNvSpPr>
                <a:spLocks noChangeArrowheads="1"/>
              </p:cNvSpPr>
              <p:nvPr/>
            </p:nvSpPr>
            <p:spPr bwMode="auto">
              <a:xfrm>
                <a:off x="2717" y="2424"/>
                <a:ext cx="508" cy="346"/>
              </a:xfrm>
              <a:prstGeom prst="rect">
                <a:avLst/>
              </a:prstGeom>
              <a:solidFill>
                <a:srgbClr val="9999FF"/>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a:t>
                </a:r>
                <a:endParaRPr lang="en-US" sz="2400" dirty="0">
                  <a:latin typeface="Arial Narrow" pitchFamily="34" charset="0"/>
                </a:endParaRPr>
              </a:p>
            </p:txBody>
          </p:sp>
          <p:sp>
            <p:nvSpPr>
              <p:cNvPr id="124" name="Rectangle 8"/>
              <p:cNvSpPr>
                <a:spLocks noChangeArrowheads="1"/>
              </p:cNvSpPr>
              <p:nvPr/>
            </p:nvSpPr>
            <p:spPr bwMode="auto">
              <a:xfrm>
                <a:off x="2707" y="2750"/>
                <a:ext cx="751" cy="346"/>
              </a:xfrm>
              <a:prstGeom prst="rect">
                <a:avLst/>
              </a:prstGeom>
              <a:solidFill>
                <a:srgbClr val="993366"/>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oynama</a:t>
                </a:r>
                <a:endParaRPr lang="en-US" sz="2400" dirty="0">
                  <a:latin typeface="Arial Narrow" pitchFamily="34" charset="0"/>
                </a:endParaRPr>
              </a:p>
            </p:txBody>
          </p:sp>
        </p:grpSp>
        <p:sp>
          <p:nvSpPr>
            <p:cNvPr id="121" name="Text Box 9"/>
            <p:cNvSpPr txBox="1">
              <a:spLocks noChangeArrowheads="1"/>
            </p:cNvSpPr>
            <p:nvPr/>
          </p:nvSpPr>
          <p:spPr bwMode="auto">
            <a:xfrm>
              <a:off x="2994" y="1072"/>
              <a:ext cx="1385" cy="346"/>
            </a:xfrm>
            <a:prstGeom prst="rect">
              <a:avLst/>
            </a:prstGeom>
            <a:noFill/>
            <a:ln w="9525">
              <a:solidFill>
                <a:srgbClr val="993366"/>
              </a:solidFill>
              <a:miter lim="800000"/>
              <a:headEnd/>
              <a:tailEnd/>
            </a:ln>
            <a:effectLst/>
          </p:spPr>
          <p:txBody>
            <a:bodyPr wrap="square">
              <a:spAutoFit/>
            </a:bodyPr>
            <a:lstStyle/>
            <a:p>
              <a:pPr algn="l"/>
              <a:r>
                <a:rPr lang="tr-TR" sz="2400" dirty="0" err="1" smtClean="0"/>
                <a:t>oyna</a:t>
              </a:r>
              <a:r>
                <a:rPr lang="tr-TR" sz="2400" baseline="-25000" dirty="0" err="1" smtClean="0"/>
                <a:t>hayır</a:t>
              </a:r>
              <a:r>
                <a:rPr lang="en-US" sz="2400" baseline="-25000" dirty="0" smtClean="0"/>
                <a:t> </a:t>
              </a:r>
              <a:r>
                <a:rPr lang="en-US" sz="2400" baseline="-25000" dirty="0"/>
                <a:t>= 5/14</a:t>
              </a:r>
            </a:p>
          </p:txBody>
        </p:sp>
        <p:sp>
          <p:nvSpPr>
            <p:cNvPr id="122" name="Text Box 10"/>
            <p:cNvSpPr txBox="1">
              <a:spLocks noChangeArrowheads="1"/>
            </p:cNvSpPr>
            <p:nvPr/>
          </p:nvSpPr>
          <p:spPr bwMode="auto">
            <a:xfrm>
              <a:off x="4478" y="2716"/>
              <a:ext cx="1369" cy="346"/>
            </a:xfrm>
            <a:prstGeom prst="rect">
              <a:avLst/>
            </a:prstGeom>
            <a:noFill/>
            <a:ln w="9525">
              <a:solidFill>
                <a:srgbClr val="9999FF"/>
              </a:solidFill>
              <a:miter lim="800000"/>
              <a:headEnd/>
              <a:tailEnd/>
            </a:ln>
            <a:effectLst/>
          </p:spPr>
          <p:txBody>
            <a:bodyPr wrap="none">
              <a:spAutoFit/>
            </a:bodyPr>
            <a:lstStyle/>
            <a:p>
              <a:pPr algn="l"/>
              <a:r>
                <a:rPr lang="tr-TR" sz="2400" dirty="0" err="1" smtClean="0"/>
                <a:t>oyna</a:t>
              </a:r>
              <a:r>
                <a:rPr lang="tr-TR" sz="2400" baseline="-25000" dirty="0" err="1" smtClean="0"/>
                <a:t>evet</a:t>
              </a:r>
              <a:r>
                <a:rPr lang="en-US" sz="2400" baseline="-25000" dirty="0" smtClean="0"/>
                <a:t> </a:t>
              </a:r>
              <a:r>
                <a:rPr lang="en-US" sz="2400" baseline="-25000" dirty="0"/>
                <a:t>= 9/14 </a:t>
              </a:r>
            </a:p>
          </p:txBody>
        </p:sp>
      </p:grpSp>
      <p:sp>
        <p:nvSpPr>
          <p:cNvPr id="126" name="Rectangle 12"/>
          <p:cNvSpPr>
            <a:spLocks noChangeArrowheads="1"/>
          </p:cNvSpPr>
          <p:nvPr/>
        </p:nvSpPr>
        <p:spPr bwMode="auto">
          <a:xfrm>
            <a:off x="0" y="4953000"/>
            <a:ext cx="9144000" cy="1905000"/>
          </a:xfrm>
          <a:prstGeom prst="rect">
            <a:avLst/>
          </a:prstGeom>
          <a:noFill/>
          <a:ln w="9525">
            <a:noFill/>
            <a:miter lim="800000"/>
            <a:headEnd/>
            <a:tailEnd/>
          </a:ln>
          <a:effectLst/>
        </p:spPr>
        <p:txBody>
          <a:bodyPr/>
          <a:lstStyle/>
          <a:p>
            <a:pPr marL="1143000" lvl="2" indent="-228600" algn="l">
              <a:spcBef>
                <a:spcPct val="20000"/>
              </a:spcBef>
              <a:buClr>
                <a:schemeClr val="accent2"/>
              </a:buClr>
              <a:buFont typeface="Wingdings" pitchFamily="2" charset="2"/>
              <a:buNone/>
            </a:pPr>
            <a:endParaRPr lang="en-US" dirty="0">
              <a:latin typeface="Arial" charset="0"/>
            </a:endParaRPr>
          </a:p>
          <a:p>
            <a:pPr marL="2057400" lvl="4" indent="-228600" algn="l">
              <a:spcBef>
                <a:spcPct val="20000"/>
              </a:spcBef>
              <a:buClr>
                <a:schemeClr val="accent2"/>
              </a:buClr>
              <a:buFont typeface="Wingdings" pitchFamily="2" charset="2"/>
              <a:buNone/>
            </a:pPr>
            <a:r>
              <a:rPr lang="en-US" sz="2000" dirty="0">
                <a:latin typeface="Arial" charset="0"/>
              </a:rPr>
              <a:t>            </a:t>
            </a:r>
            <a:r>
              <a:rPr lang="tr-TR" sz="2000" dirty="0" smtClean="0">
                <a:latin typeface="Arial" charset="0"/>
              </a:rPr>
              <a:t>Saflık</a:t>
            </a:r>
            <a:r>
              <a:rPr lang="en-US" sz="2000" dirty="0" smtClean="0">
                <a:latin typeface="Arial" charset="0"/>
              </a:rPr>
              <a:t>  =   </a:t>
            </a:r>
            <a:r>
              <a:rPr lang="en-US" sz="2000" dirty="0">
                <a:latin typeface="Arial" charset="0"/>
              </a:rPr>
              <a:t>- </a:t>
            </a:r>
            <a:r>
              <a:rPr lang="tr-TR" sz="2000" dirty="0" err="1" smtClean="0">
                <a:latin typeface="Arial" charset="0"/>
              </a:rPr>
              <a:t>oyna</a:t>
            </a:r>
            <a:r>
              <a:rPr lang="tr-TR" sz="2000" baseline="-25000" dirty="0" err="1" smtClean="0">
                <a:latin typeface="Arial" charset="0"/>
              </a:rPr>
              <a:t>evet</a:t>
            </a:r>
            <a:r>
              <a:rPr lang="en-US" sz="2000" dirty="0" smtClean="0">
                <a:latin typeface="Arial" charset="0"/>
              </a:rPr>
              <a:t> </a:t>
            </a:r>
            <a:r>
              <a:rPr lang="en-US" sz="2000" dirty="0">
                <a:latin typeface="Arial" charset="0"/>
              </a:rPr>
              <a:t>log</a:t>
            </a:r>
            <a:r>
              <a:rPr lang="en-US" sz="2000" baseline="-25000" dirty="0">
                <a:latin typeface="Arial" charset="0"/>
              </a:rPr>
              <a:t>2</a:t>
            </a:r>
            <a:r>
              <a:rPr lang="en-US" sz="2000" dirty="0">
                <a:latin typeface="Arial" charset="0"/>
              </a:rPr>
              <a:t> </a:t>
            </a:r>
            <a:r>
              <a:rPr lang="tr-TR" sz="2000" dirty="0" err="1" smtClean="0">
                <a:latin typeface="Arial" charset="0"/>
              </a:rPr>
              <a:t>oyna</a:t>
            </a:r>
            <a:r>
              <a:rPr lang="tr-TR" sz="2000" baseline="-25000" dirty="0" err="1" smtClean="0">
                <a:latin typeface="Arial" charset="0"/>
              </a:rPr>
              <a:t>evet</a:t>
            </a:r>
            <a:r>
              <a:rPr lang="en-US" sz="2000" dirty="0" smtClean="0">
                <a:latin typeface="Arial" charset="0"/>
              </a:rPr>
              <a:t> </a:t>
            </a:r>
            <a:r>
              <a:rPr lang="en-US" sz="2000" dirty="0">
                <a:latin typeface="Arial" charset="0"/>
              </a:rPr>
              <a:t>- </a:t>
            </a:r>
            <a:r>
              <a:rPr lang="tr-TR" sz="2000" dirty="0" err="1" smtClean="0">
                <a:latin typeface="Arial" charset="0"/>
              </a:rPr>
              <a:t>oyna</a:t>
            </a:r>
            <a:r>
              <a:rPr lang="tr-TR" sz="2000" baseline="-25000" dirty="0" err="1" smtClean="0">
                <a:latin typeface="Arial" charset="0"/>
              </a:rPr>
              <a:t>hayır</a:t>
            </a:r>
            <a:r>
              <a:rPr lang="en-US" sz="2000" dirty="0" smtClean="0">
                <a:latin typeface="Arial" charset="0"/>
              </a:rPr>
              <a:t>log</a:t>
            </a:r>
            <a:r>
              <a:rPr lang="en-US" sz="2000" baseline="-25000" dirty="0" smtClean="0">
                <a:latin typeface="Arial" charset="0"/>
              </a:rPr>
              <a:t>2</a:t>
            </a:r>
            <a:r>
              <a:rPr lang="en-US" sz="2000" dirty="0" smtClean="0">
                <a:latin typeface="Arial" charset="0"/>
              </a:rPr>
              <a:t> </a:t>
            </a:r>
            <a:r>
              <a:rPr lang="tr-TR" sz="2000" dirty="0" err="1" smtClean="0">
                <a:latin typeface="Arial" charset="0"/>
              </a:rPr>
              <a:t>oyna</a:t>
            </a:r>
            <a:r>
              <a:rPr lang="tr-TR" sz="2000" baseline="-25000" dirty="0" err="1" smtClean="0">
                <a:latin typeface="Arial" charset="0"/>
              </a:rPr>
              <a:t>hayır</a:t>
            </a:r>
            <a:endParaRPr lang="en-US" sz="2000" baseline="-25000" dirty="0">
              <a:latin typeface="Arial" charset="0"/>
            </a:endParaRPr>
          </a:p>
          <a:p>
            <a:pPr marL="2057400" lvl="4" indent="-228600" algn="l">
              <a:spcBef>
                <a:spcPct val="20000"/>
              </a:spcBef>
            </a:pPr>
            <a:r>
              <a:rPr lang="en-US" sz="2000" dirty="0">
                <a:latin typeface="Arial" charset="0"/>
              </a:rPr>
              <a:t>		</a:t>
            </a:r>
            <a:r>
              <a:rPr lang="tr-TR" sz="2000" dirty="0" smtClean="0">
                <a:latin typeface="Arial" charset="0"/>
              </a:rPr>
              <a:t>          </a:t>
            </a:r>
            <a:r>
              <a:rPr lang="en-US" sz="2000" dirty="0" smtClean="0">
                <a:latin typeface="Arial" charset="0"/>
              </a:rPr>
              <a:t>=    - </a:t>
            </a:r>
            <a:r>
              <a:rPr lang="en-US" sz="2000" dirty="0">
                <a:latin typeface="Arial" charset="0"/>
              </a:rPr>
              <a:t>9/14 log</a:t>
            </a:r>
            <a:r>
              <a:rPr lang="en-US" sz="2000" baseline="-25000" dirty="0">
                <a:latin typeface="Arial" charset="0"/>
              </a:rPr>
              <a:t>2</a:t>
            </a:r>
            <a:r>
              <a:rPr lang="en-US" sz="2000" dirty="0">
                <a:latin typeface="Arial" charset="0"/>
              </a:rPr>
              <a:t> 9/14 - 5/14 log</a:t>
            </a:r>
            <a:r>
              <a:rPr lang="en-US" sz="2000" baseline="-25000" dirty="0">
                <a:latin typeface="Arial" charset="0"/>
              </a:rPr>
              <a:t>2</a:t>
            </a:r>
            <a:r>
              <a:rPr lang="en-US" sz="2000" dirty="0">
                <a:latin typeface="Arial" charset="0"/>
              </a:rPr>
              <a:t> 5/14</a:t>
            </a:r>
          </a:p>
          <a:p>
            <a:pPr marL="2057400" lvl="4" indent="-228600" algn="l">
              <a:spcBef>
                <a:spcPct val="20000"/>
              </a:spcBef>
            </a:pPr>
            <a:r>
              <a:rPr lang="en-US" sz="2000" dirty="0">
                <a:latin typeface="Arial" charset="0"/>
              </a:rPr>
              <a:t>	         	</a:t>
            </a:r>
            <a:r>
              <a:rPr lang="tr-TR" sz="2000" dirty="0" smtClean="0">
                <a:latin typeface="Arial" charset="0"/>
              </a:rPr>
              <a:t>          </a:t>
            </a:r>
            <a:r>
              <a:rPr lang="en-US" sz="2000" dirty="0" smtClean="0">
                <a:latin typeface="Arial" charset="0"/>
              </a:rPr>
              <a:t>=    </a:t>
            </a:r>
            <a:r>
              <a:rPr lang="en-US" sz="2000" b="1" dirty="0">
                <a:latin typeface="Arial" charset="0"/>
              </a:rPr>
              <a:t>0.94 </a:t>
            </a:r>
            <a:r>
              <a:rPr lang="en-US" sz="2000" b="1" dirty="0" smtClean="0">
                <a:latin typeface="Arial" charset="0"/>
              </a:rPr>
              <a:t>bit</a:t>
            </a:r>
            <a:endParaRPr lang="en-US" sz="2000" baseline="-25000" dirty="0">
              <a:latin typeface="Arial" charset="0"/>
            </a:endParaRPr>
          </a:p>
        </p:txBody>
      </p:sp>
      <p:sp>
        <p:nvSpPr>
          <p:cNvPr id="127" name="Rectangle 13"/>
          <p:cNvSpPr>
            <a:spLocks noChangeArrowheads="1"/>
          </p:cNvSpPr>
          <p:nvPr/>
        </p:nvSpPr>
        <p:spPr bwMode="auto">
          <a:xfrm>
            <a:off x="3857620" y="5376474"/>
            <a:ext cx="2500330" cy="461665"/>
          </a:xfrm>
          <a:prstGeom prst="rect">
            <a:avLst/>
          </a:prstGeom>
          <a:noFill/>
          <a:ln w="9525">
            <a:solidFill>
              <a:srgbClr val="9999FF"/>
            </a:solidFill>
            <a:miter lim="800000"/>
            <a:headEnd/>
            <a:tailEnd/>
          </a:ln>
          <a:effectLst/>
        </p:spPr>
        <p:txBody>
          <a:bodyPr wrap="square" anchor="ctr">
            <a:spAutoFit/>
          </a:bodyPr>
          <a:lstStyle/>
          <a:p>
            <a:endParaRPr lang="tr-TR">
              <a:ln w="12700">
                <a:solidFill>
                  <a:schemeClr val="tx1"/>
                </a:solidFill>
              </a:ln>
            </a:endParaRPr>
          </a:p>
        </p:txBody>
      </p:sp>
      <p:sp>
        <p:nvSpPr>
          <p:cNvPr id="128" name="Rectangle 14"/>
          <p:cNvSpPr>
            <a:spLocks noChangeArrowheads="1"/>
          </p:cNvSpPr>
          <p:nvPr/>
        </p:nvSpPr>
        <p:spPr bwMode="auto">
          <a:xfrm>
            <a:off x="6572264" y="5373947"/>
            <a:ext cx="2428892" cy="461665"/>
          </a:xfrm>
          <a:prstGeom prst="rect">
            <a:avLst/>
          </a:prstGeom>
          <a:noFill/>
          <a:ln w="9525">
            <a:solidFill>
              <a:srgbClr val="993366"/>
            </a:solidFill>
            <a:miter lim="800000"/>
            <a:headEnd/>
            <a:tailEnd/>
          </a:ln>
          <a:effectLst/>
        </p:spPr>
        <p:txBody>
          <a:bodyPr wrap="square" anchor="ctr">
            <a:spAutoFit/>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dissolve">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5A2E0558-3FBB-47E5-AD4A-4224FB232A16}" type="slidenum">
              <a:rPr lang="en-US" smtClean="0"/>
              <a:pPr>
                <a:defRPr/>
              </a:pPr>
              <a:t>66</a:t>
            </a:fld>
            <a:endParaRPr lang="en-US" dirty="0"/>
          </a:p>
        </p:txBody>
      </p:sp>
      <p:graphicFrame>
        <p:nvGraphicFramePr>
          <p:cNvPr id="180" name="Object 2"/>
          <p:cNvGraphicFramePr>
            <a:graphicFrameLocks noChangeAspect="1"/>
          </p:cNvGraphicFramePr>
          <p:nvPr/>
        </p:nvGraphicFramePr>
        <p:xfrm>
          <a:off x="3236913" y="0"/>
          <a:ext cx="2490787" cy="1649413"/>
        </p:xfrm>
        <a:graphic>
          <a:graphicData uri="http://schemas.openxmlformats.org/presentationml/2006/ole">
            <mc:AlternateContent xmlns:mc="http://schemas.openxmlformats.org/markup-compatibility/2006">
              <mc:Choice xmlns:v="urn:schemas-microsoft-com:vml" Requires="v">
                <p:oleObj spid="_x0000_s201895" name="Worksheet" r:id="rId3" imgW="3465000" imgH="2295000" progId="Excel.Sheet.8">
                  <p:embed/>
                </p:oleObj>
              </mc:Choice>
              <mc:Fallback>
                <p:oleObj name="Worksheet" r:id="rId3" imgW="3465000" imgH="2295000" progId="Excel.Sheet.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913" y="0"/>
                        <a:ext cx="2490787" cy="1649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 name="Rectangle 3"/>
          <p:cNvSpPr>
            <a:spLocks noGrp="1" noChangeArrowheads="1"/>
          </p:cNvSpPr>
          <p:nvPr>
            <p:ph type="title" idx="4294967295"/>
          </p:nvPr>
        </p:nvSpPr>
        <p:spPr>
          <a:xfrm>
            <a:off x="914400" y="30163"/>
            <a:ext cx="1676400" cy="1128712"/>
          </a:xfrm>
        </p:spPr>
        <p:txBody>
          <a:bodyPr/>
          <a:lstStyle/>
          <a:p>
            <a:r>
              <a:rPr lang="en-US" sz="4000">
                <a:latin typeface="Tahoma" pitchFamily="34" charset="0"/>
              </a:rPr>
              <a:t>ID3</a:t>
            </a:r>
          </a:p>
        </p:txBody>
      </p:sp>
      <p:grpSp>
        <p:nvGrpSpPr>
          <p:cNvPr id="182" name="Group 4"/>
          <p:cNvGrpSpPr>
            <a:grpSpLocks/>
          </p:cNvGrpSpPr>
          <p:nvPr/>
        </p:nvGrpSpPr>
        <p:grpSpPr bwMode="auto">
          <a:xfrm>
            <a:off x="7389811" y="330202"/>
            <a:ext cx="1085849" cy="979488"/>
            <a:chOff x="2748" y="2451"/>
            <a:chExt cx="684" cy="617"/>
          </a:xfrm>
        </p:grpSpPr>
        <p:sp>
          <p:nvSpPr>
            <p:cNvPr id="183" name="Rectangle 5"/>
            <p:cNvSpPr>
              <a:spLocks noChangeArrowheads="1"/>
            </p:cNvSpPr>
            <p:nvPr/>
          </p:nvSpPr>
          <p:spPr bwMode="auto">
            <a:xfrm>
              <a:off x="2748" y="2451"/>
              <a:ext cx="463" cy="291"/>
            </a:xfrm>
            <a:prstGeom prst="rect">
              <a:avLst/>
            </a:prstGeom>
            <a:solidFill>
              <a:srgbClr val="9999FF"/>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a:t>
              </a:r>
              <a:endParaRPr lang="en-US" sz="2400" dirty="0">
                <a:latin typeface="Arial Narrow" pitchFamily="34" charset="0"/>
              </a:endParaRPr>
            </a:p>
          </p:txBody>
        </p:sp>
        <p:sp>
          <p:nvSpPr>
            <p:cNvPr id="184" name="Rectangle 6"/>
            <p:cNvSpPr>
              <a:spLocks noChangeArrowheads="1"/>
            </p:cNvSpPr>
            <p:nvPr/>
          </p:nvSpPr>
          <p:spPr bwMode="auto">
            <a:xfrm>
              <a:off x="2748" y="2777"/>
              <a:ext cx="684" cy="291"/>
            </a:xfrm>
            <a:prstGeom prst="rect">
              <a:avLst/>
            </a:prstGeom>
            <a:solidFill>
              <a:srgbClr val="993366"/>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oynama</a:t>
              </a:r>
              <a:endParaRPr lang="en-US" sz="2400" dirty="0">
                <a:latin typeface="Arial Narrow" pitchFamily="34" charset="0"/>
              </a:endParaRPr>
            </a:p>
          </p:txBody>
        </p:sp>
      </p:grpSp>
      <p:grpSp>
        <p:nvGrpSpPr>
          <p:cNvPr id="185" name="Group 7"/>
          <p:cNvGrpSpPr>
            <a:grpSpLocks/>
          </p:cNvGrpSpPr>
          <p:nvPr/>
        </p:nvGrpSpPr>
        <p:grpSpPr bwMode="auto">
          <a:xfrm>
            <a:off x="-133350" y="2643191"/>
            <a:ext cx="1347789" cy="1182688"/>
            <a:chOff x="-84" y="1665"/>
            <a:chExt cx="849" cy="745"/>
          </a:xfrm>
        </p:grpSpPr>
        <p:graphicFrame>
          <p:nvGraphicFramePr>
            <p:cNvPr id="186" name="Object 8"/>
            <p:cNvGraphicFramePr>
              <a:graphicFrameLocks noChangeAspect="1"/>
            </p:cNvGraphicFramePr>
            <p:nvPr/>
          </p:nvGraphicFramePr>
          <p:xfrm>
            <a:off x="-84" y="1997"/>
            <a:ext cx="655" cy="413"/>
          </p:xfrm>
          <a:graphic>
            <a:graphicData uri="http://schemas.openxmlformats.org/presentationml/2006/ole">
              <mc:AlternateContent xmlns:mc="http://schemas.openxmlformats.org/markup-compatibility/2006">
                <mc:Choice xmlns:v="urn:schemas-microsoft-com:vml" Requires="v">
                  <p:oleObj spid="_x0000_s201896" name="Worksheet" r:id="rId5" imgW="3633840" imgH="2283840" progId="Excel.Sheet.8">
                    <p:embed/>
                  </p:oleObj>
                </mc:Choice>
                <mc:Fallback>
                  <p:oleObj name="Worksheet" r:id="rId5" imgW="3633840" imgH="2283840" progId="Excel.Sheet.8">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 y="1997"/>
                          <a:ext cx="655" cy="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87" name="AutoShape 9"/>
            <p:cNvCxnSpPr>
              <a:cxnSpLocks noChangeShapeType="1"/>
            </p:cNvCxnSpPr>
            <p:nvPr/>
          </p:nvCxnSpPr>
          <p:spPr bwMode="auto">
            <a:xfrm rot="10800000" flipV="1">
              <a:off x="245" y="1665"/>
              <a:ext cx="520" cy="332"/>
            </a:xfrm>
            <a:prstGeom prst="curvedConnector3">
              <a:avLst>
                <a:gd name="adj1" fmla="val 50000"/>
              </a:avLst>
            </a:prstGeom>
            <a:noFill/>
            <a:ln w="9525">
              <a:solidFill>
                <a:schemeClr val="tx1"/>
              </a:solidFill>
              <a:round/>
              <a:headEnd/>
              <a:tailEnd type="triangle" w="med" len="med"/>
            </a:ln>
            <a:effectLst/>
          </p:spPr>
        </p:cxnSp>
      </p:grpSp>
      <p:grpSp>
        <p:nvGrpSpPr>
          <p:cNvPr id="188" name="Group 10"/>
          <p:cNvGrpSpPr>
            <a:grpSpLocks/>
          </p:cNvGrpSpPr>
          <p:nvPr/>
        </p:nvGrpSpPr>
        <p:grpSpPr bwMode="auto">
          <a:xfrm>
            <a:off x="846138" y="2641602"/>
            <a:ext cx="963612" cy="1174750"/>
            <a:chOff x="533" y="1664"/>
            <a:chExt cx="607" cy="740"/>
          </a:xfrm>
        </p:grpSpPr>
        <p:graphicFrame>
          <p:nvGraphicFramePr>
            <p:cNvPr id="189" name="Object 11"/>
            <p:cNvGraphicFramePr>
              <a:graphicFrameLocks noChangeAspect="1"/>
            </p:cNvGraphicFramePr>
            <p:nvPr/>
          </p:nvGraphicFramePr>
          <p:xfrm>
            <a:off x="533" y="2002"/>
            <a:ext cx="607" cy="402"/>
          </p:xfrm>
          <a:graphic>
            <a:graphicData uri="http://schemas.openxmlformats.org/presentationml/2006/ole">
              <mc:AlternateContent xmlns:mc="http://schemas.openxmlformats.org/markup-compatibility/2006">
                <mc:Choice xmlns:v="urn:schemas-microsoft-com:vml" Requires="v">
                  <p:oleObj spid="_x0000_s201897" name="Worksheet" r:id="rId7" imgW="2971889" imgH="1904869" progId="Excel.Sheet.8">
                    <p:embed/>
                  </p:oleObj>
                </mc:Choice>
                <mc:Fallback>
                  <p:oleObj name="Worksheet" r:id="rId7" imgW="2971889" imgH="1904869" progId="Excel.Sheet.8">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 y="2002"/>
                          <a:ext cx="607" cy="40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90" name="AutoShape 12"/>
            <p:cNvCxnSpPr>
              <a:cxnSpLocks noChangeShapeType="1"/>
              <a:stCxn id="211" idx="2"/>
            </p:cNvCxnSpPr>
            <p:nvPr/>
          </p:nvCxnSpPr>
          <p:spPr bwMode="auto">
            <a:xfrm rot="16200000" flipH="1">
              <a:off x="626" y="1792"/>
              <a:ext cx="339" cy="83"/>
            </a:xfrm>
            <a:prstGeom prst="curvedConnector3">
              <a:avLst>
                <a:gd name="adj1" fmla="val 50000"/>
              </a:avLst>
            </a:prstGeom>
            <a:noFill/>
            <a:ln w="9525">
              <a:solidFill>
                <a:schemeClr val="tx1"/>
              </a:solidFill>
              <a:round/>
              <a:headEnd/>
              <a:tailEnd type="triangle" w="med" len="med"/>
            </a:ln>
            <a:effectLst/>
          </p:spPr>
        </p:cxnSp>
      </p:grpSp>
      <p:grpSp>
        <p:nvGrpSpPr>
          <p:cNvPr id="191" name="Group 13"/>
          <p:cNvGrpSpPr>
            <a:grpSpLocks/>
          </p:cNvGrpSpPr>
          <p:nvPr/>
        </p:nvGrpSpPr>
        <p:grpSpPr bwMode="auto">
          <a:xfrm>
            <a:off x="1214438" y="2643188"/>
            <a:ext cx="1495425" cy="1171575"/>
            <a:chOff x="765" y="1665"/>
            <a:chExt cx="942" cy="738"/>
          </a:xfrm>
        </p:grpSpPr>
        <p:graphicFrame>
          <p:nvGraphicFramePr>
            <p:cNvPr id="192" name="Object 14"/>
            <p:cNvGraphicFramePr>
              <a:graphicFrameLocks noChangeAspect="1"/>
            </p:cNvGraphicFramePr>
            <p:nvPr/>
          </p:nvGraphicFramePr>
          <p:xfrm>
            <a:off x="1102" y="2003"/>
            <a:ext cx="605" cy="400"/>
          </p:xfrm>
          <a:graphic>
            <a:graphicData uri="http://schemas.openxmlformats.org/presentationml/2006/ole">
              <mc:AlternateContent xmlns:mc="http://schemas.openxmlformats.org/markup-compatibility/2006">
                <mc:Choice xmlns:v="urn:schemas-microsoft-com:vml" Requires="v">
                  <p:oleObj spid="_x0000_s201898" name="Worksheet" r:id="rId9" imgW="3465000" imgH="2295000" progId="Excel.Sheet.8">
                    <p:embed/>
                  </p:oleObj>
                </mc:Choice>
                <mc:Fallback>
                  <p:oleObj name="Worksheet" r:id="rId9" imgW="3465000" imgH="2295000" progId="Excel.Sheet.8">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2" y="2003"/>
                          <a:ext cx="605" cy="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93" name="AutoShape 15"/>
            <p:cNvCxnSpPr>
              <a:cxnSpLocks noChangeShapeType="1"/>
            </p:cNvCxnSpPr>
            <p:nvPr/>
          </p:nvCxnSpPr>
          <p:spPr bwMode="auto">
            <a:xfrm>
              <a:off x="765" y="1665"/>
              <a:ext cx="640" cy="338"/>
            </a:xfrm>
            <a:prstGeom prst="curvedConnector3">
              <a:avLst>
                <a:gd name="adj1" fmla="val 50000"/>
              </a:avLst>
            </a:prstGeom>
            <a:noFill/>
            <a:ln w="9525">
              <a:solidFill>
                <a:schemeClr val="tx1"/>
              </a:solidFill>
              <a:round/>
              <a:headEnd/>
              <a:tailEnd type="triangle" w="med" len="med"/>
            </a:ln>
            <a:effectLst/>
          </p:spPr>
        </p:cxnSp>
      </p:grpSp>
      <p:sp>
        <p:nvSpPr>
          <p:cNvPr id="194" name="Text Box 16"/>
          <p:cNvSpPr txBox="1">
            <a:spLocks noChangeArrowheads="1"/>
          </p:cNvSpPr>
          <p:nvPr/>
        </p:nvSpPr>
        <p:spPr bwMode="auto">
          <a:xfrm>
            <a:off x="0" y="3892550"/>
            <a:ext cx="9144000" cy="400110"/>
          </a:xfrm>
          <a:prstGeom prst="rect">
            <a:avLst/>
          </a:prstGeom>
          <a:noFill/>
          <a:ln w="9525">
            <a:noFill/>
            <a:miter lim="800000"/>
            <a:headEnd/>
            <a:tailEnd/>
          </a:ln>
          <a:effectLst/>
        </p:spPr>
        <p:txBody>
          <a:bodyPr>
            <a:spAutoFit/>
          </a:bodyPr>
          <a:lstStyle/>
          <a:p>
            <a:r>
              <a:rPr lang="tr-TR" sz="2000" i="1" dirty="0" smtClean="0">
                <a:latin typeface="Arial Narrow" pitchFamily="34" charset="0"/>
              </a:rPr>
              <a:t>bir örneğin sınıfını belirlemek için gereken bilgi miktarı</a:t>
            </a:r>
            <a:endParaRPr lang="en-US" sz="2000" dirty="0">
              <a:latin typeface="Arial Narrow" pitchFamily="34" charset="0"/>
            </a:endParaRPr>
          </a:p>
        </p:txBody>
      </p:sp>
      <p:sp>
        <p:nvSpPr>
          <p:cNvPr id="195" name="Text Box 17"/>
          <p:cNvSpPr txBox="1">
            <a:spLocks noChangeArrowheads="1"/>
          </p:cNvSpPr>
          <p:nvPr/>
        </p:nvSpPr>
        <p:spPr bwMode="auto">
          <a:xfrm>
            <a:off x="5688013" y="547688"/>
            <a:ext cx="1016625" cy="461665"/>
          </a:xfrm>
          <a:prstGeom prst="rect">
            <a:avLst/>
          </a:prstGeom>
          <a:noFill/>
          <a:ln w="9525">
            <a:noFill/>
            <a:miter lim="800000"/>
            <a:headEnd/>
            <a:tailEnd/>
          </a:ln>
          <a:effectLst/>
        </p:spPr>
        <p:txBody>
          <a:bodyPr wrap="none">
            <a:spAutoFit/>
          </a:bodyPr>
          <a:lstStyle/>
          <a:p>
            <a:pPr algn="l">
              <a:spcBef>
                <a:spcPct val="50000"/>
              </a:spcBef>
            </a:pPr>
            <a:r>
              <a:rPr lang="en-US" sz="2400" dirty="0">
                <a:latin typeface="Arial Narrow" pitchFamily="34" charset="0"/>
              </a:rPr>
              <a:t>0.94 </a:t>
            </a:r>
            <a:r>
              <a:rPr lang="en-US" sz="2400" dirty="0" smtClean="0">
                <a:latin typeface="Arial Narrow" pitchFamily="34" charset="0"/>
              </a:rPr>
              <a:t>bit</a:t>
            </a:r>
            <a:endParaRPr lang="en-US" sz="2400" dirty="0">
              <a:latin typeface="Arial Narrow" pitchFamily="34" charset="0"/>
            </a:endParaRPr>
          </a:p>
        </p:txBody>
      </p:sp>
      <p:grpSp>
        <p:nvGrpSpPr>
          <p:cNvPr id="196" name="Group 18"/>
          <p:cNvGrpSpPr>
            <a:grpSpLocks/>
          </p:cNvGrpSpPr>
          <p:nvPr/>
        </p:nvGrpSpPr>
        <p:grpSpPr bwMode="auto">
          <a:xfrm>
            <a:off x="950913" y="4308475"/>
            <a:ext cx="1654175" cy="784225"/>
            <a:chOff x="599" y="2714"/>
            <a:chExt cx="1042" cy="494"/>
          </a:xfrm>
        </p:grpSpPr>
        <p:sp>
          <p:nvSpPr>
            <p:cNvPr id="197" name="Text Box 19"/>
            <p:cNvSpPr txBox="1">
              <a:spLocks noChangeArrowheads="1"/>
            </p:cNvSpPr>
            <p:nvPr/>
          </p:nvSpPr>
          <p:spPr bwMode="auto">
            <a:xfrm>
              <a:off x="599" y="2714"/>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4/14</a:t>
              </a:r>
            </a:p>
          </p:txBody>
        </p:sp>
        <p:sp>
          <p:nvSpPr>
            <p:cNvPr id="198" name="Text Box 20"/>
            <p:cNvSpPr txBox="1">
              <a:spLocks noChangeArrowheads="1"/>
            </p:cNvSpPr>
            <p:nvPr/>
          </p:nvSpPr>
          <p:spPr bwMode="auto">
            <a:xfrm>
              <a:off x="1132" y="2714"/>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0.97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5/14</a:t>
              </a:r>
            </a:p>
          </p:txBody>
        </p:sp>
      </p:grpSp>
      <p:sp>
        <p:nvSpPr>
          <p:cNvPr id="199" name="Text Box 21"/>
          <p:cNvSpPr txBox="1">
            <a:spLocks noChangeArrowheads="1"/>
          </p:cNvSpPr>
          <p:nvPr/>
        </p:nvSpPr>
        <p:spPr bwMode="auto">
          <a:xfrm>
            <a:off x="0" y="4308475"/>
            <a:ext cx="808235" cy="784830"/>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0.97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5/14</a:t>
            </a:r>
          </a:p>
        </p:txBody>
      </p:sp>
      <p:grpSp>
        <p:nvGrpSpPr>
          <p:cNvPr id="200" name="Group 22"/>
          <p:cNvGrpSpPr>
            <a:grpSpLocks/>
          </p:cNvGrpSpPr>
          <p:nvPr/>
        </p:nvGrpSpPr>
        <p:grpSpPr bwMode="auto">
          <a:xfrm>
            <a:off x="2749550" y="4306883"/>
            <a:ext cx="5459413" cy="785811"/>
            <a:chOff x="1732" y="2713"/>
            <a:chExt cx="3439" cy="495"/>
          </a:xfrm>
        </p:grpSpPr>
        <p:sp>
          <p:nvSpPr>
            <p:cNvPr id="201" name="Text Box 23"/>
            <p:cNvSpPr txBox="1">
              <a:spLocks noChangeArrowheads="1"/>
            </p:cNvSpPr>
            <p:nvPr/>
          </p:nvSpPr>
          <p:spPr bwMode="auto">
            <a:xfrm>
              <a:off x="1732" y="2713"/>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0.98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7/14</a:t>
              </a:r>
            </a:p>
          </p:txBody>
        </p:sp>
        <p:sp>
          <p:nvSpPr>
            <p:cNvPr id="202" name="Text Box 24"/>
            <p:cNvSpPr txBox="1">
              <a:spLocks noChangeArrowheads="1"/>
            </p:cNvSpPr>
            <p:nvPr/>
          </p:nvSpPr>
          <p:spPr bwMode="auto">
            <a:xfrm>
              <a:off x="2331" y="2714"/>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0.59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7/14</a:t>
              </a:r>
            </a:p>
          </p:txBody>
        </p:sp>
        <p:sp>
          <p:nvSpPr>
            <p:cNvPr id="203" name="Text Box 25"/>
            <p:cNvSpPr txBox="1">
              <a:spLocks noChangeArrowheads="1"/>
            </p:cNvSpPr>
            <p:nvPr/>
          </p:nvSpPr>
          <p:spPr bwMode="auto">
            <a:xfrm>
              <a:off x="3464" y="2713"/>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0.92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6/14</a:t>
              </a:r>
            </a:p>
          </p:txBody>
        </p:sp>
        <p:grpSp>
          <p:nvGrpSpPr>
            <p:cNvPr id="204" name="Group 26"/>
            <p:cNvGrpSpPr>
              <a:grpSpLocks/>
            </p:cNvGrpSpPr>
            <p:nvPr/>
          </p:nvGrpSpPr>
          <p:grpSpPr bwMode="auto">
            <a:xfrm>
              <a:off x="4063" y="2713"/>
              <a:ext cx="1108" cy="494"/>
              <a:chOff x="4063" y="2713"/>
              <a:chExt cx="1108" cy="494"/>
            </a:xfrm>
          </p:grpSpPr>
          <p:sp>
            <p:nvSpPr>
              <p:cNvPr id="205" name="Text Box 27"/>
              <p:cNvSpPr txBox="1">
                <a:spLocks noChangeArrowheads="1"/>
              </p:cNvSpPr>
              <p:nvPr/>
            </p:nvSpPr>
            <p:spPr bwMode="auto">
              <a:xfrm>
                <a:off x="4063" y="2713"/>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0.81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4/14</a:t>
                </a:r>
              </a:p>
            </p:txBody>
          </p:sp>
          <p:sp>
            <p:nvSpPr>
              <p:cNvPr id="206" name="Text Box 28"/>
              <p:cNvSpPr txBox="1">
                <a:spLocks noChangeArrowheads="1"/>
              </p:cNvSpPr>
              <p:nvPr/>
            </p:nvSpPr>
            <p:spPr bwMode="auto">
              <a:xfrm>
                <a:off x="4662" y="2713"/>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0.81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8/14</a:t>
                </a:r>
              </a:p>
            </p:txBody>
          </p:sp>
        </p:grpSp>
      </p:grpSp>
      <p:grpSp>
        <p:nvGrpSpPr>
          <p:cNvPr id="207" name="Group 29"/>
          <p:cNvGrpSpPr>
            <a:grpSpLocks/>
          </p:cNvGrpSpPr>
          <p:nvPr/>
        </p:nvGrpSpPr>
        <p:grpSpPr bwMode="auto">
          <a:xfrm>
            <a:off x="4651375" y="4308475"/>
            <a:ext cx="4403725" cy="784225"/>
            <a:chOff x="2930" y="2714"/>
            <a:chExt cx="2774" cy="494"/>
          </a:xfrm>
        </p:grpSpPr>
        <p:sp>
          <p:nvSpPr>
            <p:cNvPr id="208" name="Text Box 30"/>
            <p:cNvSpPr txBox="1">
              <a:spLocks noChangeArrowheads="1"/>
            </p:cNvSpPr>
            <p:nvPr/>
          </p:nvSpPr>
          <p:spPr bwMode="auto">
            <a:xfrm>
              <a:off x="2930" y="2714"/>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1.0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4/14</a:t>
              </a:r>
            </a:p>
          </p:txBody>
        </p:sp>
        <p:sp>
          <p:nvSpPr>
            <p:cNvPr id="209" name="Text Box 31"/>
            <p:cNvSpPr txBox="1">
              <a:spLocks noChangeArrowheads="1"/>
            </p:cNvSpPr>
            <p:nvPr/>
          </p:nvSpPr>
          <p:spPr bwMode="auto">
            <a:xfrm>
              <a:off x="5262" y="2714"/>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1.0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6/14</a:t>
              </a:r>
            </a:p>
          </p:txBody>
        </p:sp>
      </p:grpSp>
      <p:grpSp>
        <p:nvGrpSpPr>
          <p:cNvPr id="210" name="Group 32"/>
          <p:cNvGrpSpPr>
            <a:grpSpLocks/>
          </p:cNvGrpSpPr>
          <p:nvPr/>
        </p:nvGrpSpPr>
        <p:grpSpPr bwMode="auto">
          <a:xfrm>
            <a:off x="355600" y="2179638"/>
            <a:ext cx="2625728" cy="1096962"/>
            <a:chOff x="224" y="1373"/>
            <a:chExt cx="1654" cy="691"/>
          </a:xfrm>
        </p:grpSpPr>
        <p:sp>
          <p:nvSpPr>
            <p:cNvPr id="211" name="Text Box 33"/>
            <p:cNvSpPr txBox="1">
              <a:spLocks noChangeArrowheads="1"/>
            </p:cNvSpPr>
            <p:nvPr/>
          </p:nvSpPr>
          <p:spPr bwMode="auto">
            <a:xfrm>
              <a:off x="522" y="1373"/>
              <a:ext cx="463"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hava</a:t>
              </a:r>
              <a:endParaRPr lang="en-US" sz="2400" dirty="0">
                <a:latin typeface="Arial Narrow" pitchFamily="34" charset="0"/>
              </a:endParaRPr>
            </a:p>
          </p:txBody>
        </p:sp>
        <p:sp>
          <p:nvSpPr>
            <p:cNvPr id="212" name="Text Box 34"/>
            <p:cNvSpPr txBox="1">
              <a:spLocks noChangeArrowheads="1"/>
            </p:cNvSpPr>
            <p:nvPr/>
          </p:nvSpPr>
          <p:spPr bwMode="auto">
            <a:xfrm>
              <a:off x="224" y="1870"/>
              <a:ext cx="435" cy="194"/>
            </a:xfrm>
            <a:prstGeom prst="rect">
              <a:avLst/>
            </a:prstGeom>
            <a:noFill/>
            <a:ln w="9525">
              <a:noFill/>
              <a:miter lim="800000"/>
              <a:headEnd/>
              <a:tailEnd/>
            </a:ln>
            <a:effectLst/>
          </p:spPr>
          <p:txBody>
            <a:bodyPr wrap="none">
              <a:spAutoFit/>
            </a:bodyPr>
            <a:lstStyle/>
            <a:p>
              <a:pPr algn="l"/>
              <a:r>
                <a:rPr lang="en-US" sz="1400" dirty="0">
                  <a:latin typeface="Arial Narrow" pitchFamily="34" charset="0"/>
                </a:rPr>
                <a:t> </a:t>
              </a:r>
              <a:r>
                <a:rPr lang="tr-TR" sz="1400" dirty="0" smtClean="0">
                  <a:latin typeface="Arial Narrow" pitchFamily="34" charset="0"/>
                </a:rPr>
                <a:t>güneşli</a:t>
              </a:r>
              <a:endParaRPr lang="en-US" sz="1400" dirty="0">
                <a:latin typeface="Arial Narrow" pitchFamily="34" charset="0"/>
              </a:endParaRPr>
            </a:p>
          </p:txBody>
        </p:sp>
        <p:sp>
          <p:nvSpPr>
            <p:cNvPr id="213" name="Text Box 35"/>
            <p:cNvSpPr txBox="1">
              <a:spLocks noChangeArrowheads="1"/>
            </p:cNvSpPr>
            <p:nvPr/>
          </p:nvSpPr>
          <p:spPr bwMode="auto">
            <a:xfrm>
              <a:off x="792" y="1870"/>
              <a:ext cx="415" cy="194"/>
            </a:xfrm>
            <a:prstGeom prst="rect">
              <a:avLst/>
            </a:prstGeom>
            <a:noFill/>
            <a:ln w="9525">
              <a:noFill/>
              <a:miter lim="800000"/>
              <a:headEnd/>
              <a:tailEnd/>
            </a:ln>
            <a:effectLst/>
          </p:spPr>
          <p:txBody>
            <a:bodyPr wrap="none">
              <a:spAutoFit/>
            </a:bodyPr>
            <a:lstStyle/>
            <a:p>
              <a:pPr algn="l"/>
              <a:r>
                <a:rPr lang="en-US" sz="1400" dirty="0">
                  <a:latin typeface="Arial Narrow" pitchFamily="34" charset="0"/>
                </a:rPr>
                <a:t> </a:t>
              </a:r>
              <a:r>
                <a:rPr lang="tr-TR" sz="1400" dirty="0" smtClean="0">
                  <a:latin typeface="Arial Narrow" pitchFamily="34" charset="0"/>
                </a:rPr>
                <a:t>bulutlu</a:t>
              </a:r>
              <a:endParaRPr lang="en-US" sz="1400" dirty="0">
                <a:latin typeface="Arial Narrow" pitchFamily="34" charset="0"/>
              </a:endParaRPr>
            </a:p>
          </p:txBody>
        </p:sp>
        <p:sp>
          <p:nvSpPr>
            <p:cNvPr id="214" name="Text Box 36"/>
            <p:cNvSpPr txBox="1">
              <a:spLocks noChangeArrowheads="1"/>
            </p:cNvSpPr>
            <p:nvPr/>
          </p:nvSpPr>
          <p:spPr bwMode="auto">
            <a:xfrm>
              <a:off x="1380" y="1870"/>
              <a:ext cx="498"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yağmurlu</a:t>
              </a:r>
              <a:endParaRPr lang="en-US" sz="1400" dirty="0">
                <a:latin typeface="Arial Narrow" pitchFamily="34" charset="0"/>
              </a:endParaRPr>
            </a:p>
          </p:txBody>
        </p:sp>
      </p:grpSp>
      <p:grpSp>
        <p:nvGrpSpPr>
          <p:cNvPr id="215" name="Group 37"/>
          <p:cNvGrpSpPr>
            <a:grpSpLocks/>
          </p:cNvGrpSpPr>
          <p:nvPr/>
        </p:nvGrpSpPr>
        <p:grpSpPr bwMode="auto">
          <a:xfrm>
            <a:off x="404813" y="5092712"/>
            <a:ext cx="1797051" cy="1244603"/>
            <a:chOff x="255" y="3208"/>
            <a:chExt cx="1132" cy="784"/>
          </a:xfrm>
        </p:grpSpPr>
        <p:sp>
          <p:nvSpPr>
            <p:cNvPr id="216" name="Text Box 38"/>
            <p:cNvSpPr txBox="1">
              <a:spLocks noChangeArrowheads="1"/>
            </p:cNvSpPr>
            <p:nvPr/>
          </p:nvSpPr>
          <p:spPr bwMode="auto">
            <a:xfrm>
              <a:off x="424"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0.69 </a:t>
              </a:r>
              <a:r>
                <a:rPr lang="en-US" sz="2400" dirty="0" smtClean="0">
                  <a:latin typeface="Arial Narrow" pitchFamily="34" charset="0"/>
                </a:rPr>
                <a:t>bit</a:t>
              </a:r>
              <a:endParaRPr lang="en-US" sz="2400" dirty="0">
                <a:latin typeface="Arial Narrow" pitchFamily="34" charset="0"/>
              </a:endParaRPr>
            </a:p>
          </p:txBody>
        </p:sp>
        <p:cxnSp>
          <p:nvCxnSpPr>
            <p:cNvPr id="217" name="AutoShape 39"/>
            <p:cNvCxnSpPr>
              <a:cxnSpLocks noChangeShapeType="1"/>
              <a:stCxn id="199" idx="2"/>
              <a:endCxn id="216" idx="0"/>
            </p:cNvCxnSpPr>
            <p:nvPr/>
          </p:nvCxnSpPr>
          <p:spPr bwMode="auto">
            <a:xfrm rot="16200000" flipH="1">
              <a:off x="462" y="3001"/>
              <a:ext cx="144" cy="558"/>
            </a:xfrm>
            <a:prstGeom prst="curvedConnector3">
              <a:avLst>
                <a:gd name="adj1" fmla="val 50000"/>
              </a:avLst>
            </a:prstGeom>
            <a:noFill/>
            <a:ln w="9525">
              <a:solidFill>
                <a:schemeClr val="tx1"/>
              </a:solidFill>
              <a:round/>
              <a:headEnd/>
              <a:tailEnd type="triangle" w="med" len="med"/>
            </a:ln>
            <a:effectLst/>
          </p:spPr>
        </p:cxnSp>
        <p:cxnSp>
          <p:nvCxnSpPr>
            <p:cNvPr id="218" name="AutoShape 40"/>
            <p:cNvCxnSpPr>
              <a:cxnSpLocks noChangeShapeType="1"/>
              <a:stCxn id="197" idx="2"/>
              <a:endCxn id="216" idx="0"/>
            </p:cNvCxnSpPr>
            <p:nvPr/>
          </p:nvCxnSpPr>
          <p:spPr bwMode="auto">
            <a:xfrm rot="5400000">
              <a:off x="745" y="3277"/>
              <a:ext cx="144" cy="7"/>
            </a:xfrm>
            <a:prstGeom prst="curvedConnector3">
              <a:avLst>
                <a:gd name="adj1" fmla="val 50000"/>
              </a:avLst>
            </a:prstGeom>
            <a:noFill/>
            <a:ln w="9525">
              <a:solidFill>
                <a:schemeClr val="tx1"/>
              </a:solidFill>
              <a:round/>
              <a:headEnd/>
              <a:tailEnd type="triangle" w="med" len="med"/>
            </a:ln>
            <a:effectLst/>
          </p:spPr>
        </p:cxnSp>
        <p:cxnSp>
          <p:nvCxnSpPr>
            <p:cNvPr id="219" name="AutoShape 41"/>
            <p:cNvCxnSpPr>
              <a:cxnSpLocks noChangeShapeType="1"/>
              <a:stCxn id="198" idx="2"/>
              <a:endCxn id="216" idx="0"/>
            </p:cNvCxnSpPr>
            <p:nvPr/>
          </p:nvCxnSpPr>
          <p:spPr bwMode="auto">
            <a:xfrm rot="5400000">
              <a:off x="1028" y="2993"/>
              <a:ext cx="144" cy="574"/>
            </a:xfrm>
            <a:prstGeom prst="curvedConnector3">
              <a:avLst>
                <a:gd name="adj1" fmla="val 50000"/>
              </a:avLst>
            </a:prstGeom>
            <a:noFill/>
            <a:ln w="9525">
              <a:solidFill>
                <a:schemeClr val="tx1"/>
              </a:solidFill>
              <a:round/>
              <a:headEnd/>
              <a:tailEnd type="triangle" w="med" len="med"/>
            </a:ln>
            <a:effectLst/>
          </p:spPr>
        </p:cxnSp>
      </p:grpSp>
      <p:sp>
        <p:nvSpPr>
          <p:cNvPr id="220" name="Text Box 42"/>
          <p:cNvSpPr txBox="1">
            <a:spLocks noChangeArrowheads="1"/>
          </p:cNvSpPr>
          <p:nvPr/>
        </p:nvSpPr>
        <p:spPr bwMode="auto">
          <a:xfrm>
            <a:off x="471488" y="6186510"/>
            <a:ext cx="1729961" cy="461665"/>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0.25 </a:t>
            </a:r>
            <a:r>
              <a:rPr lang="en-US" sz="2400" b="1" dirty="0" smtClean="0">
                <a:latin typeface="Arial Narrow" pitchFamily="34" charset="0"/>
              </a:rPr>
              <a:t>bit</a:t>
            </a:r>
            <a:endParaRPr lang="en-US" sz="2400" b="1" dirty="0">
              <a:latin typeface="Arial Narrow" pitchFamily="34" charset="0"/>
            </a:endParaRPr>
          </a:p>
        </p:txBody>
      </p:sp>
      <p:grpSp>
        <p:nvGrpSpPr>
          <p:cNvPr id="221" name="Group 43"/>
          <p:cNvGrpSpPr>
            <a:grpSpLocks/>
          </p:cNvGrpSpPr>
          <p:nvPr/>
        </p:nvGrpSpPr>
        <p:grpSpPr bwMode="auto">
          <a:xfrm>
            <a:off x="2789238" y="5089537"/>
            <a:ext cx="6316662" cy="1558929"/>
            <a:chOff x="1757" y="3206"/>
            <a:chExt cx="3979" cy="982"/>
          </a:xfrm>
        </p:grpSpPr>
        <p:grpSp>
          <p:nvGrpSpPr>
            <p:cNvPr id="222" name="Group 44"/>
            <p:cNvGrpSpPr>
              <a:grpSpLocks/>
            </p:cNvGrpSpPr>
            <p:nvPr/>
          </p:nvGrpSpPr>
          <p:grpSpPr bwMode="auto">
            <a:xfrm>
              <a:off x="1874" y="3206"/>
              <a:ext cx="3724" cy="786"/>
              <a:chOff x="1874" y="3206"/>
              <a:chExt cx="3724" cy="786"/>
            </a:xfrm>
          </p:grpSpPr>
          <p:sp>
            <p:nvSpPr>
              <p:cNvPr id="227" name="Text Box 45"/>
              <p:cNvSpPr txBox="1">
                <a:spLocks noChangeArrowheads="1"/>
              </p:cNvSpPr>
              <p:nvPr/>
            </p:nvSpPr>
            <p:spPr bwMode="auto">
              <a:xfrm>
                <a:off x="1874"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0.79 </a:t>
                </a:r>
                <a:r>
                  <a:rPr lang="en-US" sz="2400" dirty="0" smtClean="0">
                    <a:latin typeface="Arial Narrow" pitchFamily="34" charset="0"/>
                  </a:rPr>
                  <a:t>bit</a:t>
                </a:r>
                <a:endParaRPr lang="en-US" sz="2400" dirty="0">
                  <a:latin typeface="Arial Narrow" pitchFamily="34" charset="0"/>
                </a:endParaRPr>
              </a:p>
            </p:txBody>
          </p:sp>
          <p:cxnSp>
            <p:nvCxnSpPr>
              <p:cNvPr id="228" name="AutoShape 46"/>
              <p:cNvCxnSpPr>
                <a:cxnSpLocks noChangeShapeType="1"/>
                <a:stCxn id="201" idx="2"/>
                <a:endCxn id="227" idx="0"/>
              </p:cNvCxnSpPr>
              <p:nvPr/>
            </p:nvCxnSpPr>
            <p:spPr bwMode="auto">
              <a:xfrm rot="16200000" flipH="1">
                <a:off x="2052" y="3141"/>
                <a:ext cx="145" cy="276"/>
              </a:xfrm>
              <a:prstGeom prst="curvedConnector3">
                <a:avLst>
                  <a:gd name="adj1" fmla="val 50000"/>
                </a:avLst>
              </a:prstGeom>
              <a:noFill/>
              <a:ln w="9525">
                <a:solidFill>
                  <a:schemeClr val="tx1"/>
                </a:solidFill>
                <a:round/>
                <a:headEnd/>
                <a:tailEnd type="triangle" w="med" len="med"/>
              </a:ln>
              <a:effectLst/>
            </p:spPr>
          </p:cxnSp>
          <p:cxnSp>
            <p:nvCxnSpPr>
              <p:cNvPr id="229" name="AutoShape 47"/>
              <p:cNvCxnSpPr>
                <a:cxnSpLocks noChangeShapeType="1"/>
                <a:stCxn id="202" idx="2"/>
                <a:endCxn id="227" idx="0"/>
              </p:cNvCxnSpPr>
              <p:nvPr/>
            </p:nvCxnSpPr>
            <p:spPr bwMode="auto">
              <a:xfrm rot="5400000">
                <a:off x="2352" y="3119"/>
                <a:ext cx="144" cy="323"/>
              </a:xfrm>
              <a:prstGeom prst="curvedConnector3">
                <a:avLst>
                  <a:gd name="adj1" fmla="val 50000"/>
                </a:avLst>
              </a:prstGeom>
              <a:noFill/>
              <a:ln w="9525">
                <a:solidFill>
                  <a:schemeClr val="tx1"/>
                </a:solidFill>
                <a:round/>
                <a:headEnd/>
                <a:tailEnd type="triangle" w="med" len="med"/>
              </a:ln>
              <a:effectLst/>
            </p:spPr>
          </p:cxnSp>
          <p:sp>
            <p:nvSpPr>
              <p:cNvPr id="230" name="Text Box 48"/>
              <p:cNvSpPr txBox="1">
                <a:spLocks noChangeArrowheads="1"/>
              </p:cNvSpPr>
              <p:nvPr/>
            </p:nvSpPr>
            <p:spPr bwMode="auto">
              <a:xfrm>
                <a:off x="3329"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0.91 </a:t>
                </a:r>
                <a:r>
                  <a:rPr lang="en-US" sz="2400" dirty="0" smtClean="0">
                    <a:latin typeface="Arial Narrow" pitchFamily="34" charset="0"/>
                  </a:rPr>
                  <a:t>bit</a:t>
                </a:r>
                <a:endParaRPr lang="en-US" sz="2400" dirty="0">
                  <a:latin typeface="Arial Narrow" pitchFamily="34" charset="0"/>
                </a:endParaRPr>
              </a:p>
            </p:txBody>
          </p:sp>
          <p:cxnSp>
            <p:nvCxnSpPr>
              <p:cNvPr id="231" name="AutoShape 49"/>
              <p:cNvCxnSpPr>
                <a:cxnSpLocks noChangeShapeType="1"/>
                <a:stCxn id="208" idx="2"/>
                <a:endCxn id="230" idx="0"/>
              </p:cNvCxnSpPr>
              <p:nvPr/>
            </p:nvCxnSpPr>
            <p:spPr bwMode="auto">
              <a:xfrm rot="16200000" flipH="1">
                <a:off x="3363" y="2997"/>
                <a:ext cx="144" cy="567"/>
              </a:xfrm>
              <a:prstGeom prst="curvedConnector3">
                <a:avLst>
                  <a:gd name="adj1" fmla="val 50000"/>
                </a:avLst>
              </a:prstGeom>
              <a:noFill/>
              <a:ln w="9525">
                <a:solidFill>
                  <a:schemeClr val="tx1"/>
                </a:solidFill>
                <a:round/>
                <a:headEnd/>
                <a:tailEnd type="triangle" w="med" len="med"/>
              </a:ln>
              <a:effectLst/>
            </p:spPr>
          </p:cxnSp>
          <p:cxnSp>
            <p:nvCxnSpPr>
              <p:cNvPr id="232" name="AutoShape 50"/>
              <p:cNvCxnSpPr>
                <a:cxnSpLocks noChangeShapeType="1"/>
                <a:stCxn id="203" idx="2"/>
                <a:endCxn id="230" idx="0"/>
              </p:cNvCxnSpPr>
              <p:nvPr/>
            </p:nvCxnSpPr>
            <p:spPr bwMode="auto">
              <a:xfrm rot="5400000">
                <a:off x="3646" y="3279"/>
                <a:ext cx="145" cy="1"/>
              </a:xfrm>
              <a:prstGeom prst="curvedConnector3">
                <a:avLst>
                  <a:gd name="adj1" fmla="val 50000"/>
                </a:avLst>
              </a:prstGeom>
              <a:noFill/>
              <a:ln w="9525">
                <a:solidFill>
                  <a:schemeClr val="tx1"/>
                </a:solidFill>
                <a:round/>
                <a:headEnd/>
                <a:tailEnd type="triangle" w="med" len="med"/>
              </a:ln>
              <a:effectLst/>
            </p:spPr>
          </p:cxnSp>
          <p:cxnSp>
            <p:nvCxnSpPr>
              <p:cNvPr id="233" name="AutoShape 51"/>
              <p:cNvCxnSpPr>
                <a:cxnSpLocks noChangeShapeType="1"/>
                <a:stCxn id="205" idx="2"/>
                <a:endCxn id="230" idx="0"/>
              </p:cNvCxnSpPr>
              <p:nvPr/>
            </p:nvCxnSpPr>
            <p:spPr bwMode="auto">
              <a:xfrm rot="5400000">
                <a:off x="3945" y="2980"/>
                <a:ext cx="145" cy="600"/>
              </a:xfrm>
              <a:prstGeom prst="curvedConnector3">
                <a:avLst>
                  <a:gd name="adj1" fmla="val 50000"/>
                </a:avLst>
              </a:prstGeom>
              <a:noFill/>
              <a:ln w="9525">
                <a:solidFill>
                  <a:schemeClr val="tx1"/>
                </a:solidFill>
                <a:round/>
                <a:headEnd/>
                <a:tailEnd type="triangle" w="med" len="med"/>
              </a:ln>
              <a:effectLst/>
            </p:spPr>
          </p:cxnSp>
          <p:sp>
            <p:nvSpPr>
              <p:cNvPr id="234" name="Text Box 52"/>
              <p:cNvSpPr txBox="1">
                <a:spLocks noChangeArrowheads="1"/>
              </p:cNvSpPr>
              <p:nvPr/>
            </p:nvSpPr>
            <p:spPr bwMode="auto">
              <a:xfrm>
                <a:off x="4820"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0.89 </a:t>
                </a:r>
                <a:r>
                  <a:rPr lang="en-US" sz="2400" dirty="0" smtClean="0">
                    <a:latin typeface="Arial Narrow" pitchFamily="34" charset="0"/>
                  </a:rPr>
                  <a:t>bit</a:t>
                </a:r>
                <a:endParaRPr lang="en-US" sz="2400" dirty="0">
                  <a:latin typeface="Arial Narrow" pitchFamily="34" charset="0"/>
                </a:endParaRPr>
              </a:p>
            </p:txBody>
          </p:sp>
          <p:cxnSp>
            <p:nvCxnSpPr>
              <p:cNvPr id="235" name="AutoShape 53"/>
              <p:cNvCxnSpPr>
                <a:cxnSpLocks noChangeShapeType="1"/>
                <a:stCxn id="206" idx="2"/>
                <a:endCxn id="234" idx="0"/>
              </p:cNvCxnSpPr>
              <p:nvPr/>
            </p:nvCxnSpPr>
            <p:spPr bwMode="auto">
              <a:xfrm rot="16200000" flipH="1">
                <a:off x="4990" y="3133"/>
                <a:ext cx="145" cy="292"/>
              </a:xfrm>
              <a:prstGeom prst="curvedConnector3">
                <a:avLst>
                  <a:gd name="adj1" fmla="val 50000"/>
                </a:avLst>
              </a:prstGeom>
              <a:noFill/>
              <a:ln w="9525">
                <a:solidFill>
                  <a:schemeClr val="tx1"/>
                </a:solidFill>
                <a:round/>
                <a:headEnd/>
                <a:tailEnd type="triangle" w="med" len="med"/>
              </a:ln>
              <a:effectLst/>
            </p:spPr>
          </p:cxnSp>
          <p:cxnSp>
            <p:nvCxnSpPr>
              <p:cNvPr id="236" name="AutoShape 54"/>
              <p:cNvCxnSpPr>
                <a:cxnSpLocks noChangeShapeType="1"/>
                <a:stCxn id="209" idx="2"/>
                <a:endCxn id="234" idx="0"/>
              </p:cNvCxnSpPr>
              <p:nvPr/>
            </p:nvCxnSpPr>
            <p:spPr bwMode="auto">
              <a:xfrm rot="5400000">
                <a:off x="5274" y="3143"/>
                <a:ext cx="144" cy="274"/>
              </a:xfrm>
              <a:prstGeom prst="curvedConnector3">
                <a:avLst>
                  <a:gd name="adj1" fmla="val 50000"/>
                </a:avLst>
              </a:prstGeom>
              <a:noFill/>
              <a:ln w="9525">
                <a:solidFill>
                  <a:schemeClr val="tx1"/>
                </a:solidFill>
                <a:round/>
                <a:headEnd/>
                <a:tailEnd type="triangle" w="med" len="med"/>
              </a:ln>
              <a:effectLst/>
            </p:spPr>
          </p:cxnSp>
        </p:grpSp>
        <p:grpSp>
          <p:nvGrpSpPr>
            <p:cNvPr id="223" name="Group 55"/>
            <p:cNvGrpSpPr>
              <a:grpSpLocks/>
            </p:cNvGrpSpPr>
            <p:nvPr/>
          </p:nvGrpSpPr>
          <p:grpSpPr bwMode="auto">
            <a:xfrm>
              <a:off x="1757" y="3897"/>
              <a:ext cx="3979" cy="291"/>
              <a:chOff x="1757" y="3897"/>
              <a:chExt cx="3979" cy="291"/>
            </a:xfrm>
          </p:grpSpPr>
          <p:sp>
            <p:nvSpPr>
              <p:cNvPr id="224" name="Text Box 56"/>
              <p:cNvSpPr txBox="1">
                <a:spLocks noChangeArrowheads="1"/>
              </p:cNvSpPr>
              <p:nvPr/>
            </p:nvSpPr>
            <p:spPr bwMode="auto">
              <a:xfrm>
                <a:off x="1757" y="389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0.15 </a:t>
                </a:r>
                <a:r>
                  <a:rPr lang="en-US" sz="2400" b="1" dirty="0" smtClean="0">
                    <a:latin typeface="Arial Narrow" pitchFamily="34" charset="0"/>
                  </a:rPr>
                  <a:t>bit</a:t>
                </a:r>
                <a:endParaRPr lang="en-US" sz="2400" b="1" dirty="0">
                  <a:latin typeface="Arial Narrow" pitchFamily="34" charset="0"/>
                </a:endParaRPr>
              </a:p>
            </p:txBody>
          </p:sp>
          <p:sp>
            <p:nvSpPr>
              <p:cNvPr id="225" name="Text Box 57"/>
              <p:cNvSpPr txBox="1">
                <a:spLocks noChangeArrowheads="1"/>
              </p:cNvSpPr>
              <p:nvPr/>
            </p:nvSpPr>
            <p:spPr bwMode="auto">
              <a:xfrm>
                <a:off x="3217" y="389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0.03 </a:t>
                </a:r>
                <a:r>
                  <a:rPr lang="en-US" sz="2400" b="1" dirty="0" smtClean="0">
                    <a:latin typeface="Arial Narrow" pitchFamily="34" charset="0"/>
                  </a:rPr>
                  <a:t>bit</a:t>
                </a:r>
                <a:endParaRPr lang="en-US" sz="2400" b="1" dirty="0">
                  <a:latin typeface="Arial Narrow" pitchFamily="34" charset="0"/>
                </a:endParaRPr>
              </a:p>
            </p:txBody>
          </p:sp>
          <p:sp>
            <p:nvSpPr>
              <p:cNvPr id="226" name="Text Box 58"/>
              <p:cNvSpPr txBox="1">
                <a:spLocks noChangeArrowheads="1"/>
              </p:cNvSpPr>
              <p:nvPr/>
            </p:nvSpPr>
            <p:spPr bwMode="auto">
              <a:xfrm>
                <a:off x="4646" y="389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0.05 </a:t>
                </a:r>
                <a:r>
                  <a:rPr lang="en-US" sz="2400" b="1" dirty="0" smtClean="0">
                    <a:latin typeface="Arial Narrow" pitchFamily="34" charset="0"/>
                  </a:rPr>
                  <a:t>bit</a:t>
                </a:r>
                <a:endParaRPr lang="en-US" sz="2400" b="1" dirty="0">
                  <a:latin typeface="Arial Narrow" pitchFamily="34" charset="0"/>
                </a:endParaRPr>
              </a:p>
            </p:txBody>
          </p:sp>
        </p:grpSp>
      </p:grpSp>
      <p:graphicFrame>
        <p:nvGraphicFramePr>
          <p:cNvPr id="237" name="Object 59"/>
          <p:cNvGraphicFramePr>
            <a:graphicFrameLocks noChangeAspect="1"/>
          </p:cNvGraphicFramePr>
          <p:nvPr/>
        </p:nvGraphicFramePr>
        <p:xfrm>
          <a:off x="523875" y="1601788"/>
          <a:ext cx="1581150" cy="657225"/>
        </p:xfrm>
        <a:graphic>
          <a:graphicData uri="http://schemas.openxmlformats.org/presentationml/2006/ole">
            <mc:AlternateContent xmlns:mc="http://schemas.openxmlformats.org/markup-compatibility/2006">
              <mc:Choice xmlns:v="urn:schemas-microsoft-com:vml" Requires="v">
                <p:oleObj spid="_x0000_s201899" name="Worksheet" r:id="rId11" imgW="1581291" imgH="657304" progId="Excel.Sheet.8">
                  <p:embed/>
                </p:oleObj>
              </mc:Choice>
              <mc:Fallback>
                <p:oleObj name="Worksheet" r:id="rId11" imgW="1581291" imgH="657304" progId="Excel.Sheet.8">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875" y="1601788"/>
                        <a:ext cx="1581150" cy="657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8" name="Group 60"/>
          <p:cNvGrpSpPr>
            <a:grpSpLocks/>
          </p:cNvGrpSpPr>
          <p:nvPr/>
        </p:nvGrpSpPr>
        <p:grpSpPr bwMode="auto">
          <a:xfrm>
            <a:off x="2643188" y="1600200"/>
            <a:ext cx="6659562" cy="2265363"/>
            <a:chOff x="1665" y="1008"/>
            <a:chExt cx="4195" cy="1427"/>
          </a:xfrm>
        </p:grpSpPr>
        <p:grpSp>
          <p:nvGrpSpPr>
            <p:cNvPr id="239" name="Group 61"/>
            <p:cNvGrpSpPr>
              <a:grpSpLocks/>
            </p:cNvGrpSpPr>
            <p:nvPr/>
          </p:nvGrpSpPr>
          <p:grpSpPr bwMode="auto">
            <a:xfrm>
              <a:off x="1669" y="1374"/>
              <a:ext cx="4191" cy="1061"/>
              <a:chOff x="1669" y="1374"/>
              <a:chExt cx="4191" cy="1061"/>
            </a:xfrm>
          </p:grpSpPr>
          <p:graphicFrame>
            <p:nvGraphicFramePr>
              <p:cNvPr id="243" name="Object 62"/>
              <p:cNvGraphicFramePr>
                <a:graphicFrameLocks noChangeAspect="1"/>
              </p:cNvGraphicFramePr>
              <p:nvPr/>
            </p:nvGraphicFramePr>
            <p:xfrm>
              <a:off x="1669" y="2001"/>
              <a:ext cx="610" cy="404"/>
            </p:xfrm>
            <a:graphic>
              <a:graphicData uri="http://schemas.openxmlformats.org/presentationml/2006/ole">
                <mc:AlternateContent xmlns:mc="http://schemas.openxmlformats.org/markup-compatibility/2006">
                  <mc:Choice xmlns:v="urn:schemas-microsoft-com:vml" Requires="v">
                    <p:oleObj spid="_x0000_s201900" name="Worksheet" r:id="rId13" imgW="3465000" imgH="2295000" progId="Excel.Sheet.8">
                      <p:embed/>
                    </p:oleObj>
                  </mc:Choice>
                  <mc:Fallback>
                    <p:oleObj name="Worksheet" r:id="rId13" imgW="3465000" imgH="2295000" progId="Excel.Sheet.8">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9" y="2001"/>
                            <a:ext cx="610" cy="40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 name="Object 63"/>
              <p:cNvGraphicFramePr>
                <a:graphicFrameLocks noChangeAspect="1"/>
              </p:cNvGraphicFramePr>
              <p:nvPr/>
            </p:nvGraphicFramePr>
            <p:xfrm>
              <a:off x="2241" y="2001"/>
              <a:ext cx="610" cy="404"/>
            </p:xfrm>
            <a:graphic>
              <a:graphicData uri="http://schemas.openxmlformats.org/presentationml/2006/ole">
                <mc:AlternateContent xmlns:mc="http://schemas.openxmlformats.org/markup-compatibility/2006">
                  <mc:Choice xmlns:v="urn:schemas-microsoft-com:vml" Requires="v">
                    <p:oleObj spid="_x0000_s201901" name="Worksheet" r:id="rId15" imgW="3465000" imgH="2295000" progId="Excel.Sheet.8">
                      <p:embed/>
                    </p:oleObj>
                  </mc:Choice>
                  <mc:Fallback>
                    <p:oleObj name="Worksheet" r:id="rId15" imgW="3465000" imgH="2295000" progId="Excel.Sheet.8">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1" y="2001"/>
                            <a:ext cx="610" cy="40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 name="Text Box 64"/>
              <p:cNvSpPr txBox="1">
                <a:spLocks noChangeArrowheads="1"/>
              </p:cNvSpPr>
              <p:nvPr/>
            </p:nvSpPr>
            <p:spPr bwMode="auto">
              <a:xfrm>
                <a:off x="1912" y="1374"/>
                <a:ext cx="426"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nem</a:t>
                </a:r>
                <a:endParaRPr lang="en-US" sz="2400" dirty="0">
                  <a:latin typeface="Arial Narrow" pitchFamily="34" charset="0"/>
                </a:endParaRPr>
              </a:p>
            </p:txBody>
          </p:sp>
          <p:sp>
            <p:nvSpPr>
              <p:cNvPr id="246" name="Text Box 65"/>
              <p:cNvSpPr txBox="1">
                <a:spLocks noChangeArrowheads="1"/>
              </p:cNvSpPr>
              <p:nvPr/>
            </p:nvSpPr>
            <p:spPr bwMode="auto">
              <a:xfrm>
                <a:off x="3193" y="1374"/>
                <a:ext cx="648"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sıcaklık</a:t>
                </a:r>
                <a:endParaRPr lang="en-US" sz="2400" dirty="0">
                  <a:latin typeface="Arial Narrow" pitchFamily="34" charset="0"/>
                </a:endParaRPr>
              </a:p>
            </p:txBody>
          </p:sp>
          <p:sp>
            <p:nvSpPr>
              <p:cNvPr id="247" name="Text Box 66"/>
              <p:cNvSpPr txBox="1">
                <a:spLocks noChangeArrowheads="1"/>
              </p:cNvSpPr>
              <p:nvPr/>
            </p:nvSpPr>
            <p:spPr bwMode="auto">
              <a:xfrm>
                <a:off x="4933" y="1374"/>
                <a:ext cx="568"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rüzgar</a:t>
                </a:r>
                <a:endParaRPr lang="en-US" sz="2400" dirty="0">
                  <a:latin typeface="Arial Narrow" pitchFamily="34" charset="0"/>
                </a:endParaRPr>
              </a:p>
            </p:txBody>
          </p:sp>
          <p:graphicFrame>
            <p:nvGraphicFramePr>
              <p:cNvPr id="248" name="Object 67"/>
              <p:cNvGraphicFramePr>
                <a:graphicFrameLocks noChangeAspect="1"/>
              </p:cNvGraphicFramePr>
              <p:nvPr/>
            </p:nvGraphicFramePr>
            <p:xfrm>
              <a:off x="2813" y="2008"/>
              <a:ext cx="592" cy="392"/>
            </p:xfrm>
            <a:graphic>
              <a:graphicData uri="http://schemas.openxmlformats.org/presentationml/2006/ole">
                <mc:AlternateContent xmlns:mc="http://schemas.openxmlformats.org/markup-compatibility/2006">
                  <mc:Choice xmlns:v="urn:schemas-microsoft-com:vml" Requires="v">
                    <p:oleObj spid="_x0000_s201902" name="Worksheet" r:id="rId17" imgW="3465000" imgH="2295000" progId="Excel.Sheet.8">
                      <p:embed/>
                    </p:oleObj>
                  </mc:Choice>
                  <mc:Fallback>
                    <p:oleObj name="Worksheet" r:id="rId17" imgW="3465000" imgH="2295000" progId="Excel.Sheet.8">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3" y="2008"/>
                            <a:ext cx="592" cy="39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 name="Object 68"/>
              <p:cNvGraphicFramePr>
                <a:graphicFrameLocks noChangeAspect="1"/>
              </p:cNvGraphicFramePr>
              <p:nvPr/>
            </p:nvGraphicFramePr>
            <p:xfrm>
              <a:off x="3367" y="2000"/>
              <a:ext cx="616" cy="408"/>
            </p:xfrm>
            <a:graphic>
              <a:graphicData uri="http://schemas.openxmlformats.org/presentationml/2006/ole">
                <mc:AlternateContent xmlns:mc="http://schemas.openxmlformats.org/markup-compatibility/2006">
                  <mc:Choice xmlns:v="urn:schemas-microsoft-com:vml" Requires="v">
                    <p:oleObj spid="_x0000_s201903" name="Worksheet" r:id="rId19" imgW="3465000" imgH="2295000" progId="Excel.Sheet.8">
                      <p:embed/>
                    </p:oleObj>
                  </mc:Choice>
                  <mc:Fallback>
                    <p:oleObj name="Worksheet" r:id="rId19" imgW="3465000" imgH="2295000" progId="Excel.Sheet.8">
                      <p:embed/>
                      <p:pic>
                        <p:nvPicPr>
                          <p:cNvPr id="0" name="Picture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7" y="2000"/>
                            <a:ext cx="616" cy="40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 name="Object 69"/>
              <p:cNvGraphicFramePr>
                <a:graphicFrameLocks noChangeAspect="1"/>
              </p:cNvGraphicFramePr>
              <p:nvPr/>
            </p:nvGraphicFramePr>
            <p:xfrm>
              <a:off x="3945" y="1991"/>
              <a:ext cx="643" cy="426"/>
            </p:xfrm>
            <a:graphic>
              <a:graphicData uri="http://schemas.openxmlformats.org/presentationml/2006/ole">
                <mc:AlternateContent xmlns:mc="http://schemas.openxmlformats.org/markup-compatibility/2006">
                  <mc:Choice xmlns:v="urn:schemas-microsoft-com:vml" Requires="v">
                    <p:oleObj spid="_x0000_s201904" name="Worksheet" r:id="rId21" imgW="3465000" imgH="2295000" progId="Excel.Sheet.8">
                      <p:embed/>
                    </p:oleObj>
                  </mc:Choice>
                  <mc:Fallback>
                    <p:oleObj name="Worksheet" r:id="rId21" imgW="3465000" imgH="2295000" progId="Excel.Sheet.8">
                      <p:embed/>
                      <p:pic>
                        <p:nvPicPr>
                          <p:cNvPr id="0"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5" y="1991"/>
                            <a:ext cx="643" cy="42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 name="Object 70"/>
              <p:cNvGraphicFramePr>
                <a:graphicFrameLocks noChangeAspect="1"/>
              </p:cNvGraphicFramePr>
              <p:nvPr/>
            </p:nvGraphicFramePr>
            <p:xfrm>
              <a:off x="4550" y="1989"/>
              <a:ext cx="649" cy="429"/>
            </p:xfrm>
            <a:graphic>
              <a:graphicData uri="http://schemas.openxmlformats.org/presentationml/2006/ole">
                <mc:AlternateContent xmlns:mc="http://schemas.openxmlformats.org/markup-compatibility/2006">
                  <mc:Choice xmlns:v="urn:schemas-microsoft-com:vml" Requires="v">
                    <p:oleObj spid="_x0000_s201905" name="Worksheet" r:id="rId23" imgW="3465000" imgH="2295000" progId="Excel.Sheet.8">
                      <p:embed/>
                    </p:oleObj>
                  </mc:Choice>
                  <mc:Fallback>
                    <p:oleObj name="Worksheet" r:id="rId23" imgW="3465000" imgH="2295000" progId="Excel.Sheet.8">
                      <p:embed/>
                      <p:pic>
                        <p:nvPicPr>
                          <p:cNvPr id="0" name="Picture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50" y="1989"/>
                            <a:ext cx="649" cy="429"/>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 name="Object 71"/>
              <p:cNvGraphicFramePr>
                <a:graphicFrameLocks noChangeAspect="1"/>
              </p:cNvGraphicFramePr>
              <p:nvPr/>
            </p:nvGraphicFramePr>
            <p:xfrm>
              <a:off x="5161" y="1972"/>
              <a:ext cx="699" cy="463"/>
            </p:xfrm>
            <a:graphic>
              <a:graphicData uri="http://schemas.openxmlformats.org/presentationml/2006/ole">
                <mc:AlternateContent xmlns:mc="http://schemas.openxmlformats.org/markup-compatibility/2006">
                  <mc:Choice xmlns:v="urn:schemas-microsoft-com:vml" Requires="v">
                    <p:oleObj spid="_x0000_s201906" name="Worksheet" r:id="rId25" imgW="3465000" imgH="2295000" progId="Excel.Sheet.8">
                      <p:embed/>
                    </p:oleObj>
                  </mc:Choice>
                  <mc:Fallback>
                    <p:oleObj name="Worksheet" r:id="rId25" imgW="3465000" imgH="2295000" progId="Excel.Sheet.8">
                      <p:embed/>
                      <p:pic>
                        <p:nvPicPr>
                          <p:cNvPr id="0" name="Picture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61" y="1972"/>
                            <a:ext cx="699" cy="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53" name="AutoShape 72"/>
              <p:cNvCxnSpPr>
                <a:cxnSpLocks noChangeShapeType="1"/>
              </p:cNvCxnSpPr>
              <p:nvPr/>
            </p:nvCxnSpPr>
            <p:spPr bwMode="auto">
              <a:xfrm rot="5400000">
                <a:off x="1921" y="1718"/>
                <a:ext cx="337" cy="231"/>
              </a:xfrm>
              <a:prstGeom prst="curvedConnector3">
                <a:avLst>
                  <a:gd name="adj1" fmla="val 50000"/>
                </a:avLst>
              </a:prstGeom>
              <a:noFill/>
              <a:ln w="9525">
                <a:solidFill>
                  <a:schemeClr val="tx1"/>
                </a:solidFill>
                <a:round/>
                <a:headEnd/>
                <a:tailEnd type="triangle" w="med" len="med"/>
              </a:ln>
              <a:effectLst/>
            </p:spPr>
          </p:cxnSp>
          <p:cxnSp>
            <p:nvCxnSpPr>
              <p:cNvPr id="254" name="AutoShape 73"/>
              <p:cNvCxnSpPr>
                <a:cxnSpLocks noChangeShapeType="1"/>
              </p:cNvCxnSpPr>
              <p:nvPr/>
            </p:nvCxnSpPr>
            <p:spPr bwMode="auto">
              <a:xfrm>
                <a:off x="2205" y="1665"/>
                <a:ext cx="341" cy="337"/>
              </a:xfrm>
              <a:prstGeom prst="curvedConnector3">
                <a:avLst>
                  <a:gd name="adj1" fmla="val 50000"/>
                </a:avLst>
              </a:prstGeom>
              <a:noFill/>
              <a:ln w="9525">
                <a:solidFill>
                  <a:schemeClr val="tx1"/>
                </a:solidFill>
                <a:round/>
                <a:headEnd/>
                <a:tailEnd type="triangle" w="med" len="med"/>
              </a:ln>
              <a:effectLst/>
            </p:spPr>
          </p:cxnSp>
          <p:cxnSp>
            <p:nvCxnSpPr>
              <p:cNvPr id="255" name="AutoShape 74"/>
              <p:cNvCxnSpPr>
                <a:cxnSpLocks noChangeShapeType="1"/>
              </p:cNvCxnSpPr>
              <p:nvPr/>
            </p:nvCxnSpPr>
            <p:spPr bwMode="auto">
              <a:xfrm rot="5400000">
                <a:off x="3093" y="1636"/>
                <a:ext cx="388" cy="356"/>
              </a:xfrm>
              <a:prstGeom prst="curvedConnector3">
                <a:avLst>
                  <a:gd name="adj1" fmla="val 50000"/>
                </a:avLst>
              </a:prstGeom>
              <a:noFill/>
              <a:ln w="9525">
                <a:solidFill>
                  <a:schemeClr val="tx1"/>
                </a:solidFill>
                <a:round/>
                <a:headEnd/>
                <a:tailEnd type="triangle" w="med" len="med"/>
              </a:ln>
              <a:effectLst/>
            </p:spPr>
          </p:cxnSp>
          <p:cxnSp>
            <p:nvCxnSpPr>
              <p:cNvPr id="256" name="AutoShape 75"/>
              <p:cNvCxnSpPr>
                <a:cxnSpLocks noChangeShapeType="1"/>
                <a:stCxn id="246" idx="2"/>
              </p:cNvCxnSpPr>
              <p:nvPr/>
            </p:nvCxnSpPr>
            <p:spPr bwMode="auto">
              <a:xfrm rot="16200000" flipH="1">
                <a:off x="3429" y="1754"/>
                <a:ext cx="335" cy="158"/>
              </a:xfrm>
              <a:prstGeom prst="curvedConnector3">
                <a:avLst>
                  <a:gd name="adj1" fmla="val 50000"/>
                </a:avLst>
              </a:prstGeom>
              <a:noFill/>
              <a:ln w="9525">
                <a:solidFill>
                  <a:schemeClr val="tx1"/>
                </a:solidFill>
                <a:round/>
                <a:headEnd/>
                <a:tailEnd type="triangle" w="med" len="med"/>
              </a:ln>
              <a:effectLst/>
            </p:spPr>
          </p:cxnSp>
          <p:cxnSp>
            <p:nvCxnSpPr>
              <p:cNvPr id="257" name="AutoShape 76"/>
              <p:cNvCxnSpPr>
                <a:cxnSpLocks noChangeShapeType="1"/>
              </p:cNvCxnSpPr>
              <p:nvPr/>
            </p:nvCxnSpPr>
            <p:spPr bwMode="auto">
              <a:xfrm>
                <a:off x="3555" y="1620"/>
                <a:ext cx="630" cy="405"/>
              </a:xfrm>
              <a:prstGeom prst="curvedConnector3">
                <a:avLst>
                  <a:gd name="adj1" fmla="val 50000"/>
                </a:avLst>
              </a:prstGeom>
              <a:noFill/>
              <a:ln w="9525">
                <a:solidFill>
                  <a:schemeClr val="tx1"/>
                </a:solidFill>
                <a:round/>
                <a:headEnd/>
                <a:tailEnd type="triangle" w="med" len="med"/>
              </a:ln>
              <a:effectLst/>
            </p:spPr>
          </p:cxnSp>
          <p:cxnSp>
            <p:nvCxnSpPr>
              <p:cNvPr id="258" name="AutoShape 77"/>
              <p:cNvCxnSpPr>
                <a:cxnSpLocks noChangeShapeType="1"/>
                <a:stCxn id="247" idx="2"/>
                <a:endCxn id="265" idx="1"/>
              </p:cNvCxnSpPr>
              <p:nvPr/>
            </p:nvCxnSpPr>
            <p:spPr bwMode="auto">
              <a:xfrm rot="5400000">
                <a:off x="4902" y="1652"/>
                <a:ext cx="302" cy="327"/>
              </a:xfrm>
              <a:prstGeom prst="curvedConnector4">
                <a:avLst>
                  <a:gd name="adj1" fmla="val 33957"/>
                  <a:gd name="adj2" fmla="val 144057"/>
                </a:avLst>
              </a:prstGeom>
              <a:noFill/>
              <a:ln w="9525">
                <a:solidFill>
                  <a:schemeClr val="tx1"/>
                </a:solidFill>
                <a:round/>
                <a:headEnd/>
                <a:tailEnd type="triangle" w="med" len="med"/>
              </a:ln>
              <a:effectLst/>
            </p:spPr>
          </p:cxnSp>
          <p:cxnSp>
            <p:nvCxnSpPr>
              <p:cNvPr id="259" name="AutoShape 78"/>
              <p:cNvCxnSpPr>
                <a:cxnSpLocks noChangeShapeType="1"/>
                <a:stCxn id="247" idx="2"/>
              </p:cNvCxnSpPr>
              <p:nvPr/>
            </p:nvCxnSpPr>
            <p:spPr bwMode="auto">
              <a:xfrm rot="16200000" flipH="1">
                <a:off x="5210" y="1671"/>
                <a:ext cx="307" cy="294"/>
              </a:xfrm>
              <a:prstGeom prst="curvedConnector3">
                <a:avLst>
                  <a:gd name="adj1" fmla="val 50000"/>
                </a:avLst>
              </a:prstGeom>
              <a:noFill/>
              <a:ln w="9525">
                <a:solidFill>
                  <a:schemeClr val="tx1"/>
                </a:solidFill>
                <a:round/>
                <a:headEnd/>
                <a:tailEnd type="triangle" w="med" len="med"/>
              </a:ln>
              <a:effectLst/>
            </p:spPr>
          </p:cxnSp>
          <p:sp>
            <p:nvSpPr>
              <p:cNvPr id="260" name="Text Box 79"/>
              <p:cNvSpPr txBox="1">
                <a:spLocks noChangeArrowheads="1"/>
              </p:cNvSpPr>
              <p:nvPr/>
            </p:nvSpPr>
            <p:spPr bwMode="auto">
              <a:xfrm>
                <a:off x="1935" y="1870"/>
                <a:ext cx="405"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yüksek</a:t>
                </a:r>
                <a:endParaRPr lang="en-US" sz="1400" dirty="0">
                  <a:latin typeface="Arial Narrow" pitchFamily="34" charset="0"/>
                </a:endParaRPr>
              </a:p>
            </p:txBody>
          </p:sp>
          <p:sp>
            <p:nvSpPr>
              <p:cNvPr id="261" name="Text Box 80"/>
              <p:cNvSpPr txBox="1">
                <a:spLocks noChangeArrowheads="1"/>
              </p:cNvSpPr>
              <p:nvPr/>
            </p:nvSpPr>
            <p:spPr bwMode="auto">
              <a:xfrm>
                <a:off x="2527" y="1870"/>
                <a:ext cx="397" cy="192"/>
              </a:xfrm>
              <a:prstGeom prst="rect">
                <a:avLst/>
              </a:prstGeom>
              <a:noFill/>
              <a:ln w="9525">
                <a:noFill/>
                <a:miter lim="800000"/>
                <a:headEnd/>
                <a:tailEnd/>
              </a:ln>
              <a:effectLst/>
            </p:spPr>
            <p:txBody>
              <a:bodyPr wrap="none">
                <a:spAutoFit/>
              </a:bodyPr>
              <a:lstStyle/>
              <a:p>
                <a:pPr algn="l"/>
                <a:r>
                  <a:rPr lang="en-US" sz="1400">
                    <a:latin typeface="Arial Narrow" pitchFamily="34" charset="0"/>
                  </a:rPr>
                  <a:t>normal</a:t>
                </a:r>
              </a:p>
            </p:txBody>
          </p:sp>
          <p:sp>
            <p:nvSpPr>
              <p:cNvPr id="262" name="Text Box 81"/>
              <p:cNvSpPr txBox="1">
                <a:spLocks noChangeArrowheads="1"/>
              </p:cNvSpPr>
              <p:nvPr/>
            </p:nvSpPr>
            <p:spPr bwMode="auto">
              <a:xfrm>
                <a:off x="3115" y="1870"/>
                <a:ext cx="333"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sıcak</a:t>
                </a:r>
                <a:endParaRPr lang="en-US" sz="1400" dirty="0">
                  <a:latin typeface="Arial Narrow" pitchFamily="34" charset="0"/>
                </a:endParaRPr>
              </a:p>
            </p:txBody>
          </p:sp>
          <p:sp>
            <p:nvSpPr>
              <p:cNvPr id="263" name="Text Box 82"/>
              <p:cNvSpPr txBox="1">
                <a:spLocks noChangeArrowheads="1"/>
              </p:cNvSpPr>
              <p:nvPr/>
            </p:nvSpPr>
            <p:spPr bwMode="auto">
              <a:xfrm>
                <a:off x="3663" y="1870"/>
                <a:ext cx="235"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ılık</a:t>
                </a:r>
                <a:endParaRPr lang="en-US" sz="1400" dirty="0">
                  <a:latin typeface="Arial Narrow" pitchFamily="34" charset="0"/>
                </a:endParaRPr>
              </a:p>
            </p:txBody>
          </p:sp>
          <p:sp>
            <p:nvSpPr>
              <p:cNvPr id="264" name="Text Box 83"/>
              <p:cNvSpPr txBox="1">
                <a:spLocks noChangeArrowheads="1"/>
              </p:cNvSpPr>
              <p:nvPr/>
            </p:nvSpPr>
            <p:spPr bwMode="auto">
              <a:xfrm>
                <a:off x="4236" y="1870"/>
                <a:ext cx="317"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serin</a:t>
                </a:r>
                <a:endParaRPr lang="en-US" sz="1400" dirty="0">
                  <a:latin typeface="Arial Narrow" pitchFamily="34" charset="0"/>
                </a:endParaRPr>
              </a:p>
            </p:txBody>
          </p:sp>
          <p:sp>
            <p:nvSpPr>
              <p:cNvPr id="265" name="Text Box 84"/>
              <p:cNvSpPr txBox="1">
                <a:spLocks noChangeArrowheads="1"/>
              </p:cNvSpPr>
              <p:nvPr/>
            </p:nvSpPr>
            <p:spPr bwMode="auto">
              <a:xfrm>
                <a:off x="4890" y="1870"/>
                <a:ext cx="313"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zayıf</a:t>
                </a:r>
                <a:endParaRPr lang="en-US" sz="1400" dirty="0">
                  <a:latin typeface="Arial Narrow" pitchFamily="34" charset="0"/>
                </a:endParaRPr>
              </a:p>
            </p:txBody>
          </p:sp>
          <p:sp>
            <p:nvSpPr>
              <p:cNvPr id="266" name="Text Box 85"/>
              <p:cNvSpPr txBox="1">
                <a:spLocks noChangeArrowheads="1"/>
              </p:cNvSpPr>
              <p:nvPr/>
            </p:nvSpPr>
            <p:spPr bwMode="auto">
              <a:xfrm>
                <a:off x="5423" y="1870"/>
                <a:ext cx="337"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güçlü</a:t>
                </a:r>
                <a:endParaRPr lang="en-US" sz="1400" dirty="0">
                  <a:latin typeface="Arial Narrow" pitchFamily="34" charset="0"/>
                </a:endParaRPr>
              </a:p>
            </p:txBody>
          </p:sp>
        </p:grpSp>
        <p:graphicFrame>
          <p:nvGraphicFramePr>
            <p:cNvPr id="240" name="Object 86"/>
            <p:cNvGraphicFramePr>
              <a:graphicFrameLocks noChangeAspect="1"/>
            </p:cNvGraphicFramePr>
            <p:nvPr/>
          </p:nvGraphicFramePr>
          <p:xfrm>
            <a:off x="3015" y="1008"/>
            <a:ext cx="1014" cy="414"/>
          </p:xfrm>
          <a:graphic>
            <a:graphicData uri="http://schemas.openxmlformats.org/presentationml/2006/ole">
              <mc:AlternateContent xmlns:mc="http://schemas.openxmlformats.org/markup-compatibility/2006">
                <mc:Choice xmlns:v="urn:schemas-microsoft-com:vml" Requires="v">
                  <p:oleObj spid="_x0000_s201907" name="Worksheet" r:id="rId27" imgW="1609699" imgH="657304" progId="Excel.Sheet.8">
                    <p:embed/>
                  </p:oleObj>
                </mc:Choice>
                <mc:Fallback>
                  <p:oleObj name="Worksheet" r:id="rId27" imgW="1609699" imgH="657304" progId="Excel.Sheet.8">
                    <p:embed/>
                    <p:pic>
                      <p:nvPicPr>
                        <p:cNvPr id="0" name="Picture 4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15" y="1008"/>
                          <a:ext cx="1014" cy="41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1" name="Object 87"/>
            <p:cNvGraphicFramePr>
              <a:graphicFrameLocks noChangeAspect="1"/>
            </p:cNvGraphicFramePr>
            <p:nvPr/>
          </p:nvGraphicFramePr>
          <p:xfrm>
            <a:off x="1665" y="1060"/>
            <a:ext cx="930" cy="312"/>
          </p:xfrm>
          <a:graphic>
            <a:graphicData uri="http://schemas.openxmlformats.org/presentationml/2006/ole">
              <mc:AlternateContent xmlns:mc="http://schemas.openxmlformats.org/markup-compatibility/2006">
                <mc:Choice xmlns:v="urn:schemas-microsoft-com:vml" Requires="v">
                  <p:oleObj spid="_x0000_s201908" name="Worksheet" r:id="rId29" imgW="1476534" imgH="495195" progId="Excel.Sheet.8">
                    <p:embed/>
                  </p:oleObj>
                </mc:Choice>
                <mc:Fallback>
                  <p:oleObj name="Worksheet" r:id="rId29" imgW="1476534" imgH="495195" progId="Excel.Sheet.8">
                    <p:embed/>
                    <p:pic>
                      <p:nvPicPr>
                        <p:cNvPr id="0" name="Picture 4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65" y="1060"/>
                          <a:ext cx="930" cy="3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 name="Object 88"/>
            <p:cNvGraphicFramePr>
              <a:graphicFrameLocks noChangeAspect="1"/>
            </p:cNvGraphicFramePr>
            <p:nvPr/>
          </p:nvGraphicFramePr>
          <p:xfrm>
            <a:off x="4635" y="1059"/>
            <a:ext cx="960" cy="312"/>
          </p:xfrm>
          <a:graphic>
            <a:graphicData uri="http://schemas.openxmlformats.org/presentationml/2006/ole">
              <mc:AlternateContent xmlns:mc="http://schemas.openxmlformats.org/markup-compatibility/2006">
                <mc:Choice xmlns:v="urn:schemas-microsoft-com:vml" Requires="v">
                  <p:oleObj spid="_x0000_s201909" name="Worksheet" r:id="rId31" imgW="1524118" imgH="495195" progId="Excel.Sheet.8">
                    <p:embed/>
                  </p:oleObj>
                </mc:Choice>
                <mc:Fallback>
                  <p:oleObj name="Worksheet" r:id="rId31" imgW="1524118" imgH="495195" progId="Excel.Sheet.8">
                    <p:embed/>
                    <p:pic>
                      <p:nvPicPr>
                        <p:cNvPr id="0" name="Picture 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35" y="1059"/>
                          <a:ext cx="960" cy="3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7" name="AutoShape 89"/>
          <p:cNvSpPr>
            <a:spLocks noChangeArrowheads="1"/>
          </p:cNvSpPr>
          <p:nvPr/>
        </p:nvSpPr>
        <p:spPr bwMode="auto">
          <a:xfrm rot="19800000">
            <a:off x="90488" y="1174472"/>
            <a:ext cx="1589087" cy="1445181"/>
          </a:xfrm>
          <a:prstGeom prst="star16">
            <a:avLst>
              <a:gd name="adj" fmla="val 41870"/>
            </a:avLst>
          </a:prstGeom>
          <a:solidFill>
            <a:srgbClr val="FFFF00"/>
          </a:solidFill>
          <a:ln w="9525">
            <a:solidFill>
              <a:schemeClr val="tx1"/>
            </a:solidFill>
            <a:miter lim="800000"/>
            <a:headEnd/>
            <a:tailEnd/>
          </a:ln>
          <a:effectLst/>
        </p:spPr>
        <p:txBody>
          <a:bodyPr lIns="0" tIns="0" rIns="0" bIns="0" anchor="ctr">
            <a:spAutoFit/>
          </a:bodyPr>
          <a:lstStyle/>
          <a:p>
            <a:r>
              <a:rPr lang="en-US" sz="1400" b="1" dirty="0" smtClean="0">
                <a:latin typeface="Arial Narrow" pitchFamily="34" charset="0"/>
              </a:rPr>
              <a:t>ma</a:t>
            </a:r>
            <a:r>
              <a:rPr lang="tr-TR" sz="1400" b="1" dirty="0" err="1" smtClean="0">
                <a:latin typeface="Arial Narrow" pitchFamily="34" charset="0"/>
              </a:rPr>
              <a:t>ksimum</a:t>
            </a:r>
            <a:r>
              <a:rPr lang="en-US" sz="1400" b="1" dirty="0" smtClean="0">
                <a:latin typeface="Arial Narrow" pitchFamily="34" charset="0"/>
              </a:rPr>
              <a:t> </a:t>
            </a:r>
            <a:endParaRPr lang="en-US" sz="1400" b="1" dirty="0">
              <a:latin typeface="Arial Narrow" pitchFamily="34" charset="0"/>
            </a:endParaRPr>
          </a:p>
          <a:p>
            <a:r>
              <a:rPr lang="en-US" sz="1400" b="1" dirty="0">
                <a:latin typeface="Arial Narrow" pitchFamily="34" charset="0"/>
              </a:rPr>
              <a:t>information </a:t>
            </a:r>
          </a:p>
          <a:p>
            <a:r>
              <a:rPr lang="en-US" sz="1400" b="1" dirty="0">
                <a:latin typeface="Arial Narrow" pitchFamily="34" charset="0"/>
              </a:rPr>
              <a:t>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wipe(up)">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8"/>
                                        </p:tgtEl>
                                        <p:attrNameLst>
                                          <p:attrName>style.visibility</p:attrName>
                                        </p:attrNameLst>
                                      </p:cBhvr>
                                      <p:to>
                                        <p:strVal val="visible"/>
                                      </p:to>
                                    </p:set>
                                    <p:animEffect transition="in" filter="wipe(up)">
                                      <p:cBhvr>
                                        <p:cTn id="12" dur="500"/>
                                        <p:tgtEl>
                                          <p:spTgt spid="1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wipe(up)">
                                      <p:cBhvr>
                                        <p:cTn id="17" dur="5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wipe(up)">
                                      <p:cBhvr>
                                        <p:cTn id="22" dur="500"/>
                                        <p:tgtEl>
                                          <p:spTgt spid="2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4"/>
                                        </p:tgtEl>
                                        <p:attrNameLst>
                                          <p:attrName>style.visibility</p:attrName>
                                        </p:attrNameLst>
                                      </p:cBhvr>
                                      <p:to>
                                        <p:strVal val="visible"/>
                                      </p:to>
                                    </p:set>
                                    <p:animEffect transition="in" filter="dissolve">
                                      <p:cBhvr>
                                        <p:cTn id="27" dur="500"/>
                                        <p:tgtEl>
                                          <p:spTgt spid="19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9"/>
                                        </p:tgtEl>
                                        <p:attrNameLst>
                                          <p:attrName>style.visibility</p:attrName>
                                        </p:attrNameLst>
                                      </p:cBhvr>
                                      <p:to>
                                        <p:strVal val="visible"/>
                                      </p:to>
                                    </p:set>
                                    <p:animEffect transition="in" filter="dissolve">
                                      <p:cBhvr>
                                        <p:cTn id="32" dur="500"/>
                                        <p:tgtEl>
                                          <p:spTgt spid="19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6"/>
                                        </p:tgtEl>
                                        <p:attrNameLst>
                                          <p:attrName>style.visibility</p:attrName>
                                        </p:attrNameLst>
                                      </p:cBhvr>
                                      <p:to>
                                        <p:strVal val="visible"/>
                                      </p:to>
                                    </p:set>
                                    <p:animEffect transition="in" filter="dissolve">
                                      <p:cBhvr>
                                        <p:cTn id="37" dur="500"/>
                                        <p:tgtEl>
                                          <p:spTgt spid="1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5"/>
                                        </p:tgtEl>
                                        <p:attrNameLst>
                                          <p:attrName>style.visibility</p:attrName>
                                        </p:attrNameLst>
                                      </p:cBhvr>
                                      <p:to>
                                        <p:strVal val="visible"/>
                                      </p:to>
                                    </p:set>
                                    <p:animEffect transition="in" filter="wipe(up)">
                                      <p:cBhvr>
                                        <p:cTn id="42" dur="500"/>
                                        <p:tgtEl>
                                          <p:spTgt spid="2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0"/>
                                        </p:tgtEl>
                                        <p:attrNameLst>
                                          <p:attrName>style.visibility</p:attrName>
                                        </p:attrNameLst>
                                      </p:cBhvr>
                                      <p:to>
                                        <p:strVal val="visible"/>
                                      </p:to>
                                    </p:set>
                                    <p:animEffect transition="in" filter="dissolve">
                                      <p:cBhvr>
                                        <p:cTn id="47" dur="500"/>
                                        <p:tgtEl>
                                          <p:spTgt spid="2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07"/>
                                        </p:tgtEl>
                                        <p:attrNameLst>
                                          <p:attrName>style.visibility</p:attrName>
                                        </p:attrNameLst>
                                      </p:cBhvr>
                                      <p:to>
                                        <p:strVal val="visible"/>
                                      </p:to>
                                    </p:set>
                                    <p:animEffect transition="in" filter="dissolve">
                                      <p:cBhvr>
                                        <p:cTn id="52" dur="500"/>
                                        <p:tgtEl>
                                          <p:spTgt spid="20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0"/>
                                        </p:tgtEl>
                                        <p:attrNameLst>
                                          <p:attrName>style.visibility</p:attrName>
                                        </p:attrNameLst>
                                      </p:cBhvr>
                                      <p:to>
                                        <p:strVal val="visible"/>
                                      </p:to>
                                    </p:set>
                                    <p:animEffect transition="in" filter="dissolve">
                                      <p:cBhvr>
                                        <p:cTn id="57" dur="500"/>
                                        <p:tgtEl>
                                          <p:spTgt spid="20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21"/>
                                        </p:tgtEl>
                                        <p:attrNameLst>
                                          <p:attrName>style.visibility</p:attrName>
                                        </p:attrNameLst>
                                      </p:cBhvr>
                                      <p:to>
                                        <p:strVal val="visible"/>
                                      </p:to>
                                    </p:set>
                                    <p:animEffect transition="in" filter="wipe(up)">
                                      <p:cBhvr>
                                        <p:cTn id="62" dur="500"/>
                                        <p:tgtEl>
                                          <p:spTgt spid="221"/>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267"/>
                                        </p:tgtEl>
                                        <p:attrNameLst>
                                          <p:attrName>style.visibility</p:attrName>
                                        </p:attrNameLst>
                                      </p:cBhvr>
                                      <p:to>
                                        <p:strVal val="visible"/>
                                      </p:to>
                                    </p:set>
                                    <p:anim calcmode="lin" valueType="num">
                                      <p:cBhvr>
                                        <p:cTn id="67" dur="1000" fill="hold"/>
                                        <p:tgtEl>
                                          <p:spTgt spid="267"/>
                                        </p:tgtEl>
                                        <p:attrNameLst>
                                          <p:attrName>ppt_w</p:attrName>
                                        </p:attrNameLst>
                                      </p:cBhvr>
                                      <p:tavLst>
                                        <p:tav tm="0">
                                          <p:val>
                                            <p:fltVal val="0"/>
                                          </p:val>
                                        </p:tav>
                                        <p:tav tm="100000">
                                          <p:val>
                                            <p:strVal val="#ppt_w"/>
                                          </p:val>
                                        </p:tav>
                                      </p:tavLst>
                                    </p:anim>
                                    <p:anim calcmode="lin" valueType="num">
                                      <p:cBhvr>
                                        <p:cTn id="68" dur="1000" fill="hold"/>
                                        <p:tgtEl>
                                          <p:spTgt spid="267"/>
                                        </p:tgtEl>
                                        <p:attrNameLst>
                                          <p:attrName>ppt_h</p:attrName>
                                        </p:attrNameLst>
                                      </p:cBhvr>
                                      <p:tavLst>
                                        <p:tav tm="0">
                                          <p:val>
                                            <p:fltVal val="0"/>
                                          </p:val>
                                        </p:tav>
                                        <p:tav tm="100000">
                                          <p:val>
                                            <p:strVal val="#ppt_h"/>
                                          </p:val>
                                        </p:tav>
                                      </p:tavLst>
                                    </p:anim>
                                    <p:anim calcmode="lin" valueType="num">
                                      <p:cBhvr>
                                        <p:cTn id="69" dur="1000" fill="hold"/>
                                        <p:tgtEl>
                                          <p:spTgt spid="267"/>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utoUpdateAnimBg="0"/>
      <p:bldP spid="199" grpId="0" autoUpdateAnimBg="0"/>
      <p:bldP spid="220" grpId="0" autoUpdateAnimBg="0"/>
      <p:bldP spid="267"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343400" y="90510"/>
          <a:ext cx="938213" cy="620713"/>
        </p:xfrm>
        <a:graphic>
          <a:graphicData uri="http://schemas.openxmlformats.org/presentationml/2006/ole">
            <mc:AlternateContent xmlns:mc="http://schemas.openxmlformats.org/markup-compatibility/2006">
              <mc:Choice xmlns:v="urn:schemas-microsoft-com:vml" Requires="v">
                <p:oleObj spid="_x0000_s202874" name="Worksheet" r:id="rId3" imgW="3465000" imgH="2295000" progId="Excel.Sheet.8">
                  <p:embed/>
                </p:oleObj>
              </mc:Choice>
              <mc:Fallback>
                <p:oleObj name="Worksheet" r:id="rId3" imgW="3465000" imgH="229500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90510"/>
                        <a:ext cx="938213" cy="6207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a:spLocks noGrp="1" noChangeArrowheads="1"/>
          </p:cNvSpPr>
          <p:nvPr>
            <p:ph type="title"/>
          </p:nvPr>
        </p:nvSpPr>
        <p:spPr>
          <a:xfrm>
            <a:off x="1066800" y="242910"/>
            <a:ext cx="1524000" cy="854075"/>
          </a:xfrm>
        </p:spPr>
        <p:txBody>
          <a:bodyPr/>
          <a:lstStyle/>
          <a:p>
            <a:r>
              <a:rPr lang="en-US" sz="4000">
                <a:latin typeface="Tahoma" pitchFamily="34" charset="0"/>
              </a:rPr>
              <a:t>ID3</a:t>
            </a:r>
          </a:p>
        </p:txBody>
      </p:sp>
      <p:grpSp>
        <p:nvGrpSpPr>
          <p:cNvPr id="6" name="Group 4"/>
          <p:cNvGrpSpPr>
            <a:grpSpLocks/>
          </p:cNvGrpSpPr>
          <p:nvPr/>
        </p:nvGrpSpPr>
        <p:grpSpPr bwMode="auto">
          <a:xfrm>
            <a:off x="7389811" y="420712"/>
            <a:ext cx="1085849" cy="979488"/>
            <a:chOff x="2748" y="2451"/>
            <a:chExt cx="684" cy="617"/>
          </a:xfrm>
        </p:grpSpPr>
        <p:sp>
          <p:nvSpPr>
            <p:cNvPr id="7" name="Rectangle 5"/>
            <p:cNvSpPr>
              <a:spLocks noChangeArrowheads="1"/>
            </p:cNvSpPr>
            <p:nvPr/>
          </p:nvSpPr>
          <p:spPr bwMode="auto">
            <a:xfrm>
              <a:off x="2748" y="2451"/>
              <a:ext cx="463" cy="291"/>
            </a:xfrm>
            <a:prstGeom prst="rect">
              <a:avLst/>
            </a:prstGeom>
            <a:solidFill>
              <a:srgbClr val="9999FF"/>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a:t>
              </a:r>
              <a:endParaRPr lang="en-US" sz="2400" dirty="0">
                <a:latin typeface="Arial Narrow" pitchFamily="34" charset="0"/>
              </a:endParaRPr>
            </a:p>
          </p:txBody>
        </p:sp>
        <p:sp>
          <p:nvSpPr>
            <p:cNvPr id="8" name="Rectangle 6"/>
            <p:cNvSpPr>
              <a:spLocks noChangeArrowheads="1"/>
            </p:cNvSpPr>
            <p:nvPr/>
          </p:nvSpPr>
          <p:spPr bwMode="auto">
            <a:xfrm>
              <a:off x="2748" y="2777"/>
              <a:ext cx="684" cy="291"/>
            </a:xfrm>
            <a:prstGeom prst="rect">
              <a:avLst/>
            </a:prstGeom>
            <a:solidFill>
              <a:srgbClr val="993366"/>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oynama</a:t>
              </a:r>
              <a:endParaRPr lang="en-US" sz="2400" dirty="0">
                <a:latin typeface="Arial Narrow" pitchFamily="34" charset="0"/>
              </a:endParaRPr>
            </a:p>
          </p:txBody>
        </p:sp>
      </p:grpSp>
      <p:graphicFrame>
        <p:nvGraphicFramePr>
          <p:cNvPr id="9" name="Object 7"/>
          <p:cNvGraphicFramePr>
            <a:graphicFrameLocks noChangeAspect="1"/>
          </p:cNvGraphicFramePr>
          <p:nvPr/>
        </p:nvGraphicFramePr>
        <p:xfrm>
          <a:off x="3390900" y="1554185"/>
          <a:ext cx="1039813" cy="655638"/>
        </p:xfrm>
        <a:graphic>
          <a:graphicData uri="http://schemas.openxmlformats.org/presentationml/2006/ole">
            <mc:AlternateContent xmlns:mc="http://schemas.openxmlformats.org/markup-compatibility/2006">
              <mc:Choice xmlns:v="urn:schemas-microsoft-com:vml" Requires="v">
                <p:oleObj spid="_x0000_s202875" name="Worksheet" r:id="rId5" imgW="3633840" imgH="2283840" progId="Excel.Sheet.8">
                  <p:embed/>
                </p:oleObj>
              </mc:Choice>
              <mc:Fallback>
                <p:oleObj name="Worksheet" r:id="rId5" imgW="3633840" imgH="2283840"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900" y="1554185"/>
                        <a:ext cx="1039813" cy="655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AutoShape 8"/>
          <p:cNvCxnSpPr>
            <a:cxnSpLocks noChangeShapeType="1"/>
            <a:stCxn id="15" idx="2"/>
            <a:endCxn id="16" idx="1"/>
          </p:cNvCxnSpPr>
          <p:nvPr/>
        </p:nvCxnSpPr>
        <p:spPr bwMode="auto">
          <a:xfrm rot="5400000">
            <a:off x="4043701" y="861400"/>
            <a:ext cx="481212" cy="808913"/>
          </a:xfrm>
          <a:prstGeom prst="curvedConnector4">
            <a:avLst>
              <a:gd name="adj1" fmla="val 34010"/>
              <a:gd name="adj2" fmla="val 128260"/>
            </a:avLst>
          </a:prstGeom>
          <a:noFill/>
          <a:ln w="9525">
            <a:solidFill>
              <a:schemeClr val="tx1"/>
            </a:solidFill>
            <a:round/>
            <a:headEnd/>
            <a:tailEnd type="triangle" w="med" len="med"/>
          </a:ln>
          <a:effectLst/>
        </p:spPr>
      </p:cxnSp>
      <p:graphicFrame>
        <p:nvGraphicFramePr>
          <p:cNvPr id="11" name="Object 9"/>
          <p:cNvGraphicFramePr>
            <a:graphicFrameLocks noChangeAspect="1"/>
          </p:cNvGraphicFramePr>
          <p:nvPr/>
        </p:nvGraphicFramePr>
        <p:xfrm>
          <a:off x="4370388" y="1562123"/>
          <a:ext cx="963612" cy="638175"/>
        </p:xfrm>
        <a:graphic>
          <a:graphicData uri="http://schemas.openxmlformats.org/presentationml/2006/ole">
            <mc:AlternateContent xmlns:mc="http://schemas.openxmlformats.org/markup-compatibility/2006">
              <mc:Choice xmlns:v="urn:schemas-microsoft-com:vml" Requires="v">
                <p:oleObj spid="_x0000_s202876" name="Worksheet" r:id="rId7" imgW="3465000" imgH="2295000" progId="Excel.Sheet.8">
                  <p:embed/>
                </p:oleObj>
              </mc:Choice>
              <mc:Fallback>
                <p:oleObj name="Worksheet" r:id="rId7" imgW="3465000" imgH="2295000" progId="Excel.Sheet.8">
                  <p:embed/>
                  <p:pic>
                    <p:nvPicPr>
                      <p:cNvPr id="0" name="Picture 4"/>
                      <p:cNvPicPr>
                        <a:picLocks noChangeAspect="1" noChangeArrowheads="1"/>
                      </p:cNvPicPr>
                      <p:nvPr/>
                    </p:nvPicPr>
                    <p:blipFill>
                      <a:blip r:embed="rId8">
                        <a:lum bright="38000" contrast="-70000"/>
                        <a:extLst>
                          <a:ext uri="{28A0092B-C50C-407E-A947-70E740481C1C}">
                            <a14:useLocalDpi xmlns:a14="http://schemas.microsoft.com/office/drawing/2010/main" val="0"/>
                          </a:ext>
                        </a:extLst>
                      </a:blip>
                      <a:srcRect/>
                      <a:stretch>
                        <a:fillRect/>
                      </a:stretch>
                    </p:blipFill>
                    <p:spPr bwMode="auto">
                      <a:xfrm>
                        <a:off x="4370388" y="1562123"/>
                        <a:ext cx="963612" cy="6381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 name="AutoShape 10"/>
          <p:cNvCxnSpPr>
            <a:cxnSpLocks noChangeShapeType="1"/>
          </p:cNvCxnSpPr>
          <p:nvPr/>
        </p:nvCxnSpPr>
        <p:spPr bwMode="auto">
          <a:xfrm rot="16200000" flipH="1">
            <a:off x="4502926" y="1212062"/>
            <a:ext cx="562012" cy="138108"/>
          </a:xfrm>
          <a:prstGeom prst="curvedConnector3">
            <a:avLst>
              <a:gd name="adj1" fmla="val 50000"/>
            </a:avLst>
          </a:prstGeom>
          <a:noFill/>
          <a:ln w="9525">
            <a:solidFill>
              <a:srgbClr val="B2B2B2"/>
            </a:solidFill>
            <a:round/>
            <a:headEnd/>
            <a:tailEnd type="triangle" w="med" len="med"/>
          </a:ln>
          <a:effectLst/>
        </p:spPr>
      </p:cxnSp>
      <p:graphicFrame>
        <p:nvGraphicFramePr>
          <p:cNvPr id="13" name="Object 11"/>
          <p:cNvGraphicFramePr>
            <a:graphicFrameLocks noChangeAspect="1"/>
          </p:cNvGraphicFramePr>
          <p:nvPr/>
        </p:nvGraphicFramePr>
        <p:xfrm>
          <a:off x="5273675" y="1563710"/>
          <a:ext cx="960438" cy="635000"/>
        </p:xfrm>
        <a:graphic>
          <a:graphicData uri="http://schemas.openxmlformats.org/presentationml/2006/ole">
            <mc:AlternateContent xmlns:mc="http://schemas.openxmlformats.org/markup-compatibility/2006">
              <mc:Choice xmlns:v="urn:schemas-microsoft-com:vml" Requires="v">
                <p:oleObj spid="_x0000_s202877" name="Worksheet" r:id="rId9" imgW="3465000" imgH="2295000" progId="Excel.Sheet.8">
                  <p:embed/>
                </p:oleObj>
              </mc:Choice>
              <mc:Fallback>
                <p:oleObj name="Worksheet" r:id="rId9" imgW="3465000" imgH="2295000" progId="Excel.Sheet.8">
                  <p:embed/>
                  <p:pic>
                    <p:nvPicPr>
                      <p:cNvPr id="0" name="Picture 5"/>
                      <p:cNvPicPr>
                        <a:picLocks noChangeAspect="1" noChangeArrowheads="1"/>
                      </p:cNvPicPr>
                      <p:nvPr/>
                    </p:nvPicPr>
                    <p:blipFill>
                      <a:blip r:embed="rId10">
                        <a:lum bright="38000" contrast="-70000"/>
                        <a:extLst>
                          <a:ext uri="{28A0092B-C50C-407E-A947-70E740481C1C}">
                            <a14:useLocalDpi xmlns:a14="http://schemas.microsoft.com/office/drawing/2010/main" val="0"/>
                          </a:ext>
                        </a:extLst>
                      </a:blip>
                      <a:srcRect/>
                      <a:stretch>
                        <a:fillRect/>
                      </a:stretch>
                    </p:blipFill>
                    <p:spPr bwMode="auto">
                      <a:xfrm>
                        <a:off x="5273675" y="1563710"/>
                        <a:ext cx="960438" cy="635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 name="AutoShape 12"/>
          <p:cNvCxnSpPr>
            <a:cxnSpLocks noChangeShapeType="1"/>
          </p:cNvCxnSpPr>
          <p:nvPr/>
        </p:nvCxnSpPr>
        <p:spPr bwMode="auto">
          <a:xfrm>
            <a:off x="4786314" y="1071546"/>
            <a:ext cx="968372" cy="492164"/>
          </a:xfrm>
          <a:prstGeom prst="curvedConnector3">
            <a:avLst>
              <a:gd name="adj1" fmla="val 50000"/>
            </a:avLst>
          </a:prstGeom>
          <a:noFill/>
          <a:ln w="9525">
            <a:solidFill>
              <a:srgbClr val="B2B2B2"/>
            </a:solidFill>
            <a:round/>
            <a:headEnd/>
            <a:tailEnd type="triangle" w="med" len="med"/>
          </a:ln>
          <a:effectLst/>
        </p:spPr>
      </p:cxnSp>
      <p:sp>
        <p:nvSpPr>
          <p:cNvPr id="15" name="Text Box 13"/>
          <p:cNvSpPr txBox="1">
            <a:spLocks noChangeArrowheads="1"/>
          </p:cNvSpPr>
          <p:nvPr/>
        </p:nvSpPr>
        <p:spPr bwMode="auto">
          <a:xfrm>
            <a:off x="4286248" y="563585"/>
            <a:ext cx="805029" cy="461665"/>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hava </a:t>
            </a:r>
            <a:endParaRPr lang="en-US" sz="2400" dirty="0">
              <a:latin typeface="Arial Narrow" pitchFamily="34" charset="0"/>
            </a:endParaRPr>
          </a:p>
        </p:txBody>
      </p:sp>
      <p:sp>
        <p:nvSpPr>
          <p:cNvPr id="16" name="Text Box 14"/>
          <p:cNvSpPr txBox="1">
            <a:spLocks noChangeArrowheads="1"/>
          </p:cNvSpPr>
          <p:nvPr/>
        </p:nvSpPr>
        <p:spPr bwMode="auto">
          <a:xfrm>
            <a:off x="3879850" y="1352573"/>
            <a:ext cx="691215" cy="307777"/>
          </a:xfrm>
          <a:prstGeom prst="rect">
            <a:avLst/>
          </a:prstGeom>
          <a:noFill/>
          <a:ln w="9525">
            <a:noFill/>
            <a:miter lim="800000"/>
            <a:headEnd/>
            <a:tailEnd/>
          </a:ln>
          <a:effectLst/>
        </p:spPr>
        <p:txBody>
          <a:bodyPr wrap="none">
            <a:spAutoFit/>
          </a:bodyPr>
          <a:lstStyle/>
          <a:p>
            <a:pPr algn="l"/>
            <a:r>
              <a:rPr lang="en-US" sz="1400" dirty="0">
                <a:latin typeface="Arial Narrow" pitchFamily="34" charset="0"/>
              </a:rPr>
              <a:t> </a:t>
            </a:r>
            <a:r>
              <a:rPr lang="tr-TR" sz="1400" dirty="0" smtClean="0">
                <a:latin typeface="Arial Narrow" pitchFamily="34" charset="0"/>
              </a:rPr>
              <a:t>güneşli</a:t>
            </a:r>
            <a:endParaRPr lang="en-US" sz="1400" dirty="0">
              <a:latin typeface="Arial Narrow" pitchFamily="34" charset="0"/>
            </a:endParaRPr>
          </a:p>
        </p:txBody>
      </p:sp>
      <p:sp>
        <p:nvSpPr>
          <p:cNvPr id="17" name="Text Box 15"/>
          <p:cNvSpPr txBox="1">
            <a:spLocks noChangeArrowheads="1"/>
          </p:cNvSpPr>
          <p:nvPr/>
        </p:nvSpPr>
        <p:spPr bwMode="auto">
          <a:xfrm>
            <a:off x="4781550" y="1352573"/>
            <a:ext cx="659155" cy="307777"/>
          </a:xfrm>
          <a:prstGeom prst="rect">
            <a:avLst/>
          </a:prstGeom>
          <a:noFill/>
          <a:ln w="9525">
            <a:noFill/>
            <a:miter lim="800000"/>
            <a:headEnd/>
            <a:tailEnd/>
          </a:ln>
          <a:effectLst/>
        </p:spPr>
        <p:txBody>
          <a:bodyPr wrap="none">
            <a:spAutoFit/>
          </a:bodyPr>
          <a:lstStyle/>
          <a:p>
            <a:pPr algn="l"/>
            <a:r>
              <a:rPr lang="en-US" sz="1400" dirty="0">
                <a:latin typeface="Arial Narrow" pitchFamily="34" charset="0"/>
              </a:rPr>
              <a:t> </a:t>
            </a:r>
            <a:r>
              <a:rPr lang="tr-TR" sz="1400" dirty="0" smtClean="0">
                <a:latin typeface="Arial Narrow" pitchFamily="34" charset="0"/>
              </a:rPr>
              <a:t>bulutlu</a:t>
            </a:r>
            <a:endParaRPr lang="en-US" sz="1400" dirty="0">
              <a:latin typeface="Arial Narrow" pitchFamily="34" charset="0"/>
            </a:endParaRPr>
          </a:p>
        </p:txBody>
      </p:sp>
      <p:sp>
        <p:nvSpPr>
          <p:cNvPr id="18" name="Text Box 16"/>
          <p:cNvSpPr txBox="1">
            <a:spLocks noChangeArrowheads="1"/>
          </p:cNvSpPr>
          <p:nvPr/>
        </p:nvSpPr>
        <p:spPr bwMode="auto">
          <a:xfrm>
            <a:off x="5715000" y="1352573"/>
            <a:ext cx="790601" cy="307777"/>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yağmurlu</a:t>
            </a:r>
            <a:endParaRPr lang="en-US" sz="1400" dirty="0">
              <a:latin typeface="Arial Narrow" pitchFamily="34" charset="0"/>
            </a:endParaRPr>
          </a:p>
        </p:txBody>
      </p:sp>
      <p:sp>
        <p:nvSpPr>
          <p:cNvPr id="19" name="AutoShape 17"/>
          <p:cNvSpPr>
            <a:spLocks noChangeArrowheads="1"/>
          </p:cNvSpPr>
          <p:nvPr/>
        </p:nvSpPr>
        <p:spPr bwMode="auto">
          <a:xfrm rot="19800000">
            <a:off x="1687513" y="2046032"/>
            <a:ext cx="1589087" cy="1445181"/>
          </a:xfrm>
          <a:prstGeom prst="star16">
            <a:avLst>
              <a:gd name="adj" fmla="val 41870"/>
            </a:avLst>
          </a:prstGeom>
          <a:solidFill>
            <a:srgbClr val="FFFF00"/>
          </a:solidFill>
          <a:ln w="9525">
            <a:solidFill>
              <a:schemeClr val="tx1"/>
            </a:solidFill>
            <a:miter lim="800000"/>
            <a:headEnd/>
            <a:tailEnd/>
          </a:ln>
          <a:effectLst/>
        </p:spPr>
        <p:txBody>
          <a:bodyPr lIns="0" tIns="0" rIns="0" bIns="0" anchor="ctr">
            <a:spAutoFit/>
          </a:bodyPr>
          <a:lstStyle/>
          <a:p>
            <a:r>
              <a:rPr lang="en-US" sz="1400" b="1" dirty="0" smtClean="0">
                <a:latin typeface="Arial Narrow" pitchFamily="34" charset="0"/>
              </a:rPr>
              <a:t>ma</a:t>
            </a:r>
            <a:r>
              <a:rPr lang="tr-TR" sz="1400" b="1" dirty="0" err="1" smtClean="0">
                <a:latin typeface="Arial Narrow" pitchFamily="34" charset="0"/>
              </a:rPr>
              <a:t>ks</a:t>
            </a:r>
            <a:r>
              <a:rPr lang="en-US" sz="1400" b="1" dirty="0" err="1" smtClean="0">
                <a:latin typeface="Arial Narrow" pitchFamily="34" charset="0"/>
              </a:rPr>
              <a:t>im</a:t>
            </a:r>
            <a:r>
              <a:rPr lang="tr-TR" sz="1400" b="1" dirty="0" smtClean="0">
                <a:latin typeface="Arial Narrow" pitchFamily="34" charset="0"/>
              </a:rPr>
              <a:t>um</a:t>
            </a:r>
            <a:r>
              <a:rPr lang="en-US" sz="1400" b="1" dirty="0" smtClean="0">
                <a:latin typeface="Arial Narrow" pitchFamily="34" charset="0"/>
              </a:rPr>
              <a:t> </a:t>
            </a:r>
            <a:endParaRPr lang="en-US" sz="1400" b="1" dirty="0">
              <a:latin typeface="Arial Narrow" pitchFamily="34" charset="0"/>
            </a:endParaRPr>
          </a:p>
          <a:p>
            <a:r>
              <a:rPr lang="en-US" sz="1400" b="1" dirty="0">
                <a:latin typeface="Arial Narrow" pitchFamily="34" charset="0"/>
              </a:rPr>
              <a:t>information </a:t>
            </a:r>
          </a:p>
          <a:p>
            <a:r>
              <a:rPr lang="en-US" sz="1400" b="1" dirty="0">
                <a:latin typeface="Arial Narrow" pitchFamily="34" charset="0"/>
              </a:rPr>
              <a:t>gain</a:t>
            </a:r>
          </a:p>
        </p:txBody>
      </p:sp>
      <p:sp>
        <p:nvSpPr>
          <p:cNvPr id="20" name="Text Box 18"/>
          <p:cNvSpPr txBox="1">
            <a:spLocks noChangeArrowheads="1"/>
          </p:cNvSpPr>
          <p:nvPr/>
        </p:nvSpPr>
        <p:spPr bwMode="auto">
          <a:xfrm>
            <a:off x="2473325" y="1609748"/>
            <a:ext cx="1016625" cy="461665"/>
          </a:xfrm>
          <a:prstGeom prst="rect">
            <a:avLst/>
          </a:prstGeom>
          <a:noFill/>
          <a:ln w="9525">
            <a:noFill/>
            <a:miter lim="800000"/>
            <a:headEnd/>
            <a:tailEnd/>
          </a:ln>
          <a:effectLst/>
        </p:spPr>
        <p:txBody>
          <a:bodyPr wrap="none">
            <a:spAutoFit/>
          </a:bodyPr>
          <a:lstStyle/>
          <a:p>
            <a:pPr algn="l">
              <a:spcBef>
                <a:spcPct val="50000"/>
              </a:spcBef>
            </a:pPr>
            <a:r>
              <a:rPr lang="en-US" sz="2400" dirty="0">
                <a:latin typeface="Arial Narrow" pitchFamily="34" charset="0"/>
              </a:rPr>
              <a:t>0.97 </a:t>
            </a:r>
            <a:r>
              <a:rPr lang="en-US" sz="2400" dirty="0" smtClean="0">
                <a:latin typeface="Arial Narrow" pitchFamily="34" charset="0"/>
              </a:rPr>
              <a:t>bit</a:t>
            </a:r>
            <a:endParaRPr lang="en-US" sz="2400" dirty="0">
              <a:latin typeface="Arial Narrow" pitchFamily="34" charset="0"/>
            </a:endParaRPr>
          </a:p>
        </p:txBody>
      </p:sp>
      <p:grpSp>
        <p:nvGrpSpPr>
          <p:cNvPr id="21" name="Group 19"/>
          <p:cNvGrpSpPr>
            <a:grpSpLocks/>
          </p:cNvGrpSpPr>
          <p:nvPr/>
        </p:nvGrpSpPr>
        <p:grpSpPr bwMode="auto">
          <a:xfrm>
            <a:off x="1408113" y="2627335"/>
            <a:ext cx="6669087" cy="4164014"/>
            <a:chOff x="188" y="1555"/>
            <a:chExt cx="4201" cy="2623"/>
          </a:xfrm>
        </p:grpSpPr>
        <p:sp>
          <p:nvSpPr>
            <p:cNvPr id="22" name="Text Box 20"/>
            <p:cNvSpPr txBox="1">
              <a:spLocks noChangeArrowheads="1"/>
            </p:cNvSpPr>
            <p:nvPr/>
          </p:nvSpPr>
          <p:spPr bwMode="auto">
            <a:xfrm>
              <a:off x="279" y="2677"/>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3/5</a:t>
              </a:r>
            </a:p>
          </p:txBody>
        </p:sp>
        <p:sp>
          <p:nvSpPr>
            <p:cNvPr id="23" name="Text Box 21"/>
            <p:cNvSpPr txBox="1">
              <a:spLocks noChangeArrowheads="1"/>
            </p:cNvSpPr>
            <p:nvPr/>
          </p:nvSpPr>
          <p:spPr bwMode="auto">
            <a:xfrm>
              <a:off x="497" y="1555"/>
              <a:ext cx="426"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nem</a:t>
              </a:r>
              <a:endParaRPr lang="en-US" sz="2400" dirty="0">
                <a:latin typeface="Arial Narrow" pitchFamily="34" charset="0"/>
              </a:endParaRPr>
            </a:p>
          </p:txBody>
        </p:sp>
        <p:sp>
          <p:nvSpPr>
            <p:cNvPr id="24" name="Text Box 22"/>
            <p:cNvSpPr txBox="1">
              <a:spLocks noChangeArrowheads="1"/>
            </p:cNvSpPr>
            <p:nvPr/>
          </p:nvSpPr>
          <p:spPr bwMode="auto">
            <a:xfrm>
              <a:off x="1802" y="1555"/>
              <a:ext cx="648"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sıcaklık</a:t>
              </a:r>
              <a:endParaRPr lang="en-US" sz="2400" dirty="0">
                <a:latin typeface="Arial Narrow" pitchFamily="34" charset="0"/>
              </a:endParaRPr>
            </a:p>
          </p:txBody>
        </p:sp>
        <p:sp>
          <p:nvSpPr>
            <p:cNvPr id="25" name="Text Box 23"/>
            <p:cNvSpPr txBox="1">
              <a:spLocks noChangeArrowheads="1"/>
            </p:cNvSpPr>
            <p:nvPr/>
          </p:nvSpPr>
          <p:spPr bwMode="auto">
            <a:xfrm>
              <a:off x="3462" y="1555"/>
              <a:ext cx="568"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rüzgar</a:t>
              </a:r>
              <a:endParaRPr lang="en-US" sz="2400" dirty="0">
                <a:latin typeface="Arial Narrow" pitchFamily="34" charset="0"/>
              </a:endParaRPr>
            </a:p>
          </p:txBody>
        </p:sp>
        <p:graphicFrame>
          <p:nvGraphicFramePr>
            <p:cNvPr id="26" name="Object 24"/>
            <p:cNvGraphicFramePr>
              <a:graphicFrameLocks noChangeAspect="1"/>
            </p:cNvGraphicFramePr>
            <p:nvPr/>
          </p:nvGraphicFramePr>
          <p:xfrm>
            <a:off x="3690" y="2190"/>
            <a:ext cx="699" cy="463"/>
          </p:xfrm>
          <a:graphic>
            <a:graphicData uri="http://schemas.openxmlformats.org/presentationml/2006/ole">
              <mc:AlternateContent xmlns:mc="http://schemas.openxmlformats.org/markup-compatibility/2006">
                <mc:Choice xmlns:v="urn:schemas-microsoft-com:vml" Requires="v">
                  <p:oleObj spid="_x0000_s202878" name="Worksheet" r:id="rId11" imgW="3465000" imgH="2295000" progId="Excel.Sheet.8">
                    <p:embed/>
                  </p:oleObj>
                </mc:Choice>
                <mc:Fallback>
                  <p:oleObj name="Worksheet" r:id="rId11" imgW="3465000" imgH="2295000" progId="Excel.Sheet.8">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0" y="2190"/>
                          <a:ext cx="699" cy="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7" name="AutoShape 25"/>
            <p:cNvCxnSpPr>
              <a:cxnSpLocks noChangeShapeType="1"/>
            </p:cNvCxnSpPr>
            <p:nvPr/>
          </p:nvCxnSpPr>
          <p:spPr bwMode="auto">
            <a:xfrm rot="5400000">
              <a:off x="505" y="1911"/>
              <a:ext cx="312" cy="250"/>
            </a:xfrm>
            <a:prstGeom prst="curvedConnector3">
              <a:avLst>
                <a:gd name="adj1" fmla="val 50000"/>
              </a:avLst>
            </a:prstGeom>
            <a:noFill/>
            <a:ln w="9525">
              <a:solidFill>
                <a:schemeClr val="tx1"/>
              </a:solidFill>
              <a:round/>
              <a:headEnd/>
              <a:tailEnd type="triangle" w="med" len="med"/>
            </a:ln>
            <a:effectLst/>
          </p:spPr>
        </p:cxnSp>
        <p:cxnSp>
          <p:nvCxnSpPr>
            <p:cNvPr id="28" name="AutoShape 26"/>
            <p:cNvCxnSpPr>
              <a:cxnSpLocks noChangeShapeType="1"/>
            </p:cNvCxnSpPr>
            <p:nvPr/>
          </p:nvCxnSpPr>
          <p:spPr bwMode="auto">
            <a:xfrm rot="16200000" flipH="1">
              <a:off x="776" y="1890"/>
              <a:ext cx="341" cy="321"/>
            </a:xfrm>
            <a:prstGeom prst="curvedConnector3">
              <a:avLst>
                <a:gd name="adj1" fmla="val 50000"/>
              </a:avLst>
            </a:prstGeom>
            <a:noFill/>
            <a:ln w="9525">
              <a:solidFill>
                <a:schemeClr val="tx1"/>
              </a:solidFill>
              <a:round/>
              <a:headEnd/>
              <a:tailEnd type="triangle" w="med" len="med"/>
            </a:ln>
            <a:effectLst/>
          </p:spPr>
        </p:cxnSp>
        <p:cxnSp>
          <p:nvCxnSpPr>
            <p:cNvPr id="29" name="AutoShape 27"/>
            <p:cNvCxnSpPr>
              <a:cxnSpLocks noChangeShapeType="1"/>
            </p:cNvCxnSpPr>
            <p:nvPr/>
          </p:nvCxnSpPr>
          <p:spPr bwMode="auto">
            <a:xfrm rot="5400000">
              <a:off x="1658" y="1806"/>
              <a:ext cx="404" cy="371"/>
            </a:xfrm>
            <a:prstGeom prst="curvedConnector3">
              <a:avLst>
                <a:gd name="adj1" fmla="val 50000"/>
              </a:avLst>
            </a:prstGeom>
            <a:noFill/>
            <a:ln w="9525">
              <a:solidFill>
                <a:schemeClr val="tx1"/>
              </a:solidFill>
              <a:round/>
              <a:headEnd/>
              <a:tailEnd type="triangle" w="med" len="med"/>
            </a:ln>
            <a:effectLst/>
          </p:spPr>
        </p:cxnSp>
        <p:cxnSp>
          <p:nvCxnSpPr>
            <p:cNvPr id="30" name="AutoShape 28"/>
            <p:cNvCxnSpPr>
              <a:cxnSpLocks noChangeShapeType="1"/>
            </p:cNvCxnSpPr>
            <p:nvPr/>
          </p:nvCxnSpPr>
          <p:spPr bwMode="auto">
            <a:xfrm rot="16200000" flipH="1">
              <a:off x="1911" y="1925"/>
              <a:ext cx="405" cy="135"/>
            </a:xfrm>
            <a:prstGeom prst="curvedConnector3">
              <a:avLst>
                <a:gd name="adj1" fmla="val 50000"/>
              </a:avLst>
            </a:prstGeom>
            <a:noFill/>
            <a:ln w="9525">
              <a:solidFill>
                <a:schemeClr val="tx1"/>
              </a:solidFill>
              <a:round/>
              <a:headEnd/>
              <a:tailEnd type="triangle" w="med" len="med"/>
            </a:ln>
            <a:effectLst/>
          </p:spPr>
        </p:cxnSp>
        <p:cxnSp>
          <p:nvCxnSpPr>
            <p:cNvPr id="31" name="AutoShape 29"/>
            <p:cNvCxnSpPr>
              <a:cxnSpLocks noChangeShapeType="1"/>
            </p:cNvCxnSpPr>
            <p:nvPr/>
          </p:nvCxnSpPr>
          <p:spPr bwMode="auto">
            <a:xfrm>
              <a:off x="2046" y="1790"/>
              <a:ext cx="815" cy="431"/>
            </a:xfrm>
            <a:prstGeom prst="curvedConnector3">
              <a:avLst>
                <a:gd name="adj1" fmla="val 50000"/>
              </a:avLst>
            </a:prstGeom>
            <a:noFill/>
            <a:ln w="9525">
              <a:solidFill>
                <a:schemeClr val="tx1"/>
              </a:solidFill>
              <a:round/>
              <a:headEnd/>
              <a:tailEnd type="triangle" w="med" len="med"/>
            </a:ln>
            <a:effectLst/>
          </p:spPr>
        </p:cxnSp>
        <p:cxnSp>
          <p:nvCxnSpPr>
            <p:cNvPr id="32" name="AutoShape 30"/>
            <p:cNvCxnSpPr>
              <a:cxnSpLocks noChangeShapeType="1"/>
              <a:stCxn id="25" idx="2"/>
            </p:cNvCxnSpPr>
            <p:nvPr/>
          </p:nvCxnSpPr>
          <p:spPr bwMode="auto">
            <a:xfrm rot="5400000">
              <a:off x="3412" y="1861"/>
              <a:ext cx="349" cy="318"/>
            </a:xfrm>
            <a:prstGeom prst="curvedConnector3">
              <a:avLst>
                <a:gd name="adj1" fmla="val 50000"/>
              </a:avLst>
            </a:prstGeom>
            <a:noFill/>
            <a:ln w="9525">
              <a:solidFill>
                <a:schemeClr val="tx1"/>
              </a:solidFill>
              <a:round/>
              <a:headEnd/>
              <a:tailEnd type="triangle" w="med" len="med"/>
            </a:ln>
            <a:effectLst/>
          </p:spPr>
        </p:cxnSp>
        <p:cxnSp>
          <p:nvCxnSpPr>
            <p:cNvPr id="33" name="AutoShape 31"/>
            <p:cNvCxnSpPr>
              <a:cxnSpLocks noChangeShapeType="1"/>
              <a:stCxn id="25" idx="2"/>
            </p:cNvCxnSpPr>
            <p:nvPr/>
          </p:nvCxnSpPr>
          <p:spPr bwMode="auto">
            <a:xfrm rot="16200000" flipH="1">
              <a:off x="3720" y="1871"/>
              <a:ext cx="345" cy="294"/>
            </a:xfrm>
            <a:prstGeom prst="curvedConnector3">
              <a:avLst>
                <a:gd name="adj1" fmla="val 50000"/>
              </a:avLst>
            </a:prstGeom>
            <a:noFill/>
            <a:ln w="9525">
              <a:solidFill>
                <a:schemeClr val="tx1"/>
              </a:solidFill>
              <a:round/>
              <a:headEnd/>
              <a:tailEnd type="triangle" w="med" len="med"/>
            </a:ln>
            <a:effectLst/>
          </p:spPr>
        </p:cxnSp>
        <p:sp>
          <p:nvSpPr>
            <p:cNvPr id="34" name="Text Box 32"/>
            <p:cNvSpPr txBox="1">
              <a:spLocks noChangeArrowheads="1"/>
            </p:cNvSpPr>
            <p:nvPr/>
          </p:nvSpPr>
          <p:spPr bwMode="auto">
            <a:xfrm>
              <a:off x="522" y="2051"/>
              <a:ext cx="405"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yüksek</a:t>
              </a:r>
              <a:endParaRPr lang="en-US" sz="1400" dirty="0">
                <a:latin typeface="Arial Narrow" pitchFamily="34" charset="0"/>
              </a:endParaRPr>
            </a:p>
          </p:txBody>
        </p:sp>
        <p:sp>
          <p:nvSpPr>
            <p:cNvPr id="35" name="Text Box 33"/>
            <p:cNvSpPr txBox="1">
              <a:spLocks noChangeArrowheads="1"/>
            </p:cNvSpPr>
            <p:nvPr/>
          </p:nvSpPr>
          <p:spPr bwMode="auto">
            <a:xfrm>
              <a:off x="1064" y="2051"/>
              <a:ext cx="397" cy="192"/>
            </a:xfrm>
            <a:prstGeom prst="rect">
              <a:avLst/>
            </a:prstGeom>
            <a:noFill/>
            <a:ln w="9525">
              <a:noFill/>
              <a:miter lim="800000"/>
              <a:headEnd/>
              <a:tailEnd/>
            </a:ln>
            <a:effectLst/>
          </p:spPr>
          <p:txBody>
            <a:bodyPr wrap="none">
              <a:spAutoFit/>
            </a:bodyPr>
            <a:lstStyle/>
            <a:p>
              <a:pPr algn="l"/>
              <a:r>
                <a:rPr lang="en-US" sz="1400">
                  <a:latin typeface="Arial Narrow" pitchFamily="34" charset="0"/>
                </a:rPr>
                <a:t>normal</a:t>
              </a:r>
            </a:p>
          </p:txBody>
        </p:sp>
        <p:sp>
          <p:nvSpPr>
            <p:cNvPr id="36" name="Text Box 34"/>
            <p:cNvSpPr txBox="1">
              <a:spLocks noChangeArrowheads="1"/>
            </p:cNvSpPr>
            <p:nvPr/>
          </p:nvSpPr>
          <p:spPr bwMode="auto">
            <a:xfrm>
              <a:off x="1684" y="2051"/>
              <a:ext cx="333"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sıcak</a:t>
              </a:r>
              <a:endParaRPr lang="en-US" sz="1400" dirty="0">
                <a:latin typeface="Arial Narrow" pitchFamily="34" charset="0"/>
              </a:endParaRPr>
            </a:p>
          </p:txBody>
        </p:sp>
        <p:sp>
          <p:nvSpPr>
            <p:cNvPr id="37" name="Text Box 35"/>
            <p:cNvSpPr txBox="1">
              <a:spLocks noChangeArrowheads="1"/>
            </p:cNvSpPr>
            <p:nvPr/>
          </p:nvSpPr>
          <p:spPr bwMode="auto">
            <a:xfrm>
              <a:off x="2264" y="2051"/>
              <a:ext cx="235"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ılık</a:t>
              </a:r>
              <a:endParaRPr lang="en-US" sz="1400" dirty="0">
                <a:latin typeface="Arial Narrow" pitchFamily="34" charset="0"/>
              </a:endParaRPr>
            </a:p>
          </p:txBody>
        </p:sp>
        <p:sp>
          <p:nvSpPr>
            <p:cNvPr id="38" name="Text Box 36"/>
            <p:cNvSpPr txBox="1">
              <a:spLocks noChangeArrowheads="1"/>
            </p:cNvSpPr>
            <p:nvPr/>
          </p:nvSpPr>
          <p:spPr bwMode="auto">
            <a:xfrm>
              <a:off x="2829" y="2051"/>
              <a:ext cx="317"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serin</a:t>
              </a:r>
              <a:endParaRPr lang="en-US" sz="1400" dirty="0">
                <a:latin typeface="Arial Narrow" pitchFamily="34" charset="0"/>
              </a:endParaRPr>
            </a:p>
          </p:txBody>
        </p:sp>
        <p:sp>
          <p:nvSpPr>
            <p:cNvPr id="39" name="Text Box 37"/>
            <p:cNvSpPr txBox="1">
              <a:spLocks noChangeArrowheads="1"/>
            </p:cNvSpPr>
            <p:nvPr/>
          </p:nvSpPr>
          <p:spPr bwMode="auto">
            <a:xfrm>
              <a:off x="3443" y="2051"/>
              <a:ext cx="313"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zayıf</a:t>
              </a:r>
              <a:endParaRPr lang="en-US" sz="1400" dirty="0">
                <a:latin typeface="Arial Narrow" pitchFamily="34" charset="0"/>
              </a:endParaRPr>
            </a:p>
          </p:txBody>
        </p:sp>
        <p:sp>
          <p:nvSpPr>
            <p:cNvPr id="40" name="Text Box 38"/>
            <p:cNvSpPr txBox="1">
              <a:spLocks noChangeArrowheads="1"/>
            </p:cNvSpPr>
            <p:nvPr/>
          </p:nvSpPr>
          <p:spPr bwMode="auto">
            <a:xfrm>
              <a:off x="4043" y="2051"/>
              <a:ext cx="337"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güçlü</a:t>
              </a:r>
              <a:endParaRPr lang="en-US" sz="1400" dirty="0">
                <a:latin typeface="Arial Narrow" pitchFamily="34" charset="0"/>
              </a:endParaRPr>
            </a:p>
          </p:txBody>
        </p:sp>
        <p:cxnSp>
          <p:nvCxnSpPr>
            <p:cNvPr id="41" name="AutoShape 39"/>
            <p:cNvCxnSpPr>
              <a:cxnSpLocks noChangeShapeType="1"/>
              <a:stCxn id="22" idx="2"/>
              <a:endCxn id="67" idx="0"/>
            </p:cNvCxnSpPr>
            <p:nvPr/>
          </p:nvCxnSpPr>
          <p:spPr bwMode="auto">
            <a:xfrm rot="16200000" flipH="1">
              <a:off x="554" y="3118"/>
              <a:ext cx="181" cy="288"/>
            </a:xfrm>
            <a:prstGeom prst="curvedConnector3">
              <a:avLst>
                <a:gd name="adj1" fmla="val 50000"/>
              </a:avLst>
            </a:prstGeom>
            <a:noFill/>
            <a:ln w="9525">
              <a:solidFill>
                <a:schemeClr val="tx1"/>
              </a:solidFill>
              <a:round/>
              <a:headEnd/>
              <a:tailEnd type="triangle" w="med" len="med"/>
            </a:ln>
            <a:effectLst/>
          </p:spPr>
        </p:cxnSp>
        <p:cxnSp>
          <p:nvCxnSpPr>
            <p:cNvPr id="42" name="AutoShape 40"/>
            <p:cNvCxnSpPr>
              <a:cxnSpLocks noChangeShapeType="1"/>
              <a:stCxn id="57" idx="2"/>
              <a:endCxn id="67" idx="0"/>
            </p:cNvCxnSpPr>
            <p:nvPr/>
          </p:nvCxnSpPr>
          <p:spPr bwMode="auto">
            <a:xfrm rot="5400000">
              <a:off x="849" y="3111"/>
              <a:ext cx="181" cy="302"/>
            </a:xfrm>
            <a:prstGeom prst="curvedConnector3">
              <a:avLst>
                <a:gd name="adj1" fmla="val 50000"/>
              </a:avLst>
            </a:prstGeom>
            <a:noFill/>
            <a:ln w="9525">
              <a:solidFill>
                <a:schemeClr val="tx1"/>
              </a:solidFill>
              <a:round/>
              <a:headEnd/>
              <a:tailEnd type="triangle" w="med" len="med"/>
            </a:ln>
            <a:effectLst/>
          </p:spPr>
        </p:cxnSp>
        <p:cxnSp>
          <p:nvCxnSpPr>
            <p:cNvPr id="43" name="AutoShape 41"/>
            <p:cNvCxnSpPr>
              <a:cxnSpLocks noChangeShapeType="1"/>
              <a:stCxn id="58" idx="2"/>
              <a:endCxn id="65" idx="0"/>
            </p:cNvCxnSpPr>
            <p:nvPr/>
          </p:nvCxnSpPr>
          <p:spPr bwMode="auto">
            <a:xfrm rot="16200000" flipH="1">
              <a:off x="1887" y="2966"/>
              <a:ext cx="180" cy="593"/>
            </a:xfrm>
            <a:prstGeom prst="curvedConnector3">
              <a:avLst>
                <a:gd name="adj1" fmla="val 50000"/>
              </a:avLst>
            </a:prstGeom>
            <a:noFill/>
            <a:ln w="9525">
              <a:solidFill>
                <a:schemeClr val="tx1"/>
              </a:solidFill>
              <a:round/>
              <a:headEnd/>
              <a:tailEnd type="triangle" w="med" len="med"/>
            </a:ln>
            <a:effectLst/>
          </p:spPr>
        </p:cxnSp>
        <p:grpSp>
          <p:nvGrpSpPr>
            <p:cNvPr id="44" name="Group 42"/>
            <p:cNvGrpSpPr>
              <a:grpSpLocks/>
            </p:cNvGrpSpPr>
            <p:nvPr/>
          </p:nvGrpSpPr>
          <p:grpSpPr bwMode="auto">
            <a:xfrm>
              <a:off x="201" y="3352"/>
              <a:ext cx="1090" cy="826"/>
              <a:chOff x="257" y="3352"/>
              <a:chExt cx="1090" cy="826"/>
            </a:xfrm>
          </p:grpSpPr>
          <p:sp>
            <p:nvSpPr>
              <p:cNvPr id="67" name="Text Box 43"/>
              <p:cNvSpPr txBox="1">
                <a:spLocks noChangeArrowheads="1"/>
              </p:cNvSpPr>
              <p:nvPr/>
            </p:nvSpPr>
            <p:spPr bwMode="auto">
              <a:xfrm>
                <a:off x="500" y="3352"/>
                <a:ext cx="689"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0.0 </a:t>
                </a:r>
                <a:r>
                  <a:rPr lang="en-US" sz="2400" dirty="0" smtClean="0">
                    <a:latin typeface="Arial Narrow" pitchFamily="34" charset="0"/>
                  </a:rPr>
                  <a:t>bit</a:t>
                </a:r>
                <a:endParaRPr lang="en-US" sz="2400" dirty="0">
                  <a:latin typeface="Arial Narrow" pitchFamily="34" charset="0"/>
                </a:endParaRPr>
              </a:p>
            </p:txBody>
          </p:sp>
          <p:sp>
            <p:nvSpPr>
              <p:cNvPr id="68" name="Text Box 44"/>
              <p:cNvSpPr txBox="1">
                <a:spLocks noChangeArrowheads="1"/>
              </p:cNvSpPr>
              <p:nvPr/>
            </p:nvSpPr>
            <p:spPr bwMode="auto">
              <a:xfrm>
                <a:off x="257" y="388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0.97 </a:t>
                </a:r>
                <a:r>
                  <a:rPr lang="en-US" sz="2400" b="1" dirty="0" smtClean="0">
                    <a:latin typeface="Arial Narrow" pitchFamily="34" charset="0"/>
                  </a:rPr>
                  <a:t>bit</a:t>
                </a:r>
                <a:endParaRPr lang="en-US" sz="2400" b="1" dirty="0">
                  <a:latin typeface="Arial Narrow" pitchFamily="34" charset="0"/>
                </a:endParaRPr>
              </a:p>
            </p:txBody>
          </p:sp>
        </p:grpSp>
        <p:cxnSp>
          <p:nvCxnSpPr>
            <p:cNvPr id="45" name="AutoShape 45"/>
            <p:cNvCxnSpPr>
              <a:cxnSpLocks noChangeShapeType="1"/>
              <a:stCxn id="59" idx="2"/>
              <a:endCxn id="65" idx="0"/>
            </p:cNvCxnSpPr>
            <p:nvPr/>
          </p:nvCxnSpPr>
          <p:spPr bwMode="auto">
            <a:xfrm rot="16200000" flipH="1">
              <a:off x="2182" y="3261"/>
              <a:ext cx="180" cy="3"/>
            </a:xfrm>
            <a:prstGeom prst="curvedConnector3">
              <a:avLst>
                <a:gd name="adj1" fmla="val 50000"/>
              </a:avLst>
            </a:prstGeom>
            <a:noFill/>
            <a:ln w="9525">
              <a:solidFill>
                <a:schemeClr val="tx1"/>
              </a:solidFill>
              <a:round/>
              <a:headEnd/>
              <a:tailEnd type="triangle" w="med" len="med"/>
            </a:ln>
            <a:effectLst/>
          </p:spPr>
        </p:cxnSp>
        <p:cxnSp>
          <p:nvCxnSpPr>
            <p:cNvPr id="46" name="AutoShape 46"/>
            <p:cNvCxnSpPr>
              <a:cxnSpLocks noChangeShapeType="1"/>
              <a:stCxn id="60" idx="2"/>
              <a:endCxn id="65" idx="0"/>
            </p:cNvCxnSpPr>
            <p:nvPr/>
          </p:nvCxnSpPr>
          <p:spPr bwMode="auto">
            <a:xfrm rot="5400000">
              <a:off x="2477" y="2969"/>
              <a:ext cx="180" cy="587"/>
            </a:xfrm>
            <a:prstGeom prst="curvedConnector3">
              <a:avLst>
                <a:gd name="adj1" fmla="val 50000"/>
              </a:avLst>
            </a:prstGeom>
            <a:noFill/>
            <a:ln w="9525">
              <a:solidFill>
                <a:schemeClr val="tx1"/>
              </a:solidFill>
              <a:round/>
              <a:headEnd/>
              <a:tailEnd type="triangle" w="med" len="med"/>
            </a:ln>
            <a:effectLst/>
          </p:spPr>
        </p:cxnSp>
        <p:cxnSp>
          <p:nvCxnSpPr>
            <p:cNvPr id="47" name="AutoShape 47"/>
            <p:cNvCxnSpPr>
              <a:cxnSpLocks noChangeShapeType="1"/>
              <a:stCxn id="61" idx="2"/>
              <a:endCxn id="63" idx="0"/>
            </p:cNvCxnSpPr>
            <p:nvPr/>
          </p:nvCxnSpPr>
          <p:spPr bwMode="auto">
            <a:xfrm rot="16200000" flipH="1">
              <a:off x="3534" y="3121"/>
              <a:ext cx="181" cy="281"/>
            </a:xfrm>
            <a:prstGeom prst="curvedConnector3">
              <a:avLst>
                <a:gd name="adj1" fmla="val 50000"/>
              </a:avLst>
            </a:prstGeom>
            <a:noFill/>
            <a:ln w="9525">
              <a:solidFill>
                <a:schemeClr val="tx1"/>
              </a:solidFill>
              <a:round/>
              <a:headEnd/>
              <a:tailEnd type="triangle" w="med" len="med"/>
            </a:ln>
            <a:effectLst/>
          </p:spPr>
        </p:cxnSp>
        <p:cxnSp>
          <p:nvCxnSpPr>
            <p:cNvPr id="48" name="AutoShape 48"/>
            <p:cNvCxnSpPr>
              <a:cxnSpLocks noChangeShapeType="1"/>
              <a:stCxn id="62" idx="2"/>
              <a:endCxn id="63" idx="0"/>
            </p:cNvCxnSpPr>
            <p:nvPr/>
          </p:nvCxnSpPr>
          <p:spPr bwMode="auto">
            <a:xfrm rot="5400000">
              <a:off x="3846" y="3091"/>
              <a:ext cx="180" cy="342"/>
            </a:xfrm>
            <a:prstGeom prst="curvedConnector3">
              <a:avLst>
                <a:gd name="adj1" fmla="val 50000"/>
              </a:avLst>
            </a:prstGeom>
            <a:noFill/>
            <a:ln w="9525">
              <a:solidFill>
                <a:schemeClr val="tx1"/>
              </a:solidFill>
              <a:round/>
              <a:headEnd/>
              <a:tailEnd type="triangle" w="med" len="med"/>
            </a:ln>
            <a:effectLst/>
          </p:spPr>
        </p:cxnSp>
        <p:grpSp>
          <p:nvGrpSpPr>
            <p:cNvPr id="49" name="Group 49"/>
            <p:cNvGrpSpPr>
              <a:grpSpLocks/>
            </p:cNvGrpSpPr>
            <p:nvPr/>
          </p:nvGrpSpPr>
          <p:grpSpPr bwMode="auto">
            <a:xfrm>
              <a:off x="1725" y="3352"/>
              <a:ext cx="1090" cy="826"/>
              <a:chOff x="1757" y="3352"/>
              <a:chExt cx="1090" cy="826"/>
            </a:xfrm>
          </p:grpSpPr>
          <p:sp>
            <p:nvSpPr>
              <p:cNvPr id="65" name="Text Box 50"/>
              <p:cNvSpPr txBox="1">
                <a:spLocks noChangeArrowheads="1"/>
              </p:cNvSpPr>
              <p:nvPr/>
            </p:nvSpPr>
            <p:spPr bwMode="auto">
              <a:xfrm>
                <a:off x="1916"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0.40 </a:t>
                </a:r>
                <a:r>
                  <a:rPr lang="en-US" sz="2400" dirty="0" smtClean="0">
                    <a:latin typeface="Arial Narrow" pitchFamily="34" charset="0"/>
                  </a:rPr>
                  <a:t>bit</a:t>
                </a:r>
                <a:endParaRPr lang="en-US" sz="2400" dirty="0">
                  <a:latin typeface="Arial Narrow" pitchFamily="34" charset="0"/>
                </a:endParaRPr>
              </a:p>
            </p:txBody>
          </p:sp>
          <p:sp>
            <p:nvSpPr>
              <p:cNvPr id="66" name="Text Box 51"/>
              <p:cNvSpPr txBox="1">
                <a:spLocks noChangeArrowheads="1"/>
              </p:cNvSpPr>
              <p:nvPr/>
            </p:nvSpPr>
            <p:spPr bwMode="auto">
              <a:xfrm>
                <a:off x="1757" y="388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0.57 </a:t>
                </a:r>
                <a:r>
                  <a:rPr lang="en-US" sz="2400" b="1" dirty="0" smtClean="0">
                    <a:latin typeface="Arial Narrow" pitchFamily="34" charset="0"/>
                  </a:rPr>
                  <a:t>bit</a:t>
                </a:r>
                <a:endParaRPr lang="en-US" sz="2400" b="1" dirty="0">
                  <a:latin typeface="Arial Narrow" pitchFamily="34" charset="0"/>
                </a:endParaRPr>
              </a:p>
            </p:txBody>
          </p:sp>
        </p:grpSp>
        <p:grpSp>
          <p:nvGrpSpPr>
            <p:cNvPr id="50" name="Group 52"/>
            <p:cNvGrpSpPr>
              <a:grpSpLocks/>
            </p:cNvGrpSpPr>
            <p:nvPr/>
          </p:nvGrpSpPr>
          <p:grpSpPr bwMode="auto">
            <a:xfrm>
              <a:off x="3217" y="3352"/>
              <a:ext cx="1090" cy="826"/>
              <a:chOff x="3217" y="3352"/>
              <a:chExt cx="1090" cy="826"/>
            </a:xfrm>
          </p:grpSpPr>
          <p:sp>
            <p:nvSpPr>
              <p:cNvPr id="63" name="Text Box 53"/>
              <p:cNvSpPr txBox="1">
                <a:spLocks noChangeArrowheads="1"/>
              </p:cNvSpPr>
              <p:nvPr/>
            </p:nvSpPr>
            <p:spPr bwMode="auto">
              <a:xfrm>
                <a:off x="3376"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0.95 </a:t>
                </a:r>
                <a:r>
                  <a:rPr lang="en-US" sz="2400" dirty="0" smtClean="0">
                    <a:latin typeface="Arial Narrow" pitchFamily="34" charset="0"/>
                  </a:rPr>
                  <a:t>bit</a:t>
                </a:r>
                <a:endParaRPr lang="en-US" sz="2400" dirty="0">
                  <a:latin typeface="Arial Narrow" pitchFamily="34" charset="0"/>
                </a:endParaRPr>
              </a:p>
            </p:txBody>
          </p:sp>
          <p:sp>
            <p:nvSpPr>
              <p:cNvPr id="64" name="Text Box 54"/>
              <p:cNvSpPr txBox="1">
                <a:spLocks noChangeArrowheads="1"/>
              </p:cNvSpPr>
              <p:nvPr/>
            </p:nvSpPr>
            <p:spPr bwMode="auto">
              <a:xfrm>
                <a:off x="3217" y="388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0.02 </a:t>
                </a:r>
                <a:r>
                  <a:rPr lang="en-US" sz="2400" b="1" dirty="0" smtClean="0">
                    <a:latin typeface="Arial Narrow" pitchFamily="34" charset="0"/>
                  </a:rPr>
                  <a:t>bit</a:t>
                </a:r>
                <a:endParaRPr lang="en-US" sz="2400" b="1" dirty="0">
                  <a:latin typeface="Arial Narrow" pitchFamily="34" charset="0"/>
                </a:endParaRPr>
              </a:p>
            </p:txBody>
          </p:sp>
        </p:grpSp>
        <p:graphicFrame>
          <p:nvGraphicFramePr>
            <p:cNvPr id="51" name="Object 55"/>
            <p:cNvGraphicFramePr>
              <a:graphicFrameLocks noChangeAspect="1"/>
            </p:cNvGraphicFramePr>
            <p:nvPr/>
          </p:nvGraphicFramePr>
          <p:xfrm>
            <a:off x="188" y="2192"/>
            <a:ext cx="695" cy="460"/>
          </p:xfrm>
          <a:graphic>
            <a:graphicData uri="http://schemas.openxmlformats.org/presentationml/2006/ole">
              <mc:AlternateContent xmlns:mc="http://schemas.openxmlformats.org/markup-compatibility/2006">
                <mc:Choice xmlns:v="urn:schemas-microsoft-com:vml" Requires="v">
                  <p:oleObj spid="_x0000_s202879" name="Worksheet" r:id="rId13" imgW="3465000" imgH="2295000" progId="Excel.Sheet.8">
                    <p:embed/>
                  </p:oleObj>
                </mc:Choice>
                <mc:Fallback>
                  <p:oleObj name="Worksheet" r:id="rId13" imgW="3465000" imgH="2295000" progId="Excel.Sheet.8">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 y="2192"/>
                          <a:ext cx="695" cy="46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56"/>
            <p:cNvGraphicFramePr>
              <a:graphicFrameLocks noChangeAspect="1"/>
            </p:cNvGraphicFramePr>
            <p:nvPr/>
          </p:nvGraphicFramePr>
          <p:xfrm>
            <a:off x="803" y="2221"/>
            <a:ext cx="607" cy="402"/>
          </p:xfrm>
          <a:graphic>
            <a:graphicData uri="http://schemas.openxmlformats.org/presentationml/2006/ole">
              <mc:AlternateContent xmlns:mc="http://schemas.openxmlformats.org/markup-compatibility/2006">
                <mc:Choice xmlns:v="urn:schemas-microsoft-com:vml" Requires="v">
                  <p:oleObj spid="_x0000_s202880" name="Worksheet" r:id="rId15" imgW="3465000" imgH="2295000" progId="Excel.Sheet.8">
                    <p:embed/>
                  </p:oleObj>
                </mc:Choice>
                <mc:Fallback>
                  <p:oleObj name="Worksheet" r:id="rId15" imgW="3465000" imgH="2295000" progId="Excel.Sheet.8">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 y="2221"/>
                          <a:ext cx="607" cy="40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57"/>
            <p:cNvGraphicFramePr>
              <a:graphicFrameLocks noChangeAspect="1"/>
            </p:cNvGraphicFramePr>
            <p:nvPr/>
          </p:nvGraphicFramePr>
          <p:xfrm>
            <a:off x="1330" y="2194"/>
            <a:ext cx="689" cy="456"/>
          </p:xfrm>
          <a:graphic>
            <a:graphicData uri="http://schemas.openxmlformats.org/presentationml/2006/ole">
              <mc:AlternateContent xmlns:mc="http://schemas.openxmlformats.org/markup-compatibility/2006">
                <mc:Choice xmlns:v="urn:schemas-microsoft-com:vml" Requires="v">
                  <p:oleObj spid="_x0000_s202881" name="Worksheet" r:id="rId16" imgW="3465000" imgH="2295000" progId="Excel.Sheet.8">
                    <p:embed/>
                  </p:oleObj>
                </mc:Choice>
                <mc:Fallback>
                  <p:oleObj name="Worksheet" r:id="rId16" imgW="3465000" imgH="2295000" progId="Excel.Sheet.8">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0" y="2194"/>
                          <a:ext cx="689" cy="45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58"/>
            <p:cNvGraphicFramePr>
              <a:graphicFrameLocks noChangeAspect="1"/>
            </p:cNvGraphicFramePr>
            <p:nvPr/>
          </p:nvGraphicFramePr>
          <p:xfrm>
            <a:off x="1938" y="2190"/>
            <a:ext cx="699" cy="463"/>
          </p:xfrm>
          <a:graphic>
            <a:graphicData uri="http://schemas.openxmlformats.org/presentationml/2006/ole">
              <mc:AlternateContent xmlns:mc="http://schemas.openxmlformats.org/markup-compatibility/2006">
                <mc:Choice xmlns:v="urn:schemas-microsoft-com:vml" Requires="v">
                  <p:oleObj spid="_x0000_s202882" name="Worksheet" r:id="rId17" imgW="3465000" imgH="2295000" progId="Excel.Sheet.8">
                    <p:embed/>
                  </p:oleObj>
                </mc:Choice>
                <mc:Fallback>
                  <p:oleObj name="Worksheet" r:id="rId17" imgW="3465000" imgH="2295000" progId="Excel.Sheet.8">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8" y="2190"/>
                          <a:ext cx="699" cy="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59"/>
            <p:cNvGraphicFramePr>
              <a:graphicFrameLocks noChangeAspect="1"/>
            </p:cNvGraphicFramePr>
            <p:nvPr/>
          </p:nvGraphicFramePr>
          <p:xfrm>
            <a:off x="2557" y="2221"/>
            <a:ext cx="607" cy="402"/>
          </p:xfrm>
          <a:graphic>
            <a:graphicData uri="http://schemas.openxmlformats.org/presentationml/2006/ole">
              <mc:AlternateContent xmlns:mc="http://schemas.openxmlformats.org/markup-compatibility/2006">
                <mc:Choice xmlns:v="urn:schemas-microsoft-com:vml" Requires="v">
                  <p:oleObj spid="_x0000_s202883" name="Worksheet" r:id="rId18" imgW="3465000" imgH="2295000" progId="Excel.Sheet.8">
                    <p:embed/>
                  </p:oleObj>
                </mc:Choice>
                <mc:Fallback>
                  <p:oleObj name="Worksheet" r:id="rId18" imgW="3465000" imgH="2295000" progId="Excel.Sheet.8">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 y="2221"/>
                          <a:ext cx="607" cy="40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60"/>
            <p:cNvGraphicFramePr>
              <a:graphicFrameLocks noChangeAspect="1"/>
            </p:cNvGraphicFramePr>
            <p:nvPr/>
          </p:nvGraphicFramePr>
          <p:xfrm>
            <a:off x="3084" y="2194"/>
            <a:ext cx="687" cy="455"/>
          </p:xfrm>
          <a:graphic>
            <a:graphicData uri="http://schemas.openxmlformats.org/presentationml/2006/ole">
              <mc:AlternateContent xmlns:mc="http://schemas.openxmlformats.org/markup-compatibility/2006">
                <mc:Choice xmlns:v="urn:schemas-microsoft-com:vml" Requires="v">
                  <p:oleObj spid="_x0000_s202884" name="Worksheet" r:id="rId19" imgW="3465000" imgH="2295000" progId="Excel.Sheet.8">
                    <p:embed/>
                  </p:oleObj>
                </mc:Choice>
                <mc:Fallback>
                  <p:oleObj name="Worksheet" r:id="rId19" imgW="3465000" imgH="2295000" progId="Excel.Sheet.8">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84" y="2194"/>
                          <a:ext cx="687" cy="45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Text Box 61"/>
            <p:cNvSpPr txBox="1">
              <a:spLocks noChangeArrowheads="1"/>
            </p:cNvSpPr>
            <p:nvPr/>
          </p:nvSpPr>
          <p:spPr bwMode="auto">
            <a:xfrm>
              <a:off x="869" y="2677"/>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2/5</a:t>
              </a:r>
            </a:p>
          </p:txBody>
        </p:sp>
        <p:sp>
          <p:nvSpPr>
            <p:cNvPr id="58" name="Text Box 62"/>
            <p:cNvSpPr txBox="1">
              <a:spLocks noChangeArrowheads="1"/>
            </p:cNvSpPr>
            <p:nvPr/>
          </p:nvSpPr>
          <p:spPr bwMode="auto">
            <a:xfrm>
              <a:off x="1459" y="2678"/>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2/5</a:t>
              </a:r>
            </a:p>
          </p:txBody>
        </p:sp>
        <p:sp>
          <p:nvSpPr>
            <p:cNvPr id="59" name="Text Box 63"/>
            <p:cNvSpPr txBox="1">
              <a:spLocks noChangeArrowheads="1"/>
            </p:cNvSpPr>
            <p:nvPr/>
          </p:nvSpPr>
          <p:spPr bwMode="auto">
            <a:xfrm>
              <a:off x="2049" y="2678"/>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1.0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2/5</a:t>
              </a:r>
            </a:p>
          </p:txBody>
        </p:sp>
        <p:sp>
          <p:nvSpPr>
            <p:cNvPr id="60" name="Text Box 64"/>
            <p:cNvSpPr txBox="1">
              <a:spLocks noChangeArrowheads="1"/>
            </p:cNvSpPr>
            <p:nvPr/>
          </p:nvSpPr>
          <p:spPr bwMode="auto">
            <a:xfrm>
              <a:off x="2639" y="2678"/>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1/5</a:t>
              </a:r>
            </a:p>
          </p:txBody>
        </p:sp>
        <p:sp>
          <p:nvSpPr>
            <p:cNvPr id="61" name="Text Box 65"/>
            <p:cNvSpPr txBox="1">
              <a:spLocks noChangeArrowheads="1"/>
            </p:cNvSpPr>
            <p:nvPr/>
          </p:nvSpPr>
          <p:spPr bwMode="auto">
            <a:xfrm>
              <a:off x="3229" y="2677"/>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0.92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3/5</a:t>
              </a:r>
            </a:p>
          </p:txBody>
        </p:sp>
        <p:sp>
          <p:nvSpPr>
            <p:cNvPr id="62" name="Text Box 66"/>
            <p:cNvSpPr txBox="1">
              <a:spLocks noChangeArrowheads="1"/>
            </p:cNvSpPr>
            <p:nvPr/>
          </p:nvSpPr>
          <p:spPr bwMode="auto">
            <a:xfrm>
              <a:off x="3886" y="2678"/>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1.0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2/5</a:t>
              </a:r>
            </a:p>
          </p:txBody>
        </p:sp>
      </p:grpSp>
      <p:graphicFrame>
        <p:nvGraphicFramePr>
          <p:cNvPr id="69" name="Object 67"/>
          <p:cNvGraphicFramePr>
            <a:graphicFrameLocks noChangeAspect="1"/>
          </p:cNvGraphicFramePr>
          <p:nvPr>
            <p:extLst>
              <p:ext uri="{D42A27DB-BD31-4B8C-83A1-F6EECF244321}">
                <p14:modId xmlns:p14="http://schemas.microsoft.com/office/powerpoint/2010/main" val="4211905412"/>
              </p:ext>
            </p:extLst>
          </p:nvPr>
        </p:nvGraphicFramePr>
        <p:xfrm>
          <a:off x="6172200" y="1695450"/>
          <a:ext cx="2755900" cy="952500"/>
        </p:xfrm>
        <a:graphic>
          <a:graphicData uri="http://schemas.openxmlformats.org/presentationml/2006/ole">
            <mc:AlternateContent xmlns:mc="http://schemas.openxmlformats.org/markup-compatibility/2006">
              <mc:Choice xmlns:v="urn:schemas-microsoft-com:vml" Requires="v">
                <p:oleObj spid="_x0000_s202885" name="Çalışma Sayfası" r:id="rId21" imgW="2910769" imgH="1013563" progId="Excel.Sheet.8">
                  <p:embed/>
                </p:oleObj>
              </mc:Choice>
              <mc:Fallback>
                <p:oleObj name="Çalışma Sayfası" r:id="rId21" imgW="2910769" imgH="1013563" progId="Excel.Sheet.8">
                  <p:embed/>
                  <p:pic>
                    <p:nvPicPr>
                      <p:cNvPr id="0" name="Picture 13"/>
                      <p:cNvPicPr>
                        <a:picLocks noChangeAspect="1" noChangeArrowheads="1"/>
                      </p:cNvPicPr>
                      <p:nvPr/>
                    </p:nvPicPr>
                    <p:blipFill>
                      <a:blip r:embed="rId22"/>
                      <a:srcRect/>
                      <a:stretch>
                        <a:fillRect/>
                      </a:stretch>
                    </p:blipFill>
                    <p:spPr bwMode="auto">
                      <a:xfrm>
                        <a:off x="6172200" y="1695450"/>
                        <a:ext cx="2755900" cy="9525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p:val>
                                            <p:fltVal val="0"/>
                                          </p:val>
                                        </p:tav>
                                        <p:tav tm="100000">
                                          <p:val>
                                            <p:strVal val="#ppt_w"/>
                                          </p:val>
                                        </p:tav>
                                      </p:tavLst>
                                    </p:anim>
                                    <p:anim calcmode="lin" valueType="num">
                                      <p:cBhvr>
                                        <p:cTn id="13" dur="1000" fill="hold"/>
                                        <p:tgtEl>
                                          <p:spTgt spid="19"/>
                                        </p:tgtEl>
                                        <p:attrNameLst>
                                          <p:attrName>ppt_h</p:attrName>
                                        </p:attrNameLst>
                                      </p:cBhvr>
                                      <p:tavLst>
                                        <p:tav tm="0">
                                          <p:val>
                                            <p:fltVal val="0"/>
                                          </p:val>
                                        </p:tav>
                                        <p:tav tm="100000">
                                          <p:val>
                                            <p:strVal val="#ppt_h"/>
                                          </p:val>
                                        </p:tav>
                                      </p:tavLst>
                                    </p:anim>
                                    <p:anim calcmode="lin" valueType="num">
                                      <p:cBhvr>
                                        <p:cTn id="14"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343400" y="0"/>
          <a:ext cx="938213" cy="620713"/>
        </p:xfrm>
        <a:graphic>
          <a:graphicData uri="http://schemas.openxmlformats.org/presentationml/2006/ole">
            <mc:AlternateContent xmlns:mc="http://schemas.openxmlformats.org/markup-compatibility/2006">
              <mc:Choice xmlns:v="urn:schemas-microsoft-com:vml" Requires="v">
                <p:oleObj spid="_x0000_s203895" name="Worksheet" r:id="rId3" imgW="3465000" imgH="2295000" progId="Excel.Sheet.8">
                  <p:embed/>
                </p:oleObj>
              </mc:Choice>
              <mc:Fallback>
                <p:oleObj name="Worksheet" r:id="rId3" imgW="3465000" imgH="229500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0"/>
                        <a:ext cx="938213" cy="6207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a:spLocks noGrp="1" noChangeArrowheads="1"/>
          </p:cNvSpPr>
          <p:nvPr>
            <p:ph type="title"/>
          </p:nvPr>
        </p:nvSpPr>
        <p:spPr>
          <a:xfrm>
            <a:off x="990600" y="30163"/>
            <a:ext cx="1295400" cy="884237"/>
          </a:xfrm>
        </p:spPr>
        <p:txBody>
          <a:bodyPr/>
          <a:lstStyle/>
          <a:p>
            <a:r>
              <a:rPr lang="en-US" sz="4000">
                <a:latin typeface="Tahoma" pitchFamily="34" charset="0"/>
              </a:rPr>
              <a:t>ID3</a:t>
            </a:r>
          </a:p>
        </p:txBody>
      </p:sp>
      <p:grpSp>
        <p:nvGrpSpPr>
          <p:cNvPr id="6" name="Group 4"/>
          <p:cNvGrpSpPr>
            <a:grpSpLocks/>
          </p:cNvGrpSpPr>
          <p:nvPr/>
        </p:nvGrpSpPr>
        <p:grpSpPr bwMode="auto">
          <a:xfrm>
            <a:off x="6919911" y="114302"/>
            <a:ext cx="1085849" cy="979488"/>
            <a:chOff x="2748" y="2451"/>
            <a:chExt cx="684" cy="617"/>
          </a:xfrm>
        </p:grpSpPr>
        <p:sp>
          <p:nvSpPr>
            <p:cNvPr id="7" name="Rectangle 5"/>
            <p:cNvSpPr>
              <a:spLocks noChangeArrowheads="1"/>
            </p:cNvSpPr>
            <p:nvPr/>
          </p:nvSpPr>
          <p:spPr bwMode="auto">
            <a:xfrm>
              <a:off x="2748" y="2451"/>
              <a:ext cx="463" cy="291"/>
            </a:xfrm>
            <a:prstGeom prst="rect">
              <a:avLst/>
            </a:prstGeom>
            <a:solidFill>
              <a:srgbClr val="9999FF"/>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a:t>
              </a:r>
              <a:endParaRPr lang="en-US" sz="2400" dirty="0">
                <a:latin typeface="Arial Narrow" pitchFamily="34" charset="0"/>
              </a:endParaRPr>
            </a:p>
          </p:txBody>
        </p:sp>
        <p:sp>
          <p:nvSpPr>
            <p:cNvPr id="8" name="Rectangle 6"/>
            <p:cNvSpPr>
              <a:spLocks noChangeArrowheads="1"/>
            </p:cNvSpPr>
            <p:nvPr/>
          </p:nvSpPr>
          <p:spPr bwMode="auto">
            <a:xfrm>
              <a:off x="2748" y="2777"/>
              <a:ext cx="684" cy="291"/>
            </a:xfrm>
            <a:prstGeom prst="rect">
              <a:avLst/>
            </a:prstGeom>
            <a:solidFill>
              <a:srgbClr val="993366"/>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oynama</a:t>
              </a:r>
              <a:endParaRPr lang="en-US" sz="2400" dirty="0">
                <a:latin typeface="Arial Narrow" pitchFamily="34" charset="0"/>
              </a:endParaRPr>
            </a:p>
          </p:txBody>
        </p:sp>
      </p:grpSp>
      <p:graphicFrame>
        <p:nvGraphicFramePr>
          <p:cNvPr id="9" name="Object 7"/>
          <p:cNvGraphicFramePr>
            <a:graphicFrameLocks noChangeAspect="1"/>
          </p:cNvGraphicFramePr>
          <p:nvPr/>
        </p:nvGraphicFramePr>
        <p:xfrm>
          <a:off x="506413" y="1571625"/>
          <a:ext cx="1039812" cy="655638"/>
        </p:xfrm>
        <a:graphic>
          <a:graphicData uri="http://schemas.openxmlformats.org/presentationml/2006/ole">
            <mc:AlternateContent xmlns:mc="http://schemas.openxmlformats.org/markup-compatibility/2006">
              <mc:Choice xmlns:v="urn:schemas-microsoft-com:vml" Requires="v">
                <p:oleObj spid="_x0000_s203896" name="Worksheet" r:id="rId5" imgW="3633840" imgH="2283840" progId="Excel.Sheet.8">
                  <p:embed/>
                </p:oleObj>
              </mc:Choice>
              <mc:Fallback>
                <p:oleObj name="Worksheet" r:id="rId5" imgW="3633840" imgH="2283840" progId="Excel.Sheet.8">
                  <p:embed/>
                  <p:pic>
                    <p:nvPicPr>
                      <p:cNvPr id="0" name="Picture 3"/>
                      <p:cNvPicPr>
                        <a:picLocks noChangeAspect="1" noChangeArrowheads="1"/>
                      </p:cNvPicPr>
                      <p:nvPr/>
                    </p:nvPicPr>
                    <p:blipFill>
                      <a:blip r:embed="rId6">
                        <a:lum bright="38000" contrast="-70000"/>
                        <a:extLst>
                          <a:ext uri="{28A0092B-C50C-407E-A947-70E740481C1C}">
                            <a14:useLocalDpi xmlns:a14="http://schemas.microsoft.com/office/drawing/2010/main" val="0"/>
                          </a:ext>
                        </a:extLst>
                      </a:blip>
                      <a:srcRect/>
                      <a:stretch>
                        <a:fillRect/>
                      </a:stretch>
                    </p:blipFill>
                    <p:spPr bwMode="auto">
                      <a:xfrm>
                        <a:off x="506413" y="1571625"/>
                        <a:ext cx="1039812" cy="655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AutoShape 8"/>
          <p:cNvCxnSpPr>
            <a:cxnSpLocks noChangeShapeType="1"/>
          </p:cNvCxnSpPr>
          <p:nvPr/>
        </p:nvCxnSpPr>
        <p:spPr bwMode="auto">
          <a:xfrm rot="10800000" flipV="1">
            <a:off x="1027120" y="857231"/>
            <a:ext cx="3616321" cy="714393"/>
          </a:xfrm>
          <a:prstGeom prst="curvedConnector3">
            <a:avLst>
              <a:gd name="adj1" fmla="val 50000"/>
            </a:avLst>
          </a:prstGeom>
          <a:noFill/>
          <a:ln w="9525">
            <a:solidFill>
              <a:srgbClr val="B2B2B2"/>
            </a:solidFill>
            <a:round/>
            <a:headEnd/>
            <a:tailEnd type="triangle" w="med" len="med"/>
          </a:ln>
          <a:effectLst/>
        </p:spPr>
      </p:cxnSp>
      <p:graphicFrame>
        <p:nvGraphicFramePr>
          <p:cNvPr id="11" name="Object 9"/>
          <p:cNvGraphicFramePr>
            <a:graphicFrameLocks noChangeAspect="1"/>
          </p:cNvGraphicFramePr>
          <p:nvPr/>
        </p:nvGraphicFramePr>
        <p:xfrm>
          <a:off x="2259013" y="1536700"/>
          <a:ext cx="963612" cy="638175"/>
        </p:xfrm>
        <a:graphic>
          <a:graphicData uri="http://schemas.openxmlformats.org/presentationml/2006/ole">
            <mc:AlternateContent xmlns:mc="http://schemas.openxmlformats.org/markup-compatibility/2006">
              <mc:Choice xmlns:v="urn:schemas-microsoft-com:vml" Requires="v">
                <p:oleObj spid="_x0000_s203897" name="Worksheet" r:id="rId7" imgW="3465000" imgH="2295000" progId="Excel.Sheet.8">
                  <p:embed/>
                </p:oleObj>
              </mc:Choice>
              <mc:Fallback>
                <p:oleObj name="Worksheet" r:id="rId7" imgW="3465000" imgH="2295000" progId="Excel.Sheet.8">
                  <p:embed/>
                  <p:pic>
                    <p:nvPicPr>
                      <p:cNvPr id="0" name="Picture 4"/>
                      <p:cNvPicPr>
                        <a:picLocks noChangeAspect="1" noChangeArrowheads="1"/>
                      </p:cNvPicPr>
                      <p:nvPr/>
                    </p:nvPicPr>
                    <p:blipFill>
                      <a:blip r:embed="rId8">
                        <a:lum bright="38000" contrast="-70000"/>
                        <a:extLst>
                          <a:ext uri="{28A0092B-C50C-407E-A947-70E740481C1C}">
                            <a14:useLocalDpi xmlns:a14="http://schemas.microsoft.com/office/drawing/2010/main" val="0"/>
                          </a:ext>
                        </a:extLst>
                      </a:blip>
                      <a:srcRect/>
                      <a:stretch>
                        <a:fillRect/>
                      </a:stretch>
                    </p:blipFill>
                    <p:spPr bwMode="auto">
                      <a:xfrm>
                        <a:off x="2259013" y="1536700"/>
                        <a:ext cx="963612" cy="6381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 name="AutoShape 10"/>
          <p:cNvCxnSpPr>
            <a:cxnSpLocks noChangeShapeType="1"/>
          </p:cNvCxnSpPr>
          <p:nvPr/>
        </p:nvCxnSpPr>
        <p:spPr bwMode="auto">
          <a:xfrm rot="10800000" flipV="1">
            <a:off x="2741616" y="857232"/>
            <a:ext cx="1901823" cy="679468"/>
          </a:xfrm>
          <a:prstGeom prst="curvedConnector3">
            <a:avLst>
              <a:gd name="adj1" fmla="val 50000"/>
            </a:avLst>
          </a:prstGeom>
          <a:noFill/>
          <a:ln w="9525">
            <a:solidFill>
              <a:srgbClr val="B2B2B2"/>
            </a:solidFill>
            <a:round/>
            <a:headEnd/>
            <a:tailEnd type="triangle" w="med" len="med"/>
          </a:ln>
          <a:effectLst/>
        </p:spPr>
      </p:cxnSp>
      <p:graphicFrame>
        <p:nvGraphicFramePr>
          <p:cNvPr id="13" name="Object 11"/>
          <p:cNvGraphicFramePr>
            <a:graphicFrameLocks noChangeAspect="1"/>
          </p:cNvGraphicFramePr>
          <p:nvPr/>
        </p:nvGraphicFramePr>
        <p:xfrm>
          <a:off x="4368800" y="1604963"/>
          <a:ext cx="960438" cy="635000"/>
        </p:xfrm>
        <a:graphic>
          <a:graphicData uri="http://schemas.openxmlformats.org/presentationml/2006/ole">
            <mc:AlternateContent xmlns:mc="http://schemas.openxmlformats.org/markup-compatibility/2006">
              <mc:Choice xmlns:v="urn:schemas-microsoft-com:vml" Requires="v">
                <p:oleObj spid="_x0000_s203898" name="Worksheet" r:id="rId9" imgW="3465000" imgH="2295000" progId="Excel.Sheet.8">
                  <p:embed/>
                </p:oleObj>
              </mc:Choice>
              <mc:Fallback>
                <p:oleObj name="Worksheet" r:id="rId9" imgW="3465000" imgH="2295000" progId="Excel.Shee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8800" y="1604963"/>
                        <a:ext cx="960438" cy="635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 name="AutoShape 12"/>
          <p:cNvCxnSpPr>
            <a:cxnSpLocks noChangeShapeType="1"/>
            <a:stCxn id="15" idx="2"/>
          </p:cNvCxnSpPr>
          <p:nvPr/>
        </p:nvCxnSpPr>
        <p:spPr bwMode="auto">
          <a:xfrm rot="16200000" flipH="1">
            <a:off x="4449881" y="1205032"/>
            <a:ext cx="670222" cy="129638"/>
          </a:xfrm>
          <a:prstGeom prst="straightConnector1">
            <a:avLst/>
          </a:prstGeom>
          <a:noFill/>
          <a:ln w="9525">
            <a:solidFill>
              <a:schemeClr val="tx1"/>
            </a:solidFill>
            <a:round/>
            <a:headEnd/>
            <a:tailEnd type="triangle" w="med" len="med"/>
          </a:ln>
          <a:effectLst/>
        </p:spPr>
      </p:cxnSp>
      <p:sp>
        <p:nvSpPr>
          <p:cNvPr id="15" name="Text Box 13"/>
          <p:cNvSpPr txBox="1">
            <a:spLocks noChangeArrowheads="1"/>
          </p:cNvSpPr>
          <p:nvPr/>
        </p:nvSpPr>
        <p:spPr bwMode="auto">
          <a:xfrm>
            <a:off x="4352925" y="473075"/>
            <a:ext cx="734496" cy="461665"/>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hava</a:t>
            </a:r>
            <a:endParaRPr lang="en-US" sz="2400" dirty="0">
              <a:latin typeface="Arial Narrow" pitchFamily="34" charset="0"/>
            </a:endParaRPr>
          </a:p>
        </p:txBody>
      </p:sp>
      <p:sp>
        <p:nvSpPr>
          <p:cNvPr id="16" name="Text Box 14"/>
          <p:cNvSpPr txBox="1">
            <a:spLocks noChangeArrowheads="1"/>
          </p:cNvSpPr>
          <p:nvPr/>
        </p:nvSpPr>
        <p:spPr bwMode="auto">
          <a:xfrm>
            <a:off x="1103313" y="1314450"/>
            <a:ext cx="691215" cy="307777"/>
          </a:xfrm>
          <a:prstGeom prst="rect">
            <a:avLst/>
          </a:prstGeom>
          <a:noFill/>
          <a:ln w="9525">
            <a:noFill/>
            <a:miter lim="800000"/>
            <a:headEnd/>
            <a:tailEnd/>
          </a:ln>
          <a:effectLst/>
        </p:spPr>
        <p:txBody>
          <a:bodyPr wrap="none">
            <a:spAutoFit/>
          </a:bodyPr>
          <a:lstStyle/>
          <a:p>
            <a:pPr algn="l"/>
            <a:r>
              <a:rPr lang="en-US" sz="1400" dirty="0">
                <a:latin typeface="Arial Narrow" pitchFamily="34" charset="0"/>
              </a:rPr>
              <a:t> </a:t>
            </a:r>
            <a:r>
              <a:rPr lang="tr-TR" sz="1400" dirty="0" smtClean="0">
                <a:latin typeface="Arial Narrow" pitchFamily="34" charset="0"/>
              </a:rPr>
              <a:t>güneşli</a:t>
            </a:r>
            <a:endParaRPr lang="en-US" sz="1400" dirty="0">
              <a:latin typeface="Arial Narrow" pitchFamily="34" charset="0"/>
            </a:endParaRPr>
          </a:p>
        </p:txBody>
      </p:sp>
      <p:sp>
        <p:nvSpPr>
          <p:cNvPr id="17" name="Text Box 15"/>
          <p:cNvSpPr txBox="1">
            <a:spLocks noChangeArrowheads="1"/>
          </p:cNvSpPr>
          <p:nvPr/>
        </p:nvSpPr>
        <p:spPr bwMode="auto">
          <a:xfrm>
            <a:off x="2762250" y="1312863"/>
            <a:ext cx="659155" cy="307777"/>
          </a:xfrm>
          <a:prstGeom prst="rect">
            <a:avLst/>
          </a:prstGeom>
          <a:noFill/>
          <a:ln w="9525">
            <a:noFill/>
            <a:miter lim="800000"/>
            <a:headEnd/>
            <a:tailEnd/>
          </a:ln>
          <a:effectLst/>
        </p:spPr>
        <p:txBody>
          <a:bodyPr wrap="none">
            <a:spAutoFit/>
          </a:bodyPr>
          <a:lstStyle/>
          <a:p>
            <a:pPr algn="l"/>
            <a:r>
              <a:rPr lang="en-US" sz="1400" dirty="0">
                <a:latin typeface="Arial Narrow" pitchFamily="34" charset="0"/>
              </a:rPr>
              <a:t> </a:t>
            </a:r>
            <a:r>
              <a:rPr lang="tr-TR" sz="1400" dirty="0" smtClean="0">
                <a:latin typeface="Arial Narrow" pitchFamily="34" charset="0"/>
              </a:rPr>
              <a:t>bulutlu</a:t>
            </a:r>
            <a:endParaRPr lang="en-US" sz="1400" dirty="0">
              <a:latin typeface="Arial Narrow" pitchFamily="34" charset="0"/>
            </a:endParaRPr>
          </a:p>
        </p:txBody>
      </p:sp>
      <p:sp>
        <p:nvSpPr>
          <p:cNvPr id="18" name="Text Box 16"/>
          <p:cNvSpPr txBox="1">
            <a:spLocks noChangeArrowheads="1"/>
          </p:cNvSpPr>
          <p:nvPr/>
        </p:nvSpPr>
        <p:spPr bwMode="auto">
          <a:xfrm>
            <a:off x="4867275" y="1362075"/>
            <a:ext cx="790601" cy="307777"/>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yağmurlu</a:t>
            </a:r>
            <a:endParaRPr lang="en-US" sz="1400" dirty="0">
              <a:latin typeface="Arial Narrow" pitchFamily="34" charset="0"/>
            </a:endParaRPr>
          </a:p>
        </p:txBody>
      </p:sp>
      <p:sp>
        <p:nvSpPr>
          <p:cNvPr id="19" name="Text Box 17"/>
          <p:cNvSpPr txBox="1">
            <a:spLocks noChangeArrowheads="1"/>
          </p:cNvSpPr>
          <p:nvPr/>
        </p:nvSpPr>
        <p:spPr bwMode="auto">
          <a:xfrm>
            <a:off x="476250" y="2095500"/>
            <a:ext cx="676788" cy="461665"/>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nem</a:t>
            </a:r>
            <a:endParaRPr lang="en-US" sz="2400" dirty="0">
              <a:latin typeface="Arial Narrow" pitchFamily="34" charset="0"/>
            </a:endParaRPr>
          </a:p>
        </p:txBody>
      </p:sp>
      <p:cxnSp>
        <p:nvCxnSpPr>
          <p:cNvPr id="20" name="AutoShape 18"/>
          <p:cNvCxnSpPr>
            <a:cxnSpLocks noChangeShapeType="1"/>
          </p:cNvCxnSpPr>
          <p:nvPr/>
        </p:nvCxnSpPr>
        <p:spPr bwMode="auto">
          <a:xfrm rot="5400000">
            <a:off x="465921" y="2715433"/>
            <a:ext cx="463553" cy="319055"/>
          </a:xfrm>
          <a:prstGeom prst="curvedConnector3">
            <a:avLst>
              <a:gd name="adj1" fmla="val 50000"/>
            </a:avLst>
          </a:prstGeom>
          <a:noFill/>
          <a:ln w="9525">
            <a:solidFill>
              <a:srgbClr val="B2B2B2"/>
            </a:solidFill>
            <a:round/>
            <a:headEnd/>
            <a:tailEnd type="triangle" w="med" len="med"/>
          </a:ln>
          <a:effectLst/>
        </p:spPr>
      </p:cxnSp>
      <p:cxnSp>
        <p:nvCxnSpPr>
          <p:cNvPr id="21" name="AutoShape 19"/>
          <p:cNvCxnSpPr>
            <a:cxnSpLocks noChangeShapeType="1"/>
          </p:cNvCxnSpPr>
          <p:nvPr/>
        </p:nvCxnSpPr>
        <p:spPr bwMode="auto">
          <a:xfrm>
            <a:off x="857226" y="2643184"/>
            <a:ext cx="587398" cy="509591"/>
          </a:xfrm>
          <a:prstGeom prst="curvedConnector3">
            <a:avLst>
              <a:gd name="adj1" fmla="val 50000"/>
            </a:avLst>
          </a:prstGeom>
          <a:noFill/>
          <a:ln w="9525">
            <a:solidFill>
              <a:srgbClr val="B2B2B2"/>
            </a:solidFill>
            <a:round/>
            <a:headEnd/>
            <a:tailEnd type="triangle" w="med" len="med"/>
          </a:ln>
          <a:effectLst/>
        </p:spPr>
      </p:cxnSp>
      <p:sp>
        <p:nvSpPr>
          <p:cNvPr id="22" name="Text Box 20"/>
          <p:cNvSpPr txBox="1">
            <a:spLocks noChangeArrowheads="1"/>
          </p:cNvSpPr>
          <p:nvPr/>
        </p:nvSpPr>
        <p:spPr bwMode="auto">
          <a:xfrm>
            <a:off x="515938" y="2882900"/>
            <a:ext cx="643125" cy="307777"/>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yüksek</a:t>
            </a:r>
            <a:endParaRPr lang="en-US" sz="1400" dirty="0">
              <a:latin typeface="Arial Narrow" pitchFamily="34" charset="0"/>
            </a:endParaRPr>
          </a:p>
        </p:txBody>
      </p:sp>
      <p:sp>
        <p:nvSpPr>
          <p:cNvPr id="23" name="Text Box 21"/>
          <p:cNvSpPr txBox="1">
            <a:spLocks noChangeArrowheads="1"/>
          </p:cNvSpPr>
          <p:nvPr/>
        </p:nvSpPr>
        <p:spPr bwMode="auto">
          <a:xfrm>
            <a:off x="1376363" y="2882900"/>
            <a:ext cx="630237" cy="304800"/>
          </a:xfrm>
          <a:prstGeom prst="rect">
            <a:avLst/>
          </a:prstGeom>
          <a:noFill/>
          <a:ln w="9525">
            <a:noFill/>
            <a:miter lim="800000"/>
            <a:headEnd/>
            <a:tailEnd/>
          </a:ln>
          <a:effectLst/>
        </p:spPr>
        <p:txBody>
          <a:bodyPr wrap="none">
            <a:spAutoFit/>
          </a:bodyPr>
          <a:lstStyle/>
          <a:p>
            <a:pPr algn="l"/>
            <a:r>
              <a:rPr lang="en-US" sz="1400">
                <a:latin typeface="Arial Narrow" pitchFamily="34" charset="0"/>
              </a:rPr>
              <a:t>normal</a:t>
            </a:r>
          </a:p>
        </p:txBody>
      </p:sp>
      <p:graphicFrame>
        <p:nvGraphicFramePr>
          <p:cNvPr id="24" name="Object 22"/>
          <p:cNvGraphicFramePr>
            <a:graphicFrameLocks noChangeAspect="1"/>
          </p:cNvGraphicFramePr>
          <p:nvPr/>
        </p:nvGraphicFramePr>
        <p:xfrm>
          <a:off x="-14288" y="3106738"/>
          <a:ext cx="1103313" cy="730250"/>
        </p:xfrm>
        <a:graphic>
          <a:graphicData uri="http://schemas.openxmlformats.org/presentationml/2006/ole">
            <mc:AlternateContent xmlns:mc="http://schemas.openxmlformats.org/markup-compatibility/2006">
              <mc:Choice xmlns:v="urn:schemas-microsoft-com:vml" Requires="v">
                <p:oleObj spid="_x0000_s203899" name="Worksheet" r:id="rId11" imgW="3465000" imgH="2295000" progId="Excel.Sheet.8">
                  <p:embed/>
                </p:oleObj>
              </mc:Choice>
              <mc:Fallback>
                <p:oleObj name="Worksheet" r:id="rId11" imgW="3465000" imgH="2295000" progId="Excel.Sheet.8">
                  <p:embed/>
                  <p:pic>
                    <p:nvPicPr>
                      <p:cNvPr id="0" name="Picture 6"/>
                      <p:cNvPicPr>
                        <a:picLocks noChangeAspect="1" noChangeArrowheads="1"/>
                      </p:cNvPicPr>
                      <p:nvPr/>
                    </p:nvPicPr>
                    <p:blipFill>
                      <a:blip r:embed="rId12">
                        <a:lum bright="38000" contrast="-70000"/>
                        <a:extLst>
                          <a:ext uri="{28A0092B-C50C-407E-A947-70E740481C1C}">
                            <a14:useLocalDpi xmlns:a14="http://schemas.microsoft.com/office/drawing/2010/main" val="0"/>
                          </a:ext>
                        </a:extLst>
                      </a:blip>
                      <a:srcRect/>
                      <a:stretch>
                        <a:fillRect/>
                      </a:stretch>
                    </p:blipFill>
                    <p:spPr bwMode="auto">
                      <a:xfrm>
                        <a:off x="-14288" y="3106738"/>
                        <a:ext cx="1103313" cy="7302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3"/>
          <p:cNvGraphicFramePr>
            <a:graphicFrameLocks noChangeAspect="1"/>
          </p:cNvGraphicFramePr>
          <p:nvPr/>
        </p:nvGraphicFramePr>
        <p:xfrm>
          <a:off x="962025" y="3152775"/>
          <a:ext cx="963613" cy="638175"/>
        </p:xfrm>
        <a:graphic>
          <a:graphicData uri="http://schemas.openxmlformats.org/presentationml/2006/ole">
            <mc:AlternateContent xmlns:mc="http://schemas.openxmlformats.org/markup-compatibility/2006">
              <mc:Choice xmlns:v="urn:schemas-microsoft-com:vml" Requires="v">
                <p:oleObj spid="_x0000_s203900" name="Worksheet" r:id="rId13" imgW="3465000" imgH="2295000" progId="Excel.Sheet.8">
                  <p:embed/>
                </p:oleObj>
              </mc:Choice>
              <mc:Fallback>
                <p:oleObj name="Worksheet" r:id="rId13" imgW="3465000" imgH="2295000" progId="Excel.Sheet.8">
                  <p:embed/>
                  <p:pic>
                    <p:nvPicPr>
                      <p:cNvPr id="0" name="Picture 7"/>
                      <p:cNvPicPr>
                        <a:picLocks noChangeAspect="1" noChangeArrowheads="1"/>
                      </p:cNvPicPr>
                      <p:nvPr/>
                    </p:nvPicPr>
                    <p:blipFill>
                      <a:blip r:embed="rId8">
                        <a:lum bright="38000" contrast="-70000"/>
                        <a:extLst>
                          <a:ext uri="{28A0092B-C50C-407E-A947-70E740481C1C}">
                            <a14:useLocalDpi xmlns:a14="http://schemas.microsoft.com/office/drawing/2010/main" val="0"/>
                          </a:ext>
                        </a:extLst>
                      </a:blip>
                      <a:srcRect/>
                      <a:stretch>
                        <a:fillRect/>
                      </a:stretch>
                    </p:blipFill>
                    <p:spPr bwMode="auto">
                      <a:xfrm>
                        <a:off x="962025" y="3152775"/>
                        <a:ext cx="963613" cy="6381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4"/>
          <p:cNvGraphicFramePr>
            <a:graphicFrameLocks noChangeAspect="1"/>
          </p:cNvGraphicFramePr>
          <p:nvPr/>
        </p:nvGraphicFramePr>
        <p:xfrm>
          <a:off x="5683250" y="1333500"/>
          <a:ext cx="3143250" cy="981075"/>
        </p:xfrm>
        <a:graphic>
          <a:graphicData uri="http://schemas.openxmlformats.org/presentationml/2006/ole">
            <mc:AlternateContent xmlns:mc="http://schemas.openxmlformats.org/markup-compatibility/2006">
              <mc:Choice xmlns:v="urn:schemas-microsoft-com:vml" Requires="v">
                <p:oleObj spid="_x0000_s203901" name="Worksheet" r:id="rId14" imgW="3143405" imgH="981167" progId="Excel.Sheet.8">
                  <p:embed/>
                </p:oleObj>
              </mc:Choice>
              <mc:Fallback>
                <p:oleObj name="Worksheet" r:id="rId14" imgW="3143405" imgH="981167" progId="Excel.Sheet.8">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83250" y="1333500"/>
                        <a:ext cx="3143250" cy="9810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AutoShape 25"/>
          <p:cNvSpPr>
            <a:spLocks noChangeArrowheads="1"/>
          </p:cNvSpPr>
          <p:nvPr/>
        </p:nvSpPr>
        <p:spPr bwMode="auto">
          <a:xfrm rot="19800000">
            <a:off x="7326313" y="2370138"/>
            <a:ext cx="936625" cy="730250"/>
          </a:xfrm>
          <a:prstGeom prst="star16">
            <a:avLst>
              <a:gd name="adj" fmla="val 41870"/>
            </a:avLst>
          </a:prstGeom>
          <a:solidFill>
            <a:srgbClr val="FFFF00"/>
          </a:solidFill>
          <a:ln w="9525">
            <a:solidFill>
              <a:schemeClr val="tx1"/>
            </a:solidFill>
            <a:miter lim="800000"/>
            <a:headEnd/>
            <a:tailEnd/>
          </a:ln>
          <a:effectLst/>
        </p:spPr>
        <p:txBody>
          <a:bodyPr lIns="0" tIns="0" rIns="0" bIns="0" anchor="ctr">
            <a:spAutoFit/>
          </a:bodyPr>
          <a:lstStyle/>
          <a:p>
            <a:r>
              <a:rPr lang="en-US" sz="1400" b="1">
                <a:latin typeface="Arial Narrow" pitchFamily="34" charset="0"/>
              </a:rPr>
              <a:t>   </a:t>
            </a:r>
          </a:p>
          <a:p>
            <a:endParaRPr lang="en-US" sz="1400" b="1">
              <a:latin typeface="Arial Narrow" pitchFamily="34" charset="0"/>
            </a:endParaRPr>
          </a:p>
        </p:txBody>
      </p:sp>
      <p:grpSp>
        <p:nvGrpSpPr>
          <p:cNvPr id="28" name="Group 26"/>
          <p:cNvGrpSpPr>
            <a:grpSpLocks/>
          </p:cNvGrpSpPr>
          <p:nvPr/>
        </p:nvGrpSpPr>
        <p:grpSpPr bwMode="auto">
          <a:xfrm>
            <a:off x="2057400" y="2468563"/>
            <a:ext cx="6738938" cy="4179889"/>
            <a:chOff x="1515" y="1555"/>
            <a:chExt cx="4245" cy="2633"/>
          </a:xfrm>
        </p:grpSpPr>
        <p:graphicFrame>
          <p:nvGraphicFramePr>
            <p:cNvPr id="29" name="Object 27"/>
            <p:cNvGraphicFramePr>
              <a:graphicFrameLocks noChangeAspect="1"/>
            </p:cNvGraphicFramePr>
            <p:nvPr/>
          </p:nvGraphicFramePr>
          <p:xfrm>
            <a:off x="2152" y="2179"/>
            <a:ext cx="720" cy="477"/>
          </p:xfrm>
          <a:graphic>
            <a:graphicData uri="http://schemas.openxmlformats.org/presentationml/2006/ole">
              <mc:AlternateContent xmlns:mc="http://schemas.openxmlformats.org/markup-compatibility/2006">
                <mc:Choice xmlns:v="urn:schemas-microsoft-com:vml" Requires="v">
                  <p:oleObj spid="_x0000_s203902" name="Worksheet" r:id="rId16" imgW="3465000" imgH="2295000" progId="Excel.Sheet.8">
                    <p:embed/>
                  </p:oleObj>
                </mc:Choice>
                <mc:Fallback>
                  <p:oleObj name="Worksheet" r:id="rId16" imgW="3465000" imgH="2295000" progId="Excel.Sheet.8">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2" y="2179"/>
                          <a:ext cx="720" cy="47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28"/>
            <p:cNvSpPr txBox="1">
              <a:spLocks noChangeArrowheads="1"/>
            </p:cNvSpPr>
            <p:nvPr/>
          </p:nvSpPr>
          <p:spPr bwMode="auto">
            <a:xfrm>
              <a:off x="1655" y="2677"/>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1.0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*2/5</a:t>
              </a:r>
            </a:p>
          </p:txBody>
        </p:sp>
        <p:sp>
          <p:nvSpPr>
            <p:cNvPr id="31" name="Text Box 29"/>
            <p:cNvSpPr txBox="1">
              <a:spLocks noChangeArrowheads="1"/>
            </p:cNvSpPr>
            <p:nvPr/>
          </p:nvSpPr>
          <p:spPr bwMode="auto">
            <a:xfrm>
              <a:off x="3106" y="1555"/>
              <a:ext cx="648"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sıcaklık</a:t>
              </a:r>
              <a:endParaRPr lang="en-US" sz="2400" dirty="0">
                <a:latin typeface="Arial Narrow" pitchFamily="34" charset="0"/>
              </a:endParaRPr>
            </a:p>
          </p:txBody>
        </p:sp>
        <p:sp>
          <p:nvSpPr>
            <p:cNvPr id="32" name="Text Box 30"/>
            <p:cNvSpPr txBox="1">
              <a:spLocks noChangeArrowheads="1"/>
            </p:cNvSpPr>
            <p:nvPr/>
          </p:nvSpPr>
          <p:spPr bwMode="auto">
            <a:xfrm>
              <a:off x="4870" y="1555"/>
              <a:ext cx="568"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rüzgar</a:t>
              </a:r>
              <a:endParaRPr lang="en-US" sz="2400" dirty="0">
                <a:latin typeface="Arial Narrow" pitchFamily="34" charset="0"/>
              </a:endParaRPr>
            </a:p>
          </p:txBody>
        </p:sp>
        <p:cxnSp>
          <p:nvCxnSpPr>
            <p:cNvPr id="33" name="AutoShape 31"/>
            <p:cNvCxnSpPr>
              <a:cxnSpLocks noChangeShapeType="1"/>
              <a:stCxn id="31" idx="2"/>
              <a:endCxn id="67" idx="0"/>
            </p:cNvCxnSpPr>
            <p:nvPr/>
          </p:nvCxnSpPr>
          <p:spPr bwMode="auto">
            <a:xfrm rot="5400000">
              <a:off x="3022" y="1846"/>
              <a:ext cx="408" cy="408"/>
            </a:xfrm>
            <a:prstGeom prst="curvedConnector3">
              <a:avLst>
                <a:gd name="adj1" fmla="val 50000"/>
              </a:avLst>
            </a:prstGeom>
            <a:noFill/>
            <a:ln w="9525">
              <a:solidFill>
                <a:schemeClr val="tx1"/>
              </a:solidFill>
              <a:round/>
              <a:headEnd/>
              <a:tailEnd type="triangle" w="med" len="med"/>
            </a:ln>
            <a:effectLst/>
          </p:spPr>
        </p:cxnSp>
        <p:cxnSp>
          <p:nvCxnSpPr>
            <p:cNvPr id="34" name="AutoShape 32"/>
            <p:cNvCxnSpPr>
              <a:cxnSpLocks noChangeShapeType="1"/>
              <a:stCxn id="31" idx="2"/>
            </p:cNvCxnSpPr>
            <p:nvPr/>
          </p:nvCxnSpPr>
          <p:spPr bwMode="auto">
            <a:xfrm rot="16200000" flipH="1">
              <a:off x="3345" y="1932"/>
              <a:ext cx="336" cy="165"/>
            </a:xfrm>
            <a:prstGeom prst="curvedConnector3">
              <a:avLst>
                <a:gd name="adj1" fmla="val 50000"/>
              </a:avLst>
            </a:prstGeom>
            <a:noFill/>
            <a:ln w="9525">
              <a:solidFill>
                <a:schemeClr val="tx1"/>
              </a:solidFill>
              <a:round/>
              <a:headEnd/>
              <a:tailEnd type="triangle" w="med" len="med"/>
            </a:ln>
            <a:effectLst/>
          </p:spPr>
        </p:cxnSp>
        <p:cxnSp>
          <p:nvCxnSpPr>
            <p:cNvPr id="35" name="AutoShape 33"/>
            <p:cNvCxnSpPr>
              <a:cxnSpLocks noChangeShapeType="1"/>
              <a:stCxn id="31" idx="2"/>
            </p:cNvCxnSpPr>
            <p:nvPr/>
          </p:nvCxnSpPr>
          <p:spPr bwMode="auto">
            <a:xfrm rot="16200000" flipH="1">
              <a:off x="3634" y="1643"/>
              <a:ext cx="341" cy="747"/>
            </a:xfrm>
            <a:prstGeom prst="curvedConnector2">
              <a:avLst/>
            </a:prstGeom>
            <a:noFill/>
            <a:ln w="9525">
              <a:solidFill>
                <a:schemeClr val="tx1"/>
              </a:solidFill>
              <a:round/>
              <a:headEnd/>
              <a:tailEnd type="triangle" w="med" len="med"/>
            </a:ln>
            <a:effectLst/>
          </p:spPr>
        </p:cxnSp>
        <p:cxnSp>
          <p:nvCxnSpPr>
            <p:cNvPr id="36" name="AutoShape 34"/>
            <p:cNvCxnSpPr>
              <a:cxnSpLocks noChangeShapeType="1"/>
              <a:stCxn id="32" idx="2"/>
            </p:cNvCxnSpPr>
            <p:nvPr/>
          </p:nvCxnSpPr>
          <p:spPr bwMode="auto">
            <a:xfrm rot="5400000">
              <a:off x="4816" y="1879"/>
              <a:ext cx="371" cy="304"/>
            </a:xfrm>
            <a:prstGeom prst="curvedConnector3">
              <a:avLst>
                <a:gd name="adj1" fmla="val 50000"/>
              </a:avLst>
            </a:prstGeom>
            <a:noFill/>
            <a:ln w="9525">
              <a:solidFill>
                <a:schemeClr val="tx1"/>
              </a:solidFill>
              <a:round/>
              <a:headEnd/>
              <a:tailEnd type="triangle" w="med" len="med"/>
            </a:ln>
            <a:effectLst/>
          </p:spPr>
        </p:cxnSp>
        <p:cxnSp>
          <p:nvCxnSpPr>
            <p:cNvPr id="37" name="AutoShape 35"/>
            <p:cNvCxnSpPr>
              <a:cxnSpLocks noChangeShapeType="1"/>
              <a:stCxn id="32" idx="2"/>
            </p:cNvCxnSpPr>
            <p:nvPr/>
          </p:nvCxnSpPr>
          <p:spPr bwMode="auto">
            <a:xfrm rot="16200000" flipH="1">
              <a:off x="5112" y="1887"/>
              <a:ext cx="342" cy="259"/>
            </a:xfrm>
            <a:prstGeom prst="curvedConnector3">
              <a:avLst>
                <a:gd name="adj1" fmla="val 50000"/>
              </a:avLst>
            </a:prstGeom>
            <a:noFill/>
            <a:ln w="9525">
              <a:solidFill>
                <a:schemeClr val="tx1"/>
              </a:solidFill>
              <a:round/>
              <a:headEnd/>
              <a:tailEnd type="triangle" w="med" len="med"/>
            </a:ln>
            <a:effectLst/>
          </p:spPr>
        </p:cxnSp>
        <p:sp>
          <p:nvSpPr>
            <p:cNvPr id="38" name="Text Box 36"/>
            <p:cNvSpPr txBox="1">
              <a:spLocks noChangeArrowheads="1"/>
            </p:cNvSpPr>
            <p:nvPr/>
          </p:nvSpPr>
          <p:spPr bwMode="auto">
            <a:xfrm>
              <a:off x="3100" y="2051"/>
              <a:ext cx="333"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sıcak</a:t>
              </a:r>
              <a:endParaRPr lang="en-US" sz="1400" dirty="0">
                <a:latin typeface="Arial Narrow" pitchFamily="34" charset="0"/>
              </a:endParaRPr>
            </a:p>
          </p:txBody>
        </p:sp>
        <p:sp>
          <p:nvSpPr>
            <p:cNvPr id="39" name="Text Box 37"/>
            <p:cNvSpPr txBox="1">
              <a:spLocks noChangeArrowheads="1"/>
            </p:cNvSpPr>
            <p:nvPr/>
          </p:nvSpPr>
          <p:spPr bwMode="auto">
            <a:xfrm>
              <a:off x="3608" y="2051"/>
              <a:ext cx="235"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ılık</a:t>
              </a:r>
              <a:endParaRPr lang="en-US" sz="1400" dirty="0">
                <a:latin typeface="Arial Narrow" pitchFamily="34" charset="0"/>
              </a:endParaRPr>
            </a:p>
          </p:txBody>
        </p:sp>
        <p:sp>
          <p:nvSpPr>
            <p:cNvPr id="40" name="Text Box 38"/>
            <p:cNvSpPr txBox="1">
              <a:spLocks noChangeArrowheads="1"/>
            </p:cNvSpPr>
            <p:nvPr/>
          </p:nvSpPr>
          <p:spPr bwMode="auto">
            <a:xfrm>
              <a:off x="4157" y="2051"/>
              <a:ext cx="317"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serin</a:t>
              </a:r>
              <a:endParaRPr lang="en-US" sz="1400" dirty="0">
                <a:latin typeface="Arial Narrow" pitchFamily="34" charset="0"/>
              </a:endParaRPr>
            </a:p>
          </p:txBody>
        </p:sp>
        <p:sp>
          <p:nvSpPr>
            <p:cNvPr id="41" name="Text Box 39"/>
            <p:cNvSpPr txBox="1">
              <a:spLocks noChangeArrowheads="1"/>
            </p:cNvSpPr>
            <p:nvPr/>
          </p:nvSpPr>
          <p:spPr bwMode="auto">
            <a:xfrm>
              <a:off x="4859" y="2051"/>
              <a:ext cx="313"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zayıf</a:t>
              </a:r>
              <a:endParaRPr lang="en-US" sz="1400" dirty="0">
                <a:latin typeface="Arial Narrow" pitchFamily="34" charset="0"/>
              </a:endParaRPr>
            </a:p>
          </p:txBody>
        </p:sp>
        <p:sp>
          <p:nvSpPr>
            <p:cNvPr id="42" name="Text Box 40"/>
            <p:cNvSpPr txBox="1">
              <a:spLocks noChangeArrowheads="1"/>
            </p:cNvSpPr>
            <p:nvPr/>
          </p:nvSpPr>
          <p:spPr bwMode="auto">
            <a:xfrm>
              <a:off x="5419" y="2051"/>
              <a:ext cx="337"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güçlü</a:t>
              </a:r>
              <a:endParaRPr lang="en-US" sz="1400" dirty="0">
                <a:latin typeface="Arial Narrow" pitchFamily="34" charset="0"/>
              </a:endParaRPr>
            </a:p>
          </p:txBody>
        </p:sp>
        <p:cxnSp>
          <p:nvCxnSpPr>
            <p:cNvPr id="43" name="AutoShape 41"/>
            <p:cNvCxnSpPr>
              <a:cxnSpLocks noChangeShapeType="1"/>
              <a:stCxn id="30" idx="2"/>
              <a:endCxn id="72" idx="0"/>
            </p:cNvCxnSpPr>
            <p:nvPr/>
          </p:nvCxnSpPr>
          <p:spPr bwMode="auto">
            <a:xfrm rot="16200000" flipH="1">
              <a:off x="1930" y="3117"/>
              <a:ext cx="181" cy="289"/>
            </a:xfrm>
            <a:prstGeom prst="curvedConnector3">
              <a:avLst>
                <a:gd name="adj1" fmla="val 50000"/>
              </a:avLst>
            </a:prstGeom>
            <a:noFill/>
            <a:ln w="9525">
              <a:solidFill>
                <a:schemeClr val="tx1"/>
              </a:solidFill>
              <a:round/>
              <a:headEnd/>
              <a:tailEnd type="triangle" w="med" len="med"/>
            </a:ln>
            <a:effectLst/>
          </p:spPr>
        </p:cxnSp>
        <p:cxnSp>
          <p:nvCxnSpPr>
            <p:cNvPr id="44" name="AutoShape 42"/>
            <p:cNvCxnSpPr>
              <a:cxnSpLocks noChangeShapeType="1"/>
              <a:stCxn id="59" idx="2"/>
              <a:endCxn id="72" idx="0"/>
            </p:cNvCxnSpPr>
            <p:nvPr/>
          </p:nvCxnSpPr>
          <p:spPr bwMode="auto">
            <a:xfrm rot="5400000">
              <a:off x="2242" y="3094"/>
              <a:ext cx="181" cy="335"/>
            </a:xfrm>
            <a:prstGeom prst="curvedConnector3">
              <a:avLst>
                <a:gd name="adj1" fmla="val 50000"/>
              </a:avLst>
            </a:prstGeom>
            <a:noFill/>
            <a:ln w="9525">
              <a:solidFill>
                <a:schemeClr val="tx1"/>
              </a:solidFill>
              <a:round/>
              <a:headEnd/>
              <a:tailEnd type="triangle" w="med" len="med"/>
            </a:ln>
            <a:effectLst/>
          </p:spPr>
        </p:cxnSp>
        <p:grpSp>
          <p:nvGrpSpPr>
            <p:cNvPr id="45" name="Group 43"/>
            <p:cNvGrpSpPr>
              <a:grpSpLocks/>
            </p:cNvGrpSpPr>
            <p:nvPr/>
          </p:nvGrpSpPr>
          <p:grpSpPr bwMode="auto">
            <a:xfrm>
              <a:off x="1617" y="3352"/>
              <a:ext cx="1090" cy="836"/>
              <a:chOff x="297" y="3352"/>
              <a:chExt cx="1090" cy="836"/>
            </a:xfrm>
          </p:grpSpPr>
          <p:sp>
            <p:nvSpPr>
              <p:cNvPr id="72" name="Text Box 44"/>
              <p:cNvSpPr txBox="1">
                <a:spLocks noChangeArrowheads="1"/>
              </p:cNvSpPr>
              <p:nvPr/>
            </p:nvSpPr>
            <p:spPr bwMode="auto">
              <a:xfrm>
                <a:off x="456"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0.95 </a:t>
                </a:r>
                <a:r>
                  <a:rPr lang="en-US" sz="2400" dirty="0" smtClean="0">
                    <a:latin typeface="Arial Narrow" pitchFamily="34" charset="0"/>
                  </a:rPr>
                  <a:t>bit</a:t>
                </a:r>
                <a:endParaRPr lang="en-US" sz="2400" dirty="0">
                  <a:latin typeface="Arial Narrow" pitchFamily="34" charset="0"/>
                </a:endParaRPr>
              </a:p>
            </p:txBody>
          </p:sp>
          <p:sp>
            <p:nvSpPr>
              <p:cNvPr id="73" name="Text Box 45"/>
              <p:cNvSpPr txBox="1">
                <a:spLocks noChangeArrowheads="1"/>
              </p:cNvSpPr>
              <p:nvPr/>
            </p:nvSpPr>
            <p:spPr bwMode="auto">
              <a:xfrm>
                <a:off x="297" y="389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0.02 </a:t>
                </a:r>
                <a:r>
                  <a:rPr lang="en-US" sz="2400" b="1" dirty="0" smtClean="0">
                    <a:latin typeface="Arial Narrow" pitchFamily="34" charset="0"/>
                  </a:rPr>
                  <a:t>bit</a:t>
                </a:r>
                <a:endParaRPr lang="en-US" sz="2400" b="1" dirty="0">
                  <a:latin typeface="Arial Narrow" pitchFamily="34" charset="0"/>
                </a:endParaRPr>
              </a:p>
            </p:txBody>
          </p:sp>
        </p:grpSp>
        <p:cxnSp>
          <p:nvCxnSpPr>
            <p:cNvPr id="46" name="AutoShape 46"/>
            <p:cNvCxnSpPr>
              <a:cxnSpLocks noChangeShapeType="1"/>
              <a:stCxn id="60" idx="2"/>
              <a:endCxn id="70" idx="0"/>
            </p:cNvCxnSpPr>
            <p:nvPr/>
          </p:nvCxnSpPr>
          <p:spPr bwMode="auto">
            <a:xfrm rot="5400000">
              <a:off x="3586" y="3259"/>
              <a:ext cx="180" cy="7"/>
            </a:xfrm>
            <a:prstGeom prst="curvedConnector3">
              <a:avLst>
                <a:gd name="adj1" fmla="val 50000"/>
              </a:avLst>
            </a:prstGeom>
            <a:noFill/>
            <a:ln w="9525">
              <a:solidFill>
                <a:schemeClr val="tx1"/>
              </a:solidFill>
              <a:round/>
              <a:headEnd/>
              <a:tailEnd type="triangle" w="med" len="med"/>
            </a:ln>
            <a:effectLst/>
          </p:spPr>
        </p:cxnSp>
        <p:cxnSp>
          <p:nvCxnSpPr>
            <p:cNvPr id="47" name="AutoShape 47"/>
            <p:cNvCxnSpPr>
              <a:cxnSpLocks noChangeShapeType="1"/>
              <a:stCxn id="61" idx="2"/>
              <a:endCxn id="70" idx="0"/>
            </p:cNvCxnSpPr>
            <p:nvPr/>
          </p:nvCxnSpPr>
          <p:spPr bwMode="auto">
            <a:xfrm rot="5400000">
              <a:off x="3865" y="2981"/>
              <a:ext cx="180" cy="563"/>
            </a:xfrm>
            <a:prstGeom prst="curvedConnector3">
              <a:avLst>
                <a:gd name="adj1" fmla="val 50000"/>
              </a:avLst>
            </a:prstGeom>
            <a:noFill/>
            <a:ln w="9525">
              <a:solidFill>
                <a:schemeClr val="tx1"/>
              </a:solidFill>
              <a:round/>
              <a:headEnd/>
              <a:tailEnd type="triangle" w="med" len="med"/>
            </a:ln>
            <a:effectLst/>
          </p:spPr>
        </p:cxnSp>
        <p:cxnSp>
          <p:nvCxnSpPr>
            <p:cNvPr id="48" name="AutoShape 48"/>
            <p:cNvCxnSpPr>
              <a:cxnSpLocks noChangeShapeType="1"/>
              <a:stCxn id="62" idx="2"/>
              <a:endCxn id="68" idx="0"/>
            </p:cNvCxnSpPr>
            <p:nvPr/>
          </p:nvCxnSpPr>
          <p:spPr bwMode="auto">
            <a:xfrm rot="16200000" flipH="1">
              <a:off x="4893" y="3105"/>
              <a:ext cx="181" cy="314"/>
            </a:xfrm>
            <a:prstGeom prst="curvedConnector3">
              <a:avLst>
                <a:gd name="adj1" fmla="val 50000"/>
              </a:avLst>
            </a:prstGeom>
            <a:noFill/>
            <a:ln w="9525">
              <a:solidFill>
                <a:schemeClr val="tx1"/>
              </a:solidFill>
              <a:round/>
              <a:headEnd/>
              <a:tailEnd type="triangle" w="med" len="med"/>
            </a:ln>
            <a:effectLst/>
          </p:spPr>
        </p:cxnSp>
        <p:cxnSp>
          <p:nvCxnSpPr>
            <p:cNvPr id="49" name="AutoShape 49"/>
            <p:cNvCxnSpPr>
              <a:cxnSpLocks noChangeShapeType="1"/>
              <a:stCxn id="63" idx="2"/>
              <a:endCxn id="68" idx="0"/>
            </p:cNvCxnSpPr>
            <p:nvPr/>
          </p:nvCxnSpPr>
          <p:spPr bwMode="auto">
            <a:xfrm rot="5400000">
              <a:off x="5222" y="3091"/>
              <a:ext cx="180" cy="343"/>
            </a:xfrm>
            <a:prstGeom prst="curvedConnector3">
              <a:avLst>
                <a:gd name="adj1" fmla="val 50000"/>
              </a:avLst>
            </a:prstGeom>
            <a:noFill/>
            <a:ln w="9525">
              <a:solidFill>
                <a:schemeClr val="tx1"/>
              </a:solidFill>
              <a:round/>
              <a:headEnd/>
              <a:tailEnd type="triangle" w="med" len="med"/>
            </a:ln>
            <a:effectLst/>
          </p:spPr>
        </p:cxnSp>
        <p:grpSp>
          <p:nvGrpSpPr>
            <p:cNvPr id="50" name="Group 50"/>
            <p:cNvGrpSpPr>
              <a:grpSpLocks/>
            </p:cNvGrpSpPr>
            <p:nvPr/>
          </p:nvGrpSpPr>
          <p:grpSpPr bwMode="auto">
            <a:xfrm>
              <a:off x="3125" y="3352"/>
              <a:ext cx="1090" cy="836"/>
              <a:chOff x="1757" y="3352"/>
              <a:chExt cx="1090" cy="836"/>
            </a:xfrm>
          </p:grpSpPr>
          <p:sp>
            <p:nvSpPr>
              <p:cNvPr id="70" name="Text Box 51"/>
              <p:cNvSpPr txBox="1">
                <a:spLocks noChangeArrowheads="1"/>
              </p:cNvSpPr>
              <p:nvPr/>
            </p:nvSpPr>
            <p:spPr bwMode="auto">
              <a:xfrm>
                <a:off x="1916" y="3352"/>
                <a:ext cx="778"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0.95 </a:t>
                </a:r>
                <a:r>
                  <a:rPr lang="en-US" sz="2400" dirty="0" smtClean="0">
                    <a:latin typeface="Arial Narrow" pitchFamily="34" charset="0"/>
                  </a:rPr>
                  <a:t>bit</a:t>
                </a:r>
                <a:endParaRPr lang="en-US" sz="2400" dirty="0">
                  <a:latin typeface="Arial Narrow" pitchFamily="34" charset="0"/>
                </a:endParaRPr>
              </a:p>
            </p:txBody>
          </p:sp>
          <p:sp>
            <p:nvSpPr>
              <p:cNvPr id="71" name="Text Box 52"/>
              <p:cNvSpPr txBox="1">
                <a:spLocks noChangeArrowheads="1"/>
              </p:cNvSpPr>
              <p:nvPr/>
            </p:nvSpPr>
            <p:spPr bwMode="auto">
              <a:xfrm>
                <a:off x="1757" y="389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0.02 </a:t>
                </a:r>
                <a:r>
                  <a:rPr lang="en-US" sz="2400" b="1" dirty="0" smtClean="0">
                    <a:latin typeface="Arial Narrow" pitchFamily="34" charset="0"/>
                  </a:rPr>
                  <a:t>bit</a:t>
                </a:r>
                <a:endParaRPr lang="en-US" sz="2400" b="1" dirty="0">
                  <a:latin typeface="Arial Narrow" pitchFamily="34" charset="0"/>
                </a:endParaRPr>
              </a:p>
            </p:txBody>
          </p:sp>
        </p:grpSp>
        <p:grpSp>
          <p:nvGrpSpPr>
            <p:cNvPr id="51" name="Group 53"/>
            <p:cNvGrpSpPr>
              <a:grpSpLocks/>
            </p:cNvGrpSpPr>
            <p:nvPr/>
          </p:nvGrpSpPr>
          <p:grpSpPr bwMode="auto">
            <a:xfrm>
              <a:off x="4593" y="3352"/>
              <a:ext cx="1090" cy="836"/>
              <a:chOff x="3217" y="3352"/>
              <a:chExt cx="1090" cy="836"/>
            </a:xfrm>
          </p:grpSpPr>
          <p:sp>
            <p:nvSpPr>
              <p:cNvPr id="68" name="Text Box 54"/>
              <p:cNvSpPr txBox="1">
                <a:spLocks noChangeArrowheads="1"/>
              </p:cNvSpPr>
              <p:nvPr/>
            </p:nvSpPr>
            <p:spPr bwMode="auto">
              <a:xfrm>
                <a:off x="3420" y="3352"/>
                <a:ext cx="689" cy="640"/>
              </a:xfrm>
              <a:prstGeom prst="rect">
                <a:avLst/>
              </a:prstGeom>
              <a:noFill/>
              <a:ln w="9525">
                <a:noFill/>
                <a:miter lim="800000"/>
                <a:headEnd/>
                <a:tailEnd/>
              </a:ln>
              <a:effectLst/>
            </p:spPr>
            <p:txBody>
              <a:bodyPr wrap="none">
                <a:spAutoFit/>
              </a:bodyPr>
              <a:lstStyle/>
              <a:p>
                <a:pPr algn="ctr"/>
                <a:r>
                  <a:rPr lang="en-US" sz="2400" dirty="0">
                    <a:latin typeface="Arial Narrow" pitchFamily="34" charset="0"/>
                  </a:rPr>
                  <a:t>+</a:t>
                </a:r>
              </a:p>
              <a:p>
                <a:r>
                  <a:rPr lang="en-US" sz="2400" dirty="0">
                    <a:latin typeface="Arial Narrow" pitchFamily="34" charset="0"/>
                  </a:rPr>
                  <a:t>= 0.0 </a:t>
                </a:r>
                <a:r>
                  <a:rPr lang="en-US" sz="2400" dirty="0" smtClean="0">
                    <a:latin typeface="Arial Narrow" pitchFamily="34" charset="0"/>
                  </a:rPr>
                  <a:t>bit</a:t>
                </a:r>
                <a:endParaRPr lang="en-US" sz="2400" dirty="0">
                  <a:latin typeface="Arial Narrow" pitchFamily="34" charset="0"/>
                </a:endParaRPr>
              </a:p>
            </p:txBody>
          </p:sp>
          <p:sp>
            <p:nvSpPr>
              <p:cNvPr id="69" name="Text Box 55"/>
              <p:cNvSpPr txBox="1">
                <a:spLocks noChangeArrowheads="1"/>
              </p:cNvSpPr>
              <p:nvPr/>
            </p:nvSpPr>
            <p:spPr bwMode="auto">
              <a:xfrm>
                <a:off x="3217" y="3897"/>
                <a:ext cx="1090" cy="291"/>
              </a:xfrm>
              <a:prstGeom prst="rect">
                <a:avLst/>
              </a:prstGeom>
              <a:noFill/>
              <a:ln w="9525">
                <a:noFill/>
                <a:miter lim="800000"/>
                <a:headEnd/>
                <a:tailEnd/>
              </a:ln>
              <a:effectLst/>
            </p:spPr>
            <p:txBody>
              <a:bodyPr wrap="none">
                <a:spAutoFit/>
              </a:bodyPr>
              <a:lstStyle/>
              <a:p>
                <a:r>
                  <a:rPr lang="en-US" sz="2400" b="1" dirty="0">
                    <a:latin typeface="Arial Narrow" pitchFamily="34" charset="0"/>
                  </a:rPr>
                  <a:t>gain: 0.97 </a:t>
                </a:r>
                <a:r>
                  <a:rPr lang="en-US" sz="2400" b="1" dirty="0" smtClean="0">
                    <a:latin typeface="Arial Narrow" pitchFamily="34" charset="0"/>
                  </a:rPr>
                  <a:t>bit</a:t>
                </a:r>
                <a:endParaRPr lang="en-US" sz="2400" b="1" dirty="0">
                  <a:latin typeface="Arial Narrow" pitchFamily="34" charset="0"/>
                </a:endParaRPr>
              </a:p>
            </p:txBody>
          </p:sp>
        </p:grpSp>
        <p:sp>
          <p:nvSpPr>
            <p:cNvPr id="52" name="Text Box 56"/>
            <p:cNvSpPr txBox="1">
              <a:spLocks noChangeArrowheads="1"/>
            </p:cNvSpPr>
            <p:nvPr/>
          </p:nvSpPr>
          <p:spPr bwMode="auto">
            <a:xfrm>
              <a:off x="1849" y="1555"/>
              <a:ext cx="426" cy="291"/>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nem</a:t>
              </a:r>
              <a:endParaRPr lang="en-US" sz="2400" dirty="0">
                <a:latin typeface="Arial Narrow" pitchFamily="34" charset="0"/>
              </a:endParaRPr>
            </a:p>
          </p:txBody>
        </p:sp>
        <p:cxnSp>
          <p:nvCxnSpPr>
            <p:cNvPr id="53" name="AutoShape 57"/>
            <p:cNvCxnSpPr>
              <a:cxnSpLocks noChangeShapeType="1"/>
              <a:stCxn id="52" idx="2"/>
            </p:cNvCxnSpPr>
            <p:nvPr/>
          </p:nvCxnSpPr>
          <p:spPr bwMode="auto">
            <a:xfrm rot="5400000">
              <a:off x="1793" y="1917"/>
              <a:ext cx="341" cy="198"/>
            </a:xfrm>
            <a:prstGeom prst="curvedConnector3">
              <a:avLst>
                <a:gd name="adj1" fmla="val 50000"/>
              </a:avLst>
            </a:prstGeom>
            <a:noFill/>
            <a:ln w="9525">
              <a:solidFill>
                <a:schemeClr val="tx1"/>
              </a:solidFill>
              <a:round/>
              <a:headEnd/>
              <a:tailEnd type="triangle" w="med" len="med"/>
            </a:ln>
            <a:effectLst/>
          </p:spPr>
        </p:cxnSp>
        <p:cxnSp>
          <p:nvCxnSpPr>
            <p:cNvPr id="54" name="AutoShape 58"/>
            <p:cNvCxnSpPr>
              <a:cxnSpLocks noChangeShapeType="1"/>
              <a:stCxn id="52" idx="2"/>
            </p:cNvCxnSpPr>
            <p:nvPr/>
          </p:nvCxnSpPr>
          <p:spPr bwMode="auto">
            <a:xfrm rot="16200000" flipH="1">
              <a:off x="2041" y="1867"/>
              <a:ext cx="404" cy="362"/>
            </a:xfrm>
            <a:prstGeom prst="curvedConnector3">
              <a:avLst>
                <a:gd name="adj1" fmla="val 50000"/>
              </a:avLst>
            </a:prstGeom>
            <a:noFill/>
            <a:ln w="9525">
              <a:solidFill>
                <a:schemeClr val="tx1"/>
              </a:solidFill>
              <a:round/>
              <a:headEnd/>
              <a:tailEnd type="triangle" w="med" len="med"/>
            </a:ln>
            <a:effectLst/>
          </p:spPr>
        </p:cxnSp>
        <p:sp>
          <p:nvSpPr>
            <p:cNvPr id="55" name="Text Box 59"/>
            <p:cNvSpPr txBox="1">
              <a:spLocks noChangeArrowheads="1"/>
            </p:cNvSpPr>
            <p:nvPr/>
          </p:nvSpPr>
          <p:spPr bwMode="auto">
            <a:xfrm>
              <a:off x="1898" y="2051"/>
              <a:ext cx="405" cy="194"/>
            </a:xfrm>
            <a:prstGeom prst="rect">
              <a:avLst/>
            </a:prstGeom>
            <a:noFill/>
            <a:ln w="9525">
              <a:noFill/>
              <a:miter lim="800000"/>
              <a:headEnd/>
              <a:tailEnd/>
            </a:ln>
            <a:effectLst/>
          </p:spPr>
          <p:txBody>
            <a:bodyPr wrap="none">
              <a:spAutoFit/>
            </a:bodyPr>
            <a:lstStyle/>
            <a:p>
              <a:pPr algn="l"/>
              <a:r>
                <a:rPr lang="tr-TR" sz="1400" dirty="0" smtClean="0">
                  <a:latin typeface="Arial Narrow" pitchFamily="34" charset="0"/>
                </a:rPr>
                <a:t>yüksek</a:t>
              </a:r>
              <a:endParaRPr lang="en-US" sz="1400" dirty="0">
                <a:latin typeface="Arial Narrow" pitchFamily="34" charset="0"/>
              </a:endParaRPr>
            </a:p>
          </p:txBody>
        </p:sp>
        <p:sp>
          <p:nvSpPr>
            <p:cNvPr id="56" name="Text Box 60"/>
            <p:cNvSpPr txBox="1">
              <a:spLocks noChangeArrowheads="1"/>
            </p:cNvSpPr>
            <p:nvPr/>
          </p:nvSpPr>
          <p:spPr bwMode="auto">
            <a:xfrm>
              <a:off x="2480" y="2051"/>
              <a:ext cx="397" cy="192"/>
            </a:xfrm>
            <a:prstGeom prst="rect">
              <a:avLst/>
            </a:prstGeom>
            <a:noFill/>
            <a:ln w="9525">
              <a:noFill/>
              <a:miter lim="800000"/>
              <a:headEnd/>
              <a:tailEnd/>
            </a:ln>
            <a:effectLst/>
          </p:spPr>
          <p:txBody>
            <a:bodyPr wrap="none">
              <a:spAutoFit/>
            </a:bodyPr>
            <a:lstStyle/>
            <a:p>
              <a:pPr algn="l"/>
              <a:r>
                <a:rPr lang="en-US" sz="1400">
                  <a:latin typeface="Arial Narrow" pitchFamily="34" charset="0"/>
                </a:rPr>
                <a:t>normal</a:t>
              </a:r>
            </a:p>
          </p:txBody>
        </p:sp>
        <p:graphicFrame>
          <p:nvGraphicFramePr>
            <p:cNvPr id="57" name="Object 61"/>
            <p:cNvGraphicFramePr>
              <a:graphicFrameLocks noChangeAspect="1"/>
            </p:cNvGraphicFramePr>
            <p:nvPr/>
          </p:nvGraphicFramePr>
          <p:xfrm>
            <a:off x="5065" y="2188"/>
            <a:ext cx="695" cy="460"/>
          </p:xfrm>
          <a:graphic>
            <a:graphicData uri="http://schemas.openxmlformats.org/presentationml/2006/ole">
              <mc:AlternateContent xmlns:mc="http://schemas.openxmlformats.org/markup-compatibility/2006">
                <mc:Choice xmlns:v="urn:schemas-microsoft-com:vml" Requires="v">
                  <p:oleObj spid="_x0000_s203903" name="Worksheet" r:id="rId18" imgW="3465000" imgH="2295000" progId="Excel.Sheet.8">
                    <p:embed/>
                  </p:oleObj>
                </mc:Choice>
                <mc:Fallback>
                  <p:oleObj name="Worksheet" r:id="rId18" imgW="3465000" imgH="2295000" progId="Excel.Sheet.8">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5" y="2188"/>
                          <a:ext cx="695" cy="46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62"/>
            <p:cNvGraphicFramePr>
              <a:graphicFrameLocks noChangeAspect="1"/>
            </p:cNvGraphicFramePr>
            <p:nvPr/>
          </p:nvGraphicFramePr>
          <p:xfrm>
            <a:off x="4545" y="2217"/>
            <a:ext cx="607" cy="402"/>
          </p:xfrm>
          <a:graphic>
            <a:graphicData uri="http://schemas.openxmlformats.org/presentationml/2006/ole">
              <mc:AlternateContent xmlns:mc="http://schemas.openxmlformats.org/markup-compatibility/2006">
                <mc:Choice xmlns:v="urn:schemas-microsoft-com:vml" Requires="v">
                  <p:oleObj spid="_x0000_s203904" name="Worksheet" r:id="rId19" imgW="3465000" imgH="2295000" progId="Excel.Sheet.8">
                    <p:embed/>
                  </p:oleObj>
                </mc:Choice>
                <mc:Fallback>
                  <p:oleObj name="Worksheet" r:id="rId19" imgW="3465000" imgH="2295000" progId="Excel.Sheet.8">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 y="2217"/>
                          <a:ext cx="607" cy="40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63"/>
            <p:cNvSpPr txBox="1">
              <a:spLocks noChangeArrowheads="1"/>
            </p:cNvSpPr>
            <p:nvPr/>
          </p:nvSpPr>
          <p:spPr bwMode="auto">
            <a:xfrm>
              <a:off x="2245" y="2677"/>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0.92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3/5</a:t>
              </a:r>
            </a:p>
          </p:txBody>
        </p:sp>
        <p:sp>
          <p:nvSpPr>
            <p:cNvPr id="60" name="Text Box 64"/>
            <p:cNvSpPr txBox="1">
              <a:spLocks noChangeArrowheads="1"/>
            </p:cNvSpPr>
            <p:nvPr/>
          </p:nvSpPr>
          <p:spPr bwMode="auto">
            <a:xfrm>
              <a:off x="3425" y="2678"/>
              <a:ext cx="509"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0.92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3/5</a:t>
              </a:r>
            </a:p>
          </p:txBody>
        </p:sp>
        <p:sp>
          <p:nvSpPr>
            <p:cNvPr id="61" name="Text Box 65"/>
            <p:cNvSpPr txBox="1">
              <a:spLocks noChangeArrowheads="1"/>
            </p:cNvSpPr>
            <p:nvPr/>
          </p:nvSpPr>
          <p:spPr bwMode="auto">
            <a:xfrm>
              <a:off x="4015" y="2678"/>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1.0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2/5</a:t>
              </a:r>
            </a:p>
          </p:txBody>
        </p:sp>
        <p:sp>
          <p:nvSpPr>
            <p:cNvPr id="62" name="Text Box 66"/>
            <p:cNvSpPr txBox="1">
              <a:spLocks noChangeArrowheads="1"/>
            </p:cNvSpPr>
            <p:nvPr/>
          </p:nvSpPr>
          <p:spPr bwMode="auto">
            <a:xfrm>
              <a:off x="4605" y="2677"/>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3/5</a:t>
              </a:r>
            </a:p>
          </p:txBody>
        </p:sp>
        <p:sp>
          <p:nvSpPr>
            <p:cNvPr id="63" name="Text Box 67"/>
            <p:cNvSpPr txBox="1">
              <a:spLocks noChangeArrowheads="1"/>
            </p:cNvSpPr>
            <p:nvPr/>
          </p:nvSpPr>
          <p:spPr bwMode="auto">
            <a:xfrm>
              <a:off x="5262" y="2678"/>
              <a:ext cx="442" cy="494"/>
            </a:xfrm>
            <a:prstGeom prst="rect">
              <a:avLst/>
            </a:prstGeom>
            <a:noFill/>
            <a:ln w="9525">
              <a:noFill/>
              <a:miter lim="800000"/>
              <a:headEnd/>
              <a:tailEnd/>
            </a:ln>
            <a:effectLst/>
          </p:spPr>
          <p:txBody>
            <a:bodyPr wrap="none">
              <a:spAutoFit/>
            </a:bodyPr>
            <a:lstStyle/>
            <a:p>
              <a:pPr algn="l"/>
              <a:r>
                <a:rPr lang="en-US" sz="1800" dirty="0">
                  <a:latin typeface="Arial Narrow" pitchFamily="34" charset="0"/>
                </a:rPr>
                <a:t>0.0 </a:t>
              </a:r>
              <a:r>
                <a:rPr lang="en-US" sz="1800" dirty="0" smtClean="0">
                  <a:latin typeface="Arial Narrow" pitchFamily="34" charset="0"/>
                </a:rPr>
                <a:t>bit</a:t>
              </a:r>
              <a:endParaRPr lang="en-US" sz="1800" dirty="0">
                <a:latin typeface="Arial Narrow" pitchFamily="34" charset="0"/>
              </a:endParaRPr>
            </a:p>
            <a:p>
              <a:pPr algn="l"/>
              <a:r>
                <a:rPr lang="en-US" sz="1800" dirty="0">
                  <a:latin typeface="Arial Narrow" pitchFamily="34" charset="0"/>
                </a:rPr>
                <a:t>* 2/5</a:t>
              </a:r>
            </a:p>
          </p:txBody>
        </p:sp>
        <p:graphicFrame>
          <p:nvGraphicFramePr>
            <p:cNvPr id="64" name="Object 68"/>
            <p:cNvGraphicFramePr>
              <a:graphicFrameLocks noChangeAspect="1"/>
            </p:cNvGraphicFramePr>
            <p:nvPr/>
          </p:nvGraphicFramePr>
          <p:xfrm>
            <a:off x="1515" y="2186"/>
            <a:ext cx="699" cy="463"/>
          </p:xfrm>
          <a:graphic>
            <a:graphicData uri="http://schemas.openxmlformats.org/presentationml/2006/ole">
              <mc:AlternateContent xmlns:mc="http://schemas.openxmlformats.org/markup-compatibility/2006">
                <mc:Choice xmlns:v="urn:schemas-microsoft-com:vml" Requires="v">
                  <p:oleObj spid="_x0000_s203905" name="Worksheet" r:id="rId20" imgW="3465000" imgH="2295000" progId="Excel.Sheet.8">
                    <p:embed/>
                  </p:oleObj>
                </mc:Choice>
                <mc:Fallback>
                  <p:oleObj name="Worksheet" r:id="rId20" imgW="3465000" imgH="2295000" progId="Excel.Sheet.8">
                    <p:embed/>
                    <p:pic>
                      <p:nvPicPr>
                        <p:cNvPr id="0" name="Picture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15" y="2186"/>
                          <a:ext cx="699" cy="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69"/>
            <p:cNvGraphicFramePr>
              <a:graphicFrameLocks noChangeAspect="1"/>
            </p:cNvGraphicFramePr>
            <p:nvPr/>
          </p:nvGraphicFramePr>
          <p:xfrm>
            <a:off x="3239" y="2182"/>
            <a:ext cx="712" cy="472"/>
          </p:xfrm>
          <a:graphic>
            <a:graphicData uri="http://schemas.openxmlformats.org/presentationml/2006/ole">
              <mc:AlternateContent xmlns:mc="http://schemas.openxmlformats.org/markup-compatibility/2006">
                <mc:Choice xmlns:v="urn:schemas-microsoft-com:vml" Requires="v">
                  <p:oleObj spid="_x0000_s203906" name="Worksheet" r:id="rId22" imgW="3465000" imgH="2295000" progId="Excel.Sheet.8">
                    <p:embed/>
                  </p:oleObj>
                </mc:Choice>
                <mc:Fallback>
                  <p:oleObj name="Worksheet" r:id="rId22" imgW="3465000" imgH="2295000" progId="Excel.Sheet.8">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9" y="2182"/>
                          <a:ext cx="712" cy="47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70"/>
            <p:cNvGraphicFramePr>
              <a:graphicFrameLocks noChangeAspect="1"/>
            </p:cNvGraphicFramePr>
            <p:nvPr/>
          </p:nvGraphicFramePr>
          <p:xfrm>
            <a:off x="3827" y="2187"/>
            <a:ext cx="699" cy="463"/>
          </p:xfrm>
          <a:graphic>
            <a:graphicData uri="http://schemas.openxmlformats.org/presentationml/2006/ole">
              <mc:AlternateContent xmlns:mc="http://schemas.openxmlformats.org/markup-compatibility/2006">
                <mc:Choice xmlns:v="urn:schemas-microsoft-com:vml" Requires="v">
                  <p:oleObj spid="_x0000_s203907" name="Worksheet" r:id="rId23" imgW="3465000" imgH="2295000" progId="Excel.Sheet.8">
                    <p:embed/>
                  </p:oleObj>
                </mc:Choice>
                <mc:Fallback>
                  <p:oleObj name="Worksheet" r:id="rId23" imgW="3465000" imgH="2295000" progId="Excel.Sheet.8">
                    <p:embed/>
                    <p:pic>
                      <p:nvPicPr>
                        <p:cNvPr id="0" name="Picture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27" y="2187"/>
                          <a:ext cx="699" cy="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71"/>
            <p:cNvSpPr txBox="1">
              <a:spLocks noChangeArrowheads="1"/>
            </p:cNvSpPr>
            <p:nvPr/>
          </p:nvSpPr>
          <p:spPr bwMode="auto">
            <a:xfrm>
              <a:off x="2872" y="2254"/>
              <a:ext cx="301" cy="327"/>
            </a:xfrm>
            <a:prstGeom prst="rect">
              <a:avLst/>
            </a:prstGeom>
            <a:noFill/>
            <a:ln w="9525">
              <a:noFill/>
              <a:miter lim="800000"/>
              <a:headEnd/>
              <a:tailEnd/>
            </a:ln>
            <a:effectLst/>
          </p:spPr>
          <p:txBody>
            <a:bodyPr wrap="none">
              <a:spAutoFit/>
            </a:bodyPr>
            <a:lstStyle/>
            <a:p>
              <a:pPr algn="l">
                <a:spcBef>
                  <a:spcPct val="50000"/>
                </a:spcBef>
              </a:pPr>
              <a:r>
                <a:rPr lang="en-US" sz="2800" b="1">
                  <a:latin typeface="Arial Narrow" pitchFamily="34" charset="0"/>
                  <a:sym typeface="Symbol" pitchFamily="18" charset="2"/>
                </a:rPr>
                <a:t></a:t>
              </a:r>
              <a:endParaRPr lang="en-US" sz="2400">
                <a:latin typeface="Arial Narrow" pitchFamily="34" charset="0"/>
              </a:endParaRPr>
            </a:p>
          </p:txBody>
        </p:sp>
      </p:grpSp>
      <p:sp>
        <p:nvSpPr>
          <p:cNvPr id="74" name="Text Box 72"/>
          <p:cNvSpPr txBox="1">
            <a:spLocks noChangeArrowheads="1"/>
          </p:cNvSpPr>
          <p:nvPr/>
        </p:nvSpPr>
        <p:spPr bwMode="auto">
          <a:xfrm>
            <a:off x="3425825" y="1643063"/>
            <a:ext cx="1016625" cy="461665"/>
          </a:xfrm>
          <a:prstGeom prst="rect">
            <a:avLst/>
          </a:prstGeom>
          <a:noFill/>
          <a:ln w="9525">
            <a:noFill/>
            <a:miter lim="800000"/>
            <a:headEnd/>
            <a:tailEnd/>
          </a:ln>
          <a:effectLst/>
        </p:spPr>
        <p:txBody>
          <a:bodyPr wrap="none">
            <a:spAutoFit/>
          </a:bodyPr>
          <a:lstStyle/>
          <a:p>
            <a:pPr algn="l">
              <a:spcBef>
                <a:spcPct val="50000"/>
              </a:spcBef>
            </a:pPr>
            <a:r>
              <a:rPr lang="en-US" sz="2400" dirty="0">
                <a:latin typeface="Arial Narrow" pitchFamily="34" charset="0"/>
              </a:rPr>
              <a:t>0.97 </a:t>
            </a:r>
            <a:r>
              <a:rPr lang="en-US" sz="2400" dirty="0" smtClean="0">
                <a:latin typeface="Arial Narrow" pitchFamily="34" charset="0"/>
              </a:rPr>
              <a:t>bit</a:t>
            </a:r>
            <a:endParaRPr lang="en-US" sz="24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a:grpSpLocks/>
          </p:cNvGrpSpPr>
          <p:nvPr/>
        </p:nvGrpSpPr>
        <p:grpSpPr bwMode="auto">
          <a:xfrm>
            <a:off x="71406" y="142852"/>
            <a:ext cx="4429156" cy="3286148"/>
            <a:chOff x="432" y="960"/>
            <a:chExt cx="5232" cy="3178"/>
          </a:xfrm>
        </p:grpSpPr>
        <p:sp>
          <p:nvSpPr>
            <p:cNvPr id="5" name="Rectangle 4"/>
            <p:cNvSpPr>
              <a:spLocks noChangeArrowheads="1"/>
            </p:cNvSpPr>
            <p:nvPr/>
          </p:nvSpPr>
          <p:spPr bwMode="auto">
            <a:xfrm>
              <a:off x="4560" y="3927"/>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Hayır</a:t>
              </a:r>
              <a:endParaRPr lang="en-US" sz="800" dirty="0">
                <a:solidFill>
                  <a:srgbClr val="7030A0"/>
                </a:solidFill>
              </a:endParaRPr>
            </a:p>
          </p:txBody>
        </p:sp>
        <p:sp>
          <p:nvSpPr>
            <p:cNvPr id="6" name="Rectangle 5"/>
            <p:cNvSpPr>
              <a:spLocks noChangeArrowheads="1"/>
            </p:cNvSpPr>
            <p:nvPr/>
          </p:nvSpPr>
          <p:spPr bwMode="auto">
            <a:xfrm>
              <a:off x="3840" y="3927"/>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Güçlü</a:t>
              </a:r>
              <a:endParaRPr lang="en-US" sz="800" dirty="0">
                <a:solidFill>
                  <a:srgbClr val="7030A0"/>
                </a:solidFill>
              </a:endParaRPr>
            </a:p>
          </p:txBody>
        </p:sp>
        <p:sp>
          <p:nvSpPr>
            <p:cNvPr id="7" name="Rectangle 6"/>
            <p:cNvSpPr>
              <a:spLocks noChangeArrowheads="1"/>
            </p:cNvSpPr>
            <p:nvPr/>
          </p:nvSpPr>
          <p:spPr bwMode="auto">
            <a:xfrm>
              <a:off x="3072" y="3927"/>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8" name="Rectangle 7"/>
            <p:cNvSpPr>
              <a:spLocks noChangeArrowheads="1"/>
            </p:cNvSpPr>
            <p:nvPr/>
          </p:nvSpPr>
          <p:spPr bwMode="auto">
            <a:xfrm>
              <a:off x="2336" y="3927"/>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Ilık</a:t>
              </a:r>
              <a:endParaRPr lang="en-US" sz="800" dirty="0">
                <a:solidFill>
                  <a:srgbClr val="7030A0"/>
                </a:solidFill>
              </a:endParaRPr>
            </a:p>
          </p:txBody>
        </p:sp>
        <p:sp>
          <p:nvSpPr>
            <p:cNvPr id="9" name="Rectangle 8"/>
            <p:cNvSpPr>
              <a:spLocks noChangeArrowheads="1"/>
            </p:cNvSpPr>
            <p:nvPr/>
          </p:nvSpPr>
          <p:spPr bwMode="auto">
            <a:xfrm>
              <a:off x="912" y="3927"/>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Yağmurlu</a:t>
              </a:r>
              <a:endParaRPr lang="en-US" sz="800" dirty="0">
                <a:solidFill>
                  <a:srgbClr val="7030A0"/>
                </a:solidFill>
              </a:endParaRPr>
            </a:p>
          </p:txBody>
        </p:sp>
        <p:sp>
          <p:nvSpPr>
            <p:cNvPr id="10" name="Rectangle 9"/>
            <p:cNvSpPr>
              <a:spLocks noChangeArrowheads="1"/>
            </p:cNvSpPr>
            <p:nvPr/>
          </p:nvSpPr>
          <p:spPr bwMode="auto">
            <a:xfrm>
              <a:off x="432" y="3927"/>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14</a:t>
              </a:r>
              <a:endParaRPr lang="en-US" sz="800" dirty="0">
                <a:solidFill>
                  <a:srgbClr val="7030A0"/>
                </a:solidFill>
              </a:endParaRPr>
            </a:p>
          </p:txBody>
        </p:sp>
        <p:sp>
          <p:nvSpPr>
            <p:cNvPr id="11" name="Rectangle 10"/>
            <p:cNvSpPr>
              <a:spLocks noChangeArrowheads="1"/>
            </p:cNvSpPr>
            <p:nvPr/>
          </p:nvSpPr>
          <p:spPr bwMode="auto">
            <a:xfrm>
              <a:off x="4560" y="3716"/>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12" name="Rectangle 11"/>
            <p:cNvSpPr>
              <a:spLocks noChangeArrowheads="1"/>
            </p:cNvSpPr>
            <p:nvPr/>
          </p:nvSpPr>
          <p:spPr bwMode="auto">
            <a:xfrm>
              <a:off x="3840" y="3716"/>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13" name="Rectangle 12"/>
            <p:cNvSpPr>
              <a:spLocks noChangeArrowheads="1"/>
            </p:cNvSpPr>
            <p:nvPr/>
          </p:nvSpPr>
          <p:spPr bwMode="auto">
            <a:xfrm>
              <a:off x="3072" y="3716"/>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14" name="Rectangle 13"/>
            <p:cNvSpPr>
              <a:spLocks noChangeArrowheads="1"/>
            </p:cNvSpPr>
            <p:nvPr/>
          </p:nvSpPr>
          <p:spPr bwMode="auto">
            <a:xfrm>
              <a:off x="2336" y="3716"/>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Sıcak</a:t>
              </a:r>
              <a:endParaRPr lang="en-US" sz="800" dirty="0">
                <a:solidFill>
                  <a:srgbClr val="7030A0"/>
                </a:solidFill>
              </a:endParaRPr>
            </a:p>
          </p:txBody>
        </p:sp>
        <p:sp>
          <p:nvSpPr>
            <p:cNvPr id="15" name="Rectangle 14"/>
            <p:cNvSpPr>
              <a:spLocks noChangeArrowheads="1"/>
            </p:cNvSpPr>
            <p:nvPr/>
          </p:nvSpPr>
          <p:spPr bwMode="auto">
            <a:xfrm>
              <a:off x="912" y="3716"/>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Bulutlu</a:t>
              </a:r>
              <a:endParaRPr lang="en-US" sz="800" dirty="0">
                <a:solidFill>
                  <a:srgbClr val="7030A0"/>
                </a:solidFill>
              </a:endParaRPr>
            </a:p>
          </p:txBody>
        </p:sp>
        <p:sp>
          <p:nvSpPr>
            <p:cNvPr id="16" name="Rectangle 15"/>
            <p:cNvSpPr>
              <a:spLocks noChangeArrowheads="1"/>
            </p:cNvSpPr>
            <p:nvPr/>
          </p:nvSpPr>
          <p:spPr bwMode="auto">
            <a:xfrm>
              <a:off x="432" y="3716"/>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13</a:t>
              </a:r>
              <a:endParaRPr lang="en-US" sz="800" dirty="0">
                <a:solidFill>
                  <a:srgbClr val="7030A0"/>
                </a:solidFill>
              </a:endParaRPr>
            </a:p>
          </p:txBody>
        </p:sp>
        <p:sp>
          <p:nvSpPr>
            <p:cNvPr id="17" name="Rectangle 16"/>
            <p:cNvSpPr>
              <a:spLocks noChangeArrowheads="1"/>
            </p:cNvSpPr>
            <p:nvPr/>
          </p:nvSpPr>
          <p:spPr bwMode="auto">
            <a:xfrm>
              <a:off x="4560" y="3505"/>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18" name="Rectangle 17"/>
            <p:cNvSpPr>
              <a:spLocks noChangeArrowheads="1"/>
            </p:cNvSpPr>
            <p:nvPr/>
          </p:nvSpPr>
          <p:spPr bwMode="auto">
            <a:xfrm>
              <a:off x="3840" y="3505"/>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Güçlü</a:t>
              </a:r>
              <a:endParaRPr lang="en-US" sz="800" dirty="0">
                <a:solidFill>
                  <a:srgbClr val="7030A0"/>
                </a:solidFill>
              </a:endParaRPr>
            </a:p>
          </p:txBody>
        </p:sp>
        <p:sp>
          <p:nvSpPr>
            <p:cNvPr id="19" name="Rectangle 18"/>
            <p:cNvSpPr>
              <a:spLocks noChangeArrowheads="1"/>
            </p:cNvSpPr>
            <p:nvPr/>
          </p:nvSpPr>
          <p:spPr bwMode="auto">
            <a:xfrm>
              <a:off x="3072" y="3505"/>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20" name="Rectangle 19"/>
            <p:cNvSpPr>
              <a:spLocks noChangeArrowheads="1"/>
            </p:cNvSpPr>
            <p:nvPr/>
          </p:nvSpPr>
          <p:spPr bwMode="auto">
            <a:xfrm>
              <a:off x="2336" y="3505"/>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Ilık</a:t>
              </a:r>
              <a:endParaRPr lang="en-US" sz="800" dirty="0">
                <a:solidFill>
                  <a:srgbClr val="7030A0"/>
                </a:solidFill>
              </a:endParaRPr>
            </a:p>
          </p:txBody>
        </p:sp>
        <p:sp>
          <p:nvSpPr>
            <p:cNvPr id="21" name="Rectangle 20"/>
            <p:cNvSpPr>
              <a:spLocks noChangeArrowheads="1"/>
            </p:cNvSpPr>
            <p:nvPr/>
          </p:nvSpPr>
          <p:spPr bwMode="auto">
            <a:xfrm>
              <a:off x="912" y="3505"/>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Bulutlu</a:t>
              </a:r>
              <a:endParaRPr lang="en-US" sz="800" dirty="0">
                <a:solidFill>
                  <a:srgbClr val="7030A0"/>
                </a:solidFill>
              </a:endParaRPr>
            </a:p>
          </p:txBody>
        </p:sp>
        <p:sp>
          <p:nvSpPr>
            <p:cNvPr id="22" name="Rectangle 21"/>
            <p:cNvSpPr>
              <a:spLocks noChangeArrowheads="1"/>
            </p:cNvSpPr>
            <p:nvPr/>
          </p:nvSpPr>
          <p:spPr bwMode="auto">
            <a:xfrm>
              <a:off x="432" y="3505"/>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12</a:t>
              </a:r>
              <a:endParaRPr lang="en-US" sz="800" dirty="0">
                <a:solidFill>
                  <a:srgbClr val="7030A0"/>
                </a:solidFill>
              </a:endParaRPr>
            </a:p>
          </p:txBody>
        </p:sp>
        <p:sp>
          <p:nvSpPr>
            <p:cNvPr id="23" name="Rectangle 22"/>
            <p:cNvSpPr>
              <a:spLocks noChangeArrowheads="1"/>
            </p:cNvSpPr>
            <p:nvPr/>
          </p:nvSpPr>
          <p:spPr bwMode="auto">
            <a:xfrm>
              <a:off x="4560" y="3294"/>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24" name="Rectangle 23"/>
            <p:cNvSpPr>
              <a:spLocks noChangeArrowheads="1"/>
            </p:cNvSpPr>
            <p:nvPr/>
          </p:nvSpPr>
          <p:spPr bwMode="auto">
            <a:xfrm>
              <a:off x="3840" y="3294"/>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Güçlü</a:t>
              </a:r>
              <a:endParaRPr lang="en-US" sz="800" dirty="0">
                <a:solidFill>
                  <a:srgbClr val="7030A0"/>
                </a:solidFill>
              </a:endParaRPr>
            </a:p>
          </p:txBody>
        </p:sp>
        <p:sp>
          <p:nvSpPr>
            <p:cNvPr id="25" name="Rectangle 24"/>
            <p:cNvSpPr>
              <a:spLocks noChangeArrowheads="1"/>
            </p:cNvSpPr>
            <p:nvPr/>
          </p:nvSpPr>
          <p:spPr bwMode="auto">
            <a:xfrm>
              <a:off x="3072" y="3294"/>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26" name="Rectangle 25"/>
            <p:cNvSpPr>
              <a:spLocks noChangeArrowheads="1"/>
            </p:cNvSpPr>
            <p:nvPr/>
          </p:nvSpPr>
          <p:spPr bwMode="auto">
            <a:xfrm>
              <a:off x="2336" y="3294"/>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Ilık</a:t>
              </a:r>
              <a:endParaRPr lang="en-US" sz="800" dirty="0">
                <a:solidFill>
                  <a:srgbClr val="7030A0"/>
                </a:solidFill>
              </a:endParaRPr>
            </a:p>
          </p:txBody>
        </p:sp>
        <p:sp>
          <p:nvSpPr>
            <p:cNvPr id="27" name="Rectangle 26"/>
            <p:cNvSpPr>
              <a:spLocks noChangeArrowheads="1"/>
            </p:cNvSpPr>
            <p:nvPr/>
          </p:nvSpPr>
          <p:spPr bwMode="auto">
            <a:xfrm>
              <a:off x="912" y="3294"/>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Güneşli</a:t>
              </a:r>
              <a:endParaRPr lang="en-US" sz="800" dirty="0">
                <a:solidFill>
                  <a:srgbClr val="7030A0"/>
                </a:solidFill>
              </a:endParaRPr>
            </a:p>
          </p:txBody>
        </p:sp>
        <p:sp>
          <p:nvSpPr>
            <p:cNvPr id="28" name="Rectangle 27"/>
            <p:cNvSpPr>
              <a:spLocks noChangeArrowheads="1"/>
            </p:cNvSpPr>
            <p:nvPr/>
          </p:nvSpPr>
          <p:spPr bwMode="auto">
            <a:xfrm>
              <a:off x="432" y="3294"/>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11</a:t>
              </a:r>
              <a:endParaRPr lang="en-US" sz="800" dirty="0">
                <a:solidFill>
                  <a:srgbClr val="7030A0"/>
                </a:solidFill>
              </a:endParaRPr>
            </a:p>
          </p:txBody>
        </p:sp>
        <p:sp>
          <p:nvSpPr>
            <p:cNvPr id="29" name="Rectangle 28"/>
            <p:cNvSpPr>
              <a:spLocks noChangeArrowheads="1"/>
            </p:cNvSpPr>
            <p:nvPr/>
          </p:nvSpPr>
          <p:spPr bwMode="auto">
            <a:xfrm>
              <a:off x="4560" y="3083"/>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30" name="Rectangle 29"/>
            <p:cNvSpPr>
              <a:spLocks noChangeArrowheads="1"/>
            </p:cNvSpPr>
            <p:nvPr/>
          </p:nvSpPr>
          <p:spPr bwMode="auto">
            <a:xfrm>
              <a:off x="3840" y="3083"/>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Güçlü</a:t>
              </a:r>
              <a:endParaRPr lang="en-US" sz="800" dirty="0">
                <a:solidFill>
                  <a:srgbClr val="7030A0"/>
                </a:solidFill>
              </a:endParaRPr>
            </a:p>
          </p:txBody>
        </p:sp>
        <p:sp>
          <p:nvSpPr>
            <p:cNvPr id="31" name="Rectangle 30"/>
            <p:cNvSpPr>
              <a:spLocks noChangeArrowheads="1"/>
            </p:cNvSpPr>
            <p:nvPr/>
          </p:nvSpPr>
          <p:spPr bwMode="auto">
            <a:xfrm>
              <a:off x="3072" y="3083"/>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32" name="Rectangle 31"/>
            <p:cNvSpPr>
              <a:spLocks noChangeArrowheads="1"/>
            </p:cNvSpPr>
            <p:nvPr/>
          </p:nvSpPr>
          <p:spPr bwMode="auto">
            <a:xfrm>
              <a:off x="2336" y="3083"/>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Ilık</a:t>
              </a:r>
              <a:endParaRPr lang="en-US" sz="800" dirty="0">
                <a:solidFill>
                  <a:srgbClr val="7030A0"/>
                </a:solidFill>
              </a:endParaRPr>
            </a:p>
          </p:txBody>
        </p:sp>
        <p:sp>
          <p:nvSpPr>
            <p:cNvPr id="33" name="Rectangle 32"/>
            <p:cNvSpPr>
              <a:spLocks noChangeArrowheads="1"/>
            </p:cNvSpPr>
            <p:nvPr/>
          </p:nvSpPr>
          <p:spPr bwMode="auto">
            <a:xfrm>
              <a:off x="912" y="3083"/>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Yağmurlu</a:t>
              </a:r>
              <a:endParaRPr lang="en-US" sz="800" dirty="0">
                <a:solidFill>
                  <a:srgbClr val="7030A0"/>
                </a:solidFill>
              </a:endParaRPr>
            </a:p>
          </p:txBody>
        </p:sp>
        <p:sp>
          <p:nvSpPr>
            <p:cNvPr id="34" name="Rectangle 33"/>
            <p:cNvSpPr>
              <a:spLocks noChangeArrowheads="1"/>
            </p:cNvSpPr>
            <p:nvPr/>
          </p:nvSpPr>
          <p:spPr bwMode="auto">
            <a:xfrm>
              <a:off x="432" y="3083"/>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10</a:t>
              </a:r>
              <a:endParaRPr lang="en-US" sz="800" dirty="0">
                <a:solidFill>
                  <a:srgbClr val="7030A0"/>
                </a:solidFill>
              </a:endParaRPr>
            </a:p>
          </p:txBody>
        </p:sp>
        <p:sp>
          <p:nvSpPr>
            <p:cNvPr id="35" name="Rectangle 34"/>
            <p:cNvSpPr>
              <a:spLocks noChangeArrowheads="1"/>
            </p:cNvSpPr>
            <p:nvPr/>
          </p:nvSpPr>
          <p:spPr bwMode="auto">
            <a:xfrm>
              <a:off x="4560" y="2872"/>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36" name="Rectangle 35"/>
            <p:cNvSpPr>
              <a:spLocks noChangeArrowheads="1"/>
            </p:cNvSpPr>
            <p:nvPr/>
          </p:nvSpPr>
          <p:spPr bwMode="auto">
            <a:xfrm>
              <a:off x="3840" y="2872"/>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37" name="Rectangle 36"/>
            <p:cNvSpPr>
              <a:spLocks noChangeArrowheads="1"/>
            </p:cNvSpPr>
            <p:nvPr/>
          </p:nvSpPr>
          <p:spPr bwMode="auto">
            <a:xfrm>
              <a:off x="3072" y="2872"/>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38" name="Rectangle 37"/>
            <p:cNvSpPr>
              <a:spLocks noChangeArrowheads="1"/>
            </p:cNvSpPr>
            <p:nvPr/>
          </p:nvSpPr>
          <p:spPr bwMode="auto">
            <a:xfrm>
              <a:off x="2336" y="2872"/>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Serin</a:t>
              </a:r>
              <a:endParaRPr lang="en-US" sz="800" dirty="0">
                <a:solidFill>
                  <a:srgbClr val="7030A0"/>
                </a:solidFill>
              </a:endParaRPr>
            </a:p>
          </p:txBody>
        </p:sp>
        <p:sp>
          <p:nvSpPr>
            <p:cNvPr id="39" name="Rectangle 38"/>
            <p:cNvSpPr>
              <a:spLocks noChangeArrowheads="1"/>
            </p:cNvSpPr>
            <p:nvPr/>
          </p:nvSpPr>
          <p:spPr bwMode="auto">
            <a:xfrm>
              <a:off x="912" y="2872"/>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Güneşli</a:t>
              </a:r>
              <a:endParaRPr lang="en-US" sz="800" dirty="0">
                <a:solidFill>
                  <a:srgbClr val="7030A0"/>
                </a:solidFill>
              </a:endParaRPr>
            </a:p>
          </p:txBody>
        </p:sp>
        <p:sp>
          <p:nvSpPr>
            <p:cNvPr id="40" name="Rectangle 39"/>
            <p:cNvSpPr>
              <a:spLocks noChangeArrowheads="1"/>
            </p:cNvSpPr>
            <p:nvPr/>
          </p:nvSpPr>
          <p:spPr bwMode="auto">
            <a:xfrm>
              <a:off x="432" y="2872"/>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9</a:t>
              </a:r>
              <a:endParaRPr lang="en-US" sz="800" dirty="0">
                <a:solidFill>
                  <a:srgbClr val="7030A0"/>
                </a:solidFill>
              </a:endParaRPr>
            </a:p>
          </p:txBody>
        </p:sp>
        <p:sp>
          <p:nvSpPr>
            <p:cNvPr id="41" name="Rectangle 40"/>
            <p:cNvSpPr>
              <a:spLocks noChangeArrowheads="1"/>
            </p:cNvSpPr>
            <p:nvPr/>
          </p:nvSpPr>
          <p:spPr bwMode="auto">
            <a:xfrm>
              <a:off x="4560" y="2661"/>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Hayır</a:t>
              </a:r>
              <a:endParaRPr lang="en-US" sz="800" dirty="0">
                <a:solidFill>
                  <a:srgbClr val="7030A0"/>
                </a:solidFill>
              </a:endParaRPr>
            </a:p>
          </p:txBody>
        </p:sp>
        <p:sp>
          <p:nvSpPr>
            <p:cNvPr id="42" name="Rectangle 41"/>
            <p:cNvSpPr>
              <a:spLocks noChangeArrowheads="1"/>
            </p:cNvSpPr>
            <p:nvPr/>
          </p:nvSpPr>
          <p:spPr bwMode="auto">
            <a:xfrm>
              <a:off x="3840" y="2661"/>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43" name="Rectangle 42"/>
            <p:cNvSpPr>
              <a:spLocks noChangeArrowheads="1"/>
            </p:cNvSpPr>
            <p:nvPr/>
          </p:nvSpPr>
          <p:spPr bwMode="auto">
            <a:xfrm>
              <a:off x="3072" y="2661"/>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44" name="Rectangle 43"/>
            <p:cNvSpPr>
              <a:spLocks noChangeArrowheads="1"/>
            </p:cNvSpPr>
            <p:nvPr/>
          </p:nvSpPr>
          <p:spPr bwMode="auto">
            <a:xfrm>
              <a:off x="2336" y="2661"/>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Ilık</a:t>
              </a:r>
              <a:endParaRPr lang="en-US" sz="800" dirty="0">
                <a:solidFill>
                  <a:srgbClr val="7030A0"/>
                </a:solidFill>
              </a:endParaRPr>
            </a:p>
          </p:txBody>
        </p:sp>
        <p:sp>
          <p:nvSpPr>
            <p:cNvPr id="45" name="Rectangle 44"/>
            <p:cNvSpPr>
              <a:spLocks noChangeArrowheads="1"/>
            </p:cNvSpPr>
            <p:nvPr/>
          </p:nvSpPr>
          <p:spPr bwMode="auto">
            <a:xfrm>
              <a:off x="912" y="2661"/>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Güneşli</a:t>
              </a:r>
              <a:endParaRPr lang="en-US" sz="800" dirty="0">
                <a:solidFill>
                  <a:srgbClr val="7030A0"/>
                </a:solidFill>
              </a:endParaRPr>
            </a:p>
          </p:txBody>
        </p:sp>
        <p:sp>
          <p:nvSpPr>
            <p:cNvPr id="46" name="Rectangle 45"/>
            <p:cNvSpPr>
              <a:spLocks noChangeArrowheads="1"/>
            </p:cNvSpPr>
            <p:nvPr/>
          </p:nvSpPr>
          <p:spPr bwMode="auto">
            <a:xfrm>
              <a:off x="432" y="2661"/>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8</a:t>
              </a:r>
              <a:endParaRPr lang="en-US" sz="800" dirty="0">
                <a:solidFill>
                  <a:srgbClr val="7030A0"/>
                </a:solidFill>
              </a:endParaRPr>
            </a:p>
          </p:txBody>
        </p:sp>
        <p:sp>
          <p:nvSpPr>
            <p:cNvPr id="47" name="Rectangle 46"/>
            <p:cNvSpPr>
              <a:spLocks noChangeArrowheads="1"/>
            </p:cNvSpPr>
            <p:nvPr/>
          </p:nvSpPr>
          <p:spPr bwMode="auto">
            <a:xfrm>
              <a:off x="4560" y="2450"/>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48" name="Rectangle 47"/>
            <p:cNvSpPr>
              <a:spLocks noChangeArrowheads="1"/>
            </p:cNvSpPr>
            <p:nvPr/>
          </p:nvSpPr>
          <p:spPr bwMode="auto">
            <a:xfrm>
              <a:off x="3840" y="2450"/>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49" name="Rectangle 48"/>
            <p:cNvSpPr>
              <a:spLocks noChangeArrowheads="1"/>
            </p:cNvSpPr>
            <p:nvPr/>
          </p:nvSpPr>
          <p:spPr bwMode="auto">
            <a:xfrm>
              <a:off x="3072" y="2450"/>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50" name="Rectangle 49"/>
            <p:cNvSpPr>
              <a:spLocks noChangeArrowheads="1"/>
            </p:cNvSpPr>
            <p:nvPr/>
          </p:nvSpPr>
          <p:spPr bwMode="auto">
            <a:xfrm>
              <a:off x="2336" y="2450"/>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Serin</a:t>
              </a:r>
              <a:endParaRPr lang="en-US" sz="800" dirty="0">
                <a:solidFill>
                  <a:srgbClr val="7030A0"/>
                </a:solidFill>
              </a:endParaRPr>
            </a:p>
          </p:txBody>
        </p:sp>
        <p:sp>
          <p:nvSpPr>
            <p:cNvPr id="51" name="Rectangle 50"/>
            <p:cNvSpPr>
              <a:spLocks noChangeArrowheads="1"/>
            </p:cNvSpPr>
            <p:nvPr/>
          </p:nvSpPr>
          <p:spPr bwMode="auto">
            <a:xfrm>
              <a:off x="912" y="2450"/>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Bulutlu</a:t>
              </a:r>
              <a:endParaRPr lang="en-US" sz="800" dirty="0">
                <a:solidFill>
                  <a:srgbClr val="7030A0"/>
                </a:solidFill>
              </a:endParaRPr>
            </a:p>
          </p:txBody>
        </p:sp>
        <p:sp>
          <p:nvSpPr>
            <p:cNvPr id="52" name="Rectangle 51"/>
            <p:cNvSpPr>
              <a:spLocks noChangeArrowheads="1"/>
            </p:cNvSpPr>
            <p:nvPr/>
          </p:nvSpPr>
          <p:spPr bwMode="auto">
            <a:xfrm>
              <a:off x="432" y="2450"/>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7</a:t>
              </a:r>
              <a:endParaRPr lang="en-US" sz="800" dirty="0">
                <a:solidFill>
                  <a:srgbClr val="7030A0"/>
                </a:solidFill>
              </a:endParaRPr>
            </a:p>
          </p:txBody>
        </p:sp>
        <p:sp>
          <p:nvSpPr>
            <p:cNvPr id="53" name="Rectangle 52"/>
            <p:cNvSpPr>
              <a:spLocks noChangeArrowheads="1"/>
            </p:cNvSpPr>
            <p:nvPr/>
          </p:nvSpPr>
          <p:spPr bwMode="auto">
            <a:xfrm>
              <a:off x="4560" y="2239"/>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Hayır</a:t>
              </a:r>
              <a:endParaRPr lang="en-US" sz="800" dirty="0">
                <a:solidFill>
                  <a:srgbClr val="7030A0"/>
                </a:solidFill>
              </a:endParaRPr>
            </a:p>
          </p:txBody>
        </p:sp>
        <p:sp>
          <p:nvSpPr>
            <p:cNvPr id="54" name="Rectangle 53"/>
            <p:cNvSpPr>
              <a:spLocks noChangeArrowheads="1"/>
            </p:cNvSpPr>
            <p:nvPr/>
          </p:nvSpPr>
          <p:spPr bwMode="auto">
            <a:xfrm>
              <a:off x="3840" y="2239"/>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Güçlü</a:t>
              </a:r>
              <a:endParaRPr lang="en-US" sz="800" dirty="0">
                <a:solidFill>
                  <a:srgbClr val="7030A0"/>
                </a:solidFill>
              </a:endParaRPr>
            </a:p>
          </p:txBody>
        </p:sp>
        <p:sp>
          <p:nvSpPr>
            <p:cNvPr id="55" name="Rectangle 54"/>
            <p:cNvSpPr>
              <a:spLocks noChangeArrowheads="1"/>
            </p:cNvSpPr>
            <p:nvPr/>
          </p:nvSpPr>
          <p:spPr bwMode="auto">
            <a:xfrm>
              <a:off x="3072" y="2239"/>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56" name="Rectangle 55"/>
            <p:cNvSpPr>
              <a:spLocks noChangeArrowheads="1"/>
            </p:cNvSpPr>
            <p:nvPr/>
          </p:nvSpPr>
          <p:spPr bwMode="auto">
            <a:xfrm>
              <a:off x="2336" y="2239"/>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Serin</a:t>
              </a:r>
              <a:endParaRPr lang="en-US" sz="800" dirty="0">
                <a:solidFill>
                  <a:srgbClr val="7030A0"/>
                </a:solidFill>
              </a:endParaRPr>
            </a:p>
          </p:txBody>
        </p:sp>
        <p:sp>
          <p:nvSpPr>
            <p:cNvPr id="57" name="Rectangle 56"/>
            <p:cNvSpPr>
              <a:spLocks noChangeArrowheads="1"/>
            </p:cNvSpPr>
            <p:nvPr/>
          </p:nvSpPr>
          <p:spPr bwMode="auto">
            <a:xfrm>
              <a:off x="912" y="2239"/>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Yağmurlu</a:t>
              </a:r>
              <a:endParaRPr lang="en-US" sz="800" dirty="0">
                <a:solidFill>
                  <a:srgbClr val="7030A0"/>
                </a:solidFill>
              </a:endParaRPr>
            </a:p>
          </p:txBody>
        </p:sp>
        <p:sp>
          <p:nvSpPr>
            <p:cNvPr id="58" name="Rectangle 57"/>
            <p:cNvSpPr>
              <a:spLocks noChangeArrowheads="1"/>
            </p:cNvSpPr>
            <p:nvPr/>
          </p:nvSpPr>
          <p:spPr bwMode="auto">
            <a:xfrm>
              <a:off x="432" y="2239"/>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6</a:t>
              </a:r>
              <a:endParaRPr lang="en-US" sz="800" dirty="0">
                <a:solidFill>
                  <a:srgbClr val="7030A0"/>
                </a:solidFill>
              </a:endParaRPr>
            </a:p>
          </p:txBody>
        </p:sp>
        <p:sp>
          <p:nvSpPr>
            <p:cNvPr id="59" name="Rectangle 58"/>
            <p:cNvSpPr>
              <a:spLocks noChangeArrowheads="1"/>
            </p:cNvSpPr>
            <p:nvPr/>
          </p:nvSpPr>
          <p:spPr bwMode="auto">
            <a:xfrm>
              <a:off x="4560" y="2028"/>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60" name="Rectangle 59"/>
            <p:cNvSpPr>
              <a:spLocks noChangeArrowheads="1"/>
            </p:cNvSpPr>
            <p:nvPr/>
          </p:nvSpPr>
          <p:spPr bwMode="auto">
            <a:xfrm>
              <a:off x="3840" y="2028"/>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61" name="Rectangle 60"/>
            <p:cNvSpPr>
              <a:spLocks noChangeArrowheads="1"/>
            </p:cNvSpPr>
            <p:nvPr/>
          </p:nvSpPr>
          <p:spPr bwMode="auto">
            <a:xfrm>
              <a:off x="3072" y="2028"/>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a:solidFill>
                    <a:srgbClr val="7030A0"/>
                  </a:solidFill>
                </a:rPr>
                <a:t>Normal</a:t>
              </a:r>
              <a:endParaRPr lang="en-US" sz="800">
                <a:solidFill>
                  <a:srgbClr val="7030A0"/>
                </a:solidFill>
              </a:endParaRPr>
            </a:p>
          </p:txBody>
        </p:sp>
        <p:sp>
          <p:nvSpPr>
            <p:cNvPr id="62" name="Rectangle 61"/>
            <p:cNvSpPr>
              <a:spLocks noChangeArrowheads="1"/>
            </p:cNvSpPr>
            <p:nvPr/>
          </p:nvSpPr>
          <p:spPr bwMode="auto">
            <a:xfrm>
              <a:off x="2336" y="2028"/>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Serin</a:t>
              </a:r>
              <a:endParaRPr lang="en-US" sz="800" dirty="0">
                <a:solidFill>
                  <a:srgbClr val="7030A0"/>
                </a:solidFill>
              </a:endParaRPr>
            </a:p>
          </p:txBody>
        </p:sp>
        <p:sp>
          <p:nvSpPr>
            <p:cNvPr id="63" name="Rectangle 62"/>
            <p:cNvSpPr>
              <a:spLocks noChangeArrowheads="1"/>
            </p:cNvSpPr>
            <p:nvPr/>
          </p:nvSpPr>
          <p:spPr bwMode="auto">
            <a:xfrm>
              <a:off x="912" y="2028"/>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Yağmurlu</a:t>
              </a:r>
              <a:endParaRPr lang="en-US" sz="800" dirty="0">
                <a:solidFill>
                  <a:srgbClr val="7030A0"/>
                </a:solidFill>
              </a:endParaRPr>
            </a:p>
          </p:txBody>
        </p:sp>
        <p:sp>
          <p:nvSpPr>
            <p:cNvPr id="64" name="Rectangle 63"/>
            <p:cNvSpPr>
              <a:spLocks noChangeArrowheads="1"/>
            </p:cNvSpPr>
            <p:nvPr/>
          </p:nvSpPr>
          <p:spPr bwMode="auto">
            <a:xfrm>
              <a:off x="432" y="2028"/>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5</a:t>
              </a:r>
              <a:endParaRPr lang="en-US" sz="800" dirty="0">
                <a:solidFill>
                  <a:srgbClr val="7030A0"/>
                </a:solidFill>
              </a:endParaRPr>
            </a:p>
          </p:txBody>
        </p:sp>
        <p:sp>
          <p:nvSpPr>
            <p:cNvPr id="65" name="Rectangle 64"/>
            <p:cNvSpPr>
              <a:spLocks noChangeArrowheads="1"/>
            </p:cNvSpPr>
            <p:nvPr/>
          </p:nvSpPr>
          <p:spPr bwMode="auto">
            <a:xfrm>
              <a:off x="4560" y="1817"/>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66" name="Rectangle 65"/>
            <p:cNvSpPr>
              <a:spLocks noChangeArrowheads="1"/>
            </p:cNvSpPr>
            <p:nvPr/>
          </p:nvSpPr>
          <p:spPr bwMode="auto">
            <a:xfrm>
              <a:off x="3840" y="1817"/>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67" name="Rectangle 66"/>
            <p:cNvSpPr>
              <a:spLocks noChangeArrowheads="1"/>
            </p:cNvSpPr>
            <p:nvPr/>
          </p:nvSpPr>
          <p:spPr bwMode="auto">
            <a:xfrm>
              <a:off x="3072" y="1817"/>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68" name="Rectangle 67"/>
            <p:cNvSpPr>
              <a:spLocks noChangeArrowheads="1"/>
            </p:cNvSpPr>
            <p:nvPr/>
          </p:nvSpPr>
          <p:spPr bwMode="auto">
            <a:xfrm>
              <a:off x="2336" y="1817"/>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Ilık</a:t>
              </a:r>
              <a:endParaRPr lang="en-US" sz="800" dirty="0">
                <a:solidFill>
                  <a:srgbClr val="7030A0"/>
                </a:solidFill>
              </a:endParaRPr>
            </a:p>
          </p:txBody>
        </p:sp>
        <p:sp>
          <p:nvSpPr>
            <p:cNvPr id="69" name="Rectangle 68"/>
            <p:cNvSpPr>
              <a:spLocks noChangeArrowheads="1"/>
            </p:cNvSpPr>
            <p:nvPr/>
          </p:nvSpPr>
          <p:spPr bwMode="auto">
            <a:xfrm>
              <a:off x="912" y="1817"/>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Yağmurlu </a:t>
              </a:r>
              <a:endParaRPr lang="en-US" sz="800" dirty="0">
                <a:solidFill>
                  <a:srgbClr val="7030A0"/>
                </a:solidFill>
              </a:endParaRPr>
            </a:p>
          </p:txBody>
        </p:sp>
        <p:sp>
          <p:nvSpPr>
            <p:cNvPr id="70" name="Rectangle 69"/>
            <p:cNvSpPr>
              <a:spLocks noChangeArrowheads="1"/>
            </p:cNvSpPr>
            <p:nvPr/>
          </p:nvSpPr>
          <p:spPr bwMode="auto">
            <a:xfrm>
              <a:off x="432" y="1817"/>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4 </a:t>
              </a:r>
              <a:endParaRPr lang="en-US" sz="800" dirty="0">
                <a:solidFill>
                  <a:srgbClr val="7030A0"/>
                </a:solidFill>
              </a:endParaRPr>
            </a:p>
          </p:txBody>
        </p:sp>
        <p:sp>
          <p:nvSpPr>
            <p:cNvPr id="71" name="Rectangle 70"/>
            <p:cNvSpPr>
              <a:spLocks noChangeArrowheads="1"/>
            </p:cNvSpPr>
            <p:nvPr/>
          </p:nvSpPr>
          <p:spPr bwMode="auto">
            <a:xfrm>
              <a:off x="4560" y="1606"/>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Evet</a:t>
              </a:r>
              <a:endParaRPr lang="en-US" sz="800" dirty="0">
                <a:solidFill>
                  <a:srgbClr val="7030A0"/>
                </a:solidFill>
              </a:endParaRPr>
            </a:p>
          </p:txBody>
        </p:sp>
        <p:sp>
          <p:nvSpPr>
            <p:cNvPr id="72" name="Rectangle 71"/>
            <p:cNvSpPr>
              <a:spLocks noChangeArrowheads="1"/>
            </p:cNvSpPr>
            <p:nvPr/>
          </p:nvSpPr>
          <p:spPr bwMode="auto">
            <a:xfrm>
              <a:off x="3840" y="1606"/>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73" name="Rectangle 72"/>
            <p:cNvSpPr>
              <a:spLocks noChangeArrowheads="1"/>
            </p:cNvSpPr>
            <p:nvPr/>
          </p:nvSpPr>
          <p:spPr bwMode="auto">
            <a:xfrm>
              <a:off x="3072" y="1606"/>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74" name="Rectangle 73"/>
            <p:cNvSpPr>
              <a:spLocks noChangeArrowheads="1"/>
            </p:cNvSpPr>
            <p:nvPr/>
          </p:nvSpPr>
          <p:spPr bwMode="auto">
            <a:xfrm>
              <a:off x="2336" y="1606"/>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Sıcak</a:t>
              </a:r>
              <a:endParaRPr lang="en-US" sz="800" dirty="0">
                <a:solidFill>
                  <a:srgbClr val="7030A0"/>
                </a:solidFill>
              </a:endParaRPr>
            </a:p>
          </p:txBody>
        </p:sp>
        <p:sp>
          <p:nvSpPr>
            <p:cNvPr id="75" name="Rectangle 74"/>
            <p:cNvSpPr>
              <a:spLocks noChangeArrowheads="1"/>
            </p:cNvSpPr>
            <p:nvPr/>
          </p:nvSpPr>
          <p:spPr bwMode="auto">
            <a:xfrm>
              <a:off x="912" y="1606"/>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Bulutlu</a:t>
              </a:r>
              <a:endParaRPr lang="en-US" sz="800" dirty="0">
                <a:solidFill>
                  <a:srgbClr val="7030A0"/>
                </a:solidFill>
              </a:endParaRPr>
            </a:p>
          </p:txBody>
        </p:sp>
        <p:sp>
          <p:nvSpPr>
            <p:cNvPr id="76" name="Rectangle 75"/>
            <p:cNvSpPr>
              <a:spLocks noChangeArrowheads="1"/>
            </p:cNvSpPr>
            <p:nvPr/>
          </p:nvSpPr>
          <p:spPr bwMode="auto">
            <a:xfrm>
              <a:off x="432" y="1606"/>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3</a:t>
              </a:r>
              <a:endParaRPr lang="en-US" sz="800" dirty="0">
                <a:solidFill>
                  <a:srgbClr val="7030A0"/>
                </a:solidFill>
              </a:endParaRPr>
            </a:p>
          </p:txBody>
        </p:sp>
        <p:sp>
          <p:nvSpPr>
            <p:cNvPr id="77" name="Rectangle 76"/>
            <p:cNvSpPr>
              <a:spLocks noChangeArrowheads="1"/>
            </p:cNvSpPr>
            <p:nvPr/>
          </p:nvSpPr>
          <p:spPr bwMode="auto">
            <a:xfrm>
              <a:off x="4560" y="1395"/>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Hayır</a:t>
              </a:r>
              <a:endParaRPr lang="en-US" sz="800" dirty="0">
                <a:solidFill>
                  <a:srgbClr val="7030A0"/>
                </a:solidFill>
              </a:endParaRPr>
            </a:p>
          </p:txBody>
        </p:sp>
        <p:sp>
          <p:nvSpPr>
            <p:cNvPr id="78" name="Rectangle 77"/>
            <p:cNvSpPr>
              <a:spLocks noChangeArrowheads="1"/>
            </p:cNvSpPr>
            <p:nvPr/>
          </p:nvSpPr>
          <p:spPr bwMode="auto">
            <a:xfrm>
              <a:off x="3840" y="1395"/>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Güçlü</a:t>
              </a:r>
              <a:endParaRPr lang="en-US" sz="800" dirty="0">
                <a:solidFill>
                  <a:srgbClr val="7030A0"/>
                </a:solidFill>
              </a:endParaRPr>
            </a:p>
          </p:txBody>
        </p:sp>
        <p:sp>
          <p:nvSpPr>
            <p:cNvPr id="79" name="Rectangle 78"/>
            <p:cNvSpPr>
              <a:spLocks noChangeArrowheads="1"/>
            </p:cNvSpPr>
            <p:nvPr/>
          </p:nvSpPr>
          <p:spPr bwMode="auto">
            <a:xfrm>
              <a:off x="3072" y="1395"/>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80" name="Rectangle 79"/>
            <p:cNvSpPr>
              <a:spLocks noChangeArrowheads="1"/>
            </p:cNvSpPr>
            <p:nvPr/>
          </p:nvSpPr>
          <p:spPr bwMode="auto">
            <a:xfrm>
              <a:off x="2336" y="1395"/>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Sıcak</a:t>
              </a:r>
              <a:endParaRPr lang="en-US" sz="800" dirty="0">
                <a:solidFill>
                  <a:srgbClr val="7030A0"/>
                </a:solidFill>
              </a:endParaRPr>
            </a:p>
          </p:txBody>
        </p:sp>
        <p:sp>
          <p:nvSpPr>
            <p:cNvPr id="81" name="Rectangle 80"/>
            <p:cNvSpPr>
              <a:spLocks noChangeArrowheads="1"/>
            </p:cNvSpPr>
            <p:nvPr/>
          </p:nvSpPr>
          <p:spPr bwMode="auto">
            <a:xfrm>
              <a:off x="912" y="1395"/>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Güneşli</a:t>
              </a:r>
              <a:endParaRPr lang="en-US" sz="800" dirty="0">
                <a:solidFill>
                  <a:srgbClr val="7030A0"/>
                </a:solidFill>
              </a:endParaRPr>
            </a:p>
          </p:txBody>
        </p:sp>
        <p:sp>
          <p:nvSpPr>
            <p:cNvPr id="82" name="Rectangle 81"/>
            <p:cNvSpPr>
              <a:spLocks noChangeArrowheads="1"/>
            </p:cNvSpPr>
            <p:nvPr/>
          </p:nvSpPr>
          <p:spPr bwMode="auto">
            <a:xfrm>
              <a:off x="432" y="1395"/>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2</a:t>
              </a:r>
              <a:endParaRPr lang="en-US" sz="800" dirty="0">
                <a:solidFill>
                  <a:srgbClr val="7030A0"/>
                </a:solidFill>
              </a:endParaRPr>
            </a:p>
          </p:txBody>
        </p:sp>
        <p:sp>
          <p:nvSpPr>
            <p:cNvPr id="83" name="Rectangle 82"/>
            <p:cNvSpPr>
              <a:spLocks noChangeArrowheads="1"/>
            </p:cNvSpPr>
            <p:nvPr/>
          </p:nvSpPr>
          <p:spPr bwMode="auto">
            <a:xfrm>
              <a:off x="4560" y="1184"/>
              <a:ext cx="110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Hayır</a:t>
              </a:r>
              <a:endParaRPr lang="en-US" sz="800" dirty="0">
                <a:solidFill>
                  <a:srgbClr val="7030A0"/>
                </a:solidFill>
              </a:endParaRPr>
            </a:p>
          </p:txBody>
        </p:sp>
        <p:sp>
          <p:nvSpPr>
            <p:cNvPr id="84" name="Rectangle 83"/>
            <p:cNvSpPr>
              <a:spLocks noChangeArrowheads="1"/>
            </p:cNvSpPr>
            <p:nvPr/>
          </p:nvSpPr>
          <p:spPr bwMode="auto">
            <a:xfrm>
              <a:off x="3840" y="1184"/>
              <a:ext cx="72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Zayıf</a:t>
              </a:r>
              <a:endParaRPr lang="en-US" sz="800" dirty="0">
                <a:solidFill>
                  <a:srgbClr val="7030A0"/>
                </a:solidFill>
              </a:endParaRPr>
            </a:p>
          </p:txBody>
        </p:sp>
        <p:sp>
          <p:nvSpPr>
            <p:cNvPr id="85" name="Rectangle 84"/>
            <p:cNvSpPr>
              <a:spLocks noChangeArrowheads="1"/>
            </p:cNvSpPr>
            <p:nvPr/>
          </p:nvSpPr>
          <p:spPr bwMode="auto">
            <a:xfrm>
              <a:off x="3072" y="1184"/>
              <a:ext cx="768"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Yüksek</a:t>
              </a:r>
              <a:endParaRPr lang="en-US" sz="800" dirty="0">
                <a:solidFill>
                  <a:srgbClr val="7030A0"/>
                </a:solidFill>
              </a:endParaRPr>
            </a:p>
          </p:txBody>
        </p:sp>
        <p:sp>
          <p:nvSpPr>
            <p:cNvPr id="86" name="Rectangle 85"/>
            <p:cNvSpPr>
              <a:spLocks noChangeArrowheads="1"/>
            </p:cNvSpPr>
            <p:nvPr/>
          </p:nvSpPr>
          <p:spPr bwMode="auto">
            <a:xfrm>
              <a:off x="2336" y="1184"/>
              <a:ext cx="736"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Sıcak</a:t>
              </a:r>
              <a:endParaRPr lang="en-US" sz="800" dirty="0">
                <a:solidFill>
                  <a:srgbClr val="7030A0"/>
                </a:solidFill>
              </a:endParaRPr>
            </a:p>
          </p:txBody>
        </p:sp>
        <p:sp>
          <p:nvSpPr>
            <p:cNvPr id="87" name="Rectangle 86"/>
            <p:cNvSpPr>
              <a:spLocks noChangeArrowheads="1"/>
            </p:cNvSpPr>
            <p:nvPr/>
          </p:nvSpPr>
          <p:spPr bwMode="auto">
            <a:xfrm>
              <a:off x="912" y="1184"/>
              <a:ext cx="1424"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dirty="0" smtClean="0">
                  <a:solidFill>
                    <a:srgbClr val="7030A0"/>
                  </a:solidFill>
                </a:rPr>
                <a:t>Güneşli</a:t>
              </a:r>
              <a:endParaRPr lang="en-US" sz="800" dirty="0">
                <a:solidFill>
                  <a:srgbClr val="7030A0"/>
                </a:solidFill>
              </a:endParaRPr>
            </a:p>
          </p:txBody>
        </p:sp>
        <p:sp>
          <p:nvSpPr>
            <p:cNvPr id="88" name="Rectangle 87"/>
            <p:cNvSpPr>
              <a:spLocks noChangeArrowheads="1"/>
            </p:cNvSpPr>
            <p:nvPr/>
          </p:nvSpPr>
          <p:spPr bwMode="auto">
            <a:xfrm>
              <a:off x="432" y="1184"/>
              <a:ext cx="480" cy="21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dirty="0" smtClean="0">
                  <a:solidFill>
                    <a:srgbClr val="7030A0"/>
                  </a:solidFill>
                </a:rPr>
                <a:t>G</a:t>
              </a:r>
              <a:r>
                <a:rPr lang="sv-SE" sz="800" dirty="0" smtClean="0">
                  <a:solidFill>
                    <a:srgbClr val="7030A0"/>
                  </a:solidFill>
                </a:rPr>
                <a:t>1</a:t>
              </a:r>
              <a:endParaRPr lang="en-US" sz="800" dirty="0">
                <a:solidFill>
                  <a:srgbClr val="7030A0"/>
                </a:solidFill>
              </a:endParaRPr>
            </a:p>
          </p:txBody>
        </p:sp>
        <p:sp>
          <p:nvSpPr>
            <p:cNvPr id="89" name="Rectangle 88"/>
            <p:cNvSpPr>
              <a:spLocks noChangeArrowheads="1"/>
            </p:cNvSpPr>
            <p:nvPr/>
          </p:nvSpPr>
          <p:spPr bwMode="auto">
            <a:xfrm>
              <a:off x="4560" y="960"/>
              <a:ext cx="1104"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b="1" dirty="0" smtClean="0">
                  <a:solidFill>
                    <a:srgbClr val="0070C0"/>
                  </a:solidFill>
                </a:rPr>
                <a:t>Tenis Oyna</a:t>
              </a:r>
              <a:endParaRPr lang="en-US" sz="800" b="1" dirty="0">
                <a:solidFill>
                  <a:srgbClr val="0070C0"/>
                </a:solidFill>
              </a:endParaRPr>
            </a:p>
          </p:txBody>
        </p:sp>
        <p:sp>
          <p:nvSpPr>
            <p:cNvPr id="90" name="Rectangle 89"/>
            <p:cNvSpPr>
              <a:spLocks noChangeArrowheads="1"/>
            </p:cNvSpPr>
            <p:nvPr/>
          </p:nvSpPr>
          <p:spPr bwMode="auto">
            <a:xfrm>
              <a:off x="3840" y="960"/>
              <a:ext cx="720"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b="1" dirty="0" smtClean="0">
                  <a:solidFill>
                    <a:srgbClr val="0070C0"/>
                  </a:solidFill>
                </a:rPr>
                <a:t>Rüzgar</a:t>
              </a:r>
              <a:endParaRPr lang="en-US" sz="800" b="1" dirty="0">
                <a:solidFill>
                  <a:srgbClr val="0070C0"/>
                </a:solidFill>
              </a:endParaRPr>
            </a:p>
          </p:txBody>
        </p:sp>
        <p:sp>
          <p:nvSpPr>
            <p:cNvPr id="91" name="Rectangle 90"/>
            <p:cNvSpPr>
              <a:spLocks noChangeArrowheads="1"/>
            </p:cNvSpPr>
            <p:nvPr/>
          </p:nvSpPr>
          <p:spPr bwMode="auto">
            <a:xfrm>
              <a:off x="3072" y="960"/>
              <a:ext cx="768"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b="1" dirty="0" smtClean="0">
                  <a:solidFill>
                    <a:srgbClr val="0070C0"/>
                  </a:solidFill>
                </a:rPr>
                <a:t>Nem</a:t>
              </a:r>
              <a:endParaRPr lang="en-US" sz="800" b="1" dirty="0">
                <a:solidFill>
                  <a:srgbClr val="0070C0"/>
                </a:solidFill>
              </a:endParaRPr>
            </a:p>
          </p:txBody>
        </p:sp>
        <p:sp>
          <p:nvSpPr>
            <p:cNvPr id="92" name="Rectangle 91"/>
            <p:cNvSpPr>
              <a:spLocks noChangeArrowheads="1"/>
            </p:cNvSpPr>
            <p:nvPr/>
          </p:nvSpPr>
          <p:spPr bwMode="auto">
            <a:xfrm>
              <a:off x="2336" y="960"/>
              <a:ext cx="736"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b="1" dirty="0" smtClean="0">
                  <a:solidFill>
                    <a:srgbClr val="0070C0"/>
                  </a:solidFill>
                </a:rPr>
                <a:t>Sıcaklık</a:t>
              </a:r>
              <a:endParaRPr lang="en-US" sz="800" b="1" dirty="0">
                <a:solidFill>
                  <a:srgbClr val="0070C0"/>
                </a:solidFill>
              </a:endParaRPr>
            </a:p>
          </p:txBody>
        </p:sp>
        <p:sp>
          <p:nvSpPr>
            <p:cNvPr id="93" name="Rectangle 92"/>
            <p:cNvSpPr>
              <a:spLocks noChangeArrowheads="1"/>
            </p:cNvSpPr>
            <p:nvPr/>
          </p:nvSpPr>
          <p:spPr bwMode="auto">
            <a:xfrm>
              <a:off x="912" y="960"/>
              <a:ext cx="1424"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sv-SE" sz="800" b="1" dirty="0" smtClean="0">
                  <a:solidFill>
                    <a:srgbClr val="0070C0"/>
                  </a:solidFill>
                </a:rPr>
                <a:t>Hava</a:t>
              </a:r>
              <a:endParaRPr lang="en-US" sz="800" b="1" dirty="0">
                <a:solidFill>
                  <a:srgbClr val="0070C0"/>
                </a:solidFill>
              </a:endParaRPr>
            </a:p>
          </p:txBody>
        </p:sp>
        <p:sp>
          <p:nvSpPr>
            <p:cNvPr id="94" name="Rectangle 93"/>
            <p:cNvSpPr>
              <a:spLocks noChangeArrowheads="1"/>
            </p:cNvSpPr>
            <p:nvPr/>
          </p:nvSpPr>
          <p:spPr bwMode="auto">
            <a:xfrm>
              <a:off x="432" y="960"/>
              <a:ext cx="480" cy="22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80000"/>
                </a:lnSpc>
                <a:spcBef>
                  <a:spcPct val="20000"/>
                </a:spcBef>
                <a:buClr>
                  <a:schemeClr val="folHlink"/>
                </a:buClr>
                <a:buSzPct val="60000"/>
                <a:buFont typeface="Wingdings" pitchFamily="2" charset="2"/>
                <a:buNone/>
              </a:pPr>
              <a:r>
                <a:rPr lang="tr-TR" sz="800" b="1" dirty="0" smtClean="0">
                  <a:solidFill>
                    <a:srgbClr val="0070C0"/>
                  </a:solidFill>
                </a:rPr>
                <a:t>Gün</a:t>
              </a:r>
              <a:endParaRPr lang="en-US" sz="800" b="1" dirty="0">
                <a:solidFill>
                  <a:srgbClr val="0070C0"/>
                </a:solidFill>
              </a:endParaRPr>
            </a:p>
          </p:txBody>
        </p:sp>
        <p:sp>
          <p:nvSpPr>
            <p:cNvPr id="95" name="Line 94"/>
            <p:cNvSpPr>
              <a:spLocks noChangeShapeType="1"/>
            </p:cNvSpPr>
            <p:nvPr/>
          </p:nvSpPr>
          <p:spPr bwMode="auto">
            <a:xfrm>
              <a:off x="432" y="960"/>
              <a:ext cx="5232" cy="0"/>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96" name="Line 95"/>
            <p:cNvSpPr>
              <a:spLocks noChangeShapeType="1"/>
            </p:cNvSpPr>
            <p:nvPr/>
          </p:nvSpPr>
          <p:spPr bwMode="auto">
            <a:xfrm>
              <a:off x="432" y="1184"/>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97" name="Line 96"/>
            <p:cNvSpPr>
              <a:spLocks noChangeShapeType="1"/>
            </p:cNvSpPr>
            <p:nvPr/>
          </p:nvSpPr>
          <p:spPr bwMode="auto">
            <a:xfrm>
              <a:off x="432" y="1395"/>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98" name="Line 97"/>
            <p:cNvSpPr>
              <a:spLocks noChangeShapeType="1"/>
            </p:cNvSpPr>
            <p:nvPr/>
          </p:nvSpPr>
          <p:spPr bwMode="auto">
            <a:xfrm>
              <a:off x="432" y="1606"/>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99" name="Line 98"/>
            <p:cNvSpPr>
              <a:spLocks noChangeShapeType="1"/>
            </p:cNvSpPr>
            <p:nvPr/>
          </p:nvSpPr>
          <p:spPr bwMode="auto">
            <a:xfrm>
              <a:off x="432" y="1817"/>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0" name="Line 99"/>
            <p:cNvSpPr>
              <a:spLocks noChangeShapeType="1"/>
            </p:cNvSpPr>
            <p:nvPr/>
          </p:nvSpPr>
          <p:spPr bwMode="auto">
            <a:xfrm>
              <a:off x="432" y="2028"/>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1" name="Line 100"/>
            <p:cNvSpPr>
              <a:spLocks noChangeShapeType="1"/>
            </p:cNvSpPr>
            <p:nvPr/>
          </p:nvSpPr>
          <p:spPr bwMode="auto">
            <a:xfrm>
              <a:off x="432" y="2239"/>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2" name="Line 101"/>
            <p:cNvSpPr>
              <a:spLocks noChangeShapeType="1"/>
            </p:cNvSpPr>
            <p:nvPr/>
          </p:nvSpPr>
          <p:spPr bwMode="auto">
            <a:xfrm>
              <a:off x="432" y="2450"/>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3" name="Line 102"/>
            <p:cNvSpPr>
              <a:spLocks noChangeShapeType="1"/>
            </p:cNvSpPr>
            <p:nvPr/>
          </p:nvSpPr>
          <p:spPr bwMode="auto">
            <a:xfrm>
              <a:off x="432" y="2661"/>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4" name="Line 103"/>
            <p:cNvSpPr>
              <a:spLocks noChangeShapeType="1"/>
            </p:cNvSpPr>
            <p:nvPr/>
          </p:nvSpPr>
          <p:spPr bwMode="auto">
            <a:xfrm>
              <a:off x="432" y="2872"/>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5" name="Line 104"/>
            <p:cNvSpPr>
              <a:spLocks noChangeShapeType="1"/>
            </p:cNvSpPr>
            <p:nvPr/>
          </p:nvSpPr>
          <p:spPr bwMode="auto">
            <a:xfrm>
              <a:off x="432" y="3083"/>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6" name="Line 105"/>
            <p:cNvSpPr>
              <a:spLocks noChangeShapeType="1"/>
            </p:cNvSpPr>
            <p:nvPr/>
          </p:nvSpPr>
          <p:spPr bwMode="auto">
            <a:xfrm>
              <a:off x="432" y="3294"/>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7" name="Line 106"/>
            <p:cNvSpPr>
              <a:spLocks noChangeShapeType="1"/>
            </p:cNvSpPr>
            <p:nvPr/>
          </p:nvSpPr>
          <p:spPr bwMode="auto">
            <a:xfrm>
              <a:off x="432" y="3505"/>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8" name="Line 107"/>
            <p:cNvSpPr>
              <a:spLocks noChangeShapeType="1"/>
            </p:cNvSpPr>
            <p:nvPr/>
          </p:nvSpPr>
          <p:spPr bwMode="auto">
            <a:xfrm>
              <a:off x="432" y="3716"/>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09" name="Line 108"/>
            <p:cNvSpPr>
              <a:spLocks noChangeShapeType="1"/>
            </p:cNvSpPr>
            <p:nvPr/>
          </p:nvSpPr>
          <p:spPr bwMode="auto">
            <a:xfrm>
              <a:off x="432" y="3927"/>
              <a:ext cx="5232" cy="0"/>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0" name="Line 109"/>
            <p:cNvSpPr>
              <a:spLocks noChangeShapeType="1"/>
            </p:cNvSpPr>
            <p:nvPr/>
          </p:nvSpPr>
          <p:spPr bwMode="auto">
            <a:xfrm>
              <a:off x="432" y="4138"/>
              <a:ext cx="5232" cy="0"/>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1" name="Line 110"/>
            <p:cNvSpPr>
              <a:spLocks noChangeShapeType="1"/>
            </p:cNvSpPr>
            <p:nvPr/>
          </p:nvSpPr>
          <p:spPr bwMode="auto">
            <a:xfrm>
              <a:off x="432" y="960"/>
              <a:ext cx="0" cy="3178"/>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2" name="Line 111"/>
            <p:cNvSpPr>
              <a:spLocks noChangeShapeType="1"/>
            </p:cNvSpPr>
            <p:nvPr/>
          </p:nvSpPr>
          <p:spPr bwMode="auto">
            <a:xfrm>
              <a:off x="912"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3" name="Line 112"/>
            <p:cNvSpPr>
              <a:spLocks noChangeShapeType="1"/>
            </p:cNvSpPr>
            <p:nvPr/>
          </p:nvSpPr>
          <p:spPr bwMode="auto">
            <a:xfrm>
              <a:off x="2336"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4" name="Line 113"/>
            <p:cNvSpPr>
              <a:spLocks noChangeShapeType="1"/>
            </p:cNvSpPr>
            <p:nvPr/>
          </p:nvSpPr>
          <p:spPr bwMode="auto">
            <a:xfrm>
              <a:off x="3072"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5" name="Line 114"/>
            <p:cNvSpPr>
              <a:spLocks noChangeShapeType="1"/>
            </p:cNvSpPr>
            <p:nvPr/>
          </p:nvSpPr>
          <p:spPr bwMode="auto">
            <a:xfrm>
              <a:off x="3840"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6" name="Line 115"/>
            <p:cNvSpPr>
              <a:spLocks noChangeShapeType="1"/>
            </p:cNvSpPr>
            <p:nvPr/>
          </p:nvSpPr>
          <p:spPr bwMode="auto">
            <a:xfrm>
              <a:off x="4560" y="960"/>
              <a:ext cx="0" cy="3178"/>
            </a:xfrm>
            <a:prstGeom prst="line">
              <a:avLst/>
            </a:prstGeom>
            <a:noFill/>
            <a:ln w="12700">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sp>
          <p:nvSpPr>
            <p:cNvPr id="117" name="Line 116"/>
            <p:cNvSpPr>
              <a:spLocks noChangeShapeType="1"/>
            </p:cNvSpPr>
            <p:nvPr/>
          </p:nvSpPr>
          <p:spPr bwMode="auto">
            <a:xfrm>
              <a:off x="5664" y="960"/>
              <a:ext cx="0" cy="3178"/>
            </a:xfrm>
            <a:prstGeom prst="line">
              <a:avLst/>
            </a:prstGeom>
            <a:noFill/>
            <a:ln w="28575" cap="sq">
              <a:solidFill>
                <a:schemeClr val="tx1"/>
              </a:solidFill>
              <a:miter lim="800000"/>
              <a:headEnd/>
              <a:tailEnd/>
            </a:ln>
            <a:scene3d>
              <a:camera prst="orthographicFront"/>
              <a:lightRig rig="threePt" dir="t"/>
            </a:scene3d>
            <a:sp3d>
              <a:bevelT prst="angle"/>
            </a:sp3d>
          </p:spPr>
          <p:txBody>
            <a:bodyPr wrap="none"/>
            <a:lstStyle/>
            <a:p>
              <a:endParaRPr lang="tr-TR" sz="1000">
                <a:solidFill>
                  <a:srgbClr val="7030A0"/>
                </a:solidFill>
              </a:endParaRPr>
            </a:p>
          </p:txBody>
        </p:sp>
      </p:grpSp>
      <p:graphicFrame>
        <p:nvGraphicFramePr>
          <p:cNvPr id="118" name="Object 2"/>
          <p:cNvGraphicFramePr>
            <a:graphicFrameLocks noChangeAspect="1"/>
          </p:cNvGraphicFramePr>
          <p:nvPr/>
        </p:nvGraphicFramePr>
        <p:xfrm>
          <a:off x="4505302" y="2141560"/>
          <a:ext cx="1604962" cy="1062038"/>
        </p:xfrm>
        <a:graphic>
          <a:graphicData uri="http://schemas.openxmlformats.org/presentationml/2006/ole">
            <mc:AlternateContent xmlns:mc="http://schemas.openxmlformats.org/markup-compatibility/2006">
              <mc:Choice xmlns:v="urn:schemas-microsoft-com:vml" Requires="v">
                <p:oleObj spid="_x0000_s204829" name="Worksheet" r:id="rId3" imgW="3465000" imgH="2295000" progId="Excel.Sheet.8">
                  <p:embed/>
                </p:oleObj>
              </mc:Choice>
              <mc:Fallback>
                <p:oleObj name="Worksheet" r:id="rId3" imgW="3465000" imgH="229500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02" y="2141560"/>
                        <a:ext cx="1604962" cy="1062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9" name="Group 4"/>
          <p:cNvGrpSpPr>
            <a:grpSpLocks/>
          </p:cNvGrpSpPr>
          <p:nvPr/>
        </p:nvGrpSpPr>
        <p:grpSpPr bwMode="auto">
          <a:xfrm>
            <a:off x="7386616" y="2565425"/>
            <a:ext cx="1085851" cy="979488"/>
            <a:chOff x="2748" y="2451"/>
            <a:chExt cx="684" cy="617"/>
          </a:xfrm>
        </p:grpSpPr>
        <p:sp>
          <p:nvSpPr>
            <p:cNvPr id="120" name="Rectangle 5"/>
            <p:cNvSpPr>
              <a:spLocks noChangeArrowheads="1"/>
            </p:cNvSpPr>
            <p:nvPr/>
          </p:nvSpPr>
          <p:spPr bwMode="auto">
            <a:xfrm>
              <a:off x="2748" y="2451"/>
              <a:ext cx="463" cy="291"/>
            </a:xfrm>
            <a:prstGeom prst="rect">
              <a:avLst/>
            </a:prstGeom>
            <a:solidFill>
              <a:srgbClr val="9999FF"/>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a:t>
              </a:r>
              <a:endParaRPr lang="en-US" sz="2400" dirty="0">
                <a:latin typeface="Arial Narrow" pitchFamily="34" charset="0"/>
              </a:endParaRPr>
            </a:p>
          </p:txBody>
        </p:sp>
        <p:sp>
          <p:nvSpPr>
            <p:cNvPr id="121" name="Rectangle 6"/>
            <p:cNvSpPr>
              <a:spLocks noChangeArrowheads="1"/>
            </p:cNvSpPr>
            <p:nvPr/>
          </p:nvSpPr>
          <p:spPr bwMode="auto">
            <a:xfrm>
              <a:off x="2748" y="2777"/>
              <a:ext cx="684" cy="291"/>
            </a:xfrm>
            <a:prstGeom prst="rect">
              <a:avLst/>
            </a:prstGeom>
            <a:solidFill>
              <a:srgbClr val="993366"/>
            </a:solidFill>
            <a:ln w="9525">
              <a:solidFill>
                <a:schemeClr val="tx1"/>
              </a:solidFill>
              <a:miter lim="800000"/>
              <a:headEnd/>
              <a:tailEnd/>
            </a:ln>
            <a:effectLst/>
          </p:spPr>
          <p:txBody>
            <a:bodyPr wrap="none" anchor="ctr">
              <a:spAutoFit/>
            </a:bodyPr>
            <a:lstStyle/>
            <a:p>
              <a:r>
                <a:rPr lang="tr-TR" sz="2400" dirty="0" smtClean="0">
                  <a:latin typeface="Arial Narrow" pitchFamily="34" charset="0"/>
                </a:rPr>
                <a:t>oynama</a:t>
              </a:r>
              <a:endParaRPr lang="en-US" sz="2400" dirty="0">
                <a:latin typeface="Arial Narrow" pitchFamily="34" charset="0"/>
              </a:endParaRPr>
            </a:p>
          </p:txBody>
        </p:sp>
      </p:grpSp>
      <p:graphicFrame>
        <p:nvGraphicFramePr>
          <p:cNvPr id="122" name="Object 7"/>
          <p:cNvGraphicFramePr>
            <a:graphicFrameLocks noChangeAspect="1"/>
          </p:cNvGraphicFramePr>
          <p:nvPr/>
        </p:nvGraphicFramePr>
        <p:xfrm>
          <a:off x="1890689" y="4205310"/>
          <a:ext cx="1649413" cy="1039813"/>
        </p:xfrm>
        <a:graphic>
          <a:graphicData uri="http://schemas.openxmlformats.org/presentationml/2006/ole">
            <mc:AlternateContent xmlns:mc="http://schemas.openxmlformats.org/markup-compatibility/2006">
              <mc:Choice xmlns:v="urn:schemas-microsoft-com:vml" Requires="v">
                <p:oleObj spid="_x0000_s204830" name="Worksheet" r:id="rId5" imgW="3633840" imgH="2283840" progId="Excel.Sheet.8">
                  <p:embed/>
                </p:oleObj>
              </mc:Choice>
              <mc:Fallback>
                <p:oleObj name="Worksheet" r:id="rId5" imgW="3633840" imgH="2283840"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0689" y="4205310"/>
                        <a:ext cx="1649413" cy="10398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3" name="AutoShape 8"/>
          <p:cNvCxnSpPr>
            <a:cxnSpLocks noChangeShapeType="1"/>
          </p:cNvCxnSpPr>
          <p:nvPr/>
        </p:nvCxnSpPr>
        <p:spPr bwMode="auto">
          <a:xfrm rot="10800000" flipV="1">
            <a:off x="2714614" y="3571876"/>
            <a:ext cx="2357452" cy="642944"/>
          </a:xfrm>
          <a:prstGeom prst="curvedConnector3">
            <a:avLst>
              <a:gd name="adj1" fmla="val 50000"/>
            </a:avLst>
          </a:prstGeom>
          <a:noFill/>
          <a:ln w="9525">
            <a:solidFill>
              <a:schemeClr val="tx1"/>
            </a:solidFill>
            <a:round/>
            <a:headEnd/>
            <a:tailEnd type="triangle" w="med" len="med"/>
          </a:ln>
          <a:effectLst/>
        </p:spPr>
      </p:cxnSp>
      <p:cxnSp>
        <p:nvCxnSpPr>
          <p:cNvPr id="124" name="AutoShape 10"/>
          <p:cNvCxnSpPr>
            <a:cxnSpLocks noChangeShapeType="1"/>
            <a:stCxn id="127" idx="2"/>
          </p:cNvCxnSpPr>
          <p:nvPr/>
        </p:nvCxnSpPr>
        <p:spPr bwMode="auto">
          <a:xfrm rot="16200000" flipH="1">
            <a:off x="4879299" y="3950612"/>
            <a:ext cx="622581" cy="48705"/>
          </a:xfrm>
          <a:prstGeom prst="curvedConnector3">
            <a:avLst>
              <a:gd name="adj1" fmla="val 50000"/>
            </a:avLst>
          </a:prstGeom>
          <a:noFill/>
          <a:ln w="9525">
            <a:solidFill>
              <a:schemeClr val="tx1"/>
            </a:solidFill>
            <a:round/>
            <a:headEnd/>
            <a:tailEnd type="triangle" w="med" len="med"/>
          </a:ln>
          <a:effectLst/>
        </p:spPr>
      </p:cxnSp>
      <p:graphicFrame>
        <p:nvGraphicFramePr>
          <p:cNvPr id="125" name="Object 11"/>
          <p:cNvGraphicFramePr>
            <a:graphicFrameLocks noChangeAspect="1"/>
          </p:cNvGraphicFramePr>
          <p:nvPr/>
        </p:nvGraphicFramePr>
        <p:xfrm>
          <a:off x="7096102" y="4240235"/>
          <a:ext cx="1468437" cy="969963"/>
        </p:xfrm>
        <a:graphic>
          <a:graphicData uri="http://schemas.openxmlformats.org/presentationml/2006/ole">
            <mc:AlternateContent xmlns:mc="http://schemas.openxmlformats.org/markup-compatibility/2006">
              <mc:Choice xmlns:v="urn:schemas-microsoft-com:vml" Requires="v">
                <p:oleObj spid="_x0000_s204831" name="Worksheet" r:id="rId7" imgW="3465000" imgH="2295000" progId="Excel.Sheet.8">
                  <p:embed/>
                </p:oleObj>
              </mc:Choice>
              <mc:Fallback>
                <p:oleObj name="Worksheet" r:id="rId7" imgW="3465000" imgH="2295000" progId="Excel.Shee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102" y="4240235"/>
                        <a:ext cx="1468437" cy="9699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6" name="AutoShape 12"/>
          <p:cNvCxnSpPr>
            <a:cxnSpLocks noChangeShapeType="1"/>
          </p:cNvCxnSpPr>
          <p:nvPr/>
        </p:nvCxnSpPr>
        <p:spPr bwMode="auto">
          <a:xfrm>
            <a:off x="5214942" y="3571876"/>
            <a:ext cx="2616171" cy="668359"/>
          </a:xfrm>
          <a:prstGeom prst="curvedConnector3">
            <a:avLst>
              <a:gd name="adj1" fmla="val 50000"/>
            </a:avLst>
          </a:prstGeom>
          <a:noFill/>
          <a:ln w="9525">
            <a:solidFill>
              <a:schemeClr val="tx1"/>
            </a:solidFill>
            <a:round/>
            <a:headEnd/>
            <a:tailEnd type="triangle" w="med" len="med"/>
          </a:ln>
          <a:effectLst/>
        </p:spPr>
      </p:cxnSp>
      <p:sp>
        <p:nvSpPr>
          <p:cNvPr id="127" name="Text Box 13"/>
          <p:cNvSpPr txBox="1">
            <a:spLocks noChangeArrowheads="1"/>
          </p:cNvSpPr>
          <p:nvPr/>
        </p:nvSpPr>
        <p:spPr bwMode="auto">
          <a:xfrm>
            <a:off x="4798989" y="3202010"/>
            <a:ext cx="734496" cy="461665"/>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hava</a:t>
            </a:r>
            <a:endParaRPr lang="en-US" sz="2400" dirty="0">
              <a:latin typeface="Arial Narrow" pitchFamily="34" charset="0"/>
            </a:endParaRPr>
          </a:p>
        </p:txBody>
      </p:sp>
      <p:sp>
        <p:nvSpPr>
          <p:cNvPr id="128" name="Text Box 14"/>
          <p:cNvSpPr txBox="1">
            <a:spLocks noChangeArrowheads="1"/>
          </p:cNvSpPr>
          <p:nvPr/>
        </p:nvSpPr>
        <p:spPr bwMode="auto">
          <a:xfrm>
            <a:off x="1643042" y="3837010"/>
            <a:ext cx="1058303" cy="461665"/>
          </a:xfrm>
          <a:prstGeom prst="rect">
            <a:avLst/>
          </a:prstGeom>
          <a:noFill/>
          <a:ln w="9525">
            <a:noFill/>
            <a:miter lim="800000"/>
            <a:headEnd/>
            <a:tailEnd/>
          </a:ln>
          <a:effectLst/>
        </p:spPr>
        <p:txBody>
          <a:bodyPr wrap="none">
            <a:spAutoFit/>
          </a:bodyPr>
          <a:lstStyle/>
          <a:p>
            <a:pPr algn="l"/>
            <a:r>
              <a:rPr lang="en-US" dirty="0">
                <a:latin typeface="Arial Narrow" pitchFamily="34" charset="0"/>
              </a:rPr>
              <a:t> </a:t>
            </a:r>
            <a:r>
              <a:rPr lang="tr-TR" dirty="0" smtClean="0">
                <a:latin typeface="Arial Narrow" pitchFamily="34" charset="0"/>
              </a:rPr>
              <a:t>güneşli</a:t>
            </a:r>
            <a:endParaRPr lang="en-US" dirty="0">
              <a:latin typeface="Arial Narrow" pitchFamily="34" charset="0"/>
            </a:endParaRPr>
          </a:p>
        </p:txBody>
      </p:sp>
      <p:sp>
        <p:nvSpPr>
          <p:cNvPr id="129" name="Text Box 15"/>
          <p:cNvSpPr txBox="1">
            <a:spLocks noChangeArrowheads="1"/>
          </p:cNvSpPr>
          <p:nvPr/>
        </p:nvSpPr>
        <p:spPr bwMode="auto">
          <a:xfrm>
            <a:off x="5211739" y="3838598"/>
            <a:ext cx="1002197" cy="461665"/>
          </a:xfrm>
          <a:prstGeom prst="rect">
            <a:avLst/>
          </a:prstGeom>
          <a:noFill/>
          <a:ln w="9525">
            <a:noFill/>
            <a:miter lim="800000"/>
            <a:headEnd/>
            <a:tailEnd/>
          </a:ln>
          <a:effectLst/>
        </p:spPr>
        <p:txBody>
          <a:bodyPr wrap="none">
            <a:spAutoFit/>
          </a:bodyPr>
          <a:lstStyle/>
          <a:p>
            <a:pPr algn="l"/>
            <a:r>
              <a:rPr lang="en-US" dirty="0">
                <a:latin typeface="Arial Narrow" pitchFamily="34" charset="0"/>
              </a:rPr>
              <a:t> </a:t>
            </a:r>
            <a:r>
              <a:rPr lang="tr-TR" dirty="0" smtClean="0">
                <a:latin typeface="Arial Narrow" pitchFamily="34" charset="0"/>
              </a:rPr>
              <a:t>bulutlu</a:t>
            </a:r>
            <a:endParaRPr lang="en-US" dirty="0">
              <a:latin typeface="Arial Narrow" pitchFamily="34" charset="0"/>
            </a:endParaRPr>
          </a:p>
        </p:txBody>
      </p:sp>
      <p:sp>
        <p:nvSpPr>
          <p:cNvPr id="130" name="Text Box 16"/>
          <p:cNvSpPr txBox="1">
            <a:spLocks noChangeArrowheads="1"/>
          </p:cNvSpPr>
          <p:nvPr/>
        </p:nvSpPr>
        <p:spPr bwMode="auto">
          <a:xfrm>
            <a:off x="7770789" y="3838598"/>
            <a:ext cx="1225015" cy="461665"/>
          </a:xfrm>
          <a:prstGeom prst="rect">
            <a:avLst/>
          </a:prstGeom>
          <a:noFill/>
          <a:ln w="9525">
            <a:noFill/>
            <a:miter lim="800000"/>
            <a:headEnd/>
            <a:tailEnd/>
          </a:ln>
          <a:effectLst/>
        </p:spPr>
        <p:txBody>
          <a:bodyPr wrap="none">
            <a:spAutoFit/>
          </a:bodyPr>
          <a:lstStyle/>
          <a:p>
            <a:pPr algn="l"/>
            <a:r>
              <a:rPr lang="tr-TR" dirty="0" smtClean="0">
                <a:latin typeface="Arial Narrow" pitchFamily="34" charset="0"/>
              </a:rPr>
              <a:t>yağmurlu</a:t>
            </a:r>
            <a:endParaRPr lang="en-US" dirty="0">
              <a:latin typeface="Arial Narrow" pitchFamily="34" charset="0"/>
            </a:endParaRPr>
          </a:p>
        </p:txBody>
      </p:sp>
      <p:sp>
        <p:nvSpPr>
          <p:cNvPr id="131" name="Text Box 17"/>
          <p:cNvSpPr txBox="1">
            <a:spLocks noChangeArrowheads="1"/>
          </p:cNvSpPr>
          <p:nvPr/>
        </p:nvSpPr>
        <p:spPr bwMode="auto">
          <a:xfrm>
            <a:off x="7443764" y="5108598"/>
            <a:ext cx="901209" cy="461665"/>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rüzgar</a:t>
            </a:r>
            <a:endParaRPr lang="en-US" sz="2400" dirty="0">
              <a:latin typeface="Arial Narrow" pitchFamily="34" charset="0"/>
            </a:endParaRPr>
          </a:p>
        </p:txBody>
      </p:sp>
      <p:cxnSp>
        <p:nvCxnSpPr>
          <p:cNvPr id="132" name="AutoShape 18"/>
          <p:cNvCxnSpPr>
            <a:cxnSpLocks noChangeShapeType="1"/>
            <a:stCxn id="131" idx="2"/>
            <a:endCxn id="145" idx="0"/>
          </p:cNvCxnSpPr>
          <p:nvPr/>
        </p:nvCxnSpPr>
        <p:spPr bwMode="auto">
          <a:xfrm rot="5400000">
            <a:off x="6882716" y="5241830"/>
            <a:ext cx="683220" cy="1340086"/>
          </a:xfrm>
          <a:prstGeom prst="curvedConnector3">
            <a:avLst>
              <a:gd name="adj1" fmla="val 50000"/>
            </a:avLst>
          </a:prstGeom>
          <a:noFill/>
          <a:ln w="9525">
            <a:solidFill>
              <a:schemeClr val="tx1"/>
            </a:solidFill>
            <a:round/>
            <a:headEnd/>
            <a:tailEnd type="triangle" w="med" len="med"/>
          </a:ln>
          <a:effectLst/>
        </p:spPr>
      </p:cxnSp>
      <p:cxnSp>
        <p:nvCxnSpPr>
          <p:cNvPr id="133" name="AutoShape 19"/>
          <p:cNvCxnSpPr>
            <a:cxnSpLocks noChangeShapeType="1"/>
            <a:stCxn id="131" idx="2"/>
            <a:endCxn id="142" idx="0"/>
          </p:cNvCxnSpPr>
          <p:nvPr/>
        </p:nvCxnSpPr>
        <p:spPr bwMode="auto">
          <a:xfrm rot="16200000" flipH="1">
            <a:off x="7970930" y="5493701"/>
            <a:ext cx="611782" cy="764905"/>
          </a:xfrm>
          <a:prstGeom prst="curvedConnector3">
            <a:avLst>
              <a:gd name="adj1" fmla="val 50000"/>
            </a:avLst>
          </a:prstGeom>
          <a:noFill/>
          <a:ln w="9525">
            <a:solidFill>
              <a:schemeClr val="tx1"/>
            </a:solidFill>
            <a:round/>
            <a:headEnd/>
            <a:tailEnd type="triangle" w="med" len="med"/>
          </a:ln>
          <a:effectLst/>
        </p:spPr>
      </p:cxnSp>
      <p:sp>
        <p:nvSpPr>
          <p:cNvPr id="134" name="Text Box 20"/>
          <p:cNvSpPr txBox="1">
            <a:spLocks noChangeArrowheads="1"/>
          </p:cNvSpPr>
          <p:nvPr/>
        </p:nvSpPr>
        <p:spPr bwMode="auto">
          <a:xfrm>
            <a:off x="6194402" y="5670573"/>
            <a:ext cx="720069" cy="461665"/>
          </a:xfrm>
          <a:prstGeom prst="rect">
            <a:avLst/>
          </a:prstGeom>
          <a:noFill/>
          <a:ln w="9525">
            <a:noFill/>
            <a:miter lim="800000"/>
            <a:headEnd/>
            <a:tailEnd/>
          </a:ln>
          <a:effectLst/>
        </p:spPr>
        <p:txBody>
          <a:bodyPr wrap="none">
            <a:spAutoFit/>
          </a:bodyPr>
          <a:lstStyle/>
          <a:p>
            <a:pPr algn="l"/>
            <a:r>
              <a:rPr lang="tr-TR" dirty="0" smtClean="0">
                <a:latin typeface="Arial Narrow" pitchFamily="34" charset="0"/>
              </a:rPr>
              <a:t>zayıf</a:t>
            </a:r>
            <a:endParaRPr lang="en-US" dirty="0">
              <a:latin typeface="Arial Narrow" pitchFamily="34" charset="0"/>
            </a:endParaRPr>
          </a:p>
        </p:txBody>
      </p:sp>
      <p:sp>
        <p:nvSpPr>
          <p:cNvPr id="135" name="Text Box 21"/>
          <p:cNvSpPr txBox="1">
            <a:spLocks noChangeArrowheads="1"/>
          </p:cNvSpPr>
          <p:nvPr/>
        </p:nvSpPr>
        <p:spPr bwMode="auto">
          <a:xfrm>
            <a:off x="8429652" y="5668985"/>
            <a:ext cx="790601" cy="461665"/>
          </a:xfrm>
          <a:prstGeom prst="rect">
            <a:avLst/>
          </a:prstGeom>
          <a:noFill/>
          <a:ln w="9525">
            <a:noFill/>
            <a:miter lim="800000"/>
            <a:headEnd/>
            <a:tailEnd/>
          </a:ln>
          <a:effectLst/>
        </p:spPr>
        <p:txBody>
          <a:bodyPr wrap="none">
            <a:spAutoFit/>
          </a:bodyPr>
          <a:lstStyle/>
          <a:p>
            <a:pPr algn="l"/>
            <a:r>
              <a:rPr lang="tr-TR" dirty="0" smtClean="0">
                <a:latin typeface="Arial Narrow" pitchFamily="34" charset="0"/>
              </a:rPr>
              <a:t>güçlü</a:t>
            </a:r>
            <a:endParaRPr lang="en-US" dirty="0">
              <a:latin typeface="Arial Narrow" pitchFamily="34" charset="0"/>
            </a:endParaRPr>
          </a:p>
        </p:txBody>
      </p:sp>
      <p:sp>
        <p:nvSpPr>
          <p:cNvPr id="136" name="Text Box 24"/>
          <p:cNvSpPr txBox="1">
            <a:spLocks noChangeArrowheads="1"/>
          </p:cNvSpPr>
          <p:nvPr/>
        </p:nvSpPr>
        <p:spPr bwMode="auto">
          <a:xfrm>
            <a:off x="2160564" y="5108598"/>
            <a:ext cx="676788" cy="461665"/>
          </a:xfrm>
          <a:prstGeom prst="rect">
            <a:avLst/>
          </a:prstGeom>
          <a:noFill/>
          <a:ln w="9525">
            <a:noFill/>
            <a:miter lim="800000"/>
            <a:headEnd/>
            <a:tailEnd/>
          </a:ln>
          <a:effectLst/>
        </p:spPr>
        <p:txBody>
          <a:bodyPr wrap="none">
            <a:spAutoFit/>
          </a:bodyPr>
          <a:lstStyle/>
          <a:p>
            <a:pPr algn="l">
              <a:spcBef>
                <a:spcPct val="50000"/>
              </a:spcBef>
            </a:pPr>
            <a:r>
              <a:rPr lang="tr-TR" sz="2400" dirty="0" smtClean="0">
                <a:latin typeface="Arial Narrow" pitchFamily="34" charset="0"/>
              </a:rPr>
              <a:t>nem</a:t>
            </a:r>
            <a:endParaRPr lang="en-US" sz="2400" dirty="0">
              <a:latin typeface="Arial Narrow" pitchFamily="34" charset="0"/>
            </a:endParaRPr>
          </a:p>
        </p:txBody>
      </p:sp>
      <p:cxnSp>
        <p:nvCxnSpPr>
          <p:cNvPr id="137" name="AutoShape 25"/>
          <p:cNvCxnSpPr>
            <a:cxnSpLocks noChangeShapeType="1"/>
            <a:stCxn id="136" idx="2"/>
            <a:endCxn id="144" idx="0"/>
          </p:cNvCxnSpPr>
          <p:nvPr/>
        </p:nvCxnSpPr>
        <p:spPr bwMode="auto">
          <a:xfrm rot="16200000" flipH="1">
            <a:off x="2872297" y="5196923"/>
            <a:ext cx="565447" cy="1312125"/>
          </a:xfrm>
          <a:prstGeom prst="curvedConnector3">
            <a:avLst>
              <a:gd name="adj1" fmla="val 50000"/>
            </a:avLst>
          </a:prstGeom>
          <a:noFill/>
          <a:ln w="9525">
            <a:solidFill>
              <a:schemeClr val="tx1"/>
            </a:solidFill>
            <a:round/>
            <a:headEnd/>
            <a:tailEnd type="triangle" w="med" len="med"/>
          </a:ln>
          <a:effectLst/>
        </p:spPr>
      </p:cxnSp>
      <p:cxnSp>
        <p:nvCxnSpPr>
          <p:cNvPr id="138" name="AutoShape 26"/>
          <p:cNvCxnSpPr>
            <a:cxnSpLocks noChangeShapeType="1"/>
            <a:stCxn id="136" idx="2"/>
            <a:endCxn id="143" idx="0"/>
          </p:cNvCxnSpPr>
          <p:nvPr/>
        </p:nvCxnSpPr>
        <p:spPr bwMode="auto">
          <a:xfrm rot="5400000">
            <a:off x="1799106" y="5461257"/>
            <a:ext cx="590847" cy="808858"/>
          </a:xfrm>
          <a:prstGeom prst="curvedConnector3">
            <a:avLst>
              <a:gd name="adj1" fmla="val 50000"/>
            </a:avLst>
          </a:prstGeom>
          <a:noFill/>
          <a:ln w="9525">
            <a:solidFill>
              <a:schemeClr val="tx1"/>
            </a:solidFill>
            <a:round/>
            <a:headEnd/>
            <a:tailEnd type="triangle" w="med" len="med"/>
          </a:ln>
          <a:effectLst/>
        </p:spPr>
      </p:cxnSp>
      <p:sp>
        <p:nvSpPr>
          <p:cNvPr id="139" name="Text Box 27"/>
          <p:cNvSpPr txBox="1">
            <a:spLocks noChangeArrowheads="1"/>
          </p:cNvSpPr>
          <p:nvPr/>
        </p:nvSpPr>
        <p:spPr bwMode="auto">
          <a:xfrm>
            <a:off x="1214414" y="5537223"/>
            <a:ext cx="973343" cy="461665"/>
          </a:xfrm>
          <a:prstGeom prst="rect">
            <a:avLst/>
          </a:prstGeom>
          <a:noFill/>
          <a:ln w="9525">
            <a:noFill/>
            <a:miter lim="800000"/>
            <a:headEnd/>
            <a:tailEnd/>
          </a:ln>
          <a:effectLst/>
        </p:spPr>
        <p:txBody>
          <a:bodyPr wrap="none">
            <a:spAutoFit/>
          </a:bodyPr>
          <a:lstStyle/>
          <a:p>
            <a:pPr algn="l"/>
            <a:r>
              <a:rPr lang="tr-TR" dirty="0" smtClean="0">
                <a:latin typeface="Arial Narrow" pitchFamily="34" charset="0"/>
              </a:rPr>
              <a:t>yüksek</a:t>
            </a:r>
            <a:endParaRPr lang="en-US" dirty="0">
              <a:latin typeface="Arial Narrow" pitchFamily="34" charset="0"/>
            </a:endParaRPr>
          </a:p>
        </p:txBody>
      </p:sp>
      <p:sp>
        <p:nvSpPr>
          <p:cNvPr id="140" name="Text Box 28"/>
          <p:cNvSpPr txBox="1">
            <a:spLocks noChangeArrowheads="1"/>
          </p:cNvSpPr>
          <p:nvPr/>
        </p:nvSpPr>
        <p:spPr bwMode="auto">
          <a:xfrm>
            <a:off x="3670277" y="5749948"/>
            <a:ext cx="820737" cy="396875"/>
          </a:xfrm>
          <a:prstGeom prst="rect">
            <a:avLst/>
          </a:prstGeom>
          <a:noFill/>
          <a:ln w="9525">
            <a:noFill/>
            <a:miter lim="800000"/>
            <a:headEnd/>
            <a:tailEnd/>
          </a:ln>
          <a:effectLst/>
        </p:spPr>
        <p:txBody>
          <a:bodyPr wrap="none">
            <a:spAutoFit/>
          </a:bodyPr>
          <a:lstStyle/>
          <a:p>
            <a:pPr algn="l"/>
            <a:r>
              <a:rPr lang="en-US">
                <a:latin typeface="Arial Narrow" pitchFamily="34" charset="0"/>
              </a:rPr>
              <a:t>normal</a:t>
            </a:r>
          </a:p>
        </p:txBody>
      </p:sp>
      <p:sp>
        <p:nvSpPr>
          <p:cNvPr id="141" name="Text Box 33"/>
          <p:cNvSpPr txBox="1">
            <a:spLocks noChangeArrowheads="1"/>
          </p:cNvSpPr>
          <p:nvPr/>
        </p:nvSpPr>
        <p:spPr bwMode="auto">
          <a:xfrm>
            <a:off x="4857752" y="4408510"/>
            <a:ext cx="773738" cy="461665"/>
          </a:xfrm>
          <a:prstGeom prst="rect">
            <a:avLst/>
          </a:prstGeom>
          <a:noFill/>
          <a:ln w="9525">
            <a:solidFill>
              <a:schemeClr val="tx1"/>
            </a:solidFill>
            <a:miter lim="800000"/>
            <a:headEnd/>
            <a:tailEnd/>
          </a:ln>
          <a:effectLst/>
        </p:spPr>
        <p:txBody>
          <a:bodyPr wrap="none">
            <a:spAutoFit/>
          </a:bodyPr>
          <a:lstStyle/>
          <a:p>
            <a:r>
              <a:rPr lang="tr-TR" dirty="0" smtClean="0">
                <a:latin typeface="Tahoma" pitchFamily="34" charset="0"/>
              </a:rPr>
              <a:t>Evet</a:t>
            </a:r>
            <a:endParaRPr lang="en-US" dirty="0">
              <a:latin typeface="Tahoma" pitchFamily="34" charset="0"/>
            </a:endParaRPr>
          </a:p>
        </p:txBody>
      </p:sp>
      <p:sp>
        <p:nvSpPr>
          <p:cNvPr id="142" name="Text Box 34"/>
          <p:cNvSpPr txBox="1">
            <a:spLocks noChangeArrowheads="1"/>
          </p:cNvSpPr>
          <p:nvPr/>
        </p:nvSpPr>
        <p:spPr bwMode="auto">
          <a:xfrm>
            <a:off x="8215338" y="6182045"/>
            <a:ext cx="887872" cy="461665"/>
          </a:xfrm>
          <a:prstGeom prst="rect">
            <a:avLst/>
          </a:prstGeom>
          <a:noFill/>
          <a:ln w="9525">
            <a:solidFill>
              <a:schemeClr val="tx1"/>
            </a:solidFill>
            <a:miter lim="800000"/>
            <a:headEnd/>
            <a:tailEnd/>
          </a:ln>
          <a:effectLst/>
        </p:spPr>
        <p:txBody>
          <a:bodyPr wrap="none">
            <a:spAutoFit/>
          </a:bodyPr>
          <a:lstStyle/>
          <a:p>
            <a:r>
              <a:rPr lang="tr-TR" dirty="0" smtClean="0">
                <a:latin typeface="Tahoma" pitchFamily="34" charset="0"/>
              </a:rPr>
              <a:t>Hayır</a:t>
            </a:r>
            <a:endParaRPr lang="en-US" dirty="0">
              <a:latin typeface="Tahoma" pitchFamily="34" charset="0"/>
            </a:endParaRPr>
          </a:p>
        </p:txBody>
      </p:sp>
      <p:sp>
        <p:nvSpPr>
          <p:cNvPr id="143" name="Text Box 35"/>
          <p:cNvSpPr txBox="1">
            <a:spLocks noChangeArrowheads="1"/>
          </p:cNvSpPr>
          <p:nvPr/>
        </p:nvSpPr>
        <p:spPr bwMode="auto">
          <a:xfrm>
            <a:off x="1246164" y="6161110"/>
            <a:ext cx="887872" cy="461665"/>
          </a:xfrm>
          <a:prstGeom prst="rect">
            <a:avLst/>
          </a:prstGeom>
          <a:noFill/>
          <a:ln w="9525">
            <a:solidFill>
              <a:schemeClr val="tx1"/>
            </a:solidFill>
            <a:miter lim="800000"/>
            <a:headEnd/>
            <a:tailEnd/>
          </a:ln>
          <a:effectLst/>
        </p:spPr>
        <p:txBody>
          <a:bodyPr wrap="none">
            <a:spAutoFit/>
          </a:bodyPr>
          <a:lstStyle/>
          <a:p>
            <a:r>
              <a:rPr lang="tr-TR" dirty="0" smtClean="0">
                <a:latin typeface="Tahoma" pitchFamily="34" charset="0"/>
              </a:rPr>
              <a:t>Hayır</a:t>
            </a:r>
            <a:endParaRPr lang="en-US" dirty="0">
              <a:latin typeface="Tahoma" pitchFamily="34" charset="0"/>
            </a:endParaRPr>
          </a:p>
        </p:txBody>
      </p:sp>
      <p:sp>
        <p:nvSpPr>
          <p:cNvPr id="144" name="Text Box 36"/>
          <p:cNvSpPr txBox="1">
            <a:spLocks noChangeArrowheads="1"/>
          </p:cNvSpPr>
          <p:nvPr/>
        </p:nvSpPr>
        <p:spPr bwMode="auto">
          <a:xfrm>
            <a:off x="3424214" y="6135710"/>
            <a:ext cx="773738" cy="461665"/>
          </a:xfrm>
          <a:prstGeom prst="rect">
            <a:avLst/>
          </a:prstGeom>
          <a:noFill/>
          <a:ln w="9525">
            <a:solidFill>
              <a:schemeClr val="tx1"/>
            </a:solidFill>
            <a:miter lim="800000"/>
            <a:headEnd/>
            <a:tailEnd/>
          </a:ln>
          <a:effectLst/>
        </p:spPr>
        <p:txBody>
          <a:bodyPr wrap="none">
            <a:spAutoFit/>
          </a:bodyPr>
          <a:lstStyle/>
          <a:p>
            <a:r>
              <a:rPr lang="tr-TR" dirty="0" smtClean="0">
                <a:latin typeface="Tahoma" pitchFamily="34" charset="0"/>
              </a:rPr>
              <a:t>Evet</a:t>
            </a:r>
            <a:endParaRPr lang="en-US" dirty="0">
              <a:latin typeface="Tahoma" pitchFamily="34" charset="0"/>
            </a:endParaRPr>
          </a:p>
        </p:txBody>
      </p:sp>
      <p:sp>
        <p:nvSpPr>
          <p:cNvPr id="145" name="Text Box 37"/>
          <p:cNvSpPr txBox="1">
            <a:spLocks noChangeArrowheads="1"/>
          </p:cNvSpPr>
          <p:nvPr/>
        </p:nvSpPr>
        <p:spPr bwMode="auto">
          <a:xfrm>
            <a:off x="6167414" y="6253483"/>
            <a:ext cx="773738" cy="461665"/>
          </a:xfrm>
          <a:prstGeom prst="rect">
            <a:avLst/>
          </a:prstGeom>
          <a:noFill/>
          <a:ln w="9525">
            <a:solidFill>
              <a:schemeClr val="tx1"/>
            </a:solidFill>
            <a:miter lim="800000"/>
            <a:headEnd/>
            <a:tailEnd/>
          </a:ln>
          <a:effectLst/>
        </p:spPr>
        <p:txBody>
          <a:bodyPr wrap="none">
            <a:spAutoFit/>
          </a:bodyPr>
          <a:lstStyle/>
          <a:p>
            <a:r>
              <a:rPr lang="tr-TR" dirty="0" smtClean="0">
                <a:latin typeface="Tahoma" pitchFamily="34" charset="0"/>
              </a:rPr>
              <a:t>Evet</a:t>
            </a:r>
            <a:endParaRPr lang="en-US" dirty="0">
              <a:latin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Sınıflandırma İşlemi</a:t>
            </a:r>
            <a:endParaRPr lang="tr-TR" dirty="0"/>
          </a:p>
        </p:txBody>
      </p:sp>
      <p:sp>
        <p:nvSpPr>
          <p:cNvPr id="3" name="2 İçerik Yer Tutucusu"/>
          <p:cNvSpPr>
            <a:spLocks noGrp="1"/>
          </p:cNvSpPr>
          <p:nvPr>
            <p:ph idx="1"/>
          </p:nvPr>
        </p:nvSpPr>
        <p:spPr/>
        <p:txBody>
          <a:bodyPr/>
          <a:lstStyle/>
          <a:p>
            <a:r>
              <a:rPr lang="tr-TR" dirty="0" smtClean="0"/>
              <a:t>Sınıflandırma işlemi üç aşamadan oluşur:</a:t>
            </a:r>
          </a:p>
          <a:p>
            <a:pPr lvl="1">
              <a:buNone/>
            </a:pPr>
            <a:r>
              <a:rPr lang="tr-TR" dirty="0" smtClean="0"/>
              <a:t>1. Model oluşturma</a:t>
            </a:r>
          </a:p>
          <a:p>
            <a:pPr lvl="1">
              <a:buNone/>
            </a:pPr>
            <a:r>
              <a:rPr lang="tr-TR" dirty="0" smtClean="0"/>
              <a:t>2. Model değerlendirme</a:t>
            </a:r>
          </a:p>
          <a:p>
            <a:pPr lvl="1">
              <a:buNone/>
            </a:pPr>
            <a:r>
              <a:rPr lang="tr-TR" dirty="0" smtClean="0"/>
              <a:t>3. Modeli kullanma</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4 Slayt Numarası Yer Tutucusu"/>
          <p:cNvSpPr>
            <a:spLocks noGrp="1"/>
          </p:cNvSpPr>
          <p:nvPr>
            <p:ph type="sldNum" sz="quarter" idx="12"/>
          </p:nvPr>
        </p:nvSpPr>
        <p:spPr>
          <a:noFill/>
          <a:scene3d>
            <a:camera prst="orthographicFront"/>
            <a:lightRig rig="threePt" dir="t"/>
          </a:scene3d>
          <a:sp3d>
            <a:bevelT prst="angle"/>
          </a:sp3d>
        </p:spPr>
        <p:txBody>
          <a:bodyPr/>
          <a:lstStyle/>
          <a:p>
            <a:fld id="{4BDF4440-DF5F-4A4E-9B4B-F616943DE729}" type="slidenum">
              <a:rPr lang="en-US"/>
              <a:pPr/>
              <a:t>70</a:t>
            </a:fld>
            <a:endParaRPr lang="en-US"/>
          </a:p>
        </p:txBody>
      </p:sp>
      <p:sp>
        <p:nvSpPr>
          <p:cNvPr id="24580" name="Rectangle 2"/>
          <p:cNvSpPr>
            <a:spLocks noGrp="1" noChangeArrowheads="1"/>
          </p:cNvSpPr>
          <p:nvPr>
            <p:ph type="title"/>
          </p:nvPr>
        </p:nvSpPr>
        <p:spPr/>
        <p:txBody>
          <a:bodyPr/>
          <a:lstStyle/>
          <a:p>
            <a:pPr eaLnBrk="1" hangingPunct="1"/>
            <a:r>
              <a:rPr lang="sv-SE" dirty="0" smtClean="0"/>
              <a:t>ID3 Algoritm</a:t>
            </a:r>
            <a:r>
              <a:rPr lang="tr-TR" dirty="0" smtClean="0"/>
              <a:t>ası</a:t>
            </a:r>
            <a:endParaRPr lang="sv-SE" dirty="0" smtClean="0"/>
          </a:p>
        </p:txBody>
      </p:sp>
      <p:sp>
        <p:nvSpPr>
          <p:cNvPr id="24581" name="Line 3"/>
          <p:cNvSpPr>
            <a:spLocks noChangeShapeType="1"/>
          </p:cNvSpPr>
          <p:nvPr/>
        </p:nvSpPr>
        <p:spPr bwMode="auto">
          <a:xfrm flipH="1">
            <a:off x="2043113" y="1795463"/>
            <a:ext cx="2895600" cy="18288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4582" name="Line 4"/>
          <p:cNvSpPr>
            <a:spLocks noChangeShapeType="1"/>
          </p:cNvSpPr>
          <p:nvPr/>
        </p:nvSpPr>
        <p:spPr bwMode="auto">
          <a:xfrm>
            <a:off x="5243513" y="2100263"/>
            <a:ext cx="1905000" cy="16764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4583" name="Line 5"/>
          <p:cNvSpPr>
            <a:spLocks noChangeShapeType="1"/>
          </p:cNvSpPr>
          <p:nvPr/>
        </p:nvSpPr>
        <p:spPr bwMode="auto">
          <a:xfrm>
            <a:off x="4786313" y="2176463"/>
            <a:ext cx="0" cy="1600200"/>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4584" name="Text Box 6"/>
          <p:cNvSpPr txBox="1">
            <a:spLocks noChangeArrowheads="1"/>
          </p:cNvSpPr>
          <p:nvPr/>
        </p:nvSpPr>
        <p:spPr bwMode="auto">
          <a:xfrm>
            <a:off x="4352142" y="1643063"/>
            <a:ext cx="862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24585" name="Text Box 7"/>
          <p:cNvSpPr txBox="1">
            <a:spLocks noChangeArrowheads="1"/>
          </p:cNvSpPr>
          <p:nvPr/>
        </p:nvSpPr>
        <p:spPr bwMode="auto">
          <a:xfrm>
            <a:off x="2728913" y="2633663"/>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dirty="0">
              <a:solidFill>
                <a:schemeClr val="tx1"/>
              </a:solidFill>
            </a:endParaRPr>
          </a:p>
        </p:txBody>
      </p:sp>
      <p:sp>
        <p:nvSpPr>
          <p:cNvPr id="24586" name="Text Box 8"/>
          <p:cNvSpPr txBox="1">
            <a:spLocks noChangeArrowheads="1"/>
          </p:cNvSpPr>
          <p:nvPr/>
        </p:nvSpPr>
        <p:spPr bwMode="auto">
          <a:xfrm>
            <a:off x="4100513" y="2633663"/>
            <a:ext cx="1125501"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i="1" dirty="0">
              <a:solidFill>
                <a:schemeClr val="tx1"/>
              </a:solidFill>
            </a:endParaRPr>
          </a:p>
        </p:txBody>
      </p:sp>
      <p:sp>
        <p:nvSpPr>
          <p:cNvPr id="24587" name="Text Box 9"/>
          <p:cNvSpPr txBox="1">
            <a:spLocks noChangeArrowheads="1"/>
          </p:cNvSpPr>
          <p:nvPr/>
        </p:nvSpPr>
        <p:spPr bwMode="auto">
          <a:xfrm>
            <a:off x="5643570" y="2633663"/>
            <a:ext cx="1457002"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dirty="0">
              <a:solidFill>
                <a:schemeClr val="tx1"/>
              </a:solidFill>
            </a:endParaRPr>
          </a:p>
        </p:txBody>
      </p:sp>
      <p:sp>
        <p:nvSpPr>
          <p:cNvPr id="24588" name="Text Box 10"/>
          <p:cNvSpPr txBox="1">
            <a:spLocks noChangeArrowheads="1"/>
          </p:cNvSpPr>
          <p:nvPr/>
        </p:nvSpPr>
        <p:spPr bwMode="auto">
          <a:xfrm>
            <a:off x="4419600" y="4462463"/>
            <a:ext cx="773738"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4589" name="Text Box 11"/>
          <p:cNvSpPr txBox="1">
            <a:spLocks noChangeArrowheads="1"/>
          </p:cNvSpPr>
          <p:nvPr/>
        </p:nvSpPr>
        <p:spPr bwMode="auto">
          <a:xfrm>
            <a:off x="1600200" y="1600200"/>
            <a:ext cx="2230438" cy="822325"/>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[D1,D2,…,D14]</a:t>
            </a:r>
          </a:p>
          <a:p>
            <a:pPr>
              <a:spcBef>
                <a:spcPct val="0"/>
              </a:spcBef>
            </a:pPr>
            <a:r>
              <a:rPr lang="sv-SE">
                <a:solidFill>
                  <a:schemeClr val="tx1"/>
                </a:solidFill>
              </a:rPr>
              <a:t>    [9+,5-]</a:t>
            </a:r>
            <a:endParaRPr lang="en-US">
              <a:solidFill>
                <a:schemeClr val="tx1"/>
              </a:solidFill>
            </a:endParaRPr>
          </a:p>
        </p:txBody>
      </p:sp>
      <p:sp>
        <p:nvSpPr>
          <p:cNvPr id="24590" name="Text Box 12"/>
          <p:cNvSpPr txBox="1">
            <a:spLocks noChangeArrowheads="1"/>
          </p:cNvSpPr>
          <p:nvPr/>
        </p:nvSpPr>
        <p:spPr bwMode="auto">
          <a:xfrm>
            <a:off x="0" y="3624263"/>
            <a:ext cx="3897414" cy="830997"/>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sv-SE" dirty="0" smtClean="0">
                <a:solidFill>
                  <a:schemeClr val="tx1"/>
                </a:solidFill>
              </a:rPr>
              <a:t>S</a:t>
            </a:r>
            <a:r>
              <a:rPr lang="sv-SE" baseline="-25000" dirty="0" smtClean="0">
                <a:solidFill>
                  <a:schemeClr val="tx1"/>
                </a:solidFill>
              </a:rPr>
              <a:t>Güneşli</a:t>
            </a:r>
            <a:r>
              <a:rPr lang="sv-SE" dirty="0" smtClean="0">
                <a:solidFill>
                  <a:schemeClr val="tx1"/>
                </a:solidFill>
              </a:rPr>
              <a:t>=[</a:t>
            </a:r>
            <a:r>
              <a:rPr lang="sv-SE" dirty="0">
                <a:solidFill>
                  <a:schemeClr val="tx1"/>
                </a:solidFill>
              </a:rPr>
              <a:t>D1,D2,D8,D9,D11]</a:t>
            </a:r>
          </a:p>
          <a:p>
            <a:pPr>
              <a:spcBef>
                <a:spcPct val="0"/>
              </a:spcBef>
            </a:pPr>
            <a:r>
              <a:rPr lang="sv-SE" dirty="0">
                <a:solidFill>
                  <a:schemeClr val="tx1"/>
                </a:solidFill>
              </a:rPr>
              <a:t>            [2+,3-]</a:t>
            </a:r>
            <a:endParaRPr lang="en-US" dirty="0">
              <a:solidFill>
                <a:schemeClr val="tx1"/>
              </a:solidFill>
            </a:endParaRPr>
          </a:p>
        </p:txBody>
      </p:sp>
      <p:sp>
        <p:nvSpPr>
          <p:cNvPr id="24591" name="Text Box 13"/>
          <p:cNvSpPr txBox="1">
            <a:spLocks noChangeArrowheads="1"/>
          </p:cNvSpPr>
          <p:nvPr/>
        </p:nvSpPr>
        <p:spPr bwMode="auto">
          <a:xfrm>
            <a:off x="1509713" y="4538663"/>
            <a:ext cx="1033462" cy="495300"/>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   ?    </a:t>
            </a:r>
            <a:endParaRPr lang="en-US">
              <a:solidFill>
                <a:schemeClr val="tx1"/>
              </a:solidFill>
            </a:endParaRPr>
          </a:p>
        </p:txBody>
      </p:sp>
      <p:sp>
        <p:nvSpPr>
          <p:cNvPr id="24592" name="Text Box 14"/>
          <p:cNvSpPr txBox="1">
            <a:spLocks noChangeArrowheads="1"/>
          </p:cNvSpPr>
          <p:nvPr/>
        </p:nvSpPr>
        <p:spPr bwMode="auto">
          <a:xfrm>
            <a:off x="6919913" y="4538663"/>
            <a:ext cx="1033462" cy="495300"/>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   ?    </a:t>
            </a:r>
            <a:endParaRPr lang="en-US">
              <a:solidFill>
                <a:schemeClr val="tx1"/>
              </a:solidFill>
            </a:endParaRPr>
          </a:p>
        </p:txBody>
      </p:sp>
      <p:sp>
        <p:nvSpPr>
          <p:cNvPr id="24593" name="Text Box 15"/>
          <p:cNvSpPr txBox="1">
            <a:spLocks noChangeArrowheads="1"/>
          </p:cNvSpPr>
          <p:nvPr/>
        </p:nvSpPr>
        <p:spPr bwMode="auto">
          <a:xfrm>
            <a:off x="3733800" y="3624263"/>
            <a:ext cx="2520950" cy="822325"/>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[D3,D7,D12,D13]</a:t>
            </a:r>
          </a:p>
          <a:p>
            <a:pPr>
              <a:spcBef>
                <a:spcPct val="0"/>
              </a:spcBef>
            </a:pPr>
            <a:r>
              <a:rPr lang="sv-SE">
                <a:solidFill>
                  <a:schemeClr val="tx1"/>
                </a:solidFill>
              </a:rPr>
              <a:t>    [4+,0-]</a:t>
            </a:r>
            <a:endParaRPr lang="en-US">
              <a:solidFill>
                <a:schemeClr val="tx1"/>
              </a:solidFill>
            </a:endParaRPr>
          </a:p>
        </p:txBody>
      </p:sp>
      <p:sp>
        <p:nvSpPr>
          <p:cNvPr id="24594" name="Text Box 16"/>
          <p:cNvSpPr txBox="1">
            <a:spLocks noChangeArrowheads="1"/>
          </p:cNvSpPr>
          <p:nvPr/>
        </p:nvSpPr>
        <p:spPr bwMode="auto">
          <a:xfrm>
            <a:off x="6157913" y="3624263"/>
            <a:ext cx="2986087" cy="822325"/>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spcBef>
                <a:spcPct val="0"/>
              </a:spcBef>
            </a:pPr>
            <a:r>
              <a:rPr lang="sv-SE">
                <a:solidFill>
                  <a:schemeClr val="tx1"/>
                </a:solidFill>
              </a:rPr>
              <a:t>[D4,D5,D6,D10,D14]</a:t>
            </a:r>
          </a:p>
          <a:p>
            <a:pPr>
              <a:spcBef>
                <a:spcPct val="0"/>
              </a:spcBef>
            </a:pPr>
            <a:r>
              <a:rPr lang="sv-SE">
                <a:solidFill>
                  <a:schemeClr val="tx1"/>
                </a:solidFill>
              </a:rPr>
              <a:t>    [3+,2-]</a:t>
            </a:r>
            <a:endParaRPr lang="en-US">
              <a:solidFill>
                <a:schemeClr val="tx1"/>
              </a:solidFill>
            </a:endParaRPr>
          </a:p>
        </p:txBody>
      </p:sp>
      <p:sp>
        <p:nvSpPr>
          <p:cNvPr id="24595" name="Text Box 17"/>
          <p:cNvSpPr txBox="1">
            <a:spLocks noChangeArrowheads="1"/>
          </p:cNvSpPr>
          <p:nvPr/>
        </p:nvSpPr>
        <p:spPr bwMode="auto">
          <a:xfrm>
            <a:off x="214314" y="5105400"/>
            <a:ext cx="9001156" cy="1200329"/>
          </a:xfrm>
          <a:prstGeom prst="rect">
            <a:avLst/>
          </a:prstGeom>
          <a:noFill/>
          <a:ln w="9525">
            <a:noFill/>
            <a:miter lim="800000"/>
            <a:headEnd/>
            <a:tailEnd/>
          </a:ln>
          <a:scene3d>
            <a:camera prst="orthographicFront"/>
            <a:lightRig rig="threePt" dir="t"/>
          </a:scene3d>
          <a:sp3d>
            <a:bevelT prst="angle"/>
          </a:sp3d>
        </p:spPr>
        <p:txBody>
          <a:bodyPr wrap="square">
            <a:spAutoFit/>
          </a:bodyPr>
          <a:lstStyle/>
          <a:p>
            <a:pPr>
              <a:spcBef>
                <a:spcPct val="0"/>
              </a:spcBef>
            </a:pPr>
            <a:r>
              <a:rPr lang="sv-SE" dirty="0" smtClean="0">
                <a:solidFill>
                  <a:schemeClr val="tx1"/>
                </a:solidFill>
              </a:rPr>
              <a:t>Gain(S</a:t>
            </a:r>
            <a:r>
              <a:rPr lang="tr-TR" baseline="-25000" dirty="0" smtClean="0">
                <a:solidFill>
                  <a:schemeClr val="tx1"/>
                </a:solidFill>
              </a:rPr>
              <a:t>Güneşli</a:t>
            </a:r>
            <a:r>
              <a:rPr lang="sv-SE" dirty="0" smtClean="0">
                <a:solidFill>
                  <a:schemeClr val="tx1"/>
                </a:solidFill>
              </a:rPr>
              <a:t> </a:t>
            </a:r>
            <a:r>
              <a:rPr lang="sv-SE" dirty="0">
                <a:solidFill>
                  <a:schemeClr val="tx1"/>
                </a:solidFill>
              </a:rPr>
              <a:t>, </a:t>
            </a:r>
            <a:r>
              <a:rPr lang="sv-SE" dirty="0" smtClean="0">
                <a:solidFill>
                  <a:schemeClr val="tx1"/>
                </a:solidFill>
              </a:rPr>
              <a:t>Nem)=</a:t>
            </a:r>
            <a:r>
              <a:rPr lang="sv-SE" dirty="0">
                <a:solidFill>
                  <a:schemeClr val="tx1"/>
                </a:solidFill>
              </a:rPr>
              <a:t>0.970-(3/5)0.0 – 2/5(0.0) = 0.970</a:t>
            </a:r>
          </a:p>
          <a:p>
            <a:pPr>
              <a:spcBef>
                <a:spcPct val="0"/>
              </a:spcBef>
            </a:pPr>
            <a:r>
              <a:rPr lang="sv-SE" dirty="0" smtClean="0">
                <a:solidFill>
                  <a:schemeClr val="tx1"/>
                </a:solidFill>
              </a:rPr>
              <a:t>Gain(S</a:t>
            </a:r>
            <a:r>
              <a:rPr lang="tr-TR" baseline="-25000" dirty="0" smtClean="0">
                <a:solidFill>
                  <a:schemeClr val="tx1"/>
                </a:solidFill>
              </a:rPr>
              <a:t>Güneşli</a:t>
            </a:r>
            <a:r>
              <a:rPr lang="sv-SE" dirty="0" smtClean="0">
                <a:solidFill>
                  <a:schemeClr val="tx1"/>
                </a:solidFill>
              </a:rPr>
              <a:t> </a:t>
            </a:r>
            <a:r>
              <a:rPr lang="sv-SE" dirty="0">
                <a:solidFill>
                  <a:schemeClr val="tx1"/>
                </a:solidFill>
              </a:rPr>
              <a:t>, </a:t>
            </a:r>
            <a:r>
              <a:rPr lang="tr-TR" dirty="0" err="1" smtClean="0">
                <a:solidFill>
                  <a:schemeClr val="tx1"/>
                </a:solidFill>
              </a:rPr>
              <a:t>Sıc</a:t>
            </a:r>
            <a:r>
              <a:rPr lang="sv-SE" dirty="0" smtClean="0">
                <a:solidFill>
                  <a:schemeClr val="tx1"/>
                </a:solidFill>
              </a:rPr>
              <a:t>.)=</a:t>
            </a:r>
            <a:r>
              <a:rPr lang="sv-SE" dirty="0">
                <a:solidFill>
                  <a:schemeClr val="tx1"/>
                </a:solidFill>
              </a:rPr>
              <a:t>0.970-(2/5)0.0 –2/5(1.0)-(1/5)0.0 = 0.570</a:t>
            </a:r>
          </a:p>
          <a:p>
            <a:pPr>
              <a:spcBef>
                <a:spcPct val="0"/>
              </a:spcBef>
            </a:pPr>
            <a:r>
              <a:rPr lang="sv-SE" dirty="0" smtClean="0">
                <a:solidFill>
                  <a:schemeClr val="tx1"/>
                </a:solidFill>
              </a:rPr>
              <a:t>Gain(S</a:t>
            </a:r>
            <a:r>
              <a:rPr lang="tr-TR" baseline="-25000" dirty="0" smtClean="0">
                <a:solidFill>
                  <a:schemeClr val="tx1"/>
                </a:solidFill>
              </a:rPr>
              <a:t>Güneşli</a:t>
            </a:r>
            <a:r>
              <a:rPr lang="sv-SE" dirty="0" smtClean="0">
                <a:solidFill>
                  <a:schemeClr val="tx1"/>
                </a:solidFill>
              </a:rPr>
              <a:t> </a:t>
            </a:r>
            <a:r>
              <a:rPr lang="sv-SE" dirty="0">
                <a:solidFill>
                  <a:schemeClr val="tx1"/>
                </a:solidFill>
              </a:rPr>
              <a:t>, </a:t>
            </a:r>
            <a:r>
              <a:rPr lang="sv-SE" dirty="0" smtClean="0">
                <a:solidFill>
                  <a:schemeClr val="tx1"/>
                </a:solidFill>
              </a:rPr>
              <a:t>Rüzgar)=</a:t>
            </a:r>
            <a:r>
              <a:rPr lang="sv-SE" dirty="0">
                <a:solidFill>
                  <a:schemeClr val="tx1"/>
                </a:solidFill>
              </a:rPr>
              <a:t>0.970= -(2/5)1.0 – 3/5(0.918) = 0.019</a:t>
            </a:r>
            <a:endParaRPr lang="en-US" dirty="0">
              <a:solidFill>
                <a:schemeClr val="tx1"/>
              </a:solidFill>
            </a:endParaRPr>
          </a:p>
        </p:txBody>
      </p:sp>
      <p:sp>
        <p:nvSpPr>
          <p:cNvPr id="24596" name="Line 18"/>
          <p:cNvSpPr>
            <a:spLocks noChangeShapeType="1"/>
          </p:cNvSpPr>
          <p:nvPr/>
        </p:nvSpPr>
        <p:spPr bwMode="auto">
          <a:xfrm flipV="1">
            <a:off x="228600" y="4876800"/>
            <a:ext cx="1371600" cy="228600"/>
          </a:xfrm>
          <a:prstGeom prst="line">
            <a:avLst/>
          </a:prstGeom>
          <a:noFill/>
          <a:ln w="38100" cmpd="dbl">
            <a:solidFill>
              <a:schemeClr val="tx1"/>
            </a:solidFill>
            <a:miter lim="800000"/>
            <a:headEnd/>
            <a:tailEnd type="triangle" w="med" len="med"/>
          </a:ln>
          <a:scene3d>
            <a:camera prst="orthographicFront"/>
            <a:lightRig rig="threePt" dir="t"/>
          </a:scene3d>
          <a:sp3d>
            <a:bevelT prst="angle"/>
          </a:sp3d>
        </p:spPr>
        <p:txBody>
          <a:bodyPr wrap="none" anchor="ctr"/>
          <a:lstStyle/>
          <a:p>
            <a:endParaRPr lang="tr-TR"/>
          </a:p>
        </p:txBody>
      </p:sp>
      <p:sp>
        <p:nvSpPr>
          <p:cNvPr id="24597" name="AutoShape 20"/>
          <p:cNvSpPr>
            <a:spLocks/>
          </p:cNvSpPr>
          <p:nvPr/>
        </p:nvSpPr>
        <p:spPr bwMode="auto">
          <a:xfrm>
            <a:off x="152400" y="5105400"/>
            <a:ext cx="76200" cy="1143000"/>
          </a:xfrm>
          <a:prstGeom prst="leftBrace">
            <a:avLst>
              <a:gd name="adj1" fmla="val 125000"/>
              <a:gd name="adj2" fmla="val 50000"/>
            </a:avLst>
          </a:prstGeom>
          <a:noFill/>
          <a:ln w="28575">
            <a:solidFill>
              <a:schemeClr val="hlink"/>
            </a:solidFill>
            <a:miter lim="800000"/>
            <a:headEnd/>
            <a:tailEnd/>
          </a:ln>
          <a:scene3d>
            <a:camera prst="orthographicFront"/>
            <a:lightRig rig="threePt" dir="t"/>
          </a:scene3d>
          <a:sp3d>
            <a:bevelT prst="angle"/>
          </a:sp3d>
        </p:spPr>
        <p:txBody>
          <a:bodyPr wrap="none" anchor="ctr"/>
          <a:lstStyle/>
          <a:p>
            <a:endParaRPr lang="tr-TR"/>
          </a:p>
        </p:txBody>
      </p:sp>
      <p:sp>
        <p:nvSpPr>
          <p:cNvPr id="24598" name="Text Box 21"/>
          <p:cNvSpPr txBox="1">
            <a:spLocks noChangeArrowheads="1"/>
          </p:cNvSpPr>
          <p:nvPr/>
        </p:nvSpPr>
        <p:spPr bwMode="auto">
          <a:xfrm>
            <a:off x="-71470" y="4610100"/>
            <a:ext cx="1628972" cy="276999"/>
          </a:xfrm>
          <a:prstGeom prst="rect">
            <a:avLst/>
          </a:prstGeom>
          <a:noFill/>
          <a:ln w="9525">
            <a:noFill/>
            <a:miter lim="800000"/>
            <a:headEnd/>
            <a:tailEnd/>
          </a:ln>
          <a:scene3d>
            <a:camera prst="orthographicFront"/>
            <a:lightRig rig="threePt" dir="t"/>
          </a:scene3d>
          <a:sp3d>
            <a:bevelT prst="angle"/>
          </a:sp3d>
        </p:spPr>
        <p:txBody>
          <a:bodyPr wrap="none">
            <a:spAutoFit/>
          </a:bodyPr>
          <a:lstStyle/>
          <a:p>
            <a:r>
              <a:rPr lang="tr-TR" sz="1200" b="1" dirty="0" smtClean="0">
                <a:solidFill>
                  <a:schemeClr val="tx1"/>
                </a:solidFill>
              </a:rPr>
              <a:t>Bu düğüm için test</a:t>
            </a:r>
            <a:endParaRPr lang="en-US" sz="1200" b="1" dirty="0">
              <a:solidFill>
                <a:schemeClr val="tx1"/>
              </a:solidFill>
            </a:endParaRPr>
          </a:p>
        </p:txBody>
      </p:sp>
      <p:sp>
        <p:nvSpPr>
          <p:cNvPr id="24599" name="Text Box 22"/>
          <p:cNvSpPr txBox="1">
            <a:spLocks noChangeArrowheads="1"/>
          </p:cNvSpPr>
          <p:nvPr/>
        </p:nvSpPr>
        <p:spPr bwMode="auto">
          <a:xfrm>
            <a:off x="6248400" y="838200"/>
            <a:ext cx="2590800" cy="466725"/>
          </a:xfrm>
          <a:prstGeom prst="rect">
            <a:avLst/>
          </a:prstGeom>
          <a:noFill/>
          <a:ln w="9525">
            <a:solidFill>
              <a:schemeClr val="tx1"/>
            </a:solidFill>
            <a:miter lim="800000"/>
            <a:headEnd/>
            <a:tailEnd/>
          </a:ln>
        </p:spPr>
        <p:txBody>
          <a:bodyPr>
            <a:spAutoFit/>
          </a:bodyPr>
          <a:lstStyle/>
          <a:p>
            <a:r>
              <a:rPr lang="en-US" dirty="0" smtClean="0"/>
              <a:t>Not: </a:t>
            </a:r>
            <a:r>
              <a:rPr lang="en-US" dirty="0"/>
              <a:t>0Log</a:t>
            </a:r>
            <a:r>
              <a:rPr lang="en-US" baseline="-25000" dirty="0"/>
              <a:t>2</a:t>
            </a:r>
            <a:r>
              <a:rPr lang="en-US" dirty="0"/>
              <a:t>0 </a:t>
            </a:r>
            <a:r>
              <a:rPr lang="en-US" b="1" dirty="0"/>
              <a:t>=</a:t>
            </a:r>
            <a:r>
              <a:rPr lang="en-US" dirty="0"/>
              <a:t>0</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Line 2"/>
          <p:cNvSpPr>
            <a:spLocks noChangeShapeType="1"/>
          </p:cNvSpPr>
          <p:nvPr/>
        </p:nvSpPr>
        <p:spPr bwMode="auto">
          <a:xfrm flipH="1">
            <a:off x="2033588" y="2268538"/>
            <a:ext cx="2233612" cy="116046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05" name="Line 3"/>
          <p:cNvSpPr>
            <a:spLocks noChangeShapeType="1"/>
          </p:cNvSpPr>
          <p:nvPr/>
        </p:nvSpPr>
        <p:spPr bwMode="auto">
          <a:xfrm>
            <a:off x="5214938" y="2268538"/>
            <a:ext cx="1643062" cy="116046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06" name="Line 4"/>
          <p:cNvSpPr>
            <a:spLocks noChangeShapeType="1"/>
          </p:cNvSpPr>
          <p:nvPr/>
        </p:nvSpPr>
        <p:spPr bwMode="auto">
          <a:xfrm flipH="1">
            <a:off x="658813" y="3929066"/>
            <a:ext cx="788987" cy="10017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07" name="Line 5"/>
          <p:cNvSpPr>
            <a:spLocks noChangeShapeType="1"/>
          </p:cNvSpPr>
          <p:nvPr/>
        </p:nvSpPr>
        <p:spPr bwMode="auto">
          <a:xfrm>
            <a:off x="1900238" y="3929066"/>
            <a:ext cx="919162" cy="10017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08" name="Line 6"/>
          <p:cNvSpPr>
            <a:spLocks noChangeShapeType="1"/>
          </p:cNvSpPr>
          <p:nvPr/>
        </p:nvSpPr>
        <p:spPr bwMode="auto">
          <a:xfrm>
            <a:off x="7146925" y="3929066"/>
            <a:ext cx="854075" cy="10017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09" name="Line 7"/>
          <p:cNvSpPr>
            <a:spLocks noChangeShapeType="1"/>
          </p:cNvSpPr>
          <p:nvPr/>
        </p:nvSpPr>
        <p:spPr bwMode="auto">
          <a:xfrm flipH="1">
            <a:off x="6069013" y="3929066"/>
            <a:ext cx="788987" cy="10017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10" name="Line 8"/>
          <p:cNvSpPr>
            <a:spLocks noChangeShapeType="1"/>
          </p:cNvSpPr>
          <p:nvPr/>
        </p:nvSpPr>
        <p:spPr bwMode="auto">
          <a:xfrm>
            <a:off x="4495800" y="2320925"/>
            <a:ext cx="1588" cy="1108075"/>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5611" name="Rectangle 9"/>
          <p:cNvSpPr>
            <a:spLocks noGrp="1" noChangeArrowheads="1"/>
          </p:cNvSpPr>
          <p:nvPr>
            <p:ph type="title"/>
          </p:nvPr>
        </p:nvSpPr>
        <p:spPr/>
        <p:txBody>
          <a:bodyPr/>
          <a:lstStyle/>
          <a:p>
            <a:pPr eaLnBrk="1" hangingPunct="1"/>
            <a:r>
              <a:rPr lang="sv-SE" dirty="0" smtClean="0"/>
              <a:t>ID3 Algoritm</a:t>
            </a:r>
            <a:r>
              <a:rPr lang="tr-TR" dirty="0" smtClean="0"/>
              <a:t>ası</a:t>
            </a:r>
            <a:endParaRPr lang="en-US" dirty="0" smtClean="0"/>
          </a:p>
        </p:txBody>
      </p:sp>
      <p:sp>
        <p:nvSpPr>
          <p:cNvPr id="25612" name="Text Box 10"/>
          <p:cNvSpPr txBox="1">
            <a:spLocks noChangeArrowheads="1"/>
          </p:cNvSpPr>
          <p:nvPr/>
        </p:nvSpPr>
        <p:spPr bwMode="auto">
          <a:xfrm>
            <a:off x="4352142" y="1824327"/>
            <a:ext cx="862800"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25613" name="Text Box 11"/>
          <p:cNvSpPr txBox="1">
            <a:spLocks noChangeArrowheads="1"/>
          </p:cNvSpPr>
          <p:nvPr/>
        </p:nvSpPr>
        <p:spPr bwMode="auto">
          <a:xfrm>
            <a:off x="2438400" y="2590800"/>
            <a:ext cx="117403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Güneşli</a:t>
            </a:r>
            <a:endParaRPr lang="en-US" dirty="0">
              <a:solidFill>
                <a:schemeClr val="tx1"/>
              </a:solidFill>
            </a:endParaRPr>
          </a:p>
        </p:txBody>
      </p:sp>
      <p:sp>
        <p:nvSpPr>
          <p:cNvPr id="25614" name="Text Box 12"/>
          <p:cNvSpPr txBox="1">
            <a:spLocks noChangeArrowheads="1"/>
          </p:cNvSpPr>
          <p:nvPr/>
        </p:nvSpPr>
        <p:spPr bwMode="auto">
          <a:xfrm>
            <a:off x="4038600" y="2590800"/>
            <a:ext cx="1125501"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Bulutlu</a:t>
            </a:r>
            <a:endParaRPr lang="en-US" i="1" dirty="0">
              <a:solidFill>
                <a:schemeClr val="tx1"/>
              </a:solidFill>
            </a:endParaRPr>
          </a:p>
        </p:txBody>
      </p:sp>
      <p:sp>
        <p:nvSpPr>
          <p:cNvPr id="25615" name="Text Box 13"/>
          <p:cNvSpPr txBox="1">
            <a:spLocks noChangeArrowheads="1"/>
          </p:cNvSpPr>
          <p:nvPr/>
        </p:nvSpPr>
        <p:spPr bwMode="auto">
          <a:xfrm>
            <a:off x="5715008" y="2590800"/>
            <a:ext cx="1457002"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Yağmurlu</a:t>
            </a:r>
            <a:endParaRPr lang="en-US" dirty="0">
              <a:solidFill>
                <a:schemeClr val="tx1"/>
              </a:solidFill>
            </a:endParaRPr>
          </a:p>
        </p:txBody>
      </p:sp>
      <p:sp>
        <p:nvSpPr>
          <p:cNvPr id="25616" name="Text Box 14"/>
          <p:cNvSpPr txBox="1">
            <a:spLocks noChangeArrowheads="1"/>
          </p:cNvSpPr>
          <p:nvPr/>
        </p:nvSpPr>
        <p:spPr bwMode="auto">
          <a:xfrm>
            <a:off x="1109663" y="3429000"/>
            <a:ext cx="809837"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Nem</a:t>
            </a:r>
            <a:endParaRPr lang="en-US" dirty="0">
              <a:solidFill>
                <a:schemeClr val="tx1"/>
              </a:solidFill>
            </a:endParaRPr>
          </a:p>
        </p:txBody>
      </p:sp>
      <p:sp>
        <p:nvSpPr>
          <p:cNvPr id="25617" name="Text Box 15"/>
          <p:cNvSpPr txBox="1">
            <a:spLocks noChangeArrowheads="1"/>
          </p:cNvSpPr>
          <p:nvPr/>
        </p:nvSpPr>
        <p:spPr bwMode="auto">
          <a:xfrm>
            <a:off x="496888" y="4244978"/>
            <a:ext cx="1141659"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Yüksek</a:t>
            </a:r>
            <a:endParaRPr lang="en-US" dirty="0">
              <a:solidFill>
                <a:schemeClr val="tx1"/>
              </a:solidFill>
            </a:endParaRPr>
          </a:p>
        </p:txBody>
      </p:sp>
      <p:sp>
        <p:nvSpPr>
          <p:cNvPr id="25618" name="Text Box 16"/>
          <p:cNvSpPr txBox="1">
            <a:spLocks noChangeArrowheads="1"/>
          </p:cNvSpPr>
          <p:nvPr/>
        </p:nvSpPr>
        <p:spPr bwMode="auto">
          <a:xfrm>
            <a:off x="2068513" y="4244978"/>
            <a:ext cx="1185862" cy="495300"/>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a:solidFill>
                  <a:schemeClr val="tx1"/>
                </a:solidFill>
              </a:rPr>
              <a:t>Normal</a:t>
            </a:r>
            <a:endParaRPr lang="en-US">
              <a:solidFill>
                <a:schemeClr val="tx1"/>
              </a:solidFill>
            </a:endParaRPr>
          </a:p>
        </p:txBody>
      </p:sp>
      <p:sp>
        <p:nvSpPr>
          <p:cNvPr id="25619" name="Text Box 17"/>
          <p:cNvSpPr txBox="1">
            <a:spLocks noChangeArrowheads="1"/>
          </p:cNvSpPr>
          <p:nvPr/>
        </p:nvSpPr>
        <p:spPr bwMode="auto">
          <a:xfrm>
            <a:off x="6526213" y="3429000"/>
            <a:ext cx="1124154" cy="461665"/>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25620" name="Text Box 18"/>
          <p:cNvSpPr txBox="1">
            <a:spLocks noChangeArrowheads="1"/>
          </p:cNvSpPr>
          <p:nvPr/>
        </p:nvSpPr>
        <p:spPr bwMode="auto">
          <a:xfrm>
            <a:off x="5867400" y="4244978"/>
            <a:ext cx="946093"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Güçlü</a:t>
            </a:r>
            <a:endParaRPr lang="en-US" dirty="0">
              <a:solidFill>
                <a:schemeClr val="tx1"/>
              </a:solidFill>
            </a:endParaRPr>
          </a:p>
        </p:txBody>
      </p:sp>
      <p:sp>
        <p:nvSpPr>
          <p:cNvPr id="25621" name="Text Box 19"/>
          <p:cNvSpPr txBox="1">
            <a:spLocks noChangeArrowheads="1"/>
          </p:cNvSpPr>
          <p:nvPr/>
        </p:nvSpPr>
        <p:spPr bwMode="auto">
          <a:xfrm>
            <a:off x="7372350" y="4244978"/>
            <a:ext cx="831125" cy="461665"/>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i="1" dirty="0" err="1" smtClean="0">
                <a:solidFill>
                  <a:schemeClr val="tx1"/>
                </a:solidFill>
              </a:rPr>
              <a:t>Zayıf</a:t>
            </a:r>
            <a:endParaRPr lang="en-US" dirty="0">
              <a:solidFill>
                <a:schemeClr val="tx1"/>
              </a:solidFill>
            </a:endParaRPr>
          </a:p>
        </p:txBody>
      </p:sp>
      <p:sp>
        <p:nvSpPr>
          <p:cNvPr id="25622" name="Text Box 20"/>
          <p:cNvSpPr txBox="1">
            <a:spLocks noChangeArrowheads="1"/>
          </p:cNvSpPr>
          <p:nvPr/>
        </p:nvSpPr>
        <p:spPr bwMode="auto">
          <a:xfrm>
            <a:off x="309563" y="4929198"/>
            <a:ext cx="887872"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Hayır</a:t>
            </a:r>
            <a:endParaRPr lang="en-US" dirty="0">
              <a:solidFill>
                <a:schemeClr val="tx1"/>
              </a:solidFill>
            </a:endParaRPr>
          </a:p>
        </p:txBody>
      </p:sp>
      <p:sp>
        <p:nvSpPr>
          <p:cNvPr id="25623" name="Text Box 21"/>
          <p:cNvSpPr txBox="1">
            <a:spLocks noChangeArrowheads="1"/>
          </p:cNvSpPr>
          <p:nvPr/>
        </p:nvSpPr>
        <p:spPr bwMode="auto">
          <a:xfrm>
            <a:off x="2609850" y="4929198"/>
            <a:ext cx="773738"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5624" name="Text Box 22"/>
          <p:cNvSpPr txBox="1">
            <a:spLocks noChangeArrowheads="1"/>
          </p:cNvSpPr>
          <p:nvPr/>
        </p:nvSpPr>
        <p:spPr bwMode="auto">
          <a:xfrm>
            <a:off x="4286250" y="3429000"/>
            <a:ext cx="773738"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5625" name="Text Box 23"/>
          <p:cNvSpPr txBox="1">
            <a:spLocks noChangeArrowheads="1"/>
          </p:cNvSpPr>
          <p:nvPr/>
        </p:nvSpPr>
        <p:spPr bwMode="auto">
          <a:xfrm>
            <a:off x="7867650" y="4929198"/>
            <a:ext cx="773738"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5626" name="Text Box 24"/>
          <p:cNvSpPr txBox="1">
            <a:spLocks noChangeArrowheads="1"/>
          </p:cNvSpPr>
          <p:nvPr/>
        </p:nvSpPr>
        <p:spPr bwMode="auto">
          <a:xfrm>
            <a:off x="5719763" y="4929198"/>
            <a:ext cx="887872" cy="461665"/>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Hayır</a:t>
            </a:r>
            <a:endParaRPr lang="en-US" dirty="0">
              <a:solidFill>
                <a:schemeClr val="tx1"/>
              </a:solidFill>
            </a:endParaRPr>
          </a:p>
        </p:txBody>
      </p:sp>
      <p:sp>
        <p:nvSpPr>
          <p:cNvPr id="25627" name="Rectangle 25"/>
          <p:cNvSpPr>
            <a:spLocks noChangeArrowheads="1"/>
          </p:cNvSpPr>
          <p:nvPr/>
        </p:nvSpPr>
        <p:spPr bwMode="auto">
          <a:xfrm>
            <a:off x="3429000" y="3875088"/>
            <a:ext cx="2667000"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[D3,D7,D12,D13]</a:t>
            </a:r>
            <a:endParaRPr lang="en-US">
              <a:solidFill>
                <a:schemeClr val="tx1"/>
              </a:solidFill>
            </a:endParaRPr>
          </a:p>
        </p:txBody>
      </p:sp>
      <p:sp>
        <p:nvSpPr>
          <p:cNvPr id="25628" name="Rectangle 26"/>
          <p:cNvSpPr>
            <a:spLocks noChangeArrowheads="1"/>
          </p:cNvSpPr>
          <p:nvPr/>
        </p:nvSpPr>
        <p:spPr bwMode="auto">
          <a:xfrm>
            <a:off x="2185988" y="5603886"/>
            <a:ext cx="2233612"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[D8,D9,D11]</a:t>
            </a:r>
            <a:endParaRPr lang="en-US">
              <a:solidFill>
                <a:schemeClr val="tx1"/>
              </a:solidFill>
            </a:endParaRPr>
          </a:p>
        </p:txBody>
      </p:sp>
      <p:sp>
        <p:nvSpPr>
          <p:cNvPr id="25629" name="Rectangle 27"/>
          <p:cNvSpPr>
            <a:spLocks noChangeArrowheads="1"/>
          </p:cNvSpPr>
          <p:nvPr/>
        </p:nvSpPr>
        <p:spPr bwMode="auto">
          <a:xfrm>
            <a:off x="5310188" y="5527686"/>
            <a:ext cx="2233612"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[D6,D14]</a:t>
            </a:r>
            <a:endParaRPr lang="en-US">
              <a:solidFill>
                <a:schemeClr val="tx1"/>
              </a:solidFill>
            </a:endParaRPr>
          </a:p>
        </p:txBody>
      </p:sp>
      <p:sp>
        <p:nvSpPr>
          <p:cNvPr id="25630" name="Rectangle 28"/>
          <p:cNvSpPr>
            <a:spLocks noChangeArrowheads="1"/>
          </p:cNvSpPr>
          <p:nvPr/>
        </p:nvSpPr>
        <p:spPr bwMode="auto">
          <a:xfrm>
            <a:off x="0" y="5614998"/>
            <a:ext cx="1395413"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[D1,D2]</a:t>
            </a:r>
            <a:endParaRPr lang="en-US">
              <a:solidFill>
                <a:schemeClr val="tx1"/>
              </a:solidFill>
            </a:endParaRPr>
          </a:p>
        </p:txBody>
      </p:sp>
      <p:sp>
        <p:nvSpPr>
          <p:cNvPr id="25631" name="Rectangle 29"/>
          <p:cNvSpPr>
            <a:spLocks noChangeArrowheads="1"/>
          </p:cNvSpPr>
          <p:nvPr/>
        </p:nvSpPr>
        <p:spPr bwMode="auto">
          <a:xfrm>
            <a:off x="7291388" y="5527686"/>
            <a:ext cx="2233612" cy="457200"/>
          </a:xfrm>
          <a:prstGeom prst="rect">
            <a:avLst/>
          </a:prstGeom>
          <a:noFill/>
          <a:ln w="9525">
            <a:noFill/>
            <a:miter lim="800000"/>
            <a:headEnd/>
            <a:tailEnd/>
          </a:ln>
          <a:scene3d>
            <a:camera prst="orthographicFront"/>
            <a:lightRig rig="threePt" dir="t"/>
          </a:scene3d>
          <a:sp3d>
            <a:bevelT prst="angle"/>
          </a:sp3d>
        </p:spPr>
        <p:txBody>
          <a:bodyPr>
            <a:spAutoFit/>
          </a:bodyPr>
          <a:lstStyle/>
          <a:p>
            <a:r>
              <a:rPr lang="sv-SE">
                <a:solidFill>
                  <a:schemeClr val="tx1"/>
                </a:solidFill>
              </a:rPr>
              <a:t>[D4,D5,D10]</a:t>
            </a:r>
            <a:endParaRPr lang="en-US">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Özet Örnek</a:t>
            </a:r>
            <a:endParaRPr lang="tr-TR" dirty="0"/>
          </a:p>
        </p:txBody>
      </p:sp>
      <p:sp>
        <p:nvSpPr>
          <p:cNvPr id="3" name="2 Slayt Numarası Yer Tutucusu"/>
          <p:cNvSpPr>
            <a:spLocks noGrp="1"/>
          </p:cNvSpPr>
          <p:nvPr>
            <p:ph type="sldNum" sz="quarter" idx="12"/>
          </p:nvPr>
        </p:nvSpPr>
        <p:spPr/>
        <p:txBody>
          <a:bodyPr/>
          <a:lstStyle/>
          <a:p>
            <a:pPr>
              <a:defRPr/>
            </a:pPr>
            <a:fld id="{5A2E0558-3FBB-47E5-AD4A-4224FB232A16}" type="slidenum">
              <a:rPr lang="en-US" smtClean="0"/>
              <a:pPr>
                <a:defRPr/>
              </a:pPr>
              <a:t>72</a:t>
            </a:fld>
            <a:endParaRPr lang="en-US"/>
          </a:p>
        </p:txBody>
      </p:sp>
      <p:sp>
        <p:nvSpPr>
          <p:cNvPr id="15" name="Text Box 265"/>
          <p:cNvSpPr txBox="1">
            <a:spLocks noChangeArrowheads="1"/>
          </p:cNvSpPr>
          <p:nvPr/>
        </p:nvSpPr>
        <p:spPr bwMode="auto">
          <a:xfrm>
            <a:off x="579437" y="1531958"/>
            <a:ext cx="1069524" cy="36933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tr-TR" sz="1800" dirty="0" smtClean="0"/>
              <a:t>Nitelikler</a:t>
            </a:r>
            <a:endParaRPr lang="en-US" sz="1800" dirty="0"/>
          </a:p>
        </p:txBody>
      </p:sp>
      <p:sp>
        <p:nvSpPr>
          <p:cNvPr id="16" name="Text Box 266"/>
          <p:cNvSpPr txBox="1">
            <a:spLocks noChangeArrowheads="1"/>
          </p:cNvSpPr>
          <p:nvPr/>
        </p:nvSpPr>
        <p:spPr bwMode="auto">
          <a:xfrm>
            <a:off x="1693862" y="1511321"/>
            <a:ext cx="1082348" cy="36933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800" dirty="0"/>
              <a:t> </a:t>
            </a:r>
            <a:r>
              <a:rPr lang="tr-TR" sz="1800" dirty="0" smtClean="0"/>
              <a:t>Etiketler</a:t>
            </a:r>
            <a:endParaRPr lang="en-US" sz="1800" dirty="0"/>
          </a:p>
        </p:txBody>
      </p:sp>
      <p:sp>
        <p:nvSpPr>
          <p:cNvPr id="17" name="Rectangle 267"/>
          <p:cNvSpPr>
            <a:spLocks noChangeArrowheads="1"/>
          </p:cNvSpPr>
          <p:nvPr/>
        </p:nvSpPr>
        <p:spPr bwMode="auto">
          <a:xfrm>
            <a:off x="579437" y="3786190"/>
            <a:ext cx="8350281" cy="2308324"/>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latin typeface="Times New Roman" pitchFamily="18" charset="0"/>
              </a:rPr>
              <a:t>IG(X1,Y) =  H(Y) – H(Y|X1)</a:t>
            </a:r>
          </a:p>
          <a:p>
            <a:endParaRPr lang="en-US" dirty="0">
              <a:latin typeface="Times New Roman" pitchFamily="18" charset="0"/>
            </a:endParaRPr>
          </a:p>
          <a:p>
            <a:r>
              <a:rPr lang="en-US" dirty="0">
                <a:latin typeface="Times New Roman" pitchFamily="18" charset="0"/>
              </a:rPr>
              <a:t>H(Y)       = - (5/10) log(5/10) -5/10log(5/10) = 1</a:t>
            </a:r>
          </a:p>
          <a:p>
            <a:r>
              <a:rPr lang="en-US" dirty="0">
                <a:latin typeface="Times New Roman" pitchFamily="18" charset="0"/>
              </a:rPr>
              <a:t>H(Y|X1) =  P(X1=T)</a:t>
            </a:r>
            <a:r>
              <a:rPr lang="en-US" dirty="0">
                <a:solidFill>
                  <a:srgbClr val="CC0000"/>
                </a:solidFill>
                <a:latin typeface="Times New Roman" pitchFamily="18" charset="0"/>
              </a:rPr>
              <a:t>H(Y|X1=T</a:t>
            </a:r>
            <a:r>
              <a:rPr lang="en-US" dirty="0">
                <a:latin typeface="Times New Roman" pitchFamily="18" charset="0"/>
              </a:rPr>
              <a:t>) + P(X1=F) </a:t>
            </a:r>
            <a:r>
              <a:rPr lang="en-US" dirty="0">
                <a:solidFill>
                  <a:srgbClr val="CC0000"/>
                </a:solidFill>
                <a:latin typeface="Times New Roman" pitchFamily="18" charset="0"/>
              </a:rPr>
              <a:t>H(Y|X1=F)</a:t>
            </a:r>
            <a:r>
              <a:rPr lang="en-US" dirty="0">
                <a:latin typeface="Times New Roman" pitchFamily="18" charset="0"/>
              </a:rPr>
              <a:t> </a:t>
            </a:r>
          </a:p>
          <a:p>
            <a:r>
              <a:rPr lang="en-US" dirty="0">
                <a:latin typeface="Times New Roman" pitchFamily="18" charset="0"/>
              </a:rPr>
              <a:t>               =  4/10 </a:t>
            </a:r>
            <a:r>
              <a:rPr lang="en-US" dirty="0">
                <a:solidFill>
                  <a:srgbClr val="FF0000"/>
                </a:solidFill>
                <a:latin typeface="Times New Roman" pitchFamily="18" charset="0"/>
              </a:rPr>
              <a:t>(1log 1 + 0 log 0) +6/10 (5/6log 5/6 +1/6log1/6)</a:t>
            </a:r>
          </a:p>
          <a:p>
            <a:r>
              <a:rPr lang="en-US" dirty="0">
                <a:solidFill>
                  <a:srgbClr val="FF0000"/>
                </a:solidFill>
                <a:latin typeface="Times New Roman" pitchFamily="18" charset="0"/>
              </a:rPr>
              <a:t>	 </a:t>
            </a:r>
            <a:r>
              <a:rPr lang="en-US" dirty="0">
                <a:latin typeface="Times New Roman" pitchFamily="18" charset="0"/>
              </a:rPr>
              <a:t>= 0.39</a:t>
            </a:r>
          </a:p>
        </p:txBody>
      </p:sp>
      <p:sp>
        <p:nvSpPr>
          <p:cNvPr id="18" name="Text Box 269"/>
          <p:cNvSpPr txBox="1">
            <a:spLocks noChangeArrowheads="1"/>
          </p:cNvSpPr>
          <p:nvPr/>
        </p:nvSpPr>
        <p:spPr bwMode="auto">
          <a:xfrm>
            <a:off x="428596" y="6386476"/>
            <a:ext cx="419505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tr-TR" dirty="0" smtClean="0">
                <a:latin typeface="Calibri" pitchFamily="34" charset="0"/>
              </a:rPr>
              <a:t>Bilgi Kazancı </a:t>
            </a:r>
            <a:r>
              <a:rPr lang="en-US" dirty="0" smtClean="0">
                <a:latin typeface="Calibri" pitchFamily="34" charset="0"/>
              </a:rPr>
              <a:t>(X1,Y</a:t>
            </a:r>
            <a:r>
              <a:rPr lang="en-US" dirty="0">
                <a:latin typeface="Calibri" pitchFamily="34" charset="0"/>
              </a:rPr>
              <a:t>)= 1-0.39=0.61</a:t>
            </a:r>
          </a:p>
        </p:txBody>
      </p:sp>
      <p:sp>
        <p:nvSpPr>
          <p:cNvPr id="19" name="Text Box 272"/>
          <p:cNvSpPr txBox="1">
            <a:spLocks noChangeArrowheads="1"/>
          </p:cNvSpPr>
          <p:nvPr/>
        </p:nvSpPr>
        <p:spPr bwMode="auto">
          <a:xfrm>
            <a:off x="4106862" y="1954233"/>
            <a:ext cx="4690066"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tr-TR" sz="2800" dirty="0" smtClean="0">
                <a:latin typeface="Calibri" pitchFamily="34" charset="0"/>
              </a:rPr>
              <a:t>Hangisini seçeriz : </a:t>
            </a:r>
            <a:r>
              <a:rPr lang="en-US" sz="2800" dirty="0" smtClean="0">
                <a:latin typeface="Calibri" pitchFamily="34" charset="0"/>
              </a:rPr>
              <a:t>X1 </a:t>
            </a:r>
            <a:r>
              <a:rPr lang="tr-TR" sz="2800" dirty="0" smtClean="0">
                <a:latin typeface="Calibri" pitchFamily="34" charset="0"/>
              </a:rPr>
              <a:t>ya da</a:t>
            </a:r>
            <a:r>
              <a:rPr lang="en-US" sz="2800" dirty="0" smtClean="0">
                <a:latin typeface="Calibri" pitchFamily="34" charset="0"/>
              </a:rPr>
              <a:t> </a:t>
            </a:r>
            <a:r>
              <a:rPr lang="en-US" sz="2800" dirty="0">
                <a:latin typeface="Calibri" pitchFamily="34" charset="0"/>
              </a:rPr>
              <a:t>X2?</a:t>
            </a:r>
          </a:p>
        </p:txBody>
      </p:sp>
      <p:graphicFrame>
        <p:nvGraphicFramePr>
          <p:cNvPr id="20" name="Group 18"/>
          <p:cNvGraphicFramePr>
            <a:graphicFrameLocks noGrp="1"/>
          </p:cNvGraphicFramePr>
          <p:nvPr/>
        </p:nvGraphicFramePr>
        <p:xfrm>
          <a:off x="696904" y="1916113"/>
          <a:ext cx="2732088" cy="1828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03288">
                  <a:extLst>
                    <a:ext uri="{9D8B030D-6E8A-4147-A177-3AD203B41FA5}">
                      <a16:colId xmlns:a16="http://schemas.microsoft.com/office/drawing/2014/main" val="20003"/>
                    </a:ext>
                  </a:extLst>
                </a:gridCol>
              </a:tblGrid>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cs typeface="Arial" pitchFamily="34" charset="0"/>
                        </a:rPr>
                        <a:t>X1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X2</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Y</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FF66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tr-TR" sz="1800" b="1" i="0" u="none" strike="noStrike" cap="none" normalizeH="0" baseline="0" dirty="0" smtClean="0">
                          <a:ln>
                            <a:noFill/>
                          </a:ln>
                          <a:solidFill>
                            <a:schemeClr val="tx1"/>
                          </a:solidFill>
                          <a:effectLst/>
                          <a:latin typeface="Calibri" pitchFamily="34" charset="0"/>
                          <a:cs typeface="Arial" pitchFamily="34" charset="0"/>
                        </a:rPr>
                        <a:t>Sayı</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808080"/>
                    </a:solidFill>
                  </a:tcPr>
                </a:tc>
                <a:extLst>
                  <a:ext uri="{0D108BD9-81ED-4DB2-BD59-A6C34878D82A}">
                    <a16:rowId xmlns:a16="http://schemas.microsoft.com/office/drawing/2014/main" val="10000"/>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Özet Örnek (2)</a:t>
            </a:r>
            <a:endParaRPr lang="tr-TR" dirty="0"/>
          </a:p>
        </p:txBody>
      </p:sp>
      <p:sp>
        <p:nvSpPr>
          <p:cNvPr id="3" name="2 Slayt Numarası Yer Tutucusu"/>
          <p:cNvSpPr>
            <a:spLocks noGrp="1"/>
          </p:cNvSpPr>
          <p:nvPr>
            <p:ph type="sldNum" sz="quarter" idx="12"/>
          </p:nvPr>
        </p:nvSpPr>
        <p:spPr/>
        <p:txBody>
          <a:bodyPr/>
          <a:lstStyle/>
          <a:p>
            <a:pPr>
              <a:defRPr/>
            </a:pPr>
            <a:fld id="{5A2E0558-3FBB-47E5-AD4A-4224FB232A16}" type="slidenum">
              <a:rPr lang="en-US" smtClean="0"/>
              <a:pPr>
                <a:defRPr/>
              </a:pPr>
              <a:t>73</a:t>
            </a:fld>
            <a:endParaRPr lang="en-US"/>
          </a:p>
        </p:txBody>
      </p:sp>
      <p:graphicFrame>
        <p:nvGraphicFramePr>
          <p:cNvPr id="4" name="Group 18"/>
          <p:cNvGraphicFramePr>
            <a:graphicFrameLocks noGrp="1"/>
          </p:cNvGraphicFramePr>
          <p:nvPr/>
        </p:nvGraphicFramePr>
        <p:xfrm>
          <a:off x="785786" y="1885952"/>
          <a:ext cx="2732088" cy="1828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03288">
                  <a:extLst>
                    <a:ext uri="{9D8B030D-6E8A-4147-A177-3AD203B41FA5}">
                      <a16:colId xmlns:a16="http://schemas.microsoft.com/office/drawing/2014/main" val="20003"/>
                    </a:ext>
                  </a:extLst>
                </a:gridCol>
              </a:tblGrid>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cs typeface="Arial" pitchFamily="34" charset="0"/>
                        </a:rPr>
                        <a:t>X1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X2</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Arial" pitchFamily="34" charset="0"/>
                        </a:rPr>
                        <a:t>Y</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FF6600"/>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tr-TR" sz="1800" b="1" i="0" u="none" strike="noStrike" cap="none" normalizeH="0" baseline="0" dirty="0" smtClean="0">
                          <a:ln>
                            <a:noFill/>
                          </a:ln>
                          <a:solidFill>
                            <a:schemeClr val="tx1"/>
                          </a:solidFill>
                          <a:effectLst/>
                          <a:latin typeface="Calibri" pitchFamily="34" charset="0"/>
                          <a:cs typeface="Arial" pitchFamily="34" charset="0"/>
                        </a:rPr>
                        <a:t>Sayı</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808080"/>
                    </a:solidFill>
                  </a:tcPr>
                </a:tc>
                <a:extLst>
                  <a:ext uri="{0D108BD9-81ED-4DB2-BD59-A6C34878D82A}">
                    <a16:rowId xmlns:a16="http://schemas.microsoft.com/office/drawing/2014/main" val="10000"/>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1"/>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2"/>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5</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3"/>
                  </a:ext>
                </a:extLst>
              </a:tr>
              <a:tr h="3365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noFill/>
                  </a:tcPr>
                </a:tc>
                <a:extLst>
                  <a:ext uri="{0D108BD9-81ED-4DB2-BD59-A6C34878D82A}">
                    <a16:rowId xmlns:a16="http://schemas.microsoft.com/office/drawing/2014/main" val="10004"/>
                  </a:ext>
                </a:extLst>
              </a:tr>
            </a:tbl>
          </a:graphicData>
        </a:graphic>
      </p:graphicFrame>
      <p:sp>
        <p:nvSpPr>
          <p:cNvPr id="5" name="Text Box 50"/>
          <p:cNvSpPr txBox="1">
            <a:spLocks noChangeArrowheads="1"/>
          </p:cNvSpPr>
          <p:nvPr/>
        </p:nvSpPr>
        <p:spPr bwMode="auto">
          <a:xfrm>
            <a:off x="755650" y="3935413"/>
            <a:ext cx="3716082" cy="461665"/>
          </a:xfrm>
          <a:prstGeom prst="rect">
            <a:avLst/>
          </a:prstGeom>
          <a:noFill/>
          <a:ln w="9525">
            <a:noFill/>
            <a:miter lim="800000"/>
            <a:headEnd/>
            <a:tailEnd/>
          </a:ln>
        </p:spPr>
        <p:txBody>
          <a:bodyPr wrap="none">
            <a:spAutoFit/>
          </a:bodyPr>
          <a:lstStyle/>
          <a:p>
            <a:r>
              <a:rPr lang="tr-TR" dirty="0" smtClean="0">
                <a:latin typeface="Times New Roman" pitchFamily="18" charset="0"/>
              </a:rPr>
              <a:t>Bilgi Kazancı </a:t>
            </a:r>
            <a:r>
              <a:rPr lang="en-US" dirty="0" smtClean="0">
                <a:latin typeface="Times New Roman" pitchFamily="18" charset="0"/>
              </a:rPr>
              <a:t>(X1,Y</a:t>
            </a:r>
            <a:r>
              <a:rPr lang="en-US" dirty="0">
                <a:latin typeface="Times New Roman" pitchFamily="18" charset="0"/>
              </a:rPr>
              <a:t>)= 0.61</a:t>
            </a:r>
          </a:p>
        </p:txBody>
      </p:sp>
      <p:sp>
        <p:nvSpPr>
          <p:cNvPr id="6" name="Text Box 51"/>
          <p:cNvSpPr txBox="1">
            <a:spLocks noChangeArrowheads="1"/>
          </p:cNvSpPr>
          <p:nvPr/>
        </p:nvSpPr>
        <p:spPr bwMode="auto">
          <a:xfrm>
            <a:off x="755650" y="4294188"/>
            <a:ext cx="3706464" cy="461665"/>
          </a:xfrm>
          <a:prstGeom prst="rect">
            <a:avLst/>
          </a:prstGeom>
          <a:noFill/>
          <a:ln w="9525">
            <a:noFill/>
            <a:miter lim="800000"/>
            <a:headEnd/>
            <a:tailEnd/>
          </a:ln>
        </p:spPr>
        <p:txBody>
          <a:bodyPr wrap="none">
            <a:spAutoFit/>
          </a:bodyPr>
          <a:lstStyle/>
          <a:p>
            <a:r>
              <a:rPr lang="tr-TR" dirty="0" smtClean="0">
                <a:latin typeface="Times New Roman" pitchFamily="18" charset="0"/>
              </a:rPr>
              <a:t>Bilgi Kazancı </a:t>
            </a:r>
            <a:r>
              <a:rPr lang="en-US" dirty="0" smtClean="0">
                <a:latin typeface="Times New Roman" pitchFamily="18" charset="0"/>
              </a:rPr>
              <a:t>(X2,Y</a:t>
            </a:r>
            <a:r>
              <a:rPr lang="en-US" dirty="0">
                <a:latin typeface="Times New Roman" pitchFamily="18" charset="0"/>
              </a:rPr>
              <a:t>)= 0.12</a:t>
            </a:r>
          </a:p>
        </p:txBody>
      </p:sp>
      <p:sp>
        <p:nvSpPr>
          <p:cNvPr id="7" name="Text Box 53"/>
          <p:cNvSpPr txBox="1">
            <a:spLocks noChangeArrowheads="1"/>
          </p:cNvSpPr>
          <p:nvPr/>
        </p:nvSpPr>
        <p:spPr bwMode="auto">
          <a:xfrm>
            <a:off x="2857488" y="5786454"/>
            <a:ext cx="1142877" cy="46166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spAutoFit/>
          </a:bodyPr>
          <a:lstStyle/>
          <a:p>
            <a:r>
              <a:rPr lang="en-US" dirty="0" smtClean="0">
                <a:solidFill>
                  <a:srgbClr val="FF0000"/>
                </a:solidFill>
                <a:latin typeface="Calibri" pitchFamily="34" charset="0"/>
              </a:rPr>
              <a:t>X1</a:t>
            </a:r>
            <a:r>
              <a:rPr lang="tr-TR" dirty="0" smtClean="0">
                <a:solidFill>
                  <a:srgbClr val="FF0000"/>
                </a:solidFill>
                <a:latin typeface="Calibri" pitchFamily="34" charset="0"/>
              </a:rPr>
              <a:t>’i Seç</a:t>
            </a:r>
            <a:endParaRPr lang="en-US" dirty="0">
              <a:solidFill>
                <a:srgbClr val="FF0000"/>
              </a:solidFill>
              <a:latin typeface="Calibri" pitchFamily="34" charset="0"/>
            </a:endParaRPr>
          </a:p>
        </p:txBody>
      </p:sp>
      <p:sp>
        <p:nvSpPr>
          <p:cNvPr id="8" name="Rectangle 55"/>
          <p:cNvSpPr>
            <a:spLocks noChangeArrowheads="1"/>
          </p:cNvSpPr>
          <p:nvPr/>
        </p:nvSpPr>
        <p:spPr bwMode="auto">
          <a:xfrm>
            <a:off x="142876" y="5072074"/>
            <a:ext cx="771527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tr-TR" dirty="0" smtClean="0">
                <a:latin typeface="Times New Roman" pitchFamily="18" charset="0"/>
              </a:rPr>
              <a:t>Y hakkında en fazla bilgi kazancı sağlayan değişkeni seç</a:t>
            </a: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5 Slayt Numarası Yer Tutucusu"/>
          <p:cNvSpPr>
            <a:spLocks noGrp="1"/>
          </p:cNvSpPr>
          <p:nvPr>
            <p:ph type="sldNum" sz="quarter" idx="12"/>
          </p:nvPr>
        </p:nvSpPr>
        <p:spPr>
          <a:noFill/>
        </p:spPr>
        <p:txBody>
          <a:bodyPr/>
          <a:lstStyle/>
          <a:p>
            <a:fld id="{0A490ACE-3703-4CF0-BB70-F48547857F83}" type="slidenum">
              <a:rPr lang="en-US"/>
              <a:pPr/>
              <a:t>74</a:t>
            </a:fld>
            <a:endParaRPr lang="en-US"/>
          </a:p>
        </p:txBody>
      </p:sp>
      <p:sp>
        <p:nvSpPr>
          <p:cNvPr id="29700" name="Rectangle 2"/>
          <p:cNvSpPr>
            <a:spLocks noGrp="1" noChangeArrowheads="1"/>
          </p:cNvSpPr>
          <p:nvPr>
            <p:ph type="title"/>
          </p:nvPr>
        </p:nvSpPr>
        <p:spPr/>
        <p:txBody>
          <a:bodyPr/>
          <a:lstStyle/>
          <a:p>
            <a:pPr eaLnBrk="1" hangingPunct="1"/>
            <a:r>
              <a:rPr lang="tr-TR" dirty="0" smtClean="0"/>
              <a:t>Ağacı Kurallara Dönüştürme</a:t>
            </a:r>
            <a:endParaRPr lang="sv-SE" dirty="0" smtClean="0"/>
          </a:p>
        </p:txBody>
      </p:sp>
      <p:grpSp>
        <p:nvGrpSpPr>
          <p:cNvPr id="29701" name="Group 3"/>
          <p:cNvGrpSpPr>
            <a:grpSpLocks/>
          </p:cNvGrpSpPr>
          <p:nvPr/>
        </p:nvGrpSpPr>
        <p:grpSpPr bwMode="auto">
          <a:xfrm>
            <a:off x="609600" y="1524000"/>
            <a:ext cx="7806384" cy="3176844"/>
            <a:chOff x="96" y="1104"/>
            <a:chExt cx="5275" cy="2977"/>
          </a:xfrm>
        </p:grpSpPr>
        <p:sp>
          <p:nvSpPr>
            <p:cNvPr id="29703" name="Line 4"/>
            <p:cNvSpPr>
              <a:spLocks noChangeShapeType="1"/>
            </p:cNvSpPr>
            <p:nvPr/>
          </p:nvSpPr>
          <p:spPr bwMode="auto">
            <a:xfrm flipH="1">
              <a:off x="1008" y="1392"/>
              <a:ext cx="1632" cy="1056"/>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04" name="Line 5"/>
            <p:cNvSpPr>
              <a:spLocks noChangeShapeType="1"/>
            </p:cNvSpPr>
            <p:nvPr/>
          </p:nvSpPr>
          <p:spPr bwMode="auto">
            <a:xfrm>
              <a:off x="3072" y="1392"/>
              <a:ext cx="1200" cy="1056"/>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05" name="Line 6"/>
            <p:cNvSpPr>
              <a:spLocks noChangeShapeType="1"/>
            </p:cNvSpPr>
            <p:nvPr/>
          </p:nvSpPr>
          <p:spPr bwMode="auto">
            <a:xfrm flipH="1">
              <a:off x="288" y="2736"/>
              <a:ext cx="576"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06" name="Line 7"/>
            <p:cNvSpPr>
              <a:spLocks noChangeShapeType="1"/>
            </p:cNvSpPr>
            <p:nvPr/>
          </p:nvSpPr>
          <p:spPr bwMode="auto">
            <a:xfrm>
              <a:off x="1056" y="2736"/>
              <a:ext cx="672"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07" name="Line 8"/>
            <p:cNvSpPr>
              <a:spLocks noChangeShapeType="1"/>
            </p:cNvSpPr>
            <p:nvPr/>
          </p:nvSpPr>
          <p:spPr bwMode="auto">
            <a:xfrm>
              <a:off x="4368" y="2736"/>
              <a:ext cx="624"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08" name="Line 9"/>
            <p:cNvSpPr>
              <a:spLocks noChangeShapeType="1"/>
            </p:cNvSpPr>
            <p:nvPr/>
          </p:nvSpPr>
          <p:spPr bwMode="auto">
            <a:xfrm flipH="1">
              <a:off x="3696" y="2736"/>
              <a:ext cx="576" cy="912"/>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09" name="Line 10"/>
            <p:cNvSpPr>
              <a:spLocks noChangeShapeType="1"/>
            </p:cNvSpPr>
            <p:nvPr/>
          </p:nvSpPr>
          <p:spPr bwMode="auto">
            <a:xfrm>
              <a:off x="2784" y="1440"/>
              <a:ext cx="0" cy="1008"/>
            </a:xfrm>
            <a:prstGeom prst="line">
              <a:avLst/>
            </a:prstGeom>
            <a:noFill/>
            <a:ln w="38100">
              <a:solidFill>
                <a:schemeClr val="tx1"/>
              </a:solidFill>
              <a:miter lim="800000"/>
              <a:headEnd/>
              <a:tailEnd/>
            </a:ln>
            <a:scene3d>
              <a:camera prst="orthographicFront"/>
              <a:lightRig rig="threePt" dir="t"/>
            </a:scene3d>
            <a:sp3d>
              <a:bevelT prst="angle"/>
            </a:sp3d>
          </p:spPr>
          <p:txBody>
            <a:bodyPr wrap="none"/>
            <a:lstStyle/>
            <a:p>
              <a:endParaRPr lang="tr-TR"/>
            </a:p>
          </p:txBody>
        </p:sp>
        <p:sp>
          <p:nvSpPr>
            <p:cNvPr id="29710" name="Text Box 11"/>
            <p:cNvSpPr txBox="1">
              <a:spLocks noChangeArrowheads="1"/>
            </p:cNvSpPr>
            <p:nvPr/>
          </p:nvSpPr>
          <p:spPr bwMode="auto">
            <a:xfrm>
              <a:off x="2528" y="1104"/>
              <a:ext cx="583" cy="433"/>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Hava</a:t>
              </a:r>
              <a:endParaRPr lang="en-US" dirty="0">
                <a:solidFill>
                  <a:schemeClr val="tx1"/>
                </a:solidFill>
              </a:endParaRPr>
            </a:p>
          </p:txBody>
        </p:sp>
        <p:sp>
          <p:nvSpPr>
            <p:cNvPr id="29711" name="Text Box 12"/>
            <p:cNvSpPr txBox="1">
              <a:spLocks noChangeArrowheads="1"/>
            </p:cNvSpPr>
            <p:nvPr/>
          </p:nvSpPr>
          <p:spPr bwMode="auto">
            <a:xfrm>
              <a:off x="1488" y="1727"/>
              <a:ext cx="793" cy="43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Güneşli</a:t>
              </a:r>
              <a:endParaRPr lang="en-US" dirty="0">
                <a:solidFill>
                  <a:schemeClr val="tx1"/>
                </a:solidFill>
              </a:endParaRPr>
            </a:p>
          </p:txBody>
        </p:sp>
        <p:sp>
          <p:nvSpPr>
            <p:cNvPr id="29712" name="Text Box 13"/>
            <p:cNvSpPr txBox="1">
              <a:spLocks noChangeArrowheads="1"/>
            </p:cNvSpPr>
            <p:nvPr/>
          </p:nvSpPr>
          <p:spPr bwMode="auto">
            <a:xfrm>
              <a:off x="2447" y="1727"/>
              <a:ext cx="761" cy="43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Bulutlu</a:t>
              </a:r>
              <a:endParaRPr lang="en-US" dirty="0">
                <a:solidFill>
                  <a:schemeClr val="tx1"/>
                </a:solidFill>
              </a:endParaRPr>
            </a:p>
          </p:txBody>
        </p:sp>
        <p:sp>
          <p:nvSpPr>
            <p:cNvPr id="29713" name="Text Box 14"/>
            <p:cNvSpPr txBox="1">
              <a:spLocks noChangeArrowheads="1"/>
            </p:cNvSpPr>
            <p:nvPr/>
          </p:nvSpPr>
          <p:spPr bwMode="auto">
            <a:xfrm>
              <a:off x="3353" y="1727"/>
              <a:ext cx="985" cy="43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Yağmurlu</a:t>
              </a:r>
              <a:endParaRPr lang="en-US" dirty="0">
                <a:solidFill>
                  <a:schemeClr val="tx1"/>
                </a:solidFill>
              </a:endParaRPr>
            </a:p>
          </p:txBody>
        </p:sp>
        <p:sp>
          <p:nvSpPr>
            <p:cNvPr id="29714" name="Text Box 15"/>
            <p:cNvSpPr txBox="1">
              <a:spLocks noChangeArrowheads="1"/>
            </p:cNvSpPr>
            <p:nvPr/>
          </p:nvSpPr>
          <p:spPr bwMode="auto">
            <a:xfrm>
              <a:off x="528" y="2447"/>
              <a:ext cx="547" cy="433"/>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Nem</a:t>
              </a:r>
              <a:endParaRPr lang="en-US" dirty="0">
                <a:solidFill>
                  <a:schemeClr val="tx1"/>
                </a:solidFill>
              </a:endParaRPr>
            </a:p>
          </p:txBody>
        </p:sp>
        <p:sp>
          <p:nvSpPr>
            <p:cNvPr id="29715" name="Text Box 16"/>
            <p:cNvSpPr txBox="1">
              <a:spLocks noChangeArrowheads="1"/>
            </p:cNvSpPr>
            <p:nvPr/>
          </p:nvSpPr>
          <p:spPr bwMode="auto">
            <a:xfrm>
              <a:off x="191" y="3120"/>
              <a:ext cx="771" cy="43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Yüksek</a:t>
              </a:r>
              <a:endParaRPr lang="en-US" dirty="0">
                <a:solidFill>
                  <a:schemeClr val="tx1"/>
                </a:solidFill>
              </a:endParaRPr>
            </a:p>
          </p:txBody>
        </p:sp>
        <p:sp>
          <p:nvSpPr>
            <p:cNvPr id="29716" name="Text Box 17"/>
            <p:cNvSpPr txBox="1">
              <a:spLocks noChangeArrowheads="1"/>
            </p:cNvSpPr>
            <p:nvPr/>
          </p:nvSpPr>
          <p:spPr bwMode="auto">
            <a:xfrm>
              <a:off x="1152" y="3120"/>
              <a:ext cx="801" cy="464"/>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a:solidFill>
                    <a:schemeClr val="tx1"/>
                  </a:solidFill>
                </a:rPr>
                <a:t>Normal</a:t>
              </a:r>
            </a:p>
          </p:txBody>
        </p:sp>
        <p:sp>
          <p:nvSpPr>
            <p:cNvPr id="29717" name="Text Box 18"/>
            <p:cNvSpPr txBox="1">
              <a:spLocks noChangeArrowheads="1"/>
            </p:cNvSpPr>
            <p:nvPr/>
          </p:nvSpPr>
          <p:spPr bwMode="auto">
            <a:xfrm>
              <a:off x="3984" y="2447"/>
              <a:ext cx="760" cy="433"/>
            </a:xfrm>
            <a:prstGeom prst="rect">
              <a:avLst/>
            </a:prstGeom>
            <a:solidFill>
              <a:schemeClr val="bg1"/>
            </a:solidFill>
            <a:ln w="38100">
              <a:solidFill>
                <a:schemeClr val="hlink"/>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Rüzgar</a:t>
              </a:r>
              <a:endParaRPr lang="en-US" dirty="0">
                <a:solidFill>
                  <a:schemeClr val="tx1"/>
                </a:solidFill>
              </a:endParaRPr>
            </a:p>
          </p:txBody>
        </p:sp>
        <p:sp>
          <p:nvSpPr>
            <p:cNvPr id="29718" name="Text Box 19"/>
            <p:cNvSpPr txBox="1">
              <a:spLocks noChangeArrowheads="1"/>
            </p:cNvSpPr>
            <p:nvPr/>
          </p:nvSpPr>
          <p:spPr bwMode="auto">
            <a:xfrm>
              <a:off x="3552" y="3120"/>
              <a:ext cx="639" cy="43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Güçlü</a:t>
              </a:r>
              <a:endParaRPr lang="en-US" dirty="0">
                <a:solidFill>
                  <a:schemeClr val="tx1"/>
                </a:solidFill>
              </a:endParaRPr>
            </a:p>
          </p:txBody>
        </p:sp>
        <p:sp>
          <p:nvSpPr>
            <p:cNvPr id="29719" name="Text Box 20"/>
            <p:cNvSpPr txBox="1">
              <a:spLocks noChangeArrowheads="1"/>
            </p:cNvSpPr>
            <p:nvPr/>
          </p:nvSpPr>
          <p:spPr bwMode="auto">
            <a:xfrm>
              <a:off x="4512" y="3120"/>
              <a:ext cx="562" cy="433"/>
            </a:xfrm>
            <a:prstGeom prst="rect">
              <a:avLst/>
            </a:prstGeom>
            <a:solidFill>
              <a:schemeClr val="bg1"/>
            </a:solidFill>
            <a:ln w="38100">
              <a:solidFill>
                <a:schemeClr val="tx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Zayıf</a:t>
              </a:r>
              <a:endParaRPr lang="en-US" dirty="0">
                <a:solidFill>
                  <a:schemeClr val="tx1"/>
                </a:solidFill>
              </a:endParaRPr>
            </a:p>
          </p:txBody>
        </p:sp>
        <p:sp>
          <p:nvSpPr>
            <p:cNvPr id="29720" name="Text Box 21"/>
            <p:cNvSpPr txBox="1">
              <a:spLocks noChangeArrowheads="1"/>
            </p:cNvSpPr>
            <p:nvPr/>
          </p:nvSpPr>
          <p:spPr bwMode="auto">
            <a:xfrm>
              <a:off x="96" y="3648"/>
              <a:ext cx="600" cy="433"/>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Hayır</a:t>
              </a:r>
              <a:endParaRPr lang="en-US" dirty="0">
                <a:solidFill>
                  <a:schemeClr val="tx1"/>
                </a:solidFill>
              </a:endParaRPr>
            </a:p>
          </p:txBody>
        </p:sp>
        <p:sp>
          <p:nvSpPr>
            <p:cNvPr id="29721" name="Text Box 22"/>
            <p:cNvSpPr txBox="1">
              <a:spLocks noChangeArrowheads="1"/>
            </p:cNvSpPr>
            <p:nvPr/>
          </p:nvSpPr>
          <p:spPr bwMode="auto">
            <a:xfrm>
              <a:off x="1536" y="3648"/>
              <a:ext cx="523" cy="433"/>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9722" name="Text Box 23"/>
            <p:cNvSpPr txBox="1">
              <a:spLocks noChangeArrowheads="1"/>
            </p:cNvSpPr>
            <p:nvPr/>
          </p:nvSpPr>
          <p:spPr bwMode="auto">
            <a:xfrm>
              <a:off x="2592" y="2447"/>
              <a:ext cx="523" cy="433"/>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9723" name="Text Box 24"/>
            <p:cNvSpPr txBox="1">
              <a:spLocks noChangeArrowheads="1"/>
            </p:cNvSpPr>
            <p:nvPr/>
          </p:nvSpPr>
          <p:spPr bwMode="auto">
            <a:xfrm>
              <a:off x="4848" y="3648"/>
              <a:ext cx="523" cy="433"/>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Evet</a:t>
              </a:r>
              <a:endParaRPr lang="en-US" dirty="0">
                <a:solidFill>
                  <a:schemeClr val="tx1"/>
                </a:solidFill>
              </a:endParaRPr>
            </a:p>
          </p:txBody>
        </p:sp>
        <p:sp>
          <p:nvSpPr>
            <p:cNvPr id="29724" name="Text Box 25"/>
            <p:cNvSpPr txBox="1">
              <a:spLocks noChangeArrowheads="1"/>
            </p:cNvSpPr>
            <p:nvPr/>
          </p:nvSpPr>
          <p:spPr bwMode="auto">
            <a:xfrm>
              <a:off x="3505" y="3648"/>
              <a:ext cx="600" cy="433"/>
            </a:xfrm>
            <a:prstGeom prst="rect">
              <a:avLst/>
            </a:prstGeom>
            <a:solidFill>
              <a:schemeClr val="bg1"/>
            </a:solidFill>
            <a:ln w="38100">
              <a:solidFill>
                <a:schemeClr val="accent2"/>
              </a:solidFill>
              <a:miter lim="800000"/>
              <a:headEnd/>
              <a:tailEnd/>
            </a:ln>
            <a:scene3d>
              <a:camera prst="orthographicFront"/>
              <a:lightRig rig="threePt" dir="t"/>
            </a:scene3d>
            <a:sp3d>
              <a:bevelT prst="angle"/>
            </a:sp3d>
          </p:spPr>
          <p:txBody>
            <a:bodyPr wrap="none">
              <a:spAutoFit/>
            </a:bodyPr>
            <a:lstStyle/>
            <a:p>
              <a:pPr>
                <a:spcBef>
                  <a:spcPct val="0"/>
                </a:spcBef>
              </a:pPr>
              <a:r>
                <a:rPr lang="en-US" dirty="0" err="1" smtClean="0">
                  <a:solidFill>
                    <a:schemeClr val="tx1"/>
                  </a:solidFill>
                </a:rPr>
                <a:t>Hayır</a:t>
              </a:r>
              <a:endParaRPr lang="en-US" dirty="0">
                <a:solidFill>
                  <a:schemeClr val="tx1"/>
                </a:solidFill>
              </a:endParaRPr>
            </a:p>
          </p:txBody>
        </p:sp>
      </p:grpSp>
      <p:sp>
        <p:nvSpPr>
          <p:cNvPr id="29702" name="Text Box 26"/>
          <p:cNvSpPr txBox="1">
            <a:spLocks noChangeArrowheads="1"/>
          </p:cNvSpPr>
          <p:nvPr/>
        </p:nvSpPr>
        <p:spPr bwMode="auto">
          <a:xfrm>
            <a:off x="357158" y="4929198"/>
            <a:ext cx="7915372" cy="16927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spcBef>
                <a:spcPct val="0"/>
              </a:spcBef>
            </a:pPr>
            <a:r>
              <a:rPr lang="sv-SE" sz="2000" dirty="0">
                <a:solidFill>
                  <a:schemeClr val="tx1"/>
                </a:solidFill>
              </a:rPr>
              <a:t>R</a:t>
            </a:r>
            <a:r>
              <a:rPr lang="sv-SE" sz="2000" baseline="-25000" dirty="0">
                <a:solidFill>
                  <a:schemeClr val="tx1"/>
                </a:solidFill>
              </a:rPr>
              <a:t>1</a:t>
            </a:r>
            <a:r>
              <a:rPr lang="sv-SE" sz="2000" dirty="0">
                <a:solidFill>
                  <a:schemeClr val="tx1"/>
                </a:solidFill>
              </a:rPr>
              <a:t>: If </a:t>
            </a:r>
            <a:r>
              <a:rPr lang="sv-SE" sz="2000" dirty="0" smtClean="0">
                <a:solidFill>
                  <a:schemeClr val="tx1"/>
                </a:solidFill>
              </a:rPr>
              <a:t>(Hava=Güneşli) </a:t>
            </a:r>
            <a:r>
              <a:rPr lang="sv-SE" sz="2000" dirty="0">
                <a:solidFill>
                  <a:schemeClr val="tx1"/>
                </a:solidFill>
                <a:sym typeface="Symbol" pitchFamily="18" charset="2"/>
              </a:rPr>
              <a:t> </a:t>
            </a:r>
            <a:r>
              <a:rPr lang="sv-SE" sz="2000" dirty="0" smtClean="0">
                <a:solidFill>
                  <a:schemeClr val="tx1"/>
                </a:solidFill>
                <a:sym typeface="Symbol" pitchFamily="18" charset="2"/>
              </a:rPr>
              <a:t>(Nem=</a:t>
            </a:r>
            <a:r>
              <a:rPr lang="tr-TR" sz="2000" dirty="0" smtClean="0">
                <a:solidFill>
                  <a:schemeClr val="tx1"/>
                </a:solidFill>
                <a:sym typeface="Symbol" pitchFamily="18" charset="2"/>
              </a:rPr>
              <a:t>Yüksek</a:t>
            </a:r>
            <a:r>
              <a:rPr lang="sv-SE" sz="2000" dirty="0" smtClean="0">
                <a:solidFill>
                  <a:schemeClr val="tx1"/>
                </a:solidFill>
                <a:sym typeface="Symbol" pitchFamily="18" charset="2"/>
              </a:rPr>
              <a:t>) </a:t>
            </a:r>
            <a:r>
              <a:rPr lang="sv-SE" sz="2000" dirty="0">
                <a:solidFill>
                  <a:schemeClr val="tx1"/>
                </a:solidFill>
                <a:sym typeface="Symbol" pitchFamily="18" charset="2"/>
              </a:rPr>
              <a:t>Then </a:t>
            </a:r>
            <a:r>
              <a:rPr lang="sv-SE" sz="2000" dirty="0" smtClean="0">
                <a:solidFill>
                  <a:schemeClr val="tx1"/>
                </a:solidFill>
                <a:sym typeface="Symbol" pitchFamily="18" charset="2"/>
              </a:rPr>
              <a:t>TenisOyna=</a:t>
            </a:r>
            <a:r>
              <a:rPr lang="tr-TR" sz="2000" dirty="0" smtClean="0">
                <a:solidFill>
                  <a:schemeClr val="tx1"/>
                </a:solidFill>
                <a:sym typeface="Symbol" pitchFamily="18" charset="2"/>
              </a:rPr>
              <a:t>Hayır</a:t>
            </a:r>
            <a:r>
              <a:rPr lang="sv-SE" sz="2000" dirty="0" smtClean="0">
                <a:solidFill>
                  <a:schemeClr val="tx1"/>
                </a:solidFill>
                <a:sym typeface="Symbol" pitchFamily="18" charset="2"/>
              </a:rPr>
              <a:t> </a:t>
            </a:r>
            <a:endParaRPr lang="sv-SE" sz="2000" dirty="0">
              <a:solidFill>
                <a:schemeClr val="tx1"/>
              </a:solidFill>
              <a:sym typeface="Symbol" pitchFamily="18" charset="2"/>
            </a:endParaRPr>
          </a:p>
          <a:p>
            <a:pPr>
              <a:spcBef>
                <a:spcPct val="0"/>
              </a:spcBef>
            </a:pPr>
            <a:r>
              <a:rPr lang="sv-SE" sz="2000" dirty="0">
                <a:solidFill>
                  <a:schemeClr val="tx1"/>
                </a:solidFill>
              </a:rPr>
              <a:t>R</a:t>
            </a:r>
            <a:r>
              <a:rPr lang="sv-SE" sz="2000" baseline="-25000" dirty="0">
                <a:solidFill>
                  <a:schemeClr val="tx1"/>
                </a:solidFill>
              </a:rPr>
              <a:t>2</a:t>
            </a:r>
            <a:r>
              <a:rPr lang="sv-SE" sz="2000" dirty="0">
                <a:solidFill>
                  <a:schemeClr val="tx1"/>
                </a:solidFill>
              </a:rPr>
              <a:t>: If </a:t>
            </a:r>
            <a:r>
              <a:rPr lang="sv-SE" sz="2000" dirty="0" smtClean="0">
                <a:solidFill>
                  <a:schemeClr val="tx1"/>
                </a:solidFill>
              </a:rPr>
              <a:t>(Hava=Güneşli) </a:t>
            </a:r>
            <a:r>
              <a:rPr lang="sv-SE" sz="2000" dirty="0">
                <a:solidFill>
                  <a:schemeClr val="tx1"/>
                </a:solidFill>
                <a:sym typeface="Symbol" pitchFamily="18" charset="2"/>
              </a:rPr>
              <a:t> </a:t>
            </a:r>
            <a:r>
              <a:rPr lang="sv-SE" sz="2000" dirty="0" smtClean="0">
                <a:solidFill>
                  <a:schemeClr val="tx1"/>
                </a:solidFill>
                <a:sym typeface="Symbol" pitchFamily="18" charset="2"/>
              </a:rPr>
              <a:t>(Nem=Normal</a:t>
            </a:r>
            <a:r>
              <a:rPr lang="sv-SE" sz="2000" dirty="0">
                <a:solidFill>
                  <a:schemeClr val="tx1"/>
                </a:solidFill>
                <a:sym typeface="Symbol" pitchFamily="18" charset="2"/>
              </a:rPr>
              <a:t>) Then </a:t>
            </a:r>
            <a:r>
              <a:rPr lang="sv-SE" sz="2000" dirty="0" smtClean="0">
                <a:solidFill>
                  <a:schemeClr val="tx1"/>
                </a:solidFill>
                <a:sym typeface="Symbol" pitchFamily="18" charset="2"/>
              </a:rPr>
              <a:t>TenisOyna=</a:t>
            </a:r>
            <a:r>
              <a:rPr lang="tr-TR" sz="2000" dirty="0" smtClean="0">
                <a:solidFill>
                  <a:schemeClr val="tx1"/>
                </a:solidFill>
                <a:sym typeface="Symbol" pitchFamily="18" charset="2"/>
              </a:rPr>
              <a:t>Evet</a:t>
            </a:r>
            <a:endParaRPr lang="sv-SE" sz="2000" dirty="0">
              <a:solidFill>
                <a:schemeClr val="tx1"/>
              </a:solidFill>
              <a:sym typeface="Symbol" pitchFamily="18" charset="2"/>
            </a:endParaRPr>
          </a:p>
          <a:p>
            <a:pPr>
              <a:spcBef>
                <a:spcPct val="0"/>
              </a:spcBef>
            </a:pPr>
            <a:r>
              <a:rPr lang="sv-SE" sz="2000" dirty="0">
                <a:solidFill>
                  <a:schemeClr val="tx1"/>
                </a:solidFill>
              </a:rPr>
              <a:t>R</a:t>
            </a:r>
            <a:r>
              <a:rPr lang="sv-SE" sz="2000" baseline="-25000" dirty="0">
                <a:solidFill>
                  <a:schemeClr val="tx1"/>
                </a:solidFill>
              </a:rPr>
              <a:t>3</a:t>
            </a:r>
            <a:r>
              <a:rPr lang="sv-SE" sz="2000" dirty="0">
                <a:solidFill>
                  <a:schemeClr val="tx1"/>
                </a:solidFill>
              </a:rPr>
              <a:t>: If </a:t>
            </a:r>
            <a:r>
              <a:rPr lang="sv-SE" sz="2000" dirty="0" smtClean="0">
                <a:solidFill>
                  <a:schemeClr val="tx1"/>
                </a:solidFill>
              </a:rPr>
              <a:t>(Hava=</a:t>
            </a:r>
            <a:r>
              <a:rPr lang="tr-TR" sz="2000" dirty="0" smtClean="0">
                <a:solidFill>
                  <a:schemeClr val="tx1"/>
                </a:solidFill>
              </a:rPr>
              <a:t>Bulutlu</a:t>
            </a:r>
            <a:r>
              <a:rPr lang="sv-SE" sz="2000" dirty="0" smtClean="0">
                <a:solidFill>
                  <a:schemeClr val="tx1"/>
                </a:solidFill>
                <a:sym typeface="Symbol" pitchFamily="18" charset="2"/>
              </a:rPr>
              <a:t>) </a:t>
            </a:r>
            <a:r>
              <a:rPr lang="sv-SE" sz="2000" dirty="0">
                <a:solidFill>
                  <a:schemeClr val="tx1"/>
                </a:solidFill>
                <a:sym typeface="Symbol" pitchFamily="18" charset="2"/>
              </a:rPr>
              <a:t>Then </a:t>
            </a:r>
            <a:r>
              <a:rPr lang="sv-SE" sz="2000" dirty="0" smtClean="0">
                <a:solidFill>
                  <a:schemeClr val="tx1"/>
                </a:solidFill>
                <a:sym typeface="Symbol" pitchFamily="18" charset="2"/>
              </a:rPr>
              <a:t>TenisOyna=</a:t>
            </a:r>
            <a:r>
              <a:rPr lang="tr-TR" sz="2000" dirty="0" smtClean="0">
                <a:solidFill>
                  <a:schemeClr val="tx1"/>
                </a:solidFill>
                <a:sym typeface="Symbol" pitchFamily="18" charset="2"/>
              </a:rPr>
              <a:t>Evet</a:t>
            </a:r>
            <a:endParaRPr lang="sv-SE" sz="2000" dirty="0">
              <a:solidFill>
                <a:schemeClr val="tx1"/>
              </a:solidFill>
            </a:endParaRPr>
          </a:p>
          <a:p>
            <a:pPr>
              <a:spcBef>
                <a:spcPct val="0"/>
              </a:spcBef>
            </a:pPr>
            <a:r>
              <a:rPr lang="sv-SE" sz="2000" dirty="0">
                <a:solidFill>
                  <a:schemeClr val="tx1"/>
                </a:solidFill>
              </a:rPr>
              <a:t>R</a:t>
            </a:r>
            <a:r>
              <a:rPr lang="sv-SE" sz="2000" baseline="-25000" dirty="0">
                <a:solidFill>
                  <a:schemeClr val="tx1"/>
                </a:solidFill>
              </a:rPr>
              <a:t>4</a:t>
            </a:r>
            <a:r>
              <a:rPr lang="sv-SE" sz="2000" dirty="0">
                <a:solidFill>
                  <a:schemeClr val="tx1"/>
                </a:solidFill>
              </a:rPr>
              <a:t>: If </a:t>
            </a:r>
            <a:r>
              <a:rPr lang="sv-SE" sz="2000" dirty="0" smtClean="0">
                <a:solidFill>
                  <a:schemeClr val="tx1"/>
                </a:solidFill>
              </a:rPr>
              <a:t>(Hava=</a:t>
            </a:r>
            <a:r>
              <a:rPr lang="tr-TR" sz="2000" dirty="0" smtClean="0">
                <a:solidFill>
                  <a:schemeClr val="tx1"/>
                </a:solidFill>
              </a:rPr>
              <a:t>Yağmurlu</a:t>
            </a:r>
            <a:r>
              <a:rPr lang="sv-SE" sz="2000" dirty="0" smtClean="0">
                <a:solidFill>
                  <a:schemeClr val="tx1"/>
                </a:solidFill>
              </a:rPr>
              <a:t>) </a:t>
            </a:r>
            <a:r>
              <a:rPr lang="sv-SE" sz="2000" dirty="0">
                <a:solidFill>
                  <a:schemeClr val="tx1"/>
                </a:solidFill>
                <a:sym typeface="Symbol" pitchFamily="18" charset="2"/>
              </a:rPr>
              <a:t></a:t>
            </a:r>
            <a:r>
              <a:rPr lang="sv-SE" sz="2000" dirty="0">
                <a:solidFill>
                  <a:schemeClr val="tx1"/>
                </a:solidFill>
              </a:rPr>
              <a:t>  </a:t>
            </a:r>
            <a:r>
              <a:rPr lang="sv-SE" sz="2000" dirty="0" smtClean="0">
                <a:solidFill>
                  <a:schemeClr val="tx1"/>
                </a:solidFill>
              </a:rPr>
              <a:t>(</a:t>
            </a:r>
            <a:r>
              <a:rPr lang="tr-TR" sz="2000" dirty="0" smtClean="0">
                <a:solidFill>
                  <a:schemeClr val="tx1"/>
                </a:solidFill>
              </a:rPr>
              <a:t>Rüzgar</a:t>
            </a:r>
            <a:r>
              <a:rPr lang="sv-SE" sz="2000" dirty="0" smtClean="0">
                <a:solidFill>
                  <a:schemeClr val="tx1"/>
                </a:solidFill>
              </a:rPr>
              <a:t>=</a:t>
            </a:r>
            <a:r>
              <a:rPr lang="tr-TR" sz="2000" dirty="0" smtClean="0">
                <a:solidFill>
                  <a:schemeClr val="tx1"/>
                </a:solidFill>
              </a:rPr>
              <a:t>Güçlü</a:t>
            </a:r>
            <a:r>
              <a:rPr lang="sv-SE" sz="2000" dirty="0" smtClean="0">
                <a:solidFill>
                  <a:schemeClr val="tx1"/>
                </a:solidFill>
              </a:rPr>
              <a:t>) </a:t>
            </a:r>
            <a:r>
              <a:rPr lang="sv-SE" sz="2000" dirty="0">
                <a:solidFill>
                  <a:schemeClr val="tx1"/>
                </a:solidFill>
                <a:sym typeface="Symbol" pitchFamily="18" charset="2"/>
              </a:rPr>
              <a:t>Then </a:t>
            </a:r>
            <a:r>
              <a:rPr lang="sv-SE" sz="2000" dirty="0" smtClean="0">
                <a:solidFill>
                  <a:schemeClr val="tx1"/>
                </a:solidFill>
                <a:sym typeface="Symbol" pitchFamily="18" charset="2"/>
              </a:rPr>
              <a:t>TenisOyna=</a:t>
            </a:r>
            <a:r>
              <a:rPr lang="tr-TR" sz="2000" dirty="0" smtClean="0">
                <a:solidFill>
                  <a:schemeClr val="tx1"/>
                </a:solidFill>
                <a:sym typeface="Symbol" pitchFamily="18" charset="2"/>
              </a:rPr>
              <a:t> Hayır</a:t>
            </a:r>
            <a:endParaRPr lang="sv-SE" sz="2000" dirty="0">
              <a:solidFill>
                <a:schemeClr val="tx1"/>
              </a:solidFill>
              <a:sym typeface="Symbol" pitchFamily="18" charset="2"/>
            </a:endParaRPr>
          </a:p>
          <a:p>
            <a:pPr>
              <a:spcBef>
                <a:spcPct val="0"/>
              </a:spcBef>
            </a:pPr>
            <a:r>
              <a:rPr lang="sv-SE" sz="2000" dirty="0">
                <a:solidFill>
                  <a:schemeClr val="tx1"/>
                </a:solidFill>
              </a:rPr>
              <a:t>R</a:t>
            </a:r>
            <a:r>
              <a:rPr lang="sv-SE" sz="2000" baseline="-25000" dirty="0">
                <a:solidFill>
                  <a:schemeClr val="tx1"/>
                </a:solidFill>
              </a:rPr>
              <a:t>5</a:t>
            </a:r>
            <a:r>
              <a:rPr lang="sv-SE" sz="2000" dirty="0">
                <a:solidFill>
                  <a:schemeClr val="tx1"/>
                </a:solidFill>
              </a:rPr>
              <a:t>: If </a:t>
            </a:r>
            <a:r>
              <a:rPr lang="sv-SE" sz="2000" dirty="0" smtClean="0">
                <a:solidFill>
                  <a:schemeClr val="tx1"/>
                </a:solidFill>
              </a:rPr>
              <a:t>(Hava=</a:t>
            </a:r>
            <a:r>
              <a:rPr lang="tr-TR" sz="2000" dirty="0" smtClean="0">
                <a:solidFill>
                  <a:schemeClr val="tx1"/>
                </a:solidFill>
              </a:rPr>
              <a:t> Yağmurlu</a:t>
            </a:r>
            <a:r>
              <a:rPr lang="sv-SE" sz="2000" dirty="0" smtClean="0">
                <a:solidFill>
                  <a:schemeClr val="tx1"/>
                </a:solidFill>
              </a:rPr>
              <a:t>) </a:t>
            </a:r>
            <a:r>
              <a:rPr lang="sv-SE" sz="2000" dirty="0">
                <a:solidFill>
                  <a:schemeClr val="tx1"/>
                </a:solidFill>
                <a:sym typeface="Symbol" pitchFamily="18" charset="2"/>
              </a:rPr>
              <a:t></a:t>
            </a:r>
            <a:r>
              <a:rPr lang="sv-SE" sz="2000" dirty="0">
                <a:solidFill>
                  <a:schemeClr val="tx1"/>
                </a:solidFill>
              </a:rPr>
              <a:t>  </a:t>
            </a:r>
            <a:r>
              <a:rPr lang="sv-SE" sz="2000" dirty="0" smtClean="0">
                <a:solidFill>
                  <a:schemeClr val="tx1"/>
                </a:solidFill>
              </a:rPr>
              <a:t>(</a:t>
            </a:r>
            <a:r>
              <a:rPr lang="tr-TR" sz="2000" dirty="0" smtClean="0">
                <a:solidFill>
                  <a:schemeClr val="tx1"/>
                </a:solidFill>
              </a:rPr>
              <a:t>Rüzgar</a:t>
            </a:r>
            <a:r>
              <a:rPr lang="sv-SE" sz="2000" dirty="0" smtClean="0">
                <a:solidFill>
                  <a:schemeClr val="tx1"/>
                </a:solidFill>
              </a:rPr>
              <a:t>=</a:t>
            </a:r>
            <a:r>
              <a:rPr lang="tr-TR" sz="2000" dirty="0" smtClean="0">
                <a:solidFill>
                  <a:schemeClr val="tx1"/>
                </a:solidFill>
              </a:rPr>
              <a:t>Zayıf</a:t>
            </a:r>
            <a:r>
              <a:rPr lang="sv-SE" sz="2000" dirty="0" smtClean="0">
                <a:solidFill>
                  <a:schemeClr val="tx1"/>
                </a:solidFill>
              </a:rPr>
              <a:t>) </a:t>
            </a:r>
            <a:r>
              <a:rPr lang="sv-SE" sz="2000" dirty="0">
                <a:solidFill>
                  <a:schemeClr val="tx1"/>
                </a:solidFill>
                <a:sym typeface="Symbol" pitchFamily="18" charset="2"/>
              </a:rPr>
              <a:t>Then </a:t>
            </a:r>
            <a:r>
              <a:rPr lang="sv-SE" sz="2000" dirty="0" smtClean="0">
                <a:solidFill>
                  <a:schemeClr val="tx1"/>
                </a:solidFill>
                <a:sym typeface="Symbol" pitchFamily="18" charset="2"/>
              </a:rPr>
              <a:t>TenisOyna=</a:t>
            </a:r>
            <a:r>
              <a:rPr lang="tr-TR" sz="2000" dirty="0" smtClean="0">
                <a:solidFill>
                  <a:schemeClr val="tx1"/>
                </a:solidFill>
                <a:sym typeface="Symbol" pitchFamily="18" charset="2"/>
              </a:rPr>
              <a:t>Evet</a:t>
            </a:r>
            <a:endParaRPr lang="en-US" dirty="0">
              <a:solidFill>
                <a:schemeClr val="tx1"/>
              </a:solidFill>
            </a:endParaRPr>
          </a:p>
        </p:txBody>
      </p:sp>
      <p:cxnSp>
        <p:nvCxnSpPr>
          <p:cNvPr id="28" name="AutoShape 27"/>
          <p:cNvCxnSpPr>
            <a:cxnSpLocks noChangeShapeType="1"/>
          </p:cNvCxnSpPr>
          <p:nvPr/>
        </p:nvCxnSpPr>
        <p:spPr bwMode="auto">
          <a:xfrm rot="10800000" flipH="1">
            <a:off x="642910" y="3143248"/>
            <a:ext cx="631825" cy="1325562"/>
          </a:xfrm>
          <a:prstGeom prst="curvedConnector3">
            <a:avLst>
              <a:gd name="adj1" fmla="val -33167"/>
            </a:avLst>
          </a:prstGeom>
          <a:noFill/>
          <a:ln w="25400" cap="sq">
            <a:solidFill>
              <a:srgbClr val="A50021"/>
            </a:solidFill>
            <a:round/>
            <a:headEnd type="none" w="sm" len="sm"/>
            <a:tailEnd type="triangle" w="lg" len="lg"/>
          </a:ln>
          <a:effectLst/>
        </p:spPr>
      </p:cxnSp>
      <p:cxnSp>
        <p:nvCxnSpPr>
          <p:cNvPr id="29" name="AutoShape 28"/>
          <p:cNvCxnSpPr>
            <a:cxnSpLocks noChangeShapeType="1"/>
          </p:cNvCxnSpPr>
          <p:nvPr/>
        </p:nvCxnSpPr>
        <p:spPr bwMode="auto">
          <a:xfrm rot="10800000" flipH="1">
            <a:off x="1274735" y="1658935"/>
            <a:ext cx="2736850" cy="1484313"/>
          </a:xfrm>
          <a:prstGeom prst="curvedConnector3">
            <a:avLst>
              <a:gd name="adj1" fmla="val -8125"/>
            </a:avLst>
          </a:prstGeom>
          <a:noFill/>
          <a:ln w="25400" cap="sq">
            <a:solidFill>
              <a:srgbClr val="A50021"/>
            </a:solidFill>
            <a:round/>
            <a:headEnd type="none" w="sm" len="sm"/>
            <a:tailEnd type="triangle"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checkerboard(across)">
                                      <p:cBhvr>
                                        <p:cTn id="1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Karar Ağacı Kullanarak Sınıflandırma</a:t>
            </a:r>
            <a:endParaRPr lang="tr-TR" dirty="0"/>
          </a:p>
        </p:txBody>
      </p:sp>
      <p:sp>
        <p:nvSpPr>
          <p:cNvPr id="3" name="2 İçerik Yer Tutucusu"/>
          <p:cNvSpPr>
            <a:spLocks noGrp="1"/>
          </p:cNvSpPr>
          <p:nvPr>
            <p:ph idx="1"/>
          </p:nvPr>
        </p:nvSpPr>
        <p:spPr>
          <a:xfrm>
            <a:off x="142844" y="1500174"/>
            <a:ext cx="8786874" cy="4114800"/>
          </a:xfrm>
        </p:spPr>
        <p:txBody>
          <a:bodyPr/>
          <a:lstStyle/>
          <a:p>
            <a:r>
              <a:rPr lang="tr-TR" sz="2400" dirty="0" smtClean="0"/>
              <a:t>Doğrudan</a:t>
            </a:r>
          </a:p>
          <a:p>
            <a:pPr lvl="1"/>
            <a:r>
              <a:rPr lang="tr-TR" sz="2400" dirty="0" smtClean="0"/>
              <a:t>sınıflandırmak istenilen örneğin nitelikleri ağaç boyunca</a:t>
            </a:r>
          </a:p>
          <a:p>
            <a:pPr lvl="1">
              <a:buNone/>
            </a:pPr>
            <a:r>
              <a:rPr lang="tr-TR" sz="2400" dirty="0" smtClean="0"/>
              <a:t>sınanır</a:t>
            </a:r>
          </a:p>
          <a:p>
            <a:pPr lvl="1"/>
            <a:r>
              <a:rPr lang="tr-TR" sz="2400" dirty="0" smtClean="0"/>
              <a:t>ulaşılan yaprağın etiketi sınıf bilgisini verir</a:t>
            </a:r>
          </a:p>
          <a:p>
            <a:r>
              <a:rPr lang="tr-TR" sz="2400" dirty="0" smtClean="0"/>
              <a:t>Dolaylı</a:t>
            </a:r>
          </a:p>
          <a:p>
            <a:pPr lvl="1"/>
            <a:r>
              <a:rPr lang="tr-TR" sz="2400" dirty="0" smtClean="0"/>
              <a:t>karar ağacı sınıflandırma kurallarına dönüştürülür</a:t>
            </a:r>
          </a:p>
          <a:p>
            <a:pPr lvl="1"/>
            <a:r>
              <a:rPr lang="tr-TR" sz="2400" dirty="0" smtClean="0"/>
              <a:t>kökten yaprakların her birine giden yollar için ayrı bir</a:t>
            </a:r>
          </a:p>
          <a:p>
            <a:pPr>
              <a:buNone/>
            </a:pPr>
            <a:r>
              <a:rPr lang="tr-TR" sz="2400" dirty="0" smtClean="0"/>
              <a:t>	kural oluşturulur.</a:t>
            </a:r>
          </a:p>
          <a:p>
            <a:pPr lvl="1"/>
            <a:r>
              <a:rPr lang="sv-SE" sz="2400" dirty="0" smtClean="0"/>
              <a:t>IF-THEN şeklinde kuralları</a:t>
            </a:r>
            <a:r>
              <a:rPr lang="tr-TR" sz="2400" dirty="0" smtClean="0"/>
              <a:t>,</a:t>
            </a:r>
            <a:r>
              <a:rPr lang="sv-SE" sz="2400" dirty="0" smtClean="0"/>
              <a:t> insanlar daha kolay anlıyor</a:t>
            </a:r>
          </a:p>
          <a:p>
            <a:pPr lvl="2"/>
            <a:r>
              <a:rPr lang="en-US" sz="2000" dirty="0" err="1" smtClean="0"/>
              <a:t>Örnek</a:t>
            </a:r>
            <a:r>
              <a:rPr lang="en-US" sz="2000" dirty="0" smtClean="0"/>
              <a:t>: IF Outlook=“sunny” AND humidity=“normal” THEN play</a:t>
            </a:r>
          </a:p>
          <a:p>
            <a:pPr>
              <a:buNone/>
            </a:pPr>
            <a:r>
              <a:rPr lang="tr-TR" sz="2400" dirty="0" smtClean="0"/>
              <a:t>		</a:t>
            </a:r>
            <a:r>
              <a:rPr lang="tr-TR" sz="2400" dirty="0" err="1" smtClean="0"/>
              <a:t>tennis</a:t>
            </a:r>
            <a:endParaRPr lang="tr-TR" sz="24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Karar Ağacı Kullanarak Sınıflandırma</a:t>
            </a:r>
            <a:endParaRPr lang="tr-TR" dirty="0"/>
          </a:p>
        </p:txBody>
      </p:sp>
      <p:sp>
        <p:nvSpPr>
          <p:cNvPr id="3" name="2 İçerik Yer Tutucusu"/>
          <p:cNvSpPr>
            <a:spLocks noGrp="1"/>
          </p:cNvSpPr>
          <p:nvPr>
            <p:ph idx="1"/>
          </p:nvPr>
        </p:nvSpPr>
        <p:spPr>
          <a:xfrm>
            <a:off x="214282" y="1571612"/>
            <a:ext cx="8715436" cy="4114800"/>
          </a:xfrm>
        </p:spPr>
        <p:txBody>
          <a:bodyPr/>
          <a:lstStyle/>
          <a:p>
            <a:r>
              <a:rPr lang="tr-TR" sz="2000" dirty="0" smtClean="0"/>
              <a:t>Avantajları:</a:t>
            </a:r>
          </a:p>
          <a:p>
            <a:pPr lvl="1"/>
            <a:r>
              <a:rPr lang="tr-TR" sz="2000" dirty="0" smtClean="0"/>
              <a:t>Karar ağacı oluşturmak zahmetsiz</a:t>
            </a:r>
          </a:p>
          <a:p>
            <a:pPr lvl="1"/>
            <a:r>
              <a:rPr lang="tr-TR" sz="2000" dirty="0" smtClean="0"/>
              <a:t>Küçük ağaçları yorumlamak kolay</a:t>
            </a:r>
          </a:p>
          <a:p>
            <a:pPr lvl="1"/>
            <a:r>
              <a:rPr lang="tr-TR" sz="2000" dirty="0" smtClean="0"/>
              <a:t>Anlaşılabilir kurallar oluşturulabilir</a:t>
            </a:r>
          </a:p>
          <a:p>
            <a:pPr lvl="1"/>
            <a:r>
              <a:rPr lang="tr-TR" sz="2000" dirty="0" smtClean="0"/>
              <a:t>Sürekli ve ayrık nitelik değerleri için kullanılabilir</a:t>
            </a:r>
          </a:p>
          <a:p>
            <a:r>
              <a:rPr lang="tr-TR" sz="2000" dirty="0" smtClean="0"/>
              <a:t>Dezavantajları:</a:t>
            </a:r>
          </a:p>
          <a:p>
            <a:pPr lvl="1"/>
            <a:r>
              <a:rPr lang="tr-TR" sz="2000" dirty="0" smtClean="0"/>
              <a:t>Sürekli nitelik değerlerini tahmin etmekte çok başarılı değil</a:t>
            </a:r>
          </a:p>
          <a:p>
            <a:pPr lvl="1"/>
            <a:r>
              <a:rPr lang="tr-TR" sz="2000" dirty="0" smtClean="0"/>
              <a:t>Sınıf sayısı fazla ve öğrenme kümesi örnekleri sayısı az olduğunda</a:t>
            </a:r>
          </a:p>
          <a:p>
            <a:pPr lvl="1">
              <a:buNone/>
            </a:pPr>
            <a:r>
              <a:rPr lang="tr-TR" sz="2000" dirty="0" smtClean="0"/>
              <a:t>model oluşturma çok başarılı değil</a:t>
            </a:r>
          </a:p>
          <a:p>
            <a:pPr lvl="1"/>
            <a:r>
              <a:rPr lang="tr-TR" sz="2000" dirty="0" smtClean="0"/>
              <a:t>Zaman ve yer karmaşıklığı öğrenme kümesi örnekleri sayısına (q),</a:t>
            </a:r>
          </a:p>
          <a:p>
            <a:pPr lvl="1">
              <a:buNone/>
            </a:pPr>
            <a:r>
              <a:rPr lang="tr-TR" sz="2000" dirty="0" smtClean="0"/>
              <a:t>nitelik sayısına (h) ve oluşan ağacın yapısına bağlı.</a:t>
            </a:r>
          </a:p>
          <a:p>
            <a:pPr lvl="1"/>
            <a:r>
              <a:rPr lang="tr-TR" sz="2000" dirty="0" smtClean="0"/>
              <a:t>Ağaç oluşturma karmaşıklığı fazla, ağaç budama karmaşıklığı fazla</a:t>
            </a:r>
          </a:p>
          <a:p>
            <a:pPr lvl="1">
              <a:buNone/>
            </a:pPr>
            <a:r>
              <a:rPr lang="tr-TR" sz="2000" dirty="0" smtClean="0"/>
              <a:t>ağaç oluşturmak için zaman karmaşıklığı: O(h q </a:t>
            </a:r>
            <a:r>
              <a:rPr lang="tr-TR" sz="2000" dirty="0" err="1" smtClean="0"/>
              <a:t>logq</a:t>
            </a:r>
            <a:r>
              <a:rPr lang="tr-TR" sz="2000" dirty="0" smtClean="0"/>
              <a:t>)</a:t>
            </a:r>
            <a:endParaRPr lang="tr-TR" sz="20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tr-TR" dirty="0"/>
              <a:t>Kayıp Veri</a:t>
            </a:r>
          </a:p>
        </p:txBody>
      </p:sp>
      <p:sp>
        <p:nvSpPr>
          <p:cNvPr id="61443" name="Rectangle 3"/>
          <p:cNvSpPr>
            <a:spLocks noGrp="1" noChangeArrowheads="1"/>
          </p:cNvSpPr>
          <p:nvPr>
            <p:ph type="body" idx="1"/>
          </p:nvPr>
        </p:nvSpPr>
        <p:spPr>
          <a:xfrm>
            <a:off x="684213" y="2017713"/>
            <a:ext cx="7772400" cy="4114800"/>
          </a:xfrm>
        </p:spPr>
        <p:txBody>
          <a:bodyPr/>
          <a:lstStyle/>
          <a:p>
            <a:pPr marL="0" indent="0">
              <a:buFontTx/>
              <a:buNone/>
            </a:pPr>
            <a:r>
              <a:rPr lang="tr-TR" sz="2800"/>
              <a:t>Eğer veride bazı örneklerin bazı özellikleri kayıpsa izlenecek iki yol vardır:</a:t>
            </a:r>
          </a:p>
          <a:p>
            <a:pPr marL="830263" lvl="1"/>
            <a:r>
              <a:rPr lang="tr-TR" sz="2400"/>
              <a:t>Kayıp özelliklere sahip örnek veriden tamamen çıkartılır.</a:t>
            </a:r>
          </a:p>
          <a:p>
            <a:pPr marL="830263" lvl="1"/>
            <a:r>
              <a:rPr lang="tr-TR" sz="2400"/>
              <a:t>Kayıp verilerle çalışabilecek şekilde algoritma düzenlenir.</a:t>
            </a:r>
          </a:p>
          <a:p>
            <a:pPr marL="0" indent="0">
              <a:buFontTx/>
              <a:buNone/>
            </a:pPr>
            <a:r>
              <a:rPr lang="tr-TR" sz="2800"/>
              <a:t>Eğer kayıplı örneklerin sayısı birinci seçenek uygulanamayacak kadar çoksa ikinci seçenek uygulanmalıdır.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sz="half" idx="1"/>
          </p:nvPr>
        </p:nvSpPr>
        <p:spPr>
          <a:xfrm>
            <a:off x="684213" y="2017713"/>
            <a:ext cx="7775575" cy="2635250"/>
          </a:xfrm>
        </p:spPr>
        <p:txBody>
          <a:bodyPr/>
          <a:lstStyle/>
          <a:p>
            <a:pPr marL="0" indent="0" algn="just">
              <a:buFontTx/>
              <a:buNone/>
            </a:pPr>
            <a:r>
              <a:rPr lang="tr-TR" sz="2800"/>
              <a:t>Kayıp bilgiye sahip özellik vektörü için kazanç hesaplanırken kayıplı örnekler hariç tutularak bilgi kazancı normal şekilde hesaplanır ve daha sonra F katsayısıyla çarpılır. F, kayıpsız verinin tamamına oranıdır.</a:t>
            </a:r>
          </a:p>
        </p:txBody>
      </p:sp>
      <p:graphicFrame>
        <p:nvGraphicFramePr>
          <p:cNvPr id="62468" name="Object 4"/>
          <p:cNvGraphicFramePr>
            <a:graphicFrameLocks noGrp="1" noChangeAspect="1"/>
          </p:cNvGraphicFramePr>
          <p:nvPr>
            <p:ph sz="half" idx="2"/>
          </p:nvPr>
        </p:nvGraphicFramePr>
        <p:xfrm>
          <a:off x="1073150" y="4895850"/>
          <a:ext cx="4878388" cy="544513"/>
        </p:xfrm>
        <a:graphic>
          <a:graphicData uri="http://schemas.openxmlformats.org/presentationml/2006/ole">
            <mc:AlternateContent xmlns:mc="http://schemas.openxmlformats.org/markup-compatibility/2006">
              <mc:Choice xmlns:v="urn:schemas-microsoft-com:vml" Requires="v">
                <p:oleObj spid="_x0000_s177163" name="Equation" r:id="rId3" imgW="1892160" imgH="203040" progId="Equation.3">
                  <p:embed/>
                </p:oleObj>
              </mc:Choice>
              <mc:Fallback>
                <p:oleObj name="Equation" r:id="rId3" imgW="1892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4895850"/>
                        <a:ext cx="487838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1165225" y="131763"/>
            <a:ext cx="7793038" cy="1143000"/>
          </a:xfrm>
        </p:spPr>
        <p:txBody>
          <a:bodyPr/>
          <a:lstStyle/>
          <a:p>
            <a:r>
              <a:rPr lang="tr-TR" dirty="0"/>
              <a:t>Kayıp Veri</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sz="half" idx="1"/>
          </p:nvPr>
        </p:nvSpPr>
        <p:spPr>
          <a:xfrm>
            <a:off x="684213" y="2017713"/>
            <a:ext cx="7559675" cy="2635250"/>
          </a:xfrm>
        </p:spPr>
        <p:txBody>
          <a:bodyPr/>
          <a:lstStyle/>
          <a:p>
            <a:pPr marL="0" indent="0" algn="just">
              <a:buFontTx/>
              <a:buNone/>
            </a:pPr>
            <a:r>
              <a:rPr lang="tr-TR" sz="2800"/>
              <a:t>Kayıp bilgiye sahip özellik vektörü içinde en sık tekrarlanan değerin kayıp bilgi yerine yazılması da önerilen yöntemlerdendir.</a:t>
            </a:r>
          </a:p>
        </p:txBody>
      </p:sp>
      <p:sp>
        <p:nvSpPr>
          <p:cNvPr id="5" name="Rectangle 2"/>
          <p:cNvSpPr>
            <a:spLocks noGrp="1" noChangeArrowheads="1"/>
          </p:cNvSpPr>
          <p:nvPr>
            <p:ph type="title"/>
          </p:nvPr>
        </p:nvSpPr>
        <p:spPr>
          <a:xfrm>
            <a:off x="1165225" y="131763"/>
            <a:ext cx="7793038" cy="1143000"/>
          </a:xfrm>
        </p:spPr>
        <p:txBody>
          <a:bodyPr/>
          <a:lstStyle/>
          <a:p>
            <a:r>
              <a:rPr lang="tr-TR" dirty="0"/>
              <a:t>Kayıp Veri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Sınıflandırma İşlemi: Model</a:t>
            </a:r>
            <a:br>
              <a:rPr lang="tr-TR" dirty="0" smtClean="0"/>
            </a:br>
            <a:r>
              <a:rPr lang="tr-TR" dirty="0" smtClean="0"/>
              <a:t>Oluşturma</a:t>
            </a:r>
            <a:endParaRPr lang="tr-TR" dirty="0"/>
          </a:p>
        </p:txBody>
      </p:sp>
      <p:sp>
        <p:nvSpPr>
          <p:cNvPr id="3" name="2 İçerik Yer Tutucusu"/>
          <p:cNvSpPr>
            <a:spLocks noGrp="1"/>
          </p:cNvSpPr>
          <p:nvPr>
            <p:ph idx="1"/>
          </p:nvPr>
        </p:nvSpPr>
        <p:spPr>
          <a:xfrm>
            <a:off x="214282" y="1428736"/>
            <a:ext cx="8740806" cy="4703777"/>
          </a:xfrm>
        </p:spPr>
        <p:txBody>
          <a:bodyPr/>
          <a:lstStyle/>
          <a:p>
            <a:pPr>
              <a:buNone/>
            </a:pPr>
            <a:r>
              <a:rPr lang="tr-TR" dirty="0" smtClean="0"/>
              <a:t>1. Model Oluşturma:</a:t>
            </a:r>
          </a:p>
          <a:p>
            <a:pPr lvl="1"/>
            <a:r>
              <a:rPr lang="tr-TR" dirty="0" smtClean="0"/>
              <a:t>Her nesnenin sınıf etiketi olarak tanımlanan</a:t>
            </a:r>
          </a:p>
          <a:p>
            <a:pPr lvl="1">
              <a:buNone/>
            </a:pPr>
            <a:r>
              <a:rPr lang="tr-TR" dirty="0" smtClean="0"/>
              <a:t>niteliğinin belirlediği bir sınıfta olduğu varsayılır</a:t>
            </a:r>
          </a:p>
          <a:p>
            <a:pPr lvl="1"/>
            <a:r>
              <a:rPr lang="nn-NO" dirty="0" smtClean="0"/>
              <a:t>Model oluşturmak için kullanılan nesnelerin</a:t>
            </a:r>
          </a:p>
          <a:p>
            <a:pPr lvl="1">
              <a:buNone/>
            </a:pPr>
            <a:r>
              <a:rPr lang="tr-TR" dirty="0" smtClean="0"/>
              <a:t>oluşturduğu veri kümesi öğrenme kümesi</a:t>
            </a:r>
          </a:p>
          <a:p>
            <a:pPr lvl="1">
              <a:buNone/>
            </a:pPr>
            <a:r>
              <a:rPr lang="tr-TR" dirty="0" smtClean="0"/>
              <a:t>olarak tanımlanır</a:t>
            </a:r>
          </a:p>
          <a:p>
            <a:pPr lvl="1"/>
            <a:r>
              <a:rPr lang="tr-TR" dirty="0" smtClean="0"/>
              <a:t>Model farklı biçimlerde ifade edilebilir</a:t>
            </a:r>
          </a:p>
          <a:p>
            <a:pPr lvl="2"/>
            <a:r>
              <a:rPr lang="en-US" dirty="0" smtClean="0"/>
              <a:t>IF – THEN – ELSE </a:t>
            </a:r>
            <a:r>
              <a:rPr lang="en-US" dirty="0" err="1" smtClean="0"/>
              <a:t>kuralları</a:t>
            </a:r>
            <a:r>
              <a:rPr lang="en-US" dirty="0" smtClean="0"/>
              <a:t> </a:t>
            </a:r>
            <a:r>
              <a:rPr lang="en-US" dirty="0" err="1" smtClean="0"/>
              <a:t>ile</a:t>
            </a:r>
            <a:endParaRPr lang="en-US" dirty="0" smtClean="0"/>
          </a:p>
          <a:p>
            <a:pPr lvl="2"/>
            <a:r>
              <a:rPr lang="tr-TR" dirty="0" smtClean="0"/>
              <a:t>Karar ağaçları ile</a:t>
            </a:r>
          </a:p>
          <a:p>
            <a:pPr lvl="2"/>
            <a:r>
              <a:rPr lang="tr-TR" dirty="0" smtClean="0"/>
              <a:t>Matematiksel formüller ile</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42976" y="142852"/>
            <a:ext cx="8229600" cy="1143000"/>
          </a:xfrm>
        </p:spPr>
        <p:txBody>
          <a:bodyPr/>
          <a:lstStyle/>
          <a:p>
            <a:r>
              <a:rPr lang="tr-TR" dirty="0"/>
              <a:t>Ezber (</a:t>
            </a:r>
            <a:r>
              <a:rPr lang="tr-TR" dirty="0" err="1"/>
              <a:t>Overfitting</a:t>
            </a:r>
            <a:r>
              <a:rPr lang="tr-TR" dirty="0"/>
              <a:t>)</a:t>
            </a:r>
          </a:p>
        </p:txBody>
      </p:sp>
      <p:sp>
        <p:nvSpPr>
          <p:cNvPr id="64515" name="Rectangle 3"/>
          <p:cNvSpPr>
            <a:spLocks noGrp="1" noChangeArrowheads="1"/>
          </p:cNvSpPr>
          <p:nvPr>
            <p:ph type="body" sz="half" idx="1"/>
          </p:nvPr>
        </p:nvSpPr>
        <p:spPr>
          <a:xfrm>
            <a:off x="684213" y="1785926"/>
            <a:ext cx="7704137" cy="4219575"/>
          </a:xfrm>
        </p:spPr>
        <p:txBody>
          <a:bodyPr/>
          <a:lstStyle/>
          <a:p>
            <a:r>
              <a:rPr lang="tr-TR" dirty="0" smtClean="0"/>
              <a:t>Öğrenme kümesindeki örneklerin azlığı veya</a:t>
            </a:r>
          </a:p>
          <a:p>
            <a:pPr>
              <a:buNone/>
            </a:pPr>
            <a:r>
              <a:rPr lang="tr-TR" dirty="0" smtClean="0"/>
              <a:t>	gürültülü olması</a:t>
            </a:r>
          </a:p>
          <a:p>
            <a:r>
              <a:rPr lang="tr-TR" dirty="0" smtClean="0"/>
              <a:t>Gereğinden fazla karmaşık karar ağaçları</a:t>
            </a:r>
          </a:p>
          <a:p>
            <a:r>
              <a:rPr lang="tr-TR" sz="2800" dirty="0" smtClean="0"/>
              <a:t>Tüm </a:t>
            </a:r>
            <a:r>
              <a:rPr lang="tr-TR" sz="2800" dirty="0"/>
              <a:t>makine öğrenmesi yöntemlerinde verinin ana hatlarının modellenmesi esas alındığı için öğrenme modelinde ezberden (</a:t>
            </a:r>
            <a:r>
              <a:rPr lang="tr-TR" sz="2800" dirty="0" err="1"/>
              <a:t>overfitting</a:t>
            </a:r>
            <a:r>
              <a:rPr lang="tr-TR" sz="2800" dirty="0"/>
              <a:t>) </a:t>
            </a:r>
            <a:r>
              <a:rPr lang="tr-TR" sz="2800" dirty="0" smtClean="0"/>
              <a:t>kaçınılmalıdır</a:t>
            </a:r>
            <a:r>
              <a:rPr lang="tr-TR" sz="2800" dirty="0"/>
              <a:t>. Tüm karar ağaçları önlem </a:t>
            </a:r>
            <a:r>
              <a:rPr lang="tr-TR" sz="2800" dirty="0" smtClean="0"/>
              <a:t>alınmazsa </a:t>
            </a:r>
            <a:r>
              <a:rPr lang="tr-TR" sz="2800" dirty="0"/>
              <a:t>ezber yapar. Bu yüzden ağaç </a:t>
            </a:r>
            <a:r>
              <a:rPr lang="tr-TR" sz="2800" dirty="0" smtClean="0"/>
              <a:t>oluşturulurken </a:t>
            </a:r>
            <a:r>
              <a:rPr lang="tr-TR" sz="2800" dirty="0"/>
              <a:t>veya oluşturulduktan sonra budama yapılmalıdır.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2"/>
          <p:cNvPicPr>
            <a:picLocks noChangeAspect="1" noChangeArrowheads="1"/>
          </p:cNvPicPr>
          <p:nvPr/>
        </p:nvPicPr>
        <p:blipFill>
          <a:blip r:embed="rId2"/>
          <a:srcRect/>
          <a:stretch>
            <a:fillRect/>
          </a:stretch>
        </p:blipFill>
        <p:spPr bwMode="auto">
          <a:xfrm>
            <a:off x="571472" y="1571612"/>
            <a:ext cx="8286776" cy="5262888"/>
          </a:xfrm>
          <a:prstGeom prst="rect">
            <a:avLst/>
          </a:prstGeom>
          <a:noFill/>
          <a:ln w="9525">
            <a:noFill/>
            <a:miter lim="800000"/>
            <a:headEnd/>
            <a:tailEnd/>
          </a:ln>
          <a:effectLst/>
        </p:spPr>
      </p:pic>
      <p:sp>
        <p:nvSpPr>
          <p:cNvPr id="7" name="Rectangle 2"/>
          <p:cNvSpPr>
            <a:spLocks noGrp="1" noChangeArrowheads="1"/>
          </p:cNvSpPr>
          <p:nvPr>
            <p:ph type="title"/>
          </p:nvPr>
        </p:nvSpPr>
        <p:spPr>
          <a:xfrm>
            <a:off x="1142976" y="142852"/>
            <a:ext cx="8229600" cy="1143000"/>
          </a:xfrm>
        </p:spPr>
        <p:txBody>
          <a:bodyPr/>
          <a:lstStyle/>
          <a:p>
            <a:r>
              <a:rPr lang="tr-TR" dirty="0"/>
              <a:t>Ezber (</a:t>
            </a:r>
            <a:r>
              <a:rPr lang="tr-TR" dirty="0" err="1"/>
              <a:t>Overfitting</a:t>
            </a:r>
            <a:r>
              <a:rPr lang="tr-TR"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p:cNvPicPr>
            <a:picLocks noChangeAspect="1" noChangeArrowheads="1"/>
          </p:cNvPicPr>
          <p:nvPr/>
        </p:nvPicPr>
        <p:blipFill>
          <a:blip r:embed="rId2"/>
          <a:srcRect/>
          <a:stretch>
            <a:fillRect/>
          </a:stretch>
        </p:blipFill>
        <p:spPr bwMode="auto">
          <a:xfrm>
            <a:off x="285720" y="1500175"/>
            <a:ext cx="8601790" cy="5357826"/>
          </a:xfrm>
          <a:prstGeom prst="rect">
            <a:avLst/>
          </a:prstGeom>
          <a:noFill/>
          <a:ln w="9525">
            <a:noFill/>
            <a:miter lim="800000"/>
            <a:headEnd/>
            <a:tailEnd/>
          </a:ln>
          <a:effectLst/>
        </p:spPr>
      </p:pic>
      <p:sp>
        <p:nvSpPr>
          <p:cNvPr id="7" name="Rectangle 2"/>
          <p:cNvSpPr>
            <a:spLocks noGrp="1" noChangeArrowheads="1"/>
          </p:cNvSpPr>
          <p:nvPr>
            <p:ph type="title"/>
          </p:nvPr>
        </p:nvSpPr>
        <p:spPr>
          <a:xfrm>
            <a:off x="1142976" y="142852"/>
            <a:ext cx="8229600" cy="1143000"/>
          </a:xfrm>
        </p:spPr>
        <p:txBody>
          <a:bodyPr/>
          <a:lstStyle/>
          <a:p>
            <a:r>
              <a:rPr lang="tr-TR" dirty="0"/>
              <a:t>Ezber (</a:t>
            </a:r>
            <a:r>
              <a:rPr lang="tr-TR" dirty="0" err="1"/>
              <a:t>Overfitting</a:t>
            </a:r>
            <a:r>
              <a:rPr lang="tr-TR"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p:cNvPicPr>
            <a:picLocks noChangeAspect="1" noChangeArrowheads="1"/>
          </p:cNvPicPr>
          <p:nvPr/>
        </p:nvPicPr>
        <p:blipFill>
          <a:blip r:embed="rId2"/>
          <a:srcRect/>
          <a:stretch>
            <a:fillRect/>
          </a:stretch>
        </p:blipFill>
        <p:spPr bwMode="auto">
          <a:xfrm>
            <a:off x="214314" y="1500174"/>
            <a:ext cx="8858280" cy="5304032"/>
          </a:xfrm>
          <a:prstGeom prst="rect">
            <a:avLst/>
          </a:prstGeom>
          <a:noFill/>
          <a:ln w="9525">
            <a:noFill/>
            <a:miter lim="800000"/>
            <a:headEnd/>
            <a:tailEnd/>
          </a:ln>
          <a:effectLst/>
        </p:spPr>
      </p:pic>
      <p:sp>
        <p:nvSpPr>
          <p:cNvPr id="7" name="Rectangle 2"/>
          <p:cNvSpPr>
            <a:spLocks noGrp="1" noChangeArrowheads="1"/>
          </p:cNvSpPr>
          <p:nvPr>
            <p:ph type="title"/>
          </p:nvPr>
        </p:nvSpPr>
        <p:spPr>
          <a:xfrm>
            <a:off x="1142976" y="142852"/>
            <a:ext cx="8229600" cy="1143000"/>
          </a:xfrm>
        </p:spPr>
        <p:txBody>
          <a:bodyPr/>
          <a:lstStyle/>
          <a:p>
            <a:r>
              <a:rPr lang="tr-TR" dirty="0"/>
              <a:t>Ezber (</a:t>
            </a:r>
            <a:r>
              <a:rPr lang="tr-TR" dirty="0" err="1"/>
              <a:t>Overfitting</a:t>
            </a:r>
            <a:r>
              <a:rPr lang="tr-TR" dirty="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2"/>
          <a:srcRect/>
          <a:stretch>
            <a:fillRect/>
          </a:stretch>
        </p:blipFill>
        <p:spPr bwMode="auto">
          <a:xfrm>
            <a:off x="1" y="1643015"/>
            <a:ext cx="9144000" cy="4786381"/>
          </a:xfrm>
          <a:prstGeom prst="rect">
            <a:avLst/>
          </a:prstGeom>
          <a:noFill/>
          <a:ln w="9525">
            <a:noFill/>
            <a:miter lim="800000"/>
            <a:headEnd/>
            <a:tailEnd/>
          </a:ln>
          <a:effectLst/>
        </p:spPr>
      </p:pic>
      <p:sp>
        <p:nvSpPr>
          <p:cNvPr id="7" name="Rectangle 2"/>
          <p:cNvSpPr>
            <a:spLocks noGrp="1" noChangeArrowheads="1"/>
          </p:cNvSpPr>
          <p:nvPr>
            <p:ph type="title"/>
          </p:nvPr>
        </p:nvSpPr>
        <p:spPr>
          <a:xfrm>
            <a:off x="1142976" y="142852"/>
            <a:ext cx="8229600" cy="1143000"/>
          </a:xfrm>
        </p:spPr>
        <p:txBody>
          <a:bodyPr/>
          <a:lstStyle/>
          <a:p>
            <a:r>
              <a:rPr lang="tr-TR" dirty="0"/>
              <a:t>Ezber (</a:t>
            </a:r>
            <a:r>
              <a:rPr lang="tr-TR" dirty="0" err="1"/>
              <a:t>Overfitting</a:t>
            </a:r>
            <a:r>
              <a:rPr lang="tr-TR" dirty="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a:srcRect/>
          <a:stretch>
            <a:fillRect/>
          </a:stretch>
        </p:blipFill>
        <p:spPr bwMode="auto">
          <a:xfrm>
            <a:off x="0" y="1785926"/>
            <a:ext cx="8929718" cy="2730216"/>
          </a:xfrm>
          <a:prstGeom prst="rect">
            <a:avLst/>
          </a:prstGeom>
          <a:noFill/>
          <a:ln w="9525">
            <a:noFill/>
            <a:miter lim="800000"/>
            <a:headEnd/>
            <a:tailEnd/>
          </a:ln>
          <a:effectLst/>
        </p:spPr>
      </p:pic>
      <p:sp>
        <p:nvSpPr>
          <p:cNvPr id="7" name="Rectangle 2"/>
          <p:cNvSpPr>
            <a:spLocks noGrp="1" noChangeArrowheads="1"/>
          </p:cNvSpPr>
          <p:nvPr>
            <p:ph type="title"/>
          </p:nvPr>
        </p:nvSpPr>
        <p:spPr>
          <a:xfrm>
            <a:off x="1142976" y="142852"/>
            <a:ext cx="8229600" cy="1143000"/>
          </a:xfrm>
        </p:spPr>
        <p:txBody>
          <a:bodyPr/>
          <a:lstStyle/>
          <a:p>
            <a:r>
              <a:rPr lang="tr-TR" dirty="0"/>
              <a:t>Ezber (</a:t>
            </a:r>
            <a:r>
              <a:rPr lang="tr-TR" dirty="0" err="1"/>
              <a:t>Overfitting</a:t>
            </a:r>
            <a:r>
              <a:rPr lang="tr-TR" dirty="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28746" y="142852"/>
            <a:ext cx="8229600" cy="1143000"/>
          </a:xfrm>
        </p:spPr>
        <p:txBody>
          <a:bodyPr/>
          <a:lstStyle/>
          <a:p>
            <a:r>
              <a:rPr lang="tr-TR" dirty="0"/>
              <a:t>Ağaç Budama</a:t>
            </a:r>
          </a:p>
        </p:txBody>
      </p:sp>
      <p:sp>
        <p:nvSpPr>
          <p:cNvPr id="65539" name="Rectangle 3"/>
          <p:cNvSpPr>
            <a:spLocks noGrp="1" noChangeArrowheads="1"/>
          </p:cNvSpPr>
          <p:nvPr>
            <p:ph type="body" sz="half" idx="1"/>
          </p:nvPr>
        </p:nvSpPr>
        <p:spPr>
          <a:xfrm>
            <a:off x="684213" y="2017713"/>
            <a:ext cx="7775575" cy="4219575"/>
          </a:xfrm>
        </p:spPr>
        <p:txBody>
          <a:bodyPr/>
          <a:lstStyle/>
          <a:p>
            <a:pPr marL="0" indent="0" algn="just">
              <a:buFontTx/>
              <a:buNone/>
            </a:pPr>
            <a:r>
              <a:rPr lang="tr-TR" sz="2800"/>
              <a:t>Budama, sınıflandırmaya katkısı olmayan bö-lümlerin karar ağacından çıkarılması işlemidir. Bu sayede karar ağacı hem sade hem de anla-şılabilir hale gelir. İki çeşit budama yöntemi vardır; </a:t>
            </a:r>
          </a:p>
          <a:p>
            <a:pPr marL="2082800" lvl="1" algn="just"/>
            <a:r>
              <a:rPr lang="tr-TR"/>
              <a:t> ön budama </a:t>
            </a:r>
          </a:p>
          <a:p>
            <a:pPr marL="2082800" lvl="1" algn="just"/>
            <a:r>
              <a:rPr lang="tr-TR"/>
              <a:t> sonradan budama</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14414" y="214290"/>
            <a:ext cx="8229600" cy="1143000"/>
          </a:xfrm>
        </p:spPr>
        <p:txBody>
          <a:bodyPr/>
          <a:lstStyle/>
          <a:p>
            <a:r>
              <a:rPr lang="tr-TR" dirty="0"/>
              <a:t>Ön Budama</a:t>
            </a:r>
          </a:p>
        </p:txBody>
      </p:sp>
      <p:sp>
        <p:nvSpPr>
          <p:cNvPr id="66563" name="Rectangle 3"/>
          <p:cNvSpPr>
            <a:spLocks noGrp="1" noChangeArrowheads="1"/>
          </p:cNvSpPr>
          <p:nvPr>
            <p:ph type="body" sz="half" idx="1"/>
          </p:nvPr>
        </p:nvSpPr>
        <p:spPr>
          <a:xfrm>
            <a:off x="714348" y="1500174"/>
            <a:ext cx="8215370" cy="5214974"/>
          </a:xfrm>
        </p:spPr>
        <p:txBody>
          <a:bodyPr/>
          <a:lstStyle/>
          <a:p>
            <a:pPr marL="0" indent="0" algn="just">
              <a:buFontTx/>
              <a:buNone/>
            </a:pPr>
            <a:r>
              <a:rPr lang="tr-TR" sz="2800" dirty="0"/>
              <a:t>Ön budama işlemi ağaç oluşturulurken yapılır. Bölünen nitelikler, değerleri belli bir eşik </a:t>
            </a:r>
            <a:r>
              <a:rPr lang="tr-TR" sz="2800" dirty="0" smtClean="0"/>
              <a:t>değerinin </a:t>
            </a:r>
            <a:r>
              <a:rPr lang="tr-TR" sz="2800" dirty="0"/>
              <a:t>(hata toleransının) üstünde değilse o noktada ağaç bölümleme işlemi durdurulur ve o an elde bulunan kümedeki baskın sınıf </a:t>
            </a:r>
            <a:r>
              <a:rPr lang="tr-TR" sz="2800" dirty="0" smtClean="0"/>
              <a:t>etiketi</a:t>
            </a:r>
            <a:r>
              <a:rPr lang="tr-TR" sz="2800" dirty="0"/>
              <a:t>, yaprak olarak oluşturulur</a:t>
            </a:r>
            <a:r>
              <a:rPr lang="tr-TR" sz="2800" dirty="0" smtClean="0"/>
              <a:t>.</a:t>
            </a:r>
          </a:p>
          <a:p>
            <a:r>
              <a:rPr lang="tr-TR" sz="2400" dirty="0" smtClean="0"/>
              <a:t>Karar ağacını tam oluşturmadan işlemi bitirme</a:t>
            </a:r>
          </a:p>
          <a:p>
            <a:pPr lvl="1"/>
            <a:r>
              <a:rPr lang="tr-TR" sz="2400" dirty="0" smtClean="0"/>
              <a:t>İşlemi sona erdirme için ek kurallar</a:t>
            </a:r>
          </a:p>
          <a:p>
            <a:pPr lvl="2"/>
            <a:r>
              <a:rPr lang="tr-TR" sz="1800" dirty="0" smtClean="0"/>
              <a:t>Örneklerin sayısı kullanıcı tarafından belirlenen bir </a:t>
            </a:r>
            <a:r>
              <a:rPr lang="de-DE" sz="1800" dirty="0" err="1" smtClean="0"/>
              <a:t>eşik</a:t>
            </a:r>
            <a:r>
              <a:rPr lang="de-DE" sz="1800" dirty="0" smtClean="0"/>
              <a:t> </a:t>
            </a:r>
            <a:r>
              <a:rPr lang="de-DE" sz="1800" dirty="0" err="1" smtClean="0"/>
              <a:t>değerinden</a:t>
            </a:r>
            <a:r>
              <a:rPr lang="de-DE" sz="1800" dirty="0" smtClean="0"/>
              <a:t> </a:t>
            </a:r>
            <a:r>
              <a:rPr lang="de-DE" sz="1800" dirty="0" err="1" smtClean="0"/>
              <a:t>daha</a:t>
            </a:r>
            <a:r>
              <a:rPr lang="de-DE" sz="1800" dirty="0" smtClean="0"/>
              <a:t> </a:t>
            </a:r>
            <a:r>
              <a:rPr lang="de-DE" sz="1800" dirty="0" err="1" smtClean="0"/>
              <a:t>az</a:t>
            </a:r>
            <a:r>
              <a:rPr lang="de-DE" sz="1800" dirty="0" smtClean="0"/>
              <a:t> </a:t>
            </a:r>
            <a:r>
              <a:rPr lang="de-DE" sz="1800" dirty="0" err="1" smtClean="0"/>
              <a:t>ise</a:t>
            </a:r>
            <a:endParaRPr lang="de-DE" sz="1800" dirty="0" smtClean="0"/>
          </a:p>
          <a:p>
            <a:pPr lvl="2"/>
            <a:r>
              <a:rPr lang="tr-TR" sz="1800" dirty="0" smtClean="0"/>
              <a:t>Örneklerin sınıf dağılımı niteliklerden bağımsız ise (</a:t>
            </a:r>
            <a:r>
              <a:rPr lang="tr-TR" sz="1800" dirty="0" err="1" smtClean="0"/>
              <a:t>chi</a:t>
            </a:r>
            <a:r>
              <a:rPr lang="tr-TR" sz="1800" dirty="0" smtClean="0"/>
              <a:t>-</a:t>
            </a:r>
            <a:r>
              <a:rPr lang="tr-TR" sz="1800" dirty="0" err="1" smtClean="0"/>
              <a:t>square</a:t>
            </a:r>
            <a:r>
              <a:rPr lang="tr-TR" sz="1800" dirty="0" smtClean="0"/>
              <a:t> testi ile belirlenebilir)</a:t>
            </a:r>
          </a:p>
          <a:p>
            <a:pPr lvl="2"/>
            <a:r>
              <a:rPr lang="tr-TR" sz="1800" dirty="0" smtClean="0"/>
              <a:t>Ağaca yeni bir düğüm ekleyince iyilik fonksiyonu yeterince artmıyorsa</a:t>
            </a:r>
            <a:endParaRPr lang="tr-TR" sz="18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28746" y="142852"/>
            <a:ext cx="8229600" cy="1143000"/>
          </a:xfrm>
        </p:spPr>
        <p:txBody>
          <a:bodyPr/>
          <a:lstStyle/>
          <a:p>
            <a:r>
              <a:rPr lang="tr-TR" dirty="0"/>
              <a:t>Sonradan Budama</a:t>
            </a:r>
          </a:p>
        </p:txBody>
      </p:sp>
      <p:sp>
        <p:nvSpPr>
          <p:cNvPr id="67587" name="Rectangle 3"/>
          <p:cNvSpPr>
            <a:spLocks noGrp="1" noChangeArrowheads="1"/>
          </p:cNvSpPr>
          <p:nvPr>
            <p:ph type="body" sz="half" idx="1"/>
          </p:nvPr>
        </p:nvSpPr>
        <p:spPr>
          <a:xfrm>
            <a:off x="684213" y="2089150"/>
            <a:ext cx="7775575" cy="4219575"/>
          </a:xfrm>
        </p:spPr>
        <p:txBody>
          <a:bodyPr/>
          <a:lstStyle/>
          <a:p>
            <a:pPr marL="0" indent="0" algn="just">
              <a:buFontTx/>
              <a:buNone/>
            </a:pPr>
            <a:r>
              <a:rPr lang="tr-TR" sz="2800" dirty="0"/>
              <a:t>Sonradan budama işlemi ağaç oluşturulduktan sonra devreye  girer. Alt ağaçları silerek yaprak oluşturma, alt ağaçları yükseltme, dal kesme şeklinde yapılabilir.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5 Slayt Numarası Yer Tutucusu"/>
          <p:cNvSpPr>
            <a:spLocks noGrp="1"/>
          </p:cNvSpPr>
          <p:nvPr>
            <p:ph type="sldNum" sz="quarter" idx="12"/>
          </p:nvPr>
        </p:nvSpPr>
        <p:spPr>
          <a:noFill/>
        </p:spPr>
        <p:txBody>
          <a:bodyPr/>
          <a:lstStyle/>
          <a:p>
            <a:fld id="{5172F77C-45E2-43A5-B2AF-CD89C1C33D8A}" type="slidenum">
              <a:rPr lang="en-US"/>
              <a:pPr/>
              <a:t>89</a:t>
            </a:fld>
            <a:endParaRPr lang="en-US"/>
          </a:p>
        </p:txBody>
      </p:sp>
      <p:sp>
        <p:nvSpPr>
          <p:cNvPr id="30724" name="Rectangle 2"/>
          <p:cNvSpPr>
            <a:spLocks noGrp="1" noChangeArrowheads="1"/>
          </p:cNvSpPr>
          <p:nvPr>
            <p:ph type="title"/>
          </p:nvPr>
        </p:nvSpPr>
        <p:spPr/>
        <p:txBody>
          <a:bodyPr/>
          <a:lstStyle/>
          <a:p>
            <a:pPr eaLnBrk="1" hangingPunct="1"/>
            <a:r>
              <a:rPr lang="tr-TR" dirty="0" smtClean="0"/>
              <a:t>Sürekli Değerli Nitelikler</a:t>
            </a:r>
            <a:endParaRPr lang="en-US" dirty="0" smtClean="0"/>
          </a:p>
        </p:txBody>
      </p:sp>
      <p:sp>
        <p:nvSpPr>
          <p:cNvPr id="30725" name="Rectangle 3"/>
          <p:cNvSpPr>
            <a:spLocks noGrp="1" noChangeArrowheads="1"/>
          </p:cNvSpPr>
          <p:nvPr>
            <p:ph type="body" idx="1"/>
          </p:nvPr>
        </p:nvSpPr>
        <p:spPr>
          <a:xfrm>
            <a:off x="762000" y="1600200"/>
            <a:ext cx="8193088" cy="4114800"/>
          </a:xfrm>
        </p:spPr>
        <p:txBody>
          <a:bodyPr/>
          <a:lstStyle/>
          <a:p>
            <a:pPr eaLnBrk="1" hangingPunct="1">
              <a:buFont typeface="Wingdings" pitchFamily="2" charset="2"/>
              <a:buNone/>
            </a:pPr>
            <a:r>
              <a:rPr lang="tr-TR" sz="2400" dirty="0" smtClean="0"/>
              <a:t>Ayrıklaştırma yapılır</a:t>
            </a:r>
            <a:endParaRPr lang="sv-SE" dirty="0" smtClean="0"/>
          </a:p>
          <a:p>
            <a:pPr eaLnBrk="1" hangingPunct="1"/>
            <a:r>
              <a:rPr lang="sv-SE" sz="2400" dirty="0" smtClean="0"/>
              <a:t>Sıcaklık = 24.5</a:t>
            </a:r>
            <a:r>
              <a:rPr lang="sv-SE" sz="2400" baseline="30000" dirty="0" smtClean="0"/>
              <a:t>0</a:t>
            </a:r>
            <a:r>
              <a:rPr lang="sv-SE" sz="2400" dirty="0" smtClean="0"/>
              <a:t>C</a:t>
            </a:r>
          </a:p>
          <a:p>
            <a:pPr eaLnBrk="1" hangingPunct="1"/>
            <a:r>
              <a:rPr lang="sv-SE" sz="2400" dirty="0" smtClean="0"/>
              <a:t>(Sıcaklık &gt; 20.0</a:t>
            </a:r>
            <a:r>
              <a:rPr lang="sv-SE" sz="2400" baseline="30000" dirty="0" smtClean="0"/>
              <a:t>0</a:t>
            </a:r>
            <a:r>
              <a:rPr lang="sv-SE" sz="2400" dirty="0" smtClean="0"/>
              <a:t>C) = {Doğru, Yanlış} </a:t>
            </a:r>
          </a:p>
          <a:p>
            <a:pPr eaLnBrk="1" hangingPunct="1">
              <a:buFont typeface="Wingdings" pitchFamily="2" charset="2"/>
              <a:buNone/>
            </a:pPr>
            <a:r>
              <a:rPr lang="tr-TR" sz="2400" dirty="0" smtClean="0"/>
              <a:t>Eşik nasıl ayarlanacak</a:t>
            </a:r>
            <a:r>
              <a:rPr lang="sv-SE" sz="2400" dirty="0" smtClean="0"/>
              <a:t>?</a:t>
            </a:r>
          </a:p>
          <a:p>
            <a:pPr eaLnBrk="1" hangingPunct="1">
              <a:buFont typeface="Wingdings" pitchFamily="2" charset="2"/>
              <a:buNone/>
            </a:pPr>
            <a:endParaRPr lang="sv-SE" sz="2400" dirty="0" smtClean="0"/>
          </a:p>
          <a:p>
            <a:pPr eaLnBrk="1" hangingPunct="1">
              <a:buFont typeface="Wingdings" pitchFamily="2" charset="2"/>
              <a:buNone/>
            </a:pPr>
            <a:endParaRPr lang="en-US" sz="2400" dirty="0" smtClean="0"/>
          </a:p>
        </p:txBody>
      </p:sp>
      <p:grpSp>
        <p:nvGrpSpPr>
          <p:cNvPr id="2" name="Group 4"/>
          <p:cNvGrpSpPr>
            <a:grpSpLocks/>
          </p:cNvGrpSpPr>
          <p:nvPr/>
        </p:nvGrpSpPr>
        <p:grpSpPr bwMode="auto">
          <a:xfrm>
            <a:off x="457200" y="4038600"/>
            <a:ext cx="7696200" cy="1371600"/>
            <a:chOff x="384" y="2736"/>
            <a:chExt cx="4752" cy="864"/>
          </a:xfrm>
        </p:grpSpPr>
        <p:sp>
          <p:nvSpPr>
            <p:cNvPr id="30728" name="Rectangle 5"/>
            <p:cNvSpPr>
              <a:spLocks noChangeArrowheads="1"/>
            </p:cNvSpPr>
            <p:nvPr/>
          </p:nvSpPr>
          <p:spPr bwMode="auto">
            <a:xfrm>
              <a:off x="4573" y="3150"/>
              <a:ext cx="563"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dirty="0" smtClean="0">
                  <a:solidFill>
                    <a:schemeClr val="tx1"/>
                  </a:solidFill>
                </a:rPr>
                <a:t>Hayır</a:t>
              </a:r>
              <a:endParaRPr lang="en-US" dirty="0">
                <a:solidFill>
                  <a:schemeClr val="tx1"/>
                </a:solidFill>
              </a:endParaRPr>
            </a:p>
          </p:txBody>
        </p:sp>
        <p:sp>
          <p:nvSpPr>
            <p:cNvPr id="30729" name="Rectangle 6"/>
            <p:cNvSpPr>
              <a:spLocks noChangeArrowheads="1"/>
            </p:cNvSpPr>
            <p:nvPr/>
          </p:nvSpPr>
          <p:spPr bwMode="auto">
            <a:xfrm>
              <a:off x="4012" y="3150"/>
              <a:ext cx="561"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dirty="0" smtClean="0">
                  <a:solidFill>
                    <a:schemeClr val="tx1"/>
                  </a:solidFill>
                </a:rPr>
                <a:t>Evet</a:t>
              </a:r>
              <a:endParaRPr lang="en-US" dirty="0">
                <a:solidFill>
                  <a:schemeClr val="tx1"/>
                </a:solidFill>
              </a:endParaRPr>
            </a:p>
          </p:txBody>
        </p:sp>
        <p:sp>
          <p:nvSpPr>
            <p:cNvPr id="30730" name="Rectangle 7"/>
            <p:cNvSpPr>
              <a:spLocks noChangeArrowheads="1"/>
            </p:cNvSpPr>
            <p:nvPr/>
          </p:nvSpPr>
          <p:spPr bwMode="auto">
            <a:xfrm>
              <a:off x="3449" y="3150"/>
              <a:ext cx="563"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dirty="0" smtClean="0">
                  <a:solidFill>
                    <a:schemeClr val="tx1"/>
                  </a:solidFill>
                </a:rPr>
                <a:t>Evet</a:t>
              </a:r>
              <a:endParaRPr lang="en-US" dirty="0">
                <a:solidFill>
                  <a:schemeClr val="tx1"/>
                </a:solidFill>
              </a:endParaRPr>
            </a:p>
          </p:txBody>
        </p:sp>
        <p:sp>
          <p:nvSpPr>
            <p:cNvPr id="30731" name="Rectangle 8"/>
            <p:cNvSpPr>
              <a:spLocks noChangeArrowheads="1"/>
            </p:cNvSpPr>
            <p:nvPr/>
          </p:nvSpPr>
          <p:spPr bwMode="auto">
            <a:xfrm>
              <a:off x="2880" y="3150"/>
              <a:ext cx="569"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dirty="0" smtClean="0">
                  <a:solidFill>
                    <a:schemeClr val="tx1"/>
                  </a:solidFill>
                </a:rPr>
                <a:t>Evet</a:t>
              </a:r>
              <a:endParaRPr lang="en-US" dirty="0">
                <a:solidFill>
                  <a:schemeClr val="tx1"/>
                </a:solidFill>
              </a:endParaRPr>
            </a:p>
          </p:txBody>
        </p:sp>
        <p:sp>
          <p:nvSpPr>
            <p:cNvPr id="30732" name="Rectangle 9"/>
            <p:cNvSpPr>
              <a:spLocks noChangeArrowheads="1"/>
            </p:cNvSpPr>
            <p:nvPr/>
          </p:nvSpPr>
          <p:spPr bwMode="auto">
            <a:xfrm>
              <a:off x="2256" y="3150"/>
              <a:ext cx="624"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dirty="0" smtClean="0">
                  <a:solidFill>
                    <a:schemeClr val="tx1"/>
                  </a:solidFill>
                </a:rPr>
                <a:t>Hayır</a:t>
              </a:r>
              <a:endParaRPr lang="en-US" dirty="0">
                <a:solidFill>
                  <a:schemeClr val="tx1"/>
                </a:solidFill>
              </a:endParaRPr>
            </a:p>
          </p:txBody>
        </p:sp>
        <p:sp>
          <p:nvSpPr>
            <p:cNvPr id="30733" name="Rectangle 10"/>
            <p:cNvSpPr>
              <a:spLocks noChangeArrowheads="1"/>
            </p:cNvSpPr>
            <p:nvPr/>
          </p:nvSpPr>
          <p:spPr bwMode="auto">
            <a:xfrm>
              <a:off x="1680" y="3150"/>
              <a:ext cx="576"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dirty="0" smtClean="0">
                  <a:solidFill>
                    <a:schemeClr val="tx1"/>
                  </a:solidFill>
                </a:rPr>
                <a:t>Hayır</a:t>
              </a:r>
              <a:endParaRPr lang="en-US" dirty="0">
                <a:solidFill>
                  <a:schemeClr val="tx1"/>
                </a:solidFill>
              </a:endParaRPr>
            </a:p>
          </p:txBody>
        </p:sp>
        <p:sp>
          <p:nvSpPr>
            <p:cNvPr id="30734" name="Rectangle 11"/>
            <p:cNvSpPr>
              <a:spLocks noChangeArrowheads="1"/>
            </p:cNvSpPr>
            <p:nvPr/>
          </p:nvSpPr>
          <p:spPr bwMode="auto">
            <a:xfrm>
              <a:off x="384" y="3150"/>
              <a:ext cx="1296" cy="4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sz="2200" dirty="0" smtClean="0">
                  <a:solidFill>
                    <a:schemeClr val="tx1"/>
                  </a:solidFill>
                </a:rPr>
                <a:t>TenisOyna</a:t>
              </a:r>
              <a:endParaRPr lang="en-US" dirty="0">
                <a:solidFill>
                  <a:schemeClr val="tx1"/>
                </a:solidFill>
              </a:endParaRPr>
            </a:p>
          </p:txBody>
        </p:sp>
        <p:sp>
          <p:nvSpPr>
            <p:cNvPr id="30735" name="Rectangle 12"/>
            <p:cNvSpPr>
              <a:spLocks noChangeArrowheads="1"/>
            </p:cNvSpPr>
            <p:nvPr/>
          </p:nvSpPr>
          <p:spPr bwMode="auto">
            <a:xfrm>
              <a:off x="4573" y="2736"/>
              <a:ext cx="563"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a:solidFill>
                    <a:schemeClr val="tx1"/>
                  </a:solidFill>
                </a:rPr>
                <a:t>27</a:t>
              </a:r>
              <a:r>
                <a:rPr lang="sv-SE" sz="2000" baseline="30000">
                  <a:solidFill>
                    <a:schemeClr val="tx1"/>
                  </a:solidFill>
                </a:rPr>
                <a:t>0</a:t>
              </a:r>
              <a:r>
                <a:rPr lang="sv-SE" sz="2000">
                  <a:solidFill>
                    <a:schemeClr val="tx1"/>
                  </a:solidFill>
                </a:rPr>
                <a:t>C</a:t>
              </a:r>
              <a:endParaRPr lang="en-US" sz="2000">
                <a:solidFill>
                  <a:schemeClr val="tx1"/>
                </a:solidFill>
              </a:endParaRPr>
            </a:p>
          </p:txBody>
        </p:sp>
        <p:sp>
          <p:nvSpPr>
            <p:cNvPr id="30736" name="Rectangle 13"/>
            <p:cNvSpPr>
              <a:spLocks noChangeArrowheads="1"/>
            </p:cNvSpPr>
            <p:nvPr/>
          </p:nvSpPr>
          <p:spPr bwMode="auto">
            <a:xfrm>
              <a:off x="4012" y="2736"/>
              <a:ext cx="561"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a:solidFill>
                    <a:schemeClr val="tx1"/>
                  </a:solidFill>
                </a:rPr>
                <a:t>24</a:t>
              </a:r>
              <a:r>
                <a:rPr lang="sv-SE" sz="2000" baseline="30000">
                  <a:solidFill>
                    <a:schemeClr val="tx1"/>
                  </a:solidFill>
                </a:rPr>
                <a:t>0</a:t>
              </a:r>
              <a:r>
                <a:rPr lang="sv-SE" sz="2000">
                  <a:solidFill>
                    <a:schemeClr val="tx1"/>
                  </a:solidFill>
                </a:rPr>
                <a:t>C</a:t>
              </a:r>
              <a:endParaRPr lang="en-US" sz="2000">
                <a:solidFill>
                  <a:schemeClr val="tx1"/>
                </a:solidFill>
              </a:endParaRPr>
            </a:p>
          </p:txBody>
        </p:sp>
        <p:sp>
          <p:nvSpPr>
            <p:cNvPr id="30737" name="Rectangle 14"/>
            <p:cNvSpPr>
              <a:spLocks noChangeArrowheads="1"/>
            </p:cNvSpPr>
            <p:nvPr/>
          </p:nvSpPr>
          <p:spPr bwMode="auto">
            <a:xfrm>
              <a:off x="3449" y="2736"/>
              <a:ext cx="563"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a:solidFill>
                    <a:schemeClr val="tx1"/>
                  </a:solidFill>
                </a:rPr>
                <a:t>22</a:t>
              </a:r>
              <a:r>
                <a:rPr lang="sv-SE" sz="2000" baseline="30000">
                  <a:solidFill>
                    <a:schemeClr val="tx1"/>
                  </a:solidFill>
                </a:rPr>
                <a:t>0</a:t>
              </a:r>
              <a:r>
                <a:rPr lang="sv-SE" sz="2000">
                  <a:solidFill>
                    <a:schemeClr val="tx1"/>
                  </a:solidFill>
                </a:rPr>
                <a:t>C</a:t>
              </a:r>
              <a:endParaRPr lang="en-US" sz="2000">
                <a:solidFill>
                  <a:schemeClr val="tx1"/>
                </a:solidFill>
              </a:endParaRPr>
            </a:p>
          </p:txBody>
        </p:sp>
        <p:sp>
          <p:nvSpPr>
            <p:cNvPr id="30738" name="Rectangle 15"/>
            <p:cNvSpPr>
              <a:spLocks noChangeArrowheads="1"/>
            </p:cNvSpPr>
            <p:nvPr/>
          </p:nvSpPr>
          <p:spPr bwMode="auto">
            <a:xfrm>
              <a:off x="2880" y="2736"/>
              <a:ext cx="569"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a:solidFill>
                    <a:schemeClr val="tx1"/>
                  </a:solidFill>
                </a:rPr>
                <a:t>19</a:t>
              </a:r>
              <a:r>
                <a:rPr lang="sv-SE" sz="2000" baseline="30000">
                  <a:solidFill>
                    <a:schemeClr val="tx1"/>
                  </a:solidFill>
                </a:rPr>
                <a:t>0</a:t>
              </a:r>
              <a:r>
                <a:rPr lang="sv-SE" sz="2000">
                  <a:solidFill>
                    <a:schemeClr val="tx1"/>
                  </a:solidFill>
                </a:rPr>
                <a:t>C</a:t>
              </a:r>
              <a:endParaRPr lang="en-US" sz="2000">
                <a:solidFill>
                  <a:schemeClr val="tx1"/>
                </a:solidFill>
              </a:endParaRPr>
            </a:p>
          </p:txBody>
        </p:sp>
        <p:sp>
          <p:nvSpPr>
            <p:cNvPr id="30739" name="Rectangle 16"/>
            <p:cNvSpPr>
              <a:spLocks noChangeArrowheads="1"/>
            </p:cNvSpPr>
            <p:nvPr/>
          </p:nvSpPr>
          <p:spPr bwMode="auto">
            <a:xfrm>
              <a:off x="2256" y="2736"/>
              <a:ext cx="624"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a:solidFill>
                    <a:schemeClr val="tx1"/>
                  </a:solidFill>
                </a:rPr>
                <a:t>18</a:t>
              </a:r>
              <a:r>
                <a:rPr lang="sv-SE" sz="2000" baseline="30000">
                  <a:solidFill>
                    <a:schemeClr val="tx1"/>
                  </a:solidFill>
                </a:rPr>
                <a:t>0</a:t>
              </a:r>
              <a:r>
                <a:rPr lang="sv-SE" sz="2000">
                  <a:solidFill>
                    <a:schemeClr val="tx1"/>
                  </a:solidFill>
                </a:rPr>
                <a:t>C</a:t>
              </a:r>
              <a:endParaRPr lang="en-US" sz="2000">
                <a:solidFill>
                  <a:schemeClr val="tx1"/>
                </a:solidFill>
              </a:endParaRPr>
            </a:p>
          </p:txBody>
        </p:sp>
        <p:sp>
          <p:nvSpPr>
            <p:cNvPr id="30740" name="Rectangle 17"/>
            <p:cNvSpPr>
              <a:spLocks noChangeArrowheads="1"/>
            </p:cNvSpPr>
            <p:nvPr/>
          </p:nvSpPr>
          <p:spPr bwMode="auto">
            <a:xfrm>
              <a:off x="1680" y="2736"/>
              <a:ext cx="576"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a:solidFill>
                    <a:schemeClr val="tx1"/>
                  </a:solidFill>
                </a:rPr>
                <a:t>15</a:t>
              </a:r>
              <a:r>
                <a:rPr lang="sv-SE" sz="2000" baseline="30000">
                  <a:solidFill>
                    <a:schemeClr val="tx1"/>
                  </a:solidFill>
                </a:rPr>
                <a:t>0</a:t>
              </a:r>
              <a:r>
                <a:rPr lang="sv-SE" sz="2000">
                  <a:solidFill>
                    <a:schemeClr val="tx1"/>
                  </a:solidFill>
                </a:rPr>
                <a:t>C</a:t>
              </a:r>
              <a:endParaRPr lang="en-US" sz="2000">
                <a:solidFill>
                  <a:schemeClr val="tx1"/>
                </a:solidFill>
              </a:endParaRPr>
            </a:p>
          </p:txBody>
        </p:sp>
        <p:sp>
          <p:nvSpPr>
            <p:cNvPr id="30741" name="Rectangle 18"/>
            <p:cNvSpPr>
              <a:spLocks noChangeArrowheads="1"/>
            </p:cNvSpPr>
            <p:nvPr/>
          </p:nvSpPr>
          <p:spPr bwMode="auto">
            <a:xfrm>
              <a:off x="384" y="2736"/>
              <a:ext cx="1296" cy="414"/>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sv-SE" sz="2200" dirty="0" smtClean="0">
                  <a:solidFill>
                    <a:schemeClr val="tx1"/>
                  </a:solidFill>
                </a:rPr>
                <a:t>Sıcaklık</a:t>
              </a:r>
              <a:endParaRPr lang="en-US" sz="2200" dirty="0">
                <a:solidFill>
                  <a:schemeClr val="tx1"/>
                </a:solidFill>
              </a:endParaRPr>
            </a:p>
          </p:txBody>
        </p:sp>
        <p:sp>
          <p:nvSpPr>
            <p:cNvPr id="30742" name="Line 19"/>
            <p:cNvSpPr>
              <a:spLocks noChangeShapeType="1"/>
            </p:cNvSpPr>
            <p:nvPr/>
          </p:nvSpPr>
          <p:spPr bwMode="auto">
            <a:xfrm>
              <a:off x="384" y="3150"/>
              <a:ext cx="4752" cy="0"/>
            </a:xfrm>
            <a:prstGeom prst="line">
              <a:avLst/>
            </a:prstGeom>
            <a:noFill/>
            <a:ln w="12700">
              <a:solidFill>
                <a:schemeClr val="tx1"/>
              </a:solidFill>
              <a:miter lim="800000"/>
              <a:headEnd/>
              <a:tailEnd/>
            </a:ln>
          </p:spPr>
          <p:txBody>
            <a:bodyPr wrap="none"/>
            <a:lstStyle/>
            <a:p>
              <a:endParaRPr lang="tr-TR"/>
            </a:p>
          </p:txBody>
        </p:sp>
        <p:sp>
          <p:nvSpPr>
            <p:cNvPr id="30743" name="Line 20"/>
            <p:cNvSpPr>
              <a:spLocks noChangeShapeType="1"/>
            </p:cNvSpPr>
            <p:nvPr/>
          </p:nvSpPr>
          <p:spPr bwMode="auto">
            <a:xfrm>
              <a:off x="384" y="2736"/>
              <a:ext cx="0" cy="864"/>
            </a:xfrm>
            <a:prstGeom prst="line">
              <a:avLst/>
            </a:prstGeom>
            <a:noFill/>
            <a:ln w="28575" cap="sq">
              <a:solidFill>
                <a:schemeClr val="tx1"/>
              </a:solidFill>
              <a:miter lim="800000"/>
              <a:headEnd/>
              <a:tailEnd/>
            </a:ln>
          </p:spPr>
          <p:txBody>
            <a:bodyPr wrap="none"/>
            <a:lstStyle/>
            <a:p>
              <a:endParaRPr lang="tr-TR"/>
            </a:p>
          </p:txBody>
        </p:sp>
        <p:sp>
          <p:nvSpPr>
            <p:cNvPr id="30744" name="Line 21"/>
            <p:cNvSpPr>
              <a:spLocks noChangeShapeType="1"/>
            </p:cNvSpPr>
            <p:nvPr/>
          </p:nvSpPr>
          <p:spPr bwMode="auto">
            <a:xfrm>
              <a:off x="1680" y="2736"/>
              <a:ext cx="0" cy="864"/>
            </a:xfrm>
            <a:prstGeom prst="line">
              <a:avLst/>
            </a:prstGeom>
            <a:noFill/>
            <a:ln w="12700">
              <a:solidFill>
                <a:schemeClr val="tx1"/>
              </a:solidFill>
              <a:miter lim="800000"/>
              <a:headEnd/>
              <a:tailEnd/>
            </a:ln>
          </p:spPr>
          <p:txBody>
            <a:bodyPr wrap="none"/>
            <a:lstStyle/>
            <a:p>
              <a:endParaRPr lang="tr-TR"/>
            </a:p>
          </p:txBody>
        </p:sp>
        <p:sp>
          <p:nvSpPr>
            <p:cNvPr id="30745" name="Line 22"/>
            <p:cNvSpPr>
              <a:spLocks noChangeShapeType="1"/>
            </p:cNvSpPr>
            <p:nvPr/>
          </p:nvSpPr>
          <p:spPr bwMode="auto">
            <a:xfrm>
              <a:off x="2256" y="2736"/>
              <a:ext cx="0" cy="864"/>
            </a:xfrm>
            <a:prstGeom prst="line">
              <a:avLst/>
            </a:prstGeom>
            <a:noFill/>
            <a:ln w="12700">
              <a:solidFill>
                <a:schemeClr val="tx1"/>
              </a:solidFill>
              <a:miter lim="800000"/>
              <a:headEnd/>
              <a:tailEnd/>
            </a:ln>
          </p:spPr>
          <p:txBody>
            <a:bodyPr wrap="none"/>
            <a:lstStyle/>
            <a:p>
              <a:endParaRPr lang="tr-TR"/>
            </a:p>
          </p:txBody>
        </p:sp>
        <p:sp>
          <p:nvSpPr>
            <p:cNvPr id="30746" name="Line 23"/>
            <p:cNvSpPr>
              <a:spLocks noChangeShapeType="1"/>
            </p:cNvSpPr>
            <p:nvPr/>
          </p:nvSpPr>
          <p:spPr bwMode="auto">
            <a:xfrm>
              <a:off x="2880" y="2736"/>
              <a:ext cx="0" cy="864"/>
            </a:xfrm>
            <a:prstGeom prst="line">
              <a:avLst/>
            </a:prstGeom>
            <a:noFill/>
            <a:ln w="12700">
              <a:solidFill>
                <a:schemeClr val="tx1"/>
              </a:solidFill>
              <a:miter lim="800000"/>
              <a:headEnd/>
              <a:tailEnd/>
            </a:ln>
          </p:spPr>
          <p:txBody>
            <a:bodyPr wrap="none"/>
            <a:lstStyle/>
            <a:p>
              <a:endParaRPr lang="tr-TR"/>
            </a:p>
          </p:txBody>
        </p:sp>
        <p:sp>
          <p:nvSpPr>
            <p:cNvPr id="30747" name="Line 24"/>
            <p:cNvSpPr>
              <a:spLocks noChangeShapeType="1"/>
            </p:cNvSpPr>
            <p:nvPr/>
          </p:nvSpPr>
          <p:spPr bwMode="auto">
            <a:xfrm>
              <a:off x="3449" y="2736"/>
              <a:ext cx="0" cy="864"/>
            </a:xfrm>
            <a:prstGeom prst="line">
              <a:avLst/>
            </a:prstGeom>
            <a:noFill/>
            <a:ln w="12700">
              <a:solidFill>
                <a:schemeClr val="tx1"/>
              </a:solidFill>
              <a:miter lim="800000"/>
              <a:headEnd/>
              <a:tailEnd/>
            </a:ln>
          </p:spPr>
          <p:txBody>
            <a:bodyPr wrap="none"/>
            <a:lstStyle/>
            <a:p>
              <a:endParaRPr lang="tr-TR"/>
            </a:p>
          </p:txBody>
        </p:sp>
        <p:sp>
          <p:nvSpPr>
            <p:cNvPr id="30748" name="Line 25"/>
            <p:cNvSpPr>
              <a:spLocks noChangeShapeType="1"/>
            </p:cNvSpPr>
            <p:nvPr/>
          </p:nvSpPr>
          <p:spPr bwMode="auto">
            <a:xfrm>
              <a:off x="4012" y="2736"/>
              <a:ext cx="0" cy="864"/>
            </a:xfrm>
            <a:prstGeom prst="line">
              <a:avLst/>
            </a:prstGeom>
            <a:noFill/>
            <a:ln w="12700">
              <a:solidFill>
                <a:schemeClr val="tx1"/>
              </a:solidFill>
              <a:miter lim="800000"/>
              <a:headEnd/>
              <a:tailEnd/>
            </a:ln>
          </p:spPr>
          <p:txBody>
            <a:bodyPr wrap="none"/>
            <a:lstStyle/>
            <a:p>
              <a:endParaRPr lang="tr-TR"/>
            </a:p>
          </p:txBody>
        </p:sp>
        <p:sp>
          <p:nvSpPr>
            <p:cNvPr id="30749" name="Line 26"/>
            <p:cNvSpPr>
              <a:spLocks noChangeShapeType="1"/>
            </p:cNvSpPr>
            <p:nvPr/>
          </p:nvSpPr>
          <p:spPr bwMode="auto">
            <a:xfrm>
              <a:off x="4573" y="2736"/>
              <a:ext cx="0" cy="864"/>
            </a:xfrm>
            <a:prstGeom prst="line">
              <a:avLst/>
            </a:prstGeom>
            <a:noFill/>
            <a:ln w="12700">
              <a:solidFill>
                <a:schemeClr val="tx1"/>
              </a:solidFill>
              <a:miter lim="800000"/>
              <a:headEnd/>
              <a:tailEnd/>
            </a:ln>
          </p:spPr>
          <p:txBody>
            <a:bodyPr wrap="none"/>
            <a:lstStyle/>
            <a:p>
              <a:endParaRPr lang="tr-TR"/>
            </a:p>
          </p:txBody>
        </p:sp>
        <p:sp>
          <p:nvSpPr>
            <p:cNvPr id="30750" name="Line 27"/>
            <p:cNvSpPr>
              <a:spLocks noChangeShapeType="1"/>
            </p:cNvSpPr>
            <p:nvPr/>
          </p:nvSpPr>
          <p:spPr bwMode="auto">
            <a:xfrm>
              <a:off x="5136" y="2736"/>
              <a:ext cx="0" cy="864"/>
            </a:xfrm>
            <a:prstGeom prst="line">
              <a:avLst/>
            </a:prstGeom>
            <a:noFill/>
            <a:ln w="28575" cap="sq">
              <a:solidFill>
                <a:schemeClr val="tx1"/>
              </a:solidFill>
              <a:miter lim="800000"/>
              <a:headEnd/>
              <a:tailEnd/>
            </a:ln>
          </p:spPr>
          <p:txBody>
            <a:bodyPr wrap="none"/>
            <a:lstStyle/>
            <a:p>
              <a:endParaRPr lang="tr-TR"/>
            </a:p>
          </p:txBody>
        </p:sp>
        <p:sp>
          <p:nvSpPr>
            <p:cNvPr id="30751" name="Line 28"/>
            <p:cNvSpPr>
              <a:spLocks noChangeShapeType="1"/>
            </p:cNvSpPr>
            <p:nvPr/>
          </p:nvSpPr>
          <p:spPr bwMode="auto">
            <a:xfrm>
              <a:off x="2256" y="2736"/>
              <a:ext cx="624" cy="0"/>
            </a:xfrm>
            <a:prstGeom prst="line">
              <a:avLst/>
            </a:prstGeom>
            <a:noFill/>
            <a:ln w="12700">
              <a:solidFill>
                <a:schemeClr val="tx1"/>
              </a:solidFill>
              <a:miter lim="800000"/>
              <a:headEnd/>
              <a:tailEnd/>
            </a:ln>
          </p:spPr>
          <p:txBody>
            <a:bodyPr wrap="none"/>
            <a:lstStyle/>
            <a:p>
              <a:endParaRPr lang="tr-TR"/>
            </a:p>
          </p:txBody>
        </p:sp>
        <p:sp>
          <p:nvSpPr>
            <p:cNvPr id="30752" name="Line 29"/>
            <p:cNvSpPr>
              <a:spLocks noChangeShapeType="1"/>
            </p:cNvSpPr>
            <p:nvPr/>
          </p:nvSpPr>
          <p:spPr bwMode="auto">
            <a:xfrm>
              <a:off x="384" y="2736"/>
              <a:ext cx="1872" cy="0"/>
            </a:xfrm>
            <a:prstGeom prst="line">
              <a:avLst/>
            </a:prstGeom>
            <a:noFill/>
            <a:ln w="28575" cap="sq">
              <a:solidFill>
                <a:schemeClr val="tx1"/>
              </a:solidFill>
              <a:miter lim="800000"/>
              <a:headEnd/>
              <a:tailEnd/>
            </a:ln>
          </p:spPr>
          <p:txBody>
            <a:bodyPr wrap="none"/>
            <a:lstStyle/>
            <a:p>
              <a:endParaRPr lang="tr-TR"/>
            </a:p>
          </p:txBody>
        </p:sp>
        <p:sp>
          <p:nvSpPr>
            <p:cNvPr id="30753" name="Line 30"/>
            <p:cNvSpPr>
              <a:spLocks noChangeShapeType="1"/>
            </p:cNvSpPr>
            <p:nvPr/>
          </p:nvSpPr>
          <p:spPr bwMode="auto">
            <a:xfrm>
              <a:off x="2880" y="2736"/>
              <a:ext cx="2256" cy="0"/>
            </a:xfrm>
            <a:prstGeom prst="line">
              <a:avLst/>
            </a:prstGeom>
            <a:noFill/>
            <a:ln w="28575" cap="sq">
              <a:solidFill>
                <a:schemeClr val="tx1"/>
              </a:solidFill>
              <a:miter lim="800000"/>
              <a:headEnd/>
              <a:tailEnd/>
            </a:ln>
          </p:spPr>
          <p:txBody>
            <a:bodyPr wrap="none"/>
            <a:lstStyle/>
            <a:p>
              <a:endParaRPr lang="tr-TR"/>
            </a:p>
          </p:txBody>
        </p:sp>
        <p:sp>
          <p:nvSpPr>
            <p:cNvPr id="30754" name="Line 31"/>
            <p:cNvSpPr>
              <a:spLocks noChangeShapeType="1"/>
            </p:cNvSpPr>
            <p:nvPr/>
          </p:nvSpPr>
          <p:spPr bwMode="auto">
            <a:xfrm>
              <a:off x="1680" y="3600"/>
              <a:ext cx="576" cy="0"/>
            </a:xfrm>
            <a:prstGeom prst="line">
              <a:avLst/>
            </a:prstGeom>
            <a:noFill/>
            <a:ln w="12700">
              <a:solidFill>
                <a:schemeClr val="tx1"/>
              </a:solidFill>
              <a:miter lim="800000"/>
              <a:headEnd/>
              <a:tailEnd/>
            </a:ln>
          </p:spPr>
          <p:txBody>
            <a:bodyPr wrap="none"/>
            <a:lstStyle/>
            <a:p>
              <a:endParaRPr lang="tr-TR"/>
            </a:p>
          </p:txBody>
        </p:sp>
        <p:sp>
          <p:nvSpPr>
            <p:cNvPr id="30755" name="Line 32"/>
            <p:cNvSpPr>
              <a:spLocks noChangeShapeType="1"/>
            </p:cNvSpPr>
            <p:nvPr/>
          </p:nvSpPr>
          <p:spPr bwMode="auto">
            <a:xfrm>
              <a:off x="384" y="3600"/>
              <a:ext cx="1296" cy="0"/>
            </a:xfrm>
            <a:prstGeom prst="line">
              <a:avLst/>
            </a:prstGeom>
            <a:noFill/>
            <a:ln w="28575" cap="sq">
              <a:solidFill>
                <a:schemeClr val="tx1"/>
              </a:solidFill>
              <a:miter lim="800000"/>
              <a:headEnd/>
              <a:tailEnd/>
            </a:ln>
          </p:spPr>
          <p:txBody>
            <a:bodyPr wrap="none"/>
            <a:lstStyle/>
            <a:p>
              <a:endParaRPr lang="tr-TR"/>
            </a:p>
          </p:txBody>
        </p:sp>
        <p:sp>
          <p:nvSpPr>
            <p:cNvPr id="30756" name="Line 33"/>
            <p:cNvSpPr>
              <a:spLocks noChangeShapeType="1"/>
            </p:cNvSpPr>
            <p:nvPr/>
          </p:nvSpPr>
          <p:spPr bwMode="auto">
            <a:xfrm>
              <a:off x="2256" y="3600"/>
              <a:ext cx="2880" cy="0"/>
            </a:xfrm>
            <a:prstGeom prst="line">
              <a:avLst/>
            </a:prstGeom>
            <a:noFill/>
            <a:ln w="28575" cap="sq">
              <a:solidFill>
                <a:schemeClr val="tx1"/>
              </a:solidFill>
              <a:miter lim="800000"/>
              <a:headEnd/>
              <a:tailEnd/>
            </a:ln>
          </p:spPr>
          <p:txBody>
            <a:bodyPr wrap="none"/>
            <a:lstStyle/>
            <a:p>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0"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1" name="Rectangle 9"/>
          <p:cNvSpPr>
            <a:spLocks noChangeArrowheads="1"/>
          </p:cNvSpPr>
          <p:nvPr/>
        </p:nvSpPr>
        <p:spPr bwMode="auto">
          <a:xfrm>
            <a:off x="6481763" y="1622425"/>
            <a:ext cx="1952458" cy="1016305"/>
          </a:xfrm>
          <a:prstGeom prst="rect">
            <a:avLst/>
          </a:prstGeom>
          <a:solidFill>
            <a:srgbClr val="CCFFFF"/>
          </a:solidFill>
          <a:ln w="12700">
            <a:solidFill>
              <a:schemeClr val="tx1"/>
            </a:solidFill>
            <a:miter lim="800000"/>
            <a:headEnd/>
            <a:tailEnd/>
          </a:ln>
          <a:effectLst/>
          <a:scene3d>
            <a:camera prst="orthographicFront"/>
            <a:lightRig rig="threePt" dir="t"/>
          </a:scene3d>
          <a:sp3d>
            <a:bevelT prst="angle"/>
          </a:sp3d>
        </p:spPr>
        <p:txBody>
          <a:bodyPr wrap="none" lIns="92075" tIns="46038" rIns="92075" bIns="46038" anchor="ctr">
            <a:spAutoFit/>
          </a:bodyPr>
          <a:lstStyle/>
          <a:p>
            <a:pPr algn="ctr"/>
            <a:r>
              <a:rPr lang="tr-TR" sz="2400" dirty="0" smtClean="0">
                <a:latin typeface="Times New Roman" pitchFamily="18" charset="0"/>
              </a:rPr>
              <a:t>Sınıflandırma </a:t>
            </a:r>
          </a:p>
          <a:p>
            <a:pPr algn="ctr"/>
            <a:r>
              <a:rPr lang="tr-TR" sz="2400" dirty="0" smtClean="0">
                <a:latin typeface="Times New Roman" pitchFamily="18" charset="0"/>
              </a:rPr>
              <a:t>Algoritmaları</a:t>
            </a:r>
            <a:endParaRPr lang="en-US" sz="2400" dirty="0">
              <a:latin typeface="Times New Roman" pitchFamily="18" charset="0"/>
            </a:endParaRPr>
          </a:p>
        </p:txBody>
      </p:sp>
      <p:sp>
        <p:nvSpPr>
          <p:cNvPr id="12" name="AutoShape 10"/>
          <p:cNvSpPr>
            <a:spLocks noChangeArrowheads="1"/>
          </p:cNvSpPr>
          <p:nvPr/>
        </p:nvSpPr>
        <p:spPr bwMode="auto">
          <a:xfrm rot="2046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a:effectLst/>
          <a:scene3d>
            <a:camera prst="orthographicFront"/>
            <a:lightRig rig="threePt" dir="t"/>
          </a:scene3d>
          <a:sp3d>
            <a:bevelT prst="angle"/>
          </a:sp3d>
        </p:spPr>
        <p:txBody>
          <a:bodyPr wrap="none" anchor="ctr"/>
          <a:lstStyle/>
          <a:p>
            <a:endParaRPr lang="tr-TR"/>
          </a:p>
        </p:txBody>
      </p:sp>
      <p:sp>
        <p:nvSpPr>
          <p:cNvPr id="13" name="Rectangle 11"/>
          <p:cNvSpPr>
            <a:spLocks noChangeArrowheads="1"/>
          </p:cNvSpPr>
          <p:nvPr/>
        </p:nvSpPr>
        <p:spPr bwMode="auto">
          <a:xfrm>
            <a:off x="5948363" y="5181600"/>
            <a:ext cx="3008312" cy="1200971"/>
          </a:xfrm>
          <a:prstGeom prst="rect">
            <a:avLst/>
          </a:prstGeom>
          <a:solidFill>
            <a:srgbClr val="CCFFCC"/>
          </a:solidFill>
          <a:ln w="12700">
            <a:solidFill>
              <a:schemeClr val="tx1"/>
            </a:solidFill>
            <a:miter lim="800000"/>
            <a:headEnd/>
            <a:tailEnd/>
          </a:ln>
          <a:effectLst/>
          <a:scene3d>
            <a:camera prst="orthographicFront"/>
            <a:lightRig rig="threePt" dir="t"/>
          </a:scene3d>
          <a:sp3d>
            <a:bevelT prst="angle"/>
          </a:sp3d>
        </p:spPr>
        <p:txBody>
          <a:bodyPr wrap="square" lIns="92075" tIns="46038" rIns="92075" bIns="46038" anchor="ctr">
            <a:spAutoFit/>
          </a:bodyPr>
          <a:lstStyle/>
          <a:p>
            <a:pPr algn="ctr" fontAlgn="auto">
              <a:spcBef>
                <a:spcPts val="0"/>
              </a:spcBef>
              <a:spcAft>
                <a:spcPts val="0"/>
              </a:spcAft>
              <a:defRPr/>
            </a:pPr>
            <a:r>
              <a:rPr lang="en-US" b="1" dirty="0" smtClean="0">
                <a:latin typeface="Arial Narrow" pitchFamily="34" charset="0"/>
              </a:rPr>
              <a:t>IF</a:t>
            </a:r>
            <a:r>
              <a:rPr lang="tr-TR" dirty="0" smtClean="0">
                <a:latin typeface="Arial Narrow" pitchFamily="34" charset="0"/>
              </a:rPr>
              <a:t> </a:t>
            </a:r>
            <a:r>
              <a:rPr lang="tr-TR" dirty="0" err="1" smtClean="0">
                <a:latin typeface="Arial Narrow" pitchFamily="34" charset="0"/>
              </a:rPr>
              <a:t>Ünvan</a:t>
            </a:r>
            <a:r>
              <a:rPr lang="en-US" dirty="0" smtClean="0">
                <a:latin typeface="Arial Narrow" pitchFamily="34" charset="0"/>
              </a:rPr>
              <a:t>= ‘</a:t>
            </a:r>
            <a:r>
              <a:rPr lang="tr-TR" dirty="0" smtClean="0">
                <a:latin typeface="Arial Narrow" pitchFamily="34" charset="0"/>
              </a:rPr>
              <a:t>Prof.</a:t>
            </a:r>
            <a:r>
              <a:rPr lang="en-US" dirty="0" smtClean="0">
                <a:latin typeface="Arial Narrow" pitchFamily="34" charset="0"/>
              </a:rPr>
              <a:t>’</a:t>
            </a:r>
          </a:p>
          <a:p>
            <a:pPr algn="ctr" fontAlgn="auto">
              <a:spcBef>
                <a:spcPts val="0"/>
              </a:spcBef>
              <a:spcAft>
                <a:spcPts val="0"/>
              </a:spcAft>
              <a:defRPr/>
            </a:pPr>
            <a:r>
              <a:rPr lang="en-US" b="1" dirty="0" smtClean="0">
                <a:latin typeface="Arial Narrow" pitchFamily="34" charset="0"/>
              </a:rPr>
              <a:t>OR</a:t>
            </a:r>
            <a:r>
              <a:rPr lang="en-US" dirty="0" smtClean="0">
                <a:latin typeface="Arial Narrow" pitchFamily="34" charset="0"/>
              </a:rPr>
              <a:t> </a:t>
            </a:r>
            <a:r>
              <a:rPr lang="tr-TR" dirty="0" smtClean="0">
                <a:latin typeface="Arial Narrow" pitchFamily="34" charset="0"/>
              </a:rPr>
              <a:t>Yıl</a:t>
            </a:r>
            <a:r>
              <a:rPr lang="en-US" dirty="0" smtClean="0">
                <a:latin typeface="Arial Narrow" pitchFamily="34" charset="0"/>
              </a:rPr>
              <a:t> &gt; 6</a:t>
            </a:r>
          </a:p>
          <a:p>
            <a:pPr algn="ctr" fontAlgn="auto">
              <a:spcBef>
                <a:spcPts val="0"/>
              </a:spcBef>
              <a:spcAft>
                <a:spcPts val="0"/>
              </a:spcAft>
              <a:defRPr/>
            </a:pPr>
            <a:r>
              <a:rPr lang="en-US" b="1" dirty="0" smtClean="0">
                <a:latin typeface="Arial Narrow" pitchFamily="34" charset="0"/>
              </a:rPr>
              <a:t>THEN</a:t>
            </a:r>
            <a:r>
              <a:rPr lang="en-US" dirty="0" smtClean="0">
                <a:latin typeface="Arial Narrow" pitchFamily="34" charset="0"/>
              </a:rPr>
              <a:t> </a:t>
            </a:r>
            <a:r>
              <a:rPr lang="tr-TR" dirty="0" smtClean="0">
                <a:latin typeface="Arial Narrow" pitchFamily="34" charset="0"/>
              </a:rPr>
              <a:t>Memur</a:t>
            </a:r>
            <a:r>
              <a:rPr lang="en-US" dirty="0" smtClean="0">
                <a:latin typeface="Arial Narrow" pitchFamily="34" charset="0"/>
              </a:rPr>
              <a:t> = ‘</a:t>
            </a:r>
            <a:r>
              <a:rPr lang="tr-TR" dirty="0" smtClean="0">
                <a:latin typeface="Arial Narrow" pitchFamily="34" charset="0"/>
              </a:rPr>
              <a:t>Evet</a:t>
            </a:r>
            <a:r>
              <a:rPr lang="en-US" dirty="0" smtClean="0">
                <a:latin typeface="Arial Narrow" pitchFamily="34" charset="0"/>
              </a:rPr>
              <a:t>’ </a:t>
            </a:r>
          </a:p>
        </p:txBody>
      </p:sp>
      <p:sp>
        <p:nvSpPr>
          <p:cNvPr id="17" name="Line 15"/>
          <p:cNvSpPr>
            <a:spLocks noChangeShapeType="1"/>
          </p:cNvSpPr>
          <p:nvPr/>
        </p:nvSpPr>
        <p:spPr bwMode="auto">
          <a:xfrm flipH="1">
            <a:off x="5943600" y="4495800"/>
            <a:ext cx="531813" cy="714375"/>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8" name="Line 16"/>
          <p:cNvSpPr>
            <a:spLocks noChangeShapeType="1"/>
          </p:cNvSpPr>
          <p:nvPr/>
        </p:nvSpPr>
        <p:spPr bwMode="auto">
          <a:xfrm>
            <a:off x="8382000" y="4419600"/>
            <a:ext cx="577850" cy="790575"/>
          </a:xfrm>
          <a:prstGeom prst="line">
            <a:avLst/>
          </a:prstGeom>
          <a:noFill/>
          <a:ln w="12700">
            <a:solidFill>
              <a:srgbClr val="000000"/>
            </a:solidFill>
            <a:round/>
            <a:headEnd type="none" w="sm" len="sm"/>
            <a:tailEnd type="none" w="sm" len="sm"/>
          </a:ln>
          <a:effectLst/>
          <a:scene3d>
            <a:camera prst="orthographicFront"/>
            <a:lightRig rig="threePt" dir="t"/>
          </a:scene3d>
          <a:sp3d>
            <a:bevelT prst="angle"/>
          </a:sp3d>
        </p:spPr>
        <p:txBody>
          <a:bodyPr wrap="none" anchor="ctr"/>
          <a:lstStyle/>
          <a:p>
            <a:endParaRPr lang="tr-TR"/>
          </a:p>
        </p:txBody>
      </p:sp>
      <p:sp>
        <p:nvSpPr>
          <p:cNvPr id="19" name="AutoShape 17"/>
          <p:cNvSpPr>
            <a:spLocks noChangeArrowheads="1"/>
          </p:cNvSpPr>
          <p:nvPr/>
        </p:nvSpPr>
        <p:spPr bwMode="auto">
          <a:xfrm>
            <a:off x="7143750" y="2622549"/>
            <a:ext cx="546100" cy="592137"/>
          </a:xfrm>
          <a:prstGeom prst="downArrow">
            <a:avLst>
              <a:gd name="adj1" fmla="val 50000"/>
              <a:gd name="adj2" fmla="val 27118"/>
            </a:avLst>
          </a:prstGeom>
          <a:solidFill>
            <a:srgbClr val="2597B8"/>
          </a:solidFill>
          <a:ln w="12700">
            <a:solidFill>
              <a:srgbClr val="000000"/>
            </a:solidFill>
            <a:miter lim="800000"/>
            <a:headEnd/>
            <a:tailEnd/>
          </a:ln>
          <a:effectLst/>
          <a:scene3d>
            <a:camera prst="orthographicFront"/>
            <a:lightRig rig="threePt" dir="t"/>
          </a:scene3d>
          <a:sp3d>
            <a:bevelT prst="angle"/>
          </a:sp3d>
        </p:spPr>
        <p:txBody>
          <a:bodyPr wrap="none" anchor="ctr"/>
          <a:lstStyle/>
          <a:p>
            <a:endParaRPr lang="tr-TR"/>
          </a:p>
        </p:txBody>
      </p:sp>
      <p:sp>
        <p:nvSpPr>
          <p:cNvPr id="21" name="1 Başlık"/>
          <p:cNvSpPr>
            <a:spLocks noGrp="1"/>
          </p:cNvSpPr>
          <p:nvPr>
            <p:ph type="title"/>
          </p:nvPr>
        </p:nvSpPr>
        <p:spPr>
          <a:xfrm>
            <a:off x="1165225" y="214298"/>
            <a:ext cx="7793038" cy="1143000"/>
          </a:xfrm>
        </p:spPr>
        <p:txBody>
          <a:bodyPr/>
          <a:lstStyle/>
          <a:p>
            <a:r>
              <a:rPr lang="tr-TR" dirty="0" smtClean="0"/>
              <a:t>Sınıflandırma İşlemi: Model</a:t>
            </a:r>
            <a:br>
              <a:rPr lang="tr-TR" dirty="0" smtClean="0"/>
            </a:br>
            <a:r>
              <a:rPr lang="tr-TR" dirty="0" smtClean="0"/>
              <a:t>Oluşturma</a:t>
            </a:r>
            <a:endParaRPr lang="tr-TR" dirty="0"/>
          </a:p>
        </p:txBody>
      </p:sp>
      <p:graphicFrame>
        <p:nvGraphicFramePr>
          <p:cNvPr id="20" name="Object 2"/>
          <p:cNvGraphicFramePr>
            <a:graphicFrameLocks/>
          </p:cNvGraphicFramePr>
          <p:nvPr/>
        </p:nvGraphicFramePr>
        <p:xfrm>
          <a:off x="285720" y="3857628"/>
          <a:ext cx="5429288" cy="2143140"/>
        </p:xfrm>
        <a:graphic>
          <a:graphicData uri="http://schemas.openxmlformats.org/presentationml/2006/ole">
            <mc:AlternateContent xmlns:mc="http://schemas.openxmlformats.org/markup-compatibility/2006">
              <mc:Choice xmlns:v="urn:schemas-microsoft-com:vml" Requires="v">
                <p:oleObj spid="_x0000_s118796" name="Worksheet" r:id="rId3" imgW="3857743" imgH="1828800" progId="Excel.Sheet.8">
                  <p:embed/>
                </p:oleObj>
              </mc:Choice>
              <mc:Fallback>
                <p:oleObj name="Worksheet" r:id="rId3" imgW="3857743" imgH="1828800" progId="Excel.Sheet.8">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3857628"/>
                        <a:ext cx="5429288" cy="214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21 Teneke"/>
          <p:cNvSpPr/>
          <p:nvPr/>
        </p:nvSpPr>
        <p:spPr bwMode="auto">
          <a:xfrm>
            <a:off x="6357950" y="3214686"/>
            <a:ext cx="2143140" cy="1285884"/>
          </a:xfrm>
          <a:prstGeom prst="can">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tr-TR" dirty="0" smtClean="0">
                <a:latin typeface="Times New Roman" pitchFamily="18" charset="0"/>
              </a:rPr>
              <a:t>Sınıflandırıcı</a:t>
            </a:r>
          </a:p>
          <a:p>
            <a:pPr algn="ctr" fontAlgn="auto">
              <a:spcBef>
                <a:spcPts val="0"/>
              </a:spcBef>
              <a:spcAft>
                <a:spcPts val="0"/>
              </a:spcAft>
              <a:defRPr/>
            </a:pPr>
            <a:r>
              <a:rPr lang="tr-TR" dirty="0" smtClean="0">
                <a:latin typeface="Times New Roman" pitchFamily="18" charset="0"/>
              </a:rPr>
              <a:t>(Model)</a:t>
            </a:r>
            <a:endParaRPr lang="en-US" dirty="0">
              <a:latin typeface="Times New Roman" pitchFamily="18" charset="0"/>
            </a:endParaRPr>
          </a:p>
        </p:txBody>
      </p:sp>
      <p:sp>
        <p:nvSpPr>
          <p:cNvPr id="23" name="22 Teneke"/>
          <p:cNvSpPr/>
          <p:nvPr/>
        </p:nvSpPr>
        <p:spPr bwMode="auto">
          <a:xfrm>
            <a:off x="1857356" y="2000240"/>
            <a:ext cx="1962461" cy="1165938"/>
          </a:xfrm>
          <a:prstGeom prst="can">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dirty="0">
                <a:solidFill>
                  <a:schemeClr val="tx1"/>
                </a:solidFill>
                <a:latin typeface="Times New Roman" pitchFamily="18" charset="0"/>
              </a:rPr>
              <a:t>Öğrenme</a:t>
            </a:r>
            <a:br>
              <a:rPr lang="tr-TR" dirty="0">
                <a:solidFill>
                  <a:schemeClr val="tx1"/>
                </a:solidFill>
                <a:latin typeface="Times New Roman" pitchFamily="18" charset="0"/>
              </a:rPr>
            </a:br>
            <a:r>
              <a:rPr lang="tr-TR" dirty="0">
                <a:solidFill>
                  <a:schemeClr val="tx1"/>
                </a:solidFill>
                <a:latin typeface="Times New Roman" pitchFamily="18" charset="0"/>
              </a:rPr>
              <a:t>Kümesi</a:t>
            </a:r>
            <a:endParaRPr lang="en-US" dirty="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tr-TR"/>
              <a:t>C4.5 Algoritması</a:t>
            </a:r>
          </a:p>
        </p:txBody>
      </p:sp>
      <p:sp>
        <p:nvSpPr>
          <p:cNvPr id="60419" name="Rectangle 3"/>
          <p:cNvSpPr>
            <a:spLocks noGrp="1" noChangeArrowheads="1"/>
          </p:cNvSpPr>
          <p:nvPr>
            <p:ph type="body" idx="1"/>
          </p:nvPr>
        </p:nvSpPr>
        <p:spPr>
          <a:xfrm>
            <a:off x="684213" y="2017713"/>
            <a:ext cx="7772400" cy="4114800"/>
          </a:xfrm>
        </p:spPr>
        <p:txBody>
          <a:bodyPr/>
          <a:lstStyle/>
          <a:p>
            <a:pPr marL="0" indent="0" algn="just">
              <a:buFontTx/>
              <a:buNone/>
            </a:pPr>
            <a:r>
              <a:rPr lang="tr-TR" sz="2800"/>
              <a:t>ID3 algoritmasının nümerik özellik içeren veriye uygulanabilen şeklidir. ID3’ten tek farkı nümerik özelliklerin kategorik hale getirilebilmesini sağ-layan bir eşikleme yöntemini içermesidir. Temel mantık nümerik özellik vektöründeki tüm değer-ler ikili olarak ele alınarak ortalamaları eşik ola-rak denenir. Hangi eşik değeriyle bilgi kazanımı en iyi ise o değer seçilir. Seçilen eşiğe göre ö-zellik vektörü kategorize edilir ve ID3 uygulanır.</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5 Slayt Numarası Yer Tutucusu"/>
          <p:cNvSpPr>
            <a:spLocks noGrp="1"/>
          </p:cNvSpPr>
          <p:nvPr>
            <p:ph type="sldNum" sz="quarter" idx="12"/>
          </p:nvPr>
        </p:nvSpPr>
        <p:spPr>
          <a:noFill/>
        </p:spPr>
        <p:txBody>
          <a:bodyPr/>
          <a:lstStyle/>
          <a:p>
            <a:fld id="{9193B5BA-C798-4822-85A3-09AD6B3323AC}" type="slidenum">
              <a:rPr lang="en-US"/>
              <a:pPr/>
              <a:t>91</a:t>
            </a:fld>
            <a:endParaRPr lang="en-US"/>
          </a:p>
        </p:txBody>
      </p:sp>
      <p:sp>
        <p:nvSpPr>
          <p:cNvPr id="31748" name="Rectangle 2"/>
          <p:cNvSpPr>
            <a:spLocks noGrp="1" noChangeArrowheads="1"/>
          </p:cNvSpPr>
          <p:nvPr>
            <p:ph type="title"/>
          </p:nvPr>
        </p:nvSpPr>
        <p:spPr/>
        <p:txBody>
          <a:bodyPr/>
          <a:lstStyle/>
          <a:p>
            <a:pPr eaLnBrk="1" hangingPunct="1"/>
            <a:r>
              <a:rPr lang="tr-TR" dirty="0" smtClean="0"/>
              <a:t>Bilinmeyen Nitelik Değerleri</a:t>
            </a:r>
            <a:endParaRPr lang="sv-SE" dirty="0" smtClean="0"/>
          </a:p>
        </p:txBody>
      </p:sp>
      <p:sp>
        <p:nvSpPr>
          <p:cNvPr id="31749" name="Rectangle 3"/>
          <p:cNvSpPr>
            <a:spLocks noGrp="1" noChangeArrowheads="1"/>
          </p:cNvSpPr>
          <p:nvPr>
            <p:ph type="body" idx="1"/>
          </p:nvPr>
        </p:nvSpPr>
        <p:spPr>
          <a:xfrm>
            <a:off x="381000" y="2017713"/>
            <a:ext cx="8574088" cy="4535487"/>
          </a:xfrm>
        </p:spPr>
        <p:txBody>
          <a:bodyPr/>
          <a:lstStyle/>
          <a:p>
            <a:pPr eaLnBrk="1" hangingPunct="1">
              <a:buNone/>
            </a:pPr>
            <a:r>
              <a:rPr lang="tr-TR" sz="2400" dirty="0" smtClean="0"/>
              <a:t>Bazı örnekler A‘</a:t>
            </a:r>
            <a:r>
              <a:rPr lang="tr-TR" sz="2400" dirty="0" err="1" smtClean="0"/>
              <a:t>nın</a:t>
            </a:r>
            <a:r>
              <a:rPr lang="tr-TR" sz="2400" dirty="0" smtClean="0"/>
              <a:t> eksik değerlerine sahipse ne yapılır</a:t>
            </a:r>
            <a:endParaRPr lang="sv-SE" sz="2400" dirty="0" smtClean="0"/>
          </a:p>
          <a:p>
            <a:pPr eaLnBrk="1" hangingPunct="1"/>
            <a:r>
              <a:rPr lang="tr-TR" sz="2400" dirty="0" smtClean="0"/>
              <a:t>Eğer düğüm </a:t>
            </a:r>
            <a:r>
              <a:rPr lang="sv-SE" sz="2400" dirty="0" smtClean="0"/>
              <a:t>n A</a:t>
            </a:r>
            <a:r>
              <a:rPr lang="tr-TR" sz="2400" dirty="0" smtClean="0"/>
              <a:t>’</a:t>
            </a:r>
            <a:r>
              <a:rPr lang="tr-TR" sz="2400" dirty="0" err="1" smtClean="0"/>
              <a:t>yı</a:t>
            </a:r>
            <a:r>
              <a:rPr lang="tr-TR" sz="2400" dirty="0" smtClean="0"/>
              <a:t> test ederse</a:t>
            </a:r>
            <a:r>
              <a:rPr lang="sv-SE" sz="2400" dirty="0" smtClean="0"/>
              <a:t>, </a:t>
            </a:r>
            <a:r>
              <a:rPr lang="tr-TR" sz="2400" dirty="0" smtClean="0"/>
              <a:t>diğer örnekler arasında </a:t>
            </a:r>
            <a:r>
              <a:rPr lang="tr-TR" sz="2400" dirty="0" err="1" smtClean="0"/>
              <a:t>A’nın</a:t>
            </a:r>
            <a:r>
              <a:rPr lang="tr-TR" sz="2400" dirty="0" smtClean="0"/>
              <a:t> en çok kullanılan değerini ata</a:t>
            </a:r>
            <a:endParaRPr lang="sv-SE" sz="2400" dirty="0" smtClean="0"/>
          </a:p>
          <a:p>
            <a:pPr eaLnBrk="1" hangingPunct="1"/>
            <a:r>
              <a:rPr lang="tr-TR" sz="2400" dirty="0" smtClean="0"/>
              <a:t>Aynı hedef değerli diğer örnekler arasında </a:t>
            </a:r>
            <a:r>
              <a:rPr lang="tr-TR" sz="2400" dirty="0" err="1" smtClean="0"/>
              <a:t>A’nın</a:t>
            </a:r>
            <a:r>
              <a:rPr lang="tr-TR" sz="2400" dirty="0" smtClean="0"/>
              <a:t> en çok kullanılan değerini ata</a:t>
            </a:r>
            <a:endParaRPr lang="sv-SE" sz="2400" dirty="0" smtClean="0"/>
          </a:p>
          <a:p>
            <a:pPr eaLnBrk="1" hangingPunct="1"/>
            <a:r>
              <a:rPr lang="tr-TR" sz="2400" dirty="0" err="1" smtClean="0"/>
              <a:t>A’nın</a:t>
            </a:r>
            <a:r>
              <a:rPr lang="tr-TR" sz="2400" dirty="0" smtClean="0"/>
              <a:t> her olası değeri için </a:t>
            </a:r>
            <a:r>
              <a:rPr lang="sv-SE" sz="2400" dirty="0" smtClean="0"/>
              <a:t>pi </a:t>
            </a:r>
            <a:r>
              <a:rPr lang="tr-TR" sz="2400" dirty="0" smtClean="0"/>
              <a:t> olasılığı ata</a:t>
            </a:r>
            <a:endParaRPr lang="sv-SE" sz="2400" dirty="0" smtClean="0"/>
          </a:p>
          <a:p>
            <a:pPr lvl="1" eaLnBrk="1" hangingPunct="1"/>
            <a:r>
              <a:rPr lang="tr-TR" sz="2400" dirty="0" smtClean="0"/>
              <a:t>Ağaçta her toruna örneğin pi parçasının ata</a:t>
            </a:r>
            <a:endParaRPr lang="sv-SE" sz="2400" dirty="0" smtClean="0"/>
          </a:p>
          <a:p>
            <a:pPr eaLnBrk="1" hangingPunct="1">
              <a:buFont typeface="Wingdings" pitchFamily="2" charset="2"/>
              <a:buNone/>
            </a:pPr>
            <a:endParaRPr lang="sv-SE" sz="2000" dirty="0" smtClean="0"/>
          </a:p>
          <a:p>
            <a:pPr eaLnBrk="1" hangingPunct="1">
              <a:buFont typeface="Wingdings" pitchFamily="2" charset="2"/>
              <a:buNone/>
            </a:pPr>
            <a:r>
              <a:rPr lang="tr-TR" sz="2400" dirty="0" smtClean="0"/>
              <a:t>Yeni örnekleri aynı şekilde sınıflandır</a:t>
            </a:r>
            <a:endParaRPr lang="en-US" sz="24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65225" y="214298"/>
            <a:ext cx="7793038" cy="1143000"/>
          </a:xfrm>
        </p:spPr>
        <p:txBody>
          <a:bodyPr/>
          <a:lstStyle/>
          <a:p>
            <a:r>
              <a:rPr lang="tr-TR" dirty="0" smtClean="0"/>
              <a:t>Örnek Uygulama (Car </a:t>
            </a:r>
            <a:r>
              <a:rPr lang="tr-TR" dirty="0" err="1" smtClean="0"/>
              <a:t>Evaluation</a:t>
            </a:r>
            <a:r>
              <a:rPr lang="tr-TR" dirty="0" smtClean="0"/>
              <a:t> Verisi)</a:t>
            </a:r>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92</a:t>
            </a:fld>
            <a:endParaRPr lang="en-US"/>
          </a:p>
        </p:txBody>
      </p:sp>
      <p:graphicFrame>
        <p:nvGraphicFramePr>
          <p:cNvPr id="5" name="4 Tablo"/>
          <p:cNvGraphicFramePr>
            <a:graphicFrameLocks noGrp="1"/>
          </p:cNvGraphicFramePr>
          <p:nvPr/>
        </p:nvGraphicFramePr>
        <p:xfrm>
          <a:off x="142844" y="1785931"/>
          <a:ext cx="8929722" cy="4572025"/>
        </p:xfrm>
        <a:graphic>
          <a:graphicData uri="http://schemas.openxmlformats.org/drawingml/2006/table">
            <a:tbl>
              <a:tblPr>
                <a:tableStyleId>{69CF1AB2-1976-4502-BF36-3FF5EA218861}</a:tableStyleId>
              </a:tblPr>
              <a:tblGrid>
                <a:gridCol w="1488287">
                  <a:extLst>
                    <a:ext uri="{9D8B030D-6E8A-4147-A177-3AD203B41FA5}">
                      <a16:colId xmlns:a16="http://schemas.microsoft.com/office/drawing/2014/main" val="20000"/>
                    </a:ext>
                  </a:extLst>
                </a:gridCol>
                <a:gridCol w="1488287">
                  <a:extLst>
                    <a:ext uri="{9D8B030D-6E8A-4147-A177-3AD203B41FA5}">
                      <a16:colId xmlns:a16="http://schemas.microsoft.com/office/drawing/2014/main" val="20001"/>
                    </a:ext>
                  </a:extLst>
                </a:gridCol>
                <a:gridCol w="1488287">
                  <a:extLst>
                    <a:ext uri="{9D8B030D-6E8A-4147-A177-3AD203B41FA5}">
                      <a16:colId xmlns:a16="http://schemas.microsoft.com/office/drawing/2014/main" val="20002"/>
                    </a:ext>
                  </a:extLst>
                </a:gridCol>
                <a:gridCol w="1488287">
                  <a:extLst>
                    <a:ext uri="{9D8B030D-6E8A-4147-A177-3AD203B41FA5}">
                      <a16:colId xmlns:a16="http://schemas.microsoft.com/office/drawing/2014/main" val="20003"/>
                    </a:ext>
                  </a:extLst>
                </a:gridCol>
                <a:gridCol w="1488287">
                  <a:extLst>
                    <a:ext uri="{9D8B030D-6E8A-4147-A177-3AD203B41FA5}">
                      <a16:colId xmlns:a16="http://schemas.microsoft.com/office/drawing/2014/main" val="20004"/>
                    </a:ext>
                  </a:extLst>
                </a:gridCol>
                <a:gridCol w="1488287">
                  <a:extLst>
                    <a:ext uri="{9D8B030D-6E8A-4147-A177-3AD203B41FA5}">
                      <a16:colId xmlns:a16="http://schemas.microsoft.com/office/drawing/2014/main" val="20005"/>
                    </a:ext>
                  </a:extLst>
                </a:gridCol>
              </a:tblGrid>
              <a:tr h="419359">
                <a:tc>
                  <a:txBody>
                    <a:bodyPr/>
                    <a:lstStyle/>
                    <a:p>
                      <a:r>
                        <a:rPr lang="tr-TR" sz="1600" b="1" dirty="0"/>
                        <a:t>ID</a:t>
                      </a:r>
                    </a:p>
                  </a:txBody>
                  <a:tcPr marL="90917" marR="90917" marT="22729" marB="22729">
                    <a:cell3D prstMaterial="dkEdge">
                      <a:bevel/>
                      <a:lightRig rig="flood" dir="t"/>
                    </a:cell3D>
                  </a:tcPr>
                </a:tc>
                <a:tc>
                  <a:txBody>
                    <a:bodyPr/>
                    <a:lstStyle/>
                    <a:p>
                      <a:r>
                        <a:rPr lang="tr-TR" sz="1600" b="1"/>
                        <a:t>BAKIM</a:t>
                      </a:r>
                    </a:p>
                  </a:txBody>
                  <a:tcPr marL="90917" marR="90917" marT="22729" marB="22729">
                    <a:cell3D prstMaterial="dkEdge">
                      <a:bevel/>
                      <a:lightRig rig="flood" dir="t"/>
                    </a:cell3D>
                  </a:tcPr>
                </a:tc>
                <a:tc>
                  <a:txBody>
                    <a:bodyPr/>
                    <a:lstStyle/>
                    <a:p>
                      <a:r>
                        <a:rPr lang="tr-TR" sz="1600" b="1"/>
                        <a:t>FİYAT</a:t>
                      </a:r>
                    </a:p>
                  </a:txBody>
                  <a:tcPr marL="90917" marR="90917" marT="22729" marB="22729">
                    <a:cell3D prstMaterial="dkEdge">
                      <a:bevel/>
                      <a:lightRig rig="flood" dir="t"/>
                    </a:cell3D>
                  </a:tcPr>
                </a:tc>
                <a:tc>
                  <a:txBody>
                    <a:bodyPr/>
                    <a:lstStyle/>
                    <a:p>
                      <a:r>
                        <a:rPr lang="tr-TR" sz="1600" b="1"/>
                        <a:t>GÜVENLİK</a:t>
                      </a:r>
                    </a:p>
                  </a:txBody>
                  <a:tcPr marL="90917" marR="90917" marT="22729" marB="22729">
                    <a:cell3D prstMaterial="dkEdge">
                      <a:bevel/>
                      <a:lightRig rig="flood" dir="t"/>
                    </a:cell3D>
                  </a:tcPr>
                </a:tc>
                <a:tc>
                  <a:txBody>
                    <a:bodyPr/>
                    <a:lstStyle/>
                    <a:p>
                      <a:r>
                        <a:rPr lang="tr-TR" sz="1600" b="1"/>
                        <a:t>KİŞİ</a:t>
                      </a:r>
                    </a:p>
                  </a:txBody>
                  <a:tcPr marL="90917" marR="90917" marT="22729" marB="22729">
                    <a:cell3D prstMaterial="dkEdge">
                      <a:bevel/>
                      <a:lightRig rig="flood" dir="t"/>
                    </a:cell3D>
                  </a:tcPr>
                </a:tc>
                <a:tc>
                  <a:txBody>
                    <a:bodyPr/>
                    <a:lstStyle/>
                    <a:p>
                      <a:r>
                        <a:rPr lang="tr-TR" sz="1600" b="1"/>
                        <a:t>ETİKET</a:t>
                      </a:r>
                    </a:p>
                  </a:txBody>
                  <a:tcPr marL="90917" marR="90917" marT="22729" marB="22729">
                    <a:cell3D prstMaterial="dkEdge">
                      <a:bevel/>
                      <a:lightRig rig="flood" dir="t"/>
                    </a:cell3D>
                  </a:tcPr>
                </a:tc>
                <a:extLst>
                  <a:ext uri="{0D108BD9-81ED-4DB2-BD59-A6C34878D82A}">
                    <a16:rowId xmlns:a16="http://schemas.microsoft.com/office/drawing/2014/main" val="10000"/>
                  </a:ext>
                </a:extLst>
              </a:tr>
              <a:tr h="296619">
                <a:tc>
                  <a:txBody>
                    <a:bodyPr/>
                    <a:lstStyle/>
                    <a:p>
                      <a:r>
                        <a:rPr lang="tr-TR" sz="1600" b="1"/>
                        <a:t>1</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Orta</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Alınır</a:t>
                      </a:r>
                    </a:p>
                  </a:txBody>
                  <a:tcPr marL="90917" marR="90917" marT="22729" marB="22729">
                    <a:cell3D prstMaterial="dkEdge">
                      <a:bevel/>
                      <a:lightRig rig="flood" dir="t"/>
                    </a:cell3D>
                  </a:tcPr>
                </a:tc>
                <a:extLst>
                  <a:ext uri="{0D108BD9-81ED-4DB2-BD59-A6C34878D82A}">
                    <a16:rowId xmlns:a16="http://schemas.microsoft.com/office/drawing/2014/main" val="10001"/>
                  </a:ext>
                </a:extLst>
              </a:tr>
              <a:tr h="296619">
                <a:tc>
                  <a:txBody>
                    <a:bodyPr/>
                    <a:lstStyle/>
                    <a:p>
                      <a:r>
                        <a:rPr lang="tr-TR" sz="1600" b="1"/>
                        <a:t>2</a:t>
                      </a:r>
                    </a:p>
                  </a:txBody>
                  <a:tcPr marL="90917" marR="90917" marT="22729" marB="22729">
                    <a:cell3D prstMaterial="dkEdge">
                      <a:bevel/>
                      <a:lightRig rig="flood" dir="t"/>
                    </a:cell3D>
                  </a:tcPr>
                </a:tc>
                <a:tc>
                  <a:txBody>
                    <a:bodyPr/>
                    <a:lstStyle/>
                    <a:p>
                      <a:r>
                        <a:rPr lang="tr-TR" sz="1600" b="1"/>
                        <a:t>Zor</a:t>
                      </a:r>
                    </a:p>
                  </a:txBody>
                  <a:tcPr marL="90917" marR="90917" marT="22729" marB="22729">
                    <a:cell3D prstMaterial="dkEdge">
                      <a:bevel/>
                      <a:lightRig rig="flood" dir="t"/>
                    </a:cell3D>
                  </a:tcPr>
                </a:tc>
                <a:tc>
                  <a:txBody>
                    <a:bodyPr/>
                    <a:lstStyle/>
                    <a:p>
                      <a:r>
                        <a:rPr lang="tr-TR" sz="1600" b="1"/>
                        <a:t>Pahalı</a:t>
                      </a:r>
                    </a:p>
                  </a:txBody>
                  <a:tcPr marL="90917" marR="90917" marT="22729" marB="22729">
                    <a:cell3D prstMaterial="dkEdge">
                      <a:bevel/>
                      <a:lightRig rig="flood" dir="t"/>
                    </a:cell3D>
                  </a:tcPr>
                </a:tc>
                <a:tc>
                  <a:txBody>
                    <a:bodyPr/>
                    <a:lstStyle/>
                    <a:p>
                      <a:r>
                        <a:rPr lang="tr-TR" sz="1600" b="1"/>
                        <a:t>Orta</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02"/>
                  </a:ext>
                </a:extLst>
              </a:tr>
              <a:tr h="296619">
                <a:tc>
                  <a:txBody>
                    <a:bodyPr/>
                    <a:lstStyle/>
                    <a:p>
                      <a:r>
                        <a:rPr lang="tr-TR" sz="1600" b="1"/>
                        <a:t>3</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İyi</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a:t>Alınır</a:t>
                      </a:r>
                    </a:p>
                  </a:txBody>
                  <a:tcPr marL="90917" marR="90917" marT="22729" marB="22729">
                    <a:cell3D prstMaterial="dkEdge">
                      <a:bevel/>
                      <a:lightRig rig="flood" dir="t"/>
                    </a:cell3D>
                  </a:tcPr>
                </a:tc>
                <a:extLst>
                  <a:ext uri="{0D108BD9-81ED-4DB2-BD59-A6C34878D82A}">
                    <a16:rowId xmlns:a16="http://schemas.microsoft.com/office/drawing/2014/main" val="10003"/>
                  </a:ext>
                </a:extLst>
              </a:tr>
              <a:tr h="296619">
                <a:tc>
                  <a:txBody>
                    <a:bodyPr/>
                    <a:lstStyle/>
                    <a:p>
                      <a:r>
                        <a:rPr lang="tr-TR" sz="1600" b="1"/>
                        <a:t>4</a:t>
                      </a:r>
                    </a:p>
                  </a:txBody>
                  <a:tcPr marL="90917" marR="90917" marT="22729" marB="22729">
                    <a:cell3D prstMaterial="dkEdge">
                      <a:bevel/>
                      <a:lightRig rig="flood" dir="t"/>
                    </a:cell3D>
                  </a:tcPr>
                </a:tc>
                <a:tc>
                  <a:txBody>
                    <a:bodyPr/>
                    <a:lstStyle/>
                    <a:p>
                      <a:r>
                        <a:rPr lang="tr-TR" sz="1600" b="1" dirty="0"/>
                        <a:t>Zor</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İyi</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Alınır</a:t>
                      </a:r>
                    </a:p>
                  </a:txBody>
                  <a:tcPr marL="90917" marR="90917" marT="22729" marB="22729">
                    <a:cell3D prstMaterial="dkEdge">
                      <a:bevel/>
                      <a:lightRig rig="flood" dir="t"/>
                    </a:cell3D>
                  </a:tcPr>
                </a:tc>
                <a:extLst>
                  <a:ext uri="{0D108BD9-81ED-4DB2-BD59-A6C34878D82A}">
                    <a16:rowId xmlns:a16="http://schemas.microsoft.com/office/drawing/2014/main" val="10004"/>
                  </a:ext>
                </a:extLst>
              </a:tr>
              <a:tr h="296619">
                <a:tc>
                  <a:txBody>
                    <a:bodyPr/>
                    <a:lstStyle/>
                    <a:p>
                      <a:r>
                        <a:rPr lang="tr-TR" sz="1600" b="1"/>
                        <a:t>5</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Pahalı</a:t>
                      </a:r>
                    </a:p>
                  </a:txBody>
                  <a:tcPr marL="90917" marR="90917" marT="22729" marB="22729">
                    <a:cell3D prstMaterial="dkEdge">
                      <a:bevel/>
                      <a:lightRig rig="flood" dir="t"/>
                    </a:cell3D>
                  </a:tcPr>
                </a:tc>
                <a:tc>
                  <a:txBody>
                    <a:bodyPr/>
                    <a:lstStyle/>
                    <a:p>
                      <a:r>
                        <a:rPr lang="tr-TR" sz="1600" b="1"/>
                        <a:t>Orta</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05"/>
                  </a:ext>
                </a:extLst>
              </a:tr>
              <a:tr h="296619">
                <a:tc>
                  <a:txBody>
                    <a:bodyPr/>
                    <a:lstStyle/>
                    <a:p>
                      <a:r>
                        <a:rPr lang="tr-TR" sz="1600" b="1"/>
                        <a:t>6</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İyi</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a:t>Alınır</a:t>
                      </a:r>
                    </a:p>
                  </a:txBody>
                  <a:tcPr marL="90917" marR="90917" marT="22729" marB="22729">
                    <a:cell3D prstMaterial="dkEdge">
                      <a:bevel/>
                      <a:lightRig rig="flood" dir="t"/>
                    </a:cell3D>
                  </a:tcPr>
                </a:tc>
                <a:extLst>
                  <a:ext uri="{0D108BD9-81ED-4DB2-BD59-A6C34878D82A}">
                    <a16:rowId xmlns:a16="http://schemas.microsoft.com/office/drawing/2014/main" val="10006"/>
                  </a:ext>
                </a:extLst>
              </a:tr>
              <a:tr h="296619">
                <a:tc>
                  <a:txBody>
                    <a:bodyPr/>
                    <a:lstStyle/>
                    <a:p>
                      <a:r>
                        <a:rPr lang="tr-TR" sz="1600" b="1"/>
                        <a:t>7</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Kötü</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07"/>
                  </a:ext>
                </a:extLst>
              </a:tr>
              <a:tr h="296619">
                <a:tc>
                  <a:txBody>
                    <a:bodyPr/>
                    <a:lstStyle/>
                    <a:p>
                      <a:r>
                        <a:rPr lang="tr-TR" sz="1600" b="1"/>
                        <a:t>8</a:t>
                      </a:r>
                    </a:p>
                  </a:txBody>
                  <a:tcPr marL="90917" marR="90917" marT="22729" marB="22729">
                    <a:cell3D prstMaterial="dkEdge">
                      <a:bevel/>
                      <a:lightRig rig="flood" dir="t"/>
                    </a:cell3D>
                  </a:tcPr>
                </a:tc>
                <a:tc>
                  <a:txBody>
                    <a:bodyPr/>
                    <a:lstStyle/>
                    <a:p>
                      <a:r>
                        <a:rPr lang="tr-TR" sz="1600" b="1"/>
                        <a:t>Zor</a:t>
                      </a:r>
                    </a:p>
                  </a:txBody>
                  <a:tcPr marL="90917" marR="90917" marT="22729" marB="22729">
                    <a:cell3D prstMaterial="dkEdge">
                      <a:bevel/>
                      <a:lightRig rig="flood" dir="t"/>
                    </a:cell3D>
                  </a:tcPr>
                </a:tc>
                <a:tc>
                  <a:txBody>
                    <a:bodyPr/>
                    <a:lstStyle/>
                    <a:p>
                      <a:r>
                        <a:rPr lang="tr-TR" sz="1600" b="1"/>
                        <a:t>Pahalı</a:t>
                      </a:r>
                    </a:p>
                  </a:txBody>
                  <a:tcPr marL="90917" marR="90917" marT="22729" marB="22729">
                    <a:cell3D prstMaterial="dkEdge">
                      <a:bevel/>
                      <a:lightRig rig="flood" dir="t"/>
                    </a:cell3D>
                  </a:tcPr>
                </a:tc>
                <a:tc>
                  <a:txBody>
                    <a:bodyPr/>
                    <a:lstStyle/>
                    <a:p>
                      <a:r>
                        <a:rPr lang="tr-TR" sz="1600" b="1"/>
                        <a:t>Kötü</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08"/>
                  </a:ext>
                </a:extLst>
              </a:tr>
              <a:tr h="296619">
                <a:tc>
                  <a:txBody>
                    <a:bodyPr/>
                    <a:lstStyle/>
                    <a:p>
                      <a:r>
                        <a:rPr lang="tr-TR" sz="1600" b="1"/>
                        <a:t>9</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Orta</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Alınır</a:t>
                      </a:r>
                    </a:p>
                  </a:txBody>
                  <a:tcPr marL="90917" marR="90917" marT="22729" marB="22729">
                    <a:cell3D prstMaterial="dkEdge">
                      <a:bevel/>
                      <a:lightRig rig="flood" dir="t"/>
                    </a:cell3D>
                  </a:tcPr>
                </a:tc>
                <a:extLst>
                  <a:ext uri="{0D108BD9-81ED-4DB2-BD59-A6C34878D82A}">
                    <a16:rowId xmlns:a16="http://schemas.microsoft.com/office/drawing/2014/main" val="10009"/>
                  </a:ext>
                </a:extLst>
              </a:tr>
              <a:tr h="296619">
                <a:tc>
                  <a:txBody>
                    <a:bodyPr/>
                    <a:lstStyle/>
                    <a:p>
                      <a:r>
                        <a:rPr lang="tr-TR" sz="1600" b="1"/>
                        <a:t>10</a:t>
                      </a:r>
                    </a:p>
                  </a:txBody>
                  <a:tcPr marL="90917" marR="90917" marT="22729" marB="22729">
                    <a:cell3D prstMaterial="dkEdge">
                      <a:bevel/>
                      <a:lightRig rig="flood" dir="t"/>
                    </a:cell3D>
                  </a:tcPr>
                </a:tc>
                <a:tc>
                  <a:txBody>
                    <a:bodyPr/>
                    <a:lstStyle/>
                    <a:p>
                      <a:r>
                        <a:rPr lang="tr-TR" sz="1600" b="1"/>
                        <a:t>Zor</a:t>
                      </a:r>
                    </a:p>
                  </a:txBody>
                  <a:tcPr marL="90917" marR="90917" marT="22729" marB="22729">
                    <a:cell3D prstMaterial="dkEdge">
                      <a:bevel/>
                      <a:lightRig rig="flood" dir="t"/>
                    </a:cell3D>
                  </a:tcPr>
                </a:tc>
                <a:tc>
                  <a:txBody>
                    <a:bodyPr/>
                    <a:lstStyle/>
                    <a:p>
                      <a:r>
                        <a:rPr lang="tr-TR" sz="1600" b="1"/>
                        <a:t>Pahalı</a:t>
                      </a:r>
                    </a:p>
                  </a:txBody>
                  <a:tcPr marL="90917" marR="90917" marT="22729" marB="22729">
                    <a:cell3D prstMaterial="dkEdge">
                      <a:bevel/>
                      <a:lightRig rig="flood" dir="t"/>
                    </a:cell3D>
                  </a:tcPr>
                </a:tc>
                <a:tc>
                  <a:txBody>
                    <a:bodyPr/>
                    <a:lstStyle/>
                    <a:p>
                      <a:r>
                        <a:rPr lang="tr-TR" sz="1600" b="1"/>
                        <a:t>Kötü</a:t>
                      </a:r>
                    </a:p>
                  </a:txBody>
                  <a:tcPr marL="90917" marR="90917" marT="22729" marB="22729">
                    <a:cell3D prstMaterial="dkEdge">
                      <a:bevel/>
                      <a:lightRig rig="flood" dir="t"/>
                    </a:cell3D>
                  </a:tcPr>
                </a:tc>
                <a:tc>
                  <a:txBody>
                    <a:bodyPr/>
                    <a:lstStyle/>
                    <a:p>
                      <a:r>
                        <a:rPr lang="tr-TR" sz="1600" b="1"/>
                        <a:t>4</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10"/>
                  </a:ext>
                </a:extLst>
              </a:tr>
              <a:tr h="296619">
                <a:tc>
                  <a:txBody>
                    <a:bodyPr/>
                    <a:lstStyle/>
                    <a:p>
                      <a:r>
                        <a:rPr lang="tr-TR" sz="1600" b="1"/>
                        <a:t>11</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Pahalı</a:t>
                      </a:r>
                    </a:p>
                  </a:txBody>
                  <a:tcPr marL="90917" marR="90917" marT="22729" marB="22729">
                    <a:cell3D prstMaterial="dkEdge">
                      <a:bevel/>
                      <a:lightRig rig="flood" dir="t"/>
                    </a:cell3D>
                  </a:tcPr>
                </a:tc>
                <a:tc>
                  <a:txBody>
                    <a:bodyPr/>
                    <a:lstStyle/>
                    <a:p>
                      <a:r>
                        <a:rPr lang="tr-TR" sz="1600" b="1"/>
                        <a:t>Orta</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11"/>
                  </a:ext>
                </a:extLst>
              </a:tr>
              <a:tr h="296619">
                <a:tc>
                  <a:txBody>
                    <a:bodyPr/>
                    <a:lstStyle/>
                    <a:p>
                      <a:r>
                        <a:rPr lang="tr-TR" sz="1600" b="1"/>
                        <a:t>12</a:t>
                      </a:r>
                    </a:p>
                  </a:txBody>
                  <a:tcPr marL="90917" marR="90917" marT="22729" marB="22729">
                    <a:cell3D prstMaterial="dkEdge">
                      <a:bevel/>
                      <a:lightRig rig="flood" dir="t"/>
                    </a:cell3D>
                  </a:tcPr>
                </a:tc>
                <a:tc>
                  <a:txBody>
                    <a:bodyPr/>
                    <a:lstStyle/>
                    <a:p>
                      <a:r>
                        <a:rPr lang="tr-TR" sz="1600" b="1"/>
                        <a:t>Zor</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İyi</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12"/>
                  </a:ext>
                </a:extLst>
              </a:tr>
              <a:tr h="296619">
                <a:tc>
                  <a:txBody>
                    <a:bodyPr/>
                    <a:lstStyle/>
                    <a:p>
                      <a:r>
                        <a:rPr lang="tr-TR" sz="1600" b="1"/>
                        <a:t>13</a:t>
                      </a:r>
                    </a:p>
                  </a:txBody>
                  <a:tcPr marL="90917" marR="90917" marT="22729" marB="22729">
                    <a:cell3D prstMaterial="dkEdge">
                      <a:bevel/>
                      <a:lightRig rig="flood" dir="t"/>
                    </a:cell3D>
                  </a:tcPr>
                </a:tc>
                <a:tc>
                  <a:txBody>
                    <a:bodyPr/>
                    <a:lstStyle/>
                    <a:p>
                      <a:r>
                        <a:rPr lang="tr-TR" sz="1600" b="1"/>
                        <a:t>Kolay</a:t>
                      </a:r>
                    </a:p>
                  </a:txBody>
                  <a:tcPr marL="90917" marR="90917" marT="22729" marB="22729">
                    <a:cell3D prstMaterial="dkEdge">
                      <a:bevel/>
                      <a:lightRig rig="flood" dir="t"/>
                    </a:cell3D>
                  </a:tcPr>
                </a:tc>
                <a:tc>
                  <a:txBody>
                    <a:bodyPr/>
                    <a:lstStyle/>
                    <a:p>
                      <a:r>
                        <a:rPr lang="tr-TR" sz="1600" b="1"/>
                        <a:t>Pahalı</a:t>
                      </a:r>
                    </a:p>
                  </a:txBody>
                  <a:tcPr marL="90917" marR="90917" marT="22729" marB="22729">
                    <a:cell3D prstMaterial="dkEdge">
                      <a:bevel/>
                      <a:lightRig rig="flood" dir="t"/>
                    </a:cell3D>
                  </a:tcPr>
                </a:tc>
                <a:tc>
                  <a:txBody>
                    <a:bodyPr/>
                    <a:lstStyle/>
                    <a:p>
                      <a:r>
                        <a:rPr lang="tr-TR" sz="1600" b="1"/>
                        <a:t>Orta</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a:t>Alınmaz</a:t>
                      </a:r>
                    </a:p>
                  </a:txBody>
                  <a:tcPr marL="90917" marR="90917" marT="22729" marB="22729">
                    <a:cell3D prstMaterial="dkEdge">
                      <a:bevel/>
                      <a:lightRig rig="flood" dir="t"/>
                    </a:cell3D>
                  </a:tcPr>
                </a:tc>
                <a:extLst>
                  <a:ext uri="{0D108BD9-81ED-4DB2-BD59-A6C34878D82A}">
                    <a16:rowId xmlns:a16="http://schemas.microsoft.com/office/drawing/2014/main" val="10013"/>
                  </a:ext>
                </a:extLst>
              </a:tr>
              <a:tr h="296619">
                <a:tc>
                  <a:txBody>
                    <a:bodyPr/>
                    <a:lstStyle/>
                    <a:p>
                      <a:r>
                        <a:rPr lang="tr-TR" sz="1600" b="1"/>
                        <a:t>14</a:t>
                      </a:r>
                    </a:p>
                  </a:txBody>
                  <a:tcPr marL="90917" marR="90917" marT="22729" marB="22729">
                    <a:cell3D prstMaterial="dkEdge">
                      <a:bevel/>
                      <a:lightRig rig="flood" dir="t"/>
                    </a:cell3D>
                  </a:tcPr>
                </a:tc>
                <a:tc>
                  <a:txBody>
                    <a:bodyPr/>
                    <a:lstStyle/>
                    <a:p>
                      <a:r>
                        <a:rPr lang="tr-TR" sz="1600" b="1"/>
                        <a:t>Zor</a:t>
                      </a:r>
                    </a:p>
                  </a:txBody>
                  <a:tcPr marL="90917" marR="90917" marT="22729" marB="22729">
                    <a:cell3D prstMaterial="dkEdge">
                      <a:bevel/>
                      <a:lightRig rig="flood" dir="t"/>
                    </a:cell3D>
                  </a:tcPr>
                </a:tc>
                <a:tc>
                  <a:txBody>
                    <a:bodyPr/>
                    <a:lstStyle/>
                    <a:p>
                      <a:r>
                        <a:rPr lang="tr-TR" sz="1600" b="1"/>
                        <a:t>Uygun</a:t>
                      </a:r>
                    </a:p>
                  </a:txBody>
                  <a:tcPr marL="90917" marR="90917" marT="22729" marB="22729">
                    <a:cell3D prstMaterial="dkEdge">
                      <a:bevel/>
                      <a:lightRig rig="flood" dir="t"/>
                    </a:cell3D>
                  </a:tcPr>
                </a:tc>
                <a:tc>
                  <a:txBody>
                    <a:bodyPr/>
                    <a:lstStyle/>
                    <a:p>
                      <a:r>
                        <a:rPr lang="tr-TR" sz="1600" b="1"/>
                        <a:t>Kötü</a:t>
                      </a:r>
                    </a:p>
                  </a:txBody>
                  <a:tcPr marL="90917" marR="90917" marT="22729" marB="22729">
                    <a:cell3D prstMaterial="dkEdge">
                      <a:bevel/>
                      <a:lightRig rig="flood" dir="t"/>
                    </a:cell3D>
                  </a:tcPr>
                </a:tc>
                <a:tc>
                  <a:txBody>
                    <a:bodyPr/>
                    <a:lstStyle/>
                    <a:p>
                      <a:r>
                        <a:rPr lang="tr-TR" sz="1600" b="1"/>
                        <a:t>2</a:t>
                      </a:r>
                    </a:p>
                  </a:txBody>
                  <a:tcPr marL="90917" marR="90917" marT="22729" marB="22729">
                    <a:cell3D prstMaterial="dkEdge">
                      <a:bevel/>
                      <a:lightRig rig="flood" dir="t"/>
                    </a:cell3D>
                  </a:tcPr>
                </a:tc>
                <a:tc>
                  <a:txBody>
                    <a:bodyPr/>
                    <a:lstStyle/>
                    <a:p>
                      <a:r>
                        <a:rPr lang="tr-TR" sz="1600" b="1" dirty="0"/>
                        <a:t>Alınmaz</a:t>
                      </a:r>
                    </a:p>
                  </a:txBody>
                  <a:tcPr marL="90917" marR="90917" marT="22729" marB="22729">
                    <a:cell3D prstMaterial="dkEdge">
                      <a:bevel/>
                      <a:lightRig rig="flood" dir="t"/>
                    </a:cell3D>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500034" y="1857364"/>
            <a:ext cx="8429684" cy="4114800"/>
          </a:xfrm>
        </p:spPr>
        <p:txBody>
          <a:bodyPr/>
          <a:lstStyle/>
          <a:p>
            <a:r>
              <a:rPr lang="tr-TR" dirty="0" err="1" smtClean="0"/>
              <a:t>Gain</a:t>
            </a:r>
            <a:r>
              <a:rPr lang="tr-TR" dirty="0" smtClean="0"/>
              <a:t> sonucunda maksimum olan nitelik, ağaca ilk yerleşecektir. Bu örnekte, nitelik </a:t>
            </a:r>
            <a:r>
              <a:rPr lang="tr-TR" dirty="0" err="1" smtClean="0"/>
              <a:t>entropileri</a:t>
            </a:r>
            <a:r>
              <a:rPr lang="tr-TR" dirty="0" smtClean="0"/>
              <a:t> hesaplandıktan sonra, </a:t>
            </a:r>
            <a:r>
              <a:rPr lang="tr-TR" dirty="0" err="1" smtClean="0"/>
              <a:t>entropisi</a:t>
            </a:r>
            <a:r>
              <a:rPr lang="tr-TR" dirty="0" smtClean="0"/>
              <a:t> minimum değere sahip olan nitelik seçilecektir.</a:t>
            </a:r>
          </a:p>
          <a:p>
            <a:r>
              <a:rPr lang="tr-TR" dirty="0" smtClean="0"/>
              <a:t>Sınıf E: Araba = ”Alınır”</a:t>
            </a:r>
          </a:p>
          <a:p>
            <a:r>
              <a:rPr lang="tr-TR" dirty="0" smtClean="0"/>
              <a:t>Sınıf H: Araba = ”Alınmaz”</a:t>
            </a:r>
          </a:p>
          <a:p>
            <a:r>
              <a:rPr lang="tr-TR" b="1" dirty="0" err="1" smtClean="0"/>
              <a:t>Info</a:t>
            </a:r>
            <a:r>
              <a:rPr lang="tr-TR" b="1" dirty="0" smtClean="0"/>
              <a:t>(D)=I(5,9)</a:t>
            </a:r>
            <a:r>
              <a:rPr lang="tr-TR" dirty="0" smtClean="0"/>
              <a:t> = -5/14 * log2(5/14) – 9/14 * log2(9/14) = 0,92</a:t>
            </a:r>
          </a:p>
          <a:p>
            <a:endParaRPr lang="tr-TR"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2844" y="285728"/>
            <a:ext cx="8740806" cy="6357982"/>
          </a:xfrm>
        </p:spPr>
        <p:txBody>
          <a:bodyPr/>
          <a:lstStyle/>
          <a:p>
            <a:r>
              <a:rPr lang="nn-NO" sz="2400" b="1" dirty="0" smtClean="0"/>
              <a:t>Info-bakım(D)</a:t>
            </a:r>
            <a:r>
              <a:rPr lang="nn-NO" sz="2400" dirty="0" smtClean="0"/>
              <a:t> = 8/14 * I(4,4) + 6/14 * I(1,5)</a:t>
            </a:r>
          </a:p>
          <a:p>
            <a:pPr>
              <a:buNone/>
            </a:pPr>
            <a:r>
              <a:rPr lang="nn-NO" sz="2400" dirty="0" smtClean="0"/>
              <a:t>= 8/14 * (-4/8 * log2(4/8) – 4/8 * log2(4/8)) + 6/14 * (-1/6 * log2(1/6) – 5/6 * log2(5/6))</a:t>
            </a:r>
          </a:p>
          <a:p>
            <a:pPr>
              <a:buNone/>
            </a:pPr>
            <a:r>
              <a:rPr lang="nn-NO" sz="2400" dirty="0" smtClean="0"/>
              <a:t>= 0,56</a:t>
            </a:r>
          </a:p>
          <a:p>
            <a:r>
              <a:rPr lang="nn-NO" sz="2400" b="1" dirty="0" smtClean="0"/>
              <a:t>Info-fiyat(D)</a:t>
            </a:r>
            <a:r>
              <a:rPr lang="nn-NO" sz="2400" dirty="0" smtClean="0"/>
              <a:t> = 8/14 * I(5,3) + 6/14 * I(0,6)</a:t>
            </a:r>
          </a:p>
          <a:p>
            <a:pPr>
              <a:buNone/>
            </a:pPr>
            <a:r>
              <a:rPr lang="nn-NO" sz="2400" dirty="0" smtClean="0"/>
              <a:t>= 8/14 * (-5/8 * log2(5/8) – 3/8 * log2(3/8)) + 0 = 0,51</a:t>
            </a:r>
          </a:p>
          <a:p>
            <a:r>
              <a:rPr lang="nn-NO" sz="2400" b="1" dirty="0" smtClean="0"/>
              <a:t>Info-güvenlik(D)</a:t>
            </a:r>
            <a:r>
              <a:rPr lang="nn-NO" sz="2400" dirty="0" smtClean="0"/>
              <a:t> = 4/14 * I(0,4) + 6/14 * I(2,4) + 4/14 * I(3,1)</a:t>
            </a:r>
          </a:p>
          <a:p>
            <a:pPr>
              <a:buNone/>
            </a:pPr>
            <a:r>
              <a:rPr lang="nn-NO" sz="2400" dirty="0" smtClean="0"/>
              <a:t>= 0 + 6/14 * (-2/6 * log2(2/6) – 4/6 * log2(4/6)) + 4/14 * (-3/4 * log2(3/4) – 1/4 * log2(1/4)) = 0,59</a:t>
            </a:r>
          </a:p>
          <a:p>
            <a:r>
              <a:rPr lang="nn-NO" sz="2400" b="1" dirty="0" smtClean="0"/>
              <a:t>Info-kişi(D)</a:t>
            </a:r>
            <a:r>
              <a:rPr lang="nn-NO" sz="2400" dirty="0" smtClean="0"/>
              <a:t> = 7/14 * I(3,4) + 7/14 * I(2,5)</a:t>
            </a:r>
          </a:p>
          <a:p>
            <a:pPr>
              <a:buNone/>
            </a:pPr>
            <a:r>
              <a:rPr lang="nn-NO" sz="2400" dirty="0" smtClean="0"/>
              <a:t>= 7/14 * (-3/7 * log2(3/7) – 4/7 * log2(4/7)) + 7/14 * (-2/7 * log2(2/7) – 5/7 * log2(5/7))</a:t>
            </a:r>
          </a:p>
          <a:p>
            <a:pPr>
              <a:buNone/>
            </a:pPr>
            <a:r>
              <a:rPr lang="nn-NO" sz="2400" dirty="0" smtClean="0"/>
              <a:t>= 0,88</a:t>
            </a:r>
          </a:p>
          <a:p>
            <a:r>
              <a:rPr lang="nn-NO" sz="2400" dirty="0" smtClean="0"/>
              <a:t>–&gt; minimum = Fiyat</a:t>
            </a:r>
          </a:p>
          <a:p>
            <a:endParaRPr lang="tr-TR" sz="24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95</a:t>
            </a:fld>
            <a:endParaRPr lang="en-US"/>
          </a:p>
        </p:txBody>
      </p:sp>
      <p:pic>
        <p:nvPicPr>
          <p:cNvPr id="108546" name="Picture 2" descr="http://bolubeyi.net/wp-content/uploads/Capture.png"/>
          <p:cNvPicPr>
            <a:picLocks noGrp="1" noChangeAspect="1" noChangeArrowheads="1"/>
          </p:cNvPicPr>
          <p:nvPr>
            <p:ph idx="1"/>
          </p:nvPr>
        </p:nvPicPr>
        <p:blipFill>
          <a:blip r:embed="rId2"/>
          <a:srcRect t="1346"/>
          <a:stretch>
            <a:fillRect/>
          </a:stretch>
        </p:blipFill>
        <p:spPr bwMode="auto">
          <a:xfrm>
            <a:off x="0" y="1698274"/>
            <a:ext cx="9059852" cy="4588246"/>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357166"/>
            <a:ext cx="8358246" cy="5929354"/>
          </a:xfrm>
        </p:spPr>
        <p:txBody>
          <a:bodyPr/>
          <a:lstStyle/>
          <a:p>
            <a:r>
              <a:rPr lang="nn-NO" sz="2400" b="1" dirty="0" smtClean="0"/>
              <a:t>Info-bakım(D)</a:t>
            </a:r>
            <a:r>
              <a:rPr lang="nn-NO" sz="2400" dirty="0" smtClean="0"/>
              <a:t> = 5/8 * I(4,1) + 3/8 * I(1,2)</a:t>
            </a:r>
          </a:p>
          <a:p>
            <a:pPr>
              <a:buNone/>
            </a:pPr>
            <a:r>
              <a:rPr lang="nn-NO" sz="2400" dirty="0" smtClean="0"/>
              <a:t>= 5/8 * (-4/5 * log2(4/5) – 1/5 * log2(4/5)) + 3/8 * (-1/3 * log2(1/3) – 2/3 * log2(2/3))</a:t>
            </a:r>
          </a:p>
          <a:p>
            <a:pPr>
              <a:buNone/>
            </a:pPr>
            <a:r>
              <a:rPr lang="nn-NO" sz="2400" dirty="0" smtClean="0"/>
              <a:t>= 0,32</a:t>
            </a:r>
          </a:p>
          <a:p>
            <a:pPr>
              <a:buNone/>
            </a:pPr>
            <a:r>
              <a:rPr lang="nn-NO" sz="2400" b="1" dirty="0" smtClean="0"/>
              <a:t> </a:t>
            </a:r>
            <a:endParaRPr lang="nn-NO" sz="2400" dirty="0" smtClean="0"/>
          </a:p>
          <a:p>
            <a:r>
              <a:rPr lang="nn-NO" sz="2400" b="1" dirty="0" smtClean="0"/>
              <a:t>Info-güvenlik(D)</a:t>
            </a:r>
            <a:r>
              <a:rPr lang="nn-NO" sz="2400" dirty="0" smtClean="0"/>
              <a:t> = 2/8 * I(0,2) + 2/8 * I(2,0) + 4/8 * I(3,1)</a:t>
            </a:r>
          </a:p>
          <a:p>
            <a:pPr>
              <a:buNone/>
            </a:pPr>
            <a:r>
              <a:rPr lang="nn-NO" sz="2400" dirty="0" smtClean="0"/>
              <a:t>= 0 + 0 + 4/8 * (-3/4 * log2(3/4) – 1/4 * log2(1/4)) = 0,4</a:t>
            </a:r>
          </a:p>
          <a:p>
            <a:r>
              <a:rPr lang="nn-NO" sz="2400" b="1" dirty="0" smtClean="0"/>
              <a:t>Info-kişi(D)</a:t>
            </a:r>
            <a:r>
              <a:rPr lang="nn-NO" sz="2400" dirty="0" smtClean="0"/>
              <a:t> = 4/8 * I(2,2) + 4/8 * I(3,1)</a:t>
            </a:r>
          </a:p>
          <a:p>
            <a:pPr>
              <a:buNone/>
            </a:pPr>
            <a:r>
              <a:rPr lang="nn-NO" sz="2400" dirty="0" smtClean="0"/>
              <a:t>= 4/8 * (-2/4 * log2(2/4) – 2/4 * log2(2/4)) + 4/8 * (-3/4 * log2(3/4) – 1/4 * log2(1/4))</a:t>
            </a:r>
          </a:p>
          <a:p>
            <a:pPr>
              <a:buNone/>
            </a:pPr>
            <a:r>
              <a:rPr lang="nn-NO" sz="2400" dirty="0" smtClean="0"/>
              <a:t>= 0,9</a:t>
            </a:r>
          </a:p>
          <a:p>
            <a:r>
              <a:rPr lang="nn-NO" sz="2400" dirty="0" smtClean="0"/>
              <a:t>–&gt; minimum = Bakım</a:t>
            </a:r>
          </a:p>
          <a:p>
            <a:endParaRPr lang="tr-TR" sz="24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97</a:t>
            </a:fld>
            <a:endParaRPr lang="en-US"/>
          </a:p>
        </p:txBody>
      </p:sp>
      <p:pic>
        <p:nvPicPr>
          <p:cNvPr id="111618" name="Picture 2" descr="http://bolubeyi.net/wp-content/uploads/Capture2.png"/>
          <p:cNvPicPr>
            <a:picLocks noChangeAspect="1" noChangeArrowheads="1"/>
          </p:cNvPicPr>
          <p:nvPr/>
        </p:nvPicPr>
        <p:blipFill>
          <a:blip r:embed="rId2"/>
          <a:srcRect t="1054"/>
          <a:stretch>
            <a:fillRect/>
          </a:stretch>
        </p:blipFill>
        <p:spPr bwMode="auto">
          <a:xfrm>
            <a:off x="71438" y="1714488"/>
            <a:ext cx="9001156" cy="4572032"/>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85720" y="214290"/>
            <a:ext cx="8858280" cy="5643602"/>
          </a:xfrm>
        </p:spPr>
        <p:txBody>
          <a:bodyPr/>
          <a:lstStyle/>
          <a:p>
            <a:r>
              <a:rPr lang="tr-TR" sz="2400" u="sng" dirty="0" smtClean="0"/>
              <a:t>KOLAY:</a:t>
            </a:r>
            <a:endParaRPr lang="tr-TR" sz="2400" dirty="0" smtClean="0"/>
          </a:p>
          <a:p>
            <a:r>
              <a:rPr lang="tr-TR" sz="2400" b="1" dirty="0" err="1" smtClean="0"/>
              <a:t>Info</a:t>
            </a:r>
            <a:r>
              <a:rPr lang="tr-TR" sz="2400" b="1" dirty="0" smtClean="0"/>
              <a:t>-güvenlik(D)</a:t>
            </a:r>
            <a:r>
              <a:rPr lang="tr-TR" sz="2400" dirty="0" smtClean="0"/>
              <a:t> = 1/5 * I(0,1) + 2/5 * I(2,0) + 2/5 * I(2,0) = 0 + 0 + 0 = 0</a:t>
            </a:r>
          </a:p>
          <a:p>
            <a:r>
              <a:rPr lang="tr-TR" sz="2400" b="1" dirty="0" err="1" smtClean="0"/>
              <a:t>Info</a:t>
            </a:r>
            <a:r>
              <a:rPr lang="tr-TR" sz="2400" b="1" dirty="0" smtClean="0"/>
              <a:t>-kişi(D)</a:t>
            </a:r>
            <a:r>
              <a:rPr lang="tr-TR" sz="2400" dirty="0" smtClean="0"/>
              <a:t> = 2/5 * I(2,0) + 3/5 * I(2,1) = 0 + 3/5 * (-2/3 * log2(2/3) – 1/3 * log2(1/3))</a:t>
            </a:r>
          </a:p>
          <a:p>
            <a:pPr>
              <a:buNone/>
            </a:pPr>
            <a:r>
              <a:rPr lang="tr-TR" sz="2400" dirty="0" smtClean="0"/>
              <a:t>= 0,25</a:t>
            </a:r>
          </a:p>
          <a:p>
            <a:r>
              <a:rPr lang="tr-TR" sz="2400" dirty="0" smtClean="0"/>
              <a:t>–&gt; minimum = Güvenlik</a:t>
            </a:r>
          </a:p>
          <a:p>
            <a:r>
              <a:rPr lang="tr-TR" sz="2400" u="sng" dirty="0" smtClean="0"/>
              <a:t>ZOR:</a:t>
            </a:r>
            <a:endParaRPr lang="tr-TR" sz="2400" dirty="0" smtClean="0"/>
          </a:p>
          <a:p>
            <a:r>
              <a:rPr lang="tr-TR" sz="2400" b="1" dirty="0" err="1" smtClean="0"/>
              <a:t>Info</a:t>
            </a:r>
            <a:r>
              <a:rPr lang="tr-TR" sz="2400" b="1" dirty="0" smtClean="0"/>
              <a:t>-güvenlik(D)</a:t>
            </a:r>
            <a:r>
              <a:rPr lang="tr-TR" sz="2400" dirty="0" smtClean="0"/>
              <a:t> = 1/3 * I(0,1) + 0/3 * I(0,0) + 2/3 * I(1,1)</a:t>
            </a:r>
          </a:p>
          <a:p>
            <a:pPr>
              <a:buNone/>
            </a:pPr>
            <a:r>
              <a:rPr lang="tr-TR" sz="2400" dirty="0" smtClean="0"/>
              <a:t>= 0 + 0 + 2/3 * (-1/2 * log2(1/2) – 1/3 * log2(1/3)) = 0,67</a:t>
            </a:r>
          </a:p>
          <a:p>
            <a:r>
              <a:rPr lang="tr-TR" sz="2400" b="1" dirty="0" err="1" smtClean="0"/>
              <a:t>Info</a:t>
            </a:r>
            <a:r>
              <a:rPr lang="tr-TR" sz="2400" b="1" dirty="0" smtClean="0"/>
              <a:t>-kişi(D)</a:t>
            </a:r>
            <a:r>
              <a:rPr lang="tr-TR" sz="2400" dirty="0" smtClean="0"/>
              <a:t> = 2/3 * I(0,2) + 1/3 * I(1,0) = 0 + 0 = 0</a:t>
            </a:r>
          </a:p>
          <a:p>
            <a:r>
              <a:rPr lang="tr-TR" sz="2400" dirty="0" smtClean="0"/>
              <a:t>–&gt; minimum = Kişi</a:t>
            </a:r>
          </a:p>
          <a:p>
            <a:endParaRPr lang="tr-TR" sz="2400" dirty="0"/>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pPr>
              <a:defRPr/>
            </a:pPr>
            <a:fld id="{AB8F89F5-6130-4CB7-A655-EEFF0DE0A9DB}" type="slidenum">
              <a:rPr lang="en-US" smtClean="0"/>
              <a:pPr>
                <a:defRPr/>
              </a:pPr>
              <a:t>99</a:t>
            </a:fld>
            <a:endParaRPr lang="en-US"/>
          </a:p>
        </p:txBody>
      </p:sp>
      <p:pic>
        <p:nvPicPr>
          <p:cNvPr id="113666" name="Picture 2" descr="http://bolubeyi.net/wp-content/uploads/Capture3.png"/>
          <p:cNvPicPr>
            <a:picLocks noChangeAspect="1" noChangeArrowheads="1"/>
          </p:cNvPicPr>
          <p:nvPr/>
        </p:nvPicPr>
        <p:blipFill>
          <a:blip r:embed="rId2"/>
          <a:srcRect t="1077"/>
          <a:stretch>
            <a:fillRect/>
          </a:stretch>
        </p:blipFill>
        <p:spPr bwMode="auto">
          <a:xfrm>
            <a:off x="71438" y="1680428"/>
            <a:ext cx="8929718" cy="4534654"/>
          </a:xfrm>
          <a:prstGeom prst="rect">
            <a:avLst/>
          </a:prstGeom>
          <a:noFill/>
        </p:spPr>
      </p:pic>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2"/>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3327</TotalTime>
  <Words>4541</Words>
  <Application>Microsoft Office PowerPoint</Application>
  <PresentationFormat>Ekran Gösterisi (4:3)</PresentationFormat>
  <Paragraphs>1601</Paragraphs>
  <Slides>101</Slides>
  <Notes>2</Notes>
  <HiddenSlides>0</HiddenSlides>
  <MMClips>0</MMClips>
  <ScaleCrop>false</ScaleCrop>
  <HeadingPairs>
    <vt:vector size="8" baseType="variant">
      <vt:variant>
        <vt:lpstr>Kullanılan Yazı Tipleri</vt:lpstr>
      </vt:variant>
      <vt:variant>
        <vt:i4>13</vt:i4>
      </vt:variant>
      <vt:variant>
        <vt:lpstr>Tema</vt:lpstr>
      </vt:variant>
      <vt:variant>
        <vt:i4>1</vt:i4>
      </vt:variant>
      <vt:variant>
        <vt:lpstr>Eklenmiş OLE Hizmet Programları</vt:lpstr>
      </vt:variant>
      <vt:variant>
        <vt:i4>5</vt:i4>
      </vt:variant>
      <vt:variant>
        <vt:lpstr>Slayt Başlıkları</vt:lpstr>
      </vt:variant>
      <vt:variant>
        <vt:i4>101</vt:i4>
      </vt:variant>
    </vt:vector>
  </HeadingPairs>
  <TitlesOfParts>
    <vt:vector size="120" baseType="lpstr">
      <vt:lpstr>Arial</vt:lpstr>
      <vt:lpstr>Arial Narrow</vt:lpstr>
      <vt:lpstr>Calibri</vt:lpstr>
      <vt:lpstr>Comic Sans MS</vt:lpstr>
      <vt:lpstr>Courier New</vt:lpstr>
      <vt:lpstr>Lucida Sans Unicode</vt:lpstr>
      <vt:lpstr>Monotype Sorts</vt:lpstr>
      <vt:lpstr>新細明體</vt:lpstr>
      <vt:lpstr>Symbol</vt:lpstr>
      <vt:lpstr>Tahoma</vt:lpstr>
      <vt:lpstr>Times New Roman</vt:lpstr>
      <vt:lpstr>Wingdings</vt:lpstr>
      <vt:lpstr>Wingdings 2</vt:lpstr>
      <vt:lpstr>Blends</vt:lpstr>
      <vt:lpstr>Document</vt:lpstr>
      <vt:lpstr>Worksheet</vt:lpstr>
      <vt:lpstr>Visio</vt:lpstr>
      <vt:lpstr>Equation</vt:lpstr>
      <vt:lpstr>Çalışma Sayfası</vt:lpstr>
      <vt:lpstr>Veri Madenciliği</vt:lpstr>
      <vt:lpstr>Sınıflama Tanımı</vt:lpstr>
      <vt:lpstr>Sınıflandırma</vt:lpstr>
      <vt:lpstr>Gözetimli &amp; Gözetimsiz Öğrenme</vt:lpstr>
      <vt:lpstr>Örnek Veri kümesi</vt:lpstr>
      <vt:lpstr>Örnek Veri kümesi</vt:lpstr>
      <vt:lpstr>Sınıflandırma İşlemi</vt:lpstr>
      <vt:lpstr>Sınıflandırma İşlemi: Model Oluşturma</vt:lpstr>
      <vt:lpstr>Sınıflandırma İşlemi: Model Oluşturma</vt:lpstr>
      <vt:lpstr>Sınıflandırma İşlemi: Model Oluşturma</vt:lpstr>
      <vt:lpstr>Sınıflandırma İşlemi: Model Değerlendirme</vt:lpstr>
      <vt:lpstr>Sınıflandırma İşlemi: Model Değerlendirme</vt:lpstr>
      <vt:lpstr>Sınıflandırma İşlemi: Model Değerlendirme</vt:lpstr>
      <vt:lpstr>Sınıflandırma İşlemi: Modeli Kullanma</vt:lpstr>
      <vt:lpstr>Sınıflandırma İşlemi: Modeli Kullanma</vt:lpstr>
      <vt:lpstr>PowerPoint Sunusu</vt:lpstr>
      <vt:lpstr>Sınıflandırma Özet</vt:lpstr>
      <vt:lpstr>Sınıflandırıcı Başarımını Değerlendirme</vt:lpstr>
      <vt:lpstr>Sınıflandırma Yöntemleri:</vt:lpstr>
      <vt:lpstr>Karar Ağaçları</vt:lpstr>
      <vt:lpstr>Karar Ağaçları</vt:lpstr>
      <vt:lpstr>PowerPoint Sunusu</vt:lpstr>
      <vt:lpstr>PowerPoint Sunusu</vt:lpstr>
      <vt:lpstr>Karar Ağacı Örneği</vt:lpstr>
      <vt:lpstr>Başka Bir Karar Ağacı Örneği</vt:lpstr>
      <vt:lpstr>Karar Ağacı Sınıflandırma Görevi</vt:lpstr>
      <vt:lpstr>Modeli Sınama Verisine Uygula</vt:lpstr>
      <vt:lpstr>Modeli Sınama Verisine Uygula</vt:lpstr>
      <vt:lpstr>Modeli Sınama Verisine Uygula</vt:lpstr>
      <vt:lpstr>Modeli Sınama Verisine Uygula</vt:lpstr>
      <vt:lpstr>Modeli Sınama Verisine Uygula</vt:lpstr>
      <vt:lpstr>Modeli Sınama Verisine Uygula</vt:lpstr>
      <vt:lpstr>Karar Ağacı Sınıflandırma Görevi</vt:lpstr>
      <vt:lpstr>Tenis Oynama için Karar Ağacı</vt:lpstr>
      <vt:lpstr>Tenis Oynama için Karar Ağacı</vt:lpstr>
      <vt:lpstr>Tenis Oynama için Karar Ağacı</vt:lpstr>
      <vt:lpstr>Tenis Oynama için Karar Ağacı</vt:lpstr>
      <vt:lpstr>Conjunction için Karar Ağacı</vt:lpstr>
      <vt:lpstr>Disjunction için Karar Ağacı</vt:lpstr>
      <vt:lpstr>Karar Ağacı</vt:lpstr>
      <vt:lpstr>Karar ağacları ne zaman düşünülmeli</vt:lpstr>
      <vt:lpstr>Karar Ağacı Yöntemleri</vt:lpstr>
      <vt:lpstr>Karar Ağaçları Oluşturma (Induction of Decision Trees-ID3)</vt:lpstr>
      <vt:lpstr>Hangi nitelik ”en iyi”?</vt:lpstr>
      <vt:lpstr>En iyi bölen nitelik seçimi</vt:lpstr>
      <vt:lpstr>Hangi nitelik ”en iyi”?</vt:lpstr>
      <vt:lpstr>Entropi</vt:lpstr>
      <vt:lpstr>Entropi</vt:lpstr>
      <vt:lpstr>Entropi</vt:lpstr>
      <vt:lpstr>Entropi</vt:lpstr>
      <vt:lpstr>Entropi, Belirsizlik ve Bilgi</vt:lpstr>
      <vt:lpstr>Bilgi (Information)</vt:lpstr>
      <vt:lpstr>Entropi</vt:lpstr>
      <vt:lpstr>Entropi</vt:lpstr>
      <vt:lpstr>Karar Ağacında Entropi</vt:lpstr>
      <vt:lpstr>Karar Ağacında Entropi</vt:lpstr>
      <vt:lpstr>ID3 Algoritması</vt:lpstr>
      <vt:lpstr>Bilgi Kazancı (Information Gain)</vt:lpstr>
      <vt:lpstr>Bilgi Kazancı (Information Gain)</vt:lpstr>
      <vt:lpstr>Bilgi Kazancı</vt:lpstr>
      <vt:lpstr>Eğitim Örnekleri</vt:lpstr>
      <vt:lpstr>Bir Sonraki Niteliği Seçme</vt:lpstr>
      <vt:lpstr>Bir Sonraki Niteliği Seçme</vt:lpstr>
      <vt:lpstr>Bir Sonraki Niteliği Seçme</vt:lpstr>
      <vt:lpstr>PowerPoint Sunusu</vt:lpstr>
      <vt:lpstr>ID3</vt:lpstr>
      <vt:lpstr>ID3</vt:lpstr>
      <vt:lpstr>ID3</vt:lpstr>
      <vt:lpstr>PowerPoint Sunusu</vt:lpstr>
      <vt:lpstr>ID3 Algoritması</vt:lpstr>
      <vt:lpstr>ID3 Algoritması</vt:lpstr>
      <vt:lpstr>Özet Örnek</vt:lpstr>
      <vt:lpstr>Özet Örnek (2)</vt:lpstr>
      <vt:lpstr>Ağacı Kurallara Dönüştürme</vt:lpstr>
      <vt:lpstr>Karar Ağacı Kullanarak Sınıflandırma</vt:lpstr>
      <vt:lpstr>Karar Ağacı Kullanarak Sınıflandırma</vt:lpstr>
      <vt:lpstr>Kayıp Veri</vt:lpstr>
      <vt:lpstr>Kayıp Veri</vt:lpstr>
      <vt:lpstr>Kayıp Veri</vt:lpstr>
      <vt:lpstr>Ezber (Overfitting)</vt:lpstr>
      <vt:lpstr>Ezber (Overfitting)</vt:lpstr>
      <vt:lpstr>Ezber (Overfitting)</vt:lpstr>
      <vt:lpstr>Ezber (Overfitting)</vt:lpstr>
      <vt:lpstr>Ezber (Overfitting)</vt:lpstr>
      <vt:lpstr>Ezber (Overfitting)</vt:lpstr>
      <vt:lpstr>Ağaç Budama</vt:lpstr>
      <vt:lpstr>Ön Budama</vt:lpstr>
      <vt:lpstr>Sonradan Budama</vt:lpstr>
      <vt:lpstr>Sürekli Değerli Nitelikler</vt:lpstr>
      <vt:lpstr>C4.5 Algoritması</vt:lpstr>
      <vt:lpstr>Bilinmeyen Nitelik Değerleri</vt:lpstr>
      <vt:lpstr>Örnek Uygulama (Car Evaluation Verisi)</vt:lpstr>
      <vt:lpstr>PowerPoint Sunusu</vt:lpstr>
      <vt:lpstr>PowerPoint Sunusu</vt:lpstr>
      <vt:lpstr>PowerPoint Sunusu</vt:lpstr>
      <vt:lpstr>PowerPoint Sunusu</vt:lpstr>
      <vt:lpstr>PowerPoint Sunusu</vt:lpstr>
      <vt:lpstr>PowerPoint Sunusu</vt:lpstr>
      <vt:lpstr>PowerPoint Sunusu</vt:lpstr>
      <vt:lpstr>Sınıflandırma Uygulamaları</vt:lpstr>
      <vt:lpstr>Karar Ağaçları: WEKA aracı</vt:lpstr>
    </vt:vector>
  </TitlesOfParts>
  <Company>ICS,UoN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subject>Machine Learning</dc:subject>
  <dc:creator>Peter Waiganjo Wagacha</dc:creator>
  <cp:lastModifiedBy>Esra</cp:lastModifiedBy>
  <cp:revision>225</cp:revision>
  <cp:lastPrinted>2003-03-31T10:08:30Z</cp:lastPrinted>
  <dcterms:created xsi:type="dcterms:W3CDTF">1601-01-01T00:00:00Z</dcterms:created>
  <dcterms:modified xsi:type="dcterms:W3CDTF">2024-03-28T18:00:39Z</dcterms:modified>
</cp:coreProperties>
</file>