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5" r:id="rId27"/>
    <p:sldId id="280" r:id="rId28"/>
    <p:sldId id="281" r:id="rId29"/>
    <p:sldId id="282" r:id="rId30"/>
    <p:sldId id="283"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9EC28C-0640-4185-B7D5-DC24EEC03CEF}">
          <p14:sldIdLst>
            <p14:sldId id="256"/>
          </p14:sldIdLst>
        </p14:section>
        <p14:section name="Untitled Section" id="{CDC12959-391A-48B3-A3B6-1CE044DFED7E}">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 name="Untitled Section" id="{D76E22D2-BF44-45AA-88B9-3E3715038066}">
          <p14:sldIdLst>
            <p14:sldId id="279"/>
            <p14:sldId id="284"/>
            <p14:sldId id="285"/>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70940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8885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CFC4D4-5377-4B4B-97CA-594A5B5B8EF3}"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679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416366-E1E5-4AD9-9780-DC383123DCC8}" type="datetimeFigureOut">
              <a:rPr lang="tr-TR" smtClean="0"/>
              <a:t>25.10.2020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396822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416366-E1E5-4AD9-9780-DC383123DCC8}" type="datetimeFigureOut">
              <a:rPr lang="tr-TR" smtClean="0"/>
              <a:t>25.10.2020</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CFC4D4-5377-4B4B-97CA-594A5B5B8EF3}"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651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416366-E1E5-4AD9-9780-DC383123DCC8}" type="datetimeFigureOut">
              <a:rPr lang="tr-TR" smtClean="0"/>
              <a:t>25.10.2020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88824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2845192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403366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405133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416366-E1E5-4AD9-9780-DC383123DCC8}" type="datetimeFigureOut">
              <a:rPr lang="tr-TR" smtClean="0"/>
              <a:t>25.10.2020</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45344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416366-E1E5-4AD9-9780-DC383123DCC8}" type="datetimeFigureOut">
              <a:rPr lang="tr-TR" smtClean="0"/>
              <a:t>25.10.2020</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31474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416366-E1E5-4AD9-9780-DC383123DCC8}" type="datetimeFigureOut">
              <a:rPr lang="tr-TR" smtClean="0"/>
              <a:t>25.10.2020</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08447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16366-E1E5-4AD9-9780-DC383123DCC8}" type="datetimeFigureOut">
              <a:rPr lang="tr-TR" smtClean="0"/>
              <a:t>25.10.2020</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415704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16366-E1E5-4AD9-9780-DC383123DCC8}" type="datetimeFigureOut">
              <a:rPr lang="tr-TR" smtClean="0"/>
              <a:t>25.10.2020</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08376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416366-E1E5-4AD9-9780-DC383123DCC8}" type="datetimeFigureOut">
              <a:rPr lang="tr-TR" smtClean="0"/>
              <a:t>25.10.2020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48842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416366-E1E5-4AD9-9780-DC383123DCC8}" type="datetimeFigureOut">
              <a:rPr lang="tr-TR" smtClean="0"/>
              <a:t>25.10.2020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CFC4D4-5377-4B4B-97CA-594A5B5B8EF3}" type="slidenum">
              <a:rPr lang="tr-TR" smtClean="0"/>
              <a:t>‹#›</a:t>
            </a:fld>
            <a:endParaRPr lang="tr-TR"/>
          </a:p>
        </p:txBody>
      </p:sp>
    </p:spTree>
    <p:extLst>
      <p:ext uri="{BB962C8B-B14F-4D97-AF65-F5344CB8AC3E}">
        <p14:creationId xmlns:p14="http://schemas.microsoft.com/office/powerpoint/2010/main" val="15917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416366-E1E5-4AD9-9780-DC383123DCC8}" type="datetimeFigureOut">
              <a:rPr lang="tr-TR" smtClean="0"/>
              <a:t>25.10.2020</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CFC4D4-5377-4B4B-97CA-594A5B5B8EF3}" type="slidenum">
              <a:rPr lang="tr-TR" smtClean="0"/>
              <a:t>‹#›</a:t>
            </a:fld>
            <a:endParaRPr lang="tr-TR"/>
          </a:p>
        </p:txBody>
      </p:sp>
    </p:spTree>
    <p:extLst>
      <p:ext uri="{BB962C8B-B14F-4D97-AF65-F5344CB8AC3E}">
        <p14:creationId xmlns:p14="http://schemas.microsoft.com/office/powerpoint/2010/main" val="14345045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tr-TR" dirty="0"/>
          </a:p>
        </p:txBody>
      </p:sp>
      <p:sp>
        <p:nvSpPr>
          <p:cNvPr id="3" name="Subtitle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523886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Soru-Cevap</a:t>
            </a:r>
            <a:endParaRPr lang="tr-TR" dirty="0"/>
          </a:p>
        </p:txBody>
      </p:sp>
      <p:sp>
        <p:nvSpPr>
          <p:cNvPr id="3" name="Content Placeholder 2"/>
          <p:cNvSpPr>
            <a:spLocks noGrp="1"/>
          </p:cNvSpPr>
          <p:nvPr>
            <p:ph idx="1"/>
          </p:nvPr>
        </p:nvSpPr>
        <p:spPr>
          <a:xfrm>
            <a:off x="2314892" y="1410392"/>
            <a:ext cx="8915400" cy="1532313"/>
          </a:xfrm>
        </p:spPr>
        <p:txBody>
          <a:bodyPr>
            <a:normAutofit fontScale="40000" lnSpcReduction="20000"/>
          </a:bodyPr>
          <a:lstStyle/>
          <a:p>
            <a:r>
              <a:rPr lang="tr-TR" sz="4500" dirty="0"/>
              <a:t>Tıp mesleğine ilişkin bilginize bağlı olarak üç çok genel meslek (örneğin doktor, hemşire, temizleyici) listelemiş olabilir veya radyolog, cerrah vb. Gibi daha özel meslekler listelemiş olabilirsiniz.</a:t>
            </a:r>
            <a:br>
              <a:rPr lang="tr-TR" sz="4500" dirty="0"/>
            </a:br>
            <a:r>
              <a:rPr lang="tr-TR" sz="4500" dirty="0"/>
              <a:t>İlk listeniz ne olursa olsun, muhtemelen bu mesleklerin daha özel kategorilerini belirtebilirsiniz</a:t>
            </a:r>
            <a:r>
              <a:rPr lang="tr-TR" sz="4500" dirty="0" smtClean="0"/>
              <a:t>.</a:t>
            </a:r>
            <a:r>
              <a:rPr lang="tr-TR" dirty="0" smtClean="0"/>
              <a:t/>
            </a:r>
            <a:br>
              <a:rPr lang="tr-TR" dirty="0" smtClean="0"/>
            </a:br>
            <a:r>
              <a:rPr lang="tr-TR" dirty="0" smtClean="0"/>
              <a:t/>
            </a:r>
            <a:br>
              <a:rPr lang="tr-TR" dirty="0" smtClean="0"/>
            </a:br>
            <a:r>
              <a:rPr lang="tr-TR" dirty="0"/>
              <a:t/>
            </a:r>
            <a:br>
              <a:rPr lang="tr-TR" dirty="0"/>
            </a:br>
            <a:endParaRPr lang="tr-TR" dirty="0"/>
          </a:p>
        </p:txBody>
      </p:sp>
      <p:graphicFrame>
        <p:nvGraphicFramePr>
          <p:cNvPr id="5" name="Table 4"/>
          <p:cNvGraphicFramePr>
            <a:graphicFrameLocks noGrp="1"/>
          </p:cNvGraphicFramePr>
          <p:nvPr>
            <p:extLst>
              <p:ext uri="{D42A27DB-BD31-4B8C-83A1-F6EECF244321}">
                <p14:modId xmlns:p14="http://schemas.microsoft.com/office/powerpoint/2010/main" val="4112769932"/>
              </p:ext>
            </p:extLst>
          </p:nvPr>
        </p:nvGraphicFramePr>
        <p:xfrm>
          <a:off x="2592925" y="2942705"/>
          <a:ext cx="8127999" cy="1833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16894753"/>
                    </a:ext>
                  </a:extLst>
                </a:gridCol>
                <a:gridCol w="2709333">
                  <a:extLst>
                    <a:ext uri="{9D8B030D-6E8A-4147-A177-3AD203B41FA5}">
                      <a16:colId xmlns:a16="http://schemas.microsoft.com/office/drawing/2014/main" val="1380965610"/>
                    </a:ext>
                  </a:extLst>
                </a:gridCol>
                <a:gridCol w="2709333">
                  <a:extLst>
                    <a:ext uri="{9D8B030D-6E8A-4147-A177-3AD203B41FA5}">
                      <a16:colId xmlns:a16="http://schemas.microsoft.com/office/drawing/2014/main" val="1771183737"/>
                    </a:ext>
                  </a:extLst>
                </a:gridCol>
              </a:tblGrid>
              <a:tr h="370840">
                <a:tc>
                  <a:txBody>
                    <a:bodyPr/>
                    <a:lstStyle/>
                    <a:p>
                      <a:r>
                        <a:rPr lang="tr-TR" dirty="0" smtClean="0"/>
                        <a:t>Doktor</a:t>
                      </a:r>
                      <a:endParaRPr lang="tr-TR" dirty="0"/>
                    </a:p>
                  </a:txBody>
                  <a:tcPr/>
                </a:tc>
                <a:tc>
                  <a:txBody>
                    <a:bodyPr/>
                    <a:lstStyle/>
                    <a:p>
                      <a:r>
                        <a:rPr lang="tr-TR" dirty="0" smtClean="0"/>
                        <a:t>Hemşire </a:t>
                      </a:r>
                      <a:endParaRPr lang="tr-TR" dirty="0"/>
                    </a:p>
                  </a:txBody>
                  <a:tcPr/>
                </a:tc>
                <a:tc>
                  <a:txBody>
                    <a:bodyPr/>
                    <a:lstStyle/>
                    <a:p>
                      <a:r>
                        <a:rPr lang="tr-TR" dirty="0" smtClean="0"/>
                        <a:t>Temizleyici</a:t>
                      </a:r>
                      <a:endParaRPr lang="tr-TR" dirty="0"/>
                    </a:p>
                  </a:txBody>
                  <a:tcPr/>
                </a:tc>
                <a:extLst>
                  <a:ext uri="{0D108BD9-81ED-4DB2-BD59-A6C34878D82A}">
                    <a16:rowId xmlns:a16="http://schemas.microsoft.com/office/drawing/2014/main" val="2228800895"/>
                  </a:ext>
                </a:extLst>
              </a:tr>
              <a:tr h="370840">
                <a:tc>
                  <a:txBody>
                    <a:bodyPr/>
                    <a:lstStyle/>
                    <a:p>
                      <a:r>
                        <a:rPr lang="tr-TR" dirty="0" smtClean="0"/>
                        <a:t>Stajyer doktor,</a:t>
                      </a:r>
                      <a:br>
                        <a:rPr lang="tr-TR" dirty="0" smtClean="0"/>
                      </a:br>
                      <a:r>
                        <a:rPr lang="tr-TR" dirty="0" smtClean="0"/>
                        <a:t>Genç doktor,</a:t>
                      </a:r>
                      <a:br>
                        <a:rPr lang="tr-TR" dirty="0" smtClean="0"/>
                      </a:br>
                      <a:r>
                        <a:rPr lang="tr-TR" dirty="0" smtClean="0"/>
                        <a:t>Cerrah,</a:t>
                      </a:r>
                      <a:br>
                        <a:rPr lang="tr-TR" dirty="0" smtClean="0"/>
                      </a:br>
                      <a:r>
                        <a:rPr lang="tr-TR" dirty="0" smtClean="0"/>
                        <a:t>Radyolog,</a:t>
                      </a:r>
                      <a:br>
                        <a:rPr lang="tr-TR" dirty="0" smtClean="0"/>
                      </a:br>
                      <a:r>
                        <a:rPr lang="tr-TR" dirty="0" err="1" smtClean="0"/>
                        <a:t>vb</a:t>
                      </a:r>
                      <a:endParaRPr lang="tr-TR" dirty="0"/>
                    </a:p>
                  </a:txBody>
                  <a:tcPr/>
                </a:tc>
                <a:tc>
                  <a:txBody>
                    <a:bodyPr/>
                    <a:lstStyle/>
                    <a:p>
                      <a:r>
                        <a:rPr lang="tr-TR" dirty="0" err="1" smtClean="0"/>
                        <a:t>Triyaj</a:t>
                      </a:r>
                      <a:r>
                        <a:rPr lang="tr-TR" dirty="0" smtClean="0"/>
                        <a:t> hemşiresi,</a:t>
                      </a:r>
                      <a:br>
                        <a:rPr lang="tr-TR" dirty="0" smtClean="0"/>
                      </a:br>
                      <a:r>
                        <a:rPr lang="tr-TR" dirty="0" smtClean="0"/>
                        <a:t>Ebe,</a:t>
                      </a:r>
                      <a:br>
                        <a:rPr lang="tr-TR" dirty="0" smtClean="0"/>
                      </a:br>
                      <a:r>
                        <a:rPr lang="tr-TR" dirty="0" smtClean="0"/>
                        <a:t>koğuş hemşiresi</a:t>
                      </a:r>
                      <a:br>
                        <a:rPr lang="tr-TR" dirty="0" smtClean="0"/>
                      </a:br>
                      <a:endParaRPr lang="tr-T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Genel temizleyici</a:t>
                      </a:r>
                      <a:br>
                        <a:rPr lang="tr-TR" dirty="0" smtClean="0"/>
                      </a:br>
                      <a:r>
                        <a:rPr lang="tr-TR" dirty="0" smtClean="0"/>
                        <a:t>Temizlik sorumlusu</a:t>
                      </a:r>
                    </a:p>
                    <a:p>
                      <a:endParaRPr lang="tr-TR" dirty="0"/>
                    </a:p>
                  </a:txBody>
                  <a:tcPr/>
                </a:tc>
                <a:extLst>
                  <a:ext uri="{0D108BD9-81ED-4DB2-BD59-A6C34878D82A}">
                    <a16:rowId xmlns:a16="http://schemas.microsoft.com/office/drawing/2014/main" val="2692690249"/>
                  </a:ext>
                </a:extLst>
              </a:tr>
            </a:tbl>
          </a:graphicData>
        </a:graphic>
      </p:graphicFrame>
    </p:spTree>
    <p:extLst>
      <p:ext uri="{BB962C8B-B14F-4D97-AF65-F5344CB8AC3E}">
        <p14:creationId xmlns:p14="http://schemas.microsoft.com/office/powerpoint/2010/main" val="1871255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G</a:t>
            </a:r>
            <a:r>
              <a:rPr lang="tr-TR" dirty="0" err="1" smtClean="0"/>
              <a:t>enel</a:t>
            </a:r>
            <a:r>
              <a:rPr lang="tr-TR" dirty="0" smtClean="0"/>
              <a:t> </a:t>
            </a:r>
            <a:r>
              <a:rPr lang="tr-TR" dirty="0"/>
              <a:t>kategoriler ve daha uzman personel kategorileri belirledik, </a:t>
            </a:r>
            <a:r>
              <a:rPr lang="en-US" dirty="0" err="1" smtClean="0"/>
              <a:t>öyleyse</a:t>
            </a:r>
            <a:r>
              <a:rPr lang="en-US" dirty="0" smtClean="0"/>
              <a:t> </a:t>
            </a:r>
            <a:r>
              <a:rPr lang="tr-TR" dirty="0" smtClean="0"/>
              <a:t>tüm </a:t>
            </a:r>
            <a:r>
              <a:rPr lang="tr-TR" dirty="0"/>
              <a:t>doktorlar, tüm hemşireler vb. </a:t>
            </a:r>
            <a:r>
              <a:rPr lang="en-US" dirty="0" err="1" smtClean="0"/>
              <a:t>için</a:t>
            </a:r>
            <a:r>
              <a:rPr lang="tr-TR" dirty="0" smtClean="0"/>
              <a:t> </a:t>
            </a:r>
            <a:r>
              <a:rPr lang="tr-TR" dirty="0"/>
              <a:t>geçerli olan genel şeyleri düşünebiliriz.</a:t>
            </a:r>
          </a:p>
        </p:txBody>
      </p:sp>
    </p:spTree>
    <p:extLst>
      <p:ext uri="{BB962C8B-B14F-4D97-AF65-F5344CB8AC3E}">
        <p14:creationId xmlns:p14="http://schemas.microsoft.com/office/powerpoint/2010/main" val="1735647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Soru</a:t>
            </a:r>
            <a:endParaRPr lang="tr-TR" dirty="0"/>
          </a:p>
        </p:txBody>
      </p:sp>
      <p:sp>
        <p:nvSpPr>
          <p:cNvPr id="3" name="Content Placeholder 2"/>
          <p:cNvSpPr>
            <a:spLocks noGrp="1"/>
          </p:cNvSpPr>
          <p:nvPr>
            <p:ph idx="1"/>
          </p:nvPr>
        </p:nvSpPr>
        <p:spPr/>
        <p:txBody>
          <a:bodyPr/>
          <a:lstStyle/>
          <a:p>
            <a:r>
              <a:rPr lang="tr-TR" dirty="0"/>
              <a:t>Doktorlar hakkında tüm doktorlar için doğru olduğunu düşündüğünüz bir </a:t>
            </a:r>
            <a:r>
              <a:rPr lang="en-US" dirty="0" err="1" smtClean="0"/>
              <a:t>özellik</a:t>
            </a:r>
            <a:r>
              <a:rPr lang="tr-TR" dirty="0" smtClean="0"/>
              <a:t> </a:t>
            </a:r>
            <a:r>
              <a:rPr lang="en-US" dirty="0" err="1" smtClean="0"/>
              <a:t>belirleyin</a:t>
            </a:r>
            <a:r>
              <a:rPr lang="tr-TR" dirty="0" smtClean="0"/>
              <a:t> </a:t>
            </a:r>
            <a:r>
              <a:rPr lang="tr-TR" dirty="0"/>
              <a:t>ve cerrahlar hakkında tüm doktorlar için geçerli olmayacak bir </a:t>
            </a:r>
            <a:r>
              <a:rPr lang="en-US" dirty="0" err="1" smtClean="0"/>
              <a:t>özellik</a:t>
            </a:r>
            <a:r>
              <a:rPr lang="en-US" dirty="0" smtClean="0"/>
              <a:t> </a:t>
            </a:r>
            <a:r>
              <a:rPr lang="en-US" dirty="0" err="1" smtClean="0"/>
              <a:t>belirleyin</a:t>
            </a:r>
            <a:r>
              <a:rPr lang="tr-TR" dirty="0" smtClean="0"/>
              <a:t>.</a:t>
            </a:r>
            <a:endParaRPr lang="tr-TR" dirty="0"/>
          </a:p>
        </p:txBody>
      </p:sp>
    </p:spTree>
    <p:extLst>
      <p:ext uri="{BB962C8B-B14F-4D97-AF65-F5344CB8AC3E}">
        <p14:creationId xmlns:p14="http://schemas.microsoft.com/office/powerpoint/2010/main" val="3828138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Cevap</a:t>
            </a:r>
            <a:endParaRPr lang="tr-TR" dirty="0"/>
          </a:p>
        </p:txBody>
      </p:sp>
      <p:sp>
        <p:nvSpPr>
          <p:cNvPr id="3" name="Content Placeholder 2"/>
          <p:cNvSpPr>
            <a:spLocks noGrp="1"/>
          </p:cNvSpPr>
          <p:nvPr>
            <p:ph idx="1"/>
          </p:nvPr>
        </p:nvSpPr>
        <p:spPr/>
        <p:txBody>
          <a:bodyPr>
            <a:normAutofit/>
          </a:bodyPr>
          <a:lstStyle/>
          <a:p>
            <a:r>
              <a:rPr lang="tr-TR" dirty="0"/>
              <a:t>Tüm doktorların </a:t>
            </a:r>
            <a:r>
              <a:rPr lang="en-US" dirty="0" err="1" smtClean="0"/>
              <a:t>ilaç</a:t>
            </a:r>
            <a:r>
              <a:rPr lang="tr-TR" dirty="0" smtClean="0"/>
              <a:t> </a:t>
            </a:r>
            <a:r>
              <a:rPr lang="tr-TR" dirty="0"/>
              <a:t>bilgisine sahip olduğunu, tıbbi durumları teşhis edebileceğini ve uygun ilaçları reçete edebileceğini bildirebilirsiniz</a:t>
            </a:r>
            <a:r>
              <a:rPr lang="tr-TR" dirty="0" smtClean="0"/>
              <a:t>.</a:t>
            </a:r>
            <a:endParaRPr lang="en-US" dirty="0" smtClean="0"/>
          </a:p>
          <a:p>
            <a:r>
              <a:rPr lang="tr-TR" dirty="0"/>
              <a:t>Cerrahlar için neşter ve diğer özel </a:t>
            </a:r>
            <a:r>
              <a:rPr lang="tr-TR" dirty="0" smtClean="0"/>
              <a:t>ekipman</a:t>
            </a:r>
            <a:r>
              <a:rPr lang="en-US" dirty="0" err="1" smtClean="0"/>
              <a:t>ları</a:t>
            </a:r>
            <a:r>
              <a:rPr lang="en-US" dirty="0" smtClean="0"/>
              <a:t> </a:t>
            </a:r>
            <a:r>
              <a:rPr lang="tr-TR" dirty="0" smtClean="0"/>
              <a:t>nasıl </a:t>
            </a:r>
            <a:r>
              <a:rPr lang="tr-TR" dirty="0"/>
              <a:t>kullanacaklarını bildiklerini ve operasyon yapabildiklerini söyleyebilirsiniz</a:t>
            </a:r>
            <a:r>
              <a:rPr lang="tr-TR" dirty="0" smtClean="0"/>
              <a:t>.</a:t>
            </a:r>
            <a:endParaRPr lang="en-US" dirty="0" smtClean="0"/>
          </a:p>
          <a:p>
            <a:r>
              <a:rPr lang="tr-TR" dirty="0"/>
              <a:t>Yukarıdaki listemize göre, tüm cerrahlar doktordur ve bu nedenle hala tıbbi durumlar hakkında bilgi sahibidir ve uygun ilaçları reçete edebilir. Bununla birlikte, tüm doktorlar cerrah değildir ve bu nedenle tüm doktorlar operasyon yapamaz.</a:t>
            </a:r>
            <a:br>
              <a:rPr lang="tr-TR" dirty="0"/>
            </a:br>
            <a:r>
              <a:rPr lang="tr-TR" dirty="0"/>
              <a:t>Doktorlar için doğru olarak belirlediğimiz ne olursa olsun, stajyer doktorlar, </a:t>
            </a:r>
            <a:r>
              <a:rPr lang="en-US" dirty="0" err="1" smtClean="0"/>
              <a:t>aile</a:t>
            </a:r>
            <a:r>
              <a:rPr lang="tr-TR" dirty="0" smtClean="0"/>
              <a:t> doktorlar</a:t>
            </a:r>
            <a:r>
              <a:rPr lang="en-US" dirty="0" err="1" smtClean="0"/>
              <a:t>ı</a:t>
            </a:r>
            <a:r>
              <a:rPr lang="tr-TR" dirty="0" smtClean="0"/>
              <a:t> </a:t>
            </a:r>
            <a:r>
              <a:rPr lang="tr-TR" dirty="0"/>
              <a:t>vb. İçin de geçerlidir - bu özel kategoriler (veya sınıflar), daha genel 'doktor' sınıfıyla ilişkili nitelikleri ve davranışları </a:t>
            </a:r>
            <a:r>
              <a:rPr lang="tr-TR" dirty="0" smtClean="0"/>
              <a:t>devralabilir</a:t>
            </a:r>
            <a:endParaRPr lang="en-US" dirty="0" smtClean="0"/>
          </a:p>
          <a:p>
            <a:endParaRPr lang="tr-TR" dirty="0"/>
          </a:p>
        </p:txBody>
      </p:sp>
    </p:spTree>
    <p:extLst>
      <p:ext uri="{BB962C8B-B14F-4D97-AF65-F5344CB8AC3E}">
        <p14:creationId xmlns:p14="http://schemas.microsoft.com/office/powerpoint/2010/main" val="2361701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err="1"/>
              <a:t>Generalization</a:t>
            </a:r>
            <a:r>
              <a:rPr lang="tr-TR" dirty="0"/>
              <a:t>/</a:t>
            </a:r>
            <a:r>
              <a:rPr lang="en-US" dirty="0"/>
              <a:t>S</a:t>
            </a:r>
            <a:r>
              <a:rPr lang="tr-TR" dirty="0" err="1" smtClean="0"/>
              <a:t>pecialization</a:t>
            </a:r>
            <a:r>
              <a:rPr lang="tr-TR" dirty="0" smtClean="0"/>
              <a:t>, </a:t>
            </a:r>
            <a:r>
              <a:rPr lang="tr-TR" dirty="0"/>
              <a:t>bir nesnenin genel özelliklerini ve işle</a:t>
            </a:r>
            <a:r>
              <a:rPr lang="en-US" dirty="0"/>
              <a:t>v</a:t>
            </a:r>
            <a:r>
              <a:rPr lang="tr-TR" dirty="0" err="1"/>
              <a:t>lerini</a:t>
            </a:r>
            <a:r>
              <a:rPr lang="tr-TR" dirty="0"/>
              <a:t> tanımlamamıza ve bu nesnenin daha özel </a:t>
            </a:r>
            <a:r>
              <a:rPr lang="en-US" dirty="0" err="1"/>
              <a:t>versiyonlarını</a:t>
            </a:r>
            <a:r>
              <a:rPr lang="tr-TR" dirty="0"/>
              <a:t> oluşturmamıza izin verir. bu nesnenin özel </a:t>
            </a:r>
            <a:r>
              <a:rPr lang="en-US" dirty="0" err="1"/>
              <a:t>versiyonları</a:t>
            </a:r>
            <a:r>
              <a:rPr lang="en-US" dirty="0"/>
              <a:t> </a:t>
            </a:r>
            <a:r>
              <a:rPr lang="tr-TR" dirty="0"/>
              <a:t>otomatik olarak daha genelleştirilmiş nesnenin tüm özelliklerini devralır.</a:t>
            </a:r>
          </a:p>
          <a:p>
            <a:endParaRPr lang="tr-TR" dirty="0"/>
          </a:p>
        </p:txBody>
      </p:sp>
    </p:spTree>
    <p:extLst>
      <p:ext uri="{BB962C8B-B14F-4D97-AF65-F5344CB8AC3E}">
        <p14:creationId xmlns:p14="http://schemas.microsoft.com/office/powerpoint/2010/main" val="3468703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Nesne Yöneliminin altında yatan son ilke, daha özel kategorisine bakılmaksızın bir nesne ile genelleştirilmiş kategorisi olarak etkileşim kurabilen </a:t>
            </a:r>
            <a:r>
              <a:rPr lang="tr-TR" dirty="0" err="1"/>
              <a:t>Polimorfizm'dir</a:t>
            </a:r>
            <a:r>
              <a:rPr lang="tr-TR" dirty="0"/>
              <a:t>.</a:t>
            </a:r>
          </a:p>
          <a:p>
            <a:endParaRPr lang="tr-TR" dirty="0"/>
          </a:p>
        </p:txBody>
      </p:sp>
    </p:spTree>
    <p:extLst>
      <p:ext uri="{BB962C8B-B14F-4D97-AF65-F5344CB8AC3E}">
        <p14:creationId xmlns:p14="http://schemas.microsoft.com/office/powerpoint/2010/main" val="700584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Soru</a:t>
            </a:r>
            <a:endParaRPr lang="tr-TR" dirty="0"/>
          </a:p>
        </p:txBody>
      </p:sp>
      <p:sp>
        <p:nvSpPr>
          <p:cNvPr id="3" name="Content Placeholder 2"/>
          <p:cNvSpPr>
            <a:spLocks noGrp="1"/>
          </p:cNvSpPr>
          <p:nvPr>
            <p:ph idx="1"/>
          </p:nvPr>
        </p:nvSpPr>
        <p:spPr/>
        <p:txBody>
          <a:bodyPr/>
          <a:lstStyle/>
          <a:p>
            <a:r>
              <a:rPr lang="tr-TR" dirty="0"/>
              <a:t>Bir hastane yöneticisinin, ne tür bir doktor olduklarına bakılmaksızın hastanelerinde çalışan tüm doktorlarla nasıl </a:t>
            </a:r>
            <a:r>
              <a:rPr lang="tr-TR" dirty="0" smtClean="0"/>
              <a:t>etkileşim</a:t>
            </a:r>
            <a:r>
              <a:rPr lang="en-US" dirty="0" err="1" smtClean="0"/>
              <a:t>ler</a:t>
            </a:r>
            <a:r>
              <a:rPr lang="tr-TR" dirty="0" smtClean="0"/>
              <a:t> </a:t>
            </a:r>
            <a:r>
              <a:rPr lang="tr-TR" dirty="0"/>
              <a:t>kurabileceği hakkında </a:t>
            </a:r>
            <a:r>
              <a:rPr lang="en-US" dirty="0" err="1" smtClean="0"/>
              <a:t>yorum</a:t>
            </a:r>
            <a:r>
              <a:rPr lang="en-US" dirty="0" smtClean="0"/>
              <a:t> </a:t>
            </a:r>
            <a:r>
              <a:rPr lang="tr-TR" dirty="0" smtClean="0"/>
              <a:t>yapın</a:t>
            </a:r>
            <a:r>
              <a:rPr lang="tr-TR" dirty="0"/>
              <a:t>.</a:t>
            </a:r>
          </a:p>
        </p:txBody>
      </p:sp>
    </p:spTree>
    <p:extLst>
      <p:ext uri="{BB962C8B-B14F-4D97-AF65-F5344CB8AC3E}">
        <p14:creationId xmlns:p14="http://schemas.microsoft.com/office/powerpoint/2010/main" val="1158419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Cevap</a:t>
            </a:r>
            <a:endParaRPr lang="tr-TR" dirty="0"/>
          </a:p>
        </p:txBody>
      </p:sp>
      <p:sp>
        <p:nvSpPr>
          <p:cNvPr id="3" name="Content Placeholder 2"/>
          <p:cNvSpPr>
            <a:spLocks noGrp="1"/>
          </p:cNvSpPr>
          <p:nvPr>
            <p:ph idx="1"/>
          </p:nvPr>
        </p:nvSpPr>
        <p:spPr/>
        <p:txBody>
          <a:bodyPr/>
          <a:lstStyle/>
          <a:p>
            <a:r>
              <a:rPr lang="tr-TR" dirty="0"/>
              <a:t>Bir hastane yöneticisinin tüm doktorlara ödeme yapabileceğini düşünmüş olabilirsiniz (muhtemelen bu her ayın sonunda otomatik olarak yapılacaktır) ve herhangi bir doktoru görevi kötüye kullanma suçundan disipline edebilir - tabii ki bu diğer personel için de geçerli olacaktır. Daha spesifik olarak bir yönetici, bir doktorun tıbbi kaydının hala güncel olup olmadığını kontrol edebilir. Bu, uzmanlığının ne olduğuna bakılmaksızın tüm doktorlar için yönetimin yapması gereken bir şey olacaktır</a:t>
            </a:r>
            <a:r>
              <a:rPr lang="tr-TR" dirty="0" smtClean="0"/>
              <a:t>.</a:t>
            </a:r>
            <a:endParaRPr lang="en-US" dirty="0" smtClean="0"/>
          </a:p>
          <a:p>
            <a:r>
              <a:rPr lang="tr-TR" dirty="0"/>
              <a:t>Ayrıca, eğer hastane yeni bir uzman doktor (örneğin bir Nörolog) </a:t>
            </a:r>
            <a:r>
              <a:rPr lang="en-US" dirty="0" err="1" smtClean="0"/>
              <a:t>işe</a:t>
            </a:r>
            <a:r>
              <a:rPr lang="en-US" dirty="0" smtClean="0"/>
              <a:t> </a:t>
            </a:r>
            <a:r>
              <a:rPr lang="en-US" dirty="0" err="1" smtClean="0"/>
              <a:t>alırsa</a:t>
            </a:r>
            <a:r>
              <a:rPr lang="tr-TR" dirty="0" smtClean="0"/>
              <a:t>, </a:t>
            </a:r>
            <a:r>
              <a:rPr lang="tr-TR" dirty="0"/>
              <a:t>bu uzmanlık hakkında özel bir şey bilmeden, hastane yönetimi yine de a) bu </a:t>
            </a:r>
            <a:r>
              <a:rPr lang="tr-TR" dirty="0" smtClean="0"/>
              <a:t>personel</a:t>
            </a:r>
            <a:r>
              <a:rPr lang="en-US" dirty="0" smtClean="0"/>
              <a:t>e</a:t>
            </a:r>
            <a:r>
              <a:rPr lang="tr-TR" dirty="0" smtClean="0"/>
              <a:t> öde</a:t>
            </a:r>
            <a:r>
              <a:rPr lang="en-US" dirty="0" smtClean="0"/>
              <a:t>me </a:t>
            </a:r>
            <a:r>
              <a:rPr lang="en-US" dirty="0" err="1" smtClean="0"/>
              <a:t>yapmas</a:t>
            </a:r>
            <a:r>
              <a:rPr lang="en-US" dirty="0" err="1"/>
              <a:t>ı</a:t>
            </a:r>
            <a:r>
              <a:rPr lang="tr-TR" dirty="0" smtClean="0"/>
              <a:t> </a:t>
            </a:r>
            <a:r>
              <a:rPr lang="tr-TR" dirty="0"/>
              <a:t>gerektiğini ve b) tıbbi kayıtlarının kontrol edilmesi gerektiğini bilir. yani hala doktorlar ve böyle davranılması gerekiyor.</a:t>
            </a:r>
          </a:p>
        </p:txBody>
      </p:sp>
    </p:spTree>
    <p:extLst>
      <p:ext uri="{BB962C8B-B14F-4D97-AF65-F5344CB8AC3E}">
        <p14:creationId xmlns:p14="http://schemas.microsoft.com/office/powerpoint/2010/main" val="2433985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P</a:t>
            </a:r>
            <a:r>
              <a:rPr lang="tr-TR" dirty="0" err="1" smtClean="0"/>
              <a:t>olimorfizm</a:t>
            </a:r>
            <a:r>
              <a:rPr lang="tr-TR" dirty="0" smtClean="0"/>
              <a:t>, </a:t>
            </a:r>
            <a:r>
              <a:rPr lang="tr-TR" dirty="0"/>
              <a:t>yeni özel nesnelerin yaratılmasıyla bilgisayar sistemlerinin genişletilmesine izin verirken, sistemin mevcut bölümlerinin yeni nesnelerin belirli özelliklerinden endişe duymadan yeni bir nesne ile etkileşime girmesine izin verir.</a:t>
            </a:r>
          </a:p>
        </p:txBody>
      </p:sp>
    </p:spTree>
    <p:extLst>
      <p:ext uri="{BB962C8B-B14F-4D97-AF65-F5344CB8AC3E}">
        <p14:creationId xmlns:p14="http://schemas.microsoft.com/office/powerpoint/2010/main" val="2100920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Nesneye Yönelik Programlama Tam Olarak Nedir?</a:t>
            </a:r>
          </a:p>
        </p:txBody>
      </p:sp>
      <p:sp>
        <p:nvSpPr>
          <p:cNvPr id="3" name="Content Placeholder 2"/>
          <p:cNvSpPr>
            <a:spLocks noGrp="1"/>
          </p:cNvSpPr>
          <p:nvPr>
            <p:ph idx="1"/>
          </p:nvPr>
        </p:nvSpPr>
        <p:spPr/>
        <p:txBody>
          <a:bodyPr/>
          <a:lstStyle/>
          <a:p>
            <a:endParaRPr lang="tr-TR"/>
          </a:p>
        </p:txBody>
      </p:sp>
    </p:spTree>
    <p:extLst>
      <p:ext uri="{BB962C8B-B14F-4D97-AF65-F5344CB8AC3E}">
        <p14:creationId xmlns:p14="http://schemas.microsoft.com/office/powerpoint/2010/main" val="404672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ltLang="tr-TR" dirty="0">
                <a:latin typeface="Arial Unicode MS"/>
              </a:rPr>
              <a:t>Nesne Yönelimi Paradigmasını neden kullanmalıyım?</a:t>
            </a:r>
            <a:endParaRPr lang="tr-TR" dirty="0"/>
          </a:p>
        </p:txBody>
      </p:sp>
      <p:sp>
        <p:nvSpPr>
          <p:cNvPr id="4" name="Rectangle 1"/>
          <p:cNvSpPr>
            <a:spLocks noGrp="1" noChangeArrowheads="1"/>
          </p:cNvSpPr>
          <p:nvPr>
            <p:ph idx="1"/>
          </p:nvPr>
        </p:nvSpPr>
        <p:spPr bwMode="auto">
          <a:xfrm>
            <a:off x="2322512" y="1930699"/>
            <a:ext cx="91821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chemeClr val="tx1"/>
                </a:solidFill>
                <a:effectLst/>
              </a:rPr>
              <a:t>Her ne kadar dikkatimizi yazdığımız program koduna </a:t>
            </a:r>
            <a:r>
              <a:rPr lang="en-US" altLang="tr-TR" dirty="0" smtClean="0"/>
              <a:t>odaklansa da </a:t>
            </a:r>
            <a:r>
              <a:rPr kumimoji="0" lang="tr-TR" altLang="tr-TR" b="0" i="0" u="none" strike="noStrike" cap="none" normalizeH="0" baseline="0" dirty="0" smtClean="0">
                <a:ln>
                  <a:noFill/>
                </a:ln>
                <a:solidFill>
                  <a:schemeClr val="tx1"/>
                </a:solidFill>
                <a:effectLst/>
              </a:rPr>
              <a:t>çoğu sorunun kaynağı genellikle kodun oluşturulması değildir. Sorunların çoğu aşağıdakilerden kaynaklanır: </a:t>
            </a:r>
            <a:endParaRPr kumimoji="0" lang="en-US" altLang="tr-TR" b="0" i="0" u="none" strike="noStrike" cap="none" normalizeH="0" baseline="0" dirty="0" smtClean="0">
              <a:ln>
                <a:noFill/>
              </a:ln>
              <a:solidFill>
                <a:schemeClr val="tx1"/>
              </a:solidFill>
              <a:effectLst/>
            </a:endParaRPr>
          </a:p>
          <a:p>
            <a:pPr eaLnBrk="0" fontAlgn="base" hangingPunct="0">
              <a:lnSpc>
                <a:spcPct val="100000"/>
              </a:lnSpc>
              <a:spcBef>
                <a:spcPct val="0"/>
              </a:spcBef>
              <a:spcAft>
                <a:spcPct val="0"/>
              </a:spcAft>
            </a:pPr>
            <a:r>
              <a:rPr kumimoji="0" lang="tr-TR" altLang="tr-TR" b="0" i="0" u="none" strike="noStrike" cap="none" normalizeH="0" baseline="0" dirty="0" smtClean="0">
                <a:ln>
                  <a:noFill/>
                </a:ln>
                <a:solidFill>
                  <a:schemeClr val="tx1"/>
                </a:solidFill>
                <a:effectLst/>
              </a:rPr>
              <a:t>zayıf sürdürülebilirlik</a:t>
            </a:r>
            <a:r>
              <a:rPr kumimoji="0" lang="en-US" altLang="tr-TR" b="0" i="0" u="none" strike="noStrike" cap="none" normalizeH="0" baseline="0" dirty="0" smtClean="0">
                <a:ln>
                  <a:noFill/>
                </a:ln>
                <a:solidFill>
                  <a:schemeClr val="tx1"/>
                </a:solidFill>
                <a:effectLst/>
              </a:rPr>
              <a:t>/poor maintainability</a:t>
            </a:r>
            <a:r>
              <a:rPr kumimoji="0" lang="tr-TR" altLang="tr-TR" b="0" i="0" u="none" strike="noStrike" cap="none" normalizeH="0" baseline="0" dirty="0" smtClean="0">
                <a:ln>
                  <a:noFill/>
                </a:ln>
                <a:solidFill>
                  <a:schemeClr val="tx1"/>
                </a:solidFill>
                <a:effectLst/>
              </a:rPr>
              <a:t>: değişiklik talepleri ortaya çıktığında sistemin anlaşılması ve gözden geçirilmesi zordur.</a:t>
            </a:r>
            <a:endParaRPr kumimoji="0" lang="en-US" altLang="tr-TR" b="0" i="0" u="none" strike="noStrike" cap="none" normalizeH="0" baseline="0" dirty="0" smtClean="0">
              <a:ln>
                <a:noFill/>
              </a:ln>
              <a:solidFill>
                <a:schemeClr val="tx1"/>
              </a:solidFill>
              <a:effectLst/>
            </a:endParaRPr>
          </a:p>
          <a:p>
            <a:pPr eaLnBrk="0" fontAlgn="base" hangingPunct="0">
              <a:lnSpc>
                <a:spcPct val="100000"/>
              </a:lnSpc>
              <a:spcBef>
                <a:spcPct val="0"/>
              </a:spcBef>
              <a:spcAft>
                <a:spcPct val="0"/>
              </a:spcAft>
            </a:pPr>
            <a:r>
              <a:rPr kumimoji="0" lang="tr-TR" altLang="tr-TR" b="0" i="0" u="none" strike="noStrike" cap="none" normalizeH="0" baseline="0" noProof="1" smtClean="0">
                <a:ln>
                  <a:noFill/>
                </a:ln>
                <a:solidFill>
                  <a:schemeClr val="tx1"/>
                </a:solidFill>
                <a:effectLst/>
              </a:rPr>
              <a:t>İstatistikler</a:t>
            </a:r>
            <a:r>
              <a:rPr kumimoji="0" lang="en-US" altLang="tr-TR" b="0" i="0" u="none" strike="noStrike" cap="none" normalizeH="0" baseline="0" dirty="0" smtClean="0">
                <a:ln>
                  <a:noFill/>
                </a:ln>
                <a:solidFill>
                  <a:schemeClr val="tx1"/>
                </a:solidFill>
                <a:effectLst/>
              </a:rPr>
              <a:t>, yazılım </a:t>
            </a:r>
            <a:r>
              <a:rPr kumimoji="0" lang="en-US" altLang="tr-TR" b="0" i="0" u="none" strike="noStrike" cap="none" normalizeH="0" baseline="0" dirty="0" err="1" smtClean="0">
                <a:ln>
                  <a:noFill/>
                </a:ln>
                <a:solidFill>
                  <a:schemeClr val="tx1"/>
                </a:solidFill>
                <a:effectLst/>
              </a:rPr>
              <a:t>geliştirme</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maliyetinin</a:t>
            </a:r>
            <a:r>
              <a:rPr kumimoji="0" lang="en-US" altLang="tr-TR" b="0" i="0" u="none" strike="noStrike" cap="none" normalizeH="0" baseline="0" dirty="0" smtClean="0">
                <a:ln>
                  <a:noFill/>
                </a:ln>
                <a:solidFill>
                  <a:schemeClr val="tx1"/>
                </a:solidFill>
                <a:effectLst/>
              </a:rPr>
              <a:t>% 70'inin ilk </a:t>
            </a:r>
            <a:r>
              <a:rPr kumimoji="0" lang="en-US" altLang="tr-TR" b="0" i="0" u="none" strike="noStrike" cap="none" normalizeH="0" baseline="0" dirty="0" err="1" smtClean="0">
                <a:ln>
                  <a:noFill/>
                </a:ln>
                <a:solidFill>
                  <a:schemeClr val="tx1"/>
                </a:solidFill>
                <a:effectLst/>
              </a:rPr>
              <a:t>geliştirme</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aşamasında</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gerçekleşmediğini</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göstermektedir</a:t>
            </a:r>
            <a:r>
              <a:rPr kumimoji="0" lang="en-US" altLang="tr-TR" b="0" i="0" u="none" strike="noStrike" cap="none" normalizeH="0" baseline="0" dirty="0" smtClean="0">
                <a:ln>
                  <a:noFill/>
                </a:ln>
                <a:solidFill>
                  <a:schemeClr val="tx1"/>
                </a:solidFill>
                <a:effectLst/>
              </a:rPr>
              <a:t>. Yazılım, </a:t>
            </a:r>
            <a:r>
              <a:rPr kumimoji="0" lang="en-US" altLang="tr-TR" b="0" i="0" u="none" strike="noStrike" cap="none" normalizeH="0" baseline="0" dirty="0" err="1" smtClean="0">
                <a:ln>
                  <a:noFill/>
                </a:ln>
                <a:solidFill>
                  <a:schemeClr val="tx1"/>
                </a:solidFill>
                <a:effectLst/>
              </a:rPr>
              <a:t>geliştirildiği</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organizasyonun</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sürekli</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değişen</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ihtiyaçlarını</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karşılayacak</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şekilde</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değiştirildiği</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için</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maaliyetin</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büyük</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kısmı</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sonraki</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yıllarda</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meydana</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gelir</a:t>
            </a:r>
            <a:r>
              <a:rPr kumimoji="0" lang="en-US" altLang="tr-TR" b="0" i="0" u="none" strike="noStrike" cap="none" normalizeH="0" baseline="0" dirty="0" smtClean="0">
                <a:ln>
                  <a:noFill/>
                </a:ln>
                <a:solidFill>
                  <a:schemeClr val="tx1"/>
                </a:solidFill>
                <a:effectLst/>
              </a:rPr>
              <a:t>.</a:t>
            </a:r>
            <a:r>
              <a:rPr kumimoji="0" lang="en-US" altLang="tr-TR" b="0" i="0" u="none" strike="noStrike" cap="none" normalizeH="0" dirty="0" smtClean="0">
                <a:ln>
                  <a:noFill/>
                </a:ln>
                <a:solidFill>
                  <a:schemeClr val="tx1"/>
                </a:solidFill>
                <a:effectLst/>
              </a:rPr>
              <a:t> </a:t>
            </a:r>
            <a:r>
              <a:rPr kumimoji="0" lang="tr-TR" altLang="tr-TR" b="0" i="0" u="none" strike="noStrike" cap="none" normalizeH="0" baseline="0" dirty="0" smtClean="0">
                <a:ln>
                  <a:noFill/>
                </a:ln>
                <a:solidFill>
                  <a:schemeClr val="tx1"/>
                </a:solidFill>
                <a:effectLst/>
              </a:rPr>
              <a:t>Bu nedenle yazılım mühendislerinin yazılımın ilk oluşturulmasından sonraki yıllar boyunca bakımının </a:t>
            </a:r>
            <a:r>
              <a:rPr kumimoji="0" lang="en-US" altLang="tr-TR" b="0" i="0" u="none" strike="noStrike" cap="none" normalizeH="0" baseline="0" dirty="0" err="1" smtClean="0">
                <a:ln>
                  <a:noFill/>
                </a:ln>
                <a:solidFill>
                  <a:schemeClr val="tx1"/>
                </a:solidFill>
                <a:effectLst/>
              </a:rPr>
              <a:t>kolaylaştırmak</a:t>
            </a:r>
            <a:r>
              <a:rPr kumimoji="0" lang="en-US" altLang="tr-TR" b="0" i="0" u="none" strike="noStrike" cap="none" normalizeH="0" baseline="0" dirty="0" smtClean="0">
                <a:ln>
                  <a:noFill/>
                </a:ln>
                <a:solidFill>
                  <a:schemeClr val="tx1"/>
                </a:solidFill>
                <a:effectLst/>
              </a:rPr>
              <a:t> </a:t>
            </a:r>
            <a:r>
              <a:rPr kumimoji="0" lang="en-US" altLang="tr-TR" b="0" i="0" u="none" strike="noStrike" cap="none" normalizeH="0" baseline="0" dirty="0" err="1" smtClean="0">
                <a:ln>
                  <a:noFill/>
                </a:ln>
                <a:solidFill>
                  <a:schemeClr val="tx1"/>
                </a:solidFill>
                <a:effectLst/>
              </a:rPr>
              <a:t>için</a:t>
            </a:r>
            <a:r>
              <a:rPr kumimoji="0" lang="en-US" altLang="tr-TR" b="0" i="0" u="none" strike="noStrike" cap="none" normalizeH="0" dirty="0" smtClean="0">
                <a:ln>
                  <a:noFill/>
                </a:ln>
                <a:solidFill>
                  <a:schemeClr val="tx1"/>
                </a:solidFill>
                <a:effectLst/>
              </a:rPr>
              <a:t> </a:t>
            </a:r>
            <a:r>
              <a:rPr kumimoji="0" lang="tr-TR" altLang="tr-TR" b="0" i="0" u="none" strike="noStrike" cap="none" normalizeH="0" baseline="0" dirty="0" smtClean="0">
                <a:ln>
                  <a:noFill/>
                </a:ln>
                <a:solidFill>
                  <a:schemeClr val="tx1"/>
                </a:solidFill>
                <a:effectLst/>
              </a:rPr>
              <a:t>her şeyi yapması çok önemlidir.</a:t>
            </a:r>
            <a:endParaRPr kumimoji="0" lang="en-US" altLang="tr-TR" b="0" i="0" u="none" strike="noStrike" cap="none" normalizeH="0" baseline="0" dirty="0" smtClean="0">
              <a:ln>
                <a:noFill/>
              </a:ln>
              <a:solidFill>
                <a:schemeClr val="tx1"/>
              </a:solidFill>
              <a:effectLst/>
            </a:endParaRPr>
          </a:p>
          <a:p>
            <a:pPr marL="0" indent="0" eaLnBrk="0" fontAlgn="base" hangingPunct="0">
              <a:lnSpc>
                <a:spcPct val="100000"/>
              </a:lnSpc>
              <a:spcBef>
                <a:spcPct val="0"/>
              </a:spcBef>
              <a:spcAft>
                <a:spcPct val="0"/>
              </a:spcAft>
              <a:buNone/>
            </a:pPr>
            <a:r>
              <a:rPr kumimoji="0" lang="tr-TR" altLang="tr-TR" b="0" i="0" u="none" strike="noStrike" cap="none" normalizeH="0" baseline="0" dirty="0" smtClean="0">
                <a:ln>
                  <a:noFill/>
                </a:ln>
                <a:solidFill>
                  <a:schemeClr val="tx1"/>
                </a:solidFill>
                <a:effectLst/>
              </a:rPr>
              <a:t>Nesneye Dayalı programlama paradigması, ilk yazılım geliştirme aşamasındaki analiz ve tasarım görevlerine yardımcı olarak ve yazılımın sağlam ve sürdürülebilir olmasını sağlayarak bu sorunların üstesinden gelmeye yardımcı olmayı amaçlamaktadır.</a:t>
            </a:r>
          </a:p>
        </p:txBody>
      </p:sp>
    </p:spTree>
    <p:extLst>
      <p:ext uri="{BB962C8B-B14F-4D97-AF65-F5344CB8AC3E}">
        <p14:creationId xmlns:p14="http://schemas.microsoft.com/office/powerpoint/2010/main" val="446278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Soru</a:t>
            </a:r>
            <a:endParaRPr lang="tr-TR" dirty="0"/>
          </a:p>
        </p:txBody>
      </p:sp>
      <p:sp>
        <p:nvSpPr>
          <p:cNvPr id="3" name="Content Placeholder 2"/>
          <p:cNvSpPr>
            <a:spLocks noGrp="1"/>
          </p:cNvSpPr>
          <p:nvPr>
            <p:ph idx="1"/>
          </p:nvPr>
        </p:nvSpPr>
        <p:spPr/>
        <p:txBody>
          <a:bodyPr/>
          <a:lstStyle/>
          <a:p>
            <a:r>
              <a:rPr lang="tr-TR" dirty="0" smtClean="0"/>
              <a:t>Sahip </a:t>
            </a:r>
            <a:r>
              <a:rPr lang="tr-TR" dirty="0"/>
              <a:t>olduğunuz bir nesneyi düşünün. Mevcut durumunu açıklayın ve bu nesne ile yapabileceğiniz iki veya üç şeyi listeleyin</a:t>
            </a:r>
          </a:p>
        </p:txBody>
      </p:sp>
    </p:spTree>
    <p:extLst>
      <p:ext uri="{BB962C8B-B14F-4D97-AF65-F5344CB8AC3E}">
        <p14:creationId xmlns:p14="http://schemas.microsoft.com/office/powerpoint/2010/main" val="352711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Cevap</a:t>
            </a:r>
            <a:endParaRPr lang="tr-TR" dirty="0"/>
          </a:p>
        </p:txBody>
      </p:sp>
      <p:sp>
        <p:nvSpPr>
          <p:cNvPr id="3" name="Content Placeholder 2"/>
          <p:cNvSpPr>
            <a:spLocks noGrp="1"/>
          </p:cNvSpPr>
          <p:nvPr>
            <p:ph idx="1"/>
          </p:nvPr>
        </p:nvSpPr>
        <p:spPr/>
        <p:txBody>
          <a:bodyPr/>
          <a:lstStyle/>
          <a:p>
            <a:r>
              <a:rPr lang="tr-TR" dirty="0"/>
              <a:t>Muhtemelen saat, kalem veya araba gibi tamamen fiziksel bir nesne düşündünüz.</a:t>
            </a:r>
            <a:br>
              <a:rPr lang="tr-TR" dirty="0"/>
            </a:br>
            <a:r>
              <a:rPr lang="tr-TR" dirty="0"/>
              <a:t>Nesnelerin geçerli bir durumu vardır. Bir saatin zamanı vardır (dahili olarak tekerlekler ve çarklarla veya elektronik bir bileşenle temsil edilir). Bir kalemin içinde belirli miktarda mürekkep vardır ve kapağı açık veya kapalıdır. Bir otomobilin mevcut hızı vardır ve içinde belirli miktarda yakıt vardır.</a:t>
            </a:r>
            <a:br>
              <a:rPr lang="tr-TR" dirty="0"/>
            </a:br>
            <a:r>
              <a:rPr lang="tr-TR" dirty="0"/>
              <a:t>Belirli davranışlar her bir nesne ile de ilişkilendirilebilir (onunla yapabileceğiniz şeyler): - </a:t>
            </a:r>
            <a:r>
              <a:rPr lang="tr-TR" dirty="0" smtClean="0"/>
              <a:t>saat</a:t>
            </a:r>
            <a:r>
              <a:rPr lang="en-US" dirty="0" smtClean="0"/>
              <a:t> </a:t>
            </a:r>
            <a:r>
              <a:rPr lang="en-US" dirty="0" err="1" smtClean="0"/>
              <a:t>zamanı</a:t>
            </a:r>
            <a:r>
              <a:rPr lang="en-US" dirty="0" smtClean="0"/>
              <a:t> </a:t>
            </a:r>
            <a:r>
              <a:rPr lang="en-US" dirty="0" err="1" smtClean="0"/>
              <a:t>öğrenmek</a:t>
            </a:r>
            <a:r>
              <a:rPr lang="en-US" dirty="0" smtClean="0"/>
              <a:t> </a:t>
            </a:r>
            <a:r>
              <a:rPr lang="en-US" dirty="0" err="1" smtClean="0"/>
              <a:t>için</a:t>
            </a:r>
            <a:r>
              <a:rPr lang="tr-TR" dirty="0" smtClean="0"/>
              <a:t> </a:t>
            </a:r>
            <a:r>
              <a:rPr lang="tr-TR" dirty="0"/>
              <a:t>kontrol edilebilir, zamanı da ayarlanabilir. Bir </a:t>
            </a:r>
            <a:r>
              <a:rPr lang="tr-TR" dirty="0" smtClean="0"/>
              <a:t>kalem </a:t>
            </a:r>
            <a:r>
              <a:rPr lang="tr-TR" dirty="0"/>
              <a:t>yazmak için kullanılabilir ve bir araba </a:t>
            </a:r>
            <a:r>
              <a:rPr lang="en-US" dirty="0" err="1" smtClean="0"/>
              <a:t>çalıştırılabilir</a:t>
            </a:r>
            <a:r>
              <a:rPr lang="tr-TR" dirty="0" smtClean="0"/>
              <a:t>, </a:t>
            </a:r>
            <a:r>
              <a:rPr lang="tr-TR" dirty="0"/>
              <a:t>sürülebilir ve durdurulabilir.</a:t>
            </a:r>
          </a:p>
        </p:txBody>
      </p:sp>
    </p:spTree>
    <p:extLst>
      <p:ext uri="{BB962C8B-B14F-4D97-AF65-F5344CB8AC3E}">
        <p14:creationId xmlns:p14="http://schemas.microsoft.com/office/powerpoint/2010/main" val="2877753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Fiziksel olmayan diğer şeyleri de nesne olarak düşünebilirsiniz: - banka hesabı gibi. Bir banka hesabı fiziksel olarak dokunabilecek bir şey değildir, ancak entelektüel olarak bir banka hesabının bir nesne olduğunu düşünebiliriz. Aynı zamanda mevcut bir statüye (içindeki para miktarı) ve bununla ilişkili davranışa da sahiptir </a:t>
            </a:r>
            <a:r>
              <a:rPr lang="tr-TR" dirty="0" smtClean="0"/>
              <a:t>(para </a:t>
            </a:r>
            <a:r>
              <a:rPr lang="tr-TR" dirty="0"/>
              <a:t>yatırmak ve para </a:t>
            </a:r>
            <a:r>
              <a:rPr lang="tr-TR" dirty="0" smtClean="0"/>
              <a:t>çekmek</a:t>
            </a:r>
            <a:r>
              <a:rPr lang="en-US" dirty="0" smtClean="0"/>
              <a:t> </a:t>
            </a:r>
            <a:r>
              <a:rPr lang="en-US" dirty="0" err="1" smtClean="0"/>
              <a:t>gibi</a:t>
            </a:r>
            <a:r>
              <a:rPr lang="tr-TR" dirty="0" smtClean="0"/>
              <a:t>).</a:t>
            </a:r>
            <a:endParaRPr lang="en-US" dirty="0" smtClean="0"/>
          </a:p>
          <a:p>
            <a:r>
              <a:rPr lang="tr-TR" dirty="0"/>
              <a:t>Nesneye yönelik programlama, çözmeye çalıştığımız bir iş sorununu modelleyen entelektüel nesnelerin oluşturulmasını içeren bir programlama yöntemidir (örneğin bir banka hesabı, bir banka müşterisi ve bir banka yöneticisi - hepsi bilgisayarlı bir bankacılık sistemindeki nesneler olabilir). Her nesne ile ilişkili verileri (yani herhangi bir zamanda durumu) ve onunla ilişkili davranışı (bilgisayar programımızın bu nesnenin yapmasına izin vermesi gereken şey) modelliyoruz.</a:t>
            </a:r>
          </a:p>
        </p:txBody>
      </p:sp>
    </p:spTree>
    <p:extLst>
      <p:ext uri="{BB962C8B-B14F-4D97-AF65-F5344CB8AC3E}">
        <p14:creationId xmlns:p14="http://schemas.microsoft.com/office/powerpoint/2010/main" val="959696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2589212" y="2133600"/>
            <a:ext cx="8915400" cy="1199804"/>
          </a:xfrm>
        </p:spPr>
        <p:txBody>
          <a:bodyPr/>
          <a:lstStyle/>
          <a:p>
            <a:r>
              <a:rPr lang="tr-TR" dirty="0"/>
              <a:t>Nesneye yönelik bir program oluştururken, bir nesne sınıfının (örneğin tüm banka hesapları) özelliklerini tanımlarız ve daha sonra bu sınıftan (örneğin banka hesabınız) tek tek nesneler oluştururuz.</a:t>
            </a:r>
          </a:p>
        </p:txBody>
      </p:sp>
      <p:pic>
        <p:nvPicPr>
          <p:cNvPr id="4" name="Picture 3"/>
          <p:cNvPicPr>
            <a:picLocks noChangeAspect="1"/>
          </p:cNvPicPr>
          <p:nvPr/>
        </p:nvPicPr>
        <p:blipFill>
          <a:blip r:embed="rId2"/>
          <a:stretch>
            <a:fillRect/>
          </a:stretch>
        </p:blipFill>
        <p:spPr>
          <a:xfrm>
            <a:off x="6251171" y="3407099"/>
            <a:ext cx="4796443" cy="3068516"/>
          </a:xfrm>
          <a:prstGeom prst="rect">
            <a:avLst/>
          </a:prstGeom>
        </p:spPr>
      </p:pic>
    </p:spTree>
    <p:extLst>
      <p:ext uri="{BB962C8B-B14F-4D97-AF65-F5344CB8AC3E}">
        <p14:creationId xmlns:p14="http://schemas.microsoft.com/office/powerpoint/2010/main" val="2457716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4541" y="2125287"/>
            <a:ext cx="4487158" cy="3778250"/>
          </a:xfrm>
          <a:prstGeom prst="rect">
            <a:avLst/>
          </a:prstGeom>
        </p:spPr>
      </p:pic>
      <p:sp>
        <p:nvSpPr>
          <p:cNvPr id="6" name="Rectangle 5"/>
          <p:cNvSpPr/>
          <p:nvPr/>
        </p:nvSpPr>
        <p:spPr>
          <a:xfrm>
            <a:off x="5608320" y="2378436"/>
            <a:ext cx="6096000" cy="2585323"/>
          </a:xfrm>
          <a:prstGeom prst="rect">
            <a:avLst/>
          </a:prstGeom>
        </p:spPr>
        <p:txBody>
          <a:bodyPr>
            <a:spAutoFit/>
          </a:bodyPr>
          <a:lstStyle/>
          <a:p>
            <a:pPr algn="just"/>
            <a:r>
              <a:rPr lang="tr-TR" dirty="0"/>
              <a:t>Hiyerarşide genel özellikleri </a:t>
            </a:r>
            <a:r>
              <a:rPr lang="tr-TR" dirty="0" smtClean="0"/>
              <a:t>üst kısımlarda belirlerken altta </a:t>
            </a:r>
            <a:r>
              <a:rPr lang="tr-TR" dirty="0"/>
              <a:t>daha spesifik özellikleri </a:t>
            </a:r>
            <a:r>
              <a:rPr lang="tr-TR" dirty="0" err="1" smtClean="0"/>
              <a:t>belirtiyoruz.OO'da</a:t>
            </a:r>
            <a:r>
              <a:rPr lang="tr-TR" dirty="0" smtClean="0"/>
              <a:t> </a:t>
            </a:r>
            <a:r>
              <a:rPr lang="tr-TR" dirty="0"/>
              <a:t>önemli bir ilke - buna </a:t>
            </a:r>
            <a:r>
              <a:rPr lang="tr-TR" dirty="0" err="1"/>
              <a:t>generalization</a:t>
            </a:r>
            <a:r>
              <a:rPr lang="tr-TR" dirty="0"/>
              <a:t> </a:t>
            </a:r>
            <a:r>
              <a:rPr lang="tr-TR" dirty="0" smtClean="0"/>
              <a:t>ve </a:t>
            </a:r>
            <a:r>
              <a:rPr lang="tr-TR" dirty="0" err="1" smtClean="0"/>
              <a:t>specialization</a:t>
            </a:r>
            <a:r>
              <a:rPr lang="tr-TR" dirty="0"/>
              <a:t> </a:t>
            </a:r>
            <a:r>
              <a:rPr lang="tr-TR" dirty="0" smtClean="0"/>
              <a:t>diyoruz. </a:t>
            </a:r>
          </a:p>
          <a:p>
            <a:pPr algn="just"/>
            <a:r>
              <a:rPr lang="tr-TR" dirty="0" smtClean="0"/>
              <a:t/>
            </a:r>
            <a:br>
              <a:rPr lang="tr-TR" dirty="0" smtClean="0"/>
            </a:br>
            <a:r>
              <a:rPr lang="tr-TR" dirty="0" smtClean="0"/>
              <a:t>Hiyerarşideki bir sınıfta / nesnede yukarıdaki sınıflardaki </a:t>
            </a:r>
            <a:r>
              <a:rPr lang="tr-TR" dirty="0"/>
              <a:t>tüm özellikler otomatik </a:t>
            </a:r>
            <a:r>
              <a:rPr lang="tr-TR" dirty="0" smtClean="0"/>
              <a:t>olarak içinde </a:t>
            </a:r>
            <a:r>
              <a:rPr lang="tr-TR" dirty="0"/>
              <a:t>yer alır - buna miras diyoruz.</a:t>
            </a:r>
            <a:br>
              <a:rPr lang="tr-TR" dirty="0"/>
            </a:br>
            <a:endParaRPr lang="tr-TR" dirty="0" smtClean="0"/>
          </a:p>
        </p:txBody>
      </p:sp>
    </p:spTree>
    <p:extLst>
      <p:ext uri="{BB962C8B-B14F-4D97-AF65-F5344CB8AC3E}">
        <p14:creationId xmlns:p14="http://schemas.microsoft.com/office/powerpoint/2010/main" val="85638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ChangeAspect="1"/>
          </p:cNvPicPr>
          <p:nvPr/>
        </p:nvPicPr>
        <p:blipFill>
          <a:blip r:embed="rId2"/>
          <a:stretch>
            <a:fillRect/>
          </a:stretch>
        </p:blipFill>
        <p:spPr>
          <a:xfrm>
            <a:off x="1170672" y="2125287"/>
            <a:ext cx="4487158" cy="3778250"/>
          </a:xfrm>
          <a:prstGeom prst="rect">
            <a:avLst/>
          </a:prstGeom>
        </p:spPr>
      </p:pic>
      <p:sp>
        <p:nvSpPr>
          <p:cNvPr id="5" name="Content Placeholder 4"/>
          <p:cNvSpPr>
            <a:spLocks noGrp="1"/>
          </p:cNvSpPr>
          <p:nvPr>
            <p:ph idx="1"/>
          </p:nvPr>
        </p:nvSpPr>
        <p:spPr>
          <a:xfrm>
            <a:off x="5657830" y="2200477"/>
            <a:ext cx="6620068" cy="2010807"/>
          </a:xfrm>
          <a:prstGeom prst="rect">
            <a:avLst/>
          </a:prstGeom>
        </p:spPr>
        <p:txBody>
          <a:bodyPr wrap="square">
            <a:spAutoFit/>
          </a:bodyPr>
          <a:lstStyle/>
          <a:p>
            <a:pPr algn="just"/>
            <a:r>
              <a:rPr lang="en-US" dirty="0" smtClean="0"/>
              <a:t>Fred</a:t>
            </a:r>
            <a:r>
              <a:rPr lang="tr-TR" dirty="0" smtClean="0"/>
              <a:t> </a:t>
            </a:r>
            <a:r>
              <a:rPr lang="tr-TR" dirty="0"/>
              <a:t>bir </a:t>
            </a:r>
            <a:r>
              <a:rPr lang="tr-TR" dirty="0" err="1"/>
              <a:t>felix</a:t>
            </a:r>
            <a:r>
              <a:rPr lang="tr-TR" dirty="0"/>
              <a:t> </a:t>
            </a:r>
            <a:r>
              <a:rPr lang="tr-TR" dirty="0" err="1"/>
              <a:t>leo</a:t>
            </a:r>
            <a:r>
              <a:rPr lang="tr-TR" dirty="0"/>
              <a:t> bir </a:t>
            </a:r>
            <a:r>
              <a:rPr lang="tr-TR" dirty="0" err="1"/>
              <a:t>felix</a:t>
            </a:r>
            <a:r>
              <a:rPr lang="tr-TR" dirty="0"/>
              <a:t> bir kedi bir etobur</a:t>
            </a:r>
            <a:br>
              <a:rPr lang="tr-TR" dirty="0"/>
            </a:br>
            <a:r>
              <a:rPr lang="tr-TR" dirty="0"/>
              <a:t>Etoburlar et yer, bu yüzden </a:t>
            </a:r>
            <a:r>
              <a:rPr lang="en-US" dirty="0" smtClean="0"/>
              <a:t>Fred</a:t>
            </a:r>
            <a:r>
              <a:rPr lang="tr-TR" dirty="0" smtClean="0"/>
              <a:t> </a:t>
            </a:r>
            <a:r>
              <a:rPr lang="tr-TR" dirty="0"/>
              <a:t>karakteristik 'et yer</a:t>
            </a:r>
            <a:r>
              <a:rPr lang="tr-TR" dirty="0" smtClean="0"/>
              <a:t>'.</a:t>
            </a:r>
            <a:endParaRPr lang="en-US" dirty="0"/>
          </a:p>
          <a:p>
            <a:pPr algn="just"/>
            <a:r>
              <a:rPr lang="en-US" dirty="0" smtClean="0"/>
              <a:t>Fred</a:t>
            </a:r>
            <a:r>
              <a:rPr lang="tr-TR" dirty="0" smtClean="0"/>
              <a:t> </a:t>
            </a:r>
            <a:r>
              <a:rPr lang="tr-TR" dirty="0"/>
              <a:t>bir </a:t>
            </a:r>
            <a:r>
              <a:rPr lang="tr-TR" dirty="0" err="1"/>
              <a:t>felix</a:t>
            </a:r>
            <a:r>
              <a:rPr lang="tr-TR" dirty="0"/>
              <a:t> </a:t>
            </a:r>
            <a:r>
              <a:rPr lang="tr-TR" dirty="0" err="1" smtClean="0"/>
              <a:t>leo</a:t>
            </a:r>
            <a:r>
              <a:rPr lang="en-US" dirty="0" smtClean="0"/>
              <a:t>,</a:t>
            </a:r>
            <a:r>
              <a:rPr lang="tr-TR" dirty="0" smtClean="0"/>
              <a:t> </a:t>
            </a:r>
            <a:r>
              <a:rPr lang="tr-TR" dirty="0"/>
              <a:t>bir </a:t>
            </a:r>
            <a:r>
              <a:rPr lang="tr-TR" dirty="0" err="1" smtClean="0"/>
              <a:t>felix</a:t>
            </a:r>
            <a:r>
              <a:rPr lang="en-US" dirty="0" smtClean="0"/>
              <a:t>,</a:t>
            </a:r>
            <a:r>
              <a:rPr lang="tr-TR" dirty="0" smtClean="0"/>
              <a:t> </a:t>
            </a:r>
            <a:r>
              <a:rPr lang="tr-TR" dirty="0"/>
              <a:t>bir </a:t>
            </a:r>
            <a:r>
              <a:rPr lang="tr-TR" dirty="0" smtClean="0"/>
              <a:t>kedi</a:t>
            </a:r>
            <a:r>
              <a:rPr lang="en-US" dirty="0" smtClean="0"/>
              <a:t>,</a:t>
            </a:r>
            <a:r>
              <a:rPr lang="tr-TR" dirty="0" smtClean="0"/>
              <a:t> </a:t>
            </a:r>
            <a:r>
              <a:rPr lang="tr-TR" dirty="0"/>
              <a:t>bir </a:t>
            </a:r>
            <a:r>
              <a:rPr lang="tr-TR" dirty="0" smtClean="0"/>
              <a:t>etobur</a:t>
            </a:r>
            <a:r>
              <a:rPr lang="en-US" dirty="0" smtClean="0"/>
              <a:t>,</a:t>
            </a:r>
            <a:r>
              <a:rPr lang="tr-TR" dirty="0" smtClean="0"/>
              <a:t> </a:t>
            </a:r>
            <a:r>
              <a:rPr lang="tr-TR" dirty="0"/>
              <a:t>bir </a:t>
            </a:r>
            <a:r>
              <a:rPr lang="tr-TR" dirty="0" smtClean="0"/>
              <a:t>memeli</a:t>
            </a:r>
            <a:r>
              <a:rPr lang="en-US" dirty="0" smtClean="0"/>
              <a:t>,</a:t>
            </a:r>
            <a:r>
              <a:rPr lang="tr-TR" dirty="0" smtClean="0"/>
              <a:t> </a:t>
            </a:r>
            <a:r>
              <a:rPr lang="tr-TR" dirty="0"/>
              <a:t>bir </a:t>
            </a:r>
            <a:r>
              <a:rPr lang="tr-TR" dirty="0" smtClean="0"/>
              <a:t>omurgalı</a:t>
            </a:r>
            <a:r>
              <a:rPr lang="en-US" dirty="0" smtClean="0"/>
              <a:t>.</a:t>
            </a:r>
          </a:p>
          <a:p>
            <a:pPr algn="just"/>
            <a:r>
              <a:rPr lang="tr-TR" dirty="0" smtClean="0"/>
              <a:t>Omurgalıların </a:t>
            </a:r>
            <a:r>
              <a:rPr lang="tr-TR" dirty="0"/>
              <a:t>omurgası vardır, bu yüzden </a:t>
            </a:r>
            <a:r>
              <a:rPr lang="tr-TR" dirty="0" err="1"/>
              <a:t>Fred'in</a:t>
            </a:r>
            <a:r>
              <a:rPr lang="tr-TR" dirty="0"/>
              <a:t> “</a:t>
            </a:r>
            <a:r>
              <a:rPr lang="tr-TR" dirty="0" smtClean="0"/>
              <a:t>omurga” </a:t>
            </a:r>
            <a:r>
              <a:rPr lang="tr-TR" dirty="0"/>
              <a:t>özelliği vardır.</a:t>
            </a:r>
          </a:p>
        </p:txBody>
      </p:sp>
    </p:spTree>
    <p:extLst>
      <p:ext uri="{BB962C8B-B14F-4D97-AF65-F5344CB8AC3E}">
        <p14:creationId xmlns:p14="http://schemas.microsoft.com/office/powerpoint/2010/main" val="68571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algn="just"/>
            <a:r>
              <a:rPr lang="en-US" dirty="0" err="1" smtClean="0"/>
              <a:t>Şimdi</a:t>
            </a:r>
            <a:r>
              <a:rPr lang="en-US" dirty="0" smtClean="0"/>
              <a:t> k</a:t>
            </a:r>
            <a:r>
              <a:rPr lang="tr-TR" dirty="0" smtClean="0"/>
              <a:t>itapları </a:t>
            </a:r>
            <a:r>
              <a:rPr lang="tr-TR" dirty="0"/>
              <a:t>ve dergileri </a:t>
            </a:r>
            <a:r>
              <a:rPr lang="tr-TR" dirty="0" smtClean="0"/>
              <a:t>düşün</a:t>
            </a:r>
            <a:r>
              <a:rPr lang="en-US" dirty="0" err="1" smtClean="0"/>
              <a:t>elim</a:t>
            </a:r>
            <a:r>
              <a:rPr lang="tr-TR" dirty="0" smtClean="0"/>
              <a:t> </a:t>
            </a:r>
            <a:r>
              <a:rPr lang="tr-TR" dirty="0"/>
              <a:t>- her ikisi de özel yayın türleridir.</a:t>
            </a:r>
          </a:p>
          <a:p>
            <a:pPr algn="just"/>
            <a:r>
              <a:rPr lang="tr-TR" dirty="0" smtClean="0"/>
              <a:t>Bunları </a:t>
            </a:r>
            <a:r>
              <a:rPr lang="tr-TR" dirty="0"/>
              <a:t>temsil etmek için sınıfları bir UML sınıf diyagramında gösterebiliriz. Bunu yaparken bu sınıfların sahip olabileceği bazı örnek değişkenlerini ve yöntemlerini görebiliriz.</a:t>
            </a:r>
          </a:p>
          <a:p>
            <a:endParaRPr lang="tr-TR" dirty="0"/>
          </a:p>
        </p:txBody>
      </p:sp>
    </p:spTree>
    <p:extLst>
      <p:ext uri="{BB962C8B-B14F-4D97-AF65-F5344CB8AC3E}">
        <p14:creationId xmlns:p14="http://schemas.microsoft.com/office/powerpoint/2010/main" val="265781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1488" y="1090353"/>
            <a:ext cx="4105275" cy="2324100"/>
          </a:xfrm>
          <a:prstGeom prst="rect">
            <a:avLst/>
          </a:prstGeom>
        </p:spPr>
      </p:pic>
      <p:sp>
        <p:nvSpPr>
          <p:cNvPr id="5" name="Rectangle 4"/>
          <p:cNvSpPr/>
          <p:nvPr/>
        </p:nvSpPr>
        <p:spPr>
          <a:xfrm>
            <a:off x="5724698" y="1090353"/>
            <a:ext cx="6096000" cy="4247317"/>
          </a:xfrm>
          <a:prstGeom prst="rect">
            <a:avLst/>
          </a:prstGeom>
        </p:spPr>
        <p:txBody>
          <a:bodyPr>
            <a:spAutoFit/>
          </a:bodyPr>
          <a:lstStyle/>
          <a:p>
            <a:r>
              <a:rPr lang="tr-TR" dirty="0"/>
              <a:t>"Başlık", "yazar" ve "fiyat" özellikleri açıktır. Daha az açık olan 'kopyalar' şu anda kaç tanesinin stokta </a:t>
            </a:r>
            <a:r>
              <a:rPr lang="tr-TR" dirty="0" smtClean="0"/>
              <a:t>olduğunu göstermektedir.</a:t>
            </a:r>
            <a:r>
              <a:rPr lang="tr-TR" dirty="0"/>
              <a:t/>
            </a:r>
            <a:br>
              <a:rPr lang="tr-TR" dirty="0"/>
            </a:br>
            <a:r>
              <a:rPr lang="tr-TR" dirty="0"/>
              <a:t>Kitaplar için </a:t>
            </a:r>
            <a:r>
              <a:rPr lang="tr-TR" dirty="0" err="1"/>
              <a:t>OrderCopies</a:t>
            </a:r>
            <a:r>
              <a:rPr lang="tr-TR" dirty="0"/>
              <a:t> (), stoka kaç ilave kopya ekleneceğini belirten bir parametre alır.</a:t>
            </a:r>
            <a:br>
              <a:rPr lang="tr-TR" dirty="0"/>
            </a:br>
            <a:r>
              <a:rPr lang="tr-TR" dirty="0"/>
              <a:t>Dergiler için </a:t>
            </a:r>
            <a:r>
              <a:rPr lang="tr-TR" dirty="0" err="1"/>
              <a:t>orderQty</a:t>
            </a:r>
            <a:r>
              <a:rPr lang="tr-TR" dirty="0"/>
              <a:t>, her yeni sayının alınan kopya sayısı ve </a:t>
            </a:r>
            <a:r>
              <a:rPr lang="tr-TR" dirty="0" err="1"/>
              <a:t>currIssue</a:t>
            </a:r>
            <a:r>
              <a:rPr lang="tr-TR" dirty="0"/>
              <a:t>, geçerli sayının tarih / dönemidir</a:t>
            </a:r>
            <a:br>
              <a:rPr lang="tr-TR" dirty="0"/>
            </a:br>
            <a:r>
              <a:rPr lang="tr-TR" dirty="0" smtClean="0"/>
              <a:t> </a:t>
            </a:r>
            <a:r>
              <a:rPr lang="tr-TR" dirty="0"/>
              <a:t>(ör. “Ocak 2011”, “Cum 6 Oca”, “Bahar 2011” vb.) Yeni bir </a:t>
            </a:r>
            <a:r>
              <a:rPr lang="tr-TR" dirty="0" smtClean="0"/>
              <a:t>dergi sayısı </a:t>
            </a:r>
            <a:r>
              <a:rPr lang="tr-TR" dirty="0"/>
              <a:t>alındığında eski </a:t>
            </a:r>
            <a:r>
              <a:rPr lang="tr-TR" dirty="0" smtClean="0"/>
              <a:t>sayılar </a:t>
            </a:r>
            <a:r>
              <a:rPr lang="tr-TR" dirty="0"/>
              <a:t>atılır ve</a:t>
            </a:r>
            <a:br>
              <a:rPr lang="tr-TR" dirty="0"/>
            </a:br>
            <a:r>
              <a:rPr lang="tr-TR" dirty="0" err="1"/>
              <a:t>orderQty</a:t>
            </a:r>
            <a:r>
              <a:rPr lang="tr-TR" dirty="0"/>
              <a:t> kopyaları stoklarımıza yerleştirilir. </a:t>
            </a:r>
            <a:r>
              <a:rPr lang="tr-TR" dirty="0" smtClean="0"/>
              <a:t>Böylece </a:t>
            </a:r>
            <a:r>
              <a:rPr lang="tr-TR" dirty="0" err="1"/>
              <a:t>RecNewIssue</a:t>
            </a:r>
            <a:r>
              <a:rPr lang="tr-TR" dirty="0"/>
              <a:t> () </a:t>
            </a:r>
            <a:r>
              <a:rPr lang="tr-TR" dirty="0" err="1"/>
              <a:t>currIssue</a:t>
            </a:r>
            <a:r>
              <a:rPr lang="tr-TR" dirty="0"/>
              <a:t> değerini yeni yayın tarihine ayarlar ve kopyaları geri yükler</a:t>
            </a:r>
            <a:br>
              <a:rPr lang="tr-TR" dirty="0"/>
            </a:br>
            <a:r>
              <a:rPr lang="tr-TR" dirty="0"/>
              <a:t>sipariş Miktar </a:t>
            </a:r>
            <a:r>
              <a:rPr lang="tr-TR" dirty="0" err="1"/>
              <a:t>AdjustQty</a:t>
            </a:r>
            <a:r>
              <a:rPr lang="tr-TR" dirty="0"/>
              <a:t> (), sonraki </a:t>
            </a:r>
            <a:r>
              <a:rPr lang="tr-TR" dirty="0" smtClean="0"/>
              <a:t>sayıların </a:t>
            </a:r>
            <a:r>
              <a:rPr lang="tr-TR" dirty="0"/>
              <a:t>kaç kopyasının stoklanacağını değiştirmek için </a:t>
            </a:r>
            <a:r>
              <a:rPr lang="tr-TR" dirty="0" err="1"/>
              <a:t>orderQty</a:t>
            </a:r>
            <a:r>
              <a:rPr lang="tr-TR" dirty="0"/>
              <a:t> öğesini değiştirir.</a:t>
            </a:r>
          </a:p>
        </p:txBody>
      </p:sp>
      <p:sp>
        <p:nvSpPr>
          <p:cNvPr id="6" name="Rectangle 5"/>
          <p:cNvSpPr/>
          <p:nvPr/>
        </p:nvSpPr>
        <p:spPr>
          <a:xfrm>
            <a:off x="1277389" y="5632904"/>
            <a:ext cx="6096000" cy="646331"/>
          </a:xfrm>
          <a:prstGeom prst="rect">
            <a:avLst/>
          </a:prstGeom>
        </p:spPr>
        <p:txBody>
          <a:bodyPr>
            <a:spAutoFit/>
          </a:bodyPr>
          <a:lstStyle/>
          <a:p>
            <a:r>
              <a:rPr lang="tr-TR" dirty="0"/>
              <a:t>Yukarıda belirtilen ‘Kitap’ ve ‘Dergi’ sınıflarına bakın ve iki sınıf arasındaki ortaklıkları ve farklılıkları belirleyin.</a:t>
            </a:r>
          </a:p>
        </p:txBody>
      </p:sp>
    </p:spTree>
    <p:extLst>
      <p:ext uri="{BB962C8B-B14F-4D97-AF65-F5344CB8AC3E}">
        <p14:creationId xmlns:p14="http://schemas.microsoft.com/office/powerpoint/2010/main" val="373350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dirty="0"/>
          </a:p>
        </p:txBody>
      </p:sp>
      <p:pic>
        <p:nvPicPr>
          <p:cNvPr id="4" name="Picture 3"/>
          <p:cNvPicPr>
            <a:picLocks noChangeAspect="1"/>
          </p:cNvPicPr>
          <p:nvPr/>
        </p:nvPicPr>
        <p:blipFill>
          <a:blip r:embed="rId2"/>
          <a:stretch>
            <a:fillRect/>
          </a:stretch>
        </p:blipFill>
        <p:spPr>
          <a:xfrm>
            <a:off x="5923770" y="2133600"/>
            <a:ext cx="1857375" cy="2352675"/>
          </a:xfrm>
          <a:prstGeom prst="rect">
            <a:avLst/>
          </a:prstGeom>
        </p:spPr>
      </p:pic>
    </p:spTree>
    <p:extLst>
      <p:ext uri="{BB962C8B-B14F-4D97-AF65-F5344CB8AC3E}">
        <p14:creationId xmlns:p14="http://schemas.microsoft.com/office/powerpoint/2010/main" val="4279801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5" name="Picture 4"/>
          <p:cNvPicPr>
            <a:picLocks noChangeAspect="1"/>
          </p:cNvPicPr>
          <p:nvPr/>
        </p:nvPicPr>
        <p:blipFill>
          <a:blip r:embed="rId2"/>
          <a:stretch>
            <a:fillRect/>
          </a:stretch>
        </p:blipFill>
        <p:spPr>
          <a:xfrm>
            <a:off x="4072890" y="2517461"/>
            <a:ext cx="5143500" cy="3009900"/>
          </a:xfrm>
          <a:prstGeom prst="rect">
            <a:avLst/>
          </a:prstGeom>
        </p:spPr>
      </p:pic>
    </p:spTree>
    <p:extLst>
      <p:ext uri="{BB962C8B-B14F-4D97-AF65-F5344CB8AC3E}">
        <p14:creationId xmlns:p14="http://schemas.microsoft.com/office/powerpoint/2010/main" val="316949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Abstraction(</a:t>
            </a:r>
            <a:r>
              <a:rPr lang="en-US" dirty="0" err="1" smtClean="0"/>
              <a:t>soyutlama</a:t>
            </a:r>
            <a:r>
              <a:rPr lang="en-US" dirty="0" smtClean="0"/>
              <a:t>)</a:t>
            </a:r>
            <a:r>
              <a:rPr lang="tr-TR" dirty="0" smtClean="0"/>
              <a:t> ve </a:t>
            </a:r>
            <a:r>
              <a:rPr lang="en-US" dirty="0" smtClean="0"/>
              <a:t>Encapsulation (</a:t>
            </a:r>
            <a:r>
              <a:rPr lang="tr-TR" dirty="0" err="1" smtClean="0"/>
              <a:t>kapsülleme</a:t>
            </a:r>
            <a:r>
              <a:rPr lang="en-US" dirty="0" smtClean="0"/>
              <a:t>)</a:t>
            </a:r>
            <a:r>
              <a:rPr lang="tr-TR" dirty="0" smtClean="0"/>
              <a:t>, yazılım </a:t>
            </a:r>
            <a:r>
              <a:rPr lang="en-US" dirty="0" smtClean="0"/>
              <a:t>g</a:t>
            </a:r>
            <a:r>
              <a:rPr lang="tr-TR" dirty="0" err="1" smtClean="0"/>
              <a:t>eliştirmeye</a:t>
            </a:r>
            <a:r>
              <a:rPr lang="tr-TR" dirty="0" smtClean="0"/>
              <a:t> yönelik Nesne Odaklı yaklaşımın temel ilkelerdir.</a:t>
            </a:r>
            <a:endParaRPr lang="en-US" dirty="0" smtClean="0"/>
          </a:p>
          <a:p>
            <a:r>
              <a:rPr lang="en-US" dirty="0" smtClean="0"/>
              <a:t>Abstraction</a:t>
            </a:r>
            <a:r>
              <a:rPr lang="tr-TR" dirty="0" smtClean="0"/>
              <a:t>, karmaşık fikirleri dikkate almamızı sağlarken, bizi şaşırtacak alakasız ayrıntıları göz ardı etmemizi sağlar.</a:t>
            </a:r>
            <a:endParaRPr lang="en-US" dirty="0" smtClean="0"/>
          </a:p>
          <a:p>
            <a:r>
              <a:rPr lang="en-US" dirty="0" smtClean="0"/>
              <a:t>Encapsulation, </a:t>
            </a:r>
            <a:r>
              <a:rPr lang="tr-TR" dirty="0" smtClean="0"/>
              <a:t>nasıl çalıştığının karmaşıklığını göz önünde bulundurmadan bir şeyin ne yaptığına odaklanmamızı sağlar</a:t>
            </a:r>
            <a:endParaRPr lang="tr-TR" dirty="0"/>
          </a:p>
        </p:txBody>
      </p:sp>
    </p:spTree>
    <p:extLst>
      <p:ext uri="{BB962C8B-B14F-4D97-AF65-F5344CB8AC3E}">
        <p14:creationId xmlns:p14="http://schemas.microsoft.com/office/powerpoint/2010/main" val="527799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4204421" y="2674623"/>
            <a:ext cx="5362575" cy="2695575"/>
          </a:xfrm>
          <a:prstGeom prst="rect">
            <a:avLst/>
          </a:prstGeom>
        </p:spPr>
      </p:pic>
    </p:spTree>
    <p:extLst>
      <p:ext uri="{BB962C8B-B14F-4D97-AF65-F5344CB8AC3E}">
        <p14:creationId xmlns:p14="http://schemas.microsoft.com/office/powerpoint/2010/main" val="367962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Soru</a:t>
            </a:r>
            <a:endParaRPr lang="tr-TR" dirty="0"/>
          </a:p>
        </p:txBody>
      </p:sp>
      <p:sp>
        <p:nvSpPr>
          <p:cNvPr id="3" name="Content Placeholder 2"/>
          <p:cNvSpPr>
            <a:spLocks noGrp="1"/>
          </p:cNvSpPr>
          <p:nvPr>
            <p:ph idx="1"/>
          </p:nvPr>
        </p:nvSpPr>
        <p:spPr/>
        <p:txBody>
          <a:bodyPr/>
          <a:lstStyle/>
          <a:p>
            <a:r>
              <a:rPr lang="tr-TR" dirty="0" smtClean="0"/>
              <a:t>Evinizi düşünün ve yeni bir arkadaşınızla bir hafta boyunca evinizi değiştireceğinizi hayal edin.</a:t>
            </a:r>
            <a:r>
              <a:rPr lang="en-US" dirty="0" smtClean="0"/>
              <a:t> </a:t>
            </a:r>
          </a:p>
          <a:p>
            <a:r>
              <a:rPr lang="tr-TR" dirty="0" smtClean="0"/>
              <a:t>Onlara eviniz hakkında anlatacağınız ve evleri hakkında bilmek istediğiniz üç önemli şeyi yazın.</a:t>
            </a:r>
            <a:endParaRPr lang="en-US" dirty="0" smtClean="0"/>
          </a:p>
          <a:p>
            <a:r>
              <a:rPr lang="tr-TR" dirty="0" smtClean="0"/>
              <a:t>Şimdi arkadaşınıza söylemeyeceğiniz üç alakasız ayrıntıyı listeleyin.</a:t>
            </a:r>
            <a:endParaRPr lang="tr-TR" dirty="0"/>
          </a:p>
        </p:txBody>
      </p:sp>
    </p:spTree>
    <p:extLst>
      <p:ext uri="{BB962C8B-B14F-4D97-AF65-F5344CB8AC3E}">
        <p14:creationId xmlns:p14="http://schemas.microsoft.com/office/powerpoint/2010/main" val="3951730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Soru-Cevap</a:t>
            </a:r>
            <a:endParaRPr lang="tr-TR" dirty="0"/>
          </a:p>
        </p:txBody>
      </p:sp>
      <p:sp>
        <p:nvSpPr>
          <p:cNvPr id="3" name="Content Placeholder 2"/>
          <p:cNvSpPr>
            <a:spLocks noGrp="1"/>
          </p:cNvSpPr>
          <p:nvPr>
            <p:ph idx="1"/>
          </p:nvPr>
        </p:nvSpPr>
        <p:spPr/>
        <p:txBody>
          <a:bodyPr/>
          <a:lstStyle/>
          <a:p>
            <a:r>
              <a:rPr lang="tr-TR" dirty="0"/>
              <a:t>Muhtemelen onlara adresi söyler, onlara temel oda ve tesislerin listesini verirsiniz (</a:t>
            </a:r>
            <a:r>
              <a:rPr lang="tr-TR" dirty="0" smtClean="0"/>
              <a:t>örneğin </a:t>
            </a:r>
            <a:r>
              <a:rPr lang="tr-TR" dirty="0"/>
              <a:t>yatak odası sayısı) ve onlara nasıl gireceklerini </a:t>
            </a:r>
            <a:r>
              <a:rPr lang="tr-TR" dirty="0" smtClean="0"/>
              <a:t>söylersiniz</a:t>
            </a:r>
            <a:r>
              <a:rPr lang="en-US" dirty="0" smtClean="0"/>
              <a:t>.</a:t>
            </a:r>
          </a:p>
          <a:p>
            <a:r>
              <a:rPr lang="tr-TR" dirty="0"/>
              <a:t>Onlara ilgisiz ayrıntıları (duvarların rengi, koltuklar vb.) </a:t>
            </a:r>
            <a:r>
              <a:rPr lang="en-US" dirty="0" smtClean="0"/>
              <a:t>s</a:t>
            </a:r>
            <a:r>
              <a:rPr lang="tr-TR" dirty="0" err="1" smtClean="0"/>
              <a:t>öylemezsiniz</a:t>
            </a:r>
            <a:r>
              <a:rPr lang="tr-TR" dirty="0"/>
              <a:t>, çünkü </a:t>
            </a:r>
            <a:r>
              <a:rPr lang="en-US" dirty="0" err="1" smtClean="0"/>
              <a:t>onları</a:t>
            </a:r>
            <a:r>
              <a:rPr lang="en-US" dirty="0" smtClean="0"/>
              <a:t> </a:t>
            </a:r>
            <a:r>
              <a:rPr lang="tr-TR" dirty="0" smtClean="0"/>
              <a:t>bu </a:t>
            </a:r>
            <a:r>
              <a:rPr lang="tr-TR" dirty="0"/>
              <a:t>işe yaramaz bilgilerle </a:t>
            </a:r>
            <a:r>
              <a:rPr lang="en-US" dirty="0" err="1" smtClean="0"/>
              <a:t>boğmanın</a:t>
            </a:r>
            <a:r>
              <a:rPr lang="en-US" dirty="0" smtClean="0"/>
              <a:t> </a:t>
            </a:r>
            <a:r>
              <a:rPr lang="en-US" dirty="0" err="1" smtClean="0"/>
              <a:t>anlamı</a:t>
            </a:r>
            <a:r>
              <a:rPr lang="en-US" dirty="0" smtClean="0"/>
              <a:t> </a:t>
            </a:r>
            <a:r>
              <a:rPr lang="en-US" dirty="0" err="1" smtClean="0"/>
              <a:t>yoktur</a:t>
            </a:r>
            <a:r>
              <a:rPr lang="tr-TR" dirty="0" smtClean="0"/>
              <a:t>.</a:t>
            </a:r>
            <a:endParaRPr lang="en-US" dirty="0" smtClean="0"/>
          </a:p>
          <a:p>
            <a:r>
              <a:rPr lang="en-US" dirty="0" smtClean="0"/>
              <a:t>Abstraction</a:t>
            </a:r>
            <a:r>
              <a:rPr lang="tr-TR" dirty="0" smtClean="0"/>
              <a:t>, </a:t>
            </a:r>
            <a:r>
              <a:rPr lang="tr-TR" dirty="0"/>
              <a:t>evinizin önemli üst düzey </a:t>
            </a:r>
            <a:r>
              <a:rPr lang="tr-TR" dirty="0" smtClean="0"/>
              <a:t>ayrıntılarını</a:t>
            </a:r>
            <a:r>
              <a:rPr lang="en-US" dirty="0"/>
              <a:t> </a:t>
            </a:r>
            <a:r>
              <a:rPr lang="en-US" dirty="0" err="1" smtClean="0"/>
              <a:t>göz</a:t>
            </a:r>
            <a:r>
              <a:rPr lang="en-US" dirty="0" smtClean="0"/>
              <a:t> </a:t>
            </a:r>
            <a:r>
              <a:rPr lang="en-US" dirty="0" err="1" smtClean="0"/>
              <a:t>önüne</a:t>
            </a:r>
            <a:r>
              <a:rPr lang="en-US" dirty="0" smtClean="0"/>
              <a:t> </a:t>
            </a:r>
            <a:r>
              <a:rPr lang="en-US" dirty="0" err="1" smtClean="0"/>
              <a:t>çıkarmak</a:t>
            </a:r>
            <a:r>
              <a:rPr lang="en-US" dirty="0" smtClean="0"/>
              <a:t> (</a:t>
            </a:r>
            <a:r>
              <a:rPr lang="en-US" dirty="0" err="1" smtClean="0"/>
              <a:t>örneğin</a:t>
            </a:r>
            <a:r>
              <a:rPr lang="en-US" dirty="0" smtClean="0"/>
              <a:t> </a:t>
            </a:r>
            <a:r>
              <a:rPr lang="en-US" dirty="0" err="1" smtClean="0"/>
              <a:t>adres</a:t>
            </a:r>
            <a:r>
              <a:rPr lang="en-US" dirty="0" smtClean="0"/>
              <a:t> </a:t>
            </a:r>
            <a:r>
              <a:rPr lang="en-US" dirty="0" err="1" smtClean="0"/>
              <a:t>gibi</a:t>
            </a:r>
            <a:r>
              <a:rPr lang="en-US" dirty="0" smtClean="0"/>
              <a:t>) </a:t>
            </a:r>
            <a:r>
              <a:rPr lang="en-US" dirty="0" err="1" smtClean="0"/>
              <a:t>ve</a:t>
            </a:r>
            <a:r>
              <a:rPr lang="en-US" dirty="0" smtClean="0"/>
              <a:t> </a:t>
            </a:r>
            <a:r>
              <a:rPr lang="tr-TR" dirty="0" smtClean="0"/>
              <a:t>ayrıntılı</a:t>
            </a:r>
            <a:r>
              <a:rPr lang="en-US" dirty="0" err="1" smtClean="0"/>
              <a:t>lara</a:t>
            </a:r>
            <a:r>
              <a:rPr lang="en-US" dirty="0" smtClean="0"/>
              <a:t> </a:t>
            </a:r>
            <a:r>
              <a:rPr lang="en-US" dirty="0" err="1" smtClean="0"/>
              <a:t>boğulmamak</a:t>
            </a:r>
            <a:r>
              <a:rPr lang="en-US" dirty="0" smtClean="0"/>
              <a:t> </a:t>
            </a:r>
            <a:r>
              <a:rPr lang="en-US" dirty="0" err="1" smtClean="0"/>
              <a:t>anlamına</a:t>
            </a:r>
            <a:r>
              <a:rPr lang="en-US" dirty="0" smtClean="0"/>
              <a:t> </a:t>
            </a:r>
            <a:r>
              <a:rPr lang="en-US" dirty="0" err="1" smtClean="0"/>
              <a:t>gelir</a:t>
            </a:r>
            <a:r>
              <a:rPr lang="tr-TR" dirty="0" smtClean="0"/>
              <a:t>.</a:t>
            </a:r>
            <a:endParaRPr lang="tr-TR" dirty="0"/>
          </a:p>
        </p:txBody>
      </p:sp>
    </p:spTree>
    <p:extLst>
      <p:ext uri="{BB962C8B-B14F-4D97-AF65-F5344CB8AC3E}">
        <p14:creationId xmlns:p14="http://schemas.microsoft.com/office/powerpoint/2010/main" val="3286156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Soru</a:t>
            </a:r>
            <a:endParaRPr lang="tr-TR" dirty="0"/>
          </a:p>
        </p:txBody>
      </p:sp>
      <p:sp>
        <p:nvSpPr>
          <p:cNvPr id="3" name="Content Placeholder 2"/>
          <p:cNvSpPr>
            <a:spLocks noGrp="1"/>
          </p:cNvSpPr>
          <p:nvPr>
            <p:ph idx="1"/>
          </p:nvPr>
        </p:nvSpPr>
        <p:spPr/>
        <p:txBody>
          <a:bodyPr/>
          <a:lstStyle/>
          <a:p>
            <a:r>
              <a:rPr lang="tr-TR" dirty="0"/>
              <a:t>Evinizi düşünün ve günlük olarak kullandığınız televizyon gibi bir öğeyi yazın (ve bu öğeyi nasıl kullandığınızı kısaca açıklayın).</a:t>
            </a:r>
            <a:br>
              <a:rPr lang="tr-TR" dirty="0"/>
            </a:br>
            <a:r>
              <a:rPr lang="tr-TR" dirty="0"/>
              <a:t>Şimdi bu öğenin dahili bileşenlerini ve nasıl çalıştığına dair tüm teknik ayrıntıları </a:t>
            </a:r>
            <a:r>
              <a:rPr lang="tr-TR" dirty="0" smtClean="0"/>
              <a:t>tanımlamanın </a:t>
            </a:r>
            <a:r>
              <a:rPr lang="tr-TR" dirty="0"/>
              <a:t>ne kadar zor olacağını </a:t>
            </a:r>
            <a:r>
              <a:rPr lang="tr-TR" dirty="0" smtClean="0"/>
              <a:t>düşünün</a:t>
            </a:r>
            <a:r>
              <a:rPr lang="en-US" dirty="0" smtClean="0"/>
              <a:t>.</a:t>
            </a:r>
            <a:endParaRPr lang="tr-TR" dirty="0"/>
          </a:p>
        </p:txBody>
      </p:sp>
    </p:spTree>
    <p:extLst>
      <p:ext uri="{BB962C8B-B14F-4D97-AF65-F5344CB8AC3E}">
        <p14:creationId xmlns:p14="http://schemas.microsoft.com/office/powerpoint/2010/main" val="3486442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Soru-Cevap</a:t>
            </a:r>
            <a:endParaRPr lang="tr-TR" dirty="0"/>
          </a:p>
        </p:txBody>
      </p:sp>
      <p:sp>
        <p:nvSpPr>
          <p:cNvPr id="3" name="Content Placeholder 2"/>
          <p:cNvSpPr>
            <a:spLocks noGrp="1"/>
          </p:cNvSpPr>
          <p:nvPr>
            <p:ph idx="1"/>
          </p:nvPr>
        </p:nvSpPr>
        <p:spPr/>
        <p:txBody>
          <a:bodyPr/>
          <a:lstStyle/>
          <a:p>
            <a:r>
              <a:rPr lang="tr-TR" dirty="0"/>
              <a:t>Bir televizyonun nasıl çalıştırılacağını tanımlamak, dahili bileşenlerini ve tam olarak nasıl çalıştığını ayrıntılı olarak açıklamaktan çok daha kolaydır. Çoğu insan, kullandıkları cihazların tüm bileşenlerini veya nasıl çalıştıklarını bile bilmez - ancak bu, her gün cihaz kullanmasını engellemez</a:t>
            </a:r>
            <a:r>
              <a:rPr lang="tr-TR" dirty="0" smtClean="0"/>
              <a:t>.</a:t>
            </a:r>
            <a:endParaRPr lang="en-US" dirty="0" smtClean="0"/>
          </a:p>
          <a:p>
            <a:r>
              <a:rPr lang="tr-TR" dirty="0"/>
              <a:t>Işık anahtarlarının nasıl bağlandığı ve dahili olarak nasıl çalıştığı gibi teknik ayrıntıları bilmiyor olabilirsiniz, </a:t>
            </a:r>
            <a:r>
              <a:rPr lang="tr-TR" dirty="0" smtClean="0"/>
              <a:t>ancak</a:t>
            </a:r>
            <a:r>
              <a:rPr lang="en-US" dirty="0" smtClean="0"/>
              <a:t> </a:t>
            </a:r>
            <a:r>
              <a:rPr lang="tr-TR" dirty="0" smtClean="0"/>
              <a:t>yine </a:t>
            </a:r>
            <a:r>
              <a:rPr lang="tr-TR" dirty="0"/>
              <a:t>de evinizde (ve girdiğiniz yeni binalarda) ışıkları açıp </a:t>
            </a:r>
            <a:r>
              <a:rPr lang="en-US" dirty="0" err="1" smtClean="0"/>
              <a:t>kapatabilirsiniz</a:t>
            </a:r>
            <a:r>
              <a:rPr lang="tr-TR" dirty="0" smtClean="0"/>
              <a:t>.</a:t>
            </a:r>
            <a:endParaRPr lang="en-US" dirty="0" smtClean="0"/>
          </a:p>
          <a:p>
            <a:r>
              <a:rPr lang="en-US" dirty="0" err="1" smtClean="0"/>
              <a:t>Encupsulation</a:t>
            </a:r>
            <a:r>
              <a:rPr lang="en-US" dirty="0" smtClean="0"/>
              <a:t>, </a:t>
            </a:r>
            <a:r>
              <a:rPr lang="tr-TR" dirty="0"/>
              <a:t>bir ışık anahtarının ne yaptığını ve nasıl </a:t>
            </a:r>
            <a:r>
              <a:rPr lang="tr-TR" dirty="0" smtClean="0"/>
              <a:t>çalıştığı</a:t>
            </a:r>
            <a:r>
              <a:rPr lang="en-US" dirty="0" smtClean="0"/>
              <a:t>n</a:t>
            </a:r>
            <a:r>
              <a:rPr lang="tr-TR" dirty="0" smtClean="0"/>
              <a:t>ı</a:t>
            </a:r>
            <a:r>
              <a:rPr lang="tr-TR" dirty="0"/>
              <a:t>, aslında nasıl çalıştığının teknik detayı hakkında endişelenmenize gerek kalmadan düşünmemizi </a:t>
            </a:r>
            <a:r>
              <a:rPr lang="tr-TR" dirty="0" smtClean="0"/>
              <a:t>sağlar</a:t>
            </a:r>
            <a:r>
              <a:rPr lang="en-US" dirty="0" smtClean="0"/>
              <a:t>.</a:t>
            </a:r>
            <a:endParaRPr lang="tr-TR" dirty="0"/>
          </a:p>
        </p:txBody>
      </p:sp>
    </p:spTree>
    <p:extLst>
      <p:ext uri="{BB962C8B-B14F-4D97-AF65-F5344CB8AC3E}">
        <p14:creationId xmlns:p14="http://schemas.microsoft.com/office/powerpoint/2010/main" val="4037279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tr-TR" dirty="0"/>
              <a:t>Nesne Yöneliminin diğer iki temel ilkesi </a:t>
            </a:r>
            <a:r>
              <a:rPr lang="tr-TR" dirty="0" err="1" smtClean="0"/>
              <a:t>Generalization</a:t>
            </a:r>
            <a:r>
              <a:rPr lang="tr-TR" dirty="0" smtClean="0"/>
              <a:t>/</a:t>
            </a:r>
            <a:r>
              <a:rPr lang="en-US" dirty="0" smtClean="0"/>
              <a:t>S</a:t>
            </a:r>
            <a:r>
              <a:rPr lang="tr-TR" dirty="0" err="1" smtClean="0"/>
              <a:t>pecialization</a:t>
            </a:r>
            <a:r>
              <a:rPr lang="tr-TR" dirty="0" smtClean="0"/>
              <a:t> </a:t>
            </a:r>
            <a:r>
              <a:rPr lang="tr-TR" dirty="0"/>
              <a:t/>
            </a:r>
            <a:br>
              <a:rPr lang="tr-TR" dirty="0"/>
            </a:br>
            <a:r>
              <a:rPr lang="tr-TR" dirty="0"/>
              <a:t> </a:t>
            </a:r>
            <a:r>
              <a:rPr lang="en-US" dirty="0" smtClean="0"/>
              <a:t>(</a:t>
            </a:r>
            <a:r>
              <a:rPr lang="tr-TR" dirty="0" smtClean="0"/>
              <a:t>genelleme </a:t>
            </a:r>
            <a:r>
              <a:rPr lang="tr-TR" dirty="0"/>
              <a:t>/ </a:t>
            </a:r>
            <a:r>
              <a:rPr lang="tr-TR" dirty="0" smtClean="0"/>
              <a:t>uzmanlaşma</a:t>
            </a:r>
            <a:r>
              <a:rPr lang="en-US" dirty="0" smtClean="0"/>
              <a:t>)</a:t>
            </a:r>
            <a:r>
              <a:rPr lang="tr-TR" dirty="0" smtClean="0"/>
              <a:t> ve </a:t>
            </a:r>
            <a:r>
              <a:rPr lang="tr-TR" dirty="0" err="1"/>
              <a:t>polimorfizmdir</a:t>
            </a:r>
            <a:r>
              <a:rPr lang="tr-TR" dirty="0"/>
              <a:t>.</a:t>
            </a:r>
            <a:br>
              <a:rPr lang="tr-TR" dirty="0"/>
            </a:br>
            <a:r>
              <a:rPr lang="tr-TR" dirty="0"/>
              <a:t>Genelleme, ortak özelliklere sahip genel nesne kategorilerini dikkate almamızı ve daha sonra genel kategorilerin özelliklerini devralan özel alt sınıfları tanımlamamızı sağlar.</a:t>
            </a:r>
          </a:p>
        </p:txBody>
      </p:sp>
    </p:spTree>
    <p:extLst>
      <p:ext uri="{BB962C8B-B14F-4D97-AF65-F5344CB8AC3E}">
        <p14:creationId xmlns:p14="http://schemas.microsoft.com/office/powerpoint/2010/main" val="963304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Soru</a:t>
            </a:r>
            <a:endParaRPr lang="tr-TR" dirty="0"/>
          </a:p>
        </p:txBody>
      </p:sp>
      <p:sp>
        <p:nvSpPr>
          <p:cNvPr id="3" name="Content Placeholder 2"/>
          <p:cNvSpPr>
            <a:spLocks noGrp="1"/>
          </p:cNvSpPr>
          <p:nvPr>
            <p:ph idx="1"/>
          </p:nvPr>
        </p:nvSpPr>
        <p:spPr/>
        <p:txBody>
          <a:bodyPr/>
          <a:lstStyle/>
          <a:p>
            <a:endParaRPr lang="tr-TR" dirty="0"/>
          </a:p>
          <a:p>
            <a:r>
              <a:rPr lang="tr-TR" dirty="0" smtClean="0"/>
              <a:t>Hastane</a:t>
            </a:r>
            <a:r>
              <a:rPr lang="en-US" dirty="0" smtClean="0"/>
              <a:t>de </a:t>
            </a:r>
            <a:r>
              <a:rPr lang="tr-TR" dirty="0"/>
              <a:t>istihdam edilmesini beklediğiniz üç ortak mesleği düşünün.</a:t>
            </a:r>
            <a:r>
              <a:rPr lang="tr-TR" dirty="0" smtClean="0"/>
              <a:t> </a:t>
            </a:r>
            <a:r>
              <a:rPr lang="tr-TR" dirty="0"/>
              <a:t/>
            </a:r>
            <a:br>
              <a:rPr lang="tr-TR" dirty="0"/>
            </a:br>
            <a:r>
              <a:rPr lang="tr-TR" dirty="0"/>
              <a:t>Şimdi bu ortak mesleklerin her biri için iki veya üç spesifik personel </a:t>
            </a:r>
            <a:r>
              <a:rPr lang="tr-TR" dirty="0" smtClean="0"/>
              <a:t>kategorisi</a:t>
            </a:r>
            <a:r>
              <a:rPr lang="en-US" dirty="0" smtClean="0"/>
              <a:t> </a:t>
            </a:r>
            <a:r>
              <a:rPr lang="en-US" dirty="0" err="1" smtClean="0"/>
              <a:t>düşünün</a:t>
            </a:r>
            <a:r>
              <a:rPr lang="en-US" dirty="0" smtClean="0"/>
              <a:t> </a:t>
            </a:r>
            <a:r>
              <a:rPr lang="en-US" dirty="0" err="1" smtClean="0"/>
              <a:t>ve</a:t>
            </a:r>
            <a:r>
              <a:rPr lang="en-US" dirty="0" smtClean="0"/>
              <a:t> </a:t>
            </a:r>
            <a:r>
              <a:rPr lang="en-US" dirty="0" err="1" smtClean="0"/>
              <a:t>liste</a:t>
            </a:r>
            <a:r>
              <a:rPr lang="en-US" dirty="0" smtClean="0"/>
              <a:t> </a:t>
            </a:r>
            <a:r>
              <a:rPr lang="en-US" dirty="0" err="1" smtClean="0"/>
              <a:t>halinde</a:t>
            </a:r>
            <a:r>
              <a:rPr lang="en-US" dirty="0" smtClean="0"/>
              <a:t> </a:t>
            </a:r>
            <a:r>
              <a:rPr lang="en-US" dirty="0" err="1" smtClean="0"/>
              <a:t>yazın</a:t>
            </a:r>
            <a:r>
              <a:rPr lang="en-US" dirty="0" smtClean="0"/>
              <a:t>.</a:t>
            </a:r>
            <a:endParaRPr lang="tr-TR" dirty="0"/>
          </a:p>
          <a:p>
            <a:endParaRPr lang="tr-TR" dirty="0"/>
          </a:p>
        </p:txBody>
      </p:sp>
    </p:spTree>
    <p:extLst>
      <p:ext uri="{BB962C8B-B14F-4D97-AF65-F5344CB8AC3E}">
        <p14:creationId xmlns:p14="http://schemas.microsoft.com/office/powerpoint/2010/main" val="637608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393</TotalTime>
  <Words>1142</Words>
  <Application>Microsoft Office PowerPoint</Application>
  <PresentationFormat>Widescreen</PresentationFormat>
  <Paragraphs>66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Unicode MS</vt:lpstr>
      <vt:lpstr>Century Gothic</vt:lpstr>
      <vt:lpstr>Wingdings 3</vt:lpstr>
      <vt:lpstr>Wisp</vt:lpstr>
      <vt:lpstr>PowerPoint Presentation</vt:lpstr>
      <vt:lpstr>Nesne Yönelimi Paradigmasını neden kullanmalıyım?</vt:lpstr>
      <vt:lpstr>PowerPoint Presentation</vt:lpstr>
      <vt:lpstr>Soru</vt:lpstr>
      <vt:lpstr>Soru-Cevap</vt:lpstr>
      <vt:lpstr>Soru</vt:lpstr>
      <vt:lpstr>Soru-Cevap</vt:lpstr>
      <vt:lpstr>PowerPoint Presentation</vt:lpstr>
      <vt:lpstr>Soru</vt:lpstr>
      <vt:lpstr>Soru-Cevap</vt:lpstr>
      <vt:lpstr>PowerPoint Presentation</vt:lpstr>
      <vt:lpstr>Soru</vt:lpstr>
      <vt:lpstr>Cevap</vt:lpstr>
      <vt:lpstr>PowerPoint Presentation</vt:lpstr>
      <vt:lpstr>PowerPoint Presentation</vt:lpstr>
      <vt:lpstr>Soru</vt:lpstr>
      <vt:lpstr>Cevap</vt:lpstr>
      <vt:lpstr>PowerPoint Presentation</vt:lpstr>
      <vt:lpstr>Nesneye Yönelik Programlama Tam Olarak Nedir?</vt:lpstr>
      <vt:lpstr>Soru</vt:lpstr>
      <vt:lpstr>Cevap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Mec</dc:creator>
  <cp:lastModifiedBy>Mec</cp:lastModifiedBy>
  <cp:revision>15</cp:revision>
  <dcterms:created xsi:type="dcterms:W3CDTF">2020-05-02T19:23:44Z</dcterms:created>
  <dcterms:modified xsi:type="dcterms:W3CDTF">2020-10-25T09:32:57Z</dcterms:modified>
</cp:coreProperties>
</file>