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483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59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6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21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362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22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0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53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3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8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0DEDFF3-0A88-484E-9E53-322496CA60F8}" type="datetimeFigureOut">
              <a:rPr lang="tr-TR" smtClean="0"/>
              <a:t>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8A79AF-8C6F-490B-AEBC-154E5B9ED28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0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DFA </a:t>
            </a:r>
            <a:r>
              <a:rPr lang="tr-TR" dirty="0" err="1" smtClean="0"/>
              <a:t>Minimizasyonu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64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gatevidyalay.com/wp-content/uploads/2018/08/DFA-Minimization-Problem-01-Minimal-D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33" y="0"/>
            <a:ext cx="4216919" cy="683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7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8062"/>
          </a:xfrm>
        </p:spPr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03862"/>
            <a:ext cx="9601200" cy="4048298"/>
          </a:xfrm>
        </p:spPr>
        <p:txBody>
          <a:bodyPr/>
          <a:lstStyle/>
          <a:p>
            <a:r>
              <a:rPr lang="tr-TR" dirty="0" smtClean="0"/>
              <a:t>Aşağıdaki </a:t>
            </a:r>
            <a:r>
              <a:rPr lang="tr-TR" dirty="0" err="1" smtClean="0"/>
              <a:t>DFA’yı</a:t>
            </a:r>
            <a:r>
              <a:rPr lang="tr-TR" dirty="0" smtClean="0"/>
              <a:t> sadeleştirin.</a:t>
            </a:r>
            <a:endParaRPr lang="tr-TR" dirty="0"/>
          </a:p>
        </p:txBody>
      </p:sp>
      <p:pic>
        <p:nvPicPr>
          <p:cNvPr id="14340" name="Picture 4" descr="https://www.gatevidyalay.com/wp-content/uploads/2018/08/DFA-Minimization-Problem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3" y="2372534"/>
            <a:ext cx="7542905" cy="36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5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4935"/>
          </a:xfrm>
        </p:spPr>
        <p:txBody>
          <a:bodyPr/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95549"/>
            <a:ext cx="9601200" cy="4071851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5364" name="Picture 4" descr="https://www.gatevidyalay.com/wp-content/uploads/2018/08/DFA-Minimization-Problem-02-Minimal-D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4" y="1720735"/>
            <a:ext cx="4549429" cy="44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Myphill-Nerode</a:t>
            </a:r>
            <a:r>
              <a:rPr lang="tr-TR" dirty="0"/>
              <a:t> Teoremi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99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64523" y="544483"/>
            <a:ext cx="10457411" cy="735677"/>
          </a:xfrm>
        </p:spPr>
        <p:txBody>
          <a:bodyPr>
            <a:noAutofit/>
          </a:bodyPr>
          <a:lstStyle/>
          <a:p>
            <a:r>
              <a:rPr lang="en-US" sz="2400" dirty="0"/>
              <a:t>We have to follow the various steps to minimize the DFA. These are as follows:</a:t>
            </a:r>
            <a:br>
              <a:rPr lang="en-US" sz="2400" dirty="0"/>
            </a:b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172095"/>
            <a:ext cx="9601200" cy="53949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1:</a:t>
            </a:r>
            <a:r>
              <a:rPr lang="en-US" dirty="0"/>
              <a:t> Remove all the states that are unreachable from the initial state via any set of the transition of DFA.</a:t>
            </a:r>
          </a:p>
          <a:p>
            <a:r>
              <a:rPr lang="en-US" b="1" dirty="0"/>
              <a:t>Step 2:</a:t>
            </a:r>
            <a:r>
              <a:rPr lang="en-US" dirty="0"/>
              <a:t> Draw the transition table for all pair of states.</a:t>
            </a:r>
          </a:p>
          <a:p>
            <a:r>
              <a:rPr lang="en-US" b="1" dirty="0"/>
              <a:t>Step 3:</a:t>
            </a:r>
            <a:r>
              <a:rPr lang="en-US" dirty="0"/>
              <a:t> Now split the transition table into two tables T1 and T2. T1 contains all final states, and T2 contains non-final states.</a:t>
            </a:r>
          </a:p>
          <a:p>
            <a:r>
              <a:rPr lang="en-US" b="1" dirty="0"/>
              <a:t>Step 4:</a:t>
            </a:r>
            <a:r>
              <a:rPr lang="en-US" dirty="0"/>
              <a:t> Find similar rows from T1 such that: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means, find the two states which have the same value of a and b and remove one of them.</a:t>
            </a:r>
          </a:p>
          <a:p>
            <a:r>
              <a:rPr lang="en-US" b="1" dirty="0"/>
              <a:t>Step 5:</a:t>
            </a:r>
            <a:r>
              <a:rPr lang="en-US" dirty="0"/>
              <a:t> Repeat step 3 until we find no similar rows available in the transition table T1.</a:t>
            </a:r>
          </a:p>
          <a:p>
            <a:r>
              <a:rPr lang="en-US" b="1" dirty="0"/>
              <a:t>Step 6:</a:t>
            </a:r>
            <a:r>
              <a:rPr lang="en-US" dirty="0"/>
              <a:t> Repeat step 3 and step 4 for table T2 also.</a:t>
            </a:r>
          </a:p>
          <a:p>
            <a:r>
              <a:rPr lang="en-US" b="1" dirty="0"/>
              <a:t>Step 7:</a:t>
            </a:r>
            <a:r>
              <a:rPr lang="en-US" dirty="0"/>
              <a:t> Now combine the reduced T1 and T2 tables. The combined transition table is the transition table of minimized DFA.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49" y="3174250"/>
            <a:ext cx="1784899" cy="9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493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12669"/>
            <a:ext cx="9601200" cy="4254731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23" y="1612669"/>
            <a:ext cx="8505386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471353"/>
            <a:ext cx="9601200" cy="4396047"/>
          </a:xfrm>
        </p:spPr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In the given DFA, q2 and q4 are the unreachable states so remove them.</a:t>
            </a:r>
          </a:p>
          <a:p>
            <a:r>
              <a:rPr lang="en-US" b="1" dirty="0"/>
              <a:t>Step 2:</a:t>
            </a:r>
            <a:r>
              <a:rPr lang="en-US" dirty="0"/>
              <a:t> Draw the transition table for the rest of the states.</a:t>
            </a:r>
          </a:p>
          <a:p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01153"/>
              </p:ext>
            </p:extLst>
          </p:nvPr>
        </p:nvGraphicFramePr>
        <p:xfrm>
          <a:off x="1629295" y="2672182"/>
          <a:ext cx="8121534" cy="2556526"/>
        </p:xfrm>
        <a:graphic>
          <a:graphicData uri="http://schemas.openxmlformats.org/drawingml/2006/table">
            <a:tbl>
              <a:tblPr/>
              <a:tblGrid>
                <a:gridCol w="2707178">
                  <a:extLst>
                    <a:ext uri="{9D8B030D-6E8A-4147-A177-3AD203B41FA5}">
                      <a16:colId xmlns:a16="http://schemas.microsoft.com/office/drawing/2014/main" val="3124478689"/>
                    </a:ext>
                  </a:extLst>
                </a:gridCol>
                <a:gridCol w="2707178">
                  <a:extLst>
                    <a:ext uri="{9D8B030D-6E8A-4147-A177-3AD203B41FA5}">
                      <a16:colId xmlns:a16="http://schemas.microsoft.com/office/drawing/2014/main" val="1884099493"/>
                    </a:ext>
                  </a:extLst>
                </a:gridCol>
                <a:gridCol w="2707178">
                  <a:extLst>
                    <a:ext uri="{9D8B030D-6E8A-4147-A177-3AD203B41FA5}">
                      <a16:colId xmlns:a16="http://schemas.microsoft.com/office/drawing/2014/main" val="755982785"/>
                    </a:ext>
                  </a:extLst>
                </a:gridCol>
              </a:tblGrid>
              <a:tr h="581830"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58857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2702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81229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36410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9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1" y="799573"/>
            <a:ext cx="9601200" cy="5518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 Now divide rows of transition table into two sets as:</a:t>
            </a:r>
          </a:p>
          <a:p>
            <a:r>
              <a:rPr lang="en-US" dirty="0"/>
              <a:t>1. One set contains those rows, which start from non-final states: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2. Another set contains those rows, which starts from final states.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39515"/>
              </p:ext>
            </p:extLst>
          </p:nvPr>
        </p:nvGraphicFramePr>
        <p:xfrm>
          <a:off x="2265218" y="1829656"/>
          <a:ext cx="7813965" cy="1453871"/>
        </p:xfrm>
        <a:graphic>
          <a:graphicData uri="http://schemas.openxmlformats.org/drawingml/2006/table">
            <a:tbl>
              <a:tblPr/>
              <a:tblGrid>
                <a:gridCol w="2604655">
                  <a:extLst>
                    <a:ext uri="{9D8B030D-6E8A-4147-A177-3AD203B41FA5}">
                      <a16:colId xmlns:a16="http://schemas.microsoft.com/office/drawing/2014/main" val="841617270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4258521966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2992291926"/>
                    </a:ext>
                  </a:extLst>
                </a:gridCol>
              </a:tblGrid>
              <a:tr h="539075"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78164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05829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84022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61430"/>
              </p:ext>
            </p:extLst>
          </p:nvPr>
        </p:nvGraphicFramePr>
        <p:xfrm>
          <a:off x="2265217" y="4099196"/>
          <a:ext cx="7813965" cy="1437244"/>
        </p:xfrm>
        <a:graphic>
          <a:graphicData uri="http://schemas.openxmlformats.org/drawingml/2006/table">
            <a:tbl>
              <a:tblPr/>
              <a:tblGrid>
                <a:gridCol w="2604655">
                  <a:extLst>
                    <a:ext uri="{9D8B030D-6E8A-4147-A177-3AD203B41FA5}">
                      <a16:colId xmlns:a16="http://schemas.microsoft.com/office/drawing/2014/main" val="1248088236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3630018760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1287977008"/>
                    </a:ext>
                  </a:extLst>
                </a:gridCol>
              </a:tblGrid>
              <a:tr h="532910"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4206"/>
                  </a:ext>
                </a:extLst>
              </a:tr>
              <a:tr h="452167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34299"/>
                  </a:ext>
                </a:extLst>
              </a:tr>
              <a:tr h="452167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q5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2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4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640080"/>
            <a:ext cx="9601200" cy="5227320"/>
          </a:xfrm>
        </p:spPr>
        <p:txBody>
          <a:bodyPr/>
          <a:lstStyle/>
          <a:p>
            <a:pPr algn="just"/>
            <a:r>
              <a:rPr lang="en-US" b="1" dirty="0"/>
              <a:t>Step 4:</a:t>
            </a:r>
            <a:r>
              <a:rPr lang="en-US" dirty="0"/>
              <a:t> Set 1 has no similar rows so set 1 will be the same.</a:t>
            </a:r>
          </a:p>
          <a:p>
            <a:pPr algn="just"/>
            <a:r>
              <a:rPr lang="en-US" b="1" dirty="0"/>
              <a:t>Step 5:</a:t>
            </a:r>
            <a:r>
              <a:rPr lang="en-US" dirty="0"/>
              <a:t> In set 2, row 1 and row 2 are similar since q3 and q5 transit to the same state on 0 and 1. So skip q5 and then replace q5 by q3 in the rest.</a:t>
            </a:r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n-US" b="1" dirty="0"/>
              <a:t>Step 6:</a:t>
            </a:r>
            <a:r>
              <a:rPr lang="en-US" dirty="0"/>
              <a:t> Now combine set 1 and set 2 as: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5797"/>
              </p:ext>
            </p:extLst>
          </p:nvPr>
        </p:nvGraphicFramePr>
        <p:xfrm>
          <a:off x="2655916" y="2208182"/>
          <a:ext cx="7032567" cy="879220"/>
        </p:xfrm>
        <a:graphic>
          <a:graphicData uri="http://schemas.openxmlformats.org/drawingml/2006/table">
            <a:tbl>
              <a:tblPr/>
              <a:tblGrid>
                <a:gridCol w="2344189">
                  <a:extLst>
                    <a:ext uri="{9D8B030D-6E8A-4147-A177-3AD203B41FA5}">
                      <a16:colId xmlns:a16="http://schemas.microsoft.com/office/drawing/2014/main" val="451659974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2698475925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870547737"/>
                    </a:ext>
                  </a:extLst>
                </a:gridCol>
              </a:tblGrid>
              <a:tr h="465025"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6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67693"/>
                  </a:ext>
                </a:extLst>
              </a:tr>
              <a:tr h="394567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58615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71888"/>
              </p:ext>
            </p:extLst>
          </p:nvPr>
        </p:nvGraphicFramePr>
        <p:xfrm>
          <a:off x="2655916" y="4364182"/>
          <a:ext cx="7032567" cy="1686228"/>
        </p:xfrm>
        <a:graphic>
          <a:graphicData uri="http://schemas.openxmlformats.org/drawingml/2006/table">
            <a:tbl>
              <a:tblPr/>
              <a:tblGrid>
                <a:gridCol w="2344189">
                  <a:extLst>
                    <a:ext uri="{9D8B030D-6E8A-4147-A177-3AD203B41FA5}">
                      <a16:colId xmlns:a16="http://schemas.microsoft.com/office/drawing/2014/main" val="2424297209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557483901"/>
                    </a:ext>
                  </a:extLst>
                </a:gridCol>
                <a:gridCol w="2344189">
                  <a:extLst>
                    <a:ext uri="{9D8B030D-6E8A-4147-A177-3AD203B41FA5}">
                      <a16:colId xmlns:a16="http://schemas.microsoft.com/office/drawing/2014/main" val="3118327898"/>
                    </a:ext>
                  </a:extLst>
                </a:gridCol>
              </a:tblGrid>
              <a:tr h="473850"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318" marR="108318" marT="108318" marB="108318">
                    <a:lnL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6364"/>
                  </a:ext>
                </a:extLst>
              </a:tr>
              <a:tr h="401921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49959"/>
                  </a:ext>
                </a:extLst>
              </a:tr>
              <a:tr h="401921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01320"/>
                  </a:ext>
                </a:extLst>
              </a:tr>
              <a:tr h="401921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q3</a:t>
                      </a:r>
                    </a:p>
                  </a:txBody>
                  <a:tcPr marL="72212" marR="72212" marT="72212" marB="7221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9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5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947651"/>
            <a:ext cx="9601200" cy="4919749"/>
          </a:xfrm>
        </p:spPr>
        <p:txBody>
          <a:bodyPr/>
          <a:lstStyle/>
          <a:p>
            <a:r>
              <a:rPr lang="en-US" b="1" dirty="0"/>
              <a:t>Now it is the transition table of minimized DFA.</a:t>
            </a:r>
            <a:endParaRPr lang="tr-TR" dirty="0"/>
          </a:p>
        </p:txBody>
      </p:sp>
      <p:pic>
        <p:nvPicPr>
          <p:cNvPr id="4098" name="Picture 2" descr="Minimization of D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18" y="1655357"/>
            <a:ext cx="7918282" cy="40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Minimization</a:t>
            </a:r>
            <a:r>
              <a:rPr lang="tr-TR" dirty="0"/>
              <a:t> of DFA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DFA'nın</a:t>
            </a:r>
            <a:r>
              <a:rPr lang="tr-TR" dirty="0"/>
              <a:t> </a:t>
            </a:r>
            <a:r>
              <a:rPr lang="tr-TR" dirty="0" err="1"/>
              <a:t>minimizasyonu</a:t>
            </a:r>
            <a:r>
              <a:rPr lang="tr-TR" dirty="0"/>
              <a:t>, verilen </a:t>
            </a:r>
            <a:r>
              <a:rPr lang="tr-TR" dirty="0" err="1"/>
              <a:t>FA'den</a:t>
            </a:r>
            <a:r>
              <a:rPr lang="tr-TR" dirty="0"/>
              <a:t> durum sayısının azaltılması anlamına gelir. Böylece, </a:t>
            </a:r>
            <a:r>
              <a:rPr lang="tr-TR" dirty="0" err="1" smtClean="0"/>
              <a:t>FSM'yi</a:t>
            </a:r>
            <a:r>
              <a:rPr lang="tr-TR" dirty="0"/>
              <a:t> (sonlu durum makinesi)</a:t>
            </a:r>
            <a:r>
              <a:rPr lang="tr-TR" dirty="0" smtClean="0"/>
              <a:t> </a:t>
            </a:r>
            <a:r>
              <a:rPr lang="tr-TR" dirty="0"/>
              <a:t>en aza indirdikten sonra </a:t>
            </a:r>
            <a:r>
              <a:rPr lang="tr-TR" dirty="0" smtClean="0"/>
              <a:t>gerekli </a:t>
            </a:r>
            <a:r>
              <a:rPr lang="tr-TR" dirty="0"/>
              <a:t>durumlara sahip </a:t>
            </a:r>
            <a:r>
              <a:rPr lang="tr-TR" dirty="0" err="1"/>
              <a:t>FSM'yi</a:t>
            </a:r>
            <a:r>
              <a:rPr lang="tr-TR" dirty="0"/>
              <a:t> </a:t>
            </a:r>
            <a:r>
              <a:rPr lang="tr-TR" dirty="0" smtClean="0"/>
              <a:t>elde </a:t>
            </a:r>
            <a:r>
              <a:rPr lang="tr-TR" dirty="0"/>
              <a:t>ederiz.</a:t>
            </a:r>
          </a:p>
        </p:txBody>
      </p:sp>
      <p:pic>
        <p:nvPicPr>
          <p:cNvPr id="7170" name="Picture 2" descr="https://www.gatevidyalay.com/wp-content/uploads/2018/08/Minimization-of-D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26" y="3508980"/>
            <a:ext cx="5737753" cy="19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7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pic>
        <p:nvPicPr>
          <p:cNvPr id="5122" name="Picture 2" descr="dfa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58" y="1803861"/>
            <a:ext cx="7446251" cy="42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0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 descr="https://erkanceylan4.files.wordpress.com/2020/12/dfa4.png?w=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31" y="1608513"/>
            <a:ext cx="6910243" cy="458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dirty="0" err="1"/>
              <a:t>Equivalence</a:t>
            </a:r>
            <a:r>
              <a:rPr lang="tr-TR" dirty="0"/>
              <a:t> </a:t>
            </a:r>
            <a:r>
              <a:rPr lang="tr-TR" dirty="0" err="1"/>
              <a:t>Theorem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881149"/>
            <a:ext cx="10282844" cy="54697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u="sng" dirty="0"/>
              <a:t>Step-01:</a:t>
            </a:r>
            <a:endParaRPr lang="en-US" b="1" dirty="0"/>
          </a:p>
          <a:p>
            <a:pPr fontAlgn="base"/>
            <a:r>
              <a:rPr lang="en-US" dirty="0"/>
              <a:t> 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DFA'dan</a:t>
            </a:r>
            <a:r>
              <a:rPr lang="en-US" dirty="0"/>
              <a:t> (</a:t>
            </a:r>
            <a:r>
              <a:rPr lang="en-US" dirty="0" err="1"/>
              <a:t>varsa</a:t>
            </a:r>
            <a:r>
              <a:rPr lang="en-US" dirty="0"/>
              <a:t>)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ölü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erişilemeyen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fontAlgn="base">
              <a:buNone/>
            </a:pPr>
            <a:endParaRPr lang="tr-TR" b="1" u="sng" dirty="0" smtClean="0"/>
          </a:p>
          <a:p>
            <a:pPr marL="0" indent="0" fontAlgn="base">
              <a:buNone/>
            </a:pPr>
            <a:r>
              <a:rPr lang="en-US" b="1" u="sng" dirty="0" smtClean="0"/>
              <a:t>Step-02: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Verilen</a:t>
            </a:r>
            <a:r>
              <a:rPr lang="en-US" dirty="0"/>
              <a:t> DFA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çizin</a:t>
            </a:r>
            <a:r>
              <a:rPr lang="en-US" dirty="0" smtClean="0"/>
              <a:t>.</a:t>
            </a:r>
            <a:endParaRPr lang="tr-TR" dirty="0" smtClean="0"/>
          </a:p>
          <a:p>
            <a:pPr fontAlgn="base"/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, </a:t>
            </a:r>
            <a:r>
              <a:rPr lang="el-GR" dirty="0"/>
              <a:t>Σ'</a:t>
            </a:r>
            <a:r>
              <a:rPr lang="en-US" dirty="0" err="1"/>
              <a:t>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 smtClean="0"/>
              <a:t>sembollerin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 smtClean="0"/>
              <a:t>durumlar</a:t>
            </a:r>
            <a:r>
              <a:rPr lang="tr-TR" dirty="0" err="1" smtClean="0"/>
              <a:t>daki</a:t>
            </a:r>
            <a:r>
              <a:rPr lang="en-US" dirty="0" smtClean="0"/>
              <a:t> </a:t>
            </a:r>
            <a:r>
              <a:rPr lang="en-US" dirty="0" err="1"/>
              <a:t>geçişini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4538"/>
              </p:ext>
            </p:extLst>
          </p:nvPr>
        </p:nvGraphicFramePr>
        <p:xfrm>
          <a:off x="2236124" y="1851660"/>
          <a:ext cx="8736675" cy="2621280"/>
        </p:xfrm>
        <a:graphic>
          <a:graphicData uri="http://schemas.openxmlformats.org/drawingml/2006/table">
            <a:tbl>
              <a:tblPr/>
              <a:tblGrid>
                <a:gridCol w="8736675">
                  <a:extLst>
                    <a:ext uri="{9D8B030D-6E8A-4147-A177-3AD203B41FA5}">
                      <a16:colId xmlns:a16="http://schemas.microsoft.com/office/drawing/2014/main" val="2356500330"/>
                    </a:ext>
                  </a:extLst>
                </a:gridCol>
              </a:tblGrid>
              <a:tr h="2429395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u="sng" dirty="0">
                          <a:effectLst/>
                          <a:latin typeface="roboto condensed"/>
                        </a:rPr>
                        <a:t>Dead State</a:t>
                      </a:r>
                      <a:endParaRPr lang="en-US" b="1" dirty="0">
                        <a:effectLst/>
                        <a:latin typeface="roboto condensed"/>
                      </a:endParaRP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dirty="0">
                          <a:effectLst/>
                        </a:rPr>
                        <a:t>All those non-final states which transit to itself for all input symbols in ∑ are called as dead states.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b="1" u="sng" dirty="0">
                          <a:effectLst/>
                          <a:latin typeface="roboto condensed"/>
                        </a:rPr>
                        <a:t>Inaccessible State</a:t>
                      </a:r>
                      <a:endParaRPr lang="en-US" b="1" dirty="0">
                        <a:effectLst/>
                        <a:latin typeface="roboto condensed"/>
                      </a:endParaRP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en-US" dirty="0">
                          <a:effectLst/>
                        </a:rPr>
                        <a:t>All those states which can never be reached from the initial state are called as inaccessible states.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599" y="515389"/>
            <a:ext cx="10158153" cy="478813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u="sng" dirty="0"/>
              <a:t>Step-03</a:t>
            </a:r>
            <a:r>
              <a:rPr lang="en-US" b="1" u="sng" dirty="0" smtClean="0"/>
              <a:t>:</a:t>
            </a:r>
            <a:endParaRPr lang="en-US" dirty="0"/>
          </a:p>
          <a:p>
            <a:pPr algn="just" fontAlgn="base"/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denklik</a:t>
            </a:r>
            <a:r>
              <a:rPr lang="en-US" dirty="0"/>
              <a:t> </a:t>
            </a:r>
            <a:r>
              <a:rPr lang="en-US" dirty="0" err="1"/>
              <a:t>teoremini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başlayın</a:t>
            </a:r>
            <a:r>
              <a:rPr lang="en-US" dirty="0" smtClean="0"/>
              <a:t>.</a:t>
            </a:r>
            <a:endParaRPr lang="tr-TR" dirty="0" smtClean="0"/>
          </a:p>
          <a:p>
            <a:pPr algn="just" fontAlgn="base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sayaç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k </a:t>
            </a:r>
            <a:r>
              <a:rPr lang="en-US" dirty="0" err="1"/>
              <a:t>alın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0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başlatın.Q'yu</a:t>
            </a:r>
            <a:r>
              <a:rPr lang="en-US" dirty="0"/>
              <a:t> (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)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/>
              <a:t>bölün</a:t>
            </a:r>
            <a:r>
              <a:rPr lang="en-US" dirty="0"/>
              <a:t>, </a:t>
            </a:r>
            <a:r>
              <a:rPr lang="en-US" dirty="0" err="1"/>
              <a:t>öyle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son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son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 smtClean="0"/>
              <a:t>içerir</a:t>
            </a:r>
            <a:r>
              <a:rPr lang="en-US" dirty="0" smtClean="0"/>
              <a:t>.</a:t>
            </a:r>
            <a:endParaRPr lang="tr-TR" dirty="0" smtClean="0"/>
          </a:p>
          <a:p>
            <a:pPr algn="just" fontAlgn="base"/>
            <a:r>
              <a:rPr lang="en-US" dirty="0" smtClean="0"/>
              <a:t>Bu </a:t>
            </a:r>
            <a:r>
              <a:rPr lang="en-US" dirty="0" err="1"/>
              <a:t>bölüme</a:t>
            </a:r>
            <a:r>
              <a:rPr lang="en-US" dirty="0"/>
              <a:t> P0 </a:t>
            </a:r>
            <a:r>
              <a:rPr lang="en-US" dirty="0" err="1"/>
              <a:t>denir</a:t>
            </a:r>
            <a:r>
              <a:rPr lang="en-US" dirty="0"/>
              <a:t>. </a:t>
            </a:r>
          </a:p>
          <a:p>
            <a:pPr marL="0" indent="0" algn="just" fontAlgn="base">
              <a:buNone/>
            </a:pPr>
            <a:r>
              <a:rPr lang="en-US" b="1" u="sng" dirty="0"/>
              <a:t>Step-04</a:t>
            </a:r>
            <a:r>
              <a:rPr lang="en-US" b="1" u="sng" dirty="0" smtClean="0"/>
              <a:t>:</a:t>
            </a:r>
            <a:endParaRPr lang="en-US" dirty="0"/>
          </a:p>
          <a:p>
            <a:pPr algn="just" fontAlgn="base"/>
            <a:r>
              <a:rPr lang="en-US" dirty="0" err="1"/>
              <a:t>k'yi</a:t>
            </a:r>
            <a:r>
              <a:rPr lang="en-US" dirty="0"/>
              <a:t> 1 </a:t>
            </a:r>
            <a:r>
              <a:rPr lang="en-US" dirty="0" err="1"/>
              <a:t>artırın</a:t>
            </a:r>
            <a:r>
              <a:rPr lang="en-US" dirty="0" smtClean="0"/>
              <a:t>.</a:t>
            </a:r>
            <a:endParaRPr lang="tr-TR" dirty="0" smtClean="0"/>
          </a:p>
          <a:p>
            <a:pPr algn="just" fontAlgn="base"/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k-1</a:t>
            </a:r>
            <a:r>
              <a:rPr lang="en-US" dirty="0" smtClean="0"/>
              <a:t> </a:t>
            </a:r>
            <a:r>
              <a:rPr lang="en-US" dirty="0" err="1"/>
              <a:t>kümelerini</a:t>
            </a:r>
            <a:r>
              <a:rPr lang="en-US" dirty="0"/>
              <a:t> </a:t>
            </a:r>
            <a:r>
              <a:rPr lang="en-US" dirty="0" err="1"/>
              <a:t>bölümlere</a:t>
            </a:r>
            <a:r>
              <a:rPr lang="en-US" dirty="0"/>
              <a:t> </a:t>
            </a:r>
            <a:r>
              <a:rPr lang="en-US" dirty="0" err="1"/>
              <a:t>ayırarak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yi</a:t>
            </a:r>
            <a:r>
              <a:rPr lang="en-US" dirty="0" smtClean="0"/>
              <a:t> </a:t>
            </a:r>
            <a:r>
              <a:rPr lang="en-US" dirty="0" err="1"/>
              <a:t>bulun</a:t>
            </a:r>
            <a:r>
              <a:rPr lang="en-US" dirty="0" smtClean="0"/>
              <a:t>.</a:t>
            </a:r>
            <a:endParaRPr lang="tr-TR" dirty="0" smtClean="0"/>
          </a:p>
          <a:p>
            <a:pPr algn="just" fontAlgn="base"/>
            <a:r>
              <a:rPr lang="en-US" dirty="0" smtClean="0"/>
              <a:t>P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en-US" dirty="0" err="1"/>
              <a:t>kümesinde</a:t>
            </a:r>
            <a:r>
              <a:rPr lang="en-US" dirty="0"/>
              <a:t>, her </a:t>
            </a:r>
            <a:r>
              <a:rPr lang="en-US" dirty="0" err="1"/>
              <a:t>kümedeki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durum </a:t>
            </a:r>
            <a:r>
              <a:rPr lang="en-US" dirty="0" err="1"/>
              <a:t>çiftlerini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durum </a:t>
            </a:r>
            <a:r>
              <a:rPr lang="en-US" dirty="0" err="1"/>
              <a:t>ayırt</a:t>
            </a:r>
            <a:r>
              <a:rPr lang="en-US" dirty="0"/>
              <a:t> </a:t>
            </a:r>
            <a:r>
              <a:rPr lang="en-US" dirty="0" err="1"/>
              <a:t>edilebilirse</a:t>
            </a:r>
            <a:r>
              <a:rPr lang="en-US" dirty="0"/>
              <a:t>, </a:t>
            </a:r>
            <a:r>
              <a:rPr lang="en-US" dirty="0" err="1"/>
              <a:t>kümeyi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 smtClean="0"/>
              <a:t>'de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kümelere</a:t>
            </a:r>
            <a:r>
              <a:rPr lang="en-US" dirty="0"/>
              <a:t> </a:t>
            </a:r>
            <a:r>
              <a:rPr lang="en-US" dirty="0" err="1"/>
              <a:t>bölün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89109"/>
              </p:ext>
            </p:extLst>
          </p:nvPr>
        </p:nvGraphicFramePr>
        <p:xfrm>
          <a:off x="2263139" y="5169754"/>
          <a:ext cx="8375071" cy="1314173"/>
        </p:xfrm>
        <a:graphic>
          <a:graphicData uri="http://schemas.openxmlformats.org/drawingml/2006/table">
            <a:tbl>
              <a:tblPr/>
              <a:tblGrid>
                <a:gridCol w="8375071">
                  <a:extLst>
                    <a:ext uri="{9D8B030D-6E8A-4147-A177-3AD203B41FA5}">
                      <a16:colId xmlns:a16="http://schemas.microsoft.com/office/drawing/2014/main" val="2356500330"/>
                    </a:ext>
                  </a:extLst>
                </a:gridCol>
              </a:tblGrid>
              <a:tr h="1314173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Two states q</a:t>
                      </a:r>
                      <a:r>
                        <a:rPr lang="en-US" b="0" i="0" baseline="-2500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1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 and q</a:t>
                      </a:r>
                      <a:r>
                        <a:rPr lang="en-US" b="0" i="0" baseline="-2500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2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 are distinguishable in partition </a:t>
                      </a:r>
                      <a:r>
                        <a:rPr lang="en-US" b="0" i="0" dirty="0" err="1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P</a:t>
                      </a:r>
                      <a:r>
                        <a:rPr lang="en-US" b="0" i="0" baseline="-25000" dirty="0" err="1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k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 for any input symbol ‘a’,</a:t>
                      </a:r>
                    </a:p>
                    <a:p>
                      <a:pPr algn="ctr" fontAlgn="base"/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if δ (q</a:t>
                      </a:r>
                      <a:r>
                        <a:rPr lang="en-US" b="0" i="0" baseline="-2500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1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, a) and δ (q</a:t>
                      </a:r>
                      <a:r>
                        <a:rPr lang="en-US" b="0" i="0" baseline="-2500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2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, a) are in different sets in partition P</a:t>
                      </a:r>
                      <a:r>
                        <a:rPr lang="en-US" b="0" i="0" baseline="-2500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k-1</a:t>
                      </a:r>
                      <a:r>
                        <a:rPr lang="en-US" b="0" i="0" dirty="0" smtClean="0">
                          <a:solidFill>
                            <a:srgbClr val="303030"/>
                          </a:solidFill>
                          <a:effectLst/>
                          <a:latin typeface="Arimo"/>
                        </a:rPr>
                        <a:t>.</a:t>
                      </a:r>
                    </a:p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072341"/>
            <a:ext cx="9601200" cy="4961313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u="sng" dirty="0"/>
              <a:t>Step-05</a:t>
            </a:r>
            <a:r>
              <a:rPr lang="en-US" b="1" u="sng" dirty="0" smtClean="0"/>
              <a:t>:</a:t>
            </a:r>
            <a:endParaRPr lang="en-US" dirty="0"/>
          </a:p>
          <a:p>
            <a:pPr fontAlgn="base"/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olmayana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tr-TR" dirty="0" smtClean="0"/>
              <a:t>Step</a:t>
            </a:r>
            <a:r>
              <a:rPr lang="en-US" dirty="0" smtClean="0"/>
              <a:t>-04'ü </a:t>
            </a:r>
            <a:r>
              <a:rPr lang="en-US" dirty="0" err="1"/>
              <a:t>tekrarlayın</a:t>
            </a:r>
            <a:r>
              <a:rPr lang="en-US" dirty="0"/>
              <a:t>.</a:t>
            </a:r>
            <a:endParaRPr lang="tr-TR" dirty="0"/>
          </a:p>
          <a:p>
            <a:pPr fontAlgn="base"/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 = </a:t>
            </a:r>
            <a:r>
              <a:rPr lang="en-US" dirty="0" smtClean="0"/>
              <a:t>P</a:t>
            </a:r>
            <a:r>
              <a:rPr lang="en-US" baseline="-25000" dirty="0" smtClean="0"/>
              <a:t>k-1</a:t>
            </a:r>
            <a:r>
              <a:rPr lang="tr-TR" dirty="0" smtClean="0"/>
              <a:t> ‘i </a:t>
            </a:r>
            <a:r>
              <a:rPr lang="en-US" dirty="0" err="1" smtClean="0"/>
              <a:t>bulduğunuzda</a:t>
            </a:r>
            <a:r>
              <a:rPr lang="en-US" dirty="0" smtClean="0"/>
              <a:t> </a:t>
            </a:r>
            <a:r>
              <a:rPr lang="en-US" dirty="0" err="1"/>
              <a:t>durun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u="sng" dirty="0"/>
              <a:t>Step-06</a:t>
            </a:r>
            <a:r>
              <a:rPr lang="en-US" b="1" u="sng" dirty="0" smtClean="0"/>
              <a:t>: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kümeye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eşdeğerdir</a:t>
            </a:r>
            <a:r>
              <a:rPr lang="en-US" dirty="0" smtClean="0"/>
              <a:t>.</a:t>
            </a:r>
            <a:endParaRPr lang="tr-TR" dirty="0" smtClean="0"/>
          </a:p>
          <a:p>
            <a:pPr fontAlgn="base"/>
            <a:r>
              <a:rPr lang="en-US" dirty="0" err="1" smtClean="0"/>
              <a:t>Eşdeğer</a:t>
            </a:r>
            <a:r>
              <a:rPr lang="en-US" dirty="0" smtClean="0"/>
              <a:t> </a:t>
            </a:r>
            <a:r>
              <a:rPr lang="en-US" dirty="0" err="1"/>
              <a:t>durumlar</a:t>
            </a:r>
            <a:r>
              <a:rPr lang="en-US" dirty="0"/>
              <a:t>, minimal </a:t>
            </a:r>
            <a:r>
              <a:rPr lang="en-US" dirty="0" err="1"/>
              <a:t>DFA'da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birleştirilir</a:t>
            </a:r>
            <a:r>
              <a:rPr lang="en-US" dirty="0"/>
              <a:t>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47384"/>
              </p:ext>
            </p:extLst>
          </p:nvPr>
        </p:nvGraphicFramePr>
        <p:xfrm>
          <a:off x="2335876" y="4357946"/>
          <a:ext cx="7672648" cy="640080"/>
        </p:xfrm>
        <a:graphic>
          <a:graphicData uri="http://schemas.openxmlformats.org/drawingml/2006/table">
            <a:tbl>
              <a:tblPr/>
              <a:tblGrid>
                <a:gridCol w="7672648">
                  <a:extLst>
                    <a:ext uri="{9D8B030D-6E8A-4147-A177-3AD203B41FA5}">
                      <a16:colId xmlns:a16="http://schemas.microsoft.com/office/drawing/2014/main" val="2028949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Number of states in Minimal </a:t>
                      </a:r>
                      <a:r>
                        <a:rPr lang="en-US" sz="2000" b="1" dirty="0" smtClean="0">
                          <a:effectLst/>
                        </a:rPr>
                        <a:t>DFA</a:t>
                      </a:r>
                      <a:r>
                        <a:rPr lang="tr-TR" sz="3200" b="0" baseline="0" dirty="0" smtClean="0"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effectLst/>
                        </a:rPr>
                        <a:t>= </a:t>
                      </a:r>
                      <a:r>
                        <a:rPr lang="en-US" sz="2000" b="1" dirty="0">
                          <a:effectLst/>
                        </a:rPr>
                        <a:t>Number of sets in </a:t>
                      </a:r>
                      <a:r>
                        <a:rPr lang="en-US" sz="2000" b="1" dirty="0" err="1">
                          <a:effectLst/>
                        </a:rPr>
                        <a:t>P</a:t>
                      </a:r>
                      <a:r>
                        <a:rPr lang="en-US" sz="2000" b="1" baseline="-25000" dirty="0" err="1">
                          <a:effectLst/>
                        </a:rPr>
                        <a:t>k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20735"/>
            <a:ext cx="9601200" cy="4146665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1266" name="Picture 2" descr="https://www.gatevidyalay.com/wp-content/uploads/2018/08/DFA-Minimization-Problem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29" y="1395499"/>
            <a:ext cx="5897881" cy="50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3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865"/>
          </a:xfrm>
        </p:spPr>
        <p:txBody>
          <a:bodyPr/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421475"/>
            <a:ext cx="9601200" cy="5087389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u="sng" dirty="0"/>
              <a:t>Step-01:</a:t>
            </a:r>
            <a:endParaRPr lang="en-US" b="1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given DFA contains no dead states and inaccessible states.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u="sng" dirty="0"/>
              <a:t>Step-02</a:t>
            </a:r>
            <a:r>
              <a:rPr lang="en-US" b="1" u="sng" dirty="0" smtClean="0"/>
              <a:t>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Draw a state transition table-</a:t>
            </a:r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88206"/>
              </p:ext>
            </p:extLst>
          </p:nvPr>
        </p:nvGraphicFramePr>
        <p:xfrm>
          <a:off x="3862949" y="3857104"/>
          <a:ext cx="4186239" cy="2560320"/>
        </p:xfrm>
        <a:graphic>
          <a:graphicData uri="http://schemas.openxmlformats.org/drawingml/2006/table">
            <a:tbl>
              <a:tblPr/>
              <a:tblGrid>
                <a:gridCol w="1395209">
                  <a:extLst>
                    <a:ext uri="{9D8B030D-6E8A-4147-A177-3AD203B41FA5}">
                      <a16:colId xmlns:a16="http://schemas.microsoft.com/office/drawing/2014/main" val="778443120"/>
                    </a:ext>
                  </a:extLst>
                </a:gridCol>
                <a:gridCol w="1395515">
                  <a:extLst>
                    <a:ext uri="{9D8B030D-6E8A-4147-A177-3AD203B41FA5}">
                      <a16:colId xmlns:a16="http://schemas.microsoft.com/office/drawing/2014/main" val="1167863542"/>
                    </a:ext>
                  </a:extLst>
                </a:gridCol>
                <a:gridCol w="1395515">
                  <a:extLst>
                    <a:ext uri="{9D8B030D-6E8A-4147-A177-3AD203B41FA5}">
                      <a16:colId xmlns:a16="http://schemas.microsoft.com/office/drawing/2014/main" val="609590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tr-TR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tr-T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tr-T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77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→</a:t>
                      </a:r>
                      <a:r>
                        <a:rPr lang="tr-TR" sz="1200" b="1">
                          <a:effectLst/>
                        </a:rPr>
                        <a:t>q0</a:t>
                      </a:r>
                      <a:endParaRPr lang="tr-TR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9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effectLst/>
                        </a:rPr>
                        <a:t>q1</a:t>
                      </a:r>
                      <a:endParaRPr lang="tr-TR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q3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9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effectLst/>
                        </a:rPr>
                        <a:t>q2</a:t>
                      </a:r>
                      <a:endParaRPr lang="tr-TR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8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effectLst/>
                        </a:rPr>
                        <a:t>q3</a:t>
                      </a:r>
                      <a:endParaRPr lang="tr-TR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*q4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59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effectLst/>
                        </a:rPr>
                        <a:t>*q4</a:t>
                      </a:r>
                      <a:endParaRPr lang="tr-TR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9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0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005840"/>
            <a:ext cx="9601200" cy="4861560"/>
          </a:xfrm>
        </p:spPr>
        <p:txBody>
          <a:bodyPr/>
          <a:lstStyle/>
          <a:p>
            <a:pPr marL="0" indent="0" fontAlgn="base">
              <a:buNone/>
            </a:pPr>
            <a:r>
              <a:rPr lang="tr-TR" b="1" u="sng" dirty="0"/>
              <a:t>Step-03</a:t>
            </a:r>
            <a:r>
              <a:rPr lang="tr-TR" b="1" u="sng" dirty="0" smtClean="0"/>
              <a:t>:</a:t>
            </a:r>
            <a:r>
              <a:rPr lang="tr-TR" dirty="0"/>
              <a:t> </a:t>
            </a:r>
          </a:p>
          <a:p>
            <a:pPr fontAlgn="base"/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Equivalence</a:t>
            </a:r>
            <a:r>
              <a:rPr lang="tr-TR" dirty="0"/>
              <a:t> </a:t>
            </a:r>
            <a:r>
              <a:rPr lang="tr-TR" dirty="0" err="1"/>
              <a:t>Theorem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-</a:t>
            </a:r>
          </a:p>
          <a:p>
            <a:pPr fontAlgn="base"/>
            <a:r>
              <a:rPr lang="tr-TR" dirty="0"/>
              <a:t>P</a:t>
            </a:r>
            <a:r>
              <a:rPr lang="tr-TR" baseline="-25000" dirty="0"/>
              <a:t>0</a:t>
            </a:r>
            <a:r>
              <a:rPr lang="tr-TR" dirty="0"/>
              <a:t> = { q</a:t>
            </a:r>
            <a:r>
              <a:rPr lang="tr-TR" baseline="-25000" dirty="0"/>
              <a:t>0</a:t>
            </a:r>
            <a:r>
              <a:rPr lang="tr-TR" dirty="0"/>
              <a:t> , q</a:t>
            </a:r>
            <a:r>
              <a:rPr lang="tr-TR" baseline="-25000" dirty="0"/>
              <a:t>1</a:t>
            </a:r>
            <a:r>
              <a:rPr lang="tr-TR" dirty="0"/>
              <a:t> , q</a:t>
            </a:r>
            <a:r>
              <a:rPr lang="tr-TR" baseline="-25000" dirty="0"/>
              <a:t>2</a:t>
            </a:r>
            <a:r>
              <a:rPr lang="tr-TR" dirty="0"/>
              <a:t> , q</a:t>
            </a:r>
            <a:r>
              <a:rPr lang="tr-TR" baseline="-25000" dirty="0"/>
              <a:t>3</a:t>
            </a:r>
            <a:r>
              <a:rPr lang="tr-TR" dirty="0"/>
              <a:t> } { q</a:t>
            </a:r>
            <a:r>
              <a:rPr lang="tr-TR" baseline="-25000" dirty="0"/>
              <a:t>4</a:t>
            </a:r>
            <a:r>
              <a:rPr lang="tr-TR" dirty="0"/>
              <a:t> }</a:t>
            </a:r>
          </a:p>
          <a:p>
            <a:pPr fontAlgn="base"/>
            <a:r>
              <a:rPr lang="tr-TR" dirty="0"/>
              <a:t>P</a:t>
            </a:r>
            <a:r>
              <a:rPr lang="tr-TR" baseline="-25000" dirty="0"/>
              <a:t>1</a:t>
            </a:r>
            <a:r>
              <a:rPr lang="tr-TR" dirty="0"/>
              <a:t> = { q</a:t>
            </a:r>
            <a:r>
              <a:rPr lang="tr-TR" baseline="-25000" dirty="0"/>
              <a:t>0</a:t>
            </a:r>
            <a:r>
              <a:rPr lang="tr-TR" dirty="0"/>
              <a:t> , q</a:t>
            </a:r>
            <a:r>
              <a:rPr lang="tr-TR" baseline="-25000" dirty="0"/>
              <a:t>1</a:t>
            </a:r>
            <a:r>
              <a:rPr lang="tr-TR" dirty="0"/>
              <a:t> , q</a:t>
            </a:r>
            <a:r>
              <a:rPr lang="tr-TR" baseline="-25000" dirty="0"/>
              <a:t>2</a:t>
            </a:r>
            <a:r>
              <a:rPr lang="tr-TR" dirty="0"/>
              <a:t> } { q</a:t>
            </a:r>
            <a:r>
              <a:rPr lang="tr-TR" baseline="-25000" dirty="0"/>
              <a:t>3</a:t>
            </a:r>
            <a:r>
              <a:rPr lang="tr-TR" dirty="0"/>
              <a:t> } { q</a:t>
            </a:r>
            <a:r>
              <a:rPr lang="tr-TR" baseline="-25000" dirty="0"/>
              <a:t>4</a:t>
            </a:r>
            <a:r>
              <a:rPr lang="tr-TR" dirty="0"/>
              <a:t> }</a:t>
            </a:r>
          </a:p>
          <a:p>
            <a:pPr fontAlgn="base"/>
            <a:r>
              <a:rPr lang="tr-TR" dirty="0"/>
              <a:t>P</a:t>
            </a:r>
            <a:r>
              <a:rPr lang="tr-TR" baseline="-25000" dirty="0"/>
              <a:t>2</a:t>
            </a:r>
            <a:r>
              <a:rPr lang="tr-TR" dirty="0"/>
              <a:t> = { q</a:t>
            </a:r>
            <a:r>
              <a:rPr lang="tr-TR" baseline="-25000" dirty="0"/>
              <a:t>0</a:t>
            </a:r>
            <a:r>
              <a:rPr lang="tr-TR" dirty="0"/>
              <a:t> , q</a:t>
            </a:r>
            <a:r>
              <a:rPr lang="tr-TR" baseline="-25000" dirty="0"/>
              <a:t>2</a:t>
            </a:r>
            <a:r>
              <a:rPr lang="tr-TR" dirty="0"/>
              <a:t> } { q</a:t>
            </a:r>
            <a:r>
              <a:rPr lang="tr-TR" baseline="-25000" dirty="0"/>
              <a:t>1</a:t>
            </a:r>
            <a:r>
              <a:rPr lang="tr-TR" dirty="0"/>
              <a:t> } { q</a:t>
            </a:r>
            <a:r>
              <a:rPr lang="tr-TR" baseline="-25000" dirty="0"/>
              <a:t>3</a:t>
            </a:r>
            <a:r>
              <a:rPr lang="tr-TR" dirty="0"/>
              <a:t> } { q</a:t>
            </a:r>
            <a:r>
              <a:rPr lang="tr-TR" baseline="-25000" dirty="0"/>
              <a:t>4</a:t>
            </a:r>
            <a:r>
              <a:rPr lang="tr-TR" dirty="0"/>
              <a:t> }</a:t>
            </a:r>
          </a:p>
          <a:p>
            <a:pPr fontAlgn="base"/>
            <a:r>
              <a:rPr lang="tr-TR" dirty="0"/>
              <a:t>P</a:t>
            </a:r>
            <a:r>
              <a:rPr lang="tr-TR" baseline="-25000" dirty="0"/>
              <a:t>3</a:t>
            </a:r>
            <a:r>
              <a:rPr lang="tr-TR" dirty="0"/>
              <a:t> = { q</a:t>
            </a:r>
            <a:r>
              <a:rPr lang="tr-TR" baseline="-25000" dirty="0"/>
              <a:t>0</a:t>
            </a:r>
            <a:r>
              <a:rPr lang="tr-TR" dirty="0"/>
              <a:t> , q</a:t>
            </a:r>
            <a:r>
              <a:rPr lang="tr-TR" baseline="-25000" dirty="0"/>
              <a:t>2</a:t>
            </a:r>
            <a:r>
              <a:rPr lang="tr-TR" dirty="0"/>
              <a:t> } { q</a:t>
            </a:r>
            <a:r>
              <a:rPr lang="tr-TR" baseline="-25000" dirty="0"/>
              <a:t>1</a:t>
            </a:r>
            <a:r>
              <a:rPr lang="tr-TR" dirty="0"/>
              <a:t> } { q</a:t>
            </a:r>
            <a:r>
              <a:rPr lang="tr-TR" baseline="-25000" dirty="0"/>
              <a:t>3</a:t>
            </a:r>
            <a:r>
              <a:rPr lang="tr-TR" dirty="0"/>
              <a:t> } { q</a:t>
            </a:r>
            <a:r>
              <a:rPr lang="tr-TR" baseline="-25000" dirty="0"/>
              <a:t>4</a:t>
            </a:r>
            <a:r>
              <a:rPr lang="tr-TR" dirty="0"/>
              <a:t> }</a:t>
            </a:r>
          </a:p>
          <a:p>
            <a:pPr fontAlgn="base"/>
            <a:endParaRPr lang="tr-TR" dirty="0" smtClean="0"/>
          </a:p>
          <a:p>
            <a:pPr fontAlgn="base"/>
            <a:r>
              <a:rPr lang="tr-TR" dirty="0" smtClean="0"/>
              <a:t>Since </a:t>
            </a:r>
            <a:r>
              <a:rPr lang="tr-TR" dirty="0"/>
              <a:t>P</a:t>
            </a:r>
            <a:r>
              <a:rPr lang="tr-TR" baseline="-25000" dirty="0"/>
              <a:t>3</a:t>
            </a:r>
            <a:r>
              <a:rPr lang="tr-TR" dirty="0"/>
              <a:t> = P</a:t>
            </a:r>
            <a:r>
              <a:rPr lang="tr-TR" baseline="-25000" dirty="0"/>
              <a:t>2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stop.</a:t>
            </a:r>
          </a:p>
          <a:p>
            <a:pPr fontAlgn="base"/>
            <a:r>
              <a:rPr lang="tr-TR" dirty="0" err="1"/>
              <a:t>From</a:t>
            </a:r>
            <a:r>
              <a:rPr lang="tr-TR" dirty="0"/>
              <a:t> P</a:t>
            </a:r>
            <a:r>
              <a:rPr lang="tr-TR" baseline="-25000" dirty="0"/>
              <a:t>3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infer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q</a:t>
            </a:r>
            <a:r>
              <a:rPr lang="tr-TR" baseline="-25000" dirty="0"/>
              <a:t>0</a:t>
            </a:r>
            <a:r>
              <a:rPr lang="tr-TR" dirty="0"/>
              <a:t> </a:t>
            </a:r>
            <a:r>
              <a:rPr lang="tr-TR" dirty="0" err="1"/>
              <a:t>and</a:t>
            </a:r>
            <a:r>
              <a:rPr lang="tr-TR" dirty="0"/>
              <a:t> q</a:t>
            </a:r>
            <a:r>
              <a:rPr lang="tr-TR" baseline="-25000" dirty="0"/>
              <a:t>2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equivalent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merged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6436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arı Turuncu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kırpılmış</Template>
  <TotalTime>42</TotalTime>
  <Words>272</Words>
  <Application>Microsoft Office PowerPoint</Application>
  <PresentationFormat>Geniş ekran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Arimo</vt:lpstr>
      <vt:lpstr>Franklin Gothic Book</vt:lpstr>
      <vt:lpstr>inter-regular</vt:lpstr>
      <vt:lpstr>roboto condensed</vt:lpstr>
      <vt:lpstr>times new roman</vt:lpstr>
      <vt:lpstr>Crop</vt:lpstr>
      <vt:lpstr>DFA Minimizasyonu</vt:lpstr>
      <vt:lpstr>Minimization of DFA </vt:lpstr>
      <vt:lpstr>Equivalence Theorem</vt:lpstr>
      <vt:lpstr>PowerPoint Sunusu</vt:lpstr>
      <vt:lpstr>PowerPoint Sunusu</vt:lpstr>
      <vt:lpstr>PowerPoint Sunusu</vt:lpstr>
      <vt:lpstr>Örnek:</vt:lpstr>
      <vt:lpstr>Çözüm:</vt:lpstr>
      <vt:lpstr>PowerPoint Sunusu</vt:lpstr>
      <vt:lpstr>PowerPoint Sunusu</vt:lpstr>
      <vt:lpstr>Örnek:</vt:lpstr>
      <vt:lpstr>Çözüm:</vt:lpstr>
      <vt:lpstr>Myphill-Nerode Teoremi</vt:lpstr>
      <vt:lpstr>We have to follow the various steps to minimize the DFA. These are as follows: </vt:lpstr>
      <vt:lpstr>Örnek: </vt:lpstr>
      <vt:lpstr>Çözüm:</vt:lpstr>
      <vt:lpstr>PowerPoint Sunusu</vt:lpstr>
      <vt:lpstr>PowerPoint Sunusu</vt:lpstr>
      <vt:lpstr>PowerPoint Sunusu</vt:lpstr>
      <vt:lpstr>Örnek:</vt:lpstr>
      <vt:lpstr>Çözüm: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 Minimizasyonu</dc:title>
  <dc:creator>sinem akyol</dc:creator>
  <cp:lastModifiedBy>sinem akyol</cp:lastModifiedBy>
  <cp:revision>19</cp:revision>
  <dcterms:created xsi:type="dcterms:W3CDTF">2022-11-01T08:13:42Z</dcterms:created>
  <dcterms:modified xsi:type="dcterms:W3CDTF">2022-11-03T10:02:28Z</dcterms:modified>
</cp:coreProperties>
</file>