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4.xml" ContentType="application/vnd.openxmlformats-officedocument.presentationml.notesSlide+xml"/>
  <Override PartName="/ppt/ink/ink7.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8.xml" ContentType="application/inkml+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9.xml" ContentType="application/inkml+xml"/>
  <Override PartName="/ppt/ink/ink10.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4"/>
  </p:notesMasterIdLst>
  <p:handoutMasterIdLst>
    <p:handoutMasterId r:id="rId45"/>
  </p:handoutMasterIdLst>
  <p:sldIdLst>
    <p:sldId id="329" r:id="rId5"/>
    <p:sldId id="302" r:id="rId6"/>
    <p:sldId id="365" r:id="rId7"/>
    <p:sldId id="338" r:id="rId8"/>
    <p:sldId id="339" r:id="rId9"/>
    <p:sldId id="366" r:id="rId10"/>
    <p:sldId id="340" r:id="rId11"/>
    <p:sldId id="367" r:id="rId12"/>
    <p:sldId id="341" r:id="rId13"/>
    <p:sldId id="368" r:id="rId14"/>
    <p:sldId id="369" r:id="rId15"/>
    <p:sldId id="342" r:id="rId16"/>
    <p:sldId id="370" r:id="rId17"/>
    <p:sldId id="343" r:id="rId18"/>
    <p:sldId id="344" r:id="rId19"/>
    <p:sldId id="347" r:id="rId20"/>
    <p:sldId id="371" r:id="rId21"/>
    <p:sldId id="372" r:id="rId22"/>
    <p:sldId id="348" r:id="rId23"/>
    <p:sldId id="373" r:id="rId24"/>
    <p:sldId id="374" r:id="rId25"/>
    <p:sldId id="350" r:id="rId26"/>
    <p:sldId id="352" r:id="rId27"/>
    <p:sldId id="375" r:id="rId28"/>
    <p:sldId id="353" r:id="rId29"/>
    <p:sldId id="354" r:id="rId30"/>
    <p:sldId id="376" r:id="rId31"/>
    <p:sldId id="355" r:id="rId32"/>
    <p:sldId id="377" r:id="rId33"/>
    <p:sldId id="378" r:id="rId34"/>
    <p:sldId id="356" r:id="rId35"/>
    <p:sldId id="379" r:id="rId36"/>
    <p:sldId id="357" r:id="rId37"/>
    <p:sldId id="358" r:id="rId38"/>
    <p:sldId id="360" r:id="rId39"/>
    <p:sldId id="361" r:id="rId40"/>
    <p:sldId id="380" r:id="rId41"/>
    <p:sldId id="364" r:id="rId42"/>
    <p:sldId id="362" r:id="rId4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42" autoAdjust="0"/>
    <p:restoredTop sz="85930" autoAdjust="0"/>
  </p:normalViewPr>
  <p:slideViewPr>
    <p:cSldViewPr snapToGrid="0">
      <p:cViewPr varScale="1">
        <p:scale>
          <a:sx n="75" d="100"/>
          <a:sy n="75" d="100"/>
        </p:scale>
        <p:origin x="552"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09CD4F-B995-4BB5-A4FB-56409719363A}"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GB"/>
        </a:p>
      </dgm:t>
    </dgm:pt>
    <dgm:pt modelId="{FB46AAA7-7A33-485A-A374-9BEB7901001F}">
      <dgm:prSet phldrT="[Text]"/>
      <dgm:spPr/>
      <dgm:t>
        <a:bodyPr/>
        <a:lstStyle/>
        <a:p>
          <a:r>
            <a:rPr lang="en-GB" dirty="0"/>
            <a:t>Systems</a:t>
          </a:r>
        </a:p>
        <a:p>
          <a:r>
            <a:rPr lang="en-GB" dirty="0"/>
            <a:t>on </a:t>
          </a:r>
        </a:p>
        <a:p>
          <a:r>
            <a:rPr lang="en-GB" dirty="0"/>
            <a:t>Chips</a:t>
          </a:r>
        </a:p>
      </dgm:t>
    </dgm:pt>
    <dgm:pt modelId="{862C03CA-CFCB-4D0F-A34F-3184C042DDF7}" type="parTrans" cxnId="{579F1D20-C37D-445A-ADE4-9B846836A21A}">
      <dgm:prSet/>
      <dgm:spPr/>
      <dgm:t>
        <a:bodyPr/>
        <a:lstStyle/>
        <a:p>
          <a:endParaRPr lang="en-GB"/>
        </a:p>
      </dgm:t>
    </dgm:pt>
    <dgm:pt modelId="{B0ACBA58-FECE-4B61-867E-7F682D93C020}" type="sibTrans" cxnId="{579F1D20-C37D-445A-ADE4-9B846836A21A}">
      <dgm:prSet/>
      <dgm:spPr/>
      <dgm:t>
        <a:bodyPr/>
        <a:lstStyle/>
        <a:p>
          <a:endParaRPr lang="en-GB"/>
        </a:p>
      </dgm:t>
    </dgm:pt>
    <dgm:pt modelId="{10D51DA7-5317-4B47-B324-F660353113FF}">
      <dgm:prSet phldrT="[Text]"/>
      <dgm:spPr/>
      <dgm:t>
        <a:bodyPr/>
        <a:lstStyle/>
        <a:p>
          <a:r>
            <a:rPr lang="en-GB" dirty="0"/>
            <a:t>Design Abstraction</a:t>
          </a:r>
        </a:p>
      </dgm:t>
    </dgm:pt>
    <dgm:pt modelId="{36867030-A891-4436-82A1-8A2FA6D5F416}" type="parTrans" cxnId="{B2588B96-DE63-4AD0-AEC2-D24996DF0182}">
      <dgm:prSet/>
      <dgm:spPr/>
      <dgm:t>
        <a:bodyPr/>
        <a:lstStyle/>
        <a:p>
          <a:endParaRPr lang="en-GB"/>
        </a:p>
      </dgm:t>
    </dgm:pt>
    <dgm:pt modelId="{49FA1F85-510B-4E8E-AFE1-459FE4B0B8C7}" type="sibTrans" cxnId="{B2588B96-DE63-4AD0-AEC2-D24996DF0182}">
      <dgm:prSet/>
      <dgm:spPr/>
      <dgm:t>
        <a:bodyPr/>
        <a:lstStyle/>
        <a:p>
          <a:endParaRPr lang="en-GB"/>
        </a:p>
      </dgm:t>
    </dgm:pt>
    <dgm:pt modelId="{24433926-BE25-4C04-82DB-A2F741CD2CC9}">
      <dgm:prSet phldrT="[Text]"/>
      <dgm:spPr/>
      <dgm:t>
        <a:bodyPr/>
        <a:lstStyle/>
        <a:p>
          <a:r>
            <a:rPr lang="en-GB" dirty="0"/>
            <a:t>Design Automation</a:t>
          </a:r>
        </a:p>
      </dgm:t>
    </dgm:pt>
    <dgm:pt modelId="{FE7A9082-FB85-4D8E-A57B-7C5AC2945322}" type="parTrans" cxnId="{76552B14-E611-465D-B8AA-027254C1FC20}">
      <dgm:prSet/>
      <dgm:spPr/>
      <dgm:t>
        <a:bodyPr/>
        <a:lstStyle/>
        <a:p>
          <a:endParaRPr lang="en-GB"/>
        </a:p>
      </dgm:t>
    </dgm:pt>
    <dgm:pt modelId="{F3745FD7-C698-489A-B4E8-73A26BE4F023}" type="sibTrans" cxnId="{76552B14-E611-465D-B8AA-027254C1FC20}">
      <dgm:prSet/>
      <dgm:spPr/>
      <dgm:t>
        <a:bodyPr/>
        <a:lstStyle/>
        <a:p>
          <a:endParaRPr lang="en-GB"/>
        </a:p>
      </dgm:t>
    </dgm:pt>
    <dgm:pt modelId="{E3153A30-3F21-409F-8DAF-FF3F05F64659}">
      <dgm:prSet phldrT="[Text]"/>
      <dgm:spPr/>
      <dgm:t>
        <a:bodyPr/>
        <a:lstStyle/>
        <a:p>
          <a:r>
            <a:rPr lang="en-GB" dirty="0"/>
            <a:t>Fast Prototyping</a:t>
          </a:r>
        </a:p>
      </dgm:t>
    </dgm:pt>
    <dgm:pt modelId="{5A2CCD11-E8A3-40D7-B9C8-935539D27BC6}" type="parTrans" cxnId="{BD598022-3A39-41D9-9F0E-5FF76CA450C5}">
      <dgm:prSet/>
      <dgm:spPr/>
      <dgm:t>
        <a:bodyPr/>
        <a:lstStyle/>
        <a:p>
          <a:endParaRPr lang="en-GB"/>
        </a:p>
      </dgm:t>
    </dgm:pt>
    <dgm:pt modelId="{6CCC828B-CBDB-427F-8C0B-EDAED6457E1E}" type="sibTrans" cxnId="{BD598022-3A39-41D9-9F0E-5FF76CA450C5}">
      <dgm:prSet/>
      <dgm:spPr/>
      <dgm:t>
        <a:bodyPr/>
        <a:lstStyle/>
        <a:p>
          <a:endParaRPr lang="en-GB"/>
        </a:p>
      </dgm:t>
    </dgm:pt>
    <dgm:pt modelId="{6C9B0EA5-A340-48A6-84B7-BEF24401D517}">
      <dgm:prSet phldrT="[Text]"/>
      <dgm:spPr/>
      <dgm:t>
        <a:bodyPr/>
        <a:lstStyle/>
        <a:p>
          <a:r>
            <a:rPr lang="en-GB" dirty="0"/>
            <a:t>Design Reuse</a:t>
          </a:r>
        </a:p>
      </dgm:t>
    </dgm:pt>
    <dgm:pt modelId="{ACCABCFB-E2C0-4B4F-B653-64DFAC931B99}" type="parTrans" cxnId="{2CC6074E-820B-47DC-A682-2680EBE1DCDA}">
      <dgm:prSet/>
      <dgm:spPr/>
      <dgm:t>
        <a:bodyPr/>
        <a:lstStyle/>
        <a:p>
          <a:endParaRPr lang="en-GB"/>
        </a:p>
      </dgm:t>
    </dgm:pt>
    <dgm:pt modelId="{1D36F4A5-0257-4E5E-89C3-BC0240C84C5D}" type="sibTrans" cxnId="{2CC6074E-820B-47DC-A682-2680EBE1DCDA}">
      <dgm:prSet/>
      <dgm:spPr/>
      <dgm:t>
        <a:bodyPr/>
        <a:lstStyle/>
        <a:p>
          <a:endParaRPr lang="en-GB"/>
        </a:p>
      </dgm:t>
    </dgm:pt>
    <dgm:pt modelId="{AB6EF56B-A63B-4E19-9803-1A9A571D3611}">
      <dgm:prSet phldrT="[Text]"/>
      <dgm:spPr/>
      <dgm:t>
        <a:bodyPr/>
        <a:lstStyle/>
        <a:p>
          <a:r>
            <a:rPr lang="en-GB" dirty="0"/>
            <a:t>Standard</a:t>
          </a:r>
        </a:p>
        <a:p>
          <a:r>
            <a:rPr lang="en-GB" dirty="0"/>
            <a:t>Tools and Hardware Platforms </a:t>
          </a:r>
        </a:p>
      </dgm:t>
    </dgm:pt>
    <dgm:pt modelId="{3EFB7D83-2CFA-4359-9ABA-4558FFE01C9C}" type="parTrans" cxnId="{A07B54B8-0F1F-4A5A-9741-DAA26B78D8C5}">
      <dgm:prSet/>
      <dgm:spPr/>
      <dgm:t>
        <a:bodyPr/>
        <a:lstStyle/>
        <a:p>
          <a:endParaRPr lang="en-GB"/>
        </a:p>
      </dgm:t>
    </dgm:pt>
    <dgm:pt modelId="{DC2DE765-2F17-4FF3-BC0F-C44637C59532}" type="sibTrans" cxnId="{A07B54B8-0F1F-4A5A-9741-DAA26B78D8C5}">
      <dgm:prSet/>
      <dgm:spPr/>
      <dgm:t>
        <a:bodyPr/>
        <a:lstStyle/>
        <a:p>
          <a:endParaRPr lang="en-GB"/>
        </a:p>
      </dgm:t>
    </dgm:pt>
    <dgm:pt modelId="{8D76F644-B7E2-483E-B08A-C25E065C207F}" type="pres">
      <dgm:prSet presAssocID="{CE09CD4F-B995-4BB5-A4FB-56409719363A}" presName="Name0" presStyleCnt="0">
        <dgm:presLayoutVars>
          <dgm:chMax val="1"/>
          <dgm:dir/>
          <dgm:animLvl val="ctr"/>
          <dgm:resizeHandles val="exact"/>
        </dgm:presLayoutVars>
      </dgm:prSet>
      <dgm:spPr/>
      <dgm:t>
        <a:bodyPr/>
        <a:lstStyle/>
        <a:p>
          <a:endParaRPr lang="en-US"/>
        </a:p>
      </dgm:t>
    </dgm:pt>
    <dgm:pt modelId="{6D2BF511-28DB-4FD2-8402-D0BBED763BA4}" type="pres">
      <dgm:prSet presAssocID="{FB46AAA7-7A33-485A-A374-9BEB7901001F}" presName="centerShape" presStyleLbl="node0" presStyleIdx="0" presStyleCnt="1"/>
      <dgm:spPr/>
      <dgm:t>
        <a:bodyPr/>
        <a:lstStyle/>
        <a:p>
          <a:endParaRPr lang="en-US"/>
        </a:p>
      </dgm:t>
    </dgm:pt>
    <dgm:pt modelId="{3304AAFE-BACF-4BE6-9EC4-41CB80484211}" type="pres">
      <dgm:prSet presAssocID="{10D51DA7-5317-4B47-B324-F660353113FF}" presName="node" presStyleLbl="node1" presStyleIdx="0" presStyleCnt="5">
        <dgm:presLayoutVars>
          <dgm:bulletEnabled val="1"/>
        </dgm:presLayoutVars>
      </dgm:prSet>
      <dgm:spPr/>
      <dgm:t>
        <a:bodyPr/>
        <a:lstStyle/>
        <a:p>
          <a:endParaRPr lang="en-US"/>
        </a:p>
      </dgm:t>
    </dgm:pt>
    <dgm:pt modelId="{54E2653D-B568-4820-B79A-B17B55F8177F}" type="pres">
      <dgm:prSet presAssocID="{10D51DA7-5317-4B47-B324-F660353113FF}" presName="dummy" presStyleCnt="0"/>
      <dgm:spPr/>
    </dgm:pt>
    <dgm:pt modelId="{0F66C7CE-932C-4964-A68F-5F06C5DD5B5A}" type="pres">
      <dgm:prSet presAssocID="{49FA1F85-510B-4E8E-AFE1-459FE4B0B8C7}" presName="sibTrans" presStyleLbl="sibTrans2D1" presStyleIdx="0" presStyleCnt="5"/>
      <dgm:spPr/>
      <dgm:t>
        <a:bodyPr/>
        <a:lstStyle/>
        <a:p>
          <a:endParaRPr lang="en-US"/>
        </a:p>
      </dgm:t>
    </dgm:pt>
    <dgm:pt modelId="{30ACBC53-9ECF-497A-862C-11434D9D8307}" type="pres">
      <dgm:prSet presAssocID="{24433926-BE25-4C04-82DB-A2F741CD2CC9}" presName="node" presStyleLbl="node1" presStyleIdx="1" presStyleCnt="5">
        <dgm:presLayoutVars>
          <dgm:bulletEnabled val="1"/>
        </dgm:presLayoutVars>
      </dgm:prSet>
      <dgm:spPr/>
      <dgm:t>
        <a:bodyPr/>
        <a:lstStyle/>
        <a:p>
          <a:endParaRPr lang="en-US"/>
        </a:p>
      </dgm:t>
    </dgm:pt>
    <dgm:pt modelId="{0F1FE669-56CE-44F6-9051-D35EC3877F6A}" type="pres">
      <dgm:prSet presAssocID="{24433926-BE25-4C04-82DB-A2F741CD2CC9}" presName="dummy" presStyleCnt="0"/>
      <dgm:spPr/>
    </dgm:pt>
    <dgm:pt modelId="{300F9BB4-9389-4DAB-82E1-B4321CF05BFA}" type="pres">
      <dgm:prSet presAssocID="{F3745FD7-C698-489A-B4E8-73A26BE4F023}" presName="sibTrans" presStyleLbl="sibTrans2D1" presStyleIdx="1" presStyleCnt="5"/>
      <dgm:spPr/>
      <dgm:t>
        <a:bodyPr/>
        <a:lstStyle/>
        <a:p>
          <a:endParaRPr lang="en-US"/>
        </a:p>
      </dgm:t>
    </dgm:pt>
    <dgm:pt modelId="{BEFDF90F-B6C0-4C51-BBBA-3D2922D195E0}" type="pres">
      <dgm:prSet presAssocID="{E3153A30-3F21-409F-8DAF-FF3F05F64659}" presName="node" presStyleLbl="node1" presStyleIdx="2" presStyleCnt="5">
        <dgm:presLayoutVars>
          <dgm:bulletEnabled val="1"/>
        </dgm:presLayoutVars>
      </dgm:prSet>
      <dgm:spPr/>
      <dgm:t>
        <a:bodyPr/>
        <a:lstStyle/>
        <a:p>
          <a:endParaRPr lang="en-US"/>
        </a:p>
      </dgm:t>
    </dgm:pt>
    <dgm:pt modelId="{316B4F8A-1675-4438-BB8B-B42E82EED059}" type="pres">
      <dgm:prSet presAssocID="{E3153A30-3F21-409F-8DAF-FF3F05F64659}" presName="dummy" presStyleCnt="0"/>
      <dgm:spPr/>
    </dgm:pt>
    <dgm:pt modelId="{CCADC12F-0D17-40EF-A94A-950C3A02944B}" type="pres">
      <dgm:prSet presAssocID="{6CCC828B-CBDB-427F-8C0B-EDAED6457E1E}" presName="sibTrans" presStyleLbl="sibTrans2D1" presStyleIdx="2" presStyleCnt="5"/>
      <dgm:spPr/>
      <dgm:t>
        <a:bodyPr/>
        <a:lstStyle/>
        <a:p>
          <a:endParaRPr lang="en-US"/>
        </a:p>
      </dgm:t>
    </dgm:pt>
    <dgm:pt modelId="{D42458C3-AF3E-4DE2-859B-D8791CDB222E}" type="pres">
      <dgm:prSet presAssocID="{6C9B0EA5-A340-48A6-84B7-BEF24401D517}" presName="node" presStyleLbl="node1" presStyleIdx="3" presStyleCnt="5">
        <dgm:presLayoutVars>
          <dgm:bulletEnabled val="1"/>
        </dgm:presLayoutVars>
      </dgm:prSet>
      <dgm:spPr/>
      <dgm:t>
        <a:bodyPr/>
        <a:lstStyle/>
        <a:p>
          <a:endParaRPr lang="en-US"/>
        </a:p>
      </dgm:t>
    </dgm:pt>
    <dgm:pt modelId="{C71FE974-1479-4CC2-9C14-91CAE74EF00D}" type="pres">
      <dgm:prSet presAssocID="{6C9B0EA5-A340-48A6-84B7-BEF24401D517}" presName="dummy" presStyleCnt="0"/>
      <dgm:spPr/>
    </dgm:pt>
    <dgm:pt modelId="{02CC177B-D8F5-4D81-90D2-7190F06C4ED4}" type="pres">
      <dgm:prSet presAssocID="{1D36F4A5-0257-4E5E-89C3-BC0240C84C5D}" presName="sibTrans" presStyleLbl="sibTrans2D1" presStyleIdx="3" presStyleCnt="5"/>
      <dgm:spPr/>
      <dgm:t>
        <a:bodyPr/>
        <a:lstStyle/>
        <a:p>
          <a:endParaRPr lang="en-US"/>
        </a:p>
      </dgm:t>
    </dgm:pt>
    <dgm:pt modelId="{1EB8F75B-5FA6-4E19-B7D8-753EBB014A66}" type="pres">
      <dgm:prSet presAssocID="{AB6EF56B-A63B-4E19-9803-1A9A571D3611}" presName="node" presStyleLbl="node1" presStyleIdx="4" presStyleCnt="5">
        <dgm:presLayoutVars>
          <dgm:bulletEnabled val="1"/>
        </dgm:presLayoutVars>
      </dgm:prSet>
      <dgm:spPr/>
      <dgm:t>
        <a:bodyPr/>
        <a:lstStyle/>
        <a:p>
          <a:endParaRPr lang="en-US"/>
        </a:p>
      </dgm:t>
    </dgm:pt>
    <dgm:pt modelId="{485A38AC-02F7-47E8-900B-1A405C0590C7}" type="pres">
      <dgm:prSet presAssocID="{AB6EF56B-A63B-4E19-9803-1A9A571D3611}" presName="dummy" presStyleCnt="0"/>
      <dgm:spPr/>
    </dgm:pt>
    <dgm:pt modelId="{4E13D4D6-F8FA-4BC0-BF6C-4C9950826916}" type="pres">
      <dgm:prSet presAssocID="{DC2DE765-2F17-4FF3-BC0F-C44637C59532}" presName="sibTrans" presStyleLbl="sibTrans2D1" presStyleIdx="4" presStyleCnt="5"/>
      <dgm:spPr/>
      <dgm:t>
        <a:bodyPr/>
        <a:lstStyle/>
        <a:p>
          <a:endParaRPr lang="en-US"/>
        </a:p>
      </dgm:t>
    </dgm:pt>
  </dgm:ptLst>
  <dgm:cxnLst>
    <dgm:cxn modelId="{579F1D20-C37D-445A-ADE4-9B846836A21A}" srcId="{CE09CD4F-B995-4BB5-A4FB-56409719363A}" destId="{FB46AAA7-7A33-485A-A374-9BEB7901001F}" srcOrd="0" destOrd="0" parTransId="{862C03CA-CFCB-4D0F-A34F-3184C042DDF7}" sibTransId="{B0ACBA58-FECE-4B61-867E-7F682D93C020}"/>
    <dgm:cxn modelId="{4D016758-0914-4F25-8636-F413B98FD306}" type="presOf" srcId="{49FA1F85-510B-4E8E-AFE1-459FE4B0B8C7}" destId="{0F66C7CE-932C-4964-A68F-5F06C5DD5B5A}" srcOrd="0" destOrd="0" presId="urn:microsoft.com/office/officeart/2005/8/layout/radial6"/>
    <dgm:cxn modelId="{A07B54B8-0F1F-4A5A-9741-DAA26B78D8C5}" srcId="{FB46AAA7-7A33-485A-A374-9BEB7901001F}" destId="{AB6EF56B-A63B-4E19-9803-1A9A571D3611}" srcOrd="4" destOrd="0" parTransId="{3EFB7D83-2CFA-4359-9ABA-4558FFE01C9C}" sibTransId="{DC2DE765-2F17-4FF3-BC0F-C44637C59532}"/>
    <dgm:cxn modelId="{B2588B96-DE63-4AD0-AEC2-D24996DF0182}" srcId="{FB46AAA7-7A33-485A-A374-9BEB7901001F}" destId="{10D51DA7-5317-4B47-B324-F660353113FF}" srcOrd="0" destOrd="0" parTransId="{36867030-A891-4436-82A1-8A2FA6D5F416}" sibTransId="{49FA1F85-510B-4E8E-AFE1-459FE4B0B8C7}"/>
    <dgm:cxn modelId="{E1807394-3309-4230-A622-78435D251D93}" type="presOf" srcId="{1D36F4A5-0257-4E5E-89C3-BC0240C84C5D}" destId="{02CC177B-D8F5-4D81-90D2-7190F06C4ED4}" srcOrd="0" destOrd="0" presId="urn:microsoft.com/office/officeart/2005/8/layout/radial6"/>
    <dgm:cxn modelId="{6892F08C-D880-42F9-A45D-F5E97E252BD1}" type="presOf" srcId="{DC2DE765-2F17-4FF3-BC0F-C44637C59532}" destId="{4E13D4D6-F8FA-4BC0-BF6C-4C9950826916}" srcOrd="0" destOrd="0" presId="urn:microsoft.com/office/officeart/2005/8/layout/radial6"/>
    <dgm:cxn modelId="{A2904289-1925-46EA-8DE2-DEC494B6D408}" type="presOf" srcId="{6C9B0EA5-A340-48A6-84B7-BEF24401D517}" destId="{D42458C3-AF3E-4DE2-859B-D8791CDB222E}" srcOrd="0" destOrd="0" presId="urn:microsoft.com/office/officeart/2005/8/layout/radial6"/>
    <dgm:cxn modelId="{76552B14-E611-465D-B8AA-027254C1FC20}" srcId="{FB46AAA7-7A33-485A-A374-9BEB7901001F}" destId="{24433926-BE25-4C04-82DB-A2F741CD2CC9}" srcOrd="1" destOrd="0" parTransId="{FE7A9082-FB85-4D8E-A57B-7C5AC2945322}" sibTransId="{F3745FD7-C698-489A-B4E8-73A26BE4F023}"/>
    <dgm:cxn modelId="{08ACA2C3-0B09-4251-9860-495422199953}" type="presOf" srcId="{24433926-BE25-4C04-82DB-A2F741CD2CC9}" destId="{30ACBC53-9ECF-497A-862C-11434D9D8307}" srcOrd="0" destOrd="0" presId="urn:microsoft.com/office/officeart/2005/8/layout/radial6"/>
    <dgm:cxn modelId="{6E56DA08-CEAA-4FF6-B419-BC5B2F349135}" type="presOf" srcId="{FB46AAA7-7A33-485A-A374-9BEB7901001F}" destId="{6D2BF511-28DB-4FD2-8402-D0BBED763BA4}" srcOrd="0" destOrd="0" presId="urn:microsoft.com/office/officeart/2005/8/layout/radial6"/>
    <dgm:cxn modelId="{EBFA639D-4DA3-406D-8C5A-FF9A2C369AEF}" type="presOf" srcId="{E3153A30-3F21-409F-8DAF-FF3F05F64659}" destId="{BEFDF90F-B6C0-4C51-BBBA-3D2922D195E0}" srcOrd="0" destOrd="0" presId="urn:microsoft.com/office/officeart/2005/8/layout/radial6"/>
    <dgm:cxn modelId="{1D8BFDA4-0988-45E1-9AEC-7247D0892F5A}" type="presOf" srcId="{10D51DA7-5317-4B47-B324-F660353113FF}" destId="{3304AAFE-BACF-4BE6-9EC4-41CB80484211}" srcOrd="0" destOrd="0" presId="urn:microsoft.com/office/officeart/2005/8/layout/radial6"/>
    <dgm:cxn modelId="{797D52E4-4C62-4F6D-BF1A-C902F92B6622}" type="presOf" srcId="{AB6EF56B-A63B-4E19-9803-1A9A571D3611}" destId="{1EB8F75B-5FA6-4E19-B7D8-753EBB014A66}" srcOrd="0" destOrd="0" presId="urn:microsoft.com/office/officeart/2005/8/layout/radial6"/>
    <dgm:cxn modelId="{E85C29B3-FA40-4C6F-8A60-86DD3161CC5D}" type="presOf" srcId="{F3745FD7-C698-489A-B4E8-73A26BE4F023}" destId="{300F9BB4-9389-4DAB-82E1-B4321CF05BFA}" srcOrd="0" destOrd="0" presId="urn:microsoft.com/office/officeart/2005/8/layout/radial6"/>
    <dgm:cxn modelId="{2CC6074E-820B-47DC-A682-2680EBE1DCDA}" srcId="{FB46AAA7-7A33-485A-A374-9BEB7901001F}" destId="{6C9B0EA5-A340-48A6-84B7-BEF24401D517}" srcOrd="3" destOrd="0" parTransId="{ACCABCFB-E2C0-4B4F-B653-64DFAC931B99}" sibTransId="{1D36F4A5-0257-4E5E-89C3-BC0240C84C5D}"/>
    <dgm:cxn modelId="{DE410D71-52CA-4BA4-B9F7-2A7A25F214A0}" type="presOf" srcId="{6CCC828B-CBDB-427F-8C0B-EDAED6457E1E}" destId="{CCADC12F-0D17-40EF-A94A-950C3A02944B}" srcOrd="0" destOrd="0" presId="urn:microsoft.com/office/officeart/2005/8/layout/radial6"/>
    <dgm:cxn modelId="{78DFD12F-5E50-4CE2-A97C-0E0D55549B6F}" type="presOf" srcId="{CE09CD4F-B995-4BB5-A4FB-56409719363A}" destId="{8D76F644-B7E2-483E-B08A-C25E065C207F}" srcOrd="0" destOrd="0" presId="urn:microsoft.com/office/officeart/2005/8/layout/radial6"/>
    <dgm:cxn modelId="{BD598022-3A39-41D9-9F0E-5FF76CA450C5}" srcId="{FB46AAA7-7A33-485A-A374-9BEB7901001F}" destId="{E3153A30-3F21-409F-8DAF-FF3F05F64659}" srcOrd="2" destOrd="0" parTransId="{5A2CCD11-E8A3-40D7-B9C8-935539D27BC6}" sibTransId="{6CCC828B-CBDB-427F-8C0B-EDAED6457E1E}"/>
    <dgm:cxn modelId="{6380F7B8-CE63-4885-9320-EE3962ADA335}" type="presParOf" srcId="{8D76F644-B7E2-483E-B08A-C25E065C207F}" destId="{6D2BF511-28DB-4FD2-8402-D0BBED763BA4}" srcOrd="0" destOrd="0" presId="urn:microsoft.com/office/officeart/2005/8/layout/radial6"/>
    <dgm:cxn modelId="{D73F31EF-8D2E-4BA0-ADA3-9F1E61D36941}" type="presParOf" srcId="{8D76F644-B7E2-483E-B08A-C25E065C207F}" destId="{3304AAFE-BACF-4BE6-9EC4-41CB80484211}" srcOrd="1" destOrd="0" presId="urn:microsoft.com/office/officeart/2005/8/layout/radial6"/>
    <dgm:cxn modelId="{B1B4E873-7B1F-4E49-A3DA-577594CA1DFC}" type="presParOf" srcId="{8D76F644-B7E2-483E-B08A-C25E065C207F}" destId="{54E2653D-B568-4820-B79A-B17B55F8177F}" srcOrd="2" destOrd="0" presId="urn:microsoft.com/office/officeart/2005/8/layout/radial6"/>
    <dgm:cxn modelId="{633F451E-B116-4EE2-AE18-B9C65E900403}" type="presParOf" srcId="{8D76F644-B7E2-483E-B08A-C25E065C207F}" destId="{0F66C7CE-932C-4964-A68F-5F06C5DD5B5A}" srcOrd="3" destOrd="0" presId="urn:microsoft.com/office/officeart/2005/8/layout/radial6"/>
    <dgm:cxn modelId="{86EC799B-9B8E-4930-86AE-D00A7E063C7E}" type="presParOf" srcId="{8D76F644-B7E2-483E-B08A-C25E065C207F}" destId="{30ACBC53-9ECF-497A-862C-11434D9D8307}" srcOrd="4" destOrd="0" presId="urn:microsoft.com/office/officeart/2005/8/layout/radial6"/>
    <dgm:cxn modelId="{39026727-FD45-4BE4-B5FA-05B00E42558C}" type="presParOf" srcId="{8D76F644-B7E2-483E-B08A-C25E065C207F}" destId="{0F1FE669-56CE-44F6-9051-D35EC3877F6A}" srcOrd="5" destOrd="0" presId="urn:microsoft.com/office/officeart/2005/8/layout/radial6"/>
    <dgm:cxn modelId="{8BB67E4A-A5BD-495B-BDDB-54962709BA29}" type="presParOf" srcId="{8D76F644-B7E2-483E-B08A-C25E065C207F}" destId="{300F9BB4-9389-4DAB-82E1-B4321CF05BFA}" srcOrd="6" destOrd="0" presId="urn:microsoft.com/office/officeart/2005/8/layout/radial6"/>
    <dgm:cxn modelId="{24266591-D361-427E-B088-046CB3EF9F46}" type="presParOf" srcId="{8D76F644-B7E2-483E-B08A-C25E065C207F}" destId="{BEFDF90F-B6C0-4C51-BBBA-3D2922D195E0}" srcOrd="7" destOrd="0" presId="urn:microsoft.com/office/officeart/2005/8/layout/radial6"/>
    <dgm:cxn modelId="{309315D8-0C41-4DF6-977B-FED794AA0FA2}" type="presParOf" srcId="{8D76F644-B7E2-483E-B08A-C25E065C207F}" destId="{316B4F8A-1675-4438-BB8B-B42E82EED059}" srcOrd="8" destOrd="0" presId="urn:microsoft.com/office/officeart/2005/8/layout/radial6"/>
    <dgm:cxn modelId="{28FE0C6D-829C-4B88-9859-760851FEF25B}" type="presParOf" srcId="{8D76F644-B7E2-483E-B08A-C25E065C207F}" destId="{CCADC12F-0D17-40EF-A94A-950C3A02944B}" srcOrd="9" destOrd="0" presId="urn:microsoft.com/office/officeart/2005/8/layout/radial6"/>
    <dgm:cxn modelId="{C5039912-A59E-452F-8D92-611033FE8E4B}" type="presParOf" srcId="{8D76F644-B7E2-483E-B08A-C25E065C207F}" destId="{D42458C3-AF3E-4DE2-859B-D8791CDB222E}" srcOrd="10" destOrd="0" presId="urn:microsoft.com/office/officeart/2005/8/layout/radial6"/>
    <dgm:cxn modelId="{F2DB1026-41BB-4172-AF8B-6D2CB24AFA3C}" type="presParOf" srcId="{8D76F644-B7E2-483E-B08A-C25E065C207F}" destId="{C71FE974-1479-4CC2-9C14-91CAE74EF00D}" srcOrd="11" destOrd="0" presId="urn:microsoft.com/office/officeart/2005/8/layout/radial6"/>
    <dgm:cxn modelId="{F9C4C4ED-8427-419C-94EB-25329A8A80FD}" type="presParOf" srcId="{8D76F644-B7E2-483E-B08A-C25E065C207F}" destId="{02CC177B-D8F5-4D81-90D2-7190F06C4ED4}" srcOrd="12" destOrd="0" presId="urn:microsoft.com/office/officeart/2005/8/layout/radial6"/>
    <dgm:cxn modelId="{BDB99DD6-9320-464A-BCE5-86161C086D00}" type="presParOf" srcId="{8D76F644-B7E2-483E-B08A-C25E065C207F}" destId="{1EB8F75B-5FA6-4E19-B7D8-753EBB014A66}" srcOrd="13" destOrd="0" presId="urn:microsoft.com/office/officeart/2005/8/layout/radial6"/>
    <dgm:cxn modelId="{84A4B8E5-CA8B-4837-98AB-A94F266DE4AB}" type="presParOf" srcId="{8D76F644-B7E2-483E-B08A-C25E065C207F}" destId="{485A38AC-02F7-47E8-900B-1A405C0590C7}" srcOrd="14" destOrd="0" presId="urn:microsoft.com/office/officeart/2005/8/layout/radial6"/>
    <dgm:cxn modelId="{E7EF2ADB-0CBA-44A7-8664-2188DB3386AA}" type="presParOf" srcId="{8D76F644-B7E2-483E-B08A-C25E065C207F}" destId="{4E13D4D6-F8FA-4BC0-BF6C-4C9950826916}"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32472C-C744-41D8-A676-E996B503EF81}"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GB"/>
        </a:p>
      </dgm:t>
    </dgm:pt>
    <dgm:pt modelId="{92CDD636-D8B4-4F7E-8C05-991DF50B2B9E}">
      <dgm:prSet phldrT="[Text]" custT="1"/>
      <dgm:spPr/>
      <dgm:t>
        <a:bodyPr/>
        <a:lstStyle/>
        <a:p>
          <a:r>
            <a:rPr lang="en-GB" sz="1800" b="0" dirty="0">
              <a:solidFill>
                <a:schemeClr val="bg1"/>
              </a:solidFill>
            </a:rPr>
            <a:t>SoC</a:t>
          </a:r>
        </a:p>
        <a:p>
          <a:r>
            <a:rPr lang="en-GB" sz="1800" b="0" dirty="0">
              <a:solidFill>
                <a:schemeClr val="bg1"/>
              </a:solidFill>
            </a:rPr>
            <a:t>Advantages </a:t>
          </a:r>
        </a:p>
      </dgm:t>
    </dgm:pt>
    <dgm:pt modelId="{54D8AA8B-B56C-49A7-8B04-E917B6028E8F}" type="parTrans" cxnId="{2E6FC214-9BBB-4F70-A057-58B55A6CE341}">
      <dgm:prSet/>
      <dgm:spPr/>
      <dgm:t>
        <a:bodyPr/>
        <a:lstStyle/>
        <a:p>
          <a:endParaRPr lang="en-GB"/>
        </a:p>
      </dgm:t>
    </dgm:pt>
    <dgm:pt modelId="{5EBA4CD3-A139-4A54-97DA-44939F7AD424}" type="sibTrans" cxnId="{2E6FC214-9BBB-4F70-A057-58B55A6CE341}">
      <dgm:prSet/>
      <dgm:spPr/>
      <dgm:t>
        <a:bodyPr/>
        <a:lstStyle/>
        <a:p>
          <a:endParaRPr lang="en-GB"/>
        </a:p>
      </dgm:t>
    </dgm:pt>
    <dgm:pt modelId="{CE4F9B28-AF62-44A1-BBBA-F6226E01770B}">
      <dgm:prSet phldrT="[Text]" custT="1"/>
      <dgm:spPr/>
      <dgm:t>
        <a:bodyPr/>
        <a:lstStyle/>
        <a:p>
          <a:r>
            <a:rPr lang="en-GB" sz="1800" dirty="0"/>
            <a:t>Higher performance</a:t>
          </a:r>
        </a:p>
      </dgm:t>
    </dgm:pt>
    <dgm:pt modelId="{82224855-220C-4E9F-9DAC-81B40831542F}" type="parTrans" cxnId="{AEA00EF3-F73D-47FB-9EEC-9A38332B18DD}">
      <dgm:prSet/>
      <dgm:spPr/>
      <dgm:t>
        <a:bodyPr/>
        <a:lstStyle/>
        <a:p>
          <a:endParaRPr lang="en-GB"/>
        </a:p>
      </dgm:t>
    </dgm:pt>
    <dgm:pt modelId="{868EB02E-55FE-4853-9A6C-D708993D08CC}" type="sibTrans" cxnId="{AEA00EF3-F73D-47FB-9EEC-9A38332B18DD}">
      <dgm:prSet/>
      <dgm:spPr/>
      <dgm:t>
        <a:bodyPr/>
        <a:lstStyle/>
        <a:p>
          <a:endParaRPr lang="en-GB"/>
        </a:p>
      </dgm:t>
    </dgm:pt>
    <dgm:pt modelId="{3DCBB874-25C5-4F31-8F98-90CE29D4A2D1}">
      <dgm:prSet phldrT="[Text]" custT="1"/>
      <dgm:spPr/>
      <dgm:t>
        <a:bodyPr/>
        <a:lstStyle/>
        <a:p>
          <a:r>
            <a:rPr lang="en-GB" sz="1800" dirty="0"/>
            <a:t>Lighter footprint</a:t>
          </a:r>
        </a:p>
      </dgm:t>
    </dgm:pt>
    <dgm:pt modelId="{A38C771D-F8FA-43DC-B3B9-D83C2804C2FB}" type="parTrans" cxnId="{C02AC0AE-34D7-4363-B44C-F8C76F797A81}">
      <dgm:prSet/>
      <dgm:spPr/>
      <dgm:t>
        <a:bodyPr/>
        <a:lstStyle/>
        <a:p>
          <a:endParaRPr lang="en-GB"/>
        </a:p>
      </dgm:t>
    </dgm:pt>
    <dgm:pt modelId="{B79321C0-AECE-4B01-845E-02C865081A38}" type="sibTrans" cxnId="{C02AC0AE-34D7-4363-B44C-F8C76F797A81}">
      <dgm:prSet/>
      <dgm:spPr/>
      <dgm:t>
        <a:bodyPr/>
        <a:lstStyle/>
        <a:p>
          <a:endParaRPr lang="en-GB"/>
        </a:p>
      </dgm:t>
    </dgm:pt>
    <dgm:pt modelId="{B7E12206-2472-43D6-B663-528B4C73DCA3}">
      <dgm:prSet phldrT="[Text]" custT="1"/>
      <dgm:spPr/>
      <dgm:t>
        <a:bodyPr/>
        <a:lstStyle/>
        <a:p>
          <a:r>
            <a:rPr lang="en-GB" sz="1800" dirty="0"/>
            <a:t>Power efficiency </a:t>
          </a:r>
        </a:p>
      </dgm:t>
    </dgm:pt>
    <dgm:pt modelId="{B4C210C6-688A-423D-9E69-9EB1CCC8A5B1}" type="parTrans" cxnId="{B9045C07-188A-419B-BF6C-4D0991B2E00C}">
      <dgm:prSet/>
      <dgm:spPr/>
      <dgm:t>
        <a:bodyPr/>
        <a:lstStyle/>
        <a:p>
          <a:endParaRPr lang="en-GB"/>
        </a:p>
      </dgm:t>
    </dgm:pt>
    <dgm:pt modelId="{9AD3556D-6DE4-4A65-AE0A-F9E0DBA87E74}" type="sibTrans" cxnId="{B9045C07-188A-419B-BF6C-4D0991B2E00C}">
      <dgm:prSet/>
      <dgm:spPr/>
      <dgm:t>
        <a:bodyPr/>
        <a:lstStyle/>
        <a:p>
          <a:endParaRPr lang="en-GB"/>
        </a:p>
      </dgm:t>
    </dgm:pt>
    <dgm:pt modelId="{AB5195E2-D1E2-4CDB-B542-2E9EF4A05B0C}">
      <dgm:prSet phldrT="[Text]" custT="1"/>
      <dgm:spPr/>
      <dgm:t>
        <a:bodyPr/>
        <a:lstStyle/>
        <a:p>
          <a:r>
            <a:rPr lang="en-GB" sz="1800" dirty="0"/>
            <a:t>Higher reliability</a:t>
          </a:r>
        </a:p>
      </dgm:t>
    </dgm:pt>
    <dgm:pt modelId="{CA5F8D6E-18AD-4126-9505-BE1670A3DB46}" type="parTrans" cxnId="{F2E422AC-36B1-4177-A76E-3991C158C9E9}">
      <dgm:prSet/>
      <dgm:spPr/>
      <dgm:t>
        <a:bodyPr/>
        <a:lstStyle/>
        <a:p>
          <a:endParaRPr lang="en-GB"/>
        </a:p>
      </dgm:t>
    </dgm:pt>
    <dgm:pt modelId="{47607E9D-4F0A-4F7B-B902-C7E4E536A024}" type="sibTrans" cxnId="{F2E422AC-36B1-4177-A76E-3991C158C9E9}">
      <dgm:prSet/>
      <dgm:spPr/>
      <dgm:t>
        <a:bodyPr/>
        <a:lstStyle/>
        <a:p>
          <a:endParaRPr lang="en-GB"/>
        </a:p>
      </dgm:t>
    </dgm:pt>
    <dgm:pt modelId="{C4B2ECA7-8E8A-4179-BB95-2BADDED26F28}">
      <dgm:prSet phldrT="[Text]" custT="1"/>
      <dgm:spPr/>
      <dgm:t>
        <a:bodyPr/>
        <a:lstStyle/>
        <a:p>
          <a:r>
            <a:rPr lang="en-GB" sz="1800" dirty="0"/>
            <a:t>Low cost</a:t>
          </a:r>
        </a:p>
      </dgm:t>
    </dgm:pt>
    <dgm:pt modelId="{5E4EB5DD-D8C9-4758-8505-11BDCC1D5D7A}" type="parTrans" cxnId="{5A700B6F-C95C-4236-AB75-0A8D0FBDF2EE}">
      <dgm:prSet/>
      <dgm:spPr/>
      <dgm:t>
        <a:bodyPr/>
        <a:lstStyle/>
        <a:p>
          <a:endParaRPr lang="en-GB"/>
        </a:p>
      </dgm:t>
    </dgm:pt>
    <dgm:pt modelId="{6BCE3C43-23A2-42FE-BF24-EA8161AA436C}" type="sibTrans" cxnId="{5A700B6F-C95C-4236-AB75-0A8D0FBDF2EE}">
      <dgm:prSet/>
      <dgm:spPr/>
      <dgm:t>
        <a:bodyPr/>
        <a:lstStyle/>
        <a:p>
          <a:endParaRPr lang="en-GB"/>
        </a:p>
      </dgm:t>
    </dgm:pt>
    <dgm:pt modelId="{87538707-44E6-42A4-854D-6C6B1F5DDBF0}" type="pres">
      <dgm:prSet presAssocID="{C732472C-C744-41D8-A676-E996B503EF81}" presName="Name0" presStyleCnt="0">
        <dgm:presLayoutVars>
          <dgm:chMax val="1"/>
          <dgm:chPref val="1"/>
          <dgm:dir/>
          <dgm:animOne val="branch"/>
          <dgm:animLvl val="lvl"/>
        </dgm:presLayoutVars>
      </dgm:prSet>
      <dgm:spPr/>
      <dgm:t>
        <a:bodyPr/>
        <a:lstStyle/>
        <a:p>
          <a:endParaRPr lang="en-US"/>
        </a:p>
      </dgm:t>
    </dgm:pt>
    <dgm:pt modelId="{F4DE2727-E8FD-4CC0-85E5-3CF43A729F33}" type="pres">
      <dgm:prSet presAssocID="{92CDD636-D8B4-4F7E-8C05-991DF50B2B9E}" presName="singleCycle" presStyleCnt="0"/>
      <dgm:spPr/>
    </dgm:pt>
    <dgm:pt modelId="{290F22BE-CE2B-442C-B39B-7ABEA6E23007}" type="pres">
      <dgm:prSet presAssocID="{92CDD636-D8B4-4F7E-8C05-991DF50B2B9E}" presName="singleCenter" presStyleLbl="node1" presStyleIdx="0" presStyleCnt="6">
        <dgm:presLayoutVars>
          <dgm:chMax val="7"/>
          <dgm:chPref val="7"/>
        </dgm:presLayoutVars>
      </dgm:prSet>
      <dgm:spPr/>
      <dgm:t>
        <a:bodyPr/>
        <a:lstStyle/>
        <a:p>
          <a:endParaRPr lang="en-US"/>
        </a:p>
      </dgm:t>
    </dgm:pt>
    <dgm:pt modelId="{CAEABDAE-4BF8-479F-8D5A-FCF48F740DEA}" type="pres">
      <dgm:prSet presAssocID="{82224855-220C-4E9F-9DAC-81B40831542F}" presName="Name56" presStyleLbl="parChTrans1D2" presStyleIdx="0" presStyleCnt="5"/>
      <dgm:spPr/>
      <dgm:t>
        <a:bodyPr/>
        <a:lstStyle/>
        <a:p>
          <a:endParaRPr lang="en-US"/>
        </a:p>
      </dgm:t>
    </dgm:pt>
    <dgm:pt modelId="{3D73C4CE-3DBF-4367-AAF6-9ECAC4C048DB}" type="pres">
      <dgm:prSet presAssocID="{CE4F9B28-AF62-44A1-BBBA-F6226E01770B}" presName="text0" presStyleLbl="node1" presStyleIdx="1" presStyleCnt="6" custScaleX="141665">
        <dgm:presLayoutVars>
          <dgm:bulletEnabled val="1"/>
        </dgm:presLayoutVars>
      </dgm:prSet>
      <dgm:spPr/>
      <dgm:t>
        <a:bodyPr/>
        <a:lstStyle/>
        <a:p>
          <a:endParaRPr lang="en-US"/>
        </a:p>
      </dgm:t>
    </dgm:pt>
    <dgm:pt modelId="{07A7805A-FC88-4FE1-8D8A-8E71BB78B2D2}" type="pres">
      <dgm:prSet presAssocID="{A38C771D-F8FA-43DC-B3B9-D83C2804C2FB}" presName="Name56" presStyleLbl="parChTrans1D2" presStyleIdx="1" presStyleCnt="5"/>
      <dgm:spPr/>
      <dgm:t>
        <a:bodyPr/>
        <a:lstStyle/>
        <a:p>
          <a:endParaRPr lang="en-US"/>
        </a:p>
      </dgm:t>
    </dgm:pt>
    <dgm:pt modelId="{5AC56E0A-4FEC-45A2-AC8C-30BEC99DF4AB}" type="pres">
      <dgm:prSet presAssocID="{3DCBB874-25C5-4F31-8F98-90CE29D4A2D1}" presName="text0" presStyleLbl="node1" presStyleIdx="2" presStyleCnt="6">
        <dgm:presLayoutVars>
          <dgm:bulletEnabled val="1"/>
        </dgm:presLayoutVars>
      </dgm:prSet>
      <dgm:spPr/>
      <dgm:t>
        <a:bodyPr/>
        <a:lstStyle/>
        <a:p>
          <a:endParaRPr lang="en-US"/>
        </a:p>
      </dgm:t>
    </dgm:pt>
    <dgm:pt modelId="{03A7C091-DE85-4E81-A6AD-66E7DC395600}" type="pres">
      <dgm:prSet presAssocID="{B4C210C6-688A-423D-9E69-9EB1CCC8A5B1}" presName="Name56" presStyleLbl="parChTrans1D2" presStyleIdx="2" presStyleCnt="5"/>
      <dgm:spPr/>
      <dgm:t>
        <a:bodyPr/>
        <a:lstStyle/>
        <a:p>
          <a:endParaRPr lang="en-US"/>
        </a:p>
      </dgm:t>
    </dgm:pt>
    <dgm:pt modelId="{3B18BF42-9B1D-4C9D-BEB7-0C484EF91A86}" type="pres">
      <dgm:prSet presAssocID="{B7E12206-2472-43D6-B663-528B4C73DCA3}" presName="text0" presStyleLbl="node1" presStyleIdx="3" presStyleCnt="6" custScaleX="118413">
        <dgm:presLayoutVars>
          <dgm:bulletEnabled val="1"/>
        </dgm:presLayoutVars>
      </dgm:prSet>
      <dgm:spPr/>
      <dgm:t>
        <a:bodyPr/>
        <a:lstStyle/>
        <a:p>
          <a:endParaRPr lang="en-US"/>
        </a:p>
      </dgm:t>
    </dgm:pt>
    <dgm:pt modelId="{E68DB181-51F0-4868-ADCE-F4A97E6732AD}" type="pres">
      <dgm:prSet presAssocID="{CA5F8D6E-18AD-4126-9505-BE1670A3DB46}" presName="Name56" presStyleLbl="parChTrans1D2" presStyleIdx="3" presStyleCnt="5"/>
      <dgm:spPr/>
      <dgm:t>
        <a:bodyPr/>
        <a:lstStyle/>
        <a:p>
          <a:endParaRPr lang="en-US"/>
        </a:p>
      </dgm:t>
    </dgm:pt>
    <dgm:pt modelId="{A02FDF1B-E134-49DE-A528-5D84FB7E1BA2}" type="pres">
      <dgm:prSet presAssocID="{AB5195E2-D1E2-4CDB-B542-2E9EF4A05B0C}" presName="text0" presStyleLbl="node1" presStyleIdx="4" presStyleCnt="6">
        <dgm:presLayoutVars>
          <dgm:bulletEnabled val="1"/>
        </dgm:presLayoutVars>
      </dgm:prSet>
      <dgm:spPr/>
      <dgm:t>
        <a:bodyPr/>
        <a:lstStyle/>
        <a:p>
          <a:endParaRPr lang="en-US"/>
        </a:p>
      </dgm:t>
    </dgm:pt>
    <dgm:pt modelId="{67C1C1FD-D8F8-41CF-BE3C-956120BF86F1}" type="pres">
      <dgm:prSet presAssocID="{5E4EB5DD-D8C9-4758-8505-11BDCC1D5D7A}" presName="Name56" presStyleLbl="parChTrans1D2" presStyleIdx="4" presStyleCnt="5"/>
      <dgm:spPr/>
      <dgm:t>
        <a:bodyPr/>
        <a:lstStyle/>
        <a:p>
          <a:endParaRPr lang="en-US"/>
        </a:p>
      </dgm:t>
    </dgm:pt>
    <dgm:pt modelId="{D5DE2C5C-B4CA-46A0-83DE-5E1DCEA05B2C}" type="pres">
      <dgm:prSet presAssocID="{C4B2ECA7-8E8A-4179-BB95-2BADDED26F28}" presName="text0" presStyleLbl="node1" presStyleIdx="5" presStyleCnt="6">
        <dgm:presLayoutVars>
          <dgm:bulletEnabled val="1"/>
        </dgm:presLayoutVars>
      </dgm:prSet>
      <dgm:spPr/>
      <dgm:t>
        <a:bodyPr/>
        <a:lstStyle/>
        <a:p>
          <a:endParaRPr lang="en-US"/>
        </a:p>
      </dgm:t>
    </dgm:pt>
  </dgm:ptLst>
  <dgm:cxnLst>
    <dgm:cxn modelId="{DE9C62BC-F2DD-4D09-B366-D6F150FD32CD}" type="presOf" srcId="{5E4EB5DD-D8C9-4758-8505-11BDCC1D5D7A}" destId="{67C1C1FD-D8F8-41CF-BE3C-956120BF86F1}" srcOrd="0" destOrd="0" presId="urn:microsoft.com/office/officeart/2008/layout/RadialCluster"/>
    <dgm:cxn modelId="{D4D37FCC-D315-4800-A1F6-28FF2C79B66A}" type="presOf" srcId="{A38C771D-F8FA-43DC-B3B9-D83C2804C2FB}" destId="{07A7805A-FC88-4FE1-8D8A-8E71BB78B2D2}" srcOrd="0" destOrd="0" presId="urn:microsoft.com/office/officeart/2008/layout/RadialCluster"/>
    <dgm:cxn modelId="{5BDEAA35-08EC-4BB1-A9BB-5D78830A365C}" type="presOf" srcId="{92CDD636-D8B4-4F7E-8C05-991DF50B2B9E}" destId="{290F22BE-CE2B-442C-B39B-7ABEA6E23007}" srcOrd="0" destOrd="0" presId="urn:microsoft.com/office/officeart/2008/layout/RadialCluster"/>
    <dgm:cxn modelId="{7AD6A2EA-120A-4488-9F35-312A392A361D}" type="presOf" srcId="{3DCBB874-25C5-4F31-8F98-90CE29D4A2D1}" destId="{5AC56E0A-4FEC-45A2-AC8C-30BEC99DF4AB}" srcOrd="0" destOrd="0" presId="urn:microsoft.com/office/officeart/2008/layout/RadialCluster"/>
    <dgm:cxn modelId="{86070D2C-FB7B-4FFA-8D69-CBCDCFDC6FC8}" type="presOf" srcId="{B7E12206-2472-43D6-B663-528B4C73DCA3}" destId="{3B18BF42-9B1D-4C9D-BEB7-0C484EF91A86}" srcOrd="0" destOrd="0" presId="urn:microsoft.com/office/officeart/2008/layout/RadialCluster"/>
    <dgm:cxn modelId="{B24D61C7-EDE5-4CFB-9A90-0167B62F8893}" type="presOf" srcId="{CA5F8D6E-18AD-4126-9505-BE1670A3DB46}" destId="{E68DB181-51F0-4868-ADCE-F4A97E6732AD}" srcOrd="0" destOrd="0" presId="urn:microsoft.com/office/officeart/2008/layout/RadialCluster"/>
    <dgm:cxn modelId="{2E6FC214-9BBB-4F70-A057-58B55A6CE341}" srcId="{C732472C-C744-41D8-A676-E996B503EF81}" destId="{92CDD636-D8B4-4F7E-8C05-991DF50B2B9E}" srcOrd="0" destOrd="0" parTransId="{54D8AA8B-B56C-49A7-8B04-E917B6028E8F}" sibTransId="{5EBA4CD3-A139-4A54-97DA-44939F7AD424}"/>
    <dgm:cxn modelId="{C02AC0AE-34D7-4363-B44C-F8C76F797A81}" srcId="{92CDD636-D8B4-4F7E-8C05-991DF50B2B9E}" destId="{3DCBB874-25C5-4F31-8F98-90CE29D4A2D1}" srcOrd="1" destOrd="0" parTransId="{A38C771D-F8FA-43DC-B3B9-D83C2804C2FB}" sibTransId="{B79321C0-AECE-4B01-845E-02C865081A38}"/>
    <dgm:cxn modelId="{E4CD31D4-236A-4273-B0CF-2C7D56E9B140}" type="presOf" srcId="{B4C210C6-688A-423D-9E69-9EB1CCC8A5B1}" destId="{03A7C091-DE85-4E81-A6AD-66E7DC395600}" srcOrd="0" destOrd="0" presId="urn:microsoft.com/office/officeart/2008/layout/RadialCluster"/>
    <dgm:cxn modelId="{A092BF16-5C13-4B36-93A8-00784E7507A2}" type="presOf" srcId="{AB5195E2-D1E2-4CDB-B542-2E9EF4A05B0C}" destId="{A02FDF1B-E134-49DE-A528-5D84FB7E1BA2}" srcOrd="0" destOrd="0" presId="urn:microsoft.com/office/officeart/2008/layout/RadialCluster"/>
    <dgm:cxn modelId="{2C6ADA7E-2EC8-44D6-9FDE-18D00734BF1B}" type="presOf" srcId="{CE4F9B28-AF62-44A1-BBBA-F6226E01770B}" destId="{3D73C4CE-3DBF-4367-AAF6-9ECAC4C048DB}" srcOrd="0" destOrd="0" presId="urn:microsoft.com/office/officeart/2008/layout/RadialCluster"/>
    <dgm:cxn modelId="{AEA00EF3-F73D-47FB-9EEC-9A38332B18DD}" srcId="{92CDD636-D8B4-4F7E-8C05-991DF50B2B9E}" destId="{CE4F9B28-AF62-44A1-BBBA-F6226E01770B}" srcOrd="0" destOrd="0" parTransId="{82224855-220C-4E9F-9DAC-81B40831542F}" sibTransId="{868EB02E-55FE-4853-9A6C-D708993D08CC}"/>
    <dgm:cxn modelId="{F2E422AC-36B1-4177-A76E-3991C158C9E9}" srcId="{92CDD636-D8B4-4F7E-8C05-991DF50B2B9E}" destId="{AB5195E2-D1E2-4CDB-B542-2E9EF4A05B0C}" srcOrd="3" destOrd="0" parTransId="{CA5F8D6E-18AD-4126-9505-BE1670A3DB46}" sibTransId="{47607E9D-4F0A-4F7B-B902-C7E4E536A024}"/>
    <dgm:cxn modelId="{B0B1659E-E1F6-4C0E-B155-F15F9D1B63C4}" type="presOf" srcId="{82224855-220C-4E9F-9DAC-81B40831542F}" destId="{CAEABDAE-4BF8-479F-8D5A-FCF48F740DEA}" srcOrd="0" destOrd="0" presId="urn:microsoft.com/office/officeart/2008/layout/RadialCluster"/>
    <dgm:cxn modelId="{5A700B6F-C95C-4236-AB75-0A8D0FBDF2EE}" srcId="{92CDD636-D8B4-4F7E-8C05-991DF50B2B9E}" destId="{C4B2ECA7-8E8A-4179-BB95-2BADDED26F28}" srcOrd="4" destOrd="0" parTransId="{5E4EB5DD-D8C9-4758-8505-11BDCC1D5D7A}" sibTransId="{6BCE3C43-23A2-42FE-BF24-EA8161AA436C}"/>
    <dgm:cxn modelId="{9793D6DC-0926-4B51-B2EE-5756919B112B}" type="presOf" srcId="{C732472C-C744-41D8-A676-E996B503EF81}" destId="{87538707-44E6-42A4-854D-6C6B1F5DDBF0}" srcOrd="0" destOrd="0" presId="urn:microsoft.com/office/officeart/2008/layout/RadialCluster"/>
    <dgm:cxn modelId="{B9045C07-188A-419B-BF6C-4D0991B2E00C}" srcId="{92CDD636-D8B4-4F7E-8C05-991DF50B2B9E}" destId="{B7E12206-2472-43D6-B663-528B4C73DCA3}" srcOrd="2" destOrd="0" parTransId="{B4C210C6-688A-423D-9E69-9EB1CCC8A5B1}" sibTransId="{9AD3556D-6DE4-4A65-AE0A-F9E0DBA87E74}"/>
    <dgm:cxn modelId="{B3F18F16-66D7-4B0C-9B7F-7B268C96232D}" type="presOf" srcId="{C4B2ECA7-8E8A-4179-BB95-2BADDED26F28}" destId="{D5DE2C5C-B4CA-46A0-83DE-5E1DCEA05B2C}" srcOrd="0" destOrd="0" presId="urn:microsoft.com/office/officeart/2008/layout/RadialCluster"/>
    <dgm:cxn modelId="{B2E6CAF6-1155-40EE-BA43-AF72DA173A59}" type="presParOf" srcId="{87538707-44E6-42A4-854D-6C6B1F5DDBF0}" destId="{F4DE2727-E8FD-4CC0-85E5-3CF43A729F33}" srcOrd="0" destOrd="0" presId="urn:microsoft.com/office/officeart/2008/layout/RadialCluster"/>
    <dgm:cxn modelId="{60E91256-B396-41E7-9F71-4AFF04BF7F42}" type="presParOf" srcId="{F4DE2727-E8FD-4CC0-85E5-3CF43A729F33}" destId="{290F22BE-CE2B-442C-B39B-7ABEA6E23007}" srcOrd="0" destOrd="0" presId="urn:microsoft.com/office/officeart/2008/layout/RadialCluster"/>
    <dgm:cxn modelId="{E3C2ADD1-2C0F-4DD4-9720-704E5EF31B23}" type="presParOf" srcId="{F4DE2727-E8FD-4CC0-85E5-3CF43A729F33}" destId="{CAEABDAE-4BF8-479F-8D5A-FCF48F740DEA}" srcOrd="1" destOrd="0" presId="urn:microsoft.com/office/officeart/2008/layout/RadialCluster"/>
    <dgm:cxn modelId="{A6A672E4-1B84-4B3F-BD47-3B80540945AF}" type="presParOf" srcId="{F4DE2727-E8FD-4CC0-85E5-3CF43A729F33}" destId="{3D73C4CE-3DBF-4367-AAF6-9ECAC4C048DB}" srcOrd="2" destOrd="0" presId="urn:microsoft.com/office/officeart/2008/layout/RadialCluster"/>
    <dgm:cxn modelId="{C27F4E56-ED7B-4BD8-B1C1-0825964649E4}" type="presParOf" srcId="{F4DE2727-E8FD-4CC0-85E5-3CF43A729F33}" destId="{07A7805A-FC88-4FE1-8D8A-8E71BB78B2D2}" srcOrd="3" destOrd="0" presId="urn:microsoft.com/office/officeart/2008/layout/RadialCluster"/>
    <dgm:cxn modelId="{5CD70C40-96D2-464F-9C38-9F1C55B538CA}" type="presParOf" srcId="{F4DE2727-E8FD-4CC0-85E5-3CF43A729F33}" destId="{5AC56E0A-4FEC-45A2-AC8C-30BEC99DF4AB}" srcOrd="4" destOrd="0" presId="urn:microsoft.com/office/officeart/2008/layout/RadialCluster"/>
    <dgm:cxn modelId="{80F6B1DD-EA55-459C-BBB6-0D18B99D2A5E}" type="presParOf" srcId="{F4DE2727-E8FD-4CC0-85E5-3CF43A729F33}" destId="{03A7C091-DE85-4E81-A6AD-66E7DC395600}" srcOrd="5" destOrd="0" presId="urn:microsoft.com/office/officeart/2008/layout/RadialCluster"/>
    <dgm:cxn modelId="{9DDCC160-28F6-4C4F-B167-741A8529266C}" type="presParOf" srcId="{F4DE2727-E8FD-4CC0-85E5-3CF43A729F33}" destId="{3B18BF42-9B1D-4C9D-BEB7-0C484EF91A86}" srcOrd="6" destOrd="0" presId="urn:microsoft.com/office/officeart/2008/layout/RadialCluster"/>
    <dgm:cxn modelId="{C0DBE96D-7506-4905-BF90-E890A69F25B6}" type="presParOf" srcId="{F4DE2727-E8FD-4CC0-85E5-3CF43A729F33}" destId="{E68DB181-51F0-4868-ADCE-F4A97E6732AD}" srcOrd="7" destOrd="0" presId="urn:microsoft.com/office/officeart/2008/layout/RadialCluster"/>
    <dgm:cxn modelId="{812C4E69-8E26-4CCF-B4E7-D3FA265B2991}" type="presParOf" srcId="{F4DE2727-E8FD-4CC0-85E5-3CF43A729F33}" destId="{A02FDF1B-E134-49DE-A528-5D84FB7E1BA2}" srcOrd="8" destOrd="0" presId="urn:microsoft.com/office/officeart/2008/layout/RadialCluster"/>
    <dgm:cxn modelId="{F1531BF4-E26A-4561-A6C6-F2488912B24B}" type="presParOf" srcId="{F4DE2727-E8FD-4CC0-85E5-3CF43A729F33}" destId="{67C1C1FD-D8F8-41CF-BE3C-956120BF86F1}" srcOrd="9" destOrd="0" presId="urn:microsoft.com/office/officeart/2008/layout/RadialCluster"/>
    <dgm:cxn modelId="{6896B97F-9D32-44CF-BA33-08F8F191C9F6}" type="presParOf" srcId="{F4DE2727-E8FD-4CC0-85E5-3CF43A729F33}" destId="{D5DE2C5C-B4CA-46A0-83DE-5E1DCEA05B2C}" srcOrd="10"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A92774-E286-456E-A514-8547128E4325}"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GB"/>
        </a:p>
      </dgm:t>
    </dgm:pt>
    <dgm:pt modelId="{27A6A934-19A5-4F26-B2B1-8BBCCADC83D5}">
      <dgm:prSet phldrT="[Text]"/>
      <dgm:spPr/>
      <dgm:t>
        <a:bodyPr/>
        <a:lstStyle/>
        <a:p>
          <a:r>
            <a:rPr lang="en-GB" dirty="0"/>
            <a:t>SoC Limitations</a:t>
          </a:r>
        </a:p>
      </dgm:t>
    </dgm:pt>
    <dgm:pt modelId="{0672FBB9-C96B-4E1E-8FA4-EFB9C2B57A4E}" type="parTrans" cxnId="{640E6D60-A342-45C6-B729-4DA5BCF60FC9}">
      <dgm:prSet/>
      <dgm:spPr/>
      <dgm:t>
        <a:bodyPr/>
        <a:lstStyle/>
        <a:p>
          <a:endParaRPr lang="en-GB"/>
        </a:p>
      </dgm:t>
    </dgm:pt>
    <dgm:pt modelId="{919C7897-D5B3-422E-AA3C-935D2984C3AE}" type="sibTrans" cxnId="{640E6D60-A342-45C6-B729-4DA5BCF60FC9}">
      <dgm:prSet/>
      <dgm:spPr/>
      <dgm:t>
        <a:bodyPr/>
        <a:lstStyle/>
        <a:p>
          <a:endParaRPr lang="en-GB"/>
        </a:p>
      </dgm:t>
    </dgm:pt>
    <dgm:pt modelId="{100A042C-C863-441F-A8E2-C14B6850BCB6}">
      <dgm:prSet phldrT="[Text]"/>
      <dgm:spPr/>
      <dgm:t>
        <a:bodyPr/>
        <a:lstStyle/>
        <a:p>
          <a:r>
            <a:rPr lang="en-GB" dirty="0"/>
            <a:t>Less </a:t>
          </a:r>
          <a:r>
            <a:rPr lang="en-GB" dirty="0" smtClean="0"/>
            <a:t>flexibility</a:t>
          </a:r>
          <a:r>
            <a:rPr lang="tr-TR" dirty="0" smtClean="0"/>
            <a:t/>
          </a:r>
          <a:br>
            <a:rPr lang="tr-TR" dirty="0" smtClean="0"/>
          </a:br>
          <a:r>
            <a:rPr lang="tr-TR" dirty="0" smtClean="0"/>
            <a:t>(daha az esneklik)</a:t>
          </a:r>
          <a:endParaRPr lang="en-GB" dirty="0"/>
        </a:p>
      </dgm:t>
    </dgm:pt>
    <dgm:pt modelId="{E76A11DF-2518-488E-BD3F-36D03626595D}" type="parTrans" cxnId="{4AD1B968-F6A7-481B-A46C-172E337DF998}">
      <dgm:prSet/>
      <dgm:spPr/>
      <dgm:t>
        <a:bodyPr/>
        <a:lstStyle/>
        <a:p>
          <a:endParaRPr lang="en-GB"/>
        </a:p>
      </dgm:t>
    </dgm:pt>
    <dgm:pt modelId="{7A1B1CF9-B907-401C-842C-362754373FFA}" type="sibTrans" cxnId="{4AD1B968-F6A7-481B-A46C-172E337DF998}">
      <dgm:prSet/>
      <dgm:spPr/>
      <dgm:t>
        <a:bodyPr/>
        <a:lstStyle/>
        <a:p>
          <a:endParaRPr lang="en-GB"/>
        </a:p>
      </dgm:t>
    </dgm:pt>
    <dgm:pt modelId="{192F8F79-54A1-46E7-B23A-9E61EE6ABB65}">
      <dgm:prSet phldrT="[Text]"/>
      <dgm:spPr/>
      <dgm:t>
        <a:bodyPr/>
        <a:lstStyle/>
        <a:p>
          <a:r>
            <a:rPr lang="en-GB" dirty="0" smtClean="0"/>
            <a:t>Complexity</a:t>
          </a:r>
          <a:r>
            <a:rPr lang="tr-TR" dirty="0" smtClean="0"/>
            <a:t> (karmaşıklık)</a:t>
          </a:r>
          <a:r>
            <a:rPr lang="en-GB" dirty="0" smtClean="0"/>
            <a:t> </a:t>
          </a:r>
          <a:endParaRPr lang="en-GB" dirty="0"/>
        </a:p>
      </dgm:t>
    </dgm:pt>
    <dgm:pt modelId="{25139E47-763A-4589-A566-EBA88D58CAAC}" type="parTrans" cxnId="{1948F2FA-3285-4DDA-8FA1-DCE592F8D2DC}">
      <dgm:prSet/>
      <dgm:spPr/>
      <dgm:t>
        <a:bodyPr/>
        <a:lstStyle/>
        <a:p>
          <a:endParaRPr lang="en-GB"/>
        </a:p>
      </dgm:t>
    </dgm:pt>
    <dgm:pt modelId="{23A1FC1D-2A72-4C76-B329-D786648E17D9}" type="sibTrans" cxnId="{1948F2FA-3285-4DDA-8FA1-DCE592F8D2DC}">
      <dgm:prSet/>
      <dgm:spPr/>
      <dgm:t>
        <a:bodyPr/>
        <a:lstStyle/>
        <a:p>
          <a:endParaRPr lang="en-GB"/>
        </a:p>
      </dgm:t>
    </dgm:pt>
    <dgm:pt modelId="{C49C7381-72F4-4902-955C-C2A6A29109A8}">
      <dgm:prSet phldrT="[Text]"/>
      <dgm:spPr/>
      <dgm:t>
        <a:bodyPr/>
        <a:lstStyle/>
        <a:p>
          <a:r>
            <a:rPr lang="en-GB" dirty="0"/>
            <a:t>Application </a:t>
          </a:r>
          <a:r>
            <a:rPr lang="en-GB" dirty="0" smtClean="0"/>
            <a:t>specific</a:t>
          </a:r>
          <a:endParaRPr lang="tr-TR" dirty="0" smtClean="0"/>
        </a:p>
        <a:p>
          <a:r>
            <a:rPr lang="tr-TR" dirty="0" smtClean="0"/>
            <a:t>(uygulamaya özel)</a:t>
          </a:r>
          <a:endParaRPr lang="en-GB" dirty="0"/>
        </a:p>
      </dgm:t>
    </dgm:pt>
    <dgm:pt modelId="{261E5C4B-4456-45A8-B514-9C56040CA7EF}" type="parTrans" cxnId="{52716C28-3041-4C4C-B7CF-D239FE2AE149}">
      <dgm:prSet/>
      <dgm:spPr/>
      <dgm:t>
        <a:bodyPr/>
        <a:lstStyle/>
        <a:p>
          <a:endParaRPr lang="en-GB"/>
        </a:p>
      </dgm:t>
    </dgm:pt>
    <dgm:pt modelId="{5E123B8F-F5AE-411A-A498-EA5760F07841}" type="sibTrans" cxnId="{52716C28-3041-4C4C-B7CF-D239FE2AE149}">
      <dgm:prSet/>
      <dgm:spPr/>
      <dgm:t>
        <a:bodyPr/>
        <a:lstStyle/>
        <a:p>
          <a:endParaRPr lang="en-GB"/>
        </a:p>
      </dgm:t>
    </dgm:pt>
    <dgm:pt modelId="{52BF566F-DB9B-4419-A332-4F3B87F511A1}" type="pres">
      <dgm:prSet presAssocID="{E7A92774-E286-456E-A514-8547128E4325}" presName="Name0" presStyleCnt="0">
        <dgm:presLayoutVars>
          <dgm:chMax val="1"/>
          <dgm:chPref val="1"/>
          <dgm:dir/>
          <dgm:animOne val="branch"/>
          <dgm:animLvl val="lvl"/>
        </dgm:presLayoutVars>
      </dgm:prSet>
      <dgm:spPr/>
      <dgm:t>
        <a:bodyPr/>
        <a:lstStyle/>
        <a:p>
          <a:endParaRPr lang="en-US"/>
        </a:p>
      </dgm:t>
    </dgm:pt>
    <dgm:pt modelId="{5413644A-78E6-402A-8848-D5B53F544D42}" type="pres">
      <dgm:prSet presAssocID="{27A6A934-19A5-4F26-B2B1-8BBCCADC83D5}" presName="singleCycle" presStyleCnt="0"/>
      <dgm:spPr/>
    </dgm:pt>
    <dgm:pt modelId="{63367597-1EBD-488E-8958-A192C3914AD2}" type="pres">
      <dgm:prSet presAssocID="{27A6A934-19A5-4F26-B2B1-8BBCCADC83D5}" presName="singleCenter" presStyleLbl="node1" presStyleIdx="0" presStyleCnt="4">
        <dgm:presLayoutVars>
          <dgm:chMax val="7"/>
          <dgm:chPref val="7"/>
        </dgm:presLayoutVars>
      </dgm:prSet>
      <dgm:spPr/>
      <dgm:t>
        <a:bodyPr/>
        <a:lstStyle/>
        <a:p>
          <a:endParaRPr lang="en-US"/>
        </a:p>
      </dgm:t>
    </dgm:pt>
    <dgm:pt modelId="{A55BD639-84F8-4D2A-A7DB-BF8511C6F6ED}" type="pres">
      <dgm:prSet presAssocID="{E76A11DF-2518-488E-BD3F-36D03626595D}" presName="Name56" presStyleLbl="parChTrans1D2" presStyleIdx="0" presStyleCnt="3"/>
      <dgm:spPr/>
      <dgm:t>
        <a:bodyPr/>
        <a:lstStyle/>
        <a:p>
          <a:endParaRPr lang="en-US"/>
        </a:p>
      </dgm:t>
    </dgm:pt>
    <dgm:pt modelId="{1646EC97-CC34-490A-8C4B-616C77D063EF}" type="pres">
      <dgm:prSet presAssocID="{100A042C-C863-441F-A8E2-C14B6850BCB6}" presName="text0" presStyleLbl="node1" presStyleIdx="1" presStyleCnt="4" custScaleX="153229" custScaleY="93017">
        <dgm:presLayoutVars>
          <dgm:bulletEnabled val="1"/>
        </dgm:presLayoutVars>
      </dgm:prSet>
      <dgm:spPr/>
      <dgm:t>
        <a:bodyPr/>
        <a:lstStyle/>
        <a:p>
          <a:endParaRPr lang="en-US"/>
        </a:p>
      </dgm:t>
    </dgm:pt>
    <dgm:pt modelId="{0B68F7BA-CBBB-46EC-ADC7-16ED9914F8E6}" type="pres">
      <dgm:prSet presAssocID="{25139E47-763A-4589-A566-EBA88D58CAAC}" presName="Name56" presStyleLbl="parChTrans1D2" presStyleIdx="1" presStyleCnt="3"/>
      <dgm:spPr/>
      <dgm:t>
        <a:bodyPr/>
        <a:lstStyle/>
        <a:p>
          <a:endParaRPr lang="en-US"/>
        </a:p>
      </dgm:t>
    </dgm:pt>
    <dgm:pt modelId="{76D73857-058D-4077-B261-48FD0B9C9139}" type="pres">
      <dgm:prSet presAssocID="{192F8F79-54A1-46E7-B23A-9E61EE6ABB65}" presName="text0" presStyleLbl="node1" presStyleIdx="2" presStyleCnt="4" custScaleX="151777" custScaleY="104206">
        <dgm:presLayoutVars>
          <dgm:bulletEnabled val="1"/>
        </dgm:presLayoutVars>
      </dgm:prSet>
      <dgm:spPr/>
      <dgm:t>
        <a:bodyPr/>
        <a:lstStyle/>
        <a:p>
          <a:endParaRPr lang="en-US"/>
        </a:p>
      </dgm:t>
    </dgm:pt>
    <dgm:pt modelId="{F8B10485-C8DB-4D01-97DD-5D71A2F9B505}" type="pres">
      <dgm:prSet presAssocID="{261E5C4B-4456-45A8-B514-9C56040CA7EF}" presName="Name56" presStyleLbl="parChTrans1D2" presStyleIdx="2" presStyleCnt="3"/>
      <dgm:spPr/>
      <dgm:t>
        <a:bodyPr/>
        <a:lstStyle/>
        <a:p>
          <a:endParaRPr lang="en-US"/>
        </a:p>
      </dgm:t>
    </dgm:pt>
    <dgm:pt modelId="{20AD035E-382F-4664-9B74-437030CDBBBB}" type="pres">
      <dgm:prSet presAssocID="{C49C7381-72F4-4902-955C-C2A6A29109A8}" presName="text0" presStyleLbl="node1" presStyleIdx="3" presStyleCnt="4" custScaleX="162475" custScaleY="124523">
        <dgm:presLayoutVars>
          <dgm:bulletEnabled val="1"/>
        </dgm:presLayoutVars>
      </dgm:prSet>
      <dgm:spPr/>
      <dgm:t>
        <a:bodyPr/>
        <a:lstStyle/>
        <a:p>
          <a:endParaRPr lang="en-US"/>
        </a:p>
      </dgm:t>
    </dgm:pt>
  </dgm:ptLst>
  <dgm:cxnLst>
    <dgm:cxn modelId="{047044C1-0E51-4507-B14F-BB4ECEC0304A}" type="presOf" srcId="{192F8F79-54A1-46E7-B23A-9E61EE6ABB65}" destId="{76D73857-058D-4077-B261-48FD0B9C9139}" srcOrd="0" destOrd="0" presId="urn:microsoft.com/office/officeart/2008/layout/RadialCluster"/>
    <dgm:cxn modelId="{C8A62498-9494-43A6-8096-57F2C9567D4C}" type="presOf" srcId="{E7A92774-E286-456E-A514-8547128E4325}" destId="{52BF566F-DB9B-4419-A332-4F3B87F511A1}" srcOrd="0" destOrd="0" presId="urn:microsoft.com/office/officeart/2008/layout/RadialCluster"/>
    <dgm:cxn modelId="{52716C28-3041-4C4C-B7CF-D239FE2AE149}" srcId="{27A6A934-19A5-4F26-B2B1-8BBCCADC83D5}" destId="{C49C7381-72F4-4902-955C-C2A6A29109A8}" srcOrd="2" destOrd="0" parTransId="{261E5C4B-4456-45A8-B514-9C56040CA7EF}" sibTransId="{5E123B8F-F5AE-411A-A498-EA5760F07841}"/>
    <dgm:cxn modelId="{62BE5420-3F7F-43DB-8372-FB799D2FE41D}" type="presOf" srcId="{27A6A934-19A5-4F26-B2B1-8BBCCADC83D5}" destId="{63367597-1EBD-488E-8958-A192C3914AD2}" srcOrd="0" destOrd="0" presId="urn:microsoft.com/office/officeart/2008/layout/RadialCluster"/>
    <dgm:cxn modelId="{D218ACB2-84E7-4C21-BDB4-D54C0F03D5ED}" type="presOf" srcId="{100A042C-C863-441F-A8E2-C14B6850BCB6}" destId="{1646EC97-CC34-490A-8C4B-616C77D063EF}" srcOrd="0" destOrd="0" presId="urn:microsoft.com/office/officeart/2008/layout/RadialCluster"/>
    <dgm:cxn modelId="{4AD1B968-F6A7-481B-A46C-172E337DF998}" srcId="{27A6A934-19A5-4F26-B2B1-8BBCCADC83D5}" destId="{100A042C-C863-441F-A8E2-C14B6850BCB6}" srcOrd="0" destOrd="0" parTransId="{E76A11DF-2518-488E-BD3F-36D03626595D}" sibTransId="{7A1B1CF9-B907-401C-842C-362754373FFA}"/>
    <dgm:cxn modelId="{91474D97-13F1-4A84-A0FB-54206055125F}" type="presOf" srcId="{E76A11DF-2518-488E-BD3F-36D03626595D}" destId="{A55BD639-84F8-4D2A-A7DB-BF8511C6F6ED}" srcOrd="0" destOrd="0" presId="urn:microsoft.com/office/officeart/2008/layout/RadialCluster"/>
    <dgm:cxn modelId="{1948F2FA-3285-4DDA-8FA1-DCE592F8D2DC}" srcId="{27A6A934-19A5-4F26-B2B1-8BBCCADC83D5}" destId="{192F8F79-54A1-46E7-B23A-9E61EE6ABB65}" srcOrd="1" destOrd="0" parTransId="{25139E47-763A-4589-A566-EBA88D58CAAC}" sibTransId="{23A1FC1D-2A72-4C76-B329-D786648E17D9}"/>
    <dgm:cxn modelId="{2427C654-8D36-4B4C-BD8D-C54EBD4AD004}" type="presOf" srcId="{261E5C4B-4456-45A8-B514-9C56040CA7EF}" destId="{F8B10485-C8DB-4D01-97DD-5D71A2F9B505}" srcOrd="0" destOrd="0" presId="urn:microsoft.com/office/officeart/2008/layout/RadialCluster"/>
    <dgm:cxn modelId="{A2C938FA-6B75-40A6-B228-3152B376C858}" type="presOf" srcId="{C49C7381-72F4-4902-955C-C2A6A29109A8}" destId="{20AD035E-382F-4664-9B74-437030CDBBBB}" srcOrd="0" destOrd="0" presId="urn:microsoft.com/office/officeart/2008/layout/RadialCluster"/>
    <dgm:cxn modelId="{640E6D60-A342-45C6-B729-4DA5BCF60FC9}" srcId="{E7A92774-E286-456E-A514-8547128E4325}" destId="{27A6A934-19A5-4F26-B2B1-8BBCCADC83D5}" srcOrd="0" destOrd="0" parTransId="{0672FBB9-C96B-4E1E-8FA4-EFB9C2B57A4E}" sibTransId="{919C7897-D5B3-422E-AA3C-935D2984C3AE}"/>
    <dgm:cxn modelId="{DADC9E90-4FC5-4DDC-BEF2-E9D54A3E3779}" type="presOf" srcId="{25139E47-763A-4589-A566-EBA88D58CAAC}" destId="{0B68F7BA-CBBB-46EC-ADC7-16ED9914F8E6}" srcOrd="0" destOrd="0" presId="urn:microsoft.com/office/officeart/2008/layout/RadialCluster"/>
    <dgm:cxn modelId="{7137D3D3-85CB-4E5B-9154-3C6F45A32347}" type="presParOf" srcId="{52BF566F-DB9B-4419-A332-4F3B87F511A1}" destId="{5413644A-78E6-402A-8848-D5B53F544D42}" srcOrd="0" destOrd="0" presId="urn:microsoft.com/office/officeart/2008/layout/RadialCluster"/>
    <dgm:cxn modelId="{C23CC8F4-B1B0-48EA-B76D-651AF3C5134F}" type="presParOf" srcId="{5413644A-78E6-402A-8848-D5B53F544D42}" destId="{63367597-1EBD-488E-8958-A192C3914AD2}" srcOrd="0" destOrd="0" presId="urn:microsoft.com/office/officeart/2008/layout/RadialCluster"/>
    <dgm:cxn modelId="{3A9818F2-DC5E-44D8-922C-171E381F0844}" type="presParOf" srcId="{5413644A-78E6-402A-8848-D5B53F544D42}" destId="{A55BD639-84F8-4D2A-A7DB-BF8511C6F6ED}" srcOrd="1" destOrd="0" presId="urn:microsoft.com/office/officeart/2008/layout/RadialCluster"/>
    <dgm:cxn modelId="{1E4F24E8-C137-44FC-9661-924659161E11}" type="presParOf" srcId="{5413644A-78E6-402A-8848-D5B53F544D42}" destId="{1646EC97-CC34-490A-8C4B-616C77D063EF}" srcOrd="2" destOrd="0" presId="urn:microsoft.com/office/officeart/2008/layout/RadialCluster"/>
    <dgm:cxn modelId="{B6B65A27-9C85-4162-A669-180BE82CDBAF}" type="presParOf" srcId="{5413644A-78E6-402A-8848-D5B53F544D42}" destId="{0B68F7BA-CBBB-46EC-ADC7-16ED9914F8E6}" srcOrd="3" destOrd="0" presId="urn:microsoft.com/office/officeart/2008/layout/RadialCluster"/>
    <dgm:cxn modelId="{EC3F79BF-7FE2-4F0A-9A03-410B9D21C53A}" type="presParOf" srcId="{5413644A-78E6-402A-8848-D5B53F544D42}" destId="{76D73857-058D-4077-B261-48FD0B9C9139}" srcOrd="4" destOrd="0" presId="urn:microsoft.com/office/officeart/2008/layout/RadialCluster"/>
    <dgm:cxn modelId="{FF35191B-941F-4852-92B1-4CD037F911E4}" type="presParOf" srcId="{5413644A-78E6-402A-8848-D5B53F544D42}" destId="{F8B10485-C8DB-4D01-97DD-5D71A2F9B505}" srcOrd="5" destOrd="0" presId="urn:microsoft.com/office/officeart/2008/layout/RadialCluster"/>
    <dgm:cxn modelId="{F98367F2-92C7-498E-8202-A9777361BC11}" type="presParOf" srcId="{5413644A-78E6-402A-8848-D5B53F544D42}" destId="{20AD035E-382F-4664-9B74-437030CDBBBB}"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73EE94-EFD7-42EB-97C1-11C4D1BC750B}"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GB"/>
        </a:p>
      </dgm:t>
    </dgm:pt>
    <dgm:pt modelId="{FBF97ECC-6292-421E-89E1-CBA83085D7FC}">
      <dgm:prSet phldrT="[Text]"/>
      <dgm:spPr/>
      <dgm:t>
        <a:bodyPr/>
        <a:lstStyle/>
        <a:p>
          <a:r>
            <a:rPr lang="en-GB" dirty="0"/>
            <a:t>SoC</a:t>
          </a:r>
        </a:p>
      </dgm:t>
    </dgm:pt>
    <dgm:pt modelId="{D7588F48-2098-4367-8A8C-11B7FF656681}" type="parTrans" cxnId="{FB9BF04D-2B8C-4021-94A3-873DF15D6DCF}">
      <dgm:prSet/>
      <dgm:spPr/>
      <dgm:t>
        <a:bodyPr/>
        <a:lstStyle/>
        <a:p>
          <a:endParaRPr lang="en-GB"/>
        </a:p>
      </dgm:t>
    </dgm:pt>
    <dgm:pt modelId="{68D5EA88-EB11-4FCC-96C6-5BE7C94823E3}" type="sibTrans" cxnId="{FB9BF04D-2B8C-4021-94A3-873DF15D6DCF}">
      <dgm:prSet/>
      <dgm:spPr/>
      <dgm:t>
        <a:bodyPr/>
        <a:lstStyle/>
        <a:p>
          <a:endParaRPr lang="en-GB"/>
        </a:p>
      </dgm:t>
    </dgm:pt>
    <dgm:pt modelId="{90F3FBA4-834B-4A16-A110-9EC88F73EBCA}">
      <dgm:prSet phldrT="[Text]" custT="1"/>
      <dgm:spPr/>
      <dgm:t>
        <a:bodyPr/>
        <a:lstStyle/>
        <a:p>
          <a:r>
            <a:rPr lang="en-GB" sz="1400" dirty="0"/>
            <a:t>Can have a single or multiple processor </a:t>
          </a:r>
          <a:r>
            <a:rPr lang="en-GB" sz="1400" dirty="0" smtClean="0"/>
            <a:t>cores</a:t>
          </a:r>
          <a:r>
            <a:rPr lang="tr-TR" sz="1400" dirty="0" smtClean="0"/>
            <a:t>(Tek veya çoklu işlemci çekirdeğine sahip olabilir)</a:t>
          </a:r>
          <a:endParaRPr lang="en-GB" sz="1400" dirty="0"/>
        </a:p>
      </dgm:t>
    </dgm:pt>
    <dgm:pt modelId="{53103E74-20C9-4B5C-BD94-ABC952BFFA12}" type="parTrans" cxnId="{6BB8B9F5-A996-41AD-AF8D-5256AA872413}">
      <dgm:prSet/>
      <dgm:spPr/>
      <dgm:t>
        <a:bodyPr/>
        <a:lstStyle/>
        <a:p>
          <a:endParaRPr lang="en-GB"/>
        </a:p>
      </dgm:t>
    </dgm:pt>
    <dgm:pt modelId="{E0518455-EBB0-4236-A7C6-4F14CD257FCB}" type="sibTrans" cxnId="{6BB8B9F5-A996-41AD-AF8D-5256AA872413}">
      <dgm:prSet/>
      <dgm:spPr/>
      <dgm:t>
        <a:bodyPr/>
        <a:lstStyle/>
        <a:p>
          <a:endParaRPr lang="en-GB"/>
        </a:p>
      </dgm:t>
    </dgm:pt>
    <dgm:pt modelId="{99FBBE92-4023-4222-A580-22AC7F011625}">
      <dgm:prSet phldrT="[Text]"/>
      <dgm:spPr/>
      <dgm:t>
        <a:bodyPr/>
        <a:lstStyle/>
        <a:p>
          <a:r>
            <a:rPr lang="en-GB" dirty="0"/>
            <a:t>CPU</a:t>
          </a:r>
        </a:p>
      </dgm:t>
    </dgm:pt>
    <dgm:pt modelId="{45DF8BCC-C900-4B5E-9204-2CDAABA1726E}" type="parTrans" cxnId="{6D54D7EA-ED98-4774-832F-BF97B8F3B8AF}">
      <dgm:prSet/>
      <dgm:spPr/>
      <dgm:t>
        <a:bodyPr/>
        <a:lstStyle/>
        <a:p>
          <a:endParaRPr lang="en-GB"/>
        </a:p>
      </dgm:t>
    </dgm:pt>
    <dgm:pt modelId="{278D1B57-A982-4B64-A552-4D84B070A3E9}" type="sibTrans" cxnId="{6D54D7EA-ED98-4774-832F-BF97B8F3B8AF}">
      <dgm:prSet/>
      <dgm:spPr/>
      <dgm:t>
        <a:bodyPr/>
        <a:lstStyle/>
        <a:p>
          <a:endParaRPr lang="en-GB"/>
        </a:p>
      </dgm:t>
    </dgm:pt>
    <dgm:pt modelId="{377B8F75-992D-4996-93B7-50DA16F19598}">
      <dgm:prSet phldrT="[Text]" custT="1"/>
      <dgm:spPr/>
      <dgm:t>
        <a:bodyPr/>
        <a:lstStyle/>
        <a:p>
          <a:r>
            <a:rPr lang="en-GB" sz="2000" dirty="0"/>
            <a:t>Is a single processor </a:t>
          </a:r>
          <a:r>
            <a:rPr lang="en-GB" sz="2000" dirty="0" smtClean="0"/>
            <a:t>core</a:t>
          </a:r>
          <a:r>
            <a:rPr lang="tr-TR" sz="2000" dirty="0" smtClean="0"/>
            <a:t>(Tek işlemci çekirdeğidir)</a:t>
          </a:r>
          <a:endParaRPr lang="en-GB" sz="2000" dirty="0"/>
        </a:p>
      </dgm:t>
    </dgm:pt>
    <dgm:pt modelId="{08150128-5878-4F2C-B0F9-0A83A03D904E}" type="parTrans" cxnId="{C1D0A4E9-296C-4EDC-8937-1DEE2A1265AF}">
      <dgm:prSet/>
      <dgm:spPr/>
      <dgm:t>
        <a:bodyPr/>
        <a:lstStyle/>
        <a:p>
          <a:endParaRPr lang="en-GB"/>
        </a:p>
      </dgm:t>
    </dgm:pt>
    <dgm:pt modelId="{B5823F6D-5929-4D49-AB4D-772ED02378D8}" type="sibTrans" cxnId="{C1D0A4E9-296C-4EDC-8937-1DEE2A1265AF}">
      <dgm:prSet/>
      <dgm:spPr/>
      <dgm:t>
        <a:bodyPr/>
        <a:lstStyle/>
        <a:p>
          <a:endParaRPr lang="en-GB"/>
        </a:p>
      </dgm:t>
    </dgm:pt>
    <dgm:pt modelId="{A5400703-C427-4B01-B6AC-E70CB2EF797A}">
      <dgm:prSet phldrT="[Text]"/>
      <dgm:spPr/>
      <dgm:t>
        <a:bodyPr/>
        <a:lstStyle/>
        <a:p>
          <a:r>
            <a:rPr lang="en-GB" dirty="0"/>
            <a:t>MCU</a:t>
          </a:r>
        </a:p>
      </dgm:t>
    </dgm:pt>
    <dgm:pt modelId="{5059C115-8C78-4BA2-8B98-0F34207F84F1}" type="parTrans" cxnId="{D07AF2AE-CCCC-4FC1-B27A-DE2625823E44}">
      <dgm:prSet/>
      <dgm:spPr/>
      <dgm:t>
        <a:bodyPr/>
        <a:lstStyle/>
        <a:p>
          <a:endParaRPr lang="en-GB"/>
        </a:p>
      </dgm:t>
    </dgm:pt>
    <dgm:pt modelId="{FBF3323C-A6D5-4B4C-8E49-063EC9011388}" type="sibTrans" cxnId="{D07AF2AE-CCCC-4FC1-B27A-DE2625823E44}">
      <dgm:prSet/>
      <dgm:spPr/>
      <dgm:t>
        <a:bodyPr/>
        <a:lstStyle/>
        <a:p>
          <a:endParaRPr lang="en-GB"/>
        </a:p>
      </dgm:t>
    </dgm:pt>
    <dgm:pt modelId="{D63CF17E-4577-4402-8947-6DD041F4B904}">
      <dgm:prSet phldrT="[Text]" custT="1"/>
      <dgm:spPr/>
      <dgm:t>
        <a:bodyPr/>
        <a:lstStyle/>
        <a:p>
          <a:r>
            <a:rPr lang="en-GB" sz="1400" dirty="0"/>
            <a:t>Has larger memory blocks, a variety of IOs, and other </a:t>
          </a:r>
          <a:r>
            <a:rPr lang="en-GB" sz="1400" dirty="0" smtClean="0"/>
            <a:t>peripherals</a:t>
          </a:r>
          <a:r>
            <a:rPr lang="tr-TR" sz="1400" dirty="0" smtClean="0"/>
            <a:t>(Daha büyük bellek bloklarına, çeşitli </a:t>
          </a:r>
          <a:r>
            <a:rPr lang="tr-TR" sz="1400" dirty="0" err="1" smtClean="0"/>
            <a:t>IO'lara</a:t>
          </a:r>
          <a:r>
            <a:rPr lang="tr-TR" sz="1400" dirty="0" smtClean="0"/>
            <a:t> ve diğer çevre birimlerine sahiptir)</a:t>
          </a:r>
          <a:endParaRPr lang="en-GB" sz="1400" dirty="0"/>
        </a:p>
      </dgm:t>
    </dgm:pt>
    <dgm:pt modelId="{33662C4F-B038-4293-B000-AC45997E4178}" type="parTrans" cxnId="{1F57B5EA-7CD4-4578-8222-19D9FE92F8BD}">
      <dgm:prSet/>
      <dgm:spPr/>
      <dgm:t>
        <a:bodyPr/>
        <a:lstStyle/>
        <a:p>
          <a:endParaRPr lang="en-GB"/>
        </a:p>
      </dgm:t>
    </dgm:pt>
    <dgm:pt modelId="{218877B6-63A1-41DF-B275-5CC8261BB9CD}" type="sibTrans" cxnId="{1F57B5EA-7CD4-4578-8222-19D9FE92F8BD}">
      <dgm:prSet/>
      <dgm:spPr/>
      <dgm:t>
        <a:bodyPr/>
        <a:lstStyle/>
        <a:p>
          <a:endParaRPr lang="en-GB"/>
        </a:p>
      </dgm:t>
    </dgm:pt>
    <dgm:pt modelId="{8ACD4F13-4C02-48B3-BDF3-39B4443B657F}">
      <dgm:prSet custT="1"/>
      <dgm:spPr/>
      <dgm:t>
        <a:bodyPr/>
        <a:lstStyle/>
        <a:p>
          <a:r>
            <a:rPr lang="en-GB" sz="1400" dirty="0"/>
            <a:t>Integrated with more powerful blocks, e.g., GPU, </a:t>
          </a:r>
          <a:r>
            <a:rPr lang="en-GB" sz="1400" dirty="0" smtClean="0"/>
            <a:t>DSP</a:t>
          </a:r>
          <a:r>
            <a:rPr lang="tr-TR" sz="1400" dirty="0" smtClean="0"/>
            <a:t>(GPU, DSP gibi daha güçlü bloklarla entegre)</a:t>
          </a:r>
          <a:endParaRPr lang="en-GB" sz="1400" dirty="0"/>
        </a:p>
      </dgm:t>
    </dgm:pt>
    <dgm:pt modelId="{69647E8A-4256-4DE3-965D-F570C0E5B38B}" type="parTrans" cxnId="{FF56329D-C5CE-4FC0-B8E6-5FD41041238D}">
      <dgm:prSet/>
      <dgm:spPr/>
      <dgm:t>
        <a:bodyPr/>
        <a:lstStyle/>
        <a:p>
          <a:endParaRPr lang="en-GB"/>
        </a:p>
      </dgm:t>
    </dgm:pt>
    <dgm:pt modelId="{C9099C18-8C13-4CC0-9081-032E1BC4B46B}" type="sibTrans" cxnId="{FF56329D-C5CE-4FC0-B8E6-5FD41041238D}">
      <dgm:prSet/>
      <dgm:spPr/>
      <dgm:t>
        <a:bodyPr/>
        <a:lstStyle/>
        <a:p>
          <a:endParaRPr lang="en-GB"/>
        </a:p>
      </dgm:t>
    </dgm:pt>
    <dgm:pt modelId="{93C75EF2-92EA-4874-9413-9023D92BADDF}">
      <dgm:prSet custT="1"/>
      <dgm:spPr/>
      <dgm:t>
        <a:bodyPr/>
        <a:lstStyle/>
        <a:p>
          <a:r>
            <a:rPr lang="en-GB" sz="1400" dirty="0"/>
            <a:t>Capable of running </a:t>
          </a:r>
          <a:r>
            <a:rPr lang="en-GB" sz="1400" dirty="0" smtClean="0"/>
            <a:t>Oss</a:t>
          </a:r>
          <a:r>
            <a:rPr lang="tr-TR" sz="1400" dirty="0" smtClean="0"/>
            <a:t>(İşletim sistemleri çalıştırabilen)</a:t>
          </a:r>
          <a:r>
            <a:rPr lang="en-GB" sz="1400" dirty="0" smtClean="0"/>
            <a:t> </a:t>
          </a:r>
          <a:endParaRPr lang="en-GB" sz="1400" dirty="0"/>
        </a:p>
      </dgm:t>
    </dgm:pt>
    <dgm:pt modelId="{63C624B0-E513-4D11-B5FC-2AB03E1D8936}" type="parTrans" cxnId="{9302F8B1-D796-49B4-AC17-83AEFAB8E5B7}">
      <dgm:prSet/>
      <dgm:spPr/>
      <dgm:t>
        <a:bodyPr/>
        <a:lstStyle/>
        <a:p>
          <a:endParaRPr lang="en-GB"/>
        </a:p>
      </dgm:t>
    </dgm:pt>
    <dgm:pt modelId="{4CF8D117-B5B4-4AA3-80BB-F98590C50574}" type="sibTrans" cxnId="{9302F8B1-D796-49B4-AC17-83AEFAB8E5B7}">
      <dgm:prSet/>
      <dgm:spPr/>
      <dgm:t>
        <a:bodyPr/>
        <a:lstStyle/>
        <a:p>
          <a:endParaRPr lang="en-GB"/>
        </a:p>
      </dgm:t>
    </dgm:pt>
    <dgm:pt modelId="{DB094E9D-3C5D-40A0-AB91-D8D2ADA59025}">
      <dgm:prSet custT="1"/>
      <dgm:spPr/>
      <dgm:t>
        <a:bodyPr/>
        <a:lstStyle/>
        <a:p>
          <a:r>
            <a:rPr lang="en-GB" sz="1400" dirty="0"/>
            <a:t>Mainly used for advanced applications (e.g., smartphones, tablets</a:t>
          </a:r>
          <a:r>
            <a:rPr lang="en-GB" sz="1400" dirty="0" smtClean="0"/>
            <a:t>).</a:t>
          </a:r>
          <a:r>
            <a:rPr lang="tr-TR" sz="1400" dirty="0" smtClean="0"/>
            <a:t> (Temelde gelişmiş uygulamalar için kullanılır (ör. akıllı telefonlar, tabletler).)</a:t>
          </a:r>
          <a:endParaRPr lang="en-GB" sz="1400" dirty="0"/>
        </a:p>
      </dgm:t>
    </dgm:pt>
    <dgm:pt modelId="{92C05E2A-83FA-4046-A97B-60946B52AEA6}" type="parTrans" cxnId="{9F8F863B-6ADB-42CC-9902-A24D77DB6F4E}">
      <dgm:prSet/>
      <dgm:spPr/>
      <dgm:t>
        <a:bodyPr/>
        <a:lstStyle/>
        <a:p>
          <a:endParaRPr lang="en-GB"/>
        </a:p>
      </dgm:t>
    </dgm:pt>
    <dgm:pt modelId="{047833D8-F9EF-47BB-8C79-8A7C51A186B0}" type="sibTrans" cxnId="{9F8F863B-6ADB-42CC-9902-A24D77DB6F4E}">
      <dgm:prSet/>
      <dgm:spPr/>
      <dgm:t>
        <a:bodyPr/>
        <a:lstStyle/>
        <a:p>
          <a:endParaRPr lang="en-GB"/>
        </a:p>
      </dgm:t>
    </dgm:pt>
    <dgm:pt modelId="{0CD680A5-57B0-4A2E-9C96-93782D223971}">
      <dgm:prSet custT="1"/>
      <dgm:spPr/>
      <dgm:t>
        <a:bodyPr/>
        <a:lstStyle/>
        <a:p>
          <a:r>
            <a:rPr lang="en-GB" sz="2000" dirty="0"/>
            <a:t>Used for general </a:t>
          </a:r>
          <a:r>
            <a:rPr lang="en-GB" sz="2000" dirty="0" smtClean="0"/>
            <a:t>purposes</a:t>
          </a:r>
          <a:r>
            <a:rPr lang="tr-TR" sz="2000" dirty="0" smtClean="0"/>
            <a:t>(Genel amaçlar için kullanılır)</a:t>
          </a:r>
          <a:endParaRPr lang="en-GB" sz="2000" dirty="0"/>
        </a:p>
      </dgm:t>
    </dgm:pt>
    <dgm:pt modelId="{BEE89810-2280-447A-BE02-EE9497862E8E}" type="parTrans" cxnId="{2E3A9746-6690-492D-A4CE-955BD5BEF8E4}">
      <dgm:prSet/>
      <dgm:spPr/>
      <dgm:t>
        <a:bodyPr/>
        <a:lstStyle/>
        <a:p>
          <a:endParaRPr lang="en-GB"/>
        </a:p>
      </dgm:t>
    </dgm:pt>
    <dgm:pt modelId="{80679916-FCDA-4C9F-B1C7-19B529F9BF8D}" type="sibTrans" cxnId="{2E3A9746-6690-492D-A4CE-955BD5BEF8E4}">
      <dgm:prSet/>
      <dgm:spPr/>
      <dgm:t>
        <a:bodyPr/>
        <a:lstStyle/>
        <a:p>
          <a:endParaRPr lang="en-GB"/>
        </a:p>
      </dgm:t>
    </dgm:pt>
    <dgm:pt modelId="{CD19BDE1-336F-46B9-B77A-D8A4FE3301C4}">
      <dgm:prSet custT="1"/>
      <dgm:spPr/>
      <dgm:t>
        <a:bodyPr/>
        <a:lstStyle/>
        <a:p>
          <a:r>
            <a:rPr lang="en-GB" sz="2000" dirty="0"/>
            <a:t>It needs to be supported with memories and </a:t>
          </a:r>
          <a:r>
            <a:rPr lang="en-GB" sz="2000" dirty="0" err="1" smtClean="0"/>
            <a:t>Ios</a:t>
          </a:r>
          <a:r>
            <a:rPr lang="tr-TR" sz="2000" dirty="0" smtClean="0"/>
            <a:t>(bellek ve </a:t>
          </a:r>
          <a:r>
            <a:rPr lang="tr-TR" sz="2000" dirty="0" err="1" smtClean="0"/>
            <a:t>IO'lar</a:t>
          </a:r>
          <a:r>
            <a:rPr lang="tr-TR" sz="2000" dirty="0" smtClean="0"/>
            <a:t> ile desteklenmesi gerekiyor)</a:t>
          </a:r>
          <a:endParaRPr lang="en-GB" sz="2000" dirty="0"/>
        </a:p>
      </dgm:t>
    </dgm:pt>
    <dgm:pt modelId="{61ED0FB6-FE7C-40A6-8B5B-68EF15FE07E6}" type="parTrans" cxnId="{706D2C25-9940-42E0-8EF8-4FD1F53BD707}">
      <dgm:prSet/>
      <dgm:spPr/>
      <dgm:t>
        <a:bodyPr/>
        <a:lstStyle/>
        <a:p>
          <a:endParaRPr lang="en-GB"/>
        </a:p>
      </dgm:t>
    </dgm:pt>
    <dgm:pt modelId="{33E8356A-56D3-4E43-92D6-2B65440F3B41}" type="sibTrans" cxnId="{706D2C25-9940-42E0-8EF8-4FD1F53BD707}">
      <dgm:prSet/>
      <dgm:spPr/>
      <dgm:t>
        <a:bodyPr/>
        <a:lstStyle/>
        <a:p>
          <a:endParaRPr lang="en-GB"/>
        </a:p>
      </dgm:t>
    </dgm:pt>
    <dgm:pt modelId="{131BCABD-FB78-4F9F-9223-E4DD4737F9BE}">
      <dgm:prSet custT="1"/>
      <dgm:spPr/>
      <dgm:t>
        <a:bodyPr/>
        <a:lstStyle/>
        <a:p>
          <a:r>
            <a:rPr lang="en-GB" sz="1600" dirty="0"/>
            <a:t>Mainly used for basic control purposes, such as embedded </a:t>
          </a:r>
          <a:r>
            <a:rPr lang="en-GB" sz="1600" dirty="0" smtClean="0"/>
            <a:t>applications</a:t>
          </a:r>
          <a:endParaRPr lang="tr-TR" sz="1600" dirty="0" smtClean="0"/>
        </a:p>
        <a:p>
          <a:r>
            <a:rPr lang="tr-TR" sz="1600" dirty="0" smtClean="0"/>
            <a:t>(Temelde </a:t>
          </a:r>
          <a:r>
            <a:rPr lang="tr-TR" sz="1600" dirty="0" smtClean="0"/>
            <a:t>gömülü uygulamalar gibi temel kontrol amaçları için kullanılır)</a:t>
          </a:r>
          <a:endParaRPr lang="en-GB" sz="1600" dirty="0"/>
        </a:p>
      </dgm:t>
    </dgm:pt>
    <dgm:pt modelId="{FC4A97C2-F63A-44DA-A02A-87FE9D4BE4B0}" type="sibTrans" cxnId="{BB1A9C0B-FD27-4969-B69D-0B924B9AB0E7}">
      <dgm:prSet/>
      <dgm:spPr/>
      <dgm:t>
        <a:bodyPr/>
        <a:lstStyle/>
        <a:p>
          <a:endParaRPr lang="en-GB"/>
        </a:p>
      </dgm:t>
    </dgm:pt>
    <dgm:pt modelId="{E4E65F0C-663D-44C4-B2A5-08B43F576F81}" type="parTrans" cxnId="{BB1A9C0B-FD27-4969-B69D-0B924B9AB0E7}">
      <dgm:prSet/>
      <dgm:spPr/>
      <dgm:t>
        <a:bodyPr/>
        <a:lstStyle/>
        <a:p>
          <a:endParaRPr lang="en-GB"/>
        </a:p>
      </dgm:t>
    </dgm:pt>
    <dgm:pt modelId="{46111C11-52C3-45C1-A333-B178B765CA82}">
      <dgm:prSet custT="1"/>
      <dgm:spPr/>
      <dgm:t>
        <a:bodyPr/>
        <a:lstStyle/>
        <a:p>
          <a:r>
            <a:rPr lang="en-GB" sz="1600" dirty="0"/>
            <a:t>Has memory blocks,  basic IOs, and other basic </a:t>
          </a:r>
          <a:r>
            <a:rPr lang="en-GB" sz="1600" dirty="0" smtClean="0"/>
            <a:t>peripherals</a:t>
          </a:r>
          <a:r>
            <a:rPr lang="tr-TR" sz="1600" dirty="0" smtClean="0"/>
            <a:t> (Bellek bloklarına, temel </a:t>
          </a:r>
          <a:r>
            <a:rPr lang="tr-TR" sz="1600" dirty="0" err="1" smtClean="0"/>
            <a:t>IO'lara</a:t>
          </a:r>
          <a:r>
            <a:rPr lang="tr-TR" sz="1600" dirty="0" smtClean="0"/>
            <a:t> ve diğer temel çevre birimlerine sahiptir)</a:t>
          </a:r>
          <a:endParaRPr lang="en-GB" sz="1600" dirty="0"/>
        </a:p>
      </dgm:t>
    </dgm:pt>
    <dgm:pt modelId="{3F193740-CC41-4C12-8FA5-AA88468CA6D0}" type="sibTrans" cxnId="{DCD450DD-AC7A-4112-85BF-C966780993A2}">
      <dgm:prSet/>
      <dgm:spPr/>
      <dgm:t>
        <a:bodyPr/>
        <a:lstStyle/>
        <a:p>
          <a:endParaRPr lang="en-GB"/>
        </a:p>
      </dgm:t>
    </dgm:pt>
    <dgm:pt modelId="{44381517-8418-403A-BAAC-6A07F0774040}" type="parTrans" cxnId="{DCD450DD-AC7A-4112-85BF-C966780993A2}">
      <dgm:prSet/>
      <dgm:spPr/>
      <dgm:t>
        <a:bodyPr/>
        <a:lstStyle/>
        <a:p>
          <a:endParaRPr lang="en-GB"/>
        </a:p>
      </dgm:t>
    </dgm:pt>
    <dgm:pt modelId="{E0C03A76-3FF4-4D2C-A8F2-7916ADC9B9FD}">
      <dgm:prSet phldrT="[Text]" custT="1"/>
      <dgm:spPr/>
      <dgm:t>
        <a:bodyPr/>
        <a:lstStyle/>
        <a:p>
          <a:r>
            <a:rPr lang="en-GB" sz="1600" dirty="0"/>
            <a:t>Typically has a single processor </a:t>
          </a:r>
          <a:r>
            <a:rPr lang="en-GB" sz="1600" dirty="0" smtClean="0"/>
            <a:t>core</a:t>
          </a:r>
          <a:r>
            <a:rPr lang="tr-TR" sz="1600" dirty="0" smtClean="0"/>
            <a:t>(Tipik olarak tek bir işlemci çekirdeğine sahiptir)</a:t>
          </a:r>
          <a:endParaRPr lang="en-GB" sz="1600" dirty="0"/>
        </a:p>
      </dgm:t>
    </dgm:pt>
    <dgm:pt modelId="{EF6448F7-8760-4605-AFE3-9C8AEAA1533D}" type="sibTrans" cxnId="{9FA4811E-641F-414F-86E5-90568F3CD384}">
      <dgm:prSet/>
      <dgm:spPr/>
      <dgm:t>
        <a:bodyPr/>
        <a:lstStyle/>
        <a:p>
          <a:endParaRPr lang="en-GB"/>
        </a:p>
      </dgm:t>
    </dgm:pt>
    <dgm:pt modelId="{962B4787-1036-44AE-8C1E-94D783478BD4}" type="parTrans" cxnId="{9FA4811E-641F-414F-86E5-90568F3CD384}">
      <dgm:prSet/>
      <dgm:spPr/>
      <dgm:t>
        <a:bodyPr/>
        <a:lstStyle/>
        <a:p>
          <a:endParaRPr lang="en-GB"/>
        </a:p>
      </dgm:t>
    </dgm:pt>
    <dgm:pt modelId="{08866D13-01A6-4627-BE69-14FD98B80F9D}" type="pres">
      <dgm:prSet presAssocID="{E673EE94-EFD7-42EB-97C1-11C4D1BC750B}" presName="Name0" presStyleCnt="0">
        <dgm:presLayoutVars>
          <dgm:dir/>
          <dgm:animLvl val="lvl"/>
          <dgm:resizeHandles val="exact"/>
        </dgm:presLayoutVars>
      </dgm:prSet>
      <dgm:spPr/>
      <dgm:t>
        <a:bodyPr/>
        <a:lstStyle/>
        <a:p>
          <a:endParaRPr lang="en-US"/>
        </a:p>
      </dgm:t>
    </dgm:pt>
    <dgm:pt modelId="{EAE743A4-413F-40FC-958F-34EC6FBDA783}" type="pres">
      <dgm:prSet presAssocID="{FBF97ECC-6292-421E-89E1-CBA83085D7FC}" presName="compositeNode" presStyleCnt="0">
        <dgm:presLayoutVars>
          <dgm:bulletEnabled val="1"/>
        </dgm:presLayoutVars>
      </dgm:prSet>
      <dgm:spPr/>
    </dgm:pt>
    <dgm:pt modelId="{20AB7EC4-ACA6-4736-B8B8-F7AF756A0D44}" type="pres">
      <dgm:prSet presAssocID="{FBF97ECC-6292-421E-89E1-CBA83085D7FC}" presName="bgRect" presStyleLbl="node1" presStyleIdx="0" presStyleCnt="3" custScaleY="130283" custLinFactNeighborX="645" custLinFactNeighborY="-807"/>
      <dgm:spPr/>
      <dgm:t>
        <a:bodyPr/>
        <a:lstStyle/>
        <a:p>
          <a:endParaRPr lang="en-US"/>
        </a:p>
      </dgm:t>
    </dgm:pt>
    <dgm:pt modelId="{4777B14A-7AD1-4E21-B357-CD1F0ECEC20A}" type="pres">
      <dgm:prSet presAssocID="{FBF97ECC-6292-421E-89E1-CBA83085D7FC}" presName="parentNode" presStyleLbl="node1" presStyleIdx="0" presStyleCnt="3">
        <dgm:presLayoutVars>
          <dgm:chMax val="0"/>
          <dgm:bulletEnabled val="1"/>
        </dgm:presLayoutVars>
      </dgm:prSet>
      <dgm:spPr/>
      <dgm:t>
        <a:bodyPr/>
        <a:lstStyle/>
        <a:p>
          <a:endParaRPr lang="en-US"/>
        </a:p>
      </dgm:t>
    </dgm:pt>
    <dgm:pt modelId="{6BE70B5F-E97E-4425-A6F8-C46C80F799C3}" type="pres">
      <dgm:prSet presAssocID="{FBF97ECC-6292-421E-89E1-CBA83085D7FC}" presName="childNode" presStyleLbl="node1" presStyleIdx="0" presStyleCnt="3">
        <dgm:presLayoutVars>
          <dgm:bulletEnabled val="1"/>
        </dgm:presLayoutVars>
      </dgm:prSet>
      <dgm:spPr/>
      <dgm:t>
        <a:bodyPr/>
        <a:lstStyle/>
        <a:p>
          <a:endParaRPr lang="en-US"/>
        </a:p>
      </dgm:t>
    </dgm:pt>
    <dgm:pt modelId="{70BB13BC-FBB3-4872-9613-AB7D5F19B034}" type="pres">
      <dgm:prSet presAssocID="{68D5EA88-EB11-4FCC-96C6-5BE7C94823E3}" presName="hSp" presStyleCnt="0"/>
      <dgm:spPr/>
    </dgm:pt>
    <dgm:pt modelId="{ADB551AE-7EAA-4040-979B-76847F457B4D}" type="pres">
      <dgm:prSet presAssocID="{68D5EA88-EB11-4FCC-96C6-5BE7C94823E3}" presName="vProcSp" presStyleCnt="0"/>
      <dgm:spPr/>
    </dgm:pt>
    <dgm:pt modelId="{A6BBB7EF-6136-4558-B7C8-14E65C69ADEE}" type="pres">
      <dgm:prSet presAssocID="{68D5EA88-EB11-4FCC-96C6-5BE7C94823E3}" presName="vSp1" presStyleCnt="0"/>
      <dgm:spPr/>
    </dgm:pt>
    <dgm:pt modelId="{541FBA73-8BCC-47B1-97F9-41809C1C4F58}" type="pres">
      <dgm:prSet presAssocID="{68D5EA88-EB11-4FCC-96C6-5BE7C94823E3}" presName="simulatedConn" presStyleLbl="solidFgAcc1" presStyleIdx="0" presStyleCnt="2"/>
      <dgm:spPr/>
    </dgm:pt>
    <dgm:pt modelId="{7C90F1C5-A948-4481-931D-C1690B24C5A3}" type="pres">
      <dgm:prSet presAssocID="{68D5EA88-EB11-4FCC-96C6-5BE7C94823E3}" presName="vSp2" presStyleCnt="0"/>
      <dgm:spPr/>
    </dgm:pt>
    <dgm:pt modelId="{191E2CED-8DFD-4833-A70B-4D4648BEBD98}" type="pres">
      <dgm:prSet presAssocID="{68D5EA88-EB11-4FCC-96C6-5BE7C94823E3}" presName="sibTrans" presStyleCnt="0"/>
      <dgm:spPr/>
    </dgm:pt>
    <dgm:pt modelId="{21A02CAC-4CC6-4D4B-9695-1FBC590624A7}" type="pres">
      <dgm:prSet presAssocID="{99FBBE92-4023-4222-A580-22AC7F011625}" presName="compositeNode" presStyleCnt="0">
        <dgm:presLayoutVars>
          <dgm:bulletEnabled val="1"/>
        </dgm:presLayoutVars>
      </dgm:prSet>
      <dgm:spPr/>
    </dgm:pt>
    <dgm:pt modelId="{5F4E4AD6-C2F2-4D2B-AA41-618FFB2804D6}" type="pres">
      <dgm:prSet presAssocID="{99FBBE92-4023-4222-A580-22AC7F011625}" presName="bgRect" presStyleLbl="node1" presStyleIdx="1" presStyleCnt="3" custScaleY="131241" custLinFactNeighborX="495" custLinFactNeighborY="0"/>
      <dgm:spPr/>
      <dgm:t>
        <a:bodyPr/>
        <a:lstStyle/>
        <a:p>
          <a:endParaRPr lang="en-US"/>
        </a:p>
      </dgm:t>
    </dgm:pt>
    <dgm:pt modelId="{811FD0C9-D4DA-4901-8975-D6F123AC0DDE}" type="pres">
      <dgm:prSet presAssocID="{99FBBE92-4023-4222-A580-22AC7F011625}" presName="parentNode" presStyleLbl="node1" presStyleIdx="1" presStyleCnt="3">
        <dgm:presLayoutVars>
          <dgm:chMax val="0"/>
          <dgm:bulletEnabled val="1"/>
        </dgm:presLayoutVars>
      </dgm:prSet>
      <dgm:spPr/>
      <dgm:t>
        <a:bodyPr/>
        <a:lstStyle/>
        <a:p>
          <a:endParaRPr lang="en-US"/>
        </a:p>
      </dgm:t>
    </dgm:pt>
    <dgm:pt modelId="{6AA937EE-0511-4695-A09E-8C23818CF84C}" type="pres">
      <dgm:prSet presAssocID="{99FBBE92-4023-4222-A580-22AC7F011625}" presName="childNode" presStyleLbl="node1" presStyleIdx="1" presStyleCnt="3">
        <dgm:presLayoutVars>
          <dgm:bulletEnabled val="1"/>
        </dgm:presLayoutVars>
      </dgm:prSet>
      <dgm:spPr/>
      <dgm:t>
        <a:bodyPr/>
        <a:lstStyle/>
        <a:p>
          <a:endParaRPr lang="en-US"/>
        </a:p>
      </dgm:t>
    </dgm:pt>
    <dgm:pt modelId="{1314DE04-B30B-466F-91C8-D85161077466}" type="pres">
      <dgm:prSet presAssocID="{278D1B57-A982-4B64-A552-4D84B070A3E9}" presName="hSp" presStyleCnt="0"/>
      <dgm:spPr/>
    </dgm:pt>
    <dgm:pt modelId="{12EE253D-2DB9-41B4-A013-12732769B362}" type="pres">
      <dgm:prSet presAssocID="{278D1B57-A982-4B64-A552-4D84B070A3E9}" presName="vProcSp" presStyleCnt="0"/>
      <dgm:spPr/>
    </dgm:pt>
    <dgm:pt modelId="{6AABEC07-E3B3-4CBD-B268-BF7A93A7AA6A}" type="pres">
      <dgm:prSet presAssocID="{278D1B57-A982-4B64-A552-4D84B070A3E9}" presName="vSp1" presStyleCnt="0"/>
      <dgm:spPr/>
    </dgm:pt>
    <dgm:pt modelId="{41BE21C1-ED3E-4344-B659-2CAF4FC44A75}" type="pres">
      <dgm:prSet presAssocID="{278D1B57-A982-4B64-A552-4D84B070A3E9}" presName="simulatedConn" presStyleLbl="solidFgAcc1" presStyleIdx="1" presStyleCnt="2"/>
      <dgm:spPr/>
    </dgm:pt>
    <dgm:pt modelId="{85A6410D-4C00-457D-93C4-CC973B44C0D8}" type="pres">
      <dgm:prSet presAssocID="{278D1B57-A982-4B64-A552-4D84B070A3E9}" presName="vSp2" presStyleCnt="0"/>
      <dgm:spPr/>
    </dgm:pt>
    <dgm:pt modelId="{7E5D07FF-B92E-410A-A2D3-D3B216CC44F7}" type="pres">
      <dgm:prSet presAssocID="{278D1B57-A982-4B64-A552-4D84B070A3E9}" presName="sibTrans" presStyleCnt="0"/>
      <dgm:spPr/>
    </dgm:pt>
    <dgm:pt modelId="{6F96485D-4B3F-4F83-A3E3-D5A79785E74B}" type="pres">
      <dgm:prSet presAssocID="{A5400703-C427-4B01-B6AC-E70CB2EF797A}" presName="compositeNode" presStyleCnt="0">
        <dgm:presLayoutVars>
          <dgm:bulletEnabled val="1"/>
        </dgm:presLayoutVars>
      </dgm:prSet>
      <dgm:spPr/>
    </dgm:pt>
    <dgm:pt modelId="{25A69E5C-0742-4C5C-95F5-5E6FD967BDBC}" type="pres">
      <dgm:prSet presAssocID="{A5400703-C427-4B01-B6AC-E70CB2EF797A}" presName="bgRect" presStyleLbl="node1" presStyleIdx="2" presStyleCnt="3" custScaleY="130748"/>
      <dgm:spPr/>
      <dgm:t>
        <a:bodyPr/>
        <a:lstStyle/>
        <a:p>
          <a:endParaRPr lang="en-US"/>
        </a:p>
      </dgm:t>
    </dgm:pt>
    <dgm:pt modelId="{134229C6-C860-4655-8A6A-23015FE399AE}" type="pres">
      <dgm:prSet presAssocID="{A5400703-C427-4B01-B6AC-E70CB2EF797A}" presName="parentNode" presStyleLbl="node1" presStyleIdx="2" presStyleCnt="3">
        <dgm:presLayoutVars>
          <dgm:chMax val="0"/>
          <dgm:bulletEnabled val="1"/>
        </dgm:presLayoutVars>
      </dgm:prSet>
      <dgm:spPr/>
      <dgm:t>
        <a:bodyPr/>
        <a:lstStyle/>
        <a:p>
          <a:endParaRPr lang="en-US"/>
        </a:p>
      </dgm:t>
    </dgm:pt>
    <dgm:pt modelId="{3A0062DD-12A0-41B2-A4D3-9D19303B2DCB}" type="pres">
      <dgm:prSet presAssocID="{A5400703-C427-4B01-B6AC-E70CB2EF797A}" presName="childNode" presStyleLbl="node1" presStyleIdx="2" presStyleCnt="3">
        <dgm:presLayoutVars>
          <dgm:bulletEnabled val="1"/>
        </dgm:presLayoutVars>
      </dgm:prSet>
      <dgm:spPr/>
      <dgm:t>
        <a:bodyPr/>
        <a:lstStyle/>
        <a:p>
          <a:endParaRPr lang="en-US"/>
        </a:p>
      </dgm:t>
    </dgm:pt>
  </dgm:ptLst>
  <dgm:cxnLst>
    <dgm:cxn modelId="{FF56329D-C5CE-4FC0-B8E6-5FD41041238D}" srcId="{FBF97ECC-6292-421E-89E1-CBA83085D7FC}" destId="{8ACD4F13-4C02-48B3-BDF3-39B4443B657F}" srcOrd="2" destOrd="0" parTransId="{69647E8A-4256-4DE3-965D-F570C0E5B38B}" sibTransId="{C9099C18-8C13-4CC0-9081-032E1BC4B46B}"/>
    <dgm:cxn modelId="{104619D5-AC18-46D3-A200-8266DD2CE06C}" type="presOf" srcId="{0CD680A5-57B0-4A2E-9C96-93782D223971}" destId="{6AA937EE-0511-4695-A09E-8C23818CF84C}" srcOrd="0" destOrd="1" presId="urn:microsoft.com/office/officeart/2005/8/layout/hProcess7"/>
    <dgm:cxn modelId="{C1D0A4E9-296C-4EDC-8937-1DEE2A1265AF}" srcId="{99FBBE92-4023-4222-A580-22AC7F011625}" destId="{377B8F75-992D-4996-93B7-50DA16F19598}" srcOrd="0" destOrd="0" parTransId="{08150128-5878-4F2C-B0F9-0A83A03D904E}" sibTransId="{B5823F6D-5929-4D49-AB4D-772ED02378D8}"/>
    <dgm:cxn modelId="{D07AF2AE-CCCC-4FC1-B27A-DE2625823E44}" srcId="{E673EE94-EFD7-42EB-97C1-11C4D1BC750B}" destId="{A5400703-C427-4B01-B6AC-E70CB2EF797A}" srcOrd="2" destOrd="0" parTransId="{5059C115-8C78-4BA2-8B98-0F34207F84F1}" sibTransId="{FBF3323C-A6D5-4B4C-8E49-063EC9011388}"/>
    <dgm:cxn modelId="{0BBE089A-F110-4687-B0DE-261D02BC71C3}" type="presOf" srcId="{99FBBE92-4023-4222-A580-22AC7F011625}" destId="{5F4E4AD6-C2F2-4D2B-AA41-618FFB2804D6}" srcOrd="0" destOrd="0" presId="urn:microsoft.com/office/officeart/2005/8/layout/hProcess7"/>
    <dgm:cxn modelId="{C9E1847C-CA1D-4212-A424-8EBD885E40FB}" type="presOf" srcId="{90F3FBA4-834B-4A16-A110-9EC88F73EBCA}" destId="{6BE70B5F-E97E-4425-A6F8-C46C80F799C3}" srcOrd="0" destOrd="0" presId="urn:microsoft.com/office/officeart/2005/8/layout/hProcess7"/>
    <dgm:cxn modelId="{9302F8B1-D796-49B4-AC17-83AEFAB8E5B7}" srcId="{FBF97ECC-6292-421E-89E1-CBA83085D7FC}" destId="{93C75EF2-92EA-4874-9413-9023D92BADDF}" srcOrd="3" destOrd="0" parTransId="{63C624B0-E513-4D11-B5FC-2AB03E1D8936}" sibTransId="{4CF8D117-B5B4-4AA3-80BB-F98590C50574}"/>
    <dgm:cxn modelId="{FB9BF04D-2B8C-4021-94A3-873DF15D6DCF}" srcId="{E673EE94-EFD7-42EB-97C1-11C4D1BC750B}" destId="{FBF97ECC-6292-421E-89E1-CBA83085D7FC}" srcOrd="0" destOrd="0" parTransId="{D7588F48-2098-4367-8A8C-11B7FF656681}" sibTransId="{68D5EA88-EB11-4FCC-96C6-5BE7C94823E3}"/>
    <dgm:cxn modelId="{2E3A9746-6690-492D-A4CE-955BD5BEF8E4}" srcId="{99FBBE92-4023-4222-A580-22AC7F011625}" destId="{0CD680A5-57B0-4A2E-9C96-93782D223971}" srcOrd="1" destOrd="0" parTransId="{BEE89810-2280-447A-BE02-EE9497862E8E}" sibTransId="{80679916-FCDA-4C9F-B1C7-19B529F9BF8D}"/>
    <dgm:cxn modelId="{BB1A9C0B-FD27-4969-B69D-0B924B9AB0E7}" srcId="{A5400703-C427-4B01-B6AC-E70CB2EF797A}" destId="{131BCABD-FB78-4F9F-9223-E4DD4737F9BE}" srcOrd="2" destOrd="0" parTransId="{E4E65F0C-663D-44C4-B2A5-08B43F576F81}" sibTransId="{FC4A97C2-F63A-44DA-A02A-87FE9D4BE4B0}"/>
    <dgm:cxn modelId="{9FA4811E-641F-414F-86E5-90568F3CD384}" srcId="{A5400703-C427-4B01-B6AC-E70CB2EF797A}" destId="{E0C03A76-3FF4-4D2C-A8F2-7916ADC9B9FD}" srcOrd="0" destOrd="0" parTransId="{962B4787-1036-44AE-8C1E-94D783478BD4}" sibTransId="{EF6448F7-8760-4605-AFE3-9C8AEAA1533D}"/>
    <dgm:cxn modelId="{4D7ECAA8-6613-433F-BA45-BE307181AFA6}" type="presOf" srcId="{FBF97ECC-6292-421E-89E1-CBA83085D7FC}" destId="{4777B14A-7AD1-4E21-B357-CD1F0ECEC20A}" srcOrd="1" destOrd="0" presId="urn:microsoft.com/office/officeart/2005/8/layout/hProcess7"/>
    <dgm:cxn modelId="{9D50FEDD-71A2-45A6-AA59-F22F157D1D69}" type="presOf" srcId="{D63CF17E-4577-4402-8947-6DD041F4B904}" destId="{6BE70B5F-E97E-4425-A6F8-C46C80F799C3}" srcOrd="0" destOrd="1" presId="urn:microsoft.com/office/officeart/2005/8/layout/hProcess7"/>
    <dgm:cxn modelId="{8AF31A83-A00A-4EC2-90A0-B5BF2CB0F9B2}" type="presOf" srcId="{131BCABD-FB78-4F9F-9223-E4DD4737F9BE}" destId="{3A0062DD-12A0-41B2-A4D3-9D19303B2DCB}" srcOrd="0" destOrd="2" presId="urn:microsoft.com/office/officeart/2005/8/layout/hProcess7"/>
    <dgm:cxn modelId="{6BB8B9F5-A996-41AD-AF8D-5256AA872413}" srcId="{FBF97ECC-6292-421E-89E1-CBA83085D7FC}" destId="{90F3FBA4-834B-4A16-A110-9EC88F73EBCA}" srcOrd="0" destOrd="0" parTransId="{53103E74-20C9-4B5C-BD94-ABC952BFFA12}" sibTransId="{E0518455-EBB0-4236-A7C6-4F14CD257FCB}"/>
    <dgm:cxn modelId="{19FC3C56-8A7B-4BFF-B65B-FAB2C0EA1E2D}" type="presOf" srcId="{DB094E9D-3C5D-40A0-AB91-D8D2ADA59025}" destId="{6BE70B5F-E97E-4425-A6F8-C46C80F799C3}" srcOrd="0" destOrd="4" presId="urn:microsoft.com/office/officeart/2005/8/layout/hProcess7"/>
    <dgm:cxn modelId="{DCD450DD-AC7A-4112-85BF-C966780993A2}" srcId="{A5400703-C427-4B01-B6AC-E70CB2EF797A}" destId="{46111C11-52C3-45C1-A333-B178B765CA82}" srcOrd="1" destOrd="0" parTransId="{44381517-8418-403A-BAAC-6A07F0774040}" sibTransId="{3F193740-CC41-4C12-8FA5-AA88468CA6D0}"/>
    <dgm:cxn modelId="{1F57B5EA-7CD4-4578-8222-19D9FE92F8BD}" srcId="{FBF97ECC-6292-421E-89E1-CBA83085D7FC}" destId="{D63CF17E-4577-4402-8947-6DD041F4B904}" srcOrd="1" destOrd="0" parTransId="{33662C4F-B038-4293-B000-AC45997E4178}" sibTransId="{218877B6-63A1-41DF-B275-5CC8261BB9CD}"/>
    <dgm:cxn modelId="{6D54D7EA-ED98-4774-832F-BF97B8F3B8AF}" srcId="{E673EE94-EFD7-42EB-97C1-11C4D1BC750B}" destId="{99FBBE92-4023-4222-A580-22AC7F011625}" srcOrd="1" destOrd="0" parTransId="{45DF8BCC-C900-4B5E-9204-2CDAABA1726E}" sibTransId="{278D1B57-A982-4B64-A552-4D84B070A3E9}"/>
    <dgm:cxn modelId="{9F8F863B-6ADB-42CC-9902-A24D77DB6F4E}" srcId="{FBF97ECC-6292-421E-89E1-CBA83085D7FC}" destId="{DB094E9D-3C5D-40A0-AB91-D8D2ADA59025}" srcOrd="4" destOrd="0" parTransId="{92C05E2A-83FA-4046-A97B-60946B52AEA6}" sibTransId="{047833D8-F9EF-47BB-8C79-8A7C51A186B0}"/>
    <dgm:cxn modelId="{9CFF42A1-431B-43B2-9F31-123643227D47}" type="presOf" srcId="{377B8F75-992D-4996-93B7-50DA16F19598}" destId="{6AA937EE-0511-4695-A09E-8C23818CF84C}" srcOrd="0" destOrd="0" presId="urn:microsoft.com/office/officeart/2005/8/layout/hProcess7"/>
    <dgm:cxn modelId="{67EFFCE1-F08F-4ED6-B3F5-86AED8A36454}" type="presOf" srcId="{A5400703-C427-4B01-B6AC-E70CB2EF797A}" destId="{25A69E5C-0742-4C5C-95F5-5E6FD967BDBC}" srcOrd="0" destOrd="0" presId="urn:microsoft.com/office/officeart/2005/8/layout/hProcess7"/>
    <dgm:cxn modelId="{B917DF95-CF94-4144-BA8C-6BC912AD59BE}" type="presOf" srcId="{99FBBE92-4023-4222-A580-22AC7F011625}" destId="{811FD0C9-D4DA-4901-8975-D6F123AC0DDE}" srcOrd="1" destOrd="0" presId="urn:microsoft.com/office/officeart/2005/8/layout/hProcess7"/>
    <dgm:cxn modelId="{9B1078F7-3C5C-429A-8B56-23C6C3D25343}" type="presOf" srcId="{46111C11-52C3-45C1-A333-B178B765CA82}" destId="{3A0062DD-12A0-41B2-A4D3-9D19303B2DCB}" srcOrd="0" destOrd="1" presId="urn:microsoft.com/office/officeart/2005/8/layout/hProcess7"/>
    <dgm:cxn modelId="{849C53BC-7E3E-4078-A25A-F968358D87AB}" type="presOf" srcId="{E673EE94-EFD7-42EB-97C1-11C4D1BC750B}" destId="{08866D13-01A6-4627-BE69-14FD98B80F9D}" srcOrd="0" destOrd="0" presId="urn:microsoft.com/office/officeart/2005/8/layout/hProcess7"/>
    <dgm:cxn modelId="{18747887-3C54-4CAF-B837-A6BA6CF6AA43}" type="presOf" srcId="{93C75EF2-92EA-4874-9413-9023D92BADDF}" destId="{6BE70B5F-E97E-4425-A6F8-C46C80F799C3}" srcOrd="0" destOrd="3" presId="urn:microsoft.com/office/officeart/2005/8/layout/hProcess7"/>
    <dgm:cxn modelId="{B06446C1-855B-4851-9BCF-A942F5CE566A}" type="presOf" srcId="{A5400703-C427-4B01-B6AC-E70CB2EF797A}" destId="{134229C6-C860-4655-8A6A-23015FE399AE}" srcOrd="1" destOrd="0" presId="urn:microsoft.com/office/officeart/2005/8/layout/hProcess7"/>
    <dgm:cxn modelId="{7B436649-EEB5-484F-9E28-441D5422EE45}" type="presOf" srcId="{CD19BDE1-336F-46B9-B77A-D8A4FE3301C4}" destId="{6AA937EE-0511-4695-A09E-8C23818CF84C}" srcOrd="0" destOrd="2" presId="urn:microsoft.com/office/officeart/2005/8/layout/hProcess7"/>
    <dgm:cxn modelId="{2E253E8C-701E-4DBE-86EF-2E6C5695B2B6}" type="presOf" srcId="{8ACD4F13-4C02-48B3-BDF3-39B4443B657F}" destId="{6BE70B5F-E97E-4425-A6F8-C46C80F799C3}" srcOrd="0" destOrd="2" presId="urn:microsoft.com/office/officeart/2005/8/layout/hProcess7"/>
    <dgm:cxn modelId="{706D2C25-9940-42E0-8EF8-4FD1F53BD707}" srcId="{99FBBE92-4023-4222-A580-22AC7F011625}" destId="{CD19BDE1-336F-46B9-B77A-D8A4FE3301C4}" srcOrd="2" destOrd="0" parTransId="{61ED0FB6-FE7C-40A6-8B5B-68EF15FE07E6}" sibTransId="{33E8356A-56D3-4E43-92D6-2B65440F3B41}"/>
    <dgm:cxn modelId="{290F86DB-3CB8-43BD-A52D-48E6E061F3CF}" type="presOf" srcId="{E0C03A76-3FF4-4D2C-A8F2-7916ADC9B9FD}" destId="{3A0062DD-12A0-41B2-A4D3-9D19303B2DCB}" srcOrd="0" destOrd="0" presId="urn:microsoft.com/office/officeart/2005/8/layout/hProcess7"/>
    <dgm:cxn modelId="{A8EC57A2-8FDE-4999-94F7-ACD7C202EC6D}" type="presOf" srcId="{FBF97ECC-6292-421E-89E1-CBA83085D7FC}" destId="{20AB7EC4-ACA6-4736-B8B8-F7AF756A0D44}" srcOrd="0" destOrd="0" presId="urn:microsoft.com/office/officeart/2005/8/layout/hProcess7"/>
    <dgm:cxn modelId="{3E1722ED-0A4D-4EEE-815C-7307EA97AC17}" type="presParOf" srcId="{08866D13-01A6-4627-BE69-14FD98B80F9D}" destId="{EAE743A4-413F-40FC-958F-34EC6FBDA783}" srcOrd="0" destOrd="0" presId="urn:microsoft.com/office/officeart/2005/8/layout/hProcess7"/>
    <dgm:cxn modelId="{4C5583B2-43F5-4B11-B0F3-7F55D47E9099}" type="presParOf" srcId="{EAE743A4-413F-40FC-958F-34EC6FBDA783}" destId="{20AB7EC4-ACA6-4736-B8B8-F7AF756A0D44}" srcOrd="0" destOrd="0" presId="urn:microsoft.com/office/officeart/2005/8/layout/hProcess7"/>
    <dgm:cxn modelId="{A7ECB269-231E-4176-9343-9A08C5A237ED}" type="presParOf" srcId="{EAE743A4-413F-40FC-958F-34EC6FBDA783}" destId="{4777B14A-7AD1-4E21-B357-CD1F0ECEC20A}" srcOrd="1" destOrd="0" presId="urn:microsoft.com/office/officeart/2005/8/layout/hProcess7"/>
    <dgm:cxn modelId="{2F13258D-165E-4E1D-BC40-FE12CB53C01B}" type="presParOf" srcId="{EAE743A4-413F-40FC-958F-34EC6FBDA783}" destId="{6BE70B5F-E97E-4425-A6F8-C46C80F799C3}" srcOrd="2" destOrd="0" presId="urn:microsoft.com/office/officeart/2005/8/layout/hProcess7"/>
    <dgm:cxn modelId="{AE94E256-E2AC-43C2-B94D-3A05BF1B133C}" type="presParOf" srcId="{08866D13-01A6-4627-BE69-14FD98B80F9D}" destId="{70BB13BC-FBB3-4872-9613-AB7D5F19B034}" srcOrd="1" destOrd="0" presId="urn:microsoft.com/office/officeart/2005/8/layout/hProcess7"/>
    <dgm:cxn modelId="{1C80282B-3AC5-4F7E-9CCF-0A5F5FBC6426}" type="presParOf" srcId="{08866D13-01A6-4627-BE69-14FD98B80F9D}" destId="{ADB551AE-7EAA-4040-979B-76847F457B4D}" srcOrd="2" destOrd="0" presId="urn:microsoft.com/office/officeart/2005/8/layout/hProcess7"/>
    <dgm:cxn modelId="{691CEA3C-8141-4733-8BE2-79A4348F3064}" type="presParOf" srcId="{ADB551AE-7EAA-4040-979B-76847F457B4D}" destId="{A6BBB7EF-6136-4558-B7C8-14E65C69ADEE}" srcOrd="0" destOrd="0" presId="urn:microsoft.com/office/officeart/2005/8/layout/hProcess7"/>
    <dgm:cxn modelId="{579D1ACB-52F5-46E7-943E-941FF9A00968}" type="presParOf" srcId="{ADB551AE-7EAA-4040-979B-76847F457B4D}" destId="{541FBA73-8BCC-47B1-97F9-41809C1C4F58}" srcOrd="1" destOrd="0" presId="urn:microsoft.com/office/officeart/2005/8/layout/hProcess7"/>
    <dgm:cxn modelId="{ABB55D4D-ED31-4062-80CF-80B1EFB15055}" type="presParOf" srcId="{ADB551AE-7EAA-4040-979B-76847F457B4D}" destId="{7C90F1C5-A948-4481-931D-C1690B24C5A3}" srcOrd="2" destOrd="0" presId="urn:microsoft.com/office/officeart/2005/8/layout/hProcess7"/>
    <dgm:cxn modelId="{A63F3301-205B-4464-862C-C9CFAF7437CE}" type="presParOf" srcId="{08866D13-01A6-4627-BE69-14FD98B80F9D}" destId="{191E2CED-8DFD-4833-A70B-4D4648BEBD98}" srcOrd="3" destOrd="0" presId="urn:microsoft.com/office/officeart/2005/8/layout/hProcess7"/>
    <dgm:cxn modelId="{77F63416-9164-4641-B64D-00C74DFB4C38}" type="presParOf" srcId="{08866D13-01A6-4627-BE69-14FD98B80F9D}" destId="{21A02CAC-4CC6-4D4B-9695-1FBC590624A7}" srcOrd="4" destOrd="0" presId="urn:microsoft.com/office/officeart/2005/8/layout/hProcess7"/>
    <dgm:cxn modelId="{6EA706DF-D173-4293-B027-761236D7DACA}" type="presParOf" srcId="{21A02CAC-4CC6-4D4B-9695-1FBC590624A7}" destId="{5F4E4AD6-C2F2-4D2B-AA41-618FFB2804D6}" srcOrd="0" destOrd="0" presId="urn:microsoft.com/office/officeart/2005/8/layout/hProcess7"/>
    <dgm:cxn modelId="{0D1FAAA2-0E25-4EBE-910F-63F32E621C21}" type="presParOf" srcId="{21A02CAC-4CC6-4D4B-9695-1FBC590624A7}" destId="{811FD0C9-D4DA-4901-8975-D6F123AC0DDE}" srcOrd="1" destOrd="0" presId="urn:microsoft.com/office/officeart/2005/8/layout/hProcess7"/>
    <dgm:cxn modelId="{56EDB69A-E1E7-481F-A71B-561D0FD90ED2}" type="presParOf" srcId="{21A02CAC-4CC6-4D4B-9695-1FBC590624A7}" destId="{6AA937EE-0511-4695-A09E-8C23818CF84C}" srcOrd="2" destOrd="0" presId="urn:microsoft.com/office/officeart/2005/8/layout/hProcess7"/>
    <dgm:cxn modelId="{CD1D6726-923F-41EF-8EE2-545694E5AB7C}" type="presParOf" srcId="{08866D13-01A6-4627-BE69-14FD98B80F9D}" destId="{1314DE04-B30B-466F-91C8-D85161077466}" srcOrd="5" destOrd="0" presId="urn:microsoft.com/office/officeart/2005/8/layout/hProcess7"/>
    <dgm:cxn modelId="{22D13A2E-1099-4EF4-9383-B9197AA95682}" type="presParOf" srcId="{08866D13-01A6-4627-BE69-14FD98B80F9D}" destId="{12EE253D-2DB9-41B4-A013-12732769B362}" srcOrd="6" destOrd="0" presId="urn:microsoft.com/office/officeart/2005/8/layout/hProcess7"/>
    <dgm:cxn modelId="{00088309-8C0D-4C26-A23D-0BCC82BFB384}" type="presParOf" srcId="{12EE253D-2DB9-41B4-A013-12732769B362}" destId="{6AABEC07-E3B3-4CBD-B268-BF7A93A7AA6A}" srcOrd="0" destOrd="0" presId="urn:microsoft.com/office/officeart/2005/8/layout/hProcess7"/>
    <dgm:cxn modelId="{793D7A3D-E7F4-46D2-A25F-8A4C0B95C5C6}" type="presParOf" srcId="{12EE253D-2DB9-41B4-A013-12732769B362}" destId="{41BE21C1-ED3E-4344-B659-2CAF4FC44A75}" srcOrd="1" destOrd="0" presId="urn:microsoft.com/office/officeart/2005/8/layout/hProcess7"/>
    <dgm:cxn modelId="{36C75E4E-CF79-4B5C-A536-0C5E3643EE44}" type="presParOf" srcId="{12EE253D-2DB9-41B4-A013-12732769B362}" destId="{85A6410D-4C00-457D-93C4-CC973B44C0D8}" srcOrd="2" destOrd="0" presId="urn:microsoft.com/office/officeart/2005/8/layout/hProcess7"/>
    <dgm:cxn modelId="{7A80EF53-FBF9-4CCF-BEBC-AF1D2D339ADC}" type="presParOf" srcId="{08866D13-01A6-4627-BE69-14FD98B80F9D}" destId="{7E5D07FF-B92E-410A-A2D3-D3B216CC44F7}" srcOrd="7" destOrd="0" presId="urn:microsoft.com/office/officeart/2005/8/layout/hProcess7"/>
    <dgm:cxn modelId="{2CC52224-A022-4863-8897-A46ABE58E6F3}" type="presParOf" srcId="{08866D13-01A6-4627-BE69-14FD98B80F9D}" destId="{6F96485D-4B3F-4F83-A3E3-D5A79785E74B}" srcOrd="8" destOrd="0" presId="urn:microsoft.com/office/officeart/2005/8/layout/hProcess7"/>
    <dgm:cxn modelId="{CB05B08F-F402-43DA-A285-6C32EC77C834}" type="presParOf" srcId="{6F96485D-4B3F-4F83-A3E3-D5A79785E74B}" destId="{25A69E5C-0742-4C5C-95F5-5E6FD967BDBC}" srcOrd="0" destOrd="0" presId="urn:microsoft.com/office/officeart/2005/8/layout/hProcess7"/>
    <dgm:cxn modelId="{26FA5C68-558F-4CA9-95A7-B9C217C56BBF}" type="presParOf" srcId="{6F96485D-4B3F-4F83-A3E3-D5A79785E74B}" destId="{134229C6-C860-4655-8A6A-23015FE399AE}" srcOrd="1" destOrd="0" presId="urn:microsoft.com/office/officeart/2005/8/layout/hProcess7"/>
    <dgm:cxn modelId="{C6CA8387-F1AC-4250-8073-AB7003E78303}" type="presParOf" srcId="{6F96485D-4B3F-4F83-A3E3-D5A79785E74B}" destId="{3A0062DD-12A0-41B2-A4D3-9D19303B2DCB}"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13D4D6-F8FA-4BC0-BF6C-4C9950826916}">
      <dsp:nvSpPr>
        <dsp:cNvPr id="0" name=""/>
        <dsp:cNvSpPr/>
      </dsp:nvSpPr>
      <dsp:spPr>
        <a:xfrm>
          <a:off x="2389732" y="501099"/>
          <a:ext cx="3345359" cy="3345359"/>
        </a:xfrm>
        <a:prstGeom prst="blockArc">
          <a:avLst>
            <a:gd name="adj1" fmla="val 11880000"/>
            <a:gd name="adj2" fmla="val 1620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2CC177B-D8F5-4D81-90D2-7190F06C4ED4}">
      <dsp:nvSpPr>
        <dsp:cNvPr id="0" name=""/>
        <dsp:cNvSpPr/>
      </dsp:nvSpPr>
      <dsp:spPr>
        <a:xfrm>
          <a:off x="2389732" y="501099"/>
          <a:ext cx="3345359" cy="3345359"/>
        </a:xfrm>
        <a:prstGeom prst="blockArc">
          <a:avLst>
            <a:gd name="adj1" fmla="val 7560000"/>
            <a:gd name="adj2" fmla="val 1188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ADC12F-0D17-40EF-A94A-950C3A02944B}">
      <dsp:nvSpPr>
        <dsp:cNvPr id="0" name=""/>
        <dsp:cNvSpPr/>
      </dsp:nvSpPr>
      <dsp:spPr>
        <a:xfrm>
          <a:off x="2389732" y="501099"/>
          <a:ext cx="3345359" cy="3345359"/>
        </a:xfrm>
        <a:prstGeom prst="blockArc">
          <a:avLst>
            <a:gd name="adj1" fmla="val 3240000"/>
            <a:gd name="adj2" fmla="val 756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0F9BB4-9389-4DAB-82E1-B4321CF05BFA}">
      <dsp:nvSpPr>
        <dsp:cNvPr id="0" name=""/>
        <dsp:cNvSpPr/>
      </dsp:nvSpPr>
      <dsp:spPr>
        <a:xfrm>
          <a:off x="2389732" y="501099"/>
          <a:ext cx="3345359" cy="3345359"/>
        </a:xfrm>
        <a:prstGeom prst="blockArc">
          <a:avLst>
            <a:gd name="adj1" fmla="val 20520000"/>
            <a:gd name="adj2" fmla="val 324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66C7CE-932C-4964-A68F-5F06C5DD5B5A}">
      <dsp:nvSpPr>
        <dsp:cNvPr id="0" name=""/>
        <dsp:cNvSpPr/>
      </dsp:nvSpPr>
      <dsp:spPr>
        <a:xfrm>
          <a:off x="2389732" y="501099"/>
          <a:ext cx="3345359" cy="3345359"/>
        </a:xfrm>
        <a:prstGeom prst="blockArc">
          <a:avLst>
            <a:gd name="adj1" fmla="val 16200000"/>
            <a:gd name="adj2" fmla="val 2052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2BF511-28DB-4FD2-8402-D0BBED763BA4}">
      <dsp:nvSpPr>
        <dsp:cNvPr id="0" name=""/>
        <dsp:cNvSpPr/>
      </dsp:nvSpPr>
      <dsp:spPr>
        <a:xfrm>
          <a:off x="3292775" y="1404142"/>
          <a:ext cx="1539273" cy="15392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GB" sz="1900" kern="1200" dirty="0"/>
            <a:t>Systems</a:t>
          </a:r>
        </a:p>
        <a:p>
          <a:pPr lvl="0" algn="ctr" defTabSz="844550">
            <a:lnSpc>
              <a:spcPct val="90000"/>
            </a:lnSpc>
            <a:spcBef>
              <a:spcPct val="0"/>
            </a:spcBef>
            <a:spcAft>
              <a:spcPct val="35000"/>
            </a:spcAft>
          </a:pPr>
          <a:r>
            <a:rPr lang="en-GB" sz="1900" kern="1200" dirty="0"/>
            <a:t>on </a:t>
          </a:r>
        </a:p>
        <a:p>
          <a:pPr lvl="0" algn="ctr" defTabSz="844550">
            <a:lnSpc>
              <a:spcPct val="90000"/>
            </a:lnSpc>
            <a:spcBef>
              <a:spcPct val="0"/>
            </a:spcBef>
            <a:spcAft>
              <a:spcPct val="35000"/>
            </a:spcAft>
          </a:pPr>
          <a:r>
            <a:rPr lang="en-GB" sz="1900" kern="1200" dirty="0"/>
            <a:t>Chips</a:t>
          </a:r>
        </a:p>
      </dsp:txBody>
      <dsp:txXfrm>
        <a:off x="3518196" y="1629563"/>
        <a:ext cx="1088431" cy="1088431"/>
      </dsp:txXfrm>
    </dsp:sp>
    <dsp:sp modelId="{3304AAFE-BACF-4BE6-9EC4-41CB80484211}">
      <dsp:nvSpPr>
        <dsp:cNvPr id="0" name=""/>
        <dsp:cNvSpPr/>
      </dsp:nvSpPr>
      <dsp:spPr>
        <a:xfrm>
          <a:off x="3523666" y="1143"/>
          <a:ext cx="1077491" cy="10774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GB" sz="1100" kern="1200" dirty="0"/>
            <a:t>Design Abstraction</a:t>
          </a:r>
        </a:p>
      </dsp:txBody>
      <dsp:txXfrm>
        <a:off x="3681461" y="158938"/>
        <a:ext cx="761901" cy="761901"/>
      </dsp:txXfrm>
    </dsp:sp>
    <dsp:sp modelId="{30ACBC53-9ECF-497A-862C-11434D9D8307}">
      <dsp:nvSpPr>
        <dsp:cNvPr id="0" name=""/>
        <dsp:cNvSpPr/>
      </dsp:nvSpPr>
      <dsp:spPr>
        <a:xfrm>
          <a:off x="5077588" y="1130133"/>
          <a:ext cx="1077491" cy="10774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GB" sz="1100" kern="1200" dirty="0"/>
            <a:t>Design Automation</a:t>
          </a:r>
        </a:p>
      </dsp:txBody>
      <dsp:txXfrm>
        <a:off x="5235383" y="1287928"/>
        <a:ext cx="761901" cy="761901"/>
      </dsp:txXfrm>
    </dsp:sp>
    <dsp:sp modelId="{BEFDF90F-B6C0-4C51-BBBA-3D2922D195E0}">
      <dsp:nvSpPr>
        <dsp:cNvPr id="0" name=""/>
        <dsp:cNvSpPr/>
      </dsp:nvSpPr>
      <dsp:spPr>
        <a:xfrm>
          <a:off x="4484043" y="2956877"/>
          <a:ext cx="1077491" cy="10774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GB" sz="1100" kern="1200" dirty="0"/>
            <a:t>Fast Prototyping</a:t>
          </a:r>
        </a:p>
      </dsp:txBody>
      <dsp:txXfrm>
        <a:off x="4641838" y="3114672"/>
        <a:ext cx="761901" cy="761901"/>
      </dsp:txXfrm>
    </dsp:sp>
    <dsp:sp modelId="{D42458C3-AF3E-4DE2-859B-D8791CDB222E}">
      <dsp:nvSpPr>
        <dsp:cNvPr id="0" name=""/>
        <dsp:cNvSpPr/>
      </dsp:nvSpPr>
      <dsp:spPr>
        <a:xfrm>
          <a:off x="2563290" y="2956877"/>
          <a:ext cx="1077491" cy="10774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GB" sz="1100" kern="1200" dirty="0"/>
            <a:t>Design Reuse</a:t>
          </a:r>
        </a:p>
      </dsp:txBody>
      <dsp:txXfrm>
        <a:off x="2721085" y="3114672"/>
        <a:ext cx="761901" cy="761901"/>
      </dsp:txXfrm>
    </dsp:sp>
    <dsp:sp modelId="{1EB8F75B-5FA6-4E19-B7D8-753EBB014A66}">
      <dsp:nvSpPr>
        <dsp:cNvPr id="0" name=""/>
        <dsp:cNvSpPr/>
      </dsp:nvSpPr>
      <dsp:spPr>
        <a:xfrm>
          <a:off x="1969745" y="1130133"/>
          <a:ext cx="1077491" cy="10774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GB" sz="1100" kern="1200" dirty="0"/>
            <a:t>Standard</a:t>
          </a:r>
        </a:p>
        <a:p>
          <a:pPr lvl="0" algn="ctr" defTabSz="488950">
            <a:lnSpc>
              <a:spcPct val="90000"/>
            </a:lnSpc>
            <a:spcBef>
              <a:spcPct val="0"/>
            </a:spcBef>
            <a:spcAft>
              <a:spcPct val="35000"/>
            </a:spcAft>
          </a:pPr>
          <a:r>
            <a:rPr lang="en-GB" sz="1100" kern="1200" dirty="0"/>
            <a:t>Tools and Hardware Platforms </a:t>
          </a:r>
        </a:p>
      </dsp:txBody>
      <dsp:txXfrm>
        <a:off x="2127540" y="1287928"/>
        <a:ext cx="761901" cy="7619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0F22BE-CE2B-442C-B39B-7ABEA6E23007}">
      <dsp:nvSpPr>
        <dsp:cNvPr id="0" name=""/>
        <dsp:cNvSpPr/>
      </dsp:nvSpPr>
      <dsp:spPr>
        <a:xfrm>
          <a:off x="5027126" y="2135284"/>
          <a:ext cx="1642110" cy="16421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GB" sz="1800" b="0" kern="1200" dirty="0">
              <a:solidFill>
                <a:schemeClr val="bg1"/>
              </a:solidFill>
            </a:rPr>
            <a:t>SoC</a:t>
          </a:r>
        </a:p>
        <a:p>
          <a:pPr lvl="0" algn="ctr" defTabSz="800100">
            <a:lnSpc>
              <a:spcPct val="90000"/>
            </a:lnSpc>
            <a:spcBef>
              <a:spcPct val="0"/>
            </a:spcBef>
            <a:spcAft>
              <a:spcPct val="35000"/>
            </a:spcAft>
          </a:pPr>
          <a:r>
            <a:rPr lang="en-GB" sz="1800" b="0" kern="1200" dirty="0">
              <a:solidFill>
                <a:schemeClr val="bg1"/>
              </a:solidFill>
            </a:rPr>
            <a:t>Advantages </a:t>
          </a:r>
        </a:p>
      </dsp:txBody>
      <dsp:txXfrm>
        <a:off x="5107287" y="2215445"/>
        <a:ext cx="1481788" cy="1481788"/>
      </dsp:txXfrm>
    </dsp:sp>
    <dsp:sp modelId="{CAEABDAE-4BF8-479F-8D5A-FCF48F740DEA}">
      <dsp:nvSpPr>
        <dsp:cNvPr id="0" name=""/>
        <dsp:cNvSpPr/>
      </dsp:nvSpPr>
      <dsp:spPr>
        <a:xfrm rot="16200000">
          <a:off x="5384499" y="1671602"/>
          <a:ext cx="927364" cy="0"/>
        </a:xfrm>
        <a:custGeom>
          <a:avLst/>
          <a:gdLst/>
          <a:ahLst/>
          <a:cxnLst/>
          <a:rect l="0" t="0" r="0" b="0"/>
          <a:pathLst>
            <a:path>
              <a:moveTo>
                <a:pt x="0" y="0"/>
              </a:moveTo>
              <a:lnTo>
                <a:pt x="92736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73C4CE-3DBF-4367-AAF6-9ECAC4C048DB}">
      <dsp:nvSpPr>
        <dsp:cNvPr id="0" name=""/>
        <dsp:cNvSpPr/>
      </dsp:nvSpPr>
      <dsp:spPr>
        <a:xfrm>
          <a:off x="5068872" y="107706"/>
          <a:ext cx="1558617" cy="11002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GB" sz="1800" kern="1200" dirty="0"/>
            <a:t>Higher performance</a:t>
          </a:r>
        </a:p>
      </dsp:txBody>
      <dsp:txXfrm>
        <a:off x="5122580" y="161414"/>
        <a:ext cx="1451201" cy="992797"/>
      </dsp:txXfrm>
    </dsp:sp>
    <dsp:sp modelId="{07A7805A-FC88-4FE1-8D8A-8E71BB78B2D2}">
      <dsp:nvSpPr>
        <dsp:cNvPr id="0" name=""/>
        <dsp:cNvSpPr/>
      </dsp:nvSpPr>
      <dsp:spPr>
        <a:xfrm rot="20520000">
          <a:off x="6648269" y="2557179"/>
          <a:ext cx="856801" cy="0"/>
        </a:xfrm>
        <a:custGeom>
          <a:avLst/>
          <a:gdLst/>
          <a:ahLst/>
          <a:cxnLst/>
          <a:rect l="0" t="0" r="0" b="0"/>
          <a:pathLst>
            <a:path>
              <a:moveTo>
                <a:pt x="0" y="0"/>
              </a:moveTo>
              <a:lnTo>
                <a:pt x="85680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C56E0A-4FEC-45A2-AC8C-30BEC99DF4AB}">
      <dsp:nvSpPr>
        <dsp:cNvPr id="0" name=""/>
        <dsp:cNvSpPr/>
      </dsp:nvSpPr>
      <dsp:spPr>
        <a:xfrm>
          <a:off x="7484103" y="1695949"/>
          <a:ext cx="1100213" cy="11002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GB" sz="1800" kern="1200" dirty="0"/>
            <a:t>Lighter footprint</a:t>
          </a:r>
        </a:p>
      </dsp:txBody>
      <dsp:txXfrm>
        <a:off x="7537811" y="1749657"/>
        <a:ext cx="992797" cy="992797"/>
      </dsp:txXfrm>
    </dsp:sp>
    <dsp:sp modelId="{03A7C091-DE85-4E81-A6AD-66E7DC395600}">
      <dsp:nvSpPr>
        <dsp:cNvPr id="0" name=""/>
        <dsp:cNvSpPr/>
      </dsp:nvSpPr>
      <dsp:spPr>
        <a:xfrm rot="3240000">
          <a:off x="6320290" y="4021587"/>
          <a:ext cx="603677" cy="0"/>
        </a:xfrm>
        <a:custGeom>
          <a:avLst/>
          <a:gdLst/>
          <a:ahLst/>
          <a:cxnLst/>
          <a:rect l="0" t="0" r="0" b="0"/>
          <a:pathLst>
            <a:path>
              <a:moveTo>
                <a:pt x="0" y="0"/>
              </a:moveTo>
              <a:lnTo>
                <a:pt x="60367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18BF42-9B1D-4C9D-BEB7-0C484EF91A86}">
      <dsp:nvSpPr>
        <dsp:cNvPr id="0" name=""/>
        <dsp:cNvSpPr/>
      </dsp:nvSpPr>
      <dsp:spPr>
        <a:xfrm>
          <a:off x="6547823" y="4265779"/>
          <a:ext cx="1302796" cy="11002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GB" sz="1800" kern="1200" dirty="0"/>
            <a:t>Power efficiency </a:t>
          </a:r>
        </a:p>
      </dsp:txBody>
      <dsp:txXfrm>
        <a:off x="6601531" y="4319487"/>
        <a:ext cx="1195380" cy="992797"/>
      </dsp:txXfrm>
    </dsp:sp>
    <dsp:sp modelId="{E68DB181-51F0-4868-ADCE-F4A97E6732AD}">
      <dsp:nvSpPr>
        <dsp:cNvPr id="0" name=""/>
        <dsp:cNvSpPr/>
      </dsp:nvSpPr>
      <dsp:spPr>
        <a:xfrm rot="7560000">
          <a:off x="4772395" y="4021587"/>
          <a:ext cx="603677" cy="0"/>
        </a:xfrm>
        <a:custGeom>
          <a:avLst/>
          <a:gdLst/>
          <a:ahLst/>
          <a:cxnLst/>
          <a:rect l="0" t="0" r="0" b="0"/>
          <a:pathLst>
            <a:path>
              <a:moveTo>
                <a:pt x="0" y="0"/>
              </a:moveTo>
              <a:lnTo>
                <a:pt x="60367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2FDF1B-E134-49DE-A528-5D84FB7E1BA2}">
      <dsp:nvSpPr>
        <dsp:cNvPr id="0" name=""/>
        <dsp:cNvSpPr/>
      </dsp:nvSpPr>
      <dsp:spPr>
        <a:xfrm>
          <a:off x="3947034" y="4265779"/>
          <a:ext cx="1100213" cy="11002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GB" sz="1800" kern="1200" dirty="0"/>
            <a:t>Higher reliability</a:t>
          </a:r>
        </a:p>
      </dsp:txBody>
      <dsp:txXfrm>
        <a:off x="4000742" y="4319487"/>
        <a:ext cx="992797" cy="992797"/>
      </dsp:txXfrm>
    </dsp:sp>
    <dsp:sp modelId="{67C1C1FD-D8F8-41CF-BE3C-956120BF86F1}">
      <dsp:nvSpPr>
        <dsp:cNvPr id="0" name=""/>
        <dsp:cNvSpPr/>
      </dsp:nvSpPr>
      <dsp:spPr>
        <a:xfrm rot="11880000">
          <a:off x="4191292" y="2557179"/>
          <a:ext cx="856801" cy="0"/>
        </a:xfrm>
        <a:custGeom>
          <a:avLst/>
          <a:gdLst/>
          <a:ahLst/>
          <a:cxnLst/>
          <a:rect l="0" t="0" r="0" b="0"/>
          <a:pathLst>
            <a:path>
              <a:moveTo>
                <a:pt x="0" y="0"/>
              </a:moveTo>
              <a:lnTo>
                <a:pt x="85680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DE2C5C-B4CA-46A0-83DE-5E1DCEA05B2C}">
      <dsp:nvSpPr>
        <dsp:cNvPr id="0" name=""/>
        <dsp:cNvSpPr/>
      </dsp:nvSpPr>
      <dsp:spPr>
        <a:xfrm>
          <a:off x="3112046" y="1695949"/>
          <a:ext cx="1100213" cy="11002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GB" sz="1800" kern="1200" dirty="0"/>
            <a:t>Low cost</a:t>
          </a:r>
        </a:p>
      </dsp:txBody>
      <dsp:txXfrm>
        <a:off x="3165754" y="1749657"/>
        <a:ext cx="992797" cy="9927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7597-1EBD-488E-8958-A192C3914AD2}">
      <dsp:nvSpPr>
        <dsp:cNvPr id="0" name=""/>
        <dsp:cNvSpPr/>
      </dsp:nvSpPr>
      <dsp:spPr>
        <a:xfrm>
          <a:off x="5056551" y="2459895"/>
          <a:ext cx="1642110" cy="16421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en-GB" sz="2300" kern="1200" dirty="0"/>
            <a:t>SoC Limitations</a:t>
          </a:r>
        </a:p>
      </dsp:txBody>
      <dsp:txXfrm>
        <a:off x="5136712" y="2540056"/>
        <a:ext cx="1481788" cy="1481788"/>
      </dsp:txXfrm>
    </dsp:sp>
    <dsp:sp modelId="{A55BD639-84F8-4D2A-A7DB-BF8511C6F6ED}">
      <dsp:nvSpPr>
        <dsp:cNvPr id="0" name=""/>
        <dsp:cNvSpPr/>
      </dsp:nvSpPr>
      <dsp:spPr>
        <a:xfrm rot="16200000">
          <a:off x="5282463" y="1864752"/>
          <a:ext cx="1190285" cy="0"/>
        </a:xfrm>
        <a:custGeom>
          <a:avLst/>
          <a:gdLst/>
          <a:ahLst/>
          <a:cxnLst/>
          <a:rect l="0" t="0" r="0" b="0"/>
          <a:pathLst>
            <a:path>
              <a:moveTo>
                <a:pt x="0" y="0"/>
              </a:moveTo>
              <a:lnTo>
                <a:pt x="119028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46EC97-CC34-490A-8C4B-616C77D063EF}">
      <dsp:nvSpPr>
        <dsp:cNvPr id="0" name=""/>
        <dsp:cNvSpPr/>
      </dsp:nvSpPr>
      <dsp:spPr>
        <a:xfrm>
          <a:off x="5034683" y="246223"/>
          <a:ext cx="1685846" cy="10233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GB" sz="1900" kern="1200" dirty="0"/>
            <a:t>Less </a:t>
          </a:r>
          <a:r>
            <a:rPr lang="en-GB" sz="1900" kern="1200" dirty="0" smtClean="0"/>
            <a:t>flexibility</a:t>
          </a:r>
          <a:r>
            <a:rPr lang="tr-TR" sz="1900" kern="1200" dirty="0" smtClean="0"/>
            <a:t/>
          </a:r>
          <a:br>
            <a:rPr lang="tr-TR" sz="1900" kern="1200" dirty="0" smtClean="0"/>
          </a:br>
          <a:r>
            <a:rPr lang="tr-TR" sz="1900" kern="1200" dirty="0" smtClean="0"/>
            <a:t>(daha az esneklik)</a:t>
          </a:r>
          <a:endParaRPr lang="en-GB" sz="1900" kern="1200" dirty="0"/>
        </a:p>
      </dsp:txBody>
      <dsp:txXfrm>
        <a:off x="5084641" y="296181"/>
        <a:ext cx="1585930" cy="923469"/>
      </dsp:txXfrm>
    </dsp:sp>
    <dsp:sp modelId="{0B68F7BA-CBBB-46EC-ADC7-16ED9914F8E6}">
      <dsp:nvSpPr>
        <dsp:cNvPr id="0" name=""/>
        <dsp:cNvSpPr/>
      </dsp:nvSpPr>
      <dsp:spPr>
        <a:xfrm rot="1800000">
          <a:off x="6657741" y="3907701"/>
          <a:ext cx="610860" cy="0"/>
        </a:xfrm>
        <a:custGeom>
          <a:avLst/>
          <a:gdLst/>
          <a:ahLst/>
          <a:cxnLst/>
          <a:rect l="0" t="0" r="0" b="0"/>
          <a:pathLst>
            <a:path>
              <a:moveTo>
                <a:pt x="0" y="0"/>
              </a:moveTo>
              <a:lnTo>
                <a:pt x="61086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D73857-058D-4077-B261-48FD0B9C9139}">
      <dsp:nvSpPr>
        <dsp:cNvPr id="0" name=""/>
        <dsp:cNvSpPr/>
      </dsp:nvSpPr>
      <dsp:spPr>
        <a:xfrm>
          <a:off x="7227682" y="3969222"/>
          <a:ext cx="1669871" cy="11464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GB" sz="2200" kern="1200" dirty="0" smtClean="0"/>
            <a:t>Complexity</a:t>
          </a:r>
          <a:r>
            <a:rPr lang="tr-TR" sz="2200" kern="1200" dirty="0" smtClean="0"/>
            <a:t> (karmaşıklık)</a:t>
          </a:r>
          <a:r>
            <a:rPr lang="en-GB" sz="2200" kern="1200" dirty="0" smtClean="0"/>
            <a:t> </a:t>
          </a:r>
          <a:endParaRPr lang="en-GB" sz="2200" kern="1200" dirty="0"/>
        </a:p>
      </dsp:txBody>
      <dsp:txXfrm>
        <a:off x="7283649" y="4025189"/>
        <a:ext cx="1557937" cy="1034554"/>
      </dsp:txXfrm>
    </dsp:sp>
    <dsp:sp modelId="{F8B10485-C8DB-4D01-97DD-5D71A2F9B505}">
      <dsp:nvSpPr>
        <dsp:cNvPr id="0" name=""/>
        <dsp:cNvSpPr/>
      </dsp:nvSpPr>
      <dsp:spPr>
        <a:xfrm rot="9000000">
          <a:off x="4550013" y="3890712"/>
          <a:ext cx="542905" cy="0"/>
        </a:xfrm>
        <a:custGeom>
          <a:avLst/>
          <a:gdLst/>
          <a:ahLst/>
          <a:cxnLst/>
          <a:rect l="0" t="0" r="0" b="0"/>
          <a:pathLst>
            <a:path>
              <a:moveTo>
                <a:pt x="0" y="0"/>
              </a:moveTo>
              <a:lnTo>
                <a:pt x="54290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AD035E-382F-4664-9B74-437030CDBBBB}">
      <dsp:nvSpPr>
        <dsp:cNvPr id="0" name=""/>
        <dsp:cNvSpPr/>
      </dsp:nvSpPr>
      <dsp:spPr>
        <a:xfrm>
          <a:off x="2798809" y="3857457"/>
          <a:ext cx="1787572" cy="13700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GB" sz="1800" kern="1200" dirty="0"/>
            <a:t>Application </a:t>
          </a:r>
          <a:r>
            <a:rPr lang="en-GB" sz="1800" kern="1200" dirty="0" smtClean="0"/>
            <a:t>specific</a:t>
          </a:r>
          <a:endParaRPr lang="tr-TR" sz="1800" kern="1200" dirty="0" smtClean="0"/>
        </a:p>
        <a:p>
          <a:pPr lvl="0" algn="ctr" defTabSz="800100">
            <a:lnSpc>
              <a:spcPct val="90000"/>
            </a:lnSpc>
            <a:spcBef>
              <a:spcPct val="0"/>
            </a:spcBef>
            <a:spcAft>
              <a:spcPct val="35000"/>
            </a:spcAft>
          </a:pPr>
          <a:r>
            <a:rPr lang="tr-TR" sz="1800" kern="1200" dirty="0" smtClean="0"/>
            <a:t>(uygulamaya özel)</a:t>
          </a:r>
          <a:endParaRPr lang="en-GB" sz="1800" kern="1200" dirty="0"/>
        </a:p>
      </dsp:txBody>
      <dsp:txXfrm>
        <a:off x="2865688" y="3924336"/>
        <a:ext cx="1653814" cy="12362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B7EC4-ACA6-4736-B8B8-F7AF756A0D44}">
      <dsp:nvSpPr>
        <dsp:cNvPr id="0" name=""/>
        <dsp:cNvSpPr/>
      </dsp:nvSpPr>
      <dsp:spPr>
        <a:xfrm>
          <a:off x="21037" y="0"/>
          <a:ext cx="3148192" cy="4921871"/>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3444" rIns="160020" bIns="0" numCol="1" spcCol="1270" anchor="t" anchorCtr="0">
          <a:noAutofit/>
        </a:bodyPr>
        <a:lstStyle/>
        <a:p>
          <a:pPr lvl="0" algn="r" defTabSz="1600200">
            <a:lnSpc>
              <a:spcPct val="90000"/>
            </a:lnSpc>
            <a:spcBef>
              <a:spcPct val="0"/>
            </a:spcBef>
            <a:spcAft>
              <a:spcPct val="35000"/>
            </a:spcAft>
          </a:pPr>
          <a:r>
            <a:rPr lang="en-GB" sz="3600" kern="1200" dirty="0"/>
            <a:t>SoC</a:t>
          </a:r>
        </a:p>
      </dsp:txBody>
      <dsp:txXfrm rot="16200000">
        <a:off x="-1682110" y="1703148"/>
        <a:ext cx="4035935" cy="629638"/>
      </dsp:txXfrm>
    </dsp:sp>
    <dsp:sp modelId="{6BE70B5F-E97E-4425-A6F8-C46C80F799C3}">
      <dsp:nvSpPr>
        <dsp:cNvPr id="0" name=""/>
        <dsp:cNvSpPr/>
      </dsp:nvSpPr>
      <dsp:spPr>
        <a:xfrm>
          <a:off x="650675" y="0"/>
          <a:ext cx="2345403" cy="4921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GB" sz="1400" kern="1200" dirty="0"/>
            <a:t>Can have a single or multiple processor </a:t>
          </a:r>
          <a:r>
            <a:rPr lang="en-GB" sz="1400" kern="1200" dirty="0" smtClean="0"/>
            <a:t>cores</a:t>
          </a:r>
          <a:r>
            <a:rPr lang="tr-TR" sz="1400" kern="1200" dirty="0" smtClean="0"/>
            <a:t>(Tek veya çoklu işlemci çekirdeğine sahip olabilir)</a:t>
          </a:r>
          <a:endParaRPr lang="en-GB" sz="1400" kern="1200" dirty="0"/>
        </a:p>
        <a:p>
          <a:pPr lvl="0" algn="l" defTabSz="622300">
            <a:lnSpc>
              <a:spcPct val="90000"/>
            </a:lnSpc>
            <a:spcBef>
              <a:spcPct val="0"/>
            </a:spcBef>
            <a:spcAft>
              <a:spcPct val="35000"/>
            </a:spcAft>
          </a:pPr>
          <a:r>
            <a:rPr lang="en-GB" sz="1400" kern="1200" dirty="0"/>
            <a:t>Has larger memory blocks, a variety of IOs, and other </a:t>
          </a:r>
          <a:r>
            <a:rPr lang="en-GB" sz="1400" kern="1200" dirty="0" smtClean="0"/>
            <a:t>peripherals</a:t>
          </a:r>
          <a:r>
            <a:rPr lang="tr-TR" sz="1400" kern="1200" dirty="0" smtClean="0"/>
            <a:t>(Daha büyük bellek bloklarına, çeşitli </a:t>
          </a:r>
          <a:r>
            <a:rPr lang="tr-TR" sz="1400" kern="1200" dirty="0" err="1" smtClean="0"/>
            <a:t>IO'lara</a:t>
          </a:r>
          <a:r>
            <a:rPr lang="tr-TR" sz="1400" kern="1200" dirty="0" smtClean="0"/>
            <a:t> ve diğer çevre birimlerine sahiptir)</a:t>
          </a:r>
          <a:endParaRPr lang="en-GB" sz="1400" kern="1200" dirty="0"/>
        </a:p>
        <a:p>
          <a:pPr lvl="0" algn="l" defTabSz="622300">
            <a:lnSpc>
              <a:spcPct val="90000"/>
            </a:lnSpc>
            <a:spcBef>
              <a:spcPct val="0"/>
            </a:spcBef>
            <a:spcAft>
              <a:spcPct val="35000"/>
            </a:spcAft>
          </a:pPr>
          <a:r>
            <a:rPr lang="en-GB" sz="1400" kern="1200" dirty="0"/>
            <a:t>Integrated with more powerful blocks, e.g., GPU, </a:t>
          </a:r>
          <a:r>
            <a:rPr lang="en-GB" sz="1400" kern="1200" dirty="0" smtClean="0"/>
            <a:t>DSP</a:t>
          </a:r>
          <a:r>
            <a:rPr lang="tr-TR" sz="1400" kern="1200" dirty="0" smtClean="0"/>
            <a:t>(GPU, DSP gibi daha güçlü bloklarla entegre)</a:t>
          </a:r>
          <a:endParaRPr lang="en-GB" sz="1400" kern="1200" dirty="0"/>
        </a:p>
        <a:p>
          <a:pPr lvl="0" algn="l" defTabSz="622300">
            <a:lnSpc>
              <a:spcPct val="90000"/>
            </a:lnSpc>
            <a:spcBef>
              <a:spcPct val="0"/>
            </a:spcBef>
            <a:spcAft>
              <a:spcPct val="35000"/>
            </a:spcAft>
          </a:pPr>
          <a:r>
            <a:rPr lang="en-GB" sz="1400" kern="1200" dirty="0"/>
            <a:t>Capable of running </a:t>
          </a:r>
          <a:r>
            <a:rPr lang="en-GB" sz="1400" kern="1200" dirty="0" smtClean="0"/>
            <a:t>Oss</a:t>
          </a:r>
          <a:r>
            <a:rPr lang="tr-TR" sz="1400" kern="1200" dirty="0" smtClean="0"/>
            <a:t>(İşletim sistemleri çalıştırabilen)</a:t>
          </a:r>
          <a:r>
            <a:rPr lang="en-GB" sz="1400" kern="1200" dirty="0" smtClean="0"/>
            <a:t> </a:t>
          </a:r>
          <a:endParaRPr lang="en-GB" sz="1400" kern="1200" dirty="0"/>
        </a:p>
        <a:p>
          <a:pPr lvl="0" algn="l" defTabSz="622300">
            <a:lnSpc>
              <a:spcPct val="90000"/>
            </a:lnSpc>
            <a:spcBef>
              <a:spcPct val="0"/>
            </a:spcBef>
            <a:spcAft>
              <a:spcPct val="35000"/>
            </a:spcAft>
          </a:pPr>
          <a:r>
            <a:rPr lang="en-GB" sz="1400" kern="1200" dirty="0"/>
            <a:t>Mainly used for advanced applications (e.g., smartphones, tablets</a:t>
          </a:r>
          <a:r>
            <a:rPr lang="en-GB" sz="1400" kern="1200" dirty="0" smtClean="0"/>
            <a:t>).</a:t>
          </a:r>
          <a:r>
            <a:rPr lang="tr-TR" sz="1400" kern="1200" dirty="0" smtClean="0"/>
            <a:t> (Temelde gelişmiş uygulamalar için kullanılır (ör. akıllı telefonlar, tabletler).)</a:t>
          </a:r>
          <a:endParaRPr lang="en-GB" sz="1400" kern="1200" dirty="0"/>
        </a:p>
      </dsp:txBody>
      <dsp:txXfrm>
        <a:off x="650675" y="0"/>
        <a:ext cx="2345403" cy="4921871"/>
      </dsp:txXfrm>
    </dsp:sp>
    <dsp:sp modelId="{5F4E4AD6-C2F2-4D2B-AA41-618FFB2804D6}">
      <dsp:nvSpPr>
        <dsp:cNvPr id="0" name=""/>
        <dsp:cNvSpPr/>
      </dsp:nvSpPr>
      <dsp:spPr>
        <a:xfrm>
          <a:off x="3274694" y="7"/>
          <a:ext cx="3148192" cy="4958063"/>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3444" rIns="160020" bIns="0" numCol="1" spcCol="1270" anchor="t" anchorCtr="0">
          <a:noAutofit/>
        </a:bodyPr>
        <a:lstStyle/>
        <a:p>
          <a:pPr lvl="0" algn="r" defTabSz="1600200">
            <a:lnSpc>
              <a:spcPct val="90000"/>
            </a:lnSpc>
            <a:spcBef>
              <a:spcPct val="0"/>
            </a:spcBef>
            <a:spcAft>
              <a:spcPct val="35000"/>
            </a:spcAft>
          </a:pPr>
          <a:r>
            <a:rPr lang="en-GB" sz="3600" kern="1200" dirty="0"/>
            <a:t>CPU</a:t>
          </a:r>
        </a:p>
      </dsp:txBody>
      <dsp:txXfrm rot="16200000">
        <a:off x="1556707" y="1717994"/>
        <a:ext cx="4065612" cy="629638"/>
      </dsp:txXfrm>
    </dsp:sp>
    <dsp:sp modelId="{541FBA73-8BCC-47B1-97F9-41809C1C4F58}">
      <dsp:nvSpPr>
        <dsp:cNvPr id="0" name=""/>
        <dsp:cNvSpPr/>
      </dsp:nvSpPr>
      <dsp:spPr>
        <a:xfrm rot="5400000">
          <a:off x="2997302" y="3001974"/>
          <a:ext cx="555099" cy="472228"/>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A937EE-0511-4695-A09E-8C23818CF84C}">
      <dsp:nvSpPr>
        <dsp:cNvPr id="0" name=""/>
        <dsp:cNvSpPr/>
      </dsp:nvSpPr>
      <dsp:spPr>
        <a:xfrm>
          <a:off x="3904333" y="7"/>
          <a:ext cx="2345403" cy="49580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GB" sz="2000" kern="1200" dirty="0"/>
            <a:t>Is a single processor </a:t>
          </a:r>
          <a:r>
            <a:rPr lang="en-GB" sz="2000" kern="1200" dirty="0" smtClean="0"/>
            <a:t>core</a:t>
          </a:r>
          <a:r>
            <a:rPr lang="tr-TR" sz="2000" kern="1200" dirty="0" smtClean="0"/>
            <a:t>(Tek işlemci çekirdeğidir)</a:t>
          </a:r>
          <a:endParaRPr lang="en-GB" sz="2000" kern="1200" dirty="0"/>
        </a:p>
        <a:p>
          <a:pPr lvl="0" algn="l" defTabSz="889000">
            <a:lnSpc>
              <a:spcPct val="90000"/>
            </a:lnSpc>
            <a:spcBef>
              <a:spcPct val="0"/>
            </a:spcBef>
            <a:spcAft>
              <a:spcPct val="35000"/>
            </a:spcAft>
          </a:pPr>
          <a:r>
            <a:rPr lang="en-GB" sz="2000" kern="1200" dirty="0"/>
            <a:t>Used for general </a:t>
          </a:r>
          <a:r>
            <a:rPr lang="en-GB" sz="2000" kern="1200" dirty="0" smtClean="0"/>
            <a:t>purposes</a:t>
          </a:r>
          <a:r>
            <a:rPr lang="tr-TR" sz="2000" kern="1200" dirty="0" smtClean="0"/>
            <a:t>(Genel amaçlar için kullanılır)</a:t>
          </a:r>
          <a:endParaRPr lang="en-GB" sz="2000" kern="1200" dirty="0"/>
        </a:p>
        <a:p>
          <a:pPr lvl="0" algn="l" defTabSz="889000">
            <a:lnSpc>
              <a:spcPct val="90000"/>
            </a:lnSpc>
            <a:spcBef>
              <a:spcPct val="0"/>
            </a:spcBef>
            <a:spcAft>
              <a:spcPct val="35000"/>
            </a:spcAft>
          </a:pPr>
          <a:r>
            <a:rPr lang="en-GB" sz="2000" kern="1200" dirty="0"/>
            <a:t>It needs to be supported with memories and </a:t>
          </a:r>
          <a:r>
            <a:rPr lang="en-GB" sz="2000" kern="1200" dirty="0" err="1" smtClean="0"/>
            <a:t>Ios</a:t>
          </a:r>
          <a:r>
            <a:rPr lang="tr-TR" sz="2000" kern="1200" dirty="0" smtClean="0"/>
            <a:t>(bellek ve </a:t>
          </a:r>
          <a:r>
            <a:rPr lang="tr-TR" sz="2000" kern="1200" dirty="0" err="1" smtClean="0"/>
            <a:t>IO'lar</a:t>
          </a:r>
          <a:r>
            <a:rPr lang="tr-TR" sz="2000" kern="1200" dirty="0" smtClean="0"/>
            <a:t> ile desteklenmesi gerekiyor)</a:t>
          </a:r>
          <a:endParaRPr lang="en-GB" sz="2000" kern="1200" dirty="0"/>
        </a:p>
      </dsp:txBody>
      <dsp:txXfrm>
        <a:off x="3904333" y="7"/>
        <a:ext cx="2345403" cy="4958063"/>
      </dsp:txXfrm>
    </dsp:sp>
    <dsp:sp modelId="{25A69E5C-0742-4C5C-95F5-5E6FD967BDBC}">
      <dsp:nvSpPr>
        <dsp:cNvPr id="0" name=""/>
        <dsp:cNvSpPr/>
      </dsp:nvSpPr>
      <dsp:spPr>
        <a:xfrm>
          <a:off x="6517490" y="7"/>
          <a:ext cx="3148192" cy="4939438"/>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3444" rIns="160020" bIns="0" numCol="1" spcCol="1270" anchor="t" anchorCtr="0">
          <a:noAutofit/>
        </a:bodyPr>
        <a:lstStyle/>
        <a:p>
          <a:pPr lvl="0" algn="r" defTabSz="1600200">
            <a:lnSpc>
              <a:spcPct val="90000"/>
            </a:lnSpc>
            <a:spcBef>
              <a:spcPct val="0"/>
            </a:spcBef>
            <a:spcAft>
              <a:spcPct val="35000"/>
            </a:spcAft>
          </a:pPr>
          <a:r>
            <a:rPr lang="en-GB" sz="3600" kern="1200" dirty="0"/>
            <a:t>MCU</a:t>
          </a:r>
        </a:p>
      </dsp:txBody>
      <dsp:txXfrm rot="16200000">
        <a:off x="4807139" y="1710358"/>
        <a:ext cx="4050339" cy="629638"/>
      </dsp:txXfrm>
    </dsp:sp>
    <dsp:sp modelId="{41BE21C1-ED3E-4344-B659-2CAF4FC44A75}">
      <dsp:nvSpPr>
        <dsp:cNvPr id="0" name=""/>
        <dsp:cNvSpPr/>
      </dsp:nvSpPr>
      <dsp:spPr>
        <a:xfrm rot="5400000">
          <a:off x="6255681" y="3001974"/>
          <a:ext cx="555099" cy="472228"/>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0062DD-12A0-41B2-A4D3-9D19303B2DCB}">
      <dsp:nvSpPr>
        <dsp:cNvPr id="0" name=""/>
        <dsp:cNvSpPr/>
      </dsp:nvSpPr>
      <dsp:spPr>
        <a:xfrm>
          <a:off x="7147129" y="7"/>
          <a:ext cx="2345403" cy="49394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lvl="0" algn="l" defTabSz="711200">
            <a:lnSpc>
              <a:spcPct val="90000"/>
            </a:lnSpc>
            <a:spcBef>
              <a:spcPct val="0"/>
            </a:spcBef>
            <a:spcAft>
              <a:spcPct val="35000"/>
            </a:spcAft>
          </a:pPr>
          <a:r>
            <a:rPr lang="en-GB" sz="1600" kern="1200" dirty="0"/>
            <a:t>Typically has a single processor </a:t>
          </a:r>
          <a:r>
            <a:rPr lang="en-GB" sz="1600" kern="1200" dirty="0" smtClean="0"/>
            <a:t>core</a:t>
          </a:r>
          <a:r>
            <a:rPr lang="tr-TR" sz="1600" kern="1200" dirty="0" smtClean="0"/>
            <a:t>(Tipik olarak tek bir işlemci çekirdeğine sahiptir)</a:t>
          </a:r>
          <a:endParaRPr lang="en-GB" sz="1600" kern="1200" dirty="0"/>
        </a:p>
        <a:p>
          <a:pPr lvl="0" algn="l" defTabSz="711200">
            <a:lnSpc>
              <a:spcPct val="90000"/>
            </a:lnSpc>
            <a:spcBef>
              <a:spcPct val="0"/>
            </a:spcBef>
            <a:spcAft>
              <a:spcPct val="35000"/>
            </a:spcAft>
          </a:pPr>
          <a:r>
            <a:rPr lang="en-GB" sz="1600" kern="1200" dirty="0"/>
            <a:t>Has memory blocks,  basic IOs, and other basic </a:t>
          </a:r>
          <a:r>
            <a:rPr lang="en-GB" sz="1600" kern="1200" dirty="0" smtClean="0"/>
            <a:t>peripherals</a:t>
          </a:r>
          <a:r>
            <a:rPr lang="tr-TR" sz="1600" kern="1200" dirty="0" smtClean="0"/>
            <a:t> (Bellek bloklarına, temel </a:t>
          </a:r>
          <a:r>
            <a:rPr lang="tr-TR" sz="1600" kern="1200" dirty="0" err="1" smtClean="0"/>
            <a:t>IO'lara</a:t>
          </a:r>
          <a:r>
            <a:rPr lang="tr-TR" sz="1600" kern="1200" dirty="0" smtClean="0"/>
            <a:t> ve diğer temel çevre birimlerine sahiptir)</a:t>
          </a:r>
          <a:endParaRPr lang="en-GB" sz="1600" kern="1200" dirty="0"/>
        </a:p>
        <a:p>
          <a:pPr lvl="0" algn="l" defTabSz="711200">
            <a:lnSpc>
              <a:spcPct val="90000"/>
            </a:lnSpc>
            <a:spcBef>
              <a:spcPct val="0"/>
            </a:spcBef>
            <a:spcAft>
              <a:spcPct val="35000"/>
            </a:spcAft>
          </a:pPr>
          <a:r>
            <a:rPr lang="en-GB" sz="1600" kern="1200" dirty="0"/>
            <a:t>Mainly used for basic control purposes, such as embedded </a:t>
          </a:r>
          <a:r>
            <a:rPr lang="en-GB" sz="1600" kern="1200" dirty="0" smtClean="0"/>
            <a:t>applications</a:t>
          </a:r>
          <a:endParaRPr lang="tr-TR" sz="1600" kern="1200" dirty="0" smtClean="0"/>
        </a:p>
        <a:p>
          <a:pPr lvl="0" algn="l" defTabSz="711200">
            <a:lnSpc>
              <a:spcPct val="90000"/>
            </a:lnSpc>
            <a:spcBef>
              <a:spcPct val="0"/>
            </a:spcBef>
            <a:spcAft>
              <a:spcPct val="35000"/>
            </a:spcAft>
          </a:pPr>
          <a:r>
            <a:rPr lang="tr-TR" sz="1600" kern="1200" dirty="0" smtClean="0"/>
            <a:t>(Temelde </a:t>
          </a:r>
          <a:r>
            <a:rPr lang="tr-TR" sz="1600" kern="1200" dirty="0" smtClean="0"/>
            <a:t>gömülü uygulamalar gibi temel kontrol amaçları için kullanılır)</a:t>
          </a:r>
          <a:endParaRPr lang="en-GB" sz="1600" kern="1200" dirty="0"/>
        </a:p>
      </dsp:txBody>
      <dsp:txXfrm>
        <a:off x="7147129" y="7"/>
        <a:ext cx="2345403" cy="4939438"/>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4/17/2022</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4T17:57:43.7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1411 2522 0,'18'0'141,"-1"0"-141,1 0 16,0 0-16,-1 0 15,19 0 1,16 0-1,-16 0 1,17 0 0,0 0 15,17 0-15,-52 0-16,35 0 15,-36 0-15,36 0 16,0 0-1,0 0 1,0 0 0,18 18-1,-54 0-15,71-18 16,-52 0-16,17 0 16,52 17-1,-16-17 1,-1 0-1,35 36 1,-35-36 15,54 0-15,-19 0 0,18 0-1,-17 0 1,17 0-1,-18 0 1,1 0 0,-1 0-1,18 0 1,-17 0 0,35 0-1,-142 0-15,89 0 16,-71 0-16,1 0 15,52 0-15,53 0 16,-18 0 0,54 0 15,17 0-15,-124 0-16,160 0 15,-177 0-15,88 0 16,35 0-1,18 0 1,18 0 0,17 17-1,106 1 1,-88-18 0,-18 0-1,1 0 1,-19 0-1,-17 0 1,-17 0 0,193 0-1,-246 0-15,193 0 16,159 0 0,107 0-1,-143 0 1,54 17-1,-53-17 1,18 18 0,158 17-1,-246-17 1,-36 0 0,0-18-1,-35 0 1,-18 0-1,18 0 17,-35 0-32,52 0 31,18-18-15,0 18-1,71-18 1,123-17-1,-194 35 1,0-18 0,-52 1-1,-36-18 1,0 35 0,158 0-1,19 0 1,17 0-1,-36 0 1,-123 0 0,-17-36 15,53 36-15,-19 0-1,1 0 1,-70-17-1,-72-36 1,-17 35 0,-35 0-1,35 18 1,-17-17 0,-54 17-1,-34 0 1,-19 0-1,19 0 17,17 0-17,-1 0 1,19 0 0,52 0-1,-70 0 1,-35 0-1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4T17:59:22.7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1587 2540 0,'18'0'125,"17"0"-125,-17 0 0,35 0 15,35 0 1,18 0-1,-88 0-15,87 0 16,-69 0 0,-19 0-16,54 0 15,-1 0 1,-17 0 0,-35 0-1,53 0-15,-54 0 16,19 0-16,69 18 15,54-18 1,-18 17 0,0 1-1,0 0 1,18-18 0,-106 0-16,106 0 15,-124 0-15,71 0 16,17 0-1,71 0 1,18 0 0,-177 0-16,142 0 15,-160 0-15,89 0 16,53 0 0,-18 0-1,-88 0 1,106 0-1,0 17 1,17-17 0,-35 0-1,-17 0 1,-107 0-16,71 0 16,-52 0-16,-19 0 0,89 0 15,53 0 1,-18 0-1,53 0 1,-35 0 0,-142 0-16,89 0 15,-71 0-15,1 0 16,70 0-16,52 0 16,1 0-1,17 0 16,1 0-15,-36 0 0,-88 0-16,70 0 15,-87 0-15,87 0 16,18 0 0,36 0-1,-142 0-15,53 0 16,-35 0-16,-18 0 0,71 0 15,18 0 1,17 0 0,0 18-1,53-1 1,-159-17-16,106 0 16,-105 0-1,69 0 1,-52 0-16,71 0 15,-89 0-15,53 0 16,53 0 0,-17 0-1,-36 0 1,53 0 0,-35 0-1,53 0 1,-1 0-1,36 0 1,-17 0 0,-160 0-16,107 0 15,-106 0 1,70 0-16,35 0 16,-17 0-1,53 0 16,0-17-15,-1-18 0,36-1 15,-70 36-15,35-17-1,-54 17 1,54 0-1,-35-18 1,52 0 0,-35 1-1,18-1 1,-53 18 0,-71-18-1,53 18 1,-53 0-16,36-17 15,0-1 1,52 1 0,-35 17-1,53 0 1,-123 0-16,105 0 16,-105 0-16,70 0 15,36 0 1,-18 0-1,35 0 1,-88 0-16,52 0 16,-69 0-16,-1 0 15,71 0-15,35 0 16,0 0 0,18 0-1,-53-18 16,17 18-15,-105 0-16,70 0 16,-70 0-16,87 0 15,72 0 1,-36 0 0,0 0-1,-123 0-15,70 0 16,-53 0-16,-17 0 0,70 0 15,53 0 1,-17 0 0,17 0-1,0 0 1,-106 0-16,106 0 31,-88 0-31,35 0 16,53 0-1,-35 0 1,-18 0 0,18 0-1,0 0 1,-71 0-16,71 0 16,-53 18-16,53-1 15,0 1 1,0-18-1,-36 0 1,1 0 0,17 0-1,18 0 1,17 17 0,-17-17 15,-18 0-16,-52 0 1,-19 0-16,18 0 16,-17 0-16,0 0 15,35 0 1,35 18 0,-18-18-1,-17 0 1,-35 0-16,35 0 15,-35 0 1,-1 0-16,54 0 16,-36 18-1,-17-18 32,-1 0-31,19 0-1,-1 0 1,0 17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4T17:57:51.7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1358 10195 0,'18'0'46,"-1"0"-46,1 0 16,0 0 0,-1-17-1,1 17 1,0 0 0,52 0-1,1 0 1,-1 0-1,-52 0 1,0 0-16,-1 0 16,1 0-16,35 0 15,17 0 1,36 0 0,-18 0-1,-35 0 16,-35 0-31,17 0 16,-17 0-16,35 0 16,17-18-1,19 18 1,69 0 0,-52 0-1,53 0 1,-18-18-1,-35 18 1,17 0 0,1 0-1,52 0 1,1 0 0,-19 0-1,19 0 1,-1 0 15,18 0-15,0 0-1,35 0 1,-70-17 0,18 17-1,-54 0 1,18 0-1,0 0 1,-53 0 0,36 0-1,-18 0 1,0 0 0,17 0-1,-35 0 16,-70 0-31,52 0 16,-52 0-16,53 0 16,-18 0-1,-18 0 1,0 0 0,0 0-1,1 0 1,-1 0-16,0 0 15,-17 0-15,17 0 16,-17 0 0,-1 0-16,1 0 62,17 0-62,1 0 31,-19 0 32,1 0-63,0 0 16,-1 0 77,1 0-30,-1 0-48,1 0 1,0 0 0,35 0-1,-36 0-15,1 0 16,0 0-16,-1 0 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4T17:58:01.2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1305 2487 0,'18'0'15,"0"0"-15,-1 0 32,18 0-17,1 0 1,-1 0-1,0 0 1,18 0 0,0 0-1,18 0 1,-36 0-16,53 0 16,-53 0-16,54 18 15,16-1 1,1-17-1,53 18 1,-71-18 0,-17 18 15,-36-18-31,53 0 16,-70 0-16,52 0 15,36 0 1,18 0-1,-71 0-15,53 0 16,-71 0-16,53 0 16,53 0-1,53 17 1,18 1 0,-1-18-1,1 0 1,53 0 15,-107 0-15,19 0-1,-142 0 1,89 0-16,-89 0 16,71 0-1,-89 0-15,195 0 31,-159 0-31,70 0 16,107 0 0,-19 0-1,-158 0-15,71 0 16,-36 0-16,88 0 31,-70 0-15,53 0-1,-53-18 1,-71 18-16,36 0 16,-71-17-16,17 17 15,54-18-15,17 18 32,35-18-17,-17 1 1,-18-19-1,36 19 1,-53-1 0,-1-17-1,1 35 1,-36 0 0,0-18-1,18 1 1,0-1-1,0 18 1,-35 0 0,-1 0-1,1 0-15,-1 0 16,1 0-16,0 0 16,52 0-1,-34 0 1,-19-18-1,36 1 1,-18 17 0,36 0-1,-36 0 1,1 0 0,-1 0-1,0-18 1,-17 18-1,17-18 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4T17:58:20.2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26405 6156 0,'18'0'94,"0"0"-94,-1 0 31,1 0-31,0 0 16,-1 0-1,1 0 1,0 0 0,17 0-1,-18 0 17,1-18-32,0 18 31,17-17-16,0 17 1,1 0 0,-19 0-1,18 0 1,1 0 0,-1 0-1,-17 0 1,17-18-1,35 18 1,-17-18 0,0 18-1,0-17 1,-17 17 0,16 0 15,37 0 0,-19 0-15,1 0-1,-1 0 1,18 0 0,-17 0-1,-36 0 1,1 0-1,-1 0 1,18 0 0,35 0-1,0 0 1,-17 0 0,-18 0 15,17 0-16,-17-18 1,0 18 0,0 0-1,18 0 1,-19 0 0,19 0-1,-36 0-15,1 0 16,-1 0-16,0 0 0,18 0 15,18 0 1,-1 0 0,-17 0-1,18 0 1,-18 18 15,17-18-15,1 0-1,-1 0 1,1 0 0,17 17-1,-18 1 1,-34-18-16,34 18 16,-34-18-16,17 0 15,-1 0 1,-16 0-1,34 0 1,-17 0 0,-35 0-16,35 17 15,-36-17 1,54 0 0,17 0-1,-53 0 1,18 0-1,-17 0 1,-1 0 0,18 0-1,17 18 1,1-18 0,-36 18-1,36-18 1,-54 0-16,54 17 15,-53-17-15,52 0 16,18 18 0,1-18-1,-37 0 1,1 0 15,-35 0-31,35 0 16,-35 0-16,34 18 15,-34-18-15,53 0 16,17 0 0,-35 0-1,0 0 1,-36 0-16,36 0 16,-17 0-16,-1 0 15,53 0 1,18 0-1,-36 0 1,-17 0 0,18 0-1,17 0 1,0 0 15,18 0-15,-53 0-1,-35 0 1,-1 0 0,36 0-1,-18 0 1,36 0 0,-53 0-1,17 0 1,-17 0 15</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4T17:58:24.4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19191 7144 0,'18'0'62,"-1"0"-62,1 0 16,0 0-16,17 0 31,0 0-15,71 0 15,0 0-16,-36 0 1,36 0 0,-35 0-1,-54 0-15,54 0 16,-53 0-16,52 0 16,-17 0-1,35 0 1,-35 0-1,35 0 1,-35 0 0,53 0-1,-35 0 17,17 0-17,0 0 1,-17 0-1,105 0 17,-105 0-17,-1 0 1,-52 0-16,17 0 16,0 0-16,-17 0 0,53 0 15,17 0 1,-18 0-1,-17 0 1,-17 0 0,16 0-1,37 0 17,-19 0-17,-17 0 1,0 0-1,-18 0 1,18 0 0,-35 0-16,52 0 15,-52 0 1,0 0-16,17 0 16,36 0-1,-19 17 1,19-17-1,-18 0 1,0 0 0,0 0-1,35 0 17,-18 0-17,1 0 1,17 0-1,-17 0 1,-18 0 0,0 0-1,35 0 1,-53 0 0,-17 0-16,52 0 15,18 0 1,1 0-1,-1 0 1,0 0 0,-35 0 15,-35 0-31,52 0 16,-52 0-16,52 0 15,1 18 1,17-18-1,0 0 1,-17 0 0,-53 0-16,52 0 15,-52 0-15,35 0 16,0 0 0,35 0-1,-35 0 1,-18 0-1,-17 0-15,52 0 16,-52 0 0,17 0-16,36 0 15,-18 0 17,-1 0-17,-16 0 1,-19 0-16,36 0 15,-17 0-15,-1 0 16,35 0 0,19 0-1,-1-18 1,-53 18 0,71 0-1,-36-17 1,19 17-1,34 0 1,-17 0 0,-88 0-1,34 0-15,-34 0 16,0 0 0,-1 0-1,36 0 1,0 0-1,0 0 1,18 0 0,-36-18-1,18 0 1,0 18 0,0 0-1,-18 0 1,-17 0-16,17 0 15,-17 0 1,34 0-16,37 0 16,-36 0-1,17 0 17,1 0-17,-1 0 1,-52 0-16,35 0 15,-36 0-15,19 0 16,34 0 0,1 0-1,-18 0 1,0 0 0,17 0-1,18 0 1,1 0-1,-19 0 1,-17 0 0,-35 0-1,17 0 1,-17 0-16,35 0 16,70 0-1,18 0 1,-17 0-1,-54 0 1,-52 0-16,70 0 16,-70 0-16,35 0 15,17 0 1,18 0 0,-17 0-1,-1 0 1,-52 0-16,70 0 15,-70 0 1,17 0-16,71 0 16,-18 0-1,0 0 17,-35 0-17,-35 0-15,35 0 16,-35 0-16,87 0 31,-16 0-15,16 0-1,-16 0 1,-72 0-16,54 0 16,-36 0-16,18 0 15,18 0 1,17 0-1,-35 0 1,35 0 0,-18 0 15,-34 0-31,52 36 16,-53-36-16,36 0 15,-1 17 1,18 1-1,-17-18 1,70 0 0,0 0-1,0 18 1,0 17 0,-35-17-1,-35-18 1,-36 0-16,124 35 15,-89-18 1,142 19-16,53-19 16,-54 1-1,-122-18 17,-19 0-17,-35 0 1,36 0-1,17 0 1,-17 0 0,34 0-1,-52 0 1,-35 0-16,0 0 16,-1 0-1,1 0-15,35 0 16,-18-18-1,0 1 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4T17:58:27.9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19191 8202 0,'18'0'63,"-1"0"-48,1 0-15,17 0 16,18 0-1,18 0 1,-54 0 0,89 0-1,-88 0-15,70 0 16,71-18 0,-36 1-1,18 17 1,-17 0-1,-71 0-15,123 0 16,-141 0-16,89 0 16,-18 0-1,70 0 1,-70 0 0,0 0-1,-89 0-15,160 0 16,-142 0-1,53 0-15,89 0 16,-36-35 0,-35 17 15,17 18-15,-105 0-16,88 0 15,-71 0-15,-17 0 0,105 0 16,53 0-1,-52 0 1,-1 0 0,18 0-1,-70 0 1,52 0 0,1 0-1,-1 0 1,19 0-1,16 0 1,1 0 15,-36 0-15,72 0 0,-37 0-1,19 0 1,-1 0-1,-35 0 1,-17 35 0,70-17-1,17 17 1,54-17 0,35 17-1,-141-35 1,-18 0-1,-71 0 1,18 0 15,18 0-15,71 0 0,-36 0-1,-53 18 1,0-1-1,-17-17 1,34 0 0,19 0-1,88 0 17,-71 0-17,17 0 1,-16 0-1,52 0 17,-18 0-17,36 0 1,-54 0 0,1 0-1,-71 0 1,18 0-1,-88 0-15,88 0 16,-71 0-16,53 0 16,53 0-1,-35 0 1,-18 0 0,18 0-1,-71 0-15,107-17 16,-107 17-1,88 0-15,18 0 16,18 0 15,-18-18-15,-17 18 0,-36-18-1,-18 18 1,1-17-1,35 17 1,53 0 0,17 0-1,-70-18 1,-53 0 0,53-17-1,-36 18 1,36 17-1,0 0 17,0-18-17,17-17 1,-52 17 0,17 18-1,0-18 1,36 1-1,-1-19 1,-52 36 0,-54-17-1,1-1 1,-1 18-16,19 0 16,-19 0-16,1 0 0,17 0 15,53 0 1,-35-18-1,-35 18 17,17 0-17</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4T17:58:32.3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1058 2716 0,'18'0'62,"0"-17"-46,-1 17-16,19-18 15,34 0 1,36 1 0,17 17-1,-87 0-15,175 0 16,-158 0-16,106-18 16,70 1-1,71-1 1,35 18-1,36 0 17,-283 0-32,282-35 15,-246 35-15,176 0 16,88 0 0,35 0-1,53 0 1,1 0-1,-354 0-15,389 0 16,-371 0-16,247 0 16,159 0-1,-107 0 1,19 0 0,-106 0-1,-230 0-15,265 0 16,-299 0-1,246-18-15,141 0 32,159-17-17,-176 17 1,-107-17 0,-263 18-16,158-1 15,-195 0-15,125 1 16,-36-1-1,-71 0 1,-34 18 0,-19 0-1,19 0 1,70 0 0,17 0-1,-52-35 1,-36 35-1,35-18 17,36 1-1,-53 17-15,-35 0 30,-1 0-46,1 0 16,35 0 0,-18 0-1</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4T17:59:03.8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1587 2540 0,'18'0'47,"0"0"-47,-1 0 16,54 0-1,-18 0 1,17 0 0,1 0-1,17 0 1,0 0 0,-52 0-16,52 0 15,-71 0-15,36 0 16,18 0-1,17 0 1,36 0 0,17 0-1,-53 18 1,35-18 0,1 0 15,-1 0-16,36 0 1,0 0 0,-124 0-16,124 0 15,-124 0-15,71 17 16,53-17 0,-1 0-1,-16 18 1,34-18-1,-17 0 1,-1 0 0,1 0-1,-35 0 1,34 0 15,-122 0-31,87 0 16,-88 0-16,71-18 15,0 18 1,35-17 0,0-1-1,0 18 1,-17-18 0,70 18 15,-88 0-16,0 0 1,35-17 0,-124 17-16,72 0 15,-54-18 1,18 18-16,17 0 16,36 0 15,35 0-16,-88 0-15,71-18 16,-89 18-16,18 0 0,53-17 16,0-1-1,-36 18 1,1-17 0,34 17-1,19 0 1,35 0-1,-36 0 1,1 0 0,-36 0-1,18 0 1,0 0 0,35 0 15,-18 0-16,1 0 1,-1 0 0,1 0-1,17 0 1,-88 0-16,88 0 16,-106 0-16,71 0 15,-36 0 1,36 0-1,18 0 1,-36 0 0,-53 0-16,71 0 15,-71 0 1,53 0-16,1 0 16,-1 0 15,0 0-16,18 0 1,-36 0 0,1 0-1,17 0 1,18 0 0,0 0-1,-18 0 1,-70 0-16,52 0 15,-52 0-15,35 0 16,35 0 0,0 0-1,18 0 1,0 0 0,-36 0 15,-34 0-16,-19 0 1,54 0 0,-18 0-1,35 0 1,-70 0-16,34 0 16,-16 0-16,-1 0 15,18-18 1,0 18-1,0 0 1,0 0 0,-18 0-16,0 0 15,-17 0 1,17 0-16,0 0 31,18 0-15,18 0-1,-18 0 1,0 0 0,-18 0-1,0 0 1,-17 0-16,17 0 16,-17 0-16,0 0 15,17 0 1,-18 0-1,1 0 1,0 0 0,-1 0 15,1 0-15,17 0-16,18 0 31,-35 0-16,-1 0 32,1 0-47,0 0 16,35 0 0,-36 0-1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14T17:57:09.2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1570 4286 0,'17'0'78,"1"0"-62,0 0-16,35 0 16,70 0-1,-35 18 1,53 0-1,-17-18 1,-1 0 0,-52 0-1,-18 0 1,-35 0-16,34 0 16,-34 0-1,0 0-15,52 0 31,18 0-15,-52 0 0,-19 0-16,36 0 15,18 0 1,-1 0 0,19 0-1,-1 17 1,0-17-1,-53 18 1,1-18 0,16 0-1,-16 0-15,17 0 16,-18 0 0,18 0-16,17 0 15,1 0 16,-18 0-15,0 0 0,-36 0-1,1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4/17/2022</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a:t>
            </a:fld>
            <a:endParaRPr lang="en-US" altLang="en-US" dirty="0"/>
          </a:p>
        </p:txBody>
      </p:sp>
    </p:spTree>
    <p:extLst>
      <p:ext uri="{BB962C8B-B14F-4D97-AF65-F5344CB8AC3E}">
        <p14:creationId xmlns:p14="http://schemas.microsoft.com/office/powerpoint/2010/main" val="2603871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sz="1200" kern="1200" dirty="0" smtClean="0">
                <a:solidFill>
                  <a:schemeClr val="tx1"/>
                </a:solidFill>
                <a:effectLst/>
                <a:latin typeface="+mn-lt"/>
                <a:ea typeface="ＭＳ Ｐゴシック" charset="0"/>
                <a:cs typeface="ＭＳ Ｐゴシック" charset="0"/>
              </a:rPr>
              <a:t> </a:t>
            </a:r>
            <a:endParaRPr lang="en-GB" sz="1200" kern="1200" dirty="0">
              <a:solidFill>
                <a:schemeClr val="tx1"/>
              </a:solidFill>
              <a:effectLst/>
              <a:latin typeface="+mn-lt"/>
              <a:ea typeface="ＭＳ Ｐゴシック" charset="0"/>
              <a:cs typeface="ＭＳ Ｐゴシック" charset="0"/>
            </a:endParaRPr>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15</a:t>
            </a:fld>
            <a:endParaRPr lang="en-US" altLang="en-US" dirty="0"/>
          </a:p>
        </p:txBody>
      </p:sp>
    </p:spTree>
    <p:extLst>
      <p:ext uri="{BB962C8B-B14F-4D97-AF65-F5344CB8AC3E}">
        <p14:creationId xmlns:p14="http://schemas.microsoft.com/office/powerpoint/2010/main" val="1949059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 typeface="Arial" panose="020B0604020202020204" pitchFamily="34" charset="0"/>
              <a:buNone/>
            </a:pPr>
            <a:endParaRPr lang="en-GB" sz="1200" kern="1200" dirty="0">
              <a:solidFill>
                <a:schemeClr val="tx1"/>
              </a:solidFill>
              <a:effectLst/>
              <a:latin typeface="+mn-lt"/>
              <a:ea typeface="ＭＳ Ｐゴシック" charset="0"/>
              <a:cs typeface="ＭＳ Ｐゴシック" charset="0"/>
            </a:endParaRPr>
          </a:p>
          <a:p>
            <a:pPr algn="l" rtl="0"/>
            <a:endParaRPr lang="en-GB" sz="1800"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16</a:t>
            </a:fld>
            <a:endParaRPr lang="en-US" altLang="en-US" dirty="0"/>
          </a:p>
        </p:txBody>
      </p:sp>
    </p:spTree>
    <p:extLst>
      <p:ext uri="{BB962C8B-B14F-4D97-AF65-F5344CB8AC3E}">
        <p14:creationId xmlns:p14="http://schemas.microsoft.com/office/powerpoint/2010/main" val="3873207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18</a:t>
            </a:fld>
            <a:endParaRPr lang="en-US" altLang="en-US" dirty="0"/>
          </a:p>
        </p:txBody>
      </p:sp>
    </p:spTree>
    <p:extLst>
      <p:ext uri="{BB962C8B-B14F-4D97-AF65-F5344CB8AC3E}">
        <p14:creationId xmlns:p14="http://schemas.microsoft.com/office/powerpoint/2010/main" val="4062616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1800"/>
              </a:spcBef>
            </a:pP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19</a:t>
            </a:fld>
            <a:endParaRPr lang="en-US" altLang="en-US" dirty="0"/>
          </a:p>
        </p:txBody>
      </p:sp>
    </p:spTree>
    <p:extLst>
      <p:ext uri="{BB962C8B-B14F-4D97-AF65-F5344CB8AC3E}">
        <p14:creationId xmlns:p14="http://schemas.microsoft.com/office/powerpoint/2010/main" val="3274303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21</a:t>
            </a:fld>
            <a:endParaRPr lang="en-US" altLang="en-US" dirty="0"/>
          </a:p>
        </p:txBody>
      </p:sp>
    </p:spTree>
    <p:extLst>
      <p:ext uri="{BB962C8B-B14F-4D97-AF65-F5344CB8AC3E}">
        <p14:creationId xmlns:p14="http://schemas.microsoft.com/office/powerpoint/2010/main" val="2070894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22</a:t>
            </a:fld>
            <a:endParaRPr lang="en-US" altLang="en-US" dirty="0"/>
          </a:p>
        </p:txBody>
      </p:sp>
    </p:spTree>
    <p:extLst>
      <p:ext uri="{BB962C8B-B14F-4D97-AF65-F5344CB8AC3E}">
        <p14:creationId xmlns:p14="http://schemas.microsoft.com/office/powerpoint/2010/main" val="933426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GB" sz="1200" b="0" kern="1200"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23</a:t>
            </a:fld>
            <a:endParaRPr lang="en-US" altLang="en-US" dirty="0"/>
          </a:p>
        </p:txBody>
      </p:sp>
    </p:spTree>
    <p:extLst>
      <p:ext uri="{BB962C8B-B14F-4D97-AF65-F5344CB8AC3E}">
        <p14:creationId xmlns:p14="http://schemas.microsoft.com/office/powerpoint/2010/main" val="2793379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GB" sz="1200" b="0" kern="1200"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25</a:t>
            </a:fld>
            <a:endParaRPr lang="en-US" altLang="en-US" dirty="0"/>
          </a:p>
        </p:txBody>
      </p:sp>
    </p:spTree>
    <p:extLst>
      <p:ext uri="{BB962C8B-B14F-4D97-AF65-F5344CB8AC3E}">
        <p14:creationId xmlns:p14="http://schemas.microsoft.com/office/powerpoint/2010/main" val="2259414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lnSpc>
                <a:spcPct val="72000"/>
              </a:lnSpc>
              <a:buFont typeface="Wingdings" pitchFamily="2" charset="2"/>
              <a:buNone/>
              <a:defRPr/>
            </a:pPr>
            <a:endParaRPr lang="en-US" sz="1100" b="0" kern="1200" dirty="0">
              <a:solidFill>
                <a:schemeClr val="tx1"/>
              </a:solidFill>
              <a:latin typeface="Arial" pitchFamily="100" charset="0"/>
              <a:ea typeface="MS PGothic" pitchFamily="34" charset="-128"/>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GB" sz="1200" b="0" kern="1200"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26</a:t>
            </a:fld>
            <a:endParaRPr lang="en-US" altLang="en-US" dirty="0"/>
          </a:p>
        </p:txBody>
      </p:sp>
    </p:spTree>
    <p:extLst>
      <p:ext uri="{BB962C8B-B14F-4D97-AF65-F5344CB8AC3E}">
        <p14:creationId xmlns:p14="http://schemas.microsoft.com/office/powerpoint/2010/main" val="1790824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27</a:t>
            </a:fld>
            <a:endParaRPr lang="en-US" altLang="en-US" dirty="0"/>
          </a:p>
        </p:txBody>
      </p:sp>
    </p:spTree>
    <p:extLst>
      <p:ext uri="{BB962C8B-B14F-4D97-AF65-F5344CB8AC3E}">
        <p14:creationId xmlns:p14="http://schemas.microsoft.com/office/powerpoint/2010/main" val="2376785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a:t>
            </a:fld>
            <a:endParaRPr lang="en-US" altLang="en-US" dirty="0"/>
          </a:p>
        </p:txBody>
      </p:sp>
    </p:spTree>
    <p:extLst>
      <p:ext uri="{BB962C8B-B14F-4D97-AF65-F5344CB8AC3E}">
        <p14:creationId xmlns:p14="http://schemas.microsoft.com/office/powerpoint/2010/main" val="3672926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72000"/>
              </a:lnSpc>
              <a:defRPr/>
            </a:pPr>
            <a:endParaRPr lang="en-GB" sz="1200" b="0" i="0" kern="1200" dirty="0">
              <a:solidFill>
                <a:schemeClr val="tx1"/>
              </a:solidFill>
              <a:effectLst/>
              <a:latin typeface="Arial" pitchFamily="100" charset="0"/>
              <a:ea typeface="MS PGothic" pitchFamily="34" charset="-128"/>
              <a:cs typeface="ＭＳ Ｐゴシック" charset="0"/>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28</a:t>
            </a:fld>
            <a:endParaRPr lang="en-US" altLang="en-US" dirty="0"/>
          </a:p>
        </p:txBody>
      </p:sp>
    </p:spTree>
    <p:extLst>
      <p:ext uri="{BB962C8B-B14F-4D97-AF65-F5344CB8AC3E}">
        <p14:creationId xmlns:p14="http://schemas.microsoft.com/office/powerpoint/2010/main" val="2878821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sz="1200" b="0" i="0" u="none" strike="noStrike" kern="1200" baseline="0" dirty="0">
              <a:solidFill>
                <a:schemeClr val="tx1"/>
              </a:solidFill>
              <a:effectLst/>
              <a:latin typeface="Arial" pitchFamily="100" charset="0"/>
              <a:ea typeface="MS PGothic" pitchFamily="34" charset="-128"/>
              <a:cs typeface="ＭＳ Ｐゴシック" charset="0"/>
            </a:endParaRPr>
          </a:p>
          <a:p>
            <a:pPr algn="l" rtl="0"/>
            <a:r>
              <a:rPr lang="en-US" sz="1200" b="0" i="0" u="none" strike="noStrike" kern="1200" baseline="0" dirty="0">
                <a:solidFill>
                  <a:schemeClr val="tx1"/>
                </a:solidFill>
                <a:effectLst/>
                <a:latin typeface="Arial" pitchFamily="100" charset="0"/>
                <a:ea typeface="MS PGothic" pitchFamily="34" charset="-128"/>
                <a:cs typeface="ＭＳ Ｐゴシック" charset="0"/>
              </a:rPr>
              <a:t> </a:t>
            </a:r>
            <a:endParaRPr lang="en-GB" sz="1200" b="0" i="0" kern="1200" dirty="0">
              <a:solidFill>
                <a:schemeClr val="tx1"/>
              </a:solidFill>
              <a:effectLst/>
              <a:latin typeface="Arial" pitchFamily="100" charset="0"/>
              <a:ea typeface="MS PGothic" pitchFamily="34" charset="-128"/>
              <a:cs typeface="ＭＳ Ｐゴシック" charset="0"/>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31</a:t>
            </a:fld>
            <a:endParaRPr lang="en-US" altLang="en-US" dirty="0"/>
          </a:p>
        </p:txBody>
      </p:sp>
    </p:spTree>
    <p:extLst>
      <p:ext uri="{BB962C8B-B14F-4D97-AF65-F5344CB8AC3E}">
        <p14:creationId xmlns:p14="http://schemas.microsoft.com/office/powerpoint/2010/main" val="3038141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ＭＳ Ｐゴシック" charset="0"/>
                <a:cs typeface="ＭＳ Ｐゴシック" charset="0"/>
              </a:rPr>
              <a:t>Sistemin spesifikasyonlarının tüm yönleri doğrulandıktan sonra, prototip seri üretim için çip fabrikasyon dökümhanesine gönderilebilir.</a:t>
            </a:r>
            <a:endParaRPr lang="en-GB" sz="1200" kern="1200" dirty="0">
              <a:solidFill>
                <a:schemeClr val="tx1"/>
              </a:solidFill>
              <a:effectLst/>
              <a:latin typeface="+mn-lt"/>
              <a:ea typeface="ＭＳ Ｐゴシック" charset="0"/>
              <a:cs typeface="ＭＳ Ｐゴシック" charset="0"/>
            </a:endParaRPr>
          </a:p>
          <a:p>
            <a:pPr algn="l" rtl="0"/>
            <a:endParaRPr lang="en-GB" sz="1200" b="0" i="0" kern="1200" dirty="0">
              <a:solidFill>
                <a:schemeClr val="tx1"/>
              </a:solidFill>
              <a:effectLst/>
              <a:latin typeface="Arial" pitchFamily="100" charset="0"/>
              <a:ea typeface="MS PGothic" pitchFamily="34" charset="-128"/>
              <a:cs typeface="ＭＳ Ｐゴシック" charset="0"/>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33</a:t>
            </a:fld>
            <a:endParaRPr lang="en-US" altLang="en-US" dirty="0"/>
          </a:p>
        </p:txBody>
      </p:sp>
    </p:spTree>
    <p:extLst>
      <p:ext uri="{BB962C8B-B14F-4D97-AF65-F5344CB8AC3E}">
        <p14:creationId xmlns:p14="http://schemas.microsoft.com/office/powerpoint/2010/main" val="1676490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a:solidFill>
                  <a:schemeClr val="tx1"/>
                </a:solidFill>
                <a:effectLst/>
                <a:latin typeface="+mn-lt"/>
                <a:ea typeface="ＭＳ Ｐゴシック" charset="0"/>
                <a:cs typeface="ＭＳ Ｐゴシック" charset="0"/>
              </a:rPr>
              <a:t>Son olarak, fabrikasyon SoC'ler, nihai ürünün bir parçası olacak cihaz montajı için PCB üretimine gönderilir.</a:t>
            </a:r>
            <a:endParaRPr lang="en-GB" sz="1200" kern="1200" dirty="0">
              <a:solidFill>
                <a:schemeClr val="tx1"/>
              </a:solidFill>
              <a:effectLst/>
              <a:latin typeface="+mn-lt"/>
              <a:ea typeface="ＭＳ Ｐゴシック" charset="0"/>
              <a:cs typeface="ＭＳ Ｐゴシック" charset="0"/>
            </a:endParaRPr>
          </a:p>
          <a:p>
            <a:pPr algn="l" rtl="0"/>
            <a:r>
              <a:rPr lang="en-GB" sz="1200" kern="1200" dirty="0">
                <a:solidFill>
                  <a:schemeClr val="tx1"/>
                </a:solidFill>
                <a:effectLst/>
                <a:latin typeface="+mn-lt"/>
                <a:ea typeface="ＭＳ Ｐゴシック" charset="0"/>
                <a:cs typeface="ＭＳ Ｐゴシック" charset="0"/>
              </a:rPr>
              <a:t> </a:t>
            </a:r>
          </a:p>
          <a:p>
            <a:pPr algn="l" rtl="0"/>
            <a:endParaRPr lang="en-US" sz="1200" b="0" i="0" u="none" strike="noStrike" kern="1200" baseline="0" dirty="0">
              <a:solidFill>
                <a:schemeClr val="tx1"/>
              </a:solidFill>
              <a:effectLst/>
              <a:latin typeface="Arial" pitchFamily="100" charset="0"/>
              <a:ea typeface="MS PGothic" pitchFamily="34" charset="-128"/>
              <a:cs typeface="ＭＳ Ｐゴシック" charset="0"/>
            </a:endParaRPr>
          </a:p>
          <a:p>
            <a:pPr algn="l" rtl="0"/>
            <a:endParaRPr lang="en-GB" sz="1200" b="0" i="0" kern="1200" dirty="0">
              <a:solidFill>
                <a:schemeClr val="tx1"/>
              </a:solidFill>
              <a:effectLst/>
              <a:latin typeface="Arial" pitchFamily="100" charset="0"/>
              <a:ea typeface="MS PGothic" pitchFamily="34" charset="-128"/>
              <a:cs typeface="ＭＳ Ｐゴシック" charset="0"/>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34</a:t>
            </a:fld>
            <a:endParaRPr lang="en-US" altLang="en-US" dirty="0"/>
          </a:p>
        </p:txBody>
      </p:sp>
    </p:spTree>
    <p:extLst>
      <p:ext uri="{BB962C8B-B14F-4D97-AF65-F5344CB8AC3E}">
        <p14:creationId xmlns:p14="http://schemas.microsoft.com/office/powerpoint/2010/main" val="609509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35</a:t>
            </a:fld>
            <a:endParaRPr lang="en-US" altLang="en-US" dirty="0"/>
          </a:p>
        </p:txBody>
      </p:sp>
    </p:spTree>
    <p:extLst>
      <p:ext uri="{BB962C8B-B14F-4D97-AF65-F5344CB8AC3E}">
        <p14:creationId xmlns:p14="http://schemas.microsoft.com/office/powerpoint/2010/main" val="3379420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ＭＳ Ｐゴシック" charset="0"/>
                <a:cs typeface="ＭＳ Ｐゴシック" charset="0"/>
              </a:rPr>
              <a:t>ARM </a:t>
            </a:r>
            <a:r>
              <a:rPr lang="en-GB" sz="1200" kern="1200" dirty="0">
                <a:solidFill>
                  <a:schemeClr val="tx1"/>
                </a:solidFill>
                <a:effectLst/>
                <a:latin typeface="+mn-lt"/>
                <a:ea typeface="ＭＳ Ｐゴシック" charset="0"/>
                <a:cs typeface="ＭＳ Ｐゴシック" charset="0"/>
              </a:rPr>
              <a:t>tabanlı SoC'ler ayrıca iPhone, iPad ve Apple TV gibi bir dizi Apple aygıtını oluşturmak için kullanılır.</a:t>
            </a:r>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36</a:t>
            </a:fld>
            <a:endParaRPr lang="en-US" altLang="en-US" dirty="0"/>
          </a:p>
        </p:txBody>
      </p:sp>
    </p:spTree>
    <p:extLst>
      <p:ext uri="{BB962C8B-B14F-4D97-AF65-F5344CB8AC3E}">
        <p14:creationId xmlns:p14="http://schemas.microsoft.com/office/powerpoint/2010/main" val="1055902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defRPr/>
            </a:pPr>
            <a:endParaRPr lang="en-US" dirty="0">
              <a:effectLst>
                <a:outerShdw blurRad="38100" dist="38100" dir="2700000" algn="tl">
                  <a:srgbClr val="C0C0C0"/>
                </a:outerShdw>
              </a:effectLst>
            </a:endParaRPr>
          </a:p>
          <a:p>
            <a:pPr algn="l" rtl="0">
              <a:defRPr/>
            </a:pPr>
            <a:endParaRPr lang="en-US" dirty="0">
              <a:effectLst>
                <a:outerShdw blurRad="38100" dist="38100" dir="2700000" algn="tl">
                  <a:srgbClr val="C0C0C0"/>
                </a:outerShdw>
              </a:effectLst>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4</a:t>
            </a:fld>
            <a:endParaRPr lang="en-US" altLang="en-US" dirty="0"/>
          </a:p>
        </p:txBody>
      </p:sp>
    </p:spTree>
    <p:extLst>
      <p:ext uri="{BB962C8B-B14F-4D97-AF65-F5344CB8AC3E}">
        <p14:creationId xmlns:p14="http://schemas.microsoft.com/office/powerpoint/2010/main" val="1293581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90000"/>
              </a:lnSpc>
            </a:pPr>
            <a:endParaRPr lang="en-US" sz="2300"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5</a:t>
            </a:fld>
            <a:endParaRPr lang="en-US" altLang="en-US" dirty="0"/>
          </a:p>
        </p:txBody>
      </p:sp>
    </p:spTree>
    <p:extLst>
      <p:ext uri="{BB962C8B-B14F-4D97-AF65-F5344CB8AC3E}">
        <p14:creationId xmlns:p14="http://schemas.microsoft.com/office/powerpoint/2010/main" val="2760631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noProof="0"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6</a:t>
            </a:fld>
            <a:endParaRPr lang="en-US" altLang="en-US" dirty="0"/>
          </a:p>
        </p:txBody>
      </p:sp>
    </p:spTree>
    <p:extLst>
      <p:ext uri="{BB962C8B-B14F-4D97-AF65-F5344CB8AC3E}">
        <p14:creationId xmlns:p14="http://schemas.microsoft.com/office/powerpoint/2010/main" val="3322452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7</a:t>
            </a:fld>
            <a:endParaRPr lang="en-US" altLang="en-US" dirty="0"/>
          </a:p>
        </p:txBody>
      </p:sp>
    </p:spTree>
    <p:extLst>
      <p:ext uri="{BB962C8B-B14F-4D97-AF65-F5344CB8AC3E}">
        <p14:creationId xmlns:p14="http://schemas.microsoft.com/office/powerpoint/2010/main" val="366938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sz="1200" kern="1200" dirty="0" smtClean="0">
                <a:solidFill>
                  <a:schemeClr val="tx1"/>
                </a:solidFill>
                <a:effectLst/>
                <a:latin typeface="+mn-lt"/>
                <a:ea typeface="ＭＳ Ｐゴシック" charset="0"/>
                <a:cs typeface="ＭＳ Ｐゴシック" charset="0"/>
              </a:rPr>
              <a:t> </a:t>
            </a:r>
            <a:endParaRPr lang="en-GB" sz="1200" kern="1200" dirty="0">
              <a:solidFill>
                <a:schemeClr val="tx1"/>
              </a:solidFill>
              <a:effectLst/>
              <a:latin typeface="+mn-lt"/>
              <a:ea typeface="ＭＳ Ｐゴシック" charset="0"/>
              <a:cs typeface="ＭＳ Ｐゴシック" charset="0"/>
            </a:endParaRPr>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9</a:t>
            </a:fld>
            <a:endParaRPr lang="en-US" altLang="en-US" dirty="0"/>
          </a:p>
        </p:txBody>
      </p:sp>
    </p:spTree>
    <p:extLst>
      <p:ext uri="{BB962C8B-B14F-4D97-AF65-F5344CB8AC3E}">
        <p14:creationId xmlns:p14="http://schemas.microsoft.com/office/powerpoint/2010/main" val="384160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12</a:t>
            </a:fld>
            <a:endParaRPr lang="en-US" altLang="en-US" dirty="0"/>
          </a:p>
        </p:txBody>
      </p:sp>
    </p:spTree>
    <p:extLst>
      <p:ext uri="{BB962C8B-B14F-4D97-AF65-F5344CB8AC3E}">
        <p14:creationId xmlns:p14="http://schemas.microsoft.com/office/powerpoint/2010/main" val="2241066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14</a:t>
            </a:fld>
            <a:endParaRPr lang="en-US" altLang="en-US" dirty="0"/>
          </a:p>
        </p:txBody>
      </p:sp>
    </p:spTree>
    <p:extLst>
      <p:ext uri="{BB962C8B-B14F-4D97-AF65-F5344CB8AC3E}">
        <p14:creationId xmlns:p14="http://schemas.microsoft.com/office/powerpoint/2010/main" val="4215460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r>
              <a:rPr lang="en-US" altLang="x-none" sz="1200" dirty="0">
                <a:solidFill>
                  <a:schemeClr val="bg1"/>
                </a:solidFill>
              </a:rPr>
              <a:t/>
            </a: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7.jpe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9.emf"/><Relationship Id="rId5" Type="http://schemas.openxmlformats.org/officeDocument/2006/relationships/customXml" Target="../ink/ink2.xml"/><Relationship Id="rId4" Type="http://schemas.openxmlformats.org/officeDocument/2006/relationships/image" Target="../media/image8.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8.png"/><Relationship Id="rId7"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customXml" Target="../ink/ink4.xml"/><Relationship Id="rId11" Type="http://schemas.openxmlformats.org/officeDocument/2006/relationships/image" Target="../media/image14.emf"/><Relationship Id="rId5" Type="http://schemas.openxmlformats.org/officeDocument/2006/relationships/image" Target="../media/image11.emf"/><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13.emf"/></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16.emf"/><Relationship Id="rId4" Type="http://schemas.openxmlformats.org/officeDocument/2006/relationships/customXml" Target="../ink/ink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8.emf"/><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customXml" Target="../ink/ink8.x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1.xml"/><Relationship Id="rId11" Type="http://schemas.openxmlformats.org/officeDocument/2006/relationships/image" Target="../media/image20.emf"/><Relationship Id="rId5" Type="http://schemas.openxmlformats.org/officeDocument/2006/relationships/diagramQuickStyle" Target="../diagrams/quickStyle1.xml"/><Relationship Id="rId10" Type="http://schemas.openxmlformats.org/officeDocument/2006/relationships/customXml" Target="../ink/ink10.xml"/><Relationship Id="rId4" Type="http://schemas.openxmlformats.org/officeDocument/2006/relationships/diagramLayout" Target="../diagrams/layout1.xml"/><Relationship Id="rId9"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3296094" y="1563688"/>
            <a:ext cx="8043420" cy="1555750"/>
          </a:xfrm>
        </p:spPr>
        <p:txBody>
          <a:bodyPr wrap="square" numCol="1" compatLnSpc="1">
            <a:prstTxWarp prst="textNoShape">
              <a:avLst/>
            </a:prstTxWarp>
          </a:bodyPr>
          <a:lstStyle/>
          <a:p>
            <a:pPr algn="l" rtl="0">
              <a:defRPr/>
            </a:pPr>
            <a:r>
              <a:rPr lang="en-GB" sz="6000" dirty="0"/>
              <a:t>Giriş </a:t>
            </a:r>
            <a:br>
              <a:rPr lang="en-GB" sz="6000" dirty="0"/>
            </a:br>
            <a:r>
              <a:rPr lang="en-GB" sz="6000" dirty="0" smtClean="0"/>
              <a:t>ARM </a:t>
            </a:r>
            <a:r>
              <a:rPr lang="en-GB" sz="6000" dirty="0"/>
              <a:t>tabanlı </a:t>
            </a:r>
            <a:br>
              <a:rPr lang="en-GB" sz="6000" dirty="0"/>
            </a:br>
            <a:r>
              <a:rPr lang="en-GB" sz="6000" dirty="0"/>
              <a:t>Çip Üzerinde Sistem Tasarımı</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tr-TR" sz="2000" dirty="0" smtClean="0">
                <a:solidFill>
                  <a:schemeClr val="tx1"/>
                </a:solidFill>
              </a:rPr>
              <a:t>Tasarım üretkenliği açığını kapatmak için, sistemlerin geliştirme süresini hızlandırmak için IC tasarım mühendislerinin üretkenliğini artırmamız gerekiyor. Aslında, tasarım mühendislerinin üretkenliğini artırmak için birkaç strateji vardır:</a:t>
            </a:r>
          </a:p>
          <a:p>
            <a:pPr algn="just"/>
            <a:r>
              <a:rPr lang="tr-TR" sz="2000" dirty="0" smtClean="0">
                <a:solidFill>
                  <a:schemeClr val="tx1"/>
                </a:solidFill>
              </a:rPr>
              <a:t>Tasarımın yeniden kullanımı: standart hücrelerden karmaşık donanım ve yazılım işlevsel bloklarına (örneğin, özel hızlandırıcı ve işlemci çekirdeği) tasarım kitaplığı öğelerinin ayrıntı düzeyini artırarak tasarım üretkenliğini artırın. </a:t>
            </a:r>
          </a:p>
          <a:p>
            <a:pPr algn="just"/>
            <a:r>
              <a:rPr lang="tr-TR" sz="2000" dirty="0" smtClean="0">
                <a:solidFill>
                  <a:schemeClr val="tx1"/>
                </a:solidFill>
              </a:rPr>
              <a:t>Design soyutlama, tasarım sürecinin birkaç aşamaya bölünmesine izin verir. En üst sistem düzeyinde, kullanıcı gereksinimlerini karşılamak için sistem özelliklerine karar verilir; ayrıca bu aşamada sistemin farklı mimarileri araştırılır. Düşük seviyeli uygulama aşamaları, geleneksel mantık / kayıt aktarım seviyesine (RTL) ve fiziksel tasarıma odaklanır. Tasarım sürecinin bu şekilde bölünmesi, pazara sunma süresinin azaltılmasına yardımcı olur.</a:t>
            </a:r>
          </a:p>
          <a:p>
            <a:endParaRPr lang="tr-TR" sz="2000" dirty="0" smtClean="0">
              <a:solidFill>
                <a:schemeClr val="tx1"/>
              </a:solidFill>
            </a:endParaRPr>
          </a:p>
          <a:p>
            <a:endParaRPr lang="tr-TR" sz="2000" dirty="0"/>
          </a:p>
        </p:txBody>
      </p:sp>
    </p:spTree>
    <p:extLst>
      <p:ext uri="{BB962C8B-B14F-4D97-AF65-F5344CB8AC3E}">
        <p14:creationId xmlns:p14="http://schemas.microsoft.com/office/powerpoint/2010/main" val="881113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tr-TR" dirty="0" smtClean="0">
                <a:solidFill>
                  <a:schemeClr val="tx1"/>
                </a:solidFill>
              </a:rPr>
              <a:t>Tasarım otomasyonu, IC tasarım araçlarının yardımıyla bazı tasarım görevlerini otomatikleştirerek tasarım üretkenliğini artırır.</a:t>
            </a:r>
          </a:p>
          <a:p>
            <a:pPr algn="just"/>
            <a:r>
              <a:rPr lang="tr-TR" dirty="0" smtClean="0">
                <a:solidFill>
                  <a:schemeClr val="tx1"/>
                </a:solidFill>
              </a:rPr>
              <a:t>Standartlaştırılmış araçlar ve donanım platformları: Bu, değerlendirme ve test için sistemlerin hızlı bir şekilde prototiplenmesine izin vermek için çok önemlidir. </a:t>
            </a:r>
          </a:p>
          <a:p>
            <a:pPr algn="just"/>
            <a:r>
              <a:rPr lang="tr-TR" dirty="0" smtClean="0">
                <a:solidFill>
                  <a:schemeClr val="tx1"/>
                </a:solidFill>
              </a:rPr>
              <a:t>Hızlı Prototipleme: SoC tasarımları, donanım, aygıt yazılımı ve uygulama yazılımı işlevlerinin daha hızlı doğrulanması için FPGA üzerinde prototiplenebilir.</a:t>
            </a:r>
          </a:p>
          <a:p>
            <a:endParaRPr lang="tr-TR" dirty="0"/>
          </a:p>
        </p:txBody>
      </p:sp>
    </p:spTree>
    <p:extLst>
      <p:ext uri="{BB962C8B-B14F-4D97-AF65-F5344CB8AC3E}">
        <p14:creationId xmlns:p14="http://schemas.microsoft.com/office/powerpoint/2010/main" val="3199808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SoC nedir?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GB" dirty="0"/>
              <a:t>Bir SoC, temel bilgi işlem bileşenlerini tek bir çipte paketleyen entegre bir devredir.</a:t>
            </a:r>
          </a:p>
          <a:p>
            <a:pPr algn="l" rtl="0"/>
            <a:r>
              <a:rPr lang="en-GB" dirty="0"/>
              <a:t>Bir SoC, bir bilgisayara güç verecek bileşenlerin çoğuna sahiptir.</a:t>
            </a:r>
            <a:endParaRPr lang="en-US" altLang="en-US" dirty="0">
              <a:ea typeface="ＭＳ Ｐゴシック" panose="020B0600070205080204" pitchFamily="34" charset="-128"/>
            </a:endParaRPr>
          </a:p>
          <a:p>
            <a:pPr lvl="1" algn="l" rtl="0"/>
            <a:endParaRPr lang="en-US" altLang="en-US" dirty="0">
              <a:ea typeface="ＭＳ Ｐゴシック" panose="020B0600070205080204" pitchFamily="34" charset="-128"/>
            </a:endParaRPr>
          </a:p>
        </p:txBody>
      </p:sp>
      <p:pic>
        <p:nvPicPr>
          <p:cNvPr id="6" name="Picture 2">
            <a:extLst>
              <a:ext uri="{FF2B5EF4-FFF2-40B4-BE49-F238E27FC236}">
                <a16:creationId xmlns:a16="http://schemas.microsoft.com/office/drawing/2014/main" id="{6CC70F9D-A3C4-4E38-9162-CE9ECCFC3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362" y="3327400"/>
            <a:ext cx="4081456" cy="191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21">
            <a:extLst>
              <a:ext uri="{FF2B5EF4-FFF2-40B4-BE49-F238E27FC236}">
                <a16:creationId xmlns:a16="http://schemas.microsoft.com/office/drawing/2014/main" id="{4216700D-531F-48CA-81C4-47B43122EBB5}"/>
              </a:ext>
            </a:extLst>
          </p:cNvPr>
          <p:cNvSpPr txBox="1">
            <a:spLocks noChangeArrowheads="1"/>
          </p:cNvSpPr>
          <p:nvPr/>
        </p:nvSpPr>
        <p:spPr bwMode="auto">
          <a:xfrm>
            <a:off x="7646646" y="6167439"/>
            <a:ext cx="4540592"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700" b="0" dirty="0"/>
              <a:t>Resim kaynağı: http://thecustomizewindows.com/, http://www.adafruit.com/</a:t>
            </a:r>
          </a:p>
        </p:txBody>
      </p:sp>
      <p:pic>
        <p:nvPicPr>
          <p:cNvPr id="8" name="Picture 3">
            <a:extLst>
              <a:ext uri="{FF2B5EF4-FFF2-40B4-BE49-F238E27FC236}">
                <a16:creationId xmlns:a16="http://schemas.microsoft.com/office/drawing/2014/main" id="{B9379902-4B26-43D1-ACD3-7175A517B5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852" y="3230563"/>
            <a:ext cx="2856384" cy="2112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ight Arrow 22">
            <a:extLst>
              <a:ext uri="{FF2B5EF4-FFF2-40B4-BE49-F238E27FC236}">
                <a16:creationId xmlns:a16="http://schemas.microsoft.com/office/drawing/2014/main" id="{D09C687C-A668-488F-A81B-88D8F493D773}"/>
              </a:ext>
            </a:extLst>
          </p:cNvPr>
          <p:cNvSpPr/>
          <p:nvPr/>
        </p:nvSpPr>
        <p:spPr bwMode="auto">
          <a:xfrm>
            <a:off x="4661196" y="4108450"/>
            <a:ext cx="880189" cy="355600"/>
          </a:xfrm>
          <a:prstGeom prst="rightArrow">
            <a:avLst>
              <a:gd name="adj1" fmla="val 50000"/>
              <a:gd name="adj2" fmla="val 72834"/>
            </a:avLst>
          </a:prstGeom>
          <a:solidFill>
            <a:schemeClr val="accent2">
              <a:lumMod val="20000"/>
              <a:lumOff val="80000"/>
            </a:schemeClr>
          </a:solidFill>
          <a:ln w="12700" cap="flat" cmpd="sng" algn="ctr">
            <a:solidFill>
              <a:schemeClr val="accent2">
                <a:lumMod val="7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0" name="TextBox 23">
            <a:extLst>
              <a:ext uri="{FF2B5EF4-FFF2-40B4-BE49-F238E27FC236}">
                <a16:creationId xmlns:a16="http://schemas.microsoft.com/office/drawing/2014/main" id="{8D0C7B2E-F160-4A4E-BA5D-BE8F904E419F}"/>
              </a:ext>
            </a:extLst>
          </p:cNvPr>
          <p:cNvSpPr txBox="1">
            <a:spLocks noChangeArrowheads="1"/>
          </p:cNvSpPr>
          <p:nvPr/>
        </p:nvSpPr>
        <p:spPr bwMode="auto">
          <a:xfrm>
            <a:off x="1413381" y="5380038"/>
            <a:ext cx="26998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Bir PC'nin anakartı</a:t>
            </a:r>
          </a:p>
        </p:txBody>
      </p:sp>
      <p:sp>
        <p:nvSpPr>
          <p:cNvPr id="11" name="TextBox 26">
            <a:extLst>
              <a:ext uri="{FF2B5EF4-FFF2-40B4-BE49-F238E27FC236}">
                <a16:creationId xmlns:a16="http://schemas.microsoft.com/office/drawing/2014/main" id="{519B577C-3458-476C-B0E7-86D91966C494}"/>
              </a:ext>
            </a:extLst>
          </p:cNvPr>
          <p:cNvSpPr txBox="1">
            <a:spLocks noChangeArrowheads="1"/>
          </p:cNvSpPr>
          <p:nvPr/>
        </p:nvSpPr>
        <p:spPr bwMode="auto">
          <a:xfrm>
            <a:off x="7553549" y="5380038"/>
            <a:ext cx="212853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SoC</a:t>
            </a:r>
          </a:p>
        </p:txBody>
      </p:sp>
      <p:sp>
        <p:nvSpPr>
          <p:cNvPr id="12" name="Rectangular Callout 1">
            <a:extLst>
              <a:ext uri="{FF2B5EF4-FFF2-40B4-BE49-F238E27FC236}">
                <a16:creationId xmlns:a16="http://schemas.microsoft.com/office/drawing/2014/main" id="{5C7FA2A7-93AA-40D9-AD05-7298CB8B3E99}"/>
              </a:ext>
            </a:extLst>
          </p:cNvPr>
          <p:cNvSpPr/>
          <p:nvPr/>
        </p:nvSpPr>
        <p:spPr bwMode="auto">
          <a:xfrm>
            <a:off x="8890760" y="3646488"/>
            <a:ext cx="2871195" cy="1281112"/>
          </a:xfrm>
          <a:prstGeom prst="wedgeRectCallout">
            <a:avLst>
              <a:gd name="adj1" fmla="val -113949"/>
              <a:gd name="adj2" fmla="val -1194"/>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p>
        </p:txBody>
      </p:sp>
      <p:sp>
        <p:nvSpPr>
          <p:cNvPr id="13" name="Rectangle 12">
            <a:extLst>
              <a:ext uri="{FF2B5EF4-FFF2-40B4-BE49-F238E27FC236}">
                <a16:creationId xmlns:a16="http://schemas.microsoft.com/office/drawing/2014/main" id="{D8100EE7-308A-4456-9D0A-31A3150B6136}"/>
              </a:ext>
            </a:extLst>
          </p:cNvPr>
          <p:cNvSpPr/>
          <p:nvPr/>
        </p:nvSpPr>
        <p:spPr bwMode="auto">
          <a:xfrm>
            <a:off x="9038869" y="3713163"/>
            <a:ext cx="2528429" cy="263525"/>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b="0" dirty="0" smtClean="0"/>
              <a:t>ARM </a:t>
            </a:r>
            <a:r>
              <a:rPr lang="en-GB" sz="1200" b="0" dirty="0"/>
              <a:t>göbekleri</a:t>
            </a:r>
          </a:p>
        </p:txBody>
      </p:sp>
      <p:sp>
        <p:nvSpPr>
          <p:cNvPr id="14" name="Rectangle 13">
            <a:extLst>
              <a:ext uri="{FF2B5EF4-FFF2-40B4-BE49-F238E27FC236}">
                <a16:creationId xmlns:a16="http://schemas.microsoft.com/office/drawing/2014/main" id="{935277EC-7023-45AF-808A-B5D4C6AC7719}"/>
              </a:ext>
            </a:extLst>
          </p:cNvPr>
          <p:cNvSpPr/>
          <p:nvPr/>
        </p:nvSpPr>
        <p:spPr bwMode="auto">
          <a:xfrm>
            <a:off x="9038869" y="4108451"/>
            <a:ext cx="2528429" cy="26352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b="0" dirty="0"/>
              <a:t>AMBA </a:t>
            </a:r>
            <a:r>
              <a:rPr lang="en-GB" sz="1200" b="0" dirty="0" err="1" smtClean="0"/>
              <a:t>Busleri</a:t>
            </a:r>
            <a:endParaRPr lang="en-GB" sz="1200" b="0" dirty="0"/>
          </a:p>
        </p:txBody>
      </p:sp>
      <p:sp>
        <p:nvSpPr>
          <p:cNvPr id="15" name="Rectangle 14">
            <a:extLst>
              <a:ext uri="{FF2B5EF4-FFF2-40B4-BE49-F238E27FC236}">
                <a16:creationId xmlns:a16="http://schemas.microsoft.com/office/drawing/2014/main" id="{597C0ADA-5A84-4115-A977-488DA4436E6C}"/>
              </a:ext>
            </a:extLst>
          </p:cNvPr>
          <p:cNvSpPr/>
          <p:nvPr/>
        </p:nvSpPr>
        <p:spPr bwMode="auto">
          <a:xfrm>
            <a:off x="9125619" y="4548189"/>
            <a:ext cx="2526313" cy="2635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200" b="0" dirty="0"/>
          </a:p>
        </p:txBody>
      </p:sp>
      <p:sp>
        <p:nvSpPr>
          <p:cNvPr id="16" name="Rectangle 15">
            <a:extLst>
              <a:ext uri="{FF2B5EF4-FFF2-40B4-BE49-F238E27FC236}">
                <a16:creationId xmlns:a16="http://schemas.microsoft.com/office/drawing/2014/main" id="{DD29AA66-98F3-4E49-9FD8-AD2E75776D49}"/>
              </a:ext>
            </a:extLst>
          </p:cNvPr>
          <p:cNvSpPr/>
          <p:nvPr/>
        </p:nvSpPr>
        <p:spPr bwMode="auto">
          <a:xfrm>
            <a:off x="9038869" y="4481514"/>
            <a:ext cx="2528429" cy="26352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b="0" dirty="0"/>
              <a:t>Fiziksel IP'ler</a:t>
            </a:r>
          </a:p>
        </p:txBody>
      </p:sp>
    </p:spTree>
    <p:extLst>
      <p:ext uri="{BB962C8B-B14F-4D97-AF65-F5344CB8AC3E}">
        <p14:creationId xmlns:p14="http://schemas.microsoft.com/office/powerpoint/2010/main" val="626459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tr-TR" dirty="0" smtClean="0">
                <a:solidFill>
                  <a:schemeClr val="tx1"/>
                </a:solidFill>
              </a:rPr>
              <a:t>Önceki stratejilerin uygulanması, özellikle tasarım soyutlaması, SoC tasarım çerçevesi fikrine yol açmıştır.</a:t>
            </a:r>
          </a:p>
          <a:p>
            <a:endParaRPr lang="tr-TR" dirty="0" smtClean="0">
              <a:solidFill>
                <a:schemeClr val="tx1"/>
              </a:solidFill>
            </a:endParaRPr>
          </a:p>
          <a:p>
            <a:r>
              <a:rPr lang="tr-TR" dirty="0" smtClean="0">
                <a:solidFill>
                  <a:schemeClr val="tx1"/>
                </a:solidFill>
              </a:rPr>
              <a:t>SoC nedir? Cep telefonları gibi belirli bir uygulama için tam işlevsellik sağlamak üzere önceden var olan blokları (yani IP'ler veya çekirdekler) birleştirerek tasarlanmış entegre bir devredir. Tüm sistem tek bir çip üzerine entegre edilmiştir.</a:t>
            </a:r>
          </a:p>
          <a:p>
            <a:endParaRPr lang="tr-TR" dirty="0" smtClean="0">
              <a:solidFill>
                <a:schemeClr val="tx1"/>
              </a:solidFill>
            </a:endParaRPr>
          </a:p>
          <a:p>
            <a:r>
              <a:rPr lang="tr-TR" dirty="0" smtClean="0">
                <a:solidFill>
                  <a:schemeClr val="tx1"/>
                </a:solidFill>
              </a:rPr>
              <a:t>Yukarıdaki şekil, bir bilgisayara güç sağlamak için gereken bileşenlerin çoğunu içeren bir </a:t>
            </a:r>
            <a:r>
              <a:rPr lang="tr-TR" dirty="0" err="1" smtClean="0">
                <a:solidFill>
                  <a:schemeClr val="tx1"/>
                </a:solidFill>
              </a:rPr>
              <a:t>Arm</a:t>
            </a:r>
            <a:r>
              <a:rPr lang="tr-TR" dirty="0" smtClean="0">
                <a:solidFill>
                  <a:schemeClr val="tx1"/>
                </a:solidFill>
              </a:rPr>
              <a:t> </a:t>
            </a:r>
            <a:r>
              <a:rPr lang="tr-TR" dirty="0" err="1" smtClean="0">
                <a:solidFill>
                  <a:schemeClr val="tx1"/>
                </a:solidFill>
              </a:rPr>
              <a:t>SoC'yi</a:t>
            </a:r>
            <a:r>
              <a:rPr lang="tr-TR" dirty="0" smtClean="0">
                <a:solidFill>
                  <a:schemeClr val="tx1"/>
                </a:solidFill>
              </a:rPr>
              <a:t> göstermektedir.</a:t>
            </a:r>
          </a:p>
          <a:p>
            <a:r>
              <a:rPr lang="en-GB" dirty="0" smtClean="0">
                <a:solidFill>
                  <a:schemeClr val="tx1"/>
                </a:solidFill>
              </a:rPr>
              <a:t> </a:t>
            </a:r>
            <a:endParaRPr lang="en-GB" dirty="0">
              <a:solidFill>
                <a:schemeClr val="tx1"/>
              </a:solidFill>
            </a:endParaRPr>
          </a:p>
          <a:p>
            <a:endParaRPr lang="tr-TR" dirty="0"/>
          </a:p>
        </p:txBody>
      </p:sp>
    </p:spTree>
    <p:extLst>
      <p:ext uri="{BB962C8B-B14F-4D97-AF65-F5344CB8AC3E}">
        <p14:creationId xmlns:p14="http://schemas.microsoft.com/office/powerpoint/2010/main" val="2069318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SoC'nin İçinde Ne Var?</a:t>
            </a:r>
            <a:endParaRPr lang="en-US" dirty="0"/>
          </a:p>
        </p:txBody>
      </p:sp>
      <p:sp>
        <p:nvSpPr>
          <p:cNvPr id="8" name="Rectangle 7">
            <a:extLst>
              <a:ext uri="{FF2B5EF4-FFF2-40B4-BE49-F238E27FC236}">
                <a16:creationId xmlns:a16="http://schemas.microsoft.com/office/drawing/2014/main" id="{C7533033-595F-4506-A5B9-AB6A99B45C36}"/>
              </a:ext>
            </a:extLst>
          </p:cNvPr>
          <p:cNvSpPr/>
          <p:nvPr/>
        </p:nvSpPr>
        <p:spPr bwMode="auto">
          <a:xfrm>
            <a:off x="492125" y="1467644"/>
            <a:ext cx="10640558" cy="1644650"/>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b="0" dirty="0"/>
          </a:p>
        </p:txBody>
      </p:sp>
      <p:sp>
        <p:nvSpPr>
          <p:cNvPr id="9" name="Down Arrow 27">
            <a:extLst>
              <a:ext uri="{FF2B5EF4-FFF2-40B4-BE49-F238E27FC236}">
                <a16:creationId xmlns:a16="http://schemas.microsoft.com/office/drawing/2014/main" id="{81E09369-BB68-42C0-9039-897C4179244F}"/>
              </a:ext>
            </a:extLst>
          </p:cNvPr>
          <p:cNvSpPr/>
          <p:nvPr/>
        </p:nvSpPr>
        <p:spPr bwMode="auto">
          <a:xfrm rot="10800000">
            <a:off x="5726712" y="1985169"/>
            <a:ext cx="404125"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b="0" dirty="0"/>
          </a:p>
        </p:txBody>
      </p:sp>
      <p:sp>
        <p:nvSpPr>
          <p:cNvPr id="10" name="Rectangle 9">
            <a:extLst>
              <a:ext uri="{FF2B5EF4-FFF2-40B4-BE49-F238E27FC236}">
                <a16:creationId xmlns:a16="http://schemas.microsoft.com/office/drawing/2014/main" id="{C53EAA19-101D-4A42-9C98-6DA282D8272B}"/>
              </a:ext>
            </a:extLst>
          </p:cNvPr>
          <p:cNvSpPr/>
          <p:nvPr/>
        </p:nvSpPr>
        <p:spPr bwMode="auto">
          <a:xfrm>
            <a:off x="4780931" y="1515269"/>
            <a:ext cx="2185663" cy="46990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Sistem Yöneticisi</a:t>
            </a:r>
          </a:p>
          <a:p>
            <a:pPr algn="ctr" rtl="0">
              <a:defRPr/>
            </a:pPr>
            <a:r>
              <a:rPr lang="en-GB" sz="1200" b="0" dirty="0"/>
              <a:t>(İşlemci)</a:t>
            </a:r>
          </a:p>
        </p:txBody>
      </p:sp>
      <p:sp>
        <p:nvSpPr>
          <p:cNvPr id="11" name="Rectangle 10">
            <a:extLst>
              <a:ext uri="{FF2B5EF4-FFF2-40B4-BE49-F238E27FC236}">
                <a16:creationId xmlns:a16="http://schemas.microsoft.com/office/drawing/2014/main" id="{9A695B5A-18F5-431E-A9F4-4A9376A949C0}"/>
              </a:ext>
            </a:extLst>
          </p:cNvPr>
          <p:cNvSpPr/>
          <p:nvPr/>
        </p:nvSpPr>
        <p:spPr bwMode="auto">
          <a:xfrm>
            <a:off x="2635470" y="2639220"/>
            <a:ext cx="1349906" cy="4032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Veri </a:t>
            </a:r>
          </a:p>
          <a:p>
            <a:pPr algn="ctr" rtl="0">
              <a:defRPr/>
            </a:pPr>
            <a:r>
              <a:rPr lang="en-GB" sz="1200" b="0" dirty="0"/>
              <a:t>Hafıza</a:t>
            </a:r>
          </a:p>
        </p:txBody>
      </p:sp>
      <p:sp>
        <p:nvSpPr>
          <p:cNvPr id="12" name="Rectangle 11">
            <a:extLst>
              <a:ext uri="{FF2B5EF4-FFF2-40B4-BE49-F238E27FC236}">
                <a16:creationId xmlns:a16="http://schemas.microsoft.com/office/drawing/2014/main" id="{A0CF067E-FD07-4151-8AA8-968AD05D764B}"/>
              </a:ext>
            </a:extLst>
          </p:cNvPr>
          <p:cNvSpPr/>
          <p:nvPr/>
        </p:nvSpPr>
        <p:spPr bwMode="auto">
          <a:xfrm>
            <a:off x="4353532" y="2639220"/>
            <a:ext cx="1349906" cy="4032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Zamanlayıcı</a:t>
            </a:r>
          </a:p>
        </p:txBody>
      </p:sp>
      <p:sp>
        <p:nvSpPr>
          <p:cNvPr id="13" name="Rectangle 12">
            <a:extLst>
              <a:ext uri="{FF2B5EF4-FFF2-40B4-BE49-F238E27FC236}">
                <a16:creationId xmlns:a16="http://schemas.microsoft.com/office/drawing/2014/main" id="{D44C6A69-AF72-4516-A3F5-DA6554178EED}"/>
              </a:ext>
            </a:extLst>
          </p:cNvPr>
          <p:cNvSpPr/>
          <p:nvPr/>
        </p:nvSpPr>
        <p:spPr bwMode="auto">
          <a:xfrm>
            <a:off x="6130838" y="2639220"/>
            <a:ext cx="1352022" cy="4032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DAC</a:t>
            </a:r>
          </a:p>
        </p:txBody>
      </p:sp>
      <p:sp>
        <p:nvSpPr>
          <p:cNvPr id="14" name="Rectangle 13">
            <a:extLst>
              <a:ext uri="{FF2B5EF4-FFF2-40B4-BE49-F238E27FC236}">
                <a16:creationId xmlns:a16="http://schemas.microsoft.com/office/drawing/2014/main" id="{2257A5D1-39B5-4695-B908-CD0C7B319DAC}"/>
              </a:ext>
            </a:extLst>
          </p:cNvPr>
          <p:cNvSpPr/>
          <p:nvPr/>
        </p:nvSpPr>
        <p:spPr bwMode="auto">
          <a:xfrm>
            <a:off x="7895448" y="2639220"/>
            <a:ext cx="1349906" cy="4032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GPIO</a:t>
            </a:r>
          </a:p>
        </p:txBody>
      </p:sp>
      <p:sp>
        <p:nvSpPr>
          <p:cNvPr id="15" name="Rectangle 14">
            <a:extLst>
              <a:ext uri="{FF2B5EF4-FFF2-40B4-BE49-F238E27FC236}">
                <a16:creationId xmlns:a16="http://schemas.microsoft.com/office/drawing/2014/main" id="{4946FB2C-5C7E-4BBA-BC01-F5F6155F5B36}"/>
              </a:ext>
            </a:extLst>
          </p:cNvPr>
          <p:cNvSpPr/>
          <p:nvPr/>
        </p:nvSpPr>
        <p:spPr bwMode="auto">
          <a:xfrm>
            <a:off x="902598" y="2636045"/>
            <a:ext cx="1349906" cy="4032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Program </a:t>
            </a:r>
          </a:p>
          <a:p>
            <a:pPr algn="ctr" rtl="0">
              <a:defRPr/>
            </a:pPr>
            <a:r>
              <a:rPr lang="en-GB" sz="1200" b="0" dirty="0"/>
              <a:t>Hafıza</a:t>
            </a:r>
          </a:p>
        </p:txBody>
      </p:sp>
      <p:sp>
        <p:nvSpPr>
          <p:cNvPr id="16" name="Rectangle 15">
            <a:extLst>
              <a:ext uri="{FF2B5EF4-FFF2-40B4-BE49-F238E27FC236}">
                <a16:creationId xmlns:a16="http://schemas.microsoft.com/office/drawing/2014/main" id="{4EEA9CF9-D949-4D8A-ABAA-1E7036ADC43F}"/>
              </a:ext>
            </a:extLst>
          </p:cNvPr>
          <p:cNvSpPr/>
          <p:nvPr/>
        </p:nvSpPr>
        <p:spPr bwMode="auto">
          <a:xfrm>
            <a:off x="9590236" y="2639220"/>
            <a:ext cx="1352021" cy="4032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smtClean="0"/>
              <a:t>Watchdog Timer</a:t>
            </a:r>
            <a:endParaRPr lang="en-GB" sz="1200" b="0" dirty="0"/>
          </a:p>
        </p:txBody>
      </p:sp>
      <p:sp>
        <p:nvSpPr>
          <p:cNvPr id="17" name="Rectangle 16">
            <a:extLst>
              <a:ext uri="{FF2B5EF4-FFF2-40B4-BE49-F238E27FC236}">
                <a16:creationId xmlns:a16="http://schemas.microsoft.com/office/drawing/2014/main" id="{A23CCA45-78D0-4399-93DB-E1F166673B54}"/>
              </a:ext>
            </a:extLst>
          </p:cNvPr>
          <p:cNvSpPr/>
          <p:nvPr/>
        </p:nvSpPr>
        <p:spPr bwMode="auto">
          <a:xfrm>
            <a:off x="902598" y="2223295"/>
            <a:ext cx="10039660" cy="187325"/>
          </a:xfrm>
          <a:prstGeom prst="rect">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r>
              <a:rPr lang="en-GB" sz="1000" b="0" dirty="0"/>
              <a:t>Sistem Veriyolu</a:t>
            </a:r>
          </a:p>
        </p:txBody>
      </p:sp>
      <p:sp>
        <p:nvSpPr>
          <p:cNvPr id="18" name="Down Arrow 1">
            <a:extLst>
              <a:ext uri="{FF2B5EF4-FFF2-40B4-BE49-F238E27FC236}">
                <a16:creationId xmlns:a16="http://schemas.microsoft.com/office/drawing/2014/main" id="{69B967B7-5B46-4F2F-B390-AFE2A4CD3D0F}"/>
              </a:ext>
            </a:extLst>
          </p:cNvPr>
          <p:cNvSpPr/>
          <p:nvPr/>
        </p:nvSpPr>
        <p:spPr bwMode="auto">
          <a:xfrm>
            <a:off x="1374429" y="2270919"/>
            <a:ext cx="406241"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b="0" dirty="0"/>
          </a:p>
        </p:txBody>
      </p:sp>
      <p:sp>
        <p:nvSpPr>
          <p:cNvPr id="19" name="Down Arrow 22">
            <a:extLst>
              <a:ext uri="{FF2B5EF4-FFF2-40B4-BE49-F238E27FC236}">
                <a16:creationId xmlns:a16="http://schemas.microsoft.com/office/drawing/2014/main" id="{D4A8961F-AC2B-4932-AE43-6A84F2AE8959}"/>
              </a:ext>
            </a:extLst>
          </p:cNvPr>
          <p:cNvSpPr/>
          <p:nvPr/>
        </p:nvSpPr>
        <p:spPr bwMode="auto">
          <a:xfrm>
            <a:off x="3107302" y="2270919"/>
            <a:ext cx="406241"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b="0" dirty="0"/>
          </a:p>
        </p:txBody>
      </p:sp>
      <p:sp>
        <p:nvSpPr>
          <p:cNvPr id="20" name="Down Arrow 23">
            <a:extLst>
              <a:ext uri="{FF2B5EF4-FFF2-40B4-BE49-F238E27FC236}">
                <a16:creationId xmlns:a16="http://schemas.microsoft.com/office/drawing/2014/main" id="{AB829C80-8690-46EA-8E39-6C7540A2DA18}"/>
              </a:ext>
            </a:extLst>
          </p:cNvPr>
          <p:cNvSpPr/>
          <p:nvPr/>
        </p:nvSpPr>
        <p:spPr bwMode="auto">
          <a:xfrm>
            <a:off x="4825364" y="2270919"/>
            <a:ext cx="406241"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b="0" dirty="0"/>
          </a:p>
        </p:txBody>
      </p:sp>
      <p:sp>
        <p:nvSpPr>
          <p:cNvPr id="21" name="Down Arrow 24">
            <a:extLst>
              <a:ext uri="{FF2B5EF4-FFF2-40B4-BE49-F238E27FC236}">
                <a16:creationId xmlns:a16="http://schemas.microsoft.com/office/drawing/2014/main" id="{65F78A85-BDC2-4A70-A2E4-1E04F88BB91F}"/>
              </a:ext>
            </a:extLst>
          </p:cNvPr>
          <p:cNvSpPr/>
          <p:nvPr/>
        </p:nvSpPr>
        <p:spPr bwMode="auto">
          <a:xfrm>
            <a:off x="6604786" y="2270919"/>
            <a:ext cx="404126"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b="0" dirty="0"/>
          </a:p>
        </p:txBody>
      </p:sp>
      <p:sp>
        <p:nvSpPr>
          <p:cNvPr id="22" name="Down Arrow 25">
            <a:extLst>
              <a:ext uri="{FF2B5EF4-FFF2-40B4-BE49-F238E27FC236}">
                <a16:creationId xmlns:a16="http://schemas.microsoft.com/office/drawing/2014/main" id="{4F76E292-8FBB-4A7E-8C05-6D557F1428AE}"/>
              </a:ext>
            </a:extLst>
          </p:cNvPr>
          <p:cNvSpPr/>
          <p:nvPr/>
        </p:nvSpPr>
        <p:spPr bwMode="auto">
          <a:xfrm>
            <a:off x="8367281" y="2270919"/>
            <a:ext cx="406241"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b="0" dirty="0"/>
          </a:p>
        </p:txBody>
      </p:sp>
      <p:sp>
        <p:nvSpPr>
          <p:cNvPr id="23" name="Down Arrow 26">
            <a:extLst>
              <a:ext uri="{FF2B5EF4-FFF2-40B4-BE49-F238E27FC236}">
                <a16:creationId xmlns:a16="http://schemas.microsoft.com/office/drawing/2014/main" id="{D3C5C260-C60B-4D3D-AF9D-F3242FBF257B}"/>
              </a:ext>
            </a:extLst>
          </p:cNvPr>
          <p:cNvSpPr/>
          <p:nvPr/>
        </p:nvSpPr>
        <p:spPr bwMode="auto">
          <a:xfrm>
            <a:off x="10064184" y="2270919"/>
            <a:ext cx="404125"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b="0" dirty="0"/>
          </a:p>
        </p:txBody>
      </p:sp>
      <p:sp>
        <p:nvSpPr>
          <p:cNvPr id="2" name="Rectangle 1"/>
          <p:cNvSpPr/>
          <p:nvPr/>
        </p:nvSpPr>
        <p:spPr>
          <a:xfrm>
            <a:off x="492125" y="3351214"/>
            <a:ext cx="11306690" cy="2554545"/>
          </a:xfrm>
          <a:prstGeom prst="rect">
            <a:avLst/>
          </a:prstGeom>
        </p:spPr>
        <p:txBody>
          <a:bodyPr wrap="square">
            <a:spAutoFit/>
          </a:bodyPr>
          <a:lstStyle/>
          <a:p>
            <a:pPr algn="just"/>
            <a:r>
              <a:rPr lang="tr-TR" sz="2000" dirty="0" smtClean="0"/>
              <a:t>Bir </a:t>
            </a:r>
            <a:r>
              <a:rPr lang="tr-TR" sz="2000" dirty="0" err="1" smtClean="0"/>
              <a:t>SoC'nin</a:t>
            </a:r>
            <a:r>
              <a:rPr lang="tr-TR" sz="2000" dirty="0" smtClean="0"/>
              <a:t> temel bileşenleri şunları içerir:</a:t>
            </a:r>
            <a:r>
              <a:rPr lang="en-US" sz="2000" dirty="0" smtClean="0"/>
              <a:t> </a:t>
            </a:r>
            <a:r>
              <a:rPr lang="tr-TR" sz="2000" dirty="0" smtClean="0"/>
              <a:t>mikroişlemci veya DSP gibi sistem yöneticisi; bellek bloğu, zamanlayıcı veya harici dijital / analog arabirimler gibi sistem çevre birimleri; ve ana ve çevre birimleri belirli bir veri yolu protokolü kullanarak birbirine bağlayan bir sistem veri yolu.</a:t>
            </a:r>
          </a:p>
          <a:p>
            <a:pPr lvl="0" algn="just"/>
            <a:endParaRPr lang="tr-TR" sz="2000" dirty="0" smtClean="0"/>
          </a:p>
          <a:p>
            <a:pPr algn="just" eaLnBrk="1" fontAlgn="auto" hangingPunct="1">
              <a:spcBef>
                <a:spcPts val="0"/>
              </a:spcBef>
              <a:spcAft>
                <a:spcPts val="0"/>
              </a:spcAft>
              <a:defRPr/>
            </a:pPr>
            <a:r>
              <a:rPr lang="tr-TR" sz="2000" dirty="0" smtClean="0">
                <a:ea typeface="ＭＳ Ｐゴシック" charset="0"/>
                <a:cs typeface="ＭＳ Ｐゴシック" charset="0"/>
              </a:rPr>
              <a:t>Modern SoC'ler ayrıca dijital sinyal işlemcileri, kripto çekirdekleri, özel grafik işlemcileri ve benzerlerini içerebilecek daha karmaşık mimarilere sahiptir. Bu nedenle, bu sistemlerde kullanılan iletişim şemalarının basit bir veri yolundan daha karmaşık olması gerekir. Bu durumlarda, iletişim şeması, yongalar üzerinde köprüler veya ağlar bulunan çoklu veri yollarından oluşur.</a:t>
            </a:r>
            <a:endParaRPr lang="tr-TR" sz="2000" dirty="0">
              <a:ea typeface="ＭＳ Ｐゴシック" charset="0"/>
              <a:cs typeface="ＭＳ Ｐゴシック" charset="0"/>
            </a:endParaRPr>
          </a:p>
        </p:txBody>
      </p:sp>
    </p:spTree>
    <p:extLst>
      <p:ext uri="{BB962C8B-B14F-4D97-AF65-F5344CB8AC3E}">
        <p14:creationId xmlns:p14="http://schemas.microsoft.com/office/powerpoint/2010/main" val="3591774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err="1"/>
              <a:t>Örnek</a:t>
            </a:r>
            <a:r>
              <a:rPr lang="en-GB" dirty="0"/>
              <a:t> </a:t>
            </a:r>
            <a:r>
              <a:rPr lang="en-GB" dirty="0" smtClean="0"/>
              <a:t>ARM </a:t>
            </a:r>
            <a:r>
              <a:rPr lang="en-GB" dirty="0"/>
              <a:t>tabanlı SoC</a:t>
            </a:r>
            <a:endParaRPr lang="en-US" dirty="0"/>
          </a:p>
        </p:txBody>
      </p:sp>
      <p:sp>
        <p:nvSpPr>
          <p:cNvPr id="7" name="Rectangle 6">
            <a:extLst>
              <a:ext uri="{FF2B5EF4-FFF2-40B4-BE49-F238E27FC236}">
                <a16:creationId xmlns:a16="http://schemas.microsoft.com/office/drawing/2014/main" id="{D1D4A710-BCB7-47DA-88DB-E0A9CDBD4436}"/>
              </a:ext>
            </a:extLst>
          </p:cNvPr>
          <p:cNvSpPr/>
          <p:nvPr/>
        </p:nvSpPr>
        <p:spPr bwMode="auto">
          <a:xfrm>
            <a:off x="689765" y="1812133"/>
            <a:ext cx="10500913" cy="3055937"/>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dirty="0"/>
          </a:p>
        </p:txBody>
      </p:sp>
      <p:sp>
        <p:nvSpPr>
          <p:cNvPr id="8" name="Rectangle 7">
            <a:extLst>
              <a:ext uri="{FF2B5EF4-FFF2-40B4-BE49-F238E27FC236}">
                <a16:creationId xmlns:a16="http://schemas.microsoft.com/office/drawing/2014/main" id="{16C40F7D-8B7C-451C-AC88-92DA295A88FF}"/>
              </a:ext>
            </a:extLst>
          </p:cNvPr>
          <p:cNvSpPr/>
          <p:nvPr/>
        </p:nvSpPr>
        <p:spPr bwMode="auto">
          <a:xfrm>
            <a:off x="7881504" y="3577433"/>
            <a:ext cx="1567838" cy="193675"/>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000" dirty="0"/>
          </a:p>
        </p:txBody>
      </p:sp>
      <p:sp>
        <p:nvSpPr>
          <p:cNvPr id="9" name="Rectangle 8">
            <a:extLst>
              <a:ext uri="{FF2B5EF4-FFF2-40B4-BE49-F238E27FC236}">
                <a16:creationId xmlns:a16="http://schemas.microsoft.com/office/drawing/2014/main" id="{D4457C9C-96C0-483C-A148-DE88AACEEC7B}"/>
              </a:ext>
            </a:extLst>
          </p:cNvPr>
          <p:cNvSpPr/>
          <p:nvPr/>
        </p:nvSpPr>
        <p:spPr bwMode="auto">
          <a:xfrm>
            <a:off x="926740" y="4026695"/>
            <a:ext cx="1034645"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Sistem</a:t>
            </a:r>
          </a:p>
          <a:p>
            <a:pPr algn="ctr" rtl="0">
              <a:defRPr/>
            </a:pPr>
            <a:r>
              <a:rPr lang="en-GB" sz="1200" b="0" dirty="0"/>
              <a:t>Kontrol</a:t>
            </a:r>
          </a:p>
        </p:txBody>
      </p:sp>
      <p:sp>
        <p:nvSpPr>
          <p:cNvPr id="10" name="Down Arrow 73">
            <a:extLst>
              <a:ext uri="{FF2B5EF4-FFF2-40B4-BE49-F238E27FC236}">
                <a16:creationId xmlns:a16="http://schemas.microsoft.com/office/drawing/2014/main" id="{C5550425-0381-4832-8235-BD2C52354E5D}"/>
              </a:ext>
            </a:extLst>
          </p:cNvPr>
          <p:cNvSpPr/>
          <p:nvPr/>
        </p:nvSpPr>
        <p:spPr bwMode="auto">
          <a:xfrm>
            <a:off x="6097852" y="2645570"/>
            <a:ext cx="404125" cy="373063"/>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11" name="Down Arrow 74">
            <a:extLst>
              <a:ext uri="{FF2B5EF4-FFF2-40B4-BE49-F238E27FC236}">
                <a16:creationId xmlns:a16="http://schemas.microsoft.com/office/drawing/2014/main" id="{3D07300E-D382-4CC0-8F11-8A372FC99CB8}"/>
              </a:ext>
            </a:extLst>
          </p:cNvPr>
          <p:cNvSpPr/>
          <p:nvPr/>
        </p:nvSpPr>
        <p:spPr bwMode="auto">
          <a:xfrm>
            <a:off x="1220841" y="3644107"/>
            <a:ext cx="404126"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12" name="Rectangle 11">
            <a:extLst>
              <a:ext uri="{FF2B5EF4-FFF2-40B4-BE49-F238E27FC236}">
                <a16:creationId xmlns:a16="http://schemas.microsoft.com/office/drawing/2014/main" id="{C3A0992B-3977-4340-A2EE-AFD5E77A299D}"/>
              </a:ext>
            </a:extLst>
          </p:cNvPr>
          <p:cNvSpPr/>
          <p:nvPr/>
        </p:nvSpPr>
        <p:spPr bwMode="auto">
          <a:xfrm>
            <a:off x="2141232" y="4026695"/>
            <a:ext cx="1036762"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ROM</a:t>
            </a:r>
          </a:p>
        </p:txBody>
      </p:sp>
      <p:sp>
        <p:nvSpPr>
          <p:cNvPr id="13" name="Down Arrow 76">
            <a:extLst>
              <a:ext uri="{FF2B5EF4-FFF2-40B4-BE49-F238E27FC236}">
                <a16:creationId xmlns:a16="http://schemas.microsoft.com/office/drawing/2014/main" id="{474EF38E-8B99-4F5E-A7DF-DCD31C9744D1}"/>
              </a:ext>
            </a:extLst>
          </p:cNvPr>
          <p:cNvSpPr/>
          <p:nvPr/>
        </p:nvSpPr>
        <p:spPr bwMode="auto">
          <a:xfrm>
            <a:off x="2437449" y="3644107"/>
            <a:ext cx="404125"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14" name="Rectangle 13">
            <a:extLst>
              <a:ext uri="{FF2B5EF4-FFF2-40B4-BE49-F238E27FC236}">
                <a16:creationId xmlns:a16="http://schemas.microsoft.com/office/drawing/2014/main" id="{2F11CD7B-1F52-41D5-A50F-27B9E621ADAD}"/>
              </a:ext>
            </a:extLst>
          </p:cNvPr>
          <p:cNvSpPr/>
          <p:nvPr/>
        </p:nvSpPr>
        <p:spPr bwMode="auto">
          <a:xfrm>
            <a:off x="3355724" y="4026695"/>
            <a:ext cx="1036762"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Çizme</a:t>
            </a:r>
          </a:p>
          <a:p>
            <a:pPr algn="ctr" rtl="0">
              <a:defRPr/>
            </a:pPr>
            <a:r>
              <a:rPr lang="en-GB" sz="1200" b="0" dirty="0"/>
              <a:t>ROM</a:t>
            </a:r>
          </a:p>
        </p:txBody>
      </p:sp>
      <p:sp>
        <p:nvSpPr>
          <p:cNvPr id="15" name="Down Arrow 78">
            <a:extLst>
              <a:ext uri="{FF2B5EF4-FFF2-40B4-BE49-F238E27FC236}">
                <a16:creationId xmlns:a16="http://schemas.microsoft.com/office/drawing/2014/main" id="{B5918337-2A2A-4554-A821-44647961A89E}"/>
              </a:ext>
            </a:extLst>
          </p:cNvPr>
          <p:cNvSpPr/>
          <p:nvPr/>
        </p:nvSpPr>
        <p:spPr bwMode="auto">
          <a:xfrm>
            <a:off x="3649825" y="3644107"/>
            <a:ext cx="404126"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16" name="Rectangle 15">
            <a:extLst>
              <a:ext uri="{FF2B5EF4-FFF2-40B4-BE49-F238E27FC236}">
                <a16:creationId xmlns:a16="http://schemas.microsoft.com/office/drawing/2014/main" id="{1FA6DE47-CFE4-413F-98F4-BD7417C04E31}"/>
              </a:ext>
            </a:extLst>
          </p:cNvPr>
          <p:cNvSpPr/>
          <p:nvPr/>
        </p:nvSpPr>
        <p:spPr bwMode="auto">
          <a:xfrm>
            <a:off x="4553289" y="4026695"/>
            <a:ext cx="1036762"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Veri deposu</a:t>
            </a:r>
          </a:p>
        </p:txBody>
      </p:sp>
      <p:sp>
        <p:nvSpPr>
          <p:cNvPr id="17" name="Down Arrow 80">
            <a:extLst>
              <a:ext uri="{FF2B5EF4-FFF2-40B4-BE49-F238E27FC236}">
                <a16:creationId xmlns:a16="http://schemas.microsoft.com/office/drawing/2014/main" id="{AEAEFF4B-6458-4D49-9E38-D7F80DE034EA}"/>
              </a:ext>
            </a:extLst>
          </p:cNvPr>
          <p:cNvSpPr/>
          <p:nvPr/>
        </p:nvSpPr>
        <p:spPr bwMode="auto">
          <a:xfrm>
            <a:off x="4849506" y="3644107"/>
            <a:ext cx="404125"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18" name="Rectangle 17">
            <a:extLst>
              <a:ext uri="{FF2B5EF4-FFF2-40B4-BE49-F238E27FC236}">
                <a16:creationId xmlns:a16="http://schemas.microsoft.com/office/drawing/2014/main" id="{08537CCA-6D77-4EE0-B13B-BF0565CF7B26}"/>
              </a:ext>
            </a:extLst>
          </p:cNvPr>
          <p:cNvSpPr/>
          <p:nvPr/>
        </p:nvSpPr>
        <p:spPr bwMode="auto">
          <a:xfrm>
            <a:off x="5772013" y="4026695"/>
            <a:ext cx="1036762"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ROM</a:t>
            </a:r>
          </a:p>
          <a:p>
            <a:pPr algn="ctr" rtl="0">
              <a:defRPr/>
            </a:pPr>
            <a:r>
              <a:rPr lang="en-GB" sz="1200" b="0" dirty="0"/>
              <a:t>Tablo</a:t>
            </a:r>
          </a:p>
        </p:txBody>
      </p:sp>
      <p:sp>
        <p:nvSpPr>
          <p:cNvPr id="19" name="Down Arrow 82">
            <a:extLst>
              <a:ext uri="{FF2B5EF4-FFF2-40B4-BE49-F238E27FC236}">
                <a16:creationId xmlns:a16="http://schemas.microsoft.com/office/drawing/2014/main" id="{DBB383CD-2F6A-4083-95BB-3B1921CDE8C6}"/>
              </a:ext>
            </a:extLst>
          </p:cNvPr>
          <p:cNvSpPr/>
          <p:nvPr/>
        </p:nvSpPr>
        <p:spPr bwMode="auto">
          <a:xfrm>
            <a:off x="6068230" y="3644107"/>
            <a:ext cx="404125"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20" name="Rectangle 19">
            <a:extLst>
              <a:ext uri="{FF2B5EF4-FFF2-40B4-BE49-F238E27FC236}">
                <a16:creationId xmlns:a16="http://schemas.microsoft.com/office/drawing/2014/main" id="{80C25B93-053A-497B-BAFA-D0285708142C}"/>
              </a:ext>
            </a:extLst>
          </p:cNvPr>
          <p:cNvSpPr/>
          <p:nvPr/>
        </p:nvSpPr>
        <p:spPr bwMode="auto">
          <a:xfrm>
            <a:off x="6990737" y="4026695"/>
            <a:ext cx="1036762"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AHB</a:t>
            </a:r>
          </a:p>
          <a:p>
            <a:pPr algn="ctr" rtl="0">
              <a:defRPr/>
            </a:pPr>
            <a:r>
              <a:rPr lang="en-GB" sz="1200" b="0" dirty="0"/>
              <a:t>Çevresel</a:t>
            </a:r>
          </a:p>
        </p:txBody>
      </p:sp>
      <p:sp>
        <p:nvSpPr>
          <p:cNvPr id="21" name="Down Arrow 84">
            <a:extLst>
              <a:ext uri="{FF2B5EF4-FFF2-40B4-BE49-F238E27FC236}">
                <a16:creationId xmlns:a16="http://schemas.microsoft.com/office/drawing/2014/main" id="{1325AC45-1FE6-4DDE-BD68-D981E5331C6F}"/>
              </a:ext>
            </a:extLst>
          </p:cNvPr>
          <p:cNvSpPr/>
          <p:nvPr/>
        </p:nvSpPr>
        <p:spPr bwMode="auto">
          <a:xfrm>
            <a:off x="7286954" y="3644107"/>
            <a:ext cx="404125"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22" name="Down Arrow 88">
            <a:extLst>
              <a:ext uri="{FF2B5EF4-FFF2-40B4-BE49-F238E27FC236}">
                <a16:creationId xmlns:a16="http://schemas.microsoft.com/office/drawing/2014/main" id="{8CE80474-8ACE-4292-BAE9-D785969558C4}"/>
              </a:ext>
            </a:extLst>
          </p:cNvPr>
          <p:cNvSpPr/>
          <p:nvPr/>
        </p:nvSpPr>
        <p:spPr bwMode="auto">
          <a:xfrm rot="16200000">
            <a:off x="9538942" y="3938157"/>
            <a:ext cx="303213" cy="499338"/>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23" name="Rectangle 22">
            <a:extLst>
              <a:ext uri="{FF2B5EF4-FFF2-40B4-BE49-F238E27FC236}">
                <a16:creationId xmlns:a16="http://schemas.microsoft.com/office/drawing/2014/main" id="{9E172839-7DC6-4BBD-A91F-7B5BE670739B}"/>
              </a:ext>
            </a:extLst>
          </p:cNvPr>
          <p:cNvSpPr/>
          <p:nvPr/>
        </p:nvSpPr>
        <p:spPr bwMode="auto">
          <a:xfrm>
            <a:off x="9940218" y="4026695"/>
            <a:ext cx="1036762" cy="403225"/>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APB</a:t>
            </a:r>
          </a:p>
          <a:p>
            <a:pPr algn="ctr" rtl="0">
              <a:defRPr/>
            </a:pPr>
            <a:r>
              <a:rPr lang="en-GB" sz="1200" b="0" dirty="0"/>
              <a:t>Çevresel</a:t>
            </a:r>
          </a:p>
        </p:txBody>
      </p:sp>
      <p:sp>
        <p:nvSpPr>
          <p:cNvPr id="24" name="Down Arrow 90">
            <a:extLst>
              <a:ext uri="{FF2B5EF4-FFF2-40B4-BE49-F238E27FC236}">
                <a16:creationId xmlns:a16="http://schemas.microsoft.com/office/drawing/2014/main" id="{6068DDAF-C4D4-40C5-93EC-FFA5DDC86A9E}"/>
              </a:ext>
            </a:extLst>
          </p:cNvPr>
          <p:cNvSpPr/>
          <p:nvPr/>
        </p:nvSpPr>
        <p:spPr bwMode="auto">
          <a:xfrm rot="16200000">
            <a:off x="9538942" y="3349194"/>
            <a:ext cx="303212" cy="499338"/>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25" name="Rectangle 24">
            <a:extLst>
              <a:ext uri="{FF2B5EF4-FFF2-40B4-BE49-F238E27FC236}">
                <a16:creationId xmlns:a16="http://schemas.microsoft.com/office/drawing/2014/main" id="{1BFD4CAA-5087-437A-A644-AC455725EDA6}"/>
              </a:ext>
            </a:extLst>
          </p:cNvPr>
          <p:cNvSpPr/>
          <p:nvPr/>
        </p:nvSpPr>
        <p:spPr bwMode="auto">
          <a:xfrm>
            <a:off x="9940218" y="3439319"/>
            <a:ext cx="1036762" cy="4016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UART</a:t>
            </a:r>
          </a:p>
        </p:txBody>
      </p:sp>
      <p:sp>
        <p:nvSpPr>
          <p:cNvPr id="26" name="Down Arrow 92">
            <a:extLst>
              <a:ext uri="{FF2B5EF4-FFF2-40B4-BE49-F238E27FC236}">
                <a16:creationId xmlns:a16="http://schemas.microsoft.com/office/drawing/2014/main" id="{C1C1C71D-D3AA-41CF-80AA-F1BECA449358}"/>
              </a:ext>
            </a:extLst>
          </p:cNvPr>
          <p:cNvSpPr/>
          <p:nvPr/>
        </p:nvSpPr>
        <p:spPr bwMode="auto">
          <a:xfrm rot="16200000">
            <a:off x="9538942" y="2718957"/>
            <a:ext cx="303213" cy="499338"/>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27" name="Rectangle 26">
            <a:extLst>
              <a:ext uri="{FF2B5EF4-FFF2-40B4-BE49-F238E27FC236}">
                <a16:creationId xmlns:a16="http://schemas.microsoft.com/office/drawing/2014/main" id="{74461582-C825-4B33-9675-ADA6153B093E}"/>
              </a:ext>
            </a:extLst>
          </p:cNvPr>
          <p:cNvSpPr/>
          <p:nvPr/>
        </p:nvSpPr>
        <p:spPr bwMode="auto">
          <a:xfrm>
            <a:off x="9940218" y="2807495"/>
            <a:ext cx="1036762" cy="403225"/>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Zamanlayıcılar</a:t>
            </a:r>
          </a:p>
        </p:txBody>
      </p:sp>
      <p:sp>
        <p:nvSpPr>
          <p:cNvPr id="28" name="Down Arrow 94">
            <a:extLst>
              <a:ext uri="{FF2B5EF4-FFF2-40B4-BE49-F238E27FC236}">
                <a16:creationId xmlns:a16="http://schemas.microsoft.com/office/drawing/2014/main" id="{33ADF7B3-47E9-4E12-A808-9A77B232DD0F}"/>
              </a:ext>
            </a:extLst>
          </p:cNvPr>
          <p:cNvSpPr/>
          <p:nvPr/>
        </p:nvSpPr>
        <p:spPr bwMode="auto">
          <a:xfrm rot="16200000">
            <a:off x="9538942" y="2126819"/>
            <a:ext cx="303212" cy="499338"/>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29" name="Rectangle 28">
            <a:extLst>
              <a:ext uri="{FF2B5EF4-FFF2-40B4-BE49-F238E27FC236}">
                <a16:creationId xmlns:a16="http://schemas.microsoft.com/office/drawing/2014/main" id="{CB876D7D-0FCB-4CA9-A57A-A800B5D8FF75}"/>
              </a:ext>
            </a:extLst>
          </p:cNvPr>
          <p:cNvSpPr/>
          <p:nvPr/>
        </p:nvSpPr>
        <p:spPr bwMode="auto">
          <a:xfrm>
            <a:off x="9940218" y="2216945"/>
            <a:ext cx="1036762" cy="403225"/>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smtClean="0"/>
              <a:t>Watchdog Timer</a:t>
            </a:r>
            <a:endParaRPr lang="en-GB" sz="1200" b="0" dirty="0"/>
          </a:p>
        </p:txBody>
      </p:sp>
      <p:sp>
        <p:nvSpPr>
          <p:cNvPr id="30" name="Rectangle 29">
            <a:extLst>
              <a:ext uri="{FF2B5EF4-FFF2-40B4-BE49-F238E27FC236}">
                <a16:creationId xmlns:a16="http://schemas.microsoft.com/office/drawing/2014/main" id="{863E91C3-1798-4350-A156-C220FEFBF268}"/>
              </a:ext>
            </a:extLst>
          </p:cNvPr>
          <p:cNvSpPr/>
          <p:nvPr/>
        </p:nvSpPr>
        <p:spPr bwMode="auto">
          <a:xfrm rot="16200000">
            <a:off x="8460862" y="3155736"/>
            <a:ext cx="1962150" cy="256016"/>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r>
              <a:rPr lang="en-GB" sz="1200" b="0" dirty="0"/>
              <a:t> APB </a:t>
            </a:r>
            <a:r>
              <a:rPr lang="en-GB" sz="1200" b="0" dirty="0" smtClean="0"/>
              <a:t>Bus</a:t>
            </a:r>
            <a:endParaRPr lang="en-GB" sz="1200" b="0" dirty="0"/>
          </a:p>
        </p:txBody>
      </p:sp>
      <p:sp>
        <p:nvSpPr>
          <p:cNvPr id="31" name="Rectangle 30">
            <a:extLst>
              <a:ext uri="{FF2B5EF4-FFF2-40B4-BE49-F238E27FC236}">
                <a16:creationId xmlns:a16="http://schemas.microsoft.com/office/drawing/2014/main" id="{0C040CF3-E33F-4EEA-9DF5-35A7DDD15B5C}"/>
              </a:ext>
            </a:extLst>
          </p:cNvPr>
          <p:cNvSpPr/>
          <p:nvPr/>
        </p:nvSpPr>
        <p:spPr bwMode="auto">
          <a:xfrm>
            <a:off x="5253632" y="2645569"/>
            <a:ext cx="1047341" cy="171450"/>
          </a:xfrm>
          <a:prstGeom prst="rect">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b="0" dirty="0"/>
          </a:p>
        </p:txBody>
      </p:sp>
      <p:sp>
        <p:nvSpPr>
          <p:cNvPr id="32" name="Down Arrow 97">
            <a:extLst>
              <a:ext uri="{FF2B5EF4-FFF2-40B4-BE49-F238E27FC236}">
                <a16:creationId xmlns:a16="http://schemas.microsoft.com/office/drawing/2014/main" id="{D87E372A-D78C-4DA1-AD1C-0FEF668A24D9}"/>
              </a:ext>
            </a:extLst>
          </p:cNvPr>
          <p:cNvSpPr/>
          <p:nvPr/>
        </p:nvSpPr>
        <p:spPr bwMode="auto">
          <a:xfrm>
            <a:off x="6612001" y="2645570"/>
            <a:ext cx="404126" cy="373063"/>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33" name="Rectangle 32">
            <a:extLst>
              <a:ext uri="{FF2B5EF4-FFF2-40B4-BE49-F238E27FC236}">
                <a16:creationId xmlns:a16="http://schemas.microsoft.com/office/drawing/2014/main" id="{0A4D3049-B3F8-45E4-9EB2-0B3046C6BF9D}"/>
              </a:ext>
            </a:extLst>
          </p:cNvPr>
          <p:cNvSpPr/>
          <p:nvPr/>
        </p:nvSpPr>
        <p:spPr bwMode="auto">
          <a:xfrm>
            <a:off x="6813007" y="2645570"/>
            <a:ext cx="1620733" cy="161925"/>
          </a:xfrm>
          <a:prstGeom prst="rect">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b="0" dirty="0"/>
          </a:p>
        </p:txBody>
      </p:sp>
      <p:sp>
        <p:nvSpPr>
          <p:cNvPr id="34" name="Rectangle 33">
            <a:extLst>
              <a:ext uri="{FF2B5EF4-FFF2-40B4-BE49-F238E27FC236}">
                <a16:creationId xmlns:a16="http://schemas.microsoft.com/office/drawing/2014/main" id="{775392A2-67D1-4F19-9EB7-8EAEF1B84DDB}"/>
              </a:ext>
            </a:extLst>
          </p:cNvPr>
          <p:cNvSpPr/>
          <p:nvPr/>
        </p:nvSpPr>
        <p:spPr bwMode="auto">
          <a:xfrm>
            <a:off x="7619141" y="2523333"/>
            <a:ext cx="1368949" cy="40322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DMA</a:t>
            </a:r>
          </a:p>
        </p:txBody>
      </p:sp>
      <p:sp>
        <p:nvSpPr>
          <p:cNvPr id="35" name="Down Arrow 100">
            <a:extLst>
              <a:ext uri="{FF2B5EF4-FFF2-40B4-BE49-F238E27FC236}">
                <a16:creationId xmlns:a16="http://schemas.microsoft.com/office/drawing/2014/main" id="{CDFE5EC1-1E61-4351-95AA-7D0A32E797FF}"/>
              </a:ext>
            </a:extLst>
          </p:cNvPr>
          <p:cNvSpPr/>
          <p:nvPr/>
        </p:nvSpPr>
        <p:spPr bwMode="auto">
          <a:xfrm rot="5400000">
            <a:off x="9099906" y="2477127"/>
            <a:ext cx="303212" cy="497223"/>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36" name="Down Arrow 101">
            <a:extLst>
              <a:ext uri="{FF2B5EF4-FFF2-40B4-BE49-F238E27FC236}">
                <a16:creationId xmlns:a16="http://schemas.microsoft.com/office/drawing/2014/main" id="{172F3F2E-4249-4D9E-BC52-DFCA76A7193E}"/>
              </a:ext>
            </a:extLst>
          </p:cNvPr>
          <p:cNvSpPr/>
          <p:nvPr/>
        </p:nvSpPr>
        <p:spPr bwMode="auto">
          <a:xfrm>
            <a:off x="6298857" y="3210720"/>
            <a:ext cx="404126" cy="373063"/>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37" name="Flowchart: Manual Operation 36">
            <a:extLst>
              <a:ext uri="{FF2B5EF4-FFF2-40B4-BE49-F238E27FC236}">
                <a16:creationId xmlns:a16="http://schemas.microsoft.com/office/drawing/2014/main" id="{37CF1F26-E1B6-4B49-B419-11AA4E1615CB}"/>
              </a:ext>
            </a:extLst>
          </p:cNvPr>
          <p:cNvSpPr/>
          <p:nvPr/>
        </p:nvSpPr>
        <p:spPr bwMode="auto">
          <a:xfrm>
            <a:off x="5865110" y="3031333"/>
            <a:ext cx="1309704" cy="263525"/>
          </a:xfrm>
          <a:prstGeom prst="flowChartManualOperation">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100" b="0" dirty="0"/>
              <a:t>Mux</a:t>
            </a:r>
          </a:p>
        </p:txBody>
      </p:sp>
      <p:sp>
        <p:nvSpPr>
          <p:cNvPr id="38" name="Rectangle 37">
            <a:extLst>
              <a:ext uri="{FF2B5EF4-FFF2-40B4-BE49-F238E27FC236}">
                <a16:creationId xmlns:a16="http://schemas.microsoft.com/office/drawing/2014/main" id="{C14E1103-871F-4A98-8A83-206DBF17E02E}"/>
              </a:ext>
            </a:extLst>
          </p:cNvPr>
          <p:cNvSpPr/>
          <p:nvPr/>
        </p:nvSpPr>
        <p:spPr bwMode="auto">
          <a:xfrm>
            <a:off x="1481090" y="2759870"/>
            <a:ext cx="1508593"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Düşük gecikme süresi </a:t>
            </a:r>
          </a:p>
          <a:p>
            <a:pPr algn="ctr" rtl="0">
              <a:defRPr/>
            </a:pPr>
            <a:r>
              <a:rPr lang="en-GB" sz="1200" b="0" dirty="0"/>
              <a:t>AHB GİB</a:t>
            </a:r>
          </a:p>
        </p:txBody>
      </p:sp>
      <p:cxnSp>
        <p:nvCxnSpPr>
          <p:cNvPr id="39" name="Straight Arrow Connector 38">
            <a:extLst>
              <a:ext uri="{FF2B5EF4-FFF2-40B4-BE49-F238E27FC236}">
                <a16:creationId xmlns:a16="http://schemas.microsoft.com/office/drawing/2014/main" id="{A71FA8D9-2F39-4279-813D-3F9DBC164EDE}"/>
              </a:ext>
            </a:extLst>
          </p:cNvPr>
          <p:cNvCxnSpPr/>
          <p:nvPr/>
        </p:nvCxnSpPr>
        <p:spPr bwMode="auto">
          <a:xfrm>
            <a:off x="372390" y="2658269"/>
            <a:ext cx="3101821" cy="0"/>
          </a:xfrm>
          <a:prstGeom prst="straightConnector1">
            <a:avLst/>
          </a:prstGeom>
          <a:noFill/>
          <a:ln w="19050" cap="flat" cmpd="sng" algn="ctr">
            <a:solidFill>
              <a:schemeClr val="tx1">
                <a:lumMod val="50000"/>
                <a:lumOff val="50000"/>
              </a:schemeClr>
            </a:solidFill>
            <a:prstDash val="solid"/>
            <a:round/>
            <a:headEnd type="triangle" w="lg" len="lg"/>
            <a:tailEnd type="triangle" w="lg" len="lg"/>
          </a:ln>
          <a:effectLst/>
        </p:spPr>
      </p:cxnSp>
      <p:sp>
        <p:nvSpPr>
          <p:cNvPr id="40" name="Down Arrow 103">
            <a:extLst>
              <a:ext uri="{FF2B5EF4-FFF2-40B4-BE49-F238E27FC236}">
                <a16:creationId xmlns:a16="http://schemas.microsoft.com/office/drawing/2014/main" id="{4860F7B9-7F78-4F47-BA94-2AE21606B8EE}"/>
              </a:ext>
            </a:extLst>
          </p:cNvPr>
          <p:cNvSpPr/>
          <p:nvPr/>
        </p:nvSpPr>
        <p:spPr bwMode="auto">
          <a:xfrm rot="10800000">
            <a:off x="2456492" y="3164682"/>
            <a:ext cx="404126" cy="474662"/>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41" name="Down Arrow 104">
            <a:extLst>
              <a:ext uri="{FF2B5EF4-FFF2-40B4-BE49-F238E27FC236}">
                <a16:creationId xmlns:a16="http://schemas.microsoft.com/office/drawing/2014/main" id="{D3E6ACD7-1E80-4115-A74B-02ABEE1E30C5}"/>
              </a:ext>
            </a:extLst>
          </p:cNvPr>
          <p:cNvSpPr/>
          <p:nvPr/>
        </p:nvSpPr>
        <p:spPr bwMode="auto">
          <a:xfrm rot="5400000">
            <a:off x="3096208" y="2738007"/>
            <a:ext cx="303213" cy="499338"/>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42" name="Rectangle 41">
            <a:extLst>
              <a:ext uri="{FF2B5EF4-FFF2-40B4-BE49-F238E27FC236}">
                <a16:creationId xmlns:a16="http://schemas.microsoft.com/office/drawing/2014/main" id="{88807540-F616-4A3A-B919-259F3F94CB74}"/>
              </a:ext>
            </a:extLst>
          </p:cNvPr>
          <p:cNvSpPr/>
          <p:nvPr/>
        </p:nvSpPr>
        <p:spPr bwMode="auto">
          <a:xfrm>
            <a:off x="926739" y="3577433"/>
            <a:ext cx="7100759" cy="193675"/>
          </a:xfrm>
          <a:prstGeom prst="rect">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r>
              <a:rPr lang="en-GB" sz="1200" b="0" dirty="0"/>
              <a:t>ARM AMBA 3 AHB-Lite Sistem Veriyolu</a:t>
            </a:r>
          </a:p>
        </p:txBody>
      </p:sp>
      <p:grpSp>
        <p:nvGrpSpPr>
          <p:cNvPr id="43" name="Group 2">
            <a:extLst>
              <a:ext uri="{FF2B5EF4-FFF2-40B4-BE49-F238E27FC236}">
                <a16:creationId xmlns:a16="http://schemas.microsoft.com/office/drawing/2014/main" id="{F0630467-82F5-4CC2-9905-7518D08B32FF}"/>
              </a:ext>
            </a:extLst>
          </p:cNvPr>
          <p:cNvGrpSpPr>
            <a:grpSpLocks/>
          </p:cNvGrpSpPr>
          <p:nvPr/>
        </p:nvGrpSpPr>
        <p:grpSpPr bwMode="auto">
          <a:xfrm>
            <a:off x="372389" y="2812258"/>
            <a:ext cx="1072730" cy="293687"/>
            <a:chOff x="439738" y="4524375"/>
            <a:chExt cx="1203325" cy="293688"/>
          </a:xfrm>
        </p:grpSpPr>
        <p:cxnSp>
          <p:nvCxnSpPr>
            <p:cNvPr id="64" name="Straight Arrow Connector 63">
              <a:extLst>
                <a:ext uri="{FF2B5EF4-FFF2-40B4-BE49-F238E27FC236}">
                  <a16:creationId xmlns:a16="http://schemas.microsoft.com/office/drawing/2014/main" id="{92848EB1-5B2F-4109-A607-EF6A2D82D8BB}"/>
                </a:ext>
              </a:extLst>
            </p:cNvPr>
            <p:cNvCxnSpPr/>
            <p:nvPr/>
          </p:nvCxnSpPr>
          <p:spPr bwMode="auto">
            <a:xfrm>
              <a:off x="439738" y="4524375"/>
              <a:ext cx="1203325" cy="0"/>
            </a:xfrm>
            <a:prstGeom prst="straightConnector1">
              <a:avLst/>
            </a:prstGeom>
            <a:noFill/>
            <a:ln w="19050" cap="flat" cmpd="sng" algn="ctr">
              <a:solidFill>
                <a:schemeClr val="tx1">
                  <a:lumMod val="50000"/>
                  <a:lumOff val="50000"/>
                </a:schemeClr>
              </a:solidFill>
              <a:prstDash val="solid"/>
              <a:round/>
              <a:headEnd type="triangle" w="lg" len="lg"/>
              <a:tailEnd type="triangle" w="lg" len="lg"/>
            </a:ln>
            <a:effectLst/>
          </p:spPr>
        </p:cxnSp>
        <p:cxnSp>
          <p:nvCxnSpPr>
            <p:cNvPr id="65" name="Straight Arrow Connector 64">
              <a:extLst>
                <a:ext uri="{FF2B5EF4-FFF2-40B4-BE49-F238E27FC236}">
                  <a16:creationId xmlns:a16="http://schemas.microsoft.com/office/drawing/2014/main" id="{9FBAD9DE-3DE4-4984-A99A-6C048FBA7C58}"/>
                </a:ext>
              </a:extLst>
            </p:cNvPr>
            <p:cNvCxnSpPr/>
            <p:nvPr/>
          </p:nvCxnSpPr>
          <p:spPr bwMode="auto">
            <a:xfrm>
              <a:off x="439738" y="4667250"/>
              <a:ext cx="1203325" cy="0"/>
            </a:xfrm>
            <a:prstGeom prst="straightConnector1">
              <a:avLst/>
            </a:prstGeom>
            <a:noFill/>
            <a:ln w="19050" cap="flat" cmpd="sng" algn="ctr">
              <a:solidFill>
                <a:schemeClr val="tx1">
                  <a:lumMod val="50000"/>
                  <a:lumOff val="50000"/>
                </a:schemeClr>
              </a:solidFill>
              <a:prstDash val="solid"/>
              <a:round/>
              <a:headEnd type="triangle" w="lg" len="lg"/>
              <a:tailEnd type="triangle" w="lg" len="lg"/>
            </a:ln>
            <a:effectLst/>
          </p:spPr>
        </p:cxnSp>
        <p:cxnSp>
          <p:nvCxnSpPr>
            <p:cNvPr id="66" name="Straight Arrow Connector 65">
              <a:extLst>
                <a:ext uri="{FF2B5EF4-FFF2-40B4-BE49-F238E27FC236}">
                  <a16:creationId xmlns:a16="http://schemas.microsoft.com/office/drawing/2014/main" id="{C3536D2F-9A45-4537-8DBD-9042FEABBF67}"/>
                </a:ext>
              </a:extLst>
            </p:cNvPr>
            <p:cNvCxnSpPr/>
            <p:nvPr/>
          </p:nvCxnSpPr>
          <p:spPr bwMode="auto">
            <a:xfrm>
              <a:off x="439738" y="4818063"/>
              <a:ext cx="1203325" cy="0"/>
            </a:xfrm>
            <a:prstGeom prst="straightConnector1">
              <a:avLst/>
            </a:prstGeom>
            <a:noFill/>
            <a:ln w="19050" cap="flat" cmpd="sng" algn="ctr">
              <a:solidFill>
                <a:schemeClr val="tx1">
                  <a:lumMod val="50000"/>
                  <a:lumOff val="50000"/>
                </a:schemeClr>
              </a:solidFill>
              <a:prstDash val="solid"/>
              <a:round/>
              <a:headEnd type="triangle" w="lg" len="lg"/>
              <a:tailEnd type="triangle" w="lg" len="lg"/>
            </a:ln>
            <a:effectLst/>
          </p:spPr>
        </p:cxnSp>
      </p:grpSp>
      <p:sp>
        <p:nvSpPr>
          <p:cNvPr id="44" name="Rectangle 43">
            <a:extLst>
              <a:ext uri="{FF2B5EF4-FFF2-40B4-BE49-F238E27FC236}">
                <a16:creationId xmlns:a16="http://schemas.microsoft.com/office/drawing/2014/main" id="{5E240821-6E8A-4669-B060-93607354CEEA}"/>
              </a:ext>
            </a:extLst>
          </p:cNvPr>
          <p:cNvSpPr/>
          <p:nvPr/>
        </p:nvSpPr>
        <p:spPr bwMode="auto">
          <a:xfrm>
            <a:off x="7832841" y="3472658"/>
            <a:ext cx="1368948" cy="40322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AHB'den APB'ye</a:t>
            </a:r>
          </a:p>
          <a:p>
            <a:pPr algn="ctr" rtl="0">
              <a:defRPr/>
            </a:pPr>
            <a:r>
              <a:rPr lang="en-GB" sz="1200" b="0" dirty="0" smtClean="0"/>
              <a:t>Bus </a:t>
            </a:r>
            <a:r>
              <a:rPr lang="en-GB" sz="1200" b="0" dirty="0"/>
              <a:t>Köprüsü</a:t>
            </a:r>
          </a:p>
        </p:txBody>
      </p:sp>
      <p:sp>
        <p:nvSpPr>
          <p:cNvPr id="45" name="Rectangle 44">
            <a:extLst>
              <a:ext uri="{FF2B5EF4-FFF2-40B4-BE49-F238E27FC236}">
                <a16:creationId xmlns:a16="http://schemas.microsoft.com/office/drawing/2014/main" id="{3449D00C-D74B-4EE4-80A1-5F434D819AAA}"/>
              </a:ext>
            </a:extLst>
          </p:cNvPr>
          <p:cNvSpPr/>
          <p:nvPr/>
        </p:nvSpPr>
        <p:spPr bwMode="auto">
          <a:xfrm>
            <a:off x="2096798" y="2023270"/>
            <a:ext cx="1212377"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Saat</a:t>
            </a:r>
          </a:p>
          <a:p>
            <a:pPr algn="ctr" rtl="0">
              <a:defRPr/>
            </a:pPr>
            <a:r>
              <a:rPr lang="en-GB" sz="1200" b="0" dirty="0"/>
              <a:t>Jeneratör</a:t>
            </a:r>
          </a:p>
        </p:txBody>
      </p:sp>
      <p:sp>
        <p:nvSpPr>
          <p:cNvPr id="46" name="Rectangle 45">
            <a:extLst>
              <a:ext uri="{FF2B5EF4-FFF2-40B4-BE49-F238E27FC236}">
                <a16:creationId xmlns:a16="http://schemas.microsoft.com/office/drawing/2014/main" id="{2004A556-72D4-4602-B453-59B552329FEE}"/>
              </a:ext>
            </a:extLst>
          </p:cNvPr>
          <p:cNvSpPr/>
          <p:nvPr/>
        </p:nvSpPr>
        <p:spPr bwMode="auto">
          <a:xfrm>
            <a:off x="6087272" y="2023270"/>
            <a:ext cx="1745569" cy="4476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Güç</a:t>
            </a:r>
          </a:p>
          <a:p>
            <a:pPr algn="ctr" rtl="0">
              <a:defRPr/>
            </a:pPr>
            <a:r>
              <a:rPr lang="en-GB" sz="1200" b="0" dirty="0"/>
              <a:t>Yönetim Birimi</a:t>
            </a:r>
          </a:p>
        </p:txBody>
      </p:sp>
      <p:sp>
        <p:nvSpPr>
          <p:cNvPr id="47" name="TextBox 8">
            <a:extLst>
              <a:ext uri="{FF2B5EF4-FFF2-40B4-BE49-F238E27FC236}">
                <a16:creationId xmlns:a16="http://schemas.microsoft.com/office/drawing/2014/main" id="{1084FAFF-913C-465F-80C0-DE6C023B88CC}"/>
              </a:ext>
            </a:extLst>
          </p:cNvPr>
          <p:cNvSpPr txBox="1">
            <a:spLocks noChangeArrowheads="1"/>
          </p:cNvSpPr>
          <p:nvPr/>
        </p:nvSpPr>
        <p:spPr bwMode="auto">
          <a:xfrm>
            <a:off x="429517" y="2377283"/>
            <a:ext cx="256863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JTAG / Seri kablo</a:t>
            </a:r>
          </a:p>
        </p:txBody>
      </p:sp>
      <p:sp>
        <p:nvSpPr>
          <p:cNvPr id="48" name="Rectangle 47">
            <a:extLst>
              <a:ext uri="{FF2B5EF4-FFF2-40B4-BE49-F238E27FC236}">
                <a16:creationId xmlns:a16="http://schemas.microsoft.com/office/drawing/2014/main" id="{0D15D76E-1BB7-4AFF-B096-A3CA0225F3A3}"/>
              </a:ext>
            </a:extLst>
          </p:cNvPr>
          <p:cNvSpPr/>
          <p:nvPr/>
        </p:nvSpPr>
        <p:spPr bwMode="auto">
          <a:xfrm>
            <a:off x="924623" y="4026695"/>
            <a:ext cx="1036762"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Veri deposu</a:t>
            </a:r>
          </a:p>
        </p:txBody>
      </p:sp>
      <p:sp>
        <p:nvSpPr>
          <p:cNvPr id="49" name="Down Arrow 116">
            <a:extLst>
              <a:ext uri="{FF2B5EF4-FFF2-40B4-BE49-F238E27FC236}">
                <a16:creationId xmlns:a16="http://schemas.microsoft.com/office/drawing/2014/main" id="{13CADEF3-594F-4712-8FB6-3A0947063400}"/>
              </a:ext>
            </a:extLst>
          </p:cNvPr>
          <p:cNvSpPr/>
          <p:nvPr/>
        </p:nvSpPr>
        <p:spPr bwMode="auto">
          <a:xfrm>
            <a:off x="1220841" y="3644107"/>
            <a:ext cx="404126"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50" name="Rectangle 49">
            <a:extLst>
              <a:ext uri="{FF2B5EF4-FFF2-40B4-BE49-F238E27FC236}">
                <a16:creationId xmlns:a16="http://schemas.microsoft.com/office/drawing/2014/main" id="{712C1EEB-4AA6-4589-884F-2273C14CD6DD}"/>
              </a:ext>
            </a:extLst>
          </p:cNvPr>
          <p:cNvSpPr/>
          <p:nvPr/>
        </p:nvSpPr>
        <p:spPr bwMode="auto">
          <a:xfrm>
            <a:off x="2139115" y="4026695"/>
            <a:ext cx="1036762"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UART</a:t>
            </a:r>
          </a:p>
        </p:txBody>
      </p:sp>
      <p:sp>
        <p:nvSpPr>
          <p:cNvPr id="51" name="Down Arrow 118">
            <a:extLst>
              <a:ext uri="{FF2B5EF4-FFF2-40B4-BE49-F238E27FC236}">
                <a16:creationId xmlns:a16="http://schemas.microsoft.com/office/drawing/2014/main" id="{42C5ABF8-3167-4B05-8CDE-E4FB45E43E7F}"/>
              </a:ext>
            </a:extLst>
          </p:cNvPr>
          <p:cNvSpPr/>
          <p:nvPr/>
        </p:nvSpPr>
        <p:spPr bwMode="auto">
          <a:xfrm>
            <a:off x="2435333" y="3644107"/>
            <a:ext cx="404126"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52" name="Rectangle 51">
            <a:extLst>
              <a:ext uri="{FF2B5EF4-FFF2-40B4-BE49-F238E27FC236}">
                <a16:creationId xmlns:a16="http://schemas.microsoft.com/office/drawing/2014/main" id="{5EB6CB4B-5E31-4612-8F04-A379330D46B6}"/>
              </a:ext>
            </a:extLst>
          </p:cNvPr>
          <p:cNvSpPr/>
          <p:nvPr/>
        </p:nvSpPr>
        <p:spPr bwMode="auto">
          <a:xfrm>
            <a:off x="3353607" y="4026695"/>
            <a:ext cx="1036762"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VGA</a:t>
            </a:r>
          </a:p>
        </p:txBody>
      </p:sp>
      <p:sp>
        <p:nvSpPr>
          <p:cNvPr id="53" name="Down Arrow 120">
            <a:extLst>
              <a:ext uri="{FF2B5EF4-FFF2-40B4-BE49-F238E27FC236}">
                <a16:creationId xmlns:a16="http://schemas.microsoft.com/office/drawing/2014/main" id="{13DBEB67-7C94-4097-BA10-1CB41B17D058}"/>
              </a:ext>
            </a:extLst>
          </p:cNvPr>
          <p:cNvSpPr/>
          <p:nvPr/>
        </p:nvSpPr>
        <p:spPr bwMode="auto">
          <a:xfrm>
            <a:off x="3649825" y="3644107"/>
            <a:ext cx="404126"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54" name="Rectangle 53">
            <a:extLst>
              <a:ext uri="{FF2B5EF4-FFF2-40B4-BE49-F238E27FC236}">
                <a16:creationId xmlns:a16="http://schemas.microsoft.com/office/drawing/2014/main" id="{3BA32438-49F7-4A2A-BDF0-D5B27BFDC423}"/>
              </a:ext>
            </a:extLst>
          </p:cNvPr>
          <p:cNvSpPr/>
          <p:nvPr/>
        </p:nvSpPr>
        <p:spPr bwMode="auto">
          <a:xfrm>
            <a:off x="4553290" y="4026695"/>
            <a:ext cx="1034645"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GPIO</a:t>
            </a:r>
          </a:p>
        </p:txBody>
      </p:sp>
      <p:sp>
        <p:nvSpPr>
          <p:cNvPr id="55" name="Down Arrow 122">
            <a:extLst>
              <a:ext uri="{FF2B5EF4-FFF2-40B4-BE49-F238E27FC236}">
                <a16:creationId xmlns:a16="http://schemas.microsoft.com/office/drawing/2014/main" id="{8D1B335C-42FB-4FE9-9949-E015FA3210CA}"/>
              </a:ext>
            </a:extLst>
          </p:cNvPr>
          <p:cNvSpPr/>
          <p:nvPr/>
        </p:nvSpPr>
        <p:spPr bwMode="auto">
          <a:xfrm>
            <a:off x="4847391" y="3644107"/>
            <a:ext cx="404126"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56" name="Rectangle 55">
            <a:extLst>
              <a:ext uri="{FF2B5EF4-FFF2-40B4-BE49-F238E27FC236}">
                <a16:creationId xmlns:a16="http://schemas.microsoft.com/office/drawing/2014/main" id="{70C95CB2-F111-4BB2-93DA-93BF660316D6}"/>
              </a:ext>
            </a:extLst>
          </p:cNvPr>
          <p:cNvSpPr/>
          <p:nvPr/>
        </p:nvSpPr>
        <p:spPr bwMode="auto">
          <a:xfrm>
            <a:off x="5772013" y="4026695"/>
            <a:ext cx="1034645"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Zamanlayıcı</a:t>
            </a:r>
          </a:p>
        </p:txBody>
      </p:sp>
      <p:sp>
        <p:nvSpPr>
          <p:cNvPr id="57" name="Down Arrow 124">
            <a:extLst>
              <a:ext uri="{FF2B5EF4-FFF2-40B4-BE49-F238E27FC236}">
                <a16:creationId xmlns:a16="http://schemas.microsoft.com/office/drawing/2014/main" id="{B8AA06BF-8292-451F-9DD1-B60CA21C6951}"/>
              </a:ext>
            </a:extLst>
          </p:cNvPr>
          <p:cNvSpPr/>
          <p:nvPr/>
        </p:nvSpPr>
        <p:spPr bwMode="auto">
          <a:xfrm>
            <a:off x="6066114" y="3644107"/>
            <a:ext cx="404126"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58" name="Rectangle 57">
            <a:extLst>
              <a:ext uri="{FF2B5EF4-FFF2-40B4-BE49-F238E27FC236}">
                <a16:creationId xmlns:a16="http://schemas.microsoft.com/office/drawing/2014/main" id="{A7411FFD-0378-480C-9D4F-1865D81D75D3}"/>
              </a:ext>
            </a:extLst>
          </p:cNvPr>
          <p:cNvSpPr/>
          <p:nvPr/>
        </p:nvSpPr>
        <p:spPr bwMode="auto">
          <a:xfrm>
            <a:off x="6990737" y="4026695"/>
            <a:ext cx="1034645"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7 segmentli</a:t>
            </a:r>
          </a:p>
          <a:p>
            <a:pPr algn="ctr" rtl="0">
              <a:defRPr/>
            </a:pPr>
            <a:r>
              <a:rPr lang="en-GB" sz="1200" b="0" dirty="0"/>
              <a:t>Görüntüle</a:t>
            </a:r>
          </a:p>
        </p:txBody>
      </p:sp>
      <p:sp>
        <p:nvSpPr>
          <p:cNvPr id="59" name="Down Arrow 126">
            <a:extLst>
              <a:ext uri="{FF2B5EF4-FFF2-40B4-BE49-F238E27FC236}">
                <a16:creationId xmlns:a16="http://schemas.microsoft.com/office/drawing/2014/main" id="{DB27E0EC-3FC8-4E2E-8ED7-02D835B855EA}"/>
              </a:ext>
            </a:extLst>
          </p:cNvPr>
          <p:cNvSpPr/>
          <p:nvPr/>
        </p:nvSpPr>
        <p:spPr bwMode="auto">
          <a:xfrm>
            <a:off x="7284838" y="3644107"/>
            <a:ext cx="404126"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60" name="Rectangle 59">
            <a:extLst>
              <a:ext uri="{FF2B5EF4-FFF2-40B4-BE49-F238E27FC236}">
                <a16:creationId xmlns:a16="http://schemas.microsoft.com/office/drawing/2014/main" id="{A33FA4F1-7B51-4EBD-9460-5419E0FF25DB}"/>
              </a:ext>
            </a:extLst>
          </p:cNvPr>
          <p:cNvSpPr/>
          <p:nvPr/>
        </p:nvSpPr>
        <p:spPr bwMode="auto">
          <a:xfrm>
            <a:off x="3474211" y="2574132"/>
            <a:ext cx="1779421" cy="646112"/>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smtClean="0">
                <a:cs typeface="Arial" charset="0"/>
              </a:rPr>
              <a:t>ARM </a:t>
            </a:r>
            <a:r>
              <a:rPr lang="en-GB" sz="1200" b="0" dirty="0">
                <a:cs typeface="Arial" charset="0"/>
              </a:rPr>
              <a:t>Cortex-M0</a:t>
            </a:r>
          </a:p>
          <a:p>
            <a:pPr algn="ctr" rtl="0">
              <a:defRPr/>
            </a:pPr>
            <a:r>
              <a:rPr lang="en-GB" sz="1200" b="0" dirty="0">
                <a:cs typeface="Arial" charset="0"/>
              </a:rPr>
              <a:t>Mikroişlemci</a:t>
            </a:r>
          </a:p>
        </p:txBody>
      </p:sp>
      <p:sp>
        <p:nvSpPr>
          <p:cNvPr id="61" name="Down Arrow 146">
            <a:extLst>
              <a:ext uri="{FF2B5EF4-FFF2-40B4-BE49-F238E27FC236}">
                <a16:creationId xmlns:a16="http://schemas.microsoft.com/office/drawing/2014/main" id="{E95B37B0-3DA6-40E8-BF11-C4D28FB8F2E6}"/>
              </a:ext>
            </a:extLst>
          </p:cNvPr>
          <p:cNvSpPr/>
          <p:nvPr/>
        </p:nvSpPr>
        <p:spPr bwMode="auto">
          <a:xfrm rot="10800000">
            <a:off x="4163974" y="3220244"/>
            <a:ext cx="389315" cy="395288"/>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62" name="Rectangle 61">
            <a:extLst>
              <a:ext uri="{FF2B5EF4-FFF2-40B4-BE49-F238E27FC236}">
                <a16:creationId xmlns:a16="http://schemas.microsoft.com/office/drawing/2014/main" id="{69FC495D-46AC-4836-83EE-8126E00A63E4}"/>
              </a:ext>
            </a:extLst>
          </p:cNvPr>
          <p:cNvSpPr/>
          <p:nvPr/>
        </p:nvSpPr>
        <p:spPr bwMode="auto">
          <a:xfrm>
            <a:off x="1322401" y="3577433"/>
            <a:ext cx="6267118" cy="173037"/>
          </a:xfrm>
          <a:prstGeom prst="rect">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rtl="0">
              <a:defRPr/>
            </a:pPr>
            <a:r>
              <a:rPr lang="en-GB" sz="1200" b="0" dirty="0"/>
              <a:t>Arm AMBA 3 AHB-Lite Sistem Veriyolu</a:t>
            </a:r>
          </a:p>
        </p:txBody>
      </p:sp>
      <p:sp>
        <p:nvSpPr>
          <p:cNvPr id="63" name="TextBox 134">
            <a:extLst>
              <a:ext uri="{FF2B5EF4-FFF2-40B4-BE49-F238E27FC236}">
                <a16:creationId xmlns:a16="http://schemas.microsoft.com/office/drawing/2014/main" id="{9D0DF8B4-163A-4300-94C4-AA3B3D5BBE62}"/>
              </a:ext>
            </a:extLst>
          </p:cNvPr>
          <p:cNvSpPr txBox="1">
            <a:spLocks noChangeArrowheads="1"/>
          </p:cNvSpPr>
          <p:nvPr/>
        </p:nvSpPr>
        <p:spPr bwMode="auto">
          <a:xfrm>
            <a:off x="3929116" y="4531520"/>
            <a:ext cx="391642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b="0" dirty="0" smtClean="0"/>
              <a:t>ARM </a:t>
            </a:r>
            <a:r>
              <a:rPr lang="en-GB" b="0" dirty="0"/>
              <a:t>tabanlı bir SoC örneği</a:t>
            </a:r>
          </a:p>
        </p:txBody>
      </p:sp>
      <p:sp>
        <p:nvSpPr>
          <p:cNvPr id="3" name="Rectangle 2"/>
          <p:cNvSpPr/>
          <p:nvPr/>
        </p:nvSpPr>
        <p:spPr>
          <a:xfrm>
            <a:off x="597588" y="5034757"/>
            <a:ext cx="11341177" cy="1477328"/>
          </a:xfrm>
          <a:prstGeom prst="rect">
            <a:avLst/>
          </a:prstGeom>
        </p:spPr>
        <p:txBody>
          <a:bodyPr wrap="square">
            <a:spAutoFit/>
          </a:bodyPr>
          <a:lstStyle/>
          <a:p>
            <a:pPr algn="just"/>
            <a:r>
              <a:rPr lang="tr-TR" dirty="0" smtClean="0">
                <a:ea typeface="ＭＳ Ｐゴシック" charset="0"/>
                <a:cs typeface="ＭＳ Ｐゴシック" charset="0"/>
              </a:rPr>
              <a:t>Temel bir </a:t>
            </a:r>
            <a:r>
              <a:rPr lang="tr-TR" dirty="0" err="1" smtClean="0">
                <a:ea typeface="ＭＳ Ｐゴシック" charset="0"/>
                <a:cs typeface="ＭＳ Ｐゴシック" charset="0"/>
              </a:rPr>
              <a:t>Arm</a:t>
            </a:r>
            <a:r>
              <a:rPr lang="tr-TR" dirty="0" smtClean="0">
                <a:ea typeface="ＭＳ Ｐゴシック" charset="0"/>
                <a:cs typeface="ＭＳ Ｐゴシック" charset="0"/>
              </a:rPr>
              <a:t> tabanlı SoC, genellikle </a:t>
            </a:r>
            <a:r>
              <a:rPr lang="tr-TR" dirty="0" err="1" smtClean="0">
                <a:ea typeface="ＭＳ Ｐゴシック" charset="0"/>
                <a:cs typeface="ＭＳ Ｐゴシック" charset="0"/>
              </a:rPr>
              <a:t>Cortex</a:t>
            </a:r>
            <a:r>
              <a:rPr lang="tr-TR" dirty="0" smtClean="0">
                <a:ea typeface="ＭＳ Ｐゴシック" charset="0"/>
                <a:cs typeface="ＭＳ Ｐゴシック" charset="0"/>
              </a:rPr>
              <a:t> gibi bir </a:t>
            </a:r>
            <a:r>
              <a:rPr lang="tr-TR" dirty="0" err="1" smtClean="0">
                <a:ea typeface="ＭＳ Ｐゴシック" charset="0"/>
                <a:cs typeface="ＭＳ Ｐゴシック" charset="0"/>
              </a:rPr>
              <a:t>Arm</a:t>
            </a:r>
            <a:r>
              <a:rPr lang="tr-TR" dirty="0" smtClean="0">
                <a:ea typeface="ＭＳ Ｐゴシック" charset="0"/>
                <a:cs typeface="ＭＳ Ｐゴシック" charset="0"/>
              </a:rPr>
              <a:t> işlemciden oluşur.</a:t>
            </a:r>
            <a:r>
              <a:rPr lang="en-US" dirty="0" smtClean="0">
                <a:ea typeface="ＭＳ Ｐゴシック" charset="0"/>
                <a:cs typeface="ＭＳ Ｐゴシック" charset="0"/>
              </a:rPr>
              <a:t> </a:t>
            </a:r>
            <a:r>
              <a:rPr lang="tr-TR" dirty="0" smtClean="0">
                <a:ea typeface="ＭＳ Ｐゴシック" charset="0"/>
                <a:cs typeface="ＭＳ Ｐゴシック" charset="0"/>
              </a:rPr>
              <a:t>M0; gelişmiş mikro denetleyici veri yolu mimarisi (AMBA), örneğin AMBA3 veya AMBA4; ve </a:t>
            </a:r>
            <a:r>
              <a:rPr lang="tr-TR" dirty="0" err="1" smtClean="0">
                <a:ea typeface="ＭＳ Ｐゴシック" charset="0"/>
                <a:cs typeface="ＭＳ Ｐゴシック" charset="0"/>
              </a:rPr>
              <a:t>Arm</a:t>
            </a:r>
            <a:r>
              <a:rPr lang="tr-TR" dirty="0" smtClean="0">
                <a:ea typeface="ＭＳ Ｐゴシック" charset="0"/>
                <a:cs typeface="ＭＳ Ｐゴシック" charset="0"/>
              </a:rPr>
              <a:t> veya üçüncü tarafların fiziksel IP'leri (veya çevre birimleri).</a:t>
            </a:r>
          </a:p>
          <a:p>
            <a:pPr algn="just"/>
            <a:endParaRPr lang="tr-TR" dirty="0" smtClean="0">
              <a:ea typeface="ＭＳ Ｐゴシック" charset="0"/>
              <a:cs typeface="ＭＳ Ｐゴシック" charset="0"/>
            </a:endParaRPr>
          </a:p>
          <a:p>
            <a:pPr algn="just"/>
            <a:r>
              <a:rPr lang="tr-TR" dirty="0" smtClean="0">
                <a:ea typeface="ＭＳ Ｐゴシック" charset="0"/>
                <a:cs typeface="ＭＳ Ｐゴシック" charset="0"/>
              </a:rPr>
              <a:t>Ek olarak, bazı SoC'ler, veri yolu köprüsüne sahip çoklu veri yolu sistemi, DMA motoru, saat ve güç yönetimi vb. Gibi daha gelişmiş bir mimariye sahip olabilir.</a:t>
            </a:r>
            <a:endParaRPr lang="tr-TR" dirty="0">
              <a:ea typeface="ＭＳ Ｐゴシック" charset="0"/>
              <a:cs typeface="ＭＳ Ｐゴシック" charset="0"/>
            </a:endParaRPr>
          </a:p>
        </p:txBody>
      </p:sp>
    </p:spTree>
    <p:extLst>
      <p:ext uri="{BB962C8B-B14F-4D97-AF65-F5344CB8AC3E}">
        <p14:creationId xmlns:p14="http://schemas.microsoft.com/office/powerpoint/2010/main" val="25839107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SoC'lerin Avantajları</a:t>
            </a:r>
            <a:endParaRPr lang="en-US" dirty="0"/>
          </a:p>
        </p:txBody>
      </p:sp>
      <p:graphicFrame>
        <p:nvGraphicFramePr>
          <p:cNvPr id="6" name="Content Placeholder 1">
            <a:extLst>
              <a:ext uri="{FF2B5EF4-FFF2-40B4-BE49-F238E27FC236}">
                <a16:creationId xmlns:a16="http://schemas.microsoft.com/office/drawing/2014/main" id="{6FB03EAA-9354-478C-B877-52B6FDACD8AA}"/>
              </a:ext>
            </a:extLst>
          </p:cNvPr>
          <p:cNvGraphicFramePr>
            <a:graphicFrameLocks noGrp="1"/>
          </p:cNvGraphicFramePr>
          <p:nvPr>
            <p:ph idx="1"/>
            <p:extLst>
              <p:ext uri="{D42A27DB-BD31-4B8C-83A1-F6EECF244321}">
                <p14:modId xmlns:p14="http://schemas.microsoft.com/office/powerpoint/2010/main" val="433505829"/>
              </p:ext>
            </p:extLst>
          </p:nvPr>
        </p:nvGraphicFramePr>
        <p:xfrm>
          <a:off x="289871" y="906463"/>
          <a:ext cx="11696363" cy="5473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8878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tr-TR" dirty="0" smtClean="0">
                <a:solidFill>
                  <a:schemeClr val="tx1"/>
                </a:solidFill>
              </a:rPr>
              <a:t>Kartlardaki geleneksel sistemlerle karşılaştırıldığında, tüm sistemin tek bir çip üzerine entegrasyonu çok sayıda avantaj sağlar, yani:</a:t>
            </a:r>
          </a:p>
          <a:p>
            <a:r>
              <a:rPr lang="tr-TR" dirty="0" smtClean="0">
                <a:solidFill>
                  <a:schemeClr val="tx1"/>
                </a:solidFill>
              </a:rPr>
              <a:t>Daha yüksek performans: aynı çip üzerindeki sistem bloklarının yoğun entegrasyonu, bunları birbirine bağlamak için gereken kabloların uzunluğunu azaltacaktır; bu da tel yayılma gecikmesini azaltarak tüm sistem performansını iyileştirir.</a:t>
            </a:r>
          </a:p>
          <a:p>
            <a:r>
              <a:rPr lang="tr-TR" dirty="0" smtClean="0">
                <a:solidFill>
                  <a:schemeClr val="tx1"/>
                </a:solidFill>
              </a:rPr>
              <a:t>Güç verimliliği: Bu, kartlardaki sistemler için gereken harici yonga voltajına (tipik olarak&gt; 3.0 volt) kıyasla SoC'ler için gereken voltajın (tipik olarak &lt;2.0 volt) daha düşük olması nedeniyle elde edilir. Güç verimliliğinin bir başka nedeni, çip içi tellerin çipler arası kablolardan daha az </a:t>
            </a:r>
            <a:r>
              <a:rPr lang="tr-TR" dirty="0" err="1" smtClean="0">
                <a:solidFill>
                  <a:schemeClr val="tx1"/>
                </a:solidFill>
              </a:rPr>
              <a:t>kapasitansa</a:t>
            </a:r>
            <a:r>
              <a:rPr lang="tr-TR" dirty="0" smtClean="0">
                <a:solidFill>
                  <a:schemeClr val="tx1"/>
                </a:solidFill>
              </a:rPr>
              <a:t> sahip olmasıdır.</a:t>
            </a:r>
          </a:p>
          <a:p>
            <a:endParaRPr lang="en-GB" dirty="0">
              <a:solidFill>
                <a:schemeClr val="tx1"/>
              </a:solidFill>
            </a:endParaRPr>
          </a:p>
          <a:p>
            <a:endParaRPr lang="tr-TR" dirty="0"/>
          </a:p>
        </p:txBody>
      </p:sp>
    </p:spTree>
    <p:extLst>
      <p:ext uri="{BB962C8B-B14F-4D97-AF65-F5344CB8AC3E}">
        <p14:creationId xmlns:p14="http://schemas.microsoft.com/office/powerpoint/2010/main" val="2797477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tr-TR" dirty="0" smtClean="0">
                <a:solidFill>
                  <a:schemeClr val="tx1"/>
                </a:solidFill>
              </a:rPr>
              <a:t>Daha hafif ayak izi: Tüm sistem blokları aynı çip üzerine entegre edildiğinden cihaz boyutu ve ağırlığı azalır.</a:t>
            </a:r>
          </a:p>
          <a:p>
            <a:endParaRPr lang="tr-TR" dirty="0" smtClean="0">
              <a:solidFill>
                <a:schemeClr val="tx1"/>
              </a:solidFill>
            </a:endParaRPr>
          </a:p>
          <a:p>
            <a:r>
              <a:rPr lang="tr-TR" dirty="0" smtClean="0">
                <a:solidFill>
                  <a:schemeClr val="tx1"/>
                </a:solidFill>
              </a:rPr>
              <a:t>Daha yüksek güvenilirlik: Bunun başlıca nedeni, tüm sistem saatlerinin tek bir yonga paketinde toplanması ve bu nedenle dış dünyadan gelen parazit ve gürültüye karşı daha iyi korunmasıdır.</a:t>
            </a:r>
          </a:p>
          <a:p>
            <a:endParaRPr lang="tr-TR" dirty="0" smtClean="0">
              <a:solidFill>
                <a:schemeClr val="tx1"/>
              </a:solidFill>
            </a:endParaRPr>
          </a:p>
          <a:p>
            <a:r>
              <a:rPr lang="tr-TR" dirty="0" smtClean="0">
                <a:solidFill>
                  <a:schemeClr val="tx1"/>
                </a:solidFill>
              </a:rPr>
              <a:t>Düşük maliyet: Tek bir yonga tasarımı büyük hacimlerde üretilebildiği için birim başına maliyet azalır.</a:t>
            </a:r>
          </a:p>
          <a:p>
            <a:endParaRPr lang="tr-TR" dirty="0"/>
          </a:p>
        </p:txBody>
      </p:sp>
    </p:spTree>
    <p:extLst>
      <p:ext uri="{BB962C8B-B14F-4D97-AF65-F5344CB8AC3E}">
        <p14:creationId xmlns:p14="http://schemas.microsoft.com/office/powerpoint/2010/main" val="22123465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SoC'lerin Sınırlamaları</a:t>
            </a:r>
            <a:endParaRPr lang="en-US" dirty="0"/>
          </a:p>
        </p:txBody>
      </p:sp>
      <p:graphicFrame>
        <p:nvGraphicFramePr>
          <p:cNvPr id="6" name="Content Placeholder 1">
            <a:extLst>
              <a:ext uri="{FF2B5EF4-FFF2-40B4-BE49-F238E27FC236}">
                <a16:creationId xmlns:a16="http://schemas.microsoft.com/office/drawing/2014/main" id="{99361A7E-0BE8-4341-9F64-E023338CFFAB}"/>
              </a:ext>
            </a:extLst>
          </p:cNvPr>
          <p:cNvGraphicFramePr>
            <a:graphicFrameLocks noGrp="1"/>
          </p:cNvGraphicFramePr>
          <p:nvPr>
            <p:ph idx="1"/>
            <p:extLst>
              <p:ext uri="{D42A27DB-BD31-4B8C-83A1-F6EECF244321}">
                <p14:modId xmlns:p14="http://schemas.microsoft.com/office/powerpoint/2010/main" val="1000213879"/>
              </p:ext>
            </p:extLst>
          </p:nvPr>
        </p:nvGraphicFramePr>
        <p:xfrm>
          <a:off x="289871" y="906463"/>
          <a:ext cx="11696363" cy="5473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4126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Modül Müfredatı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marL="231775" lvl="1" indent="0" algn="l" rtl="0">
              <a:buNone/>
            </a:pPr>
            <a:r>
              <a:rPr lang="en-GB" sz="2400" dirty="0"/>
              <a:t>SoC Konsepti Neden Geliştirildi?</a:t>
            </a:r>
            <a:endParaRPr lang="en-US" altLang="en-US" sz="2400" dirty="0">
              <a:ea typeface="ＭＳ Ｐゴシック" panose="020B0600070205080204" pitchFamily="34" charset="-128"/>
            </a:endParaRPr>
          </a:p>
          <a:p>
            <a:pPr marL="231775" lvl="1" indent="0" algn="l" rtl="0">
              <a:buNone/>
            </a:pPr>
            <a:r>
              <a:rPr lang="en-GB" sz="2400" dirty="0"/>
              <a:t>SoC'lerin Avantajları ve Sınırlamaları</a:t>
            </a:r>
          </a:p>
          <a:p>
            <a:pPr marL="231775" lvl="1" indent="0" algn="l" rtl="0">
              <a:buNone/>
            </a:pPr>
            <a:r>
              <a:rPr lang="en-GB" sz="2400" dirty="0"/>
              <a:t>SoC'ler, CPU'lar ve MCU'lar arasındaki farklar</a:t>
            </a:r>
          </a:p>
          <a:p>
            <a:pPr marL="231775" lvl="1" indent="0" algn="l" rtl="0">
              <a:buNone/>
            </a:pPr>
            <a:r>
              <a:rPr lang="en-GB" sz="2400" dirty="0"/>
              <a:t>SoC Tasarım Akışı</a:t>
            </a:r>
          </a:p>
          <a:p>
            <a:pPr marL="231775" lvl="1" indent="0" algn="l" rtl="0">
              <a:buNone/>
            </a:pPr>
            <a:r>
              <a:rPr lang="en-GB" sz="2400" dirty="0"/>
              <a:t>Ticarileştirilmiş SoC'lere Örnekler</a:t>
            </a:r>
            <a:endParaRPr lang="en-US" altLang="en-US" sz="2400" dirty="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tr-TR" sz="2000" dirty="0" smtClean="0">
                <a:solidFill>
                  <a:schemeClr val="tx1"/>
                </a:solidFill>
              </a:rPr>
              <a:t>SoC tasarım çerçevesinin bir dizi sınırlaması vardır, çünkü temel olarak bir </a:t>
            </a:r>
            <a:r>
              <a:rPr lang="tr-TR" sz="2000" dirty="0" err="1" smtClean="0">
                <a:solidFill>
                  <a:schemeClr val="tx1"/>
                </a:solidFill>
              </a:rPr>
              <a:t>SoC'deki</a:t>
            </a:r>
            <a:r>
              <a:rPr lang="tr-TR" sz="2000" dirty="0" smtClean="0">
                <a:solidFill>
                  <a:schemeClr val="tx1"/>
                </a:solidFill>
              </a:rPr>
              <a:t> tek tek blokları değiştirmek mümkün değildir, bu nedenle hatalı bir alt devre varsa tüm yongayı değiştirmeniz gerekebilir. Dahası, çip dış pimlerinden ayrı bloklara erişim çok sınırlıdır. </a:t>
            </a:r>
            <a:r>
              <a:rPr lang="tr-TR" sz="2000" dirty="0" err="1" smtClean="0">
                <a:solidFill>
                  <a:schemeClr val="tx1"/>
                </a:solidFill>
              </a:rPr>
              <a:t>SoC'lerin</a:t>
            </a:r>
            <a:r>
              <a:rPr lang="tr-TR" sz="2000" dirty="0" smtClean="0">
                <a:solidFill>
                  <a:schemeClr val="tx1"/>
                </a:solidFill>
              </a:rPr>
              <a:t> sınırlamaları şu şekilde özetlenebilir:</a:t>
            </a:r>
          </a:p>
          <a:p>
            <a:pPr algn="just"/>
            <a:endParaRPr lang="tr-TR" sz="2000" dirty="0" smtClean="0">
              <a:solidFill>
                <a:schemeClr val="tx1"/>
              </a:solidFill>
            </a:endParaRPr>
          </a:p>
          <a:p>
            <a:pPr algn="just"/>
            <a:r>
              <a:rPr lang="tr-TR" sz="2000" dirty="0" smtClean="0">
                <a:solidFill>
                  <a:schemeClr val="tx1"/>
                </a:solidFill>
              </a:rPr>
              <a:t>Daha az esneklik: RAM veya grafik kartı gibi tek bir bileşeni yükseltmenize izin veren bir PC veya dizüstü bilgisayarın aksine, bir SoC, üretimden sonra kolayca yükseltilemez.</a:t>
            </a:r>
          </a:p>
          <a:p>
            <a:pPr algn="just"/>
            <a:r>
              <a:rPr lang="tr-TR" sz="2000" dirty="0" smtClean="0">
                <a:solidFill>
                  <a:schemeClr val="tx1"/>
                </a:solidFill>
              </a:rPr>
              <a:t>Uygulamaya özel: çoğu SoC belirli uygulamalara özeldir; bu nedenle diğer uygulamalara kolayca adapte edilemezler.</a:t>
            </a:r>
          </a:p>
          <a:p>
            <a:pPr algn="just"/>
            <a:r>
              <a:rPr lang="tr-TR" sz="2000" dirty="0" smtClean="0">
                <a:solidFill>
                  <a:schemeClr val="tx1"/>
                </a:solidFill>
              </a:rPr>
              <a:t>Karmaşıklık: Bir SoC tasarımı, genellikle yönetim kurulu düzeyinde geliştirmeye kıyasla gelişmiş beceriler gerektirir:</a:t>
            </a:r>
          </a:p>
          <a:p>
            <a:endParaRPr lang="tr-TR" dirty="0"/>
          </a:p>
        </p:txBody>
      </p:sp>
    </p:spTree>
    <p:extLst>
      <p:ext uri="{BB962C8B-B14F-4D97-AF65-F5344CB8AC3E}">
        <p14:creationId xmlns:p14="http://schemas.microsoft.com/office/powerpoint/2010/main" val="34119819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lvl="1" indent="0" algn="just">
              <a:buNone/>
            </a:pPr>
            <a:r>
              <a:rPr lang="tr-TR" sz="2000" dirty="0" smtClean="0">
                <a:solidFill>
                  <a:schemeClr val="tx1"/>
                </a:solidFill>
                <a:cs typeface="ＭＳ Ｐゴシック" charset="0"/>
              </a:rPr>
              <a:t>Tüm sistemin tek bir çip üzerinde geliştirilmesi, tasarımcıların bir dizi farklı tasarım akışını kullanmasını gerektirir: özel tasarım akışı, karışık sinyal tasarım akışı ve standart hücre tasarımı akışı. Aynı kalıp üzerinde bir dizi dijital ve analog bloğu da entegre etmeleri gerekir. Bu, sistemin güvenilirliğini ve performansını etkileyebilecek bloklar arası girişim nedeniyle özellikle zor olabilir. Örneğin, işlemciler gibi dijital bloklar genellikle çok yüksek frekanslarda çalışır. Bu yüksek frekanslı sinyallerden bazıları, silikon </a:t>
            </a:r>
            <a:r>
              <a:rPr lang="tr-TR" sz="2000" dirty="0" err="1" smtClean="0">
                <a:solidFill>
                  <a:schemeClr val="tx1"/>
                </a:solidFill>
                <a:cs typeface="ＭＳ Ｐゴシック" charset="0"/>
              </a:rPr>
              <a:t>substrat</a:t>
            </a:r>
            <a:r>
              <a:rPr lang="tr-TR" sz="2000" dirty="0" smtClean="0">
                <a:solidFill>
                  <a:schemeClr val="tx1"/>
                </a:solidFill>
                <a:cs typeface="ＭＳ Ｐゴシック" charset="0"/>
              </a:rPr>
              <a:t> yoluyla saat üretecine (bir analog blok) müdahale edebilir. Bu, zamanlama hatalarına ve / veya performansın düşmesine neden olabilecek saat seğirmesine yol açar.</a:t>
            </a:r>
          </a:p>
          <a:p>
            <a:pPr marL="457200" lvl="1" indent="0" algn="just">
              <a:buNone/>
            </a:pPr>
            <a:r>
              <a:rPr lang="tr-TR" sz="2000" dirty="0" smtClean="0">
                <a:solidFill>
                  <a:schemeClr val="tx1"/>
                </a:solidFill>
                <a:cs typeface="ＭＳ Ｐゴシック" charset="0"/>
              </a:rPr>
              <a:t>SoC, genellikle farklı satıcılardan alınan çekirdekler kullanılarak oluşturulur. Bunların tek bir sisteme entegrasyonu, güvenilir </a:t>
            </a:r>
            <a:r>
              <a:rPr lang="tr-TR" sz="2000" dirty="0" err="1" smtClean="0">
                <a:solidFill>
                  <a:schemeClr val="tx1"/>
                </a:solidFill>
                <a:cs typeface="ＭＳ Ｐゴシック" charset="0"/>
              </a:rPr>
              <a:t>arayüzler</a:t>
            </a:r>
            <a:r>
              <a:rPr lang="tr-TR" sz="2000" dirty="0" smtClean="0">
                <a:solidFill>
                  <a:schemeClr val="tx1"/>
                </a:solidFill>
                <a:cs typeface="ＭＳ Ｐゴシック" charset="0"/>
              </a:rPr>
              <a:t> tasarlamak için çok fazla uzmanlık gerektirir</a:t>
            </a:r>
            <a:r>
              <a:rPr lang="en-US" sz="2000" dirty="0" smtClean="0">
                <a:solidFill>
                  <a:schemeClr val="tx1"/>
                </a:solidFill>
                <a:cs typeface="ＭＳ Ｐゴシック" charset="0"/>
              </a:rPr>
              <a:t>.</a:t>
            </a:r>
            <a:endParaRPr lang="tr-TR" sz="2000" dirty="0" smtClean="0">
              <a:solidFill>
                <a:schemeClr val="tx1"/>
              </a:solidFill>
              <a:cs typeface="ＭＳ Ｐゴシック" charset="0"/>
            </a:endParaRPr>
          </a:p>
          <a:p>
            <a:pPr marL="457200" lvl="1" indent="0" algn="just">
              <a:buNone/>
            </a:pPr>
            <a:r>
              <a:rPr lang="tr-TR" sz="2000" dirty="0" smtClean="0">
                <a:solidFill>
                  <a:schemeClr val="tx1"/>
                </a:solidFill>
                <a:cs typeface="ＭＳ Ｐゴシック" charset="0"/>
              </a:rPr>
              <a:t>Bir SoC tasarımını test etmek de zorlu ve karmaşık bir görevdir. Bu genellikle, farklı blokların birlikte doğru bir şekilde iletişim kurmasını ve birbirlerinin performansını ve güvenilirliğini etkilememesini sağlamak için dikkatli bir entegrasyon yaklaşımı gerektirir.</a:t>
            </a:r>
          </a:p>
          <a:p>
            <a:r>
              <a:rPr lang="en-GB" sz="1200" dirty="0" smtClean="0">
                <a:solidFill>
                  <a:schemeClr val="tx1"/>
                </a:solidFill>
              </a:rPr>
              <a:t> </a:t>
            </a:r>
            <a:endParaRPr lang="en-GB" sz="1200" dirty="0">
              <a:solidFill>
                <a:schemeClr val="tx1"/>
              </a:solidFill>
            </a:endParaRPr>
          </a:p>
          <a:p>
            <a:endParaRPr lang="tr-TR" dirty="0"/>
          </a:p>
        </p:txBody>
      </p:sp>
    </p:spTree>
    <p:extLst>
      <p:ext uri="{BB962C8B-B14F-4D97-AF65-F5344CB8AC3E}">
        <p14:creationId xmlns:p14="http://schemas.microsoft.com/office/powerpoint/2010/main" val="384801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a:xfrm>
            <a:off x="288925" y="244475"/>
            <a:ext cx="11180763" cy="666750"/>
          </a:xfrm>
        </p:spPr>
        <p:txBody>
          <a:bodyPr/>
          <a:lstStyle/>
          <a:p>
            <a:pPr algn="l" rtl="0">
              <a:defRPr/>
            </a:pPr>
            <a:r>
              <a:rPr lang="en-GB" dirty="0"/>
              <a:t>SoC v Mikrodenetleyici v İşlemci</a:t>
            </a:r>
            <a:endParaRPr lang="en-US" dirty="0"/>
          </a:p>
        </p:txBody>
      </p:sp>
      <p:graphicFrame>
        <p:nvGraphicFramePr>
          <p:cNvPr id="6" name="Content Placeholder 3">
            <a:extLst>
              <a:ext uri="{FF2B5EF4-FFF2-40B4-BE49-F238E27FC236}">
                <a16:creationId xmlns:a16="http://schemas.microsoft.com/office/drawing/2014/main" id="{BC1773D3-E349-4431-81BE-131BCF6E8FA2}"/>
              </a:ext>
            </a:extLst>
          </p:cNvPr>
          <p:cNvGraphicFramePr>
            <a:graphicFrameLocks noGrp="1"/>
          </p:cNvGraphicFramePr>
          <p:nvPr>
            <p:ph idx="1"/>
            <p:extLst>
              <p:ext uri="{D42A27DB-BD31-4B8C-83A1-F6EECF244321}">
                <p14:modId xmlns:p14="http://schemas.microsoft.com/office/powerpoint/2010/main" val="3272209773"/>
              </p:ext>
            </p:extLst>
          </p:nvPr>
        </p:nvGraphicFramePr>
        <p:xfrm>
          <a:off x="1193085" y="947094"/>
          <a:ext cx="9666415" cy="4958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2087880" y="5905173"/>
            <a:ext cx="8442960" cy="923330"/>
          </a:xfrm>
          <a:prstGeom prst="rect">
            <a:avLst/>
          </a:prstGeom>
        </p:spPr>
        <p:txBody>
          <a:bodyPr wrap="square">
            <a:spAutoFit/>
          </a:bodyPr>
          <a:lstStyle/>
          <a:p>
            <a:pPr algn="just">
              <a:spcBef>
                <a:spcPts val="1800"/>
              </a:spcBef>
            </a:pPr>
            <a:r>
              <a:rPr lang="tr-TR" dirty="0" smtClean="0"/>
              <a:t>O SoC, CPU ve MCU arasındaki farkları netleştirmek için bu aşamada önemlidir. Hepsi tek bir çip paketinde uygulanmaktadır, ancak bazı farklılıkları vardır. Bu slayt, önemli özelliklerinin bir karşılaştırmasını gösterir. </a:t>
            </a:r>
            <a:endParaRPr lang="tr-TR" dirty="0"/>
          </a:p>
        </p:txBody>
      </p:sp>
    </p:spTree>
    <p:extLst>
      <p:ext uri="{BB962C8B-B14F-4D97-AF65-F5344CB8AC3E}">
        <p14:creationId xmlns:p14="http://schemas.microsoft.com/office/powerpoint/2010/main" val="1816902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SoC Tasarım Akışı</a:t>
            </a:r>
            <a:endParaRPr lang="en-US" dirty="0"/>
          </a:p>
        </p:txBody>
      </p:sp>
      <p:grpSp>
        <p:nvGrpSpPr>
          <p:cNvPr id="7" name="Group 15">
            <a:extLst>
              <a:ext uri="{FF2B5EF4-FFF2-40B4-BE49-F238E27FC236}">
                <a16:creationId xmlns:a16="http://schemas.microsoft.com/office/drawing/2014/main" id="{BB18CF7D-0035-40B3-8862-7290CEBCBDFD}"/>
              </a:ext>
            </a:extLst>
          </p:cNvPr>
          <p:cNvGrpSpPr>
            <a:grpSpLocks/>
          </p:cNvGrpSpPr>
          <p:nvPr/>
        </p:nvGrpSpPr>
        <p:grpSpPr bwMode="auto">
          <a:xfrm>
            <a:off x="928855" y="1876425"/>
            <a:ext cx="10598242" cy="3386138"/>
            <a:chOff x="696913" y="1876602"/>
            <a:chExt cx="6407150" cy="3386138"/>
          </a:xfrm>
        </p:grpSpPr>
        <p:cxnSp>
          <p:nvCxnSpPr>
            <p:cNvPr id="56" name="Straight Connector 55">
              <a:extLst>
                <a:ext uri="{FF2B5EF4-FFF2-40B4-BE49-F238E27FC236}">
                  <a16:creationId xmlns:a16="http://schemas.microsoft.com/office/drawing/2014/main" id="{05744027-66AE-4DE5-BF70-CEEDD36E0DD4}"/>
                </a:ext>
              </a:extLst>
            </p:cNvPr>
            <p:cNvCxnSpPr/>
            <p:nvPr/>
          </p:nvCxnSpPr>
          <p:spPr bwMode="auto">
            <a:xfrm flipH="1">
              <a:off x="696913" y="4243565"/>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7" name="Straight Connector 56">
              <a:extLst>
                <a:ext uri="{FF2B5EF4-FFF2-40B4-BE49-F238E27FC236}">
                  <a16:creationId xmlns:a16="http://schemas.microsoft.com/office/drawing/2014/main" id="{ECBA5D5D-9FEC-4A46-A2CC-79786BF166AA}"/>
                </a:ext>
              </a:extLst>
            </p:cNvPr>
            <p:cNvCxnSpPr/>
            <p:nvPr/>
          </p:nvCxnSpPr>
          <p:spPr bwMode="auto">
            <a:xfrm flipH="1">
              <a:off x="696913" y="1876602"/>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8" name="Straight Connector 57">
              <a:extLst>
                <a:ext uri="{FF2B5EF4-FFF2-40B4-BE49-F238E27FC236}">
                  <a16:creationId xmlns:a16="http://schemas.microsoft.com/office/drawing/2014/main" id="{03DABABD-718B-4547-8236-77C078B37661}"/>
                </a:ext>
              </a:extLst>
            </p:cNvPr>
            <p:cNvCxnSpPr/>
            <p:nvPr/>
          </p:nvCxnSpPr>
          <p:spPr bwMode="auto">
            <a:xfrm flipH="1">
              <a:off x="696913" y="5262740"/>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grpSp>
      <p:sp>
        <p:nvSpPr>
          <p:cNvPr id="8" name="Rectangle 7">
            <a:extLst>
              <a:ext uri="{FF2B5EF4-FFF2-40B4-BE49-F238E27FC236}">
                <a16:creationId xmlns:a16="http://schemas.microsoft.com/office/drawing/2014/main" id="{4606E09A-4255-42BC-A217-44ACE89ABB98}"/>
              </a:ext>
            </a:extLst>
          </p:cNvPr>
          <p:cNvSpPr/>
          <p:nvPr/>
        </p:nvSpPr>
        <p:spPr bwMode="auto">
          <a:xfrm>
            <a:off x="1303358" y="1030288"/>
            <a:ext cx="1165828" cy="41116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9" name="Rectangle 8">
            <a:extLst>
              <a:ext uri="{FF2B5EF4-FFF2-40B4-BE49-F238E27FC236}">
                <a16:creationId xmlns:a16="http://schemas.microsoft.com/office/drawing/2014/main" id="{391D4D2F-641E-4E98-9E36-E3997D46C472}"/>
              </a:ext>
            </a:extLst>
          </p:cNvPr>
          <p:cNvSpPr/>
          <p:nvPr/>
        </p:nvSpPr>
        <p:spPr bwMode="auto">
          <a:xfrm>
            <a:off x="1206030" y="1085851"/>
            <a:ext cx="1165828" cy="4095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10" name="Rectangle 9">
            <a:extLst>
              <a:ext uri="{FF2B5EF4-FFF2-40B4-BE49-F238E27FC236}">
                <a16:creationId xmlns:a16="http://schemas.microsoft.com/office/drawing/2014/main" id="{23AAF444-104A-4154-9756-9896D0759C1B}"/>
              </a:ext>
            </a:extLst>
          </p:cNvPr>
          <p:cNvSpPr/>
          <p:nvPr/>
        </p:nvSpPr>
        <p:spPr bwMode="auto">
          <a:xfrm>
            <a:off x="1127743" y="1157289"/>
            <a:ext cx="1167944" cy="407987"/>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11" name="Rectangle 10">
            <a:extLst>
              <a:ext uri="{FF2B5EF4-FFF2-40B4-BE49-F238E27FC236}">
                <a16:creationId xmlns:a16="http://schemas.microsoft.com/office/drawing/2014/main" id="{B3D35128-26B6-47A9-A086-5EEE8EB8A4F6}"/>
              </a:ext>
            </a:extLst>
          </p:cNvPr>
          <p:cNvSpPr/>
          <p:nvPr/>
        </p:nvSpPr>
        <p:spPr bwMode="auto">
          <a:xfrm>
            <a:off x="1051573" y="1228725"/>
            <a:ext cx="1165827" cy="407988"/>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Donanım </a:t>
            </a:r>
          </a:p>
          <a:p>
            <a:pPr algn="ctr" rtl="0">
              <a:defRPr/>
            </a:pPr>
            <a:r>
              <a:rPr lang="en-GB" sz="1000" b="0" dirty="0">
                <a:cs typeface="Arial" charset="0"/>
              </a:rPr>
              <a:t>IP Çekirdekleri</a:t>
            </a:r>
          </a:p>
        </p:txBody>
      </p:sp>
      <p:sp>
        <p:nvSpPr>
          <p:cNvPr id="12" name="Down Arrow 12">
            <a:extLst>
              <a:ext uri="{FF2B5EF4-FFF2-40B4-BE49-F238E27FC236}">
                <a16:creationId xmlns:a16="http://schemas.microsoft.com/office/drawing/2014/main" id="{7F2C10A8-EB6E-4E63-9F44-C1AC8C0115F9}"/>
              </a:ext>
            </a:extLst>
          </p:cNvPr>
          <p:cNvSpPr/>
          <p:nvPr/>
        </p:nvSpPr>
        <p:spPr bwMode="auto">
          <a:xfrm>
            <a:off x="1493784" y="1695450"/>
            <a:ext cx="327956"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13" name="Rectangle 12">
            <a:extLst>
              <a:ext uri="{FF2B5EF4-FFF2-40B4-BE49-F238E27FC236}">
                <a16:creationId xmlns:a16="http://schemas.microsoft.com/office/drawing/2014/main" id="{53D8C44F-89EB-4A64-A9FA-C2292390C7D3}"/>
              </a:ext>
            </a:extLst>
          </p:cNvPr>
          <p:cNvSpPr/>
          <p:nvPr/>
        </p:nvSpPr>
        <p:spPr bwMode="auto">
          <a:xfrm>
            <a:off x="3332448" y="954088"/>
            <a:ext cx="1523405" cy="442912"/>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SoC </a:t>
            </a:r>
          </a:p>
          <a:p>
            <a:pPr algn="ctr" rtl="0">
              <a:defRPr/>
            </a:pPr>
            <a:r>
              <a:rPr lang="en-GB" sz="1000" b="0" dirty="0">
                <a:cs typeface="Arial" charset="0"/>
              </a:rPr>
              <a:t>Tasarım Özellikleri</a:t>
            </a:r>
          </a:p>
        </p:txBody>
      </p:sp>
      <p:sp>
        <p:nvSpPr>
          <p:cNvPr id="14" name="TextBox 18">
            <a:extLst>
              <a:ext uri="{FF2B5EF4-FFF2-40B4-BE49-F238E27FC236}">
                <a16:creationId xmlns:a16="http://schemas.microsoft.com/office/drawing/2014/main" id="{4778BA82-59D2-4F1B-A955-8573CEAC9C94}"/>
              </a:ext>
            </a:extLst>
          </p:cNvPr>
          <p:cNvSpPr txBox="1">
            <a:spLocks noChangeArrowheads="1"/>
          </p:cNvSpPr>
          <p:nvPr/>
        </p:nvSpPr>
        <p:spPr bwMode="auto">
          <a:xfrm>
            <a:off x="2748475" y="1427163"/>
            <a:ext cx="1125627"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HW Çekirdekleri Satın Alın</a:t>
            </a:r>
          </a:p>
        </p:txBody>
      </p:sp>
      <p:sp>
        <p:nvSpPr>
          <p:cNvPr id="15" name="TextBox 23">
            <a:extLst>
              <a:ext uri="{FF2B5EF4-FFF2-40B4-BE49-F238E27FC236}">
                <a16:creationId xmlns:a16="http://schemas.microsoft.com/office/drawing/2014/main" id="{80B9785A-B893-405C-BD34-3683A6CF1158}"/>
              </a:ext>
            </a:extLst>
          </p:cNvPr>
          <p:cNvSpPr txBox="1">
            <a:spLocks noChangeArrowheads="1"/>
          </p:cNvSpPr>
          <p:nvPr/>
        </p:nvSpPr>
        <p:spPr bwMode="auto">
          <a:xfrm>
            <a:off x="4388253" y="1397000"/>
            <a:ext cx="11319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Yazılım Sürücüleri Satın Alın</a:t>
            </a:r>
          </a:p>
        </p:txBody>
      </p:sp>
      <p:sp>
        <p:nvSpPr>
          <p:cNvPr id="16" name="Rectangle 15">
            <a:extLst>
              <a:ext uri="{FF2B5EF4-FFF2-40B4-BE49-F238E27FC236}">
                <a16:creationId xmlns:a16="http://schemas.microsoft.com/office/drawing/2014/main" id="{1C009BD3-EA23-4002-8D85-2D2EBA77835F}"/>
              </a:ext>
            </a:extLst>
          </p:cNvPr>
          <p:cNvSpPr/>
          <p:nvPr/>
        </p:nvSpPr>
        <p:spPr bwMode="auto">
          <a:xfrm>
            <a:off x="1051574" y="2116138"/>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Birleşik</a:t>
            </a:r>
          </a:p>
          <a:p>
            <a:pPr algn="ctr" rtl="0">
              <a:defRPr/>
            </a:pPr>
            <a:r>
              <a:rPr lang="en-GB" sz="1000" b="0" dirty="0">
                <a:cs typeface="Arial" charset="0"/>
              </a:rPr>
              <a:t>Donanım</a:t>
            </a:r>
          </a:p>
        </p:txBody>
      </p:sp>
      <p:sp>
        <p:nvSpPr>
          <p:cNvPr id="17" name="Rectangle 16">
            <a:extLst>
              <a:ext uri="{FF2B5EF4-FFF2-40B4-BE49-F238E27FC236}">
                <a16:creationId xmlns:a16="http://schemas.microsoft.com/office/drawing/2014/main" id="{4DBBA50F-9179-4F03-A9D5-5590221DEF57}"/>
              </a:ext>
            </a:extLst>
          </p:cNvPr>
          <p:cNvSpPr/>
          <p:nvPr/>
        </p:nvSpPr>
        <p:spPr bwMode="auto">
          <a:xfrm>
            <a:off x="5727579" y="2116138"/>
            <a:ext cx="1252577"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Birleşik</a:t>
            </a:r>
          </a:p>
          <a:p>
            <a:pPr algn="ctr" rtl="0">
              <a:defRPr/>
            </a:pPr>
            <a:r>
              <a:rPr lang="en-GB" sz="1000" b="0" dirty="0">
                <a:cs typeface="Arial" charset="0"/>
              </a:rPr>
              <a:t>Yazılım</a:t>
            </a:r>
          </a:p>
        </p:txBody>
      </p:sp>
      <p:sp>
        <p:nvSpPr>
          <p:cNvPr id="18" name="Rectangle 17">
            <a:extLst>
              <a:ext uri="{FF2B5EF4-FFF2-40B4-BE49-F238E27FC236}">
                <a16:creationId xmlns:a16="http://schemas.microsoft.com/office/drawing/2014/main" id="{1CD75B11-2D5D-42DC-8B87-145DBDFE8EA7}"/>
              </a:ext>
            </a:extLst>
          </p:cNvPr>
          <p:cNvSpPr/>
          <p:nvPr/>
        </p:nvSpPr>
        <p:spPr bwMode="auto">
          <a:xfrm>
            <a:off x="3114516" y="3019425"/>
            <a:ext cx="1830202" cy="3746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Platformlarda Prototip</a:t>
            </a:r>
          </a:p>
          <a:p>
            <a:pPr algn="ctr" rtl="0">
              <a:defRPr/>
            </a:pPr>
            <a:r>
              <a:rPr lang="en-GB" sz="1000" b="0" dirty="0">
                <a:cs typeface="Arial" charset="0"/>
              </a:rPr>
              <a:t>ör. FPGA</a:t>
            </a:r>
          </a:p>
        </p:txBody>
      </p:sp>
      <p:sp>
        <p:nvSpPr>
          <p:cNvPr id="19" name="Rectangle 18">
            <a:extLst>
              <a:ext uri="{FF2B5EF4-FFF2-40B4-BE49-F238E27FC236}">
                <a16:creationId xmlns:a16="http://schemas.microsoft.com/office/drawing/2014/main" id="{E04D8A72-A1CD-41AB-B385-91269E3A35A8}"/>
              </a:ext>
            </a:extLst>
          </p:cNvPr>
          <p:cNvSpPr/>
          <p:nvPr/>
        </p:nvSpPr>
        <p:spPr bwMode="auto">
          <a:xfrm>
            <a:off x="1049457" y="2930525"/>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İşlevsel</a:t>
            </a:r>
          </a:p>
          <a:p>
            <a:pPr algn="ctr" rtl="0">
              <a:defRPr/>
            </a:pPr>
            <a:r>
              <a:rPr lang="en-GB" sz="1000" b="0" dirty="0">
                <a:cs typeface="Arial" charset="0"/>
              </a:rPr>
              <a:t>Simülasyon</a:t>
            </a:r>
          </a:p>
        </p:txBody>
      </p:sp>
      <p:sp>
        <p:nvSpPr>
          <p:cNvPr id="20" name="Rectangle 19">
            <a:extLst>
              <a:ext uri="{FF2B5EF4-FFF2-40B4-BE49-F238E27FC236}">
                <a16:creationId xmlns:a16="http://schemas.microsoft.com/office/drawing/2014/main" id="{FDD5F8EF-F4BE-4F6E-B015-ACF3FB718DAB}"/>
              </a:ext>
            </a:extLst>
          </p:cNvPr>
          <p:cNvSpPr/>
          <p:nvPr/>
        </p:nvSpPr>
        <p:spPr bwMode="auto">
          <a:xfrm>
            <a:off x="5763548" y="2930525"/>
            <a:ext cx="1216609"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Yazılım</a:t>
            </a:r>
          </a:p>
          <a:p>
            <a:pPr algn="ctr" rtl="0">
              <a:defRPr/>
            </a:pPr>
            <a:r>
              <a:rPr lang="en-GB" sz="1000" b="0" dirty="0">
                <a:cs typeface="Arial" charset="0"/>
              </a:rPr>
              <a:t>Simülasyon</a:t>
            </a:r>
          </a:p>
        </p:txBody>
      </p:sp>
      <p:sp>
        <p:nvSpPr>
          <p:cNvPr id="21" name="Rectangle 20">
            <a:extLst>
              <a:ext uri="{FF2B5EF4-FFF2-40B4-BE49-F238E27FC236}">
                <a16:creationId xmlns:a16="http://schemas.microsoft.com/office/drawing/2014/main" id="{2469770A-3086-4718-801A-B2A562F72F07}"/>
              </a:ext>
            </a:extLst>
          </p:cNvPr>
          <p:cNvSpPr/>
          <p:nvPr/>
        </p:nvSpPr>
        <p:spPr bwMode="auto">
          <a:xfrm>
            <a:off x="770166" y="3702051"/>
            <a:ext cx="1773074" cy="3968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Fiziksel Optimizasyon</a:t>
            </a:r>
          </a:p>
          <a:p>
            <a:pPr algn="ctr" rtl="0">
              <a:defRPr/>
            </a:pPr>
            <a:r>
              <a:rPr lang="en-GB" sz="1000" b="0" dirty="0">
                <a:cs typeface="Arial" charset="0"/>
              </a:rPr>
              <a:t>ve Fabrikasyon</a:t>
            </a:r>
          </a:p>
        </p:txBody>
      </p:sp>
      <p:sp>
        <p:nvSpPr>
          <p:cNvPr id="22" name="Rectangle 21">
            <a:extLst>
              <a:ext uri="{FF2B5EF4-FFF2-40B4-BE49-F238E27FC236}">
                <a16:creationId xmlns:a16="http://schemas.microsoft.com/office/drawing/2014/main" id="{7FE80C1A-97A4-4B44-A450-D59B28E24062}"/>
              </a:ext>
            </a:extLst>
          </p:cNvPr>
          <p:cNvSpPr/>
          <p:nvPr/>
        </p:nvSpPr>
        <p:spPr bwMode="auto">
          <a:xfrm>
            <a:off x="5480026" y="3695700"/>
            <a:ext cx="2010048" cy="3952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Uygulama geliştirme</a:t>
            </a:r>
          </a:p>
          <a:p>
            <a:pPr algn="ctr" rtl="0">
              <a:defRPr/>
            </a:pPr>
            <a:r>
              <a:rPr lang="en-GB" sz="1000" b="0" dirty="0">
                <a:cs typeface="Arial" charset="0"/>
              </a:rPr>
              <a:t>ve Test</a:t>
            </a:r>
          </a:p>
        </p:txBody>
      </p:sp>
      <p:sp>
        <p:nvSpPr>
          <p:cNvPr id="23" name="Rectangle 22">
            <a:extLst>
              <a:ext uri="{FF2B5EF4-FFF2-40B4-BE49-F238E27FC236}">
                <a16:creationId xmlns:a16="http://schemas.microsoft.com/office/drawing/2014/main" id="{509F89E4-D737-4AC9-91AF-4EC02082F4C1}"/>
              </a:ext>
            </a:extLst>
          </p:cNvPr>
          <p:cNvSpPr/>
          <p:nvPr/>
        </p:nvSpPr>
        <p:spPr bwMode="auto">
          <a:xfrm>
            <a:off x="3292247" y="3724275"/>
            <a:ext cx="1413381" cy="3746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HW / SW</a:t>
            </a:r>
          </a:p>
          <a:p>
            <a:pPr algn="ctr" rtl="0">
              <a:defRPr/>
            </a:pPr>
            <a:r>
              <a:rPr lang="en-GB" sz="1000" b="0" dirty="0">
                <a:cs typeface="Arial" charset="0"/>
              </a:rPr>
              <a:t>Birlikte doğrulama</a:t>
            </a:r>
          </a:p>
        </p:txBody>
      </p:sp>
      <p:sp>
        <p:nvSpPr>
          <p:cNvPr id="24" name="Rectangle 23">
            <a:extLst>
              <a:ext uri="{FF2B5EF4-FFF2-40B4-BE49-F238E27FC236}">
                <a16:creationId xmlns:a16="http://schemas.microsoft.com/office/drawing/2014/main" id="{C1ADDB42-F2DE-4B0B-BD88-F4BAD0D0082D}"/>
              </a:ext>
            </a:extLst>
          </p:cNvPr>
          <p:cNvSpPr/>
          <p:nvPr/>
        </p:nvSpPr>
        <p:spPr bwMode="auto">
          <a:xfrm>
            <a:off x="3089126" y="4684713"/>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Ses </a:t>
            </a:r>
            <a:r>
              <a:rPr lang="en-GB" sz="1000" dirty="0">
                <a:cs typeface="Arial" charset="0"/>
              </a:rPr>
              <a:t>M</a:t>
            </a:r>
            <a:r>
              <a:rPr lang="en-GB" sz="1000" b="0" dirty="0">
                <a:cs typeface="Arial" charset="0"/>
              </a:rPr>
              <a:t>imalat </a:t>
            </a:r>
          </a:p>
          <a:p>
            <a:pPr algn="ctr" rtl="0">
              <a:defRPr/>
            </a:pPr>
            <a:r>
              <a:rPr lang="en-GB" sz="1000" b="0" dirty="0">
                <a:cs typeface="Arial" charset="0"/>
              </a:rPr>
              <a:t>ve </a:t>
            </a:r>
            <a:r>
              <a:rPr lang="en-GB" sz="1000" dirty="0">
                <a:cs typeface="Arial" charset="0"/>
              </a:rPr>
              <a:t>S</a:t>
            </a:r>
            <a:r>
              <a:rPr lang="en-GB" sz="1000" b="0" dirty="0">
                <a:cs typeface="Arial" charset="0"/>
              </a:rPr>
              <a:t>kalça</a:t>
            </a:r>
          </a:p>
        </p:txBody>
      </p:sp>
      <p:sp>
        <p:nvSpPr>
          <p:cNvPr id="25" name="Rectangle 24">
            <a:extLst>
              <a:ext uri="{FF2B5EF4-FFF2-40B4-BE49-F238E27FC236}">
                <a16:creationId xmlns:a16="http://schemas.microsoft.com/office/drawing/2014/main" id="{E680DC45-D1FC-48BC-8955-588CC8C3CFF3}"/>
              </a:ext>
            </a:extLst>
          </p:cNvPr>
          <p:cNvSpPr/>
          <p:nvPr/>
        </p:nvSpPr>
        <p:spPr bwMode="auto">
          <a:xfrm>
            <a:off x="5985712" y="1030288"/>
            <a:ext cx="1165827" cy="411162"/>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26" name="Rectangle 25">
            <a:extLst>
              <a:ext uri="{FF2B5EF4-FFF2-40B4-BE49-F238E27FC236}">
                <a16:creationId xmlns:a16="http://schemas.microsoft.com/office/drawing/2014/main" id="{50F444B5-AFAF-44AC-8BFA-51402500A127}"/>
              </a:ext>
            </a:extLst>
          </p:cNvPr>
          <p:cNvSpPr/>
          <p:nvPr/>
        </p:nvSpPr>
        <p:spPr bwMode="auto">
          <a:xfrm>
            <a:off x="5888383" y="1085851"/>
            <a:ext cx="1165827" cy="40957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27" name="Rectangle 26">
            <a:extLst>
              <a:ext uri="{FF2B5EF4-FFF2-40B4-BE49-F238E27FC236}">
                <a16:creationId xmlns:a16="http://schemas.microsoft.com/office/drawing/2014/main" id="{CABFADEE-7DE5-441B-91B4-102BC2878C36}"/>
              </a:ext>
            </a:extLst>
          </p:cNvPr>
          <p:cNvSpPr/>
          <p:nvPr/>
        </p:nvSpPr>
        <p:spPr bwMode="auto">
          <a:xfrm>
            <a:off x="5810096" y="1157289"/>
            <a:ext cx="1167944" cy="407987"/>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28" name="Rectangle 27">
            <a:extLst>
              <a:ext uri="{FF2B5EF4-FFF2-40B4-BE49-F238E27FC236}">
                <a16:creationId xmlns:a16="http://schemas.microsoft.com/office/drawing/2014/main" id="{70A1B56F-D5A7-41F1-973B-BBBC815CF99F}"/>
              </a:ext>
            </a:extLst>
          </p:cNvPr>
          <p:cNvSpPr/>
          <p:nvPr/>
        </p:nvSpPr>
        <p:spPr bwMode="auto">
          <a:xfrm>
            <a:off x="5733927" y="1228725"/>
            <a:ext cx="1165828" cy="4079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Yazılım </a:t>
            </a:r>
          </a:p>
          <a:p>
            <a:pPr algn="ctr" rtl="0">
              <a:defRPr/>
            </a:pPr>
            <a:r>
              <a:rPr lang="en-GB" sz="1000" dirty="0">
                <a:cs typeface="Arial" charset="0"/>
              </a:rPr>
              <a:t>D</a:t>
            </a:r>
            <a:r>
              <a:rPr lang="en-GB" sz="1000" b="0" dirty="0">
                <a:cs typeface="Arial" charset="0"/>
              </a:rPr>
              <a:t>nehirler</a:t>
            </a:r>
          </a:p>
        </p:txBody>
      </p:sp>
      <p:sp>
        <p:nvSpPr>
          <p:cNvPr id="29" name="Down Arrow 59">
            <a:extLst>
              <a:ext uri="{FF2B5EF4-FFF2-40B4-BE49-F238E27FC236}">
                <a16:creationId xmlns:a16="http://schemas.microsoft.com/office/drawing/2014/main" id="{90D34BBA-858A-42A4-A6C6-11AD08A7A233}"/>
              </a:ext>
            </a:extLst>
          </p:cNvPr>
          <p:cNvSpPr/>
          <p:nvPr/>
        </p:nvSpPr>
        <p:spPr bwMode="auto">
          <a:xfrm>
            <a:off x="1493784" y="2627313"/>
            <a:ext cx="327956"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0" name="Down Arrow 62">
            <a:extLst>
              <a:ext uri="{FF2B5EF4-FFF2-40B4-BE49-F238E27FC236}">
                <a16:creationId xmlns:a16="http://schemas.microsoft.com/office/drawing/2014/main" id="{5E17B471-E0FF-4883-9EA8-89892484F98F}"/>
              </a:ext>
            </a:extLst>
          </p:cNvPr>
          <p:cNvSpPr/>
          <p:nvPr/>
        </p:nvSpPr>
        <p:spPr bwMode="auto">
          <a:xfrm>
            <a:off x="6152863" y="1695450"/>
            <a:ext cx="325839"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1" name="Down Arrow 63">
            <a:extLst>
              <a:ext uri="{FF2B5EF4-FFF2-40B4-BE49-F238E27FC236}">
                <a16:creationId xmlns:a16="http://schemas.microsoft.com/office/drawing/2014/main" id="{944C9D85-7364-47B3-890B-FB05524D8DCD}"/>
              </a:ext>
            </a:extLst>
          </p:cNvPr>
          <p:cNvSpPr/>
          <p:nvPr/>
        </p:nvSpPr>
        <p:spPr bwMode="auto">
          <a:xfrm>
            <a:off x="6188833" y="2627313"/>
            <a:ext cx="325839"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2" name="Down Arrow 66">
            <a:extLst>
              <a:ext uri="{FF2B5EF4-FFF2-40B4-BE49-F238E27FC236}">
                <a16:creationId xmlns:a16="http://schemas.microsoft.com/office/drawing/2014/main" id="{8E97FE3B-C38A-44CE-86AF-A1791304741C}"/>
              </a:ext>
            </a:extLst>
          </p:cNvPr>
          <p:cNvSpPr/>
          <p:nvPr/>
        </p:nvSpPr>
        <p:spPr bwMode="auto">
          <a:xfrm rot="2700000">
            <a:off x="2749224" y="3339383"/>
            <a:ext cx="233363" cy="38719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3" name="Down Arrow 70">
            <a:extLst>
              <a:ext uri="{FF2B5EF4-FFF2-40B4-BE49-F238E27FC236}">
                <a16:creationId xmlns:a16="http://schemas.microsoft.com/office/drawing/2014/main" id="{A1FB3289-BD6C-4187-8FDF-EF0D5825FB4E}"/>
              </a:ext>
            </a:extLst>
          </p:cNvPr>
          <p:cNvSpPr/>
          <p:nvPr/>
        </p:nvSpPr>
        <p:spPr bwMode="auto">
          <a:xfrm>
            <a:off x="3865641" y="414972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4" name="Down Arrow 71">
            <a:extLst>
              <a:ext uri="{FF2B5EF4-FFF2-40B4-BE49-F238E27FC236}">
                <a16:creationId xmlns:a16="http://schemas.microsoft.com/office/drawing/2014/main" id="{0A2FF344-B17F-4753-A049-9D714849B3AE}"/>
              </a:ext>
            </a:extLst>
          </p:cNvPr>
          <p:cNvSpPr/>
          <p:nvPr/>
        </p:nvSpPr>
        <p:spPr bwMode="auto">
          <a:xfrm rot="16200000">
            <a:off x="2827247"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5" name="Down Arrow 72">
            <a:extLst>
              <a:ext uri="{FF2B5EF4-FFF2-40B4-BE49-F238E27FC236}">
                <a16:creationId xmlns:a16="http://schemas.microsoft.com/office/drawing/2014/main" id="{8C297481-6AA0-42F9-B495-B82FB6F4EB2B}"/>
              </a:ext>
            </a:extLst>
          </p:cNvPr>
          <p:cNvSpPr/>
          <p:nvPr/>
        </p:nvSpPr>
        <p:spPr bwMode="auto">
          <a:xfrm rot="5400000">
            <a:off x="4930391"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6" name="Down Arrow 73">
            <a:extLst>
              <a:ext uri="{FF2B5EF4-FFF2-40B4-BE49-F238E27FC236}">
                <a16:creationId xmlns:a16="http://schemas.microsoft.com/office/drawing/2014/main" id="{9B315588-A6AC-4F07-BF1F-78B1404E461A}"/>
              </a:ext>
            </a:extLst>
          </p:cNvPr>
          <p:cNvSpPr/>
          <p:nvPr/>
        </p:nvSpPr>
        <p:spPr bwMode="auto">
          <a:xfrm rot="5400000">
            <a:off x="5210741" y="2968702"/>
            <a:ext cx="231775" cy="387199"/>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7" name="Down Arrow 74">
            <a:extLst>
              <a:ext uri="{FF2B5EF4-FFF2-40B4-BE49-F238E27FC236}">
                <a16:creationId xmlns:a16="http://schemas.microsoft.com/office/drawing/2014/main" id="{422EC68E-184F-433B-BB59-9FD616C7D3AB}"/>
              </a:ext>
            </a:extLst>
          </p:cNvPr>
          <p:cNvSpPr/>
          <p:nvPr/>
        </p:nvSpPr>
        <p:spPr bwMode="auto">
          <a:xfrm rot="16200000">
            <a:off x="2622009" y="29676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8" name="Down Arrow 76">
            <a:extLst>
              <a:ext uri="{FF2B5EF4-FFF2-40B4-BE49-F238E27FC236}">
                <a16:creationId xmlns:a16="http://schemas.microsoft.com/office/drawing/2014/main" id="{2C6C6F03-201A-407D-A3DE-B50B55513576}"/>
              </a:ext>
            </a:extLst>
          </p:cNvPr>
          <p:cNvSpPr/>
          <p:nvPr/>
        </p:nvSpPr>
        <p:spPr bwMode="auto">
          <a:xfrm rot="14220710">
            <a:off x="5133777" y="1496337"/>
            <a:ext cx="233362"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9" name="Down Arrow 77">
            <a:extLst>
              <a:ext uri="{FF2B5EF4-FFF2-40B4-BE49-F238E27FC236}">
                <a16:creationId xmlns:a16="http://schemas.microsoft.com/office/drawing/2014/main" id="{D5A8D571-4973-48B7-9B72-991185BFDA1C}"/>
              </a:ext>
            </a:extLst>
          </p:cNvPr>
          <p:cNvSpPr/>
          <p:nvPr/>
        </p:nvSpPr>
        <p:spPr bwMode="auto">
          <a:xfrm rot="7200000">
            <a:off x="2633647" y="1514594"/>
            <a:ext cx="231775"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40" name="Down Arrow 81">
            <a:extLst>
              <a:ext uri="{FF2B5EF4-FFF2-40B4-BE49-F238E27FC236}">
                <a16:creationId xmlns:a16="http://schemas.microsoft.com/office/drawing/2014/main" id="{76CC2E0E-8D87-4833-AAEE-D39A1E2EA144}"/>
              </a:ext>
            </a:extLst>
          </p:cNvPr>
          <p:cNvSpPr/>
          <p:nvPr/>
        </p:nvSpPr>
        <p:spPr bwMode="auto">
          <a:xfrm rot="18900000">
            <a:off x="5097060" y="3395664"/>
            <a:ext cx="325839" cy="274637"/>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41" name="TextBox 23">
            <a:extLst>
              <a:ext uri="{FF2B5EF4-FFF2-40B4-BE49-F238E27FC236}">
                <a16:creationId xmlns:a16="http://schemas.microsoft.com/office/drawing/2014/main" id="{C46CC53C-58B3-40FA-BD66-BB6985A33A3E}"/>
              </a:ext>
            </a:extLst>
          </p:cNvPr>
          <p:cNvSpPr txBox="1">
            <a:spLocks noChangeArrowheads="1"/>
          </p:cNvSpPr>
          <p:nvPr/>
        </p:nvSpPr>
        <p:spPr bwMode="auto">
          <a:xfrm>
            <a:off x="9914826" y="1131888"/>
            <a:ext cx="144723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IP Satıcıları:</a:t>
            </a:r>
          </a:p>
          <a:p>
            <a:pPr algn="l" rtl="0" eaLnBrk="1" hangingPunct="1"/>
            <a:r>
              <a:rPr lang="en-GB" sz="1200" b="0" dirty="0"/>
              <a:t>Çekirdek Tasarım </a:t>
            </a:r>
          </a:p>
        </p:txBody>
      </p:sp>
      <p:sp>
        <p:nvSpPr>
          <p:cNvPr id="42" name="TextBox 23">
            <a:extLst>
              <a:ext uri="{FF2B5EF4-FFF2-40B4-BE49-F238E27FC236}">
                <a16:creationId xmlns:a16="http://schemas.microsoft.com/office/drawing/2014/main" id="{0181C3B4-B24C-49ED-B0E5-3E3B6190E06C}"/>
              </a:ext>
            </a:extLst>
          </p:cNvPr>
          <p:cNvSpPr txBox="1">
            <a:spLocks noChangeArrowheads="1"/>
          </p:cNvSpPr>
          <p:nvPr/>
        </p:nvSpPr>
        <p:spPr bwMode="auto">
          <a:xfrm>
            <a:off x="9902131" y="2762251"/>
            <a:ext cx="202062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Fabless Satıcıları: SoC Tasarımı</a:t>
            </a:r>
          </a:p>
        </p:txBody>
      </p:sp>
      <p:sp>
        <p:nvSpPr>
          <p:cNvPr id="43" name="TextBox 23">
            <a:extLst>
              <a:ext uri="{FF2B5EF4-FFF2-40B4-BE49-F238E27FC236}">
                <a16:creationId xmlns:a16="http://schemas.microsoft.com/office/drawing/2014/main" id="{FE684304-EF13-47C9-9E26-B9DF9F804BFE}"/>
              </a:ext>
            </a:extLst>
          </p:cNvPr>
          <p:cNvSpPr txBox="1">
            <a:spLocks noChangeArrowheads="1"/>
          </p:cNvSpPr>
          <p:nvPr/>
        </p:nvSpPr>
        <p:spPr bwMode="auto">
          <a:xfrm>
            <a:off x="9914826" y="4495801"/>
            <a:ext cx="169055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Dökümhaneler: </a:t>
            </a:r>
          </a:p>
          <a:p>
            <a:pPr algn="l" rtl="0" eaLnBrk="1" hangingPunct="1"/>
            <a:r>
              <a:rPr lang="en-GB" sz="1200" b="0" dirty="0"/>
              <a:t>Çip İmalatı</a:t>
            </a:r>
          </a:p>
        </p:txBody>
      </p:sp>
      <p:cxnSp>
        <p:nvCxnSpPr>
          <p:cNvPr id="44" name="Straight Arrow Connector 43">
            <a:extLst>
              <a:ext uri="{FF2B5EF4-FFF2-40B4-BE49-F238E27FC236}">
                <a16:creationId xmlns:a16="http://schemas.microsoft.com/office/drawing/2014/main" id="{0C344ADA-744A-4379-8D06-8AA651BB4A2D}"/>
              </a:ext>
            </a:extLst>
          </p:cNvPr>
          <p:cNvCxnSpPr/>
          <p:nvPr/>
        </p:nvCxnSpPr>
        <p:spPr bwMode="auto">
          <a:xfrm flipH="1">
            <a:off x="8844211" y="914400"/>
            <a:ext cx="0" cy="933450"/>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5" name="Straight Arrow Connector 44">
            <a:extLst>
              <a:ext uri="{FF2B5EF4-FFF2-40B4-BE49-F238E27FC236}">
                <a16:creationId xmlns:a16="http://schemas.microsoft.com/office/drawing/2014/main" id="{052982EB-1037-4D4B-86E3-B4FCB5C91415}"/>
              </a:ext>
            </a:extLst>
          </p:cNvPr>
          <p:cNvCxnSpPr/>
          <p:nvPr/>
        </p:nvCxnSpPr>
        <p:spPr bwMode="auto">
          <a:xfrm>
            <a:off x="8844211" y="1936751"/>
            <a:ext cx="0" cy="227806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6" name="Straight Arrow Connector 45">
            <a:extLst>
              <a:ext uri="{FF2B5EF4-FFF2-40B4-BE49-F238E27FC236}">
                <a16:creationId xmlns:a16="http://schemas.microsoft.com/office/drawing/2014/main" id="{F7047EC8-D0D4-418F-B8E8-C3DAB59325C6}"/>
              </a:ext>
            </a:extLst>
          </p:cNvPr>
          <p:cNvCxnSpPr/>
          <p:nvPr/>
        </p:nvCxnSpPr>
        <p:spPr bwMode="auto">
          <a:xfrm>
            <a:off x="8844211" y="4273551"/>
            <a:ext cx="0" cy="98901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sp>
        <p:nvSpPr>
          <p:cNvPr id="47" name="Down Arrow 54">
            <a:extLst>
              <a:ext uri="{FF2B5EF4-FFF2-40B4-BE49-F238E27FC236}">
                <a16:creationId xmlns:a16="http://schemas.microsoft.com/office/drawing/2014/main" id="{58762106-D9CB-4187-A903-D732AE1934D9}"/>
              </a:ext>
            </a:extLst>
          </p:cNvPr>
          <p:cNvSpPr/>
          <p:nvPr/>
        </p:nvSpPr>
        <p:spPr bwMode="auto">
          <a:xfrm>
            <a:off x="3865641" y="508317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48" name="Rectangle 47">
            <a:extLst>
              <a:ext uri="{FF2B5EF4-FFF2-40B4-BE49-F238E27FC236}">
                <a16:creationId xmlns:a16="http://schemas.microsoft.com/office/drawing/2014/main" id="{F4BD68DF-0917-4474-97F7-F22F655A9E4C}"/>
              </a:ext>
            </a:extLst>
          </p:cNvPr>
          <p:cNvSpPr/>
          <p:nvPr/>
        </p:nvSpPr>
        <p:spPr bwMode="auto">
          <a:xfrm>
            <a:off x="3089126" y="5691188"/>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PCB Üretimi</a:t>
            </a:r>
          </a:p>
          <a:p>
            <a:pPr algn="ctr" rtl="0">
              <a:defRPr/>
            </a:pPr>
            <a:r>
              <a:rPr lang="en-GB" sz="1000" b="0" dirty="0">
                <a:cs typeface="Arial" charset="0"/>
              </a:rPr>
              <a:t>ve Cihaz Montajı</a:t>
            </a:r>
          </a:p>
        </p:txBody>
      </p:sp>
      <p:cxnSp>
        <p:nvCxnSpPr>
          <p:cNvPr id="49" name="Straight Arrow Connector 48">
            <a:extLst>
              <a:ext uri="{FF2B5EF4-FFF2-40B4-BE49-F238E27FC236}">
                <a16:creationId xmlns:a16="http://schemas.microsoft.com/office/drawing/2014/main" id="{2E709D52-E53B-4FE0-BC1B-AD8CEE6C998D}"/>
              </a:ext>
            </a:extLst>
          </p:cNvPr>
          <p:cNvCxnSpPr/>
          <p:nvPr/>
        </p:nvCxnSpPr>
        <p:spPr bwMode="auto">
          <a:xfrm>
            <a:off x="8844211" y="5278439"/>
            <a:ext cx="0" cy="1036637"/>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pic>
        <p:nvPicPr>
          <p:cNvPr id="50" name="Picture 4">
            <a:extLst>
              <a:ext uri="{FF2B5EF4-FFF2-40B4-BE49-F238E27FC236}">
                <a16:creationId xmlns:a16="http://schemas.microsoft.com/office/drawing/2014/main" id="{4A96032C-A249-42AB-A96C-1ADDF65B67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847"/>
          <a:stretch/>
        </p:blipFill>
        <p:spPr bwMode="auto">
          <a:xfrm>
            <a:off x="7960908" y="4480626"/>
            <a:ext cx="1766606" cy="553227"/>
          </a:xfrm>
          <a:prstGeom prst="rect">
            <a:avLst/>
          </a:prstGeom>
          <a:ln>
            <a:noFill/>
          </a:ln>
          <a:effectLst>
            <a:softEdge rad="381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7">
            <a:extLst>
              <a:ext uri="{FF2B5EF4-FFF2-40B4-BE49-F238E27FC236}">
                <a16:creationId xmlns:a16="http://schemas.microsoft.com/office/drawing/2014/main" id="{97977720-F0C1-41E5-80D2-2C2F6AB8E4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1705" y="5408614"/>
            <a:ext cx="1804812" cy="62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TextBox 23">
            <a:extLst>
              <a:ext uri="{FF2B5EF4-FFF2-40B4-BE49-F238E27FC236}">
                <a16:creationId xmlns:a16="http://schemas.microsoft.com/office/drawing/2014/main" id="{FEF8C20C-8B15-46CA-AF8E-60514DF7F5EB}"/>
              </a:ext>
            </a:extLst>
          </p:cNvPr>
          <p:cNvSpPr txBox="1">
            <a:spLocks noChangeArrowheads="1"/>
          </p:cNvSpPr>
          <p:nvPr/>
        </p:nvSpPr>
        <p:spPr bwMode="auto">
          <a:xfrm>
            <a:off x="9914826" y="5535613"/>
            <a:ext cx="20079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Cihaz Satıcıları: </a:t>
            </a:r>
          </a:p>
          <a:p>
            <a:pPr algn="l" rtl="0" eaLnBrk="1" hangingPunct="1"/>
            <a:r>
              <a:rPr lang="en-GB" sz="1200" b="0" dirty="0"/>
              <a:t>Nihai Ürünler</a:t>
            </a:r>
          </a:p>
        </p:txBody>
      </p:sp>
      <p:pic>
        <p:nvPicPr>
          <p:cNvPr id="53" name="Picture 2">
            <a:extLst>
              <a:ext uri="{FF2B5EF4-FFF2-40B4-BE49-F238E27FC236}">
                <a16:creationId xmlns:a16="http://schemas.microsoft.com/office/drawing/2014/main" id="{68B7B28A-3865-4465-86E9-78A5D6BCAE6D}"/>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7606" b="27414"/>
          <a:stretch/>
        </p:blipFill>
        <p:spPr bwMode="auto">
          <a:xfrm>
            <a:off x="7960908" y="2749278"/>
            <a:ext cx="1749786" cy="587375"/>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53">
            <a:extLst>
              <a:ext uri="{FF2B5EF4-FFF2-40B4-BE49-F238E27FC236}">
                <a16:creationId xmlns:a16="http://schemas.microsoft.com/office/drawing/2014/main" id="{FAEB8E09-CD83-4AF5-BF33-B6EBC0029A5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290" t="31500" r="6129" b="26555"/>
          <a:stretch/>
        </p:blipFill>
        <p:spPr bwMode="auto">
          <a:xfrm>
            <a:off x="7961905" y="1110738"/>
            <a:ext cx="1765609" cy="514469"/>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ectangle 54">
            <a:extLst>
              <a:ext uri="{FF2B5EF4-FFF2-40B4-BE49-F238E27FC236}">
                <a16:creationId xmlns:a16="http://schemas.microsoft.com/office/drawing/2014/main" id="{6D127149-6AEA-40F9-B32A-18D2C94041D3}"/>
              </a:ext>
            </a:extLst>
          </p:cNvPr>
          <p:cNvSpPr/>
          <p:nvPr/>
        </p:nvSpPr>
        <p:spPr bwMode="auto">
          <a:xfrm>
            <a:off x="3171645" y="1957388"/>
            <a:ext cx="1748505" cy="62230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l" rtl="0" eaLnBrk="1" hangingPunct="1"/>
            <a:r>
              <a:rPr lang="en-GB" sz="1000" b="0" dirty="0"/>
              <a:t>Mimari tasarım</a:t>
            </a:r>
          </a:p>
          <a:p>
            <a:pPr algn="l" rtl="0" eaLnBrk="1" hangingPunct="1"/>
            <a:r>
              <a:rPr lang="en-GB" sz="1000" b="0" dirty="0"/>
              <a:t>HW / SW Bölümleme</a:t>
            </a:r>
          </a:p>
        </p:txBody>
      </p:sp>
    </p:spTree>
    <p:extLst>
      <p:ext uri="{BB962C8B-B14F-4D97-AF65-F5344CB8AC3E}">
        <p14:creationId xmlns:p14="http://schemas.microsoft.com/office/powerpoint/2010/main" val="30276026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dirty="0" err="1" smtClean="0"/>
              <a:t>Tipik</a:t>
            </a:r>
            <a:r>
              <a:rPr lang="en-GB" dirty="0" smtClean="0"/>
              <a:t> </a:t>
            </a:r>
            <a:r>
              <a:rPr lang="en-GB" dirty="0" err="1" smtClean="0"/>
              <a:t>bir</a:t>
            </a:r>
            <a:r>
              <a:rPr lang="en-GB" dirty="0" smtClean="0"/>
              <a:t> SoC </a:t>
            </a:r>
            <a:r>
              <a:rPr lang="en-GB" dirty="0" err="1" smtClean="0"/>
              <a:t>tasarım</a:t>
            </a:r>
            <a:r>
              <a:rPr lang="en-GB" dirty="0" smtClean="0"/>
              <a:t> </a:t>
            </a:r>
            <a:r>
              <a:rPr lang="en-GB" dirty="0" err="1" smtClean="0"/>
              <a:t>akışında</a:t>
            </a:r>
            <a:r>
              <a:rPr lang="en-GB" dirty="0" smtClean="0"/>
              <a:t>, </a:t>
            </a:r>
            <a:r>
              <a:rPr lang="en-GB" dirty="0" err="1" smtClean="0"/>
              <a:t>spesifikasyondan</a:t>
            </a:r>
            <a:r>
              <a:rPr lang="en-GB" dirty="0" smtClean="0"/>
              <a:t> son </a:t>
            </a:r>
            <a:r>
              <a:rPr lang="en-GB" dirty="0" err="1" smtClean="0"/>
              <a:t>paketlemeye</a:t>
            </a:r>
            <a:r>
              <a:rPr lang="en-GB" dirty="0" smtClean="0"/>
              <a:t> </a:t>
            </a:r>
            <a:r>
              <a:rPr lang="en-GB" dirty="0" err="1" smtClean="0"/>
              <a:t>kadar</a:t>
            </a:r>
            <a:r>
              <a:rPr lang="en-GB" dirty="0" smtClean="0"/>
              <a:t> </a:t>
            </a:r>
            <a:r>
              <a:rPr lang="en-GB" dirty="0" err="1" smtClean="0"/>
              <a:t>atılması</a:t>
            </a:r>
            <a:r>
              <a:rPr lang="en-GB" dirty="0" smtClean="0"/>
              <a:t> </a:t>
            </a:r>
            <a:r>
              <a:rPr lang="en-GB" dirty="0" err="1" smtClean="0"/>
              <a:t>gereken</a:t>
            </a:r>
            <a:r>
              <a:rPr lang="en-GB" dirty="0" smtClean="0"/>
              <a:t> </a:t>
            </a:r>
            <a:r>
              <a:rPr lang="en-GB" dirty="0" err="1" smtClean="0"/>
              <a:t>bir</a:t>
            </a:r>
            <a:r>
              <a:rPr lang="en-GB" dirty="0" smtClean="0"/>
              <a:t> </a:t>
            </a:r>
            <a:r>
              <a:rPr lang="en-GB" dirty="0" err="1" smtClean="0"/>
              <a:t>dizi</a:t>
            </a:r>
            <a:r>
              <a:rPr lang="en-GB" dirty="0" smtClean="0"/>
              <a:t> </a:t>
            </a:r>
            <a:r>
              <a:rPr lang="en-GB" dirty="0" err="1" smtClean="0"/>
              <a:t>anahtar</a:t>
            </a:r>
            <a:r>
              <a:rPr lang="en-GB" dirty="0" smtClean="0"/>
              <a:t> </a:t>
            </a:r>
            <a:r>
              <a:rPr lang="en-GB" dirty="0" err="1" smtClean="0"/>
              <a:t>adım</a:t>
            </a:r>
            <a:r>
              <a:rPr lang="en-GB" dirty="0" smtClean="0"/>
              <a:t> </a:t>
            </a:r>
            <a:r>
              <a:rPr lang="en-GB" dirty="0" err="1" smtClean="0"/>
              <a:t>vardır</a:t>
            </a:r>
            <a:r>
              <a:rPr lang="en-GB" dirty="0" smtClean="0"/>
              <a:t>. </a:t>
            </a:r>
            <a:r>
              <a:rPr lang="en-GB" dirty="0" err="1" smtClean="0"/>
              <a:t>Gerçekte</a:t>
            </a:r>
            <a:r>
              <a:rPr lang="en-GB" dirty="0" smtClean="0"/>
              <a:t>, </a:t>
            </a:r>
            <a:r>
              <a:rPr lang="en-GB" dirty="0" err="1" smtClean="0"/>
              <a:t>tasarım</a:t>
            </a:r>
            <a:r>
              <a:rPr lang="en-GB" dirty="0" smtClean="0"/>
              <a:t> </a:t>
            </a:r>
            <a:r>
              <a:rPr lang="en-GB" dirty="0" err="1" smtClean="0"/>
              <a:t>süreci</a:t>
            </a:r>
            <a:r>
              <a:rPr lang="en-GB" dirty="0" smtClean="0"/>
              <a:t> </a:t>
            </a:r>
            <a:r>
              <a:rPr lang="en-GB" dirty="0" err="1" smtClean="0"/>
              <a:t>daha</a:t>
            </a:r>
            <a:r>
              <a:rPr lang="en-GB" dirty="0" smtClean="0"/>
              <a:t> </a:t>
            </a:r>
            <a:r>
              <a:rPr lang="en-GB" dirty="0" err="1" smtClean="0"/>
              <a:t>karmaşıktır</a:t>
            </a:r>
            <a:r>
              <a:rPr lang="en-GB" dirty="0" smtClean="0"/>
              <a:t> </a:t>
            </a:r>
            <a:r>
              <a:rPr lang="en-GB" dirty="0" err="1" smtClean="0"/>
              <a:t>ve</a:t>
            </a:r>
            <a:r>
              <a:rPr lang="en-GB" dirty="0" smtClean="0"/>
              <a:t> </a:t>
            </a:r>
            <a:r>
              <a:rPr lang="en-GB" dirty="0" err="1" smtClean="0"/>
              <a:t>kısmen</a:t>
            </a:r>
            <a:r>
              <a:rPr lang="en-GB" dirty="0" smtClean="0"/>
              <a:t> </a:t>
            </a:r>
            <a:r>
              <a:rPr lang="en-GB" dirty="0" err="1" smtClean="0"/>
              <a:t>eşzamanlı</a:t>
            </a:r>
            <a:r>
              <a:rPr lang="en-GB" dirty="0" smtClean="0"/>
              <a:t> </a:t>
            </a:r>
            <a:r>
              <a:rPr lang="en-GB" dirty="0" err="1" smtClean="0"/>
              <a:t>yinelemeli</a:t>
            </a:r>
            <a:r>
              <a:rPr lang="en-GB" dirty="0" smtClean="0"/>
              <a:t> </a:t>
            </a:r>
            <a:r>
              <a:rPr lang="en-GB" dirty="0" err="1" smtClean="0"/>
              <a:t>döngülerden</a:t>
            </a:r>
            <a:r>
              <a:rPr lang="en-GB" dirty="0" smtClean="0"/>
              <a:t> </a:t>
            </a:r>
            <a:r>
              <a:rPr lang="en-GB" dirty="0" err="1" smtClean="0"/>
              <a:t>oluşur</a:t>
            </a:r>
            <a:r>
              <a:rPr lang="en-GB" dirty="0" smtClean="0"/>
              <a:t>. IC </a:t>
            </a:r>
            <a:r>
              <a:rPr lang="en-GB" dirty="0" err="1" smtClean="0"/>
              <a:t>tasarım</a:t>
            </a:r>
            <a:r>
              <a:rPr lang="en-GB" dirty="0" smtClean="0"/>
              <a:t> </a:t>
            </a:r>
            <a:r>
              <a:rPr lang="en-GB" dirty="0" err="1" smtClean="0"/>
              <a:t>araçları</a:t>
            </a:r>
            <a:r>
              <a:rPr lang="en-GB" dirty="0" smtClean="0"/>
              <a:t> </a:t>
            </a:r>
            <a:r>
              <a:rPr lang="en-GB" dirty="0" err="1" smtClean="0"/>
              <a:t>bu</a:t>
            </a:r>
            <a:r>
              <a:rPr lang="en-GB" dirty="0" smtClean="0"/>
              <a:t> </a:t>
            </a:r>
            <a:r>
              <a:rPr lang="en-GB" dirty="0" err="1" smtClean="0"/>
              <a:t>sürecin</a:t>
            </a:r>
            <a:r>
              <a:rPr lang="en-GB" dirty="0" smtClean="0"/>
              <a:t> </a:t>
            </a:r>
            <a:r>
              <a:rPr lang="en-GB" dirty="0" err="1" smtClean="0"/>
              <a:t>ayrılmaz</a:t>
            </a:r>
            <a:r>
              <a:rPr lang="en-GB" dirty="0" smtClean="0"/>
              <a:t> </a:t>
            </a:r>
            <a:r>
              <a:rPr lang="en-GB" dirty="0" err="1" smtClean="0"/>
              <a:t>bir</a:t>
            </a:r>
            <a:r>
              <a:rPr lang="en-GB" dirty="0" smtClean="0"/>
              <a:t> </a:t>
            </a:r>
            <a:r>
              <a:rPr lang="en-GB" dirty="0" err="1" smtClean="0"/>
              <a:t>parçasıdır</a:t>
            </a:r>
            <a:r>
              <a:rPr lang="en-GB" dirty="0" smtClean="0"/>
              <a:t>.</a:t>
            </a:r>
          </a:p>
          <a:p>
            <a:endParaRPr lang="tr-TR" dirty="0"/>
          </a:p>
        </p:txBody>
      </p:sp>
    </p:spTree>
    <p:extLst>
      <p:ext uri="{BB962C8B-B14F-4D97-AF65-F5344CB8AC3E}">
        <p14:creationId xmlns:p14="http://schemas.microsoft.com/office/powerpoint/2010/main" val="39905987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SoC Tasarım Akışı</a:t>
            </a:r>
            <a:endParaRPr lang="en-US" dirty="0"/>
          </a:p>
        </p:txBody>
      </p:sp>
      <p:grpSp>
        <p:nvGrpSpPr>
          <p:cNvPr id="7" name="Group 15">
            <a:extLst>
              <a:ext uri="{FF2B5EF4-FFF2-40B4-BE49-F238E27FC236}">
                <a16:creationId xmlns:a16="http://schemas.microsoft.com/office/drawing/2014/main" id="{25A6E0DB-2A32-4A81-B78E-3D7C1EEE517F}"/>
              </a:ext>
            </a:extLst>
          </p:cNvPr>
          <p:cNvGrpSpPr>
            <a:grpSpLocks/>
          </p:cNvGrpSpPr>
          <p:nvPr/>
        </p:nvGrpSpPr>
        <p:grpSpPr bwMode="auto">
          <a:xfrm>
            <a:off x="928855" y="1876425"/>
            <a:ext cx="10598242" cy="3386138"/>
            <a:chOff x="696913" y="1876602"/>
            <a:chExt cx="6407150" cy="3386138"/>
          </a:xfrm>
        </p:grpSpPr>
        <p:cxnSp>
          <p:nvCxnSpPr>
            <p:cNvPr id="57" name="Straight Connector 56">
              <a:extLst>
                <a:ext uri="{FF2B5EF4-FFF2-40B4-BE49-F238E27FC236}">
                  <a16:creationId xmlns:a16="http://schemas.microsoft.com/office/drawing/2014/main" id="{E558E9AA-9F15-43A1-BC5F-E53BF232A6A8}"/>
                </a:ext>
              </a:extLst>
            </p:cNvPr>
            <p:cNvCxnSpPr/>
            <p:nvPr/>
          </p:nvCxnSpPr>
          <p:spPr bwMode="auto">
            <a:xfrm flipH="1">
              <a:off x="696913" y="4243565"/>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8" name="Straight Connector 57">
              <a:extLst>
                <a:ext uri="{FF2B5EF4-FFF2-40B4-BE49-F238E27FC236}">
                  <a16:creationId xmlns:a16="http://schemas.microsoft.com/office/drawing/2014/main" id="{0DE8B332-B3BF-4F1A-9B30-A2B36E2833A5}"/>
                </a:ext>
              </a:extLst>
            </p:cNvPr>
            <p:cNvCxnSpPr/>
            <p:nvPr/>
          </p:nvCxnSpPr>
          <p:spPr bwMode="auto">
            <a:xfrm flipH="1">
              <a:off x="696913" y="1876602"/>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9" name="Straight Connector 58">
              <a:extLst>
                <a:ext uri="{FF2B5EF4-FFF2-40B4-BE49-F238E27FC236}">
                  <a16:creationId xmlns:a16="http://schemas.microsoft.com/office/drawing/2014/main" id="{88BAEBE1-A35D-4759-B129-AE745044F361}"/>
                </a:ext>
              </a:extLst>
            </p:cNvPr>
            <p:cNvCxnSpPr/>
            <p:nvPr/>
          </p:nvCxnSpPr>
          <p:spPr bwMode="auto">
            <a:xfrm flipH="1">
              <a:off x="696913" y="5262740"/>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grpSp>
      <p:sp>
        <p:nvSpPr>
          <p:cNvPr id="8" name="Rectangle 7">
            <a:extLst>
              <a:ext uri="{FF2B5EF4-FFF2-40B4-BE49-F238E27FC236}">
                <a16:creationId xmlns:a16="http://schemas.microsoft.com/office/drawing/2014/main" id="{673EF7CB-B2FE-46F4-BC63-AD752A29735A}"/>
              </a:ext>
            </a:extLst>
          </p:cNvPr>
          <p:cNvSpPr/>
          <p:nvPr/>
        </p:nvSpPr>
        <p:spPr bwMode="auto">
          <a:xfrm>
            <a:off x="1303358" y="1030288"/>
            <a:ext cx="1165828" cy="41116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9" name="Rectangle 8">
            <a:extLst>
              <a:ext uri="{FF2B5EF4-FFF2-40B4-BE49-F238E27FC236}">
                <a16:creationId xmlns:a16="http://schemas.microsoft.com/office/drawing/2014/main" id="{BDEB0DBF-D878-443A-9072-738F17013F99}"/>
              </a:ext>
            </a:extLst>
          </p:cNvPr>
          <p:cNvSpPr/>
          <p:nvPr/>
        </p:nvSpPr>
        <p:spPr bwMode="auto">
          <a:xfrm>
            <a:off x="1206030" y="1085851"/>
            <a:ext cx="1165828" cy="4095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10" name="Rectangle 9">
            <a:extLst>
              <a:ext uri="{FF2B5EF4-FFF2-40B4-BE49-F238E27FC236}">
                <a16:creationId xmlns:a16="http://schemas.microsoft.com/office/drawing/2014/main" id="{2F510512-C302-459B-9582-4FE8E5548CB6}"/>
              </a:ext>
            </a:extLst>
          </p:cNvPr>
          <p:cNvSpPr/>
          <p:nvPr/>
        </p:nvSpPr>
        <p:spPr bwMode="auto">
          <a:xfrm>
            <a:off x="1127743" y="1157289"/>
            <a:ext cx="1167944" cy="407987"/>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11" name="Rectangle 10">
            <a:extLst>
              <a:ext uri="{FF2B5EF4-FFF2-40B4-BE49-F238E27FC236}">
                <a16:creationId xmlns:a16="http://schemas.microsoft.com/office/drawing/2014/main" id="{DF8C40AD-7424-46DD-9FD0-31F807ADC4D4}"/>
              </a:ext>
            </a:extLst>
          </p:cNvPr>
          <p:cNvSpPr/>
          <p:nvPr/>
        </p:nvSpPr>
        <p:spPr bwMode="auto">
          <a:xfrm>
            <a:off x="1051573" y="1228725"/>
            <a:ext cx="1165827" cy="407988"/>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Donanım </a:t>
            </a:r>
          </a:p>
          <a:p>
            <a:pPr algn="ctr" rtl="0">
              <a:defRPr/>
            </a:pPr>
            <a:r>
              <a:rPr lang="en-GB" sz="1000" b="0" dirty="0">
                <a:cs typeface="Arial" charset="0"/>
              </a:rPr>
              <a:t>IP Çekirdekleri</a:t>
            </a:r>
          </a:p>
        </p:txBody>
      </p:sp>
      <p:sp>
        <p:nvSpPr>
          <p:cNvPr id="12" name="Down Arrow 12">
            <a:extLst>
              <a:ext uri="{FF2B5EF4-FFF2-40B4-BE49-F238E27FC236}">
                <a16:creationId xmlns:a16="http://schemas.microsoft.com/office/drawing/2014/main" id="{02FFA8AB-9DDF-43AC-B279-AC35D99D0791}"/>
              </a:ext>
            </a:extLst>
          </p:cNvPr>
          <p:cNvSpPr/>
          <p:nvPr/>
        </p:nvSpPr>
        <p:spPr bwMode="auto">
          <a:xfrm>
            <a:off x="1493784" y="1695450"/>
            <a:ext cx="327956"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13" name="Rectangle 12">
            <a:extLst>
              <a:ext uri="{FF2B5EF4-FFF2-40B4-BE49-F238E27FC236}">
                <a16:creationId xmlns:a16="http://schemas.microsoft.com/office/drawing/2014/main" id="{7342C866-2464-4A3F-AD1E-83583BA480B3}"/>
              </a:ext>
            </a:extLst>
          </p:cNvPr>
          <p:cNvSpPr/>
          <p:nvPr/>
        </p:nvSpPr>
        <p:spPr bwMode="auto">
          <a:xfrm>
            <a:off x="3332448" y="954088"/>
            <a:ext cx="1523405" cy="442912"/>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SoC </a:t>
            </a:r>
          </a:p>
          <a:p>
            <a:pPr algn="ctr" rtl="0">
              <a:defRPr/>
            </a:pPr>
            <a:r>
              <a:rPr lang="en-GB" sz="1000" b="0" dirty="0">
                <a:cs typeface="Arial" charset="0"/>
              </a:rPr>
              <a:t>Tasarım Özellikleri</a:t>
            </a:r>
          </a:p>
        </p:txBody>
      </p:sp>
      <p:sp>
        <p:nvSpPr>
          <p:cNvPr id="14" name="TextBox 18">
            <a:extLst>
              <a:ext uri="{FF2B5EF4-FFF2-40B4-BE49-F238E27FC236}">
                <a16:creationId xmlns:a16="http://schemas.microsoft.com/office/drawing/2014/main" id="{B278BE33-8526-4B86-9218-304988832942}"/>
              </a:ext>
            </a:extLst>
          </p:cNvPr>
          <p:cNvSpPr txBox="1">
            <a:spLocks noChangeArrowheads="1"/>
          </p:cNvSpPr>
          <p:nvPr/>
        </p:nvSpPr>
        <p:spPr bwMode="auto">
          <a:xfrm>
            <a:off x="2748475" y="1427163"/>
            <a:ext cx="1125627"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HW Çekirdekleri Satın Alın</a:t>
            </a:r>
          </a:p>
        </p:txBody>
      </p:sp>
      <p:sp>
        <p:nvSpPr>
          <p:cNvPr id="15" name="TextBox 23">
            <a:extLst>
              <a:ext uri="{FF2B5EF4-FFF2-40B4-BE49-F238E27FC236}">
                <a16:creationId xmlns:a16="http://schemas.microsoft.com/office/drawing/2014/main" id="{582C4FDC-061D-4272-8373-53E49EC1348D}"/>
              </a:ext>
            </a:extLst>
          </p:cNvPr>
          <p:cNvSpPr txBox="1">
            <a:spLocks noChangeArrowheads="1"/>
          </p:cNvSpPr>
          <p:nvPr/>
        </p:nvSpPr>
        <p:spPr bwMode="auto">
          <a:xfrm>
            <a:off x="4388253" y="1397000"/>
            <a:ext cx="11319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Yazılım Sürücüleri Satın Alın</a:t>
            </a:r>
          </a:p>
        </p:txBody>
      </p:sp>
      <p:sp>
        <p:nvSpPr>
          <p:cNvPr id="16" name="Rectangle 15">
            <a:extLst>
              <a:ext uri="{FF2B5EF4-FFF2-40B4-BE49-F238E27FC236}">
                <a16:creationId xmlns:a16="http://schemas.microsoft.com/office/drawing/2014/main" id="{01B47AED-7DC7-4526-87F7-6FA8A7F5CDA7}"/>
              </a:ext>
            </a:extLst>
          </p:cNvPr>
          <p:cNvSpPr/>
          <p:nvPr/>
        </p:nvSpPr>
        <p:spPr bwMode="auto">
          <a:xfrm>
            <a:off x="1051574" y="2116138"/>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Birleşik</a:t>
            </a:r>
          </a:p>
          <a:p>
            <a:pPr algn="ctr" rtl="0">
              <a:defRPr/>
            </a:pPr>
            <a:r>
              <a:rPr lang="en-GB" sz="1000" b="0" dirty="0">
                <a:cs typeface="Arial" charset="0"/>
              </a:rPr>
              <a:t>Donanım</a:t>
            </a:r>
          </a:p>
        </p:txBody>
      </p:sp>
      <p:sp>
        <p:nvSpPr>
          <p:cNvPr id="17" name="Rectangle 16">
            <a:extLst>
              <a:ext uri="{FF2B5EF4-FFF2-40B4-BE49-F238E27FC236}">
                <a16:creationId xmlns:a16="http://schemas.microsoft.com/office/drawing/2014/main" id="{49C711E8-01E4-4F3B-A378-0711161A3DA6}"/>
              </a:ext>
            </a:extLst>
          </p:cNvPr>
          <p:cNvSpPr/>
          <p:nvPr/>
        </p:nvSpPr>
        <p:spPr bwMode="auto">
          <a:xfrm>
            <a:off x="5727579" y="2116138"/>
            <a:ext cx="1252577"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Birleşik</a:t>
            </a:r>
          </a:p>
          <a:p>
            <a:pPr algn="ctr" rtl="0">
              <a:defRPr/>
            </a:pPr>
            <a:r>
              <a:rPr lang="en-GB" sz="1000" b="0" dirty="0">
                <a:cs typeface="Arial" charset="0"/>
              </a:rPr>
              <a:t>Yazılım</a:t>
            </a:r>
          </a:p>
        </p:txBody>
      </p:sp>
      <p:sp>
        <p:nvSpPr>
          <p:cNvPr id="18" name="Rectangle 17">
            <a:extLst>
              <a:ext uri="{FF2B5EF4-FFF2-40B4-BE49-F238E27FC236}">
                <a16:creationId xmlns:a16="http://schemas.microsoft.com/office/drawing/2014/main" id="{542C7940-D736-43BF-B787-8DF2C19A6063}"/>
              </a:ext>
            </a:extLst>
          </p:cNvPr>
          <p:cNvSpPr/>
          <p:nvPr/>
        </p:nvSpPr>
        <p:spPr bwMode="auto">
          <a:xfrm>
            <a:off x="3114516" y="3019425"/>
            <a:ext cx="1830202" cy="3746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Platformlarda Prototip</a:t>
            </a:r>
          </a:p>
          <a:p>
            <a:pPr algn="ctr" rtl="0">
              <a:defRPr/>
            </a:pPr>
            <a:r>
              <a:rPr lang="en-GB" sz="1000" b="0" dirty="0">
                <a:cs typeface="Arial" charset="0"/>
              </a:rPr>
              <a:t>ör. FPGA</a:t>
            </a:r>
          </a:p>
        </p:txBody>
      </p:sp>
      <p:sp>
        <p:nvSpPr>
          <p:cNvPr id="19" name="Rectangle 18">
            <a:extLst>
              <a:ext uri="{FF2B5EF4-FFF2-40B4-BE49-F238E27FC236}">
                <a16:creationId xmlns:a16="http://schemas.microsoft.com/office/drawing/2014/main" id="{2824B8B1-302D-4EF1-A7C6-C5F492428DFF}"/>
              </a:ext>
            </a:extLst>
          </p:cNvPr>
          <p:cNvSpPr/>
          <p:nvPr/>
        </p:nvSpPr>
        <p:spPr bwMode="auto">
          <a:xfrm>
            <a:off x="1049457" y="2930525"/>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İşlevsel</a:t>
            </a:r>
          </a:p>
          <a:p>
            <a:pPr algn="ctr" rtl="0">
              <a:defRPr/>
            </a:pPr>
            <a:r>
              <a:rPr lang="en-GB" sz="1000" b="0" dirty="0">
                <a:cs typeface="Arial" charset="0"/>
              </a:rPr>
              <a:t>Simülasyon</a:t>
            </a:r>
          </a:p>
        </p:txBody>
      </p:sp>
      <p:sp>
        <p:nvSpPr>
          <p:cNvPr id="20" name="Rectangle 19">
            <a:extLst>
              <a:ext uri="{FF2B5EF4-FFF2-40B4-BE49-F238E27FC236}">
                <a16:creationId xmlns:a16="http://schemas.microsoft.com/office/drawing/2014/main" id="{2E72CFB9-F30D-47AB-ADB3-B70B064B238C}"/>
              </a:ext>
            </a:extLst>
          </p:cNvPr>
          <p:cNvSpPr/>
          <p:nvPr/>
        </p:nvSpPr>
        <p:spPr bwMode="auto">
          <a:xfrm>
            <a:off x="5763548" y="2930525"/>
            <a:ext cx="1216609"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Yazılım</a:t>
            </a:r>
          </a:p>
          <a:p>
            <a:pPr algn="ctr" rtl="0">
              <a:defRPr/>
            </a:pPr>
            <a:r>
              <a:rPr lang="en-GB" sz="1000" b="0" dirty="0">
                <a:cs typeface="Arial" charset="0"/>
              </a:rPr>
              <a:t>Simülasyon</a:t>
            </a:r>
          </a:p>
        </p:txBody>
      </p:sp>
      <p:sp>
        <p:nvSpPr>
          <p:cNvPr id="21" name="Rectangle 20">
            <a:extLst>
              <a:ext uri="{FF2B5EF4-FFF2-40B4-BE49-F238E27FC236}">
                <a16:creationId xmlns:a16="http://schemas.microsoft.com/office/drawing/2014/main" id="{9B5A9EBC-D99C-430A-86BC-87788F4DDC34}"/>
              </a:ext>
            </a:extLst>
          </p:cNvPr>
          <p:cNvSpPr/>
          <p:nvPr/>
        </p:nvSpPr>
        <p:spPr bwMode="auto">
          <a:xfrm>
            <a:off x="770166" y="3702051"/>
            <a:ext cx="1773074" cy="3968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Fiziksel Optimizasyon</a:t>
            </a:r>
          </a:p>
          <a:p>
            <a:pPr algn="ctr" rtl="0">
              <a:defRPr/>
            </a:pPr>
            <a:r>
              <a:rPr lang="en-GB" sz="1000" b="0" dirty="0">
                <a:cs typeface="Arial" charset="0"/>
              </a:rPr>
              <a:t>ve Fabrikasyon</a:t>
            </a:r>
          </a:p>
        </p:txBody>
      </p:sp>
      <p:sp>
        <p:nvSpPr>
          <p:cNvPr id="22" name="Rectangle 21">
            <a:extLst>
              <a:ext uri="{FF2B5EF4-FFF2-40B4-BE49-F238E27FC236}">
                <a16:creationId xmlns:a16="http://schemas.microsoft.com/office/drawing/2014/main" id="{5258ADBD-1840-4E3D-B998-68BC5B6EB38F}"/>
              </a:ext>
            </a:extLst>
          </p:cNvPr>
          <p:cNvSpPr/>
          <p:nvPr/>
        </p:nvSpPr>
        <p:spPr bwMode="auto">
          <a:xfrm>
            <a:off x="5480026" y="3695700"/>
            <a:ext cx="2010048" cy="3952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Uygulama geliştirme</a:t>
            </a:r>
          </a:p>
          <a:p>
            <a:pPr algn="ctr" rtl="0">
              <a:defRPr/>
            </a:pPr>
            <a:r>
              <a:rPr lang="en-GB" sz="1000" dirty="0">
                <a:cs typeface="Arial" charset="0"/>
              </a:rPr>
              <a:t>ve Test</a:t>
            </a:r>
          </a:p>
        </p:txBody>
      </p:sp>
      <p:sp>
        <p:nvSpPr>
          <p:cNvPr id="23" name="Rectangle 22">
            <a:extLst>
              <a:ext uri="{FF2B5EF4-FFF2-40B4-BE49-F238E27FC236}">
                <a16:creationId xmlns:a16="http://schemas.microsoft.com/office/drawing/2014/main" id="{C287677A-6563-4543-848E-EF43435AC520}"/>
              </a:ext>
            </a:extLst>
          </p:cNvPr>
          <p:cNvSpPr/>
          <p:nvPr/>
        </p:nvSpPr>
        <p:spPr bwMode="auto">
          <a:xfrm>
            <a:off x="3292247" y="3724275"/>
            <a:ext cx="1413381" cy="3746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HW / SW</a:t>
            </a:r>
          </a:p>
          <a:p>
            <a:pPr algn="ctr" rtl="0">
              <a:defRPr/>
            </a:pPr>
            <a:r>
              <a:rPr lang="en-GB" sz="1000" b="0" dirty="0">
                <a:cs typeface="Arial" charset="0"/>
              </a:rPr>
              <a:t>Birlikte doğrulama</a:t>
            </a:r>
          </a:p>
        </p:txBody>
      </p:sp>
      <p:sp>
        <p:nvSpPr>
          <p:cNvPr id="24" name="Rectangle 23">
            <a:extLst>
              <a:ext uri="{FF2B5EF4-FFF2-40B4-BE49-F238E27FC236}">
                <a16:creationId xmlns:a16="http://schemas.microsoft.com/office/drawing/2014/main" id="{06C867E2-5F95-4887-B495-EC669626BAE5}"/>
              </a:ext>
            </a:extLst>
          </p:cNvPr>
          <p:cNvSpPr/>
          <p:nvPr/>
        </p:nvSpPr>
        <p:spPr bwMode="auto">
          <a:xfrm>
            <a:off x="3089126" y="4684713"/>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Hacim İmalatı </a:t>
            </a:r>
          </a:p>
          <a:p>
            <a:pPr algn="ctr" rtl="0">
              <a:defRPr/>
            </a:pPr>
            <a:r>
              <a:rPr lang="en-GB" sz="1000" b="0" dirty="0">
                <a:cs typeface="Arial" charset="0"/>
              </a:rPr>
              <a:t>ve gemi</a:t>
            </a:r>
          </a:p>
        </p:txBody>
      </p:sp>
      <p:sp>
        <p:nvSpPr>
          <p:cNvPr id="25" name="Rectangle 24">
            <a:extLst>
              <a:ext uri="{FF2B5EF4-FFF2-40B4-BE49-F238E27FC236}">
                <a16:creationId xmlns:a16="http://schemas.microsoft.com/office/drawing/2014/main" id="{73EBCEB3-4195-4A41-9819-A638F9B78844}"/>
              </a:ext>
            </a:extLst>
          </p:cNvPr>
          <p:cNvSpPr/>
          <p:nvPr/>
        </p:nvSpPr>
        <p:spPr bwMode="auto">
          <a:xfrm>
            <a:off x="5985712" y="1030288"/>
            <a:ext cx="1165827" cy="411162"/>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26" name="Rectangle 25">
            <a:extLst>
              <a:ext uri="{FF2B5EF4-FFF2-40B4-BE49-F238E27FC236}">
                <a16:creationId xmlns:a16="http://schemas.microsoft.com/office/drawing/2014/main" id="{E7B29F2F-DF6F-4019-8B46-A2153F397E06}"/>
              </a:ext>
            </a:extLst>
          </p:cNvPr>
          <p:cNvSpPr/>
          <p:nvPr/>
        </p:nvSpPr>
        <p:spPr bwMode="auto">
          <a:xfrm>
            <a:off x="5888383" y="1085851"/>
            <a:ext cx="1165827" cy="40957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27" name="Rectangle 26">
            <a:extLst>
              <a:ext uri="{FF2B5EF4-FFF2-40B4-BE49-F238E27FC236}">
                <a16:creationId xmlns:a16="http://schemas.microsoft.com/office/drawing/2014/main" id="{24B19BE6-658B-4A1B-8F58-79E6B6FF3E0E}"/>
              </a:ext>
            </a:extLst>
          </p:cNvPr>
          <p:cNvSpPr/>
          <p:nvPr/>
        </p:nvSpPr>
        <p:spPr bwMode="auto">
          <a:xfrm>
            <a:off x="5810096" y="1157289"/>
            <a:ext cx="1167944" cy="407987"/>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28" name="Rectangle 27">
            <a:extLst>
              <a:ext uri="{FF2B5EF4-FFF2-40B4-BE49-F238E27FC236}">
                <a16:creationId xmlns:a16="http://schemas.microsoft.com/office/drawing/2014/main" id="{EFE9E5EB-4CCB-416F-B7A3-67E0E2E9AD9D}"/>
              </a:ext>
            </a:extLst>
          </p:cNvPr>
          <p:cNvSpPr/>
          <p:nvPr/>
        </p:nvSpPr>
        <p:spPr bwMode="auto">
          <a:xfrm>
            <a:off x="5733927" y="1228725"/>
            <a:ext cx="1165828" cy="4079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Yazılım </a:t>
            </a:r>
          </a:p>
          <a:p>
            <a:pPr algn="ctr" rtl="0">
              <a:defRPr/>
            </a:pPr>
            <a:r>
              <a:rPr lang="en-GB" sz="1000" b="0" dirty="0">
                <a:cs typeface="Arial" charset="0"/>
              </a:rPr>
              <a:t>sürücüler</a:t>
            </a:r>
          </a:p>
        </p:txBody>
      </p:sp>
      <p:sp>
        <p:nvSpPr>
          <p:cNvPr id="29" name="Down Arrow 59">
            <a:extLst>
              <a:ext uri="{FF2B5EF4-FFF2-40B4-BE49-F238E27FC236}">
                <a16:creationId xmlns:a16="http://schemas.microsoft.com/office/drawing/2014/main" id="{337DFC8A-B3D7-4B25-B86A-0DFD4972C6EC}"/>
              </a:ext>
            </a:extLst>
          </p:cNvPr>
          <p:cNvSpPr/>
          <p:nvPr/>
        </p:nvSpPr>
        <p:spPr bwMode="auto">
          <a:xfrm>
            <a:off x="1493784" y="2627313"/>
            <a:ext cx="327956"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0" name="Down Arrow 62">
            <a:extLst>
              <a:ext uri="{FF2B5EF4-FFF2-40B4-BE49-F238E27FC236}">
                <a16:creationId xmlns:a16="http://schemas.microsoft.com/office/drawing/2014/main" id="{B46D3395-9CEC-421B-A51D-0FC5A06917BE}"/>
              </a:ext>
            </a:extLst>
          </p:cNvPr>
          <p:cNvSpPr/>
          <p:nvPr/>
        </p:nvSpPr>
        <p:spPr bwMode="auto">
          <a:xfrm>
            <a:off x="6152863" y="1695450"/>
            <a:ext cx="325839"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1" name="Down Arrow 63">
            <a:extLst>
              <a:ext uri="{FF2B5EF4-FFF2-40B4-BE49-F238E27FC236}">
                <a16:creationId xmlns:a16="http://schemas.microsoft.com/office/drawing/2014/main" id="{E12CDE1D-66DC-4C07-9DF8-4E229877465A}"/>
              </a:ext>
            </a:extLst>
          </p:cNvPr>
          <p:cNvSpPr/>
          <p:nvPr/>
        </p:nvSpPr>
        <p:spPr bwMode="auto">
          <a:xfrm>
            <a:off x="6188833" y="2627313"/>
            <a:ext cx="325839"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2" name="Down Arrow 66">
            <a:extLst>
              <a:ext uri="{FF2B5EF4-FFF2-40B4-BE49-F238E27FC236}">
                <a16:creationId xmlns:a16="http://schemas.microsoft.com/office/drawing/2014/main" id="{ADF23BCE-6751-4D19-A9FD-31A3E018F549}"/>
              </a:ext>
            </a:extLst>
          </p:cNvPr>
          <p:cNvSpPr/>
          <p:nvPr/>
        </p:nvSpPr>
        <p:spPr bwMode="auto">
          <a:xfrm rot="2700000">
            <a:off x="2749224" y="3339383"/>
            <a:ext cx="233363" cy="38719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3" name="Down Arrow 70">
            <a:extLst>
              <a:ext uri="{FF2B5EF4-FFF2-40B4-BE49-F238E27FC236}">
                <a16:creationId xmlns:a16="http://schemas.microsoft.com/office/drawing/2014/main" id="{C00F049B-7575-44C0-8EA4-8A80A22B0493}"/>
              </a:ext>
            </a:extLst>
          </p:cNvPr>
          <p:cNvSpPr/>
          <p:nvPr/>
        </p:nvSpPr>
        <p:spPr bwMode="auto">
          <a:xfrm>
            <a:off x="3865641" y="414972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4" name="Down Arrow 71">
            <a:extLst>
              <a:ext uri="{FF2B5EF4-FFF2-40B4-BE49-F238E27FC236}">
                <a16:creationId xmlns:a16="http://schemas.microsoft.com/office/drawing/2014/main" id="{49D9672C-DDE6-4139-BAA6-8ACB6930E100}"/>
              </a:ext>
            </a:extLst>
          </p:cNvPr>
          <p:cNvSpPr/>
          <p:nvPr/>
        </p:nvSpPr>
        <p:spPr bwMode="auto">
          <a:xfrm rot="16200000">
            <a:off x="2827247"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5" name="Down Arrow 72">
            <a:extLst>
              <a:ext uri="{FF2B5EF4-FFF2-40B4-BE49-F238E27FC236}">
                <a16:creationId xmlns:a16="http://schemas.microsoft.com/office/drawing/2014/main" id="{861FD89A-BE35-44A9-8D6B-4C292C671BDA}"/>
              </a:ext>
            </a:extLst>
          </p:cNvPr>
          <p:cNvSpPr/>
          <p:nvPr/>
        </p:nvSpPr>
        <p:spPr bwMode="auto">
          <a:xfrm rot="5400000">
            <a:off x="4930391"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6" name="Down Arrow 73">
            <a:extLst>
              <a:ext uri="{FF2B5EF4-FFF2-40B4-BE49-F238E27FC236}">
                <a16:creationId xmlns:a16="http://schemas.microsoft.com/office/drawing/2014/main" id="{375BFF90-BC74-46D8-9949-83642BD44960}"/>
              </a:ext>
            </a:extLst>
          </p:cNvPr>
          <p:cNvSpPr/>
          <p:nvPr/>
        </p:nvSpPr>
        <p:spPr bwMode="auto">
          <a:xfrm rot="5400000">
            <a:off x="5210741" y="2968702"/>
            <a:ext cx="231775" cy="387199"/>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7" name="Down Arrow 74">
            <a:extLst>
              <a:ext uri="{FF2B5EF4-FFF2-40B4-BE49-F238E27FC236}">
                <a16:creationId xmlns:a16="http://schemas.microsoft.com/office/drawing/2014/main" id="{A354CC72-6209-4259-99C0-17FA47713E8C}"/>
              </a:ext>
            </a:extLst>
          </p:cNvPr>
          <p:cNvSpPr/>
          <p:nvPr/>
        </p:nvSpPr>
        <p:spPr bwMode="auto">
          <a:xfrm rot="16200000">
            <a:off x="2622009" y="29676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8" name="Down Arrow 76">
            <a:extLst>
              <a:ext uri="{FF2B5EF4-FFF2-40B4-BE49-F238E27FC236}">
                <a16:creationId xmlns:a16="http://schemas.microsoft.com/office/drawing/2014/main" id="{42986136-695B-4E7A-A892-69ABE802BC7A}"/>
              </a:ext>
            </a:extLst>
          </p:cNvPr>
          <p:cNvSpPr/>
          <p:nvPr/>
        </p:nvSpPr>
        <p:spPr bwMode="auto">
          <a:xfrm rot="14220710">
            <a:off x="5133777" y="1496337"/>
            <a:ext cx="233362"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9" name="Down Arrow 77">
            <a:extLst>
              <a:ext uri="{FF2B5EF4-FFF2-40B4-BE49-F238E27FC236}">
                <a16:creationId xmlns:a16="http://schemas.microsoft.com/office/drawing/2014/main" id="{64A6D064-CEDE-41E8-BA75-25A28B3A00FF}"/>
              </a:ext>
            </a:extLst>
          </p:cNvPr>
          <p:cNvSpPr/>
          <p:nvPr/>
        </p:nvSpPr>
        <p:spPr bwMode="auto">
          <a:xfrm rot="7200000">
            <a:off x="2633647" y="1514594"/>
            <a:ext cx="231775"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40" name="Down Arrow 81">
            <a:extLst>
              <a:ext uri="{FF2B5EF4-FFF2-40B4-BE49-F238E27FC236}">
                <a16:creationId xmlns:a16="http://schemas.microsoft.com/office/drawing/2014/main" id="{7410D789-EC81-4254-9486-34E03D63DB2F}"/>
              </a:ext>
            </a:extLst>
          </p:cNvPr>
          <p:cNvSpPr/>
          <p:nvPr/>
        </p:nvSpPr>
        <p:spPr bwMode="auto">
          <a:xfrm rot="18900000">
            <a:off x="5097060" y="3395664"/>
            <a:ext cx="325839" cy="274637"/>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41" name="TextBox 23">
            <a:extLst>
              <a:ext uri="{FF2B5EF4-FFF2-40B4-BE49-F238E27FC236}">
                <a16:creationId xmlns:a16="http://schemas.microsoft.com/office/drawing/2014/main" id="{7732021B-AF34-4D58-8C48-D84C98BEA896}"/>
              </a:ext>
            </a:extLst>
          </p:cNvPr>
          <p:cNvSpPr txBox="1">
            <a:spLocks noChangeArrowheads="1"/>
          </p:cNvSpPr>
          <p:nvPr/>
        </p:nvSpPr>
        <p:spPr bwMode="auto">
          <a:xfrm>
            <a:off x="9914826" y="1131888"/>
            <a:ext cx="144723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IP Satıcıları:</a:t>
            </a:r>
          </a:p>
          <a:p>
            <a:pPr algn="l" rtl="0" eaLnBrk="1" hangingPunct="1"/>
            <a:r>
              <a:rPr lang="en-GB" sz="1200" b="0" dirty="0"/>
              <a:t>Çekirdek Tasarım </a:t>
            </a:r>
          </a:p>
        </p:txBody>
      </p:sp>
      <p:sp>
        <p:nvSpPr>
          <p:cNvPr id="42" name="TextBox 23">
            <a:extLst>
              <a:ext uri="{FF2B5EF4-FFF2-40B4-BE49-F238E27FC236}">
                <a16:creationId xmlns:a16="http://schemas.microsoft.com/office/drawing/2014/main" id="{8B1674B2-1A3F-4539-8D92-B40122EE53C8}"/>
              </a:ext>
            </a:extLst>
          </p:cNvPr>
          <p:cNvSpPr txBox="1">
            <a:spLocks noChangeArrowheads="1"/>
          </p:cNvSpPr>
          <p:nvPr/>
        </p:nvSpPr>
        <p:spPr bwMode="auto">
          <a:xfrm>
            <a:off x="9902131" y="2762251"/>
            <a:ext cx="202062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Fabless Satıcıları: SoC Tasarımı</a:t>
            </a:r>
          </a:p>
        </p:txBody>
      </p:sp>
      <p:sp>
        <p:nvSpPr>
          <p:cNvPr id="43" name="TextBox 23">
            <a:extLst>
              <a:ext uri="{FF2B5EF4-FFF2-40B4-BE49-F238E27FC236}">
                <a16:creationId xmlns:a16="http://schemas.microsoft.com/office/drawing/2014/main" id="{03AD0C80-60A0-4A8C-92C3-6129E452AAB3}"/>
              </a:ext>
            </a:extLst>
          </p:cNvPr>
          <p:cNvSpPr txBox="1">
            <a:spLocks noChangeArrowheads="1"/>
          </p:cNvSpPr>
          <p:nvPr/>
        </p:nvSpPr>
        <p:spPr bwMode="auto">
          <a:xfrm>
            <a:off x="9914826" y="4495801"/>
            <a:ext cx="169055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Dökümhaneler: </a:t>
            </a:r>
          </a:p>
          <a:p>
            <a:pPr algn="l" rtl="0" eaLnBrk="1" hangingPunct="1"/>
            <a:r>
              <a:rPr lang="en-GB" sz="1200" b="0" dirty="0"/>
              <a:t>Çip İmalatı</a:t>
            </a:r>
          </a:p>
        </p:txBody>
      </p:sp>
      <p:cxnSp>
        <p:nvCxnSpPr>
          <p:cNvPr id="44" name="Straight Arrow Connector 43">
            <a:extLst>
              <a:ext uri="{FF2B5EF4-FFF2-40B4-BE49-F238E27FC236}">
                <a16:creationId xmlns:a16="http://schemas.microsoft.com/office/drawing/2014/main" id="{5EF328B7-8D58-45EE-A8B8-7223CD2E3431}"/>
              </a:ext>
            </a:extLst>
          </p:cNvPr>
          <p:cNvCxnSpPr/>
          <p:nvPr/>
        </p:nvCxnSpPr>
        <p:spPr bwMode="auto">
          <a:xfrm flipH="1">
            <a:off x="8844211" y="914400"/>
            <a:ext cx="0" cy="933450"/>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5" name="Straight Arrow Connector 44">
            <a:extLst>
              <a:ext uri="{FF2B5EF4-FFF2-40B4-BE49-F238E27FC236}">
                <a16:creationId xmlns:a16="http://schemas.microsoft.com/office/drawing/2014/main" id="{14FAD7BE-52AD-41C7-93A8-82117CC35C6E}"/>
              </a:ext>
            </a:extLst>
          </p:cNvPr>
          <p:cNvCxnSpPr/>
          <p:nvPr/>
        </p:nvCxnSpPr>
        <p:spPr bwMode="auto">
          <a:xfrm>
            <a:off x="8844211" y="1936751"/>
            <a:ext cx="0" cy="227806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6" name="Straight Arrow Connector 45">
            <a:extLst>
              <a:ext uri="{FF2B5EF4-FFF2-40B4-BE49-F238E27FC236}">
                <a16:creationId xmlns:a16="http://schemas.microsoft.com/office/drawing/2014/main" id="{390CFCE7-2065-4CC0-AACF-22507291AF9E}"/>
              </a:ext>
            </a:extLst>
          </p:cNvPr>
          <p:cNvCxnSpPr/>
          <p:nvPr/>
        </p:nvCxnSpPr>
        <p:spPr bwMode="auto">
          <a:xfrm>
            <a:off x="8844211" y="4273551"/>
            <a:ext cx="0" cy="98901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sp>
        <p:nvSpPr>
          <p:cNvPr id="47" name="Down Arrow 54">
            <a:extLst>
              <a:ext uri="{FF2B5EF4-FFF2-40B4-BE49-F238E27FC236}">
                <a16:creationId xmlns:a16="http://schemas.microsoft.com/office/drawing/2014/main" id="{B4B41CAA-F746-4263-BD8D-4E28EDD2D8EF}"/>
              </a:ext>
            </a:extLst>
          </p:cNvPr>
          <p:cNvSpPr/>
          <p:nvPr/>
        </p:nvSpPr>
        <p:spPr bwMode="auto">
          <a:xfrm>
            <a:off x="3865641" y="508317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48" name="Rectangle 47">
            <a:extLst>
              <a:ext uri="{FF2B5EF4-FFF2-40B4-BE49-F238E27FC236}">
                <a16:creationId xmlns:a16="http://schemas.microsoft.com/office/drawing/2014/main" id="{7C00F532-9235-4C96-8C6B-F2E964A10142}"/>
              </a:ext>
            </a:extLst>
          </p:cNvPr>
          <p:cNvSpPr/>
          <p:nvPr/>
        </p:nvSpPr>
        <p:spPr bwMode="auto">
          <a:xfrm>
            <a:off x="3089126" y="5691188"/>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PCB Üretimi</a:t>
            </a:r>
          </a:p>
          <a:p>
            <a:pPr algn="ctr" rtl="0">
              <a:defRPr/>
            </a:pPr>
            <a:r>
              <a:rPr lang="en-GB" sz="1000" b="0" dirty="0">
                <a:cs typeface="Arial" charset="0"/>
              </a:rPr>
              <a:t>ve Cihaz Montajı</a:t>
            </a:r>
          </a:p>
        </p:txBody>
      </p:sp>
      <p:cxnSp>
        <p:nvCxnSpPr>
          <p:cNvPr id="49" name="Straight Arrow Connector 48">
            <a:extLst>
              <a:ext uri="{FF2B5EF4-FFF2-40B4-BE49-F238E27FC236}">
                <a16:creationId xmlns:a16="http://schemas.microsoft.com/office/drawing/2014/main" id="{4F087376-4D19-46CF-89F2-1ED832A66F41}"/>
              </a:ext>
            </a:extLst>
          </p:cNvPr>
          <p:cNvCxnSpPr/>
          <p:nvPr/>
        </p:nvCxnSpPr>
        <p:spPr bwMode="auto">
          <a:xfrm>
            <a:off x="8844211" y="5278439"/>
            <a:ext cx="0" cy="1036637"/>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pic>
        <p:nvPicPr>
          <p:cNvPr id="50" name="Picture 4">
            <a:extLst>
              <a:ext uri="{FF2B5EF4-FFF2-40B4-BE49-F238E27FC236}">
                <a16:creationId xmlns:a16="http://schemas.microsoft.com/office/drawing/2014/main" id="{705E9116-130B-4A63-9DAA-B5E7CB0488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847"/>
          <a:stretch/>
        </p:blipFill>
        <p:spPr bwMode="auto">
          <a:xfrm>
            <a:off x="7960908" y="4480626"/>
            <a:ext cx="1766606" cy="553227"/>
          </a:xfrm>
          <a:prstGeom prst="rect">
            <a:avLst/>
          </a:prstGeom>
          <a:ln>
            <a:noFill/>
          </a:ln>
          <a:effectLst>
            <a:softEdge rad="381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7">
            <a:extLst>
              <a:ext uri="{FF2B5EF4-FFF2-40B4-BE49-F238E27FC236}">
                <a16:creationId xmlns:a16="http://schemas.microsoft.com/office/drawing/2014/main" id="{650FB5C3-A4AB-4B21-B091-F17CF18549B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1705" y="5408614"/>
            <a:ext cx="1804812" cy="62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TextBox 23">
            <a:extLst>
              <a:ext uri="{FF2B5EF4-FFF2-40B4-BE49-F238E27FC236}">
                <a16:creationId xmlns:a16="http://schemas.microsoft.com/office/drawing/2014/main" id="{71FB2E6F-7D47-4BE7-9B31-6F4511BB29BA}"/>
              </a:ext>
            </a:extLst>
          </p:cNvPr>
          <p:cNvSpPr txBox="1">
            <a:spLocks noChangeArrowheads="1"/>
          </p:cNvSpPr>
          <p:nvPr/>
        </p:nvSpPr>
        <p:spPr bwMode="auto">
          <a:xfrm>
            <a:off x="9914826" y="5535613"/>
            <a:ext cx="20079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Cihaz Satıcıları: </a:t>
            </a:r>
          </a:p>
          <a:p>
            <a:pPr algn="l" rtl="0" eaLnBrk="1" hangingPunct="1"/>
            <a:r>
              <a:rPr lang="en-GB" sz="1200" b="0" dirty="0"/>
              <a:t>Nihai Ürünler</a:t>
            </a:r>
          </a:p>
        </p:txBody>
      </p:sp>
      <p:pic>
        <p:nvPicPr>
          <p:cNvPr id="53" name="Picture 2">
            <a:extLst>
              <a:ext uri="{FF2B5EF4-FFF2-40B4-BE49-F238E27FC236}">
                <a16:creationId xmlns:a16="http://schemas.microsoft.com/office/drawing/2014/main" id="{074F15CF-0F54-4BC6-80C3-2F32C945F428}"/>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7606" b="27414"/>
          <a:stretch/>
        </p:blipFill>
        <p:spPr bwMode="auto">
          <a:xfrm>
            <a:off x="7960908" y="2749278"/>
            <a:ext cx="1749786" cy="587375"/>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53">
            <a:extLst>
              <a:ext uri="{FF2B5EF4-FFF2-40B4-BE49-F238E27FC236}">
                <a16:creationId xmlns:a16="http://schemas.microsoft.com/office/drawing/2014/main" id="{B077BE81-7AA3-4ED9-BC85-2C1B2185764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290" t="31500" r="6129" b="26555"/>
          <a:stretch/>
        </p:blipFill>
        <p:spPr bwMode="auto">
          <a:xfrm>
            <a:off x="7961905" y="1110738"/>
            <a:ext cx="1765609" cy="514469"/>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ectangle 54">
            <a:extLst>
              <a:ext uri="{FF2B5EF4-FFF2-40B4-BE49-F238E27FC236}">
                <a16:creationId xmlns:a16="http://schemas.microsoft.com/office/drawing/2014/main" id="{DE716244-5097-47FA-A7BD-5EA46F474171}"/>
              </a:ext>
            </a:extLst>
          </p:cNvPr>
          <p:cNvSpPr/>
          <p:nvPr/>
        </p:nvSpPr>
        <p:spPr bwMode="auto">
          <a:xfrm>
            <a:off x="3171645" y="1957388"/>
            <a:ext cx="1748505" cy="62230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l" rtl="0" eaLnBrk="1" hangingPunct="1"/>
            <a:r>
              <a:rPr lang="en-GB" sz="1000" b="0" dirty="0"/>
              <a:t>Mimari tasarım</a:t>
            </a:r>
          </a:p>
          <a:p>
            <a:pPr algn="l" rtl="0" eaLnBrk="1" hangingPunct="1"/>
            <a:r>
              <a:rPr lang="en-GB" sz="1000" b="0" dirty="0"/>
              <a:t>HW / SW Bölümleme</a:t>
            </a:r>
          </a:p>
        </p:txBody>
      </p:sp>
      <p:sp>
        <p:nvSpPr>
          <p:cNvPr id="56" name="Rectangle 55">
            <a:extLst>
              <a:ext uri="{FF2B5EF4-FFF2-40B4-BE49-F238E27FC236}">
                <a16:creationId xmlns:a16="http://schemas.microsoft.com/office/drawing/2014/main" id="{5AA5EA8E-5582-4C93-8259-C067A899690A}"/>
              </a:ext>
            </a:extLst>
          </p:cNvPr>
          <p:cNvSpPr/>
          <p:nvPr/>
        </p:nvSpPr>
        <p:spPr bwMode="auto">
          <a:xfrm>
            <a:off x="3112767" y="829075"/>
            <a:ext cx="1927486" cy="788194"/>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692824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SoC Tasarım Akışı</a:t>
            </a:r>
            <a:endParaRPr lang="en-US" dirty="0"/>
          </a:p>
        </p:txBody>
      </p:sp>
      <p:grpSp>
        <p:nvGrpSpPr>
          <p:cNvPr id="7" name="Group 15">
            <a:extLst>
              <a:ext uri="{FF2B5EF4-FFF2-40B4-BE49-F238E27FC236}">
                <a16:creationId xmlns:a16="http://schemas.microsoft.com/office/drawing/2014/main" id="{75026A26-D6BF-480F-8C58-75F52E18CADF}"/>
              </a:ext>
            </a:extLst>
          </p:cNvPr>
          <p:cNvGrpSpPr>
            <a:grpSpLocks/>
          </p:cNvGrpSpPr>
          <p:nvPr/>
        </p:nvGrpSpPr>
        <p:grpSpPr bwMode="auto">
          <a:xfrm>
            <a:off x="928855" y="1876425"/>
            <a:ext cx="10598242" cy="3386138"/>
            <a:chOff x="696913" y="1876602"/>
            <a:chExt cx="6407150" cy="3386138"/>
          </a:xfrm>
        </p:grpSpPr>
        <p:cxnSp>
          <p:nvCxnSpPr>
            <p:cNvPr id="57" name="Straight Connector 56">
              <a:extLst>
                <a:ext uri="{FF2B5EF4-FFF2-40B4-BE49-F238E27FC236}">
                  <a16:creationId xmlns:a16="http://schemas.microsoft.com/office/drawing/2014/main" id="{C1422DB6-E7B3-48A3-98F1-3F8A5A48C098}"/>
                </a:ext>
              </a:extLst>
            </p:cNvPr>
            <p:cNvCxnSpPr/>
            <p:nvPr/>
          </p:nvCxnSpPr>
          <p:spPr bwMode="auto">
            <a:xfrm flipH="1">
              <a:off x="696913" y="4243565"/>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8" name="Straight Connector 57">
              <a:extLst>
                <a:ext uri="{FF2B5EF4-FFF2-40B4-BE49-F238E27FC236}">
                  <a16:creationId xmlns:a16="http://schemas.microsoft.com/office/drawing/2014/main" id="{501C0549-803B-44D4-9B61-859AF9CD6566}"/>
                </a:ext>
              </a:extLst>
            </p:cNvPr>
            <p:cNvCxnSpPr/>
            <p:nvPr/>
          </p:nvCxnSpPr>
          <p:spPr bwMode="auto">
            <a:xfrm flipH="1">
              <a:off x="696913" y="1876602"/>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9" name="Straight Connector 58">
              <a:extLst>
                <a:ext uri="{FF2B5EF4-FFF2-40B4-BE49-F238E27FC236}">
                  <a16:creationId xmlns:a16="http://schemas.microsoft.com/office/drawing/2014/main" id="{3E5769E1-A70D-4633-9A4C-4678FD608B8C}"/>
                </a:ext>
              </a:extLst>
            </p:cNvPr>
            <p:cNvCxnSpPr/>
            <p:nvPr/>
          </p:nvCxnSpPr>
          <p:spPr bwMode="auto">
            <a:xfrm flipH="1">
              <a:off x="696913" y="5262740"/>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grpSp>
      <p:sp>
        <p:nvSpPr>
          <p:cNvPr id="8" name="Rectangle 7">
            <a:extLst>
              <a:ext uri="{FF2B5EF4-FFF2-40B4-BE49-F238E27FC236}">
                <a16:creationId xmlns:a16="http://schemas.microsoft.com/office/drawing/2014/main" id="{13E5B87B-FDC0-4FF0-9FE9-35063087E974}"/>
              </a:ext>
            </a:extLst>
          </p:cNvPr>
          <p:cNvSpPr/>
          <p:nvPr/>
        </p:nvSpPr>
        <p:spPr bwMode="auto">
          <a:xfrm>
            <a:off x="1303358" y="1030288"/>
            <a:ext cx="1165828" cy="41116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9" name="Rectangle 8">
            <a:extLst>
              <a:ext uri="{FF2B5EF4-FFF2-40B4-BE49-F238E27FC236}">
                <a16:creationId xmlns:a16="http://schemas.microsoft.com/office/drawing/2014/main" id="{97D1C8E2-26E1-4135-8FE7-8A01AE89DD31}"/>
              </a:ext>
            </a:extLst>
          </p:cNvPr>
          <p:cNvSpPr/>
          <p:nvPr/>
        </p:nvSpPr>
        <p:spPr bwMode="auto">
          <a:xfrm>
            <a:off x="1206030" y="1085851"/>
            <a:ext cx="1165828" cy="4095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10" name="Rectangle 9">
            <a:extLst>
              <a:ext uri="{FF2B5EF4-FFF2-40B4-BE49-F238E27FC236}">
                <a16:creationId xmlns:a16="http://schemas.microsoft.com/office/drawing/2014/main" id="{58B25DE7-A90C-4D8B-A3F5-390C1E93FB7B}"/>
              </a:ext>
            </a:extLst>
          </p:cNvPr>
          <p:cNvSpPr/>
          <p:nvPr/>
        </p:nvSpPr>
        <p:spPr bwMode="auto">
          <a:xfrm>
            <a:off x="1127743" y="1157289"/>
            <a:ext cx="1167944" cy="407987"/>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11" name="Rectangle 10">
            <a:extLst>
              <a:ext uri="{FF2B5EF4-FFF2-40B4-BE49-F238E27FC236}">
                <a16:creationId xmlns:a16="http://schemas.microsoft.com/office/drawing/2014/main" id="{290DCEFE-5861-43C1-B4A4-5F76F095A9B7}"/>
              </a:ext>
            </a:extLst>
          </p:cNvPr>
          <p:cNvSpPr/>
          <p:nvPr/>
        </p:nvSpPr>
        <p:spPr bwMode="auto">
          <a:xfrm>
            <a:off x="1051573" y="1228725"/>
            <a:ext cx="1165827" cy="407988"/>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Donanım </a:t>
            </a:r>
          </a:p>
          <a:p>
            <a:pPr algn="ctr" rtl="0">
              <a:defRPr/>
            </a:pPr>
            <a:r>
              <a:rPr lang="en-GB" sz="1000" b="0" dirty="0">
                <a:cs typeface="Arial" charset="0"/>
              </a:rPr>
              <a:t>IP Çekirdekleri</a:t>
            </a:r>
          </a:p>
        </p:txBody>
      </p:sp>
      <p:sp>
        <p:nvSpPr>
          <p:cNvPr id="12" name="Down Arrow 12">
            <a:extLst>
              <a:ext uri="{FF2B5EF4-FFF2-40B4-BE49-F238E27FC236}">
                <a16:creationId xmlns:a16="http://schemas.microsoft.com/office/drawing/2014/main" id="{7DF3A48B-F235-4B97-BB72-6C77F9C20468}"/>
              </a:ext>
            </a:extLst>
          </p:cNvPr>
          <p:cNvSpPr/>
          <p:nvPr/>
        </p:nvSpPr>
        <p:spPr bwMode="auto">
          <a:xfrm>
            <a:off x="1493784" y="1695450"/>
            <a:ext cx="327956"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13" name="Rectangle 12">
            <a:extLst>
              <a:ext uri="{FF2B5EF4-FFF2-40B4-BE49-F238E27FC236}">
                <a16:creationId xmlns:a16="http://schemas.microsoft.com/office/drawing/2014/main" id="{BB66EA58-D7A2-4978-9C1D-75964BE035CC}"/>
              </a:ext>
            </a:extLst>
          </p:cNvPr>
          <p:cNvSpPr/>
          <p:nvPr/>
        </p:nvSpPr>
        <p:spPr bwMode="auto">
          <a:xfrm>
            <a:off x="3332448" y="954088"/>
            <a:ext cx="1523405" cy="442912"/>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SoC </a:t>
            </a:r>
          </a:p>
          <a:p>
            <a:pPr algn="ctr" rtl="0">
              <a:defRPr/>
            </a:pPr>
            <a:r>
              <a:rPr lang="en-GB" sz="1000" b="0" dirty="0">
                <a:cs typeface="Arial" charset="0"/>
              </a:rPr>
              <a:t>Tasarım Özellikleri</a:t>
            </a:r>
          </a:p>
        </p:txBody>
      </p:sp>
      <p:sp>
        <p:nvSpPr>
          <p:cNvPr id="14" name="TextBox 18">
            <a:extLst>
              <a:ext uri="{FF2B5EF4-FFF2-40B4-BE49-F238E27FC236}">
                <a16:creationId xmlns:a16="http://schemas.microsoft.com/office/drawing/2014/main" id="{89161AE8-8D0A-41FC-93BE-53668E6F470B}"/>
              </a:ext>
            </a:extLst>
          </p:cNvPr>
          <p:cNvSpPr txBox="1">
            <a:spLocks noChangeArrowheads="1"/>
          </p:cNvSpPr>
          <p:nvPr/>
        </p:nvSpPr>
        <p:spPr bwMode="auto">
          <a:xfrm>
            <a:off x="2748475" y="1427163"/>
            <a:ext cx="1125627"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HW Çekirdekleri Satın Alın</a:t>
            </a:r>
          </a:p>
        </p:txBody>
      </p:sp>
      <p:sp>
        <p:nvSpPr>
          <p:cNvPr id="15" name="TextBox 23">
            <a:extLst>
              <a:ext uri="{FF2B5EF4-FFF2-40B4-BE49-F238E27FC236}">
                <a16:creationId xmlns:a16="http://schemas.microsoft.com/office/drawing/2014/main" id="{94C07D27-2E92-4C50-8041-3623BB2B6E97}"/>
              </a:ext>
            </a:extLst>
          </p:cNvPr>
          <p:cNvSpPr txBox="1">
            <a:spLocks noChangeArrowheads="1"/>
          </p:cNvSpPr>
          <p:nvPr/>
        </p:nvSpPr>
        <p:spPr bwMode="auto">
          <a:xfrm>
            <a:off x="4388253" y="1397000"/>
            <a:ext cx="11319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Yazılım Sürücüleri Satın Alın</a:t>
            </a:r>
          </a:p>
        </p:txBody>
      </p:sp>
      <p:sp>
        <p:nvSpPr>
          <p:cNvPr id="16" name="Rectangle 15">
            <a:extLst>
              <a:ext uri="{FF2B5EF4-FFF2-40B4-BE49-F238E27FC236}">
                <a16:creationId xmlns:a16="http://schemas.microsoft.com/office/drawing/2014/main" id="{159F252D-E9AD-48E5-B295-1213B6879E0E}"/>
              </a:ext>
            </a:extLst>
          </p:cNvPr>
          <p:cNvSpPr/>
          <p:nvPr/>
        </p:nvSpPr>
        <p:spPr bwMode="auto">
          <a:xfrm>
            <a:off x="1051574" y="2116138"/>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Birleşik</a:t>
            </a:r>
          </a:p>
          <a:p>
            <a:pPr algn="ctr" rtl="0">
              <a:defRPr/>
            </a:pPr>
            <a:r>
              <a:rPr lang="en-GB" sz="1000" b="0" dirty="0">
                <a:cs typeface="Arial" charset="0"/>
              </a:rPr>
              <a:t>Donanım</a:t>
            </a:r>
          </a:p>
        </p:txBody>
      </p:sp>
      <p:sp>
        <p:nvSpPr>
          <p:cNvPr id="17" name="Rectangle 16">
            <a:extLst>
              <a:ext uri="{FF2B5EF4-FFF2-40B4-BE49-F238E27FC236}">
                <a16:creationId xmlns:a16="http://schemas.microsoft.com/office/drawing/2014/main" id="{CCDE8C4D-313F-4DE7-BAF3-EEE0E5554997}"/>
              </a:ext>
            </a:extLst>
          </p:cNvPr>
          <p:cNvSpPr/>
          <p:nvPr/>
        </p:nvSpPr>
        <p:spPr bwMode="auto">
          <a:xfrm>
            <a:off x="5727579" y="2116138"/>
            <a:ext cx="1252577"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Birleşik</a:t>
            </a:r>
          </a:p>
          <a:p>
            <a:pPr algn="ctr" rtl="0">
              <a:defRPr/>
            </a:pPr>
            <a:r>
              <a:rPr lang="en-GB" sz="1000" b="0" dirty="0">
                <a:cs typeface="Arial" charset="0"/>
              </a:rPr>
              <a:t>Yazılım</a:t>
            </a:r>
          </a:p>
        </p:txBody>
      </p:sp>
      <p:sp>
        <p:nvSpPr>
          <p:cNvPr id="18" name="Rectangle 17">
            <a:extLst>
              <a:ext uri="{FF2B5EF4-FFF2-40B4-BE49-F238E27FC236}">
                <a16:creationId xmlns:a16="http://schemas.microsoft.com/office/drawing/2014/main" id="{291F9248-EFC9-44E0-96DF-4D8F94EFD9B8}"/>
              </a:ext>
            </a:extLst>
          </p:cNvPr>
          <p:cNvSpPr/>
          <p:nvPr/>
        </p:nvSpPr>
        <p:spPr bwMode="auto">
          <a:xfrm>
            <a:off x="3114516" y="3019425"/>
            <a:ext cx="1830202" cy="3746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Platformlarda Prototip</a:t>
            </a:r>
          </a:p>
          <a:p>
            <a:pPr algn="ctr" rtl="0">
              <a:defRPr/>
            </a:pPr>
            <a:r>
              <a:rPr lang="en-GB" sz="1000" b="0" dirty="0">
                <a:cs typeface="Arial" charset="0"/>
              </a:rPr>
              <a:t>ör. FPGA</a:t>
            </a:r>
          </a:p>
        </p:txBody>
      </p:sp>
      <p:sp>
        <p:nvSpPr>
          <p:cNvPr id="19" name="Rectangle 18">
            <a:extLst>
              <a:ext uri="{FF2B5EF4-FFF2-40B4-BE49-F238E27FC236}">
                <a16:creationId xmlns:a16="http://schemas.microsoft.com/office/drawing/2014/main" id="{017A9AA2-9E6A-44A0-9BE9-33C8206F8B3D}"/>
              </a:ext>
            </a:extLst>
          </p:cNvPr>
          <p:cNvSpPr/>
          <p:nvPr/>
        </p:nvSpPr>
        <p:spPr bwMode="auto">
          <a:xfrm>
            <a:off x="1049457" y="2930525"/>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İşlevsel</a:t>
            </a:r>
          </a:p>
          <a:p>
            <a:pPr algn="ctr" rtl="0">
              <a:defRPr/>
            </a:pPr>
            <a:r>
              <a:rPr lang="en-GB" sz="1000" b="0" dirty="0">
                <a:cs typeface="Arial" charset="0"/>
              </a:rPr>
              <a:t>Simülasyon</a:t>
            </a:r>
          </a:p>
        </p:txBody>
      </p:sp>
      <p:sp>
        <p:nvSpPr>
          <p:cNvPr id="20" name="Rectangle 19">
            <a:extLst>
              <a:ext uri="{FF2B5EF4-FFF2-40B4-BE49-F238E27FC236}">
                <a16:creationId xmlns:a16="http://schemas.microsoft.com/office/drawing/2014/main" id="{242C7720-8868-4C2F-9D05-C1FBA9A674CF}"/>
              </a:ext>
            </a:extLst>
          </p:cNvPr>
          <p:cNvSpPr/>
          <p:nvPr/>
        </p:nvSpPr>
        <p:spPr bwMode="auto">
          <a:xfrm>
            <a:off x="5763548" y="2930525"/>
            <a:ext cx="1216609"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Yazılım</a:t>
            </a:r>
          </a:p>
          <a:p>
            <a:pPr algn="ctr" rtl="0">
              <a:defRPr/>
            </a:pPr>
            <a:r>
              <a:rPr lang="en-GB" sz="1000" b="0" dirty="0">
                <a:cs typeface="Arial" charset="0"/>
              </a:rPr>
              <a:t>Simülasyon</a:t>
            </a:r>
          </a:p>
        </p:txBody>
      </p:sp>
      <p:sp>
        <p:nvSpPr>
          <p:cNvPr id="21" name="Rectangle 20">
            <a:extLst>
              <a:ext uri="{FF2B5EF4-FFF2-40B4-BE49-F238E27FC236}">
                <a16:creationId xmlns:a16="http://schemas.microsoft.com/office/drawing/2014/main" id="{DF4EB447-92D7-46E7-9665-AB87250C2BD3}"/>
              </a:ext>
            </a:extLst>
          </p:cNvPr>
          <p:cNvSpPr/>
          <p:nvPr/>
        </p:nvSpPr>
        <p:spPr bwMode="auto">
          <a:xfrm>
            <a:off x="770166" y="3702051"/>
            <a:ext cx="1773074" cy="3968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Fiziksel Optimizasyon</a:t>
            </a:r>
          </a:p>
          <a:p>
            <a:pPr algn="ctr" rtl="0">
              <a:defRPr/>
            </a:pPr>
            <a:r>
              <a:rPr lang="en-GB" sz="1000" b="0" dirty="0">
                <a:cs typeface="Arial" charset="0"/>
              </a:rPr>
              <a:t>ve Fabrikasyon</a:t>
            </a:r>
          </a:p>
        </p:txBody>
      </p:sp>
      <p:sp>
        <p:nvSpPr>
          <p:cNvPr id="22" name="Rectangle 21">
            <a:extLst>
              <a:ext uri="{FF2B5EF4-FFF2-40B4-BE49-F238E27FC236}">
                <a16:creationId xmlns:a16="http://schemas.microsoft.com/office/drawing/2014/main" id="{66C0E589-EE5D-4856-A3C2-9496124D1C48}"/>
              </a:ext>
            </a:extLst>
          </p:cNvPr>
          <p:cNvSpPr/>
          <p:nvPr/>
        </p:nvSpPr>
        <p:spPr bwMode="auto">
          <a:xfrm>
            <a:off x="5480026" y="3695700"/>
            <a:ext cx="2010048" cy="3952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Uygulama geliştirme</a:t>
            </a:r>
          </a:p>
          <a:p>
            <a:pPr algn="ctr" rtl="0">
              <a:defRPr/>
            </a:pPr>
            <a:r>
              <a:rPr lang="en-GB" sz="1000" b="0" dirty="0">
                <a:cs typeface="Arial" charset="0"/>
              </a:rPr>
              <a:t>ve Test</a:t>
            </a:r>
          </a:p>
        </p:txBody>
      </p:sp>
      <p:sp>
        <p:nvSpPr>
          <p:cNvPr id="23" name="Rectangle 22">
            <a:extLst>
              <a:ext uri="{FF2B5EF4-FFF2-40B4-BE49-F238E27FC236}">
                <a16:creationId xmlns:a16="http://schemas.microsoft.com/office/drawing/2014/main" id="{8B37E628-BEB3-4A74-B6CD-BCCC3EE1988D}"/>
              </a:ext>
            </a:extLst>
          </p:cNvPr>
          <p:cNvSpPr/>
          <p:nvPr/>
        </p:nvSpPr>
        <p:spPr bwMode="auto">
          <a:xfrm>
            <a:off x="3292247" y="3724275"/>
            <a:ext cx="1413381" cy="3746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HW / SW</a:t>
            </a:r>
          </a:p>
          <a:p>
            <a:pPr algn="ctr" rtl="0">
              <a:defRPr/>
            </a:pPr>
            <a:r>
              <a:rPr lang="en-GB" sz="1000" b="0" dirty="0">
                <a:cs typeface="Arial" charset="0"/>
              </a:rPr>
              <a:t>Birlikte doğrulama</a:t>
            </a:r>
          </a:p>
        </p:txBody>
      </p:sp>
      <p:sp>
        <p:nvSpPr>
          <p:cNvPr id="24" name="Rectangle 23">
            <a:extLst>
              <a:ext uri="{FF2B5EF4-FFF2-40B4-BE49-F238E27FC236}">
                <a16:creationId xmlns:a16="http://schemas.microsoft.com/office/drawing/2014/main" id="{BFC86F4C-1BC8-4C06-A17A-1ACA0CFE4012}"/>
              </a:ext>
            </a:extLst>
          </p:cNvPr>
          <p:cNvSpPr/>
          <p:nvPr/>
        </p:nvSpPr>
        <p:spPr bwMode="auto">
          <a:xfrm>
            <a:off x="3089126" y="4684713"/>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Hacim İmalatı </a:t>
            </a:r>
          </a:p>
          <a:p>
            <a:pPr algn="ctr" rtl="0">
              <a:defRPr/>
            </a:pPr>
            <a:r>
              <a:rPr lang="en-GB" sz="1000" b="0" dirty="0">
                <a:cs typeface="Arial" charset="0"/>
              </a:rPr>
              <a:t>ve gemi</a:t>
            </a:r>
          </a:p>
        </p:txBody>
      </p:sp>
      <p:sp>
        <p:nvSpPr>
          <p:cNvPr id="25" name="Rectangle 24">
            <a:extLst>
              <a:ext uri="{FF2B5EF4-FFF2-40B4-BE49-F238E27FC236}">
                <a16:creationId xmlns:a16="http://schemas.microsoft.com/office/drawing/2014/main" id="{E80D42C5-DC3C-4407-A3F8-D9F5C2874F24}"/>
              </a:ext>
            </a:extLst>
          </p:cNvPr>
          <p:cNvSpPr/>
          <p:nvPr/>
        </p:nvSpPr>
        <p:spPr bwMode="auto">
          <a:xfrm>
            <a:off x="5985712" y="1030288"/>
            <a:ext cx="1165827" cy="411162"/>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26" name="Rectangle 25">
            <a:extLst>
              <a:ext uri="{FF2B5EF4-FFF2-40B4-BE49-F238E27FC236}">
                <a16:creationId xmlns:a16="http://schemas.microsoft.com/office/drawing/2014/main" id="{C4D3596E-F6A6-4624-B770-D934207F97C4}"/>
              </a:ext>
            </a:extLst>
          </p:cNvPr>
          <p:cNvSpPr/>
          <p:nvPr/>
        </p:nvSpPr>
        <p:spPr bwMode="auto">
          <a:xfrm>
            <a:off x="5888383" y="1085851"/>
            <a:ext cx="1165827" cy="40957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27" name="Rectangle 26">
            <a:extLst>
              <a:ext uri="{FF2B5EF4-FFF2-40B4-BE49-F238E27FC236}">
                <a16:creationId xmlns:a16="http://schemas.microsoft.com/office/drawing/2014/main" id="{2D119660-7A36-4EE1-9B20-F799F0250A7D}"/>
              </a:ext>
            </a:extLst>
          </p:cNvPr>
          <p:cNvSpPr/>
          <p:nvPr/>
        </p:nvSpPr>
        <p:spPr bwMode="auto">
          <a:xfrm>
            <a:off x="5810096" y="1157289"/>
            <a:ext cx="1167944" cy="407987"/>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28" name="Rectangle 27">
            <a:extLst>
              <a:ext uri="{FF2B5EF4-FFF2-40B4-BE49-F238E27FC236}">
                <a16:creationId xmlns:a16="http://schemas.microsoft.com/office/drawing/2014/main" id="{D807094B-C294-461F-969E-F3B198AC97AE}"/>
              </a:ext>
            </a:extLst>
          </p:cNvPr>
          <p:cNvSpPr/>
          <p:nvPr/>
        </p:nvSpPr>
        <p:spPr bwMode="auto">
          <a:xfrm>
            <a:off x="5733927" y="1228725"/>
            <a:ext cx="1165828" cy="4079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Yazılım </a:t>
            </a:r>
          </a:p>
          <a:p>
            <a:pPr algn="ctr" rtl="0">
              <a:defRPr/>
            </a:pPr>
            <a:r>
              <a:rPr lang="en-GB" sz="1000" dirty="0">
                <a:cs typeface="Arial" charset="0"/>
              </a:rPr>
              <a:t>D</a:t>
            </a:r>
            <a:r>
              <a:rPr lang="en-GB" sz="1000" b="0" dirty="0">
                <a:cs typeface="Arial" charset="0"/>
              </a:rPr>
              <a:t>nehirler</a:t>
            </a:r>
          </a:p>
        </p:txBody>
      </p:sp>
      <p:sp>
        <p:nvSpPr>
          <p:cNvPr id="29" name="Down Arrow 59">
            <a:extLst>
              <a:ext uri="{FF2B5EF4-FFF2-40B4-BE49-F238E27FC236}">
                <a16:creationId xmlns:a16="http://schemas.microsoft.com/office/drawing/2014/main" id="{3FA33EAC-7CAB-44D2-8E68-8918C491688F}"/>
              </a:ext>
            </a:extLst>
          </p:cNvPr>
          <p:cNvSpPr/>
          <p:nvPr/>
        </p:nvSpPr>
        <p:spPr bwMode="auto">
          <a:xfrm>
            <a:off x="1493784" y="2627313"/>
            <a:ext cx="327956"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0" name="Down Arrow 62">
            <a:extLst>
              <a:ext uri="{FF2B5EF4-FFF2-40B4-BE49-F238E27FC236}">
                <a16:creationId xmlns:a16="http://schemas.microsoft.com/office/drawing/2014/main" id="{0C45291F-5ABD-4EB1-8226-3D4C2D3D7291}"/>
              </a:ext>
            </a:extLst>
          </p:cNvPr>
          <p:cNvSpPr/>
          <p:nvPr/>
        </p:nvSpPr>
        <p:spPr bwMode="auto">
          <a:xfrm>
            <a:off x="6152863" y="1695450"/>
            <a:ext cx="325839"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1" name="Down Arrow 63">
            <a:extLst>
              <a:ext uri="{FF2B5EF4-FFF2-40B4-BE49-F238E27FC236}">
                <a16:creationId xmlns:a16="http://schemas.microsoft.com/office/drawing/2014/main" id="{09C90B02-FC25-4FF4-901B-22D994F79687}"/>
              </a:ext>
            </a:extLst>
          </p:cNvPr>
          <p:cNvSpPr/>
          <p:nvPr/>
        </p:nvSpPr>
        <p:spPr bwMode="auto">
          <a:xfrm>
            <a:off x="6188833" y="2627313"/>
            <a:ext cx="325839"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2" name="Down Arrow 66">
            <a:extLst>
              <a:ext uri="{FF2B5EF4-FFF2-40B4-BE49-F238E27FC236}">
                <a16:creationId xmlns:a16="http://schemas.microsoft.com/office/drawing/2014/main" id="{9477393C-475C-44BD-B18B-B4A72329C256}"/>
              </a:ext>
            </a:extLst>
          </p:cNvPr>
          <p:cNvSpPr/>
          <p:nvPr/>
        </p:nvSpPr>
        <p:spPr bwMode="auto">
          <a:xfrm rot="2700000">
            <a:off x="2749224" y="3339383"/>
            <a:ext cx="233363" cy="38719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3" name="Down Arrow 70">
            <a:extLst>
              <a:ext uri="{FF2B5EF4-FFF2-40B4-BE49-F238E27FC236}">
                <a16:creationId xmlns:a16="http://schemas.microsoft.com/office/drawing/2014/main" id="{144C3C64-A2A4-41EE-ADD3-1FB2BB1B6668}"/>
              </a:ext>
            </a:extLst>
          </p:cNvPr>
          <p:cNvSpPr/>
          <p:nvPr/>
        </p:nvSpPr>
        <p:spPr bwMode="auto">
          <a:xfrm>
            <a:off x="3865641" y="414972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4" name="Down Arrow 71">
            <a:extLst>
              <a:ext uri="{FF2B5EF4-FFF2-40B4-BE49-F238E27FC236}">
                <a16:creationId xmlns:a16="http://schemas.microsoft.com/office/drawing/2014/main" id="{CCBA8CEC-8ADF-47B8-987C-2A12620135B6}"/>
              </a:ext>
            </a:extLst>
          </p:cNvPr>
          <p:cNvSpPr/>
          <p:nvPr/>
        </p:nvSpPr>
        <p:spPr bwMode="auto">
          <a:xfrm rot="16200000">
            <a:off x="2827247"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5" name="Down Arrow 72">
            <a:extLst>
              <a:ext uri="{FF2B5EF4-FFF2-40B4-BE49-F238E27FC236}">
                <a16:creationId xmlns:a16="http://schemas.microsoft.com/office/drawing/2014/main" id="{8E107C16-BCEB-479E-A79C-0BD04BED9CF7}"/>
              </a:ext>
            </a:extLst>
          </p:cNvPr>
          <p:cNvSpPr/>
          <p:nvPr/>
        </p:nvSpPr>
        <p:spPr bwMode="auto">
          <a:xfrm rot="5400000">
            <a:off x="4930391"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6" name="Down Arrow 73">
            <a:extLst>
              <a:ext uri="{FF2B5EF4-FFF2-40B4-BE49-F238E27FC236}">
                <a16:creationId xmlns:a16="http://schemas.microsoft.com/office/drawing/2014/main" id="{A25B1772-A9DB-49B6-B8F7-DA5FFD8C7D87}"/>
              </a:ext>
            </a:extLst>
          </p:cNvPr>
          <p:cNvSpPr/>
          <p:nvPr/>
        </p:nvSpPr>
        <p:spPr bwMode="auto">
          <a:xfrm rot="5400000">
            <a:off x="5210741" y="2968702"/>
            <a:ext cx="231775" cy="387199"/>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7" name="Down Arrow 74">
            <a:extLst>
              <a:ext uri="{FF2B5EF4-FFF2-40B4-BE49-F238E27FC236}">
                <a16:creationId xmlns:a16="http://schemas.microsoft.com/office/drawing/2014/main" id="{93B8D854-6570-4A10-B378-9302C21194AD}"/>
              </a:ext>
            </a:extLst>
          </p:cNvPr>
          <p:cNvSpPr/>
          <p:nvPr/>
        </p:nvSpPr>
        <p:spPr bwMode="auto">
          <a:xfrm rot="16200000">
            <a:off x="2622009" y="29676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8" name="Down Arrow 76">
            <a:extLst>
              <a:ext uri="{FF2B5EF4-FFF2-40B4-BE49-F238E27FC236}">
                <a16:creationId xmlns:a16="http://schemas.microsoft.com/office/drawing/2014/main" id="{EA8A0E64-CD9A-4D22-9A29-7572004C2F9C}"/>
              </a:ext>
            </a:extLst>
          </p:cNvPr>
          <p:cNvSpPr/>
          <p:nvPr/>
        </p:nvSpPr>
        <p:spPr bwMode="auto">
          <a:xfrm rot="14220710">
            <a:off x="5133777" y="1496337"/>
            <a:ext cx="233362"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9" name="Down Arrow 77">
            <a:extLst>
              <a:ext uri="{FF2B5EF4-FFF2-40B4-BE49-F238E27FC236}">
                <a16:creationId xmlns:a16="http://schemas.microsoft.com/office/drawing/2014/main" id="{8569E39B-38BF-4D7A-B290-8DB9DE95637F}"/>
              </a:ext>
            </a:extLst>
          </p:cNvPr>
          <p:cNvSpPr/>
          <p:nvPr/>
        </p:nvSpPr>
        <p:spPr bwMode="auto">
          <a:xfrm rot="7200000">
            <a:off x="2633647" y="1514594"/>
            <a:ext cx="231775"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40" name="Down Arrow 81">
            <a:extLst>
              <a:ext uri="{FF2B5EF4-FFF2-40B4-BE49-F238E27FC236}">
                <a16:creationId xmlns:a16="http://schemas.microsoft.com/office/drawing/2014/main" id="{3A9FF0BB-11A8-4FBC-BED5-1D5DAC5507F4}"/>
              </a:ext>
            </a:extLst>
          </p:cNvPr>
          <p:cNvSpPr/>
          <p:nvPr/>
        </p:nvSpPr>
        <p:spPr bwMode="auto">
          <a:xfrm rot="18900000">
            <a:off x="5097060" y="3395664"/>
            <a:ext cx="325839" cy="274637"/>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41" name="TextBox 23">
            <a:extLst>
              <a:ext uri="{FF2B5EF4-FFF2-40B4-BE49-F238E27FC236}">
                <a16:creationId xmlns:a16="http://schemas.microsoft.com/office/drawing/2014/main" id="{BA2AB1EF-924E-49FB-927A-A0AF10A021D4}"/>
              </a:ext>
            </a:extLst>
          </p:cNvPr>
          <p:cNvSpPr txBox="1">
            <a:spLocks noChangeArrowheads="1"/>
          </p:cNvSpPr>
          <p:nvPr/>
        </p:nvSpPr>
        <p:spPr bwMode="auto">
          <a:xfrm>
            <a:off x="9914826" y="1131888"/>
            <a:ext cx="144723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IP Satıcıları:</a:t>
            </a:r>
          </a:p>
          <a:p>
            <a:pPr algn="l" rtl="0" eaLnBrk="1" hangingPunct="1"/>
            <a:r>
              <a:rPr lang="en-GB" sz="1200" b="0" dirty="0"/>
              <a:t>Çekirdek Tasarım </a:t>
            </a:r>
          </a:p>
        </p:txBody>
      </p:sp>
      <p:sp>
        <p:nvSpPr>
          <p:cNvPr id="42" name="TextBox 23">
            <a:extLst>
              <a:ext uri="{FF2B5EF4-FFF2-40B4-BE49-F238E27FC236}">
                <a16:creationId xmlns:a16="http://schemas.microsoft.com/office/drawing/2014/main" id="{59744CB9-D15F-46FD-B679-7D703F80E3E1}"/>
              </a:ext>
            </a:extLst>
          </p:cNvPr>
          <p:cNvSpPr txBox="1">
            <a:spLocks noChangeArrowheads="1"/>
          </p:cNvSpPr>
          <p:nvPr/>
        </p:nvSpPr>
        <p:spPr bwMode="auto">
          <a:xfrm>
            <a:off x="9902131" y="2762251"/>
            <a:ext cx="202062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Fabless Satıcıları: SoC Tasarımı</a:t>
            </a:r>
          </a:p>
        </p:txBody>
      </p:sp>
      <p:sp>
        <p:nvSpPr>
          <p:cNvPr id="43" name="TextBox 23">
            <a:extLst>
              <a:ext uri="{FF2B5EF4-FFF2-40B4-BE49-F238E27FC236}">
                <a16:creationId xmlns:a16="http://schemas.microsoft.com/office/drawing/2014/main" id="{B0AECB65-2920-4E9F-8945-03FED36AC056}"/>
              </a:ext>
            </a:extLst>
          </p:cNvPr>
          <p:cNvSpPr txBox="1">
            <a:spLocks noChangeArrowheads="1"/>
          </p:cNvSpPr>
          <p:nvPr/>
        </p:nvSpPr>
        <p:spPr bwMode="auto">
          <a:xfrm>
            <a:off x="9914826" y="4495801"/>
            <a:ext cx="169055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Dökümhaneler: </a:t>
            </a:r>
          </a:p>
          <a:p>
            <a:pPr algn="l" rtl="0" eaLnBrk="1" hangingPunct="1"/>
            <a:r>
              <a:rPr lang="en-GB" sz="1200" b="0" dirty="0"/>
              <a:t>Çip İmalatı</a:t>
            </a:r>
          </a:p>
        </p:txBody>
      </p:sp>
      <p:cxnSp>
        <p:nvCxnSpPr>
          <p:cNvPr id="44" name="Straight Arrow Connector 43">
            <a:extLst>
              <a:ext uri="{FF2B5EF4-FFF2-40B4-BE49-F238E27FC236}">
                <a16:creationId xmlns:a16="http://schemas.microsoft.com/office/drawing/2014/main" id="{E1B1A2E1-EC8B-4E26-BC54-9BCBB5768555}"/>
              </a:ext>
            </a:extLst>
          </p:cNvPr>
          <p:cNvCxnSpPr/>
          <p:nvPr/>
        </p:nvCxnSpPr>
        <p:spPr bwMode="auto">
          <a:xfrm flipH="1">
            <a:off x="8844211" y="914400"/>
            <a:ext cx="0" cy="933450"/>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5" name="Straight Arrow Connector 44">
            <a:extLst>
              <a:ext uri="{FF2B5EF4-FFF2-40B4-BE49-F238E27FC236}">
                <a16:creationId xmlns:a16="http://schemas.microsoft.com/office/drawing/2014/main" id="{3EAFA034-6991-41E5-B83D-155BCCE800E8}"/>
              </a:ext>
            </a:extLst>
          </p:cNvPr>
          <p:cNvCxnSpPr/>
          <p:nvPr/>
        </p:nvCxnSpPr>
        <p:spPr bwMode="auto">
          <a:xfrm>
            <a:off x="8844211" y="1936751"/>
            <a:ext cx="0" cy="227806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6" name="Straight Arrow Connector 45">
            <a:extLst>
              <a:ext uri="{FF2B5EF4-FFF2-40B4-BE49-F238E27FC236}">
                <a16:creationId xmlns:a16="http://schemas.microsoft.com/office/drawing/2014/main" id="{3B91CB69-2175-46E1-9172-1AAB717FE43B}"/>
              </a:ext>
            </a:extLst>
          </p:cNvPr>
          <p:cNvCxnSpPr/>
          <p:nvPr/>
        </p:nvCxnSpPr>
        <p:spPr bwMode="auto">
          <a:xfrm>
            <a:off x="8844211" y="4273551"/>
            <a:ext cx="0" cy="98901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sp>
        <p:nvSpPr>
          <p:cNvPr id="47" name="Down Arrow 54">
            <a:extLst>
              <a:ext uri="{FF2B5EF4-FFF2-40B4-BE49-F238E27FC236}">
                <a16:creationId xmlns:a16="http://schemas.microsoft.com/office/drawing/2014/main" id="{E920CFFB-28C3-4188-B91A-9854EC90E849}"/>
              </a:ext>
            </a:extLst>
          </p:cNvPr>
          <p:cNvSpPr/>
          <p:nvPr/>
        </p:nvSpPr>
        <p:spPr bwMode="auto">
          <a:xfrm>
            <a:off x="3865641" y="508317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48" name="Rectangle 47">
            <a:extLst>
              <a:ext uri="{FF2B5EF4-FFF2-40B4-BE49-F238E27FC236}">
                <a16:creationId xmlns:a16="http://schemas.microsoft.com/office/drawing/2014/main" id="{503CC71E-11BC-45FB-8C6E-156A6E9797AC}"/>
              </a:ext>
            </a:extLst>
          </p:cNvPr>
          <p:cNvSpPr/>
          <p:nvPr/>
        </p:nvSpPr>
        <p:spPr bwMode="auto">
          <a:xfrm>
            <a:off x="3089126" y="5691188"/>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PCB Üretimi</a:t>
            </a:r>
          </a:p>
          <a:p>
            <a:pPr algn="ctr" rtl="0">
              <a:defRPr/>
            </a:pPr>
            <a:r>
              <a:rPr lang="en-GB" sz="1000" b="0" dirty="0">
                <a:cs typeface="Arial" charset="0"/>
              </a:rPr>
              <a:t>ve Cihaz Montajı</a:t>
            </a:r>
          </a:p>
        </p:txBody>
      </p:sp>
      <p:cxnSp>
        <p:nvCxnSpPr>
          <p:cNvPr id="49" name="Straight Arrow Connector 48">
            <a:extLst>
              <a:ext uri="{FF2B5EF4-FFF2-40B4-BE49-F238E27FC236}">
                <a16:creationId xmlns:a16="http://schemas.microsoft.com/office/drawing/2014/main" id="{8A7BD803-A745-4D69-B350-9E85323664FF}"/>
              </a:ext>
            </a:extLst>
          </p:cNvPr>
          <p:cNvCxnSpPr/>
          <p:nvPr/>
        </p:nvCxnSpPr>
        <p:spPr bwMode="auto">
          <a:xfrm>
            <a:off x="8844211" y="5278439"/>
            <a:ext cx="0" cy="1036637"/>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pic>
        <p:nvPicPr>
          <p:cNvPr id="50" name="Picture 4">
            <a:extLst>
              <a:ext uri="{FF2B5EF4-FFF2-40B4-BE49-F238E27FC236}">
                <a16:creationId xmlns:a16="http://schemas.microsoft.com/office/drawing/2014/main" id="{86AD7354-36BA-424D-945C-83F756C9B0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847"/>
          <a:stretch/>
        </p:blipFill>
        <p:spPr bwMode="auto">
          <a:xfrm>
            <a:off x="7960908" y="4480626"/>
            <a:ext cx="1766606" cy="553227"/>
          </a:xfrm>
          <a:prstGeom prst="rect">
            <a:avLst/>
          </a:prstGeom>
          <a:ln>
            <a:noFill/>
          </a:ln>
          <a:effectLst>
            <a:softEdge rad="381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7">
            <a:extLst>
              <a:ext uri="{FF2B5EF4-FFF2-40B4-BE49-F238E27FC236}">
                <a16:creationId xmlns:a16="http://schemas.microsoft.com/office/drawing/2014/main" id="{A347AC68-F420-480E-8FCC-8B823FB8254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1705" y="5408614"/>
            <a:ext cx="1804812" cy="62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TextBox 23">
            <a:extLst>
              <a:ext uri="{FF2B5EF4-FFF2-40B4-BE49-F238E27FC236}">
                <a16:creationId xmlns:a16="http://schemas.microsoft.com/office/drawing/2014/main" id="{1BD24C2F-A795-4008-8DBE-1EF074B55052}"/>
              </a:ext>
            </a:extLst>
          </p:cNvPr>
          <p:cNvSpPr txBox="1">
            <a:spLocks noChangeArrowheads="1"/>
          </p:cNvSpPr>
          <p:nvPr/>
        </p:nvSpPr>
        <p:spPr bwMode="auto">
          <a:xfrm>
            <a:off x="9914826" y="5535613"/>
            <a:ext cx="20079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Cihaz Satıcıları: </a:t>
            </a:r>
          </a:p>
          <a:p>
            <a:pPr algn="l" rtl="0" eaLnBrk="1" hangingPunct="1"/>
            <a:r>
              <a:rPr lang="en-GB" sz="1200" b="0" dirty="0"/>
              <a:t>Nihai Ürünler</a:t>
            </a:r>
          </a:p>
        </p:txBody>
      </p:sp>
      <p:pic>
        <p:nvPicPr>
          <p:cNvPr id="53" name="Picture 2">
            <a:extLst>
              <a:ext uri="{FF2B5EF4-FFF2-40B4-BE49-F238E27FC236}">
                <a16:creationId xmlns:a16="http://schemas.microsoft.com/office/drawing/2014/main" id="{DCA9D39A-5052-4F41-B58C-81C36537363A}"/>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7606" b="27414"/>
          <a:stretch/>
        </p:blipFill>
        <p:spPr bwMode="auto">
          <a:xfrm>
            <a:off x="7960908" y="2749278"/>
            <a:ext cx="1749786" cy="587375"/>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53">
            <a:extLst>
              <a:ext uri="{FF2B5EF4-FFF2-40B4-BE49-F238E27FC236}">
                <a16:creationId xmlns:a16="http://schemas.microsoft.com/office/drawing/2014/main" id="{74FAD6C9-2E65-44CB-8E50-7F7FFB9F882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290" t="31500" r="6129" b="26555"/>
          <a:stretch/>
        </p:blipFill>
        <p:spPr bwMode="auto">
          <a:xfrm>
            <a:off x="7961905" y="1110738"/>
            <a:ext cx="1765609" cy="514469"/>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ectangle 54">
            <a:extLst>
              <a:ext uri="{FF2B5EF4-FFF2-40B4-BE49-F238E27FC236}">
                <a16:creationId xmlns:a16="http://schemas.microsoft.com/office/drawing/2014/main" id="{56C225BE-3729-4BE3-862A-90FF5F0EA374}"/>
              </a:ext>
            </a:extLst>
          </p:cNvPr>
          <p:cNvSpPr/>
          <p:nvPr/>
        </p:nvSpPr>
        <p:spPr bwMode="auto">
          <a:xfrm>
            <a:off x="3171645" y="1957388"/>
            <a:ext cx="1748505" cy="62230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l" rtl="0" eaLnBrk="1" hangingPunct="1"/>
            <a:r>
              <a:rPr lang="en-GB" sz="1000" b="0" dirty="0"/>
              <a:t>Mimari tasarım</a:t>
            </a:r>
          </a:p>
          <a:p>
            <a:pPr algn="l" rtl="0" eaLnBrk="1" hangingPunct="1"/>
            <a:r>
              <a:rPr lang="en-GB" sz="1000" b="0" dirty="0"/>
              <a:t>HW / SW Bölümleme</a:t>
            </a:r>
          </a:p>
        </p:txBody>
      </p:sp>
      <p:sp>
        <p:nvSpPr>
          <p:cNvPr id="56" name="Rectangle 55">
            <a:extLst>
              <a:ext uri="{FF2B5EF4-FFF2-40B4-BE49-F238E27FC236}">
                <a16:creationId xmlns:a16="http://schemas.microsoft.com/office/drawing/2014/main" id="{78DFA438-B93C-4305-880A-EA6FF71DD501}"/>
              </a:ext>
            </a:extLst>
          </p:cNvPr>
          <p:cNvSpPr/>
          <p:nvPr/>
        </p:nvSpPr>
        <p:spPr bwMode="auto">
          <a:xfrm>
            <a:off x="3053179" y="1889919"/>
            <a:ext cx="1927486" cy="788194"/>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41417613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tx1"/>
                </a:solidFill>
                <a:cs typeface="Arial" pitchFamily="34" charset="0"/>
              </a:rPr>
              <a:t>Bu </a:t>
            </a:r>
            <a:r>
              <a:rPr lang="en-US" dirty="0" err="1" smtClean="0">
                <a:solidFill>
                  <a:schemeClr val="tx1"/>
                </a:solidFill>
                <a:cs typeface="Arial" pitchFamily="34" charset="0"/>
              </a:rPr>
              <a:t>aşamada</a:t>
            </a:r>
            <a:r>
              <a:rPr lang="en-US" dirty="0" smtClean="0">
                <a:solidFill>
                  <a:schemeClr val="tx1"/>
                </a:solidFill>
                <a:cs typeface="Arial" pitchFamily="34" charset="0"/>
              </a:rPr>
              <a:t>; </a:t>
            </a:r>
            <a:r>
              <a:rPr lang="en-GB" dirty="0" err="1" smtClean="0">
                <a:solidFill>
                  <a:schemeClr val="tx1"/>
                </a:solidFill>
                <a:ea typeface="MS PGothic" pitchFamily="34" charset="-128"/>
              </a:rPr>
              <a:t>sistem</a:t>
            </a:r>
            <a:r>
              <a:rPr lang="en-GB" dirty="0" smtClean="0">
                <a:solidFill>
                  <a:schemeClr val="tx1"/>
                </a:solidFill>
                <a:ea typeface="MS PGothic" pitchFamily="34" charset="-128"/>
              </a:rPr>
              <a:t> </a:t>
            </a:r>
            <a:r>
              <a:rPr lang="en-GB" dirty="0" err="1">
                <a:solidFill>
                  <a:schemeClr val="tx1"/>
                </a:solidFill>
                <a:ea typeface="MS PGothic" pitchFamily="34" charset="-128"/>
              </a:rPr>
              <a:t>mimarı</a:t>
            </a:r>
            <a:r>
              <a:rPr lang="en-GB" dirty="0">
                <a:solidFill>
                  <a:schemeClr val="tx1"/>
                </a:solidFill>
                <a:ea typeface="MS PGothic" pitchFamily="34" charset="-128"/>
              </a:rPr>
              <a:t> </a:t>
            </a:r>
            <a:r>
              <a:rPr lang="en-US" dirty="0" err="1" smtClean="0">
                <a:solidFill>
                  <a:schemeClr val="tx1"/>
                </a:solidFill>
                <a:ea typeface="MS PGothic" pitchFamily="34" charset="-128"/>
              </a:rPr>
              <a:t>hangi</a:t>
            </a:r>
            <a:r>
              <a:rPr lang="en-US" dirty="0" smtClean="0">
                <a:solidFill>
                  <a:schemeClr val="tx1"/>
                </a:solidFill>
                <a:ea typeface="MS PGothic" pitchFamily="34" charset="-128"/>
              </a:rPr>
              <a:t> </a:t>
            </a:r>
            <a:r>
              <a:rPr lang="en-US" dirty="0" err="1">
                <a:solidFill>
                  <a:schemeClr val="tx1"/>
                </a:solidFill>
                <a:ea typeface="MS PGothic" pitchFamily="34" charset="-128"/>
              </a:rPr>
              <a:t>işlevlerin</a:t>
            </a:r>
            <a:r>
              <a:rPr lang="en-US" dirty="0">
                <a:solidFill>
                  <a:schemeClr val="tx1"/>
                </a:solidFill>
                <a:ea typeface="MS PGothic" pitchFamily="34" charset="-128"/>
              </a:rPr>
              <a:t> </a:t>
            </a:r>
            <a:r>
              <a:rPr lang="en-US" dirty="0" err="1">
                <a:solidFill>
                  <a:schemeClr val="tx1"/>
                </a:solidFill>
                <a:ea typeface="MS PGothic" pitchFamily="34" charset="-128"/>
              </a:rPr>
              <a:t>donanım</a:t>
            </a:r>
            <a:r>
              <a:rPr lang="en-US" dirty="0">
                <a:solidFill>
                  <a:schemeClr val="tx1"/>
                </a:solidFill>
                <a:ea typeface="MS PGothic" pitchFamily="34" charset="-128"/>
              </a:rPr>
              <a:t> </a:t>
            </a:r>
            <a:r>
              <a:rPr lang="en-US" dirty="0" err="1">
                <a:solidFill>
                  <a:schemeClr val="tx1"/>
                </a:solidFill>
                <a:ea typeface="MS PGothic" pitchFamily="34" charset="-128"/>
              </a:rPr>
              <a:t>tarafından</a:t>
            </a:r>
            <a:r>
              <a:rPr lang="en-US" dirty="0">
                <a:solidFill>
                  <a:schemeClr val="tx1"/>
                </a:solidFill>
                <a:ea typeface="MS PGothic" pitchFamily="34" charset="-128"/>
              </a:rPr>
              <a:t> </a:t>
            </a:r>
            <a:r>
              <a:rPr lang="en-US" dirty="0" err="1">
                <a:solidFill>
                  <a:schemeClr val="tx1"/>
                </a:solidFill>
                <a:ea typeface="MS PGothic" pitchFamily="34" charset="-128"/>
              </a:rPr>
              <a:t>gerçekleştirilmesi</a:t>
            </a:r>
            <a:r>
              <a:rPr lang="en-US" dirty="0">
                <a:solidFill>
                  <a:schemeClr val="tx1"/>
                </a:solidFill>
                <a:ea typeface="MS PGothic" pitchFamily="34" charset="-128"/>
              </a:rPr>
              <a:t> </a:t>
            </a:r>
            <a:r>
              <a:rPr lang="en-US" dirty="0" err="1">
                <a:solidFill>
                  <a:schemeClr val="tx1"/>
                </a:solidFill>
                <a:ea typeface="MS PGothic" pitchFamily="34" charset="-128"/>
              </a:rPr>
              <a:t>ve</a:t>
            </a:r>
            <a:r>
              <a:rPr lang="en-US" dirty="0">
                <a:solidFill>
                  <a:schemeClr val="tx1"/>
                </a:solidFill>
                <a:ea typeface="MS PGothic" pitchFamily="34" charset="-128"/>
              </a:rPr>
              <a:t> </a:t>
            </a:r>
            <a:r>
              <a:rPr lang="en-US" dirty="0" err="1">
                <a:solidFill>
                  <a:schemeClr val="tx1"/>
                </a:solidFill>
                <a:ea typeface="MS PGothic" pitchFamily="34" charset="-128"/>
              </a:rPr>
              <a:t>hangilerinin</a:t>
            </a:r>
            <a:r>
              <a:rPr lang="en-US" dirty="0">
                <a:solidFill>
                  <a:schemeClr val="tx1"/>
                </a:solidFill>
                <a:ea typeface="MS PGothic" pitchFamily="34" charset="-128"/>
              </a:rPr>
              <a:t> yazılım </a:t>
            </a:r>
            <a:r>
              <a:rPr lang="en-US" dirty="0" err="1">
                <a:solidFill>
                  <a:schemeClr val="tx1"/>
                </a:solidFill>
                <a:ea typeface="MS PGothic" pitchFamily="34" charset="-128"/>
              </a:rPr>
              <a:t>tarafından</a:t>
            </a:r>
            <a:r>
              <a:rPr lang="en-US" dirty="0">
                <a:solidFill>
                  <a:schemeClr val="tx1"/>
                </a:solidFill>
                <a:ea typeface="MS PGothic" pitchFamily="34" charset="-128"/>
              </a:rPr>
              <a:t> </a:t>
            </a:r>
            <a:r>
              <a:rPr lang="en-US" dirty="0" err="1">
                <a:solidFill>
                  <a:schemeClr val="tx1"/>
                </a:solidFill>
                <a:ea typeface="MS PGothic" pitchFamily="34" charset="-128"/>
              </a:rPr>
              <a:t>gerçekleştirilmesi</a:t>
            </a:r>
            <a:r>
              <a:rPr lang="en-US" dirty="0">
                <a:solidFill>
                  <a:schemeClr val="tx1"/>
                </a:solidFill>
                <a:ea typeface="MS PGothic" pitchFamily="34" charset="-128"/>
              </a:rPr>
              <a:t> </a:t>
            </a:r>
            <a:r>
              <a:rPr lang="en-US" dirty="0" err="1" smtClean="0">
                <a:solidFill>
                  <a:schemeClr val="tx1"/>
                </a:solidFill>
                <a:ea typeface="MS PGothic" pitchFamily="34" charset="-128"/>
              </a:rPr>
              <a:t>gerektiğine</a:t>
            </a:r>
            <a:r>
              <a:rPr lang="en-US" dirty="0" smtClean="0">
                <a:solidFill>
                  <a:schemeClr val="tx1"/>
                </a:solidFill>
                <a:ea typeface="MS PGothic" pitchFamily="34" charset="-128"/>
              </a:rPr>
              <a:t> </a:t>
            </a:r>
            <a:r>
              <a:rPr lang="en-GB" dirty="0" err="1">
                <a:solidFill>
                  <a:schemeClr val="tx1"/>
                </a:solidFill>
                <a:ea typeface="MS PGothic" pitchFamily="34" charset="-128"/>
              </a:rPr>
              <a:t>karar</a:t>
            </a:r>
            <a:r>
              <a:rPr lang="en-GB" dirty="0">
                <a:solidFill>
                  <a:schemeClr val="tx1"/>
                </a:solidFill>
                <a:ea typeface="MS PGothic" pitchFamily="34" charset="-128"/>
              </a:rPr>
              <a:t> </a:t>
            </a:r>
            <a:r>
              <a:rPr lang="en-GB" dirty="0" err="1">
                <a:solidFill>
                  <a:schemeClr val="tx1"/>
                </a:solidFill>
                <a:ea typeface="MS PGothic" pitchFamily="34" charset="-128"/>
              </a:rPr>
              <a:t>verir</a:t>
            </a:r>
            <a:r>
              <a:rPr lang="en-GB" dirty="0">
                <a:solidFill>
                  <a:schemeClr val="tx1"/>
                </a:solidFill>
                <a:ea typeface="MS PGothic" pitchFamily="34" charset="-128"/>
              </a:rPr>
              <a:t> </a:t>
            </a:r>
            <a:r>
              <a:rPr lang="en-GB" dirty="0" smtClean="0">
                <a:solidFill>
                  <a:schemeClr val="tx1"/>
                </a:solidFill>
                <a:ea typeface="MS PGothic" pitchFamily="34" charset="-128"/>
              </a:rPr>
              <a:t>.</a:t>
            </a:r>
            <a:r>
              <a:rPr lang="en-US" dirty="0" err="1" smtClean="0">
                <a:solidFill>
                  <a:schemeClr val="tx1"/>
                </a:solidFill>
                <a:ea typeface="MS PGothic" pitchFamily="34" charset="-128"/>
              </a:rPr>
              <a:t>Ayrıca</a:t>
            </a:r>
            <a:r>
              <a:rPr lang="en-US" dirty="0" smtClean="0">
                <a:solidFill>
                  <a:schemeClr val="tx1"/>
                </a:solidFill>
                <a:ea typeface="MS PGothic" pitchFamily="34" charset="-128"/>
              </a:rPr>
              <a:t> </a:t>
            </a:r>
            <a:r>
              <a:rPr lang="en-US" dirty="0" err="1">
                <a:solidFill>
                  <a:schemeClr val="tx1"/>
                </a:solidFill>
                <a:ea typeface="MS PGothic" pitchFamily="34" charset="-128"/>
              </a:rPr>
              <a:t>donanım</a:t>
            </a:r>
            <a:r>
              <a:rPr lang="en-US" dirty="0">
                <a:solidFill>
                  <a:schemeClr val="tx1"/>
                </a:solidFill>
                <a:ea typeface="MS PGothic" pitchFamily="34" charset="-128"/>
              </a:rPr>
              <a:t> </a:t>
            </a:r>
            <a:r>
              <a:rPr lang="en-US" dirty="0" err="1">
                <a:solidFill>
                  <a:schemeClr val="tx1"/>
                </a:solidFill>
                <a:ea typeface="MS PGothic" pitchFamily="34" charset="-128"/>
              </a:rPr>
              <a:t>ve</a:t>
            </a:r>
            <a:r>
              <a:rPr lang="en-US" dirty="0">
                <a:solidFill>
                  <a:schemeClr val="tx1"/>
                </a:solidFill>
                <a:ea typeface="MS PGothic" pitchFamily="34" charset="-128"/>
              </a:rPr>
              <a:t> yazılım </a:t>
            </a:r>
            <a:r>
              <a:rPr lang="en-US" dirty="0" err="1">
                <a:solidFill>
                  <a:schemeClr val="tx1"/>
                </a:solidFill>
                <a:ea typeface="MS PGothic" pitchFamily="34" charset="-128"/>
              </a:rPr>
              <a:t>arasındaki</a:t>
            </a:r>
            <a:r>
              <a:rPr lang="en-US" dirty="0">
                <a:solidFill>
                  <a:schemeClr val="tx1"/>
                </a:solidFill>
                <a:ea typeface="MS PGothic" pitchFamily="34" charset="-128"/>
              </a:rPr>
              <a:t> </a:t>
            </a:r>
            <a:r>
              <a:rPr lang="en-US" dirty="0" err="1">
                <a:solidFill>
                  <a:schemeClr val="tx1"/>
                </a:solidFill>
                <a:ea typeface="MS PGothic" pitchFamily="34" charset="-128"/>
              </a:rPr>
              <a:t>arayüz</a:t>
            </a:r>
            <a:r>
              <a:rPr lang="en-US" dirty="0">
                <a:solidFill>
                  <a:schemeClr val="tx1"/>
                </a:solidFill>
                <a:ea typeface="MS PGothic" pitchFamily="34" charset="-128"/>
              </a:rPr>
              <a:t> </a:t>
            </a:r>
            <a:r>
              <a:rPr lang="en-US" dirty="0" err="1">
                <a:solidFill>
                  <a:schemeClr val="tx1"/>
                </a:solidFill>
                <a:ea typeface="MS PGothic" pitchFamily="34" charset="-128"/>
              </a:rPr>
              <a:t>ve</a:t>
            </a:r>
            <a:r>
              <a:rPr lang="en-US" dirty="0">
                <a:solidFill>
                  <a:schemeClr val="tx1"/>
                </a:solidFill>
                <a:ea typeface="MS PGothic" pitchFamily="34" charset="-128"/>
              </a:rPr>
              <a:t> </a:t>
            </a:r>
            <a:r>
              <a:rPr lang="en-US" dirty="0" err="1">
                <a:solidFill>
                  <a:schemeClr val="tx1"/>
                </a:solidFill>
                <a:ea typeface="MS PGothic" pitchFamily="34" charset="-128"/>
              </a:rPr>
              <a:t>protokolleri</a:t>
            </a:r>
            <a:r>
              <a:rPr lang="en-US" dirty="0">
                <a:solidFill>
                  <a:schemeClr val="tx1"/>
                </a:solidFill>
                <a:ea typeface="MS PGothic" pitchFamily="34" charset="-128"/>
              </a:rPr>
              <a:t> </a:t>
            </a:r>
            <a:r>
              <a:rPr lang="en-US" dirty="0" err="1">
                <a:solidFill>
                  <a:schemeClr val="tx1"/>
                </a:solidFill>
                <a:ea typeface="MS PGothic" pitchFamily="34" charset="-128"/>
              </a:rPr>
              <a:t>tanımlar</a:t>
            </a:r>
            <a:r>
              <a:rPr lang="en-US" dirty="0">
                <a:solidFill>
                  <a:schemeClr val="tx1"/>
                </a:solidFill>
                <a:ea typeface="MS PGothic" pitchFamily="34" charset="-128"/>
              </a:rPr>
              <a:t>. </a:t>
            </a:r>
          </a:p>
          <a:p>
            <a:r>
              <a:rPr lang="en-GB" dirty="0" err="1">
                <a:solidFill>
                  <a:schemeClr val="tx1"/>
                </a:solidFill>
              </a:rPr>
              <a:t>Sistemin</a:t>
            </a:r>
            <a:r>
              <a:rPr lang="en-GB" dirty="0">
                <a:solidFill>
                  <a:schemeClr val="tx1"/>
                </a:solidFill>
              </a:rPr>
              <a:t> </a:t>
            </a:r>
            <a:r>
              <a:rPr lang="en-US" dirty="0" err="1" smtClean="0">
                <a:solidFill>
                  <a:schemeClr val="tx1"/>
                </a:solidFill>
                <a:cs typeface="Arial" pitchFamily="34" charset="0"/>
              </a:rPr>
              <a:t>donanım</a:t>
            </a:r>
            <a:r>
              <a:rPr lang="en-US" dirty="0" smtClean="0">
                <a:solidFill>
                  <a:schemeClr val="tx1"/>
                </a:solidFill>
                <a:cs typeface="Arial" pitchFamily="34" charset="0"/>
              </a:rPr>
              <a:t> </a:t>
            </a:r>
            <a:r>
              <a:rPr lang="en-US" dirty="0" err="1">
                <a:solidFill>
                  <a:schemeClr val="tx1"/>
                </a:solidFill>
                <a:cs typeface="Arial" pitchFamily="34" charset="0"/>
              </a:rPr>
              <a:t>ve</a:t>
            </a:r>
            <a:r>
              <a:rPr lang="en-US" dirty="0">
                <a:solidFill>
                  <a:schemeClr val="tx1"/>
                </a:solidFill>
                <a:cs typeface="Arial" pitchFamily="34" charset="0"/>
              </a:rPr>
              <a:t> yazılım </a:t>
            </a:r>
            <a:r>
              <a:rPr lang="en-US" dirty="0" err="1" smtClean="0">
                <a:solidFill>
                  <a:schemeClr val="tx1"/>
                </a:solidFill>
                <a:cs typeface="Arial" pitchFamily="34" charset="0"/>
              </a:rPr>
              <a:t>şeklinde</a:t>
            </a:r>
            <a:r>
              <a:rPr lang="en-US" dirty="0" smtClean="0">
                <a:solidFill>
                  <a:schemeClr val="tx1"/>
                </a:solidFill>
                <a:cs typeface="Arial" pitchFamily="34" charset="0"/>
              </a:rPr>
              <a:t> </a:t>
            </a:r>
            <a:r>
              <a:rPr lang="en-GB" dirty="0" err="1">
                <a:solidFill>
                  <a:schemeClr val="tx1"/>
                </a:solidFill>
              </a:rPr>
              <a:t>bölümlenmesi</a:t>
            </a:r>
            <a:r>
              <a:rPr lang="en-GB" dirty="0">
                <a:solidFill>
                  <a:schemeClr val="tx1"/>
                </a:solidFill>
              </a:rPr>
              <a:t> </a:t>
            </a:r>
            <a:r>
              <a:rPr lang="en-GB" dirty="0" err="1" smtClean="0">
                <a:solidFill>
                  <a:schemeClr val="tx1"/>
                </a:solidFill>
              </a:rPr>
              <a:t>tasarım</a:t>
            </a:r>
            <a:r>
              <a:rPr lang="en-GB" dirty="0" smtClean="0">
                <a:solidFill>
                  <a:schemeClr val="tx1"/>
                </a:solidFill>
              </a:rPr>
              <a:t> </a:t>
            </a:r>
            <a:r>
              <a:rPr lang="en-GB" dirty="0" err="1">
                <a:solidFill>
                  <a:schemeClr val="tx1"/>
                </a:solidFill>
              </a:rPr>
              <a:t>sürecini</a:t>
            </a:r>
            <a:r>
              <a:rPr lang="en-GB" dirty="0">
                <a:solidFill>
                  <a:schemeClr val="tx1"/>
                </a:solidFill>
              </a:rPr>
              <a:t> </a:t>
            </a:r>
            <a:r>
              <a:rPr lang="en-GB" dirty="0" err="1">
                <a:solidFill>
                  <a:schemeClr val="tx1"/>
                </a:solidFill>
              </a:rPr>
              <a:t>hızlandırmaya</a:t>
            </a:r>
            <a:r>
              <a:rPr lang="en-GB" dirty="0">
                <a:solidFill>
                  <a:schemeClr val="tx1"/>
                </a:solidFill>
              </a:rPr>
              <a:t> </a:t>
            </a:r>
            <a:r>
              <a:rPr lang="en-GB" dirty="0" err="1">
                <a:solidFill>
                  <a:schemeClr val="tx1"/>
                </a:solidFill>
              </a:rPr>
              <a:t>yardımcı</a:t>
            </a:r>
            <a:r>
              <a:rPr lang="en-GB" dirty="0">
                <a:solidFill>
                  <a:schemeClr val="tx1"/>
                </a:solidFill>
              </a:rPr>
              <a:t> </a:t>
            </a:r>
            <a:r>
              <a:rPr lang="en-GB" dirty="0" err="1" smtClean="0">
                <a:solidFill>
                  <a:schemeClr val="tx1"/>
                </a:solidFill>
              </a:rPr>
              <a:t>olabilir</a:t>
            </a:r>
            <a:r>
              <a:rPr lang="en-GB" dirty="0" smtClean="0">
                <a:solidFill>
                  <a:schemeClr val="tx1"/>
                </a:solidFill>
              </a:rPr>
              <a:t> </a:t>
            </a:r>
            <a:r>
              <a:rPr lang="en-GB" dirty="0" err="1" smtClean="0">
                <a:solidFill>
                  <a:schemeClr val="tx1"/>
                </a:solidFill>
              </a:rPr>
              <a:t>çünkü</a:t>
            </a:r>
            <a:r>
              <a:rPr lang="en-GB" dirty="0" smtClean="0">
                <a:solidFill>
                  <a:schemeClr val="tx1"/>
                </a:solidFill>
              </a:rPr>
              <a:t> </a:t>
            </a:r>
            <a:r>
              <a:rPr lang="en-US" dirty="0" err="1" smtClean="0">
                <a:solidFill>
                  <a:schemeClr val="tx1"/>
                </a:solidFill>
                <a:cs typeface="Times New Roman" pitchFamily="18" charset="0"/>
              </a:rPr>
              <a:t>ekip</a:t>
            </a:r>
            <a:r>
              <a:rPr lang="en-US" dirty="0" smtClean="0">
                <a:solidFill>
                  <a:schemeClr val="tx1"/>
                </a:solidFill>
                <a:cs typeface="Times New Roman" pitchFamily="18" charset="0"/>
              </a:rPr>
              <a:t> </a:t>
            </a:r>
            <a:r>
              <a:rPr lang="en-US" dirty="0" err="1">
                <a:solidFill>
                  <a:schemeClr val="tx1"/>
                </a:solidFill>
                <a:cs typeface="Times New Roman" pitchFamily="18" charset="0"/>
              </a:rPr>
              <a:t>üyeleri</a:t>
            </a:r>
            <a:r>
              <a:rPr lang="en-US" dirty="0">
                <a:solidFill>
                  <a:schemeClr val="tx1"/>
                </a:solidFill>
                <a:cs typeface="Times New Roman" pitchFamily="18" charset="0"/>
              </a:rPr>
              <a:t> </a:t>
            </a:r>
            <a:r>
              <a:rPr lang="en-US" dirty="0" err="1">
                <a:solidFill>
                  <a:schemeClr val="tx1"/>
                </a:solidFill>
                <a:cs typeface="Times New Roman" pitchFamily="18" charset="0"/>
              </a:rPr>
              <a:t>arasındaki</a:t>
            </a:r>
            <a:r>
              <a:rPr lang="en-US" dirty="0">
                <a:solidFill>
                  <a:schemeClr val="tx1"/>
                </a:solidFill>
                <a:cs typeface="Times New Roman" pitchFamily="18" charset="0"/>
              </a:rPr>
              <a:t> </a:t>
            </a:r>
            <a:r>
              <a:rPr lang="en-US" dirty="0" err="1">
                <a:solidFill>
                  <a:schemeClr val="tx1"/>
                </a:solidFill>
                <a:cs typeface="Times New Roman" pitchFamily="18" charset="0"/>
              </a:rPr>
              <a:t>çalışmaları</a:t>
            </a:r>
            <a:r>
              <a:rPr lang="en-US" dirty="0">
                <a:solidFill>
                  <a:schemeClr val="tx1"/>
                </a:solidFill>
                <a:cs typeface="Times New Roman" pitchFamily="18" charset="0"/>
              </a:rPr>
              <a:t> </a:t>
            </a:r>
            <a:r>
              <a:rPr lang="en-US" dirty="0" err="1">
                <a:solidFill>
                  <a:schemeClr val="tx1"/>
                </a:solidFill>
                <a:cs typeface="Times New Roman" pitchFamily="18" charset="0"/>
              </a:rPr>
              <a:t>paralel</a:t>
            </a:r>
            <a:r>
              <a:rPr lang="en-US" dirty="0">
                <a:solidFill>
                  <a:schemeClr val="tx1"/>
                </a:solidFill>
                <a:cs typeface="Times New Roman" pitchFamily="18" charset="0"/>
              </a:rPr>
              <a:t> hale </a:t>
            </a:r>
            <a:r>
              <a:rPr lang="en-US" dirty="0" err="1" smtClean="0">
                <a:solidFill>
                  <a:schemeClr val="tx1"/>
                </a:solidFill>
                <a:cs typeface="Times New Roman" pitchFamily="18" charset="0"/>
              </a:rPr>
              <a:t>getirilir</a:t>
            </a:r>
            <a:r>
              <a:rPr lang="en-US" dirty="0" smtClean="0">
                <a:solidFill>
                  <a:schemeClr val="tx1"/>
                </a:solidFill>
                <a:cs typeface="Times New Roman" pitchFamily="18" charset="0"/>
              </a:rPr>
              <a:t> </a:t>
            </a:r>
            <a:r>
              <a:rPr lang="en-US" dirty="0" err="1" smtClean="0">
                <a:solidFill>
                  <a:schemeClr val="tx1"/>
                </a:solidFill>
                <a:cs typeface="Times New Roman" pitchFamily="18" charset="0"/>
              </a:rPr>
              <a:t>yani</a:t>
            </a:r>
            <a:r>
              <a:rPr lang="en-US" dirty="0" smtClean="0">
                <a:solidFill>
                  <a:schemeClr val="tx1"/>
                </a:solidFill>
                <a:cs typeface="Times New Roman" pitchFamily="18" charset="0"/>
              </a:rPr>
              <a:t> </a:t>
            </a:r>
            <a:r>
              <a:rPr lang="en-US" dirty="0" err="1" smtClean="0">
                <a:solidFill>
                  <a:schemeClr val="tx1"/>
                </a:solidFill>
                <a:cs typeface="Times New Roman" pitchFamily="18" charset="0"/>
              </a:rPr>
              <a:t>donanım</a:t>
            </a:r>
            <a:r>
              <a:rPr lang="en-US" dirty="0" smtClean="0">
                <a:solidFill>
                  <a:schemeClr val="tx1"/>
                </a:solidFill>
                <a:cs typeface="Times New Roman" pitchFamily="18" charset="0"/>
              </a:rPr>
              <a:t> </a:t>
            </a:r>
            <a:r>
              <a:rPr lang="en-US" dirty="0" err="1" smtClean="0">
                <a:solidFill>
                  <a:schemeClr val="tx1"/>
                </a:solidFill>
                <a:cs typeface="Times New Roman" pitchFamily="18" charset="0"/>
              </a:rPr>
              <a:t>ekibi</a:t>
            </a:r>
            <a:r>
              <a:rPr lang="en-US" dirty="0" smtClean="0">
                <a:solidFill>
                  <a:schemeClr val="tx1"/>
                </a:solidFill>
                <a:cs typeface="Times New Roman" pitchFamily="18" charset="0"/>
              </a:rPr>
              <a:t> </a:t>
            </a:r>
            <a:r>
              <a:rPr lang="en-US" dirty="0" err="1" smtClean="0">
                <a:solidFill>
                  <a:schemeClr val="tx1"/>
                </a:solidFill>
                <a:cs typeface="Times New Roman" pitchFamily="18" charset="0"/>
              </a:rPr>
              <a:t>donanımı</a:t>
            </a:r>
            <a:r>
              <a:rPr lang="en-US" dirty="0" smtClean="0">
                <a:solidFill>
                  <a:schemeClr val="tx1"/>
                </a:solidFill>
                <a:cs typeface="Times New Roman" pitchFamily="18" charset="0"/>
              </a:rPr>
              <a:t> </a:t>
            </a:r>
            <a:r>
              <a:rPr lang="en-US" dirty="0" err="1" smtClean="0">
                <a:solidFill>
                  <a:schemeClr val="tx1"/>
                </a:solidFill>
                <a:cs typeface="Times New Roman" pitchFamily="18" charset="0"/>
              </a:rPr>
              <a:t>hazırlarken</a:t>
            </a:r>
            <a:r>
              <a:rPr lang="en-US" dirty="0" smtClean="0">
                <a:solidFill>
                  <a:schemeClr val="tx1"/>
                </a:solidFill>
                <a:cs typeface="Times New Roman" pitchFamily="18" charset="0"/>
              </a:rPr>
              <a:t> yazılım </a:t>
            </a:r>
            <a:r>
              <a:rPr lang="en-US" dirty="0" err="1" smtClean="0">
                <a:solidFill>
                  <a:schemeClr val="tx1"/>
                </a:solidFill>
                <a:cs typeface="Times New Roman" pitchFamily="18" charset="0"/>
              </a:rPr>
              <a:t>ekibi</a:t>
            </a:r>
            <a:r>
              <a:rPr lang="en-US" dirty="0" smtClean="0">
                <a:solidFill>
                  <a:schemeClr val="tx1"/>
                </a:solidFill>
                <a:cs typeface="Times New Roman" pitchFamily="18" charset="0"/>
              </a:rPr>
              <a:t> </a:t>
            </a:r>
            <a:r>
              <a:rPr lang="en-US" dirty="0" err="1" smtClean="0">
                <a:solidFill>
                  <a:schemeClr val="tx1"/>
                </a:solidFill>
                <a:cs typeface="Times New Roman" pitchFamily="18" charset="0"/>
              </a:rPr>
              <a:t>aynı</a:t>
            </a:r>
            <a:r>
              <a:rPr lang="en-US" dirty="0" smtClean="0">
                <a:solidFill>
                  <a:schemeClr val="tx1"/>
                </a:solidFill>
                <a:cs typeface="Times New Roman" pitchFamily="18" charset="0"/>
              </a:rPr>
              <a:t> </a:t>
            </a:r>
            <a:r>
              <a:rPr lang="en-US" dirty="0" err="1" smtClean="0">
                <a:solidFill>
                  <a:schemeClr val="tx1"/>
                </a:solidFill>
                <a:cs typeface="Times New Roman" pitchFamily="18" charset="0"/>
              </a:rPr>
              <a:t>anda</a:t>
            </a:r>
            <a:r>
              <a:rPr lang="en-US" dirty="0" smtClean="0">
                <a:solidFill>
                  <a:schemeClr val="tx1"/>
                </a:solidFill>
                <a:cs typeface="Times New Roman" pitchFamily="18" charset="0"/>
              </a:rPr>
              <a:t> </a:t>
            </a:r>
            <a:r>
              <a:rPr lang="en-US" dirty="0" err="1" smtClean="0">
                <a:solidFill>
                  <a:schemeClr val="tx1"/>
                </a:solidFill>
                <a:cs typeface="Times New Roman" pitchFamily="18" charset="0"/>
              </a:rPr>
              <a:t>yazılımı</a:t>
            </a:r>
            <a:r>
              <a:rPr lang="en-US" dirty="0" smtClean="0">
                <a:solidFill>
                  <a:schemeClr val="tx1"/>
                </a:solidFill>
                <a:cs typeface="Times New Roman" pitchFamily="18" charset="0"/>
              </a:rPr>
              <a:t> </a:t>
            </a:r>
            <a:r>
              <a:rPr lang="en-US" dirty="0" err="1" smtClean="0">
                <a:solidFill>
                  <a:schemeClr val="tx1"/>
                </a:solidFill>
                <a:cs typeface="Times New Roman" pitchFamily="18" charset="0"/>
              </a:rPr>
              <a:t>hazırlarlar</a:t>
            </a:r>
            <a:r>
              <a:rPr lang="en-US" dirty="0" smtClean="0">
                <a:solidFill>
                  <a:schemeClr val="tx1"/>
                </a:solidFill>
                <a:cs typeface="Times New Roman" pitchFamily="18" charset="0"/>
              </a:rPr>
              <a:t>. </a:t>
            </a:r>
            <a:r>
              <a:rPr lang="en-US" dirty="0" smtClean="0">
                <a:solidFill>
                  <a:schemeClr val="tx1"/>
                </a:solidFill>
                <a:cs typeface="Arial" pitchFamily="34" charset="0"/>
              </a:rPr>
              <a:t> </a:t>
            </a:r>
            <a:r>
              <a:rPr lang="en-US" dirty="0">
                <a:solidFill>
                  <a:schemeClr val="tx1"/>
                </a:solidFill>
                <a:cs typeface="Arial" pitchFamily="34" charset="0"/>
              </a:rPr>
              <a:t>Bu </a:t>
            </a:r>
            <a:r>
              <a:rPr lang="en-US" dirty="0" err="1">
                <a:solidFill>
                  <a:schemeClr val="tx1"/>
                </a:solidFill>
                <a:cs typeface="Arial" pitchFamily="34" charset="0"/>
              </a:rPr>
              <a:t>tasarım</a:t>
            </a:r>
            <a:r>
              <a:rPr lang="en-US" dirty="0">
                <a:solidFill>
                  <a:schemeClr val="tx1"/>
                </a:solidFill>
                <a:cs typeface="Arial" pitchFamily="34" charset="0"/>
              </a:rPr>
              <a:t> </a:t>
            </a:r>
            <a:r>
              <a:rPr lang="en-US" dirty="0" err="1" smtClean="0">
                <a:solidFill>
                  <a:schemeClr val="tx1"/>
                </a:solidFill>
                <a:cs typeface="Arial" pitchFamily="34" charset="0"/>
              </a:rPr>
              <a:t>aşamasında</a:t>
            </a:r>
            <a:r>
              <a:rPr lang="en-US" dirty="0" smtClean="0">
                <a:solidFill>
                  <a:schemeClr val="tx1"/>
                </a:solidFill>
                <a:cs typeface="Arial" pitchFamily="34" charset="0"/>
              </a:rPr>
              <a:t>, </a:t>
            </a:r>
            <a:r>
              <a:rPr lang="en-US" dirty="0" err="1">
                <a:solidFill>
                  <a:schemeClr val="tx1"/>
                </a:solidFill>
                <a:cs typeface="Arial" pitchFamily="34" charset="0"/>
              </a:rPr>
              <a:t>sistemi</a:t>
            </a:r>
            <a:r>
              <a:rPr lang="en-US" dirty="0">
                <a:solidFill>
                  <a:schemeClr val="tx1"/>
                </a:solidFill>
                <a:cs typeface="Arial" pitchFamily="34" charset="0"/>
              </a:rPr>
              <a:t> </a:t>
            </a:r>
            <a:r>
              <a:rPr lang="en-US" dirty="0" err="1">
                <a:solidFill>
                  <a:schemeClr val="tx1"/>
                </a:solidFill>
                <a:cs typeface="Arial" pitchFamily="34" charset="0"/>
              </a:rPr>
              <a:t>gerçekleştirmek</a:t>
            </a:r>
            <a:r>
              <a:rPr lang="en-US" dirty="0">
                <a:solidFill>
                  <a:schemeClr val="tx1"/>
                </a:solidFill>
                <a:cs typeface="Arial" pitchFamily="34" charset="0"/>
              </a:rPr>
              <a:t> </a:t>
            </a:r>
            <a:r>
              <a:rPr lang="en-US" dirty="0" err="1">
                <a:solidFill>
                  <a:schemeClr val="tx1"/>
                </a:solidFill>
                <a:cs typeface="Arial" pitchFamily="34" charset="0"/>
              </a:rPr>
              <a:t>için</a:t>
            </a:r>
            <a:r>
              <a:rPr lang="en-US" dirty="0">
                <a:solidFill>
                  <a:schemeClr val="tx1"/>
                </a:solidFill>
                <a:cs typeface="Arial" pitchFamily="34" charset="0"/>
              </a:rPr>
              <a:t> </a:t>
            </a:r>
            <a:r>
              <a:rPr lang="en-US" dirty="0" err="1">
                <a:solidFill>
                  <a:schemeClr val="tx1"/>
                </a:solidFill>
                <a:cs typeface="Arial" pitchFamily="34" charset="0"/>
              </a:rPr>
              <a:t>gereken</a:t>
            </a:r>
            <a:r>
              <a:rPr lang="en-US" dirty="0">
                <a:solidFill>
                  <a:schemeClr val="tx1"/>
                </a:solidFill>
                <a:cs typeface="Arial" pitchFamily="34" charset="0"/>
              </a:rPr>
              <a:t> </a:t>
            </a:r>
            <a:r>
              <a:rPr lang="en-US" dirty="0" err="1">
                <a:solidFill>
                  <a:schemeClr val="tx1"/>
                </a:solidFill>
                <a:cs typeface="Arial" pitchFamily="34" charset="0"/>
              </a:rPr>
              <a:t>üçüncü</a:t>
            </a:r>
            <a:r>
              <a:rPr lang="en-US" dirty="0">
                <a:solidFill>
                  <a:schemeClr val="tx1"/>
                </a:solidFill>
                <a:cs typeface="Arial" pitchFamily="34" charset="0"/>
              </a:rPr>
              <a:t> </a:t>
            </a:r>
            <a:r>
              <a:rPr lang="en-US" dirty="0" err="1">
                <a:solidFill>
                  <a:schemeClr val="tx1"/>
                </a:solidFill>
                <a:cs typeface="Arial" pitchFamily="34" charset="0"/>
              </a:rPr>
              <a:t>taraf</a:t>
            </a:r>
            <a:r>
              <a:rPr lang="en-US" dirty="0">
                <a:solidFill>
                  <a:schemeClr val="tx1"/>
                </a:solidFill>
                <a:cs typeface="Arial" pitchFamily="34" charset="0"/>
              </a:rPr>
              <a:t> </a:t>
            </a:r>
            <a:r>
              <a:rPr lang="en-US" dirty="0" err="1">
                <a:solidFill>
                  <a:schemeClr val="tx1"/>
                </a:solidFill>
                <a:cs typeface="Arial" pitchFamily="34" charset="0"/>
              </a:rPr>
              <a:t>donanım</a:t>
            </a:r>
            <a:r>
              <a:rPr lang="en-US" dirty="0">
                <a:solidFill>
                  <a:schemeClr val="tx1"/>
                </a:solidFill>
                <a:cs typeface="Arial" pitchFamily="34" charset="0"/>
              </a:rPr>
              <a:t> IP </a:t>
            </a:r>
            <a:r>
              <a:rPr lang="en-US" dirty="0" err="1">
                <a:solidFill>
                  <a:schemeClr val="tx1"/>
                </a:solidFill>
                <a:cs typeface="Arial" pitchFamily="34" charset="0"/>
              </a:rPr>
              <a:t>çekirdekleri</a:t>
            </a:r>
            <a:r>
              <a:rPr lang="en-US" dirty="0">
                <a:solidFill>
                  <a:schemeClr val="tx1"/>
                </a:solidFill>
                <a:cs typeface="Arial" pitchFamily="34" charset="0"/>
              </a:rPr>
              <a:t> </a:t>
            </a:r>
            <a:r>
              <a:rPr lang="en-US" dirty="0" err="1">
                <a:solidFill>
                  <a:schemeClr val="tx1"/>
                </a:solidFill>
                <a:cs typeface="Arial" pitchFamily="34" charset="0"/>
              </a:rPr>
              <a:t>ve</a:t>
            </a:r>
            <a:r>
              <a:rPr lang="en-US" dirty="0">
                <a:solidFill>
                  <a:schemeClr val="tx1"/>
                </a:solidFill>
                <a:cs typeface="Arial" pitchFamily="34" charset="0"/>
              </a:rPr>
              <a:t> yazılım </a:t>
            </a:r>
            <a:r>
              <a:rPr lang="en-US" dirty="0" err="1">
                <a:solidFill>
                  <a:schemeClr val="tx1"/>
                </a:solidFill>
                <a:cs typeface="Arial" pitchFamily="34" charset="0"/>
              </a:rPr>
              <a:t>sürücüleri</a:t>
            </a:r>
            <a:r>
              <a:rPr lang="en-US" dirty="0">
                <a:solidFill>
                  <a:schemeClr val="tx1"/>
                </a:solidFill>
                <a:cs typeface="Arial" pitchFamily="34" charset="0"/>
              </a:rPr>
              <a:t> de </a:t>
            </a:r>
            <a:r>
              <a:rPr lang="en-US" dirty="0" err="1">
                <a:solidFill>
                  <a:schemeClr val="tx1"/>
                </a:solidFill>
                <a:cs typeface="Arial" pitchFamily="34" charset="0"/>
              </a:rPr>
              <a:t>tanımlanır</a:t>
            </a:r>
            <a:r>
              <a:rPr lang="en-US" dirty="0">
                <a:solidFill>
                  <a:schemeClr val="tx1"/>
                </a:solidFill>
                <a:cs typeface="Arial" pitchFamily="34" charset="0"/>
              </a:rPr>
              <a:t> </a:t>
            </a:r>
            <a:r>
              <a:rPr lang="en-US" dirty="0" err="1">
                <a:solidFill>
                  <a:schemeClr val="tx1"/>
                </a:solidFill>
                <a:cs typeface="Arial" pitchFamily="34" charset="0"/>
              </a:rPr>
              <a:t>ve</a:t>
            </a:r>
            <a:r>
              <a:rPr lang="en-US" dirty="0">
                <a:solidFill>
                  <a:schemeClr val="tx1"/>
                </a:solidFill>
                <a:cs typeface="Arial" pitchFamily="34" charset="0"/>
              </a:rPr>
              <a:t> </a:t>
            </a:r>
            <a:r>
              <a:rPr lang="en-US" dirty="0" err="1">
                <a:solidFill>
                  <a:schemeClr val="tx1"/>
                </a:solidFill>
                <a:cs typeface="Arial" pitchFamily="34" charset="0"/>
              </a:rPr>
              <a:t>uygun</a:t>
            </a:r>
            <a:r>
              <a:rPr lang="en-US" dirty="0">
                <a:solidFill>
                  <a:schemeClr val="tx1"/>
                </a:solidFill>
                <a:cs typeface="Arial" pitchFamily="34" charset="0"/>
              </a:rPr>
              <a:t> </a:t>
            </a:r>
            <a:r>
              <a:rPr lang="en-US" dirty="0" err="1">
                <a:solidFill>
                  <a:schemeClr val="tx1"/>
                </a:solidFill>
                <a:cs typeface="Arial" pitchFamily="34" charset="0"/>
              </a:rPr>
              <a:t>satıcılardan</a:t>
            </a:r>
            <a:r>
              <a:rPr lang="en-US" dirty="0">
                <a:solidFill>
                  <a:schemeClr val="tx1"/>
                </a:solidFill>
                <a:cs typeface="Arial" pitchFamily="34" charset="0"/>
              </a:rPr>
              <a:t> </a:t>
            </a:r>
            <a:r>
              <a:rPr lang="en-US" dirty="0" err="1">
                <a:solidFill>
                  <a:schemeClr val="tx1"/>
                </a:solidFill>
                <a:cs typeface="Arial" pitchFamily="34" charset="0"/>
              </a:rPr>
              <a:t>temin</a:t>
            </a:r>
            <a:r>
              <a:rPr lang="en-US" dirty="0">
                <a:solidFill>
                  <a:schemeClr val="tx1"/>
                </a:solidFill>
                <a:cs typeface="Arial" pitchFamily="34" charset="0"/>
              </a:rPr>
              <a:t> </a:t>
            </a:r>
            <a:r>
              <a:rPr lang="en-US" dirty="0" err="1">
                <a:solidFill>
                  <a:schemeClr val="tx1"/>
                </a:solidFill>
                <a:cs typeface="Arial" pitchFamily="34" charset="0"/>
              </a:rPr>
              <a:t>edilir</a:t>
            </a:r>
            <a:r>
              <a:rPr lang="en-US" dirty="0">
                <a:solidFill>
                  <a:schemeClr val="tx1"/>
                </a:solidFill>
                <a:cs typeface="Arial" pitchFamily="34" charset="0"/>
              </a:rPr>
              <a:t>.</a:t>
            </a:r>
          </a:p>
          <a:p>
            <a:endParaRPr lang="tr-TR" dirty="0"/>
          </a:p>
        </p:txBody>
      </p:sp>
    </p:spTree>
    <p:extLst>
      <p:ext uri="{BB962C8B-B14F-4D97-AF65-F5344CB8AC3E}">
        <p14:creationId xmlns:p14="http://schemas.microsoft.com/office/powerpoint/2010/main" val="16484515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SoC Tasarım Akışı</a:t>
            </a:r>
            <a:endParaRPr lang="en-US" dirty="0"/>
          </a:p>
        </p:txBody>
      </p:sp>
      <p:grpSp>
        <p:nvGrpSpPr>
          <p:cNvPr id="7" name="Group 15">
            <a:extLst>
              <a:ext uri="{FF2B5EF4-FFF2-40B4-BE49-F238E27FC236}">
                <a16:creationId xmlns:a16="http://schemas.microsoft.com/office/drawing/2014/main" id="{D754F99A-8B82-4DB7-9C62-EA1041905B3B}"/>
              </a:ext>
            </a:extLst>
          </p:cNvPr>
          <p:cNvGrpSpPr>
            <a:grpSpLocks/>
          </p:cNvGrpSpPr>
          <p:nvPr/>
        </p:nvGrpSpPr>
        <p:grpSpPr bwMode="auto">
          <a:xfrm>
            <a:off x="928855" y="1876425"/>
            <a:ext cx="10598242" cy="3386138"/>
            <a:chOff x="696913" y="1876602"/>
            <a:chExt cx="6407150" cy="3386138"/>
          </a:xfrm>
        </p:grpSpPr>
        <p:cxnSp>
          <p:nvCxnSpPr>
            <p:cNvPr id="57" name="Straight Connector 56">
              <a:extLst>
                <a:ext uri="{FF2B5EF4-FFF2-40B4-BE49-F238E27FC236}">
                  <a16:creationId xmlns:a16="http://schemas.microsoft.com/office/drawing/2014/main" id="{E9A14655-C578-435C-9720-BC5EFE4082CF}"/>
                </a:ext>
              </a:extLst>
            </p:cNvPr>
            <p:cNvCxnSpPr/>
            <p:nvPr/>
          </p:nvCxnSpPr>
          <p:spPr bwMode="auto">
            <a:xfrm flipH="1">
              <a:off x="696913" y="4243565"/>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8" name="Straight Connector 57">
              <a:extLst>
                <a:ext uri="{FF2B5EF4-FFF2-40B4-BE49-F238E27FC236}">
                  <a16:creationId xmlns:a16="http://schemas.microsoft.com/office/drawing/2014/main" id="{0FC4E7DF-1D88-401C-AD21-73C7112413B7}"/>
                </a:ext>
              </a:extLst>
            </p:cNvPr>
            <p:cNvCxnSpPr/>
            <p:nvPr/>
          </p:nvCxnSpPr>
          <p:spPr bwMode="auto">
            <a:xfrm flipH="1">
              <a:off x="696913" y="1876602"/>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9" name="Straight Connector 58">
              <a:extLst>
                <a:ext uri="{FF2B5EF4-FFF2-40B4-BE49-F238E27FC236}">
                  <a16:creationId xmlns:a16="http://schemas.microsoft.com/office/drawing/2014/main" id="{23F68669-58E4-4F9E-BF9F-3E7920694397}"/>
                </a:ext>
              </a:extLst>
            </p:cNvPr>
            <p:cNvCxnSpPr/>
            <p:nvPr/>
          </p:nvCxnSpPr>
          <p:spPr bwMode="auto">
            <a:xfrm flipH="1">
              <a:off x="696913" y="5262740"/>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grpSp>
      <p:sp>
        <p:nvSpPr>
          <p:cNvPr id="8" name="Rectangle 7">
            <a:extLst>
              <a:ext uri="{FF2B5EF4-FFF2-40B4-BE49-F238E27FC236}">
                <a16:creationId xmlns:a16="http://schemas.microsoft.com/office/drawing/2014/main" id="{FB7BFA98-F0D2-4950-961D-87D499EC864F}"/>
              </a:ext>
            </a:extLst>
          </p:cNvPr>
          <p:cNvSpPr/>
          <p:nvPr/>
        </p:nvSpPr>
        <p:spPr bwMode="auto">
          <a:xfrm>
            <a:off x="1303358" y="1030288"/>
            <a:ext cx="1165828" cy="41116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9" name="Rectangle 8">
            <a:extLst>
              <a:ext uri="{FF2B5EF4-FFF2-40B4-BE49-F238E27FC236}">
                <a16:creationId xmlns:a16="http://schemas.microsoft.com/office/drawing/2014/main" id="{2CD337C4-93A3-4DCD-AA51-AD48034F9E39}"/>
              </a:ext>
            </a:extLst>
          </p:cNvPr>
          <p:cNvSpPr/>
          <p:nvPr/>
        </p:nvSpPr>
        <p:spPr bwMode="auto">
          <a:xfrm>
            <a:off x="1206030" y="1085851"/>
            <a:ext cx="1165828" cy="4095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10" name="Rectangle 9">
            <a:extLst>
              <a:ext uri="{FF2B5EF4-FFF2-40B4-BE49-F238E27FC236}">
                <a16:creationId xmlns:a16="http://schemas.microsoft.com/office/drawing/2014/main" id="{CC3077DF-B205-4975-AB07-0F66160E5E9D}"/>
              </a:ext>
            </a:extLst>
          </p:cNvPr>
          <p:cNvSpPr/>
          <p:nvPr/>
        </p:nvSpPr>
        <p:spPr bwMode="auto">
          <a:xfrm>
            <a:off x="1127743" y="1157289"/>
            <a:ext cx="1167944" cy="407987"/>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11" name="Rectangle 10">
            <a:extLst>
              <a:ext uri="{FF2B5EF4-FFF2-40B4-BE49-F238E27FC236}">
                <a16:creationId xmlns:a16="http://schemas.microsoft.com/office/drawing/2014/main" id="{BEE9E3C0-4F65-46DE-A9D6-6D9B554C5590}"/>
              </a:ext>
            </a:extLst>
          </p:cNvPr>
          <p:cNvSpPr/>
          <p:nvPr/>
        </p:nvSpPr>
        <p:spPr bwMode="auto">
          <a:xfrm>
            <a:off x="1051573" y="1228725"/>
            <a:ext cx="1165827" cy="407988"/>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Donanım </a:t>
            </a:r>
          </a:p>
          <a:p>
            <a:pPr algn="ctr" rtl="0">
              <a:defRPr/>
            </a:pPr>
            <a:r>
              <a:rPr lang="en-GB" sz="1000" b="0" dirty="0">
                <a:cs typeface="Arial" charset="0"/>
              </a:rPr>
              <a:t>IP Çekirdekleri</a:t>
            </a:r>
          </a:p>
        </p:txBody>
      </p:sp>
      <p:sp>
        <p:nvSpPr>
          <p:cNvPr id="12" name="Down Arrow 12">
            <a:extLst>
              <a:ext uri="{FF2B5EF4-FFF2-40B4-BE49-F238E27FC236}">
                <a16:creationId xmlns:a16="http://schemas.microsoft.com/office/drawing/2014/main" id="{DC95DAA3-7CB2-4560-BE65-7EE0C66B4540}"/>
              </a:ext>
            </a:extLst>
          </p:cNvPr>
          <p:cNvSpPr/>
          <p:nvPr/>
        </p:nvSpPr>
        <p:spPr bwMode="auto">
          <a:xfrm>
            <a:off x="1493784" y="1695450"/>
            <a:ext cx="327956"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13" name="Rectangle 12">
            <a:extLst>
              <a:ext uri="{FF2B5EF4-FFF2-40B4-BE49-F238E27FC236}">
                <a16:creationId xmlns:a16="http://schemas.microsoft.com/office/drawing/2014/main" id="{8B77106F-35E7-42E2-AEF0-43EDE4B62A48}"/>
              </a:ext>
            </a:extLst>
          </p:cNvPr>
          <p:cNvSpPr/>
          <p:nvPr/>
        </p:nvSpPr>
        <p:spPr bwMode="auto">
          <a:xfrm>
            <a:off x="3332448" y="954088"/>
            <a:ext cx="1523405" cy="442912"/>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SoC </a:t>
            </a:r>
          </a:p>
          <a:p>
            <a:pPr algn="ctr" rtl="0">
              <a:defRPr/>
            </a:pPr>
            <a:r>
              <a:rPr lang="en-GB" sz="1000" b="0" dirty="0">
                <a:cs typeface="Arial" charset="0"/>
              </a:rPr>
              <a:t>Tasarım (değiştir | kaynağı değiştir) </a:t>
            </a:r>
            <a:r>
              <a:rPr lang="en-GB" sz="1000" dirty="0">
                <a:cs typeface="Arial" charset="0"/>
              </a:rPr>
              <a:t>S</a:t>
            </a:r>
            <a:r>
              <a:rPr lang="en-GB" sz="1000" b="0" dirty="0">
                <a:cs typeface="Arial" charset="0"/>
              </a:rPr>
              <a:t>özel</a:t>
            </a:r>
          </a:p>
        </p:txBody>
      </p:sp>
      <p:sp>
        <p:nvSpPr>
          <p:cNvPr id="14" name="TextBox 18">
            <a:extLst>
              <a:ext uri="{FF2B5EF4-FFF2-40B4-BE49-F238E27FC236}">
                <a16:creationId xmlns:a16="http://schemas.microsoft.com/office/drawing/2014/main" id="{F1815A36-6E3C-4993-BF54-1E1C2374A381}"/>
              </a:ext>
            </a:extLst>
          </p:cNvPr>
          <p:cNvSpPr txBox="1">
            <a:spLocks noChangeArrowheads="1"/>
          </p:cNvSpPr>
          <p:nvPr/>
        </p:nvSpPr>
        <p:spPr bwMode="auto">
          <a:xfrm>
            <a:off x="2748475" y="1427163"/>
            <a:ext cx="1125627"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HW Çekirdekleri Satın Alın</a:t>
            </a:r>
          </a:p>
        </p:txBody>
      </p:sp>
      <p:sp>
        <p:nvSpPr>
          <p:cNvPr id="15" name="TextBox 23">
            <a:extLst>
              <a:ext uri="{FF2B5EF4-FFF2-40B4-BE49-F238E27FC236}">
                <a16:creationId xmlns:a16="http://schemas.microsoft.com/office/drawing/2014/main" id="{C20F1E08-5A95-41B5-AE8E-DEDD7D5703CA}"/>
              </a:ext>
            </a:extLst>
          </p:cNvPr>
          <p:cNvSpPr txBox="1">
            <a:spLocks noChangeArrowheads="1"/>
          </p:cNvSpPr>
          <p:nvPr/>
        </p:nvSpPr>
        <p:spPr bwMode="auto">
          <a:xfrm>
            <a:off x="4388253" y="1397000"/>
            <a:ext cx="11319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Yazılım Sürücüleri Satın Alın</a:t>
            </a:r>
          </a:p>
        </p:txBody>
      </p:sp>
      <p:sp>
        <p:nvSpPr>
          <p:cNvPr id="16" name="Rectangle 15">
            <a:extLst>
              <a:ext uri="{FF2B5EF4-FFF2-40B4-BE49-F238E27FC236}">
                <a16:creationId xmlns:a16="http://schemas.microsoft.com/office/drawing/2014/main" id="{1309EA58-825E-4757-A31F-87F34F68084F}"/>
              </a:ext>
            </a:extLst>
          </p:cNvPr>
          <p:cNvSpPr/>
          <p:nvPr/>
        </p:nvSpPr>
        <p:spPr bwMode="auto">
          <a:xfrm>
            <a:off x="1051574" y="2116138"/>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Birleşik</a:t>
            </a:r>
          </a:p>
          <a:p>
            <a:pPr algn="ctr" rtl="0">
              <a:defRPr/>
            </a:pPr>
            <a:r>
              <a:rPr lang="en-GB" sz="1000" b="0" dirty="0">
                <a:cs typeface="Arial" charset="0"/>
              </a:rPr>
              <a:t>Donanım</a:t>
            </a:r>
          </a:p>
        </p:txBody>
      </p:sp>
      <p:sp>
        <p:nvSpPr>
          <p:cNvPr id="17" name="Rectangle 16">
            <a:extLst>
              <a:ext uri="{FF2B5EF4-FFF2-40B4-BE49-F238E27FC236}">
                <a16:creationId xmlns:a16="http://schemas.microsoft.com/office/drawing/2014/main" id="{9DE5AFE0-3F5B-449E-99F3-8C36F66AE568}"/>
              </a:ext>
            </a:extLst>
          </p:cNvPr>
          <p:cNvSpPr/>
          <p:nvPr/>
        </p:nvSpPr>
        <p:spPr bwMode="auto">
          <a:xfrm>
            <a:off x="5727579" y="2116138"/>
            <a:ext cx="1252577"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Birleşik</a:t>
            </a:r>
          </a:p>
          <a:p>
            <a:pPr algn="ctr" rtl="0">
              <a:defRPr/>
            </a:pPr>
            <a:r>
              <a:rPr lang="en-GB" sz="1000" b="0" dirty="0">
                <a:cs typeface="Arial" charset="0"/>
              </a:rPr>
              <a:t>Yazılım</a:t>
            </a:r>
          </a:p>
        </p:txBody>
      </p:sp>
      <p:sp>
        <p:nvSpPr>
          <p:cNvPr id="18" name="Rectangle 17">
            <a:extLst>
              <a:ext uri="{FF2B5EF4-FFF2-40B4-BE49-F238E27FC236}">
                <a16:creationId xmlns:a16="http://schemas.microsoft.com/office/drawing/2014/main" id="{FC17CD87-3271-4C7F-9144-221013F78FA8}"/>
              </a:ext>
            </a:extLst>
          </p:cNvPr>
          <p:cNvSpPr/>
          <p:nvPr/>
        </p:nvSpPr>
        <p:spPr bwMode="auto">
          <a:xfrm>
            <a:off x="3114516" y="2900363"/>
            <a:ext cx="1830202" cy="493712"/>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Platformlarda Prototip</a:t>
            </a:r>
          </a:p>
          <a:p>
            <a:pPr algn="ctr" rtl="0">
              <a:defRPr/>
            </a:pPr>
            <a:r>
              <a:rPr lang="en-GB" sz="1000" b="0" dirty="0">
                <a:cs typeface="Arial" charset="0"/>
              </a:rPr>
              <a:t>ör. FPGA</a:t>
            </a:r>
          </a:p>
        </p:txBody>
      </p:sp>
      <p:sp>
        <p:nvSpPr>
          <p:cNvPr id="19" name="Rectangle 18">
            <a:extLst>
              <a:ext uri="{FF2B5EF4-FFF2-40B4-BE49-F238E27FC236}">
                <a16:creationId xmlns:a16="http://schemas.microsoft.com/office/drawing/2014/main" id="{2B47F796-67A1-42B4-B18B-4B9E123F833D}"/>
              </a:ext>
            </a:extLst>
          </p:cNvPr>
          <p:cNvSpPr/>
          <p:nvPr/>
        </p:nvSpPr>
        <p:spPr bwMode="auto">
          <a:xfrm>
            <a:off x="1049457" y="2930525"/>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İşlevsel</a:t>
            </a:r>
          </a:p>
          <a:p>
            <a:pPr algn="ctr" rtl="0">
              <a:defRPr/>
            </a:pPr>
            <a:r>
              <a:rPr lang="en-GB" sz="1000" b="0" dirty="0">
                <a:cs typeface="Arial" charset="0"/>
              </a:rPr>
              <a:t>Simülasyon</a:t>
            </a:r>
          </a:p>
        </p:txBody>
      </p:sp>
      <p:sp>
        <p:nvSpPr>
          <p:cNvPr id="20" name="Rectangle 19">
            <a:extLst>
              <a:ext uri="{FF2B5EF4-FFF2-40B4-BE49-F238E27FC236}">
                <a16:creationId xmlns:a16="http://schemas.microsoft.com/office/drawing/2014/main" id="{774C0F66-7C7F-4730-9546-11571901460E}"/>
              </a:ext>
            </a:extLst>
          </p:cNvPr>
          <p:cNvSpPr/>
          <p:nvPr/>
        </p:nvSpPr>
        <p:spPr bwMode="auto">
          <a:xfrm>
            <a:off x="5763548" y="2930525"/>
            <a:ext cx="1216609"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Yazılım</a:t>
            </a:r>
          </a:p>
          <a:p>
            <a:pPr algn="ctr" rtl="0">
              <a:defRPr/>
            </a:pPr>
            <a:r>
              <a:rPr lang="en-GB" sz="1000" b="0" dirty="0">
                <a:cs typeface="Arial" charset="0"/>
              </a:rPr>
              <a:t>Simülasyon</a:t>
            </a:r>
          </a:p>
        </p:txBody>
      </p:sp>
      <p:sp>
        <p:nvSpPr>
          <p:cNvPr id="21" name="Rectangle 20">
            <a:extLst>
              <a:ext uri="{FF2B5EF4-FFF2-40B4-BE49-F238E27FC236}">
                <a16:creationId xmlns:a16="http://schemas.microsoft.com/office/drawing/2014/main" id="{80D97E14-B5B5-407B-B6C2-146F29AC7378}"/>
              </a:ext>
            </a:extLst>
          </p:cNvPr>
          <p:cNvSpPr/>
          <p:nvPr/>
        </p:nvSpPr>
        <p:spPr bwMode="auto">
          <a:xfrm>
            <a:off x="770166" y="3702051"/>
            <a:ext cx="1773074" cy="3968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Fiziksel Optimizasyon</a:t>
            </a:r>
          </a:p>
          <a:p>
            <a:pPr algn="ctr" rtl="0">
              <a:defRPr/>
            </a:pPr>
            <a:r>
              <a:rPr lang="en-GB" sz="1000" b="0" dirty="0">
                <a:cs typeface="Arial" charset="0"/>
              </a:rPr>
              <a:t>ve Fabrikasyon</a:t>
            </a:r>
          </a:p>
        </p:txBody>
      </p:sp>
      <p:sp>
        <p:nvSpPr>
          <p:cNvPr id="22" name="Rectangle 21">
            <a:extLst>
              <a:ext uri="{FF2B5EF4-FFF2-40B4-BE49-F238E27FC236}">
                <a16:creationId xmlns:a16="http://schemas.microsoft.com/office/drawing/2014/main" id="{B3E02FA5-03C2-43C4-99D7-8F396BDCF33E}"/>
              </a:ext>
            </a:extLst>
          </p:cNvPr>
          <p:cNvSpPr/>
          <p:nvPr/>
        </p:nvSpPr>
        <p:spPr bwMode="auto">
          <a:xfrm>
            <a:off x="5480026" y="3695700"/>
            <a:ext cx="2010048" cy="3952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Uygulama geliştirme</a:t>
            </a:r>
          </a:p>
          <a:p>
            <a:pPr algn="ctr" rtl="0">
              <a:defRPr/>
            </a:pPr>
            <a:r>
              <a:rPr lang="en-GB" sz="1000" b="0" dirty="0">
                <a:cs typeface="Arial" charset="0"/>
              </a:rPr>
              <a:t>ve Test</a:t>
            </a:r>
          </a:p>
        </p:txBody>
      </p:sp>
      <p:sp>
        <p:nvSpPr>
          <p:cNvPr id="23" name="Rectangle 22">
            <a:extLst>
              <a:ext uri="{FF2B5EF4-FFF2-40B4-BE49-F238E27FC236}">
                <a16:creationId xmlns:a16="http://schemas.microsoft.com/office/drawing/2014/main" id="{36FD1F59-4664-46D1-BFD6-D14BD2B72974}"/>
              </a:ext>
            </a:extLst>
          </p:cNvPr>
          <p:cNvSpPr/>
          <p:nvPr/>
        </p:nvSpPr>
        <p:spPr bwMode="auto">
          <a:xfrm>
            <a:off x="3292247" y="3724275"/>
            <a:ext cx="1413381" cy="3746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HW / SW</a:t>
            </a:r>
          </a:p>
          <a:p>
            <a:pPr algn="ctr" rtl="0">
              <a:defRPr/>
            </a:pPr>
            <a:r>
              <a:rPr lang="en-GB" sz="1000" b="0" dirty="0">
                <a:cs typeface="Arial" charset="0"/>
              </a:rPr>
              <a:t>Birlikte doğrulama</a:t>
            </a:r>
          </a:p>
        </p:txBody>
      </p:sp>
      <p:sp>
        <p:nvSpPr>
          <p:cNvPr id="24" name="Rectangle 23">
            <a:extLst>
              <a:ext uri="{FF2B5EF4-FFF2-40B4-BE49-F238E27FC236}">
                <a16:creationId xmlns:a16="http://schemas.microsoft.com/office/drawing/2014/main" id="{C3C38696-689A-42A9-BE8A-63283F5A2E9D}"/>
              </a:ext>
            </a:extLst>
          </p:cNvPr>
          <p:cNvSpPr/>
          <p:nvPr/>
        </p:nvSpPr>
        <p:spPr bwMode="auto">
          <a:xfrm>
            <a:off x="3089126" y="4684713"/>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Hacim İmalatı </a:t>
            </a:r>
          </a:p>
          <a:p>
            <a:pPr algn="ctr" rtl="0">
              <a:defRPr/>
            </a:pPr>
            <a:r>
              <a:rPr lang="en-GB" sz="1000" b="0" dirty="0">
                <a:cs typeface="Arial" charset="0"/>
              </a:rPr>
              <a:t>ve gemi</a:t>
            </a:r>
          </a:p>
        </p:txBody>
      </p:sp>
      <p:sp>
        <p:nvSpPr>
          <p:cNvPr id="25" name="Rectangle 24">
            <a:extLst>
              <a:ext uri="{FF2B5EF4-FFF2-40B4-BE49-F238E27FC236}">
                <a16:creationId xmlns:a16="http://schemas.microsoft.com/office/drawing/2014/main" id="{E8CC2DFF-EA5C-4A0B-B010-C9CDAE38C3F5}"/>
              </a:ext>
            </a:extLst>
          </p:cNvPr>
          <p:cNvSpPr/>
          <p:nvPr/>
        </p:nvSpPr>
        <p:spPr bwMode="auto">
          <a:xfrm>
            <a:off x="5985712" y="1030288"/>
            <a:ext cx="1165827" cy="411162"/>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26" name="Rectangle 25">
            <a:extLst>
              <a:ext uri="{FF2B5EF4-FFF2-40B4-BE49-F238E27FC236}">
                <a16:creationId xmlns:a16="http://schemas.microsoft.com/office/drawing/2014/main" id="{F3A56C6E-8957-4B54-8D51-DD26DA0A90F5}"/>
              </a:ext>
            </a:extLst>
          </p:cNvPr>
          <p:cNvSpPr/>
          <p:nvPr/>
        </p:nvSpPr>
        <p:spPr bwMode="auto">
          <a:xfrm>
            <a:off x="5888383" y="1085851"/>
            <a:ext cx="1165827" cy="40957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27" name="Rectangle 26">
            <a:extLst>
              <a:ext uri="{FF2B5EF4-FFF2-40B4-BE49-F238E27FC236}">
                <a16:creationId xmlns:a16="http://schemas.microsoft.com/office/drawing/2014/main" id="{FBF95006-BE39-46A2-AD1C-E8CBFDD79E4B}"/>
              </a:ext>
            </a:extLst>
          </p:cNvPr>
          <p:cNvSpPr/>
          <p:nvPr/>
        </p:nvSpPr>
        <p:spPr bwMode="auto">
          <a:xfrm>
            <a:off x="5810096" y="1157289"/>
            <a:ext cx="1167944" cy="407987"/>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28" name="Rectangle 27">
            <a:extLst>
              <a:ext uri="{FF2B5EF4-FFF2-40B4-BE49-F238E27FC236}">
                <a16:creationId xmlns:a16="http://schemas.microsoft.com/office/drawing/2014/main" id="{6B4BE284-503C-44A7-A93B-236DD9C6C669}"/>
              </a:ext>
            </a:extLst>
          </p:cNvPr>
          <p:cNvSpPr/>
          <p:nvPr/>
        </p:nvSpPr>
        <p:spPr bwMode="auto">
          <a:xfrm>
            <a:off x="5733927" y="1228725"/>
            <a:ext cx="1165828" cy="4079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Yazılım </a:t>
            </a:r>
          </a:p>
          <a:p>
            <a:pPr algn="ctr" rtl="0">
              <a:defRPr/>
            </a:pPr>
            <a:r>
              <a:rPr lang="en-GB" sz="1000" b="0" dirty="0">
                <a:cs typeface="Arial" charset="0"/>
              </a:rPr>
              <a:t>Sürücüler</a:t>
            </a:r>
          </a:p>
        </p:txBody>
      </p:sp>
      <p:sp>
        <p:nvSpPr>
          <p:cNvPr id="29" name="Down Arrow 59">
            <a:extLst>
              <a:ext uri="{FF2B5EF4-FFF2-40B4-BE49-F238E27FC236}">
                <a16:creationId xmlns:a16="http://schemas.microsoft.com/office/drawing/2014/main" id="{65BAC8BF-BC54-4358-AFB3-B0F28DDA09F4}"/>
              </a:ext>
            </a:extLst>
          </p:cNvPr>
          <p:cNvSpPr/>
          <p:nvPr/>
        </p:nvSpPr>
        <p:spPr bwMode="auto">
          <a:xfrm>
            <a:off x="1493784" y="2627313"/>
            <a:ext cx="327956"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0" name="Down Arrow 62">
            <a:extLst>
              <a:ext uri="{FF2B5EF4-FFF2-40B4-BE49-F238E27FC236}">
                <a16:creationId xmlns:a16="http://schemas.microsoft.com/office/drawing/2014/main" id="{AAD9BED4-254D-4CBD-8A99-FEEC3198C880}"/>
              </a:ext>
            </a:extLst>
          </p:cNvPr>
          <p:cNvSpPr/>
          <p:nvPr/>
        </p:nvSpPr>
        <p:spPr bwMode="auto">
          <a:xfrm>
            <a:off x="6152863" y="1695450"/>
            <a:ext cx="325839"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1" name="Down Arrow 63">
            <a:extLst>
              <a:ext uri="{FF2B5EF4-FFF2-40B4-BE49-F238E27FC236}">
                <a16:creationId xmlns:a16="http://schemas.microsoft.com/office/drawing/2014/main" id="{439D0DD4-6CAA-4807-A800-E11C9546C777}"/>
              </a:ext>
            </a:extLst>
          </p:cNvPr>
          <p:cNvSpPr/>
          <p:nvPr/>
        </p:nvSpPr>
        <p:spPr bwMode="auto">
          <a:xfrm>
            <a:off x="6188833" y="2627313"/>
            <a:ext cx="325839"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2" name="Down Arrow 66">
            <a:extLst>
              <a:ext uri="{FF2B5EF4-FFF2-40B4-BE49-F238E27FC236}">
                <a16:creationId xmlns:a16="http://schemas.microsoft.com/office/drawing/2014/main" id="{5B2E68CD-BA94-4976-AFCC-50EBE8F1ADFA}"/>
              </a:ext>
            </a:extLst>
          </p:cNvPr>
          <p:cNvSpPr/>
          <p:nvPr/>
        </p:nvSpPr>
        <p:spPr bwMode="auto">
          <a:xfrm rot="2700000">
            <a:off x="2749224" y="3339383"/>
            <a:ext cx="233363" cy="38719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3" name="Down Arrow 70">
            <a:extLst>
              <a:ext uri="{FF2B5EF4-FFF2-40B4-BE49-F238E27FC236}">
                <a16:creationId xmlns:a16="http://schemas.microsoft.com/office/drawing/2014/main" id="{5006C346-CCD9-4C84-B236-BEA895CDA8FD}"/>
              </a:ext>
            </a:extLst>
          </p:cNvPr>
          <p:cNvSpPr/>
          <p:nvPr/>
        </p:nvSpPr>
        <p:spPr bwMode="auto">
          <a:xfrm>
            <a:off x="3865641" y="414972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4" name="Down Arrow 71">
            <a:extLst>
              <a:ext uri="{FF2B5EF4-FFF2-40B4-BE49-F238E27FC236}">
                <a16:creationId xmlns:a16="http://schemas.microsoft.com/office/drawing/2014/main" id="{59FDE5C2-8895-40EF-A830-F437A885C959}"/>
              </a:ext>
            </a:extLst>
          </p:cNvPr>
          <p:cNvSpPr/>
          <p:nvPr/>
        </p:nvSpPr>
        <p:spPr bwMode="auto">
          <a:xfrm rot="16200000">
            <a:off x="2827247"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5" name="Down Arrow 72">
            <a:extLst>
              <a:ext uri="{FF2B5EF4-FFF2-40B4-BE49-F238E27FC236}">
                <a16:creationId xmlns:a16="http://schemas.microsoft.com/office/drawing/2014/main" id="{80A32216-4C39-42F3-BCF6-F2E3DD8946B0}"/>
              </a:ext>
            </a:extLst>
          </p:cNvPr>
          <p:cNvSpPr/>
          <p:nvPr/>
        </p:nvSpPr>
        <p:spPr bwMode="auto">
          <a:xfrm rot="5400000">
            <a:off x="4930391"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6" name="Down Arrow 73">
            <a:extLst>
              <a:ext uri="{FF2B5EF4-FFF2-40B4-BE49-F238E27FC236}">
                <a16:creationId xmlns:a16="http://schemas.microsoft.com/office/drawing/2014/main" id="{CDEA6D29-85E1-48C9-9F6A-43A6B9A8025E}"/>
              </a:ext>
            </a:extLst>
          </p:cNvPr>
          <p:cNvSpPr/>
          <p:nvPr/>
        </p:nvSpPr>
        <p:spPr bwMode="auto">
          <a:xfrm rot="5400000">
            <a:off x="5210741" y="2968702"/>
            <a:ext cx="231775" cy="387199"/>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7" name="Down Arrow 74">
            <a:extLst>
              <a:ext uri="{FF2B5EF4-FFF2-40B4-BE49-F238E27FC236}">
                <a16:creationId xmlns:a16="http://schemas.microsoft.com/office/drawing/2014/main" id="{46B20FB7-5E4C-47E8-8739-011A58ABBFB8}"/>
              </a:ext>
            </a:extLst>
          </p:cNvPr>
          <p:cNvSpPr/>
          <p:nvPr/>
        </p:nvSpPr>
        <p:spPr bwMode="auto">
          <a:xfrm rot="16200000">
            <a:off x="2622009" y="29676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8" name="Down Arrow 76">
            <a:extLst>
              <a:ext uri="{FF2B5EF4-FFF2-40B4-BE49-F238E27FC236}">
                <a16:creationId xmlns:a16="http://schemas.microsoft.com/office/drawing/2014/main" id="{93A51841-28AF-4DFE-A8FC-7255A390AFB6}"/>
              </a:ext>
            </a:extLst>
          </p:cNvPr>
          <p:cNvSpPr/>
          <p:nvPr/>
        </p:nvSpPr>
        <p:spPr bwMode="auto">
          <a:xfrm rot="14220710">
            <a:off x="5133777" y="1496337"/>
            <a:ext cx="233362"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9" name="Down Arrow 77">
            <a:extLst>
              <a:ext uri="{FF2B5EF4-FFF2-40B4-BE49-F238E27FC236}">
                <a16:creationId xmlns:a16="http://schemas.microsoft.com/office/drawing/2014/main" id="{2805511F-CD60-4E29-978B-AC43800B74A7}"/>
              </a:ext>
            </a:extLst>
          </p:cNvPr>
          <p:cNvSpPr/>
          <p:nvPr/>
        </p:nvSpPr>
        <p:spPr bwMode="auto">
          <a:xfrm rot="7200000">
            <a:off x="2633647" y="1514594"/>
            <a:ext cx="231775"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40" name="Down Arrow 81">
            <a:extLst>
              <a:ext uri="{FF2B5EF4-FFF2-40B4-BE49-F238E27FC236}">
                <a16:creationId xmlns:a16="http://schemas.microsoft.com/office/drawing/2014/main" id="{C92C8CBF-20E8-4C37-AE90-A0ECACD449B2}"/>
              </a:ext>
            </a:extLst>
          </p:cNvPr>
          <p:cNvSpPr/>
          <p:nvPr/>
        </p:nvSpPr>
        <p:spPr bwMode="auto">
          <a:xfrm rot="18900000">
            <a:off x="5097060" y="3395664"/>
            <a:ext cx="325839" cy="274637"/>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41" name="TextBox 23">
            <a:extLst>
              <a:ext uri="{FF2B5EF4-FFF2-40B4-BE49-F238E27FC236}">
                <a16:creationId xmlns:a16="http://schemas.microsoft.com/office/drawing/2014/main" id="{386B7E48-9F4F-4FCB-89F1-DD0D58BC28E9}"/>
              </a:ext>
            </a:extLst>
          </p:cNvPr>
          <p:cNvSpPr txBox="1">
            <a:spLocks noChangeArrowheads="1"/>
          </p:cNvSpPr>
          <p:nvPr/>
        </p:nvSpPr>
        <p:spPr bwMode="auto">
          <a:xfrm>
            <a:off x="9914826" y="1131888"/>
            <a:ext cx="144723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IP Satıcıları:</a:t>
            </a:r>
          </a:p>
          <a:p>
            <a:pPr algn="l" rtl="0" eaLnBrk="1" hangingPunct="1"/>
            <a:r>
              <a:rPr lang="en-GB" sz="1200" b="0" dirty="0"/>
              <a:t>Çekirdek Tasarım </a:t>
            </a:r>
          </a:p>
        </p:txBody>
      </p:sp>
      <p:sp>
        <p:nvSpPr>
          <p:cNvPr id="42" name="TextBox 23">
            <a:extLst>
              <a:ext uri="{FF2B5EF4-FFF2-40B4-BE49-F238E27FC236}">
                <a16:creationId xmlns:a16="http://schemas.microsoft.com/office/drawing/2014/main" id="{AF56743B-5E1C-4A7F-B294-F085104B5992}"/>
              </a:ext>
            </a:extLst>
          </p:cNvPr>
          <p:cNvSpPr txBox="1">
            <a:spLocks noChangeArrowheads="1"/>
          </p:cNvSpPr>
          <p:nvPr/>
        </p:nvSpPr>
        <p:spPr bwMode="auto">
          <a:xfrm>
            <a:off x="9902131" y="2762251"/>
            <a:ext cx="202062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Fabless Satıcıları: SoC Tasarımı</a:t>
            </a:r>
          </a:p>
        </p:txBody>
      </p:sp>
      <p:sp>
        <p:nvSpPr>
          <p:cNvPr id="43" name="TextBox 23">
            <a:extLst>
              <a:ext uri="{FF2B5EF4-FFF2-40B4-BE49-F238E27FC236}">
                <a16:creationId xmlns:a16="http://schemas.microsoft.com/office/drawing/2014/main" id="{058C4007-AAD9-48C7-AABD-93FF95041482}"/>
              </a:ext>
            </a:extLst>
          </p:cNvPr>
          <p:cNvSpPr txBox="1">
            <a:spLocks noChangeArrowheads="1"/>
          </p:cNvSpPr>
          <p:nvPr/>
        </p:nvSpPr>
        <p:spPr bwMode="auto">
          <a:xfrm>
            <a:off x="9914826" y="4495801"/>
            <a:ext cx="169055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Dökümhaneler: </a:t>
            </a:r>
          </a:p>
          <a:p>
            <a:pPr algn="l" rtl="0" eaLnBrk="1" hangingPunct="1"/>
            <a:r>
              <a:rPr lang="en-GB" sz="1200" b="0" dirty="0"/>
              <a:t>Çip İmalatı</a:t>
            </a:r>
          </a:p>
        </p:txBody>
      </p:sp>
      <p:cxnSp>
        <p:nvCxnSpPr>
          <p:cNvPr id="44" name="Straight Arrow Connector 43">
            <a:extLst>
              <a:ext uri="{FF2B5EF4-FFF2-40B4-BE49-F238E27FC236}">
                <a16:creationId xmlns:a16="http://schemas.microsoft.com/office/drawing/2014/main" id="{6DE7DD59-5E8F-4973-8E89-B626E53403F4}"/>
              </a:ext>
            </a:extLst>
          </p:cNvPr>
          <p:cNvCxnSpPr/>
          <p:nvPr/>
        </p:nvCxnSpPr>
        <p:spPr bwMode="auto">
          <a:xfrm flipH="1">
            <a:off x="8844211" y="914400"/>
            <a:ext cx="0" cy="933450"/>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5" name="Straight Arrow Connector 44">
            <a:extLst>
              <a:ext uri="{FF2B5EF4-FFF2-40B4-BE49-F238E27FC236}">
                <a16:creationId xmlns:a16="http://schemas.microsoft.com/office/drawing/2014/main" id="{04FD72A3-718C-4BDB-A7CE-F92414D89E1C}"/>
              </a:ext>
            </a:extLst>
          </p:cNvPr>
          <p:cNvCxnSpPr/>
          <p:nvPr/>
        </p:nvCxnSpPr>
        <p:spPr bwMode="auto">
          <a:xfrm>
            <a:off x="8844211" y="1936751"/>
            <a:ext cx="0" cy="227806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6" name="Straight Arrow Connector 45">
            <a:extLst>
              <a:ext uri="{FF2B5EF4-FFF2-40B4-BE49-F238E27FC236}">
                <a16:creationId xmlns:a16="http://schemas.microsoft.com/office/drawing/2014/main" id="{9851D70B-9B52-442A-8D16-661EDA89595F}"/>
              </a:ext>
            </a:extLst>
          </p:cNvPr>
          <p:cNvCxnSpPr/>
          <p:nvPr/>
        </p:nvCxnSpPr>
        <p:spPr bwMode="auto">
          <a:xfrm>
            <a:off x="8844211" y="4273551"/>
            <a:ext cx="0" cy="98901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sp>
        <p:nvSpPr>
          <p:cNvPr id="47" name="Down Arrow 54">
            <a:extLst>
              <a:ext uri="{FF2B5EF4-FFF2-40B4-BE49-F238E27FC236}">
                <a16:creationId xmlns:a16="http://schemas.microsoft.com/office/drawing/2014/main" id="{87C7F3D7-6F22-41B5-94F1-190C4B52846B}"/>
              </a:ext>
            </a:extLst>
          </p:cNvPr>
          <p:cNvSpPr/>
          <p:nvPr/>
        </p:nvSpPr>
        <p:spPr bwMode="auto">
          <a:xfrm>
            <a:off x="3865641" y="508317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48" name="Rectangle 47">
            <a:extLst>
              <a:ext uri="{FF2B5EF4-FFF2-40B4-BE49-F238E27FC236}">
                <a16:creationId xmlns:a16="http://schemas.microsoft.com/office/drawing/2014/main" id="{A9480F16-D011-4F2E-9336-3858EA08D762}"/>
              </a:ext>
            </a:extLst>
          </p:cNvPr>
          <p:cNvSpPr/>
          <p:nvPr/>
        </p:nvSpPr>
        <p:spPr bwMode="auto">
          <a:xfrm>
            <a:off x="3089126" y="5691188"/>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PCB Üretimi</a:t>
            </a:r>
          </a:p>
          <a:p>
            <a:pPr algn="ctr" rtl="0">
              <a:defRPr/>
            </a:pPr>
            <a:r>
              <a:rPr lang="en-GB" sz="1000" b="0" dirty="0">
                <a:cs typeface="Arial" charset="0"/>
              </a:rPr>
              <a:t>ve Cihaz Montajı</a:t>
            </a:r>
          </a:p>
        </p:txBody>
      </p:sp>
      <p:cxnSp>
        <p:nvCxnSpPr>
          <p:cNvPr id="49" name="Straight Arrow Connector 48">
            <a:extLst>
              <a:ext uri="{FF2B5EF4-FFF2-40B4-BE49-F238E27FC236}">
                <a16:creationId xmlns:a16="http://schemas.microsoft.com/office/drawing/2014/main" id="{3BA1D316-C6D4-455B-B950-2DC637C0B9DD}"/>
              </a:ext>
            </a:extLst>
          </p:cNvPr>
          <p:cNvCxnSpPr/>
          <p:nvPr/>
        </p:nvCxnSpPr>
        <p:spPr bwMode="auto">
          <a:xfrm>
            <a:off x="8844211" y="5278439"/>
            <a:ext cx="0" cy="1036637"/>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pic>
        <p:nvPicPr>
          <p:cNvPr id="50" name="Picture 4">
            <a:extLst>
              <a:ext uri="{FF2B5EF4-FFF2-40B4-BE49-F238E27FC236}">
                <a16:creationId xmlns:a16="http://schemas.microsoft.com/office/drawing/2014/main" id="{D65E97AA-1C5B-4B4D-99B3-936581B818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847"/>
          <a:stretch/>
        </p:blipFill>
        <p:spPr bwMode="auto">
          <a:xfrm>
            <a:off x="7960908" y="4480626"/>
            <a:ext cx="1766606" cy="553227"/>
          </a:xfrm>
          <a:prstGeom prst="rect">
            <a:avLst/>
          </a:prstGeom>
          <a:ln>
            <a:noFill/>
          </a:ln>
          <a:effectLst>
            <a:softEdge rad="381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7">
            <a:extLst>
              <a:ext uri="{FF2B5EF4-FFF2-40B4-BE49-F238E27FC236}">
                <a16:creationId xmlns:a16="http://schemas.microsoft.com/office/drawing/2014/main" id="{EA6539A1-7710-43D5-A786-2680DDBAFA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1705" y="5408614"/>
            <a:ext cx="1804812" cy="62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TextBox 23">
            <a:extLst>
              <a:ext uri="{FF2B5EF4-FFF2-40B4-BE49-F238E27FC236}">
                <a16:creationId xmlns:a16="http://schemas.microsoft.com/office/drawing/2014/main" id="{FB09B161-7C40-4C1F-8BD1-A6EF282072BB}"/>
              </a:ext>
            </a:extLst>
          </p:cNvPr>
          <p:cNvSpPr txBox="1">
            <a:spLocks noChangeArrowheads="1"/>
          </p:cNvSpPr>
          <p:nvPr/>
        </p:nvSpPr>
        <p:spPr bwMode="auto">
          <a:xfrm>
            <a:off x="9914826" y="5535613"/>
            <a:ext cx="20079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Cihaz Satıcıları: </a:t>
            </a:r>
          </a:p>
          <a:p>
            <a:pPr algn="l" rtl="0" eaLnBrk="1" hangingPunct="1"/>
            <a:r>
              <a:rPr lang="en-GB" sz="1200" b="0" dirty="0"/>
              <a:t>Nihai Ürünler</a:t>
            </a:r>
          </a:p>
        </p:txBody>
      </p:sp>
      <p:pic>
        <p:nvPicPr>
          <p:cNvPr id="53" name="Picture 2">
            <a:extLst>
              <a:ext uri="{FF2B5EF4-FFF2-40B4-BE49-F238E27FC236}">
                <a16:creationId xmlns:a16="http://schemas.microsoft.com/office/drawing/2014/main" id="{9056175C-50E0-42A1-A46A-AC32752EB5A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7606" b="27414"/>
          <a:stretch/>
        </p:blipFill>
        <p:spPr bwMode="auto">
          <a:xfrm>
            <a:off x="7960908" y="2749278"/>
            <a:ext cx="1749786" cy="587375"/>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53">
            <a:extLst>
              <a:ext uri="{FF2B5EF4-FFF2-40B4-BE49-F238E27FC236}">
                <a16:creationId xmlns:a16="http://schemas.microsoft.com/office/drawing/2014/main" id="{B7ACC4AC-1255-427E-86CA-AC549FB0E38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290" t="31500" r="6129" b="26555"/>
          <a:stretch/>
        </p:blipFill>
        <p:spPr bwMode="auto">
          <a:xfrm>
            <a:off x="7961905" y="1110738"/>
            <a:ext cx="1765609" cy="514469"/>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ectangle 54">
            <a:extLst>
              <a:ext uri="{FF2B5EF4-FFF2-40B4-BE49-F238E27FC236}">
                <a16:creationId xmlns:a16="http://schemas.microsoft.com/office/drawing/2014/main" id="{B805AA1C-8C2E-47DA-84A2-BC26DF4FAE4C}"/>
              </a:ext>
            </a:extLst>
          </p:cNvPr>
          <p:cNvSpPr/>
          <p:nvPr/>
        </p:nvSpPr>
        <p:spPr bwMode="auto">
          <a:xfrm>
            <a:off x="3171645" y="1957388"/>
            <a:ext cx="1748505" cy="62230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l" rtl="0" eaLnBrk="1" hangingPunct="1"/>
            <a:r>
              <a:rPr lang="en-GB" sz="1000" b="0" dirty="0"/>
              <a:t>Mimari tasarım</a:t>
            </a:r>
          </a:p>
          <a:p>
            <a:pPr algn="l" rtl="0" eaLnBrk="1" hangingPunct="1"/>
            <a:r>
              <a:rPr lang="en-GB" sz="1000" b="0" dirty="0"/>
              <a:t>HW / SW Bölümleme</a:t>
            </a:r>
          </a:p>
        </p:txBody>
      </p:sp>
      <p:sp>
        <p:nvSpPr>
          <p:cNvPr id="56" name="Rectangle 55">
            <a:extLst>
              <a:ext uri="{FF2B5EF4-FFF2-40B4-BE49-F238E27FC236}">
                <a16:creationId xmlns:a16="http://schemas.microsoft.com/office/drawing/2014/main" id="{046BA064-F9E1-45E4-BADC-104D2C344E4B}"/>
              </a:ext>
            </a:extLst>
          </p:cNvPr>
          <p:cNvSpPr/>
          <p:nvPr/>
        </p:nvSpPr>
        <p:spPr bwMode="auto">
          <a:xfrm>
            <a:off x="3087877" y="2744787"/>
            <a:ext cx="1958401" cy="788194"/>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3768559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tx1"/>
                </a:solidFill>
              </a:rPr>
              <a:t>Bu </a:t>
            </a:r>
            <a:r>
              <a:rPr lang="en-US" dirty="0" err="1">
                <a:solidFill>
                  <a:schemeClr val="tx1"/>
                </a:solidFill>
              </a:rPr>
              <a:t>aşamada</a:t>
            </a:r>
            <a:r>
              <a:rPr lang="en-US" dirty="0">
                <a:solidFill>
                  <a:schemeClr val="tx1"/>
                </a:solidFill>
              </a:rPr>
              <a:t>, </a:t>
            </a:r>
            <a:r>
              <a:rPr lang="en-US" dirty="0" err="1">
                <a:solidFill>
                  <a:schemeClr val="tx1"/>
                </a:solidFill>
              </a:rPr>
              <a:t>sistemin</a:t>
            </a:r>
            <a:r>
              <a:rPr lang="en-US" dirty="0">
                <a:solidFill>
                  <a:schemeClr val="tx1"/>
                </a:solidFill>
              </a:rPr>
              <a:t> </a:t>
            </a:r>
            <a:r>
              <a:rPr lang="en-US" dirty="0" err="1">
                <a:solidFill>
                  <a:schemeClr val="tx1"/>
                </a:solidFill>
              </a:rPr>
              <a:t>bir</a:t>
            </a:r>
            <a:r>
              <a:rPr lang="en-US" dirty="0">
                <a:solidFill>
                  <a:schemeClr val="tx1"/>
                </a:solidFill>
              </a:rPr>
              <a:t> </a:t>
            </a:r>
            <a:r>
              <a:rPr lang="en-US" dirty="0" err="1">
                <a:solidFill>
                  <a:schemeClr val="tx1"/>
                </a:solidFill>
              </a:rPr>
              <a:t>donanım</a:t>
            </a:r>
            <a:r>
              <a:rPr lang="en-US" dirty="0">
                <a:solidFill>
                  <a:schemeClr val="tx1"/>
                </a:solidFill>
              </a:rPr>
              <a:t> </a:t>
            </a:r>
            <a:r>
              <a:rPr lang="en-US" dirty="0" err="1">
                <a:solidFill>
                  <a:schemeClr val="tx1"/>
                </a:solidFill>
              </a:rPr>
              <a:t>prototipi</a:t>
            </a:r>
            <a:r>
              <a:rPr lang="en-US" dirty="0">
                <a:solidFill>
                  <a:schemeClr val="tx1"/>
                </a:solidFill>
              </a:rPr>
              <a:t>, </a:t>
            </a:r>
            <a:r>
              <a:rPr lang="en-GB" dirty="0" err="1">
                <a:solidFill>
                  <a:schemeClr val="tx1"/>
                </a:solidFill>
              </a:rPr>
              <a:t>sahada</a:t>
            </a:r>
            <a:r>
              <a:rPr lang="en-GB" dirty="0">
                <a:solidFill>
                  <a:schemeClr val="tx1"/>
                </a:solidFill>
              </a:rPr>
              <a:t> </a:t>
            </a:r>
            <a:r>
              <a:rPr lang="en-GB" dirty="0" err="1">
                <a:solidFill>
                  <a:schemeClr val="tx1"/>
                </a:solidFill>
              </a:rPr>
              <a:t>programlanabilir</a:t>
            </a:r>
            <a:r>
              <a:rPr lang="en-GB" dirty="0">
                <a:solidFill>
                  <a:schemeClr val="tx1"/>
                </a:solidFill>
              </a:rPr>
              <a:t> </a:t>
            </a:r>
            <a:r>
              <a:rPr lang="en-GB" dirty="0" err="1">
                <a:solidFill>
                  <a:schemeClr val="tx1"/>
                </a:solidFill>
              </a:rPr>
              <a:t>bir</a:t>
            </a:r>
            <a:r>
              <a:rPr lang="en-GB" dirty="0">
                <a:solidFill>
                  <a:schemeClr val="tx1"/>
                </a:solidFill>
              </a:rPr>
              <a:t> </a:t>
            </a:r>
            <a:r>
              <a:rPr lang="en-GB" dirty="0" err="1" smtClean="0">
                <a:solidFill>
                  <a:schemeClr val="tx1"/>
                </a:solidFill>
              </a:rPr>
              <a:t>kapı</a:t>
            </a:r>
            <a:r>
              <a:rPr lang="en-GB" dirty="0" smtClean="0">
                <a:solidFill>
                  <a:schemeClr val="tx1"/>
                </a:solidFill>
              </a:rPr>
              <a:t> </a:t>
            </a:r>
            <a:r>
              <a:rPr lang="en-GB" dirty="0" err="1">
                <a:solidFill>
                  <a:schemeClr val="tx1"/>
                </a:solidFill>
              </a:rPr>
              <a:t>dizisi</a:t>
            </a:r>
            <a:r>
              <a:rPr lang="en-GB" dirty="0">
                <a:solidFill>
                  <a:schemeClr val="tx1"/>
                </a:solidFill>
              </a:rPr>
              <a:t> (FPGA) </a:t>
            </a:r>
            <a:r>
              <a:rPr lang="en-GB" dirty="0" err="1" smtClean="0">
                <a:solidFill>
                  <a:schemeClr val="tx1"/>
                </a:solidFill>
              </a:rPr>
              <a:t>kartı</a:t>
            </a:r>
            <a:r>
              <a:rPr lang="en-GB" dirty="0" smtClean="0">
                <a:solidFill>
                  <a:schemeClr val="tx1"/>
                </a:solidFill>
              </a:rPr>
              <a:t> </a:t>
            </a:r>
            <a:r>
              <a:rPr lang="en-GB" dirty="0" err="1" smtClean="0">
                <a:solidFill>
                  <a:schemeClr val="tx1"/>
                </a:solidFill>
              </a:rPr>
              <a:t>üzerinde</a:t>
            </a:r>
            <a:r>
              <a:rPr lang="en-GB" dirty="0" smtClean="0">
                <a:solidFill>
                  <a:schemeClr val="tx1"/>
                </a:solidFill>
              </a:rPr>
              <a:t> </a:t>
            </a:r>
            <a:r>
              <a:rPr lang="en-GB" dirty="0" err="1" smtClean="0">
                <a:solidFill>
                  <a:schemeClr val="tx1"/>
                </a:solidFill>
              </a:rPr>
              <a:t>uygulanır</a:t>
            </a:r>
            <a:r>
              <a:rPr lang="en-GB" dirty="0" smtClean="0">
                <a:solidFill>
                  <a:schemeClr val="tx1"/>
                </a:solidFill>
              </a:rPr>
              <a:t>. </a:t>
            </a:r>
            <a:r>
              <a:rPr lang="en-GB" dirty="0" err="1">
                <a:solidFill>
                  <a:schemeClr val="tx1"/>
                </a:solidFill>
              </a:rPr>
              <a:t>Bazı</a:t>
            </a:r>
            <a:r>
              <a:rPr lang="en-GB" dirty="0">
                <a:solidFill>
                  <a:schemeClr val="tx1"/>
                </a:solidFill>
              </a:rPr>
              <a:t> </a:t>
            </a:r>
            <a:r>
              <a:rPr lang="en-GB" dirty="0" err="1">
                <a:solidFill>
                  <a:schemeClr val="tx1"/>
                </a:solidFill>
              </a:rPr>
              <a:t>durumlarda</a:t>
            </a:r>
            <a:r>
              <a:rPr lang="en-GB" dirty="0">
                <a:solidFill>
                  <a:schemeClr val="tx1"/>
                </a:solidFill>
              </a:rPr>
              <a:t>, </a:t>
            </a:r>
            <a:r>
              <a:rPr lang="en-GB" dirty="0" err="1">
                <a:solidFill>
                  <a:schemeClr val="tx1"/>
                </a:solidFill>
              </a:rPr>
              <a:t>sistem</a:t>
            </a:r>
            <a:r>
              <a:rPr lang="en-GB" dirty="0">
                <a:solidFill>
                  <a:schemeClr val="tx1"/>
                </a:solidFill>
              </a:rPr>
              <a:t> </a:t>
            </a:r>
            <a:r>
              <a:rPr lang="en-GB" dirty="0" err="1">
                <a:solidFill>
                  <a:schemeClr val="tx1"/>
                </a:solidFill>
              </a:rPr>
              <a:t>prototipi</a:t>
            </a:r>
            <a:r>
              <a:rPr lang="en-GB" dirty="0">
                <a:solidFill>
                  <a:schemeClr val="tx1"/>
                </a:solidFill>
              </a:rPr>
              <a:t> </a:t>
            </a:r>
            <a:r>
              <a:rPr lang="en-GB" dirty="0" err="1">
                <a:solidFill>
                  <a:schemeClr val="tx1"/>
                </a:solidFill>
              </a:rPr>
              <a:t>özel</a:t>
            </a:r>
            <a:r>
              <a:rPr lang="en-GB" dirty="0">
                <a:solidFill>
                  <a:schemeClr val="tx1"/>
                </a:solidFill>
              </a:rPr>
              <a:t> </a:t>
            </a:r>
            <a:r>
              <a:rPr lang="en-GB" dirty="0" err="1">
                <a:solidFill>
                  <a:schemeClr val="tx1"/>
                </a:solidFill>
              </a:rPr>
              <a:t>bir</a:t>
            </a:r>
            <a:r>
              <a:rPr lang="en-GB" dirty="0">
                <a:solidFill>
                  <a:schemeClr val="tx1"/>
                </a:solidFill>
              </a:rPr>
              <a:t> </a:t>
            </a:r>
            <a:r>
              <a:rPr lang="en-GB" dirty="0" err="1">
                <a:solidFill>
                  <a:schemeClr val="tx1"/>
                </a:solidFill>
              </a:rPr>
              <a:t>silikon</a:t>
            </a:r>
            <a:r>
              <a:rPr lang="en-GB" dirty="0">
                <a:solidFill>
                  <a:schemeClr val="tx1"/>
                </a:solidFill>
              </a:rPr>
              <a:t> </a:t>
            </a:r>
            <a:r>
              <a:rPr lang="en-GB" dirty="0" err="1">
                <a:solidFill>
                  <a:schemeClr val="tx1"/>
                </a:solidFill>
              </a:rPr>
              <a:t>çip</a:t>
            </a:r>
            <a:r>
              <a:rPr lang="en-GB" dirty="0">
                <a:solidFill>
                  <a:schemeClr val="tx1"/>
                </a:solidFill>
              </a:rPr>
              <a:t> </a:t>
            </a:r>
            <a:r>
              <a:rPr lang="en-GB" dirty="0" err="1" smtClean="0">
                <a:solidFill>
                  <a:schemeClr val="tx1"/>
                </a:solidFill>
              </a:rPr>
              <a:t>üzerinde</a:t>
            </a:r>
            <a:r>
              <a:rPr lang="en-GB" dirty="0" smtClean="0">
                <a:solidFill>
                  <a:schemeClr val="tx1"/>
                </a:solidFill>
              </a:rPr>
              <a:t> </a:t>
            </a:r>
            <a:r>
              <a:rPr lang="en-GB" dirty="0" err="1" smtClean="0">
                <a:solidFill>
                  <a:schemeClr val="tx1"/>
                </a:solidFill>
              </a:rPr>
              <a:t>gerçekleştirili</a:t>
            </a:r>
            <a:r>
              <a:rPr lang="en-GB" dirty="0" smtClean="0">
                <a:solidFill>
                  <a:schemeClr val="tx1"/>
                </a:solidFill>
              </a:rPr>
              <a:t>. </a:t>
            </a:r>
            <a:r>
              <a:rPr lang="en-GB" dirty="0">
                <a:solidFill>
                  <a:schemeClr val="tx1"/>
                </a:solidFill>
              </a:rPr>
              <a:t>Bu </a:t>
            </a:r>
            <a:r>
              <a:rPr lang="en-GB" dirty="0" err="1">
                <a:solidFill>
                  <a:schemeClr val="tx1"/>
                </a:solidFill>
              </a:rPr>
              <a:t>uygulama</a:t>
            </a:r>
            <a:r>
              <a:rPr lang="en-GB" dirty="0">
                <a:solidFill>
                  <a:schemeClr val="tx1"/>
                </a:solidFill>
              </a:rPr>
              <a:t> </a:t>
            </a:r>
            <a:r>
              <a:rPr lang="en-GB" dirty="0" err="1">
                <a:solidFill>
                  <a:schemeClr val="tx1"/>
                </a:solidFill>
              </a:rPr>
              <a:t>aşaması</a:t>
            </a:r>
            <a:r>
              <a:rPr lang="en-GB" dirty="0">
                <a:solidFill>
                  <a:schemeClr val="tx1"/>
                </a:solidFill>
              </a:rPr>
              <a:t> </a:t>
            </a:r>
            <a:r>
              <a:rPr lang="en-GB" dirty="0" err="1">
                <a:solidFill>
                  <a:schemeClr val="tx1"/>
                </a:solidFill>
              </a:rPr>
              <a:t>genel</a:t>
            </a:r>
            <a:r>
              <a:rPr lang="en-GB" dirty="0">
                <a:solidFill>
                  <a:schemeClr val="tx1"/>
                </a:solidFill>
              </a:rPr>
              <a:t> </a:t>
            </a:r>
            <a:r>
              <a:rPr lang="en-GB" dirty="0" err="1">
                <a:solidFill>
                  <a:schemeClr val="tx1"/>
                </a:solidFill>
              </a:rPr>
              <a:t>olarak</a:t>
            </a:r>
            <a:r>
              <a:rPr lang="en-GB" dirty="0">
                <a:solidFill>
                  <a:schemeClr val="tx1"/>
                </a:solidFill>
              </a:rPr>
              <a:t> </a:t>
            </a:r>
            <a:r>
              <a:rPr lang="en-GB" dirty="0" err="1">
                <a:solidFill>
                  <a:schemeClr val="tx1"/>
                </a:solidFill>
              </a:rPr>
              <a:t>üç</a:t>
            </a:r>
            <a:r>
              <a:rPr lang="en-GB" dirty="0">
                <a:solidFill>
                  <a:schemeClr val="tx1"/>
                </a:solidFill>
              </a:rPr>
              <a:t> </a:t>
            </a:r>
            <a:r>
              <a:rPr lang="en-GB" dirty="0" err="1">
                <a:solidFill>
                  <a:schemeClr val="tx1"/>
                </a:solidFill>
              </a:rPr>
              <a:t>aşamaya</a:t>
            </a:r>
            <a:r>
              <a:rPr lang="en-GB" dirty="0">
                <a:solidFill>
                  <a:schemeClr val="tx1"/>
                </a:solidFill>
              </a:rPr>
              <a:t> </a:t>
            </a:r>
            <a:r>
              <a:rPr lang="en-GB" dirty="0" err="1">
                <a:solidFill>
                  <a:schemeClr val="tx1"/>
                </a:solidFill>
              </a:rPr>
              <a:t>bölünmüştür</a:t>
            </a:r>
            <a:r>
              <a:rPr lang="en-GB" dirty="0">
                <a:solidFill>
                  <a:schemeClr val="tx1"/>
                </a:solidFill>
              </a:rPr>
              <a:t>: </a:t>
            </a:r>
            <a:r>
              <a:rPr lang="en-GB" dirty="0" err="1" smtClean="0">
                <a:solidFill>
                  <a:schemeClr val="tx1"/>
                </a:solidFill>
              </a:rPr>
              <a:t>Fonksiyonel</a:t>
            </a:r>
            <a:r>
              <a:rPr lang="en-GB" dirty="0" smtClean="0">
                <a:solidFill>
                  <a:schemeClr val="tx1"/>
                </a:solidFill>
              </a:rPr>
              <a:t>, </a:t>
            </a:r>
            <a:r>
              <a:rPr lang="en-GB" dirty="0" err="1">
                <a:solidFill>
                  <a:schemeClr val="tx1"/>
                </a:solidFill>
              </a:rPr>
              <a:t>devre</a:t>
            </a:r>
            <a:r>
              <a:rPr lang="en-GB" dirty="0">
                <a:solidFill>
                  <a:schemeClr val="tx1"/>
                </a:solidFill>
              </a:rPr>
              <a:t> </a:t>
            </a:r>
            <a:r>
              <a:rPr lang="en-GB" dirty="0" err="1">
                <a:solidFill>
                  <a:schemeClr val="tx1"/>
                </a:solidFill>
              </a:rPr>
              <a:t>ve</a:t>
            </a:r>
            <a:r>
              <a:rPr lang="en-GB" dirty="0">
                <a:solidFill>
                  <a:schemeClr val="tx1"/>
                </a:solidFill>
              </a:rPr>
              <a:t> </a:t>
            </a:r>
            <a:r>
              <a:rPr lang="en-GB" dirty="0" err="1">
                <a:solidFill>
                  <a:schemeClr val="tx1"/>
                </a:solidFill>
              </a:rPr>
              <a:t>fiziksel</a:t>
            </a:r>
            <a:r>
              <a:rPr lang="en-GB" dirty="0">
                <a:solidFill>
                  <a:schemeClr val="tx1"/>
                </a:solidFill>
              </a:rPr>
              <a:t>. </a:t>
            </a:r>
          </a:p>
          <a:p>
            <a:r>
              <a:rPr lang="en-GB" dirty="0" err="1" smtClean="0">
                <a:solidFill>
                  <a:schemeClr val="tx1"/>
                </a:solidFill>
              </a:rPr>
              <a:t>Fonksiyonel</a:t>
            </a:r>
            <a:r>
              <a:rPr lang="en-GB" dirty="0" smtClean="0">
                <a:solidFill>
                  <a:schemeClr val="tx1"/>
                </a:solidFill>
              </a:rPr>
              <a:t> </a:t>
            </a:r>
            <a:r>
              <a:rPr lang="en-GB" dirty="0" err="1">
                <a:solidFill>
                  <a:schemeClr val="tx1"/>
                </a:solidFill>
              </a:rPr>
              <a:t>tasarım</a:t>
            </a:r>
            <a:r>
              <a:rPr lang="en-GB" dirty="0">
                <a:solidFill>
                  <a:schemeClr val="tx1"/>
                </a:solidFill>
              </a:rPr>
              <a:t> </a:t>
            </a:r>
            <a:r>
              <a:rPr lang="en-GB" dirty="0" err="1">
                <a:solidFill>
                  <a:schemeClr val="tx1"/>
                </a:solidFill>
              </a:rPr>
              <a:t>aşamasında</a:t>
            </a:r>
            <a:r>
              <a:rPr lang="en-GB" dirty="0">
                <a:solidFill>
                  <a:schemeClr val="tx1"/>
                </a:solidFill>
              </a:rPr>
              <a:t>,  </a:t>
            </a:r>
            <a:r>
              <a:rPr lang="en-US" dirty="0" err="1">
                <a:solidFill>
                  <a:schemeClr val="tx1"/>
                </a:solidFill>
              </a:rPr>
              <a:t>Donanımın</a:t>
            </a:r>
            <a:r>
              <a:rPr lang="en-US" dirty="0">
                <a:solidFill>
                  <a:schemeClr val="tx1"/>
                </a:solidFill>
              </a:rPr>
              <a:t> </a:t>
            </a:r>
            <a:r>
              <a:rPr lang="en-US" dirty="0" err="1">
                <a:solidFill>
                  <a:schemeClr val="tx1"/>
                </a:solidFill>
              </a:rPr>
              <a:t>davranışsal</a:t>
            </a:r>
            <a:r>
              <a:rPr lang="en-US" dirty="0">
                <a:solidFill>
                  <a:schemeClr val="tx1"/>
                </a:solidFill>
              </a:rPr>
              <a:t> </a:t>
            </a:r>
            <a:r>
              <a:rPr lang="en-US" dirty="0" err="1">
                <a:solidFill>
                  <a:schemeClr val="tx1"/>
                </a:solidFill>
              </a:rPr>
              <a:t>modeli</a:t>
            </a:r>
            <a:r>
              <a:rPr lang="en-US" dirty="0">
                <a:solidFill>
                  <a:schemeClr val="tx1"/>
                </a:solidFill>
              </a:rPr>
              <a:t>, </a:t>
            </a:r>
            <a:r>
              <a:rPr lang="en-US" dirty="0" err="1">
                <a:solidFill>
                  <a:schemeClr val="tx1"/>
                </a:solidFill>
              </a:rPr>
              <a:t>çalışan</a:t>
            </a:r>
            <a:r>
              <a:rPr lang="en-US" dirty="0">
                <a:solidFill>
                  <a:schemeClr val="tx1"/>
                </a:solidFill>
              </a:rPr>
              <a:t> </a:t>
            </a:r>
            <a:r>
              <a:rPr lang="en-US" dirty="0" err="1" smtClean="0">
                <a:solidFill>
                  <a:schemeClr val="tx1"/>
                </a:solidFill>
              </a:rPr>
              <a:t>bir</a:t>
            </a:r>
            <a:r>
              <a:rPr lang="en-US" dirty="0" smtClean="0">
                <a:solidFill>
                  <a:schemeClr val="tx1"/>
                </a:solidFill>
              </a:rPr>
              <a:t> yazılım </a:t>
            </a:r>
            <a:r>
              <a:rPr lang="en-US" dirty="0" err="1" smtClean="0">
                <a:solidFill>
                  <a:schemeClr val="tx1"/>
                </a:solidFill>
              </a:rPr>
              <a:t>prototipi</a:t>
            </a:r>
            <a:r>
              <a:rPr lang="en-US" dirty="0" smtClean="0">
                <a:solidFill>
                  <a:schemeClr val="tx1"/>
                </a:solidFill>
              </a:rPr>
              <a:t> </a:t>
            </a:r>
            <a:r>
              <a:rPr lang="en-US" dirty="0" err="1">
                <a:solidFill>
                  <a:schemeClr val="tx1"/>
                </a:solidFill>
              </a:rPr>
              <a:t>ile</a:t>
            </a:r>
            <a:r>
              <a:rPr lang="en-US" dirty="0">
                <a:solidFill>
                  <a:schemeClr val="tx1"/>
                </a:solidFill>
              </a:rPr>
              <a:t> </a:t>
            </a:r>
            <a:r>
              <a:rPr lang="en-US" dirty="0" err="1">
                <a:solidFill>
                  <a:schemeClr val="tx1"/>
                </a:solidFill>
              </a:rPr>
              <a:t>birlikte</a:t>
            </a:r>
            <a:r>
              <a:rPr lang="en-US" dirty="0">
                <a:solidFill>
                  <a:schemeClr val="tx1"/>
                </a:solidFill>
              </a:rPr>
              <a:t> </a:t>
            </a:r>
            <a:r>
              <a:rPr lang="en-US" dirty="0" err="1" smtClean="0">
                <a:solidFill>
                  <a:schemeClr val="tx1"/>
                </a:solidFill>
              </a:rPr>
              <a:t>oluşturulur</a:t>
            </a:r>
            <a:endParaRPr lang="en-GB" dirty="0">
              <a:solidFill>
                <a:schemeClr val="tx1"/>
              </a:solidFill>
            </a:endParaRPr>
          </a:p>
          <a:p>
            <a:r>
              <a:rPr lang="en-GB" dirty="0" err="1">
                <a:solidFill>
                  <a:schemeClr val="tx1"/>
                </a:solidFill>
              </a:rPr>
              <a:t>Devre</a:t>
            </a:r>
            <a:r>
              <a:rPr lang="en-GB" dirty="0">
                <a:solidFill>
                  <a:schemeClr val="tx1"/>
                </a:solidFill>
              </a:rPr>
              <a:t> </a:t>
            </a:r>
            <a:r>
              <a:rPr lang="en-GB" dirty="0" err="1">
                <a:solidFill>
                  <a:schemeClr val="tx1"/>
                </a:solidFill>
              </a:rPr>
              <a:t>tasarımı</a:t>
            </a:r>
            <a:r>
              <a:rPr lang="en-GB" dirty="0">
                <a:solidFill>
                  <a:schemeClr val="tx1"/>
                </a:solidFill>
              </a:rPr>
              <a:t> </a:t>
            </a:r>
            <a:r>
              <a:rPr lang="en-GB" dirty="0" err="1">
                <a:solidFill>
                  <a:schemeClr val="tx1"/>
                </a:solidFill>
              </a:rPr>
              <a:t>aşamasında</a:t>
            </a:r>
            <a:r>
              <a:rPr lang="en-GB" dirty="0">
                <a:solidFill>
                  <a:schemeClr val="tx1"/>
                </a:solidFill>
              </a:rPr>
              <a:t>, </a:t>
            </a:r>
            <a:r>
              <a:rPr lang="en-GB" dirty="0" err="1">
                <a:solidFill>
                  <a:schemeClr val="tx1"/>
                </a:solidFill>
              </a:rPr>
              <a:t>fonksiyonel</a:t>
            </a:r>
            <a:r>
              <a:rPr lang="en-GB" dirty="0">
                <a:solidFill>
                  <a:schemeClr val="tx1"/>
                </a:solidFill>
              </a:rPr>
              <a:t> </a:t>
            </a:r>
            <a:r>
              <a:rPr lang="en-GB" dirty="0" err="1" smtClean="0">
                <a:solidFill>
                  <a:schemeClr val="tx1"/>
                </a:solidFill>
              </a:rPr>
              <a:t>bloklar</a:t>
            </a:r>
            <a:r>
              <a:rPr lang="en-GB" dirty="0" smtClean="0">
                <a:solidFill>
                  <a:schemeClr val="tx1"/>
                </a:solidFill>
              </a:rPr>
              <a:t> </a:t>
            </a:r>
            <a:r>
              <a:rPr lang="en-GB" dirty="0" err="1" smtClean="0">
                <a:solidFill>
                  <a:schemeClr val="tx1"/>
                </a:solidFill>
              </a:rPr>
              <a:t>devrelere</a:t>
            </a:r>
            <a:r>
              <a:rPr lang="en-GB" dirty="0" smtClean="0">
                <a:solidFill>
                  <a:schemeClr val="tx1"/>
                </a:solidFill>
              </a:rPr>
              <a:t> </a:t>
            </a:r>
            <a:r>
              <a:rPr lang="en-GB" dirty="0" err="1">
                <a:solidFill>
                  <a:schemeClr val="tx1"/>
                </a:solidFill>
              </a:rPr>
              <a:t>aktarılır</a:t>
            </a:r>
            <a:r>
              <a:rPr lang="en-GB" dirty="0">
                <a:solidFill>
                  <a:schemeClr val="tx1"/>
                </a:solidFill>
              </a:rPr>
              <a:t>. </a:t>
            </a:r>
            <a:r>
              <a:rPr lang="en-GB" dirty="0" err="1">
                <a:solidFill>
                  <a:schemeClr val="tx1"/>
                </a:solidFill>
              </a:rPr>
              <a:t>Dijital</a:t>
            </a:r>
            <a:r>
              <a:rPr lang="en-GB" dirty="0">
                <a:solidFill>
                  <a:schemeClr val="tx1"/>
                </a:solidFill>
              </a:rPr>
              <a:t> </a:t>
            </a:r>
            <a:r>
              <a:rPr lang="en-GB" dirty="0" err="1">
                <a:solidFill>
                  <a:schemeClr val="tx1"/>
                </a:solidFill>
              </a:rPr>
              <a:t>bloklar</a:t>
            </a:r>
            <a:r>
              <a:rPr lang="en-GB" dirty="0">
                <a:solidFill>
                  <a:schemeClr val="tx1"/>
                </a:solidFill>
              </a:rPr>
              <a:t> </a:t>
            </a:r>
            <a:r>
              <a:rPr lang="en-GB" dirty="0" err="1">
                <a:solidFill>
                  <a:schemeClr val="tx1"/>
                </a:solidFill>
              </a:rPr>
              <a:t>için</a:t>
            </a:r>
            <a:r>
              <a:rPr lang="en-GB" dirty="0">
                <a:solidFill>
                  <a:schemeClr val="tx1"/>
                </a:solidFill>
              </a:rPr>
              <a:t> </a:t>
            </a:r>
            <a:r>
              <a:rPr lang="en-GB" dirty="0" err="1">
                <a:solidFill>
                  <a:schemeClr val="tx1"/>
                </a:solidFill>
              </a:rPr>
              <a:t>bu</a:t>
            </a:r>
            <a:r>
              <a:rPr lang="en-GB" dirty="0">
                <a:solidFill>
                  <a:schemeClr val="tx1"/>
                </a:solidFill>
              </a:rPr>
              <a:t> </a:t>
            </a:r>
            <a:r>
              <a:rPr lang="en-GB" dirty="0" err="1">
                <a:solidFill>
                  <a:schemeClr val="tx1"/>
                </a:solidFill>
              </a:rPr>
              <a:t>işlem</a:t>
            </a:r>
            <a:r>
              <a:rPr lang="en-GB" dirty="0">
                <a:solidFill>
                  <a:schemeClr val="tx1"/>
                </a:solidFill>
              </a:rPr>
              <a:t> </a:t>
            </a:r>
            <a:r>
              <a:rPr lang="en-GB" dirty="0" err="1">
                <a:solidFill>
                  <a:schemeClr val="tx1"/>
                </a:solidFill>
              </a:rPr>
              <a:t>otomatiktir</a:t>
            </a:r>
            <a:r>
              <a:rPr lang="en-GB" dirty="0">
                <a:solidFill>
                  <a:schemeClr val="tx1"/>
                </a:solidFill>
              </a:rPr>
              <a:t> </a:t>
            </a:r>
            <a:r>
              <a:rPr lang="en-GB" dirty="0" err="1">
                <a:solidFill>
                  <a:schemeClr val="tx1"/>
                </a:solidFill>
              </a:rPr>
              <a:t>ve</a:t>
            </a:r>
            <a:r>
              <a:rPr lang="en-GB" dirty="0">
                <a:solidFill>
                  <a:schemeClr val="tx1"/>
                </a:solidFill>
              </a:rPr>
              <a:t> </a:t>
            </a:r>
            <a:r>
              <a:rPr lang="en-GB" dirty="0" err="1">
                <a:solidFill>
                  <a:schemeClr val="tx1"/>
                </a:solidFill>
              </a:rPr>
              <a:t>sentez</a:t>
            </a:r>
            <a:r>
              <a:rPr lang="en-GB" dirty="0">
                <a:solidFill>
                  <a:schemeClr val="tx1"/>
                </a:solidFill>
              </a:rPr>
              <a:t> </a:t>
            </a:r>
            <a:r>
              <a:rPr lang="en-GB" dirty="0" err="1">
                <a:solidFill>
                  <a:schemeClr val="tx1"/>
                </a:solidFill>
              </a:rPr>
              <a:t>algoritmalarına</a:t>
            </a:r>
            <a:r>
              <a:rPr lang="en-GB" dirty="0">
                <a:solidFill>
                  <a:schemeClr val="tx1"/>
                </a:solidFill>
              </a:rPr>
              <a:t> </a:t>
            </a:r>
            <a:r>
              <a:rPr lang="en-GB" dirty="0" err="1">
                <a:solidFill>
                  <a:schemeClr val="tx1"/>
                </a:solidFill>
              </a:rPr>
              <a:t>dayanır</a:t>
            </a:r>
            <a:r>
              <a:rPr lang="en-GB" dirty="0">
                <a:solidFill>
                  <a:schemeClr val="tx1"/>
                </a:solidFill>
              </a:rPr>
              <a:t>. Analog </a:t>
            </a:r>
            <a:r>
              <a:rPr lang="en-GB" dirty="0" err="1">
                <a:solidFill>
                  <a:schemeClr val="tx1"/>
                </a:solidFill>
              </a:rPr>
              <a:t>bloklar</a:t>
            </a:r>
            <a:r>
              <a:rPr lang="en-GB" dirty="0">
                <a:solidFill>
                  <a:schemeClr val="tx1"/>
                </a:solidFill>
              </a:rPr>
              <a:t> </a:t>
            </a:r>
            <a:r>
              <a:rPr lang="en-GB" dirty="0" err="1">
                <a:solidFill>
                  <a:schemeClr val="tx1"/>
                </a:solidFill>
              </a:rPr>
              <a:t>için</a:t>
            </a:r>
            <a:r>
              <a:rPr lang="en-GB" dirty="0">
                <a:solidFill>
                  <a:schemeClr val="tx1"/>
                </a:solidFill>
              </a:rPr>
              <a:t> </a:t>
            </a:r>
            <a:r>
              <a:rPr lang="en-GB" dirty="0" err="1">
                <a:solidFill>
                  <a:schemeClr val="tx1"/>
                </a:solidFill>
              </a:rPr>
              <a:t>bu</a:t>
            </a:r>
            <a:r>
              <a:rPr lang="en-GB" dirty="0">
                <a:solidFill>
                  <a:schemeClr val="tx1"/>
                </a:solidFill>
              </a:rPr>
              <a:t> </a:t>
            </a:r>
            <a:r>
              <a:rPr lang="en-GB" dirty="0" err="1">
                <a:solidFill>
                  <a:schemeClr val="tx1"/>
                </a:solidFill>
              </a:rPr>
              <a:t>elle</a:t>
            </a:r>
            <a:r>
              <a:rPr lang="en-GB" dirty="0">
                <a:solidFill>
                  <a:schemeClr val="tx1"/>
                </a:solidFill>
              </a:rPr>
              <a:t> </a:t>
            </a:r>
            <a:r>
              <a:rPr lang="en-GB" dirty="0" err="1">
                <a:solidFill>
                  <a:schemeClr val="tx1"/>
                </a:solidFill>
              </a:rPr>
              <a:t>yapılmalıdır</a:t>
            </a:r>
            <a:r>
              <a:rPr lang="en-GB" dirty="0">
                <a:solidFill>
                  <a:schemeClr val="tx1"/>
                </a:solidFill>
              </a:rPr>
              <a:t>; Analog </a:t>
            </a:r>
            <a:r>
              <a:rPr lang="en-GB" dirty="0" err="1">
                <a:solidFill>
                  <a:schemeClr val="tx1"/>
                </a:solidFill>
              </a:rPr>
              <a:t>tasarım</a:t>
            </a:r>
            <a:r>
              <a:rPr lang="en-GB" dirty="0">
                <a:solidFill>
                  <a:schemeClr val="tx1"/>
                </a:solidFill>
              </a:rPr>
              <a:t> </a:t>
            </a:r>
            <a:r>
              <a:rPr lang="en-GB" dirty="0" err="1">
                <a:solidFill>
                  <a:schemeClr val="tx1"/>
                </a:solidFill>
              </a:rPr>
              <a:t>sürecini</a:t>
            </a:r>
            <a:r>
              <a:rPr lang="en-GB" dirty="0">
                <a:solidFill>
                  <a:schemeClr val="tx1"/>
                </a:solidFill>
              </a:rPr>
              <a:t> </a:t>
            </a:r>
            <a:r>
              <a:rPr lang="en-GB" dirty="0" err="1">
                <a:solidFill>
                  <a:schemeClr val="tx1"/>
                </a:solidFill>
              </a:rPr>
              <a:t>otomatikleştirmek</a:t>
            </a:r>
            <a:r>
              <a:rPr lang="en-GB" dirty="0">
                <a:solidFill>
                  <a:schemeClr val="tx1"/>
                </a:solidFill>
              </a:rPr>
              <a:t> </a:t>
            </a:r>
            <a:r>
              <a:rPr lang="en-GB" dirty="0" err="1">
                <a:solidFill>
                  <a:schemeClr val="tx1"/>
                </a:solidFill>
              </a:rPr>
              <a:t>için</a:t>
            </a:r>
            <a:r>
              <a:rPr lang="en-GB" dirty="0">
                <a:solidFill>
                  <a:schemeClr val="tx1"/>
                </a:solidFill>
              </a:rPr>
              <a:t> </a:t>
            </a:r>
            <a:r>
              <a:rPr lang="en-GB" dirty="0" err="1">
                <a:solidFill>
                  <a:schemeClr val="tx1"/>
                </a:solidFill>
              </a:rPr>
              <a:t>araştırmalar</a:t>
            </a:r>
            <a:r>
              <a:rPr lang="en-GB" dirty="0">
                <a:solidFill>
                  <a:schemeClr val="tx1"/>
                </a:solidFill>
              </a:rPr>
              <a:t> </a:t>
            </a:r>
            <a:r>
              <a:rPr lang="en-GB" dirty="0" err="1">
                <a:solidFill>
                  <a:schemeClr val="tx1"/>
                </a:solidFill>
              </a:rPr>
              <a:t>devam</a:t>
            </a:r>
            <a:r>
              <a:rPr lang="en-GB" dirty="0">
                <a:solidFill>
                  <a:schemeClr val="tx1"/>
                </a:solidFill>
              </a:rPr>
              <a:t> </a:t>
            </a:r>
            <a:r>
              <a:rPr lang="en-GB" dirty="0" err="1">
                <a:solidFill>
                  <a:schemeClr val="tx1"/>
                </a:solidFill>
              </a:rPr>
              <a:t>etmektedir</a:t>
            </a:r>
            <a:r>
              <a:rPr lang="en-GB" dirty="0">
                <a:solidFill>
                  <a:schemeClr val="tx1"/>
                </a:solidFill>
              </a:rPr>
              <a:t>.</a:t>
            </a:r>
          </a:p>
          <a:p>
            <a:endParaRPr lang="en-GB" dirty="0">
              <a:solidFill>
                <a:schemeClr val="tx1"/>
              </a:solidFill>
            </a:endParaRPr>
          </a:p>
          <a:p>
            <a:r>
              <a:rPr lang="en-GB" dirty="0" smtClean="0">
                <a:solidFill>
                  <a:schemeClr val="tx1"/>
                </a:solidFill>
              </a:rPr>
              <a:t> </a:t>
            </a:r>
            <a:endParaRPr lang="en-GB" dirty="0">
              <a:solidFill>
                <a:schemeClr val="tx1"/>
              </a:solidFill>
            </a:endParaRPr>
          </a:p>
          <a:p>
            <a:endParaRPr lang="tr-TR" dirty="0"/>
          </a:p>
        </p:txBody>
      </p:sp>
    </p:spTree>
    <p:extLst>
      <p:ext uri="{BB962C8B-B14F-4D97-AF65-F5344CB8AC3E}">
        <p14:creationId xmlns:p14="http://schemas.microsoft.com/office/powerpoint/2010/main" val="3415303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r>
              <a:rPr lang="en-IN" altLang="en-US" dirty="0">
                <a:ea typeface="ＭＳ Ｐゴシック" panose="020B0600070205080204" pitchFamily="34" charset="-128"/>
              </a:rPr>
              <a:t>SoC Tasarım Konsepti Neden Geliştirildi?</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044879" cy="4086225"/>
          </a:xfrm>
        </p:spPr>
        <p:txBody>
          <a:bodyPr wrap="square" numCol="1" anchor="t" anchorCtr="0" compatLnSpc="1">
            <a:prstTxWarp prst="textNoShape">
              <a:avLst/>
            </a:prstTxWarp>
          </a:bodyPr>
          <a:lstStyle/>
          <a:p>
            <a:pPr algn="l" rtl="0"/>
            <a:r>
              <a:rPr lang="en-IN" altLang="en-US" dirty="0" smtClean="0">
                <a:ea typeface="ＭＳ Ｐゴシック" panose="020B0600070205080204" pitchFamily="34" charset="-128"/>
              </a:rPr>
              <a:t>PC </a:t>
            </a:r>
            <a:r>
              <a:rPr lang="en-IN" altLang="en-US" dirty="0">
                <a:ea typeface="ＭＳ Ｐゴシック" panose="020B0600070205080204" pitchFamily="34" charset="-128"/>
              </a:rPr>
              <a:t>sonrası bir çağda yaşıyoruz:</a:t>
            </a:r>
            <a:endParaRPr lang="en-US" altLang="en-US" dirty="0">
              <a:ea typeface="ＭＳ Ｐゴシック" panose="020B0600070205080204" pitchFamily="34" charset="-128"/>
            </a:endParaRPr>
          </a:p>
          <a:p>
            <a:pPr lvl="1" algn="l" rtl="0"/>
            <a:r>
              <a:rPr lang="en-IN" altLang="en-US" dirty="0">
                <a:ea typeface="ＭＳ Ｐゴシック" panose="020B0600070205080204" pitchFamily="34" charset="-128"/>
              </a:rPr>
              <a:t>Akıllı telefonlar ve tabletler</a:t>
            </a:r>
          </a:p>
          <a:p>
            <a:pPr lvl="1" algn="l" rtl="0"/>
            <a:r>
              <a:rPr lang="en-IN" altLang="en-US" dirty="0">
                <a:ea typeface="ＭＳ Ｐゴシック" panose="020B0600070205080204" pitchFamily="34" charset="-128"/>
              </a:rPr>
              <a:t>Nesnelerin İnterneti, giyilebilir bilgi işlem ve siber-fiziksel sistemler</a:t>
            </a:r>
          </a:p>
          <a:p>
            <a:pPr lvl="1" algn="l" rtl="0"/>
            <a:r>
              <a:rPr lang="en-IN" altLang="en-US" dirty="0">
                <a:ea typeface="ＭＳ Ｐゴシック" panose="020B0600070205080204" pitchFamily="34" charset="-128"/>
              </a:rPr>
              <a:t>Endüstri 4.0</a:t>
            </a:r>
          </a:p>
          <a:p>
            <a:pPr algn="l" rtl="0">
              <a:buSzPct val="95000"/>
            </a:pPr>
            <a:r>
              <a:rPr lang="en-IN" dirty="0">
                <a:ea typeface="ＭＳ Ｐゴシック" panose="020B0600070205080204" pitchFamily="34" charset="-128"/>
              </a:rPr>
              <a:t>Silikon transistör hala bu devrimin merkezinde yer alıyor.</a:t>
            </a:r>
          </a:p>
          <a:p>
            <a:pPr algn="l" rtl="0">
              <a:buSzPct val="95000"/>
            </a:pPr>
            <a:r>
              <a:rPr lang="en-IN" dirty="0">
                <a:ea typeface="ＭＳ Ｐゴシック" panose="020B0600070205080204" pitchFamily="34" charset="-128"/>
              </a:rPr>
              <a:t>Silikon yongaların birincil ölçütleri değişti: saat frekansından maliyete, biçim faktörüne ve güce.</a:t>
            </a:r>
          </a:p>
          <a:p>
            <a:pPr algn="l" rtl="0">
              <a:buSzPct val="95000"/>
            </a:pPr>
            <a:r>
              <a:rPr lang="en-IN" dirty="0">
                <a:ea typeface="ＭＳ Ｐゴシック" panose="020B0600070205080204" pitchFamily="34" charset="-128"/>
              </a:rPr>
              <a:t>İşlevsel donanımın çip üzerinde entegrasyonu artık her zamankinden daha önemli.</a:t>
            </a:r>
          </a:p>
          <a:p>
            <a:pPr algn="l" rtl="0">
              <a:buSzPct val="95000"/>
            </a:pPr>
            <a:r>
              <a:rPr lang="en-IN" dirty="0">
                <a:ea typeface="ＭＳ Ｐゴシック" panose="020B0600070205080204" pitchFamily="34" charset="-128"/>
              </a:rPr>
              <a:t>Bu noktaya nasıl ve neden ulaştık?</a:t>
            </a:r>
            <a:endParaRPr lang="en-US" altLang="en-US" dirty="0">
              <a:ea typeface="ＭＳ Ｐゴシック" panose="020B0600070205080204" pitchFamily="34" charset="-128"/>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507960" y="882720"/>
              <a:ext cx="7633080" cy="108360"/>
            </p14:xfrm>
          </p:contentPart>
        </mc:Choice>
        <mc:Fallback xmlns="">
          <p:pic>
            <p:nvPicPr>
              <p:cNvPr id="2" name="Ink 1"/>
              <p:cNvPicPr/>
              <p:nvPr/>
            </p:nvPicPr>
            <p:blipFill>
              <a:blip r:embed="rId4"/>
              <a:stretch>
                <a:fillRect/>
              </a:stretch>
            </p:blipFill>
            <p:spPr>
              <a:xfrm>
                <a:off x="492120" y="819000"/>
                <a:ext cx="766476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488880" y="3645000"/>
              <a:ext cx="2057760" cy="25560"/>
            </p14:xfrm>
          </p:contentPart>
        </mc:Choice>
        <mc:Fallback xmlns="">
          <p:pic>
            <p:nvPicPr>
              <p:cNvPr id="3" name="Ink 2"/>
              <p:cNvPicPr/>
              <p:nvPr/>
            </p:nvPicPr>
            <p:blipFill>
              <a:blip r:embed="rId6"/>
              <a:stretch>
                <a:fillRect/>
              </a:stretch>
            </p:blipFill>
            <p:spPr>
              <a:xfrm>
                <a:off x="473040" y="3581280"/>
                <a:ext cx="2089440" cy="153000"/>
              </a:xfrm>
              <a:prstGeom prst="rect">
                <a:avLst/>
              </a:prstGeom>
            </p:spPr>
          </p:pic>
        </mc:Fallback>
      </mc:AlternateContent>
    </p:spTree>
    <p:extLst>
      <p:ext uri="{BB962C8B-B14F-4D97-AF65-F5344CB8AC3E}">
        <p14:creationId xmlns:p14="http://schemas.microsoft.com/office/powerpoint/2010/main" val="2105848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err="1">
                <a:solidFill>
                  <a:schemeClr val="tx1"/>
                </a:solidFill>
              </a:rPr>
              <a:t>Fiziksel</a:t>
            </a:r>
            <a:r>
              <a:rPr lang="en-GB" dirty="0">
                <a:solidFill>
                  <a:schemeClr val="tx1"/>
                </a:solidFill>
              </a:rPr>
              <a:t> </a:t>
            </a:r>
            <a:r>
              <a:rPr lang="en-GB" dirty="0" err="1">
                <a:solidFill>
                  <a:schemeClr val="tx1"/>
                </a:solidFill>
              </a:rPr>
              <a:t>tasarım</a:t>
            </a:r>
            <a:r>
              <a:rPr lang="en-GB" dirty="0">
                <a:solidFill>
                  <a:schemeClr val="tx1"/>
                </a:solidFill>
              </a:rPr>
              <a:t> </a:t>
            </a:r>
            <a:r>
              <a:rPr lang="en-GB" dirty="0" err="1">
                <a:solidFill>
                  <a:schemeClr val="tx1"/>
                </a:solidFill>
              </a:rPr>
              <a:t>aşamasında</a:t>
            </a:r>
            <a:r>
              <a:rPr lang="en-GB" dirty="0">
                <a:solidFill>
                  <a:schemeClr val="tx1"/>
                </a:solidFill>
              </a:rPr>
              <a:t>, </a:t>
            </a:r>
            <a:r>
              <a:rPr lang="en-GB" dirty="0" err="1">
                <a:solidFill>
                  <a:schemeClr val="tx1"/>
                </a:solidFill>
              </a:rPr>
              <a:t>ana</a:t>
            </a:r>
            <a:r>
              <a:rPr lang="en-GB" dirty="0">
                <a:solidFill>
                  <a:schemeClr val="tx1"/>
                </a:solidFill>
              </a:rPr>
              <a:t> </a:t>
            </a:r>
            <a:r>
              <a:rPr lang="en-GB" dirty="0" err="1">
                <a:solidFill>
                  <a:schemeClr val="tx1"/>
                </a:solidFill>
              </a:rPr>
              <a:t>tasarım</a:t>
            </a:r>
            <a:r>
              <a:rPr lang="en-GB" dirty="0">
                <a:solidFill>
                  <a:schemeClr val="tx1"/>
                </a:solidFill>
              </a:rPr>
              <a:t> </a:t>
            </a:r>
            <a:r>
              <a:rPr lang="en-GB" dirty="0" err="1">
                <a:solidFill>
                  <a:schemeClr val="tx1"/>
                </a:solidFill>
              </a:rPr>
              <a:t>görevleri</a:t>
            </a:r>
            <a:r>
              <a:rPr lang="en-GB" dirty="0">
                <a:solidFill>
                  <a:schemeClr val="tx1"/>
                </a:solidFill>
              </a:rPr>
              <a:t> </a:t>
            </a:r>
            <a:r>
              <a:rPr lang="en-GB" dirty="0" err="1">
                <a:solidFill>
                  <a:schemeClr val="tx1"/>
                </a:solidFill>
              </a:rPr>
              <a:t>arasında</a:t>
            </a:r>
            <a:r>
              <a:rPr lang="en-GB" dirty="0">
                <a:solidFill>
                  <a:schemeClr val="tx1"/>
                </a:solidFill>
              </a:rPr>
              <a:t> </a:t>
            </a:r>
            <a:r>
              <a:rPr lang="en-GB" dirty="0" err="1">
                <a:solidFill>
                  <a:schemeClr val="tx1"/>
                </a:solidFill>
              </a:rPr>
              <a:t>zemin</a:t>
            </a:r>
            <a:r>
              <a:rPr lang="en-GB" dirty="0">
                <a:solidFill>
                  <a:schemeClr val="tx1"/>
                </a:solidFill>
              </a:rPr>
              <a:t> </a:t>
            </a:r>
            <a:r>
              <a:rPr lang="en-GB" dirty="0" err="1">
                <a:solidFill>
                  <a:schemeClr val="tx1"/>
                </a:solidFill>
              </a:rPr>
              <a:t>planlama</a:t>
            </a:r>
            <a:r>
              <a:rPr lang="en-GB" dirty="0">
                <a:solidFill>
                  <a:schemeClr val="tx1"/>
                </a:solidFill>
              </a:rPr>
              <a:t>, </a:t>
            </a:r>
            <a:r>
              <a:rPr lang="en-GB" dirty="0" err="1">
                <a:solidFill>
                  <a:schemeClr val="tx1"/>
                </a:solidFill>
              </a:rPr>
              <a:t>yastık</a:t>
            </a:r>
            <a:r>
              <a:rPr lang="en-GB" dirty="0">
                <a:solidFill>
                  <a:schemeClr val="tx1"/>
                </a:solidFill>
              </a:rPr>
              <a:t> </a:t>
            </a:r>
            <a:r>
              <a:rPr lang="en-GB" dirty="0" err="1">
                <a:solidFill>
                  <a:schemeClr val="tx1"/>
                </a:solidFill>
              </a:rPr>
              <a:t>halkası</a:t>
            </a:r>
            <a:r>
              <a:rPr lang="en-GB" dirty="0">
                <a:solidFill>
                  <a:schemeClr val="tx1"/>
                </a:solidFill>
              </a:rPr>
              <a:t> </a:t>
            </a:r>
            <a:r>
              <a:rPr lang="en-GB" dirty="0" err="1">
                <a:solidFill>
                  <a:schemeClr val="tx1"/>
                </a:solidFill>
              </a:rPr>
              <a:t>tasarımı</a:t>
            </a:r>
            <a:r>
              <a:rPr lang="en-GB" dirty="0">
                <a:solidFill>
                  <a:schemeClr val="tx1"/>
                </a:solidFill>
              </a:rPr>
              <a:t>, </a:t>
            </a:r>
            <a:r>
              <a:rPr lang="en-GB" dirty="0" err="1">
                <a:solidFill>
                  <a:schemeClr val="tx1"/>
                </a:solidFill>
              </a:rPr>
              <a:t>yerleştirme</a:t>
            </a:r>
            <a:r>
              <a:rPr lang="en-GB" dirty="0">
                <a:solidFill>
                  <a:schemeClr val="tx1"/>
                </a:solidFill>
              </a:rPr>
              <a:t>, </a:t>
            </a:r>
            <a:r>
              <a:rPr lang="en-GB" dirty="0" err="1">
                <a:solidFill>
                  <a:schemeClr val="tx1"/>
                </a:solidFill>
              </a:rPr>
              <a:t>saat</a:t>
            </a:r>
            <a:r>
              <a:rPr lang="en-GB" dirty="0">
                <a:solidFill>
                  <a:schemeClr val="tx1"/>
                </a:solidFill>
              </a:rPr>
              <a:t> </a:t>
            </a:r>
            <a:r>
              <a:rPr lang="en-GB" dirty="0" err="1">
                <a:solidFill>
                  <a:schemeClr val="tx1"/>
                </a:solidFill>
              </a:rPr>
              <a:t>ağacı</a:t>
            </a:r>
            <a:r>
              <a:rPr lang="en-GB" dirty="0">
                <a:solidFill>
                  <a:schemeClr val="tx1"/>
                </a:solidFill>
              </a:rPr>
              <a:t> </a:t>
            </a:r>
            <a:r>
              <a:rPr lang="en-GB" dirty="0" err="1">
                <a:solidFill>
                  <a:schemeClr val="tx1"/>
                </a:solidFill>
              </a:rPr>
              <a:t>tasarımı</a:t>
            </a:r>
            <a:r>
              <a:rPr lang="en-GB" dirty="0">
                <a:solidFill>
                  <a:schemeClr val="tx1"/>
                </a:solidFill>
              </a:rPr>
              <a:t>, </a:t>
            </a:r>
            <a:r>
              <a:rPr lang="en-GB" dirty="0" err="1">
                <a:solidFill>
                  <a:schemeClr val="tx1"/>
                </a:solidFill>
              </a:rPr>
              <a:t>güç</a:t>
            </a:r>
            <a:r>
              <a:rPr lang="en-GB" dirty="0">
                <a:solidFill>
                  <a:schemeClr val="tx1"/>
                </a:solidFill>
              </a:rPr>
              <a:t> </a:t>
            </a:r>
            <a:r>
              <a:rPr lang="en-GB" dirty="0" err="1">
                <a:solidFill>
                  <a:schemeClr val="tx1"/>
                </a:solidFill>
              </a:rPr>
              <a:t>ve</a:t>
            </a:r>
            <a:r>
              <a:rPr lang="en-GB" dirty="0">
                <a:solidFill>
                  <a:schemeClr val="tx1"/>
                </a:solidFill>
              </a:rPr>
              <a:t> IR </a:t>
            </a:r>
            <a:r>
              <a:rPr lang="en-GB" dirty="0" err="1">
                <a:solidFill>
                  <a:schemeClr val="tx1"/>
                </a:solidFill>
              </a:rPr>
              <a:t>düşme</a:t>
            </a:r>
            <a:r>
              <a:rPr lang="en-GB" dirty="0">
                <a:solidFill>
                  <a:schemeClr val="tx1"/>
                </a:solidFill>
              </a:rPr>
              <a:t> </a:t>
            </a:r>
            <a:r>
              <a:rPr lang="en-GB" dirty="0" err="1">
                <a:solidFill>
                  <a:schemeClr val="tx1"/>
                </a:solidFill>
              </a:rPr>
              <a:t>analizi</a:t>
            </a:r>
            <a:r>
              <a:rPr lang="en-GB" dirty="0">
                <a:solidFill>
                  <a:schemeClr val="tx1"/>
                </a:solidFill>
              </a:rPr>
              <a:t> (</a:t>
            </a:r>
            <a:r>
              <a:rPr lang="en-GB" dirty="0" err="1">
                <a:solidFill>
                  <a:schemeClr val="tx1"/>
                </a:solidFill>
              </a:rPr>
              <a:t>dinamik</a:t>
            </a:r>
            <a:r>
              <a:rPr lang="en-GB" dirty="0">
                <a:solidFill>
                  <a:schemeClr val="tx1"/>
                </a:solidFill>
              </a:rPr>
              <a:t> </a:t>
            </a:r>
            <a:r>
              <a:rPr lang="en-GB" dirty="0" err="1">
                <a:solidFill>
                  <a:schemeClr val="tx1"/>
                </a:solidFill>
              </a:rPr>
              <a:t>ve</a:t>
            </a:r>
            <a:r>
              <a:rPr lang="en-GB" dirty="0">
                <a:solidFill>
                  <a:schemeClr val="tx1"/>
                </a:solidFill>
              </a:rPr>
              <a:t> </a:t>
            </a:r>
            <a:r>
              <a:rPr lang="en-GB" dirty="0" err="1">
                <a:solidFill>
                  <a:schemeClr val="tx1"/>
                </a:solidFill>
              </a:rPr>
              <a:t>statik</a:t>
            </a:r>
            <a:r>
              <a:rPr lang="en-GB" dirty="0">
                <a:solidFill>
                  <a:schemeClr val="tx1"/>
                </a:solidFill>
              </a:rPr>
              <a:t>), </a:t>
            </a:r>
            <a:r>
              <a:rPr lang="en-GB" dirty="0" err="1">
                <a:solidFill>
                  <a:schemeClr val="tx1"/>
                </a:solidFill>
              </a:rPr>
              <a:t>yönlendirme</a:t>
            </a:r>
            <a:r>
              <a:rPr lang="en-GB" dirty="0">
                <a:solidFill>
                  <a:schemeClr val="tx1"/>
                </a:solidFill>
              </a:rPr>
              <a:t> </a:t>
            </a:r>
            <a:r>
              <a:rPr lang="en-GB" dirty="0" err="1">
                <a:solidFill>
                  <a:schemeClr val="tx1"/>
                </a:solidFill>
              </a:rPr>
              <a:t>ve</a:t>
            </a:r>
            <a:r>
              <a:rPr lang="en-GB" dirty="0">
                <a:solidFill>
                  <a:schemeClr val="tx1"/>
                </a:solidFill>
              </a:rPr>
              <a:t> </a:t>
            </a:r>
            <a:r>
              <a:rPr lang="en-GB" dirty="0" err="1">
                <a:solidFill>
                  <a:schemeClr val="tx1"/>
                </a:solidFill>
              </a:rPr>
              <a:t>tasarım</a:t>
            </a:r>
            <a:r>
              <a:rPr lang="en-GB" dirty="0">
                <a:solidFill>
                  <a:schemeClr val="tx1"/>
                </a:solidFill>
              </a:rPr>
              <a:t> </a:t>
            </a:r>
            <a:r>
              <a:rPr lang="en-GB" dirty="0" err="1">
                <a:solidFill>
                  <a:schemeClr val="tx1"/>
                </a:solidFill>
              </a:rPr>
              <a:t>kuralı</a:t>
            </a:r>
            <a:r>
              <a:rPr lang="en-GB" dirty="0">
                <a:solidFill>
                  <a:schemeClr val="tx1"/>
                </a:solidFill>
              </a:rPr>
              <a:t> </a:t>
            </a:r>
            <a:r>
              <a:rPr lang="en-GB" dirty="0" err="1">
                <a:solidFill>
                  <a:schemeClr val="tx1"/>
                </a:solidFill>
              </a:rPr>
              <a:t>kontrolleri</a:t>
            </a:r>
            <a:r>
              <a:rPr lang="en-GB" dirty="0">
                <a:solidFill>
                  <a:schemeClr val="tx1"/>
                </a:solidFill>
              </a:rPr>
              <a:t> </a:t>
            </a:r>
            <a:r>
              <a:rPr lang="en-GB" dirty="0" err="1">
                <a:solidFill>
                  <a:schemeClr val="tx1"/>
                </a:solidFill>
              </a:rPr>
              <a:t>bulunur</a:t>
            </a:r>
            <a:r>
              <a:rPr lang="en-GB" dirty="0">
                <a:solidFill>
                  <a:schemeClr val="tx1"/>
                </a:solidFill>
              </a:rPr>
              <a:t>. </a:t>
            </a:r>
            <a:r>
              <a:rPr lang="en-GB" dirty="0" err="1">
                <a:solidFill>
                  <a:schemeClr val="tx1"/>
                </a:solidFill>
              </a:rPr>
              <a:t>Yarı</a:t>
            </a:r>
            <a:r>
              <a:rPr lang="en-GB" dirty="0">
                <a:solidFill>
                  <a:schemeClr val="tx1"/>
                </a:solidFill>
              </a:rPr>
              <a:t> </a:t>
            </a:r>
            <a:r>
              <a:rPr lang="en-GB" dirty="0" err="1">
                <a:solidFill>
                  <a:schemeClr val="tx1"/>
                </a:solidFill>
              </a:rPr>
              <a:t>iletken</a:t>
            </a:r>
            <a:r>
              <a:rPr lang="en-GB" dirty="0">
                <a:solidFill>
                  <a:schemeClr val="tx1"/>
                </a:solidFill>
              </a:rPr>
              <a:t> </a:t>
            </a:r>
            <a:r>
              <a:rPr lang="en-GB" dirty="0" err="1">
                <a:solidFill>
                  <a:schemeClr val="tx1"/>
                </a:solidFill>
              </a:rPr>
              <a:t>teknolojileri</a:t>
            </a:r>
            <a:r>
              <a:rPr lang="en-GB" dirty="0">
                <a:solidFill>
                  <a:schemeClr val="tx1"/>
                </a:solidFill>
              </a:rPr>
              <a:t> </a:t>
            </a:r>
            <a:r>
              <a:rPr lang="en-GB" dirty="0" err="1">
                <a:solidFill>
                  <a:schemeClr val="tx1"/>
                </a:solidFill>
              </a:rPr>
              <a:t>küçüldükçe</a:t>
            </a:r>
            <a:r>
              <a:rPr lang="en-GB" dirty="0">
                <a:solidFill>
                  <a:schemeClr val="tx1"/>
                </a:solidFill>
              </a:rPr>
              <a:t>, </a:t>
            </a:r>
            <a:r>
              <a:rPr lang="en-GB" dirty="0" err="1">
                <a:solidFill>
                  <a:schemeClr val="tx1"/>
                </a:solidFill>
              </a:rPr>
              <a:t>tasarım</a:t>
            </a:r>
            <a:r>
              <a:rPr lang="en-GB" dirty="0">
                <a:solidFill>
                  <a:schemeClr val="tx1"/>
                </a:solidFill>
              </a:rPr>
              <a:t> </a:t>
            </a:r>
            <a:r>
              <a:rPr lang="en-GB" dirty="0" err="1">
                <a:solidFill>
                  <a:schemeClr val="tx1"/>
                </a:solidFill>
              </a:rPr>
              <a:t>seviyesi</a:t>
            </a:r>
            <a:r>
              <a:rPr lang="en-GB" dirty="0">
                <a:solidFill>
                  <a:schemeClr val="tx1"/>
                </a:solidFill>
              </a:rPr>
              <a:t> </a:t>
            </a:r>
            <a:r>
              <a:rPr lang="en-GB" dirty="0" err="1">
                <a:solidFill>
                  <a:schemeClr val="tx1"/>
                </a:solidFill>
              </a:rPr>
              <a:t>aşaması</a:t>
            </a:r>
            <a:r>
              <a:rPr lang="en-GB" dirty="0">
                <a:solidFill>
                  <a:schemeClr val="tx1"/>
                </a:solidFill>
              </a:rPr>
              <a:t> </a:t>
            </a:r>
            <a:r>
              <a:rPr lang="en-GB" dirty="0" err="1">
                <a:solidFill>
                  <a:schemeClr val="tx1"/>
                </a:solidFill>
              </a:rPr>
              <a:t>daha</a:t>
            </a:r>
            <a:r>
              <a:rPr lang="en-GB" dirty="0">
                <a:solidFill>
                  <a:schemeClr val="tx1"/>
                </a:solidFill>
              </a:rPr>
              <a:t> </a:t>
            </a:r>
            <a:r>
              <a:rPr lang="en-GB" dirty="0" err="1">
                <a:solidFill>
                  <a:schemeClr val="tx1"/>
                </a:solidFill>
              </a:rPr>
              <a:t>karmaşık</a:t>
            </a:r>
            <a:r>
              <a:rPr lang="en-GB" dirty="0">
                <a:solidFill>
                  <a:schemeClr val="tx1"/>
                </a:solidFill>
              </a:rPr>
              <a:t> hale </a:t>
            </a:r>
            <a:r>
              <a:rPr lang="en-GB" dirty="0" err="1">
                <a:solidFill>
                  <a:schemeClr val="tx1"/>
                </a:solidFill>
              </a:rPr>
              <a:t>gelir</a:t>
            </a:r>
            <a:r>
              <a:rPr lang="en-GB" dirty="0">
                <a:solidFill>
                  <a:schemeClr val="tx1"/>
                </a:solidFill>
              </a:rPr>
              <a:t> </a:t>
            </a:r>
            <a:r>
              <a:rPr lang="en-GB" dirty="0" err="1">
                <a:solidFill>
                  <a:schemeClr val="tx1"/>
                </a:solidFill>
              </a:rPr>
              <a:t>ve</a:t>
            </a:r>
            <a:r>
              <a:rPr lang="en-GB" dirty="0">
                <a:solidFill>
                  <a:schemeClr val="tx1"/>
                </a:solidFill>
              </a:rPr>
              <a:t> </a:t>
            </a:r>
            <a:r>
              <a:rPr lang="en-GB" dirty="0" err="1">
                <a:solidFill>
                  <a:schemeClr val="tx1"/>
                </a:solidFill>
              </a:rPr>
              <a:t>zamanlama</a:t>
            </a:r>
            <a:r>
              <a:rPr lang="en-GB" dirty="0">
                <a:solidFill>
                  <a:schemeClr val="tx1"/>
                </a:solidFill>
              </a:rPr>
              <a:t> </a:t>
            </a:r>
            <a:r>
              <a:rPr lang="en-GB" dirty="0" err="1">
                <a:solidFill>
                  <a:schemeClr val="tx1"/>
                </a:solidFill>
              </a:rPr>
              <a:t>ve</a:t>
            </a:r>
            <a:r>
              <a:rPr lang="en-GB" dirty="0">
                <a:solidFill>
                  <a:schemeClr val="tx1"/>
                </a:solidFill>
              </a:rPr>
              <a:t> </a:t>
            </a:r>
            <a:r>
              <a:rPr lang="en-GB" dirty="0" err="1">
                <a:solidFill>
                  <a:schemeClr val="tx1"/>
                </a:solidFill>
              </a:rPr>
              <a:t>güç</a:t>
            </a:r>
            <a:r>
              <a:rPr lang="en-GB" dirty="0">
                <a:solidFill>
                  <a:schemeClr val="tx1"/>
                </a:solidFill>
              </a:rPr>
              <a:t> </a:t>
            </a:r>
            <a:r>
              <a:rPr lang="en-GB" dirty="0" err="1">
                <a:solidFill>
                  <a:schemeClr val="tx1"/>
                </a:solidFill>
              </a:rPr>
              <a:t>analizi</a:t>
            </a:r>
            <a:r>
              <a:rPr lang="en-GB" dirty="0">
                <a:solidFill>
                  <a:schemeClr val="tx1"/>
                </a:solidFill>
              </a:rPr>
              <a:t> </a:t>
            </a:r>
            <a:r>
              <a:rPr lang="en-GB" dirty="0" err="1">
                <a:solidFill>
                  <a:schemeClr val="tx1"/>
                </a:solidFill>
              </a:rPr>
              <a:t>için</a:t>
            </a:r>
            <a:r>
              <a:rPr lang="en-GB" dirty="0">
                <a:solidFill>
                  <a:schemeClr val="tx1"/>
                </a:solidFill>
              </a:rPr>
              <a:t> </a:t>
            </a:r>
            <a:r>
              <a:rPr lang="en-GB" dirty="0" err="1">
                <a:solidFill>
                  <a:schemeClr val="tx1"/>
                </a:solidFill>
              </a:rPr>
              <a:t>ek</a:t>
            </a:r>
            <a:r>
              <a:rPr lang="en-GB" dirty="0">
                <a:solidFill>
                  <a:schemeClr val="tx1"/>
                </a:solidFill>
              </a:rPr>
              <a:t> </a:t>
            </a:r>
            <a:r>
              <a:rPr lang="en-GB" dirty="0" err="1">
                <a:solidFill>
                  <a:schemeClr val="tx1"/>
                </a:solidFill>
              </a:rPr>
              <a:t>araçlar</a:t>
            </a:r>
            <a:r>
              <a:rPr lang="en-GB" dirty="0">
                <a:solidFill>
                  <a:schemeClr val="tx1"/>
                </a:solidFill>
              </a:rPr>
              <a:t> </a:t>
            </a:r>
            <a:r>
              <a:rPr lang="en-GB" dirty="0" err="1">
                <a:solidFill>
                  <a:schemeClr val="tx1"/>
                </a:solidFill>
              </a:rPr>
              <a:t>gerektirebilir</a:t>
            </a:r>
            <a:r>
              <a:rPr lang="en-GB" dirty="0">
                <a:solidFill>
                  <a:schemeClr val="tx1"/>
                </a:solidFill>
              </a:rPr>
              <a:t>. </a:t>
            </a:r>
            <a:r>
              <a:rPr lang="en-GB" dirty="0" err="1">
                <a:solidFill>
                  <a:schemeClr val="tx1"/>
                </a:solidFill>
              </a:rPr>
              <a:t>Ayrıntılı</a:t>
            </a:r>
            <a:r>
              <a:rPr lang="en-GB" dirty="0">
                <a:solidFill>
                  <a:schemeClr val="tx1"/>
                </a:solidFill>
              </a:rPr>
              <a:t> </a:t>
            </a:r>
            <a:r>
              <a:rPr lang="en-GB" dirty="0" err="1">
                <a:solidFill>
                  <a:schemeClr val="tx1"/>
                </a:solidFill>
              </a:rPr>
              <a:t>işlevsel</a:t>
            </a:r>
            <a:r>
              <a:rPr lang="en-GB" dirty="0">
                <a:solidFill>
                  <a:schemeClr val="tx1"/>
                </a:solidFill>
              </a:rPr>
              <a:t> </a:t>
            </a:r>
            <a:r>
              <a:rPr lang="en-GB" dirty="0" err="1">
                <a:solidFill>
                  <a:schemeClr val="tx1"/>
                </a:solidFill>
              </a:rPr>
              <a:t>simülasyon</a:t>
            </a:r>
            <a:r>
              <a:rPr lang="en-GB" dirty="0">
                <a:solidFill>
                  <a:schemeClr val="tx1"/>
                </a:solidFill>
              </a:rPr>
              <a:t> </a:t>
            </a:r>
            <a:r>
              <a:rPr lang="en-GB" dirty="0" err="1">
                <a:solidFill>
                  <a:schemeClr val="tx1"/>
                </a:solidFill>
              </a:rPr>
              <a:t>ve</a:t>
            </a:r>
            <a:r>
              <a:rPr lang="en-GB" dirty="0">
                <a:solidFill>
                  <a:schemeClr val="tx1"/>
                </a:solidFill>
              </a:rPr>
              <a:t> yazılım </a:t>
            </a:r>
            <a:r>
              <a:rPr lang="en-GB" dirty="0" err="1">
                <a:solidFill>
                  <a:schemeClr val="tx1"/>
                </a:solidFill>
              </a:rPr>
              <a:t>doğrulaması</a:t>
            </a:r>
            <a:r>
              <a:rPr lang="en-GB" dirty="0">
                <a:solidFill>
                  <a:schemeClr val="tx1"/>
                </a:solidFill>
              </a:rPr>
              <a:t> </a:t>
            </a:r>
            <a:r>
              <a:rPr lang="en-GB" dirty="0" err="1">
                <a:solidFill>
                  <a:schemeClr val="tx1"/>
                </a:solidFill>
              </a:rPr>
              <a:t>genellikle</a:t>
            </a:r>
            <a:r>
              <a:rPr lang="en-GB" dirty="0">
                <a:solidFill>
                  <a:schemeClr val="tx1"/>
                </a:solidFill>
              </a:rPr>
              <a:t> </a:t>
            </a:r>
            <a:r>
              <a:rPr lang="en-GB" dirty="0" err="1">
                <a:solidFill>
                  <a:schemeClr val="tx1"/>
                </a:solidFill>
              </a:rPr>
              <a:t>bu</a:t>
            </a:r>
            <a:r>
              <a:rPr lang="en-GB" dirty="0">
                <a:solidFill>
                  <a:schemeClr val="tx1"/>
                </a:solidFill>
              </a:rPr>
              <a:t> </a:t>
            </a:r>
            <a:r>
              <a:rPr lang="en-GB" dirty="0" err="1">
                <a:solidFill>
                  <a:schemeClr val="tx1"/>
                </a:solidFill>
              </a:rPr>
              <a:t>uygulama</a:t>
            </a:r>
            <a:r>
              <a:rPr lang="en-GB" dirty="0">
                <a:solidFill>
                  <a:schemeClr val="tx1"/>
                </a:solidFill>
              </a:rPr>
              <a:t> </a:t>
            </a:r>
            <a:r>
              <a:rPr lang="en-GB" dirty="0" err="1">
                <a:solidFill>
                  <a:schemeClr val="tx1"/>
                </a:solidFill>
              </a:rPr>
              <a:t>sürecinin</a:t>
            </a:r>
            <a:r>
              <a:rPr lang="en-GB" dirty="0">
                <a:solidFill>
                  <a:schemeClr val="tx1"/>
                </a:solidFill>
              </a:rPr>
              <a:t> her </a:t>
            </a:r>
            <a:r>
              <a:rPr lang="en-GB" dirty="0" err="1">
                <a:solidFill>
                  <a:schemeClr val="tx1"/>
                </a:solidFill>
              </a:rPr>
              <a:t>adımından</a:t>
            </a:r>
            <a:r>
              <a:rPr lang="en-GB" dirty="0">
                <a:solidFill>
                  <a:schemeClr val="tx1"/>
                </a:solidFill>
              </a:rPr>
              <a:t> </a:t>
            </a:r>
            <a:r>
              <a:rPr lang="en-GB" dirty="0" err="1">
                <a:solidFill>
                  <a:schemeClr val="tx1"/>
                </a:solidFill>
              </a:rPr>
              <a:t>sonra</a:t>
            </a:r>
            <a:r>
              <a:rPr lang="en-GB" dirty="0">
                <a:solidFill>
                  <a:schemeClr val="tx1"/>
                </a:solidFill>
              </a:rPr>
              <a:t> </a:t>
            </a:r>
            <a:r>
              <a:rPr lang="en-GB" dirty="0" err="1">
                <a:solidFill>
                  <a:schemeClr val="tx1"/>
                </a:solidFill>
              </a:rPr>
              <a:t>gerçekleştirilir</a:t>
            </a:r>
            <a:r>
              <a:rPr lang="en-GB" dirty="0">
                <a:solidFill>
                  <a:schemeClr val="tx1"/>
                </a:solidFill>
              </a:rPr>
              <a:t>.</a:t>
            </a:r>
          </a:p>
          <a:p>
            <a:endParaRPr lang="tr-TR" dirty="0"/>
          </a:p>
        </p:txBody>
      </p:sp>
    </p:spTree>
    <p:extLst>
      <p:ext uri="{BB962C8B-B14F-4D97-AF65-F5344CB8AC3E}">
        <p14:creationId xmlns:p14="http://schemas.microsoft.com/office/powerpoint/2010/main" val="15535847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SoC Tasarım Akışı</a:t>
            </a:r>
            <a:endParaRPr lang="en-US" dirty="0"/>
          </a:p>
        </p:txBody>
      </p:sp>
      <p:grpSp>
        <p:nvGrpSpPr>
          <p:cNvPr id="7" name="Group 15">
            <a:extLst>
              <a:ext uri="{FF2B5EF4-FFF2-40B4-BE49-F238E27FC236}">
                <a16:creationId xmlns:a16="http://schemas.microsoft.com/office/drawing/2014/main" id="{F540F889-6EEB-4950-9230-341AA0FC4F15}"/>
              </a:ext>
            </a:extLst>
          </p:cNvPr>
          <p:cNvGrpSpPr>
            <a:grpSpLocks/>
          </p:cNvGrpSpPr>
          <p:nvPr/>
        </p:nvGrpSpPr>
        <p:grpSpPr bwMode="auto">
          <a:xfrm>
            <a:off x="928855" y="1876425"/>
            <a:ext cx="10598242" cy="3386138"/>
            <a:chOff x="696913" y="1876602"/>
            <a:chExt cx="6407150" cy="3386138"/>
          </a:xfrm>
        </p:grpSpPr>
        <p:cxnSp>
          <p:nvCxnSpPr>
            <p:cNvPr id="57" name="Straight Connector 56">
              <a:extLst>
                <a:ext uri="{FF2B5EF4-FFF2-40B4-BE49-F238E27FC236}">
                  <a16:creationId xmlns:a16="http://schemas.microsoft.com/office/drawing/2014/main" id="{33474E5E-6496-4DCB-B53D-5C2AD5084A51}"/>
                </a:ext>
              </a:extLst>
            </p:cNvPr>
            <p:cNvCxnSpPr/>
            <p:nvPr/>
          </p:nvCxnSpPr>
          <p:spPr bwMode="auto">
            <a:xfrm flipH="1">
              <a:off x="696913" y="4243565"/>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8" name="Straight Connector 57">
              <a:extLst>
                <a:ext uri="{FF2B5EF4-FFF2-40B4-BE49-F238E27FC236}">
                  <a16:creationId xmlns:a16="http://schemas.microsoft.com/office/drawing/2014/main" id="{0FA4819B-4D71-4942-A24A-B7A6BD78FB61}"/>
                </a:ext>
              </a:extLst>
            </p:cNvPr>
            <p:cNvCxnSpPr/>
            <p:nvPr/>
          </p:nvCxnSpPr>
          <p:spPr bwMode="auto">
            <a:xfrm flipH="1">
              <a:off x="696913" y="1876602"/>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9" name="Straight Connector 58">
              <a:extLst>
                <a:ext uri="{FF2B5EF4-FFF2-40B4-BE49-F238E27FC236}">
                  <a16:creationId xmlns:a16="http://schemas.microsoft.com/office/drawing/2014/main" id="{86C42432-36AD-408A-B9B5-D639178CFCA7}"/>
                </a:ext>
              </a:extLst>
            </p:cNvPr>
            <p:cNvCxnSpPr/>
            <p:nvPr/>
          </p:nvCxnSpPr>
          <p:spPr bwMode="auto">
            <a:xfrm flipH="1">
              <a:off x="696913" y="5262740"/>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grpSp>
      <p:sp>
        <p:nvSpPr>
          <p:cNvPr id="8" name="Rectangle 7">
            <a:extLst>
              <a:ext uri="{FF2B5EF4-FFF2-40B4-BE49-F238E27FC236}">
                <a16:creationId xmlns:a16="http://schemas.microsoft.com/office/drawing/2014/main" id="{44270878-E370-4F7D-90DE-4B77685D0E88}"/>
              </a:ext>
            </a:extLst>
          </p:cNvPr>
          <p:cNvSpPr/>
          <p:nvPr/>
        </p:nvSpPr>
        <p:spPr bwMode="auto">
          <a:xfrm>
            <a:off x="1303358" y="1030288"/>
            <a:ext cx="1165828" cy="41116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9" name="Rectangle 8">
            <a:extLst>
              <a:ext uri="{FF2B5EF4-FFF2-40B4-BE49-F238E27FC236}">
                <a16:creationId xmlns:a16="http://schemas.microsoft.com/office/drawing/2014/main" id="{593C3BA3-D735-4E1A-8D40-4E3C5587110E}"/>
              </a:ext>
            </a:extLst>
          </p:cNvPr>
          <p:cNvSpPr/>
          <p:nvPr/>
        </p:nvSpPr>
        <p:spPr bwMode="auto">
          <a:xfrm>
            <a:off x="1206030" y="1085851"/>
            <a:ext cx="1165828" cy="4095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10" name="Rectangle 9">
            <a:extLst>
              <a:ext uri="{FF2B5EF4-FFF2-40B4-BE49-F238E27FC236}">
                <a16:creationId xmlns:a16="http://schemas.microsoft.com/office/drawing/2014/main" id="{AB68BE21-5BE0-4ABC-A17D-3CBF41C4CCC9}"/>
              </a:ext>
            </a:extLst>
          </p:cNvPr>
          <p:cNvSpPr/>
          <p:nvPr/>
        </p:nvSpPr>
        <p:spPr bwMode="auto">
          <a:xfrm>
            <a:off x="1127743" y="1157289"/>
            <a:ext cx="1167944" cy="407987"/>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11" name="Rectangle 10">
            <a:extLst>
              <a:ext uri="{FF2B5EF4-FFF2-40B4-BE49-F238E27FC236}">
                <a16:creationId xmlns:a16="http://schemas.microsoft.com/office/drawing/2014/main" id="{1A21DBF7-11E3-4821-8F5A-3063CCD8FD7B}"/>
              </a:ext>
            </a:extLst>
          </p:cNvPr>
          <p:cNvSpPr/>
          <p:nvPr/>
        </p:nvSpPr>
        <p:spPr bwMode="auto">
          <a:xfrm>
            <a:off x="1051573" y="1228725"/>
            <a:ext cx="1165827" cy="407988"/>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Donanım </a:t>
            </a:r>
          </a:p>
          <a:p>
            <a:pPr algn="ctr" rtl="0">
              <a:defRPr/>
            </a:pPr>
            <a:r>
              <a:rPr lang="en-GB" sz="1000" b="0" dirty="0">
                <a:cs typeface="Arial" charset="0"/>
              </a:rPr>
              <a:t>IP Çekirdekleri</a:t>
            </a:r>
          </a:p>
        </p:txBody>
      </p:sp>
      <p:sp>
        <p:nvSpPr>
          <p:cNvPr id="12" name="Down Arrow 12">
            <a:extLst>
              <a:ext uri="{FF2B5EF4-FFF2-40B4-BE49-F238E27FC236}">
                <a16:creationId xmlns:a16="http://schemas.microsoft.com/office/drawing/2014/main" id="{DB10E1AB-2506-4FEA-BC52-DE0E2DACF43A}"/>
              </a:ext>
            </a:extLst>
          </p:cNvPr>
          <p:cNvSpPr/>
          <p:nvPr/>
        </p:nvSpPr>
        <p:spPr bwMode="auto">
          <a:xfrm>
            <a:off x="1493784" y="1695450"/>
            <a:ext cx="327956"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13" name="Rectangle 12">
            <a:extLst>
              <a:ext uri="{FF2B5EF4-FFF2-40B4-BE49-F238E27FC236}">
                <a16:creationId xmlns:a16="http://schemas.microsoft.com/office/drawing/2014/main" id="{8308DD37-D6CC-4017-9371-A602A8E49CF6}"/>
              </a:ext>
            </a:extLst>
          </p:cNvPr>
          <p:cNvSpPr/>
          <p:nvPr/>
        </p:nvSpPr>
        <p:spPr bwMode="auto">
          <a:xfrm>
            <a:off x="3332448" y="954088"/>
            <a:ext cx="1523405" cy="442912"/>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SoC </a:t>
            </a:r>
          </a:p>
          <a:p>
            <a:pPr algn="ctr" rtl="0">
              <a:defRPr/>
            </a:pPr>
            <a:r>
              <a:rPr lang="en-GB" sz="1000" b="0" dirty="0">
                <a:cs typeface="Arial" charset="0"/>
              </a:rPr>
              <a:t>Tasarım Özellikleri</a:t>
            </a:r>
          </a:p>
        </p:txBody>
      </p:sp>
      <p:sp>
        <p:nvSpPr>
          <p:cNvPr id="14" name="TextBox 18">
            <a:extLst>
              <a:ext uri="{FF2B5EF4-FFF2-40B4-BE49-F238E27FC236}">
                <a16:creationId xmlns:a16="http://schemas.microsoft.com/office/drawing/2014/main" id="{F9F0A22E-CBDC-4E84-84E1-6189F6CCAC78}"/>
              </a:ext>
            </a:extLst>
          </p:cNvPr>
          <p:cNvSpPr txBox="1">
            <a:spLocks noChangeArrowheads="1"/>
          </p:cNvSpPr>
          <p:nvPr/>
        </p:nvSpPr>
        <p:spPr bwMode="auto">
          <a:xfrm>
            <a:off x="2748475" y="1427163"/>
            <a:ext cx="1125627"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HW Çekirdekleri Satın Alın</a:t>
            </a:r>
          </a:p>
        </p:txBody>
      </p:sp>
      <p:sp>
        <p:nvSpPr>
          <p:cNvPr id="15" name="TextBox 23">
            <a:extLst>
              <a:ext uri="{FF2B5EF4-FFF2-40B4-BE49-F238E27FC236}">
                <a16:creationId xmlns:a16="http://schemas.microsoft.com/office/drawing/2014/main" id="{457E6032-2883-4853-8F3B-FD085E4678F8}"/>
              </a:ext>
            </a:extLst>
          </p:cNvPr>
          <p:cNvSpPr txBox="1">
            <a:spLocks noChangeArrowheads="1"/>
          </p:cNvSpPr>
          <p:nvPr/>
        </p:nvSpPr>
        <p:spPr bwMode="auto">
          <a:xfrm>
            <a:off x="4388253" y="1397000"/>
            <a:ext cx="11319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Yazılım Sürücüleri Satın Alın</a:t>
            </a:r>
          </a:p>
        </p:txBody>
      </p:sp>
      <p:sp>
        <p:nvSpPr>
          <p:cNvPr id="16" name="Rectangle 15">
            <a:extLst>
              <a:ext uri="{FF2B5EF4-FFF2-40B4-BE49-F238E27FC236}">
                <a16:creationId xmlns:a16="http://schemas.microsoft.com/office/drawing/2014/main" id="{674DB85F-A765-442B-B400-25F9CCFB58F2}"/>
              </a:ext>
            </a:extLst>
          </p:cNvPr>
          <p:cNvSpPr/>
          <p:nvPr/>
        </p:nvSpPr>
        <p:spPr bwMode="auto">
          <a:xfrm>
            <a:off x="1051574" y="2116138"/>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Birleşik</a:t>
            </a:r>
          </a:p>
          <a:p>
            <a:pPr algn="ctr" rtl="0">
              <a:defRPr/>
            </a:pPr>
            <a:r>
              <a:rPr lang="en-GB" sz="1000" b="0" dirty="0">
                <a:cs typeface="Arial" charset="0"/>
              </a:rPr>
              <a:t>Donanım</a:t>
            </a:r>
          </a:p>
        </p:txBody>
      </p:sp>
      <p:sp>
        <p:nvSpPr>
          <p:cNvPr id="17" name="Rectangle 16">
            <a:extLst>
              <a:ext uri="{FF2B5EF4-FFF2-40B4-BE49-F238E27FC236}">
                <a16:creationId xmlns:a16="http://schemas.microsoft.com/office/drawing/2014/main" id="{17792310-7E56-4B73-9681-07F888FE4D95}"/>
              </a:ext>
            </a:extLst>
          </p:cNvPr>
          <p:cNvSpPr/>
          <p:nvPr/>
        </p:nvSpPr>
        <p:spPr bwMode="auto">
          <a:xfrm>
            <a:off x="5727579" y="2116138"/>
            <a:ext cx="1252577"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Birleşik</a:t>
            </a:r>
          </a:p>
          <a:p>
            <a:pPr algn="ctr" rtl="0">
              <a:defRPr/>
            </a:pPr>
            <a:r>
              <a:rPr lang="en-GB" sz="1000" b="0" dirty="0">
                <a:cs typeface="Arial" charset="0"/>
              </a:rPr>
              <a:t>Yazılım</a:t>
            </a:r>
          </a:p>
        </p:txBody>
      </p:sp>
      <p:sp>
        <p:nvSpPr>
          <p:cNvPr id="18" name="Rectangle 17">
            <a:extLst>
              <a:ext uri="{FF2B5EF4-FFF2-40B4-BE49-F238E27FC236}">
                <a16:creationId xmlns:a16="http://schemas.microsoft.com/office/drawing/2014/main" id="{6E9694CC-7201-46A5-85DC-E4A81F1BCE39}"/>
              </a:ext>
            </a:extLst>
          </p:cNvPr>
          <p:cNvSpPr/>
          <p:nvPr/>
        </p:nvSpPr>
        <p:spPr bwMode="auto">
          <a:xfrm>
            <a:off x="3114516" y="2900363"/>
            <a:ext cx="1830202" cy="493712"/>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Platformlarda Prototip</a:t>
            </a:r>
          </a:p>
          <a:p>
            <a:pPr algn="ctr" rtl="0">
              <a:defRPr/>
            </a:pPr>
            <a:r>
              <a:rPr lang="en-GB" sz="1000" b="0" dirty="0">
                <a:cs typeface="Arial" charset="0"/>
              </a:rPr>
              <a:t>ör. FPGA</a:t>
            </a:r>
          </a:p>
        </p:txBody>
      </p:sp>
      <p:sp>
        <p:nvSpPr>
          <p:cNvPr id="19" name="Rectangle 18">
            <a:extLst>
              <a:ext uri="{FF2B5EF4-FFF2-40B4-BE49-F238E27FC236}">
                <a16:creationId xmlns:a16="http://schemas.microsoft.com/office/drawing/2014/main" id="{06AE07FE-CE91-4B51-B523-09C802D49ABE}"/>
              </a:ext>
            </a:extLst>
          </p:cNvPr>
          <p:cNvSpPr/>
          <p:nvPr/>
        </p:nvSpPr>
        <p:spPr bwMode="auto">
          <a:xfrm>
            <a:off x="1049457" y="2930525"/>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İşlevsel</a:t>
            </a:r>
          </a:p>
          <a:p>
            <a:pPr algn="ctr" rtl="0">
              <a:defRPr/>
            </a:pPr>
            <a:r>
              <a:rPr lang="en-GB" sz="1000" b="0" dirty="0">
                <a:cs typeface="Arial" charset="0"/>
              </a:rPr>
              <a:t>Simülasyon</a:t>
            </a:r>
          </a:p>
        </p:txBody>
      </p:sp>
      <p:sp>
        <p:nvSpPr>
          <p:cNvPr id="20" name="Rectangle 19">
            <a:extLst>
              <a:ext uri="{FF2B5EF4-FFF2-40B4-BE49-F238E27FC236}">
                <a16:creationId xmlns:a16="http://schemas.microsoft.com/office/drawing/2014/main" id="{9E997179-108F-47F8-BB40-A529B8B660F0}"/>
              </a:ext>
            </a:extLst>
          </p:cNvPr>
          <p:cNvSpPr/>
          <p:nvPr/>
        </p:nvSpPr>
        <p:spPr bwMode="auto">
          <a:xfrm>
            <a:off x="5763548" y="2930525"/>
            <a:ext cx="1216609"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Yazılım</a:t>
            </a:r>
          </a:p>
          <a:p>
            <a:pPr algn="ctr" rtl="0">
              <a:defRPr/>
            </a:pPr>
            <a:r>
              <a:rPr lang="en-GB" sz="1000" b="0" dirty="0">
                <a:cs typeface="Arial" charset="0"/>
              </a:rPr>
              <a:t>Simülasyon</a:t>
            </a:r>
          </a:p>
        </p:txBody>
      </p:sp>
      <p:sp>
        <p:nvSpPr>
          <p:cNvPr id="21" name="Rectangle 20">
            <a:extLst>
              <a:ext uri="{FF2B5EF4-FFF2-40B4-BE49-F238E27FC236}">
                <a16:creationId xmlns:a16="http://schemas.microsoft.com/office/drawing/2014/main" id="{5FD898DE-666D-47D4-8110-BA2244C878EF}"/>
              </a:ext>
            </a:extLst>
          </p:cNvPr>
          <p:cNvSpPr/>
          <p:nvPr/>
        </p:nvSpPr>
        <p:spPr bwMode="auto">
          <a:xfrm>
            <a:off x="770166" y="3702051"/>
            <a:ext cx="1773074" cy="3968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Fiziksel Optimizasyon</a:t>
            </a:r>
          </a:p>
          <a:p>
            <a:pPr algn="ctr" rtl="0">
              <a:defRPr/>
            </a:pPr>
            <a:r>
              <a:rPr lang="en-GB" sz="1000" b="0" dirty="0">
                <a:cs typeface="Arial" charset="0"/>
              </a:rPr>
              <a:t>ve Fabrikasyon</a:t>
            </a:r>
          </a:p>
        </p:txBody>
      </p:sp>
      <p:sp>
        <p:nvSpPr>
          <p:cNvPr id="22" name="Rectangle 21">
            <a:extLst>
              <a:ext uri="{FF2B5EF4-FFF2-40B4-BE49-F238E27FC236}">
                <a16:creationId xmlns:a16="http://schemas.microsoft.com/office/drawing/2014/main" id="{FD75270C-17C1-4B04-ABF9-3251AC01EECF}"/>
              </a:ext>
            </a:extLst>
          </p:cNvPr>
          <p:cNvSpPr/>
          <p:nvPr/>
        </p:nvSpPr>
        <p:spPr bwMode="auto">
          <a:xfrm>
            <a:off x="5480026" y="3695700"/>
            <a:ext cx="2010048" cy="3952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Uygulama geliştirme</a:t>
            </a:r>
          </a:p>
          <a:p>
            <a:pPr algn="ctr" rtl="0">
              <a:defRPr/>
            </a:pPr>
            <a:r>
              <a:rPr lang="en-GB" sz="1000" b="0" dirty="0">
                <a:cs typeface="Arial" charset="0"/>
              </a:rPr>
              <a:t>ve Test</a:t>
            </a:r>
          </a:p>
        </p:txBody>
      </p:sp>
      <p:sp>
        <p:nvSpPr>
          <p:cNvPr id="23" name="Rectangle 22">
            <a:extLst>
              <a:ext uri="{FF2B5EF4-FFF2-40B4-BE49-F238E27FC236}">
                <a16:creationId xmlns:a16="http://schemas.microsoft.com/office/drawing/2014/main" id="{DEF49677-2ED0-4E80-84A3-8211A0DCEFC0}"/>
              </a:ext>
            </a:extLst>
          </p:cNvPr>
          <p:cNvSpPr/>
          <p:nvPr/>
        </p:nvSpPr>
        <p:spPr bwMode="auto">
          <a:xfrm>
            <a:off x="3292247" y="3724275"/>
            <a:ext cx="1413381" cy="3746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HW / SW</a:t>
            </a:r>
          </a:p>
          <a:p>
            <a:pPr algn="ctr" rtl="0">
              <a:defRPr/>
            </a:pPr>
            <a:r>
              <a:rPr lang="en-GB" sz="1000" b="0" dirty="0">
                <a:cs typeface="Arial" charset="0"/>
              </a:rPr>
              <a:t>Birlikte doğrulama</a:t>
            </a:r>
          </a:p>
        </p:txBody>
      </p:sp>
      <p:sp>
        <p:nvSpPr>
          <p:cNvPr id="24" name="Rectangle 23">
            <a:extLst>
              <a:ext uri="{FF2B5EF4-FFF2-40B4-BE49-F238E27FC236}">
                <a16:creationId xmlns:a16="http://schemas.microsoft.com/office/drawing/2014/main" id="{6E135CD1-E507-4EAB-8D50-3BCE4020982A}"/>
              </a:ext>
            </a:extLst>
          </p:cNvPr>
          <p:cNvSpPr/>
          <p:nvPr/>
        </p:nvSpPr>
        <p:spPr bwMode="auto">
          <a:xfrm>
            <a:off x="3089126" y="4684713"/>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Hacim İmalatı </a:t>
            </a:r>
          </a:p>
          <a:p>
            <a:pPr algn="ctr" rtl="0">
              <a:defRPr/>
            </a:pPr>
            <a:r>
              <a:rPr lang="en-GB" sz="1000" b="0" dirty="0">
                <a:cs typeface="Arial" charset="0"/>
              </a:rPr>
              <a:t>ve gemi</a:t>
            </a:r>
          </a:p>
        </p:txBody>
      </p:sp>
      <p:sp>
        <p:nvSpPr>
          <p:cNvPr id="25" name="Rectangle 24">
            <a:extLst>
              <a:ext uri="{FF2B5EF4-FFF2-40B4-BE49-F238E27FC236}">
                <a16:creationId xmlns:a16="http://schemas.microsoft.com/office/drawing/2014/main" id="{C8AD5062-CD19-49F2-BC9D-0BD77F749D17}"/>
              </a:ext>
            </a:extLst>
          </p:cNvPr>
          <p:cNvSpPr/>
          <p:nvPr/>
        </p:nvSpPr>
        <p:spPr bwMode="auto">
          <a:xfrm>
            <a:off x="5985712" y="1030288"/>
            <a:ext cx="1165827" cy="411162"/>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26" name="Rectangle 25">
            <a:extLst>
              <a:ext uri="{FF2B5EF4-FFF2-40B4-BE49-F238E27FC236}">
                <a16:creationId xmlns:a16="http://schemas.microsoft.com/office/drawing/2014/main" id="{948824CC-6C71-4646-8ED2-3DBE6EA00465}"/>
              </a:ext>
            </a:extLst>
          </p:cNvPr>
          <p:cNvSpPr/>
          <p:nvPr/>
        </p:nvSpPr>
        <p:spPr bwMode="auto">
          <a:xfrm>
            <a:off x="5888383" y="1085851"/>
            <a:ext cx="1165827" cy="40957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27" name="Rectangle 26">
            <a:extLst>
              <a:ext uri="{FF2B5EF4-FFF2-40B4-BE49-F238E27FC236}">
                <a16:creationId xmlns:a16="http://schemas.microsoft.com/office/drawing/2014/main" id="{6957BE49-7A2C-4208-8AA4-742B142E6DDA}"/>
              </a:ext>
            </a:extLst>
          </p:cNvPr>
          <p:cNvSpPr/>
          <p:nvPr/>
        </p:nvSpPr>
        <p:spPr bwMode="auto">
          <a:xfrm>
            <a:off x="5810096" y="1157289"/>
            <a:ext cx="1167944" cy="407987"/>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28" name="Rectangle 27">
            <a:extLst>
              <a:ext uri="{FF2B5EF4-FFF2-40B4-BE49-F238E27FC236}">
                <a16:creationId xmlns:a16="http://schemas.microsoft.com/office/drawing/2014/main" id="{08505FD4-2BE1-4E96-A5A5-B37F88AE308D}"/>
              </a:ext>
            </a:extLst>
          </p:cNvPr>
          <p:cNvSpPr/>
          <p:nvPr/>
        </p:nvSpPr>
        <p:spPr bwMode="auto">
          <a:xfrm>
            <a:off x="5733927" y="1228725"/>
            <a:ext cx="1165828" cy="4079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Yazılım </a:t>
            </a:r>
          </a:p>
          <a:p>
            <a:pPr algn="ctr" rtl="0">
              <a:defRPr/>
            </a:pPr>
            <a:r>
              <a:rPr lang="en-GB" sz="1000" dirty="0">
                <a:cs typeface="Arial" charset="0"/>
              </a:rPr>
              <a:t>D</a:t>
            </a:r>
            <a:r>
              <a:rPr lang="en-GB" sz="1000" b="0" dirty="0">
                <a:cs typeface="Arial" charset="0"/>
              </a:rPr>
              <a:t>nehirler</a:t>
            </a:r>
          </a:p>
        </p:txBody>
      </p:sp>
      <p:sp>
        <p:nvSpPr>
          <p:cNvPr id="29" name="Down Arrow 59">
            <a:extLst>
              <a:ext uri="{FF2B5EF4-FFF2-40B4-BE49-F238E27FC236}">
                <a16:creationId xmlns:a16="http://schemas.microsoft.com/office/drawing/2014/main" id="{F8468370-F3CB-4C8E-8C69-ECDF3BCDC1C3}"/>
              </a:ext>
            </a:extLst>
          </p:cNvPr>
          <p:cNvSpPr/>
          <p:nvPr/>
        </p:nvSpPr>
        <p:spPr bwMode="auto">
          <a:xfrm>
            <a:off x="1493784" y="2627313"/>
            <a:ext cx="327956"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0" name="Down Arrow 62">
            <a:extLst>
              <a:ext uri="{FF2B5EF4-FFF2-40B4-BE49-F238E27FC236}">
                <a16:creationId xmlns:a16="http://schemas.microsoft.com/office/drawing/2014/main" id="{5805670B-FAFB-45B3-AEC4-14ED9785D748}"/>
              </a:ext>
            </a:extLst>
          </p:cNvPr>
          <p:cNvSpPr/>
          <p:nvPr/>
        </p:nvSpPr>
        <p:spPr bwMode="auto">
          <a:xfrm>
            <a:off x="6152863" y="1695450"/>
            <a:ext cx="325839"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1" name="Down Arrow 63">
            <a:extLst>
              <a:ext uri="{FF2B5EF4-FFF2-40B4-BE49-F238E27FC236}">
                <a16:creationId xmlns:a16="http://schemas.microsoft.com/office/drawing/2014/main" id="{54AE6B84-4BB4-46C2-B773-11CA47341854}"/>
              </a:ext>
            </a:extLst>
          </p:cNvPr>
          <p:cNvSpPr/>
          <p:nvPr/>
        </p:nvSpPr>
        <p:spPr bwMode="auto">
          <a:xfrm>
            <a:off x="6188833" y="2627313"/>
            <a:ext cx="325839"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2" name="Down Arrow 66">
            <a:extLst>
              <a:ext uri="{FF2B5EF4-FFF2-40B4-BE49-F238E27FC236}">
                <a16:creationId xmlns:a16="http://schemas.microsoft.com/office/drawing/2014/main" id="{22DCC215-7A82-4966-BE97-30947BFEB6F3}"/>
              </a:ext>
            </a:extLst>
          </p:cNvPr>
          <p:cNvSpPr/>
          <p:nvPr/>
        </p:nvSpPr>
        <p:spPr bwMode="auto">
          <a:xfrm rot="2700000">
            <a:off x="2749224" y="3339383"/>
            <a:ext cx="233363" cy="38719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3" name="Down Arrow 70">
            <a:extLst>
              <a:ext uri="{FF2B5EF4-FFF2-40B4-BE49-F238E27FC236}">
                <a16:creationId xmlns:a16="http://schemas.microsoft.com/office/drawing/2014/main" id="{1226FC40-A597-408D-BD2E-3421762903F9}"/>
              </a:ext>
            </a:extLst>
          </p:cNvPr>
          <p:cNvSpPr/>
          <p:nvPr/>
        </p:nvSpPr>
        <p:spPr bwMode="auto">
          <a:xfrm>
            <a:off x="3865641" y="414972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4" name="Down Arrow 71">
            <a:extLst>
              <a:ext uri="{FF2B5EF4-FFF2-40B4-BE49-F238E27FC236}">
                <a16:creationId xmlns:a16="http://schemas.microsoft.com/office/drawing/2014/main" id="{89B4DE3E-CEDF-4C18-B70A-21AE810913BF}"/>
              </a:ext>
            </a:extLst>
          </p:cNvPr>
          <p:cNvSpPr/>
          <p:nvPr/>
        </p:nvSpPr>
        <p:spPr bwMode="auto">
          <a:xfrm rot="16200000">
            <a:off x="2827247"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5" name="Down Arrow 72">
            <a:extLst>
              <a:ext uri="{FF2B5EF4-FFF2-40B4-BE49-F238E27FC236}">
                <a16:creationId xmlns:a16="http://schemas.microsoft.com/office/drawing/2014/main" id="{4F27DEC3-AB19-4725-8FE8-AEE908C3D139}"/>
              </a:ext>
            </a:extLst>
          </p:cNvPr>
          <p:cNvSpPr/>
          <p:nvPr/>
        </p:nvSpPr>
        <p:spPr bwMode="auto">
          <a:xfrm rot="5400000">
            <a:off x="4930391"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6" name="Down Arrow 73">
            <a:extLst>
              <a:ext uri="{FF2B5EF4-FFF2-40B4-BE49-F238E27FC236}">
                <a16:creationId xmlns:a16="http://schemas.microsoft.com/office/drawing/2014/main" id="{B9A33A9C-1A5F-488A-81C0-846252A48A69}"/>
              </a:ext>
            </a:extLst>
          </p:cNvPr>
          <p:cNvSpPr/>
          <p:nvPr/>
        </p:nvSpPr>
        <p:spPr bwMode="auto">
          <a:xfrm rot="5400000">
            <a:off x="5210741" y="2968702"/>
            <a:ext cx="231775" cy="387199"/>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7" name="Down Arrow 74">
            <a:extLst>
              <a:ext uri="{FF2B5EF4-FFF2-40B4-BE49-F238E27FC236}">
                <a16:creationId xmlns:a16="http://schemas.microsoft.com/office/drawing/2014/main" id="{DA740347-4E74-4CDF-B43D-E36F1CD53E57}"/>
              </a:ext>
            </a:extLst>
          </p:cNvPr>
          <p:cNvSpPr/>
          <p:nvPr/>
        </p:nvSpPr>
        <p:spPr bwMode="auto">
          <a:xfrm rot="16200000">
            <a:off x="2622009" y="29676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8" name="Down Arrow 76">
            <a:extLst>
              <a:ext uri="{FF2B5EF4-FFF2-40B4-BE49-F238E27FC236}">
                <a16:creationId xmlns:a16="http://schemas.microsoft.com/office/drawing/2014/main" id="{93D245D1-20CD-4C2A-B5D9-3331168CCDAD}"/>
              </a:ext>
            </a:extLst>
          </p:cNvPr>
          <p:cNvSpPr/>
          <p:nvPr/>
        </p:nvSpPr>
        <p:spPr bwMode="auto">
          <a:xfrm rot="14220710">
            <a:off x="5133777" y="1496337"/>
            <a:ext cx="233362"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9" name="Down Arrow 77">
            <a:extLst>
              <a:ext uri="{FF2B5EF4-FFF2-40B4-BE49-F238E27FC236}">
                <a16:creationId xmlns:a16="http://schemas.microsoft.com/office/drawing/2014/main" id="{769C24C4-1FBD-4048-B8AF-DC77B88DEED7}"/>
              </a:ext>
            </a:extLst>
          </p:cNvPr>
          <p:cNvSpPr/>
          <p:nvPr/>
        </p:nvSpPr>
        <p:spPr bwMode="auto">
          <a:xfrm rot="7200000">
            <a:off x="2633647" y="1514594"/>
            <a:ext cx="231775"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40" name="Down Arrow 81">
            <a:extLst>
              <a:ext uri="{FF2B5EF4-FFF2-40B4-BE49-F238E27FC236}">
                <a16:creationId xmlns:a16="http://schemas.microsoft.com/office/drawing/2014/main" id="{537A9494-6A34-47F3-84B4-823D6DBC450B}"/>
              </a:ext>
            </a:extLst>
          </p:cNvPr>
          <p:cNvSpPr/>
          <p:nvPr/>
        </p:nvSpPr>
        <p:spPr bwMode="auto">
          <a:xfrm rot="18900000">
            <a:off x="5097060" y="3395664"/>
            <a:ext cx="325839" cy="274637"/>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41" name="TextBox 23">
            <a:extLst>
              <a:ext uri="{FF2B5EF4-FFF2-40B4-BE49-F238E27FC236}">
                <a16:creationId xmlns:a16="http://schemas.microsoft.com/office/drawing/2014/main" id="{D85BBBA5-C6CA-4EA2-A2B0-4EF0639416FA}"/>
              </a:ext>
            </a:extLst>
          </p:cNvPr>
          <p:cNvSpPr txBox="1">
            <a:spLocks noChangeArrowheads="1"/>
          </p:cNvSpPr>
          <p:nvPr/>
        </p:nvSpPr>
        <p:spPr bwMode="auto">
          <a:xfrm>
            <a:off x="9914826" y="1131888"/>
            <a:ext cx="144723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IP Satıcıları:</a:t>
            </a:r>
          </a:p>
          <a:p>
            <a:pPr algn="l" rtl="0" eaLnBrk="1" hangingPunct="1"/>
            <a:r>
              <a:rPr lang="en-GB" sz="1200" b="0" dirty="0"/>
              <a:t>Çekirdek Tasarım </a:t>
            </a:r>
          </a:p>
        </p:txBody>
      </p:sp>
      <p:sp>
        <p:nvSpPr>
          <p:cNvPr id="42" name="TextBox 23">
            <a:extLst>
              <a:ext uri="{FF2B5EF4-FFF2-40B4-BE49-F238E27FC236}">
                <a16:creationId xmlns:a16="http://schemas.microsoft.com/office/drawing/2014/main" id="{889D8772-2B0C-4223-8D5E-4C9861D2F27E}"/>
              </a:ext>
            </a:extLst>
          </p:cNvPr>
          <p:cNvSpPr txBox="1">
            <a:spLocks noChangeArrowheads="1"/>
          </p:cNvSpPr>
          <p:nvPr/>
        </p:nvSpPr>
        <p:spPr bwMode="auto">
          <a:xfrm>
            <a:off x="9902131" y="2762251"/>
            <a:ext cx="202062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Fabless Satıcıları: SoC Tasarımı</a:t>
            </a:r>
          </a:p>
        </p:txBody>
      </p:sp>
      <p:sp>
        <p:nvSpPr>
          <p:cNvPr id="43" name="TextBox 23">
            <a:extLst>
              <a:ext uri="{FF2B5EF4-FFF2-40B4-BE49-F238E27FC236}">
                <a16:creationId xmlns:a16="http://schemas.microsoft.com/office/drawing/2014/main" id="{1A0969A9-541E-412F-B5A8-22CFA79EC0FA}"/>
              </a:ext>
            </a:extLst>
          </p:cNvPr>
          <p:cNvSpPr txBox="1">
            <a:spLocks noChangeArrowheads="1"/>
          </p:cNvSpPr>
          <p:nvPr/>
        </p:nvSpPr>
        <p:spPr bwMode="auto">
          <a:xfrm>
            <a:off x="9914826" y="4495801"/>
            <a:ext cx="169055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Dökümhaneler: </a:t>
            </a:r>
          </a:p>
          <a:p>
            <a:pPr algn="l" rtl="0" eaLnBrk="1" hangingPunct="1"/>
            <a:r>
              <a:rPr lang="en-GB" sz="1200" b="0" dirty="0"/>
              <a:t>Çip İmalatı</a:t>
            </a:r>
          </a:p>
        </p:txBody>
      </p:sp>
      <p:cxnSp>
        <p:nvCxnSpPr>
          <p:cNvPr id="44" name="Straight Arrow Connector 43">
            <a:extLst>
              <a:ext uri="{FF2B5EF4-FFF2-40B4-BE49-F238E27FC236}">
                <a16:creationId xmlns:a16="http://schemas.microsoft.com/office/drawing/2014/main" id="{646F5021-D6E9-48E7-925C-D8ACA7AAE5C9}"/>
              </a:ext>
            </a:extLst>
          </p:cNvPr>
          <p:cNvCxnSpPr/>
          <p:nvPr/>
        </p:nvCxnSpPr>
        <p:spPr bwMode="auto">
          <a:xfrm flipH="1">
            <a:off x="8844211" y="914400"/>
            <a:ext cx="0" cy="933450"/>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5" name="Straight Arrow Connector 44">
            <a:extLst>
              <a:ext uri="{FF2B5EF4-FFF2-40B4-BE49-F238E27FC236}">
                <a16:creationId xmlns:a16="http://schemas.microsoft.com/office/drawing/2014/main" id="{13ABA9CE-CEED-4371-96D0-A24AECEAD4A1}"/>
              </a:ext>
            </a:extLst>
          </p:cNvPr>
          <p:cNvCxnSpPr/>
          <p:nvPr/>
        </p:nvCxnSpPr>
        <p:spPr bwMode="auto">
          <a:xfrm>
            <a:off x="8844211" y="1936751"/>
            <a:ext cx="0" cy="227806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6" name="Straight Arrow Connector 45">
            <a:extLst>
              <a:ext uri="{FF2B5EF4-FFF2-40B4-BE49-F238E27FC236}">
                <a16:creationId xmlns:a16="http://schemas.microsoft.com/office/drawing/2014/main" id="{DE7F689A-2A2F-46BE-8EAE-603A4C8EDCDC}"/>
              </a:ext>
            </a:extLst>
          </p:cNvPr>
          <p:cNvCxnSpPr/>
          <p:nvPr/>
        </p:nvCxnSpPr>
        <p:spPr bwMode="auto">
          <a:xfrm>
            <a:off x="8844211" y="4273551"/>
            <a:ext cx="0" cy="98901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sp>
        <p:nvSpPr>
          <p:cNvPr id="47" name="Down Arrow 54">
            <a:extLst>
              <a:ext uri="{FF2B5EF4-FFF2-40B4-BE49-F238E27FC236}">
                <a16:creationId xmlns:a16="http://schemas.microsoft.com/office/drawing/2014/main" id="{F8A03C77-317C-461D-9102-31BAB469F961}"/>
              </a:ext>
            </a:extLst>
          </p:cNvPr>
          <p:cNvSpPr/>
          <p:nvPr/>
        </p:nvSpPr>
        <p:spPr bwMode="auto">
          <a:xfrm>
            <a:off x="3865641" y="508317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48" name="Rectangle 47">
            <a:extLst>
              <a:ext uri="{FF2B5EF4-FFF2-40B4-BE49-F238E27FC236}">
                <a16:creationId xmlns:a16="http://schemas.microsoft.com/office/drawing/2014/main" id="{BD14DCA1-747E-4E2B-82C7-F8BA1E81A234}"/>
              </a:ext>
            </a:extLst>
          </p:cNvPr>
          <p:cNvSpPr/>
          <p:nvPr/>
        </p:nvSpPr>
        <p:spPr bwMode="auto">
          <a:xfrm>
            <a:off x="3089126" y="5691188"/>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PCB Üretimi</a:t>
            </a:r>
          </a:p>
          <a:p>
            <a:pPr algn="ctr" rtl="0">
              <a:defRPr/>
            </a:pPr>
            <a:r>
              <a:rPr lang="en-GB" sz="1000" b="0" dirty="0">
                <a:cs typeface="Arial" charset="0"/>
              </a:rPr>
              <a:t>ve Cihaz Montajı</a:t>
            </a:r>
          </a:p>
        </p:txBody>
      </p:sp>
      <p:cxnSp>
        <p:nvCxnSpPr>
          <p:cNvPr id="49" name="Straight Arrow Connector 48">
            <a:extLst>
              <a:ext uri="{FF2B5EF4-FFF2-40B4-BE49-F238E27FC236}">
                <a16:creationId xmlns:a16="http://schemas.microsoft.com/office/drawing/2014/main" id="{1E37ED86-25D3-409D-9C2B-101B35F41710}"/>
              </a:ext>
            </a:extLst>
          </p:cNvPr>
          <p:cNvCxnSpPr/>
          <p:nvPr/>
        </p:nvCxnSpPr>
        <p:spPr bwMode="auto">
          <a:xfrm>
            <a:off x="8844211" y="5278439"/>
            <a:ext cx="0" cy="1036637"/>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pic>
        <p:nvPicPr>
          <p:cNvPr id="50" name="Picture 4">
            <a:extLst>
              <a:ext uri="{FF2B5EF4-FFF2-40B4-BE49-F238E27FC236}">
                <a16:creationId xmlns:a16="http://schemas.microsoft.com/office/drawing/2014/main" id="{6C16F828-4D61-4251-838B-D1F3349B9F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847"/>
          <a:stretch/>
        </p:blipFill>
        <p:spPr bwMode="auto">
          <a:xfrm>
            <a:off x="7960908" y="4480626"/>
            <a:ext cx="1766606" cy="553227"/>
          </a:xfrm>
          <a:prstGeom prst="rect">
            <a:avLst/>
          </a:prstGeom>
          <a:ln>
            <a:noFill/>
          </a:ln>
          <a:effectLst>
            <a:softEdge rad="381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7">
            <a:extLst>
              <a:ext uri="{FF2B5EF4-FFF2-40B4-BE49-F238E27FC236}">
                <a16:creationId xmlns:a16="http://schemas.microsoft.com/office/drawing/2014/main" id="{9BC9C8A5-A61B-4373-BE71-6B4B0820D04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1705" y="5408614"/>
            <a:ext cx="1804812" cy="62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TextBox 23">
            <a:extLst>
              <a:ext uri="{FF2B5EF4-FFF2-40B4-BE49-F238E27FC236}">
                <a16:creationId xmlns:a16="http://schemas.microsoft.com/office/drawing/2014/main" id="{F1EA058F-67F2-4BF9-8644-D146B334BEDF}"/>
              </a:ext>
            </a:extLst>
          </p:cNvPr>
          <p:cNvSpPr txBox="1">
            <a:spLocks noChangeArrowheads="1"/>
          </p:cNvSpPr>
          <p:nvPr/>
        </p:nvSpPr>
        <p:spPr bwMode="auto">
          <a:xfrm>
            <a:off x="9914826" y="5535613"/>
            <a:ext cx="20079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Cihaz Satıcıları: </a:t>
            </a:r>
          </a:p>
          <a:p>
            <a:pPr algn="l" rtl="0" eaLnBrk="1" hangingPunct="1"/>
            <a:r>
              <a:rPr lang="en-GB" sz="1200" b="0" dirty="0"/>
              <a:t>Nihai Ürünler</a:t>
            </a:r>
          </a:p>
        </p:txBody>
      </p:sp>
      <p:pic>
        <p:nvPicPr>
          <p:cNvPr id="53" name="Picture 2">
            <a:extLst>
              <a:ext uri="{FF2B5EF4-FFF2-40B4-BE49-F238E27FC236}">
                <a16:creationId xmlns:a16="http://schemas.microsoft.com/office/drawing/2014/main" id="{52531DAE-B593-4F98-A1E8-DB6B896B044B}"/>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7606" b="27414"/>
          <a:stretch/>
        </p:blipFill>
        <p:spPr bwMode="auto">
          <a:xfrm>
            <a:off x="7960908" y="2749278"/>
            <a:ext cx="1749786" cy="587375"/>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53">
            <a:extLst>
              <a:ext uri="{FF2B5EF4-FFF2-40B4-BE49-F238E27FC236}">
                <a16:creationId xmlns:a16="http://schemas.microsoft.com/office/drawing/2014/main" id="{666F4FA9-F05C-4C42-8B25-75523727A2F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290" t="31500" r="6129" b="26555"/>
          <a:stretch/>
        </p:blipFill>
        <p:spPr bwMode="auto">
          <a:xfrm>
            <a:off x="7961905" y="1110738"/>
            <a:ext cx="1765609" cy="514469"/>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ectangle 54">
            <a:extLst>
              <a:ext uri="{FF2B5EF4-FFF2-40B4-BE49-F238E27FC236}">
                <a16:creationId xmlns:a16="http://schemas.microsoft.com/office/drawing/2014/main" id="{E7598945-149B-4151-91ED-6F9AFD1CA536}"/>
              </a:ext>
            </a:extLst>
          </p:cNvPr>
          <p:cNvSpPr/>
          <p:nvPr/>
        </p:nvSpPr>
        <p:spPr bwMode="auto">
          <a:xfrm>
            <a:off x="3171645" y="1957388"/>
            <a:ext cx="1748505" cy="62230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l" rtl="0" eaLnBrk="1" hangingPunct="1"/>
            <a:r>
              <a:rPr lang="en-GB" sz="1000" b="0" dirty="0"/>
              <a:t>Mimari tasarım</a:t>
            </a:r>
          </a:p>
          <a:p>
            <a:pPr algn="l" rtl="0" eaLnBrk="1" hangingPunct="1"/>
            <a:r>
              <a:rPr lang="en-GB" sz="1000" b="0" dirty="0"/>
              <a:t>HW / SW </a:t>
            </a:r>
            <a:r>
              <a:rPr lang="en-GB" sz="1000" dirty="0"/>
              <a:t>P</a:t>
            </a:r>
            <a:r>
              <a:rPr lang="en-GB" sz="1000" b="0" dirty="0"/>
              <a:t>eklemleme</a:t>
            </a:r>
          </a:p>
        </p:txBody>
      </p:sp>
      <p:sp>
        <p:nvSpPr>
          <p:cNvPr id="56" name="Rectangle 55">
            <a:extLst>
              <a:ext uri="{FF2B5EF4-FFF2-40B4-BE49-F238E27FC236}">
                <a16:creationId xmlns:a16="http://schemas.microsoft.com/office/drawing/2014/main" id="{918C78FD-F158-424B-907C-CDD3D49F37B5}"/>
              </a:ext>
            </a:extLst>
          </p:cNvPr>
          <p:cNvSpPr/>
          <p:nvPr/>
        </p:nvSpPr>
        <p:spPr bwMode="auto">
          <a:xfrm>
            <a:off x="3137793" y="3532981"/>
            <a:ext cx="1713829" cy="649288"/>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38223703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err="1">
                <a:solidFill>
                  <a:schemeClr val="tx1"/>
                </a:solidFill>
                <a:latin typeface="Arial" pitchFamily="100" charset="0"/>
                <a:ea typeface="MS PGothic" pitchFamily="34" charset="-128"/>
              </a:rPr>
              <a:t>Sistem</a:t>
            </a:r>
            <a:r>
              <a:rPr lang="en-GB" dirty="0">
                <a:solidFill>
                  <a:schemeClr val="tx1"/>
                </a:solidFill>
                <a:latin typeface="Arial" pitchFamily="100" charset="0"/>
                <a:ea typeface="MS PGothic" pitchFamily="34" charset="-128"/>
              </a:rPr>
              <a:t> </a:t>
            </a:r>
            <a:r>
              <a:rPr lang="en-GB" dirty="0" err="1">
                <a:solidFill>
                  <a:schemeClr val="tx1"/>
                </a:solidFill>
                <a:latin typeface="Arial" pitchFamily="100" charset="0"/>
                <a:ea typeface="MS PGothic" pitchFamily="34" charset="-128"/>
              </a:rPr>
              <a:t>uygulandığında</a:t>
            </a:r>
            <a:r>
              <a:rPr lang="en-GB" dirty="0">
                <a:solidFill>
                  <a:schemeClr val="tx1"/>
                </a:solidFill>
                <a:latin typeface="Arial" pitchFamily="100" charset="0"/>
                <a:ea typeface="MS PGothic" pitchFamily="34" charset="-128"/>
              </a:rPr>
              <a:t>, </a:t>
            </a:r>
            <a:r>
              <a:rPr lang="en-US" dirty="0" err="1" smtClean="0">
                <a:solidFill>
                  <a:schemeClr val="tx1"/>
                </a:solidFill>
                <a:latin typeface="Arial" pitchFamily="100" charset="0"/>
                <a:ea typeface="MS PGothic" pitchFamily="34" charset="-128"/>
              </a:rPr>
              <a:t>donanım</a:t>
            </a:r>
            <a:r>
              <a:rPr lang="en-US" dirty="0" smtClean="0">
                <a:solidFill>
                  <a:schemeClr val="tx1"/>
                </a:solidFill>
                <a:latin typeface="Arial" pitchFamily="100" charset="0"/>
                <a:ea typeface="MS PGothic" pitchFamily="34" charset="-128"/>
              </a:rPr>
              <a:t> </a:t>
            </a:r>
            <a:r>
              <a:rPr lang="en-US" dirty="0" err="1">
                <a:solidFill>
                  <a:schemeClr val="tx1"/>
                </a:solidFill>
                <a:latin typeface="Arial" pitchFamily="100" charset="0"/>
                <a:ea typeface="MS PGothic" pitchFamily="34" charset="-128"/>
              </a:rPr>
              <a:t>ve</a:t>
            </a:r>
            <a:r>
              <a:rPr lang="en-US" dirty="0">
                <a:solidFill>
                  <a:schemeClr val="tx1"/>
                </a:solidFill>
                <a:latin typeface="Arial" pitchFamily="100" charset="0"/>
                <a:ea typeface="MS PGothic" pitchFamily="34" charset="-128"/>
              </a:rPr>
              <a:t> </a:t>
            </a:r>
            <a:r>
              <a:rPr lang="en-US" dirty="0" err="1">
                <a:solidFill>
                  <a:schemeClr val="tx1"/>
                </a:solidFill>
                <a:latin typeface="Arial" pitchFamily="100" charset="0"/>
                <a:ea typeface="MS PGothic" pitchFamily="34" charset="-128"/>
              </a:rPr>
              <a:t>yazılımın</a:t>
            </a:r>
            <a:r>
              <a:rPr lang="en-US" dirty="0">
                <a:solidFill>
                  <a:schemeClr val="tx1"/>
                </a:solidFill>
                <a:latin typeface="Arial" pitchFamily="100" charset="0"/>
                <a:ea typeface="MS PGothic" pitchFamily="34" charset="-128"/>
              </a:rPr>
              <a:t> </a:t>
            </a:r>
            <a:r>
              <a:rPr lang="en-US" dirty="0" err="1">
                <a:solidFill>
                  <a:schemeClr val="tx1"/>
                </a:solidFill>
                <a:latin typeface="Arial" pitchFamily="100" charset="0"/>
                <a:ea typeface="MS PGothic" pitchFamily="34" charset="-128"/>
              </a:rPr>
              <a:t>birlikte</a:t>
            </a:r>
            <a:r>
              <a:rPr lang="en-US" dirty="0">
                <a:solidFill>
                  <a:schemeClr val="tx1"/>
                </a:solidFill>
                <a:latin typeface="Arial" pitchFamily="100" charset="0"/>
                <a:ea typeface="MS PGothic" pitchFamily="34" charset="-128"/>
              </a:rPr>
              <a:t> </a:t>
            </a:r>
            <a:r>
              <a:rPr lang="en-US" dirty="0" err="1" smtClean="0">
                <a:solidFill>
                  <a:schemeClr val="tx1"/>
                </a:solidFill>
                <a:latin typeface="Arial" pitchFamily="100" charset="0"/>
                <a:ea typeface="MS PGothic" pitchFamily="34" charset="-128"/>
              </a:rPr>
              <a:t>simüle</a:t>
            </a:r>
            <a:r>
              <a:rPr lang="en-US" dirty="0" smtClean="0">
                <a:solidFill>
                  <a:schemeClr val="tx1"/>
                </a:solidFill>
                <a:latin typeface="Arial" pitchFamily="100" charset="0"/>
                <a:ea typeface="MS PGothic" pitchFamily="34" charset="-128"/>
              </a:rPr>
              <a:t> </a:t>
            </a:r>
            <a:r>
              <a:rPr lang="en-US" dirty="0" err="1" smtClean="0">
                <a:solidFill>
                  <a:schemeClr val="tx1"/>
                </a:solidFill>
                <a:latin typeface="Arial" pitchFamily="100" charset="0"/>
                <a:ea typeface="MS PGothic" pitchFamily="34" charset="-128"/>
              </a:rPr>
              <a:t>edilerek</a:t>
            </a:r>
            <a:r>
              <a:rPr lang="en-US" dirty="0" smtClean="0">
                <a:solidFill>
                  <a:schemeClr val="tx1"/>
                </a:solidFill>
                <a:latin typeface="Arial" pitchFamily="100" charset="0"/>
                <a:ea typeface="MS PGothic" pitchFamily="34" charset="-128"/>
              </a:rPr>
              <a:t> </a:t>
            </a:r>
            <a:r>
              <a:rPr lang="en-US" dirty="0" err="1" smtClean="0">
                <a:solidFill>
                  <a:schemeClr val="tx1"/>
                </a:solidFill>
                <a:latin typeface="Arial" pitchFamily="100" charset="0"/>
                <a:ea typeface="MS PGothic" pitchFamily="34" charset="-128"/>
              </a:rPr>
              <a:t>bileşenlerin</a:t>
            </a:r>
            <a:r>
              <a:rPr lang="en-US" dirty="0" smtClean="0">
                <a:solidFill>
                  <a:schemeClr val="tx1"/>
                </a:solidFill>
                <a:latin typeface="Arial" pitchFamily="100" charset="0"/>
                <a:ea typeface="MS PGothic" pitchFamily="34" charset="-128"/>
              </a:rPr>
              <a:t> </a:t>
            </a:r>
            <a:r>
              <a:rPr lang="en-US" dirty="0" err="1" smtClean="0">
                <a:solidFill>
                  <a:schemeClr val="tx1"/>
                </a:solidFill>
                <a:latin typeface="Arial" pitchFamily="100" charset="0"/>
                <a:ea typeface="MS PGothic" pitchFamily="34" charset="-128"/>
              </a:rPr>
              <a:t>iyileştirilmesi</a:t>
            </a:r>
            <a:r>
              <a:rPr lang="en-US" dirty="0" smtClean="0">
                <a:solidFill>
                  <a:schemeClr val="tx1"/>
                </a:solidFill>
                <a:latin typeface="Arial" pitchFamily="100" charset="0"/>
                <a:ea typeface="MS PGothic" pitchFamily="34" charset="-128"/>
              </a:rPr>
              <a:t> </a:t>
            </a:r>
            <a:r>
              <a:rPr lang="en-US" dirty="0" err="1" smtClean="0">
                <a:solidFill>
                  <a:schemeClr val="tx1"/>
                </a:solidFill>
                <a:latin typeface="Arial" pitchFamily="100" charset="0"/>
                <a:ea typeface="MS PGothic" pitchFamily="34" charset="-128"/>
              </a:rPr>
              <a:t>önemlidir</a:t>
            </a:r>
            <a:r>
              <a:rPr lang="en-US" dirty="0">
                <a:solidFill>
                  <a:schemeClr val="tx1"/>
                </a:solidFill>
                <a:latin typeface="Arial" pitchFamily="100" charset="0"/>
                <a:ea typeface="MS PGothic" pitchFamily="34" charset="-128"/>
              </a:rPr>
              <a:t>.</a:t>
            </a:r>
            <a:r>
              <a:rPr lang="en-US" dirty="0" smtClean="0">
                <a:solidFill>
                  <a:schemeClr val="tx1"/>
                </a:solidFill>
                <a:latin typeface="Arial" pitchFamily="100" charset="0"/>
                <a:ea typeface="MS PGothic" pitchFamily="34" charset="-128"/>
              </a:rPr>
              <a:t> </a:t>
            </a:r>
            <a:r>
              <a:rPr lang="en-US" dirty="0">
                <a:solidFill>
                  <a:schemeClr val="tx1"/>
                </a:solidFill>
                <a:latin typeface="Arial" pitchFamily="100" charset="0"/>
                <a:ea typeface="MS PGothic" pitchFamily="34" charset="-128"/>
              </a:rPr>
              <a:t>Bu </a:t>
            </a:r>
            <a:r>
              <a:rPr lang="en-US" dirty="0" err="1">
                <a:solidFill>
                  <a:schemeClr val="tx1"/>
                </a:solidFill>
                <a:latin typeface="Arial" pitchFamily="100" charset="0"/>
                <a:ea typeface="MS PGothic" pitchFamily="34" charset="-128"/>
              </a:rPr>
              <a:t>doğrulama</a:t>
            </a:r>
            <a:r>
              <a:rPr lang="en-US" dirty="0">
                <a:solidFill>
                  <a:schemeClr val="tx1"/>
                </a:solidFill>
                <a:latin typeface="Arial" pitchFamily="100" charset="0"/>
                <a:ea typeface="MS PGothic" pitchFamily="34" charset="-128"/>
              </a:rPr>
              <a:t> </a:t>
            </a:r>
            <a:r>
              <a:rPr lang="en-US" dirty="0" err="1">
                <a:solidFill>
                  <a:schemeClr val="tx1"/>
                </a:solidFill>
                <a:latin typeface="Arial" pitchFamily="100" charset="0"/>
                <a:ea typeface="MS PGothic" pitchFamily="34" charset="-128"/>
              </a:rPr>
              <a:t>aşaması</a:t>
            </a:r>
            <a:r>
              <a:rPr lang="en-US" dirty="0">
                <a:solidFill>
                  <a:schemeClr val="tx1"/>
                </a:solidFill>
                <a:latin typeface="Arial" pitchFamily="100" charset="0"/>
                <a:ea typeface="MS PGothic" pitchFamily="34" charset="-128"/>
              </a:rPr>
              <a:t> </a:t>
            </a:r>
            <a:r>
              <a:rPr lang="en-US" dirty="0" err="1">
                <a:solidFill>
                  <a:schemeClr val="tx1"/>
                </a:solidFill>
                <a:latin typeface="Arial" pitchFamily="100" charset="0"/>
                <a:ea typeface="MS PGothic" pitchFamily="34" charset="-128"/>
              </a:rPr>
              <a:t>yinelemeli</a:t>
            </a:r>
            <a:r>
              <a:rPr lang="en-US" dirty="0">
                <a:solidFill>
                  <a:schemeClr val="tx1"/>
                </a:solidFill>
                <a:latin typeface="Arial" pitchFamily="100" charset="0"/>
                <a:ea typeface="MS PGothic" pitchFamily="34" charset="-128"/>
              </a:rPr>
              <a:t> </a:t>
            </a:r>
            <a:r>
              <a:rPr lang="en-US" dirty="0" err="1">
                <a:solidFill>
                  <a:schemeClr val="tx1"/>
                </a:solidFill>
                <a:latin typeface="Arial" pitchFamily="100" charset="0"/>
                <a:ea typeface="MS PGothic" pitchFamily="34" charset="-128"/>
              </a:rPr>
              <a:t>bir</a:t>
            </a:r>
            <a:r>
              <a:rPr lang="en-US" dirty="0">
                <a:solidFill>
                  <a:schemeClr val="tx1"/>
                </a:solidFill>
                <a:latin typeface="Arial" pitchFamily="100" charset="0"/>
                <a:ea typeface="MS PGothic" pitchFamily="34" charset="-128"/>
              </a:rPr>
              <a:t> </a:t>
            </a:r>
            <a:r>
              <a:rPr lang="en-US" dirty="0" err="1">
                <a:solidFill>
                  <a:schemeClr val="tx1"/>
                </a:solidFill>
                <a:latin typeface="Arial" pitchFamily="100" charset="0"/>
                <a:ea typeface="MS PGothic" pitchFamily="34" charset="-128"/>
              </a:rPr>
              <a:t>süreçtir</a:t>
            </a:r>
            <a:r>
              <a:rPr lang="en-US" dirty="0">
                <a:solidFill>
                  <a:schemeClr val="tx1"/>
                </a:solidFill>
                <a:latin typeface="Arial" pitchFamily="100" charset="0"/>
                <a:ea typeface="MS PGothic" pitchFamily="34" charset="-128"/>
              </a:rPr>
              <a:t> </a:t>
            </a:r>
            <a:r>
              <a:rPr lang="en-US" dirty="0" err="1">
                <a:solidFill>
                  <a:schemeClr val="tx1"/>
                </a:solidFill>
                <a:latin typeface="Arial" pitchFamily="100" charset="0"/>
                <a:ea typeface="MS PGothic" pitchFamily="34" charset="-128"/>
              </a:rPr>
              <a:t>ve</a:t>
            </a:r>
            <a:r>
              <a:rPr lang="en-US" dirty="0">
                <a:solidFill>
                  <a:schemeClr val="tx1"/>
                </a:solidFill>
                <a:latin typeface="Arial" pitchFamily="100" charset="0"/>
                <a:ea typeface="MS PGothic" pitchFamily="34" charset="-128"/>
              </a:rPr>
              <a:t> </a:t>
            </a:r>
            <a:r>
              <a:rPr lang="en-US" dirty="0" err="1">
                <a:solidFill>
                  <a:schemeClr val="tx1"/>
                </a:solidFill>
                <a:latin typeface="Arial" pitchFamily="100" charset="0"/>
                <a:ea typeface="MS PGothic" pitchFamily="34" charset="-128"/>
              </a:rPr>
              <a:t>bazen</a:t>
            </a:r>
            <a:r>
              <a:rPr lang="en-US" dirty="0">
                <a:solidFill>
                  <a:schemeClr val="tx1"/>
                </a:solidFill>
                <a:latin typeface="Arial" pitchFamily="100" charset="0"/>
                <a:ea typeface="MS PGothic" pitchFamily="34" charset="-128"/>
              </a:rPr>
              <a:t> </a:t>
            </a:r>
            <a:r>
              <a:rPr lang="en-US" dirty="0" err="1">
                <a:solidFill>
                  <a:schemeClr val="tx1"/>
                </a:solidFill>
                <a:latin typeface="Arial" pitchFamily="100" charset="0"/>
                <a:ea typeface="MS PGothic" pitchFamily="34" charset="-128"/>
              </a:rPr>
              <a:t>ek</a:t>
            </a:r>
            <a:r>
              <a:rPr lang="en-US" dirty="0">
                <a:solidFill>
                  <a:schemeClr val="tx1"/>
                </a:solidFill>
                <a:latin typeface="Arial" pitchFamily="100" charset="0"/>
                <a:ea typeface="MS PGothic" pitchFamily="34" charset="-128"/>
              </a:rPr>
              <a:t> yazılım </a:t>
            </a:r>
            <a:r>
              <a:rPr lang="en-US" dirty="0" err="1">
                <a:solidFill>
                  <a:schemeClr val="tx1"/>
                </a:solidFill>
                <a:latin typeface="Arial" pitchFamily="100" charset="0"/>
                <a:ea typeface="MS PGothic" pitchFamily="34" charset="-128"/>
              </a:rPr>
              <a:t>geliştirme</a:t>
            </a:r>
            <a:r>
              <a:rPr lang="en-US" dirty="0">
                <a:solidFill>
                  <a:schemeClr val="tx1"/>
                </a:solidFill>
                <a:latin typeface="Arial" pitchFamily="100" charset="0"/>
                <a:ea typeface="MS PGothic" pitchFamily="34" charset="-128"/>
              </a:rPr>
              <a:t> </a:t>
            </a:r>
            <a:r>
              <a:rPr lang="en-US" dirty="0" err="1">
                <a:solidFill>
                  <a:schemeClr val="tx1"/>
                </a:solidFill>
                <a:latin typeface="Arial" pitchFamily="100" charset="0"/>
                <a:ea typeface="MS PGothic" pitchFamily="34" charset="-128"/>
              </a:rPr>
              <a:t>ve</a:t>
            </a:r>
            <a:r>
              <a:rPr lang="en-US" dirty="0">
                <a:solidFill>
                  <a:schemeClr val="tx1"/>
                </a:solidFill>
                <a:latin typeface="Arial" pitchFamily="100" charset="0"/>
                <a:ea typeface="MS PGothic" pitchFamily="34" charset="-128"/>
              </a:rPr>
              <a:t> </a:t>
            </a:r>
            <a:r>
              <a:rPr lang="en-US" dirty="0" err="1">
                <a:solidFill>
                  <a:schemeClr val="tx1"/>
                </a:solidFill>
                <a:latin typeface="Arial" pitchFamily="100" charset="0"/>
                <a:ea typeface="MS PGothic" pitchFamily="34" charset="-128"/>
              </a:rPr>
              <a:t>donanım</a:t>
            </a:r>
            <a:r>
              <a:rPr lang="en-US" dirty="0">
                <a:solidFill>
                  <a:schemeClr val="tx1"/>
                </a:solidFill>
                <a:latin typeface="Arial" pitchFamily="100" charset="0"/>
                <a:ea typeface="MS PGothic" pitchFamily="34" charset="-128"/>
              </a:rPr>
              <a:t> </a:t>
            </a:r>
            <a:r>
              <a:rPr lang="en-US" dirty="0" err="1">
                <a:solidFill>
                  <a:schemeClr val="tx1"/>
                </a:solidFill>
                <a:latin typeface="Arial" pitchFamily="100" charset="0"/>
                <a:ea typeface="MS PGothic" pitchFamily="34" charset="-128"/>
              </a:rPr>
              <a:t>optimizasyonları</a:t>
            </a:r>
            <a:r>
              <a:rPr lang="en-US" dirty="0">
                <a:solidFill>
                  <a:schemeClr val="tx1"/>
                </a:solidFill>
                <a:latin typeface="Arial" pitchFamily="100" charset="0"/>
                <a:ea typeface="MS PGothic" pitchFamily="34" charset="-128"/>
              </a:rPr>
              <a:t> </a:t>
            </a:r>
            <a:r>
              <a:rPr lang="en-US" dirty="0" err="1">
                <a:solidFill>
                  <a:schemeClr val="tx1"/>
                </a:solidFill>
                <a:latin typeface="Arial" pitchFamily="100" charset="0"/>
                <a:ea typeface="MS PGothic" pitchFamily="34" charset="-128"/>
              </a:rPr>
              <a:t>gerektirir</a:t>
            </a:r>
            <a:r>
              <a:rPr lang="en-US" dirty="0">
                <a:solidFill>
                  <a:schemeClr val="tx1"/>
                </a:solidFill>
                <a:latin typeface="Arial" pitchFamily="100" charset="0"/>
                <a:ea typeface="MS PGothic" pitchFamily="34" charset="-128"/>
              </a:rPr>
              <a:t>.</a:t>
            </a:r>
          </a:p>
          <a:p>
            <a:endParaRPr lang="tr-TR" dirty="0"/>
          </a:p>
        </p:txBody>
      </p:sp>
    </p:spTree>
    <p:extLst>
      <p:ext uri="{BB962C8B-B14F-4D97-AF65-F5344CB8AC3E}">
        <p14:creationId xmlns:p14="http://schemas.microsoft.com/office/powerpoint/2010/main" val="17733574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SoC Tasarım Akışı</a:t>
            </a:r>
            <a:endParaRPr lang="en-US" dirty="0"/>
          </a:p>
        </p:txBody>
      </p:sp>
      <p:grpSp>
        <p:nvGrpSpPr>
          <p:cNvPr id="7" name="Group 15">
            <a:extLst>
              <a:ext uri="{FF2B5EF4-FFF2-40B4-BE49-F238E27FC236}">
                <a16:creationId xmlns:a16="http://schemas.microsoft.com/office/drawing/2014/main" id="{75198808-F9CA-4C0E-B38B-AEE639B3B926}"/>
              </a:ext>
            </a:extLst>
          </p:cNvPr>
          <p:cNvGrpSpPr>
            <a:grpSpLocks/>
          </p:cNvGrpSpPr>
          <p:nvPr/>
        </p:nvGrpSpPr>
        <p:grpSpPr bwMode="auto">
          <a:xfrm>
            <a:off x="928855" y="1876425"/>
            <a:ext cx="10598242" cy="3386138"/>
            <a:chOff x="696913" y="1876602"/>
            <a:chExt cx="6407150" cy="3386138"/>
          </a:xfrm>
        </p:grpSpPr>
        <p:cxnSp>
          <p:nvCxnSpPr>
            <p:cNvPr id="57" name="Straight Connector 56">
              <a:extLst>
                <a:ext uri="{FF2B5EF4-FFF2-40B4-BE49-F238E27FC236}">
                  <a16:creationId xmlns:a16="http://schemas.microsoft.com/office/drawing/2014/main" id="{FA5D4D69-3A23-42DD-8E96-BB40C7B7530A}"/>
                </a:ext>
              </a:extLst>
            </p:cNvPr>
            <p:cNvCxnSpPr/>
            <p:nvPr/>
          </p:nvCxnSpPr>
          <p:spPr bwMode="auto">
            <a:xfrm flipH="1">
              <a:off x="696913" y="4243565"/>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8" name="Straight Connector 57">
              <a:extLst>
                <a:ext uri="{FF2B5EF4-FFF2-40B4-BE49-F238E27FC236}">
                  <a16:creationId xmlns:a16="http://schemas.microsoft.com/office/drawing/2014/main" id="{7801DE19-4864-4003-94F9-7101972A9B8C}"/>
                </a:ext>
              </a:extLst>
            </p:cNvPr>
            <p:cNvCxnSpPr/>
            <p:nvPr/>
          </p:nvCxnSpPr>
          <p:spPr bwMode="auto">
            <a:xfrm flipH="1">
              <a:off x="696913" y="1876602"/>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9" name="Straight Connector 58">
              <a:extLst>
                <a:ext uri="{FF2B5EF4-FFF2-40B4-BE49-F238E27FC236}">
                  <a16:creationId xmlns:a16="http://schemas.microsoft.com/office/drawing/2014/main" id="{0B7CF128-3892-438B-8B58-B3412FD9D7EF}"/>
                </a:ext>
              </a:extLst>
            </p:cNvPr>
            <p:cNvCxnSpPr/>
            <p:nvPr/>
          </p:nvCxnSpPr>
          <p:spPr bwMode="auto">
            <a:xfrm flipH="1">
              <a:off x="696913" y="5262740"/>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grpSp>
      <p:sp>
        <p:nvSpPr>
          <p:cNvPr id="8" name="Rectangle 7">
            <a:extLst>
              <a:ext uri="{FF2B5EF4-FFF2-40B4-BE49-F238E27FC236}">
                <a16:creationId xmlns:a16="http://schemas.microsoft.com/office/drawing/2014/main" id="{8EEAC05B-52B2-4CB8-AFAB-85BF3AC3ABFD}"/>
              </a:ext>
            </a:extLst>
          </p:cNvPr>
          <p:cNvSpPr/>
          <p:nvPr/>
        </p:nvSpPr>
        <p:spPr bwMode="auto">
          <a:xfrm>
            <a:off x="1303358" y="1030288"/>
            <a:ext cx="1165828" cy="41116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9" name="Rectangle 8">
            <a:extLst>
              <a:ext uri="{FF2B5EF4-FFF2-40B4-BE49-F238E27FC236}">
                <a16:creationId xmlns:a16="http://schemas.microsoft.com/office/drawing/2014/main" id="{A4D27F74-2212-4AFD-8BC3-9164082B62E6}"/>
              </a:ext>
            </a:extLst>
          </p:cNvPr>
          <p:cNvSpPr/>
          <p:nvPr/>
        </p:nvSpPr>
        <p:spPr bwMode="auto">
          <a:xfrm>
            <a:off x="1206030" y="1085851"/>
            <a:ext cx="1165828" cy="4095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10" name="Rectangle 9">
            <a:extLst>
              <a:ext uri="{FF2B5EF4-FFF2-40B4-BE49-F238E27FC236}">
                <a16:creationId xmlns:a16="http://schemas.microsoft.com/office/drawing/2014/main" id="{519630F2-02EC-491B-8072-42FD815914F4}"/>
              </a:ext>
            </a:extLst>
          </p:cNvPr>
          <p:cNvSpPr/>
          <p:nvPr/>
        </p:nvSpPr>
        <p:spPr bwMode="auto">
          <a:xfrm>
            <a:off x="1127743" y="1157289"/>
            <a:ext cx="1167944" cy="407987"/>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11" name="Rectangle 10">
            <a:extLst>
              <a:ext uri="{FF2B5EF4-FFF2-40B4-BE49-F238E27FC236}">
                <a16:creationId xmlns:a16="http://schemas.microsoft.com/office/drawing/2014/main" id="{52000759-61A8-48BF-B946-A9123BDC4379}"/>
              </a:ext>
            </a:extLst>
          </p:cNvPr>
          <p:cNvSpPr/>
          <p:nvPr/>
        </p:nvSpPr>
        <p:spPr bwMode="auto">
          <a:xfrm>
            <a:off x="1051573" y="1228725"/>
            <a:ext cx="1165827" cy="407988"/>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Donanım </a:t>
            </a:r>
          </a:p>
          <a:p>
            <a:pPr algn="ctr" rtl="0">
              <a:defRPr/>
            </a:pPr>
            <a:r>
              <a:rPr lang="en-GB" sz="1000" b="0" dirty="0">
                <a:cs typeface="Arial" charset="0"/>
              </a:rPr>
              <a:t>IP Çekirdekleri</a:t>
            </a:r>
          </a:p>
        </p:txBody>
      </p:sp>
      <p:sp>
        <p:nvSpPr>
          <p:cNvPr id="12" name="Down Arrow 12">
            <a:extLst>
              <a:ext uri="{FF2B5EF4-FFF2-40B4-BE49-F238E27FC236}">
                <a16:creationId xmlns:a16="http://schemas.microsoft.com/office/drawing/2014/main" id="{4448712D-B7B6-48DD-8F3A-E7B47D399B7D}"/>
              </a:ext>
            </a:extLst>
          </p:cNvPr>
          <p:cNvSpPr/>
          <p:nvPr/>
        </p:nvSpPr>
        <p:spPr bwMode="auto">
          <a:xfrm>
            <a:off x="1493784" y="1695450"/>
            <a:ext cx="327956"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13" name="Rectangle 12">
            <a:extLst>
              <a:ext uri="{FF2B5EF4-FFF2-40B4-BE49-F238E27FC236}">
                <a16:creationId xmlns:a16="http://schemas.microsoft.com/office/drawing/2014/main" id="{2DF82EFC-EC01-435C-8B4D-BC7E5987C537}"/>
              </a:ext>
            </a:extLst>
          </p:cNvPr>
          <p:cNvSpPr/>
          <p:nvPr/>
        </p:nvSpPr>
        <p:spPr bwMode="auto">
          <a:xfrm>
            <a:off x="3332448" y="954088"/>
            <a:ext cx="1523405" cy="442912"/>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SoC </a:t>
            </a:r>
          </a:p>
          <a:p>
            <a:pPr algn="ctr" rtl="0">
              <a:defRPr/>
            </a:pPr>
            <a:r>
              <a:rPr lang="en-GB" sz="1000" b="0" dirty="0">
                <a:cs typeface="Arial" charset="0"/>
              </a:rPr>
              <a:t>Tasarım (değiştir | kaynağı değiştir) </a:t>
            </a:r>
            <a:r>
              <a:rPr lang="en-GB" sz="1000" dirty="0">
                <a:cs typeface="Arial" charset="0"/>
              </a:rPr>
              <a:t>S</a:t>
            </a:r>
            <a:r>
              <a:rPr lang="en-GB" sz="1000" b="0" dirty="0">
                <a:cs typeface="Arial" charset="0"/>
              </a:rPr>
              <a:t>özel</a:t>
            </a:r>
          </a:p>
        </p:txBody>
      </p:sp>
      <p:sp>
        <p:nvSpPr>
          <p:cNvPr id="14" name="TextBox 18">
            <a:extLst>
              <a:ext uri="{FF2B5EF4-FFF2-40B4-BE49-F238E27FC236}">
                <a16:creationId xmlns:a16="http://schemas.microsoft.com/office/drawing/2014/main" id="{E673044B-87E6-4C09-A33D-47003574C6BE}"/>
              </a:ext>
            </a:extLst>
          </p:cNvPr>
          <p:cNvSpPr txBox="1">
            <a:spLocks noChangeArrowheads="1"/>
          </p:cNvSpPr>
          <p:nvPr/>
        </p:nvSpPr>
        <p:spPr bwMode="auto">
          <a:xfrm>
            <a:off x="2748475" y="1427163"/>
            <a:ext cx="1125627"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HW Çekirdekleri Satın Alın</a:t>
            </a:r>
          </a:p>
        </p:txBody>
      </p:sp>
      <p:sp>
        <p:nvSpPr>
          <p:cNvPr id="15" name="TextBox 23">
            <a:extLst>
              <a:ext uri="{FF2B5EF4-FFF2-40B4-BE49-F238E27FC236}">
                <a16:creationId xmlns:a16="http://schemas.microsoft.com/office/drawing/2014/main" id="{C7E1C33C-1BFA-43FE-B7B2-990E2C124F47}"/>
              </a:ext>
            </a:extLst>
          </p:cNvPr>
          <p:cNvSpPr txBox="1">
            <a:spLocks noChangeArrowheads="1"/>
          </p:cNvSpPr>
          <p:nvPr/>
        </p:nvSpPr>
        <p:spPr bwMode="auto">
          <a:xfrm>
            <a:off x="4388253" y="1397000"/>
            <a:ext cx="11319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Yazılım Sürücüleri Satın Alın</a:t>
            </a:r>
          </a:p>
        </p:txBody>
      </p:sp>
      <p:sp>
        <p:nvSpPr>
          <p:cNvPr id="16" name="Rectangle 15">
            <a:extLst>
              <a:ext uri="{FF2B5EF4-FFF2-40B4-BE49-F238E27FC236}">
                <a16:creationId xmlns:a16="http://schemas.microsoft.com/office/drawing/2014/main" id="{78FB7DAA-EB49-4C13-A3DF-BD93360B5B46}"/>
              </a:ext>
            </a:extLst>
          </p:cNvPr>
          <p:cNvSpPr/>
          <p:nvPr/>
        </p:nvSpPr>
        <p:spPr bwMode="auto">
          <a:xfrm>
            <a:off x="1051574" y="2116138"/>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Birleşik</a:t>
            </a:r>
          </a:p>
          <a:p>
            <a:pPr algn="ctr" rtl="0">
              <a:defRPr/>
            </a:pPr>
            <a:r>
              <a:rPr lang="en-GB" sz="1000" b="0" dirty="0">
                <a:cs typeface="Arial" charset="0"/>
              </a:rPr>
              <a:t>Donanım</a:t>
            </a:r>
          </a:p>
        </p:txBody>
      </p:sp>
      <p:sp>
        <p:nvSpPr>
          <p:cNvPr id="17" name="Rectangle 16">
            <a:extLst>
              <a:ext uri="{FF2B5EF4-FFF2-40B4-BE49-F238E27FC236}">
                <a16:creationId xmlns:a16="http://schemas.microsoft.com/office/drawing/2014/main" id="{E18CA561-0459-4719-BB16-FE1703BC8F97}"/>
              </a:ext>
            </a:extLst>
          </p:cNvPr>
          <p:cNvSpPr/>
          <p:nvPr/>
        </p:nvSpPr>
        <p:spPr bwMode="auto">
          <a:xfrm>
            <a:off x="5727579" y="2116138"/>
            <a:ext cx="1252577"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Birleşik</a:t>
            </a:r>
          </a:p>
          <a:p>
            <a:pPr algn="ctr" rtl="0">
              <a:defRPr/>
            </a:pPr>
            <a:r>
              <a:rPr lang="en-GB" sz="1000" b="0" dirty="0">
                <a:cs typeface="Arial" charset="0"/>
              </a:rPr>
              <a:t>Yazılım</a:t>
            </a:r>
          </a:p>
        </p:txBody>
      </p:sp>
      <p:sp>
        <p:nvSpPr>
          <p:cNvPr id="18" name="Rectangle 17">
            <a:extLst>
              <a:ext uri="{FF2B5EF4-FFF2-40B4-BE49-F238E27FC236}">
                <a16:creationId xmlns:a16="http://schemas.microsoft.com/office/drawing/2014/main" id="{1746188E-095E-40DA-8EC7-808F85E9698B}"/>
              </a:ext>
            </a:extLst>
          </p:cNvPr>
          <p:cNvSpPr/>
          <p:nvPr/>
        </p:nvSpPr>
        <p:spPr bwMode="auto">
          <a:xfrm>
            <a:off x="3114516" y="2900363"/>
            <a:ext cx="1830202" cy="493712"/>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Platformlarda Prototip</a:t>
            </a:r>
          </a:p>
          <a:p>
            <a:pPr algn="ctr" rtl="0">
              <a:defRPr/>
            </a:pPr>
            <a:r>
              <a:rPr lang="en-GB" sz="1000" b="0" dirty="0">
                <a:cs typeface="Arial" charset="0"/>
              </a:rPr>
              <a:t>ör. FPGA</a:t>
            </a:r>
          </a:p>
        </p:txBody>
      </p:sp>
      <p:sp>
        <p:nvSpPr>
          <p:cNvPr id="19" name="Rectangle 18">
            <a:extLst>
              <a:ext uri="{FF2B5EF4-FFF2-40B4-BE49-F238E27FC236}">
                <a16:creationId xmlns:a16="http://schemas.microsoft.com/office/drawing/2014/main" id="{EC6F19D7-C66F-4A40-8643-862D1744BE50}"/>
              </a:ext>
            </a:extLst>
          </p:cNvPr>
          <p:cNvSpPr/>
          <p:nvPr/>
        </p:nvSpPr>
        <p:spPr bwMode="auto">
          <a:xfrm>
            <a:off x="1049457" y="2930525"/>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İşlevsel</a:t>
            </a:r>
          </a:p>
          <a:p>
            <a:pPr algn="ctr" rtl="0">
              <a:defRPr/>
            </a:pPr>
            <a:r>
              <a:rPr lang="en-GB" sz="1000" b="0" dirty="0">
                <a:cs typeface="Arial" charset="0"/>
              </a:rPr>
              <a:t>Simülasyon</a:t>
            </a:r>
          </a:p>
        </p:txBody>
      </p:sp>
      <p:sp>
        <p:nvSpPr>
          <p:cNvPr id="20" name="Rectangle 19">
            <a:extLst>
              <a:ext uri="{FF2B5EF4-FFF2-40B4-BE49-F238E27FC236}">
                <a16:creationId xmlns:a16="http://schemas.microsoft.com/office/drawing/2014/main" id="{47DFDFAF-7EC0-45CB-A1FF-AF39D3EFC67B}"/>
              </a:ext>
            </a:extLst>
          </p:cNvPr>
          <p:cNvSpPr/>
          <p:nvPr/>
        </p:nvSpPr>
        <p:spPr bwMode="auto">
          <a:xfrm>
            <a:off x="5763548" y="2930525"/>
            <a:ext cx="1216609"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Yazılım</a:t>
            </a:r>
          </a:p>
          <a:p>
            <a:pPr algn="ctr" rtl="0">
              <a:defRPr/>
            </a:pPr>
            <a:r>
              <a:rPr lang="en-GB" sz="1000" b="0" dirty="0">
                <a:cs typeface="Arial" charset="0"/>
              </a:rPr>
              <a:t>Simülasyon</a:t>
            </a:r>
          </a:p>
        </p:txBody>
      </p:sp>
      <p:sp>
        <p:nvSpPr>
          <p:cNvPr id="21" name="Rectangle 20">
            <a:extLst>
              <a:ext uri="{FF2B5EF4-FFF2-40B4-BE49-F238E27FC236}">
                <a16:creationId xmlns:a16="http://schemas.microsoft.com/office/drawing/2014/main" id="{7EC60DBA-D25A-487B-8B12-90BA459C2D89}"/>
              </a:ext>
            </a:extLst>
          </p:cNvPr>
          <p:cNvSpPr/>
          <p:nvPr/>
        </p:nvSpPr>
        <p:spPr bwMode="auto">
          <a:xfrm>
            <a:off x="770166" y="3702051"/>
            <a:ext cx="1773074" cy="3968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Fiziksel Optimizasyon</a:t>
            </a:r>
          </a:p>
          <a:p>
            <a:pPr algn="ctr" rtl="0">
              <a:defRPr/>
            </a:pPr>
            <a:r>
              <a:rPr lang="en-GB" sz="1000" b="0" dirty="0">
                <a:cs typeface="Arial" charset="0"/>
              </a:rPr>
              <a:t>ve Fabrikasyon</a:t>
            </a:r>
          </a:p>
        </p:txBody>
      </p:sp>
      <p:sp>
        <p:nvSpPr>
          <p:cNvPr id="22" name="Rectangle 21">
            <a:extLst>
              <a:ext uri="{FF2B5EF4-FFF2-40B4-BE49-F238E27FC236}">
                <a16:creationId xmlns:a16="http://schemas.microsoft.com/office/drawing/2014/main" id="{3ED6A043-3A30-41C7-B9C5-7E022A3A7380}"/>
              </a:ext>
            </a:extLst>
          </p:cNvPr>
          <p:cNvSpPr/>
          <p:nvPr/>
        </p:nvSpPr>
        <p:spPr bwMode="auto">
          <a:xfrm>
            <a:off x="5480026" y="3695700"/>
            <a:ext cx="2010048" cy="3952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Uygulama geliştirme</a:t>
            </a:r>
          </a:p>
          <a:p>
            <a:pPr algn="ctr" rtl="0">
              <a:defRPr/>
            </a:pPr>
            <a:r>
              <a:rPr lang="en-GB" sz="1000" b="0" dirty="0">
                <a:cs typeface="Arial" charset="0"/>
              </a:rPr>
              <a:t>ve Test</a:t>
            </a:r>
          </a:p>
        </p:txBody>
      </p:sp>
      <p:sp>
        <p:nvSpPr>
          <p:cNvPr id="23" name="Rectangle 22">
            <a:extLst>
              <a:ext uri="{FF2B5EF4-FFF2-40B4-BE49-F238E27FC236}">
                <a16:creationId xmlns:a16="http://schemas.microsoft.com/office/drawing/2014/main" id="{94C0E92F-96CA-4AA7-9A15-1288D8171A0B}"/>
              </a:ext>
            </a:extLst>
          </p:cNvPr>
          <p:cNvSpPr/>
          <p:nvPr/>
        </p:nvSpPr>
        <p:spPr bwMode="auto">
          <a:xfrm>
            <a:off x="3292247" y="3724275"/>
            <a:ext cx="1413381" cy="3746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HW / SW</a:t>
            </a:r>
          </a:p>
          <a:p>
            <a:pPr algn="ctr" rtl="0">
              <a:defRPr/>
            </a:pPr>
            <a:r>
              <a:rPr lang="en-GB" sz="1000" b="0" dirty="0">
                <a:cs typeface="Arial" charset="0"/>
              </a:rPr>
              <a:t>Birlikte doğrulama</a:t>
            </a:r>
          </a:p>
        </p:txBody>
      </p:sp>
      <p:sp>
        <p:nvSpPr>
          <p:cNvPr id="24" name="Rectangle 23">
            <a:extLst>
              <a:ext uri="{FF2B5EF4-FFF2-40B4-BE49-F238E27FC236}">
                <a16:creationId xmlns:a16="http://schemas.microsoft.com/office/drawing/2014/main" id="{DE43D0B8-49E0-4B88-A6A1-101941F2F6AC}"/>
              </a:ext>
            </a:extLst>
          </p:cNvPr>
          <p:cNvSpPr/>
          <p:nvPr/>
        </p:nvSpPr>
        <p:spPr bwMode="auto">
          <a:xfrm>
            <a:off x="3089126" y="4684713"/>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err="1" smtClean="0">
                <a:cs typeface="Arial" charset="0"/>
              </a:rPr>
              <a:t>Ürünİmalatı</a:t>
            </a:r>
            <a:r>
              <a:rPr lang="en-GB" sz="1000" b="0" dirty="0" smtClean="0">
                <a:cs typeface="Arial" charset="0"/>
              </a:rPr>
              <a:t> </a:t>
            </a:r>
            <a:endParaRPr lang="en-GB" sz="1000" b="0" dirty="0">
              <a:cs typeface="Arial" charset="0"/>
            </a:endParaRPr>
          </a:p>
          <a:p>
            <a:pPr algn="ctr" rtl="0">
              <a:defRPr/>
            </a:pPr>
            <a:r>
              <a:rPr lang="en-GB" sz="1000" b="0" dirty="0" err="1">
                <a:cs typeface="Arial" charset="0"/>
              </a:rPr>
              <a:t>ve</a:t>
            </a:r>
            <a:r>
              <a:rPr lang="en-GB" sz="1000" b="0" dirty="0">
                <a:cs typeface="Arial" charset="0"/>
              </a:rPr>
              <a:t> </a:t>
            </a:r>
            <a:r>
              <a:rPr lang="en-GB" sz="1000" b="0" dirty="0" err="1" smtClean="0">
                <a:cs typeface="Arial" charset="0"/>
              </a:rPr>
              <a:t>yollanması</a:t>
            </a:r>
            <a:endParaRPr lang="en-GB" sz="1000" b="0" dirty="0">
              <a:cs typeface="Arial" charset="0"/>
            </a:endParaRPr>
          </a:p>
        </p:txBody>
      </p:sp>
      <p:sp>
        <p:nvSpPr>
          <p:cNvPr id="25" name="Rectangle 24">
            <a:extLst>
              <a:ext uri="{FF2B5EF4-FFF2-40B4-BE49-F238E27FC236}">
                <a16:creationId xmlns:a16="http://schemas.microsoft.com/office/drawing/2014/main" id="{20EC3A88-ECF3-4A57-81D4-85CBB1F1D7D1}"/>
              </a:ext>
            </a:extLst>
          </p:cNvPr>
          <p:cNvSpPr/>
          <p:nvPr/>
        </p:nvSpPr>
        <p:spPr bwMode="auto">
          <a:xfrm>
            <a:off x="5985712" y="1030288"/>
            <a:ext cx="1165827" cy="411162"/>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26" name="Rectangle 25">
            <a:extLst>
              <a:ext uri="{FF2B5EF4-FFF2-40B4-BE49-F238E27FC236}">
                <a16:creationId xmlns:a16="http://schemas.microsoft.com/office/drawing/2014/main" id="{8272837A-6048-409F-9A45-B396E95641C9}"/>
              </a:ext>
            </a:extLst>
          </p:cNvPr>
          <p:cNvSpPr/>
          <p:nvPr/>
        </p:nvSpPr>
        <p:spPr bwMode="auto">
          <a:xfrm>
            <a:off x="5888383" y="1085851"/>
            <a:ext cx="1165827" cy="40957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27" name="Rectangle 26">
            <a:extLst>
              <a:ext uri="{FF2B5EF4-FFF2-40B4-BE49-F238E27FC236}">
                <a16:creationId xmlns:a16="http://schemas.microsoft.com/office/drawing/2014/main" id="{D5642BB9-9C92-4C57-83C5-FDBAF82B1ECD}"/>
              </a:ext>
            </a:extLst>
          </p:cNvPr>
          <p:cNvSpPr/>
          <p:nvPr/>
        </p:nvSpPr>
        <p:spPr bwMode="auto">
          <a:xfrm>
            <a:off x="5810096" y="1157289"/>
            <a:ext cx="1167944" cy="407987"/>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28" name="Rectangle 27">
            <a:extLst>
              <a:ext uri="{FF2B5EF4-FFF2-40B4-BE49-F238E27FC236}">
                <a16:creationId xmlns:a16="http://schemas.microsoft.com/office/drawing/2014/main" id="{F4883E10-D0F8-4BC7-91A7-B0EAEF4554C0}"/>
              </a:ext>
            </a:extLst>
          </p:cNvPr>
          <p:cNvSpPr/>
          <p:nvPr/>
        </p:nvSpPr>
        <p:spPr bwMode="auto">
          <a:xfrm>
            <a:off x="5733927" y="1228725"/>
            <a:ext cx="1165828" cy="4079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Yazılım </a:t>
            </a:r>
          </a:p>
          <a:p>
            <a:pPr algn="ctr" rtl="0">
              <a:defRPr/>
            </a:pPr>
            <a:r>
              <a:rPr lang="en-GB" sz="1000" dirty="0">
                <a:cs typeface="Arial" charset="0"/>
              </a:rPr>
              <a:t>D</a:t>
            </a:r>
            <a:r>
              <a:rPr lang="en-GB" sz="1000" b="0" dirty="0">
                <a:cs typeface="Arial" charset="0"/>
              </a:rPr>
              <a:t>nehirler</a:t>
            </a:r>
          </a:p>
        </p:txBody>
      </p:sp>
      <p:sp>
        <p:nvSpPr>
          <p:cNvPr id="29" name="Down Arrow 59">
            <a:extLst>
              <a:ext uri="{FF2B5EF4-FFF2-40B4-BE49-F238E27FC236}">
                <a16:creationId xmlns:a16="http://schemas.microsoft.com/office/drawing/2014/main" id="{D10EDCA3-FED8-4D03-A0D1-E78E7DFEB395}"/>
              </a:ext>
            </a:extLst>
          </p:cNvPr>
          <p:cNvSpPr/>
          <p:nvPr/>
        </p:nvSpPr>
        <p:spPr bwMode="auto">
          <a:xfrm>
            <a:off x="1493784" y="2627313"/>
            <a:ext cx="327956"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0" name="Down Arrow 62">
            <a:extLst>
              <a:ext uri="{FF2B5EF4-FFF2-40B4-BE49-F238E27FC236}">
                <a16:creationId xmlns:a16="http://schemas.microsoft.com/office/drawing/2014/main" id="{1C0393BA-4AFE-43B4-BA36-B55F3A93E07E}"/>
              </a:ext>
            </a:extLst>
          </p:cNvPr>
          <p:cNvSpPr/>
          <p:nvPr/>
        </p:nvSpPr>
        <p:spPr bwMode="auto">
          <a:xfrm>
            <a:off x="6152863" y="1695450"/>
            <a:ext cx="325839"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1" name="Down Arrow 63">
            <a:extLst>
              <a:ext uri="{FF2B5EF4-FFF2-40B4-BE49-F238E27FC236}">
                <a16:creationId xmlns:a16="http://schemas.microsoft.com/office/drawing/2014/main" id="{66B3EFF4-4372-47EB-83D7-71CBB5C799AE}"/>
              </a:ext>
            </a:extLst>
          </p:cNvPr>
          <p:cNvSpPr/>
          <p:nvPr/>
        </p:nvSpPr>
        <p:spPr bwMode="auto">
          <a:xfrm>
            <a:off x="6188833" y="2627313"/>
            <a:ext cx="325839"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2" name="Down Arrow 66">
            <a:extLst>
              <a:ext uri="{FF2B5EF4-FFF2-40B4-BE49-F238E27FC236}">
                <a16:creationId xmlns:a16="http://schemas.microsoft.com/office/drawing/2014/main" id="{B07A28D8-FE68-4785-930C-22C1291D4970}"/>
              </a:ext>
            </a:extLst>
          </p:cNvPr>
          <p:cNvSpPr/>
          <p:nvPr/>
        </p:nvSpPr>
        <p:spPr bwMode="auto">
          <a:xfrm rot="2700000">
            <a:off x="2749224" y="3339383"/>
            <a:ext cx="233363" cy="38719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3" name="Down Arrow 70">
            <a:extLst>
              <a:ext uri="{FF2B5EF4-FFF2-40B4-BE49-F238E27FC236}">
                <a16:creationId xmlns:a16="http://schemas.microsoft.com/office/drawing/2014/main" id="{D29693E3-9B1F-42CC-9255-F3EAD5F7798E}"/>
              </a:ext>
            </a:extLst>
          </p:cNvPr>
          <p:cNvSpPr/>
          <p:nvPr/>
        </p:nvSpPr>
        <p:spPr bwMode="auto">
          <a:xfrm>
            <a:off x="3865641" y="414972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4" name="Down Arrow 71">
            <a:extLst>
              <a:ext uri="{FF2B5EF4-FFF2-40B4-BE49-F238E27FC236}">
                <a16:creationId xmlns:a16="http://schemas.microsoft.com/office/drawing/2014/main" id="{7127EA6F-CF5B-47DA-B8FA-012C16E7A50D}"/>
              </a:ext>
            </a:extLst>
          </p:cNvPr>
          <p:cNvSpPr/>
          <p:nvPr/>
        </p:nvSpPr>
        <p:spPr bwMode="auto">
          <a:xfrm rot="16200000">
            <a:off x="2827247"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5" name="Down Arrow 72">
            <a:extLst>
              <a:ext uri="{FF2B5EF4-FFF2-40B4-BE49-F238E27FC236}">
                <a16:creationId xmlns:a16="http://schemas.microsoft.com/office/drawing/2014/main" id="{5181CB4D-847A-44E8-AB94-AF99B269EDBC}"/>
              </a:ext>
            </a:extLst>
          </p:cNvPr>
          <p:cNvSpPr/>
          <p:nvPr/>
        </p:nvSpPr>
        <p:spPr bwMode="auto">
          <a:xfrm rot="5400000">
            <a:off x="4930391"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6" name="Down Arrow 73">
            <a:extLst>
              <a:ext uri="{FF2B5EF4-FFF2-40B4-BE49-F238E27FC236}">
                <a16:creationId xmlns:a16="http://schemas.microsoft.com/office/drawing/2014/main" id="{C4F4A996-B02D-4A8D-B382-4EB7EFB0C3B7}"/>
              </a:ext>
            </a:extLst>
          </p:cNvPr>
          <p:cNvSpPr/>
          <p:nvPr/>
        </p:nvSpPr>
        <p:spPr bwMode="auto">
          <a:xfrm rot="5400000">
            <a:off x="5210741" y="2968702"/>
            <a:ext cx="231775" cy="387199"/>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7" name="Down Arrow 74">
            <a:extLst>
              <a:ext uri="{FF2B5EF4-FFF2-40B4-BE49-F238E27FC236}">
                <a16:creationId xmlns:a16="http://schemas.microsoft.com/office/drawing/2014/main" id="{5A71DE23-11E3-479F-9AC4-77F06DD4EEC4}"/>
              </a:ext>
            </a:extLst>
          </p:cNvPr>
          <p:cNvSpPr/>
          <p:nvPr/>
        </p:nvSpPr>
        <p:spPr bwMode="auto">
          <a:xfrm rot="16200000">
            <a:off x="2622009" y="29676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8" name="Down Arrow 76">
            <a:extLst>
              <a:ext uri="{FF2B5EF4-FFF2-40B4-BE49-F238E27FC236}">
                <a16:creationId xmlns:a16="http://schemas.microsoft.com/office/drawing/2014/main" id="{908FEBB2-8697-41A6-8B79-C67251385ABE}"/>
              </a:ext>
            </a:extLst>
          </p:cNvPr>
          <p:cNvSpPr/>
          <p:nvPr/>
        </p:nvSpPr>
        <p:spPr bwMode="auto">
          <a:xfrm rot="14220710">
            <a:off x="5133777" y="1496337"/>
            <a:ext cx="233362"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9" name="Down Arrow 77">
            <a:extLst>
              <a:ext uri="{FF2B5EF4-FFF2-40B4-BE49-F238E27FC236}">
                <a16:creationId xmlns:a16="http://schemas.microsoft.com/office/drawing/2014/main" id="{49F092DB-6D88-47FB-BC9C-85EFAE861C64}"/>
              </a:ext>
            </a:extLst>
          </p:cNvPr>
          <p:cNvSpPr/>
          <p:nvPr/>
        </p:nvSpPr>
        <p:spPr bwMode="auto">
          <a:xfrm rot="7200000">
            <a:off x="2633647" y="1514594"/>
            <a:ext cx="231775"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40" name="Down Arrow 81">
            <a:extLst>
              <a:ext uri="{FF2B5EF4-FFF2-40B4-BE49-F238E27FC236}">
                <a16:creationId xmlns:a16="http://schemas.microsoft.com/office/drawing/2014/main" id="{8FCBE0B2-9240-4347-9EF6-CB9CB5D7D441}"/>
              </a:ext>
            </a:extLst>
          </p:cNvPr>
          <p:cNvSpPr/>
          <p:nvPr/>
        </p:nvSpPr>
        <p:spPr bwMode="auto">
          <a:xfrm rot="18900000">
            <a:off x="5097060" y="3395664"/>
            <a:ext cx="325839" cy="274637"/>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41" name="TextBox 23">
            <a:extLst>
              <a:ext uri="{FF2B5EF4-FFF2-40B4-BE49-F238E27FC236}">
                <a16:creationId xmlns:a16="http://schemas.microsoft.com/office/drawing/2014/main" id="{E6B3A08F-0B95-4369-BE5A-67039198E492}"/>
              </a:ext>
            </a:extLst>
          </p:cNvPr>
          <p:cNvSpPr txBox="1">
            <a:spLocks noChangeArrowheads="1"/>
          </p:cNvSpPr>
          <p:nvPr/>
        </p:nvSpPr>
        <p:spPr bwMode="auto">
          <a:xfrm>
            <a:off x="9914826" y="1131888"/>
            <a:ext cx="144723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IP Satıcıları:</a:t>
            </a:r>
          </a:p>
          <a:p>
            <a:pPr algn="l" rtl="0" eaLnBrk="1" hangingPunct="1"/>
            <a:r>
              <a:rPr lang="en-GB" sz="1200" b="0" dirty="0"/>
              <a:t>Çekirdek Tasarım </a:t>
            </a:r>
          </a:p>
        </p:txBody>
      </p:sp>
      <p:sp>
        <p:nvSpPr>
          <p:cNvPr id="42" name="TextBox 23">
            <a:extLst>
              <a:ext uri="{FF2B5EF4-FFF2-40B4-BE49-F238E27FC236}">
                <a16:creationId xmlns:a16="http://schemas.microsoft.com/office/drawing/2014/main" id="{F56F24A7-E081-4E7E-854A-59EAEF6BB213}"/>
              </a:ext>
            </a:extLst>
          </p:cNvPr>
          <p:cNvSpPr txBox="1">
            <a:spLocks noChangeArrowheads="1"/>
          </p:cNvSpPr>
          <p:nvPr/>
        </p:nvSpPr>
        <p:spPr bwMode="auto">
          <a:xfrm>
            <a:off x="9902131" y="2762251"/>
            <a:ext cx="202062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Fabless Satıcıları: SoC Tasarımı</a:t>
            </a:r>
          </a:p>
        </p:txBody>
      </p:sp>
      <p:sp>
        <p:nvSpPr>
          <p:cNvPr id="43" name="TextBox 23">
            <a:extLst>
              <a:ext uri="{FF2B5EF4-FFF2-40B4-BE49-F238E27FC236}">
                <a16:creationId xmlns:a16="http://schemas.microsoft.com/office/drawing/2014/main" id="{A07FAF1A-4F1C-4F33-8C63-20E2C3E16DA5}"/>
              </a:ext>
            </a:extLst>
          </p:cNvPr>
          <p:cNvSpPr txBox="1">
            <a:spLocks noChangeArrowheads="1"/>
          </p:cNvSpPr>
          <p:nvPr/>
        </p:nvSpPr>
        <p:spPr bwMode="auto">
          <a:xfrm>
            <a:off x="9914826" y="4495801"/>
            <a:ext cx="169055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Dökümhaneler: </a:t>
            </a:r>
          </a:p>
          <a:p>
            <a:pPr algn="l" rtl="0" eaLnBrk="1" hangingPunct="1"/>
            <a:r>
              <a:rPr lang="en-GB" sz="1200" b="0" dirty="0"/>
              <a:t>Çip İmalatı</a:t>
            </a:r>
          </a:p>
        </p:txBody>
      </p:sp>
      <p:cxnSp>
        <p:nvCxnSpPr>
          <p:cNvPr id="44" name="Straight Arrow Connector 43">
            <a:extLst>
              <a:ext uri="{FF2B5EF4-FFF2-40B4-BE49-F238E27FC236}">
                <a16:creationId xmlns:a16="http://schemas.microsoft.com/office/drawing/2014/main" id="{046DDE86-3BA4-424B-B1C5-3A2147AA20FE}"/>
              </a:ext>
            </a:extLst>
          </p:cNvPr>
          <p:cNvCxnSpPr/>
          <p:nvPr/>
        </p:nvCxnSpPr>
        <p:spPr bwMode="auto">
          <a:xfrm flipH="1">
            <a:off x="8844211" y="914400"/>
            <a:ext cx="0" cy="933450"/>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5" name="Straight Arrow Connector 44">
            <a:extLst>
              <a:ext uri="{FF2B5EF4-FFF2-40B4-BE49-F238E27FC236}">
                <a16:creationId xmlns:a16="http://schemas.microsoft.com/office/drawing/2014/main" id="{FCB49939-A44F-4FE2-A7A7-AC5BBC9EA729}"/>
              </a:ext>
            </a:extLst>
          </p:cNvPr>
          <p:cNvCxnSpPr/>
          <p:nvPr/>
        </p:nvCxnSpPr>
        <p:spPr bwMode="auto">
          <a:xfrm>
            <a:off x="8844211" y="1936751"/>
            <a:ext cx="0" cy="227806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6" name="Straight Arrow Connector 45">
            <a:extLst>
              <a:ext uri="{FF2B5EF4-FFF2-40B4-BE49-F238E27FC236}">
                <a16:creationId xmlns:a16="http://schemas.microsoft.com/office/drawing/2014/main" id="{8EC2111D-D871-4A72-BC88-448A80CA4035}"/>
              </a:ext>
            </a:extLst>
          </p:cNvPr>
          <p:cNvCxnSpPr/>
          <p:nvPr/>
        </p:nvCxnSpPr>
        <p:spPr bwMode="auto">
          <a:xfrm>
            <a:off x="8844211" y="4273551"/>
            <a:ext cx="0" cy="98901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sp>
        <p:nvSpPr>
          <p:cNvPr id="47" name="Down Arrow 54">
            <a:extLst>
              <a:ext uri="{FF2B5EF4-FFF2-40B4-BE49-F238E27FC236}">
                <a16:creationId xmlns:a16="http://schemas.microsoft.com/office/drawing/2014/main" id="{470F5514-CCD1-426B-9EAC-4182429FE177}"/>
              </a:ext>
            </a:extLst>
          </p:cNvPr>
          <p:cNvSpPr/>
          <p:nvPr/>
        </p:nvSpPr>
        <p:spPr bwMode="auto">
          <a:xfrm>
            <a:off x="3865641" y="508317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48" name="Rectangle 47">
            <a:extLst>
              <a:ext uri="{FF2B5EF4-FFF2-40B4-BE49-F238E27FC236}">
                <a16:creationId xmlns:a16="http://schemas.microsoft.com/office/drawing/2014/main" id="{362CA2F3-FBF8-4258-9CD9-53F7FD15A80E}"/>
              </a:ext>
            </a:extLst>
          </p:cNvPr>
          <p:cNvSpPr/>
          <p:nvPr/>
        </p:nvSpPr>
        <p:spPr bwMode="auto">
          <a:xfrm>
            <a:off x="3089126" y="5691188"/>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PCB Üretimi</a:t>
            </a:r>
          </a:p>
          <a:p>
            <a:pPr algn="ctr" rtl="0">
              <a:defRPr/>
            </a:pPr>
            <a:r>
              <a:rPr lang="en-GB" sz="1000" b="0" dirty="0" err="1">
                <a:cs typeface="Arial" charset="0"/>
              </a:rPr>
              <a:t>ve</a:t>
            </a:r>
            <a:r>
              <a:rPr lang="en-GB" sz="1000" b="0" dirty="0">
                <a:cs typeface="Arial" charset="0"/>
              </a:rPr>
              <a:t> </a:t>
            </a:r>
            <a:r>
              <a:rPr lang="en-GB" sz="1000" dirty="0" err="1" smtClean="0">
                <a:cs typeface="Arial" charset="0"/>
              </a:rPr>
              <a:t>Cihaz</a:t>
            </a:r>
            <a:r>
              <a:rPr lang="en-GB" sz="1000" dirty="0" smtClean="0">
                <a:cs typeface="Arial" charset="0"/>
              </a:rPr>
              <a:t> </a:t>
            </a:r>
            <a:r>
              <a:rPr lang="en-GB" sz="1000" dirty="0" err="1" smtClean="0">
                <a:cs typeface="Arial" charset="0"/>
              </a:rPr>
              <a:t>Bİrleştirilmesi</a:t>
            </a:r>
            <a:endParaRPr lang="en-GB" sz="1000" b="0" dirty="0">
              <a:cs typeface="Arial" charset="0"/>
            </a:endParaRPr>
          </a:p>
        </p:txBody>
      </p:sp>
      <p:cxnSp>
        <p:nvCxnSpPr>
          <p:cNvPr id="49" name="Straight Arrow Connector 48">
            <a:extLst>
              <a:ext uri="{FF2B5EF4-FFF2-40B4-BE49-F238E27FC236}">
                <a16:creationId xmlns:a16="http://schemas.microsoft.com/office/drawing/2014/main" id="{D5F9AB4F-8A59-4BC9-B86A-AADB6075C877}"/>
              </a:ext>
            </a:extLst>
          </p:cNvPr>
          <p:cNvCxnSpPr/>
          <p:nvPr/>
        </p:nvCxnSpPr>
        <p:spPr bwMode="auto">
          <a:xfrm>
            <a:off x="8844211" y="5278439"/>
            <a:ext cx="0" cy="1036637"/>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pic>
        <p:nvPicPr>
          <p:cNvPr id="50" name="Picture 4">
            <a:extLst>
              <a:ext uri="{FF2B5EF4-FFF2-40B4-BE49-F238E27FC236}">
                <a16:creationId xmlns:a16="http://schemas.microsoft.com/office/drawing/2014/main" id="{4A96A7EE-4C79-4DFD-8C2F-2B8788204A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847"/>
          <a:stretch/>
        </p:blipFill>
        <p:spPr bwMode="auto">
          <a:xfrm>
            <a:off x="7960908" y="4480626"/>
            <a:ext cx="1766606" cy="553227"/>
          </a:xfrm>
          <a:prstGeom prst="rect">
            <a:avLst/>
          </a:prstGeom>
          <a:ln>
            <a:noFill/>
          </a:ln>
          <a:effectLst>
            <a:softEdge rad="381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7">
            <a:extLst>
              <a:ext uri="{FF2B5EF4-FFF2-40B4-BE49-F238E27FC236}">
                <a16:creationId xmlns:a16="http://schemas.microsoft.com/office/drawing/2014/main" id="{B593F4CF-398D-4AD9-B85E-3DCBDF2FAEE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1705" y="5408614"/>
            <a:ext cx="1804812" cy="62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TextBox 23">
            <a:extLst>
              <a:ext uri="{FF2B5EF4-FFF2-40B4-BE49-F238E27FC236}">
                <a16:creationId xmlns:a16="http://schemas.microsoft.com/office/drawing/2014/main" id="{1D2D5B04-88E3-4FE3-98F0-2838274B9A48}"/>
              </a:ext>
            </a:extLst>
          </p:cNvPr>
          <p:cNvSpPr txBox="1">
            <a:spLocks noChangeArrowheads="1"/>
          </p:cNvSpPr>
          <p:nvPr/>
        </p:nvSpPr>
        <p:spPr bwMode="auto">
          <a:xfrm>
            <a:off x="9914826" y="5535613"/>
            <a:ext cx="20079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Cihaz Satıcıları: </a:t>
            </a:r>
          </a:p>
          <a:p>
            <a:pPr algn="l" rtl="0" eaLnBrk="1" hangingPunct="1"/>
            <a:r>
              <a:rPr lang="en-GB" sz="1200" b="0" dirty="0"/>
              <a:t>Nihai Ürünler</a:t>
            </a:r>
          </a:p>
        </p:txBody>
      </p:sp>
      <p:pic>
        <p:nvPicPr>
          <p:cNvPr id="53" name="Picture 2">
            <a:extLst>
              <a:ext uri="{FF2B5EF4-FFF2-40B4-BE49-F238E27FC236}">
                <a16:creationId xmlns:a16="http://schemas.microsoft.com/office/drawing/2014/main" id="{D34A5AD0-986E-4C46-BE14-2D82BD3D6FF6}"/>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7606" b="27414"/>
          <a:stretch/>
        </p:blipFill>
        <p:spPr bwMode="auto">
          <a:xfrm>
            <a:off x="7960908" y="2749278"/>
            <a:ext cx="1749786" cy="587375"/>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53">
            <a:extLst>
              <a:ext uri="{FF2B5EF4-FFF2-40B4-BE49-F238E27FC236}">
                <a16:creationId xmlns:a16="http://schemas.microsoft.com/office/drawing/2014/main" id="{46E8B65D-8BE7-42DD-AE5F-01AEBA4193B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290" t="31500" r="6129" b="26555"/>
          <a:stretch/>
        </p:blipFill>
        <p:spPr bwMode="auto">
          <a:xfrm>
            <a:off x="7961905" y="1110738"/>
            <a:ext cx="1765609" cy="514469"/>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ectangle 54">
            <a:extLst>
              <a:ext uri="{FF2B5EF4-FFF2-40B4-BE49-F238E27FC236}">
                <a16:creationId xmlns:a16="http://schemas.microsoft.com/office/drawing/2014/main" id="{D11ADC41-1C2A-4521-8A1E-ACA415EB8284}"/>
              </a:ext>
            </a:extLst>
          </p:cNvPr>
          <p:cNvSpPr/>
          <p:nvPr/>
        </p:nvSpPr>
        <p:spPr bwMode="auto">
          <a:xfrm>
            <a:off x="3171645" y="1957388"/>
            <a:ext cx="1748505" cy="62230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l" rtl="0" eaLnBrk="1" hangingPunct="1"/>
            <a:r>
              <a:rPr lang="en-GB" sz="1000" b="0" dirty="0"/>
              <a:t>Mimari tasarım</a:t>
            </a:r>
          </a:p>
          <a:p>
            <a:pPr algn="l" rtl="0" eaLnBrk="1" hangingPunct="1"/>
            <a:r>
              <a:rPr lang="en-GB" sz="1000" b="0" dirty="0"/>
              <a:t>HW / SW Bölümleme</a:t>
            </a:r>
          </a:p>
        </p:txBody>
      </p:sp>
      <p:sp>
        <p:nvSpPr>
          <p:cNvPr id="56" name="Rectangle 55">
            <a:extLst>
              <a:ext uri="{FF2B5EF4-FFF2-40B4-BE49-F238E27FC236}">
                <a16:creationId xmlns:a16="http://schemas.microsoft.com/office/drawing/2014/main" id="{B3C3D425-7841-49F9-89B4-5F8F355048B9}"/>
              </a:ext>
            </a:extLst>
          </p:cNvPr>
          <p:cNvSpPr/>
          <p:nvPr/>
        </p:nvSpPr>
        <p:spPr bwMode="auto">
          <a:xfrm>
            <a:off x="2932554" y="4627563"/>
            <a:ext cx="2200474" cy="406290"/>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42542424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SoC Tasarım Akışı</a:t>
            </a:r>
            <a:endParaRPr lang="en-US" dirty="0"/>
          </a:p>
        </p:txBody>
      </p:sp>
      <p:grpSp>
        <p:nvGrpSpPr>
          <p:cNvPr id="7" name="Group 15">
            <a:extLst>
              <a:ext uri="{FF2B5EF4-FFF2-40B4-BE49-F238E27FC236}">
                <a16:creationId xmlns:a16="http://schemas.microsoft.com/office/drawing/2014/main" id="{93E3B15F-7D0C-49A9-892A-C0377E24F3B9}"/>
              </a:ext>
            </a:extLst>
          </p:cNvPr>
          <p:cNvGrpSpPr>
            <a:grpSpLocks/>
          </p:cNvGrpSpPr>
          <p:nvPr/>
        </p:nvGrpSpPr>
        <p:grpSpPr bwMode="auto">
          <a:xfrm>
            <a:off x="928855" y="1876425"/>
            <a:ext cx="10598242" cy="3386138"/>
            <a:chOff x="696913" y="1876602"/>
            <a:chExt cx="6407150" cy="3386138"/>
          </a:xfrm>
        </p:grpSpPr>
        <p:cxnSp>
          <p:nvCxnSpPr>
            <p:cNvPr id="57" name="Straight Connector 56">
              <a:extLst>
                <a:ext uri="{FF2B5EF4-FFF2-40B4-BE49-F238E27FC236}">
                  <a16:creationId xmlns:a16="http://schemas.microsoft.com/office/drawing/2014/main" id="{1EA96CF1-AA03-407F-91DC-29CBD34886B1}"/>
                </a:ext>
              </a:extLst>
            </p:cNvPr>
            <p:cNvCxnSpPr/>
            <p:nvPr/>
          </p:nvCxnSpPr>
          <p:spPr bwMode="auto">
            <a:xfrm flipH="1">
              <a:off x="696913" y="4243565"/>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8" name="Straight Connector 57">
              <a:extLst>
                <a:ext uri="{FF2B5EF4-FFF2-40B4-BE49-F238E27FC236}">
                  <a16:creationId xmlns:a16="http://schemas.microsoft.com/office/drawing/2014/main" id="{7E3A6BE6-302E-48EC-811F-8695BFEE38EB}"/>
                </a:ext>
              </a:extLst>
            </p:cNvPr>
            <p:cNvCxnSpPr/>
            <p:nvPr/>
          </p:nvCxnSpPr>
          <p:spPr bwMode="auto">
            <a:xfrm flipH="1">
              <a:off x="696913" y="1876602"/>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9" name="Straight Connector 58">
              <a:extLst>
                <a:ext uri="{FF2B5EF4-FFF2-40B4-BE49-F238E27FC236}">
                  <a16:creationId xmlns:a16="http://schemas.microsoft.com/office/drawing/2014/main" id="{D72BA5E2-62C0-4508-8B18-E0E44CD22507}"/>
                </a:ext>
              </a:extLst>
            </p:cNvPr>
            <p:cNvCxnSpPr/>
            <p:nvPr/>
          </p:nvCxnSpPr>
          <p:spPr bwMode="auto">
            <a:xfrm flipH="1">
              <a:off x="696913" y="5262740"/>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grpSp>
      <p:sp>
        <p:nvSpPr>
          <p:cNvPr id="8" name="Rectangle 7">
            <a:extLst>
              <a:ext uri="{FF2B5EF4-FFF2-40B4-BE49-F238E27FC236}">
                <a16:creationId xmlns:a16="http://schemas.microsoft.com/office/drawing/2014/main" id="{067850A7-9D97-4E89-866F-A76AE4D2F3C4}"/>
              </a:ext>
            </a:extLst>
          </p:cNvPr>
          <p:cNvSpPr/>
          <p:nvPr/>
        </p:nvSpPr>
        <p:spPr bwMode="auto">
          <a:xfrm>
            <a:off x="1303358" y="1030288"/>
            <a:ext cx="1165828" cy="41116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9" name="Rectangle 8">
            <a:extLst>
              <a:ext uri="{FF2B5EF4-FFF2-40B4-BE49-F238E27FC236}">
                <a16:creationId xmlns:a16="http://schemas.microsoft.com/office/drawing/2014/main" id="{B64E8AB3-4B04-4EE9-86F1-23042012B002}"/>
              </a:ext>
            </a:extLst>
          </p:cNvPr>
          <p:cNvSpPr/>
          <p:nvPr/>
        </p:nvSpPr>
        <p:spPr bwMode="auto">
          <a:xfrm>
            <a:off x="1206030" y="1085851"/>
            <a:ext cx="1165828" cy="4095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10" name="Rectangle 9">
            <a:extLst>
              <a:ext uri="{FF2B5EF4-FFF2-40B4-BE49-F238E27FC236}">
                <a16:creationId xmlns:a16="http://schemas.microsoft.com/office/drawing/2014/main" id="{B35C1E15-D1B9-40A8-AB2C-C9DF629771BC}"/>
              </a:ext>
            </a:extLst>
          </p:cNvPr>
          <p:cNvSpPr/>
          <p:nvPr/>
        </p:nvSpPr>
        <p:spPr bwMode="auto">
          <a:xfrm>
            <a:off x="1127743" y="1157289"/>
            <a:ext cx="1167944" cy="407987"/>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11" name="Rectangle 10">
            <a:extLst>
              <a:ext uri="{FF2B5EF4-FFF2-40B4-BE49-F238E27FC236}">
                <a16:creationId xmlns:a16="http://schemas.microsoft.com/office/drawing/2014/main" id="{70B08DF9-3BE9-4513-B931-AE44C6A1F136}"/>
              </a:ext>
            </a:extLst>
          </p:cNvPr>
          <p:cNvSpPr/>
          <p:nvPr/>
        </p:nvSpPr>
        <p:spPr bwMode="auto">
          <a:xfrm>
            <a:off x="1051573" y="1228725"/>
            <a:ext cx="1165827" cy="407988"/>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Donanım </a:t>
            </a:r>
          </a:p>
          <a:p>
            <a:pPr algn="ctr" rtl="0">
              <a:defRPr/>
            </a:pPr>
            <a:r>
              <a:rPr lang="en-GB" sz="1000" b="0" dirty="0">
                <a:cs typeface="Arial" charset="0"/>
              </a:rPr>
              <a:t>IP Çekirdekleri</a:t>
            </a:r>
          </a:p>
        </p:txBody>
      </p:sp>
      <p:sp>
        <p:nvSpPr>
          <p:cNvPr id="12" name="Down Arrow 12">
            <a:extLst>
              <a:ext uri="{FF2B5EF4-FFF2-40B4-BE49-F238E27FC236}">
                <a16:creationId xmlns:a16="http://schemas.microsoft.com/office/drawing/2014/main" id="{DD66806B-4F78-436E-A8C2-0181796B3507}"/>
              </a:ext>
            </a:extLst>
          </p:cNvPr>
          <p:cNvSpPr/>
          <p:nvPr/>
        </p:nvSpPr>
        <p:spPr bwMode="auto">
          <a:xfrm>
            <a:off x="1493784" y="1695450"/>
            <a:ext cx="327956"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13" name="Rectangle 12">
            <a:extLst>
              <a:ext uri="{FF2B5EF4-FFF2-40B4-BE49-F238E27FC236}">
                <a16:creationId xmlns:a16="http://schemas.microsoft.com/office/drawing/2014/main" id="{D636CAA9-E65D-4BBD-BB04-773C323DC68D}"/>
              </a:ext>
            </a:extLst>
          </p:cNvPr>
          <p:cNvSpPr/>
          <p:nvPr/>
        </p:nvSpPr>
        <p:spPr bwMode="auto">
          <a:xfrm>
            <a:off x="3332448" y="954088"/>
            <a:ext cx="1523405" cy="442912"/>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SoC </a:t>
            </a:r>
          </a:p>
          <a:p>
            <a:pPr algn="ctr" rtl="0">
              <a:defRPr/>
            </a:pPr>
            <a:r>
              <a:rPr lang="en-GB" sz="1000" b="0" dirty="0">
                <a:cs typeface="Arial" charset="0"/>
              </a:rPr>
              <a:t>Tasarım Özellikleri</a:t>
            </a:r>
          </a:p>
        </p:txBody>
      </p:sp>
      <p:sp>
        <p:nvSpPr>
          <p:cNvPr id="14" name="TextBox 18">
            <a:extLst>
              <a:ext uri="{FF2B5EF4-FFF2-40B4-BE49-F238E27FC236}">
                <a16:creationId xmlns:a16="http://schemas.microsoft.com/office/drawing/2014/main" id="{9146E707-5DE7-4545-AFCD-4A1BCE2AB499}"/>
              </a:ext>
            </a:extLst>
          </p:cNvPr>
          <p:cNvSpPr txBox="1">
            <a:spLocks noChangeArrowheads="1"/>
          </p:cNvSpPr>
          <p:nvPr/>
        </p:nvSpPr>
        <p:spPr bwMode="auto">
          <a:xfrm>
            <a:off x="2748475" y="1427163"/>
            <a:ext cx="1125627"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HW Çekirdekleri Satın Alın</a:t>
            </a:r>
          </a:p>
        </p:txBody>
      </p:sp>
      <p:sp>
        <p:nvSpPr>
          <p:cNvPr id="15" name="TextBox 23">
            <a:extLst>
              <a:ext uri="{FF2B5EF4-FFF2-40B4-BE49-F238E27FC236}">
                <a16:creationId xmlns:a16="http://schemas.microsoft.com/office/drawing/2014/main" id="{DF0E4543-0E01-4C81-BB38-BE18769B5D83}"/>
              </a:ext>
            </a:extLst>
          </p:cNvPr>
          <p:cNvSpPr txBox="1">
            <a:spLocks noChangeArrowheads="1"/>
          </p:cNvSpPr>
          <p:nvPr/>
        </p:nvSpPr>
        <p:spPr bwMode="auto">
          <a:xfrm>
            <a:off x="4388253" y="1397000"/>
            <a:ext cx="11319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Yazılım Sürücüleri Satın Alın</a:t>
            </a:r>
          </a:p>
        </p:txBody>
      </p:sp>
      <p:sp>
        <p:nvSpPr>
          <p:cNvPr id="16" name="Rectangle 15">
            <a:extLst>
              <a:ext uri="{FF2B5EF4-FFF2-40B4-BE49-F238E27FC236}">
                <a16:creationId xmlns:a16="http://schemas.microsoft.com/office/drawing/2014/main" id="{F76FF8AD-2551-402D-A91D-6CFAFEEA0135}"/>
              </a:ext>
            </a:extLst>
          </p:cNvPr>
          <p:cNvSpPr/>
          <p:nvPr/>
        </p:nvSpPr>
        <p:spPr bwMode="auto">
          <a:xfrm>
            <a:off x="1051574" y="2116138"/>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Birleşik</a:t>
            </a:r>
          </a:p>
          <a:p>
            <a:pPr algn="ctr" rtl="0">
              <a:defRPr/>
            </a:pPr>
            <a:r>
              <a:rPr lang="en-GB" sz="1000" b="0" dirty="0">
                <a:cs typeface="Arial" charset="0"/>
              </a:rPr>
              <a:t>Donanım</a:t>
            </a:r>
          </a:p>
        </p:txBody>
      </p:sp>
      <p:sp>
        <p:nvSpPr>
          <p:cNvPr id="17" name="Rectangle 16">
            <a:extLst>
              <a:ext uri="{FF2B5EF4-FFF2-40B4-BE49-F238E27FC236}">
                <a16:creationId xmlns:a16="http://schemas.microsoft.com/office/drawing/2014/main" id="{51475058-E893-4CA6-B023-8C94D059524B}"/>
              </a:ext>
            </a:extLst>
          </p:cNvPr>
          <p:cNvSpPr/>
          <p:nvPr/>
        </p:nvSpPr>
        <p:spPr bwMode="auto">
          <a:xfrm>
            <a:off x="5727579" y="2116138"/>
            <a:ext cx="1252577"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Birleşik</a:t>
            </a:r>
          </a:p>
          <a:p>
            <a:pPr algn="ctr" rtl="0">
              <a:defRPr/>
            </a:pPr>
            <a:r>
              <a:rPr lang="en-GB" sz="1000" b="0" dirty="0">
                <a:cs typeface="Arial" charset="0"/>
              </a:rPr>
              <a:t>Yazılım</a:t>
            </a:r>
          </a:p>
        </p:txBody>
      </p:sp>
      <p:sp>
        <p:nvSpPr>
          <p:cNvPr id="18" name="Rectangle 17">
            <a:extLst>
              <a:ext uri="{FF2B5EF4-FFF2-40B4-BE49-F238E27FC236}">
                <a16:creationId xmlns:a16="http://schemas.microsoft.com/office/drawing/2014/main" id="{B4EA2E12-8143-4FBE-99AB-4B3D3AABDA25}"/>
              </a:ext>
            </a:extLst>
          </p:cNvPr>
          <p:cNvSpPr/>
          <p:nvPr/>
        </p:nvSpPr>
        <p:spPr bwMode="auto">
          <a:xfrm>
            <a:off x="3114516" y="2900363"/>
            <a:ext cx="1830202" cy="493712"/>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Platformlarda Prototip</a:t>
            </a:r>
          </a:p>
          <a:p>
            <a:pPr algn="ctr" rtl="0">
              <a:defRPr/>
            </a:pPr>
            <a:r>
              <a:rPr lang="en-GB" sz="1000" b="0" dirty="0">
                <a:cs typeface="Arial" charset="0"/>
              </a:rPr>
              <a:t>ör. FPGA</a:t>
            </a:r>
          </a:p>
        </p:txBody>
      </p:sp>
      <p:sp>
        <p:nvSpPr>
          <p:cNvPr id="19" name="Rectangle 18">
            <a:extLst>
              <a:ext uri="{FF2B5EF4-FFF2-40B4-BE49-F238E27FC236}">
                <a16:creationId xmlns:a16="http://schemas.microsoft.com/office/drawing/2014/main" id="{7400F1FC-D8FF-4765-9A43-B85F1B62F287}"/>
              </a:ext>
            </a:extLst>
          </p:cNvPr>
          <p:cNvSpPr/>
          <p:nvPr/>
        </p:nvSpPr>
        <p:spPr bwMode="auto">
          <a:xfrm>
            <a:off x="1049457" y="2930525"/>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İşlevsel</a:t>
            </a:r>
          </a:p>
          <a:p>
            <a:pPr algn="ctr" rtl="0">
              <a:defRPr/>
            </a:pPr>
            <a:r>
              <a:rPr lang="en-GB" sz="1000" b="0" dirty="0">
                <a:cs typeface="Arial" charset="0"/>
              </a:rPr>
              <a:t>Simülasyon</a:t>
            </a:r>
          </a:p>
        </p:txBody>
      </p:sp>
      <p:sp>
        <p:nvSpPr>
          <p:cNvPr id="20" name="Rectangle 19">
            <a:extLst>
              <a:ext uri="{FF2B5EF4-FFF2-40B4-BE49-F238E27FC236}">
                <a16:creationId xmlns:a16="http://schemas.microsoft.com/office/drawing/2014/main" id="{D24CD60A-447C-4FB8-BBDB-45F06A0A0DCE}"/>
              </a:ext>
            </a:extLst>
          </p:cNvPr>
          <p:cNvSpPr/>
          <p:nvPr/>
        </p:nvSpPr>
        <p:spPr bwMode="auto">
          <a:xfrm>
            <a:off x="5763548" y="2930525"/>
            <a:ext cx="1216609"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Yazılım</a:t>
            </a:r>
          </a:p>
          <a:p>
            <a:pPr algn="ctr" rtl="0">
              <a:defRPr/>
            </a:pPr>
            <a:r>
              <a:rPr lang="en-GB" sz="1000" b="0" dirty="0">
                <a:cs typeface="Arial" charset="0"/>
              </a:rPr>
              <a:t>Simülasyon</a:t>
            </a:r>
          </a:p>
        </p:txBody>
      </p:sp>
      <p:sp>
        <p:nvSpPr>
          <p:cNvPr id="21" name="Rectangle 20">
            <a:extLst>
              <a:ext uri="{FF2B5EF4-FFF2-40B4-BE49-F238E27FC236}">
                <a16:creationId xmlns:a16="http://schemas.microsoft.com/office/drawing/2014/main" id="{F54EAE89-053C-4B46-86DE-964F9049CBF8}"/>
              </a:ext>
            </a:extLst>
          </p:cNvPr>
          <p:cNvSpPr/>
          <p:nvPr/>
        </p:nvSpPr>
        <p:spPr bwMode="auto">
          <a:xfrm>
            <a:off x="770166" y="3702051"/>
            <a:ext cx="1773074" cy="3968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Fiziksel Optimizasyon</a:t>
            </a:r>
          </a:p>
          <a:p>
            <a:pPr algn="ctr" rtl="0">
              <a:defRPr/>
            </a:pPr>
            <a:r>
              <a:rPr lang="en-GB" sz="1000" b="0" dirty="0">
                <a:cs typeface="Arial" charset="0"/>
              </a:rPr>
              <a:t>ve Fabrikasyon</a:t>
            </a:r>
          </a:p>
        </p:txBody>
      </p:sp>
      <p:sp>
        <p:nvSpPr>
          <p:cNvPr id="22" name="Rectangle 21">
            <a:extLst>
              <a:ext uri="{FF2B5EF4-FFF2-40B4-BE49-F238E27FC236}">
                <a16:creationId xmlns:a16="http://schemas.microsoft.com/office/drawing/2014/main" id="{DCD5D22A-025B-4BCB-A56D-B7BA5FDF37BB}"/>
              </a:ext>
            </a:extLst>
          </p:cNvPr>
          <p:cNvSpPr/>
          <p:nvPr/>
        </p:nvSpPr>
        <p:spPr bwMode="auto">
          <a:xfrm>
            <a:off x="5480026" y="3695700"/>
            <a:ext cx="2010048" cy="3952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Uygulama geliştirme</a:t>
            </a:r>
          </a:p>
          <a:p>
            <a:pPr algn="ctr" rtl="0">
              <a:defRPr/>
            </a:pPr>
            <a:r>
              <a:rPr lang="en-GB" sz="1000" b="0" dirty="0">
                <a:cs typeface="Arial" charset="0"/>
              </a:rPr>
              <a:t>ve Test</a:t>
            </a:r>
          </a:p>
        </p:txBody>
      </p:sp>
      <p:sp>
        <p:nvSpPr>
          <p:cNvPr id="23" name="Rectangle 22">
            <a:extLst>
              <a:ext uri="{FF2B5EF4-FFF2-40B4-BE49-F238E27FC236}">
                <a16:creationId xmlns:a16="http://schemas.microsoft.com/office/drawing/2014/main" id="{C222CC81-B34C-479B-85FC-38DE59D4DA38}"/>
              </a:ext>
            </a:extLst>
          </p:cNvPr>
          <p:cNvSpPr/>
          <p:nvPr/>
        </p:nvSpPr>
        <p:spPr bwMode="auto">
          <a:xfrm>
            <a:off x="3292247" y="3724275"/>
            <a:ext cx="1413381" cy="3746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HW / SW</a:t>
            </a:r>
          </a:p>
          <a:p>
            <a:pPr algn="ctr" rtl="0">
              <a:defRPr/>
            </a:pPr>
            <a:r>
              <a:rPr lang="en-GB" sz="1000" b="0" dirty="0">
                <a:cs typeface="Arial" charset="0"/>
              </a:rPr>
              <a:t>Birlikte doğrulama</a:t>
            </a:r>
          </a:p>
        </p:txBody>
      </p:sp>
      <p:sp>
        <p:nvSpPr>
          <p:cNvPr id="24" name="Rectangle 23">
            <a:extLst>
              <a:ext uri="{FF2B5EF4-FFF2-40B4-BE49-F238E27FC236}">
                <a16:creationId xmlns:a16="http://schemas.microsoft.com/office/drawing/2014/main" id="{BB123738-C31A-4843-8DCE-8205248D9767}"/>
              </a:ext>
            </a:extLst>
          </p:cNvPr>
          <p:cNvSpPr/>
          <p:nvPr/>
        </p:nvSpPr>
        <p:spPr bwMode="auto">
          <a:xfrm>
            <a:off x="3089126" y="4684713"/>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Hacim İmalatı </a:t>
            </a:r>
          </a:p>
          <a:p>
            <a:pPr algn="ctr" rtl="0">
              <a:defRPr/>
            </a:pPr>
            <a:r>
              <a:rPr lang="en-GB" sz="1000" b="0" dirty="0">
                <a:cs typeface="Arial" charset="0"/>
              </a:rPr>
              <a:t>ve gemi</a:t>
            </a:r>
          </a:p>
        </p:txBody>
      </p:sp>
      <p:sp>
        <p:nvSpPr>
          <p:cNvPr id="25" name="Rectangle 24">
            <a:extLst>
              <a:ext uri="{FF2B5EF4-FFF2-40B4-BE49-F238E27FC236}">
                <a16:creationId xmlns:a16="http://schemas.microsoft.com/office/drawing/2014/main" id="{8C06D36F-62B9-4843-AC30-08A2E3E6E9D7}"/>
              </a:ext>
            </a:extLst>
          </p:cNvPr>
          <p:cNvSpPr/>
          <p:nvPr/>
        </p:nvSpPr>
        <p:spPr bwMode="auto">
          <a:xfrm>
            <a:off x="5985712" y="1030288"/>
            <a:ext cx="1165827" cy="411162"/>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26" name="Rectangle 25">
            <a:extLst>
              <a:ext uri="{FF2B5EF4-FFF2-40B4-BE49-F238E27FC236}">
                <a16:creationId xmlns:a16="http://schemas.microsoft.com/office/drawing/2014/main" id="{FCE0AF1F-6D13-4837-9EE4-7571ECD4CC67}"/>
              </a:ext>
            </a:extLst>
          </p:cNvPr>
          <p:cNvSpPr/>
          <p:nvPr/>
        </p:nvSpPr>
        <p:spPr bwMode="auto">
          <a:xfrm>
            <a:off x="5888383" y="1085851"/>
            <a:ext cx="1165827" cy="40957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27" name="Rectangle 26">
            <a:extLst>
              <a:ext uri="{FF2B5EF4-FFF2-40B4-BE49-F238E27FC236}">
                <a16:creationId xmlns:a16="http://schemas.microsoft.com/office/drawing/2014/main" id="{223CAEA7-ACB7-404B-99B0-6FB32708A6F5}"/>
              </a:ext>
            </a:extLst>
          </p:cNvPr>
          <p:cNvSpPr/>
          <p:nvPr/>
        </p:nvSpPr>
        <p:spPr bwMode="auto">
          <a:xfrm>
            <a:off x="5810096" y="1157289"/>
            <a:ext cx="1167944" cy="407987"/>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28" name="Rectangle 27">
            <a:extLst>
              <a:ext uri="{FF2B5EF4-FFF2-40B4-BE49-F238E27FC236}">
                <a16:creationId xmlns:a16="http://schemas.microsoft.com/office/drawing/2014/main" id="{9416CFE6-C2F3-47CC-BDCF-8B1439A4EBA4}"/>
              </a:ext>
            </a:extLst>
          </p:cNvPr>
          <p:cNvSpPr/>
          <p:nvPr/>
        </p:nvSpPr>
        <p:spPr bwMode="auto">
          <a:xfrm>
            <a:off x="5733927" y="1228725"/>
            <a:ext cx="1165828" cy="4079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Yazılım </a:t>
            </a:r>
          </a:p>
          <a:p>
            <a:pPr algn="ctr" rtl="0">
              <a:defRPr/>
            </a:pPr>
            <a:r>
              <a:rPr lang="en-GB" sz="1000" dirty="0">
                <a:cs typeface="Arial" charset="0"/>
              </a:rPr>
              <a:t>D</a:t>
            </a:r>
            <a:r>
              <a:rPr lang="en-GB" sz="1000" b="0" dirty="0">
                <a:cs typeface="Arial" charset="0"/>
              </a:rPr>
              <a:t>nehirler</a:t>
            </a:r>
          </a:p>
        </p:txBody>
      </p:sp>
      <p:sp>
        <p:nvSpPr>
          <p:cNvPr id="29" name="Down Arrow 59">
            <a:extLst>
              <a:ext uri="{FF2B5EF4-FFF2-40B4-BE49-F238E27FC236}">
                <a16:creationId xmlns:a16="http://schemas.microsoft.com/office/drawing/2014/main" id="{5734E3A0-120D-417E-973A-380E2277391C}"/>
              </a:ext>
            </a:extLst>
          </p:cNvPr>
          <p:cNvSpPr/>
          <p:nvPr/>
        </p:nvSpPr>
        <p:spPr bwMode="auto">
          <a:xfrm>
            <a:off x="1493784" y="2627313"/>
            <a:ext cx="327956"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0" name="Down Arrow 62">
            <a:extLst>
              <a:ext uri="{FF2B5EF4-FFF2-40B4-BE49-F238E27FC236}">
                <a16:creationId xmlns:a16="http://schemas.microsoft.com/office/drawing/2014/main" id="{5DD1B962-40FB-430F-A59B-979166991795}"/>
              </a:ext>
            </a:extLst>
          </p:cNvPr>
          <p:cNvSpPr/>
          <p:nvPr/>
        </p:nvSpPr>
        <p:spPr bwMode="auto">
          <a:xfrm>
            <a:off x="6152863" y="1695450"/>
            <a:ext cx="325839"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1" name="Down Arrow 63">
            <a:extLst>
              <a:ext uri="{FF2B5EF4-FFF2-40B4-BE49-F238E27FC236}">
                <a16:creationId xmlns:a16="http://schemas.microsoft.com/office/drawing/2014/main" id="{FB128AB5-F27C-41DB-A8D9-7330EA8E3001}"/>
              </a:ext>
            </a:extLst>
          </p:cNvPr>
          <p:cNvSpPr/>
          <p:nvPr/>
        </p:nvSpPr>
        <p:spPr bwMode="auto">
          <a:xfrm>
            <a:off x="6188833" y="2627313"/>
            <a:ext cx="325839"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2" name="Down Arrow 66">
            <a:extLst>
              <a:ext uri="{FF2B5EF4-FFF2-40B4-BE49-F238E27FC236}">
                <a16:creationId xmlns:a16="http://schemas.microsoft.com/office/drawing/2014/main" id="{95CB006D-1089-4ACA-840B-448A0DC2E0C1}"/>
              </a:ext>
            </a:extLst>
          </p:cNvPr>
          <p:cNvSpPr/>
          <p:nvPr/>
        </p:nvSpPr>
        <p:spPr bwMode="auto">
          <a:xfrm rot="2700000">
            <a:off x="2749224" y="3339383"/>
            <a:ext cx="233363" cy="38719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3" name="Down Arrow 70">
            <a:extLst>
              <a:ext uri="{FF2B5EF4-FFF2-40B4-BE49-F238E27FC236}">
                <a16:creationId xmlns:a16="http://schemas.microsoft.com/office/drawing/2014/main" id="{DDCBFC4F-278F-4CC8-B893-7E4918D5C83E}"/>
              </a:ext>
            </a:extLst>
          </p:cNvPr>
          <p:cNvSpPr/>
          <p:nvPr/>
        </p:nvSpPr>
        <p:spPr bwMode="auto">
          <a:xfrm>
            <a:off x="3865641" y="414972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4" name="Down Arrow 71">
            <a:extLst>
              <a:ext uri="{FF2B5EF4-FFF2-40B4-BE49-F238E27FC236}">
                <a16:creationId xmlns:a16="http://schemas.microsoft.com/office/drawing/2014/main" id="{C4456E3A-4B23-41BC-BFC4-8D9D149282F3}"/>
              </a:ext>
            </a:extLst>
          </p:cNvPr>
          <p:cNvSpPr/>
          <p:nvPr/>
        </p:nvSpPr>
        <p:spPr bwMode="auto">
          <a:xfrm rot="16200000">
            <a:off x="2827247"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5" name="Down Arrow 72">
            <a:extLst>
              <a:ext uri="{FF2B5EF4-FFF2-40B4-BE49-F238E27FC236}">
                <a16:creationId xmlns:a16="http://schemas.microsoft.com/office/drawing/2014/main" id="{D5A40290-0353-4771-ADAB-333ABF2C9DE7}"/>
              </a:ext>
            </a:extLst>
          </p:cNvPr>
          <p:cNvSpPr/>
          <p:nvPr/>
        </p:nvSpPr>
        <p:spPr bwMode="auto">
          <a:xfrm rot="5400000">
            <a:off x="4930391"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6" name="Down Arrow 73">
            <a:extLst>
              <a:ext uri="{FF2B5EF4-FFF2-40B4-BE49-F238E27FC236}">
                <a16:creationId xmlns:a16="http://schemas.microsoft.com/office/drawing/2014/main" id="{730F7044-31CA-4E68-BB45-74E368BA7D50}"/>
              </a:ext>
            </a:extLst>
          </p:cNvPr>
          <p:cNvSpPr/>
          <p:nvPr/>
        </p:nvSpPr>
        <p:spPr bwMode="auto">
          <a:xfrm rot="5400000">
            <a:off x="5210741" y="2968702"/>
            <a:ext cx="231775" cy="387199"/>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7" name="Down Arrow 74">
            <a:extLst>
              <a:ext uri="{FF2B5EF4-FFF2-40B4-BE49-F238E27FC236}">
                <a16:creationId xmlns:a16="http://schemas.microsoft.com/office/drawing/2014/main" id="{62B43E13-C9A2-488F-BD5F-E8BAAAB9044B}"/>
              </a:ext>
            </a:extLst>
          </p:cNvPr>
          <p:cNvSpPr/>
          <p:nvPr/>
        </p:nvSpPr>
        <p:spPr bwMode="auto">
          <a:xfrm rot="16200000">
            <a:off x="2622009" y="29676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8" name="Down Arrow 76">
            <a:extLst>
              <a:ext uri="{FF2B5EF4-FFF2-40B4-BE49-F238E27FC236}">
                <a16:creationId xmlns:a16="http://schemas.microsoft.com/office/drawing/2014/main" id="{9FD28097-7043-4AF9-920A-110DE62282F5}"/>
              </a:ext>
            </a:extLst>
          </p:cNvPr>
          <p:cNvSpPr/>
          <p:nvPr/>
        </p:nvSpPr>
        <p:spPr bwMode="auto">
          <a:xfrm rot="14220710">
            <a:off x="5133777" y="1496337"/>
            <a:ext cx="233362"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39" name="Down Arrow 77">
            <a:extLst>
              <a:ext uri="{FF2B5EF4-FFF2-40B4-BE49-F238E27FC236}">
                <a16:creationId xmlns:a16="http://schemas.microsoft.com/office/drawing/2014/main" id="{8A14BE4A-0BC5-40A9-BC92-1FFAA5A1D18E}"/>
              </a:ext>
            </a:extLst>
          </p:cNvPr>
          <p:cNvSpPr/>
          <p:nvPr/>
        </p:nvSpPr>
        <p:spPr bwMode="auto">
          <a:xfrm rot="7200000">
            <a:off x="2633647" y="1514594"/>
            <a:ext cx="231775"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40" name="Down Arrow 81">
            <a:extLst>
              <a:ext uri="{FF2B5EF4-FFF2-40B4-BE49-F238E27FC236}">
                <a16:creationId xmlns:a16="http://schemas.microsoft.com/office/drawing/2014/main" id="{50D563DC-523E-4126-BE63-6CDBEC73A1D0}"/>
              </a:ext>
            </a:extLst>
          </p:cNvPr>
          <p:cNvSpPr/>
          <p:nvPr/>
        </p:nvSpPr>
        <p:spPr bwMode="auto">
          <a:xfrm rot="18900000">
            <a:off x="5097060" y="3395664"/>
            <a:ext cx="325839" cy="274637"/>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41" name="TextBox 23">
            <a:extLst>
              <a:ext uri="{FF2B5EF4-FFF2-40B4-BE49-F238E27FC236}">
                <a16:creationId xmlns:a16="http://schemas.microsoft.com/office/drawing/2014/main" id="{5BE792EA-A860-4247-9A8A-CAA09B6CF218}"/>
              </a:ext>
            </a:extLst>
          </p:cNvPr>
          <p:cNvSpPr txBox="1">
            <a:spLocks noChangeArrowheads="1"/>
          </p:cNvSpPr>
          <p:nvPr/>
        </p:nvSpPr>
        <p:spPr bwMode="auto">
          <a:xfrm>
            <a:off x="9914826" y="1131888"/>
            <a:ext cx="144723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IP Satıcıları:</a:t>
            </a:r>
          </a:p>
          <a:p>
            <a:pPr algn="l" rtl="0" eaLnBrk="1" hangingPunct="1"/>
            <a:r>
              <a:rPr lang="en-GB" sz="1200" b="0" dirty="0"/>
              <a:t>Çekirdek Tasarım </a:t>
            </a:r>
          </a:p>
        </p:txBody>
      </p:sp>
      <p:sp>
        <p:nvSpPr>
          <p:cNvPr id="42" name="TextBox 23">
            <a:extLst>
              <a:ext uri="{FF2B5EF4-FFF2-40B4-BE49-F238E27FC236}">
                <a16:creationId xmlns:a16="http://schemas.microsoft.com/office/drawing/2014/main" id="{20D2F067-BFF3-40CF-BFC0-2D3D2FBACF8C}"/>
              </a:ext>
            </a:extLst>
          </p:cNvPr>
          <p:cNvSpPr txBox="1">
            <a:spLocks noChangeArrowheads="1"/>
          </p:cNvSpPr>
          <p:nvPr/>
        </p:nvSpPr>
        <p:spPr bwMode="auto">
          <a:xfrm>
            <a:off x="9902131" y="2762251"/>
            <a:ext cx="202062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Fabless Satıcıları: SoC Tasarımı</a:t>
            </a:r>
          </a:p>
        </p:txBody>
      </p:sp>
      <p:sp>
        <p:nvSpPr>
          <p:cNvPr id="43" name="TextBox 23">
            <a:extLst>
              <a:ext uri="{FF2B5EF4-FFF2-40B4-BE49-F238E27FC236}">
                <a16:creationId xmlns:a16="http://schemas.microsoft.com/office/drawing/2014/main" id="{51B7A040-1184-4549-AD65-401E820693FE}"/>
              </a:ext>
            </a:extLst>
          </p:cNvPr>
          <p:cNvSpPr txBox="1">
            <a:spLocks noChangeArrowheads="1"/>
          </p:cNvSpPr>
          <p:nvPr/>
        </p:nvSpPr>
        <p:spPr bwMode="auto">
          <a:xfrm>
            <a:off x="9914826" y="4495801"/>
            <a:ext cx="169055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Dökümhaneler: </a:t>
            </a:r>
          </a:p>
          <a:p>
            <a:pPr algn="l" rtl="0" eaLnBrk="1" hangingPunct="1"/>
            <a:r>
              <a:rPr lang="en-GB" sz="1200" b="0" dirty="0"/>
              <a:t>Çip İmalatı</a:t>
            </a:r>
          </a:p>
        </p:txBody>
      </p:sp>
      <p:cxnSp>
        <p:nvCxnSpPr>
          <p:cNvPr id="44" name="Straight Arrow Connector 43">
            <a:extLst>
              <a:ext uri="{FF2B5EF4-FFF2-40B4-BE49-F238E27FC236}">
                <a16:creationId xmlns:a16="http://schemas.microsoft.com/office/drawing/2014/main" id="{52E3DFF4-0C00-4236-9BDC-9001BAA5CD06}"/>
              </a:ext>
            </a:extLst>
          </p:cNvPr>
          <p:cNvCxnSpPr/>
          <p:nvPr/>
        </p:nvCxnSpPr>
        <p:spPr bwMode="auto">
          <a:xfrm flipH="1">
            <a:off x="8844211" y="914400"/>
            <a:ext cx="0" cy="933450"/>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5" name="Straight Arrow Connector 44">
            <a:extLst>
              <a:ext uri="{FF2B5EF4-FFF2-40B4-BE49-F238E27FC236}">
                <a16:creationId xmlns:a16="http://schemas.microsoft.com/office/drawing/2014/main" id="{94DA8A07-4C22-4A7B-B7A8-157253723D7F}"/>
              </a:ext>
            </a:extLst>
          </p:cNvPr>
          <p:cNvCxnSpPr/>
          <p:nvPr/>
        </p:nvCxnSpPr>
        <p:spPr bwMode="auto">
          <a:xfrm>
            <a:off x="8844211" y="1936751"/>
            <a:ext cx="0" cy="227806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6" name="Straight Arrow Connector 45">
            <a:extLst>
              <a:ext uri="{FF2B5EF4-FFF2-40B4-BE49-F238E27FC236}">
                <a16:creationId xmlns:a16="http://schemas.microsoft.com/office/drawing/2014/main" id="{3718EAE4-090A-42AA-905D-E7761D9C17D4}"/>
              </a:ext>
            </a:extLst>
          </p:cNvPr>
          <p:cNvCxnSpPr/>
          <p:nvPr/>
        </p:nvCxnSpPr>
        <p:spPr bwMode="auto">
          <a:xfrm>
            <a:off x="8844211" y="4273551"/>
            <a:ext cx="0" cy="98901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sp>
        <p:nvSpPr>
          <p:cNvPr id="47" name="Down Arrow 54">
            <a:extLst>
              <a:ext uri="{FF2B5EF4-FFF2-40B4-BE49-F238E27FC236}">
                <a16:creationId xmlns:a16="http://schemas.microsoft.com/office/drawing/2014/main" id="{0C56C077-FB4C-4FB7-A459-7020865639F1}"/>
              </a:ext>
            </a:extLst>
          </p:cNvPr>
          <p:cNvSpPr/>
          <p:nvPr/>
        </p:nvSpPr>
        <p:spPr bwMode="auto">
          <a:xfrm>
            <a:off x="3865641" y="508317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b="0" dirty="0">
              <a:cs typeface="Arial" charset="0"/>
            </a:endParaRPr>
          </a:p>
        </p:txBody>
      </p:sp>
      <p:sp>
        <p:nvSpPr>
          <p:cNvPr id="48" name="Rectangle 47">
            <a:extLst>
              <a:ext uri="{FF2B5EF4-FFF2-40B4-BE49-F238E27FC236}">
                <a16:creationId xmlns:a16="http://schemas.microsoft.com/office/drawing/2014/main" id="{9025E2CB-8929-4B53-99A1-DD8E06265FDD}"/>
              </a:ext>
            </a:extLst>
          </p:cNvPr>
          <p:cNvSpPr/>
          <p:nvPr/>
        </p:nvSpPr>
        <p:spPr bwMode="auto">
          <a:xfrm>
            <a:off x="3089126" y="5691188"/>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b="0" dirty="0">
                <a:cs typeface="Arial" charset="0"/>
              </a:rPr>
              <a:t>PCB Üretimi</a:t>
            </a:r>
          </a:p>
          <a:p>
            <a:pPr algn="ctr" rtl="0">
              <a:defRPr/>
            </a:pPr>
            <a:r>
              <a:rPr lang="en-GB" sz="1000" b="0" dirty="0">
                <a:cs typeface="Arial" charset="0"/>
              </a:rPr>
              <a:t>ve Cihaz Montajı</a:t>
            </a:r>
          </a:p>
        </p:txBody>
      </p:sp>
      <p:cxnSp>
        <p:nvCxnSpPr>
          <p:cNvPr id="49" name="Straight Arrow Connector 48">
            <a:extLst>
              <a:ext uri="{FF2B5EF4-FFF2-40B4-BE49-F238E27FC236}">
                <a16:creationId xmlns:a16="http://schemas.microsoft.com/office/drawing/2014/main" id="{8D7D4F8F-73F9-4C4D-A6F8-8CFC22B420D0}"/>
              </a:ext>
            </a:extLst>
          </p:cNvPr>
          <p:cNvCxnSpPr/>
          <p:nvPr/>
        </p:nvCxnSpPr>
        <p:spPr bwMode="auto">
          <a:xfrm>
            <a:off x="8844211" y="5278439"/>
            <a:ext cx="0" cy="1036637"/>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pic>
        <p:nvPicPr>
          <p:cNvPr id="50" name="Picture 4">
            <a:extLst>
              <a:ext uri="{FF2B5EF4-FFF2-40B4-BE49-F238E27FC236}">
                <a16:creationId xmlns:a16="http://schemas.microsoft.com/office/drawing/2014/main" id="{91BE2EA2-B259-4C28-8737-168DAFA933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847"/>
          <a:stretch/>
        </p:blipFill>
        <p:spPr bwMode="auto">
          <a:xfrm>
            <a:off x="7960908" y="4480626"/>
            <a:ext cx="1766606" cy="553227"/>
          </a:xfrm>
          <a:prstGeom prst="rect">
            <a:avLst/>
          </a:prstGeom>
          <a:ln>
            <a:noFill/>
          </a:ln>
          <a:effectLst>
            <a:softEdge rad="381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7">
            <a:extLst>
              <a:ext uri="{FF2B5EF4-FFF2-40B4-BE49-F238E27FC236}">
                <a16:creationId xmlns:a16="http://schemas.microsoft.com/office/drawing/2014/main" id="{0E3DDE5A-74A8-4999-9BB9-C43CD7611FA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1705" y="5408614"/>
            <a:ext cx="1804812" cy="62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TextBox 23">
            <a:extLst>
              <a:ext uri="{FF2B5EF4-FFF2-40B4-BE49-F238E27FC236}">
                <a16:creationId xmlns:a16="http://schemas.microsoft.com/office/drawing/2014/main" id="{4D43946F-5CD1-4795-BD7F-B6C27B9DC7F9}"/>
              </a:ext>
            </a:extLst>
          </p:cNvPr>
          <p:cNvSpPr txBox="1">
            <a:spLocks noChangeArrowheads="1"/>
          </p:cNvSpPr>
          <p:nvPr/>
        </p:nvSpPr>
        <p:spPr bwMode="auto">
          <a:xfrm>
            <a:off x="9914826" y="5535613"/>
            <a:ext cx="20079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Cihaz Satıcıları: </a:t>
            </a:r>
          </a:p>
          <a:p>
            <a:pPr algn="l" rtl="0" eaLnBrk="1" hangingPunct="1"/>
            <a:r>
              <a:rPr lang="en-GB" sz="1200" b="0" dirty="0"/>
              <a:t>Nihai Ürünler</a:t>
            </a:r>
          </a:p>
        </p:txBody>
      </p:sp>
      <p:pic>
        <p:nvPicPr>
          <p:cNvPr id="53" name="Picture 2">
            <a:extLst>
              <a:ext uri="{FF2B5EF4-FFF2-40B4-BE49-F238E27FC236}">
                <a16:creationId xmlns:a16="http://schemas.microsoft.com/office/drawing/2014/main" id="{2D6F886A-8F52-447B-ABAC-844C14F861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7606" b="27414"/>
          <a:stretch/>
        </p:blipFill>
        <p:spPr bwMode="auto">
          <a:xfrm>
            <a:off x="7960908" y="2749278"/>
            <a:ext cx="1749786" cy="587375"/>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53">
            <a:extLst>
              <a:ext uri="{FF2B5EF4-FFF2-40B4-BE49-F238E27FC236}">
                <a16:creationId xmlns:a16="http://schemas.microsoft.com/office/drawing/2014/main" id="{2479DCD4-4F6D-486C-A15D-72EA238AC70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290" t="31500" r="6129" b="26555"/>
          <a:stretch/>
        </p:blipFill>
        <p:spPr bwMode="auto">
          <a:xfrm>
            <a:off x="7961905" y="1110738"/>
            <a:ext cx="1765609" cy="514469"/>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ectangle 54">
            <a:extLst>
              <a:ext uri="{FF2B5EF4-FFF2-40B4-BE49-F238E27FC236}">
                <a16:creationId xmlns:a16="http://schemas.microsoft.com/office/drawing/2014/main" id="{286E6E3A-9311-4A1E-939D-AE86EEEF5430}"/>
              </a:ext>
            </a:extLst>
          </p:cNvPr>
          <p:cNvSpPr/>
          <p:nvPr/>
        </p:nvSpPr>
        <p:spPr bwMode="auto">
          <a:xfrm>
            <a:off x="3171645" y="1957388"/>
            <a:ext cx="1748505" cy="62230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l" rtl="0" eaLnBrk="1" hangingPunct="1"/>
            <a:r>
              <a:rPr lang="en-GB" sz="1000" b="0" dirty="0"/>
              <a:t>Mimari tasarım</a:t>
            </a:r>
          </a:p>
          <a:p>
            <a:pPr algn="l" rtl="0" eaLnBrk="1" hangingPunct="1"/>
            <a:r>
              <a:rPr lang="en-GB" sz="1000" b="0" dirty="0"/>
              <a:t>HW / SW Bölümleme</a:t>
            </a:r>
          </a:p>
        </p:txBody>
      </p:sp>
      <p:sp>
        <p:nvSpPr>
          <p:cNvPr id="56" name="Rectangle 55">
            <a:extLst>
              <a:ext uri="{FF2B5EF4-FFF2-40B4-BE49-F238E27FC236}">
                <a16:creationId xmlns:a16="http://schemas.microsoft.com/office/drawing/2014/main" id="{9C242F04-EA4B-4FA7-967E-8D2C88117838}"/>
              </a:ext>
            </a:extLst>
          </p:cNvPr>
          <p:cNvSpPr/>
          <p:nvPr/>
        </p:nvSpPr>
        <p:spPr bwMode="auto">
          <a:xfrm>
            <a:off x="2945659" y="5627798"/>
            <a:ext cx="2200474" cy="406290"/>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19707790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SoC Örneği: NVIDIA Tegra 2</a:t>
            </a:r>
            <a:endParaRPr lang="en-US" dirty="0"/>
          </a:p>
        </p:txBody>
      </p:sp>
      <p:graphicFrame>
        <p:nvGraphicFramePr>
          <p:cNvPr id="6" name="Content Placeholder 3">
            <a:extLst>
              <a:ext uri="{FF2B5EF4-FFF2-40B4-BE49-F238E27FC236}">
                <a16:creationId xmlns:a16="http://schemas.microsoft.com/office/drawing/2014/main" id="{419FD4CD-E9D3-4237-8356-F8EE316C99DB}"/>
              </a:ext>
            </a:extLst>
          </p:cNvPr>
          <p:cNvGraphicFramePr>
            <a:graphicFrameLocks noGrp="1"/>
          </p:cNvGraphicFramePr>
          <p:nvPr>
            <p:ph idx="1"/>
            <p:extLst>
              <p:ext uri="{D42A27DB-BD31-4B8C-83A1-F6EECF244321}">
                <p14:modId xmlns:p14="http://schemas.microsoft.com/office/powerpoint/2010/main" val="1624264689"/>
              </p:ext>
            </p:extLst>
          </p:nvPr>
        </p:nvGraphicFramePr>
        <p:xfrm>
          <a:off x="632638" y="974725"/>
          <a:ext cx="5537153" cy="5005391"/>
        </p:xfrm>
        <a:graphic>
          <a:graphicData uri="http://schemas.openxmlformats.org/drawingml/2006/table">
            <a:tbl>
              <a:tblPr firstRow="1" bandRow="1">
                <a:tableStyleId>{22838BEF-8BB2-4498-84A7-C5851F593DF1}</a:tableStyleId>
              </a:tblPr>
              <a:tblGrid>
                <a:gridCol w="1842896">
                  <a:extLst>
                    <a:ext uri="{9D8B030D-6E8A-4147-A177-3AD203B41FA5}">
                      <a16:colId xmlns:a16="http://schemas.microsoft.com/office/drawing/2014/main" val="20000"/>
                    </a:ext>
                  </a:extLst>
                </a:gridCol>
                <a:gridCol w="3694257">
                  <a:extLst>
                    <a:ext uri="{9D8B030D-6E8A-4147-A177-3AD203B41FA5}">
                      <a16:colId xmlns:a16="http://schemas.microsoft.com/office/drawing/2014/main" val="20001"/>
                    </a:ext>
                  </a:extLst>
                </a:gridCol>
              </a:tblGrid>
              <a:tr h="341476">
                <a:tc>
                  <a:txBody>
                    <a:bodyPr/>
                    <a:lstStyle/>
                    <a:p>
                      <a:pPr algn="l" rtl="0"/>
                      <a:r>
                        <a:rPr lang="en-GB" sz="1600" b="0" dirty="0"/>
                        <a:t>Tasarımcı</a:t>
                      </a:r>
                    </a:p>
                  </a:txBody>
                  <a:tcPr marL="121872" marR="121872" marT="45716" marB="45716"/>
                </a:tc>
                <a:tc>
                  <a:txBody>
                    <a:bodyPr/>
                    <a:lstStyle/>
                    <a:p>
                      <a:pPr algn="l" rtl="0"/>
                      <a:r>
                        <a:rPr lang="en-GB" sz="1600" b="0" dirty="0"/>
                        <a:t>NVIDIA</a:t>
                      </a:r>
                    </a:p>
                  </a:txBody>
                  <a:tcPr marL="121872" marR="121872" marT="45716" marB="45716"/>
                </a:tc>
                <a:extLst>
                  <a:ext uri="{0D108BD9-81ED-4DB2-BD59-A6C34878D82A}">
                    <a16:rowId xmlns:a16="http://schemas.microsoft.com/office/drawing/2014/main" val="10000"/>
                  </a:ext>
                </a:extLst>
              </a:tr>
              <a:tr h="341476">
                <a:tc>
                  <a:txBody>
                    <a:bodyPr/>
                    <a:lstStyle/>
                    <a:p>
                      <a:pPr algn="l" rtl="0"/>
                      <a:r>
                        <a:rPr lang="en-GB" sz="1600" b="0" dirty="0"/>
                        <a:t>Yıl</a:t>
                      </a:r>
                    </a:p>
                  </a:txBody>
                  <a:tcPr marL="121872" marR="121872" marT="45716" marB="45716"/>
                </a:tc>
                <a:tc>
                  <a:txBody>
                    <a:bodyPr/>
                    <a:lstStyle/>
                    <a:p>
                      <a:pPr algn="l" rtl="0"/>
                      <a:r>
                        <a:rPr lang="en-GB" sz="1600" b="0" dirty="0"/>
                        <a:t>2010</a:t>
                      </a:r>
                    </a:p>
                  </a:txBody>
                  <a:tcPr marL="121872" marR="121872" marT="45716" marB="45716"/>
                </a:tc>
                <a:extLst>
                  <a:ext uri="{0D108BD9-81ED-4DB2-BD59-A6C34878D82A}">
                    <a16:rowId xmlns:a16="http://schemas.microsoft.com/office/drawing/2014/main" val="10001"/>
                  </a:ext>
                </a:extLst>
              </a:tr>
              <a:tr h="579112">
                <a:tc>
                  <a:txBody>
                    <a:bodyPr/>
                    <a:lstStyle/>
                    <a:p>
                      <a:pPr algn="l" rtl="0"/>
                      <a:r>
                        <a:rPr lang="en-GB" sz="1600" b="0" dirty="0"/>
                        <a:t>İşlemci</a:t>
                      </a:r>
                    </a:p>
                  </a:txBody>
                  <a:tcPr marL="121872" marR="121872" marT="45716" marB="45716"/>
                </a:tc>
                <a:tc>
                  <a:txBody>
                    <a:bodyPr/>
                    <a:lstStyle/>
                    <a:p>
                      <a:pPr algn="l" rtl="0"/>
                      <a:r>
                        <a:rPr lang="en-GB" sz="1600" b="0" dirty="0" smtClean="0"/>
                        <a:t>ARM </a:t>
                      </a:r>
                      <a:r>
                        <a:rPr lang="en-GB" sz="1600" b="0" dirty="0"/>
                        <a:t>Cortex-A9 </a:t>
                      </a:r>
                    </a:p>
                    <a:p>
                      <a:pPr algn="l" rtl="0"/>
                      <a:r>
                        <a:rPr lang="en-GB" sz="1600" b="0" dirty="0"/>
                        <a:t>(çift çekirdek)</a:t>
                      </a:r>
                    </a:p>
                  </a:txBody>
                  <a:tcPr marL="121872" marR="121872" marT="45716" marB="45716"/>
                </a:tc>
                <a:extLst>
                  <a:ext uri="{0D108BD9-81ED-4DB2-BD59-A6C34878D82A}">
                    <a16:rowId xmlns:a16="http://schemas.microsoft.com/office/drawing/2014/main" val="10002"/>
                  </a:ext>
                </a:extLst>
              </a:tr>
              <a:tr h="341476">
                <a:tc>
                  <a:txBody>
                    <a:bodyPr/>
                    <a:lstStyle/>
                    <a:p>
                      <a:pPr algn="l" rtl="0"/>
                      <a:r>
                        <a:rPr lang="en-GB" sz="1600" dirty="0"/>
                        <a:t>Sıklık</a:t>
                      </a:r>
                    </a:p>
                  </a:txBody>
                  <a:tcPr marL="121872" marR="121872" marT="45716" marB="45716"/>
                </a:tc>
                <a:tc>
                  <a:txBody>
                    <a:bodyPr/>
                    <a:lstStyle/>
                    <a:p>
                      <a:pPr algn="l" rtl="0"/>
                      <a:r>
                        <a:rPr lang="en-GB" sz="1600" dirty="0"/>
                        <a:t>1.2 GHz'e kadar</a:t>
                      </a:r>
                    </a:p>
                  </a:txBody>
                  <a:tcPr marL="121872" marR="121872" marT="45716" marB="45716"/>
                </a:tc>
                <a:extLst>
                  <a:ext uri="{0D108BD9-81ED-4DB2-BD59-A6C34878D82A}">
                    <a16:rowId xmlns:a16="http://schemas.microsoft.com/office/drawing/2014/main" val="10003"/>
                  </a:ext>
                </a:extLst>
              </a:tr>
              <a:tr h="341476">
                <a:tc>
                  <a:txBody>
                    <a:bodyPr/>
                    <a:lstStyle/>
                    <a:p>
                      <a:pPr algn="l" rtl="0"/>
                      <a:r>
                        <a:rPr lang="en-GB" sz="1600" dirty="0"/>
                        <a:t>Hafıza </a:t>
                      </a:r>
                    </a:p>
                  </a:txBody>
                  <a:tcPr marL="121872" marR="121872" marT="45716" marB="45716"/>
                </a:tc>
                <a:tc>
                  <a:txBody>
                    <a:bodyPr/>
                    <a:lstStyle/>
                    <a:p>
                      <a:pPr algn="l" rtl="0"/>
                      <a:r>
                        <a:rPr lang="en-GB" sz="1600" dirty="0"/>
                        <a:t>1 GB 667 MHz LP-DDR2</a:t>
                      </a:r>
                    </a:p>
                  </a:txBody>
                  <a:tcPr marL="121872" marR="121872" marT="45716" marB="45716"/>
                </a:tc>
                <a:extLst>
                  <a:ext uri="{0D108BD9-81ED-4DB2-BD59-A6C34878D82A}">
                    <a16:rowId xmlns:a16="http://schemas.microsoft.com/office/drawing/2014/main" val="10004"/>
                  </a:ext>
                </a:extLst>
              </a:tr>
              <a:tr h="341476">
                <a:tc>
                  <a:txBody>
                    <a:bodyPr/>
                    <a:lstStyle/>
                    <a:p>
                      <a:pPr algn="l" rtl="0"/>
                      <a:r>
                        <a:rPr lang="en-GB" sz="1600" dirty="0"/>
                        <a:t>Grafikler</a:t>
                      </a:r>
                    </a:p>
                  </a:txBody>
                  <a:tcPr marL="121872" marR="121872" marT="45716" marB="45716"/>
                </a:tc>
                <a:tc>
                  <a:txBody>
                    <a:bodyPr/>
                    <a:lstStyle/>
                    <a:p>
                      <a:pPr algn="l" rtl="0"/>
                      <a:r>
                        <a:rPr lang="en-GB" sz="1600" dirty="0"/>
                        <a:t>ULP GeForce</a:t>
                      </a:r>
                    </a:p>
                  </a:txBody>
                  <a:tcPr marL="121872" marR="121872" marT="45716" marB="45716"/>
                </a:tc>
                <a:extLst>
                  <a:ext uri="{0D108BD9-81ED-4DB2-BD59-A6C34878D82A}">
                    <a16:rowId xmlns:a16="http://schemas.microsoft.com/office/drawing/2014/main" val="10005"/>
                  </a:ext>
                </a:extLst>
              </a:tr>
              <a:tr h="341476">
                <a:tc>
                  <a:txBody>
                    <a:bodyPr/>
                    <a:lstStyle/>
                    <a:p>
                      <a:pPr algn="l" rtl="0"/>
                      <a:r>
                        <a:rPr lang="en-GB" sz="1600" dirty="0"/>
                        <a:t>İşlem</a:t>
                      </a:r>
                    </a:p>
                  </a:txBody>
                  <a:tcPr marL="121872" marR="121872" marT="45716" marB="45716"/>
                </a:tc>
                <a:tc>
                  <a:txBody>
                    <a:bodyPr/>
                    <a:lstStyle/>
                    <a:p>
                      <a:pPr algn="l" rtl="0"/>
                      <a:r>
                        <a:rPr lang="en-GB" sz="1600" dirty="0"/>
                        <a:t>40 nm</a:t>
                      </a:r>
                    </a:p>
                  </a:txBody>
                  <a:tcPr marL="121872" marR="121872" marT="45716" marB="45716"/>
                </a:tc>
                <a:extLst>
                  <a:ext uri="{0D108BD9-81ED-4DB2-BD59-A6C34878D82A}">
                    <a16:rowId xmlns:a16="http://schemas.microsoft.com/office/drawing/2014/main" val="10006"/>
                  </a:ext>
                </a:extLst>
              </a:tr>
              <a:tr h="579112">
                <a:tc>
                  <a:txBody>
                    <a:bodyPr/>
                    <a:lstStyle/>
                    <a:p>
                      <a:pPr algn="l" rtl="0"/>
                      <a:r>
                        <a:rPr lang="en-GB" sz="1600" dirty="0"/>
                        <a:t>Paket içeriği</a:t>
                      </a:r>
                    </a:p>
                  </a:txBody>
                  <a:tcPr marL="121872" marR="121872" marT="45716" marB="45716"/>
                </a:tc>
                <a:tc>
                  <a:txBody>
                    <a:bodyPr/>
                    <a:lstStyle/>
                    <a:p>
                      <a:pPr algn="l" rtl="0"/>
                      <a:r>
                        <a:rPr lang="en-GB" sz="1600" dirty="0"/>
                        <a:t>12 × 12 mm (pakette paket)</a:t>
                      </a:r>
                    </a:p>
                  </a:txBody>
                  <a:tcPr marL="121872" marR="121872" marT="45716" marB="45716"/>
                </a:tc>
                <a:extLst>
                  <a:ext uri="{0D108BD9-81ED-4DB2-BD59-A6C34878D82A}">
                    <a16:rowId xmlns:a16="http://schemas.microsoft.com/office/drawing/2014/main" val="10007"/>
                  </a:ext>
                </a:extLst>
              </a:tr>
              <a:tr h="1798311">
                <a:tc>
                  <a:txBody>
                    <a:bodyPr/>
                    <a:lstStyle/>
                    <a:p>
                      <a:pPr algn="l" rtl="0"/>
                      <a:r>
                        <a:rPr lang="en-GB" sz="1600" dirty="0"/>
                        <a:t>Tabletlerde kullanılır</a:t>
                      </a:r>
                    </a:p>
                  </a:txBody>
                  <a:tcPr marL="121872" marR="121872" marT="45716" marB="45716"/>
                </a:tc>
                <a:tc>
                  <a:txBody>
                    <a:bodyPr/>
                    <a:lstStyle/>
                    <a:p>
                      <a:pPr algn="l" rtl="0"/>
                      <a:r>
                        <a:rPr lang="en-GB" sz="1600" dirty="0"/>
                        <a:t>Acer Iconia Tab A500</a:t>
                      </a:r>
                    </a:p>
                    <a:p>
                      <a:pPr algn="l" rtl="0"/>
                      <a:r>
                        <a:rPr lang="en-GB" sz="1600" dirty="0"/>
                        <a:t>Asus Eee Pad Transformer</a:t>
                      </a:r>
                    </a:p>
                    <a:p>
                      <a:pPr algn="l" rtl="0"/>
                      <a:r>
                        <a:rPr lang="en-GB" sz="1600" dirty="0"/>
                        <a:t>Motorola Xoom</a:t>
                      </a:r>
                    </a:p>
                    <a:p>
                      <a:pPr algn="l" rtl="0"/>
                      <a:r>
                        <a:rPr lang="en-GB" sz="1600" dirty="0"/>
                        <a:t>Motorola Xoom Aile Sürümü</a:t>
                      </a:r>
                    </a:p>
                    <a:p>
                      <a:pPr algn="l" rtl="0"/>
                      <a:r>
                        <a:rPr lang="en-GB" sz="1600" dirty="0"/>
                        <a:t>Samsung Galaxy Tab 10.1</a:t>
                      </a:r>
                    </a:p>
                    <a:p>
                      <a:pPr algn="l" rtl="0"/>
                      <a:r>
                        <a:rPr lang="en-GB" sz="1600" dirty="0"/>
                        <a:t>Toshiba Gelişir</a:t>
                      </a:r>
                    </a:p>
                  </a:txBody>
                  <a:tcPr marL="121872" marR="121872" marT="45716" marB="45716"/>
                </a:tc>
                <a:extLst>
                  <a:ext uri="{0D108BD9-81ED-4DB2-BD59-A6C34878D82A}">
                    <a16:rowId xmlns:a16="http://schemas.microsoft.com/office/drawing/2014/main" val="10008"/>
                  </a:ext>
                </a:extLst>
              </a:tr>
            </a:tbl>
          </a:graphicData>
        </a:graphic>
      </p:graphicFrame>
      <p:pic>
        <p:nvPicPr>
          <p:cNvPr id="2" name="Picture 1">
            <a:extLst>
              <a:ext uri="{FF2B5EF4-FFF2-40B4-BE49-F238E27FC236}">
                <a16:creationId xmlns:a16="http://schemas.microsoft.com/office/drawing/2014/main" id="{110450A1-CA58-446C-AE70-0992D59C553B}"/>
              </a:ext>
            </a:extLst>
          </p:cNvPr>
          <p:cNvPicPr>
            <a:picLocks noChangeAspect="1"/>
          </p:cNvPicPr>
          <p:nvPr/>
        </p:nvPicPr>
        <p:blipFill>
          <a:blip r:embed="rId3"/>
          <a:stretch>
            <a:fillRect/>
          </a:stretch>
        </p:blipFill>
        <p:spPr>
          <a:xfrm>
            <a:off x="6453468" y="1182148"/>
            <a:ext cx="4797968" cy="4797968"/>
          </a:xfrm>
          <a:prstGeom prst="rect">
            <a:avLst/>
          </a:prstGeom>
        </p:spPr>
      </p:pic>
    </p:spTree>
    <p:extLst>
      <p:ext uri="{BB962C8B-B14F-4D97-AF65-F5344CB8AC3E}">
        <p14:creationId xmlns:p14="http://schemas.microsoft.com/office/powerpoint/2010/main" val="3858503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SoC Örneği: Apple SoC Aileleri</a:t>
            </a:r>
            <a:endParaRPr lang="en-US" dirty="0"/>
          </a:p>
        </p:txBody>
      </p:sp>
      <p:graphicFrame>
        <p:nvGraphicFramePr>
          <p:cNvPr id="6" name="Content Placeholder 5">
            <a:extLst>
              <a:ext uri="{FF2B5EF4-FFF2-40B4-BE49-F238E27FC236}">
                <a16:creationId xmlns:a16="http://schemas.microsoft.com/office/drawing/2014/main" id="{2593AE13-D48A-4E50-AB15-7805FCD97EC4}"/>
              </a:ext>
            </a:extLst>
          </p:cNvPr>
          <p:cNvGraphicFramePr>
            <a:graphicFrameLocks noGrp="1"/>
          </p:cNvGraphicFramePr>
          <p:nvPr>
            <p:ph idx="1"/>
            <p:extLst>
              <p:ext uri="{D42A27DB-BD31-4B8C-83A1-F6EECF244321}">
                <p14:modId xmlns:p14="http://schemas.microsoft.com/office/powerpoint/2010/main" val="810846235"/>
              </p:ext>
            </p:extLst>
          </p:nvPr>
        </p:nvGraphicFramePr>
        <p:xfrm>
          <a:off x="569162" y="935674"/>
          <a:ext cx="11186445" cy="4255879"/>
        </p:xfrm>
        <a:graphic>
          <a:graphicData uri="http://schemas.openxmlformats.org/drawingml/2006/table">
            <a:tbl>
              <a:tblPr firstRow="1" bandRow="1">
                <a:tableStyleId>{22838BEF-8BB2-4498-84A7-C5851F593DF1}</a:tableStyleId>
              </a:tblPr>
              <a:tblGrid>
                <a:gridCol w="658026">
                  <a:extLst>
                    <a:ext uri="{9D8B030D-6E8A-4147-A177-3AD203B41FA5}">
                      <a16:colId xmlns:a16="http://schemas.microsoft.com/office/drawing/2014/main" val="20000"/>
                    </a:ext>
                  </a:extLst>
                </a:gridCol>
                <a:gridCol w="1261041">
                  <a:extLst>
                    <a:ext uri="{9D8B030D-6E8A-4147-A177-3AD203B41FA5}">
                      <a16:colId xmlns:a16="http://schemas.microsoft.com/office/drawing/2014/main" val="20001"/>
                    </a:ext>
                  </a:extLst>
                </a:gridCol>
                <a:gridCol w="1760379">
                  <a:extLst>
                    <a:ext uri="{9D8B030D-6E8A-4147-A177-3AD203B41FA5}">
                      <a16:colId xmlns:a16="http://schemas.microsoft.com/office/drawing/2014/main" val="20002"/>
                    </a:ext>
                  </a:extLst>
                </a:gridCol>
                <a:gridCol w="1277967">
                  <a:extLst>
                    <a:ext uri="{9D8B030D-6E8A-4147-A177-3AD203B41FA5}">
                      <a16:colId xmlns:a16="http://schemas.microsoft.com/office/drawing/2014/main" val="20003"/>
                    </a:ext>
                  </a:extLst>
                </a:gridCol>
                <a:gridCol w="1421844">
                  <a:extLst>
                    <a:ext uri="{9D8B030D-6E8A-4147-A177-3AD203B41FA5}">
                      <a16:colId xmlns:a16="http://schemas.microsoft.com/office/drawing/2014/main" val="20004"/>
                    </a:ext>
                  </a:extLst>
                </a:gridCol>
                <a:gridCol w="1455698">
                  <a:extLst>
                    <a:ext uri="{9D8B030D-6E8A-4147-A177-3AD203B41FA5}">
                      <a16:colId xmlns:a16="http://schemas.microsoft.com/office/drawing/2014/main" val="20005"/>
                    </a:ext>
                  </a:extLst>
                </a:gridCol>
                <a:gridCol w="1134090">
                  <a:extLst>
                    <a:ext uri="{9D8B030D-6E8A-4147-A177-3AD203B41FA5}">
                      <a16:colId xmlns:a16="http://schemas.microsoft.com/office/drawing/2014/main" val="20006"/>
                    </a:ext>
                  </a:extLst>
                </a:gridCol>
                <a:gridCol w="2217400">
                  <a:extLst>
                    <a:ext uri="{9D8B030D-6E8A-4147-A177-3AD203B41FA5}">
                      <a16:colId xmlns:a16="http://schemas.microsoft.com/office/drawing/2014/main" val="20007"/>
                    </a:ext>
                  </a:extLst>
                </a:gridCol>
              </a:tblGrid>
              <a:tr h="299942">
                <a:tc>
                  <a:txBody>
                    <a:bodyPr/>
                    <a:lstStyle/>
                    <a:p>
                      <a:pPr algn="l" rtl="0"/>
                      <a:r>
                        <a:rPr lang="en-GB" sz="1200" b="1" dirty="0"/>
                        <a:t>SoC</a:t>
                      </a:r>
                    </a:p>
                  </a:txBody>
                  <a:tcPr marL="121872" marR="121872" marT="45727" marB="45727"/>
                </a:tc>
                <a:tc>
                  <a:txBody>
                    <a:bodyPr/>
                    <a:lstStyle/>
                    <a:p>
                      <a:pPr algn="l" rtl="0"/>
                      <a:r>
                        <a:rPr lang="en-GB" sz="1200" b="1" dirty="0"/>
                        <a:t>Modeli</a:t>
                      </a:r>
                      <a:r>
                        <a:rPr lang="en-GB" sz="1200" b="1" baseline="0" dirty="0"/>
                        <a:t> Hayır.</a:t>
                      </a:r>
                      <a:endParaRPr lang="en-GB" sz="1200" b="1" dirty="0"/>
                    </a:p>
                  </a:txBody>
                  <a:tcPr marL="121872" marR="121872" marT="45727" marB="45727"/>
                </a:tc>
                <a:tc>
                  <a:txBody>
                    <a:bodyPr/>
                    <a:lstStyle/>
                    <a:p>
                      <a:pPr algn="l" rtl="0"/>
                      <a:r>
                        <a:rPr lang="en-GB" sz="1200" b="1" dirty="0"/>
                        <a:t>İşlemci</a:t>
                      </a:r>
                    </a:p>
                  </a:txBody>
                  <a:tcPr marL="121872" marR="121872" marT="45727" marB="45727"/>
                </a:tc>
                <a:tc>
                  <a:txBody>
                    <a:bodyPr/>
                    <a:lstStyle/>
                    <a:p>
                      <a:pPr algn="l" rtl="0"/>
                      <a:r>
                        <a:rPr lang="en-GB" sz="1200" b="1" dirty="0"/>
                        <a:t>CPU ISA</a:t>
                      </a:r>
                    </a:p>
                  </a:txBody>
                  <a:tcPr marL="121872" marR="121872" marT="45727" marB="45727"/>
                </a:tc>
                <a:tc>
                  <a:txBody>
                    <a:bodyPr/>
                    <a:lstStyle/>
                    <a:p>
                      <a:pPr algn="l" rtl="0"/>
                      <a:r>
                        <a:rPr lang="en-GB" sz="1200" b="1" dirty="0"/>
                        <a:t>Teknoloji</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t>Kalıp ölçüsü</a:t>
                      </a:r>
                    </a:p>
                  </a:txBody>
                  <a:tcPr marL="121872" marR="121872" marT="45727" marB="45727"/>
                </a:tc>
                <a:tc>
                  <a:txBody>
                    <a:bodyPr/>
                    <a:lstStyle/>
                    <a:p>
                      <a:pPr algn="l" rtl="0"/>
                      <a:r>
                        <a:rPr lang="en-GB" sz="1200" b="1" dirty="0"/>
                        <a:t>Tarih (değiştir | kaynağı değiştir)</a:t>
                      </a:r>
                    </a:p>
                  </a:txBody>
                  <a:tcPr marL="121872" marR="121872" marT="45727" marB="45727"/>
                </a:tc>
                <a:tc>
                  <a:txBody>
                    <a:bodyPr/>
                    <a:lstStyle/>
                    <a:p>
                      <a:pPr algn="l" rtl="0"/>
                      <a:r>
                        <a:rPr lang="en-GB" sz="1200" b="1" dirty="0"/>
                        <a:t>Cihazlar</a:t>
                      </a:r>
                    </a:p>
                  </a:txBody>
                  <a:tcPr marL="121872" marR="121872" marT="45727" marB="45727"/>
                </a:tc>
                <a:extLst>
                  <a:ext uri="{0D108BD9-81ED-4DB2-BD59-A6C34878D82A}">
                    <a16:rowId xmlns:a16="http://schemas.microsoft.com/office/drawing/2014/main" val="10000"/>
                  </a:ext>
                </a:extLst>
              </a:tr>
              <a:tr h="441573">
                <a:tc>
                  <a:txBody>
                    <a:bodyPr/>
                    <a:lstStyle/>
                    <a:p>
                      <a:pPr algn="l" rtl="0"/>
                      <a:r>
                        <a:rPr lang="en-GB" sz="1200" b="0" dirty="0"/>
                        <a:t>Yok</a:t>
                      </a:r>
                    </a:p>
                  </a:txBody>
                  <a:tcPr marL="121872" marR="121872" marT="45727" marB="45727"/>
                </a:tc>
                <a:tc>
                  <a:txBody>
                    <a:bodyPr/>
                    <a:lstStyle/>
                    <a:p>
                      <a:pPr algn="l" rtl="0"/>
                      <a:r>
                        <a:rPr lang="en-GB" sz="1200" b="0" dirty="0"/>
                        <a:t>APL0098</a:t>
                      </a:r>
                    </a:p>
                  </a:txBody>
                  <a:tcPr marL="121872" marR="121872" marT="45727" marB="45727"/>
                </a:tc>
                <a:tc>
                  <a:txBody>
                    <a:bodyPr/>
                    <a:lstStyle/>
                    <a:p>
                      <a:pPr algn="l" rtl="0"/>
                      <a:r>
                        <a:rPr lang="en-GB" sz="1200" b="0" dirty="0"/>
                        <a:t>Kol11</a:t>
                      </a:r>
                    </a:p>
                  </a:txBody>
                  <a:tcPr marL="121872" marR="121872" marT="45727" marB="45727"/>
                </a:tc>
                <a:tc>
                  <a:txBody>
                    <a:bodyPr/>
                    <a:lstStyle/>
                    <a:p>
                      <a:pPr algn="l" rtl="0"/>
                      <a:r>
                        <a:rPr lang="en-GB" sz="1200" b="0" dirty="0"/>
                        <a:t>Armv6</a:t>
                      </a:r>
                    </a:p>
                  </a:txBody>
                  <a:tcPr marL="121872" marR="121872" marT="45727" marB="45727"/>
                </a:tc>
                <a:tc>
                  <a:txBody>
                    <a:bodyPr/>
                    <a:lstStyle/>
                    <a:p>
                      <a:pPr algn="l" rtl="0"/>
                      <a:r>
                        <a:rPr lang="en-GB" sz="1200" b="0" dirty="0"/>
                        <a:t>90 nm</a:t>
                      </a:r>
                    </a:p>
                  </a:txBody>
                  <a:tcPr marL="121872" marR="121872" marT="45727" marB="45727"/>
                </a:tc>
                <a:tc>
                  <a:txBody>
                    <a:bodyPr/>
                    <a:lstStyle/>
                    <a:p>
                      <a:pPr algn="l" rtl="0"/>
                      <a:r>
                        <a:rPr lang="en-GB" sz="1200" b="0" dirty="0"/>
                        <a:t>Yok</a:t>
                      </a:r>
                    </a:p>
                  </a:txBody>
                  <a:tcPr marL="121872" marR="121872" marT="45727" marB="45727"/>
                </a:tc>
                <a:tc>
                  <a:txBody>
                    <a:bodyPr/>
                    <a:lstStyle/>
                    <a:p>
                      <a:pPr algn="l" rtl="0"/>
                      <a:r>
                        <a:rPr lang="en-GB" sz="1200" b="0" dirty="0"/>
                        <a:t>6/2007</a:t>
                      </a:r>
                    </a:p>
                  </a:txBody>
                  <a:tcPr marL="121872" marR="121872" marT="45727" marB="45727"/>
                </a:tc>
                <a:tc>
                  <a:txBody>
                    <a:bodyPr/>
                    <a:lstStyle/>
                    <a:p>
                      <a:pPr algn="l" rtl="0"/>
                      <a:r>
                        <a:rPr lang="en-GB" sz="1200" b="0" dirty="0"/>
                        <a:t>iPhone</a:t>
                      </a:r>
                    </a:p>
                    <a:p>
                      <a:pPr algn="l" rtl="0"/>
                      <a:r>
                        <a:rPr lang="en-GB" sz="1200" b="0" dirty="0"/>
                        <a:t>iPod Touch (1. nesil)</a:t>
                      </a:r>
                    </a:p>
                  </a:txBody>
                  <a:tcPr marL="121872" marR="121872" marT="45727" marB="45727"/>
                </a:tc>
                <a:extLst>
                  <a:ext uri="{0D108BD9-81ED-4DB2-BD59-A6C34878D82A}">
                    <a16:rowId xmlns:a16="http://schemas.microsoft.com/office/drawing/2014/main" val="10001"/>
                  </a:ext>
                </a:extLst>
              </a:tr>
              <a:tr h="451899">
                <a:tc>
                  <a:txBody>
                    <a:bodyPr/>
                    <a:lstStyle/>
                    <a:p>
                      <a:pPr algn="l" rtl="0"/>
                      <a:r>
                        <a:rPr lang="en-GB" sz="1200" b="0" dirty="0"/>
                        <a:t>A4</a:t>
                      </a:r>
                    </a:p>
                  </a:txBody>
                  <a:tcPr marL="121872" marR="121872" marT="45727" marB="45727"/>
                </a:tc>
                <a:tc>
                  <a:txBody>
                    <a:bodyPr/>
                    <a:lstStyle/>
                    <a:p>
                      <a:pPr algn="l" rtl="0"/>
                      <a:r>
                        <a:rPr lang="en-GB" sz="1200" b="0" dirty="0"/>
                        <a:t>APL0398</a:t>
                      </a:r>
                    </a:p>
                  </a:txBody>
                  <a:tcPr marL="121872" marR="121872" marT="45727" marB="45727"/>
                </a:tc>
                <a:tc>
                  <a:txBody>
                    <a:bodyPr/>
                    <a:lstStyle/>
                    <a:p>
                      <a:pPr algn="l" rtl="0"/>
                      <a:r>
                        <a:rPr lang="en-GB" sz="1200" b="0" dirty="0" smtClean="0"/>
                        <a:t>ARM</a:t>
                      </a:r>
                      <a:r>
                        <a:rPr lang="en-GB" sz="1200" b="0" baseline="0" dirty="0" smtClean="0"/>
                        <a:t> </a:t>
                      </a:r>
                      <a:r>
                        <a:rPr lang="en-GB" sz="1200" b="0" baseline="0" dirty="0"/>
                        <a:t>Cortex-A8</a:t>
                      </a:r>
                      <a:endParaRPr lang="en-GB" sz="1200" b="0" dirty="0"/>
                    </a:p>
                  </a:txBody>
                  <a:tcPr marL="121872" marR="121872" marT="45727" marB="45727"/>
                </a:tc>
                <a:tc>
                  <a:txBody>
                    <a:bodyPr/>
                    <a:lstStyle/>
                    <a:p>
                      <a:pPr algn="l" rtl="0"/>
                      <a:r>
                        <a:rPr lang="en-GB" sz="1200" b="0" dirty="0"/>
                        <a:t>Armv7</a:t>
                      </a:r>
                    </a:p>
                  </a:txBody>
                  <a:tcPr marL="121872" marR="121872" marT="45727" marB="45727"/>
                </a:tc>
                <a:tc>
                  <a:txBody>
                    <a:bodyPr/>
                    <a:lstStyle/>
                    <a:p>
                      <a:pPr algn="l" rtl="0"/>
                      <a:r>
                        <a:rPr lang="en-GB" sz="1200" b="0" dirty="0"/>
                        <a:t>45 nm</a:t>
                      </a:r>
                    </a:p>
                  </a:txBody>
                  <a:tcPr marL="121872" marR="121872" marT="45727" marB="45727"/>
                </a:tc>
                <a:tc>
                  <a:txBody>
                    <a:bodyPr/>
                    <a:lstStyle/>
                    <a:p>
                      <a:pPr algn="l" rtl="0"/>
                      <a:r>
                        <a:rPr lang="en-GB" sz="1200" b="0" dirty="0"/>
                        <a:t>53,29 mm</a:t>
                      </a:r>
                      <a:r>
                        <a:rPr lang="en-GB" sz="1200" b="0" baseline="30000" dirty="0"/>
                        <a:t>2</a:t>
                      </a:r>
                      <a:endParaRPr lang="en-GB" sz="1200" b="0" dirty="0"/>
                    </a:p>
                  </a:txBody>
                  <a:tcPr marL="121872" marR="121872" marT="45727" marB="45727"/>
                </a:tc>
                <a:tc>
                  <a:txBody>
                    <a:bodyPr/>
                    <a:lstStyle/>
                    <a:p>
                      <a:pPr algn="l" rtl="0"/>
                      <a:r>
                        <a:rPr lang="en-GB" sz="1200" b="0" dirty="0"/>
                        <a:t>3/2010</a:t>
                      </a:r>
                    </a:p>
                  </a:txBody>
                  <a:tcPr marL="121872" marR="121872" marT="45727" marB="45727"/>
                </a:tc>
                <a:tc>
                  <a:txBody>
                    <a:bodyPr/>
                    <a:lstStyle/>
                    <a:p>
                      <a:pPr algn="l" rtl="0"/>
                      <a:r>
                        <a:rPr lang="en-GB" sz="1200" b="0" dirty="0"/>
                        <a:t>iPad, iPhone 4, </a:t>
                      </a:r>
                    </a:p>
                    <a:p>
                      <a:pPr algn="l" rtl="0"/>
                      <a:r>
                        <a:rPr lang="en-GB" sz="1200" b="0" dirty="0"/>
                        <a:t>Apple TV (2. nesil)</a:t>
                      </a:r>
                    </a:p>
                  </a:txBody>
                  <a:tcPr marL="121872" marR="121872" marT="45727" marB="45727"/>
                </a:tc>
                <a:extLst>
                  <a:ext uri="{0D108BD9-81ED-4DB2-BD59-A6C34878D82A}">
                    <a16:rowId xmlns:a16="http://schemas.microsoft.com/office/drawing/2014/main" val="10002"/>
                  </a:ext>
                </a:extLst>
              </a:tr>
              <a:tr h="347445">
                <a:tc rowSpan="3">
                  <a:txBody>
                    <a:bodyPr/>
                    <a:lstStyle/>
                    <a:p>
                      <a:pPr algn="l" rtl="0"/>
                      <a:r>
                        <a:rPr lang="en-GB" sz="1200" b="0" dirty="0"/>
                        <a:t>A5</a:t>
                      </a:r>
                    </a:p>
                  </a:txBody>
                  <a:tcPr marL="121872" marR="121872" marT="45727" marB="45727"/>
                </a:tc>
                <a:tc>
                  <a:txBody>
                    <a:bodyPr/>
                    <a:lstStyle/>
                    <a:p>
                      <a:pPr algn="l" rtl="0"/>
                      <a:r>
                        <a:rPr lang="en-GB" sz="1200" b="0" dirty="0"/>
                        <a:t>APL0498</a:t>
                      </a:r>
                    </a:p>
                  </a:txBody>
                  <a:tcPr marL="121872" marR="121872" marT="45727" marB="45727"/>
                </a:tc>
                <a:tc>
                  <a:txBody>
                    <a:bodyPr/>
                    <a:lstStyle/>
                    <a:p>
                      <a:pPr algn="l" rtl="0"/>
                      <a:r>
                        <a:rPr lang="en-GB" sz="1200" b="0" dirty="0" smtClean="0"/>
                        <a:t>ARM </a:t>
                      </a:r>
                      <a:r>
                        <a:rPr lang="en-GB" sz="1200" b="0" dirty="0"/>
                        <a:t>Cortex-A9</a:t>
                      </a:r>
                    </a:p>
                  </a:txBody>
                  <a:tcPr marL="121872" marR="121872" marT="45727" marB="45727"/>
                </a:tc>
                <a:tc>
                  <a:txBody>
                    <a:bodyPr/>
                    <a:lstStyle/>
                    <a:p>
                      <a:pPr algn="l" rtl="0"/>
                      <a:r>
                        <a:rPr lang="en-GB" sz="1200" b="0" dirty="0"/>
                        <a:t>Armv7</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45 nm</a:t>
                      </a:r>
                    </a:p>
                  </a:txBody>
                  <a:tcPr marL="121872" marR="121872" marT="45727" marB="45727"/>
                </a:tc>
                <a:tc>
                  <a:txBody>
                    <a:bodyPr/>
                    <a:lstStyle/>
                    <a:p>
                      <a:pPr algn="l" rtl="0"/>
                      <a:r>
                        <a:rPr lang="en-GB" sz="1200" b="0" dirty="0"/>
                        <a:t>122,6 mm</a:t>
                      </a:r>
                      <a:r>
                        <a:rPr lang="en-GB" sz="1200" b="0" baseline="30000" dirty="0"/>
                        <a:t>2</a:t>
                      </a:r>
                      <a:endParaRPr lang="en-GB" sz="1200" b="0" dirty="0"/>
                    </a:p>
                  </a:txBody>
                  <a:tcPr marL="121872" marR="121872" marT="45727" marB="45727"/>
                </a:tc>
                <a:tc>
                  <a:txBody>
                    <a:bodyPr/>
                    <a:lstStyle/>
                    <a:p>
                      <a:pPr algn="l" rtl="0"/>
                      <a:r>
                        <a:rPr lang="en-GB" sz="1200" b="0" dirty="0"/>
                        <a:t>3/2011</a:t>
                      </a:r>
                    </a:p>
                  </a:txBody>
                  <a:tcPr marL="121872" marR="121872" marT="45727" marB="45727"/>
                </a:tc>
                <a:tc>
                  <a:txBody>
                    <a:bodyPr/>
                    <a:lstStyle/>
                    <a:p>
                      <a:pPr algn="l" rtl="0"/>
                      <a:r>
                        <a:rPr lang="en-GB" sz="1200" b="0" dirty="0"/>
                        <a:t>iPad 2, iPhone 4S</a:t>
                      </a:r>
                    </a:p>
                  </a:txBody>
                  <a:tcPr marL="121872" marR="121872" marT="45727" marB="45727"/>
                </a:tc>
                <a:extLst>
                  <a:ext uri="{0D108BD9-81ED-4DB2-BD59-A6C34878D82A}">
                    <a16:rowId xmlns:a16="http://schemas.microsoft.com/office/drawing/2014/main" val="10003"/>
                  </a:ext>
                </a:extLst>
              </a:tr>
              <a:tr h="331170">
                <a:tc vMerge="1">
                  <a:txBody>
                    <a:bodyPr/>
                    <a:lstStyle/>
                    <a:p>
                      <a:pPr algn="l" rtl="0"/>
                      <a:endParaRPr lang="en-GB" sz="1200" b="0" dirty="0"/>
                    </a:p>
                  </a:txBody>
                  <a:tcPr/>
                </a:tc>
                <a:tc>
                  <a:txBody>
                    <a:bodyPr/>
                    <a:lstStyle/>
                    <a:p>
                      <a:pPr algn="l" rtl="0"/>
                      <a:r>
                        <a:rPr lang="en-GB" sz="1200" b="0" dirty="0"/>
                        <a:t>APL2498</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ARM </a:t>
                      </a:r>
                      <a:r>
                        <a:rPr lang="en-GB" sz="1200" b="0" dirty="0"/>
                        <a:t>Cortex-A9</a:t>
                      </a:r>
                    </a:p>
                  </a:txBody>
                  <a:tcPr marL="121872" marR="121872" marT="45727" marB="45727"/>
                </a:tc>
                <a:tc>
                  <a:txBody>
                    <a:bodyPr/>
                    <a:lstStyle/>
                    <a:p>
                      <a:pPr algn="l" rtl="0"/>
                      <a:r>
                        <a:rPr lang="en-GB" sz="1200" b="0" dirty="0"/>
                        <a:t>Armv7</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32 nm</a:t>
                      </a:r>
                    </a:p>
                  </a:txBody>
                  <a:tcPr marL="121872" marR="121872" marT="45727" marB="45727"/>
                </a:tc>
                <a:tc>
                  <a:txBody>
                    <a:bodyPr/>
                    <a:lstStyle/>
                    <a:p>
                      <a:pPr algn="l" rtl="0"/>
                      <a:r>
                        <a:rPr lang="en-GB" sz="1200" b="0" dirty="0"/>
                        <a:t>71,1 mm</a:t>
                      </a:r>
                      <a:r>
                        <a:rPr lang="en-GB" sz="1200" b="0" baseline="30000" dirty="0"/>
                        <a:t>2</a:t>
                      </a:r>
                      <a:endParaRPr lang="en-GB" sz="1200" b="0" dirty="0"/>
                    </a:p>
                  </a:txBody>
                  <a:tcPr marL="121872" marR="121872" marT="45727" marB="45727"/>
                </a:tc>
                <a:tc>
                  <a:txBody>
                    <a:bodyPr/>
                    <a:lstStyle/>
                    <a:p>
                      <a:pPr algn="l" rtl="0"/>
                      <a:r>
                        <a:rPr lang="en-GB" sz="1200" b="0" dirty="0"/>
                        <a:t>3/2012</a:t>
                      </a:r>
                    </a:p>
                  </a:txBody>
                  <a:tcPr marL="121872" marR="121872" marT="45727" marB="45727"/>
                </a:tc>
                <a:tc>
                  <a:txBody>
                    <a:bodyPr/>
                    <a:lstStyle/>
                    <a:p>
                      <a:pPr algn="l" rtl="0"/>
                      <a:r>
                        <a:rPr lang="en-GB" sz="1200" b="0" dirty="0"/>
                        <a:t>Apple TV (3. nesil)</a:t>
                      </a:r>
                    </a:p>
                  </a:txBody>
                  <a:tcPr marL="121872" marR="121872" marT="45727" marB="45727"/>
                </a:tc>
                <a:extLst>
                  <a:ext uri="{0D108BD9-81ED-4DB2-BD59-A6C34878D82A}">
                    <a16:rowId xmlns:a16="http://schemas.microsoft.com/office/drawing/2014/main" val="10004"/>
                  </a:ext>
                </a:extLst>
              </a:tr>
              <a:tr h="299942">
                <a:tc vMerge="1">
                  <a:txBody>
                    <a:bodyPr/>
                    <a:lstStyle/>
                    <a:p>
                      <a:pPr algn="l" rtl="0"/>
                      <a:endParaRPr lang="en-GB" sz="1200" b="0" dirty="0"/>
                    </a:p>
                  </a:txBody>
                  <a:tcPr/>
                </a:tc>
                <a:tc>
                  <a:txBody>
                    <a:bodyPr/>
                    <a:lstStyle/>
                    <a:p>
                      <a:pPr algn="l" rtl="0"/>
                      <a:r>
                        <a:rPr lang="en-GB" sz="1200" b="0" dirty="0"/>
                        <a:t>APL7498</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ARM </a:t>
                      </a:r>
                      <a:r>
                        <a:rPr lang="en-GB" sz="1200" b="0" dirty="0"/>
                        <a:t>Cortex-A9</a:t>
                      </a:r>
                    </a:p>
                  </a:txBody>
                  <a:tcPr marL="121872" marR="121872" marT="45727" marB="45727"/>
                </a:tc>
                <a:tc>
                  <a:txBody>
                    <a:bodyPr/>
                    <a:lstStyle/>
                    <a:p>
                      <a:pPr algn="l" rtl="0"/>
                      <a:r>
                        <a:rPr lang="en-GB" sz="1200" b="0" dirty="0"/>
                        <a:t>Armv7</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32 nm</a:t>
                      </a:r>
                    </a:p>
                  </a:txBody>
                  <a:tcPr marL="121872" marR="121872" marT="45727" marB="45727"/>
                </a:tc>
                <a:tc>
                  <a:txBody>
                    <a:bodyPr/>
                    <a:lstStyle/>
                    <a:p>
                      <a:pPr algn="l" rtl="0"/>
                      <a:r>
                        <a:rPr lang="en-GB" sz="1200" b="0" dirty="0"/>
                        <a:t>37,8 mm</a:t>
                      </a:r>
                      <a:r>
                        <a:rPr lang="en-GB" sz="1200" b="0" baseline="30000" dirty="0"/>
                        <a:t>2</a:t>
                      </a:r>
                      <a:endParaRPr lang="en-GB" sz="1200" b="0" dirty="0"/>
                    </a:p>
                  </a:txBody>
                  <a:tcPr marL="121872" marR="121872" marT="45727" marB="45727"/>
                </a:tc>
                <a:tc>
                  <a:txBody>
                    <a:bodyPr/>
                    <a:lstStyle/>
                    <a:p>
                      <a:pPr algn="l" rtl="0"/>
                      <a:r>
                        <a:rPr lang="en-GB" sz="1200" b="0" dirty="0"/>
                        <a:t>3/2013</a:t>
                      </a:r>
                    </a:p>
                  </a:txBody>
                  <a:tcPr marL="121872" marR="121872" marT="45727" marB="45727"/>
                </a:tc>
                <a:tc>
                  <a:txBody>
                    <a:bodyPr/>
                    <a:lstStyle/>
                    <a:p>
                      <a:pPr algn="l" rtl="0"/>
                      <a:r>
                        <a:rPr lang="en-GB" sz="1200" b="0" dirty="0"/>
                        <a:t>Apple TV 3</a:t>
                      </a:r>
                    </a:p>
                  </a:txBody>
                  <a:tcPr marL="121872" marR="121872" marT="45727" marB="45727"/>
                </a:tc>
                <a:extLst>
                  <a:ext uri="{0D108BD9-81ED-4DB2-BD59-A6C34878D82A}">
                    <a16:rowId xmlns:a16="http://schemas.microsoft.com/office/drawing/2014/main" val="10005"/>
                  </a:ext>
                </a:extLst>
              </a:tr>
              <a:tr h="299942">
                <a:tc>
                  <a:txBody>
                    <a:bodyPr/>
                    <a:lstStyle/>
                    <a:p>
                      <a:pPr algn="l" rtl="0"/>
                      <a:r>
                        <a:rPr lang="en-GB" sz="1200" b="0" dirty="0"/>
                        <a:t>A5X</a:t>
                      </a:r>
                    </a:p>
                  </a:txBody>
                  <a:tcPr marL="121872" marR="121872" marT="45727" marB="45727"/>
                </a:tc>
                <a:tc>
                  <a:txBody>
                    <a:bodyPr/>
                    <a:lstStyle/>
                    <a:p>
                      <a:pPr algn="l" rtl="0"/>
                      <a:r>
                        <a:rPr lang="en-GB" sz="1200" b="0" dirty="0"/>
                        <a:t>APL5498</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ARM </a:t>
                      </a:r>
                      <a:r>
                        <a:rPr lang="en-GB" sz="1200" b="0" dirty="0"/>
                        <a:t>Cortex-A9</a:t>
                      </a:r>
                    </a:p>
                  </a:txBody>
                  <a:tcPr marL="121872" marR="121872" marT="45727" marB="45727"/>
                </a:tc>
                <a:tc>
                  <a:txBody>
                    <a:bodyPr/>
                    <a:lstStyle/>
                    <a:p>
                      <a:pPr algn="l" rtl="0"/>
                      <a:r>
                        <a:rPr lang="en-GB" sz="1200" b="0" dirty="0"/>
                        <a:t>Armv7</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45 nm</a:t>
                      </a:r>
                    </a:p>
                  </a:txBody>
                  <a:tcPr marL="121872" marR="121872" marT="45727" marB="45727"/>
                </a:tc>
                <a:tc>
                  <a:txBody>
                    <a:bodyPr/>
                    <a:lstStyle/>
                    <a:p>
                      <a:pPr algn="l" rtl="0"/>
                      <a:r>
                        <a:rPr lang="en-GB" sz="1200" b="0" dirty="0"/>
                        <a:t>162,94 mm</a:t>
                      </a:r>
                      <a:r>
                        <a:rPr lang="en-GB" sz="1200" b="0" baseline="30000" dirty="0"/>
                        <a:t>2</a:t>
                      </a:r>
                      <a:endParaRPr lang="en-GB" sz="1200" b="0" dirty="0"/>
                    </a:p>
                  </a:txBody>
                  <a:tcPr marL="121872" marR="121872" marT="45727" marB="45727"/>
                </a:tc>
                <a:tc>
                  <a:txBody>
                    <a:bodyPr/>
                    <a:lstStyle/>
                    <a:p>
                      <a:pPr algn="l" rtl="0"/>
                      <a:r>
                        <a:rPr lang="en-GB" sz="1200" b="0" dirty="0"/>
                        <a:t>3/2012</a:t>
                      </a:r>
                    </a:p>
                  </a:txBody>
                  <a:tcPr marL="121872" marR="121872" marT="45727" marB="45727"/>
                </a:tc>
                <a:tc>
                  <a:txBody>
                    <a:bodyPr/>
                    <a:lstStyle/>
                    <a:p>
                      <a:pPr algn="l" rtl="0"/>
                      <a:r>
                        <a:rPr lang="en-GB" sz="1200" b="0" dirty="0"/>
                        <a:t>iPad (3. nesil)</a:t>
                      </a:r>
                    </a:p>
                  </a:txBody>
                  <a:tcPr marL="121872" marR="121872" marT="45727" marB="45727"/>
                </a:tc>
                <a:extLst>
                  <a:ext uri="{0D108BD9-81ED-4DB2-BD59-A6C34878D82A}">
                    <a16:rowId xmlns:a16="http://schemas.microsoft.com/office/drawing/2014/main" val="10006"/>
                  </a:ext>
                </a:extLst>
              </a:tr>
              <a:tr h="299942">
                <a:tc>
                  <a:txBody>
                    <a:bodyPr/>
                    <a:lstStyle/>
                    <a:p>
                      <a:pPr algn="l" rtl="0"/>
                      <a:r>
                        <a:rPr lang="en-GB" sz="1200" b="0" dirty="0"/>
                        <a:t>A6</a:t>
                      </a:r>
                    </a:p>
                  </a:txBody>
                  <a:tcPr marL="121872" marR="121872" marT="45727" marB="45727"/>
                </a:tc>
                <a:tc>
                  <a:txBody>
                    <a:bodyPr/>
                    <a:lstStyle/>
                    <a:p>
                      <a:pPr algn="l" rtl="0"/>
                      <a:r>
                        <a:rPr lang="en-GB" sz="1200" b="0" dirty="0"/>
                        <a:t>APL0598</a:t>
                      </a:r>
                    </a:p>
                  </a:txBody>
                  <a:tcPr marL="121872" marR="121872" marT="45727" marB="45727"/>
                </a:tc>
                <a:tc>
                  <a:txBody>
                    <a:bodyPr/>
                    <a:lstStyle/>
                    <a:p>
                      <a:pPr algn="l" rtl="0"/>
                      <a:r>
                        <a:rPr lang="en-GB" sz="1200" b="0" dirty="0"/>
                        <a:t>Swift</a:t>
                      </a:r>
                    </a:p>
                  </a:txBody>
                  <a:tcPr marL="121872" marR="121872" marT="45727" marB="45727"/>
                </a:tc>
                <a:tc>
                  <a:txBody>
                    <a:bodyPr/>
                    <a:lstStyle/>
                    <a:p>
                      <a:pPr algn="l" rtl="0"/>
                      <a:r>
                        <a:rPr lang="en-GB" sz="1200" b="0" dirty="0"/>
                        <a:t>Armv7s</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32 nm</a:t>
                      </a:r>
                    </a:p>
                  </a:txBody>
                  <a:tcPr marL="121872" marR="121872" marT="45727" marB="45727"/>
                </a:tc>
                <a:tc>
                  <a:txBody>
                    <a:bodyPr/>
                    <a:lstStyle/>
                    <a:p>
                      <a:pPr algn="l" rtl="0"/>
                      <a:r>
                        <a:rPr lang="en-GB" sz="1200" b="0" dirty="0"/>
                        <a:t>96,71 mm</a:t>
                      </a:r>
                      <a:r>
                        <a:rPr lang="en-GB" sz="1200" b="0" baseline="30000" dirty="0"/>
                        <a:t>2</a:t>
                      </a:r>
                      <a:endParaRPr lang="en-GB" sz="1200" b="0" dirty="0"/>
                    </a:p>
                  </a:txBody>
                  <a:tcPr marL="121872" marR="121872" marT="45727" marB="45727"/>
                </a:tc>
                <a:tc>
                  <a:txBody>
                    <a:bodyPr/>
                    <a:lstStyle/>
                    <a:p>
                      <a:pPr algn="l" rtl="0"/>
                      <a:r>
                        <a:rPr lang="en-GB" sz="1200" b="0" dirty="0"/>
                        <a:t>9/2012</a:t>
                      </a:r>
                    </a:p>
                  </a:txBody>
                  <a:tcPr marL="121872" marR="121872" marT="45727" marB="45727"/>
                </a:tc>
                <a:tc>
                  <a:txBody>
                    <a:bodyPr/>
                    <a:lstStyle/>
                    <a:p>
                      <a:pPr algn="l" rtl="0"/>
                      <a:r>
                        <a:rPr lang="en-GB" sz="1200" b="0" dirty="0"/>
                        <a:t>iPhone 5</a:t>
                      </a:r>
                    </a:p>
                  </a:txBody>
                  <a:tcPr marL="121872" marR="121872" marT="45727" marB="45727"/>
                </a:tc>
                <a:extLst>
                  <a:ext uri="{0D108BD9-81ED-4DB2-BD59-A6C34878D82A}">
                    <a16:rowId xmlns:a16="http://schemas.microsoft.com/office/drawing/2014/main" val="10007"/>
                  </a:ext>
                </a:extLst>
              </a:tr>
              <a:tr h="299942">
                <a:tc>
                  <a:txBody>
                    <a:bodyPr/>
                    <a:lstStyle/>
                    <a:p>
                      <a:pPr algn="l" rtl="0"/>
                      <a:r>
                        <a:rPr lang="en-GB" sz="1200" b="0" dirty="0"/>
                        <a:t>A6X</a:t>
                      </a:r>
                    </a:p>
                  </a:txBody>
                  <a:tcPr marL="121872" marR="121872" marT="45727" marB="45727"/>
                </a:tc>
                <a:tc>
                  <a:txBody>
                    <a:bodyPr/>
                    <a:lstStyle/>
                    <a:p>
                      <a:pPr algn="l" rtl="0"/>
                      <a:r>
                        <a:rPr lang="en-GB" sz="1200" b="0" dirty="0"/>
                        <a:t>APL5598</a:t>
                      </a:r>
                    </a:p>
                  </a:txBody>
                  <a:tcPr marL="121872" marR="121872" marT="45727" marB="45727"/>
                </a:tc>
                <a:tc>
                  <a:txBody>
                    <a:bodyPr/>
                    <a:lstStyle/>
                    <a:p>
                      <a:pPr algn="l" rtl="0"/>
                      <a:r>
                        <a:rPr lang="en-GB" sz="1200" b="0" dirty="0"/>
                        <a:t>Swift</a:t>
                      </a:r>
                    </a:p>
                  </a:txBody>
                  <a:tcPr marL="121872" marR="121872" marT="45727" marB="45727"/>
                </a:tc>
                <a:tc>
                  <a:txBody>
                    <a:bodyPr/>
                    <a:lstStyle/>
                    <a:p>
                      <a:pPr algn="l" rtl="0"/>
                      <a:r>
                        <a:rPr lang="en-GB" sz="1200" b="0" dirty="0"/>
                        <a:t>Armv7s</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32 nm</a:t>
                      </a:r>
                    </a:p>
                  </a:txBody>
                  <a:tcPr marL="121872" marR="121872" marT="45727" marB="45727"/>
                </a:tc>
                <a:tc>
                  <a:txBody>
                    <a:bodyPr/>
                    <a:lstStyle/>
                    <a:p>
                      <a:pPr algn="l" rtl="0"/>
                      <a:r>
                        <a:rPr lang="en-GB" sz="1200" b="0" dirty="0"/>
                        <a:t>123 mm</a:t>
                      </a:r>
                      <a:r>
                        <a:rPr lang="en-GB" sz="1200" b="0" baseline="30000" dirty="0"/>
                        <a:t>2</a:t>
                      </a:r>
                    </a:p>
                  </a:txBody>
                  <a:tcPr marL="121872" marR="121872" marT="45727" marB="45727"/>
                </a:tc>
                <a:tc>
                  <a:txBody>
                    <a:bodyPr/>
                    <a:lstStyle/>
                    <a:p>
                      <a:pPr algn="l" rtl="0"/>
                      <a:r>
                        <a:rPr lang="en-GB" sz="1200" b="0" dirty="0"/>
                        <a:t>10/2012</a:t>
                      </a:r>
                    </a:p>
                  </a:txBody>
                  <a:tcPr marL="121872" marR="121872" marT="45727" marB="45727"/>
                </a:tc>
                <a:tc>
                  <a:txBody>
                    <a:bodyPr/>
                    <a:lstStyle/>
                    <a:p>
                      <a:pPr algn="l" rtl="0"/>
                      <a:r>
                        <a:rPr lang="en-GB" sz="1200" b="0" dirty="0"/>
                        <a:t>iPad (4. nesil)</a:t>
                      </a:r>
                    </a:p>
                  </a:txBody>
                  <a:tcPr marL="121872" marR="121872" marT="45727" marB="45727"/>
                </a:tc>
                <a:extLst>
                  <a:ext uri="{0D108BD9-81ED-4DB2-BD59-A6C34878D82A}">
                    <a16:rowId xmlns:a16="http://schemas.microsoft.com/office/drawing/2014/main" val="10008"/>
                  </a:ext>
                </a:extLst>
              </a:tr>
              <a:tr h="441573">
                <a:tc rowSpan="2">
                  <a:txBody>
                    <a:bodyPr/>
                    <a:lstStyle/>
                    <a:p>
                      <a:pPr algn="l" rtl="0"/>
                      <a:r>
                        <a:rPr lang="en-GB" sz="1200" b="0" dirty="0"/>
                        <a:t>A7</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(64 bit)</a:t>
                      </a:r>
                    </a:p>
                    <a:p>
                      <a:pPr algn="l" rtl="0"/>
                      <a:endParaRPr lang="en-GB" sz="1200" b="0" dirty="0"/>
                    </a:p>
                  </a:txBody>
                  <a:tcPr marL="121872" marR="121872" marT="45727" marB="45727"/>
                </a:tc>
                <a:tc>
                  <a:txBody>
                    <a:bodyPr/>
                    <a:lstStyle/>
                    <a:p>
                      <a:pPr algn="l" rtl="0"/>
                      <a:r>
                        <a:rPr lang="en-GB" sz="1200" b="0" dirty="0"/>
                        <a:t>APL0698</a:t>
                      </a:r>
                    </a:p>
                  </a:txBody>
                  <a:tcPr marL="121872" marR="121872" marT="45727" marB="45727"/>
                </a:tc>
                <a:tc>
                  <a:txBody>
                    <a:bodyPr/>
                    <a:lstStyle/>
                    <a:p>
                      <a:pPr algn="l" rtl="0"/>
                      <a:r>
                        <a:rPr lang="en-GB" sz="1200" b="0" dirty="0"/>
                        <a:t>Siklon</a:t>
                      </a:r>
                    </a:p>
                  </a:txBody>
                  <a:tcPr marL="121872" marR="121872" marT="45727" marB="45727"/>
                </a:tc>
                <a:tc>
                  <a:txBody>
                    <a:bodyPr/>
                    <a:lstStyle/>
                    <a:p>
                      <a:pPr algn="l" rtl="0"/>
                      <a:r>
                        <a:rPr lang="en-GB" sz="1200" b="0" dirty="0"/>
                        <a:t>Armv8-A</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28 nm</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102 mm</a:t>
                      </a:r>
                      <a:r>
                        <a:rPr lang="en-GB" sz="1200" b="0" baseline="30000" dirty="0"/>
                        <a:t>2</a:t>
                      </a:r>
                    </a:p>
                    <a:p>
                      <a:pPr algn="l" rtl="0"/>
                      <a:endParaRPr lang="en-GB" sz="1200" b="0" baseline="30000" dirty="0"/>
                    </a:p>
                  </a:txBody>
                  <a:tcPr marL="121872" marR="121872" marT="45727" marB="45727"/>
                </a:tc>
                <a:tc>
                  <a:txBody>
                    <a:bodyPr/>
                    <a:lstStyle/>
                    <a:p>
                      <a:pPr algn="l" rtl="0"/>
                      <a:r>
                        <a:rPr lang="en-GB" sz="1200" b="0" dirty="0"/>
                        <a:t>9/2013</a:t>
                      </a:r>
                    </a:p>
                  </a:txBody>
                  <a:tcPr marL="121872" marR="121872" marT="45727" marB="45727"/>
                </a:tc>
                <a:tc>
                  <a:txBody>
                    <a:bodyPr/>
                    <a:lstStyle/>
                    <a:p>
                      <a:pPr algn="l" rtl="0"/>
                      <a:r>
                        <a:rPr lang="en-GB" sz="1200" b="0" dirty="0"/>
                        <a:t>iphone 5s,</a:t>
                      </a:r>
                      <a:r>
                        <a:rPr lang="en-GB" sz="1200" b="0" baseline="0" dirty="0"/>
                        <a:t> iPad mini (2. nesil)</a:t>
                      </a:r>
                      <a:endParaRPr lang="en-GB" sz="1200" b="0" dirty="0"/>
                    </a:p>
                  </a:txBody>
                  <a:tcPr marL="121872" marR="121872" marT="45727" marB="45727"/>
                </a:tc>
                <a:extLst>
                  <a:ext uri="{0D108BD9-81ED-4DB2-BD59-A6C34878D82A}">
                    <a16:rowId xmlns:a16="http://schemas.microsoft.com/office/drawing/2014/main" val="10009"/>
                  </a:ext>
                </a:extLst>
              </a:tr>
              <a:tr h="267970">
                <a:tc vMerge="1">
                  <a:txBody>
                    <a:bodyPr/>
                    <a:lstStyle/>
                    <a:p>
                      <a:pPr algn="l" rtl="0"/>
                      <a:endParaRPr lang="en-GB" sz="1200" b="0" dirty="0"/>
                    </a:p>
                  </a:txBody>
                  <a:tcPr marT="45727" marB="45727"/>
                </a:tc>
                <a:tc>
                  <a:txBody>
                    <a:bodyPr/>
                    <a:lstStyle/>
                    <a:p>
                      <a:pPr algn="l" rtl="0"/>
                      <a:r>
                        <a:rPr lang="en-GB" sz="1200" b="0" dirty="0"/>
                        <a:t>APL5698</a:t>
                      </a:r>
                    </a:p>
                  </a:txBody>
                  <a:tcPr marL="121872" marR="121872" marT="45727" marB="45727"/>
                </a:tc>
                <a:tc>
                  <a:txBody>
                    <a:bodyPr/>
                    <a:lstStyle/>
                    <a:p>
                      <a:pPr algn="l" rtl="0"/>
                      <a:r>
                        <a:rPr lang="en-GB" sz="1200" b="0" dirty="0"/>
                        <a:t>Siklon</a:t>
                      </a:r>
                    </a:p>
                  </a:txBody>
                  <a:tcPr marL="121872" marR="121872" marT="45727" marB="45727"/>
                </a:tc>
                <a:tc>
                  <a:txBody>
                    <a:bodyPr/>
                    <a:lstStyle/>
                    <a:p>
                      <a:pPr algn="l" rtl="0"/>
                      <a:r>
                        <a:rPr lang="en-GB" sz="1200" b="0" dirty="0"/>
                        <a:t>Armv8-A</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28 nm</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102 mm</a:t>
                      </a:r>
                      <a:r>
                        <a:rPr lang="en-GB" sz="1200" b="0" baseline="30000" dirty="0"/>
                        <a:t>2</a:t>
                      </a:r>
                    </a:p>
                  </a:txBody>
                  <a:tcPr marL="121872" marR="121872" marT="45727" marB="45727"/>
                </a:tc>
                <a:tc>
                  <a:txBody>
                    <a:bodyPr/>
                    <a:lstStyle/>
                    <a:p>
                      <a:pPr algn="l" rtl="0"/>
                      <a:r>
                        <a:rPr lang="en-GB" sz="1200" b="0" dirty="0"/>
                        <a:t>10/2013</a:t>
                      </a:r>
                    </a:p>
                  </a:txBody>
                  <a:tcPr marL="121872" marR="121872" marT="45727" marB="45727"/>
                </a:tc>
                <a:tc>
                  <a:txBody>
                    <a:bodyPr/>
                    <a:lstStyle/>
                    <a:p>
                      <a:pPr algn="l" rtl="0"/>
                      <a:r>
                        <a:rPr lang="en-GB" sz="1200" b="0" dirty="0"/>
                        <a:t>iPad Air</a:t>
                      </a:r>
                    </a:p>
                  </a:txBody>
                  <a:tcPr marL="121872" marR="121872" marT="45727" marB="45727"/>
                </a:tc>
                <a:extLst>
                  <a:ext uri="{0D108BD9-81ED-4DB2-BD59-A6C34878D82A}">
                    <a16:rowId xmlns:a16="http://schemas.microsoft.com/office/drawing/2014/main" val="10010"/>
                  </a:ext>
                </a:extLst>
              </a:tr>
            </a:tbl>
          </a:graphicData>
        </a:graphic>
      </p:graphicFrame>
      <p:pic>
        <p:nvPicPr>
          <p:cNvPr id="7" name="Picture 2">
            <a:extLst>
              <a:ext uri="{FF2B5EF4-FFF2-40B4-BE49-F238E27FC236}">
                <a16:creationId xmlns:a16="http://schemas.microsoft.com/office/drawing/2014/main" id="{FC672EF7-C43A-4ECB-8967-1939852BC5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23" y="5144303"/>
            <a:ext cx="1247394" cy="936616"/>
          </a:xfrm>
          <a:prstGeom prst="rect">
            <a:avLst/>
          </a:prstGeom>
          <a:ln>
            <a:noFill/>
          </a:ln>
          <a:effectLst>
            <a:softEdge rad="254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a:extLst>
              <a:ext uri="{FF2B5EF4-FFF2-40B4-BE49-F238E27FC236}">
                <a16:creationId xmlns:a16="http://schemas.microsoft.com/office/drawing/2014/main" id="{D5FA5ECB-FE53-433A-B0BD-091F9FC3336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1732" y="5126831"/>
            <a:ext cx="1247394" cy="936616"/>
          </a:xfrm>
          <a:prstGeom prst="rect">
            <a:avLst/>
          </a:prstGeom>
          <a:ln>
            <a:noFill/>
          </a:ln>
          <a:effectLst>
            <a:softEdge rad="254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a:extLst>
              <a:ext uri="{FF2B5EF4-FFF2-40B4-BE49-F238E27FC236}">
                <a16:creationId xmlns:a16="http://schemas.microsoft.com/office/drawing/2014/main" id="{86A17CAF-9228-4584-A7B3-EF83113C6E1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9397" y="5144303"/>
            <a:ext cx="1247394" cy="936616"/>
          </a:xfrm>
          <a:prstGeom prst="rect">
            <a:avLst/>
          </a:prstGeom>
          <a:ln>
            <a:noFill/>
          </a:ln>
          <a:effectLst>
            <a:softEdge rad="254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6">
            <a:extLst>
              <a:ext uri="{FF2B5EF4-FFF2-40B4-BE49-F238E27FC236}">
                <a16:creationId xmlns:a16="http://schemas.microsoft.com/office/drawing/2014/main" id="{F3EF3043-0A05-45E0-8EE7-91F650810527}"/>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7834" y="5144303"/>
            <a:ext cx="1247394" cy="936616"/>
          </a:xfrm>
          <a:prstGeom prst="rect">
            <a:avLst/>
          </a:prstGeom>
          <a:ln>
            <a:noFill/>
          </a:ln>
          <a:effectLst>
            <a:softEdge rad="254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7">
            <a:extLst>
              <a:ext uri="{FF2B5EF4-FFF2-40B4-BE49-F238E27FC236}">
                <a16:creationId xmlns:a16="http://schemas.microsoft.com/office/drawing/2014/main" id="{73F11488-D215-4F1C-9345-6F9AB2CD9482}"/>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73791" y="5144303"/>
            <a:ext cx="1247394" cy="936616"/>
          </a:xfrm>
          <a:prstGeom prst="rect">
            <a:avLst/>
          </a:prstGeom>
          <a:ln>
            <a:noFill/>
          </a:ln>
          <a:effectLst>
            <a:softEdge rad="254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a:extLst>
              <a:ext uri="{FF2B5EF4-FFF2-40B4-BE49-F238E27FC236}">
                <a16:creationId xmlns:a16="http://schemas.microsoft.com/office/drawing/2014/main" id="{A508FECE-9546-4ABA-A0B5-A48DF34C4F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62475" y="5144303"/>
            <a:ext cx="1211800" cy="919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a:extLst>
              <a:ext uri="{FF2B5EF4-FFF2-40B4-BE49-F238E27FC236}">
                <a16:creationId xmlns:a16="http://schemas.microsoft.com/office/drawing/2014/main" id="{4BA85F5C-7673-4FB9-82E6-FDE347DB42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29758" y="5144304"/>
            <a:ext cx="1151017" cy="936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57034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err="1">
                <a:solidFill>
                  <a:schemeClr val="tx1"/>
                </a:solidFill>
              </a:rPr>
              <a:t>Güç</a:t>
            </a:r>
            <a:r>
              <a:rPr lang="en-GB" dirty="0">
                <a:solidFill>
                  <a:schemeClr val="tx1"/>
                </a:solidFill>
              </a:rPr>
              <a:t> </a:t>
            </a:r>
            <a:r>
              <a:rPr lang="en-GB" dirty="0" err="1">
                <a:solidFill>
                  <a:schemeClr val="tx1"/>
                </a:solidFill>
              </a:rPr>
              <a:t>verimliliğinden</a:t>
            </a:r>
            <a:r>
              <a:rPr lang="en-GB" dirty="0">
                <a:solidFill>
                  <a:schemeClr val="tx1"/>
                </a:solidFill>
              </a:rPr>
              <a:t> </a:t>
            </a:r>
            <a:r>
              <a:rPr lang="en-GB" dirty="0" err="1">
                <a:solidFill>
                  <a:schemeClr val="tx1"/>
                </a:solidFill>
              </a:rPr>
              <a:t>faydalanan</a:t>
            </a:r>
            <a:r>
              <a:rPr lang="en-GB" dirty="0">
                <a:solidFill>
                  <a:schemeClr val="tx1"/>
                </a:solidFill>
              </a:rPr>
              <a:t> SoC'ler, </a:t>
            </a:r>
            <a:r>
              <a:rPr lang="en-GB" dirty="0" err="1">
                <a:solidFill>
                  <a:schemeClr val="tx1"/>
                </a:solidFill>
              </a:rPr>
              <a:t>akıllı</a:t>
            </a:r>
            <a:r>
              <a:rPr lang="en-GB" dirty="0">
                <a:solidFill>
                  <a:schemeClr val="tx1"/>
                </a:solidFill>
              </a:rPr>
              <a:t> </a:t>
            </a:r>
            <a:r>
              <a:rPr lang="en-GB" dirty="0" err="1">
                <a:solidFill>
                  <a:schemeClr val="tx1"/>
                </a:solidFill>
              </a:rPr>
              <a:t>telefonlar</a:t>
            </a:r>
            <a:r>
              <a:rPr lang="en-GB" dirty="0">
                <a:solidFill>
                  <a:schemeClr val="tx1"/>
                </a:solidFill>
              </a:rPr>
              <a:t>, </a:t>
            </a:r>
            <a:r>
              <a:rPr lang="en-GB" dirty="0" err="1">
                <a:solidFill>
                  <a:schemeClr val="tx1"/>
                </a:solidFill>
              </a:rPr>
              <a:t>tabletler</a:t>
            </a:r>
            <a:r>
              <a:rPr lang="en-GB" dirty="0">
                <a:solidFill>
                  <a:schemeClr val="tx1"/>
                </a:solidFill>
              </a:rPr>
              <a:t> </a:t>
            </a:r>
            <a:r>
              <a:rPr lang="en-GB" dirty="0" err="1">
                <a:solidFill>
                  <a:schemeClr val="tx1"/>
                </a:solidFill>
              </a:rPr>
              <a:t>ve</a:t>
            </a:r>
            <a:r>
              <a:rPr lang="en-GB" dirty="0">
                <a:solidFill>
                  <a:schemeClr val="tx1"/>
                </a:solidFill>
              </a:rPr>
              <a:t> </a:t>
            </a:r>
            <a:r>
              <a:rPr lang="en-GB" dirty="0" err="1">
                <a:solidFill>
                  <a:schemeClr val="tx1"/>
                </a:solidFill>
              </a:rPr>
              <a:t>dijital</a:t>
            </a:r>
            <a:r>
              <a:rPr lang="en-GB" dirty="0">
                <a:solidFill>
                  <a:schemeClr val="tx1"/>
                </a:solidFill>
              </a:rPr>
              <a:t> </a:t>
            </a:r>
            <a:r>
              <a:rPr lang="en-GB" dirty="0" err="1">
                <a:solidFill>
                  <a:schemeClr val="tx1"/>
                </a:solidFill>
              </a:rPr>
              <a:t>kameralar</a:t>
            </a:r>
            <a:r>
              <a:rPr lang="en-GB" dirty="0">
                <a:solidFill>
                  <a:schemeClr val="tx1"/>
                </a:solidFill>
              </a:rPr>
              <a:t> </a:t>
            </a:r>
            <a:r>
              <a:rPr lang="en-GB" dirty="0" err="1">
                <a:solidFill>
                  <a:schemeClr val="tx1"/>
                </a:solidFill>
              </a:rPr>
              <a:t>gibi</a:t>
            </a:r>
            <a:r>
              <a:rPr lang="en-GB" dirty="0">
                <a:solidFill>
                  <a:schemeClr val="tx1"/>
                </a:solidFill>
              </a:rPr>
              <a:t> </a:t>
            </a:r>
            <a:r>
              <a:rPr lang="en-GB" dirty="0" err="1">
                <a:solidFill>
                  <a:schemeClr val="tx1"/>
                </a:solidFill>
              </a:rPr>
              <a:t>mobil</a:t>
            </a:r>
            <a:r>
              <a:rPr lang="en-GB" dirty="0">
                <a:solidFill>
                  <a:schemeClr val="tx1"/>
                </a:solidFill>
              </a:rPr>
              <a:t> </a:t>
            </a:r>
            <a:r>
              <a:rPr lang="en-GB" dirty="0" err="1">
                <a:solidFill>
                  <a:schemeClr val="tx1"/>
                </a:solidFill>
              </a:rPr>
              <a:t>cihazlarda</a:t>
            </a:r>
            <a:r>
              <a:rPr lang="en-GB" dirty="0">
                <a:solidFill>
                  <a:schemeClr val="tx1"/>
                </a:solidFill>
              </a:rPr>
              <a:t> </a:t>
            </a:r>
            <a:r>
              <a:rPr lang="en-GB" dirty="0" err="1">
                <a:solidFill>
                  <a:schemeClr val="tx1"/>
                </a:solidFill>
              </a:rPr>
              <a:t>yaygın</a:t>
            </a:r>
            <a:r>
              <a:rPr lang="en-GB" dirty="0">
                <a:solidFill>
                  <a:schemeClr val="tx1"/>
                </a:solidFill>
              </a:rPr>
              <a:t> </a:t>
            </a:r>
            <a:r>
              <a:rPr lang="en-GB" dirty="0" err="1">
                <a:solidFill>
                  <a:schemeClr val="tx1"/>
                </a:solidFill>
              </a:rPr>
              <a:t>olarak</a:t>
            </a:r>
            <a:r>
              <a:rPr lang="en-GB" dirty="0">
                <a:solidFill>
                  <a:schemeClr val="tx1"/>
                </a:solidFill>
              </a:rPr>
              <a:t> </a:t>
            </a:r>
            <a:r>
              <a:rPr lang="en-GB" dirty="0" err="1">
                <a:solidFill>
                  <a:schemeClr val="tx1"/>
                </a:solidFill>
              </a:rPr>
              <a:t>kullanılmaktadır</a:t>
            </a:r>
            <a:r>
              <a:rPr lang="en-GB" dirty="0">
                <a:solidFill>
                  <a:schemeClr val="tx1"/>
                </a:solidFill>
              </a:rPr>
              <a:t>. </a:t>
            </a:r>
            <a:r>
              <a:rPr lang="en-GB" dirty="0" err="1">
                <a:solidFill>
                  <a:schemeClr val="tx1"/>
                </a:solidFill>
              </a:rPr>
              <a:t>Çoğu</a:t>
            </a:r>
            <a:r>
              <a:rPr lang="en-GB" dirty="0">
                <a:solidFill>
                  <a:schemeClr val="tx1"/>
                </a:solidFill>
              </a:rPr>
              <a:t> </a:t>
            </a:r>
            <a:r>
              <a:rPr lang="en-GB" dirty="0" err="1">
                <a:solidFill>
                  <a:schemeClr val="tx1"/>
                </a:solidFill>
              </a:rPr>
              <a:t>mobil</a:t>
            </a:r>
            <a:r>
              <a:rPr lang="en-GB" dirty="0">
                <a:solidFill>
                  <a:schemeClr val="tx1"/>
                </a:solidFill>
              </a:rPr>
              <a:t> SoC, </a:t>
            </a:r>
            <a:r>
              <a:rPr lang="en-GB" dirty="0" err="1">
                <a:solidFill>
                  <a:schemeClr val="tx1"/>
                </a:solidFill>
              </a:rPr>
              <a:t>daha</a:t>
            </a:r>
            <a:r>
              <a:rPr lang="en-GB" dirty="0">
                <a:solidFill>
                  <a:schemeClr val="tx1"/>
                </a:solidFill>
              </a:rPr>
              <a:t> </a:t>
            </a:r>
            <a:r>
              <a:rPr lang="en-GB" dirty="0" err="1">
                <a:solidFill>
                  <a:schemeClr val="tx1"/>
                </a:solidFill>
              </a:rPr>
              <a:t>az</a:t>
            </a:r>
            <a:r>
              <a:rPr lang="en-GB" dirty="0">
                <a:solidFill>
                  <a:schemeClr val="tx1"/>
                </a:solidFill>
              </a:rPr>
              <a:t> </a:t>
            </a:r>
            <a:r>
              <a:rPr lang="en-GB" dirty="0" err="1">
                <a:solidFill>
                  <a:schemeClr val="tx1"/>
                </a:solidFill>
              </a:rPr>
              <a:t>güç</a:t>
            </a:r>
            <a:r>
              <a:rPr lang="en-GB" dirty="0">
                <a:solidFill>
                  <a:schemeClr val="tx1"/>
                </a:solidFill>
              </a:rPr>
              <a:t> </a:t>
            </a:r>
            <a:r>
              <a:rPr lang="en-GB" dirty="0" err="1">
                <a:solidFill>
                  <a:schemeClr val="tx1"/>
                </a:solidFill>
              </a:rPr>
              <a:t>tüketimi</a:t>
            </a:r>
            <a:r>
              <a:rPr lang="en-GB" dirty="0">
                <a:solidFill>
                  <a:schemeClr val="tx1"/>
                </a:solidFill>
              </a:rPr>
              <a:t> </a:t>
            </a:r>
            <a:r>
              <a:rPr lang="en-GB" dirty="0" err="1">
                <a:solidFill>
                  <a:schemeClr val="tx1"/>
                </a:solidFill>
              </a:rPr>
              <a:t>ile</a:t>
            </a:r>
            <a:r>
              <a:rPr lang="en-GB" dirty="0">
                <a:solidFill>
                  <a:schemeClr val="tx1"/>
                </a:solidFill>
              </a:rPr>
              <a:t> </a:t>
            </a:r>
            <a:r>
              <a:rPr lang="en-GB" dirty="0" err="1">
                <a:solidFill>
                  <a:schemeClr val="tx1"/>
                </a:solidFill>
              </a:rPr>
              <a:t>yüksek</a:t>
            </a:r>
            <a:r>
              <a:rPr lang="en-GB" dirty="0">
                <a:solidFill>
                  <a:schemeClr val="tx1"/>
                </a:solidFill>
              </a:rPr>
              <a:t> </a:t>
            </a:r>
            <a:r>
              <a:rPr lang="en-GB" dirty="0" err="1">
                <a:solidFill>
                  <a:schemeClr val="tx1"/>
                </a:solidFill>
              </a:rPr>
              <a:t>performans</a:t>
            </a:r>
            <a:r>
              <a:rPr lang="en-GB" dirty="0">
                <a:solidFill>
                  <a:schemeClr val="tx1"/>
                </a:solidFill>
              </a:rPr>
              <a:t> </a:t>
            </a:r>
            <a:r>
              <a:rPr lang="en-GB" dirty="0" err="1">
                <a:solidFill>
                  <a:schemeClr val="tx1"/>
                </a:solidFill>
              </a:rPr>
              <a:t>sağladıkları</a:t>
            </a:r>
            <a:r>
              <a:rPr lang="en-GB" dirty="0">
                <a:solidFill>
                  <a:schemeClr val="tx1"/>
                </a:solidFill>
              </a:rPr>
              <a:t> </a:t>
            </a:r>
            <a:r>
              <a:rPr lang="en-GB" dirty="0" err="1">
                <a:solidFill>
                  <a:schemeClr val="tx1"/>
                </a:solidFill>
              </a:rPr>
              <a:t>için</a:t>
            </a:r>
            <a:r>
              <a:rPr lang="en-GB" dirty="0">
                <a:solidFill>
                  <a:schemeClr val="tx1"/>
                </a:solidFill>
              </a:rPr>
              <a:t> ARM </a:t>
            </a:r>
            <a:r>
              <a:rPr lang="en-GB" dirty="0" err="1">
                <a:solidFill>
                  <a:schemeClr val="tx1"/>
                </a:solidFill>
              </a:rPr>
              <a:t>tabanlı</a:t>
            </a:r>
            <a:r>
              <a:rPr lang="en-GB" dirty="0">
                <a:solidFill>
                  <a:schemeClr val="tx1"/>
                </a:solidFill>
              </a:rPr>
              <a:t> </a:t>
            </a:r>
            <a:r>
              <a:rPr lang="en-GB" dirty="0" err="1">
                <a:solidFill>
                  <a:schemeClr val="tx1"/>
                </a:solidFill>
              </a:rPr>
              <a:t>mikroişlemciler</a:t>
            </a:r>
            <a:r>
              <a:rPr lang="en-GB" dirty="0">
                <a:solidFill>
                  <a:schemeClr val="tx1"/>
                </a:solidFill>
              </a:rPr>
              <a:t> </a:t>
            </a:r>
            <a:r>
              <a:rPr lang="en-GB" dirty="0" err="1">
                <a:solidFill>
                  <a:schemeClr val="tx1"/>
                </a:solidFill>
              </a:rPr>
              <a:t>kullanır</a:t>
            </a:r>
            <a:r>
              <a:rPr lang="en-GB" dirty="0">
                <a:solidFill>
                  <a:schemeClr val="tx1"/>
                </a:solidFill>
              </a:rPr>
              <a:t>.</a:t>
            </a:r>
          </a:p>
          <a:p>
            <a:endParaRPr lang="en-GB" dirty="0">
              <a:solidFill>
                <a:schemeClr val="tx1"/>
              </a:solidFill>
            </a:endParaRPr>
          </a:p>
          <a:p>
            <a:r>
              <a:rPr lang="en-GB" dirty="0" err="1">
                <a:solidFill>
                  <a:schemeClr val="tx1"/>
                </a:solidFill>
              </a:rPr>
              <a:t>Ticari</a:t>
            </a:r>
            <a:r>
              <a:rPr lang="en-GB" dirty="0">
                <a:solidFill>
                  <a:schemeClr val="tx1"/>
                </a:solidFill>
              </a:rPr>
              <a:t> </a:t>
            </a:r>
            <a:r>
              <a:rPr lang="en-GB" dirty="0" err="1">
                <a:solidFill>
                  <a:schemeClr val="tx1"/>
                </a:solidFill>
              </a:rPr>
              <a:t>bir</a:t>
            </a:r>
            <a:r>
              <a:rPr lang="en-GB" dirty="0">
                <a:solidFill>
                  <a:schemeClr val="tx1"/>
                </a:solidFill>
              </a:rPr>
              <a:t> SoC </a:t>
            </a:r>
            <a:r>
              <a:rPr lang="en-GB" dirty="0" err="1">
                <a:solidFill>
                  <a:schemeClr val="tx1"/>
                </a:solidFill>
              </a:rPr>
              <a:t>örneği</a:t>
            </a:r>
            <a:r>
              <a:rPr lang="en-GB" dirty="0">
                <a:solidFill>
                  <a:schemeClr val="tx1"/>
                </a:solidFill>
              </a:rPr>
              <a:t>, Acer </a:t>
            </a:r>
            <a:r>
              <a:rPr lang="en-GB" dirty="0" err="1">
                <a:solidFill>
                  <a:schemeClr val="tx1"/>
                </a:solidFill>
              </a:rPr>
              <a:t>Iconia</a:t>
            </a:r>
            <a:r>
              <a:rPr lang="en-GB" dirty="0">
                <a:solidFill>
                  <a:schemeClr val="tx1"/>
                </a:solidFill>
              </a:rPr>
              <a:t> Tab A500 </a:t>
            </a:r>
            <a:r>
              <a:rPr lang="en-GB" dirty="0" err="1">
                <a:solidFill>
                  <a:schemeClr val="tx1"/>
                </a:solidFill>
              </a:rPr>
              <a:t>ve</a:t>
            </a:r>
            <a:r>
              <a:rPr lang="en-GB" dirty="0">
                <a:solidFill>
                  <a:schemeClr val="tx1"/>
                </a:solidFill>
              </a:rPr>
              <a:t> Motorola </a:t>
            </a:r>
            <a:r>
              <a:rPr lang="en-GB" dirty="0" err="1">
                <a:solidFill>
                  <a:schemeClr val="tx1"/>
                </a:solidFill>
              </a:rPr>
              <a:t>Xoom</a:t>
            </a:r>
            <a:r>
              <a:rPr lang="en-GB" dirty="0">
                <a:solidFill>
                  <a:schemeClr val="tx1"/>
                </a:solidFill>
              </a:rPr>
              <a:t> </a:t>
            </a:r>
            <a:r>
              <a:rPr lang="en-GB" dirty="0" err="1">
                <a:solidFill>
                  <a:schemeClr val="tx1"/>
                </a:solidFill>
              </a:rPr>
              <a:t>gibi</a:t>
            </a:r>
            <a:r>
              <a:rPr lang="en-GB" dirty="0">
                <a:solidFill>
                  <a:schemeClr val="tx1"/>
                </a:solidFill>
              </a:rPr>
              <a:t> </a:t>
            </a:r>
            <a:r>
              <a:rPr lang="en-GB" dirty="0" err="1">
                <a:solidFill>
                  <a:schemeClr val="tx1"/>
                </a:solidFill>
              </a:rPr>
              <a:t>bir</a:t>
            </a:r>
            <a:r>
              <a:rPr lang="en-GB" dirty="0">
                <a:solidFill>
                  <a:schemeClr val="tx1"/>
                </a:solidFill>
              </a:rPr>
              <a:t> </a:t>
            </a:r>
            <a:r>
              <a:rPr lang="en-GB" dirty="0" err="1">
                <a:solidFill>
                  <a:schemeClr val="tx1"/>
                </a:solidFill>
              </a:rPr>
              <a:t>dizi</a:t>
            </a:r>
            <a:r>
              <a:rPr lang="en-GB" dirty="0">
                <a:solidFill>
                  <a:schemeClr val="tx1"/>
                </a:solidFill>
              </a:rPr>
              <a:t> </a:t>
            </a:r>
            <a:r>
              <a:rPr lang="en-GB" dirty="0" err="1">
                <a:solidFill>
                  <a:schemeClr val="tx1"/>
                </a:solidFill>
              </a:rPr>
              <a:t>tablette</a:t>
            </a:r>
            <a:r>
              <a:rPr lang="en-GB" dirty="0">
                <a:solidFill>
                  <a:schemeClr val="tx1"/>
                </a:solidFill>
              </a:rPr>
              <a:t> </a:t>
            </a:r>
            <a:r>
              <a:rPr lang="en-GB" dirty="0" err="1">
                <a:solidFill>
                  <a:schemeClr val="tx1"/>
                </a:solidFill>
              </a:rPr>
              <a:t>kullanılan</a:t>
            </a:r>
            <a:r>
              <a:rPr lang="en-GB" dirty="0">
                <a:solidFill>
                  <a:schemeClr val="tx1"/>
                </a:solidFill>
              </a:rPr>
              <a:t> NVIDIA </a:t>
            </a:r>
            <a:r>
              <a:rPr lang="en-GB" dirty="0" err="1">
                <a:solidFill>
                  <a:schemeClr val="tx1"/>
                </a:solidFill>
              </a:rPr>
              <a:t>Tegra</a:t>
            </a:r>
            <a:r>
              <a:rPr lang="en-GB" dirty="0">
                <a:solidFill>
                  <a:schemeClr val="tx1"/>
                </a:solidFill>
              </a:rPr>
              <a:t> 2'dir. Arm Cortex-A9 </a:t>
            </a:r>
            <a:r>
              <a:rPr lang="en-GB" dirty="0" err="1">
                <a:solidFill>
                  <a:schemeClr val="tx1"/>
                </a:solidFill>
              </a:rPr>
              <a:t>çift</a:t>
            </a:r>
            <a:r>
              <a:rPr lang="en-GB" dirty="0">
                <a:solidFill>
                  <a:schemeClr val="tx1"/>
                </a:solidFill>
              </a:rPr>
              <a:t> </a:t>
            </a:r>
            <a:r>
              <a:rPr lang="en-GB" dirty="0" err="1">
                <a:solidFill>
                  <a:schemeClr val="tx1"/>
                </a:solidFill>
              </a:rPr>
              <a:t>çekirdekli</a:t>
            </a:r>
            <a:r>
              <a:rPr lang="en-GB" dirty="0">
                <a:solidFill>
                  <a:schemeClr val="tx1"/>
                </a:solidFill>
              </a:rPr>
              <a:t> </a:t>
            </a:r>
            <a:r>
              <a:rPr lang="en-GB" dirty="0" err="1">
                <a:solidFill>
                  <a:schemeClr val="tx1"/>
                </a:solidFill>
              </a:rPr>
              <a:t>işlemciye</a:t>
            </a:r>
            <a:r>
              <a:rPr lang="en-GB" dirty="0">
                <a:solidFill>
                  <a:schemeClr val="tx1"/>
                </a:solidFill>
              </a:rPr>
              <a:t> </a:t>
            </a:r>
            <a:r>
              <a:rPr lang="en-GB" dirty="0" err="1">
                <a:solidFill>
                  <a:schemeClr val="tx1"/>
                </a:solidFill>
              </a:rPr>
              <a:t>dayanmaktadır</a:t>
            </a:r>
            <a:r>
              <a:rPr lang="en-GB" dirty="0">
                <a:solidFill>
                  <a:schemeClr val="tx1"/>
                </a:solidFill>
              </a:rPr>
              <a:t>. </a:t>
            </a:r>
            <a:r>
              <a:rPr lang="en-GB" dirty="0" err="1">
                <a:solidFill>
                  <a:schemeClr val="tx1"/>
                </a:solidFill>
              </a:rPr>
              <a:t>Şema</a:t>
            </a:r>
            <a:r>
              <a:rPr lang="en-GB" dirty="0">
                <a:solidFill>
                  <a:schemeClr val="tx1"/>
                </a:solidFill>
              </a:rPr>
              <a:t> </a:t>
            </a:r>
            <a:r>
              <a:rPr lang="en-GB" dirty="0" err="1">
                <a:solidFill>
                  <a:schemeClr val="tx1"/>
                </a:solidFill>
              </a:rPr>
              <a:t>burada</a:t>
            </a:r>
            <a:r>
              <a:rPr lang="en-GB" dirty="0">
                <a:solidFill>
                  <a:schemeClr val="tx1"/>
                </a:solidFill>
              </a:rPr>
              <a:t> NVIDEA </a:t>
            </a:r>
            <a:r>
              <a:rPr lang="en-GB" dirty="0" err="1">
                <a:solidFill>
                  <a:schemeClr val="tx1"/>
                </a:solidFill>
              </a:rPr>
              <a:t>Tegra</a:t>
            </a:r>
            <a:r>
              <a:rPr lang="en-GB" dirty="0">
                <a:solidFill>
                  <a:schemeClr val="tx1"/>
                </a:solidFill>
              </a:rPr>
              <a:t> 2'nin </a:t>
            </a:r>
            <a:r>
              <a:rPr lang="en-GB" dirty="0" err="1">
                <a:solidFill>
                  <a:schemeClr val="tx1"/>
                </a:solidFill>
              </a:rPr>
              <a:t>sistem</a:t>
            </a:r>
            <a:r>
              <a:rPr lang="en-GB" dirty="0">
                <a:solidFill>
                  <a:schemeClr val="tx1"/>
                </a:solidFill>
              </a:rPr>
              <a:t> </a:t>
            </a:r>
            <a:r>
              <a:rPr lang="en-GB" dirty="0" err="1">
                <a:solidFill>
                  <a:schemeClr val="tx1"/>
                </a:solidFill>
              </a:rPr>
              <a:t>mimarisini</a:t>
            </a:r>
            <a:r>
              <a:rPr lang="en-GB" dirty="0">
                <a:solidFill>
                  <a:schemeClr val="tx1"/>
                </a:solidFill>
              </a:rPr>
              <a:t> </a:t>
            </a:r>
            <a:r>
              <a:rPr lang="en-GB" dirty="0" err="1">
                <a:solidFill>
                  <a:schemeClr val="tx1"/>
                </a:solidFill>
              </a:rPr>
              <a:t>göstermektedir</a:t>
            </a:r>
            <a:r>
              <a:rPr lang="en-GB" dirty="0">
                <a:solidFill>
                  <a:schemeClr val="tx1"/>
                </a:solidFill>
              </a:rPr>
              <a:t>. Arm </a:t>
            </a:r>
            <a:r>
              <a:rPr lang="en-GB" dirty="0" err="1">
                <a:solidFill>
                  <a:schemeClr val="tx1"/>
                </a:solidFill>
              </a:rPr>
              <a:t>tabanlı</a:t>
            </a:r>
            <a:r>
              <a:rPr lang="en-GB" dirty="0">
                <a:solidFill>
                  <a:schemeClr val="tx1"/>
                </a:solidFill>
              </a:rPr>
              <a:t> </a:t>
            </a:r>
            <a:r>
              <a:rPr lang="en-GB" dirty="0" err="1">
                <a:solidFill>
                  <a:schemeClr val="tx1"/>
                </a:solidFill>
              </a:rPr>
              <a:t>SoC'lerin</a:t>
            </a:r>
            <a:r>
              <a:rPr lang="en-GB" dirty="0">
                <a:solidFill>
                  <a:schemeClr val="tx1"/>
                </a:solidFill>
              </a:rPr>
              <a:t> </a:t>
            </a:r>
            <a:r>
              <a:rPr lang="en-GB" dirty="0" err="1">
                <a:solidFill>
                  <a:schemeClr val="tx1"/>
                </a:solidFill>
              </a:rPr>
              <a:t>diğer</a:t>
            </a:r>
            <a:r>
              <a:rPr lang="en-GB" dirty="0">
                <a:solidFill>
                  <a:schemeClr val="tx1"/>
                </a:solidFill>
              </a:rPr>
              <a:t> </a:t>
            </a:r>
            <a:r>
              <a:rPr lang="en-GB" dirty="0" err="1">
                <a:solidFill>
                  <a:schemeClr val="tx1"/>
                </a:solidFill>
              </a:rPr>
              <a:t>örnekleri</a:t>
            </a:r>
            <a:r>
              <a:rPr lang="en-GB" dirty="0">
                <a:solidFill>
                  <a:schemeClr val="tx1"/>
                </a:solidFill>
              </a:rPr>
              <a:t> </a:t>
            </a:r>
            <a:r>
              <a:rPr lang="en-GB" dirty="0" err="1">
                <a:solidFill>
                  <a:schemeClr val="tx1"/>
                </a:solidFill>
              </a:rPr>
              <a:t>arasında</a:t>
            </a:r>
            <a:r>
              <a:rPr lang="en-GB" dirty="0">
                <a:solidFill>
                  <a:schemeClr val="tx1"/>
                </a:solidFill>
              </a:rPr>
              <a:t> Apple </a:t>
            </a:r>
            <a:r>
              <a:rPr lang="en-GB" dirty="0" err="1">
                <a:solidFill>
                  <a:schemeClr val="tx1"/>
                </a:solidFill>
              </a:rPr>
              <a:t>tarafından</a:t>
            </a:r>
            <a:r>
              <a:rPr lang="en-GB" dirty="0">
                <a:solidFill>
                  <a:schemeClr val="tx1"/>
                </a:solidFill>
              </a:rPr>
              <a:t> </a:t>
            </a:r>
            <a:r>
              <a:rPr lang="en-GB" dirty="0" err="1">
                <a:solidFill>
                  <a:schemeClr val="tx1"/>
                </a:solidFill>
              </a:rPr>
              <a:t>Ax</a:t>
            </a:r>
            <a:r>
              <a:rPr lang="en-GB" dirty="0">
                <a:solidFill>
                  <a:schemeClr val="tx1"/>
                </a:solidFill>
              </a:rPr>
              <a:t> </a:t>
            </a:r>
            <a:r>
              <a:rPr lang="en-GB" dirty="0" err="1">
                <a:solidFill>
                  <a:schemeClr val="tx1"/>
                </a:solidFill>
              </a:rPr>
              <a:t>ve</a:t>
            </a:r>
            <a:r>
              <a:rPr lang="en-GB" dirty="0">
                <a:solidFill>
                  <a:schemeClr val="tx1"/>
                </a:solidFill>
              </a:rPr>
              <a:t> Qualcomm </a:t>
            </a:r>
            <a:r>
              <a:rPr lang="en-GB" dirty="0" err="1">
                <a:solidFill>
                  <a:schemeClr val="tx1"/>
                </a:solidFill>
              </a:rPr>
              <a:t>tarafından</a:t>
            </a:r>
            <a:r>
              <a:rPr lang="en-GB" dirty="0">
                <a:solidFill>
                  <a:schemeClr val="tx1"/>
                </a:solidFill>
              </a:rPr>
              <a:t> Snapdragon.</a:t>
            </a:r>
          </a:p>
          <a:p>
            <a:endParaRPr lang="tr-TR" dirty="0"/>
          </a:p>
        </p:txBody>
      </p:sp>
    </p:spTree>
    <p:extLst>
      <p:ext uri="{BB962C8B-B14F-4D97-AF65-F5344CB8AC3E}">
        <p14:creationId xmlns:p14="http://schemas.microsoft.com/office/powerpoint/2010/main" val="3675701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Kurs Özeti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852404" cy="4086225"/>
          </a:xfrm>
        </p:spPr>
        <p:txBody>
          <a:bodyPr wrap="square" numCol="1" anchor="t" anchorCtr="0" compatLnSpc="1">
            <a:prstTxWarp prst="textNoShape">
              <a:avLst/>
            </a:prstTxWarp>
          </a:bodyPr>
          <a:lstStyle/>
          <a:p>
            <a:pPr algn="l" rtl="0"/>
            <a:r>
              <a:rPr lang="en-GB" dirty="0"/>
              <a:t>Aşağıdaki modüllerde olacaksınız:</a:t>
            </a:r>
            <a:endParaRPr lang="en-US" altLang="en-US" dirty="0">
              <a:ea typeface="ＭＳ Ｐゴシック" panose="020B0600070205080204" pitchFamily="34" charset="-128"/>
            </a:endParaRPr>
          </a:p>
          <a:p>
            <a:pPr lvl="1" algn="l" rtl="0">
              <a:spcBef>
                <a:spcPts val="0"/>
              </a:spcBef>
            </a:pPr>
            <a:r>
              <a:rPr lang="en-GB" dirty="0"/>
              <a:t>Arm Cortex-M0 işlemci mimarisi ve AMBA3 AHB veri yolu protokolü hakkında bilgi edinme</a:t>
            </a:r>
          </a:p>
          <a:p>
            <a:pPr lvl="1" algn="l" rtl="0">
              <a:spcBef>
                <a:spcPts val="0"/>
              </a:spcBef>
            </a:pPr>
            <a:r>
              <a:rPr lang="en-GB" dirty="0"/>
              <a:t>Cortex-M0 ve AHB veri yolunu kullanarak temel bir Arm tabanlı SoC uygulamak ve bunları bir FPGA yongasına prototiplemek</a:t>
            </a:r>
          </a:p>
          <a:p>
            <a:pPr lvl="1" algn="l" rtl="0">
              <a:spcBef>
                <a:spcPts val="0"/>
              </a:spcBef>
            </a:pPr>
            <a:r>
              <a:rPr lang="en-GB" dirty="0"/>
              <a:t>Kendi donanım çevre birimlerinizi geliştirmek</a:t>
            </a:r>
          </a:p>
          <a:p>
            <a:pPr lvl="1" algn="l" rtl="0">
              <a:spcBef>
                <a:spcPts val="0"/>
              </a:spcBef>
            </a:pPr>
            <a:r>
              <a:rPr lang="en-GB" dirty="0"/>
              <a:t>Fiziksel IP'leriniz için yazılım sürücüleri geliştirme</a:t>
            </a:r>
          </a:p>
          <a:p>
            <a:pPr lvl="1" algn="l" rtl="0">
              <a:spcBef>
                <a:spcPts val="0"/>
              </a:spcBef>
            </a:pPr>
            <a:r>
              <a:rPr lang="en-GB" dirty="0"/>
              <a:t>SoC'nizi bir oyun uygulaması aracılığıyla göstermek (sağdaki resimde gösterildiği gibi SNAKE oyunu)</a:t>
            </a:r>
            <a:endParaRPr lang="en-US" altLang="en-US" dirty="0">
              <a:ea typeface="ＭＳ Ｐゴシック" panose="020B0600070205080204" pitchFamily="34" charset="-128"/>
            </a:endParaRPr>
          </a:p>
        </p:txBody>
      </p:sp>
      <p:pic>
        <p:nvPicPr>
          <p:cNvPr id="5" name="Picture 5" descr="C:\Users\seahon01\Desktop\image.jpeg">
            <a:extLst>
              <a:ext uri="{FF2B5EF4-FFF2-40B4-BE49-F238E27FC236}">
                <a16:creationId xmlns:a16="http://schemas.microsoft.com/office/drawing/2014/main" id="{B5041398-C8B9-4761-812C-DB70FA001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3807" y="934401"/>
            <a:ext cx="5277656" cy="527971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3033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Yararlı Kaynaklar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173708"/>
            <a:ext cx="11180763" cy="4552406"/>
          </a:xfrm>
        </p:spPr>
        <p:txBody>
          <a:bodyPr wrap="square" numCol="1" anchor="t" anchorCtr="0" compatLnSpc="1">
            <a:prstTxWarp prst="textNoShape">
              <a:avLst/>
            </a:prstTxWarp>
          </a:bodyPr>
          <a:lstStyle/>
          <a:p>
            <a:pPr algn="l" rtl="0"/>
            <a:r>
              <a:rPr lang="en-GB" dirty="0"/>
              <a:t>Bu kurs boyunca, daha derine inmek istiyorsanız, referanslara başvurabilirsiniz. </a:t>
            </a:r>
            <a:r>
              <a:rPr lang="en-GB" dirty="0" err="1"/>
              <a:t>altında</a:t>
            </a:r>
            <a:r>
              <a:rPr lang="en-GB" dirty="0"/>
              <a:t>.</a:t>
            </a:r>
          </a:p>
          <a:p>
            <a:pPr lvl="1" algn="l" rtl="0"/>
            <a:r>
              <a:rPr lang="en-GB" dirty="0"/>
              <a:t>LEM Brackenbury, Plana, LA ve Pepper, J., 2010. "Yonga Üzerinde Sistem Tasarımı ve Uygulaması" </a:t>
            </a:r>
            <a:r>
              <a:rPr lang="en-GB" i="1" dirty="0"/>
              <a:t>Eğitimde IEEE İşlemleri</a:t>
            </a:r>
            <a:r>
              <a:rPr lang="en-GB" dirty="0"/>
              <a:t> 53, no. 2 (Mayıs).</a:t>
            </a:r>
          </a:p>
          <a:p>
            <a:pPr lvl="1" algn="l" rtl="0"/>
            <a:r>
              <a:rPr lang="en-GB" dirty="0"/>
              <a:t>Steve Furber, </a:t>
            </a:r>
            <a:r>
              <a:rPr lang="en-GB" i="1" dirty="0"/>
              <a:t>Yonga </a:t>
            </a:r>
            <a:r>
              <a:rPr lang="en-GB" i="1" dirty="0" err="1"/>
              <a:t>Üzerinde</a:t>
            </a:r>
            <a:r>
              <a:rPr lang="en-GB" i="1" dirty="0"/>
              <a:t> </a:t>
            </a:r>
            <a:r>
              <a:rPr lang="en-GB" i="1" dirty="0" smtClean="0"/>
              <a:t>ARM </a:t>
            </a:r>
            <a:r>
              <a:rPr lang="en-GB" i="1" dirty="0"/>
              <a:t>Sistemi Mimarisi, </a:t>
            </a:r>
            <a:r>
              <a:rPr lang="en-GB" dirty="0"/>
              <a:t>(Londra: Addison Wesley, 2000).</a:t>
            </a:r>
            <a:endParaRPr lang="en-US" altLang="en-US" dirty="0">
              <a:ea typeface="ＭＳ Ｐゴシック" panose="020B0600070205080204" pitchFamily="34" charset="-128"/>
            </a:endParaRPr>
          </a:p>
          <a:p>
            <a:pPr lvl="1" algn="l" rtl="0"/>
            <a:r>
              <a:rPr lang="en-GB" dirty="0"/>
              <a:t>Joseph Yiu, </a:t>
            </a:r>
            <a:r>
              <a:rPr lang="en-GB" i="1" dirty="0"/>
              <a:t>ARM Cortex-M0 için Kesin Kılavuz</a:t>
            </a:r>
            <a:r>
              <a:rPr lang="en-GB" dirty="0"/>
              <a:t>, (Amsterdam: Newnes, 2011).</a:t>
            </a:r>
            <a:endParaRPr lang="en-US" altLang="en-US" dirty="0">
              <a:ea typeface="ＭＳ Ｐゴシック" panose="020B0600070205080204" pitchFamily="34" charset="-128"/>
            </a:endParaRPr>
          </a:p>
          <a:p>
            <a:pPr lvl="1" algn="l" rtl="0"/>
            <a:r>
              <a:rPr lang="en-GB" i="1" dirty="0" smtClean="0"/>
              <a:t>ARM </a:t>
            </a:r>
            <a:r>
              <a:rPr lang="en-GB" i="1" dirty="0"/>
              <a:t>AMBA 3 AHB-</a:t>
            </a:r>
            <a:r>
              <a:rPr lang="en-GB" i="1" dirty="0" err="1"/>
              <a:t>Hafif</a:t>
            </a:r>
            <a:r>
              <a:rPr lang="en-GB" i="1" dirty="0"/>
              <a:t> Protokol Spesifikasyonu</a:t>
            </a:r>
          </a:p>
          <a:p>
            <a:pPr lvl="1" algn="l" rtl="0"/>
            <a:r>
              <a:rPr lang="en-GB" i="1" dirty="0"/>
              <a:t>Arm Cortex-M0 Devices Genel Kullanıcı Kılavuzu</a:t>
            </a:r>
          </a:p>
          <a:p>
            <a:pPr lvl="1" algn="l" rtl="0"/>
            <a:r>
              <a:rPr lang="en-GB" i="1" dirty="0"/>
              <a:t>Arm Cortex-M0 Teknik Referans Kılavuzu</a:t>
            </a:r>
            <a:endParaRPr lang="en-US" altLang="en-US" i="1" dirty="0">
              <a:ea typeface="ＭＳ Ｐゴシック" panose="020B0600070205080204" pitchFamily="34" charset="-128"/>
            </a:endParaRPr>
          </a:p>
          <a:p>
            <a:pPr lvl="1" algn="l" rtl="0"/>
            <a:r>
              <a:rPr lang="en-IN" altLang="en-US" i="1" dirty="0">
                <a:ea typeface="ＭＳ Ｐゴシック" panose="020B0600070205080204" pitchFamily="34" charset="-128"/>
              </a:rPr>
              <a:t>ARM v6-M Mimarisi Referans Kılavuzu</a:t>
            </a:r>
          </a:p>
          <a:p>
            <a:pPr lvl="1" algn="l" rtl="0"/>
            <a:r>
              <a:rPr lang="en-IN" altLang="en-US" i="1" dirty="0">
                <a:ea typeface="ＭＳ Ｐゴシック" panose="020B0600070205080204" pitchFamily="34" charset="-128"/>
              </a:rPr>
              <a:t>Nexys3 Board Referans Kılavuzu</a:t>
            </a:r>
          </a:p>
          <a:p>
            <a:pPr lvl="1" algn="l" rtl="0"/>
            <a:endParaRPr lang="en-US" altLang="en-US" dirty="0">
              <a:ea typeface="ＭＳ Ｐゴシック" panose="020B0600070205080204" pitchFamily="34" charset="-128"/>
            </a:endParaRPr>
          </a:p>
          <a:p>
            <a:pPr marL="231775" lvl="1" indent="0" algn="l" rtl="0">
              <a:buNone/>
            </a:pP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491734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a:xfrm>
            <a:off x="492125" y="295275"/>
            <a:ext cx="11180763" cy="666750"/>
          </a:xfrm>
        </p:spPr>
        <p:txBody>
          <a:bodyPr/>
          <a:lstStyle/>
          <a:p>
            <a:pPr algn="l" rtl="0">
              <a:defRPr/>
            </a:pPr>
            <a:r>
              <a:rPr lang="en-GB" dirty="0"/>
              <a:t>Moore Yasası</a:t>
            </a:r>
            <a:endParaRPr lang="en-US" dirty="0"/>
          </a:p>
        </p:txBody>
      </p:sp>
      <p:grpSp>
        <p:nvGrpSpPr>
          <p:cNvPr id="5" name="Group 4">
            <a:extLst>
              <a:ext uri="{FF2B5EF4-FFF2-40B4-BE49-F238E27FC236}">
                <a16:creationId xmlns:a16="http://schemas.microsoft.com/office/drawing/2014/main" id="{73B2F3AF-55CE-41D3-9FB4-A37209F2B911}"/>
              </a:ext>
            </a:extLst>
          </p:cNvPr>
          <p:cNvGrpSpPr/>
          <p:nvPr/>
        </p:nvGrpSpPr>
        <p:grpSpPr>
          <a:xfrm>
            <a:off x="492125" y="962025"/>
            <a:ext cx="6719400" cy="5599084"/>
            <a:chOff x="2633088" y="1095624"/>
            <a:chExt cx="6719400" cy="5090077"/>
          </a:xfrm>
        </p:grpSpPr>
        <p:sp>
          <p:nvSpPr>
            <p:cNvPr id="9" name="TextBox 8">
              <a:extLst>
                <a:ext uri="{FF2B5EF4-FFF2-40B4-BE49-F238E27FC236}">
                  <a16:creationId xmlns:a16="http://schemas.microsoft.com/office/drawing/2014/main" id="{976AD007-7278-4EF2-9856-D6EAF928F3CC}"/>
                </a:ext>
              </a:extLst>
            </p:cNvPr>
            <p:cNvSpPr txBox="1"/>
            <p:nvPr/>
          </p:nvSpPr>
          <p:spPr>
            <a:xfrm>
              <a:off x="4835363" y="5506828"/>
              <a:ext cx="3036887" cy="457200"/>
            </a:xfrm>
            <a:prstGeom prst="rect">
              <a:avLst/>
            </a:prstGeom>
          </p:spPr>
          <p:txBody>
            <a:bodyPr vert="horz" wrap="none" lIns="0" tIns="0" rIns="0" bIns="0" rtlCol="0" anchor="t">
              <a:normAutofit/>
            </a:bodyPr>
            <a:lstStyle/>
            <a:p>
              <a:pPr algn="l" rtl="0"/>
              <a:r>
                <a:rPr lang="en-GB" dirty="0"/>
                <a:t>Moore Yasasının Tahmini</a:t>
              </a:r>
              <a:r>
                <a:rPr lang="en-GB" baseline="60000" dirty="0"/>
                <a:t>(*)</a:t>
              </a:r>
            </a:p>
          </p:txBody>
        </p:sp>
        <p:sp>
          <p:nvSpPr>
            <p:cNvPr id="10" name="TextBox 9">
              <a:extLst>
                <a:ext uri="{FF2B5EF4-FFF2-40B4-BE49-F238E27FC236}">
                  <a16:creationId xmlns:a16="http://schemas.microsoft.com/office/drawing/2014/main" id="{243F5BBC-6E8F-4B06-AAE5-E4F5F5B9558B}"/>
                </a:ext>
              </a:extLst>
            </p:cNvPr>
            <p:cNvSpPr txBox="1"/>
            <p:nvPr/>
          </p:nvSpPr>
          <p:spPr>
            <a:xfrm>
              <a:off x="3355126" y="5880901"/>
              <a:ext cx="5997362" cy="304800"/>
            </a:xfrm>
            <a:prstGeom prst="rect">
              <a:avLst/>
            </a:prstGeom>
          </p:spPr>
          <p:txBody>
            <a:bodyPr vert="horz" wrap="square" lIns="0" tIns="0" rIns="0" bIns="0" rtlCol="0" anchor="t">
              <a:normAutofit/>
            </a:bodyPr>
            <a:lstStyle/>
            <a:p>
              <a:pPr algn="l" rtl="0"/>
              <a:r>
                <a:rPr lang="en-GB" sz="1200" dirty="0"/>
                <a:t>(*) Veriler, uluslararası yarı iletken teknolojisi yol haritasına dayanmaktadır (http://www.itrs.net/)</a:t>
              </a:r>
            </a:p>
          </p:txBody>
        </p:sp>
        <p:grpSp>
          <p:nvGrpSpPr>
            <p:cNvPr id="3" name="Group 2">
              <a:extLst>
                <a:ext uri="{FF2B5EF4-FFF2-40B4-BE49-F238E27FC236}">
                  <a16:creationId xmlns:a16="http://schemas.microsoft.com/office/drawing/2014/main" id="{9900247A-230B-488C-8215-BE0555732C67}"/>
                </a:ext>
              </a:extLst>
            </p:cNvPr>
            <p:cNvGrpSpPr/>
            <p:nvPr/>
          </p:nvGrpSpPr>
          <p:grpSpPr>
            <a:xfrm>
              <a:off x="2633088" y="1095624"/>
              <a:ext cx="6357168" cy="4329724"/>
              <a:chOff x="118488" y="1293002"/>
              <a:chExt cx="6357168" cy="4329724"/>
            </a:xfrm>
          </p:grpSpPr>
          <p:pic>
            <p:nvPicPr>
              <p:cNvPr id="8" name="Picture 2" descr="http://betanews.com/wp-content/uploads/2013/10/642px-Moores_law_1970-2011.png">
                <a:extLst>
                  <a:ext uri="{FF2B5EF4-FFF2-40B4-BE49-F238E27FC236}">
                    <a16:creationId xmlns:a16="http://schemas.microsoft.com/office/drawing/2014/main" id="{79643EA7-2CB6-485E-AE6A-E75752E0FD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970"/>
              <a:stretch/>
            </p:blipFill>
            <p:spPr bwMode="auto">
              <a:xfrm>
                <a:off x="118488" y="1475728"/>
                <a:ext cx="6357168" cy="41469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2E01A57-6F01-4CC4-92B4-D7DB0064D0DB}"/>
                  </a:ext>
                </a:extLst>
              </p:cNvPr>
              <p:cNvSpPr txBox="1"/>
              <p:nvPr/>
            </p:nvSpPr>
            <p:spPr>
              <a:xfrm>
                <a:off x="2637177" y="1293002"/>
                <a:ext cx="3445329"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2400" b="1" kern="1200" dirty="0">
                    <a:solidFill>
                      <a:schemeClr val="tx2"/>
                    </a:solidFill>
                    <a:latin typeface="+mn-lt"/>
                    <a:ea typeface="+mn-ea"/>
                    <a:cs typeface="+mn-cs"/>
                  </a:rPr>
                  <a:t>Moore Yasası</a:t>
                </a:r>
              </a:p>
            </p:txBody>
          </p:sp>
        </p:grpSp>
      </p:grpSp>
      <p:sp>
        <p:nvSpPr>
          <p:cNvPr id="6" name="Rectangle 5"/>
          <p:cNvSpPr/>
          <p:nvPr/>
        </p:nvSpPr>
        <p:spPr>
          <a:xfrm>
            <a:off x="6807468" y="717222"/>
            <a:ext cx="4982528" cy="5632311"/>
          </a:xfrm>
          <a:prstGeom prst="rect">
            <a:avLst/>
          </a:prstGeom>
        </p:spPr>
        <p:txBody>
          <a:bodyPr wrap="square">
            <a:spAutoFit/>
          </a:bodyPr>
          <a:lstStyle/>
          <a:p>
            <a:pPr algn="just"/>
            <a:r>
              <a:rPr lang="tr-TR" sz="2400" dirty="0" smtClean="0">
                <a:ea typeface="ＭＳ Ｐゴシック" charset="0"/>
                <a:cs typeface="ＭＳ Ｐゴシック" charset="0"/>
              </a:rPr>
              <a:t>1965'te Intel'in kurucu ortağı Gordon E. </a:t>
            </a:r>
            <a:r>
              <a:rPr lang="tr-TR" sz="2400" dirty="0" err="1" smtClean="0">
                <a:ea typeface="ＭＳ Ｐゴシック" charset="0"/>
                <a:cs typeface="ＭＳ Ｐゴシック" charset="0"/>
              </a:rPr>
              <a:t>Moore</a:t>
            </a:r>
            <a:r>
              <a:rPr lang="tr-TR" sz="2400" dirty="0" smtClean="0">
                <a:ea typeface="ＭＳ Ｐゴシック" charset="0"/>
                <a:cs typeface="ＭＳ Ｐゴシック" charset="0"/>
              </a:rPr>
              <a:t>, </a:t>
            </a:r>
            <a:r>
              <a:rPr lang="tr-TR" sz="2400" dirty="0" err="1" smtClean="0">
                <a:ea typeface="ＭＳ Ｐゴシック" charset="0"/>
                <a:cs typeface="ＭＳ Ｐゴシック" charset="0"/>
              </a:rPr>
              <a:t>Moore</a:t>
            </a:r>
            <a:r>
              <a:rPr lang="tr-TR" sz="2400" dirty="0" smtClean="0">
                <a:ea typeface="ＭＳ Ｐゴシック" charset="0"/>
                <a:cs typeface="ＭＳ Ｐゴシック" charset="0"/>
              </a:rPr>
              <a:t> Yasası olarak bilinen önemli bir gözlem yaptı. Minimum bileşen maliyeti için entegre bir devre üzerindeki </a:t>
            </a:r>
            <a:r>
              <a:rPr lang="tr-TR" sz="2400" dirty="0" err="1" smtClean="0">
                <a:ea typeface="ＭＳ Ｐゴシック" charset="0"/>
                <a:cs typeface="ＭＳ Ｐゴシック" charset="0"/>
              </a:rPr>
              <a:t>transistör</a:t>
            </a:r>
            <a:r>
              <a:rPr lang="tr-TR" sz="2400" dirty="0" smtClean="0">
                <a:ea typeface="ＭＳ Ｐゴシック" charset="0"/>
                <a:cs typeface="ＭＳ Ｐゴシック" charset="0"/>
              </a:rPr>
              <a:t> sayısının her iki yılda bir ikiye katlandığını belirtti. </a:t>
            </a:r>
            <a:r>
              <a:rPr lang="tr-TR" sz="2400" dirty="0" err="1" smtClean="0">
                <a:ea typeface="ＭＳ Ｐゴシック" charset="0"/>
                <a:cs typeface="ＭＳ Ｐゴシック" charset="0"/>
              </a:rPr>
              <a:t>Moore'un</a:t>
            </a:r>
            <a:r>
              <a:rPr lang="tr-TR" sz="2400" dirty="0" smtClean="0">
                <a:ea typeface="ＭＳ Ｐゴシック" charset="0"/>
                <a:cs typeface="ＭＳ Ｐゴシック" charset="0"/>
              </a:rPr>
              <a:t> tahminlerinin doğru olduğu kanıtlanmıştır ve bunlar hala yarı iletken teknolojilerinin geliştirilmesinde ana itici güçlerden biri olarak kabul edilmektedir.</a:t>
            </a:r>
          </a:p>
          <a:p>
            <a:pPr algn="just"/>
            <a:r>
              <a:rPr lang="tr-TR" sz="2400" dirty="0" smtClean="0">
                <a:ea typeface="ＭＳ Ｐゴシック" charset="0"/>
                <a:cs typeface="ＭＳ Ｐゴシック" charset="0"/>
              </a:rPr>
              <a:t>Bu şekilden de görülebileceği gibi, bir çip üzerine entegre edilmiş </a:t>
            </a:r>
            <a:r>
              <a:rPr lang="tr-TR" sz="2400" dirty="0" err="1" smtClean="0">
                <a:ea typeface="ＭＳ Ｐゴシック" charset="0"/>
                <a:cs typeface="ＭＳ Ｐゴシック" charset="0"/>
              </a:rPr>
              <a:t>transistörlerin</a:t>
            </a:r>
            <a:r>
              <a:rPr lang="tr-TR" sz="2400" dirty="0" smtClean="0">
                <a:ea typeface="ＭＳ Ｐゴシック" charset="0"/>
                <a:cs typeface="ＭＳ Ｐゴシック" charset="0"/>
              </a:rPr>
              <a:t> sayısı şimdiden bir milyarı aştı</a:t>
            </a:r>
            <a:r>
              <a:rPr lang="en-US" sz="2400" dirty="0" smtClean="0">
                <a:ea typeface="ＭＳ Ｐゴシック" charset="0"/>
                <a:cs typeface="ＭＳ Ｐゴシック" charset="0"/>
              </a:rPr>
              <a:t>.</a:t>
            </a:r>
            <a:endParaRPr lang="en-GB" sz="2400" dirty="0">
              <a:ea typeface="ＭＳ Ｐゴシック" charset="0"/>
              <a:cs typeface="ＭＳ Ｐゴシック" charset="0"/>
            </a:endParaRPr>
          </a:p>
        </p:txBody>
      </p:sp>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469800" y="819000"/>
              <a:ext cx="2572200" cy="114840"/>
            </p14:xfrm>
          </p:contentPart>
        </mc:Choice>
        <mc:Fallback xmlns="">
          <p:pic>
            <p:nvPicPr>
              <p:cNvPr id="7" name="Ink 6"/>
              <p:cNvPicPr/>
              <p:nvPr/>
            </p:nvPicPr>
            <p:blipFill>
              <a:blip r:embed="rId5"/>
              <a:stretch>
                <a:fillRect/>
              </a:stretch>
            </p:blipFill>
            <p:spPr>
              <a:xfrm>
                <a:off x="453960" y="755640"/>
                <a:ext cx="260388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p14:cNvContentPartPr/>
              <p14:nvPr/>
            </p14:nvContentPartPr>
            <p14:xfrm>
              <a:off x="9505800" y="2178000"/>
              <a:ext cx="2248560" cy="64080"/>
            </p14:xfrm>
          </p:contentPart>
        </mc:Choice>
        <mc:Fallback xmlns="">
          <p:pic>
            <p:nvPicPr>
              <p:cNvPr id="11" name="Ink 10"/>
              <p:cNvPicPr/>
              <p:nvPr/>
            </p:nvPicPr>
            <p:blipFill>
              <a:blip r:embed="rId7"/>
              <a:stretch>
                <a:fillRect/>
              </a:stretch>
            </p:blipFill>
            <p:spPr>
              <a:xfrm>
                <a:off x="9489960" y="2114640"/>
                <a:ext cx="22802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p14:cNvContentPartPr/>
              <p14:nvPr/>
            </p14:nvContentPartPr>
            <p14:xfrm>
              <a:off x="6908760" y="2558880"/>
              <a:ext cx="4953240" cy="95760"/>
            </p14:xfrm>
          </p:contentPart>
        </mc:Choice>
        <mc:Fallback xmlns="">
          <p:pic>
            <p:nvPicPr>
              <p:cNvPr id="12" name="Ink 11"/>
              <p:cNvPicPr/>
              <p:nvPr/>
            </p:nvPicPr>
            <p:blipFill>
              <a:blip r:embed="rId9"/>
              <a:stretch>
                <a:fillRect/>
              </a:stretch>
            </p:blipFill>
            <p:spPr>
              <a:xfrm>
                <a:off x="6892920" y="2495520"/>
                <a:ext cx="49852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p14:cNvContentPartPr/>
              <p14:nvPr/>
            </p14:nvContentPartPr>
            <p14:xfrm>
              <a:off x="6908760" y="2857320"/>
              <a:ext cx="4902480" cy="127440"/>
            </p14:xfrm>
          </p:contentPart>
        </mc:Choice>
        <mc:Fallback xmlns="">
          <p:pic>
            <p:nvPicPr>
              <p:cNvPr id="13" name="Ink 12"/>
              <p:cNvPicPr/>
              <p:nvPr/>
            </p:nvPicPr>
            <p:blipFill>
              <a:blip r:embed="rId11"/>
              <a:stretch>
                <a:fillRect/>
              </a:stretch>
            </p:blipFill>
            <p:spPr>
              <a:xfrm>
                <a:off x="6892920" y="2793960"/>
                <a:ext cx="4934160" cy="254520"/>
              </a:xfrm>
              <a:prstGeom prst="rect">
                <a:avLst/>
              </a:prstGeom>
            </p:spPr>
          </p:pic>
        </mc:Fallback>
      </mc:AlternateContent>
    </p:spTree>
    <p:extLst>
      <p:ext uri="{BB962C8B-B14F-4D97-AF65-F5344CB8AC3E}">
        <p14:creationId xmlns:p14="http://schemas.microsoft.com/office/powerpoint/2010/main" val="532218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Neden Ölçeklendirme?</a:t>
            </a:r>
            <a:endParaRPr lang="en-US" dirty="0"/>
          </a:p>
        </p:txBody>
      </p:sp>
      <p:pic>
        <p:nvPicPr>
          <p:cNvPr id="6" name="Picture 27">
            <a:extLst>
              <a:ext uri="{FF2B5EF4-FFF2-40B4-BE49-F238E27FC236}">
                <a16:creationId xmlns:a16="http://schemas.microsoft.com/office/drawing/2014/main" id="{8B8C854B-C057-4322-B4A6-FAEAAFF4BE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602" y="965200"/>
            <a:ext cx="8519349" cy="486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FF2B5EF4-FFF2-40B4-BE49-F238E27FC236}">
                <a16:creationId xmlns:a16="http://schemas.microsoft.com/office/drawing/2014/main" id="{FC4DED95-01BF-4421-A944-E9A4C3B18130}"/>
              </a:ext>
            </a:extLst>
          </p:cNvPr>
          <p:cNvSpPr/>
          <p:nvPr/>
        </p:nvSpPr>
        <p:spPr>
          <a:xfrm>
            <a:off x="2689982" y="5967513"/>
            <a:ext cx="4002058" cy="369332"/>
          </a:xfrm>
          <a:prstGeom prst="rect">
            <a:avLst/>
          </a:prstGeom>
        </p:spPr>
        <p:txBody>
          <a:bodyPr wrap="none">
            <a:spAutoFit/>
          </a:bodyPr>
          <a:lstStyle/>
          <a:p>
            <a:pPr algn="l" rtl="0"/>
            <a:r>
              <a:rPr lang="en-GB" dirty="0"/>
              <a:t>Yarı iletken </a:t>
            </a:r>
            <a:r>
              <a:rPr lang="en-GB" dirty="0" err="1"/>
              <a:t>endüstrisinin</a:t>
            </a:r>
            <a:r>
              <a:rPr lang="en-GB" dirty="0"/>
              <a:t> </a:t>
            </a:r>
            <a:r>
              <a:rPr lang="tr-TR" dirty="0" smtClean="0"/>
              <a:t>yaşam</a:t>
            </a:r>
            <a:r>
              <a:rPr lang="en-GB" dirty="0" smtClean="0"/>
              <a:t> </a:t>
            </a:r>
            <a:r>
              <a:rPr lang="en-GB" dirty="0"/>
              <a:t>çemberi </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380880" y="812880"/>
              <a:ext cx="4362840" cy="165240"/>
            </p14:xfrm>
          </p:contentPart>
        </mc:Choice>
        <mc:Fallback xmlns="">
          <p:pic>
            <p:nvPicPr>
              <p:cNvPr id="2" name="Ink 1"/>
              <p:cNvPicPr/>
              <p:nvPr/>
            </p:nvPicPr>
            <p:blipFill>
              <a:blip r:embed="rId5"/>
              <a:stretch>
                <a:fillRect/>
              </a:stretch>
            </p:blipFill>
            <p:spPr>
              <a:xfrm>
                <a:off x="365040" y="749160"/>
                <a:ext cx="4394520" cy="292680"/>
              </a:xfrm>
              <a:prstGeom prst="rect">
                <a:avLst/>
              </a:prstGeom>
            </p:spPr>
          </p:pic>
        </mc:Fallback>
      </mc:AlternateContent>
    </p:spTree>
    <p:extLst>
      <p:ext uri="{BB962C8B-B14F-4D97-AF65-F5344CB8AC3E}">
        <p14:creationId xmlns:p14="http://schemas.microsoft.com/office/powerpoint/2010/main" val="172325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125" y="1296588"/>
            <a:ext cx="11180762" cy="4845132"/>
          </a:xfrm>
        </p:spPr>
        <p:txBody>
          <a:bodyPr/>
          <a:lstStyle/>
          <a:p>
            <a:pPr algn="just"/>
            <a:r>
              <a:rPr lang="tr-TR" sz="2000" dirty="0" smtClean="0">
                <a:solidFill>
                  <a:schemeClr val="tx1"/>
                </a:solidFill>
              </a:rPr>
              <a:t>Bu eğilimi devam ettiren nedir? Başka bir deyişle, yarı iletken endüstrisini her iki yılda bir çipteki </a:t>
            </a:r>
            <a:r>
              <a:rPr lang="tr-TR" sz="2000" dirty="0" err="1" smtClean="0">
                <a:solidFill>
                  <a:schemeClr val="tx1"/>
                </a:solidFill>
              </a:rPr>
              <a:t>transistör</a:t>
            </a:r>
            <a:r>
              <a:rPr lang="tr-TR" sz="2000" dirty="0" smtClean="0">
                <a:solidFill>
                  <a:schemeClr val="tx1"/>
                </a:solidFill>
              </a:rPr>
              <a:t> sayısını ikiye katlamaya iten şey nedir? Kısa cevap paradır.</a:t>
            </a:r>
          </a:p>
          <a:p>
            <a:pPr algn="just"/>
            <a:r>
              <a:rPr lang="tr-TR" sz="2000" dirty="0" smtClean="0">
                <a:solidFill>
                  <a:schemeClr val="tx1"/>
                </a:solidFill>
              </a:rPr>
              <a:t>Aslında, bu eğilimi sürdürmek için, yarı iletken teknolojisinin her nesilde 0,7 boyutunda küçülmesi gerekiyor. Bu ölçeklendirme olarak bilinir ve her nesil ile çip başına iki kat daha fazla işlevi entegre edebileceği anlamına gelir. Çip üretiminin kendisi önemli ölçüde artmaz. Bu, esasen bir fonksiyonun maliyetinin 2 kat azaldığı anlamına gelir. İndirgeme İşlev başına üretim maliyetleri, bir çip üzerinde gelişmiş performansa sahip daha karmaşık sistemler tasarlamayı mümkün kılar. </a:t>
            </a:r>
          </a:p>
          <a:p>
            <a:pPr algn="just"/>
            <a:r>
              <a:rPr lang="tr-TR" sz="2000" dirty="0" smtClean="0">
                <a:solidFill>
                  <a:schemeClr val="tx1"/>
                </a:solidFill>
              </a:rPr>
              <a:t>Daha iyi performansın ve daha ucuz yarı iletken yongaların sürekli gelişimi, modern yaşamın her köşesinde bu teknolojilerin yaygınlaşmasına yol açmıştır. Günümüzde yarı iletken çipleri her yerde bulabilirsiniz: cep telefonlarında, TV'lerde, ev aletlerinde, arabalarda, çocuk oyuncakları ve hatta insan vücudunda (örneğin kalp pillerinde). Yarı iletken teknolojileri uygulamalarının bu yaygın kullanımı, pazarın büyümesine yol açar. Bu kazançlı endüstri, 2000 yılında 250 milyar dolara ulaştı. Bu kârın bir kısmı, genellikle boyutları daha küçük ve fiyatı daha ucuz olan yeni yarı iletken cihazlar geliştirmek için kullanılır, bu da daha yeni uygulamaların yaratılmasına ve kullanıcı sayısı ve dolayısıyla daha fazla kar elde edilmesi.</a:t>
            </a:r>
          </a:p>
          <a:p>
            <a:pPr algn="just"/>
            <a:r>
              <a:rPr lang="tr-TR" sz="2000" dirty="0" smtClean="0">
                <a:solidFill>
                  <a:schemeClr val="tx1"/>
                </a:solidFill>
              </a:rPr>
              <a:t>Bu yarı iletken endüstrisinin erdemli çemberi elli yıldan fazla bir süredir devam ediyor</a:t>
            </a:r>
            <a:r>
              <a:rPr lang="tr-TR" sz="2000" i="1" dirty="0" smtClean="0">
                <a:solidFill>
                  <a:schemeClr val="tx1"/>
                </a:solidFill>
              </a:rPr>
              <a:t>. </a:t>
            </a:r>
            <a:endParaRPr lang="tr-TR" sz="2000" dirty="0" smtClean="0">
              <a:solidFill>
                <a:schemeClr val="tx1"/>
              </a:solidFill>
            </a:endParaRPr>
          </a:p>
          <a:p>
            <a:pPr algn="just"/>
            <a:endParaRPr lang="tr-TR" sz="2000" dirty="0" smtClean="0"/>
          </a:p>
          <a:p>
            <a:pPr algn="just"/>
            <a:endParaRPr lang="tr-TR" sz="2000" dirty="0"/>
          </a:p>
        </p:txBody>
      </p:sp>
    </p:spTree>
    <p:extLst>
      <p:ext uri="{BB962C8B-B14F-4D97-AF65-F5344CB8AC3E}">
        <p14:creationId xmlns:p14="http://schemas.microsoft.com/office/powerpoint/2010/main" val="3637667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Tasarım Verimliliği Açığı</a:t>
            </a:r>
            <a:endParaRPr lang="en-US" dirty="0"/>
          </a:p>
        </p:txBody>
      </p:sp>
      <p:graphicFrame>
        <p:nvGraphicFramePr>
          <p:cNvPr id="7" name="Object 3">
            <a:extLst>
              <a:ext uri="{FF2B5EF4-FFF2-40B4-BE49-F238E27FC236}">
                <a16:creationId xmlns:a16="http://schemas.microsoft.com/office/drawing/2014/main" id="{B8C9D866-2AB7-47A2-AECE-CC2305568F95}"/>
              </a:ext>
            </a:extLst>
          </p:cNvPr>
          <p:cNvGraphicFramePr>
            <a:graphicFrameLocks noChangeAspect="1"/>
          </p:cNvGraphicFramePr>
          <p:nvPr>
            <p:extLst>
              <p:ext uri="{D42A27DB-BD31-4B8C-83A1-F6EECF244321}">
                <p14:modId xmlns:p14="http://schemas.microsoft.com/office/powerpoint/2010/main" val="2033196453"/>
              </p:ext>
            </p:extLst>
          </p:nvPr>
        </p:nvGraphicFramePr>
        <p:xfrm>
          <a:off x="2162211" y="1095544"/>
          <a:ext cx="7392534" cy="4863138"/>
        </p:xfrm>
        <a:graphic>
          <a:graphicData uri="http://schemas.openxmlformats.org/presentationml/2006/ole">
            <mc:AlternateContent xmlns:mc="http://schemas.openxmlformats.org/markup-compatibility/2006">
              <mc:Choice xmlns:v="urn:schemas-microsoft-com:vml" Requires="v">
                <p:oleObj spid="_x0000_s1043" name="Chart" r:id="rId4" imgW="5009965" imgH="3524086" progId="Excel.Chart.8">
                  <p:embed/>
                </p:oleObj>
              </mc:Choice>
              <mc:Fallback>
                <p:oleObj name="Chart" r:id="rId4" imgW="5009965" imgH="3524086" progId="Excel.Chart.8">
                  <p:embed/>
                  <p:pic>
                    <p:nvPicPr>
                      <p:cNvPr id="7" name="Object 3">
                        <a:extLst>
                          <a:ext uri="{FF2B5EF4-FFF2-40B4-BE49-F238E27FC236}">
                            <a16:creationId xmlns:a16="http://schemas.microsoft.com/office/drawing/2014/main" id="{B8C9D866-2AB7-47A2-AECE-CC2305568F95}"/>
                          </a:ext>
                        </a:extLst>
                      </p:cNvPr>
                      <p:cNvPicPr>
                        <a:picLocks noChangeAspect="1" noChangeArrowheads="1"/>
                      </p:cNvPicPr>
                      <p:nvPr/>
                    </p:nvPicPr>
                    <p:blipFill>
                      <a:blip r:embed="rId5"/>
                      <a:srcRect/>
                      <a:stretch>
                        <a:fillRect/>
                      </a:stretch>
                    </p:blipFill>
                    <p:spPr bwMode="auto">
                      <a:xfrm>
                        <a:off x="2162211" y="1095544"/>
                        <a:ext cx="7392534" cy="4863138"/>
                      </a:xfrm>
                      <a:prstGeom prst="rect">
                        <a:avLst/>
                      </a:prstGeom>
                      <a:noFill/>
                      <a:ln>
                        <a:noFill/>
                      </a:ln>
                      <a:effectLst/>
                      <a:extLst/>
                    </p:spPr>
                  </p:pic>
                </p:oleObj>
              </mc:Fallback>
            </mc:AlternateContent>
          </a:graphicData>
        </a:graphic>
      </p:graphicFrame>
      <p:sp>
        <p:nvSpPr>
          <p:cNvPr id="8" name="Rectangle 4">
            <a:extLst>
              <a:ext uri="{FF2B5EF4-FFF2-40B4-BE49-F238E27FC236}">
                <a16:creationId xmlns:a16="http://schemas.microsoft.com/office/drawing/2014/main" id="{82A2C9EB-C78C-42A9-9BD6-24BD62497433}"/>
              </a:ext>
            </a:extLst>
          </p:cNvPr>
          <p:cNvSpPr>
            <a:spLocks noChangeArrowheads="1"/>
          </p:cNvSpPr>
          <p:nvPr/>
        </p:nvSpPr>
        <p:spPr bwMode="auto">
          <a:xfrm>
            <a:off x="-110379" y="1052512"/>
            <a:ext cx="454518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pPr marL="476250" lvl="1" indent="-285750" algn="l" rtl="0">
              <a:buClr>
                <a:schemeClr val="tx2"/>
              </a:buClr>
              <a:buSzPct val="70000"/>
              <a:buFont typeface="Wingdings" pitchFamily="2" charset="2"/>
              <a:buChar char="§"/>
            </a:pPr>
            <a:endParaRPr lang="en-GB" sz="1800" b="0" dirty="0">
              <a:latin typeface="+mn-lt"/>
              <a:ea typeface="Arial Unicode MS" pitchFamily="34" charset="-128"/>
              <a:cs typeface="Arial Unicode MS" pitchFamily="34" charset="-128"/>
            </a:endParaRPr>
          </a:p>
        </p:txBody>
      </p:sp>
      <p:sp>
        <p:nvSpPr>
          <p:cNvPr id="9" name="Rectangle 1">
            <a:extLst>
              <a:ext uri="{FF2B5EF4-FFF2-40B4-BE49-F238E27FC236}">
                <a16:creationId xmlns:a16="http://schemas.microsoft.com/office/drawing/2014/main" id="{998FE1D7-D1CE-4ED6-ACE5-C863C228BDA6}"/>
              </a:ext>
            </a:extLst>
          </p:cNvPr>
          <p:cNvSpPr>
            <a:spLocks noChangeArrowheads="1"/>
          </p:cNvSpPr>
          <p:nvPr/>
        </p:nvSpPr>
        <p:spPr bwMode="auto">
          <a:xfrm>
            <a:off x="2596951" y="6003925"/>
            <a:ext cx="6093619"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0" eaLnBrk="0" hangingPunct="0">
              <a:lnSpc>
                <a:spcPct val="90000"/>
              </a:lnSpc>
            </a:pPr>
            <a:r>
              <a:rPr lang="en-US" b="1" dirty="0">
                <a:solidFill>
                  <a:srgbClr val="800000"/>
                </a:solidFill>
              </a:rPr>
              <a:t>Karmaşıklık, tasarım üretkenliğini geride bırakır</a:t>
            </a:r>
          </a:p>
        </p:txBody>
      </p:sp>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571320" y="863640"/>
              <a:ext cx="4312080" cy="70200"/>
            </p14:xfrm>
          </p:contentPart>
        </mc:Choice>
        <mc:Fallback xmlns="">
          <p:pic>
            <p:nvPicPr>
              <p:cNvPr id="2" name="Ink 1"/>
              <p:cNvPicPr/>
              <p:nvPr/>
            </p:nvPicPr>
            <p:blipFill>
              <a:blip r:embed="rId7"/>
              <a:stretch>
                <a:fillRect/>
              </a:stretch>
            </p:blipFill>
            <p:spPr>
              <a:xfrm>
                <a:off x="555480" y="799920"/>
                <a:ext cx="4343760" cy="197280"/>
              </a:xfrm>
              <a:prstGeom prst="rect">
                <a:avLst/>
              </a:prstGeom>
            </p:spPr>
          </p:pic>
        </mc:Fallback>
      </mc:AlternateContent>
    </p:spTree>
    <p:extLst>
      <p:ext uri="{BB962C8B-B14F-4D97-AF65-F5344CB8AC3E}">
        <p14:creationId xmlns:p14="http://schemas.microsoft.com/office/powerpoint/2010/main" val="770533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tr-TR" sz="2000" dirty="0" smtClean="0">
                <a:latin typeface="Arial"/>
              </a:rPr>
              <a:t>Ama, daha fazla işleve sahip çipleri nasıl tasarlayabiliriz? Tasarım mühendisliği nüfusu iki yılda bir ikiye katlanmıyor.</a:t>
            </a:r>
            <a:endParaRPr lang="tr-TR" sz="2000" dirty="0" smtClean="0"/>
          </a:p>
          <a:p>
            <a:endParaRPr lang="tr-TR" sz="2000" dirty="0" smtClean="0"/>
          </a:p>
          <a:p>
            <a:r>
              <a:rPr lang="tr-TR" sz="2000" dirty="0" smtClean="0">
                <a:solidFill>
                  <a:srgbClr val="000000"/>
                </a:solidFill>
                <a:latin typeface="Arial"/>
                <a:ea typeface="MS PGothic"/>
              </a:rPr>
              <a:t>Bu şekilde </a:t>
            </a:r>
            <a:r>
              <a:rPr lang="tr-TR" sz="2000" i="1" dirty="0" smtClean="0">
                <a:solidFill>
                  <a:srgbClr val="000000"/>
                </a:solidFill>
                <a:latin typeface="Arial"/>
                <a:ea typeface="MS PGothic"/>
              </a:rPr>
              <a:t>x</a:t>
            </a:r>
            <a:r>
              <a:rPr lang="tr-TR" sz="2000" dirty="0" smtClean="0">
                <a:solidFill>
                  <a:srgbClr val="000000"/>
                </a:solidFill>
                <a:latin typeface="Arial"/>
                <a:ea typeface="MS PGothic"/>
              </a:rPr>
              <a:t>-</a:t>
            </a:r>
            <a:r>
              <a:rPr lang="tr-TR" sz="2000" dirty="0" err="1" smtClean="0">
                <a:solidFill>
                  <a:srgbClr val="000000"/>
                </a:solidFill>
                <a:latin typeface="Arial"/>
                <a:ea typeface="MS PGothic"/>
              </a:rPr>
              <a:t>axis</a:t>
            </a:r>
            <a:r>
              <a:rPr lang="tr-TR" sz="2000" dirty="0" smtClean="0">
                <a:solidFill>
                  <a:srgbClr val="000000"/>
                </a:solidFill>
                <a:latin typeface="Arial"/>
                <a:ea typeface="MS PGothic"/>
              </a:rPr>
              <a:t>, zaman içinde ilerlemeyi gösterirken, </a:t>
            </a:r>
            <a:r>
              <a:rPr lang="tr-TR" sz="2000" i="1" dirty="0" smtClean="0">
                <a:solidFill>
                  <a:srgbClr val="000000"/>
                </a:solidFill>
                <a:latin typeface="Arial"/>
                <a:ea typeface="MS PGothic"/>
              </a:rPr>
              <a:t>y</a:t>
            </a:r>
            <a:r>
              <a:rPr lang="tr-TR" sz="2000" dirty="0" smtClean="0">
                <a:solidFill>
                  <a:srgbClr val="000000"/>
                </a:solidFill>
                <a:latin typeface="Arial"/>
                <a:ea typeface="MS PGothic"/>
              </a:rPr>
              <a:t>-aksinin iki çizgisi vardır: Üst satır, çip karmaşıklığındaki büyüme oranını gösterir (çip başına </a:t>
            </a:r>
            <a:r>
              <a:rPr lang="tr-TR" sz="2000" dirty="0" err="1" smtClean="0">
                <a:solidFill>
                  <a:srgbClr val="000000"/>
                </a:solidFill>
                <a:latin typeface="Arial"/>
                <a:ea typeface="MS PGothic"/>
              </a:rPr>
              <a:t>transistör</a:t>
            </a:r>
            <a:r>
              <a:rPr lang="tr-TR" sz="2000" dirty="0" smtClean="0">
                <a:solidFill>
                  <a:srgbClr val="000000"/>
                </a:solidFill>
                <a:latin typeface="Arial"/>
                <a:ea typeface="MS PGothic"/>
              </a:rPr>
              <a:t> sayısı ile ölçülür), alt satır ise tasarımcı üretkenliğini yakalar (bir personel mühendisi tarafından</a:t>
            </a:r>
            <a:r>
              <a:rPr lang="en-US" sz="2000" dirty="0" smtClean="0">
                <a:solidFill>
                  <a:srgbClr val="000000"/>
                </a:solidFill>
                <a:latin typeface="Arial"/>
                <a:ea typeface="MS PGothic"/>
              </a:rPr>
              <a:t> </a:t>
            </a:r>
            <a:r>
              <a:rPr lang="tr-TR" sz="2000" dirty="0">
                <a:solidFill>
                  <a:srgbClr val="000000"/>
                </a:solidFill>
                <a:latin typeface="Arial"/>
                <a:ea typeface="MS PGothic"/>
              </a:rPr>
              <a:t>bir ay içinde </a:t>
            </a:r>
            <a:r>
              <a:rPr lang="tr-TR" sz="2000" dirty="0" smtClean="0">
                <a:solidFill>
                  <a:srgbClr val="000000"/>
                </a:solidFill>
                <a:latin typeface="Arial"/>
                <a:ea typeface="MS PGothic"/>
              </a:rPr>
              <a:t>tasarlanan ortalama </a:t>
            </a:r>
            <a:r>
              <a:rPr lang="tr-TR" sz="2000" dirty="0" err="1" smtClean="0">
                <a:solidFill>
                  <a:srgbClr val="000000"/>
                </a:solidFill>
                <a:latin typeface="Arial"/>
                <a:ea typeface="MS PGothic"/>
              </a:rPr>
              <a:t>transistör</a:t>
            </a:r>
            <a:r>
              <a:rPr lang="tr-TR" sz="2000" dirty="0" smtClean="0">
                <a:solidFill>
                  <a:srgbClr val="000000"/>
                </a:solidFill>
                <a:latin typeface="Arial"/>
                <a:ea typeface="MS PGothic"/>
              </a:rPr>
              <a:t> sayısı ile ölçülür).</a:t>
            </a:r>
            <a:endParaRPr lang="tr-TR" sz="2000" dirty="0" smtClean="0"/>
          </a:p>
          <a:p>
            <a:endParaRPr lang="tr-TR" sz="2000" dirty="0" smtClean="0"/>
          </a:p>
          <a:p>
            <a:r>
              <a:rPr lang="tr-TR" sz="2000" dirty="0" smtClean="0">
                <a:solidFill>
                  <a:srgbClr val="000000"/>
                </a:solidFill>
                <a:latin typeface="Arial"/>
                <a:ea typeface="MS PGothic"/>
              </a:rPr>
              <a:t>Tasarım karmaşıklığının artması, tasarım üretkenliğini geride bırakıyor. </a:t>
            </a:r>
            <a:r>
              <a:rPr lang="tr-TR" sz="2000" dirty="0" smtClean="0">
                <a:solidFill>
                  <a:srgbClr val="000000"/>
                </a:solidFill>
                <a:latin typeface="Arial"/>
                <a:ea typeface="Arial Unicode MS"/>
              </a:rPr>
              <a:t>Bu</a:t>
            </a:r>
            <a:r>
              <a:rPr lang="en-US" sz="2000" dirty="0" err="1" smtClean="0">
                <a:solidFill>
                  <a:srgbClr val="000000"/>
                </a:solidFill>
                <a:latin typeface="Arial"/>
                <a:ea typeface="Arial Unicode MS"/>
              </a:rPr>
              <a:t>na</a:t>
            </a:r>
            <a:r>
              <a:rPr lang="tr-TR" sz="2000" dirty="0" smtClean="0">
                <a:solidFill>
                  <a:srgbClr val="000000"/>
                </a:solidFill>
                <a:latin typeface="Arial"/>
                <a:ea typeface="Arial Unicode MS"/>
              </a:rPr>
              <a:t> </a:t>
            </a:r>
            <a:r>
              <a:rPr lang="tr-TR" sz="2000" i="1" dirty="0" smtClean="0">
                <a:solidFill>
                  <a:srgbClr val="000000"/>
                </a:solidFill>
                <a:latin typeface="Arial"/>
                <a:ea typeface="Arial Unicode MS"/>
              </a:rPr>
              <a:t>tasarım üretkenliği açığı</a:t>
            </a:r>
            <a:r>
              <a:rPr lang="en-US" sz="2000" i="1" dirty="0" smtClean="0">
                <a:solidFill>
                  <a:srgbClr val="000000"/>
                </a:solidFill>
                <a:latin typeface="Arial"/>
                <a:ea typeface="Arial Unicode MS"/>
              </a:rPr>
              <a:t> </a:t>
            </a:r>
            <a:r>
              <a:rPr lang="en-US" sz="2000" dirty="0" err="1" smtClean="0">
                <a:solidFill>
                  <a:srgbClr val="000000"/>
                </a:solidFill>
                <a:latin typeface="Arial"/>
                <a:ea typeface="Arial Unicode MS"/>
              </a:rPr>
              <a:t>denir</a:t>
            </a:r>
            <a:r>
              <a:rPr lang="tr-TR" sz="2000" i="1" dirty="0" smtClean="0">
                <a:solidFill>
                  <a:srgbClr val="000000"/>
                </a:solidFill>
                <a:latin typeface="Arial"/>
                <a:ea typeface="Arial Unicode MS"/>
              </a:rPr>
              <a:t>.</a:t>
            </a:r>
            <a:endParaRPr lang="tr-TR" sz="2000" dirty="0"/>
          </a:p>
        </p:txBody>
      </p:sp>
    </p:spTree>
    <p:extLst>
      <p:ext uri="{BB962C8B-B14F-4D97-AF65-F5344CB8AC3E}">
        <p14:creationId xmlns:p14="http://schemas.microsoft.com/office/powerpoint/2010/main" val="2046916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Tasarım Verimliliği Açığını Kapatmak </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385888"/>
            <a:ext cx="11180763" cy="4340225"/>
          </a:xfrm>
        </p:spPr>
        <p:txBody>
          <a:bodyPr wrap="square" numCol="1" anchor="t" anchorCtr="0" compatLnSpc="1">
            <a:prstTxWarp prst="textNoShape">
              <a:avLst/>
            </a:prstTxWarp>
          </a:bodyPr>
          <a:lstStyle/>
          <a:p>
            <a:pPr algn="l" rtl="0"/>
            <a:r>
              <a:rPr lang="en-IN" altLang="en-US" dirty="0">
                <a:ea typeface="ＭＳ Ｐゴシック" panose="020B0600070205080204" pitchFamily="34" charset="-128"/>
              </a:rPr>
              <a:t>Tasarım üretkenliği açığını azaltmak için çeşitli stratejiler vardır, bunlar: </a:t>
            </a:r>
            <a:endParaRPr lang="en-US" altLang="en-US" dirty="0">
              <a:ea typeface="ＭＳ Ｐゴシック" panose="020B0600070205080204" pitchFamily="34" charset="-128"/>
            </a:endParaRPr>
          </a:p>
        </p:txBody>
      </p:sp>
      <p:graphicFrame>
        <p:nvGraphicFramePr>
          <p:cNvPr id="5" name="Diagram 4">
            <a:extLst>
              <a:ext uri="{FF2B5EF4-FFF2-40B4-BE49-F238E27FC236}">
                <a16:creationId xmlns:a16="http://schemas.microsoft.com/office/drawing/2014/main" id="{3CE87F65-D3D7-4DF3-BFAA-224660D40309}"/>
              </a:ext>
            </a:extLst>
          </p:cNvPr>
          <p:cNvGraphicFramePr/>
          <p:nvPr>
            <p:extLst>
              <p:ext uri="{D42A27DB-BD31-4B8C-83A1-F6EECF244321}">
                <p14:modId xmlns:p14="http://schemas.microsoft.com/office/powerpoint/2010/main" val="747807872"/>
              </p:ext>
            </p:extLst>
          </p:nvPr>
        </p:nvGraphicFramePr>
        <p:xfrm>
          <a:off x="1624965" y="1943100"/>
          <a:ext cx="812482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p14="http://schemas.microsoft.com/office/powerpoint/2010/main">
        <mc:Choice Requires="p14">
          <p:contentPart p14:bwMode="auto" r:id="rId8">
            <p14:nvContentPartPr>
              <p14:cNvPr id="2" name="Ink 1"/>
              <p14:cNvContentPartPr/>
              <p14:nvPr/>
            </p14:nvContentPartPr>
            <p14:xfrm>
              <a:off x="565200" y="1542960"/>
              <a:ext cx="787680" cy="25920"/>
            </p14:xfrm>
          </p:contentPart>
        </mc:Choice>
        <mc:Fallback xmlns="">
          <p:pic>
            <p:nvPicPr>
              <p:cNvPr id="2" name="Ink 1"/>
              <p:cNvPicPr/>
              <p:nvPr/>
            </p:nvPicPr>
            <p:blipFill>
              <a:blip r:embed="rId9"/>
              <a:stretch>
                <a:fillRect/>
              </a:stretch>
            </p:blipFill>
            <p:spPr>
              <a:xfrm>
                <a:off x="549360" y="1479600"/>
                <a:ext cx="8193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 name="Ink 2"/>
              <p14:cNvContentPartPr/>
              <p14:nvPr/>
            </p14:nvContentPartPr>
            <p14:xfrm>
              <a:off x="571320" y="863640"/>
              <a:ext cx="6636240" cy="95400"/>
            </p14:xfrm>
          </p:contentPart>
        </mc:Choice>
        <mc:Fallback xmlns="">
          <p:pic>
            <p:nvPicPr>
              <p:cNvPr id="3" name="Ink 2"/>
              <p:cNvPicPr/>
              <p:nvPr/>
            </p:nvPicPr>
            <p:blipFill>
              <a:blip r:embed="rId11"/>
              <a:stretch>
                <a:fillRect/>
              </a:stretch>
            </p:blipFill>
            <p:spPr>
              <a:xfrm>
                <a:off x="555480" y="799920"/>
                <a:ext cx="6667920" cy="222840"/>
              </a:xfrm>
              <a:prstGeom prst="rect">
                <a:avLst/>
              </a:prstGeom>
            </p:spPr>
          </p:pic>
        </mc:Fallback>
      </mc:AlternateContent>
    </p:spTree>
    <p:extLst>
      <p:ext uri="{BB962C8B-B14F-4D97-AF65-F5344CB8AC3E}">
        <p14:creationId xmlns:p14="http://schemas.microsoft.com/office/powerpoint/2010/main" val="1070309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6F3D9-27DD-4F07-9983-380B33535F9E}">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purl.org/dc/dcmitype/"/>
    <ds:schemaRef ds:uri="http://purl.org/dc/terms/"/>
    <ds:schemaRef ds:uri="http://www.w3.org/XML/1998/namespace"/>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3327</Words>
  <Application>Microsoft Office PowerPoint</Application>
  <PresentationFormat>Widescreen</PresentationFormat>
  <Paragraphs>621</Paragraphs>
  <Slides>39</Slides>
  <Notes>25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9" baseType="lpstr">
      <vt:lpstr>ＭＳ Ｐゴシック</vt:lpstr>
      <vt:lpstr>ＭＳ Ｐゴシック</vt:lpstr>
      <vt:lpstr>Arial</vt:lpstr>
      <vt:lpstr>Arial Unicode MS</vt:lpstr>
      <vt:lpstr>Calibri</vt:lpstr>
      <vt:lpstr>Mangal</vt:lpstr>
      <vt:lpstr>Times New Roman</vt:lpstr>
      <vt:lpstr>Wingdings</vt:lpstr>
      <vt:lpstr>ARM PPT template 2017_Confidential</vt:lpstr>
      <vt:lpstr>Chart</vt:lpstr>
      <vt:lpstr>Giriş  ARM tabanlı  Çip Üzerinde Sistem Tasarımı</vt:lpstr>
      <vt:lpstr>Modül Müfredatı</vt:lpstr>
      <vt:lpstr>SoC Tasarım Konsepti Neden Geliştirildi?</vt:lpstr>
      <vt:lpstr>Moore Yasası</vt:lpstr>
      <vt:lpstr>Neden Ölçeklendirme?</vt:lpstr>
      <vt:lpstr>PowerPoint Presentation</vt:lpstr>
      <vt:lpstr>Tasarım Verimliliği Açığı</vt:lpstr>
      <vt:lpstr>PowerPoint Presentation</vt:lpstr>
      <vt:lpstr>Tasarım Verimliliği Açığını Kapatmak </vt:lpstr>
      <vt:lpstr>PowerPoint Presentation</vt:lpstr>
      <vt:lpstr>PowerPoint Presentation</vt:lpstr>
      <vt:lpstr>SoC nedir?</vt:lpstr>
      <vt:lpstr>PowerPoint Presentation</vt:lpstr>
      <vt:lpstr>SoC'nin İçinde Ne Var?</vt:lpstr>
      <vt:lpstr>Örnek ARM tabanlı SoC</vt:lpstr>
      <vt:lpstr>SoC'lerin Avantajları</vt:lpstr>
      <vt:lpstr>PowerPoint Presentation</vt:lpstr>
      <vt:lpstr>PowerPoint Presentation</vt:lpstr>
      <vt:lpstr>SoC'lerin Sınırlamaları</vt:lpstr>
      <vt:lpstr>PowerPoint Presentation</vt:lpstr>
      <vt:lpstr>PowerPoint Presentation</vt:lpstr>
      <vt:lpstr>SoC v Mikrodenetleyici v İşlemci</vt:lpstr>
      <vt:lpstr>SoC Tasarım Akışı</vt:lpstr>
      <vt:lpstr>PowerPoint Presentation</vt:lpstr>
      <vt:lpstr>SoC Tasarım Akışı</vt:lpstr>
      <vt:lpstr>SoC Tasarım Akışı</vt:lpstr>
      <vt:lpstr>PowerPoint Presentation</vt:lpstr>
      <vt:lpstr>SoC Tasarım Akışı</vt:lpstr>
      <vt:lpstr>PowerPoint Presentation</vt:lpstr>
      <vt:lpstr>PowerPoint Presentation</vt:lpstr>
      <vt:lpstr>SoC Tasarım Akışı</vt:lpstr>
      <vt:lpstr>PowerPoint Presentation</vt:lpstr>
      <vt:lpstr>SoC Tasarım Akışı</vt:lpstr>
      <vt:lpstr>SoC Tasarım Akışı</vt:lpstr>
      <vt:lpstr>SoC Örneği: NVIDIA Tegra 2</vt:lpstr>
      <vt:lpstr>SoC Örneği: Apple SoC Aileleri</vt:lpstr>
      <vt:lpstr>PowerPoint Presentation</vt:lpstr>
      <vt:lpstr>Kurs Özeti</vt:lpstr>
      <vt:lpstr>Yararlı Kaynaklar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2022-04-17T19:37:35Z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