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329" r:id="rId5"/>
    <p:sldId id="337" r:id="rId6"/>
    <p:sldId id="302" r:id="rId7"/>
    <p:sldId id="339" r:id="rId8"/>
    <p:sldId id="340" r:id="rId9"/>
    <p:sldId id="341" r:id="rId10"/>
    <p:sldId id="342" r:id="rId11"/>
    <p:sldId id="343" r:id="rId12"/>
    <p:sldId id="344" r:id="rId13"/>
    <p:sldId id="345" r:id="rId14"/>
    <p:sldId id="346" r:id="rId15"/>
    <p:sldId id="348" r:id="rId16"/>
    <p:sldId id="349" r:id="rId17"/>
    <p:sldId id="350" r:id="rId18"/>
    <p:sldId id="351" r:id="rId19"/>
    <p:sldId id="352" r:id="rId20"/>
    <p:sldId id="353" r:id="rId21"/>
    <p:sldId id="354" r:id="rId22"/>
    <p:sldId id="35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9" autoAdjust="0"/>
    <p:restoredTop sz="75000" autoAdjust="0"/>
  </p:normalViewPr>
  <p:slideViewPr>
    <p:cSldViewPr snapToGrid="0">
      <p:cViewPr>
        <p:scale>
          <a:sx n="100" d="100"/>
          <a:sy n="100" d="100"/>
        </p:scale>
        <p:origin x="10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a:t>
            </a:fld>
            <a:endParaRPr lang="en-US" altLang="en-US" dirty="0"/>
          </a:p>
        </p:txBody>
      </p:sp>
    </p:spTree>
    <p:extLst>
      <p:ext uri="{BB962C8B-B14F-4D97-AF65-F5344CB8AC3E}">
        <p14:creationId xmlns:p14="http://schemas.microsoft.com/office/powerpoint/2010/main" val="1522535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sz="1200" kern="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11</a:t>
            </a:fld>
            <a:endParaRPr lang="en-US" altLang="en-US" dirty="0"/>
          </a:p>
        </p:txBody>
      </p:sp>
    </p:spTree>
    <p:extLst>
      <p:ext uri="{BB962C8B-B14F-4D97-AF65-F5344CB8AC3E}">
        <p14:creationId xmlns:p14="http://schemas.microsoft.com/office/powerpoint/2010/main" val="8848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Bir aygıt sürücüsü</a:t>
            </a:r>
            <a:r>
              <a:rPr lang="en-US" baseline="0" dirty="0"/>
              <a:t> </a:t>
            </a:r>
            <a:r>
              <a:rPr lang="en-US" dirty="0"/>
              <a:t>bir yazılımdır</a:t>
            </a:r>
            <a:r>
              <a:rPr lang="en-US" baseline="0" dirty="0"/>
              <a:t> </a:t>
            </a:r>
            <a:r>
              <a:rPr lang="en-US" dirty="0"/>
              <a:t>bunu programla </a:t>
            </a:r>
            <a:r>
              <a:rPr lang="en-US" baseline="0" dirty="0"/>
              <a:t>belirli bir </a:t>
            </a:r>
            <a:r>
              <a:rPr lang="en-GB" dirty="0"/>
              <a:t>donanım çevre birimi.</a:t>
            </a:r>
            <a:r>
              <a:rPr lang="en-GB" baseline="0" dirty="0"/>
              <a:t> Ek bir soyutlama katmanı sağlar.</a:t>
            </a:r>
            <a:r>
              <a:rPr lang="en-US" baseline="0" dirty="0"/>
              <a:t>Erişilen donanımın tam ayrıntılarını bilmeye gerek kalmadan belirli donanım bloğu işlevleriyle iletişim kurmak için işletim sistemleri ve diğer programlar. Yazılım tipik olarak sürücüde bir rutin çağırır ve bu, ikincisini ilgili donanımına görevleri yerine getirmesi için yönlendirmesi için tetikler (verileri okur, verileri geri gönderir, vb.). Donanım çevre birimi bazen verileri geri göndererek veya kesinti sinyalleri üreterek ana programdaki rutinleri uyandırabilir.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Sürücülerin donanıma bağlı ve işletim sistemine özgü olduğu unutulmamalıdır; bu nedenle, her iki sürücü de "veri gönderme" veya "veri alma" gibi aynı jenerik işlevleri yerine getirse bile, 16550 UART sürücüsü, FTDI seri bağlantı noktası dönüştürücüsünün sürücüsünden farklıdır.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12</a:t>
            </a:fld>
            <a:endParaRPr lang="en-US" altLang="en-US" dirty="0"/>
          </a:p>
        </p:txBody>
      </p:sp>
    </p:spTree>
    <p:extLst>
      <p:ext uri="{BB962C8B-B14F-4D97-AF65-F5344CB8AC3E}">
        <p14:creationId xmlns:p14="http://schemas.microsoft.com/office/powerpoint/2010/main" val="373195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Bir yazma görevi</a:t>
            </a:r>
            <a:r>
              <a:rPr lang="en-US" baseline="0" dirty="0"/>
              <a:t> </a:t>
            </a:r>
            <a:r>
              <a:rPr lang="en-US" dirty="0"/>
              <a:t>bir donanım aygıtı için sürücü gerektirir </a:t>
            </a:r>
            <a:r>
              <a:rPr lang="en-US" baseline="0" dirty="0"/>
              <a:t>çok iyi</a:t>
            </a:r>
            <a:r>
              <a:rPr lang="en-US" dirty="0"/>
              <a:t> donanım ve yazılımın nasıl çalıştığını / etkileşime girdiğini anlamak.</a:t>
            </a:r>
            <a:r>
              <a:rPr lang="en-US" baseline="0" dirty="0"/>
              <a:t> </a:t>
            </a:r>
            <a:r>
              <a:rPr lang="en-US" dirty="0"/>
              <a:t>Çoğu sürücü, geliştiricilerin belirli donanımlardan bağımsız olarak daha yüksek düzeyde uygulama yazmasına olanak tanıyan genel işlevler sağlayabilir. Bu nedenle, genellikle</a:t>
            </a:r>
            <a:r>
              <a:rPr lang="en-US" baseline="0" dirty="0"/>
              <a:t> aygıt sürücülerinin yazdığı durum </a:t>
            </a:r>
            <a:r>
              <a:rPr lang="en-US" dirty="0"/>
              <a:t>çalışan yazılım mühendisleri</a:t>
            </a:r>
            <a:r>
              <a:rPr lang="en-US" baseline="0" dirty="0"/>
              <a:t> </a:t>
            </a:r>
            <a:r>
              <a:rPr lang="en-US" dirty="0"/>
              <a:t>donanım tasarım şirketleri için. Bunun nedeni, donanımlarının nasıl çalıştığı konusunda çoğu yabancıdan çok daha iyi bir anlayışa sahip olmalarıdır. İçinde</a:t>
            </a:r>
            <a:r>
              <a:rPr lang="en-US" baseline="0" dirty="0"/>
              <a:t> ilave, </a:t>
            </a:r>
            <a:r>
              <a:rPr lang="en-US" dirty="0"/>
              <a:t>bu</a:t>
            </a:r>
            <a:r>
              <a:rPr lang="en-US" baseline="0" dirty="0"/>
              <a:t> genelde</a:t>
            </a:r>
            <a:r>
              <a:rPr lang="en-US" dirty="0"/>
              <a:t>müşterilerinin donanımlarını ideal bir şekilde kullanabilmelerini garanti etmek için donanım üreticisinin menfaati olarak kabul edilir. Sürücülerin geliştirilmesi genellikle hem fiziksel aygıt satıcılarını (fiziksel düzey) hem de işletim sistemi satıcılarını (mantıksal düzey) içerir. Bu modülde, cihaz sürücülerinin yazılmasına odaklanacağız.</a:t>
            </a:r>
            <a:r>
              <a:rPr lang="en-US" baseline="0" dirty="0"/>
              <a:t> SoC'mizdeki AHB veri yoluna bağlı çevre birimleri.</a:t>
            </a:r>
            <a:endParaRPr lang="en-US"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13</a:t>
            </a:fld>
            <a:endParaRPr lang="en-US" altLang="en-US" dirty="0"/>
          </a:p>
        </p:txBody>
      </p:sp>
    </p:spTree>
    <p:extLst>
      <p:ext uri="{BB962C8B-B14F-4D97-AF65-F5344CB8AC3E}">
        <p14:creationId xmlns:p14="http://schemas.microsoft.com/office/powerpoint/2010/main" val="241183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14</a:t>
            </a:fld>
            <a:endParaRPr lang="en-US" altLang="en-US" dirty="0"/>
          </a:p>
        </p:txBody>
      </p:sp>
    </p:spTree>
    <p:extLst>
      <p:ext uri="{BB962C8B-B14F-4D97-AF65-F5344CB8AC3E}">
        <p14:creationId xmlns:p14="http://schemas.microsoft.com/office/powerpoint/2010/main" val="147671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Önceki modülde gördüğümüz gibi</a:t>
            </a:r>
            <a:r>
              <a:rPr lang="en-US" baseline="0" dirty="0"/>
              <a:t>, ben</a:t>
            </a:r>
            <a:r>
              <a:rPr lang="en-US" dirty="0"/>
              <a:t>Cortex-M0'da, bir çevre birimin temel adresini C dilini kullanarak tanımlamak çok kolaydır,</a:t>
            </a:r>
            <a:r>
              <a:rPr lang="en-US" baseline="0" dirty="0"/>
              <a:t> </a:t>
            </a:r>
            <a:r>
              <a:rPr lang="en-US" dirty="0"/>
              <a:t>Bu örnekte gösterildiği gibi, adresi tanımlamak için #define yönergesini kullandığımız</a:t>
            </a:r>
            <a:r>
              <a:rPr lang="en-US" baseline="0" dirty="0"/>
              <a:t> </a:t>
            </a:r>
            <a:r>
              <a:rPr lang="en-US" dirty="0"/>
              <a:t>AHB zamanlayıcısının.</a:t>
            </a:r>
            <a:r>
              <a:rPr lang="en-US" baseline="0" dirty="0"/>
              <a:t> Bu şekilde, çevre birimleri ve bunların kayıtları küresel bellek alanına eşlenebilir ve bellek işaretçileri kullanılarak erişilebilir. </a:t>
            </a:r>
            <a:r>
              <a:rPr lang="en-US" dirty="0"/>
              <a:t>Bir çevre biriminin adresi tanımlandıktan sonra, C dili kullanılarak yazılabilir ve okunabilir</a:t>
            </a:r>
            <a:r>
              <a:rPr lang="en-US" baseline="0" dirty="0"/>
              <a:t>. </a:t>
            </a:r>
            <a:r>
              <a:rPr lang="en-GB" dirty="0"/>
              <a:t>Bu çözüm, basit uygulamalar için uygundur. Bununla birlikte, aynı tip çevre biriminin birden çok örneği aynı anda mevcutsa, her çevre birimi için yazmaçları tanımlamamız gerekir, bu da kodun bakımını zorlaştırır.</a:t>
            </a:r>
            <a:r>
              <a:rPr lang="en-GB" baseline="0" dirty="0"/>
              <a:t> Ayrıca</a:t>
            </a:r>
            <a:r>
              <a:rPr lang="en-GB" dirty="0"/>
              <a:t>, her kayıt ayrı bir işaretçi olarak tanımlandığından, her kayıt erişimi 32 bitlik bir adres sabiti gerektirir. Sonuç olarak, program görüntüsü daha fazla bellek alanı tüketecektir.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15</a:t>
            </a:fld>
            <a:endParaRPr lang="en-US" altLang="en-US" dirty="0"/>
          </a:p>
        </p:txBody>
      </p:sp>
    </p:spTree>
    <p:extLst>
      <p:ext uri="{BB962C8B-B14F-4D97-AF65-F5344CB8AC3E}">
        <p14:creationId xmlns:p14="http://schemas.microsoft.com/office/powerpoint/2010/main" val="4110716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spcBef>
                <a:spcPts val="1800"/>
              </a:spcBef>
            </a:pPr>
            <a:r>
              <a:rPr lang="en-GB" dirty="0"/>
              <a:t>Sürücü yazılımının kodunu daha da basitleştirmek ve kod uzunluğunu azaltmak için,</a:t>
            </a:r>
            <a:r>
              <a:rPr lang="en-GB" baseline="0" dirty="0"/>
              <a:t> </a:t>
            </a:r>
            <a:r>
              <a:rPr lang="en-GB" dirty="0"/>
              <a:t>Çevresel kayıt setini bir veri yapısı olarak tanımlamak ve</a:t>
            </a:r>
            <a:r>
              <a:rPr lang="en-GB" baseline="0" dirty="0"/>
              <a:t> sonra d</a:t>
            </a:r>
            <a:r>
              <a:rPr lang="en-GB" dirty="0"/>
              <a:t>çevre birimini bu veri yapısına bir bellek işaretçisi olarak belirlemek,</a:t>
            </a:r>
            <a:r>
              <a:rPr lang="en-GB" baseline="0" dirty="0"/>
              <a:t>bu örnekte gösterildiği gibi. Bu tür bir konfigürasyon, çevresel veri yapısının birkaç örnek arasında paylaşılmasını mümkün kılar, bu da kodun bakımını kolaylaştırır.</a:t>
            </a:r>
            <a:r>
              <a:rPr lang="en-GB" sz="2000" dirty="0"/>
              <a:t>Çoğu durumda, çoğu çevre birimi 32-bit AHB veriyoluna bağlı olduğundan, tüm yazmaçların 32-bit sözcükler olarak tanımlandığına dikkat edilmelidir.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16</a:t>
            </a:fld>
            <a:endParaRPr lang="en-US" altLang="en-US" dirty="0"/>
          </a:p>
        </p:txBody>
      </p:sp>
    </p:spTree>
    <p:extLst>
      <p:ext uri="{BB962C8B-B14F-4D97-AF65-F5344CB8AC3E}">
        <p14:creationId xmlns:p14="http://schemas.microsoft.com/office/powerpoint/2010/main" val="33091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17</a:t>
            </a:fld>
            <a:endParaRPr lang="en-US" altLang="en-US" dirty="0"/>
          </a:p>
        </p:txBody>
      </p:sp>
    </p:spTree>
    <p:extLst>
      <p:ext uri="{BB962C8B-B14F-4D97-AF65-F5344CB8AC3E}">
        <p14:creationId xmlns:p14="http://schemas.microsoft.com/office/powerpoint/2010/main" val="392274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Bir kere</a:t>
            </a:r>
            <a:r>
              <a:rPr lang="en-US" baseline="0" dirty="0"/>
              <a:t> sürücü yazılımları tüm AHB çevre birimleri için yazılmıştır, bu çevre birimlerini aynı standart biçimi kullanarak aygıt başlık dosyasında tanımlamamız gerekir. </a:t>
            </a:r>
            <a:r>
              <a:rPr lang="en-US" dirty="0"/>
              <a:t>Aygıt başlık dosyası &lt;device.h&gt;, aşağıdaki dördü içerir</a:t>
            </a:r>
            <a:r>
              <a:rPr lang="en-US" baseline="0" dirty="0"/>
              <a:t> </a:t>
            </a:r>
            <a:r>
              <a:rPr lang="en-US" dirty="0"/>
              <a:t>cihaza özel bölümler:</a:t>
            </a:r>
          </a:p>
          <a:p>
            <a:pPr rtl="0" algn="l"/>
            <a:endParaRPr lang="en-US" dirty="0"/>
          </a:p>
          <a:p>
            <a:pPr marL="228600" indent="-228600" rtl="0" algn="l">
              <a:buFont typeface="+mj-lt"/>
              <a:buAutoNum type="arabicPeriod"/>
            </a:pPr>
            <a:r>
              <a:rPr lang="en-US" dirty="0"/>
              <a:t>Cihazın tüm istisnaları ve kesintileri için kesme numaraları (IRQn) sağlayan kesme numarası tanımı</a:t>
            </a:r>
          </a:p>
          <a:p>
            <a:pPr marL="228600" indent="-228600" rtl="0" algn="l">
              <a:buFont typeface="+mj-lt"/>
              <a:buAutoNum type="arabicPeriod"/>
            </a:pPr>
            <a:r>
              <a:rPr lang="en-US" dirty="0"/>
              <a:t>Cihazın özelliklerini yansıtan işlemci ve çekirdek çevre birimlerinin yapılandırması</a:t>
            </a:r>
          </a:p>
          <a:p>
            <a:pPr marL="228600" indent="-228600" rtl="0" algn="l">
              <a:buFont typeface="+mj-lt"/>
              <a:buAutoNum type="arabicPeriod"/>
            </a:pPr>
            <a:r>
              <a:rPr lang="en-US" dirty="0"/>
              <a:t>Tüm cihaz çevre birimlerine çevresel erişim için tanımlar sağlayan cihaz çevre birimi erişim katmanı. Cihaza özel çevre birimleri için tüm veri yapılarını ve adres eşlemesini içerir.</a:t>
            </a:r>
          </a:p>
          <a:p>
            <a:pPr marL="228600" indent="-228600" rtl="0" algn="l">
              <a:buFont typeface="+mj-lt"/>
              <a:buAutoNum type="arabicPeriod"/>
            </a:pPr>
            <a:r>
              <a:rPr lang="en-US" dirty="0"/>
              <a:t>Çevre birimleri için erişim işlevleri (isteğe bağlı), çevre birimleri için ek yardımcı işlevler sağlar.</a:t>
            </a:r>
            <a:r>
              <a:rPr lang="en-US" baseline="0" dirty="0"/>
              <a:t> </a:t>
            </a:r>
            <a:r>
              <a:rPr lang="en-US" dirty="0"/>
              <a:t>bu çevre birimlerinin programlanması için kullanışlıdır.</a:t>
            </a:r>
          </a:p>
          <a:p>
            <a:pPr marL="0" indent="0" rtl="0" algn="l">
              <a:buFont typeface="+mj-lt"/>
              <a:buNone/>
            </a:pPr>
            <a:endParaRPr lang="en-US" dirty="0"/>
          </a:p>
          <a:p>
            <a:pPr marL="0" indent="0" rtl="0" algn="l">
              <a:buFont typeface="+mj-lt"/>
              <a:buNone/>
            </a:pPr>
            <a:r>
              <a:rPr lang="en-US" dirty="0"/>
              <a:t>Erişim fonksiyonları, satır içi fonksiyonlar olarak sağlanabilir veya silikon satıcısı tarafından sağlanan cihaza özel bir kitaplığa harici referanslar olabilir.</a:t>
            </a:r>
            <a:r>
              <a:rPr lang="en-US" baseline="0" dirty="0"/>
              <a:t> </a:t>
            </a:r>
            <a:r>
              <a:rPr lang="en-GB" dirty="0"/>
              <a:t>The</a:t>
            </a:r>
            <a:r>
              <a:rPr lang="en-GB" baseline="0" dirty="0"/>
              <a:t> Bu örnekte verilen AHB çevre birimlerinin tanımı, cihaz başlık dosyalarının 3. Bölümünde yer almalıdır. </a:t>
            </a:r>
            <a:endParaRPr lang="en-US"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18</a:t>
            </a:fld>
            <a:endParaRPr lang="en-US" altLang="en-US" dirty="0"/>
          </a:p>
        </p:txBody>
      </p:sp>
    </p:spTree>
    <p:extLst>
      <p:ext uri="{BB962C8B-B14F-4D97-AF65-F5344CB8AC3E}">
        <p14:creationId xmlns:p14="http://schemas.microsoft.com/office/powerpoint/2010/main" val="126438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Bu tablo, her bir çevre birimi için yazabileceğiniz bazı basit örnek işlevleri özetlemektedir.</a:t>
            </a:r>
            <a:r>
              <a:rPr lang="en-GB" baseline="0" dirty="0"/>
              <a:t>.</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19</a:t>
            </a:fld>
            <a:endParaRPr lang="en-US" altLang="en-US" dirty="0"/>
          </a:p>
        </p:txBody>
      </p:sp>
    </p:spTree>
    <p:extLst>
      <p:ext uri="{BB962C8B-B14F-4D97-AF65-F5344CB8AC3E}">
        <p14:creationId xmlns:p14="http://schemas.microsoft.com/office/powerpoint/2010/main" val="402797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modül araştırıyor </a:t>
            </a:r>
            <a:r>
              <a:rPr lang="en-GB" baseline="0" dirty="0"/>
              <a:t>nasıl </a:t>
            </a:r>
            <a:r>
              <a:rPr lang="it-IT" dirty="0"/>
              <a:t>Cortex-M0 mikroişlemcinin programlanmasını kolaylaştırmak için CMSIS işlevlerini kullanın</a:t>
            </a:r>
            <a:r>
              <a:rPr lang="it-IT" baseline="0" dirty="0"/>
              <a:t> ve nasıl yapılır </a:t>
            </a:r>
            <a:r>
              <a:rPr lang="en-GB" dirty="0"/>
              <a:t>Çevre birimleri için standart düşük seviyeli yazılım sürücülerini tasarlayın ve uygulayın.</a:t>
            </a:r>
            <a:endParaRPr lang="it-IT"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3</a:t>
            </a:fld>
            <a:endParaRPr lang="en-US" altLang="en-US" dirty="0"/>
          </a:p>
        </p:txBody>
      </p:sp>
    </p:spTree>
    <p:extLst>
      <p:ext uri="{BB962C8B-B14F-4D97-AF65-F5344CB8AC3E}">
        <p14:creationId xmlns:p14="http://schemas.microsoft.com/office/powerpoint/2010/main" val="24757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Giderek artıyor</a:t>
            </a:r>
            <a:r>
              <a:rPr lang="en-US" baseline="0" dirty="0"/>
              <a:t> yazılım geliştiricilerin yeniden kullanabilmesi için önemli </a:t>
            </a:r>
            <a:r>
              <a:rPr lang="en-US" dirty="0"/>
              <a:t>yazılım</a:t>
            </a:r>
            <a:r>
              <a:rPr lang="en-US" baseline="0" dirty="0"/>
              <a:t> </a:t>
            </a:r>
            <a:r>
              <a:rPr lang="en-US" dirty="0"/>
              <a:t>kodu. Bunun nedeni</a:t>
            </a:r>
            <a:r>
              <a:rPr lang="en-US" baseline="0" dirty="0"/>
              <a:t> devam eden yükselişine </a:t>
            </a:r>
            <a:r>
              <a:rPr lang="en-US" dirty="0"/>
              <a:t>gömülü sistemlerin karmaşıklığı.</a:t>
            </a:r>
            <a:r>
              <a:rPr lang="en-US" baseline="0" dirty="0"/>
              <a:t> </a:t>
            </a:r>
            <a:r>
              <a:rPr lang="en-US" dirty="0"/>
              <a:t>Bu</a:t>
            </a:r>
            <a:r>
              <a:rPr lang="en-US" baseline="0" dirty="0"/>
              <a:t> yardım eder </a:t>
            </a:r>
            <a:r>
              <a:rPr lang="en-US" dirty="0"/>
              <a:t>geliştirme süresini azaltmak</a:t>
            </a:r>
            <a:r>
              <a:rPr lang="en-US" baseline="0" dirty="0"/>
              <a:t> </a:t>
            </a:r>
            <a:r>
              <a:rPr lang="en-US" dirty="0"/>
              <a:t>sonraki projeler ve piyasa sürümleri için. Ek olarak,</a:t>
            </a:r>
            <a:r>
              <a:rPr lang="en-US" baseline="0" dirty="0"/>
              <a:t> </a:t>
            </a:r>
            <a:r>
              <a:rPr lang="en-US" dirty="0"/>
              <a:t>yazılım uyumluluğu</a:t>
            </a:r>
            <a:r>
              <a:rPr lang="en-US" baseline="0" dirty="0"/>
              <a:t> asist</a:t>
            </a:r>
            <a:r>
              <a:rPr lang="en-US" dirty="0"/>
              <a:t> </a:t>
            </a:r>
            <a:r>
              <a:rPr lang="en-US" baseline="0" dirty="0"/>
              <a:t> entegrasyonu </a:t>
            </a:r>
            <a:r>
              <a:rPr lang="en-US" dirty="0"/>
              <a:t>üçüncü taraf yazılım bileşenleri; bu tür uygulamalar giderek yaygınlaşmaktadır.</a:t>
            </a:r>
            <a:r>
              <a:rPr lang="en-US" baseline="0" dirty="0"/>
              <a:t> </a:t>
            </a:r>
            <a:r>
              <a:rPr lang="en-US" dirty="0"/>
              <a:t>Uyumluluk,</a:t>
            </a:r>
            <a:r>
              <a:rPr lang="en-US" baseline="0" dirty="0"/>
              <a:t> </a:t>
            </a:r>
            <a:r>
              <a:rPr lang="en-US" dirty="0"/>
              <a:t>birçok büyük ölçekli yazılım projesi;</a:t>
            </a:r>
            <a:r>
              <a:rPr lang="en-US" baseline="0" dirty="0"/>
              <a:t> </a:t>
            </a:r>
            <a:r>
              <a:rPr lang="en-US" dirty="0"/>
              <a:t>bu ödenmesi gereken</a:t>
            </a:r>
            <a:r>
              <a:rPr lang="en-US" baseline="0" dirty="0"/>
              <a:t> (tekrar) yükselişin devamına </a:t>
            </a:r>
            <a:r>
              <a:rPr lang="en-US" dirty="0"/>
              <a:t>gömülü sistemlerin karmaşıklığı ve</a:t>
            </a:r>
            <a:r>
              <a:rPr lang="en-US" baseline="0" dirty="0"/>
              <a:t> geliştirme süresini azaltma ihtiyacı. </a:t>
            </a:r>
            <a:r>
              <a:rPr lang="en-US" dirty="0"/>
              <a:t>CMSIS</a:t>
            </a:r>
            <a:r>
              <a:rPr lang="en-US" baseline="0" dirty="0"/>
              <a:t> Arm ve ortakları tarafından özel olarak geliştirilmiş bir yazılım arayüzü standardı, </a:t>
            </a:r>
            <a:r>
              <a:rPr lang="en-US" dirty="0"/>
              <a:t>yazılım taşınabilirliği.</a:t>
            </a:r>
            <a:r>
              <a:rPr lang="en-US" baseline="0" dirty="0"/>
              <a:t> Çoğunu destekler</a:t>
            </a:r>
            <a:r>
              <a:rPr lang="en-US" dirty="0"/>
              <a:t> </a:t>
            </a:r>
            <a:r>
              <a:rPr lang="en-US" baseline="0" dirty="0"/>
              <a:t> </a:t>
            </a:r>
            <a:r>
              <a:rPr lang="en-US" dirty="0"/>
              <a:t>Cortex-M işlemci serisi. CMSIS, işlemciyi kolayca kontrol etmemize yardımcı olabilecek kitaplık işlevleri gibi işlemci özelliklerine standartlaştırılmış bir yazılım arabirimi sağlar; örneğin, yuvalanmış vektörlü kesinti denetleyicisini (NVIC) yapılandırma. Bu işlemcinin özellik erişim işlevlerinin çoğu,</a:t>
            </a:r>
            <a:r>
              <a:rPr lang="en-US" baseline="0" dirty="0"/>
              <a:t> </a:t>
            </a:r>
            <a:r>
              <a:rPr lang="en-US" dirty="0"/>
              <a:t>Cortex-M0, Cortex-M3 ve Cortex-M4 için CMSIS, kolay yazılım taşıma olanağı sağlar</a:t>
            </a:r>
            <a:r>
              <a:rPr lang="en-US" baseline="0" dirty="0"/>
              <a:t> </a:t>
            </a:r>
            <a:r>
              <a:rPr lang="en-US" dirty="0"/>
              <a:t>bu işlemciler arasında.</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4</a:t>
            </a:fld>
            <a:endParaRPr lang="en-US" altLang="en-US" dirty="0"/>
          </a:p>
        </p:txBody>
      </p:sp>
    </p:spTree>
    <p:extLst>
      <p:ext uri="{BB962C8B-B14F-4D97-AF65-F5344CB8AC3E}">
        <p14:creationId xmlns:p14="http://schemas.microsoft.com/office/powerpoint/2010/main" val="3484390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dirty="0"/>
              <a:t>Orada</a:t>
            </a:r>
            <a:r>
              <a:rPr lang="en-US" baseline="0" dirty="0"/>
              <a:t> bir dizi gömülü yazılım alanıdır. </a:t>
            </a:r>
            <a:r>
              <a:rPr lang="en-US" dirty="0"/>
              <a:t>CMSIS'de standartlaştırılmıştır.</a:t>
            </a:r>
            <a:r>
              <a:rPr lang="en-US" baseline="0" dirty="0"/>
              <a:t> Bunlar yukarıda listelenmiştir. </a:t>
            </a:r>
            <a:r>
              <a:rPr lang="en-US" sz="1200" b="0" i="0" u="none" strike="noStrike" kern="1200" baseline="0" dirty="0">
                <a:solidFill>
                  <a:schemeClr val="tx1"/>
                </a:solidFill>
                <a:latin typeface="Arial" pitchFamily="100" charset="0"/>
                <a:ea typeface="MS PGothic" pitchFamily="34" charset="-128"/>
              </a:rPr>
              <a:t> </a:t>
            </a:r>
            <a:r>
              <a:rPr lang="en-US" sz="1200" b="0" i="0" u="none" strike="noStrike" kern="1200" baseline="0" dirty="0">
                <a:solidFill>
                  <a:schemeClr val="tx1"/>
                </a:solidFill>
                <a:latin typeface="Arial" pitchFamily="100" charset="0"/>
                <a:ea typeface="MS PGothic" pitchFamily="34" charset="-128"/>
                <a:cs typeface="ＭＳ Ｐゴシック" charset="0"/>
              </a:rPr>
              <a:t>Ek olarak, CMSIS, aygıt sürücüsü kitaplıkları için ortak bir platform sağlar. Her aygıt sürücüsü kitaplığında yapı yazılımı vardır</a:t>
            </a:r>
            <a:r>
              <a:rPr lang="en-GB" sz="1200" b="0" i="0" u="none" strike="noStrike" kern="1200" baseline="0" dirty="0">
                <a:solidFill>
                  <a:schemeClr val="tx1"/>
                </a:solidFill>
                <a:latin typeface="Arial" pitchFamily="100" charset="0"/>
                <a:ea typeface="MS PGothic" pitchFamily="34" charset="-128"/>
                <a:cs typeface="ＭＳ Ｐゴシック" charset="0"/>
              </a:rPr>
              <a:t>taşıma.</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5</a:t>
            </a:fld>
            <a:endParaRPr lang="en-US" altLang="en-US" dirty="0"/>
          </a:p>
        </p:txBody>
      </p:sp>
    </p:spTree>
    <p:extLst>
      <p:ext uri="{BB962C8B-B14F-4D97-AF65-F5344CB8AC3E}">
        <p14:creationId xmlns:p14="http://schemas.microsoft.com/office/powerpoint/2010/main" val="341756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CMSIS-CORE</a:t>
            </a:r>
            <a:r>
              <a:rPr lang="en-GB" baseline="0" dirty="0"/>
              <a:t> p</a:t>
            </a:r>
            <a:r>
              <a:rPr lang="en-GB" dirty="0"/>
              <a:t>Cortex-M0, Cortex-M3, Cortex-M4, SC000 ve SC300 işlemcilerine ve çevre birim kayıtlarına bir arayüz sunar. CMSIS-DSP</a:t>
            </a:r>
            <a:r>
              <a:rPr lang="en-GB" baseline="0" dirty="0"/>
              <a:t> içerir </a:t>
            </a:r>
            <a:r>
              <a:rPr lang="en-GB" dirty="0"/>
              <a:t>sabit nokta (kesirli q7, q15, q31) ve tek duyarlıklı kayan nokta (32 bit) uygulamasında 60'tan fazla fonksiyon. CMSIS-RTOS API</a:t>
            </a:r>
            <a:r>
              <a:rPr lang="en-GB" baseline="0" dirty="0"/>
              <a:t> olduğu gibi</a:t>
            </a:r>
            <a:r>
              <a:rPr lang="en-GB" dirty="0"/>
              <a:t>İş parçacığı kontrolü, kaynak ve zaman yönetimi için gerçek zamanlı işletim sistemleri için standartlaştırılmış programlama arayüzü. CMSIS-SVD (Sistem Görünümü Açıklaması), programcının çevre birimleri de dahil olmak üzere eksiksiz bir mikro denetleyici sistemi görünümünü içeren bir XML dosyalarıdır.</a:t>
            </a:r>
            <a:r>
              <a:rPr lang="en-GB" sz="1200" dirty="0"/>
              <a:t> </a:t>
            </a:r>
            <a:endParaRPr lang="en-GB" sz="18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6</a:t>
            </a:fld>
            <a:endParaRPr lang="en-US" altLang="en-US" dirty="0"/>
          </a:p>
        </p:txBody>
      </p:sp>
    </p:spTree>
    <p:extLst>
      <p:ext uri="{BB962C8B-B14F-4D97-AF65-F5344CB8AC3E}">
        <p14:creationId xmlns:p14="http://schemas.microsoft.com/office/powerpoint/2010/main" val="198369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Birkaç tane var </a:t>
            </a:r>
            <a:r>
              <a:rPr lang="en-GB" sz="1200" b="0" i="0" u="none" strike="noStrike" kern="1200" baseline="0" dirty="0">
                <a:solidFill>
                  <a:schemeClr val="tx1"/>
                </a:solidFill>
                <a:latin typeface="Arial" pitchFamily="100" charset="0"/>
                <a:ea typeface="MS PGothic" pitchFamily="34" charset="-128"/>
                <a:cs typeface="ＭＳ Ｐゴシック" charset="0"/>
              </a:rPr>
              <a:t>CMSIS'e dahil edilen standartlaştırılmış işlevler; bunlar çoğunlukla çevre birimleri, kayıtlar ve özel talimatlar için erişim işlevlerini içerir.</a:t>
            </a:r>
            <a:endParaRPr lang="en-GB" sz="1200" b="0" i="0" u="none" strike="noStrike" kern="120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7</a:t>
            </a:fld>
            <a:endParaRPr lang="en-US" altLang="en-US" dirty="0"/>
          </a:p>
        </p:txBody>
      </p:sp>
    </p:spTree>
    <p:extLst>
      <p:ext uri="{BB962C8B-B14F-4D97-AF65-F5344CB8AC3E}">
        <p14:creationId xmlns:p14="http://schemas.microsoft.com/office/powerpoint/2010/main" val="151666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The</a:t>
            </a:r>
            <a:r>
              <a:rPr lang="en-GB" baseline="0" dirty="0"/>
              <a:t>CMSIS, çekirdek kayıtlardan okumak veya bunlara yazmak için işlevler içerir. Bu tabloda, bu yazmaçlara nasıl erişip değiştirebileceğimize dair birkaç örnek görebiliriz. Örneğin, PRIMASK kaydından okumak için kullanabiliriz</a:t>
            </a:r>
            <a:r>
              <a:rPr lang="en-GB" sz="1200" i="1" dirty="0">
                <a:effectLst/>
              </a:rPr>
              <a:t>uint32_t __get_PRIMASK (void).</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8</a:t>
            </a:fld>
            <a:endParaRPr lang="en-US" altLang="en-US" dirty="0"/>
          </a:p>
        </p:txBody>
      </p:sp>
    </p:spTree>
    <p:extLst>
      <p:ext uri="{BB962C8B-B14F-4D97-AF65-F5344CB8AC3E}">
        <p14:creationId xmlns:p14="http://schemas.microsoft.com/office/powerpoint/2010/main" val="153387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CMSIS'i şu amaçlarla da kullanabiliriz: </a:t>
            </a:r>
            <a:r>
              <a:rPr lang="en-GB" sz="1200" dirty="0"/>
              <a:t>özel talimatlar uygulayın. Tablo</a:t>
            </a:r>
            <a:r>
              <a:rPr lang="en-GB" sz="1200" baseline="0" dirty="0"/>
              <a:t>burada Cortex-M0 özel talimatlarından bazılarını ve bunlara karşılık gelen CMSIS iç işlevlerini listeler. Örneğin,</a:t>
            </a:r>
            <a:r>
              <a:rPr lang="en-GB" sz="1200" b="0" i="0" u="none" strike="noStrike" kern="1200" baseline="0" dirty="0">
                <a:solidFill>
                  <a:schemeClr val="tx1"/>
                </a:solidFill>
                <a:latin typeface="Arial" pitchFamily="100" charset="0"/>
                <a:ea typeface="MS PGothic" pitchFamily="34" charset="-128"/>
                <a:cs typeface="ＭＳ Ｐゴシック" charset="0"/>
              </a:rPr>
              <a:t>kesmeyi etkinleştir, kullanabiliriz </a:t>
            </a:r>
            <a:r>
              <a:rPr lang="en-GB" sz="1200" i="1" dirty="0">
                <a:effectLst/>
              </a:rPr>
              <a:t>void __enable_irq (void);</a:t>
            </a:r>
            <a:r>
              <a:rPr lang="en-GB" sz="1200" i="1" baseline="0" dirty="0">
                <a:effectLst/>
              </a:rPr>
              <a:t> </a:t>
            </a:r>
            <a:r>
              <a:rPr lang="en-GB" sz="1200" i="0" baseline="0" dirty="0">
                <a:effectLst/>
              </a:rPr>
              <a:t>bu temizlenecek </a:t>
            </a:r>
            <a:r>
              <a:rPr lang="en-GB" sz="1200" b="0" i="0" u="none" strike="noStrike" kern="1200" baseline="0" dirty="0">
                <a:solidFill>
                  <a:schemeClr val="tx1"/>
                </a:solidFill>
                <a:latin typeface="Arial" pitchFamily="100" charset="0"/>
                <a:ea typeface="MS PGothic" pitchFamily="34" charset="-128"/>
                <a:cs typeface="ＭＳ Ｐゴシック" charset="0"/>
              </a:rPr>
              <a:t>PRIMASK. </a:t>
            </a:r>
            <a:r>
              <a:rPr lang="en-GB" sz="1200" b="0" i="0" u="none" strike="noStrike" kern="1200" baseline="0" dirty="0">
                <a:solidFill>
                  <a:schemeClr val="tx1"/>
                </a:solidFill>
                <a:effectLst/>
                <a:latin typeface="Arial" pitchFamily="100" charset="0"/>
                <a:ea typeface="MS PGothic" pitchFamily="34" charset="-128"/>
                <a:cs typeface="ＭＳ Ｐゴシック" charset="0"/>
              </a:rPr>
              <a:t>Diğer bir örnek, işlemci uyku modlarını kontrol etmektir; kullanabiliriz</a:t>
            </a:r>
            <a:r>
              <a:rPr lang="en-GB" sz="1200" b="0" i="1" u="none" strike="noStrike" kern="1200" dirty="0">
                <a:solidFill>
                  <a:srgbClr val="FFFFFF"/>
                </a:solidFill>
                <a:effectLst/>
                <a:latin typeface="Arial"/>
              </a:rPr>
              <a:t>void __WFE (void)</a:t>
            </a:r>
            <a:r>
              <a:rPr lang="en-GB" sz="1400" b="0" i="1" u="none" strike="noStrike" kern="1200" baseline="0" dirty="0">
                <a:solidFill>
                  <a:schemeClr val="tx1"/>
                </a:solidFill>
                <a:effectLst/>
                <a:latin typeface="Arial"/>
              </a:rPr>
              <a:t> veya </a:t>
            </a:r>
            <a:r>
              <a:rPr lang="en-GB" sz="1200" b="0" i="1" u="none" strike="noStrike" kern="1200" dirty="0">
                <a:solidFill>
                  <a:srgbClr val="000000"/>
                </a:solidFill>
                <a:effectLst/>
                <a:latin typeface="Arial"/>
              </a:rPr>
              <a:t>void __WFI (void).</a:t>
            </a:r>
            <a:endParaRPr lang="en-GB" sz="1400" b="0" i="1" u="none" strike="noStrike" dirty="0">
              <a:effectLst/>
              <a:latin typeface="Arial"/>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9</a:t>
            </a:fld>
            <a:endParaRPr lang="en-US" altLang="en-US" dirty="0"/>
          </a:p>
        </p:txBody>
      </p:sp>
    </p:spTree>
    <p:extLst>
      <p:ext uri="{BB962C8B-B14F-4D97-AF65-F5344CB8AC3E}">
        <p14:creationId xmlns:p14="http://schemas.microsoft.com/office/powerpoint/2010/main" val="1468633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CMSIS'i de kullanabiliriz </a:t>
            </a:r>
            <a:r>
              <a:rPr lang="en-US" dirty="0"/>
              <a:t>sistem kontrolü ve SysTick kurulumu için. Örneğin, i</a:t>
            </a:r>
            <a:r>
              <a:rPr lang="en-US" sz="1200" b="0" i="0" u="none" strike="noStrike" kern="1200" baseline="0" dirty="0">
                <a:solidFill>
                  <a:schemeClr val="tx1"/>
                </a:solidFill>
                <a:latin typeface="Arial" pitchFamily="100" charset="0"/>
                <a:ea typeface="MS PGothic" pitchFamily="34" charset="-128"/>
                <a:cs typeface="ＭＳ Ｐゴシック" charset="0"/>
              </a:rPr>
              <a:t>bir sistem sıfırlama isteği başlatın, CMSIS işlevini kullanabiliriz </a:t>
            </a:r>
            <a:r>
              <a:rPr lang="en-GB" sz="1200" i="1" dirty="0">
                <a:effectLst/>
              </a:rPr>
              <a:t>void NVIC_SystemReset (void), </a:t>
            </a:r>
            <a:r>
              <a:rPr lang="en-GB" sz="1200" i="0" dirty="0">
                <a:effectLst/>
              </a:rPr>
              <a:t>herhangi bir parametreye ihtiyaç duymayan. Sistemi başlatmak için,</a:t>
            </a:r>
            <a:r>
              <a:rPr lang="en-US" sz="1200" i="0" dirty="0">
                <a:effectLst/>
              </a:rPr>
              <a:t>CMSIS işlevini kullanabiliriz </a:t>
            </a:r>
            <a:r>
              <a:rPr lang="en-US" sz="1200" i="1" dirty="0">
                <a:effectLst/>
              </a:rPr>
              <a:t>void SystemInit (void), </a:t>
            </a:r>
            <a:r>
              <a:rPr lang="en-US" sz="1200" i="0" dirty="0">
                <a:effectLst/>
              </a:rPr>
              <a:t>herhangi bir parametreye ihtiyaç duymayan. SystemCoreClock değişkenini güncellemek için kullanabiliriz</a:t>
            </a:r>
            <a:r>
              <a:rPr lang="en-US" sz="1200" i="0" baseline="0" dirty="0">
                <a:effectLst/>
              </a:rPr>
              <a:t> </a:t>
            </a:r>
            <a:r>
              <a:rPr lang="en-US" sz="1200" i="1" baseline="0" dirty="0">
                <a:effectLst/>
              </a:rPr>
              <a:t>void SystemCoreClockUpdate (void); </a:t>
            </a:r>
            <a:r>
              <a:rPr lang="en-US" sz="1200" i="0" baseline="0" dirty="0">
                <a:effectLst/>
              </a:rPr>
              <a:t>ikincisi cihaza özeldir ve </a:t>
            </a:r>
            <a:r>
              <a:rPr lang="en-US" sz="1200" b="0" i="0" u="none" strike="noStrike" kern="1200" baseline="0" dirty="0">
                <a:solidFill>
                  <a:schemeClr val="tx1"/>
                </a:solidFill>
                <a:latin typeface="Arial" pitchFamily="100" charset="0"/>
                <a:ea typeface="MS PGothic" pitchFamily="34" charset="-128"/>
                <a:cs typeface="ＭＳ Ｐゴシック" charset="0"/>
              </a:rPr>
              <a:t>her saat kullanılmalı </a:t>
            </a:r>
            <a:r>
              <a:rPr lang="en-GB" sz="1200" b="0" i="0" u="none" strike="noStrike" kern="1200" baseline="0" dirty="0">
                <a:solidFill>
                  <a:schemeClr val="tx1"/>
                </a:solidFill>
                <a:latin typeface="Arial" pitchFamily="100" charset="0"/>
                <a:ea typeface="MS PGothic" pitchFamily="34" charset="-128"/>
                <a:cs typeface="ＭＳ Ｐゴシック" charset="0"/>
              </a:rPr>
              <a:t>ayarlar değiştirildi. </a:t>
            </a:r>
            <a:r>
              <a:rPr lang="en-GB" sz="1200" i="0" dirty="0">
                <a:effectLst/>
              </a:rPr>
              <a:t> </a:t>
            </a:r>
            <a:r>
              <a:rPr lang="en-GB" sz="1200" i="1" dirty="0">
                <a:effectLst/>
              </a:rPr>
              <a:t>uint32_t SysTick_Config (uint32_t</a:t>
            </a:r>
            <a:r>
              <a:rPr lang="en-GB" sz="1200" i="1" baseline="0" dirty="0">
                <a:effectLst/>
              </a:rPr>
              <a:t> keneler) </a:t>
            </a:r>
            <a:r>
              <a:rPr lang="en-GB" sz="1200" i="0" baseline="0" dirty="0">
                <a:effectLst/>
              </a:rPr>
              <a:t>CMSIS</a:t>
            </a:r>
            <a:r>
              <a:rPr lang="en-GB" sz="1200" i="1" baseline="0" dirty="0">
                <a:effectLst/>
              </a:rPr>
              <a:t> </a:t>
            </a:r>
            <a:r>
              <a:rPr lang="en-US" sz="1200" i="0" baseline="0" dirty="0">
                <a:effectLst/>
              </a:rPr>
              <a:t>SysTick'i her çekirdek saat döngüsü "tık" sayısı için bir SysTick istisnası oluşturacak şekilde programlar. Parametre tiklamaları, iki kesinti arasındaki saat tiklerinin sayısıdır.</a:t>
            </a:r>
            <a:endParaRPr lang="en-US" sz="1200" i="0" dirty="0">
              <a:effectLst/>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10</a:t>
            </a:fld>
            <a:endParaRPr lang="en-US" altLang="en-US" dirty="0"/>
          </a:p>
        </p:txBody>
      </p:sp>
    </p:spTree>
    <p:extLst>
      <p:ext uri="{BB962C8B-B14F-4D97-AF65-F5344CB8AC3E}">
        <p14:creationId xmlns:p14="http://schemas.microsoft.com/office/powerpoint/2010/main" val="1954049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444950" y="1563688"/>
            <a:ext cx="7894564" cy="1555750"/>
          </a:xfrm>
        </p:spPr>
        <p:txBody>
          <a:bodyPr wrap="square" numCol="1" compatLnSpc="1">
            <a:prstTxWarp prst="textNoShape">
              <a:avLst/>
            </a:prstTxWarp>
          </a:bodyPr>
          <a:lstStyle/>
          <a:p>
            <a:pPr rtl="0" algn="l">
              <a:defRPr/>
            </a:pPr>
            <a:r>
              <a:rPr lang="en-GB" sz="6000" dirty="0"/>
              <a:t>Kol CMSIS ve </a:t>
            </a:r>
            <a:br>
              <a:rPr lang="en-GB" sz="6000" dirty="0"/>
            </a:br>
            <a:r>
              <a:rPr lang="en-GB" sz="6000" dirty="0"/>
              <a:t>Yazılım Sürücüleri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Kullanarak Erişim Sistemi</a:t>
            </a:r>
            <a:endParaRPr lang="en-US" dirty="0"/>
          </a:p>
        </p:txBody>
      </p:sp>
      <p:graphicFrame>
        <p:nvGraphicFramePr>
          <p:cNvPr id="7" name="Content Placeholder 3">
            <a:extLst>
              <a:ext uri="{FF2B5EF4-FFF2-40B4-BE49-F238E27FC236}">
                <a16:creationId xmlns:a16="http://schemas.microsoft.com/office/drawing/2014/main" id="{D0DF8B68-E2D6-4450-9109-B35992427F56}"/>
              </a:ext>
            </a:extLst>
          </p:cNvPr>
          <p:cNvGraphicFramePr>
            <a:graphicFrameLocks noGrp="1"/>
          </p:cNvGraphicFramePr>
          <p:nvPr>
            <p:ph idx="1"/>
            <p:extLst>
              <p:ext uri="{D42A27DB-BD31-4B8C-83A1-F6EECF244321}">
                <p14:modId xmlns:p14="http://schemas.microsoft.com/office/powerpoint/2010/main" val="1370275529"/>
              </p:ext>
            </p:extLst>
          </p:nvPr>
        </p:nvGraphicFramePr>
        <p:xfrm>
          <a:off x="374277" y="1426969"/>
          <a:ext cx="11696364" cy="3341687"/>
        </p:xfrm>
        <a:graphic>
          <a:graphicData uri="http://schemas.openxmlformats.org/drawingml/2006/table">
            <a:tbl>
              <a:tblPr firstRow="1" bandRow="1">
                <a:tableStyleId>{5C22544A-7EE6-4342-B048-85BDC9FD1C3A}</a:tableStyleId>
              </a:tblPr>
              <a:tblGrid>
                <a:gridCol w="5848182">
                  <a:extLst>
                    <a:ext uri="{9D8B030D-6E8A-4147-A177-3AD203B41FA5}">
                      <a16:colId xmlns:a16="http://schemas.microsoft.com/office/drawing/2014/main" val="20000"/>
                    </a:ext>
                  </a:extLst>
                </a:gridCol>
                <a:gridCol w="5848182">
                  <a:extLst>
                    <a:ext uri="{9D8B030D-6E8A-4147-A177-3AD203B41FA5}">
                      <a16:colId xmlns:a16="http://schemas.microsoft.com/office/drawing/2014/main" val="20001"/>
                    </a:ext>
                  </a:extLst>
                </a:gridCol>
              </a:tblGrid>
              <a:tr h="443301">
                <a:tc>
                  <a:txBody>
                    <a:bodyPr/>
                    <a:lstStyle/>
                    <a:p>
                      <a:pPr rtl="0" algn="l"/>
                      <a:r>
                        <a:rPr lang="en-GB" sz="1600" b="1" dirty="0">
                          <a:effectLst/>
                        </a:rPr>
                        <a:t>CMSIS işlevi</a:t>
                      </a:r>
                    </a:p>
                  </a:txBody>
                  <a:tcPr marL="121872" marR="121872" marT="45718" marB="45718" anchor="ctr"/>
                </a:tc>
                <a:tc>
                  <a:txBody>
                    <a:bodyPr/>
                    <a:lstStyle/>
                    <a:p>
                      <a:pPr rtl="0" algn="l"/>
                      <a:r>
                        <a:rPr lang="en-GB" sz="1600" b="1" dirty="0">
                          <a:effectLst/>
                        </a:rPr>
                        <a:t>Açıklama</a:t>
                      </a:r>
                    </a:p>
                  </a:txBody>
                  <a:tcPr marL="121872" marR="121872" marT="45718" marB="45718" anchor="ctr"/>
                </a:tc>
                <a:extLst>
                  <a:ext uri="{0D108BD9-81ED-4DB2-BD59-A6C34878D82A}">
                    <a16:rowId xmlns:a16="http://schemas.microsoft.com/office/drawing/2014/main" val="10000"/>
                  </a:ext>
                </a:extLst>
              </a:tr>
              <a:tr h="691025">
                <a:tc>
                  <a:txBody>
                    <a:bodyPr/>
                    <a:lstStyle/>
                    <a:p>
                      <a:pPr rtl="0" algn="l"/>
                      <a:r>
                        <a:rPr lang="en-GB" sz="1600" i="1" dirty="0">
                          <a:effectLst/>
                        </a:rPr>
                        <a:t>void NVIC_SystemReset (void)</a:t>
                      </a:r>
                    </a:p>
                  </a:txBody>
                  <a:tcPr marL="121872" marR="121872" marT="45718" marB="45718" anchor="ctr"/>
                </a:tc>
                <a:tc>
                  <a:txBody>
                    <a:bodyPr/>
                    <a:lstStyle/>
                    <a:p>
                      <a:pPr rtl="0" algn="l"/>
                      <a:r>
                        <a:rPr lang="en-GB" sz="1600" dirty="0">
                          <a:effectLst/>
                        </a:rPr>
                        <a:t>Başlat</a:t>
                      </a:r>
                      <a:r>
                        <a:rPr lang="en-GB" sz="1600" baseline="0" dirty="0">
                          <a:effectLst/>
                        </a:rPr>
                        <a:t> bir sistem sıfırlama isteği.</a:t>
                      </a:r>
                      <a:endParaRPr lang="en-GB" sz="1600" dirty="0">
                        <a:effectLst/>
                      </a:endParaRPr>
                    </a:p>
                  </a:txBody>
                  <a:tcPr marL="121872" marR="121872" marT="45718" marB="45718" anchor="ctr"/>
                </a:tc>
                <a:extLst>
                  <a:ext uri="{0D108BD9-81ED-4DB2-BD59-A6C34878D82A}">
                    <a16:rowId xmlns:a16="http://schemas.microsoft.com/office/drawing/2014/main" val="10001"/>
                  </a:ext>
                </a:extLst>
              </a:tr>
              <a:tr h="828780">
                <a:tc>
                  <a:txBody>
                    <a:bodyPr/>
                    <a:lstStyle/>
                    <a:p>
                      <a:pPr rtl="0" algn="l"/>
                      <a:r>
                        <a:rPr lang="en-GB" sz="1600" i="1" dirty="0">
                          <a:effectLst/>
                        </a:rPr>
                        <a:t>uint32_t SysTick_Config (uint32_t</a:t>
                      </a:r>
                      <a:r>
                        <a:rPr lang="en-GB" sz="1600" i="1" baseline="0" dirty="0">
                          <a:effectLst/>
                        </a:rPr>
                        <a:t> keneler)</a:t>
                      </a:r>
                      <a:endParaRPr lang="en-GB" sz="1600" i="1" dirty="0">
                        <a:effectLst/>
                      </a:endParaRPr>
                    </a:p>
                  </a:txBody>
                  <a:tcPr marL="121872" marR="121872" marT="45718" marB="45718" anchor="ctr"/>
                </a:tc>
                <a:tc>
                  <a:txBody>
                    <a:bodyPr/>
                    <a:lstStyle/>
                    <a:p>
                      <a:pPr rtl="0" algn="l"/>
                      <a:r>
                        <a:rPr lang="en-GB" sz="1600" dirty="0">
                          <a:effectLst/>
                        </a:rPr>
                        <a:t>SysTick'i başlatın ve başlatın</a:t>
                      </a:r>
                      <a:r>
                        <a:rPr lang="en-GB" sz="1600" baseline="0" dirty="0">
                          <a:effectLst/>
                        </a:rPr>
                        <a:t> sayacı ve kesintisi.</a:t>
                      </a:r>
                      <a:endParaRPr lang="en-GB" sz="1600" dirty="0">
                        <a:effectLst/>
                      </a:endParaRPr>
                    </a:p>
                  </a:txBody>
                  <a:tcPr marL="121872" marR="121872" marT="45718" marB="45718" anchor="ctr"/>
                </a:tc>
                <a:extLst>
                  <a:ext uri="{0D108BD9-81ED-4DB2-BD59-A6C34878D82A}">
                    <a16:rowId xmlns:a16="http://schemas.microsoft.com/office/drawing/2014/main" val="10002"/>
                  </a:ext>
                </a:extLst>
              </a:tr>
              <a:tr h="686304">
                <a:tc>
                  <a:txBody>
                    <a:bodyPr/>
                    <a:lstStyle/>
                    <a:p>
                      <a:pPr rtl="0" algn="l"/>
                      <a:r>
                        <a:rPr lang="en-GB" sz="1600" i="1" dirty="0">
                          <a:effectLst/>
                        </a:rPr>
                        <a:t>void SystemInit (void)</a:t>
                      </a:r>
                    </a:p>
                  </a:txBody>
                  <a:tcPr marL="121872" marR="121872" marT="45718" marB="45718" anchor="ctr"/>
                </a:tc>
                <a:tc>
                  <a:txBody>
                    <a:bodyPr/>
                    <a:lstStyle/>
                    <a:p>
                      <a:pPr rtl="0" algn="l"/>
                      <a:r>
                        <a:rPr lang="en-GB" sz="1600" dirty="0">
                          <a:effectLst/>
                        </a:rPr>
                        <a:t>Sistemi başlatın.</a:t>
                      </a:r>
                    </a:p>
                  </a:txBody>
                  <a:tcPr marL="121872" marR="121872" marT="45718" marB="45718" anchor="ctr"/>
                </a:tc>
                <a:extLst>
                  <a:ext uri="{0D108BD9-81ED-4DB2-BD59-A6C34878D82A}">
                    <a16:rowId xmlns:a16="http://schemas.microsoft.com/office/drawing/2014/main" val="10003"/>
                  </a:ext>
                </a:extLst>
              </a:tr>
              <a:tr h="692277">
                <a:tc>
                  <a:txBody>
                    <a:bodyPr/>
                    <a:lstStyle/>
                    <a:p>
                      <a:pPr rtl="0" algn="l"/>
                      <a:r>
                        <a:rPr lang="en-GB" sz="1600" i="1" dirty="0">
                          <a:effectLst/>
                        </a:rPr>
                        <a:t>void SystemCoreClockUpdate (void)</a:t>
                      </a:r>
                    </a:p>
                  </a:txBody>
                  <a:tcPr marL="121872" marR="121872" marT="45718" marB="45718" anchor="ctr"/>
                </a:tc>
                <a:tc>
                  <a:txBody>
                    <a:bodyPr/>
                    <a:lstStyle/>
                    <a:p>
                      <a:pPr rtl="0" algn="l"/>
                      <a:r>
                        <a:rPr lang="en-GB" sz="1600" dirty="0">
                          <a:effectLst/>
                        </a:rPr>
                        <a:t>SystemCoreClock değişkenini güncelleyin.</a:t>
                      </a:r>
                    </a:p>
                  </a:txBody>
                  <a:tcPr marL="121872" marR="121872" marT="45718" marB="4571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644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CMSIS'in Faydaları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65221"/>
            <a:ext cx="11180763"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Uygulama kodunu bir Cortex-M mikro denetleyiciden başka bir Cortex-M mikro denetleyiciye taşımak daha kolaydır</a:t>
            </a:r>
          </a:p>
          <a:p>
            <a:pPr rtl="0" algn="l"/>
            <a:r>
              <a:rPr lang="en-US" altLang="en-US" dirty="0">
                <a:ea typeface="ＭＳ Ｐゴシック" panose="020B0600070205080204" pitchFamily="34" charset="-128"/>
              </a:rPr>
              <a:t>Farklı Cortex-M tabanlı mikrodenetleyiciler arasında aynı kodu yeniden kullanmak için daha az çaba</a:t>
            </a:r>
          </a:p>
          <a:p>
            <a:pPr rtl="0" algn="l"/>
            <a:r>
              <a:rPr lang="en-US" altLang="en-US" dirty="0">
                <a:ea typeface="ＭＳ Ｐゴシック" panose="020B0600070205080204" pitchFamily="34" charset="-128"/>
              </a:rPr>
              <a:t>Üçüncü taraf yazılım bileşenlerini entegre ederken daha iyi uyumluluk; uygulamalar, gömülü işletim sistemi, ara yazılım vb. standart CMSIS arayüzünü paylaşabilir</a:t>
            </a:r>
          </a:p>
          <a:p>
            <a:pPr rtl="0" algn="l"/>
            <a:r>
              <a:rPr lang="en-US" altLang="en-US" dirty="0">
                <a:ea typeface="ＭＳ Ｐゴシック" panose="020B0600070205080204" pitchFamily="34" charset="-128"/>
              </a:rPr>
              <a:t>CMSIS'teki kodlar test edildiğinden ve optimize edildiğinden, daha iyi kod yoğunluğu ve daha küçük bellek ayak izi</a:t>
            </a:r>
          </a:p>
        </p:txBody>
      </p:sp>
      <p:pic>
        <p:nvPicPr>
          <p:cNvPr id="5" name="Picture 2">
            <a:extLst>
              <a:ext uri="{FF2B5EF4-FFF2-40B4-BE49-F238E27FC236}">
                <a16:creationId xmlns:a16="http://schemas.microsoft.com/office/drawing/2014/main" id="{00B7CB02-371E-46DC-BD59-92D5249A8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361" y="4107540"/>
            <a:ext cx="5146834" cy="2621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35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Aygıt sürücüsü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78636"/>
            <a:ext cx="11180763" cy="4086225"/>
          </a:xfrm>
        </p:spPr>
        <p:txBody>
          <a:bodyPr wrap="square" numCol="1" anchor="t" anchorCtr="0" compatLnSpc="1">
            <a:prstTxWarp prst="textNoShape">
              <a:avLst/>
            </a:prstTxWarp>
          </a:bodyPr>
          <a:lstStyle/>
          <a:p>
            <a:pPr rtl="0" algn="l"/>
            <a:r>
              <a:rPr lang="en-GB" dirty="0"/>
              <a:t>Aygıt sürücüsü nedir?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Belirli bir donanım çevre birimini kontrol etmek için kullanılan yazılım programı</a:t>
            </a:r>
          </a:p>
          <a:p>
            <a:pPr rtl="0" algn="l"/>
            <a:r>
              <a:rPr lang="en-GB" dirty="0"/>
              <a:t>Sürücülerin amacı nedir?</a:t>
            </a:r>
            <a:endParaRPr lang="en-US" altLang="en-US" dirty="0">
              <a:ea typeface="ＭＳ Ｐゴシック" panose="020B0600070205080204" pitchFamily="34" charset="-128"/>
            </a:endParaRPr>
          </a:p>
          <a:p>
            <a:pPr lvl="1" rtl="0" algn="l"/>
            <a:r>
              <a:rPr lang="en-GB" dirty="0"/>
              <a:t>Uygulama geliştiricileri için basitleştirilmiş, kullanımı kolay bir arayüz sağlamak</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pic>
        <p:nvPicPr>
          <p:cNvPr id="5" name="Picture 5" descr="C:\Users\seahon01\AppData\Local\Microsoft\Windows\Temporary Internet Files\Content.IE5\2JIFLXU7\MC900431566[1].png">
            <a:extLst>
              <a:ext uri="{FF2B5EF4-FFF2-40B4-BE49-F238E27FC236}">
                <a16:creationId xmlns:a16="http://schemas.microsoft.com/office/drawing/2014/main" id="{38559430-8F92-4428-825C-424C8CB75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369" y="4630738"/>
            <a:ext cx="158264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Users\seahon01\AppData\Local\Microsoft\Windows\Temporary Internet Files\Content.IE5\2OK930UB\MC900433878[1].png">
            <a:extLst>
              <a:ext uri="{FF2B5EF4-FFF2-40B4-BE49-F238E27FC236}">
                <a16:creationId xmlns:a16="http://schemas.microsoft.com/office/drawing/2014/main" id="{77117E75-5BB3-4CD4-935C-D42ED26D0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3904" y="4678363"/>
            <a:ext cx="1216609"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seahon01\AppData\Local\Microsoft\Windows\Temporary Internet Files\Content.IE5\2JIFLXU7\MC900432577[1].png">
            <a:extLst>
              <a:ext uri="{FF2B5EF4-FFF2-40B4-BE49-F238E27FC236}">
                <a16:creationId xmlns:a16="http://schemas.microsoft.com/office/drawing/2014/main" id="{67A5D564-F59F-44B8-9E28-FF2121D306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536" y="4986339"/>
            <a:ext cx="15361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Bent Arrow 28">
            <a:extLst>
              <a:ext uri="{FF2B5EF4-FFF2-40B4-BE49-F238E27FC236}">
                <a16:creationId xmlns:a16="http://schemas.microsoft.com/office/drawing/2014/main" id="{565B640C-BBE2-4013-88CD-88746C338580}"/>
              </a:ext>
            </a:extLst>
          </p:cNvPr>
          <p:cNvSpPr/>
          <p:nvPr/>
        </p:nvSpPr>
        <p:spPr bwMode="auto">
          <a:xfrm>
            <a:off x="2149694" y="3582989"/>
            <a:ext cx="2536893" cy="892175"/>
          </a:xfrm>
          <a:prstGeom prst="bentArrow">
            <a:avLst>
              <a:gd name="adj1" fmla="val 17309"/>
              <a:gd name="adj2" fmla="val 25000"/>
              <a:gd name="adj3" fmla="val 31409"/>
              <a:gd name="adj4" fmla="val 4375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 name="Up Arrow 29">
            <a:extLst>
              <a:ext uri="{FF2B5EF4-FFF2-40B4-BE49-F238E27FC236}">
                <a16:creationId xmlns:a16="http://schemas.microsoft.com/office/drawing/2014/main" id="{6D0E9B1F-73FC-45C3-AE02-1F7CC6FC6C88}"/>
              </a:ext>
            </a:extLst>
          </p:cNvPr>
          <p:cNvSpPr/>
          <p:nvPr/>
        </p:nvSpPr>
        <p:spPr bwMode="auto">
          <a:xfrm rot="2700000">
            <a:off x="4870596" y="4272676"/>
            <a:ext cx="349250" cy="941549"/>
          </a:xfrm>
          <a:prstGeom prst="up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pic>
        <p:nvPicPr>
          <p:cNvPr id="10" name="Picture 10" descr="C:\Users\seahon01\AppData\Local\Microsoft\Windows\Temporary Internet Files\Content.IE5\2JIFLXU7\MC900433880[1].png">
            <a:extLst>
              <a:ext uri="{FF2B5EF4-FFF2-40B4-BE49-F238E27FC236}">
                <a16:creationId xmlns:a16="http://schemas.microsoft.com/office/drawing/2014/main" id="{4E19E672-9BF3-4049-B663-65001D2CC5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7283" y="5135563"/>
            <a:ext cx="11002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C:\Users\seahon01\AppData\Local\Microsoft\Windows\Temporary Internet Files\Content.IE5\RJRYJ6T0\MC900431616[1].png">
            <a:extLst>
              <a:ext uri="{FF2B5EF4-FFF2-40B4-BE49-F238E27FC236}">
                <a16:creationId xmlns:a16="http://schemas.microsoft.com/office/drawing/2014/main" id="{B8B27BBF-864C-4769-8996-F9CBAD765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1089" y="3382963"/>
            <a:ext cx="145569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ent Arrow 32">
            <a:extLst>
              <a:ext uri="{FF2B5EF4-FFF2-40B4-BE49-F238E27FC236}">
                <a16:creationId xmlns:a16="http://schemas.microsoft.com/office/drawing/2014/main" id="{A4CC448B-5D86-410E-A692-54603468C0F2}"/>
              </a:ext>
            </a:extLst>
          </p:cNvPr>
          <p:cNvSpPr/>
          <p:nvPr/>
        </p:nvSpPr>
        <p:spPr bwMode="auto">
          <a:xfrm flipH="1">
            <a:off x="7092295" y="3582989"/>
            <a:ext cx="2718855" cy="892175"/>
          </a:xfrm>
          <a:prstGeom prst="bentArrow">
            <a:avLst>
              <a:gd name="adj1" fmla="val 17309"/>
              <a:gd name="adj2" fmla="val 25000"/>
              <a:gd name="adj3" fmla="val 31409"/>
              <a:gd name="adj4" fmla="val 4375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Up Arrow 33">
            <a:extLst>
              <a:ext uri="{FF2B5EF4-FFF2-40B4-BE49-F238E27FC236}">
                <a16:creationId xmlns:a16="http://schemas.microsoft.com/office/drawing/2014/main" id="{D4971937-D841-4A07-83E7-B46003438C9D}"/>
              </a:ext>
            </a:extLst>
          </p:cNvPr>
          <p:cNvSpPr/>
          <p:nvPr/>
        </p:nvSpPr>
        <p:spPr bwMode="auto">
          <a:xfrm rot="18900000">
            <a:off x="6535830" y="4391025"/>
            <a:ext cx="465485" cy="706438"/>
          </a:xfrm>
          <a:prstGeom prst="up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4" name="TextBox 34">
            <a:extLst>
              <a:ext uri="{FF2B5EF4-FFF2-40B4-BE49-F238E27FC236}">
                <a16:creationId xmlns:a16="http://schemas.microsoft.com/office/drawing/2014/main" id="{03D8354D-F44E-4B20-8842-AED3AC109D0B}"/>
              </a:ext>
            </a:extLst>
          </p:cNvPr>
          <p:cNvSpPr txBox="1">
            <a:spLocks noChangeArrowheads="1"/>
          </p:cNvSpPr>
          <p:nvPr/>
        </p:nvSpPr>
        <p:spPr bwMode="auto">
          <a:xfrm>
            <a:off x="2826762" y="3929063"/>
            <a:ext cx="165881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Video sürücüsü</a:t>
            </a:r>
          </a:p>
        </p:txBody>
      </p:sp>
      <p:sp>
        <p:nvSpPr>
          <p:cNvPr id="15" name="TextBox 35">
            <a:extLst>
              <a:ext uri="{FF2B5EF4-FFF2-40B4-BE49-F238E27FC236}">
                <a16:creationId xmlns:a16="http://schemas.microsoft.com/office/drawing/2014/main" id="{C58EB7CE-07DA-47E5-A0B6-4829CC21AE32}"/>
              </a:ext>
            </a:extLst>
          </p:cNvPr>
          <p:cNvSpPr txBox="1">
            <a:spLocks noChangeArrowheads="1"/>
          </p:cNvSpPr>
          <p:nvPr/>
        </p:nvSpPr>
        <p:spPr bwMode="auto">
          <a:xfrm>
            <a:off x="7526044" y="3929063"/>
            <a:ext cx="197619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Fare sürücüsü</a:t>
            </a:r>
          </a:p>
        </p:txBody>
      </p:sp>
      <p:sp>
        <p:nvSpPr>
          <p:cNvPr id="16" name="TextBox 36">
            <a:extLst>
              <a:ext uri="{FF2B5EF4-FFF2-40B4-BE49-F238E27FC236}">
                <a16:creationId xmlns:a16="http://schemas.microsoft.com/office/drawing/2014/main" id="{00BA9553-C163-4EE0-A620-0B6BAF79C3CB}"/>
              </a:ext>
            </a:extLst>
          </p:cNvPr>
          <p:cNvSpPr txBox="1">
            <a:spLocks noChangeArrowheads="1"/>
          </p:cNvSpPr>
          <p:nvPr/>
        </p:nvSpPr>
        <p:spPr bwMode="auto">
          <a:xfrm>
            <a:off x="7024589" y="4556126"/>
            <a:ext cx="21391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Bellek sürücüsü</a:t>
            </a:r>
          </a:p>
        </p:txBody>
      </p:sp>
      <p:sp>
        <p:nvSpPr>
          <p:cNvPr id="17" name="TextBox 37">
            <a:extLst>
              <a:ext uri="{FF2B5EF4-FFF2-40B4-BE49-F238E27FC236}">
                <a16:creationId xmlns:a16="http://schemas.microsoft.com/office/drawing/2014/main" id="{87A865A8-C0AE-409A-9694-0345CCC84EA8}"/>
              </a:ext>
            </a:extLst>
          </p:cNvPr>
          <p:cNvSpPr txBox="1">
            <a:spLocks noChangeArrowheads="1"/>
          </p:cNvSpPr>
          <p:nvPr/>
        </p:nvSpPr>
        <p:spPr bwMode="auto">
          <a:xfrm>
            <a:off x="3158950" y="4524376"/>
            <a:ext cx="222374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Ses sürücüsü</a:t>
            </a:r>
          </a:p>
        </p:txBody>
      </p:sp>
      <p:sp>
        <p:nvSpPr>
          <p:cNvPr id="18" name="Rectangle 17">
            <a:extLst>
              <a:ext uri="{FF2B5EF4-FFF2-40B4-BE49-F238E27FC236}">
                <a16:creationId xmlns:a16="http://schemas.microsoft.com/office/drawing/2014/main" id="{EB39180F-7672-4AA3-B80C-265EA1869256}"/>
              </a:ext>
            </a:extLst>
          </p:cNvPr>
          <p:cNvSpPr/>
          <p:nvPr/>
        </p:nvSpPr>
        <p:spPr>
          <a:xfrm>
            <a:off x="5694094" y="6324600"/>
            <a:ext cx="4886851" cy="369332"/>
          </a:xfrm>
          <a:prstGeom prst="rect">
            <a:avLst/>
          </a:prstGeom>
        </p:spPr>
        <p:txBody>
          <a:bodyPr wrap="none">
            <a:spAutoFit/>
          </a:bodyPr>
          <a:lstStyle/>
          <a:p>
            <a:pPr rtl="0" algn="l"/>
            <a:r>
              <a:rPr lang="en-GB" dirty="0"/>
              <a:t>Kaynak: https://en.wikipedia.org/wiki/Device_driver</a:t>
            </a:r>
          </a:p>
        </p:txBody>
      </p:sp>
    </p:spTree>
    <p:extLst>
      <p:ext uri="{BB962C8B-B14F-4D97-AF65-F5344CB8AC3E}">
        <p14:creationId xmlns:p14="http://schemas.microsoft.com/office/powerpoint/2010/main" val="21383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Aygıt sürücüsü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105316"/>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İşletim sistemi geliştirmede, sürücüler normalde fiziksel cihazlarla doğrudan arayüz oluşturan düşük seviyeli bileşenlerdir.</a:t>
            </a:r>
          </a:p>
          <a:p>
            <a:pPr rtl="0" algn="l"/>
            <a:r>
              <a:rPr lang="en-IN" altLang="en-US" dirty="0">
                <a:ea typeface="ＭＳ Ｐゴシック" panose="020B0600070205080204" pitchFamily="34" charset="-128"/>
              </a:rPr>
              <a:t>Sürücülerin geliştirilmesi genellikle hem fiziksel aygıt satıcılarını (fiziksel düzey) hem de işletim sistemi satıcılarını (mantıksal düzey) içerir.</a:t>
            </a:r>
          </a:p>
          <a:p>
            <a:pPr rtl="0" algn="l"/>
            <a:r>
              <a:rPr lang="en-IN" altLang="en-US" dirty="0">
                <a:ea typeface="ＭＳ Ｐゴシック" panose="020B0600070205080204" pitchFamily="34" charset="-128"/>
              </a:rPr>
              <a:t>Çoğu sürücü, geliştiricilerin belirli donanımlardan bağımsız olarak daha yüksek seviyeli uygulamalar yazmasına olanak tanıyan genel işlevler sağlayabilir.</a:t>
            </a:r>
            <a:endParaRPr lang="en-US" altLang="en-US" dirty="0">
              <a:ea typeface="ＭＳ Ｐゴシック" panose="020B0600070205080204" pitchFamily="34" charset="-128"/>
            </a:endParaRPr>
          </a:p>
        </p:txBody>
      </p:sp>
      <p:pic>
        <p:nvPicPr>
          <p:cNvPr id="5" name="Picture 5" descr="C:\Users\seahon01\AppData\Local\Microsoft\Windows\Temporary Internet Files\Content.IE5\2JIFLXU7\MC900431566[1].png">
            <a:extLst>
              <a:ext uri="{FF2B5EF4-FFF2-40B4-BE49-F238E27FC236}">
                <a16:creationId xmlns:a16="http://schemas.microsoft.com/office/drawing/2014/main" id="{52B38F20-0268-487D-A126-5317A1F74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519" y="5412544"/>
            <a:ext cx="1381643"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Users\seahon01\AppData\Local\Microsoft\Windows\Temporary Internet Files\Content.IE5\2OK930UB\MC900433878[1].png">
            <a:extLst>
              <a:ext uri="{FF2B5EF4-FFF2-40B4-BE49-F238E27FC236}">
                <a16:creationId xmlns:a16="http://schemas.microsoft.com/office/drawing/2014/main" id="{1F0A5870-6A65-4B25-8472-24EE2F07D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4993" y="5536369"/>
            <a:ext cx="111716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seahon01\AppData\Local\Microsoft\Windows\Temporary Internet Files\Content.IE5\2JIFLXU7\MC900432577[1].png">
            <a:extLst>
              <a:ext uri="{FF2B5EF4-FFF2-40B4-BE49-F238E27FC236}">
                <a16:creationId xmlns:a16="http://schemas.microsoft.com/office/drawing/2014/main" id="{6FAFB6EF-8DAD-4F79-8D40-BCA6EB211B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7924" y="5431594"/>
            <a:ext cx="1335096"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Users\seahon01\AppData\Local\Microsoft\Windows\Temporary Internet Files\Content.IE5\2JIFLXU7\MC900433880[1].png">
            <a:extLst>
              <a:ext uri="{FF2B5EF4-FFF2-40B4-BE49-F238E27FC236}">
                <a16:creationId xmlns:a16="http://schemas.microsoft.com/office/drawing/2014/main" id="{9DF46010-8D6A-4F58-858C-773ECCC24D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274" y="5536369"/>
            <a:ext cx="105792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4">
            <a:extLst>
              <a:ext uri="{FF2B5EF4-FFF2-40B4-BE49-F238E27FC236}">
                <a16:creationId xmlns:a16="http://schemas.microsoft.com/office/drawing/2014/main" id="{5A745092-523E-4C94-8186-FE4FAB834DD2}"/>
              </a:ext>
            </a:extLst>
          </p:cNvPr>
          <p:cNvGrpSpPr>
            <a:grpSpLocks/>
          </p:cNvGrpSpPr>
          <p:nvPr/>
        </p:nvGrpSpPr>
        <p:grpSpPr bwMode="auto">
          <a:xfrm>
            <a:off x="2872569" y="3632958"/>
            <a:ext cx="8175605" cy="1798637"/>
            <a:chOff x="1007222" y="3478531"/>
            <a:chExt cx="7400178" cy="1797941"/>
          </a:xfrm>
          <a:effectLst>
            <a:outerShdw blurRad="50800" dist="38100" dir="2700000" algn="tl" rotWithShape="0">
              <a:prstClr val="black">
                <a:alpha val="40000"/>
              </a:prstClr>
            </a:outerShdw>
          </a:effectLst>
        </p:grpSpPr>
        <p:sp>
          <p:nvSpPr>
            <p:cNvPr id="10" name="Rounded Rectangle 3">
              <a:extLst>
                <a:ext uri="{FF2B5EF4-FFF2-40B4-BE49-F238E27FC236}">
                  <a16:creationId xmlns:a16="http://schemas.microsoft.com/office/drawing/2014/main" id="{D0B68160-0EAC-4534-A412-00E1BF9975D1}"/>
                </a:ext>
              </a:extLst>
            </p:cNvPr>
            <p:cNvSpPr/>
            <p:nvPr/>
          </p:nvSpPr>
          <p:spPr bwMode="auto">
            <a:xfrm>
              <a:off x="1007222" y="4971790"/>
              <a:ext cx="1482334" cy="285639"/>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Video Sürücüsü</a:t>
              </a:r>
            </a:p>
          </p:txBody>
        </p:sp>
        <p:sp>
          <p:nvSpPr>
            <p:cNvPr id="11" name="Rounded Rectangle 17">
              <a:extLst>
                <a:ext uri="{FF2B5EF4-FFF2-40B4-BE49-F238E27FC236}">
                  <a16:creationId xmlns:a16="http://schemas.microsoft.com/office/drawing/2014/main" id="{06DAEE4F-E64E-4B5E-A33E-5A6E62571087}"/>
                </a:ext>
              </a:extLst>
            </p:cNvPr>
            <p:cNvSpPr/>
            <p:nvPr/>
          </p:nvSpPr>
          <p:spPr bwMode="auto">
            <a:xfrm>
              <a:off x="2974091" y="4971790"/>
              <a:ext cx="1547449" cy="304682"/>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Ses Sürücüsü</a:t>
              </a:r>
            </a:p>
          </p:txBody>
        </p:sp>
        <p:sp>
          <p:nvSpPr>
            <p:cNvPr id="12" name="Rounded Rectangle 18">
              <a:extLst>
                <a:ext uri="{FF2B5EF4-FFF2-40B4-BE49-F238E27FC236}">
                  <a16:creationId xmlns:a16="http://schemas.microsoft.com/office/drawing/2014/main" id="{E76F917A-30C5-43E3-B589-31AF84A0BA60}"/>
                </a:ext>
              </a:extLst>
            </p:cNvPr>
            <p:cNvSpPr/>
            <p:nvPr/>
          </p:nvSpPr>
          <p:spPr bwMode="auto">
            <a:xfrm>
              <a:off x="5067361" y="4971790"/>
              <a:ext cx="1549364" cy="285639"/>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Bellek Sürücüsü</a:t>
              </a:r>
            </a:p>
          </p:txBody>
        </p:sp>
        <p:sp>
          <p:nvSpPr>
            <p:cNvPr id="13" name="Rounded Rectangle 19">
              <a:extLst>
                <a:ext uri="{FF2B5EF4-FFF2-40B4-BE49-F238E27FC236}">
                  <a16:creationId xmlns:a16="http://schemas.microsoft.com/office/drawing/2014/main" id="{0281DBCA-4744-416D-8957-F0863AC65596}"/>
                </a:ext>
              </a:extLst>
            </p:cNvPr>
            <p:cNvSpPr/>
            <p:nvPr/>
          </p:nvSpPr>
          <p:spPr bwMode="auto">
            <a:xfrm>
              <a:off x="6934641" y="4971790"/>
              <a:ext cx="1472759" cy="304682"/>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Fare Sürücüsü</a:t>
              </a:r>
            </a:p>
          </p:txBody>
        </p:sp>
        <p:sp>
          <p:nvSpPr>
            <p:cNvPr id="14" name="Rounded Rectangle 20">
              <a:extLst>
                <a:ext uri="{FF2B5EF4-FFF2-40B4-BE49-F238E27FC236}">
                  <a16:creationId xmlns:a16="http://schemas.microsoft.com/office/drawing/2014/main" id="{D4CFB92D-96FE-4FFF-B5BD-0B1C7A2D6EFA}"/>
                </a:ext>
              </a:extLst>
            </p:cNvPr>
            <p:cNvSpPr/>
            <p:nvPr/>
          </p:nvSpPr>
          <p:spPr bwMode="auto">
            <a:xfrm>
              <a:off x="1007222" y="4483029"/>
              <a:ext cx="7400178" cy="244380"/>
            </a:xfrm>
            <a:prstGeom prst="roundRect">
              <a:avLst/>
            </a:prstGeom>
            <a:solidFill>
              <a:schemeClr val="accent1">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İşletim Sistemi Çekirdeği</a:t>
              </a:r>
            </a:p>
          </p:txBody>
        </p:sp>
        <p:sp>
          <p:nvSpPr>
            <p:cNvPr id="15" name="Rounded Rectangle 21">
              <a:extLst>
                <a:ext uri="{FF2B5EF4-FFF2-40B4-BE49-F238E27FC236}">
                  <a16:creationId xmlns:a16="http://schemas.microsoft.com/office/drawing/2014/main" id="{5D13F322-F4B8-4BAD-8FA5-D9AFE245BA9E}"/>
                </a:ext>
              </a:extLst>
            </p:cNvPr>
            <p:cNvSpPr/>
            <p:nvPr/>
          </p:nvSpPr>
          <p:spPr bwMode="auto">
            <a:xfrm>
              <a:off x="1007222" y="3983161"/>
              <a:ext cx="7400178" cy="244380"/>
            </a:xfrm>
            <a:prstGeom prst="round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OS Kabuğu </a:t>
              </a:r>
            </a:p>
          </p:txBody>
        </p:sp>
        <p:sp>
          <p:nvSpPr>
            <p:cNvPr id="16" name="Rounded Rectangle 22">
              <a:extLst>
                <a:ext uri="{FF2B5EF4-FFF2-40B4-BE49-F238E27FC236}">
                  <a16:creationId xmlns:a16="http://schemas.microsoft.com/office/drawing/2014/main" id="{0F1BD953-2DDD-467F-9908-B9B038376679}"/>
                </a:ext>
              </a:extLst>
            </p:cNvPr>
            <p:cNvSpPr/>
            <p:nvPr/>
          </p:nvSpPr>
          <p:spPr bwMode="auto">
            <a:xfrm>
              <a:off x="1007222" y="3478531"/>
              <a:ext cx="7400178" cy="242793"/>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Kullanıcı Uygulaması</a:t>
              </a:r>
            </a:p>
          </p:txBody>
        </p:sp>
        <p:sp>
          <p:nvSpPr>
            <p:cNvPr id="17" name="Up-Down Arrow 23">
              <a:extLst>
                <a:ext uri="{FF2B5EF4-FFF2-40B4-BE49-F238E27FC236}">
                  <a16:creationId xmlns:a16="http://schemas.microsoft.com/office/drawing/2014/main" id="{F22C577E-C2A2-4AD8-9F64-726A85B898BE}"/>
                </a:ext>
              </a:extLst>
            </p:cNvPr>
            <p:cNvSpPr/>
            <p:nvPr/>
          </p:nvSpPr>
          <p:spPr bwMode="auto">
            <a:xfrm>
              <a:off x="5758733" y="4736931"/>
              <a:ext cx="155129"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8" name="Up-Down Arrow 24">
              <a:extLst>
                <a:ext uri="{FF2B5EF4-FFF2-40B4-BE49-F238E27FC236}">
                  <a16:creationId xmlns:a16="http://schemas.microsoft.com/office/drawing/2014/main" id="{C1E66BDD-3334-4BD7-A1FF-BB8D2AC6113E}"/>
                </a:ext>
              </a:extLst>
            </p:cNvPr>
            <p:cNvSpPr/>
            <p:nvPr/>
          </p:nvSpPr>
          <p:spPr bwMode="auto">
            <a:xfrm>
              <a:off x="3675039" y="4736931"/>
              <a:ext cx="153213"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9" name="Up-Down Arrow 38">
              <a:extLst>
                <a:ext uri="{FF2B5EF4-FFF2-40B4-BE49-F238E27FC236}">
                  <a16:creationId xmlns:a16="http://schemas.microsoft.com/office/drawing/2014/main" id="{3072BDBC-DEF2-4A7F-8696-F9A33E5F12D4}"/>
                </a:ext>
              </a:extLst>
            </p:cNvPr>
            <p:cNvSpPr/>
            <p:nvPr/>
          </p:nvSpPr>
          <p:spPr bwMode="auto">
            <a:xfrm>
              <a:off x="1671782" y="4736931"/>
              <a:ext cx="153213"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Up-Down Arrow 39">
              <a:extLst>
                <a:ext uri="{FF2B5EF4-FFF2-40B4-BE49-F238E27FC236}">
                  <a16:creationId xmlns:a16="http://schemas.microsoft.com/office/drawing/2014/main" id="{BB0D71AA-BAC9-43F0-841C-8BE614D990B2}"/>
                </a:ext>
              </a:extLst>
            </p:cNvPr>
            <p:cNvSpPr/>
            <p:nvPr/>
          </p:nvSpPr>
          <p:spPr bwMode="auto">
            <a:xfrm>
              <a:off x="7593456" y="4736931"/>
              <a:ext cx="155129" cy="236446"/>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Up-Down Arrow 40">
              <a:extLst>
                <a:ext uri="{FF2B5EF4-FFF2-40B4-BE49-F238E27FC236}">
                  <a16:creationId xmlns:a16="http://schemas.microsoft.com/office/drawing/2014/main" id="{4B0B705C-068E-4995-8D28-3C59E614925D}"/>
                </a:ext>
              </a:extLst>
            </p:cNvPr>
            <p:cNvSpPr/>
            <p:nvPr/>
          </p:nvSpPr>
          <p:spPr bwMode="auto">
            <a:xfrm>
              <a:off x="4630705" y="4240236"/>
              <a:ext cx="153213" cy="23644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2" name="Up-Down Arrow 41">
              <a:extLst>
                <a:ext uri="{FF2B5EF4-FFF2-40B4-BE49-F238E27FC236}">
                  <a16:creationId xmlns:a16="http://schemas.microsoft.com/office/drawing/2014/main" id="{A716EE97-0941-4ADC-8E86-0D9254CFFACE}"/>
                </a:ext>
              </a:extLst>
            </p:cNvPr>
            <p:cNvSpPr/>
            <p:nvPr/>
          </p:nvSpPr>
          <p:spPr bwMode="auto">
            <a:xfrm>
              <a:off x="4630705" y="3735606"/>
              <a:ext cx="153213" cy="23644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grpSp>
      <p:sp>
        <p:nvSpPr>
          <p:cNvPr id="23" name="Up Arrow 42">
            <a:extLst>
              <a:ext uri="{FF2B5EF4-FFF2-40B4-BE49-F238E27FC236}">
                <a16:creationId xmlns:a16="http://schemas.microsoft.com/office/drawing/2014/main" id="{BFFAE9E5-1E1A-4E88-A3F7-2A735A6EFBD3}"/>
              </a:ext>
            </a:extLst>
          </p:cNvPr>
          <p:cNvSpPr/>
          <p:nvPr/>
        </p:nvSpPr>
        <p:spPr bwMode="auto">
          <a:xfrm>
            <a:off x="2195500" y="3610733"/>
            <a:ext cx="372388" cy="25622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TextBox 43">
            <a:extLst>
              <a:ext uri="{FF2B5EF4-FFF2-40B4-BE49-F238E27FC236}">
                <a16:creationId xmlns:a16="http://schemas.microsoft.com/office/drawing/2014/main" id="{FB3AD9EF-D8EA-45E3-B3DE-C3A59C8FC5D7}"/>
              </a:ext>
            </a:extLst>
          </p:cNvPr>
          <p:cNvSpPr txBox="1">
            <a:spLocks noChangeArrowheads="1"/>
          </p:cNvSpPr>
          <p:nvPr/>
        </p:nvSpPr>
        <p:spPr bwMode="auto">
          <a:xfrm>
            <a:off x="604388" y="5536370"/>
            <a:ext cx="1963499"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Düşük seviye</a:t>
            </a:r>
          </a:p>
          <a:p>
            <a:pPr algn="ctr" eaLnBrk="1" hangingPunct="1" rtl="0"/>
            <a:r>
              <a:rPr lang="en-GB" b="0" dirty="0"/>
              <a:t>Programlama</a:t>
            </a:r>
          </a:p>
        </p:txBody>
      </p:sp>
      <p:sp>
        <p:nvSpPr>
          <p:cNvPr id="25" name="TextBox 45">
            <a:extLst>
              <a:ext uri="{FF2B5EF4-FFF2-40B4-BE49-F238E27FC236}">
                <a16:creationId xmlns:a16="http://schemas.microsoft.com/office/drawing/2014/main" id="{33C0FF91-F34E-4563-B57E-09196CD2759A}"/>
              </a:ext>
            </a:extLst>
          </p:cNvPr>
          <p:cNvSpPr txBox="1">
            <a:spLocks noChangeArrowheads="1"/>
          </p:cNvSpPr>
          <p:nvPr/>
        </p:nvSpPr>
        <p:spPr bwMode="auto">
          <a:xfrm>
            <a:off x="604388" y="3755194"/>
            <a:ext cx="1963499"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Yüksek seviye</a:t>
            </a:r>
          </a:p>
          <a:p>
            <a:pPr algn="ctr" eaLnBrk="1" hangingPunct="1" rtl="0"/>
            <a:r>
              <a:rPr lang="en-GB" b="0" dirty="0"/>
              <a:t>Programlama</a:t>
            </a:r>
          </a:p>
        </p:txBody>
      </p:sp>
    </p:spTree>
    <p:extLst>
      <p:ext uri="{BB962C8B-B14F-4D97-AF65-F5344CB8AC3E}">
        <p14:creationId xmlns:p14="http://schemas.microsoft.com/office/powerpoint/2010/main" val="266467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Çevre Birimi Sürücüleri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509262"/>
            <a:ext cx="11180763" cy="4086225"/>
          </a:xfrm>
        </p:spPr>
        <p:txBody>
          <a:bodyPr wrap="square" numCol="1" anchor="t" anchorCtr="0" compatLnSpc="1">
            <a:prstTxWarp prst="textNoShape">
              <a:avLst/>
            </a:prstTxWarp>
          </a:bodyPr>
          <a:lstStyle/>
          <a:p>
            <a:pPr rtl="0" algn="l"/>
            <a:r>
              <a:rPr lang="en-GB" dirty="0"/>
              <a:t>Bu derste:</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Her çevre birimi için yazılım sürücüsünü yazacağız (bellek denetleyicisi hariç).</a:t>
            </a:r>
          </a:p>
          <a:p>
            <a:pPr lvl="1" rtl="0" algn="l"/>
            <a:r>
              <a:rPr lang="en-IN" altLang="en-US" dirty="0">
                <a:ea typeface="ＭＳ Ｐゴシック" panose="020B0600070205080204" pitchFamily="34" charset="-128"/>
              </a:rPr>
              <a:t>İşletim sistemi gerekmez.</a:t>
            </a:r>
          </a:p>
          <a:p>
            <a:pPr lvl="1" rtl="0" algn="l"/>
            <a:r>
              <a:rPr lang="en-IN" altLang="en-US" dirty="0">
                <a:ea typeface="ＭＳ Ｐゴシック" panose="020B0600070205080204" pitchFamily="34" charset="-128"/>
              </a:rPr>
              <a:t>Yazılım sürücüleri, çevre birimlerine erişimi kolaylaştırmak için temel işlevleri sağlamalıdır.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AFDCF729-31C4-4A2F-A92E-180E6D2CE9C6}"/>
              </a:ext>
            </a:extLst>
          </p:cNvPr>
          <p:cNvSpPr/>
          <p:nvPr/>
        </p:nvSpPr>
        <p:spPr bwMode="auto">
          <a:xfrm>
            <a:off x="1193675" y="4825000"/>
            <a:ext cx="1644008"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VGA</a:t>
            </a:r>
          </a:p>
          <a:p>
            <a:pPr algn="ctr" rtl="0">
              <a:defRPr/>
            </a:pPr>
            <a:r>
              <a:rPr lang="en-GB" sz="1200" dirty="0"/>
              <a:t>Çevresel</a:t>
            </a:r>
          </a:p>
        </p:txBody>
      </p:sp>
      <p:sp>
        <p:nvSpPr>
          <p:cNvPr id="6" name="Rectangle 5">
            <a:extLst>
              <a:ext uri="{FF2B5EF4-FFF2-40B4-BE49-F238E27FC236}">
                <a16:creationId xmlns:a16="http://schemas.microsoft.com/office/drawing/2014/main" id="{6AC0EA19-EC20-4320-98A9-5202A2406CF4}"/>
              </a:ext>
            </a:extLst>
          </p:cNvPr>
          <p:cNvSpPr/>
          <p:nvPr/>
        </p:nvSpPr>
        <p:spPr bwMode="auto">
          <a:xfrm>
            <a:off x="3197376" y="4825000"/>
            <a:ext cx="1639775"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UART</a:t>
            </a:r>
          </a:p>
          <a:p>
            <a:pPr algn="ctr" rtl="0">
              <a:defRPr/>
            </a:pPr>
            <a:r>
              <a:rPr lang="en-GB" sz="1200" dirty="0"/>
              <a:t>Çevresel</a:t>
            </a:r>
          </a:p>
        </p:txBody>
      </p:sp>
      <p:sp>
        <p:nvSpPr>
          <p:cNvPr id="7" name="Rectangle 6">
            <a:extLst>
              <a:ext uri="{FF2B5EF4-FFF2-40B4-BE49-F238E27FC236}">
                <a16:creationId xmlns:a16="http://schemas.microsoft.com/office/drawing/2014/main" id="{997ACA24-663D-45DF-BECD-06646952890B}"/>
              </a:ext>
            </a:extLst>
          </p:cNvPr>
          <p:cNvSpPr/>
          <p:nvPr/>
        </p:nvSpPr>
        <p:spPr bwMode="auto">
          <a:xfrm>
            <a:off x="5213771" y="4825000"/>
            <a:ext cx="1644008"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Zamanlayıcı</a:t>
            </a:r>
          </a:p>
          <a:p>
            <a:pPr algn="ctr" rtl="0">
              <a:defRPr/>
            </a:pPr>
            <a:r>
              <a:rPr lang="en-GB" sz="1200" dirty="0"/>
              <a:t>Çevresel</a:t>
            </a:r>
          </a:p>
        </p:txBody>
      </p:sp>
      <p:sp>
        <p:nvSpPr>
          <p:cNvPr id="8" name="Rectangle 7">
            <a:extLst>
              <a:ext uri="{FF2B5EF4-FFF2-40B4-BE49-F238E27FC236}">
                <a16:creationId xmlns:a16="http://schemas.microsoft.com/office/drawing/2014/main" id="{64BFE6C9-7576-4D41-92BA-425E1F956699}"/>
              </a:ext>
            </a:extLst>
          </p:cNvPr>
          <p:cNvSpPr/>
          <p:nvPr/>
        </p:nvSpPr>
        <p:spPr bwMode="auto">
          <a:xfrm>
            <a:off x="7268252" y="4825000"/>
            <a:ext cx="1641892"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GPIO</a:t>
            </a:r>
          </a:p>
          <a:p>
            <a:pPr algn="ctr" rtl="0">
              <a:defRPr/>
            </a:pPr>
            <a:r>
              <a:rPr lang="en-GB" sz="1200" dirty="0"/>
              <a:t>Çevresel</a:t>
            </a:r>
          </a:p>
        </p:txBody>
      </p:sp>
      <p:sp>
        <p:nvSpPr>
          <p:cNvPr id="9" name="Rectangle 8">
            <a:extLst>
              <a:ext uri="{FF2B5EF4-FFF2-40B4-BE49-F238E27FC236}">
                <a16:creationId xmlns:a16="http://schemas.microsoft.com/office/drawing/2014/main" id="{855C5E79-DA21-499F-916A-19A726C1D4B6}"/>
              </a:ext>
            </a:extLst>
          </p:cNvPr>
          <p:cNvSpPr/>
          <p:nvPr/>
        </p:nvSpPr>
        <p:spPr bwMode="auto">
          <a:xfrm>
            <a:off x="9261374" y="4825000"/>
            <a:ext cx="1644007" cy="477837"/>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7 Bölüm</a:t>
            </a:r>
          </a:p>
          <a:p>
            <a:pPr algn="ctr" rtl="0">
              <a:defRPr/>
            </a:pPr>
            <a:r>
              <a:rPr lang="en-GB" sz="1200" dirty="0"/>
              <a:t>Çevresel</a:t>
            </a:r>
          </a:p>
        </p:txBody>
      </p:sp>
      <p:sp>
        <p:nvSpPr>
          <p:cNvPr id="10" name="Up-Down Arrow 24">
            <a:extLst>
              <a:ext uri="{FF2B5EF4-FFF2-40B4-BE49-F238E27FC236}">
                <a16:creationId xmlns:a16="http://schemas.microsoft.com/office/drawing/2014/main" id="{85240162-ABEA-4F2A-9E54-7BDC728ECD44}"/>
              </a:ext>
            </a:extLst>
          </p:cNvPr>
          <p:cNvSpPr/>
          <p:nvPr/>
        </p:nvSpPr>
        <p:spPr bwMode="auto">
          <a:xfrm>
            <a:off x="9980760" y="4586875"/>
            <a:ext cx="205236"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1" name="Rectangle 10">
            <a:extLst>
              <a:ext uri="{FF2B5EF4-FFF2-40B4-BE49-F238E27FC236}">
                <a16:creationId xmlns:a16="http://schemas.microsoft.com/office/drawing/2014/main" id="{C66CEA49-4B34-4548-9A13-AA7284A25258}"/>
              </a:ext>
            </a:extLst>
          </p:cNvPr>
          <p:cNvSpPr/>
          <p:nvPr/>
        </p:nvSpPr>
        <p:spPr bwMode="auto">
          <a:xfrm>
            <a:off x="1193675" y="4099511"/>
            <a:ext cx="1644008"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VGA</a:t>
            </a:r>
          </a:p>
          <a:p>
            <a:pPr algn="ctr" rtl="0">
              <a:defRPr/>
            </a:pPr>
            <a:r>
              <a:rPr lang="en-GB" sz="1200" dirty="0"/>
              <a:t>Yazılım Sürücüsü</a:t>
            </a:r>
          </a:p>
        </p:txBody>
      </p:sp>
      <p:sp>
        <p:nvSpPr>
          <p:cNvPr id="12" name="Rectangle 11">
            <a:extLst>
              <a:ext uri="{FF2B5EF4-FFF2-40B4-BE49-F238E27FC236}">
                <a16:creationId xmlns:a16="http://schemas.microsoft.com/office/drawing/2014/main" id="{858297A7-F8B1-42D0-8F16-678F070B4782}"/>
              </a:ext>
            </a:extLst>
          </p:cNvPr>
          <p:cNvSpPr/>
          <p:nvPr/>
        </p:nvSpPr>
        <p:spPr bwMode="auto">
          <a:xfrm>
            <a:off x="3197376" y="4099511"/>
            <a:ext cx="1639775"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UART</a:t>
            </a:r>
          </a:p>
          <a:p>
            <a:pPr algn="ctr" rtl="0">
              <a:defRPr/>
            </a:pPr>
            <a:r>
              <a:rPr lang="en-GB" sz="1200" dirty="0"/>
              <a:t>Yazılım Sürücüsü</a:t>
            </a:r>
          </a:p>
        </p:txBody>
      </p:sp>
      <p:sp>
        <p:nvSpPr>
          <p:cNvPr id="13" name="Rectangle 12">
            <a:extLst>
              <a:ext uri="{FF2B5EF4-FFF2-40B4-BE49-F238E27FC236}">
                <a16:creationId xmlns:a16="http://schemas.microsoft.com/office/drawing/2014/main" id="{F905FC1B-0414-408F-9283-6EAE5248D372}"/>
              </a:ext>
            </a:extLst>
          </p:cNvPr>
          <p:cNvSpPr/>
          <p:nvPr/>
        </p:nvSpPr>
        <p:spPr bwMode="auto">
          <a:xfrm>
            <a:off x="5213771" y="4099511"/>
            <a:ext cx="1644008"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Zamanlayıcı</a:t>
            </a:r>
          </a:p>
          <a:p>
            <a:pPr algn="ctr" rtl="0">
              <a:defRPr/>
            </a:pPr>
            <a:r>
              <a:rPr lang="en-GB" sz="1200" dirty="0"/>
              <a:t>Yazılım Sürücüsü</a:t>
            </a:r>
          </a:p>
        </p:txBody>
      </p:sp>
      <p:sp>
        <p:nvSpPr>
          <p:cNvPr id="14" name="Rectangle 13">
            <a:extLst>
              <a:ext uri="{FF2B5EF4-FFF2-40B4-BE49-F238E27FC236}">
                <a16:creationId xmlns:a16="http://schemas.microsoft.com/office/drawing/2014/main" id="{B0615C20-9870-4606-8890-DB3C09256223}"/>
              </a:ext>
            </a:extLst>
          </p:cNvPr>
          <p:cNvSpPr/>
          <p:nvPr/>
        </p:nvSpPr>
        <p:spPr bwMode="auto">
          <a:xfrm>
            <a:off x="7268252" y="4099511"/>
            <a:ext cx="1641892"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GPIO</a:t>
            </a:r>
          </a:p>
          <a:p>
            <a:pPr algn="ctr" rtl="0">
              <a:defRPr/>
            </a:pPr>
            <a:r>
              <a:rPr lang="en-GB" sz="1200" dirty="0"/>
              <a:t>Yazılım Sürücüsü</a:t>
            </a:r>
          </a:p>
        </p:txBody>
      </p:sp>
      <p:sp>
        <p:nvSpPr>
          <p:cNvPr id="15" name="Rectangle 14">
            <a:extLst>
              <a:ext uri="{FF2B5EF4-FFF2-40B4-BE49-F238E27FC236}">
                <a16:creationId xmlns:a16="http://schemas.microsoft.com/office/drawing/2014/main" id="{366B048C-B69B-4EF3-9700-D5575FF368A8}"/>
              </a:ext>
            </a:extLst>
          </p:cNvPr>
          <p:cNvSpPr/>
          <p:nvPr/>
        </p:nvSpPr>
        <p:spPr bwMode="auto">
          <a:xfrm>
            <a:off x="9261374" y="4099511"/>
            <a:ext cx="1644007" cy="477838"/>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7 Bölüm</a:t>
            </a:r>
          </a:p>
          <a:p>
            <a:pPr algn="ctr" rtl="0">
              <a:defRPr/>
            </a:pPr>
            <a:r>
              <a:rPr lang="en-GB" sz="1200" dirty="0"/>
              <a:t>Yazılım Sürücüsü</a:t>
            </a:r>
          </a:p>
        </p:txBody>
      </p:sp>
      <p:sp>
        <p:nvSpPr>
          <p:cNvPr id="16" name="Up-Down Arrow 39">
            <a:extLst>
              <a:ext uri="{FF2B5EF4-FFF2-40B4-BE49-F238E27FC236}">
                <a16:creationId xmlns:a16="http://schemas.microsoft.com/office/drawing/2014/main" id="{E85A1A29-7AAA-4D88-ABF5-C4B50DE32AFB}"/>
              </a:ext>
            </a:extLst>
          </p:cNvPr>
          <p:cNvSpPr/>
          <p:nvPr/>
        </p:nvSpPr>
        <p:spPr bwMode="auto">
          <a:xfrm>
            <a:off x="7985521"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7" name="Up-Down Arrow 40">
            <a:extLst>
              <a:ext uri="{FF2B5EF4-FFF2-40B4-BE49-F238E27FC236}">
                <a16:creationId xmlns:a16="http://schemas.microsoft.com/office/drawing/2014/main" id="{093A78CE-0392-4DFB-BE5E-5D5DFD4EDF10}"/>
              </a:ext>
            </a:extLst>
          </p:cNvPr>
          <p:cNvSpPr/>
          <p:nvPr/>
        </p:nvSpPr>
        <p:spPr bwMode="auto">
          <a:xfrm>
            <a:off x="5933157"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8" name="Up-Down Arrow 41">
            <a:extLst>
              <a:ext uri="{FF2B5EF4-FFF2-40B4-BE49-F238E27FC236}">
                <a16:creationId xmlns:a16="http://schemas.microsoft.com/office/drawing/2014/main" id="{07E8B35B-3736-40D3-9735-0DED9A96E77A}"/>
              </a:ext>
            </a:extLst>
          </p:cNvPr>
          <p:cNvSpPr/>
          <p:nvPr/>
        </p:nvSpPr>
        <p:spPr bwMode="auto">
          <a:xfrm>
            <a:off x="3914645"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19" name="Up-Down Arrow 42">
            <a:extLst>
              <a:ext uri="{FF2B5EF4-FFF2-40B4-BE49-F238E27FC236}">
                <a16:creationId xmlns:a16="http://schemas.microsoft.com/office/drawing/2014/main" id="{C36B0001-2BF2-47DD-830B-D032DCB4CBC8}"/>
              </a:ext>
            </a:extLst>
          </p:cNvPr>
          <p:cNvSpPr/>
          <p:nvPr/>
        </p:nvSpPr>
        <p:spPr bwMode="auto">
          <a:xfrm>
            <a:off x="1913061" y="4586875"/>
            <a:ext cx="205237" cy="2381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Up-Down Arrow 43">
            <a:extLst>
              <a:ext uri="{FF2B5EF4-FFF2-40B4-BE49-F238E27FC236}">
                <a16:creationId xmlns:a16="http://schemas.microsoft.com/office/drawing/2014/main" id="{7CE4BBEE-A9EA-4CE0-A1E9-E29A664CB60F}"/>
              </a:ext>
            </a:extLst>
          </p:cNvPr>
          <p:cNvSpPr/>
          <p:nvPr/>
        </p:nvSpPr>
        <p:spPr bwMode="auto">
          <a:xfrm>
            <a:off x="9980760" y="3862975"/>
            <a:ext cx="205236"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Up-Down Arrow 44">
            <a:extLst>
              <a:ext uri="{FF2B5EF4-FFF2-40B4-BE49-F238E27FC236}">
                <a16:creationId xmlns:a16="http://schemas.microsoft.com/office/drawing/2014/main" id="{315CD77B-5C95-4DCC-A559-F354BBCED44A}"/>
              </a:ext>
            </a:extLst>
          </p:cNvPr>
          <p:cNvSpPr/>
          <p:nvPr/>
        </p:nvSpPr>
        <p:spPr bwMode="auto">
          <a:xfrm>
            <a:off x="7985521"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2" name="Up-Down Arrow 45">
            <a:extLst>
              <a:ext uri="{FF2B5EF4-FFF2-40B4-BE49-F238E27FC236}">
                <a16:creationId xmlns:a16="http://schemas.microsoft.com/office/drawing/2014/main" id="{1E1BF956-B788-4240-996A-10B48C041F3B}"/>
              </a:ext>
            </a:extLst>
          </p:cNvPr>
          <p:cNvSpPr/>
          <p:nvPr/>
        </p:nvSpPr>
        <p:spPr bwMode="auto">
          <a:xfrm>
            <a:off x="5933157"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Up-Down Arrow 46">
            <a:extLst>
              <a:ext uri="{FF2B5EF4-FFF2-40B4-BE49-F238E27FC236}">
                <a16:creationId xmlns:a16="http://schemas.microsoft.com/office/drawing/2014/main" id="{B3289300-007D-45F6-A7A1-FD8E004D3F78}"/>
              </a:ext>
            </a:extLst>
          </p:cNvPr>
          <p:cNvSpPr/>
          <p:nvPr/>
        </p:nvSpPr>
        <p:spPr bwMode="auto">
          <a:xfrm>
            <a:off x="3914645"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Up-Down Arrow 47">
            <a:extLst>
              <a:ext uri="{FF2B5EF4-FFF2-40B4-BE49-F238E27FC236}">
                <a16:creationId xmlns:a16="http://schemas.microsoft.com/office/drawing/2014/main" id="{AF6B2334-CF07-4EDE-A4D0-029692F53629}"/>
              </a:ext>
            </a:extLst>
          </p:cNvPr>
          <p:cNvSpPr/>
          <p:nvPr/>
        </p:nvSpPr>
        <p:spPr bwMode="auto">
          <a:xfrm>
            <a:off x="1913061" y="3862975"/>
            <a:ext cx="205237" cy="236537"/>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E1817602-4548-4BA9-B746-F24955678895}"/>
              </a:ext>
            </a:extLst>
          </p:cNvPr>
          <p:cNvSpPr/>
          <p:nvPr/>
        </p:nvSpPr>
        <p:spPr bwMode="auto">
          <a:xfrm>
            <a:off x="1178866" y="3566112"/>
            <a:ext cx="9711705" cy="27622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t>Çevre birimlerine erişim işlevleri</a:t>
            </a:r>
          </a:p>
        </p:txBody>
      </p:sp>
    </p:spTree>
    <p:extLst>
      <p:ext uri="{BB962C8B-B14F-4D97-AF65-F5344CB8AC3E}">
        <p14:creationId xmlns:p14="http://schemas.microsoft.com/office/powerpoint/2010/main" val="339164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Çevre Birimlerine Erişmek İçin İşaretçiyi Kullanma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66980"/>
            <a:ext cx="11180763" cy="4086225"/>
          </a:xfrm>
        </p:spPr>
        <p:txBody>
          <a:bodyPr wrap="square" numCol="1" anchor="t" anchorCtr="0" compatLnSpc="1">
            <a:prstTxWarp prst="textNoShape">
              <a:avLst/>
            </a:prstTxWarp>
          </a:bodyPr>
          <a:lstStyle/>
          <a:p>
            <a:pPr rtl="0" algn="l"/>
            <a:r>
              <a:rPr lang="en-GB" dirty="0"/>
              <a:t>Çevre birimleri ve bunların kayıtları, küresel bellek alanına eşlenir; dolayısıyla bellek işaretçileri kullanılarak erişilebilirler.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460F660-36BD-402A-AE0D-4EA4F666D926}"/>
              </a:ext>
            </a:extLst>
          </p:cNvPr>
          <p:cNvSpPr/>
          <p:nvPr/>
        </p:nvSpPr>
        <p:spPr bwMode="auto">
          <a:xfrm>
            <a:off x="417121" y="2152653"/>
            <a:ext cx="11402565" cy="3972379"/>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lvl="1" rtl="0" algn="l"/>
            <a:r>
              <a:rPr lang="en-GB" sz="1200" b="0" dirty="0">
                <a:latin typeface="Lucida Console" panose="020B0609040504020204" pitchFamily="49" charset="0"/>
              </a:rPr>
              <a:t>#define AHB_TIMER_BASE 0x52000000</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#define AHB_TIMER_INITVALUE (* ((uçucu işaretsiz uzun *) (AHB_TIMER_BASE + 0x00)))</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#define AHB_TIMER_CURVALUE (* ((volatile unsigned long *) (AHB_TIMER_BASE + 0x04)))</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#define AHB_TIMER_CONTROL (* ((volatile unsigned long *) (AHB_TIMER_BASE + 0x08)))</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#define AHB_TIMER_CLEAR (* ((volatile unsigned long *) (AHB_TIMER_BASE + 0x0C)))</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 zamanlayıcı başlatma işlevi </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void timer_init (int değer, int kontrol) {</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 AHB_TIMER_INITVALUE = değer;</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 AHB_TIMER_CONTROL = kontrol;</a:t>
            </a:r>
          </a:p>
          <a:p>
            <a:pPr lvl="1" rtl="0" algn="l"/>
            <a:endParaRPr lang="en-GB" sz="1200" b="0" dirty="0">
              <a:latin typeface="Lucida Console" panose="020B0609040504020204" pitchFamily="49" charset="0"/>
            </a:endParaRPr>
          </a:p>
          <a:p>
            <a:pPr lvl="1" rtl="0" algn="l"/>
            <a:r>
              <a:rPr lang="en-GB" sz="1200" b="0" dirty="0">
                <a:latin typeface="Lucida Console" panose="020B0609040504020204" pitchFamily="49" charset="0"/>
              </a:rPr>
              <a:t> AHB_TIMER_CLEAR = 0;</a:t>
            </a:r>
          </a:p>
          <a:p>
            <a:pPr lvl="1" rtl="0" algn="l"/>
            <a:r>
              <a:rPr lang="en-GB" sz="1200" b="0" dirty="0">
                <a:latin typeface="Lucida Console" panose="020B0609040504020204" pitchFamily="49" charset="0"/>
              </a:rPr>
              <a:t>}</a:t>
            </a:r>
          </a:p>
        </p:txBody>
      </p:sp>
    </p:spTree>
    <p:extLst>
      <p:ext uri="{BB962C8B-B14F-4D97-AF65-F5344CB8AC3E}">
        <p14:creationId xmlns:p14="http://schemas.microsoft.com/office/powerpoint/2010/main" val="14663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Çevre Birimler için Veri Yapısını Tanımlayın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31019" y="1034595"/>
            <a:ext cx="11180763" cy="4086225"/>
          </a:xfrm>
        </p:spPr>
        <p:txBody>
          <a:bodyPr wrap="square" numCol="1" anchor="t" anchorCtr="0" compatLnSpc="1">
            <a:prstTxWarp prst="textNoShape">
              <a:avLst/>
            </a:prstTxWarp>
          </a:bodyPr>
          <a:lstStyle/>
          <a:p>
            <a:pPr rtl="0" algn="l"/>
            <a:r>
              <a:rPr lang="en-GB" dirty="0"/>
              <a:t>Kodu daha da basitleştirmek ve kod uzunluğunu azaltmak için şunları yapabiliriz:</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Çevresel kayıt setini bir veri yapısı olarak tanımlayın.</a:t>
            </a:r>
          </a:p>
          <a:p>
            <a:pPr lvl="1" rtl="0" algn="l"/>
            <a:r>
              <a:rPr lang="en-IN" altLang="en-US" dirty="0">
                <a:ea typeface="ＭＳ Ｐゴシック" panose="020B0600070205080204" pitchFamily="34" charset="-128"/>
              </a:rPr>
              <a:t>Çevre birimini bu veri yapısına bir bellek işaretçisi olarak tanımlayın.</a:t>
            </a:r>
            <a:endParaRPr lang="en-US" altLang="en-US" dirty="0">
              <a:ea typeface="ＭＳ Ｐゴシック" panose="020B0600070205080204" pitchFamily="34" charset="-128"/>
            </a:endParaRPr>
          </a:p>
          <a:p>
            <a:pPr lvl="1" rtl="0" algn="l"/>
            <a:endParaRPr lang="en-IN"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B635E7B-8B55-475F-8852-910507498F77}"/>
              </a:ext>
            </a:extLst>
          </p:cNvPr>
          <p:cNvSpPr/>
          <p:nvPr/>
        </p:nvSpPr>
        <p:spPr bwMode="auto">
          <a:xfrm>
            <a:off x="531019" y="2719195"/>
            <a:ext cx="10918944" cy="357868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rtl="0" algn="l">
              <a:buFont typeface="Wingdings" pitchFamily="2" charset="2"/>
              <a:buNone/>
              <a:defRPr/>
            </a:pPr>
            <a:r>
              <a:rPr lang="en-GB" b="0" dirty="0">
                <a:latin typeface="Lucida Console" panose="020B0609040504020204" pitchFamily="49" charset="0"/>
              </a:rPr>
              <a:t> typedef struct {</a:t>
            </a:r>
          </a:p>
          <a:p>
            <a:pPr marL="0" indent="0" rtl="0" algn="l">
              <a:spcBef>
                <a:spcPts val="0"/>
              </a:spcBef>
              <a:buFont typeface="Wingdings" pitchFamily="2" charset="2"/>
              <a:buNone/>
              <a:defRPr/>
            </a:pPr>
            <a:r>
              <a:rPr lang="en-GB" b="0" dirty="0">
                <a:latin typeface="Lucida Console" panose="020B0609040504020204" pitchFamily="49" charset="0"/>
              </a:rPr>
              <a:t> uçucu işaretsiz int INITVALUE; </a:t>
            </a:r>
          </a:p>
          <a:p>
            <a:pPr marL="0" indent="0" rtl="0" algn="l">
              <a:spcBef>
                <a:spcPts val="0"/>
              </a:spcBef>
              <a:buFont typeface="Wingdings" pitchFamily="2" charset="2"/>
              <a:buNone/>
              <a:defRPr/>
            </a:pPr>
            <a:r>
              <a:rPr lang="en-GB" b="0" dirty="0">
                <a:latin typeface="Lucida Console" panose="020B0609040504020204" pitchFamily="49" charset="0"/>
              </a:rPr>
              <a:t> uçucu işaretsiz int CURVALUE; </a:t>
            </a:r>
          </a:p>
          <a:p>
            <a:pPr marL="0" indent="0" rtl="0" algn="l">
              <a:spcBef>
                <a:spcPts val="0"/>
              </a:spcBef>
              <a:buFont typeface="Wingdings" pitchFamily="2" charset="2"/>
              <a:buNone/>
              <a:defRPr/>
            </a:pPr>
            <a:r>
              <a:rPr lang="en-GB" b="0" dirty="0">
                <a:latin typeface="Lucida Console" panose="020B0609040504020204" pitchFamily="49" charset="0"/>
              </a:rPr>
              <a:t> uçucu işaretsiz int CONTROL; </a:t>
            </a:r>
          </a:p>
          <a:p>
            <a:pPr marL="0" indent="0" rtl="0" algn="l">
              <a:spcBef>
                <a:spcPts val="0"/>
              </a:spcBef>
              <a:buFont typeface="Wingdings" pitchFamily="2" charset="2"/>
              <a:buNone/>
              <a:defRPr/>
            </a:pPr>
            <a:r>
              <a:rPr lang="en-GB" b="0" dirty="0">
                <a:latin typeface="Lucida Console" panose="020B0609040504020204" pitchFamily="49" charset="0"/>
              </a:rPr>
              <a:t> uçucu işaretsiz int CLEAR; </a:t>
            </a:r>
          </a:p>
          <a:p>
            <a:pPr marL="0" indent="0" rtl="0" algn="l">
              <a:spcBef>
                <a:spcPts val="0"/>
              </a:spcBef>
              <a:buFont typeface="Wingdings" pitchFamily="2" charset="2"/>
              <a:buNone/>
              <a:defRPr/>
            </a:pPr>
            <a:r>
              <a:rPr lang="en-GB" b="0" dirty="0">
                <a:latin typeface="Lucida Console" panose="020B0609040504020204" pitchFamily="49" charset="0"/>
              </a:rPr>
              <a:t> } TIMER_TypeDef;</a:t>
            </a:r>
          </a:p>
          <a:p>
            <a:pPr marL="0" indent="0" rtl="0" algn="l">
              <a:spcBef>
                <a:spcPts val="0"/>
              </a:spcBef>
              <a:buFont typeface="Wingdings" pitchFamily="2" charset="2"/>
              <a:buNone/>
              <a:defRPr/>
            </a:pPr>
            <a:endParaRPr lang="en-GB" b="0" dirty="0">
              <a:latin typeface="Lucida Console" panose="020B0609040504020204" pitchFamily="49" charset="0"/>
            </a:endParaRPr>
          </a:p>
          <a:p>
            <a:pPr marL="0" indent="0" rtl="0" algn="l">
              <a:spcBef>
                <a:spcPts val="0"/>
              </a:spcBef>
              <a:buFont typeface="Wingdings" pitchFamily="2" charset="2"/>
              <a:buNone/>
              <a:defRPr/>
            </a:pPr>
            <a:r>
              <a:rPr lang="en-GB" b="0" dirty="0">
                <a:latin typeface="Lucida Console" panose="020B0609040504020204" pitchFamily="49" charset="0"/>
              </a:rPr>
              <a:t> #define AHB_TIMER_BASE 0x52000000</a:t>
            </a:r>
          </a:p>
          <a:p>
            <a:pPr marL="0" indent="0" rtl="0" algn="l">
              <a:spcBef>
                <a:spcPts val="0"/>
              </a:spcBef>
              <a:buFont typeface="Wingdings" pitchFamily="2" charset="2"/>
              <a:buNone/>
              <a:defRPr/>
            </a:pPr>
            <a:endParaRPr lang="en-GB" b="0" dirty="0">
              <a:latin typeface="Lucida Console" panose="020B0609040504020204" pitchFamily="49" charset="0"/>
            </a:endParaRPr>
          </a:p>
          <a:p>
            <a:pPr marL="0" indent="0" rtl="0" algn="l">
              <a:spcBef>
                <a:spcPts val="0"/>
              </a:spcBef>
              <a:buFont typeface="Wingdings" pitchFamily="2" charset="2"/>
              <a:buNone/>
              <a:defRPr/>
            </a:pPr>
            <a:r>
              <a:rPr lang="en-GB" b="0" dirty="0">
                <a:latin typeface="Lucida Console" panose="020B0609040504020204" pitchFamily="49" charset="0"/>
              </a:rPr>
              <a:t> #define TIMER ((TIMER_TypeDef *) AHB_TIMER_BASE)</a:t>
            </a:r>
          </a:p>
          <a:p>
            <a:pPr marL="0" indent="0" rtl="0" algn="l">
              <a:spcBef>
                <a:spcPts val="0"/>
              </a:spcBef>
              <a:buFont typeface="Wingdings" pitchFamily="2" charset="2"/>
              <a:buNone/>
              <a:defRPr/>
            </a:pPr>
            <a:endParaRPr lang="en-GB" b="0" dirty="0">
              <a:latin typeface="Lucida Console" panose="020B0609040504020204" pitchFamily="49" charset="0"/>
            </a:endParaRPr>
          </a:p>
          <a:p>
            <a:pPr marL="0" indent="0" rtl="0" algn="l">
              <a:spcBef>
                <a:spcPts val="0"/>
              </a:spcBef>
              <a:buFont typeface="Wingdings" pitchFamily="2" charset="2"/>
              <a:buNone/>
              <a:defRPr/>
            </a:pPr>
            <a:r>
              <a:rPr lang="en-GB" b="0" dirty="0">
                <a:latin typeface="Lucida Console" panose="020B0609040504020204" pitchFamily="49" charset="0"/>
              </a:rPr>
              <a:t> void timer_init (int değer, int kontrol) {</a:t>
            </a:r>
          </a:p>
          <a:p>
            <a:pPr marL="0" indent="0" rtl="0" algn="l">
              <a:spcBef>
                <a:spcPts val="0"/>
              </a:spcBef>
              <a:buFont typeface="Wingdings" pitchFamily="2" charset="2"/>
              <a:buNone/>
              <a:defRPr/>
            </a:pPr>
            <a:r>
              <a:rPr lang="en-GB" b="0" dirty="0">
                <a:latin typeface="Lucida Console" panose="020B0609040504020204" pitchFamily="49" charset="0"/>
              </a:rPr>
              <a:t> TIMER-&gt; INITVALUE = değer;</a:t>
            </a:r>
          </a:p>
          <a:p>
            <a:pPr marL="0" indent="0" rtl="0" algn="l">
              <a:spcBef>
                <a:spcPts val="0"/>
              </a:spcBef>
              <a:buFont typeface="Wingdings" pitchFamily="2" charset="2"/>
              <a:buNone/>
              <a:defRPr/>
            </a:pPr>
            <a:r>
              <a:rPr lang="en-GB" b="0" dirty="0">
                <a:latin typeface="Lucida Console" panose="020B0609040504020204" pitchFamily="49" charset="0"/>
              </a:rPr>
              <a:t> ZAMANLAYICI-&gt; KONTROL = kontrol;</a:t>
            </a:r>
          </a:p>
          <a:p>
            <a:pPr marL="0" indent="0" rtl="0" algn="l">
              <a:spcBef>
                <a:spcPts val="0"/>
              </a:spcBef>
              <a:buFont typeface="Wingdings" pitchFamily="2" charset="2"/>
              <a:buNone/>
              <a:defRPr/>
            </a:pPr>
            <a:r>
              <a:rPr lang="en-GB" b="0" dirty="0">
                <a:latin typeface="Lucida Console" panose="020B0609040504020204" pitchFamily="49" charset="0"/>
              </a:rPr>
              <a:t> ZAMANLAYICI-&gt; TEMİZLE = 0; </a:t>
            </a:r>
          </a:p>
          <a:p>
            <a:pPr marL="0" indent="0" rtl="0" algn="l">
              <a:spcBef>
                <a:spcPts val="0"/>
              </a:spcBef>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55233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İşlevler Birden Çok Birim Arasında Yeniden Kullanılır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26563"/>
            <a:ext cx="11180763" cy="4086225"/>
          </a:xfrm>
        </p:spPr>
        <p:txBody>
          <a:bodyPr wrap="square" numCol="1" anchor="t" anchorCtr="0" compatLnSpc="1">
            <a:prstTxWarp prst="textNoShape">
              <a:avLst/>
            </a:prstTxWarp>
          </a:bodyPr>
          <a:lstStyle/>
          <a:p>
            <a:pPr rtl="0" algn="l"/>
            <a:r>
              <a:rPr lang="en-GB" dirty="0"/>
              <a:t>Örneğin, aynı işlev farklı temel işaretçiler geçilerek yeniden kullanılabilir: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85AAAFF-F390-4D4B-8937-28B60A5C6D4B}"/>
              </a:ext>
            </a:extLst>
          </p:cNvPr>
          <p:cNvSpPr/>
          <p:nvPr/>
        </p:nvSpPr>
        <p:spPr bwMode="auto">
          <a:xfrm>
            <a:off x="804019" y="1772560"/>
            <a:ext cx="10918944" cy="427355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rtl="0" algn="l">
              <a:buFont typeface="Wingdings" pitchFamily="2" charset="2"/>
              <a:buNone/>
              <a:defRPr/>
            </a:pPr>
            <a:r>
              <a:rPr lang="en-GB" b="0" dirty="0">
                <a:latin typeface="Lucida Console" panose="020B0609040504020204" pitchFamily="49" charset="0"/>
              </a:rPr>
              <a:t> typedef struct {</a:t>
            </a:r>
          </a:p>
          <a:p>
            <a:pPr marL="0" indent="0" rtl="0" algn="l">
              <a:buFont typeface="Wingdings" pitchFamily="2" charset="2"/>
              <a:buNone/>
              <a:defRPr/>
            </a:pPr>
            <a:r>
              <a:rPr lang="en-GB" b="0" dirty="0">
                <a:latin typeface="Lucida Console" panose="020B0609040504020204" pitchFamily="49" charset="0"/>
              </a:rPr>
              <a:t> uçucu işaretsiz int INITVALUE; </a:t>
            </a:r>
          </a:p>
          <a:p>
            <a:pPr marL="0" indent="0" rtl="0" algn="l">
              <a:buFont typeface="Wingdings" pitchFamily="2" charset="2"/>
              <a:buNone/>
              <a:defRPr/>
            </a:pPr>
            <a:r>
              <a:rPr lang="en-GB" b="0" dirty="0">
                <a:latin typeface="Lucida Console" panose="020B0609040504020204" pitchFamily="49" charset="0"/>
              </a:rPr>
              <a:t> uçucu işaretsiz int CURVALUE; </a:t>
            </a:r>
          </a:p>
          <a:p>
            <a:pPr marL="0" indent="0" rtl="0" algn="l">
              <a:buFont typeface="Wingdings" pitchFamily="2" charset="2"/>
              <a:buNone/>
              <a:defRPr/>
            </a:pPr>
            <a:r>
              <a:rPr lang="en-GB" b="0" dirty="0">
                <a:latin typeface="Lucida Console" panose="020B0609040504020204" pitchFamily="49" charset="0"/>
              </a:rPr>
              <a:t> uçucu işaretsiz int CONTROL; </a:t>
            </a:r>
          </a:p>
          <a:p>
            <a:pPr marL="0" indent="0" rtl="0" algn="l">
              <a:buFont typeface="Wingdings" pitchFamily="2" charset="2"/>
              <a:buNone/>
              <a:defRPr/>
            </a:pPr>
            <a:r>
              <a:rPr lang="en-GB" b="0" dirty="0">
                <a:latin typeface="Lucida Console" panose="020B0609040504020204" pitchFamily="49" charset="0"/>
              </a:rPr>
              <a:t> uçucu işaretsiz int CLEAR; </a:t>
            </a:r>
          </a:p>
          <a:p>
            <a:pPr marL="0" indent="0" rtl="0" algn="l">
              <a:buFont typeface="Wingdings" pitchFamily="2" charset="2"/>
              <a:buNone/>
              <a:defRPr/>
            </a:pPr>
            <a:r>
              <a:rPr lang="en-GB" b="0" dirty="0">
                <a:latin typeface="Lucida Console" panose="020B0609040504020204" pitchFamily="49" charset="0"/>
              </a:rPr>
              <a:t> } TIMER_TypeDef;</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#define AHB_TIMER0_BASE 0x52000000</a:t>
            </a:r>
          </a:p>
          <a:p>
            <a:pPr marL="0" indent="0" rtl="0" algn="l">
              <a:buFont typeface="Wingdings" pitchFamily="2" charset="2"/>
              <a:buNone/>
              <a:defRPr/>
            </a:pPr>
            <a:r>
              <a:rPr lang="en-GB" b="0" dirty="0">
                <a:latin typeface="Lucida Console" panose="020B0609040504020204" pitchFamily="49" charset="0"/>
              </a:rPr>
              <a:t> #define AHB_TIMER1_BASE 0x52100000</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#define TIMER0 ((TIMER_TypeDef *) AHB_TIMER0_BASE)</a:t>
            </a:r>
          </a:p>
          <a:p>
            <a:pPr marL="0" indent="0" rtl="0" algn="l">
              <a:buFont typeface="Wingdings" pitchFamily="2" charset="2"/>
              <a:buNone/>
              <a:defRPr/>
            </a:pPr>
            <a:r>
              <a:rPr lang="en-GB" b="0" dirty="0">
                <a:latin typeface="Lucida Console" panose="020B0609040504020204" pitchFamily="49" charset="0"/>
              </a:rPr>
              <a:t> #define TIMER1 ((TIMER_TypeDef *) AHB_TIMER1_BASE)</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void timer_init (TIMER_TypeDef * timer_pointer) {</a:t>
            </a:r>
          </a:p>
          <a:p>
            <a:pPr marL="0" indent="0" rtl="0" algn="l">
              <a:buFont typeface="Wingdings" pitchFamily="2" charset="2"/>
              <a:buNone/>
              <a:defRPr/>
            </a:pPr>
            <a:r>
              <a:rPr lang="en-GB" b="0" dirty="0">
                <a:latin typeface="Lucida Console" panose="020B0609040504020204" pitchFamily="49" charset="0"/>
              </a:rPr>
              <a:t> timer_pointer&gt; INITVALUE = değer;</a:t>
            </a:r>
          </a:p>
          <a:p>
            <a:pPr marL="0" indent="0" rtl="0" algn="l">
              <a:buFont typeface="Wingdings" pitchFamily="2" charset="2"/>
              <a:buNone/>
              <a:defRPr/>
            </a:pPr>
            <a:r>
              <a:rPr lang="en-GB" b="0" dirty="0">
                <a:latin typeface="Lucida Console" panose="020B0609040504020204" pitchFamily="49" charset="0"/>
              </a:rPr>
              <a:t> timer_pointer&gt; CONTROL = kontrol;</a:t>
            </a:r>
          </a:p>
          <a:p>
            <a:pPr marL="0" indent="0" rtl="0" algn="l">
              <a:buFont typeface="Wingdings" pitchFamily="2" charset="2"/>
              <a:buNone/>
              <a:defRPr/>
            </a:pPr>
            <a:r>
              <a:rPr lang="en-GB" b="0" dirty="0">
                <a:latin typeface="Lucida Console" panose="020B0609040504020204" pitchFamily="49" charset="0"/>
              </a:rPr>
              <a:t> timer_pointer&gt; CLEAR = 0; </a:t>
            </a:r>
          </a:p>
          <a:p>
            <a:pPr marL="0" indent="0" rtl="0" algn="l">
              <a:buFont typeface="Wingdings" pitchFamily="2" charset="2"/>
              <a:buNone/>
              <a:defRPr/>
            </a:pPr>
            <a:r>
              <a:rPr lang="en-GB" b="0" dirty="0">
                <a:latin typeface="Lucida Console" panose="020B0609040504020204" pitchFamily="49" charset="0"/>
              </a:rPr>
              <a:t> }</a:t>
            </a:r>
          </a:p>
        </p:txBody>
      </p:sp>
    </p:spTree>
    <p:extLst>
      <p:ext uri="{BB962C8B-B14F-4D97-AF65-F5344CB8AC3E}">
        <p14:creationId xmlns:p14="http://schemas.microsoft.com/office/powerpoint/2010/main" val="1630763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AHB Çevre Birimleri tanımlayın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962025"/>
            <a:ext cx="11180763" cy="4086225"/>
          </a:xfrm>
        </p:spPr>
        <p:txBody>
          <a:bodyPr wrap="square" numCol="1" anchor="t" anchorCtr="0" compatLnSpc="1">
            <a:prstTxWarp prst="textNoShape">
              <a:avLst/>
            </a:prstTxWarp>
          </a:bodyPr>
          <a:lstStyle/>
          <a:p>
            <a:pPr rtl="0" algn="l"/>
            <a:r>
              <a:rPr lang="en-GB" dirty="0"/>
              <a:t>Şimdi, aynı standart formatı kullanarak cihaz başlık dosyasındaki (örn. Edk_cm0.h) tüm AHB çevre birimlerini tanımlayabiliriz:</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6CB146B8-43E5-4804-9ED8-AF60C0BE3DF7}"/>
              </a:ext>
            </a:extLst>
          </p:cNvPr>
          <p:cNvSpPr/>
          <p:nvPr/>
        </p:nvSpPr>
        <p:spPr bwMode="auto">
          <a:xfrm>
            <a:off x="623033" y="1660086"/>
            <a:ext cx="10918944" cy="45720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marL="0" indent="0" rtl="0" algn="l">
              <a:buFont typeface="Wingdings" pitchFamily="2" charset="2"/>
              <a:buNone/>
              <a:defRPr/>
            </a:pPr>
            <a:r>
              <a:rPr lang="en-GB" b="0" dirty="0">
                <a:latin typeface="Lucida Console" panose="020B0609040504020204" pitchFamily="49" charset="0"/>
              </a:rPr>
              <a:t> #define AHB_VGA_BASE 0x51000000</a:t>
            </a:r>
          </a:p>
          <a:p>
            <a:pPr marL="0" indent="0" rtl="0" algn="l">
              <a:buFont typeface="Wingdings" pitchFamily="2" charset="2"/>
              <a:buNone/>
              <a:defRPr/>
            </a:pPr>
            <a:r>
              <a:rPr lang="en-GB" b="0" dirty="0">
                <a:latin typeface="Lucida Console" panose="020B0609040504020204" pitchFamily="49" charset="0"/>
              </a:rPr>
              <a:t> #define AHB_UART_BASE 0x52000000</a:t>
            </a:r>
          </a:p>
          <a:p>
            <a:pPr marL="0" indent="0" rtl="0" algn="l">
              <a:buFont typeface="Wingdings" pitchFamily="2" charset="2"/>
              <a:buNone/>
              <a:defRPr/>
            </a:pPr>
            <a:r>
              <a:rPr lang="en-GB" b="0" dirty="0">
                <a:latin typeface="Lucida Console" panose="020B0609040504020204" pitchFamily="49" charset="0"/>
              </a:rPr>
              <a:t> #define AHB_TIMER_BASE 0x52000000</a:t>
            </a:r>
          </a:p>
          <a:p>
            <a:pPr marL="0" indent="0" rtl="0" algn="l">
              <a:buFont typeface="Wingdings" pitchFamily="2" charset="2"/>
              <a:buNone/>
              <a:defRPr/>
            </a:pPr>
            <a:r>
              <a:rPr lang="en-GB" b="0" dirty="0">
                <a:latin typeface="Lucida Console" panose="020B0609040504020204" pitchFamily="49" charset="0"/>
              </a:rPr>
              <a:t> #define AHB_GPIO_BASE 0x53000000</a:t>
            </a:r>
          </a:p>
          <a:p>
            <a:pPr marL="0" indent="0" rtl="0" algn="l">
              <a:buFont typeface="Wingdings" pitchFamily="2" charset="2"/>
              <a:buNone/>
              <a:defRPr/>
            </a:pPr>
            <a:r>
              <a:rPr lang="en-GB" b="0" dirty="0">
                <a:latin typeface="Lucida Console" panose="020B0609040504020204" pitchFamily="49" charset="0"/>
              </a:rPr>
              <a:t> #define AHB_7SEG_BASE 0x54000000</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typedef struct {</a:t>
            </a:r>
          </a:p>
          <a:p>
            <a:pPr marL="0" indent="0" rtl="0" algn="l">
              <a:buFont typeface="Wingdings" pitchFamily="2" charset="2"/>
              <a:buNone/>
              <a:defRPr/>
            </a:pPr>
            <a:r>
              <a:rPr lang="en-GB" b="0" dirty="0">
                <a:latin typeface="Lucida Console" panose="020B0609040504020204" pitchFamily="49" charset="0"/>
              </a:rPr>
              <a:t> …</a:t>
            </a:r>
          </a:p>
          <a:p>
            <a:pPr marL="0" indent="0" rtl="0" algn="l">
              <a:buFont typeface="Wingdings" pitchFamily="2" charset="2"/>
              <a:buNone/>
              <a:defRPr/>
            </a:pPr>
            <a:r>
              <a:rPr lang="en-GB" b="0" dirty="0">
                <a:latin typeface="Lucida Console" panose="020B0609040504020204" pitchFamily="49" charset="0"/>
              </a:rPr>
              <a:t> } VGA_TypeDef;</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typedef struct {</a:t>
            </a:r>
          </a:p>
          <a:p>
            <a:pPr marL="0" indent="0" rtl="0" algn="l">
              <a:buFont typeface="Wingdings" pitchFamily="2" charset="2"/>
              <a:buNone/>
              <a:defRPr/>
            </a:pPr>
            <a:r>
              <a:rPr lang="en-GB" b="0" dirty="0">
                <a:latin typeface="Lucida Console" panose="020B0609040504020204" pitchFamily="49" charset="0"/>
              </a:rPr>
              <a:t> …</a:t>
            </a:r>
          </a:p>
          <a:p>
            <a:pPr marL="0" indent="0" rtl="0" algn="l">
              <a:buFont typeface="Wingdings" pitchFamily="2" charset="2"/>
              <a:buNone/>
              <a:defRPr/>
            </a:pPr>
            <a:r>
              <a:rPr lang="en-GB" b="0" dirty="0">
                <a:latin typeface="Lucida Console" panose="020B0609040504020204" pitchFamily="49" charset="0"/>
              </a:rPr>
              <a:t> } UART_TypeDef;</a:t>
            </a:r>
          </a:p>
          <a:p>
            <a:pPr marL="0" indent="0" rtl="0" algn="l">
              <a:buFont typeface="Wingdings" pitchFamily="2" charset="2"/>
              <a:buNone/>
              <a:defRPr/>
            </a:pPr>
            <a:endParaRPr lang="en-GB" b="0" dirty="0">
              <a:latin typeface="Lucida Console" panose="020B0609040504020204" pitchFamily="49" charset="0"/>
            </a:endParaRPr>
          </a:p>
          <a:p>
            <a:pPr marL="0" indent="0" rtl="0" algn="l">
              <a:buFont typeface="Wingdings" pitchFamily="2" charset="2"/>
              <a:buNone/>
              <a:defRPr/>
            </a:pPr>
            <a:r>
              <a:rPr lang="en-GB" b="0" dirty="0">
                <a:latin typeface="Lucida Console" panose="020B0609040504020204" pitchFamily="49" charset="0"/>
              </a:rPr>
              <a:t> …</a:t>
            </a:r>
          </a:p>
          <a:p>
            <a:pPr marL="0" indent="0" rtl="0" algn="l">
              <a:buFont typeface="Wingdings" pitchFamily="2" charset="2"/>
              <a:buNone/>
              <a:defRPr/>
            </a:pPr>
            <a:r>
              <a:rPr lang="en-GB" b="0" dirty="0">
                <a:latin typeface="Lucida Console" panose="020B0609040504020204" pitchFamily="49" charset="0"/>
              </a:rPr>
              <a:t> #define VGA ((VGA_TypeDef *) AHB_VGA_BASE)</a:t>
            </a:r>
          </a:p>
          <a:p>
            <a:pPr marL="0" indent="0" rtl="0" algn="l">
              <a:buFont typeface="Wingdings" pitchFamily="2" charset="2"/>
              <a:buNone/>
              <a:defRPr/>
            </a:pPr>
            <a:r>
              <a:rPr lang="en-GB" b="0" dirty="0">
                <a:latin typeface="Lucida Console" panose="020B0609040504020204" pitchFamily="49" charset="0"/>
              </a:rPr>
              <a:t> #define UART ((UART_TypeDef *) AHB_UART_BASE)</a:t>
            </a:r>
          </a:p>
          <a:p>
            <a:pPr marL="0" indent="0" rtl="0" algn="l">
              <a:buFont typeface="Wingdings" pitchFamily="2" charset="2"/>
              <a:buNone/>
              <a:defRPr/>
            </a:pPr>
            <a:r>
              <a:rPr lang="en-GB" b="0" dirty="0">
                <a:latin typeface="Lucida Console" panose="020B0609040504020204" pitchFamily="49" charset="0"/>
              </a:rPr>
              <a:t> #define TIMER ((TIMER_TypeDef *) AHB_TIMER_BASE)</a:t>
            </a:r>
          </a:p>
          <a:p>
            <a:pPr marL="0" indent="0" rtl="0" algn="l">
              <a:buFont typeface="Wingdings" pitchFamily="2" charset="2"/>
              <a:buNone/>
              <a:defRPr/>
            </a:pPr>
            <a:r>
              <a:rPr lang="en-GB" b="0" dirty="0">
                <a:latin typeface="Lucida Console" panose="020B0609040504020204" pitchFamily="49" charset="0"/>
              </a:rPr>
              <a:t> #define GPIO ((GPIO_TypeDef *) AHB_GPIO_BASE)</a:t>
            </a:r>
          </a:p>
          <a:p>
            <a:pPr marL="0" indent="0" rtl="0" algn="l">
              <a:buFont typeface="Wingdings" pitchFamily="2" charset="2"/>
              <a:buNone/>
              <a:defRPr/>
            </a:pPr>
            <a:r>
              <a:rPr lang="en-GB" b="0" dirty="0">
                <a:latin typeface="Lucida Console" panose="020B0609040504020204" pitchFamily="49" charset="0"/>
              </a:rPr>
              <a:t> #define SEVSEG ((SEVENSEG_TypeDef *) AHB_7SEG_BASE)</a:t>
            </a:r>
          </a:p>
        </p:txBody>
      </p:sp>
    </p:spTree>
    <p:extLst>
      <p:ext uri="{BB962C8B-B14F-4D97-AF65-F5344CB8AC3E}">
        <p14:creationId xmlns:p14="http://schemas.microsoft.com/office/powerpoint/2010/main" val="39583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Basit İşlev Örnekleri</a:t>
            </a:r>
            <a:endParaRPr lang="en-US" dirty="0"/>
          </a:p>
        </p:txBody>
      </p:sp>
      <p:graphicFrame>
        <p:nvGraphicFramePr>
          <p:cNvPr id="6" name="Content Placeholder 3">
            <a:extLst>
              <a:ext uri="{FF2B5EF4-FFF2-40B4-BE49-F238E27FC236}">
                <a16:creationId xmlns:a16="http://schemas.microsoft.com/office/drawing/2014/main" id="{924100E4-0048-454F-93FF-CC27331EE9C8}"/>
              </a:ext>
            </a:extLst>
          </p:cNvPr>
          <p:cNvGraphicFramePr>
            <a:graphicFrameLocks noGrp="1"/>
          </p:cNvGraphicFramePr>
          <p:nvPr>
            <p:ph idx="1"/>
            <p:extLst>
              <p:ext uri="{D42A27DB-BD31-4B8C-83A1-F6EECF244321}">
                <p14:modId xmlns:p14="http://schemas.microsoft.com/office/powerpoint/2010/main" val="3144510665"/>
              </p:ext>
            </p:extLst>
          </p:nvPr>
        </p:nvGraphicFramePr>
        <p:xfrm>
          <a:off x="337380" y="1215952"/>
          <a:ext cx="11696362" cy="4654550"/>
        </p:xfrm>
        <a:graphic>
          <a:graphicData uri="http://schemas.openxmlformats.org/drawingml/2006/table">
            <a:tbl>
              <a:tblPr firstRow="1" bandRow="1">
                <a:tableStyleId>{5C22544A-7EE6-4342-B048-85BDC9FD1C3A}</a:tableStyleId>
              </a:tblPr>
              <a:tblGrid>
                <a:gridCol w="2079870">
                  <a:extLst>
                    <a:ext uri="{9D8B030D-6E8A-4147-A177-3AD203B41FA5}">
                      <a16:colId xmlns:a16="http://schemas.microsoft.com/office/drawing/2014/main" val="20000"/>
                    </a:ext>
                  </a:extLst>
                </a:gridCol>
                <a:gridCol w="4575051">
                  <a:extLst>
                    <a:ext uri="{9D8B030D-6E8A-4147-A177-3AD203B41FA5}">
                      <a16:colId xmlns:a16="http://schemas.microsoft.com/office/drawing/2014/main" val="20001"/>
                    </a:ext>
                  </a:extLst>
                </a:gridCol>
                <a:gridCol w="5041441">
                  <a:extLst>
                    <a:ext uri="{9D8B030D-6E8A-4147-A177-3AD203B41FA5}">
                      <a16:colId xmlns:a16="http://schemas.microsoft.com/office/drawing/2014/main" val="20002"/>
                    </a:ext>
                  </a:extLst>
                </a:gridCol>
              </a:tblGrid>
              <a:tr h="358288">
                <a:tc>
                  <a:txBody>
                    <a:bodyPr/>
                    <a:lstStyle/>
                    <a:p>
                      <a:pPr rtl="0" algn="l"/>
                      <a:r>
                        <a:rPr lang="en-GB" sz="1600" dirty="0"/>
                        <a:t>Çevresel </a:t>
                      </a:r>
                    </a:p>
                  </a:txBody>
                  <a:tcPr marL="121872" marR="121872" marT="45723" marB="45723"/>
                </a:tc>
                <a:tc>
                  <a:txBody>
                    <a:bodyPr/>
                    <a:lstStyle/>
                    <a:p>
                      <a:pPr rtl="0" algn="l"/>
                      <a:r>
                        <a:rPr lang="en-GB" sz="1600" dirty="0"/>
                        <a:t>Fonksiyon</a:t>
                      </a:r>
                      <a:r>
                        <a:rPr lang="en-GB" sz="1600" baseline="0" dirty="0"/>
                        <a:t> </a:t>
                      </a:r>
                      <a:endParaRPr lang="en-GB" sz="1600" dirty="0"/>
                    </a:p>
                  </a:txBody>
                  <a:tcPr marL="121872" marR="121872" marT="45723" marB="45723"/>
                </a:tc>
                <a:tc>
                  <a:txBody>
                    <a:bodyPr/>
                    <a:lstStyle/>
                    <a:p>
                      <a:pPr rtl="0" algn="l"/>
                      <a:r>
                        <a:rPr lang="en-GB" sz="1600" dirty="0"/>
                        <a:t>Açıklama</a:t>
                      </a:r>
                      <a:r>
                        <a:rPr lang="en-GB" sz="1600" baseline="0" dirty="0"/>
                        <a:t> </a:t>
                      </a:r>
                      <a:endParaRPr lang="en-GB" sz="1600" dirty="0"/>
                    </a:p>
                  </a:txBody>
                  <a:tcPr marL="121872" marR="121872" marT="45723" marB="45723"/>
                </a:tc>
                <a:extLst>
                  <a:ext uri="{0D108BD9-81ED-4DB2-BD59-A6C34878D82A}">
                    <a16:rowId xmlns:a16="http://schemas.microsoft.com/office/drawing/2014/main" val="10000"/>
                  </a:ext>
                </a:extLst>
              </a:tr>
              <a:tr h="813417">
                <a:tc>
                  <a:txBody>
                    <a:bodyPr/>
                    <a:lstStyle/>
                    <a:p>
                      <a:pPr algn="l" rtl="0"/>
                      <a:r>
                        <a:rPr lang="en-GB" sz="1600" dirty="0"/>
                        <a:t>VGA</a:t>
                      </a:r>
                    </a:p>
                  </a:txBody>
                  <a:tcPr marL="121872" marR="121872" marT="45723" marB="45723" anchor="ctr"/>
                </a:tc>
                <a:tc>
                  <a:txBody>
                    <a:bodyPr/>
                    <a:lstStyle/>
                    <a:p>
                      <a:pPr algn="l" rtl="0"/>
                      <a:r>
                        <a:rPr lang="fr-FR" sz="1600" dirty="0"/>
                        <a:t>void VGA_plot_pixel (int x, int y, int sütun);</a:t>
                      </a:r>
                      <a:endParaRPr lang="en-GB" sz="1600" dirty="0"/>
                    </a:p>
                  </a:txBody>
                  <a:tcPr marL="121872" marR="121872" marT="45723" marB="45723" anchor="ctr"/>
                </a:tc>
                <a:tc>
                  <a:txBody>
                    <a:bodyPr/>
                    <a:lstStyle/>
                    <a:p>
                      <a:pPr algn="l" rtl="0"/>
                      <a:r>
                        <a:rPr lang="en-GB" sz="1600" dirty="0"/>
                        <a:t>Görüntü bölgesinde bir piksel çizin.</a:t>
                      </a:r>
                      <a:endParaRPr lang="en-GB" sz="1600" baseline="0" dirty="0"/>
                    </a:p>
                  </a:txBody>
                  <a:tcPr marL="121872" marR="121872" marT="45723" marB="45723" anchor="ctr"/>
                </a:tc>
                <a:extLst>
                  <a:ext uri="{0D108BD9-81ED-4DB2-BD59-A6C34878D82A}">
                    <a16:rowId xmlns:a16="http://schemas.microsoft.com/office/drawing/2014/main" val="10001"/>
                  </a:ext>
                </a:extLst>
              </a:tr>
              <a:tr h="879401">
                <a:tc>
                  <a:txBody>
                    <a:bodyPr/>
                    <a:lstStyle/>
                    <a:p>
                      <a:pPr algn="l" rtl="0"/>
                      <a:r>
                        <a:rPr lang="en-GB" sz="1600" dirty="0"/>
                        <a:t>7 segmentli</a:t>
                      </a:r>
                      <a:r>
                        <a:rPr lang="en-GB" sz="1600" baseline="0" dirty="0"/>
                        <a:t> Görüntüle</a:t>
                      </a:r>
                      <a:endParaRPr lang="en-GB" sz="1600" dirty="0"/>
                    </a:p>
                  </a:txBody>
                  <a:tcPr marL="121872" marR="121872" marT="45723" marB="45723" anchor="ctr"/>
                </a:tc>
                <a:tc>
                  <a:txBody>
                    <a:bodyPr/>
                    <a:lstStyle/>
                    <a:p>
                      <a:pPr algn="l" rtl="0"/>
                      <a:r>
                        <a:rPr lang="en-GB" sz="1600" dirty="0"/>
                        <a:t>void seven_seg_write (char dig1, char dig2, char dig3, char dig4);</a:t>
                      </a:r>
                    </a:p>
                  </a:txBody>
                  <a:tcPr marL="121872" marR="121872" marT="45723" marB="45723" anchor="ctr"/>
                </a:tc>
                <a:tc>
                  <a:txBody>
                    <a:bodyPr/>
                    <a:lstStyle/>
                    <a:p>
                      <a:pPr algn="l" rtl="0"/>
                      <a:r>
                        <a:rPr lang="en-GB" sz="1600" dirty="0"/>
                        <a:t>7 segmentli ekrana dört rakam yazın.</a:t>
                      </a:r>
                      <a:endParaRPr lang="en-GB" sz="1600" i="0" dirty="0"/>
                    </a:p>
                  </a:txBody>
                  <a:tcPr marL="121872" marR="121872" marT="45723" marB="45723" anchor="ctr"/>
                </a:tc>
                <a:extLst>
                  <a:ext uri="{0D108BD9-81ED-4DB2-BD59-A6C34878D82A}">
                    <a16:rowId xmlns:a16="http://schemas.microsoft.com/office/drawing/2014/main" val="10002"/>
                  </a:ext>
                </a:extLst>
              </a:tr>
              <a:tr h="772635">
                <a:tc rowSpan="3">
                  <a:txBody>
                    <a:bodyPr/>
                    <a:lstStyle/>
                    <a:p>
                      <a:pPr algn="l" rtl="0"/>
                      <a:r>
                        <a:rPr lang="en-GB" sz="1600" dirty="0"/>
                        <a:t>Zamanlayıcı</a:t>
                      </a:r>
                    </a:p>
                  </a:txBody>
                  <a:tcPr marL="121872" marR="121872" marT="45723" marB="45723" anchor="ctr"/>
                </a:tc>
                <a:tc>
                  <a:txBody>
                    <a:bodyPr/>
                    <a:lstStyle/>
                    <a:p>
                      <a:pPr algn="l" rtl="0"/>
                      <a:r>
                        <a:rPr lang="en-GB" sz="1600" dirty="0"/>
                        <a:t>void timer_init</a:t>
                      </a:r>
                      <a:r>
                        <a:rPr lang="en-GB" sz="1600" baseline="0" dirty="0"/>
                        <a:t> </a:t>
                      </a:r>
                      <a:r>
                        <a:rPr lang="en-GB" sz="1600" dirty="0"/>
                        <a:t>(int load_value, int prescale, int modu);</a:t>
                      </a:r>
                    </a:p>
                  </a:txBody>
                  <a:tcPr marL="121872" marR="121872" marT="45723" marB="45723" anchor="ctr"/>
                </a:tc>
                <a:tc>
                  <a:txBody>
                    <a:bodyPr/>
                    <a:lstStyle/>
                    <a:p>
                      <a:pPr algn="l" rtl="0"/>
                      <a:r>
                        <a:rPr lang="en-GB" sz="1600" dirty="0"/>
                        <a:t>Zamanlayıcıyı başlatın.</a:t>
                      </a:r>
                    </a:p>
                  </a:txBody>
                  <a:tcPr marL="121872" marR="121872" marT="45723" marB="45723" anchor="ctr"/>
                </a:tc>
                <a:extLst>
                  <a:ext uri="{0D108BD9-81ED-4DB2-BD59-A6C34878D82A}">
                    <a16:rowId xmlns:a16="http://schemas.microsoft.com/office/drawing/2014/main" val="10003"/>
                  </a:ext>
                </a:extLst>
              </a:tr>
              <a:tr h="400521">
                <a:tc vMerge="1">
                  <a:txBody>
                    <a:bodyPr/>
                    <a:lstStyle/>
                    <a:p>
                      <a:pPr algn="ctr" rtl="0"/>
                      <a:endParaRPr lang="en-GB" sz="1600" dirty="0"/>
                    </a:p>
                  </a:txBody>
                  <a:tcPr marT="45722" marB="45722" anchor="ctr"/>
                </a:tc>
                <a:tc>
                  <a:txBody>
                    <a:bodyPr/>
                    <a:lstStyle/>
                    <a:p>
                      <a:pPr algn="l" rtl="0"/>
                      <a:r>
                        <a:rPr lang="en-GB" sz="1600" dirty="0"/>
                        <a:t>void timer_enable (void);</a:t>
                      </a:r>
                    </a:p>
                  </a:txBody>
                  <a:tcPr marL="121872" marR="121872" marT="45723" marB="45723" anchor="ctr"/>
                </a:tc>
                <a:tc>
                  <a:txBody>
                    <a:bodyPr/>
                    <a:lstStyle/>
                    <a:p>
                      <a:pPr algn="l" rtl="0"/>
                      <a:r>
                        <a:rPr lang="en-GB" sz="1600" dirty="0"/>
                        <a:t>Zamanlayıcıyı etkinleştirin.</a:t>
                      </a:r>
                    </a:p>
                  </a:txBody>
                  <a:tcPr marL="121872" marR="121872" marT="45723" marB="45723" anchor="ctr"/>
                </a:tc>
                <a:extLst>
                  <a:ext uri="{0D108BD9-81ED-4DB2-BD59-A6C34878D82A}">
                    <a16:rowId xmlns:a16="http://schemas.microsoft.com/office/drawing/2014/main" val="10004"/>
                  </a:ext>
                </a:extLst>
              </a:tr>
              <a:tr h="492869">
                <a:tc vMerge="1">
                  <a:txBody>
                    <a:bodyPr/>
                    <a:lstStyle/>
                    <a:p>
                      <a:pPr algn="ctr" rtl="0"/>
                      <a:endParaRPr lang="en-GB" sz="1600" dirty="0"/>
                    </a:p>
                  </a:txBody>
                  <a:tcPr marT="45722" marB="45722" anchor="ctr"/>
                </a:tc>
                <a:tc>
                  <a:txBody>
                    <a:bodyPr/>
                    <a:lstStyle/>
                    <a:p>
                      <a:pPr algn="l" rtl="0"/>
                      <a:r>
                        <a:rPr lang="en-GB" sz="1600" dirty="0"/>
                        <a:t>void timer_irq_clear (void);	</a:t>
                      </a:r>
                    </a:p>
                  </a:txBody>
                  <a:tcPr marL="121872" marR="121872" marT="45723" marB="45723" anchor="ctr"/>
                </a:tc>
                <a:tc>
                  <a:txBody>
                    <a:bodyPr/>
                    <a:lstStyle/>
                    <a:p>
                      <a:pPr algn="l" rtl="0"/>
                      <a:r>
                        <a:rPr lang="en-GB" sz="1600" dirty="0"/>
                        <a:t>Zamanlayıcıdan kesinti talebini temizleyin.</a:t>
                      </a:r>
                    </a:p>
                  </a:txBody>
                  <a:tcPr marL="121872" marR="121872" marT="45723" marB="45723" anchor="ctr"/>
                </a:tc>
                <a:extLst>
                  <a:ext uri="{0D108BD9-81ED-4DB2-BD59-A6C34878D82A}">
                    <a16:rowId xmlns:a16="http://schemas.microsoft.com/office/drawing/2014/main" val="10005"/>
                  </a:ext>
                </a:extLst>
              </a:tr>
              <a:tr h="579131">
                <a:tc rowSpan="2">
                  <a:txBody>
                    <a:bodyPr/>
                    <a:lstStyle/>
                    <a:p>
                      <a:pPr algn="l" rtl="0"/>
                      <a:r>
                        <a:rPr lang="en-GB" sz="1600" dirty="0"/>
                        <a:t>GPIO</a:t>
                      </a:r>
                    </a:p>
                  </a:txBody>
                  <a:tcPr marL="121872" marR="121872" marT="45723" marB="45723" anchor="ctr"/>
                </a:tc>
                <a:tc>
                  <a:txBody>
                    <a:bodyPr/>
                    <a:lstStyle/>
                    <a:p>
                      <a:pPr algn="l" rtl="0"/>
                      <a:r>
                        <a:rPr lang="en-GB" sz="1600" dirty="0"/>
                        <a:t>int GPIO_read (void)</a:t>
                      </a:r>
                    </a:p>
                  </a:txBody>
                  <a:tcPr marL="121872" marR="121872" marT="45723" marB="45723" anchor="ctr"/>
                </a:tc>
                <a:tc>
                  <a:txBody>
                    <a:bodyPr/>
                    <a:lstStyle/>
                    <a:p>
                      <a:pPr algn="l" rtl="0"/>
                      <a:r>
                        <a:rPr lang="en-GB" sz="1600" dirty="0"/>
                        <a:t>Dönüş</a:t>
                      </a:r>
                      <a:r>
                        <a:rPr lang="en-GB" sz="1600" baseline="0" dirty="0"/>
                        <a:t> giriş bağlantı noktasından okunan değer ile.</a:t>
                      </a:r>
                      <a:endParaRPr lang="en-GB" sz="1600" dirty="0"/>
                    </a:p>
                  </a:txBody>
                  <a:tcPr marL="121872" marR="121872" marT="45723" marB="45723" anchor="ctr"/>
                </a:tc>
                <a:extLst>
                  <a:ext uri="{0D108BD9-81ED-4DB2-BD59-A6C34878D82A}">
                    <a16:rowId xmlns:a16="http://schemas.microsoft.com/office/drawing/2014/main" val="10006"/>
                  </a:ext>
                </a:extLst>
              </a:tr>
              <a:tr h="358288">
                <a:tc vMerge="1">
                  <a:txBody>
                    <a:bodyPr/>
                    <a:lstStyle/>
                    <a:p>
                      <a:pPr rtl="0" algn="l"/>
                      <a:endParaRPr lang="en-GB" dirty="0"/>
                    </a:p>
                  </a:txBody>
                  <a:tcPr/>
                </a:tc>
                <a:tc>
                  <a:txBody>
                    <a:bodyPr/>
                    <a:lstStyle/>
                    <a:p>
                      <a:pPr algn="l" rtl="0"/>
                      <a:r>
                        <a:rPr lang="en-GB" sz="1600" dirty="0"/>
                        <a:t>void GPIO_write (int data)</a:t>
                      </a:r>
                    </a:p>
                  </a:txBody>
                  <a:tcPr marL="121872" marR="121872" marT="45723" marB="45723" anchor="ctr"/>
                </a:tc>
                <a:tc>
                  <a:txBody>
                    <a:bodyPr/>
                    <a:lstStyle/>
                    <a:p>
                      <a:pPr algn="l" rtl="0"/>
                      <a:r>
                        <a:rPr lang="en-GB" sz="1600" dirty="0"/>
                        <a:t>Bir değer yazın</a:t>
                      </a:r>
                      <a:r>
                        <a:rPr lang="en-GB" sz="1600" baseline="0" dirty="0"/>
                        <a:t> GPIO çıkışına.</a:t>
                      </a:r>
                      <a:endParaRPr lang="en-GB" sz="1600" dirty="0"/>
                    </a:p>
                  </a:txBody>
                  <a:tcPr marL="121872" marR="121872" marT="45723" marB="45723"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645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Cortex Mikrodenetleyici Yazılım Arayüzü Standardı (CMSIS)</a:t>
            </a:r>
            <a:endParaRPr lang="en-US" altLang="en-US" sz="1800" dirty="0">
              <a:ea typeface="ＭＳ Ｐゴシック" panose="020B0600070205080204" pitchFamily="34" charset="-128"/>
            </a:endParaRPr>
          </a:p>
          <a:p>
            <a:pPr rtl="0" algn="l"/>
            <a:r>
              <a:rPr lang="en-IN" altLang="en-US" sz="2400" dirty="0">
                <a:ea typeface="ＭＳ Ｐゴシック" panose="020B0600070205080204" pitchFamily="34" charset="-128"/>
              </a:rPr>
              <a:t>Standart Düşük Seviyenin Tasarımı ve Uygulanması </a:t>
            </a:r>
            <a:r>
              <a:rPr lang="en-IN" altLang="en-US" dirty="0">
                <a:ea typeface="ＭＳ Ｐゴシック" panose="020B0600070205080204" pitchFamily="34" charset="-128"/>
              </a:rPr>
              <a:t>S</a:t>
            </a:r>
            <a:r>
              <a:rPr lang="en-IN" altLang="en-US" sz="2400" dirty="0">
                <a:ea typeface="ＭＳ Ｐゴシック" panose="020B0600070205080204" pitchFamily="34" charset="-128"/>
              </a:rPr>
              <a:t>çok sayıda yazılım </a:t>
            </a:r>
            <a:r>
              <a:rPr lang="en-IN" altLang="en-US" dirty="0">
                <a:ea typeface="ＭＳ Ｐゴシック" panose="020B0600070205080204" pitchFamily="34" charset="-128"/>
              </a:rPr>
              <a:t>D</a:t>
            </a:r>
            <a:r>
              <a:rPr lang="en-IN" altLang="en-US" sz="2400" dirty="0">
                <a:ea typeface="ＭＳ Ｐゴシック" panose="020B0600070205080204" pitchFamily="34" charset="-128"/>
              </a:rPr>
              <a:t>Çevre Birimleri için nehirler</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64749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6C688B71-6D52-4C43-9DB5-813487E11D5B}"/>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F5707536-3BCD-4448-AAE8-E12270090C11}"/>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C0A2AA7C-C158-4920-8C89-640A096F68AA}"/>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82E0EA61-D20C-4BFF-BE88-496D1919DF0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584039AD-F321-4444-8866-64A790AAFBA4}"/>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E461C2DE-0332-40AE-9755-0626612C94E1}"/>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8F6C486F-DFF6-49EE-BC68-672D8FA719BA}"/>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7B11E44E-FA98-4492-B293-E5EC9AE92F7E}"/>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9ED7062B-2942-4B11-B545-ECAA38C1747D}"/>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490FBBEE-A889-44CB-B3D4-315C96B8368F}"/>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C2EA2756-535F-4C2C-8B45-AE4457121ED8}"/>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91A6E5D1-ACBE-4626-AD14-F90BC3C54506}"/>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BC0CED43-2D4D-4EF2-B072-05E4DB507985}"/>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541FF7EC-9AB6-4521-BB5C-B09C67AF7B18}"/>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027B53D9-0378-4AD3-8BFB-F7000C579E82}"/>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C00E5304-B59F-4046-AC19-A2FB02D91AD1}"/>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düşük seviyeli sürücü ve kitaplık programlama </a:t>
            </a:r>
          </a:p>
        </p:txBody>
      </p:sp>
      <p:sp>
        <p:nvSpPr>
          <p:cNvPr id="22" name="TextBox 23">
            <a:extLst>
              <a:ext uri="{FF2B5EF4-FFF2-40B4-BE49-F238E27FC236}">
                <a16:creationId xmlns:a16="http://schemas.microsoft.com/office/drawing/2014/main" id="{867E3D56-5334-4F4B-AC59-D77268D36F4D}"/>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üst düzey </a:t>
            </a:r>
          </a:p>
          <a:p>
            <a:pPr eaLnBrk="1" hangingPunct="1" rtl="0" algn="l"/>
            <a:r>
              <a:rPr lang="en-GB" b="0" dirty="0">
                <a:solidFill>
                  <a:schemeClr val="tx1"/>
                </a:solidFill>
              </a:rPr>
              <a:t>uygulama geliştirme</a:t>
            </a:r>
          </a:p>
        </p:txBody>
      </p:sp>
      <p:sp>
        <p:nvSpPr>
          <p:cNvPr id="23" name="Up Arrow 40">
            <a:extLst>
              <a:ext uri="{FF2B5EF4-FFF2-40B4-BE49-F238E27FC236}">
                <a16:creationId xmlns:a16="http://schemas.microsoft.com/office/drawing/2014/main" id="{05C35EB8-271B-48F2-9A26-619933BE424D}"/>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D8E24F7B-1F37-4B8E-B501-A49807A4BE6A}"/>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1E039C4B-C318-4CFC-B855-FB5AC3895EFF}"/>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F05AD2C3-EF74-49E6-8C55-7FEE0B70F552}"/>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D2AAEC45-BADC-411D-B7BA-CFB77C6FCD1B}"/>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0AC5B18E-E96C-43AB-A915-EBB6DBBF70ED}"/>
              </a:ext>
            </a:extLst>
          </p:cNvPr>
          <p:cNvSpPr txBox="1">
            <a:spLocks noChangeArrowheads="1"/>
          </p:cNvSpPr>
          <p:nvPr/>
        </p:nvSpPr>
        <p:spPr bwMode="auto">
          <a:xfrm>
            <a:off x="5751769" y="3805829"/>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Curved Down Arrow 47">
            <a:extLst>
              <a:ext uri="{FF2B5EF4-FFF2-40B4-BE49-F238E27FC236}">
                <a16:creationId xmlns:a16="http://schemas.microsoft.com/office/drawing/2014/main" id="{5BCE7AC1-43D1-418F-A89D-708A1D475B47}"/>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0" name="TextBox 67">
            <a:extLst>
              <a:ext uri="{FF2B5EF4-FFF2-40B4-BE49-F238E27FC236}">
                <a16:creationId xmlns:a16="http://schemas.microsoft.com/office/drawing/2014/main" id="{56529EB8-6BDD-40CF-A42E-74F2AAE48961}"/>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Kesmek </a:t>
            </a:r>
          </a:p>
        </p:txBody>
      </p:sp>
      <p:sp>
        <p:nvSpPr>
          <p:cNvPr id="31" name="Rectangle 30">
            <a:extLst>
              <a:ext uri="{FF2B5EF4-FFF2-40B4-BE49-F238E27FC236}">
                <a16:creationId xmlns:a16="http://schemas.microsoft.com/office/drawing/2014/main" id="{C3813C84-53F0-46C2-8980-E6DF095F3D51}"/>
              </a:ext>
            </a:extLst>
          </p:cNvPr>
          <p:cNvSpPr/>
          <p:nvPr/>
        </p:nvSpPr>
        <p:spPr bwMode="auto">
          <a:xfrm>
            <a:off x="2750591" y="2857692"/>
            <a:ext cx="8159889" cy="423556"/>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nedir?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62870"/>
            <a:ext cx="11180763" cy="4086225"/>
          </a:xfrm>
        </p:spPr>
        <p:txBody>
          <a:bodyPr wrap="square" numCol="1" anchor="t" anchorCtr="0" compatLnSpc="1">
            <a:prstTxWarp prst="textNoShape">
              <a:avLst/>
            </a:prstTxWarp>
          </a:bodyPr>
          <a:lstStyle/>
          <a:p>
            <a:pPr rtl="0" algn="l"/>
            <a:r>
              <a:rPr lang="en-GB" dirty="0"/>
              <a:t>CMSIS: Cortex Mikrodenetleyici Yazılım Arayüzü Standardı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CMSIS, Cortex-M işlemci serisi için satıcıdan bağımsız bir donanım soyutlama katmanıdır.</a:t>
            </a:r>
          </a:p>
          <a:p>
            <a:pPr lvl="1" rtl="0" algn="l"/>
            <a:r>
              <a:rPr lang="en-IN" altLang="en-US" dirty="0">
                <a:ea typeface="ＭＳ Ｐゴシック" panose="020B0600070205080204" pitchFamily="34" charset="-128"/>
              </a:rPr>
              <a:t>CMSIS, işlemciyi kolayca kontrol etmemize yardımcı olabilecek kitaplık işlevleri gibi standartlaştırılmış bir yazılım arabirimi sağlar; örneğin, yuvalanmış vektörlü kesinti denetleyicisini (NVIC) yapılandırma.</a:t>
            </a:r>
          </a:p>
          <a:p>
            <a:pPr lvl="1" rtl="0" algn="l"/>
            <a:r>
              <a:rPr lang="en-IN" altLang="en-US" dirty="0">
                <a:ea typeface="ＭＳ Ｐゴシック" panose="020B0600070205080204" pitchFamily="34" charset="-128"/>
              </a:rPr>
              <a:t>Ana işlev, farklı Cortex-M seri işlemciler ve mikro denetleyiciler arasındaki yazılım taşınabilirliğini geliştirmektir.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BFBA74A-157A-4144-B5A5-CD8A3AFCEFDB}"/>
              </a:ext>
            </a:extLst>
          </p:cNvPr>
          <p:cNvSpPr/>
          <p:nvPr/>
        </p:nvSpPr>
        <p:spPr bwMode="auto">
          <a:xfrm>
            <a:off x="7492191" y="4745038"/>
            <a:ext cx="3871987" cy="265112"/>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mn-cs"/>
              </a:rPr>
              <a:t>Kol CMSIS-Core</a:t>
            </a:r>
          </a:p>
        </p:txBody>
      </p:sp>
      <p:sp>
        <p:nvSpPr>
          <p:cNvPr id="6" name="Rectangle 5">
            <a:extLst>
              <a:ext uri="{FF2B5EF4-FFF2-40B4-BE49-F238E27FC236}">
                <a16:creationId xmlns:a16="http://schemas.microsoft.com/office/drawing/2014/main" id="{6C836166-A4A1-4FAF-9650-FB0D65780221}"/>
              </a:ext>
            </a:extLst>
          </p:cNvPr>
          <p:cNvSpPr/>
          <p:nvPr/>
        </p:nvSpPr>
        <p:spPr bwMode="auto">
          <a:xfrm>
            <a:off x="7492191" y="5267326"/>
            <a:ext cx="3871987" cy="828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b="0" dirty="0">
              <a:cs typeface="+mn-cs"/>
            </a:endParaRPr>
          </a:p>
        </p:txBody>
      </p:sp>
      <p:sp>
        <p:nvSpPr>
          <p:cNvPr id="7" name="Up-Down Arrow 12">
            <a:extLst>
              <a:ext uri="{FF2B5EF4-FFF2-40B4-BE49-F238E27FC236}">
                <a16:creationId xmlns:a16="http://schemas.microsoft.com/office/drawing/2014/main" id="{9DB84E31-143F-4228-98FD-25F0E270C36C}"/>
              </a:ext>
            </a:extLst>
          </p:cNvPr>
          <p:cNvSpPr/>
          <p:nvPr/>
        </p:nvSpPr>
        <p:spPr bwMode="auto">
          <a:xfrm>
            <a:off x="9349898" y="501015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8" name="Up-Down Arrow 20">
            <a:extLst>
              <a:ext uri="{FF2B5EF4-FFF2-40B4-BE49-F238E27FC236}">
                <a16:creationId xmlns:a16="http://schemas.microsoft.com/office/drawing/2014/main" id="{05B2A90E-E91C-4982-B1D0-317BC905EAFD}"/>
              </a:ext>
            </a:extLst>
          </p:cNvPr>
          <p:cNvSpPr/>
          <p:nvPr/>
        </p:nvSpPr>
        <p:spPr bwMode="auto">
          <a:xfrm>
            <a:off x="9349898" y="44878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Rectangle 8">
            <a:extLst>
              <a:ext uri="{FF2B5EF4-FFF2-40B4-BE49-F238E27FC236}">
                <a16:creationId xmlns:a16="http://schemas.microsoft.com/office/drawing/2014/main" id="{ED818ACB-6985-4C8A-A0F3-2DE2B8A965BF}"/>
              </a:ext>
            </a:extLst>
          </p:cNvPr>
          <p:cNvSpPr/>
          <p:nvPr/>
        </p:nvSpPr>
        <p:spPr bwMode="auto">
          <a:xfrm>
            <a:off x="1925414" y="5267326"/>
            <a:ext cx="2786562" cy="828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mn-cs"/>
              </a:rPr>
              <a:t>Kol Cortex-M0</a:t>
            </a:r>
          </a:p>
          <a:p>
            <a:pPr algn="ctr" rtl="0">
              <a:defRPr/>
            </a:pPr>
            <a:r>
              <a:rPr lang="en-GB" dirty="0">
                <a:cs typeface="+mn-cs"/>
              </a:rPr>
              <a:t>İşlemci</a:t>
            </a:r>
          </a:p>
        </p:txBody>
      </p:sp>
      <p:sp>
        <p:nvSpPr>
          <p:cNvPr id="10" name="Up-Down Arrow 23">
            <a:extLst>
              <a:ext uri="{FF2B5EF4-FFF2-40B4-BE49-F238E27FC236}">
                <a16:creationId xmlns:a16="http://schemas.microsoft.com/office/drawing/2014/main" id="{8A78537D-51D1-44EC-A06B-0E5B43AE8D80}"/>
              </a:ext>
            </a:extLst>
          </p:cNvPr>
          <p:cNvSpPr/>
          <p:nvPr/>
        </p:nvSpPr>
        <p:spPr bwMode="auto">
          <a:xfrm>
            <a:off x="3228772" y="4616450"/>
            <a:ext cx="239091" cy="5842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1" name="Right Arrow 2">
            <a:extLst>
              <a:ext uri="{FF2B5EF4-FFF2-40B4-BE49-F238E27FC236}">
                <a16:creationId xmlns:a16="http://schemas.microsoft.com/office/drawing/2014/main" id="{2BA8CD33-81D6-4297-95F9-3C7846CA1D9C}"/>
              </a:ext>
            </a:extLst>
          </p:cNvPr>
          <p:cNvSpPr/>
          <p:nvPr/>
        </p:nvSpPr>
        <p:spPr bwMode="auto">
          <a:xfrm>
            <a:off x="5619671" y="4957763"/>
            <a:ext cx="914043" cy="360362"/>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2" name="Rectangle 11">
            <a:extLst>
              <a:ext uri="{FF2B5EF4-FFF2-40B4-BE49-F238E27FC236}">
                <a16:creationId xmlns:a16="http://schemas.microsoft.com/office/drawing/2014/main" id="{753EB0A6-AD9C-457C-A103-80AE9F109474}"/>
              </a:ext>
            </a:extLst>
          </p:cNvPr>
          <p:cNvSpPr/>
          <p:nvPr/>
        </p:nvSpPr>
        <p:spPr bwMode="auto">
          <a:xfrm>
            <a:off x="8325831" y="531812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mn-cs"/>
              </a:rPr>
              <a:t>Cortex-M0</a:t>
            </a:r>
          </a:p>
        </p:txBody>
      </p:sp>
      <p:sp>
        <p:nvSpPr>
          <p:cNvPr id="13" name="Rectangle 12">
            <a:extLst>
              <a:ext uri="{FF2B5EF4-FFF2-40B4-BE49-F238E27FC236}">
                <a16:creationId xmlns:a16="http://schemas.microsoft.com/office/drawing/2014/main" id="{0B35492B-93FD-4A13-924C-97A093E8A49F}"/>
              </a:ext>
            </a:extLst>
          </p:cNvPr>
          <p:cNvSpPr/>
          <p:nvPr/>
        </p:nvSpPr>
        <p:spPr bwMode="auto">
          <a:xfrm>
            <a:off x="8325831" y="559117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mn-cs"/>
              </a:rPr>
              <a:t>Cortex-M3</a:t>
            </a:r>
          </a:p>
        </p:txBody>
      </p:sp>
      <p:sp>
        <p:nvSpPr>
          <p:cNvPr id="14" name="Rectangle 13">
            <a:extLst>
              <a:ext uri="{FF2B5EF4-FFF2-40B4-BE49-F238E27FC236}">
                <a16:creationId xmlns:a16="http://schemas.microsoft.com/office/drawing/2014/main" id="{CBD6FFAD-139B-4E64-B1A2-16D95274ABF7}"/>
              </a:ext>
            </a:extLst>
          </p:cNvPr>
          <p:cNvSpPr/>
          <p:nvPr/>
        </p:nvSpPr>
        <p:spPr bwMode="auto">
          <a:xfrm>
            <a:off x="8325831" y="5857876"/>
            <a:ext cx="2763287" cy="180975"/>
          </a:xfrm>
          <a:prstGeom prst="rect">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mn-cs"/>
              </a:rPr>
              <a:t>Cortex-M4</a:t>
            </a:r>
          </a:p>
        </p:txBody>
      </p:sp>
      <p:sp>
        <p:nvSpPr>
          <p:cNvPr id="15" name="TextBox 19">
            <a:extLst>
              <a:ext uri="{FF2B5EF4-FFF2-40B4-BE49-F238E27FC236}">
                <a16:creationId xmlns:a16="http://schemas.microsoft.com/office/drawing/2014/main" id="{06881F4E-8FAF-4178-8CC2-115E6FD67738}"/>
              </a:ext>
            </a:extLst>
          </p:cNvPr>
          <p:cNvSpPr txBox="1">
            <a:spLocks noChangeArrowheads="1"/>
          </p:cNvSpPr>
          <p:nvPr/>
        </p:nvSpPr>
        <p:spPr bwMode="auto">
          <a:xfrm rot="-5400000">
            <a:off x="7315331" y="5527775"/>
            <a:ext cx="9588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korteks-M</a:t>
            </a:r>
          </a:p>
        </p:txBody>
      </p:sp>
      <p:sp>
        <p:nvSpPr>
          <p:cNvPr id="16" name="Rectangle 15">
            <a:extLst>
              <a:ext uri="{FF2B5EF4-FFF2-40B4-BE49-F238E27FC236}">
                <a16:creationId xmlns:a16="http://schemas.microsoft.com/office/drawing/2014/main" id="{89E95AE8-6B33-4869-B569-B00744B3A695}"/>
              </a:ext>
            </a:extLst>
          </p:cNvPr>
          <p:cNvSpPr/>
          <p:nvPr/>
        </p:nvSpPr>
        <p:spPr bwMode="auto">
          <a:xfrm>
            <a:off x="685532" y="3632201"/>
            <a:ext cx="5374233" cy="81756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algn="ctr" eaLnBrk="1" hangingPunct="1" rtl="0"/>
            <a:r>
              <a:rPr lang="en-GB" b="0" dirty="0"/>
              <a:t>Cortex-M0'ı doğrudan ona erişerek yapılandırın. </a:t>
            </a:r>
          </a:p>
          <a:p>
            <a:pPr algn="ctr" eaLnBrk="1" hangingPunct="1" rtl="0"/>
            <a:r>
              <a:rPr lang="en-GB" b="0" dirty="0"/>
              <a:t>dahili hafıza alanına kaydeder,</a:t>
            </a:r>
          </a:p>
          <a:p>
            <a:pPr algn="ctr" eaLnBrk="1" hangingPunct="1" rtl="0"/>
            <a:r>
              <a:rPr lang="en-GB" b="0" dirty="0"/>
              <a:t>örneğin, * (işaretsiz int *) NVIC_INT_ENABLE = 0x01;</a:t>
            </a:r>
          </a:p>
        </p:txBody>
      </p:sp>
      <p:sp>
        <p:nvSpPr>
          <p:cNvPr id="17" name="Rectangle 16">
            <a:extLst>
              <a:ext uri="{FF2B5EF4-FFF2-40B4-BE49-F238E27FC236}">
                <a16:creationId xmlns:a16="http://schemas.microsoft.com/office/drawing/2014/main" id="{3C202E9E-C856-4B26-B4E8-17563F0C6F18}"/>
              </a:ext>
            </a:extLst>
          </p:cNvPr>
          <p:cNvSpPr/>
          <p:nvPr/>
        </p:nvSpPr>
        <p:spPr bwMode="auto">
          <a:xfrm>
            <a:off x="7143075" y="3632201"/>
            <a:ext cx="4671775" cy="817563"/>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l"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l"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l"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l"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a:lstStyle>
          <a:p>
            <a:pPr algn="ctr" eaLnBrk="1" hangingPunct="1" rtl="0"/>
            <a:r>
              <a:rPr lang="en-GB" b="0" dirty="0"/>
              <a:t>Cortex-M seri işlemcileri yapılandırın </a:t>
            </a:r>
          </a:p>
          <a:p>
            <a:pPr algn="ctr" eaLnBrk="1" hangingPunct="1" rtl="0"/>
            <a:r>
              <a:rPr lang="en-GB" b="0" dirty="0"/>
              <a:t>CMSIS kitaplıklarını kullanarak,</a:t>
            </a:r>
          </a:p>
          <a:p>
            <a:pPr algn="ctr" eaLnBrk="1" hangingPunct="1" rtl="0"/>
            <a:r>
              <a:rPr lang="en-GB" b="0" dirty="0"/>
              <a:t>örneğin, NVIC_EnableIRQ (Timer_IRQn);</a:t>
            </a:r>
          </a:p>
        </p:txBody>
      </p:sp>
    </p:spTree>
    <p:extLst>
      <p:ext uri="{BB962C8B-B14F-4D97-AF65-F5344CB8AC3E}">
        <p14:creationId xmlns:p14="http://schemas.microsoft.com/office/powerpoint/2010/main" val="228568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CMSIS'de Neler Standardize Edilmiştir?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77610" y="1119383"/>
            <a:ext cx="11180763" cy="4086225"/>
          </a:xfrm>
        </p:spPr>
        <p:txBody>
          <a:bodyPr wrap="square" numCol="1" anchor="t" anchorCtr="0" compatLnSpc="1">
            <a:prstTxWarp prst="textNoShape">
              <a:avLst/>
            </a:prstTxWarp>
          </a:bodyPr>
          <a:lstStyle/>
          <a:p>
            <a:pPr rtl="0" algn="l"/>
            <a:r>
              <a:rPr lang="en-GB" dirty="0"/>
              <a:t>NVIC, sistem kontrol bloğu (SCB) ve sistem tetikleme zamanlayıcısına (SysTick) erişmek için standartlaştırılmış işlevler; Örneğin:</a:t>
            </a:r>
            <a:endParaRPr lang="en-US" altLang="en-US" dirty="0">
              <a:ea typeface="ＭＳ Ｐゴシック" panose="020B0600070205080204" pitchFamily="34" charset="-128"/>
            </a:endParaRPr>
          </a:p>
          <a:p>
            <a:pPr lvl="1" rtl="0" algn="l"/>
            <a:r>
              <a:rPr lang="en-GB" dirty="0"/>
              <a:t>Bir kesmeyi veya istisnayı etkinleştirir: NVIC_EnableIRQ (IRQn_Type IRQn)</a:t>
            </a:r>
          </a:p>
          <a:p>
            <a:pPr lvl="1" rtl="0" algn="l"/>
            <a:r>
              <a:rPr lang="en-GB" dirty="0"/>
              <a:t>Kesmenin bekleme durumunu ayarlar: void NVIC_SetPendingIRQ (IRQn_Type IRQn)</a:t>
            </a:r>
          </a:p>
          <a:p>
            <a:pPr rtl="0" algn="l"/>
            <a:r>
              <a:rPr lang="en-GB" dirty="0"/>
              <a:t>Özel kayıtlara standart erişim; Örneğin:</a:t>
            </a:r>
            <a:endParaRPr lang="en-US" altLang="en-US" dirty="0">
              <a:ea typeface="ＭＳ Ｐゴシック" panose="020B0600070205080204" pitchFamily="34" charset="-128"/>
            </a:endParaRPr>
          </a:p>
          <a:p>
            <a:pPr lvl="1" rtl="0" algn="l"/>
            <a:r>
              <a:rPr lang="en-GB" dirty="0"/>
              <a:t>PRIMASK kaydını oku: uint32_t __get_PRIMASK (void)</a:t>
            </a:r>
          </a:p>
          <a:p>
            <a:pPr lvl="1" rtl="0" algn="l"/>
            <a:r>
              <a:rPr lang="en-GB" dirty="0"/>
              <a:t>KONTROL kaydını ayarla: void __set_CONTROL (uint32_t değeri)</a:t>
            </a:r>
          </a:p>
          <a:p>
            <a:pPr rtl="0" algn="l"/>
            <a:r>
              <a:rPr lang="en-GB" dirty="0"/>
              <a:t>Özel talimatlara erişmek için standartlaştırılmış işlevler; Örneğin:</a:t>
            </a:r>
            <a:endParaRPr lang="en-US" altLang="en-US" dirty="0">
              <a:ea typeface="ＭＳ Ｐゴシック" panose="020B0600070205080204" pitchFamily="34" charset="-128"/>
            </a:endParaRPr>
          </a:p>
          <a:p>
            <a:pPr lvl="1" rtl="0" algn="l"/>
            <a:r>
              <a:rPr lang="en-GB" dirty="0"/>
              <a:t>REV: uint32_t __REV (uint32_t int değeri)</a:t>
            </a:r>
          </a:p>
          <a:p>
            <a:pPr lvl="1" rtl="0" algn="l"/>
            <a:r>
              <a:rPr lang="en-GB" dirty="0"/>
              <a:t>NOP: void __NOP (void)</a:t>
            </a:r>
          </a:p>
          <a:p>
            <a:pPr rtl="0" algn="l"/>
            <a:r>
              <a:rPr lang="en-GB" dirty="0"/>
              <a:t>Sistem başlatma işlevlerinin standartlaştırılmış adı; Örneğin:</a:t>
            </a:r>
            <a:endParaRPr lang="en-US" altLang="en-US" dirty="0">
              <a:ea typeface="ＭＳ Ｐゴシック" panose="020B0600070205080204" pitchFamily="34" charset="-128"/>
            </a:endParaRPr>
          </a:p>
          <a:p>
            <a:pPr lvl="1" rtl="0" algn="l"/>
            <a:r>
              <a:rPr lang="en-GB" dirty="0"/>
              <a:t>Sistem başlatma: void SystemInit (void)</a:t>
            </a:r>
          </a:p>
          <a:p>
            <a:pPr lvl="1" rtl="0" algn="l"/>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35D8C549-24F0-42D0-BC15-BA4E94FD1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0273" y="5265469"/>
            <a:ext cx="2531150" cy="957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644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Bileşenleri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245993"/>
            <a:ext cx="11180763" cy="4086225"/>
          </a:xfrm>
        </p:spPr>
        <p:txBody>
          <a:bodyPr wrap="square" numCol="1" anchor="t" anchorCtr="0" compatLnSpc="1">
            <a:prstTxWarp prst="textNoShape">
              <a:avLst/>
            </a:prstTxWarp>
          </a:bodyPr>
          <a:lstStyle/>
          <a:p>
            <a:pPr rtl="0" algn="l"/>
            <a:r>
              <a:rPr lang="en-GB" dirty="0"/>
              <a:t>CMSIS aşağıdaki bileşenlerden oluşur: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CMSIS-CORE </a:t>
            </a:r>
          </a:p>
          <a:p>
            <a:pPr lvl="1" rtl="0" algn="l"/>
            <a:r>
              <a:rPr lang="en-IN" altLang="en-US" dirty="0">
                <a:ea typeface="ＭＳ Ｐゴシック" panose="020B0600070205080204" pitchFamily="34" charset="-128"/>
              </a:rPr>
              <a:t>CMSIS-DSP, CMSIS-RTOS API ve CMSIS-SVD</a:t>
            </a:r>
          </a:p>
          <a:p>
            <a:pPr marL="231775" lvl="1" indent="0" rtl="0" algn="l">
              <a:buNone/>
            </a:pPr>
            <a:r>
              <a:rPr lang="en-IN" altLang="en-US" sz="2400" dirty="0"/>
              <a:t>Bu kurs CMSIS-CORE'a odaklanmaktadır.</a:t>
            </a:r>
            <a:endParaRPr lang="en-US" altLang="en-US" sz="2400" dirty="0"/>
          </a:p>
        </p:txBody>
      </p:sp>
      <p:pic>
        <p:nvPicPr>
          <p:cNvPr id="5" name="Picture 2">
            <a:extLst>
              <a:ext uri="{FF2B5EF4-FFF2-40B4-BE49-F238E27FC236}">
                <a16:creationId xmlns:a16="http://schemas.microsoft.com/office/drawing/2014/main" id="{5DFD0BD2-968D-477A-B80A-6739B4DFA3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71"/>
          <a:stretch/>
        </p:blipFill>
        <p:spPr bwMode="auto">
          <a:xfrm>
            <a:off x="1623752" y="2905725"/>
            <a:ext cx="8687039" cy="3049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72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Kullanarak NVIC'e Erişin</a:t>
            </a:r>
            <a:endParaRPr lang="en-US" dirty="0"/>
          </a:p>
        </p:txBody>
      </p:sp>
      <p:graphicFrame>
        <p:nvGraphicFramePr>
          <p:cNvPr id="6" name="Content Placeholder 3">
            <a:extLst>
              <a:ext uri="{FF2B5EF4-FFF2-40B4-BE49-F238E27FC236}">
                <a16:creationId xmlns:a16="http://schemas.microsoft.com/office/drawing/2014/main" id="{C461F570-3AB7-48EE-AD5C-622F199C4D79}"/>
              </a:ext>
            </a:extLst>
          </p:cNvPr>
          <p:cNvGraphicFramePr>
            <a:graphicFrameLocks noGrp="1"/>
          </p:cNvGraphicFramePr>
          <p:nvPr>
            <p:ph idx="1"/>
            <p:extLst>
              <p:ext uri="{D42A27DB-BD31-4B8C-83A1-F6EECF244321}">
                <p14:modId xmlns:p14="http://schemas.microsoft.com/office/powerpoint/2010/main" val="94376475"/>
              </p:ext>
            </p:extLst>
          </p:nvPr>
        </p:nvGraphicFramePr>
        <p:xfrm>
          <a:off x="379584" y="1131546"/>
          <a:ext cx="11696364" cy="5126037"/>
        </p:xfrm>
        <a:graphic>
          <a:graphicData uri="http://schemas.openxmlformats.org/drawingml/2006/table">
            <a:tbl>
              <a:tblPr firstRow="1" bandRow="1">
                <a:tableStyleId>{5C22544A-7EE6-4342-B048-85BDC9FD1C3A}</a:tableStyleId>
              </a:tblPr>
              <a:tblGrid>
                <a:gridCol w="5848182">
                  <a:extLst>
                    <a:ext uri="{9D8B030D-6E8A-4147-A177-3AD203B41FA5}">
                      <a16:colId xmlns:a16="http://schemas.microsoft.com/office/drawing/2014/main" val="20000"/>
                    </a:ext>
                  </a:extLst>
                </a:gridCol>
                <a:gridCol w="5848182">
                  <a:extLst>
                    <a:ext uri="{9D8B030D-6E8A-4147-A177-3AD203B41FA5}">
                      <a16:colId xmlns:a16="http://schemas.microsoft.com/office/drawing/2014/main" val="20001"/>
                    </a:ext>
                  </a:extLst>
                </a:gridCol>
              </a:tblGrid>
              <a:tr h="422826">
                <a:tc>
                  <a:txBody>
                    <a:bodyPr/>
                    <a:lstStyle/>
                    <a:p>
                      <a:pPr rtl="0" algn="l"/>
                      <a:r>
                        <a:rPr lang="en-GB" sz="1600" b="1" dirty="0">
                          <a:effectLst/>
                        </a:rPr>
                        <a:t>CMSIS işlevi</a:t>
                      </a:r>
                    </a:p>
                  </a:txBody>
                  <a:tcPr marL="121872" marR="121872" anchor="ctr"/>
                </a:tc>
                <a:tc>
                  <a:txBody>
                    <a:bodyPr/>
                    <a:lstStyle/>
                    <a:p>
                      <a:pPr rtl="0" algn="l"/>
                      <a:r>
                        <a:rPr lang="en-GB" sz="1600" b="1" dirty="0">
                          <a:effectLst/>
                        </a:rPr>
                        <a:t>Açıklama</a:t>
                      </a:r>
                    </a:p>
                  </a:txBody>
                  <a:tcPr marL="121872" marR="121872" anchor="ctr"/>
                </a:tc>
                <a:extLst>
                  <a:ext uri="{0D108BD9-81ED-4DB2-BD59-A6C34878D82A}">
                    <a16:rowId xmlns:a16="http://schemas.microsoft.com/office/drawing/2014/main" val="10000"/>
                  </a:ext>
                </a:extLst>
              </a:tr>
              <a:tr h="422826">
                <a:tc>
                  <a:txBody>
                    <a:bodyPr/>
                    <a:lstStyle/>
                    <a:p>
                      <a:pPr rtl="0" algn="l"/>
                      <a:r>
                        <a:rPr lang="en-GB" sz="1600" b="0" i="1" dirty="0">
                          <a:effectLst/>
                        </a:rPr>
                        <a:t>void NVIC_EnableIRQ (IRQn_Type IRQn)</a:t>
                      </a:r>
                      <a:endParaRPr lang="en-GB" sz="1600" dirty="0">
                        <a:effectLst/>
                      </a:endParaRPr>
                    </a:p>
                  </a:txBody>
                  <a:tcPr marL="121872" marR="121872" anchor="ctr"/>
                </a:tc>
                <a:tc>
                  <a:txBody>
                    <a:bodyPr/>
                    <a:lstStyle/>
                    <a:p>
                      <a:pPr rtl="0" algn="l"/>
                      <a:r>
                        <a:rPr lang="en-GB" sz="1600" dirty="0">
                          <a:effectLst/>
                        </a:rPr>
                        <a:t>Bir kesmeyi veya istisnayı etkinleştirir</a:t>
                      </a:r>
                    </a:p>
                  </a:txBody>
                  <a:tcPr marL="121872" marR="121872" anchor="ctr"/>
                </a:tc>
                <a:extLst>
                  <a:ext uri="{0D108BD9-81ED-4DB2-BD59-A6C34878D82A}">
                    <a16:rowId xmlns:a16="http://schemas.microsoft.com/office/drawing/2014/main" val="10001"/>
                  </a:ext>
                </a:extLst>
              </a:tr>
              <a:tr h="422826">
                <a:tc>
                  <a:txBody>
                    <a:bodyPr/>
                    <a:lstStyle/>
                    <a:p>
                      <a:pPr rtl="0" algn="l"/>
                      <a:r>
                        <a:rPr lang="en-GB" sz="1600" b="0" i="1" dirty="0">
                          <a:effectLst/>
                        </a:rPr>
                        <a:t>void NVIC_DisableIRQ (IRQn_Type IRQn)</a:t>
                      </a:r>
                      <a:endParaRPr lang="en-GB" sz="1600" dirty="0">
                        <a:effectLst/>
                      </a:endParaRPr>
                    </a:p>
                  </a:txBody>
                  <a:tcPr marL="121872" marR="121872" anchor="ctr"/>
                </a:tc>
                <a:tc>
                  <a:txBody>
                    <a:bodyPr/>
                    <a:lstStyle/>
                    <a:p>
                      <a:pPr rtl="0" algn="l"/>
                      <a:r>
                        <a:rPr lang="en-GB" sz="1600" dirty="0">
                          <a:effectLst/>
                        </a:rPr>
                        <a:t>Bir kesmeyi veya istisnayı devre dışı bırakır</a:t>
                      </a:r>
                    </a:p>
                  </a:txBody>
                  <a:tcPr marL="121872" marR="121872" anchor="ctr"/>
                </a:tc>
                <a:extLst>
                  <a:ext uri="{0D108BD9-81ED-4DB2-BD59-A6C34878D82A}">
                    <a16:rowId xmlns:a16="http://schemas.microsoft.com/office/drawing/2014/main" val="10002"/>
                  </a:ext>
                </a:extLst>
              </a:tr>
              <a:tr h="660303">
                <a:tc>
                  <a:txBody>
                    <a:bodyPr/>
                    <a:lstStyle/>
                    <a:p>
                      <a:pPr rtl="0" algn="l"/>
                      <a:r>
                        <a:rPr lang="en-GB" sz="1600" b="0" i="1" dirty="0">
                          <a:effectLst/>
                        </a:rPr>
                        <a:t>void NVIC_SetPendingIRQ (IRQn_Type IRQn)</a:t>
                      </a:r>
                      <a:endParaRPr lang="en-GB" sz="1600" dirty="0">
                        <a:effectLst/>
                      </a:endParaRPr>
                    </a:p>
                  </a:txBody>
                  <a:tcPr marL="121872" marR="121872" anchor="ctr"/>
                </a:tc>
                <a:tc>
                  <a:txBody>
                    <a:bodyPr/>
                    <a:lstStyle/>
                    <a:p>
                      <a:pPr rtl="0" algn="l"/>
                      <a:r>
                        <a:rPr lang="en-GB" sz="1600" dirty="0">
                          <a:effectLst/>
                        </a:rPr>
                        <a:t>Kesinti veya istisnanın bekleme durumunu 1 olarak ayarlar</a:t>
                      </a:r>
                    </a:p>
                  </a:txBody>
                  <a:tcPr marL="121872" marR="121872" anchor="ctr"/>
                </a:tc>
                <a:extLst>
                  <a:ext uri="{0D108BD9-81ED-4DB2-BD59-A6C34878D82A}">
                    <a16:rowId xmlns:a16="http://schemas.microsoft.com/office/drawing/2014/main" val="10003"/>
                  </a:ext>
                </a:extLst>
              </a:tr>
              <a:tr h="660303">
                <a:tc>
                  <a:txBody>
                    <a:bodyPr/>
                    <a:lstStyle/>
                    <a:p>
                      <a:pPr rtl="0" algn="l"/>
                      <a:r>
                        <a:rPr lang="en-GB" sz="1600" b="0" i="1" dirty="0">
                          <a:effectLst/>
                        </a:rPr>
                        <a:t>void NVIC_ClearPendingIRQ (IRQn_Type IRQn)</a:t>
                      </a:r>
                      <a:endParaRPr lang="en-GB" sz="1600" dirty="0">
                        <a:effectLst/>
                      </a:endParaRPr>
                    </a:p>
                  </a:txBody>
                  <a:tcPr marL="121872" marR="121872" anchor="ctr"/>
                </a:tc>
                <a:tc>
                  <a:txBody>
                    <a:bodyPr/>
                    <a:lstStyle/>
                    <a:p>
                      <a:pPr rtl="0" algn="l"/>
                      <a:r>
                        <a:rPr lang="en-GB" sz="1600" dirty="0">
                          <a:effectLst/>
                        </a:rPr>
                        <a:t>Kesinti veya istisnanın bekleme durumunu 0 olarak siler</a:t>
                      </a:r>
                    </a:p>
                  </a:txBody>
                  <a:tcPr marL="121872" marR="121872" anchor="ctr"/>
                </a:tc>
                <a:extLst>
                  <a:ext uri="{0D108BD9-81ED-4DB2-BD59-A6C34878D82A}">
                    <a16:rowId xmlns:a16="http://schemas.microsoft.com/office/drawing/2014/main" val="10004"/>
                  </a:ext>
                </a:extLst>
              </a:tr>
              <a:tr h="938325">
                <a:tc>
                  <a:txBody>
                    <a:bodyPr/>
                    <a:lstStyle/>
                    <a:p>
                      <a:pPr rtl="0" algn="l"/>
                      <a:r>
                        <a:rPr lang="en-GB" sz="1600" b="0" i="1" dirty="0">
                          <a:effectLst/>
                        </a:rPr>
                        <a:t>uint32_t NVIC_GetPendingIRQ (IRQn_Type IRQn)</a:t>
                      </a:r>
                      <a:endParaRPr lang="en-GB" sz="1600" dirty="0">
                        <a:effectLst/>
                      </a:endParaRPr>
                    </a:p>
                  </a:txBody>
                  <a:tcPr marL="121872" marR="121872" anchor="ctr"/>
                </a:tc>
                <a:tc>
                  <a:txBody>
                    <a:bodyPr/>
                    <a:lstStyle/>
                    <a:p>
                      <a:pPr rtl="0" algn="l"/>
                      <a:r>
                        <a:rPr lang="en-GB" sz="1600" dirty="0">
                          <a:effectLst/>
                        </a:rPr>
                        <a:t>Kesme veya istisnanın bekleme durumunu okur. Bekleme durumu 1 olarak ayarlanmışsa, bu işlev sıfır olmayan bir değer döndürür.</a:t>
                      </a:r>
                    </a:p>
                  </a:txBody>
                  <a:tcPr marL="121872" marR="121872" anchor="ctr"/>
                </a:tc>
                <a:extLst>
                  <a:ext uri="{0D108BD9-81ED-4DB2-BD59-A6C34878D82A}">
                    <a16:rowId xmlns:a16="http://schemas.microsoft.com/office/drawing/2014/main" val="10005"/>
                  </a:ext>
                </a:extLst>
              </a:tr>
              <a:tr h="660303">
                <a:tc>
                  <a:txBody>
                    <a:bodyPr/>
                    <a:lstStyle/>
                    <a:p>
                      <a:pPr rtl="0" algn="l"/>
                      <a:r>
                        <a:rPr lang="en-GB" sz="1600" b="0" i="1" dirty="0">
                          <a:effectLst/>
                        </a:rPr>
                        <a:t>void NVIC_SetPriority (IRQn_Type IRQn, uint32_t öncelik)</a:t>
                      </a:r>
                      <a:endParaRPr lang="en-GB" sz="1600" dirty="0">
                        <a:effectLst/>
                      </a:endParaRPr>
                    </a:p>
                  </a:txBody>
                  <a:tcPr marL="121872" marR="121872" anchor="ctr"/>
                </a:tc>
                <a:tc>
                  <a:txBody>
                    <a:bodyPr/>
                    <a:lstStyle/>
                    <a:p>
                      <a:pPr rtl="0" algn="l"/>
                      <a:r>
                        <a:rPr lang="en-GB" sz="1600" dirty="0">
                          <a:effectLst/>
                        </a:rPr>
                        <a:t>Yapılandırılabilir öncelik seviyesiyle bir kesintinin veya istisnanın önceliğini 1 olarak ayarlar</a:t>
                      </a:r>
                    </a:p>
                  </a:txBody>
                  <a:tcPr marL="121872" marR="121872" anchor="ctr"/>
                </a:tc>
                <a:extLst>
                  <a:ext uri="{0D108BD9-81ED-4DB2-BD59-A6C34878D82A}">
                    <a16:rowId xmlns:a16="http://schemas.microsoft.com/office/drawing/2014/main" val="10006"/>
                  </a:ext>
                </a:extLst>
              </a:tr>
              <a:tr h="938325">
                <a:tc>
                  <a:txBody>
                    <a:bodyPr/>
                    <a:lstStyle/>
                    <a:p>
                      <a:pPr rtl="0" algn="l"/>
                      <a:r>
                        <a:rPr lang="en-GB" sz="1600" b="0" i="1" dirty="0">
                          <a:effectLst/>
                        </a:rPr>
                        <a:t>uint32_t NVIC_GetPriority (IRQn_Type IRQn)</a:t>
                      </a:r>
                      <a:endParaRPr lang="en-GB" sz="1600" dirty="0">
                        <a:effectLst/>
                      </a:endParaRPr>
                    </a:p>
                  </a:txBody>
                  <a:tcPr marL="121872" marR="121872" anchor="ctr"/>
                </a:tc>
                <a:tc>
                  <a:txBody>
                    <a:bodyPr/>
                    <a:lstStyle/>
                    <a:p>
                      <a:pPr rtl="0" algn="l"/>
                      <a:r>
                        <a:rPr lang="en-GB" sz="1600" dirty="0">
                          <a:effectLst/>
                        </a:rPr>
                        <a:t>Yapılandırılabilir öncelik seviyesiyle bir kesmenin veya istisnanın önceliğini okur. Bu işlev, mevcut öncelik seviyesini döndürür.</a:t>
                      </a:r>
                    </a:p>
                  </a:txBody>
                  <a:tcPr marL="121872" marR="12187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19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Kullanarak Özel Kayıtlara Erişim</a:t>
            </a:r>
            <a:endParaRPr lang="en-US" dirty="0"/>
          </a:p>
        </p:txBody>
      </p:sp>
      <p:graphicFrame>
        <p:nvGraphicFramePr>
          <p:cNvPr id="6" name="Content Placeholder 3">
            <a:extLst>
              <a:ext uri="{FF2B5EF4-FFF2-40B4-BE49-F238E27FC236}">
                <a16:creationId xmlns:a16="http://schemas.microsoft.com/office/drawing/2014/main" id="{18F2DBE9-ADF9-4D2E-9F6F-0D43918C7505}"/>
              </a:ext>
            </a:extLst>
          </p:cNvPr>
          <p:cNvGraphicFramePr>
            <a:graphicFrameLocks noGrp="1"/>
          </p:cNvGraphicFramePr>
          <p:nvPr>
            <p:ph idx="1"/>
            <p:extLst>
              <p:ext uri="{D42A27DB-BD31-4B8C-83A1-F6EECF244321}">
                <p14:modId xmlns:p14="http://schemas.microsoft.com/office/powerpoint/2010/main" val="1184930633"/>
              </p:ext>
            </p:extLst>
          </p:nvPr>
        </p:nvGraphicFramePr>
        <p:xfrm>
          <a:off x="234324" y="1272224"/>
          <a:ext cx="11696363" cy="4846635"/>
        </p:xfrm>
        <a:graphic>
          <a:graphicData uri="http://schemas.openxmlformats.org/drawingml/2006/table">
            <a:tbl>
              <a:tblPr firstRow="1" bandRow="1">
                <a:tableStyleId>{5C22544A-7EE6-4342-B048-85BDC9FD1C3A}</a:tableStyleId>
              </a:tblPr>
              <a:tblGrid>
                <a:gridCol w="2740012">
                  <a:extLst>
                    <a:ext uri="{9D8B030D-6E8A-4147-A177-3AD203B41FA5}">
                      <a16:colId xmlns:a16="http://schemas.microsoft.com/office/drawing/2014/main" val="20000"/>
                    </a:ext>
                  </a:extLst>
                </a:gridCol>
                <a:gridCol w="1641892">
                  <a:extLst>
                    <a:ext uri="{9D8B030D-6E8A-4147-A177-3AD203B41FA5}">
                      <a16:colId xmlns:a16="http://schemas.microsoft.com/office/drawing/2014/main" val="20001"/>
                    </a:ext>
                  </a:extLst>
                </a:gridCol>
                <a:gridCol w="7314459">
                  <a:extLst>
                    <a:ext uri="{9D8B030D-6E8A-4147-A177-3AD203B41FA5}">
                      <a16:colId xmlns:a16="http://schemas.microsoft.com/office/drawing/2014/main" val="20002"/>
                    </a:ext>
                  </a:extLst>
                </a:gridCol>
              </a:tblGrid>
              <a:tr h="538515">
                <a:tc>
                  <a:txBody>
                    <a:bodyPr/>
                    <a:lstStyle/>
                    <a:p>
                      <a:pPr rtl="0" algn="l"/>
                      <a:r>
                        <a:rPr lang="en-GB" sz="1600" b="1" dirty="0">
                          <a:effectLst/>
                        </a:rPr>
                        <a:t>Özel kayıt</a:t>
                      </a:r>
                    </a:p>
                  </a:txBody>
                  <a:tcPr marL="121872" marR="121872" anchor="ctr"/>
                </a:tc>
                <a:tc>
                  <a:txBody>
                    <a:bodyPr/>
                    <a:lstStyle/>
                    <a:p>
                      <a:pPr rtl="0" algn="l"/>
                      <a:r>
                        <a:rPr lang="en-GB" sz="1600" b="1" dirty="0">
                          <a:effectLst/>
                        </a:rPr>
                        <a:t>Giriş</a:t>
                      </a:r>
                    </a:p>
                  </a:txBody>
                  <a:tcPr marL="121872" marR="121872" anchor="ctr"/>
                </a:tc>
                <a:tc>
                  <a:txBody>
                    <a:bodyPr/>
                    <a:lstStyle/>
                    <a:p>
                      <a:pPr rtl="0" algn="l"/>
                      <a:r>
                        <a:rPr lang="en-GB" sz="1600" b="1" dirty="0">
                          <a:effectLst/>
                        </a:rPr>
                        <a:t>CMSIS işlevi</a:t>
                      </a:r>
                    </a:p>
                  </a:txBody>
                  <a:tcPr marL="121872" marR="121872" anchor="ctr"/>
                </a:tc>
                <a:extLst>
                  <a:ext uri="{0D108BD9-81ED-4DB2-BD59-A6C34878D82A}">
                    <a16:rowId xmlns:a16="http://schemas.microsoft.com/office/drawing/2014/main" val="10000"/>
                  </a:ext>
                </a:extLst>
              </a:tr>
              <a:tr h="538515">
                <a:tc rowSpan="2">
                  <a:txBody>
                    <a:bodyPr/>
                    <a:lstStyle/>
                    <a:p>
                      <a:pPr rtl="0" algn="l"/>
                      <a:r>
                        <a:rPr lang="en-GB" sz="1600" dirty="0">
                          <a:effectLst/>
                        </a:rPr>
                        <a:t>PRIMASK</a:t>
                      </a:r>
                    </a:p>
                  </a:txBody>
                  <a:tcPr marL="121872" marR="121872" anchor="ctr"/>
                </a:tc>
                <a:tc>
                  <a:txBody>
                    <a:bodyPr/>
                    <a:lstStyle/>
                    <a:p>
                      <a:pPr rtl="0" algn="l"/>
                      <a:r>
                        <a:rPr lang="en-GB" sz="1600" dirty="0">
                          <a:effectLst/>
                        </a:rPr>
                        <a:t>Okuyun</a:t>
                      </a:r>
                    </a:p>
                  </a:txBody>
                  <a:tcPr marL="121872" marR="121872" anchor="ctr"/>
                </a:tc>
                <a:tc>
                  <a:txBody>
                    <a:bodyPr/>
                    <a:lstStyle/>
                    <a:p>
                      <a:pPr rtl="0" algn="l"/>
                      <a:r>
                        <a:rPr lang="en-GB" sz="1600" i="1" dirty="0">
                          <a:effectLst/>
                        </a:rPr>
                        <a:t>uint32_t __get_PRIMASK (void)</a:t>
                      </a:r>
                    </a:p>
                  </a:txBody>
                  <a:tcPr marL="121872" marR="121872" anchor="ctr"/>
                </a:tc>
                <a:extLst>
                  <a:ext uri="{0D108BD9-81ED-4DB2-BD59-A6C34878D82A}">
                    <a16:rowId xmlns:a16="http://schemas.microsoft.com/office/drawing/2014/main" val="10001"/>
                  </a:ext>
                </a:extLst>
              </a:tr>
              <a:tr h="538515">
                <a:tc vMerge="1">
                  <a:txBody>
                    <a:bodyPr/>
                    <a:lstStyle/>
                    <a:p>
                      <a:pPr rtl="0" algn="l"/>
                      <a:endParaRPr lang="en-GB"/>
                    </a:p>
                  </a:txBody>
                  <a:tcPr/>
                </a:tc>
                <a:tc>
                  <a:txBody>
                    <a:bodyPr/>
                    <a:lstStyle/>
                    <a:p>
                      <a:pPr rtl="0" algn="l"/>
                      <a:r>
                        <a:rPr lang="en-GB" sz="1600" dirty="0">
                          <a:effectLst/>
                        </a:rPr>
                        <a:t>Yazmak</a:t>
                      </a:r>
                    </a:p>
                  </a:txBody>
                  <a:tcPr marL="121872" marR="121872" anchor="ctr"/>
                </a:tc>
                <a:tc>
                  <a:txBody>
                    <a:bodyPr/>
                    <a:lstStyle/>
                    <a:p>
                      <a:pPr rtl="0" algn="l"/>
                      <a:r>
                        <a:rPr lang="en-GB" sz="1600" i="1" dirty="0">
                          <a:effectLst/>
                        </a:rPr>
                        <a:t>void __set_PRIMASK (uint32_t değeri)</a:t>
                      </a:r>
                    </a:p>
                  </a:txBody>
                  <a:tcPr marL="121872" marR="121872" anchor="ctr"/>
                </a:tc>
                <a:extLst>
                  <a:ext uri="{0D108BD9-81ED-4DB2-BD59-A6C34878D82A}">
                    <a16:rowId xmlns:a16="http://schemas.microsoft.com/office/drawing/2014/main" val="10002"/>
                  </a:ext>
                </a:extLst>
              </a:tr>
              <a:tr h="538515">
                <a:tc rowSpan="2">
                  <a:txBody>
                    <a:bodyPr/>
                    <a:lstStyle/>
                    <a:p>
                      <a:pPr rtl="0" algn="l"/>
                      <a:r>
                        <a:rPr lang="en-GB" sz="1600" dirty="0">
                          <a:effectLst/>
                        </a:rPr>
                        <a:t>KONTROL</a:t>
                      </a:r>
                    </a:p>
                  </a:txBody>
                  <a:tcPr marL="121872" marR="121872" anchor="ctr"/>
                </a:tc>
                <a:tc>
                  <a:txBody>
                    <a:bodyPr/>
                    <a:lstStyle/>
                    <a:p>
                      <a:pPr rtl="0" algn="l"/>
                      <a:r>
                        <a:rPr lang="en-GB" sz="1600" dirty="0">
                          <a:effectLst/>
                        </a:rPr>
                        <a:t>Okuyun</a:t>
                      </a:r>
                    </a:p>
                  </a:txBody>
                  <a:tcPr marL="121872" marR="121872" anchor="ctr"/>
                </a:tc>
                <a:tc>
                  <a:txBody>
                    <a:bodyPr/>
                    <a:lstStyle/>
                    <a:p>
                      <a:pPr rtl="0" algn="l"/>
                      <a:r>
                        <a:rPr lang="en-GB" sz="1600" i="1" dirty="0">
                          <a:effectLst/>
                        </a:rPr>
                        <a:t>uint32_t __get_CONTROL (void)</a:t>
                      </a:r>
                    </a:p>
                  </a:txBody>
                  <a:tcPr marL="121872" marR="121872" anchor="ctr"/>
                </a:tc>
                <a:extLst>
                  <a:ext uri="{0D108BD9-81ED-4DB2-BD59-A6C34878D82A}">
                    <a16:rowId xmlns:a16="http://schemas.microsoft.com/office/drawing/2014/main" val="10003"/>
                  </a:ext>
                </a:extLst>
              </a:tr>
              <a:tr h="538515">
                <a:tc vMerge="1">
                  <a:txBody>
                    <a:bodyPr/>
                    <a:lstStyle/>
                    <a:p>
                      <a:pPr rtl="0" algn="l"/>
                      <a:endParaRPr lang="en-GB"/>
                    </a:p>
                  </a:txBody>
                  <a:tcPr/>
                </a:tc>
                <a:tc>
                  <a:txBody>
                    <a:bodyPr/>
                    <a:lstStyle/>
                    <a:p>
                      <a:pPr rtl="0" algn="l"/>
                      <a:r>
                        <a:rPr lang="en-GB" sz="1600" dirty="0">
                          <a:effectLst/>
                        </a:rPr>
                        <a:t>Yazmak</a:t>
                      </a:r>
                    </a:p>
                  </a:txBody>
                  <a:tcPr marL="121872" marR="121872" anchor="ctr"/>
                </a:tc>
                <a:tc>
                  <a:txBody>
                    <a:bodyPr/>
                    <a:lstStyle/>
                    <a:p>
                      <a:pPr rtl="0" algn="l"/>
                      <a:r>
                        <a:rPr lang="en-GB" sz="1600" i="1" dirty="0">
                          <a:effectLst/>
                        </a:rPr>
                        <a:t>void __set_CONTROL (uint32_t değeri)</a:t>
                      </a:r>
                    </a:p>
                  </a:txBody>
                  <a:tcPr marL="121872" marR="121872" anchor="ctr"/>
                </a:tc>
                <a:extLst>
                  <a:ext uri="{0D108BD9-81ED-4DB2-BD59-A6C34878D82A}">
                    <a16:rowId xmlns:a16="http://schemas.microsoft.com/office/drawing/2014/main" val="10004"/>
                  </a:ext>
                </a:extLst>
              </a:tr>
              <a:tr h="538515">
                <a:tc rowSpan="2">
                  <a:txBody>
                    <a:bodyPr/>
                    <a:lstStyle/>
                    <a:p>
                      <a:pPr rtl="0" algn="l"/>
                      <a:r>
                        <a:rPr lang="en-GB" sz="1600" dirty="0">
                          <a:effectLst/>
                        </a:rPr>
                        <a:t>MSP</a:t>
                      </a:r>
                    </a:p>
                  </a:txBody>
                  <a:tcPr marL="121872" marR="121872" anchor="ctr"/>
                </a:tc>
                <a:tc>
                  <a:txBody>
                    <a:bodyPr/>
                    <a:lstStyle/>
                    <a:p>
                      <a:pPr rtl="0" algn="l"/>
                      <a:r>
                        <a:rPr lang="en-GB" sz="1600" dirty="0">
                          <a:effectLst/>
                        </a:rPr>
                        <a:t>Okuyun</a:t>
                      </a:r>
                    </a:p>
                  </a:txBody>
                  <a:tcPr marL="121872" marR="121872" anchor="ctr"/>
                </a:tc>
                <a:tc>
                  <a:txBody>
                    <a:bodyPr/>
                    <a:lstStyle/>
                    <a:p>
                      <a:pPr rtl="0" algn="l"/>
                      <a:r>
                        <a:rPr lang="en-GB" sz="1600" i="1" dirty="0">
                          <a:effectLst/>
                        </a:rPr>
                        <a:t>uint32_t __get_MSP (void)</a:t>
                      </a:r>
                    </a:p>
                  </a:txBody>
                  <a:tcPr marL="121872" marR="121872" anchor="ctr"/>
                </a:tc>
                <a:extLst>
                  <a:ext uri="{0D108BD9-81ED-4DB2-BD59-A6C34878D82A}">
                    <a16:rowId xmlns:a16="http://schemas.microsoft.com/office/drawing/2014/main" val="10005"/>
                  </a:ext>
                </a:extLst>
              </a:tr>
              <a:tr h="538515">
                <a:tc vMerge="1">
                  <a:txBody>
                    <a:bodyPr/>
                    <a:lstStyle/>
                    <a:p>
                      <a:pPr rtl="0" algn="l"/>
                      <a:endParaRPr lang="en-GB"/>
                    </a:p>
                  </a:txBody>
                  <a:tcPr/>
                </a:tc>
                <a:tc>
                  <a:txBody>
                    <a:bodyPr/>
                    <a:lstStyle/>
                    <a:p>
                      <a:pPr rtl="0" algn="l"/>
                      <a:r>
                        <a:rPr lang="en-GB" sz="1600" dirty="0">
                          <a:effectLst/>
                        </a:rPr>
                        <a:t>Yazmak</a:t>
                      </a:r>
                    </a:p>
                  </a:txBody>
                  <a:tcPr marL="121872" marR="121872" anchor="ctr"/>
                </a:tc>
                <a:tc>
                  <a:txBody>
                    <a:bodyPr/>
                    <a:lstStyle/>
                    <a:p>
                      <a:pPr rtl="0" algn="l"/>
                      <a:r>
                        <a:rPr lang="en-GB" sz="1600" i="1" dirty="0">
                          <a:effectLst/>
                        </a:rPr>
                        <a:t>void __set_MSP (uint32_t TopOfMainStack)</a:t>
                      </a:r>
                    </a:p>
                  </a:txBody>
                  <a:tcPr marL="121872" marR="121872" anchor="ctr"/>
                </a:tc>
                <a:extLst>
                  <a:ext uri="{0D108BD9-81ED-4DB2-BD59-A6C34878D82A}">
                    <a16:rowId xmlns:a16="http://schemas.microsoft.com/office/drawing/2014/main" val="10006"/>
                  </a:ext>
                </a:extLst>
              </a:tr>
              <a:tr h="538515">
                <a:tc rowSpan="2">
                  <a:txBody>
                    <a:bodyPr/>
                    <a:lstStyle/>
                    <a:p>
                      <a:pPr rtl="0" algn="l"/>
                      <a:r>
                        <a:rPr lang="en-GB" sz="1600" dirty="0">
                          <a:effectLst/>
                        </a:rPr>
                        <a:t>PSP</a:t>
                      </a:r>
                    </a:p>
                  </a:txBody>
                  <a:tcPr marL="121872" marR="121872" anchor="ctr"/>
                </a:tc>
                <a:tc>
                  <a:txBody>
                    <a:bodyPr/>
                    <a:lstStyle/>
                    <a:p>
                      <a:pPr rtl="0" algn="l"/>
                      <a:r>
                        <a:rPr lang="en-GB" sz="1600" dirty="0">
                          <a:effectLst/>
                        </a:rPr>
                        <a:t>Okuyun</a:t>
                      </a:r>
                    </a:p>
                  </a:txBody>
                  <a:tcPr marL="121872" marR="121872" anchor="ctr"/>
                </a:tc>
                <a:tc>
                  <a:txBody>
                    <a:bodyPr/>
                    <a:lstStyle/>
                    <a:p>
                      <a:pPr rtl="0" algn="l"/>
                      <a:r>
                        <a:rPr lang="en-GB" sz="1600" i="1" dirty="0">
                          <a:effectLst/>
                        </a:rPr>
                        <a:t>uint32_t __get_PSP (void)</a:t>
                      </a:r>
                    </a:p>
                  </a:txBody>
                  <a:tcPr marL="121872" marR="121872" anchor="ctr"/>
                </a:tc>
                <a:extLst>
                  <a:ext uri="{0D108BD9-81ED-4DB2-BD59-A6C34878D82A}">
                    <a16:rowId xmlns:a16="http://schemas.microsoft.com/office/drawing/2014/main" val="10007"/>
                  </a:ext>
                </a:extLst>
              </a:tr>
              <a:tr h="538515">
                <a:tc vMerge="1">
                  <a:txBody>
                    <a:bodyPr/>
                    <a:lstStyle/>
                    <a:p>
                      <a:pPr rtl="0" algn="l"/>
                      <a:endParaRPr lang="en-GB"/>
                    </a:p>
                  </a:txBody>
                  <a:tcPr/>
                </a:tc>
                <a:tc>
                  <a:txBody>
                    <a:bodyPr/>
                    <a:lstStyle/>
                    <a:p>
                      <a:pPr rtl="0" algn="l"/>
                      <a:r>
                        <a:rPr lang="en-GB" sz="1600" dirty="0">
                          <a:effectLst/>
                        </a:rPr>
                        <a:t>Yazmak</a:t>
                      </a:r>
                    </a:p>
                  </a:txBody>
                  <a:tcPr marL="121872" marR="121872" anchor="ctr"/>
                </a:tc>
                <a:tc>
                  <a:txBody>
                    <a:bodyPr/>
                    <a:lstStyle/>
                    <a:p>
                      <a:pPr rtl="0" algn="l"/>
                      <a:r>
                        <a:rPr lang="en-GB" sz="1600" i="1" dirty="0">
                          <a:effectLst/>
                        </a:rPr>
                        <a:t>void __set_PSP (uint32_t TopOfProcStack)</a:t>
                      </a:r>
                    </a:p>
                  </a:txBody>
                  <a:tcPr marL="121872" marR="121872"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7171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CMSIS Kullanarak Özel Talimatları Yürütme</a:t>
            </a:r>
            <a:endParaRPr lang="en-US" dirty="0"/>
          </a:p>
        </p:txBody>
      </p:sp>
      <p:graphicFrame>
        <p:nvGraphicFramePr>
          <p:cNvPr id="6" name="Content Placeholder 3">
            <a:extLst>
              <a:ext uri="{FF2B5EF4-FFF2-40B4-BE49-F238E27FC236}">
                <a16:creationId xmlns:a16="http://schemas.microsoft.com/office/drawing/2014/main" id="{8F542690-0623-4AA7-8B2E-923B641C238D}"/>
              </a:ext>
            </a:extLst>
          </p:cNvPr>
          <p:cNvGraphicFramePr>
            <a:graphicFrameLocks noGrp="1"/>
          </p:cNvGraphicFramePr>
          <p:nvPr>
            <p:ph idx="1"/>
            <p:extLst>
              <p:ext uri="{D42A27DB-BD31-4B8C-83A1-F6EECF244321}">
                <p14:modId xmlns:p14="http://schemas.microsoft.com/office/powerpoint/2010/main" val="781045700"/>
              </p:ext>
            </p:extLst>
          </p:nvPr>
        </p:nvGraphicFramePr>
        <p:xfrm>
          <a:off x="269236" y="1145615"/>
          <a:ext cx="11626539" cy="4960943"/>
        </p:xfrm>
        <a:graphic>
          <a:graphicData uri="http://schemas.openxmlformats.org/drawingml/2006/table">
            <a:tbl>
              <a:tblPr firstRow="1" bandRow="1">
                <a:tableStyleId>{5C22544A-7EE6-4342-B048-85BDC9FD1C3A}</a:tableStyleId>
              </a:tblPr>
              <a:tblGrid>
                <a:gridCol w="3168427">
                  <a:extLst>
                    <a:ext uri="{9D8B030D-6E8A-4147-A177-3AD203B41FA5}">
                      <a16:colId xmlns:a16="http://schemas.microsoft.com/office/drawing/2014/main" val="20000"/>
                    </a:ext>
                  </a:extLst>
                </a:gridCol>
                <a:gridCol w="8458112">
                  <a:extLst>
                    <a:ext uri="{9D8B030D-6E8A-4147-A177-3AD203B41FA5}">
                      <a16:colId xmlns:a16="http://schemas.microsoft.com/office/drawing/2014/main" val="20001"/>
                    </a:ext>
                  </a:extLst>
                </a:gridCol>
              </a:tblGrid>
              <a:tr h="381611">
                <a:tc>
                  <a:txBody>
                    <a:bodyPr/>
                    <a:lstStyle/>
                    <a:p>
                      <a:pPr rtl="0" algn="l"/>
                      <a:r>
                        <a:rPr lang="en-GB" sz="1600" b="1" dirty="0">
                          <a:effectLst/>
                        </a:rPr>
                        <a:t>Talimat</a:t>
                      </a:r>
                    </a:p>
                  </a:txBody>
                  <a:tcPr marL="121872" marR="121872" anchor="ctr"/>
                </a:tc>
                <a:tc>
                  <a:txBody>
                    <a:bodyPr/>
                    <a:lstStyle/>
                    <a:p>
                      <a:pPr rtl="0" algn="l"/>
                      <a:r>
                        <a:rPr lang="en-GB" sz="1600" b="1" dirty="0">
                          <a:effectLst/>
                        </a:rPr>
                        <a:t>CMSIS iç işlevi</a:t>
                      </a:r>
                    </a:p>
                  </a:txBody>
                  <a:tcPr marL="121872" marR="121872" anchor="ctr"/>
                </a:tc>
                <a:extLst>
                  <a:ext uri="{0D108BD9-81ED-4DB2-BD59-A6C34878D82A}">
                    <a16:rowId xmlns:a16="http://schemas.microsoft.com/office/drawing/2014/main" val="10000"/>
                  </a:ext>
                </a:extLst>
              </a:tr>
              <a:tr h="381611">
                <a:tc>
                  <a:txBody>
                    <a:bodyPr/>
                    <a:lstStyle/>
                    <a:p>
                      <a:pPr rtl="0" algn="l"/>
                      <a:r>
                        <a:rPr lang="en-GB" sz="1600" dirty="0">
                          <a:effectLst/>
                        </a:rPr>
                        <a:t>CPSIE i</a:t>
                      </a:r>
                    </a:p>
                  </a:txBody>
                  <a:tcPr marL="121872" marR="121872" anchor="ctr"/>
                </a:tc>
                <a:tc>
                  <a:txBody>
                    <a:bodyPr/>
                    <a:lstStyle/>
                    <a:p>
                      <a:pPr rtl="0" algn="l"/>
                      <a:r>
                        <a:rPr lang="en-GB" sz="1600" i="1" dirty="0">
                          <a:effectLst/>
                        </a:rPr>
                        <a:t>void __enable_irq (void)</a:t>
                      </a:r>
                    </a:p>
                  </a:txBody>
                  <a:tcPr marL="121872" marR="121872" anchor="ctr"/>
                </a:tc>
                <a:extLst>
                  <a:ext uri="{0D108BD9-81ED-4DB2-BD59-A6C34878D82A}">
                    <a16:rowId xmlns:a16="http://schemas.microsoft.com/office/drawing/2014/main" val="10001"/>
                  </a:ext>
                </a:extLst>
              </a:tr>
              <a:tr h="381611">
                <a:tc>
                  <a:txBody>
                    <a:bodyPr/>
                    <a:lstStyle/>
                    <a:p>
                      <a:pPr rtl="0" algn="l"/>
                      <a:r>
                        <a:rPr lang="en-GB" sz="1600" dirty="0">
                          <a:effectLst/>
                        </a:rPr>
                        <a:t>CPSID i</a:t>
                      </a:r>
                    </a:p>
                  </a:txBody>
                  <a:tcPr marL="121872" marR="121872" anchor="ctr"/>
                </a:tc>
                <a:tc>
                  <a:txBody>
                    <a:bodyPr/>
                    <a:lstStyle/>
                    <a:p>
                      <a:pPr rtl="0" algn="l"/>
                      <a:r>
                        <a:rPr lang="en-GB" sz="1600" i="1" dirty="0">
                          <a:effectLst/>
                        </a:rPr>
                        <a:t>void __disable_irq (void)</a:t>
                      </a:r>
                    </a:p>
                  </a:txBody>
                  <a:tcPr marL="121872" marR="121872" anchor="ctr"/>
                </a:tc>
                <a:extLst>
                  <a:ext uri="{0D108BD9-81ED-4DB2-BD59-A6C34878D82A}">
                    <a16:rowId xmlns:a16="http://schemas.microsoft.com/office/drawing/2014/main" val="10002"/>
                  </a:ext>
                </a:extLst>
              </a:tr>
              <a:tr h="381611">
                <a:tc>
                  <a:txBody>
                    <a:bodyPr/>
                    <a:lstStyle/>
                    <a:p>
                      <a:pPr rtl="0" algn="l"/>
                      <a:r>
                        <a:rPr lang="en-GB" sz="1600" dirty="0">
                          <a:effectLst/>
                        </a:rPr>
                        <a:t>ISB</a:t>
                      </a:r>
                    </a:p>
                  </a:txBody>
                  <a:tcPr marL="121872" marR="121872" anchor="ctr"/>
                </a:tc>
                <a:tc>
                  <a:txBody>
                    <a:bodyPr/>
                    <a:lstStyle/>
                    <a:p>
                      <a:pPr rtl="0" algn="l"/>
                      <a:r>
                        <a:rPr lang="en-GB" sz="1600" i="1" dirty="0">
                          <a:effectLst/>
                        </a:rPr>
                        <a:t>void __ISB (void)</a:t>
                      </a:r>
                    </a:p>
                  </a:txBody>
                  <a:tcPr marL="121872" marR="121872" anchor="ctr"/>
                </a:tc>
                <a:extLst>
                  <a:ext uri="{0D108BD9-81ED-4DB2-BD59-A6C34878D82A}">
                    <a16:rowId xmlns:a16="http://schemas.microsoft.com/office/drawing/2014/main" val="10003"/>
                  </a:ext>
                </a:extLst>
              </a:tr>
              <a:tr h="381611">
                <a:tc>
                  <a:txBody>
                    <a:bodyPr/>
                    <a:lstStyle/>
                    <a:p>
                      <a:pPr rtl="0" algn="l"/>
                      <a:r>
                        <a:rPr lang="en-GB" sz="1600" dirty="0">
                          <a:effectLst/>
                        </a:rPr>
                        <a:t>DSB</a:t>
                      </a:r>
                    </a:p>
                  </a:txBody>
                  <a:tcPr marL="121872" marR="121872" anchor="ctr"/>
                </a:tc>
                <a:tc>
                  <a:txBody>
                    <a:bodyPr/>
                    <a:lstStyle/>
                    <a:p>
                      <a:pPr rtl="0" algn="l"/>
                      <a:r>
                        <a:rPr lang="en-GB" sz="1600" i="1" dirty="0">
                          <a:effectLst/>
                        </a:rPr>
                        <a:t>void __DSB (void)</a:t>
                      </a:r>
                    </a:p>
                  </a:txBody>
                  <a:tcPr marL="121872" marR="121872" anchor="ctr"/>
                </a:tc>
                <a:extLst>
                  <a:ext uri="{0D108BD9-81ED-4DB2-BD59-A6C34878D82A}">
                    <a16:rowId xmlns:a16="http://schemas.microsoft.com/office/drawing/2014/main" val="10004"/>
                  </a:ext>
                </a:extLst>
              </a:tr>
              <a:tr h="381611">
                <a:tc>
                  <a:txBody>
                    <a:bodyPr/>
                    <a:lstStyle/>
                    <a:p>
                      <a:pPr rtl="0" algn="l"/>
                      <a:r>
                        <a:rPr lang="en-GB" sz="1600" dirty="0">
                          <a:effectLst/>
                        </a:rPr>
                        <a:t>DMB</a:t>
                      </a:r>
                    </a:p>
                  </a:txBody>
                  <a:tcPr marL="121872" marR="121872" anchor="ctr"/>
                </a:tc>
                <a:tc>
                  <a:txBody>
                    <a:bodyPr/>
                    <a:lstStyle/>
                    <a:p>
                      <a:pPr rtl="0" algn="l"/>
                      <a:r>
                        <a:rPr lang="en-GB" sz="1600" i="1" dirty="0">
                          <a:effectLst/>
                        </a:rPr>
                        <a:t>void __DMB (void)</a:t>
                      </a:r>
                    </a:p>
                  </a:txBody>
                  <a:tcPr marL="121872" marR="121872" anchor="ctr"/>
                </a:tc>
                <a:extLst>
                  <a:ext uri="{0D108BD9-81ED-4DB2-BD59-A6C34878D82A}">
                    <a16:rowId xmlns:a16="http://schemas.microsoft.com/office/drawing/2014/main" val="10005"/>
                  </a:ext>
                </a:extLst>
              </a:tr>
              <a:tr h="381611">
                <a:tc>
                  <a:txBody>
                    <a:bodyPr/>
                    <a:lstStyle/>
                    <a:p>
                      <a:pPr rtl="0" algn="l"/>
                      <a:r>
                        <a:rPr lang="en-GB" sz="1600" dirty="0">
                          <a:effectLst/>
                        </a:rPr>
                        <a:t>HAYIR</a:t>
                      </a:r>
                    </a:p>
                  </a:txBody>
                  <a:tcPr marL="121872" marR="121872" anchor="ctr"/>
                </a:tc>
                <a:tc>
                  <a:txBody>
                    <a:bodyPr/>
                    <a:lstStyle/>
                    <a:p>
                      <a:pPr rtl="0" algn="l"/>
                      <a:r>
                        <a:rPr lang="en-GB" sz="1600" i="1" dirty="0">
                          <a:effectLst/>
                        </a:rPr>
                        <a:t>void __NOP (void)</a:t>
                      </a:r>
                    </a:p>
                  </a:txBody>
                  <a:tcPr marL="121872" marR="121872" anchor="ctr"/>
                </a:tc>
                <a:extLst>
                  <a:ext uri="{0D108BD9-81ED-4DB2-BD59-A6C34878D82A}">
                    <a16:rowId xmlns:a16="http://schemas.microsoft.com/office/drawing/2014/main" val="10006"/>
                  </a:ext>
                </a:extLst>
              </a:tr>
              <a:tr h="381611">
                <a:tc>
                  <a:txBody>
                    <a:bodyPr/>
                    <a:lstStyle/>
                    <a:p>
                      <a:pPr rtl="0" algn="l"/>
                      <a:r>
                        <a:rPr lang="en-GB" sz="1600" dirty="0">
                          <a:effectLst/>
                        </a:rPr>
                        <a:t>REV</a:t>
                      </a:r>
                    </a:p>
                  </a:txBody>
                  <a:tcPr marL="121872" marR="121872" anchor="ctr"/>
                </a:tc>
                <a:tc>
                  <a:txBody>
                    <a:bodyPr/>
                    <a:lstStyle/>
                    <a:p>
                      <a:pPr rtl="0" algn="l"/>
                      <a:r>
                        <a:rPr lang="en-GB" sz="1600" i="1" dirty="0">
                          <a:effectLst/>
                        </a:rPr>
                        <a:t>uint32_t __REV (uint32_t int değeri)</a:t>
                      </a:r>
                    </a:p>
                  </a:txBody>
                  <a:tcPr marL="121872" marR="121872" anchor="ctr"/>
                </a:tc>
                <a:extLst>
                  <a:ext uri="{0D108BD9-81ED-4DB2-BD59-A6C34878D82A}">
                    <a16:rowId xmlns:a16="http://schemas.microsoft.com/office/drawing/2014/main" val="10007"/>
                  </a:ext>
                </a:extLst>
              </a:tr>
              <a:tr h="381611">
                <a:tc>
                  <a:txBody>
                    <a:bodyPr/>
                    <a:lstStyle/>
                    <a:p>
                      <a:pPr rtl="0" algn="l"/>
                      <a:r>
                        <a:rPr lang="en-GB" sz="1600" dirty="0">
                          <a:effectLst/>
                        </a:rPr>
                        <a:t>REV16</a:t>
                      </a:r>
                    </a:p>
                  </a:txBody>
                  <a:tcPr marL="121872" marR="121872" anchor="ctr"/>
                </a:tc>
                <a:tc>
                  <a:txBody>
                    <a:bodyPr/>
                    <a:lstStyle/>
                    <a:p>
                      <a:pPr rtl="0" algn="l"/>
                      <a:r>
                        <a:rPr lang="en-GB" sz="1600" i="1" dirty="0">
                          <a:effectLst/>
                        </a:rPr>
                        <a:t>uint32_t __REV16 (uint32_t int değeri)</a:t>
                      </a:r>
                    </a:p>
                  </a:txBody>
                  <a:tcPr marL="121872" marR="121872" anchor="ctr"/>
                </a:tc>
                <a:extLst>
                  <a:ext uri="{0D108BD9-81ED-4DB2-BD59-A6C34878D82A}">
                    <a16:rowId xmlns:a16="http://schemas.microsoft.com/office/drawing/2014/main" val="10008"/>
                  </a:ext>
                </a:extLst>
              </a:tr>
              <a:tr h="381611">
                <a:tc>
                  <a:txBody>
                    <a:bodyPr/>
                    <a:lstStyle/>
                    <a:p>
                      <a:pPr rtl="0" algn="l"/>
                      <a:r>
                        <a:rPr lang="en-GB" sz="1600" dirty="0">
                          <a:effectLst/>
                        </a:rPr>
                        <a:t>REVSH</a:t>
                      </a:r>
                    </a:p>
                  </a:txBody>
                  <a:tcPr marL="121872" marR="121872" anchor="ctr"/>
                </a:tc>
                <a:tc>
                  <a:txBody>
                    <a:bodyPr/>
                    <a:lstStyle/>
                    <a:p>
                      <a:pPr rtl="0" algn="l"/>
                      <a:r>
                        <a:rPr lang="en-GB" sz="1600" i="1" dirty="0">
                          <a:effectLst/>
                        </a:rPr>
                        <a:t>uint32_t __REVSH (uint32_t int değeri)</a:t>
                      </a:r>
                    </a:p>
                  </a:txBody>
                  <a:tcPr marL="121872" marR="121872" anchor="ctr"/>
                </a:tc>
                <a:extLst>
                  <a:ext uri="{0D108BD9-81ED-4DB2-BD59-A6C34878D82A}">
                    <a16:rowId xmlns:a16="http://schemas.microsoft.com/office/drawing/2014/main" val="10009"/>
                  </a:ext>
                </a:extLst>
              </a:tr>
              <a:tr h="381611">
                <a:tc>
                  <a:txBody>
                    <a:bodyPr/>
                    <a:lstStyle/>
                    <a:p>
                      <a:pPr rtl="0" algn="l"/>
                      <a:r>
                        <a:rPr lang="en-GB" sz="1600" dirty="0">
                          <a:effectLst/>
                        </a:rPr>
                        <a:t>SEV</a:t>
                      </a:r>
                    </a:p>
                  </a:txBody>
                  <a:tcPr marL="121872" marR="121872" anchor="ctr"/>
                </a:tc>
                <a:tc>
                  <a:txBody>
                    <a:bodyPr/>
                    <a:lstStyle/>
                    <a:p>
                      <a:pPr rtl="0" algn="l"/>
                      <a:r>
                        <a:rPr lang="en-GB" sz="1600" i="1" dirty="0">
                          <a:effectLst/>
                        </a:rPr>
                        <a:t>void __SEV (geçersiz)</a:t>
                      </a:r>
                    </a:p>
                  </a:txBody>
                  <a:tcPr marL="121872" marR="121872" anchor="ctr"/>
                </a:tc>
                <a:extLst>
                  <a:ext uri="{0D108BD9-81ED-4DB2-BD59-A6C34878D82A}">
                    <a16:rowId xmlns:a16="http://schemas.microsoft.com/office/drawing/2014/main" val="10010"/>
                  </a:ext>
                </a:extLst>
              </a:tr>
              <a:tr h="381611">
                <a:tc>
                  <a:txBody>
                    <a:bodyPr/>
                    <a:lstStyle/>
                    <a:p>
                      <a:pPr rtl="0" algn="l"/>
                      <a:r>
                        <a:rPr lang="en-GB" sz="1600" dirty="0">
                          <a:effectLst/>
                        </a:rPr>
                        <a:t>WFE</a:t>
                      </a:r>
                    </a:p>
                  </a:txBody>
                  <a:tcPr marL="121872" marR="121872" anchor="ctr"/>
                </a:tc>
                <a:tc>
                  <a:txBody>
                    <a:bodyPr/>
                    <a:lstStyle/>
                    <a:p>
                      <a:pPr rtl="0" algn="l"/>
                      <a:r>
                        <a:rPr lang="en-GB" sz="1600" i="1" dirty="0">
                          <a:effectLst/>
                        </a:rPr>
                        <a:t>void __WFE (void)</a:t>
                      </a:r>
                    </a:p>
                  </a:txBody>
                  <a:tcPr marL="121872" marR="121872" anchor="ctr"/>
                </a:tc>
                <a:extLst>
                  <a:ext uri="{0D108BD9-81ED-4DB2-BD59-A6C34878D82A}">
                    <a16:rowId xmlns:a16="http://schemas.microsoft.com/office/drawing/2014/main" val="10011"/>
                  </a:ext>
                </a:extLst>
              </a:tr>
              <a:tr h="381611">
                <a:tc>
                  <a:txBody>
                    <a:bodyPr/>
                    <a:lstStyle/>
                    <a:p>
                      <a:pPr rtl="0" algn="l"/>
                      <a:r>
                        <a:rPr lang="en-GB" sz="1600" dirty="0">
                          <a:effectLst/>
                        </a:rPr>
                        <a:t>WFI</a:t>
                      </a:r>
                    </a:p>
                  </a:txBody>
                  <a:tcPr marL="121872" marR="121872" anchor="ctr"/>
                </a:tc>
                <a:tc>
                  <a:txBody>
                    <a:bodyPr/>
                    <a:lstStyle/>
                    <a:p>
                      <a:pPr rtl="0" algn="l"/>
                      <a:r>
                        <a:rPr lang="en-GB" sz="1600" i="1" dirty="0">
                          <a:effectLst/>
                        </a:rPr>
                        <a:t>void __WFI (void)</a:t>
                      </a:r>
                    </a:p>
                  </a:txBody>
                  <a:tcPr marL="121872" marR="121872"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46219200"/>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2909</Words>
  <Application>Microsoft Office PowerPoint</Application>
  <PresentationFormat>Widescreen</PresentationFormat>
  <Paragraphs>344</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MS PGothic</vt:lpstr>
      <vt:lpstr>MS PGothic</vt:lpstr>
      <vt:lpstr>Arial</vt:lpstr>
      <vt:lpstr>Calibri</vt:lpstr>
      <vt:lpstr>Lucida Console</vt:lpstr>
      <vt:lpstr>Mangal</vt:lpstr>
      <vt:lpstr>Wingdings</vt:lpstr>
      <vt:lpstr>ARM PPT template 2017_Confidential</vt:lpstr>
      <vt:lpstr>Arm CMSIS and  Software Drivers</vt:lpstr>
      <vt:lpstr>Module Syllabus</vt:lpstr>
      <vt:lpstr>Building a System on a Chip (SoC)</vt:lpstr>
      <vt:lpstr>What Is CMSIS?</vt:lpstr>
      <vt:lpstr>What Is Standardized in CMSIS?</vt:lpstr>
      <vt:lpstr>CMSIS Components</vt:lpstr>
      <vt:lpstr>Access NVIC Using CMSIS</vt:lpstr>
      <vt:lpstr>Access Special Registers Using CMSIS</vt:lpstr>
      <vt:lpstr>Execute Special Instructions Using CMSIS</vt:lpstr>
      <vt:lpstr>Access System Using CMSIS</vt:lpstr>
      <vt:lpstr>Benefits of CMSIS</vt:lpstr>
      <vt:lpstr>Device Driver</vt:lpstr>
      <vt:lpstr>Device Driver</vt:lpstr>
      <vt:lpstr>AHB Peripheral Drivers</vt:lpstr>
      <vt:lpstr>Using Pointer to Access Peripherals</vt:lpstr>
      <vt:lpstr>Define Data Structure for Peripherals</vt:lpstr>
      <vt:lpstr>Functions Reuse Between Multiple Units</vt:lpstr>
      <vt:lpstr>Define AHB Peripherals</vt:lpstr>
      <vt:lpstr>Examples of Simple Functions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2018-02-06T16:30:52Z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