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329" r:id="rId5"/>
    <p:sldId id="337" r:id="rId6"/>
    <p:sldId id="302" r:id="rId7"/>
    <p:sldId id="339" r:id="rId8"/>
    <p:sldId id="340" r:id="rId9"/>
    <p:sldId id="341" r:id="rId10"/>
    <p:sldId id="342" r:id="rId11"/>
    <p:sldId id="343" r:id="rId12"/>
    <p:sldId id="344" r:id="rId13"/>
    <p:sldId id="345" r:id="rId14"/>
    <p:sldId id="347" r:id="rId15"/>
    <p:sldId id="348" r:id="rId16"/>
    <p:sldId id="349" r:id="rId17"/>
    <p:sldId id="350" r:id="rId18"/>
    <p:sldId id="352" r:id="rId19"/>
    <p:sldId id="353" r:id="rId20"/>
    <p:sldId id="354" r:id="rId21"/>
    <p:sldId id="355" r:id="rId22"/>
    <p:sldId id="356" r:id="rId23"/>
    <p:sldId id="357" r:id="rId24"/>
    <p:sldId id="358"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10" autoAdjust="0"/>
    <p:restoredTop sz="55133" autoAdjust="0"/>
  </p:normalViewPr>
  <p:slideViewPr>
    <p:cSldViewPr snapToGrid="0">
      <p:cViewPr varScale="1">
        <p:scale>
          <a:sx n="63" d="100"/>
          <a:sy n="63" d="100"/>
        </p:scale>
        <p:origin x="275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2/6/2018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2/6/2018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Bu modül araştırıyor </a:t>
            </a:r>
            <a:r>
              <a:rPr lang="en-GB" baseline="0" dirty="0"/>
              <a:t>a'nın ilkeleri</a:t>
            </a:r>
            <a:r>
              <a:rPr lang="en-GB" dirty="0"/>
              <a:t>uygulama programlama arayüzü (API). Bir</a:t>
            </a:r>
            <a:r>
              <a:rPr lang="en-GB" baseline="0" dirty="0"/>
              <a:t> API</a:t>
            </a:r>
            <a:r>
              <a:rPr lang="en-GB" dirty="0"/>
              <a:t> uygulama geliştiricileri için standart bir programlama arayüzü sağlayabilen bir yazılım soyut katmanıdır.</a:t>
            </a:r>
            <a:r>
              <a:rPr lang="en-GB" baseline="0" dirty="0"/>
              <a:t> Nasıl yapılacağını da tartışacağız </a:t>
            </a:r>
            <a:r>
              <a:rPr lang="en-GB" sz="1200" dirty="0"/>
              <a:t>bir API geliştirmek</a:t>
            </a:r>
            <a:r>
              <a:rPr lang="en-GB" sz="1200" baseline="0" dirty="0"/>
              <a:t> sen</a:t>
            </a:r>
            <a:r>
              <a:rPr lang="en-GB" sz="1200" dirty="0"/>
              <a:t>yazılım sürücüleri ve CMSIS tarafından sağlanan işlevleri söyleyin. En sonunda,</a:t>
            </a:r>
            <a:r>
              <a:rPr lang="en-GB" sz="1200" baseline="0" dirty="0"/>
              <a:t> yapacağız</a:t>
            </a:r>
            <a:r>
              <a:rPr lang="en-GB" sz="1200" dirty="0"/>
              <a:t>Yılan oyunu geliştirmek</a:t>
            </a:r>
            <a:r>
              <a:rPr lang="en-GB" sz="1200" baseline="0" dirty="0"/>
              <a:t> SoC'mizde çalıştırmak için uygulama.</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3</a:t>
            </a:fld>
            <a:endParaRPr lang="en-US" altLang="en-US" dirty="0"/>
          </a:p>
        </p:txBody>
      </p:sp>
    </p:spTree>
    <p:extLst>
      <p:ext uri="{BB962C8B-B14F-4D97-AF65-F5344CB8AC3E}">
        <p14:creationId xmlns:p14="http://schemas.microsoft.com/office/powerpoint/2010/main" val="1472447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US"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12</a:t>
            </a:fld>
            <a:endParaRPr lang="en-US" altLang="en-US" dirty="0"/>
          </a:p>
        </p:txBody>
      </p:sp>
    </p:spTree>
    <p:extLst>
      <p:ext uri="{BB962C8B-B14F-4D97-AF65-F5344CB8AC3E}">
        <p14:creationId xmlns:p14="http://schemas.microsoft.com/office/powerpoint/2010/main" val="2343026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13</a:t>
            </a:fld>
            <a:endParaRPr lang="en-US" altLang="en-US" dirty="0"/>
          </a:p>
        </p:txBody>
      </p:sp>
    </p:spTree>
    <p:extLst>
      <p:ext uri="{BB962C8B-B14F-4D97-AF65-F5344CB8AC3E}">
        <p14:creationId xmlns:p14="http://schemas.microsoft.com/office/powerpoint/2010/main" val="2052150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Yapabilirsin</a:t>
            </a:r>
            <a:r>
              <a:rPr lang="en-GB" baseline="0" dirty="0"/>
              <a:t> çok sayıda program </a:t>
            </a:r>
            <a:r>
              <a:rPr lang="en-GB" dirty="0"/>
              <a:t>giriş olarak UART ve çıkış olarak VGA kullanarak oyunlar; örneğin, PACMAN</a:t>
            </a:r>
            <a:r>
              <a:rPr lang="en-GB" baseline="0" dirty="0"/>
              <a:t> , </a:t>
            </a:r>
            <a:r>
              <a:rPr lang="en-GB" dirty="0"/>
              <a:t>TETRİS,</a:t>
            </a:r>
            <a:r>
              <a:rPr lang="en-GB" baseline="0" dirty="0"/>
              <a:t> ve </a:t>
            </a:r>
            <a:r>
              <a:rPr lang="en-GB" dirty="0"/>
              <a:t>BREAK.</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14</a:t>
            </a:fld>
            <a:endParaRPr lang="en-US" altLang="en-US" dirty="0"/>
          </a:p>
        </p:txBody>
      </p:sp>
    </p:spTree>
    <p:extLst>
      <p:ext uri="{BB962C8B-B14F-4D97-AF65-F5344CB8AC3E}">
        <p14:creationId xmlns:p14="http://schemas.microsoft.com/office/powerpoint/2010/main" val="3534923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Biz</a:t>
            </a:r>
            <a:r>
              <a:rPr lang="en-GB" baseline="0" dirty="0"/>
              <a:t>şimdi, sistemin hem donanım hem de yazılım bölümlerindeki güç tasarrufu özelliklerinden yararlanarak güç açısından verimli uygulamaları nasıl geliştirebileceğimizi tartışacaklar. İlk olarak, bu slayt Cortex-M0 işlemcide bulunan ana güç tasarrufu özelliklerini incelemektedir.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hangingPunct="0" rtl="0" algn="l"/>
            <a:r>
              <a:rPr lang="en-GB" sz="1200" kern="1200" dirty="0">
                <a:solidFill>
                  <a:schemeClr val="tx1"/>
                </a:solidFill>
                <a:effectLst/>
                <a:latin typeface="+mn-lt"/>
                <a:ea typeface="ＭＳ Ｐゴシック" charset="0"/>
                <a:cs typeface="ＭＳ Ｐゴシック" charset="0"/>
              </a:rPr>
              <a:t>Cortex-M0, işlemcinin hiçbir şey yapmadığında güç tüketimini azaltmasına olanak tanıyan uyku modları için mimari bir desteğe sahiptir. İki olası uyku modu vardır: normal ve derin. Ek olarak, daha önce gördüğümüz gibi, WFE ve WFI olarak adlandırılan bu uyku modlarına girmek için özel talimatlar vardır. Ayrıca, uyku modlarını desteklemek için işlemci mimarisinde, derin uyku modu sırasında saat geçit uygulamasını kolaylaştıran ve güç tüketimini daha da azaltan uyandırma kesinti denetleyicisi (WIC) adı verilen isteğe bağlı bir donanım bloğu bulunur. Çıkışta uyku, uyku modundan geçişi hızlandıran bir diğer önemli özelliktir;</a:t>
            </a:r>
            <a:r>
              <a:rPr lang="en-GB" sz="1200" kern="1200" baseline="0" dirty="0">
                <a:solidFill>
                  <a:schemeClr val="tx1"/>
                </a:solidFill>
                <a:effectLst/>
                <a:latin typeface="+mn-lt"/>
                <a:ea typeface="ＭＳ Ｐゴシック" charset="0"/>
                <a:cs typeface="ＭＳ Ｐゴシック" charset="0"/>
              </a:rPr>
              <a:t> bu</a:t>
            </a:r>
            <a:r>
              <a:rPr lang="en-GB" sz="1200" kern="1200" dirty="0">
                <a:solidFill>
                  <a:schemeClr val="tx1"/>
                </a:solidFill>
                <a:effectLst/>
                <a:latin typeface="+mn-lt"/>
                <a:ea typeface="ＭＳ Ｐゴシック" charset="0"/>
                <a:cs typeface="ＭＳ Ｐゴシック" charset="0"/>
              </a:rPr>
              <a:t>işlemcinin mümkün olduğu kadar uzun süre bu düşük güç modunda kalmasını sağlar. Son olarak, Cortex-M0'ın nispeten küçük alan ek yükü, diğer 32 bit işlemcilere kıyasla statik sızıntı gücünü önemli ölçüde azaltır.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15</a:t>
            </a:fld>
            <a:endParaRPr lang="en-US" altLang="en-US" dirty="0"/>
          </a:p>
        </p:txBody>
      </p:sp>
    </p:spTree>
    <p:extLst>
      <p:ext uri="{BB962C8B-B14F-4D97-AF65-F5344CB8AC3E}">
        <p14:creationId xmlns:p14="http://schemas.microsoft.com/office/powerpoint/2010/main" val="205323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1800"/>
              </a:spcBef>
              <a:spcAft>
                <a:spcPts val="0"/>
              </a:spcAft>
              <a:buClrTx/>
              <a:buSzTx/>
              <a:buFontTx/>
              <a:buNone/>
              <a:tabLst/>
              <a:defRPr/>
            </a:pPr>
            <a:r>
              <a:rPr lang="en-GB" sz="1400" b="0" dirty="0"/>
              <a:t>Orada</a:t>
            </a:r>
            <a:r>
              <a:rPr lang="en-GB" sz="1400" b="0" baseline="0" dirty="0"/>
              <a:t> üç yol t</a:t>
            </a:r>
            <a:r>
              <a:rPr lang="en-GB" sz="1400" b="0" dirty="0"/>
              <a:t>o uyku moduna girin:</a:t>
            </a:r>
            <a:r>
              <a:rPr lang="en-GB" sz="1400" b="0" baseline="0" dirty="0"/>
              <a:t> </a:t>
            </a:r>
            <a:r>
              <a:rPr lang="en-GB" sz="1200" b="0" baseline="0" dirty="0"/>
              <a:t>sen</a:t>
            </a:r>
            <a:r>
              <a:rPr lang="en-GB" sz="1200" dirty="0"/>
              <a:t>WFE (olay için bekle) talimatını söyle;</a:t>
            </a:r>
            <a:r>
              <a:rPr lang="en-GB" sz="1200" baseline="0" dirty="0"/>
              <a:t> sen</a:t>
            </a:r>
            <a:r>
              <a:rPr lang="en-GB" sz="1200" dirty="0"/>
              <a:t>WFI (kesme için bekleyin) talimatlarını söyleyin;</a:t>
            </a:r>
            <a:r>
              <a:rPr lang="en-GB" sz="1200" baseline="0" dirty="0"/>
              <a:t> veya kullanarak </a:t>
            </a:r>
            <a:r>
              <a:rPr lang="en-GB" sz="1200" dirty="0"/>
              <a:t>çıkışta uyku özelliği.</a:t>
            </a:r>
            <a:r>
              <a:rPr lang="en-GB" sz="1200" baseline="0" dirty="0"/>
              <a:t> </a:t>
            </a:r>
            <a:r>
              <a:rPr lang="en-GB" sz="1200" dirty="0"/>
              <a:t>Bir olay meydana gelirse işlemci uyku modundan çıkabilir.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16</a:t>
            </a:fld>
            <a:endParaRPr lang="en-US" altLang="en-US" dirty="0"/>
          </a:p>
        </p:txBody>
      </p:sp>
    </p:spTree>
    <p:extLst>
      <p:ext uri="{BB962C8B-B14F-4D97-AF65-F5344CB8AC3E}">
        <p14:creationId xmlns:p14="http://schemas.microsoft.com/office/powerpoint/2010/main" val="2233582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eaLnBrk="0" fontAlgn="base" hangingPunct="0" rtl="0" algn="l">
              <a:spcBef>
                <a:spcPct val="30000"/>
              </a:spcBef>
              <a:spcAft>
                <a:spcPct val="0"/>
              </a:spcAft>
              <a:defRPr/>
            </a:pPr>
            <a:r>
              <a:rPr lang="en-GB" sz="1300" dirty="0"/>
              <a:t>Yukarıdaki tablo, SCR kaydının içeriğini göstermektedir.</a:t>
            </a:r>
            <a:r>
              <a:rPr lang="en-GB" sz="1300" baseline="0" dirty="0"/>
              <a:t> </a:t>
            </a:r>
            <a:r>
              <a:rPr lang="en-GB" sz="1300" dirty="0"/>
              <a:t>Çıkışta uyku, bit [1] ayarlanarak etkinleştirilir.</a:t>
            </a:r>
            <a:r>
              <a:rPr lang="en-GB" sz="1300" baseline="0" dirty="0"/>
              <a:t> </a:t>
            </a:r>
            <a:r>
              <a:rPr lang="en-GB" dirty="0"/>
              <a:t>İçin</a:t>
            </a:r>
            <a:r>
              <a:rPr lang="en-GB" baseline="0" dirty="0"/>
              <a:t>normal uyku modunu etkinleştirin, bit [2] 'yi sıfıra ayarlamamız gerekir; derin uyku modu için, aynı biti mantık 1'e ayarladık.</a:t>
            </a:r>
            <a:r>
              <a:rPr lang="en-GB" dirty="0"/>
              <a:t>Cortex</a:t>
            </a:r>
            <a:r>
              <a:rPr lang="en-GB" baseline="0" dirty="0"/>
              <a:t> M0'da ayrıca</a:t>
            </a:r>
            <a:r>
              <a:rPr lang="en-GB" dirty="0"/>
              <a:t> Beklemede olayı gönderme özelliği, herhangi bir kesintinin (devre dışı bırakılanlar dahil) işlemciyi uyandırmasına izin verir; bu, WFE talimatını yürüterek uyku modunda kalır.</a:t>
            </a:r>
            <a:r>
              <a:rPr lang="en-GB" baseline="0" dirty="0"/>
              <a:t> T</a:t>
            </a:r>
            <a:r>
              <a:rPr lang="en-GB" dirty="0"/>
              <a:t>onun</a:t>
            </a:r>
            <a:r>
              <a:rPr lang="en-GB" baseline="0" dirty="0"/>
              <a:t> özellik, SCR yazmacındaki bit [4] tarafından kontrol edilir, w</a:t>
            </a:r>
            <a:r>
              <a:rPr lang="en-GB" dirty="0"/>
              <a:t>SeVOnPend biti ayarlandığında. Bir kesme, etkin olmayan durumdan bekleme durumuna geçerse, bir olay oluşturulur ve işlemci WFE uykusundan uyandırılır.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17</a:t>
            </a:fld>
            <a:endParaRPr lang="en-US" altLang="en-US" dirty="0"/>
          </a:p>
        </p:txBody>
      </p:sp>
    </p:spTree>
    <p:extLst>
      <p:ext uri="{BB962C8B-B14F-4D97-AF65-F5344CB8AC3E}">
        <p14:creationId xmlns:p14="http://schemas.microsoft.com/office/powerpoint/2010/main" val="3339877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50" dirty="0"/>
              <a:t>Çıkışta uyku özelliği, tüm istisna işleyicileri tamamlanır tamamlanmaz işlemcinin uyku moduna girmesine izin verir.</a:t>
            </a:r>
            <a:r>
              <a:rPr lang="en-GB" sz="1050" baseline="0" dirty="0"/>
              <a:t> Bu özelliğin kullanılması, işlemcinin güç tüketimini azaltmaya yardımcı olur, çünkü </a:t>
            </a:r>
            <a:r>
              <a:rPr lang="en-GB" sz="1200" baseline="0" dirty="0"/>
              <a:t>t</a:t>
            </a:r>
            <a:r>
              <a:rPr lang="en-GB" sz="1200" dirty="0"/>
              <a:t>Ana iş parçacığında gereksiz programların yürütülmesi engellenir,</a:t>
            </a:r>
            <a:r>
              <a:rPr lang="en-GB" sz="1200" baseline="0" dirty="0"/>
              <a:t> ve ayrıca, t</a:t>
            </a:r>
            <a:r>
              <a:rPr lang="en-GB" sz="1200" dirty="0"/>
              <a:t>Gereksiz istifleme ve boşaltma işlemlerinden kaçınılır. Çıkışta uyku</a:t>
            </a:r>
            <a:r>
              <a:rPr lang="en-GB" sz="1200" baseline="0" dirty="0"/>
              <a:t> özelliği, işlemcinin uyku modunda kalabileceği süreyi en üst düzeye çıkaracağından, genellikle kesintiye dayalı uygulamalarda kullanılır.</a:t>
            </a:r>
            <a:endParaRPr lang="en-GB" sz="1200"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18</a:t>
            </a:fld>
            <a:endParaRPr lang="en-US" altLang="en-US" dirty="0"/>
          </a:p>
        </p:txBody>
      </p:sp>
    </p:spTree>
    <p:extLst>
      <p:ext uri="{BB962C8B-B14F-4D97-AF65-F5344CB8AC3E}">
        <p14:creationId xmlns:p14="http://schemas.microsoft.com/office/powerpoint/2010/main" val="2588652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sz="1200" b="0" i="0" u="none" strike="noStrike" kern="1200" baseline="0" dirty="0">
                <a:solidFill>
                  <a:schemeClr val="tx1"/>
                </a:solidFill>
                <a:latin typeface="Arial" pitchFamily="100" charset="0"/>
                <a:ea typeface="MS PGothic" pitchFamily="34" charset="-128"/>
                <a:cs typeface="ＭＳ Ｐゴシック" charset="0"/>
              </a:rPr>
              <a:t>Güç tasarrufu yaklaşımları, uygulama düzeyinde de mevcuttur. Aslında, uygulama işleminin akışı genellikle güç tüketimi üzerinde büyük bir etkiye sahiptir. Uygulama işleme akışını yapılandırmanın birçok yolu vardır; iki temel işleme yapısı türünü ele alacağız.</a:t>
            </a:r>
          </a:p>
          <a:p>
            <a:pPr rtl="0" algn="l"/>
            <a:endParaRPr lang="en-US" sz="1200" b="0" i="0" kern="1200" baseline="0" dirty="0">
              <a:solidFill>
                <a:schemeClr val="tx1"/>
              </a:solidFill>
              <a:effectLst/>
              <a:latin typeface="Arial" pitchFamily="100" charset="0"/>
              <a:ea typeface="MS PGothic" pitchFamily="34" charset="-128"/>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pitchFamily="100" charset="0"/>
                <a:ea typeface="MS PGothic" pitchFamily="34" charset="-128"/>
                <a:cs typeface="ＭＳ Ｐゴシック" charset="0"/>
              </a:rPr>
              <a:t>İlki yoklama olarak adlandırılır. Bu durumda, programın yürütülmesi şu durumlarda durdurulacaktır:</a:t>
            </a:r>
            <a:r>
              <a:rPr lang="en-US" sz="1200" b="0" i="0" kern="1200" dirty="0">
                <a:solidFill>
                  <a:schemeClr val="tx1"/>
                </a:solidFill>
                <a:effectLst/>
                <a:latin typeface="Arial" pitchFamily="100" charset="0"/>
                <a:ea typeface="MS PGothic" pitchFamily="34" charset="-128"/>
                <a:cs typeface="ＭＳ Ｐゴシック" charset="0"/>
              </a:rPr>
              <a:t>bir G / Ç işlemi gereklidir.</a:t>
            </a:r>
            <a:r>
              <a:rPr lang="en-US" sz="1200" b="0" i="0" kern="1200" baseline="0" dirty="0">
                <a:solidFill>
                  <a:schemeClr val="tx1"/>
                </a:solidFill>
                <a:effectLst/>
                <a:latin typeface="Arial" pitchFamily="100" charset="0"/>
                <a:ea typeface="MS PGothic" pitchFamily="34" charset="-128"/>
                <a:cs typeface="ＭＳ Ｐゴシック" charset="0"/>
              </a:rPr>
              <a:t>Bunu takiben işlemci, hazır olana kadar G / Ç'nin durumlarını kontrol etmeye devam edecektir. Bu yaklaşım, çok fazla CPU zamanı harcanmasına neden olur.</a:t>
            </a:r>
            <a:r>
              <a:rPr lang="en-US" sz="1200" b="0" i="0" kern="1200" dirty="0">
                <a:solidFill>
                  <a:schemeClr val="tx1"/>
                </a:solidFill>
                <a:effectLst/>
                <a:latin typeface="Arial" pitchFamily="100" charset="0"/>
                <a:ea typeface="MS PGothic" pitchFamily="34" charset="-128"/>
                <a:cs typeface="ＭＳ Ｐゴシック" charset="0"/>
              </a:rPr>
              <a:t>eğer kullanıyorsak</a:t>
            </a:r>
            <a:r>
              <a:rPr lang="en-US" sz="1200" b="0" i="0" kern="1200" baseline="0" dirty="0">
                <a:solidFill>
                  <a:schemeClr val="tx1"/>
                </a:solidFill>
                <a:effectLst/>
                <a:latin typeface="Arial" pitchFamily="100" charset="0"/>
                <a:ea typeface="MS PGothic" pitchFamily="34" charset="-128"/>
                <a:cs typeface="ＭＳ Ｐゴシック" charset="0"/>
              </a:rPr>
              <a:t>her saniyede artan bir sayıyı görüntülemek için bu işlem yapısının, bir değere ulaştığında kontrol etmek için donanım zamanlayıcısında tutulan değeri tekrar tekrar kontrol etmesi gerekecektir. Bu işleme yaklaşımı, hızlı yanıt verebilecek birçok etkinliğe sahip bir sistem oluşturmak zor olduğundan, yanıt süresi diğer tüm işlemlere bağlı olduğundan karmaşık uygulamalar için uygun değildir.</a:t>
            </a:r>
          </a:p>
          <a:p>
            <a:pPr rtl="0" algn="l"/>
            <a:endParaRPr lang="en-US" sz="1200" b="0" i="0" kern="1200" baseline="0" dirty="0">
              <a:solidFill>
                <a:schemeClr val="tx1"/>
              </a:solidFill>
              <a:effectLst/>
              <a:latin typeface="Arial" pitchFamily="100" charset="0"/>
              <a:ea typeface="MS PGothic" pitchFamily="34" charset="-128"/>
              <a:cs typeface="ＭＳ Ｐゴシック" charset="0"/>
            </a:endParaRPr>
          </a:p>
          <a:p>
            <a:pPr rtl="0" algn="l"/>
            <a:r>
              <a:rPr lang="en-US" sz="1200" b="0" i="0" kern="1200" baseline="0" dirty="0">
                <a:solidFill>
                  <a:schemeClr val="tx1"/>
                </a:solidFill>
                <a:effectLst/>
                <a:latin typeface="Arial" pitchFamily="100" charset="0"/>
                <a:ea typeface="MS PGothic" pitchFamily="34" charset="-128"/>
                <a:cs typeface="ＭＳ Ｐゴシック" charset="0"/>
              </a:rPr>
              <a:t>İkinci temel tür işleme yapısı, kesintiye dayalıdır. Bu durumda, kontrol edilmekte olan donanım cihazı (örneğin, bir UART çevre birimi), hizmet verilmesi gerektiğinde bir donanım kesintisinin meydana gelmesine neden olacaktır, bu noktada işlemci, bir servis rutinini kesintiye uğratabilir.</a:t>
            </a:r>
            <a:r>
              <a:rPr lang="en-US" sz="1200" b="0" i="0" kern="1200" dirty="0">
                <a:solidFill>
                  <a:schemeClr val="tx1"/>
                </a:solidFill>
                <a:effectLst/>
                <a:latin typeface="Arial" pitchFamily="100" charset="0"/>
                <a:ea typeface="MS PGothic" pitchFamily="34" charset="-128"/>
                <a:cs typeface="ＭＳ Ｐゴシック" charset="0"/>
              </a:rPr>
              <a:t>Örneğin, kullanıyorsak</a:t>
            </a:r>
            <a:r>
              <a:rPr lang="en-US" sz="1200" b="0" i="0" kern="1200" baseline="0" dirty="0">
                <a:solidFill>
                  <a:schemeClr val="tx1"/>
                </a:solidFill>
                <a:effectLst/>
                <a:latin typeface="Arial" pitchFamily="100" charset="0"/>
                <a:ea typeface="MS PGothic" pitchFamily="34" charset="-128"/>
                <a:cs typeface="ＭＳ Ｐゴシック" charset="0"/>
              </a:rPr>
              <a:t>bu işlem yapısı, her saniyede artan bir sayıyı görüntülemek için, tek yapmamız gereken zamanlayıcı çevre birimini her saniye bir kesinti oluşturacak şekilde yapılandırmak; işlemci, numarayı bir monitörde veya başka bir görüntüleme aygıtında görüntülemeye yanıt olarak belirli bir kod (kesinti hizmet rutini: ISR) çalıştıracaktır. Kod yalnızca gerektiğinde çalıştığından, kesintiye dayalı yaklaşım daha verimlidir. ISR yanıt süresi diğer işlemlerin çoğuna bağlı olmadığından da hızlıdır. Ayrıca kod modülleri bağımsız olarak geliştirilebilir.</a:t>
            </a:r>
          </a:p>
          <a:p>
            <a:pPr rtl="0" algn="l"/>
            <a:endParaRPr lang="en-US" sz="1200" b="0" i="0" u="none" strike="noStrike" kern="1200" baseline="0" dirty="0">
              <a:solidFill>
                <a:schemeClr val="tx1"/>
              </a:solidFill>
              <a:latin typeface="Arial" pitchFamily="100" charset="0"/>
              <a:ea typeface="MS PGothic" pitchFamily="34" charset="-128"/>
              <a:cs typeface="ＭＳ Ｐゴシック" charset="0"/>
            </a:endParaRPr>
          </a:p>
          <a:p>
            <a:pPr rtl="0" algn="l"/>
            <a:r>
              <a:rPr lang="en-US" sz="1200" b="0" i="0" u="none" strike="noStrike" kern="1200" baseline="0" dirty="0">
                <a:solidFill>
                  <a:schemeClr val="tx1"/>
                </a:solidFill>
                <a:latin typeface="Arial" pitchFamily="100" charset="0"/>
                <a:ea typeface="MS PGothic" pitchFamily="34" charset="-128"/>
                <a:cs typeface="ＭＳ Ｐゴシック" charset="0"/>
              </a:rPr>
              <a:t>İşlemci, herhangi bir işlem gerekmediğinde uyku moduna girebildiğinden, bu yaklaşım özellikle düşük güçlü uygulamalarda kullanışlıdır.</a:t>
            </a:r>
            <a:endParaRPr lang="en-US" sz="1200" b="0" i="0" kern="1200" baseline="0" dirty="0">
              <a:solidFill>
                <a:schemeClr val="tx1"/>
              </a:solidFill>
              <a:effectLst/>
              <a:latin typeface="Arial" pitchFamily="100" charset="0"/>
              <a:ea typeface="MS PGothic" pitchFamily="34" charset="-128"/>
              <a:cs typeface="ＭＳ Ｐゴシック" charset="0"/>
            </a:endParaRP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19</a:t>
            </a:fld>
            <a:endParaRPr lang="en-US" altLang="en-US" dirty="0"/>
          </a:p>
        </p:txBody>
      </p:sp>
    </p:spTree>
    <p:extLst>
      <p:ext uri="{BB962C8B-B14F-4D97-AF65-F5344CB8AC3E}">
        <p14:creationId xmlns:p14="http://schemas.microsoft.com/office/powerpoint/2010/main" val="4091422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İçin</a:t>
            </a:r>
            <a:r>
              <a:rPr lang="en-GB" baseline="0" dirty="0"/>
              <a:t>güç tüketimini azaltırsanız, sistemin hem donanım hem de yazılım bölümlerinin güç tasarrufu özelliklerini kullanabilirsiniz. Yazılım tarafında siz</a:t>
            </a:r>
            <a:r>
              <a:rPr lang="en-GB" dirty="0"/>
              <a:t>Yapabilmek</a:t>
            </a:r>
            <a:r>
              <a:rPr lang="en-GB" baseline="0" dirty="0"/>
              <a:t> c</a:t>
            </a:r>
            <a:r>
              <a:rPr lang="en-GB" dirty="0"/>
              <a:t>kod yapınızı değiştirin ve onu kesintiye dayalı bir uygulama haline getirin; örneğin Snake oyununda,</a:t>
            </a:r>
            <a:r>
              <a:rPr lang="en-GB" baseline="0" dirty="0"/>
              <a:t> t</a:t>
            </a:r>
            <a:r>
              <a:rPr lang="en-GB" dirty="0"/>
              <a:t>Yılanın hareketi, zamanlayıcıdan gelen kesinti ile tetiklenebilir.</a:t>
            </a:r>
            <a:r>
              <a:rPr lang="en-GB" baseline="0" dirty="0"/>
              <a:t> Sen de yapabilirsin</a:t>
            </a:r>
            <a:r>
              <a:rPr lang="en-GB" dirty="0"/>
              <a:t>UART, klavyeden komutları almak için keser.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20</a:t>
            </a:fld>
            <a:endParaRPr lang="en-US" altLang="en-US" dirty="0"/>
          </a:p>
        </p:txBody>
      </p:sp>
    </p:spTree>
    <p:extLst>
      <p:ext uri="{BB962C8B-B14F-4D97-AF65-F5344CB8AC3E}">
        <p14:creationId xmlns:p14="http://schemas.microsoft.com/office/powerpoint/2010/main" val="2121539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GB" baseline="0"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21</a:t>
            </a:fld>
            <a:endParaRPr lang="en-US" altLang="en-US" dirty="0"/>
          </a:p>
        </p:txBody>
      </p:sp>
    </p:spTree>
    <p:extLst>
      <p:ext uri="{BB962C8B-B14F-4D97-AF65-F5344CB8AC3E}">
        <p14:creationId xmlns:p14="http://schemas.microsoft.com/office/powerpoint/2010/main" val="3764721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ts val="1800"/>
              </a:spcBef>
              <a:spcAft>
                <a:spcPct val="0"/>
              </a:spcAft>
              <a:buClrTx/>
              <a:buSzTx/>
              <a:buFontTx/>
              <a:buNone/>
              <a:tabLst/>
              <a:defRPr/>
            </a:pPr>
            <a:endParaRPr lang="en-GB" sz="120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4</a:t>
            </a:fld>
            <a:endParaRPr lang="en-US" altLang="en-US" dirty="0"/>
          </a:p>
        </p:txBody>
      </p:sp>
    </p:spTree>
    <p:extLst>
      <p:ext uri="{BB962C8B-B14F-4D97-AF65-F5344CB8AC3E}">
        <p14:creationId xmlns:p14="http://schemas.microsoft.com/office/powerpoint/2010/main" val="1809492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sz="1200" dirty="0"/>
              <a:t>Bu modülde, uygulama geliştirme için basit bir API geliştireceğiz.</a:t>
            </a:r>
            <a:r>
              <a:rPr lang="en-GB" sz="1200" baseline="0" dirty="0"/>
              <a:t> </a:t>
            </a:r>
            <a:r>
              <a:rPr lang="en-GB" sz="1200" dirty="0"/>
              <a:t>API, hem CMSIS hem de çevre birimi sürücülerinin işlevlerini birleştirerek son kullanıcı için genel, kullanımı kolay işlevler sağlayabilir. Örneğin, hem işlemciyi hem de çevre birimlerini sıfırlamak için bir SoC başlatma işlevine sahip olabiliriz.</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5</a:t>
            </a:fld>
            <a:endParaRPr lang="en-US" altLang="en-US" dirty="0"/>
          </a:p>
        </p:txBody>
      </p:sp>
    </p:spTree>
    <p:extLst>
      <p:ext uri="{BB962C8B-B14F-4D97-AF65-F5344CB8AC3E}">
        <p14:creationId xmlns:p14="http://schemas.microsoft.com/office/powerpoint/2010/main" val="327044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Kullanım</a:t>
            </a:r>
            <a:r>
              <a:rPr lang="en-GB" baseline="0" dirty="0"/>
              <a:t> nın-nin </a:t>
            </a:r>
            <a:r>
              <a:rPr lang="en-GB" dirty="0"/>
              <a:t>API'lerde </a:t>
            </a:r>
            <a:r>
              <a:rPr lang="en-GB" baseline="0" dirty="0"/>
              <a:t>h gibi düşük seviyeli programlamaya göre bir dizi avantaj</a:t>
            </a:r>
            <a:r>
              <a:rPr lang="en-GB" dirty="0"/>
              <a:t>Donanıma özgü olmayan igh-level jenerik fonksiyonların kullanımı kolaydır,</a:t>
            </a:r>
            <a:r>
              <a:rPr lang="en-GB" baseline="0" dirty="0"/>
              <a:t> ve h'ye yol açar</a:t>
            </a:r>
            <a:r>
              <a:rPr lang="en-GB" dirty="0"/>
              <a:t>igh programlama verimliliği. Bununla birlikte, jenerik hale gelirken, bazı donanıma bağlı işlevlerin yine de kullanıcı tarafından belirlenmesi gerekebilir.</a:t>
            </a:r>
            <a:r>
              <a:rPr lang="en-GB" baseline="0" dirty="0"/>
              <a:t> </a:t>
            </a:r>
            <a:r>
              <a:rPr lang="en-GB" dirty="0"/>
              <a:t>Örneğin, "printf ()" işlevi için, genellikle UART veya VGA gibi hangi aygıtın yazdırılacağını belirlememiz gerekir.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6</a:t>
            </a:fld>
            <a:endParaRPr lang="en-US" altLang="en-US" dirty="0"/>
          </a:p>
        </p:txBody>
      </p:sp>
    </p:spTree>
    <p:extLst>
      <p:ext uri="{BB962C8B-B14F-4D97-AF65-F5344CB8AC3E}">
        <p14:creationId xmlns:p14="http://schemas.microsoft.com/office/powerpoint/2010/main" val="95002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Kullanıcıların bazı gerekli düşük seviyeli özellikleri belirtmelerine izin vermek için, birçok API geri arama işlevleri sunar.</a:t>
            </a:r>
            <a:r>
              <a:rPr lang="en-GB" baseline="0" dirty="0"/>
              <a:t>Geri arama işlevi, değişken olarak başka bir işleve (çağıran işlev) aktarılan herhangi bir işlev olabilir. Çağırma işlevi, tipik olarak, bir kesinti sinyali gibi bir olaya yanıt olarak geri arama işlevini yürütür.</a:t>
            </a:r>
            <a:r>
              <a:rPr lang="en-GB" dirty="0"/>
              <a:t>Bu</a:t>
            </a:r>
            <a:r>
              <a:rPr lang="en-GB" baseline="0" dirty="0"/>
              <a:t> </a:t>
            </a:r>
            <a:r>
              <a:rPr lang="en-GB" dirty="0"/>
              <a:t>kullanıcıların düşük seviyeli donanım cihazını uygulama kodlarında kontrol etmelerini veya belirtmelerini sağlar</a:t>
            </a:r>
            <a:r>
              <a:rPr lang="en-GB" baseline="0" dirty="0"/>
              <a:t> içinde </a:t>
            </a:r>
            <a:r>
              <a:rPr lang="en-GB" dirty="0"/>
              <a:t>geri arama işlevi. İkincisi tipik olarak</a:t>
            </a:r>
            <a:r>
              <a:rPr lang="en-GB" baseline="0" dirty="0"/>
              <a:t> </a:t>
            </a:r>
            <a:r>
              <a:rPr lang="en-GB" dirty="0"/>
              <a:t>kullanıcıların kendi kodlarını değiştirebileceği veya yazabileceği uygulama programında erişilebilir.</a:t>
            </a:r>
            <a:r>
              <a:rPr lang="en-GB" baseline="0" dirty="0"/>
              <a:t> Her durumda, </a:t>
            </a:r>
            <a:r>
              <a:rPr lang="en-GB" dirty="0"/>
              <a:t>amaç, dile bağlı olarak, bir değişkene az çok benzer olan bir varlık olarak bir işlev veya alt yordamı belirtmektir.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7</a:t>
            </a:fld>
            <a:endParaRPr lang="en-US" altLang="en-US" dirty="0"/>
          </a:p>
        </p:txBody>
      </p:sp>
    </p:spTree>
    <p:extLst>
      <p:ext uri="{BB962C8B-B14F-4D97-AF65-F5344CB8AC3E}">
        <p14:creationId xmlns:p14="http://schemas.microsoft.com/office/powerpoint/2010/main" val="2265892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a:t>Geri arama işlevlerine benzer şekilde, μVision geliştirme araçlarında, "printf" işlevi gibi bu donanıma bağlı işlevleri tanımlamak için bir "retarget.c" dosyası kullanırız.</a:t>
            </a:r>
            <a:r>
              <a:rPr lang="en-GB" baseline="0" dirty="0"/>
              <a:t> Buradaki tablo, bir dizi C kitaplığı yeniden hedefini göstermektedir. </a:t>
            </a:r>
            <a:r>
              <a:rPr lang="en-GB" b="0" baseline="0" dirty="0"/>
              <a:t>İlk olarak </a:t>
            </a:r>
            <a:r>
              <a:rPr lang="en-GB" sz="1200" b="0" i="0" kern="1200" dirty="0">
                <a:solidFill>
                  <a:schemeClr val="tx1"/>
                </a:solidFill>
                <a:effectLst/>
                <a:latin typeface="Arial" pitchFamily="100" charset="0"/>
                <a:ea typeface="MS PGothic" pitchFamily="34" charset="-128"/>
                <a:cs typeface="ＭＳ Ｐゴシック" charset="0"/>
              </a:rPr>
              <a:t>int fputc (int char, FILE * f), belirtilen bir konuma bir karakter yazan (FILE * f) ve</a:t>
            </a:r>
            <a:r>
              <a:rPr lang="en-GB" sz="1200" b="0" i="0" kern="1200" baseline="0" dirty="0">
                <a:solidFill>
                  <a:schemeClr val="tx1"/>
                </a:solidFill>
                <a:effectLst/>
                <a:latin typeface="Arial" pitchFamily="100" charset="0"/>
                <a:ea typeface="MS PGothic" pitchFamily="34" charset="-128"/>
                <a:cs typeface="ＭＳ Ｐゴシック" charset="0"/>
              </a:rPr>
              <a:t>işaretçiyi FILE nesnesine doğru artırır. Aynı karakter döndürülürse, bu, yürütme hatası olmadığı anlamına gelir; EOF döndürülürse, bu bir hata oluştuğu anlamına gelir.</a:t>
            </a:r>
            <a:endParaRPr lang="en-GB"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Arial" pitchFamily="100" charset="0"/>
                <a:ea typeface="MS PGothic" pitchFamily="34" charset="-128"/>
                <a:cs typeface="ＭＳ Ｐゴシック" charset="0"/>
              </a:rPr>
              <a:t>İkinci </a:t>
            </a:r>
            <a:r>
              <a:rPr lang="en-GB" sz="1200" b="0" i="0" kern="1200" baseline="0" dirty="0">
                <a:solidFill>
                  <a:schemeClr val="tx1"/>
                </a:solidFill>
                <a:effectLst/>
                <a:latin typeface="Arial" pitchFamily="100" charset="0"/>
                <a:ea typeface="MS PGothic" pitchFamily="34" charset="-128"/>
                <a:cs typeface="ＭＳ Ｐゴシック" charset="0"/>
              </a:rPr>
              <a:t>dır-dir </a:t>
            </a:r>
            <a:r>
              <a:rPr lang="en-GB" sz="1200" b="0" i="0" kern="1200" dirty="0">
                <a:solidFill>
                  <a:schemeClr val="tx1"/>
                </a:solidFill>
                <a:effectLst/>
                <a:latin typeface="Arial" pitchFamily="100" charset="0"/>
                <a:ea typeface="MS PGothic" pitchFamily="34" charset="-128"/>
                <a:cs typeface="ＭＳ Ｐゴシック" charset="0"/>
              </a:rPr>
              <a:t> int fgetc (FILE * f), belirli bir konumdan (FILE * f) bir karakter okur ve</a:t>
            </a:r>
            <a:r>
              <a:rPr lang="en-GB" sz="1200" b="0" i="0" kern="1200" baseline="0" dirty="0">
                <a:solidFill>
                  <a:schemeClr val="tx1"/>
                </a:solidFill>
                <a:effectLst/>
                <a:latin typeface="Arial" pitchFamily="100" charset="0"/>
                <a:ea typeface="MS PGothic" pitchFamily="34" charset="-128"/>
                <a:cs typeface="ＭＳ Ｐゴシック" charset="0"/>
              </a:rPr>
              <a:t>işaretçiyi FILE nesnesine artırır. Aynı okuma karakteri döndürülürse, bu, yürütme hatası olmadığı anlamına gelir; EOF döndürülürse, bu, bir hata oluştuğu veya işaretçinin dosyanın sonuna ulaştığı anlamına gelir.</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a:solidFill>
                  <a:schemeClr val="tx1"/>
                </a:solidFill>
                <a:effectLst/>
                <a:latin typeface="Arial" pitchFamily="100" charset="0"/>
                <a:ea typeface="MS PGothic" pitchFamily="34" charset="-128"/>
                <a:cs typeface="ＭＳ Ｐゴシック" charset="0"/>
              </a:rPr>
              <a:t>Üçüncü işleve denir</a:t>
            </a:r>
            <a:r>
              <a:rPr lang="en-GB" sz="1200" b="0" i="0" kern="1200" dirty="0">
                <a:solidFill>
                  <a:schemeClr val="tx1"/>
                </a:solidFill>
                <a:effectLst/>
                <a:latin typeface="Arial" pitchFamily="100" charset="0"/>
                <a:ea typeface="MS PGothic" pitchFamily="34" charset="-128"/>
                <a:cs typeface="ＭＳ Ｐゴシック" charset="0"/>
              </a:rPr>
              <a:t>int ferror (FILE * akış), verilen akış (f) için hata göstergesini kontrol eder. Sıfır olmayan bir döndürür</a:t>
            </a:r>
            <a:r>
              <a:rPr lang="en-GB" sz="1200" b="0" i="0" kern="1200" baseline="0" dirty="0">
                <a:solidFill>
                  <a:schemeClr val="tx1"/>
                </a:solidFill>
                <a:effectLst/>
                <a:latin typeface="Arial" pitchFamily="100" charset="0"/>
                <a:ea typeface="MS PGothic" pitchFamily="34" charset="-128"/>
                <a:cs typeface="ＭＳ Ｐゴシック" charset="0"/>
              </a:rPr>
              <a:t>(f) takımıyla ilişkili hata göstergesi ayarlanmışsa değer; aksi takdirde sıfır döndürür.</a:t>
            </a:r>
            <a:endParaRPr lang="en-GB" sz="1200" b="0" i="0" kern="1200" dirty="0">
              <a:solidFill>
                <a:schemeClr val="tx1"/>
              </a:solidFill>
              <a:effectLst/>
              <a:latin typeface="Arial" pitchFamily="100" charset="0"/>
              <a:ea typeface="MS PGothic" pitchFamily="34" charset="-128"/>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Arial" pitchFamily="100" charset="0"/>
                <a:ea typeface="MS PGothic" pitchFamily="34" charset="-128"/>
                <a:cs typeface="ＭＳ Ｐゴシック" charset="0"/>
              </a:rPr>
              <a:t>Bir diğeri</a:t>
            </a:r>
            <a:r>
              <a:rPr lang="en-GB" sz="1200" b="0" i="0" kern="1200" baseline="0" dirty="0">
                <a:solidFill>
                  <a:schemeClr val="tx1"/>
                </a:solidFill>
                <a:effectLst/>
                <a:latin typeface="Arial" pitchFamily="100" charset="0"/>
                <a:ea typeface="MS PGothic" pitchFamily="34" charset="-128"/>
                <a:cs typeface="ＭＳ Ｐゴシック" charset="0"/>
              </a:rPr>
              <a:t> yeniden hedefleme işlevi </a:t>
            </a:r>
            <a:r>
              <a:rPr lang="en-GB" sz="1200" b="0" dirty="0"/>
              <a:t>void _sys_exit (int dönüş kodu),</a:t>
            </a:r>
            <a:r>
              <a:rPr lang="en-GB" sz="1200" b="0" baseline="0" dirty="0"/>
              <a:t>kitaplık çıkış işlevi. Bir</a:t>
            </a:r>
            <a:r>
              <a:rPr lang="en-GB" sz="1200" b="0" dirty="0"/>
              <a:t>ll kitaplıktan çıkar, sonunda _sys_exit () çağırır.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8</a:t>
            </a:fld>
            <a:endParaRPr lang="en-US" altLang="en-US" dirty="0"/>
          </a:p>
        </p:txBody>
      </p:sp>
    </p:spTree>
    <p:extLst>
      <p:ext uri="{BB962C8B-B14F-4D97-AF65-F5344CB8AC3E}">
        <p14:creationId xmlns:p14="http://schemas.microsoft.com/office/powerpoint/2010/main" val="1719089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aseline="0" dirty="0"/>
              <a:t>İlk örnekte, UART'a / UART'tan bir karakter yazmak ve okumak için fput ve fget retarget işlevlerinin nasıl kullanılacağını görebiliriz. İkinci örnek, çıkış konsolunun VGA'ya nasıl yeniden hedefleneceğini gösterir.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9</a:t>
            </a:fld>
            <a:endParaRPr lang="en-US" altLang="en-US" dirty="0"/>
          </a:p>
        </p:txBody>
      </p:sp>
    </p:spTree>
    <p:extLst>
      <p:ext uri="{BB962C8B-B14F-4D97-AF65-F5344CB8AC3E}">
        <p14:creationId xmlns:p14="http://schemas.microsoft.com/office/powerpoint/2010/main" val="3225800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spcBef>
                <a:spcPts val="1800"/>
              </a:spcBef>
            </a:pPr>
            <a:r>
              <a:rPr lang="en-GB" dirty="0"/>
              <a:t>İçinde</a:t>
            </a:r>
            <a:r>
              <a:rPr lang="en-GB" baseline="0" dirty="0"/>
              <a:t> API, tartıştığımız yeniden hedefleme işlevlerine ek olarak, API, </a:t>
            </a:r>
            <a:r>
              <a:rPr lang="en-GB" sz="2000" dirty="0"/>
              <a:t>Uygulama geliştirmemizi çeşitli şekillerde kolaylaştırın, örneğin:</a:t>
            </a:r>
          </a:p>
          <a:p>
            <a:pPr marL="0" indent="0" rtl="0" algn="l">
              <a:spcBef>
                <a:spcPts val="1800"/>
              </a:spcBef>
              <a:buFont typeface="Arial" panose="020B0604020202020204" pitchFamily="34" charset="0"/>
              <a:buNone/>
            </a:pPr>
            <a:r>
              <a:rPr lang="en-GB" sz="1800" dirty="0"/>
              <a:t>Daha az geliştirme süresi, dolayısıyla daha yüksek verimlilik</a:t>
            </a:r>
          </a:p>
          <a:p>
            <a:pPr marL="0" lvl="0" indent="0" rtl="0" algn="l">
              <a:spcBef>
                <a:spcPts val="1800"/>
              </a:spcBef>
              <a:buFont typeface="Arial" panose="020B0604020202020204" pitchFamily="34" charset="0"/>
              <a:buNone/>
            </a:pPr>
            <a:r>
              <a:rPr lang="en-GB" sz="1800" dirty="0"/>
              <a:t>Diğer kullanıcılar tarafından okunması ve yeniden kullanılması kolaydır</a:t>
            </a:r>
          </a:p>
          <a:p>
            <a:pPr marL="0" lvl="0" indent="0" rtl="0" algn="l">
              <a:spcBef>
                <a:spcPts val="1800"/>
              </a:spcBef>
              <a:buFont typeface="Arial" panose="020B0604020202020204" pitchFamily="34" charset="0"/>
              <a:buNone/>
            </a:pPr>
            <a:r>
              <a:rPr lang="en-GB" sz="1800" dirty="0"/>
              <a:t>Çoğu kitaplık uzmanlar tarafından dikkatlice tasarlandığı ve kodlandığı için daha iyi kod yoğunluğu</a:t>
            </a:r>
          </a:p>
          <a:p>
            <a:pPr marL="0" lvl="0" indent="0" rtl="0" algn="l">
              <a:spcBef>
                <a:spcPts val="1800"/>
              </a:spcBef>
              <a:buFont typeface="Arial" panose="020B0604020202020204" pitchFamily="34" charset="0"/>
              <a:buNone/>
            </a:pPr>
            <a:r>
              <a:rPr lang="en-GB" sz="1800" dirty="0"/>
              <a:t>Daha iyi performans (verimli kodlama)</a:t>
            </a:r>
          </a:p>
          <a:p>
            <a:pPr marL="0" lvl="0" indent="0" rtl="0" algn="l">
              <a:spcBef>
                <a:spcPts val="1800"/>
              </a:spcBef>
              <a:buFont typeface="Arial" panose="020B0604020202020204" pitchFamily="34" charset="0"/>
              <a:buNone/>
            </a:pPr>
            <a:r>
              <a:rPr lang="en-GB" sz="1800" dirty="0"/>
              <a:t>Cihazdan cihaza taşınabilir</a:t>
            </a:r>
          </a:p>
          <a:p>
            <a:pPr marL="0" lvl="0" indent="0" rtl="0" algn="l">
              <a:spcBef>
                <a:spcPts val="1800"/>
              </a:spcBef>
              <a:buFont typeface="Arial" panose="020B0604020202020204" pitchFamily="34" charset="0"/>
              <a:buNone/>
            </a:pPr>
            <a:r>
              <a:rPr lang="en-GB" sz="1800" dirty="0"/>
              <a:t>Bakımı ve yükseltmesi kolay</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10</a:t>
            </a:fld>
            <a:endParaRPr lang="en-US" altLang="en-US" dirty="0"/>
          </a:p>
        </p:txBody>
      </p:sp>
    </p:spTree>
    <p:extLst>
      <p:ext uri="{BB962C8B-B14F-4D97-AF65-F5344CB8AC3E}">
        <p14:creationId xmlns:p14="http://schemas.microsoft.com/office/powerpoint/2010/main" val="163934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11</a:t>
            </a:fld>
            <a:endParaRPr lang="en-US" altLang="en-US" dirty="0"/>
          </a:p>
        </p:txBody>
      </p:sp>
    </p:spTree>
    <p:extLst>
      <p:ext uri="{BB962C8B-B14F-4D97-AF65-F5344CB8AC3E}">
        <p14:creationId xmlns:p14="http://schemas.microsoft.com/office/powerpoint/2010/main" val="2789272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101010" y="1563688"/>
            <a:ext cx="8238504" cy="1555750"/>
          </a:xfrm>
        </p:spPr>
        <p:txBody>
          <a:bodyPr wrap="square" numCol="1" compatLnSpc="1">
            <a:prstTxWarp prst="textNoShape">
              <a:avLst/>
            </a:prstTxWarp>
          </a:bodyPr>
          <a:lstStyle/>
          <a:p>
            <a:pPr rtl="0" algn="l">
              <a:defRPr/>
            </a:pPr>
            <a:r>
              <a:rPr lang="en-GB" sz="6000" dirty="0"/>
              <a:t>Uygulama Programlama Arayüzü ve </a:t>
            </a:r>
            <a:br>
              <a:rPr lang="en-GB" sz="6000" dirty="0"/>
            </a:br>
            <a:r>
              <a:rPr lang="en-GB" sz="6000" dirty="0"/>
              <a:t>Nihai Başvuru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API İşlevleri Örneği</a:t>
            </a:r>
            <a:endParaRPr lang="en-US" dirty="0"/>
          </a:p>
        </p:txBody>
      </p:sp>
      <p:graphicFrame>
        <p:nvGraphicFramePr>
          <p:cNvPr id="6" name="Content Placeholder 3">
            <a:extLst>
              <a:ext uri="{FF2B5EF4-FFF2-40B4-BE49-F238E27FC236}">
                <a16:creationId xmlns:a16="http://schemas.microsoft.com/office/drawing/2014/main" id="{DF18AA3C-68E2-40A0-9AB2-2D4BEE826C38}"/>
              </a:ext>
            </a:extLst>
          </p:cNvPr>
          <p:cNvGraphicFramePr>
            <a:graphicFrameLocks noGrp="1"/>
          </p:cNvGraphicFramePr>
          <p:nvPr>
            <p:ph idx="1"/>
            <p:extLst>
              <p:ext uri="{D42A27DB-BD31-4B8C-83A1-F6EECF244321}">
                <p14:modId xmlns:p14="http://schemas.microsoft.com/office/powerpoint/2010/main" val="2133710541"/>
              </p:ext>
            </p:extLst>
          </p:nvPr>
        </p:nvGraphicFramePr>
        <p:xfrm>
          <a:off x="277699" y="1105246"/>
          <a:ext cx="11609613" cy="5203825"/>
        </p:xfrm>
        <a:graphic>
          <a:graphicData uri="http://schemas.openxmlformats.org/drawingml/2006/table">
            <a:tbl>
              <a:tblPr firstRow="1" bandRow="1">
                <a:tableStyleId>{5C22544A-7EE6-4342-B048-85BDC9FD1C3A}</a:tableStyleId>
              </a:tblPr>
              <a:tblGrid>
                <a:gridCol w="4601951">
                  <a:extLst>
                    <a:ext uri="{9D8B030D-6E8A-4147-A177-3AD203B41FA5}">
                      <a16:colId xmlns:a16="http://schemas.microsoft.com/office/drawing/2014/main" val="20000"/>
                    </a:ext>
                  </a:extLst>
                </a:gridCol>
                <a:gridCol w="7007662">
                  <a:extLst>
                    <a:ext uri="{9D8B030D-6E8A-4147-A177-3AD203B41FA5}">
                      <a16:colId xmlns:a16="http://schemas.microsoft.com/office/drawing/2014/main" val="20001"/>
                    </a:ext>
                  </a:extLst>
                </a:gridCol>
              </a:tblGrid>
              <a:tr h="400002">
                <a:tc>
                  <a:txBody>
                    <a:bodyPr/>
                    <a:lstStyle/>
                    <a:p>
                      <a:pPr rtl="0" algn="l"/>
                      <a:r>
                        <a:rPr lang="en-GB" sz="1600" dirty="0"/>
                        <a:t>API İşlevleri</a:t>
                      </a:r>
                      <a:r>
                        <a:rPr lang="en-GB" sz="1600" baseline="0" dirty="0"/>
                        <a:t> </a:t>
                      </a:r>
                      <a:endParaRPr lang="en-GB" sz="1600" dirty="0"/>
                    </a:p>
                  </a:txBody>
                  <a:tcPr marL="121872" marR="121872" marT="45722" marB="45722"/>
                </a:tc>
                <a:tc>
                  <a:txBody>
                    <a:bodyPr/>
                    <a:lstStyle/>
                    <a:p>
                      <a:pPr rtl="0" algn="l"/>
                      <a:r>
                        <a:rPr lang="en-GB" sz="1600" dirty="0"/>
                        <a:t>Açıklamalar</a:t>
                      </a:r>
                    </a:p>
                  </a:txBody>
                  <a:tcPr marL="121872" marR="121872" marT="45722" marB="45722"/>
                </a:tc>
                <a:extLst>
                  <a:ext uri="{0D108BD9-81ED-4DB2-BD59-A6C34878D82A}">
                    <a16:rowId xmlns:a16="http://schemas.microsoft.com/office/drawing/2014/main" val="10000"/>
                  </a:ext>
                </a:extLst>
              </a:tr>
              <a:tr h="400002">
                <a:tc>
                  <a:txBody>
                    <a:bodyPr/>
                    <a:lstStyle/>
                    <a:p>
                      <a:pPr rtl="0" algn="l"/>
                      <a:r>
                        <a:rPr lang="en-GB" sz="1600" dirty="0"/>
                        <a:t>void SoC_init (geçersiz)</a:t>
                      </a:r>
                    </a:p>
                  </a:txBody>
                  <a:tcPr marL="121872" marR="121872" marT="45722" marB="45722"/>
                </a:tc>
                <a:tc>
                  <a:txBody>
                    <a:bodyPr/>
                    <a:lstStyle/>
                    <a:p>
                      <a:pPr rtl="0" algn="l"/>
                      <a:r>
                        <a:rPr lang="en-GB" sz="1600" dirty="0"/>
                        <a:t>SoC başlatma</a:t>
                      </a:r>
                    </a:p>
                  </a:txBody>
                  <a:tcPr marL="121872" marR="121872" marT="45722" marB="45722"/>
                </a:tc>
                <a:extLst>
                  <a:ext uri="{0D108BD9-81ED-4DB2-BD59-A6C34878D82A}">
                    <a16:rowId xmlns:a16="http://schemas.microsoft.com/office/drawing/2014/main" val="10001"/>
                  </a:ext>
                </a:extLst>
              </a:tr>
              <a:tr h="624658">
                <a:tc>
                  <a:txBody>
                    <a:bodyPr/>
                    <a:lstStyle/>
                    <a:p>
                      <a:pPr rtl="0" algn="l"/>
                      <a:r>
                        <a:rPr lang="en-GB" sz="1600" dirty="0"/>
                        <a:t>geçersiz dikdörtgen (int x1, int y1, int x2, int y2, int renk)</a:t>
                      </a:r>
                    </a:p>
                  </a:txBody>
                  <a:tcPr marL="121872" marR="121872" marT="45722" marB="45722"/>
                </a:tc>
                <a:tc>
                  <a:txBody>
                    <a:bodyPr/>
                    <a:lstStyle/>
                    <a:p>
                      <a:pPr rtl="0" algn="l"/>
                      <a:r>
                        <a:rPr lang="en-GB" sz="1600" dirty="0"/>
                        <a:t>Ekranda bir dikdörtgen çizin.</a:t>
                      </a:r>
                    </a:p>
                  </a:txBody>
                  <a:tcPr marL="121872" marR="121872" marT="45722" marB="45722"/>
                </a:tc>
                <a:extLst>
                  <a:ext uri="{0D108BD9-81ED-4DB2-BD59-A6C34878D82A}">
                    <a16:rowId xmlns:a16="http://schemas.microsoft.com/office/drawing/2014/main" val="10002"/>
                  </a:ext>
                </a:extLst>
              </a:tr>
              <a:tr h="400002">
                <a:tc>
                  <a:txBody>
                    <a:bodyPr/>
                    <a:lstStyle/>
                    <a:p>
                      <a:pPr rtl="0" algn="l"/>
                      <a:r>
                        <a:rPr lang="en-GB" sz="1600" dirty="0"/>
                        <a:t>void clear_screen (void)</a:t>
                      </a:r>
                    </a:p>
                  </a:txBody>
                  <a:tcPr marL="121872" marR="121872" marT="45722" marB="45722"/>
                </a:tc>
                <a:tc>
                  <a:txBody>
                    <a:bodyPr/>
                    <a:lstStyle/>
                    <a:p>
                      <a:pPr rtl="0" algn="l"/>
                      <a:r>
                        <a:rPr lang="en-GB" sz="1600" dirty="0"/>
                        <a:t>Ekranı temizleyin.</a:t>
                      </a:r>
                    </a:p>
                  </a:txBody>
                  <a:tcPr marL="121872" marR="121872" marT="45722" marB="45722"/>
                </a:tc>
                <a:extLst>
                  <a:ext uri="{0D108BD9-81ED-4DB2-BD59-A6C34878D82A}">
                    <a16:rowId xmlns:a16="http://schemas.microsoft.com/office/drawing/2014/main" val="10003"/>
                  </a:ext>
                </a:extLst>
              </a:tr>
              <a:tr h="400002">
                <a:tc>
                  <a:txBody>
                    <a:bodyPr/>
                    <a:lstStyle/>
                    <a:p>
                      <a:pPr rtl="0" algn="l"/>
                      <a:r>
                        <a:rPr lang="en-GB" sz="1600" dirty="0"/>
                        <a:t>int read_switch</a:t>
                      </a:r>
                    </a:p>
                  </a:txBody>
                  <a:tcPr marL="121872" marR="121872" marT="45722" marB="45722"/>
                </a:tc>
                <a:tc>
                  <a:txBody>
                    <a:bodyPr/>
                    <a:lstStyle/>
                    <a:p>
                      <a:pPr rtl="0" algn="l"/>
                      <a:r>
                        <a:rPr lang="en-GB" sz="1600" dirty="0"/>
                        <a:t>Okuyun</a:t>
                      </a:r>
                      <a:r>
                        <a:rPr lang="en-GB" sz="1600" baseline="0" dirty="0"/>
                        <a:t> değer </a:t>
                      </a:r>
                      <a:r>
                        <a:rPr lang="en-GB" sz="1600" dirty="0"/>
                        <a:t>8 bitlik anahtarların.</a:t>
                      </a:r>
                    </a:p>
                  </a:txBody>
                  <a:tcPr marL="121872" marR="121872" marT="45722" marB="45722"/>
                </a:tc>
                <a:extLst>
                  <a:ext uri="{0D108BD9-81ED-4DB2-BD59-A6C34878D82A}">
                    <a16:rowId xmlns:a16="http://schemas.microsoft.com/office/drawing/2014/main" val="10004"/>
                  </a:ext>
                </a:extLst>
              </a:tr>
              <a:tr h="400002">
                <a:tc>
                  <a:txBody>
                    <a:bodyPr/>
                    <a:lstStyle/>
                    <a:p>
                      <a:pPr rtl="0" algn="l"/>
                      <a:r>
                        <a:rPr lang="en-GB" sz="1600" dirty="0"/>
                        <a:t>write_LED</a:t>
                      </a:r>
                    </a:p>
                  </a:txBody>
                  <a:tcPr marL="121872" marR="121872" marT="45722" marB="45722"/>
                </a:tc>
                <a:tc>
                  <a:txBody>
                    <a:bodyPr/>
                    <a:lstStyle/>
                    <a:p>
                      <a:pPr rtl="0" algn="l"/>
                      <a:r>
                        <a:rPr lang="en-GB" sz="1600" dirty="0"/>
                        <a:t>8 bitlik LED'lere bir değer yazın.</a:t>
                      </a:r>
                    </a:p>
                  </a:txBody>
                  <a:tcPr marL="121872" marR="121872" marT="45722" marB="45722"/>
                </a:tc>
                <a:extLst>
                  <a:ext uri="{0D108BD9-81ED-4DB2-BD59-A6C34878D82A}">
                    <a16:rowId xmlns:a16="http://schemas.microsoft.com/office/drawing/2014/main" val="10005"/>
                  </a:ext>
                </a:extLst>
              </a:tr>
              <a:tr h="579147">
                <a:tc>
                  <a:txBody>
                    <a:bodyPr/>
                    <a:lstStyle/>
                    <a:p>
                      <a:pPr rtl="0" algn="l"/>
                      <a:r>
                        <a:rPr lang="en-GB" sz="1600" dirty="0"/>
                        <a:t>void Display_Int_Times (void)</a:t>
                      </a:r>
                    </a:p>
                  </a:txBody>
                  <a:tcPr marL="121872" marR="121872" marT="45722" marB="45722"/>
                </a:tc>
                <a:tc>
                  <a:txBody>
                    <a:bodyPr/>
                    <a:lstStyle/>
                    <a:p>
                      <a:pPr rtl="0" algn="l"/>
                      <a:r>
                        <a:rPr lang="en-GB" sz="1600" dirty="0"/>
                        <a:t>7 segmentli ekranı kullanarak meydana gelen kesintilerin sayısını görüntüleyin.</a:t>
                      </a:r>
                    </a:p>
                  </a:txBody>
                  <a:tcPr marL="121872" marR="121872" marT="45722" marB="45722"/>
                </a:tc>
                <a:extLst>
                  <a:ext uri="{0D108BD9-81ED-4DB2-BD59-A6C34878D82A}">
                    <a16:rowId xmlns:a16="http://schemas.microsoft.com/office/drawing/2014/main" val="10006"/>
                  </a:ext>
                </a:extLst>
              </a:tr>
              <a:tr h="400002">
                <a:tc>
                  <a:txBody>
                    <a:bodyPr/>
                    <a:lstStyle/>
                    <a:p>
                      <a:pPr rtl="0" algn="l"/>
                      <a:r>
                        <a:rPr lang="en-GB" sz="1600" dirty="0"/>
                        <a:t>geçersiz gecikme (int değeri)</a:t>
                      </a:r>
                    </a:p>
                  </a:txBody>
                  <a:tcPr marL="121872" marR="121872" marT="45722" marB="45722"/>
                </a:tc>
                <a:tc>
                  <a:txBody>
                    <a:bodyPr/>
                    <a:lstStyle/>
                    <a:p>
                      <a:pPr rtl="0" algn="l"/>
                      <a:r>
                        <a:rPr lang="en-GB" sz="1600" dirty="0"/>
                        <a:t>Yazılım gecikme programı</a:t>
                      </a:r>
                    </a:p>
                  </a:txBody>
                  <a:tcPr marL="121872" marR="121872" marT="45722" marB="45722"/>
                </a:tc>
                <a:extLst>
                  <a:ext uri="{0D108BD9-81ED-4DB2-BD59-A6C34878D82A}">
                    <a16:rowId xmlns:a16="http://schemas.microsoft.com/office/drawing/2014/main" val="10007"/>
                  </a:ext>
                </a:extLst>
              </a:tr>
              <a:tr h="400002">
                <a:tc>
                  <a:txBody>
                    <a:bodyPr/>
                    <a:lstStyle/>
                    <a:p>
                      <a:pPr rtl="0" algn="l"/>
                      <a:r>
                        <a:rPr lang="sv-SE" sz="1600"/>
                        <a:t>rastgele karakter (char min, char max)</a:t>
                      </a:r>
                      <a:endParaRPr lang="en-GB" sz="1600" dirty="0"/>
                    </a:p>
                  </a:txBody>
                  <a:tcPr marL="121872" marR="121872" marT="45722" marB="45722"/>
                </a:tc>
                <a:tc>
                  <a:txBody>
                    <a:bodyPr/>
                    <a:lstStyle/>
                    <a:p>
                      <a:pPr rtl="0" algn="l"/>
                      <a:r>
                        <a:rPr lang="en-GB" sz="1600" dirty="0"/>
                        <a:t>Sistem onayına dayalı basit bir rastgele oluşturucu</a:t>
                      </a:r>
                    </a:p>
                  </a:txBody>
                  <a:tcPr marL="121872" marR="121872" marT="45722" marB="45722"/>
                </a:tc>
                <a:extLst>
                  <a:ext uri="{0D108BD9-81ED-4DB2-BD59-A6C34878D82A}">
                    <a16:rowId xmlns:a16="http://schemas.microsoft.com/office/drawing/2014/main" val="10008"/>
                  </a:ext>
                </a:extLst>
              </a:tr>
              <a:tr h="400002">
                <a:tc>
                  <a:txBody>
                    <a:bodyPr/>
                    <a:lstStyle/>
                    <a:p>
                      <a:pPr rtl="0" algn="l"/>
                      <a:r>
                        <a:rPr lang="en-GB" sz="1600" dirty="0"/>
                        <a:t>int KBHIT (geçersiz)</a:t>
                      </a:r>
                    </a:p>
                  </a:txBody>
                  <a:tcPr marL="121872" marR="121872" marT="45722" marB="45722"/>
                </a:tc>
                <a:tc>
                  <a:txBody>
                    <a:bodyPr/>
                    <a:lstStyle/>
                    <a:p>
                      <a:pPr rtl="0" algn="l"/>
                      <a:r>
                        <a:rPr lang="en-GB" sz="1600" dirty="0"/>
                        <a:t>Klavye vuruşunu bekleyin.</a:t>
                      </a:r>
                    </a:p>
                  </a:txBody>
                  <a:tcPr marL="121872" marR="121872" marT="45722" marB="45722"/>
                </a:tc>
                <a:extLst>
                  <a:ext uri="{0D108BD9-81ED-4DB2-BD59-A6C34878D82A}">
                    <a16:rowId xmlns:a16="http://schemas.microsoft.com/office/drawing/2014/main" val="10009"/>
                  </a:ext>
                </a:extLst>
              </a:tr>
              <a:tr h="400002">
                <a:tc>
                  <a:txBody>
                    <a:bodyPr/>
                    <a:lstStyle/>
                    <a:p>
                      <a:pPr rtl="0" algn="l"/>
                      <a:r>
                        <a:rPr lang="en-GB" sz="1600" dirty="0"/>
                        <a:t>Yeniden hedefleme işlevleri</a:t>
                      </a:r>
                    </a:p>
                  </a:txBody>
                  <a:tcPr marL="121872" marR="121872" marT="45722" marB="45722"/>
                </a:tc>
                <a:tc>
                  <a:txBody>
                    <a:bodyPr/>
                    <a:lstStyle/>
                    <a:p>
                      <a:pPr rtl="0" algn="l"/>
                      <a:r>
                        <a:rPr lang="en-GB" sz="1600" dirty="0"/>
                        <a:t>Giriş/</a:t>
                      </a:r>
                      <a:r>
                        <a:rPr lang="en-GB" sz="1600" baseline="0" dirty="0"/>
                        <a:t>çıktı konsolu metinleri.</a:t>
                      </a:r>
                      <a:endParaRPr lang="en-GB" sz="1600" dirty="0"/>
                    </a:p>
                  </a:txBody>
                  <a:tcPr marL="121872" marR="121872" marT="45722" marB="45722"/>
                </a:tc>
                <a:extLst>
                  <a:ext uri="{0D108BD9-81ED-4DB2-BD59-A6C34878D82A}">
                    <a16:rowId xmlns:a16="http://schemas.microsoft.com/office/drawing/2014/main" val="10010"/>
                  </a:ext>
                </a:extLst>
              </a:tr>
              <a:tr h="400002">
                <a:tc>
                  <a:txBody>
                    <a:bodyPr/>
                    <a:lstStyle/>
                    <a:p>
                      <a:pPr rtl="0" algn="l"/>
                      <a:endParaRPr lang="en-GB" sz="1600" dirty="0"/>
                    </a:p>
                  </a:txBody>
                  <a:tcPr marL="121872" marR="121872" marT="45722" marB="45722"/>
                </a:tc>
                <a:tc>
                  <a:txBody>
                    <a:bodyPr/>
                    <a:lstStyle/>
                    <a:p>
                      <a:pPr rtl="0" algn="l"/>
                      <a:endParaRPr lang="en-GB" sz="1600" dirty="0"/>
                    </a:p>
                  </a:txBody>
                  <a:tcPr marL="121872" marR="121872" marT="45722" marB="45722"/>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55170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Oyun Uygulaması: Snake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US" dirty="0"/>
              <a:t>Bu modülle ilişkili laboratuvarda, SoC'nizi göstermek için bir Snake oyun uygulaması yazacaksınız.</a:t>
            </a:r>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p:txBody>
      </p:sp>
      <p:sp>
        <p:nvSpPr>
          <p:cNvPr id="25" name="Rectangle 24">
            <a:extLst>
              <a:ext uri="{FF2B5EF4-FFF2-40B4-BE49-F238E27FC236}">
                <a16:creationId xmlns:a16="http://schemas.microsoft.com/office/drawing/2014/main" id="{1B164151-C241-491A-80AC-41F194239ACB}"/>
              </a:ext>
            </a:extLst>
          </p:cNvPr>
          <p:cNvSpPr/>
          <p:nvPr/>
        </p:nvSpPr>
        <p:spPr bwMode="auto">
          <a:xfrm>
            <a:off x="5284698" y="4452036"/>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26" name="Rectangle 25">
            <a:extLst>
              <a:ext uri="{FF2B5EF4-FFF2-40B4-BE49-F238E27FC236}">
                <a16:creationId xmlns:a16="http://schemas.microsoft.com/office/drawing/2014/main" id="{2E3F7713-D660-4683-A925-90F541505D3A}"/>
              </a:ext>
            </a:extLst>
          </p:cNvPr>
          <p:cNvSpPr/>
          <p:nvPr/>
        </p:nvSpPr>
        <p:spPr bwMode="auto">
          <a:xfrm>
            <a:off x="5434922" y="5012423"/>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Hafıza</a:t>
            </a:r>
          </a:p>
        </p:txBody>
      </p:sp>
      <p:sp>
        <p:nvSpPr>
          <p:cNvPr id="27" name="Rectangle 26">
            <a:extLst>
              <a:ext uri="{FF2B5EF4-FFF2-40B4-BE49-F238E27FC236}">
                <a16:creationId xmlns:a16="http://schemas.microsoft.com/office/drawing/2014/main" id="{32FA103E-33E6-41CA-9066-1A8CF88CE695}"/>
              </a:ext>
            </a:extLst>
          </p:cNvPr>
          <p:cNvSpPr/>
          <p:nvPr/>
        </p:nvSpPr>
        <p:spPr bwMode="auto">
          <a:xfrm>
            <a:off x="6854651" y="5012423"/>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28" name="Rectangle 27">
            <a:extLst>
              <a:ext uri="{FF2B5EF4-FFF2-40B4-BE49-F238E27FC236}">
                <a16:creationId xmlns:a16="http://schemas.microsoft.com/office/drawing/2014/main" id="{8C9797A1-8E58-4B8E-86C5-A013B1AC65F4}"/>
              </a:ext>
            </a:extLst>
          </p:cNvPr>
          <p:cNvSpPr/>
          <p:nvPr/>
        </p:nvSpPr>
        <p:spPr bwMode="auto">
          <a:xfrm>
            <a:off x="8229947" y="5012423"/>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29" name="Rectangle 28">
            <a:extLst>
              <a:ext uri="{FF2B5EF4-FFF2-40B4-BE49-F238E27FC236}">
                <a16:creationId xmlns:a16="http://schemas.microsoft.com/office/drawing/2014/main" id="{7A878DF4-745F-4A22-82FB-D425700089D6}"/>
              </a:ext>
            </a:extLst>
          </p:cNvPr>
          <p:cNvSpPr/>
          <p:nvPr/>
        </p:nvSpPr>
        <p:spPr bwMode="auto">
          <a:xfrm>
            <a:off x="5434922" y="4537760"/>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30" name="Rectangle 29">
            <a:extLst>
              <a:ext uri="{FF2B5EF4-FFF2-40B4-BE49-F238E27FC236}">
                <a16:creationId xmlns:a16="http://schemas.microsoft.com/office/drawing/2014/main" id="{0FE31139-8B56-4F32-B7F5-0669D9F47881}"/>
              </a:ext>
            </a:extLst>
          </p:cNvPr>
          <p:cNvSpPr/>
          <p:nvPr/>
        </p:nvSpPr>
        <p:spPr bwMode="auto">
          <a:xfrm>
            <a:off x="6844071" y="4537760"/>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31" name="Rectangle 30">
            <a:extLst>
              <a:ext uri="{FF2B5EF4-FFF2-40B4-BE49-F238E27FC236}">
                <a16:creationId xmlns:a16="http://schemas.microsoft.com/office/drawing/2014/main" id="{9FDA5195-7CD1-4DEB-99AD-6E8486D7DA04}"/>
              </a:ext>
            </a:extLst>
          </p:cNvPr>
          <p:cNvSpPr/>
          <p:nvPr/>
        </p:nvSpPr>
        <p:spPr bwMode="auto">
          <a:xfrm>
            <a:off x="8213021" y="4537760"/>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Bölüm</a:t>
            </a:r>
          </a:p>
          <a:p>
            <a:pPr algn="ctr" rtl="0">
              <a:defRPr/>
            </a:pPr>
            <a:r>
              <a:rPr lang="en-GB" sz="1000" dirty="0">
                <a:cs typeface="Arial" charset="0"/>
              </a:rPr>
              <a:t>Çevresel</a:t>
            </a:r>
          </a:p>
        </p:txBody>
      </p:sp>
      <p:sp>
        <p:nvSpPr>
          <p:cNvPr id="32" name="Rectangle 31">
            <a:extLst>
              <a:ext uri="{FF2B5EF4-FFF2-40B4-BE49-F238E27FC236}">
                <a16:creationId xmlns:a16="http://schemas.microsoft.com/office/drawing/2014/main" id="{BC2D1566-2E39-4FAB-9AAE-63E6350E1674}"/>
              </a:ext>
            </a:extLst>
          </p:cNvPr>
          <p:cNvSpPr/>
          <p:nvPr/>
        </p:nvSpPr>
        <p:spPr bwMode="auto">
          <a:xfrm>
            <a:off x="1831647" y="3929748"/>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Kol CMSIS-Core</a:t>
            </a:r>
          </a:p>
        </p:txBody>
      </p:sp>
      <p:sp>
        <p:nvSpPr>
          <p:cNvPr id="33" name="Rectangle 32">
            <a:extLst>
              <a:ext uri="{FF2B5EF4-FFF2-40B4-BE49-F238E27FC236}">
                <a16:creationId xmlns:a16="http://schemas.microsoft.com/office/drawing/2014/main" id="{53C4F32F-A5A5-4E11-BBBA-CAD2D6D5D597}"/>
              </a:ext>
            </a:extLst>
          </p:cNvPr>
          <p:cNvSpPr/>
          <p:nvPr/>
        </p:nvSpPr>
        <p:spPr bwMode="auto">
          <a:xfrm>
            <a:off x="1831647" y="3348722"/>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34" name="Rectangle 33">
            <a:extLst>
              <a:ext uri="{FF2B5EF4-FFF2-40B4-BE49-F238E27FC236}">
                <a16:creationId xmlns:a16="http://schemas.microsoft.com/office/drawing/2014/main" id="{EE437607-54C2-467B-8910-2943152FBDCF}"/>
              </a:ext>
            </a:extLst>
          </p:cNvPr>
          <p:cNvSpPr/>
          <p:nvPr/>
        </p:nvSpPr>
        <p:spPr bwMode="auto">
          <a:xfrm>
            <a:off x="1831647" y="2716898"/>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35" name="Rectangle 34">
            <a:extLst>
              <a:ext uri="{FF2B5EF4-FFF2-40B4-BE49-F238E27FC236}">
                <a16:creationId xmlns:a16="http://schemas.microsoft.com/office/drawing/2014/main" id="{1E588A19-01D4-4E7A-966B-A90012FB9E8A}"/>
              </a:ext>
            </a:extLst>
          </p:cNvPr>
          <p:cNvSpPr/>
          <p:nvPr/>
        </p:nvSpPr>
        <p:spPr bwMode="auto">
          <a:xfrm>
            <a:off x="1831648" y="4452036"/>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36" name="Up-Down Arrow 14">
            <a:extLst>
              <a:ext uri="{FF2B5EF4-FFF2-40B4-BE49-F238E27FC236}">
                <a16:creationId xmlns:a16="http://schemas.microsoft.com/office/drawing/2014/main" id="{1D9B237D-7D28-45C7-B142-2C9FE377D703}"/>
              </a:ext>
            </a:extLst>
          </p:cNvPr>
          <p:cNvSpPr/>
          <p:nvPr/>
        </p:nvSpPr>
        <p:spPr bwMode="auto">
          <a:xfrm>
            <a:off x="3135005" y="4194861"/>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7" name="Up-Down Arrow 15">
            <a:extLst>
              <a:ext uri="{FF2B5EF4-FFF2-40B4-BE49-F238E27FC236}">
                <a16:creationId xmlns:a16="http://schemas.microsoft.com/office/drawing/2014/main" id="{1A3BE64A-B40D-4D6A-B768-1DCB4FD951E9}"/>
              </a:ext>
            </a:extLst>
          </p:cNvPr>
          <p:cNvSpPr/>
          <p:nvPr/>
        </p:nvSpPr>
        <p:spPr bwMode="auto">
          <a:xfrm>
            <a:off x="3135005" y="3651936"/>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38" name="Up-Down Arrow 16">
            <a:extLst>
              <a:ext uri="{FF2B5EF4-FFF2-40B4-BE49-F238E27FC236}">
                <a16:creationId xmlns:a16="http://schemas.microsoft.com/office/drawing/2014/main" id="{FE0CEC72-BEB5-4ECA-A4EC-FEEFBA388834}"/>
              </a:ext>
            </a:extLst>
          </p:cNvPr>
          <p:cNvSpPr/>
          <p:nvPr/>
        </p:nvSpPr>
        <p:spPr bwMode="auto">
          <a:xfrm>
            <a:off x="5547062" y="3070911"/>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39" name="Up-Down Arrow 17">
            <a:extLst>
              <a:ext uri="{FF2B5EF4-FFF2-40B4-BE49-F238E27FC236}">
                <a16:creationId xmlns:a16="http://schemas.microsoft.com/office/drawing/2014/main" id="{C4B4BABE-3A68-464B-A888-C22CF2AF60EB}"/>
              </a:ext>
            </a:extLst>
          </p:cNvPr>
          <p:cNvSpPr/>
          <p:nvPr/>
        </p:nvSpPr>
        <p:spPr bwMode="auto">
          <a:xfrm rot="5400000">
            <a:off x="4772066" y="4615678"/>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0" name="Rectangle 39">
            <a:extLst>
              <a:ext uri="{FF2B5EF4-FFF2-40B4-BE49-F238E27FC236}">
                <a16:creationId xmlns:a16="http://schemas.microsoft.com/office/drawing/2014/main" id="{E1B43077-2555-4AFD-85DE-54692BABA94F}"/>
              </a:ext>
            </a:extLst>
          </p:cNvPr>
          <p:cNvSpPr/>
          <p:nvPr/>
        </p:nvSpPr>
        <p:spPr bwMode="auto">
          <a:xfrm>
            <a:off x="5284698" y="3929748"/>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41" name="Up-Down Arrow 19">
            <a:extLst>
              <a:ext uri="{FF2B5EF4-FFF2-40B4-BE49-F238E27FC236}">
                <a16:creationId xmlns:a16="http://schemas.microsoft.com/office/drawing/2014/main" id="{F7249192-8986-4AB0-9A56-A199D55465E9}"/>
              </a:ext>
            </a:extLst>
          </p:cNvPr>
          <p:cNvSpPr/>
          <p:nvPr/>
        </p:nvSpPr>
        <p:spPr bwMode="auto">
          <a:xfrm>
            <a:off x="7375148" y="4194861"/>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2" name="Up-Down Arrow 20">
            <a:extLst>
              <a:ext uri="{FF2B5EF4-FFF2-40B4-BE49-F238E27FC236}">
                <a16:creationId xmlns:a16="http://schemas.microsoft.com/office/drawing/2014/main" id="{38D2E6EA-5182-4EF7-8F99-8C1C3EE08E61}"/>
              </a:ext>
            </a:extLst>
          </p:cNvPr>
          <p:cNvSpPr/>
          <p:nvPr/>
        </p:nvSpPr>
        <p:spPr bwMode="auto">
          <a:xfrm>
            <a:off x="7375148" y="3651936"/>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43" name="TextBox 42">
            <a:extLst>
              <a:ext uri="{FF2B5EF4-FFF2-40B4-BE49-F238E27FC236}">
                <a16:creationId xmlns:a16="http://schemas.microsoft.com/office/drawing/2014/main" id="{D4138988-4EA4-4E37-AB9E-B5E4F5217605}"/>
              </a:ext>
            </a:extLst>
          </p:cNvPr>
          <p:cNvSpPr txBox="1">
            <a:spLocks noChangeArrowheads="1"/>
          </p:cNvSpPr>
          <p:nvPr/>
        </p:nvSpPr>
        <p:spPr bwMode="auto">
          <a:xfrm>
            <a:off x="4731387" y="4827020"/>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AHB</a:t>
            </a:r>
          </a:p>
        </p:txBody>
      </p:sp>
      <p:sp>
        <p:nvSpPr>
          <p:cNvPr id="44" name="Rectangle 43">
            <a:extLst>
              <a:ext uri="{FF2B5EF4-FFF2-40B4-BE49-F238E27FC236}">
                <a16:creationId xmlns:a16="http://schemas.microsoft.com/office/drawing/2014/main" id="{22ADA1BB-014E-4DAE-A177-CE5CEBF24C10}"/>
              </a:ext>
            </a:extLst>
          </p:cNvPr>
          <p:cNvSpPr/>
          <p:nvPr/>
        </p:nvSpPr>
        <p:spPr bwMode="auto">
          <a:xfrm>
            <a:off x="1569734" y="2604186"/>
            <a:ext cx="8159889" cy="617537"/>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178845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Oyun Uygulaması: Snake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US" dirty="0"/>
              <a:t>Önerilen bazı oyun özellikleri şunlardır:</a:t>
            </a:r>
            <a:endParaRPr lang="en-US" altLang="en-US" dirty="0">
              <a:ea typeface="ＭＳ Ｐゴシック" panose="020B0600070205080204" pitchFamily="34" charset="-128"/>
            </a:endParaRPr>
          </a:p>
          <a:p>
            <a:pPr lvl="1" rtl="0" algn="l"/>
            <a:r>
              <a:rPr lang="en-US" dirty="0"/>
              <a:t>Temel özellikler: yılan hareket ettirme, hedefe ulaşma, boy uzatma vb.</a:t>
            </a:r>
          </a:p>
          <a:p>
            <a:pPr lvl="1" rtl="0" algn="l"/>
            <a:r>
              <a:rPr lang="en-US" dirty="0"/>
              <a:t>Oyun talimatları ve mevcut skor, VGA konsolunda görüntülenir.</a:t>
            </a:r>
          </a:p>
          <a:p>
            <a:pPr lvl="1" rtl="0" algn="l"/>
            <a:r>
              <a:rPr lang="en-US" dirty="0"/>
              <a:t>Hedeflerin konumu, sistem tikleri kullanılarak rastgele oluşturulabilir.</a:t>
            </a:r>
          </a:p>
          <a:p>
            <a:pPr lvl="1" rtl="0" algn="l"/>
            <a:r>
              <a:rPr lang="en-US" dirty="0"/>
              <a:t>Her hedefe ulaşıldığında hızı artırın.</a:t>
            </a:r>
          </a:p>
          <a:p>
            <a:pPr lvl="1" rtl="0" algn="l"/>
            <a:r>
              <a:rPr lang="en-US" dirty="0"/>
              <a:t>Oyun bitti: (1) yılanın başı sınıra değiyor veya (2) yılanın başı kendi vücuduna dokunuyor.</a:t>
            </a:r>
          </a:p>
          <a:p>
            <a:pPr lvl="1" rtl="0" algn="l"/>
            <a:r>
              <a:rPr lang="en-US" dirty="0"/>
              <a:t>Oyun duraklatılabilir ve devam ettirilebilir.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528362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Oyun Uygulaması: Snake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US" dirty="0"/>
              <a:t>Tüm donanım çevre birimlerinden ve yazılım işlevlerinden tam olarak yararlanmaya çalışın; Örneğin:</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VGA: görüntü bölgesinde oyun öğelerini (ör. Yılan ve sınırlar) görüntüleme ve metin konsolu bölgesinde oyun bilgilerini (ör. Geçerli puan, ek talimatlar) görüntüleme</a:t>
            </a:r>
          </a:p>
          <a:p>
            <a:pPr lvl="1" rtl="0" algn="l"/>
            <a:r>
              <a:rPr lang="en-IN" altLang="en-US" dirty="0">
                <a:ea typeface="ＭＳ Ｐゴシック" panose="020B0600070205080204" pitchFamily="34" charset="-128"/>
              </a:rPr>
              <a:t>UART: klavyeden komut alma (örneğin, yukarı, aşağı, sola, sağa hareket etme)</a:t>
            </a:r>
          </a:p>
          <a:p>
            <a:pPr lvl="1" rtl="0" algn="l"/>
            <a:r>
              <a:rPr lang="en-IN" altLang="en-US" dirty="0">
                <a:ea typeface="ＭＳ Ｐゴシック" panose="020B0600070205080204" pitchFamily="34" charset="-128"/>
              </a:rPr>
              <a:t>Zamanlayıcı: Yılanın hareketini tetikleme veya bir oyunda geçen süreyi kaydetme</a:t>
            </a:r>
          </a:p>
          <a:p>
            <a:pPr lvl="1" rtl="0" algn="l"/>
            <a:r>
              <a:rPr lang="en-IN" altLang="en-US" dirty="0">
                <a:ea typeface="ＭＳ Ｐゴシック" panose="020B0600070205080204" pitchFamily="34" charset="-128"/>
              </a:rPr>
              <a:t>7-segment: bir oyunda geçen süreyi görüntüleme</a:t>
            </a:r>
          </a:p>
          <a:p>
            <a:pPr lvl="1" rtl="0" algn="l"/>
            <a:r>
              <a:rPr lang="en-IN" altLang="en-US" dirty="0">
                <a:ea typeface="ＭＳ Ｐゴシック" panose="020B0600070205080204" pitchFamily="34" charset="-128"/>
              </a:rPr>
              <a:t>GPIO çıkışı (LED'ler): mevcut puanı gösterme</a:t>
            </a:r>
          </a:p>
          <a:p>
            <a:pPr lvl="1" rtl="0" algn="l"/>
            <a:r>
              <a:rPr lang="en-IN" altLang="en-US" dirty="0">
                <a:ea typeface="ＭＳ Ｐゴシック" panose="020B0600070205080204" pitchFamily="34" charset="-128"/>
              </a:rPr>
              <a:t>GPIO girişi (anahtarlar): zorluk seviyesini değiştirme, yılan </a:t>
            </a:r>
            <a:r>
              <a:rPr lang="en-US" altLang="en-US" dirty="0">
                <a:ea typeface="ＭＳ Ｐゴシック" panose="020B0600070205080204" pitchFamily="34" charset="-128"/>
              </a:rPr>
              <a:t>renk</a:t>
            </a:r>
            <a:r>
              <a:rPr lang="en-IN" altLang="en-US" dirty="0">
                <a:ea typeface="ＭＳ Ｐゴシック" panose="020B0600070205080204" pitchFamily="34" charset="-128"/>
              </a:rPr>
              <a:t>, vb.</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1688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Daha Fazla Oyun Uygulaması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4941266" cy="4086225"/>
          </a:xfrm>
        </p:spPr>
        <p:txBody>
          <a:bodyPr wrap="square" numCol="1" anchor="t" anchorCtr="0" compatLnSpc="1">
            <a:prstTxWarp prst="textNoShape">
              <a:avLst/>
            </a:prstTxWarp>
          </a:bodyPr>
          <a:lstStyle/>
          <a:p>
            <a:pPr rtl="0" algn="l"/>
            <a:r>
              <a:rPr lang="en-GB" dirty="0"/>
              <a:t>Bir dizi oyun olabilir </a:t>
            </a:r>
            <a:r>
              <a:rPr lang="en-US" dirty="0"/>
              <a:t>programlanmış</a:t>
            </a:r>
            <a:r>
              <a:rPr lang="en-GB" dirty="0"/>
              <a:t>sadece giriş olarak UART ve çıkış olarak VGA kullanarak; Örneğin:</a:t>
            </a:r>
            <a:endParaRPr lang="en-US" altLang="en-US" dirty="0">
              <a:ea typeface="ＭＳ Ｐゴシック" panose="020B0600070205080204" pitchFamily="34" charset="-128"/>
            </a:endParaRPr>
          </a:p>
          <a:p>
            <a:pPr lvl="1" rtl="0" algn="l"/>
            <a:r>
              <a:rPr lang="en-US" altLang="en-US" dirty="0">
                <a:ea typeface="ＭＳ Ｐゴシック" panose="020B0600070205080204" pitchFamily="34" charset="-128"/>
              </a:rPr>
              <a:t>PACMAN </a:t>
            </a:r>
          </a:p>
          <a:p>
            <a:pPr lvl="1" rtl="0" algn="l"/>
            <a:r>
              <a:rPr lang="en-US" altLang="en-US" dirty="0">
                <a:ea typeface="ＭＳ Ｐゴシック" panose="020B0600070205080204" pitchFamily="34" charset="-128"/>
              </a:rPr>
              <a:t>TETRİS</a:t>
            </a:r>
          </a:p>
          <a:p>
            <a:pPr lvl="1" rtl="0" algn="l"/>
            <a:r>
              <a:rPr lang="en-US" altLang="en-US" dirty="0">
                <a:ea typeface="ＭＳ Ｐゴシック" panose="020B0600070205080204" pitchFamily="34" charset="-128"/>
              </a:rPr>
              <a:t>BREAK </a:t>
            </a:r>
          </a:p>
          <a:p>
            <a:pPr lvl="1" rtl="0" algn="l"/>
            <a:r>
              <a:rPr lang="en-US" altLang="en-US" dirty="0">
                <a:ea typeface="ＭＳ Ｐゴシック" panose="020B0600070205080204" pitchFamily="34" charset="-128"/>
              </a:rPr>
              <a:t>Tic Tac</a:t>
            </a:r>
          </a:p>
        </p:txBody>
      </p:sp>
      <p:pic>
        <p:nvPicPr>
          <p:cNvPr id="5" name="Picture 2" descr="C:\Users\seahon01\Desktop\EDK_DEMO.jpg">
            <a:extLst>
              <a:ext uri="{FF2B5EF4-FFF2-40B4-BE49-F238E27FC236}">
                <a16:creationId xmlns:a16="http://schemas.microsoft.com/office/drawing/2014/main" id="{750790AD-64A1-476D-B89B-3130D65408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404" b="51000"/>
          <a:stretch/>
        </p:blipFill>
        <p:spPr bwMode="auto">
          <a:xfrm>
            <a:off x="6599306" y="1028700"/>
            <a:ext cx="5378465" cy="2082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E195205B-EB0A-4239-8D4B-EA8F62E50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9306" y="3594100"/>
            <a:ext cx="5378465" cy="216534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5">
            <a:extLst>
              <a:ext uri="{FF2B5EF4-FFF2-40B4-BE49-F238E27FC236}">
                <a16:creationId xmlns:a16="http://schemas.microsoft.com/office/drawing/2014/main" id="{7F3B8ADA-EF6B-45E1-9C3F-9E6A69BCBD97}"/>
              </a:ext>
            </a:extLst>
          </p:cNvPr>
          <p:cNvSpPr txBox="1">
            <a:spLocks noChangeArrowheads="1"/>
          </p:cNvSpPr>
          <p:nvPr/>
        </p:nvSpPr>
        <p:spPr bwMode="auto">
          <a:xfrm>
            <a:off x="8734187" y="3148014"/>
            <a:ext cx="1354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YILAN</a:t>
            </a:r>
          </a:p>
        </p:txBody>
      </p:sp>
      <p:sp>
        <p:nvSpPr>
          <p:cNvPr id="8" name="TextBox 8">
            <a:extLst>
              <a:ext uri="{FF2B5EF4-FFF2-40B4-BE49-F238E27FC236}">
                <a16:creationId xmlns:a16="http://schemas.microsoft.com/office/drawing/2014/main" id="{117F740F-1ECE-41C2-BEEC-D838BC0CD182}"/>
              </a:ext>
            </a:extLst>
          </p:cNvPr>
          <p:cNvSpPr txBox="1">
            <a:spLocks noChangeArrowheads="1"/>
          </p:cNvSpPr>
          <p:nvPr/>
        </p:nvSpPr>
        <p:spPr bwMode="auto">
          <a:xfrm>
            <a:off x="8734187" y="5903914"/>
            <a:ext cx="1354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BREAK</a:t>
            </a:r>
          </a:p>
        </p:txBody>
      </p:sp>
    </p:spTree>
    <p:extLst>
      <p:ext uri="{BB962C8B-B14F-4D97-AF65-F5344CB8AC3E}">
        <p14:creationId xmlns:p14="http://schemas.microsoft.com/office/powerpoint/2010/main" val="702026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Cortex-M0 Düşük Güç Özellikleri İncelemesi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İki mimari uyku modu:</a:t>
            </a:r>
            <a:endParaRPr lang="en-US" altLang="en-US" dirty="0">
              <a:ea typeface="ＭＳ Ｐゴシック" panose="020B0600070205080204" pitchFamily="34" charset="-128"/>
            </a:endParaRPr>
          </a:p>
          <a:p>
            <a:pPr lvl="1" rtl="0" algn="l"/>
            <a:r>
              <a:rPr lang="en-GB" dirty="0"/>
              <a:t>Normal uyku ve derin uyku</a:t>
            </a:r>
            <a:endParaRPr lang="en-US" altLang="en-US" dirty="0">
              <a:ea typeface="ＭＳ Ｐゴシック" panose="020B0600070205080204" pitchFamily="34" charset="-128"/>
            </a:endParaRPr>
          </a:p>
          <a:p>
            <a:pPr rtl="0" algn="l"/>
            <a:r>
              <a:rPr lang="en-GB" dirty="0"/>
              <a:t>Uyku moduna girmek için iki talimat:</a:t>
            </a:r>
            <a:endParaRPr lang="en-US" altLang="en-US" dirty="0">
              <a:ea typeface="ＭＳ Ｐゴシック" panose="020B0600070205080204" pitchFamily="34" charset="-128"/>
            </a:endParaRPr>
          </a:p>
          <a:p>
            <a:pPr lvl="1" rtl="0" algn="l"/>
            <a:r>
              <a:rPr lang="en-GB" dirty="0"/>
              <a:t>WFE (olay için bekleyin) ve WFI (kesinti için bekleyin)</a:t>
            </a:r>
          </a:p>
          <a:p>
            <a:pPr rtl="0" algn="l"/>
            <a:r>
              <a:rPr lang="en-GB" dirty="0"/>
              <a:t>Çıkışta uyku özelliği</a:t>
            </a:r>
            <a:endParaRPr lang="en-US" altLang="en-US" dirty="0">
              <a:ea typeface="ＭＳ Ｐゴシック" panose="020B0600070205080204" pitchFamily="34" charset="-128"/>
            </a:endParaRPr>
          </a:p>
          <a:p>
            <a:pPr lvl="1" rtl="0" algn="l"/>
            <a:r>
              <a:rPr lang="en-GB" dirty="0"/>
              <a:t>İşlemcinin mümkün olduğunca uyku modunda kalmasına izin verin</a:t>
            </a:r>
            <a:endParaRPr lang="en-US" altLang="en-US" dirty="0">
              <a:ea typeface="ＭＳ Ｐゴシック" panose="020B0600070205080204" pitchFamily="34" charset="-128"/>
            </a:endParaRPr>
          </a:p>
          <a:p>
            <a:pPr rtl="0" algn="l"/>
            <a:r>
              <a:rPr lang="en-GB" dirty="0"/>
              <a:t>Uyandırma kesinti denetleyicisi (WIC)</a:t>
            </a:r>
            <a:endParaRPr lang="en-US" altLang="en-US" dirty="0">
              <a:ea typeface="ＭＳ Ｐゴシック" panose="020B0600070205080204" pitchFamily="34" charset="-128"/>
            </a:endParaRPr>
          </a:p>
          <a:p>
            <a:pPr lvl="1" rtl="0" algn="l"/>
            <a:r>
              <a:rPr lang="en-GB" dirty="0"/>
              <a:t>Derin uyku sırasında işlemcinin saatinin tamamen kaldırılmasına izin veren isteğe bağlı bir özellik</a:t>
            </a:r>
            <a:endParaRPr lang="en-US" altLang="en-US" dirty="0">
              <a:ea typeface="ＭＳ Ｐゴシック" panose="020B0600070205080204" pitchFamily="34" charset="-128"/>
            </a:endParaRPr>
          </a:p>
          <a:p>
            <a:pPr rtl="0" algn="l"/>
            <a:r>
              <a:rPr lang="en-GB" dirty="0"/>
              <a:t>Düşük güçlü tasarım uygulaması</a:t>
            </a:r>
            <a:endParaRPr lang="en-US" altLang="en-US" dirty="0">
              <a:ea typeface="ＭＳ Ｐゴシック" panose="020B0600070205080204" pitchFamily="34" charset="-128"/>
            </a:endParaRPr>
          </a:p>
          <a:p>
            <a:pPr lvl="1" rtl="0" algn="l"/>
            <a:r>
              <a:rPr lang="en-GB" dirty="0"/>
              <a:t>Geçit sayısı çok düşük olduğundan, statik sızıntı gücü diğer 32 bit işlemcilerle karşılaştırıldığında çok küçüktür.</a:t>
            </a:r>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643980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Cortex-M0 Uyku Modu</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Cortex-M0 işlemci iki uyku modunu destekler: normal uyku modu ve derin uyku modu.</a:t>
            </a:r>
          </a:p>
          <a:p>
            <a:pPr rtl="0" algn="l"/>
            <a:r>
              <a:rPr lang="en-IN" altLang="en-US" dirty="0">
                <a:ea typeface="ＭＳ Ｐゴシック" panose="020B0600070205080204" pitchFamily="34" charset="-128"/>
              </a:rPr>
              <a:t>İki modun tam anlamı ve davranışları, mikrodenetleyicinin uygulanmasına bağlıdır. Örneğin,</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Normal uyku: bazı saat sinyallerini kapatın</a:t>
            </a:r>
          </a:p>
          <a:p>
            <a:pPr lvl="1" rtl="0" algn="l"/>
            <a:r>
              <a:rPr lang="en-IN" altLang="en-US" dirty="0">
                <a:ea typeface="ＭＳ Ｐゴシック" panose="020B0600070205080204" pitchFamily="34" charset="-128"/>
              </a:rPr>
              <a:t>Derin uyku: bellek bloklarına giden voltaj beslemesini azaltın, ek bileşenleri kapatın</a:t>
            </a:r>
          </a:p>
          <a:p>
            <a:pPr rtl="0" algn="l"/>
            <a:r>
              <a:rPr lang="en-IN" altLang="en-US" dirty="0">
                <a:ea typeface="ＭＳ Ｐゴシック" panose="020B0600070205080204" pitchFamily="34" charset="-128"/>
              </a:rPr>
              <a:t>Uyku moduna girmek için WFE veya WFI talimatlarını kullanabiliriz.</a:t>
            </a:r>
          </a:p>
          <a:p>
            <a:pPr rtl="0" algn="l"/>
            <a:r>
              <a:rPr lang="en-IN" altLang="en-US" dirty="0">
                <a:ea typeface="ＭＳ Ｐゴシック" panose="020B0600070205080204" pitchFamily="34" charset="-128"/>
              </a:rPr>
              <a:t>Bir olay meydana gelirse işlemci uyku modundan çıkabilir.</a:t>
            </a:r>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7284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Sistem Kontrol Kaydı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4" y="1347271"/>
            <a:ext cx="11180763" cy="1249086"/>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Uyku özelliği, sistem kontrol bloğundaki (0xE000ED10 adresinde) sistem kontrol kaydına (SCR) erişilerek programlanabilir. </a:t>
            </a:r>
          </a:p>
          <a:p>
            <a:pPr rtl="0" algn="l"/>
            <a:r>
              <a:rPr lang="en-IN" altLang="en-US" dirty="0">
                <a:ea typeface="ＭＳ Ｐゴシック" panose="020B0600070205080204" pitchFamily="34" charset="-128"/>
              </a:rPr>
              <a:t>Sistem kontrol kaydı (0xE000ED10)</a:t>
            </a:r>
            <a:endParaRPr lang="en-US" altLang="en-US" dirty="0">
              <a:ea typeface="ＭＳ Ｐゴシック" panose="020B0600070205080204" pitchFamily="34" charset="-128"/>
            </a:endParaRPr>
          </a:p>
        </p:txBody>
      </p:sp>
      <p:graphicFrame>
        <p:nvGraphicFramePr>
          <p:cNvPr id="5" name="Table 4">
            <a:extLst>
              <a:ext uri="{FF2B5EF4-FFF2-40B4-BE49-F238E27FC236}">
                <a16:creationId xmlns:a16="http://schemas.microsoft.com/office/drawing/2014/main" id="{7FED2ADF-16EA-4126-95BD-BE2341C8FBEE}"/>
              </a:ext>
            </a:extLst>
          </p:cNvPr>
          <p:cNvGraphicFramePr>
            <a:graphicFrameLocks noGrp="1"/>
          </p:cNvGraphicFramePr>
          <p:nvPr>
            <p:extLst>
              <p:ext uri="{D42A27DB-BD31-4B8C-83A1-F6EECF244321}">
                <p14:modId xmlns:p14="http://schemas.microsoft.com/office/powerpoint/2010/main" val="1348996683"/>
              </p:ext>
            </p:extLst>
          </p:nvPr>
        </p:nvGraphicFramePr>
        <p:xfrm>
          <a:off x="492124" y="2742666"/>
          <a:ext cx="10680759" cy="2590800"/>
        </p:xfrm>
        <a:graphic>
          <a:graphicData uri="http://schemas.openxmlformats.org/drawingml/2006/table">
            <a:tbl>
              <a:tblPr firstRow="1" bandRow="1">
                <a:tableStyleId>{5C22544A-7EE6-4342-B048-85BDC9FD1C3A}</a:tableStyleId>
              </a:tblPr>
              <a:tblGrid>
                <a:gridCol w="1912719">
                  <a:extLst>
                    <a:ext uri="{9D8B030D-6E8A-4147-A177-3AD203B41FA5}">
                      <a16:colId xmlns:a16="http://schemas.microsoft.com/office/drawing/2014/main" val="20000"/>
                    </a:ext>
                  </a:extLst>
                </a:gridCol>
                <a:gridCol w="2081986">
                  <a:extLst>
                    <a:ext uri="{9D8B030D-6E8A-4147-A177-3AD203B41FA5}">
                      <a16:colId xmlns:a16="http://schemas.microsoft.com/office/drawing/2014/main" val="20001"/>
                    </a:ext>
                  </a:extLst>
                </a:gridCol>
                <a:gridCol w="6686054">
                  <a:extLst>
                    <a:ext uri="{9D8B030D-6E8A-4147-A177-3AD203B41FA5}">
                      <a16:colId xmlns:a16="http://schemas.microsoft.com/office/drawing/2014/main" val="20002"/>
                    </a:ext>
                  </a:extLst>
                </a:gridCol>
              </a:tblGrid>
              <a:tr h="312392">
                <a:tc>
                  <a:txBody>
                    <a:bodyPr/>
                    <a:lstStyle/>
                    <a:p>
                      <a:pPr rtl="0" algn="l"/>
                      <a:r>
                        <a:rPr lang="en-GB" sz="1600" b="0" dirty="0"/>
                        <a:t>Bit sayısı </a:t>
                      </a:r>
                    </a:p>
                  </a:txBody>
                  <a:tcPr marL="121872" marR="121872"/>
                </a:tc>
                <a:tc>
                  <a:txBody>
                    <a:bodyPr/>
                    <a:lstStyle/>
                    <a:p>
                      <a:pPr rtl="0" algn="l"/>
                      <a:r>
                        <a:rPr lang="en-GB" sz="1600" b="0" dirty="0"/>
                        <a:t>Alan </a:t>
                      </a:r>
                    </a:p>
                  </a:txBody>
                  <a:tcPr marL="121872" marR="121872"/>
                </a:tc>
                <a:tc>
                  <a:txBody>
                    <a:bodyPr/>
                    <a:lstStyle/>
                    <a:p>
                      <a:pPr rtl="0" algn="l"/>
                      <a:r>
                        <a:rPr lang="en-GB" sz="1600" b="0" dirty="0"/>
                        <a:t>Açıklama</a:t>
                      </a:r>
                      <a:r>
                        <a:rPr lang="en-GB" sz="1600" b="0" baseline="0" dirty="0"/>
                        <a:t> </a:t>
                      </a:r>
                      <a:endParaRPr lang="en-GB" sz="1600" b="0" dirty="0"/>
                    </a:p>
                  </a:txBody>
                  <a:tcPr marL="121872" marR="121872"/>
                </a:tc>
                <a:extLst>
                  <a:ext uri="{0D108BD9-81ED-4DB2-BD59-A6C34878D82A}">
                    <a16:rowId xmlns:a16="http://schemas.microsoft.com/office/drawing/2014/main" val="10000"/>
                  </a:ext>
                </a:extLst>
              </a:tr>
              <a:tr h="312392">
                <a:tc>
                  <a:txBody>
                    <a:bodyPr/>
                    <a:lstStyle/>
                    <a:p>
                      <a:pPr rtl="0" algn="l"/>
                      <a:r>
                        <a:rPr lang="en-GB" sz="1600" b="0" dirty="0"/>
                        <a:t>0</a:t>
                      </a:r>
                    </a:p>
                  </a:txBody>
                  <a:tcPr marL="121872" marR="121872"/>
                </a:tc>
                <a:tc>
                  <a:txBody>
                    <a:bodyPr/>
                    <a:lstStyle/>
                    <a:p>
                      <a:pPr rtl="0" algn="l"/>
                      <a:r>
                        <a:rPr lang="en-GB" sz="1600" b="0" dirty="0"/>
                        <a:t>Ayrılmış </a:t>
                      </a:r>
                    </a:p>
                  </a:txBody>
                  <a:tcPr marL="121872" marR="121872"/>
                </a:tc>
                <a:tc>
                  <a:txBody>
                    <a:bodyPr/>
                    <a:lstStyle/>
                    <a:p>
                      <a:pPr rtl="0" algn="l"/>
                      <a:r>
                        <a:rPr lang="en-GB" sz="1600" b="0" dirty="0"/>
                        <a:t>-</a:t>
                      </a:r>
                    </a:p>
                  </a:txBody>
                  <a:tcPr marL="121872" marR="121872"/>
                </a:tc>
                <a:extLst>
                  <a:ext uri="{0D108BD9-81ED-4DB2-BD59-A6C34878D82A}">
                    <a16:rowId xmlns:a16="http://schemas.microsoft.com/office/drawing/2014/main" val="10001"/>
                  </a:ext>
                </a:extLst>
              </a:tr>
              <a:tr h="312392">
                <a:tc>
                  <a:txBody>
                    <a:bodyPr/>
                    <a:lstStyle/>
                    <a:p>
                      <a:pPr rtl="0" algn="l"/>
                      <a:r>
                        <a:rPr lang="en-GB" sz="1600" b="0" dirty="0"/>
                        <a:t>1</a:t>
                      </a:r>
                    </a:p>
                  </a:txBody>
                  <a:tcPr marL="121872" marR="121872"/>
                </a:tc>
                <a:tc>
                  <a:txBody>
                    <a:bodyPr/>
                    <a:lstStyle/>
                    <a:p>
                      <a:pPr rtl="0" algn="l"/>
                      <a:r>
                        <a:rPr lang="en-GB" sz="1600" b="0" dirty="0"/>
                        <a:t>SleepOnExit</a:t>
                      </a:r>
                    </a:p>
                  </a:txBody>
                  <a:tcPr marL="121872" marR="121872"/>
                </a:tc>
                <a:tc>
                  <a:txBody>
                    <a:bodyPr/>
                    <a:lstStyle/>
                    <a:p>
                      <a:pPr rtl="0" algn="l"/>
                      <a:r>
                        <a:rPr lang="en-GB" sz="1600" b="0" dirty="0"/>
                        <a:t>Çıkışta uyku etkinleştirme biti </a:t>
                      </a:r>
                    </a:p>
                  </a:txBody>
                  <a:tcPr marL="121872" marR="121872"/>
                </a:tc>
                <a:extLst>
                  <a:ext uri="{0D108BD9-81ED-4DB2-BD59-A6C34878D82A}">
                    <a16:rowId xmlns:a16="http://schemas.microsoft.com/office/drawing/2014/main" val="10002"/>
                  </a:ext>
                </a:extLst>
              </a:tr>
              <a:tr h="312392">
                <a:tc>
                  <a:txBody>
                    <a:bodyPr/>
                    <a:lstStyle/>
                    <a:p>
                      <a:pPr rtl="0" algn="l"/>
                      <a:r>
                        <a:rPr lang="en-GB" sz="1600" b="0" dirty="0"/>
                        <a:t>2</a:t>
                      </a:r>
                    </a:p>
                  </a:txBody>
                  <a:tcPr marL="121872" marR="121872"/>
                </a:tc>
                <a:tc>
                  <a:txBody>
                    <a:bodyPr/>
                    <a:lstStyle/>
                    <a:p>
                      <a:pPr rtl="0" algn="l"/>
                      <a:r>
                        <a:rPr lang="en-GB" sz="1600" b="0" dirty="0"/>
                        <a:t>SleepDeep</a:t>
                      </a:r>
                    </a:p>
                  </a:txBody>
                  <a:tcPr marL="121872" marR="121872"/>
                </a:tc>
                <a:tc>
                  <a:txBody>
                    <a:bodyPr/>
                    <a:lstStyle/>
                    <a:p>
                      <a:pPr rtl="0" algn="l"/>
                      <a:r>
                        <a:rPr lang="en-GB" sz="1600" b="0" dirty="0"/>
                        <a:t>Uyku modu türü bit, 0: normal uyku; 1: derin uyku</a:t>
                      </a:r>
                    </a:p>
                  </a:txBody>
                  <a:tcPr marL="121872" marR="121872"/>
                </a:tc>
                <a:extLst>
                  <a:ext uri="{0D108BD9-81ED-4DB2-BD59-A6C34878D82A}">
                    <a16:rowId xmlns:a16="http://schemas.microsoft.com/office/drawing/2014/main" val="10003"/>
                  </a:ext>
                </a:extLst>
              </a:tr>
              <a:tr h="312392">
                <a:tc>
                  <a:txBody>
                    <a:bodyPr/>
                    <a:lstStyle/>
                    <a:p>
                      <a:pPr rtl="0" algn="l"/>
                      <a:r>
                        <a:rPr lang="en-GB" sz="1600" b="0" dirty="0"/>
                        <a:t>3</a:t>
                      </a:r>
                    </a:p>
                  </a:txBody>
                  <a:tcPr marL="121872" marR="121872"/>
                </a:tc>
                <a:tc>
                  <a:txBody>
                    <a:bodyPr/>
                    <a:lstStyle/>
                    <a:p>
                      <a:pPr rtl="0" algn="l"/>
                      <a:r>
                        <a:rPr lang="en-GB" sz="1600" b="0" dirty="0"/>
                        <a:t>Ayrılmış</a:t>
                      </a:r>
                    </a:p>
                  </a:txBody>
                  <a:tcPr marL="121872" marR="121872"/>
                </a:tc>
                <a:tc>
                  <a:txBody>
                    <a:bodyPr/>
                    <a:lstStyle/>
                    <a:p>
                      <a:pPr rtl="0" algn="l"/>
                      <a:r>
                        <a:rPr lang="en-GB" sz="1600" b="0" dirty="0"/>
                        <a:t>-</a:t>
                      </a:r>
                    </a:p>
                  </a:txBody>
                  <a:tcPr marL="121872" marR="121872"/>
                </a:tc>
                <a:extLst>
                  <a:ext uri="{0D108BD9-81ED-4DB2-BD59-A6C34878D82A}">
                    <a16:rowId xmlns:a16="http://schemas.microsoft.com/office/drawing/2014/main" val="10004"/>
                  </a:ext>
                </a:extLst>
              </a:tr>
              <a:tr h="487846">
                <a:tc>
                  <a:txBody>
                    <a:bodyPr/>
                    <a:lstStyle/>
                    <a:p>
                      <a:pPr rtl="0" algn="l"/>
                      <a:r>
                        <a:rPr lang="en-GB" sz="1600" b="0" dirty="0"/>
                        <a:t>4</a:t>
                      </a:r>
                    </a:p>
                  </a:txBody>
                  <a:tcPr marL="121872" marR="121872"/>
                </a:tc>
                <a:tc>
                  <a:txBody>
                    <a:bodyPr/>
                    <a:lstStyle/>
                    <a:p>
                      <a:pPr rtl="0" algn="l"/>
                      <a:r>
                        <a:rPr lang="en-GB" sz="1600" b="0" dirty="0"/>
                        <a:t>SeVOnPend</a:t>
                      </a:r>
                    </a:p>
                  </a:txBody>
                  <a:tcPr marL="121872" marR="121872"/>
                </a:tc>
                <a:tc>
                  <a:txBody>
                    <a:bodyPr/>
                    <a:lstStyle/>
                    <a:p>
                      <a:pPr rtl="0" algn="l"/>
                      <a:r>
                        <a:rPr lang="en-GB" sz="1600" b="0" dirty="0"/>
                        <a:t>Olay gönder</a:t>
                      </a:r>
                      <a:r>
                        <a:rPr lang="en-GB" sz="1600" b="0" baseline="0" dirty="0"/>
                        <a:t>beklemede; yeni bir kesinti beklemede durumuyla olayın oluşturulmasını sağlar</a:t>
                      </a:r>
                      <a:endParaRPr lang="en-GB" sz="1600" b="0" dirty="0"/>
                    </a:p>
                  </a:txBody>
                  <a:tcPr marL="121872" marR="121872"/>
                </a:tc>
                <a:extLst>
                  <a:ext uri="{0D108BD9-81ED-4DB2-BD59-A6C34878D82A}">
                    <a16:rowId xmlns:a16="http://schemas.microsoft.com/office/drawing/2014/main" val="10005"/>
                  </a:ext>
                </a:extLst>
              </a:tr>
              <a:tr h="312392">
                <a:tc>
                  <a:txBody>
                    <a:bodyPr/>
                    <a:lstStyle/>
                    <a:p>
                      <a:pPr rtl="0" algn="l"/>
                      <a:r>
                        <a:rPr lang="en-GB" sz="1600" b="0" dirty="0"/>
                        <a:t>[31: 5]</a:t>
                      </a:r>
                    </a:p>
                  </a:txBody>
                  <a:tcPr marL="121872" marR="121872"/>
                </a:tc>
                <a:tc>
                  <a:txBody>
                    <a:bodyPr/>
                    <a:lstStyle/>
                    <a:p>
                      <a:pPr rtl="0" algn="l"/>
                      <a:r>
                        <a:rPr lang="en-GB" sz="1600" b="0" dirty="0"/>
                        <a:t>Ayrılmış</a:t>
                      </a:r>
                    </a:p>
                  </a:txBody>
                  <a:tcPr marL="121872" marR="121872"/>
                </a:tc>
                <a:tc>
                  <a:txBody>
                    <a:bodyPr/>
                    <a:lstStyle/>
                    <a:p>
                      <a:pPr rtl="0" algn="l"/>
                      <a:r>
                        <a:rPr lang="en-GB" sz="1600" b="0" dirty="0"/>
                        <a:t>-</a:t>
                      </a:r>
                    </a:p>
                  </a:txBody>
                  <a:tcPr marL="121872" marR="121872"/>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C2233291-6D52-42E9-99BF-75E0F6F7065C}"/>
              </a:ext>
            </a:extLst>
          </p:cNvPr>
          <p:cNvSpPr/>
          <p:nvPr/>
        </p:nvSpPr>
        <p:spPr>
          <a:xfrm>
            <a:off x="384312" y="5479775"/>
            <a:ext cx="10788571" cy="906915"/>
          </a:xfrm>
          <a:prstGeom prst="rect">
            <a:avLst/>
          </a:prstGeom>
        </p:spPr>
        <p:txBody>
          <a:bodyPr wrap="square">
            <a:spAutoFit/>
          </a:bodyPr>
          <a:lstStyle/>
          <a:p>
            <a:pPr eaLnBrk="1" hangingPunct="1" rtl="0" algn="l">
              <a:lnSpc>
                <a:spcPct val="90000"/>
              </a:lnSpc>
              <a:spcAft>
                <a:spcPts val="1600"/>
              </a:spcAft>
              <a:defRPr/>
            </a:pPr>
            <a:r>
              <a:rPr lang="en-GB" sz="2400" dirty="0">
                <a:solidFill>
                  <a:schemeClr val="tx2"/>
                </a:solidFill>
                <a:latin typeface="+mn-lt"/>
              </a:rPr>
              <a:t>SCR'ye kayıt simgesi “SCB-&gt; SCR” ile erişilebilir; Örneğin:</a:t>
            </a:r>
          </a:p>
          <a:p>
            <a:pPr lvl="1" rtl="0" algn="l">
              <a:spcBef>
                <a:spcPts val="0"/>
              </a:spcBef>
              <a:defRPr/>
            </a:pPr>
            <a:r>
              <a:rPr lang="en-GB" dirty="0">
                <a:solidFill>
                  <a:schemeClr val="tx2"/>
                </a:solidFill>
                <a:latin typeface="+mn-lt"/>
              </a:rPr>
              <a:t>SCB -&gt; SCR = 1 &lt;1; // Çıkışta uyku bitini etkinleştir</a:t>
            </a:r>
          </a:p>
        </p:txBody>
      </p:sp>
    </p:spTree>
    <p:extLst>
      <p:ext uri="{BB962C8B-B14F-4D97-AF65-F5344CB8AC3E}">
        <p14:creationId xmlns:p14="http://schemas.microsoft.com/office/powerpoint/2010/main" val="2174587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Çıkışta Uyku</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Çıkışta uyku özelliği, program ISR'den döndükten sonra yığın çözme işlemini gerçekleştirmez.</a:t>
            </a:r>
          </a:p>
          <a:p>
            <a:pPr rtl="0" algn="l"/>
            <a:r>
              <a:rPr lang="en-IN" altLang="en-US" dirty="0">
                <a:ea typeface="ＭＳ Ｐゴシック" panose="020B0600070205080204" pitchFamily="34" charset="-128"/>
              </a:rPr>
              <a:t>Güç tüketimi, çünkü</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Ana iş parçacığında gereksiz programların yürütülmesi engellenir.</a:t>
            </a:r>
          </a:p>
          <a:p>
            <a:pPr lvl="1" rtl="0" algn="l"/>
            <a:r>
              <a:rPr lang="en-IN" altLang="en-US" dirty="0">
                <a:ea typeface="ＭＳ Ｐゴシック" panose="020B0600070205080204" pitchFamily="34" charset="-128"/>
              </a:rPr>
              <a:t>Gereksiz istifleme ve istifleme işleminden kaçınılır.</a:t>
            </a:r>
            <a:endParaRPr lang="en-US" altLang="en-US" dirty="0">
              <a:ea typeface="ＭＳ Ｐゴシック" panose="020B0600070205080204" pitchFamily="34" charset="-128"/>
            </a:endParaRPr>
          </a:p>
        </p:txBody>
      </p:sp>
      <p:cxnSp>
        <p:nvCxnSpPr>
          <p:cNvPr id="5" name="Straight Arrow Connector 4">
            <a:extLst>
              <a:ext uri="{FF2B5EF4-FFF2-40B4-BE49-F238E27FC236}">
                <a16:creationId xmlns:a16="http://schemas.microsoft.com/office/drawing/2014/main" id="{385B8C70-0E51-4398-97FE-0FD73FD295A8}"/>
              </a:ext>
            </a:extLst>
          </p:cNvPr>
          <p:cNvCxnSpPr/>
          <p:nvPr/>
        </p:nvCxnSpPr>
        <p:spPr bwMode="auto">
          <a:xfrm>
            <a:off x="1938109" y="5497513"/>
            <a:ext cx="895423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6" name="Rectangle 5">
            <a:extLst>
              <a:ext uri="{FF2B5EF4-FFF2-40B4-BE49-F238E27FC236}">
                <a16:creationId xmlns:a16="http://schemas.microsoft.com/office/drawing/2014/main" id="{12537A5D-3C54-469F-AA26-E81260421F6D}"/>
              </a:ext>
            </a:extLst>
          </p:cNvPr>
          <p:cNvSpPr/>
          <p:nvPr/>
        </p:nvSpPr>
        <p:spPr bwMode="auto">
          <a:xfrm>
            <a:off x="1938109" y="4951413"/>
            <a:ext cx="2234327" cy="2540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Ana Konu</a:t>
            </a:r>
          </a:p>
        </p:txBody>
      </p:sp>
      <p:cxnSp>
        <p:nvCxnSpPr>
          <p:cNvPr id="7" name="Straight Arrow Connector 6">
            <a:extLst>
              <a:ext uri="{FF2B5EF4-FFF2-40B4-BE49-F238E27FC236}">
                <a16:creationId xmlns:a16="http://schemas.microsoft.com/office/drawing/2014/main" id="{A095A921-97F0-439F-B1D4-5DE5EFE64F56}"/>
              </a:ext>
            </a:extLst>
          </p:cNvPr>
          <p:cNvCxnSpPr/>
          <p:nvPr/>
        </p:nvCxnSpPr>
        <p:spPr bwMode="auto">
          <a:xfrm>
            <a:off x="4172436" y="4506913"/>
            <a:ext cx="0" cy="4445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 name="TextBox 9">
            <a:extLst>
              <a:ext uri="{FF2B5EF4-FFF2-40B4-BE49-F238E27FC236}">
                <a16:creationId xmlns:a16="http://schemas.microsoft.com/office/drawing/2014/main" id="{1F08B057-8DF8-41BF-AF2A-4E114227201B}"/>
              </a:ext>
            </a:extLst>
          </p:cNvPr>
          <p:cNvSpPr txBox="1">
            <a:spLocks noChangeArrowheads="1"/>
          </p:cNvSpPr>
          <p:nvPr/>
        </p:nvSpPr>
        <p:spPr bwMode="auto">
          <a:xfrm>
            <a:off x="3732342" y="4240214"/>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WFI</a:t>
            </a:r>
          </a:p>
        </p:txBody>
      </p:sp>
      <p:sp>
        <p:nvSpPr>
          <p:cNvPr id="9" name="Rectangle 8">
            <a:extLst>
              <a:ext uri="{FF2B5EF4-FFF2-40B4-BE49-F238E27FC236}">
                <a16:creationId xmlns:a16="http://schemas.microsoft.com/office/drawing/2014/main" id="{32A88E3F-3AAC-4D71-8A8A-795A294BD745}"/>
              </a:ext>
            </a:extLst>
          </p:cNvPr>
          <p:cNvSpPr/>
          <p:nvPr/>
        </p:nvSpPr>
        <p:spPr bwMode="auto">
          <a:xfrm>
            <a:off x="5577354" y="4951413"/>
            <a:ext cx="1117163" cy="2540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İstifleme</a:t>
            </a:r>
          </a:p>
        </p:txBody>
      </p:sp>
      <p:cxnSp>
        <p:nvCxnSpPr>
          <p:cNvPr id="10" name="Straight Arrow Connector 9">
            <a:extLst>
              <a:ext uri="{FF2B5EF4-FFF2-40B4-BE49-F238E27FC236}">
                <a16:creationId xmlns:a16="http://schemas.microsoft.com/office/drawing/2014/main" id="{7C6E35E2-5E61-40F4-B9AC-17E4492EAEC6}"/>
              </a:ext>
            </a:extLst>
          </p:cNvPr>
          <p:cNvCxnSpPr/>
          <p:nvPr/>
        </p:nvCxnSpPr>
        <p:spPr bwMode="auto">
          <a:xfrm>
            <a:off x="5577354" y="4506913"/>
            <a:ext cx="0" cy="4445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1" name="TextBox 12">
            <a:extLst>
              <a:ext uri="{FF2B5EF4-FFF2-40B4-BE49-F238E27FC236}">
                <a16:creationId xmlns:a16="http://schemas.microsoft.com/office/drawing/2014/main" id="{FAD7CD50-91F3-47F5-A16A-F7B55AF7A128}"/>
              </a:ext>
            </a:extLst>
          </p:cNvPr>
          <p:cNvSpPr txBox="1">
            <a:spLocks noChangeArrowheads="1"/>
          </p:cNvSpPr>
          <p:nvPr/>
        </p:nvSpPr>
        <p:spPr bwMode="auto">
          <a:xfrm>
            <a:off x="5137260" y="4240214"/>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IRQ</a:t>
            </a:r>
          </a:p>
        </p:txBody>
      </p:sp>
      <p:sp>
        <p:nvSpPr>
          <p:cNvPr id="12" name="Rectangle 11">
            <a:extLst>
              <a:ext uri="{FF2B5EF4-FFF2-40B4-BE49-F238E27FC236}">
                <a16:creationId xmlns:a16="http://schemas.microsoft.com/office/drawing/2014/main" id="{6827A53C-F6A3-41B9-8A2D-3CD2784746DB}"/>
              </a:ext>
            </a:extLst>
          </p:cNvPr>
          <p:cNvSpPr/>
          <p:nvPr/>
        </p:nvSpPr>
        <p:spPr bwMode="auto">
          <a:xfrm>
            <a:off x="6694518" y="4343400"/>
            <a:ext cx="1726525" cy="25400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ISR</a:t>
            </a:r>
          </a:p>
        </p:txBody>
      </p:sp>
      <p:cxnSp>
        <p:nvCxnSpPr>
          <p:cNvPr id="13" name="Straight Connector 12">
            <a:extLst>
              <a:ext uri="{FF2B5EF4-FFF2-40B4-BE49-F238E27FC236}">
                <a16:creationId xmlns:a16="http://schemas.microsoft.com/office/drawing/2014/main" id="{06655C2E-07BD-445B-A090-7CF607EF013A}"/>
              </a:ext>
            </a:extLst>
          </p:cNvPr>
          <p:cNvCxnSpPr>
            <a:stCxn id="6" idx="3"/>
            <a:endCxn id="9" idx="1"/>
          </p:cNvCxnSpPr>
          <p:nvPr/>
        </p:nvCxnSpPr>
        <p:spPr bwMode="auto">
          <a:xfrm>
            <a:off x="4172436" y="5078413"/>
            <a:ext cx="1404918" cy="0"/>
          </a:xfrm>
          <a:prstGeom prst="line">
            <a:avLst/>
          </a:prstGeom>
          <a:noFill/>
          <a:ln w="19050" cap="flat" cmpd="sng" algn="ctr">
            <a:solidFill>
              <a:schemeClr val="tx1">
                <a:lumMod val="75000"/>
                <a:lumOff val="25000"/>
              </a:schemeClr>
            </a:solidFill>
            <a:prstDash val="sysDot"/>
            <a:round/>
            <a:headEnd type="none" w="med" len="med"/>
            <a:tailEnd type="triangle" w="lg" len="lg"/>
          </a:ln>
          <a:effectLst/>
        </p:spPr>
      </p:cxnSp>
      <p:sp>
        <p:nvSpPr>
          <p:cNvPr id="14" name="TextBox 17">
            <a:extLst>
              <a:ext uri="{FF2B5EF4-FFF2-40B4-BE49-F238E27FC236}">
                <a16:creationId xmlns:a16="http://schemas.microsoft.com/office/drawing/2014/main" id="{39573A73-4FB3-46C7-8B48-447C05209271}"/>
              </a:ext>
            </a:extLst>
          </p:cNvPr>
          <p:cNvSpPr txBox="1">
            <a:spLocks noChangeArrowheads="1"/>
          </p:cNvSpPr>
          <p:nvPr/>
        </p:nvSpPr>
        <p:spPr bwMode="auto">
          <a:xfrm>
            <a:off x="4367094" y="5078414"/>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Uyku</a:t>
            </a:r>
          </a:p>
        </p:txBody>
      </p:sp>
      <p:cxnSp>
        <p:nvCxnSpPr>
          <p:cNvPr id="15" name="Straight Connector 14">
            <a:extLst>
              <a:ext uri="{FF2B5EF4-FFF2-40B4-BE49-F238E27FC236}">
                <a16:creationId xmlns:a16="http://schemas.microsoft.com/office/drawing/2014/main" id="{F4297147-8015-4492-BABC-352C3F29130B}"/>
              </a:ext>
            </a:extLst>
          </p:cNvPr>
          <p:cNvCxnSpPr/>
          <p:nvPr/>
        </p:nvCxnSpPr>
        <p:spPr bwMode="auto">
          <a:xfrm>
            <a:off x="8421043" y="5078413"/>
            <a:ext cx="1845012" cy="0"/>
          </a:xfrm>
          <a:prstGeom prst="line">
            <a:avLst/>
          </a:prstGeom>
          <a:noFill/>
          <a:ln w="19050" cap="flat" cmpd="sng" algn="ctr">
            <a:solidFill>
              <a:schemeClr val="tx1">
                <a:lumMod val="75000"/>
                <a:lumOff val="25000"/>
              </a:schemeClr>
            </a:solidFill>
            <a:prstDash val="sysDot"/>
            <a:round/>
            <a:headEnd type="none" w="med" len="med"/>
            <a:tailEnd type="triangle" w="lg" len="lg"/>
          </a:ln>
          <a:effectLst/>
        </p:spPr>
      </p:cxnSp>
      <p:cxnSp>
        <p:nvCxnSpPr>
          <p:cNvPr id="16" name="Straight Arrow Connector 15">
            <a:extLst>
              <a:ext uri="{FF2B5EF4-FFF2-40B4-BE49-F238E27FC236}">
                <a16:creationId xmlns:a16="http://schemas.microsoft.com/office/drawing/2014/main" id="{D94BF000-EA35-4873-81F6-6AA7190E243A}"/>
              </a:ext>
            </a:extLst>
          </p:cNvPr>
          <p:cNvCxnSpPr/>
          <p:nvPr/>
        </p:nvCxnSpPr>
        <p:spPr bwMode="auto">
          <a:xfrm flipV="1">
            <a:off x="6694518" y="4597400"/>
            <a:ext cx="0" cy="4953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A64F9B7A-E21D-4F07-94F2-9D0513C185A3}"/>
              </a:ext>
            </a:extLst>
          </p:cNvPr>
          <p:cNvCxnSpPr/>
          <p:nvPr/>
        </p:nvCxnSpPr>
        <p:spPr bwMode="auto">
          <a:xfrm>
            <a:off x="8421043" y="4506914"/>
            <a:ext cx="0" cy="5857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18" name="TextBox 24">
            <a:extLst>
              <a:ext uri="{FF2B5EF4-FFF2-40B4-BE49-F238E27FC236}">
                <a16:creationId xmlns:a16="http://schemas.microsoft.com/office/drawing/2014/main" id="{65D20643-5FEF-4E5F-848C-03BACE86271A}"/>
              </a:ext>
            </a:extLst>
          </p:cNvPr>
          <p:cNvSpPr txBox="1">
            <a:spLocks noChangeArrowheads="1"/>
          </p:cNvSpPr>
          <p:nvPr/>
        </p:nvSpPr>
        <p:spPr bwMode="auto">
          <a:xfrm>
            <a:off x="8649554" y="5078414"/>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Uyku</a:t>
            </a:r>
          </a:p>
        </p:txBody>
      </p:sp>
      <p:sp>
        <p:nvSpPr>
          <p:cNvPr id="19" name="Rounded Rectangular Callout 28">
            <a:extLst>
              <a:ext uri="{FF2B5EF4-FFF2-40B4-BE49-F238E27FC236}">
                <a16:creationId xmlns:a16="http://schemas.microsoft.com/office/drawing/2014/main" id="{77F42654-6F09-4FDB-91B0-AEC71D21845C}"/>
              </a:ext>
            </a:extLst>
          </p:cNvPr>
          <p:cNvSpPr/>
          <p:nvPr/>
        </p:nvSpPr>
        <p:spPr bwMode="auto">
          <a:xfrm>
            <a:off x="8801894" y="4229100"/>
            <a:ext cx="1853476" cy="482600"/>
          </a:xfrm>
          <a:prstGeom prst="wedgeRoundRectCallout">
            <a:avLst>
              <a:gd name="adj1" fmla="val -56476"/>
              <a:gd name="adj2" fmla="val 103200"/>
              <a:gd name="adj3" fmla="val 16667"/>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Çıkışta Uyku </a:t>
            </a:r>
          </a:p>
          <a:p>
            <a:pPr algn="ctr" rtl="0">
              <a:defRPr/>
            </a:pPr>
            <a:r>
              <a:rPr lang="en-GB" b="0" dirty="0"/>
              <a:t>(istifleme yok)</a:t>
            </a:r>
          </a:p>
        </p:txBody>
      </p:sp>
      <p:sp>
        <p:nvSpPr>
          <p:cNvPr id="20" name="TextBox 29">
            <a:extLst>
              <a:ext uri="{FF2B5EF4-FFF2-40B4-BE49-F238E27FC236}">
                <a16:creationId xmlns:a16="http://schemas.microsoft.com/office/drawing/2014/main" id="{C7BFA3F6-DFDF-430C-8147-B6CDB8C9F1B2}"/>
              </a:ext>
            </a:extLst>
          </p:cNvPr>
          <p:cNvSpPr txBox="1">
            <a:spLocks noChangeArrowheads="1"/>
          </p:cNvSpPr>
          <p:nvPr/>
        </p:nvSpPr>
        <p:spPr bwMode="auto">
          <a:xfrm>
            <a:off x="9766717" y="5487989"/>
            <a:ext cx="88018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Zaman </a:t>
            </a:r>
          </a:p>
        </p:txBody>
      </p:sp>
      <p:cxnSp>
        <p:nvCxnSpPr>
          <p:cNvPr id="21" name="Straight Arrow Connector 20">
            <a:extLst>
              <a:ext uri="{FF2B5EF4-FFF2-40B4-BE49-F238E27FC236}">
                <a16:creationId xmlns:a16="http://schemas.microsoft.com/office/drawing/2014/main" id="{7FADA59A-83C5-4CAF-8BB5-0C91F32CCD82}"/>
              </a:ext>
            </a:extLst>
          </p:cNvPr>
          <p:cNvCxnSpPr/>
          <p:nvPr/>
        </p:nvCxnSpPr>
        <p:spPr bwMode="auto">
          <a:xfrm flipV="1">
            <a:off x="1938109" y="4229100"/>
            <a:ext cx="0" cy="125888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32">
            <a:extLst>
              <a:ext uri="{FF2B5EF4-FFF2-40B4-BE49-F238E27FC236}">
                <a16:creationId xmlns:a16="http://schemas.microsoft.com/office/drawing/2014/main" id="{9451359C-23D7-470B-BBC0-FA8278CD3EFB}"/>
              </a:ext>
            </a:extLst>
          </p:cNvPr>
          <p:cNvSpPr txBox="1">
            <a:spLocks noChangeArrowheads="1"/>
          </p:cNvSpPr>
          <p:nvPr/>
        </p:nvSpPr>
        <p:spPr bwMode="auto">
          <a:xfrm>
            <a:off x="888653" y="4289426"/>
            <a:ext cx="10494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Öncelik </a:t>
            </a:r>
          </a:p>
        </p:txBody>
      </p:sp>
    </p:spTree>
    <p:extLst>
      <p:ext uri="{BB962C8B-B14F-4D97-AF65-F5344CB8AC3E}">
        <p14:creationId xmlns:p14="http://schemas.microsoft.com/office/powerpoint/2010/main" val="113823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Yoklama v Kesmeler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60511" y="1319705"/>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Aynı Snake uygulaması için iki programlama çözümünün karşılaştırması:</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88B353B7-5F3B-43D5-A9EB-2073A84F5EE9}"/>
              </a:ext>
            </a:extLst>
          </p:cNvPr>
          <p:cNvSpPr/>
          <p:nvPr/>
        </p:nvSpPr>
        <p:spPr bwMode="auto">
          <a:xfrm>
            <a:off x="1810005" y="1894220"/>
            <a:ext cx="2556348" cy="29922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rtl="0"/>
            <a:r>
              <a:rPr lang="en-US" sz="1200" dirty="0"/>
              <a:t>Başlatma</a:t>
            </a:r>
            <a:endParaRPr kumimoji="0" lang="en-GB" sz="1200" b="1" i="0" u="none" strike="noStrike" cap="none" normalizeH="0" baseline="0" dirty="0">
              <a:ln>
                <a:noFill/>
              </a:ln>
              <a:solidFill>
                <a:srgbClr val="000000"/>
              </a:solidFill>
              <a:effectLst/>
            </a:endParaRPr>
          </a:p>
        </p:txBody>
      </p:sp>
      <p:sp>
        <p:nvSpPr>
          <p:cNvPr id="6" name="Rectangle 5">
            <a:extLst>
              <a:ext uri="{FF2B5EF4-FFF2-40B4-BE49-F238E27FC236}">
                <a16:creationId xmlns:a16="http://schemas.microsoft.com/office/drawing/2014/main" id="{788ED716-AA4D-465A-BA5A-DA3AEC395AE0}"/>
              </a:ext>
            </a:extLst>
          </p:cNvPr>
          <p:cNvSpPr/>
          <p:nvPr/>
        </p:nvSpPr>
        <p:spPr bwMode="auto">
          <a:xfrm>
            <a:off x="1810005" y="3005628"/>
            <a:ext cx="2556348" cy="29922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rtl="0"/>
            <a:r>
              <a:rPr lang="en-US" sz="1200" dirty="0"/>
              <a:t>Yılan yönünü güncelle</a:t>
            </a:r>
            <a:endParaRPr kumimoji="0" lang="en-GB" sz="1200" b="1" i="0" u="none" strike="noStrike" cap="none" normalizeH="0" baseline="0" dirty="0">
              <a:ln>
                <a:noFill/>
              </a:ln>
              <a:solidFill>
                <a:srgbClr val="000000"/>
              </a:solidFill>
              <a:effectLst/>
            </a:endParaRPr>
          </a:p>
        </p:txBody>
      </p:sp>
      <p:sp>
        <p:nvSpPr>
          <p:cNvPr id="7" name="Flowchart: Decision 6">
            <a:extLst>
              <a:ext uri="{FF2B5EF4-FFF2-40B4-BE49-F238E27FC236}">
                <a16:creationId xmlns:a16="http://schemas.microsoft.com/office/drawing/2014/main" id="{66FAE92F-4F6B-48B7-A779-E3AF3A390B1A}"/>
              </a:ext>
            </a:extLst>
          </p:cNvPr>
          <p:cNvSpPr/>
          <p:nvPr/>
        </p:nvSpPr>
        <p:spPr bwMode="auto">
          <a:xfrm>
            <a:off x="1810005" y="2385806"/>
            <a:ext cx="2556348" cy="427463"/>
          </a:xfrm>
          <a:prstGeom prst="flowChartDecision">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Arial" charset="0"/>
                <a:ea typeface="MS PGothic" pitchFamily="34" charset="-128"/>
              </a:rPr>
              <a:t>Klavye vuruşu</a:t>
            </a:r>
          </a:p>
        </p:txBody>
      </p:sp>
      <p:sp>
        <p:nvSpPr>
          <p:cNvPr id="8" name="Rectangle 7">
            <a:extLst>
              <a:ext uri="{FF2B5EF4-FFF2-40B4-BE49-F238E27FC236}">
                <a16:creationId xmlns:a16="http://schemas.microsoft.com/office/drawing/2014/main" id="{92286679-420C-4B19-9620-64BA50761EBE}"/>
              </a:ext>
            </a:extLst>
          </p:cNvPr>
          <p:cNvSpPr/>
          <p:nvPr/>
        </p:nvSpPr>
        <p:spPr bwMode="auto">
          <a:xfrm>
            <a:off x="1810005" y="3507900"/>
            <a:ext cx="2556348" cy="29922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rtl="0"/>
            <a:r>
              <a:rPr lang="en-US" sz="1200" dirty="0"/>
              <a:t>Yılanı hareket ettir</a:t>
            </a:r>
            <a:endParaRPr kumimoji="0" lang="en-GB" sz="1200" b="1" i="0" u="none" strike="noStrike" cap="none" normalizeH="0" baseline="0" dirty="0">
              <a:ln>
                <a:noFill/>
              </a:ln>
              <a:solidFill>
                <a:srgbClr val="000000"/>
              </a:solidFill>
              <a:effectLst/>
            </a:endParaRPr>
          </a:p>
        </p:txBody>
      </p:sp>
      <p:sp>
        <p:nvSpPr>
          <p:cNvPr id="9" name="Flowchart: Decision 8">
            <a:extLst>
              <a:ext uri="{FF2B5EF4-FFF2-40B4-BE49-F238E27FC236}">
                <a16:creationId xmlns:a16="http://schemas.microsoft.com/office/drawing/2014/main" id="{2D0A0953-ED1A-46FC-B8C4-439A9524C778}"/>
              </a:ext>
            </a:extLst>
          </p:cNvPr>
          <p:cNvSpPr/>
          <p:nvPr/>
        </p:nvSpPr>
        <p:spPr bwMode="auto">
          <a:xfrm>
            <a:off x="1810005" y="3978112"/>
            <a:ext cx="2556348" cy="427463"/>
          </a:xfrm>
          <a:prstGeom prst="flowChartDecision">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Arial" charset="0"/>
                <a:ea typeface="MS PGothic" pitchFamily="34" charset="-128"/>
              </a:rPr>
              <a:t>Duvara çarptı</a:t>
            </a:r>
          </a:p>
        </p:txBody>
      </p:sp>
      <p:sp>
        <p:nvSpPr>
          <p:cNvPr id="10" name="Rectangle 9">
            <a:extLst>
              <a:ext uri="{FF2B5EF4-FFF2-40B4-BE49-F238E27FC236}">
                <a16:creationId xmlns:a16="http://schemas.microsoft.com/office/drawing/2014/main" id="{4E1EB02F-C2AE-474A-8AAD-AF72E6DBBA7D}"/>
              </a:ext>
            </a:extLst>
          </p:cNvPr>
          <p:cNvSpPr/>
          <p:nvPr/>
        </p:nvSpPr>
        <p:spPr bwMode="auto">
          <a:xfrm>
            <a:off x="1810005" y="4662051"/>
            <a:ext cx="2556348" cy="29922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rtl="0"/>
            <a:r>
              <a:rPr lang="en-US" sz="1200" dirty="0"/>
              <a:t>Oyun bitti</a:t>
            </a:r>
            <a:endParaRPr kumimoji="0" lang="en-GB" sz="1200" b="1" i="0" u="none" strike="noStrike" cap="none" normalizeH="0" baseline="0" dirty="0">
              <a:ln>
                <a:noFill/>
              </a:ln>
              <a:solidFill>
                <a:srgbClr val="000000"/>
              </a:solidFill>
              <a:effectLst/>
            </a:endParaRPr>
          </a:p>
        </p:txBody>
      </p:sp>
      <p:sp>
        <p:nvSpPr>
          <p:cNvPr id="11" name="Rectangle 10">
            <a:extLst>
              <a:ext uri="{FF2B5EF4-FFF2-40B4-BE49-F238E27FC236}">
                <a16:creationId xmlns:a16="http://schemas.microsoft.com/office/drawing/2014/main" id="{D95D7295-36EF-41C5-8DB4-F9032AAE1001}"/>
              </a:ext>
            </a:extLst>
          </p:cNvPr>
          <p:cNvSpPr/>
          <p:nvPr/>
        </p:nvSpPr>
        <p:spPr bwMode="auto">
          <a:xfrm>
            <a:off x="1810005" y="5185693"/>
            <a:ext cx="2556348" cy="299224"/>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rtl="0"/>
            <a:r>
              <a:rPr lang="en-US" sz="1200" dirty="0"/>
              <a:t>Kısa süreli gecikme</a:t>
            </a:r>
            <a:endParaRPr kumimoji="0" lang="en-GB" sz="1200" b="1" i="0" u="none" strike="noStrike" cap="none" normalizeH="0" baseline="0" dirty="0">
              <a:ln>
                <a:noFill/>
              </a:ln>
              <a:solidFill>
                <a:srgbClr val="000000"/>
              </a:solidFill>
              <a:effectLst/>
            </a:endParaRPr>
          </a:p>
        </p:txBody>
      </p:sp>
      <p:cxnSp>
        <p:nvCxnSpPr>
          <p:cNvPr id="12" name="Straight Arrow Connector 11">
            <a:extLst>
              <a:ext uri="{FF2B5EF4-FFF2-40B4-BE49-F238E27FC236}">
                <a16:creationId xmlns:a16="http://schemas.microsoft.com/office/drawing/2014/main" id="{8E43744E-DF89-4993-98D3-88862460F989}"/>
              </a:ext>
            </a:extLst>
          </p:cNvPr>
          <p:cNvCxnSpPr>
            <a:stCxn id="5" idx="2"/>
            <a:endCxn id="7" idx="0"/>
          </p:cNvCxnSpPr>
          <p:nvPr/>
        </p:nvCxnSpPr>
        <p:spPr bwMode="auto">
          <a:xfrm>
            <a:off x="3088179" y="2193445"/>
            <a:ext cx="0" cy="192361"/>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785C534F-FE3A-4103-817A-9104F7373611}"/>
              </a:ext>
            </a:extLst>
          </p:cNvPr>
          <p:cNvCxnSpPr>
            <a:stCxn id="7" idx="2"/>
            <a:endCxn id="6" idx="0"/>
          </p:cNvCxnSpPr>
          <p:nvPr/>
        </p:nvCxnSpPr>
        <p:spPr bwMode="auto">
          <a:xfrm>
            <a:off x="3088179" y="2813268"/>
            <a:ext cx="0" cy="192361"/>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CCFD166C-9936-401D-8CF6-8A3475A92F40}"/>
              </a:ext>
            </a:extLst>
          </p:cNvPr>
          <p:cNvCxnSpPr>
            <a:stCxn id="6" idx="2"/>
            <a:endCxn id="8" idx="0"/>
          </p:cNvCxnSpPr>
          <p:nvPr/>
        </p:nvCxnSpPr>
        <p:spPr bwMode="auto">
          <a:xfrm>
            <a:off x="3088179" y="3304852"/>
            <a:ext cx="0" cy="20304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29B27C41-5D7C-4D62-AEE8-B28201494DBD}"/>
              </a:ext>
            </a:extLst>
          </p:cNvPr>
          <p:cNvCxnSpPr>
            <a:stCxn id="8" idx="2"/>
            <a:endCxn id="9" idx="0"/>
          </p:cNvCxnSpPr>
          <p:nvPr/>
        </p:nvCxnSpPr>
        <p:spPr bwMode="auto">
          <a:xfrm>
            <a:off x="3088179" y="3807124"/>
            <a:ext cx="0" cy="1709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D6FF70CF-DC58-4B5D-B9EA-DA9B00068B94}"/>
              </a:ext>
            </a:extLst>
          </p:cNvPr>
          <p:cNvCxnSpPr>
            <a:stCxn id="9" idx="2"/>
            <a:endCxn id="10" idx="0"/>
          </p:cNvCxnSpPr>
          <p:nvPr/>
        </p:nvCxnSpPr>
        <p:spPr bwMode="auto">
          <a:xfrm>
            <a:off x="3088179" y="4405575"/>
            <a:ext cx="0" cy="25647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Elbow Connector 30">
            <a:extLst>
              <a:ext uri="{FF2B5EF4-FFF2-40B4-BE49-F238E27FC236}">
                <a16:creationId xmlns:a16="http://schemas.microsoft.com/office/drawing/2014/main" id="{ED81117B-4EAF-491B-B233-694EBE027641}"/>
              </a:ext>
            </a:extLst>
          </p:cNvPr>
          <p:cNvCxnSpPr>
            <a:stCxn id="7" idx="3"/>
            <a:endCxn id="8" idx="3"/>
          </p:cNvCxnSpPr>
          <p:nvPr/>
        </p:nvCxnSpPr>
        <p:spPr bwMode="auto">
          <a:xfrm>
            <a:off x="4366352" y="2599536"/>
            <a:ext cx="16927" cy="1057976"/>
          </a:xfrm>
          <a:prstGeom prst="bent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Elbow Connector 32">
            <a:extLst>
              <a:ext uri="{FF2B5EF4-FFF2-40B4-BE49-F238E27FC236}">
                <a16:creationId xmlns:a16="http://schemas.microsoft.com/office/drawing/2014/main" id="{A38FDF6C-FF55-4A07-9F79-1733A1E7B995}"/>
              </a:ext>
            </a:extLst>
          </p:cNvPr>
          <p:cNvCxnSpPr>
            <a:stCxn id="9" idx="3"/>
            <a:endCxn id="11" idx="3"/>
          </p:cNvCxnSpPr>
          <p:nvPr/>
        </p:nvCxnSpPr>
        <p:spPr bwMode="auto">
          <a:xfrm>
            <a:off x="4366352" y="4191843"/>
            <a:ext cx="16927" cy="1143462"/>
          </a:xfrm>
          <a:prstGeom prst="bent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Elbow Connector 35">
            <a:extLst>
              <a:ext uri="{FF2B5EF4-FFF2-40B4-BE49-F238E27FC236}">
                <a16:creationId xmlns:a16="http://schemas.microsoft.com/office/drawing/2014/main" id="{228D0D18-B63A-4D6A-8E4D-D7554644BEF8}"/>
              </a:ext>
            </a:extLst>
          </p:cNvPr>
          <p:cNvCxnSpPr>
            <a:stCxn id="11" idx="2"/>
            <a:endCxn id="7" idx="1"/>
          </p:cNvCxnSpPr>
          <p:nvPr/>
        </p:nvCxnSpPr>
        <p:spPr bwMode="auto">
          <a:xfrm rot="5400000" flipH="1">
            <a:off x="1006403" y="3403141"/>
            <a:ext cx="2885381" cy="1278174"/>
          </a:xfrm>
          <a:prstGeom prst="bentConnector4">
            <a:avLst>
              <a:gd name="adj1" fmla="val -7593"/>
              <a:gd name="adj2" fmla="val 123837"/>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0" name="TextBox 19">
            <a:extLst>
              <a:ext uri="{FF2B5EF4-FFF2-40B4-BE49-F238E27FC236}">
                <a16:creationId xmlns:a16="http://schemas.microsoft.com/office/drawing/2014/main" id="{506F4B8F-FC38-485F-9A8B-8FEC9E934AF1}"/>
              </a:ext>
            </a:extLst>
          </p:cNvPr>
          <p:cNvSpPr txBox="1"/>
          <p:nvPr/>
        </p:nvSpPr>
        <p:spPr>
          <a:xfrm>
            <a:off x="3194341" y="2710676"/>
            <a:ext cx="707294" cy="276999"/>
          </a:xfrm>
          <a:prstGeom prst="rect">
            <a:avLst/>
          </a:prstGeom>
          <a:noFill/>
        </p:spPr>
        <p:txBody>
          <a:bodyPr wrap="square" rtlCol="0">
            <a:spAutoFit/>
          </a:bodyPr>
          <a:lstStyle/>
          <a:p>
            <a:pPr rtl="0" algn="l"/>
            <a:r>
              <a:rPr lang="en-GB" sz="1200" dirty="0"/>
              <a:t>Evet </a:t>
            </a:r>
          </a:p>
        </p:txBody>
      </p:sp>
      <p:sp>
        <p:nvSpPr>
          <p:cNvPr id="21" name="TextBox 20">
            <a:extLst>
              <a:ext uri="{FF2B5EF4-FFF2-40B4-BE49-F238E27FC236}">
                <a16:creationId xmlns:a16="http://schemas.microsoft.com/office/drawing/2014/main" id="{769B5AC7-A042-4E12-9834-857A7C9845B5}"/>
              </a:ext>
            </a:extLst>
          </p:cNvPr>
          <p:cNvSpPr txBox="1"/>
          <p:nvPr/>
        </p:nvSpPr>
        <p:spPr>
          <a:xfrm>
            <a:off x="4173672" y="2557708"/>
            <a:ext cx="707294" cy="276999"/>
          </a:xfrm>
          <a:prstGeom prst="rect">
            <a:avLst/>
          </a:prstGeom>
          <a:noFill/>
        </p:spPr>
        <p:txBody>
          <a:bodyPr wrap="square" rtlCol="0">
            <a:spAutoFit/>
          </a:bodyPr>
          <a:lstStyle/>
          <a:p>
            <a:pPr rtl="0" algn="l"/>
            <a:r>
              <a:rPr lang="en-GB" sz="1200" dirty="0"/>
              <a:t>Hayır</a:t>
            </a:r>
          </a:p>
        </p:txBody>
      </p:sp>
      <p:sp>
        <p:nvSpPr>
          <p:cNvPr id="22" name="TextBox 21">
            <a:extLst>
              <a:ext uri="{FF2B5EF4-FFF2-40B4-BE49-F238E27FC236}">
                <a16:creationId xmlns:a16="http://schemas.microsoft.com/office/drawing/2014/main" id="{B1D4F2B9-19FB-454B-A56A-A7BA85E56D80}"/>
              </a:ext>
            </a:extLst>
          </p:cNvPr>
          <p:cNvSpPr txBox="1"/>
          <p:nvPr/>
        </p:nvSpPr>
        <p:spPr>
          <a:xfrm>
            <a:off x="3194341" y="4326883"/>
            <a:ext cx="707294" cy="276999"/>
          </a:xfrm>
          <a:prstGeom prst="rect">
            <a:avLst/>
          </a:prstGeom>
          <a:noFill/>
        </p:spPr>
        <p:txBody>
          <a:bodyPr wrap="square" rtlCol="0">
            <a:spAutoFit/>
          </a:bodyPr>
          <a:lstStyle/>
          <a:p>
            <a:pPr rtl="0" algn="l"/>
            <a:r>
              <a:rPr lang="en-GB" sz="1200" dirty="0"/>
              <a:t>Evet </a:t>
            </a:r>
          </a:p>
        </p:txBody>
      </p:sp>
      <p:sp>
        <p:nvSpPr>
          <p:cNvPr id="23" name="TextBox 22">
            <a:extLst>
              <a:ext uri="{FF2B5EF4-FFF2-40B4-BE49-F238E27FC236}">
                <a16:creationId xmlns:a16="http://schemas.microsoft.com/office/drawing/2014/main" id="{8B8C0657-3D52-414B-9F77-634B3C421A13}"/>
              </a:ext>
            </a:extLst>
          </p:cNvPr>
          <p:cNvSpPr txBox="1"/>
          <p:nvPr/>
        </p:nvSpPr>
        <p:spPr>
          <a:xfrm>
            <a:off x="4173672" y="4154865"/>
            <a:ext cx="707294" cy="276999"/>
          </a:xfrm>
          <a:prstGeom prst="rect">
            <a:avLst/>
          </a:prstGeom>
          <a:noFill/>
        </p:spPr>
        <p:txBody>
          <a:bodyPr wrap="square" rtlCol="0">
            <a:spAutoFit/>
          </a:bodyPr>
          <a:lstStyle/>
          <a:p>
            <a:pPr rtl="0" algn="l"/>
            <a:r>
              <a:rPr lang="en-GB" sz="1200" dirty="0"/>
              <a:t>Hayır</a:t>
            </a:r>
          </a:p>
        </p:txBody>
      </p:sp>
      <p:sp>
        <p:nvSpPr>
          <p:cNvPr id="24" name="TextBox 20">
            <a:extLst>
              <a:ext uri="{FF2B5EF4-FFF2-40B4-BE49-F238E27FC236}">
                <a16:creationId xmlns:a16="http://schemas.microsoft.com/office/drawing/2014/main" id="{06A37B0C-3C22-456B-B963-26629A48A1D2}"/>
              </a:ext>
            </a:extLst>
          </p:cNvPr>
          <p:cNvSpPr txBox="1">
            <a:spLocks noChangeArrowheads="1"/>
          </p:cNvSpPr>
          <p:nvPr/>
        </p:nvSpPr>
        <p:spPr bwMode="auto">
          <a:xfrm>
            <a:off x="6703863" y="2549170"/>
            <a:ext cx="2263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Zamanlayıcı tarafından kesintiye uğradı </a:t>
            </a:r>
          </a:p>
        </p:txBody>
      </p:sp>
      <p:sp>
        <p:nvSpPr>
          <p:cNvPr id="25" name="TextBox 21">
            <a:extLst>
              <a:ext uri="{FF2B5EF4-FFF2-40B4-BE49-F238E27FC236}">
                <a16:creationId xmlns:a16="http://schemas.microsoft.com/office/drawing/2014/main" id="{2B749DCD-D08E-43C8-B054-7AFD6307AD8E}"/>
              </a:ext>
            </a:extLst>
          </p:cNvPr>
          <p:cNvSpPr txBox="1">
            <a:spLocks noChangeArrowheads="1"/>
          </p:cNvSpPr>
          <p:nvPr/>
        </p:nvSpPr>
        <p:spPr bwMode="auto">
          <a:xfrm>
            <a:off x="9704770" y="2542819"/>
            <a:ext cx="17824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Klavye vuruşu</a:t>
            </a:r>
          </a:p>
        </p:txBody>
      </p:sp>
      <p:sp>
        <p:nvSpPr>
          <p:cNvPr id="26" name="Rectangle 25">
            <a:extLst>
              <a:ext uri="{FF2B5EF4-FFF2-40B4-BE49-F238E27FC236}">
                <a16:creationId xmlns:a16="http://schemas.microsoft.com/office/drawing/2014/main" id="{13D9C6E8-394D-46F8-B06C-F7E9F87A85A9}"/>
              </a:ext>
            </a:extLst>
          </p:cNvPr>
          <p:cNvSpPr/>
          <p:nvPr/>
        </p:nvSpPr>
        <p:spPr bwMode="auto">
          <a:xfrm>
            <a:off x="8399972" y="1908464"/>
            <a:ext cx="1249135" cy="312234"/>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rtl="0"/>
            <a:r>
              <a:rPr lang="en-US" sz="1200" dirty="0"/>
              <a:t>Başlatma</a:t>
            </a:r>
            <a:endParaRPr kumimoji="0" lang="en-GB" sz="1200" b="1" i="0" u="none" strike="noStrike" cap="none" normalizeH="0" baseline="0" dirty="0">
              <a:ln>
                <a:noFill/>
              </a:ln>
              <a:solidFill>
                <a:srgbClr val="000000"/>
              </a:solidFill>
              <a:effectLst/>
              <a:latin typeface="Arial" charset="0"/>
              <a:ea typeface="MS PGothic" pitchFamily="34" charset="-128"/>
            </a:endParaRPr>
          </a:p>
        </p:txBody>
      </p:sp>
      <p:cxnSp>
        <p:nvCxnSpPr>
          <p:cNvPr id="27" name="Straight Arrow Connector 26">
            <a:extLst>
              <a:ext uri="{FF2B5EF4-FFF2-40B4-BE49-F238E27FC236}">
                <a16:creationId xmlns:a16="http://schemas.microsoft.com/office/drawing/2014/main" id="{FCC21920-B379-4B69-AC9F-92835827C977}"/>
              </a:ext>
            </a:extLst>
          </p:cNvPr>
          <p:cNvCxnSpPr/>
          <p:nvPr/>
        </p:nvCxnSpPr>
        <p:spPr bwMode="auto">
          <a:xfrm>
            <a:off x="9018284" y="2220698"/>
            <a:ext cx="0" cy="103706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8" name="Rectangle 27">
            <a:extLst>
              <a:ext uri="{FF2B5EF4-FFF2-40B4-BE49-F238E27FC236}">
                <a16:creationId xmlns:a16="http://schemas.microsoft.com/office/drawing/2014/main" id="{C404ED07-566E-41EB-A5D6-59FE76B462D1}"/>
              </a:ext>
            </a:extLst>
          </p:cNvPr>
          <p:cNvSpPr/>
          <p:nvPr/>
        </p:nvSpPr>
        <p:spPr bwMode="auto">
          <a:xfrm>
            <a:off x="10074188" y="3251266"/>
            <a:ext cx="1173066" cy="351966"/>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rtl="0"/>
            <a:r>
              <a:rPr lang="en-US" sz="1200" dirty="0"/>
              <a:t>Güncelleme </a:t>
            </a:r>
          </a:p>
          <a:p>
            <a:pPr algn="ctr" rtl="0"/>
            <a:r>
              <a:rPr lang="en-US" sz="1200" dirty="0"/>
              <a:t>yön</a:t>
            </a:r>
            <a:endParaRPr kumimoji="0" lang="en-GB" sz="1200" b="1" i="0" u="none" strike="noStrike" cap="none" normalizeH="0" baseline="0" dirty="0">
              <a:ln>
                <a:noFill/>
              </a:ln>
              <a:solidFill>
                <a:srgbClr val="000000"/>
              </a:solidFill>
              <a:effectLst/>
              <a:latin typeface="Arial" charset="0"/>
              <a:ea typeface="MS PGothic" pitchFamily="34" charset="-128"/>
            </a:endParaRPr>
          </a:p>
        </p:txBody>
      </p:sp>
      <p:sp>
        <p:nvSpPr>
          <p:cNvPr id="29" name="Rectangle 28">
            <a:extLst>
              <a:ext uri="{FF2B5EF4-FFF2-40B4-BE49-F238E27FC236}">
                <a16:creationId xmlns:a16="http://schemas.microsoft.com/office/drawing/2014/main" id="{E596A1A1-E87C-44F4-9B68-7F2F6635CECB}"/>
              </a:ext>
            </a:extLst>
          </p:cNvPr>
          <p:cNvSpPr/>
          <p:nvPr/>
        </p:nvSpPr>
        <p:spPr bwMode="auto">
          <a:xfrm>
            <a:off x="6836031" y="3276371"/>
            <a:ext cx="1173066" cy="3577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rtl="0"/>
            <a:r>
              <a:rPr lang="en-US" sz="1200" dirty="0"/>
              <a:t>Hareket </a:t>
            </a:r>
          </a:p>
          <a:p>
            <a:pPr algn="ctr" rtl="0"/>
            <a:r>
              <a:rPr lang="en-US" sz="1200" dirty="0"/>
              <a:t>yılan</a:t>
            </a:r>
            <a:endParaRPr lang="en-GB" sz="1200" dirty="0"/>
          </a:p>
        </p:txBody>
      </p:sp>
      <p:sp>
        <p:nvSpPr>
          <p:cNvPr id="30" name="Flowchart: Decision 29">
            <a:extLst>
              <a:ext uri="{FF2B5EF4-FFF2-40B4-BE49-F238E27FC236}">
                <a16:creationId xmlns:a16="http://schemas.microsoft.com/office/drawing/2014/main" id="{A26F2761-588A-46FE-AAF3-C5745662BDC4}"/>
              </a:ext>
            </a:extLst>
          </p:cNvPr>
          <p:cNvSpPr/>
          <p:nvPr/>
        </p:nvSpPr>
        <p:spPr bwMode="auto">
          <a:xfrm>
            <a:off x="6755826" y="3917313"/>
            <a:ext cx="1324481" cy="446048"/>
          </a:xfrm>
          <a:prstGeom prst="flowChartDecision">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a:ln>
                  <a:noFill/>
                </a:ln>
                <a:solidFill>
                  <a:srgbClr val="000000"/>
                </a:solidFill>
                <a:effectLst/>
                <a:latin typeface="Arial" charset="0"/>
                <a:ea typeface="MS PGothic" pitchFamily="34" charset="-128"/>
              </a:rPr>
              <a:t>Duvara çarptı</a:t>
            </a:r>
          </a:p>
        </p:txBody>
      </p:sp>
      <p:sp>
        <p:nvSpPr>
          <p:cNvPr id="31" name="Rectangle 30">
            <a:extLst>
              <a:ext uri="{FF2B5EF4-FFF2-40B4-BE49-F238E27FC236}">
                <a16:creationId xmlns:a16="http://schemas.microsoft.com/office/drawing/2014/main" id="{6CA518D5-1AC7-449A-AB38-A49838A1CC80}"/>
              </a:ext>
            </a:extLst>
          </p:cNvPr>
          <p:cNvSpPr/>
          <p:nvPr/>
        </p:nvSpPr>
        <p:spPr bwMode="auto">
          <a:xfrm>
            <a:off x="6755826" y="4650039"/>
            <a:ext cx="1324481" cy="312234"/>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rtl="0"/>
            <a:r>
              <a:rPr lang="en-US" sz="1200" dirty="0"/>
              <a:t>Oyun bitti</a:t>
            </a:r>
            <a:endParaRPr kumimoji="0" lang="en-GB" sz="1200" b="1" i="0" u="none" strike="noStrike" cap="none" normalizeH="0" baseline="0" dirty="0">
              <a:ln>
                <a:noFill/>
              </a:ln>
              <a:solidFill>
                <a:srgbClr val="000000"/>
              </a:solidFill>
              <a:effectLst/>
            </a:endParaRPr>
          </a:p>
        </p:txBody>
      </p:sp>
      <p:cxnSp>
        <p:nvCxnSpPr>
          <p:cNvPr id="32" name="Straight Arrow Connector 31">
            <a:extLst>
              <a:ext uri="{FF2B5EF4-FFF2-40B4-BE49-F238E27FC236}">
                <a16:creationId xmlns:a16="http://schemas.microsoft.com/office/drawing/2014/main" id="{F37268D5-B478-4C19-8969-C6872CC3E69C}"/>
              </a:ext>
            </a:extLst>
          </p:cNvPr>
          <p:cNvCxnSpPr>
            <a:stCxn id="29" idx="2"/>
            <a:endCxn id="30" idx="0"/>
          </p:cNvCxnSpPr>
          <p:nvPr/>
        </p:nvCxnSpPr>
        <p:spPr bwMode="auto">
          <a:xfrm flipH="1">
            <a:off x="7418067" y="3634121"/>
            <a:ext cx="4497" cy="283192"/>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33" name="Straight Arrow Connector 32">
            <a:extLst>
              <a:ext uri="{FF2B5EF4-FFF2-40B4-BE49-F238E27FC236}">
                <a16:creationId xmlns:a16="http://schemas.microsoft.com/office/drawing/2014/main" id="{CD50D2F2-A94D-4E28-AC2D-F419EDB67694}"/>
              </a:ext>
            </a:extLst>
          </p:cNvPr>
          <p:cNvCxnSpPr>
            <a:stCxn id="30" idx="2"/>
            <a:endCxn id="31" idx="0"/>
          </p:cNvCxnSpPr>
          <p:nvPr/>
        </p:nvCxnSpPr>
        <p:spPr bwMode="auto">
          <a:xfrm>
            <a:off x="7418067" y="4363361"/>
            <a:ext cx="0" cy="286678"/>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4" name="TextBox 33">
            <a:extLst>
              <a:ext uri="{FF2B5EF4-FFF2-40B4-BE49-F238E27FC236}">
                <a16:creationId xmlns:a16="http://schemas.microsoft.com/office/drawing/2014/main" id="{BF5162B5-14D0-46EA-9C0A-FA23E55A07C1}"/>
              </a:ext>
            </a:extLst>
          </p:cNvPr>
          <p:cNvSpPr txBox="1"/>
          <p:nvPr/>
        </p:nvSpPr>
        <p:spPr>
          <a:xfrm>
            <a:off x="7455864" y="4374442"/>
            <a:ext cx="784573" cy="276999"/>
          </a:xfrm>
          <a:prstGeom prst="rect">
            <a:avLst/>
          </a:prstGeom>
          <a:noFill/>
        </p:spPr>
        <p:txBody>
          <a:bodyPr wrap="square" rtlCol="0">
            <a:spAutoFit/>
          </a:bodyPr>
          <a:lstStyle/>
          <a:p>
            <a:pPr rtl="0" algn="l"/>
            <a:r>
              <a:rPr lang="en-GB" sz="1200" dirty="0"/>
              <a:t>Evet </a:t>
            </a:r>
          </a:p>
        </p:txBody>
      </p:sp>
      <p:sp>
        <p:nvSpPr>
          <p:cNvPr id="35" name="TextBox 34">
            <a:extLst>
              <a:ext uri="{FF2B5EF4-FFF2-40B4-BE49-F238E27FC236}">
                <a16:creationId xmlns:a16="http://schemas.microsoft.com/office/drawing/2014/main" id="{70A778D1-30D3-4504-8CCE-AFE5FA430279}"/>
              </a:ext>
            </a:extLst>
          </p:cNvPr>
          <p:cNvSpPr txBox="1"/>
          <p:nvPr/>
        </p:nvSpPr>
        <p:spPr>
          <a:xfrm>
            <a:off x="7835373" y="3817326"/>
            <a:ext cx="522865" cy="276999"/>
          </a:xfrm>
          <a:prstGeom prst="rect">
            <a:avLst/>
          </a:prstGeom>
          <a:noFill/>
        </p:spPr>
        <p:txBody>
          <a:bodyPr wrap="square" rtlCol="0">
            <a:spAutoFit/>
          </a:bodyPr>
          <a:lstStyle/>
          <a:p>
            <a:pPr rtl="0" algn="l"/>
            <a:r>
              <a:rPr lang="en-GB" sz="1200" dirty="0"/>
              <a:t>Hayır</a:t>
            </a:r>
          </a:p>
        </p:txBody>
      </p:sp>
      <p:sp>
        <p:nvSpPr>
          <p:cNvPr id="36" name="Rectangle 35">
            <a:extLst>
              <a:ext uri="{FF2B5EF4-FFF2-40B4-BE49-F238E27FC236}">
                <a16:creationId xmlns:a16="http://schemas.microsoft.com/office/drawing/2014/main" id="{9DFFCFBC-FA84-46C4-8128-77595E7E04E9}"/>
              </a:ext>
            </a:extLst>
          </p:cNvPr>
          <p:cNvSpPr/>
          <p:nvPr/>
        </p:nvSpPr>
        <p:spPr bwMode="auto">
          <a:xfrm>
            <a:off x="8463528" y="3290998"/>
            <a:ext cx="1122020" cy="312234"/>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rtl="0"/>
            <a:r>
              <a:rPr lang="en-US" sz="1200" dirty="0"/>
              <a:t>Uyku</a:t>
            </a:r>
            <a:endParaRPr kumimoji="0" lang="en-GB" sz="1200" b="1" i="0" u="none" strike="noStrike" cap="none" normalizeH="0" baseline="0" dirty="0">
              <a:ln>
                <a:noFill/>
              </a:ln>
              <a:solidFill>
                <a:srgbClr val="000000"/>
              </a:solidFill>
              <a:effectLst/>
              <a:latin typeface="Arial" charset="0"/>
              <a:ea typeface="MS PGothic" pitchFamily="34" charset="-128"/>
            </a:endParaRPr>
          </a:p>
        </p:txBody>
      </p:sp>
      <p:cxnSp>
        <p:nvCxnSpPr>
          <p:cNvPr id="37" name="Curved Connector 118">
            <a:extLst>
              <a:ext uri="{FF2B5EF4-FFF2-40B4-BE49-F238E27FC236}">
                <a16:creationId xmlns:a16="http://schemas.microsoft.com/office/drawing/2014/main" id="{492DFE40-9C29-4097-B7F4-CF02BDD157FB}"/>
              </a:ext>
            </a:extLst>
          </p:cNvPr>
          <p:cNvCxnSpPr/>
          <p:nvPr/>
        </p:nvCxnSpPr>
        <p:spPr bwMode="auto">
          <a:xfrm rot="16200000" flipV="1">
            <a:off x="8205099" y="2801317"/>
            <a:ext cx="19896" cy="810129"/>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38" name="Curved Connector 119">
            <a:extLst>
              <a:ext uri="{FF2B5EF4-FFF2-40B4-BE49-F238E27FC236}">
                <a16:creationId xmlns:a16="http://schemas.microsoft.com/office/drawing/2014/main" id="{393282DC-2F91-4E8C-B035-1CFC0233E258}"/>
              </a:ext>
            </a:extLst>
          </p:cNvPr>
          <p:cNvCxnSpPr/>
          <p:nvPr/>
        </p:nvCxnSpPr>
        <p:spPr bwMode="auto">
          <a:xfrm rot="5400000" flipH="1" flipV="1">
            <a:off x="9866781" y="2789916"/>
            <a:ext cx="19896" cy="813033"/>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39" name="Curved Connector 120">
            <a:extLst>
              <a:ext uri="{FF2B5EF4-FFF2-40B4-BE49-F238E27FC236}">
                <a16:creationId xmlns:a16="http://schemas.microsoft.com/office/drawing/2014/main" id="{240E92A9-052A-47F4-B6BC-B2A957BDE99D}"/>
              </a:ext>
            </a:extLst>
          </p:cNvPr>
          <p:cNvCxnSpPr/>
          <p:nvPr/>
        </p:nvCxnSpPr>
        <p:spPr bwMode="auto">
          <a:xfrm flipV="1">
            <a:off x="8111815" y="3639314"/>
            <a:ext cx="721141" cy="510548"/>
          </a:xfrm>
          <a:prstGeom prst="curvedConnector2">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40" name="Curved Connector 133">
            <a:extLst>
              <a:ext uri="{FF2B5EF4-FFF2-40B4-BE49-F238E27FC236}">
                <a16:creationId xmlns:a16="http://schemas.microsoft.com/office/drawing/2014/main" id="{DCB282E0-CCBB-4E47-9914-622DF00ED583}"/>
              </a:ext>
            </a:extLst>
          </p:cNvPr>
          <p:cNvCxnSpPr/>
          <p:nvPr/>
        </p:nvCxnSpPr>
        <p:spPr bwMode="auto">
          <a:xfrm rot="5400000">
            <a:off x="9895500" y="3283054"/>
            <a:ext cx="19896" cy="813033"/>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1" name="TextBox 20">
            <a:extLst>
              <a:ext uri="{FF2B5EF4-FFF2-40B4-BE49-F238E27FC236}">
                <a16:creationId xmlns:a16="http://schemas.microsoft.com/office/drawing/2014/main" id="{8B8B78E7-9897-4DB7-8239-167084AFE84E}"/>
              </a:ext>
            </a:extLst>
          </p:cNvPr>
          <p:cNvSpPr txBox="1">
            <a:spLocks noChangeArrowheads="1"/>
          </p:cNvSpPr>
          <p:nvPr/>
        </p:nvSpPr>
        <p:spPr bwMode="auto">
          <a:xfrm>
            <a:off x="7976434" y="5849587"/>
            <a:ext cx="26195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Sürülen Modu Kes</a:t>
            </a:r>
          </a:p>
        </p:txBody>
      </p:sp>
      <p:sp>
        <p:nvSpPr>
          <p:cNvPr id="42" name="TextBox 20">
            <a:extLst>
              <a:ext uri="{FF2B5EF4-FFF2-40B4-BE49-F238E27FC236}">
                <a16:creationId xmlns:a16="http://schemas.microsoft.com/office/drawing/2014/main" id="{1DE8C5A1-0759-4D2C-BF61-4170BD542E1D}"/>
              </a:ext>
            </a:extLst>
          </p:cNvPr>
          <p:cNvSpPr txBox="1">
            <a:spLocks noChangeArrowheads="1"/>
          </p:cNvSpPr>
          <p:nvPr/>
        </p:nvSpPr>
        <p:spPr bwMode="auto">
          <a:xfrm>
            <a:off x="2279253" y="5849587"/>
            <a:ext cx="1635080" cy="27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Yoklama Modu</a:t>
            </a:r>
          </a:p>
        </p:txBody>
      </p:sp>
      <p:cxnSp>
        <p:nvCxnSpPr>
          <p:cNvPr id="43" name="Straight Connector 42">
            <a:extLst>
              <a:ext uri="{FF2B5EF4-FFF2-40B4-BE49-F238E27FC236}">
                <a16:creationId xmlns:a16="http://schemas.microsoft.com/office/drawing/2014/main" id="{957AED4D-0960-42B7-ACA8-D1DAAF9E67D5}"/>
              </a:ext>
            </a:extLst>
          </p:cNvPr>
          <p:cNvCxnSpPr/>
          <p:nvPr/>
        </p:nvCxnSpPr>
        <p:spPr bwMode="auto">
          <a:xfrm>
            <a:off x="5938296" y="1807384"/>
            <a:ext cx="0" cy="3944254"/>
          </a:xfrm>
          <a:prstGeom prst="line">
            <a:avLst/>
          </a:prstGeom>
          <a:noFill/>
          <a:ln w="19050" cap="flat" cmpd="sng" algn="ctr">
            <a:solidFill>
              <a:schemeClr val="bg1">
                <a:lumMod val="75000"/>
              </a:schemeClr>
            </a:solidFill>
            <a:prstDash val="sysDot"/>
            <a:round/>
            <a:headEnd type="none" w="med" len="med"/>
            <a:tailEnd type="none" w="med" len="med"/>
          </a:ln>
          <a:effectLst/>
        </p:spPr>
      </p:cxnSp>
    </p:spTree>
    <p:extLst>
      <p:ext uri="{BB962C8B-B14F-4D97-AF65-F5344CB8AC3E}">
        <p14:creationId xmlns:p14="http://schemas.microsoft.com/office/powerpoint/2010/main" val="200769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Modül Müfredatı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altLang="en-US" dirty="0">
                <a:ea typeface="ＭＳ Ｐゴシック" panose="020B0600070205080204" pitchFamily="34" charset="-128"/>
              </a:rPr>
              <a:t>Dizayn </a:t>
            </a:r>
            <a:r>
              <a:rPr lang="en-GB" dirty="0"/>
              <a:t>ve Basit Uygulama Programlama Arayüzünün (API) Uygulanması</a:t>
            </a:r>
            <a:endParaRPr lang="en-US" dirty="0">
              <a:ea typeface="ＭＳ Ｐゴシック" panose="020B0600070205080204" pitchFamily="34" charset="-128"/>
            </a:endParaRPr>
          </a:p>
          <a:p>
            <a:pPr rtl="0" algn="l"/>
            <a:r>
              <a:rPr lang="en-IN" altLang="en-US" dirty="0">
                <a:ea typeface="ＭＳ Ｐゴシック" panose="020B0600070205080204" pitchFamily="34" charset="-128"/>
              </a:rPr>
              <a:t>SoC'de Çalıştırmak İçin Son Uygulama: Yılan Oyunu</a:t>
            </a:r>
          </a:p>
          <a:p>
            <a:pPr lvl="1" rtl="0" algn="l"/>
            <a:r>
              <a:rPr lang="en-GB" dirty="0"/>
              <a:t>Uygulama Güç Tüketimini Azaltın</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84444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Düşük Güçlü Uygulamalar Geliştirme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Uygulamamızda Cortex-M0'ın düşük güç özelliklerini kullanarak güç tüketimini azaltabiliriz. Bazı öneriler aşağıda listelenmiştir: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Kod yapınızı değiştirin ve onu kesintiye dayalı bir uygulama haline getirin. Örneğin Snake oyununda,</a:t>
            </a:r>
            <a:endParaRPr lang="en-US" altLang="en-US" dirty="0">
              <a:ea typeface="ＭＳ Ｐゴシック" panose="020B0600070205080204" pitchFamily="34" charset="-128"/>
            </a:endParaRPr>
          </a:p>
          <a:p>
            <a:pPr lvl="2" rtl="0" algn="l"/>
            <a:r>
              <a:rPr lang="en-IN" altLang="en-US" dirty="0">
                <a:ea typeface="ＭＳ Ｐゴシック" panose="020B0600070205080204" pitchFamily="34" charset="-128"/>
              </a:rPr>
              <a:t>Yılanın hareketi, zamanlayıcıdaki kesinti ile tetiklenebilir.</a:t>
            </a:r>
          </a:p>
          <a:p>
            <a:pPr lvl="2" rtl="0" algn="l"/>
            <a:r>
              <a:rPr lang="en-IN" altLang="en-US" dirty="0">
                <a:ea typeface="ＭＳ Ｐゴシック" panose="020B0600070205080204" pitchFamily="34" charset="-128"/>
              </a:rPr>
              <a:t>klavyeden komutlar almak için UART kesintisini kullanın.</a:t>
            </a:r>
            <a:endParaRPr lang="en-US" altLang="en-US" dirty="0">
              <a:ea typeface="ＭＳ Ｐゴシック" panose="020B0600070205080204" pitchFamily="34" charset="-128"/>
            </a:endParaRPr>
          </a:p>
        </p:txBody>
      </p:sp>
      <p:sp>
        <p:nvSpPr>
          <p:cNvPr id="5" name="Rounded Rectangle 3">
            <a:extLst>
              <a:ext uri="{FF2B5EF4-FFF2-40B4-BE49-F238E27FC236}">
                <a16:creationId xmlns:a16="http://schemas.microsoft.com/office/drawing/2014/main" id="{8D660C27-02BE-42E7-9403-F0813B5073B3}"/>
              </a:ext>
            </a:extLst>
          </p:cNvPr>
          <p:cNvSpPr/>
          <p:nvPr/>
        </p:nvSpPr>
        <p:spPr bwMode="auto">
          <a:xfrm>
            <a:off x="5102291" y="4764087"/>
            <a:ext cx="1828086" cy="368300"/>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Boşta (uyku)</a:t>
            </a:r>
          </a:p>
        </p:txBody>
      </p:sp>
      <p:sp>
        <p:nvSpPr>
          <p:cNvPr id="6" name="Rounded Rectangle 4">
            <a:extLst>
              <a:ext uri="{FF2B5EF4-FFF2-40B4-BE49-F238E27FC236}">
                <a16:creationId xmlns:a16="http://schemas.microsoft.com/office/drawing/2014/main" id="{B4890381-6C01-425D-98CB-6D0B39F2AE05}"/>
              </a:ext>
            </a:extLst>
          </p:cNvPr>
          <p:cNvSpPr/>
          <p:nvPr/>
        </p:nvSpPr>
        <p:spPr bwMode="auto">
          <a:xfrm>
            <a:off x="2300919" y="4764087"/>
            <a:ext cx="1828086" cy="368300"/>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Zamanlayıcı ISR</a:t>
            </a:r>
          </a:p>
        </p:txBody>
      </p:sp>
      <p:sp>
        <p:nvSpPr>
          <p:cNvPr id="7" name="Rounded Rectangle 5">
            <a:extLst>
              <a:ext uri="{FF2B5EF4-FFF2-40B4-BE49-F238E27FC236}">
                <a16:creationId xmlns:a16="http://schemas.microsoft.com/office/drawing/2014/main" id="{441611D8-3B35-47C8-A38B-F8479F8F3ACB}"/>
              </a:ext>
            </a:extLst>
          </p:cNvPr>
          <p:cNvSpPr/>
          <p:nvPr/>
        </p:nvSpPr>
        <p:spPr bwMode="auto">
          <a:xfrm>
            <a:off x="7878273" y="4764087"/>
            <a:ext cx="1828086" cy="368300"/>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UART ISR</a:t>
            </a:r>
          </a:p>
        </p:txBody>
      </p:sp>
      <p:cxnSp>
        <p:nvCxnSpPr>
          <p:cNvPr id="8" name="Curved Connector 7">
            <a:extLst>
              <a:ext uri="{FF2B5EF4-FFF2-40B4-BE49-F238E27FC236}">
                <a16:creationId xmlns:a16="http://schemas.microsoft.com/office/drawing/2014/main" id="{9449B437-B8D6-4F57-AF78-5A204A055FFB}"/>
              </a:ext>
            </a:extLst>
          </p:cNvPr>
          <p:cNvCxnSpPr/>
          <p:nvPr/>
        </p:nvCxnSpPr>
        <p:spPr bwMode="auto">
          <a:xfrm rot="16200000" flipV="1">
            <a:off x="4397714" y="3507249"/>
            <a:ext cx="12700" cy="2361277"/>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9" name="Curved Connector 11">
            <a:extLst>
              <a:ext uri="{FF2B5EF4-FFF2-40B4-BE49-F238E27FC236}">
                <a16:creationId xmlns:a16="http://schemas.microsoft.com/office/drawing/2014/main" id="{01DE5420-182B-46F3-87B8-BE035077BED2}"/>
              </a:ext>
            </a:extLst>
          </p:cNvPr>
          <p:cNvCxnSpPr/>
          <p:nvPr/>
        </p:nvCxnSpPr>
        <p:spPr bwMode="auto">
          <a:xfrm rot="5400000" flipH="1" flipV="1">
            <a:off x="7609559" y="3503017"/>
            <a:ext cx="12700" cy="2369741"/>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0" name="Curved Connector 15">
            <a:extLst>
              <a:ext uri="{FF2B5EF4-FFF2-40B4-BE49-F238E27FC236}">
                <a16:creationId xmlns:a16="http://schemas.microsoft.com/office/drawing/2014/main" id="{656DB1DF-C78A-4936-BD34-E2DC8297AAAC}"/>
              </a:ext>
            </a:extLst>
          </p:cNvPr>
          <p:cNvCxnSpPr/>
          <p:nvPr/>
        </p:nvCxnSpPr>
        <p:spPr bwMode="auto">
          <a:xfrm rot="16200000" flipH="1">
            <a:off x="4397714" y="4015249"/>
            <a:ext cx="12700" cy="2361277"/>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cxnSp>
        <p:nvCxnSpPr>
          <p:cNvPr id="11" name="Curved Connector 18">
            <a:extLst>
              <a:ext uri="{FF2B5EF4-FFF2-40B4-BE49-F238E27FC236}">
                <a16:creationId xmlns:a16="http://schemas.microsoft.com/office/drawing/2014/main" id="{9DED4217-4D18-4555-97DD-E9EB7127A6B2}"/>
              </a:ext>
            </a:extLst>
          </p:cNvPr>
          <p:cNvCxnSpPr/>
          <p:nvPr/>
        </p:nvCxnSpPr>
        <p:spPr bwMode="auto">
          <a:xfrm rot="5400000">
            <a:off x="7609559" y="4011017"/>
            <a:ext cx="12700" cy="2369741"/>
          </a:xfrm>
          <a:prstGeom prst="curvedConnector3">
            <a:avLst>
              <a:gd name="adj1" fmla="val 1800000"/>
            </a:avLst>
          </a:prstGeom>
          <a:noFill/>
          <a:ln w="19050" cap="flat" cmpd="sng" algn="ctr">
            <a:solidFill>
              <a:schemeClr val="tx1">
                <a:lumMod val="75000"/>
                <a:lumOff val="25000"/>
              </a:schemeClr>
            </a:solidFill>
            <a:prstDash val="solid"/>
            <a:round/>
            <a:headEnd type="none" w="med" len="med"/>
            <a:tailEnd type="triangle" w="lg" len="lg"/>
          </a:ln>
          <a:effectLst>
            <a:outerShdw blurRad="50800" dist="38100" dir="2700000" algn="tl" rotWithShape="0">
              <a:prstClr val="black">
                <a:alpha val="40000"/>
              </a:prstClr>
            </a:outerShdw>
          </a:effectLst>
        </p:spPr>
      </p:cxnSp>
      <p:sp>
        <p:nvSpPr>
          <p:cNvPr id="12" name="TextBox 20">
            <a:extLst>
              <a:ext uri="{FF2B5EF4-FFF2-40B4-BE49-F238E27FC236}">
                <a16:creationId xmlns:a16="http://schemas.microsoft.com/office/drawing/2014/main" id="{2C63C371-4E6A-4B41-8E3E-9C7E7DD682AF}"/>
              </a:ext>
            </a:extLst>
          </p:cNvPr>
          <p:cNvSpPr txBox="1">
            <a:spLocks noChangeArrowheads="1"/>
          </p:cNvSpPr>
          <p:nvPr/>
        </p:nvSpPr>
        <p:spPr bwMode="auto">
          <a:xfrm>
            <a:off x="3214962" y="4122738"/>
            <a:ext cx="260671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Zamanlayıcı tarafından kesintiye uğradı </a:t>
            </a:r>
          </a:p>
        </p:txBody>
      </p:sp>
      <p:sp>
        <p:nvSpPr>
          <p:cNvPr id="13" name="TextBox 21">
            <a:extLst>
              <a:ext uri="{FF2B5EF4-FFF2-40B4-BE49-F238E27FC236}">
                <a16:creationId xmlns:a16="http://schemas.microsoft.com/office/drawing/2014/main" id="{7D44F52B-77A5-4D78-90E0-933BC3AD0B9B}"/>
              </a:ext>
            </a:extLst>
          </p:cNvPr>
          <p:cNvSpPr txBox="1">
            <a:spLocks noChangeArrowheads="1"/>
          </p:cNvSpPr>
          <p:nvPr/>
        </p:nvSpPr>
        <p:spPr bwMode="auto">
          <a:xfrm>
            <a:off x="6858438" y="4122738"/>
            <a:ext cx="181962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Klavye vuruşu</a:t>
            </a:r>
          </a:p>
        </p:txBody>
      </p:sp>
      <p:sp>
        <p:nvSpPr>
          <p:cNvPr id="14" name="TextBox 23">
            <a:extLst>
              <a:ext uri="{FF2B5EF4-FFF2-40B4-BE49-F238E27FC236}">
                <a16:creationId xmlns:a16="http://schemas.microsoft.com/office/drawing/2014/main" id="{50C90A47-94A3-4802-A039-1BFF45C0BE96}"/>
              </a:ext>
            </a:extLst>
          </p:cNvPr>
          <p:cNvSpPr txBox="1">
            <a:spLocks noChangeArrowheads="1"/>
          </p:cNvSpPr>
          <p:nvPr/>
        </p:nvSpPr>
        <p:spPr bwMode="auto">
          <a:xfrm>
            <a:off x="7258333" y="5418138"/>
            <a:ext cx="10198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Uyku </a:t>
            </a:r>
          </a:p>
        </p:txBody>
      </p:sp>
      <p:sp>
        <p:nvSpPr>
          <p:cNvPr id="15" name="TextBox 24">
            <a:extLst>
              <a:ext uri="{FF2B5EF4-FFF2-40B4-BE49-F238E27FC236}">
                <a16:creationId xmlns:a16="http://schemas.microsoft.com/office/drawing/2014/main" id="{0A16E0DB-F799-48FC-9050-7F255726B2F6}"/>
              </a:ext>
            </a:extLst>
          </p:cNvPr>
          <p:cNvSpPr txBox="1">
            <a:spLocks noChangeArrowheads="1"/>
          </p:cNvSpPr>
          <p:nvPr/>
        </p:nvSpPr>
        <p:spPr bwMode="auto">
          <a:xfrm>
            <a:off x="3894148" y="5418138"/>
            <a:ext cx="101983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Uyku </a:t>
            </a:r>
          </a:p>
        </p:txBody>
      </p:sp>
    </p:spTree>
    <p:extLst>
      <p:ext uri="{BB962C8B-B14F-4D97-AF65-F5344CB8AC3E}">
        <p14:creationId xmlns:p14="http://schemas.microsoft.com/office/powerpoint/2010/main" val="218759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Düşük Güçlü Uygulamalar Geliştirme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İşlemcinin mümkün olduğunca uyku modunda kalmasını sağlamaya çalışın. Bu, işlemci görev döngüsünü azaltacaktır. Örneğin,</a:t>
            </a:r>
            <a:endParaRPr lang="en-US" altLang="en-US" dirty="0">
              <a:ea typeface="ＭＳ Ｐゴシック" panose="020B0600070205080204" pitchFamily="34" charset="-128"/>
            </a:endParaRPr>
          </a:p>
          <a:p>
            <a:pPr lvl="1" rtl="0" algn="l"/>
            <a:r>
              <a:rPr lang="en-GB" dirty="0"/>
              <a:t>Gereksiz yığınlama / ayrıştırma ek yüklerinden kaçınmak ve uyanma gecikmesini azaltmak için çıkışta uyku özelliğini kullanın.</a:t>
            </a:r>
          </a:p>
          <a:p>
            <a:pPr lvl="1" rtl="0" algn="l"/>
            <a:r>
              <a:rPr lang="en-GB" dirty="0"/>
              <a:t>Sık kullanılmıyorlarsa bazı çevre birimlerini devre dışı bırakın; örneğin, saat kaynaklarını devre dışı bırakın.</a:t>
            </a:r>
            <a:endParaRPr lang="en-US" altLang="en-US" dirty="0">
              <a:ea typeface="ＭＳ Ｐゴシック" panose="020B0600070205080204" pitchFamily="34" charset="-128"/>
            </a:endParaRPr>
          </a:p>
        </p:txBody>
      </p:sp>
      <p:grpSp>
        <p:nvGrpSpPr>
          <p:cNvPr id="5" name="Group 88">
            <a:extLst>
              <a:ext uri="{FF2B5EF4-FFF2-40B4-BE49-F238E27FC236}">
                <a16:creationId xmlns:a16="http://schemas.microsoft.com/office/drawing/2014/main" id="{1F54078D-1D19-4572-AAFA-8D03D8657C66}"/>
              </a:ext>
            </a:extLst>
          </p:cNvPr>
          <p:cNvGrpSpPr>
            <a:grpSpLocks/>
          </p:cNvGrpSpPr>
          <p:nvPr/>
        </p:nvGrpSpPr>
        <p:grpSpPr bwMode="auto">
          <a:xfrm>
            <a:off x="1009256" y="3608388"/>
            <a:ext cx="10509376" cy="2117725"/>
            <a:chOff x="881527" y="3836988"/>
            <a:chExt cx="7884648" cy="2116489"/>
          </a:xfrm>
        </p:grpSpPr>
        <p:cxnSp>
          <p:nvCxnSpPr>
            <p:cNvPr id="6" name="Straight Arrow Connector 5">
              <a:extLst>
                <a:ext uri="{FF2B5EF4-FFF2-40B4-BE49-F238E27FC236}">
                  <a16:creationId xmlns:a16="http://schemas.microsoft.com/office/drawing/2014/main" id="{14BDEC29-88F7-4A44-8FA0-95D7337621BE}"/>
                </a:ext>
              </a:extLst>
            </p:cNvPr>
            <p:cNvCxnSpPr/>
            <p:nvPr/>
          </p:nvCxnSpPr>
          <p:spPr bwMode="auto">
            <a:xfrm flipV="1">
              <a:off x="1660943" y="4063869"/>
              <a:ext cx="0" cy="1512004"/>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7" name="Straight Arrow Connector 6">
              <a:extLst>
                <a:ext uri="{FF2B5EF4-FFF2-40B4-BE49-F238E27FC236}">
                  <a16:creationId xmlns:a16="http://schemas.microsoft.com/office/drawing/2014/main" id="{AD987FF3-121E-417C-A3C8-DAA57A5694CA}"/>
                </a:ext>
              </a:extLst>
            </p:cNvPr>
            <p:cNvCxnSpPr/>
            <p:nvPr/>
          </p:nvCxnSpPr>
          <p:spPr bwMode="auto">
            <a:xfrm>
              <a:off x="1660943" y="5575873"/>
              <a:ext cx="6470269" cy="0"/>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8" name="Straight Connector 80">
              <a:extLst>
                <a:ext uri="{FF2B5EF4-FFF2-40B4-BE49-F238E27FC236}">
                  <a16:creationId xmlns:a16="http://schemas.microsoft.com/office/drawing/2014/main" id="{8AAE9D8D-05C2-4778-AA1E-925C9F9C32C9}"/>
                </a:ext>
              </a:extLst>
            </p:cNvPr>
            <p:cNvCxnSpPr>
              <a:cxnSpLocks noChangeShapeType="1"/>
            </p:cNvCxnSpPr>
            <p:nvPr/>
          </p:nvCxnSpPr>
          <p:spPr bwMode="auto">
            <a:xfrm flipV="1">
              <a:off x="5007958"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9" name="Straight Connector 81">
              <a:extLst>
                <a:ext uri="{FF2B5EF4-FFF2-40B4-BE49-F238E27FC236}">
                  <a16:creationId xmlns:a16="http://schemas.microsoft.com/office/drawing/2014/main" id="{990B2A7D-678F-4617-92BC-59E385D3C95F}"/>
                </a:ext>
              </a:extLst>
            </p:cNvPr>
            <p:cNvCxnSpPr>
              <a:cxnSpLocks noChangeShapeType="1"/>
            </p:cNvCxnSpPr>
            <p:nvPr/>
          </p:nvCxnSpPr>
          <p:spPr bwMode="auto">
            <a:xfrm>
              <a:off x="4998431"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0" name="Straight Connector 82">
              <a:extLst>
                <a:ext uri="{FF2B5EF4-FFF2-40B4-BE49-F238E27FC236}">
                  <a16:creationId xmlns:a16="http://schemas.microsoft.com/office/drawing/2014/main" id="{D4CF05C6-96DB-47E5-94E7-69625476C5BA}"/>
                </a:ext>
              </a:extLst>
            </p:cNvPr>
            <p:cNvCxnSpPr>
              <a:cxnSpLocks noChangeShapeType="1"/>
            </p:cNvCxnSpPr>
            <p:nvPr/>
          </p:nvCxnSpPr>
          <p:spPr bwMode="auto">
            <a:xfrm flipV="1">
              <a:off x="5141562"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1" name="Straight Connector 83">
              <a:extLst>
                <a:ext uri="{FF2B5EF4-FFF2-40B4-BE49-F238E27FC236}">
                  <a16:creationId xmlns:a16="http://schemas.microsoft.com/office/drawing/2014/main" id="{F8BB45CD-C92D-47E5-902A-4F80C63DC56B}"/>
                </a:ext>
              </a:extLst>
            </p:cNvPr>
            <p:cNvCxnSpPr>
              <a:cxnSpLocks noChangeShapeType="1"/>
            </p:cNvCxnSpPr>
            <p:nvPr/>
          </p:nvCxnSpPr>
          <p:spPr bwMode="auto">
            <a:xfrm flipV="1">
              <a:off x="5141562"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2" name="Straight Connector 112">
              <a:extLst>
                <a:ext uri="{FF2B5EF4-FFF2-40B4-BE49-F238E27FC236}">
                  <a16:creationId xmlns:a16="http://schemas.microsoft.com/office/drawing/2014/main" id="{4A59F9AF-62B1-442B-A8A9-263C4E30BD6D}"/>
                </a:ext>
              </a:extLst>
            </p:cNvPr>
            <p:cNvCxnSpPr>
              <a:cxnSpLocks noChangeShapeType="1"/>
            </p:cNvCxnSpPr>
            <p:nvPr/>
          </p:nvCxnSpPr>
          <p:spPr bwMode="auto">
            <a:xfrm flipV="1">
              <a:off x="5967161"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3" name="Straight Connector 113">
              <a:extLst>
                <a:ext uri="{FF2B5EF4-FFF2-40B4-BE49-F238E27FC236}">
                  <a16:creationId xmlns:a16="http://schemas.microsoft.com/office/drawing/2014/main" id="{F23C66A2-B44C-4A55-86BE-3A32075111F2}"/>
                </a:ext>
              </a:extLst>
            </p:cNvPr>
            <p:cNvCxnSpPr>
              <a:cxnSpLocks noChangeShapeType="1"/>
            </p:cNvCxnSpPr>
            <p:nvPr/>
          </p:nvCxnSpPr>
          <p:spPr bwMode="auto">
            <a:xfrm>
              <a:off x="5957634"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4" name="Straight Connector 114">
              <a:extLst>
                <a:ext uri="{FF2B5EF4-FFF2-40B4-BE49-F238E27FC236}">
                  <a16:creationId xmlns:a16="http://schemas.microsoft.com/office/drawing/2014/main" id="{966F652B-06CA-4ABC-BAA3-3C2E04A91195}"/>
                </a:ext>
              </a:extLst>
            </p:cNvPr>
            <p:cNvCxnSpPr>
              <a:cxnSpLocks noChangeShapeType="1"/>
            </p:cNvCxnSpPr>
            <p:nvPr/>
          </p:nvCxnSpPr>
          <p:spPr bwMode="auto">
            <a:xfrm flipV="1">
              <a:off x="6100765"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5" name="Straight Connector 115">
              <a:extLst>
                <a:ext uri="{FF2B5EF4-FFF2-40B4-BE49-F238E27FC236}">
                  <a16:creationId xmlns:a16="http://schemas.microsoft.com/office/drawing/2014/main" id="{291EB6CC-0F12-4193-87B9-0B146E6F22FD}"/>
                </a:ext>
              </a:extLst>
            </p:cNvPr>
            <p:cNvCxnSpPr>
              <a:cxnSpLocks noChangeShapeType="1"/>
            </p:cNvCxnSpPr>
            <p:nvPr/>
          </p:nvCxnSpPr>
          <p:spPr bwMode="auto">
            <a:xfrm flipV="1">
              <a:off x="6100765"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6" name="Straight Connector 116">
              <a:extLst>
                <a:ext uri="{FF2B5EF4-FFF2-40B4-BE49-F238E27FC236}">
                  <a16:creationId xmlns:a16="http://schemas.microsoft.com/office/drawing/2014/main" id="{89E586F1-916C-4CD2-BD69-204D9028503B}"/>
                </a:ext>
              </a:extLst>
            </p:cNvPr>
            <p:cNvCxnSpPr>
              <a:cxnSpLocks noChangeShapeType="1"/>
            </p:cNvCxnSpPr>
            <p:nvPr/>
          </p:nvCxnSpPr>
          <p:spPr bwMode="auto">
            <a:xfrm flipV="1">
              <a:off x="6926364"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7" name="Straight Connector 117">
              <a:extLst>
                <a:ext uri="{FF2B5EF4-FFF2-40B4-BE49-F238E27FC236}">
                  <a16:creationId xmlns:a16="http://schemas.microsoft.com/office/drawing/2014/main" id="{E9F6252B-FAB6-487D-BA3D-5CB0EF4F49E2}"/>
                </a:ext>
              </a:extLst>
            </p:cNvPr>
            <p:cNvCxnSpPr>
              <a:cxnSpLocks noChangeShapeType="1"/>
            </p:cNvCxnSpPr>
            <p:nvPr/>
          </p:nvCxnSpPr>
          <p:spPr bwMode="auto">
            <a:xfrm>
              <a:off x="6916837"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8" name="Straight Connector 118">
              <a:extLst>
                <a:ext uri="{FF2B5EF4-FFF2-40B4-BE49-F238E27FC236}">
                  <a16:creationId xmlns:a16="http://schemas.microsoft.com/office/drawing/2014/main" id="{4E22AB44-757F-40C6-AED2-A22F2D6F1100}"/>
                </a:ext>
              </a:extLst>
            </p:cNvPr>
            <p:cNvCxnSpPr>
              <a:cxnSpLocks noChangeShapeType="1"/>
            </p:cNvCxnSpPr>
            <p:nvPr/>
          </p:nvCxnSpPr>
          <p:spPr bwMode="auto">
            <a:xfrm flipV="1">
              <a:off x="7059968"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19" name="Straight Connector 119">
              <a:extLst>
                <a:ext uri="{FF2B5EF4-FFF2-40B4-BE49-F238E27FC236}">
                  <a16:creationId xmlns:a16="http://schemas.microsoft.com/office/drawing/2014/main" id="{178FC036-A56D-4FD9-AB58-4C352996C1EB}"/>
                </a:ext>
              </a:extLst>
            </p:cNvPr>
            <p:cNvCxnSpPr>
              <a:cxnSpLocks noChangeShapeType="1"/>
            </p:cNvCxnSpPr>
            <p:nvPr/>
          </p:nvCxnSpPr>
          <p:spPr bwMode="auto">
            <a:xfrm flipV="1">
              <a:off x="7059968"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20" name="Straight Connector 124">
              <a:extLst>
                <a:ext uri="{FF2B5EF4-FFF2-40B4-BE49-F238E27FC236}">
                  <a16:creationId xmlns:a16="http://schemas.microsoft.com/office/drawing/2014/main" id="{6212C341-E6FA-441C-9CF8-49F6054AAF6C}"/>
                </a:ext>
              </a:extLst>
            </p:cNvPr>
            <p:cNvCxnSpPr>
              <a:cxnSpLocks noChangeShapeType="1"/>
            </p:cNvCxnSpPr>
            <p:nvPr/>
          </p:nvCxnSpPr>
          <p:spPr bwMode="auto">
            <a:xfrm>
              <a:off x="1929795" y="5199063"/>
              <a:ext cx="5952143" cy="0"/>
            </a:xfrm>
            <a:prstGeom prst="line">
              <a:avLst/>
            </a:prstGeom>
            <a:noFill/>
            <a:ln w="19050" algn="ctr">
              <a:solidFill>
                <a:srgbClr val="002060"/>
              </a:solidFill>
              <a:prstDash val="sysDot"/>
              <a:round/>
              <a:headEnd/>
              <a:tailEnd/>
            </a:ln>
            <a:extLst>
              <a:ext uri="{909E8E84-426E-40DD-AFC4-6F175D3DCCD1}">
                <a14:hiddenFill xmlns:a14="http://schemas.microsoft.com/office/drawing/2010/main">
                  <a:noFill/>
                </a14:hiddenFill>
              </a:ext>
            </a:extLst>
          </p:spPr>
        </p:cxnSp>
        <p:sp>
          <p:nvSpPr>
            <p:cNvPr id="21" name="TextBox 127">
              <a:extLst>
                <a:ext uri="{FF2B5EF4-FFF2-40B4-BE49-F238E27FC236}">
                  <a16:creationId xmlns:a16="http://schemas.microsoft.com/office/drawing/2014/main" id="{C5EAE440-2CE8-4A39-8394-B3DAB49B5088}"/>
                </a:ext>
              </a:extLst>
            </p:cNvPr>
            <p:cNvSpPr txBox="1">
              <a:spLocks noChangeArrowheads="1"/>
            </p:cNvSpPr>
            <p:nvPr/>
          </p:nvSpPr>
          <p:spPr bwMode="auto">
            <a:xfrm>
              <a:off x="881527" y="3930650"/>
              <a:ext cx="7794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Güç </a:t>
              </a:r>
            </a:p>
          </p:txBody>
        </p:sp>
        <p:sp>
          <p:nvSpPr>
            <p:cNvPr id="22" name="TextBox 128">
              <a:extLst>
                <a:ext uri="{FF2B5EF4-FFF2-40B4-BE49-F238E27FC236}">
                  <a16:creationId xmlns:a16="http://schemas.microsoft.com/office/drawing/2014/main" id="{224D8CDE-2EF7-4142-AE1B-E7B36083D4C6}"/>
                </a:ext>
              </a:extLst>
            </p:cNvPr>
            <p:cNvSpPr txBox="1">
              <a:spLocks noChangeArrowheads="1"/>
            </p:cNvSpPr>
            <p:nvPr/>
          </p:nvSpPr>
          <p:spPr bwMode="auto">
            <a:xfrm>
              <a:off x="7985125" y="5595938"/>
              <a:ext cx="781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Zaman</a:t>
              </a:r>
            </a:p>
          </p:txBody>
        </p:sp>
        <p:sp>
          <p:nvSpPr>
            <p:cNvPr id="23" name="TextBox 129">
              <a:extLst>
                <a:ext uri="{FF2B5EF4-FFF2-40B4-BE49-F238E27FC236}">
                  <a16:creationId xmlns:a16="http://schemas.microsoft.com/office/drawing/2014/main" id="{16177B10-3ECA-4D8D-8928-FC4C64E12537}"/>
                </a:ext>
              </a:extLst>
            </p:cNvPr>
            <p:cNvSpPr txBox="1">
              <a:spLocks noChangeArrowheads="1"/>
            </p:cNvSpPr>
            <p:nvPr/>
          </p:nvSpPr>
          <p:spPr bwMode="auto">
            <a:xfrm>
              <a:off x="1807080" y="3854450"/>
              <a:ext cx="76823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Kesmek</a:t>
              </a:r>
            </a:p>
          </p:txBody>
        </p:sp>
        <p:sp>
          <p:nvSpPr>
            <p:cNvPr id="24" name="TextBox 135">
              <a:extLst>
                <a:ext uri="{FF2B5EF4-FFF2-40B4-BE49-F238E27FC236}">
                  <a16:creationId xmlns:a16="http://schemas.microsoft.com/office/drawing/2014/main" id="{24974CEA-B559-4B03-8B17-9DB05A95C34D}"/>
                </a:ext>
              </a:extLst>
            </p:cNvPr>
            <p:cNvSpPr txBox="1">
              <a:spLocks noChangeArrowheads="1"/>
            </p:cNvSpPr>
            <p:nvPr/>
          </p:nvSpPr>
          <p:spPr bwMode="auto">
            <a:xfrm>
              <a:off x="2031886" y="5665788"/>
              <a:ext cx="1484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Uyku modu</a:t>
              </a:r>
            </a:p>
          </p:txBody>
        </p:sp>
        <p:cxnSp>
          <p:nvCxnSpPr>
            <p:cNvPr id="25" name="Straight Arrow Connector 24">
              <a:extLst>
                <a:ext uri="{FF2B5EF4-FFF2-40B4-BE49-F238E27FC236}">
                  <a16:creationId xmlns:a16="http://schemas.microsoft.com/office/drawing/2014/main" id="{78E72677-BFD4-41F7-A635-B5980C8C6D90}"/>
                </a:ext>
              </a:extLst>
            </p:cNvPr>
            <p:cNvCxnSpPr/>
            <p:nvPr/>
          </p:nvCxnSpPr>
          <p:spPr bwMode="auto">
            <a:xfrm>
              <a:off x="2195900" y="4135264"/>
              <a:ext cx="0" cy="306209"/>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6" name="Straight Arrow Connector 25">
              <a:extLst>
                <a:ext uri="{FF2B5EF4-FFF2-40B4-BE49-F238E27FC236}">
                  <a16:creationId xmlns:a16="http://schemas.microsoft.com/office/drawing/2014/main" id="{68982331-2161-47F0-B0C7-8C8DE6DB8475}"/>
                </a:ext>
              </a:extLst>
            </p:cNvPr>
            <p:cNvCxnSpPr/>
            <p:nvPr/>
          </p:nvCxnSpPr>
          <p:spPr bwMode="auto">
            <a:xfrm flipH="1" flipV="1">
              <a:off x="2678471" y="5361686"/>
              <a:ext cx="1587" cy="352219"/>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7" name="TextBox 148">
              <a:extLst>
                <a:ext uri="{FF2B5EF4-FFF2-40B4-BE49-F238E27FC236}">
                  <a16:creationId xmlns:a16="http://schemas.microsoft.com/office/drawing/2014/main" id="{3C5538AF-E385-4C32-9E46-2A18BA9AE805}"/>
                </a:ext>
              </a:extLst>
            </p:cNvPr>
            <p:cNvSpPr txBox="1">
              <a:spLocks noChangeArrowheads="1"/>
            </p:cNvSpPr>
            <p:nvPr/>
          </p:nvSpPr>
          <p:spPr bwMode="auto">
            <a:xfrm>
              <a:off x="4000336" y="5676478"/>
              <a:ext cx="1695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200" b="0" dirty="0"/>
                <a:t>Ortalama güç</a:t>
              </a:r>
            </a:p>
          </p:txBody>
        </p:sp>
        <p:grpSp>
          <p:nvGrpSpPr>
            <p:cNvPr id="28" name="Group 13">
              <a:extLst>
                <a:ext uri="{FF2B5EF4-FFF2-40B4-BE49-F238E27FC236}">
                  <a16:creationId xmlns:a16="http://schemas.microsoft.com/office/drawing/2014/main" id="{2AE63065-E2D3-4701-81DB-8153F278275A}"/>
                </a:ext>
              </a:extLst>
            </p:cNvPr>
            <p:cNvGrpSpPr>
              <a:grpSpLocks/>
            </p:cNvGrpSpPr>
            <p:nvPr/>
          </p:nvGrpSpPr>
          <p:grpSpPr bwMode="auto">
            <a:xfrm>
              <a:off x="3660072" y="3836988"/>
              <a:ext cx="1347787" cy="615950"/>
              <a:chOff x="5576888" y="3836988"/>
              <a:chExt cx="1347787" cy="615950"/>
            </a:xfrm>
          </p:grpSpPr>
          <p:grpSp>
            <p:nvGrpSpPr>
              <p:cNvPr id="43" name="Group 188">
                <a:extLst>
                  <a:ext uri="{FF2B5EF4-FFF2-40B4-BE49-F238E27FC236}">
                    <a16:creationId xmlns:a16="http://schemas.microsoft.com/office/drawing/2014/main" id="{87BA6BF4-7112-40BE-A2FE-4ACAFFD36743}"/>
                  </a:ext>
                </a:extLst>
              </p:cNvPr>
              <p:cNvGrpSpPr>
                <a:grpSpLocks/>
              </p:cNvGrpSpPr>
              <p:nvPr/>
            </p:nvGrpSpPr>
            <p:grpSpPr bwMode="auto">
              <a:xfrm>
                <a:off x="5967413" y="4121150"/>
                <a:ext cx="957262" cy="331788"/>
                <a:chOff x="5967470" y="3950085"/>
                <a:chExt cx="957490" cy="560003"/>
              </a:xfrm>
            </p:grpSpPr>
            <p:cxnSp>
              <p:nvCxnSpPr>
                <p:cNvPr id="48" name="Straight Connector 47">
                  <a:extLst>
                    <a:ext uri="{FF2B5EF4-FFF2-40B4-BE49-F238E27FC236}">
                      <a16:creationId xmlns:a16="http://schemas.microsoft.com/office/drawing/2014/main" id="{1432B7E1-278C-458A-8CA5-8C6855AF1D33}"/>
                    </a:ext>
                  </a:extLst>
                </p:cNvPr>
                <p:cNvCxnSpPr/>
                <p:nvPr/>
              </p:nvCxnSpPr>
              <p:spPr bwMode="auto">
                <a:xfrm flipV="1">
                  <a:off x="5966863" y="3949807"/>
                  <a:ext cx="0" cy="559674"/>
                </a:xfrm>
                <a:prstGeom prst="line">
                  <a:avLst/>
                </a:prstGeom>
                <a:noFill/>
                <a:ln w="19050" cap="flat" cmpd="sng" algn="ctr">
                  <a:solidFill>
                    <a:schemeClr val="tx1">
                      <a:lumMod val="75000"/>
                      <a:lumOff val="25000"/>
                    </a:schemeClr>
                  </a:solidFill>
                  <a:prstDash val="sysDot"/>
                  <a:round/>
                  <a:headEnd type="none" w="med" len="med"/>
                  <a:tailEnd type="none" w="med" len="med"/>
                </a:ln>
                <a:effectLst/>
              </p:spPr>
            </p:cxnSp>
            <p:cxnSp>
              <p:nvCxnSpPr>
                <p:cNvPr id="49" name="Straight Connector 48">
                  <a:extLst>
                    <a:ext uri="{FF2B5EF4-FFF2-40B4-BE49-F238E27FC236}">
                      <a16:creationId xmlns:a16="http://schemas.microsoft.com/office/drawing/2014/main" id="{FA53BD5E-D1DD-4478-8846-23C51CD3E3EB}"/>
                    </a:ext>
                  </a:extLst>
                </p:cNvPr>
                <p:cNvCxnSpPr/>
                <p:nvPr/>
              </p:nvCxnSpPr>
              <p:spPr bwMode="auto">
                <a:xfrm flipV="1">
                  <a:off x="6924297" y="3949807"/>
                  <a:ext cx="0" cy="559674"/>
                </a:xfrm>
                <a:prstGeom prst="line">
                  <a:avLst/>
                </a:prstGeom>
                <a:noFill/>
                <a:ln w="19050" cap="flat" cmpd="sng" algn="ctr">
                  <a:solidFill>
                    <a:schemeClr val="tx1">
                      <a:lumMod val="75000"/>
                      <a:lumOff val="25000"/>
                    </a:schemeClr>
                  </a:solidFill>
                  <a:prstDash val="sysDot"/>
                  <a:round/>
                  <a:headEnd type="none" w="med" len="med"/>
                  <a:tailEnd type="none" w="med" len="med"/>
                </a:ln>
                <a:effectLst/>
              </p:spPr>
            </p:cxnSp>
            <p:cxnSp>
              <p:nvCxnSpPr>
                <p:cNvPr id="50" name="Straight Connector 49">
                  <a:extLst>
                    <a:ext uri="{FF2B5EF4-FFF2-40B4-BE49-F238E27FC236}">
                      <a16:creationId xmlns:a16="http://schemas.microsoft.com/office/drawing/2014/main" id="{996AECB0-A3BA-44CA-883C-C2A88D6C2501}"/>
                    </a:ext>
                  </a:extLst>
                </p:cNvPr>
                <p:cNvCxnSpPr/>
                <p:nvPr/>
              </p:nvCxnSpPr>
              <p:spPr bwMode="auto">
                <a:xfrm flipV="1">
                  <a:off x="6100237" y="3955162"/>
                  <a:ext cx="0" cy="554318"/>
                </a:xfrm>
                <a:prstGeom prst="line">
                  <a:avLst/>
                </a:prstGeom>
                <a:noFill/>
                <a:ln w="19050" cap="flat" cmpd="sng" algn="ctr">
                  <a:solidFill>
                    <a:schemeClr val="tx1">
                      <a:lumMod val="75000"/>
                      <a:lumOff val="25000"/>
                    </a:schemeClr>
                  </a:solidFill>
                  <a:prstDash val="sysDot"/>
                  <a:round/>
                  <a:headEnd type="none" w="med" len="med"/>
                  <a:tailEnd type="none" w="med" len="med"/>
                </a:ln>
                <a:effectLst/>
              </p:spPr>
            </p:cxnSp>
          </p:grpSp>
          <p:cxnSp>
            <p:nvCxnSpPr>
              <p:cNvPr id="44" name="Straight Arrow Connector 43">
                <a:extLst>
                  <a:ext uri="{FF2B5EF4-FFF2-40B4-BE49-F238E27FC236}">
                    <a16:creationId xmlns:a16="http://schemas.microsoft.com/office/drawing/2014/main" id="{04591C93-1D25-4D9D-9602-5A35DD3A802C}"/>
                  </a:ext>
                </a:extLst>
              </p:cNvPr>
              <p:cNvCxnSpPr/>
              <p:nvPr/>
            </p:nvCxnSpPr>
            <p:spPr bwMode="auto">
              <a:xfrm>
                <a:off x="5966806" y="4346278"/>
                <a:ext cx="949269" cy="0"/>
              </a:xfrm>
              <a:prstGeom prst="straightConnector1">
                <a:avLst/>
              </a:prstGeom>
              <a:noFill/>
              <a:ln w="19050" cap="flat" cmpd="sng" algn="ctr">
                <a:solidFill>
                  <a:schemeClr val="tx1">
                    <a:lumMod val="75000"/>
                    <a:lumOff val="25000"/>
                  </a:schemeClr>
                </a:solidFill>
                <a:prstDash val="solid"/>
                <a:round/>
                <a:headEnd type="arrow" w="sm" len="sm"/>
                <a:tailEnd type="arrow" w="sm" len="sm"/>
              </a:ln>
              <a:effectLst/>
            </p:spPr>
          </p:cxnSp>
          <p:cxnSp>
            <p:nvCxnSpPr>
              <p:cNvPr id="45" name="Straight Arrow Connector 44">
                <a:extLst>
                  <a:ext uri="{FF2B5EF4-FFF2-40B4-BE49-F238E27FC236}">
                    <a16:creationId xmlns:a16="http://schemas.microsoft.com/office/drawing/2014/main" id="{9388A717-48FC-4169-BB0A-D984694F1111}"/>
                  </a:ext>
                </a:extLst>
              </p:cNvPr>
              <p:cNvCxnSpPr/>
              <p:nvPr/>
            </p:nvCxnSpPr>
            <p:spPr bwMode="auto">
              <a:xfrm flipH="1">
                <a:off x="6100148" y="4203487"/>
                <a:ext cx="341292" cy="0"/>
              </a:xfrm>
              <a:prstGeom prst="straightConnector1">
                <a:avLst/>
              </a:prstGeom>
              <a:noFill/>
              <a:ln w="19050" cap="flat" cmpd="sng" algn="ctr">
                <a:solidFill>
                  <a:schemeClr val="tx1">
                    <a:lumMod val="75000"/>
                    <a:lumOff val="25000"/>
                  </a:schemeClr>
                </a:solidFill>
                <a:prstDash val="solid"/>
                <a:round/>
                <a:headEnd type="none" w="med" len="med"/>
                <a:tailEnd type="arrow" w="sm" len="sm"/>
              </a:ln>
              <a:effectLst/>
            </p:spPr>
          </p:cxnSp>
          <p:cxnSp>
            <p:nvCxnSpPr>
              <p:cNvPr id="46" name="Straight Arrow Connector 45">
                <a:extLst>
                  <a:ext uri="{FF2B5EF4-FFF2-40B4-BE49-F238E27FC236}">
                    <a16:creationId xmlns:a16="http://schemas.microsoft.com/office/drawing/2014/main" id="{883FD020-C9E3-4A4E-A490-2E244EAA34D0}"/>
                  </a:ext>
                </a:extLst>
              </p:cNvPr>
              <p:cNvCxnSpPr/>
              <p:nvPr/>
            </p:nvCxnSpPr>
            <p:spPr bwMode="auto">
              <a:xfrm>
                <a:off x="5695359" y="4203487"/>
                <a:ext cx="261923" cy="0"/>
              </a:xfrm>
              <a:prstGeom prst="straightConnector1">
                <a:avLst/>
              </a:prstGeom>
              <a:noFill/>
              <a:ln w="19050" cap="flat" cmpd="sng" algn="ctr">
                <a:solidFill>
                  <a:schemeClr val="tx1">
                    <a:lumMod val="75000"/>
                    <a:lumOff val="25000"/>
                  </a:schemeClr>
                </a:solidFill>
                <a:prstDash val="solid"/>
                <a:round/>
                <a:headEnd type="none" w="med" len="med"/>
                <a:tailEnd type="arrow" w="sm" len="sm"/>
              </a:ln>
              <a:effectLst/>
            </p:spPr>
          </p:cxnSp>
          <p:sp>
            <p:nvSpPr>
              <p:cNvPr id="47" name="TextBox 179">
                <a:extLst>
                  <a:ext uri="{FF2B5EF4-FFF2-40B4-BE49-F238E27FC236}">
                    <a16:creationId xmlns:a16="http://schemas.microsoft.com/office/drawing/2014/main" id="{F3CACC85-02FF-4BAE-ABFB-46AF5E88D2CC}"/>
                  </a:ext>
                </a:extLst>
              </p:cNvPr>
              <p:cNvSpPr txBox="1">
                <a:spLocks noChangeArrowheads="1"/>
              </p:cNvSpPr>
              <p:nvPr/>
            </p:nvSpPr>
            <p:spPr bwMode="auto">
              <a:xfrm>
                <a:off x="5576888" y="3836988"/>
                <a:ext cx="104869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200" b="0" dirty="0"/>
                  <a:t>görev döngüsü</a:t>
                </a:r>
              </a:p>
            </p:txBody>
          </p:sp>
        </p:grpSp>
        <p:cxnSp>
          <p:nvCxnSpPr>
            <p:cNvPr id="29" name="Straight Connector 79">
              <a:extLst>
                <a:ext uri="{FF2B5EF4-FFF2-40B4-BE49-F238E27FC236}">
                  <a16:creationId xmlns:a16="http://schemas.microsoft.com/office/drawing/2014/main" id="{7BDB0F7A-CEDB-4C1C-9C66-AC71B4A226C2}"/>
                </a:ext>
              </a:extLst>
            </p:cNvPr>
            <p:cNvCxnSpPr>
              <a:cxnSpLocks noChangeShapeType="1"/>
            </p:cNvCxnSpPr>
            <p:nvPr/>
          </p:nvCxnSpPr>
          <p:spPr bwMode="auto">
            <a:xfrm>
              <a:off x="1929795" y="5363741"/>
              <a:ext cx="204183"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0" name="Straight Connector 80">
              <a:extLst>
                <a:ext uri="{FF2B5EF4-FFF2-40B4-BE49-F238E27FC236}">
                  <a16:creationId xmlns:a16="http://schemas.microsoft.com/office/drawing/2014/main" id="{409E0E67-5CCD-4A48-994A-C47685AF1388}"/>
                </a:ext>
              </a:extLst>
            </p:cNvPr>
            <p:cNvCxnSpPr>
              <a:cxnSpLocks noChangeShapeType="1"/>
            </p:cNvCxnSpPr>
            <p:nvPr/>
          </p:nvCxnSpPr>
          <p:spPr bwMode="auto">
            <a:xfrm flipV="1">
              <a:off x="2133978"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1" name="Straight Connector 81">
              <a:extLst>
                <a:ext uri="{FF2B5EF4-FFF2-40B4-BE49-F238E27FC236}">
                  <a16:creationId xmlns:a16="http://schemas.microsoft.com/office/drawing/2014/main" id="{1AEB9107-366E-43AF-A0F9-0A529439DB15}"/>
                </a:ext>
              </a:extLst>
            </p:cNvPr>
            <p:cNvCxnSpPr>
              <a:cxnSpLocks noChangeShapeType="1"/>
            </p:cNvCxnSpPr>
            <p:nvPr/>
          </p:nvCxnSpPr>
          <p:spPr bwMode="auto">
            <a:xfrm>
              <a:off x="2124451"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2" name="Straight Connector 82">
              <a:extLst>
                <a:ext uri="{FF2B5EF4-FFF2-40B4-BE49-F238E27FC236}">
                  <a16:creationId xmlns:a16="http://schemas.microsoft.com/office/drawing/2014/main" id="{2BF78E68-E296-4207-9EF6-B321596CCA93}"/>
                </a:ext>
              </a:extLst>
            </p:cNvPr>
            <p:cNvCxnSpPr>
              <a:cxnSpLocks noChangeShapeType="1"/>
            </p:cNvCxnSpPr>
            <p:nvPr/>
          </p:nvCxnSpPr>
          <p:spPr bwMode="auto">
            <a:xfrm flipV="1">
              <a:off x="2267582"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3" name="Straight Connector 83">
              <a:extLst>
                <a:ext uri="{FF2B5EF4-FFF2-40B4-BE49-F238E27FC236}">
                  <a16:creationId xmlns:a16="http://schemas.microsoft.com/office/drawing/2014/main" id="{E19886ED-40F8-4D9B-94F0-C5CEE17F4581}"/>
                </a:ext>
              </a:extLst>
            </p:cNvPr>
            <p:cNvCxnSpPr>
              <a:cxnSpLocks noChangeShapeType="1"/>
            </p:cNvCxnSpPr>
            <p:nvPr/>
          </p:nvCxnSpPr>
          <p:spPr bwMode="auto">
            <a:xfrm flipV="1">
              <a:off x="2267582"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4" name="Straight Connector 112">
              <a:extLst>
                <a:ext uri="{FF2B5EF4-FFF2-40B4-BE49-F238E27FC236}">
                  <a16:creationId xmlns:a16="http://schemas.microsoft.com/office/drawing/2014/main" id="{77FC1463-ABD9-48AF-8F44-FB2D0B5354DD}"/>
                </a:ext>
              </a:extLst>
            </p:cNvPr>
            <p:cNvCxnSpPr>
              <a:cxnSpLocks noChangeShapeType="1"/>
            </p:cNvCxnSpPr>
            <p:nvPr/>
          </p:nvCxnSpPr>
          <p:spPr bwMode="auto">
            <a:xfrm flipV="1">
              <a:off x="3093181"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5" name="Straight Connector 113">
              <a:extLst>
                <a:ext uri="{FF2B5EF4-FFF2-40B4-BE49-F238E27FC236}">
                  <a16:creationId xmlns:a16="http://schemas.microsoft.com/office/drawing/2014/main" id="{A1730ECB-1E29-4C93-92DE-F8F0E69AA5F8}"/>
                </a:ext>
              </a:extLst>
            </p:cNvPr>
            <p:cNvCxnSpPr>
              <a:cxnSpLocks noChangeShapeType="1"/>
            </p:cNvCxnSpPr>
            <p:nvPr/>
          </p:nvCxnSpPr>
          <p:spPr bwMode="auto">
            <a:xfrm>
              <a:off x="3083654"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6" name="Straight Connector 114">
              <a:extLst>
                <a:ext uri="{FF2B5EF4-FFF2-40B4-BE49-F238E27FC236}">
                  <a16:creationId xmlns:a16="http://schemas.microsoft.com/office/drawing/2014/main" id="{2B47B02E-A2A7-4175-BCDB-4AFE72FF6078}"/>
                </a:ext>
              </a:extLst>
            </p:cNvPr>
            <p:cNvCxnSpPr>
              <a:cxnSpLocks noChangeShapeType="1"/>
            </p:cNvCxnSpPr>
            <p:nvPr/>
          </p:nvCxnSpPr>
          <p:spPr bwMode="auto">
            <a:xfrm flipV="1">
              <a:off x="3226785"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7" name="Straight Connector 115">
              <a:extLst>
                <a:ext uri="{FF2B5EF4-FFF2-40B4-BE49-F238E27FC236}">
                  <a16:creationId xmlns:a16="http://schemas.microsoft.com/office/drawing/2014/main" id="{4E54AB7C-A7B1-44C4-8DB6-1B1EF345A0FB}"/>
                </a:ext>
              </a:extLst>
            </p:cNvPr>
            <p:cNvCxnSpPr>
              <a:cxnSpLocks noChangeShapeType="1"/>
            </p:cNvCxnSpPr>
            <p:nvPr/>
          </p:nvCxnSpPr>
          <p:spPr bwMode="auto">
            <a:xfrm flipV="1">
              <a:off x="3226785"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8" name="Straight Connector 116">
              <a:extLst>
                <a:ext uri="{FF2B5EF4-FFF2-40B4-BE49-F238E27FC236}">
                  <a16:creationId xmlns:a16="http://schemas.microsoft.com/office/drawing/2014/main" id="{B129E4A8-8437-4D46-8608-B8B7501D5225}"/>
                </a:ext>
              </a:extLst>
            </p:cNvPr>
            <p:cNvCxnSpPr>
              <a:cxnSpLocks noChangeShapeType="1"/>
            </p:cNvCxnSpPr>
            <p:nvPr/>
          </p:nvCxnSpPr>
          <p:spPr bwMode="auto">
            <a:xfrm flipV="1">
              <a:off x="4052384"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39" name="Straight Connector 117">
              <a:extLst>
                <a:ext uri="{FF2B5EF4-FFF2-40B4-BE49-F238E27FC236}">
                  <a16:creationId xmlns:a16="http://schemas.microsoft.com/office/drawing/2014/main" id="{8626C56E-AB50-437B-9C4C-CBEAC47C3E48}"/>
                </a:ext>
              </a:extLst>
            </p:cNvPr>
            <p:cNvCxnSpPr>
              <a:cxnSpLocks noChangeShapeType="1"/>
            </p:cNvCxnSpPr>
            <p:nvPr/>
          </p:nvCxnSpPr>
          <p:spPr bwMode="auto">
            <a:xfrm>
              <a:off x="4042857" y="4428565"/>
              <a:ext cx="143132" cy="0"/>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0" name="Straight Connector 118">
              <a:extLst>
                <a:ext uri="{FF2B5EF4-FFF2-40B4-BE49-F238E27FC236}">
                  <a16:creationId xmlns:a16="http://schemas.microsoft.com/office/drawing/2014/main" id="{FF721916-4DBF-45DF-B589-4E5371E03B12}"/>
                </a:ext>
              </a:extLst>
            </p:cNvPr>
            <p:cNvCxnSpPr>
              <a:cxnSpLocks noChangeShapeType="1"/>
            </p:cNvCxnSpPr>
            <p:nvPr/>
          </p:nvCxnSpPr>
          <p:spPr bwMode="auto">
            <a:xfrm flipV="1">
              <a:off x="4185988" y="4418013"/>
              <a:ext cx="0" cy="947737"/>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1" name="Straight Connector 119">
              <a:extLst>
                <a:ext uri="{FF2B5EF4-FFF2-40B4-BE49-F238E27FC236}">
                  <a16:creationId xmlns:a16="http://schemas.microsoft.com/office/drawing/2014/main" id="{E99C9681-5428-442E-B98B-0335EBBBBB9C}"/>
                </a:ext>
              </a:extLst>
            </p:cNvPr>
            <p:cNvCxnSpPr>
              <a:cxnSpLocks noChangeShapeType="1"/>
            </p:cNvCxnSpPr>
            <p:nvPr/>
          </p:nvCxnSpPr>
          <p:spPr bwMode="auto">
            <a:xfrm flipV="1">
              <a:off x="4185988" y="5363741"/>
              <a:ext cx="821970" cy="2009"/>
            </a:xfrm>
            <a:prstGeom prst="line">
              <a:avLst/>
            </a:prstGeom>
            <a:noFill/>
            <a:ln w="19050" algn="ctr">
              <a:solidFill>
                <a:srgbClr val="0070C0"/>
              </a:solidFill>
              <a:round/>
              <a:headEnd/>
              <a:tailEnd/>
            </a:ln>
            <a:extLst>
              <a:ext uri="{909E8E84-426E-40DD-AFC4-6F175D3DCCD1}">
                <a14:hiddenFill xmlns:a14="http://schemas.microsoft.com/office/drawing/2010/main">
                  <a:noFill/>
                </a14:hiddenFill>
              </a:ext>
            </a:extLst>
          </p:spPr>
        </p:cxnSp>
        <p:cxnSp>
          <p:nvCxnSpPr>
            <p:cNvPr id="42" name="Straight Arrow Connector 41">
              <a:extLst>
                <a:ext uri="{FF2B5EF4-FFF2-40B4-BE49-F238E27FC236}">
                  <a16:creationId xmlns:a16="http://schemas.microsoft.com/office/drawing/2014/main" id="{C112DB89-DCE2-4EF3-B8FA-99AC80E241F8}"/>
                </a:ext>
              </a:extLst>
            </p:cNvPr>
            <p:cNvCxnSpPr/>
            <p:nvPr/>
          </p:nvCxnSpPr>
          <p:spPr bwMode="auto">
            <a:xfrm flipV="1">
              <a:off x="4805596" y="5204614"/>
              <a:ext cx="0" cy="520396"/>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grpSp>
    </p:spTree>
    <p:extLst>
      <p:ext uri="{BB962C8B-B14F-4D97-AF65-F5344CB8AC3E}">
        <p14:creationId xmlns:p14="http://schemas.microsoft.com/office/powerpoint/2010/main" val="12670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Çip Üzerinde Sistem Oluşturma (SoC)</a:t>
            </a:r>
            <a:endParaRPr lang="en-US" dirty="0"/>
          </a:p>
        </p:txBody>
      </p:sp>
      <p:sp>
        <p:nvSpPr>
          <p:cNvPr id="6" name="Rectangle 5">
            <a:extLst>
              <a:ext uri="{FF2B5EF4-FFF2-40B4-BE49-F238E27FC236}">
                <a16:creationId xmlns:a16="http://schemas.microsoft.com/office/drawing/2014/main" id="{336A9849-4F90-45D5-80DF-45B6C1C2C38D}"/>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7" name="Rectangle 6">
            <a:extLst>
              <a:ext uri="{FF2B5EF4-FFF2-40B4-BE49-F238E27FC236}">
                <a16:creationId xmlns:a16="http://schemas.microsoft.com/office/drawing/2014/main" id="{3194EAD1-16FE-4F4D-AD63-860719A60959}"/>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Hafıza</a:t>
            </a:r>
          </a:p>
        </p:txBody>
      </p:sp>
      <p:sp>
        <p:nvSpPr>
          <p:cNvPr id="8" name="Rectangle 7">
            <a:extLst>
              <a:ext uri="{FF2B5EF4-FFF2-40B4-BE49-F238E27FC236}">
                <a16:creationId xmlns:a16="http://schemas.microsoft.com/office/drawing/2014/main" id="{090A4B35-C208-48CE-BA37-65364FCE2B69}"/>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ACCD9713-E2E7-4512-8CDC-EA9C6283D966}"/>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1D3E011C-BF91-46CD-8F69-3FE6E9525996}"/>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5D2D929F-279A-4C89-A883-C4D117245B4A}"/>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636D338C-DE9D-4C9B-AB07-6C6209C7D3E9}"/>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Bölüm</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A75E5ABB-CD7D-4F0E-9BB4-7F42983F13F6}"/>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Kol CMSIS-Core</a:t>
            </a:r>
          </a:p>
        </p:txBody>
      </p:sp>
      <p:sp>
        <p:nvSpPr>
          <p:cNvPr id="14" name="Rectangle 13">
            <a:extLst>
              <a:ext uri="{FF2B5EF4-FFF2-40B4-BE49-F238E27FC236}">
                <a16:creationId xmlns:a16="http://schemas.microsoft.com/office/drawing/2014/main" id="{EC950B78-4040-4AA7-BA24-C1A68187B09C}"/>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5" name="Rectangle 14">
            <a:extLst>
              <a:ext uri="{FF2B5EF4-FFF2-40B4-BE49-F238E27FC236}">
                <a16:creationId xmlns:a16="http://schemas.microsoft.com/office/drawing/2014/main" id="{B5C0625A-83B8-4C63-B34E-1548DC319F05}"/>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16" name="Rectangle 15">
            <a:extLst>
              <a:ext uri="{FF2B5EF4-FFF2-40B4-BE49-F238E27FC236}">
                <a16:creationId xmlns:a16="http://schemas.microsoft.com/office/drawing/2014/main" id="{8BACFC1A-3E6C-455C-85AB-3DEA431294EB}"/>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17" name="Up-Down Arrow 34">
            <a:extLst>
              <a:ext uri="{FF2B5EF4-FFF2-40B4-BE49-F238E27FC236}">
                <a16:creationId xmlns:a16="http://schemas.microsoft.com/office/drawing/2014/main" id="{A62AB0B9-2707-48B4-97A2-598CC0E1211C}"/>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Up-Down Arrow 35">
            <a:extLst>
              <a:ext uri="{FF2B5EF4-FFF2-40B4-BE49-F238E27FC236}">
                <a16:creationId xmlns:a16="http://schemas.microsoft.com/office/drawing/2014/main" id="{2A038F12-B449-44AE-A781-6A36D1C7C305}"/>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9" name="Up-Down Arrow 36">
            <a:extLst>
              <a:ext uri="{FF2B5EF4-FFF2-40B4-BE49-F238E27FC236}">
                <a16:creationId xmlns:a16="http://schemas.microsoft.com/office/drawing/2014/main" id="{E1C1DB26-7DFE-44CB-9B83-991A0769A5BB}"/>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TextBox 21">
            <a:extLst>
              <a:ext uri="{FF2B5EF4-FFF2-40B4-BE49-F238E27FC236}">
                <a16:creationId xmlns:a16="http://schemas.microsoft.com/office/drawing/2014/main" id="{57041C8B-1B90-4B11-B670-99E31BE3F251}"/>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Donanım tasarımı</a:t>
            </a:r>
          </a:p>
        </p:txBody>
      </p:sp>
      <p:sp>
        <p:nvSpPr>
          <p:cNvPr id="21" name="TextBox 22">
            <a:extLst>
              <a:ext uri="{FF2B5EF4-FFF2-40B4-BE49-F238E27FC236}">
                <a16:creationId xmlns:a16="http://schemas.microsoft.com/office/drawing/2014/main" id="{86F0121F-0D1C-4D53-A155-5D93335B3F42}"/>
              </a:ext>
            </a:extLst>
          </p:cNvPr>
          <p:cNvSpPr txBox="1">
            <a:spLocks noChangeArrowheads="1"/>
          </p:cNvSpPr>
          <p:nvPr/>
        </p:nvSpPr>
        <p:spPr bwMode="auto">
          <a:xfrm>
            <a:off x="448557" y="266053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solidFill>
                  <a:schemeClr val="tx1"/>
                </a:solidFill>
              </a:rPr>
              <a:t>Yazılım düşük seviyeli sürücü ve kitaplık programlama </a:t>
            </a:r>
          </a:p>
        </p:txBody>
      </p:sp>
      <p:sp>
        <p:nvSpPr>
          <p:cNvPr id="22" name="TextBox 23">
            <a:extLst>
              <a:ext uri="{FF2B5EF4-FFF2-40B4-BE49-F238E27FC236}">
                <a16:creationId xmlns:a16="http://schemas.microsoft.com/office/drawing/2014/main" id="{87895C02-704E-446E-A8E7-6655318F3180}"/>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solidFill>
                  <a:schemeClr val="tx1"/>
                </a:solidFill>
              </a:rPr>
              <a:t>Yazılım üst düzey</a:t>
            </a:r>
          </a:p>
          <a:p>
            <a:pPr eaLnBrk="1" hangingPunct="1" rtl="0" algn="l"/>
            <a:r>
              <a:rPr lang="en-GB" b="0" dirty="0">
                <a:solidFill>
                  <a:schemeClr val="tx1"/>
                </a:solidFill>
              </a:rPr>
              <a:t> uygulama geliştirme</a:t>
            </a:r>
          </a:p>
        </p:txBody>
      </p:sp>
      <p:sp>
        <p:nvSpPr>
          <p:cNvPr id="23" name="Up Arrow 40">
            <a:extLst>
              <a:ext uri="{FF2B5EF4-FFF2-40B4-BE49-F238E27FC236}">
                <a16:creationId xmlns:a16="http://schemas.microsoft.com/office/drawing/2014/main" id="{46F05B3B-2DF5-4AEE-9E26-A5DA5C58DCB1}"/>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Up-Down Arrow 41">
            <a:extLst>
              <a:ext uri="{FF2B5EF4-FFF2-40B4-BE49-F238E27FC236}">
                <a16:creationId xmlns:a16="http://schemas.microsoft.com/office/drawing/2014/main" id="{F946E65C-475A-4EF6-A9BD-BCA962F353ED}"/>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3EACF70D-BEC1-4349-9420-FE4F3AE4AF62}"/>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6" name="Up-Down Arrow 43">
            <a:extLst>
              <a:ext uri="{FF2B5EF4-FFF2-40B4-BE49-F238E27FC236}">
                <a16:creationId xmlns:a16="http://schemas.microsoft.com/office/drawing/2014/main" id="{D846273F-EFB6-4E67-9308-0FF5C0168431}"/>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Up-Down Arrow 44">
            <a:extLst>
              <a:ext uri="{FF2B5EF4-FFF2-40B4-BE49-F238E27FC236}">
                <a16:creationId xmlns:a16="http://schemas.microsoft.com/office/drawing/2014/main" id="{85557D1C-6EF1-42B2-8218-65AD1F025DA9}"/>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8" name="TextBox 21">
            <a:extLst>
              <a:ext uri="{FF2B5EF4-FFF2-40B4-BE49-F238E27FC236}">
                <a16:creationId xmlns:a16="http://schemas.microsoft.com/office/drawing/2014/main" id="{BE5E3521-B817-46C1-8EE7-18606F249A67}"/>
              </a:ext>
            </a:extLst>
          </p:cNvPr>
          <p:cNvSpPr txBox="1">
            <a:spLocks noChangeArrowheads="1"/>
          </p:cNvSpPr>
          <p:nvPr/>
        </p:nvSpPr>
        <p:spPr bwMode="auto">
          <a:xfrm>
            <a:off x="5767809" y="3791290"/>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AHB</a:t>
            </a:r>
          </a:p>
        </p:txBody>
      </p:sp>
      <p:sp>
        <p:nvSpPr>
          <p:cNvPr id="29" name="Curved Down Arrow 47">
            <a:extLst>
              <a:ext uri="{FF2B5EF4-FFF2-40B4-BE49-F238E27FC236}">
                <a16:creationId xmlns:a16="http://schemas.microsoft.com/office/drawing/2014/main" id="{CF335E20-07BF-4D93-84CC-D927B7E24BE1}"/>
              </a:ext>
            </a:extLst>
          </p:cNvPr>
          <p:cNvSpPr/>
          <p:nvPr/>
        </p:nvSpPr>
        <p:spPr bwMode="auto">
          <a:xfrm rot="10800000">
            <a:off x="4627381" y="4669191"/>
            <a:ext cx="2960019" cy="647700"/>
          </a:xfrm>
          <a:prstGeom prst="curvedDownArrow">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0" name="TextBox 67">
            <a:extLst>
              <a:ext uri="{FF2B5EF4-FFF2-40B4-BE49-F238E27FC236}">
                <a16:creationId xmlns:a16="http://schemas.microsoft.com/office/drawing/2014/main" id="{E5586183-A1F7-4939-A6D4-5BCAD97EC8C4}"/>
              </a:ext>
            </a:extLst>
          </p:cNvPr>
          <p:cNvSpPr txBox="1">
            <a:spLocks noChangeArrowheads="1"/>
          </p:cNvSpPr>
          <p:nvPr/>
        </p:nvSpPr>
        <p:spPr bwMode="auto">
          <a:xfrm>
            <a:off x="5677856" y="4839054"/>
            <a:ext cx="13774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Kesmek </a:t>
            </a:r>
          </a:p>
        </p:txBody>
      </p:sp>
      <p:sp>
        <p:nvSpPr>
          <p:cNvPr id="31" name="Rectangle 30">
            <a:extLst>
              <a:ext uri="{FF2B5EF4-FFF2-40B4-BE49-F238E27FC236}">
                <a16:creationId xmlns:a16="http://schemas.microsoft.com/office/drawing/2014/main" id="{75A14DCC-BDEA-4A02-8C93-72E4FDD3F2FC}"/>
              </a:ext>
            </a:extLst>
          </p:cNvPr>
          <p:cNvSpPr/>
          <p:nvPr/>
        </p:nvSpPr>
        <p:spPr bwMode="auto">
          <a:xfrm>
            <a:off x="2626208" y="1591014"/>
            <a:ext cx="8159889" cy="1121722"/>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API'ye Genel Bakış</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05618" y="1270920"/>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API, uygulama geliştiricileri için standart bir programlama arabirimi sağlayabilen bir yazılım soyut katmanıdır.</a:t>
            </a:r>
          </a:p>
          <a:p>
            <a:pPr rtl="0" algn="l"/>
            <a:r>
              <a:rPr lang="en-IN" altLang="en-US" dirty="0">
                <a:ea typeface="ＭＳ Ｐゴシック" panose="020B0600070205080204" pitchFamily="34" charset="-128"/>
              </a:rPr>
              <a:t>Örneğin, çoğu işletim sistemi, programcıların uygulamalarını kolayca geliştirmelerine izin vermek için kendi API'lerini sağlar.</a:t>
            </a:r>
          </a:p>
          <a:p>
            <a:pPr rtl="0" algn="l"/>
            <a:r>
              <a:rPr lang="en-IN" altLang="en-US" dirty="0">
                <a:ea typeface="ＭＳ Ｐゴシック" panose="020B0600070205080204" pitchFamily="34" charset="-128"/>
              </a:rPr>
              <a:t>Bir API, temel hizmetler, grafik arabirim, ağ hizmetleri vb. Gibi bir dizi arabirim hizmeti sağlayabilir.</a:t>
            </a:r>
          </a:p>
          <a:p>
            <a:pPr rtl="0" algn="l"/>
            <a:r>
              <a:rPr lang="en-IN" altLang="en-US" dirty="0">
                <a:ea typeface="ＭＳ Ｐゴシック" panose="020B0600070205080204" pitchFamily="34" charset="-128"/>
              </a:rPr>
              <a:t>Piyasada Java API, Windows API, Google AJAX API'leri vb. Gibi çeşitli ticari API'ler bulunmaktadır.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53464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Basit bir API geliştirin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463426"/>
            <a:ext cx="10666816"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Bu modülde, uygulama geliştirme için basit bir API geliştireceğiz.</a:t>
            </a:r>
          </a:p>
          <a:p>
            <a:pPr rtl="0" algn="l"/>
            <a:r>
              <a:rPr lang="en-IN" altLang="en-US" dirty="0">
                <a:ea typeface="ＭＳ Ｐゴシック" panose="020B0600070205080204" pitchFamily="34" charset="-128"/>
              </a:rPr>
              <a:t>API, hem CMSIS hem de çevre birimi sürücülerinden gelen işlevleri birleştirerek son kullanıcı için genel, kullanımı kolay işlevler sağlayabilir. </a:t>
            </a:r>
          </a:p>
          <a:p>
            <a:pPr rtl="0" algn="l"/>
            <a:r>
              <a:rPr lang="en-IN" altLang="en-US" dirty="0">
                <a:ea typeface="ＭＳ Ｐゴシック" panose="020B0600070205080204" pitchFamily="34" charset="-128"/>
              </a:rPr>
              <a:t>Örneğin, hem işlemciyi hem de çevre birimlerini sıfırlamak için bir SoC başlatma işlevine sahip olabiliriz.</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4B4B4780-E26C-4997-9423-A68B24681022}"/>
              </a:ext>
            </a:extLst>
          </p:cNvPr>
          <p:cNvSpPr/>
          <p:nvPr/>
        </p:nvSpPr>
        <p:spPr bwMode="auto">
          <a:xfrm>
            <a:off x="6975926" y="5046664"/>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000" dirty="0">
              <a:cs typeface="Arial" charset="0"/>
            </a:endParaRPr>
          </a:p>
        </p:txBody>
      </p:sp>
      <p:sp>
        <p:nvSpPr>
          <p:cNvPr id="6" name="Rectangle 5">
            <a:extLst>
              <a:ext uri="{FF2B5EF4-FFF2-40B4-BE49-F238E27FC236}">
                <a16:creationId xmlns:a16="http://schemas.microsoft.com/office/drawing/2014/main" id="{ECB3290F-D496-458F-AC8F-B9E0B32F03B6}"/>
              </a:ext>
            </a:extLst>
          </p:cNvPr>
          <p:cNvSpPr/>
          <p:nvPr/>
        </p:nvSpPr>
        <p:spPr bwMode="auto">
          <a:xfrm>
            <a:off x="7126149" y="5607051"/>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cs typeface="Arial" charset="0"/>
              </a:rPr>
              <a:t>Hafıza</a:t>
            </a:r>
          </a:p>
        </p:txBody>
      </p:sp>
      <p:sp>
        <p:nvSpPr>
          <p:cNvPr id="7" name="Rectangle 6">
            <a:extLst>
              <a:ext uri="{FF2B5EF4-FFF2-40B4-BE49-F238E27FC236}">
                <a16:creationId xmlns:a16="http://schemas.microsoft.com/office/drawing/2014/main" id="{2AB4359A-0685-4E3A-BFB5-838F3870A77D}"/>
              </a:ext>
            </a:extLst>
          </p:cNvPr>
          <p:cNvSpPr/>
          <p:nvPr/>
        </p:nvSpPr>
        <p:spPr bwMode="auto">
          <a:xfrm>
            <a:off x="8545879" y="5607051"/>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8" name="Rectangle 7">
            <a:extLst>
              <a:ext uri="{FF2B5EF4-FFF2-40B4-BE49-F238E27FC236}">
                <a16:creationId xmlns:a16="http://schemas.microsoft.com/office/drawing/2014/main" id="{E5930CDE-527B-48B2-93A3-637F067FBC58}"/>
              </a:ext>
            </a:extLst>
          </p:cNvPr>
          <p:cNvSpPr/>
          <p:nvPr/>
        </p:nvSpPr>
        <p:spPr bwMode="auto">
          <a:xfrm>
            <a:off x="9921174" y="5607051"/>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EAD0A4E7-41AF-47D0-B7C5-E603F613CAB5}"/>
              </a:ext>
            </a:extLst>
          </p:cNvPr>
          <p:cNvSpPr/>
          <p:nvPr/>
        </p:nvSpPr>
        <p:spPr bwMode="auto">
          <a:xfrm>
            <a:off x="7126149" y="5132388"/>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CED3A8FC-1FA2-401E-B7D6-6DEB431B78C5}"/>
              </a:ext>
            </a:extLst>
          </p:cNvPr>
          <p:cNvSpPr/>
          <p:nvPr/>
        </p:nvSpPr>
        <p:spPr bwMode="auto">
          <a:xfrm>
            <a:off x="8535298" y="5132388"/>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368CBE4B-2C66-4DDB-96A0-C195E6B35243}"/>
              </a:ext>
            </a:extLst>
          </p:cNvPr>
          <p:cNvSpPr/>
          <p:nvPr/>
        </p:nvSpPr>
        <p:spPr bwMode="auto">
          <a:xfrm>
            <a:off x="9904248" y="5132388"/>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000" dirty="0">
                <a:cs typeface="Arial" charset="0"/>
              </a:rPr>
              <a:t>7 Bölüm</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3C6DF538-E17A-49E1-9713-A83BB6BF18C8}"/>
              </a:ext>
            </a:extLst>
          </p:cNvPr>
          <p:cNvSpPr/>
          <p:nvPr/>
        </p:nvSpPr>
        <p:spPr bwMode="auto">
          <a:xfrm>
            <a:off x="3522875" y="4524376"/>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Arial" charset="0"/>
              </a:rPr>
              <a:t>Kol CMSIS</a:t>
            </a:r>
          </a:p>
        </p:txBody>
      </p:sp>
      <p:sp>
        <p:nvSpPr>
          <p:cNvPr id="13" name="Rectangle 12">
            <a:extLst>
              <a:ext uri="{FF2B5EF4-FFF2-40B4-BE49-F238E27FC236}">
                <a16:creationId xmlns:a16="http://schemas.microsoft.com/office/drawing/2014/main" id="{2EAE669F-4133-40C8-94F3-C3177F3AA767}"/>
              </a:ext>
            </a:extLst>
          </p:cNvPr>
          <p:cNvSpPr/>
          <p:nvPr/>
        </p:nvSpPr>
        <p:spPr bwMode="auto">
          <a:xfrm>
            <a:off x="3522875" y="3943350"/>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Arial" charset="0"/>
              </a:rPr>
              <a:t>Uygulama Programlama Arayüzü (API)</a:t>
            </a:r>
          </a:p>
        </p:txBody>
      </p:sp>
      <p:sp>
        <p:nvSpPr>
          <p:cNvPr id="14" name="Rectangle 13">
            <a:extLst>
              <a:ext uri="{FF2B5EF4-FFF2-40B4-BE49-F238E27FC236}">
                <a16:creationId xmlns:a16="http://schemas.microsoft.com/office/drawing/2014/main" id="{D8EFE516-6341-42C0-B2CE-1EBBC710DFA4}"/>
              </a:ext>
            </a:extLst>
          </p:cNvPr>
          <p:cNvSpPr/>
          <p:nvPr/>
        </p:nvSpPr>
        <p:spPr bwMode="auto">
          <a:xfrm>
            <a:off x="3522875" y="5046664"/>
            <a:ext cx="2786561"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15" name="Up-Down Arrow 30">
            <a:extLst>
              <a:ext uri="{FF2B5EF4-FFF2-40B4-BE49-F238E27FC236}">
                <a16:creationId xmlns:a16="http://schemas.microsoft.com/office/drawing/2014/main" id="{6380F1B2-4DCC-47A6-96C1-3DEB2951B658}"/>
              </a:ext>
            </a:extLst>
          </p:cNvPr>
          <p:cNvSpPr/>
          <p:nvPr/>
        </p:nvSpPr>
        <p:spPr bwMode="auto">
          <a:xfrm>
            <a:off x="4826232" y="4789489"/>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 name="Up-Down Arrow 31">
            <a:extLst>
              <a:ext uri="{FF2B5EF4-FFF2-40B4-BE49-F238E27FC236}">
                <a16:creationId xmlns:a16="http://schemas.microsoft.com/office/drawing/2014/main" id="{F3DBE039-468C-4AD3-98D0-EDFDC618E408}"/>
              </a:ext>
            </a:extLst>
          </p:cNvPr>
          <p:cNvSpPr/>
          <p:nvPr/>
        </p:nvSpPr>
        <p:spPr bwMode="auto">
          <a:xfrm>
            <a:off x="4826232" y="4246564"/>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7" name="TextBox 21">
            <a:extLst>
              <a:ext uri="{FF2B5EF4-FFF2-40B4-BE49-F238E27FC236}">
                <a16:creationId xmlns:a16="http://schemas.microsoft.com/office/drawing/2014/main" id="{56909CA0-8970-49C4-8389-694014CFE28B}"/>
              </a:ext>
            </a:extLst>
          </p:cNvPr>
          <p:cNvSpPr txBox="1">
            <a:spLocks noChangeArrowheads="1"/>
          </p:cNvSpPr>
          <p:nvPr/>
        </p:nvSpPr>
        <p:spPr bwMode="auto">
          <a:xfrm>
            <a:off x="1151017" y="53673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Donanım</a:t>
            </a:r>
          </a:p>
        </p:txBody>
      </p:sp>
      <p:sp>
        <p:nvSpPr>
          <p:cNvPr id="18" name="TextBox 22">
            <a:extLst>
              <a:ext uri="{FF2B5EF4-FFF2-40B4-BE49-F238E27FC236}">
                <a16:creationId xmlns:a16="http://schemas.microsoft.com/office/drawing/2014/main" id="{FF4C192D-468C-42CE-9231-63D63676C8CC}"/>
              </a:ext>
            </a:extLst>
          </p:cNvPr>
          <p:cNvSpPr txBox="1">
            <a:spLocks noChangeArrowheads="1"/>
          </p:cNvSpPr>
          <p:nvPr/>
        </p:nvSpPr>
        <p:spPr bwMode="auto">
          <a:xfrm>
            <a:off x="1151017" y="4537076"/>
            <a:ext cx="237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Yazılım sürücüleri</a:t>
            </a:r>
          </a:p>
        </p:txBody>
      </p:sp>
      <p:sp>
        <p:nvSpPr>
          <p:cNvPr id="19" name="Up Arrow 34">
            <a:extLst>
              <a:ext uri="{FF2B5EF4-FFF2-40B4-BE49-F238E27FC236}">
                <a16:creationId xmlns:a16="http://schemas.microsoft.com/office/drawing/2014/main" id="{80F24DB2-4461-4B64-8A91-B052E9F3DAC2}"/>
              </a:ext>
            </a:extLst>
          </p:cNvPr>
          <p:cNvSpPr/>
          <p:nvPr/>
        </p:nvSpPr>
        <p:spPr bwMode="auto">
          <a:xfrm>
            <a:off x="710922" y="3943350"/>
            <a:ext cx="372388" cy="2097088"/>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 name="Up-Down Arrow 35">
            <a:extLst>
              <a:ext uri="{FF2B5EF4-FFF2-40B4-BE49-F238E27FC236}">
                <a16:creationId xmlns:a16="http://schemas.microsoft.com/office/drawing/2014/main" id="{A36EB682-3AC8-4FF6-B6B5-0D45152BD368}"/>
              </a:ext>
            </a:extLst>
          </p:cNvPr>
          <p:cNvSpPr/>
          <p:nvPr/>
        </p:nvSpPr>
        <p:spPr bwMode="auto">
          <a:xfrm rot="5400000">
            <a:off x="6463293" y="5210306"/>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 name="Rectangle 20">
            <a:extLst>
              <a:ext uri="{FF2B5EF4-FFF2-40B4-BE49-F238E27FC236}">
                <a16:creationId xmlns:a16="http://schemas.microsoft.com/office/drawing/2014/main" id="{D8B67F21-CD09-4206-B217-56E3C91CFBA9}"/>
              </a:ext>
            </a:extLst>
          </p:cNvPr>
          <p:cNvSpPr/>
          <p:nvPr/>
        </p:nvSpPr>
        <p:spPr bwMode="auto">
          <a:xfrm>
            <a:off x="6975926" y="4524376"/>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Arial" charset="0"/>
              </a:rPr>
              <a:t>Çevresel Sürücüler</a:t>
            </a:r>
          </a:p>
        </p:txBody>
      </p:sp>
      <p:sp>
        <p:nvSpPr>
          <p:cNvPr id="22" name="Up-Down Arrow 37">
            <a:extLst>
              <a:ext uri="{FF2B5EF4-FFF2-40B4-BE49-F238E27FC236}">
                <a16:creationId xmlns:a16="http://schemas.microsoft.com/office/drawing/2014/main" id="{6BCE5AF2-7B31-4B2F-B492-8D2463771853}"/>
              </a:ext>
            </a:extLst>
          </p:cNvPr>
          <p:cNvSpPr/>
          <p:nvPr/>
        </p:nvSpPr>
        <p:spPr bwMode="auto">
          <a:xfrm>
            <a:off x="9066375" y="4789489"/>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 name="Up-Down Arrow 38">
            <a:extLst>
              <a:ext uri="{FF2B5EF4-FFF2-40B4-BE49-F238E27FC236}">
                <a16:creationId xmlns:a16="http://schemas.microsoft.com/office/drawing/2014/main" id="{CD64BC0D-1031-4494-9547-3FE1A504F93A}"/>
              </a:ext>
            </a:extLst>
          </p:cNvPr>
          <p:cNvSpPr/>
          <p:nvPr/>
        </p:nvSpPr>
        <p:spPr bwMode="auto">
          <a:xfrm>
            <a:off x="9066375" y="4246564"/>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4" name="TextBox 21">
            <a:extLst>
              <a:ext uri="{FF2B5EF4-FFF2-40B4-BE49-F238E27FC236}">
                <a16:creationId xmlns:a16="http://schemas.microsoft.com/office/drawing/2014/main" id="{211134BF-0784-401F-880F-7B243FFA1598}"/>
              </a:ext>
            </a:extLst>
          </p:cNvPr>
          <p:cNvSpPr txBox="1">
            <a:spLocks noChangeArrowheads="1"/>
          </p:cNvSpPr>
          <p:nvPr/>
        </p:nvSpPr>
        <p:spPr bwMode="auto">
          <a:xfrm>
            <a:off x="6406572" y="5421648"/>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AHB</a:t>
            </a:r>
          </a:p>
        </p:txBody>
      </p:sp>
      <p:sp>
        <p:nvSpPr>
          <p:cNvPr id="25" name="TextBox 22">
            <a:extLst>
              <a:ext uri="{FF2B5EF4-FFF2-40B4-BE49-F238E27FC236}">
                <a16:creationId xmlns:a16="http://schemas.microsoft.com/office/drawing/2014/main" id="{1A442EC4-3C37-476C-9435-88926D03D904}"/>
              </a:ext>
            </a:extLst>
          </p:cNvPr>
          <p:cNvSpPr txBox="1">
            <a:spLocks noChangeArrowheads="1"/>
          </p:cNvSpPr>
          <p:nvPr/>
        </p:nvSpPr>
        <p:spPr bwMode="auto">
          <a:xfrm>
            <a:off x="1151017" y="3841750"/>
            <a:ext cx="23718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Yazılım API kitaplıkları</a:t>
            </a:r>
          </a:p>
        </p:txBody>
      </p:sp>
    </p:spTree>
    <p:extLst>
      <p:ext uri="{BB962C8B-B14F-4D97-AF65-F5344CB8AC3E}">
        <p14:creationId xmlns:p14="http://schemas.microsoft.com/office/powerpoint/2010/main" val="334087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Donanıma Bağlı İşlevler</a:t>
            </a:r>
            <a:endParaRPr lang="en-US" dirty="0"/>
          </a:p>
        </p:txBody>
      </p:sp>
      <p:pic>
        <p:nvPicPr>
          <p:cNvPr id="6" name="Picture 2" descr="C:\Users\seahon01\AppData\Local\Microsoft\Windows\Temporary Internet Files\Content.IE5\2OK930UB\MC900433944[1].png">
            <a:extLst>
              <a:ext uri="{FF2B5EF4-FFF2-40B4-BE49-F238E27FC236}">
                <a16:creationId xmlns:a16="http://schemas.microsoft.com/office/drawing/2014/main" id="{0862771A-5720-4887-9733-09C0FC059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029" y="830263"/>
            <a:ext cx="875958"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57F9A96-8130-4171-AB33-8ED088C9B9AC}"/>
              </a:ext>
            </a:extLst>
          </p:cNvPr>
          <p:cNvSpPr/>
          <p:nvPr/>
        </p:nvSpPr>
        <p:spPr bwMode="auto">
          <a:xfrm>
            <a:off x="5259979" y="1851026"/>
            <a:ext cx="4204175" cy="2587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b="0" dirty="0">
                <a:cs typeface="Arial" charset="0"/>
              </a:rPr>
              <a:t>API</a:t>
            </a:r>
          </a:p>
        </p:txBody>
      </p:sp>
      <p:sp>
        <p:nvSpPr>
          <p:cNvPr id="8" name="Rectangle 7">
            <a:extLst>
              <a:ext uri="{FF2B5EF4-FFF2-40B4-BE49-F238E27FC236}">
                <a16:creationId xmlns:a16="http://schemas.microsoft.com/office/drawing/2014/main" id="{CD79BCB3-A1A6-4C5F-8140-05E689D6AAC6}"/>
              </a:ext>
            </a:extLst>
          </p:cNvPr>
          <p:cNvSpPr/>
          <p:nvPr/>
        </p:nvSpPr>
        <p:spPr bwMode="auto">
          <a:xfrm>
            <a:off x="5259979" y="2441575"/>
            <a:ext cx="4204175" cy="2243138"/>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9" name="TextBox 4">
            <a:extLst>
              <a:ext uri="{FF2B5EF4-FFF2-40B4-BE49-F238E27FC236}">
                <a16:creationId xmlns:a16="http://schemas.microsoft.com/office/drawing/2014/main" id="{5A6B60FA-9355-4840-B092-EB6C00709E19}"/>
              </a:ext>
            </a:extLst>
          </p:cNvPr>
          <p:cNvSpPr txBox="1">
            <a:spLocks noChangeArrowheads="1"/>
          </p:cNvSpPr>
          <p:nvPr/>
        </p:nvSpPr>
        <p:spPr bwMode="auto">
          <a:xfrm>
            <a:off x="6711444" y="2417764"/>
            <a:ext cx="16418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Kitaplıklar</a:t>
            </a:r>
          </a:p>
        </p:txBody>
      </p:sp>
      <p:sp>
        <p:nvSpPr>
          <p:cNvPr id="10" name="Rectangle 9">
            <a:extLst>
              <a:ext uri="{FF2B5EF4-FFF2-40B4-BE49-F238E27FC236}">
                <a16:creationId xmlns:a16="http://schemas.microsoft.com/office/drawing/2014/main" id="{21248999-A1E2-430E-8853-D0CA3C30E6DF}"/>
              </a:ext>
            </a:extLst>
          </p:cNvPr>
          <p:cNvSpPr/>
          <p:nvPr/>
        </p:nvSpPr>
        <p:spPr bwMode="auto">
          <a:xfrm>
            <a:off x="5444057" y="2738438"/>
            <a:ext cx="3833902" cy="2079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b="0" dirty="0">
                <a:cs typeface="Arial" charset="0"/>
              </a:rPr>
              <a:t>OS Kabuk Kitaplıkları</a:t>
            </a:r>
          </a:p>
        </p:txBody>
      </p:sp>
      <p:sp>
        <p:nvSpPr>
          <p:cNvPr id="11" name="Rectangle 10">
            <a:extLst>
              <a:ext uri="{FF2B5EF4-FFF2-40B4-BE49-F238E27FC236}">
                <a16:creationId xmlns:a16="http://schemas.microsoft.com/office/drawing/2014/main" id="{438089EF-A4BC-47C1-AB0C-4203091341B6}"/>
              </a:ext>
            </a:extLst>
          </p:cNvPr>
          <p:cNvSpPr/>
          <p:nvPr/>
        </p:nvSpPr>
        <p:spPr bwMode="auto">
          <a:xfrm>
            <a:off x="5444057" y="3157538"/>
            <a:ext cx="3833902" cy="2079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b="0" dirty="0">
                <a:cs typeface="Arial" charset="0"/>
              </a:rPr>
              <a:t>İşletim Sistemi Kernel Kitaplıkları</a:t>
            </a:r>
          </a:p>
        </p:txBody>
      </p:sp>
      <p:sp>
        <p:nvSpPr>
          <p:cNvPr id="12" name="Rectangle 11">
            <a:extLst>
              <a:ext uri="{FF2B5EF4-FFF2-40B4-BE49-F238E27FC236}">
                <a16:creationId xmlns:a16="http://schemas.microsoft.com/office/drawing/2014/main" id="{FBE7CA33-A6E9-497D-BB1E-F3D7F5D9200F}"/>
              </a:ext>
            </a:extLst>
          </p:cNvPr>
          <p:cNvSpPr/>
          <p:nvPr/>
        </p:nvSpPr>
        <p:spPr bwMode="auto">
          <a:xfrm>
            <a:off x="5444057" y="3573463"/>
            <a:ext cx="3833902" cy="96996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 name="TextBox 18">
            <a:extLst>
              <a:ext uri="{FF2B5EF4-FFF2-40B4-BE49-F238E27FC236}">
                <a16:creationId xmlns:a16="http://schemas.microsoft.com/office/drawing/2014/main" id="{A0EDA356-002B-4379-BF02-D180726EA589}"/>
              </a:ext>
            </a:extLst>
          </p:cNvPr>
          <p:cNvSpPr txBox="1">
            <a:spLocks noChangeArrowheads="1"/>
          </p:cNvSpPr>
          <p:nvPr/>
        </p:nvSpPr>
        <p:spPr bwMode="auto">
          <a:xfrm>
            <a:off x="6366563" y="3521075"/>
            <a:ext cx="21052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Sürücü Kitaplıkları</a:t>
            </a:r>
          </a:p>
        </p:txBody>
      </p:sp>
      <p:sp>
        <p:nvSpPr>
          <p:cNvPr id="14" name="Rectangle 13">
            <a:extLst>
              <a:ext uri="{FF2B5EF4-FFF2-40B4-BE49-F238E27FC236}">
                <a16:creationId xmlns:a16="http://schemas.microsoft.com/office/drawing/2014/main" id="{2A177549-EC1A-46C6-B186-0318B5BC65F9}"/>
              </a:ext>
            </a:extLst>
          </p:cNvPr>
          <p:cNvSpPr/>
          <p:nvPr/>
        </p:nvSpPr>
        <p:spPr bwMode="auto">
          <a:xfrm>
            <a:off x="5632366" y="3810000"/>
            <a:ext cx="1485320" cy="211138"/>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b="0" dirty="0">
                <a:cs typeface="Arial" charset="0"/>
              </a:rPr>
              <a:t>İşlemci</a:t>
            </a:r>
          </a:p>
        </p:txBody>
      </p:sp>
      <p:sp>
        <p:nvSpPr>
          <p:cNvPr id="15" name="Rectangle 14">
            <a:extLst>
              <a:ext uri="{FF2B5EF4-FFF2-40B4-BE49-F238E27FC236}">
                <a16:creationId xmlns:a16="http://schemas.microsoft.com/office/drawing/2014/main" id="{F5CF96A3-631E-4FFF-8D73-36AAE43F6FE4}"/>
              </a:ext>
            </a:extLst>
          </p:cNvPr>
          <p:cNvSpPr/>
          <p:nvPr/>
        </p:nvSpPr>
        <p:spPr bwMode="auto">
          <a:xfrm>
            <a:off x="7551434" y="3810000"/>
            <a:ext cx="1485320" cy="211138"/>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b="0" dirty="0">
                <a:cs typeface="Arial" charset="0"/>
              </a:rPr>
              <a:t>Fare</a:t>
            </a:r>
          </a:p>
        </p:txBody>
      </p:sp>
      <p:sp>
        <p:nvSpPr>
          <p:cNvPr id="16" name="Rectangle 15">
            <a:extLst>
              <a:ext uri="{FF2B5EF4-FFF2-40B4-BE49-F238E27FC236}">
                <a16:creationId xmlns:a16="http://schemas.microsoft.com/office/drawing/2014/main" id="{07187710-62A4-4916-BF91-A31B0310257A}"/>
              </a:ext>
            </a:extLst>
          </p:cNvPr>
          <p:cNvSpPr/>
          <p:nvPr/>
        </p:nvSpPr>
        <p:spPr bwMode="auto">
          <a:xfrm>
            <a:off x="5632366" y="4111625"/>
            <a:ext cx="1485320" cy="211138"/>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b="0" dirty="0">
                <a:cs typeface="Arial" charset="0"/>
              </a:rPr>
              <a:t>UART</a:t>
            </a:r>
          </a:p>
        </p:txBody>
      </p:sp>
      <p:sp>
        <p:nvSpPr>
          <p:cNvPr id="17" name="Rectangle 16">
            <a:extLst>
              <a:ext uri="{FF2B5EF4-FFF2-40B4-BE49-F238E27FC236}">
                <a16:creationId xmlns:a16="http://schemas.microsoft.com/office/drawing/2014/main" id="{1DA98905-9FA1-428E-9B88-F4BF06D7128F}"/>
              </a:ext>
            </a:extLst>
          </p:cNvPr>
          <p:cNvSpPr/>
          <p:nvPr/>
        </p:nvSpPr>
        <p:spPr bwMode="auto">
          <a:xfrm>
            <a:off x="7551434" y="4111625"/>
            <a:ext cx="1485320" cy="211138"/>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b="0" dirty="0">
                <a:cs typeface="Arial" charset="0"/>
              </a:rPr>
              <a:t>VGA</a:t>
            </a:r>
          </a:p>
        </p:txBody>
      </p:sp>
      <p:sp>
        <p:nvSpPr>
          <p:cNvPr id="18" name="TextBox 24">
            <a:extLst>
              <a:ext uri="{FF2B5EF4-FFF2-40B4-BE49-F238E27FC236}">
                <a16:creationId xmlns:a16="http://schemas.microsoft.com/office/drawing/2014/main" id="{2A76D213-C911-4F64-AD96-09DB50CFDAA0}"/>
              </a:ext>
            </a:extLst>
          </p:cNvPr>
          <p:cNvSpPr txBox="1">
            <a:spLocks noChangeArrowheads="1"/>
          </p:cNvSpPr>
          <p:nvPr/>
        </p:nvSpPr>
        <p:spPr bwMode="auto">
          <a:xfrm>
            <a:off x="7005547" y="4260850"/>
            <a:ext cx="10536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a:t>
            </a:r>
          </a:p>
        </p:txBody>
      </p:sp>
      <p:pic>
        <p:nvPicPr>
          <p:cNvPr id="19" name="Picture 5" descr="C:\Users\seahon01\AppData\Local\Microsoft\Windows\Temporary Internet Files\Content.IE5\2JIFLXU7\MC900431566[1].png">
            <a:extLst>
              <a:ext uri="{FF2B5EF4-FFF2-40B4-BE49-F238E27FC236}">
                <a16:creationId xmlns:a16="http://schemas.microsoft.com/office/drawing/2014/main" id="{86846867-8C0D-4956-B30A-027B56BA2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7320" y="4906963"/>
            <a:ext cx="1002908"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descr="C:\Users\seahon01\AppData\Local\Microsoft\Windows\Temporary Internet Files\Content.IE5\2OK930UB\MC900433878[1].png">
            <a:extLst>
              <a:ext uri="{FF2B5EF4-FFF2-40B4-BE49-F238E27FC236}">
                <a16:creationId xmlns:a16="http://schemas.microsoft.com/office/drawing/2014/main" id="{DD30F08B-C5CE-4638-BFEC-B95B83B4CA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7307" y="5367339"/>
            <a:ext cx="856916"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9" descr="C:\Users\seahon01\AppData\Local\Microsoft\Windows\Temporary Internet Files\Content.IE5\2JIFLXU7\MC900432577[1].png">
            <a:extLst>
              <a:ext uri="{FF2B5EF4-FFF2-40B4-BE49-F238E27FC236}">
                <a16:creationId xmlns:a16="http://schemas.microsoft.com/office/drawing/2014/main" id="{9FC4EED0-EAB9-4FD8-9FEF-279663C3FD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4624" y="5781675"/>
            <a:ext cx="10219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0" descr="C:\Users\seahon01\AppData\Local\Microsoft\Windows\Temporary Internet Files\Content.IE5\2JIFLXU7\MC900433880[1].png">
            <a:extLst>
              <a:ext uri="{FF2B5EF4-FFF2-40B4-BE49-F238E27FC236}">
                <a16:creationId xmlns:a16="http://schemas.microsoft.com/office/drawing/2014/main" id="{61CE842A-64A8-4FF6-85A9-DB58A2C54A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9117" y="4956176"/>
            <a:ext cx="810366"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descr="C:\Users\seahon01\AppData\Local\Microsoft\Windows\Temporary Internet Files\Content.IE5\2JIFLXU7\MC900431564[1].png">
            <a:extLst>
              <a:ext uri="{FF2B5EF4-FFF2-40B4-BE49-F238E27FC236}">
                <a16:creationId xmlns:a16="http://schemas.microsoft.com/office/drawing/2014/main" id="{52EB9FA5-FE34-4E02-86FE-DE6328BDDD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7368" y="5318126"/>
            <a:ext cx="114678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C:\Users\seahon01\AppData\Local\Microsoft\Windows\Temporary Internet Files\Content.IE5\RJRYJ6T0\MC900389782[1].wmf">
            <a:extLst>
              <a:ext uri="{FF2B5EF4-FFF2-40B4-BE49-F238E27FC236}">
                <a16:creationId xmlns:a16="http://schemas.microsoft.com/office/drawing/2014/main" id="{D9802B7F-CEC0-4344-A3FB-6A75E647794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09117" y="5932489"/>
            <a:ext cx="11954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Down Arrow 13">
            <a:extLst>
              <a:ext uri="{FF2B5EF4-FFF2-40B4-BE49-F238E27FC236}">
                <a16:creationId xmlns:a16="http://schemas.microsoft.com/office/drawing/2014/main" id="{D5D09A31-81B7-488E-AB73-249768B00546}"/>
              </a:ext>
            </a:extLst>
          </p:cNvPr>
          <p:cNvSpPr/>
          <p:nvPr/>
        </p:nvSpPr>
        <p:spPr bwMode="auto">
          <a:xfrm>
            <a:off x="7117685" y="1570038"/>
            <a:ext cx="501455" cy="246062"/>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6" name="Down Arrow 43">
            <a:extLst>
              <a:ext uri="{FF2B5EF4-FFF2-40B4-BE49-F238E27FC236}">
                <a16:creationId xmlns:a16="http://schemas.microsoft.com/office/drawing/2014/main" id="{D3C0C099-E039-4136-AF78-8EC0CC213C54}"/>
              </a:ext>
            </a:extLst>
          </p:cNvPr>
          <p:cNvSpPr/>
          <p:nvPr/>
        </p:nvSpPr>
        <p:spPr bwMode="auto">
          <a:xfrm>
            <a:off x="7117685" y="2157413"/>
            <a:ext cx="501455" cy="246062"/>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7" name="Down Arrow 44">
            <a:extLst>
              <a:ext uri="{FF2B5EF4-FFF2-40B4-BE49-F238E27FC236}">
                <a16:creationId xmlns:a16="http://schemas.microsoft.com/office/drawing/2014/main" id="{ED6A46A8-2210-4BD8-96D5-23EC79CED0F1}"/>
              </a:ext>
            </a:extLst>
          </p:cNvPr>
          <p:cNvSpPr/>
          <p:nvPr/>
        </p:nvSpPr>
        <p:spPr bwMode="auto">
          <a:xfrm>
            <a:off x="7191741" y="2982914"/>
            <a:ext cx="351229" cy="141287"/>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8" name="Down Arrow 45">
            <a:extLst>
              <a:ext uri="{FF2B5EF4-FFF2-40B4-BE49-F238E27FC236}">
                <a16:creationId xmlns:a16="http://schemas.microsoft.com/office/drawing/2014/main" id="{3B3A33D0-0DBB-4651-B31C-00A1D82EED25}"/>
              </a:ext>
            </a:extLst>
          </p:cNvPr>
          <p:cNvSpPr/>
          <p:nvPr/>
        </p:nvSpPr>
        <p:spPr bwMode="auto">
          <a:xfrm>
            <a:off x="7191741" y="3390900"/>
            <a:ext cx="351229" cy="141288"/>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9" name="Down Arrow 46">
            <a:extLst>
              <a:ext uri="{FF2B5EF4-FFF2-40B4-BE49-F238E27FC236}">
                <a16:creationId xmlns:a16="http://schemas.microsoft.com/office/drawing/2014/main" id="{18448E38-E213-4441-9034-AABAB7429F0C}"/>
              </a:ext>
            </a:extLst>
          </p:cNvPr>
          <p:cNvSpPr/>
          <p:nvPr/>
        </p:nvSpPr>
        <p:spPr bwMode="auto">
          <a:xfrm>
            <a:off x="7117685" y="4743451"/>
            <a:ext cx="501455" cy="246063"/>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30" name="Down Arrow 51">
            <a:extLst>
              <a:ext uri="{FF2B5EF4-FFF2-40B4-BE49-F238E27FC236}">
                <a16:creationId xmlns:a16="http://schemas.microsoft.com/office/drawing/2014/main" id="{4B7AFBDA-0FC6-4DE5-90C9-E9BC17A54092}"/>
              </a:ext>
            </a:extLst>
          </p:cNvPr>
          <p:cNvSpPr/>
          <p:nvPr/>
        </p:nvSpPr>
        <p:spPr bwMode="auto">
          <a:xfrm flipV="1">
            <a:off x="706691" y="1054100"/>
            <a:ext cx="518381" cy="5157788"/>
          </a:xfrm>
          <a:prstGeom prst="downArrow">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31" name="TextBox 52">
            <a:extLst>
              <a:ext uri="{FF2B5EF4-FFF2-40B4-BE49-F238E27FC236}">
                <a16:creationId xmlns:a16="http://schemas.microsoft.com/office/drawing/2014/main" id="{EC692440-1932-46DC-B24C-8F48A7667036}"/>
              </a:ext>
            </a:extLst>
          </p:cNvPr>
          <p:cNvSpPr txBox="1">
            <a:spLocks noChangeArrowheads="1"/>
          </p:cNvSpPr>
          <p:nvPr/>
        </p:nvSpPr>
        <p:spPr bwMode="auto">
          <a:xfrm>
            <a:off x="1225072" y="4429126"/>
            <a:ext cx="352075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spcBef>
                <a:spcPts val="600"/>
              </a:spcBef>
              <a:defRPr/>
            </a:pPr>
            <a:r>
              <a:rPr lang="en-GB" b="0" dirty="0">
                <a:cs typeface="Arial" charset="0"/>
              </a:rPr>
              <a:t>Düşük seviyeli kitaplıklar:</a:t>
            </a:r>
          </a:p>
          <a:p>
            <a:pPr marL="285750" indent="-285750" eaLnBrk="1" hangingPunct="1" rtl="0" algn="l">
              <a:spcBef>
                <a:spcPts val="600"/>
              </a:spcBef>
              <a:buFont typeface="Arial" pitchFamily="34" charset="0"/>
              <a:buChar char="•"/>
              <a:defRPr/>
            </a:pPr>
            <a:r>
              <a:rPr lang="en-GB" b="0" dirty="0">
                <a:cs typeface="Arial" charset="0"/>
              </a:rPr>
              <a:t>Daha az genel</a:t>
            </a:r>
          </a:p>
          <a:p>
            <a:pPr marL="285750" indent="-285750" eaLnBrk="1" hangingPunct="1" rtl="0" algn="l">
              <a:spcBef>
                <a:spcPts val="600"/>
              </a:spcBef>
              <a:buFont typeface="Arial" pitchFamily="34" charset="0"/>
              <a:buChar char="•"/>
              <a:defRPr/>
            </a:pPr>
            <a:r>
              <a:rPr lang="en-GB" b="0" dirty="0">
                <a:cs typeface="Arial" charset="0"/>
              </a:rPr>
              <a:t>Düşük programlama verimliliği</a:t>
            </a:r>
          </a:p>
          <a:p>
            <a:pPr marL="285750" indent="-285750" eaLnBrk="1" hangingPunct="1" rtl="0" algn="l">
              <a:spcBef>
                <a:spcPts val="600"/>
              </a:spcBef>
              <a:buFont typeface="Arial" pitchFamily="34" charset="0"/>
              <a:buChar char="•"/>
              <a:defRPr/>
            </a:pPr>
            <a:r>
              <a:rPr lang="en-GB" b="0" dirty="0">
                <a:cs typeface="Arial" charset="0"/>
              </a:rPr>
              <a:t>Donanıma daha özel</a:t>
            </a:r>
          </a:p>
          <a:p>
            <a:pPr marL="285750" indent="-285750" eaLnBrk="1" hangingPunct="1" rtl="0" algn="l">
              <a:spcBef>
                <a:spcPts val="600"/>
              </a:spcBef>
              <a:buFont typeface="Arial" pitchFamily="34" charset="0"/>
              <a:buChar char="•"/>
              <a:defRPr/>
            </a:pPr>
            <a:r>
              <a:rPr lang="en-GB" b="0" dirty="0">
                <a:cs typeface="Arial" charset="0"/>
              </a:rPr>
              <a:t>Düşük seviyeli donanım üzerinde daha fazla kontrol </a:t>
            </a:r>
          </a:p>
        </p:txBody>
      </p:sp>
      <p:sp>
        <p:nvSpPr>
          <p:cNvPr id="32" name="TextBox 53">
            <a:extLst>
              <a:ext uri="{FF2B5EF4-FFF2-40B4-BE49-F238E27FC236}">
                <a16:creationId xmlns:a16="http://schemas.microsoft.com/office/drawing/2014/main" id="{3DEA26E7-5D95-4315-9B4E-4CE8A957ED9B}"/>
              </a:ext>
            </a:extLst>
          </p:cNvPr>
          <p:cNvSpPr txBox="1">
            <a:spLocks noChangeArrowheads="1"/>
          </p:cNvSpPr>
          <p:nvPr/>
        </p:nvSpPr>
        <p:spPr bwMode="auto">
          <a:xfrm>
            <a:off x="1225073" y="1057276"/>
            <a:ext cx="3971431"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spcBef>
                <a:spcPts val="600"/>
              </a:spcBef>
              <a:defRPr/>
            </a:pPr>
            <a:r>
              <a:rPr lang="en-GB" b="0" dirty="0">
                <a:cs typeface="Arial" charset="0"/>
              </a:rPr>
              <a:t>Üst düzey API:</a:t>
            </a:r>
          </a:p>
          <a:p>
            <a:pPr marL="285750" indent="-285750" eaLnBrk="1" hangingPunct="1" rtl="0" algn="l">
              <a:spcBef>
                <a:spcPts val="600"/>
              </a:spcBef>
              <a:buFont typeface="Arial" pitchFamily="34" charset="0"/>
              <a:buChar char="•"/>
              <a:defRPr/>
            </a:pPr>
            <a:r>
              <a:rPr lang="en-GB" b="0" dirty="0">
                <a:cs typeface="Arial" charset="0"/>
              </a:rPr>
              <a:t>Genel</a:t>
            </a:r>
          </a:p>
          <a:p>
            <a:pPr marL="285750" indent="-285750" eaLnBrk="1" hangingPunct="1" rtl="0" algn="l">
              <a:spcBef>
                <a:spcPts val="600"/>
              </a:spcBef>
              <a:buFont typeface="Arial" pitchFamily="34" charset="0"/>
              <a:buChar char="•"/>
              <a:defRPr/>
            </a:pPr>
            <a:r>
              <a:rPr lang="en-GB" b="0" dirty="0">
                <a:cs typeface="Arial" charset="0"/>
              </a:rPr>
              <a:t>Kullanımı kolay</a:t>
            </a:r>
          </a:p>
          <a:p>
            <a:pPr marL="285750" indent="-285750" eaLnBrk="1" hangingPunct="1" rtl="0" algn="l">
              <a:spcBef>
                <a:spcPts val="600"/>
              </a:spcBef>
              <a:buFont typeface="Arial" pitchFamily="34" charset="0"/>
              <a:buChar char="•"/>
              <a:defRPr/>
            </a:pPr>
            <a:r>
              <a:rPr lang="en-GB" b="0" dirty="0">
                <a:cs typeface="Arial" charset="0"/>
              </a:rPr>
              <a:t>Yüksek programlama verimliliği</a:t>
            </a:r>
          </a:p>
          <a:p>
            <a:pPr marL="285750" indent="-285750" eaLnBrk="1" hangingPunct="1" rtl="0" algn="l">
              <a:spcBef>
                <a:spcPts val="600"/>
              </a:spcBef>
              <a:buFont typeface="Arial" pitchFamily="34" charset="0"/>
              <a:buChar char="•"/>
              <a:defRPr/>
            </a:pPr>
            <a:r>
              <a:rPr lang="en-GB" b="0" dirty="0">
                <a:cs typeface="Arial" charset="0"/>
              </a:rPr>
              <a:t>Donanıma özgü değil</a:t>
            </a:r>
          </a:p>
          <a:p>
            <a:pPr marL="285750" indent="-285750" eaLnBrk="1" hangingPunct="1" rtl="0" algn="l">
              <a:spcBef>
                <a:spcPts val="600"/>
              </a:spcBef>
              <a:buFont typeface="Arial" pitchFamily="34" charset="0"/>
              <a:buChar char="•"/>
              <a:defRPr/>
            </a:pPr>
            <a:r>
              <a:rPr lang="en-GB" b="0" dirty="0">
                <a:cs typeface="Arial" charset="0"/>
              </a:rPr>
              <a:t>Düşük seviyeli donanım üzerinde daha az kontrol</a:t>
            </a:r>
          </a:p>
        </p:txBody>
      </p:sp>
      <p:sp>
        <p:nvSpPr>
          <p:cNvPr id="33" name="Circular Arrow 58">
            <a:extLst>
              <a:ext uri="{FF2B5EF4-FFF2-40B4-BE49-F238E27FC236}">
                <a16:creationId xmlns:a16="http://schemas.microsoft.com/office/drawing/2014/main" id="{A69D9334-0CD9-4153-9C5C-782B70B9785D}"/>
              </a:ext>
            </a:extLst>
          </p:cNvPr>
          <p:cNvSpPr/>
          <p:nvPr/>
        </p:nvSpPr>
        <p:spPr bwMode="auto">
          <a:xfrm rot="5400000">
            <a:off x="7570594" y="1384092"/>
            <a:ext cx="4806950" cy="4350167"/>
          </a:xfrm>
          <a:prstGeom prst="circularArrow">
            <a:avLst>
              <a:gd name="adj1" fmla="val 4053"/>
              <a:gd name="adj2" fmla="val 1142319"/>
              <a:gd name="adj3" fmla="val 20455458"/>
              <a:gd name="adj4" fmla="val 10800000"/>
              <a:gd name="adj5" fmla="val 9979"/>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34" name="TextBox 64">
            <a:extLst>
              <a:ext uri="{FF2B5EF4-FFF2-40B4-BE49-F238E27FC236}">
                <a16:creationId xmlns:a16="http://schemas.microsoft.com/office/drawing/2014/main" id="{2475EBCA-774C-4D06-824A-729001162EE7}"/>
              </a:ext>
            </a:extLst>
          </p:cNvPr>
          <p:cNvSpPr txBox="1">
            <a:spLocks noChangeArrowheads="1"/>
          </p:cNvSpPr>
          <p:nvPr/>
        </p:nvSpPr>
        <p:spPr bwMode="auto">
          <a:xfrm>
            <a:off x="7999992" y="1057276"/>
            <a:ext cx="27442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printf ("helloworld!")</a:t>
            </a:r>
          </a:p>
        </p:txBody>
      </p:sp>
      <p:sp>
        <p:nvSpPr>
          <p:cNvPr id="35" name="TextBox 65">
            <a:extLst>
              <a:ext uri="{FF2B5EF4-FFF2-40B4-BE49-F238E27FC236}">
                <a16:creationId xmlns:a16="http://schemas.microsoft.com/office/drawing/2014/main" id="{C0294CDF-C7C4-4C5B-AEB9-749B97A27F94}"/>
              </a:ext>
            </a:extLst>
          </p:cNvPr>
          <p:cNvSpPr txBox="1">
            <a:spLocks noChangeArrowheads="1"/>
          </p:cNvSpPr>
          <p:nvPr/>
        </p:nvSpPr>
        <p:spPr bwMode="auto">
          <a:xfrm>
            <a:off x="9548786" y="3100388"/>
            <a:ext cx="210526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Yazdırmak için belirli bir cihaz (örneğin, VGA) nasıl seçilir?</a:t>
            </a:r>
          </a:p>
        </p:txBody>
      </p:sp>
      <p:sp>
        <p:nvSpPr>
          <p:cNvPr id="36" name="TextBox 66">
            <a:extLst>
              <a:ext uri="{FF2B5EF4-FFF2-40B4-BE49-F238E27FC236}">
                <a16:creationId xmlns:a16="http://schemas.microsoft.com/office/drawing/2014/main" id="{D14DEF9A-6099-426E-A7A0-98EF8D92EF14}"/>
              </a:ext>
            </a:extLst>
          </p:cNvPr>
          <p:cNvSpPr txBox="1">
            <a:spLocks noChangeArrowheads="1"/>
          </p:cNvSpPr>
          <p:nvPr/>
        </p:nvSpPr>
        <p:spPr bwMode="auto">
          <a:xfrm>
            <a:off x="6730487" y="5541964"/>
            <a:ext cx="16418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Donanım</a:t>
            </a:r>
          </a:p>
        </p:txBody>
      </p:sp>
    </p:spTree>
    <p:extLst>
      <p:ext uri="{BB962C8B-B14F-4D97-AF65-F5344CB8AC3E}">
        <p14:creationId xmlns:p14="http://schemas.microsoft.com/office/powerpoint/2010/main" val="114595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Geri Arama İşlevleri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Kullanıcıların gerekli düşük seviyeli özellikleri belirlemesine izin vermek için birçok API, kullanıcıların uygulama kodlarında düşük seviyeli donanım cihazını kontrol etmelerini veya belirtmelerini sağlayan geri arama işlevleri sunar.</a:t>
            </a:r>
          </a:p>
          <a:p>
            <a:pPr rtl="0" algn="l"/>
            <a:r>
              <a:rPr lang="en-IN" altLang="en-US" dirty="0">
                <a:ea typeface="ＭＳ Ｐゴシック" panose="020B0600070205080204" pitchFamily="34" charset="-128"/>
              </a:rPr>
              <a:t>Genellikle geri arama işlevlerine, kullanıcıların kendi kodlarını değiştirebileceği veya yazabileceği uygulama programından erişilebilir.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C1A3EEE4-DE9D-4CF0-938E-BED5F40803B6}"/>
              </a:ext>
            </a:extLst>
          </p:cNvPr>
          <p:cNvSpPr/>
          <p:nvPr/>
        </p:nvSpPr>
        <p:spPr bwMode="auto">
          <a:xfrm>
            <a:off x="943665" y="4394201"/>
            <a:ext cx="10426859" cy="593725"/>
          </a:xfrm>
          <a:prstGeom prst="rect">
            <a:avLst/>
          </a:prstGeom>
          <a:solidFill>
            <a:schemeClr val="accent3">
              <a:lumMod val="20000"/>
              <a:lumOff val="8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6" name="Rectangle 5">
            <a:extLst>
              <a:ext uri="{FF2B5EF4-FFF2-40B4-BE49-F238E27FC236}">
                <a16:creationId xmlns:a16="http://schemas.microsoft.com/office/drawing/2014/main" id="{AB97A152-0320-420D-9A8A-B3B2A2080696}"/>
              </a:ext>
            </a:extLst>
          </p:cNvPr>
          <p:cNvSpPr/>
          <p:nvPr/>
        </p:nvSpPr>
        <p:spPr bwMode="auto">
          <a:xfrm>
            <a:off x="943665" y="5365751"/>
            <a:ext cx="10426859" cy="588963"/>
          </a:xfrm>
          <a:prstGeom prst="rect">
            <a:avLst/>
          </a:prstGeom>
          <a:solidFill>
            <a:schemeClr val="accent5">
              <a:lumMod val="40000"/>
              <a:lumOff val="60000"/>
            </a:schemeClr>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p>
        </p:txBody>
      </p:sp>
      <p:sp>
        <p:nvSpPr>
          <p:cNvPr id="7" name="Rectangle 6">
            <a:extLst>
              <a:ext uri="{FF2B5EF4-FFF2-40B4-BE49-F238E27FC236}">
                <a16:creationId xmlns:a16="http://schemas.microsoft.com/office/drawing/2014/main" id="{3AFE6F6B-A9A0-47EA-8D4A-CCD5F323BA06}"/>
              </a:ext>
            </a:extLst>
          </p:cNvPr>
          <p:cNvSpPr/>
          <p:nvPr/>
        </p:nvSpPr>
        <p:spPr bwMode="auto">
          <a:xfrm>
            <a:off x="3359954" y="4551363"/>
            <a:ext cx="1770959" cy="30321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Ana işlev</a:t>
            </a:r>
          </a:p>
        </p:txBody>
      </p:sp>
      <p:sp>
        <p:nvSpPr>
          <p:cNvPr id="8" name="Rectangle 7">
            <a:extLst>
              <a:ext uri="{FF2B5EF4-FFF2-40B4-BE49-F238E27FC236}">
                <a16:creationId xmlns:a16="http://schemas.microsoft.com/office/drawing/2014/main" id="{14FC9902-E105-459C-915B-0DA12B897A43}"/>
              </a:ext>
            </a:extLst>
          </p:cNvPr>
          <p:cNvSpPr/>
          <p:nvPr/>
        </p:nvSpPr>
        <p:spPr bwMode="auto">
          <a:xfrm>
            <a:off x="8336410" y="4551363"/>
            <a:ext cx="2390899" cy="303212"/>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Geri Arama İşlevleri</a:t>
            </a:r>
          </a:p>
        </p:txBody>
      </p:sp>
      <p:sp>
        <p:nvSpPr>
          <p:cNvPr id="9" name="Rectangle 8">
            <a:extLst>
              <a:ext uri="{FF2B5EF4-FFF2-40B4-BE49-F238E27FC236}">
                <a16:creationId xmlns:a16="http://schemas.microsoft.com/office/drawing/2014/main" id="{DF1C0B53-5007-491C-8E4D-4C5594935913}"/>
              </a:ext>
            </a:extLst>
          </p:cNvPr>
          <p:cNvSpPr/>
          <p:nvPr/>
        </p:nvSpPr>
        <p:spPr bwMode="auto">
          <a:xfrm>
            <a:off x="5824908" y="5535613"/>
            <a:ext cx="2156040" cy="303212"/>
          </a:xfrm>
          <a:prstGeom prst="rect">
            <a:avLst/>
          </a:prstGeom>
          <a:solidFill>
            <a:srgbClr val="B6CDD8"/>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Kitaplık İşlevleri</a:t>
            </a:r>
          </a:p>
        </p:txBody>
      </p:sp>
      <p:sp>
        <p:nvSpPr>
          <p:cNvPr id="10" name="TextBox 11">
            <a:extLst>
              <a:ext uri="{FF2B5EF4-FFF2-40B4-BE49-F238E27FC236}">
                <a16:creationId xmlns:a16="http://schemas.microsoft.com/office/drawing/2014/main" id="{40DF5F4F-5DB0-4A78-8436-FA8D1BD53366}"/>
              </a:ext>
            </a:extLst>
          </p:cNvPr>
          <p:cNvSpPr txBox="1">
            <a:spLocks noChangeArrowheads="1"/>
          </p:cNvSpPr>
          <p:nvPr/>
        </p:nvSpPr>
        <p:spPr bwMode="auto">
          <a:xfrm>
            <a:off x="1163712" y="5508626"/>
            <a:ext cx="16418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Kitaplıklar</a:t>
            </a:r>
          </a:p>
        </p:txBody>
      </p:sp>
      <p:sp>
        <p:nvSpPr>
          <p:cNvPr id="11" name="TextBox 12">
            <a:extLst>
              <a:ext uri="{FF2B5EF4-FFF2-40B4-BE49-F238E27FC236}">
                <a16:creationId xmlns:a16="http://schemas.microsoft.com/office/drawing/2014/main" id="{65420168-5AB4-41CD-98D7-99E06C8784CB}"/>
              </a:ext>
            </a:extLst>
          </p:cNvPr>
          <p:cNvSpPr txBox="1">
            <a:spLocks noChangeArrowheads="1"/>
          </p:cNvSpPr>
          <p:nvPr/>
        </p:nvSpPr>
        <p:spPr bwMode="auto">
          <a:xfrm>
            <a:off x="1163712" y="4551364"/>
            <a:ext cx="164189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dirty="0"/>
              <a:t>Uygulama </a:t>
            </a:r>
          </a:p>
        </p:txBody>
      </p:sp>
      <p:sp>
        <p:nvSpPr>
          <p:cNvPr id="12" name="Down Arrow 13">
            <a:extLst>
              <a:ext uri="{FF2B5EF4-FFF2-40B4-BE49-F238E27FC236}">
                <a16:creationId xmlns:a16="http://schemas.microsoft.com/office/drawing/2014/main" id="{685F969F-CAD8-45EE-B2AE-976E38B563BF}"/>
              </a:ext>
            </a:extLst>
          </p:cNvPr>
          <p:cNvSpPr/>
          <p:nvPr/>
        </p:nvSpPr>
        <p:spPr bwMode="auto">
          <a:xfrm rot="18900000">
            <a:off x="5376350" y="4919663"/>
            <a:ext cx="302564" cy="571500"/>
          </a:xfrm>
          <a:prstGeom prst="downArrow">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3" name="Down Arrow 14">
            <a:extLst>
              <a:ext uri="{FF2B5EF4-FFF2-40B4-BE49-F238E27FC236}">
                <a16:creationId xmlns:a16="http://schemas.microsoft.com/office/drawing/2014/main" id="{AB5F28CA-B84F-4F0C-BC50-B193CF530B19}"/>
              </a:ext>
            </a:extLst>
          </p:cNvPr>
          <p:cNvSpPr/>
          <p:nvPr/>
        </p:nvSpPr>
        <p:spPr bwMode="auto">
          <a:xfrm rot="13500000">
            <a:off x="7970060" y="4783023"/>
            <a:ext cx="227013" cy="763819"/>
          </a:xfrm>
          <a:prstGeom prst="downArrow">
            <a:avLst/>
          </a:prstGeom>
          <a:solidFill>
            <a:schemeClr val="bg1"/>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4" name="TextBox 15">
            <a:extLst>
              <a:ext uri="{FF2B5EF4-FFF2-40B4-BE49-F238E27FC236}">
                <a16:creationId xmlns:a16="http://schemas.microsoft.com/office/drawing/2014/main" id="{596CBA6F-1FCB-4585-959F-15746B8018A2}"/>
              </a:ext>
            </a:extLst>
          </p:cNvPr>
          <p:cNvSpPr txBox="1">
            <a:spLocks noChangeArrowheads="1"/>
          </p:cNvSpPr>
          <p:nvPr/>
        </p:nvSpPr>
        <p:spPr bwMode="auto">
          <a:xfrm>
            <a:off x="5550638" y="4960271"/>
            <a:ext cx="182597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Çağrı İşlevleri</a:t>
            </a:r>
          </a:p>
        </p:txBody>
      </p:sp>
      <p:sp>
        <p:nvSpPr>
          <p:cNvPr id="15" name="TextBox 17">
            <a:extLst>
              <a:ext uri="{FF2B5EF4-FFF2-40B4-BE49-F238E27FC236}">
                <a16:creationId xmlns:a16="http://schemas.microsoft.com/office/drawing/2014/main" id="{F92F7F35-A3AA-4044-B37B-77A8284FD6EE}"/>
              </a:ext>
            </a:extLst>
          </p:cNvPr>
          <p:cNvSpPr txBox="1">
            <a:spLocks noChangeArrowheads="1"/>
          </p:cNvSpPr>
          <p:nvPr/>
        </p:nvSpPr>
        <p:spPr bwMode="auto">
          <a:xfrm>
            <a:off x="8319483" y="5057776"/>
            <a:ext cx="182597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Geri çağırmak</a:t>
            </a:r>
          </a:p>
        </p:txBody>
      </p:sp>
    </p:spTree>
    <p:extLst>
      <p:ext uri="{BB962C8B-B14F-4D97-AF65-F5344CB8AC3E}">
        <p14:creationId xmlns:p14="http://schemas.microsoft.com/office/powerpoint/2010/main" val="150287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Yeniden hedefleme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1355103"/>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Geri arama işlevlerine benzer şekilde, μVision geliştirme araçlarında, "printf" işlevi gibi bu donanıma bağlı işlevleri tanımlamak için bir "retarget.c" dosyası kullanırız.</a:t>
            </a:r>
          </a:p>
          <a:p>
            <a:pPr rtl="0" algn="l"/>
            <a:r>
              <a:rPr lang="en-IN" altLang="en-US" dirty="0">
                <a:ea typeface="ＭＳ Ｐゴシック" panose="020B0600070205080204" pitchFamily="34" charset="-128"/>
              </a:rPr>
              <a:t>Yeniden hedefleme işlevleri şunları içerir:</a:t>
            </a:r>
            <a:endParaRPr lang="en-US" altLang="en-US" dirty="0">
              <a:ea typeface="ＭＳ Ｐゴシック" panose="020B0600070205080204" pitchFamily="34" charset="-128"/>
            </a:endParaRPr>
          </a:p>
        </p:txBody>
      </p:sp>
      <p:graphicFrame>
        <p:nvGraphicFramePr>
          <p:cNvPr id="5" name="Content Placeholder 3">
            <a:extLst>
              <a:ext uri="{FF2B5EF4-FFF2-40B4-BE49-F238E27FC236}">
                <a16:creationId xmlns:a16="http://schemas.microsoft.com/office/drawing/2014/main" id="{029C1E6E-1BC7-415A-B05A-D1508CFA7C7A}"/>
              </a:ext>
            </a:extLst>
          </p:cNvPr>
          <p:cNvGraphicFramePr>
            <a:graphicFrameLocks/>
          </p:cNvGraphicFramePr>
          <p:nvPr>
            <p:extLst>
              <p:ext uri="{D42A27DB-BD31-4B8C-83A1-F6EECF244321}">
                <p14:modId xmlns:p14="http://schemas.microsoft.com/office/powerpoint/2010/main" val="3229453626"/>
              </p:ext>
            </p:extLst>
          </p:nvPr>
        </p:nvGraphicFramePr>
        <p:xfrm>
          <a:off x="797672" y="3048001"/>
          <a:ext cx="10340110" cy="2636519"/>
        </p:xfrm>
        <a:graphic>
          <a:graphicData uri="http://schemas.openxmlformats.org/drawingml/2006/table">
            <a:tbl>
              <a:tblPr firstRow="1" bandRow="1">
                <a:tableStyleId>{5C22544A-7EE6-4342-B048-85BDC9FD1C3A}</a:tableStyleId>
              </a:tblPr>
              <a:tblGrid>
                <a:gridCol w="5170055">
                  <a:extLst>
                    <a:ext uri="{9D8B030D-6E8A-4147-A177-3AD203B41FA5}">
                      <a16:colId xmlns:a16="http://schemas.microsoft.com/office/drawing/2014/main" val="20000"/>
                    </a:ext>
                  </a:extLst>
                </a:gridCol>
                <a:gridCol w="5170055">
                  <a:extLst>
                    <a:ext uri="{9D8B030D-6E8A-4147-A177-3AD203B41FA5}">
                      <a16:colId xmlns:a16="http://schemas.microsoft.com/office/drawing/2014/main" val="20001"/>
                    </a:ext>
                  </a:extLst>
                </a:gridCol>
              </a:tblGrid>
              <a:tr h="459232">
                <a:tc>
                  <a:txBody>
                    <a:bodyPr/>
                    <a:lstStyle/>
                    <a:p>
                      <a:pPr rtl="0" algn="l"/>
                      <a:r>
                        <a:rPr lang="en-GB" sz="1800" dirty="0"/>
                        <a:t>Fonksiyon</a:t>
                      </a:r>
                    </a:p>
                  </a:txBody>
                  <a:tcPr marL="121872" marR="121872"/>
                </a:tc>
                <a:tc>
                  <a:txBody>
                    <a:bodyPr/>
                    <a:lstStyle/>
                    <a:p>
                      <a:pPr rtl="0" algn="l"/>
                      <a:r>
                        <a:rPr lang="en-GB" sz="1800" dirty="0"/>
                        <a:t>Açıklama </a:t>
                      </a:r>
                    </a:p>
                  </a:txBody>
                  <a:tcPr marL="121872" marR="121872"/>
                </a:tc>
                <a:extLst>
                  <a:ext uri="{0D108BD9-81ED-4DB2-BD59-A6C34878D82A}">
                    <a16:rowId xmlns:a16="http://schemas.microsoft.com/office/drawing/2014/main" val="10000"/>
                  </a:ext>
                </a:extLst>
              </a:tr>
              <a:tr h="420963">
                <a:tc>
                  <a:txBody>
                    <a:bodyPr/>
                    <a:lstStyle/>
                    <a:p>
                      <a:pPr rtl="0" algn="l"/>
                      <a:r>
                        <a:rPr lang="en-GB" sz="1600" dirty="0"/>
                        <a:t>int fputc (int ch, FILE * f)</a:t>
                      </a:r>
                    </a:p>
                  </a:txBody>
                  <a:tcPr marL="121872" marR="121872"/>
                </a:tc>
                <a:tc>
                  <a:txBody>
                    <a:bodyPr/>
                    <a:lstStyle/>
                    <a:p>
                      <a:pPr rtl="0" algn="l"/>
                      <a:r>
                        <a:rPr lang="en-GB" sz="1600" dirty="0"/>
                        <a:t>Konsola bir karakter yazar</a:t>
                      </a:r>
                    </a:p>
                  </a:txBody>
                  <a:tcPr marL="121872" marR="121872"/>
                </a:tc>
                <a:extLst>
                  <a:ext uri="{0D108BD9-81ED-4DB2-BD59-A6C34878D82A}">
                    <a16:rowId xmlns:a16="http://schemas.microsoft.com/office/drawing/2014/main" val="10001"/>
                  </a:ext>
                </a:extLst>
              </a:tr>
              <a:tr h="420963">
                <a:tc>
                  <a:txBody>
                    <a:bodyPr/>
                    <a:lstStyle/>
                    <a:p>
                      <a:pPr rtl="0" algn="l"/>
                      <a:r>
                        <a:rPr lang="en-GB" sz="1600" dirty="0"/>
                        <a:t>int fgetc (DOSYA * f) </a:t>
                      </a:r>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t>Konsola bir karakter oku</a:t>
                      </a:r>
                    </a:p>
                  </a:txBody>
                  <a:tcPr marL="121872" marR="121872"/>
                </a:tc>
                <a:extLst>
                  <a:ext uri="{0D108BD9-81ED-4DB2-BD59-A6C34878D82A}">
                    <a16:rowId xmlns:a16="http://schemas.microsoft.com/office/drawing/2014/main" val="10002"/>
                  </a:ext>
                </a:extLst>
              </a:tr>
              <a:tr h="756241">
                <a:tc>
                  <a:txBody>
                    <a:bodyPr/>
                    <a:lstStyle/>
                    <a:p>
                      <a:pPr rtl="0" algn="l"/>
                      <a:r>
                        <a:rPr lang="en-GB" sz="1600" dirty="0"/>
                        <a:t>int ferror (FILE * f)</a:t>
                      </a:r>
                    </a:p>
                  </a:txBody>
                  <a:tcPr marL="121872" marR="121872"/>
                </a:tc>
                <a:tc>
                  <a:txBody>
                    <a:bodyPr/>
                    <a:lstStyle/>
                    <a:p>
                      <a:pPr rtl="0" algn="l"/>
                      <a:r>
                        <a:rPr lang="en-GB" sz="1600" dirty="0"/>
                        <a:t>Hata göstergesini kontrol eder</a:t>
                      </a:r>
                    </a:p>
                  </a:txBody>
                  <a:tcPr marL="121872" marR="121872"/>
                </a:tc>
                <a:extLst>
                  <a:ext uri="{0D108BD9-81ED-4DB2-BD59-A6C34878D82A}">
                    <a16:rowId xmlns:a16="http://schemas.microsoft.com/office/drawing/2014/main" val="10003"/>
                  </a:ext>
                </a:extLst>
              </a:tr>
              <a:tr h="420963">
                <a:tc>
                  <a:txBody>
                    <a:bodyPr/>
                    <a:lstStyle/>
                    <a:p>
                      <a:pPr rtl="0" algn="l"/>
                      <a:r>
                        <a:rPr lang="en-GB" sz="1600" dirty="0"/>
                        <a:t>void _sys_exit (int dönüş kodu)</a:t>
                      </a:r>
                    </a:p>
                  </a:txBody>
                  <a:tcPr marL="121872" marR="121872"/>
                </a:tc>
                <a:tc>
                  <a:txBody>
                    <a:bodyPr/>
                    <a:lstStyle/>
                    <a:p>
                      <a:pPr rtl="0" algn="l"/>
                      <a:r>
                        <a:rPr lang="en-GB" sz="1600" dirty="0"/>
                        <a:t>Kitaplıktan çıkış işlevi. Kitaplıktan tüm çıkışlar sonunda _sys_exit () çağırır.</a:t>
                      </a:r>
                    </a:p>
                  </a:txBody>
                  <a:tcPr marL="121872" marR="121872"/>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3701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Yeniden Hedefleme Örnekleri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335090"/>
            <a:ext cx="11180763" cy="4086225"/>
          </a:xfrm>
        </p:spPr>
        <p:txBody>
          <a:bodyPr wrap="square" numCol="1" anchor="t" anchorCtr="0" compatLnSpc="1">
            <a:prstTxWarp prst="textNoShape">
              <a:avLst/>
            </a:prstTxWarp>
          </a:bodyPr>
          <a:lstStyle/>
          <a:p>
            <a:pPr rtl="0" algn="l"/>
            <a:r>
              <a:rPr lang="en-GB" dirty="0"/>
              <a:t>Örneğin, işlevleri UART konsoluna yeniden hedefleyebilirsiniz.</a:t>
            </a:r>
          </a:p>
          <a:p>
            <a:pPr rtl="0" algn="l"/>
            <a:endParaRPr lang="en-GB" dirty="0"/>
          </a:p>
          <a:p>
            <a:pPr rtl="0" algn="l"/>
            <a:endParaRPr lang="en-GB" altLang="en-US" dirty="0">
              <a:ea typeface="ＭＳ Ｐゴシック" panose="020B0600070205080204" pitchFamily="34" charset="-128"/>
            </a:endParaRPr>
          </a:p>
          <a:p>
            <a:pPr rtl="0" algn="l"/>
            <a:endParaRPr lang="en-GB" altLang="en-US" dirty="0">
              <a:ea typeface="ＭＳ Ｐゴシック" panose="020B0600070205080204" pitchFamily="34" charset="-128"/>
            </a:endParaRPr>
          </a:p>
          <a:p>
            <a:pPr rtl="0" algn="l"/>
            <a:endParaRPr lang="en-GB" altLang="en-US" dirty="0">
              <a:ea typeface="ＭＳ Ｐゴシック" panose="020B0600070205080204" pitchFamily="34" charset="-128"/>
            </a:endParaRPr>
          </a:p>
          <a:p>
            <a:pPr rtl="0" algn="l"/>
            <a:r>
              <a:rPr lang="en-GB" dirty="0"/>
              <a:t>Alternatif olarak, çıkış konsolunu VGA olarak yeniden hedefleyebilirsiniz.</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2B85AAD1-6BA9-4438-8DF6-A88102AC3493}"/>
              </a:ext>
            </a:extLst>
          </p:cNvPr>
          <p:cNvSpPr/>
          <p:nvPr/>
        </p:nvSpPr>
        <p:spPr bwMode="auto">
          <a:xfrm>
            <a:off x="492125" y="1741646"/>
            <a:ext cx="10579200" cy="20574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lvl="1" rtl="0" algn="l"/>
            <a:r>
              <a:rPr lang="en-GB" sz="1600" b="0" dirty="0"/>
              <a:t>int fputc (int ch, FILE * f) {</a:t>
            </a:r>
          </a:p>
          <a:p>
            <a:pPr lvl="1" rtl="0" algn="l"/>
            <a:r>
              <a:rPr lang="en-GB" sz="1600" b="0" dirty="0"/>
              <a:t> dönüş (UartPutc (ch));</a:t>
            </a:r>
          </a:p>
          <a:p>
            <a:pPr lvl="1" rtl="0" algn="l"/>
            <a:r>
              <a:rPr lang="en-GB" sz="1600" b="0" dirty="0"/>
              <a:t>}</a:t>
            </a:r>
          </a:p>
          <a:p>
            <a:pPr lvl="1" rtl="0" algn="l"/>
            <a:endParaRPr lang="en-GB" sz="1600" b="0" dirty="0"/>
          </a:p>
          <a:p>
            <a:pPr lvl="1" rtl="0" algn="l"/>
            <a:r>
              <a:rPr lang="en-GB" sz="1600" b="0" dirty="0"/>
              <a:t>int fgetc (FILE * f) {</a:t>
            </a:r>
          </a:p>
          <a:p>
            <a:pPr lvl="1" rtl="0" algn="l"/>
            <a:r>
              <a:rPr lang="en-GB" sz="1600" b="0" dirty="0"/>
              <a:t> dönüş (UartGetc ());</a:t>
            </a:r>
          </a:p>
          <a:p>
            <a:pPr lvl="1" rtl="0" algn="l"/>
            <a:r>
              <a:rPr lang="en-GB" sz="1600" b="0" dirty="0"/>
              <a:t>}</a:t>
            </a:r>
          </a:p>
        </p:txBody>
      </p:sp>
      <p:sp>
        <p:nvSpPr>
          <p:cNvPr id="6" name="Rectangle 5">
            <a:extLst>
              <a:ext uri="{FF2B5EF4-FFF2-40B4-BE49-F238E27FC236}">
                <a16:creationId xmlns:a16="http://schemas.microsoft.com/office/drawing/2014/main" id="{97C6BD02-727C-4CB5-9DDD-E763BA1CD0DB}"/>
              </a:ext>
            </a:extLst>
          </p:cNvPr>
          <p:cNvSpPr/>
          <p:nvPr/>
        </p:nvSpPr>
        <p:spPr bwMode="auto">
          <a:xfrm>
            <a:off x="492125" y="4528978"/>
            <a:ext cx="10579200" cy="11303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lvl="1" rtl="0" algn="l"/>
            <a:r>
              <a:rPr lang="en-GB" sz="1600" b="0" dirty="0"/>
              <a:t>int fputc (int ch, FILE * f) {</a:t>
            </a:r>
          </a:p>
          <a:p>
            <a:pPr lvl="1" rtl="0" algn="l"/>
            <a:r>
              <a:rPr lang="en-GB" sz="1600" b="0" dirty="0"/>
              <a:t> dönüş (VGAPutc (ch));</a:t>
            </a:r>
          </a:p>
          <a:p>
            <a:pPr lvl="1" rtl="0" algn="l"/>
            <a:r>
              <a:rPr lang="en-GB" sz="1600" b="0" dirty="0"/>
              <a:t>}</a:t>
            </a:r>
          </a:p>
        </p:txBody>
      </p:sp>
    </p:spTree>
    <p:extLst>
      <p:ext uri="{BB962C8B-B14F-4D97-AF65-F5344CB8AC3E}">
        <p14:creationId xmlns:p14="http://schemas.microsoft.com/office/powerpoint/2010/main" val="3285812608"/>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3124</Words>
  <Application>Microsoft Office PowerPoint</Application>
  <PresentationFormat>Widescreen</PresentationFormat>
  <Paragraphs>349</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MS PGothic</vt:lpstr>
      <vt:lpstr>MS PGothic</vt:lpstr>
      <vt:lpstr>Arial</vt:lpstr>
      <vt:lpstr>Calibri</vt:lpstr>
      <vt:lpstr>Mangal</vt:lpstr>
      <vt:lpstr>Wingdings</vt:lpstr>
      <vt:lpstr>ARM PPT template 2017_Confidential</vt:lpstr>
      <vt:lpstr>Application Programming Interface and  Final Application</vt:lpstr>
      <vt:lpstr>Module Syllabus</vt:lpstr>
      <vt:lpstr>Building a System on a Chip (SoC)</vt:lpstr>
      <vt:lpstr>API Overview</vt:lpstr>
      <vt:lpstr>Develop a Simple API</vt:lpstr>
      <vt:lpstr>Hardware-Dependent Functions</vt:lpstr>
      <vt:lpstr>Call-Back Functions</vt:lpstr>
      <vt:lpstr>Retargeting</vt:lpstr>
      <vt:lpstr>Retargeting Examples</vt:lpstr>
      <vt:lpstr>Example of API Functions</vt:lpstr>
      <vt:lpstr>Game Application: Snake</vt:lpstr>
      <vt:lpstr>Game Application: Snake</vt:lpstr>
      <vt:lpstr>Game Application: Snake</vt:lpstr>
      <vt:lpstr>More Game Applications</vt:lpstr>
      <vt:lpstr>Cortex-M0 Low-Power Features Review</vt:lpstr>
      <vt:lpstr>Cortex-M0 Sleep Mode</vt:lpstr>
      <vt:lpstr>System Control Register</vt:lpstr>
      <vt:lpstr>Sleep-on-Exit</vt:lpstr>
      <vt:lpstr>Polling v Interrupts</vt:lpstr>
      <vt:lpstr>Developing Low-Power Applications</vt:lpstr>
      <vt:lpstr>Developing Low-Power Applications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2018-02-06T16:38:29Z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