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73"/>
  </p:notesMasterIdLst>
  <p:handoutMasterIdLst>
    <p:handoutMasterId r:id="rId74"/>
  </p:handoutMasterIdLst>
  <p:sldIdLst>
    <p:sldId id="329" r:id="rId5"/>
    <p:sldId id="337" r:id="rId6"/>
    <p:sldId id="302" r:id="rId7"/>
    <p:sldId id="340" r:id="rId8"/>
    <p:sldId id="341" r:id="rId9"/>
    <p:sldId id="342" r:id="rId10"/>
    <p:sldId id="385" r:id="rId11"/>
    <p:sldId id="386" r:id="rId12"/>
    <p:sldId id="387" r:id="rId13"/>
    <p:sldId id="382" r:id="rId14"/>
    <p:sldId id="388" r:id="rId15"/>
    <p:sldId id="343" r:id="rId16"/>
    <p:sldId id="389" r:id="rId17"/>
    <p:sldId id="344" r:id="rId18"/>
    <p:sldId id="390" r:id="rId19"/>
    <p:sldId id="345" r:id="rId20"/>
    <p:sldId id="391" r:id="rId21"/>
    <p:sldId id="346" r:id="rId22"/>
    <p:sldId id="392" r:id="rId23"/>
    <p:sldId id="393" r:id="rId24"/>
    <p:sldId id="347" r:id="rId25"/>
    <p:sldId id="394" r:id="rId26"/>
    <p:sldId id="349" r:id="rId27"/>
    <p:sldId id="395" r:id="rId28"/>
    <p:sldId id="350" r:id="rId29"/>
    <p:sldId id="351" r:id="rId30"/>
    <p:sldId id="352" r:id="rId31"/>
    <p:sldId id="353" r:id="rId32"/>
    <p:sldId id="396" r:id="rId33"/>
    <p:sldId id="354" r:id="rId34"/>
    <p:sldId id="397" r:id="rId35"/>
    <p:sldId id="355" r:id="rId36"/>
    <p:sldId id="398" r:id="rId37"/>
    <p:sldId id="356" r:id="rId38"/>
    <p:sldId id="410" r:id="rId39"/>
    <p:sldId id="358" r:id="rId40"/>
    <p:sldId id="359" r:id="rId41"/>
    <p:sldId id="411" r:id="rId42"/>
    <p:sldId id="360" r:id="rId43"/>
    <p:sldId id="399" r:id="rId44"/>
    <p:sldId id="362" r:id="rId45"/>
    <p:sldId id="361" r:id="rId46"/>
    <p:sldId id="400" r:id="rId47"/>
    <p:sldId id="363" r:id="rId48"/>
    <p:sldId id="364" r:id="rId49"/>
    <p:sldId id="365" r:id="rId50"/>
    <p:sldId id="401" r:id="rId51"/>
    <p:sldId id="381" r:id="rId52"/>
    <p:sldId id="367" r:id="rId53"/>
    <p:sldId id="368" r:id="rId54"/>
    <p:sldId id="369" r:id="rId55"/>
    <p:sldId id="370" r:id="rId56"/>
    <p:sldId id="402" r:id="rId57"/>
    <p:sldId id="372" r:id="rId58"/>
    <p:sldId id="403" r:id="rId59"/>
    <p:sldId id="404" r:id="rId60"/>
    <p:sldId id="373" r:id="rId61"/>
    <p:sldId id="405" r:id="rId62"/>
    <p:sldId id="374" r:id="rId63"/>
    <p:sldId id="406" r:id="rId64"/>
    <p:sldId id="375" r:id="rId65"/>
    <p:sldId id="407" r:id="rId66"/>
    <p:sldId id="376" r:id="rId67"/>
    <p:sldId id="377" r:id="rId68"/>
    <p:sldId id="408" r:id="rId69"/>
    <p:sldId id="412" r:id="rId70"/>
    <p:sldId id="378" r:id="rId71"/>
    <p:sldId id="409" r:id="rId7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86628" autoAdjust="0"/>
  </p:normalViewPr>
  <p:slideViewPr>
    <p:cSldViewPr snapToGrid="0">
      <p:cViewPr varScale="1">
        <p:scale>
          <a:sx n="76" d="100"/>
          <a:sy n="76" d="100"/>
        </p:scale>
        <p:origin x="926" y="53"/>
      </p:cViewPr>
      <p:guideLst>
        <p:guide orient="horz" pos="2160"/>
        <p:guide pos="3840"/>
      </p:guideLst>
    </p:cSldViewPr>
  </p:slideViewPr>
  <p:outlineViewPr>
    <p:cViewPr>
      <p:scale>
        <a:sx n="33" d="100"/>
        <a:sy n="33" d="100"/>
      </p:scale>
      <p:origin x="0" y="-4489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D421B8-6FB9-44E3-B60A-94B761C73F99}"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47F4BC24-9C32-46BF-BF97-CF90A55F6DA1}">
      <dgm:prSet phldrT="[Text]"/>
      <dgm:spPr/>
      <dgm:t>
        <a:bodyPr/>
        <a:lstStyle/>
        <a:p>
          <a:r>
            <a:rPr lang="en-GB" dirty="0"/>
            <a:t>Cortex-M0</a:t>
          </a:r>
        </a:p>
      </dgm:t>
    </dgm:pt>
    <dgm:pt modelId="{35684602-BA08-4032-9B6A-9EAEF8E1E571}" type="parTrans" cxnId="{C5247185-DB9C-4531-ACA4-9F9F70A4ACF7}">
      <dgm:prSet/>
      <dgm:spPr/>
      <dgm:t>
        <a:bodyPr/>
        <a:lstStyle/>
        <a:p>
          <a:endParaRPr lang="en-GB"/>
        </a:p>
      </dgm:t>
    </dgm:pt>
    <dgm:pt modelId="{ED1D3084-6414-472C-84BF-B59F7F73C595}" type="sibTrans" cxnId="{C5247185-DB9C-4531-ACA4-9F9F70A4ACF7}">
      <dgm:prSet/>
      <dgm:spPr/>
      <dgm:t>
        <a:bodyPr/>
        <a:lstStyle/>
        <a:p>
          <a:endParaRPr lang="en-GB"/>
        </a:p>
      </dgm:t>
    </dgm:pt>
    <dgm:pt modelId="{BBBB7454-5D1D-4840-B582-F089548327C7}">
      <dgm:prSet phldrT="[Text]"/>
      <dgm:spPr/>
      <dgm:t>
        <a:bodyPr/>
        <a:lstStyle/>
        <a:p>
          <a:r>
            <a:rPr lang="en-GB" dirty="0"/>
            <a:t>Smallest Arm processor</a:t>
          </a:r>
        </a:p>
      </dgm:t>
    </dgm:pt>
    <dgm:pt modelId="{5C8A7A33-CFD5-4A4B-B8BB-95ABBB8BBF92}" type="parTrans" cxnId="{0B7D1D6B-0FA8-4A2A-A96B-AADFDBA2F8CF}">
      <dgm:prSet/>
      <dgm:spPr/>
      <dgm:t>
        <a:bodyPr/>
        <a:lstStyle/>
        <a:p>
          <a:endParaRPr lang="en-GB"/>
        </a:p>
      </dgm:t>
    </dgm:pt>
    <dgm:pt modelId="{0AD8DA13-2C14-458D-95E7-EBCD8BC78395}" type="sibTrans" cxnId="{0B7D1D6B-0FA8-4A2A-A96B-AADFDBA2F8CF}">
      <dgm:prSet/>
      <dgm:spPr/>
      <dgm:t>
        <a:bodyPr/>
        <a:lstStyle/>
        <a:p>
          <a:endParaRPr lang="en-GB"/>
        </a:p>
      </dgm:t>
    </dgm:pt>
    <dgm:pt modelId="{2A8A2C94-13E9-4F56-99C6-109FB0EAABFD}">
      <dgm:prSet phldrT="[Text]"/>
      <dgm:spPr/>
      <dgm:t>
        <a:bodyPr/>
        <a:lstStyle/>
        <a:p>
          <a:r>
            <a:rPr lang="en-GB" dirty="0"/>
            <a:t>High code density</a:t>
          </a:r>
        </a:p>
      </dgm:t>
    </dgm:pt>
    <dgm:pt modelId="{1EE743CC-94DA-470D-B022-05AA7D574179}" type="parTrans" cxnId="{593CA1A0-8C3A-44AB-BCB9-5394FCBB50BA}">
      <dgm:prSet/>
      <dgm:spPr/>
      <dgm:t>
        <a:bodyPr/>
        <a:lstStyle/>
        <a:p>
          <a:endParaRPr lang="en-GB"/>
        </a:p>
      </dgm:t>
    </dgm:pt>
    <dgm:pt modelId="{77CBC945-6158-4678-A6A8-A2D0EF229A9B}" type="sibTrans" cxnId="{593CA1A0-8C3A-44AB-BCB9-5394FCBB50BA}">
      <dgm:prSet/>
      <dgm:spPr/>
      <dgm:t>
        <a:bodyPr/>
        <a:lstStyle/>
        <a:p>
          <a:endParaRPr lang="en-GB"/>
        </a:p>
      </dgm:t>
    </dgm:pt>
    <dgm:pt modelId="{DF5B8CA2-EA7B-4F4D-B160-BD2D73BFC954}">
      <dgm:prSet phldrT="[Text]"/>
      <dgm:spPr/>
      <dgm:t>
        <a:bodyPr/>
        <a:lstStyle/>
        <a:p>
          <a:r>
            <a:rPr lang="en-GB" dirty="0"/>
            <a:t>Lower power</a:t>
          </a:r>
        </a:p>
      </dgm:t>
    </dgm:pt>
    <dgm:pt modelId="{C69E1E50-1B34-4287-AC4F-9E01A93DCE63}" type="parTrans" cxnId="{70720992-D540-42F4-ADA6-AECC0BEB2BC6}">
      <dgm:prSet/>
      <dgm:spPr/>
      <dgm:t>
        <a:bodyPr/>
        <a:lstStyle/>
        <a:p>
          <a:endParaRPr lang="en-GB"/>
        </a:p>
      </dgm:t>
    </dgm:pt>
    <dgm:pt modelId="{225678CC-8FC6-4BCE-BA39-C06AB18FB4B8}" type="sibTrans" cxnId="{70720992-D540-42F4-ADA6-AECC0BEB2BC6}">
      <dgm:prSet/>
      <dgm:spPr/>
      <dgm:t>
        <a:bodyPr/>
        <a:lstStyle/>
        <a:p>
          <a:endParaRPr lang="en-GB"/>
        </a:p>
      </dgm:t>
    </dgm:pt>
    <dgm:pt modelId="{CE175A9A-645D-4FFD-916A-FB5B9D734EFE}">
      <dgm:prSet phldrT="[Text]"/>
      <dgm:spPr/>
      <dgm:t>
        <a:bodyPr/>
        <a:lstStyle/>
        <a:p>
          <a:r>
            <a:rPr lang="en-GB" dirty="0"/>
            <a:t>Simplicity</a:t>
          </a:r>
        </a:p>
      </dgm:t>
    </dgm:pt>
    <dgm:pt modelId="{B97418E1-8A9E-403D-A53D-9336FFE5DB3F}" type="parTrans" cxnId="{D2EB575F-6E43-4FDA-994D-76919C761509}">
      <dgm:prSet/>
      <dgm:spPr/>
      <dgm:t>
        <a:bodyPr/>
        <a:lstStyle/>
        <a:p>
          <a:endParaRPr lang="en-GB"/>
        </a:p>
      </dgm:t>
    </dgm:pt>
    <dgm:pt modelId="{B69BD108-7E81-41A1-946D-BFF1A84D255B}" type="sibTrans" cxnId="{D2EB575F-6E43-4FDA-994D-76919C761509}">
      <dgm:prSet/>
      <dgm:spPr/>
      <dgm:t>
        <a:bodyPr/>
        <a:lstStyle/>
        <a:p>
          <a:endParaRPr lang="en-GB"/>
        </a:p>
      </dgm:t>
    </dgm:pt>
    <dgm:pt modelId="{2716510F-B49F-41F8-9271-A23DA6417418}">
      <dgm:prSet phldrT="[Text]"/>
      <dgm:spPr/>
      <dgm:t>
        <a:bodyPr/>
        <a:lstStyle/>
        <a:p>
          <a:r>
            <a:rPr lang="en-GB" dirty="0"/>
            <a:t>Armv6-M architecture</a:t>
          </a:r>
        </a:p>
      </dgm:t>
    </dgm:pt>
    <dgm:pt modelId="{694C0A0C-E187-413D-BE3C-B7DF2646A7E2}" type="parTrans" cxnId="{0D1C7172-3B62-4819-A4C8-B8B12ACF4762}">
      <dgm:prSet/>
      <dgm:spPr/>
      <dgm:t>
        <a:bodyPr/>
        <a:lstStyle/>
        <a:p>
          <a:endParaRPr lang="en-GB"/>
        </a:p>
      </dgm:t>
    </dgm:pt>
    <dgm:pt modelId="{BA49F46F-D501-4AA3-9D66-4EE94A54CA48}" type="sibTrans" cxnId="{0D1C7172-3B62-4819-A4C8-B8B12ACF4762}">
      <dgm:prSet/>
      <dgm:spPr/>
      <dgm:t>
        <a:bodyPr/>
        <a:lstStyle/>
        <a:p>
          <a:endParaRPr lang="en-GB"/>
        </a:p>
      </dgm:t>
    </dgm:pt>
    <dgm:pt modelId="{EB88D72C-67EA-4CF2-902C-D6FB9B61517D}" type="pres">
      <dgm:prSet presAssocID="{79D421B8-6FB9-44E3-B60A-94B761C73F99}" presName="Name0" presStyleCnt="0">
        <dgm:presLayoutVars>
          <dgm:chMax val="1"/>
          <dgm:dir/>
          <dgm:animLvl val="ctr"/>
          <dgm:resizeHandles val="exact"/>
        </dgm:presLayoutVars>
      </dgm:prSet>
      <dgm:spPr/>
      <dgm:t>
        <a:bodyPr/>
        <a:lstStyle/>
        <a:p>
          <a:endParaRPr lang="en-US"/>
        </a:p>
      </dgm:t>
    </dgm:pt>
    <dgm:pt modelId="{0953C2B8-10F7-4FD1-871E-389BB8D26B3A}" type="pres">
      <dgm:prSet presAssocID="{47F4BC24-9C32-46BF-BF97-CF90A55F6DA1}" presName="centerShape" presStyleLbl="node0" presStyleIdx="0" presStyleCnt="1"/>
      <dgm:spPr/>
      <dgm:t>
        <a:bodyPr/>
        <a:lstStyle/>
        <a:p>
          <a:endParaRPr lang="en-US"/>
        </a:p>
      </dgm:t>
    </dgm:pt>
    <dgm:pt modelId="{0744A867-3124-460C-B571-AF072EAD6311}" type="pres">
      <dgm:prSet presAssocID="{BBBB7454-5D1D-4840-B582-F089548327C7}" presName="node" presStyleLbl="node1" presStyleIdx="0" presStyleCnt="5">
        <dgm:presLayoutVars>
          <dgm:bulletEnabled val="1"/>
        </dgm:presLayoutVars>
      </dgm:prSet>
      <dgm:spPr/>
      <dgm:t>
        <a:bodyPr/>
        <a:lstStyle/>
        <a:p>
          <a:endParaRPr lang="en-US"/>
        </a:p>
      </dgm:t>
    </dgm:pt>
    <dgm:pt modelId="{6917582C-3C8C-4DAE-81B3-7B4B227203B2}" type="pres">
      <dgm:prSet presAssocID="{BBBB7454-5D1D-4840-B582-F089548327C7}" presName="dummy" presStyleCnt="0"/>
      <dgm:spPr/>
    </dgm:pt>
    <dgm:pt modelId="{E821F383-3758-4544-9BD4-03D7908BC3FD}" type="pres">
      <dgm:prSet presAssocID="{0AD8DA13-2C14-458D-95E7-EBCD8BC78395}" presName="sibTrans" presStyleLbl="sibTrans2D1" presStyleIdx="0" presStyleCnt="5"/>
      <dgm:spPr/>
      <dgm:t>
        <a:bodyPr/>
        <a:lstStyle/>
        <a:p>
          <a:endParaRPr lang="en-US"/>
        </a:p>
      </dgm:t>
    </dgm:pt>
    <dgm:pt modelId="{B16B47A5-366F-4A15-A5BE-664384841905}" type="pres">
      <dgm:prSet presAssocID="{2A8A2C94-13E9-4F56-99C6-109FB0EAABFD}" presName="node" presStyleLbl="node1" presStyleIdx="1" presStyleCnt="5">
        <dgm:presLayoutVars>
          <dgm:bulletEnabled val="1"/>
        </dgm:presLayoutVars>
      </dgm:prSet>
      <dgm:spPr/>
      <dgm:t>
        <a:bodyPr/>
        <a:lstStyle/>
        <a:p>
          <a:endParaRPr lang="en-US"/>
        </a:p>
      </dgm:t>
    </dgm:pt>
    <dgm:pt modelId="{668A4832-0E9D-4117-82CA-4EEAF255B6B7}" type="pres">
      <dgm:prSet presAssocID="{2A8A2C94-13E9-4F56-99C6-109FB0EAABFD}" presName="dummy" presStyleCnt="0"/>
      <dgm:spPr/>
    </dgm:pt>
    <dgm:pt modelId="{180929D4-A1AB-40C7-BBD0-50499BE5F3C3}" type="pres">
      <dgm:prSet presAssocID="{77CBC945-6158-4678-A6A8-A2D0EF229A9B}" presName="sibTrans" presStyleLbl="sibTrans2D1" presStyleIdx="1" presStyleCnt="5"/>
      <dgm:spPr/>
      <dgm:t>
        <a:bodyPr/>
        <a:lstStyle/>
        <a:p>
          <a:endParaRPr lang="en-US"/>
        </a:p>
      </dgm:t>
    </dgm:pt>
    <dgm:pt modelId="{9EDB1B5D-BC1D-495C-9DA0-2AC6236985C9}" type="pres">
      <dgm:prSet presAssocID="{DF5B8CA2-EA7B-4F4D-B160-BD2D73BFC954}" presName="node" presStyleLbl="node1" presStyleIdx="2" presStyleCnt="5">
        <dgm:presLayoutVars>
          <dgm:bulletEnabled val="1"/>
        </dgm:presLayoutVars>
      </dgm:prSet>
      <dgm:spPr/>
      <dgm:t>
        <a:bodyPr/>
        <a:lstStyle/>
        <a:p>
          <a:endParaRPr lang="en-US"/>
        </a:p>
      </dgm:t>
    </dgm:pt>
    <dgm:pt modelId="{C9FCCB85-CF19-4634-8928-FAA6C3830FF7}" type="pres">
      <dgm:prSet presAssocID="{DF5B8CA2-EA7B-4F4D-B160-BD2D73BFC954}" presName="dummy" presStyleCnt="0"/>
      <dgm:spPr/>
    </dgm:pt>
    <dgm:pt modelId="{F685A72B-507A-4CA0-B199-20A05DBAA8E5}" type="pres">
      <dgm:prSet presAssocID="{225678CC-8FC6-4BCE-BA39-C06AB18FB4B8}" presName="sibTrans" presStyleLbl="sibTrans2D1" presStyleIdx="2" presStyleCnt="5"/>
      <dgm:spPr/>
      <dgm:t>
        <a:bodyPr/>
        <a:lstStyle/>
        <a:p>
          <a:endParaRPr lang="en-US"/>
        </a:p>
      </dgm:t>
    </dgm:pt>
    <dgm:pt modelId="{8E8BEF10-B6CB-4911-B93E-DA6CA0D1A92B}" type="pres">
      <dgm:prSet presAssocID="{CE175A9A-645D-4FFD-916A-FB5B9D734EFE}" presName="node" presStyleLbl="node1" presStyleIdx="3" presStyleCnt="5">
        <dgm:presLayoutVars>
          <dgm:bulletEnabled val="1"/>
        </dgm:presLayoutVars>
      </dgm:prSet>
      <dgm:spPr/>
      <dgm:t>
        <a:bodyPr/>
        <a:lstStyle/>
        <a:p>
          <a:endParaRPr lang="en-US"/>
        </a:p>
      </dgm:t>
    </dgm:pt>
    <dgm:pt modelId="{3849E354-826B-45B5-AED3-9EA0EE9F6F2A}" type="pres">
      <dgm:prSet presAssocID="{CE175A9A-645D-4FFD-916A-FB5B9D734EFE}" presName="dummy" presStyleCnt="0"/>
      <dgm:spPr/>
    </dgm:pt>
    <dgm:pt modelId="{4931328D-BFCF-4D03-8F32-FCA3A731AF71}" type="pres">
      <dgm:prSet presAssocID="{B69BD108-7E81-41A1-946D-BFF1A84D255B}" presName="sibTrans" presStyleLbl="sibTrans2D1" presStyleIdx="3" presStyleCnt="5"/>
      <dgm:spPr/>
      <dgm:t>
        <a:bodyPr/>
        <a:lstStyle/>
        <a:p>
          <a:endParaRPr lang="en-US"/>
        </a:p>
      </dgm:t>
    </dgm:pt>
    <dgm:pt modelId="{5AC36AA6-50DB-42C5-8113-FC86B2055C0B}" type="pres">
      <dgm:prSet presAssocID="{2716510F-B49F-41F8-9271-A23DA6417418}" presName="node" presStyleLbl="node1" presStyleIdx="4" presStyleCnt="5">
        <dgm:presLayoutVars>
          <dgm:bulletEnabled val="1"/>
        </dgm:presLayoutVars>
      </dgm:prSet>
      <dgm:spPr/>
      <dgm:t>
        <a:bodyPr/>
        <a:lstStyle/>
        <a:p>
          <a:endParaRPr lang="en-US"/>
        </a:p>
      </dgm:t>
    </dgm:pt>
    <dgm:pt modelId="{E7EB5CF0-A9C3-4CF3-947E-59C31514E6F9}" type="pres">
      <dgm:prSet presAssocID="{2716510F-B49F-41F8-9271-A23DA6417418}" presName="dummy" presStyleCnt="0"/>
      <dgm:spPr/>
    </dgm:pt>
    <dgm:pt modelId="{112FF42F-76F0-4DE2-AFF4-6866CF26602B}" type="pres">
      <dgm:prSet presAssocID="{BA49F46F-D501-4AA3-9D66-4EE94A54CA48}" presName="sibTrans" presStyleLbl="sibTrans2D1" presStyleIdx="4" presStyleCnt="5"/>
      <dgm:spPr/>
      <dgm:t>
        <a:bodyPr/>
        <a:lstStyle/>
        <a:p>
          <a:endParaRPr lang="en-US"/>
        </a:p>
      </dgm:t>
    </dgm:pt>
  </dgm:ptLst>
  <dgm:cxnLst>
    <dgm:cxn modelId="{6DB52609-6CB7-4A9D-B839-EABB276488EA}" type="presOf" srcId="{B69BD108-7E81-41A1-946D-BFF1A84D255B}" destId="{4931328D-BFCF-4D03-8F32-FCA3A731AF71}" srcOrd="0" destOrd="0" presId="urn:microsoft.com/office/officeart/2005/8/layout/radial6"/>
    <dgm:cxn modelId="{03222966-8AA8-46A5-8EA4-53BD2FAC9050}" type="presOf" srcId="{0AD8DA13-2C14-458D-95E7-EBCD8BC78395}" destId="{E821F383-3758-4544-9BD4-03D7908BC3FD}" srcOrd="0" destOrd="0" presId="urn:microsoft.com/office/officeart/2005/8/layout/radial6"/>
    <dgm:cxn modelId="{EE0FB4E5-F9DE-4458-9228-3193A3BF4951}" type="presOf" srcId="{2716510F-B49F-41F8-9271-A23DA6417418}" destId="{5AC36AA6-50DB-42C5-8113-FC86B2055C0B}" srcOrd="0" destOrd="0" presId="urn:microsoft.com/office/officeart/2005/8/layout/radial6"/>
    <dgm:cxn modelId="{BF2E5462-846D-493D-A6F7-DA57378CBBE0}" type="presOf" srcId="{47F4BC24-9C32-46BF-BF97-CF90A55F6DA1}" destId="{0953C2B8-10F7-4FD1-871E-389BB8D26B3A}" srcOrd="0" destOrd="0" presId="urn:microsoft.com/office/officeart/2005/8/layout/radial6"/>
    <dgm:cxn modelId="{593CA1A0-8C3A-44AB-BCB9-5394FCBB50BA}" srcId="{47F4BC24-9C32-46BF-BF97-CF90A55F6DA1}" destId="{2A8A2C94-13E9-4F56-99C6-109FB0EAABFD}" srcOrd="1" destOrd="0" parTransId="{1EE743CC-94DA-470D-B022-05AA7D574179}" sibTransId="{77CBC945-6158-4678-A6A8-A2D0EF229A9B}"/>
    <dgm:cxn modelId="{B5868F07-1B64-454E-8D2A-08711406DB24}" type="presOf" srcId="{CE175A9A-645D-4FFD-916A-FB5B9D734EFE}" destId="{8E8BEF10-B6CB-4911-B93E-DA6CA0D1A92B}" srcOrd="0" destOrd="0" presId="urn:microsoft.com/office/officeart/2005/8/layout/radial6"/>
    <dgm:cxn modelId="{0421A7A3-C1DD-4C04-9AF2-03DBE441B4CB}" type="presOf" srcId="{77CBC945-6158-4678-A6A8-A2D0EF229A9B}" destId="{180929D4-A1AB-40C7-BBD0-50499BE5F3C3}" srcOrd="0" destOrd="0" presId="urn:microsoft.com/office/officeart/2005/8/layout/radial6"/>
    <dgm:cxn modelId="{C6547753-60F3-4EA6-AACA-83F6081F8EBC}" type="presOf" srcId="{DF5B8CA2-EA7B-4F4D-B160-BD2D73BFC954}" destId="{9EDB1B5D-BC1D-495C-9DA0-2AC6236985C9}" srcOrd="0" destOrd="0" presId="urn:microsoft.com/office/officeart/2005/8/layout/radial6"/>
    <dgm:cxn modelId="{C5247185-DB9C-4531-ACA4-9F9F70A4ACF7}" srcId="{79D421B8-6FB9-44E3-B60A-94B761C73F99}" destId="{47F4BC24-9C32-46BF-BF97-CF90A55F6DA1}" srcOrd="0" destOrd="0" parTransId="{35684602-BA08-4032-9B6A-9EAEF8E1E571}" sibTransId="{ED1D3084-6414-472C-84BF-B59F7F73C595}"/>
    <dgm:cxn modelId="{0D1C7172-3B62-4819-A4C8-B8B12ACF4762}" srcId="{47F4BC24-9C32-46BF-BF97-CF90A55F6DA1}" destId="{2716510F-B49F-41F8-9271-A23DA6417418}" srcOrd="4" destOrd="0" parTransId="{694C0A0C-E187-413D-BE3C-B7DF2646A7E2}" sibTransId="{BA49F46F-D501-4AA3-9D66-4EE94A54CA48}"/>
    <dgm:cxn modelId="{0B7D1D6B-0FA8-4A2A-A96B-AADFDBA2F8CF}" srcId="{47F4BC24-9C32-46BF-BF97-CF90A55F6DA1}" destId="{BBBB7454-5D1D-4840-B582-F089548327C7}" srcOrd="0" destOrd="0" parTransId="{5C8A7A33-CFD5-4A4B-B8BB-95ABBB8BBF92}" sibTransId="{0AD8DA13-2C14-458D-95E7-EBCD8BC78395}"/>
    <dgm:cxn modelId="{5AE5180C-D70C-482D-985B-12665F325178}" type="presOf" srcId="{BBBB7454-5D1D-4840-B582-F089548327C7}" destId="{0744A867-3124-460C-B571-AF072EAD6311}" srcOrd="0" destOrd="0" presId="urn:microsoft.com/office/officeart/2005/8/layout/radial6"/>
    <dgm:cxn modelId="{436E9A30-D1C5-41FE-8647-4A5BE9DA14BC}" type="presOf" srcId="{79D421B8-6FB9-44E3-B60A-94B761C73F99}" destId="{EB88D72C-67EA-4CF2-902C-D6FB9B61517D}" srcOrd="0" destOrd="0" presId="urn:microsoft.com/office/officeart/2005/8/layout/radial6"/>
    <dgm:cxn modelId="{70720992-D540-42F4-ADA6-AECC0BEB2BC6}" srcId="{47F4BC24-9C32-46BF-BF97-CF90A55F6DA1}" destId="{DF5B8CA2-EA7B-4F4D-B160-BD2D73BFC954}" srcOrd="2" destOrd="0" parTransId="{C69E1E50-1B34-4287-AC4F-9E01A93DCE63}" sibTransId="{225678CC-8FC6-4BCE-BA39-C06AB18FB4B8}"/>
    <dgm:cxn modelId="{37D4729A-74A6-4D07-81B5-0C8F49FCB5C2}" type="presOf" srcId="{2A8A2C94-13E9-4F56-99C6-109FB0EAABFD}" destId="{B16B47A5-366F-4A15-A5BE-664384841905}" srcOrd="0" destOrd="0" presId="urn:microsoft.com/office/officeart/2005/8/layout/radial6"/>
    <dgm:cxn modelId="{B73A6B68-8306-4A85-8994-B1190220ECE0}" type="presOf" srcId="{BA49F46F-D501-4AA3-9D66-4EE94A54CA48}" destId="{112FF42F-76F0-4DE2-AFF4-6866CF26602B}" srcOrd="0" destOrd="0" presId="urn:microsoft.com/office/officeart/2005/8/layout/radial6"/>
    <dgm:cxn modelId="{0A9F82D4-2EE4-40A9-BCC3-36DE4881E359}" type="presOf" srcId="{225678CC-8FC6-4BCE-BA39-C06AB18FB4B8}" destId="{F685A72B-507A-4CA0-B199-20A05DBAA8E5}" srcOrd="0" destOrd="0" presId="urn:microsoft.com/office/officeart/2005/8/layout/radial6"/>
    <dgm:cxn modelId="{D2EB575F-6E43-4FDA-994D-76919C761509}" srcId="{47F4BC24-9C32-46BF-BF97-CF90A55F6DA1}" destId="{CE175A9A-645D-4FFD-916A-FB5B9D734EFE}" srcOrd="3" destOrd="0" parTransId="{B97418E1-8A9E-403D-A53D-9336FFE5DB3F}" sibTransId="{B69BD108-7E81-41A1-946D-BFF1A84D255B}"/>
    <dgm:cxn modelId="{2842A4C9-A302-4A5B-A190-2A9613754FB4}" type="presParOf" srcId="{EB88D72C-67EA-4CF2-902C-D6FB9B61517D}" destId="{0953C2B8-10F7-4FD1-871E-389BB8D26B3A}" srcOrd="0" destOrd="0" presId="urn:microsoft.com/office/officeart/2005/8/layout/radial6"/>
    <dgm:cxn modelId="{7F6D8739-C95D-4C45-BD3B-F2173D2A1D06}" type="presParOf" srcId="{EB88D72C-67EA-4CF2-902C-D6FB9B61517D}" destId="{0744A867-3124-460C-B571-AF072EAD6311}" srcOrd="1" destOrd="0" presId="urn:microsoft.com/office/officeart/2005/8/layout/radial6"/>
    <dgm:cxn modelId="{91FE78F0-3365-4B63-99CF-8ABCE7523D89}" type="presParOf" srcId="{EB88D72C-67EA-4CF2-902C-D6FB9B61517D}" destId="{6917582C-3C8C-4DAE-81B3-7B4B227203B2}" srcOrd="2" destOrd="0" presId="urn:microsoft.com/office/officeart/2005/8/layout/radial6"/>
    <dgm:cxn modelId="{81B36E55-BDB1-4848-9E84-DA029C7127F9}" type="presParOf" srcId="{EB88D72C-67EA-4CF2-902C-D6FB9B61517D}" destId="{E821F383-3758-4544-9BD4-03D7908BC3FD}" srcOrd="3" destOrd="0" presId="urn:microsoft.com/office/officeart/2005/8/layout/radial6"/>
    <dgm:cxn modelId="{E1193AF8-B763-4DE7-BF94-70B3CEDB3E0D}" type="presParOf" srcId="{EB88D72C-67EA-4CF2-902C-D6FB9B61517D}" destId="{B16B47A5-366F-4A15-A5BE-664384841905}" srcOrd="4" destOrd="0" presId="urn:microsoft.com/office/officeart/2005/8/layout/radial6"/>
    <dgm:cxn modelId="{97D82980-11E4-4B26-85F2-1D9E64A027CA}" type="presParOf" srcId="{EB88D72C-67EA-4CF2-902C-D6FB9B61517D}" destId="{668A4832-0E9D-4117-82CA-4EEAF255B6B7}" srcOrd="5" destOrd="0" presId="urn:microsoft.com/office/officeart/2005/8/layout/radial6"/>
    <dgm:cxn modelId="{007CA4F0-3BF7-46D9-906F-59210BF8CF0D}" type="presParOf" srcId="{EB88D72C-67EA-4CF2-902C-D6FB9B61517D}" destId="{180929D4-A1AB-40C7-BBD0-50499BE5F3C3}" srcOrd="6" destOrd="0" presId="urn:microsoft.com/office/officeart/2005/8/layout/radial6"/>
    <dgm:cxn modelId="{06B61101-B60C-49DB-A0E8-008A30762A47}" type="presParOf" srcId="{EB88D72C-67EA-4CF2-902C-D6FB9B61517D}" destId="{9EDB1B5D-BC1D-495C-9DA0-2AC6236985C9}" srcOrd="7" destOrd="0" presId="urn:microsoft.com/office/officeart/2005/8/layout/radial6"/>
    <dgm:cxn modelId="{681467BC-0E51-4D1E-B362-ED2BCDA23F14}" type="presParOf" srcId="{EB88D72C-67EA-4CF2-902C-D6FB9B61517D}" destId="{C9FCCB85-CF19-4634-8928-FAA6C3830FF7}" srcOrd="8" destOrd="0" presId="urn:microsoft.com/office/officeart/2005/8/layout/radial6"/>
    <dgm:cxn modelId="{FCF1DA83-A571-4978-A977-3B9B1FFB509C}" type="presParOf" srcId="{EB88D72C-67EA-4CF2-902C-D6FB9B61517D}" destId="{F685A72B-507A-4CA0-B199-20A05DBAA8E5}" srcOrd="9" destOrd="0" presId="urn:microsoft.com/office/officeart/2005/8/layout/radial6"/>
    <dgm:cxn modelId="{E3AA9189-A4D1-4530-8D1B-B92EFC04554E}" type="presParOf" srcId="{EB88D72C-67EA-4CF2-902C-D6FB9B61517D}" destId="{8E8BEF10-B6CB-4911-B93E-DA6CA0D1A92B}" srcOrd="10" destOrd="0" presId="urn:microsoft.com/office/officeart/2005/8/layout/radial6"/>
    <dgm:cxn modelId="{FC367A93-93FF-4CCA-9971-1B8767934CDF}" type="presParOf" srcId="{EB88D72C-67EA-4CF2-902C-D6FB9B61517D}" destId="{3849E354-826B-45B5-AED3-9EA0EE9F6F2A}" srcOrd="11" destOrd="0" presId="urn:microsoft.com/office/officeart/2005/8/layout/radial6"/>
    <dgm:cxn modelId="{E4338286-D2AC-4113-B160-645B179F07E2}" type="presParOf" srcId="{EB88D72C-67EA-4CF2-902C-D6FB9B61517D}" destId="{4931328D-BFCF-4D03-8F32-FCA3A731AF71}" srcOrd="12" destOrd="0" presId="urn:microsoft.com/office/officeart/2005/8/layout/radial6"/>
    <dgm:cxn modelId="{4CD265C2-45FB-49CA-A50D-19164DFD76E7}" type="presParOf" srcId="{EB88D72C-67EA-4CF2-902C-D6FB9B61517D}" destId="{5AC36AA6-50DB-42C5-8113-FC86B2055C0B}" srcOrd="13" destOrd="0" presId="urn:microsoft.com/office/officeart/2005/8/layout/radial6"/>
    <dgm:cxn modelId="{735E1F75-7607-4923-92EC-8EA7491454D5}" type="presParOf" srcId="{EB88D72C-67EA-4CF2-902C-D6FB9B61517D}" destId="{E7EB5CF0-A9C3-4CF3-947E-59C31514E6F9}" srcOrd="14" destOrd="0" presId="urn:microsoft.com/office/officeart/2005/8/layout/radial6"/>
    <dgm:cxn modelId="{6E7F8743-5D17-4B25-9B17-909D63B30715}" type="presParOf" srcId="{EB88D72C-67EA-4CF2-902C-D6FB9B61517D}" destId="{112FF42F-76F0-4DE2-AFF4-6866CF26602B}"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FF42F-76F0-4DE2-AFF4-6866CF26602B}">
      <dsp:nvSpPr>
        <dsp:cNvPr id="0" name=""/>
        <dsp:cNvSpPr/>
      </dsp:nvSpPr>
      <dsp:spPr>
        <a:xfrm>
          <a:off x="3470053" y="621156"/>
          <a:ext cx="4144474" cy="4144474"/>
        </a:xfrm>
        <a:prstGeom prst="blockArc">
          <a:avLst>
            <a:gd name="adj1" fmla="val 1188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31328D-BFCF-4D03-8F32-FCA3A731AF71}">
      <dsp:nvSpPr>
        <dsp:cNvPr id="0" name=""/>
        <dsp:cNvSpPr/>
      </dsp:nvSpPr>
      <dsp:spPr>
        <a:xfrm>
          <a:off x="3470053" y="621156"/>
          <a:ext cx="4144474" cy="4144474"/>
        </a:xfrm>
        <a:prstGeom prst="blockArc">
          <a:avLst>
            <a:gd name="adj1" fmla="val 7560000"/>
            <a:gd name="adj2" fmla="val 1188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685A72B-507A-4CA0-B199-20A05DBAA8E5}">
      <dsp:nvSpPr>
        <dsp:cNvPr id="0" name=""/>
        <dsp:cNvSpPr/>
      </dsp:nvSpPr>
      <dsp:spPr>
        <a:xfrm>
          <a:off x="3470053" y="621156"/>
          <a:ext cx="4144474" cy="4144474"/>
        </a:xfrm>
        <a:prstGeom prst="blockArc">
          <a:avLst>
            <a:gd name="adj1" fmla="val 3240000"/>
            <a:gd name="adj2" fmla="val 756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0929D4-A1AB-40C7-BBD0-50499BE5F3C3}">
      <dsp:nvSpPr>
        <dsp:cNvPr id="0" name=""/>
        <dsp:cNvSpPr/>
      </dsp:nvSpPr>
      <dsp:spPr>
        <a:xfrm>
          <a:off x="3470053" y="621156"/>
          <a:ext cx="4144474" cy="4144474"/>
        </a:xfrm>
        <a:prstGeom prst="blockArc">
          <a:avLst>
            <a:gd name="adj1" fmla="val 20520000"/>
            <a:gd name="adj2" fmla="val 324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21F383-3758-4544-9BD4-03D7908BC3FD}">
      <dsp:nvSpPr>
        <dsp:cNvPr id="0" name=""/>
        <dsp:cNvSpPr/>
      </dsp:nvSpPr>
      <dsp:spPr>
        <a:xfrm>
          <a:off x="3470053" y="621156"/>
          <a:ext cx="4144474" cy="4144474"/>
        </a:xfrm>
        <a:prstGeom prst="blockArc">
          <a:avLst>
            <a:gd name="adj1" fmla="val 16200000"/>
            <a:gd name="adj2" fmla="val 2052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953C2B8-10F7-4FD1-871E-389BB8D26B3A}">
      <dsp:nvSpPr>
        <dsp:cNvPr id="0" name=""/>
        <dsp:cNvSpPr/>
      </dsp:nvSpPr>
      <dsp:spPr>
        <a:xfrm>
          <a:off x="4588356" y="1739458"/>
          <a:ext cx="1907868" cy="190786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r>
            <a:rPr lang="en-GB" sz="3300" kern="1200" dirty="0"/>
            <a:t>Cortex-M0</a:t>
          </a:r>
        </a:p>
      </dsp:txBody>
      <dsp:txXfrm>
        <a:off x="4867757" y="2018859"/>
        <a:ext cx="1349066" cy="1349066"/>
      </dsp:txXfrm>
    </dsp:sp>
    <dsp:sp modelId="{0744A867-3124-460C-B571-AF072EAD6311}">
      <dsp:nvSpPr>
        <dsp:cNvPr id="0" name=""/>
        <dsp:cNvSpPr/>
      </dsp:nvSpPr>
      <dsp:spPr>
        <a:xfrm>
          <a:off x="4874536" y="1480"/>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t>Smallest Arm processor</a:t>
          </a:r>
        </a:p>
      </dsp:txBody>
      <dsp:txXfrm>
        <a:off x="5070117" y="197061"/>
        <a:ext cx="944346" cy="944346"/>
      </dsp:txXfrm>
    </dsp:sp>
    <dsp:sp modelId="{B16B47A5-366F-4A15-A5BE-664384841905}">
      <dsp:nvSpPr>
        <dsp:cNvPr id="0" name=""/>
        <dsp:cNvSpPr/>
      </dsp:nvSpPr>
      <dsp:spPr>
        <a:xfrm>
          <a:off x="6799626" y="1400139"/>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t>High code density</a:t>
          </a:r>
        </a:p>
      </dsp:txBody>
      <dsp:txXfrm>
        <a:off x="6995207" y="1595720"/>
        <a:ext cx="944346" cy="944346"/>
      </dsp:txXfrm>
    </dsp:sp>
    <dsp:sp modelId="{9EDB1B5D-BC1D-495C-9DA0-2AC6236985C9}">
      <dsp:nvSpPr>
        <dsp:cNvPr id="0" name=""/>
        <dsp:cNvSpPr/>
      </dsp:nvSpPr>
      <dsp:spPr>
        <a:xfrm>
          <a:off x="6064307" y="3663217"/>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t>Lower power</a:t>
          </a:r>
        </a:p>
      </dsp:txBody>
      <dsp:txXfrm>
        <a:off x="6259888" y="3858798"/>
        <a:ext cx="944346" cy="944346"/>
      </dsp:txXfrm>
    </dsp:sp>
    <dsp:sp modelId="{8E8BEF10-B6CB-4911-B93E-DA6CA0D1A92B}">
      <dsp:nvSpPr>
        <dsp:cNvPr id="0" name=""/>
        <dsp:cNvSpPr/>
      </dsp:nvSpPr>
      <dsp:spPr>
        <a:xfrm>
          <a:off x="3684766" y="3663217"/>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t>Simplicity</a:t>
          </a:r>
        </a:p>
      </dsp:txBody>
      <dsp:txXfrm>
        <a:off x="3880347" y="3858798"/>
        <a:ext cx="944346" cy="944346"/>
      </dsp:txXfrm>
    </dsp:sp>
    <dsp:sp modelId="{5AC36AA6-50DB-42C5-8113-FC86B2055C0B}">
      <dsp:nvSpPr>
        <dsp:cNvPr id="0" name=""/>
        <dsp:cNvSpPr/>
      </dsp:nvSpPr>
      <dsp:spPr>
        <a:xfrm>
          <a:off x="2949447" y="1400139"/>
          <a:ext cx="1335508" cy="133550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t>Armv6-M architecture</a:t>
          </a:r>
        </a:p>
      </dsp:txBody>
      <dsp:txXfrm>
        <a:off x="3145028" y="1595720"/>
        <a:ext cx="944346" cy="944346"/>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4/16/2022</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4/16/2022</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a:t>
            </a:fld>
            <a:endParaRPr lang="en-US" altLang="en-US" dirty="0"/>
          </a:p>
        </p:txBody>
      </p:sp>
    </p:spTree>
    <p:extLst>
      <p:ext uri="{BB962C8B-B14F-4D97-AF65-F5344CB8AC3E}">
        <p14:creationId xmlns:p14="http://schemas.microsoft.com/office/powerpoint/2010/main" val="1672996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16</a:t>
            </a:fld>
            <a:endParaRPr lang="en-US" altLang="en-US" dirty="0"/>
          </a:p>
        </p:txBody>
      </p:sp>
    </p:spTree>
    <p:extLst>
      <p:ext uri="{BB962C8B-B14F-4D97-AF65-F5344CB8AC3E}">
        <p14:creationId xmlns:p14="http://schemas.microsoft.com/office/powerpoint/2010/main" val="13765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17</a:t>
            </a:fld>
            <a:endParaRPr lang="en-US" altLang="en-US" dirty="0"/>
          </a:p>
        </p:txBody>
      </p:sp>
    </p:spTree>
    <p:extLst>
      <p:ext uri="{BB962C8B-B14F-4D97-AF65-F5344CB8AC3E}">
        <p14:creationId xmlns:p14="http://schemas.microsoft.com/office/powerpoint/2010/main" val="2497094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GB" baseline="0" dirty="0" smtClean="0"/>
              <a:t> </a:t>
            </a:r>
            <a:endParaRPr lang="en-GB" baseline="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18</a:t>
            </a:fld>
            <a:endParaRPr lang="en-US" altLang="en-US" dirty="0"/>
          </a:p>
        </p:txBody>
      </p:sp>
    </p:spTree>
    <p:extLst>
      <p:ext uri="{BB962C8B-B14F-4D97-AF65-F5344CB8AC3E}">
        <p14:creationId xmlns:p14="http://schemas.microsoft.com/office/powerpoint/2010/main" val="312937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21</a:t>
            </a:fld>
            <a:endParaRPr lang="en-US" altLang="en-US" dirty="0"/>
          </a:p>
        </p:txBody>
      </p:sp>
    </p:spTree>
    <p:extLst>
      <p:ext uri="{BB962C8B-B14F-4D97-AF65-F5344CB8AC3E}">
        <p14:creationId xmlns:p14="http://schemas.microsoft.com/office/powerpoint/2010/main" val="1678762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23</a:t>
            </a:fld>
            <a:endParaRPr lang="en-US" altLang="en-US" dirty="0"/>
          </a:p>
        </p:txBody>
      </p:sp>
    </p:spTree>
    <p:extLst>
      <p:ext uri="{BB962C8B-B14F-4D97-AF65-F5344CB8AC3E}">
        <p14:creationId xmlns:p14="http://schemas.microsoft.com/office/powerpoint/2010/main" val="1346128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25</a:t>
            </a:fld>
            <a:endParaRPr lang="en-US" altLang="en-US" dirty="0"/>
          </a:p>
        </p:txBody>
      </p:sp>
    </p:spTree>
    <p:extLst>
      <p:ext uri="{BB962C8B-B14F-4D97-AF65-F5344CB8AC3E}">
        <p14:creationId xmlns:p14="http://schemas.microsoft.com/office/powerpoint/2010/main" val="266059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3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26</a:t>
            </a:fld>
            <a:endParaRPr lang="en-US" altLang="en-US" dirty="0"/>
          </a:p>
        </p:txBody>
      </p:sp>
    </p:spTree>
    <p:extLst>
      <p:ext uri="{BB962C8B-B14F-4D97-AF65-F5344CB8AC3E}">
        <p14:creationId xmlns:p14="http://schemas.microsoft.com/office/powerpoint/2010/main" val="2616537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27</a:t>
            </a:fld>
            <a:endParaRPr lang="en-US" altLang="en-US" dirty="0"/>
          </a:p>
        </p:txBody>
      </p:sp>
    </p:spTree>
    <p:extLst>
      <p:ext uri="{BB962C8B-B14F-4D97-AF65-F5344CB8AC3E}">
        <p14:creationId xmlns:p14="http://schemas.microsoft.com/office/powerpoint/2010/main" val="2243983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28</a:t>
            </a:fld>
            <a:endParaRPr lang="en-US" altLang="en-US" dirty="0"/>
          </a:p>
        </p:txBody>
      </p:sp>
    </p:spTree>
    <p:extLst>
      <p:ext uri="{BB962C8B-B14F-4D97-AF65-F5344CB8AC3E}">
        <p14:creationId xmlns:p14="http://schemas.microsoft.com/office/powerpoint/2010/main" val="339764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30</a:t>
            </a:fld>
            <a:endParaRPr lang="en-US" altLang="en-US" dirty="0"/>
          </a:p>
        </p:txBody>
      </p:sp>
    </p:spTree>
    <p:extLst>
      <p:ext uri="{BB962C8B-B14F-4D97-AF65-F5344CB8AC3E}">
        <p14:creationId xmlns:p14="http://schemas.microsoft.com/office/powerpoint/2010/main" val="1466284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2</a:t>
            </a:fld>
            <a:endParaRPr lang="en-US" altLang="en-US" dirty="0"/>
          </a:p>
        </p:txBody>
      </p:sp>
    </p:spTree>
    <p:extLst>
      <p:ext uri="{BB962C8B-B14F-4D97-AF65-F5344CB8AC3E}">
        <p14:creationId xmlns:p14="http://schemas.microsoft.com/office/powerpoint/2010/main" val="2015305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32</a:t>
            </a:fld>
            <a:endParaRPr lang="en-US" altLang="en-US" dirty="0"/>
          </a:p>
        </p:txBody>
      </p:sp>
    </p:spTree>
    <p:extLst>
      <p:ext uri="{BB962C8B-B14F-4D97-AF65-F5344CB8AC3E}">
        <p14:creationId xmlns:p14="http://schemas.microsoft.com/office/powerpoint/2010/main" val="47362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33</a:t>
            </a:fld>
            <a:endParaRPr lang="en-US" altLang="en-US" dirty="0"/>
          </a:p>
        </p:txBody>
      </p:sp>
    </p:spTree>
    <p:extLst>
      <p:ext uri="{BB962C8B-B14F-4D97-AF65-F5344CB8AC3E}">
        <p14:creationId xmlns:p14="http://schemas.microsoft.com/office/powerpoint/2010/main" val="2267922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100" charset="0"/>
                <a:ea typeface="MS PGothic" pitchFamily="34" charset="-128"/>
              </a:rPr>
              <a:t>. </a:t>
            </a:r>
            <a:endParaRPr lang="en-US" sz="1200" dirty="0">
              <a:latin typeface="Arial" pitchFamily="100" charset="0"/>
              <a:ea typeface="MS PGothic" pitchFamily="34" charset="-128"/>
            </a:endParaRPr>
          </a:p>
          <a:p>
            <a:pPr algn="l" rtl="0"/>
            <a:endParaRPr lang="en-US"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34</a:t>
            </a:fld>
            <a:endParaRPr lang="en-US" altLang="en-US" dirty="0"/>
          </a:p>
        </p:txBody>
      </p:sp>
    </p:spTree>
    <p:extLst>
      <p:ext uri="{BB962C8B-B14F-4D97-AF65-F5344CB8AC3E}">
        <p14:creationId xmlns:p14="http://schemas.microsoft.com/office/powerpoint/2010/main" val="2563801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35</a:t>
            </a:fld>
            <a:endParaRPr lang="en-US" altLang="en-US" dirty="0"/>
          </a:p>
        </p:txBody>
      </p:sp>
    </p:spTree>
    <p:extLst>
      <p:ext uri="{BB962C8B-B14F-4D97-AF65-F5344CB8AC3E}">
        <p14:creationId xmlns:p14="http://schemas.microsoft.com/office/powerpoint/2010/main" val="3234708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36</a:t>
            </a:fld>
            <a:endParaRPr lang="en-US" altLang="en-US" dirty="0"/>
          </a:p>
        </p:txBody>
      </p:sp>
    </p:spTree>
    <p:extLst>
      <p:ext uri="{BB962C8B-B14F-4D97-AF65-F5344CB8AC3E}">
        <p14:creationId xmlns:p14="http://schemas.microsoft.com/office/powerpoint/2010/main" val="1973394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37</a:t>
            </a:fld>
            <a:endParaRPr lang="en-US" altLang="en-US" dirty="0"/>
          </a:p>
        </p:txBody>
      </p:sp>
    </p:spTree>
    <p:extLst>
      <p:ext uri="{BB962C8B-B14F-4D97-AF65-F5344CB8AC3E}">
        <p14:creationId xmlns:p14="http://schemas.microsoft.com/office/powerpoint/2010/main" val="3503652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sz="1600"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39</a:t>
            </a:fld>
            <a:endParaRPr lang="en-US" altLang="en-US" dirty="0"/>
          </a:p>
        </p:txBody>
      </p:sp>
    </p:spTree>
    <p:extLst>
      <p:ext uri="{BB962C8B-B14F-4D97-AF65-F5344CB8AC3E}">
        <p14:creationId xmlns:p14="http://schemas.microsoft.com/office/powerpoint/2010/main" val="22866030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41</a:t>
            </a:fld>
            <a:endParaRPr lang="en-US" altLang="en-US" dirty="0"/>
          </a:p>
        </p:txBody>
      </p:sp>
    </p:spTree>
    <p:extLst>
      <p:ext uri="{BB962C8B-B14F-4D97-AF65-F5344CB8AC3E}">
        <p14:creationId xmlns:p14="http://schemas.microsoft.com/office/powerpoint/2010/main" val="2615182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42</a:t>
            </a:fld>
            <a:endParaRPr lang="en-US" altLang="en-US" dirty="0"/>
          </a:p>
        </p:txBody>
      </p:sp>
    </p:spTree>
    <p:extLst>
      <p:ext uri="{BB962C8B-B14F-4D97-AF65-F5344CB8AC3E}">
        <p14:creationId xmlns:p14="http://schemas.microsoft.com/office/powerpoint/2010/main" val="3961974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lgn="l" defTabSz="966612" rtl="0" eaLnBrk="0" fontAlgn="base" hangingPunct="0">
              <a:spcBef>
                <a:spcPct val="30000"/>
              </a:spcBef>
              <a:spcAft>
                <a:spcPct val="0"/>
              </a:spcAft>
              <a:defRPr/>
            </a:pPr>
            <a:endParaRPr lang="en-GB" sz="1700" dirty="0"/>
          </a:p>
          <a:p>
            <a:pPr marL="0" lvl="1" algn="l" defTabSz="966612" rtl="0" eaLnBrk="0" fontAlgn="base" hangingPunct="0">
              <a:spcBef>
                <a:spcPct val="30000"/>
              </a:spcBef>
              <a:spcAft>
                <a:spcPct val="0"/>
              </a:spcAft>
              <a:defRPr/>
            </a:pPr>
            <a:endParaRPr lang="en-GB" sz="1600"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44</a:t>
            </a:fld>
            <a:endParaRPr lang="en-US" altLang="en-US" dirty="0"/>
          </a:p>
        </p:txBody>
      </p:sp>
    </p:spTree>
    <p:extLst>
      <p:ext uri="{BB962C8B-B14F-4D97-AF65-F5344CB8AC3E}">
        <p14:creationId xmlns:p14="http://schemas.microsoft.com/office/powerpoint/2010/main" val="279626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3</a:t>
            </a:fld>
            <a:endParaRPr lang="en-US" altLang="en-US" dirty="0"/>
          </a:p>
        </p:txBody>
      </p:sp>
    </p:spTree>
    <p:extLst>
      <p:ext uri="{BB962C8B-B14F-4D97-AF65-F5344CB8AC3E}">
        <p14:creationId xmlns:p14="http://schemas.microsoft.com/office/powerpoint/2010/main" val="19700092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45</a:t>
            </a:fld>
            <a:endParaRPr lang="en-US" altLang="en-US" dirty="0"/>
          </a:p>
        </p:txBody>
      </p:sp>
    </p:spTree>
    <p:extLst>
      <p:ext uri="{BB962C8B-B14F-4D97-AF65-F5344CB8AC3E}">
        <p14:creationId xmlns:p14="http://schemas.microsoft.com/office/powerpoint/2010/main" val="2412303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46</a:t>
            </a:fld>
            <a:endParaRPr lang="en-US" altLang="en-US" dirty="0"/>
          </a:p>
        </p:txBody>
      </p:sp>
    </p:spTree>
    <p:extLst>
      <p:ext uri="{BB962C8B-B14F-4D97-AF65-F5344CB8AC3E}">
        <p14:creationId xmlns:p14="http://schemas.microsoft.com/office/powerpoint/2010/main" val="23640336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47</a:t>
            </a:fld>
            <a:endParaRPr lang="en-US" altLang="en-US" dirty="0"/>
          </a:p>
        </p:txBody>
      </p:sp>
    </p:spTree>
    <p:extLst>
      <p:ext uri="{BB962C8B-B14F-4D97-AF65-F5344CB8AC3E}">
        <p14:creationId xmlns:p14="http://schemas.microsoft.com/office/powerpoint/2010/main" val="932435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a:t>İşte üç PSR'nin ve kullanımlarının bir özeti.</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48</a:t>
            </a:fld>
            <a:endParaRPr lang="en-US" altLang="en-US" dirty="0"/>
          </a:p>
        </p:txBody>
      </p:sp>
    </p:spTree>
    <p:extLst>
      <p:ext uri="{BB962C8B-B14F-4D97-AF65-F5344CB8AC3E}">
        <p14:creationId xmlns:p14="http://schemas.microsoft.com/office/powerpoint/2010/main" val="221732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Diğer bir </a:t>
            </a:r>
            <a:r>
              <a:rPr lang="en-US" sz="1200" dirty="0" err="1">
                <a:latin typeface="Arial" pitchFamily="100" charset="0"/>
                <a:ea typeface="MS PGothic" pitchFamily="34" charset="-128"/>
              </a:rPr>
              <a:t>özel</a:t>
            </a:r>
            <a:r>
              <a:rPr lang="en-US" sz="1200" dirty="0">
                <a:latin typeface="Arial" pitchFamily="100" charset="0"/>
                <a:ea typeface="MS PGothic" pitchFamily="34" charset="-128"/>
              </a:rPr>
              <a:t> </a:t>
            </a:r>
            <a:r>
              <a:rPr lang="en-US" sz="1200" dirty="0" smtClean="0">
                <a:latin typeface="Arial" pitchFamily="100" charset="0"/>
                <a:ea typeface="MS PGothic" pitchFamily="34" charset="-128"/>
              </a:rPr>
              <a:t>register, </a:t>
            </a:r>
            <a:r>
              <a:rPr lang="en-US" sz="1200" dirty="0">
                <a:latin typeface="Arial" pitchFamily="100" charset="0"/>
                <a:ea typeface="MS PGothic" pitchFamily="34" charset="-128"/>
              </a:rPr>
              <a:t>PRIMASK kaydıdır. </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49</a:t>
            </a:fld>
            <a:endParaRPr lang="en-US" altLang="en-US" dirty="0"/>
          </a:p>
        </p:txBody>
      </p:sp>
    </p:spTree>
    <p:extLst>
      <p:ext uri="{BB962C8B-B14F-4D97-AF65-F5344CB8AC3E}">
        <p14:creationId xmlns:p14="http://schemas.microsoft.com/office/powerpoint/2010/main" val="4255242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200" dirty="0">
              <a:latin typeface="Arial" pitchFamily="100" charset="0"/>
              <a:ea typeface="MS PGothic" pitchFamily="34" charset="-128"/>
            </a:endParaRPr>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50</a:t>
            </a:fld>
            <a:endParaRPr lang="en-US" altLang="en-US" dirty="0"/>
          </a:p>
        </p:txBody>
      </p:sp>
    </p:spTree>
    <p:extLst>
      <p:ext uri="{BB962C8B-B14F-4D97-AF65-F5344CB8AC3E}">
        <p14:creationId xmlns:p14="http://schemas.microsoft.com/office/powerpoint/2010/main" val="36362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itchFamily="100" charset="0"/>
                <a:ea typeface="MS PGothic" pitchFamily="34" charset="-128"/>
              </a:rPr>
              <a:t>Son </a:t>
            </a:r>
            <a:r>
              <a:rPr lang="en-US" sz="1200" dirty="0" err="1">
                <a:latin typeface="Arial" pitchFamily="100" charset="0"/>
                <a:ea typeface="MS PGothic" pitchFamily="34" charset="-128"/>
              </a:rPr>
              <a:t>özel</a:t>
            </a:r>
            <a:r>
              <a:rPr lang="en-US" sz="1200" dirty="0">
                <a:latin typeface="Arial" pitchFamily="100" charset="0"/>
                <a:ea typeface="MS PGothic" pitchFamily="34" charset="-128"/>
              </a:rPr>
              <a:t> </a:t>
            </a:r>
            <a:r>
              <a:rPr lang="en-US" sz="1200" dirty="0" smtClean="0">
                <a:latin typeface="Arial" pitchFamily="100" charset="0"/>
                <a:ea typeface="MS PGothic" pitchFamily="34" charset="-128"/>
              </a:rPr>
              <a:t>register, </a:t>
            </a:r>
            <a:r>
              <a:rPr lang="en-US" sz="1200" dirty="0">
                <a:latin typeface="Arial" pitchFamily="100" charset="0"/>
                <a:ea typeface="MS PGothic" pitchFamily="34" charset="-128"/>
              </a:rPr>
              <a:t>KONTROL kaydıdır. </a:t>
            </a:r>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51</a:t>
            </a:fld>
            <a:endParaRPr lang="en-US" altLang="en-US" dirty="0"/>
          </a:p>
        </p:txBody>
      </p:sp>
    </p:spTree>
    <p:extLst>
      <p:ext uri="{BB962C8B-B14F-4D97-AF65-F5344CB8AC3E}">
        <p14:creationId xmlns:p14="http://schemas.microsoft.com/office/powerpoint/2010/main" val="25661017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52</a:t>
            </a:fld>
            <a:endParaRPr lang="en-US" altLang="en-US" dirty="0"/>
          </a:p>
        </p:txBody>
      </p:sp>
    </p:spTree>
    <p:extLst>
      <p:ext uri="{BB962C8B-B14F-4D97-AF65-F5344CB8AC3E}">
        <p14:creationId xmlns:p14="http://schemas.microsoft.com/office/powerpoint/2010/main" val="3833833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sz="1800" dirty="0"/>
          </a:p>
          <a:p>
            <a:pPr algn="l" rtl="0"/>
            <a:endParaRPr lang="en-US" sz="18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54</a:t>
            </a:fld>
            <a:endParaRPr lang="en-US" altLang="en-US" dirty="0"/>
          </a:p>
        </p:txBody>
      </p:sp>
    </p:spTree>
    <p:extLst>
      <p:ext uri="{BB962C8B-B14F-4D97-AF65-F5344CB8AC3E}">
        <p14:creationId xmlns:p14="http://schemas.microsoft.com/office/powerpoint/2010/main" val="10080378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endParaRPr lang="en-GB" sz="1300" dirty="0"/>
          </a:p>
          <a:p>
            <a:pPr algn="l" defTabSz="966612" rtl="0" eaLnBrk="0" fontAlgn="base" hangingPunct="0">
              <a:spcBef>
                <a:spcPct val="30000"/>
              </a:spcBef>
              <a:spcAft>
                <a:spcPct val="0"/>
              </a:spcAft>
              <a:defRPr/>
            </a:pPr>
            <a:r>
              <a:rPr lang="en-GB" sz="1300" dirty="0"/>
              <a:t> </a:t>
            </a:r>
            <a:endParaRPr lang="en-US" sz="13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57</a:t>
            </a:fld>
            <a:endParaRPr lang="en-US" altLang="en-US" dirty="0"/>
          </a:p>
        </p:txBody>
      </p:sp>
    </p:spTree>
    <p:extLst>
      <p:ext uri="{BB962C8B-B14F-4D97-AF65-F5344CB8AC3E}">
        <p14:creationId xmlns:p14="http://schemas.microsoft.com/office/powerpoint/2010/main" val="224509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4</a:t>
            </a:fld>
            <a:endParaRPr lang="en-US" altLang="en-US" dirty="0"/>
          </a:p>
        </p:txBody>
      </p:sp>
    </p:spTree>
    <p:extLst>
      <p:ext uri="{BB962C8B-B14F-4D97-AF65-F5344CB8AC3E}">
        <p14:creationId xmlns:p14="http://schemas.microsoft.com/office/powerpoint/2010/main" val="11732404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966612" rtl="0" eaLnBrk="0" fontAlgn="base" hangingPunct="0">
              <a:spcBef>
                <a:spcPct val="30000"/>
              </a:spcBef>
              <a:spcAft>
                <a:spcPct val="0"/>
              </a:spcAft>
              <a:defRPr/>
            </a:pPr>
            <a:endParaRPr lang="en-GB" sz="1300" dirty="0"/>
          </a:p>
          <a:p>
            <a:pPr algn="l" defTabSz="966612" rtl="0" eaLnBrk="0" fontAlgn="base" hangingPunct="0">
              <a:spcBef>
                <a:spcPct val="30000"/>
              </a:spcBef>
              <a:spcAft>
                <a:spcPct val="0"/>
              </a:spcAft>
              <a:defRPr/>
            </a:pPr>
            <a:endParaRPr lang="en-GB" sz="1300" dirty="0"/>
          </a:p>
          <a:p>
            <a:pPr algn="l" defTabSz="966612" rtl="0" eaLnBrk="0" fontAlgn="base" hangingPunct="0">
              <a:spcBef>
                <a:spcPct val="30000"/>
              </a:spcBef>
              <a:spcAft>
                <a:spcPct val="0"/>
              </a:spcAft>
              <a:defRPr/>
            </a:pPr>
            <a:endParaRPr lang="en-GB" sz="1300" dirty="0"/>
          </a:p>
          <a:p>
            <a:pPr algn="l" defTabSz="966612" rtl="0" eaLnBrk="0" fontAlgn="base" hangingPunct="0">
              <a:spcBef>
                <a:spcPct val="30000"/>
              </a:spcBef>
              <a:spcAft>
                <a:spcPct val="0"/>
              </a:spcAft>
              <a:defRPr/>
            </a:pPr>
            <a:endParaRPr lang="en-GB" sz="1300" dirty="0"/>
          </a:p>
          <a:p>
            <a:pPr algn="l" defTabSz="966612" rtl="0" eaLnBrk="0" fontAlgn="base" hangingPunct="0">
              <a:spcBef>
                <a:spcPct val="30000"/>
              </a:spcBef>
              <a:spcAft>
                <a:spcPct val="0"/>
              </a:spcAft>
              <a:defRPr/>
            </a:pPr>
            <a:r>
              <a:rPr lang="en-GB" sz="1300" dirty="0"/>
              <a:t> </a:t>
            </a:r>
            <a:endParaRPr lang="en-US" sz="1300"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59</a:t>
            </a:fld>
            <a:endParaRPr lang="en-US" altLang="en-US" dirty="0"/>
          </a:p>
        </p:txBody>
      </p:sp>
    </p:spTree>
    <p:extLst>
      <p:ext uri="{BB962C8B-B14F-4D97-AF65-F5344CB8AC3E}">
        <p14:creationId xmlns:p14="http://schemas.microsoft.com/office/powerpoint/2010/main" val="2104835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sz="1200" dirty="0"/>
          </a:p>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61</a:t>
            </a:fld>
            <a:endParaRPr lang="en-US" altLang="en-US" dirty="0"/>
          </a:p>
        </p:txBody>
      </p:sp>
    </p:spTree>
    <p:extLst>
      <p:ext uri="{BB962C8B-B14F-4D97-AF65-F5344CB8AC3E}">
        <p14:creationId xmlns:p14="http://schemas.microsoft.com/office/powerpoint/2010/main" val="41562908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63</a:t>
            </a:fld>
            <a:endParaRPr lang="en-US" altLang="en-US" dirty="0"/>
          </a:p>
        </p:txBody>
      </p:sp>
    </p:spTree>
    <p:extLst>
      <p:ext uri="{BB962C8B-B14F-4D97-AF65-F5344CB8AC3E}">
        <p14:creationId xmlns:p14="http://schemas.microsoft.com/office/powerpoint/2010/main" val="751712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64</a:t>
            </a:fld>
            <a:endParaRPr lang="en-US" altLang="en-US" dirty="0"/>
          </a:p>
        </p:txBody>
      </p:sp>
    </p:spTree>
    <p:extLst>
      <p:ext uri="{BB962C8B-B14F-4D97-AF65-F5344CB8AC3E}">
        <p14:creationId xmlns:p14="http://schemas.microsoft.com/office/powerpoint/2010/main" val="28907933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67</a:t>
            </a:fld>
            <a:endParaRPr lang="en-US" altLang="en-US" dirty="0"/>
          </a:p>
        </p:txBody>
      </p:sp>
    </p:spTree>
    <p:extLst>
      <p:ext uri="{BB962C8B-B14F-4D97-AF65-F5344CB8AC3E}">
        <p14:creationId xmlns:p14="http://schemas.microsoft.com/office/powerpoint/2010/main" val="30799991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pPr>
              <a:defRPr/>
            </a:pPr>
            <a:fld id="{4ED05C12-C9C4-4501-9C72-D2E25191FC36}" type="slidenum">
              <a:rPr lang="en-US" altLang="en-US" smtClean="0"/>
              <a:pPr>
                <a:defRPr/>
              </a:pPr>
              <a:t>68</a:t>
            </a:fld>
            <a:endParaRPr lang="en-US" altLang="en-US" dirty="0"/>
          </a:p>
        </p:txBody>
      </p:sp>
    </p:spTree>
    <p:extLst>
      <p:ext uri="{BB962C8B-B14F-4D97-AF65-F5344CB8AC3E}">
        <p14:creationId xmlns:p14="http://schemas.microsoft.com/office/powerpoint/2010/main" val="1211631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GB" dirty="0"/>
          </a:p>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5</a:t>
            </a:fld>
            <a:endParaRPr lang="en-US" altLang="en-US" dirty="0"/>
          </a:p>
        </p:txBody>
      </p:sp>
    </p:spTree>
    <p:extLst>
      <p:ext uri="{BB962C8B-B14F-4D97-AF65-F5344CB8AC3E}">
        <p14:creationId xmlns:p14="http://schemas.microsoft.com/office/powerpoint/2010/main" val="185322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6</a:t>
            </a:fld>
            <a:endParaRPr lang="en-US" altLang="en-US" dirty="0"/>
          </a:p>
        </p:txBody>
      </p:sp>
    </p:spTree>
    <p:extLst>
      <p:ext uri="{BB962C8B-B14F-4D97-AF65-F5344CB8AC3E}">
        <p14:creationId xmlns:p14="http://schemas.microsoft.com/office/powerpoint/2010/main" val="2709423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10</a:t>
            </a:fld>
            <a:endParaRPr lang="en-US" altLang="en-US" dirty="0"/>
          </a:p>
        </p:txBody>
      </p:sp>
    </p:spTree>
    <p:extLst>
      <p:ext uri="{BB962C8B-B14F-4D97-AF65-F5344CB8AC3E}">
        <p14:creationId xmlns:p14="http://schemas.microsoft.com/office/powerpoint/2010/main" val="166333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12</a:t>
            </a:fld>
            <a:endParaRPr lang="en-US" altLang="en-US" dirty="0"/>
          </a:p>
        </p:txBody>
      </p:sp>
    </p:spTree>
    <p:extLst>
      <p:ext uri="{BB962C8B-B14F-4D97-AF65-F5344CB8AC3E}">
        <p14:creationId xmlns:p14="http://schemas.microsoft.com/office/powerpoint/2010/main" val="2242678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N" dirty="0"/>
          </a:p>
        </p:txBody>
      </p:sp>
      <p:sp>
        <p:nvSpPr>
          <p:cNvPr id="4" name="Slide Number Placeholder 3"/>
          <p:cNvSpPr>
            <a:spLocks noGrp="1"/>
          </p:cNvSpPr>
          <p:nvPr>
            <p:ph type="sldNum" sz="quarter" idx="10"/>
          </p:nvPr>
        </p:nvSpPr>
        <p:spPr/>
        <p:txBody>
          <a:bodyPr/>
          <a:lstStyle/>
          <a:p>
            <a:pPr algn="l" rtl="0">
              <a:defRPr/>
            </a:pPr>
            <a:fld id="{4ED05C12-C9C4-4501-9C72-D2E25191FC36}" type="slidenum">
              <a:rPr lang="en-US" altLang="en-US" smtClean="0"/>
              <a:pPr algn="l" rtl="0">
                <a:defRPr/>
              </a:pPr>
              <a:t>14</a:t>
            </a:fld>
            <a:endParaRPr lang="en-US" altLang="en-US" dirty="0"/>
          </a:p>
        </p:txBody>
      </p:sp>
    </p:spTree>
    <p:extLst>
      <p:ext uri="{BB962C8B-B14F-4D97-AF65-F5344CB8AC3E}">
        <p14:creationId xmlns:p14="http://schemas.microsoft.com/office/powerpoint/2010/main" val="1568226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r>
              <a:rPr lang="en-US" altLang="x-none" sz="1200" dirty="0">
                <a:solidFill>
                  <a:schemeClr val="bg1"/>
                </a:solidFill>
              </a:rPr>
              <a:t/>
            </a: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18.sv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2.sv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2.png"/><Relationship Id="rId14" Type="http://schemas.openxmlformats.org/officeDocument/2006/relationships/image" Target="../media/image20.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530990" y="1563688"/>
            <a:ext cx="7808523" cy="1555750"/>
          </a:xfrm>
        </p:spPr>
        <p:txBody>
          <a:bodyPr wrap="square" numCol="1" compatLnSpc="1">
            <a:prstTxWarp prst="textNoShape">
              <a:avLst/>
            </a:prstTxWarp>
          </a:bodyPr>
          <a:lstStyle/>
          <a:p>
            <a:pPr algn="l" rtl="0">
              <a:defRPr/>
            </a:pPr>
            <a:r>
              <a:rPr lang="tr-TR" sz="6000" noProof="0" dirty="0" err="1" smtClean="0">
                <a:latin typeface="+mn-lt"/>
              </a:rPr>
              <a:t>Arm</a:t>
            </a:r>
            <a:r>
              <a:rPr lang="tr-TR" sz="6000" noProof="0" dirty="0" smtClean="0">
                <a:latin typeface="+mn-lt"/>
              </a:rPr>
              <a:t> Cortex-M0 İşlemci Mimarisi: </a:t>
            </a:r>
            <a:br>
              <a:rPr lang="tr-TR" sz="6000" noProof="0" dirty="0" smtClean="0">
                <a:latin typeface="+mn-lt"/>
              </a:rPr>
            </a:br>
            <a:r>
              <a:rPr lang="tr-TR" sz="6000" noProof="0" dirty="0" smtClean="0">
                <a:latin typeface="+mn-lt"/>
              </a:rPr>
              <a:t>Bölüm 1</a:t>
            </a:r>
            <a:endParaRPr lang="tr-TR" noProof="0"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a:xfrm>
            <a:off x="492125" y="295275"/>
            <a:ext cx="11180763" cy="666750"/>
          </a:xfrm>
        </p:spPr>
        <p:txBody>
          <a:bodyPr/>
          <a:lstStyle/>
          <a:p>
            <a:pPr algn="just" rtl="0">
              <a:defRPr/>
            </a:pPr>
            <a:r>
              <a:rPr lang="tr-TR" noProof="0" dirty="0" err="1" smtClean="0">
                <a:latin typeface="+mn-lt"/>
              </a:rPr>
              <a:t>Arm</a:t>
            </a:r>
            <a:r>
              <a:rPr lang="tr-TR" noProof="0" dirty="0" smtClean="0">
                <a:latin typeface="+mn-lt"/>
              </a:rPr>
              <a:t> İşlemci Aileleri</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962025"/>
            <a:ext cx="6499225" cy="5100638"/>
          </a:xfrm>
        </p:spPr>
        <p:txBody>
          <a:bodyPr wrap="square" numCol="1" anchor="t" anchorCtr="0" compatLnSpc="1">
            <a:prstTxWarp prst="textNoShape">
              <a:avLst/>
            </a:prstTxWarp>
          </a:bodyPr>
          <a:lstStyle/>
          <a:p>
            <a:pPr algn="just" rtl="0"/>
            <a:endParaRPr lang="tr-TR" noProof="0" dirty="0" smtClean="0">
              <a:latin typeface="+mn-lt"/>
            </a:endParaRPr>
          </a:p>
          <a:p>
            <a:pPr algn="just" rtl="0"/>
            <a:r>
              <a:rPr lang="tr-TR" noProof="0" dirty="0" err="1" smtClean="0">
                <a:latin typeface="+mn-lt"/>
              </a:rPr>
              <a:t>SecurCore</a:t>
            </a:r>
            <a:r>
              <a:rPr lang="tr-TR" noProof="0" dirty="0" smtClean="0">
                <a:latin typeface="+mn-lt"/>
              </a:rPr>
              <a:t> dizi</a:t>
            </a:r>
            <a:endParaRPr lang="tr-TR" altLang="en-US" noProof="0" dirty="0" smtClean="0">
              <a:latin typeface="+mn-lt"/>
              <a:ea typeface="ＭＳ Ｐゴシック" panose="020B0600070205080204" pitchFamily="34" charset="-128"/>
            </a:endParaRPr>
          </a:p>
          <a:p>
            <a:pPr lvl="1" algn="just" rtl="0">
              <a:spcBef>
                <a:spcPts val="300"/>
              </a:spcBef>
            </a:pPr>
            <a:r>
              <a:rPr lang="tr-TR" noProof="0" dirty="0" smtClean="0">
                <a:latin typeface="+mn-lt"/>
              </a:rPr>
              <a:t>Akıllı kartlar ve e-devlet gibi yüksek güvenlikli uygulamalar</a:t>
            </a:r>
            <a:endParaRPr lang="tr-TR" altLang="en-US" noProof="0" dirty="0" smtClean="0">
              <a:latin typeface="+mn-lt"/>
              <a:ea typeface="ＭＳ Ｐゴシック" panose="020B0600070205080204" pitchFamily="34" charset="-128"/>
            </a:endParaRPr>
          </a:p>
          <a:p>
            <a:pPr algn="just" rtl="0"/>
            <a:r>
              <a:rPr lang="tr-TR" noProof="0" dirty="0" smtClean="0">
                <a:latin typeface="+mn-lt"/>
              </a:rPr>
              <a:t>Klasik işlemciler</a:t>
            </a:r>
            <a:endParaRPr lang="tr-TR" altLang="en-US" noProof="0" dirty="0" smtClean="0">
              <a:latin typeface="+mn-lt"/>
            </a:endParaRPr>
          </a:p>
          <a:p>
            <a:pPr lvl="1" algn="just" rtl="0">
              <a:spcBef>
                <a:spcPts val="300"/>
              </a:spcBef>
            </a:pPr>
            <a:r>
              <a:rPr lang="tr-TR" noProof="0" dirty="0" smtClean="0">
                <a:latin typeface="+mn-lt"/>
              </a:rPr>
              <a:t>Arm7, Arm9 ve Arm11 ailelerini içerir</a:t>
            </a:r>
            <a:endParaRPr lang="tr-TR" altLang="en-US" noProof="0" dirty="0" smtClean="0">
              <a:latin typeface="+mn-lt"/>
            </a:endParaRPr>
          </a:p>
          <a:p>
            <a:pPr lvl="1" algn="just" rtl="0">
              <a:spcBef>
                <a:spcPts val="300"/>
              </a:spcBef>
            </a:pPr>
            <a:endParaRPr lang="tr-TR" altLang="en-US" noProof="0" dirty="0">
              <a:latin typeface="+mn-lt"/>
              <a:ea typeface="ＭＳ Ｐゴシック" panose="020B0600070205080204" pitchFamily="34" charset="-128"/>
            </a:endParaRPr>
          </a:p>
        </p:txBody>
      </p:sp>
      <p:sp>
        <p:nvSpPr>
          <p:cNvPr id="7" name="Rectangle 2">
            <a:extLst>
              <a:ext uri="{FF2B5EF4-FFF2-40B4-BE49-F238E27FC236}">
                <a16:creationId xmlns:a16="http://schemas.microsoft.com/office/drawing/2014/main" id="{5CC53384-09F5-4374-B2BA-B3EF49AC993A}"/>
              </a:ext>
            </a:extLst>
          </p:cNvPr>
          <p:cNvSpPr>
            <a:spLocks noChangeArrowheads="1"/>
          </p:cNvSpPr>
          <p:nvPr/>
        </p:nvSpPr>
        <p:spPr bwMode="auto">
          <a:xfrm>
            <a:off x="7883783" y="4481513"/>
            <a:ext cx="4117212" cy="685800"/>
          </a:xfrm>
          <a:prstGeom prst="rect">
            <a:avLst/>
          </a:prstGeom>
          <a:solidFill>
            <a:srgbClr val="0096BB"/>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rtl="0"/>
            <a:endParaRPr lang="en-US" dirty="0"/>
          </a:p>
        </p:txBody>
      </p:sp>
      <p:sp>
        <p:nvSpPr>
          <p:cNvPr id="8" name="Rectangle 28">
            <a:extLst>
              <a:ext uri="{FF2B5EF4-FFF2-40B4-BE49-F238E27FC236}">
                <a16:creationId xmlns:a16="http://schemas.microsoft.com/office/drawing/2014/main" id="{3933E7E8-4490-46C6-AEB6-7DF43D739770}"/>
              </a:ext>
            </a:extLst>
          </p:cNvPr>
          <p:cNvSpPr>
            <a:spLocks noChangeArrowheads="1"/>
          </p:cNvSpPr>
          <p:nvPr/>
        </p:nvSpPr>
        <p:spPr bwMode="auto">
          <a:xfrm>
            <a:off x="7883783" y="3230564"/>
            <a:ext cx="4117212" cy="1243013"/>
          </a:xfrm>
          <a:prstGeom prst="rect">
            <a:avLst/>
          </a:prstGeom>
          <a:solidFill>
            <a:srgbClr val="6CBB68"/>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rtl="0"/>
            <a:endParaRPr lang="en-US" dirty="0"/>
          </a:p>
        </p:txBody>
      </p:sp>
      <p:sp>
        <p:nvSpPr>
          <p:cNvPr id="9" name="Rectangle 29">
            <a:extLst>
              <a:ext uri="{FF2B5EF4-FFF2-40B4-BE49-F238E27FC236}">
                <a16:creationId xmlns:a16="http://schemas.microsoft.com/office/drawing/2014/main" id="{542C395F-E918-44DA-816D-25A5722C8141}"/>
              </a:ext>
            </a:extLst>
          </p:cNvPr>
          <p:cNvSpPr>
            <a:spLocks noChangeArrowheads="1"/>
          </p:cNvSpPr>
          <p:nvPr/>
        </p:nvSpPr>
        <p:spPr bwMode="auto">
          <a:xfrm>
            <a:off x="7883783" y="2501901"/>
            <a:ext cx="4117212" cy="733425"/>
          </a:xfrm>
          <a:prstGeom prst="rect">
            <a:avLst/>
          </a:prstGeom>
          <a:solidFill>
            <a:srgbClr val="F8A15C"/>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rtl="0"/>
            <a:endParaRPr lang="en-US" dirty="0"/>
          </a:p>
        </p:txBody>
      </p:sp>
      <p:sp>
        <p:nvSpPr>
          <p:cNvPr id="10" name="Rectangle 30">
            <a:extLst>
              <a:ext uri="{FF2B5EF4-FFF2-40B4-BE49-F238E27FC236}">
                <a16:creationId xmlns:a16="http://schemas.microsoft.com/office/drawing/2014/main" id="{4E0C1364-A756-421E-AE4B-140C9FC29147}"/>
              </a:ext>
            </a:extLst>
          </p:cNvPr>
          <p:cNvSpPr>
            <a:spLocks noChangeArrowheads="1"/>
          </p:cNvSpPr>
          <p:nvPr/>
        </p:nvSpPr>
        <p:spPr bwMode="auto">
          <a:xfrm>
            <a:off x="7883783" y="695325"/>
            <a:ext cx="4117212" cy="1806576"/>
          </a:xfrm>
          <a:prstGeom prst="rect">
            <a:avLst/>
          </a:prstGeom>
          <a:solidFill>
            <a:srgbClr val="F786A4"/>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rtl="0"/>
            <a:endParaRPr lang="en-US" dirty="0"/>
          </a:p>
        </p:txBody>
      </p:sp>
      <p:sp>
        <p:nvSpPr>
          <p:cNvPr id="11" name="Rectangle 10">
            <a:extLst>
              <a:ext uri="{FF2B5EF4-FFF2-40B4-BE49-F238E27FC236}">
                <a16:creationId xmlns:a16="http://schemas.microsoft.com/office/drawing/2014/main" id="{440DC4FA-E94A-47A4-A0AA-6651D022CBA6}"/>
              </a:ext>
            </a:extLst>
          </p:cNvPr>
          <p:cNvSpPr/>
          <p:nvPr/>
        </p:nvSpPr>
        <p:spPr bwMode="auto">
          <a:xfrm>
            <a:off x="7883783" y="5159376"/>
            <a:ext cx="4117212" cy="72231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2" name="TextBox 5">
            <a:extLst>
              <a:ext uri="{FF2B5EF4-FFF2-40B4-BE49-F238E27FC236}">
                <a16:creationId xmlns:a16="http://schemas.microsoft.com/office/drawing/2014/main" id="{4B5AFDC3-468F-4582-92AE-45C2DEA84565}"/>
              </a:ext>
            </a:extLst>
          </p:cNvPr>
          <p:cNvSpPr txBox="1">
            <a:spLocks noChangeArrowheads="1"/>
          </p:cNvSpPr>
          <p:nvPr/>
        </p:nvSpPr>
        <p:spPr bwMode="auto">
          <a:xfrm>
            <a:off x="10157654" y="1433514"/>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Cortex-A</a:t>
            </a:r>
          </a:p>
        </p:txBody>
      </p:sp>
      <p:sp>
        <p:nvSpPr>
          <p:cNvPr id="14" name="TextBox 3">
            <a:extLst>
              <a:ext uri="{FF2B5EF4-FFF2-40B4-BE49-F238E27FC236}">
                <a16:creationId xmlns:a16="http://schemas.microsoft.com/office/drawing/2014/main" id="{366E6B7B-6926-44A2-816A-2110D04B2944}"/>
              </a:ext>
            </a:extLst>
          </p:cNvPr>
          <p:cNvSpPr txBox="1">
            <a:spLocks noChangeArrowheads="1"/>
          </p:cNvSpPr>
          <p:nvPr/>
        </p:nvSpPr>
        <p:spPr bwMode="auto">
          <a:xfrm>
            <a:off x="8219546" y="4504063"/>
            <a:ext cx="1804811" cy="137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spcBef>
                <a:spcPts val="300"/>
              </a:spcBef>
            </a:pPr>
            <a:r>
              <a:rPr lang="en-GB" sz="1100" b="0" dirty="0"/>
              <a:t>SC000</a:t>
            </a:r>
          </a:p>
          <a:p>
            <a:pPr algn="l" rtl="0" eaLnBrk="1" hangingPunct="1">
              <a:spcBef>
                <a:spcPts val="300"/>
              </a:spcBef>
            </a:pPr>
            <a:r>
              <a:rPr lang="en-GB" sz="1100" b="0" dirty="0"/>
              <a:t>SC100</a:t>
            </a:r>
          </a:p>
          <a:p>
            <a:pPr algn="l" rtl="0" eaLnBrk="1" hangingPunct="1">
              <a:spcBef>
                <a:spcPts val="300"/>
              </a:spcBef>
              <a:spcAft>
                <a:spcPts val="600"/>
              </a:spcAft>
            </a:pPr>
            <a:r>
              <a:rPr lang="en-GB" sz="1100" b="0" dirty="0"/>
              <a:t>SC300</a:t>
            </a:r>
          </a:p>
          <a:p>
            <a:pPr algn="l" rtl="0" eaLnBrk="1" hangingPunct="1">
              <a:spcBef>
                <a:spcPts val="300"/>
              </a:spcBef>
            </a:pPr>
            <a:r>
              <a:rPr lang="en-GB" sz="1100" b="0" dirty="0" smtClean="0"/>
              <a:t>Arm11</a:t>
            </a:r>
            <a:endParaRPr lang="en-GB" sz="1100" b="0" dirty="0"/>
          </a:p>
          <a:p>
            <a:pPr algn="l" rtl="0" eaLnBrk="1" hangingPunct="1">
              <a:spcBef>
                <a:spcPts val="300"/>
              </a:spcBef>
            </a:pPr>
            <a:r>
              <a:rPr lang="en-GB" sz="1100" b="0" dirty="0" smtClean="0"/>
              <a:t>Arm9</a:t>
            </a:r>
            <a:endParaRPr lang="en-GB" sz="1100" b="0" dirty="0"/>
          </a:p>
          <a:p>
            <a:pPr algn="l" rtl="0" eaLnBrk="1" hangingPunct="1">
              <a:spcBef>
                <a:spcPts val="300"/>
              </a:spcBef>
            </a:pPr>
            <a:r>
              <a:rPr lang="en-GB" sz="1100" b="0" dirty="0" smtClean="0"/>
              <a:t>Arm7</a:t>
            </a:r>
            <a:endParaRPr lang="en-GB" sz="1100" b="0" dirty="0"/>
          </a:p>
        </p:txBody>
      </p:sp>
      <p:sp>
        <p:nvSpPr>
          <p:cNvPr id="15" name="TextBox 33">
            <a:extLst>
              <a:ext uri="{FF2B5EF4-FFF2-40B4-BE49-F238E27FC236}">
                <a16:creationId xmlns:a16="http://schemas.microsoft.com/office/drawing/2014/main" id="{EAA36860-D768-4D4F-85B1-B539C7AC65C8}"/>
              </a:ext>
            </a:extLst>
          </p:cNvPr>
          <p:cNvSpPr txBox="1">
            <a:spLocks noChangeArrowheads="1"/>
          </p:cNvSpPr>
          <p:nvPr/>
        </p:nvSpPr>
        <p:spPr bwMode="auto">
          <a:xfrm>
            <a:off x="10157654" y="2597151"/>
            <a:ext cx="225125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Cortex-R</a:t>
            </a:r>
          </a:p>
        </p:txBody>
      </p:sp>
      <p:sp>
        <p:nvSpPr>
          <p:cNvPr id="16" name="TextBox 34">
            <a:extLst>
              <a:ext uri="{FF2B5EF4-FFF2-40B4-BE49-F238E27FC236}">
                <a16:creationId xmlns:a16="http://schemas.microsoft.com/office/drawing/2014/main" id="{5F32FEC2-F4EA-4EAD-A7C5-9202A8B76BD8}"/>
              </a:ext>
            </a:extLst>
          </p:cNvPr>
          <p:cNvSpPr txBox="1">
            <a:spLocks noChangeArrowheads="1"/>
          </p:cNvSpPr>
          <p:nvPr/>
        </p:nvSpPr>
        <p:spPr bwMode="auto">
          <a:xfrm>
            <a:off x="10157654" y="3487739"/>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Cortex-M</a:t>
            </a:r>
          </a:p>
        </p:txBody>
      </p:sp>
      <p:sp>
        <p:nvSpPr>
          <p:cNvPr id="17" name="TextBox 35">
            <a:extLst>
              <a:ext uri="{FF2B5EF4-FFF2-40B4-BE49-F238E27FC236}">
                <a16:creationId xmlns:a16="http://schemas.microsoft.com/office/drawing/2014/main" id="{DFF363B8-3C5C-43CF-9D77-28E17D23F533}"/>
              </a:ext>
            </a:extLst>
          </p:cNvPr>
          <p:cNvSpPr txBox="1">
            <a:spLocks noChangeArrowheads="1"/>
          </p:cNvSpPr>
          <p:nvPr/>
        </p:nvSpPr>
        <p:spPr bwMode="auto">
          <a:xfrm>
            <a:off x="10081485" y="4518026"/>
            <a:ext cx="238243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SecurCore</a:t>
            </a:r>
          </a:p>
        </p:txBody>
      </p:sp>
      <p:sp>
        <p:nvSpPr>
          <p:cNvPr id="18" name="TextBox 36">
            <a:extLst>
              <a:ext uri="{FF2B5EF4-FFF2-40B4-BE49-F238E27FC236}">
                <a16:creationId xmlns:a16="http://schemas.microsoft.com/office/drawing/2014/main" id="{CD670B40-8F95-46C3-96BD-BFD8BBE724A9}"/>
              </a:ext>
            </a:extLst>
          </p:cNvPr>
          <p:cNvSpPr txBox="1">
            <a:spLocks noChangeArrowheads="1"/>
          </p:cNvSpPr>
          <p:nvPr/>
        </p:nvSpPr>
        <p:spPr bwMode="auto">
          <a:xfrm>
            <a:off x="10352312" y="5213351"/>
            <a:ext cx="199100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Klasik</a:t>
            </a:r>
          </a:p>
        </p:txBody>
      </p:sp>
      <p:sp>
        <p:nvSpPr>
          <p:cNvPr id="19" name="Rectangle 6">
            <a:extLst>
              <a:ext uri="{FF2B5EF4-FFF2-40B4-BE49-F238E27FC236}">
                <a16:creationId xmlns:a16="http://schemas.microsoft.com/office/drawing/2014/main" id="{CB9C4B4A-C36E-4C92-8E9A-C2E3F0102030}"/>
              </a:ext>
            </a:extLst>
          </p:cNvPr>
          <p:cNvSpPr>
            <a:spLocks noChangeArrowheads="1"/>
          </p:cNvSpPr>
          <p:nvPr/>
        </p:nvSpPr>
        <p:spPr bwMode="auto">
          <a:xfrm>
            <a:off x="8040193" y="790576"/>
            <a:ext cx="150225" cy="112713"/>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20" name="Rectangle 37">
            <a:extLst>
              <a:ext uri="{FF2B5EF4-FFF2-40B4-BE49-F238E27FC236}">
                <a16:creationId xmlns:a16="http://schemas.microsoft.com/office/drawing/2014/main" id="{7C416BCE-5B9F-4892-9B29-3032C9935C54}"/>
              </a:ext>
            </a:extLst>
          </p:cNvPr>
          <p:cNvSpPr>
            <a:spLocks noChangeArrowheads="1"/>
          </p:cNvSpPr>
          <p:nvPr/>
        </p:nvSpPr>
        <p:spPr bwMode="auto">
          <a:xfrm>
            <a:off x="8040193" y="1021822"/>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21" name="Rectangle 38">
            <a:extLst>
              <a:ext uri="{FF2B5EF4-FFF2-40B4-BE49-F238E27FC236}">
                <a16:creationId xmlns:a16="http://schemas.microsoft.com/office/drawing/2014/main" id="{EA1F26B3-20BC-47BE-BF00-60907FD399AC}"/>
              </a:ext>
            </a:extLst>
          </p:cNvPr>
          <p:cNvSpPr>
            <a:spLocks noChangeArrowheads="1"/>
          </p:cNvSpPr>
          <p:nvPr/>
        </p:nvSpPr>
        <p:spPr bwMode="auto">
          <a:xfrm>
            <a:off x="8040193" y="1253067"/>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22" name="Rectangle 39">
            <a:extLst>
              <a:ext uri="{FF2B5EF4-FFF2-40B4-BE49-F238E27FC236}">
                <a16:creationId xmlns:a16="http://schemas.microsoft.com/office/drawing/2014/main" id="{EAA2C5FA-787D-4AC8-87C4-CCED33997551}"/>
              </a:ext>
            </a:extLst>
          </p:cNvPr>
          <p:cNvSpPr>
            <a:spLocks noChangeArrowheads="1"/>
          </p:cNvSpPr>
          <p:nvPr/>
        </p:nvSpPr>
        <p:spPr bwMode="auto">
          <a:xfrm>
            <a:off x="8040193" y="1484313"/>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23" name="Rectangle 40">
            <a:extLst>
              <a:ext uri="{FF2B5EF4-FFF2-40B4-BE49-F238E27FC236}">
                <a16:creationId xmlns:a16="http://schemas.microsoft.com/office/drawing/2014/main" id="{F8B2A4FC-8476-4A97-89E8-A0B99CB04434}"/>
              </a:ext>
            </a:extLst>
          </p:cNvPr>
          <p:cNvSpPr>
            <a:spLocks noChangeArrowheads="1"/>
          </p:cNvSpPr>
          <p:nvPr/>
        </p:nvSpPr>
        <p:spPr bwMode="auto">
          <a:xfrm>
            <a:off x="8040193" y="1725613"/>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24" name="Rectangle 41">
            <a:extLst>
              <a:ext uri="{FF2B5EF4-FFF2-40B4-BE49-F238E27FC236}">
                <a16:creationId xmlns:a16="http://schemas.microsoft.com/office/drawing/2014/main" id="{54D202D1-8468-431F-8FC8-8DE81C2799F8}"/>
              </a:ext>
            </a:extLst>
          </p:cNvPr>
          <p:cNvSpPr>
            <a:spLocks noChangeArrowheads="1"/>
          </p:cNvSpPr>
          <p:nvPr/>
        </p:nvSpPr>
        <p:spPr bwMode="auto">
          <a:xfrm>
            <a:off x="8040193" y="1938338"/>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25" name="Rectangle 42">
            <a:extLst>
              <a:ext uri="{FF2B5EF4-FFF2-40B4-BE49-F238E27FC236}">
                <a16:creationId xmlns:a16="http://schemas.microsoft.com/office/drawing/2014/main" id="{92EA6425-E6B4-49CB-A3B0-1F51667B8080}"/>
              </a:ext>
            </a:extLst>
          </p:cNvPr>
          <p:cNvSpPr>
            <a:spLocks noChangeArrowheads="1"/>
          </p:cNvSpPr>
          <p:nvPr/>
        </p:nvSpPr>
        <p:spPr bwMode="auto">
          <a:xfrm>
            <a:off x="8040193" y="2141538"/>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26" name="Rectangle 43">
            <a:extLst>
              <a:ext uri="{FF2B5EF4-FFF2-40B4-BE49-F238E27FC236}">
                <a16:creationId xmlns:a16="http://schemas.microsoft.com/office/drawing/2014/main" id="{B955B20D-D2A6-4974-9CC3-7239EAE86BE1}"/>
              </a:ext>
            </a:extLst>
          </p:cNvPr>
          <p:cNvSpPr>
            <a:spLocks noChangeArrowheads="1"/>
          </p:cNvSpPr>
          <p:nvPr/>
        </p:nvSpPr>
        <p:spPr bwMode="auto">
          <a:xfrm>
            <a:off x="8040193" y="3343276"/>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27" name="Rectangle 44">
            <a:extLst>
              <a:ext uri="{FF2B5EF4-FFF2-40B4-BE49-F238E27FC236}">
                <a16:creationId xmlns:a16="http://schemas.microsoft.com/office/drawing/2014/main" id="{9D9960A1-9262-44D7-85D4-23AB4E1B9E07}"/>
              </a:ext>
            </a:extLst>
          </p:cNvPr>
          <p:cNvSpPr>
            <a:spLocks noChangeArrowheads="1"/>
          </p:cNvSpPr>
          <p:nvPr/>
        </p:nvSpPr>
        <p:spPr bwMode="auto">
          <a:xfrm>
            <a:off x="8040193" y="3559176"/>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28" name="Rectangle 45">
            <a:extLst>
              <a:ext uri="{FF2B5EF4-FFF2-40B4-BE49-F238E27FC236}">
                <a16:creationId xmlns:a16="http://schemas.microsoft.com/office/drawing/2014/main" id="{494EBB50-812A-41EF-A2C0-D869372E40DC}"/>
              </a:ext>
            </a:extLst>
          </p:cNvPr>
          <p:cNvSpPr>
            <a:spLocks noChangeArrowheads="1"/>
          </p:cNvSpPr>
          <p:nvPr/>
        </p:nvSpPr>
        <p:spPr bwMode="auto">
          <a:xfrm>
            <a:off x="8040193" y="3762376"/>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29" name="Rectangle 46">
            <a:extLst>
              <a:ext uri="{FF2B5EF4-FFF2-40B4-BE49-F238E27FC236}">
                <a16:creationId xmlns:a16="http://schemas.microsoft.com/office/drawing/2014/main" id="{B748CCF7-7865-4DB5-AAA8-035AD6289191}"/>
              </a:ext>
            </a:extLst>
          </p:cNvPr>
          <p:cNvSpPr>
            <a:spLocks noChangeArrowheads="1"/>
          </p:cNvSpPr>
          <p:nvPr/>
        </p:nvSpPr>
        <p:spPr bwMode="auto">
          <a:xfrm>
            <a:off x="8040193" y="3975100"/>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30" name="Rectangle 47">
            <a:extLst>
              <a:ext uri="{FF2B5EF4-FFF2-40B4-BE49-F238E27FC236}">
                <a16:creationId xmlns:a16="http://schemas.microsoft.com/office/drawing/2014/main" id="{5B437164-C80F-40D3-9E5E-82F4E9995878}"/>
              </a:ext>
            </a:extLst>
          </p:cNvPr>
          <p:cNvSpPr>
            <a:spLocks noChangeArrowheads="1"/>
          </p:cNvSpPr>
          <p:nvPr/>
        </p:nvSpPr>
        <p:spPr bwMode="auto">
          <a:xfrm>
            <a:off x="8040193" y="4178301"/>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31" name="Rectangle 48">
            <a:extLst>
              <a:ext uri="{FF2B5EF4-FFF2-40B4-BE49-F238E27FC236}">
                <a16:creationId xmlns:a16="http://schemas.microsoft.com/office/drawing/2014/main" id="{F5603125-DDFB-4FF3-B77C-28A71A67658C}"/>
              </a:ext>
            </a:extLst>
          </p:cNvPr>
          <p:cNvSpPr>
            <a:spLocks noChangeArrowheads="1"/>
          </p:cNvSpPr>
          <p:nvPr/>
        </p:nvSpPr>
        <p:spPr bwMode="auto">
          <a:xfrm>
            <a:off x="8040193" y="4578351"/>
            <a:ext cx="150225" cy="112713"/>
          </a:xfrm>
          <a:prstGeom prst="rect">
            <a:avLst/>
          </a:prstGeom>
          <a:solidFill>
            <a:srgbClr val="00B0F0"/>
          </a:solidFill>
          <a:ln w="12700" algn="ctr">
            <a:solidFill>
              <a:schemeClr val="bg1"/>
            </a:solidFill>
            <a:round/>
            <a:headEnd/>
            <a:tailEnd/>
          </a:ln>
        </p:spPr>
        <p:txBody>
          <a:bodyPr wrap="none" anchor="ctr"/>
          <a:lstStyle/>
          <a:p>
            <a:pPr algn="ctr" rtl="0"/>
            <a:endParaRPr lang="en-US" dirty="0"/>
          </a:p>
        </p:txBody>
      </p:sp>
      <p:sp>
        <p:nvSpPr>
          <p:cNvPr id="32" name="Rectangle 49">
            <a:extLst>
              <a:ext uri="{FF2B5EF4-FFF2-40B4-BE49-F238E27FC236}">
                <a16:creationId xmlns:a16="http://schemas.microsoft.com/office/drawing/2014/main" id="{D8854967-4EBD-4D85-B9E1-BC730F28A8A5}"/>
              </a:ext>
            </a:extLst>
          </p:cNvPr>
          <p:cNvSpPr>
            <a:spLocks noChangeArrowheads="1"/>
          </p:cNvSpPr>
          <p:nvPr/>
        </p:nvSpPr>
        <p:spPr bwMode="auto">
          <a:xfrm>
            <a:off x="8040193" y="4775201"/>
            <a:ext cx="150225" cy="112713"/>
          </a:xfrm>
          <a:prstGeom prst="rect">
            <a:avLst/>
          </a:prstGeom>
          <a:solidFill>
            <a:srgbClr val="00B0F0"/>
          </a:solidFill>
          <a:ln w="12700" algn="ctr">
            <a:solidFill>
              <a:schemeClr val="bg1"/>
            </a:solidFill>
            <a:round/>
            <a:headEnd/>
            <a:tailEnd/>
          </a:ln>
        </p:spPr>
        <p:txBody>
          <a:bodyPr wrap="none" anchor="ctr"/>
          <a:lstStyle/>
          <a:p>
            <a:pPr algn="ctr" rtl="0"/>
            <a:endParaRPr lang="en-US" dirty="0"/>
          </a:p>
        </p:txBody>
      </p:sp>
      <p:sp>
        <p:nvSpPr>
          <p:cNvPr id="33" name="Rectangle 50">
            <a:extLst>
              <a:ext uri="{FF2B5EF4-FFF2-40B4-BE49-F238E27FC236}">
                <a16:creationId xmlns:a16="http://schemas.microsoft.com/office/drawing/2014/main" id="{121E89D8-2994-4121-BB8D-9464ECAA2B37}"/>
              </a:ext>
            </a:extLst>
          </p:cNvPr>
          <p:cNvSpPr>
            <a:spLocks noChangeArrowheads="1"/>
          </p:cNvSpPr>
          <p:nvPr/>
        </p:nvSpPr>
        <p:spPr bwMode="auto">
          <a:xfrm>
            <a:off x="8040193" y="4978401"/>
            <a:ext cx="150225" cy="112713"/>
          </a:xfrm>
          <a:prstGeom prst="rect">
            <a:avLst/>
          </a:prstGeom>
          <a:solidFill>
            <a:srgbClr val="00B0F0"/>
          </a:solidFill>
          <a:ln w="12700" algn="ctr">
            <a:solidFill>
              <a:schemeClr val="bg1"/>
            </a:solidFill>
            <a:round/>
            <a:headEnd/>
            <a:tailEnd/>
          </a:ln>
        </p:spPr>
        <p:txBody>
          <a:bodyPr wrap="none" anchor="ctr"/>
          <a:lstStyle/>
          <a:p>
            <a:pPr algn="ctr" rtl="0"/>
            <a:endParaRPr lang="en-US" dirty="0"/>
          </a:p>
        </p:txBody>
      </p:sp>
      <p:sp>
        <p:nvSpPr>
          <p:cNvPr id="34" name="Rectangle 33">
            <a:extLst>
              <a:ext uri="{FF2B5EF4-FFF2-40B4-BE49-F238E27FC236}">
                <a16:creationId xmlns:a16="http://schemas.microsoft.com/office/drawing/2014/main" id="{D5E9699F-7ECB-46D2-8A95-70B92EC66B1B}"/>
              </a:ext>
            </a:extLst>
          </p:cNvPr>
          <p:cNvSpPr/>
          <p:nvPr/>
        </p:nvSpPr>
        <p:spPr bwMode="auto">
          <a:xfrm>
            <a:off x="8040193" y="52562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5" name="Rectangle 34">
            <a:extLst>
              <a:ext uri="{FF2B5EF4-FFF2-40B4-BE49-F238E27FC236}">
                <a16:creationId xmlns:a16="http://schemas.microsoft.com/office/drawing/2014/main" id="{A40B456E-B733-4001-BF5A-2E56473BD05B}"/>
              </a:ext>
            </a:extLst>
          </p:cNvPr>
          <p:cNvSpPr/>
          <p:nvPr/>
        </p:nvSpPr>
        <p:spPr bwMode="auto">
          <a:xfrm>
            <a:off x="8040193" y="54594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6" name="Rectangle 35">
            <a:extLst>
              <a:ext uri="{FF2B5EF4-FFF2-40B4-BE49-F238E27FC236}">
                <a16:creationId xmlns:a16="http://schemas.microsoft.com/office/drawing/2014/main" id="{37218059-F35D-46DC-A4C0-9E4CB2FED588}"/>
              </a:ext>
            </a:extLst>
          </p:cNvPr>
          <p:cNvSpPr/>
          <p:nvPr/>
        </p:nvSpPr>
        <p:spPr bwMode="auto">
          <a:xfrm>
            <a:off x="8040193" y="56626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7" name="Rectangle 54">
            <a:extLst>
              <a:ext uri="{FF2B5EF4-FFF2-40B4-BE49-F238E27FC236}">
                <a16:creationId xmlns:a16="http://schemas.microsoft.com/office/drawing/2014/main" id="{C16AAB01-B4E8-4172-8120-F9196339662A}"/>
              </a:ext>
            </a:extLst>
          </p:cNvPr>
          <p:cNvSpPr>
            <a:spLocks noChangeArrowheads="1"/>
          </p:cNvSpPr>
          <p:nvPr/>
        </p:nvSpPr>
        <p:spPr bwMode="auto">
          <a:xfrm>
            <a:off x="8040193" y="2584451"/>
            <a:ext cx="150225" cy="112713"/>
          </a:xfrm>
          <a:prstGeom prst="rect">
            <a:avLst/>
          </a:prstGeom>
          <a:solidFill>
            <a:srgbClr val="FFC000"/>
          </a:solidFill>
          <a:ln w="12700" algn="ctr">
            <a:solidFill>
              <a:schemeClr val="bg1"/>
            </a:solidFill>
            <a:round/>
            <a:headEnd/>
            <a:tailEnd/>
          </a:ln>
        </p:spPr>
        <p:txBody>
          <a:bodyPr wrap="none" anchor="ctr"/>
          <a:lstStyle/>
          <a:p>
            <a:pPr algn="ctr" rtl="0"/>
            <a:endParaRPr lang="en-US" dirty="0"/>
          </a:p>
        </p:txBody>
      </p:sp>
      <p:sp>
        <p:nvSpPr>
          <p:cNvPr id="38" name="Rectangle 55">
            <a:extLst>
              <a:ext uri="{FF2B5EF4-FFF2-40B4-BE49-F238E27FC236}">
                <a16:creationId xmlns:a16="http://schemas.microsoft.com/office/drawing/2014/main" id="{E58B71E2-1CAB-4909-B3AE-002F06B86347}"/>
              </a:ext>
            </a:extLst>
          </p:cNvPr>
          <p:cNvSpPr>
            <a:spLocks noChangeArrowheads="1"/>
          </p:cNvSpPr>
          <p:nvPr/>
        </p:nvSpPr>
        <p:spPr bwMode="auto">
          <a:xfrm>
            <a:off x="8040193" y="2797176"/>
            <a:ext cx="150225" cy="112713"/>
          </a:xfrm>
          <a:prstGeom prst="rect">
            <a:avLst/>
          </a:prstGeom>
          <a:solidFill>
            <a:srgbClr val="FFC000"/>
          </a:solidFill>
          <a:ln w="12700" algn="ctr">
            <a:solidFill>
              <a:schemeClr val="bg1"/>
            </a:solidFill>
            <a:round/>
            <a:headEnd/>
            <a:tailEnd/>
          </a:ln>
        </p:spPr>
        <p:txBody>
          <a:bodyPr wrap="none" anchor="ctr"/>
          <a:lstStyle/>
          <a:p>
            <a:pPr algn="ctr" rtl="0"/>
            <a:endParaRPr lang="en-US" dirty="0"/>
          </a:p>
        </p:txBody>
      </p:sp>
      <p:sp>
        <p:nvSpPr>
          <p:cNvPr id="39" name="Rectangle 56">
            <a:extLst>
              <a:ext uri="{FF2B5EF4-FFF2-40B4-BE49-F238E27FC236}">
                <a16:creationId xmlns:a16="http://schemas.microsoft.com/office/drawing/2014/main" id="{F1FA05A2-4461-4600-8E2E-8A41105DEE6C}"/>
              </a:ext>
            </a:extLst>
          </p:cNvPr>
          <p:cNvSpPr>
            <a:spLocks noChangeArrowheads="1"/>
          </p:cNvSpPr>
          <p:nvPr/>
        </p:nvSpPr>
        <p:spPr bwMode="auto">
          <a:xfrm>
            <a:off x="8040193" y="3000376"/>
            <a:ext cx="150225" cy="112713"/>
          </a:xfrm>
          <a:prstGeom prst="rect">
            <a:avLst/>
          </a:prstGeom>
          <a:solidFill>
            <a:srgbClr val="FFC000"/>
          </a:solidFill>
          <a:ln w="12700" algn="ctr">
            <a:solidFill>
              <a:schemeClr val="bg1"/>
            </a:solidFill>
            <a:round/>
            <a:headEnd/>
            <a:tailEnd/>
          </a:ln>
        </p:spPr>
        <p:txBody>
          <a:bodyPr wrap="none" anchor="ctr"/>
          <a:lstStyle/>
          <a:p>
            <a:pPr algn="ctr" rtl="0"/>
            <a:endParaRPr lang="en-US" dirty="0"/>
          </a:p>
        </p:txBody>
      </p:sp>
      <p:sp>
        <p:nvSpPr>
          <p:cNvPr id="40" name="TextBox 1">
            <a:extLst>
              <a:ext uri="{FF2B5EF4-FFF2-40B4-BE49-F238E27FC236}">
                <a16:creationId xmlns:a16="http://schemas.microsoft.com/office/drawing/2014/main" id="{AF21DD4C-A90F-4DC0-B1A3-1CADAB8540CF}"/>
              </a:ext>
            </a:extLst>
          </p:cNvPr>
          <p:cNvSpPr txBox="1">
            <a:spLocks noChangeArrowheads="1"/>
          </p:cNvSpPr>
          <p:nvPr/>
        </p:nvSpPr>
        <p:spPr bwMode="auto">
          <a:xfrm>
            <a:off x="9925407" y="6062663"/>
            <a:ext cx="174556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Kasım 2017 itibarıyla</a:t>
            </a:r>
          </a:p>
        </p:txBody>
      </p:sp>
      <p:sp>
        <p:nvSpPr>
          <p:cNvPr id="41" name="TextBox 3">
            <a:extLst>
              <a:ext uri="{FF2B5EF4-FFF2-40B4-BE49-F238E27FC236}">
                <a16:creationId xmlns:a16="http://schemas.microsoft.com/office/drawing/2014/main" id="{3B560394-0DCF-40FE-A134-4ECCE1E9BB9B}"/>
              </a:ext>
            </a:extLst>
          </p:cNvPr>
          <p:cNvSpPr txBox="1">
            <a:spLocks noChangeArrowheads="1"/>
          </p:cNvSpPr>
          <p:nvPr/>
        </p:nvSpPr>
        <p:spPr bwMode="auto">
          <a:xfrm>
            <a:off x="8190418" y="3238323"/>
            <a:ext cx="19679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spcBef>
                <a:spcPts val="0"/>
              </a:spcBef>
            </a:pPr>
            <a:r>
              <a:rPr lang="en-GB" sz="1200" b="0" dirty="0"/>
              <a:t>Cortex-M7</a:t>
            </a:r>
          </a:p>
          <a:p>
            <a:pPr algn="l" rtl="0" eaLnBrk="1" hangingPunct="1">
              <a:spcBef>
                <a:spcPts val="0"/>
              </a:spcBef>
            </a:pPr>
            <a:r>
              <a:rPr lang="en-GB" sz="1200" b="0" dirty="0"/>
              <a:t>Cortex-M4</a:t>
            </a:r>
          </a:p>
          <a:p>
            <a:pPr algn="l" rtl="0" eaLnBrk="1" hangingPunct="1">
              <a:spcBef>
                <a:spcPts val="0"/>
              </a:spcBef>
            </a:pPr>
            <a:r>
              <a:rPr lang="en-GB" sz="1200" b="0" dirty="0"/>
              <a:t>Cortex-M3</a:t>
            </a:r>
          </a:p>
          <a:p>
            <a:pPr algn="l" rtl="0" eaLnBrk="1" hangingPunct="1">
              <a:spcBef>
                <a:spcPts val="0"/>
              </a:spcBef>
            </a:pPr>
            <a:r>
              <a:rPr lang="en-GB" sz="1200" b="0" dirty="0"/>
              <a:t>Cortex-M1</a:t>
            </a:r>
          </a:p>
          <a:p>
            <a:pPr algn="l" rtl="0" eaLnBrk="1" hangingPunct="1">
              <a:spcBef>
                <a:spcPts val="0"/>
              </a:spcBef>
            </a:pPr>
            <a:r>
              <a:rPr lang="en-GB" sz="1200" b="0" dirty="0"/>
              <a:t>Cortex-M0 +</a:t>
            </a:r>
          </a:p>
          <a:p>
            <a:pPr algn="l" rtl="0" eaLnBrk="1" hangingPunct="1">
              <a:spcBef>
                <a:spcPts val="0"/>
              </a:spcBef>
            </a:pPr>
            <a:r>
              <a:rPr lang="en-GB" sz="1200" b="0" dirty="0"/>
              <a:t>Cortex-M0</a:t>
            </a:r>
          </a:p>
          <a:p>
            <a:pPr algn="l" rtl="0" eaLnBrk="1" hangingPunct="1">
              <a:spcBef>
                <a:spcPts val="0"/>
              </a:spcBef>
            </a:pPr>
            <a:r>
              <a:rPr lang="en-GB" sz="1200" b="0" dirty="0"/>
              <a:t>Cortex-M23</a:t>
            </a:r>
          </a:p>
          <a:p>
            <a:pPr algn="l" rtl="0" eaLnBrk="1" hangingPunct="1">
              <a:spcBef>
                <a:spcPts val="0"/>
              </a:spcBef>
            </a:pPr>
            <a:r>
              <a:rPr lang="en-GB" sz="1200" b="0" dirty="0"/>
              <a:t>Cortex-M33</a:t>
            </a:r>
          </a:p>
        </p:txBody>
      </p:sp>
      <p:sp>
        <p:nvSpPr>
          <p:cNvPr id="43" name="TextBox 3">
            <a:extLst>
              <a:ext uri="{FF2B5EF4-FFF2-40B4-BE49-F238E27FC236}">
                <a16:creationId xmlns:a16="http://schemas.microsoft.com/office/drawing/2014/main" id="{CAF8D6B8-B52A-4C11-B142-1D00415C39CF}"/>
              </a:ext>
            </a:extLst>
          </p:cNvPr>
          <p:cNvSpPr txBox="1">
            <a:spLocks noChangeArrowheads="1"/>
          </p:cNvSpPr>
          <p:nvPr/>
        </p:nvSpPr>
        <p:spPr bwMode="auto">
          <a:xfrm>
            <a:off x="8185875" y="2540879"/>
            <a:ext cx="1971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spcBef>
                <a:spcPts val="0"/>
              </a:spcBef>
            </a:pPr>
            <a:r>
              <a:rPr lang="en-GB" sz="1200" b="0" dirty="0"/>
              <a:t>Cortex-R8</a:t>
            </a:r>
          </a:p>
          <a:p>
            <a:pPr algn="l" rtl="0" eaLnBrk="1" hangingPunct="1">
              <a:spcBef>
                <a:spcPts val="0"/>
              </a:spcBef>
            </a:pPr>
            <a:r>
              <a:rPr lang="en-GB" sz="1200" b="0" dirty="0"/>
              <a:t>Cortex-R7</a:t>
            </a:r>
          </a:p>
          <a:p>
            <a:pPr algn="l" rtl="0" eaLnBrk="1" hangingPunct="1">
              <a:spcBef>
                <a:spcPts val="0"/>
              </a:spcBef>
            </a:pPr>
            <a:endParaRPr lang="en-GB" sz="1200" b="0" dirty="0"/>
          </a:p>
          <a:p>
            <a:pPr algn="l" rtl="0" eaLnBrk="1" hangingPunct="1">
              <a:spcBef>
                <a:spcPts val="0"/>
              </a:spcBef>
            </a:pPr>
            <a:endParaRPr lang="en-GB" sz="1200" b="0" dirty="0"/>
          </a:p>
          <a:p>
            <a:pPr algn="l" rtl="0" eaLnBrk="1" hangingPunct="1">
              <a:spcBef>
                <a:spcPts val="0"/>
              </a:spcBef>
            </a:pPr>
            <a:r>
              <a:rPr lang="en-GB" sz="1200" b="0" dirty="0"/>
              <a:t>Cortex-R52</a:t>
            </a:r>
          </a:p>
          <a:p>
            <a:pPr algn="l" rtl="0" eaLnBrk="1" hangingPunct="1">
              <a:spcBef>
                <a:spcPts val="0"/>
              </a:spcBef>
            </a:pPr>
            <a:r>
              <a:rPr lang="en-GB" sz="1200" b="0" dirty="0"/>
              <a:t>Cortex-R5</a:t>
            </a:r>
          </a:p>
          <a:p>
            <a:pPr algn="l" rtl="0" eaLnBrk="1" hangingPunct="1">
              <a:spcBef>
                <a:spcPts val="0"/>
              </a:spcBef>
            </a:pPr>
            <a:r>
              <a:rPr lang="en-GB" sz="1200" b="0" dirty="0"/>
              <a:t>Cortex-R4</a:t>
            </a:r>
          </a:p>
        </p:txBody>
      </p:sp>
      <p:sp>
        <p:nvSpPr>
          <p:cNvPr id="3" name="TextBox 2">
            <a:extLst>
              <a:ext uri="{FF2B5EF4-FFF2-40B4-BE49-F238E27FC236}">
                <a16:creationId xmlns:a16="http://schemas.microsoft.com/office/drawing/2014/main" id="{0366CC10-6C4F-4C0D-90CC-5019ED093FD3}"/>
              </a:ext>
            </a:extLst>
          </p:cNvPr>
          <p:cNvSpPr txBox="1"/>
          <p:nvPr/>
        </p:nvSpPr>
        <p:spPr>
          <a:xfrm>
            <a:off x="8272938" y="1690639"/>
            <a:ext cx="1808548" cy="1077218"/>
          </a:xfrm>
          <a:prstGeom prst="rect">
            <a:avLst/>
          </a:prstGeom>
          <a:noFill/>
        </p:spPr>
        <p:txBody>
          <a:bodyPr wrap="square" lIns="0" tIns="0" rIns="0" bIns="0" numCol="2" rtlCol="0">
            <a:spAutoFit/>
          </a:bodyPr>
          <a:lstStyle/>
          <a:p>
            <a:pPr algn="l" rtl="0" eaLnBrk="1" hangingPunct="1">
              <a:spcBef>
                <a:spcPts val="300"/>
              </a:spcBef>
            </a:pPr>
            <a:r>
              <a:rPr lang="en-GB" sz="1200" dirty="0">
                <a:solidFill>
                  <a:srgbClr val="000000"/>
                </a:solidFill>
                <a:latin typeface="Arial" charset="0"/>
                <a:ea typeface="MS PGothic" pitchFamily="34" charset="-128"/>
              </a:rPr>
              <a:t>Cortex-A17</a:t>
            </a:r>
          </a:p>
          <a:p>
            <a:pPr algn="l" rtl="0" eaLnBrk="1" hangingPunct="1">
              <a:spcBef>
                <a:spcPts val="300"/>
              </a:spcBef>
            </a:pPr>
            <a:r>
              <a:rPr lang="en-GB" sz="1200" dirty="0">
                <a:solidFill>
                  <a:srgbClr val="000000"/>
                </a:solidFill>
                <a:latin typeface="Arial" charset="0"/>
                <a:ea typeface="MS PGothic" pitchFamily="34" charset="-128"/>
              </a:rPr>
              <a:t>Cortex-A15</a:t>
            </a:r>
          </a:p>
          <a:p>
            <a:pPr algn="l" rtl="0" eaLnBrk="1" hangingPunct="1">
              <a:spcBef>
                <a:spcPts val="300"/>
              </a:spcBef>
            </a:pPr>
            <a:r>
              <a:rPr lang="en-GB" sz="1200" dirty="0">
                <a:solidFill>
                  <a:srgbClr val="000000"/>
                </a:solidFill>
                <a:latin typeface="Arial" charset="0"/>
                <a:ea typeface="MS PGothic" pitchFamily="34" charset="-128"/>
              </a:rPr>
              <a:t>Cortex-A9</a:t>
            </a:r>
          </a:p>
          <a:p>
            <a:pPr algn="l" rtl="0" eaLnBrk="1" hangingPunct="1">
              <a:spcBef>
                <a:spcPts val="300"/>
              </a:spcBef>
            </a:pPr>
            <a:endParaRPr lang="en-GB" sz="1200" dirty="0">
              <a:solidFill>
                <a:srgbClr val="000000"/>
              </a:solidFill>
              <a:latin typeface="Arial" charset="0"/>
              <a:ea typeface="MS PGothic" pitchFamily="34" charset="-128"/>
            </a:endParaRPr>
          </a:p>
          <a:p>
            <a:pPr algn="l" rtl="0" eaLnBrk="1" hangingPunct="1">
              <a:spcBef>
                <a:spcPts val="300"/>
              </a:spcBef>
            </a:pPr>
            <a:endParaRPr lang="en-GB" sz="1200" dirty="0">
              <a:solidFill>
                <a:srgbClr val="000000"/>
              </a:solidFill>
              <a:latin typeface="Arial" charset="0"/>
              <a:ea typeface="MS PGothic" pitchFamily="34" charset="-128"/>
            </a:endParaRPr>
          </a:p>
          <a:p>
            <a:pPr algn="l" rtl="0" eaLnBrk="1" hangingPunct="1">
              <a:spcBef>
                <a:spcPts val="300"/>
              </a:spcBef>
            </a:pPr>
            <a:r>
              <a:rPr lang="en-GB" sz="1200" dirty="0">
                <a:solidFill>
                  <a:srgbClr val="000000"/>
                </a:solidFill>
                <a:latin typeface="Arial" charset="0"/>
                <a:ea typeface="MS PGothic" pitchFamily="34" charset="-128"/>
              </a:rPr>
              <a:t>Cortex-A8</a:t>
            </a:r>
          </a:p>
          <a:p>
            <a:pPr algn="l" rtl="0" eaLnBrk="1" hangingPunct="1">
              <a:spcBef>
                <a:spcPts val="300"/>
              </a:spcBef>
            </a:pPr>
            <a:r>
              <a:rPr lang="en-GB" sz="1200" dirty="0">
                <a:solidFill>
                  <a:srgbClr val="000000"/>
                </a:solidFill>
                <a:latin typeface="Arial" charset="0"/>
                <a:ea typeface="MS PGothic" pitchFamily="34" charset="-128"/>
              </a:rPr>
              <a:t>Cortex-A7</a:t>
            </a:r>
          </a:p>
          <a:p>
            <a:pPr algn="l" rtl="0" eaLnBrk="1" hangingPunct="1">
              <a:spcBef>
                <a:spcPts val="300"/>
              </a:spcBef>
              <a:spcAft>
                <a:spcPts val="600"/>
              </a:spcAft>
            </a:pPr>
            <a:r>
              <a:rPr lang="en-GB" sz="1200" dirty="0">
                <a:solidFill>
                  <a:srgbClr val="000000"/>
                </a:solidFill>
                <a:latin typeface="Arial" charset="0"/>
                <a:ea typeface="MS PGothic" pitchFamily="34" charset="-128"/>
              </a:rPr>
              <a:t>Cortex-A5</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200" kern="1200" dirty="0" err="1">
              <a:solidFill>
                <a:schemeClr val="tx2"/>
              </a:solidFill>
              <a:latin typeface="+mn-lt"/>
              <a:ea typeface="+mn-ea"/>
              <a:cs typeface="+mn-cs"/>
            </a:endParaRPr>
          </a:p>
        </p:txBody>
      </p:sp>
      <p:sp>
        <p:nvSpPr>
          <p:cNvPr id="44" name="TextBox 43">
            <a:extLst>
              <a:ext uri="{FF2B5EF4-FFF2-40B4-BE49-F238E27FC236}">
                <a16:creationId xmlns:a16="http://schemas.microsoft.com/office/drawing/2014/main" id="{C31A7636-A82D-4D09-875F-BFC75B09C8B4}"/>
              </a:ext>
            </a:extLst>
          </p:cNvPr>
          <p:cNvSpPr txBox="1"/>
          <p:nvPr/>
        </p:nvSpPr>
        <p:spPr>
          <a:xfrm>
            <a:off x="8271522" y="815081"/>
            <a:ext cx="1809963" cy="854080"/>
          </a:xfrm>
          <a:prstGeom prst="rect">
            <a:avLst/>
          </a:prstGeom>
          <a:noFill/>
        </p:spPr>
        <p:txBody>
          <a:bodyPr wrap="square" lIns="0" tIns="0" rIns="0" bIns="0" numCol="2" rtlCol="0">
            <a:spAutoFit/>
          </a:bodyPr>
          <a:lstStyle/>
          <a:p>
            <a:pPr algn="l" rtl="0" eaLnBrk="1" hangingPunct="1">
              <a:spcBef>
                <a:spcPts val="300"/>
              </a:spcBef>
            </a:pPr>
            <a:r>
              <a:rPr lang="en-GB" sz="1200" dirty="0">
                <a:solidFill>
                  <a:srgbClr val="000000"/>
                </a:solidFill>
                <a:latin typeface="Arial" charset="0"/>
                <a:ea typeface="MS PGothic" pitchFamily="34" charset="-128"/>
              </a:rPr>
              <a:t>Cortex-A75</a:t>
            </a:r>
          </a:p>
          <a:p>
            <a:pPr algn="l" rtl="0" eaLnBrk="1" hangingPunct="1">
              <a:spcBef>
                <a:spcPts val="300"/>
              </a:spcBef>
            </a:pPr>
            <a:r>
              <a:rPr lang="en-GB" sz="1200" dirty="0">
                <a:solidFill>
                  <a:srgbClr val="000000"/>
                </a:solidFill>
                <a:latin typeface="Arial" charset="0"/>
                <a:ea typeface="MS PGothic" pitchFamily="34" charset="-128"/>
              </a:rPr>
              <a:t>Cortex-A73</a:t>
            </a:r>
          </a:p>
          <a:p>
            <a:pPr algn="l" rtl="0" eaLnBrk="1" hangingPunct="1">
              <a:spcBef>
                <a:spcPts val="300"/>
              </a:spcBef>
            </a:pPr>
            <a:r>
              <a:rPr lang="en-GB" sz="1200" dirty="0">
                <a:solidFill>
                  <a:srgbClr val="000000"/>
                </a:solidFill>
                <a:latin typeface="Arial" charset="0"/>
                <a:ea typeface="MS PGothic" pitchFamily="34" charset="-128"/>
              </a:rPr>
              <a:t>Cortex-A72</a:t>
            </a:r>
          </a:p>
          <a:p>
            <a:pPr algn="l" rtl="0" eaLnBrk="1" hangingPunct="1">
              <a:spcBef>
                <a:spcPts val="300"/>
              </a:spcBef>
            </a:pPr>
            <a:r>
              <a:rPr lang="en-GB" sz="1200" dirty="0">
                <a:solidFill>
                  <a:srgbClr val="000000"/>
                </a:solidFill>
                <a:latin typeface="Arial" charset="0"/>
                <a:ea typeface="MS PGothic" pitchFamily="34" charset="-128"/>
              </a:rPr>
              <a:t>Cortex-A57</a:t>
            </a:r>
          </a:p>
          <a:p>
            <a:pPr algn="l" rtl="0" eaLnBrk="1" hangingPunct="1">
              <a:spcBef>
                <a:spcPts val="300"/>
              </a:spcBef>
            </a:pPr>
            <a:r>
              <a:rPr lang="en-GB" sz="1200" dirty="0">
                <a:solidFill>
                  <a:srgbClr val="000000"/>
                </a:solidFill>
                <a:latin typeface="Arial" charset="0"/>
                <a:ea typeface="MS PGothic" pitchFamily="34" charset="-128"/>
              </a:rPr>
              <a:t>Cortex-A55</a:t>
            </a:r>
          </a:p>
          <a:p>
            <a:pPr algn="l" rtl="0" eaLnBrk="1" hangingPunct="1">
              <a:spcBef>
                <a:spcPts val="300"/>
              </a:spcBef>
            </a:pPr>
            <a:r>
              <a:rPr lang="en-GB" sz="1200" dirty="0">
                <a:solidFill>
                  <a:srgbClr val="000000"/>
                </a:solidFill>
                <a:latin typeface="Arial" charset="0"/>
                <a:ea typeface="MS PGothic" pitchFamily="34" charset="-128"/>
              </a:rPr>
              <a:t>Cortex-A53</a:t>
            </a:r>
          </a:p>
          <a:p>
            <a:pPr algn="l" rtl="0" eaLnBrk="1" hangingPunct="1">
              <a:spcBef>
                <a:spcPts val="300"/>
              </a:spcBef>
            </a:pPr>
            <a:r>
              <a:rPr lang="en-GB" sz="1200" dirty="0">
                <a:solidFill>
                  <a:srgbClr val="000000"/>
                </a:solidFill>
                <a:latin typeface="Arial" charset="0"/>
                <a:ea typeface="MS PGothic" pitchFamily="34" charset="-128"/>
              </a:rPr>
              <a:t>Cortex-A35</a:t>
            </a:r>
          </a:p>
          <a:p>
            <a:pPr algn="l" rtl="0" eaLnBrk="1" hangingPunct="1">
              <a:spcBef>
                <a:spcPts val="300"/>
              </a:spcBef>
            </a:pPr>
            <a:r>
              <a:rPr lang="en-GB" sz="1200" dirty="0">
                <a:solidFill>
                  <a:srgbClr val="000000"/>
                </a:solidFill>
                <a:latin typeface="Arial" charset="0"/>
                <a:ea typeface="MS PGothic" pitchFamily="34" charset="-128"/>
              </a:rPr>
              <a:t>Cortex-A32</a:t>
            </a:r>
          </a:p>
        </p:txBody>
      </p:sp>
    </p:spTree>
    <p:extLst>
      <p:ext uri="{BB962C8B-B14F-4D97-AF65-F5344CB8AC3E}">
        <p14:creationId xmlns:p14="http://schemas.microsoft.com/office/powerpoint/2010/main" val="1221203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spcBef>
                <a:spcPts val="317"/>
              </a:spcBef>
            </a:pPr>
            <a:r>
              <a:rPr lang="tr-TR" noProof="0" dirty="0" err="1" smtClean="0">
                <a:latin typeface="+mn-lt"/>
              </a:rPr>
              <a:t>SecurCore</a:t>
            </a:r>
            <a:r>
              <a:rPr lang="tr-TR" noProof="0" dirty="0" smtClean="0">
                <a:latin typeface="+mn-lt"/>
              </a:rPr>
              <a:t> serisi </a:t>
            </a:r>
            <a:r>
              <a:rPr lang="tr-TR" noProof="0" dirty="0" smtClean="0">
                <a:latin typeface="+mn-lt"/>
                <a:ea typeface="MS PGothic" pitchFamily="34" charset="-128"/>
              </a:rPr>
              <a:t>güçlü 32-bit güvenliği geliştirilmiş çözümler sağlar; bunlar geniş bir yelpazede kullanılmaktadır. </a:t>
            </a:r>
            <a:r>
              <a:rPr lang="tr-TR" noProof="0" dirty="0" smtClean="0">
                <a:latin typeface="+mn-lt"/>
              </a:rPr>
              <a:t>e-Devlet akıllı kartları, Pay TV ve bankacılık gibi güvenlik uygulamaları.</a:t>
            </a:r>
          </a:p>
          <a:p>
            <a:pPr algn="just">
              <a:spcBef>
                <a:spcPts val="317"/>
              </a:spcBef>
            </a:pPr>
            <a:r>
              <a:rPr lang="tr-TR" noProof="0" dirty="0" smtClean="0">
                <a:latin typeface="+mn-lt"/>
              </a:rPr>
              <a:t>Klasik işlemciler Arm7, Arm9 ve Arm11 ailelerini içerir; bunlar</a:t>
            </a:r>
            <a:r>
              <a:rPr lang="en-US" noProof="0" dirty="0" err="1" smtClean="0">
                <a:latin typeface="+mn-lt"/>
              </a:rPr>
              <a:t>dan</a:t>
            </a:r>
            <a:r>
              <a:rPr lang="en-US" noProof="0" dirty="0" smtClean="0">
                <a:latin typeface="+mn-lt"/>
              </a:rPr>
              <a:t> </a:t>
            </a:r>
            <a:r>
              <a:rPr lang="tr-TR" noProof="0" dirty="0" smtClean="0">
                <a:latin typeface="+mn-lt"/>
                <a:ea typeface="MS PGothic" pitchFamily="34" charset="-128"/>
              </a:rPr>
              <a:t>Arm7TDMI, her çeyrekte 1 milyardan fazla cihaz </a:t>
            </a:r>
            <a:r>
              <a:rPr lang="tr-TR" noProof="0" dirty="0" err="1" smtClean="0">
                <a:latin typeface="+mn-lt"/>
                <a:ea typeface="MS PGothic" pitchFamily="34" charset="-128"/>
              </a:rPr>
              <a:t>sevkıyatı</a:t>
            </a:r>
            <a:r>
              <a:rPr lang="tr-TR" noProof="0" dirty="0" smtClean="0">
                <a:latin typeface="+mn-lt"/>
                <a:ea typeface="MS PGothic" pitchFamily="34" charset="-128"/>
              </a:rPr>
              <a:t> ile halen piyasadaki en yüksek</a:t>
            </a:r>
            <a:r>
              <a:rPr lang="en-US" noProof="0" dirty="0" smtClean="0">
                <a:latin typeface="+mn-lt"/>
                <a:ea typeface="MS PGothic" pitchFamily="34" charset="-128"/>
              </a:rPr>
              <a:t> </a:t>
            </a:r>
            <a:r>
              <a:rPr lang="en-US" noProof="0" dirty="0" err="1" smtClean="0">
                <a:latin typeface="+mn-lt"/>
                <a:ea typeface="MS PGothic" pitchFamily="34" charset="-128"/>
              </a:rPr>
              <a:t>satış</a:t>
            </a:r>
            <a:r>
              <a:rPr lang="en-US" noProof="0" dirty="0" smtClean="0">
                <a:latin typeface="+mn-lt"/>
                <a:ea typeface="MS PGothic" pitchFamily="34" charset="-128"/>
              </a:rPr>
              <a:t> </a:t>
            </a:r>
            <a:r>
              <a:rPr lang="en-US" noProof="0" dirty="0" err="1" smtClean="0">
                <a:latin typeface="+mn-lt"/>
                <a:ea typeface="MS PGothic" pitchFamily="34" charset="-128"/>
              </a:rPr>
              <a:t>oranına</a:t>
            </a:r>
            <a:r>
              <a:rPr lang="en-US" noProof="0" dirty="0" smtClean="0">
                <a:latin typeface="+mn-lt"/>
                <a:ea typeface="MS PGothic" pitchFamily="34" charset="-128"/>
              </a:rPr>
              <a:t> </a:t>
            </a:r>
            <a:r>
              <a:rPr lang="en-US" noProof="0" dirty="0" err="1" smtClean="0">
                <a:latin typeface="+mn-lt"/>
                <a:ea typeface="MS PGothic" pitchFamily="34" charset="-128"/>
              </a:rPr>
              <a:t>sahip</a:t>
            </a:r>
            <a:r>
              <a:rPr lang="en-US" noProof="0" dirty="0" smtClean="0">
                <a:latin typeface="+mn-lt"/>
                <a:ea typeface="MS PGothic" pitchFamily="34" charset="-128"/>
              </a:rPr>
              <a:t> </a:t>
            </a:r>
            <a:r>
              <a:rPr lang="tr-TR" noProof="0" dirty="0" smtClean="0">
                <a:latin typeface="+mn-lt"/>
                <a:ea typeface="MS PGothic" pitchFamily="34" charset="-128"/>
              </a:rPr>
              <a:t>32-bit işlemci olarak 15 yılı aşkın süredir piyasada bulunmaktadır. Bu geniş işlemci yelpazesi, bugün sevk edilen tüm elektronik ürünlerin dörtte birinden fazlasının merkezinde olmaya devam ediyor.</a:t>
            </a:r>
            <a:endParaRPr lang="tr-TR" noProof="0" dirty="0">
              <a:latin typeface="+mn-lt"/>
            </a:endParaRPr>
          </a:p>
        </p:txBody>
      </p:sp>
    </p:spTree>
    <p:extLst>
      <p:ext uri="{BB962C8B-B14F-4D97-AF65-F5344CB8AC3E}">
        <p14:creationId xmlns:p14="http://schemas.microsoft.com/office/powerpoint/2010/main" val="19397538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err="1" smtClean="0">
                <a:latin typeface="+mn-lt"/>
              </a:rPr>
              <a:t>Arm</a:t>
            </a:r>
            <a:r>
              <a:rPr lang="tr-TR" noProof="0" dirty="0" smtClean="0">
                <a:latin typeface="+mn-lt"/>
              </a:rPr>
              <a:t> </a:t>
            </a:r>
            <a:r>
              <a:rPr lang="tr-TR" noProof="0" dirty="0" err="1" smtClean="0">
                <a:latin typeface="+mn-lt"/>
              </a:rPr>
              <a:t>Cortex</a:t>
            </a:r>
            <a:r>
              <a:rPr lang="tr-TR" noProof="0" dirty="0" smtClean="0">
                <a:latin typeface="+mn-lt"/>
              </a:rPr>
              <a:t>-M Serisi Ailesi</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just" rtl="0"/>
            <a:r>
              <a:rPr lang="tr-TR" altLang="en-US" noProof="0" dirty="0" err="1" smtClean="0">
                <a:latin typeface="+mn-lt"/>
                <a:ea typeface="ＭＳ Ｐゴシック" panose="020B0600070205080204" pitchFamily="34" charset="-128"/>
              </a:rPr>
              <a:t>Cortex</a:t>
            </a:r>
            <a:r>
              <a:rPr lang="tr-TR" altLang="en-US" noProof="0" dirty="0" smtClean="0">
                <a:latin typeface="+mn-lt"/>
                <a:ea typeface="ＭＳ Ｐゴシック" panose="020B0600070205080204" pitchFamily="34" charset="-128"/>
              </a:rPr>
              <a:t>-M serisi, Cortex-M0, M0 +, M1, M3, M4 ve M7'yi içerir.</a:t>
            </a:r>
          </a:p>
          <a:p>
            <a:pPr algn="just" rtl="0"/>
            <a:r>
              <a:rPr lang="tr-TR" altLang="en-US" noProof="0" dirty="0" smtClean="0">
                <a:latin typeface="+mn-lt"/>
                <a:ea typeface="ＭＳ Ｐゴシック" panose="020B0600070205080204" pitchFamily="34" charset="-128"/>
              </a:rPr>
              <a:t>Ana Özellikler</a:t>
            </a:r>
          </a:p>
          <a:p>
            <a:pPr lvl="1" algn="just" rtl="0"/>
            <a:r>
              <a:rPr lang="tr-TR" sz="2000" noProof="0" dirty="0" smtClean="0">
                <a:latin typeface="+mn-lt"/>
              </a:rPr>
              <a:t>Enerji verimliliği: </a:t>
            </a:r>
            <a:r>
              <a:rPr lang="tr-TR" noProof="0" dirty="0" smtClean="0">
                <a:latin typeface="+mn-lt"/>
              </a:rPr>
              <a:t>Daha düşük enerji maliyetleri, daha uzun pil ömrü</a:t>
            </a:r>
            <a:endParaRPr lang="tr-TR" altLang="en-US" noProof="0" dirty="0" smtClean="0">
              <a:latin typeface="+mn-lt"/>
              <a:ea typeface="ＭＳ Ｐゴシック" panose="020B0600070205080204" pitchFamily="34" charset="-128"/>
            </a:endParaRPr>
          </a:p>
          <a:p>
            <a:pPr lvl="1" algn="just" rtl="0"/>
            <a:r>
              <a:rPr lang="tr-TR" sz="2000" noProof="0" dirty="0" smtClean="0">
                <a:latin typeface="+mn-lt"/>
              </a:rPr>
              <a:t>Daha küçük kod: </a:t>
            </a:r>
            <a:r>
              <a:rPr lang="tr-TR" noProof="0" dirty="0" smtClean="0">
                <a:latin typeface="+mn-lt"/>
              </a:rPr>
              <a:t>Daha düşük silikon maliyetleri</a:t>
            </a:r>
          </a:p>
          <a:p>
            <a:pPr lvl="1" algn="just" rtl="0"/>
            <a:r>
              <a:rPr lang="tr-TR" sz="2000" noProof="0" dirty="0" smtClean="0">
                <a:latin typeface="+mn-lt"/>
              </a:rPr>
              <a:t>Kullanım kolaylığı: </a:t>
            </a:r>
            <a:r>
              <a:rPr lang="tr-TR" noProof="0" dirty="0" smtClean="0">
                <a:latin typeface="+mn-lt"/>
              </a:rPr>
              <a:t>Daha hızlı yazılım geliştirme ve yeniden kullanım</a:t>
            </a:r>
          </a:p>
          <a:p>
            <a:pPr marL="0" lvl="1" indent="0" algn="just" rtl="0">
              <a:spcAft>
                <a:spcPts val="1600"/>
              </a:spcAft>
              <a:buNone/>
            </a:pPr>
            <a:r>
              <a:rPr lang="tr-TR" sz="2400" noProof="0" dirty="0" smtClean="0">
                <a:latin typeface="+mn-lt"/>
                <a:ea typeface="ＭＳ Ｐゴシック" panose="020B0600070205080204" pitchFamily="34" charset="-128"/>
              </a:rPr>
              <a:t>Akıllı ölçüm, insan </a:t>
            </a:r>
            <a:r>
              <a:rPr lang="tr-TR" sz="2400" noProof="0" dirty="0" err="1" smtClean="0">
                <a:latin typeface="+mn-lt"/>
                <a:ea typeface="ＭＳ Ｐゴシック" panose="020B0600070205080204" pitchFamily="34" charset="-128"/>
              </a:rPr>
              <a:t>arayüz</a:t>
            </a:r>
            <a:r>
              <a:rPr lang="tr-TR" sz="2400" noProof="0" dirty="0" smtClean="0">
                <a:latin typeface="+mn-lt"/>
                <a:ea typeface="ＭＳ Ｐゴシック" panose="020B0600070205080204" pitchFamily="34" charset="-128"/>
              </a:rPr>
              <a:t> cihazları, otomotiv ve endüstriyel kontrol sistemleri, beyaz eşya, tüketici ürünleri ve tıbbi </a:t>
            </a:r>
            <a:r>
              <a:rPr lang="en-US" sz="2400" noProof="0" dirty="0" err="1" smtClean="0">
                <a:latin typeface="+mn-lt"/>
                <a:ea typeface="ＭＳ Ｐゴシック" panose="020B0600070205080204" pitchFamily="34" charset="-128"/>
              </a:rPr>
              <a:t>cihazlar</a:t>
            </a:r>
            <a:r>
              <a:rPr lang="tr-TR" sz="2400" noProof="0" dirty="0" smtClean="0">
                <a:latin typeface="+mn-lt"/>
                <a:ea typeface="ＭＳ Ｐゴシック" panose="020B0600070205080204" pitchFamily="34" charset="-128"/>
              </a:rPr>
              <a:t> gibi çeşitli yerleşik uygulamalar için idealdir</a:t>
            </a:r>
            <a:endParaRPr lang="tr-TR" altLang="en-US" sz="2400" noProof="0" dirty="0" smtClean="0">
              <a:latin typeface="+mn-lt"/>
              <a:ea typeface="ＭＳ Ｐゴシック" panose="020B0600070205080204" pitchFamily="34" charset="-128"/>
            </a:endParaRPr>
          </a:p>
          <a:p>
            <a:pPr marL="231775" lvl="1" indent="0" algn="just" rtl="0">
              <a:buNone/>
            </a:pPr>
            <a:endParaRPr lang="tr-TR" altLang="en-US" sz="2400" noProof="0" dirty="0">
              <a:latin typeface="+mn-lt"/>
              <a:ea typeface="ＭＳ Ｐゴシック" panose="020B0600070205080204" pitchFamily="34" charset="-128"/>
            </a:endParaRPr>
          </a:p>
        </p:txBody>
      </p:sp>
      <p:pic>
        <p:nvPicPr>
          <p:cNvPr id="3" name="Graphic 2" descr="Game controller">
            <a:extLst>
              <a:ext uri="{FF2B5EF4-FFF2-40B4-BE49-F238E27FC236}">
                <a16:creationId xmlns:a16="http://schemas.microsoft.com/office/drawing/2014/main" id="{9514444F-E73C-4E61-9A08-228132BE6EC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192296" y="5136857"/>
            <a:ext cx="963978" cy="914400"/>
          </a:xfrm>
          <a:prstGeom prst="rect">
            <a:avLst/>
          </a:prstGeom>
        </p:spPr>
      </p:pic>
      <p:pic>
        <p:nvPicPr>
          <p:cNvPr id="7" name="Graphic 6" descr="Car">
            <a:extLst>
              <a:ext uri="{FF2B5EF4-FFF2-40B4-BE49-F238E27FC236}">
                <a16:creationId xmlns:a16="http://schemas.microsoft.com/office/drawing/2014/main" id="{139FD59D-41FC-4B5C-A068-EAFFA3D90D37}"/>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564983" y="5136857"/>
            <a:ext cx="963978" cy="914400"/>
          </a:xfrm>
          <a:prstGeom prst="rect">
            <a:avLst/>
          </a:prstGeom>
        </p:spPr>
      </p:pic>
      <p:pic>
        <p:nvPicPr>
          <p:cNvPr id="9" name="Graphic 8" descr="Fax">
            <a:extLst>
              <a:ext uri="{FF2B5EF4-FFF2-40B4-BE49-F238E27FC236}">
                <a16:creationId xmlns:a16="http://schemas.microsoft.com/office/drawing/2014/main" id="{A3E684B3-08AD-4EE1-B36F-0D066F78E705}"/>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4937670" y="5136857"/>
            <a:ext cx="963978" cy="914400"/>
          </a:xfrm>
          <a:prstGeom prst="rect">
            <a:avLst/>
          </a:prstGeom>
        </p:spPr>
      </p:pic>
      <p:pic>
        <p:nvPicPr>
          <p:cNvPr id="11" name="Graphic 10" descr="Tablet">
            <a:extLst>
              <a:ext uri="{FF2B5EF4-FFF2-40B4-BE49-F238E27FC236}">
                <a16:creationId xmlns:a16="http://schemas.microsoft.com/office/drawing/2014/main" id="{86FF8913-1F94-433E-A8B4-0CE6D7D7FA92}"/>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a:xfrm>
            <a:off x="6310357" y="5136857"/>
            <a:ext cx="963978" cy="914400"/>
          </a:xfrm>
          <a:prstGeom prst="rect">
            <a:avLst/>
          </a:prstGeom>
        </p:spPr>
      </p:pic>
      <p:pic>
        <p:nvPicPr>
          <p:cNvPr id="13" name="Graphic 12" descr="Camera">
            <a:extLst>
              <a:ext uri="{FF2B5EF4-FFF2-40B4-BE49-F238E27FC236}">
                <a16:creationId xmlns:a16="http://schemas.microsoft.com/office/drawing/2014/main" id="{09350943-BF7A-4E85-AC23-90B8C0B48480}"/>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7683044" y="5136857"/>
            <a:ext cx="963978" cy="914400"/>
          </a:xfrm>
          <a:prstGeom prst="rect">
            <a:avLst/>
          </a:prstGeom>
        </p:spPr>
      </p:pic>
      <p:pic>
        <p:nvPicPr>
          <p:cNvPr id="15" name="Graphic 14" descr="Lamp">
            <a:extLst>
              <a:ext uri="{FF2B5EF4-FFF2-40B4-BE49-F238E27FC236}">
                <a16:creationId xmlns:a16="http://schemas.microsoft.com/office/drawing/2014/main" id="{AE7E9F6E-BE7C-4045-B692-F3F554C4ED71}"/>
              </a:ext>
            </a:extLst>
          </p:cNvPr>
          <p:cNvPicPr>
            <a:picLocks noChangeAspect="1"/>
          </p:cNvPicPr>
          <p:nvPr/>
        </p:nvPicPr>
        <p:blipFill>
          <a:blip r:embed="rId13">
            <a:extLst>
              <a:ext uri="{96DAC541-7B7A-43D3-8B79-37D633B846F1}">
                <asvg:svgBlip xmlns:asvg="http://schemas.microsoft.com/office/drawing/2016/SVG/main" xmlns="" r:embed="rId14"/>
              </a:ext>
            </a:extLst>
          </a:blip>
          <a:stretch>
            <a:fillRect/>
          </a:stretch>
        </p:blipFill>
        <p:spPr>
          <a:xfrm>
            <a:off x="9055732" y="5136857"/>
            <a:ext cx="963978" cy="914400"/>
          </a:xfrm>
          <a:prstGeom prst="rect">
            <a:avLst/>
          </a:prstGeom>
        </p:spPr>
      </p:pic>
    </p:spTree>
    <p:extLst>
      <p:ext uri="{BB962C8B-B14F-4D97-AF65-F5344CB8AC3E}">
        <p14:creationId xmlns:p14="http://schemas.microsoft.com/office/powerpoint/2010/main" val="1042420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sz="2000" noProof="0" dirty="0" smtClean="0">
                <a:latin typeface="+mn-lt"/>
              </a:rPr>
              <a:t>Bu </a:t>
            </a:r>
            <a:r>
              <a:rPr lang="tr-TR" sz="2000" noProof="0" dirty="0" err="1" smtClean="0">
                <a:latin typeface="+mn-lt"/>
              </a:rPr>
              <a:t>derste,Cortex</a:t>
            </a:r>
            <a:r>
              <a:rPr lang="tr-TR" sz="2000" noProof="0" dirty="0" smtClean="0">
                <a:latin typeface="+mn-lt"/>
              </a:rPr>
              <a:t> M serisi ailesine odaklanıyoruz; ancak öğreneceğimiz tüm SoC tasarım teknikleri diğer </a:t>
            </a:r>
            <a:r>
              <a:rPr lang="tr-TR" sz="2000" noProof="0" dirty="0" err="1" smtClean="0">
                <a:latin typeface="+mn-lt"/>
              </a:rPr>
              <a:t>Arm</a:t>
            </a:r>
            <a:r>
              <a:rPr lang="tr-TR" sz="2000" noProof="0" dirty="0" smtClean="0">
                <a:latin typeface="+mn-lt"/>
              </a:rPr>
              <a:t> işlemci ailelerine de uygulanabilir.</a:t>
            </a:r>
          </a:p>
          <a:p>
            <a:r>
              <a:rPr lang="tr-TR" sz="2000" noProof="0" dirty="0" err="1" smtClean="0">
                <a:latin typeface="+mn-lt"/>
              </a:rPr>
              <a:t>Cortex</a:t>
            </a:r>
            <a:r>
              <a:rPr lang="tr-TR" sz="2000" noProof="0" dirty="0" smtClean="0">
                <a:latin typeface="+mn-lt"/>
              </a:rPr>
              <a:t>-M serisi işlemciler </a:t>
            </a:r>
            <a:r>
              <a:rPr lang="tr-TR" sz="2000" noProof="0" dirty="0" smtClean="0">
                <a:latin typeface="+mn-lt"/>
                <a:ea typeface="MS PGothic" pitchFamily="34" charset="-128"/>
              </a:rPr>
              <a:t>yüksek performans verimliliğine sahiptirler (örneğin, Cortex-M0 = 0.9 DMIPS / MHz), böylece bir görevi </a:t>
            </a:r>
            <a:r>
              <a:rPr lang="tr-TR" sz="2000" dirty="0">
                <a:ea typeface="MS PGothic" pitchFamily="34" charset="-128"/>
              </a:rPr>
              <a:t>daha az döngü </a:t>
            </a:r>
            <a:r>
              <a:rPr lang="en-US" sz="2000" dirty="0" err="1" smtClean="0">
                <a:ea typeface="MS PGothic" pitchFamily="34" charset="-128"/>
              </a:rPr>
              <a:t>ile</a:t>
            </a:r>
            <a:r>
              <a:rPr lang="en-US" sz="2000" dirty="0" smtClean="0">
                <a:ea typeface="MS PGothic" pitchFamily="34" charset="-128"/>
              </a:rPr>
              <a:t> </a:t>
            </a:r>
            <a:r>
              <a:rPr lang="tr-TR" sz="2000" noProof="0" dirty="0" smtClean="0">
                <a:latin typeface="+mn-lt"/>
                <a:ea typeface="MS PGothic" pitchFamily="34" charset="-128"/>
              </a:rPr>
              <a:t>yerine getirebilirler.32 bitlik bir çarpma işlemi bile tek döngüde tamamlanabilir). Bu, </a:t>
            </a:r>
            <a:r>
              <a:rPr lang="tr-TR" sz="2000" noProof="0" dirty="0" err="1" smtClean="0">
                <a:latin typeface="+mn-lt"/>
                <a:ea typeface="MS PGothic" pitchFamily="34" charset="-128"/>
              </a:rPr>
              <a:t>Cortex</a:t>
            </a:r>
            <a:r>
              <a:rPr lang="tr-TR" sz="2000" noProof="0" dirty="0" smtClean="0">
                <a:latin typeface="+mn-lt"/>
                <a:ea typeface="MS PGothic" pitchFamily="34" charset="-128"/>
              </a:rPr>
              <a:t>-M tabanlı cihazların düşük güçte uyku durumunda daha fazla zaman geçirebileceği ve daha iyi enerji verimliliği ve daha uzun pil ömrü sunabileceği anlamına gelir.</a:t>
            </a:r>
          </a:p>
          <a:p>
            <a:r>
              <a:rPr lang="tr-TR" sz="2000" noProof="0" dirty="0" smtClean="0">
                <a:latin typeface="+mn-lt"/>
                <a:ea typeface="MS PGothic" pitchFamily="34" charset="-128"/>
              </a:rPr>
              <a:t>Daha küçük kod: </a:t>
            </a:r>
            <a:r>
              <a:rPr lang="tr-TR" sz="2000" noProof="0" dirty="0" smtClean="0">
                <a:latin typeface="+mn-lt"/>
              </a:rPr>
              <a:t>Kullanılarak yüksek kod yoğunluğu elde edilir. </a:t>
            </a:r>
            <a:r>
              <a:rPr lang="tr-TR" sz="2000" noProof="0" dirty="0" err="1" smtClean="0">
                <a:solidFill>
                  <a:schemeClr val="tx1"/>
                </a:solidFill>
                <a:latin typeface="+mn-lt"/>
              </a:rPr>
              <a:t>Arm</a:t>
            </a:r>
            <a:r>
              <a:rPr lang="tr-TR" sz="2000" noProof="0" dirty="0" smtClean="0">
                <a:solidFill>
                  <a:schemeClr val="tx1"/>
                </a:solidFill>
                <a:latin typeface="+mn-lt"/>
              </a:rPr>
              <a:t> Thumb-2 talimatı işlemcinin hem 32 hem de 16 bitlik talimatlar kullanmasına izin veren set.</a:t>
            </a:r>
            <a:endParaRPr lang="tr-TR" sz="2000" noProof="0" dirty="0" smtClean="0">
              <a:latin typeface="+mn-lt"/>
            </a:endParaRPr>
          </a:p>
          <a:p>
            <a:pPr defTabSz="966612" eaLnBrk="0" hangingPunct="0">
              <a:spcBef>
                <a:spcPct val="30000"/>
              </a:spcBef>
              <a:spcAft>
                <a:spcPct val="0"/>
              </a:spcAft>
              <a:defRPr/>
            </a:pPr>
            <a:r>
              <a:rPr lang="tr-TR" sz="2000" noProof="0" dirty="0" smtClean="0">
                <a:latin typeface="+mn-lt"/>
              </a:rPr>
              <a:t>Kullanım kolaylığı: </a:t>
            </a:r>
            <a:r>
              <a:rPr lang="tr-TR" sz="2000" noProof="0" dirty="0" smtClean="0">
                <a:latin typeface="+mn-lt"/>
                <a:ea typeface="MS PGothic" pitchFamily="34" charset="-128"/>
              </a:rPr>
              <a:t>Cortex-M0, birçok modern derleyicinin desteklediği </a:t>
            </a:r>
            <a:r>
              <a:rPr lang="tr-TR" sz="2000" dirty="0">
                <a:ea typeface="MS PGothic" pitchFamily="34" charset="-128"/>
              </a:rPr>
              <a:t>C </a:t>
            </a:r>
            <a:r>
              <a:rPr lang="en-US" sz="2000" dirty="0" smtClean="0">
                <a:ea typeface="MS PGothic" pitchFamily="34" charset="-128"/>
              </a:rPr>
              <a:t> </a:t>
            </a:r>
            <a:r>
              <a:rPr lang="en-US" sz="2000" noProof="0" dirty="0" err="1" smtClean="0">
                <a:latin typeface="+mn-lt"/>
                <a:ea typeface="MS PGothic" pitchFamily="34" charset="-128"/>
              </a:rPr>
              <a:t>için</a:t>
            </a:r>
            <a:r>
              <a:rPr lang="en-US" sz="2000" noProof="0" dirty="0" smtClean="0">
                <a:latin typeface="+mn-lt"/>
                <a:ea typeface="MS PGothic" pitchFamily="34" charset="-128"/>
              </a:rPr>
              <a:t> </a:t>
            </a:r>
            <a:r>
              <a:rPr lang="tr-TR" sz="2000" noProof="0" dirty="0" smtClean="0">
                <a:latin typeface="+mn-lt"/>
                <a:ea typeface="MS PGothic" pitchFamily="34" charset="-128"/>
              </a:rPr>
              <a:t>ideal olarak tasarlanmıştır, ve kesme servis rutinleri (</a:t>
            </a:r>
            <a:r>
              <a:rPr lang="tr-TR" sz="2000" noProof="0" dirty="0" err="1" smtClean="0">
                <a:latin typeface="+mn-lt"/>
                <a:ea typeface="MS PGothic" pitchFamily="34" charset="-128"/>
              </a:rPr>
              <a:t>ISR'ler</a:t>
            </a:r>
            <a:r>
              <a:rPr lang="tr-TR" sz="2000" noProof="0" dirty="0" smtClean="0">
                <a:latin typeface="+mn-lt"/>
                <a:ea typeface="MS PGothic" pitchFamily="34" charset="-128"/>
              </a:rPr>
              <a:t>) doğrudan C fonksiyonları olarak kodlanabilir. Bu </a:t>
            </a:r>
            <a:r>
              <a:rPr lang="en-US" sz="2000" dirty="0" err="1" smtClean="0">
                <a:solidFill>
                  <a:schemeClr val="tx1"/>
                </a:solidFill>
              </a:rPr>
              <a:t>daha</a:t>
            </a:r>
            <a:r>
              <a:rPr lang="en-US" sz="2000" dirty="0" smtClean="0">
                <a:solidFill>
                  <a:schemeClr val="tx1"/>
                </a:solidFill>
              </a:rPr>
              <a:t> </a:t>
            </a:r>
            <a:r>
              <a:rPr lang="en-US" sz="2000" dirty="0" err="1" smtClean="0">
                <a:solidFill>
                  <a:schemeClr val="tx1"/>
                </a:solidFill>
              </a:rPr>
              <a:t>hızlı</a:t>
            </a:r>
            <a:r>
              <a:rPr lang="tr-TR" sz="2000" noProof="0" dirty="0" smtClean="0">
                <a:latin typeface="+mn-lt"/>
              </a:rPr>
              <a:t> yazılım geliştirme ve yeniden kullanım</a:t>
            </a:r>
            <a:r>
              <a:rPr lang="en-US" sz="2000" noProof="0" dirty="0" smtClean="0">
                <a:latin typeface="+mn-lt"/>
              </a:rPr>
              <a:t> </a:t>
            </a:r>
            <a:r>
              <a:rPr lang="tr-TR" sz="2000" dirty="0">
                <a:ea typeface="MS PGothic" pitchFamily="34" charset="-128"/>
              </a:rPr>
              <a:t>izin </a:t>
            </a:r>
            <a:r>
              <a:rPr lang="tr-TR" sz="2000" dirty="0" smtClean="0">
                <a:ea typeface="MS PGothic" pitchFamily="34" charset="-128"/>
              </a:rPr>
              <a:t>verir</a:t>
            </a:r>
            <a:r>
              <a:rPr lang="tr-TR" sz="2000" noProof="0" dirty="0" smtClean="0">
                <a:latin typeface="+mn-lt"/>
              </a:rPr>
              <a:t>.</a:t>
            </a:r>
          </a:p>
          <a:p>
            <a:endParaRPr lang="tr-TR" noProof="0" dirty="0" smtClean="0">
              <a:latin typeface="+mn-lt"/>
            </a:endParaRPr>
          </a:p>
          <a:p>
            <a:endParaRPr lang="tr-TR" noProof="0" dirty="0" smtClean="0">
              <a:latin typeface="+mn-lt"/>
            </a:endParaRPr>
          </a:p>
          <a:p>
            <a:endParaRPr lang="tr-TR" noProof="0" dirty="0">
              <a:latin typeface="+mn-lt"/>
            </a:endParaRPr>
          </a:p>
        </p:txBody>
      </p:sp>
    </p:spTree>
    <p:extLst>
      <p:ext uri="{BB962C8B-B14F-4D97-AF65-F5344CB8AC3E}">
        <p14:creationId xmlns:p14="http://schemas.microsoft.com/office/powerpoint/2010/main" val="2404664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err="1" smtClean="0">
                <a:latin typeface="+mn-lt"/>
              </a:rPr>
              <a:t>Arm</a:t>
            </a:r>
            <a:r>
              <a:rPr lang="tr-TR" noProof="0" dirty="0" smtClean="0">
                <a:latin typeface="+mn-lt"/>
              </a:rPr>
              <a:t> </a:t>
            </a:r>
            <a:r>
              <a:rPr lang="tr-TR" noProof="0" dirty="0" err="1" smtClean="0">
                <a:latin typeface="+mn-lt"/>
              </a:rPr>
              <a:t>Cortex</a:t>
            </a:r>
            <a:r>
              <a:rPr lang="tr-TR" noProof="0" dirty="0" smtClean="0">
                <a:latin typeface="+mn-lt"/>
              </a:rPr>
              <a:t>-M Serisi Ailesi</a:t>
            </a:r>
            <a:endParaRPr lang="tr-TR" noProof="0" dirty="0">
              <a:latin typeface="+mn-lt"/>
            </a:endParaRPr>
          </a:p>
        </p:txBody>
      </p:sp>
      <p:graphicFrame>
        <p:nvGraphicFramePr>
          <p:cNvPr id="6" name="Content Placeholder 3">
            <a:extLst>
              <a:ext uri="{FF2B5EF4-FFF2-40B4-BE49-F238E27FC236}">
                <a16:creationId xmlns:a16="http://schemas.microsoft.com/office/drawing/2014/main" id="{FC82B08C-6D94-4837-A0A4-80E51261F91D}"/>
              </a:ext>
            </a:extLst>
          </p:cNvPr>
          <p:cNvGraphicFramePr>
            <a:graphicFrameLocks noGrp="1"/>
          </p:cNvGraphicFramePr>
          <p:nvPr>
            <p:ph idx="1"/>
            <p:extLst>
              <p:ext uri="{D42A27DB-BD31-4B8C-83A1-F6EECF244321}">
                <p14:modId xmlns:p14="http://schemas.microsoft.com/office/powerpoint/2010/main" val="2057047060"/>
              </p:ext>
            </p:extLst>
          </p:nvPr>
        </p:nvGraphicFramePr>
        <p:xfrm>
          <a:off x="324708" y="1149351"/>
          <a:ext cx="11515595" cy="4921462"/>
        </p:xfrm>
        <a:graphic>
          <a:graphicData uri="http://schemas.openxmlformats.org/drawingml/2006/table">
            <a:tbl>
              <a:tblPr firstRow="1" bandRow="1">
                <a:tableStyleId>{5C22544A-7EE6-4342-B048-85BDC9FD1C3A}</a:tableStyleId>
              </a:tblPr>
              <a:tblGrid>
                <a:gridCol w="1339988">
                  <a:extLst>
                    <a:ext uri="{9D8B030D-6E8A-4147-A177-3AD203B41FA5}">
                      <a16:colId xmlns:a16="http://schemas.microsoft.com/office/drawing/2014/main" val="20000"/>
                    </a:ext>
                  </a:extLst>
                </a:gridCol>
                <a:gridCol w="1292142">
                  <a:extLst>
                    <a:ext uri="{9D8B030D-6E8A-4147-A177-3AD203B41FA5}">
                      <a16:colId xmlns:a16="http://schemas.microsoft.com/office/drawing/2014/main" val="20001"/>
                    </a:ext>
                  </a:extLst>
                </a:gridCol>
                <a:gridCol w="1218724">
                  <a:extLst>
                    <a:ext uri="{9D8B030D-6E8A-4147-A177-3AD203B41FA5}">
                      <a16:colId xmlns:a16="http://schemas.microsoft.com/office/drawing/2014/main" val="20002"/>
                    </a:ext>
                  </a:extLst>
                </a:gridCol>
                <a:gridCol w="1106558">
                  <a:extLst>
                    <a:ext uri="{9D8B030D-6E8A-4147-A177-3AD203B41FA5}">
                      <a16:colId xmlns:a16="http://schemas.microsoft.com/office/drawing/2014/main" val="20003"/>
                    </a:ext>
                  </a:extLst>
                </a:gridCol>
                <a:gridCol w="1020440">
                  <a:extLst>
                    <a:ext uri="{9D8B030D-6E8A-4147-A177-3AD203B41FA5}">
                      <a16:colId xmlns:a16="http://schemas.microsoft.com/office/drawing/2014/main" val="20004"/>
                    </a:ext>
                  </a:extLst>
                </a:gridCol>
                <a:gridCol w="985887">
                  <a:extLst>
                    <a:ext uri="{9D8B030D-6E8A-4147-A177-3AD203B41FA5}">
                      <a16:colId xmlns:a16="http://schemas.microsoft.com/office/drawing/2014/main" val="20005"/>
                    </a:ext>
                  </a:extLst>
                </a:gridCol>
                <a:gridCol w="1204040">
                  <a:extLst>
                    <a:ext uri="{9D8B030D-6E8A-4147-A177-3AD203B41FA5}">
                      <a16:colId xmlns:a16="http://schemas.microsoft.com/office/drawing/2014/main" val="20006"/>
                    </a:ext>
                  </a:extLst>
                </a:gridCol>
                <a:gridCol w="1292140">
                  <a:extLst>
                    <a:ext uri="{9D8B030D-6E8A-4147-A177-3AD203B41FA5}">
                      <a16:colId xmlns:a16="http://schemas.microsoft.com/office/drawing/2014/main" val="20007"/>
                    </a:ext>
                  </a:extLst>
                </a:gridCol>
                <a:gridCol w="939739">
                  <a:extLst>
                    <a:ext uri="{9D8B030D-6E8A-4147-A177-3AD203B41FA5}">
                      <a16:colId xmlns:a16="http://schemas.microsoft.com/office/drawing/2014/main" val="20008"/>
                    </a:ext>
                  </a:extLst>
                </a:gridCol>
                <a:gridCol w="1115937">
                  <a:extLst>
                    <a:ext uri="{9D8B030D-6E8A-4147-A177-3AD203B41FA5}">
                      <a16:colId xmlns:a16="http://schemas.microsoft.com/office/drawing/2014/main" val="20009"/>
                    </a:ext>
                  </a:extLst>
                </a:gridCol>
              </a:tblGrid>
              <a:tr h="906585">
                <a:tc>
                  <a:txBody>
                    <a:bodyPr/>
                    <a:lstStyle/>
                    <a:p>
                      <a:pPr algn="ctr" rtl="0"/>
                      <a:r>
                        <a:rPr lang="en-GB" sz="1200" dirty="0">
                          <a:effectLst/>
                        </a:rPr>
                        <a:t>İşlemci </a:t>
                      </a:r>
                    </a:p>
                  </a:txBody>
                  <a:tcPr marL="121872" marR="121872" anchor="ctr"/>
                </a:tc>
                <a:tc>
                  <a:txBody>
                    <a:bodyPr/>
                    <a:lstStyle/>
                    <a:p>
                      <a:pPr algn="ctr" rtl="0"/>
                      <a:r>
                        <a:rPr lang="en-GB" sz="1200" dirty="0" smtClean="0">
                          <a:effectLst/>
                        </a:rPr>
                        <a:t>Arm</a:t>
                      </a:r>
                      <a:r>
                        <a:rPr lang="en-GB" sz="1200" dirty="0">
                          <a:effectLst/>
                        </a:rPr>
                        <a:t/>
                      </a:r>
                      <a:br>
                        <a:rPr lang="en-GB" sz="1200" dirty="0">
                          <a:effectLst/>
                        </a:rPr>
                      </a:br>
                      <a:r>
                        <a:rPr lang="en-GB" sz="1200" dirty="0">
                          <a:effectLst/>
                        </a:rPr>
                        <a:t>Mimari</a:t>
                      </a:r>
                    </a:p>
                  </a:txBody>
                  <a:tcPr marL="121872" marR="121872" anchor="ctr"/>
                </a:tc>
                <a:tc>
                  <a:txBody>
                    <a:bodyPr/>
                    <a:lstStyle/>
                    <a:p>
                      <a:pPr algn="ctr" rtl="0"/>
                      <a:r>
                        <a:rPr lang="en-GB" sz="1200" dirty="0">
                          <a:effectLst/>
                        </a:rPr>
                        <a:t>Çekirdek</a:t>
                      </a:r>
                      <a:br>
                        <a:rPr lang="en-GB" sz="1200" dirty="0">
                          <a:effectLst/>
                        </a:rPr>
                      </a:br>
                      <a:r>
                        <a:rPr lang="en-GB" sz="1200" dirty="0">
                          <a:effectLst/>
                        </a:rPr>
                        <a:t>Mimari</a:t>
                      </a:r>
                    </a:p>
                  </a:txBody>
                  <a:tcPr marL="121872" marR="121872" anchor="ctr"/>
                </a:tc>
                <a:tc>
                  <a:txBody>
                    <a:bodyPr/>
                    <a:lstStyle/>
                    <a:p>
                      <a:pPr algn="ctr" rtl="0"/>
                      <a:r>
                        <a:rPr lang="en-GB" sz="1200" dirty="0" smtClean="0">
                          <a:effectLst/>
                        </a:rPr>
                        <a:t>Thumb</a:t>
                      </a:r>
                      <a:r>
                        <a:rPr lang="en-GB" sz="1200" baseline="30000" dirty="0" smtClean="0">
                          <a:effectLst/>
                        </a:rPr>
                        <a:t>®</a:t>
                      </a:r>
                      <a:endParaRPr lang="en-GB" sz="1200" baseline="30000" dirty="0">
                        <a:effectLst/>
                      </a:endParaRPr>
                    </a:p>
                  </a:txBody>
                  <a:tcPr marL="121872" marR="121872"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dirty="0" smtClean="0">
                          <a:effectLst/>
                        </a:rPr>
                        <a:t>Thumb</a:t>
                      </a:r>
                      <a:r>
                        <a:rPr lang="en-GB" sz="1200" baseline="30000" dirty="0" smtClean="0">
                          <a:effectLst/>
                        </a:rPr>
                        <a:t>®</a:t>
                      </a:r>
                      <a:r>
                        <a:rPr lang="en-GB" sz="1200" dirty="0" smtClean="0">
                          <a:effectLst/>
                        </a:rPr>
                        <a:t>-</a:t>
                      </a:r>
                      <a:r>
                        <a:rPr lang="en-GB" sz="1200" dirty="0">
                          <a:effectLst/>
                        </a:rPr>
                        <a:t>2</a:t>
                      </a:r>
                    </a:p>
                  </a:txBody>
                  <a:tcPr marL="121872" marR="121872" anchor="ctr"/>
                </a:tc>
                <a:tc>
                  <a:txBody>
                    <a:bodyPr/>
                    <a:lstStyle/>
                    <a:p>
                      <a:pPr algn="ctr" rtl="0"/>
                      <a:r>
                        <a:rPr lang="en-GB" sz="1200" dirty="0">
                          <a:effectLst/>
                        </a:rPr>
                        <a:t>Donanım</a:t>
                      </a:r>
                      <a:br>
                        <a:rPr lang="en-GB" sz="1200" dirty="0">
                          <a:effectLst/>
                        </a:rPr>
                      </a:br>
                      <a:r>
                        <a:rPr lang="en-GB" sz="1200" dirty="0" err="1" smtClean="0">
                          <a:effectLst/>
                        </a:rPr>
                        <a:t>Çoğullama</a:t>
                      </a:r>
                      <a:endParaRPr lang="en-GB" sz="1200" dirty="0">
                        <a:effectLst/>
                      </a:endParaRPr>
                    </a:p>
                  </a:txBody>
                  <a:tcPr marL="121872" marR="121872" anchor="ctr"/>
                </a:tc>
                <a:tc>
                  <a:txBody>
                    <a:bodyPr/>
                    <a:lstStyle/>
                    <a:p>
                      <a:pPr algn="ctr" rtl="0"/>
                      <a:r>
                        <a:rPr lang="en-GB" sz="1200" dirty="0">
                          <a:effectLst/>
                        </a:rPr>
                        <a:t>Donanım</a:t>
                      </a:r>
                      <a:br>
                        <a:rPr lang="en-GB" sz="1200" dirty="0">
                          <a:effectLst/>
                        </a:rPr>
                      </a:br>
                      <a:r>
                        <a:rPr lang="en-GB" sz="1200" dirty="0" err="1" smtClean="0">
                          <a:effectLst/>
                        </a:rPr>
                        <a:t>Bölümleme</a:t>
                      </a:r>
                      <a:endParaRPr lang="en-GB" sz="1200" dirty="0">
                        <a:effectLst/>
                      </a:endParaRPr>
                    </a:p>
                  </a:txBody>
                  <a:tcPr marL="121872" marR="121872" anchor="ctr"/>
                </a:tc>
                <a:tc>
                  <a:txBody>
                    <a:bodyPr/>
                    <a:lstStyle/>
                    <a:p>
                      <a:pPr algn="ctr" rtl="0"/>
                      <a:r>
                        <a:rPr lang="en-GB" sz="1200" dirty="0" smtClean="0">
                          <a:effectLst/>
                        </a:rPr>
                        <a:t>Saturated</a:t>
                      </a:r>
                      <a:r>
                        <a:rPr lang="en-GB" sz="1200" dirty="0">
                          <a:effectLst/>
                        </a:rPr>
                        <a:t/>
                      </a:r>
                      <a:br>
                        <a:rPr lang="en-GB" sz="1200" dirty="0">
                          <a:effectLst/>
                        </a:rPr>
                      </a:br>
                      <a:r>
                        <a:rPr lang="en-GB" sz="1200" dirty="0">
                          <a:effectLst/>
                        </a:rPr>
                        <a:t>Matematik</a:t>
                      </a:r>
                    </a:p>
                  </a:txBody>
                  <a:tcPr marL="121872" marR="121872" anchor="ctr"/>
                </a:tc>
                <a:tc>
                  <a:txBody>
                    <a:bodyPr/>
                    <a:lstStyle/>
                    <a:p>
                      <a:pPr algn="ctr" rtl="0"/>
                      <a:r>
                        <a:rPr lang="en-GB" sz="1200" dirty="0">
                          <a:effectLst/>
                        </a:rPr>
                        <a:t>DSP</a:t>
                      </a:r>
                      <a:br>
                        <a:rPr lang="en-GB" sz="1200" dirty="0">
                          <a:effectLst/>
                        </a:rPr>
                      </a:br>
                      <a:r>
                        <a:rPr lang="en-GB" sz="1200" dirty="0">
                          <a:effectLst/>
                        </a:rPr>
                        <a:t>Uzantılar</a:t>
                      </a:r>
                    </a:p>
                  </a:txBody>
                  <a:tcPr marL="121872" marR="121872" anchor="ctr"/>
                </a:tc>
                <a:tc>
                  <a:txBody>
                    <a:bodyPr/>
                    <a:lstStyle/>
                    <a:p>
                      <a:pPr algn="ctr" rtl="0"/>
                      <a:r>
                        <a:rPr lang="en-GB" sz="1200" dirty="0" err="1" smtClean="0">
                          <a:effectLst/>
                        </a:rPr>
                        <a:t>Kayan</a:t>
                      </a:r>
                      <a:r>
                        <a:rPr lang="en-GB" sz="1200" dirty="0">
                          <a:effectLst/>
                        </a:rPr>
                        <a:t/>
                      </a:r>
                      <a:br>
                        <a:rPr lang="en-GB" sz="1200" dirty="0">
                          <a:effectLst/>
                        </a:rPr>
                      </a:br>
                      <a:r>
                        <a:rPr lang="en-GB" sz="1200" dirty="0">
                          <a:effectLst/>
                        </a:rPr>
                        <a:t>Nokta</a:t>
                      </a:r>
                    </a:p>
                  </a:txBody>
                  <a:tcPr marL="121872" marR="121872" anchor="ctr"/>
                </a:tc>
                <a:extLst>
                  <a:ext uri="{0D108BD9-81ED-4DB2-BD59-A6C34878D82A}">
                    <a16:rowId xmlns:a16="http://schemas.microsoft.com/office/drawing/2014/main" val="10000"/>
                  </a:ext>
                </a:extLst>
              </a:tr>
              <a:tr h="906585">
                <a:tc>
                  <a:txBody>
                    <a:bodyPr/>
                    <a:lstStyle/>
                    <a:p>
                      <a:pPr algn="ctr" rtl="0"/>
                      <a:r>
                        <a:rPr lang="en-GB" sz="1200" dirty="0">
                          <a:solidFill>
                            <a:schemeClr val="tx1"/>
                          </a:solidFill>
                          <a:effectLst/>
                        </a:rPr>
                        <a:t>Cortex-M0</a:t>
                      </a:r>
                    </a:p>
                  </a:txBody>
                  <a:tcPr marL="121872" marR="121872" anchor="ctr"/>
                </a:tc>
                <a:tc>
                  <a:txBody>
                    <a:bodyPr/>
                    <a:lstStyle/>
                    <a:p>
                      <a:pPr algn="ctr" rtl="0"/>
                      <a:r>
                        <a:rPr lang="en-GB" sz="1200" dirty="0">
                          <a:solidFill>
                            <a:schemeClr val="tx1"/>
                          </a:solidFill>
                          <a:effectLst/>
                        </a:rPr>
                        <a:t>Armv6-M</a:t>
                      </a:r>
                    </a:p>
                  </a:txBody>
                  <a:tcPr marL="121872" marR="121872" anchor="ctr"/>
                </a:tc>
                <a:tc>
                  <a:txBody>
                    <a:bodyPr/>
                    <a:lstStyle/>
                    <a:p>
                      <a:pPr algn="ctr" rtl="0"/>
                      <a:r>
                        <a:rPr lang="en-GB" sz="1200" u="none" strike="noStrike" dirty="0">
                          <a:solidFill>
                            <a:schemeClr val="tx1"/>
                          </a:solidFill>
                          <a:effectLst/>
                        </a:rPr>
                        <a:t>Von Neumann</a:t>
                      </a:r>
                      <a:endParaRPr lang="en-GB" sz="1200" dirty="0">
                        <a:solidFill>
                          <a:schemeClr val="tx1"/>
                        </a:solidFill>
                        <a:effectLst/>
                      </a:endParaRPr>
                    </a:p>
                  </a:txBody>
                  <a:tcPr marL="121872" marR="121872" anchor="ctr"/>
                </a:tc>
                <a:tc>
                  <a:txBody>
                    <a:bodyPr/>
                    <a:lstStyle/>
                    <a:p>
                      <a:pPr algn="ctr" rtl="0"/>
                      <a:r>
                        <a:rPr lang="en-GB" sz="1200" dirty="0">
                          <a:solidFill>
                            <a:schemeClr val="tx1"/>
                          </a:solidFill>
                          <a:effectLst/>
                        </a:rPr>
                        <a:t>Çoğu</a:t>
                      </a:r>
                    </a:p>
                  </a:txBody>
                  <a:tcPr marL="121872" marR="121872" anchor="ctr"/>
                </a:tc>
                <a:tc>
                  <a:txBody>
                    <a:bodyPr/>
                    <a:lstStyle/>
                    <a:p>
                      <a:pPr algn="ctr" rtl="0"/>
                      <a:r>
                        <a:rPr lang="en-GB" sz="1200" dirty="0">
                          <a:solidFill>
                            <a:schemeClr val="tx1"/>
                          </a:solidFill>
                          <a:effectLst/>
                        </a:rPr>
                        <a:t>Alt küme</a:t>
                      </a:r>
                    </a:p>
                  </a:txBody>
                  <a:tcPr marL="121872" marR="121872" anchor="ctr"/>
                </a:tc>
                <a:tc>
                  <a:txBody>
                    <a:bodyPr/>
                    <a:lstStyle/>
                    <a:p>
                      <a:pPr algn="ctr" rtl="0"/>
                      <a:r>
                        <a:rPr lang="en-GB" sz="1200" dirty="0">
                          <a:solidFill>
                            <a:schemeClr val="tx1"/>
                          </a:solidFill>
                          <a:effectLst/>
                        </a:rPr>
                        <a:t>1 veya 32 döngü</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extLst>
                  <a:ext uri="{0D108BD9-81ED-4DB2-BD59-A6C34878D82A}">
                    <a16:rowId xmlns:a16="http://schemas.microsoft.com/office/drawing/2014/main" val="10001"/>
                  </a:ext>
                </a:extLst>
              </a:tr>
              <a:tr h="906585">
                <a:tc>
                  <a:txBody>
                    <a:bodyPr/>
                    <a:lstStyle/>
                    <a:p>
                      <a:pPr algn="ctr" rtl="0"/>
                      <a:r>
                        <a:rPr lang="en-GB" sz="1200" dirty="0">
                          <a:solidFill>
                            <a:schemeClr val="tx1"/>
                          </a:solidFill>
                          <a:effectLst/>
                        </a:rPr>
                        <a:t>Cortex-M0 +</a:t>
                      </a:r>
                    </a:p>
                  </a:txBody>
                  <a:tcPr marL="121872" marR="121872" anchor="ctr"/>
                </a:tc>
                <a:tc>
                  <a:txBody>
                    <a:bodyPr/>
                    <a:lstStyle/>
                    <a:p>
                      <a:pPr algn="ctr" rtl="0"/>
                      <a:r>
                        <a:rPr lang="en-GB" sz="1200" dirty="0">
                          <a:solidFill>
                            <a:schemeClr val="tx1"/>
                          </a:solidFill>
                          <a:effectLst/>
                        </a:rPr>
                        <a:t>Armv6-M</a:t>
                      </a:r>
                    </a:p>
                  </a:txBody>
                  <a:tcPr marL="121872" marR="121872" anchor="ctr"/>
                </a:tc>
                <a:tc>
                  <a:txBody>
                    <a:bodyPr/>
                    <a:lstStyle/>
                    <a:p>
                      <a:pPr algn="ctr" rtl="0"/>
                      <a:r>
                        <a:rPr lang="en-GB" sz="1200" u="none" strike="noStrike" dirty="0">
                          <a:solidFill>
                            <a:schemeClr val="tx1"/>
                          </a:solidFill>
                          <a:effectLst/>
                        </a:rPr>
                        <a:t>Von Neumann</a:t>
                      </a:r>
                      <a:endParaRPr lang="en-GB" sz="1200" dirty="0">
                        <a:solidFill>
                          <a:schemeClr val="tx1"/>
                        </a:solidFill>
                        <a:effectLst/>
                      </a:endParaRPr>
                    </a:p>
                  </a:txBody>
                  <a:tcPr marL="121872" marR="121872" anchor="ctr"/>
                </a:tc>
                <a:tc>
                  <a:txBody>
                    <a:bodyPr/>
                    <a:lstStyle/>
                    <a:p>
                      <a:pPr algn="ctr" rtl="0"/>
                      <a:r>
                        <a:rPr lang="en-GB" sz="1200" dirty="0">
                          <a:solidFill>
                            <a:schemeClr val="tx1"/>
                          </a:solidFill>
                          <a:effectLst/>
                        </a:rPr>
                        <a:t>Çoğu</a:t>
                      </a:r>
                    </a:p>
                  </a:txBody>
                  <a:tcPr marL="121872" marR="121872" anchor="ctr"/>
                </a:tc>
                <a:tc>
                  <a:txBody>
                    <a:bodyPr/>
                    <a:lstStyle/>
                    <a:p>
                      <a:pPr algn="ctr" rtl="0"/>
                      <a:r>
                        <a:rPr lang="en-GB" sz="1200" dirty="0">
                          <a:solidFill>
                            <a:schemeClr val="tx1"/>
                          </a:solidFill>
                          <a:effectLst/>
                        </a:rPr>
                        <a:t>Alt küme</a:t>
                      </a:r>
                    </a:p>
                  </a:txBody>
                  <a:tcPr marL="121872" marR="121872" anchor="ctr"/>
                </a:tc>
                <a:tc>
                  <a:txBody>
                    <a:bodyPr/>
                    <a:lstStyle/>
                    <a:p>
                      <a:pPr algn="ctr" rtl="0"/>
                      <a:r>
                        <a:rPr lang="en-GB" sz="1200" dirty="0">
                          <a:solidFill>
                            <a:schemeClr val="tx1"/>
                          </a:solidFill>
                          <a:effectLst/>
                        </a:rPr>
                        <a:t>1 veya 32 döngü</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extLst>
                  <a:ext uri="{0D108BD9-81ED-4DB2-BD59-A6C34878D82A}">
                    <a16:rowId xmlns:a16="http://schemas.microsoft.com/office/drawing/2014/main" val="10002"/>
                  </a:ext>
                </a:extLst>
              </a:tr>
              <a:tr h="906585">
                <a:tc>
                  <a:txBody>
                    <a:bodyPr/>
                    <a:lstStyle/>
                    <a:p>
                      <a:pPr algn="ctr" rtl="0"/>
                      <a:r>
                        <a:rPr lang="en-GB" sz="1200" dirty="0">
                          <a:solidFill>
                            <a:schemeClr val="tx1"/>
                          </a:solidFill>
                          <a:effectLst/>
                        </a:rPr>
                        <a:t>Cortex-M1</a:t>
                      </a:r>
                    </a:p>
                  </a:txBody>
                  <a:tcPr marL="121872" marR="121872" anchor="ctr"/>
                </a:tc>
                <a:tc>
                  <a:txBody>
                    <a:bodyPr/>
                    <a:lstStyle/>
                    <a:p>
                      <a:pPr algn="ctr" rtl="0"/>
                      <a:r>
                        <a:rPr lang="en-GB" sz="1200" dirty="0">
                          <a:solidFill>
                            <a:schemeClr val="tx1"/>
                          </a:solidFill>
                          <a:effectLst/>
                        </a:rPr>
                        <a:t>Armv6-M</a:t>
                      </a:r>
                    </a:p>
                  </a:txBody>
                  <a:tcPr marL="121872" marR="121872" anchor="ctr"/>
                </a:tc>
                <a:tc>
                  <a:txBody>
                    <a:bodyPr/>
                    <a:lstStyle/>
                    <a:p>
                      <a:pPr algn="ctr" rtl="0"/>
                      <a:r>
                        <a:rPr lang="en-GB" sz="1200" u="none" strike="noStrike" dirty="0">
                          <a:solidFill>
                            <a:schemeClr val="tx1"/>
                          </a:solidFill>
                          <a:effectLst/>
                        </a:rPr>
                        <a:t>Von Neumann</a:t>
                      </a:r>
                      <a:endParaRPr lang="en-GB" sz="1200" dirty="0">
                        <a:solidFill>
                          <a:schemeClr val="tx1"/>
                        </a:solidFill>
                        <a:effectLst/>
                      </a:endParaRPr>
                    </a:p>
                  </a:txBody>
                  <a:tcPr marL="121872" marR="121872" anchor="ctr"/>
                </a:tc>
                <a:tc>
                  <a:txBody>
                    <a:bodyPr/>
                    <a:lstStyle/>
                    <a:p>
                      <a:pPr algn="ctr" rtl="0"/>
                      <a:r>
                        <a:rPr lang="en-GB" sz="1200" dirty="0">
                          <a:solidFill>
                            <a:schemeClr val="tx1"/>
                          </a:solidFill>
                          <a:effectLst/>
                        </a:rPr>
                        <a:t>Çoğu</a:t>
                      </a:r>
                    </a:p>
                  </a:txBody>
                  <a:tcPr marL="121872" marR="121872" anchor="ctr"/>
                </a:tc>
                <a:tc>
                  <a:txBody>
                    <a:bodyPr/>
                    <a:lstStyle/>
                    <a:p>
                      <a:pPr algn="ctr" rtl="0"/>
                      <a:r>
                        <a:rPr lang="en-GB" sz="1200" dirty="0">
                          <a:solidFill>
                            <a:schemeClr val="tx1"/>
                          </a:solidFill>
                          <a:effectLst/>
                        </a:rPr>
                        <a:t>Alt küme</a:t>
                      </a:r>
                    </a:p>
                  </a:txBody>
                  <a:tcPr marL="121872" marR="121872" anchor="ctr"/>
                </a:tc>
                <a:tc>
                  <a:txBody>
                    <a:bodyPr/>
                    <a:lstStyle/>
                    <a:p>
                      <a:pPr algn="ctr" rtl="0"/>
                      <a:r>
                        <a:rPr lang="en-GB" sz="1200" dirty="0">
                          <a:solidFill>
                            <a:schemeClr val="tx1"/>
                          </a:solidFill>
                          <a:effectLst/>
                        </a:rPr>
                        <a:t>3 veya 33 döngü</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extLst>
                  <a:ext uri="{0D108BD9-81ED-4DB2-BD59-A6C34878D82A}">
                    <a16:rowId xmlns:a16="http://schemas.microsoft.com/office/drawing/2014/main" val="10003"/>
                  </a:ext>
                </a:extLst>
              </a:tr>
              <a:tr h="647561">
                <a:tc>
                  <a:txBody>
                    <a:bodyPr/>
                    <a:lstStyle/>
                    <a:p>
                      <a:pPr algn="ctr" rtl="0"/>
                      <a:r>
                        <a:rPr lang="en-GB" sz="1200" dirty="0">
                          <a:solidFill>
                            <a:schemeClr val="tx1"/>
                          </a:solidFill>
                          <a:effectLst/>
                        </a:rPr>
                        <a:t>Cortex-M3</a:t>
                      </a:r>
                    </a:p>
                  </a:txBody>
                  <a:tcPr marL="121872" marR="121872" anchor="ctr"/>
                </a:tc>
                <a:tc>
                  <a:txBody>
                    <a:bodyPr/>
                    <a:lstStyle/>
                    <a:p>
                      <a:pPr algn="ctr" rtl="0"/>
                      <a:r>
                        <a:rPr lang="en-GB" sz="1200" dirty="0">
                          <a:solidFill>
                            <a:schemeClr val="tx1"/>
                          </a:solidFill>
                          <a:effectLst/>
                        </a:rPr>
                        <a:t>Armv7-M</a:t>
                      </a:r>
                    </a:p>
                  </a:txBody>
                  <a:tcPr marL="121872" marR="121872" anchor="ctr"/>
                </a:tc>
                <a:tc>
                  <a:txBody>
                    <a:bodyPr/>
                    <a:lstStyle/>
                    <a:p>
                      <a:pPr algn="ctr" rtl="0"/>
                      <a:r>
                        <a:rPr lang="en-GB" sz="1200" u="none" strike="noStrike" dirty="0">
                          <a:solidFill>
                            <a:schemeClr val="tx1"/>
                          </a:solidFill>
                          <a:effectLst/>
                        </a:rPr>
                        <a:t>Harvard</a:t>
                      </a:r>
                      <a:endParaRPr lang="en-GB" sz="1200" dirty="0">
                        <a:solidFill>
                          <a:schemeClr val="tx1"/>
                        </a:solidFill>
                        <a:effectLst/>
                      </a:endParaRPr>
                    </a:p>
                  </a:txBody>
                  <a:tcPr marL="121872" marR="121872" anchor="ctr"/>
                </a:tc>
                <a:tc>
                  <a:txBody>
                    <a:bodyPr/>
                    <a:lstStyle/>
                    <a:p>
                      <a:pPr algn="ctr" rtl="0" fontAlgn="ctr"/>
                      <a:r>
                        <a:rPr lang="en-GB" sz="1200" dirty="0">
                          <a:solidFill>
                            <a:schemeClr val="tx1"/>
                          </a:solidFill>
                          <a:effectLst/>
                        </a:rPr>
                        <a:t>Tüm</a:t>
                      </a:r>
                    </a:p>
                  </a:txBody>
                  <a:tcPr marL="121872" marR="121872" anchor="ctr"/>
                </a:tc>
                <a:tc>
                  <a:txBody>
                    <a:bodyPr/>
                    <a:lstStyle/>
                    <a:p>
                      <a:pPr algn="ctr" rtl="0" fontAlgn="ctr"/>
                      <a:r>
                        <a:rPr lang="en-GB" sz="1200" dirty="0">
                          <a:solidFill>
                            <a:schemeClr val="tx1"/>
                          </a:solidFill>
                          <a:effectLst/>
                        </a:rPr>
                        <a:t>Tüm</a:t>
                      </a:r>
                    </a:p>
                  </a:txBody>
                  <a:tcPr marL="121872" marR="121872" anchor="ctr"/>
                </a:tc>
                <a:tc>
                  <a:txBody>
                    <a:bodyPr/>
                    <a:lstStyle/>
                    <a:p>
                      <a:pPr algn="ctr" rtl="0" fontAlgn="ctr"/>
                      <a:r>
                        <a:rPr lang="en-GB" sz="1200" dirty="0">
                          <a:solidFill>
                            <a:schemeClr val="tx1"/>
                          </a:solidFill>
                          <a:effectLst/>
                        </a:rPr>
                        <a:t>1 döngü</a:t>
                      </a:r>
                    </a:p>
                  </a:txBody>
                  <a:tcPr marL="121872" marR="121872" anchor="ctr"/>
                </a:tc>
                <a:tc>
                  <a:txBody>
                    <a:bodyPr/>
                    <a:lstStyle/>
                    <a:p>
                      <a:pPr algn="ctr" rtl="0" fontAlgn="ctr"/>
                      <a:r>
                        <a:rPr lang="en-GB" sz="1200" dirty="0">
                          <a:solidFill>
                            <a:schemeClr val="tx1"/>
                          </a:solidFill>
                          <a:effectLst/>
                        </a:rPr>
                        <a:t>Evet</a:t>
                      </a:r>
                    </a:p>
                  </a:txBody>
                  <a:tcPr marL="121872" marR="121872" anchor="ctr"/>
                </a:tc>
                <a:tc>
                  <a:txBody>
                    <a:bodyPr/>
                    <a:lstStyle/>
                    <a:p>
                      <a:pPr algn="ctr" rtl="0" fontAlgn="ctr"/>
                      <a:r>
                        <a:rPr lang="en-GB" sz="1200" dirty="0">
                          <a:solidFill>
                            <a:schemeClr val="tx1"/>
                          </a:solidFill>
                          <a:effectLst/>
                        </a:rPr>
                        <a:t>Evet</a:t>
                      </a:r>
                    </a:p>
                  </a:txBody>
                  <a:tcPr marL="121872" marR="121872" anchor="ctr"/>
                </a:tc>
                <a:tc>
                  <a:txBody>
                    <a:bodyPr/>
                    <a:lstStyle/>
                    <a:p>
                      <a:pPr algn="ctr" rtl="0" fontAlgn="ctr"/>
                      <a:r>
                        <a:rPr lang="en-GB" sz="1200" dirty="0">
                          <a:solidFill>
                            <a:schemeClr val="tx1"/>
                          </a:solidFill>
                          <a:effectLst/>
                        </a:rPr>
                        <a:t>Hayır</a:t>
                      </a:r>
                    </a:p>
                  </a:txBody>
                  <a:tcPr marL="121872" marR="121872" anchor="ctr"/>
                </a:tc>
                <a:tc>
                  <a:txBody>
                    <a:bodyPr/>
                    <a:lstStyle/>
                    <a:p>
                      <a:pPr algn="ctr" rtl="0" fontAlgn="ctr"/>
                      <a:r>
                        <a:rPr lang="en-GB" sz="1200" dirty="0">
                          <a:solidFill>
                            <a:schemeClr val="tx1"/>
                          </a:solidFill>
                          <a:effectLst/>
                        </a:rPr>
                        <a:t>Hayır</a:t>
                      </a:r>
                    </a:p>
                  </a:txBody>
                  <a:tcPr marL="121872" marR="121872" anchor="ctr"/>
                </a:tc>
                <a:extLst>
                  <a:ext uri="{0D108BD9-81ED-4DB2-BD59-A6C34878D82A}">
                    <a16:rowId xmlns:a16="http://schemas.microsoft.com/office/drawing/2014/main" val="10004"/>
                  </a:ext>
                </a:extLst>
              </a:tr>
              <a:tr h="647561">
                <a:tc>
                  <a:txBody>
                    <a:bodyPr/>
                    <a:lstStyle/>
                    <a:p>
                      <a:pPr algn="ctr" rtl="0"/>
                      <a:r>
                        <a:rPr lang="en-GB" sz="1200" dirty="0">
                          <a:solidFill>
                            <a:schemeClr val="tx1"/>
                          </a:solidFill>
                          <a:effectLst/>
                        </a:rPr>
                        <a:t>Cortex-M4</a:t>
                      </a:r>
                    </a:p>
                  </a:txBody>
                  <a:tcPr marL="121872" marR="121872" anchor="ctr"/>
                </a:tc>
                <a:tc>
                  <a:txBody>
                    <a:bodyPr/>
                    <a:lstStyle/>
                    <a:p>
                      <a:pPr algn="ctr" rtl="0"/>
                      <a:r>
                        <a:rPr lang="en-GB" sz="1200" dirty="0">
                          <a:solidFill>
                            <a:schemeClr val="tx1"/>
                          </a:solidFill>
                          <a:effectLst/>
                        </a:rPr>
                        <a:t>Armv7E-M</a:t>
                      </a:r>
                    </a:p>
                  </a:txBody>
                  <a:tcPr marL="121872" marR="121872" anchor="ctr"/>
                </a:tc>
                <a:tc>
                  <a:txBody>
                    <a:bodyPr/>
                    <a:lstStyle/>
                    <a:p>
                      <a:pPr algn="ctr" rtl="0"/>
                      <a:r>
                        <a:rPr lang="en-GB" sz="1200" u="none" strike="noStrike" dirty="0">
                          <a:solidFill>
                            <a:schemeClr val="tx1"/>
                          </a:solidFill>
                          <a:effectLst/>
                        </a:rPr>
                        <a:t>Harvard</a:t>
                      </a:r>
                      <a:endParaRPr lang="en-GB" sz="1200" dirty="0">
                        <a:solidFill>
                          <a:schemeClr val="tx1"/>
                        </a:solidFill>
                        <a:effectLst/>
                      </a:endParaRPr>
                    </a:p>
                  </a:txBody>
                  <a:tcPr marL="121872" marR="121872" anchor="ctr"/>
                </a:tc>
                <a:tc>
                  <a:txBody>
                    <a:bodyPr/>
                    <a:lstStyle/>
                    <a:p>
                      <a:pPr algn="ctr" rtl="0" fontAlgn="ctr"/>
                      <a:r>
                        <a:rPr lang="en-GB" sz="1200" dirty="0">
                          <a:solidFill>
                            <a:schemeClr val="tx1"/>
                          </a:solidFill>
                          <a:effectLst/>
                        </a:rPr>
                        <a:t>Tüm</a:t>
                      </a:r>
                    </a:p>
                  </a:txBody>
                  <a:tcPr marL="121872" marR="121872" anchor="ctr"/>
                </a:tc>
                <a:tc>
                  <a:txBody>
                    <a:bodyPr/>
                    <a:lstStyle/>
                    <a:p>
                      <a:pPr algn="ctr" rtl="0" fontAlgn="ctr"/>
                      <a:r>
                        <a:rPr lang="en-GB" sz="1200" dirty="0">
                          <a:solidFill>
                            <a:schemeClr val="tx1"/>
                          </a:solidFill>
                          <a:effectLst/>
                        </a:rPr>
                        <a:t>Tüm</a:t>
                      </a:r>
                    </a:p>
                  </a:txBody>
                  <a:tcPr marL="121872" marR="121872" anchor="ctr"/>
                </a:tc>
                <a:tc>
                  <a:txBody>
                    <a:bodyPr/>
                    <a:lstStyle/>
                    <a:p>
                      <a:pPr algn="ctr" rtl="0" fontAlgn="ctr"/>
                      <a:r>
                        <a:rPr lang="en-GB" sz="1200" dirty="0">
                          <a:solidFill>
                            <a:schemeClr val="tx1"/>
                          </a:solidFill>
                          <a:effectLst/>
                        </a:rPr>
                        <a:t>1 döngü</a:t>
                      </a:r>
                    </a:p>
                  </a:txBody>
                  <a:tcPr marL="121872" marR="121872" anchor="ctr"/>
                </a:tc>
                <a:tc>
                  <a:txBody>
                    <a:bodyPr/>
                    <a:lstStyle/>
                    <a:p>
                      <a:pPr algn="ctr" rtl="0" fontAlgn="ctr"/>
                      <a:r>
                        <a:rPr lang="en-GB" sz="1200" dirty="0">
                          <a:solidFill>
                            <a:schemeClr val="tx1"/>
                          </a:solidFill>
                          <a:effectLst/>
                        </a:rPr>
                        <a:t>Evet</a:t>
                      </a:r>
                    </a:p>
                  </a:txBody>
                  <a:tcPr marL="121872" marR="121872" anchor="ctr"/>
                </a:tc>
                <a:tc>
                  <a:txBody>
                    <a:bodyPr/>
                    <a:lstStyle/>
                    <a:p>
                      <a:pPr algn="ctr" rtl="0" fontAlgn="ctr"/>
                      <a:r>
                        <a:rPr lang="en-GB" sz="1200" dirty="0">
                          <a:solidFill>
                            <a:schemeClr val="tx1"/>
                          </a:solidFill>
                          <a:effectLst/>
                        </a:rPr>
                        <a:t>Evet</a:t>
                      </a:r>
                    </a:p>
                  </a:txBody>
                  <a:tcPr marL="121872" marR="121872" anchor="ctr"/>
                </a:tc>
                <a:tc>
                  <a:txBody>
                    <a:bodyPr/>
                    <a:lstStyle/>
                    <a:p>
                      <a:pPr algn="ctr" rtl="0" fontAlgn="ctr"/>
                      <a:r>
                        <a:rPr lang="en-GB" sz="1200" dirty="0">
                          <a:solidFill>
                            <a:schemeClr val="tx1"/>
                          </a:solidFill>
                          <a:effectLst/>
                        </a:rPr>
                        <a:t>Evet</a:t>
                      </a:r>
                    </a:p>
                  </a:txBody>
                  <a:tcPr marL="121872" marR="121872" anchor="ctr"/>
                </a:tc>
                <a:tc>
                  <a:txBody>
                    <a:bodyPr/>
                    <a:lstStyle/>
                    <a:p>
                      <a:pPr algn="ctr" rtl="0"/>
                      <a:r>
                        <a:rPr lang="en-GB" sz="1200" dirty="0">
                          <a:solidFill>
                            <a:schemeClr val="tx1"/>
                          </a:solidFill>
                          <a:effectLst/>
                        </a:rPr>
                        <a:t>İsteğe bağlı</a:t>
                      </a:r>
                    </a:p>
                  </a:txBody>
                  <a:tcPr marL="121872" marR="121872"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103190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noProof="0" dirty="0" err="1" smtClean="0">
                <a:latin typeface="+mn-lt"/>
              </a:rPr>
              <a:t>TheCortex</a:t>
            </a:r>
            <a:r>
              <a:rPr lang="tr-TR" noProof="0" dirty="0" smtClean="0">
                <a:latin typeface="+mn-lt"/>
              </a:rPr>
              <a:t>-M ailesindeki işlemciler, </a:t>
            </a:r>
            <a:r>
              <a:rPr lang="tr-TR" noProof="0" dirty="0" err="1" smtClean="0">
                <a:latin typeface="+mn-lt"/>
              </a:rPr>
              <a:t>Thumb</a:t>
            </a:r>
            <a:r>
              <a:rPr lang="tr-TR" noProof="0" dirty="0" smtClean="0">
                <a:latin typeface="+mn-lt"/>
              </a:rPr>
              <a:t> komut seti mimarisinin kullanımı gibi ortak özellikleri paylaşır. Bununla birlikte, bir takım farklılıkları da vardır. Örneğin, Cortex-M0, M0 + ve M1, </a:t>
            </a:r>
            <a:r>
              <a:rPr lang="tr-TR" noProof="0" dirty="0" err="1" smtClean="0">
                <a:latin typeface="+mn-lt"/>
              </a:rPr>
              <a:t>Von</a:t>
            </a:r>
            <a:r>
              <a:rPr lang="tr-TR" noProof="0" dirty="0" smtClean="0">
                <a:latin typeface="+mn-lt"/>
              </a:rPr>
              <a:t> </a:t>
            </a:r>
            <a:r>
              <a:rPr lang="tr-TR" noProof="0" dirty="0" err="1" smtClean="0">
                <a:latin typeface="+mn-lt"/>
              </a:rPr>
              <a:t>Neumann</a:t>
            </a:r>
            <a:r>
              <a:rPr lang="tr-TR" noProof="0" dirty="0" smtClean="0">
                <a:latin typeface="+mn-lt"/>
              </a:rPr>
              <a:t> işlemci mimarisine dayalıdır ve kayan nokta birimine sahip değildir, oysa Cortex-M4 gibi daha yeni tasarımlar Harvard mimarisine dayanır ve bir kayan noktayı destekler. Bununla birlikte, genel olarak, tüm </a:t>
            </a:r>
            <a:r>
              <a:rPr lang="tr-TR" noProof="0" dirty="0" err="1" smtClean="0">
                <a:latin typeface="+mn-lt"/>
              </a:rPr>
              <a:t>Cortex</a:t>
            </a:r>
            <a:r>
              <a:rPr lang="tr-TR" noProof="0" dirty="0" smtClean="0">
                <a:latin typeface="+mn-lt"/>
              </a:rPr>
              <a:t>-M işlemcileri düşük güçlü mikro denetleyici uygulamaları için tasarlanmıştır.</a:t>
            </a:r>
          </a:p>
          <a:p>
            <a:endParaRPr lang="tr-TR" noProof="0" dirty="0">
              <a:latin typeface="+mn-lt"/>
            </a:endParaRPr>
          </a:p>
        </p:txBody>
      </p:sp>
    </p:spTree>
    <p:extLst>
      <p:ext uri="{BB962C8B-B14F-4D97-AF65-F5344CB8AC3E}">
        <p14:creationId xmlns:p14="http://schemas.microsoft.com/office/powerpoint/2010/main" val="1790396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İşlemci</a:t>
            </a:r>
            <a:endParaRPr lang="tr-TR" noProof="0" dirty="0">
              <a:latin typeface="+mn-lt"/>
            </a:endParaRPr>
          </a:p>
        </p:txBody>
      </p:sp>
      <p:graphicFrame>
        <p:nvGraphicFramePr>
          <p:cNvPr id="6" name="Diagram 5">
            <a:extLst>
              <a:ext uri="{FF2B5EF4-FFF2-40B4-BE49-F238E27FC236}">
                <a16:creationId xmlns:a16="http://schemas.microsoft.com/office/drawing/2014/main" id="{6C503D19-AFC6-44F9-B10B-B6C9672DF878}"/>
              </a:ext>
            </a:extLst>
          </p:cNvPr>
          <p:cNvGraphicFramePr/>
          <p:nvPr>
            <p:extLst>
              <p:ext uri="{D42A27DB-BD31-4B8C-83A1-F6EECF244321}">
                <p14:modId xmlns:p14="http://schemas.microsoft.com/office/powerpoint/2010/main" val="968712201"/>
              </p:ext>
            </p:extLst>
          </p:nvPr>
        </p:nvGraphicFramePr>
        <p:xfrm>
          <a:off x="348207" y="1030515"/>
          <a:ext cx="11084582" cy="5036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6789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sz="2000" noProof="0" dirty="0" smtClean="0"/>
              <a:t>Cortex-M0, </a:t>
            </a:r>
            <a:r>
              <a:rPr lang="tr-TR" sz="2000" dirty="0"/>
              <a:t>son derece küçük silikon alanı </a:t>
            </a:r>
            <a:r>
              <a:rPr lang="en-US" sz="2000" dirty="0" err="1" smtClean="0"/>
              <a:t>ile</a:t>
            </a:r>
            <a:r>
              <a:rPr lang="en-US" sz="2000" dirty="0" smtClean="0"/>
              <a:t> </a:t>
            </a:r>
            <a:r>
              <a:rPr lang="tr-TR" sz="2000" noProof="0" dirty="0" smtClean="0"/>
              <a:t>en küçük</a:t>
            </a:r>
            <a:r>
              <a:rPr lang="en-US" sz="2000" noProof="0" dirty="0" smtClean="0"/>
              <a:t> Arm </a:t>
            </a:r>
            <a:r>
              <a:rPr lang="tr-TR" sz="2000" noProof="0" dirty="0" smtClean="0"/>
              <a:t>işlemci</a:t>
            </a:r>
            <a:r>
              <a:rPr lang="en-US" sz="2000" noProof="0" dirty="0" err="1" smtClean="0"/>
              <a:t>dir</a:t>
            </a:r>
            <a:r>
              <a:rPr lang="tr-TR" sz="2000" noProof="0" dirty="0" smtClean="0"/>
              <a:t>. </a:t>
            </a:r>
            <a:r>
              <a:rPr lang="en-US" sz="2000" noProof="0" dirty="0" smtClean="0"/>
              <a:t>M</a:t>
            </a:r>
            <a:r>
              <a:rPr lang="tr-TR" sz="2000" dirty="0" err="1" smtClean="0"/>
              <a:t>inimum</a:t>
            </a:r>
            <a:r>
              <a:rPr lang="tr-TR" sz="2000" dirty="0" smtClean="0"/>
              <a:t> </a:t>
            </a:r>
            <a:r>
              <a:rPr lang="tr-TR" sz="2000" dirty="0"/>
              <a:t>konfigürasyonda </a:t>
            </a:r>
            <a:r>
              <a:rPr lang="en-US" sz="2000" dirty="0" err="1" smtClean="0"/>
              <a:t>yaklaşık</a:t>
            </a:r>
            <a:r>
              <a:rPr lang="en-US" sz="2000" dirty="0" smtClean="0"/>
              <a:t> </a:t>
            </a:r>
            <a:r>
              <a:rPr lang="en-US" sz="2000" dirty="0"/>
              <a:t>k</a:t>
            </a:r>
            <a:r>
              <a:rPr lang="tr-TR" sz="2000" noProof="0" dirty="0" err="1" smtClean="0"/>
              <a:t>apı</a:t>
            </a:r>
            <a:r>
              <a:rPr lang="tr-TR" sz="2000" noProof="0" dirty="0" smtClean="0"/>
              <a:t> sayısı</a:t>
            </a:r>
            <a:r>
              <a:rPr lang="en-US" sz="2000" noProof="0" dirty="0" smtClean="0"/>
              <a:t> </a:t>
            </a:r>
            <a:r>
              <a:rPr lang="tr-TR" sz="2000" noProof="0" dirty="0" smtClean="0"/>
              <a:t>12 bin </a:t>
            </a:r>
            <a:r>
              <a:rPr lang="en-US" sz="2000" noProof="0" dirty="0" err="1" smtClean="0"/>
              <a:t>adettir</a:t>
            </a:r>
            <a:r>
              <a:rPr lang="tr-TR" sz="2000" noProof="0" dirty="0" smtClean="0"/>
              <a:t>.</a:t>
            </a:r>
          </a:p>
          <a:p>
            <a:pPr marL="0" lvl="1" defTabSz="966612" eaLnBrk="0" hangingPunct="0">
              <a:spcBef>
                <a:spcPct val="30000"/>
              </a:spcBef>
              <a:spcAft>
                <a:spcPct val="0"/>
              </a:spcAft>
              <a:defRPr/>
            </a:pPr>
            <a:r>
              <a:rPr lang="tr-TR" sz="2000" noProof="0" dirty="0" smtClean="0"/>
              <a:t>16-bit </a:t>
            </a:r>
            <a:r>
              <a:rPr lang="tr-TR" sz="2000" noProof="0" dirty="0" err="1" smtClean="0"/>
              <a:t>Thumb</a:t>
            </a:r>
            <a:r>
              <a:rPr lang="tr-TR" sz="2000" noProof="0" dirty="0" smtClean="0"/>
              <a:t> talimatının kullanımı yüksek kod yoğunluğuna izin verir. </a:t>
            </a:r>
            <a:r>
              <a:rPr lang="en-US" sz="2000" noProof="0" dirty="0" err="1" smtClean="0"/>
              <a:t>Daha</a:t>
            </a:r>
            <a:r>
              <a:rPr lang="en-US" sz="2000" noProof="0" dirty="0" smtClean="0"/>
              <a:t> </a:t>
            </a:r>
            <a:r>
              <a:rPr lang="en-US" sz="2000" noProof="0" dirty="0" err="1" smtClean="0"/>
              <a:t>güçlü</a:t>
            </a:r>
            <a:r>
              <a:rPr lang="en-US" sz="2000" noProof="0" dirty="0" smtClean="0"/>
              <a:t> </a:t>
            </a:r>
            <a:r>
              <a:rPr lang="en-US" sz="2000" noProof="0" dirty="0" err="1" smtClean="0"/>
              <a:t>olan</a:t>
            </a:r>
            <a:r>
              <a:rPr lang="en-US" sz="2000" noProof="0" dirty="0" smtClean="0"/>
              <a:t> </a:t>
            </a:r>
            <a:r>
              <a:rPr lang="tr-TR" sz="2000" noProof="0" dirty="0" smtClean="0"/>
              <a:t>32-bit Thumb-2 talimatları </a:t>
            </a:r>
            <a:r>
              <a:rPr lang="tr-TR" sz="2000" noProof="0" dirty="0" smtClean="0">
                <a:ea typeface="MS PGothic" pitchFamily="34" charset="-128"/>
              </a:rPr>
              <a:t>tüm işlemlerin tek bir CPU durumunda gerçekleştirilmesine izin verin.</a:t>
            </a:r>
            <a:endParaRPr lang="tr-TR" sz="2000" noProof="0" dirty="0" smtClean="0"/>
          </a:p>
          <a:p>
            <a:endParaRPr lang="tr-TR" sz="2000" noProof="0" dirty="0" smtClean="0"/>
          </a:p>
          <a:p>
            <a:r>
              <a:rPr lang="tr-TR" sz="2000" noProof="0" dirty="0" smtClean="0"/>
              <a:t>Cortex-M0 ayrıca düşük güç tüketimi sunar Minimum yapılandırma için 16 µW / MHz.</a:t>
            </a:r>
          </a:p>
          <a:p>
            <a:r>
              <a:rPr lang="tr-TR" sz="2000" dirty="0"/>
              <a:t>C kullanılarak programlanabileceği </a:t>
            </a:r>
            <a:r>
              <a:rPr lang="tr-TR" sz="2000" dirty="0" smtClean="0"/>
              <a:t>gerçeği</a:t>
            </a:r>
            <a:r>
              <a:rPr lang="en-US" sz="2000" dirty="0" smtClean="0"/>
              <a:t> </a:t>
            </a:r>
            <a:r>
              <a:rPr lang="en-US" sz="2000" dirty="0" err="1" smtClean="0"/>
              <a:t>ve</a:t>
            </a:r>
            <a:r>
              <a:rPr lang="en-US" sz="2000" dirty="0" smtClean="0"/>
              <a:t> </a:t>
            </a:r>
            <a:r>
              <a:rPr lang="en-US" sz="2000" dirty="0"/>
              <a:t>a</a:t>
            </a:r>
            <a:r>
              <a:rPr lang="tr-TR" sz="2000" noProof="0" dirty="0" smtClean="0"/>
              <a:t>z sayıda</a:t>
            </a:r>
            <a:r>
              <a:rPr lang="en-US" sz="2000" noProof="0" dirty="0" smtClean="0"/>
              <a:t> </a:t>
            </a:r>
            <a:r>
              <a:rPr lang="en-US" sz="2000" noProof="0" dirty="0" err="1" smtClean="0"/>
              <a:t>komut</a:t>
            </a:r>
            <a:r>
              <a:rPr lang="tr-TR" sz="2000" dirty="0" smtClean="0"/>
              <a:t> </a:t>
            </a:r>
            <a:r>
              <a:rPr lang="tr-TR" sz="2000" dirty="0"/>
              <a:t>(56)</a:t>
            </a:r>
            <a:r>
              <a:rPr lang="tr-TR" sz="2000" noProof="0" dirty="0" smtClean="0"/>
              <a:t> olması nedeniyle kullanımı kolaydır</a:t>
            </a:r>
            <a:r>
              <a:rPr lang="en-US" sz="2000" noProof="0" dirty="0" smtClean="0"/>
              <a:t>.</a:t>
            </a:r>
            <a:r>
              <a:rPr lang="tr-TR" sz="2000" noProof="0" dirty="0" smtClean="0"/>
              <a:t> </a:t>
            </a:r>
            <a:r>
              <a:rPr lang="en-US" sz="2000" noProof="0" dirty="0" smtClean="0"/>
              <a:t>T</a:t>
            </a:r>
            <a:r>
              <a:rPr lang="tr-TR" sz="2000" noProof="0" dirty="0" err="1" smtClean="0"/>
              <a:t>epki</a:t>
            </a:r>
            <a:r>
              <a:rPr lang="tr-TR" sz="2000" noProof="0" dirty="0" smtClean="0"/>
              <a:t> süresi daha </a:t>
            </a:r>
            <a:r>
              <a:rPr lang="tr-TR" sz="2000" noProof="0" dirty="0" err="1" smtClean="0"/>
              <a:t>belirl</a:t>
            </a:r>
            <a:r>
              <a:rPr lang="en-US" sz="2000" noProof="0" dirty="0" err="1" smtClean="0"/>
              <a:t>idi</a:t>
            </a:r>
            <a:r>
              <a:rPr lang="tr-TR" sz="2000" noProof="0" dirty="0" smtClean="0"/>
              <a:t>r, bu da performansının tahmin edilebilir olduğu ve değişikliklere </a:t>
            </a:r>
            <a:r>
              <a:rPr lang="en-US" sz="2000" noProof="0" dirty="0" err="1" smtClean="0"/>
              <a:t>uğramadığı</a:t>
            </a:r>
            <a:r>
              <a:rPr lang="en-US" sz="2000" noProof="0" dirty="0" smtClean="0"/>
              <a:t> </a:t>
            </a:r>
            <a:r>
              <a:rPr lang="tr-TR" sz="2000" noProof="0" dirty="0" smtClean="0"/>
              <a:t>anlamına gelir.</a:t>
            </a:r>
          </a:p>
          <a:p>
            <a:r>
              <a:rPr lang="en-US" sz="2000" dirty="0" err="1" smtClean="0"/>
              <a:t>Daha</a:t>
            </a:r>
            <a:r>
              <a:rPr lang="en-US" sz="2000" dirty="0" smtClean="0"/>
              <a:t> </a:t>
            </a:r>
            <a:r>
              <a:rPr lang="tr-TR" sz="2000" noProof="0" dirty="0" smtClean="0"/>
              <a:t>sonra bakacağımız Armv6-M mimarisini kullanır.</a:t>
            </a:r>
          </a:p>
          <a:p>
            <a:endParaRPr lang="tr-TR" noProof="0" dirty="0">
              <a:latin typeface="+mn-lt"/>
            </a:endParaRPr>
          </a:p>
        </p:txBody>
      </p:sp>
    </p:spTree>
    <p:extLst>
      <p:ext uri="{BB962C8B-B14F-4D97-AF65-F5344CB8AC3E}">
        <p14:creationId xmlns:p14="http://schemas.microsoft.com/office/powerpoint/2010/main" val="1163770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err="1" smtClean="0">
                <a:latin typeface="+mn-lt"/>
              </a:rPr>
              <a:t>Arm</a:t>
            </a:r>
            <a:r>
              <a:rPr lang="tr-TR" noProof="0" dirty="0" smtClean="0">
                <a:latin typeface="+mn-lt"/>
              </a:rPr>
              <a:t> İşlemci v </a:t>
            </a:r>
            <a:r>
              <a:rPr lang="tr-TR" noProof="0" dirty="0" err="1" smtClean="0">
                <a:latin typeface="+mn-lt"/>
              </a:rPr>
              <a:t>Arm</a:t>
            </a:r>
            <a:r>
              <a:rPr lang="tr-TR" noProof="0" dirty="0" smtClean="0">
                <a:latin typeface="+mn-lt"/>
              </a:rPr>
              <a:t> Mimarileri </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just" rtl="0"/>
            <a:r>
              <a:rPr lang="tr-TR" noProof="0" dirty="0" smtClean="0">
                <a:latin typeface="+mn-lt"/>
              </a:rPr>
              <a:t>Bir </a:t>
            </a:r>
            <a:r>
              <a:rPr lang="tr-TR" noProof="0" dirty="0" err="1" smtClean="0">
                <a:latin typeface="+mn-lt"/>
              </a:rPr>
              <a:t>Arm</a:t>
            </a:r>
            <a:r>
              <a:rPr lang="tr-TR" noProof="0" dirty="0" smtClean="0">
                <a:latin typeface="+mn-lt"/>
              </a:rPr>
              <a:t> mimarisi:</a:t>
            </a:r>
          </a:p>
          <a:p>
            <a:pPr lvl="1" algn="just" rtl="0"/>
            <a:r>
              <a:rPr lang="tr-TR" noProof="0" dirty="0" smtClean="0">
                <a:latin typeface="+mn-lt"/>
              </a:rPr>
              <a:t>Veri depolama yapılarının ayrıntılarını açıklar (</a:t>
            </a:r>
            <a:r>
              <a:rPr lang="tr-TR" noProof="0" dirty="0" err="1" smtClean="0">
                <a:latin typeface="+mn-lt"/>
              </a:rPr>
              <a:t>registerlar</a:t>
            </a:r>
            <a:r>
              <a:rPr lang="tr-TR" noProof="0" dirty="0" smtClean="0">
                <a:latin typeface="+mn-lt"/>
              </a:rPr>
              <a:t>, bellekler)</a:t>
            </a:r>
          </a:p>
          <a:p>
            <a:pPr lvl="1" algn="just" rtl="0"/>
            <a:r>
              <a:rPr lang="tr-TR" noProof="0" dirty="0" smtClean="0">
                <a:latin typeface="+mn-lt"/>
              </a:rPr>
              <a:t>Komut setlerinin mimarisini ve programcı modelini açıklar</a:t>
            </a:r>
          </a:p>
          <a:p>
            <a:pPr lvl="1" algn="just" rtl="0"/>
            <a:r>
              <a:rPr lang="tr-TR" noProof="0" dirty="0" smtClean="0">
                <a:latin typeface="+mn-lt"/>
              </a:rPr>
              <a:t>İşlemcinin istisnaları nasıl ele aldığını ana hatlarıyla belirtir</a:t>
            </a:r>
          </a:p>
          <a:p>
            <a:pPr marL="0" lvl="1" indent="0" algn="just" rtl="0">
              <a:spcAft>
                <a:spcPts val="1600"/>
              </a:spcAft>
              <a:buNone/>
            </a:pPr>
            <a:r>
              <a:rPr lang="tr-TR" sz="2400" noProof="0" dirty="0" smtClean="0">
                <a:latin typeface="+mn-lt"/>
              </a:rPr>
              <a:t>Bunların hepsi şurada belgelenmiştir: </a:t>
            </a:r>
            <a:r>
              <a:rPr lang="tr-TR" altLang="en-US" sz="2400" noProof="0" dirty="0" err="1" smtClean="0">
                <a:latin typeface="+mn-lt"/>
                <a:ea typeface="ＭＳ Ｐゴシック" panose="020B0600070205080204" pitchFamily="34" charset="-128"/>
              </a:rPr>
              <a:t>Arm</a:t>
            </a:r>
            <a:r>
              <a:rPr lang="tr-TR" altLang="en-US" sz="2400" noProof="0" dirty="0" smtClean="0">
                <a:latin typeface="+mn-lt"/>
                <a:ea typeface="ＭＳ Ｐゴシック" panose="020B0600070205080204" pitchFamily="34" charset="-128"/>
              </a:rPr>
              <a:t> v6-M </a:t>
            </a:r>
            <a:r>
              <a:rPr lang="tr-TR" sz="2400" noProof="0" dirty="0" smtClean="0">
                <a:latin typeface="+mn-lt"/>
              </a:rPr>
              <a:t>Mimari Referans Kılavuzu</a:t>
            </a:r>
            <a:endParaRPr lang="tr-TR" altLang="en-US" sz="2400" noProof="0" dirty="0">
              <a:latin typeface="+mn-lt"/>
            </a:endParaRPr>
          </a:p>
        </p:txBody>
      </p:sp>
    </p:spTree>
    <p:extLst>
      <p:ext uri="{BB962C8B-B14F-4D97-AF65-F5344CB8AC3E}">
        <p14:creationId xmlns:p14="http://schemas.microsoft.com/office/powerpoint/2010/main" val="1701398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noProof="0" dirty="0" err="1" smtClean="0">
                <a:latin typeface="+mn-lt"/>
              </a:rPr>
              <a:t>Arm</a:t>
            </a:r>
            <a:r>
              <a:rPr lang="tr-TR" noProof="0" dirty="0" smtClean="0">
                <a:latin typeface="+mn-lt"/>
              </a:rPr>
              <a:t> mimarisinin çalışma prensiplerini anlamak için öncelikle işlemcilerin nerede bilgi depoladığını veya nereden aldığını bilmemiz gerekiyor. Muhtemelen bunlardan en önemlisi, </a:t>
            </a:r>
            <a:r>
              <a:rPr lang="tr-TR" dirty="0"/>
              <a:t>güç ve </a:t>
            </a:r>
            <a:r>
              <a:rPr lang="tr-TR" dirty="0" err="1"/>
              <a:t>transistörler</a:t>
            </a:r>
            <a:r>
              <a:rPr lang="tr-TR" dirty="0"/>
              <a:t> pahasına </a:t>
            </a:r>
            <a:r>
              <a:rPr lang="tr-TR" noProof="0" dirty="0" smtClean="0">
                <a:latin typeface="+mn-lt"/>
              </a:rPr>
              <a:t>işlemcinin </a:t>
            </a:r>
            <a:r>
              <a:rPr lang="tr-TR" noProof="0" dirty="0" err="1" smtClean="0">
                <a:latin typeface="+mn-lt"/>
              </a:rPr>
              <a:t>ALU'suna</a:t>
            </a:r>
            <a:r>
              <a:rPr lang="en-US" noProof="0" dirty="0" smtClean="0">
                <a:latin typeface="+mn-lt"/>
              </a:rPr>
              <a:t> (</a:t>
            </a:r>
            <a:r>
              <a:rPr lang="en-US" noProof="0" dirty="0" err="1" smtClean="0">
                <a:latin typeface="+mn-lt"/>
              </a:rPr>
              <a:t>Aritmetic</a:t>
            </a:r>
            <a:r>
              <a:rPr lang="en-US" noProof="0" dirty="0" smtClean="0">
                <a:latin typeface="+mn-lt"/>
              </a:rPr>
              <a:t> logic unit) </a:t>
            </a:r>
            <a:r>
              <a:rPr lang="tr-TR" noProof="0" dirty="0" smtClean="0">
                <a:latin typeface="+mn-lt"/>
              </a:rPr>
              <a:t> yakın yerleştirilecek ve hızlı olacak şekilde tasarlanmış kısa süreli </a:t>
            </a:r>
            <a:r>
              <a:rPr lang="en-US" noProof="0" dirty="0" err="1" smtClean="0">
                <a:latin typeface="+mn-lt"/>
              </a:rPr>
              <a:t>hafiza</a:t>
            </a:r>
            <a:r>
              <a:rPr lang="tr-TR" noProof="0" dirty="0" smtClean="0">
                <a:latin typeface="+mn-lt"/>
              </a:rPr>
              <a:t> için kullanılan </a:t>
            </a:r>
            <a:r>
              <a:rPr lang="tr-TR" noProof="0" dirty="0" err="1" smtClean="0">
                <a:latin typeface="+mn-lt"/>
              </a:rPr>
              <a:t>bellekl</a:t>
            </a:r>
            <a:r>
              <a:rPr lang="en-US" dirty="0"/>
              <a:t>e</a:t>
            </a:r>
            <a:r>
              <a:rPr lang="tr-TR" noProof="0" dirty="0" smtClean="0">
                <a:latin typeface="+mn-lt"/>
              </a:rPr>
              <a:t>r olacaktır.</a:t>
            </a:r>
          </a:p>
          <a:p>
            <a:pPr algn="just"/>
            <a:r>
              <a:rPr lang="tr-TR" noProof="0" dirty="0" smtClean="0">
                <a:latin typeface="+mn-lt"/>
              </a:rPr>
              <a:t>Ek olarak, iki ana </a:t>
            </a:r>
            <a:r>
              <a:rPr lang="en-US" noProof="0" dirty="0" err="1" smtClean="0">
                <a:latin typeface="+mn-lt"/>
              </a:rPr>
              <a:t>hafiza</a:t>
            </a:r>
            <a:r>
              <a:rPr lang="tr-TR" noProof="0" dirty="0" smtClean="0">
                <a:latin typeface="+mn-lt"/>
              </a:rPr>
              <a:t> türünü dikkate almalıyız. Flash bellek, program yazılımının depolandığı yerdir ve </a:t>
            </a:r>
            <a:r>
              <a:rPr lang="en-US" noProof="0" dirty="0" err="1" smtClean="0">
                <a:latin typeface="+mn-lt"/>
              </a:rPr>
              <a:t>geçici</a:t>
            </a:r>
            <a:r>
              <a:rPr lang="tr-TR" noProof="0" dirty="0" smtClean="0">
                <a:latin typeface="+mn-lt"/>
              </a:rPr>
              <a:t> değildir, bu nedenle, güç kapatılsa bile içeriği korunur ve güç açıldığında hemen kullanılabilir durumdadır. İkinci bellek türü RAM olarak adlandırılır; program tarafından kullanılan değişkenlerin çoğu </a:t>
            </a:r>
            <a:r>
              <a:rPr lang="tr-TR" noProof="0" dirty="0" err="1" smtClean="0">
                <a:latin typeface="+mn-lt"/>
              </a:rPr>
              <a:t>RAM'de</a:t>
            </a:r>
            <a:r>
              <a:rPr lang="tr-TR" noProof="0" dirty="0" smtClean="0">
                <a:latin typeface="+mn-lt"/>
              </a:rPr>
              <a:t> saklanacaktır. Güç açıldığında RAM içeriği tanımlanmayacaktır. Burada Cortex-M0 mimarisinin IO cihazlarını başka bir bellek türü olarak ele aldığını belirtmekte fayda var.</a:t>
            </a:r>
          </a:p>
          <a:p>
            <a:endParaRPr lang="tr-TR" noProof="0" dirty="0">
              <a:latin typeface="+mn-lt"/>
            </a:endParaRPr>
          </a:p>
        </p:txBody>
      </p:sp>
    </p:spTree>
    <p:extLst>
      <p:ext uri="{BB962C8B-B14F-4D97-AF65-F5344CB8AC3E}">
        <p14:creationId xmlns:p14="http://schemas.microsoft.com/office/powerpoint/2010/main" val="788520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Modül Müfredatı</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just" rtl="0"/>
            <a:r>
              <a:rPr lang="tr-TR" noProof="0" dirty="0" err="1" smtClean="0">
                <a:latin typeface="+mn-lt"/>
              </a:rPr>
              <a:t>Arm</a:t>
            </a:r>
            <a:r>
              <a:rPr lang="tr-TR" noProof="0" dirty="0" smtClean="0">
                <a:latin typeface="+mn-lt"/>
              </a:rPr>
              <a:t> İşlemci Ailelerinin Temel Özellikleri</a:t>
            </a:r>
          </a:p>
          <a:p>
            <a:pPr algn="just" rtl="0"/>
            <a:r>
              <a:rPr lang="tr-TR" noProof="0" dirty="0" smtClean="0">
                <a:latin typeface="+mn-lt"/>
              </a:rPr>
              <a:t>Cortex-M0 </a:t>
            </a:r>
            <a:r>
              <a:rPr lang="tr-TR" noProof="0" dirty="0" err="1" smtClean="0">
                <a:latin typeface="+mn-lt"/>
              </a:rPr>
              <a:t>Arm</a:t>
            </a:r>
            <a:r>
              <a:rPr lang="tr-TR" noProof="0" dirty="0" smtClean="0">
                <a:latin typeface="+mn-lt"/>
              </a:rPr>
              <a:t> İşlemci Mimarisi:</a:t>
            </a:r>
          </a:p>
          <a:p>
            <a:pPr lvl="1" algn="just" rtl="0"/>
            <a:r>
              <a:rPr lang="tr-TR" noProof="0" dirty="0" smtClean="0">
                <a:latin typeface="+mn-lt"/>
              </a:rPr>
              <a:t>Donanım Mimarisi</a:t>
            </a:r>
          </a:p>
          <a:p>
            <a:pPr lvl="1" algn="just" rtl="0"/>
            <a:r>
              <a:rPr lang="tr-TR" noProof="0" dirty="0" err="1" smtClean="0">
                <a:latin typeface="+mn-lt"/>
              </a:rPr>
              <a:t>registerlar</a:t>
            </a:r>
            <a:endParaRPr lang="tr-TR" noProof="0" dirty="0" smtClean="0">
              <a:latin typeface="+mn-lt"/>
            </a:endParaRPr>
          </a:p>
          <a:p>
            <a:pPr lvl="1" algn="just" rtl="0"/>
            <a:r>
              <a:rPr lang="tr-TR" noProof="0" dirty="0" smtClean="0">
                <a:latin typeface="+mn-lt"/>
              </a:rPr>
              <a:t>Bellek Haritası</a:t>
            </a:r>
            <a:endParaRPr lang="en-US" dirty="0">
              <a:ea typeface="ＭＳ Ｐゴシック" panose="020B0600070205080204" pitchFamily="34" charset="-128"/>
            </a:endParaRPr>
          </a:p>
          <a:p>
            <a:pPr marL="231775" lvl="1" indent="0" algn="just">
              <a:buNone/>
            </a:pPr>
            <a:r>
              <a:rPr lang="en-GB" dirty="0"/>
              <a:t>Bu </a:t>
            </a:r>
            <a:r>
              <a:rPr lang="en-GB" dirty="0" err="1"/>
              <a:t>modül</a:t>
            </a:r>
            <a:r>
              <a:rPr lang="en-GB" dirty="0"/>
              <a:t> Arm </a:t>
            </a:r>
            <a:r>
              <a:rPr lang="en-GB" dirty="0" err="1"/>
              <a:t>tarafından</a:t>
            </a:r>
            <a:r>
              <a:rPr lang="en-GB" dirty="0"/>
              <a:t> </a:t>
            </a:r>
            <a:r>
              <a:rPr lang="en-GB" dirty="0" err="1"/>
              <a:t>sağlanan</a:t>
            </a:r>
            <a:r>
              <a:rPr lang="en-GB" dirty="0"/>
              <a:t> </a:t>
            </a:r>
            <a:r>
              <a:rPr lang="en-GB" dirty="0" err="1"/>
              <a:t>işlemci</a:t>
            </a:r>
            <a:r>
              <a:rPr lang="en-GB" dirty="0"/>
              <a:t> </a:t>
            </a:r>
            <a:r>
              <a:rPr lang="en-GB" dirty="0" err="1"/>
              <a:t>mimarilerini</a:t>
            </a:r>
            <a:r>
              <a:rPr lang="en-GB" dirty="0"/>
              <a:t> </a:t>
            </a:r>
            <a:r>
              <a:rPr lang="en-GB" dirty="0" err="1"/>
              <a:t>inceleyecek</a:t>
            </a:r>
            <a:r>
              <a:rPr lang="en-GB" dirty="0"/>
              <a:t> </a:t>
            </a:r>
            <a:r>
              <a:rPr lang="en-GB" dirty="0" err="1"/>
              <a:t>ve</a:t>
            </a:r>
            <a:r>
              <a:rPr lang="en-GB" dirty="0"/>
              <a:t> Arm </a:t>
            </a:r>
            <a:r>
              <a:rPr lang="en-GB" dirty="0" err="1"/>
              <a:t>tarafından</a:t>
            </a:r>
            <a:r>
              <a:rPr lang="en-GB" dirty="0"/>
              <a:t> </a:t>
            </a:r>
            <a:r>
              <a:rPr lang="en-GB" dirty="0" err="1"/>
              <a:t>sağlanan</a:t>
            </a:r>
            <a:r>
              <a:rPr lang="en-GB" dirty="0"/>
              <a:t> </a:t>
            </a:r>
            <a:r>
              <a:rPr lang="en-GB" dirty="0" err="1"/>
              <a:t>en</a:t>
            </a:r>
            <a:r>
              <a:rPr lang="en-GB" dirty="0"/>
              <a:t> </a:t>
            </a:r>
            <a:r>
              <a:rPr lang="en-GB" dirty="0" err="1"/>
              <a:t>basit</a:t>
            </a:r>
            <a:r>
              <a:rPr lang="en-GB" dirty="0"/>
              <a:t> </a:t>
            </a:r>
            <a:r>
              <a:rPr lang="en-GB" dirty="0" err="1"/>
              <a:t>mimarilerden</a:t>
            </a:r>
            <a:r>
              <a:rPr lang="en-GB" dirty="0"/>
              <a:t> </a:t>
            </a:r>
            <a:r>
              <a:rPr lang="en-GB" dirty="0" err="1"/>
              <a:t>biri</a:t>
            </a:r>
            <a:r>
              <a:rPr lang="en-GB" dirty="0"/>
              <a:t> </a:t>
            </a:r>
            <a:r>
              <a:rPr lang="en-GB" dirty="0" err="1"/>
              <a:t>olan</a:t>
            </a:r>
            <a:r>
              <a:rPr lang="en-GB" dirty="0"/>
              <a:t> Cortex-M0 </a:t>
            </a:r>
            <a:r>
              <a:rPr lang="en-GB" dirty="0" err="1"/>
              <a:t>işlemcisinin</a:t>
            </a:r>
            <a:r>
              <a:rPr lang="en-GB" dirty="0"/>
              <a:t> </a:t>
            </a:r>
            <a:r>
              <a:rPr lang="en-GB" dirty="0" err="1"/>
              <a:t>iç</a:t>
            </a:r>
            <a:r>
              <a:rPr lang="en-GB" dirty="0"/>
              <a:t> </a:t>
            </a:r>
            <a:r>
              <a:rPr lang="en-GB" dirty="0" err="1"/>
              <a:t>yapısını</a:t>
            </a:r>
            <a:r>
              <a:rPr lang="en-GB" dirty="0"/>
              <a:t> </a:t>
            </a:r>
            <a:r>
              <a:rPr lang="en-GB" dirty="0" err="1"/>
              <a:t>ve</a:t>
            </a:r>
            <a:r>
              <a:rPr lang="en-GB" dirty="0"/>
              <a:t> </a:t>
            </a:r>
            <a:r>
              <a:rPr lang="en-GB" dirty="0" err="1"/>
              <a:t>çalışma</a:t>
            </a:r>
            <a:r>
              <a:rPr lang="en-GB" dirty="0"/>
              <a:t> </a:t>
            </a:r>
            <a:r>
              <a:rPr lang="en-GB" dirty="0" err="1"/>
              <a:t>prensiplerini</a:t>
            </a:r>
            <a:r>
              <a:rPr lang="en-GB" dirty="0"/>
              <a:t> </a:t>
            </a:r>
            <a:r>
              <a:rPr lang="en-GB" dirty="0" err="1"/>
              <a:t>detaylı</a:t>
            </a:r>
            <a:r>
              <a:rPr lang="en-GB" dirty="0"/>
              <a:t> </a:t>
            </a:r>
            <a:r>
              <a:rPr lang="en-GB" dirty="0" err="1"/>
              <a:t>olarak</a:t>
            </a:r>
            <a:r>
              <a:rPr lang="en-GB" dirty="0"/>
              <a:t> </a:t>
            </a:r>
            <a:r>
              <a:rPr lang="en-GB" dirty="0" err="1"/>
              <a:t>açıklayacak</a:t>
            </a:r>
            <a:r>
              <a:rPr lang="en-GB" dirty="0"/>
              <a:t>. </a:t>
            </a:r>
            <a:r>
              <a:rPr lang="en-GB" dirty="0" err="1"/>
              <a:t>Ayrıca</a:t>
            </a:r>
            <a:r>
              <a:rPr lang="en-GB" dirty="0"/>
              <a:t> Cortex-M0'ın </a:t>
            </a:r>
            <a:r>
              <a:rPr lang="en-GB" dirty="0" err="1"/>
              <a:t>bellek</a:t>
            </a:r>
            <a:r>
              <a:rPr lang="en-GB" dirty="0"/>
              <a:t> </a:t>
            </a:r>
            <a:r>
              <a:rPr lang="en-GB" dirty="0" err="1"/>
              <a:t>haritasını</a:t>
            </a:r>
            <a:r>
              <a:rPr lang="en-GB" dirty="0"/>
              <a:t> </a:t>
            </a:r>
            <a:r>
              <a:rPr lang="en-GB" dirty="0" err="1"/>
              <a:t>ve</a:t>
            </a:r>
            <a:r>
              <a:rPr lang="en-GB" dirty="0"/>
              <a:t> </a:t>
            </a:r>
            <a:r>
              <a:rPr lang="en-GB" dirty="0" err="1"/>
              <a:t>bu</a:t>
            </a:r>
            <a:r>
              <a:rPr lang="en-GB" dirty="0"/>
              <a:t> </a:t>
            </a:r>
            <a:r>
              <a:rPr lang="en-GB" dirty="0" err="1"/>
              <a:t>işlemcide</a:t>
            </a:r>
            <a:r>
              <a:rPr lang="en-GB" dirty="0"/>
              <a:t> </a:t>
            </a:r>
            <a:r>
              <a:rPr lang="en-GB" dirty="0" err="1"/>
              <a:t>istisnaların</a:t>
            </a:r>
            <a:r>
              <a:rPr lang="en-GB" dirty="0"/>
              <a:t> </a:t>
            </a:r>
            <a:r>
              <a:rPr lang="en-GB" dirty="0" err="1"/>
              <a:t>nasıl</a:t>
            </a:r>
            <a:r>
              <a:rPr lang="en-GB" dirty="0"/>
              <a:t> </a:t>
            </a:r>
            <a:r>
              <a:rPr lang="en-GB" dirty="0" err="1"/>
              <a:t>ele</a:t>
            </a:r>
            <a:r>
              <a:rPr lang="en-GB" dirty="0"/>
              <a:t> </a:t>
            </a:r>
            <a:r>
              <a:rPr lang="en-GB" dirty="0" err="1"/>
              <a:t>alındığını</a:t>
            </a:r>
            <a:r>
              <a:rPr lang="en-GB" dirty="0"/>
              <a:t> da </a:t>
            </a:r>
            <a:r>
              <a:rPr lang="en-GB" dirty="0" err="1"/>
              <a:t>kapsar</a:t>
            </a:r>
            <a:r>
              <a:rPr lang="en-GB" dirty="0"/>
              <a:t>.</a:t>
            </a:r>
          </a:p>
          <a:p>
            <a:pPr marL="231775" lvl="1" indent="0" algn="just" rtl="0">
              <a:buNone/>
            </a:pPr>
            <a:endParaRPr lang="tr-TR" noProof="0" dirty="0" smtClean="0">
              <a:latin typeface="+mn-lt"/>
            </a:endParaRPr>
          </a:p>
        </p:txBody>
      </p:sp>
    </p:spTree>
    <p:extLst>
      <p:ext uri="{BB962C8B-B14F-4D97-AF65-F5344CB8AC3E}">
        <p14:creationId xmlns:p14="http://schemas.microsoft.com/office/powerpoint/2010/main" val="39668921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077" y="846422"/>
            <a:ext cx="11180762" cy="5145921"/>
          </a:xfrm>
        </p:spPr>
        <p:txBody>
          <a:bodyPr/>
          <a:lstStyle/>
          <a:p>
            <a:pPr algn="just"/>
            <a:r>
              <a:rPr lang="tr-TR" noProof="0" dirty="0" smtClean="0"/>
              <a:t>İşlemcinin verileri nasıl işlediğini de bilmemiz gerekir, bu nedenle komut setinin ayrıntılı mimarisini anlamalıyız. </a:t>
            </a:r>
            <a:r>
              <a:rPr lang="tr-TR" noProof="0" dirty="0" err="1" smtClean="0"/>
              <a:t>Cortex</a:t>
            </a:r>
            <a:r>
              <a:rPr lang="tr-TR" noProof="0" dirty="0" smtClean="0"/>
              <a:t>-M ailesindeki işlemciler, C veya Java gibi üst düzey bir dilde yazılmış programları doğrudan çalıştıramaz; programlardaki her bir ifade bir dizi </a:t>
            </a:r>
            <a:r>
              <a:rPr lang="en-US" noProof="0" dirty="0" smtClean="0"/>
              <a:t>assembly</a:t>
            </a:r>
            <a:r>
              <a:rPr lang="tr-TR" noProof="0" dirty="0" smtClean="0"/>
              <a:t> dili </a:t>
            </a:r>
            <a:r>
              <a:rPr lang="en-US" noProof="0" dirty="0" err="1" smtClean="0"/>
              <a:t>komutlarına</a:t>
            </a:r>
            <a:r>
              <a:rPr lang="tr-TR" noProof="0" dirty="0" smtClean="0"/>
              <a:t> dönüştürülmelidir. </a:t>
            </a:r>
            <a:r>
              <a:rPr lang="en-US" noProof="0" dirty="0" smtClean="0"/>
              <a:t>Bu </a:t>
            </a:r>
            <a:r>
              <a:rPr lang="en-US" noProof="0" dirty="0" err="1" smtClean="0"/>
              <a:t>komutlar</a:t>
            </a:r>
            <a:r>
              <a:rPr lang="tr-TR" noProof="0" dirty="0" smtClean="0"/>
              <a:t>, belirli bir işlemcinin yerel programlama dilidir. Belirli bir işlemcinin </a:t>
            </a:r>
            <a:r>
              <a:rPr lang="en-US" noProof="0" dirty="0" smtClean="0"/>
              <a:t>assembly</a:t>
            </a:r>
            <a:r>
              <a:rPr lang="tr-TR" noProof="0" dirty="0" smtClean="0"/>
              <a:t> dili </a:t>
            </a:r>
            <a:r>
              <a:rPr lang="en-US" noProof="0" dirty="0" err="1" smtClean="0"/>
              <a:t>komutları</a:t>
            </a:r>
            <a:r>
              <a:rPr lang="tr-TR" noProof="0" dirty="0" smtClean="0"/>
              <a:t>, işlemci donanım mimarisine bağlıdır. İşlemci birleştirme dilini anlamak, programcıya işlemci mimarisinin bir modelini verir. Gömülü uygulamalar için kodların çoğu yüksek seviyeli bir dilde yazılsa da, çoğu gömülü proje bir takım kodların </a:t>
            </a:r>
            <a:r>
              <a:rPr lang="tr-TR" noProof="0" dirty="0" err="1" smtClean="0"/>
              <a:t>assembly</a:t>
            </a:r>
            <a:r>
              <a:rPr lang="tr-TR" noProof="0" dirty="0" smtClean="0"/>
              <a:t> dilinde yazılmasını gerektirir.</a:t>
            </a:r>
          </a:p>
          <a:p>
            <a:pPr algn="just"/>
            <a:r>
              <a:rPr lang="tr-TR" noProof="0" dirty="0" smtClean="0"/>
              <a:t>Ek olarak, işlemcinin istisnaları nasıl ele aldığını anlamamız gerekir. İstisnalar, program akışının geçerli program iş parçacığından çıkmasına ve olayla ilişkili bir kod parçası çalıştırmasına neden olan olaylardır. Örneğin, işlemcinin bir arıza durumuna yanıt vermesi gerekiyorsa, işlemci programın yürütülmesini kontrol edecek ve</a:t>
            </a:r>
            <a:r>
              <a:rPr lang="en-US" noProof="0" dirty="0" smtClean="0"/>
              <a:t> </a:t>
            </a:r>
            <a:r>
              <a:rPr lang="en-US" noProof="0" dirty="0" err="1" smtClean="0"/>
              <a:t>sorunu</a:t>
            </a:r>
            <a:r>
              <a:rPr lang="tr-TR" noProof="0" dirty="0" smtClean="0"/>
              <a:t> çözmek için özel bir şey yapacaktır. Burada olayların dahili (</a:t>
            </a:r>
            <a:r>
              <a:rPr lang="tr-TR" noProof="0" dirty="0" err="1" smtClean="0"/>
              <a:t>örn</a:t>
            </a:r>
            <a:r>
              <a:rPr lang="tr-TR" noProof="0" dirty="0" smtClean="0"/>
              <a:t>. Arıza koşulları) veya harici (harici </a:t>
            </a:r>
            <a:r>
              <a:rPr lang="tr-TR" noProof="0" dirty="0" err="1" smtClean="0"/>
              <a:t>pinlerden</a:t>
            </a:r>
            <a:r>
              <a:rPr lang="tr-TR" noProof="0" dirty="0" smtClean="0"/>
              <a:t> acil talepler) olabileceğini not etmeliyiz. </a:t>
            </a:r>
          </a:p>
          <a:p>
            <a:pPr algn="just"/>
            <a:endParaRPr lang="tr-TR" noProof="0" dirty="0">
              <a:latin typeface="+mn-lt"/>
            </a:endParaRPr>
          </a:p>
        </p:txBody>
      </p:sp>
    </p:spTree>
    <p:extLst>
      <p:ext uri="{BB962C8B-B14F-4D97-AF65-F5344CB8AC3E}">
        <p14:creationId xmlns:p14="http://schemas.microsoft.com/office/powerpoint/2010/main" val="1280309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err="1" smtClean="0">
                <a:latin typeface="+mn-lt"/>
              </a:rPr>
              <a:t>Arm</a:t>
            </a:r>
            <a:r>
              <a:rPr lang="tr-TR" noProof="0" dirty="0" smtClean="0">
                <a:latin typeface="+mn-lt"/>
              </a:rPr>
              <a:t> İşlemci v </a:t>
            </a:r>
            <a:r>
              <a:rPr lang="tr-TR" noProof="0" dirty="0" err="1" smtClean="0">
                <a:latin typeface="+mn-lt"/>
              </a:rPr>
              <a:t>Arm</a:t>
            </a:r>
            <a:r>
              <a:rPr lang="tr-TR" noProof="0" dirty="0" smtClean="0">
                <a:latin typeface="+mn-lt"/>
              </a:rPr>
              <a:t> Mimarileri </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just" rtl="0"/>
            <a:r>
              <a:rPr lang="tr-TR" noProof="0" dirty="0" err="1" smtClean="0">
                <a:latin typeface="+mn-lt"/>
              </a:rPr>
              <a:t>Arm</a:t>
            </a:r>
            <a:r>
              <a:rPr lang="tr-TR" noProof="0" dirty="0" smtClean="0">
                <a:latin typeface="+mn-lt"/>
              </a:rPr>
              <a:t> işlemcileri</a:t>
            </a:r>
            <a:endParaRPr lang="tr-TR" altLang="en-US" noProof="0" dirty="0" smtClean="0">
              <a:latin typeface="+mn-lt"/>
              <a:ea typeface="ＭＳ Ｐゴシック" panose="020B0600070205080204" pitchFamily="34" charset="-128"/>
            </a:endParaRPr>
          </a:p>
          <a:p>
            <a:pPr lvl="1" algn="just" rtl="0">
              <a:spcBef>
                <a:spcPts val="600"/>
              </a:spcBef>
            </a:pPr>
            <a:r>
              <a:rPr lang="tr-TR" noProof="0" dirty="0" err="1" smtClean="0">
                <a:latin typeface="+mn-lt"/>
              </a:rPr>
              <a:t>Arm</a:t>
            </a:r>
            <a:r>
              <a:rPr lang="tr-TR" noProof="0" dirty="0" smtClean="0">
                <a:latin typeface="+mn-lt"/>
              </a:rPr>
              <a:t> mimarilerinden biri kullanılarak geliştirilmiştir</a:t>
            </a:r>
          </a:p>
          <a:p>
            <a:pPr lvl="1" algn="just" rtl="0">
              <a:spcBef>
                <a:spcPts val="600"/>
              </a:spcBef>
            </a:pPr>
            <a:r>
              <a:rPr lang="tr-TR" noProof="0" dirty="0" smtClean="0">
                <a:latin typeface="+mn-lt"/>
              </a:rPr>
              <a:t>Uygulamayla ilgili daha fazla bilgi içerir</a:t>
            </a:r>
          </a:p>
          <a:p>
            <a:pPr marL="0" lvl="1" indent="0" algn="just" rtl="0">
              <a:spcAft>
                <a:spcPts val="1600"/>
              </a:spcAft>
              <a:buNone/>
            </a:pPr>
            <a:r>
              <a:rPr lang="tr-TR" sz="2400" noProof="0" dirty="0" smtClean="0">
                <a:latin typeface="+mn-lt"/>
              </a:rPr>
              <a:t>Bunların tümü işlemcinin teknik referans kılavuzunda belgelenmiştir.</a:t>
            </a:r>
          </a:p>
          <a:p>
            <a:pPr marL="0" lvl="1" indent="0" algn="just" rtl="0">
              <a:spcAft>
                <a:spcPts val="1600"/>
              </a:spcAft>
              <a:buNone/>
            </a:pPr>
            <a:r>
              <a:rPr lang="tr-TR" sz="2400" noProof="0" dirty="0" smtClean="0">
                <a:latin typeface="+mn-lt"/>
              </a:rPr>
              <a:t>Örnek: Cortex-M0: v6-M</a:t>
            </a:r>
            <a:endParaRPr lang="tr-TR" altLang="en-US" sz="2400" noProof="0" dirty="0">
              <a:latin typeface="+mn-lt"/>
            </a:endParaRPr>
          </a:p>
        </p:txBody>
      </p:sp>
      <p:sp>
        <p:nvSpPr>
          <p:cNvPr id="6" name="TextBox 5">
            <a:extLst>
              <a:ext uri="{FF2B5EF4-FFF2-40B4-BE49-F238E27FC236}">
                <a16:creationId xmlns:a16="http://schemas.microsoft.com/office/drawing/2014/main" id="{08675EE9-31D8-4E17-B19C-BA44525B5AFD}"/>
              </a:ext>
            </a:extLst>
          </p:cNvPr>
          <p:cNvSpPr txBox="1"/>
          <p:nvPr/>
        </p:nvSpPr>
        <p:spPr>
          <a:xfrm>
            <a:off x="10271103" y="6161223"/>
            <a:ext cx="1708706" cy="261610"/>
          </a:xfrm>
          <a:prstGeom prst="rect">
            <a:avLst/>
          </a:prstGeom>
          <a:noFill/>
        </p:spPr>
        <p:txBody>
          <a:bodyPr wrap="square" rtlCol="0">
            <a:spAutoFit/>
          </a:bodyPr>
          <a:lstStyle/>
          <a:p>
            <a:pPr algn="l" rtl="0"/>
            <a:r>
              <a:rPr lang="en-GB" sz="1100" b="0" dirty="0"/>
              <a:t>Eylül 2013 itibariyle</a:t>
            </a:r>
          </a:p>
        </p:txBody>
      </p:sp>
      <p:sp>
        <p:nvSpPr>
          <p:cNvPr id="7" name="Rounded Rectangle 43">
            <a:extLst>
              <a:ext uri="{FF2B5EF4-FFF2-40B4-BE49-F238E27FC236}">
                <a16:creationId xmlns:a16="http://schemas.microsoft.com/office/drawing/2014/main" id="{1E04AE76-B29F-4A83-B514-BFCDB05C3004}"/>
              </a:ext>
            </a:extLst>
          </p:cNvPr>
          <p:cNvSpPr/>
          <p:nvPr/>
        </p:nvSpPr>
        <p:spPr bwMode="auto">
          <a:xfrm>
            <a:off x="4908749" y="4899026"/>
            <a:ext cx="1904256" cy="619125"/>
          </a:xfrm>
          <a:prstGeom prst="round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smtClean="0">
                <a:cs typeface="Arial" charset="0"/>
              </a:rPr>
              <a:t>Arm </a:t>
            </a:r>
            <a:r>
              <a:rPr lang="en-GB" sz="1200" dirty="0">
                <a:cs typeface="Arial" charset="0"/>
              </a:rPr>
              <a:t>v6-M</a:t>
            </a:r>
          </a:p>
          <a:p>
            <a:pPr algn="ctr" rtl="0">
              <a:defRPr/>
            </a:pPr>
            <a:r>
              <a:rPr lang="en-GB" sz="1200" dirty="0">
                <a:cs typeface="Arial" charset="0"/>
              </a:rPr>
              <a:t>Mimari</a:t>
            </a:r>
          </a:p>
        </p:txBody>
      </p:sp>
      <p:sp>
        <p:nvSpPr>
          <p:cNvPr id="8" name="Rounded Rectangle 44">
            <a:extLst>
              <a:ext uri="{FF2B5EF4-FFF2-40B4-BE49-F238E27FC236}">
                <a16:creationId xmlns:a16="http://schemas.microsoft.com/office/drawing/2014/main" id="{9EED1926-FC60-446A-BFC8-331193DA4EE9}"/>
              </a:ext>
            </a:extLst>
          </p:cNvPr>
          <p:cNvSpPr/>
          <p:nvPr/>
        </p:nvSpPr>
        <p:spPr bwMode="auto">
          <a:xfrm>
            <a:off x="1049457" y="4375151"/>
            <a:ext cx="1904256" cy="619125"/>
          </a:xfrm>
          <a:prstGeom prst="roundRect">
            <a:avLst/>
          </a:prstGeom>
          <a:solidFill>
            <a:schemeClr val="accent2">
              <a:lumMod val="20000"/>
              <a:lumOff val="80000"/>
            </a:schemeClr>
          </a:solidFill>
          <a:ln w="190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smtClean="0">
                <a:cs typeface="Arial" charset="0"/>
              </a:rPr>
              <a:t>Arm </a:t>
            </a:r>
            <a:r>
              <a:rPr lang="en-GB" sz="1200" dirty="0">
                <a:cs typeface="Arial" charset="0"/>
              </a:rPr>
              <a:t>v6</a:t>
            </a:r>
          </a:p>
          <a:p>
            <a:pPr algn="ctr" rtl="0">
              <a:defRPr/>
            </a:pPr>
            <a:r>
              <a:rPr lang="en-GB" sz="1200" dirty="0">
                <a:cs typeface="Arial" charset="0"/>
              </a:rPr>
              <a:t>Mimari</a:t>
            </a:r>
          </a:p>
        </p:txBody>
      </p:sp>
      <p:sp>
        <p:nvSpPr>
          <p:cNvPr id="9" name="Rounded Rectangle 45">
            <a:extLst>
              <a:ext uri="{FF2B5EF4-FFF2-40B4-BE49-F238E27FC236}">
                <a16:creationId xmlns:a16="http://schemas.microsoft.com/office/drawing/2014/main" id="{0F965CB0-92EA-49BE-8279-64C70216C915}"/>
              </a:ext>
            </a:extLst>
          </p:cNvPr>
          <p:cNvSpPr/>
          <p:nvPr/>
        </p:nvSpPr>
        <p:spPr bwMode="auto">
          <a:xfrm>
            <a:off x="1049457" y="5518151"/>
            <a:ext cx="1904256" cy="619125"/>
          </a:xfrm>
          <a:prstGeom prst="roundRect">
            <a:avLst/>
          </a:prstGeom>
          <a:solidFill>
            <a:schemeClr val="accent2">
              <a:lumMod val="20000"/>
              <a:lumOff val="80000"/>
            </a:schemeClr>
          </a:solidFill>
          <a:ln w="19050" cap="flat" cmpd="sng" algn="ctr">
            <a:solidFill>
              <a:schemeClr val="tx1">
                <a:lumMod val="65000"/>
                <a:lumOff val="3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smtClean="0">
                <a:cs typeface="Arial" charset="0"/>
              </a:rPr>
              <a:t>Arm </a:t>
            </a:r>
            <a:r>
              <a:rPr lang="en-GB" sz="1200" dirty="0">
                <a:cs typeface="Arial" charset="0"/>
              </a:rPr>
              <a:t>v7-M</a:t>
            </a:r>
          </a:p>
          <a:p>
            <a:pPr algn="ctr" rtl="0">
              <a:defRPr/>
            </a:pPr>
            <a:r>
              <a:rPr lang="en-GB" sz="1200" dirty="0">
                <a:cs typeface="Arial" charset="0"/>
              </a:rPr>
              <a:t>Mimari</a:t>
            </a:r>
          </a:p>
        </p:txBody>
      </p:sp>
      <p:grpSp>
        <p:nvGrpSpPr>
          <p:cNvPr id="10" name="Group 22">
            <a:extLst>
              <a:ext uri="{FF2B5EF4-FFF2-40B4-BE49-F238E27FC236}">
                <a16:creationId xmlns:a16="http://schemas.microsoft.com/office/drawing/2014/main" id="{79C08403-5A6F-46F6-B9AF-57615332AB9A}"/>
              </a:ext>
            </a:extLst>
          </p:cNvPr>
          <p:cNvGrpSpPr>
            <a:grpSpLocks/>
          </p:cNvGrpSpPr>
          <p:nvPr/>
        </p:nvGrpSpPr>
        <p:grpSpPr bwMode="auto">
          <a:xfrm>
            <a:off x="8564920" y="4600575"/>
            <a:ext cx="1635545" cy="1227138"/>
            <a:chOff x="6790786" y="4391025"/>
            <a:chExt cx="1227904" cy="1227904"/>
          </a:xfrm>
          <a:effectLst>
            <a:outerShdw blurRad="50800" dist="38100" dir="2700000" algn="tl" rotWithShape="0">
              <a:prstClr val="black">
                <a:alpha val="40000"/>
              </a:prstClr>
            </a:outerShdw>
          </a:effectLst>
        </p:grpSpPr>
        <p:grpSp>
          <p:nvGrpSpPr>
            <p:cNvPr id="17" name="Group 20">
              <a:extLst>
                <a:ext uri="{FF2B5EF4-FFF2-40B4-BE49-F238E27FC236}">
                  <a16:creationId xmlns:a16="http://schemas.microsoft.com/office/drawing/2014/main" id="{E5AD4D33-7537-4FAB-9F91-C50956A05218}"/>
                </a:ext>
              </a:extLst>
            </p:cNvPr>
            <p:cNvGrpSpPr>
              <a:grpSpLocks/>
            </p:cNvGrpSpPr>
            <p:nvPr/>
          </p:nvGrpSpPr>
          <p:grpSpPr bwMode="auto">
            <a:xfrm>
              <a:off x="6996116" y="4391025"/>
              <a:ext cx="817243" cy="1227904"/>
              <a:chOff x="6767513" y="4391025"/>
              <a:chExt cx="817243" cy="1227904"/>
            </a:xfrm>
          </p:grpSpPr>
          <p:sp>
            <p:nvSpPr>
              <p:cNvPr id="28" name="Rectangle 27">
                <a:extLst>
                  <a:ext uri="{FF2B5EF4-FFF2-40B4-BE49-F238E27FC236}">
                    <a16:creationId xmlns:a16="http://schemas.microsoft.com/office/drawing/2014/main" id="{416788BC-2C66-4C6A-A4AE-EAF3245EE8F6}"/>
                  </a:ext>
                </a:extLst>
              </p:cNvPr>
              <p:cNvSpPr/>
              <p:nvPr/>
            </p:nvSpPr>
            <p:spPr bwMode="auto">
              <a:xfrm>
                <a:off x="676709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 name="Rectangle 28">
                <a:extLst>
                  <a:ext uri="{FF2B5EF4-FFF2-40B4-BE49-F238E27FC236}">
                    <a16:creationId xmlns:a16="http://schemas.microsoft.com/office/drawing/2014/main" id="{9EC68B01-2F3C-4E1C-8273-C8BF9815C340}"/>
                  </a:ext>
                </a:extLst>
              </p:cNvPr>
              <p:cNvSpPr/>
              <p:nvPr/>
            </p:nvSpPr>
            <p:spPr bwMode="auto">
              <a:xfrm>
                <a:off x="6881470"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0" name="Rectangle 29">
                <a:extLst>
                  <a:ext uri="{FF2B5EF4-FFF2-40B4-BE49-F238E27FC236}">
                    <a16:creationId xmlns:a16="http://schemas.microsoft.com/office/drawing/2014/main" id="{22BDC1EF-DFB5-4A79-AEE2-AEB0AF530597}"/>
                  </a:ext>
                </a:extLst>
              </p:cNvPr>
              <p:cNvSpPr/>
              <p:nvPr/>
            </p:nvSpPr>
            <p:spPr bwMode="auto">
              <a:xfrm>
                <a:off x="698631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1" name="Rectangle 30">
                <a:extLst>
                  <a:ext uri="{FF2B5EF4-FFF2-40B4-BE49-F238E27FC236}">
                    <a16:creationId xmlns:a16="http://schemas.microsoft.com/office/drawing/2014/main" id="{4961F0E4-2FEF-431A-B9C6-5EC0BC9A2DD0}"/>
                  </a:ext>
                </a:extLst>
              </p:cNvPr>
              <p:cNvSpPr/>
              <p:nvPr/>
            </p:nvSpPr>
            <p:spPr bwMode="auto">
              <a:xfrm>
                <a:off x="7100682"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2" name="Rectangle 31">
                <a:extLst>
                  <a:ext uri="{FF2B5EF4-FFF2-40B4-BE49-F238E27FC236}">
                    <a16:creationId xmlns:a16="http://schemas.microsoft.com/office/drawing/2014/main" id="{F2606D25-C9A2-418D-A701-18DBD3EBBE60}"/>
                  </a:ext>
                </a:extLst>
              </p:cNvPr>
              <p:cNvSpPr/>
              <p:nvPr/>
            </p:nvSpPr>
            <p:spPr bwMode="auto">
              <a:xfrm>
                <a:off x="7205522"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3" name="Rectangle 32">
                <a:extLst>
                  <a:ext uri="{FF2B5EF4-FFF2-40B4-BE49-F238E27FC236}">
                    <a16:creationId xmlns:a16="http://schemas.microsoft.com/office/drawing/2014/main" id="{33A2744F-7070-4F94-A3B2-7900D3D416A6}"/>
                  </a:ext>
                </a:extLst>
              </p:cNvPr>
              <p:cNvSpPr/>
              <p:nvPr/>
            </p:nvSpPr>
            <p:spPr bwMode="auto">
              <a:xfrm>
                <a:off x="7319894"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4" name="Rectangle 33">
                <a:extLst>
                  <a:ext uri="{FF2B5EF4-FFF2-40B4-BE49-F238E27FC236}">
                    <a16:creationId xmlns:a16="http://schemas.microsoft.com/office/drawing/2014/main" id="{3C83D199-F031-4C68-A53A-76B847332FD4}"/>
                  </a:ext>
                </a:extLst>
              </p:cNvPr>
              <p:cNvSpPr/>
              <p:nvPr/>
            </p:nvSpPr>
            <p:spPr bwMode="auto">
              <a:xfrm>
                <a:off x="7424734"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5" name="Rectangle 34">
                <a:extLst>
                  <a:ext uri="{FF2B5EF4-FFF2-40B4-BE49-F238E27FC236}">
                    <a16:creationId xmlns:a16="http://schemas.microsoft.com/office/drawing/2014/main" id="{0F469E85-5A79-4E34-8752-BDF40079F352}"/>
                  </a:ext>
                </a:extLst>
              </p:cNvPr>
              <p:cNvSpPr/>
              <p:nvPr/>
            </p:nvSpPr>
            <p:spPr bwMode="auto">
              <a:xfrm>
                <a:off x="753910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18" name="Group 46">
              <a:extLst>
                <a:ext uri="{FF2B5EF4-FFF2-40B4-BE49-F238E27FC236}">
                  <a16:creationId xmlns:a16="http://schemas.microsoft.com/office/drawing/2014/main" id="{7879A8BB-E6B5-4130-910F-7F96A0E29A33}"/>
                </a:ext>
              </a:extLst>
            </p:cNvPr>
            <p:cNvGrpSpPr>
              <a:grpSpLocks/>
            </p:cNvGrpSpPr>
            <p:nvPr/>
          </p:nvGrpSpPr>
          <p:grpSpPr bwMode="auto">
            <a:xfrm rot="5400000">
              <a:off x="6996116" y="4386262"/>
              <a:ext cx="817243" cy="1227904"/>
              <a:chOff x="6767513" y="4391025"/>
              <a:chExt cx="817243" cy="1227904"/>
            </a:xfrm>
          </p:grpSpPr>
          <p:sp>
            <p:nvSpPr>
              <p:cNvPr id="20" name="Rectangle 19">
                <a:extLst>
                  <a:ext uri="{FF2B5EF4-FFF2-40B4-BE49-F238E27FC236}">
                    <a16:creationId xmlns:a16="http://schemas.microsoft.com/office/drawing/2014/main" id="{66A626D9-12DA-41FC-98C9-1A2C4C243781}"/>
                  </a:ext>
                </a:extLst>
              </p:cNvPr>
              <p:cNvSpPr/>
              <p:nvPr/>
            </p:nvSpPr>
            <p:spPr bwMode="auto">
              <a:xfrm>
                <a:off x="6767095"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 name="Rectangle 20">
                <a:extLst>
                  <a:ext uri="{FF2B5EF4-FFF2-40B4-BE49-F238E27FC236}">
                    <a16:creationId xmlns:a16="http://schemas.microsoft.com/office/drawing/2014/main" id="{9F80B57E-6EF1-41AB-AA5A-24225A839BEF}"/>
                  </a:ext>
                </a:extLst>
              </p:cNvPr>
              <p:cNvSpPr/>
              <p:nvPr/>
            </p:nvSpPr>
            <p:spPr bwMode="auto">
              <a:xfrm>
                <a:off x="6881467"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 name="Rectangle 21">
                <a:extLst>
                  <a:ext uri="{FF2B5EF4-FFF2-40B4-BE49-F238E27FC236}">
                    <a16:creationId xmlns:a16="http://schemas.microsoft.com/office/drawing/2014/main" id="{762A8C13-F6AD-4B92-90EA-3B4C54CFD1E0}"/>
                  </a:ext>
                </a:extLst>
              </p:cNvPr>
              <p:cNvSpPr/>
              <p:nvPr/>
            </p:nvSpPr>
            <p:spPr bwMode="auto">
              <a:xfrm>
                <a:off x="6986307"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 name="Rectangle 22">
                <a:extLst>
                  <a:ext uri="{FF2B5EF4-FFF2-40B4-BE49-F238E27FC236}">
                    <a16:creationId xmlns:a16="http://schemas.microsoft.com/office/drawing/2014/main" id="{4854CDC1-F435-4570-A4DD-8D49CC08C3F2}"/>
                  </a:ext>
                </a:extLst>
              </p:cNvPr>
              <p:cNvSpPr/>
              <p:nvPr/>
            </p:nvSpPr>
            <p:spPr bwMode="auto">
              <a:xfrm>
                <a:off x="7100678"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Rectangle 23">
                <a:extLst>
                  <a:ext uri="{FF2B5EF4-FFF2-40B4-BE49-F238E27FC236}">
                    <a16:creationId xmlns:a16="http://schemas.microsoft.com/office/drawing/2014/main" id="{F0DC1BB6-23FA-4529-994B-69FFEE2CA35B}"/>
                  </a:ext>
                </a:extLst>
              </p:cNvPr>
              <p:cNvSpPr/>
              <p:nvPr/>
            </p:nvSpPr>
            <p:spPr bwMode="auto">
              <a:xfrm>
                <a:off x="7205519"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54A82E5A-5CE6-489C-A535-A10A2530FBF2}"/>
                  </a:ext>
                </a:extLst>
              </p:cNvPr>
              <p:cNvSpPr/>
              <p:nvPr/>
            </p:nvSpPr>
            <p:spPr bwMode="auto">
              <a:xfrm>
                <a:off x="7319890"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 name="Rectangle 25">
                <a:extLst>
                  <a:ext uri="{FF2B5EF4-FFF2-40B4-BE49-F238E27FC236}">
                    <a16:creationId xmlns:a16="http://schemas.microsoft.com/office/drawing/2014/main" id="{3FA2473A-815E-4F28-AA6B-6B486A4E961D}"/>
                  </a:ext>
                </a:extLst>
              </p:cNvPr>
              <p:cNvSpPr/>
              <p:nvPr/>
            </p:nvSpPr>
            <p:spPr bwMode="auto">
              <a:xfrm>
                <a:off x="7424731"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Rectangle 26">
                <a:extLst>
                  <a:ext uri="{FF2B5EF4-FFF2-40B4-BE49-F238E27FC236}">
                    <a16:creationId xmlns:a16="http://schemas.microsoft.com/office/drawing/2014/main" id="{50A99F1B-20F5-4E49-8267-059ACCBAB180}"/>
                  </a:ext>
                </a:extLst>
              </p:cNvPr>
              <p:cNvSpPr/>
              <p:nvPr/>
            </p:nvSpPr>
            <p:spPr bwMode="auto">
              <a:xfrm>
                <a:off x="7539102" y="4391024"/>
                <a:ext cx="4606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sp>
          <p:nvSpPr>
            <p:cNvPr id="19" name="Rectangle 18">
              <a:extLst>
                <a:ext uri="{FF2B5EF4-FFF2-40B4-BE49-F238E27FC236}">
                  <a16:creationId xmlns:a16="http://schemas.microsoft.com/office/drawing/2014/main" id="{DA201F75-4CA1-440A-BCE3-A6328912821F}"/>
                </a:ext>
              </a:extLst>
            </p:cNvPr>
            <p:cNvSpPr/>
            <p:nvPr/>
          </p:nvSpPr>
          <p:spPr bwMode="auto">
            <a:xfrm>
              <a:off x="6881330" y="4472039"/>
              <a:ext cx="1057935" cy="1056346"/>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dirty="0" smtClean="0">
                  <a:cs typeface="Arial" charset="0"/>
                </a:rPr>
                <a:t>Arm</a:t>
              </a:r>
              <a:endParaRPr lang="en-GB" sz="1200" dirty="0">
                <a:cs typeface="Arial" charset="0"/>
              </a:endParaRPr>
            </a:p>
            <a:p>
              <a:pPr algn="ctr" rtl="0">
                <a:defRPr/>
              </a:pPr>
              <a:r>
                <a:rPr lang="en-GB" sz="1200" dirty="0">
                  <a:cs typeface="Arial" charset="0"/>
                </a:rPr>
                <a:t>Cortex-M0</a:t>
              </a:r>
            </a:p>
          </p:txBody>
        </p:sp>
      </p:grpSp>
      <p:sp>
        <p:nvSpPr>
          <p:cNvPr id="11" name="Right Arrow 67">
            <a:extLst>
              <a:ext uri="{FF2B5EF4-FFF2-40B4-BE49-F238E27FC236}">
                <a16:creationId xmlns:a16="http://schemas.microsoft.com/office/drawing/2014/main" id="{15815EB0-D689-48DD-B636-0EA8BD67AF9B}"/>
              </a:ext>
            </a:extLst>
          </p:cNvPr>
          <p:cNvSpPr/>
          <p:nvPr/>
        </p:nvSpPr>
        <p:spPr bwMode="auto">
          <a:xfrm rot="900000">
            <a:off x="3444588" y="4808539"/>
            <a:ext cx="954244" cy="257175"/>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Arial" charset="0"/>
            </a:endParaRPr>
          </a:p>
        </p:txBody>
      </p:sp>
      <p:sp>
        <p:nvSpPr>
          <p:cNvPr id="12" name="Right Arrow 68">
            <a:extLst>
              <a:ext uri="{FF2B5EF4-FFF2-40B4-BE49-F238E27FC236}">
                <a16:creationId xmlns:a16="http://schemas.microsoft.com/office/drawing/2014/main" id="{95B3E3AD-859C-4E97-ACDF-4BDD73A6512A}"/>
              </a:ext>
            </a:extLst>
          </p:cNvPr>
          <p:cNvSpPr/>
          <p:nvPr/>
        </p:nvSpPr>
        <p:spPr bwMode="auto">
          <a:xfrm rot="20700000">
            <a:off x="3438241" y="5356226"/>
            <a:ext cx="954243" cy="257175"/>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Arial" charset="0"/>
            </a:endParaRPr>
          </a:p>
        </p:txBody>
      </p:sp>
      <p:sp>
        <p:nvSpPr>
          <p:cNvPr id="13" name="Right Arrow 69">
            <a:extLst>
              <a:ext uri="{FF2B5EF4-FFF2-40B4-BE49-F238E27FC236}">
                <a16:creationId xmlns:a16="http://schemas.microsoft.com/office/drawing/2014/main" id="{743FEF07-2601-46BC-A816-3F7E8EE30DE5}"/>
              </a:ext>
            </a:extLst>
          </p:cNvPr>
          <p:cNvSpPr/>
          <p:nvPr/>
        </p:nvSpPr>
        <p:spPr bwMode="auto">
          <a:xfrm>
            <a:off x="7204435" y="5089526"/>
            <a:ext cx="956360" cy="257175"/>
          </a:xfrm>
          <a:prstGeom prst="rightArrow">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dirty="0">
              <a:cs typeface="Arial" charset="0"/>
            </a:endParaRPr>
          </a:p>
        </p:txBody>
      </p:sp>
      <p:sp>
        <p:nvSpPr>
          <p:cNvPr id="14" name="TextBox 25">
            <a:extLst>
              <a:ext uri="{FF2B5EF4-FFF2-40B4-BE49-F238E27FC236}">
                <a16:creationId xmlns:a16="http://schemas.microsoft.com/office/drawing/2014/main" id="{5A321FD7-75DD-4D81-93D1-69821242BAA9}"/>
              </a:ext>
            </a:extLst>
          </p:cNvPr>
          <p:cNvSpPr txBox="1">
            <a:spLocks noChangeArrowheads="1"/>
          </p:cNvSpPr>
          <p:nvPr/>
        </p:nvSpPr>
        <p:spPr bwMode="auto">
          <a:xfrm>
            <a:off x="3414965" y="4468814"/>
            <a:ext cx="2225864" cy="261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smtClean="0"/>
              <a:t>Thumb </a:t>
            </a:r>
            <a:r>
              <a:rPr lang="en-GB" sz="1100" b="0" dirty="0"/>
              <a:t>talimat seti</a:t>
            </a:r>
          </a:p>
        </p:txBody>
      </p:sp>
      <p:sp>
        <p:nvSpPr>
          <p:cNvPr id="15" name="TextBox 57">
            <a:extLst>
              <a:ext uri="{FF2B5EF4-FFF2-40B4-BE49-F238E27FC236}">
                <a16:creationId xmlns:a16="http://schemas.microsoft.com/office/drawing/2014/main" id="{73011945-45A9-4FC9-AB92-A5F4353BF604}"/>
              </a:ext>
            </a:extLst>
          </p:cNvPr>
          <p:cNvSpPr txBox="1">
            <a:spLocks noChangeArrowheads="1"/>
          </p:cNvSpPr>
          <p:nvPr/>
        </p:nvSpPr>
        <p:spPr bwMode="auto">
          <a:xfrm>
            <a:off x="3527106" y="5702301"/>
            <a:ext cx="2223747"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Hafıza haritası</a:t>
            </a:r>
          </a:p>
          <a:p>
            <a:pPr algn="l" rtl="0" eaLnBrk="1" hangingPunct="1"/>
            <a:r>
              <a:rPr lang="en-GB" sz="1100" b="0" dirty="0"/>
              <a:t>istisna modeli</a:t>
            </a:r>
          </a:p>
          <a:p>
            <a:pPr algn="l" rtl="0" eaLnBrk="1" hangingPunct="1"/>
            <a:r>
              <a:rPr lang="en-GB" sz="1100" b="0" dirty="0"/>
              <a:t>Thumb-2 sistemi</a:t>
            </a:r>
          </a:p>
        </p:txBody>
      </p:sp>
      <p:sp>
        <p:nvSpPr>
          <p:cNvPr id="16" name="TextBox 58">
            <a:extLst>
              <a:ext uri="{FF2B5EF4-FFF2-40B4-BE49-F238E27FC236}">
                <a16:creationId xmlns:a16="http://schemas.microsoft.com/office/drawing/2014/main" id="{D76D8203-FB1A-431F-846B-3BCF4309EA0B}"/>
              </a:ext>
            </a:extLst>
          </p:cNvPr>
          <p:cNvSpPr txBox="1">
            <a:spLocks noChangeArrowheads="1"/>
          </p:cNvSpPr>
          <p:nvPr/>
        </p:nvSpPr>
        <p:spPr bwMode="auto">
          <a:xfrm>
            <a:off x="6675476" y="5656263"/>
            <a:ext cx="2223747"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Düşük güç optimizasyonu</a:t>
            </a:r>
          </a:p>
          <a:p>
            <a:pPr algn="l" rtl="0" eaLnBrk="1" hangingPunct="1"/>
            <a:r>
              <a:rPr lang="en-GB" sz="1100" b="0" dirty="0"/>
              <a:t>tasarım</a:t>
            </a:r>
          </a:p>
        </p:txBody>
      </p:sp>
    </p:spTree>
    <p:extLst>
      <p:ext uri="{BB962C8B-B14F-4D97-AF65-F5344CB8AC3E}">
        <p14:creationId xmlns:p14="http://schemas.microsoft.com/office/powerpoint/2010/main" val="3621865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noProof="0" dirty="0" smtClean="0">
                <a:latin typeface="+mn-lt"/>
              </a:rPr>
              <a:t>Burada bir </a:t>
            </a:r>
            <a:r>
              <a:rPr lang="tr-TR" noProof="0" dirty="0" err="1" smtClean="0">
                <a:latin typeface="+mn-lt"/>
              </a:rPr>
              <a:t>Arm</a:t>
            </a:r>
            <a:r>
              <a:rPr lang="tr-TR" noProof="0" dirty="0" smtClean="0">
                <a:latin typeface="+mn-lt"/>
              </a:rPr>
              <a:t> mimarisi ile bir </a:t>
            </a:r>
            <a:r>
              <a:rPr lang="tr-TR" noProof="0" dirty="0" err="1" smtClean="0">
                <a:latin typeface="+mn-lt"/>
              </a:rPr>
              <a:t>Arm</a:t>
            </a:r>
            <a:r>
              <a:rPr lang="tr-TR" noProof="0" dirty="0" smtClean="0">
                <a:latin typeface="+mn-lt"/>
              </a:rPr>
              <a:t> işlemci arasındaki farkı belirtmekte fayda var. İşlemci, bellek haritası, </a:t>
            </a:r>
            <a:r>
              <a:rPr lang="tr-TR" noProof="0" dirty="0" err="1" smtClean="0">
                <a:latin typeface="+mn-lt"/>
              </a:rPr>
              <a:t>registerlar</a:t>
            </a:r>
            <a:r>
              <a:rPr lang="tr-TR" noProof="0" dirty="0" smtClean="0">
                <a:latin typeface="+mn-lt"/>
              </a:rPr>
              <a:t>, komut seti mimarisi ve istisna modelini içeren belirli bir mimariye dayalı olarak geliştirilmiştir. Ek olarak, işlemci, zamanlama bilgisi ve donanım yapıları gibi daha fazla uygulama detayı içerir.</a:t>
            </a:r>
          </a:p>
          <a:p>
            <a:pPr>
              <a:spcBef>
                <a:spcPts val="1903"/>
              </a:spcBef>
            </a:pPr>
            <a:r>
              <a:rPr lang="tr-TR" noProof="0" dirty="0" smtClean="0">
                <a:latin typeface="+mn-lt"/>
              </a:rPr>
              <a:t>Örneğin: Cortex-M0, aşağıdakilerin bir kombinasyonu olan </a:t>
            </a:r>
            <a:r>
              <a:rPr lang="tr-TR" noProof="0" dirty="0" err="1" smtClean="0">
                <a:latin typeface="+mn-lt"/>
              </a:rPr>
              <a:t>Arm</a:t>
            </a:r>
            <a:r>
              <a:rPr lang="tr-TR" noProof="0" dirty="0" smtClean="0">
                <a:latin typeface="+mn-lt"/>
              </a:rPr>
              <a:t> v6-M mimarisine dayalı olarak geliştirilmiştir. Armv6 mimarisinin </a:t>
            </a:r>
            <a:r>
              <a:rPr lang="tr-TR" noProof="0" dirty="0" err="1" smtClean="0">
                <a:latin typeface="+mn-lt"/>
              </a:rPr>
              <a:t>Thumb</a:t>
            </a:r>
            <a:r>
              <a:rPr lang="tr-TR" noProof="0" dirty="0" smtClean="0">
                <a:latin typeface="+mn-lt"/>
              </a:rPr>
              <a:t> komut seti ve Armv7-M mimarisi hafıza haritası, istisna modeli ve Thumb-2 sistemi. Cortex-M0'ın donanım tasarımı, düşük güç için optimize edilmiştir.</a:t>
            </a:r>
            <a:endParaRPr lang="tr-TR" noProof="0" dirty="0">
              <a:latin typeface="+mn-lt"/>
            </a:endParaRPr>
          </a:p>
        </p:txBody>
      </p:sp>
    </p:spTree>
    <p:extLst>
      <p:ext uri="{BB962C8B-B14F-4D97-AF65-F5344CB8AC3E}">
        <p14:creationId xmlns:p14="http://schemas.microsoft.com/office/powerpoint/2010/main" val="363361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Genel Bakış</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440070"/>
          </a:xfrm>
        </p:spPr>
        <p:txBody>
          <a:bodyPr wrap="square" numCol="1" anchor="t" anchorCtr="0" compatLnSpc="1">
            <a:prstTxWarp prst="textNoShape">
              <a:avLst/>
            </a:prstTxWarp>
          </a:bodyPr>
          <a:lstStyle/>
          <a:p>
            <a:pPr algn="just" rtl="0"/>
            <a:r>
              <a:rPr lang="tr-TR" noProof="0" dirty="0" smtClean="0">
                <a:latin typeface="+mn-lt"/>
              </a:rPr>
              <a:t>32-bit azaltılmış komut seti hesaplama (RISC) işlemcisi</a:t>
            </a:r>
          </a:p>
          <a:p>
            <a:pPr algn="just" rtl="0"/>
            <a:r>
              <a:rPr lang="tr-TR" noProof="0" dirty="0" err="1" smtClean="0">
                <a:latin typeface="+mn-lt"/>
              </a:rPr>
              <a:t>Von</a:t>
            </a:r>
            <a:r>
              <a:rPr lang="tr-TR" noProof="0" dirty="0" smtClean="0">
                <a:latin typeface="+mn-lt"/>
              </a:rPr>
              <a:t> </a:t>
            </a:r>
            <a:r>
              <a:rPr lang="tr-TR" noProof="0" dirty="0" err="1" smtClean="0">
                <a:latin typeface="+mn-lt"/>
              </a:rPr>
              <a:t>Neumann</a:t>
            </a:r>
            <a:r>
              <a:rPr lang="tr-TR" noProof="0" dirty="0" smtClean="0">
                <a:latin typeface="+mn-lt"/>
              </a:rPr>
              <a:t> mimarisi</a:t>
            </a:r>
            <a:endParaRPr lang="tr-TR" altLang="en-US" noProof="0" dirty="0" smtClean="0">
              <a:latin typeface="+mn-lt"/>
              <a:ea typeface="ＭＳ Ｐゴシック" panose="020B0600070205080204" pitchFamily="34" charset="-128"/>
            </a:endParaRPr>
          </a:p>
          <a:p>
            <a:pPr lvl="1" algn="just" rtl="0"/>
            <a:r>
              <a:rPr lang="tr-TR" noProof="0" dirty="0" smtClean="0">
                <a:latin typeface="+mn-lt"/>
              </a:rPr>
              <a:t>Hem veriler hem de talimatlar tek bir veri yolu </a:t>
            </a:r>
            <a:r>
              <a:rPr lang="tr-TR" noProof="0" dirty="0" err="1" smtClean="0">
                <a:latin typeface="+mn-lt"/>
              </a:rPr>
              <a:t>arayüzünü</a:t>
            </a:r>
            <a:r>
              <a:rPr lang="tr-TR" noProof="0" dirty="0" smtClean="0">
                <a:latin typeface="+mn-lt"/>
              </a:rPr>
              <a:t> paylaşır.</a:t>
            </a:r>
            <a:endParaRPr lang="tr-TR" altLang="en-US" noProof="0" dirty="0" smtClean="0">
              <a:latin typeface="+mn-lt"/>
              <a:ea typeface="ＭＳ Ｐゴシック" panose="020B0600070205080204" pitchFamily="34" charset="-128"/>
            </a:endParaRPr>
          </a:p>
          <a:p>
            <a:pPr algn="just" rtl="0"/>
            <a:r>
              <a:rPr lang="tr-TR" noProof="0" dirty="0" smtClean="0">
                <a:latin typeface="+mn-lt"/>
              </a:rPr>
              <a:t>Komut seti</a:t>
            </a:r>
            <a:endParaRPr lang="tr-TR" altLang="en-US" noProof="0" dirty="0" smtClean="0">
              <a:latin typeface="+mn-lt"/>
              <a:ea typeface="ＭＳ Ｐゴシック" panose="020B0600070205080204" pitchFamily="34" charset="-128"/>
            </a:endParaRPr>
          </a:p>
          <a:p>
            <a:pPr lvl="1" algn="just" rtl="0"/>
            <a:r>
              <a:rPr lang="tr-TR" noProof="0" dirty="0" smtClean="0">
                <a:latin typeface="+mn-lt"/>
              </a:rPr>
              <a:t>Thumb-1 (16-bit) ve Thumb-2 (16/32-bit) alt kümesi olarak 56 talimat</a:t>
            </a:r>
          </a:p>
          <a:p>
            <a:pPr algn="just" rtl="0"/>
            <a:r>
              <a:rPr lang="tr-TR" noProof="0" dirty="0" smtClean="0">
                <a:latin typeface="+mn-lt"/>
              </a:rPr>
              <a:t>Yük deposu mimarisi</a:t>
            </a:r>
            <a:endParaRPr lang="tr-TR" altLang="en-US" noProof="0" dirty="0" smtClean="0">
              <a:latin typeface="+mn-lt"/>
            </a:endParaRPr>
          </a:p>
          <a:p>
            <a:pPr algn="just" rtl="0"/>
            <a:r>
              <a:rPr lang="tr-TR" noProof="0" dirty="0" smtClean="0">
                <a:latin typeface="+mn-lt"/>
              </a:rPr>
              <a:t>Desteklenen kesintiler</a:t>
            </a:r>
            <a:endParaRPr lang="tr-TR" altLang="en-US" noProof="0" dirty="0" smtClean="0">
              <a:latin typeface="+mn-lt"/>
              <a:ea typeface="ＭＳ Ｐゴシック" panose="020B0600070205080204" pitchFamily="34" charset="-128"/>
            </a:endParaRPr>
          </a:p>
          <a:p>
            <a:pPr lvl="1" algn="just" rtl="0"/>
            <a:r>
              <a:rPr lang="tr-TR" noProof="0" dirty="0" smtClean="0">
                <a:latin typeface="+mn-lt"/>
              </a:rPr>
              <a:t>Maskelenemez kesinti (NMI) + 1 ila 32 fiziksel kesinti</a:t>
            </a:r>
            <a:endParaRPr lang="tr-TR" altLang="en-US" noProof="0" dirty="0" smtClean="0">
              <a:latin typeface="+mn-lt"/>
              <a:ea typeface="ＭＳ Ｐゴシック" panose="020B0600070205080204" pitchFamily="34" charset="-128"/>
            </a:endParaRPr>
          </a:p>
          <a:p>
            <a:pPr algn="just" rtl="0"/>
            <a:r>
              <a:rPr lang="tr-TR" noProof="0" dirty="0" smtClean="0">
                <a:latin typeface="+mn-lt"/>
              </a:rPr>
              <a:t>Uyku </a:t>
            </a:r>
            <a:r>
              <a:rPr lang="tr-TR" noProof="0" dirty="0" err="1" smtClean="0">
                <a:latin typeface="+mn-lt"/>
              </a:rPr>
              <a:t>modlarını</a:t>
            </a:r>
            <a:r>
              <a:rPr lang="tr-TR" noProof="0" dirty="0" smtClean="0">
                <a:latin typeface="+mn-lt"/>
              </a:rPr>
              <a:t> destekler</a:t>
            </a:r>
            <a:endParaRPr lang="tr-TR" altLang="en-US" noProof="0" dirty="0" smtClean="0">
              <a:latin typeface="+mn-lt"/>
              <a:ea typeface="ＭＳ Ｐゴシック" panose="020B0600070205080204" pitchFamily="34" charset="-128"/>
            </a:endParaRPr>
          </a:p>
          <a:p>
            <a:pPr lvl="1" algn="just" rtl="0"/>
            <a:endParaRPr lang="tr-TR" altLang="en-US" noProof="0" dirty="0">
              <a:latin typeface="+mn-lt"/>
              <a:ea typeface="ＭＳ Ｐゴシック" panose="020B0600070205080204" pitchFamily="34" charset="-128"/>
            </a:endParaRPr>
          </a:p>
        </p:txBody>
      </p:sp>
    </p:spTree>
    <p:extLst>
      <p:ext uri="{BB962C8B-B14F-4D97-AF65-F5344CB8AC3E}">
        <p14:creationId xmlns:p14="http://schemas.microsoft.com/office/powerpoint/2010/main" val="36220972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447" y="786131"/>
            <a:ext cx="11455365" cy="5082106"/>
          </a:xfrm>
        </p:spPr>
        <p:txBody>
          <a:bodyPr/>
          <a:lstStyle/>
          <a:p>
            <a:r>
              <a:rPr lang="tr-TR" noProof="0" dirty="0" smtClean="0">
                <a:latin typeface="+mn-lt"/>
                <a:ea typeface="MS PGothic" pitchFamily="34" charset="-128"/>
              </a:rPr>
              <a:t>Cortex-M0 işlemci </a:t>
            </a:r>
            <a:r>
              <a:rPr lang="tr-TR" noProof="0" dirty="0" smtClean="0">
                <a:latin typeface="+mn-lt"/>
              </a:rPr>
              <a:t>yüksek kod yoğunluğuna izin veren 16 bitlik </a:t>
            </a:r>
            <a:r>
              <a:rPr lang="tr-TR" noProof="0" dirty="0" err="1" smtClean="0">
                <a:latin typeface="+mn-lt"/>
              </a:rPr>
              <a:t>Thumb</a:t>
            </a:r>
            <a:r>
              <a:rPr lang="tr-TR" noProof="0" dirty="0" smtClean="0">
                <a:latin typeface="+mn-lt"/>
              </a:rPr>
              <a:t> talimatlarını kullanır. Ek olarak,</a:t>
            </a:r>
            <a:r>
              <a:rPr lang="en-US" noProof="0" dirty="0" smtClean="0">
                <a:latin typeface="+mn-lt"/>
              </a:rPr>
              <a:t> </a:t>
            </a:r>
            <a:r>
              <a:rPr lang="tr-TR" noProof="0" dirty="0" smtClean="0">
                <a:latin typeface="+mn-lt"/>
                <a:ea typeface="MS PGothic" pitchFamily="34" charset="-128"/>
              </a:rPr>
              <a:t>Armv6 mimarisinden birkaç yeni talimat ve Thumb-2 teknolojisinden birkaç talimat da dahildir. Thumb-2 teknolojisi, tüm işlemlerin tek bir CPU durumunda gerçekleştirilmesine izin vermek için önceki </a:t>
            </a:r>
            <a:r>
              <a:rPr lang="tr-TR" noProof="0" dirty="0" err="1" smtClean="0">
                <a:latin typeface="+mn-lt"/>
                <a:ea typeface="MS PGothic" pitchFamily="34" charset="-128"/>
              </a:rPr>
              <a:t>Thumb</a:t>
            </a:r>
            <a:r>
              <a:rPr lang="tr-TR" noProof="0" dirty="0" smtClean="0">
                <a:latin typeface="+mn-lt"/>
                <a:ea typeface="MS PGothic" pitchFamily="34" charset="-128"/>
              </a:rPr>
              <a:t> komut setini genişletmiştir. C derleyicisi tarafından üretilen çoğu talimat 16 bitlik komutları kullanır ve 32 bitlik komutlar, 16 bitlik sürüm gerekli işlemleri gerçekleştiremediğinde kullanılır. Bu, yüksek kod yoğunluğu ile sonuçlanır ve anahtarlamanın ek yükünü </a:t>
            </a:r>
            <a:r>
              <a:rPr lang="tr-TR" noProof="0" dirty="0" err="1" smtClean="0">
                <a:latin typeface="+mn-lt"/>
                <a:ea typeface="MS PGothic" pitchFamily="34" charset="-128"/>
              </a:rPr>
              <a:t>önleriki</a:t>
            </a:r>
            <a:r>
              <a:rPr lang="tr-TR" noProof="0" dirty="0" smtClean="0">
                <a:latin typeface="+mn-lt"/>
                <a:ea typeface="MS PGothic" pitchFamily="34" charset="-128"/>
              </a:rPr>
              <a:t> komut seti arasında.</a:t>
            </a:r>
          </a:p>
          <a:p>
            <a:r>
              <a:rPr lang="tr-TR" noProof="0" dirty="0" smtClean="0">
                <a:latin typeface="+mn-lt"/>
                <a:ea typeface="MS PGothic" pitchFamily="34" charset="-128"/>
              </a:rPr>
              <a:t>Toplamda, Cortex-M0 işlemci yalnızca 56 temel </a:t>
            </a:r>
            <a:r>
              <a:rPr lang="en-US" noProof="0" dirty="0" err="1" smtClean="0">
                <a:latin typeface="+mn-lt"/>
                <a:ea typeface="MS PGothic" pitchFamily="34" charset="-128"/>
              </a:rPr>
              <a:t>komutu</a:t>
            </a:r>
            <a:r>
              <a:rPr lang="tr-TR" noProof="0" dirty="0" smtClean="0">
                <a:latin typeface="+mn-lt"/>
                <a:ea typeface="MS PGothic" pitchFamily="34" charset="-128"/>
              </a:rPr>
              <a:t> destekler.</a:t>
            </a:r>
          </a:p>
          <a:p>
            <a:r>
              <a:rPr lang="tr-TR" noProof="0" dirty="0" smtClean="0">
                <a:latin typeface="+mn-lt"/>
                <a:ea typeface="MS PGothic" pitchFamily="34" charset="-128"/>
              </a:rPr>
              <a:t>Cortex-M0 işlemci, bir yük depolama mimarisi olarak sınıflandırılır. </a:t>
            </a:r>
            <a:r>
              <a:rPr lang="tr-TR" noProof="0" dirty="0" err="1" smtClean="0">
                <a:latin typeface="+mn-lt"/>
                <a:ea typeface="MS PGothic" pitchFamily="34" charset="-128"/>
              </a:rPr>
              <a:t>T</a:t>
            </a:r>
            <a:r>
              <a:rPr lang="tr-TR" noProof="0" dirty="0" err="1" smtClean="0">
                <a:latin typeface="+mn-lt"/>
              </a:rPr>
              <a:t>o</a:t>
            </a:r>
            <a:r>
              <a:rPr lang="tr-TR" noProof="0" dirty="0" smtClean="0">
                <a:latin typeface="+mn-lt"/>
              </a:rPr>
              <a:t> hafızadaki verileri işlemek, o bellekten bir kayda yüklenmeli, işlemcinin içinde işlenmeli ve gerekirse belleğe geri yazılmalıdır.</a:t>
            </a:r>
            <a:endParaRPr lang="en-US" noProof="0" dirty="0" smtClean="0">
              <a:latin typeface="+mn-lt"/>
            </a:endParaRPr>
          </a:p>
          <a:p>
            <a:r>
              <a:rPr lang="en-US" dirty="0" smtClean="0">
                <a:ea typeface="MS PGothic" pitchFamily="34" charset="-128"/>
              </a:rPr>
              <a:t>Not: </a:t>
            </a:r>
            <a:r>
              <a:rPr lang="en-US" dirty="0" err="1" smtClean="0">
                <a:ea typeface="MS PGothic" pitchFamily="34" charset="-128"/>
              </a:rPr>
              <a:t>Talimat-Komut</a:t>
            </a:r>
            <a:r>
              <a:rPr lang="en-US" dirty="0">
                <a:ea typeface="MS PGothic" pitchFamily="34" charset="-128"/>
              </a:rPr>
              <a:t> </a:t>
            </a:r>
            <a:r>
              <a:rPr lang="en-US" dirty="0" err="1" smtClean="0">
                <a:ea typeface="MS PGothic" pitchFamily="34" charset="-128"/>
              </a:rPr>
              <a:t>işlemciye</a:t>
            </a:r>
            <a:r>
              <a:rPr lang="en-US" dirty="0" smtClean="0">
                <a:ea typeface="MS PGothic" pitchFamily="34" charset="-128"/>
              </a:rPr>
              <a:t> </a:t>
            </a:r>
            <a:r>
              <a:rPr lang="en-US" dirty="0" err="1" smtClean="0">
                <a:ea typeface="MS PGothic" pitchFamily="34" charset="-128"/>
              </a:rPr>
              <a:t>bir</a:t>
            </a:r>
            <a:r>
              <a:rPr lang="en-US" dirty="0" smtClean="0">
                <a:ea typeface="MS PGothic" pitchFamily="34" charset="-128"/>
              </a:rPr>
              <a:t> </a:t>
            </a:r>
            <a:r>
              <a:rPr lang="en-US" dirty="0" err="1" smtClean="0">
                <a:ea typeface="MS PGothic" pitchFamily="34" charset="-128"/>
              </a:rPr>
              <a:t>iş</a:t>
            </a:r>
            <a:r>
              <a:rPr lang="en-US" dirty="0" smtClean="0">
                <a:ea typeface="MS PGothic" pitchFamily="34" charset="-128"/>
              </a:rPr>
              <a:t> </a:t>
            </a:r>
            <a:r>
              <a:rPr lang="en-US" dirty="0" err="1" smtClean="0">
                <a:ea typeface="MS PGothic" pitchFamily="34" charset="-128"/>
              </a:rPr>
              <a:t>yapması</a:t>
            </a:r>
            <a:r>
              <a:rPr lang="en-US" dirty="0" smtClean="0">
                <a:ea typeface="MS PGothic" pitchFamily="34" charset="-128"/>
              </a:rPr>
              <a:t> </a:t>
            </a:r>
            <a:r>
              <a:rPr lang="en-US" dirty="0" err="1" smtClean="0">
                <a:ea typeface="MS PGothic" pitchFamily="34" charset="-128"/>
              </a:rPr>
              <a:t>için</a:t>
            </a:r>
            <a:r>
              <a:rPr lang="en-US" dirty="0" smtClean="0">
                <a:ea typeface="MS PGothic" pitchFamily="34" charset="-128"/>
              </a:rPr>
              <a:t> </a:t>
            </a:r>
            <a:r>
              <a:rPr lang="en-US" dirty="0" err="1" smtClean="0">
                <a:ea typeface="MS PGothic" pitchFamily="34" charset="-128"/>
              </a:rPr>
              <a:t>verilen</a:t>
            </a:r>
            <a:r>
              <a:rPr lang="en-US" dirty="0" smtClean="0">
                <a:ea typeface="MS PGothic" pitchFamily="34" charset="-128"/>
              </a:rPr>
              <a:t> </a:t>
            </a:r>
            <a:r>
              <a:rPr lang="en-US" dirty="0" err="1" smtClean="0">
                <a:ea typeface="MS PGothic" pitchFamily="34" charset="-128"/>
              </a:rPr>
              <a:t>koddur</a:t>
            </a:r>
            <a:r>
              <a:rPr lang="en-US" dirty="0" smtClean="0">
                <a:ea typeface="MS PGothic" pitchFamily="34" charset="-128"/>
              </a:rPr>
              <a:t>. 16 </a:t>
            </a:r>
            <a:r>
              <a:rPr lang="en-US" dirty="0" err="1" smtClean="0">
                <a:ea typeface="MS PGothic" pitchFamily="34" charset="-128"/>
              </a:rPr>
              <a:t>bitlik</a:t>
            </a:r>
            <a:r>
              <a:rPr lang="en-US" dirty="0" smtClean="0">
                <a:ea typeface="MS PGothic" pitchFamily="34" charset="-128"/>
              </a:rPr>
              <a:t> </a:t>
            </a:r>
            <a:r>
              <a:rPr lang="en-US" dirty="0" err="1" smtClean="0">
                <a:ea typeface="MS PGothic" pitchFamily="34" charset="-128"/>
              </a:rPr>
              <a:t>komut</a:t>
            </a:r>
            <a:r>
              <a:rPr lang="en-US" dirty="0" smtClean="0">
                <a:ea typeface="MS PGothic" pitchFamily="34" charset="-128"/>
              </a:rPr>
              <a:t> 16 bitten </a:t>
            </a:r>
            <a:r>
              <a:rPr lang="en-US" dirty="0" err="1" smtClean="0">
                <a:ea typeface="MS PGothic" pitchFamily="34" charset="-128"/>
              </a:rPr>
              <a:t>oluşur</a:t>
            </a:r>
            <a:r>
              <a:rPr lang="en-US" dirty="0" smtClean="0">
                <a:ea typeface="MS PGothic" pitchFamily="34" charset="-128"/>
              </a:rPr>
              <a:t> </a:t>
            </a:r>
            <a:r>
              <a:rPr lang="en-US" dirty="0" err="1" smtClean="0">
                <a:ea typeface="MS PGothic" pitchFamily="34" charset="-128"/>
              </a:rPr>
              <a:t>ve</a:t>
            </a:r>
            <a:r>
              <a:rPr lang="en-US" dirty="0" smtClean="0">
                <a:ea typeface="MS PGothic" pitchFamily="34" charset="-128"/>
              </a:rPr>
              <a:t> </a:t>
            </a:r>
            <a:r>
              <a:rPr lang="en-US" dirty="0" err="1" smtClean="0">
                <a:ea typeface="MS PGothic" pitchFamily="34" charset="-128"/>
              </a:rPr>
              <a:t>bitlerin</a:t>
            </a:r>
            <a:r>
              <a:rPr lang="en-US" dirty="0" smtClean="0">
                <a:ea typeface="MS PGothic" pitchFamily="34" charset="-128"/>
              </a:rPr>
              <a:t> </a:t>
            </a:r>
            <a:r>
              <a:rPr lang="en-US" dirty="0" err="1" smtClean="0">
                <a:ea typeface="MS PGothic" pitchFamily="34" charset="-128"/>
              </a:rPr>
              <a:t>değerleri</a:t>
            </a:r>
            <a:r>
              <a:rPr lang="en-US" dirty="0" smtClean="0">
                <a:ea typeface="MS PGothic" pitchFamily="34" charset="-128"/>
              </a:rPr>
              <a:t> </a:t>
            </a:r>
            <a:r>
              <a:rPr lang="en-US" dirty="0" err="1" smtClean="0">
                <a:ea typeface="MS PGothic" pitchFamily="34" charset="-128"/>
              </a:rPr>
              <a:t>işlemciye</a:t>
            </a:r>
            <a:r>
              <a:rPr lang="en-US" dirty="0" smtClean="0">
                <a:ea typeface="MS PGothic" pitchFamily="34" charset="-128"/>
              </a:rPr>
              <a:t> ne </a:t>
            </a:r>
            <a:r>
              <a:rPr lang="en-US" dirty="0" err="1" smtClean="0">
                <a:ea typeface="MS PGothic" pitchFamily="34" charset="-128"/>
              </a:rPr>
              <a:t>yapacağını</a:t>
            </a:r>
            <a:r>
              <a:rPr lang="en-US" dirty="0">
                <a:ea typeface="MS PGothic" pitchFamily="34" charset="-128"/>
              </a:rPr>
              <a:t> </a:t>
            </a:r>
            <a:r>
              <a:rPr lang="en-US" dirty="0" err="1" smtClean="0">
                <a:ea typeface="MS PGothic" pitchFamily="34" charset="-128"/>
              </a:rPr>
              <a:t>gösterir</a:t>
            </a:r>
            <a:r>
              <a:rPr lang="en-US" dirty="0" smtClean="0">
                <a:ea typeface="MS PGothic" pitchFamily="34" charset="-128"/>
              </a:rPr>
              <a:t>.</a:t>
            </a:r>
            <a:endParaRPr lang="tr-TR" noProof="0" dirty="0">
              <a:latin typeface="+mn-lt"/>
              <a:ea typeface="MS PGothic" pitchFamily="34" charset="-128"/>
            </a:endParaRPr>
          </a:p>
        </p:txBody>
      </p:sp>
    </p:spTree>
    <p:extLst>
      <p:ext uri="{BB962C8B-B14F-4D97-AF65-F5344CB8AC3E}">
        <p14:creationId xmlns:p14="http://schemas.microsoft.com/office/powerpoint/2010/main" val="1772292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Blok Şeması</a:t>
            </a:r>
            <a:endParaRPr lang="tr-TR" noProof="0" dirty="0">
              <a:latin typeface="+mn-lt"/>
            </a:endParaRPr>
          </a:p>
        </p:txBody>
      </p:sp>
      <p:sp>
        <p:nvSpPr>
          <p:cNvPr id="7" name="Rectangle 6">
            <a:extLst>
              <a:ext uri="{FF2B5EF4-FFF2-40B4-BE49-F238E27FC236}">
                <a16:creationId xmlns:a16="http://schemas.microsoft.com/office/drawing/2014/main" id="{BB11E56C-E831-4BF4-928A-E15D8958CBDD}"/>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8" name="Rectangle 7">
            <a:extLst>
              <a:ext uri="{FF2B5EF4-FFF2-40B4-BE49-F238E27FC236}">
                <a16:creationId xmlns:a16="http://schemas.microsoft.com/office/drawing/2014/main" id="{11236A4C-00B7-4BDF-B106-D12EDE43A24A}"/>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Dahili Bus Sistemi</a:t>
            </a:r>
          </a:p>
        </p:txBody>
      </p:sp>
      <p:sp>
        <p:nvSpPr>
          <p:cNvPr id="9" name="Rectangle 8">
            <a:extLst>
              <a:ext uri="{FF2B5EF4-FFF2-40B4-BE49-F238E27FC236}">
                <a16:creationId xmlns:a16="http://schemas.microsoft.com/office/drawing/2014/main" id="{6F6317E7-BCE3-4DDC-ABDF-C6E70F847A31}"/>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AHB-</a:t>
            </a:r>
            <a:r>
              <a:rPr lang="en-GB" sz="1100" dirty="0" err="1">
                <a:cs typeface="Arial" charset="0"/>
              </a:rPr>
              <a:t>Hafif</a:t>
            </a:r>
            <a:endParaRPr lang="en-GB" sz="1100" dirty="0">
              <a:cs typeface="Arial" charset="0"/>
            </a:endParaRPr>
          </a:p>
          <a:p>
            <a:pPr algn="ctr" rtl="0">
              <a:defRPr/>
            </a:pPr>
            <a:r>
              <a:rPr lang="en-GB" sz="1100" dirty="0">
                <a:cs typeface="Arial" charset="0"/>
              </a:rPr>
              <a:t>Bus Arayüzü</a:t>
            </a:r>
          </a:p>
        </p:txBody>
      </p:sp>
      <p:sp>
        <p:nvSpPr>
          <p:cNvPr id="10" name="Rectangle 9">
            <a:extLst>
              <a:ext uri="{FF2B5EF4-FFF2-40B4-BE49-F238E27FC236}">
                <a16:creationId xmlns:a16="http://schemas.microsoft.com/office/drawing/2014/main" id="{966DE208-5EE1-4753-9F7E-B35955E13D6F}"/>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rtl="0">
              <a:defRPr/>
            </a:pPr>
            <a:r>
              <a:rPr lang="en-GB" sz="1100" dirty="0">
                <a:cs typeface="Arial" charset="0"/>
              </a:rPr>
              <a:t>Uyanmak </a:t>
            </a:r>
          </a:p>
          <a:p>
            <a:pPr algn="ctr" rtl="0">
              <a:defRPr/>
            </a:pPr>
            <a:r>
              <a:rPr lang="en-GB" sz="1100" dirty="0">
                <a:cs typeface="Arial" charset="0"/>
              </a:rPr>
              <a:t>Kesmek</a:t>
            </a:r>
          </a:p>
          <a:p>
            <a:pPr algn="ctr" rtl="0">
              <a:defRPr/>
            </a:pPr>
            <a:r>
              <a:rPr lang="en-GB" sz="1100" dirty="0">
                <a:cs typeface="Arial" charset="0"/>
              </a:rPr>
              <a:t>Denetleyici (WIC)</a:t>
            </a:r>
          </a:p>
        </p:txBody>
      </p:sp>
      <p:sp>
        <p:nvSpPr>
          <p:cNvPr id="11" name="Rectangle 10">
            <a:extLst>
              <a:ext uri="{FF2B5EF4-FFF2-40B4-BE49-F238E27FC236}">
                <a16:creationId xmlns:a16="http://schemas.microsoft.com/office/drawing/2014/main" id="{2B6DB018-9E33-493F-AAE6-DDD377244E5E}"/>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600" dirty="0">
                <a:cs typeface="Arial" charset="0"/>
              </a:rPr>
              <a:t>İşlemci</a:t>
            </a:r>
          </a:p>
          <a:p>
            <a:pPr algn="ctr" rtl="0">
              <a:defRPr/>
            </a:pPr>
            <a:r>
              <a:rPr lang="en-GB" sz="1600" dirty="0">
                <a:cs typeface="Arial" charset="0"/>
              </a:rPr>
              <a:t>Çekirdek</a:t>
            </a:r>
          </a:p>
        </p:txBody>
      </p:sp>
      <p:sp>
        <p:nvSpPr>
          <p:cNvPr id="12" name="Rectangle 11">
            <a:extLst>
              <a:ext uri="{FF2B5EF4-FFF2-40B4-BE49-F238E27FC236}">
                <a16:creationId xmlns:a16="http://schemas.microsoft.com/office/drawing/2014/main" id="{CB7A3072-D015-46E4-81DE-881D5EEE1FA9}"/>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İç içe Vektör </a:t>
            </a:r>
          </a:p>
          <a:p>
            <a:pPr algn="ctr" rtl="0">
              <a:defRPr/>
            </a:pPr>
            <a:r>
              <a:rPr lang="en-GB" sz="1100" dirty="0">
                <a:cs typeface="Arial" charset="0"/>
              </a:rPr>
              <a:t>Kesmek </a:t>
            </a:r>
          </a:p>
          <a:p>
            <a:pPr algn="ctr" rtl="0">
              <a:defRPr/>
            </a:pPr>
            <a:r>
              <a:rPr lang="en-GB" sz="1100" dirty="0">
                <a:cs typeface="Arial" charset="0"/>
              </a:rPr>
              <a:t>Kontrolör</a:t>
            </a:r>
          </a:p>
          <a:p>
            <a:pPr algn="ctr" rtl="0">
              <a:defRPr/>
            </a:pPr>
            <a:r>
              <a:rPr lang="en-GB" sz="1100" dirty="0">
                <a:cs typeface="Arial" charset="0"/>
              </a:rPr>
              <a:t>(NVIC)</a:t>
            </a:r>
          </a:p>
        </p:txBody>
      </p:sp>
      <p:sp>
        <p:nvSpPr>
          <p:cNvPr id="13" name="Rectangle 12">
            <a:extLst>
              <a:ext uri="{FF2B5EF4-FFF2-40B4-BE49-F238E27FC236}">
                <a16:creationId xmlns:a16="http://schemas.microsoft.com/office/drawing/2014/main" id="{D40931EA-3DD4-4FA7-89BE-8054870A27BB}"/>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Hata ayıklama</a:t>
            </a:r>
          </a:p>
          <a:p>
            <a:pPr algn="ctr" rtl="0">
              <a:defRPr/>
            </a:pPr>
            <a:r>
              <a:rPr lang="en-GB" sz="1100" dirty="0">
                <a:cs typeface="Arial" charset="0"/>
              </a:rPr>
              <a:t>Alt sistem</a:t>
            </a:r>
          </a:p>
        </p:txBody>
      </p:sp>
      <p:sp>
        <p:nvSpPr>
          <p:cNvPr id="14" name="Up-Down Arrow 18">
            <a:extLst>
              <a:ext uri="{FF2B5EF4-FFF2-40B4-BE49-F238E27FC236}">
                <a16:creationId xmlns:a16="http://schemas.microsoft.com/office/drawing/2014/main" id="{22BA309E-D938-457C-95BB-661002FE2815}"/>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5" name="Up-Down Arrow 44">
            <a:extLst>
              <a:ext uri="{FF2B5EF4-FFF2-40B4-BE49-F238E27FC236}">
                <a16:creationId xmlns:a16="http://schemas.microsoft.com/office/drawing/2014/main" id="{B8B3528D-A2C2-4D7E-94BC-8C62D011302F}"/>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6" name="TextBox 45">
            <a:extLst>
              <a:ext uri="{FF2B5EF4-FFF2-40B4-BE49-F238E27FC236}">
                <a16:creationId xmlns:a16="http://schemas.microsoft.com/office/drawing/2014/main" id="{2F6FA647-80D3-4D8C-8ECF-C0AE55DB730A}"/>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Kesmek </a:t>
            </a:r>
          </a:p>
          <a:p>
            <a:pPr algn="ctr" rtl="0" eaLnBrk="1" hangingPunct="1"/>
            <a:r>
              <a:rPr lang="en-GB" sz="1200" b="0" dirty="0"/>
              <a:t>İstekler ve NMI</a:t>
            </a:r>
          </a:p>
        </p:txBody>
      </p:sp>
      <p:sp>
        <p:nvSpPr>
          <p:cNvPr id="17" name="TextBox 49">
            <a:extLst>
              <a:ext uri="{FF2B5EF4-FFF2-40B4-BE49-F238E27FC236}">
                <a16:creationId xmlns:a16="http://schemas.microsoft.com/office/drawing/2014/main" id="{6B7E82C5-D6DD-499E-9162-FC4FE0842AA1}"/>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Arm Cortex-M0 Mikroişlemci</a:t>
            </a:r>
          </a:p>
        </p:txBody>
      </p:sp>
      <p:sp>
        <p:nvSpPr>
          <p:cNvPr id="18" name="TextBox 51">
            <a:extLst>
              <a:ext uri="{FF2B5EF4-FFF2-40B4-BE49-F238E27FC236}">
                <a16:creationId xmlns:a16="http://schemas.microsoft.com/office/drawing/2014/main" id="{7F597468-12D2-4636-A5A3-551314FC5BAE}"/>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Bellek ve Çevre Birimleri</a:t>
            </a:r>
          </a:p>
        </p:txBody>
      </p:sp>
      <p:sp>
        <p:nvSpPr>
          <p:cNvPr id="19" name="TextBox 46">
            <a:extLst>
              <a:ext uri="{FF2B5EF4-FFF2-40B4-BE49-F238E27FC236}">
                <a16:creationId xmlns:a16="http://schemas.microsoft.com/office/drawing/2014/main" id="{3D8E36F0-74F0-4F4B-A93A-5A421AC6F596}"/>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JTAG / Seri Tel</a:t>
            </a:r>
          </a:p>
          <a:p>
            <a:pPr algn="l" rtl="0" eaLnBrk="1" hangingPunct="1"/>
            <a:r>
              <a:rPr lang="en-GB" sz="1200" b="0" dirty="0"/>
              <a:t>Hata Ayıklama Arayüzü</a:t>
            </a:r>
          </a:p>
        </p:txBody>
      </p:sp>
      <p:sp>
        <p:nvSpPr>
          <p:cNvPr id="20" name="Up-Down Arrow 41">
            <a:extLst>
              <a:ext uri="{FF2B5EF4-FFF2-40B4-BE49-F238E27FC236}">
                <a16:creationId xmlns:a16="http://schemas.microsoft.com/office/drawing/2014/main" id="{A9D06367-F7DD-47B7-9976-B90DB04DFFD7}"/>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1" name="Up-Down Arrow 42">
            <a:extLst>
              <a:ext uri="{FF2B5EF4-FFF2-40B4-BE49-F238E27FC236}">
                <a16:creationId xmlns:a16="http://schemas.microsoft.com/office/drawing/2014/main" id="{F00A0B63-D41A-4764-9228-63B30EEE9F61}"/>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2" name="Up-Down Arrow 45">
            <a:extLst>
              <a:ext uri="{FF2B5EF4-FFF2-40B4-BE49-F238E27FC236}">
                <a16:creationId xmlns:a16="http://schemas.microsoft.com/office/drawing/2014/main" id="{4033D81E-82DE-450E-92AC-D57D2156FD74}"/>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3" name="Up-Down Arrow 46">
            <a:extLst>
              <a:ext uri="{FF2B5EF4-FFF2-40B4-BE49-F238E27FC236}">
                <a16:creationId xmlns:a16="http://schemas.microsoft.com/office/drawing/2014/main" id="{607EF3BA-0DF7-4768-B432-4F2902FEBB15}"/>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4" name="Up-Down Arrow 48">
            <a:extLst>
              <a:ext uri="{FF2B5EF4-FFF2-40B4-BE49-F238E27FC236}">
                <a16:creationId xmlns:a16="http://schemas.microsoft.com/office/drawing/2014/main" id="{F22AE8C8-9282-40E3-BBD2-6A9CCC7CE865}"/>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5" name="Up-Down Arrow 49">
            <a:extLst>
              <a:ext uri="{FF2B5EF4-FFF2-40B4-BE49-F238E27FC236}">
                <a16:creationId xmlns:a16="http://schemas.microsoft.com/office/drawing/2014/main" id="{793B6FA9-0E82-4948-999B-A29300095465}"/>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6" name="Right Arrow 6">
            <a:extLst>
              <a:ext uri="{FF2B5EF4-FFF2-40B4-BE49-F238E27FC236}">
                <a16:creationId xmlns:a16="http://schemas.microsoft.com/office/drawing/2014/main" id="{C4A779A8-24F2-43E4-8645-CF5C38A7DA34}"/>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Bent-Up Arrow 19">
            <a:extLst>
              <a:ext uri="{FF2B5EF4-FFF2-40B4-BE49-F238E27FC236}">
                <a16:creationId xmlns:a16="http://schemas.microsoft.com/office/drawing/2014/main" id="{44321C50-A117-4318-ADA5-50F7ADD743E3}"/>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ight Arrow 55">
            <a:extLst>
              <a:ext uri="{FF2B5EF4-FFF2-40B4-BE49-F238E27FC236}">
                <a16:creationId xmlns:a16="http://schemas.microsoft.com/office/drawing/2014/main" id="{12F99DE4-0FF1-4252-BCF5-BDD826C5A868}"/>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9" name="Rectangle 28">
            <a:extLst>
              <a:ext uri="{FF2B5EF4-FFF2-40B4-BE49-F238E27FC236}">
                <a16:creationId xmlns:a16="http://schemas.microsoft.com/office/drawing/2014/main" id="{2DB6ECC5-6719-4D57-B78C-E54C88B5E78C}"/>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30" name="TextBox 45">
            <a:extLst>
              <a:ext uri="{FF2B5EF4-FFF2-40B4-BE49-F238E27FC236}">
                <a16:creationId xmlns:a16="http://schemas.microsoft.com/office/drawing/2014/main" id="{E963A1E2-9599-4FC2-8054-BE8B0DA93445}"/>
              </a:ext>
            </a:extLst>
          </p:cNvPr>
          <p:cNvSpPr txBox="1">
            <a:spLocks noChangeArrowheads="1"/>
          </p:cNvSpPr>
          <p:nvPr/>
        </p:nvSpPr>
        <p:spPr bwMode="auto">
          <a:xfrm>
            <a:off x="167153" y="4610101"/>
            <a:ext cx="1466276"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Güç Yönetimi Arayüzü</a:t>
            </a:r>
          </a:p>
        </p:txBody>
      </p:sp>
      <p:cxnSp>
        <p:nvCxnSpPr>
          <p:cNvPr id="31" name="Elbow Connector 57">
            <a:extLst>
              <a:ext uri="{FF2B5EF4-FFF2-40B4-BE49-F238E27FC236}">
                <a16:creationId xmlns:a16="http://schemas.microsoft.com/office/drawing/2014/main" id="{86EAA6EF-83B2-4E29-9C33-8439D09977E9}"/>
              </a:ext>
            </a:extLst>
          </p:cNvPr>
          <p:cNvCxnSpPr>
            <a:stCxn id="10"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Tree>
    <p:extLst>
      <p:ext uri="{BB962C8B-B14F-4D97-AF65-F5344CB8AC3E}">
        <p14:creationId xmlns:p14="http://schemas.microsoft.com/office/powerpoint/2010/main" val="5621380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Blok Şeması</a:t>
            </a:r>
            <a:endParaRPr lang="tr-TR" noProof="0" dirty="0">
              <a:latin typeface="+mn-lt"/>
            </a:endParaRPr>
          </a:p>
        </p:txBody>
      </p:sp>
      <p:sp>
        <p:nvSpPr>
          <p:cNvPr id="6" name="Rectangle 5">
            <a:extLst>
              <a:ext uri="{FF2B5EF4-FFF2-40B4-BE49-F238E27FC236}">
                <a16:creationId xmlns:a16="http://schemas.microsoft.com/office/drawing/2014/main" id="{DB40FF18-A4D0-4E0D-A407-A01B56B5EEC0}"/>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7" name="Rectangle 6">
            <a:extLst>
              <a:ext uri="{FF2B5EF4-FFF2-40B4-BE49-F238E27FC236}">
                <a16:creationId xmlns:a16="http://schemas.microsoft.com/office/drawing/2014/main" id="{90A56707-AA1A-4E29-A7ED-7EA277C05B4A}"/>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Dahili Bus Sistemi</a:t>
            </a:r>
          </a:p>
        </p:txBody>
      </p:sp>
      <p:sp>
        <p:nvSpPr>
          <p:cNvPr id="8" name="Rectangle 7">
            <a:extLst>
              <a:ext uri="{FF2B5EF4-FFF2-40B4-BE49-F238E27FC236}">
                <a16:creationId xmlns:a16="http://schemas.microsoft.com/office/drawing/2014/main" id="{F3CC09ED-2366-422A-B19B-87EA84597436}"/>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AHB-</a:t>
            </a:r>
            <a:r>
              <a:rPr lang="en-GB" sz="1100" dirty="0" err="1">
                <a:cs typeface="Arial" charset="0"/>
              </a:rPr>
              <a:t>Hafif</a:t>
            </a:r>
            <a:endParaRPr lang="en-GB" sz="1100" dirty="0">
              <a:cs typeface="Arial" charset="0"/>
            </a:endParaRPr>
          </a:p>
          <a:p>
            <a:pPr algn="ctr" rtl="0">
              <a:defRPr/>
            </a:pPr>
            <a:r>
              <a:rPr lang="en-GB" sz="1100" dirty="0">
                <a:cs typeface="Arial" charset="0"/>
              </a:rPr>
              <a:t>Bus Arayüzü</a:t>
            </a:r>
          </a:p>
        </p:txBody>
      </p:sp>
      <p:sp>
        <p:nvSpPr>
          <p:cNvPr id="9" name="Rectangle 8">
            <a:extLst>
              <a:ext uri="{FF2B5EF4-FFF2-40B4-BE49-F238E27FC236}">
                <a16:creationId xmlns:a16="http://schemas.microsoft.com/office/drawing/2014/main" id="{11922D17-F4E8-4EBD-925F-8462439722E1}"/>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rtl="0">
              <a:defRPr/>
            </a:pPr>
            <a:r>
              <a:rPr lang="en-GB" sz="1100" dirty="0">
                <a:cs typeface="Arial" charset="0"/>
              </a:rPr>
              <a:t>Uyanmak </a:t>
            </a:r>
          </a:p>
          <a:p>
            <a:pPr algn="ctr" rtl="0">
              <a:defRPr/>
            </a:pPr>
            <a:r>
              <a:rPr lang="en-GB" sz="1100" dirty="0">
                <a:cs typeface="Arial" charset="0"/>
              </a:rPr>
              <a:t>Kesmek</a:t>
            </a:r>
          </a:p>
          <a:p>
            <a:pPr algn="ctr" rtl="0">
              <a:defRPr/>
            </a:pPr>
            <a:r>
              <a:rPr lang="en-GB" sz="1100" dirty="0">
                <a:cs typeface="Arial" charset="0"/>
              </a:rPr>
              <a:t>Denetleyici (WIC)</a:t>
            </a:r>
          </a:p>
        </p:txBody>
      </p:sp>
      <p:sp>
        <p:nvSpPr>
          <p:cNvPr id="10" name="Rectangle 9">
            <a:extLst>
              <a:ext uri="{FF2B5EF4-FFF2-40B4-BE49-F238E27FC236}">
                <a16:creationId xmlns:a16="http://schemas.microsoft.com/office/drawing/2014/main" id="{DC714B57-6250-4475-9599-3FE8E13B6D36}"/>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600" dirty="0">
                <a:cs typeface="Arial" charset="0"/>
              </a:rPr>
              <a:t>İşlemci</a:t>
            </a:r>
          </a:p>
          <a:p>
            <a:pPr algn="ctr" rtl="0">
              <a:defRPr/>
            </a:pPr>
            <a:r>
              <a:rPr lang="en-GB" sz="1600" dirty="0">
                <a:cs typeface="Arial" charset="0"/>
              </a:rPr>
              <a:t>Çekirdek</a:t>
            </a:r>
          </a:p>
        </p:txBody>
      </p:sp>
      <p:sp>
        <p:nvSpPr>
          <p:cNvPr id="11" name="Rectangle 10">
            <a:extLst>
              <a:ext uri="{FF2B5EF4-FFF2-40B4-BE49-F238E27FC236}">
                <a16:creationId xmlns:a16="http://schemas.microsoft.com/office/drawing/2014/main" id="{740D46EE-80B1-436C-9CCD-86BBA203D60B}"/>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İç içe Vektör </a:t>
            </a:r>
          </a:p>
          <a:p>
            <a:pPr algn="ctr" rtl="0">
              <a:defRPr/>
            </a:pPr>
            <a:r>
              <a:rPr lang="en-GB" sz="1100" dirty="0">
                <a:cs typeface="Arial" charset="0"/>
              </a:rPr>
              <a:t>Kesmek </a:t>
            </a:r>
          </a:p>
          <a:p>
            <a:pPr algn="ctr" rtl="0">
              <a:defRPr/>
            </a:pPr>
            <a:r>
              <a:rPr lang="en-GB" sz="1100" dirty="0">
                <a:cs typeface="Arial" charset="0"/>
              </a:rPr>
              <a:t>Kontrolör</a:t>
            </a:r>
          </a:p>
          <a:p>
            <a:pPr algn="ctr" rtl="0">
              <a:defRPr/>
            </a:pPr>
            <a:r>
              <a:rPr lang="en-GB" sz="1100" dirty="0">
                <a:cs typeface="Arial" charset="0"/>
              </a:rPr>
              <a:t>(NVIC)</a:t>
            </a:r>
          </a:p>
        </p:txBody>
      </p:sp>
      <p:sp>
        <p:nvSpPr>
          <p:cNvPr id="12" name="Rectangle 11">
            <a:extLst>
              <a:ext uri="{FF2B5EF4-FFF2-40B4-BE49-F238E27FC236}">
                <a16:creationId xmlns:a16="http://schemas.microsoft.com/office/drawing/2014/main" id="{B3327A4E-86B0-4155-B644-F6C0ADAFD699}"/>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Hata ayıklama</a:t>
            </a:r>
          </a:p>
          <a:p>
            <a:pPr algn="ctr" rtl="0">
              <a:defRPr/>
            </a:pPr>
            <a:r>
              <a:rPr lang="en-GB" sz="1100" dirty="0">
                <a:cs typeface="Arial" charset="0"/>
              </a:rPr>
              <a:t>Alt sistem</a:t>
            </a:r>
          </a:p>
        </p:txBody>
      </p:sp>
      <p:sp>
        <p:nvSpPr>
          <p:cNvPr id="13" name="Up-Down Arrow 18">
            <a:extLst>
              <a:ext uri="{FF2B5EF4-FFF2-40B4-BE49-F238E27FC236}">
                <a16:creationId xmlns:a16="http://schemas.microsoft.com/office/drawing/2014/main" id="{60BA25B3-0BC3-4AB5-8503-528EAE997AA2}"/>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4" name="Up-Down Arrow 44">
            <a:extLst>
              <a:ext uri="{FF2B5EF4-FFF2-40B4-BE49-F238E27FC236}">
                <a16:creationId xmlns:a16="http://schemas.microsoft.com/office/drawing/2014/main" id="{F443FC87-2E66-4A23-9F68-595362C4E44D}"/>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5" name="TextBox 45">
            <a:extLst>
              <a:ext uri="{FF2B5EF4-FFF2-40B4-BE49-F238E27FC236}">
                <a16:creationId xmlns:a16="http://schemas.microsoft.com/office/drawing/2014/main" id="{B53E5DC7-BD94-4DC1-ADFA-DEB374DAC870}"/>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Kesmek </a:t>
            </a:r>
          </a:p>
          <a:p>
            <a:pPr algn="ctr" rtl="0" eaLnBrk="1" hangingPunct="1"/>
            <a:r>
              <a:rPr lang="en-GB" sz="1200" b="0" dirty="0"/>
              <a:t>İstekler ve NMI</a:t>
            </a:r>
          </a:p>
        </p:txBody>
      </p:sp>
      <p:sp>
        <p:nvSpPr>
          <p:cNvPr id="16" name="TextBox 49">
            <a:extLst>
              <a:ext uri="{FF2B5EF4-FFF2-40B4-BE49-F238E27FC236}">
                <a16:creationId xmlns:a16="http://schemas.microsoft.com/office/drawing/2014/main" id="{674F7086-73B7-4BF1-A374-BEBE608C261E}"/>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Arm Cortex-M0 Mikroişlemci</a:t>
            </a:r>
          </a:p>
        </p:txBody>
      </p:sp>
      <p:sp>
        <p:nvSpPr>
          <p:cNvPr id="17" name="TextBox 51">
            <a:extLst>
              <a:ext uri="{FF2B5EF4-FFF2-40B4-BE49-F238E27FC236}">
                <a16:creationId xmlns:a16="http://schemas.microsoft.com/office/drawing/2014/main" id="{A9DC851A-38CA-428F-920F-E654FBAF4E87}"/>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Bellek ve Çevre Birimleri</a:t>
            </a:r>
          </a:p>
        </p:txBody>
      </p:sp>
      <p:sp>
        <p:nvSpPr>
          <p:cNvPr id="18" name="TextBox 46">
            <a:extLst>
              <a:ext uri="{FF2B5EF4-FFF2-40B4-BE49-F238E27FC236}">
                <a16:creationId xmlns:a16="http://schemas.microsoft.com/office/drawing/2014/main" id="{693E2DE7-957F-49B0-9397-4CF5BDB056C3}"/>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JTAG / Seri Tel</a:t>
            </a:r>
          </a:p>
          <a:p>
            <a:pPr algn="l" rtl="0" eaLnBrk="1" hangingPunct="1"/>
            <a:r>
              <a:rPr lang="en-GB" sz="1200" b="0" dirty="0"/>
              <a:t>Hata Ayıklama Arayüzü</a:t>
            </a:r>
          </a:p>
        </p:txBody>
      </p:sp>
      <p:sp>
        <p:nvSpPr>
          <p:cNvPr id="19" name="Up-Down Arrow 41">
            <a:extLst>
              <a:ext uri="{FF2B5EF4-FFF2-40B4-BE49-F238E27FC236}">
                <a16:creationId xmlns:a16="http://schemas.microsoft.com/office/drawing/2014/main" id="{C7A99FF7-C371-4185-B3A9-5A05F08EDBC9}"/>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0" name="Up-Down Arrow 42">
            <a:extLst>
              <a:ext uri="{FF2B5EF4-FFF2-40B4-BE49-F238E27FC236}">
                <a16:creationId xmlns:a16="http://schemas.microsoft.com/office/drawing/2014/main" id="{B59157A3-14A9-487F-BB05-44B7044E1616}"/>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1" name="Up-Down Arrow 45">
            <a:extLst>
              <a:ext uri="{FF2B5EF4-FFF2-40B4-BE49-F238E27FC236}">
                <a16:creationId xmlns:a16="http://schemas.microsoft.com/office/drawing/2014/main" id="{4333A43B-69F4-4439-ACD8-0F0A1C8B3D90}"/>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2" name="Up-Down Arrow 46">
            <a:extLst>
              <a:ext uri="{FF2B5EF4-FFF2-40B4-BE49-F238E27FC236}">
                <a16:creationId xmlns:a16="http://schemas.microsoft.com/office/drawing/2014/main" id="{F1558B98-70BE-40E4-A1D5-305FE2584DCE}"/>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3" name="Up-Down Arrow 48">
            <a:extLst>
              <a:ext uri="{FF2B5EF4-FFF2-40B4-BE49-F238E27FC236}">
                <a16:creationId xmlns:a16="http://schemas.microsoft.com/office/drawing/2014/main" id="{63B8A147-AD92-44BF-801A-F0807CE09477}"/>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4" name="Up-Down Arrow 49">
            <a:extLst>
              <a:ext uri="{FF2B5EF4-FFF2-40B4-BE49-F238E27FC236}">
                <a16:creationId xmlns:a16="http://schemas.microsoft.com/office/drawing/2014/main" id="{7AA4BAE6-7859-47A2-B4F3-946E84B0C204}"/>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5" name="Right Arrow 6">
            <a:extLst>
              <a:ext uri="{FF2B5EF4-FFF2-40B4-BE49-F238E27FC236}">
                <a16:creationId xmlns:a16="http://schemas.microsoft.com/office/drawing/2014/main" id="{056D9B79-8626-4F2E-AE75-56F5C64A0CC8}"/>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Bent-Up Arrow 19">
            <a:extLst>
              <a:ext uri="{FF2B5EF4-FFF2-40B4-BE49-F238E27FC236}">
                <a16:creationId xmlns:a16="http://schemas.microsoft.com/office/drawing/2014/main" id="{A497D3E8-69BE-44F0-861B-A0977F325E3F}"/>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ight Arrow 55">
            <a:extLst>
              <a:ext uri="{FF2B5EF4-FFF2-40B4-BE49-F238E27FC236}">
                <a16:creationId xmlns:a16="http://schemas.microsoft.com/office/drawing/2014/main" id="{4B11BBA4-B4EA-4D67-9183-B288985B7C01}"/>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ectangle 27">
            <a:extLst>
              <a:ext uri="{FF2B5EF4-FFF2-40B4-BE49-F238E27FC236}">
                <a16:creationId xmlns:a16="http://schemas.microsoft.com/office/drawing/2014/main" id="{354C9AED-1C83-42EA-B239-3DCD22D5A4A2}"/>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9" name="TextBox 45">
            <a:extLst>
              <a:ext uri="{FF2B5EF4-FFF2-40B4-BE49-F238E27FC236}">
                <a16:creationId xmlns:a16="http://schemas.microsoft.com/office/drawing/2014/main" id="{9415CBDC-D5F3-4EC0-8DE4-D256AD06EB70}"/>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Güç Yönetimi Arayüzü</a:t>
            </a:r>
          </a:p>
        </p:txBody>
      </p:sp>
      <p:cxnSp>
        <p:nvCxnSpPr>
          <p:cNvPr id="30" name="Elbow Connector 57">
            <a:extLst>
              <a:ext uri="{FF2B5EF4-FFF2-40B4-BE49-F238E27FC236}">
                <a16:creationId xmlns:a16="http://schemas.microsoft.com/office/drawing/2014/main" id="{1CA30EB2-9C9E-4790-A4F3-34CA978376EF}"/>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D9C355EA-D06E-42F3-B41C-172EDF5E4BCA}"/>
              </a:ext>
            </a:extLst>
          </p:cNvPr>
          <p:cNvSpPr/>
          <p:nvPr/>
        </p:nvSpPr>
        <p:spPr bwMode="auto">
          <a:xfrm>
            <a:off x="5456753" y="1814286"/>
            <a:ext cx="2803487" cy="160280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 name="Rectangle 1"/>
          <p:cNvSpPr/>
          <p:nvPr/>
        </p:nvSpPr>
        <p:spPr>
          <a:xfrm>
            <a:off x="5362464" y="88632"/>
            <a:ext cx="6096000" cy="1200329"/>
          </a:xfrm>
          <a:prstGeom prst="rect">
            <a:avLst/>
          </a:prstGeom>
        </p:spPr>
        <p:txBody>
          <a:bodyPr>
            <a:spAutoFit/>
          </a:bodyPr>
          <a:lstStyle/>
          <a:p>
            <a:pPr eaLnBrk="1" fontAlgn="auto" hangingPunct="1">
              <a:spcBef>
                <a:spcPts val="0"/>
              </a:spcBef>
              <a:spcAft>
                <a:spcPts val="0"/>
              </a:spcAft>
              <a:defRPr/>
            </a:pPr>
            <a:r>
              <a:rPr lang="en-US" b="1" dirty="0" err="1">
                <a:ea typeface="ＭＳ Ｐゴシック" charset="0"/>
                <a:cs typeface="ＭＳ Ｐゴシック" charset="0"/>
              </a:rPr>
              <a:t>İşlemci</a:t>
            </a:r>
            <a:r>
              <a:rPr lang="en-US" b="1" dirty="0">
                <a:ea typeface="ＭＳ Ｐゴシック" charset="0"/>
                <a:cs typeface="ＭＳ Ｐゴシック" charset="0"/>
              </a:rPr>
              <a:t> </a:t>
            </a:r>
            <a:r>
              <a:rPr lang="en-US" b="1" dirty="0" err="1">
                <a:ea typeface="ＭＳ Ｐゴシック" charset="0"/>
                <a:cs typeface="ＭＳ Ｐゴシック" charset="0"/>
              </a:rPr>
              <a:t>çekirdeği</a:t>
            </a:r>
            <a:r>
              <a:rPr lang="en-US" b="1" dirty="0">
                <a:ea typeface="ＭＳ Ｐゴシック" charset="0"/>
                <a:cs typeface="ＭＳ Ｐゴシック" charset="0"/>
              </a:rPr>
              <a:t> </a:t>
            </a:r>
            <a:r>
              <a:rPr lang="en-US" b="1" dirty="0" err="1">
                <a:ea typeface="ＭＳ Ｐゴシック" charset="0"/>
                <a:cs typeface="ＭＳ Ｐゴシック" charset="0"/>
              </a:rPr>
              <a:t>tasarımı</a:t>
            </a:r>
            <a:r>
              <a:rPr lang="en-US" b="1" dirty="0">
                <a:ea typeface="ＭＳ Ｐゴシック" charset="0"/>
                <a:cs typeface="ＭＳ Ｐゴシック" charset="0"/>
              </a:rPr>
              <a:t> </a:t>
            </a:r>
            <a:r>
              <a:rPr lang="en-US" b="1" dirty="0" err="1">
                <a:ea typeface="ＭＳ Ｐゴシック" charset="0"/>
                <a:cs typeface="ＭＳ Ｐゴシック" charset="0"/>
              </a:rPr>
              <a:t>üç</a:t>
            </a:r>
            <a:r>
              <a:rPr lang="en-US" b="1" dirty="0">
                <a:ea typeface="ＭＳ Ｐゴシック" charset="0"/>
                <a:cs typeface="ＭＳ Ｐゴシック" charset="0"/>
              </a:rPr>
              <a:t> </a:t>
            </a:r>
            <a:r>
              <a:rPr lang="en-US" b="1" dirty="0" err="1">
                <a:ea typeface="ＭＳ Ｐゴシック" charset="0"/>
                <a:cs typeface="ＭＳ Ｐゴシック" charset="0"/>
              </a:rPr>
              <a:t>aşamalı</a:t>
            </a:r>
            <a:r>
              <a:rPr lang="en-US" b="1" dirty="0">
                <a:ea typeface="ＭＳ Ｐゴシック" charset="0"/>
                <a:cs typeface="ＭＳ Ｐゴシック" charset="0"/>
              </a:rPr>
              <a:t> </a:t>
            </a:r>
            <a:r>
              <a:rPr lang="en-US" b="1" dirty="0" err="1">
                <a:ea typeface="ＭＳ Ｐゴシック" charset="0"/>
                <a:cs typeface="ＭＳ Ｐゴシック" charset="0"/>
              </a:rPr>
              <a:t>bir</a:t>
            </a:r>
            <a:r>
              <a:rPr lang="en-US" b="1" dirty="0">
                <a:ea typeface="ＭＳ Ｐゴシック" charset="0"/>
                <a:cs typeface="ＭＳ Ｐゴシック" charset="0"/>
              </a:rPr>
              <a:t> </a:t>
            </a:r>
            <a:r>
              <a:rPr lang="en-US" b="1" dirty="0" err="1">
                <a:ea typeface="ＭＳ Ｐゴシック" charset="0"/>
                <a:cs typeface="ＭＳ Ｐゴシック" charset="0"/>
              </a:rPr>
              <a:t>boru</a:t>
            </a:r>
            <a:r>
              <a:rPr lang="en-US" b="1" dirty="0">
                <a:ea typeface="ＭＳ Ｐゴシック" charset="0"/>
                <a:cs typeface="ＭＳ Ｐゴシック" charset="0"/>
              </a:rPr>
              <a:t> </a:t>
            </a:r>
            <a:r>
              <a:rPr lang="en-US" b="1" dirty="0" err="1">
                <a:ea typeface="ＭＳ Ｐゴシック" charset="0"/>
                <a:cs typeface="ＭＳ Ｐゴシック" charset="0"/>
              </a:rPr>
              <a:t>hattına</a:t>
            </a:r>
            <a:r>
              <a:rPr lang="en-US" b="1" dirty="0">
                <a:ea typeface="ＭＳ Ｐゴシック" charset="0"/>
                <a:cs typeface="ＭＳ Ｐゴシック" charset="0"/>
              </a:rPr>
              <a:t> </a:t>
            </a:r>
            <a:r>
              <a:rPr lang="en-US" b="1" dirty="0" err="1">
                <a:ea typeface="ＭＳ Ｐゴシック" charset="0"/>
                <a:cs typeface="ＭＳ Ｐゴシック" charset="0"/>
              </a:rPr>
              <a:t>dayalıdır</a:t>
            </a:r>
            <a:r>
              <a:rPr lang="en-US" b="1" dirty="0">
                <a:ea typeface="ＭＳ Ｐゴシック" charset="0"/>
                <a:cs typeface="ＭＳ Ｐゴシック" charset="0"/>
              </a:rPr>
              <a:t> </a:t>
            </a:r>
            <a:r>
              <a:rPr lang="en-US" b="1" dirty="0" err="1">
                <a:ea typeface="ＭＳ Ｐゴシック" charset="0"/>
                <a:cs typeface="ＭＳ Ｐゴシック" charset="0"/>
              </a:rPr>
              <a:t>yani</a:t>
            </a:r>
            <a:r>
              <a:rPr lang="en-US" b="1" dirty="0">
                <a:ea typeface="ＭＳ Ｐゴシック" charset="0"/>
                <a:cs typeface="ＭＳ Ｐゴシック" charset="0"/>
              </a:rPr>
              <a:t>; fetch-</a:t>
            </a:r>
            <a:r>
              <a:rPr lang="en-US" b="1" dirty="0" err="1">
                <a:ea typeface="ＭＳ Ｐゴシック" charset="0"/>
                <a:cs typeface="ＭＳ Ｐゴシック" charset="0"/>
              </a:rPr>
              <a:t>getirme</a:t>
            </a:r>
            <a:r>
              <a:rPr lang="en-US" b="1" dirty="0">
                <a:ea typeface="ＭＳ Ｐゴシック" charset="0"/>
                <a:cs typeface="ＭＳ Ｐゴシック" charset="0"/>
              </a:rPr>
              <a:t>, decode-</a:t>
            </a:r>
            <a:r>
              <a:rPr lang="en-US" b="1" dirty="0" err="1">
                <a:ea typeface="ＭＳ Ｐゴシック" charset="0"/>
                <a:cs typeface="ＭＳ Ｐゴシック" charset="0"/>
              </a:rPr>
              <a:t>kod</a:t>
            </a:r>
            <a:r>
              <a:rPr lang="en-US" b="1" dirty="0">
                <a:ea typeface="ＭＳ Ｐゴシック" charset="0"/>
                <a:cs typeface="ＭＳ Ｐゴシック" charset="0"/>
              </a:rPr>
              <a:t> </a:t>
            </a:r>
            <a:r>
              <a:rPr lang="en-US" b="1" dirty="0" err="1">
                <a:ea typeface="ＭＳ Ｐゴシック" charset="0"/>
                <a:cs typeface="ＭＳ Ｐゴシック" charset="0"/>
              </a:rPr>
              <a:t>çözme</a:t>
            </a:r>
            <a:r>
              <a:rPr lang="en-US" b="1" dirty="0">
                <a:ea typeface="ＭＳ Ｐゴシック" charset="0"/>
                <a:cs typeface="ＭＳ Ｐゴシック" charset="0"/>
              </a:rPr>
              <a:t> </a:t>
            </a:r>
            <a:r>
              <a:rPr lang="en-US" b="1" dirty="0" err="1">
                <a:ea typeface="ＭＳ Ｐゴシック" charset="0"/>
                <a:cs typeface="ＭＳ Ｐゴシック" charset="0"/>
              </a:rPr>
              <a:t>ve</a:t>
            </a:r>
            <a:r>
              <a:rPr lang="en-US" b="1" dirty="0">
                <a:ea typeface="ＭＳ Ｐゴシック" charset="0"/>
                <a:cs typeface="ＭＳ Ｐゴシック" charset="0"/>
              </a:rPr>
              <a:t> execute </a:t>
            </a:r>
            <a:r>
              <a:rPr lang="en-US" b="1" dirty="0" err="1">
                <a:ea typeface="ＭＳ Ｐゴシック" charset="0"/>
                <a:cs typeface="ＭＳ Ｐゴシック" charset="0"/>
              </a:rPr>
              <a:t>yürütme</a:t>
            </a:r>
            <a:r>
              <a:rPr lang="en-US" b="1" dirty="0">
                <a:ea typeface="ＭＳ Ｐゴシック" charset="0"/>
                <a:cs typeface="ＭＳ Ｐゴシック" charset="0"/>
              </a:rPr>
              <a:t>. ALU </a:t>
            </a:r>
            <a:r>
              <a:rPr lang="en-US" b="1" dirty="0" err="1">
                <a:ea typeface="ＭＳ Ｐゴシック" charset="0"/>
                <a:cs typeface="ＭＳ Ｐゴシック" charset="0"/>
              </a:rPr>
              <a:t>ve</a:t>
            </a:r>
            <a:r>
              <a:rPr lang="en-US" b="1" dirty="0">
                <a:ea typeface="ＭＳ Ｐゴシック" charset="0"/>
                <a:cs typeface="ＭＳ Ｐゴシック" charset="0"/>
              </a:rPr>
              <a:t> 16 </a:t>
            </a:r>
            <a:r>
              <a:rPr lang="en-US" b="1" dirty="0" err="1">
                <a:ea typeface="ＭＳ Ｐゴシック" charset="0"/>
                <a:cs typeface="ＭＳ Ｐゴシック" charset="0"/>
              </a:rPr>
              <a:t>adet</a:t>
            </a:r>
            <a:r>
              <a:rPr lang="en-US" b="1" dirty="0">
                <a:ea typeface="ＭＳ Ｐゴシック" charset="0"/>
                <a:cs typeface="ＭＳ Ｐゴシック" charset="0"/>
              </a:rPr>
              <a:t> 32-bit </a:t>
            </a:r>
            <a:r>
              <a:rPr lang="en-US" b="1" dirty="0" smtClean="0">
                <a:ea typeface="ＭＳ Ｐゴシック" charset="0"/>
                <a:cs typeface="ＭＳ Ｐゴシック" charset="0"/>
              </a:rPr>
              <a:t>register </a:t>
            </a:r>
            <a:r>
              <a:rPr lang="en-US" b="1" dirty="0" err="1">
                <a:ea typeface="ＭＳ Ｐゴシック" charset="0"/>
                <a:cs typeface="ＭＳ Ｐゴシック" charset="0"/>
              </a:rPr>
              <a:t>bankası</a:t>
            </a:r>
            <a:r>
              <a:rPr lang="en-US" b="1" dirty="0">
                <a:ea typeface="ＭＳ Ｐゴシック" charset="0"/>
                <a:cs typeface="ＭＳ Ｐゴシック" charset="0"/>
              </a:rPr>
              <a:t>, </a:t>
            </a:r>
            <a:r>
              <a:rPr lang="en-US" b="1" dirty="0" err="1">
                <a:ea typeface="ＭＳ Ｐゴシック" charset="0"/>
                <a:cs typeface="ＭＳ Ｐゴシック" charset="0"/>
              </a:rPr>
              <a:t>veri</a:t>
            </a:r>
            <a:r>
              <a:rPr lang="en-US" b="1" dirty="0">
                <a:ea typeface="ＭＳ Ｐゴシック" charset="0"/>
                <a:cs typeface="ＭＳ Ｐゴシック" charset="0"/>
              </a:rPr>
              <a:t> </a:t>
            </a:r>
            <a:r>
              <a:rPr lang="en-US" b="1" dirty="0" err="1">
                <a:ea typeface="ＭＳ Ｐゴシック" charset="0"/>
                <a:cs typeface="ＭＳ Ｐゴシック" charset="0"/>
              </a:rPr>
              <a:t>yolu</a:t>
            </a:r>
            <a:r>
              <a:rPr lang="en-US" b="1" dirty="0">
                <a:ea typeface="ＭＳ Ｐゴシック" charset="0"/>
                <a:cs typeface="ＭＳ Ｐゴシック" charset="0"/>
              </a:rPr>
              <a:t> </a:t>
            </a:r>
            <a:r>
              <a:rPr lang="en-US" b="1" dirty="0" err="1">
                <a:ea typeface="ＭＳ Ｐゴシック" charset="0"/>
                <a:cs typeface="ＭＳ Ｐゴシック" charset="0"/>
              </a:rPr>
              <a:t>ve</a:t>
            </a:r>
            <a:r>
              <a:rPr lang="en-US" b="1" dirty="0">
                <a:ea typeface="ＭＳ Ｐゴシック" charset="0"/>
                <a:cs typeface="ＭＳ Ｐゴシック" charset="0"/>
              </a:rPr>
              <a:t> </a:t>
            </a:r>
            <a:r>
              <a:rPr lang="en-US" b="1" dirty="0" err="1">
                <a:ea typeface="ＭＳ Ｐゴシック" charset="0"/>
                <a:cs typeface="ＭＳ Ｐゴシック" charset="0"/>
              </a:rPr>
              <a:t>kontrol</a:t>
            </a:r>
            <a:r>
              <a:rPr lang="en-US" b="1" dirty="0">
                <a:ea typeface="ＭＳ Ｐゴシック" charset="0"/>
                <a:cs typeface="ＭＳ Ｐゴシック" charset="0"/>
              </a:rPr>
              <a:t> </a:t>
            </a:r>
            <a:r>
              <a:rPr lang="en-US" b="1" dirty="0" err="1">
                <a:ea typeface="ＭＳ Ｐゴシック" charset="0"/>
                <a:cs typeface="ＭＳ Ｐゴシック" charset="0"/>
              </a:rPr>
              <a:t>mantığı</a:t>
            </a:r>
            <a:r>
              <a:rPr lang="en-US" b="1" dirty="0">
                <a:ea typeface="ＭＳ Ｐゴシック" charset="0"/>
                <a:cs typeface="ＭＳ Ｐゴシック" charset="0"/>
              </a:rPr>
              <a:t> </a:t>
            </a:r>
            <a:r>
              <a:rPr lang="en-US" b="1" dirty="0" err="1">
                <a:ea typeface="ＭＳ Ｐゴシック" charset="0"/>
                <a:cs typeface="ＭＳ Ｐゴシック" charset="0"/>
              </a:rPr>
              <a:t>İçerir</a:t>
            </a:r>
            <a:r>
              <a:rPr lang="en-US" b="1" dirty="0">
                <a:ea typeface="ＭＳ Ｐゴシック" charset="0"/>
                <a:cs typeface="ＭＳ Ｐゴシック" charset="0"/>
              </a:rPr>
              <a:t>.</a:t>
            </a:r>
            <a:endParaRPr lang="en-GB" b="1" dirty="0">
              <a:ea typeface="ＭＳ Ｐゴシック" charset="0"/>
              <a:cs typeface="ＭＳ Ｐゴシック" charset="0"/>
            </a:endParaRPr>
          </a:p>
        </p:txBody>
      </p:sp>
    </p:spTree>
    <p:extLst>
      <p:ext uri="{BB962C8B-B14F-4D97-AF65-F5344CB8AC3E}">
        <p14:creationId xmlns:p14="http://schemas.microsoft.com/office/powerpoint/2010/main" val="1814378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Üç Aşamalı Boru Hattı</a:t>
            </a:r>
            <a:endParaRPr lang="tr-TR" noProof="0" dirty="0">
              <a:latin typeface="+mn-lt"/>
            </a:endParaRPr>
          </a:p>
        </p:txBody>
      </p:sp>
      <p:sp>
        <p:nvSpPr>
          <p:cNvPr id="6" name="Rounded Rectangle 3">
            <a:extLst>
              <a:ext uri="{FF2B5EF4-FFF2-40B4-BE49-F238E27FC236}">
                <a16:creationId xmlns:a16="http://schemas.microsoft.com/office/drawing/2014/main" id="{F19AD74B-4605-4365-86E8-21DDA7A924BA}"/>
              </a:ext>
            </a:extLst>
          </p:cNvPr>
          <p:cNvSpPr/>
          <p:nvPr/>
        </p:nvSpPr>
        <p:spPr bwMode="auto">
          <a:xfrm>
            <a:off x="2361578" y="2860910"/>
            <a:ext cx="1321508" cy="236569"/>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Getir</a:t>
            </a:r>
          </a:p>
        </p:txBody>
      </p:sp>
      <p:sp>
        <p:nvSpPr>
          <p:cNvPr id="7" name="Rounded Rectangle 4">
            <a:extLst>
              <a:ext uri="{FF2B5EF4-FFF2-40B4-BE49-F238E27FC236}">
                <a16:creationId xmlns:a16="http://schemas.microsoft.com/office/drawing/2014/main" id="{97B9DDE0-D3A8-46DB-A1C2-017B203AEA1F}"/>
              </a:ext>
            </a:extLst>
          </p:cNvPr>
          <p:cNvSpPr/>
          <p:nvPr/>
        </p:nvSpPr>
        <p:spPr bwMode="auto">
          <a:xfrm>
            <a:off x="3756504" y="2860910"/>
            <a:ext cx="1321508" cy="236569"/>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Kod çözme</a:t>
            </a:r>
          </a:p>
        </p:txBody>
      </p:sp>
      <p:sp>
        <p:nvSpPr>
          <p:cNvPr id="8" name="Rounded Rectangle 5">
            <a:extLst>
              <a:ext uri="{FF2B5EF4-FFF2-40B4-BE49-F238E27FC236}">
                <a16:creationId xmlns:a16="http://schemas.microsoft.com/office/drawing/2014/main" id="{B86877BC-9F78-4570-AA7C-C7C51AF2448F}"/>
              </a:ext>
            </a:extLst>
          </p:cNvPr>
          <p:cNvSpPr/>
          <p:nvPr/>
        </p:nvSpPr>
        <p:spPr bwMode="auto">
          <a:xfrm>
            <a:off x="5151430" y="2860910"/>
            <a:ext cx="1321508" cy="236569"/>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Yürüt</a:t>
            </a:r>
          </a:p>
        </p:txBody>
      </p:sp>
      <p:sp>
        <p:nvSpPr>
          <p:cNvPr id="9" name="Rounded Rectangle 6">
            <a:extLst>
              <a:ext uri="{FF2B5EF4-FFF2-40B4-BE49-F238E27FC236}">
                <a16:creationId xmlns:a16="http://schemas.microsoft.com/office/drawing/2014/main" id="{D286162F-6178-4DEC-B887-890B23C882D0}"/>
              </a:ext>
            </a:extLst>
          </p:cNvPr>
          <p:cNvSpPr/>
          <p:nvPr/>
        </p:nvSpPr>
        <p:spPr bwMode="auto">
          <a:xfrm>
            <a:off x="3756504" y="3213550"/>
            <a:ext cx="1321508" cy="236569"/>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Getir</a:t>
            </a:r>
          </a:p>
        </p:txBody>
      </p:sp>
      <p:sp>
        <p:nvSpPr>
          <p:cNvPr id="10" name="Rounded Rectangle 7">
            <a:extLst>
              <a:ext uri="{FF2B5EF4-FFF2-40B4-BE49-F238E27FC236}">
                <a16:creationId xmlns:a16="http://schemas.microsoft.com/office/drawing/2014/main" id="{7212D1F8-EBAE-4CD7-9B69-29E0CEEA78D0}"/>
              </a:ext>
            </a:extLst>
          </p:cNvPr>
          <p:cNvSpPr/>
          <p:nvPr/>
        </p:nvSpPr>
        <p:spPr bwMode="auto">
          <a:xfrm>
            <a:off x="5151430" y="3213550"/>
            <a:ext cx="1321508" cy="236569"/>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Kod çözme</a:t>
            </a:r>
          </a:p>
        </p:txBody>
      </p:sp>
      <p:sp>
        <p:nvSpPr>
          <p:cNvPr id="11" name="Rounded Rectangle 8">
            <a:extLst>
              <a:ext uri="{FF2B5EF4-FFF2-40B4-BE49-F238E27FC236}">
                <a16:creationId xmlns:a16="http://schemas.microsoft.com/office/drawing/2014/main" id="{D20BDDD8-324A-49A0-A026-185D68C850B5}"/>
              </a:ext>
            </a:extLst>
          </p:cNvPr>
          <p:cNvSpPr/>
          <p:nvPr/>
        </p:nvSpPr>
        <p:spPr bwMode="auto">
          <a:xfrm>
            <a:off x="6546355" y="3213550"/>
            <a:ext cx="1321508" cy="236569"/>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Yürüt</a:t>
            </a:r>
          </a:p>
        </p:txBody>
      </p:sp>
      <p:sp>
        <p:nvSpPr>
          <p:cNvPr id="12" name="Rounded Rectangle 9">
            <a:extLst>
              <a:ext uri="{FF2B5EF4-FFF2-40B4-BE49-F238E27FC236}">
                <a16:creationId xmlns:a16="http://schemas.microsoft.com/office/drawing/2014/main" id="{27F90178-9932-4E88-86D7-754FEF4E5706}"/>
              </a:ext>
            </a:extLst>
          </p:cNvPr>
          <p:cNvSpPr/>
          <p:nvPr/>
        </p:nvSpPr>
        <p:spPr bwMode="auto">
          <a:xfrm>
            <a:off x="5151430" y="3566189"/>
            <a:ext cx="1321508" cy="236569"/>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Getir</a:t>
            </a:r>
          </a:p>
        </p:txBody>
      </p:sp>
      <p:sp>
        <p:nvSpPr>
          <p:cNvPr id="13" name="Rounded Rectangle 10">
            <a:extLst>
              <a:ext uri="{FF2B5EF4-FFF2-40B4-BE49-F238E27FC236}">
                <a16:creationId xmlns:a16="http://schemas.microsoft.com/office/drawing/2014/main" id="{7FC2BF0C-0A39-484F-9C2C-0DB40427B13C}"/>
              </a:ext>
            </a:extLst>
          </p:cNvPr>
          <p:cNvSpPr/>
          <p:nvPr/>
        </p:nvSpPr>
        <p:spPr bwMode="auto">
          <a:xfrm>
            <a:off x="6546355" y="3566189"/>
            <a:ext cx="1321508" cy="236569"/>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Kod çözme</a:t>
            </a:r>
          </a:p>
        </p:txBody>
      </p:sp>
      <p:sp>
        <p:nvSpPr>
          <p:cNvPr id="14" name="Rounded Rectangle 11">
            <a:extLst>
              <a:ext uri="{FF2B5EF4-FFF2-40B4-BE49-F238E27FC236}">
                <a16:creationId xmlns:a16="http://schemas.microsoft.com/office/drawing/2014/main" id="{2E2CFFEF-4809-4C98-9116-39FE14CD707F}"/>
              </a:ext>
            </a:extLst>
          </p:cNvPr>
          <p:cNvSpPr/>
          <p:nvPr/>
        </p:nvSpPr>
        <p:spPr bwMode="auto">
          <a:xfrm>
            <a:off x="7941281" y="3566189"/>
            <a:ext cx="1321508" cy="236569"/>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Yürüt</a:t>
            </a:r>
          </a:p>
        </p:txBody>
      </p:sp>
      <p:sp>
        <p:nvSpPr>
          <p:cNvPr id="15" name="TextBox 14">
            <a:extLst>
              <a:ext uri="{FF2B5EF4-FFF2-40B4-BE49-F238E27FC236}">
                <a16:creationId xmlns:a16="http://schemas.microsoft.com/office/drawing/2014/main" id="{7DA83122-18CF-43FF-843C-1944EB2536A0}"/>
              </a:ext>
            </a:extLst>
          </p:cNvPr>
          <p:cNvSpPr txBox="1"/>
          <p:nvPr/>
        </p:nvSpPr>
        <p:spPr>
          <a:xfrm>
            <a:off x="775770" y="2820025"/>
            <a:ext cx="1717961" cy="369332"/>
          </a:xfrm>
          <a:prstGeom prst="rect">
            <a:avLst/>
          </a:prstGeom>
          <a:noFill/>
        </p:spPr>
        <p:txBody>
          <a:bodyPr wrap="square" rtlCol="0">
            <a:spAutoFit/>
          </a:bodyPr>
          <a:lstStyle/>
          <a:p>
            <a:pPr algn="l" rtl="0"/>
            <a:r>
              <a:rPr lang="en-GB" b="0" dirty="0"/>
              <a:t>Talimat 1</a:t>
            </a:r>
          </a:p>
        </p:txBody>
      </p:sp>
      <p:sp>
        <p:nvSpPr>
          <p:cNvPr id="16" name="TextBox 15">
            <a:extLst>
              <a:ext uri="{FF2B5EF4-FFF2-40B4-BE49-F238E27FC236}">
                <a16:creationId xmlns:a16="http://schemas.microsoft.com/office/drawing/2014/main" id="{DD75ADBB-F85D-41A7-87E6-594A3350ABE2}"/>
              </a:ext>
            </a:extLst>
          </p:cNvPr>
          <p:cNvSpPr txBox="1"/>
          <p:nvPr/>
        </p:nvSpPr>
        <p:spPr>
          <a:xfrm>
            <a:off x="2163352" y="3183877"/>
            <a:ext cx="1717961" cy="369332"/>
          </a:xfrm>
          <a:prstGeom prst="rect">
            <a:avLst/>
          </a:prstGeom>
          <a:noFill/>
        </p:spPr>
        <p:txBody>
          <a:bodyPr wrap="square" rtlCol="0">
            <a:spAutoFit/>
          </a:bodyPr>
          <a:lstStyle/>
          <a:p>
            <a:pPr algn="l" rtl="0"/>
            <a:r>
              <a:rPr lang="en-GB" b="0" dirty="0"/>
              <a:t>Talimat 2</a:t>
            </a:r>
          </a:p>
        </p:txBody>
      </p:sp>
      <p:sp>
        <p:nvSpPr>
          <p:cNvPr id="17" name="TextBox 16">
            <a:extLst>
              <a:ext uri="{FF2B5EF4-FFF2-40B4-BE49-F238E27FC236}">
                <a16:creationId xmlns:a16="http://schemas.microsoft.com/office/drawing/2014/main" id="{053A2191-D98E-4A81-B227-F6FE375BFDB4}"/>
              </a:ext>
            </a:extLst>
          </p:cNvPr>
          <p:cNvSpPr txBox="1"/>
          <p:nvPr/>
        </p:nvSpPr>
        <p:spPr>
          <a:xfrm>
            <a:off x="3631695" y="3542471"/>
            <a:ext cx="1717961" cy="369332"/>
          </a:xfrm>
          <a:prstGeom prst="rect">
            <a:avLst/>
          </a:prstGeom>
          <a:noFill/>
        </p:spPr>
        <p:txBody>
          <a:bodyPr wrap="square" rtlCol="0">
            <a:spAutoFit/>
          </a:bodyPr>
          <a:lstStyle/>
          <a:p>
            <a:pPr algn="l" rtl="0"/>
            <a:r>
              <a:rPr lang="en-GB" b="0" dirty="0"/>
              <a:t>Talimat 3</a:t>
            </a:r>
          </a:p>
        </p:txBody>
      </p:sp>
      <p:sp>
        <p:nvSpPr>
          <p:cNvPr id="18" name="Rounded Rectangle 15">
            <a:extLst>
              <a:ext uri="{FF2B5EF4-FFF2-40B4-BE49-F238E27FC236}">
                <a16:creationId xmlns:a16="http://schemas.microsoft.com/office/drawing/2014/main" id="{94684F0C-28CF-492A-9DF6-92BCA30CE9F1}"/>
              </a:ext>
            </a:extLst>
          </p:cNvPr>
          <p:cNvSpPr/>
          <p:nvPr/>
        </p:nvSpPr>
        <p:spPr bwMode="auto">
          <a:xfrm>
            <a:off x="6546355" y="3918828"/>
            <a:ext cx="1321508" cy="236569"/>
          </a:xfrm>
          <a:prstGeom prst="round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Getir</a:t>
            </a:r>
          </a:p>
        </p:txBody>
      </p:sp>
      <p:sp>
        <p:nvSpPr>
          <p:cNvPr id="19" name="Rounded Rectangle 16">
            <a:extLst>
              <a:ext uri="{FF2B5EF4-FFF2-40B4-BE49-F238E27FC236}">
                <a16:creationId xmlns:a16="http://schemas.microsoft.com/office/drawing/2014/main" id="{F7126A63-0461-4F98-9AB9-E1BE2845878F}"/>
              </a:ext>
            </a:extLst>
          </p:cNvPr>
          <p:cNvSpPr/>
          <p:nvPr/>
        </p:nvSpPr>
        <p:spPr bwMode="auto">
          <a:xfrm>
            <a:off x="7941281" y="3918828"/>
            <a:ext cx="1321508" cy="236569"/>
          </a:xfrm>
          <a:prstGeom prst="round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Kod çözme</a:t>
            </a:r>
          </a:p>
        </p:txBody>
      </p:sp>
      <p:sp>
        <p:nvSpPr>
          <p:cNvPr id="20" name="Rounded Rectangle 17">
            <a:extLst>
              <a:ext uri="{FF2B5EF4-FFF2-40B4-BE49-F238E27FC236}">
                <a16:creationId xmlns:a16="http://schemas.microsoft.com/office/drawing/2014/main" id="{5B9EC4F7-3733-4414-8CE1-D64A55481572}"/>
              </a:ext>
            </a:extLst>
          </p:cNvPr>
          <p:cNvSpPr/>
          <p:nvPr/>
        </p:nvSpPr>
        <p:spPr bwMode="auto">
          <a:xfrm>
            <a:off x="9336206" y="3918828"/>
            <a:ext cx="1321508" cy="236569"/>
          </a:xfrm>
          <a:prstGeom prst="round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MS PGothic" pitchFamily="34" charset="-128"/>
              </a:rPr>
              <a:t>Yürüt</a:t>
            </a:r>
          </a:p>
        </p:txBody>
      </p:sp>
      <p:sp>
        <p:nvSpPr>
          <p:cNvPr id="21" name="TextBox 20">
            <a:extLst>
              <a:ext uri="{FF2B5EF4-FFF2-40B4-BE49-F238E27FC236}">
                <a16:creationId xmlns:a16="http://schemas.microsoft.com/office/drawing/2014/main" id="{9C5BFC63-2B3F-455F-A203-EACEFCEEEC98}"/>
              </a:ext>
            </a:extLst>
          </p:cNvPr>
          <p:cNvSpPr txBox="1"/>
          <p:nvPr/>
        </p:nvSpPr>
        <p:spPr>
          <a:xfrm>
            <a:off x="4970130" y="3894232"/>
            <a:ext cx="1717961" cy="369332"/>
          </a:xfrm>
          <a:prstGeom prst="rect">
            <a:avLst/>
          </a:prstGeom>
          <a:noFill/>
        </p:spPr>
        <p:txBody>
          <a:bodyPr wrap="square" rtlCol="0">
            <a:spAutoFit/>
          </a:bodyPr>
          <a:lstStyle/>
          <a:p>
            <a:pPr algn="l" rtl="0"/>
            <a:r>
              <a:rPr lang="en-GB" b="0" dirty="0"/>
              <a:t>Talimat 4</a:t>
            </a:r>
          </a:p>
        </p:txBody>
      </p:sp>
      <p:cxnSp>
        <p:nvCxnSpPr>
          <p:cNvPr id="22" name="Straight Arrow Connector 21">
            <a:extLst>
              <a:ext uri="{FF2B5EF4-FFF2-40B4-BE49-F238E27FC236}">
                <a16:creationId xmlns:a16="http://schemas.microsoft.com/office/drawing/2014/main" id="{906D85B3-13DE-4CD0-A142-890144588AFD}"/>
              </a:ext>
            </a:extLst>
          </p:cNvPr>
          <p:cNvCxnSpPr/>
          <p:nvPr/>
        </p:nvCxnSpPr>
        <p:spPr bwMode="auto">
          <a:xfrm>
            <a:off x="775770" y="4361288"/>
            <a:ext cx="1077763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3" name="TextBox 22">
            <a:extLst>
              <a:ext uri="{FF2B5EF4-FFF2-40B4-BE49-F238E27FC236}">
                <a16:creationId xmlns:a16="http://schemas.microsoft.com/office/drawing/2014/main" id="{84CD1333-4001-492B-9DF9-D2BC01ED7738}"/>
              </a:ext>
            </a:extLst>
          </p:cNvPr>
          <p:cNvSpPr txBox="1"/>
          <p:nvPr/>
        </p:nvSpPr>
        <p:spPr>
          <a:xfrm>
            <a:off x="10657714" y="4361289"/>
            <a:ext cx="1108596" cy="369332"/>
          </a:xfrm>
          <a:prstGeom prst="rect">
            <a:avLst/>
          </a:prstGeom>
          <a:noFill/>
        </p:spPr>
        <p:txBody>
          <a:bodyPr wrap="square" rtlCol="0">
            <a:spAutoFit/>
          </a:bodyPr>
          <a:lstStyle/>
          <a:p>
            <a:pPr algn="l" rtl="0"/>
            <a:r>
              <a:rPr lang="en-GB" b="0" dirty="0"/>
              <a:t>Zaman </a:t>
            </a:r>
          </a:p>
        </p:txBody>
      </p:sp>
      <p:sp>
        <p:nvSpPr>
          <p:cNvPr id="2" name="Rectangle 1"/>
          <p:cNvSpPr/>
          <p:nvPr/>
        </p:nvSpPr>
        <p:spPr>
          <a:xfrm>
            <a:off x="833313" y="4622050"/>
            <a:ext cx="10720088" cy="1200329"/>
          </a:xfrm>
          <a:prstGeom prst="rect">
            <a:avLst/>
          </a:prstGeom>
        </p:spPr>
        <p:txBody>
          <a:bodyPr wrap="square">
            <a:spAutoFit/>
          </a:bodyPr>
          <a:lstStyle/>
          <a:p>
            <a:pPr lvl="0">
              <a:spcBef>
                <a:spcPct val="30000"/>
              </a:spcBef>
              <a:defRPr/>
            </a:pPr>
            <a:r>
              <a:rPr lang="tr-TR" dirty="0" smtClean="0">
                <a:latin typeface="Arial" pitchFamily="100" charset="0"/>
                <a:ea typeface="MS PGothic" pitchFamily="34" charset="-128"/>
              </a:rPr>
              <a:t>Bu şema, üç aşamalı bir boru hattının çalışma ilkelerini göstermektedir. Bu mimarinin özü, aynı anda üç adede kadar komutun işlenmesine izin vermesidir. Örneğin, birinci talimat yürütüldüğünde, işlemci ikinci talimatı çözebilir ve aynı anda üçüncü talimatı alabilir, bu işlemcinin ardışık düzeninin verimini artırmaya yardımcı olarak daha iyi performans sağlar.</a:t>
            </a:r>
            <a:endParaRPr lang="tr-TR" dirty="0"/>
          </a:p>
        </p:txBody>
      </p:sp>
    </p:spTree>
    <p:extLst>
      <p:ext uri="{BB962C8B-B14F-4D97-AF65-F5344CB8AC3E}">
        <p14:creationId xmlns:p14="http://schemas.microsoft.com/office/powerpoint/2010/main" val="30499625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Blok Şeması</a:t>
            </a:r>
            <a:endParaRPr lang="tr-TR" noProof="0" dirty="0">
              <a:latin typeface="+mn-lt"/>
            </a:endParaRPr>
          </a:p>
        </p:txBody>
      </p:sp>
      <p:sp>
        <p:nvSpPr>
          <p:cNvPr id="6" name="Rectangle 5">
            <a:extLst>
              <a:ext uri="{FF2B5EF4-FFF2-40B4-BE49-F238E27FC236}">
                <a16:creationId xmlns:a16="http://schemas.microsoft.com/office/drawing/2014/main" id="{A121C19F-3A9A-49AA-8F1F-28826280D4E1}"/>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7" name="Rectangle 6">
            <a:extLst>
              <a:ext uri="{FF2B5EF4-FFF2-40B4-BE49-F238E27FC236}">
                <a16:creationId xmlns:a16="http://schemas.microsoft.com/office/drawing/2014/main" id="{312C4B7A-FDA2-4DF1-9329-B561CEF01CA0}"/>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Dahili Bus Sistemi</a:t>
            </a:r>
          </a:p>
        </p:txBody>
      </p:sp>
      <p:sp>
        <p:nvSpPr>
          <p:cNvPr id="8" name="Rectangle 7">
            <a:extLst>
              <a:ext uri="{FF2B5EF4-FFF2-40B4-BE49-F238E27FC236}">
                <a16:creationId xmlns:a16="http://schemas.microsoft.com/office/drawing/2014/main" id="{0559E94C-34B2-49A2-8674-3367CB0F4EEB}"/>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AHB-</a:t>
            </a:r>
            <a:r>
              <a:rPr lang="en-GB" sz="1100" dirty="0" err="1">
                <a:cs typeface="Arial" charset="0"/>
              </a:rPr>
              <a:t>Hafif</a:t>
            </a:r>
            <a:endParaRPr lang="en-GB" sz="1100" dirty="0">
              <a:cs typeface="Arial" charset="0"/>
            </a:endParaRPr>
          </a:p>
          <a:p>
            <a:pPr algn="ctr" rtl="0">
              <a:defRPr/>
            </a:pPr>
            <a:r>
              <a:rPr lang="en-GB" sz="1100" dirty="0">
                <a:cs typeface="Arial" charset="0"/>
              </a:rPr>
              <a:t>Bus Arayüzü</a:t>
            </a:r>
          </a:p>
        </p:txBody>
      </p:sp>
      <p:sp>
        <p:nvSpPr>
          <p:cNvPr id="9" name="Rectangle 8">
            <a:extLst>
              <a:ext uri="{FF2B5EF4-FFF2-40B4-BE49-F238E27FC236}">
                <a16:creationId xmlns:a16="http://schemas.microsoft.com/office/drawing/2014/main" id="{CD291CA1-7720-4626-B8F5-B2565E1A6F2B}"/>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rtl="0">
              <a:defRPr/>
            </a:pPr>
            <a:r>
              <a:rPr lang="en-GB" sz="1100" dirty="0">
                <a:cs typeface="Arial" charset="0"/>
              </a:rPr>
              <a:t>Uyanmak </a:t>
            </a:r>
          </a:p>
          <a:p>
            <a:pPr algn="ctr" rtl="0">
              <a:defRPr/>
            </a:pPr>
            <a:r>
              <a:rPr lang="en-GB" sz="1100" dirty="0">
                <a:cs typeface="Arial" charset="0"/>
              </a:rPr>
              <a:t>Kesmek</a:t>
            </a:r>
          </a:p>
          <a:p>
            <a:pPr algn="ctr" rtl="0">
              <a:defRPr/>
            </a:pPr>
            <a:r>
              <a:rPr lang="en-GB" sz="1100" dirty="0">
                <a:cs typeface="Arial" charset="0"/>
              </a:rPr>
              <a:t>Denetleyici (WIC)</a:t>
            </a:r>
          </a:p>
        </p:txBody>
      </p:sp>
      <p:sp>
        <p:nvSpPr>
          <p:cNvPr id="10" name="Rectangle 9">
            <a:extLst>
              <a:ext uri="{FF2B5EF4-FFF2-40B4-BE49-F238E27FC236}">
                <a16:creationId xmlns:a16="http://schemas.microsoft.com/office/drawing/2014/main" id="{E084E94A-FDDE-41A1-BB61-2BEC2ECE1F91}"/>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600" dirty="0">
                <a:cs typeface="Arial" charset="0"/>
              </a:rPr>
              <a:t>İşlemci</a:t>
            </a:r>
          </a:p>
          <a:p>
            <a:pPr algn="ctr" rtl="0">
              <a:defRPr/>
            </a:pPr>
            <a:r>
              <a:rPr lang="en-GB" sz="1600" dirty="0">
                <a:cs typeface="Arial" charset="0"/>
              </a:rPr>
              <a:t>Çekirdek</a:t>
            </a:r>
          </a:p>
        </p:txBody>
      </p:sp>
      <p:sp>
        <p:nvSpPr>
          <p:cNvPr id="11" name="Rectangle 10">
            <a:extLst>
              <a:ext uri="{FF2B5EF4-FFF2-40B4-BE49-F238E27FC236}">
                <a16:creationId xmlns:a16="http://schemas.microsoft.com/office/drawing/2014/main" id="{609F8C18-8903-42DD-A97C-00039FBF25B3}"/>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İç içe Vektör </a:t>
            </a:r>
          </a:p>
          <a:p>
            <a:pPr algn="ctr" rtl="0">
              <a:defRPr/>
            </a:pPr>
            <a:r>
              <a:rPr lang="en-GB" sz="1100" dirty="0">
                <a:cs typeface="Arial" charset="0"/>
              </a:rPr>
              <a:t>Kesmek </a:t>
            </a:r>
          </a:p>
          <a:p>
            <a:pPr algn="ctr" rtl="0">
              <a:defRPr/>
            </a:pPr>
            <a:r>
              <a:rPr lang="en-GB" sz="1100" dirty="0">
                <a:cs typeface="Arial" charset="0"/>
              </a:rPr>
              <a:t>Kontrolör</a:t>
            </a:r>
          </a:p>
          <a:p>
            <a:pPr algn="ctr" rtl="0">
              <a:defRPr/>
            </a:pPr>
            <a:r>
              <a:rPr lang="en-GB" sz="1100" dirty="0">
                <a:cs typeface="Arial" charset="0"/>
              </a:rPr>
              <a:t>(NVIC)</a:t>
            </a:r>
          </a:p>
        </p:txBody>
      </p:sp>
      <p:sp>
        <p:nvSpPr>
          <p:cNvPr id="12" name="Rectangle 11">
            <a:extLst>
              <a:ext uri="{FF2B5EF4-FFF2-40B4-BE49-F238E27FC236}">
                <a16:creationId xmlns:a16="http://schemas.microsoft.com/office/drawing/2014/main" id="{247144F9-326C-41DA-B666-ECAC3DEE1A00}"/>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Hata ayıklama</a:t>
            </a:r>
          </a:p>
          <a:p>
            <a:pPr algn="ctr" rtl="0">
              <a:defRPr/>
            </a:pPr>
            <a:r>
              <a:rPr lang="en-GB" sz="1100" dirty="0">
                <a:cs typeface="Arial" charset="0"/>
              </a:rPr>
              <a:t>Alt sistem</a:t>
            </a:r>
          </a:p>
        </p:txBody>
      </p:sp>
      <p:sp>
        <p:nvSpPr>
          <p:cNvPr id="13" name="Up-Down Arrow 18">
            <a:extLst>
              <a:ext uri="{FF2B5EF4-FFF2-40B4-BE49-F238E27FC236}">
                <a16:creationId xmlns:a16="http://schemas.microsoft.com/office/drawing/2014/main" id="{4604D02B-4259-496F-9C9C-ABC445269BA6}"/>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4" name="Up-Down Arrow 44">
            <a:extLst>
              <a:ext uri="{FF2B5EF4-FFF2-40B4-BE49-F238E27FC236}">
                <a16:creationId xmlns:a16="http://schemas.microsoft.com/office/drawing/2014/main" id="{F7955DA0-3622-429D-9A56-24193B03CDF3}"/>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5" name="TextBox 45">
            <a:extLst>
              <a:ext uri="{FF2B5EF4-FFF2-40B4-BE49-F238E27FC236}">
                <a16:creationId xmlns:a16="http://schemas.microsoft.com/office/drawing/2014/main" id="{28B2E0F5-4DFD-4D13-A2FB-9D663EF6E2D2}"/>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Kesmek </a:t>
            </a:r>
          </a:p>
          <a:p>
            <a:pPr algn="ctr" rtl="0" eaLnBrk="1" hangingPunct="1"/>
            <a:r>
              <a:rPr lang="en-GB" sz="1200" b="0" dirty="0"/>
              <a:t>İstekler ve NMI</a:t>
            </a:r>
          </a:p>
        </p:txBody>
      </p:sp>
      <p:sp>
        <p:nvSpPr>
          <p:cNvPr id="16" name="TextBox 49">
            <a:extLst>
              <a:ext uri="{FF2B5EF4-FFF2-40B4-BE49-F238E27FC236}">
                <a16:creationId xmlns:a16="http://schemas.microsoft.com/office/drawing/2014/main" id="{2390411E-6BC3-4605-95AA-C172B1A6550F}"/>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Arm Cortex-M0 Mikroişlemci</a:t>
            </a:r>
          </a:p>
        </p:txBody>
      </p:sp>
      <p:sp>
        <p:nvSpPr>
          <p:cNvPr id="17" name="TextBox 51">
            <a:extLst>
              <a:ext uri="{FF2B5EF4-FFF2-40B4-BE49-F238E27FC236}">
                <a16:creationId xmlns:a16="http://schemas.microsoft.com/office/drawing/2014/main" id="{AF0C3CB2-9A6E-48E7-A6B6-851F907F409A}"/>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Bellek ve Çevre Birimleri</a:t>
            </a:r>
          </a:p>
        </p:txBody>
      </p:sp>
      <p:sp>
        <p:nvSpPr>
          <p:cNvPr id="18" name="TextBox 46">
            <a:extLst>
              <a:ext uri="{FF2B5EF4-FFF2-40B4-BE49-F238E27FC236}">
                <a16:creationId xmlns:a16="http://schemas.microsoft.com/office/drawing/2014/main" id="{15E8C536-59DC-44E4-AAEA-CEE2C746C6A3}"/>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JTAG / Seri Tel</a:t>
            </a:r>
          </a:p>
          <a:p>
            <a:pPr algn="l" rtl="0" eaLnBrk="1" hangingPunct="1"/>
            <a:r>
              <a:rPr lang="en-GB" sz="1200" b="0" dirty="0"/>
              <a:t>Hata Ayıklama Arayüzü</a:t>
            </a:r>
          </a:p>
        </p:txBody>
      </p:sp>
      <p:sp>
        <p:nvSpPr>
          <p:cNvPr id="19" name="Up-Down Arrow 41">
            <a:extLst>
              <a:ext uri="{FF2B5EF4-FFF2-40B4-BE49-F238E27FC236}">
                <a16:creationId xmlns:a16="http://schemas.microsoft.com/office/drawing/2014/main" id="{196CBA50-F94B-4409-A8AF-2C9D62A9440D}"/>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0" name="Up-Down Arrow 42">
            <a:extLst>
              <a:ext uri="{FF2B5EF4-FFF2-40B4-BE49-F238E27FC236}">
                <a16:creationId xmlns:a16="http://schemas.microsoft.com/office/drawing/2014/main" id="{D00E7FDE-B927-487D-8154-17DEEA19753B}"/>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1" name="Up-Down Arrow 45">
            <a:extLst>
              <a:ext uri="{FF2B5EF4-FFF2-40B4-BE49-F238E27FC236}">
                <a16:creationId xmlns:a16="http://schemas.microsoft.com/office/drawing/2014/main" id="{4BC0439C-82D3-4C23-8B5F-B561E5E97785}"/>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2" name="Up-Down Arrow 46">
            <a:extLst>
              <a:ext uri="{FF2B5EF4-FFF2-40B4-BE49-F238E27FC236}">
                <a16:creationId xmlns:a16="http://schemas.microsoft.com/office/drawing/2014/main" id="{5290A55B-D5A6-4922-AF71-B8CC061AF1E1}"/>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3" name="Up-Down Arrow 48">
            <a:extLst>
              <a:ext uri="{FF2B5EF4-FFF2-40B4-BE49-F238E27FC236}">
                <a16:creationId xmlns:a16="http://schemas.microsoft.com/office/drawing/2014/main" id="{A00A3086-6B20-432E-AEFD-03AC3C50E492}"/>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4" name="Up-Down Arrow 49">
            <a:extLst>
              <a:ext uri="{FF2B5EF4-FFF2-40B4-BE49-F238E27FC236}">
                <a16:creationId xmlns:a16="http://schemas.microsoft.com/office/drawing/2014/main" id="{7E1FACF8-5D72-42B5-BEFD-A7F5A69004B9}"/>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5" name="Right Arrow 6">
            <a:extLst>
              <a:ext uri="{FF2B5EF4-FFF2-40B4-BE49-F238E27FC236}">
                <a16:creationId xmlns:a16="http://schemas.microsoft.com/office/drawing/2014/main" id="{E36A2713-E4AE-4932-8DCF-C2CEFD0D1905}"/>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Bent-Up Arrow 19">
            <a:extLst>
              <a:ext uri="{FF2B5EF4-FFF2-40B4-BE49-F238E27FC236}">
                <a16:creationId xmlns:a16="http://schemas.microsoft.com/office/drawing/2014/main" id="{B32563DD-AA6F-4413-8C16-8EE0ABA16D40}"/>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ight Arrow 55">
            <a:extLst>
              <a:ext uri="{FF2B5EF4-FFF2-40B4-BE49-F238E27FC236}">
                <a16:creationId xmlns:a16="http://schemas.microsoft.com/office/drawing/2014/main" id="{5875618D-73A5-4DF5-BC47-ED2EE0852A55}"/>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ectangle 27">
            <a:extLst>
              <a:ext uri="{FF2B5EF4-FFF2-40B4-BE49-F238E27FC236}">
                <a16:creationId xmlns:a16="http://schemas.microsoft.com/office/drawing/2014/main" id="{50748413-2498-4943-878D-03D77B00FD88}"/>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9" name="TextBox 45">
            <a:extLst>
              <a:ext uri="{FF2B5EF4-FFF2-40B4-BE49-F238E27FC236}">
                <a16:creationId xmlns:a16="http://schemas.microsoft.com/office/drawing/2014/main" id="{091ECF17-4167-41AD-8BD0-C60E4277453F}"/>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Güç Yönetimi Arayüzü</a:t>
            </a:r>
          </a:p>
        </p:txBody>
      </p:sp>
      <p:cxnSp>
        <p:nvCxnSpPr>
          <p:cNvPr id="30" name="Elbow Connector 57">
            <a:extLst>
              <a:ext uri="{FF2B5EF4-FFF2-40B4-BE49-F238E27FC236}">
                <a16:creationId xmlns:a16="http://schemas.microsoft.com/office/drawing/2014/main" id="{FB6EE19E-B5F2-4FA1-951C-6A1EA227B524}"/>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403E93CE-F668-49E9-9A04-92984D8D0139}"/>
              </a:ext>
            </a:extLst>
          </p:cNvPr>
          <p:cNvSpPr/>
          <p:nvPr/>
        </p:nvSpPr>
        <p:spPr bwMode="auto">
          <a:xfrm>
            <a:off x="3237234" y="1835037"/>
            <a:ext cx="2219518" cy="160280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6109835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5" y="1479469"/>
            <a:ext cx="11180762" cy="2459486"/>
          </a:xfrm>
        </p:spPr>
        <p:txBody>
          <a:bodyPr/>
          <a:lstStyle/>
          <a:p>
            <a:r>
              <a:rPr lang="tr-TR" noProof="0" dirty="0" smtClean="0">
                <a:latin typeface="+mn-lt"/>
                <a:ea typeface="MS PGothic" pitchFamily="34" charset="-128"/>
              </a:rPr>
              <a:t>NVIC, iç içe geçmiş kesmelerin otomatik olarak işlenebilmesi için kesme istekleri ile mevcut öncelik seviyesi arasındaki önceliği karşılaştırır. Bir kesme kabul edilirse, NVIC bloğu işlemcinin doğru kesme işleyicisini yürütebilmesi için işlemciyle iletişim kurar.</a:t>
            </a:r>
          </a:p>
          <a:p>
            <a:endParaRPr lang="tr-TR" noProof="0" dirty="0" smtClean="0">
              <a:latin typeface="+mn-lt"/>
              <a:ea typeface="MS PGothic" pitchFamily="34" charset="-128"/>
            </a:endParaRPr>
          </a:p>
          <a:p>
            <a:r>
              <a:rPr lang="tr-TR" noProof="0" dirty="0" smtClean="0">
                <a:latin typeface="+mn-lt"/>
                <a:ea typeface="MS PGothic" pitchFamily="34" charset="-128"/>
              </a:rPr>
              <a:t>NVIC bloğu, 32'ye kadar kesme isteği sinyalini ve bir NMI girişi kabul eder. </a:t>
            </a:r>
            <a:endParaRPr lang="tr-TR" noProof="0" dirty="0">
              <a:latin typeface="+mn-lt"/>
              <a:ea typeface="MS PGothic" pitchFamily="34" charset="-128"/>
            </a:endParaRPr>
          </a:p>
        </p:txBody>
      </p:sp>
    </p:spTree>
    <p:extLst>
      <p:ext uri="{BB962C8B-B14F-4D97-AF65-F5344CB8AC3E}">
        <p14:creationId xmlns:p14="http://schemas.microsoft.com/office/powerpoint/2010/main" val="1928965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Çip Üzerinde Sistem Oluşturmak</a:t>
            </a:r>
            <a:endParaRPr lang="tr-TR" noProof="0" dirty="0">
              <a:latin typeface="+mn-lt"/>
            </a:endParaRPr>
          </a:p>
        </p:txBody>
      </p:sp>
      <p:sp>
        <p:nvSpPr>
          <p:cNvPr id="7" name="Rectangle 6">
            <a:extLst>
              <a:ext uri="{FF2B5EF4-FFF2-40B4-BE49-F238E27FC236}">
                <a16:creationId xmlns:a16="http://schemas.microsoft.com/office/drawing/2014/main" id="{B639911F-F73C-4739-A568-9550EC2055DB}"/>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8" name="Rectangle 7">
            <a:extLst>
              <a:ext uri="{FF2B5EF4-FFF2-40B4-BE49-F238E27FC236}">
                <a16:creationId xmlns:a16="http://schemas.microsoft.com/office/drawing/2014/main" id="{319BD86F-2C8F-43DB-AB48-7489CF462A79}"/>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US" altLang="zh-CN" sz="1000" dirty="0">
                <a:cs typeface="Arial" charset="0"/>
              </a:rPr>
              <a:t>Hafıza</a:t>
            </a:r>
            <a:endParaRPr lang="en-GB" sz="1000" dirty="0">
              <a:cs typeface="Arial" charset="0"/>
            </a:endParaRPr>
          </a:p>
        </p:txBody>
      </p:sp>
      <p:sp>
        <p:nvSpPr>
          <p:cNvPr id="9" name="Rectangle 8">
            <a:extLst>
              <a:ext uri="{FF2B5EF4-FFF2-40B4-BE49-F238E27FC236}">
                <a16:creationId xmlns:a16="http://schemas.microsoft.com/office/drawing/2014/main" id="{7EF24522-97F0-41BB-8331-B5770C0575EF}"/>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51C18F37-3BF4-4486-B51A-576E22B8747E}"/>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E79E2444-FB21-4C9C-A843-7B69DBE9BADA}"/>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9BA17F16-8F86-4113-B6FF-3828D18477F3}"/>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7BF763F3-2050-436C-98CE-33EF3B57DACB}"/>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segmentli</a:t>
            </a:r>
          </a:p>
          <a:p>
            <a:pPr algn="ctr" rtl="0">
              <a:defRPr/>
            </a:pPr>
            <a:r>
              <a:rPr lang="en-GB" sz="1000" dirty="0">
                <a:cs typeface="Arial" charset="0"/>
              </a:rPr>
              <a:t>Çevresel</a:t>
            </a:r>
          </a:p>
        </p:txBody>
      </p:sp>
      <p:sp>
        <p:nvSpPr>
          <p:cNvPr id="14" name="Rectangle 13">
            <a:extLst>
              <a:ext uri="{FF2B5EF4-FFF2-40B4-BE49-F238E27FC236}">
                <a16:creationId xmlns:a16="http://schemas.microsoft.com/office/drawing/2014/main" id="{712AE36B-6E9B-42F2-875C-818C401F033B}"/>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smtClean="0">
                <a:cs typeface="Arial" charset="0"/>
              </a:rPr>
              <a:t>Arm </a:t>
            </a:r>
            <a:r>
              <a:rPr lang="en-GB" sz="1200" dirty="0">
                <a:cs typeface="Arial" charset="0"/>
              </a:rPr>
              <a:t>CMSIS-Core</a:t>
            </a:r>
          </a:p>
        </p:txBody>
      </p:sp>
      <p:sp>
        <p:nvSpPr>
          <p:cNvPr id="15" name="Rectangle 14">
            <a:extLst>
              <a:ext uri="{FF2B5EF4-FFF2-40B4-BE49-F238E27FC236}">
                <a16:creationId xmlns:a16="http://schemas.microsoft.com/office/drawing/2014/main" id="{372DC1CB-FFF5-45B3-B702-D7ABE5384E71}"/>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6" name="Rectangle 15">
            <a:extLst>
              <a:ext uri="{FF2B5EF4-FFF2-40B4-BE49-F238E27FC236}">
                <a16:creationId xmlns:a16="http://schemas.microsoft.com/office/drawing/2014/main" id="{43DA2CA6-7610-498C-B1D0-68435C483756}"/>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a:t>
            </a:r>
            <a:r>
              <a:rPr lang="en-GB" sz="1200">
                <a:cs typeface="Arial" charset="0"/>
              </a:rPr>
              <a:t>g., </a:t>
            </a:r>
            <a:r>
              <a:rPr lang="en-GB" sz="1200" dirty="0">
                <a:cs typeface="Arial" charset="0"/>
              </a:rPr>
              <a:t>Oyun)</a:t>
            </a:r>
          </a:p>
        </p:txBody>
      </p:sp>
      <p:sp>
        <p:nvSpPr>
          <p:cNvPr id="17" name="Rectangle 16">
            <a:extLst>
              <a:ext uri="{FF2B5EF4-FFF2-40B4-BE49-F238E27FC236}">
                <a16:creationId xmlns:a16="http://schemas.microsoft.com/office/drawing/2014/main" id="{B7B714CF-7AB1-41A3-BA18-393FC322D39F}"/>
              </a:ext>
            </a:extLst>
          </p:cNvPr>
          <p:cNvSpPr/>
          <p:nvPr/>
        </p:nvSpPr>
        <p:spPr bwMode="auto">
          <a:xfrm>
            <a:off x="2888121" y="3438865"/>
            <a:ext cx="2786561"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smtClean="0">
                <a:cs typeface="Arial" charset="0"/>
              </a:rPr>
              <a:t>Arm </a:t>
            </a:r>
            <a:r>
              <a:rPr lang="en-GB" dirty="0">
                <a:cs typeface="Arial" charset="0"/>
              </a:rPr>
              <a:t>Cortex-M0</a:t>
            </a:r>
          </a:p>
          <a:p>
            <a:pPr algn="ctr" rtl="0">
              <a:defRPr/>
            </a:pPr>
            <a:r>
              <a:rPr lang="en-GB" dirty="0">
                <a:cs typeface="Arial" charset="0"/>
              </a:rPr>
              <a:t>İşlemci</a:t>
            </a:r>
          </a:p>
        </p:txBody>
      </p:sp>
      <p:sp>
        <p:nvSpPr>
          <p:cNvPr id="18" name="Up-Down Arrow 34">
            <a:extLst>
              <a:ext uri="{FF2B5EF4-FFF2-40B4-BE49-F238E27FC236}">
                <a16:creationId xmlns:a16="http://schemas.microsoft.com/office/drawing/2014/main" id="{C6BD666B-AA70-4989-9099-D18AB5A398A0}"/>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 name="Up-Down Arrow 35">
            <a:extLst>
              <a:ext uri="{FF2B5EF4-FFF2-40B4-BE49-F238E27FC236}">
                <a16:creationId xmlns:a16="http://schemas.microsoft.com/office/drawing/2014/main" id="{BC767A22-3343-4D24-854A-7402A631FF76}"/>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Up-Down Arrow 36">
            <a:extLst>
              <a:ext uri="{FF2B5EF4-FFF2-40B4-BE49-F238E27FC236}">
                <a16:creationId xmlns:a16="http://schemas.microsoft.com/office/drawing/2014/main" id="{CB5F7375-591E-4F3C-9D31-8FF35274119A}"/>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1" name="TextBox 21">
            <a:extLst>
              <a:ext uri="{FF2B5EF4-FFF2-40B4-BE49-F238E27FC236}">
                <a16:creationId xmlns:a16="http://schemas.microsoft.com/office/drawing/2014/main" id="{8DE1CA8B-24E0-4D0C-899D-FFD0D92B6423}"/>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Donanım tasarımı</a:t>
            </a:r>
          </a:p>
        </p:txBody>
      </p:sp>
      <p:sp>
        <p:nvSpPr>
          <p:cNvPr id="22" name="TextBox 22">
            <a:extLst>
              <a:ext uri="{FF2B5EF4-FFF2-40B4-BE49-F238E27FC236}">
                <a16:creationId xmlns:a16="http://schemas.microsoft.com/office/drawing/2014/main" id="{F1AAE9B3-075F-4B7A-BD19-9BCB4A7AC7B7}"/>
              </a:ext>
            </a:extLst>
          </p:cNvPr>
          <p:cNvSpPr txBox="1">
            <a:spLocks noChangeArrowheads="1"/>
          </p:cNvSpPr>
          <p:nvPr/>
        </p:nvSpPr>
        <p:spPr bwMode="auto">
          <a:xfrm>
            <a:off x="516264" y="2486365"/>
            <a:ext cx="237185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düşük seviyeli </a:t>
            </a:r>
            <a:r>
              <a:rPr lang="en-GB" b="0" dirty="0" err="1"/>
              <a:t>sürücü</a:t>
            </a:r>
            <a:r>
              <a:rPr lang="en-GB" b="0" dirty="0"/>
              <a:t> </a:t>
            </a:r>
            <a:r>
              <a:rPr lang="en-GB" b="0" dirty="0" err="1" smtClean="0"/>
              <a:t>ve</a:t>
            </a:r>
            <a:r>
              <a:rPr lang="en-GB" b="0" dirty="0" smtClean="0"/>
              <a:t> </a:t>
            </a:r>
            <a:r>
              <a:rPr lang="en-GB" b="0" dirty="0" err="1" smtClean="0"/>
              <a:t>kütüphane</a:t>
            </a:r>
            <a:r>
              <a:rPr lang="en-GB" b="0" dirty="0" smtClean="0"/>
              <a:t> </a:t>
            </a:r>
            <a:r>
              <a:rPr lang="en-GB" b="0" dirty="0" err="1" smtClean="0"/>
              <a:t>programlama</a:t>
            </a:r>
            <a:r>
              <a:rPr lang="en-GB" b="0" dirty="0" smtClean="0"/>
              <a:t> </a:t>
            </a:r>
            <a:endParaRPr lang="en-GB" b="0" dirty="0"/>
          </a:p>
        </p:txBody>
      </p:sp>
      <p:sp>
        <p:nvSpPr>
          <p:cNvPr id="23" name="TextBox 23">
            <a:extLst>
              <a:ext uri="{FF2B5EF4-FFF2-40B4-BE49-F238E27FC236}">
                <a16:creationId xmlns:a16="http://schemas.microsoft.com/office/drawing/2014/main" id="{2D4AAD67-0B14-4691-8D06-22585D6EA1EA}"/>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Yazılım üst düzey </a:t>
            </a:r>
          </a:p>
          <a:p>
            <a:pPr algn="l" rtl="0" eaLnBrk="1" hangingPunct="1"/>
            <a:r>
              <a:rPr lang="en-GB" b="0" dirty="0"/>
              <a:t>uygulama geliştirme</a:t>
            </a:r>
          </a:p>
        </p:txBody>
      </p:sp>
      <p:sp>
        <p:nvSpPr>
          <p:cNvPr id="24" name="Up Arrow 40">
            <a:extLst>
              <a:ext uri="{FF2B5EF4-FFF2-40B4-BE49-F238E27FC236}">
                <a16:creationId xmlns:a16="http://schemas.microsoft.com/office/drawing/2014/main" id="{1378756C-8DA0-4D5F-974D-CE7853726AB2}"/>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Up-Down Arrow 41">
            <a:extLst>
              <a:ext uri="{FF2B5EF4-FFF2-40B4-BE49-F238E27FC236}">
                <a16:creationId xmlns:a16="http://schemas.microsoft.com/office/drawing/2014/main" id="{BDEBEA97-1E13-483D-97F9-E8DAC8B15B8F}"/>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 name="Rectangle 25">
            <a:extLst>
              <a:ext uri="{FF2B5EF4-FFF2-40B4-BE49-F238E27FC236}">
                <a16:creationId xmlns:a16="http://schemas.microsoft.com/office/drawing/2014/main" id="{8CCEFC2F-B3C5-4574-9204-EB7D192CAA7B}"/>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7" name="Up-Down Arrow 43">
            <a:extLst>
              <a:ext uri="{FF2B5EF4-FFF2-40B4-BE49-F238E27FC236}">
                <a16:creationId xmlns:a16="http://schemas.microsoft.com/office/drawing/2014/main" id="{E23F700C-EE5D-4F53-B958-14550E2230F4}"/>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 name="Up-Down Arrow 44">
            <a:extLst>
              <a:ext uri="{FF2B5EF4-FFF2-40B4-BE49-F238E27FC236}">
                <a16:creationId xmlns:a16="http://schemas.microsoft.com/office/drawing/2014/main" id="{7201BB32-F6F4-461A-A4AF-2977BCAF025F}"/>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9" name="TextBox 21">
            <a:extLst>
              <a:ext uri="{FF2B5EF4-FFF2-40B4-BE49-F238E27FC236}">
                <a16:creationId xmlns:a16="http://schemas.microsoft.com/office/drawing/2014/main" id="{5CECC6B6-7B24-4725-BB64-8E24B5D798AF}"/>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AHB</a:t>
            </a:r>
          </a:p>
        </p:txBody>
      </p:sp>
      <p:sp>
        <p:nvSpPr>
          <p:cNvPr id="30" name="Rectangle 29">
            <a:extLst>
              <a:ext uri="{FF2B5EF4-FFF2-40B4-BE49-F238E27FC236}">
                <a16:creationId xmlns:a16="http://schemas.microsoft.com/office/drawing/2014/main" id="{45BC699D-8880-484A-8D98-825DB5F140CD}"/>
              </a:ext>
            </a:extLst>
          </p:cNvPr>
          <p:cNvSpPr/>
          <p:nvPr/>
        </p:nvSpPr>
        <p:spPr bwMode="auto">
          <a:xfrm>
            <a:off x="2686845" y="3310277"/>
            <a:ext cx="3192061" cy="129075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 name="Rectangle 1"/>
          <p:cNvSpPr/>
          <p:nvPr/>
        </p:nvSpPr>
        <p:spPr>
          <a:xfrm>
            <a:off x="2574395" y="5235915"/>
            <a:ext cx="6096000" cy="646331"/>
          </a:xfrm>
          <a:prstGeom prst="rect">
            <a:avLst/>
          </a:prstGeom>
        </p:spPr>
        <p:txBody>
          <a:bodyPr>
            <a:spAutoFit/>
          </a:bodyPr>
          <a:lstStyle/>
          <a:p>
            <a:r>
              <a:rPr lang="en-GB" dirty="0"/>
              <a:t>Bu </a:t>
            </a:r>
            <a:r>
              <a:rPr lang="en-GB" dirty="0" err="1"/>
              <a:t>modülde</a:t>
            </a:r>
            <a:r>
              <a:rPr lang="en-GB" dirty="0"/>
              <a:t>, </a:t>
            </a:r>
            <a:r>
              <a:rPr lang="en-GB" dirty="0" err="1"/>
              <a:t>sistemimizin</a:t>
            </a:r>
            <a:r>
              <a:rPr lang="en-GB" dirty="0"/>
              <a:t> </a:t>
            </a:r>
            <a:r>
              <a:rPr lang="en-GB" dirty="0" err="1"/>
              <a:t>çekirdeği</a:t>
            </a:r>
            <a:r>
              <a:rPr lang="en-GB" dirty="0"/>
              <a:t> </a:t>
            </a:r>
            <a:r>
              <a:rPr lang="en-GB" dirty="0" err="1"/>
              <a:t>olarak</a:t>
            </a:r>
            <a:r>
              <a:rPr lang="en-GB" dirty="0"/>
              <a:t> </a:t>
            </a:r>
            <a:r>
              <a:rPr lang="en-GB" dirty="0" err="1"/>
              <a:t>hareket</a:t>
            </a:r>
            <a:r>
              <a:rPr lang="en-GB" dirty="0"/>
              <a:t> </a:t>
            </a:r>
            <a:r>
              <a:rPr lang="en-GB" dirty="0" err="1"/>
              <a:t>edecek</a:t>
            </a:r>
            <a:r>
              <a:rPr lang="en-GB" dirty="0"/>
              <a:t> </a:t>
            </a:r>
            <a:r>
              <a:rPr lang="en-GB" dirty="0" err="1"/>
              <a:t>olan</a:t>
            </a:r>
            <a:r>
              <a:rPr lang="en-GB" dirty="0"/>
              <a:t> Cortex-M0'ın </a:t>
            </a:r>
            <a:r>
              <a:rPr lang="en-GB" dirty="0" err="1"/>
              <a:t>donanım</a:t>
            </a:r>
            <a:r>
              <a:rPr lang="en-GB" dirty="0"/>
              <a:t> </a:t>
            </a:r>
            <a:r>
              <a:rPr lang="en-GB" dirty="0" err="1"/>
              <a:t>mimarisini</a:t>
            </a:r>
            <a:r>
              <a:rPr lang="en-GB" dirty="0"/>
              <a:t> </a:t>
            </a:r>
            <a:r>
              <a:rPr lang="en-GB" dirty="0" err="1"/>
              <a:t>inceleyeceğiz</a:t>
            </a:r>
            <a:r>
              <a:rPr lang="en-GB"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Blok Şeması</a:t>
            </a:r>
            <a:endParaRPr lang="tr-TR" noProof="0" dirty="0">
              <a:latin typeface="+mn-lt"/>
            </a:endParaRPr>
          </a:p>
        </p:txBody>
      </p:sp>
      <p:sp>
        <p:nvSpPr>
          <p:cNvPr id="6" name="Rectangle 5">
            <a:extLst>
              <a:ext uri="{FF2B5EF4-FFF2-40B4-BE49-F238E27FC236}">
                <a16:creationId xmlns:a16="http://schemas.microsoft.com/office/drawing/2014/main" id="{9C2A5964-CBBF-4688-8722-3F01C13E1AB7}"/>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7" name="Rectangle 6">
            <a:extLst>
              <a:ext uri="{FF2B5EF4-FFF2-40B4-BE49-F238E27FC236}">
                <a16:creationId xmlns:a16="http://schemas.microsoft.com/office/drawing/2014/main" id="{7342B3D9-DD63-43F9-BF58-753EB7EAEC6D}"/>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Dahili Bus Sistemi</a:t>
            </a:r>
          </a:p>
        </p:txBody>
      </p:sp>
      <p:sp>
        <p:nvSpPr>
          <p:cNvPr id="8" name="Rectangle 7">
            <a:extLst>
              <a:ext uri="{FF2B5EF4-FFF2-40B4-BE49-F238E27FC236}">
                <a16:creationId xmlns:a16="http://schemas.microsoft.com/office/drawing/2014/main" id="{23FB829E-246E-4909-A14B-096472B94F8D}"/>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AHB-</a:t>
            </a:r>
            <a:r>
              <a:rPr lang="en-GB" sz="1100" dirty="0" err="1">
                <a:cs typeface="Arial" charset="0"/>
              </a:rPr>
              <a:t>Hafif</a:t>
            </a:r>
            <a:endParaRPr lang="en-GB" sz="1100" dirty="0">
              <a:cs typeface="Arial" charset="0"/>
            </a:endParaRPr>
          </a:p>
          <a:p>
            <a:pPr algn="ctr" rtl="0">
              <a:defRPr/>
            </a:pPr>
            <a:r>
              <a:rPr lang="en-GB" sz="1100" dirty="0">
                <a:cs typeface="Arial" charset="0"/>
              </a:rPr>
              <a:t>Bus Arayüzü</a:t>
            </a:r>
          </a:p>
        </p:txBody>
      </p:sp>
      <p:sp>
        <p:nvSpPr>
          <p:cNvPr id="9" name="Rectangle 8">
            <a:extLst>
              <a:ext uri="{FF2B5EF4-FFF2-40B4-BE49-F238E27FC236}">
                <a16:creationId xmlns:a16="http://schemas.microsoft.com/office/drawing/2014/main" id="{250D4DDB-B1E7-42D3-8C14-CF3DB0EA5CE8}"/>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rtl="0">
              <a:defRPr/>
            </a:pPr>
            <a:r>
              <a:rPr lang="en-GB" sz="1100" dirty="0" err="1" smtClean="0">
                <a:cs typeface="Arial" charset="0"/>
              </a:rPr>
              <a:t>Uyanma</a:t>
            </a:r>
            <a:r>
              <a:rPr lang="en-GB" sz="1100" dirty="0" smtClean="0">
                <a:cs typeface="Arial" charset="0"/>
              </a:rPr>
              <a:t> </a:t>
            </a:r>
            <a:endParaRPr lang="en-GB" sz="1100" dirty="0">
              <a:cs typeface="Arial" charset="0"/>
            </a:endParaRPr>
          </a:p>
          <a:p>
            <a:pPr algn="ctr" rtl="0">
              <a:defRPr/>
            </a:pPr>
            <a:r>
              <a:rPr lang="en-GB" sz="1100" dirty="0">
                <a:cs typeface="Arial" charset="0"/>
              </a:rPr>
              <a:t>Kesmek</a:t>
            </a:r>
          </a:p>
          <a:p>
            <a:pPr algn="ctr" rtl="0">
              <a:defRPr/>
            </a:pPr>
            <a:r>
              <a:rPr lang="en-GB" sz="1100" dirty="0">
                <a:cs typeface="Arial" charset="0"/>
              </a:rPr>
              <a:t>Denetleyici (WIC)</a:t>
            </a:r>
          </a:p>
        </p:txBody>
      </p:sp>
      <p:sp>
        <p:nvSpPr>
          <p:cNvPr id="10" name="Rectangle 9">
            <a:extLst>
              <a:ext uri="{FF2B5EF4-FFF2-40B4-BE49-F238E27FC236}">
                <a16:creationId xmlns:a16="http://schemas.microsoft.com/office/drawing/2014/main" id="{A6517677-B0CD-409A-BFA3-BF63E22CF648}"/>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600" dirty="0">
                <a:cs typeface="Arial" charset="0"/>
              </a:rPr>
              <a:t>İşlemci</a:t>
            </a:r>
          </a:p>
          <a:p>
            <a:pPr algn="ctr" rtl="0">
              <a:defRPr/>
            </a:pPr>
            <a:r>
              <a:rPr lang="en-GB" sz="1600" dirty="0">
                <a:cs typeface="Arial" charset="0"/>
              </a:rPr>
              <a:t>Çekirdek</a:t>
            </a:r>
          </a:p>
        </p:txBody>
      </p:sp>
      <p:sp>
        <p:nvSpPr>
          <p:cNvPr id="11" name="Rectangle 10">
            <a:extLst>
              <a:ext uri="{FF2B5EF4-FFF2-40B4-BE49-F238E27FC236}">
                <a16:creationId xmlns:a16="http://schemas.microsoft.com/office/drawing/2014/main" id="{67C162B2-99DD-45B2-9505-178161E74AF1}"/>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İç içe Vektör </a:t>
            </a:r>
          </a:p>
          <a:p>
            <a:pPr algn="ctr" rtl="0">
              <a:defRPr/>
            </a:pPr>
            <a:r>
              <a:rPr lang="en-GB" sz="1100" dirty="0">
                <a:cs typeface="Arial" charset="0"/>
              </a:rPr>
              <a:t>Kesmek </a:t>
            </a:r>
          </a:p>
          <a:p>
            <a:pPr algn="ctr" rtl="0">
              <a:defRPr/>
            </a:pPr>
            <a:r>
              <a:rPr lang="en-GB" sz="1100" dirty="0">
                <a:cs typeface="Arial" charset="0"/>
              </a:rPr>
              <a:t>Kontrolör</a:t>
            </a:r>
          </a:p>
          <a:p>
            <a:pPr algn="ctr" rtl="0">
              <a:defRPr/>
            </a:pPr>
            <a:r>
              <a:rPr lang="en-GB" sz="1100" dirty="0">
                <a:cs typeface="Arial" charset="0"/>
              </a:rPr>
              <a:t>(NVIC)</a:t>
            </a:r>
          </a:p>
        </p:txBody>
      </p:sp>
      <p:sp>
        <p:nvSpPr>
          <p:cNvPr id="12" name="Rectangle 11">
            <a:extLst>
              <a:ext uri="{FF2B5EF4-FFF2-40B4-BE49-F238E27FC236}">
                <a16:creationId xmlns:a16="http://schemas.microsoft.com/office/drawing/2014/main" id="{B57DF91B-0F15-4FB3-AF01-4398A345544D}"/>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Hata ayıklama</a:t>
            </a:r>
          </a:p>
          <a:p>
            <a:pPr algn="ctr" rtl="0">
              <a:defRPr/>
            </a:pPr>
            <a:r>
              <a:rPr lang="en-GB" sz="1100" dirty="0">
                <a:cs typeface="Arial" charset="0"/>
              </a:rPr>
              <a:t>Alt sistem</a:t>
            </a:r>
          </a:p>
        </p:txBody>
      </p:sp>
      <p:sp>
        <p:nvSpPr>
          <p:cNvPr id="13" name="Up-Down Arrow 18">
            <a:extLst>
              <a:ext uri="{FF2B5EF4-FFF2-40B4-BE49-F238E27FC236}">
                <a16:creationId xmlns:a16="http://schemas.microsoft.com/office/drawing/2014/main" id="{1BD19DCA-CDE8-47BB-9829-7AE2F2D026A8}"/>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4" name="Up-Down Arrow 44">
            <a:extLst>
              <a:ext uri="{FF2B5EF4-FFF2-40B4-BE49-F238E27FC236}">
                <a16:creationId xmlns:a16="http://schemas.microsoft.com/office/drawing/2014/main" id="{EAD29E3B-8995-4006-9A5A-91C40498BA49}"/>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5" name="TextBox 45">
            <a:extLst>
              <a:ext uri="{FF2B5EF4-FFF2-40B4-BE49-F238E27FC236}">
                <a16:creationId xmlns:a16="http://schemas.microsoft.com/office/drawing/2014/main" id="{5D7A660D-9B21-47F7-B0F4-A7A2686ED646}"/>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Kesmek </a:t>
            </a:r>
          </a:p>
          <a:p>
            <a:pPr algn="ctr" rtl="0" eaLnBrk="1" hangingPunct="1"/>
            <a:r>
              <a:rPr lang="en-GB" sz="1200" b="0" dirty="0"/>
              <a:t>İstekler ve NMI</a:t>
            </a:r>
          </a:p>
        </p:txBody>
      </p:sp>
      <p:sp>
        <p:nvSpPr>
          <p:cNvPr id="16" name="TextBox 49">
            <a:extLst>
              <a:ext uri="{FF2B5EF4-FFF2-40B4-BE49-F238E27FC236}">
                <a16:creationId xmlns:a16="http://schemas.microsoft.com/office/drawing/2014/main" id="{7BC13281-3098-45A9-B350-3E39CA3A3F43}"/>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Arm Cortex-M0 Mikroişlemci</a:t>
            </a:r>
          </a:p>
        </p:txBody>
      </p:sp>
      <p:sp>
        <p:nvSpPr>
          <p:cNvPr id="17" name="TextBox 51">
            <a:extLst>
              <a:ext uri="{FF2B5EF4-FFF2-40B4-BE49-F238E27FC236}">
                <a16:creationId xmlns:a16="http://schemas.microsoft.com/office/drawing/2014/main" id="{70C3536D-8690-4B68-BA03-E7401FB228CF}"/>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Bellek ve Çevre Birimleri</a:t>
            </a:r>
          </a:p>
        </p:txBody>
      </p:sp>
      <p:sp>
        <p:nvSpPr>
          <p:cNvPr id="18" name="TextBox 46">
            <a:extLst>
              <a:ext uri="{FF2B5EF4-FFF2-40B4-BE49-F238E27FC236}">
                <a16:creationId xmlns:a16="http://schemas.microsoft.com/office/drawing/2014/main" id="{242B5DD5-53DE-482F-95D1-F3EF1B3B08A2}"/>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JTAG / Seri Tel</a:t>
            </a:r>
          </a:p>
          <a:p>
            <a:pPr algn="l" rtl="0" eaLnBrk="1" hangingPunct="1"/>
            <a:r>
              <a:rPr lang="en-GB" sz="1200" b="0" dirty="0"/>
              <a:t>Hata Ayıklama Arayüzü</a:t>
            </a:r>
          </a:p>
        </p:txBody>
      </p:sp>
      <p:sp>
        <p:nvSpPr>
          <p:cNvPr id="19" name="Up-Down Arrow 41">
            <a:extLst>
              <a:ext uri="{FF2B5EF4-FFF2-40B4-BE49-F238E27FC236}">
                <a16:creationId xmlns:a16="http://schemas.microsoft.com/office/drawing/2014/main" id="{056DDDEF-FA20-40D4-9B7B-331F75E5E08E}"/>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0" name="Up-Down Arrow 42">
            <a:extLst>
              <a:ext uri="{FF2B5EF4-FFF2-40B4-BE49-F238E27FC236}">
                <a16:creationId xmlns:a16="http://schemas.microsoft.com/office/drawing/2014/main" id="{3B804824-4AF9-44BA-B570-A27C92ED140B}"/>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1" name="Up-Down Arrow 45">
            <a:extLst>
              <a:ext uri="{FF2B5EF4-FFF2-40B4-BE49-F238E27FC236}">
                <a16:creationId xmlns:a16="http://schemas.microsoft.com/office/drawing/2014/main" id="{CCEF2A6A-50CF-4446-AC41-6F9E7DB277F1}"/>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2" name="Up-Down Arrow 46">
            <a:extLst>
              <a:ext uri="{FF2B5EF4-FFF2-40B4-BE49-F238E27FC236}">
                <a16:creationId xmlns:a16="http://schemas.microsoft.com/office/drawing/2014/main" id="{12789702-F716-4ED4-8B94-D20E4575948E}"/>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3" name="Up-Down Arrow 48">
            <a:extLst>
              <a:ext uri="{FF2B5EF4-FFF2-40B4-BE49-F238E27FC236}">
                <a16:creationId xmlns:a16="http://schemas.microsoft.com/office/drawing/2014/main" id="{1DC260F5-3889-4F64-967D-D6B8CC838057}"/>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4" name="Up-Down Arrow 49">
            <a:extLst>
              <a:ext uri="{FF2B5EF4-FFF2-40B4-BE49-F238E27FC236}">
                <a16:creationId xmlns:a16="http://schemas.microsoft.com/office/drawing/2014/main" id="{EA5284C9-59EE-4602-B4C6-B937B8CD2F4B}"/>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5" name="Right Arrow 6">
            <a:extLst>
              <a:ext uri="{FF2B5EF4-FFF2-40B4-BE49-F238E27FC236}">
                <a16:creationId xmlns:a16="http://schemas.microsoft.com/office/drawing/2014/main" id="{380857F0-FB62-4A72-B0EC-B71BE41EECE0}"/>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Bent-Up Arrow 19">
            <a:extLst>
              <a:ext uri="{FF2B5EF4-FFF2-40B4-BE49-F238E27FC236}">
                <a16:creationId xmlns:a16="http://schemas.microsoft.com/office/drawing/2014/main" id="{B6AA0673-D5EA-482E-B531-F1B5DD82DBF5}"/>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ight Arrow 55">
            <a:extLst>
              <a:ext uri="{FF2B5EF4-FFF2-40B4-BE49-F238E27FC236}">
                <a16:creationId xmlns:a16="http://schemas.microsoft.com/office/drawing/2014/main" id="{071C4889-B875-4A7A-AF16-259FC84BCF1C}"/>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ectangle 27">
            <a:extLst>
              <a:ext uri="{FF2B5EF4-FFF2-40B4-BE49-F238E27FC236}">
                <a16:creationId xmlns:a16="http://schemas.microsoft.com/office/drawing/2014/main" id="{FC288E7E-1057-48AE-89B0-8D44942532FB}"/>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9" name="TextBox 45">
            <a:extLst>
              <a:ext uri="{FF2B5EF4-FFF2-40B4-BE49-F238E27FC236}">
                <a16:creationId xmlns:a16="http://schemas.microsoft.com/office/drawing/2014/main" id="{A1578489-297C-461A-B5D8-17D074EBD051}"/>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Güç Yönetimi Arayüzü</a:t>
            </a:r>
          </a:p>
        </p:txBody>
      </p:sp>
      <p:cxnSp>
        <p:nvCxnSpPr>
          <p:cNvPr id="30" name="Elbow Connector 57">
            <a:extLst>
              <a:ext uri="{FF2B5EF4-FFF2-40B4-BE49-F238E27FC236}">
                <a16:creationId xmlns:a16="http://schemas.microsoft.com/office/drawing/2014/main" id="{D5383510-1CC0-4B4C-89C6-8E22B3D8CEA2}"/>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A8FDBBC0-2D30-4F14-A48C-54550BD6AA07}"/>
              </a:ext>
            </a:extLst>
          </p:cNvPr>
          <p:cNvSpPr/>
          <p:nvPr/>
        </p:nvSpPr>
        <p:spPr bwMode="auto">
          <a:xfrm>
            <a:off x="1245171" y="3408022"/>
            <a:ext cx="2219517" cy="97393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368016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noProof="0" dirty="0" smtClean="0">
                <a:latin typeface="+mn-lt"/>
                <a:ea typeface="MS PGothic" pitchFamily="34" charset="-128"/>
              </a:rPr>
              <a:t>Düşük güç</a:t>
            </a:r>
            <a:r>
              <a:rPr lang="en-US" noProof="0" dirty="0" smtClean="0">
                <a:latin typeface="+mn-lt"/>
                <a:ea typeface="MS PGothic" pitchFamily="34" charset="-128"/>
              </a:rPr>
              <a:t> </a:t>
            </a:r>
            <a:r>
              <a:rPr lang="en-US" noProof="0" dirty="0" err="1" smtClean="0">
                <a:latin typeface="+mn-lt"/>
                <a:ea typeface="MS PGothic" pitchFamily="34" charset="-128"/>
              </a:rPr>
              <a:t>tüketen</a:t>
            </a:r>
            <a:r>
              <a:rPr lang="en-US" noProof="0" dirty="0" smtClean="0">
                <a:latin typeface="+mn-lt"/>
                <a:ea typeface="MS PGothic" pitchFamily="34" charset="-128"/>
              </a:rPr>
              <a:t> </a:t>
            </a:r>
            <a:r>
              <a:rPr lang="en-US" noProof="0" dirty="0" err="1" smtClean="0">
                <a:latin typeface="+mn-lt"/>
                <a:ea typeface="MS PGothic" pitchFamily="34" charset="-128"/>
              </a:rPr>
              <a:t>sistemler</a:t>
            </a:r>
            <a:r>
              <a:rPr lang="tr-TR" noProof="0" dirty="0" smtClean="0">
                <a:latin typeface="+mn-lt"/>
                <a:ea typeface="MS PGothic" pitchFamily="34" charset="-128"/>
              </a:rPr>
              <a:t> tasarlarken, WIC</a:t>
            </a:r>
            <a:r>
              <a:rPr lang="en-US" noProof="0" dirty="0" smtClean="0">
                <a:latin typeface="+mn-lt"/>
                <a:ea typeface="MS PGothic" pitchFamily="34" charset="-128"/>
              </a:rPr>
              <a:t>(Wakeup Interrupt Controller)</a:t>
            </a:r>
            <a:r>
              <a:rPr lang="tr-TR" noProof="0" dirty="0" smtClean="0">
                <a:latin typeface="+mn-lt"/>
                <a:ea typeface="MS PGothic" pitchFamily="34" charset="-128"/>
              </a:rPr>
              <a:t> </a:t>
            </a:r>
            <a:r>
              <a:rPr lang="en-US" noProof="0" dirty="0" err="1" smtClean="0">
                <a:latin typeface="+mn-lt"/>
                <a:ea typeface="MS PGothic" pitchFamily="34" charset="-128"/>
              </a:rPr>
              <a:t>genellikle</a:t>
            </a:r>
            <a:r>
              <a:rPr lang="tr-TR" noProof="0" dirty="0" smtClean="0">
                <a:latin typeface="+mn-lt"/>
                <a:ea typeface="MS PGothic" pitchFamily="34" charset="-128"/>
              </a:rPr>
              <a:t> </a:t>
            </a:r>
            <a:r>
              <a:rPr lang="tr-TR" noProof="0" dirty="0" err="1" smtClean="0">
                <a:latin typeface="+mn-lt"/>
                <a:ea typeface="MS PGothic" pitchFamily="34" charset="-128"/>
              </a:rPr>
              <a:t>Arm</a:t>
            </a:r>
            <a:r>
              <a:rPr lang="tr-TR" noProof="0" dirty="0" smtClean="0">
                <a:latin typeface="+mn-lt"/>
                <a:ea typeface="MS PGothic" pitchFamily="34" charset="-128"/>
              </a:rPr>
              <a:t> Cortex-M0 mimarisine dahil edil</a:t>
            </a:r>
            <a:r>
              <a:rPr lang="en-US" noProof="0" dirty="0" err="1" smtClean="0">
                <a:latin typeface="+mn-lt"/>
                <a:ea typeface="MS PGothic" pitchFamily="34" charset="-128"/>
              </a:rPr>
              <a:t>ir</a:t>
            </a:r>
            <a:r>
              <a:rPr lang="tr-TR" noProof="0" dirty="0" smtClean="0">
                <a:latin typeface="+mn-lt"/>
                <a:ea typeface="MS PGothic" pitchFamily="34" charset="-128"/>
              </a:rPr>
              <a:t>. WIC kullanımı tipik olarak sistem düzeyinde bir güç yönetimi birimi (PMU) gerektirir. WIC bloğu, işlemci uyku </a:t>
            </a:r>
            <a:r>
              <a:rPr lang="tr-TR" noProof="0" dirty="0" err="1" smtClean="0">
                <a:latin typeface="+mn-lt"/>
                <a:ea typeface="MS PGothic" pitchFamily="34" charset="-128"/>
              </a:rPr>
              <a:t>modundayken</a:t>
            </a:r>
            <a:r>
              <a:rPr lang="en-US" dirty="0">
                <a:ea typeface="MS PGothic" pitchFamily="34" charset="-128"/>
              </a:rPr>
              <a:t>,</a:t>
            </a:r>
            <a:r>
              <a:rPr lang="tr-TR" noProof="0" dirty="0" smtClean="0">
                <a:latin typeface="+mn-lt"/>
                <a:ea typeface="MS PGothic" pitchFamily="34" charset="-128"/>
              </a:rPr>
              <a:t> kesinti sinyallerini maskeler. Bir kesinti algılandığında, WIC, işlemciye güç ve saat sinyallerini geri yüklemek için </a:t>
            </a:r>
            <a:r>
              <a:rPr lang="tr-TR" noProof="0" dirty="0" err="1" smtClean="0">
                <a:latin typeface="+mn-lt"/>
                <a:ea typeface="MS PGothic" pitchFamily="34" charset="-128"/>
              </a:rPr>
              <a:t>PMU'ya</a:t>
            </a:r>
            <a:r>
              <a:rPr lang="tr-TR" noProof="0" dirty="0" smtClean="0">
                <a:latin typeface="+mn-lt"/>
                <a:ea typeface="MS PGothic" pitchFamily="34" charset="-128"/>
              </a:rPr>
              <a:t> bir istek gönderir ve ardından işlemci uyandırabilir ve kesme isteğini işleyebilir. WIC, ekstra programlanabilir </a:t>
            </a:r>
            <a:r>
              <a:rPr lang="en-US" noProof="0" dirty="0" err="1" smtClean="0">
                <a:latin typeface="+mn-lt"/>
                <a:ea typeface="MS PGothic" pitchFamily="34" charset="-128"/>
              </a:rPr>
              <a:t>registerlar</a:t>
            </a:r>
            <a:r>
              <a:rPr lang="tr-TR" noProof="0" dirty="0" smtClean="0">
                <a:latin typeface="+mn-lt"/>
                <a:ea typeface="MS PGothic" pitchFamily="34" charset="-128"/>
              </a:rPr>
              <a:t> gerektirmez. WIC ünitesi yalnızca derin uyku </a:t>
            </a:r>
            <a:r>
              <a:rPr lang="tr-TR" noProof="0" dirty="0" err="1" smtClean="0">
                <a:latin typeface="+mn-lt"/>
                <a:ea typeface="MS PGothic" pitchFamily="34" charset="-128"/>
              </a:rPr>
              <a:t>modunda</a:t>
            </a:r>
            <a:r>
              <a:rPr lang="tr-TR" noProof="0" dirty="0" smtClean="0">
                <a:latin typeface="+mn-lt"/>
                <a:ea typeface="MS PGothic" pitchFamily="34" charset="-128"/>
              </a:rPr>
              <a:t> etkinleştirilir.</a:t>
            </a:r>
          </a:p>
          <a:p>
            <a:endParaRPr lang="tr-TR" noProof="0" dirty="0">
              <a:latin typeface="+mn-lt"/>
            </a:endParaRPr>
          </a:p>
        </p:txBody>
      </p:sp>
    </p:spTree>
    <p:extLst>
      <p:ext uri="{BB962C8B-B14F-4D97-AF65-F5344CB8AC3E}">
        <p14:creationId xmlns:p14="http://schemas.microsoft.com/office/powerpoint/2010/main" val="164526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Blok Şeması</a:t>
            </a:r>
            <a:endParaRPr lang="tr-TR" noProof="0" dirty="0">
              <a:latin typeface="+mn-lt"/>
            </a:endParaRPr>
          </a:p>
        </p:txBody>
      </p:sp>
      <p:sp>
        <p:nvSpPr>
          <p:cNvPr id="6" name="Rectangle 5">
            <a:extLst>
              <a:ext uri="{FF2B5EF4-FFF2-40B4-BE49-F238E27FC236}">
                <a16:creationId xmlns:a16="http://schemas.microsoft.com/office/drawing/2014/main" id="{C971501F-FDC9-449F-BAF8-CCB61963F89A}"/>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7" name="Rectangle 6">
            <a:extLst>
              <a:ext uri="{FF2B5EF4-FFF2-40B4-BE49-F238E27FC236}">
                <a16:creationId xmlns:a16="http://schemas.microsoft.com/office/drawing/2014/main" id="{69157A34-F365-456A-830E-9E98F74D009C}"/>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Dahili Bus Sistemi</a:t>
            </a:r>
          </a:p>
        </p:txBody>
      </p:sp>
      <p:sp>
        <p:nvSpPr>
          <p:cNvPr id="8" name="Rectangle 7">
            <a:extLst>
              <a:ext uri="{FF2B5EF4-FFF2-40B4-BE49-F238E27FC236}">
                <a16:creationId xmlns:a16="http://schemas.microsoft.com/office/drawing/2014/main" id="{5CA1ADD4-49B5-4DFF-887B-73E95EEB7099}"/>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AHB-</a:t>
            </a:r>
            <a:r>
              <a:rPr lang="en-GB" sz="1100" dirty="0" err="1">
                <a:cs typeface="Arial" charset="0"/>
              </a:rPr>
              <a:t>Hafif</a:t>
            </a:r>
            <a:endParaRPr lang="en-GB" sz="1100" dirty="0">
              <a:cs typeface="Arial" charset="0"/>
            </a:endParaRPr>
          </a:p>
          <a:p>
            <a:pPr algn="ctr" rtl="0">
              <a:defRPr/>
            </a:pPr>
            <a:r>
              <a:rPr lang="en-GB" sz="1100" dirty="0">
                <a:cs typeface="Arial" charset="0"/>
              </a:rPr>
              <a:t>Bus Arayüzü</a:t>
            </a:r>
          </a:p>
        </p:txBody>
      </p:sp>
      <p:sp>
        <p:nvSpPr>
          <p:cNvPr id="9" name="Rectangle 8">
            <a:extLst>
              <a:ext uri="{FF2B5EF4-FFF2-40B4-BE49-F238E27FC236}">
                <a16:creationId xmlns:a16="http://schemas.microsoft.com/office/drawing/2014/main" id="{2112EFDA-7478-4599-91DE-4B1C2556F12F}"/>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rtl="0">
              <a:defRPr/>
            </a:pPr>
            <a:r>
              <a:rPr lang="en-GB" sz="1100" dirty="0" err="1" smtClean="0">
                <a:cs typeface="Arial" charset="0"/>
              </a:rPr>
              <a:t>Uyanma</a:t>
            </a:r>
            <a:r>
              <a:rPr lang="en-GB" sz="1100" dirty="0" smtClean="0">
                <a:cs typeface="Arial" charset="0"/>
              </a:rPr>
              <a:t> </a:t>
            </a:r>
            <a:endParaRPr lang="en-GB" sz="1100" dirty="0">
              <a:cs typeface="Arial" charset="0"/>
            </a:endParaRPr>
          </a:p>
          <a:p>
            <a:pPr algn="ctr" rtl="0">
              <a:defRPr/>
            </a:pPr>
            <a:r>
              <a:rPr lang="en-GB" sz="1100" dirty="0">
                <a:cs typeface="Arial" charset="0"/>
              </a:rPr>
              <a:t>Kesmek</a:t>
            </a:r>
          </a:p>
          <a:p>
            <a:pPr algn="ctr" rtl="0">
              <a:defRPr/>
            </a:pPr>
            <a:r>
              <a:rPr lang="en-GB" sz="1100" dirty="0">
                <a:cs typeface="Arial" charset="0"/>
              </a:rPr>
              <a:t>Denetleyici (WIC)</a:t>
            </a:r>
          </a:p>
        </p:txBody>
      </p:sp>
      <p:sp>
        <p:nvSpPr>
          <p:cNvPr id="10" name="Rectangle 9">
            <a:extLst>
              <a:ext uri="{FF2B5EF4-FFF2-40B4-BE49-F238E27FC236}">
                <a16:creationId xmlns:a16="http://schemas.microsoft.com/office/drawing/2014/main" id="{21777C7E-599C-45E1-89D8-449DD73EAC82}"/>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600" dirty="0">
                <a:cs typeface="Arial" charset="0"/>
              </a:rPr>
              <a:t>İşlemci</a:t>
            </a:r>
          </a:p>
          <a:p>
            <a:pPr algn="ctr" rtl="0">
              <a:defRPr/>
            </a:pPr>
            <a:r>
              <a:rPr lang="en-GB" sz="1600" dirty="0">
                <a:cs typeface="Arial" charset="0"/>
              </a:rPr>
              <a:t>Çekirdek</a:t>
            </a:r>
          </a:p>
        </p:txBody>
      </p:sp>
      <p:sp>
        <p:nvSpPr>
          <p:cNvPr id="11" name="Rectangle 10">
            <a:extLst>
              <a:ext uri="{FF2B5EF4-FFF2-40B4-BE49-F238E27FC236}">
                <a16:creationId xmlns:a16="http://schemas.microsoft.com/office/drawing/2014/main" id="{E628DC37-B463-4FD9-A047-308929746A1E}"/>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İç içe Vektör </a:t>
            </a:r>
          </a:p>
          <a:p>
            <a:pPr algn="ctr" rtl="0">
              <a:defRPr/>
            </a:pPr>
            <a:r>
              <a:rPr lang="en-GB" sz="1100" dirty="0">
                <a:cs typeface="Arial" charset="0"/>
              </a:rPr>
              <a:t>Kesmek </a:t>
            </a:r>
          </a:p>
          <a:p>
            <a:pPr algn="ctr" rtl="0">
              <a:defRPr/>
            </a:pPr>
            <a:r>
              <a:rPr lang="en-GB" sz="1100" dirty="0">
                <a:cs typeface="Arial" charset="0"/>
              </a:rPr>
              <a:t>Kontrolör</a:t>
            </a:r>
          </a:p>
          <a:p>
            <a:pPr algn="ctr" rtl="0">
              <a:defRPr/>
            </a:pPr>
            <a:r>
              <a:rPr lang="en-GB" sz="1100" dirty="0">
                <a:cs typeface="Arial" charset="0"/>
              </a:rPr>
              <a:t>(NVIC)</a:t>
            </a:r>
          </a:p>
        </p:txBody>
      </p:sp>
      <p:sp>
        <p:nvSpPr>
          <p:cNvPr id="12" name="Rectangle 11">
            <a:extLst>
              <a:ext uri="{FF2B5EF4-FFF2-40B4-BE49-F238E27FC236}">
                <a16:creationId xmlns:a16="http://schemas.microsoft.com/office/drawing/2014/main" id="{C174FB91-4172-4F66-8DED-8DF8DFE47252}"/>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Hata ayıklama</a:t>
            </a:r>
          </a:p>
          <a:p>
            <a:pPr algn="ctr" rtl="0">
              <a:defRPr/>
            </a:pPr>
            <a:r>
              <a:rPr lang="en-GB" sz="1100" dirty="0">
                <a:cs typeface="Arial" charset="0"/>
              </a:rPr>
              <a:t>Alt sistem</a:t>
            </a:r>
          </a:p>
        </p:txBody>
      </p:sp>
      <p:sp>
        <p:nvSpPr>
          <p:cNvPr id="13" name="Up-Down Arrow 18">
            <a:extLst>
              <a:ext uri="{FF2B5EF4-FFF2-40B4-BE49-F238E27FC236}">
                <a16:creationId xmlns:a16="http://schemas.microsoft.com/office/drawing/2014/main" id="{AC3C407F-A827-4F4F-A4C6-02092E1D5E42}"/>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4" name="Up-Down Arrow 44">
            <a:extLst>
              <a:ext uri="{FF2B5EF4-FFF2-40B4-BE49-F238E27FC236}">
                <a16:creationId xmlns:a16="http://schemas.microsoft.com/office/drawing/2014/main" id="{D42482AE-D560-4051-9C8C-C1B2D8430599}"/>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5" name="TextBox 45">
            <a:extLst>
              <a:ext uri="{FF2B5EF4-FFF2-40B4-BE49-F238E27FC236}">
                <a16:creationId xmlns:a16="http://schemas.microsoft.com/office/drawing/2014/main" id="{9800556C-10D1-4A0D-B6E9-510C7057C226}"/>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Kesmek </a:t>
            </a:r>
          </a:p>
          <a:p>
            <a:pPr algn="ctr" rtl="0" eaLnBrk="1" hangingPunct="1"/>
            <a:r>
              <a:rPr lang="en-GB" sz="1200" b="0" dirty="0"/>
              <a:t>İstekler ve NMI</a:t>
            </a:r>
          </a:p>
        </p:txBody>
      </p:sp>
      <p:sp>
        <p:nvSpPr>
          <p:cNvPr id="16" name="TextBox 49">
            <a:extLst>
              <a:ext uri="{FF2B5EF4-FFF2-40B4-BE49-F238E27FC236}">
                <a16:creationId xmlns:a16="http://schemas.microsoft.com/office/drawing/2014/main" id="{CCDA3D24-7192-4202-9596-505711EFE00B}"/>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Arm Cortex-M0 Mikroişlemci</a:t>
            </a:r>
          </a:p>
        </p:txBody>
      </p:sp>
      <p:sp>
        <p:nvSpPr>
          <p:cNvPr id="17" name="TextBox 51">
            <a:extLst>
              <a:ext uri="{FF2B5EF4-FFF2-40B4-BE49-F238E27FC236}">
                <a16:creationId xmlns:a16="http://schemas.microsoft.com/office/drawing/2014/main" id="{346092E4-0173-4622-909D-BD621D0841CB}"/>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Bellek ve Çevre Birimleri</a:t>
            </a:r>
          </a:p>
        </p:txBody>
      </p:sp>
      <p:sp>
        <p:nvSpPr>
          <p:cNvPr id="18" name="TextBox 46">
            <a:extLst>
              <a:ext uri="{FF2B5EF4-FFF2-40B4-BE49-F238E27FC236}">
                <a16:creationId xmlns:a16="http://schemas.microsoft.com/office/drawing/2014/main" id="{49240EF6-97FA-4B69-BD60-552E5F8ABE70}"/>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JTAG / Seri Tel</a:t>
            </a:r>
          </a:p>
          <a:p>
            <a:pPr algn="l" rtl="0" eaLnBrk="1" hangingPunct="1"/>
            <a:r>
              <a:rPr lang="en-GB" sz="1200" b="0" dirty="0"/>
              <a:t>Hata Ayıklama Arayüzü</a:t>
            </a:r>
          </a:p>
        </p:txBody>
      </p:sp>
      <p:sp>
        <p:nvSpPr>
          <p:cNvPr id="19" name="Up-Down Arrow 41">
            <a:extLst>
              <a:ext uri="{FF2B5EF4-FFF2-40B4-BE49-F238E27FC236}">
                <a16:creationId xmlns:a16="http://schemas.microsoft.com/office/drawing/2014/main" id="{EF000BC7-9906-492F-84B8-22D49FA50AD8}"/>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0" name="Up-Down Arrow 42">
            <a:extLst>
              <a:ext uri="{FF2B5EF4-FFF2-40B4-BE49-F238E27FC236}">
                <a16:creationId xmlns:a16="http://schemas.microsoft.com/office/drawing/2014/main" id="{3FFF5D83-6C89-4DD7-B845-E7B6FE23D03B}"/>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1" name="Up-Down Arrow 45">
            <a:extLst>
              <a:ext uri="{FF2B5EF4-FFF2-40B4-BE49-F238E27FC236}">
                <a16:creationId xmlns:a16="http://schemas.microsoft.com/office/drawing/2014/main" id="{73C68374-4A14-43FE-89B7-E76E9CC25535}"/>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2" name="Up-Down Arrow 46">
            <a:extLst>
              <a:ext uri="{FF2B5EF4-FFF2-40B4-BE49-F238E27FC236}">
                <a16:creationId xmlns:a16="http://schemas.microsoft.com/office/drawing/2014/main" id="{C0D82D14-3215-4BCF-B743-1A9C93F61488}"/>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3" name="Up-Down Arrow 48">
            <a:extLst>
              <a:ext uri="{FF2B5EF4-FFF2-40B4-BE49-F238E27FC236}">
                <a16:creationId xmlns:a16="http://schemas.microsoft.com/office/drawing/2014/main" id="{9EC3C04A-80A9-4F6A-9626-68BE3E4EEBC8}"/>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4" name="Up-Down Arrow 49">
            <a:extLst>
              <a:ext uri="{FF2B5EF4-FFF2-40B4-BE49-F238E27FC236}">
                <a16:creationId xmlns:a16="http://schemas.microsoft.com/office/drawing/2014/main" id="{81341137-E5FF-4CFD-9099-EE72A29FF1C8}"/>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5" name="Right Arrow 6">
            <a:extLst>
              <a:ext uri="{FF2B5EF4-FFF2-40B4-BE49-F238E27FC236}">
                <a16:creationId xmlns:a16="http://schemas.microsoft.com/office/drawing/2014/main" id="{11765244-7194-4DB1-8C0D-C19BA20B0AEC}"/>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Bent-Up Arrow 19">
            <a:extLst>
              <a:ext uri="{FF2B5EF4-FFF2-40B4-BE49-F238E27FC236}">
                <a16:creationId xmlns:a16="http://schemas.microsoft.com/office/drawing/2014/main" id="{0A3AA6D8-BCF3-4FB7-8CDE-81979226837A}"/>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ight Arrow 55">
            <a:extLst>
              <a:ext uri="{FF2B5EF4-FFF2-40B4-BE49-F238E27FC236}">
                <a16:creationId xmlns:a16="http://schemas.microsoft.com/office/drawing/2014/main" id="{35FE9BA2-70E1-4DB8-8984-5AC980F76BA0}"/>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ectangle 27">
            <a:extLst>
              <a:ext uri="{FF2B5EF4-FFF2-40B4-BE49-F238E27FC236}">
                <a16:creationId xmlns:a16="http://schemas.microsoft.com/office/drawing/2014/main" id="{E0AF02E5-B611-4570-A5CA-51904A7F8A68}"/>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9" name="TextBox 45">
            <a:extLst>
              <a:ext uri="{FF2B5EF4-FFF2-40B4-BE49-F238E27FC236}">
                <a16:creationId xmlns:a16="http://schemas.microsoft.com/office/drawing/2014/main" id="{3CBDE4BE-3D6A-47BA-99E5-A9C0DFCF6247}"/>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Güç Yönetimi Arayüzü</a:t>
            </a:r>
          </a:p>
        </p:txBody>
      </p:sp>
      <p:cxnSp>
        <p:nvCxnSpPr>
          <p:cNvPr id="30" name="Elbow Connector 57">
            <a:extLst>
              <a:ext uri="{FF2B5EF4-FFF2-40B4-BE49-F238E27FC236}">
                <a16:creationId xmlns:a16="http://schemas.microsoft.com/office/drawing/2014/main" id="{5B942CB1-C14E-4F3D-8566-0602DE0D0390}"/>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D0E2EAAE-E876-47E0-BFC0-E0DA07B0B0E2}"/>
              </a:ext>
            </a:extLst>
          </p:cNvPr>
          <p:cNvSpPr/>
          <p:nvPr/>
        </p:nvSpPr>
        <p:spPr bwMode="auto">
          <a:xfrm>
            <a:off x="3237235" y="3437334"/>
            <a:ext cx="7035168" cy="2101455"/>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535521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noProof="0" dirty="0" smtClean="0">
                <a:latin typeface="+mn-lt"/>
                <a:ea typeface="MS PGothic" pitchFamily="34" charset="-128"/>
              </a:rPr>
              <a:t>Dahili veri yolu sistemi, işlemci çekirdeğindeki veri yolu ve AHB-</a:t>
            </a:r>
            <a:r>
              <a:rPr lang="tr-TR" noProof="0" dirty="0" err="1" smtClean="0">
                <a:latin typeface="+mn-lt"/>
                <a:ea typeface="MS PGothic" pitchFamily="34" charset="-128"/>
              </a:rPr>
              <a:t>Lite</a:t>
            </a:r>
            <a:r>
              <a:rPr lang="tr-TR" noProof="0" dirty="0" smtClean="0">
                <a:latin typeface="+mn-lt"/>
                <a:ea typeface="MS PGothic" pitchFamily="34" charset="-128"/>
              </a:rPr>
              <a:t> veri yolu arabiriminin tümü 32 bit genişliğindedir. </a:t>
            </a:r>
          </a:p>
          <a:p>
            <a:r>
              <a:rPr lang="tr-TR" noProof="0" dirty="0" smtClean="0">
                <a:latin typeface="+mn-lt"/>
                <a:ea typeface="MS PGothic" pitchFamily="34" charset="-128"/>
              </a:rPr>
              <a:t>Veri yolu </a:t>
            </a:r>
            <a:r>
              <a:rPr lang="tr-TR" noProof="0" dirty="0" err="1" smtClean="0">
                <a:latin typeface="+mn-lt"/>
                <a:ea typeface="MS PGothic" pitchFamily="34" charset="-128"/>
              </a:rPr>
              <a:t>arayüzü</a:t>
            </a:r>
            <a:r>
              <a:rPr lang="tr-TR" noProof="0" dirty="0" smtClean="0">
                <a:latin typeface="+mn-lt"/>
                <a:ea typeface="MS PGothic" pitchFamily="34" charset="-128"/>
              </a:rPr>
              <a:t> AHB-</a:t>
            </a:r>
            <a:r>
              <a:rPr lang="tr-TR" noProof="0" dirty="0" err="1" smtClean="0">
                <a:latin typeface="+mn-lt"/>
                <a:ea typeface="MS PGothic" pitchFamily="34" charset="-128"/>
              </a:rPr>
              <a:t>Lite'a</a:t>
            </a:r>
            <a:r>
              <a:rPr lang="tr-TR" noProof="0" dirty="0" smtClean="0">
                <a:latin typeface="+mn-lt"/>
                <a:ea typeface="MS PGothic" pitchFamily="34" charset="-128"/>
              </a:rPr>
              <a:t> dayanmaktadır. Bu, birçok </a:t>
            </a:r>
            <a:r>
              <a:rPr lang="tr-TR" noProof="0" dirty="0" err="1" smtClean="0">
                <a:latin typeface="+mn-lt"/>
                <a:ea typeface="MS PGothic" pitchFamily="34" charset="-128"/>
              </a:rPr>
              <a:t>Arm</a:t>
            </a:r>
            <a:r>
              <a:rPr lang="tr-TR" noProof="0" dirty="0" smtClean="0">
                <a:latin typeface="+mn-lt"/>
                <a:ea typeface="MS PGothic" pitchFamily="34" charset="-128"/>
              </a:rPr>
              <a:t> işlemcisinde kullanılan çip üzerinde bir veri yolu protokolüdür. Bu protokol, IC tasarım endüstrisinde yaygın olarak kullanılan ve </a:t>
            </a:r>
            <a:r>
              <a:rPr lang="tr-TR" noProof="0" dirty="0" err="1" smtClean="0">
                <a:latin typeface="+mn-lt"/>
                <a:ea typeface="MS PGothic" pitchFamily="34" charset="-128"/>
              </a:rPr>
              <a:t>Arm</a:t>
            </a:r>
            <a:r>
              <a:rPr lang="tr-TR" noProof="0" dirty="0" smtClean="0">
                <a:latin typeface="+mn-lt"/>
                <a:ea typeface="MS PGothic" pitchFamily="34" charset="-128"/>
              </a:rPr>
              <a:t> tarafından geliştirilen bir veri yolu mimarisi olan gelişmiş mikro denetleyici veri yolu mimarisi (AMBA) </a:t>
            </a:r>
            <a:r>
              <a:rPr lang="tr-TR" noProof="0" dirty="0" err="1" smtClean="0">
                <a:latin typeface="+mn-lt"/>
                <a:ea typeface="MS PGothic" pitchFamily="34" charset="-128"/>
              </a:rPr>
              <a:t>spesifikasyonunun</a:t>
            </a:r>
            <a:r>
              <a:rPr lang="tr-TR" noProof="0" dirty="0" smtClean="0">
                <a:latin typeface="+mn-lt"/>
                <a:ea typeface="MS PGothic" pitchFamily="34" charset="-128"/>
              </a:rPr>
              <a:t> bir parçasıdır.</a:t>
            </a:r>
          </a:p>
          <a:p>
            <a:endParaRPr lang="tr-TR" noProof="0" dirty="0">
              <a:latin typeface="+mn-lt"/>
            </a:endParaRPr>
          </a:p>
        </p:txBody>
      </p:sp>
    </p:spTree>
    <p:extLst>
      <p:ext uri="{BB962C8B-B14F-4D97-AF65-F5344CB8AC3E}">
        <p14:creationId xmlns:p14="http://schemas.microsoft.com/office/powerpoint/2010/main" val="16978039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Blok Şeması</a:t>
            </a:r>
            <a:endParaRPr lang="tr-TR" noProof="0" dirty="0">
              <a:latin typeface="+mn-lt"/>
            </a:endParaRPr>
          </a:p>
        </p:txBody>
      </p:sp>
      <p:sp>
        <p:nvSpPr>
          <p:cNvPr id="6" name="Rectangle 5">
            <a:extLst>
              <a:ext uri="{FF2B5EF4-FFF2-40B4-BE49-F238E27FC236}">
                <a16:creationId xmlns:a16="http://schemas.microsoft.com/office/drawing/2014/main" id="{A1192EF4-AD87-4ED7-874F-31BC806F1D23}"/>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7" name="Rectangle 6">
            <a:extLst>
              <a:ext uri="{FF2B5EF4-FFF2-40B4-BE49-F238E27FC236}">
                <a16:creationId xmlns:a16="http://schemas.microsoft.com/office/drawing/2014/main" id="{ABB4DA55-9A85-4A65-B88F-54E8A5F3038E}"/>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Dahili Bus Sistemi</a:t>
            </a:r>
          </a:p>
        </p:txBody>
      </p:sp>
      <p:sp>
        <p:nvSpPr>
          <p:cNvPr id="8" name="Rectangle 7">
            <a:extLst>
              <a:ext uri="{FF2B5EF4-FFF2-40B4-BE49-F238E27FC236}">
                <a16:creationId xmlns:a16="http://schemas.microsoft.com/office/drawing/2014/main" id="{B546F6C6-C21C-4897-98DE-C86B86B69E96}"/>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AHB-</a:t>
            </a:r>
            <a:r>
              <a:rPr lang="en-GB" sz="1100" dirty="0" err="1">
                <a:cs typeface="Arial" charset="0"/>
              </a:rPr>
              <a:t>Hafif</a:t>
            </a:r>
            <a:endParaRPr lang="en-GB" sz="1100" dirty="0">
              <a:cs typeface="Arial" charset="0"/>
            </a:endParaRPr>
          </a:p>
          <a:p>
            <a:pPr algn="ctr" rtl="0">
              <a:defRPr/>
            </a:pPr>
            <a:r>
              <a:rPr lang="en-GB" sz="1100" dirty="0">
                <a:cs typeface="Arial" charset="0"/>
              </a:rPr>
              <a:t>Bus Arayüzü</a:t>
            </a:r>
          </a:p>
        </p:txBody>
      </p:sp>
      <p:sp>
        <p:nvSpPr>
          <p:cNvPr id="9" name="Rectangle 8">
            <a:extLst>
              <a:ext uri="{FF2B5EF4-FFF2-40B4-BE49-F238E27FC236}">
                <a16:creationId xmlns:a16="http://schemas.microsoft.com/office/drawing/2014/main" id="{51ED6294-E1EB-445C-B78B-5A9950899B57}"/>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rtl="0">
              <a:defRPr/>
            </a:pPr>
            <a:r>
              <a:rPr lang="en-GB" sz="1100" dirty="0">
                <a:cs typeface="Arial" charset="0"/>
              </a:rPr>
              <a:t>Uyanmak </a:t>
            </a:r>
          </a:p>
          <a:p>
            <a:pPr algn="ctr" rtl="0">
              <a:defRPr/>
            </a:pPr>
            <a:r>
              <a:rPr lang="en-GB" sz="1100" dirty="0">
                <a:cs typeface="Arial" charset="0"/>
              </a:rPr>
              <a:t>Kesmek</a:t>
            </a:r>
          </a:p>
          <a:p>
            <a:pPr algn="ctr" rtl="0">
              <a:defRPr/>
            </a:pPr>
            <a:r>
              <a:rPr lang="en-GB" sz="1100" dirty="0">
                <a:cs typeface="Arial" charset="0"/>
              </a:rPr>
              <a:t>Denetleyici (WIC)</a:t>
            </a:r>
          </a:p>
        </p:txBody>
      </p:sp>
      <p:sp>
        <p:nvSpPr>
          <p:cNvPr id="10" name="Rectangle 9">
            <a:extLst>
              <a:ext uri="{FF2B5EF4-FFF2-40B4-BE49-F238E27FC236}">
                <a16:creationId xmlns:a16="http://schemas.microsoft.com/office/drawing/2014/main" id="{08CCFD62-7096-4DAC-A626-3F6DD31F804E}"/>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600" dirty="0">
                <a:cs typeface="Arial" charset="0"/>
              </a:rPr>
              <a:t>İşlemci</a:t>
            </a:r>
          </a:p>
          <a:p>
            <a:pPr algn="ctr" rtl="0">
              <a:defRPr/>
            </a:pPr>
            <a:r>
              <a:rPr lang="en-GB" sz="1600" dirty="0">
                <a:cs typeface="Arial" charset="0"/>
              </a:rPr>
              <a:t>Çekirdek</a:t>
            </a:r>
          </a:p>
        </p:txBody>
      </p:sp>
      <p:sp>
        <p:nvSpPr>
          <p:cNvPr id="11" name="Rectangle 10">
            <a:extLst>
              <a:ext uri="{FF2B5EF4-FFF2-40B4-BE49-F238E27FC236}">
                <a16:creationId xmlns:a16="http://schemas.microsoft.com/office/drawing/2014/main" id="{AE52FA4E-14ED-4121-82DD-52E5F0560176}"/>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İç içe Vektör </a:t>
            </a:r>
          </a:p>
          <a:p>
            <a:pPr algn="ctr" rtl="0">
              <a:defRPr/>
            </a:pPr>
            <a:r>
              <a:rPr lang="en-GB" sz="1100" dirty="0">
                <a:cs typeface="Arial" charset="0"/>
              </a:rPr>
              <a:t>Kesmek </a:t>
            </a:r>
          </a:p>
          <a:p>
            <a:pPr algn="ctr" rtl="0">
              <a:defRPr/>
            </a:pPr>
            <a:r>
              <a:rPr lang="en-GB" sz="1100" dirty="0">
                <a:cs typeface="Arial" charset="0"/>
              </a:rPr>
              <a:t>Kontrolör</a:t>
            </a:r>
          </a:p>
          <a:p>
            <a:pPr algn="ctr" rtl="0">
              <a:defRPr/>
            </a:pPr>
            <a:r>
              <a:rPr lang="en-GB" sz="1100" dirty="0">
                <a:cs typeface="Arial" charset="0"/>
              </a:rPr>
              <a:t>(NVIC)</a:t>
            </a:r>
          </a:p>
        </p:txBody>
      </p:sp>
      <p:sp>
        <p:nvSpPr>
          <p:cNvPr id="12" name="Rectangle 11">
            <a:extLst>
              <a:ext uri="{FF2B5EF4-FFF2-40B4-BE49-F238E27FC236}">
                <a16:creationId xmlns:a16="http://schemas.microsoft.com/office/drawing/2014/main" id="{E4169EED-27AB-4A46-9AD1-8CF9E3D2FB52}"/>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Hata ayıklama</a:t>
            </a:r>
          </a:p>
          <a:p>
            <a:pPr algn="ctr" rtl="0">
              <a:defRPr/>
            </a:pPr>
            <a:r>
              <a:rPr lang="en-GB" sz="1100" dirty="0">
                <a:cs typeface="Arial" charset="0"/>
              </a:rPr>
              <a:t>Alt sistem</a:t>
            </a:r>
          </a:p>
        </p:txBody>
      </p:sp>
      <p:sp>
        <p:nvSpPr>
          <p:cNvPr id="13" name="Up-Down Arrow 18">
            <a:extLst>
              <a:ext uri="{FF2B5EF4-FFF2-40B4-BE49-F238E27FC236}">
                <a16:creationId xmlns:a16="http://schemas.microsoft.com/office/drawing/2014/main" id="{9A75467E-8BE7-45B1-AC36-96072334B754}"/>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4" name="Up-Down Arrow 44">
            <a:extLst>
              <a:ext uri="{FF2B5EF4-FFF2-40B4-BE49-F238E27FC236}">
                <a16:creationId xmlns:a16="http://schemas.microsoft.com/office/drawing/2014/main" id="{B775DA1B-D6C9-48D6-B200-0F434B25CDEC}"/>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5" name="TextBox 45">
            <a:extLst>
              <a:ext uri="{FF2B5EF4-FFF2-40B4-BE49-F238E27FC236}">
                <a16:creationId xmlns:a16="http://schemas.microsoft.com/office/drawing/2014/main" id="{938E540B-5022-43B7-842E-5C0269B6D219}"/>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Kesmek </a:t>
            </a:r>
          </a:p>
          <a:p>
            <a:pPr algn="ctr" rtl="0" eaLnBrk="1" hangingPunct="1"/>
            <a:r>
              <a:rPr lang="en-GB" sz="1200" b="0" dirty="0"/>
              <a:t>İstekler ve NMI</a:t>
            </a:r>
          </a:p>
        </p:txBody>
      </p:sp>
      <p:sp>
        <p:nvSpPr>
          <p:cNvPr id="16" name="TextBox 49">
            <a:extLst>
              <a:ext uri="{FF2B5EF4-FFF2-40B4-BE49-F238E27FC236}">
                <a16:creationId xmlns:a16="http://schemas.microsoft.com/office/drawing/2014/main" id="{606D995E-CD1B-41F6-8966-85C4B6A3C6FA}"/>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dirty="0"/>
              <a:t>Arm Cortex-M0 Mikroişlemci</a:t>
            </a:r>
          </a:p>
        </p:txBody>
      </p:sp>
      <p:sp>
        <p:nvSpPr>
          <p:cNvPr id="17" name="TextBox 51">
            <a:extLst>
              <a:ext uri="{FF2B5EF4-FFF2-40B4-BE49-F238E27FC236}">
                <a16:creationId xmlns:a16="http://schemas.microsoft.com/office/drawing/2014/main" id="{F0E5ACA3-ED03-479E-A53A-1E95C87F1192}"/>
              </a:ext>
            </a:extLst>
          </p:cNvPr>
          <p:cNvSpPr txBox="1">
            <a:spLocks noChangeArrowheads="1"/>
          </p:cNvSpPr>
          <p:nvPr/>
        </p:nvSpPr>
        <p:spPr bwMode="auto">
          <a:xfrm>
            <a:off x="57106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Bellek ve Çevre Birimleri</a:t>
            </a:r>
          </a:p>
        </p:txBody>
      </p:sp>
      <p:sp>
        <p:nvSpPr>
          <p:cNvPr id="18" name="TextBox 46">
            <a:extLst>
              <a:ext uri="{FF2B5EF4-FFF2-40B4-BE49-F238E27FC236}">
                <a16:creationId xmlns:a16="http://schemas.microsoft.com/office/drawing/2014/main" id="{EC72F56D-A958-4B0A-8EAB-E272AC190690}"/>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JTAG / Seri Tel</a:t>
            </a:r>
          </a:p>
          <a:p>
            <a:pPr algn="l" rtl="0" eaLnBrk="1" hangingPunct="1"/>
            <a:r>
              <a:rPr lang="en-GB" sz="1200" b="0" dirty="0"/>
              <a:t>Hata Ayıklama Arayüzü</a:t>
            </a:r>
          </a:p>
        </p:txBody>
      </p:sp>
      <p:sp>
        <p:nvSpPr>
          <p:cNvPr id="19" name="Up-Down Arrow 41">
            <a:extLst>
              <a:ext uri="{FF2B5EF4-FFF2-40B4-BE49-F238E27FC236}">
                <a16:creationId xmlns:a16="http://schemas.microsoft.com/office/drawing/2014/main" id="{AB78C3EC-1606-43F6-9723-0CF8AD27F0C4}"/>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0" name="Up-Down Arrow 42">
            <a:extLst>
              <a:ext uri="{FF2B5EF4-FFF2-40B4-BE49-F238E27FC236}">
                <a16:creationId xmlns:a16="http://schemas.microsoft.com/office/drawing/2014/main" id="{9D6370A0-5DA5-4D3C-B424-A471BA2C7020}"/>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1" name="Up-Down Arrow 45">
            <a:extLst>
              <a:ext uri="{FF2B5EF4-FFF2-40B4-BE49-F238E27FC236}">
                <a16:creationId xmlns:a16="http://schemas.microsoft.com/office/drawing/2014/main" id="{75B3F29F-EBDC-487F-A4F9-6852AAB9673F}"/>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2" name="Up-Down Arrow 46">
            <a:extLst>
              <a:ext uri="{FF2B5EF4-FFF2-40B4-BE49-F238E27FC236}">
                <a16:creationId xmlns:a16="http://schemas.microsoft.com/office/drawing/2014/main" id="{D86BDFDF-D96C-4268-9E87-D51E465D30E7}"/>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3" name="Up-Down Arrow 48">
            <a:extLst>
              <a:ext uri="{FF2B5EF4-FFF2-40B4-BE49-F238E27FC236}">
                <a16:creationId xmlns:a16="http://schemas.microsoft.com/office/drawing/2014/main" id="{DE95D538-9EC9-44AE-A525-21CB7295B4D8}"/>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4" name="Up-Down Arrow 49">
            <a:extLst>
              <a:ext uri="{FF2B5EF4-FFF2-40B4-BE49-F238E27FC236}">
                <a16:creationId xmlns:a16="http://schemas.microsoft.com/office/drawing/2014/main" id="{43460C8B-8E15-4E43-97A2-7DBBF4315DA7}"/>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5" name="Right Arrow 6">
            <a:extLst>
              <a:ext uri="{FF2B5EF4-FFF2-40B4-BE49-F238E27FC236}">
                <a16:creationId xmlns:a16="http://schemas.microsoft.com/office/drawing/2014/main" id="{8922CE5D-F957-4517-9094-9536C96303D6}"/>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Bent-Up Arrow 19">
            <a:extLst>
              <a:ext uri="{FF2B5EF4-FFF2-40B4-BE49-F238E27FC236}">
                <a16:creationId xmlns:a16="http://schemas.microsoft.com/office/drawing/2014/main" id="{9A1D525B-B4B2-4AC8-AB47-44CB02604596}"/>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ight Arrow 55">
            <a:extLst>
              <a:ext uri="{FF2B5EF4-FFF2-40B4-BE49-F238E27FC236}">
                <a16:creationId xmlns:a16="http://schemas.microsoft.com/office/drawing/2014/main" id="{6850838A-F580-4B9F-BB9E-2FC4AA264E8B}"/>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ectangle 27">
            <a:extLst>
              <a:ext uri="{FF2B5EF4-FFF2-40B4-BE49-F238E27FC236}">
                <a16:creationId xmlns:a16="http://schemas.microsoft.com/office/drawing/2014/main" id="{CB4AF949-4CD5-42FF-8505-96867985C780}"/>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9" name="TextBox 45">
            <a:extLst>
              <a:ext uri="{FF2B5EF4-FFF2-40B4-BE49-F238E27FC236}">
                <a16:creationId xmlns:a16="http://schemas.microsoft.com/office/drawing/2014/main" id="{F6830602-81A0-4BE2-9276-67EFD4FE6CA3}"/>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Güç Yönetimi Arayüzü</a:t>
            </a:r>
          </a:p>
        </p:txBody>
      </p:sp>
      <p:cxnSp>
        <p:nvCxnSpPr>
          <p:cNvPr id="30" name="Elbow Connector 57">
            <a:extLst>
              <a:ext uri="{FF2B5EF4-FFF2-40B4-BE49-F238E27FC236}">
                <a16:creationId xmlns:a16="http://schemas.microsoft.com/office/drawing/2014/main" id="{C4DD4466-B1C7-4DBE-9053-91676ECEE071}"/>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E52C2A01-C411-4DD4-A7C5-EF19D2144B8C}"/>
              </a:ext>
            </a:extLst>
          </p:cNvPr>
          <p:cNvSpPr/>
          <p:nvPr/>
        </p:nvSpPr>
        <p:spPr bwMode="auto">
          <a:xfrm>
            <a:off x="8410465" y="1770744"/>
            <a:ext cx="2422637" cy="1831295"/>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5305862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92125" y="1479468"/>
            <a:ext cx="11180762" cy="1661993"/>
          </a:xfrm>
          <a:prstGeom prst="rect">
            <a:avLst/>
          </a:prstGeom>
        </p:spPr>
        <p:txBody>
          <a:bodyPr>
            <a:spAutoFit/>
          </a:bodyPr>
          <a:lstStyle/>
          <a:p>
            <a:pPr algn="just"/>
            <a:r>
              <a:rPr lang="tr-TR" dirty="0" smtClean="0">
                <a:latin typeface="Arial" pitchFamily="100" charset="0"/>
                <a:ea typeface="MS PGothic" pitchFamily="34" charset="-128"/>
              </a:rPr>
              <a:t>Hata ayıklama alt sistemi, bir standart hata ayıklama </a:t>
            </a:r>
            <a:r>
              <a:rPr lang="tr-TR" dirty="0" err="1" smtClean="0">
                <a:latin typeface="Arial" pitchFamily="100" charset="0"/>
                <a:ea typeface="MS PGothic" pitchFamily="34" charset="-128"/>
              </a:rPr>
              <a:t>arayüzü</a:t>
            </a:r>
            <a:r>
              <a:rPr lang="en-US" dirty="0" smtClean="0">
                <a:latin typeface="Arial" pitchFamily="100" charset="0"/>
                <a:ea typeface="MS PGothic" pitchFamily="34" charset="-128"/>
              </a:rPr>
              <a:t> </a:t>
            </a:r>
            <a:r>
              <a:rPr lang="en-US" dirty="0" err="1" smtClean="0">
                <a:latin typeface="Arial" pitchFamily="100" charset="0"/>
                <a:ea typeface="MS PGothic" pitchFamily="34" charset="-128"/>
              </a:rPr>
              <a:t>sağlar</a:t>
            </a:r>
            <a:r>
              <a:rPr lang="tr-TR" dirty="0" smtClean="0">
                <a:latin typeface="Arial" pitchFamily="100" charset="0"/>
                <a:ea typeface="MS PGothic" pitchFamily="34" charset="-128"/>
              </a:rPr>
              <a:t>. </a:t>
            </a:r>
            <a:r>
              <a:rPr lang="en-US" dirty="0" smtClean="0">
                <a:latin typeface="Arial" pitchFamily="100" charset="0"/>
                <a:ea typeface="MS PGothic" pitchFamily="34" charset="-128"/>
              </a:rPr>
              <a:t>B</a:t>
            </a:r>
            <a:r>
              <a:rPr lang="tr-TR" dirty="0" smtClean="0">
                <a:latin typeface="Arial" pitchFamily="100" charset="0"/>
                <a:ea typeface="MS PGothic" pitchFamily="34" charset="-128"/>
              </a:rPr>
              <a:t>ir </a:t>
            </a:r>
            <a:r>
              <a:rPr lang="tr-TR" dirty="0">
                <a:latin typeface="Arial" pitchFamily="100" charset="0"/>
                <a:ea typeface="MS PGothic" pitchFamily="34" charset="-128"/>
              </a:rPr>
              <a:t>hata ayıklama olayı </a:t>
            </a:r>
            <a:r>
              <a:rPr lang="tr-TR" dirty="0" smtClean="0">
                <a:latin typeface="Arial" pitchFamily="100" charset="0"/>
                <a:ea typeface="MS PGothic" pitchFamily="34" charset="-128"/>
              </a:rPr>
              <a:t>gerçekleştiğinde</a:t>
            </a:r>
            <a:r>
              <a:rPr lang="en-US" dirty="0" smtClean="0">
                <a:latin typeface="Arial" pitchFamily="100" charset="0"/>
                <a:ea typeface="MS PGothic" pitchFamily="34" charset="-128"/>
              </a:rPr>
              <a:t>;</a:t>
            </a:r>
            <a:r>
              <a:rPr lang="tr-TR" dirty="0" smtClean="0">
                <a:latin typeface="Arial" pitchFamily="100" charset="0"/>
                <a:ea typeface="MS PGothic" pitchFamily="34" charset="-128"/>
              </a:rPr>
              <a:t> </a:t>
            </a:r>
            <a:r>
              <a:rPr lang="en-US" dirty="0" err="1" smtClean="0">
                <a:latin typeface="Arial" pitchFamily="100" charset="0"/>
                <a:ea typeface="MS PGothic" pitchFamily="34" charset="-128"/>
              </a:rPr>
              <a:t>i</a:t>
            </a:r>
            <a:r>
              <a:rPr lang="tr-TR" dirty="0" err="1" smtClean="0">
                <a:latin typeface="Arial" pitchFamily="100" charset="0"/>
                <a:ea typeface="MS PGothic" pitchFamily="34" charset="-128"/>
              </a:rPr>
              <a:t>şlemci</a:t>
            </a:r>
            <a:r>
              <a:rPr lang="tr-TR" dirty="0" smtClean="0">
                <a:latin typeface="Arial" pitchFamily="100" charset="0"/>
                <a:ea typeface="MS PGothic" pitchFamily="34" charset="-128"/>
              </a:rPr>
              <a:t> askıya alın</a:t>
            </a:r>
            <a:r>
              <a:rPr lang="en-US" dirty="0" err="1" smtClean="0">
                <a:latin typeface="Arial" pitchFamily="100" charset="0"/>
                <a:ea typeface="MS PGothic" pitchFamily="34" charset="-128"/>
              </a:rPr>
              <a:t>ır</a:t>
            </a:r>
            <a:r>
              <a:rPr lang="en-US" dirty="0" smtClean="0">
                <a:latin typeface="Arial" pitchFamily="100" charset="0"/>
                <a:ea typeface="MS PGothic" pitchFamily="34" charset="-128"/>
              </a:rPr>
              <a:t> </a:t>
            </a:r>
            <a:r>
              <a:rPr lang="tr-TR" dirty="0" smtClean="0">
                <a:latin typeface="Arial" pitchFamily="100" charset="0"/>
                <a:ea typeface="MS PGothic" pitchFamily="34" charset="-128"/>
              </a:rPr>
              <a:t>ve  hata ayıklama </a:t>
            </a:r>
            <a:r>
              <a:rPr lang="tr-TR" dirty="0" err="1" smtClean="0">
                <a:latin typeface="Arial" pitchFamily="100" charset="0"/>
                <a:ea typeface="MS PGothic" pitchFamily="34" charset="-128"/>
              </a:rPr>
              <a:t>blo</a:t>
            </a:r>
            <a:r>
              <a:rPr lang="en-US" dirty="0" err="1" smtClean="0">
                <a:latin typeface="Arial" pitchFamily="100" charset="0"/>
                <a:ea typeface="MS PGothic" pitchFamily="34" charset="-128"/>
              </a:rPr>
              <a:t>ğu</a:t>
            </a:r>
            <a:r>
              <a:rPr lang="en-US" dirty="0" smtClean="0">
                <a:latin typeface="Arial" pitchFamily="100" charset="0"/>
                <a:ea typeface="MS PGothic" pitchFamily="34" charset="-128"/>
              </a:rPr>
              <a:t> alt </a:t>
            </a:r>
            <a:r>
              <a:rPr lang="en-US" dirty="0" err="1" smtClean="0">
                <a:latin typeface="Arial" pitchFamily="100" charset="0"/>
                <a:ea typeface="MS PGothic" pitchFamily="34" charset="-128"/>
              </a:rPr>
              <a:t>sistemi</a:t>
            </a:r>
            <a:r>
              <a:rPr lang="en-US" dirty="0" smtClean="0">
                <a:latin typeface="Arial" pitchFamily="100" charset="0"/>
                <a:ea typeface="MS PGothic" pitchFamily="34" charset="-128"/>
              </a:rPr>
              <a:t> her </a:t>
            </a:r>
            <a:r>
              <a:rPr lang="en-US" dirty="0" err="1" smtClean="0">
                <a:latin typeface="Arial" pitchFamily="100" charset="0"/>
                <a:ea typeface="MS PGothic" pitchFamily="34" charset="-128"/>
              </a:rPr>
              <a:t>seferde</a:t>
            </a:r>
            <a:r>
              <a:rPr lang="en-US" dirty="0" smtClean="0">
                <a:latin typeface="Arial" pitchFamily="100" charset="0"/>
                <a:ea typeface="MS PGothic" pitchFamily="34" charset="-128"/>
              </a:rPr>
              <a:t> </a:t>
            </a:r>
            <a:r>
              <a:rPr lang="en-US" dirty="0" err="1" smtClean="0">
                <a:latin typeface="Arial" pitchFamily="100" charset="0"/>
                <a:ea typeface="MS PGothic" pitchFamily="34" charset="-128"/>
              </a:rPr>
              <a:t>bir</a:t>
            </a:r>
            <a:r>
              <a:rPr lang="en-US" dirty="0" smtClean="0">
                <a:latin typeface="Arial" pitchFamily="100" charset="0"/>
                <a:ea typeface="MS PGothic" pitchFamily="34" charset="-128"/>
              </a:rPr>
              <a:t> </a:t>
            </a:r>
            <a:r>
              <a:rPr lang="en-US" dirty="0" err="1" smtClean="0">
                <a:latin typeface="Arial" pitchFamily="100" charset="0"/>
                <a:ea typeface="MS PGothic" pitchFamily="34" charset="-128"/>
              </a:rPr>
              <a:t>komutun</a:t>
            </a:r>
            <a:r>
              <a:rPr lang="en-US" dirty="0" smtClean="0">
                <a:latin typeface="Arial" pitchFamily="100" charset="0"/>
                <a:ea typeface="MS PGothic" pitchFamily="34" charset="-128"/>
              </a:rPr>
              <a:t> </a:t>
            </a:r>
            <a:r>
              <a:rPr lang="en-US" dirty="0" err="1" smtClean="0">
                <a:latin typeface="Arial" pitchFamily="100" charset="0"/>
                <a:ea typeface="MS PGothic" pitchFamily="34" charset="-128"/>
              </a:rPr>
              <a:t>yürütülmesine</a:t>
            </a:r>
            <a:r>
              <a:rPr lang="tr-TR" dirty="0" smtClean="0">
                <a:latin typeface="Arial" pitchFamily="100" charset="0"/>
                <a:ea typeface="MS PGothic" pitchFamily="34" charset="-128"/>
              </a:rPr>
              <a:t> izin verir</a:t>
            </a:r>
            <a:r>
              <a:rPr lang="en-US" dirty="0" smtClean="0">
                <a:latin typeface="Arial" pitchFamily="100" charset="0"/>
                <a:ea typeface="MS PGothic" pitchFamily="34" charset="-128"/>
              </a:rPr>
              <a:t>. </a:t>
            </a:r>
            <a:r>
              <a:rPr lang="en-US" dirty="0" err="1" smtClean="0">
                <a:latin typeface="Arial" pitchFamily="100" charset="0"/>
                <a:ea typeface="MS PGothic" pitchFamily="34" charset="-128"/>
              </a:rPr>
              <a:t>Böylece</a:t>
            </a:r>
            <a:r>
              <a:rPr lang="tr-TR" dirty="0" smtClean="0">
                <a:latin typeface="Arial" pitchFamily="100" charset="0"/>
                <a:ea typeface="MS PGothic" pitchFamily="34" charset="-128"/>
              </a:rPr>
              <a:t> </a:t>
            </a:r>
            <a:r>
              <a:rPr lang="tr-TR" dirty="0" err="1" smtClean="0">
                <a:latin typeface="Arial" pitchFamily="100" charset="0"/>
                <a:ea typeface="MS PGothic" pitchFamily="34" charset="-128"/>
              </a:rPr>
              <a:t>belleklerın</a:t>
            </a:r>
            <a:r>
              <a:rPr lang="tr-TR" dirty="0" smtClean="0">
                <a:latin typeface="Arial" pitchFamily="100" charset="0"/>
                <a:ea typeface="MS PGothic" pitchFamily="34" charset="-128"/>
              </a:rPr>
              <a:t> ve belleğin nasıl değiştiğini gözlemle</a:t>
            </a:r>
            <a:r>
              <a:rPr lang="en-US" dirty="0" err="1" smtClean="0">
                <a:latin typeface="Arial" pitchFamily="100" charset="0"/>
                <a:ea typeface="MS PGothic" pitchFamily="34" charset="-128"/>
              </a:rPr>
              <a:t>mek</a:t>
            </a:r>
            <a:r>
              <a:rPr lang="tr-TR" dirty="0" smtClean="0">
                <a:latin typeface="Arial" pitchFamily="100" charset="0"/>
                <a:ea typeface="MS PGothic" pitchFamily="34" charset="-128"/>
              </a:rPr>
              <a:t> veya işlemciyi belirli bir talimat yürütülene kadar tam hızda çalıştır</a:t>
            </a:r>
            <a:r>
              <a:rPr lang="en-US" dirty="0" err="1" smtClean="0">
                <a:latin typeface="Arial" pitchFamily="100" charset="0"/>
                <a:ea typeface="MS PGothic" pitchFamily="34" charset="-128"/>
              </a:rPr>
              <a:t>mak</a:t>
            </a:r>
            <a:r>
              <a:rPr lang="en-US" dirty="0" smtClean="0">
                <a:latin typeface="Arial" pitchFamily="100" charset="0"/>
                <a:ea typeface="MS PGothic" pitchFamily="34" charset="-128"/>
              </a:rPr>
              <a:t> </a:t>
            </a:r>
            <a:r>
              <a:rPr lang="en-US" dirty="0" err="1" smtClean="0">
                <a:latin typeface="Arial" pitchFamily="100" charset="0"/>
                <a:ea typeface="MS PGothic" pitchFamily="34" charset="-128"/>
              </a:rPr>
              <a:t>mümkün</a:t>
            </a:r>
            <a:r>
              <a:rPr lang="en-US" dirty="0" smtClean="0">
                <a:latin typeface="Arial" pitchFamily="100" charset="0"/>
                <a:ea typeface="MS PGothic" pitchFamily="34" charset="-128"/>
              </a:rPr>
              <a:t> </a:t>
            </a:r>
            <a:r>
              <a:rPr lang="en-US" dirty="0" err="1" smtClean="0">
                <a:latin typeface="Arial" pitchFamily="100" charset="0"/>
                <a:ea typeface="MS PGothic" pitchFamily="34" charset="-128"/>
              </a:rPr>
              <a:t>olur</a:t>
            </a:r>
            <a:r>
              <a:rPr lang="en-US" dirty="0" smtClean="0">
                <a:latin typeface="Arial" pitchFamily="100" charset="0"/>
                <a:ea typeface="MS PGothic" pitchFamily="34" charset="-128"/>
              </a:rPr>
              <a:t>.</a:t>
            </a:r>
            <a:endParaRPr lang="tr-TR" dirty="0"/>
          </a:p>
        </p:txBody>
      </p:sp>
    </p:spTree>
    <p:extLst>
      <p:ext uri="{BB962C8B-B14F-4D97-AF65-F5344CB8AC3E}">
        <p14:creationId xmlns:p14="http://schemas.microsoft.com/office/powerpoint/2010/main" val="20146685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6" name="Rectangle 5">
            <a:extLst>
              <a:ext uri="{FF2B5EF4-FFF2-40B4-BE49-F238E27FC236}">
                <a16:creationId xmlns:a16="http://schemas.microsoft.com/office/drawing/2014/main" id="{F7F77425-D2A4-4364-B23B-50B9A928D97B}"/>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7" name="Rectangle 6">
            <a:extLst>
              <a:ext uri="{FF2B5EF4-FFF2-40B4-BE49-F238E27FC236}">
                <a16:creationId xmlns:a16="http://schemas.microsoft.com/office/drawing/2014/main" id="{EB1C1691-C31D-4709-9753-B898D51BF3BF}"/>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a:t>
            </a:r>
          </a:p>
        </p:txBody>
      </p:sp>
      <p:sp>
        <p:nvSpPr>
          <p:cNvPr id="8" name="Rectangle 7">
            <a:extLst>
              <a:ext uri="{FF2B5EF4-FFF2-40B4-BE49-F238E27FC236}">
                <a16:creationId xmlns:a16="http://schemas.microsoft.com/office/drawing/2014/main" id="{B0AD54CA-AA50-4662-A5E1-845FF88F6B2E}"/>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9" name="Rectangle 8">
            <a:extLst>
              <a:ext uri="{FF2B5EF4-FFF2-40B4-BE49-F238E27FC236}">
                <a16:creationId xmlns:a16="http://schemas.microsoft.com/office/drawing/2014/main" id="{137B12CA-2E6E-492D-AAE9-55CC3500F490}"/>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10" name="Rectangle 9">
            <a:extLst>
              <a:ext uri="{FF2B5EF4-FFF2-40B4-BE49-F238E27FC236}">
                <a16:creationId xmlns:a16="http://schemas.microsoft.com/office/drawing/2014/main" id="{90BE55B2-D071-4B5F-A0EB-26A86D1692BB}"/>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11" name="Rectangle 10">
            <a:extLst>
              <a:ext uri="{FF2B5EF4-FFF2-40B4-BE49-F238E27FC236}">
                <a16:creationId xmlns:a16="http://schemas.microsoft.com/office/drawing/2014/main" id="{D715B4B1-D55E-4002-981A-BC7B5646D441}"/>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12" name="Rectangle 11">
            <a:extLst>
              <a:ext uri="{FF2B5EF4-FFF2-40B4-BE49-F238E27FC236}">
                <a16:creationId xmlns:a16="http://schemas.microsoft.com/office/drawing/2014/main" id="{0E749DBC-1FDD-44F3-9A5D-8BDFD3A2546B}"/>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13" name="Rectangle 12">
            <a:extLst>
              <a:ext uri="{FF2B5EF4-FFF2-40B4-BE49-F238E27FC236}">
                <a16:creationId xmlns:a16="http://schemas.microsoft.com/office/drawing/2014/main" id="{3A5A3309-251E-4EFA-B2A8-414B87563D64}"/>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14" name="Rectangle 13">
            <a:extLst>
              <a:ext uri="{FF2B5EF4-FFF2-40B4-BE49-F238E27FC236}">
                <a16:creationId xmlns:a16="http://schemas.microsoft.com/office/drawing/2014/main" id="{6161D9FE-4088-473E-A6BA-1C8D9265EECE}"/>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15" name="Rectangle 14">
            <a:extLst>
              <a:ext uri="{FF2B5EF4-FFF2-40B4-BE49-F238E27FC236}">
                <a16:creationId xmlns:a16="http://schemas.microsoft.com/office/drawing/2014/main" id="{C7BD8294-358E-4DCE-9937-A8F06266E9E3}"/>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16" name="Rectangle 15">
            <a:extLst>
              <a:ext uri="{FF2B5EF4-FFF2-40B4-BE49-F238E27FC236}">
                <a16:creationId xmlns:a16="http://schemas.microsoft.com/office/drawing/2014/main" id="{F59F90DE-477F-42F1-A600-F09EB3FE8DC4}"/>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17" name="Rectangle 16">
            <a:extLst>
              <a:ext uri="{FF2B5EF4-FFF2-40B4-BE49-F238E27FC236}">
                <a16:creationId xmlns:a16="http://schemas.microsoft.com/office/drawing/2014/main" id="{F516DCB2-E9F5-40FF-9432-5DB107313105}"/>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18" name="Rectangle 17">
            <a:extLst>
              <a:ext uri="{FF2B5EF4-FFF2-40B4-BE49-F238E27FC236}">
                <a16:creationId xmlns:a16="http://schemas.microsoft.com/office/drawing/2014/main" id="{7C806024-0BEA-4095-9BF1-17C31380F86F}"/>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19" name="Rectangle 18">
            <a:extLst>
              <a:ext uri="{FF2B5EF4-FFF2-40B4-BE49-F238E27FC236}">
                <a16:creationId xmlns:a16="http://schemas.microsoft.com/office/drawing/2014/main" id="{A8339384-1D1F-45FD-865A-87B83F9DDAD5}"/>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 (bankalı)</a:t>
            </a:r>
          </a:p>
        </p:txBody>
      </p:sp>
      <p:sp>
        <p:nvSpPr>
          <p:cNvPr id="20" name="Rectangle 19">
            <a:extLst>
              <a:ext uri="{FF2B5EF4-FFF2-40B4-BE49-F238E27FC236}">
                <a16:creationId xmlns:a16="http://schemas.microsoft.com/office/drawing/2014/main" id="{618D0F90-A6C8-49D5-AE5A-B2F761526612}"/>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21" name="Rectangle 20">
            <a:extLst>
              <a:ext uri="{FF2B5EF4-FFF2-40B4-BE49-F238E27FC236}">
                <a16:creationId xmlns:a16="http://schemas.microsoft.com/office/drawing/2014/main" id="{8A871BA4-0B5A-42DA-8B9A-88C9FCD44EAE}"/>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22" name="Rectangle 21">
            <a:extLst>
              <a:ext uri="{FF2B5EF4-FFF2-40B4-BE49-F238E27FC236}">
                <a16:creationId xmlns:a16="http://schemas.microsoft.com/office/drawing/2014/main" id="{D6E860EA-033F-41C8-9C48-8C44C2E5A52E}"/>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x PSR</a:t>
            </a:r>
          </a:p>
        </p:txBody>
      </p:sp>
      <p:sp>
        <p:nvSpPr>
          <p:cNvPr id="23" name="Right Brace 22">
            <a:extLst>
              <a:ext uri="{FF2B5EF4-FFF2-40B4-BE49-F238E27FC236}">
                <a16:creationId xmlns:a16="http://schemas.microsoft.com/office/drawing/2014/main" id="{A591DEC8-3B77-4277-B261-9508BD9CF29B}"/>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ight Brace 23">
            <a:extLst>
              <a:ext uri="{FF2B5EF4-FFF2-40B4-BE49-F238E27FC236}">
                <a16:creationId xmlns:a16="http://schemas.microsoft.com/office/drawing/2014/main" id="{B22814D0-F184-495A-B4EA-D8B1F0083A70}"/>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TextBox 44">
            <a:extLst>
              <a:ext uri="{FF2B5EF4-FFF2-40B4-BE49-F238E27FC236}">
                <a16:creationId xmlns:a16="http://schemas.microsoft.com/office/drawing/2014/main" id="{11288884-CB50-4D79-869F-19AF5AC52F61}"/>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İşaretçisi (SP)</a:t>
            </a:r>
          </a:p>
        </p:txBody>
      </p:sp>
      <p:sp>
        <p:nvSpPr>
          <p:cNvPr id="26" name="TextBox 45">
            <a:extLst>
              <a:ext uri="{FF2B5EF4-FFF2-40B4-BE49-F238E27FC236}">
                <a16:creationId xmlns:a16="http://schemas.microsoft.com/office/drawing/2014/main" id="{237CA6BD-4945-4FCD-9A9E-2DFC000DDC44}"/>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Bağlantı Kaydı (LR)</a:t>
            </a:r>
          </a:p>
        </p:txBody>
      </p:sp>
      <p:sp>
        <p:nvSpPr>
          <p:cNvPr id="27" name="TextBox 46">
            <a:extLst>
              <a:ext uri="{FF2B5EF4-FFF2-40B4-BE49-F238E27FC236}">
                <a16:creationId xmlns:a16="http://schemas.microsoft.com/office/drawing/2014/main" id="{19A2A021-1FD0-4AD9-A5E8-CB19164767F3}"/>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Sayacı (PC)</a:t>
            </a:r>
          </a:p>
        </p:txBody>
      </p:sp>
      <p:sp>
        <p:nvSpPr>
          <p:cNvPr id="28" name="Rectangle 27">
            <a:extLst>
              <a:ext uri="{FF2B5EF4-FFF2-40B4-BE49-F238E27FC236}">
                <a16:creationId xmlns:a16="http://schemas.microsoft.com/office/drawing/2014/main" id="{C059ABD1-BDD5-4E7E-9418-FF07202834E4}"/>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PRIMASK</a:t>
            </a:r>
          </a:p>
        </p:txBody>
      </p:sp>
      <p:sp>
        <p:nvSpPr>
          <p:cNvPr id="29" name="Rectangle 28">
            <a:extLst>
              <a:ext uri="{FF2B5EF4-FFF2-40B4-BE49-F238E27FC236}">
                <a16:creationId xmlns:a16="http://schemas.microsoft.com/office/drawing/2014/main" id="{E6F7610C-B238-4D7B-A31A-34C914740503}"/>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KONTROL</a:t>
            </a:r>
          </a:p>
        </p:txBody>
      </p:sp>
      <p:sp>
        <p:nvSpPr>
          <p:cNvPr id="30" name="TextBox 49">
            <a:extLst>
              <a:ext uri="{FF2B5EF4-FFF2-40B4-BE49-F238E27FC236}">
                <a16:creationId xmlns:a16="http://schemas.microsoft.com/office/drawing/2014/main" id="{B27E24FE-90E3-4AF6-BBF6-A01D032220B3}"/>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Durumu </a:t>
            </a:r>
          </a:p>
          <a:p>
            <a:pPr algn="l" rtl="0" eaLnBrk="1" hangingPunct="1"/>
            <a:r>
              <a:rPr lang="en-GB" sz="900" b="0" dirty="0" err="1" smtClean="0"/>
              <a:t>registerlar</a:t>
            </a:r>
            <a:r>
              <a:rPr lang="en-GB" sz="900" b="0" dirty="0" smtClean="0"/>
              <a:t> </a:t>
            </a:r>
            <a:r>
              <a:rPr lang="en-GB" sz="900" b="0" dirty="0"/>
              <a:t>(PSR)</a:t>
            </a:r>
          </a:p>
        </p:txBody>
      </p:sp>
      <p:sp>
        <p:nvSpPr>
          <p:cNvPr id="31" name="TextBox 50">
            <a:extLst>
              <a:ext uri="{FF2B5EF4-FFF2-40B4-BE49-F238E27FC236}">
                <a16:creationId xmlns:a16="http://schemas.microsoft.com/office/drawing/2014/main" id="{4163863C-AE97-4714-9129-9A7E18F0B769}"/>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Maske Kaydını Kes</a:t>
            </a:r>
          </a:p>
        </p:txBody>
      </p:sp>
      <p:sp>
        <p:nvSpPr>
          <p:cNvPr id="32" name="TextBox 51">
            <a:extLst>
              <a:ext uri="{FF2B5EF4-FFF2-40B4-BE49-F238E27FC236}">
                <a16:creationId xmlns:a16="http://schemas.microsoft.com/office/drawing/2014/main" id="{317AD1EA-CF46-4D7A-B6BD-46DA9465FA1F}"/>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Tanımı</a:t>
            </a:r>
          </a:p>
        </p:txBody>
      </p:sp>
      <p:sp>
        <p:nvSpPr>
          <p:cNvPr id="33" name="TextBox 53">
            <a:extLst>
              <a:ext uri="{FF2B5EF4-FFF2-40B4-BE49-F238E27FC236}">
                <a16:creationId xmlns:a16="http://schemas.microsoft.com/office/drawing/2014/main" id="{51D502BD-2ADE-4B75-8105-87535E597F6A}"/>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err="1"/>
              <a:t>Özel</a:t>
            </a:r>
            <a:r>
              <a:rPr lang="en-GB" sz="1200" dirty="0"/>
              <a:t> </a:t>
            </a:r>
            <a:r>
              <a:rPr lang="en-GB" sz="1200" dirty="0" err="1" smtClean="0"/>
              <a:t>registerlar</a:t>
            </a:r>
            <a:endParaRPr lang="en-GB" sz="1200" dirty="0"/>
          </a:p>
        </p:txBody>
      </p:sp>
      <p:sp>
        <p:nvSpPr>
          <p:cNvPr id="34" name="TextBox 56">
            <a:extLst>
              <a:ext uri="{FF2B5EF4-FFF2-40B4-BE49-F238E27FC236}">
                <a16:creationId xmlns:a16="http://schemas.microsoft.com/office/drawing/2014/main" id="{70A22720-4FBB-4861-8990-D07E892C351F}"/>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smtClean="0"/>
              <a:t>register </a:t>
            </a:r>
            <a:r>
              <a:rPr lang="en-GB" sz="1200" dirty="0"/>
              <a:t>bankası</a:t>
            </a:r>
          </a:p>
        </p:txBody>
      </p:sp>
      <p:sp>
        <p:nvSpPr>
          <p:cNvPr id="35" name="Rectangle 34">
            <a:extLst>
              <a:ext uri="{FF2B5EF4-FFF2-40B4-BE49-F238E27FC236}">
                <a16:creationId xmlns:a16="http://schemas.microsoft.com/office/drawing/2014/main" id="{A0E777C6-8E6A-41A7-A6EC-98F5121AD7C6}"/>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MSP</a:t>
            </a:r>
          </a:p>
        </p:txBody>
      </p:sp>
      <p:sp>
        <p:nvSpPr>
          <p:cNvPr id="36" name="Rectangle 35">
            <a:extLst>
              <a:ext uri="{FF2B5EF4-FFF2-40B4-BE49-F238E27FC236}">
                <a16:creationId xmlns:a16="http://schemas.microsoft.com/office/drawing/2014/main" id="{591B79BC-C8C2-4362-AF80-F004AC43F452}"/>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PSP</a:t>
            </a:r>
          </a:p>
        </p:txBody>
      </p:sp>
      <p:sp>
        <p:nvSpPr>
          <p:cNvPr id="37" name="TextBox 59">
            <a:extLst>
              <a:ext uri="{FF2B5EF4-FFF2-40B4-BE49-F238E27FC236}">
                <a16:creationId xmlns:a16="http://schemas.microsoft.com/office/drawing/2014/main" id="{A649A9CC-C6C7-4020-BA99-8DA44F99E58C}"/>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Ana Yığın İşaretçisi</a:t>
            </a:r>
          </a:p>
        </p:txBody>
      </p:sp>
      <p:sp>
        <p:nvSpPr>
          <p:cNvPr id="38" name="TextBox 60">
            <a:extLst>
              <a:ext uri="{FF2B5EF4-FFF2-40B4-BE49-F238E27FC236}">
                <a16:creationId xmlns:a16="http://schemas.microsoft.com/office/drawing/2014/main" id="{858D7382-E4C1-444A-9A6A-18C46C6F9985}"/>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İşlem Yığını İşaretçisi</a:t>
            </a:r>
          </a:p>
        </p:txBody>
      </p:sp>
      <p:sp>
        <p:nvSpPr>
          <p:cNvPr id="39" name="Rectangle 38">
            <a:extLst>
              <a:ext uri="{FF2B5EF4-FFF2-40B4-BE49-F238E27FC236}">
                <a16:creationId xmlns:a16="http://schemas.microsoft.com/office/drawing/2014/main" id="{15E9ED48-963B-4AC5-8129-14675794BB13}"/>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APSR</a:t>
            </a:r>
          </a:p>
        </p:txBody>
      </p:sp>
      <p:sp>
        <p:nvSpPr>
          <p:cNvPr id="40" name="Rectangle 39">
            <a:extLst>
              <a:ext uri="{FF2B5EF4-FFF2-40B4-BE49-F238E27FC236}">
                <a16:creationId xmlns:a16="http://schemas.microsoft.com/office/drawing/2014/main" id="{08A52A0D-B0AC-4573-93E5-01F288AC47C2}"/>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EPSR</a:t>
            </a:r>
          </a:p>
        </p:txBody>
      </p:sp>
      <p:sp>
        <p:nvSpPr>
          <p:cNvPr id="41" name="Rectangle 40">
            <a:extLst>
              <a:ext uri="{FF2B5EF4-FFF2-40B4-BE49-F238E27FC236}">
                <a16:creationId xmlns:a16="http://schemas.microsoft.com/office/drawing/2014/main" id="{D3DC4D92-FE07-4A8E-9639-A9D686C00D82}"/>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IPSR</a:t>
            </a:r>
          </a:p>
        </p:txBody>
      </p:sp>
      <p:sp>
        <p:nvSpPr>
          <p:cNvPr id="42" name="TextBox 74">
            <a:extLst>
              <a:ext uri="{FF2B5EF4-FFF2-40B4-BE49-F238E27FC236}">
                <a16:creationId xmlns:a16="http://schemas.microsoft.com/office/drawing/2014/main" id="{088D160E-9941-4773-B1C5-F671BE1B28D5}"/>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Uygulama</a:t>
            </a:r>
          </a:p>
          <a:p>
            <a:pPr algn="ctr" rtl="0" eaLnBrk="1" hangingPunct="1"/>
            <a:r>
              <a:rPr lang="en-GB" sz="900" b="0" dirty="0"/>
              <a:t>PSR</a:t>
            </a:r>
          </a:p>
        </p:txBody>
      </p:sp>
      <p:sp>
        <p:nvSpPr>
          <p:cNvPr id="43" name="TextBox 75">
            <a:extLst>
              <a:ext uri="{FF2B5EF4-FFF2-40B4-BE49-F238E27FC236}">
                <a16:creationId xmlns:a16="http://schemas.microsoft.com/office/drawing/2014/main" id="{B659EFEB-9115-42FB-B27F-93F40B24DF55}"/>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Yürütme</a:t>
            </a:r>
          </a:p>
          <a:p>
            <a:pPr algn="ctr" rtl="0" eaLnBrk="1" hangingPunct="1"/>
            <a:r>
              <a:rPr lang="en-GB" sz="900" b="0" dirty="0"/>
              <a:t>PSR</a:t>
            </a:r>
          </a:p>
        </p:txBody>
      </p:sp>
      <p:sp>
        <p:nvSpPr>
          <p:cNvPr id="44" name="TextBox 76">
            <a:extLst>
              <a:ext uri="{FF2B5EF4-FFF2-40B4-BE49-F238E27FC236}">
                <a16:creationId xmlns:a16="http://schemas.microsoft.com/office/drawing/2014/main" id="{377AB6A9-0E6B-407D-8C1B-D6C21E489A15}"/>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Kesmek</a:t>
            </a:r>
          </a:p>
          <a:p>
            <a:pPr algn="ctr" rtl="0" eaLnBrk="1" hangingPunct="1"/>
            <a:r>
              <a:rPr lang="en-GB" sz="900" b="0" dirty="0"/>
              <a:t>PSR</a:t>
            </a:r>
          </a:p>
        </p:txBody>
      </p:sp>
      <p:sp>
        <p:nvSpPr>
          <p:cNvPr id="45" name="TextBox 89">
            <a:extLst>
              <a:ext uri="{FF2B5EF4-FFF2-40B4-BE49-F238E27FC236}">
                <a16:creationId xmlns:a16="http://schemas.microsoft.com/office/drawing/2014/main" id="{350BEF52-7D4D-409A-81C8-51F94A1C9006}"/>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Düşük</a:t>
            </a:r>
          </a:p>
          <a:p>
            <a:pPr algn="ctr" rtl="0" eaLnBrk="1" hangingPunct="1"/>
            <a:r>
              <a:rPr lang="en-GB" sz="900" b="0" dirty="0" err="1" smtClean="0"/>
              <a:t>registerlar</a:t>
            </a:r>
            <a:endParaRPr lang="en-GB" sz="900" b="0" dirty="0"/>
          </a:p>
        </p:txBody>
      </p:sp>
      <p:sp>
        <p:nvSpPr>
          <p:cNvPr id="46" name="TextBox 90">
            <a:extLst>
              <a:ext uri="{FF2B5EF4-FFF2-40B4-BE49-F238E27FC236}">
                <a16:creationId xmlns:a16="http://schemas.microsoft.com/office/drawing/2014/main" id="{1B440E1A-2D52-4473-A6CE-ADE81D7A8E9D}"/>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Yüksek</a:t>
            </a:r>
          </a:p>
          <a:p>
            <a:pPr algn="ctr" rtl="0" eaLnBrk="1" hangingPunct="1"/>
            <a:r>
              <a:rPr lang="en-GB" sz="900" b="0" dirty="0" err="1" smtClean="0"/>
              <a:t>registerlar</a:t>
            </a:r>
            <a:endParaRPr lang="en-GB" sz="900" b="0" dirty="0"/>
          </a:p>
        </p:txBody>
      </p:sp>
      <p:sp>
        <p:nvSpPr>
          <p:cNvPr id="47" name="TextBox 95">
            <a:extLst>
              <a:ext uri="{FF2B5EF4-FFF2-40B4-BE49-F238E27FC236}">
                <a16:creationId xmlns:a16="http://schemas.microsoft.com/office/drawing/2014/main" id="{67170D90-8298-4CB2-AE4D-D6F444575AD6}"/>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Genel Amaç</a:t>
            </a:r>
          </a:p>
          <a:p>
            <a:pPr algn="ctr" rtl="0" eaLnBrk="1" hangingPunct="1"/>
            <a:r>
              <a:rPr lang="en-GB" sz="900" b="0" dirty="0"/>
              <a:t> </a:t>
            </a:r>
            <a:r>
              <a:rPr lang="en-GB" sz="900" b="0" dirty="0" smtClean="0"/>
              <a:t>register </a:t>
            </a:r>
            <a:r>
              <a:rPr lang="en-GB" sz="900" b="0" dirty="0"/>
              <a:t>ol</a:t>
            </a:r>
          </a:p>
        </p:txBody>
      </p:sp>
      <p:sp>
        <p:nvSpPr>
          <p:cNvPr id="48" name="Right Brace 47">
            <a:extLst>
              <a:ext uri="{FF2B5EF4-FFF2-40B4-BE49-F238E27FC236}">
                <a16:creationId xmlns:a16="http://schemas.microsoft.com/office/drawing/2014/main" id="{B57DF7DD-F767-4281-87FE-1B16EE4B81C7}"/>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9" name="Right Arrow 16409">
            <a:extLst>
              <a:ext uri="{FF2B5EF4-FFF2-40B4-BE49-F238E27FC236}">
                <a16:creationId xmlns:a16="http://schemas.microsoft.com/office/drawing/2014/main" id="{3D3E92CD-5FC9-4FC1-9FCA-B88022600C31}"/>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0" name="Right Arrow 103">
            <a:extLst>
              <a:ext uri="{FF2B5EF4-FFF2-40B4-BE49-F238E27FC236}">
                <a16:creationId xmlns:a16="http://schemas.microsoft.com/office/drawing/2014/main" id="{B2D50DF2-6B35-433B-AC02-D687F774CE54}"/>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1" name="Right Brace 50">
            <a:extLst>
              <a:ext uri="{FF2B5EF4-FFF2-40B4-BE49-F238E27FC236}">
                <a16:creationId xmlns:a16="http://schemas.microsoft.com/office/drawing/2014/main" id="{001ECD13-32D4-48B7-8617-01F591E4ABDB}"/>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52" name="Straight Connector 51">
            <a:extLst>
              <a:ext uri="{FF2B5EF4-FFF2-40B4-BE49-F238E27FC236}">
                <a16:creationId xmlns:a16="http://schemas.microsoft.com/office/drawing/2014/main" id="{F20D8179-7292-41E5-87C5-59E742D08EAB}"/>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2" name="Rectangle 1"/>
          <p:cNvSpPr/>
          <p:nvPr/>
        </p:nvSpPr>
        <p:spPr>
          <a:xfrm>
            <a:off x="8851284" y="928836"/>
            <a:ext cx="3071274" cy="2062103"/>
          </a:xfrm>
          <a:prstGeom prst="rect">
            <a:avLst/>
          </a:prstGeom>
        </p:spPr>
        <p:txBody>
          <a:bodyPr wrap="square">
            <a:spAutoFit/>
          </a:bodyPr>
          <a:lstStyle/>
          <a:p>
            <a:pPr lvl="0" algn="just">
              <a:spcBef>
                <a:spcPct val="30000"/>
              </a:spcBef>
              <a:defRPr/>
            </a:pPr>
            <a:r>
              <a:rPr lang="en-GB" sz="1600" dirty="0" err="1">
                <a:latin typeface="+mn-lt"/>
              </a:rPr>
              <a:t>Şimdi</a:t>
            </a:r>
            <a:r>
              <a:rPr lang="en-GB" sz="1600" dirty="0">
                <a:latin typeface="+mn-lt"/>
              </a:rPr>
              <a:t> </a:t>
            </a:r>
            <a:r>
              <a:rPr lang="en-GB" sz="1600" dirty="0" err="1">
                <a:latin typeface="+mn-lt"/>
              </a:rPr>
              <a:t>bir</a:t>
            </a:r>
            <a:r>
              <a:rPr lang="en-GB" sz="1600" dirty="0">
                <a:latin typeface="+mn-lt"/>
              </a:rPr>
              <a:t> Cortex-M0 </a:t>
            </a:r>
            <a:r>
              <a:rPr lang="en-GB" sz="1600" dirty="0" err="1">
                <a:latin typeface="+mn-lt"/>
              </a:rPr>
              <a:t>işlemcisindeki</a:t>
            </a:r>
            <a:r>
              <a:rPr lang="en-GB" sz="1600" dirty="0">
                <a:latin typeface="+mn-lt"/>
              </a:rPr>
              <a:t> </a:t>
            </a:r>
            <a:r>
              <a:rPr lang="en-GB" sz="1600" dirty="0" err="1" smtClean="0">
                <a:latin typeface="+mn-lt"/>
              </a:rPr>
              <a:t>registerlara</a:t>
            </a:r>
            <a:r>
              <a:rPr lang="en-GB" sz="1600" dirty="0" smtClean="0">
                <a:latin typeface="+mn-lt"/>
              </a:rPr>
              <a:t> </a:t>
            </a:r>
            <a:r>
              <a:rPr lang="en-GB" sz="1600" dirty="0" err="1">
                <a:latin typeface="+mn-lt"/>
              </a:rPr>
              <a:t>bakalım</a:t>
            </a:r>
            <a:r>
              <a:rPr lang="en-GB" sz="1600" dirty="0">
                <a:latin typeface="+mn-lt"/>
              </a:rPr>
              <a:t>; </a:t>
            </a:r>
            <a:r>
              <a:rPr lang="en-GB" sz="1600" dirty="0" err="1">
                <a:latin typeface="+mn-lt"/>
              </a:rPr>
              <a:t>bu</a:t>
            </a:r>
            <a:r>
              <a:rPr lang="en-GB" sz="1600" dirty="0">
                <a:latin typeface="+mn-lt"/>
              </a:rPr>
              <a:t> </a:t>
            </a:r>
            <a:r>
              <a:rPr lang="en-GB" sz="1600" dirty="0" err="1">
                <a:latin typeface="+mn-lt"/>
              </a:rPr>
              <a:t>mimaride</a:t>
            </a:r>
            <a:r>
              <a:rPr lang="en-GB" sz="1600" dirty="0">
                <a:latin typeface="+mn-lt"/>
              </a:rPr>
              <a:t> on </a:t>
            </a:r>
            <a:r>
              <a:rPr lang="en-GB" sz="1600" dirty="0" err="1">
                <a:latin typeface="+mn-lt"/>
              </a:rPr>
              <a:t>altı</a:t>
            </a:r>
            <a:r>
              <a:rPr lang="en-GB" sz="1600" dirty="0">
                <a:latin typeface="+mn-lt"/>
              </a:rPr>
              <a:t> </a:t>
            </a:r>
            <a:r>
              <a:rPr lang="en-GB" sz="1600" dirty="0" err="1" smtClean="0">
                <a:latin typeface="+mn-lt"/>
              </a:rPr>
              <a:t>tane</a:t>
            </a:r>
            <a:r>
              <a:rPr lang="en-GB" sz="1600" dirty="0" smtClean="0">
                <a:latin typeface="+mn-lt"/>
              </a:rPr>
              <a:t> </a:t>
            </a:r>
            <a:r>
              <a:rPr lang="en-US" sz="1600" dirty="0" smtClean="0">
                <a:latin typeface="+mn-lt"/>
              </a:rPr>
              <a:t>32 </a:t>
            </a:r>
            <a:r>
              <a:rPr lang="en-US" sz="1600" dirty="0">
                <a:latin typeface="+mn-lt"/>
              </a:rPr>
              <a:t>bit </a:t>
            </a:r>
            <a:r>
              <a:rPr lang="en-GB" sz="1600" dirty="0" err="1">
                <a:latin typeface="+mn-lt"/>
              </a:rPr>
              <a:t>genel</a:t>
            </a:r>
            <a:r>
              <a:rPr lang="en-GB" sz="1600" dirty="0">
                <a:latin typeface="+mn-lt"/>
              </a:rPr>
              <a:t> </a:t>
            </a:r>
            <a:r>
              <a:rPr lang="en-GB" sz="1600" dirty="0" smtClean="0">
                <a:latin typeface="+mn-lt"/>
              </a:rPr>
              <a:t>register </a:t>
            </a:r>
            <a:r>
              <a:rPr lang="en-GB" sz="1600" dirty="0" err="1" smtClean="0">
                <a:latin typeface="+mn-lt"/>
              </a:rPr>
              <a:t>vardır</a:t>
            </a:r>
            <a:r>
              <a:rPr lang="en-GB" sz="1600" dirty="0" smtClean="0">
                <a:latin typeface="+mn-lt"/>
              </a:rPr>
              <a:t>. </a:t>
            </a:r>
            <a:r>
              <a:rPr lang="en-GB" sz="1600" dirty="0" err="1" smtClean="0">
                <a:latin typeface="+mn-lt"/>
              </a:rPr>
              <a:t>Genel</a:t>
            </a:r>
            <a:r>
              <a:rPr lang="en-GB" sz="1600" dirty="0" smtClean="0">
                <a:latin typeface="+mn-lt"/>
              </a:rPr>
              <a:t> </a:t>
            </a:r>
            <a:r>
              <a:rPr lang="en-GB" sz="1600" dirty="0" err="1">
                <a:latin typeface="+mn-lt"/>
              </a:rPr>
              <a:t>olarak</a:t>
            </a:r>
            <a:r>
              <a:rPr lang="en-GB" sz="1600" dirty="0">
                <a:latin typeface="+mn-lt"/>
              </a:rPr>
              <a:t>, </a:t>
            </a:r>
            <a:r>
              <a:rPr lang="en-GB" sz="1600" dirty="0" err="1">
                <a:latin typeface="+mn-lt"/>
              </a:rPr>
              <a:t>bu</a:t>
            </a:r>
            <a:r>
              <a:rPr lang="en-GB" sz="1600" dirty="0">
                <a:latin typeface="+mn-lt"/>
              </a:rPr>
              <a:t> </a:t>
            </a:r>
            <a:r>
              <a:rPr lang="en-GB" sz="1600" dirty="0" err="1" smtClean="0">
                <a:latin typeface="+mn-lt"/>
              </a:rPr>
              <a:t>registerlardan</a:t>
            </a:r>
            <a:r>
              <a:rPr lang="en-GB" sz="1600" dirty="0" smtClean="0">
                <a:latin typeface="+mn-lt"/>
              </a:rPr>
              <a:t> </a:t>
            </a:r>
            <a:r>
              <a:rPr lang="en-GB" sz="1600" dirty="0" err="1">
                <a:latin typeface="+mn-lt"/>
              </a:rPr>
              <a:t>herhangi</a:t>
            </a:r>
            <a:r>
              <a:rPr lang="en-GB" sz="1600" dirty="0">
                <a:latin typeface="+mn-lt"/>
              </a:rPr>
              <a:t> </a:t>
            </a:r>
            <a:r>
              <a:rPr lang="en-GB" sz="1600" dirty="0" err="1">
                <a:latin typeface="+mn-lt"/>
              </a:rPr>
              <a:t>biri</a:t>
            </a:r>
            <a:r>
              <a:rPr lang="en-GB" sz="1600" dirty="0">
                <a:latin typeface="+mn-lt"/>
              </a:rPr>
              <a:t>, </a:t>
            </a:r>
            <a:r>
              <a:rPr lang="en-GB" sz="1600" dirty="0" err="1">
                <a:latin typeface="+mn-lt"/>
              </a:rPr>
              <a:t>bir</a:t>
            </a:r>
            <a:r>
              <a:rPr lang="en-GB" sz="1600" dirty="0">
                <a:latin typeface="+mn-lt"/>
              </a:rPr>
              <a:t> </a:t>
            </a:r>
            <a:r>
              <a:rPr lang="en-GB" sz="1600" dirty="0" err="1" smtClean="0">
                <a:latin typeface="+mn-lt"/>
              </a:rPr>
              <a:t>registera</a:t>
            </a:r>
            <a:r>
              <a:rPr lang="en-GB" sz="1600" dirty="0" smtClean="0">
                <a:latin typeface="+mn-lt"/>
              </a:rPr>
              <a:t> </a:t>
            </a:r>
            <a:r>
              <a:rPr lang="en-GB" sz="1600" dirty="0" err="1" smtClean="0">
                <a:latin typeface="+mn-lt"/>
              </a:rPr>
              <a:t>işlemine</a:t>
            </a:r>
            <a:r>
              <a:rPr lang="en-GB" sz="1600" dirty="0" smtClean="0">
                <a:latin typeface="+mn-lt"/>
              </a:rPr>
              <a:t> </a:t>
            </a:r>
            <a:r>
              <a:rPr lang="en-GB" sz="1600" dirty="0" err="1">
                <a:latin typeface="+mn-lt"/>
              </a:rPr>
              <a:t>ihtiyaç</a:t>
            </a:r>
            <a:r>
              <a:rPr lang="en-GB" sz="1600" dirty="0">
                <a:latin typeface="+mn-lt"/>
              </a:rPr>
              <a:t> </a:t>
            </a:r>
            <a:r>
              <a:rPr lang="en-GB" sz="1600" dirty="0" err="1">
                <a:latin typeface="+mn-lt"/>
              </a:rPr>
              <a:t>duyan</a:t>
            </a:r>
            <a:r>
              <a:rPr lang="en-GB" sz="1600" dirty="0">
                <a:latin typeface="+mn-lt"/>
              </a:rPr>
              <a:t> </a:t>
            </a:r>
            <a:r>
              <a:rPr lang="en-GB" sz="1600" dirty="0" err="1">
                <a:latin typeface="+mn-lt"/>
              </a:rPr>
              <a:t>bir</a:t>
            </a:r>
            <a:r>
              <a:rPr lang="en-GB" sz="1600" dirty="0">
                <a:latin typeface="+mn-lt"/>
              </a:rPr>
              <a:t> assembly </a:t>
            </a:r>
            <a:r>
              <a:rPr lang="en-GB" sz="1600" dirty="0" err="1">
                <a:latin typeface="+mn-lt"/>
              </a:rPr>
              <a:t>dili</a:t>
            </a:r>
            <a:r>
              <a:rPr lang="en-GB" sz="1600" dirty="0">
                <a:latin typeface="+mn-lt"/>
              </a:rPr>
              <a:t> </a:t>
            </a:r>
            <a:r>
              <a:rPr lang="en-GB" sz="1600" dirty="0" err="1" smtClean="0">
                <a:latin typeface="+mn-lt"/>
              </a:rPr>
              <a:t>talimatı</a:t>
            </a:r>
            <a:r>
              <a:rPr lang="en-GB" sz="1600" dirty="0" smtClean="0">
                <a:latin typeface="+mn-lt"/>
              </a:rPr>
              <a:t> </a:t>
            </a:r>
            <a:r>
              <a:rPr lang="en-GB" sz="1600" dirty="0" err="1" smtClean="0">
                <a:latin typeface="+mn-lt"/>
              </a:rPr>
              <a:t>tarafından</a:t>
            </a:r>
            <a:r>
              <a:rPr lang="en-GB" sz="1600" dirty="0" smtClean="0">
                <a:latin typeface="+mn-lt"/>
              </a:rPr>
              <a:t> </a:t>
            </a:r>
            <a:r>
              <a:rPr lang="en-GB" sz="1600" dirty="0" err="1" smtClean="0">
                <a:latin typeface="+mn-lt"/>
              </a:rPr>
              <a:t>kullanılabilir</a:t>
            </a:r>
            <a:r>
              <a:rPr lang="en-GB" sz="1600" dirty="0" smtClean="0">
                <a:latin typeface="+mn-lt"/>
              </a:rPr>
              <a:t>.</a:t>
            </a:r>
            <a:endParaRPr lang="en-GB" sz="1600" dirty="0">
              <a:latin typeface="+mn-lt"/>
            </a:endParaRPr>
          </a:p>
        </p:txBody>
      </p:sp>
    </p:spTree>
    <p:extLst>
      <p:ext uri="{BB962C8B-B14F-4D97-AF65-F5344CB8AC3E}">
        <p14:creationId xmlns:p14="http://schemas.microsoft.com/office/powerpoint/2010/main" val="2733401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6" name="Rectangle 5">
            <a:extLst>
              <a:ext uri="{FF2B5EF4-FFF2-40B4-BE49-F238E27FC236}">
                <a16:creationId xmlns:a16="http://schemas.microsoft.com/office/drawing/2014/main" id="{CEE0BFE5-97CE-4AB6-8757-0D2E23F0E38B}"/>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7" name="Rectangle 6">
            <a:extLst>
              <a:ext uri="{FF2B5EF4-FFF2-40B4-BE49-F238E27FC236}">
                <a16:creationId xmlns:a16="http://schemas.microsoft.com/office/drawing/2014/main" id="{E1388B61-A423-48D6-9D77-DF11CBF23866}"/>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a:t>
            </a:r>
          </a:p>
        </p:txBody>
      </p:sp>
      <p:sp>
        <p:nvSpPr>
          <p:cNvPr id="8" name="Rectangle 7">
            <a:extLst>
              <a:ext uri="{FF2B5EF4-FFF2-40B4-BE49-F238E27FC236}">
                <a16:creationId xmlns:a16="http://schemas.microsoft.com/office/drawing/2014/main" id="{4D8C7FE5-72AF-4141-A9D3-3F915A5A5154}"/>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9" name="Rectangle 8">
            <a:extLst>
              <a:ext uri="{FF2B5EF4-FFF2-40B4-BE49-F238E27FC236}">
                <a16:creationId xmlns:a16="http://schemas.microsoft.com/office/drawing/2014/main" id="{CD7F97E5-A5E9-4B2C-99FB-CD3547914B0E}"/>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10" name="Rectangle 9">
            <a:extLst>
              <a:ext uri="{FF2B5EF4-FFF2-40B4-BE49-F238E27FC236}">
                <a16:creationId xmlns:a16="http://schemas.microsoft.com/office/drawing/2014/main" id="{9DCA4D75-0CAC-460E-AB91-97035B7679EE}"/>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11" name="Rectangle 10">
            <a:extLst>
              <a:ext uri="{FF2B5EF4-FFF2-40B4-BE49-F238E27FC236}">
                <a16:creationId xmlns:a16="http://schemas.microsoft.com/office/drawing/2014/main" id="{592BC56E-FE86-48EC-8682-93D2905AA4E2}"/>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12" name="Rectangle 11">
            <a:extLst>
              <a:ext uri="{FF2B5EF4-FFF2-40B4-BE49-F238E27FC236}">
                <a16:creationId xmlns:a16="http://schemas.microsoft.com/office/drawing/2014/main" id="{6061A825-AB98-4EC2-B0AA-BDE141FC3DA0}"/>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13" name="Rectangle 12">
            <a:extLst>
              <a:ext uri="{FF2B5EF4-FFF2-40B4-BE49-F238E27FC236}">
                <a16:creationId xmlns:a16="http://schemas.microsoft.com/office/drawing/2014/main" id="{FFDC92DA-1C5B-4B12-8D35-313EBA584B87}"/>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14" name="Rectangle 13">
            <a:extLst>
              <a:ext uri="{FF2B5EF4-FFF2-40B4-BE49-F238E27FC236}">
                <a16:creationId xmlns:a16="http://schemas.microsoft.com/office/drawing/2014/main" id="{DB05BC80-C442-45EF-8DE7-6E27DED9024A}"/>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15" name="Rectangle 14">
            <a:extLst>
              <a:ext uri="{FF2B5EF4-FFF2-40B4-BE49-F238E27FC236}">
                <a16:creationId xmlns:a16="http://schemas.microsoft.com/office/drawing/2014/main" id="{DE07DA48-5BA8-45D8-A807-344A067986A2}"/>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16" name="Rectangle 15">
            <a:extLst>
              <a:ext uri="{FF2B5EF4-FFF2-40B4-BE49-F238E27FC236}">
                <a16:creationId xmlns:a16="http://schemas.microsoft.com/office/drawing/2014/main" id="{B4C7EB06-FA96-4DB0-888B-775AAD84E797}"/>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17" name="Rectangle 16">
            <a:extLst>
              <a:ext uri="{FF2B5EF4-FFF2-40B4-BE49-F238E27FC236}">
                <a16:creationId xmlns:a16="http://schemas.microsoft.com/office/drawing/2014/main" id="{C57D68EF-C0D1-4B10-8FB4-7190F57964EB}"/>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18" name="Rectangle 17">
            <a:extLst>
              <a:ext uri="{FF2B5EF4-FFF2-40B4-BE49-F238E27FC236}">
                <a16:creationId xmlns:a16="http://schemas.microsoft.com/office/drawing/2014/main" id="{64E90739-44DF-4A7F-ACDE-D6A63E266473}"/>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19" name="Rectangle 18">
            <a:extLst>
              <a:ext uri="{FF2B5EF4-FFF2-40B4-BE49-F238E27FC236}">
                <a16:creationId xmlns:a16="http://schemas.microsoft.com/office/drawing/2014/main" id="{F40E5B2D-9CC1-42B2-8B99-23F51D220C93}"/>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 (bankalı)</a:t>
            </a:r>
          </a:p>
        </p:txBody>
      </p:sp>
      <p:sp>
        <p:nvSpPr>
          <p:cNvPr id="20" name="Rectangle 19">
            <a:extLst>
              <a:ext uri="{FF2B5EF4-FFF2-40B4-BE49-F238E27FC236}">
                <a16:creationId xmlns:a16="http://schemas.microsoft.com/office/drawing/2014/main" id="{460AD525-ED21-4889-A63A-B753EC840860}"/>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21" name="Rectangle 20">
            <a:extLst>
              <a:ext uri="{FF2B5EF4-FFF2-40B4-BE49-F238E27FC236}">
                <a16:creationId xmlns:a16="http://schemas.microsoft.com/office/drawing/2014/main" id="{A2D5B017-4E8D-49EA-B445-2453F14F3DA4}"/>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22" name="Rectangle 21">
            <a:extLst>
              <a:ext uri="{FF2B5EF4-FFF2-40B4-BE49-F238E27FC236}">
                <a16:creationId xmlns:a16="http://schemas.microsoft.com/office/drawing/2014/main" id="{DEBD0C68-98BD-4043-AA93-29AEA09A10EB}"/>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x PSR</a:t>
            </a:r>
          </a:p>
        </p:txBody>
      </p:sp>
      <p:sp>
        <p:nvSpPr>
          <p:cNvPr id="23" name="Right Brace 22">
            <a:extLst>
              <a:ext uri="{FF2B5EF4-FFF2-40B4-BE49-F238E27FC236}">
                <a16:creationId xmlns:a16="http://schemas.microsoft.com/office/drawing/2014/main" id="{464E5243-8FF8-494C-97DA-CFAAC23AF96C}"/>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ight Brace 23">
            <a:extLst>
              <a:ext uri="{FF2B5EF4-FFF2-40B4-BE49-F238E27FC236}">
                <a16:creationId xmlns:a16="http://schemas.microsoft.com/office/drawing/2014/main" id="{47B8DBE7-D826-4B77-B876-9978A6F8A242}"/>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TextBox 44">
            <a:extLst>
              <a:ext uri="{FF2B5EF4-FFF2-40B4-BE49-F238E27FC236}">
                <a16:creationId xmlns:a16="http://schemas.microsoft.com/office/drawing/2014/main" id="{81F5D020-F762-4487-970A-0ED9F5E1C12C}"/>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İşaretçisi (SP)</a:t>
            </a:r>
          </a:p>
        </p:txBody>
      </p:sp>
      <p:sp>
        <p:nvSpPr>
          <p:cNvPr id="26" name="TextBox 45">
            <a:extLst>
              <a:ext uri="{FF2B5EF4-FFF2-40B4-BE49-F238E27FC236}">
                <a16:creationId xmlns:a16="http://schemas.microsoft.com/office/drawing/2014/main" id="{857DC795-2DA9-4137-8AB4-35D3B33D150F}"/>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Bağlantı Kaydı (LR)</a:t>
            </a:r>
          </a:p>
        </p:txBody>
      </p:sp>
      <p:sp>
        <p:nvSpPr>
          <p:cNvPr id="27" name="TextBox 46">
            <a:extLst>
              <a:ext uri="{FF2B5EF4-FFF2-40B4-BE49-F238E27FC236}">
                <a16:creationId xmlns:a16="http://schemas.microsoft.com/office/drawing/2014/main" id="{8835D3EA-D4F6-4FAB-894A-75C422D31402}"/>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Sayacı (PC)</a:t>
            </a:r>
          </a:p>
        </p:txBody>
      </p:sp>
      <p:sp>
        <p:nvSpPr>
          <p:cNvPr id="28" name="Rectangle 27">
            <a:extLst>
              <a:ext uri="{FF2B5EF4-FFF2-40B4-BE49-F238E27FC236}">
                <a16:creationId xmlns:a16="http://schemas.microsoft.com/office/drawing/2014/main" id="{0CE3FC98-D223-4737-8B82-9BE7AC7AB08C}"/>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PRIMASK</a:t>
            </a:r>
          </a:p>
        </p:txBody>
      </p:sp>
      <p:sp>
        <p:nvSpPr>
          <p:cNvPr id="29" name="Rectangle 28">
            <a:extLst>
              <a:ext uri="{FF2B5EF4-FFF2-40B4-BE49-F238E27FC236}">
                <a16:creationId xmlns:a16="http://schemas.microsoft.com/office/drawing/2014/main" id="{937B493F-7D09-45F0-BF04-E86F1F0CC521}"/>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KONTROL</a:t>
            </a:r>
          </a:p>
        </p:txBody>
      </p:sp>
      <p:sp>
        <p:nvSpPr>
          <p:cNvPr id="30" name="TextBox 49">
            <a:extLst>
              <a:ext uri="{FF2B5EF4-FFF2-40B4-BE49-F238E27FC236}">
                <a16:creationId xmlns:a16="http://schemas.microsoft.com/office/drawing/2014/main" id="{6BE910BD-720D-42A7-9246-F13FFC5964BF}"/>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Durumu </a:t>
            </a:r>
          </a:p>
          <a:p>
            <a:pPr algn="l" rtl="0" eaLnBrk="1" hangingPunct="1"/>
            <a:r>
              <a:rPr lang="en-GB" sz="900" b="0" dirty="0" err="1" smtClean="0"/>
              <a:t>registerlar</a:t>
            </a:r>
            <a:r>
              <a:rPr lang="en-GB" sz="900" b="0" dirty="0" smtClean="0"/>
              <a:t> </a:t>
            </a:r>
            <a:r>
              <a:rPr lang="en-GB" sz="900" b="0" dirty="0"/>
              <a:t>(PSR)</a:t>
            </a:r>
          </a:p>
        </p:txBody>
      </p:sp>
      <p:sp>
        <p:nvSpPr>
          <p:cNvPr id="31" name="TextBox 50">
            <a:extLst>
              <a:ext uri="{FF2B5EF4-FFF2-40B4-BE49-F238E27FC236}">
                <a16:creationId xmlns:a16="http://schemas.microsoft.com/office/drawing/2014/main" id="{D69FA15D-F73D-453F-B471-23919524EFBA}"/>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Maske Kaydını Kes</a:t>
            </a:r>
          </a:p>
        </p:txBody>
      </p:sp>
      <p:sp>
        <p:nvSpPr>
          <p:cNvPr id="32" name="TextBox 51">
            <a:extLst>
              <a:ext uri="{FF2B5EF4-FFF2-40B4-BE49-F238E27FC236}">
                <a16:creationId xmlns:a16="http://schemas.microsoft.com/office/drawing/2014/main" id="{C77132E7-1502-4D88-BE78-FB5928E2F357}"/>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Tanımı</a:t>
            </a:r>
          </a:p>
        </p:txBody>
      </p:sp>
      <p:sp>
        <p:nvSpPr>
          <p:cNvPr id="33" name="TextBox 53">
            <a:extLst>
              <a:ext uri="{FF2B5EF4-FFF2-40B4-BE49-F238E27FC236}">
                <a16:creationId xmlns:a16="http://schemas.microsoft.com/office/drawing/2014/main" id="{27476E63-CA69-4824-BFE6-886C3FC770EC}"/>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err="1"/>
              <a:t>Özel</a:t>
            </a:r>
            <a:r>
              <a:rPr lang="en-GB" sz="1200" dirty="0"/>
              <a:t> </a:t>
            </a:r>
            <a:r>
              <a:rPr lang="en-GB" sz="1200" dirty="0" err="1" smtClean="0"/>
              <a:t>registerlar</a:t>
            </a:r>
            <a:endParaRPr lang="en-GB" sz="1200" dirty="0"/>
          </a:p>
        </p:txBody>
      </p:sp>
      <p:sp>
        <p:nvSpPr>
          <p:cNvPr id="34" name="TextBox 56">
            <a:extLst>
              <a:ext uri="{FF2B5EF4-FFF2-40B4-BE49-F238E27FC236}">
                <a16:creationId xmlns:a16="http://schemas.microsoft.com/office/drawing/2014/main" id="{3E61A0F0-FC25-43C3-BA09-BCE95F554248}"/>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smtClean="0"/>
              <a:t>register </a:t>
            </a:r>
            <a:r>
              <a:rPr lang="en-GB" sz="1200" dirty="0"/>
              <a:t>bankası</a:t>
            </a:r>
          </a:p>
        </p:txBody>
      </p:sp>
      <p:sp>
        <p:nvSpPr>
          <p:cNvPr id="35" name="Rectangle 34">
            <a:extLst>
              <a:ext uri="{FF2B5EF4-FFF2-40B4-BE49-F238E27FC236}">
                <a16:creationId xmlns:a16="http://schemas.microsoft.com/office/drawing/2014/main" id="{96AEB448-50C7-4053-8D91-AD7A2215D64D}"/>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MSP</a:t>
            </a:r>
          </a:p>
        </p:txBody>
      </p:sp>
      <p:sp>
        <p:nvSpPr>
          <p:cNvPr id="36" name="Rectangle 35">
            <a:extLst>
              <a:ext uri="{FF2B5EF4-FFF2-40B4-BE49-F238E27FC236}">
                <a16:creationId xmlns:a16="http://schemas.microsoft.com/office/drawing/2014/main" id="{3571DCA5-FFB1-437D-A800-7DEBA54AD22A}"/>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PSP</a:t>
            </a:r>
          </a:p>
        </p:txBody>
      </p:sp>
      <p:sp>
        <p:nvSpPr>
          <p:cNvPr id="37" name="TextBox 59">
            <a:extLst>
              <a:ext uri="{FF2B5EF4-FFF2-40B4-BE49-F238E27FC236}">
                <a16:creationId xmlns:a16="http://schemas.microsoft.com/office/drawing/2014/main" id="{1417ED8A-DDD9-4D6F-B2F9-DF6FDCCA6036}"/>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Ana Yığın İşaretçisi</a:t>
            </a:r>
          </a:p>
        </p:txBody>
      </p:sp>
      <p:sp>
        <p:nvSpPr>
          <p:cNvPr id="38" name="TextBox 60">
            <a:extLst>
              <a:ext uri="{FF2B5EF4-FFF2-40B4-BE49-F238E27FC236}">
                <a16:creationId xmlns:a16="http://schemas.microsoft.com/office/drawing/2014/main" id="{A077E416-631C-41CA-9349-660C05B2AA63}"/>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İşlem Yığını İşaretçisi</a:t>
            </a:r>
          </a:p>
        </p:txBody>
      </p:sp>
      <p:sp>
        <p:nvSpPr>
          <p:cNvPr id="39" name="Rectangle 38">
            <a:extLst>
              <a:ext uri="{FF2B5EF4-FFF2-40B4-BE49-F238E27FC236}">
                <a16:creationId xmlns:a16="http://schemas.microsoft.com/office/drawing/2014/main" id="{C5D57786-7626-47C9-BB75-1FD1442A54ED}"/>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APSR</a:t>
            </a:r>
          </a:p>
        </p:txBody>
      </p:sp>
      <p:sp>
        <p:nvSpPr>
          <p:cNvPr id="40" name="Rectangle 39">
            <a:extLst>
              <a:ext uri="{FF2B5EF4-FFF2-40B4-BE49-F238E27FC236}">
                <a16:creationId xmlns:a16="http://schemas.microsoft.com/office/drawing/2014/main" id="{09F107AF-60E1-422E-9A62-6C978D5057A1}"/>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EPSR</a:t>
            </a:r>
          </a:p>
        </p:txBody>
      </p:sp>
      <p:sp>
        <p:nvSpPr>
          <p:cNvPr id="41" name="Rectangle 40">
            <a:extLst>
              <a:ext uri="{FF2B5EF4-FFF2-40B4-BE49-F238E27FC236}">
                <a16:creationId xmlns:a16="http://schemas.microsoft.com/office/drawing/2014/main" id="{690CA22D-0A1F-40DF-B424-26C2E7CB3DFE}"/>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IPSR</a:t>
            </a:r>
          </a:p>
        </p:txBody>
      </p:sp>
      <p:sp>
        <p:nvSpPr>
          <p:cNvPr id="42" name="TextBox 74">
            <a:extLst>
              <a:ext uri="{FF2B5EF4-FFF2-40B4-BE49-F238E27FC236}">
                <a16:creationId xmlns:a16="http://schemas.microsoft.com/office/drawing/2014/main" id="{D50A86C0-C285-4B6E-B770-D653CC927C45}"/>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Uygulama</a:t>
            </a:r>
          </a:p>
          <a:p>
            <a:pPr algn="ctr" rtl="0" eaLnBrk="1" hangingPunct="1"/>
            <a:r>
              <a:rPr lang="en-GB" sz="900" b="0" dirty="0"/>
              <a:t>PSR</a:t>
            </a:r>
          </a:p>
        </p:txBody>
      </p:sp>
      <p:sp>
        <p:nvSpPr>
          <p:cNvPr id="43" name="TextBox 75">
            <a:extLst>
              <a:ext uri="{FF2B5EF4-FFF2-40B4-BE49-F238E27FC236}">
                <a16:creationId xmlns:a16="http://schemas.microsoft.com/office/drawing/2014/main" id="{F97EB8E2-38F9-4BCD-A653-82298C075171}"/>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Yürütme</a:t>
            </a:r>
          </a:p>
          <a:p>
            <a:pPr algn="ctr" rtl="0" eaLnBrk="1" hangingPunct="1"/>
            <a:r>
              <a:rPr lang="en-GB" sz="900" b="0" dirty="0"/>
              <a:t>PSR</a:t>
            </a:r>
          </a:p>
        </p:txBody>
      </p:sp>
      <p:sp>
        <p:nvSpPr>
          <p:cNvPr id="44" name="TextBox 76">
            <a:extLst>
              <a:ext uri="{FF2B5EF4-FFF2-40B4-BE49-F238E27FC236}">
                <a16:creationId xmlns:a16="http://schemas.microsoft.com/office/drawing/2014/main" id="{E65EF682-15BD-4658-AA8D-C7C4D63BD73D}"/>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Kesmek</a:t>
            </a:r>
          </a:p>
          <a:p>
            <a:pPr algn="ctr" rtl="0" eaLnBrk="1" hangingPunct="1"/>
            <a:r>
              <a:rPr lang="en-GB" sz="900" b="0" dirty="0"/>
              <a:t>PSR</a:t>
            </a:r>
          </a:p>
        </p:txBody>
      </p:sp>
      <p:sp>
        <p:nvSpPr>
          <p:cNvPr id="45" name="TextBox 89">
            <a:extLst>
              <a:ext uri="{FF2B5EF4-FFF2-40B4-BE49-F238E27FC236}">
                <a16:creationId xmlns:a16="http://schemas.microsoft.com/office/drawing/2014/main" id="{CF48F326-50B6-4591-B591-C038FBAA2863}"/>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Düşük</a:t>
            </a:r>
          </a:p>
          <a:p>
            <a:pPr algn="ctr" rtl="0" eaLnBrk="1" hangingPunct="1"/>
            <a:r>
              <a:rPr lang="en-GB" sz="900" b="0" dirty="0" err="1" smtClean="0"/>
              <a:t>registerlar</a:t>
            </a:r>
            <a:endParaRPr lang="en-GB" sz="900" b="0" dirty="0"/>
          </a:p>
        </p:txBody>
      </p:sp>
      <p:sp>
        <p:nvSpPr>
          <p:cNvPr id="46" name="TextBox 90">
            <a:extLst>
              <a:ext uri="{FF2B5EF4-FFF2-40B4-BE49-F238E27FC236}">
                <a16:creationId xmlns:a16="http://schemas.microsoft.com/office/drawing/2014/main" id="{A423747F-F7EE-4E22-AE83-FEA401865885}"/>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Yüksek</a:t>
            </a:r>
          </a:p>
          <a:p>
            <a:pPr algn="ctr" rtl="0" eaLnBrk="1" hangingPunct="1"/>
            <a:r>
              <a:rPr lang="en-GB" sz="900" b="0" dirty="0" err="1" smtClean="0"/>
              <a:t>registerlar</a:t>
            </a:r>
            <a:endParaRPr lang="en-GB" sz="900" b="0" dirty="0"/>
          </a:p>
        </p:txBody>
      </p:sp>
      <p:sp>
        <p:nvSpPr>
          <p:cNvPr id="47" name="TextBox 95">
            <a:extLst>
              <a:ext uri="{FF2B5EF4-FFF2-40B4-BE49-F238E27FC236}">
                <a16:creationId xmlns:a16="http://schemas.microsoft.com/office/drawing/2014/main" id="{22C2E5BC-45D5-46B5-81EC-7D55E42F8E91}"/>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Genel Amaç</a:t>
            </a:r>
          </a:p>
          <a:p>
            <a:pPr algn="ctr" rtl="0" eaLnBrk="1" hangingPunct="1"/>
            <a:r>
              <a:rPr lang="en-GB" sz="900" b="0" dirty="0" smtClean="0"/>
              <a:t>register </a:t>
            </a:r>
            <a:r>
              <a:rPr lang="en-GB" sz="900" b="0" dirty="0"/>
              <a:t>ol</a:t>
            </a:r>
          </a:p>
        </p:txBody>
      </p:sp>
      <p:sp>
        <p:nvSpPr>
          <p:cNvPr id="48" name="Right Brace 47">
            <a:extLst>
              <a:ext uri="{FF2B5EF4-FFF2-40B4-BE49-F238E27FC236}">
                <a16:creationId xmlns:a16="http://schemas.microsoft.com/office/drawing/2014/main" id="{57FB15A6-F852-4AF8-8F1A-8D8DE437DE1A}"/>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9" name="Right Arrow 16409">
            <a:extLst>
              <a:ext uri="{FF2B5EF4-FFF2-40B4-BE49-F238E27FC236}">
                <a16:creationId xmlns:a16="http://schemas.microsoft.com/office/drawing/2014/main" id="{85C75870-BBEF-4B90-A0B1-1C4F4AE7FE9D}"/>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0" name="Right Arrow 103">
            <a:extLst>
              <a:ext uri="{FF2B5EF4-FFF2-40B4-BE49-F238E27FC236}">
                <a16:creationId xmlns:a16="http://schemas.microsoft.com/office/drawing/2014/main" id="{85260EDF-919C-4198-B5EF-A10D19FD49C7}"/>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1" name="Right Brace 50">
            <a:extLst>
              <a:ext uri="{FF2B5EF4-FFF2-40B4-BE49-F238E27FC236}">
                <a16:creationId xmlns:a16="http://schemas.microsoft.com/office/drawing/2014/main" id="{FB0CD0EE-E15D-4C64-8F08-3C4CFE96B416}"/>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52" name="Straight Connector 51">
            <a:extLst>
              <a:ext uri="{FF2B5EF4-FFF2-40B4-BE49-F238E27FC236}">
                <a16:creationId xmlns:a16="http://schemas.microsoft.com/office/drawing/2014/main" id="{BCE705F6-4C9E-46CC-8961-92956AA34FFA}"/>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740B8CA5-CA57-4939-ABD0-94A59F642915}"/>
              </a:ext>
            </a:extLst>
          </p:cNvPr>
          <p:cNvSpPr/>
          <p:nvPr/>
        </p:nvSpPr>
        <p:spPr bwMode="auto">
          <a:xfrm>
            <a:off x="4665428" y="1013164"/>
            <a:ext cx="3237236" cy="3236574"/>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3838794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5" y="1479469"/>
            <a:ext cx="11180762" cy="2590114"/>
          </a:xfrm>
        </p:spPr>
        <p:txBody>
          <a:bodyPr/>
          <a:lstStyle/>
          <a:p>
            <a:pPr algn="just"/>
            <a:r>
              <a:rPr lang="tr-TR" sz="2000" dirty="0" smtClean="0"/>
              <a:t>Bununla birlikte, bu registerlardan yalnızca on üçü genel amaçlara yöneliktir, yani, R0 – R12. Veri veya adres tutabilirler. </a:t>
            </a:r>
            <a:r>
              <a:rPr lang="en-US" sz="2000" dirty="0" smtClean="0"/>
              <a:t>R</a:t>
            </a:r>
            <a:r>
              <a:rPr lang="tr-TR" sz="2000" dirty="0" err="1" smtClean="0"/>
              <a:t>egisterların</a:t>
            </a:r>
            <a:r>
              <a:rPr lang="tr-TR" sz="2000" dirty="0" smtClean="0"/>
              <a:t> veri mi yoksa adres mi tuttuklarını bilmediklerini bilmek önemlidir ve bunu takip etmek programcıya </a:t>
            </a:r>
            <a:r>
              <a:rPr lang="en-US" sz="2000" dirty="0" err="1" smtClean="0"/>
              <a:t>sorumluluğundadır</a:t>
            </a:r>
            <a:r>
              <a:rPr lang="tr-TR" sz="2000" dirty="0" smtClean="0"/>
              <a:t>.</a:t>
            </a:r>
          </a:p>
          <a:p>
            <a:pPr algn="just"/>
            <a:r>
              <a:rPr lang="tr-TR" sz="2000" dirty="0" smtClean="0"/>
              <a:t>Cortex-M0 işlemcisinin temel tanımında üç veri türü vardır: 8 bitlik bayt, 16 bitlik yarım kelime</a:t>
            </a:r>
            <a:r>
              <a:rPr lang="en-US" sz="2000" dirty="0" smtClean="0"/>
              <a:t> (half word)</a:t>
            </a:r>
            <a:r>
              <a:rPr lang="tr-TR" sz="2000" dirty="0" smtClean="0"/>
              <a:t> veya 32 bitlik kelime</a:t>
            </a:r>
            <a:r>
              <a:rPr lang="en-US" sz="2000" dirty="0" smtClean="0"/>
              <a:t>(word)</a:t>
            </a:r>
            <a:r>
              <a:rPr lang="tr-TR" sz="2000" dirty="0" smtClean="0"/>
              <a:t>.</a:t>
            </a:r>
          </a:p>
          <a:p>
            <a:pPr algn="just"/>
            <a:r>
              <a:rPr lang="en-US" sz="2000" dirty="0" err="1" smtClean="0"/>
              <a:t>Düşük</a:t>
            </a:r>
            <a:r>
              <a:rPr lang="en-US" sz="2000" dirty="0" smtClean="0"/>
              <a:t> </a:t>
            </a:r>
            <a:r>
              <a:rPr lang="tr-TR" sz="2000" dirty="0" smtClean="0"/>
              <a:t>registerlara (R0 – R7) herhangi bir komutla erişilebilir, ancak yüksek registerlara (R8 – R12) bazen bazı </a:t>
            </a:r>
            <a:r>
              <a:rPr lang="tr-TR" sz="2000" dirty="0" err="1" smtClean="0"/>
              <a:t>Thumb</a:t>
            </a:r>
            <a:r>
              <a:rPr lang="tr-TR" sz="2000" dirty="0" smtClean="0"/>
              <a:t> komutlarıyla erişilemez.</a:t>
            </a:r>
          </a:p>
          <a:p>
            <a:endParaRPr lang="tr-TR" dirty="0"/>
          </a:p>
        </p:txBody>
      </p:sp>
    </p:spTree>
    <p:extLst>
      <p:ext uri="{BB962C8B-B14F-4D97-AF65-F5344CB8AC3E}">
        <p14:creationId xmlns:p14="http://schemas.microsoft.com/office/powerpoint/2010/main" val="25390640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6" name="Rectangle 5">
            <a:extLst>
              <a:ext uri="{FF2B5EF4-FFF2-40B4-BE49-F238E27FC236}">
                <a16:creationId xmlns:a16="http://schemas.microsoft.com/office/drawing/2014/main" id="{009F46ED-C29C-4FBB-97C6-71268E6CE893}"/>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7" name="Rectangle 6">
            <a:extLst>
              <a:ext uri="{FF2B5EF4-FFF2-40B4-BE49-F238E27FC236}">
                <a16:creationId xmlns:a16="http://schemas.microsoft.com/office/drawing/2014/main" id="{50468166-3BDB-467D-B4EE-588391E0AAA3}"/>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a:t>
            </a:r>
          </a:p>
        </p:txBody>
      </p:sp>
      <p:sp>
        <p:nvSpPr>
          <p:cNvPr id="8" name="Rectangle 7">
            <a:extLst>
              <a:ext uri="{FF2B5EF4-FFF2-40B4-BE49-F238E27FC236}">
                <a16:creationId xmlns:a16="http://schemas.microsoft.com/office/drawing/2014/main" id="{AE6343D0-A4A3-4830-8756-918FFE18E4F9}"/>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9" name="Rectangle 8">
            <a:extLst>
              <a:ext uri="{FF2B5EF4-FFF2-40B4-BE49-F238E27FC236}">
                <a16:creationId xmlns:a16="http://schemas.microsoft.com/office/drawing/2014/main" id="{CA092CAB-77BB-4628-8691-44CDF96ECFCD}"/>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10" name="Rectangle 9">
            <a:extLst>
              <a:ext uri="{FF2B5EF4-FFF2-40B4-BE49-F238E27FC236}">
                <a16:creationId xmlns:a16="http://schemas.microsoft.com/office/drawing/2014/main" id="{F9A8D45E-E9A1-45C6-BBCC-9FFEF5CEED68}"/>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11" name="Rectangle 10">
            <a:extLst>
              <a:ext uri="{FF2B5EF4-FFF2-40B4-BE49-F238E27FC236}">
                <a16:creationId xmlns:a16="http://schemas.microsoft.com/office/drawing/2014/main" id="{9FB5D3FA-674D-4DA5-9E84-E65FB3C1D4D0}"/>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12" name="Rectangle 11">
            <a:extLst>
              <a:ext uri="{FF2B5EF4-FFF2-40B4-BE49-F238E27FC236}">
                <a16:creationId xmlns:a16="http://schemas.microsoft.com/office/drawing/2014/main" id="{CC1F4145-04AA-447A-AC08-10F011CD5504}"/>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13" name="Rectangle 12">
            <a:extLst>
              <a:ext uri="{FF2B5EF4-FFF2-40B4-BE49-F238E27FC236}">
                <a16:creationId xmlns:a16="http://schemas.microsoft.com/office/drawing/2014/main" id="{4C125A31-8F84-4064-A6C5-534B81282375}"/>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14" name="Rectangle 13">
            <a:extLst>
              <a:ext uri="{FF2B5EF4-FFF2-40B4-BE49-F238E27FC236}">
                <a16:creationId xmlns:a16="http://schemas.microsoft.com/office/drawing/2014/main" id="{0060F3A5-B4FB-4841-AA00-F95D1F3AB0B2}"/>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15" name="Rectangle 14">
            <a:extLst>
              <a:ext uri="{FF2B5EF4-FFF2-40B4-BE49-F238E27FC236}">
                <a16:creationId xmlns:a16="http://schemas.microsoft.com/office/drawing/2014/main" id="{8C191481-8BC1-4DAC-915F-EB1CA1B51A17}"/>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16" name="Rectangle 15">
            <a:extLst>
              <a:ext uri="{FF2B5EF4-FFF2-40B4-BE49-F238E27FC236}">
                <a16:creationId xmlns:a16="http://schemas.microsoft.com/office/drawing/2014/main" id="{A12A06A7-87D9-4CC0-BDF0-543B74E87FBE}"/>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17" name="Rectangle 16">
            <a:extLst>
              <a:ext uri="{FF2B5EF4-FFF2-40B4-BE49-F238E27FC236}">
                <a16:creationId xmlns:a16="http://schemas.microsoft.com/office/drawing/2014/main" id="{12DD2955-42DB-4F48-82A1-D40E4F0DBEC4}"/>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18" name="Rectangle 17">
            <a:extLst>
              <a:ext uri="{FF2B5EF4-FFF2-40B4-BE49-F238E27FC236}">
                <a16:creationId xmlns:a16="http://schemas.microsoft.com/office/drawing/2014/main" id="{B2622080-5A35-4162-93D6-F6EE707E4B65}"/>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19" name="Rectangle 18">
            <a:extLst>
              <a:ext uri="{FF2B5EF4-FFF2-40B4-BE49-F238E27FC236}">
                <a16:creationId xmlns:a16="http://schemas.microsoft.com/office/drawing/2014/main" id="{096A4757-9A92-4167-AEC5-FD314E4DAC2E}"/>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 (bankalı)</a:t>
            </a:r>
          </a:p>
        </p:txBody>
      </p:sp>
      <p:sp>
        <p:nvSpPr>
          <p:cNvPr id="20" name="Rectangle 19">
            <a:extLst>
              <a:ext uri="{FF2B5EF4-FFF2-40B4-BE49-F238E27FC236}">
                <a16:creationId xmlns:a16="http://schemas.microsoft.com/office/drawing/2014/main" id="{8FDE55C1-0E88-401F-A2C1-656A0FF343EF}"/>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21" name="Rectangle 20">
            <a:extLst>
              <a:ext uri="{FF2B5EF4-FFF2-40B4-BE49-F238E27FC236}">
                <a16:creationId xmlns:a16="http://schemas.microsoft.com/office/drawing/2014/main" id="{66808C89-C26D-4150-9DC3-906572FEEC67}"/>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22" name="Rectangle 21">
            <a:extLst>
              <a:ext uri="{FF2B5EF4-FFF2-40B4-BE49-F238E27FC236}">
                <a16:creationId xmlns:a16="http://schemas.microsoft.com/office/drawing/2014/main" id="{8A054595-8826-4A63-9A9E-447AA5152051}"/>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x PSR</a:t>
            </a:r>
          </a:p>
        </p:txBody>
      </p:sp>
      <p:sp>
        <p:nvSpPr>
          <p:cNvPr id="23" name="Right Brace 22">
            <a:extLst>
              <a:ext uri="{FF2B5EF4-FFF2-40B4-BE49-F238E27FC236}">
                <a16:creationId xmlns:a16="http://schemas.microsoft.com/office/drawing/2014/main" id="{312B7D89-D5BE-4210-B189-7308C9F626F0}"/>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ight Brace 23">
            <a:extLst>
              <a:ext uri="{FF2B5EF4-FFF2-40B4-BE49-F238E27FC236}">
                <a16:creationId xmlns:a16="http://schemas.microsoft.com/office/drawing/2014/main" id="{490F6CC2-4FE1-4A43-BD3A-F01DBD2D522E}"/>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TextBox 44">
            <a:extLst>
              <a:ext uri="{FF2B5EF4-FFF2-40B4-BE49-F238E27FC236}">
                <a16:creationId xmlns:a16="http://schemas.microsoft.com/office/drawing/2014/main" id="{872B2410-0AC5-4D62-97BF-2E91D833D628}"/>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İşaretçisi (SP)</a:t>
            </a:r>
          </a:p>
        </p:txBody>
      </p:sp>
      <p:sp>
        <p:nvSpPr>
          <p:cNvPr id="26" name="TextBox 45">
            <a:extLst>
              <a:ext uri="{FF2B5EF4-FFF2-40B4-BE49-F238E27FC236}">
                <a16:creationId xmlns:a16="http://schemas.microsoft.com/office/drawing/2014/main" id="{F76CCF64-C22F-4B55-B674-F1EEDC830DD4}"/>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Bağlantı Kaydı (LR)</a:t>
            </a:r>
          </a:p>
        </p:txBody>
      </p:sp>
      <p:sp>
        <p:nvSpPr>
          <p:cNvPr id="27" name="TextBox 46">
            <a:extLst>
              <a:ext uri="{FF2B5EF4-FFF2-40B4-BE49-F238E27FC236}">
                <a16:creationId xmlns:a16="http://schemas.microsoft.com/office/drawing/2014/main" id="{522EF7FB-C3B6-4526-B33C-A3ACE7B8B43B}"/>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Sayacı (PC)</a:t>
            </a:r>
          </a:p>
        </p:txBody>
      </p:sp>
      <p:sp>
        <p:nvSpPr>
          <p:cNvPr id="28" name="Rectangle 27">
            <a:extLst>
              <a:ext uri="{FF2B5EF4-FFF2-40B4-BE49-F238E27FC236}">
                <a16:creationId xmlns:a16="http://schemas.microsoft.com/office/drawing/2014/main" id="{50124EC2-BC66-4173-B9A6-102C2AA3DEC0}"/>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PRIMASK</a:t>
            </a:r>
          </a:p>
        </p:txBody>
      </p:sp>
      <p:sp>
        <p:nvSpPr>
          <p:cNvPr id="29" name="Rectangle 28">
            <a:extLst>
              <a:ext uri="{FF2B5EF4-FFF2-40B4-BE49-F238E27FC236}">
                <a16:creationId xmlns:a16="http://schemas.microsoft.com/office/drawing/2014/main" id="{09783D48-47A8-4928-8F1F-D1B0CFBB012E}"/>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KONTROL</a:t>
            </a:r>
          </a:p>
        </p:txBody>
      </p:sp>
      <p:sp>
        <p:nvSpPr>
          <p:cNvPr id="30" name="TextBox 49">
            <a:extLst>
              <a:ext uri="{FF2B5EF4-FFF2-40B4-BE49-F238E27FC236}">
                <a16:creationId xmlns:a16="http://schemas.microsoft.com/office/drawing/2014/main" id="{0B63B082-0951-435E-B960-90F9E4EFCBAE}"/>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Durumu </a:t>
            </a:r>
          </a:p>
          <a:p>
            <a:pPr algn="l" rtl="0" eaLnBrk="1" hangingPunct="1"/>
            <a:r>
              <a:rPr lang="en-GB" sz="900" b="0" dirty="0" err="1" smtClean="0"/>
              <a:t>registerlar</a:t>
            </a:r>
            <a:r>
              <a:rPr lang="en-GB" sz="900" b="0" dirty="0" smtClean="0"/>
              <a:t> </a:t>
            </a:r>
            <a:r>
              <a:rPr lang="en-GB" sz="900" b="0" dirty="0"/>
              <a:t>(PSR)</a:t>
            </a:r>
          </a:p>
        </p:txBody>
      </p:sp>
      <p:sp>
        <p:nvSpPr>
          <p:cNvPr id="31" name="TextBox 50">
            <a:extLst>
              <a:ext uri="{FF2B5EF4-FFF2-40B4-BE49-F238E27FC236}">
                <a16:creationId xmlns:a16="http://schemas.microsoft.com/office/drawing/2014/main" id="{77772AB8-86B9-4D77-9310-6F13F5A9E4AC}"/>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Maske Kaydını Kes</a:t>
            </a:r>
          </a:p>
        </p:txBody>
      </p:sp>
      <p:sp>
        <p:nvSpPr>
          <p:cNvPr id="32" name="TextBox 51">
            <a:extLst>
              <a:ext uri="{FF2B5EF4-FFF2-40B4-BE49-F238E27FC236}">
                <a16:creationId xmlns:a16="http://schemas.microsoft.com/office/drawing/2014/main" id="{B96A1CF4-2280-4EFA-9788-E4C941CD41A2}"/>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Tanımı</a:t>
            </a:r>
          </a:p>
        </p:txBody>
      </p:sp>
      <p:sp>
        <p:nvSpPr>
          <p:cNvPr id="33" name="TextBox 53">
            <a:extLst>
              <a:ext uri="{FF2B5EF4-FFF2-40B4-BE49-F238E27FC236}">
                <a16:creationId xmlns:a16="http://schemas.microsoft.com/office/drawing/2014/main" id="{C40BE7B0-B297-4DEC-B19B-8124E6F401E0}"/>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err="1"/>
              <a:t>Özel</a:t>
            </a:r>
            <a:r>
              <a:rPr lang="en-GB" sz="1200" dirty="0"/>
              <a:t> </a:t>
            </a:r>
            <a:r>
              <a:rPr lang="en-GB" sz="1200" dirty="0" err="1" smtClean="0"/>
              <a:t>registerlar</a:t>
            </a:r>
            <a:endParaRPr lang="en-GB" sz="1200" dirty="0"/>
          </a:p>
        </p:txBody>
      </p:sp>
      <p:sp>
        <p:nvSpPr>
          <p:cNvPr id="34" name="TextBox 56">
            <a:extLst>
              <a:ext uri="{FF2B5EF4-FFF2-40B4-BE49-F238E27FC236}">
                <a16:creationId xmlns:a16="http://schemas.microsoft.com/office/drawing/2014/main" id="{C27D6D4F-4F6D-450D-B593-6FE3FEEC2C9C}"/>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smtClean="0"/>
              <a:t>register </a:t>
            </a:r>
            <a:r>
              <a:rPr lang="en-GB" sz="1200" dirty="0"/>
              <a:t>bankası</a:t>
            </a:r>
          </a:p>
        </p:txBody>
      </p:sp>
      <p:sp>
        <p:nvSpPr>
          <p:cNvPr id="35" name="Rectangle 34">
            <a:extLst>
              <a:ext uri="{FF2B5EF4-FFF2-40B4-BE49-F238E27FC236}">
                <a16:creationId xmlns:a16="http://schemas.microsoft.com/office/drawing/2014/main" id="{1EF99A2C-8948-4EEE-8063-97E1317E9F69}"/>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MSP</a:t>
            </a:r>
          </a:p>
        </p:txBody>
      </p:sp>
      <p:sp>
        <p:nvSpPr>
          <p:cNvPr id="36" name="Rectangle 35">
            <a:extLst>
              <a:ext uri="{FF2B5EF4-FFF2-40B4-BE49-F238E27FC236}">
                <a16:creationId xmlns:a16="http://schemas.microsoft.com/office/drawing/2014/main" id="{06AF5573-BA19-49EE-8E8F-422853A46F8D}"/>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PSP</a:t>
            </a:r>
          </a:p>
        </p:txBody>
      </p:sp>
      <p:sp>
        <p:nvSpPr>
          <p:cNvPr id="37" name="TextBox 59">
            <a:extLst>
              <a:ext uri="{FF2B5EF4-FFF2-40B4-BE49-F238E27FC236}">
                <a16:creationId xmlns:a16="http://schemas.microsoft.com/office/drawing/2014/main" id="{6666AFD6-6ABB-4080-80EE-861AB930C967}"/>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Ana Yığın İşaretçisi</a:t>
            </a:r>
          </a:p>
        </p:txBody>
      </p:sp>
      <p:sp>
        <p:nvSpPr>
          <p:cNvPr id="38" name="TextBox 60">
            <a:extLst>
              <a:ext uri="{FF2B5EF4-FFF2-40B4-BE49-F238E27FC236}">
                <a16:creationId xmlns:a16="http://schemas.microsoft.com/office/drawing/2014/main" id="{C63BD828-5D15-4CC7-A861-48E2D2910235}"/>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İşlem Yığını İşaretçisi</a:t>
            </a:r>
          </a:p>
        </p:txBody>
      </p:sp>
      <p:sp>
        <p:nvSpPr>
          <p:cNvPr id="39" name="Rectangle 38">
            <a:extLst>
              <a:ext uri="{FF2B5EF4-FFF2-40B4-BE49-F238E27FC236}">
                <a16:creationId xmlns:a16="http://schemas.microsoft.com/office/drawing/2014/main" id="{07CE059E-E81E-4B53-A5CE-65FF330FF37F}"/>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APSR</a:t>
            </a:r>
          </a:p>
        </p:txBody>
      </p:sp>
      <p:sp>
        <p:nvSpPr>
          <p:cNvPr id="40" name="Rectangle 39">
            <a:extLst>
              <a:ext uri="{FF2B5EF4-FFF2-40B4-BE49-F238E27FC236}">
                <a16:creationId xmlns:a16="http://schemas.microsoft.com/office/drawing/2014/main" id="{EF391FA7-8F65-4DE6-BCF9-8E6D1BD84565}"/>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EPSR</a:t>
            </a:r>
          </a:p>
        </p:txBody>
      </p:sp>
      <p:sp>
        <p:nvSpPr>
          <p:cNvPr id="41" name="Rectangle 40">
            <a:extLst>
              <a:ext uri="{FF2B5EF4-FFF2-40B4-BE49-F238E27FC236}">
                <a16:creationId xmlns:a16="http://schemas.microsoft.com/office/drawing/2014/main" id="{348887DE-4F88-4C44-B03D-E296B432DAB5}"/>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IPSR</a:t>
            </a:r>
          </a:p>
        </p:txBody>
      </p:sp>
      <p:sp>
        <p:nvSpPr>
          <p:cNvPr id="42" name="TextBox 74">
            <a:extLst>
              <a:ext uri="{FF2B5EF4-FFF2-40B4-BE49-F238E27FC236}">
                <a16:creationId xmlns:a16="http://schemas.microsoft.com/office/drawing/2014/main" id="{DF096D6B-6508-4700-869F-3C448A08E97A}"/>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Uygulama</a:t>
            </a:r>
          </a:p>
          <a:p>
            <a:pPr algn="ctr" rtl="0" eaLnBrk="1" hangingPunct="1"/>
            <a:r>
              <a:rPr lang="en-GB" sz="900" b="0" dirty="0"/>
              <a:t>PSR</a:t>
            </a:r>
          </a:p>
        </p:txBody>
      </p:sp>
      <p:sp>
        <p:nvSpPr>
          <p:cNvPr id="43" name="TextBox 75">
            <a:extLst>
              <a:ext uri="{FF2B5EF4-FFF2-40B4-BE49-F238E27FC236}">
                <a16:creationId xmlns:a16="http://schemas.microsoft.com/office/drawing/2014/main" id="{E994323D-91E3-4AAF-AA34-D0C57F877A9A}"/>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Yürütme</a:t>
            </a:r>
          </a:p>
          <a:p>
            <a:pPr algn="ctr" rtl="0" eaLnBrk="1" hangingPunct="1"/>
            <a:r>
              <a:rPr lang="en-GB" sz="900" b="0" dirty="0"/>
              <a:t>PSR</a:t>
            </a:r>
          </a:p>
        </p:txBody>
      </p:sp>
      <p:sp>
        <p:nvSpPr>
          <p:cNvPr id="44" name="TextBox 76">
            <a:extLst>
              <a:ext uri="{FF2B5EF4-FFF2-40B4-BE49-F238E27FC236}">
                <a16:creationId xmlns:a16="http://schemas.microsoft.com/office/drawing/2014/main" id="{43E35F3A-5194-409D-A7F0-051BD8EB5A5D}"/>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Kesmek</a:t>
            </a:r>
          </a:p>
          <a:p>
            <a:pPr algn="ctr" rtl="0" eaLnBrk="1" hangingPunct="1"/>
            <a:r>
              <a:rPr lang="en-GB" sz="900" b="0" dirty="0"/>
              <a:t>PSR</a:t>
            </a:r>
          </a:p>
        </p:txBody>
      </p:sp>
      <p:sp>
        <p:nvSpPr>
          <p:cNvPr id="45" name="TextBox 89">
            <a:extLst>
              <a:ext uri="{FF2B5EF4-FFF2-40B4-BE49-F238E27FC236}">
                <a16:creationId xmlns:a16="http://schemas.microsoft.com/office/drawing/2014/main" id="{E77969A6-32FF-4F0D-A14E-FAAD9C443C6C}"/>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Düşük</a:t>
            </a:r>
          </a:p>
          <a:p>
            <a:pPr algn="ctr" rtl="0" eaLnBrk="1" hangingPunct="1"/>
            <a:r>
              <a:rPr lang="en-GB" sz="900" b="0" dirty="0" err="1" smtClean="0"/>
              <a:t>registerlar</a:t>
            </a:r>
            <a:endParaRPr lang="en-GB" sz="900" b="0" dirty="0"/>
          </a:p>
        </p:txBody>
      </p:sp>
      <p:sp>
        <p:nvSpPr>
          <p:cNvPr id="46" name="TextBox 90">
            <a:extLst>
              <a:ext uri="{FF2B5EF4-FFF2-40B4-BE49-F238E27FC236}">
                <a16:creationId xmlns:a16="http://schemas.microsoft.com/office/drawing/2014/main" id="{0607184F-66A7-4380-B650-5DC314E8831A}"/>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Yüksek</a:t>
            </a:r>
          </a:p>
          <a:p>
            <a:pPr algn="ctr" rtl="0" eaLnBrk="1" hangingPunct="1"/>
            <a:r>
              <a:rPr lang="en-GB" sz="900" b="0" dirty="0" err="1" smtClean="0"/>
              <a:t>registerlar</a:t>
            </a:r>
            <a:endParaRPr lang="en-GB" sz="900" b="0" dirty="0"/>
          </a:p>
        </p:txBody>
      </p:sp>
      <p:sp>
        <p:nvSpPr>
          <p:cNvPr id="47" name="TextBox 95">
            <a:extLst>
              <a:ext uri="{FF2B5EF4-FFF2-40B4-BE49-F238E27FC236}">
                <a16:creationId xmlns:a16="http://schemas.microsoft.com/office/drawing/2014/main" id="{674A1F4B-CE0D-428F-87EF-122D8EBFE455}"/>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Genel Amaç</a:t>
            </a:r>
          </a:p>
          <a:p>
            <a:pPr algn="ctr" rtl="0" eaLnBrk="1" hangingPunct="1"/>
            <a:r>
              <a:rPr lang="en-GB" sz="900" b="0" dirty="0"/>
              <a:t> </a:t>
            </a:r>
            <a:r>
              <a:rPr lang="en-GB" sz="900" b="0" dirty="0" smtClean="0"/>
              <a:t>register </a:t>
            </a:r>
            <a:r>
              <a:rPr lang="en-GB" sz="900" b="0" dirty="0"/>
              <a:t>ol</a:t>
            </a:r>
          </a:p>
        </p:txBody>
      </p:sp>
      <p:sp>
        <p:nvSpPr>
          <p:cNvPr id="48" name="Right Brace 47">
            <a:extLst>
              <a:ext uri="{FF2B5EF4-FFF2-40B4-BE49-F238E27FC236}">
                <a16:creationId xmlns:a16="http://schemas.microsoft.com/office/drawing/2014/main" id="{D5CA5403-1342-4DC5-A675-4452776FCF5C}"/>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9" name="Right Arrow 16409">
            <a:extLst>
              <a:ext uri="{FF2B5EF4-FFF2-40B4-BE49-F238E27FC236}">
                <a16:creationId xmlns:a16="http://schemas.microsoft.com/office/drawing/2014/main" id="{27651970-28A1-43CC-86C3-6BECE7A059EF}"/>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0" name="Right Arrow 103">
            <a:extLst>
              <a:ext uri="{FF2B5EF4-FFF2-40B4-BE49-F238E27FC236}">
                <a16:creationId xmlns:a16="http://schemas.microsoft.com/office/drawing/2014/main" id="{009E47B9-F07B-4F8F-9AFD-A5C025595278}"/>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1" name="Right Brace 50">
            <a:extLst>
              <a:ext uri="{FF2B5EF4-FFF2-40B4-BE49-F238E27FC236}">
                <a16:creationId xmlns:a16="http://schemas.microsoft.com/office/drawing/2014/main" id="{E87E4F4D-71D0-4AF9-8D90-2846DA534E77}"/>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52" name="Straight Connector 51">
            <a:extLst>
              <a:ext uri="{FF2B5EF4-FFF2-40B4-BE49-F238E27FC236}">
                <a16:creationId xmlns:a16="http://schemas.microsoft.com/office/drawing/2014/main" id="{62CCA1F1-45C9-4012-A260-11DBB4080532}"/>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5A45A515-0814-41A0-9192-4EE62C6CDEFE}"/>
              </a:ext>
            </a:extLst>
          </p:cNvPr>
          <p:cNvSpPr/>
          <p:nvPr/>
        </p:nvSpPr>
        <p:spPr bwMode="auto">
          <a:xfrm>
            <a:off x="4665427" y="4281489"/>
            <a:ext cx="3237235" cy="160337"/>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74329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err="1" smtClean="0">
                <a:latin typeface="+mn-lt"/>
              </a:rPr>
              <a:t>Arm</a:t>
            </a:r>
            <a:r>
              <a:rPr lang="tr-TR" noProof="0" dirty="0" smtClean="0">
                <a:latin typeface="+mn-lt"/>
              </a:rPr>
              <a:t> Mimarisi Nedir?</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just" rtl="0"/>
            <a:r>
              <a:rPr lang="tr-TR" altLang="en-US" noProof="0" dirty="0" err="1" smtClean="0">
                <a:latin typeface="+mn-lt"/>
                <a:ea typeface="ＭＳ Ｐゴシック" panose="020B0600070205080204" pitchFamily="34" charset="-128"/>
              </a:rPr>
              <a:t>Arm</a:t>
            </a:r>
            <a:r>
              <a:rPr lang="tr-TR" altLang="en-US" noProof="0" dirty="0" smtClean="0">
                <a:latin typeface="+mn-lt"/>
                <a:ea typeface="ＭＳ Ｐゴシック" panose="020B0600070205080204" pitchFamily="34" charset="-128"/>
              </a:rPr>
              <a:t> mimarisi, RISC tabanlı bir işlemci mimarileri ailesidir:</a:t>
            </a:r>
          </a:p>
          <a:p>
            <a:pPr lvl="1" algn="just" rtl="0">
              <a:spcBef>
                <a:spcPts val="600"/>
              </a:spcBef>
            </a:pPr>
            <a:r>
              <a:rPr lang="tr-TR" noProof="0" dirty="0" smtClean="0">
                <a:latin typeface="+mn-lt"/>
              </a:rPr>
              <a:t>Güç verimliliği ile tanınır</a:t>
            </a:r>
          </a:p>
          <a:p>
            <a:pPr lvl="1" algn="just" rtl="0">
              <a:spcBef>
                <a:spcPts val="600"/>
              </a:spcBef>
            </a:pPr>
            <a:r>
              <a:rPr lang="tr-TR" noProof="0" dirty="0" smtClean="0">
                <a:latin typeface="+mn-lt"/>
              </a:rPr>
              <a:t>Bu nedenle, akıllı telefonlar ve tabletler gibi mobil cihazlarda yaygın olarak kullanılmaktadır.</a:t>
            </a:r>
          </a:p>
          <a:p>
            <a:pPr lvl="1" algn="just" rtl="0">
              <a:spcBef>
                <a:spcPts val="600"/>
              </a:spcBef>
            </a:pPr>
            <a:r>
              <a:rPr lang="tr-TR" noProof="0" dirty="0" err="1" smtClean="0">
                <a:latin typeface="+mn-lt"/>
              </a:rPr>
              <a:t>Arm</a:t>
            </a:r>
            <a:r>
              <a:rPr lang="tr-TR" noProof="0" dirty="0" smtClean="0">
                <a:latin typeface="+mn-lt"/>
              </a:rPr>
              <a:t> tarafından geniş bir ekosistem için tasarlanmış ve lisanslanmıştır</a:t>
            </a:r>
            <a:endParaRPr lang="tr-TR" altLang="en-US" noProof="0" dirty="0">
              <a:latin typeface="+mn-lt"/>
              <a:ea typeface="ＭＳ Ｐゴシック" panose="020B0600070205080204" pitchFamily="34" charset="-128"/>
            </a:endParaRPr>
          </a:p>
        </p:txBody>
      </p:sp>
      <p:pic>
        <p:nvPicPr>
          <p:cNvPr id="5" name="Picture 14" descr="\\mars\groups\ir\2011\Analyst Day\Images\Internet_Connected_Screens_v2(3).jpg">
            <a:extLst>
              <a:ext uri="{FF2B5EF4-FFF2-40B4-BE49-F238E27FC236}">
                <a16:creationId xmlns:a16="http://schemas.microsoft.com/office/drawing/2014/main" id="{D3245940-C794-478C-B5F6-6A353CE64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 y="4447177"/>
            <a:ext cx="12187238" cy="181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3956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5" y="1479468"/>
            <a:ext cx="11180762" cy="2961903"/>
          </a:xfrm>
        </p:spPr>
        <p:txBody>
          <a:bodyPr/>
          <a:lstStyle/>
          <a:p>
            <a:pPr marL="0" lvl="1" indent="0">
              <a:spcAft>
                <a:spcPts val="1600"/>
              </a:spcAft>
              <a:buClrTx/>
              <a:buSzTx/>
              <a:buNone/>
            </a:pPr>
            <a:r>
              <a:rPr lang="en-US" sz="2000" noProof="0" dirty="0" smtClean="0">
                <a:latin typeface="+mn-lt"/>
              </a:rPr>
              <a:t>R</a:t>
            </a:r>
            <a:r>
              <a:rPr lang="tr-TR" sz="2000" noProof="0" dirty="0" err="1" smtClean="0">
                <a:latin typeface="+mn-lt"/>
              </a:rPr>
              <a:t>egisterların</a:t>
            </a:r>
            <a:r>
              <a:rPr lang="tr-TR" sz="2000" noProof="0" dirty="0" smtClean="0">
                <a:latin typeface="+mn-lt"/>
              </a:rPr>
              <a:t> </a:t>
            </a:r>
            <a:r>
              <a:rPr lang="en-US" sz="2000" noProof="0" dirty="0" err="1" smtClean="0">
                <a:latin typeface="+mn-lt"/>
              </a:rPr>
              <a:t>üçünün</a:t>
            </a:r>
            <a:r>
              <a:rPr lang="en-US" sz="2000" noProof="0" dirty="0" smtClean="0">
                <a:latin typeface="+mn-lt"/>
              </a:rPr>
              <a:t> </a:t>
            </a:r>
            <a:r>
              <a:rPr lang="tr-TR" sz="2000" noProof="0" dirty="0" smtClean="0">
                <a:latin typeface="+mn-lt"/>
              </a:rPr>
              <a:t>özel amaçları vardır; R13</a:t>
            </a:r>
            <a:r>
              <a:rPr lang="en-US" sz="2000" noProof="0" dirty="0" smtClean="0">
                <a:latin typeface="+mn-lt"/>
              </a:rPr>
              <a:t> </a:t>
            </a:r>
            <a:r>
              <a:rPr lang="tr-TR" sz="2000" noProof="0" dirty="0" smtClean="0">
                <a:latin typeface="+mn-lt"/>
              </a:rPr>
              <a:t>SP</a:t>
            </a:r>
            <a:r>
              <a:rPr lang="en-US" sz="2000" noProof="0" dirty="0" smtClean="0">
                <a:latin typeface="+mn-lt"/>
              </a:rPr>
              <a:t> </a:t>
            </a:r>
            <a:r>
              <a:rPr lang="en-US" sz="2000" noProof="0" dirty="0" err="1" smtClean="0">
                <a:latin typeface="+mn-lt"/>
              </a:rPr>
              <a:t>yani</a:t>
            </a:r>
            <a:r>
              <a:rPr lang="en-US" sz="2000" noProof="0" dirty="0" smtClean="0">
                <a:latin typeface="+mn-lt"/>
              </a:rPr>
              <a:t> </a:t>
            </a:r>
            <a:r>
              <a:rPr lang="en-US" sz="2000" noProof="0" dirty="0" err="1" smtClean="0">
                <a:latin typeface="+mn-lt"/>
              </a:rPr>
              <a:t>yığın</a:t>
            </a:r>
            <a:r>
              <a:rPr lang="en-US" sz="2000" noProof="0" dirty="0" smtClean="0">
                <a:latin typeface="+mn-lt"/>
              </a:rPr>
              <a:t> </a:t>
            </a:r>
            <a:r>
              <a:rPr lang="en-US" sz="2000" noProof="0" dirty="0" err="1" smtClean="0">
                <a:latin typeface="+mn-lt"/>
              </a:rPr>
              <a:t>işaretçisidir</a:t>
            </a:r>
            <a:r>
              <a:rPr lang="en-US" sz="2000" noProof="0" dirty="0" smtClean="0">
                <a:latin typeface="+mn-lt"/>
              </a:rPr>
              <a:t> (</a:t>
            </a:r>
            <a:r>
              <a:rPr lang="en-US" sz="2000" b="1" noProof="0" dirty="0" smtClean="0">
                <a:latin typeface="+mn-lt"/>
              </a:rPr>
              <a:t>Stack Pointer-SP</a:t>
            </a:r>
            <a:r>
              <a:rPr lang="en-US" sz="2000" noProof="0" dirty="0" smtClean="0">
                <a:latin typeface="+mn-lt"/>
              </a:rPr>
              <a:t>) </a:t>
            </a:r>
            <a:r>
              <a:rPr lang="tr-TR" sz="2000" noProof="0" dirty="0" smtClean="0">
                <a:latin typeface="+mn-lt"/>
              </a:rPr>
              <a:t>. Yığının çok önemli bir veri yapısı olduğunu ve dinamik olarak RAM belleğine tahsis edildiğini biliyor olabilirsiniz. SP, yığında depolanan son değeri tutan bellek adresini </a:t>
            </a:r>
            <a:r>
              <a:rPr lang="en-US" sz="2000" noProof="0" dirty="0" err="1" smtClean="0">
                <a:latin typeface="+mn-lt"/>
              </a:rPr>
              <a:t>tutar</a:t>
            </a:r>
            <a:r>
              <a:rPr lang="tr-TR" sz="2000" noProof="0" dirty="0" smtClean="0">
                <a:latin typeface="+mn-lt"/>
              </a:rPr>
              <a:t>. Bu</a:t>
            </a:r>
            <a:r>
              <a:rPr lang="en-US" sz="2000" noProof="0" dirty="0" smtClean="0">
                <a:latin typeface="+mn-lt"/>
              </a:rPr>
              <a:t> </a:t>
            </a:r>
            <a:r>
              <a:rPr lang="tr-TR" sz="2000" noProof="0" dirty="0" smtClean="0">
                <a:latin typeface="+mn-lt"/>
              </a:rPr>
              <a:t>görevler arasında geçiş yaparken bir programın </a:t>
            </a:r>
            <a:r>
              <a:rPr lang="en-US" sz="2000" noProof="0" dirty="0" err="1" smtClean="0">
                <a:latin typeface="+mn-lt"/>
              </a:rPr>
              <a:t>içeriğini</a:t>
            </a:r>
            <a:r>
              <a:rPr lang="tr-TR" sz="2000" noProof="0" dirty="0" smtClean="0">
                <a:latin typeface="+mn-lt"/>
              </a:rPr>
              <a:t> kaydetmek için kullanılır. </a:t>
            </a:r>
            <a:r>
              <a:rPr lang="en-US" sz="2000" noProof="0" dirty="0" smtClean="0">
                <a:latin typeface="+mn-lt"/>
              </a:rPr>
              <a:t> </a:t>
            </a:r>
            <a:r>
              <a:rPr lang="tr-TR" sz="2000" noProof="0" dirty="0" smtClean="0">
                <a:latin typeface="+mn-lt"/>
              </a:rPr>
              <a:t>Çoğu işlemci, </a:t>
            </a:r>
            <a:r>
              <a:rPr lang="tr-TR" sz="2000" noProof="0" dirty="0" err="1" smtClean="0">
                <a:latin typeface="+mn-lt"/>
              </a:rPr>
              <a:t>SP'yi</a:t>
            </a:r>
            <a:r>
              <a:rPr lang="tr-TR" sz="2000" noProof="0" dirty="0" smtClean="0">
                <a:latin typeface="+mn-lt"/>
              </a:rPr>
              <a:t> genel bir </a:t>
            </a:r>
            <a:r>
              <a:rPr lang="tr-TR" sz="2000" noProof="0" dirty="0" err="1" smtClean="0">
                <a:latin typeface="+mn-lt"/>
              </a:rPr>
              <a:t>register</a:t>
            </a:r>
            <a:r>
              <a:rPr lang="tr-TR" sz="2000" noProof="0" dirty="0" smtClean="0">
                <a:latin typeface="+mn-lt"/>
              </a:rPr>
              <a:t> olarak görmez, ancak bunu yapmak, daha sonra göreceğimiz gibi yığındaki verilere erişimi çok kolaylaştırır.</a:t>
            </a:r>
          </a:p>
          <a:p>
            <a:pPr marL="0" lvl="1" indent="0">
              <a:spcAft>
                <a:spcPts val="1600"/>
              </a:spcAft>
              <a:buClrTx/>
              <a:buSzTx/>
              <a:buNone/>
            </a:pPr>
            <a:r>
              <a:rPr lang="tr-TR" sz="2000" noProof="0" dirty="0" smtClean="0">
                <a:latin typeface="+mn-lt"/>
              </a:rPr>
              <a:t>Cortex-M0 işlemcideki iki SP</a:t>
            </a:r>
            <a:r>
              <a:rPr lang="en-US" sz="2000" noProof="0" dirty="0" smtClean="0">
                <a:latin typeface="+mn-lt"/>
              </a:rPr>
              <a:t> </a:t>
            </a:r>
            <a:r>
              <a:rPr lang="en-US" sz="2000" noProof="0" dirty="0" err="1" smtClean="0">
                <a:latin typeface="+mn-lt"/>
              </a:rPr>
              <a:t>var</a:t>
            </a:r>
            <a:r>
              <a:rPr lang="tr-TR" sz="2000" noProof="0" dirty="0" smtClean="0">
                <a:latin typeface="+mn-lt"/>
              </a:rPr>
              <a:t>d</a:t>
            </a:r>
            <a:r>
              <a:rPr lang="en-US" sz="2000" noProof="0" dirty="0" err="1" smtClean="0">
                <a:latin typeface="+mn-lt"/>
              </a:rPr>
              <a:t>ı</a:t>
            </a:r>
            <a:r>
              <a:rPr lang="tr-TR" sz="2000" noProof="0" dirty="0" smtClean="0">
                <a:latin typeface="+mn-lt"/>
              </a:rPr>
              <a:t>r</a:t>
            </a:r>
            <a:r>
              <a:rPr lang="en-US" sz="2000" dirty="0"/>
              <a:t>;</a:t>
            </a:r>
            <a:r>
              <a:rPr lang="tr-TR" sz="2000" noProof="0" dirty="0" smtClean="0">
                <a:latin typeface="+mn-lt"/>
              </a:rPr>
              <a:t> yani ana (MSP</a:t>
            </a:r>
            <a:r>
              <a:rPr lang="en-US" sz="2000" noProof="0" dirty="0" smtClean="0">
                <a:latin typeface="+mn-lt"/>
              </a:rPr>
              <a:t>-Main Stack Pointer</a:t>
            </a:r>
            <a:r>
              <a:rPr lang="tr-TR" sz="2000" noProof="0" dirty="0" smtClean="0">
                <a:latin typeface="+mn-lt"/>
              </a:rPr>
              <a:t>) ve süreç (PSP</a:t>
            </a:r>
            <a:r>
              <a:rPr lang="en-US" sz="2000" noProof="0" dirty="0" smtClean="0">
                <a:latin typeface="+mn-lt"/>
              </a:rPr>
              <a:t>-Process Stack Pointer</a:t>
            </a:r>
            <a:r>
              <a:rPr lang="tr-TR" sz="2000" noProof="0" dirty="0" smtClean="0">
                <a:latin typeface="+mn-lt"/>
              </a:rPr>
              <a:t>)</a:t>
            </a:r>
            <a:r>
              <a:rPr lang="tr-TR" sz="2000" i="1" noProof="0" dirty="0" smtClean="0">
                <a:latin typeface="+mn-lt"/>
              </a:rPr>
              <a:t>. </a:t>
            </a:r>
            <a:r>
              <a:rPr lang="tr-TR" sz="2000" noProof="0" dirty="0" smtClean="0">
                <a:latin typeface="+mn-lt"/>
              </a:rPr>
              <a:t>Basit uygulamalar için MSP genellikle her zaman kullanılır. Ayrıcalıklı erişim gerektiren uygulamalar için, ikisini birden kullanmamız gerekebilir: OS çekirdeği </a:t>
            </a:r>
            <a:r>
              <a:rPr lang="tr-TR" sz="2000" dirty="0"/>
              <a:t>ve</a:t>
            </a:r>
            <a:r>
              <a:rPr lang="en-US" sz="2000" dirty="0"/>
              <a:t> </a:t>
            </a:r>
            <a:r>
              <a:rPr lang="tr-TR" sz="2000" dirty="0"/>
              <a:t>özel durum işleyicileri </a:t>
            </a:r>
            <a:r>
              <a:rPr lang="tr-TR" sz="2000" noProof="0" dirty="0" smtClean="0">
                <a:latin typeface="+mn-lt"/>
              </a:rPr>
              <a:t>için MSP ve diğer görevler için PSP.</a:t>
            </a:r>
          </a:p>
          <a:p>
            <a:pPr marL="0" lvl="1" indent="0">
              <a:spcAft>
                <a:spcPts val="1600"/>
              </a:spcAft>
              <a:buClrTx/>
              <a:buSzTx/>
              <a:buNone/>
            </a:pPr>
            <a:endParaRPr lang="tr-TR" noProof="0" dirty="0" smtClean="0">
              <a:latin typeface="+mn-lt"/>
            </a:endParaRPr>
          </a:p>
          <a:p>
            <a:endParaRPr lang="tr-TR" noProof="0" dirty="0">
              <a:latin typeface="+mn-lt"/>
            </a:endParaRPr>
          </a:p>
        </p:txBody>
      </p:sp>
    </p:spTree>
    <p:extLst>
      <p:ext uri="{BB962C8B-B14F-4D97-AF65-F5344CB8AC3E}">
        <p14:creationId xmlns:p14="http://schemas.microsoft.com/office/powerpoint/2010/main" val="1135418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6" name="Rectangle 5">
            <a:extLst>
              <a:ext uri="{FF2B5EF4-FFF2-40B4-BE49-F238E27FC236}">
                <a16:creationId xmlns:a16="http://schemas.microsoft.com/office/drawing/2014/main" id="{350988E9-2F4F-4D0D-B6F8-95623195B54A}"/>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7" name="Rectangle 6">
            <a:extLst>
              <a:ext uri="{FF2B5EF4-FFF2-40B4-BE49-F238E27FC236}">
                <a16:creationId xmlns:a16="http://schemas.microsoft.com/office/drawing/2014/main" id="{3657C676-F194-4A2C-BC10-3D6E5E98FB9F}"/>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a:t>
            </a:r>
          </a:p>
        </p:txBody>
      </p:sp>
      <p:sp>
        <p:nvSpPr>
          <p:cNvPr id="8" name="Rectangle 7">
            <a:extLst>
              <a:ext uri="{FF2B5EF4-FFF2-40B4-BE49-F238E27FC236}">
                <a16:creationId xmlns:a16="http://schemas.microsoft.com/office/drawing/2014/main" id="{14B9CA49-FF4C-4183-8654-90C17A215308}"/>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9" name="Rectangle 8">
            <a:extLst>
              <a:ext uri="{FF2B5EF4-FFF2-40B4-BE49-F238E27FC236}">
                <a16:creationId xmlns:a16="http://schemas.microsoft.com/office/drawing/2014/main" id="{5070B5D0-469B-498E-A844-B0C37A3E112A}"/>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10" name="Rectangle 9">
            <a:extLst>
              <a:ext uri="{FF2B5EF4-FFF2-40B4-BE49-F238E27FC236}">
                <a16:creationId xmlns:a16="http://schemas.microsoft.com/office/drawing/2014/main" id="{D74263CD-DF76-4C9B-9CD9-C175E31FB22E}"/>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11" name="Rectangle 10">
            <a:extLst>
              <a:ext uri="{FF2B5EF4-FFF2-40B4-BE49-F238E27FC236}">
                <a16:creationId xmlns:a16="http://schemas.microsoft.com/office/drawing/2014/main" id="{541F845A-D468-4452-8AD1-228D00D5BFCC}"/>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12" name="Rectangle 11">
            <a:extLst>
              <a:ext uri="{FF2B5EF4-FFF2-40B4-BE49-F238E27FC236}">
                <a16:creationId xmlns:a16="http://schemas.microsoft.com/office/drawing/2014/main" id="{C0021BE3-C19B-4C54-AE89-4F7FF6A77199}"/>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13" name="Rectangle 12">
            <a:extLst>
              <a:ext uri="{FF2B5EF4-FFF2-40B4-BE49-F238E27FC236}">
                <a16:creationId xmlns:a16="http://schemas.microsoft.com/office/drawing/2014/main" id="{CB4FC8AD-C1EE-451D-805B-4C7BBD4D9137}"/>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14" name="Rectangle 13">
            <a:extLst>
              <a:ext uri="{FF2B5EF4-FFF2-40B4-BE49-F238E27FC236}">
                <a16:creationId xmlns:a16="http://schemas.microsoft.com/office/drawing/2014/main" id="{463435E1-39B4-4568-B1B2-9DDF10787008}"/>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15" name="Rectangle 14">
            <a:extLst>
              <a:ext uri="{FF2B5EF4-FFF2-40B4-BE49-F238E27FC236}">
                <a16:creationId xmlns:a16="http://schemas.microsoft.com/office/drawing/2014/main" id="{918FD83D-F78B-439D-9580-D74F34186598}"/>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16" name="Rectangle 15">
            <a:extLst>
              <a:ext uri="{FF2B5EF4-FFF2-40B4-BE49-F238E27FC236}">
                <a16:creationId xmlns:a16="http://schemas.microsoft.com/office/drawing/2014/main" id="{957606C8-BAA5-42CE-803D-232199E3862F}"/>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17" name="Rectangle 16">
            <a:extLst>
              <a:ext uri="{FF2B5EF4-FFF2-40B4-BE49-F238E27FC236}">
                <a16:creationId xmlns:a16="http://schemas.microsoft.com/office/drawing/2014/main" id="{D214A87B-E9F7-4DF4-9411-4F34EEB738B9}"/>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18" name="Rectangle 17">
            <a:extLst>
              <a:ext uri="{FF2B5EF4-FFF2-40B4-BE49-F238E27FC236}">
                <a16:creationId xmlns:a16="http://schemas.microsoft.com/office/drawing/2014/main" id="{45B3CCDD-3F4B-42BD-A2FC-39AE959653C5}"/>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19" name="Rectangle 18">
            <a:extLst>
              <a:ext uri="{FF2B5EF4-FFF2-40B4-BE49-F238E27FC236}">
                <a16:creationId xmlns:a16="http://schemas.microsoft.com/office/drawing/2014/main" id="{2D2AAA8F-A2C3-4C0A-848F-F27D3C69E79B}"/>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 (bankalı)</a:t>
            </a:r>
          </a:p>
        </p:txBody>
      </p:sp>
      <p:sp>
        <p:nvSpPr>
          <p:cNvPr id="20" name="Rectangle 19">
            <a:extLst>
              <a:ext uri="{FF2B5EF4-FFF2-40B4-BE49-F238E27FC236}">
                <a16:creationId xmlns:a16="http://schemas.microsoft.com/office/drawing/2014/main" id="{0F821E2B-F63F-4BE6-9782-B8E1928BCAF7}"/>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21" name="Rectangle 20">
            <a:extLst>
              <a:ext uri="{FF2B5EF4-FFF2-40B4-BE49-F238E27FC236}">
                <a16:creationId xmlns:a16="http://schemas.microsoft.com/office/drawing/2014/main" id="{9A031E68-BFA4-4759-963A-5A8EB043E6D2}"/>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22" name="Rectangle 21">
            <a:extLst>
              <a:ext uri="{FF2B5EF4-FFF2-40B4-BE49-F238E27FC236}">
                <a16:creationId xmlns:a16="http://schemas.microsoft.com/office/drawing/2014/main" id="{0FDEC684-E8D3-4920-A68E-276C42B4CE46}"/>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x PSR</a:t>
            </a:r>
          </a:p>
        </p:txBody>
      </p:sp>
      <p:sp>
        <p:nvSpPr>
          <p:cNvPr id="23" name="Right Brace 22">
            <a:extLst>
              <a:ext uri="{FF2B5EF4-FFF2-40B4-BE49-F238E27FC236}">
                <a16:creationId xmlns:a16="http://schemas.microsoft.com/office/drawing/2014/main" id="{C694EBD1-162E-4BFB-9599-3749201E346C}"/>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ight Brace 23">
            <a:extLst>
              <a:ext uri="{FF2B5EF4-FFF2-40B4-BE49-F238E27FC236}">
                <a16:creationId xmlns:a16="http://schemas.microsoft.com/office/drawing/2014/main" id="{9B94B6CC-1E84-4634-9C51-D54B5048B41B}"/>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TextBox 44">
            <a:extLst>
              <a:ext uri="{FF2B5EF4-FFF2-40B4-BE49-F238E27FC236}">
                <a16:creationId xmlns:a16="http://schemas.microsoft.com/office/drawing/2014/main" id="{A74C967E-55EE-4F1D-A856-EB14E2E0FBD9}"/>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İşaretçisi (SP)</a:t>
            </a:r>
          </a:p>
        </p:txBody>
      </p:sp>
      <p:sp>
        <p:nvSpPr>
          <p:cNvPr id="26" name="TextBox 45">
            <a:extLst>
              <a:ext uri="{FF2B5EF4-FFF2-40B4-BE49-F238E27FC236}">
                <a16:creationId xmlns:a16="http://schemas.microsoft.com/office/drawing/2014/main" id="{F96175D7-75A0-407D-ACE6-0EA3F863016C}"/>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Bağlantı Kaydı (LR)</a:t>
            </a:r>
          </a:p>
        </p:txBody>
      </p:sp>
      <p:sp>
        <p:nvSpPr>
          <p:cNvPr id="27" name="TextBox 46">
            <a:extLst>
              <a:ext uri="{FF2B5EF4-FFF2-40B4-BE49-F238E27FC236}">
                <a16:creationId xmlns:a16="http://schemas.microsoft.com/office/drawing/2014/main" id="{AA376824-AD28-4684-BA72-A44FFD7A98F7}"/>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Sayacı (PC)</a:t>
            </a:r>
          </a:p>
        </p:txBody>
      </p:sp>
      <p:sp>
        <p:nvSpPr>
          <p:cNvPr id="28" name="Rectangle 27">
            <a:extLst>
              <a:ext uri="{FF2B5EF4-FFF2-40B4-BE49-F238E27FC236}">
                <a16:creationId xmlns:a16="http://schemas.microsoft.com/office/drawing/2014/main" id="{D83B1CFE-5765-4A83-9350-A0422ABE51A6}"/>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PRIMASK</a:t>
            </a:r>
          </a:p>
        </p:txBody>
      </p:sp>
      <p:sp>
        <p:nvSpPr>
          <p:cNvPr id="29" name="Rectangle 28">
            <a:extLst>
              <a:ext uri="{FF2B5EF4-FFF2-40B4-BE49-F238E27FC236}">
                <a16:creationId xmlns:a16="http://schemas.microsoft.com/office/drawing/2014/main" id="{9A9ACF7D-508B-4DB3-8FF1-6AC604431370}"/>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KONTROL</a:t>
            </a:r>
          </a:p>
        </p:txBody>
      </p:sp>
      <p:sp>
        <p:nvSpPr>
          <p:cNvPr id="30" name="TextBox 49">
            <a:extLst>
              <a:ext uri="{FF2B5EF4-FFF2-40B4-BE49-F238E27FC236}">
                <a16:creationId xmlns:a16="http://schemas.microsoft.com/office/drawing/2014/main" id="{D5280882-D065-4903-80D3-D3A39D27DB43}"/>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Durumu </a:t>
            </a:r>
          </a:p>
          <a:p>
            <a:pPr algn="l" rtl="0" eaLnBrk="1" hangingPunct="1"/>
            <a:r>
              <a:rPr lang="en-GB" sz="900" b="0" dirty="0" err="1" smtClean="0"/>
              <a:t>registerlar</a:t>
            </a:r>
            <a:r>
              <a:rPr lang="en-GB" sz="900" b="0" dirty="0" smtClean="0"/>
              <a:t> </a:t>
            </a:r>
            <a:r>
              <a:rPr lang="en-GB" sz="900" b="0" dirty="0"/>
              <a:t>(PSR)</a:t>
            </a:r>
          </a:p>
        </p:txBody>
      </p:sp>
      <p:sp>
        <p:nvSpPr>
          <p:cNvPr id="31" name="TextBox 50">
            <a:extLst>
              <a:ext uri="{FF2B5EF4-FFF2-40B4-BE49-F238E27FC236}">
                <a16:creationId xmlns:a16="http://schemas.microsoft.com/office/drawing/2014/main" id="{2A121325-A611-479D-B192-424595985FC3}"/>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Maske Kaydını Kes</a:t>
            </a:r>
          </a:p>
        </p:txBody>
      </p:sp>
      <p:sp>
        <p:nvSpPr>
          <p:cNvPr id="32" name="TextBox 51">
            <a:extLst>
              <a:ext uri="{FF2B5EF4-FFF2-40B4-BE49-F238E27FC236}">
                <a16:creationId xmlns:a16="http://schemas.microsoft.com/office/drawing/2014/main" id="{84AF0F1A-612F-4394-A3D6-17E977171FAA}"/>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Tanımı</a:t>
            </a:r>
          </a:p>
        </p:txBody>
      </p:sp>
      <p:sp>
        <p:nvSpPr>
          <p:cNvPr id="33" name="TextBox 53">
            <a:extLst>
              <a:ext uri="{FF2B5EF4-FFF2-40B4-BE49-F238E27FC236}">
                <a16:creationId xmlns:a16="http://schemas.microsoft.com/office/drawing/2014/main" id="{FA14964E-9C35-4E79-BE8E-C0A7EFBBC99A}"/>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err="1"/>
              <a:t>Özel</a:t>
            </a:r>
            <a:r>
              <a:rPr lang="en-GB" sz="1200" dirty="0"/>
              <a:t> </a:t>
            </a:r>
            <a:r>
              <a:rPr lang="en-GB" sz="1200" dirty="0" err="1" smtClean="0"/>
              <a:t>registerlar</a:t>
            </a:r>
            <a:endParaRPr lang="en-GB" sz="1200" dirty="0"/>
          </a:p>
        </p:txBody>
      </p:sp>
      <p:sp>
        <p:nvSpPr>
          <p:cNvPr id="34" name="TextBox 56">
            <a:extLst>
              <a:ext uri="{FF2B5EF4-FFF2-40B4-BE49-F238E27FC236}">
                <a16:creationId xmlns:a16="http://schemas.microsoft.com/office/drawing/2014/main" id="{AD94193A-22C2-4E83-BC79-4E9C085FF778}"/>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smtClean="0"/>
              <a:t>register </a:t>
            </a:r>
            <a:r>
              <a:rPr lang="en-GB" sz="1200" dirty="0"/>
              <a:t>bankası</a:t>
            </a:r>
          </a:p>
        </p:txBody>
      </p:sp>
      <p:sp>
        <p:nvSpPr>
          <p:cNvPr id="35" name="Rectangle 34">
            <a:extLst>
              <a:ext uri="{FF2B5EF4-FFF2-40B4-BE49-F238E27FC236}">
                <a16:creationId xmlns:a16="http://schemas.microsoft.com/office/drawing/2014/main" id="{27229671-3028-446F-9879-2958E487E53C}"/>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MSP</a:t>
            </a:r>
          </a:p>
        </p:txBody>
      </p:sp>
      <p:sp>
        <p:nvSpPr>
          <p:cNvPr id="36" name="Rectangle 35">
            <a:extLst>
              <a:ext uri="{FF2B5EF4-FFF2-40B4-BE49-F238E27FC236}">
                <a16:creationId xmlns:a16="http://schemas.microsoft.com/office/drawing/2014/main" id="{258219B8-F894-4163-9E22-04111DDE2E23}"/>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PSP</a:t>
            </a:r>
          </a:p>
        </p:txBody>
      </p:sp>
      <p:sp>
        <p:nvSpPr>
          <p:cNvPr id="37" name="TextBox 59">
            <a:extLst>
              <a:ext uri="{FF2B5EF4-FFF2-40B4-BE49-F238E27FC236}">
                <a16:creationId xmlns:a16="http://schemas.microsoft.com/office/drawing/2014/main" id="{AD69823A-410E-43C6-9086-42E748915712}"/>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Ana Yığın İşaretçisi</a:t>
            </a:r>
          </a:p>
        </p:txBody>
      </p:sp>
      <p:sp>
        <p:nvSpPr>
          <p:cNvPr id="38" name="TextBox 60">
            <a:extLst>
              <a:ext uri="{FF2B5EF4-FFF2-40B4-BE49-F238E27FC236}">
                <a16:creationId xmlns:a16="http://schemas.microsoft.com/office/drawing/2014/main" id="{86C0E4A0-8BA4-4553-B98A-77A30F51D79E}"/>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İşlem Yığını İşaretçisi</a:t>
            </a:r>
          </a:p>
        </p:txBody>
      </p:sp>
      <p:sp>
        <p:nvSpPr>
          <p:cNvPr id="39" name="Rectangle 38">
            <a:extLst>
              <a:ext uri="{FF2B5EF4-FFF2-40B4-BE49-F238E27FC236}">
                <a16:creationId xmlns:a16="http://schemas.microsoft.com/office/drawing/2014/main" id="{EB2E7D55-94FE-4393-9034-D20C4D66DE6E}"/>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APSR</a:t>
            </a:r>
          </a:p>
        </p:txBody>
      </p:sp>
      <p:sp>
        <p:nvSpPr>
          <p:cNvPr id="40" name="Rectangle 39">
            <a:extLst>
              <a:ext uri="{FF2B5EF4-FFF2-40B4-BE49-F238E27FC236}">
                <a16:creationId xmlns:a16="http://schemas.microsoft.com/office/drawing/2014/main" id="{BFE93B93-537D-4205-ACDE-835A862FD1E8}"/>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EPSR</a:t>
            </a:r>
          </a:p>
        </p:txBody>
      </p:sp>
      <p:sp>
        <p:nvSpPr>
          <p:cNvPr id="41" name="Rectangle 40">
            <a:extLst>
              <a:ext uri="{FF2B5EF4-FFF2-40B4-BE49-F238E27FC236}">
                <a16:creationId xmlns:a16="http://schemas.microsoft.com/office/drawing/2014/main" id="{ADCC3EC3-D3D5-4156-84B6-9E405B2D5FF5}"/>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IPSR</a:t>
            </a:r>
          </a:p>
        </p:txBody>
      </p:sp>
      <p:sp>
        <p:nvSpPr>
          <p:cNvPr id="42" name="TextBox 74">
            <a:extLst>
              <a:ext uri="{FF2B5EF4-FFF2-40B4-BE49-F238E27FC236}">
                <a16:creationId xmlns:a16="http://schemas.microsoft.com/office/drawing/2014/main" id="{C8452D09-6AFC-4955-AC7B-0913A71D8959}"/>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Uygulama</a:t>
            </a:r>
          </a:p>
          <a:p>
            <a:pPr algn="ctr" rtl="0" eaLnBrk="1" hangingPunct="1"/>
            <a:r>
              <a:rPr lang="en-GB" sz="900" b="0" dirty="0"/>
              <a:t>PSR</a:t>
            </a:r>
          </a:p>
        </p:txBody>
      </p:sp>
      <p:sp>
        <p:nvSpPr>
          <p:cNvPr id="43" name="TextBox 75">
            <a:extLst>
              <a:ext uri="{FF2B5EF4-FFF2-40B4-BE49-F238E27FC236}">
                <a16:creationId xmlns:a16="http://schemas.microsoft.com/office/drawing/2014/main" id="{97138F41-87E8-447F-B018-1D5D352B22C4}"/>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Yürütme</a:t>
            </a:r>
          </a:p>
          <a:p>
            <a:pPr algn="ctr" rtl="0" eaLnBrk="1" hangingPunct="1"/>
            <a:r>
              <a:rPr lang="en-GB" sz="900" b="0" dirty="0"/>
              <a:t>PSR</a:t>
            </a:r>
          </a:p>
        </p:txBody>
      </p:sp>
      <p:sp>
        <p:nvSpPr>
          <p:cNvPr id="44" name="TextBox 76">
            <a:extLst>
              <a:ext uri="{FF2B5EF4-FFF2-40B4-BE49-F238E27FC236}">
                <a16:creationId xmlns:a16="http://schemas.microsoft.com/office/drawing/2014/main" id="{07B6EA5E-49B9-4DCF-89D6-57E0348E5B00}"/>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Kesmek</a:t>
            </a:r>
          </a:p>
          <a:p>
            <a:pPr algn="ctr" rtl="0" eaLnBrk="1" hangingPunct="1"/>
            <a:r>
              <a:rPr lang="en-GB" sz="900" b="0" dirty="0"/>
              <a:t>PSR</a:t>
            </a:r>
          </a:p>
        </p:txBody>
      </p:sp>
      <p:sp>
        <p:nvSpPr>
          <p:cNvPr id="45" name="TextBox 89">
            <a:extLst>
              <a:ext uri="{FF2B5EF4-FFF2-40B4-BE49-F238E27FC236}">
                <a16:creationId xmlns:a16="http://schemas.microsoft.com/office/drawing/2014/main" id="{C5EBE3B5-ECD1-4F80-9FF1-42C13528A206}"/>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Düşük</a:t>
            </a:r>
          </a:p>
          <a:p>
            <a:pPr algn="ctr" rtl="0" eaLnBrk="1" hangingPunct="1"/>
            <a:r>
              <a:rPr lang="en-GB" sz="900" b="0" dirty="0" err="1" smtClean="0"/>
              <a:t>registerlar</a:t>
            </a:r>
            <a:endParaRPr lang="en-GB" sz="900" b="0" dirty="0"/>
          </a:p>
        </p:txBody>
      </p:sp>
      <p:sp>
        <p:nvSpPr>
          <p:cNvPr id="46" name="TextBox 90">
            <a:extLst>
              <a:ext uri="{FF2B5EF4-FFF2-40B4-BE49-F238E27FC236}">
                <a16:creationId xmlns:a16="http://schemas.microsoft.com/office/drawing/2014/main" id="{2DD5004B-3768-4465-8A00-9900B58A0411}"/>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Yüksek</a:t>
            </a:r>
          </a:p>
          <a:p>
            <a:pPr algn="ctr" rtl="0" eaLnBrk="1" hangingPunct="1"/>
            <a:r>
              <a:rPr lang="en-GB" sz="900" b="0" dirty="0" err="1" smtClean="0"/>
              <a:t>registerlar</a:t>
            </a:r>
            <a:endParaRPr lang="en-GB" sz="900" b="0" dirty="0"/>
          </a:p>
        </p:txBody>
      </p:sp>
      <p:sp>
        <p:nvSpPr>
          <p:cNvPr id="47" name="TextBox 95">
            <a:extLst>
              <a:ext uri="{FF2B5EF4-FFF2-40B4-BE49-F238E27FC236}">
                <a16:creationId xmlns:a16="http://schemas.microsoft.com/office/drawing/2014/main" id="{1934C98B-422E-4874-ACCF-53046B02FB5F}"/>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Genel Amaç</a:t>
            </a:r>
          </a:p>
          <a:p>
            <a:pPr algn="ctr" rtl="0" eaLnBrk="1" hangingPunct="1"/>
            <a:r>
              <a:rPr lang="en-GB" sz="900" b="0" dirty="0"/>
              <a:t> </a:t>
            </a:r>
            <a:r>
              <a:rPr lang="en-GB" sz="900" b="0" dirty="0" smtClean="0"/>
              <a:t>register </a:t>
            </a:r>
            <a:r>
              <a:rPr lang="en-GB" sz="900" b="0" dirty="0"/>
              <a:t>ol</a:t>
            </a:r>
          </a:p>
        </p:txBody>
      </p:sp>
      <p:sp>
        <p:nvSpPr>
          <p:cNvPr id="48" name="Right Brace 47">
            <a:extLst>
              <a:ext uri="{FF2B5EF4-FFF2-40B4-BE49-F238E27FC236}">
                <a16:creationId xmlns:a16="http://schemas.microsoft.com/office/drawing/2014/main" id="{A1F6A3E8-A6AF-46AF-AEFF-9707DEE573EC}"/>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9" name="Right Arrow 16409">
            <a:extLst>
              <a:ext uri="{FF2B5EF4-FFF2-40B4-BE49-F238E27FC236}">
                <a16:creationId xmlns:a16="http://schemas.microsoft.com/office/drawing/2014/main" id="{026C470B-EAEB-431B-8A19-AF85B3C5C050}"/>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0" name="Right Arrow 103">
            <a:extLst>
              <a:ext uri="{FF2B5EF4-FFF2-40B4-BE49-F238E27FC236}">
                <a16:creationId xmlns:a16="http://schemas.microsoft.com/office/drawing/2014/main" id="{CCB5C1FB-5B2F-49FA-80A1-E3F2C748C7D4}"/>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1" name="Right Brace 50">
            <a:extLst>
              <a:ext uri="{FF2B5EF4-FFF2-40B4-BE49-F238E27FC236}">
                <a16:creationId xmlns:a16="http://schemas.microsoft.com/office/drawing/2014/main" id="{DE20C5A4-7B6A-42CD-A69B-812D4EFE8BFF}"/>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52" name="Straight Connector 51">
            <a:extLst>
              <a:ext uri="{FF2B5EF4-FFF2-40B4-BE49-F238E27FC236}">
                <a16:creationId xmlns:a16="http://schemas.microsoft.com/office/drawing/2014/main" id="{E9128567-1F31-4A8D-A6D3-2F6481D23ED4}"/>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779CB061-7CB3-4574-A43F-E2C398D51FF6}"/>
              </a:ext>
            </a:extLst>
          </p:cNvPr>
          <p:cNvSpPr/>
          <p:nvPr/>
        </p:nvSpPr>
        <p:spPr bwMode="auto">
          <a:xfrm>
            <a:off x="4670717" y="4517800"/>
            <a:ext cx="3237235" cy="160337"/>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 name="Rectangle 1"/>
          <p:cNvSpPr/>
          <p:nvPr/>
        </p:nvSpPr>
        <p:spPr>
          <a:xfrm>
            <a:off x="8874558" y="717136"/>
            <a:ext cx="3153319" cy="2308324"/>
          </a:xfrm>
          <a:prstGeom prst="rect">
            <a:avLst/>
          </a:prstGeom>
        </p:spPr>
        <p:txBody>
          <a:bodyPr wrap="square">
            <a:spAutoFit/>
          </a:bodyPr>
          <a:lstStyle/>
          <a:p>
            <a:pPr lvl="0">
              <a:spcBef>
                <a:spcPct val="30000"/>
              </a:spcBef>
              <a:defRPr/>
            </a:pPr>
            <a:r>
              <a:rPr lang="en-GB" dirty="0" smtClean="0"/>
              <a:t>R14 LR(Link Register). </a:t>
            </a:r>
            <a:r>
              <a:rPr lang="en-GB" dirty="0"/>
              <a:t>Cortex-M0 </a:t>
            </a:r>
            <a:r>
              <a:rPr lang="en-GB" dirty="0" err="1"/>
              <a:t>mimarisinde</a:t>
            </a:r>
            <a:r>
              <a:rPr lang="en-GB" dirty="0"/>
              <a:t> </a:t>
            </a:r>
            <a:r>
              <a:rPr lang="en-GB" dirty="0" err="1"/>
              <a:t>bir</a:t>
            </a:r>
            <a:r>
              <a:rPr lang="en-GB" dirty="0"/>
              <a:t> alt </a:t>
            </a:r>
            <a:r>
              <a:rPr lang="en-GB" dirty="0" err="1"/>
              <a:t>yordamı</a:t>
            </a:r>
            <a:r>
              <a:rPr lang="en-GB" dirty="0"/>
              <a:t> </a:t>
            </a:r>
            <a:r>
              <a:rPr lang="en-GB" dirty="0" err="1"/>
              <a:t>çağırdığınızda</a:t>
            </a:r>
            <a:r>
              <a:rPr lang="en-GB" dirty="0"/>
              <a:t>, LR </a:t>
            </a:r>
            <a:r>
              <a:rPr lang="en-GB" dirty="0" err="1"/>
              <a:t>otomatik</a:t>
            </a:r>
            <a:r>
              <a:rPr lang="en-GB" dirty="0"/>
              <a:t> </a:t>
            </a:r>
            <a:r>
              <a:rPr lang="en-GB" dirty="0" err="1"/>
              <a:t>olarak</a:t>
            </a:r>
            <a:r>
              <a:rPr lang="en-GB" dirty="0"/>
              <a:t> </a:t>
            </a:r>
            <a:r>
              <a:rPr lang="en-GB" dirty="0" err="1"/>
              <a:t>dönüş</a:t>
            </a:r>
            <a:r>
              <a:rPr lang="en-GB" dirty="0"/>
              <a:t> </a:t>
            </a:r>
            <a:r>
              <a:rPr lang="en-GB" dirty="0" err="1"/>
              <a:t>adresi</a:t>
            </a:r>
            <a:r>
              <a:rPr lang="en-GB" dirty="0"/>
              <a:t> </a:t>
            </a:r>
            <a:r>
              <a:rPr lang="en-GB" dirty="0" err="1"/>
              <a:t>ile</a:t>
            </a:r>
            <a:r>
              <a:rPr lang="en-GB" dirty="0"/>
              <a:t> </a:t>
            </a:r>
            <a:r>
              <a:rPr lang="en-GB" dirty="0" err="1"/>
              <a:t>yüklenir</a:t>
            </a:r>
            <a:r>
              <a:rPr lang="en-GB" dirty="0"/>
              <a:t>, </a:t>
            </a:r>
            <a:r>
              <a:rPr lang="en-GB" dirty="0" err="1"/>
              <a:t>bu</a:t>
            </a:r>
            <a:r>
              <a:rPr lang="en-GB" dirty="0"/>
              <a:t> </a:t>
            </a:r>
            <a:r>
              <a:rPr lang="en-GB" dirty="0" err="1"/>
              <a:t>nedenle</a:t>
            </a:r>
            <a:r>
              <a:rPr lang="en-GB" dirty="0"/>
              <a:t> alt </a:t>
            </a:r>
            <a:r>
              <a:rPr lang="en-GB" dirty="0" err="1"/>
              <a:t>yordamın</a:t>
            </a:r>
            <a:r>
              <a:rPr lang="en-GB" dirty="0"/>
              <a:t> </a:t>
            </a:r>
            <a:r>
              <a:rPr lang="en-GB" dirty="0" err="1"/>
              <a:t>sonunda</a:t>
            </a:r>
            <a:r>
              <a:rPr lang="en-GB" dirty="0"/>
              <a:t>, </a:t>
            </a:r>
            <a:r>
              <a:rPr lang="en-GB" dirty="0" err="1"/>
              <a:t>çağıran</a:t>
            </a:r>
            <a:r>
              <a:rPr lang="en-GB" dirty="0"/>
              <a:t> </a:t>
            </a:r>
            <a:r>
              <a:rPr lang="en-GB" dirty="0" err="1"/>
              <a:t>programa</a:t>
            </a:r>
            <a:r>
              <a:rPr lang="en-GB" dirty="0"/>
              <a:t> </a:t>
            </a:r>
            <a:r>
              <a:rPr lang="en-GB" dirty="0" err="1"/>
              <a:t>geri</a:t>
            </a:r>
            <a:r>
              <a:rPr lang="en-GB" dirty="0"/>
              <a:t> </a:t>
            </a:r>
            <a:r>
              <a:rPr lang="en-GB" dirty="0" err="1"/>
              <a:t>dönmek</a:t>
            </a:r>
            <a:r>
              <a:rPr lang="en-GB" dirty="0"/>
              <a:t> </a:t>
            </a:r>
            <a:r>
              <a:rPr lang="en-GB" dirty="0" err="1"/>
              <a:t>için</a:t>
            </a:r>
            <a:r>
              <a:rPr lang="en-GB" dirty="0"/>
              <a:t> </a:t>
            </a:r>
            <a:r>
              <a:rPr lang="en-GB" dirty="0" err="1"/>
              <a:t>LR'deki</a:t>
            </a:r>
            <a:r>
              <a:rPr lang="en-GB" dirty="0"/>
              <a:t> </a:t>
            </a:r>
            <a:r>
              <a:rPr lang="en-GB" dirty="0" err="1"/>
              <a:t>değeri</a:t>
            </a:r>
            <a:r>
              <a:rPr lang="en-GB" dirty="0"/>
              <a:t> </a:t>
            </a:r>
            <a:r>
              <a:rPr lang="en-GB" dirty="0" err="1"/>
              <a:t>kullanırız</a:t>
            </a:r>
            <a:r>
              <a:rPr lang="en-GB" dirty="0"/>
              <a:t>.</a:t>
            </a:r>
          </a:p>
        </p:txBody>
      </p:sp>
    </p:spTree>
    <p:extLst>
      <p:ext uri="{BB962C8B-B14F-4D97-AF65-F5344CB8AC3E}">
        <p14:creationId xmlns:p14="http://schemas.microsoft.com/office/powerpoint/2010/main" val="35075603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6" name="Rectangle 5">
            <a:extLst>
              <a:ext uri="{FF2B5EF4-FFF2-40B4-BE49-F238E27FC236}">
                <a16:creationId xmlns:a16="http://schemas.microsoft.com/office/drawing/2014/main" id="{F361F9C1-181A-4EE1-AA20-7A959888D36A}"/>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7" name="Rectangle 6">
            <a:extLst>
              <a:ext uri="{FF2B5EF4-FFF2-40B4-BE49-F238E27FC236}">
                <a16:creationId xmlns:a16="http://schemas.microsoft.com/office/drawing/2014/main" id="{0A652529-527A-4B28-A9A7-B5BF2A39DA1D}"/>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a:t>
            </a:r>
          </a:p>
        </p:txBody>
      </p:sp>
      <p:sp>
        <p:nvSpPr>
          <p:cNvPr id="8" name="Rectangle 7">
            <a:extLst>
              <a:ext uri="{FF2B5EF4-FFF2-40B4-BE49-F238E27FC236}">
                <a16:creationId xmlns:a16="http://schemas.microsoft.com/office/drawing/2014/main" id="{9577FA43-698C-4127-BF1B-28C17A42B15D}"/>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9" name="Rectangle 8">
            <a:extLst>
              <a:ext uri="{FF2B5EF4-FFF2-40B4-BE49-F238E27FC236}">
                <a16:creationId xmlns:a16="http://schemas.microsoft.com/office/drawing/2014/main" id="{D2E38CF7-8EFE-429A-8A17-757F5B985BDA}"/>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10" name="Rectangle 9">
            <a:extLst>
              <a:ext uri="{FF2B5EF4-FFF2-40B4-BE49-F238E27FC236}">
                <a16:creationId xmlns:a16="http://schemas.microsoft.com/office/drawing/2014/main" id="{A8E0BC57-82DB-4707-8998-1407399D961C}"/>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11" name="Rectangle 10">
            <a:extLst>
              <a:ext uri="{FF2B5EF4-FFF2-40B4-BE49-F238E27FC236}">
                <a16:creationId xmlns:a16="http://schemas.microsoft.com/office/drawing/2014/main" id="{148F82E9-75A7-47E4-B6EC-AE1D781BF408}"/>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12" name="Rectangle 11">
            <a:extLst>
              <a:ext uri="{FF2B5EF4-FFF2-40B4-BE49-F238E27FC236}">
                <a16:creationId xmlns:a16="http://schemas.microsoft.com/office/drawing/2014/main" id="{E4371456-4857-49A3-B200-D94C6248C3FF}"/>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13" name="Rectangle 12">
            <a:extLst>
              <a:ext uri="{FF2B5EF4-FFF2-40B4-BE49-F238E27FC236}">
                <a16:creationId xmlns:a16="http://schemas.microsoft.com/office/drawing/2014/main" id="{867321FE-F6F3-4A33-8F11-7F81F14A4464}"/>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14" name="Rectangle 13">
            <a:extLst>
              <a:ext uri="{FF2B5EF4-FFF2-40B4-BE49-F238E27FC236}">
                <a16:creationId xmlns:a16="http://schemas.microsoft.com/office/drawing/2014/main" id="{95D44260-99B0-4C0C-9017-50FE738420F5}"/>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15" name="Rectangle 14">
            <a:extLst>
              <a:ext uri="{FF2B5EF4-FFF2-40B4-BE49-F238E27FC236}">
                <a16:creationId xmlns:a16="http://schemas.microsoft.com/office/drawing/2014/main" id="{11BDD562-D9EF-4194-A486-6D7CB7135B1B}"/>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16" name="Rectangle 15">
            <a:extLst>
              <a:ext uri="{FF2B5EF4-FFF2-40B4-BE49-F238E27FC236}">
                <a16:creationId xmlns:a16="http://schemas.microsoft.com/office/drawing/2014/main" id="{B02E5FEF-92B9-4855-804A-FC908F2E95FD}"/>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17" name="Rectangle 16">
            <a:extLst>
              <a:ext uri="{FF2B5EF4-FFF2-40B4-BE49-F238E27FC236}">
                <a16:creationId xmlns:a16="http://schemas.microsoft.com/office/drawing/2014/main" id="{C6C16AF5-FBF3-4460-9926-FDCB8ABDBE7A}"/>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18" name="Rectangle 17">
            <a:extLst>
              <a:ext uri="{FF2B5EF4-FFF2-40B4-BE49-F238E27FC236}">
                <a16:creationId xmlns:a16="http://schemas.microsoft.com/office/drawing/2014/main" id="{34B69584-D4DC-4ECB-8565-CE529CD6CC20}"/>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19" name="Rectangle 18">
            <a:extLst>
              <a:ext uri="{FF2B5EF4-FFF2-40B4-BE49-F238E27FC236}">
                <a16:creationId xmlns:a16="http://schemas.microsoft.com/office/drawing/2014/main" id="{B2FC8AE2-DE75-4B1F-BE50-ACF92C199088}"/>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 (bankalı)</a:t>
            </a:r>
          </a:p>
        </p:txBody>
      </p:sp>
      <p:sp>
        <p:nvSpPr>
          <p:cNvPr id="20" name="Rectangle 19">
            <a:extLst>
              <a:ext uri="{FF2B5EF4-FFF2-40B4-BE49-F238E27FC236}">
                <a16:creationId xmlns:a16="http://schemas.microsoft.com/office/drawing/2014/main" id="{70D3E1C9-0B26-4AC7-90C6-8FDEA89D0237}"/>
              </a:ext>
            </a:extLst>
          </p:cNvPr>
          <p:cNvSpPr/>
          <p:nvPr/>
        </p:nvSpPr>
        <p:spPr bwMode="auto">
          <a:xfrm>
            <a:off x="4762757" y="4532540"/>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21" name="Rectangle 20">
            <a:extLst>
              <a:ext uri="{FF2B5EF4-FFF2-40B4-BE49-F238E27FC236}">
                <a16:creationId xmlns:a16="http://schemas.microsoft.com/office/drawing/2014/main" id="{85064712-F484-4C19-A27B-6D1883208C88}"/>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22" name="Rectangle 21">
            <a:extLst>
              <a:ext uri="{FF2B5EF4-FFF2-40B4-BE49-F238E27FC236}">
                <a16:creationId xmlns:a16="http://schemas.microsoft.com/office/drawing/2014/main" id="{23B090A1-C343-47B1-9DCD-86DAAA5FF57F}"/>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x PSR</a:t>
            </a:r>
          </a:p>
        </p:txBody>
      </p:sp>
      <p:sp>
        <p:nvSpPr>
          <p:cNvPr id="23" name="Right Brace 22">
            <a:extLst>
              <a:ext uri="{FF2B5EF4-FFF2-40B4-BE49-F238E27FC236}">
                <a16:creationId xmlns:a16="http://schemas.microsoft.com/office/drawing/2014/main" id="{4F56DC56-35DB-49CB-A77E-A1571ED2DBE1}"/>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ight Brace 23">
            <a:extLst>
              <a:ext uri="{FF2B5EF4-FFF2-40B4-BE49-F238E27FC236}">
                <a16:creationId xmlns:a16="http://schemas.microsoft.com/office/drawing/2014/main" id="{8C818A71-CC08-4293-AE69-BBC31827EC5D}"/>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TextBox 44">
            <a:extLst>
              <a:ext uri="{FF2B5EF4-FFF2-40B4-BE49-F238E27FC236}">
                <a16:creationId xmlns:a16="http://schemas.microsoft.com/office/drawing/2014/main" id="{317DFA89-5C21-489C-A5FE-D4B02E0EBE87}"/>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İşaretçisi (SP)</a:t>
            </a:r>
          </a:p>
        </p:txBody>
      </p:sp>
      <p:sp>
        <p:nvSpPr>
          <p:cNvPr id="26" name="TextBox 45">
            <a:extLst>
              <a:ext uri="{FF2B5EF4-FFF2-40B4-BE49-F238E27FC236}">
                <a16:creationId xmlns:a16="http://schemas.microsoft.com/office/drawing/2014/main" id="{DDDFB22A-4F2C-407E-9E9B-BC0A160FFB1E}"/>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Bağlantı Kaydı (LR)</a:t>
            </a:r>
          </a:p>
        </p:txBody>
      </p:sp>
      <p:sp>
        <p:nvSpPr>
          <p:cNvPr id="27" name="TextBox 46">
            <a:extLst>
              <a:ext uri="{FF2B5EF4-FFF2-40B4-BE49-F238E27FC236}">
                <a16:creationId xmlns:a16="http://schemas.microsoft.com/office/drawing/2014/main" id="{D3B5BAAD-5CF4-4EE0-BD23-89FF53FA53BA}"/>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Sayacı (PC)</a:t>
            </a:r>
          </a:p>
        </p:txBody>
      </p:sp>
      <p:sp>
        <p:nvSpPr>
          <p:cNvPr id="28" name="Rectangle 27">
            <a:extLst>
              <a:ext uri="{FF2B5EF4-FFF2-40B4-BE49-F238E27FC236}">
                <a16:creationId xmlns:a16="http://schemas.microsoft.com/office/drawing/2014/main" id="{C2DBFD45-0612-43CB-9009-97701DC290C5}"/>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PRIMASK</a:t>
            </a:r>
          </a:p>
        </p:txBody>
      </p:sp>
      <p:sp>
        <p:nvSpPr>
          <p:cNvPr id="29" name="Rectangle 28">
            <a:extLst>
              <a:ext uri="{FF2B5EF4-FFF2-40B4-BE49-F238E27FC236}">
                <a16:creationId xmlns:a16="http://schemas.microsoft.com/office/drawing/2014/main" id="{1C82B1B0-B9C4-4B27-9E2C-E0A8E1E9F197}"/>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KONTROL</a:t>
            </a:r>
          </a:p>
        </p:txBody>
      </p:sp>
      <p:sp>
        <p:nvSpPr>
          <p:cNvPr id="30" name="TextBox 49">
            <a:extLst>
              <a:ext uri="{FF2B5EF4-FFF2-40B4-BE49-F238E27FC236}">
                <a16:creationId xmlns:a16="http://schemas.microsoft.com/office/drawing/2014/main" id="{E918C6BE-B29C-42E6-B145-E9B01AC8041F}"/>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Durumu </a:t>
            </a:r>
          </a:p>
          <a:p>
            <a:pPr algn="l" rtl="0" eaLnBrk="1" hangingPunct="1"/>
            <a:r>
              <a:rPr lang="en-GB" sz="900" b="0" dirty="0" err="1" smtClean="0"/>
              <a:t>registerlar</a:t>
            </a:r>
            <a:r>
              <a:rPr lang="en-GB" sz="900" b="0" dirty="0" smtClean="0"/>
              <a:t> </a:t>
            </a:r>
            <a:r>
              <a:rPr lang="en-GB" sz="900" b="0" dirty="0"/>
              <a:t>(PSR)</a:t>
            </a:r>
          </a:p>
        </p:txBody>
      </p:sp>
      <p:sp>
        <p:nvSpPr>
          <p:cNvPr id="31" name="TextBox 50">
            <a:extLst>
              <a:ext uri="{FF2B5EF4-FFF2-40B4-BE49-F238E27FC236}">
                <a16:creationId xmlns:a16="http://schemas.microsoft.com/office/drawing/2014/main" id="{A108EF4A-8423-4825-A149-F2288CA9ADFF}"/>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Maske Kaydını Kes</a:t>
            </a:r>
          </a:p>
        </p:txBody>
      </p:sp>
      <p:sp>
        <p:nvSpPr>
          <p:cNvPr id="32" name="TextBox 51">
            <a:extLst>
              <a:ext uri="{FF2B5EF4-FFF2-40B4-BE49-F238E27FC236}">
                <a16:creationId xmlns:a16="http://schemas.microsoft.com/office/drawing/2014/main" id="{D3D70A9F-A393-425B-9BCA-A2E60B80D5B4}"/>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Tanımı</a:t>
            </a:r>
          </a:p>
        </p:txBody>
      </p:sp>
      <p:sp>
        <p:nvSpPr>
          <p:cNvPr id="33" name="TextBox 53">
            <a:extLst>
              <a:ext uri="{FF2B5EF4-FFF2-40B4-BE49-F238E27FC236}">
                <a16:creationId xmlns:a16="http://schemas.microsoft.com/office/drawing/2014/main" id="{D163352B-8E2D-4F12-8634-1836D9DDC3ED}"/>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err="1"/>
              <a:t>Özel</a:t>
            </a:r>
            <a:r>
              <a:rPr lang="en-GB" sz="1200" dirty="0"/>
              <a:t> </a:t>
            </a:r>
            <a:r>
              <a:rPr lang="en-GB" sz="1200" dirty="0" err="1" smtClean="0"/>
              <a:t>registerlar</a:t>
            </a:r>
            <a:endParaRPr lang="en-GB" sz="1200" dirty="0"/>
          </a:p>
        </p:txBody>
      </p:sp>
      <p:sp>
        <p:nvSpPr>
          <p:cNvPr id="34" name="TextBox 56">
            <a:extLst>
              <a:ext uri="{FF2B5EF4-FFF2-40B4-BE49-F238E27FC236}">
                <a16:creationId xmlns:a16="http://schemas.microsoft.com/office/drawing/2014/main" id="{C000173D-58DE-420C-A92D-11B3BF3F0E22}"/>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smtClean="0"/>
              <a:t>register </a:t>
            </a:r>
            <a:r>
              <a:rPr lang="en-GB" sz="1200" dirty="0"/>
              <a:t>bankası</a:t>
            </a:r>
          </a:p>
        </p:txBody>
      </p:sp>
      <p:sp>
        <p:nvSpPr>
          <p:cNvPr id="35" name="Rectangle 34">
            <a:extLst>
              <a:ext uri="{FF2B5EF4-FFF2-40B4-BE49-F238E27FC236}">
                <a16:creationId xmlns:a16="http://schemas.microsoft.com/office/drawing/2014/main" id="{6EF0D1D3-0E61-4FFA-AB10-B118E91F5EC6}"/>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MSP</a:t>
            </a:r>
          </a:p>
        </p:txBody>
      </p:sp>
      <p:sp>
        <p:nvSpPr>
          <p:cNvPr id="36" name="Rectangle 35">
            <a:extLst>
              <a:ext uri="{FF2B5EF4-FFF2-40B4-BE49-F238E27FC236}">
                <a16:creationId xmlns:a16="http://schemas.microsoft.com/office/drawing/2014/main" id="{2A14EF63-2954-45BB-BF14-42D71C176E13}"/>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PSP</a:t>
            </a:r>
          </a:p>
        </p:txBody>
      </p:sp>
      <p:sp>
        <p:nvSpPr>
          <p:cNvPr id="37" name="TextBox 59">
            <a:extLst>
              <a:ext uri="{FF2B5EF4-FFF2-40B4-BE49-F238E27FC236}">
                <a16:creationId xmlns:a16="http://schemas.microsoft.com/office/drawing/2014/main" id="{1FE21898-6AB8-4895-8384-8D5A8CFFC88F}"/>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Ana Yığın İşaretçisi</a:t>
            </a:r>
          </a:p>
        </p:txBody>
      </p:sp>
      <p:sp>
        <p:nvSpPr>
          <p:cNvPr id="38" name="TextBox 60">
            <a:extLst>
              <a:ext uri="{FF2B5EF4-FFF2-40B4-BE49-F238E27FC236}">
                <a16:creationId xmlns:a16="http://schemas.microsoft.com/office/drawing/2014/main" id="{E0AC9734-D6C2-47A2-9B05-54686EC9E23B}"/>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İşlem Yığını İşaretçisi</a:t>
            </a:r>
          </a:p>
        </p:txBody>
      </p:sp>
      <p:sp>
        <p:nvSpPr>
          <p:cNvPr id="39" name="Rectangle 38">
            <a:extLst>
              <a:ext uri="{FF2B5EF4-FFF2-40B4-BE49-F238E27FC236}">
                <a16:creationId xmlns:a16="http://schemas.microsoft.com/office/drawing/2014/main" id="{9C8857DB-1B8B-4447-85DA-E824E5C6EB54}"/>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APSR</a:t>
            </a:r>
          </a:p>
        </p:txBody>
      </p:sp>
      <p:sp>
        <p:nvSpPr>
          <p:cNvPr id="40" name="Rectangle 39">
            <a:extLst>
              <a:ext uri="{FF2B5EF4-FFF2-40B4-BE49-F238E27FC236}">
                <a16:creationId xmlns:a16="http://schemas.microsoft.com/office/drawing/2014/main" id="{AB8F412E-D87C-4D2D-B430-EBA295F1E17D}"/>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EPSR</a:t>
            </a:r>
          </a:p>
        </p:txBody>
      </p:sp>
      <p:sp>
        <p:nvSpPr>
          <p:cNvPr id="41" name="Rectangle 40">
            <a:extLst>
              <a:ext uri="{FF2B5EF4-FFF2-40B4-BE49-F238E27FC236}">
                <a16:creationId xmlns:a16="http://schemas.microsoft.com/office/drawing/2014/main" id="{E1D6A8C3-6B61-4D96-997A-223B532DBD28}"/>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IPSR</a:t>
            </a:r>
          </a:p>
        </p:txBody>
      </p:sp>
      <p:sp>
        <p:nvSpPr>
          <p:cNvPr id="42" name="TextBox 74">
            <a:extLst>
              <a:ext uri="{FF2B5EF4-FFF2-40B4-BE49-F238E27FC236}">
                <a16:creationId xmlns:a16="http://schemas.microsoft.com/office/drawing/2014/main" id="{1126999D-09AF-42EF-B9A9-81E06B872589}"/>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Uygulama</a:t>
            </a:r>
          </a:p>
          <a:p>
            <a:pPr algn="ctr" rtl="0" eaLnBrk="1" hangingPunct="1"/>
            <a:r>
              <a:rPr lang="en-GB" sz="900" b="0" dirty="0"/>
              <a:t>PSR</a:t>
            </a:r>
          </a:p>
        </p:txBody>
      </p:sp>
      <p:sp>
        <p:nvSpPr>
          <p:cNvPr id="43" name="TextBox 75">
            <a:extLst>
              <a:ext uri="{FF2B5EF4-FFF2-40B4-BE49-F238E27FC236}">
                <a16:creationId xmlns:a16="http://schemas.microsoft.com/office/drawing/2014/main" id="{5FF12CDC-B182-41D3-896B-DBDF57F737D1}"/>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Yürütme</a:t>
            </a:r>
          </a:p>
          <a:p>
            <a:pPr algn="ctr" rtl="0" eaLnBrk="1" hangingPunct="1"/>
            <a:r>
              <a:rPr lang="en-GB" sz="900" b="0" dirty="0"/>
              <a:t>PSR</a:t>
            </a:r>
          </a:p>
        </p:txBody>
      </p:sp>
      <p:sp>
        <p:nvSpPr>
          <p:cNvPr id="44" name="TextBox 76">
            <a:extLst>
              <a:ext uri="{FF2B5EF4-FFF2-40B4-BE49-F238E27FC236}">
                <a16:creationId xmlns:a16="http://schemas.microsoft.com/office/drawing/2014/main" id="{BAB60654-826E-409B-A891-236EE356A0C7}"/>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Kesmek</a:t>
            </a:r>
          </a:p>
          <a:p>
            <a:pPr algn="ctr" rtl="0" eaLnBrk="1" hangingPunct="1"/>
            <a:r>
              <a:rPr lang="en-GB" sz="900" b="0" dirty="0"/>
              <a:t>PSR</a:t>
            </a:r>
          </a:p>
        </p:txBody>
      </p:sp>
      <p:sp>
        <p:nvSpPr>
          <p:cNvPr id="45" name="TextBox 89">
            <a:extLst>
              <a:ext uri="{FF2B5EF4-FFF2-40B4-BE49-F238E27FC236}">
                <a16:creationId xmlns:a16="http://schemas.microsoft.com/office/drawing/2014/main" id="{BE6C7A0F-556F-4241-8203-7E3BAAE77DEB}"/>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Düşük</a:t>
            </a:r>
          </a:p>
          <a:p>
            <a:pPr algn="ctr" rtl="0" eaLnBrk="1" hangingPunct="1"/>
            <a:r>
              <a:rPr lang="en-GB" sz="900" b="0" dirty="0" err="1" smtClean="0"/>
              <a:t>registerlar</a:t>
            </a:r>
            <a:endParaRPr lang="en-GB" sz="900" b="0" dirty="0"/>
          </a:p>
        </p:txBody>
      </p:sp>
      <p:sp>
        <p:nvSpPr>
          <p:cNvPr id="46" name="TextBox 90">
            <a:extLst>
              <a:ext uri="{FF2B5EF4-FFF2-40B4-BE49-F238E27FC236}">
                <a16:creationId xmlns:a16="http://schemas.microsoft.com/office/drawing/2014/main" id="{A3EF48A6-36C8-4853-8280-40233D1E2BBB}"/>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Yüksek</a:t>
            </a:r>
          </a:p>
          <a:p>
            <a:pPr algn="ctr" rtl="0" eaLnBrk="1" hangingPunct="1"/>
            <a:r>
              <a:rPr lang="en-GB" sz="900" b="0" dirty="0" err="1" smtClean="0"/>
              <a:t>registerlar</a:t>
            </a:r>
            <a:endParaRPr lang="en-GB" sz="900" b="0" dirty="0"/>
          </a:p>
        </p:txBody>
      </p:sp>
      <p:sp>
        <p:nvSpPr>
          <p:cNvPr id="47" name="TextBox 95">
            <a:extLst>
              <a:ext uri="{FF2B5EF4-FFF2-40B4-BE49-F238E27FC236}">
                <a16:creationId xmlns:a16="http://schemas.microsoft.com/office/drawing/2014/main" id="{4CCF7940-9B5E-41B7-997D-33B130B220E8}"/>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Genel Amaç</a:t>
            </a:r>
          </a:p>
          <a:p>
            <a:pPr algn="ctr" rtl="0" eaLnBrk="1" hangingPunct="1"/>
            <a:r>
              <a:rPr lang="en-GB" sz="900" b="0" dirty="0"/>
              <a:t> </a:t>
            </a:r>
            <a:r>
              <a:rPr lang="en-GB" sz="900" b="0" dirty="0" smtClean="0"/>
              <a:t>register </a:t>
            </a:r>
            <a:r>
              <a:rPr lang="en-GB" sz="900" b="0" dirty="0"/>
              <a:t>ol</a:t>
            </a:r>
          </a:p>
        </p:txBody>
      </p:sp>
      <p:sp>
        <p:nvSpPr>
          <p:cNvPr id="48" name="Right Brace 47">
            <a:extLst>
              <a:ext uri="{FF2B5EF4-FFF2-40B4-BE49-F238E27FC236}">
                <a16:creationId xmlns:a16="http://schemas.microsoft.com/office/drawing/2014/main" id="{4A2A9C6B-B882-4532-9DA9-2E0EBF3651AF}"/>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9" name="Right Arrow 16409">
            <a:extLst>
              <a:ext uri="{FF2B5EF4-FFF2-40B4-BE49-F238E27FC236}">
                <a16:creationId xmlns:a16="http://schemas.microsoft.com/office/drawing/2014/main" id="{744315C6-44C7-4083-995A-FB5806E48688}"/>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0" name="Right Arrow 103">
            <a:extLst>
              <a:ext uri="{FF2B5EF4-FFF2-40B4-BE49-F238E27FC236}">
                <a16:creationId xmlns:a16="http://schemas.microsoft.com/office/drawing/2014/main" id="{B485B155-053B-49D9-95CA-15714E3523C8}"/>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1" name="Right Brace 50">
            <a:extLst>
              <a:ext uri="{FF2B5EF4-FFF2-40B4-BE49-F238E27FC236}">
                <a16:creationId xmlns:a16="http://schemas.microsoft.com/office/drawing/2014/main" id="{ACD1D00E-0D14-4072-B6FC-3773B21FC1E1}"/>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52" name="Straight Connector 51">
            <a:extLst>
              <a:ext uri="{FF2B5EF4-FFF2-40B4-BE49-F238E27FC236}">
                <a16:creationId xmlns:a16="http://schemas.microsoft.com/office/drawing/2014/main" id="{F87A99FF-EA38-4573-89CF-8091BE13DF43}"/>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61D329E9-D9F9-4B66-A846-75599F0E8859}"/>
              </a:ext>
            </a:extLst>
          </p:cNvPr>
          <p:cNvSpPr/>
          <p:nvPr/>
        </p:nvSpPr>
        <p:spPr bwMode="auto">
          <a:xfrm>
            <a:off x="4642154" y="4748215"/>
            <a:ext cx="3237235" cy="160337"/>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82530988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sz="2000" noProof="0" dirty="0" smtClean="0"/>
              <a:t>R1</a:t>
            </a:r>
            <a:r>
              <a:rPr lang="en-US" sz="2000" noProof="0" dirty="0" smtClean="0"/>
              <a:t>5 </a:t>
            </a:r>
            <a:r>
              <a:rPr lang="en-US" sz="2000" b="1" noProof="0" dirty="0" smtClean="0"/>
              <a:t>Program Counter-PC</a:t>
            </a:r>
            <a:r>
              <a:rPr lang="tr-TR" sz="2000" noProof="0" dirty="0" smtClean="0"/>
              <a:t>'</a:t>
            </a:r>
            <a:r>
              <a:rPr lang="tr-TR" sz="2000" noProof="0" dirty="0" err="1" smtClean="0"/>
              <a:t>dir</a:t>
            </a:r>
            <a:r>
              <a:rPr lang="tr-TR" sz="2000" noProof="0" dirty="0" smtClean="0"/>
              <a:t> ve genellikle doğrudan işlemci donanımı tarafından </a:t>
            </a:r>
            <a:r>
              <a:rPr lang="en-US" sz="2000" noProof="0" dirty="0" err="1" smtClean="0"/>
              <a:t>kullanılır</a:t>
            </a:r>
            <a:r>
              <a:rPr lang="tr-TR" sz="2000" noProof="0" dirty="0" smtClean="0"/>
              <a:t>. Yürütülecek bir sonraki </a:t>
            </a:r>
            <a:r>
              <a:rPr lang="tr-TR" sz="2000" noProof="0" dirty="0" err="1" smtClean="0"/>
              <a:t>assembly</a:t>
            </a:r>
            <a:r>
              <a:rPr lang="tr-TR" sz="2000" noProof="0" dirty="0" smtClean="0"/>
              <a:t> </a:t>
            </a:r>
            <a:r>
              <a:rPr lang="en-US" sz="2000" noProof="0" dirty="0" err="1" smtClean="0"/>
              <a:t>komutunun</a:t>
            </a:r>
            <a:r>
              <a:rPr lang="tr-TR" sz="2000" noProof="0" dirty="0" smtClean="0"/>
              <a:t> adresini içerir.</a:t>
            </a:r>
          </a:p>
          <a:p>
            <a:pPr marL="0" lvl="1" defTabSz="966612" eaLnBrk="0" hangingPunct="0">
              <a:spcBef>
                <a:spcPct val="30000"/>
              </a:spcBef>
              <a:spcAft>
                <a:spcPct val="0"/>
              </a:spcAft>
              <a:defRPr/>
            </a:pPr>
            <a:r>
              <a:rPr lang="tr-TR" sz="2000" noProof="0" dirty="0" smtClean="0"/>
              <a:t>Dallanma işlemleri dışında, PC her işlemde otomatik olarak 4 artırılır (32 bitlik talimat kodu için).</a:t>
            </a:r>
          </a:p>
          <a:p>
            <a:endParaRPr lang="tr-TR" sz="2000" noProof="0" dirty="0" smtClean="0"/>
          </a:p>
          <a:p>
            <a:r>
              <a:rPr lang="tr-TR" sz="2000" noProof="0" dirty="0" err="1" smtClean="0"/>
              <a:t>The</a:t>
            </a:r>
            <a:r>
              <a:rPr lang="tr-TR" sz="2000" noProof="0" dirty="0" smtClean="0"/>
              <a:t> PC bazen kod tarafından kullanılan sabitlere erişmek için bir işaretçi olarak kullanılır.</a:t>
            </a:r>
          </a:p>
          <a:p>
            <a:endParaRPr lang="tr-TR" sz="2000" noProof="0" dirty="0" smtClean="0"/>
          </a:p>
          <a:p>
            <a:r>
              <a:rPr lang="tr-TR" sz="2000" noProof="0" dirty="0" smtClean="0"/>
              <a:t>PC'ye </a:t>
            </a:r>
            <a:r>
              <a:rPr lang="tr-TR" sz="2000" noProof="0" dirty="0" err="1" smtClean="0"/>
              <a:t>Arm</a:t>
            </a:r>
            <a:r>
              <a:rPr lang="tr-TR" sz="2000" noProof="0" dirty="0" smtClean="0"/>
              <a:t> </a:t>
            </a:r>
            <a:r>
              <a:rPr lang="en-US" sz="2000" dirty="0" smtClean="0"/>
              <a:t>assembler</a:t>
            </a:r>
            <a:r>
              <a:rPr lang="tr-TR" sz="2000" noProof="0" dirty="0" smtClean="0"/>
              <a:t> tarafından erişilebilir </a:t>
            </a:r>
            <a:r>
              <a:rPr lang="tr-TR" sz="2000" noProof="0" dirty="0" smtClean="0">
                <a:ea typeface="MS PGothic" pitchFamily="34" charset="-128"/>
              </a:rPr>
              <a:t>"R15" veya "PC" ya büyük ya da küçük harf kullanarak.</a:t>
            </a:r>
            <a:endParaRPr lang="tr-TR" sz="2000" noProof="0" dirty="0" smtClean="0"/>
          </a:p>
          <a:p>
            <a:endParaRPr lang="tr-TR" noProof="0" dirty="0">
              <a:latin typeface="+mn-lt"/>
            </a:endParaRPr>
          </a:p>
        </p:txBody>
      </p:sp>
    </p:spTree>
    <p:extLst>
      <p:ext uri="{BB962C8B-B14F-4D97-AF65-F5344CB8AC3E}">
        <p14:creationId xmlns:p14="http://schemas.microsoft.com/office/powerpoint/2010/main" val="2677724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LR</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just" rtl="0"/>
            <a:r>
              <a:rPr lang="tr-TR" noProof="0" dirty="0" smtClean="0">
                <a:latin typeface="+mn-lt"/>
              </a:rPr>
              <a:t>R14: LR</a:t>
            </a:r>
            <a:endParaRPr lang="tr-TR" altLang="en-US" noProof="0" dirty="0" smtClean="0">
              <a:latin typeface="+mn-lt"/>
              <a:ea typeface="ＭＳ Ｐゴシック" panose="020B0600070205080204" pitchFamily="34" charset="-128"/>
            </a:endParaRPr>
          </a:p>
          <a:p>
            <a:pPr lvl="1" algn="just" rtl="0"/>
            <a:r>
              <a:rPr lang="tr-TR" noProof="0" dirty="0" smtClean="0">
                <a:latin typeface="+mn-lt"/>
              </a:rPr>
              <a:t>LR, bir alt yordamın veya bir fonksiyon çağrısının dönüş adresini saklamak için kullanılır.</a:t>
            </a:r>
          </a:p>
          <a:p>
            <a:pPr lvl="1" algn="just" rtl="0"/>
            <a:r>
              <a:rPr lang="tr-TR" noProof="0" dirty="0" smtClean="0">
                <a:latin typeface="+mn-lt"/>
              </a:rPr>
              <a:t>PC, bir fonksiyon tamamlandıktan sonra değeri </a:t>
            </a:r>
            <a:r>
              <a:rPr lang="tr-TR" noProof="0" dirty="0" err="1" smtClean="0">
                <a:latin typeface="+mn-lt"/>
              </a:rPr>
              <a:t>LR'den</a:t>
            </a:r>
            <a:r>
              <a:rPr lang="tr-TR" noProof="0" dirty="0" smtClean="0">
                <a:latin typeface="+mn-lt"/>
              </a:rPr>
              <a:t> yükleyecektir.</a:t>
            </a:r>
            <a:endParaRPr lang="tr-TR" altLang="en-US" noProof="0" dirty="0">
              <a:latin typeface="+mn-lt"/>
              <a:ea typeface="ＭＳ Ｐゴシック" panose="020B0600070205080204" pitchFamily="34" charset="-128"/>
            </a:endParaRPr>
          </a:p>
        </p:txBody>
      </p:sp>
      <p:sp>
        <p:nvSpPr>
          <p:cNvPr id="5" name="Rectangle 4">
            <a:extLst>
              <a:ext uri="{FF2B5EF4-FFF2-40B4-BE49-F238E27FC236}">
                <a16:creationId xmlns:a16="http://schemas.microsoft.com/office/drawing/2014/main" id="{0D77B491-DD06-421D-8EDF-962AD6E98665}"/>
              </a:ext>
            </a:extLst>
          </p:cNvPr>
          <p:cNvSpPr/>
          <p:nvPr/>
        </p:nvSpPr>
        <p:spPr bwMode="auto">
          <a:xfrm>
            <a:off x="9438763" y="3500438"/>
            <a:ext cx="1032530" cy="2036762"/>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6" name="Rectangle 5">
            <a:extLst>
              <a:ext uri="{FF2B5EF4-FFF2-40B4-BE49-F238E27FC236}">
                <a16:creationId xmlns:a16="http://schemas.microsoft.com/office/drawing/2014/main" id="{B4DA5657-0D30-4F39-A03D-B3B443C79135}"/>
              </a:ext>
            </a:extLst>
          </p:cNvPr>
          <p:cNvSpPr/>
          <p:nvPr/>
        </p:nvSpPr>
        <p:spPr bwMode="auto">
          <a:xfrm>
            <a:off x="9438763" y="3495676"/>
            <a:ext cx="1032530" cy="1109663"/>
          </a:xfrm>
          <a:prstGeom prst="rect">
            <a:avLst/>
          </a:prstGeom>
          <a:solidFill>
            <a:schemeClr val="accent1">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7" name="Rectangle 6">
            <a:extLst>
              <a:ext uri="{FF2B5EF4-FFF2-40B4-BE49-F238E27FC236}">
                <a16:creationId xmlns:a16="http://schemas.microsoft.com/office/drawing/2014/main" id="{5DC547D3-9C57-481B-84FB-00654FC2F76A}"/>
              </a:ext>
            </a:extLst>
          </p:cNvPr>
          <p:cNvSpPr/>
          <p:nvPr/>
        </p:nvSpPr>
        <p:spPr bwMode="auto">
          <a:xfrm>
            <a:off x="9438763" y="4889500"/>
            <a:ext cx="1032530" cy="55245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8" name="Rectangle 7">
            <a:extLst>
              <a:ext uri="{FF2B5EF4-FFF2-40B4-BE49-F238E27FC236}">
                <a16:creationId xmlns:a16="http://schemas.microsoft.com/office/drawing/2014/main" id="{6CE478B1-436F-4301-86E2-264B4E966E5F}"/>
              </a:ext>
            </a:extLst>
          </p:cNvPr>
          <p:cNvSpPr/>
          <p:nvPr/>
        </p:nvSpPr>
        <p:spPr bwMode="auto">
          <a:xfrm>
            <a:off x="9438763" y="5348288"/>
            <a:ext cx="1032530" cy="93662"/>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9" name="Rectangle 8">
            <a:extLst>
              <a:ext uri="{FF2B5EF4-FFF2-40B4-BE49-F238E27FC236}">
                <a16:creationId xmlns:a16="http://schemas.microsoft.com/office/drawing/2014/main" id="{153932C2-F616-46B2-A57A-17A779AA748D}"/>
              </a:ext>
            </a:extLst>
          </p:cNvPr>
          <p:cNvSpPr/>
          <p:nvPr/>
        </p:nvSpPr>
        <p:spPr bwMode="auto">
          <a:xfrm>
            <a:off x="9438763" y="3587751"/>
            <a:ext cx="1032530" cy="9366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10" name="Rectangle 9">
            <a:extLst>
              <a:ext uri="{FF2B5EF4-FFF2-40B4-BE49-F238E27FC236}">
                <a16:creationId xmlns:a16="http://schemas.microsoft.com/office/drawing/2014/main" id="{50C03CB6-9D93-4435-9241-2378895A6DA4}"/>
              </a:ext>
            </a:extLst>
          </p:cNvPr>
          <p:cNvSpPr/>
          <p:nvPr/>
        </p:nvSpPr>
        <p:spPr bwMode="auto">
          <a:xfrm>
            <a:off x="7430830" y="5329238"/>
            <a:ext cx="1034646" cy="146050"/>
          </a:xfrm>
          <a:prstGeom prst="rect">
            <a:avLst/>
          </a:prstGeom>
          <a:solidFill>
            <a:schemeClr val="accent6">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b="0" dirty="0"/>
              <a:t>PC</a:t>
            </a:r>
          </a:p>
        </p:txBody>
      </p:sp>
      <p:sp>
        <p:nvSpPr>
          <p:cNvPr id="11" name="Rectangle 10">
            <a:extLst>
              <a:ext uri="{FF2B5EF4-FFF2-40B4-BE49-F238E27FC236}">
                <a16:creationId xmlns:a16="http://schemas.microsoft.com/office/drawing/2014/main" id="{26279094-41FC-44CF-9FAC-11CEEE895DC6}"/>
              </a:ext>
            </a:extLst>
          </p:cNvPr>
          <p:cNvSpPr/>
          <p:nvPr/>
        </p:nvSpPr>
        <p:spPr bwMode="auto">
          <a:xfrm>
            <a:off x="7430830" y="3560763"/>
            <a:ext cx="1034646" cy="146050"/>
          </a:xfrm>
          <a:prstGeom prst="rect">
            <a:avLst/>
          </a:prstGeom>
          <a:solidFill>
            <a:schemeClr val="accent6">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b="0" dirty="0"/>
              <a:t>LR</a:t>
            </a:r>
          </a:p>
        </p:txBody>
      </p:sp>
      <p:cxnSp>
        <p:nvCxnSpPr>
          <p:cNvPr id="12" name="Straight Arrow Connector 11">
            <a:extLst>
              <a:ext uri="{FF2B5EF4-FFF2-40B4-BE49-F238E27FC236}">
                <a16:creationId xmlns:a16="http://schemas.microsoft.com/office/drawing/2014/main" id="{8740709C-046B-496A-A6AD-A443F71E25AF}"/>
              </a:ext>
            </a:extLst>
          </p:cNvPr>
          <p:cNvCxnSpPr/>
          <p:nvPr/>
        </p:nvCxnSpPr>
        <p:spPr bwMode="auto">
          <a:xfrm>
            <a:off x="8619932" y="5402263"/>
            <a:ext cx="787092" cy="0"/>
          </a:xfrm>
          <a:prstGeom prst="straightConnector1">
            <a:avLst/>
          </a:prstGeom>
          <a:noFill/>
          <a:ln w="19050" cap="flat" cmpd="sng" algn="ctr">
            <a:solidFill>
              <a:schemeClr val="bg1">
                <a:lumMod val="50000"/>
              </a:schemeClr>
            </a:solidFill>
            <a:prstDash val="sysDot"/>
            <a:round/>
            <a:headEnd type="none" w="med" len="med"/>
            <a:tailEnd type="triangle" w="med" len="med"/>
          </a:ln>
          <a:effectLst/>
        </p:spPr>
      </p:cxnSp>
      <p:cxnSp>
        <p:nvCxnSpPr>
          <p:cNvPr id="13" name="Straight Arrow Connector 12">
            <a:extLst>
              <a:ext uri="{FF2B5EF4-FFF2-40B4-BE49-F238E27FC236}">
                <a16:creationId xmlns:a16="http://schemas.microsoft.com/office/drawing/2014/main" id="{AC81D63C-D05D-4B84-8087-1DB23C1182DC}"/>
              </a:ext>
            </a:extLst>
          </p:cNvPr>
          <p:cNvCxnSpPr/>
          <p:nvPr/>
        </p:nvCxnSpPr>
        <p:spPr bwMode="auto">
          <a:xfrm>
            <a:off x="7949211" y="3797300"/>
            <a:ext cx="0" cy="1447800"/>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14" name="Straight Connector 13">
            <a:extLst>
              <a:ext uri="{FF2B5EF4-FFF2-40B4-BE49-F238E27FC236}">
                <a16:creationId xmlns:a16="http://schemas.microsoft.com/office/drawing/2014/main" id="{1D3D4786-0573-4E5F-9980-F01AC972FDDE}"/>
              </a:ext>
            </a:extLst>
          </p:cNvPr>
          <p:cNvCxnSpPr/>
          <p:nvPr/>
        </p:nvCxnSpPr>
        <p:spPr bwMode="auto">
          <a:xfrm>
            <a:off x="9438763" y="35861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5" name="Straight Connector 14">
            <a:extLst>
              <a:ext uri="{FF2B5EF4-FFF2-40B4-BE49-F238E27FC236}">
                <a16:creationId xmlns:a16="http://schemas.microsoft.com/office/drawing/2014/main" id="{AEA1C66C-C752-48AE-9AA0-EC5F6E9504B4}"/>
              </a:ext>
            </a:extLst>
          </p:cNvPr>
          <p:cNvCxnSpPr/>
          <p:nvPr/>
        </p:nvCxnSpPr>
        <p:spPr bwMode="auto">
          <a:xfrm>
            <a:off x="9438763" y="36782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6" name="Straight Connector 15">
            <a:extLst>
              <a:ext uri="{FF2B5EF4-FFF2-40B4-BE49-F238E27FC236}">
                <a16:creationId xmlns:a16="http://schemas.microsoft.com/office/drawing/2014/main" id="{546ABEBA-43DB-4DBC-948F-9991E36680AF}"/>
              </a:ext>
            </a:extLst>
          </p:cNvPr>
          <p:cNvCxnSpPr/>
          <p:nvPr/>
        </p:nvCxnSpPr>
        <p:spPr bwMode="auto">
          <a:xfrm>
            <a:off x="9438763" y="37719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7" name="Straight Connector 16">
            <a:extLst>
              <a:ext uri="{FF2B5EF4-FFF2-40B4-BE49-F238E27FC236}">
                <a16:creationId xmlns:a16="http://schemas.microsoft.com/office/drawing/2014/main" id="{58BA1663-B674-42A0-97B8-43848AD57AAA}"/>
              </a:ext>
            </a:extLst>
          </p:cNvPr>
          <p:cNvCxnSpPr/>
          <p:nvPr/>
        </p:nvCxnSpPr>
        <p:spPr bwMode="auto">
          <a:xfrm>
            <a:off x="9438763" y="38623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8" name="Straight Connector 17">
            <a:extLst>
              <a:ext uri="{FF2B5EF4-FFF2-40B4-BE49-F238E27FC236}">
                <a16:creationId xmlns:a16="http://schemas.microsoft.com/office/drawing/2014/main" id="{02539AA0-9765-4516-A6DF-CC1FE05E6223}"/>
              </a:ext>
            </a:extLst>
          </p:cNvPr>
          <p:cNvCxnSpPr/>
          <p:nvPr/>
        </p:nvCxnSpPr>
        <p:spPr bwMode="auto">
          <a:xfrm>
            <a:off x="9438763" y="39544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19" name="Straight Connector 18">
            <a:extLst>
              <a:ext uri="{FF2B5EF4-FFF2-40B4-BE49-F238E27FC236}">
                <a16:creationId xmlns:a16="http://schemas.microsoft.com/office/drawing/2014/main" id="{F9ADEB62-95B7-488D-AD85-F44DEBE5A999}"/>
              </a:ext>
            </a:extLst>
          </p:cNvPr>
          <p:cNvCxnSpPr/>
          <p:nvPr/>
        </p:nvCxnSpPr>
        <p:spPr bwMode="auto">
          <a:xfrm>
            <a:off x="9438763" y="40481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0" name="Straight Connector 19">
            <a:extLst>
              <a:ext uri="{FF2B5EF4-FFF2-40B4-BE49-F238E27FC236}">
                <a16:creationId xmlns:a16="http://schemas.microsoft.com/office/drawing/2014/main" id="{1557325A-94D9-4C5F-A70E-2AD9F890768D}"/>
              </a:ext>
            </a:extLst>
          </p:cNvPr>
          <p:cNvCxnSpPr/>
          <p:nvPr/>
        </p:nvCxnSpPr>
        <p:spPr bwMode="auto">
          <a:xfrm>
            <a:off x="9438763" y="41433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1" name="Straight Connector 20">
            <a:extLst>
              <a:ext uri="{FF2B5EF4-FFF2-40B4-BE49-F238E27FC236}">
                <a16:creationId xmlns:a16="http://schemas.microsoft.com/office/drawing/2014/main" id="{22A05872-C706-4B7E-A1F0-5EE73AA79F1D}"/>
              </a:ext>
            </a:extLst>
          </p:cNvPr>
          <p:cNvCxnSpPr/>
          <p:nvPr/>
        </p:nvCxnSpPr>
        <p:spPr bwMode="auto">
          <a:xfrm>
            <a:off x="9438763" y="42354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2" name="Straight Connector 21">
            <a:extLst>
              <a:ext uri="{FF2B5EF4-FFF2-40B4-BE49-F238E27FC236}">
                <a16:creationId xmlns:a16="http://schemas.microsoft.com/office/drawing/2014/main" id="{D9217EF0-13ED-4131-BAF4-76E2CC035F5F}"/>
              </a:ext>
            </a:extLst>
          </p:cNvPr>
          <p:cNvCxnSpPr/>
          <p:nvPr/>
        </p:nvCxnSpPr>
        <p:spPr bwMode="auto">
          <a:xfrm>
            <a:off x="9438763" y="43291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3" name="Straight Connector 22">
            <a:extLst>
              <a:ext uri="{FF2B5EF4-FFF2-40B4-BE49-F238E27FC236}">
                <a16:creationId xmlns:a16="http://schemas.microsoft.com/office/drawing/2014/main" id="{566CC1C7-58E8-4A62-A7C1-286354971B46}"/>
              </a:ext>
            </a:extLst>
          </p:cNvPr>
          <p:cNvCxnSpPr/>
          <p:nvPr/>
        </p:nvCxnSpPr>
        <p:spPr bwMode="auto">
          <a:xfrm>
            <a:off x="9438763" y="44196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4" name="Straight Connector 23">
            <a:extLst>
              <a:ext uri="{FF2B5EF4-FFF2-40B4-BE49-F238E27FC236}">
                <a16:creationId xmlns:a16="http://schemas.microsoft.com/office/drawing/2014/main" id="{1E92AA58-B5BA-4F86-966C-9F120ACA5CD8}"/>
              </a:ext>
            </a:extLst>
          </p:cNvPr>
          <p:cNvCxnSpPr/>
          <p:nvPr/>
        </p:nvCxnSpPr>
        <p:spPr bwMode="auto">
          <a:xfrm>
            <a:off x="9438763" y="45116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5" name="Straight Connector 24">
            <a:extLst>
              <a:ext uri="{FF2B5EF4-FFF2-40B4-BE49-F238E27FC236}">
                <a16:creationId xmlns:a16="http://schemas.microsoft.com/office/drawing/2014/main" id="{675D62CB-2559-4115-B55D-FB27C5328A65}"/>
              </a:ext>
            </a:extLst>
          </p:cNvPr>
          <p:cNvCxnSpPr/>
          <p:nvPr/>
        </p:nvCxnSpPr>
        <p:spPr bwMode="auto">
          <a:xfrm>
            <a:off x="9438763" y="46053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6" name="Straight Connector 25">
            <a:extLst>
              <a:ext uri="{FF2B5EF4-FFF2-40B4-BE49-F238E27FC236}">
                <a16:creationId xmlns:a16="http://schemas.microsoft.com/office/drawing/2014/main" id="{90A7CAFE-B8C8-4F3D-AC15-69285317C69C}"/>
              </a:ext>
            </a:extLst>
          </p:cNvPr>
          <p:cNvCxnSpPr/>
          <p:nvPr/>
        </p:nvCxnSpPr>
        <p:spPr bwMode="auto">
          <a:xfrm>
            <a:off x="9438763" y="47005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7" name="Straight Connector 26">
            <a:extLst>
              <a:ext uri="{FF2B5EF4-FFF2-40B4-BE49-F238E27FC236}">
                <a16:creationId xmlns:a16="http://schemas.microsoft.com/office/drawing/2014/main" id="{3C9AF36E-A5A2-4633-994C-98921716B01D}"/>
              </a:ext>
            </a:extLst>
          </p:cNvPr>
          <p:cNvCxnSpPr/>
          <p:nvPr/>
        </p:nvCxnSpPr>
        <p:spPr bwMode="auto">
          <a:xfrm>
            <a:off x="9438763" y="47942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8" name="Straight Connector 27">
            <a:extLst>
              <a:ext uri="{FF2B5EF4-FFF2-40B4-BE49-F238E27FC236}">
                <a16:creationId xmlns:a16="http://schemas.microsoft.com/office/drawing/2014/main" id="{F6BD2084-4042-4FC4-9FE5-16418A0D2883}"/>
              </a:ext>
            </a:extLst>
          </p:cNvPr>
          <p:cNvCxnSpPr/>
          <p:nvPr/>
        </p:nvCxnSpPr>
        <p:spPr bwMode="auto">
          <a:xfrm>
            <a:off x="9438763" y="48895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29" name="Straight Connector 28">
            <a:extLst>
              <a:ext uri="{FF2B5EF4-FFF2-40B4-BE49-F238E27FC236}">
                <a16:creationId xmlns:a16="http://schemas.microsoft.com/office/drawing/2014/main" id="{F6B8C6AC-BA7E-4358-92F1-D7BF8BE87AD6}"/>
              </a:ext>
            </a:extLst>
          </p:cNvPr>
          <p:cNvCxnSpPr/>
          <p:nvPr/>
        </p:nvCxnSpPr>
        <p:spPr bwMode="auto">
          <a:xfrm>
            <a:off x="9438763" y="49815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0" name="Straight Connector 29">
            <a:extLst>
              <a:ext uri="{FF2B5EF4-FFF2-40B4-BE49-F238E27FC236}">
                <a16:creationId xmlns:a16="http://schemas.microsoft.com/office/drawing/2014/main" id="{9194C6C8-8D0A-473E-A1D3-A8AE30A81363}"/>
              </a:ext>
            </a:extLst>
          </p:cNvPr>
          <p:cNvCxnSpPr/>
          <p:nvPr/>
        </p:nvCxnSpPr>
        <p:spPr bwMode="auto">
          <a:xfrm>
            <a:off x="9438763" y="50752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1" name="Straight Connector 30">
            <a:extLst>
              <a:ext uri="{FF2B5EF4-FFF2-40B4-BE49-F238E27FC236}">
                <a16:creationId xmlns:a16="http://schemas.microsoft.com/office/drawing/2014/main" id="{88F144CE-AED9-40F9-A9A9-6F18CF2809AE}"/>
              </a:ext>
            </a:extLst>
          </p:cNvPr>
          <p:cNvCxnSpPr/>
          <p:nvPr/>
        </p:nvCxnSpPr>
        <p:spPr bwMode="auto">
          <a:xfrm>
            <a:off x="9438763" y="51657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2" name="Straight Connector 31">
            <a:extLst>
              <a:ext uri="{FF2B5EF4-FFF2-40B4-BE49-F238E27FC236}">
                <a16:creationId xmlns:a16="http://schemas.microsoft.com/office/drawing/2014/main" id="{1168B348-49EE-4961-BA6E-9F92D7A48D20}"/>
              </a:ext>
            </a:extLst>
          </p:cNvPr>
          <p:cNvCxnSpPr/>
          <p:nvPr/>
        </p:nvCxnSpPr>
        <p:spPr bwMode="auto">
          <a:xfrm>
            <a:off x="9438763" y="52562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3" name="Straight Connector 32">
            <a:extLst>
              <a:ext uri="{FF2B5EF4-FFF2-40B4-BE49-F238E27FC236}">
                <a16:creationId xmlns:a16="http://schemas.microsoft.com/office/drawing/2014/main" id="{2DC8BFFA-9395-4F82-A880-CC2DAA3FF945}"/>
              </a:ext>
            </a:extLst>
          </p:cNvPr>
          <p:cNvCxnSpPr/>
          <p:nvPr/>
        </p:nvCxnSpPr>
        <p:spPr bwMode="auto">
          <a:xfrm>
            <a:off x="9438763" y="53482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4" name="Straight Connector 33">
            <a:extLst>
              <a:ext uri="{FF2B5EF4-FFF2-40B4-BE49-F238E27FC236}">
                <a16:creationId xmlns:a16="http://schemas.microsoft.com/office/drawing/2014/main" id="{167F40C0-FB0B-4530-A5FB-BAC388B33B18}"/>
              </a:ext>
            </a:extLst>
          </p:cNvPr>
          <p:cNvCxnSpPr/>
          <p:nvPr/>
        </p:nvCxnSpPr>
        <p:spPr bwMode="auto">
          <a:xfrm>
            <a:off x="9438763" y="54419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35" name="Straight Connector 34">
            <a:extLst>
              <a:ext uri="{FF2B5EF4-FFF2-40B4-BE49-F238E27FC236}">
                <a16:creationId xmlns:a16="http://schemas.microsoft.com/office/drawing/2014/main" id="{2EA21EB1-BAED-47E3-9D7F-36599375EBAE}"/>
              </a:ext>
            </a:extLst>
          </p:cNvPr>
          <p:cNvCxnSpPr/>
          <p:nvPr/>
        </p:nvCxnSpPr>
        <p:spPr bwMode="auto">
          <a:xfrm>
            <a:off x="9438763" y="55372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sp>
        <p:nvSpPr>
          <p:cNvPr id="36" name="Rectangle 35">
            <a:extLst>
              <a:ext uri="{FF2B5EF4-FFF2-40B4-BE49-F238E27FC236}">
                <a16:creationId xmlns:a16="http://schemas.microsoft.com/office/drawing/2014/main" id="{EBB84BB1-A0F9-4798-A5B9-B4BFBE4E8715}"/>
              </a:ext>
            </a:extLst>
          </p:cNvPr>
          <p:cNvSpPr/>
          <p:nvPr/>
        </p:nvSpPr>
        <p:spPr bwMode="auto">
          <a:xfrm>
            <a:off x="9438763" y="3500438"/>
            <a:ext cx="1032530" cy="2036762"/>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37" name="TextBox 40">
            <a:extLst>
              <a:ext uri="{FF2B5EF4-FFF2-40B4-BE49-F238E27FC236}">
                <a16:creationId xmlns:a16="http://schemas.microsoft.com/office/drawing/2014/main" id="{3A546635-F47C-453B-B065-5DBD097102F5}"/>
              </a:ext>
            </a:extLst>
          </p:cNvPr>
          <p:cNvSpPr txBox="1">
            <a:spLocks noChangeArrowheads="1"/>
          </p:cNvSpPr>
          <p:nvPr/>
        </p:nvSpPr>
        <p:spPr bwMode="auto">
          <a:xfrm>
            <a:off x="9606951" y="3797301"/>
            <a:ext cx="70884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Ana</a:t>
            </a:r>
          </a:p>
          <a:p>
            <a:pPr algn="ctr" rtl="0" eaLnBrk="1" hangingPunct="1"/>
            <a:r>
              <a:rPr lang="en-GB" sz="1100" b="0" dirty="0"/>
              <a:t>program</a:t>
            </a:r>
          </a:p>
          <a:p>
            <a:pPr algn="ctr" rtl="0" eaLnBrk="1" hangingPunct="1"/>
            <a:r>
              <a:rPr lang="en-GB" sz="1100" b="0" dirty="0"/>
              <a:t>kodu</a:t>
            </a:r>
          </a:p>
        </p:txBody>
      </p:sp>
      <p:sp>
        <p:nvSpPr>
          <p:cNvPr id="38" name="TextBox 40">
            <a:extLst>
              <a:ext uri="{FF2B5EF4-FFF2-40B4-BE49-F238E27FC236}">
                <a16:creationId xmlns:a16="http://schemas.microsoft.com/office/drawing/2014/main" id="{0D4DE76C-B136-45B7-87C0-7FEC4ADA984D}"/>
              </a:ext>
            </a:extLst>
          </p:cNvPr>
          <p:cNvSpPr txBox="1">
            <a:spLocks noChangeArrowheads="1"/>
          </p:cNvSpPr>
          <p:nvPr/>
        </p:nvSpPr>
        <p:spPr bwMode="auto">
          <a:xfrm>
            <a:off x="9527601" y="5037139"/>
            <a:ext cx="8675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Altyordam</a:t>
            </a:r>
          </a:p>
        </p:txBody>
      </p:sp>
      <p:sp>
        <p:nvSpPr>
          <p:cNvPr id="39" name="TextBox 40">
            <a:extLst>
              <a:ext uri="{FF2B5EF4-FFF2-40B4-BE49-F238E27FC236}">
                <a16:creationId xmlns:a16="http://schemas.microsoft.com/office/drawing/2014/main" id="{6E8BB87D-3633-4C3C-A983-5BD36E70E6DD}"/>
              </a:ext>
            </a:extLst>
          </p:cNvPr>
          <p:cNvSpPr txBox="1">
            <a:spLocks noChangeArrowheads="1"/>
          </p:cNvSpPr>
          <p:nvPr/>
        </p:nvSpPr>
        <p:spPr bwMode="auto">
          <a:xfrm>
            <a:off x="8508184" y="5113339"/>
            <a:ext cx="88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Mevcut PC</a:t>
            </a:r>
          </a:p>
        </p:txBody>
      </p:sp>
      <p:cxnSp>
        <p:nvCxnSpPr>
          <p:cNvPr id="40" name="Straight Arrow Connector 39">
            <a:extLst>
              <a:ext uri="{FF2B5EF4-FFF2-40B4-BE49-F238E27FC236}">
                <a16:creationId xmlns:a16="http://schemas.microsoft.com/office/drawing/2014/main" id="{32C459B6-7463-46CC-A915-18BC319B8523}"/>
              </a:ext>
            </a:extLst>
          </p:cNvPr>
          <p:cNvCxnSpPr/>
          <p:nvPr/>
        </p:nvCxnSpPr>
        <p:spPr bwMode="auto">
          <a:xfrm>
            <a:off x="8619932" y="3633788"/>
            <a:ext cx="778629" cy="0"/>
          </a:xfrm>
          <a:prstGeom prst="straightConnector1">
            <a:avLst/>
          </a:prstGeom>
          <a:noFill/>
          <a:ln w="19050" cap="flat" cmpd="sng" algn="ctr">
            <a:solidFill>
              <a:schemeClr val="bg1">
                <a:lumMod val="50000"/>
              </a:schemeClr>
            </a:solidFill>
            <a:prstDash val="sysDot"/>
            <a:round/>
            <a:headEnd type="none" w="med" len="med"/>
            <a:tailEnd type="triangle" w="med" len="med"/>
          </a:ln>
          <a:effectLst/>
        </p:spPr>
      </p:cxnSp>
      <p:sp>
        <p:nvSpPr>
          <p:cNvPr id="41" name="TextBox 40">
            <a:extLst>
              <a:ext uri="{FF2B5EF4-FFF2-40B4-BE49-F238E27FC236}">
                <a16:creationId xmlns:a16="http://schemas.microsoft.com/office/drawing/2014/main" id="{FEA98600-5996-4E60-BCD9-BD305F27655D}"/>
              </a:ext>
            </a:extLst>
          </p:cNvPr>
          <p:cNvSpPr txBox="1">
            <a:spLocks noChangeArrowheads="1"/>
          </p:cNvSpPr>
          <p:nvPr/>
        </p:nvSpPr>
        <p:spPr bwMode="auto">
          <a:xfrm>
            <a:off x="6114778" y="4141789"/>
            <a:ext cx="170748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Ana programa dönmek için PC'yi LR'deki adresle yükleyin</a:t>
            </a:r>
          </a:p>
        </p:txBody>
      </p:sp>
      <p:sp>
        <p:nvSpPr>
          <p:cNvPr id="42" name="TextBox 40">
            <a:extLst>
              <a:ext uri="{FF2B5EF4-FFF2-40B4-BE49-F238E27FC236}">
                <a16:creationId xmlns:a16="http://schemas.microsoft.com/office/drawing/2014/main" id="{60E68ECF-C8D9-4654-80B7-91DA00756240}"/>
              </a:ext>
            </a:extLst>
          </p:cNvPr>
          <p:cNvSpPr txBox="1">
            <a:spLocks noChangeArrowheads="1"/>
          </p:cNvSpPr>
          <p:nvPr/>
        </p:nvSpPr>
        <p:spPr bwMode="auto">
          <a:xfrm>
            <a:off x="8516199" y="3373438"/>
            <a:ext cx="87395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Mevcut LR</a:t>
            </a:r>
          </a:p>
        </p:txBody>
      </p:sp>
      <p:sp>
        <p:nvSpPr>
          <p:cNvPr id="43" name="TextBox 40">
            <a:extLst>
              <a:ext uri="{FF2B5EF4-FFF2-40B4-BE49-F238E27FC236}">
                <a16:creationId xmlns:a16="http://schemas.microsoft.com/office/drawing/2014/main" id="{27CC7F11-2A99-4F49-AC0A-01E4581FC993}"/>
              </a:ext>
            </a:extLst>
          </p:cNvPr>
          <p:cNvSpPr txBox="1">
            <a:spLocks noChangeArrowheads="1"/>
          </p:cNvSpPr>
          <p:nvPr/>
        </p:nvSpPr>
        <p:spPr bwMode="auto">
          <a:xfrm>
            <a:off x="7287952" y="5826125"/>
            <a:ext cx="313579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defRPr/>
            </a:pPr>
            <a:r>
              <a:rPr lang="en-GB" sz="1050" dirty="0">
                <a:cs typeface="Arial" charset="0"/>
              </a:rPr>
              <a:t>Bir alt programdan ana programa dön</a:t>
            </a:r>
          </a:p>
        </p:txBody>
      </p:sp>
      <p:sp>
        <p:nvSpPr>
          <p:cNvPr id="44" name="Rectangle 43">
            <a:extLst>
              <a:ext uri="{FF2B5EF4-FFF2-40B4-BE49-F238E27FC236}">
                <a16:creationId xmlns:a16="http://schemas.microsoft.com/office/drawing/2014/main" id="{7CF63A67-4D59-4C6F-8567-B9D01D7EA9FC}"/>
              </a:ext>
            </a:extLst>
          </p:cNvPr>
          <p:cNvSpPr/>
          <p:nvPr/>
        </p:nvSpPr>
        <p:spPr bwMode="auto">
          <a:xfrm>
            <a:off x="3628666" y="3494088"/>
            <a:ext cx="1032530" cy="2036762"/>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45" name="Rectangle 44">
            <a:extLst>
              <a:ext uri="{FF2B5EF4-FFF2-40B4-BE49-F238E27FC236}">
                <a16:creationId xmlns:a16="http://schemas.microsoft.com/office/drawing/2014/main" id="{43E68E6D-C1BC-4CE6-AD42-0BAC8272552E}"/>
              </a:ext>
            </a:extLst>
          </p:cNvPr>
          <p:cNvSpPr/>
          <p:nvPr/>
        </p:nvSpPr>
        <p:spPr bwMode="auto">
          <a:xfrm>
            <a:off x="3628666" y="3489326"/>
            <a:ext cx="1032530" cy="1109663"/>
          </a:xfrm>
          <a:prstGeom prst="rect">
            <a:avLst/>
          </a:prstGeom>
          <a:solidFill>
            <a:schemeClr val="accent1">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46" name="Rectangle 45">
            <a:extLst>
              <a:ext uri="{FF2B5EF4-FFF2-40B4-BE49-F238E27FC236}">
                <a16:creationId xmlns:a16="http://schemas.microsoft.com/office/drawing/2014/main" id="{B73879D8-AB0B-428C-84F7-DF622D12838D}"/>
              </a:ext>
            </a:extLst>
          </p:cNvPr>
          <p:cNvSpPr/>
          <p:nvPr/>
        </p:nvSpPr>
        <p:spPr bwMode="auto">
          <a:xfrm>
            <a:off x="3628666" y="4883150"/>
            <a:ext cx="1032530" cy="552450"/>
          </a:xfrm>
          <a:prstGeom prst="rect">
            <a:avLst/>
          </a:prstGeom>
          <a:solidFill>
            <a:schemeClr val="accent2">
              <a:lumMod val="20000"/>
              <a:lumOff val="80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47" name="Rectangle 46">
            <a:extLst>
              <a:ext uri="{FF2B5EF4-FFF2-40B4-BE49-F238E27FC236}">
                <a16:creationId xmlns:a16="http://schemas.microsoft.com/office/drawing/2014/main" id="{18312832-9436-46D1-8CB2-CF50DD923D96}"/>
              </a:ext>
            </a:extLst>
          </p:cNvPr>
          <p:cNvSpPr/>
          <p:nvPr/>
        </p:nvSpPr>
        <p:spPr bwMode="auto">
          <a:xfrm>
            <a:off x="3628666" y="4881563"/>
            <a:ext cx="1032530" cy="93662"/>
          </a:xfrm>
          <a:prstGeom prst="rect">
            <a:avLst/>
          </a:prstGeom>
          <a:solidFill>
            <a:schemeClr val="accent2">
              <a:lumMod val="40000"/>
              <a:lumOff val="60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48" name="Rectangle 47">
            <a:extLst>
              <a:ext uri="{FF2B5EF4-FFF2-40B4-BE49-F238E27FC236}">
                <a16:creationId xmlns:a16="http://schemas.microsoft.com/office/drawing/2014/main" id="{ADDAB3DD-33CF-447A-A637-C4BAFBC10163}"/>
              </a:ext>
            </a:extLst>
          </p:cNvPr>
          <p:cNvSpPr/>
          <p:nvPr/>
        </p:nvSpPr>
        <p:spPr bwMode="auto">
          <a:xfrm>
            <a:off x="3628666" y="3581400"/>
            <a:ext cx="1032530" cy="9366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b="0" dirty="0"/>
          </a:p>
        </p:txBody>
      </p:sp>
      <p:sp>
        <p:nvSpPr>
          <p:cNvPr id="49" name="Rectangle 48">
            <a:extLst>
              <a:ext uri="{FF2B5EF4-FFF2-40B4-BE49-F238E27FC236}">
                <a16:creationId xmlns:a16="http://schemas.microsoft.com/office/drawing/2014/main" id="{9BA9FB28-29F5-4E92-964D-C7DCCE7C3FE2}"/>
              </a:ext>
            </a:extLst>
          </p:cNvPr>
          <p:cNvSpPr/>
          <p:nvPr/>
        </p:nvSpPr>
        <p:spPr bwMode="auto">
          <a:xfrm>
            <a:off x="1620734" y="3551238"/>
            <a:ext cx="1034646" cy="146050"/>
          </a:xfrm>
          <a:prstGeom prst="rect">
            <a:avLst/>
          </a:prstGeom>
          <a:solidFill>
            <a:schemeClr val="accent6">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b="0" dirty="0"/>
              <a:t>PC</a:t>
            </a:r>
          </a:p>
        </p:txBody>
      </p:sp>
      <p:sp>
        <p:nvSpPr>
          <p:cNvPr id="50" name="Rectangle 49">
            <a:extLst>
              <a:ext uri="{FF2B5EF4-FFF2-40B4-BE49-F238E27FC236}">
                <a16:creationId xmlns:a16="http://schemas.microsoft.com/office/drawing/2014/main" id="{2E48DAB6-6020-4726-82AB-3237D4422A6E}"/>
              </a:ext>
            </a:extLst>
          </p:cNvPr>
          <p:cNvSpPr/>
          <p:nvPr/>
        </p:nvSpPr>
        <p:spPr bwMode="auto">
          <a:xfrm>
            <a:off x="1620734" y="4237038"/>
            <a:ext cx="1034646" cy="146050"/>
          </a:xfrm>
          <a:prstGeom prst="rect">
            <a:avLst/>
          </a:prstGeom>
          <a:solidFill>
            <a:schemeClr val="accent6">
              <a:lumMod val="8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b="0" dirty="0"/>
              <a:t>LR</a:t>
            </a:r>
          </a:p>
        </p:txBody>
      </p:sp>
      <p:cxnSp>
        <p:nvCxnSpPr>
          <p:cNvPr id="51" name="Straight Arrow Connector 50">
            <a:extLst>
              <a:ext uri="{FF2B5EF4-FFF2-40B4-BE49-F238E27FC236}">
                <a16:creationId xmlns:a16="http://schemas.microsoft.com/office/drawing/2014/main" id="{F0AF6A55-CC4C-4D4D-9179-72BD1C9A6334}"/>
              </a:ext>
            </a:extLst>
          </p:cNvPr>
          <p:cNvCxnSpPr/>
          <p:nvPr/>
        </p:nvCxnSpPr>
        <p:spPr bwMode="auto">
          <a:xfrm>
            <a:off x="2809836" y="3624263"/>
            <a:ext cx="787092" cy="0"/>
          </a:xfrm>
          <a:prstGeom prst="straightConnector1">
            <a:avLst/>
          </a:prstGeom>
          <a:noFill/>
          <a:ln w="19050" cap="flat" cmpd="sng" algn="ctr">
            <a:solidFill>
              <a:schemeClr val="bg1">
                <a:lumMod val="50000"/>
              </a:schemeClr>
            </a:solidFill>
            <a:prstDash val="sysDot"/>
            <a:round/>
            <a:headEnd type="none" w="med" len="med"/>
            <a:tailEnd type="triangle" w="med" len="med"/>
          </a:ln>
          <a:effectLst/>
        </p:spPr>
      </p:cxnSp>
      <p:cxnSp>
        <p:nvCxnSpPr>
          <p:cNvPr id="52" name="Straight Arrow Connector 51">
            <a:extLst>
              <a:ext uri="{FF2B5EF4-FFF2-40B4-BE49-F238E27FC236}">
                <a16:creationId xmlns:a16="http://schemas.microsoft.com/office/drawing/2014/main" id="{398BB8D7-A035-40BF-BED3-70D4BBE64E07}"/>
              </a:ext>
            </a:extLst>
          </p:cNvPr>
          <p:cNvCxnSpPr/>
          <p:nvPr/>
        </p:nvCxnSpPr>
        <p:spPr bwMode="auto">
          <a:xfrm>
            <a:off x="2139115" y="3767138"/>
            <a:ext cx="0" cy="400050"/>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cxnSp>
        <p:nvCxnSpPr>
          <p:cNvPr id="53" name="Straight Connector 52">
            <a:extLst>
              <a:ext uri="{FF2B5EF4-FFF2-40B4-BE49-F238E27FC236}">
                <a16:creationId xmlns:a16="http://schemas.microsoft.com/office/drawing/2014/main" id="{284DC046-665C-4069-8867-B08497E08441}"/>
              </a:ext>
            </a:extLst>
          </p:cNvPr>
          <p:cNvCxnSpPr/>
          <p:nvPr/>
        </p:nvCxnSpPr>
        <p:spPr bwMode="auto">
          <a:xfrm>
            <a:off x="3628666" y="35798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4" name="Straight Connector 53">
            <a:extLst>
              <a:ext uri="{FF2B5EF4-FFF2-40B4-BE49-F238E27FC236}">
                <a16:creationId xmlns:a16="http://schemas.microsoft.com/office/drawing/2014/main" id="{4ABDAA5F-A5B2-49FF-B4E2-C2A7AA9AA11F}"/>
              </a:ext>
            </a:extLst>
          </p:cNvPr>
          <p:cNvCxnSpPr/>
          <p:nvPr/>
        </p:nvCxnSpPr>
        <p:spPr bwMode="auto">
          <a:xfrm>
            <a:off x="3628666" y="36718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5" name="Straight Connector 54">
            <a:extLst>
              <a:ext uri="{FF2B5EF4-FFF2-40B4-BE49-F238E27FC236}">
                <a16:creationId xmlns:a16="http://schemas.microsoft.com/office/drawing/2014/main" id="{01539481-B155-46F3-9D1E-15933DA1812A}"/>
              </a:ext>
            </a:extLst>
          </p:cNvPr>
          <p:cNvCxnSpPr/>
          <p:nvPr/>
        </p:nvCxnSpPr>
        <p:spPr bwMode="auto">
          <a:xfrm>
            <a:off x="3628666" y="37655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6" name="Straight Connector 55">
            <a:extLst>
              <a:ext uri="{FF2B5EF4-FFF2-40B4-BE49-F238E27FC236}">
                <a16:creationId xmlns:a16="http://schemas.microsoft.com/office/drawing/2014/main" id="{04999C8C-E173-4C36-8E66-E4A539CCD8C7}"/>
              </a:ext>
            </a:extLst>
          </p:cNvPr>
          <p:cNvCxnSpPr/>
          <p:nvPr/>
        </p:nvCxnSpPr>
        <p:spPr bwMode="auto">
          <a:xfrm>
            <a:off x="3628666" y="38560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7" name="Straight Connector 56">
            <a:extLst>
              <a:ext uri="{FF2B5EF4-FFF2-40B4-BE49-F238E27FC236}">
                <a16:creationId xmlns:a16="http://schemas.microsoft.com/office/drawing/2014/main" id="{89D5C407-A6DB-4D41-BCAF-C5692B298770}"/>
              </a:ext>
            </a:extLst>
          </p:cNvPr>
          <p:cNvCxnSpPr/>
          <p:nvPr/>
        </p:nvCxnSpPr>
        <p:spPr bwMode="auto">
          <a:xfrm>
            <a:off x="3628666" y="394811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8" name="Straight Connector 57">
            <a:extLst>
              <a:ext uri="{FF2B5EF4-FFF2-40B4-BE49-F238E27FC236}">
                <a16:creationId xmlns:a16="http://schemas.microsoft.com/office/drawing/2014/main" id="{EB7B6F21-ACFE-4391-AA9B-470CEFA8A208}"/>
              </a:ext>
            </a:extLst>
          </p:cNvPr>
          <p:cNvCxnSpPr/>
          <p:nvPr/>
        </p:nvCxnSpPr>
        <p:spPr bwMode="auto">
          <a:xfrm>
            <a:off x="3628666" y="40417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59" name="Straight Connector 58">
            <a:extLst>
              <a:ext uri="{FF2B5EF4-FFF2-40B4-BE49-F238E27FC236}">
                <a16:creationId xmlns:a16="http://schemas.microsoft.com/office/drawing/2014/main" id="{FE4EB560-F8A7-4C81-85FA-4E51EACC08BF}"/>
              </a:ext>
            </a:extLst>
          </p:cNvPr>
          <p:cNvCxnSpPr/>
          <p:nvPr/>
        </p:nvCxnSpPr>
        <p:spPr bwMode="auto">
          <a:xfrm>
            <a:off x="3628666" y="41370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0" name="Straight Connector 59">
            <a:extLst>
              <a:ext uri="{FF2B5EF4-FFF2-40B4-BE49-F238E27FC236}">
                <a16:creationId xmlns:a16="http://schemas.microsoft.com/office/drawing/2014/main" id="{BF74F6F4-9679-45D0-91A9-6332760B973C}"/>
              </a:ext>
            </a:extLst>
          </p:cNvPr>
          <p:cNvCxnSpPr/>
          <p:nvPr/>
        </p:nvCxnSpPr>
        <p:spPr bwMode="auto">
          <a:xfrm>
            <a:off x="3628666" y="42291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1" name="Straight Connector 60">
            <a:extLst>
              <a:ext uri="{FF2B5EF4-FFF2-40B4-BE49-F238E27FC236}">
                <a16:creationId xmlns:a16="http://schemas.microsoft.com/office/drawing/2014/main" id="{D165B2A6-8AFD-4253-8A59-EBC05FA49024}"/>
              </a:ext>
            </a:extLst>
          </p:cNvPr>
          <p:cNvCxnSpPr/>
          <p:nvPr/>
        </p:nvCxnSpPr>
        <p:spPr bwMode="auto">
          <a:xfrm>
            <a:off x="3628666" y="43227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2" name="Straight Connector 61">
            <a:extLst>
              <a:ext uri="{FF2B5EF4-FFF2-40B4-BE49-F238E27FC236}">
                <a16:creationId xmlns:a16="http://schemas.microsoft.com/office/drawing/2014/main" id="{6CE8CA86-2CD6-4E4B-B030-8C63D78EAA28}"/>
              </a:ext>
            </a:extLst>
          </p:cNvPr>
          <p:cNvCxnSpPr/>
          <p:nvPr/>
        </p:nvCxnSpPr>
        <p:spPr bwMode="auto">
          <a:xfrm>
            <a:off x="3628666" y="44132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3" name="Straight Connector 62">
            <a:extLst>
              <a:ext uri="{FF2B5EF4-FFF2-40B4-BE49-F238E27FC236}">
                <a16:creationId xmlns:a16="http://schemas.microsoft.com/office/drawing/2014/main" id="{3C8D35EA-A69E-4F3B-97B9-290DCEEA8358}"/>
              </a:ext>
            </a:extLst>
          </p:cNvPr>
          <p:cNvCxnSpPr/>
          <p:nvPr/>
        </p:nvCxnSpPr>
        <p:spPr bwMode="auto">
          <a:xfrm>
            <a:off x="3628666" y="45053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4" name="Straight Connector 63">
            <a:extLst>
              <a:ext uri="{FF2B5EF4-FFF2-40B4-BE49-F238E27FC236}">
                <a16:creationId xmlns:a16="http://schemas.microsoft.com/office/drawing/2014/main" id="{DB967215-30BF-4123-9363-18A0B7161749}"/>
              </a:ext>
            </a:extLst>
          </p:cNvPr>
          <p:cNvCxnSpPr/>
          <p:nvPr/>
        </p:nvCxnSpPr>
        <p:spPr bwMode="auto">
          <a:xfrm>
            <a:off x="3628666" y="45989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5" name="Straight Connector 64">
            <a:extLst>
              <a:ext uri="{FF2B5EF4-FFF2-40B4-BE49-F238E27FC236}">
                <a16:creationId xmlns:a16="http://schemas.microsoft.com/office/drawing/2014/main" id="{AA523D78-8CFA-411A-BE39-FE1BF0513C35}"/>
              </a:ext>
            </a:extLst>
          </p:cNvPr>
          <p:cNvCxnSpPr/>
          <p:nvPr/>
        </p:nvCxnSpPr>
        <p:spPr bwMode="auto">
          <a:xfrm>
            <a:off x="3628666" y="46942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6" name="Straight Connector 65">
            <a:extLst>
              <a:ext uri="{FF2B5EF4-FFF2-40B4-BE49-F238E27FC236}">
                <a16:creationId xmlns:a16="http://schemas.microsoft.com/office/drawing/2014/main" id="{D3EB8805-82FC-4C1E-9D04-855F826F0770}"/>
              </a:ext>
            </a:extLst>
          </p:cNvPr>
          <p:cNvCxnSpPr/>
          <p:nvPr/>
        </p:nvCxnSpPr>
        <p:spPr bwMode="auto">
          <a:xfrm>
            <a:off x="3628666" y="47879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7" name="Straight Connector 66">
            <a:extLst>
              <a:ext uri="{FF2B5EF4-FFF2-40B4-BE49-F238E27FC236}">
                <a16:creationId xmlns:a16="http://schemas.microsoft.com/office/drawing/2014/main" id="{54BFA909-F83F-4B0A-98A8-35920331ABB1}"/>
              </a:ext>
            </a:extLst>
          </p:cNvPr>
          <p:cNvCxnSpPr/>
          <p:nvPr/>
        </p:nvCxnSpPr>
        <p:spPr bwMode="auto">
          <a:xfrm>
            <a:off x="3628666" y="48831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8" name="Straight Connector 67">
            <a:extLst>
              <a:ext uri="{FF2B5EF4-FFF2-40B4-BE49-F238E27FC236}">
                <a16:creationId xmlns:a16="http://schemas.microsoft.com/office/drawing/2014/main" id="{83966809-894A-4785-8403-0D34C87D44FA}"/>
              </a:ext>
            </a:extLst>
          </p:cNvPr>
          <p:cNvCxnSpPr/>
          <p:nvPr/>
        </p:nvCxnSpPr>
        <p:spPr bwMode="auto">
          <a:xfrm>
            <a:off x="3628666" y="497522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69" name="Straight Connector 68">
            <a:extLst>
              <a:ext uri="{FF2B5EF4-FFF2-40B4-BE49-F238E27FC236}">
                <a16:creationId xmlns:a16="http://schemas.microsoft.com/office/drawing/2014/main" id="{13F8118F-9A1A-43D2-980D-79130B6D43FE}"/>
              </a:ext>
            </a:extLst>
          </p:cNvPr>
          <p:cNvCxnSpPr/>
          <p:nvPr/>
        </p:nvCxnSpPr>
        <p:spPr bwMode="auto">
          <a:xfrm>
            <a:off x="3628666" y="506888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0" name="Straight Connector 69">
            <a:extLst>
              <a:ext uri="{FF2B5EF4-FFF2-40B4-BE49-F238E27FC236}">
                <a16:creationId xmlns:a16="http://schemas.microsoft.com/office/drawing/2014/main" id="{10F59C90-1D59-4759-B40E-A8DC37794538}"/>
              </a:ext>
            </a:extLst>
          </p:cNvPr>
          <p:cNvCxnSpPr/>
          <p:nvPr/>
        </p:nvCxnSpPr>
        <p:spPr bwMode="auto">
          <a:xfrm>
            <a:off x="3628666" y="5159375"/>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1" name="Straight Connector 70">
            <a:extLst>
              <a:ext uri="{FF2B5EF4-FFF2-40B4-BE49-F238E27FC236}">
                <a16:creationId xmlns:a16="http://schemas.microsoft.com/office/drawing/2014/main" id="{AFAB750B-52CF-4317-8AAE-05C2AADD64D3}"/>
              </a:ext>
            </a:extLst>
          </p:cNvPr>
          <p:cNvCxnSpPr/>
          <p:nvPr/>
        </p:nvCxnSpPr>
        <p:spPr bwMode="auto">
          <a:xfrm>
            <a:off x="3628666" y="5249863"/>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2" name="Straight Connector 71">
            <a:extLst>
              <a:ext uri="{FF2B5EF4-FFF2-40B4-BE49-F238E27FC236}">
                <a16:creationId xmlns:a16="http://schemas.microsoft.com/office/drawing/2014/main" id="{DBC70EE7-976E-45B2-81C2-2E77263FCBEA}"/>
              </a:ext>
            </a:extLst>
          </p:cNvPr>
          <p:cNvCxnSpPr/>
          <p:nvPr/>
        </p:nvCxnSpPr>
        <p:spPr bwMode="auto">
          <a:xfrm>
            <a:off x="3628666" y="5341938"/>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3" name="Straight Connector 72">
            <a:extLst>
              <a:ext uri="{FF2B5EF4-FFF2-40B4-BE49-F238E27FC236}">
                <a16:creationId xmlns:a16="http://schemas.microsoft.com/office/drawing/2014/main" id="{934C11E8-755B-47C0-BE2A-0CB0295EA703}"/>
              </a:ext>
            </a:extLst>
          </p:cNvPr>
          <p:cNvCxnSpPr/>
          <p:nvPr/>
        </p:nvCxnSpPr>
        <p:spPr bwMode="auto">
          <a:xfrm>
            <a:off x="3628666" y="543560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cxnSp>
        <p:nvCxnSpPr>
          <p:cNvPr id="74" name="Straight Connector 73">
            <a:extLst>
              <a:ext uri="{FF2B5EF4-FFF2-40B4-BE49-F238E27FC236}">
                <a16:creationId xmlns:a16="http://schemas.microsoft.com/office/drawing/2014/main" id="{936DAF86-73FC-4A0E-B2FE-9FB3324C33E0}"/>
              </a:ext>
            </a:extLst>
          </p:cNvPr>
          <p:cNvCxnSpPr/>
          <p:nvPr/>
        </p:nvCxnSpPr>
        <p:spPr bwMode="auto">
          <a:xfrm>
            <a:off x="3628666" y="5530850"/>
            <a:ext cx="1032530" cy="0"/>
          </a:xfrm>
          <a:prstGeom prst="line">
            <a:avLst/>
          </a:prstGeom>
          <a:noFill/>
          <a:ln w="9525" cap="flat" cmpd="sng" algn="ctr">
            <a:solidFill>
              <a:schemeClr val="bg1">
                <a:lumMod val="75000"/>
              </a:schemeClr>
            </a:solidFill>
            <a:prstDash val="sysDot"/>
            <a:round/>
            <a:headEnd type="none" w="med" len="med"/>
            <a:tailEnd type="none" w="med" len="med"/>
          </a:ln>
          <a:effectLst/>
        </p:spPr>
      </p:cxnSp>
      <p:sp>
        <p:nvSpPr>
          <p:cNvPr id="75" name="Rectangle 74">
            <a:extLst>
              <a:ext uri="{FF2B5EF4-FFF2-40B4-BE49-F238E27FC236}">
                <a16:creationId xmlns:a16="http://schemas.microsoft.com/office/drawing/2014/main" id="{3DE01648-09E2-413B-B2C4-4A018554230A}"/>
              </a:ext>
            </a:extLst>
          </p:cNvPr>
          <p:cNvSpPr/>
          <p:nvPr/>
        </p:nvSpPr>
        <p:spPr bwMode="auto">
          <a:xfrm>
            <a:off x="3628666" y="3494088"/>
            <a:ext cx="1032530" cy="2036762"/>
          </a:xfrm>
          <a:prstGeom prst="rect">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76" name="TextBox 40">
            <a:extLst>
              <a:ext uri="{FF2B5EF4-FFF2-40B4-BE49-F238E27FC236}">
                <a16:creationId xmlns:a16="http://schemas.microsoft.com/office/drawing/2014/main" id="{5BCE2E71-0E20-4AC0-94C8-5D7B569DDA17}"/>
              </a:ext>
            </a:extLst>
          </p:cNvPr>
          <p:cNvSpPr txBox="1">
            <a:spLocks noChangeArrowheads="1"/>
          </p:cNvSpPr>
          <p:nvPr/>
        </p:nvSpPr>
        <p:spPr bwMode="auto">
          <a:xfrm>
            <a:off x="3796854" y="3790951"/>
            <a:ext cx="708848"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Ana</a:t>
            </a:r>
          </a:p>
          <a:p>
            <a:pPr algn="ctr" rtl="0" eaLnBrk="1" hangingPunct="1"/>
            <a:r>
              <a:rPr lang="en-GB" sz="1100" b="0" dirty="0"/>
              <a:t>program</a:t>
            </a:r>
          </a:p>
          <a:p>
            <a:pPr algn="ctr" rtl="0" eaLnBrk="1" hangingPunct="1"/>
            <a:r>
              <a:rPr lang="en-GB" sz="1100" b="0" dirty="0"/>
              <a:t>kodu</a:t>
            </a:r>
          </a:p>
        </p:txBody>
      </p:sp>
      <p:sp>
        <p:nvSpPr>
          <p:cNvPr id="77" name="TextBox 40">
            <a:extLst>
              <a:ext uri="{FF2B5EF4-FFF2-40B4-BE49-F238E27FC236}">
                <a16:creationId xmlns:a16="http://schemas.microsoft.com/office/drawing/2014/main" id="{79E42853-CB56-4928-9413-EC60CD064DDA}"/>
              </a:ext>
            </a:extLst>
          </p:cNvPr>
          <p:cNvSpPr txBox="1">
            <a:spLocks noChangeArrowheads="1"/>
          </p:cNvSpPr>
          <p:nvPr/>
        </p:nvSpPr>
        <p:spPr bwMode="auto">
          <a:xfrm>
            <a:off x="3717504" y="5030789"/>
            <a:ext cx="86754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Altyordam</a:t>
            </a:r>
          </a:p>
        </p:txBody>
      </p:sp>
      <p:sp>
        <p:nvSpPr>
          <p:cNvPr id="78" name="TextBox 40">
            <a:extLst>
              <a:ext uri="{FF2B5EF4-FFF2-40B4-BE49-F238E27FC236}">
                <a16:creationId xmlns:a16="http://schemas.microsoft.com/office/drawing/2014/main" id="{7BF05F05-542B-45CC-AD17-51292FC81059}"/>
              </a:ext>
            </a:extLst>
          </p:cNvPr>
          <p:cNvSpPr txBox="1">
            <a:spLocks noChangeArrowheads="1"/>
          </p:cNvSpPr>
          <p:nvPr/>
        </p:nvSpPr>
        <p:spPr bwMode="auto">
          <a:xfrm>
            <a:off x="2698087" y="3335339"/>
            <a:ext cx="8899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Mevcut PC</a:t>
            </a:r>
          </a:p>
        </p:txBody>
      </p:sp>
      <p:cxnSp>
        <p:nvCxnSpPr>
          <p:cNvPr id="79" name="Straight Arrow Connector 78">
            <a:extLst>
              <a:ext uri="{FF2B5EF4-FFF2-40B4-BE49-F238E27FC236}">
                <a16:creationId xmlns:a16="http://schemas.microsoft.com/office/drawing/2014/main" id="{9E6F9595-9FC4-48FC-9A1A-0C2DD2B5191D}"/>
              </a:ext>
            </a:extLst>
          </p:cNvPr>
          <p:cNvCxnSpPr/>
          <p:nvPr/>
        </p:nvCxnSpPr>
        <p:spPr bwMode="auto">
          <a:xfrm flipH="1" flipV="1">
            <a:off x="2481881" y="3790950"/>
            <a:ext cx="1129859" cy="1119188"/>
          </a:xfrm>
          <a:prstGeom prst="straightConnector1">
            <a:avLst/>
          </a:prstGeom>
          <a:noFill/>
          <a:ln w="19050" cap="flat" cmpd="sng" algn="ctr">
            <a:solidFill>
              <a:schemeClr val="tx1">
                <a:lumMod val="75000"/>
                <a:lumOff val="25000"/>
              </a:schemeClr>
            </a:solidFill>
            <a:prstDash val="solid"/>
            <a:round/>
            <a:headEnd type="none" w="med" len="med"/>
            <a:tailEnd type="triangle" w="med" len="lg"/>
          </a:ln>
          <a:effectLst/>
        </p:spPr>
      </p:cxnSp>
      <p:sp>
        <p:nvSpPr>
          <p:cNvPr id="80" name="TextBox 40">
            <a:extLst>
              <a:ext uri="{FF2B5EF4-FFF2-40B4-BE49-F238E27FC236}">
                <a16:creationId xmlns:a16="http://schemas.microsoft.com/office/drawing/2014/main" id="{7F310945-861A-4CB3-8A5E-986CFF17BF57}"/>
              </a:ext>
            </a:extLst>
          </p:cNvPr>
          <p:cNvSpPr txBox="1">
            <a:spLocks noChangeArrowheads="1"/>
          </p:cNvSpPr>
          <p:nvPr/>
        </p:nvSpPr>
        <p:spPr bwMode="auto">
          <a:xfrm>
            <a:off x="444326" y="3751263"/>
            <a:ext cx="15995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1. Geçerli olanı kaydedin</a:t>
            </a:r>
          </a:p>
          <a:p>
            <a:pPr algn="l" rtl="0" eaLnBrk="1" hangingPunct="1"/>
            <a:r>
              <a:rPr lang="en-GB" sz="1100" b="0" dirty="0"/>
              <a:t>PC'den LR'ye</a:t>
            </a:r>
          </a:p>
        </p:txBody>
      </p:sp>
      <p:sp>
        <p:nvSpPr>
          <p:cNvPr id="81" name="TextBox 40">
            <a:extLst>
              <a:ext uri="{FF2B5EF4-FFF2-40B4-BE49-F238E27FC236}">
                <a16:creationId xmlns:a16="http://schemas.microsoft.com/office/drawing/2014/main" id="{4C045C41-8215-435D-AF6B-D627E3B666DC}"/>
              </a:ext>
            </a:extLst>
          </p:cNvPr>
          <p:cNvSpPr txBox="1">
            <a:spLocks noChangeArrowheads="1"/>
          </p:cNvSpPr>
          <p:nvPr/>
        </p:nvSpPr>
        <p:spPr bwMode="auto">
          <a:xfrm>
            <a:off x="1663051" y="4611689"/>
            <a:ext cx="186617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2. PC'yi alt programın başlangıç ​​adresi ile yükleyin</a:t>
            </a:r>
          </a:p>
        </p:txBody>
      </p:sp>
      <p:sp>
        <p:nvSpPr>
          <p:cNvPr id="82" name="TextBox 40">
            <a:extLst>
              <a:ext uri="{FF2B5EF4-FFF2-40B4-BE49-F238E27FC236}">
                <a16:creationId xmlns:a16="http://schemas.microsoft.com/office/drawing/2014/main" id="{CC42E54A-A197-4553-8EF5-F8EF233811C3}"/>
              </a:ext>
            </a:extLst>
          </p:cNvPr>
          <p:cNvSpPr txBox="1">
            <a:spLocks noChangeArrowheads="1"/>
          </p:cNvSpPr>
          <p:nvPr/>
        </p:nvSpPr>
        <p:spPr bwMode="auto">
          <a:xfrm>
            <a:off x="2409457" y="5803900"/>
            <a:ext cx="127470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defRPr/>
            </a:pPr>
            <a:r>
              <a:rPr lang="en-GB" sz="1050" dirty="0">
                <a:cs typeface="Arial" charset="0"/>
              </a:rPr>
              <a:t>Bir alt rutin çağırın</a:t>
            </a:r>
          </a:p>
        </p:txBody>
      </p:sp>
      <p:sp>
        <p:nvSpPr>
          <p:cNvPr id="83" name="TextBox 40">
            <a:extLst>
              <a:ext uri="{FF2B5EF4-FFF2-40B4-BE49-F238E27FC236}">
                <a16:creationId xmlns:a16="http://schemas.microsoft.com/office/drawing/2014/main" id="{17E1947B-CF2F-4DD2-9802-DD322C9D2D93}"/>
              </a:ext>
            </a:extLst>
          </p:cNvPr>
          <p:cNvSpPr txBox="1">
            <a:spLocks noChangeArrowheads="1"/>
          </p:cNvSpPr>
          <p:nvPr/>
        </p:nvSpPr>
        <p:spPr bwMode="auto">
          <a:xfrm rot="5400000">
            <a:off x="4485650" y="4338802"/>
            <a:ext cx="95410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Kod bölgesi</a:t>
            </a:r>
          </a:p>
        </p:txBody>
      </p:sp>
      <p:sp>
        <p:nvSpPr>
          <p:cNvPr id="84" name="TextBox 40">
            <a:extLst>
              <a:ext uri="{FF2B5EF4-FFF2-40B4-BE49-F238E27FC236}">
                <a16:creationId xmlns:a16="http://schemas.microsoft.com/office/drawing/2014/main" id="{1C2D2096-FD5F-4012-B13E-1B042E3F0A2D}"/>
              </a:ext>
            </a:extLst>
          </p:cNvPr>
          <p:cNvSpPr txBox="1">
            <a:spLocks noChangeArrowheads="1"/>
          </p:cNvSpPr>
          <p:nvPr/>
        </p:nvSpPr>
        <p:spPr bwMode="auto">
          <a:xfrm rot="5400000">
            <a:off x="10294688" y="4459452"/>
            <a:ext cx="95410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Kod bölgesi</a:t>
            </a:r>
          </a:p>
        </p:txBody>
      </p:sp>
      <p:sp>
        <p:nvSpPr>
          <p:cNvPr id="2" name="Rectangle 1"/>
          <p:cNvSpPr/>
          <p:nvPr/>
        </p:nvSpPr>
        <p:spPr>
          <a:xfrm>
            <a:off x="3796854" y="338562"/>
            <a:ext cx="8034075" cy="1509644"/>
          </a:xfrm>
          <a:prstGeom prst="rect">
            <a:avLst/>
          </a:prstGeom>
        </p:spPr>
        <p:txBody>
          <a:bodyPr wrap="square">
            <a:spAutoFit/>
          </a:bodyPr>
          <a:lstStyle/>
          <a:p>
            <a:pPr marL="0" lvl="1" defTabSz="966612">
              <a:spcBef>
                <a:spcPct val="30000"/>
              </a:spcBef>
              <a:defRPr/>
            </a:pPr>
            <a:r>
              <a:rPr lang="en-GB" dirty="0"/>
              <a:t>Bu </a:t>
            </a:r>
            <a:r>
              <a:rPr lang="en-GB" dirty="0" err="1"/>
              <a:t>şema</a:t>
            </a:r>
            <a:r>
              <a:rPr lang="en-GB" dirty="0"/>
              <a:t>, </a:t>
            </a:r>
            <a:r>
              <a:rPr lang="tr-TR" dirty="0" smtClean="0"/>
              <a:t>fonksiyon</a:t>
            </a:r>
            <a:r>
              <a:rPr lang="en-GB" dirty="0" smtClean="0"/>
              <a:t> </a:t>
            </a:r>
            <a:r>
              <a:rPr lang="en-GB" dirty="0" err="1"/>
              <a:t>çağrıları</a:t>
            </a:r>
            <a:r>
              <a:rPr lang="en-GB" dirty="0"/>
              <a:t> </a:t>
            </a:r>
            <a:r>
              <a:rPr lang="en-GB" dirty="0" err="1"/>
              <a:t>gibi</a:t>
            </a:r>
            <a:r>
              <a:rPr lang="en-GB" dirty="0"/>
              <a:t> </a:t>
            </a:r>
            <a:r>
              <a:rPr lang="en-GB" dirty="0" err="1"/>
              <a:t>bir</a:t>
            </a:r>
            <a:r>
              <a:rPr lang="en-GB" dirty="0"/>
              <a:t> </a:t>
            </a:r>
            <a:r>
              <a:rPr lang="en-GB" dirty="0" err="1"/>
              <a:t>dallanma</a:t>
            </a:r>
            <a:r>
              <a:rPr lang="en-GB" dirty="0"/>
              <a:t> </a:t>
            </a:r>
            <a:r>
              <a:rPr lang="en-GB" dirty="0" err="1"/>
              <a:t>işlemi</a:t>
            </a:r>
            <a:r>
              <a:rPr lang="en-GB" dirty="0"/>
              <a:t> </a:t>
            </a:r>
            <a:r>
              <a:rPr lang="en-GB" dirty="0" err="1" smtClean="0"/>
              <a:t>için</a:t>
            </a:r>
            <a:r>
              <a:rPr lang="en-GB" dirty="0" smtClean="0"/>
              <a:t> </a:t>
            </a:r>
            <a:r>
              <a:rPr lang="en-GB" dirty="0" err="1" smtClean="0"/>
              <a:t>LR'yi</a:t>
            </a:r>
            <a:r>
              <a:rPr lang="en-GB" dirty="0" smtClean="0"/>
              <a:t> </a:t>
            </a:r>
            <a:r>
              <a:rPr lang="en-GB" dirty="0" err="1"/>
              <a:t>nasıl</a:t>
            </a:r>
            <a:r>
              <a:rPr lang="en-GB" dirty="0"/>
              <a:t> </a:t>
            </a:r>
            <a:r>
              <a:rPr lang="en-GB" dirty="0" err="1"/>
              <a:t>kullanabileceğimizi</a:t>
            </a:r>
            <a:r>
              <a:rPr lang="en-GB" dirty="0"/>
              <a:t> </a:t>
            </a:r>
            <a:r>
              <a:rPr lang="en-GB" dirty="0" err="1"/>
              <a:t>gösterir</a:t>
            </a:r>
            <a:r>
              <a:rPr lang="en-GB" dirty="0" smtClean="0"/>
              <a:t>.</a:t>
            </a:r>
            <a:endParaRPr lang="en-GB" sz="1600" dirty="0"/>
          </a:p>
          <a:p>
            <a:pPr marL="0" lvl="1" defTabSz="966612">
              <a:spcBef>
                <a:spcPct val="30000"/>
              </a:spcBef>
              <a:defRPr/>
            </a:pPr>
            <a:r>
              <a:rPr lang="en-GB" sz="1600" dirty="0"/>
              <a:t>İlk </a:t>
            </a:r>
            <a:r>
              <a:rPr lang="en-GB" sz="1600" dirty="0" err="1"/>
              <a:t>olarak</a:t>
            </a:r>
            <a:r>
              <a:rPr lang="en-GB" sz="1600" dirty="0"/>
              <a:t>, </a:t>
            </a:r>
            <a:r>
              <a:rPr lang="en-GB" sz="1600" dirty="0" err="1"/>
              <a:t>mevcut</a:t>
            </a:r>
            <a:r>
              <a:rPr lang="en-GB" sz="1600" dirty="0"/>
              <a:t> </a:t>
            </a:r>
            <a:r>
              <a:rPr lang="tr-TR" sz="1600" dirty="0" smtClean="0"/>
              <a:t>PC</a:t>
            </a:r>
            <a:r>
              <a:rPr lang="en-GB" sz="1600" dirty="0" smtClean="0"/>
              <a:t> </a:t>
            </a:r>
            <a:r>
              <a:rPr lang="en-GB" sz="1600" dirty="0" err="1"/>
              <a:t>LR'ye</a:t>
            </a:r>
            <a:r>
              <a:rPr lang="en-GB" sz="1600" dirty="0"/>
              <a:t> </a:t>
            </a:r>
            <a:r>
              <a:rPr lang="en-GB" sz="1600" dirty="0" err="1"/>
              <a:t>kaydediyoruz</a:t>
            </a:r>
            <a:r>
              <a:rPr lang="en-GB" sz="1600" dirty="0"/>
              <a:t>; </a:t>
            </a:r>
            <a:r>
              <a:rPr lang="en-GB" sz="1600" dirty="0" err="1" smtClean="0"/>
              <a:t>sonr</a:t>
            </a:r>
            <a:r>
              <a:rPr lang="tr-TR" sz="1600" dirty="0" smtClean="0"/>
              <a:t>a</a:t>
            </a:r>
            <a:r>
              <a:rPr lang="en-GB" sz="1600" dirty="0" smtClean="0"/>
              <a:t> </a:t>
            </a:r>
            <a:r>
              <a:rPr lang="en-GB" sz="1700" dirty="0" err="1" smtClean="0"/>
              <a:t>PC'y</a:t>
            </a:r>
            <a:r>
              <a:rPr lang="tr-TR" sz="1700" dirty="0" smtClean="0"/>
              <a:t>e</a:t>
            </a:r>
            <a:r>
              <a:rPr lang="en-GB" sz="1700" dirty="0" smtClean="0"/>
              <a:t> </a:t>
            </a:r>
            <a:r>
              <a:rPr lang="en-GB" sz="1700" dirty="0"/>
              <a:t>alt </a:t>
            </a:r>
            <a:r>
              <a:rPr lang="en-GB" sz="1700" dirty="0" err="1"/>
              <a:t>programın</a:t>
            </a:r>
            <a:r>
              <a:rPr lang="en-GB" sz="1700" dirty="0"/>
              <a:t> </a:t>
            </a:r>
            <a:r>
              <a:rPr lang="en-GB" sz="1700" dirty="0" err="1"/>
              <a:t>başlangıç</a:t>
            </a:r>
            <a:r>
              <a:rPr lang="en-GB" sz="1700" dirty="0"/>
              <a:t> ​​</a:t>
            </a:r>
            <a:r>
              <a:rPr lang="en-GB" sz="1700" dirty="0" err="1"/>
              <a:t>adresiyle</a:t>
            </a:r>
            <a:r>
              <a:rPr lang="en-GB" sz="1700" dirty="0"/>
              <a:t> </a:t>
            </a:r>
            <a:r>
              <a:rPr lang="en-GB" sz="1700" dirty="0" err="1"/>
              <a:t>yükleyin</a:t>
            </a:r>
            <a:r>
              <a:rPr lang="en-GB" sz="1700" dirty="0"/>
              <a:t>. Alt </a:t>
            </a:r>
            <a:r>
              <a:rPr lang="en-GB" sz="1700" dirty="0" err="1"/>
              <a:t>programın</a:t>
            </a:r>
            <a:r>
              <a:rPr lang="en-GB" sz="1700" dirty="0"/>
              <a:t> </a:t>
            </a:r>
            <a:r>
              <a:rPr lang="en-GB" sz="1700" dirty="0" err="1"/>
              <a:t>sonunda</a:t>
            </a:r>
            <a:r>
              <a:rPr lang="en-GB" sz="1700" dirty="0"/>
              <a:t>, </a:t>
            </a:r>
            <a:r>
              <a:rPr lang="en-GB" sz="1700" dirty="0" err="1"/>
              <a:t>ana</a:t>
            </a:r>
            <a:r>
              <a:rPr lang="en-GB" sz="1700" dirty="0"/>
              <a:t> </a:t>
            </a:r>
            <a:r>
              <a:rPr lang="en-GB" sz="1700" dirty="0" err="1"/>
              <a:t>programa</a:t>
            </a:r>
            <a:r>
              <a:rPr lang="en-GB" sz="1700" dirty="0"/>
              <a:t> </a:t>
            </a:r>
            <a:r>
              <a:rPr lang="en-GB" sz="1700" dirty="0" err="1"/>
              <a:t>dönmek</a:t>
            </a:r>
            <a:r>
              <a:rPr lang="en-GB" sz="1700" dirty="0"/>
              <a:t> </a:t>
            </a:r>
            <a:r>
              <a:rPr lang="en-GB" sz="1700" dirty="0" err="1"/>
              <a:t>için</a:t>
            </a:r>
            <a:r>
              <a:rPr lang="en-GB" sz="1700" dirty="0"/>
              <a:t> </a:t>
            </a:r>
            <a:r>
              <a:rPr lang="en-GB" sz="1700" dirty="0" err="1"/>
              <a:t>PC'yi</a:t>
            </a:r>
            <a:r>
              <a:rPr lang="en-GB" sz="1700" dirty="0"/>
              <a:t> </a:t>
            </a:r>
            <a:r>
              <a:rPr lang="en-GB" sz="1700" dirty="0" err="1"/>
              <a:t>LR'deki</a:t>
            </a:r>
            <a:r>
              <a:rPr lang="en-GB" sz="1700" dirty="0"/>
              <a:t> </a:t>
            </a:r>
            <a:r>
              <a:rPr lang="en-GB" sz="1700" dirty="0" err="1"/>
              <a:t>adres</a:t>
            </a:r>
            <a:r>
              <a:rPr lang="en-GB" sz="1700" dirty="0"/>
              <a:t> </a:t>
            </a:r>
            <a:r>
              <a:rPr lang="en-GB" sz="1700" dirty="0" err="1"/>
              <a:t>ile</a:t>
            </a:r>
            <a:r>
              <a:rPr lang="en-GB" sz="1700" dirty="0"/>
              <a:t> </a:t>
            </a:r>
            <a:r>
              <a:rPr lang="en-GB" sz="1700" dirty="0" err="1"/>
              <a:t>yüklüyoruz</a:t>
            </a:r>
            <a:r>
              <a:rPr lang="en-GB" sz="1700" dirty="0"/>
              <a:t>.</a:t>
            </a:r>
          </a:p>
        </p:txBody>
      </p:sp>
    </p:spTree>
    <p:extLst>
      <p:ext uri="{BB962C8B-B14F-4D97-AF65-F5344CB8AC3E}">
        <p14:creationId xmlns:p14="http://schemas.microsoft.com/office/powerpoint/2010/main" val="34498827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6" name="Rectangle 5">
            <a:extLst>
              <a:ext uri="{FF2B5EF4-FFF2-40B4-BE49-F238E27FC236}">
                <a16:creationId xmlns:a16="http://schemas.microsoft.com/office/drawing/2014/main" id="{E07EEBB0-5A37-4F97-AA7B-CD325786D848}"/>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7" name="Rectangle 6">
            <a:extLst>
              <a:ext uri="{FF2B5EF4-FFF2-40B4-BE49-F238E27FC236}">
                <a16:creationId xmlns:a16="http://schemas.microsoft.com/office/drawing/2014/main" id="{18B9C576-2949-4D77-BFD6-03BF3DCDA68C}"/>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a:t>
            </a:r>
          </a:p>
        </p:txBody>
      </p:sp>
      <p:sp>
        <p:nvSpPr>
          <p:cNvPr id="8" name="Rectangle 7">
            <a:extLst>
              <a:ext uri="{FF2B5EF4-FFF2-40B4-BE49-F238E27FC236}">
                <a16:creationId xmlns:a16="http://schemas.microsoft.com/office/drawing/2014/main" id="{75373045-53B4-4D8D-B65B-4F46A206B12F}"/>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9" name="Rectangle 8">
            <a:extLst>
              <a:ext uri="{FF2B5EF4-FFF2-40B4-BE49-F238E27FC236}">
                <a16:creationId xmlns:a16="http://schemas.microsoft.com/office/drawing/2014/main" id="{2FFE7C6A-AB52-493E-96AA-399C6ED56EFD}"/>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10" name="Rectangle 9">
            <a:extLst>
              <a:ext uri="{FF2B5EF4-FFF2-40B4-BE49-F238E27FC236}">
                <a16:creationId xmlns:a16="http://schemas.microsoft.com/office/drawing/2014/main" id="{1300ABEB-4DF6-48FB-A523-38BC320C4264}"/>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11" name="Rectangle 10">
            <a:extLst>
              <a:ext uri="{FF2B5EF4-FFF2-40B4-BE49-F238E27FC236}">
                <a16:creationId xmlns:a16="http://schemas.microsoft.com/office/drawing/2014/main" id="{70DB2612-8FF1-4F6F-AC3F-AFBE0EC51809}"/>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12" name="Rectangle 11">
            <a:extLst>
              <a:ext uri="{FF2B5EF4-FFF2-40B4-BE49-F238E27FC236}">
                <a16:creationId xmlns:a16="http://schemas.microsoft.com/office/drawing/2014/main" id="{10E4EBB0-9CAD-4AE3-B833-DBDBCEE8A536}"/>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13" name="Rectangle 12">
            <a:extLst>
              <a:ext uri="{FF2B5EF4-FFF2-40B4-BE49-F238E27FC236}">
                <a16:creationId xmlns:a16="http://schemas.microsoft.com/office/drawing/2014/main" id="{FDC06AAC-EF86-4576-B185-BC9321CF5D4F}"/>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14" name="Rectangle 13">
            <a:extLst>
              <a:ext uri="{FF2B5EF4-FFF2-40B4-BE49-F238E27FC236}">
                <a16:creationId xmlns:a16="http://schemas.microsoft.com/office/drawing/2014/main" id="{08531201-4A79-4D12-9568-1F4C74F55693}"/>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15" name="Rectangle 14">
            <a:extLst>
              <a:ext uri="{FF2B5EF4-FFF2-40B4-BE49-F238E27FC236}">
                <a16:creationId xmlns:a16="http://schemas.microsoft.com/office/drawing/2014/main" id="{D03FDC99-1237-41FA-B8DF-A6CB8F51996D}"/>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16" name="Rectangle 15">
            <a:extLst>
              <a:ext uri="{FF2B5EF4-FFF2-40B4-BE49-F238E27FC236}">
                <a16:creationId xmlns:a16="http://schemas.microsoft.com/office/drawing/2014/main" id="{8BB3BB65-805D-4560-849B-868F28DD4DCB}"/>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17" name="Rectangle 16">
            <a:extLst>
              <a:ext uri="{FF2B5EF4-FFF2-40B4-BE49-F238E27FC236}">
                <a16:creationId xmlns:a16="http://schemas.microsoft.com/office/drawing/2014/main" id="{0DBB2DE0-7BEF-4470-ACDB-D6FF7622710E}"/>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18" name="Rectangle 17">
            <a:extLst>
              <a:ext uri="{FF2B5EF4-FFF2-40B4-BE49-F238E27FC236}">
                <a16:creationId xmlns:a16="http://schemas.microsoft.com/office/drawing/2014/main" id="{D84EAEFD-AEE2-41D5-8302-3F652DBBEC1F}"/>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19" name="Rectangle 18">
            <a:extLst>
              <a:ext uri="{FF2B5EF4-FFF2-40B4-BE49-F238E27FC236}">
                <a16:creationId xmlns:a16="http://schemas.microsoft.com/office/drawing/2014/main" id="{81D26063-06B0-4EF3-895D-C9E4911B2810}"/>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 (bankalı)</a:t>
            </a:r>
          </a:p>
        </p:txBody>
      </p:sp>
      <p:sp>
        <p:nvSpPr>
          <p:cNvPr id="20" name="Rectangle 19">
            <a:extLst>
              <a:ext uri="{FF2B5EF4-FFF2-40B4-BE49-F238E27FC236}">
                <a16:creationId xmlns:a16="http://schemas.microsoft.com/office/drawing/2014/main" id="{F4AA3198-69A2-415A-9671-B8E6C4A6F49A}"/>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21" name="Rectangle 20">
            <a:extLst>
              <a:ext uri="{FF2B5EF4-FFF2-40B4-BE49-F238E27FC236}">
                <a16:creationId xmlns:a16="http://schemas.microsoft.com/office/drawing/2014/main" id="{B8A10769-932C-4387-A11B-312D10DC5385}"/>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22" name="Rectangle 21">
            <a:extLst>
              <a:ext uri="{FF2B5EF4-FFF2-40B4-BE49-F238E27FC236}">
                <a16:creationId xmlns:a16="http://schemas.microsoft.com/office/drawing/2014/main" id="{CDE9BBF4-BB0D-4D4B-91F3-830903BC501B}"/>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x PSR</a:t>
            </a:r>
          </a:p>
        </p:txBody>
      </p:sp>
      <p:sp>
        <p:nvSpPr>
          <p:cNvPr id="23" name="Right Brace 22">
            <a:extLst>
              <a:ext uri="{FF2B5EF4-FFF2-40B4-BE49-F238E27FC236}">
                <a16:creationId xmlns:a16="http://schemas.microsoft.com/office/drawing/2014/main" id="{3E12D235-3388-4CDB-AA66-47623EA2939A}"/>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ight Brace 23">
            <a:extLst>
              <a:ext uri="{FF2B5EF4-FFF2-40B4-BE49-F238E27FC236}">
                <a16:creationId xmlns:a16="http://schemas.microsoft.com/office/drawing/2014/main" id="{230DCB87-0C19-4AA4-B8C5-815132E61386}"/>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TextBox 44">
            <a:extLst>
              <a:ext uri="{FF2B5EF4-FFF2-40B4-BE49-F238E27FC236}">
                <a16:creationId xmlns:a16="http://schemas.microsoft.com/office/drawing/2014/main" id="{7F8D85B7-A30C-4EBD-BA1C-F46F33D7B4CE}"/>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İşaretçisi (SP)</a:t>
            </a:r>
          </a:p>
        </p:txBody>
      </p:sp>
      <p:sp>
        <p:nvSpPr>
          <p:cNvPr id="26" name="TextBox 45">
            <a:extLst>
              <a:ext uri="{FF2B5EF4-FFF2-40B4-BE49-F238E27FC236}">
                <a16:creationId xmlns:a16="http://schemas.microsoft.com/office/drawing/2014/main" id="{BE08C623-8BCD-4572-923F-88DB46F6561C}"/>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Bağlantı Kaydı (LR)</a:t>
            </a:r>
          </a:p>
        </p:txBody>
      </p:sp>
      <p:sp>
        <p:nvSpPr>
          <p:cNvPr id="27" name="TextBox 46">
            <a:extLst>
              <a:ext uri="{FF2B5EF4-FFF2-40B4-BE49-F238E27FC236}">
                <a16:creationId xmlns:a16="http://schemas.microsoft.com/office/drawing/2014/main" id="{6D419E5C-C620-4D6C-9D2B-B55F7BB792E4}"/>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Sayacı (PC)</a:t>
            </a:r>
          </a:p>
        </p:txBody>
      </p:sp>
      <p:sp>
        <p:nvSpPr>
          <p:cNvPr id="28" name="Rectangle 27">
            <a:extLst>
              <a:ext uri="{FF2B5EF4-FFF2-40B4-BE49-F238E27FC236}">
                <a16:creationId xmlns:a16="http://schemas.microsoft.com/office/drawing/2014/main" id="{7EECBF7A-D2B8-419E-9A84-9DCD7C8B34F5}"/>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PRIMASK</a:t>
            </a:r>
          </a:p>
        </p:txBody>
      </p:sp>
      <p:sp>
        <p:nvSpPr>
          <p:cNvPr id="29" name="Rectangle 28">
            <a:extLst>
              <a:ext uri="{FF2B5EF4-FFF2-40B4-BE49-F238E27FC236}">
                <a16:creationId xmlns:a16="http://schemas.microsoft.com/office/drawing/2014/main" id="{AC23F436-3F0F-4223-873B-AF206564F57D}"/>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KONTROL</a:t>
            </a:r>
          </a:p>
        </p:txBody>
      </p:sp>
      <p:sp>
        <p:nvSpPr>
          <p:cNvPr id="30" name="TextBox 49">
            <a:extLst>
              <a:ext uri="{FF2B5EF4-FFF2-40B4-BE49-F238E27FC236}">
                <a16:creationId xmlns:a16="http://schemas.microsoft.com/office/drawing/2014/main" id="{1535A9C7-55BD-4289-933B-4D24A0F4A623}"/>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Durumu </a:t>
            </a:r>
          </a:p>
          <a:p>
            <a:pPr algn="l" rtl="0" eaLnBrk="1" hangingPunct="1"/>
            <a:r>
              <a:rPr lang="en-GB" sz="900" b="0" dirty="0" err="1" smtClean="0"/>
              <a:t>registerlar</a:t>
            </a:r>
            <a:r>
              <a:rPr lang="en-GB" sz="900" b="0" dirty="0" smtClean="0"/>
              <a:t> </a:t>
            </a:r>
            <a:r>
              <a:rPr lang="en-GB" sz="900" b="0" dirty="0"/>
              <a:t>(PSR)</a:t>
            </a:r>
          </a:p>
        </p:txBody>
      </p:sp>
      <p:sp>
        <p:nvSpPr>
          <p:cNvPr id="31" name="TextBox 50">
            <a:extLst>
              <a:ext uri="{FF2B5EF4-FFF2-40B4-BE49-F238E27FC236}">
                <a16:creationId xmlns:a16="http://schemas.microsoft.com/office/drawing/2014/main" id="{2C6BEC11-55B3-4A36-A588-26355E2EF3E6}"/>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Maske Kaydını Kes</a:t>
            </a:r>
          </a:p>
        </p:txBody>
      </p:sp>
      <p:sp>
        <p:nvSpPr>
          <p:cNvPr id="32" name="TextBox 51">
            <a:extLst>
              <a:ext uri="{FF2B5EF4-FFF2-40B4-BE49-F238E27FC236}">
                <a16:creationId xmlns:a16="http://schemas.microsoft.com/office/drawing/2014/main" id="{82A53F74-41B3-4054-A4E0-4E5C4A820C40}"/>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Tanımı</a:t>
            </a:r>
          </a:p>
        </p:txBody>
      </p:sp>
      <p:sp>
        <p:nvSpPr>
          <p:cNvPr id="33" name="TextBox 53">
            <a:extLst>
              <a:ext uri="{FF2B5EF4-FFF2-40B4-BE49-F238E27FC236}">
                <a16:creationId xmlns:a16="http://schemas.microsoft.com/office/drawing/2014/main" id="{740ED8AC-A89C-4FD9-877C-87F50B1C86AC}"/>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err="1"/>
              <a:t>Özel</a:t>
            </a:r>
            <a:r>
              <a:rPr lang="en-GB" sz="1200" dirty="0"/>
              <a:t> </a:t>
            </a:r>
            <a:r>
              <a:rPr lang="en-GB" sz="1200" dirty="0" err="1" smtClean="0"/>
              <a:t>registerlar</a:t>
            </a:r>
            <a:endParaRPr lang="en-GB" sz="1200" dirty="0"/>
          </a:p>
        </p:txBody>
      </p:sp>
      <p:sp>
        <p:nvSpPr>
          <p:cNvPr id="34" name="TextBox 56">
            <a:extLst>
              <a:ext uri="{FF2B5EF4-FFF2-40B4-BE49-F238E27FC236}">
                <a16:creationId xmlns:a16="http://schemas.microsoft.com/office/drawing/2014/main" id="{BA51357C-2DDA-4B99-AACC-07B3DE6845F6}"/>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smtClean="0"/>
              <a:t>register </a:t>
            </a:r>
            <a:r>
              <a:rPr lang="en-GB" sz="1200" dirty="0"/>
              <a:t>bankası</a:t>
            </a:r>
          </a:p>
        </p:txBody>
      </p:sp>
      <p:sp>
        <p:nvSpPr>
          <p:cNvPr id="35" name="Rectangle 34">
            <a:extLst>
              <a:ext uri="{FF2B5EF4-FFF2-40B4-BE49-F238E27FC236}">
                <a16:creationId xmlns:a16="http://schemas.microsoft.com/office/drawing/2014/main" id="{80E10E9D-2BDF-4A01-BAB4-73693467EC43}"/>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MSP</a:t>
            </a:r>
          </a:p>
        </p:txBody>
      </p:sp>
      <p:sp>
        <p:nvSpPr>
          <p:cNvPr id="36" name="Rectangle 35">
            <a:extLst>
              <a:ext uri="{FF2B5EF4-FFF2-40B4-BE49-F238E27FC236}">
                <a16:creationId xmlns:a16="http://schemas.microsoft.com/office/drawing/2014/main" id="{5B0AB919-C0D0-41FA-9DBB-4BE84FACA8C8}"/>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PSP</a:t>
            </a:r>
          </a:p>
        </p:txBody>
      </p:sp>
      <p:sp>
        <p:nvSpPr>
          <p:cNvPr id="37" name="TextBox 59">
            <a:extLst>
              <a:ext uri="{FF2B5EF4-FFF2-40B4-BE49-F238E27FC236}">
                <a16:creationId xmlns:a16="http://schemas.microsoft.com/office/drawing/2014/main" id="{E11A583B-79AF-40E8-AA0F-1524C0CF677D}"/>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Ana Yığın İşaretçisi</a:t>
            </a:r>
          </a:p>
        </p:txBody>
      </p:sp>
      <p:sp>
        <p:nvSpPr>
          <p:cNvPr id="38" name="TextBox 60">
            <a:extLst>
              <a:ext uri="{FF2B5EF4-FFF2-40B4-BE49-F238E27FC236}">
                <a16:creationId xmlns:a16="http://schemas.microsoft.com/office/drawing/2014/main" id="{5B1D6A81-28F5-4E66-8D09-854042AA7875}"/>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İşlem Yığını İşaretçisi</a:t>
            </a:r>
          </a:p>
        </p:txBody>
      </p:sp>
      <p:sp>
        <p:nvSpPr>
          <p:cNvPr id="39" name="Rectangle 38">
            <a:extLst>
              <a:ext uri="{FF2B5EF4-FFF2-40B4-BE49-F238E27FC236}">
                <a16:creationId xmlns:a16="http://schemas.microsoft.com/office/drawing/2014/main" id="{812D70EB-0A55-40E3-A8DA-ECC697211276}"/>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APSR</a:t>
            </a:r>
          </a:p>
        </p:txBody>
      </p:sp>
      <p:sp>
        <p:nvSpPr>
          <p:cNvPr id="40" name="Rectangle 39">
            <a:extLst>
              <a:ext uri="{FF2B5EF4-FFF2-40B4-BE49-F238E27FC236}">
                <a16:creationId xmlns:a16="http://schemas.microsoft.com/office/drawing/2014/main" id="{6731B485-20BE-4A88-B2C2-4985CE19BD92}"/>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EPSR</a:t>
            </a:r>
          </a:p>
        </p:txBody>
      </p:sp>
      <p:sp>
        <p:nvSpPr>
          <p:cNvPr id="41" name="Rectangle 40">
            <a:extLst>
              <a:ext uri="{FF2B5EF4-FFF2-40B4-BE49-F238E27FC236}">
                <a16:creationId xmlns:a16="http://schemas.microsoft.com/office/drawing/2014/main" id="{EA264238-C179-4CA3-A398-8C4587B8BB55}"/>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IPSR</a:t>
            </a:r>
          </a:p>
        </p:txBody>
      </p:sp>
      <p:sp>
        <p:nvSpPr>
          <p:cNvPr id="42" name="TextBox 74">
            <a:extLst>
              <a:ext uri="{FF2B5EF4-FFF2-40B4-BE49-F238E27FC236}">
                <a16:creationId xmlns:a16="http://schemas.microsoft.com/office/drawing/2014/main" id="{F501C902-9755-4889-B2BC-DC8C977A7A47}"/>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Uygulama</a:t>
            </a:r>
          </a:p>
          <a:p>
            <a:pPr algn="ctr" rtl="0" eaLnBrk="1" hangingPunct="1"/>
            <a:r>
              <a:rPr lang="en-GB" sz="900" b="0" dirty="0"/>
              <a:t>PSR</a:t>
            </a:r>
          </a:p>
        </p:txBody>
      </p:sp>
      <p:sp>
        <p:nvSpPr>
          <p:cNvPr id="43" name="TextBox 75">
            <a:extLst>
              <a:ext uri="{FF2B5EF4-FFF2-40B4-BE49-F238E27FC236}">
                <a16:creationId xmlns:a16="http://schemas.microsoft.com/office/drawing/2014/main" id="{6D1B3D7B-BEA2-4D3F-9801-70BB54FBE5B8}"/>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Yürütme</a:t>
            </a:r>
          </a:p>
          <a:p>
            <a:pPr algn="ctr" rtl="0" eaLnBrk="1" hangingPunct="1"/>
            <a:r>
              <a:rPr lang="en-GB" sz="900" b="0" dirty="0"/>
              <a:t>PSR</a:t>
            </a:r>
          </a:p>
        </p:txBody>
      </p:sp>
      <p:sp>
        <p:nvSpPr>
          <p:cNvPr id="44" name="TextBox 76">
            <a:extLst>
              <a:ext uri="{FF2B5EF4-FFF2-40B4-BE49-F238E27FC236}">
                <a16:creationId xmlns:a16="http://schemas.microsoft.com/office/drawing/2014/main" id="{B3785CF5-6C1C-40D3-ACAF-3B9A6057C366}"/>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Kesmek</a:t>
            </a:r>
          </a:p>
          <a:p>
            <a:pPr algn="ctr" rtl="0" eaLnBrk="1" hangingPunct="1"/>
            <a:r>
              <a:rPr lang="en-GB" sz="900" b="0" dirty="0"/>
              <a:t>PSR</a:t>
            </a:r>
          </a:p>
        </p:txBody>
      </p:sp>
      <p:sp>
        <p:nvSpPr>
          <p:cNvPr id="45" name="TextBox 89">
            <a:extLst>
              <a:ext uri="{FF2B5EF4-FFF2-40B4-BE49-F238E27FC236}">
                <a16:creationId xmlns:a16="http://schemas.microsoft.com/office/drawing/2014/main" id="{8EA8F6EF-61B9-42C4-AE28-DB534D5CD399}"/>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Düşük</a:t>
            </a:r>
          </a:p>
          <a:p>
            <a:pPr algn="ctr" rtl="0" eaLnBrk="1" hangingPunct="1"/>
            <a:r>
              <a:rPr lang="en-GB" sz="900" b="0" dirty="0" err="1" smtClean="0"/>
              <a:t>registerlar</a:t>
            </a:r>
            <a:endParaRPr lang="en-GB" sz="900" b="0" dirty="0"/>
          </a:p>
        </p:txBody>
      </p:sp>
      <p:sp>
        <p:nvSpPr>
          <p:cNvPr id="46" name="TextBox 90">
            <a:extLst>
              <a:ext uri="{FF2B5EF4-FFF2-40B4-BE49-F238E27FC236}">
                <a16:creationId xmlns:a16="http://schemas.microsoft.com/office/drawing/2014/main" id="{FAF86B2C-6E41-4FA4-8E31-F0DEF0F3D10F}"/>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Yüksek</a:t>
            </a:r>
          </a:p>
          <a:p>
            <a:pPr algn="ctr" rtl="0" eaLnBrk="1" hangingPunct="1"/>
            <a:r>
              <a:rPr lang="en-GB" sz="900" b="0" dirty="0" err="1" smtClean="0"/>
              <a:t>registerlar</a:t>
            </a:r>
            <a:endParaRPr lang="en-GB" sz="900" b="0" dirty="0"/>
          </a:p>
        </p:txBody>
      </p:sp>
      <p:sp>
        <p:nvSpPr>
          <p:cNvPr id="47" name="TextBox 95">
            <a:extLst>
              <a:ext uri="{FF2B5EF4-FFF2-40B4-BE49-F238E27FC236}">
                <a16:creationId xmlns:a16="http://schemas.microsoft.com/office/drawing/2014/main" id="{65334AB1-541A-47A9-98A3-E4AFDA9A4B7E}"/>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Genel Amaç</a:t>
            </a:r>
          </a:p>
          <a:p>
            <a:pPr algn="ctr" rtl="0" eaLnBrk="1" hangingPunct="1"/>
            <a:r>
              <a:rPr lang="en-GB" sz="900" b="0" dirty="0"/>
              <a:t> </a:t>
            </a:r>
            <a:r>
              <a:rPr lang="en-GB" sz="900" b="0" dirty="0" smtClean="0"/>
              <a:t>register </a:t>
            </a:r>
            <a:r>
              <a:rPr lang="en-GB" sz="900" b="0" dirty="0"/>
              <a:t>ol</a:t>
            </a:r>
          </a:p>
        </p:txBody>
      </p:sp>
      <p:sp>
        <p:nvSpPr>
          <p:cNvPr id="48" name="Right Brace 47">
            <a:extLst>
              <a:ext uri="{FF2B5EF4-FFF2-40B4-BE49-F238E27FC236}">
                <a16:creationId xmlns:a16="http://schemas.microsoft.com/office/drawing/2014/main" id="{188ED2BD-F37C-4E32-B750-12E2CF44F2A2}"/>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9" name="Right Arrow 16409">
            <a:extLst>
              <a:ext uri="{FF2B5EF4-FFF2-40B4-BE49-F238E27FC236}">
                <a16:creationId xmlns:a16="http://schemas.microsoft.com/office/drawing/2014/main" id="{76912A12-ADFD-45FF-8071-E427B1EDB938}"/>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0" name="Right Arrow 103">
            <a:extLst>
              <a:ext uri="{FF2B5EF4-FFF2-40B4-BE49-F238E27FC236}">
                <a16:creationId xmlns:a16="http://schemas.microsoft.com/office/drawing/2014/main" id="{24970102-B2C2-4953-87B3-7774E7BAE276}"/>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1" name="Right Brace 50">
            <a:extLst>
              <a:ext uri="{FF2B5EF4-FFF2-40B4-BE49-F238E27FC236}">
                <a16:creationId xmlns:a16="http://schemas.microsoft.com/office/drawing/2014/main" id="{9E0BD6B9-DDC7-4F38-9702-DB86FFA54603}"/>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52" name="Straight Connector 51">
            <a:extLst>
              <a:ext uri="{FF2B5EF4-FFF2-40B4-BE49-F238E27FC236}">
                <a16:creationId xmlns:a16="http://schemas.microsoft.com/office/drawing/2014/main" id="{47AEAFF9-6D2C-49B3-8C1C-C0B9C2096798}"/>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0E236328-8AD8-4277-9C4E-942B67C5BED9}"/>
              </a:ext>
            </a:extLst>
          </p:cNvPr>
          <p:cNvSpPr/>
          <p:nvPr/>
        </p:nvSpPr>
        <p:spPr bwMode="auto">
          <a:xfrm>
            <a:off x="4642154" y="5211084"/>
            <a:ext cx="3237235" cy="26579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2" name="Rectangle 1"/>
          <p:cNvSpPr/>
          <p:nvPr/>
        </p:nvSpPr>
        <p:spPr>
          <a:xfrm>
            <a:off x="8874558" y="327037"/>
            <a:ext cx="2938179" cy="2031325"/>
          </a:xfrm>
          <a:prstGeom prst="rect">
            <a:avLst/>
          </a:prstGeom>
        </p:spPr>
        <p:txBody>
          <a:bodyPr wrap="square">
            <a:spAutoFit/>
          </a:bodyPr>
          <a:lstStyle/>
          <a:p>
            <a:r>
              <a:rPr lang="en-US" dirty="0" err="1">
                <a:latin typeface="Arial" pitchFamily="100" charset="0"/>
                <a:ea typeface="MS PGothic" pitchFamily="34" charset="-128"/>
              </a:rPr>
              <a:t>Birleşik</a:t>
            </a:r>
            <a:r>
              <a:rPr lang="en-US" dirty="0">
                <a:latin typeface="Arial" pitchFamily="100" charset="0"/>
                <a:ea typeface="MS PGothic" pitchFamily="34" charset="-128"/>
              </a:rPr>
              <a:t> PSR, </a:t>
            </a:r>
            <a:r>
              <a:rPr lang="en-US" dirty="0" err="1">
                <a:latin typeface="Arial" pitchFamily="100" charset="0"/>
                <a:ea typeface="MS PGothic" pitchFamily="34" charset="-128"/>
              </a:rPr>
              <a:t>programın</a:t>
            </a:r>
            <a:r>
              <a:rPr lang="en-US" dirty="0">
                <a:latin typeface="Arial" pitchFamily="100" charset="0"/>
                <a:ea typeface="MS PGothic" pitchFamily="34" charset="-128"/>
              </a:rPr>
              <a:t> </a:t>
            </a:r>
            <a:r>
              <a:rPr lang="en-US" dirty="0" err="1">
                <a:latin typeface="Arial" pitchFamily="100" charset="0"/>
                <a:ea typeface="MS PGothic" pitchFamily="34" charset="-128"/>
              </a:rPr>
              <a:t>yürütülmesi</a:t>
            </a:r>
            <a:r>
              <a:rPr lang="en-US" dirty="0">
                <a:latin typeface="Arial" pitchFamily="100" charset="0"/>
                <a:ea typeface="MS PGothic" pitchFamily="34" charset="-128"/>
              </a:rPr>
              <a:t> </a:t>
            </a:r>
            <a:r>
              <a:rPr lang="en-US" dirty="0" err="1">
                <a:latin typeface="Arial" pitchFamily="100" charset="0"/>
                <a:ea typeface="MS PGothic" pitchFamily="34" charset="-128"/>
              </a:rPr>
              <a:t>ve</a:t>
            </a:r>
            <a:r>
              <a:rPr lang="en-US" dirty="0">
                <a:latin typeface="Arial" pitchFamily="100" charset="0"/>
                <a:ea typeface="MS PGothic" pitchFamily="34" charset="-128"/>
              </a:rPr>
              <a:t> ALU </a:t>
            </a:r>
            <a:r>
              <a:rPr lang="en-US" dirty="0" err="1">
                <a:latin typeface="Arial" pitchFamily="100" charset="0"/>
                <a:ea typeface="MS PGothic" pitchFamily="34" charset="-128"/>
              </a:rPr>
              <a:t>bayrakları</a:t>
            </a:r>
            <a:r>
              <a:rPr lang="en-US" dirty="0">
                <a:latin typeface="Arial" pitchFamily="100" charset="0"/>
                <a:ea typeface="MS PGothic" pitchFamily="34" charset="-128"/>
              </a:rPr>
              <a:t>. </a:t>
            </a:r>
            <a:r>
              <a:rPr lang="en-US" dirty="0" err="1">
                <a:latin typeface="Arial" pitchFamily="100" charset="0"/>
                <a:ea typeface="MS PGothic" pitchFamily="34" charset="-128"/>
              </a:rPr>
              <a:t>Aşağıdaki</a:t>
            </a:r>
            <a:r>
              <a:rPr lang="en-US" dirty="0">
                <a:latin typeface="Arial" pitchFamily="100" charset="0"/>
                <a:ea typeface="MS PGothic" pitchFamily="34" charset="-128"/>
              </a:rPr>
              <a:t> </a:t>
            </a:r>
            <a:r>
              <a:rPr lang="en-US" dirty="0" err="1">
                <a:latin typeface="Arial" pitchFamily="100" charset="0"/>
                <a:ea typeface="MS PGothic" pitchFamily="34" charset="-128"/>
              </a:rPr>
              <a:t>üç</a:t>
            </a:r>
            <a:r>
              <a:rPr lang="en-US" dirty="0">
                <a:latin typeface="Arial" pitchFamily="100" charset="0"/>
                <a:ea typeface="MS PGothic" pitchFamily="34" charset="-128"/>
              </a:rPr>
              <a:t> </a:t>
            </a:r>
            <a:r>
              <a:rPr lang="en-US" dirty="0" err="1">
                <a:latin typeface="Arial" pitchFamily="100" charset="0"/>
                <a:ea typeface="MS PGothic" pitchFamily="34" charset="-128"/>
              </a:rPr>
              <a:t>PSR'den</a:t>
            </a:r>
            <a:r>
              <a:rPr lang="en-US" dirty="0">
                <a:latin typeface="Arial" pitchFamily="100" charset="0"/>
                <a:ea typeface="MS PGothic" pitchFamily="34" charset="-128"/>
              </a:rPr>
              <a:t> </a:t>
            </a:r>
            <a:r>
              <a:rPr lang="en-US" dirty="0" err="1">
                <a:latin typeface="Arial" pitchFamily="100" charset="0"/>
                <a:ea typeface="MS PGothic" pitchFamily="34" charset="-128"/>
              </a:rPr>
              <a:t>oluşur</a:t>
            </a:r>
            <a:r>
              <a:rPr lang="en-US" dirty="0">
                <a:latin typeface="Arial" pitchFamily="100" charset="0"/>
                <a:ea typeface="MS PGothic" pitchFamily="34" charset="-128"/>
              </a:rPr>
              <a:t>:</a:t>
            </a:r>
          </a:p>
          <a:p>
            <a:r>
              <a:rPr lang="en-GB" dirty="0" err="1">
                <a:latin typeface="Arial" pitchFamily="100" charset="0"/>
                <a:ea typeface="MS PGothic" pitchFamily="34" charset="-128"/>
              </a:rPr>
              <a:t>Uygulama</a:t>
            </a:r>
            <a:r>
              <a:rPr lang="en-GB" dirty="0">
                <a:latin typeface="Arial" pitchFamily="100" charset="0"/>
                <a:ea typeface="MS PGothic" pitchFamily="34" charset="-128"/>
              </a:rPr>
              <a:t> PSR (APSR)</a:t>
            </a:r>
          </a:p>
          <a:p>
            <a:r>
              <a:rPr lang="en-GB" dirty="0" err="1" smtClean="0">
                <a:latin typeface="Arial" pitchFamily="100" charset="0"/>
                <a:ea typeface="MS PGothic" pitchFamily="34" charset="-128"/>
              </a:rPr>
              <a:t>Kesme</a:t>
            </a:r>
            <a:r>
              <a:rPr lang="en-GB" dirty="0" smtClean="0">
                <a:latin typeface="Arial" pitchFamily="100" charset="0"/>
                <a:ea typeface="MS PGothic" pitchFamily="34" charset="-128"/>
              </a:rPr>
              <a:t> PSR </a:t>
            </a:r>
            <a:r>
              <a:rPr lang="en-GB" dirty="0">
                <a:latin typeface="Arial" pitchFamily="100" charset="0"/>
                <a:ea typeface="MS PGothic" pitchFamily="34" charset="-128"/>
              </a:rPr>
              <a:t>(IPSR) </a:t>
            </a:r>
            <a:endParaRPr lang="en-GB" dirty="0" smtClean="0">
              <a:latin typeface="Arial" pitchFamily="100" charset="0"/>
              <a:ea typeface="MS PGothic" pitchFamily="34" charset="-128"/>
            </a:endParaRPr>
          </a:p>
          <a:p>
            <a:r>
              <a:rPr lang="en-GB" dirty="0" err="1" smtClean="0">
                <a:latin typeface="Arial" pitchFamily="100" charset="0"/>
                <a:ea typeface="MS PGothic" pitchFamily="34" charset="-128"/>
              </a:rPr>
              <a:t>Yürütme</a:t>
            </a:r>
            <a:r>
              <a:rPr lang="en-GB" dirty="0" smtClean="0">
                <a:latin typeface="Arial" pitchFamily="100" charset="0"/>
                <a:ea typeface="MS PGothic" pitchFamily="34" charset="-128"/>
              </a:rPr>
              <a:t> </a:t>
            </a:r>
            <a:r>
              <a:rPr lang="en-GB" dirty="0">
                <a:latin typeface="Arial" pitchFamily="100" charset="0"/>
                <a:ea typeface="MS PGothic" pitchFamily="34" charset="-128"/>
              </a:rPr>
              <a:t>PSR (EPSR)</a:t>
            </a:r>
            <a:endParaRPr lang="en-GB" dirty="0"/>
          </a:p>
        </p:txBody>
      </p:sp>
    </p:spTree>
    <p:extLst>
      <p:ext uri="{BB962C8B-B14F-4D97-AF65-F5344CB8AC3E}">
        <p14:creationId xmlns:p14="http://schemas.microsoft.com/office/powerpoint/2010/main" val="27487423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PSR'leri</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16326" y="1156876"/>
            <a:ext cx="11180763" cy="4086225"/>
          </a:xfrm>
        </p:spPr>
        <p:txBody>
          <a:bodyPr wrap="square" numCol="1" anchor="t" anchorCtr="0" compatLnSpc="1">
            <a:prstTxWarp prst="textNoShape">
              <a:avLst/>
            </a:prstTxWarp>
          </a:bodyPr>
          <a:lstStyle/>
          <a:p>
            <a:pPr algn="just" rtl="0"/>
            <a:r>
              <a:rPr lang="tr-TR" noProof="0" dirty="0" err="1" smtClean="0">
                <a:latin typeface="+mn-lt"/>
              </a:rPr>
              <a:t>xPSR</a:t>
            </a:r>
            <a:r>
              <a:rPr lang="tr-TR" noProof="0" dirty="0" smtClean="0">
                <a:latin typeface="+mn-lt"/>
              </a:rPr>
              <a:t>, birleşik PSR</a:t>
            </a:r>
            <a:endParaRPr lang="tr-TR" altLang="en-US" noProof="0" dirty="0" smtClean="0">
              <a:latin typeface="+mn-lt"/>
              <a:ea typeface="ＭＳ Ｐゴシック" panose="020B0600070205080204" pitchFamily="34" charset="-128"/>
            </a:endParaRPr>
          </a:p>
          <a:p>
            <a:pPr lvl="1" algn="just" rtl="0"/>
            <a:r>
              <a:rPr lang="tr-TR" noProof="0" dirty="0" smtClean="0">
                <a:latin typeface="+mn-lt"/>
              </a:rPr>
              <a:t>Programın yürütülmesi ve </a:t>
            </a:r>
            <a:r>
              <a:rPr lang="tr-TR" b="1" noProof="0" dirty="0" smtClean="0">
                <a:latin typeface="+mn-lt"/>
              </a:rPr>
              <a:t>ALU bayrakları </a:t>
            </a:r>
            <a:r>
              <a:rPr lang="tr-TR" noProof="0" dirty="0" smtClean="0">
                <a:latin typeface="+mn-lt"/>
              </a:rPr>
              <a:t>hakkında bilgi sağlar</a:t>
            </a:r>
          </a:p>
          <a:p>
            <a:pPr lvl="1" algn="just" rtl="0"/>
            <a:r>
              <a:rPr lang="tr-TR" noProof="0" dirty="0" smtClean="0">
                <a:latin typeface="+mn-lt"/>
              </a:rPr>
              <a:t>Uygulama PSR (APSR)</a:t>
            </a:r>
          </a:p>
          <a:p>
            <a:pPr lvl="1" algn="just" rtl="0"/>
            <a:r>
              <a:rPr lang="tr-TR" noProof="0" dirty="0" err="1" smtClean="0">
                <a:latin typeface="+mn-lt"/>
              </a:rPr>
              <a:t>PSR'yi</a:t>
            </a:r>
            <a:r>
              <a:rPr lang="tr-TR" noProof="0" dirty="0" smtClean="0">
                <a:latin typeface="+mn-lt"/>
              </a:rPr>
              <a:t> (IPSR) Kes</a:t>
            </a:r>
          </a:p>
          <a:p>
            <a:pPr lvl="1" algn="just" rtl="0"/>
            <a:r>
              <a:rPr lang="tr-TR" noProof="0" dirty="0" smtClean="0">
                <a:latin typeface="+mn-lt"/>
              </a:rPr>
              <a:t>Yürütme PSR (EPSR) </a:t>
            </a:r>
            <a:endParaRPr lang="tr-TR" noProof="0" dirty="0">
              <a:latin typeface="+mn-lt"/>
            </a:endParaRPr>
          </a:p>
        </p:txBody>
      </p:sp>
      <p:cxnSp>
        <p:nvCxnSpPr>
          <p:cNvPr id="157" name="Straight Connector 156">
            <a:extLst>
              <a:ext uri="{FF2B5EF4-FFF2-40B4-BE49-F238E27FC236}">
                <a16:creationId xmlns:a16="http://schemas.microsoft.com/office/drawing/2014/main" id="{A4A404E4-7BBE-41EA-B95C-BD282D28EE16}"/>
              </a:ext>
            </a:extLst>
          </p:cNvPr>
          <p:cNvCxnSpPr/>
          <p:nvPr/>
        </p:nvCxnSpPr>
        <p:spPr bwMode="auto">
          <a:xfrm>
            <a:off x="2433053"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58" name="Straight Connector 157">
            <a:extLst>
              <a:ext uri="{FF2B5EF4-FFF2-40B4-BE49-F238E27FC236}">
                <a16:creationId xmlns:a16="http://schemas.microsoft.com/office/drawing/2014/main" id="{F39B30A8-029F-4EBD-BF7F-CB0D30D5E0CA}"/>
              </a:ext>
            </a:extLst>
          </p:cNvPr>
          <p:cNvCxnSpPr/>
          <p:nvPr/>
        </p:nvCxnSpPr>
        <p:spPr bwMode="auto">
          <a:xfrm>
            <a:off x="10892181"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59" name="Straight Connector 158">
            <a:extLst>
              <a:ext uri="{FF2B5EF4-FFF2-40B4-BE49-F238E27FC236}">
                <a16:creationId xmlns:a16="http://schemas.microsoft.com/office/drawing/2014/main" id="{5373271D-FFBA-4A7E-B09E-3D796944DB1C}"/>
              </a:ext>
            </a:extLst>
          </p:cNvPr>
          <p:cNvCxnSpPr/>
          <p:nvPr/>
        </p:nvCxnSpPr>
        <p:spPr bwMode="auto">
          <a:xfrm>
            <a:off x="4553125"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60" name="Straight Connector 159">
            <a:extLst>
              <a:ext uri="{FF2B5EF4-FFF2-40B4-BE49-F238E27FC236}">
                <a16:creationId xmlns:a16="http://schemas.microsoft.com/office/drawing/2014/main" id="{DCA29062-50A2-4507-9BAC-16974085D1AB}"/>
              </a:ext>
            </a:extLst>
          </p:cNvPr>
          <p:cNvCxnSpPr/>
          <p:nvPr/>
        </p:nvCxnSpPr>
        <p:spPr bwMode="auto">
          <a:xfrm>
            <a:off x="6677428"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61" name="Straight Connector 160">
            <a:extLst>
              <a:ext uri="{FF2B5EF4-FFF2-40B4-BE49-F238E27FC236}">
                <a16:creationId xmlns:a16="http://schemas.microsoft.com/office/drawing/2014/main" id="{D7220B77-7C23-46F4-98C3-B3B9BBF22729}"/>
              </a:ext>
            </a:extLst>
          </p:cNvPr>
          <p:cNvCxnSpPr/>
          <p:nvPr/>
        </p:nvCxnSpPr>
        <p:spPr bwMode="auto">
          <a:xfrm>
            <a:off x="8782688" y="3627438"/>
            <a:ext cx="0" cy="2695575"/>
          </a:xfrm>
          <a:prstGeom prst="line">
            <a:avLst/>
          </a:prstGeom>
          <a:noFill/>
          <a:ln w="19050" cap="flat" cmpd="sng" algn="ctr">
            <a:solidFill>
              <a:schemeClr val="bg1">
                <a:lumMod val="75000"/>
              </a:schemeClr>
            </a:solidFill>
            <a:prstDash val="sysDash"/>
            <a:round/>
            <a:headEnd type="none" w="med" len="med"/>
            <a:tailEnd type="none" w="med" len="med"/>
          </a:ln>
          <a:effectLst/>
        </p:spPr>
      </p:cxnSp>
      <p:sp>
        <p:nvSpPr>
          <p:cNvPr id="162" name="Rectangle 161">
            <a:extLst>
              <a:ext uri="{FF2B5EF4-FFF2-40B4-BE49-F238E27FC236}">
                <a16:creationId xmlns:a16="http://schemas.microsoft.com/office/drawing/2014/main" id="{F13DA613-50BA-4FF4-B630-5EBE3DB7CC45}"/>
              </a:ext>
            </a:extLst>
          </p:cNvPr>
          <p:cNvSpPr/>
          <p:nvPr/>
        </p:nvSpPr>
        <p:spPr bwMode="auto">
          <a:xfrm>
            <a:off x="2433054" y="3648076"/>
            <a:ext cx="264479"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N</a:t>
            </a:r>
          </a:p>
        </p:txBody>
      </p:sp>
      <p:sp>
        <p:nvSpPr>
          <p:cNvPr id="163" name="Rectangle 162">
            <a:extLst>
              <a:ext uri="{FF2B5EF4-FFF2-40B4-BE49-F238E27FC236}">
                <a16:creationId xmlns:a16="http://schemas.microsoft.com/office/drawing/2014/main" id="{2FFEBA0A-4710-4790-8CBF-F90200BCE6A1}"/>
              </a:ext>
            </a:extLst>
          </p:cNvPr>
          <p:cNvSpPr/>
          <p:nvPr/>
        </p:nvSpPr>
        <p:spPr bwMode="auto">
          <a:xfrm>
            <a:off x="2697533" y="3648076"/>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Z</a:t>
            </a:r>
          </a:p>
        </p:txBody>
      </p:sp>
      <p:sp>
        <p:nvSpPr>
          <p:cNvPr id="164" name="Rectangle 163">
            <a:extLst>
              <a:ext uri="{FF2B5EF4-FFF2-40B4-BE49-F238E27FC236}">
                <a16:creationId xmlns:a16="http://schemas.microsoft.com/office/drawing/2014/main" id="{18DF173E-4FD6-4CCF-BB18-D1A5BB0A8338}"/>
              </a:ext>
            </a:extLst>
          </p:cNvPr>
          <p:cNvSpPr/>
          <p:nvPr/>
        </p:nvSpPr>
        <p:spPr bwMode="auto">
          <a:xfrm>
            <a:off x="2957782" y="3648076"/>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C</a:t>
            </a:r>
          </a:p>
        </p:txBody>
      </p:sp>
      <p:sp>
        <p:nvSpPr>
          <p:cNvPr id="165" name="Rectangle 164">
            <a:extLst>
              <a:ext uri="{FF2B5EF4-FFF2-40B4-BE49-F238E27FC236}">
                <a16:creationId xmlns:a16="http://schemas.microsoft.com/office/drawing/2014/main" id="{3AD69A89-5B46-45E7-B0DE-D1773224E06F}"/>
              </a:ext>
            </a:extLst>
          </p:cNvPr>
          <p:cNvSpPr/>
          <p:nvPr/>
        </p:nvSpPr>
        <p:spPr bwMode="auto">
          <a:xfrm>
            <a:off x="3185847" y="3654807"/>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V</a:t>
            </a:r>
          </a:p>
        </p:txBody>
      </p:sp>
      <p:sp>
        <p:nvSpPr>
          <p:cNvPr id="166" name="Rectangle 165">
            <a:extLst>
              <a:ext uri="{FF2B5EF4-FFF2-40B4-BE49-F238E27FC236}">
                <a16:creationId xmlns:a16="http://schemas.microsoft.com/office/drawing/2014/main" id="{2EA13A0A-332B-4DBD-A9BE-D928F877FE6D}"/>
              </a:ext>
            </a:extLst>
          </p:cNvPr>
          <p:cNvSpPr/>
          <p:nvPr/>
        </p:nvSpPr>
        <p:spPr bwMode="auto">
          <a:xfrm>
            <a:off x="3495206" y="3648076"/>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67" name="Rectangle 166">
            <a:extLst>
              <a:ext uri="{FF2B5EF4-FFF2-40B4-BE49-F238E27FC236}">
                <a16:creationId xmlns:a16="http://schemas.microsoft.com/office/drawing/2014/main" id="{E6C62058-63D6-4D44-A1E0-D70F0DDB0472}"/>
              </a:ext>
            </a:extLst>
          </p:cNvPr>
          <p:cNvSpPr/>
          <p:nvPr/>
        </p:nvSpPr>
        <p:spPr bwMode="auto">
          <a:xfrm>
            <a:off x="3761801"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8" name="Rectangle 167">
            <a:extLst>
              <a:ext uri="{FF2B5EF4-FFF2-40B4-BE49-F238E27FC236}">
                <a16:creationId xmlns:a16="http://schemas.microsoft.com/office/drawing/2014/main" id="{423B6461-496F-4ADC-A4AA-0B62CF7B1992}"/>
              </a:ext>
            </a:extLst>
          </p:cNvPr>
          <p:cNvSpPr/>
          <p:nvPr/>
        </p:nvSpPr>
        <p:spPr bwMode="auto">
          <a:xfrm>
            <a:off x="4022049"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9" name="Rectangle 168">
            <a:extLst>
              <a:ext uri="{FF2B5EF4-FFF2-40B4-BE49-F238E27FC236}">
                <a16:creationId xmlns:a16="http://schemas.microsoft.com/office/drawing/2014/main" id="{55ABD8D6-A794-4EBD-A81C-25CE13E13939}"/>
              </a:ext>
            </a:extLst>
          </p:cNvPr>
          <p:cNvSpPr/>
          <p:nvPr/>
        </p:nvSpPr>
        <p:spPr bwMode="auto">
          <a:xfrm>
            <a:off x="4288644" y="364807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0" name="Rectangle 169">
            <a:extLst>
              <a:ext uri="{FF2B5EF4-FFF2-40B4-BE49-F238E27FC236}">
                <a16:creationId xmlns:a16="http://schemas.microsoft.com/office/drawing/2014/main" id="{118DEF17-D23E-4293-BA81-FB2CE6230117}"/>
              </a:ext>
            </a:extLst>
          </p:cNvPr>
          <p:cNvSpPr/>
          <p:nvPr/>
        </p:nvSpPr>
        <p:spPr bwMode="auto">
          <a:xfrm>
            <a:off x="4546777"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1" name="Rectangle 170">
            <a:extLst>
              <a:ext uri="{FF2B5EF4-FFF2-40B4-BE49-F238E27FC236}">
                <a16:creationId xmlns:a16="http://schemas.microsoft.com/office/drawing/2014/main" id="{795304DE-891F-4254-A419-117F53DAE71E}"/>
              </a:ext>
            </a:extLst>
          </p:cNvPr>
          <p:cNvSpPr/>
          <p:nvPr/>
        </p:nvSpPr>
        <p:spPr bwMode="auto">
          <a:xfrm>
            <a:off x="4813373"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2" name="Rectangle 171">
            <a:extLst>
              <a:ext uri="{FF2B5EF4-FFF2-40B4-BE49-F238E27FC236}">
                <a16:creationId xmlns:a16="http://schemas.microsoft.com/office/drawing/2014/main" id="{0FFE98ED-DE07-459B-B94E-CF014DBF0CA8}"/>
              </a:ext>
            </a:extLst>
          </p:cNvPr>
          <p:cNvSpPr/>
          <p:nvPr/>
        </p:nvSpPr>
        <p:spPr bwMode="auto">
          <a:xfrm>
            <a:off x="5073622"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3" name="Rectangle 172">
            <a:extLst>
              <a:ext uri="{FF2B5EF4-FFF2-40B4-BE49-F238E27FC236}">
                <a16:creationId xmlns:a16="http://schemas.microsoft.com/office/drawing/2014/main" id="{501FC0E8-DA47-43B2-82BC-05256C3600F5}"/>
              </a:ext>
            </a:extLst>
          </p:cNvPr>
          <p:cNvSpPr/>
          <p:nvPr/>
        </p:nvSpPr>
        <p:spPr bwMode="auto">
          <a:xfrm>
            <a:off x="5340218"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4" name="Rectangle 173">
            <a:extLst>
              <a:ext uri="{FF2B5EF4-FFF2-40B4-BE49-F238E27FC236}">
                <a16:creationId xmlns:a16="http://schemas.microsoft.com/office/drawing/2014/main" id="{7C47F894-2B80-4C30-A12F-8EB4E62CD13D}"/>
              </a:ext>
            </a:extLst>
          </p:cNvPr>
          <p:cNvSpPr/>
          <p:nvPr/>
        </p:nvSpPr>
        <p:spPr bwMode="auto">
          <a:xfrm>
            <a:off x="5606814"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5" name="Rectangle 174">
            <a:extLst>
              <a:ext uri="{FF2B5EF4-FFF2-40B4-BE49-F238E27FC236}">
                <a16:creationId xmlns:a16="http://schemas.microsoft.com/office/drawing/2014/main" id="{5DB9D5A8-481C-4965-8C66-23E4E0DC9ACE}"/>
              </a:ext>
            </a:extLst>
          </p:cNvPr>
          <p:cNvSpPr/>
          <p:nvPr/>
        </p:nvSpPr>
        <p:spPr bwMode="auto">
          <a:xfrm>
            <a:off x="5873410"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6" name="Rectangle 175">
            <a:extLst>
              <a:ext uri="{FF2B5EF4-FFF2-40B4-BE49-F238E27FC236}">
                <a16:creationId xmlns:a16="http://schemas.microsoft.com/office/drawing/2014/main" id="{3EB50F97-D7A8-4B00-9A7F-46BA6BDB7849}"/>
              </a:ext>
            </a:extLst>
          </p:cNvPr>
          <p:cNvSpPr/>
          <p:nvPr/>
        </p:nvSpPr>
        <p:spPr bwMode="auto">
          <a:xfrm>
            <a:off x="6133657"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7" name="Rectangle 176">
            <a:extLst>
              <a:ext uri="{FF2B5EF4-FFF2-40B4-BE49-F238E27FC236}">
                <a16:creationId xmlns:a16="http://schemas.microsoft.com/office/drawing/2014/main" id="{30899469-534C-4EF7-AFE7-14937D10B7C1}"/>
              </a:ext>
            </a:extLst>
          </p:cNvPr>
          <p:cNvSpPr/>
          <p:nvPr/>
        </p:nvSpPr>
        <p:spPr bwMode="auto">
          <a:xfrm>
            <a:off x="6400253"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8" name="Rectangle 177">
            <a:extLst>
              <a:ext uri="{FF2B5EF4-FFF2-40B4-BE49-F238E27FC236}">
                <a16:creationId xmlns:a16="http://schemas.microsoft.com/office/drawing/2014/main" id="{96B8756E-1A11-4D1A-993E-AF4DF6A4C04E}"/>
              </a:ext>
            </a:extLst>
          </p:cNvPr>
          <p:cNvSpPr/>
          <p:nvPr/>
        </p:nvSpPr>
        <p:spPr bwMode="auto">
          <a:xfrm>
            <a:off x="6660502"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9" name="Rectangle 178">
            <a:extLst>
              <a:ext uri="{FF2B5EF4-FFF2-40B4-BE49-F238E27FC236}">
                <a16:creationId xmlns:a16="http://schemas.microsoft.com/office/drawing/2014/main" id="{D4633609-752D-4AB9-9E31-5EF6A1F0915D}"/>
              </a:ext>
            </a:extLst>
          </p:cNvPr>
          <p:cNvSpPr/>
          <p:nvPr/>
        </p:nvSpPr>
        <p:spPr bwMode="auto">
          <a:xfrm>
            <a:off x="6927098"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0" name="Rectangle 179">
            <a:extLst>
              <a:ext uri="{FF2B5EF4-FFF2-40B4-BE49-F238E27FC236}">
                <a16:creationId xmlns:a16="http://schemas.microsoft.com/office/drawing/2014/main" id="{DEABE9A8-AC5A-48C0-97C6-21D066A9F70A}"/>
              </a:ext>
            </a:extLst>
          </p:cNvPr>
          <p:cNvSpPr/>
          <p:nvPr/>
        </p:nvSpPr>
        <p:spPr bwMode="auto">
          <a:xfrm>
            <a:off x="7187346"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1" name="Rectangle 180">
            <a:extLst>
              <a:ext uri="{FF2B5EF4-FFF2-40B4-BE49-F238E27FC236}">
                <a16:creationId xmlns:a16="http://schemas.microsoft.com/office/drawing/2014/main" id="{62B27F73-984A-476B-A91E-3928D934B2A9}"/>
              </a:ext>
            </a:extLst>
          </p:cNvPr>
          <p:cNvSpPr/>
          <p:nvPr/>
        </p:nvSpPr>
        <p:spPr bwMode="auto">
          <a:xfrm>
            <a:off x="7453941"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2" name="Rectangle 181">
            <a:extLst>
              <a:ext uri="{FF2B5EF4-FFF2-40B4-BE49-F238E27FC236}">
                <a16:creationId xmlns:a16="http://schemas.microsoft.com/office/drawing/2014/main" id="{DA8F3555-DB02-4B25-B53E-8F64712A7ACD}"/>
              </a:ext>
            </a:extLst>
          </p:cNvPr>
          <p:cNvSpPr/>
          <p:nvPr/>
        </p:nvSpPr>
        <p:spPr bwMode="auto">
          <a:xfrm>
            <a:off x="7720537"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3" name="Rectangle 182">
            <a:extLst>
              <a:ext uri="{FF2B5EF4-FFF2-40B4-BE49-F238E27FC236}">
                <a16:creationId xmlns:a16="http://schemas.microsoft.com/office/drawing/2014/main" id="{3DE6D073-76D2-4685-8D80-DDEB576624F1}"/>
              </a:ext>
            </a:extLst>
          </p:cNvPr>
          <p:cNvSpPr/>
          <p:nvPr/>
        </p:nvSpPr>
        <p:spPr bwMode="auto">
          <a:xfrm>
            <a:off x="7987133"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4" name="Rectangle 183">
            <a:extLst>
              <a:ext uri="{FF2B5EF4-FFF2-40B4-BE49-F238E27FC236}">
                <a16:creationId xmlns:a16="http://schemas.microsoft.com/office/drawing/2014/main" id="{7A5F1198-1C34-435E-840E-5B371D17017E}"/>
              </a:ext>
            </a:extLst>
          </p:cNvPr>
          <p:cNvSpPr/>
          <p:nvPr/>
        </p:nvSpPr>
        <p:spPr bwMode="auto">
          <a:xfrm>
            <a:off x="8247382"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5" name="Rectangle 184">
            <a:extLst>
              <a:ext uri="{FF2B5EF4-FFF2-40B4-BE49-F238E27FC236}">
                <a16:creationId xmlns:a16="http://schemas.microsoft.com/office/drawing/2014/main" id="{0C83EC78-1853-4E2F-914C-7A07D3B4588C}"/>
              </a:ext>
            </a:extLst>
          </p:cNvPr>
          <p:cNvSpPr/>
          <p:nvPr/>
        </p:nvSpPr>
        <p:spPr bwMode="auto">
          <a:xfrm>
            <a:off x="8513978"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6" name="Rectangle 185">
            <a:extLst>
              <a:ext uri="{FF2B5EF4-FFF2-40B4-BE49-F238E27FC236}">
                <a16:creationId xmlns:a16="http://schemas.microsoft.com/office/drawing/2014/main" id="{21FF981B-447D-40D9-BBE1-F2B034DF57E8}"/>
              </a:ext>
            </a:extLst>
          </p:cNvPr>
          <p:cNvSpPr/>
          <p:nvPr/>
        </p:nvSpPr>
        <p:spPr bwMode="auto">
          <a:xfrm>
            <a:off x="8774226"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7" name="Rectangle 186">
            <a:extLst>
              <a:ext uri="{FF2B5EF4-FFF2-40B4-BE49-F238E27FC236}">
                <a16:creationId xmlns:a16="http://schemas.microsoft.com/office/drawing/2014/main" id="{E1A574FB-D2A2-4635-BABD-0332227CE0DE}"/>
              </a:ext>
            </a:extLst>
          </p:cNvPr>
          <p:cNvSpPr/>
          <p:nvPr/>
        </p:nvSpPr>
        <p:spPr bwMode="auto">
          <a:xfrm>
            <a:off x="9040821" y="364807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8" name="Rectangle 187">
            <a:extLst>
              <a:ext uri="{FF2B5EF4-FFF2-40B4-BE49-F238E27FC236}">
                <a16:creationId xmlns:a16="http://schemas.microsoft.com/office/drawing/2014/main" id="{416754A8-C087-4D3C-97E6-D56F79BD0163}"/>
              </a:ext>
            </a:extLst>
          </p:cNvPr>
          <p:cNvSpPr/>
          <p:nvPr/>
        </p:nvSpPr>
        <p:spPr bwMode="auto">
          <a:xfrm>
            <a:off x="9298954"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9" name="Rectangle 188">
            <a:extLst>
              <a:ext uri="{FF2B5EF4-FFF2-40B4-BE49-F238E27FC236}">
                <a16:creationId xmlns:a16="http://schemas.microsoft.com/office/drawing/2014/main" id="{BF94CFF1-3023-4BCC-A443-34A2C1186E73}"/>
              </a:ext>
            </a:extLst>
          </p:cNvPr>
          <p:cNvSpPr/>
          <p:nvPr/>
        </p:nvSpPr>
        <p:spPr bwMode="auto">
          <a:xfrm>
            <a:off x="9565550"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0" name="Rectangle 189">
            <a:extLst>
              <a:ext uri="{FF2B5EF4-FFF2-40B4-BE49-F238E27FC236}">
                <a16:creationId xmlns:a16="http://schemas.microsoft.com/office/drawing/2014/main" id="{A5526CAF-4B53-4D9F-93D2-11712E874D6B}"/>
              </a:ext>
            </a:extLst>
          </p:cNvPr>
          <p:cNvSpPr/>
          <p:nvPr/>
        </p:nvSpPr>
        <p:spPr bwMode="auto">
          <a:xfrm>
            <a:off x="9832146"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1" name="Rectangle 190">
            <a:extLst>
              <a:ext uri="{FF2B5EF4-FFF2-40B4-BE49-F238E27FC236}">
                <a16:creationId xmlns:a16="http://schemas.microsoft.com/office/drawing/2014/main" id="{8508FA42-CD81-44EE-838D-9CD9AF2EF786}"/>
              </a:ext>
            </a:extLst>
          </p:cNvPr>
          <p:cNvSpPr/>
          <p:nvPr/>
        </p:nvSpPr>
        <p:spPr bwMode="auto">
          <a:xfrm>
            <a:off x="10098741"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2" name="Rectangle 191">
            <a:extLst>
              <a:ext uri="{FF2B5EF4-FFF2-40B4-BE49-F238E27FC236}">
                <a16:creationId xmlns:a16="http://schemas.microsoft.com/office/drawing/2014/main" id="{8CD449BF-6BC7-4CA6-A119-DDAB7746B171}"/>
              </a:ext>
            </a:extLst>
          </p:cNvPr>
          <p:cNvSpPr/>
          <p:nvPr/>
        </p:nvSpPr>
        <p:spPr bwMode="auto">
          <a:xfrm>
            <a:off x="10358990"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3" name="Rectangle 192">
            <a:extLst>
              <a:ext uri="{FF2B5EF4-FFF2-40B4-BE49-F238E27FC236}">
                <a16:creationId xmlns:a16="http://schemas.microsoft.com/office/drawing/2014/main" id="{47C378A4-C5B8-40A7-BBAB-7D6E1E9593E2}"/>
              </a:ext>
            </a:extLst>
          </p:cNvPr>
          <p:cNvSpPr/>
          <p:nvPr/>
        </p:nvSpPr>
        <p:spPr bwMode="auto">
          <a:xfrm>
            <a:off x="10625586" y="364807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4" name="Rectangle 193">
            <a:extLst>
              <a:ext uri="{FF2B5EF4-FFF2-40B4-BE49-F238E27FC236}">
                <a16:creationId xmlns:a16="http://schemas.microsoft.com/office/drawing/2014/main" id="{2D69AFF3-A474-48C4-9319-2DAF07C7EEF8}"/>
              </a:ext>
            </a:extLst>
          </p:cNvPr>
          <p:cNvSpPr/>
          <p:nvPr/>
        </p:nvSpPr>
        <p:spPr bwMode="auto">
          <a:xfrm>
            <a:off x="2433054" y="3648076"/>
            <a:ext cx="8459128"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5" name="Rectangle 194">
            <a:extLst>
              <a:ext uri="{FF2B5EF4-FFF2-40B4-BE49-F238E27FC236}">
                <a16:creationId xmlns:a16="http://schemas.microsoft.com/office/drawing/2014/main" id="{8F5B0BED-FF92-41C3-8CF3-E9F52352C21C}"/>
              </a:ext>
            </a:extLst>
          </p:cNvPr>
          <p:cNvSpPr/>
          <p:nvPr/>
        </p:nvSpPr>
        <p:spPr bwMode="auto">
          <a:xfrm>
            <a:off x="2433054" y="4225926"/>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96" name="Rectangle 195">
            <a:extLst>
              <a:ext uri="{FF2B5EF4-FFF2-40B4-BE49-F238E27FC236}">
                <a16:creationId xmlns:a16="http://schemas.microsoft.com/office/drawing/2014/main" id="{D12BA241-AF37-487B-B636-2641C589F770}"/>
              </a:ext>
            </a:extLst>
          </p:cNvPr>
          <p:cNvSpPr/>
          <p:nvPr/>
        </p:nvSpPr>
        <p:spPr bwMode="auto">
          <a:xfrm>
            <a:off x="2697533"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97" name="Rectangle 196">
            <a:extLst>
              <a:ext uri="{FF2B5EF4-FFF2-40B4-BE49-F238E27FC236}">
                <a16:creationId xmlns:a16="http://schemas.microsoft.com/office/drawing/2014/main" id="{985667C1-9AA4-4CE8-AA68-8443913F7509}"/>
              </a:ext>
            </a:extLst>
          </p:cNvPr>
          <p:cNvSpPr/>
          <p:nvPr/>
        </p:nvSpPr>
        <p:spPr bwMode="auto">
          <a:xfrm>
            <a:off x="2957782"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98" name="Rectangle 197">
            <a:extLst>
              <a:ext uri="{FF2B5EF4-FFF2-40B4-BE49-F238E27FC236}">
                <a16:creationId xmlns:a16="http://schemas.microsoft.com/office/drawing/2014/main" id="{E677F2B2-9F6D-4D15-8594-AC82E5543A6C}"/>
              </a:ext>
            </a:extLst>
          </p:cNvPr>
          <p:cNvSpPr/>
          <p:nvPr/>
        </p:nvSpPr>
        <p:spPr bwMode="auto">
          <a:xfrm>
            <a:off x="3224378"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99" name="Rectangle 198">
            <a:extLst>
              <a:ext uri="{FF2B5EF4-FFF2-40B4-BE49-F238E27FC236}">
                <a16:creationId xmlns:a16="http://schemas.microsoft.com/office/drawing/2014/main" id="{A42F586A-3F0C-40DD-BA82-1612EE579C5C}"/>
              </a:ext>
            </a:extLst>
          </p:cNvPr>
          <p:cNvSpPr/>
          <p:nvPr/>
        </p:nvSpPr>
        <p:spPr bwMode="auto">
          <a:xfrm>
            <a:off x="3495206"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00" name="Rectangle 199">
            <a:extLst>
              <a:ext uri="{FF2B5EF4-FFF2-40B4-BE49-F238E27FC236}">
                <a16:creationId xmlns:a16="http://schemas.microsoft.com/office/drawing/2014/main" id="{BAF07E0D-4448-4EDA-B9CF-A44030AB9355}"/>
              </a:ext>
            </a:extLst>
          </p:cNvPr>
          <p:cNvSpPr/>
          <p:nvPr/>
        </p:nvSpPr>
        <p:spPr bwMode="auto">
          <a:xfrm>
            <a:off x="3761801"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1" name="Rectangle 200">
            <a:extLst>
              <a:ext uri="{FF2B5EF4-FFF2-40B4-BE49-F238E27FC236}">
                <a16:creationId xmlns:a16="http://schemas.microsoft.com/office/drawing/2014/main" id="{DE68D846-CCC2-4E83-AAB5-C78BDAF6929B}"/>
              </a:ext>
            </a:extLst>
          </p:cNvPr>
          <p:cNvSpPr/>
          <p:nvPr/>
        </p:nvSpPr>
        <p:spPr bwMode="auto">
          <a:xfrm>
            <a:off x="4022049"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2" name="Rectangle 201">
            <a:extLst>
              <a:ext uri="{FF2B5EF4-FFF2-40B4-BE49-F238E27FC236}">
                <a16:creationId xmlns:a16="http://schemas.microsoft.com/office/drawing/2014/main" id="{0025F959-2CF7-4EE6-B2F0-210786C725B3}"/>
              </a:ext>
            </a:extLst>
          </p:cNvPr>
          <p:cNvSpPr/>
          <p:nvPr/>
        </p:nvSpPr>
        <p:spPr bwMode="auto">
          <a:xfrm>
            <a:off x="4288644" y="422592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3" name="Rectangle 202">
            <a:extLst>
              <a:ext uri="{FF2B5EF4-FFF2-40B4-BE49-F238E27FC236}">
                <a16:creationId xmlns:a16="http://schemas.microsoft.com/office/drawing/2014/main" id="{CC385008-B326-48C8-96B3-3CD2C11863D3}"/>
              </a:ext>
            </a:extLst>
          </p:cNvPr>
          <p:cNvSpPr/>
          <p:nvPr/>
        </p:nvSpPr>
        <p:spPr bwMode="auto">
          <a:xfrm>
            <a:off x="4546777"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4" name="Rectangle 203">
            <a:extLst>
              <a:ext uri="{FF2B5EF4-FFF2-40B4-BE49-F238E27FC236}">
                <a16:creationId xmlns:a16="http://schemas.microsoft.com/office/drawing/2014/main" id="{72A39269-A34F-4AF1-92CA-70FA6EE70FAE}"/>
              </a:ext>
            </a:extLst>
          </p:cNvPr>
          <p:cNvSpPr/>
          <p:nvPr/>
        </p:nvSpPr>
        <p:spPr bwMode="auto">
          <a:xfrm>
            <a:off x="4813373"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5" name="Rectangle 204">
            <a:extLst>
              <a:ext uri="{FF2B5EF4-FFF2-40B4-BE49-F238E27FC236}">
                <a16:creationId xmlns:a16="http://schemas.microsoft.com/office/drawing/2014/main" id="{117AD8EB-90D5-4F20-A93B-4EBF82697DE1}"/>
              </a:ext>
            </a:extLst>
          </p:cNvPr>
          <p:cNvSpPr/>
          <p:nvPr/>
        </p:nvSpPr>
        <p:spPr bwMode="auto">
          <a:xfrm>
            <a:off x="5073622"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6" name="Rectangle 205">
            <a:extLst>
              <a:ext uri="{FF2B5EF4-FFF2-40B4-BE49-F238E27FC236}">
                <a16:creationId xmlns:a16="http://schemas.microsoft.com/office/drawing/2014/main" id="{269E278E-133E-41A1-9070-1D7287E2427E}"/>
              </a:ext>
            </a:extLst>
          </p:cNvPr>
          <p:cNvSpPr/>
          <p:nvPr/>
        </p:nvSpPr>
        <p:spPr bwMode="auto">
          <a:xfrm>
            <a:off x="5340218"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7" name="Rectangle 206">
            <a:extLst>
              <a:ext uri="{FF2B5EF4-FFF2-40B4-BE49-F238E27FC236}">
                <a16:creationId xmlns:a16="http://schemas.microsoft.com/office/drawing/2014/main" id="{798D8292-2A0A-46BD-82D5-CB71DBC50A87}"/>
              </a:ext>
            </a:extLst>
          </p:cNvPr>
          <p:cNvSpPr/>
          <p:nvPr/>
        </p:nvSpPr>
        <p:spPr bwMode="auto">
          <a:xfrm>
            <a:off x="5606814"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8" name="Rectangle 207">
            <a:extLst>
              <a:ext uri="{FF2B5EF4-FFF2-40B4-BE49-F238E27FC236}">
                <a16:creationId xmlns:a16="http://schemas.microsoft.com/office/drawing/2014/main" id="{47785865-0A81-4FED-B1BD-FC3B95CA0518}"/>
              </a:ext>
            </a:extLst>
          </p:cNvPr>
          <p:cNvSpPr/>
          <p:nvPr/>
        </p:nvSpPr>
        <p:spPr bwMode="auto">
          <a:xfrm>
            <a:off x="5873410"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9" name="Rectangle 208">
            <a:extLst>
              <a:ext uri="{FF2B5EF4-FFF2-40B4-BE49-F238E27FC236}">
                <a16:creationId xmlns:a16="http://schemas.microsoft.com/office/drawing/2014/main" id="{03BC76B0-ECDE-4DC9-9CC7-3C3CD9DE0C76}"/>
              </a:ext>
            </a:extLst>
          </p:cNvPr>
          <p:cNvSpPr/>
          <p:nvPr/>
        </p:nvSpPr>
        <p:spPr bwMode="auto">
          <a:xfrm>
            <a:off x="6133657"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0" name="Rectangle 209">
            <a:extLst>
              <a:ext uri="{FF2B5EF4-FFF2-40B4-BE49-F238E27FC236}">
                <a16:creationId xmlns:a16="http://schemas.microsoft.com/office/drawing/2014/main" id="{7FA809BE-A8BE-46F3-8F2D-B55B3BB02F99}"/>
              </a:ext>
            </a:extLst>
          </p:cNvPr>
          <p:cNvSpPr/>
          <p:nvPr/>
        </p:nvSpPr>
        <p:spPr bwMode="auto">
          <a:xfrm>
            <a:off x="6400253"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1" name="Rectangle 210">
            <a:extLst>
              <a:ext uri="{FF2B5EF4-FFF2-40B4-BE49-F238E27FC236}">
                <a16:creationId xmlns:a16="http://schemas.microsoft.com/office/drawing/2014/main" id="{94DFB0D3-C126-44A2-90F6-F30EE008E1AD}"/>
              </a:ext>
            </a:extLst>
          </p:cNvPr>
          <p:cNvSpPr/>
          <p:nvPr/>
        </p:nvSpPr>
        <p:spPr bwMode="auto">
          <a:xfrm>
            <a:off x="6660502"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2" name="Rectangle 211">
            <a:extLst>
              <a:ext uri="{FF2B5EF4-FFF2-40B4-BE49-F238E27FC236}">
                <a16:creationId xmlns:a16="http://schemas.microsoft.com/office/drawing/2014/main" id="{5BECA65C-9A6B-4492-B589-968CE86A24D8}"/>
              </a:ext>
            </a:extLst>
          </p:cNvPr>
          <p:cNvSpPr/>
          <p:nvPr/>
        </p:nvSpPr>
        <p:spPr bwMode="auto">
          <a:xfrm>
            <a:off x="6927098"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3" name="Rectangle 212">
            <a:extLst>
              <a:ext uri="{FF2B5EF4-FFF2-40B4-BE49-F238E27FC236}">
                <a16:creationId xmlns:a16="http://schemas.microsoft.com/office/drawing/2014/main" id="{C02F37DB-C39C-42B0-B66E-31E98DBCE9F2}"/>
              </a:ext>
            </a:extLst>
          </p:cNvPr>
          <p:cNvSpPr/>
          <p:nvPr/>
        </p:nvSpPr>
        <p:spPr bwMode="auto">
          <a:xfrm>
            <a:off x="7187346"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4" name="Rectangle 213">
            <a:extLst>
              <a:ext uri="{FF2B5EF4-FFF2-40B4-BE49-F238E27FC236}">
                <a16:creationId xmlns:a16="http://schemas.microsoft.com/office/drawing/2014/main" id="{D05D7394-2C87-4657-B53C-7C11B06A13AA}"/>
              </a:ext>
            </a:extLst>
          </p:cNvPr>
          <p:cNvSpPr/>
          <p:nvPr/>
        </p:nvSpPr>
        <p:spPr bwMode="auto">
          <a:xfrm>
            <a:off x="7453941"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5" name="Rectangle 214">
            <a:extLst>
              <a:ext uri="{FF2B5EF4-FFF2-40B4-BE49-F238E27FC236}">
                <a16:creationId xmlns:a16="http://schemas.microsoft.com/office/drawing/2014/main" id="{5AD38EFB-8644-4B12-94FF-20A981599FB1}"/>
              </a:ext>
            </a:extLst>
          </p:cNvPr>
          <p:cNvSpPr/>
          <p:nvPr/>
        </p:nvSpPr>
        <p:spPr bwMode="auto">
          <a:xfrm>
            <a:off x="7720537"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6" name="Rectangle 215">
            <a:extLst>
              <a:ext uri="{FF2B5EF4-FFF2-40B4-BE49-F238E27FC236}">
                <a16:creationId xmlns:a16="http://schemas.microsoft.com/office/drawing/2014/main" id="{8F52B311-7738-4B24-A612-1B8694FED396}"/>
              </a:ext>
            </a:extLst>
          </p:cNvPr>
          <p:cNvSpPr/>
          <p:nvPr/>
        </p:nvSpPr>
        <p:spPr bwMode="auto">
          <a:xfrm>
            <a:off x="7987133"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7" name="Rectangle 216">
            <a:extLst>
              <a:ext uri="{FF2B5EF4-FFF2-40B4-BE49-F238E27FC236}">
                <a16:creationId xmlns:a16="http://schemas.microsoft.com/office/drawing/2014/main" id="{96E05EFF-C7C8-47BE-A2EF-D3EE4A83B52F}"/>
              </a:ext>
            </a:extLst>
          </p:cNvPr>
          <p:cNvSpPr/>
          <p:nvPr/>
        </p:nvSpPr>
        <p:spPr bwMode="auto">
          <a:xfrm>
            <a:off x="8247382"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8" name="Rectangle 217">
            <a:extLst>
              <a:ext uri="{FF2B5EF4-FFF2-40B4-BE49-F238E27FC236}">
                <a16:creationId xmlns:a16="http://schemas.microsoft.com/office/drawing/2014/main" id="{030F90CB-FF19-4429-B93D-DE29022A7DA4}"/>
              </a:ext>
            </a:extLst>
          </p:cNvPr>
          <p:cNvSpPr/>
          <p:nvPr/>
        </p:nvSpPr>
        <p:spPr bwMode="auto">
          <a:xfrm>
            <a:off x="8513978"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9" name="Rectangle 218">
            <a:extLst>
              <a:ext uri="{FF2B5EF4-FFF2-40B4-BE49-F238E27FC236}">
                <a16:creationId xmlns:a16="http://schemas.microsoft.com/office/drawing/2014/main" id="{3998FD69-0907-4C92-A2EA-E7878F87FF3F}"/>
              </a:ext>
            </a:extLst>
          </p:cNvPr>
          <p:cNvSpPr/>
          <p:nvPr/>
        </p:nvSpPr>
        <p:spPr bwMode="auto">
          <a:xfrm>
            <a:off x="8774226" y="42259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0" name="Rectangle 219">
            <a:extLst>
              <a:ext uri="{FF2B5EF4-FFF2-40B4-BE49-F238E27FC236}">
                <a16:creationId xmlns:a16="http://schemas.microsoft.com/office/drawing/2014/main" id="{9E850322-9EC2-4AB2-99A3-64ABB85BF496}"/>
              </a:ext>
            </a:extLst>
          </p:cNvPr>
          <p:cNvSpPr/>
          <p:nvPr/>
        </p:nvSpPr>
        <p:spPr bwMode="auto">
          <a:xfrm>
            <a:off x="9040821" y="422592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1" name="Rectangle 220">
            <a:extLst>
              <a:ext uri="{FF2B5EF4-FFF2-40B4-BE49-F238E27FC236}">
                <a16:creationId xmlns:a16="http://schemas.microsoft.com/office/drawing/2014/main" id="{1AF2B479-6F8B-4F67-893A-4F98E0717787}"/>
              </a:ext>
            </a:extLst>
          </p:cNvPr>
          <p:cNvSpPr/>
          <p:nvPr/>
        </p:nvSpPr>
        <p:spPr bwMode="auto">
          <a:xfrm>
            <a:off x="9298954" y="4225926"/>
            <a:ext cx="266596" cy="293687"/>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2" name="Rectangle 221">
            <a:extLst>
              <a:ext uri="{FF2B5EF4-FFF2-40B4-BE49-F238E27FC236}">
                <a16:creationId xmlns:a16="http://schemas.microsoft.com/office/drawing/2014/main" id="{41D6A5E8-41F3-42C7-9276-93FA7975A737}"/>
              </a:ext>
            </a:extLst>
          </p:cNvPr>
          <p:cNvSpPr/>
          <p:nvPr/>
        </p:nvSpPr>
        <p:spPr bwMode="auto">
          <a:xfrm>
            <a:off x="9565550"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3" name="Rectangle 222">
            <a:extLst>
              <a:ext uri="{FF2B5EF4-FFF2-40B4-BE49-F238E27FC236}">
                <a16:creationId xmlns:a16="http://schemas.microsoft.com/office/drawing/2014/main" id="{AB412CD4-A65D-487F-9846-E173CF9C5948}"/>
              </a:ext>
            </a:extLst>
          </p:cNvPr>
          <p:cNvSpPr/>
          <p:nvPr/>
        </p:nvSpPr>
        <p:spPr bwMode="auto">
          <a:xfrm>
            <a:off x="9832146"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4" name="Rectangle 223">
            <a:extLst>
              <a:ext uri="{FF2B5EF4-FFF2-40B4-BE49-F238E27FC236}">
                <a16:creationId xmlns:a16="http://schemas.microsoft.com/office/drawing/2014/main" id="{389A99D4-A1A8-4508-BEA8-34CE2D07B2C9}"/>
              </a:ext>
            </a:extLst>
          </p:cNvPr>
          <p:cNvSpPr/>
          <p:nvPr/>
        </p:nvSpPr>
        <p:spPr bwMode="auto">
          <a:xfrm>
            <a:off x="10098741"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5" name="Rectangle 224">
            <a:extLst>
              <a:ext uri="{FF2B5EF4-FFF2-40B4-BE49-F238E27FC236}">
                <a16:creationId xmlns:a16="http://schemas.microsoft.com/office/drawing/2014/main" id="{BCC5502B-FEA4-48B5-9328-FEDCD2B7C605}"/>
              </a:ext>
            </a:extLst>
          </p:cNvPr>
          <p:cNvSpPr/>
          <p:nvPr/>
        </p:nvSpPr>
        <p:spPr bwMode="auto">
          <a:xfrm>
            <a:off x="10358990"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6" name="Rectangle 225">
            <a:extLst>
              <a:ext uri="{FF2B5EF4-FFF2-40B4-BE49-F238E27FC236}">
                <a16:creationId xmlns:a16="http://schemas.microsoft.com/office/drawing/2014/main" id="{D903A60D-4654-4A8F-A9D3-ED94B863E55A}"/>
              </a:ext>
            </a:extLst>
          </p:cNvPr>
          <p:cNvSpPr/>
          <p:nvPr/>
        </p:nvSpPr>
        <p:spPr bwMode="auto">
          <a:xfrm>
            <a:off x="10625586" y="4225926"/>
            <a:ext cx="266596" cy="293687"/>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7" name="Rectangle 226">
            <a:extLst>
              <a:ext uri="{FF2B5EF4-FFF2-40B4-BE49-F238E27FC236}">
                <a16:creationId xmlns:a16="http://schemas.microsoft.com/office/drawing/2014/main" id="{B89B2E25-FCAA-4CDC-A1DB-DBDD2F89A7C5}"/>
              </a:ext>
            </a:extLst>
          </p:cNvPr>
          <p:cNvSpPr/>
          <p:nvPr/>
        </p:nvSpPr>
        <p:spPr bwMode="auto">
          <a:xfrm>
            <a:off x="2433054" y="4225926"/>
            <a:ext cx="8459128"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8" name="TextBox 21503">
            <a:extLst>
              <a:ext uri="{FF2B5EF4-FFF2-40B4-BE49-F238E27FC236}">
                <a16:creationId xmlns:a16="http://schemas.microsoft.com/office/drawing/2014/main" id="{46149716-4811-408B-B8AA-DB7778B2882C}"/>
              </a:ext>
            </a:extLst>
          </p:cNvPr>
          <p:cNvSpPr txBox="1">
            <a:spLocks noChangeArrowheads="1"/>
          </p:cNvSpPr>
          <p:nvPr/>
        </p:nvSpPr>
        <p:spPr bwMode="auto">
          <a:xfrm>
            <a:off x="9398399" y="4217988"/>
            <a:ext cx="162073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ISR numarası</a:t>
            </a:r>
          </a:p>
        </p:txBody>
      </p:sp>
      <p:sp>
        <p:nvSpPr>
          <p:cNvPr id="229" name="TextBox 106">
            <a:extLst>
              <a:ext uri="{FF2B5EF4-FFF2-40B4-BE49-F238E27FC236}">
                <a16:creationId xmlns:a16="http://schemas.microsoft.com/office/drawing/2014/main" id="{C4E7E176-F24A-4113-ABF8-2D7440177396}"/>
              </a:ext>
            </a:extLst>
          </p:cNvPr>
          <p:cNvSpPr txBox="1">
            <a:spLocks noChangeArrowheads="1"/>
          </p:cNvSpPr>
          <p:nvPr/>
        </p:nvSpPr>
        <p:spPr bwMode="auto">
          <a:xfrm>
            <a:off x="6533552" y="3641726"/>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Ayrılmış</a:t>
            </a:r>
          </a:p>
        </p:txBody>
      </p:sp>
      <p:sp>
        <p:nvSpPr>
          <p:cNvPr id="230" name="TextBox 107">
            <a:extLst>
              <a:ext uri="{FF2B5EF4-FFF2-40B4-BE49-F238E27FC236}">
                <a16:creationId xmlns:a16="http://schemas.microsoft.com/office/drawing/2014/main" id="{1383F7E5-1F3F-4F81-9C9C-C9C92A5E13BE}"/>
              </a:ext>
            </a:extLst>
          </p:cNvPr>
          <p:cNvSpPr txBox="1">
            <a:spLocks noChangeArrowheads="1"/>
          </p:cNvSpPr>
          <p:nvPr/>
        </p:nvSpPr>
        <p:spPr bwMode="auto">
          <a:xfrm>
            <a:off x="5249235" y="4225926"/>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Ayrılmış</a:t>
            </a:r>
          </a:p>
        </p:txBody>
      </p:sp>
      <p:sp>
        <p:nvSpPr>
          <p:cNvPr id="231" name="Rectangle 230">
            <a:extLst>
              <a:ext uri="{FF2B5EF4-FFF2-40B4-BE49-F238E27FC236}">
                <a16:creationId xmlns:a16="http://schemas.microsoft.com/office/drawing/2014/main" id="{8A10BD93-8624-4715-855E-4B18FC437F61}"/>
              </a:ext>
            </a:extLst>
          </p:cNvPr>
          <p:cNvSpPr/>
          <p:nvPr/>
        </p:nvSpPr>
        <p:spPr bwMode="auto">
          <a:xfrm>
            <a:off x="2433054" y="4846637"/>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2" name="Rectangle 231">
            <a:extLst>
              <a:ext uri="{FF2B5EF4-FFF2-40B4-BE49-F238E27FC236}">
                <a16:creationId xmlns:a16="http://schemas.microsoft.com/office/drawing/2014/main" id="{476C7651-4F45-44A0-96B8-06BF2D2D7A76}"/>
              </a:ext>
            </a:extLst>
          </p:cNvPr>
          <p:cNvSpPr/>
          <p:nvPr/>
        </p:nvSpPr>
        <p:spPr bwMode="auto">
          <a:xfrm>
            <a:off x="2697533"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3" name="Rectangle 232">
            <a:extLst>
              <a:ext uri="{FF2B5EF4-FFF2-40B4-BE49-F238E27FC236}">
                <a16:creationId xmlns:a16="http://schemas.microsoft.com/office/drawing/2014/main" id="{55FEA180-F951-416B-958C-34EC4337387E}"/>
              </a:ext>
            </a:extLst>
          </p:cNvPr>
          <p:cNvSpPr/>
          <p:nvPr/>
        </p:nvSpPr>
        <p:spPr bwMode="auto">
          <a:xfrm>
            <a:off x="2957782"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4" name="Rectangle 233">
            <a:extLst>
              <a:ext uri="{FF2B5EF4-FFF2-40B4-BE49-F238E27FC236}">
                <a16:creationId xmlns:a16="http://schemas.microsoft.com/office/drawing/2014/main" id="{DCD1F51B-048C-4431-B9DF-FDE19A2F6834}"/>
              </a:ext>
            </a:extLst>
          </p:cNvPr>
          <p:cNvSpPr/>
          <p:nvPr/>
        </p:nvSpPr>
        <p:spPr bwMode="auto">
          <a:xfrm>
            <a:off x="3224378"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5" name="Rectangle 234">
            <a:extLst>
              <a:ext uri="{FF2B5EF4-FFF2-40B4-BE49-F238E27FC236}">
                <a16:creationId xmlns:a16="http://schemas.microsoft.com/office/drawing/2014/main" id="{FA1C2AC8-E557-4BB2-8EC5-7BF0F26F1624}"/>
              </a:ext>
            </a:extLst>
          </p:cNvPr>
          <p:cNvSpPr/>
          <p:nvPr/>
        </p:nvSpPr>
        <p:spPr bwMode="auto">
          <a:xfrm>
            <a:off x="349520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36" name="Rectangle 235">
            <a:extLst>
              <a:ext uri="{FF2B5EF4-FFF2-40B4-BE49-F238E27FC236}">
                <a16:creationId xmlns:a16="http://schemas.microsoft.com/office/drawing/2014/main" id="{1F49BA84-7608-40FC-925E-BBB63B08EEC4}"/>
              </a:ext>
            </a:extLst>
          </p:cNvPr>
          <p:cNvSpPr/>
          <p:nvPr/>
        </p:nvSpPr>
        <p:spPr bwMode="auto">
          <a:xfrm>
            <a:off x="3761801"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7" name="Rectangle 236">
            <a:extLst>
              <a:ext uri="{FF2B5EF4-FFF2-40B4-BE49-F238E27FC236}">
                <a16:creationId xmlns:a16="http://schemas.microsoft.com/office/drawing/2014/main" id="{5963F0B0-5C18-45B6-A456-2EBA6C475F3B}"/>
              </a:ext>
            </a:extLst>
          </p:cNvPr>
          <p:cNvSpPr/>
          <p:nvPr/>
        </p:nvSpPr>
        <p:spPr bwMode="auto">
          <a:xfrm>
            <a:off x="4022049"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8" name="Rectangle 237">
            <a:extLst>
              <a:ext uri="{FF2B5EF4-FFF2-40B4-BE49-F238E27FC236}">
                <a16:creationId xmlns:a16="http://schemas.microsoft.com/office/drawing/2014/main" id="{78840DDA-2B62-4643-8EDA-35902346266A}"/>
              </a:ext>
            </a:extLst>
          </p:cNvPr>
          <p:cNvSpPr/>
          <p:nvPr/>
        </p:nvSpPr>
        <p:spPr bwMode="auto">
          <a:xfrm>
            <a:off x="4546777"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9" name="Rectangle 238">
            <a:extLst>
              <a:ext uri="{FF2B5EF4-FFF2-40B4-BE49-F238E27FC236}">
                <a16:creationId xmlns:a16="http://schemas.microsoft.com/office/drawing/2014/main" id="{F2312855-FBBA-4F49-A130-9E04C37DE4D6}"/>
              </a:ext>
            </a:extLst>
          </p:cNvPr>
          <p:cNvSpPr/>
          <p:nvPr/>
        </p:nvSpPr>
        <p:spPr bwMode="auto">
          <a:xfrm>
            <a:off x="4813373"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0" name="Rectangle 239">
            <a:extLst>
              <a:ext uri="{FF2B5EF4-FFF2-40B4-BE49-F238E27FC236}">
                <a16:creationId xmlns:a16="http://schemas.microsoft.com/office/drawing/2014/main" id="{2C1E0A4A-EB90-48C8-A38D-920AF7F725F0}"/>
              </a:ext>
            </a:extLst>
          </p:cNvPr>
          <p:cNvSpPr/>
          <p:nvPr/>
        </p:nvSpPr>
        <p:spPr bwMode="auto">
          <a:xfrm>
            <a:off x="5073622"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1" name="Rectangle 240">
            <a:extLst>
              <a:ext uri="{FF2B5EF4-FFF2-40B4-BE49-F238E27FC236}">
                <a16:creationId xmlns:a16="http://schemas.microsoft.com/office/drawing/2014/main" id="{087F4EB3-631C-4162-A6BC-B433AFC68CA3}"/>
              </a:ext>
            </a:extLst>
          </p:cNvPr>
          <p:cNvSpPr/>
          <p:nvPr/>
        </p:nvSpPr>
        <p:spPr bwMode="auto">
          <a:xfrm>
            <a:off x="5340218"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2" name="Rectangle 241">
            <a:extLst>
              <a:ext uri="{FF2B5EF4-FFF2-40B4-BE49-F238E27FC236}">
                <a16:creationId xmlns:a16="http://schemas.microsoft.com/office/drawing/2014/main" id="{7948DF38-E6EA-4B16-A8B8-66A0CAC4AFAF}"/>
              </a:ext>
            </a:extLst>
          </p:cNvPr>
          <p:cNvSpPr/>
          <p:nvPr/>
        </p:nvSpPr>
        <p:spPr bwMode="auto">
          <a:xfrm>
            <a:off x="5606814"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3" name="Rectangle 242">
            <a:extLst>
              <a:ext uri="{FF2B5EF4-FFF2-40B4-BE49-F238E27FC236}">
                <a16:creationId xmlns:a16="http://schemas.microsoft.com/office/drawing/2014/main" id="{7F716485-8D71-4939-A081-B18478F0FE95}"/>
              </a:ext>
            </a:extLst>
          </p:cNvPr>
          <p:cNvSpPr/>
          <p:nvPr/>
        </p:nvSpPr>
        <p:spPr bwMode="auto">
          <a:xfrm>
            <a:off x="5873410"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4" name="Rectangle 243">
            <a:extLst>
              <a:ext uri="{FF2B5EF4-FFF2-40B4-BE49-F238E27FC236}">
                <a16:creationId xmlns:a16="http://schemas.microsoft.com/office/drawing/2014/main" id="{2C4C9BF3-9221-4294-94A3-8623B83DF836}"/>
              </a:ext>
            </a:extLst>
          </p:cNvPr>
          <p:cNvSpPr/>
          <p:nvPr/>
        </p:nvSpPr>
        <p:spPr bwMode="auto">
          <a:xfrm>
            <a:off x="6133657"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5" name="Rectangle 244">
            <a:extLst>
              <a:ext uri="{FF2B5EF4-FFF2-40B4-BE49-F238E27FC236}">
                <a16:creationId xmlns:a16="http://schemas.microsoft.com/office/drawing/2014/main" id="{EFDBC532-FD97-4A93-9B41-B38B3091CEDB}"/>
              </a:ext>
            </a:extLst>
          </p:cNvPr>
          <p:cNvSpPr/>
          <p:nvPr/>
        </p:nvSpPr>
        <p:spPr bwMode="auto">
          <a:xfrm>
            <a:off x="6400253"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6" name="Rectangle 245">
            <a:extLst>
              <a:ext uri="{FF2B5EF4-FFF2-40B4-BE49-F238E27FC236}">
                <a16:creationId xmlns:a16="http://schemas.microsoft.com/office/drawing/2014/main" id="{2589EB78-2F38-4E97-920F-3474B92E95A0}"/>
              </a:ext>
            </a:extLst>
          </p:cNvPr>
          <p:cNvSpPr/>
          <p:nvPr/>
        </p:nvSpPr>
        <p:spPr bwMode="auto">
          <a:xfrm>
            <a:off x="6660502"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7" name="Rectangle 246">
            <a:extLst>
              <a:ext uri="{FF2B5EF4-FFF2-40B4-BE49-F238E27FC236}">
                <a16:creationId xmlns:a16="http://schemas.microsoft.com/office/drawing/2014/main" id="{85E782F2-A65F-470D-A78C-FEFB65D3B792}"/>
              </a:ext>
            </a:extLst>
          </p:cNvPr>
          <p:cNvSpPr/>
          <p:nvPr/>
        </p:nvSpPr>
        <p:spPr bwMode="auto">
          <a:xfrm>
            <a:off x="6927098"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8" name="Rectangle 247">
            <a:extLst>
              <a:ext uri="{FF2B5EF4-FFF2-40B4-BE49-F238E27FC236}">
                <a16:creationId xmlns:a16="http://schemas.microsoft.com/office/drawing/2014/main" id="{84004F55-19F6-4DF0-99B4-CA37C5978F01}"/>
              </a:ext>
            </a:extLst>
          </p:cNvPr>
          <p:cNvSpPr/>
          <p:nvPr/>
        </p:nvSpPr>
        <p:spPr bwMode="auto">
          <a:xfrm>
            <a:off x="718734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9" name="Rectangle 248">
            <a:extLst>
              <a:ext uri="{FF2B5EF4-FFF2-40B4-BE49-F238E27FC236}">
                <a16:creationId xmlns:a16="http://schemas.microsoft.com/office/drawing/2014/main" id="{79C579AB-746E-4474-91FC-6FE5E6D33B8B}"/>
              </a:ext>
            </a:extLst>
          </p:cNvPr>
          <p:cNvSpPr/>
          <p:nvPr/>
        </p:nvSpPr>
        <p:spPr bwMode="auto">
          <a:xfrm>
            <a:off x="7453941"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0" name="Rectangle 249">
            <a:extLst>
              <a:ext uri="{FF2B5EF4-FFF2-40B4-BE49-F238E27FC236}">
                <a16:creationId xmlns:a16="http://schemas.microsoft.com/office/drawing/2014/main" id="{9DE0712A-3B41-4D47-860B-CC78C92ED4DA}"/>
              </a:ext>
            </a:extLst>
          </p:cNvPr>
          <p:cNvSpPr/>
          <p:nvPr/>
        </p:nvSpPr>
        <p:spPr bwMode="auto">
          <a:xfrm>
            <a:off x="7720537"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1" name="Rectangle 250">
            <a:extLst>
              <a:ext uri="{FF2B5EF4-FFF2-40B4-BE49-F238E27FC236}">
                <a16:creationId xmlns:a16="http://schemas.microsoft.com/office/drawing/2014/main" id="{247EF8F9-B043-4366-BFC3-FD8494361926}"/>
              </a:ext>
            </a:extLst>
          </p:cNvPr>
          <p:cNvSpPr/>
          <p:nvPr/>
        </p:nvSpPr>
        <p:spPr bwMode="auto">
          <a:xfrm>
            <a:off x="7987133"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2" name="Rectangle 251">
            <a:extLst>
              <a:ext uri="{FF2B5EF4-FFF2-40B4-BE49-F238E27FC236}">
                <a16:creationId xmlns:a16="http://schemas.microsoft.com/office/drawing/2014/main" id="{B0DFD09D-62BB-4F56-92B2-253AC5AB849A}"/>
              </a:ext>
            </a:extLst>
          </p:cNvPr>
          <p:cNvSpPr/>
          <p:nvPr/>
        </p:nvSpPr>
        <p:spPr bwMode="auto">
          <a:xfrm>
            <a:off x="8247382"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3" name="Rectangle 252">
            <a:extLst>
              <a:ext uri="{FF2B5EF4-FFF2-40B4-BE49-F238E27FC236}">
                <a16:creationId xmlns:a16="http://schemas.microsoft.com/office/drawing/2014/main" id="{91D9B716-9C86-4993-8A93-A8A858CB7A45}"/>
              </a:ext>
            </a:extLst>
          </p:cNvPr>
          <p:cNvSpPr/>
          <p:nvPr/>
        </p:nvSpPr>
        <p:spPr bwMode="auto">
          <a:xfrm>
            <a:off x="8513978"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4" name="Rectangle 253">
            <a:extLst>
              <a:ext uri="{FF2B5EF4-FFF2-40B4-BE49-F238E27FC236}">
                <a16:creationId xmlns:a16="http://schemas.microsoft.com/office/drawing/2014/main" id="{63AADD9D-0AC5-4696-A6E9-A924426C3B33}"/>
              </a:ext>
            </a:extLst>
          </p:cNvPr>
          <p:cNvSpPr/>
          <p:nvPr/>
        </p:nvSpPr>
        <p:spPr bwMode="auto">
          <a:xfrm>
            <a:off x="877422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5" name="Rectangle 254">
            <a:extLst>
              <a:ext uri="{FF2B5EF4-FFF2-40B4-BE49-F238E27FC236}">
                <a16:creationId xmlns:a16="http://schemas.microsoft.com/office/drawing/2014/main" id="{C71805B0-00B1-4C8C-A724-47AEC01EC767}"/>
              </a:ext>
            </a:extLst>
          </p:cNvPr>
          <p:cNvSpPr/>
          <p:nvPr/>
        </p:nvSpPr>
        <p:spPr bwMode="auto">
          <a:xfrm>
            <a:off x="9040821" y="4846637"/>
            <a:ext cx="264481"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6" name="Rectangle 255">
            <a:extLst>
              <a:ext uri="{FF2B5EF4-FFF2-40B4-BE49-F238E27FC236}">
                <a16:creationId xmlns:a16="http://schemas.microsoft.com/office/drawing/2014/main" id="{8D5EF8F3-5E7F-4734-B6FF-C17F0330AE4D}"/>
              </a:ext>
            </a:extLst>
          </p:cNvPr>
          <p:cNvSpPr/>
          <p:nvPr/>
        </p:nvSpPr>
        <p:spPr bwMode="auto">
          <a:xfrm>
            <a:off x="9298954"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7" name="Rectangle 256">
            <a:extLst>
              <a:ext uri="{FF2B5EF4-FFF2-40B4-BE49-F238E27FC236}">
                <a16:creationId xmlns:a16="http://schemas.microsoft.com/office/drawing/2014/main" id="{152AC2C6-E2A2-4660-A12A-53A353F3BFB2}"/>
              </a:ext>
            </a:extLst>
          </p:cNvPr>
          <p:cNvSpPr/>
          <p:nvPr/>
        </p:nvSpPr>
        <p:spPr bwMode="auto">
          <a:xfrm>
            <a:off x="9565550"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8" name="Rectangle 257">
            <a:extLst>
              <a:ext uri="{FF2B5EF4-FFF2-40B4-BE49-F238E27FC236}">
                <a16:creationId xmlns:a16="http://schemas.microsoft.com/office/drawing/2014/main" id="{E4D117CE-A5BE-4DE7-9DB6-0E8E4D0E5A80}"/>
              </a:ext>
            </a:extLst>
          </p:cNvPr>
          <p:cNvSpPr/>
          <p:nvPr/>
        </p:nvSpPr>
        <p:spPr bwMode="auto">
          <a:xfrm>
            <a:off x="983214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9" name="Rectangle 258">
            <a:extLst>
              <a:ext uri="{FF2B5EF4-FFF2-40B4-BE49-F238E27FC236}">
                <a16:creationId xmlns:a16="http://schemas.microsoft.com/office/drawing/2014/main" id="{C54F7173-84BB-449F-B7AB-F086EDDEFF8D}"/>
              </a:ext>
            </a:extLst>
          </p:cNvPr>
          <p:cNvSpPr/>
          <p:nvPr/>
        </p:nvSpPr>
        <p:spPr bwMode="auto">
          <a:xfrm>
            <a:off x="10098741"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0" name="Rectangle 259">
            <a:extLst>
              <a:ext uri="{FF2B5EF4-FFF2-40B4-BE49-F238E27FC236}">
                <a16:creationId xmlns:a16="http://schemas.microsoft.com/office/drawing/2014/main" id="{02B518C5-80CE-4C8D-BF90-BA7536D31EB7}"/>
              </a:ext>
            </a:extLst>
          </p:cNvPr>
          <p:cNvSpPr/>
          <p:nvPr/>
        </p:nvSpPr>
        <p:spPr bwMode="auto">
          <a:xfrm>
            <a:off x="10358990"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1" name="Rectangle 260">
            <a:extLst>
              <a:ext uri="{FF2B5EF4-FFF2-40B4-BE49-F238E27FC236}">
                <a16:creationId xmlns:a16="http://schemas.microsoft.com/office/drawing/2014/main" id="{A4E5C09D-91FB-4102-9378-43A2F9740C55}"/>
              </a:ext>
            </a:extLst>
          </p:cNvPr>
          <p:cNvSpPr/>
          <p:nvPr/>
        </p:nvSpPr>
        <p:spPr bwMode="auto">
          <a:xfrm>
            <a:off x="10625586" y="4846637"/>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2" name="Rectangle 261">
            <a:extLst>
              <a:ext uri="{FF2B5EF4-FFF2-40B4-BE49-F238E27FC236}">
                <a16:creationId xmlns:a16="http://schemas.microsoft.com/office/drawing/2014/main" id="{03C1351E-12C3-4AD3-9602-096891ACA68B}"/>
              </a:ext>
            </a:extLst>
          </p:cNvPr>
          <p:cNvSpPr/>
          <p:nvPr/>
        </p:nvSpPr>
        <p:spPr bwMode="auto">
          <a:xfrm>
            <a:off x="2433054" y="4846637"/>
            <a:ext cx="8459128"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3" name="TextBox 142">
            <a:extLst>
              <a:ext uri="{FF2B5EF4-FFF2-40B4-BE49-F238E27FC236}">
                <a16:creationId xmlns:a16="http://schemas.microsoft.com/office/drawing/2014/main" id="{C807E60A-9141-4244-BBE7-6C7934334B9A}"/>
              </a:ext>
            </a:extLst>
          </p:cNvPr>
          <p:cNvSpPr txBox="1">
            <a:spLocks noChangeArrowheads="1"/>
          </p:cNvSpPr>
          <p:nvPr/>
        </p:nvSpPr>
        <p:spPr bwMode="auto">
          <a:xfrm>
            <a:off x="5972853" y="4846638"/>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Ayrılmış</a:t>
            </a:r>
          </a:p>
        </p:txBody>
      </p:sp>
      <p:sp>
        <p:nvSpPr>
          <p:cNvPr id="264" name="Rectangle 263">
            <a:extLst>
              <a:ext uri="{FF2B5EF4-FFF2-40B4-BE49-F238E27FC236}">
                <a16:creationId xmlns:a16="http://schemas.microsoft.com/office/drawing/2014/main" id="{D6029378-98F6-446C-87E7-51051F55D6FA}"/>
              </a:ext>
            </a:extLst>
          </p:cNvPr>
          <p:cNvSpPr/>
          <p:nvPr/>
        </p:nvSpPr>
        <p:spPr bwMode="auto">
          <a:xfrm>
            <a:off x="4288644" y="4846637"/>
            <a:ext cx="264481" cy="293688"/>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T</a:t>
            </a:r>
          </a:p>
        </p:txBody>
      </p:sp>
      <p:sp>
        <p:nvSpPr>
          <p:cNvPr id="265" name="Rectangle 264">
            <a:extLst>
              <a:ext uri="{FF2B5EF4-FFF2-40B4-BE49-F238E27FC236}">
                <a16:creationId xmlns:a16="http://schemas.microsoft.com/office/drawing/2014/main" id="{F660DE91-EF0D-4075-8543-3E8D901315A1}"/>
              </a:ext>
            </a:extLst>
          </p:cNvPr>
          <p:cNvSpPr/>
          <p:nvPr/>
        </p:nvSpPr>
        <p:spPr bwMode="auto">
          <a:xfrm>
            <a:off x="3495206"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66" name="Rectangle 265">
            <a:extLst>
              <a:ext uri="{FF2B5EF4-FFF2-40B4-BE49-F238E27FC236}">
                <a16:creationId xmlns:a16="http://schemas.microsoft.com/office/drawing/2014/main" id="{33999E73-1A5D-4020-99BB-EC44ED200537}"/>
              </a:ext>
            </a:extLst>
          </p:cNvPr>
          <p:cNvSpPr/>
          <p:nvPr/>
        </p:nvSpPr>
        <p:spPr bwMode="auto">
          <a:xfrm>
            <a:off x="3761801"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7" name="Rectangle 266">
            <a:extLst>
              <a:ext uri="{FF2B5EF4-FFF2-40B4-BE49-F238E27FC236}">
                <a16:creationId xmlns:a16="http://schemas.microsoft.com/office/drawing/2014/main" id="{D689C5A1-B76E-4091-A4CA-782056D351F4}"/>
              </a:ext>
            </a:extLst>
          </p:cNvPr>
          <p:cNvSpPr/>
          <p:nvPr/>
        </p:nvSpPr>
        <p:spPr bwMode="auto">
          <a:xfrm>
            <a:off x="4022049"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8" name="Rectangle 267">
            <a:extLst>
              <a:ext uri="{FF2B5EF4-FFF2-40B4-BE49-F238E27FC236}">
                <a16:creationId xmlns:a16="http://schemas.microsoft.com/office/drawing/2014/main" id="{D028A703-9337-48AD-92F3-E37DBBDE020E}"/>
              </a:ext>
            </a:extLst>
          </p:cNvPr>
          <p:cNvSpPr/>
          <p:nvPr/>
        </p:nvSpPr>
        <p:spPr bwMode="auto">
          <a:xfrm>
            <a:off x="4546777"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9" name="Rectangle 268">
            <a:extLst>
              <a:ext uri="{FF2B5EF4-FFF2-40B4-BE49-F238E27FC236}">
                <a16:creationId xmlns:a16="http://schemas.microsoft.com/office/drawing/2014/main" id="{536D040D-2E18-4FFB-BFCB-AD3EEA634E37}"/>
              </a:ext>
            </a:extLst>
          </p:cNvPr>
          <p:cNvSpPr/>
          <p:nvPr/>
        </p:nvSpPr>
        <p:spPr bwMode="auto">
          <a:xfrm>
            <a:off x="4813373"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0" name="Rectangle 269">
            <a:extLst>
              <a:ext uri="{FF2B5EF4-FFF2-40B4-BE49-F238E27FC236}">
                <a16:creationId xmlns:a16="http://schemas.microsoft.com/office/drawing/2014/main" id="{F37FD4AF-78A9-401A-8DEE-625D1A032407}"/>
              </a:ext>
            </a:extLst>
          </p:cNvPr>
          <p:cNvSpPr/>
          <p:nvPr/>
        </p:nvSpPr>
        <p:spPr bwMode="auto">
          <a:xfrm>
            <a:off x="5073622"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1" name="Rectangle 270">
            <a:extLst>
              <a:ext uri="{FF2B5EF4-FFF2-40B4-BE49-F238E27FC236}">
                <a16:creationId xmlns:a16="http://schemas.microsoft.com/office/drawing/2014/main" id="{3363F1D1-06FF-4624-84A6-15DFC7D385BE}"/>
              </a:ext>
            </a:extLst>
          </p:cNvPr>
          <p:cNvSpPr/>
          <p:nvPr/>
        </p:nvSpPr>
        <p:spPr bwMode="auto">
          <a:xfrm>
            <a:off x="5340218"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2" name="Rectangle 271">
            <a:extLst>
              <a:ext uri="{FF2B5EF4-FFF2-40B4-BE49-F238E27FC236}">
                <a16:creationId xmlns:a16="http://schemas.microsoft.com/office/drawing/2014/main" id="{83039CA2-ABDA-4C6F-81D9-ED60E2BA3086}"/>
              </a:ext>
            </a:extLst>
          </p:cNvPr>
          <p:cNvSpPr/>
          <p:nvPr/>
        </p:nvSpPr>
        <p:spPr bwMode="auto">
          <a:xfrm>
            <a:off x="5606814"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3" name="Rectangle 272">
            <a:extLst>
              <a:ext uri="{FF2B5EF4-FFF2-40B4-BE49-F238E27FC236}">
                <a16:creationId xmlns:a16="http://schemas.microsoft.com/office/drawing/2014/main" id="{D4401237-90A2-4509-B6C1-8AE92A965151}"/>
              </a:ext>
            </a:extLst>
          </p:cNvPr>
          <p:cNvSpPr/>
          <p:nvPr/>
        </p:nvSpPr>
        <p:spPr bwMode="auto">
          <a:xfrm>
            <a:off x="5873410"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4" name="Rectangle 273">
            <a:extLst>
              <a:ext uri="{FF2B5EF4-FFF2-40B4-BE49-F238E27FC236}">
                <a16:creationId xmlns:a16="http://schemas.microsoft.com/office/drawing/2014/main" id="{368940A0-B0C5-442E-9610-9F370AAF2595}"/>
              </a:ext>
            </a:extLst>
          </p:cNvPr>
          <p:cNvSpPr/>
          <p:nvPr/>
        </p:nvSpPr>
        <p:spPr bwMode="auto">
          <a:xfrm>
            <a:off x="6133657"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5" name="Rectangle 274">
            <a:extLst>
              <a:ext uri="{FF2B5EF4-FFF2-40B4-BE49-F238E27FC236}">
                <a16:creationId xmlns:a16="http://schemas.microsoft.com/office/drawing/2014/main" id="{43069FA7-C75D-408F-B1DC-5891C4FDBE5E}"/>
              </a:ext>
            </a:extLst>
          </p:cNvPr>
          <p:cNvSpPr/>
          <p:nvPr/>
        </p:nvSpPr>
        <p:spPr bwMode="auto">
          <a:xfrm>
            <a:off x="6400253"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6" name="Rectangle 275">
            <a:extLst>
              <a:ext uri="{FF2B5EF4-FFF2-40B4-BE49-F238E27FC236}">
                <a16:creationId xmlns:a16="http://schemas.microsoft.com/office/drawing/2014/main" id="{40A14E4C-741E-4920-96A3-220A28EE3EC7}"/>
              </a:ext>
            </a:extLst>
          </p:cNvPr>
          <p:cNvSpPr/>
          <p:nvPr/>
        </p:nvSpPr>
        <p:spPr bwMode="auto">
          <a:xfrm>
            <a:off x="6660502"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7" name="Rectangle 276">
            <a:extLst>
              <a:ext uri="{FF2B5EF4-FFF2-40B4-BE49-F238E27FC236}">
                <a16:creationId xmlns:a16="http://schemas.microsoft.com/office/drawing/2014/main" id="{4B2613CB-C313-4377-B7BC-DCEE80195512}"/>
              </a:ext>
            </a:extLst>
          </p:cNvPr>
          <p:cNvSpPr/>
          <p:nvPr/>
        </p:nvSpPr>
        <p:spPr bwMode="auto">
          <a:xfrm>
            <a:off x="6927098"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8" name="Rectangle 277">
            <a:extLst>
              <a:ext uri="{FF2B5EF4-FFF2-40B4-BE49-F238E27FC236}">
                <a16:creationId xmlns:a16="http://schemas.microsoft.com/office/drawing/2014/main" id="{01861AC5-C1FE-4ACE-95EF-A272DDF4C0D7}"/>
              </a:ext>
            </a:extLst>
          </p:cNvPr>
          <p:cNvSpPr/>
          <p:nvPr/>
        </p:nvSpPr>
        <p:spPr bwMode="auto">
          <a:xfrm>
            <a:off x="7187346"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9" name="Rectangle 278">
            <a:extLst>
              <a:ext uri="{FF2B5EF4-FFF2-40B4-BE49-F238E27FC236}">
                <a16:creationId xmlns:a16="http://schemas.microsoft.com/office/drawing/2014/main" id="{2C5D34AC-6F92-4C77-8223-23FA6FB2EE33}"/>
              </a:ext>
            </a:extLst>
          </p:cNvPr>
          <p:cNvSpPr/>
          <p:nvPr/>
        </p:nvSpPr>
        <p:spPr bwMode="auto">
          <a:xfrm>
            <a:off x="7453941"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0" name="Rectangle 279">
            <a:extLst>
              <a:ext uri="{FF2B5EF4-FFF2-40B4-BE49-F238E27FC236}">
                <a16:creationId xmlns:a16="http://schemas.microsoft.com/office/drawing/2014/main" id="{A2E2D459-2FFD-46D0-978A-37A82CA6C9FA}"/>
              </a:ext>
            </a:extLst>
          </p:cNvPr>
          <p:cNvSpPr/>
          <p:nvPr/>
        </p:nvSpPr>
        <p:spPr bwMode="auto">
          <a:xfrm>
            <a:off x="7720537"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1" name="Rectangle 280">
            <a:extLst>
              <a:ext uri="{FF2B5EF4-FFF2-40B4-BE49-F238E27FC236}">
                <a16:creationId xmlns:a16="http://schemas.microsoft.com/office/drawing/2014/main" id="{7C0FB6F5-F146-48BB-B89C-2C166B51B295}"/>
              </a:ext>
            </a:extLst>
          </p:cNvPr>
          <p:cNvSpPr/>
          <p:nvPr/>
        </p:nvSpPr>
        <p:spPr bwMode="auto">
          <a:xfrm>
            <a:off x="7987133"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2" name="Rectangle 281">
            <a:extLst>
              <a:ext uri="{FF2B5EF4-FFF2-40B4-BE49-F238E27FC236}">
                <a16:creationId xmlns:a16="http://schemas.microsoft.com/office/drawing/2014/main" id="{5C5EFBCF-0B0A-4CB0-BCF1-736D0EFA61F7}"/>
              </a:ext>
            </a:extLst>
          </p:cNvPr>
          <p:cNvSpPr/>
          <p:nvPr/>
        </p:nvSpPr>
        <p:spPr bwMode="auto">
          <a:xfrm>
            <a:off x="8247382"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3" name="Rectangle 282">
            <a:extLst>
              <a:ext uri="{FF2B5EF4-FFF2-40B4-BE49-F238E27FC236}">
                <a16:creationId xmlns:a16="http://schemas.microsoft.com/office/drawing/2014/main" id="{DD440CD7-676C-4BAB-B666-3AB7CEB22129}"/>
              </a:ext>
            </a:extLst>
          </p:cNvPr>
          <p:cNvSpPr/>
          <p:nvPr/>
        </p:nvSpPr>
        <p:spPr bwMode="auto">
          <a:xfrm>
            <a:off x="8513978"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4" name="Rectangle 283">
            <a:extLst>
              <a:ext uri="{FF2B5EF4-FFF2-40B4-BE49-F238E27FC236}">
                <a16:creationId xmlns:a16="http://schemas.microsoft.com/office/drawing/2014/main" id="{11B2044A-8B9F-4ACD-B8AB-41ACA1FF2088}"/>
              </a:ext>
            </a:extLst>
          </p:cNvPr>
          <p:cNvSpPr/>
          <p:nvPr/>
        </p:nvSpPr>
        <p:spPr bwMode="auto">
          <a:xfrm>
            <a:off x="8774226" y="5673726"/>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5" name="Rectangle 284">
            <a:extLst>
              <a:ext uri="{FF2B5EF4-FFF2-40B4-BE49-F238E27FC236}">
                <a16:creationId xmlns:a16="http://schemas.microsoft.com/office/drawing/2014/main" id="{27B30A97-86E8-4AC0-97F0-58437959885E}"/>
              </a:ext>
            </a:extLst>
          </p:cNvPr>
          <p:cNvSpPr/>
          <p:nvPr/>
        </p:nvSpPr>
        <p:spPr bwMode="auto">
          <a:xfrm>
            <a:off x="9040821" y="5673726"/>
            <a:ext cx="264481"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6" name="TextBox 175">
            <a:extLst>
              <a:ext uri="{FF2B5EF4-FFF2-40B4-BE49-F238E27FC236}">
                <a16:creationId xmlns:a16="http://schemas.microsoft.com/office/drawing/2014/main" id="{CD7FDEFF-0AFD-4AAD-9DB9-AEAE1666C70A}"/>
              </a:ext>
            </a:extLst>
          </p:cNvPr>
          <p:cNvSpPr txBox="1">
            <a:spLocks noChangeArrowheads="1"/>
          </p:cNvSpPr>
          <p:nvPr/>
        </p:nvSpPr>
        <p:spPr bwMode="auto">
          <a:xfrm>
            <a:off x="5972853" y="5673726"/>
            <a:ext cx="138799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Ayrılmış</a:t>
            </a:r>
          </a:p>
        </p:txBody>
      </p:sp>
      <p:sp>
        <p:nvSpPr>
          <p:cNvPr id="287" name="Rectangle 286">
            <a:extLst>
              <a:ext uri="{FF2B5EF4-FFF2-40B4-BE49-F238E27FC236}">
                <a16:creationId xmlns:a16="http://schemas.microsoft.com/office/drawing/2014/main" id="{632D7C0F-61BD-49BE-83DF-9A386202DEFE}"/>
              </a:ext>
            </a:extLst>
          </p:cNvPr>
          <p:cNvSpPr/>
          <p:nvPr/>
        </p:nvSpPr>
        <p:spPr bwMode="auto">
          <a:xfrm>
            <a:off x="4288644" y="5673726"/>
            <a:ext cx="264481" cy="293687"/>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T</a:t>
            </a:r>
          </a:p>
        </p:txBody>
      </p:sp>
      <p:sp>
        <p:nvSpPr>
          <p:cNvPr id="288" name="Rectangle 287">
            <a:extLst>
              <a:ext uri="{FF2B5EF4-FFF2-40B4-BE49-F238E27FC236}">
                <a16:creationId xmlns:a16="http://schemas.microsoft.com/office/drawing/2014/main" id="{2A71D85E-F1B4-4058-B51B-A5EA6195F351}"/>
              </a:ext>
            </a:extLst>
          </p:cNvPr>
          <p:cNvSpPr/>
          <p:nvPr/>
        </p:nvSpPr>
        <p:spPr bwMode="auto">
          <a:xfrm>
            <a:off x="2433054" y="5672137"/>
            <a:ext cx="264479"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N</a:t>
            </a:r>
          </a:p>
        </p:txBody>
      </p:sp>
      <p:sp>
        <p:nvSpPr>
          <p:cNvPr id="289" name="Rectangle 288">
            <a:extLst>
              <a:ext uri="{FF2B5EF4-FFF2-40B4-BE49-F238E27FC236}">
                <a16:creationId xmlns:a16="http://schemas.microsoft.com/office/drawing/2014/main" id="{3A93A0FE-875D-4D8B-A699-4CC64D926192}"/>
              </a:ext>
            </a:extLst>
          </p:cNvPr>
          <p:cNvSpPr/>
          <p:nvPr/>
        </p:nvSpPr>
        <p:spPr bwMode="auto">
          <a:xfrm>
            <a:off x="2697533" y="5672137"/>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Z</a:t>
            </a:r>
          </a:p>
        </p:txBody>
      </p:sp>
      <p:sp>
        <p:nvSpPr>
          <p:cNvPr id="290" name="Rectangle 289">
            <a:extLst>
              <a:ext uri="{FF2B5EF4-FFF2-40B4-BE49-F238E27FC236}">
                <a16:creationId xmlns:a16="http://schemas.microsoft.com/office/drawing/2014/main" id="{71A05628-C65A-410F-AF4D-883B4D6054BF}"/>
              </a:ext>
            </a:extLst>
          </p:cNvPr>
          <p:cNvSpPr/>
          <p:nvPr/>
        </p:nvSpPr>
        <p:spPr bwMode="auto">
          <a:xfrm>
            <a:off x="2957782" y="5672137"/>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C</a:t>
            </a:r>
          </a:p>
        </p:txBody>
      </p:sp>
      <p:sp>
        <p:nvSpPr>
          <p:cNvPr id="291" name="Rectangle 290">
            <a:extLst>
              <a:ext uri="{FF2B5EF4-FFF2-40B4-BE49-F238E27FC236}">
                <a16:creationId xmlns:a16="http://schemas.microsoft.com/office/drawing/2014/main" id="{3EEAE7E0-DD33-4FD5-9D46-14123321FE0B}"/>
              </a:ext>
            </a:extLst>
          </p:cNvPr>
          <p:cNvSpPr/>
          <p:nvPr/>
        </p:nvSpPr>
        <p:spPr bwMode="auto">
          <a:xfrm>
            <a:off x="3224378" y="5672137"/>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V</a:t>
            </a:r>
          </a:p>
        </p:txBody>
      </p:sp>
      <p:sp>
        <p:nvSpPr>
          <p:cNvPr id="292" name="Rectangle 291">
            <a:extLst>
              <a:ext uri="{FF2B5EF4-FFF2-40B4-BE49-F238E27FC236}">
                <a16:creationId xmlns:a16="http://schemas.microsoft.com/office/drawing/2014/main" id="{2E57BC43-194C-49BE-A2D6-0E1E7FB71A31}"/>
              </a:ext>
            </a:extLst>
          </p:cNvPr>
          <p:cNvSpPr/>
          <p:nvPr/>
        </p:nvSpPr>
        <p:spPr bwMode="auto">
          <a:xfrm>
            <a:off x="9298954" y="5675312"/>
            <a:ext cx="266596" cy="293688"/>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3" name="Rectangle 292">
            <a:extLst>
              <a:ext uri="{FF2B5EF4-FFF2-40B4-BE49-F238E27FC236}">
                <a16:creationId xmlns:a16="http://schemas.microsoft.com/office/drawing/2014/main" id="{764A4BFE-084C-4A98-AA9A-6097AD78210C}"/>
              </a:ext>
            </a:extLst>
          </p:cNvPr>
          <p:cNvSpPr/>
          <p:nvPr/>
        </p:nvSpPr>
        <p:spPr bwMode="auto">
          <a:xfrm>
            <a:off x="9565550"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4" name="Rectangle 293">
            <a:extLst>
              <a:ext uri="{FF2B5EF4-FFF2-40B4-BE49-F238E27FC236}">
                <a16:creationId xmlns:a16="http://schemas.microsoft.com/office/drawing/2014/main" id="{D6BAD5D5-B18F-47D1-9FA4-C1EB927907A1}"/>
              </a:ext>
            </a:extLst>
          </p:cNvPr>
          <p:cNvSpPr/>
          <p:nvPr/>
        </p:nvSpPr>
        <p:spPr bwMode="auto">
          <a:xfrm>
            <a:off x="9832146"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5" name="Rectangle 294">
            <a:extLst>
              <a:ext uri="{FF2B5EF4-FFF2-40B4-BE49-F238E27FC236}">
                <a16:creationId xmlns:a16="http://schemas.microsoft.com/office/drawing/2014/main" id="{F90632A6-59FF-4A6B-9E99-E4B1C830804E}"/>
              </a:ext>
            </a:extLst>
          </p:cNvPr>
          <p:cNvSpPr/>
          <p:nvPr/>
        </p:nvSpPr>
        <p:spPr bwMode="auto">
          <a:xfrm>
            <a:off x="10098741"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6" name="Rectangle 295">
            <a:extLst>
              <a:ext uri="{FF2B5EF4-FFF2-40B4-BE49-F238E27FC236}">
                <a16:creationId xmlns:a16="http://schemas.microsoft.com/office/drawing/2014/main" id="{A9A497E0-8BA9-4BAA-8A8C-F707FCD79F10}"/>
              </a:ext>
            </a:extLst>
          </p:cNvPr>
          <p:cNvSpPr/>
          <p:nvPr/>
        </p:nvSpPr>
        <p:spPr bwMode="auto">
          <a:xfrm>
            <a:off x="10358990"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7" name="Rectangle 296">
            <a:extLst>
              <a:ext uri="{FF2B5EF4-FFF2-40B4-BE49-F238E27FC236}">
                <a16:creationId xmlns:a16="http://schemas.microsoft.com/office/drawing/2014/main" id="{C19AF8BF-451F-47EE-ACDE-809FA402DF83}"/>
              </a:ext>
            </a:extLst>
          </p:cNvPr>
          <p:cNvSpPr/>
          <p:nvPr/>
        </p:nvSpPr>
        <p:spPr bwMode="auto">
          <a:xfrm>
            <a:off x="10625586" y="5675312"/>
            <a:ext cx="266596" cy="293688"/>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8" name="TextBox 187">
            <a:extLst>
              <a:ext uri="{FF2B5EF4-FFF2-40B4-BE49-F238E27FC236}">
                <a16:creationId xmlns:a16="http://schemas.microsoft.com/office/drawing/2014/main" id="{66D3B06B-FF5A-42FE-9121-33754B5B1AC9}"/>
              </a:ext>
            </a:extLst>
          </p:cNvPr>
          <p:cNvSpPr txBox="1">
            <a:spLocks noChangeArrowheads="1"/>
          </p:cNvSpPr>
          <p:nvPr/>
        </p:nvSpPr>
        <p:spPr bwMode="auto">
          <a:xfrm>
            <a:off x="9398399" y="5667376"/>
            <a:ext cx="162073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ISR numarası</a:t>
            </a:r>
          </a:p>
        </p:txBody>
      </p:sp>
      <p:sp>
        <p:nvSpPr>
          <p:cNvPr id="299" name="Rectangle 298">
            <a:extLst>
              <a:ext uri="{FF2B5EF4-FFF2-40B4-BE49-F238E27FC236}">
                <a16:creationId xmlns:a16="http://schemas.microsoft.com/office/drawing/2014/main" id="{5CE89FC7-6BBE-4BF5-B76C-0A9807F0371B}"/>
              </a:ext>
            </a:extLst>
          </p:cNvPr>
          <p:cNvSpPr/>
          <p:nvPr/>
        </p:nvSpPr>
        <p:spPr bwMode="auto">
          <a:xfrm>
            <a:off x="2433054" y="5673726"/>
            <a:ext cx="8459128"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00" name="TextBox 189">
            <a:extLst>
              <a:ext uri="{FF2B5EF4-FFF2-40B4-BE49-F238E27FC236}">
                <a16:creationId xmlns:a16="http://schemas.microsoft.com/office/drawing/2014/main" id="{030CB337-81F4-4A73-8BD1-0788D9FB4971}"/>
              </a:ext>
            </a:extLst>
          </p:cNvPr>
          <p:cNvSpPr txBox="1">
            <a:spLocks noChangeArrowheads="1"/>
          </p:cNvSpPr>
          <p:nvPr/>
        </p:nvSpPr>
        <p:spPr bwMode="auto">
          <a:xfrm>
            <a:off x="928690" y="3627438"/>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APSR</a:t>
            </a:r>
          </a:p>
        </p:txBody>
      </p:sp>
      <p:sp>
        <p:nvSpPr>
          <p:cNvPr id="301" name="TextBox 190">
            <a:extLst>
              <a:ext uri="{FF2B5EF4-FFF2-40B4-BE49-F238E27FC236}">
                <a16:creationId xmlns:a16="http://schemas.microsoft.com/office/drawing/2014/main" id="{8ABD1B9A-3936-43C9-8106-F0BB1E0885CB}"/>
              </a:ext>
            </a:extLst>
          </p:cNvPr>
          <p:cNvSpPr txBox="1">
            <a:spLocks noChangeArrowheads="1"/>
          </p:cNvSpPr>
          <p:nvPr/>
        </p:nvSpPr>
        <p:spPr bwMode="auto">
          <a:xfrm>
            <a:off x="928690" y="4213226"/>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IPSR</a:t>
            </a:r>
          </a:p>
        </p:txBody>
      </p:sp>
      <p:sp>
        <p:nvSpPr>
          <p:cNvPr id="302" name="TextBox 191">
            <a:extLst>
              <a:ext uri="{FF2B5EF4-FFF2-40B4-BE49-F238E27FC236}">
                <a16:creationId xmlns:a16="http://schemas.microsoft.com/office/drawing/2014/main" id="{509DAA15-C8F0-45B9-A628-559257E26BF8}"/>
              </a:ext>
            </a:extLst>
          </p:cNvPr>
          <p:cNvSpPr txBox="1">
            <a:spLocks noChangeArrowheads="1"/>
          </p:cNvSpPr>
          <p:nvPr/>
        </p:nvSpPr>
        <p:spPr bwMode="auto">
          <a:xfrm>
            <a:off x="928690" y="4832351"/>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EPSR</a:t>
            </a:r>
          </a:p>
        </p:txBody>
      </p:sp>
      <p:sp>
        <p:nvSpPr>
          <p:cNvPr id="303" name="TextBox 192">
            <a:extLst>
              <a:ext uri="{FF2B5EF4-FFF2-40B4-BE49-F238E27FC236}">
                <a16:creationId xmlns:a16="http://schemas.microsoft.com/office/drawing/2014/main" id="{1DF9F9DA-E73C-4B79-81F1-C5EB6CC4C7FF}"/>
              </a:ext>
            </a:extLst>
          </p:cNvPr>
          <p:cNvSpPr txBox="1">
            <a:spLocks noChangeArrowheads="1"/>
          </p:cNvSpPr>
          <p:nvPr/>
        </p:nvSpPr>
        <p:spPr bwMode="auto">
          <a:xfrm>
            <a:off x="928690" y="5653088"/>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xPSR</a:t>
            </a:r>
          </a:p>
        </p:txBody>
      </p:sp>
      <p:sp>
        <p:nvSpPr>
          <p:cNvPr id="304" name="TextBox 200">
            <a:extLst>
              <a:ext uri="{FF2B5EF4-FFF2-40B4-BE49-F238E27FC236}">
                <a16:creationId xmlns:a16="http://schemas.microsoft.com/office/drawing/2014/main" id="{6FD7EEA6-A29B-4667-A71E-30AF47385FD6}"/>
              </a:ext>
            </a:extLst>
          </p:cNvPr>
          <p:cNvSpPr txBox="1">
            <a:spLocks noChangeArrowheads="1"/>
          </p:cNvSpPr>
          <p:nvPr/>
        </p:nvSpPr>
        <p:spPr bwMode="auto">
          <a:xfrm>
            <a:off x="10282820" y="6127751"/>
            <a:ext cx="6961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bit0</a:t>
            </a:r>
          </a:p>
        </p:txBody>
      </p:sp>
      <p:sp>
        <p:nvSpPr>
          <p:cNvPr id="305" name="TextBox 201">
            <a:extLst>
              <a:ext uri="{FF2B5EF4-FFF2-40B4-BE49-F238E27FC236}">
                <a16:creationId xmlns:a16="http://schemas.microsoft.com/office/drawing/2014/main" id="{210F92CC-C691-4E71-96E2-F494962CC3B7}"/>
              </a:ext>
            </a:extLst>
          </p:cNvPr>
          <p:cNvSpPr txBox="1">
            <a:spLocks noChangeArrowheads="1"/>
          </p:cNvSpPr>
          <p:nvPr/>
        </p:nvSpPr>
        <p:spPr bwMode="auto">
          <a:xfrm>
            <a:off x="8298162" y="6127751"/>
            <a:ext cx="6961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bit8</a:t>
            </a:r>
          </a:p>
        </p:txBody>
      </p:sp>
      <p:sp>
        <p:nvSpPr>
          <p:cNvPr id="306" name="TextBox 202">
            <a:extLst>
              <a:ext uri="{FF2B5EF4-FFF2-40B4-BE49-F238E27FC236}">
                <a16:creationId xmlns:a16="http://schemas.microsoft.com/office/drawing/2014/main" id="{82E9F121-FBCD-4B3E-824D-AB191E325CBC}"/>
              </a:ext>
            </a:extLst>
          </p:cNvPr>
          <p:cNvSpPr txBox="1">
            <a:spLocks noChangeArrowheads="1"/>
          </p:cNvSpPr>
          <p:nvPr/>
        </p:nvSpPr>
        <p:spPr bwMode="auto">
          <a:xfrm>
            <a:off x="6099804" y="6127751"/>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bit16</a:t>
            </a:r>
          </a:p>
        </p:txBody>
      </p:sp>
      <p:sp>
        <p:nvSpPr>
          <p:cNvPr id="307" name="TextBox 203">
            <a:extLst>
              <a:ext uri="{FF2B5EF4-FFF2-40B4-BE49-F238E27FC236}">
                <a16:creationId xmlns:a16="http://schemas.microsoft.com/office/drawing/2014/main" id="{D753079F-7A33-4559-B0A0-D854CFCEB1C3}"/>
              </a:ext>
            </a:extLst>
          </p:cNvPr>
          <p:cNvSpPr txBox="1">
            <a:spLocks noChangeArrowheads="1"/>
          </p:cNvSpPr>
          <p:nvPr/>
        </p:nvSpPr>
        <p:spPr bwMode="auto">
          <a:xfrm>
            <a:off x="3899330" y="6127751"/>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bit24</a:t>
            </a:r>
          </a:p>
        </p:txBody>
      </p:sp>
      <p:sp>
        <p:nvSpPr>
          <p:cNvPr id="308" name="TextBox 204">
            <a:extLst>
              <a:ext uri="{FF2B5EF4-FFF2-40B4-BE49-F238E27FC236}">
                <a16:creationId xmlns:a16="http://schemas.microsoft.com/office/drawing/2014/main" id="{E176E0CE-ABBF-4264-B029-07857BB80DA3}"/>
              </a:ext>
            </a:extLst>
          </p:cNvPr>
          <p:cNvSpPr txBox="1">
            <a:spLocks noChangeArrowheads="1"/>
          </p:cNvSpPr>
          <p:nvPr/>
        </p:nvSpPr>
        <p:spPr bwMode="auto">
          <a:xfrm>
            <a:off x="2397084" y="6127751"/>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bit31</a:t>
            </a:r>
          </a:p>
        </p:txBody>
      </p:sp>
    </p:spTree>
    <p:extLst>
      <p:ext uri="{BB962C8B-B14F-4D97-AF65-F5344CB8AC3E}">
        <p14:creationId xmlns:p14="http://schemas.microsoft.com/office/powerpoint/2010/main" val="30071865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lgn="just" eaLnBrk="0" hangingPunct="0">
              <a:lnSpc>
                <a:spcPct val="100000"/>
              </a:lnSpc>
              <a:spcBef>
                <a:spcPct val="30000"/>
              </a:spcBef>
              <a:spcAft>
                <a:spcPct val="0"/>
              </a:spcAft>
              <a:defRPr/>
            </a:pPr>
            <a:r>
              <a:rPr lang="tr-TR" noProof="0" dirty="0" smtClean="0">
                <a:latin typeface="+mn-lt"/>
                <a:ea typeface="MS PGothic" pitchFamily="34" charset="-128"/>
              </a:rPr>
              <a:t>APSR, IPSR ve EPSR </a:t>
            </a:r>
            <a:r>
              <a:rPr lang="tr-TR" noProof="0" dirty="0" err="1" smtClean="0">
                <a:latin typeface="+mn-lt"/>
                <a:ea typeface="MS PGothic" pitchFamily="34" charset="-128"/>
              </a:rPr>
              <a:t>registerları</a:t>
            </a:r>
            <a:r>
              <a:rPr lang="tr-TR" noProof="0" dirty="0" smtClean="0">
                <a:latin typeface="+mn-lt"/>
                <a:ea typeface="MS PGothic" pitchFamily="34" charset="-128"/>
              </a:rPr>
              <a:t> </a:t>
            </a:r>
            <a:r>
              <a:rPr lang="tr-TR" noProof="0" dirty="0" smtClean="0">
                <a:latin typeface="+mn-lt"/>
              </a:rPr>
              <a:t>programın yürütülmesi ve ALU bayrakları hakkındaki bilgileri </a:t>
            </a:r>
            <a:r>
              <a:rPr lang="en-US" noProof="0" dirty="0" err="1" smtClean="0">
                <a:latin typeface="+mn-lt"/>
              </a:rPr>
              <a:t>içerir</a:t>
            </a:r>
            <a:r>
              <a:rPr lang="tr-TR" noProof="0" dirty="0" smtClean="0">
                <a:latin typeface="+mn-lt"/>
              </a:rPr>
              <a:t>. </a:t>
            </a:r>
            <a:r>
              <a:rPr lang="tr-TR" noProof="0" dirty="0" smtClean="0">
                <a:solidFill>
                  <a:schemeClr val="tx1"/>
                </a:solidFill>
                <a:latin typeface="+mn-lt"/>
              </a:rPr>
              <a:t>Bunlara ayrı </a:t>
            </a:r>
            <a:r>
              <a:rPr lang="tr-TR" noProof="0" dirty="0" err="1" smtClean="0">
                <a:solidFill>
                  <a:schemeClr val="tx1"/>
                </a:solidFill>
                <a:latin typeface="+mn-lt"/>
              </a:rPr>
              <a:t>registerlar</a:t>
            </a:r>
            <a:r>
              <a:rPr lang="tr-TR" noProof="0" dirty="0" smtClean="0">
                <a:solidFill>
                  <a:schemeClr val="tx1"/>
                </a:solidFill>
                <a:latin typeface="+mn-lt"/>
              </a:rPr>
              <a:t>, üçten ikisinin kombinasyonu veya üçünün bir kombinasyonu olarak </a:t>
            </a:r>
            <a:r>
              <a:rPr lang="en-US" dirty="0"/>
              <a:t>MRS</a:t>
            </a:r>
            <a:r>
              <a:rPr lang="tr-TR" dirty="0">
                <a:solidFill>
                  <a:schemeClr val="tx1"/>
                </a:solidFill>
              </a:rPr>
              <a:t> ve </a:t>
            </a:r>
            <a:r>
              <a:rPr lang="tr-TR" dirty="0"/>
              <a:t>MSR</a:t>
            </a:r>
            <a:r>
              <a:rPr lang="tr-TR" dirty="0">
                <a:solidFill>
                  <a:schemeClr val="tx1"/>
                </a:solidFill>
              </a:rPr>
              <a:t> </a:t>
            </a:r>
            <a:r>
              <a:rPr lang="en-US" dirty="0" err="1" smtClean="0">
                <a:solidFill>
                  <a:schemeClr val="tx1"/>
                </a:solidFill>
              </a:rPr>
              <a:t>komut</a:t>
            </a:r>
            <a:r>
              <a:rPr lang="tr-TR" dirty="0" smtClean="0">
                <a:solidFill>
                  <a:schemeClr val="tx1"/>
                </a:solidFill>
              </a:rPr>
              <a:t> </a:t>
            </a:r>
            <a:r>
              <a:rPr lang="en-US" dirty="0" err="1" smtClean="0">
                <a:solidFill>
                  <a:schemeClr val="tx1"/>
                </a:solidFill>
              </a:rPr>
              <a:t>kullanılarak</a:t>
            </a:r>
            <a:r>
              <a:rPr lang="en-US" dirty="0" smtClean="0">
                <a:solidFill>
                  <a:schemeClr val="tx1"/>
                </a:solidFill>
              </a:rPr>
              <a:t> </a:t>
            </a:r>
            <a:r>
              <a:rPr lang="tr-TR" noProof="0" dirty="0" smtClean="0">
                <a:solidFill>
                  <a:schemeClr val="tx1"/>
                </a:solidFill>
                <a:latin typeface="+mn-lt"/>
              </a:rPr>
              <a:t>erişilebilir. </a:t>
            </a:r>
            <a:r>
              <a:rPr lang="tr-TR" noProof="0" dirty="0" smtClean="0">
                <a:latin typeface="+mn-lt"/>
                <a:ea typeface="MS PGothic" pitchFamily="34" charset="-128"/>
              </a:rPr>
              <a:t>APSR, koşul kodu bayraklarını içerir (N, Z, C ve V). Bir istisna girmeden önce işlemci, koşul kodu bayraklarını yığına kaydeder. </a:t>
            </a:r>
            <a:r>
              <a:rPr lang="tr-TR" noProof="0" dirty="0" smtClean="0">
                <a:solidFill>
                  <a:schemeClr val="tx1"/>
                </a:solidFill>
                <a:latin typeface="+mn-lt"/>
              </a:rPr>
              <a:t>IPSR, mevcut istisna aktivasyonunun ISR numarasını içerir. EPSR, </a:t>
            </a:r>
            <a:r>
              <a:rPr lang="tr-TR" noProof="0" dirty="0" err="1" smtClean="0">
                <a:solidFill>
                  <a:schemeClr val="tx1"/>
                </a:solidFill>
                <a:latin typeface="+mn-lt"/>
              </a:rPr>
              <a:t>Thumb</a:t>
            </a:r>
            <a:r>
              <a:rPr lang="tr-TR" noProof="0" dirty="0" smtClean="0">
                <a:solidFill>
                  <a:schemeClr val="tx1"/>
                </a:solidFill>
                <a:latin typeface="+mn-lt"/>
              </a:rPr>
              <a:t> durum bitini (T-bit) içerir. T</a:t>
            </a:r>
            <a:r>
              <a:rPr lang="en-US" noProof="0" dirty="0" smtClean="0">
                <a:solidFill>
                  <a:schemeClr val="tx1"/>
                </a:solidFill>
                <a:latin typeface="+mn-lt"/>
              </a:rPr>
              <a:t> </a:t>
            </a:r>
            <a:r>
              <a:rPr lang="tr-TR" noProof="0" dirty="0" smtClean="0">
                <a:latin typeface="+mn-lt"/>
                <a:ea typeface="MS PGothic" pitchFamily="34" charset="-128"/>
              </a:rPr>
              <a:t>biti normalde Cortex-M0 için 1'e ayarlıdır, çünkü yalnızca </a:t>
            </a:r>
            <a:r>
              <a:rPr lang="tr-TR" noProof="0" dirty="0" err="1" smtClean="0">
                <a:latin typeface="+mn-lt"/>
                <a:ea typeface="MS PGothic" pitchFamily="34" charset="-128"/>
              </a:rPr>
              <a:t>Thumb</a:t>
            </a:r>
            <a:r>
              <a:rPr lang="tr-TR" noProof="0" dirty="0" smtClean="0">
                <a:latin typeface="+mn-lt"/>
                <a:ea typeface="MS PGothic" pitchFamily="34" charset="-128"/>
              </a:rPr>
              <a:t> durumunu destekler.</a:t>
            </a:r>
            <a:endParaRPr lang="tr-TR" noProof="0" dirty="0">
              <a:latin typeface="+mn-lt"/>
              <a:ea typeface="MS PGothic" pitchFamily="34" charset="-128"/>
            </a:endParaRPr>
          </a:p>
        </p:txBody>
      </p:sp>
    </p:spTree>
    <p:extLst>
      <p:ext uri="{BB962C8B-B14F-4D97-AF65-F5344CB8AC3E}">
        <p14:creationId xmlns:p14="http://schemas.microsoft.com/office/powerpoint/2010/main" val="22071507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681290"/>
            <a:ext cx="5332413" cy="3605212"/>
          </a:xfrm>
        </p:spPr>
        <p:txBody>
          <a:bodyPr wrap="square" numCol="1" anchor="t" anchorCtr="0" compatLnSpc="1">
            <a:prstTxWarp prst="textNoShape">
              <a:avLst/>
            </a:prstTxWarp>
          </a:bodyPr>
          <a:lstStyle/>
          <a:p>
            <a:pPr algn="just" rtl="0">
              <a:spcBef>
                <a:spcPts val="0"/>
              </a:spcBef>
              <a:spcAft>
                <a:spcPts val="1200"/>
              </a:spcAft>
            </a:pPr>
            <a:r>
              <a:rPr lang="tr-TR" noProof="0" dirty="0" smtClean="0">
                <a:latin typeface="+mn-lt"/>
              </a:rPr>
              <a:t>APSR</a:t>
            </a:r>
            <a:endParaRPr lang="tr-TR" altLang="en-US" noProof="0" dirty="0" smtClean="0">
              <a:latin typeface="+mn-lt"/>
              <a:ea typeface="ＭＳ Ｐゴシック" panose="020B0600070205080204" pitchFamily="34" charset="-128"/>
            </a:endParaRPr>
          </a:p>
          <a:p>
            <a:pPr lvl="1" algn="just" rtl="0">
              <a:spcBef>
                <a:spcPts val="0"/>
              </a:spcBef>
            </a:pPr>
            <a:r>
              <a:rPr lang="tr-TR" noProof="0" dirty="0" smtClean="0">
                <a:latin typeface="+mn-lt"/>
              </a:rPr>
              <a:t>N: negatif bayrak</a:t>
            </a:r>
          </a:p>
          <a:p>
            <a:pPr lvl="1" algn="just" rtl="0">
              <a:spcBef>
                <a:spcPts val="0"/>
              </a:spcBef>
            </a:pPr>
            <a:r>
              <a:rPr lang="tr-TR" noProof="0" dirty="0" err="1" smtClean="0">
                <a:latin typeface="+mn-lt"/>
              </a:rPr>
              <a:t>ALU'dan</a:t>
            </a:r>
            <a:r>
              <a:rPr lang="tr-TR" noProof="0" dirty="0" smtClean="0">
                <a:latin typeface="+mn-lt"/>
              </a:rPr>
              <a:t> gelen sonuç negatifse bire ayarlayın</a:t>
            </a:r>
          </a:p>
          <a:p>
            <a:pPr lvl="1" algn="just" rtl="0">
              <a:spcBef>
                <a:spcPts val="0"/>
              </a:spcBef>
            </a:pPr>
            <a:r>
              <a:rPr lang="tr-TR" noProof="0" dirty="0" smtClean="0">
                <a:latin typeface="+mn-lt"/>
              </a:rPr>
              <a:t>Z: sıfır bayrağı</a:t>
            </a:r>
          </a:p>
          <a:p>
            <a:pPr lvl="1" algn="just" rtl="0">
              <a:spcBef>
                <a:spcPts val="0"/>
              </a:spcBef>
            </a:pPr>
            <a:r>
              <a:rPr lang="tr-TR" noProof="0" dirty="0" err="1" smtClean="0">
                <a:latin typeface="+mn-lt"/>
              </a:rPr>
              <a:t>ALU'dan</a:t>
            </a:r>
            <a:r>
              <a:rPr lang="tr-TR" noProof="0" dirty="0" smtClean="0">
                <a:latin typeface="+mn-lt"/>
              </a:rPr>
              <a:t> gelen sonuç sıfırsa bire ayarlayın</a:t>
            </a:r>
          </a:p>
          <a:p>
            <a:pPr lvl="1" algn="just" rtl="0">
              <a:spcBef>
                <a:spcPts val="0"/>
              </a:spcBef>
            </a:pPr>
            <a:r>
              <a:rPr lang="tr-TR" noProof="0" dirty="0" smtClean="0">
                <a:latin typeface="+mn-lt"/>
              </a:rPr>
              <a:t>C: bayrak taşımak</a:t>
            </a:r>
          </a:p>
          <a:p>
            <a:pPr lvl="1" algn="just" rtl="0">
              <a:spcBef>
                <a:spcPts val="0"/>
              </a:spcBef>
            </a:pPr>
            <a:r>
              <a:rPr lang="tr-TR" noProof="0" dirty="0" smtClean="0">
                <a:latin typeface="+mn-lt"/>
              </a:rPr>
              <a:t>İşaretsiz bir taşma meydana gelirse bire ayarlayın</a:t>
            </a:r>
          </a:p>
          <a:p>
            <a:pPr lvl="1" algn="just" rtl="0">
              <a:spcBef>
                <a:spcPts val="0"/>
              </a:spcBef>
            </a:pPr>
            <a:r>
              <a:rPr lang="tr-TR" noProof="0" dirty="0" smtClean="0">
                <a:latin typeface="+mn-lt"/>
              </a:rPr>
              <a:t>V: taşma bayrağı</a:t>
            </a:r>
          </a:p>
          <a:p>
            <a:pPr lvl="1" algn="just" rtl="0">
              <a:spcBef>
                <a:spcPts val="0"/>
              </a:spcBef>
            </a:pPr>
            <a:r>
              <a:rPr lang="en-US" noProof="0" dirty="0" err="1" smtClean="0">
                <a:latin typeface="+mn-lt"/>
              </a:rPr>
              <a:t>İşaretli</a:t>
            </a:r>
            <a:r>
              <a:rPr lang="tr-TR" noProof="0" dirty="0" smtClean="0">
                <a:latin typeface="+mn-lt"/>
              </a:rPr>
              <a:t> bir taşma meydana gelirse bire ayarlayın</a:t>
            </a:r>
            <a:endParaRPr lang="tr-TR" altLang="en-US" noProof="0" dirty="0" smtClean="0">
              <a:latin typeface="+mn-lt"/>
            </a:endParaRPr>
          </a:p>
          <a:p>
            <a:pPr algn="just" rtl="0"/>
            <a:endParaRPr lang="tr-TR" altLang="en-US" sz="2800" noProof="0" dirty="0">
              <a:latin typeface="+mn-lt"/>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681290"/>
            <a:ext cx="5330825" cy="3605212"/>
          </a:xfrm>
        </p:spPr>
        <p:txBody>
          <a:bodyPr wrap="square" numCol="1" anchor="t" anchorCtr="0" compatLnSpc="1">
            <a:prstTxWarp prst="textNoShape">
              <a:avLst/>
            </a:prstTxWarp>
          </a:bodyPr>
          <a:lstStyle/>
          <a:p>
            <a:pPr algn="just" rtl="0">
              <a:spcBef>
                <a:spcPts val="0"/>
              </a:spcBef>
              <a:spcAft>
                <a:spcPts val="1200"/>
              </a:spcAft>
            </a:pPr>
            <a:r>
              <a:rPr lang="tr-TR" noProof="0" dirty="0" smtClean="0">
                <a:latin typeface="+mn-lt"/>
              </a:rPr>
              <a:t>IPSR</a:t>
            </a:r>
            <a:endParaRPr lang="tr-TR" altLang="en-US" noProof="0" dirty="0" smtClean="0">
              <a:latin typeface="+mn-lt"/>
              <a:ea typeface="ＭＳ Ｐゴシック" panose="020B0600070205080204" pitchFamily="34" charset="-128"/>
            </a:endParaRPr>
          </a:p>
          <a:p>
            <a:pPr lvl="1" algn="just" rtl="0">
              <a:spcBef>
                <a:spcPts val="0"/>
              </a:spcBef>
            </a:pPr>
            <a:r>
              <a:rPr lang="tr-TR" noProof="0" dirty="0" smtClean="0">
                <a:latin typeface="+mn-lt"/>
              </a:rPr>
              <a:t>ISR numarası</a:t>
            </a:r>
          </a:p>
          <a:p>
            <a:pPr lvl="1" algn="just" rtl="0">
              <a:spcBef>
                <a:spcPts val="0"/>
              </a:spcBef>
            </a:pPr>
            <a:r>
              <a:rPr lang="tr-TR" noProof="0" dirty="0" smtClean="0">
                <a:latin typeface="+mn-lt"/>
              </a:rPr>
              <a:t>Mevcut çalışan ISR numarası</a:t>
            </a:r>
          </a:p>
          <a:p>
            <a:pPr algn="just" rtl="0">
              <a:spcBef>
                <a:spcPts val="0"/>
              </a:spcBef>
              <a:spcAft>
                <a:spcPts val="1200"/>
              </a:spcAft>
            </a:pPr>
            <a:r>
              <a:rPr lang="tr-TR" noProof="0" dirty="0" smtClean="0">
                <a:latin typeface="+mn-lt"/>
              </a:rPr>
              <a:t>EPSR</a:t>
            </a:r>
            <a:endParaRPr lang="tr-TR" altLang="en-US" noProof="0" dirty="0" smtClean="0">
              <a:latin typeface="+mn-lt"/>
              <a:ea typeface="ＭＳ Ｐゴシック" panose="020B0600070205080204" pitchFamily="34" charset="-128"/>
            </a:endParaRPr>
          </a:p>
          <a:p>
            <a:pPr lvl="1" algn="just" rtl="0">
              <a:spcBef>
                <a:spcPts val="0"/>
              </a:spcBef>
            </a:pPr>
            <a:r>
              <a:rPr lang="tr-TR" noProof="0" dirty="0" smtClean="0">
                <a:latin typeface="+mn-lt"/>
              </a:rPr>
              <a:t>T: </a:t>
            </a:r>
            <a:r>
              <a:rPr lang="tr-TR" noProof="0" dirty="0" err="1" smtClean="0">
                <a:latin typeface="+mn-lt"/>
              </a:rPr>
              <a:t>Thumb</a:t>
            </a:r>
            <a:r>
              <a:rPr lang="tr-TR" noProof="0" dirty="0" smtClean="0">
                <a:latin typeface="+mn-lt"/>
              </a:rPr>
              <a:t> durumu</a:t>
            </a:r>
          </a:p>
          <a:p>
            <a:pPr lvl="1" algn="just" rtl="0">
              <a:spcBef>
                <a:spcPts val="0"/>
              </a:spcBef>
            </a:pPr>
            <a:r>
              <a:rPr lang="tr-TR" noProof="0" dirty="0" smtClean="0">
                <a:latin typeface="+mn-lt"/>
              </a:rPr>
              <a:t>Cortex-M0 yalnızca </a:t>
            </a:r>
            <a:r>
              <a:rPr lang="tr-TR" noProof="0" dirty="0" err="1" smtClean="0">
                <a:latin typeface="+mn-lt"/>
              </a:rPr>
              <a:t>Thumb</a:t>
            </a:r>
            <a:r>
              <a:rPr lang="tr-TR" noProof="0" dirty="0" smtClean="0">
                <a:latin typeface="+mn-lt"/>
              </a:rPr>
              <a:t> durumunu desteklediği için her zaman bir</a:t>
            </a:r>
            <a:endParaRPr lang="tr-TR" noProof="0" dirty="0">
              <a:latin typeface="+mn-lt"/>
            </a:endParaRPr>
          </a:p>
        </p:txBody>
      </p:sp>
    </p:spTree>
    <p:extLst>
      <p:ext uri="{BB962C8B-B14F-4D97-AF65-F5344CB8AC3E}">
        <p14:creationId xmlns:p14="http://schemas.microsoft.com/office/powerpoint/2010/main" val="24706536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6" name="Rectangle 5">
            <a:extLst>
              <a:ext uri="{FF2B5EF4-FFF2-40B4-BE49-F238E27FC236}">
                <a16:creationId xmlns:a16="http://schemas.microsoft.com/office/drawing/2014/main" id="{B702B9C9-619C-4A47-A128-9FE317F8A03B}"/>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7" name="Rectangle 6">
            <a:extLst>
              <a:ext uri="{FF2B5EF4-FFF2-40B4-BE49-F238E27FC236}">
                <a16:creationId xmlns:a16="http://schemas.microsoft.com/office/drawing/2014/main" id="{4DEE57C6-2E77-4EBB-A61E-35413A386C5E}"/>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a:t>
            </a:r>
          </a:p>
        </p:txBody>
      </p:sp>
      <p:sp>
        <p:nvSpPr>
          <p:cNvPr id="8" name="Rectangle 7">
            <a:extLst>
              <a:ext uri="{FF2B5EF4-FFF2-40B4-BE49-F238E27FC236}">
                <a16:creationId xmlns:a16="http://schemas.microsoft.com/office/drawing/2014/main" id="{5AE92F0E-4C18-45D2-B5E1-25B6A183366A}"/>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9" name="Rectangle 8">
            <a:extLst>
              <a:ext uri="{FF2B5EF4-FFF2-40B4-BE49-F238E27FC236}">
                <a16:creationId xmlns:a16="http://schemas.microsoft.com/office/drawing/2014/main" id="{B78A261C-9D5D-4C7E-9282-816834427709}"/>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10" name="Rectangle 9">
            <a:extLst>
              <a:ext uri="{FF2B5EF4-FFF2-40B4-BE49-F238E27FC236}">
                <a16:creationId xmlns:a16="http://schemas.microsoft.com/office/drawing/2014/main" id="{6A1ECA3B-4957-4576-BC06-7299FDFD3989}"/>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11" name="Rectangle 10">
            <a:extLst>
              <a:ext uri="{FF2B5EF4-FFF2-40B4-BE49-F238E27FC236}">
                <a16:creationId xmlns:a16="http://schemas.microsoft.com/office/drawing/2014/main" id="{7F41F86A-CAD1-4C04-A505-4A50C7526287}"/>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12" name="Rectangle 11">
            <a:extLst>
              <a:ext uri="{FF2B5EF4-FFF2-40B4-BE49-F238E27FC236}">
                <a16:creationId xmlns:a16="http://schemas.microsoft.com/office/drawing/2014/main" id="{049F75DC-6E1F-4F5B-9A34-6F2F158D69AD}"/>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13" name="Rectangle 12">
            <a:extLst>
              <a:ext uri="{FF2B5EF4-FFF2-40B4-BE49-F238E27FC236}">
                <a16:creationId xmlns:a16="http://schemas.microsoft.com/office/drawing/2014/main" id="{CF6D8A7B-0F9E-409D-AF13-90327FE0870F}"/>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14" name="Rectangle 13">
            <a:extLst>
              <a:ext uri="{FF2B5EF4-FFF2-40B4-BE49-F238E27FC236}">
                <a16:creationId xmlns:a16="http://schemas.microsoft.com/office/drawing/2014/main" id="{3F84E453-10B3-41AE-8D26-4ECF45456380}"/>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15" name="Rectangle 14">
            <a:extLst>
              <a:ext uri="{FF2B5EF4-FFF2-40B4-BE49-F238E27FC236}">
                <a16:creationId xmlns:a16="http://schemas.microsoft.com/office/drawing/2014/main" id="{64B3FF1B-BF84-469B-B7E9-E44F82085689}"/>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16" name="Rectangle 15">
            <a:extLst>
              <a:ext uri="{FF2B5EF4-FFF2-40B4-BE49-F238E27FC236}">
                <a16:creationId xmlns:a16="http://schemas.microsoft.com/office/drawing/2014/main" id="{805F6968-F1CC-47F7-8CB5-179094051B23}"/>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17" name="Rectangle 16">
            <a:extLst>
              <a:ext uri="{FF2B5EF4-FFF2-40B4-BE49-F238E27FC236}">
                <a16:creationId xmlns:a16="http://schemas.microsoft.com/office/drawing/2014/main" id="{F4828729-E041-4E44-B8A0-B48F7981CA7F}"/>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18" name="Rectangle 17">
            <a:extLst>
              <a:ext uri="{FF2B5EF4-FFF2-40B4-BE49-F238E27FC236}">
                <a16:creationId xmlns:a16="http://schemas.microsoft.com/office/drawing/2014/main" id="{A1EB011C-04A1-4329-9FBD-830C39567999}"/>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19" name="Rectangle 18">
            <a:extLst>
              <a:ext uri="{FF2B5EF4-FFF2-40B4-BE49-F238E27FC236}">
                <a16:creationId xmlns:a16="http://schemas.microsoft.com/office/drawing/2014/main" id="{4FE15ABD-4B5F-4B0F-AFD4-D66DEB60BCDC}"/>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 (bankalı)</a:t>
            </a:r>
          </a:p>
        </p:txBody>
      </p:sp>
      <p:sp>
        <p:nvSpPr>
          <p:cNvPr id="20" name="Rectangle 19">
            <a:extLst>
              <a:ext uri="{FF2B5EF4-FFF2-40B4-BE49-F238E27FC236}">
                <a16:creationId xmlns:a16="http://schemas.microsoft.com/office/drawing/2014/main" id="{6BBB3DB3-3A2A-40E1-B9B9-AE163152928C}"/>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21" name="Rectangle 20">
            <a:extLst>
              <a:ext uri="{FF2B5EF4-FFF2-40B4-BE49-F238E27FC236}">
                <a16:creationId xmlns:a16="http://schemas.microsoft.com/office/drawing/2014/main" id="{9C7C3CDC-6289-4D1D-BB9B-AD2CE2AAFB6E}"/>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22" name="Rectangle 21">
            <a:extLst>
              <a:ext uri="{FF2B5EF4-FFF2-40B4-BE49-F238E27FC236}">
                <a16:creationId xmlns:a16="http://schemas.microsoft.com/office/drawing/2014/main" id="{27681256-9FA2-4C83-9157-0AFE0200725F}"/>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x PSR</a:t>
            </a:r>
          </a:p>
        </p:txBody>
      </p:sp>
      <p:sp>
        <p:nvSpPr>
          <p:cNvPr id="23" name="Right Brace 22">
            <a:extLst>
              <a:ext uri="{FF2B5EF4-FFF2-40B4-BE49-F238E27FC236}">
                <a16:creationId xmlns:a16="http://schemas.microsoft.com/office/drawing/2014/main" id="{AAD6D57D-8C1F-4CCC-A769-B68D468EF062}"/>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ight Brace 23">
            <a:extLst>
              <a:ext uri="{FF2B5EF4-FFF2-40B4-BE49-F238E27FC236}">
                <a16:creationId xmlns:a16="http://schemas.microsoft.com/office/drawing/2014/main" id="{C6A6FE83-D85D-494F-BF8E-D11F49E0358B}"/>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TextBox 44">
            <a:extLst>
              <a:ext uri="{FF2B5EF4-FFF2-40B4-BE49-F238E27FC236}">
                <a16:creationId xmlns:a16="http://schemas.microsoft.com/office/drawing/2014/main" id="{CDFEE53F-1EE3-4B31-92D1-30EA347186FC}"/>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İşaretçisi (SP)</a:t>
            </a:r>
          </a:p>
        </p:txBody>
      </p:sp>
      <p:sp>
        <p:nvSpPr>
          <p:cNvPr id="26" name="TextBox 45">
            <a:extLst>
              <a:ext uri="{FF2B5EF4-FFF2-40B4-BE49-F238E27FC236}">
                <a16:creationId xmlns:a16="http://schemas.microsoft.com/office/drawing/2014/main" id="{52C44889-A222-4909-9729-094049FEEFD3}"/>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Bağlantı Kaydı (LR)</a:t>
            </a:r>
          </a:p>
        </p:txBody>
      </p:sp>
      <p:sp>
        <p:nvSpPr>
          <p:cNvPr id="27" name="TextBox 46">
            <a:extLst>
              <a:ext uri="{FF2B5EF4-FFF2-40B4-BE49-F238E27FC236}">
                <a16:creationId xmlns:a16="http://schemas.microsoft.com/office/drawing/2014/main" id="{F7DDD27F-944C-401F-AC3F-04E344353B12}"/>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Sayacı (PC)</a:t>
            </a:r>
          </a:p>
        </p:txBody>
      </p:sp>
      <p:sp>
        <p:nvSpPr>
          <p:cNvPr id="28" name="Rectangle 27">
            <a:extLst>
              <a:ext uri="{FF2B5EF4-FFF2-40B4-BE49-F238E27FC236}">
                <a16:creationId xmlns:a16="http://schemas.microsoft.com/office/drawing/2014/main" id="{C03E761B-1732-4829-A4C9-052A9E622C7C}"/>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PRIMASK</a:t>
            </a:r>
          </a:p>
        </p:txBody>
      </p:sp>
      <p:sp>
        <p:nvSpPr>
          <p:cNvPr id="29" name="Rectangle 28">
            <a:extLst>
              <a:ext uri="{FF2B5EF4-FFF2-40B4-BE49-F238E27FC236}">
                <a16:creationId xmlns:a16="http://schemas.microsoft.com/office/drawing/2014/main" id="{FFAB78CE-2042-491B-86C8-D594CED53DCB}"/>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KONTROL</a:t>
            </a:r>
          </a:p>
        </p:txBody>
      </p:sp>
      <p:sp>
        <p:nvSpPr>
          <p:cNvPr id="30" name="TextBox 49">
            <a:extLst>
              <a:ext uri="{FF2B5EF4-FFF2-40B4-BE49-F238E27FC236}">
                <a16:creationId xmlns:a16="http://schemas.microsoft.com/office/drawing/2014/main" id="{1F042AA2-B66E-410F-A69E-3FC3BBD73FDA}"/>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Durumu </a:t>
            </a:r>
          </a:p>
          <a:p>
            <a:pPr algn="l" rtl="0" eaLnBrk="1" hangingPunct="1"/>
            <a:r>
              <a:rPr lang="en-GB" sz="900" b="0" dirty="0" err="1" smtClean="0"/>
              <a:t>registerlar</a:t>
            </a:r>
            <a:r>
              <a:rPr lang="en-GB" sz="900" b="0" dirty="0" smtClean="0"/>
              <a:t> </a:t>
            </a:r>
            <a:r>
              <a:rPr lang="en-GB" sz="900" b="0" dirty="0"/>
              <a:t>(PSR)</a:t>
            </a:r>
          </a:p>
        </p:txBody>
      </p:sp>
      <p:sp>
        <p:nvSpPr>
          <p:cNvPr id="31" name="TextBox 50">
            <a:extLst>
              <a:ext uri="{FF2B5EF4-FFF2-40B4-BE49-F238E27FC236}">
                <a16:creationId xmlns:a16="http://schemas.microsoft.com/office/drawing/2014/main" id="{EEC3C239-447E-471B-91BD-DFF51C2CF0A6}"/>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Maske Kaydını Kes</a:t>
            </a:r>
          </a:p>
        </p:txBody>
      </p:sp>
      <p:sp>
        <p:nvSpPr>
          <p:cNvPr id="32" name="TextBox 51">
            <a:extLst>
              <a:ext uri="{FF2B5EF4-FFF2-40B4-BE49-F238E27FC236}">
                <a16:creationId xmlns:a16="http://schemas.microsoft.com/office/drawing/2014/main" id="{CE31E6E7-4AF1-49F2-8295-361246865C97}"/>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Tanımı</a:t>
            </a:r>
          </a:p>
        </p:txBody>
      </p:sp>
      <p:sp>
        <p:nvSpPr>
          <p:cNvPr id="33" name="TextBox 53">
            <a:extLst>
              <a:ext uri="{FF2B5EF4-FFF2-40B4-BE49-F238E27FC236}">
                <a16:creationId xmlns:a16="http://schemas.microsoft.com/office/drawing/2014/main" id="{EF5EE32D-2709-4CD0-AF5A-EB0378C17D72}"/>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err="1"/>
              <a:t>Özel</a:t>
            </a:r>
            <a:r>
              <a:rPr lang="en-GB" sz="1200" dirty="0"/>
              <a:t> </a:t>
            </a:r>
            <a:r>
              <a:rPr lang="en-GB" sz="1200" dirty="0" err="1" smtClean="0"/>
              <a:t>registerlar</a:t>
            </a:r>
            <a:endParaRPr lang="en-GB" sz="1200" dirty="0"/>
          </a:p>
        </p:txBody>
      </p:sp>
      <p:sp>
        <p:nvSpPr>
          <p:cNvPr id="34" name="TextBox 56">
            <a:extLst>
              <a:ext uri="{FF2B5EF4-FFF2-40B4-BE49-F238E27FC236}">
                <a16:creationId xmlns:a16="http://schemas.microsoft.com/office/drawing/2014/main" id="{ECFA8F40-C8E5-4013-9F32-7BE95414D724}"/>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smtClean="0"/>
              <a:t>register </a:t>
            </a:r>
            <a:r>
              <a:rPr lang="en-GB" sz="1200" dirty="0"/>
              <a:t>bankası</a:t>
            </a:r>
          </a:p>
        </p:txBody>
      </p:sp>
      <p:sp>
        <p:nvSpPr>
          <p:cNvPr id="35" name="Rectangle 34">
            <a:extLst>
              <a:ext uri="{FF2B5EF4-FFF2-40B4-BE49-F238E27FC236}">
                <a16:creationId xmlns:a16="http://schemas.microsoft.com/office/drawing/2014/main" id="{F9221FAC-0FFB-4B0B-8571-FBC2C6AF6152}"/>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MSP</a:t>
            </a:r>
          </a:p>
        </p:txBody>
      </p:sp>
      <p:sp>
        <p:nvSpPr>
          <p:cNvPr id="36" name="Rectangle 35">
            <a:extLst>
              <a:ext uri="{FF2B5EF4-FFF2-40B4-BE49-F238E27FC236}">
                <a16:creationId xmlns:a16="http://schemas.microsoft.com/office/drawing/2014/main" id="{1729D835-1198-4058-935B-C122CD377A94}"/>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PSP</a:t>
            </a:r>
          </a:p>
        </p:txBody>
      </p:sp>
      <p:sp>
        <p:nvSpPr>
          <p:cNvPr id="37" name="TextBox 59">
            <a:extLst>
              <a:ext uri="{FF2B5EF4-FFF2-40B4-BE49-F238E27FC236}">
                <a16:creationId xmlns:a16="http://schemas.microsoft.com/office/drawing/2014/main" id="{4589F209-A143-4542-B4A8-AA74F5E8989B}"/>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Ana Yığın İşaretçisi</a:t>
            </a:r>
          </a:p>
        </p:txBody>
      </p:sp>
      <p:sp>
        <p:nvSpPr>
          <p:cNvPr id="38" name="TextBox 60">
            <a:extLst>
              <a:ext uri="{FF2B5EF4-FFF2-40B4-BE49-F238E27FC236}">
                <a16:creationId xmlns:a16="http://schemas.microsoft.com/office/drawing/2014/main" id="{605C89E2-4C20-47AF-A9A8-A07322C7DDED}"/>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İşlem Yığını İşaretçisi</a:t>
            </a:r>
          </a:p>
        </p:txBody>
      </p:sp>
      <p:sp>
        <p:nvSpPr>
          <p:cNvPr id="39" name="Rectangle 38">
            <a:extLst>
              <a:ext uri="{FF2B5EF4-FFF2-40B4-BE49-F238E27FC236}">
                <a16:creationId xmlns:a16="http://schemas.microsoft.com/office/drawing/2014/main" id="{AB60A6E8-7E6D-4935-BC7A-CE8EE94789D4}"/>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APSR</a:t>
            </a:r>
          </a:p>
        </p:txBody>
      </p:sp>
      <p:sp>
        <p:nvSpPr>
          <p:cNvPr id="40" name="Rectangle 39">
            <a:extLst>
              <a:ext uri="{FF2B5EF4-FFF2-40B4-BE49-F238E27FC236}">
                <a16:creationId xmlns:a16="http://schemas.microsoft.com/office/drawing/2014/main" id="{BEEF53B3-8C16-48F1-9523-CCABF849C501}"/>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EPSR</a:t>
            </a:r>
          </a:p>
        </p:txBody>
      </p:sp>
      <p:sp>
        <p:nvSpPr>
          <p:cNvPr id="41" name="Rectangle 40">
            <a:extLst>
              <a:ext uri="{FF2B5EF4-FFF2-40B4-BE49-F238E27FC236}">
                <a16:creationId xmlns:a16="http://schemas.microsoft.com/office/drawing/2014/main" id="{903F09DC-4432-47D2-814F-57249F8D14CF}"/>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IPSR</a:t>
            </a:r>
          </a:p>
        </p:txBody>
      </p:sp>
      <p:sp>
        <p:nvSpPr>
          <p:cNvPr id="42" name="TextBox 74">
            <a:extLst>
              <a:ext uri="{FF2B5EF4-FFF2-40B4-BE49-F238E27FC236}">
                <a16:creationId xmlns:a16="http://schemas.microsoft.com/office/drawing/2014/main" id="{D7AAD4B4-6D9E-4087-825C-49D552846AEA}"/>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900" b="0" dirty="0" err="1"/>
              <a:t>UygPSRulama</a:t>
            </a:r>
            <a:endParaRPr lang="en-GB" sz="900" b="0" dirty="0"/>
          </a:p>
          <a:p>
            <a:pPr algn="ctr" rtl="0" eaLnBrk="1" hangingPunct="1"/>
            <a:endParaRPr lang="en-GB" sz="900" b="0" dirty="0"/>
          </a:p>
        </p:txBody>
      </p:sp>
      <p:sp>
        <p:nvSpPr>
          <p:cNvPr id="43" name="TextBox 75">
            <a:extLst>
              <a:ext uri="{FF2B5EF4-FFF2-40B4-BE49-F238E27FC236}">
                <a16:creationId xmlns:a16="http://schemas.microsoft.com/office/drawing/2014/main" id="{C2F8B828-91C4-45A6-83E8-FC3C90255F8F}"/>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Yürütme</a:t>
            </a:r>
          </a:p>
          <a:p>
            <a:pPr algn="ctr" rtl="0" eaLnBrk="1" hangingPunct="1"/>
            <a:r>
              <a:rPr lang="en-GB" sz="900" b="0" dirty="0"/>
              <a:t>PSR</a:t>
            </a:r>
          </a:p>
        </p:txBody>
      </p:sp>
      <p:sp>
        <p:nvSpPr>
          <p:cNvPr id="44" name="TextBox 76">
            <a:extLst>
              <a:ext uri="{FF2B5EF4-FFF2-40B4-BE49-F238E27FC236}">
                <a16:creationId xmlns:a16="http://schemas.microsoft.com/office/drawing/2014/main" id="{9DC07A83-3EE7-4984-975B-7140416AF609}"/>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Kesmek</a:t>
            </a:r>
          </a:p>
          <a:p>
            <a:pPr algn="ctr" rtl="0" eaLnBrk="1" hangingPunct="1"/>
            <a:r>
              <a:rPr lang="en-GB" sz="900" b="0" dirty="0"/>
              <a:t>PSR</a:t>
            </a:r>
          </a:p>
        </p:txBody>
      </p:sp>
      <p:sp>
        <p:nvSpPr>
          <p:cNvPr id="45" name="TextBox 89">
            <a:extLst>
              <a:ext uri="{FF2B5EF4-FFF2-40B4-BE49-F238E27FC236}">
                <a16:creationId xmlns:a16="http://schemas.microsoft.com/office/drawing/2014/main" id="{64EAD772-6049-40ED-9E0B-9A3866F4ACC4}"/>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Düşük</a:t>
            </a:r>
          </a:p>
          <a:p>
            <a:pPr algn="ctr" rtl="0" eaLnBrk="1" hangingPunct="1"/>
            <a:r>
              <a:rPr lang="en-GB" sz="900" b="0" dirty="0" err="1" smtClean="0"/>
              <a:t>registerlar</a:t>
            </a:r>
            <a:endParaRPr lang="en-GB" sz="900" b="0" dirty="0"/>
          </a:p>
        </p:txBody>
      </p:sp>
      <p:sp>
        <p:nvSpPr>
          <p:cNvPr id="46" name="TextBox 90">
            <a:extLst>
              <a:ext uri="{FF2B5EF4-FFF2-40B4-BE49-F238E27FC236}">
                <a16:creationId xmlns:a16="http://schemas.microsoft.com/office/drawing/2014/main" id="{46C43BE4-970E-44C1-9863-E7E3CEFB46E4}"/>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Yüksek</a:t>
            </a:r>
          </a:p>
          <a:p>
            <a:pPr algn="ctr" rtl="0" eaLnBrk="1" hangingPunct="1"/>
            <a:r>
              <a:rPr lang="en-GB" sz="900" b="0" dirty="0" err="1" smtClean="0"/>
              <a:t>registerlar</a:t>
            </a:r>
            <a:endParaRPr lang="en-GB" sz="900" b="0" dirty="0"/>
          </a:p>
        </p:txBody>
      </p:sp>
      <p:sp>
        <p:nvSpPr>
          <p:cNvPr id="47" name="TextBox 95">
            <a:extLst>
              <a:ext uri="{FF2B5EF4-FFF2-40B4-BE49-F238E27FC236}">
                <a16:creationId xmlns:a16="http://schemas.microsoft.com/office/drawing/2014/main" id="{4145EAC7-BC06-4F01-BCE8-CB97D9C521AA}"/>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Genel Amaç</a:t>
            </a:r>
          </a:p>
          <a:p>
            <a:pPr algn="ctr" rtl="0" eaLnBrk="1" hangingPunct="1"/>
            <a:r>
              <a:rPr lang="en-GB" sz="900" b="0" dirty="0"/>
              <a:t> </a:t>
            </a:r>
            <a:r>
              <a:rPr lang="en-GB" sz="900" b="0" dirty="0" smtClean="0"/>
              <a:t>register </a:t>
            </a:r>
            <a:r>
              <a:rPr lang="en-GB" sz="900" b="0" dirty="0"/>
              <a:t>ol</a:t>
            </a:r>
          </a:p>
        </p:txBody>
      </p:sp>
      <p:sp>
        <p:nvSpPr>
          <p:cNvPr id="48" name="Right Brace 47">
            <a:extLst>
              <a:ext uri="{FF2B5EF4-FFF2-40B4-BE49-F238E27FC236}">
                <a16:creationId xmlns:a16="http://schemas.microsoft.com/office/drawing/2014/main" id="{66720B22-F8F0-4A0A-B303-BA5820930B62}"/>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9" name="Right Arrow 16409">
            <a:extLst>
              <a:ext uri="{FF2B5EF4-FFF2-40B4-BE49-F238E27FC236}">
                <a16:creationId xmlns:a16="http://schemas.microsoft.com/office/drawing/2014/main" id="{02CEAE77-6D66-4682-91BF-C9A30D8FB3DE}"/>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0" name="Right Arrow 103">
            <a:extLst>
              <a:ext uri="{FF2B5EF4-FFF2-40B4-BE49-F238E27FC236}">
                <a16:creationId xmlns:a16="http://schemas.microsoft.com/office/drawing/2014/main" id="{2C48CFA1-A783-4913-8D0C-5A435CC9E725}"/>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1" name="Right Brace 50">
            <a:extLst>
              <a:ext uri="{FF2B5EF4-FFF2-40B4-BE49-F238E27FC236}">
                <a16:creationId xmlns:a16="http://schemas.microsoft.com/office/drawing/2014/main" id="{409420A4-E6C6-4E43-9B62-E4FC23E874F2}"/>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52" name="Straight Connector 51">
            <a:extLst>
              <a:ext uri="{FF2B5EF4-FFF2-40B4-BE49-F238E27FC236}">
                <a16:creationId xmlns:a16="http://schemas.microsoft.com/office/drawing/2014/main" id="{82342335-20BE-4104-8C11-9C273ACE01A5}"/>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4E63CC9F-52E6-4127-A3E5-69C4D6CF761D}"/>
              </a:ext>
            </a:extLst>
          </p:cNvPr>
          <p:cNvSpPr/>
          <p:nvPr/>
        </p:nvSpPr>
        <p:spPr bwMode="auto">
          <a:xfrm>
            <a:off x="4642154" y="5428794"/>
            <a:ext cx="3237235" cy="26579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4221190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err="1" smtClean="0">
                <a:latin typeface="+mn-lt"/>
              </a:rPr>
              <a:t>Arm</a:t>
            </a:r>
            <a:r>
              <a:rPr lang="tr-TR" noProof="0" dirty="0" smtClean="0">
                <a:latin typeface="+mn-lt"/>
              </a:rPr>
              <a:t> Tabanlı Bir </a:t>
            </a:r>
            <a:r>
              <a:rPr lang="tr-TR" noProof="0" dirty="0" err="1" smtClean="0">
                <a:latin typeface="+mn-lt"/>
              </a:rPr>
              <a:t>SoC'nin</a:t>
            </a:r>
            <a:r>
              <a:rPr lang="tr-TR" noProof="0" dirty="0" smtClean="0">
                <a:latin typeface="+mn-lt"/>
              </a:rPr>
              <a:t> Örnek Tasarımı</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88167" y="1370014"/>
            <a:ext cx="11180763" cy="4086225"/>
          </a:xfrm>
        </p:spPr>
        <p:txBody>
          <a:bodyPr wrap="square" numCol="1" anchor="t" anchorCtr="0" compatLnSpc="1">
            <a:prstTxWarp prst="textNoShape">
              <a:avLst/>
            </a:prstTxWarp>
          </a:bodyPr>
          <a:lstStyle/>
          <a:p>
            <a:pPr algn="just" rtl="0"/>
            <a:r>
              <a:rPr lang="tr-TR" noProof="0" dirty="0" smtClean="0">
                <a:latin typeface="+mn-lt"/>
              </a:rPr>
              <a:t>1. </a:t>
            </a:r>
            <a:r>
              <a:rPr lang="tr-TR" noProof="0" dirty="0" err="1" smtClean="0">
                <a:latin typeface="+mn-lt"/>
              </a:rPr>
              <a:t>Arm</a:t>
            </a:r>
            <a:r>
              <a:rPr lang="tr-TR" noProof="0" dirty="0" smtClean="0">
                <a:latin typeface="+mn-lt"/>
              </a:rPr>
              <a:t> veya diğer üçüncü taraf IP satıcılarından bir dizi IP çekirdeği seçin</a:t>
            </a:r>
          </a:p>
          <a:p>
            <a:pPr algn="just" rtl="0"/>
            <a:r>
              <a:rPr lang="tr-TR" noProof="0" dirty="0" smtClean="0">
                <a:latin typeface="+mn-lt"/>
              </a:rPr>
              <a:t>2. IP çekirdeklerini tek bir çip tasarımına entegre edin</a:t>
            </a:r>
          </a:p>
          <a:p>
            <a:pPr algn="just" rtl="0"/>
            <a:r>
              <a:rPr lang="tr-TR" noProof="0" dirty="0" smtClean="0">
                <a:latin typeface="+mn-lt"/>
              </a:rPr>
              <a:t>3. Yarı iletken dökümhanelerine çip üretimi için tasarım verin</a:t>
            </a:r>
            <a:endParaRPr lang="tr-TR" altLang="en-US" noProof="0" dirty="0">
              <a:latin typeface="+mn-lt"/>
              <a:ea typeface="ＭＳ Ｐゴシック" panose="020B0600070205080204" pitchFamily="34" charset="-128"/>
            </a:endParaRPr>
          </a:p>
        </p:txBody>
      </p:sp>
      <p:sp>
        <p:nvSpPr>
          <p:cNvPr id="6" name="Rectangle 5">
            <a:extLst>
              <a:ext uri="{FF2B5EF4-FFF2-40B4-BE49-F238E27FC236}">
                <a16:creationId xmlns:a16="http://schemas.microsoft.com/office/drawing/2014/main" id="{C01DD399-C2F2-4E69-ABB8-7C6FF1DD3C8E}"/>
              </a:ext>
            </a:extLst>
          </p:cNvPr>
          <p:cNvSpPr/>
          <p:nvPr/>
        </p:nvSpPr>
        <p:spPr bwMode="auto">
          <a:xfrm>
            <a:off x="4889707" y="3348039"/>
            <a:ext cx="3156833" cy="2224087"/>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nvGrpSpPr>
          <p:cNvPr id="7" name="Group 6">
            <a:extLst>
              <a:ext uri="{FF2B5EF4-FFF2-40B4-BE49-F238E27FC236}">
                <a16:creationId xmlns:a16="http://schemas.microsoft.com/office/drawing/2014/main" id="{38B1A2C2-CFB7-48A9-8B5E-777A4D5DADCE}"/>
              </a:ext>
            </a:extLst>
          </p:cNvPr>
          <p:cNvGrpSpPr>
            <a:grpSpLocks/>
          </p:cNvGrpSpPr>
          <p:nvPr/>
        </p:nvGrpSpPr>
        <p:grpSpPr bwMode="auto">
          <a:xfrm>
            <a:off x="9468385" y="3852864"/>
            <a:ext cx="1637660" cy="1227137"/>
            <a:chOff x="6790786" y="4391025"/>
            <a:chExt cx="1227904" cy="1227904"/>
          </a:xfrm>
        </p:grpSpPr>
        <p:grpSp>
          <p:nvGrpSpPr>
            <p:cNvPr id="42" name="Group 7">
              <a:extLst>
                <a:ext uri="{FF2B5EF4-FFF2-40B4-BE49-F238E27FC236}">
                  <a16:creationId xmlns:a16="http://schemas.microsoft.com/office/drawing/2014/main" id="{8EC9FF02-7856-434D-8F22-B0C338E87161}"/>
                </a:ext>
              </a:extLst>
            </p:cNvPr>
            <p:cNvGrpSpPr>
              <a:grpSpLocks/>
            </p:cNvGrpSpPr>
            <p:nvPr/>
          </p:nvGrpSpPr>
          <p:grpSpPr bwMode="auto">
            <a:xfrm>
              <a:off x="6996116" y="4391025"/>
              <a:ext cx="817243" cy="1227904"/>
              <a:chOff x="6767513" y="4391025"/>
              <a:chExt cx="817243" cy="1227904"/>
            </a:xfrm>
          </p:grpSpPr>
          <p:sp>
            <p:nvSpPr>
              <p:cNvPr id="53" name="Rectangle 52">
                <a:extLst>
                  <a:ext uri="{FF2B5EF4-FFF2-40B4-BE49-F238E27FC236}">
                    <a16:creationId xmlns:a16="http://schemas.microsoft.com/office/drawing/2014/main" id="{A36DDB61-0FD3-4E4E-BE56-CAC2E93E0CDE}"/>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4" name="Rectangle 53">
                <a:extLst>
                  <a:ext uri="{FF2B5EF4-FFF2-40B4-BE49-F238E27FC236}">
                    <a16:creationId xmlns:a16="http://schemas.microsoft.com/office/drawing/2014/main" id="{72085B0D-8FE3-4C87-A4EC-8C692BFF4639}"/>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5" name="Rectangle 54">
                <a:extLst>
                  <a:ext uri="{FF2B5EF4-FFF2-40B4-BE49-F238E27FC236}">
                    <a16:creationId xmlns:a16="http://schemas.microsoft.com/office/drawing/2014/main" id="{41C9A316-66D9-46D1-97A6-7887065214C9}"/>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6" name="Rectangle 55">
                <a:extLst>
                  <a:ext uri="{FF2B5EF4-FFF2-40B4-BE49-F238E27FC236}">
                    <a16:creationId xmlns:a16="http://schemas.microsoft.com/office/drawing/2014/main" id="{E749A1FB-A041-4A36-9012-5D035966813F}"/>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7" name="Rectangle 56">
                <a:extLst>
                  <a:ext uri="{FF2B5EF4-FFF2-40B4-BE49-F238E27FC236}">
                    <a16:creationId xmlns:a16="http://schemas.microsoft.com/office/drawing/2014/main" id="{E9690AEA-86AD-4377-857B-72F6004D8902}"/>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8" name="Rectangle 57">
                <a:extLst>
                  <a:ext uri="{FF2B5EF4-FFF2-40B4-BE49-F238E27FC236}">
                    <a16:creationId xmlns:a16="http://schemas.microsoft.com/office/drawing/2014/main" id="{A1B7BE9B-8EFA-4D01-BB82-6FF0A711BAB1}"/>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9" name="Rectangle 58">
                <a:extLst>
                  <a:ext uri="{FF2B5EF4-FFF2-40B4-BE49-F238E27FC236}">
                    <a16:creationId xmlns:a16="http://schemas.microsoft.com/office/drawing/2014/main" id="{EC096B3A-0DDB-4C71-A8E5-50E7AAD8540E}"/>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60" name="Rectangle 59">
                <a:extLst>
                  <a:ext uri="{FF2B5EF4-FFF2-40B4-BE49-F238E27FC236}">
                    <a16:creationId xmlns:a16="http://schemas.microsoft.com/office/drawing/2014/main" id="{08CFC077-0C35-4170-96F2-A6DD093BAF87}"/>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grpSp>
          <p:nvGrpSpPr>
            <p:cNvPr id="43" name="Group 8">
              <a:extLst>
                <a:ext uri="{FF2B5EF4-FFF2-40B4-BE49-F238E27FC236}">
                  <a16:creationId xmlns:a16="http://schemas.microsoft.com/office/drawing/2014/main" id="{2A82FDC3-BB86-41E7-9530-98664C01279B}"/>
                </a:ext>
              </a:extLst>
            </p:cNvPr>
            <p:cNvGrpSpPr>
              <a:grpSpLocks/>
            </p:cNvGrpSpPr>
            <p:nvPr/>
          </p:nvGrpSpPr>
          <p:grpSpPr bwMode="auto">
            <a:xfrm rot="5400000">
              <a:off x="6996116" y="4386262"/>
              <a:ext cx="817243" cy="1227904"/>
              <a:chOff x="6767513" y="4391025"/>
              <a:chExt cx="817243" cy="1227904"/>
            </a:xfrm>
          </p:grpSpPr>
          <p:sp>
            <p:nvSpPr>
              <p:cNvPr id="45" name="Rectangle 44">
                <a:extLst>
                  <a:ext uri="{FF2B5EF4-FFF2-40B4-BE49-F238E27FC236}">
                    <a16:creationId xmlns:a16="http://schemas.microsoft.com/office/drawing/2014/main" id="{334D7E5F-FB3F-4BD5-8E0A-D5410B5855D9}"/>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6" name="Rectangle 45">
                <a:extLst>
                  <a:ext uri="{FF2B5EF4-FFF2-40B4-BE49-F238E27FC236}">
                    <a16:creationId xmlns:a16="http://schemas.microsoft.com/office/drawing/2014/main" id="{73E76639-35BA-4637-AE00-E3394AF102BB}"/>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7" name="Rectangle 46">
                <a:extLst>
                  <a:ext uri="{FF2B5EF4-FFF2-40B4-BE49-F238E27FC236}">
                    <a16:creationId xmlns:a16="http://schemas.microsoft.com/office/drawing/2014/main" id="{E6D16F2B-D280-48BD-93F4-CEF9A7F6CD82}"/>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8" name="Rectangle 47">
                <a:extLst>
                  <a:ext uri="{FF2B5EF4-FFF2-40B4-BE49-F238E27FC236}">
                    <a16:creationId xmlns:a16="http://schemas.microsoft.com/office/drawing/2014/main" id="{D502EDE3-3FA9-41B7-9E4B-6A6A932180DF}"/>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9" name="Rectangle 48">
                <a:extLst>
                  <a:ext uri="{FF2B5EF4-FFF2-40B4-BE49-F238E27FC236}">
                    <a16:creationId xmlns:a16="http://schemas.microsoft.com/office/drawing/2014/main" id="{5C084609-D5DF-460B-A744-72A0AE362789}"/>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0" name="Rectangle 49">
                <a:extLst>
                  <a:ext uri="{FF2B5EF4-FFF2-40B4-BE49-F238E27FC236}">
                    <a16:creationId xmlns:a16="http://schemas.microsoft.com/office/drawing/2014/main" id="{7909587A-E508-4849-AAB3-72433049EC45}"/>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1" name="Rectangle 50">
                <a:extLst>
                  <a:ext uri="{FF2B5EF4-FFF2-40B4-BE49-F238E27FC236}">
                    <a16:creationId xmlns:a16="http://schemas.microsoft.com/office/drawing/2014/main" id="{107A83FA-8DF9-4F23-BF8B-74384EFDE24C}"/>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52" name="Rectangle 51">
                <a:extLst>
                  <a:ext uri="{FF2B5EF4-FFF2-40B4-BE49-F238E27FC236}">
                    <a16:creationId xmlns:a16="http://schemas.microsoft.com/office/drawing/2014/main" id="{1FBDDE75-22C3-44E7-9005-8A7C6818689A}"/>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grpSp>
        <p:sp>
          <p:nvSpPr>
            <p:cNvPr id="44" name="Rectangle 43">
              <a:extLst>
                <a:ext uri="{FF2B5EF4-FFF2-40B4-BE49-F238E27FC236}">
                  <a16:creationId xmlns:a16="http://schemas.microsoft.com/office/drawing/2014/main" id="{FB602BB3-4F98-4D18-9BFE-A640C56AF476}"/>
                </a:ext>
              </a:extLst>
            </p:cNvPr>
            <p:cNvSpPr/>
            <p:nvPr/>
          </p:nvSpPr>
          <p:spPr bwMode="auto">
            <a:xfrm>
              <a:off x="6881213" y="4472038"/>
              <a:ext cx="1058155" cy="105634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dirty="0" smtClean="0">
                  <a:cs typeface="Arial" charset="0"/>
                </a:rPr>
                <a:t>Arm </a:t>
              </a:r>
              <a:r>
                <a:rPr lang="en-GB" sz="1100" dirty="0">
                  <a:cs typeface="Arial" charset="0"/>
                </a:rPr>
                <a:t>tabanlı</a:t>
              </a:r>
            </a:p>
            <a:p>
              <a:pPr algn="ctr" rtl="0">
                <a:defRPr/>
              </a:pPr>
              <a:r>
                <a:rPr lang="en-GB" sz="1100" dirty="0">
                  <a:cs typeface="Arial" charset="0"/>
                </a:rPr>
                <a:t>MCU Çip</a:t>
              </a:r>
            </a:p>
          </p:txBody>
        </p:sp>
      </p:grpSp>
      <p:sp>
        <p:nvSpPr>
          <p:cNvPr id="8" name="Rectangle 7">
            <a:extLst>
              <a:ext uri="{FF2B5EF4-FFF2-40B4-BE49-F238E27FC236}">
                <a16:creationId xmlns:a16="http://schemas.microsoft.com/office/drawing/2014/main" id="{BADCD456-8FC6-40CC-9487-C88A8F7B55DB}"/>
              </a:ext>
            </a:extLst>
          </p:cNvPr>
          <p:cNvSpPr/>
          <p:nvPr/>
        </p:nvSpPr>
        <p:spPr bwMode="auto">
          <a:xfrm>
            <a:off x="5023005" y="3652839"/>
            <a:ext cx="782861"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100" b="0" dirty="0">
                <a:cs typeface="Arial" charset="0"/>
              </a:rPr>
              <a:t>ROM</a:t>
            </a:r>
          </a:p>
        </p:txBody>
      </p:sp>
      <p:sp>
        <p:nvSpPr>
          <p:cNvPr id="9" name="Rectangle 8">
            <a:extLst>
              <a:ext uri="{FF2B5EF4-FFF2-40B4-BE49-F238E27FC236}">
                <a16:creationId xmlns:a16="http://schemas.microsoft.com/office/drawing/2014/main" id="{2325A640-306C-443C-B5D2-650C803B350E}"/>
              </a:ext>
            </a:extLst>
          </p:cNvPr>
          <p:cNvSpPr/>
          <p:nvPr/>
        </p:nvSpPr>
        <p:spPr bwMode="auto">
          <a:xfrm>
            <a:off x="5879921" y="3652839"/>
            <a:ext cx="1070615"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100" b="0" dirty="0" smtClean="0">
                <a:cs typeface="Arial" charset="0"/>
              </a:rPr>
              <a:t>Arm</a:t>
            </a:r>
            <a:endParaRPr lang="en-GB" sz="1100" b="0" dirty="0">
              <a:cs typeface="Arial" charset="0"/>
            </a:endParaRPr>
          </a:p>
          <a:p>
            <a:pPr algn="ctr" rtl="0">
              <a:defRPr/>
            </a:pPr>
            <a:r>
              <a:rPr lang="en-GB" sz="1100" dirty="0">
                <a:cs typeface="Arial" charset="0"/>
              </a:rPr>
              <a:t>P</a:t>
            </a:r>
            <a:r>
              <a:rPr lang="en-GB" sz="1100" b="0" dirty="0">
                <a:cs typeface="Arial" charset="0"/>
              </a:rPr>
              <a:t>doktor</a:t>
            </a:r>
          </a:p>
        </p:txBody>
      </p:sp>
      <p:sp>
        <p:nvSpPr>
          <p:cNvPr id="10" name="Rectangle 9">
            <a:extLst>
              <a:ext uri="{FF2B5EF4-FFF2-40B4-BE49-F238E27FC236}">
                <a16:creationId xmlns:a16="http://schemas.microsoft.com/office/drawing/2014/main" id="{0C20E5C1-647F-4D58-B47D-60B12EB3347E}"/>
              </a:ext>
            </a:extLst>
          </p:cNvPr>
          <p:cNvSpPr/>
          <p:nvPr/>
        </p:nvSpPr>
        <p:spPr bwMode="auto">
          <a:xfrm>
            <a:off x="7075369" y="3652839"/>
            <a:ext cx="780746"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100" b="0" dirty="0">
                <a:cs typeface="Arial" charset="0"/>
              </a:rPr>
              <a:t>Veri deposu</a:t>
            </a:r>
          </a:p>
        </p:txBody>
      </p:sp>
      <p:sp>
        <p:nvSpPr>
          <p:cNvPr id="11" name="Rectangle 10">
            <a:extLst>
              <a:ext uri="{FF2B5EF4-FFF2-40B4-BE49-F238E27FC236}">
                <a16:creationId xmlns:a16="http://schemas.microsoft.com/office/drawing/2014/main" id="{F1119E86-BF5D-4E9C-825E-797D29AEA587}"/>
              </a:ext>
            </a:extLst>
          </p:cNvPr>
          <p:cNvSpPr/>
          <p:nvPr/>
        </p:nvSpPr>
        <p:spPr bwMode="auto">
          <a:xfrm>
            <a:off x="5023005" y="4198939"/>
            <a:ext cx="2833110"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100" b="0" dirty="0">
                <a:cs typeface="Arial" charset="0"/>
              </a:rPr>
              <a:t>Sistem Veriyolu</a:t>
            </a:r>
          </a:p>
        </p:txBody>
      </p:sp>
      <p:sp>
        <p:nvSpPr>
          <p:cNvPr id="12" name="Rectangle 11">
            <a:extLst>
              <a:ext uri="{FF2B5EF4-FFF2-40B4-BE49-F238E27FC236}">
                <a16:creationId xmlns:a16="http://schemas.microsoft.com/office/drawing/2014/main" id="{7E1F4FF9-6D40-4EFE-9F7A-E22F29B2DD7B}"/>
              </a:ext>
            </a:extLst>
          </p:cNvPr>
          <p:cNvSpPr/>
          <p:nvPr/>
        </p:nvSpPr>
        <p:spPr bwMode="auto">
          <a:xfrm>
            <a:off x="5023005" y="4614864"/>
            <a:ext cx="2833110" cy="346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100" b="0" dirty="0">
                <a:cs typeface="Arial" charset="0"/>
              </a:rPr>
              <a:t>Çevre birimleri</a:t>
            </a:r>
          </a:p>
        </p:txBody>
      </p:sp>
      <p:sp>
        <p:nvSpPr>
          <p:cNvPr id="13" name="Rectangle 12">
            <a:extLst>
              <a:ext uri="{FF2B5EF4-FFF2-40B4-BE49-F238E27FC236}">
                <a16:creationId xmlns:a16="http://schemas.microsoft.com/office/drawing/2014/main" id="{231267C4-7D1B-4742-9279-699CE954F019}"/>
              </a:ext>
            </a:extLst>
          </p:cNvPr>
          <p:cNvSpPr/>
          <p:nvPr/>
        </p:nvSpPr>
        <p:spPr bwMode="auto">
          <a:xfrm>
            <a:off x="5023005" y="5154614"/>
            <a:ext cx="2833110"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100" b="0" dirty="0">
                <a:cs typeface="Arial" charset="0"/>
              </a:rPr>
              <a:t>Harici arayüz</a:t>
            </a:r>
          </a:p>
        </p:txBody>
      </p:sp>
      <p:sp>
        <p:nvSpPr>
          <p:cNvPr id="14" name="TextBox 62">
            <a:extLst>
              <a:ext uri="{FF2B5EF4-FFF2-40B4-BE49-F238E27FC236}">
                <a16:creationId xmlns:a16="http://schemas.microsoft.com/office/drawing/2014/main" id="{C3BCB7CE-0898-4762-BF1C-97C2037B3A45}"/>
              </a:ext>
            </a:extLst>
          </p:cNvPr>
          <p:cNvSpPr txBox="1">
            <a:spLocks noChangeArrowheads="1"/>
          </p:cNvSpPr>
          <p:nvPr/>
        </p:nvSpPr>
        <p:spPr bwMode="auto">
          <a:xfrm>
            <a:off x="5410204" y="3317876"/>
            <a:ext cx="205024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dirty="0"/>
              <a:t>SoC</a:t>
            </a:r>
          </a:p>
        </p:txBody>
      </p:sp>
      <p:sp>
        <p:nvSpPr>
          <p:cNvPr id="15" name="TextBox 63">
            <a:extLst>
              <a:ext uri="{FF2B5EF4-FFF2-40B4-BE49-F238E27FC236}">
                <a16:creationId xmlns:a16="http://schemas.microsoft.com/office/drawing/2014/main" id="{C627BFA8-EECF-472D-A340-AC299C2904D9}"/>
              </a:ext>
            </a:extLst>
          </p:cNvPr>
          <p:cNvSpPr txBox="1">
            <a:spLocks noChangeArrowheads="1"/>
          </p:cNvSpPr>
          <p:nvPr/>
        </p:nvSpPr>
        <p:spPr bwMode="auto">
          <a:xfrm>
            <a:off x="5410204" y="5922964"/>
            <a:ext cx="205024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dirty="0"/>
              <a:t>SoC Tasarımı</a:t>
            </a:r>
          </a:p>
        </p:txBody>
      </p:sp>
      <p:sp>
        <p:nvSpPr>
          <p:cNvPr id="16" name="TextBox 64">
            <a:extLst>
              <a:ext uri="{FF2B5EF4-FFF2-40B4-BE49-F238E27FC236}">
                <a16:creationId xmlns:a16="http://schemas.microsoft.com/office/drawing/2014/main" id="{5183C33B-0BBF-4800-9F56-2277BEA4D944}"/>
              </a:ext>
            </a:extLst>
          </p:cNvPr>
          <p:cNvSpPr txBox="1">
            <a:spLocks noChangeArrowheads="1"/>
          </p:cNvSpPr>
          <p:nvPr/>
        </p:nvSpPr>
        <p:spPr bwMode="auto">
          <a:xfrm>
            <a:off x="9362593" y="5922964"/>
            <a:ext cx="205024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dirty="0"/>
              <a:t>Talaş İmalatı</a:t>
            </a:r>
          </a:p>
        </p:txBody>
      </p:sp>
      <p:sp>
        <p:nvSpPr>
          <p:cNvPr id="17" name="TextBox 65">
            <a:extLst>
              <a:ext uri="{FF2B5EF4-FFF2-40B4-BE49-F238E27FC236}">
                <a16:creationId xmlns:a16="http://schemas.microsoft.com/office/drawing/2014/main" id="{9D1E754D-2F2F-4C5B-BC18-9AB5D3FC68E3}"/>
              </a:ext>
            </a:extLst>
          </p:cNvPr>
          <p:cNvSpPr txBox="1">
            <a:spLocks noChangeArrowheads="1"/>
          </p:cNvSpPr>
          <p:nvPr/>
        </p:nvSpPr>
        <p:spPr bwMode="auto">
          <a:xfrm>
            <a:off x="452790" y="5922964"/>
            <a:ext cx="3975664"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dirty="0"/>
              <a:t>Lisanslanabilir IP'ler</a:t>
            </a:r>
          </a:p>
        </p:txBody>
      </p:sp>
      <p:sp>
        <p:nvSpPr>
          <p:cNvPr id="18" name="Right Arrow 120">
            <a:extLst>
              <a:ext uri="{FF2B5EF4-FFF2-40B4-BE49-F238E27FC236}">
                <a16:creationId xmlns:a16="http://schemas.microsoft.com/office/drawing/2014/main" id="{4CF56442-E9A8-4A6B-9694-71B69A5D12FB}"/>
              </a:ext>
            </a:extLst>
          </p:cNvPr>
          <p:cNvSpPr/>
          <p:nvPr/>
        </p:nvSpPr>
        <p:spPr bwMode="auto">
          <a:xfrm>
            <a:off x="8429507" y="4308476"/>
            <a:ext cx="571277" cy="195263"/>
          </a:xfrm>
          <a:prstGeom prst="rightArrow">
            <a:avLst/>
          </a:prstGeom>
          <a:solidFill>
            <a:schemeClr val="accent6">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 name="Rectangle 18">
            <a:extLst>
              <a:ext uri="{FF2B5EF4-FFF2-40B4-BE49-F238E27FC236}">
                <a16:creationId xmlns:a16="http://schemas.microsoft.com/office/drawing/2014/main" id="{7063238C-AE60-4E92-BCA2-16E93912FF57}"/>
              </a:ext>
            </a:extLst>
          </p:cNvPr>
          <p:cNvSpPr/>
          <p:nvPr/>
        </p:nvSpPr>
        <p:spPr bwMode="auto">
          <a:xfrm>
            <a:off x="926738" y="3348039"/>
            <a:ext cx="3156833" cy="2224087"/>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 name="TextBox 60">
            <a:extLst>
              <a:ext uri="{FF2B5EF4-FFF2-40B4-BE49-F238E27FC236}">
                <a16:creationId xmlns:a16="http://schemas.microsoft.com/office/drawing/2014/main" id="{31CF472B-6F53-4B1C-AE71-30F9DBB9DEC9}"/>
              </a:ext>
            </a:extLst>
          </p:cNvPr>
          <p:cNvSpPr txBox="1">
            <a:spLocks noChangeArrowheads="1"/>
          </p:cNvSpPr>
          <p:nvPr/>
        </p:nvSpPr>
        <p:spPr bwMode="auto">
          <a:xfrm>
            <a:off x="1756147" y="3303589"/>
            <a:ext cx="154033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dirty="0"/>
              <a:t>IP kitaplıkları</a:t>
            </a:r>
          </a:p>
        </p:txBody>
      </p:sp>
      <p:sp>
        <p:nvSpPr>
          <p:cNvPr id="21" name="Rectangle 20">
            <a:extLst>
              <a:ext uri="{FF2B5EF4-FFF2-40B4-BE49-F238E27FC236}">
                <a16:creationId xmlns:a16="http://schemas.microsoft.com/office/drawing/2014/main" id="{D42B5C36-F507-4E9C-B68E-AC497CC35C3B}"/>
              </a:ext>
            </a:extLst>
          </p:cNvPr>
          <p:cNvSpPr/>
          <p:nvPr/>
        </p:nvSpPr>
        <p:spPr bwMode="auto">
          <a:xfrm>
            <a:off x="1034647" y="3606801"/>
            <a:ext cx="899231"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Cortex-A9</a:t>
            </a:r>
          </a:p>
        </p:txBody>
      </p:sp>
      <p:sp>
        <p:nvSpPr>
          <p:cNvPr id="22" name="Rectangle 21">
            <a:extLst>
              <a:ext uri="{FF2B5EF4-FFF2-40B4-BE49-F238E27FC236}">
                <a16:creationId xmlns:a16="http://schemas.microsoft.com/office/drawing/2014/main" id="{42683250-C9DD-4124-A594-33C6A3B81203}"/>
              </a:ext>
            </a:extLst>
          </p:cNvPr>
          <p:cNvSpPr/>
          <p:nvPr/>
        </p:nvSpPr>
        <p:spPr bwMode="auto">
          <a:xfrm>
            <a:off x="2001584" y="36068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Cortex-R5</a:t>
            </a:r>
          </a:p>
        </p:txBody>
      </p:sp>
      <p:sp>
        <p:nvSpPr>
          <p:cNvPr id="23" name="Rectangle 22">
            <a:extLst>
              <a:ext uri="{FF2B5EF4-FFF2-40B4-BE49-F238E27FC236}">
                <a16:creationId xmlns:a16="http://schemas.microsoft.com/office/drawing/2014/main" id="{BD1E9483-7BBF-4D51-862F-B0862323833C}"/>
              </a:ext>
            </a:extLst>
          </p:cNvPr>
          <p:cNvSpPr/>
          <p:nvPr/>
        </p:nvSpPr>
        <p:spPr bwMode="auto">
          <a:xfrm>
            <a:off x="3012956" y="36068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Cortex-M0</a:t>
            </a:r>
          </a:p>
        </p:txBody>
      </p:sp>
      <p:sp>
        <p:nvSpPr>
          <p:cNvPr id="24" name="Rectangle 23">
            <a:extLst>
              <a:ext uri="{FF2B5EF4-FFF2-40B4-BE49-F238E27FC236}">
                <a16:creationId xmlns:a16="http://schemas.microsoft.com/office/drawing/2014/main" id="{165FCE4C-261D-4C14-BB45-66CEFFFF7DAE}"/>
              </a:ext>
            </a:extLst>
          </p:cNvPr>
          <p:cNvSpPr/>
          <p:nvPr/>
        </p:nvSpPr>
        <p:spPr bwMode="auto">
          <a:xfrm>
            <a:off x="1034647" y="4013201"/>
            <a:ext cx="899231"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smtClean="0">
                <a:cs typeface="Arial" charset="0"/>
              </a:rPr>
              <a:t>Arm7</a:t>
            </a:r>
            <a:endParaRPr lang="en-GB" sz="1000" b="0" dirty="0">
              <a:cs typeface="Arial" charset="0"/>
            </a:endParaRPr>
          </a:p>
        </p:txBody>
      </p:sp>
      <p:sp>
        <p:nvSpPr>
          <p:cNvPr id="25" name="Rectangle 24">
            <a:extLst>
              <a:ext uri="{FF2B5EF4-FFF2-40B4-BE49-F238E27FC236}">
                <a16:creationId xmlns:a16="http://schemas.microsoft.com/office/drawing/2014/main" id="{7142B9CD-6DB2-4561-B689-2560CF2C50C8}"/>
              </a:ext>
            </a:extLst>
          </p:cNvPr>
          <p:cNvSpPr/>
          <p:nvPr/>
        </p:nvSpPr>
        <p:spPr bwMode="auto">
          <a:xfrm>
            <a:off x="2001584" y="40132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smtClean="0">
                <a:cs typeface="Arial" charset="0"/>
              </a:rPr>
              <a:t>Arm9</a:t>
            </a:r>
            <a:endParaRPr lang="en-GB" sz="1000" b="0" dirty="0">
              <a:cs typeface="Arial" charset="0"/>
            </a:endParaRPr>
          </a:p>
        </p:txBody>
      </p:sp>
      <p:sp>
        <p:nvSpPr>
          <p:cNvPr id="26" name="Rectangle 25">
            <a:extLst>
              <a:ext uri="{FF2B5EF4-FFF2-40B4-BE49-F238E27FC236}">
                <a16:creationId xmlns:a16="http://schemas.microsoft.com/office/drawing/2014/main" id="{9495A94B-B8C0-4238-8F4A-597FB53CFC1E}"/>
              </a:ext>
            </a:extLst>
          </p:cNvPr>
          <p:cNvSpPr/>
          <p:nvPr/>
        </p:nvSpPr>
        <p:spPr bwMode="auto">
          <a:xfrm>
            <a:off x="3012956" y="4013201"/>
            <a:ext cx="899233" cy="290513"/>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smtClean="0">
                <a:cs typeface="Arial" charset="0"/>
              </a:rPr>
              <a:t>Arm11</a:t>
            </a:r>
            <a:endParaRPr lang="en-GB" sz="1000" b="0" dirty="0">
              <a:cs typeface="Arial" charset="0"/>
            </a:endParaRPr>
          </a:p>
        </p:txBody>
      </p:sp>
      <p:sp>
        <p:nvSpPr>
          <p:cNvPr id="27" name="Rectangle 26">
            <a:extLst>
              <a:ext uri="{FF2B5EF4-FFF2-40B4-BE49-F238E27FC236}">
                <a16:creationId xmlns:a16="http://schemas.microsoft.com/office/drawing/2014/main" id="{8CCE5CA7-8FD3-4BAE-BACD-1E5FC0206943}"/>
              </a:ext>
            </a:extLst>
          </p:cNvPr>
          <p:cNvSpPr/>
          <p:nvPr/>
        </p:nvSpPr>
        <p:spPr bwMode="auto">
          <a:xfrm>
            <a:off x="1034647" y="4789488"/>
            <a:ext cx="899231"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AXI veri yolu</a:t>
            </a:r>
          </a:p>
        </p:txBody>
      </p:sp>
      <p:sp>
        <p:nvSpPr>
          <p:cNvPr id="28" name="Rectangle 27">
            <a:extLst>
              <a:ext uri="{FF2B5EF4-FFF2-40B4-BE49-F238E27FC236}">
                <a16:creationId xmlns:a16="http://schemas.microsoft.com/office/drawing/2014/main" id="{11F3B009-30BA-4353-B690-510DBC86CCC7}"/>
              </a:ext>
            </a:extLst>
          </p:cNvPr>
          <p:cNvSpPr/>
          <p:nvPr/>
        </p:nvSpPr>
        <p:spPr bwMode="auto">
          <a:xfrm>
            <a:off x="2001584" y="478948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AHB </a:t>
            </a:r>
            <a:r>
              <a:rPr lang="en-GB" sz="1000" b="0" dirty="0" smtClean="0">
                <a:cs typeface="Arial" charset="0"/>
              </a:rPr>
              <a:t>Bus</a:t>
            </a:r>
            <a:endParaRPr lang="en-GB" sz="1000" b="0" dirty="0">
              <a:cs typeface="Arial" charset="0"/>
            </a:endParaRPr>
          </a:p>
        </p:txBody>
      </p:sp>
      <p:sp>
        <p:nvSpPr>
          <p:cNvPr id="29" name="Rectangle 28">
            <a:extLst>
              <a:ext uri="{FF2B5EF4-FFF2-40B4-BE49-F238E27FC236}">
                <a16:creationId xmlns:a16="http://schemas.microsoft.com/office/drawing/2014/main" id="{66B21BB6-A1C5-4A81-BAB5-F2723DD3F309}"/>
              </a:ext>
            </a:extLst>
          </p:cNvPr>
          <p:cNvSpPr/>
          <p:nvPr/>
        </p:nvSpPr>
        <p:spPr bwMode="auto">
          <a:xfrm>
            <a:off x="3012956" y="478948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APB veri yolu</a:t>
            </a:r>
          </a:p>
        </p:txBody>
      </p:sp>
      <p:sp>
        <p:nvSpPr>
          <p:cNvPr id="30" name="Rectangle 29">
            <a:extLst>
              <a:ext uri="{FF2B5EF4-FFF2-40B4-BE49-F238E27FC236}">
                <a16:creationId xmlns:a16="http://schemas.microsoft.com/office/drawing/2014/main" id="{A81D8669-B5F8-40C5-8482-ED1F18F9918B}"/>
              </a:ext>
            </a:extLst>
          </p:cNvPr>
          <p:cNvSpPr/>
          <p:nvPr/>
        </p:nvSpPr>
        <p:spPr bwMode="auto">
          <a:xfrm>
            <a:off x="1034647" y="5189538"/>
            <a:ext cx="899231"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GPIO</a:t>
            </a:r>
          </a:p>
        </p:txBody>
      </p:sp>
      <p:sp>
        <p:nvSpPr>
          <p:cNvPr id="31" name="Rectangle 30">
            <a:extLst>
              <a:ext uri="{FF2B5EF4-FFF2-40B4-BE49-F238E27FC236}">
                <a16:creationId xmlns:a16="http://schemas.microsoft.com/office/drawing/2014/main" id="{5350F103-E577-4E7D-A43A-8987225F3FD4}"/>
              </a:ext>
            </a:extLst>
          </p:cNvPr>
          <p:cNvSpPr/>
          <p:nvPr/>
        </p:nvSpPr>
        <p:spPr bwMode="auto">
          <a:xfrm>
            <a:off x="2001584" y="518953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G / Ç blokları</a:t>
            </a:r>
          </a:p>
        </p:txBody>
      </p:sp>
      <p:sp>
        <p:nvSpPr>
          <p:cNvPr id="32" name="Rectangle 31">
            <a:extLst>
              <a:ext uri="{FF2B5EF4-FFF2-40B4-BE49-F238E27FC236}">
                <a16:creationId xmlns:a16="http://schemas.microsoft.com/office/drawing/2014/main" id="{B970BBDE-7A3C-4E4D-9156-C8ACA89201EE}"/>
              </a:ext>
            </a:extLst>
          </p:cNvPr>
          <p:cNvSpPr/>
          <p:nvPr/>
        </p:nvSpPr>
        <p:spPr bwMode="auto">
          <a:xfrm>
            <a:off x="3012956" y="5189538"/>
            <a:ext cx="899233" cy="29051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Zamanlayıcı</a:t>
            </a:r>
          </a:p>
        </p:txBody>
      </p:sp>
      <p:sp>
        <p:nvSpPr>
          <p:cNvPr id="33" name="Rectangle 32">
            <a:extLst>
              <a:ext uri="{FF2B5EF4-FFF2-40B4-BE49-F238E27FC236}">
                <a16:creationId xmlns:a16="http://schemas.microsoft.com/office/drawing/2014/main" id="{292EEC75-FB8D-4123-9353-12CC77F3C0A1}"/>
              </a:ext>
            </a:extLst>
          </p:cNvPr>
          <p:cNvSpPr/>
          <p:nvPr/>
        </p:nvSpPr>
        <p:spPr bwMode="auto">
          <a:xfrm>
            <a:off x="1034647" y="4405313"/>
            <a:ext cx="899231"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DRAM kontrolü</a:t>
            </a:r>
          </a:p>
        </p:txBody>
      </p:sp>
      <p:sp>
        <p:nvSpPr>
          <p:cNvPr id="34" name="Rectangle 33">
            <a:extLst>
              <a:ext uri="{FF2B5EF4-FFF2-40B4-BE49-F238E27FC236}">
                <a16:creationId xmlns:a16="http://schemas.microsoft.com/office/drawing/2014/main" id="{E726F395-A000-491F-BD15-A2E580C99016}"/>
              </a:ext>
            </a:extLst>
          </p:cNvPr>
          <p:cNvSpPr/>
          <p:nvPr/>
        </p:nvSpPr>
        <p:spPr bwMode="auto">
          <a:xfrm>
            <a:off x="2001584" y="4405313"/>
            <a:ext cx="899233"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FLASH ctrl</a:t>
            </a:r>
          </a:p>
        </p:txBody>
      </p:sp>
      <p:sp>
        <p:nvSpPr>
          <p:cNvPr id="35" name="Rectangle 34">
            <a:extLst>
              <a:ext uri="{FF2B5EF4-FFF2-40B4-BE49-F238E27FC236}">
                <a16:creationId xmlns:a16="http://schemas.microsoft.com/office/drawing/2014/main" id="{D90E1093-BAC3-4814-9B52-17BD7A4D17A8}"/>
              </a:ext>
            </a:extLst>
          </p:cNvPr>
          <p:cNvSpPr/>
          <p:nvPr/>
        </p:nvSpPr>
        <p:spPr bwMode="auto">
          <a:xfrm>
            <a:off x="3012956" y="4405313"/>
            <a:ext cx="899233" cy="2921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a:outerShdw blurRad="25400" dist="12700" dir="2700000" sx="105000" sy="105000" algn="tl" rotWithShape="0">
              <a:schemeClr val="tx1">
                <a:lumMod val="75000"/>
                <a:lumOff val="25000"/>
                <a:alpha val="54000"/>
              </a:schemeClr>
            </a:outerShdw>
          </a:effectLst>
        </p:spPr>
        <p:txBody>
          <a:bodyPr wrap="none" anchor="ctr"/>
          <a:lstStyle/>
          <a:p>
            <a:pPr algn="ctr" rtl="0">
              <a:defRPr/>
            </a:pPr>
            <a:r>
              <a:rPr lang="en-GB" sz="1000" b="0" dirty="0">
                <a:cs typeface="Arial" charset="0"/>
              </a:rPr>
              <a:t>SRAM kontrolü</a:t>
            </a:r>
          </a:p>
        </p:txBody>
      </p:sp>
      <p:cxnSp>
        <p:nvCxnSpPr>
          <p:cNvPr id="36" name="Curved Connector 72">
            <a:extLst>
              <a:ext uri="{FF2B5EF4-FFF2-40B4-BE49-F238E27FC236}">
                <a16:creationId xmlns:a16="http://schemas.microsoft.com/office/drawing/2014/main" id="{A0DBF47E-1C6D-4EB3-A878-A36C5F8F479C}"/>
              </a:ext>
            </a:extLst>
          </p:cNvPr>
          <p:cNvCxnSpPr>
            <a:stCxn id="23" idx="0"/>
            <a:endCxn id="9" idx="0"/>
          </p:cNvCxnSpPr>
          <p:nvPr/>
        </p:nvCxnSpPr>
        <p:spPr bwMode="auto">
          <a:xfrm rot="16200000" flipH="1">
            <a:off x="4916410" y="2154021"/>
            <a:ext cx="46038" cy="2951596"/>
          </a:xfrm>
          <a:prstGeom prst="curvedConnector3">
            <a:avLst>
              <a:gd name="adj1" fmla="val -502771"/>
            </a:avLst>
          </a:prstGeom>
          <a:noFill/>
          <a:ln w="19050" cap="flat" cmpd="sng" algn="ctr">
            <a:solidFill>
              <a:schemeClr val="accent2">
                <a:lumMod val="75000"/>
              </a:schemeClr>
            </a:solidFill>
            <a:prstDash val="solid"/>
            <a:round/>
            <a:headEnd type="none" w="med" len="med"/>
            <a:tailEnd type="triangle" w="med" len="lg"/>
          </a:ln>
          <a:effectLst/>
        </p:spPr>
      </p:cxnSp>
      <p:cxnSp>
        <p:nvCxnSpPr>
          <p:cNvPr id="37" name="Curved Connector 80">
            <a:extLst>
              <a:ext uri="{FF2B5EF4-FFF2-40B4-BE49-F238E27FC236}">
                <a16:creationId xmlns:a16="http://schemas.microsoft.com/office/drawing/2014/main" id="{253312BB-B054-4CD7-A27F-23049B4B47AD}"/>
              </a:ext>
            </a:extLst>
          </p:cNvPr>
          <p:cNvCxnSpPr>
            <a:stCxn id="34" idx="0"/>
            <a:endCxn id="8" idx="2"/>
          </p:cNvCxnSpPr>
          <p:nvPr/>
        </p:nvCxnSpPr>
        <p:spPr bwMode="auto">
          <a:xfrm rot="5400000" flipH="1" flipV="1">
            <a:off x="3728295" y="2720761"/>
            <a:ext cx="407987" cy="2964292"/>
          </a:xfrm>
          <a:prstGeom prst="curvedConnector3">
            <a:avLst>
              <a:gd name="adj1" fmla="val 50000"/>
            </a:avLst>
          </a:prstGeom>
          <a:noFill/>
          <a:ln w="19050" cap="flat" cmpd="sng" algn="ctr">
            <a:solidFill>
              <a:schemeClr val="accent2">
                <a:lumMod val="75000"/>
              </a:schemeClr>
            </a:solidFill>
            <a:prstDash val="solid"/>
            <a:round/>
            <a:headEnd type="none" w="med" len="med"/>
            <a:tailEnd type="triangle" w="med" len="lg"/>
          </a:ln>
          <a:effectLst/>
        </p:spPr>
      </p:cxnSp>
      <p:cxnSp>
        <p:nvCxnSpPr>
          <p:cNvPr id="38" name="Curved Connector 91">
            <a:extLst>
              <a:ext uri="{FF2B5EF4-FFF2-40B4-BE49-F238E27FC236}">
                <a16:creationId xmlns:a16="http://schemas.microsoft.com/office/drawing/2014/main" id="{A5D8E83C-8D48-4A54-9B80-96EDEEE662D3}"/>
              </a:ext>
            </a:extLst>
          </p:cNvPr>
          <p:cNvCxnSpPr>
            <a:stCxn id="28" idx="0"/>
            <a:endCxn id="11" idx="1"/>
          </p:cNvCxnSpPr>
          <p:nvPr/>
        </p:nvCxnSpPr>
        <p:spPr bwMode="auto">
          <a:xfrm rot="5400000" flipH="1" flipV="1">
            <a:off x="3496067" y="3262552"/>
            <a:ext cx="481013" cy="2572861"/>
          </a:xfrm>
          <a:prstGeom prst="curvedConnector2">
            <a:avLst/>
          </a:prstGeom>
          <a:noFill/>
          <a:ln w="19050" cap="flat" cmpd="sng" algn="ctr">
            <a:solidFill>
              <a:schemeClr val="accent2">
                <a:lumMod val="75000"/>
              </a:schemeClr>
            </a:solidFill>
            <a:prstDash val="solid"/>
            <a:round/>
            <a:headEnd type="none" w="med" len="med"/>
            <a:tailEnd type="triangle" w="med" len="lg"/>
          </a:ln>
          <a:effectLst/>
        </p:spPr>
      </p:cxnSp>
      <p:cxnSp>
        <p:nvCxnSpPr>
          <p:cNvPr id="39" name="Curved Connector 94">
            <a:extLst>
              <a:ext uri="{FF2B5EF4-FFF2-40B4-BE49-F238E27FC236}">
                <a16:creationId xmlns:a16="http://schemas.microsoft.com/office/drawing/2014/main" id="{A93BF720-7A1B-4F3A-9F4E-3BB682B7D491}"/>
              </a:ext>
            </a:extLst>
          </p:cNvPr>
          <p:cNvCxnSpPr>
            <a:stCxn id="32" idx="0"/>
            <a:endCxn id="12" idx="2"/>
          </p:cNvCxnSpPr>
          <p:nvPr/>
        </p:nvCxnSpPr>
        <p:spPr bwMode="auto">
          <a:xfrm rot="5400000" flipH="1" flipV="1">
            <a:off x="4837824" y="3586745"/>
            <a:ext cx="228600" cy="2976986"/>
          </a:xfrm>
          <a:prstGeom prst="curvedConnector3">
            <a:avLst>
              <a:gd name="adj1" fmla="val 50000"/>
            </a:avLst>
          </a:prstGeom>
          <a:noFill/>
          <a:ln w="19050" cap="flat" cmpd="sng" algn="ctr">
            <a:solidFill>
              <a:schemeClr val="accent2">
                <a:lumMod val="75000"/>
              </a:schemeClr>
            </a:solidFill>
            <a:prstDash val="solid"/>
            <a:round/>
            <a:headEnd type="none" w="med" len="med"/>
            <a:tailEnd type="triangle" w="med" len="lg"/>
          </a:ln>
          <a:effectLst/>
        </p:spPr>
      </p:cxnSp>
      <p:cxnSp>
        <p:nvCxnSpPr>
          <p:cNvPr id="40" name="Curved Connector 97">
            <a:extLst>
              <a:ext uri="{FF2B5EF4-FFF2-40B4-BE49-F238E27FC236}">
                <a16:creationId xmlns:a16="http://schemas.microsoft.com/office/drawing/2014/main" id="{B360C868-CED3-4FCF-BC5F-F202435FE550}"/>
              </a:ext>
            </a:extLst>
          </p:cNvPr>
          <p:cNvCxnSpPr>
            <a:stCxn id="31" idx="2"/>
            <a:endCxn id="13" idx="2"/>
          </p:cNvCxnSpPr>
          <p:nvPr/>
        </p:nvCxnSpPr>
        <p:spPr bwMode="auto">
          <a:xfrm rot="5400000" flipH="1" flipV="1">
            <a:off x="4391141" y="3432690"/>
            <a:ext cx="106362" cy="3988359"/>
          </a:xfrm>
          <a:prstGeom prst="curvedConnector3">
            <a:avLst>
              <a:gd name="adj1" fmla="val -216307"/>
            </a:avLst>
          </a:prstGeom>
          <a:noFill/>
          <a:ln w="19050" cap="flat" cmpd="sng" algn="ctr">
            <a:solidFill>
              <a:schemeClr val="accent2">
                <a:lumMod val="75000"/>
              </a:schemeClr>
            </a:solidFill>
            <a:prstDash val="solid"/>
            <a:round/>
            <a:headEnd type="none" w="med" len="med"/>
            <a:tailEnd type="triangle" w="med" len="lg"/>
          </a:ln>
          <a:effectLst/>
        </p:spPr>
      </p:cxnSp>
      <p:cxnSp>
        <p:nvCxnSpPr>
          <p:cNvPr id="41" name="Curved Connector 106">
            <a:extLst>
              <a:ext uri="{FF2B5EF4-FFF2-40B4-BE49-F238E27FC236}">
                <a16:creationId xmlns:a16="http://schemas.microsoft.com/office/drawing/2014/main" id="{442153FE-3D12-4139-B4A7-1F879BC7C677}"/>
              </a:ext>
            </a:extLst>
          </p:cNvPr>
          <p:cNvCxnSpPr>
            <a:stCxn id="35" idx="3"/>
            <a:endCxn id="10" idx="2"/>
          </p:cNvCxnSpPr>
          <p:nvPr/>
        </p:nvCxnSpPr>
        <p:spPr bwMode="auto">
          <a:xfrm flipV="1">
            <a:off x="3912189" y="3998913"/>
            <a:ext cx="3554611" cy="552450"/>
          </a:xfrm>
          <a:prstGeom prst="curvedConnector2">
            <a:avLst/>
          </a:prstGeom>
          <a:noFill/>
          <a:ln w="19050" cap="flat" cmpd="sng" algn="ctr">
            <a:solidFill>
              <a:schemeClr val="accent2">
                <a:lumMod val="75000"/>
              </a:schemeClr>
            </a:solidFill>
            <a:prstDash val="solid"/>
            <a:round/>
            <a:headEnd type="none" w="med" len="med"/>
            <a:tailEnd type="triangle" w="med" len="lg"/>
          </a:ln>
          <a:effectLst/>
        </p:spPr>
      </p:cxnSp>
      <p:sp>
        <p:nvSpPr>
          <p:cNvPr id="2" name="Rectangle 1"/>
          <p:cNvSpPr/>
          <p:nvPr/>
        </p:nvSpPr>
        <p:spPr>
          <a:xfrm>
            <a:off x="1891429" y="6256878"/>
            <a:ext cx="8727974" cy="646331"/>
          </a:xfrm>
          <a:prstGeom prst="rect">
            <a:avLst/>
          </a:prstGeom>
        </p:spPr>
        <p:txBody>
          <a:bodyPr wrap="square">
            <a:spAutoFit/>
          </a:bodyPr>
          <a:lstStyle/>
          <a:p>
            <a:r>
              <a:rPr lang="en-GB" dirty="0"/>
              <a:t>Arm </a:t>
            </a:r>
            <a:r>
              <a:rPr lang="en-GB" dirty="0" err="1"/>
              <a:t>tarafından</a:t>
            </a:r>
            <a:r>
              <a:rPr lang="en-GB" dirty="0"/>
              <a:t> </a:t>
            </a:r>
            <a:r>
              <a:rPr lang="en-GB" dirty="0" err="1"/>
              <a:t>sağlanan</a:t>
            </a:r>
            <a:r>
              <a:rPr lang="en-GB" dirty="0"/>
              <a:t> </a:t>
            </a:r>
            <a:r>
              <a:rPr lang="en-GB" dirty="0" err="1"/>
              <a:t>çok</a:t>
            </a:r>
            <a:r>
              <a:rPr lang="en-GB" dirty="0"/>
              <a:t> </a:t>
            </a:r>
            <a:r>
              <a:rPr lang="en-GB" dirty="0" err="1"/>
              <a:t>çeşitli</a:t>
            </a:r>
            <a:r>
              <a:rPr lang="en-GB" dirty="0"/>
              <a:t> IP </a:t>
            </a:r>
            <a:r>
              <a:rPr lang="en-GB" dirty="0" err="1"/>
              <a:t>çekirdekleri</a:t>
            </a:r>
            <a:r>
              <a:rPr lang="en-GB" dirty="0"/>
              <a:t> </a:t>
            </a:r>
            <a:r>
              <a:rPr lang="en-GB" dirty="0" err="1"/>
              <a:t>günümüzün</a:t>
            </a:r>
            <a:r>
              <a:rPr lang="en-GB" dirty="0"/>
              <a:t> </a:t>
            </a:r>
            <a:r>
              <a:rPr lang="en-GB" dirty="0" err="1"/>
              <a:t>karmaşık</a:t>
            </a:r>
            <a:r>
              <a:rPr lang="en-GB" dirty="0"/>
              <a:t> </a:t>
            </a:r>
            <a:r>
              <a:rPr lang="en-GB" dirty="0" err="1"/>
              <a:t>SoC'lerinin</a:t>
            </a:r>
            <a:r>
              <a:rPr lang="en-GB" dirty="0"/>
              <a:t> </a:t>
            </a:r>
            <a:r>
              <a:rPr lang="en-GB" dirty="0" err="1"/>
              <a:t>tasarım</a:t>
            </a:r>
            <a:r>
              <a:rPr lang="en-GB" dirty="0"/>
              <a:t> </a:t>
            </a:r>
            <a:r>
              <a:rPr lang="en-GB" dirty="0" err="1"/>
              <a:t>sürecini</a:t>
            </a:r>
            <a:r>
              <a:rPr lang="en-GB" dirty="0"/>
              <a:t> </a:t>
            </a:r>
            <a:r>
              <a:rPr lang="en-GB" dirty="0" err="1"/>
              <a:t>kolaylaştırır</a:t>
            </a:r>
            <a:r>
              <a:rPr lang="en-GB" dirty="0"/>
              <a:t>; </a:t>
            </a:r>
            <a:r>
              <a:rPr lang="en-GB" dirty="0" err="1"/>
              <a:t>aslında</a:t>
            </a:r>
            <a:r>
              <a:rPr lang="en-GB" dirty="0"/>
              <a:t> </a:t>
            </a:r>
            <a:r>
              <a:rPr lang="en-GB" dirty="0" err="1"/>
              <a:t>bu</a:t>
            </a:r>
            <a:r>
              <a:rPr lang="en-GB" dirty="0"/>
              <a:t> </a:t>
            </a:r>
            <a:r>
              <a:rPr lang="en-GB" dirty="0" err="1"/>
              <a:t>süreç</a:t>
            </a:r>
            <a:r>
              <a:rPr lang="en-GB" dirty="0"/>
              <a:t> </a:t>
            </a:r>
            <a:r>
              <a:rPr lang="en-GB" dirty="0" err="1"/>
              <a:t>yukarıdaki</a:t>
            </a:r>
            <a:r>
              <a:rPr lang="en-GB" dirty="0"/>
              <a:t> </a:t>
            </a:r>
            <a:r>
              <a:rPr lang="en-GB" dirty="0" err="1"/>
              <a:t>üç</a:t>
            </a:r>
            <a:r>
              <a:rPr lang="en-GB" dirty="0"/>
              <a:t> </a:t>
            </a:r>
            <a:r>
              <a:rPr lang="en-GB" dirty="0" err="1"/>
              <a:t>basit</a:t>
            </a:r>
            <a:r>
              <a:rPr lang="en-GB" dirty="0"/>
              <a:t> </a:t>
            </a:r>
            <a:r>
              <a:rPr lang="en-GB" dirty="0" err="1"/>
              <a:t>adımda</a:t>
            </a:r>
            <a:r>
              <a:rPr lang="en-GB" dirty="0"/>
              <a:t> </a:t>
            </a:r>
            <a:r>
              <a:rPr lang="en-GB" dirty="0" err="1"/>
              <a:t>özetlenebilir</a:t>
            </a:r>
            <a:r>
              <a:rPr lang="en-GB" dirty="0"/>
              <a:t>.</a:t>
            </a:r>
          </a:p>
        </p:txBody>
      </p:sp>
    </p:spTree>
    <p:extLst>
      <p:ext uri="{BB962C8B-B14F-4D97-AF65-F5344CB8AC3E}">
        <p14:creationId xmlns:p14="http://schemas.microsoft.com/office/powerpoint/2010/main" val="29679115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just" rtl="0"/>
            <a:r>
              <a:rPr lang="tr-TR" noProof="0" dirty="0" smtClean="0">
                <a:latin typeface="+mn-lt"/>
              </a:rPr>
              <a:t>PRIMASK: Kesme maskesi </a:t>
            </a:r>
            <a:r>
              <a:rPr lang="tr-TR" noProof="0" dirty="0" err="1" smtClean="0">
                <a:latin typeface="+mn-lt"/>
              </a:rPr>
              <a:t>register</a:t>
            </a:r>
            <a:endParaRPr lang="tr-TR" altLang="en-US" noProof="0" dirty="0" smtClean="0">
              <a:latin typeface="+mn-lt"/>
              <a:ea typeface="ＭＳ Ｐゴシック" panose="020B0600070205080204" pitchFamily="34" charset="-128"/>
            </a:endParaRPr>
          </a:p>
          <a:p>
            <a:pPr lvl="1" algn="just" rtl="0">
              <a:spcBef>
                <a:spcPts val="600"/>
              </a:spcBef>
            </a:pPr>
            <a:r>
              <a:rPr lang="tr-TR" noProof="0" dirty="0" smtClean="0">
                <a:latin typeface="+mn-lt"/>
              </a:rPr>
              <a:t>1 bit PRIMASK</a:t>
            </a:r>
          </a:p>
          <a:p>
            <a:pPr lvl="1" algn="just" rtl="0">
              <a:spcBef>
                <a:spcPts val="0"/>
              </a:spcBef>
            </a:pPr>
            <a:r>
              <a:rPr lang="tr-TR" noProof="0" dirty="0" smtClean="0">
                <a:latin typeface="+mn-lt"/>
              </a:rPr>
              <a:t>Bire ayarlamak, NMI ve hata istisnası dışındaki tüm kesmeleri engelleyecektir.</a:t>
            </a:r>
            <a:endParaRPr lang="tr-TR" altLang="en-US" sz="1600" noProof="0" dirty="0">
              <a:latin typeface="+mn-lt"/>
            </a:endParaRPr>
          </a:p>
        </p:txBody>
      </p:sp>
      <p:sp>
        <p:nvSpPr>
          <p:cNvPr id="5" name="Rectangle 4">
            <a:extLst>
              <a:ext uri="{FF2B5EF4-FFF2-40B4-BE49-F238E27FC236}">
                <a16:creationId xmlns:a16="http://schemas.microsoft.com/office/drawing/2014/main" id="{8CBF9FD7-1E87-4651-9FE1-F993A9380E31}"/>
              </a:ext>
            </a:extLst>
          </p:cNvPr>
          <p:cNvSpPr/>
          <p:nvPr/>
        </p:nvSpPr>
        <p:spPr bwMode="auto">
          <a:xfrm>
            <a:off x="4006951" y="3689540"/>
            <a:ext cx="266596" cy="293688"/>
          </a:xfrm>
          <a:prstGeom prst="rect">
            <a:avLst/>
          </a:prstGeom>
          <a:solidFill>
            <a:schemeClr val="bg1">
              <a:lumMod val="95000"/>
            </a:schemeClr>
          </a:solidFill>
          <a:ln w="12700" cap="flat" cmpd="sng" algn="ctr">
            <a:solidFill>
              <a:schemeClr val="bg1">
                <a:lumMod val="9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grpSp>
        <p:nvGrpSpPr>
          <p:cNvPr id="6" name="Group 155">
            <a:extLst>
              <a:ext uri="{FF2B5EF4-FFF2-40B4-BE49-F238E27FC236}">
                <a16:creationId xmlns:a16="http://schemas.microsoft.com/office/drawing/2014/main" id="{491EA4EA-F272-4839-AD89-C1955EFEB93C}"/>
              </a:ext>
            </a:extLst>
          </p:cNvPr>
          <p:cNvGrpSpPr>
            <a:grpSpLocks/>
          </p:cNvGrpSpPr>
          <p:nvPr/>
        </p:nvGrpSpPr>
        <p:grpSpPr bwMode="auto">
          <a:xfrm>
            <a:off x="2151359" y="3689541"/>
            <a:ext cx="8461243" cy="1476375"/>
            <a:chOff x="1975669" y="3282630"/>
            <a:chExt cx="6347853" cy="2695589"/>
          </a:xfrm>
        </p:grpSpPr>
        <p:cxnSp>
          <p:nvCxnSpPr>
            <p:cNvPr id="7" name="Straight Connector 6">
              <a:extLst>
                <a:ext uri="{FF2B5EF4-FFF2-40B4-BE49-F238E27FC236}">
                  <a16:creationId xmlns:a16="http://schemas.microsoft.com/office/drawing/2014/main" id="{8AD25B17-3332-4CBD-9A20-9174999B8C28}"/>
                </a:ext>
              </a:extLst>
            </p:cNvPr>
            <p:cNvCxnSpPr/>
            <p:nvPr/>
          </p:nvCxnSpPr>
          <p:spPr bwMode="auto">
            <a:xfrm>
              <a:off x="1975669"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8" name="Straight Connector 7">
              <a:extLst>
                <a:ext uri="{FF2B5EF4-FFF2-40B4-BE49-F238E27FC236}">
                  <a16:creationId xmlns:a16="http://schemas.microsoft.com/office/drawing/2014/main" id="{4FEA039B-F975-43A7-81B2-40C9B0FE29D0}"/>
                </a:ext>
              </a:extLst>
            </p:cNvPr>
            <p:cNvCxnSpPr/>
            <p:nvPr/>
          </p:nvCxnSpPr>
          <p:spPr bwMode="auto">
            <a:xfrm>
              <a:off x="8323522"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9" name="Rectangle 8">
            <a:extLst>
              <a:ext uri="{FF2B5EF4-FFF2-40B4-BE49-F238E27FC236}">
                <a16:creationId xmlns:a16="http://schemas.microsoft.com/office/drawing/2014/main" id="{695793F1-AC38-4A46-A466-8B6464CCFFC6}"/>
              </a:ext>
            </a:extLst>
          </p:cNvPr>
          <p:cNvSpPr/>
          <p:nvPr/>
        </p:nvSpPr>
        <p:spPr bwMode="auto">
          <a:xfrm>
            <a:off x="2151360"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 name="Rectangle 9">
            <a:extLst>
              <a:ext uri="{FF2B5EF4-FFF2-40B4-BE49-F238E27FC236}">
                <a16:creationId xmlns:a16="http://schemas.microsoft.com/office/drawing/2014/main" id="{0E8958B5-6F15-4BC7-A067-44D7BF2DEF94}"/>
              </a:ext>
            </a:extLst>
          </p:cNvPr>
          <p:cNvSpPr/>
          <p:nvPr/>
        </p:nvSpPr>
        <p:spPr bwMode="auto">
          <a:xfrm>
            <a:off x="2417955"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 name="Rectangle 10">
            <a:extLst>
              <a:ext uri="{FF2B5EF4-FFF2-40B4-BE49-F238E27FC236}">
                <a16:creationId xmlns:a16="http://schemas.microsoft.com/office/drawing/2014/main" id="{6BA2890A-CAA7-4A22-B796-63317FE4072A}"/>
              </a:ext>
            </a:extLst>
          </p:cNvPr>
          <p:cNvSpPr/>
          <p:nvPr/>
        </p:nvSpPr>
        <p:spPr bwMode="auto">
          <a:xfrm>
            <a:off x="2678203"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 name="Rectangle 11">
            <a:extLst>
              <a:ext uri="{FF2B5EF4-FFF2-40B4-BE49-F238E27FC236}">
                <a16:creationId xmlns:a16="http://schemas.microsoft.com/office/drawing/2014/main" id="{789B629D-A4CB-4ABA-AD3D-E8BE4174B1DD}"/>
              </a:ext>
            </a:extLst>
          </p:cNvPr>
          <p:cNvSpPr/>
          <p:nvPr/>
        </p:nvSpPr>
        <p:spPr bwMode="auto">
          <a:xfrm>
            <a:off x="2944799"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 name="Rectangle 12">
            <a:extLst>
              <a:ext uri="{FF2B5EF4-FFF2-40B4-BE49-F238E27FC236}">
                <a16:creationId xmlns:a16="http://schemas.microsoft.com/office/drawing/2014/main" id="{43600064-C386-4498-AD0C-DDAFD2194C95}"/>
              </a:ext>
            </a:extLst>
          </p:cNvPr>
          <p:cNvSpPr/>
          <p:nvPr/>
        </p:nvSpPr>
        <p:spPr bwMode="auto">
          <a:xfrm>
            <a:off x="3213511"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4" name="Rectangle 13">
            <a:extLst>
              <a:ext uri="{FF2B5EF4-FFF2-40B4-BE49-F238E27FC236}">
                <a16:creationId xmlns:a16="http://schemas.microsoft.com/office/drawing/2014/main" id="{5237A0DF-261A-4FF9-A812-47E5E04E7F7B}"/>
              </a:ext>
            </a:extLst>
          </p:cNvPr>
          <p:cNvSpPr/>
          <p:nvPr/>
        </p:nvSpPr>
        <p:spPr bwMode="auto">
          <a:xfrm>
            <a:off x="3480107"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 name="Rectangle 14">
            <a:extLst>
              <a:ext uri="{FF2B5EF4-FFF2-40B4-BE49-F238E27FC236}">
                <a16:creationId xmlns:a16="http://schemas.microsoft.com/office/drawing/2014/main" id="{61B8D9D5-8C07-484E-BB32-0B274603404B}"/>
              </a:ext>
            </a:extLst>
          </p:cNvPr>
          <p:cNvSpPr/>
          <p:nvPr/>
        </p:nvSpPr>
        <p:spPr bwMode="auto">
          <a:xfrm>
            <a:off x="3740355"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 name="Rectangle 15">
            <a:extLst>
              <a:ext uri="{FF2B5EF4-FFF2-40B4-BE49-F238E27FC236}">
                <a16:creationId xmlns:a16="http://schemas.microsoft.com/office/drawing/2014/main" id="{8426265D-2215-46BD-9D22-E35D03CFCF29}"/>
              </a:ext>
            </a:extLst>
          </p:cNvPr>
          <p:cNvSpPr/>
          <p:nvPr/>
        </p:nvSpPr>
        <p:spPr bwMode="auto">
          <a:xfrm>
            <a:off x="4267200"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 name="Rectangle 16">
            <a:extLst>
              <a:ext uri="{FF2B5EF4-FFF2-40B4-BE49-F238E27FC236}">
                <a16:creationId xmlns:a16="http://schemas.microsoft.com/office/drawing/2014/main" id="{FE57AD48-B7CE-4B97-B6FD-03D68BFAF635}"/>
              </a:ext>
            </a:extLst>
          </p:cNvPr>
          <p:cNvSpPr/>
          <p:nvPr/>
        </p:nvSpPr>
        <p:spPr bwMode="auto">
          <a:xfrm>
            <a:off x="4533795"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Rectangle 17">
            <a:extLst>
              <a:ext uri="{FF2B5EF4-FFF2-40B4-BE49-F238E27FC236}">
                <a16:creationId xmlns:a16="http://schemas.microsoft.com/office/drawing/2014/main" id="{94939F2A-9921-42BC-ABBD-09AAAA633442}"/>
              </a:ext>
            </a:extLst>
          </p:cNvPr>
          <p:cNvSpPr/>
          <p:nvPr/>
        </p:nvSpPr>
        <p:spPr bwMode="auto">
          <a:xfrm>
            <a:off x="4794043"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 name="Rectangle 18">
            <a:extLst>
              <a:ext uri="{FF2B5EF4-FFF2-40B4-BE49-F238E27FC236}">
                <a16:creationId xmlns:a16="http://schemas.microsoft.com/office/drawing/2014/main" id="{35D14D84-FD99-471B-98D7-6CA71CCCD5DC}"/>
              </a:ext>
            </a:extLst>
          </p:cNvPr>
          <p:cNvSpPr/>
          <p:nvPr/>
        </p:nvSpPr>
        <p:spPr bwMode="auto">
          <a:xfrm>
            <a:off x="5060639"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 name="Rectangle 19">
            <a:extLst>
              <a:ext uri="{FF2B5EF4-FFF2-40B4-BE49-F238E27FC236}">
                <a16:creationId xmlns:a16="http://schemas.microsoft.com/office/drawing/2014/main" id="{BF510D31-50D7-45B5-8B30-3ECA5AEC5D23}"/>
              </a:ext>
            </a:extLst>
          </p:cNvPr>
          <p:cNvSpPr/>
          <p:nvPr/>
        </p:nvSpPr>
        <p:spPr bwMode="auto">
          <a:xfrm>
            <a:off x="5327235"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 name="Rectangle 20">
            <a:extLst>
              <a:ext uri="{FF2B5EF4-FFF2-40B4-BE49-F238E27FC236}">
                <a16:creationId xmlns:a16="http://schemas.microsoft.com/office/drawing/2014/main" id="{FE6F5889-3F5E-43ED-9316-6AA9D30EDB80}"/>
              </a:ext>
            </a:extLst>
          </p:cNvPr>
          <p:cNvSpPr/>
          <p:nvPr/>
        </p:nvSpPr>
        <p:spPr bwMode="auto">
          <a:xfrm>
            <a:off x="5593830"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 name="Rectangle 21">
            <a:extLst>
              <a:ext uri="{FF2B5EF4-FFF2-40B4-BE49-F238E27FC236}">
                <a16:creationId xmlns:a16="http://schemas.microsoft.com/office/drawing/2014/main" id="{CFD400A8-3EEE-44E7-9F66-DCD2BA832FB1}"/>
              </a:ext>
            </a:extLst>
          </p:cNvPr>
          <p:cNvSpPr/>
          <p:nvPr/>
        </p:nvSpPr>
        <p:spPr bwMode="auto">
          <a:xfrm>
            <a:off x="5854079"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 name="Rectangle 22">
            <a:extLst>
              <a:ext uri="{FF2B5EF4-FFF2-40B4-BE49-F238E27FC236}">
                <a16:creationId xmlns:a16="http://schemas.microsoft.com/office/drawing/2014/main" id="{8F51623D-04F1-4CE6-AA84-ADFF65CCF752}"/>
              </a:ext>
            </a:extLst>
          </p:cNvPr>
          <p:cNvSpPr/>
          <p:nvPr/>
        </p:nvSpPr>
        <p:spPr bwMode="auto">
          <a:xfrm>
            <a:off x="6120676" y="3689540"/>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Rectangle 23">
            <a:extLst>
              <a:ext uri="{FF2B5EF4-FFF2-40B4-BE49-F238E27FC236}">
                <a16:creationId xmlns:a16="http://schemas.microsoft.com/office/drawing/2014/main" id="{4DB1EF00-9589-4BC2-9A66-2CF72CF6C745}"/>
              </a:ext>
            </a:extLst>
          </p:cNvPr>
          <p:cNvSpPr/>
          <p:nvPr/>
        </p:nvSpPr>
        <p:spPr bwMode="auto">
          <a:xfrm>
            <a:off x="6378808"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07B05A0D-98E4-4F51-B26E-4C7196574157}"/>
              </a:ext>
            </a:extLst>
          </p:cNvPr>
          <p:cNvSpPr/>
          <p:nvPr/>
        </p:nvSpPr>
        <p:spPr bwMode="auto">
          <a:xfrm>
            <a:off x="6645404"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 name="Rectangle 25">
            <a:extLst>
              <a:ext uri="{FF2B5EF4-FFF2-40B4-BE49-F238E27FC236}">
                <a16:creationId xmlns:a16="http://schemas.microsoft.com/office/drawing/2014/main" id="{46C8D975-D468-4B78-941D-C9CADBE99341}"/>
              </a:ext>
            </a:extLst>
          </p:cNvPr>
          <p:cNvSpPr/>
          <p:nvPr/>
        </p:nvSpPr>
        <p:spPr bwMode="auto">
          <a:xfrm>
            <a:off x="6905651"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Rectangle 26">
            <a:extLst>
              <a:ext uri="{FF2B5EF4-FFF2-40B4-BE49-F238E27FC236}">
                <a16:creationId xmlns:a16="http://schemas.microsoft.com/office/drawing/2014/main" id="{328A2DD5-3ABD-4C1B-B3A6-6CEC96FDED07}"/>
              </a:ext>
            </a:extLst>
          </p:cNvPr>
          <p:cNvSpPr/>
          <p:nvPr/>
        </p:nvSpPr>
        <p:spPr bwMode="auto">
          <a:xfrm>
            <a:off x="7172247"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 name="Rectangle 27">
            <a:extLst>
              <a:ext uri="{FF2B5EF4-FFF2-40B4-BE49-F238E27FC236}">
                <a16:creationId xmlns:a16="http://schemas.microsoft.com/office/drawing/2014/main" id="{61A36285-6D4D-41CF-93B6-5F750CD555B1}"/>
              </a:ext>
            </a:extLst>
          </p:cNvPr>
          <p:cNvSpPr/>
          <p:nvPr/>
        </p:nvSpPr>
        <p:spPr bwMode="auto">
          <a:xfrm>
            <a:off x="7438843"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 name="Rectangle 28">
            <a:extLst>
              <a:ext uri="{FF2B5EF4-FFF2-40B4-BE49-F238E27FC236}">
                <a16:creationId xmlns:a16="http://schemas.microsoft.com/office/drawing/2014/main" id="{ABDE45F0-761D-49B1-8B7D-691944B784B1}"/>
              </a:ext>
            </a:extLst>
          </p:cNvPr>
          <p:cNvSpPr/>
          <p:nvPr/>
        </p:nvSpPr>
        <p:spPr bwMode="auto">
          <a:xfrm>
            <a:off x="7705439"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0" name="Rectangle 29">
            <a:extLst>
              <a:ext uri="{FF2B5EF4-FFF2-40B4-BE49-F238E27FC236}">
                <a16:creationId xmlns:a16="http://schemas.microsoft.com/office/drawing/2014/main" id="{47B80CA8-D1F1-4300-A151-5499FF7EFBD1}"/>
              </a:ext>
            </a:extLst>
          </p:cNvPr>
          <p:cNvSpPr/>
          <p:nvPr/>
        </p:nvSpPr>
        <p:spPr bwMode="auto">
          <a:xfrm>
            <a:off x="7965688"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1" name="Rectangle 30">
            <a:extLst>
              <a:ext uri="{FF2B5EF4-FFF2-40B4-BE49-F238E27FC236}">
                <a16:creationId xmlns:a16="http://schemas.microsoft.com/office/drawing/2014/main" id="{505A95A4-A23E-4F9A-BA21-C1E6C8619FA1}"/>
              </a:ext>
            </a:extLst>
          </p:cNvPr>
          <p:cNvSpPr/>
          <p:nvPr/>
        </p:nvSpPr>
        <p:spPr bwMode="auto">
          <a:xfrm>
            <a:off x="8232284"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2" name="Rectangle 31">
            <a:extLst>
              <a:ext uri="{FF2B5EF4-FFF2-40B4-BE49-F238E27FC236}">
                <a16:creationId xmlns:a16="http://schemas.microsoft.com/office/drawing/2014/main" id="{FA099D82-7047-48C5-A7FA-348868B01DF6}"/>
              </a:ext>
            </a:extLst>
          </p:cNvPr>
          <p:cNvSpPr/>
          <p:nvPr/>
        </p:nvSpPr>
        <p:spPr bwMode="auto">
          <a:xfrm>
            <a:off x="8492531"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3" name="Rectangle 32">
            <a:extLst>
              <a:ext uri="{FF2B5EF4-FFF2-40B4-BE49-F238E27FC236}">
                <a16:creationId xmlns:a16="http://schemas.microsoft.com/office/drawing/2014/main" id="{1AAE0E7B-0AA6-47E9-85FB-8B81954A83CD}"/>
              </a:ext>
            </a:extLst>
          </p:cNvPr>
          <p:cNvSpPr/>
          <p:nvPr/>
        </p:nvSpPr>
        <p:spPr bwMode="auto">
          <a:xfrm>
            <a:off x="8759127"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4" name="Rectangle 33">
            <a:extLst>
              <a:ext uri="{FF2B5EF4-FFF2-40B4-BE49-F238E27FC236}">
                <a16:creationId xmlns:a16="http://schemas.microsoft.com/office/drawing/2014/main" id="{BC98E73F-CE0D-4B05-88B8-9FB22991D655}"/>
              </a:ext>
            </a:extLst>
          </p:cNvPr>
          <p:cNvSpPr/>
          <p:nvPr/>
        </p:nvSpPr>
        <p:spPr bwMode="auto">
          <a:xfrm>
            <a:off x="9019376"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5" name="Rectangle 34">
            <a:extLst>
              <a:ext uri="{FF2B5EF4-FFF2-40B4-BE49-F238E27FC236}">
                <a16:creationId xmlns:a16="http://schemas.microsoft.com/office/drawing/2014/main" id="{B9580DAF-BF54-44FF-89E8-6A142E2DB762}"/>
              </a:ext>
            </a:extLst>
          </p:cNvPr>
          <p:cNvSpPr/>
          <p:nvPr/>
        </p:nvSpPr>
        <p:spPr bwMode="auto">
          <a:xfrm>
            <a:off x="9285972"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6" name="Rectangle 35">
            <a:extLst>
              <a:ext uri="{FF2B5EF4-FFF2-40B4-BE49-F238E27FC236}">
                <a16:creationId xmlns:a16="http://schemas.microsoft.com/office/drawing/2014/main" id="{C5297270-18D7-4E51-B598-2BAEE4389E05}"/>
              </a:ext>
            </a:extLst>
          </p:cNvPr>
          <p:cNvSpPr/>
          <p:nvPr/>
        </p:nvSpPr>
        <p:spPr bwMode="auto">
          <a:xfrm>
            <a:off x="9552568"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7" name="Rectangle 36">
            <a:extLst>
              <a:ext uri="{FF2B5EF4-FFF2-40B4-BE49-F238E27FC236}">
                <a16:creationId xmlns:a16="http://schemas.microsoft.com/office/drawing/2014/main" id="{8DA4845D-2015-45E1-BE8A-59F8303D5A15}"/>
              </a:ext>
            </a:extLst>
          </p:cNvPr>
          <p:cNvSpPr/>
          <p:nvPr/>
        </p:nvSpPr>
        <p:spPr bwMode="auto">
          <a:xfrm>
            <a:off x="9819164"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8" name="Rectangle 37">
            <a:extLst>
              <a:ext uri="{FF2B5EF4-FFF2-40B4-BE49-F238E27FC236}">
                <a16:creationId xmlns:a16="http://schemas.microsoft.com/office/drawing/2014/main" id="{B947952E-A3AB-4371-8F75-19435035AD62}"/>
              </a:ext>
            </a:extLst>
          </p:cNvPr>
          <p:cNvSpPr/>
          <p:nvPr/>
        </p:nvSpPr>
        <p:spPr bwMode="auto">
          <a:xfrm>
            <a:off x="10079411" y="368954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9" name="Rectangle 38">
            <a:extLst>
              <a:ext uri="{FF2B5EF4-FFF2-40B4-BE49-F238E27FC236}">
                <a16:creationId xmlns:a16="http://schemas.microsoft.com/office/drawing/2014/main" id="{FD13273C-D2B1-42B2-9232-47D6F3A0426C}"/>
              </a:ext>
            </a:extLst>
          </p:cNvPr>
          <p:cNvSpPr/>
          <p:nvPr/>
        </p:nvSpPr>
        <p:spPr bwMode="auto">
          <a:xfrm>
            <a:off x="10346007" y="3689540"/>
            <a:ext cx="266596" cy="293688"/>
          </a:xfrm>
          <a:prstGeom prst="rect">
            <a:avLst/>
          </a:prstGeom>
          <a:solidFill>
            <a:schemeClr val="accent2">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0" name="Rectangle 39">
            <a:extLst>
              <a:ext uri="{FF2B5EF4-FFF2-40B4-BE49-F238E27FC236}">
                <a16:creationId xmlns:a16="http://schemas.microsoft.com/office/drawing/2014/main" id="{2368C8A4-B17C-425D-B742-7A5FFFDB7671}"/>
              </a:ext>
            </a:extLst>
          </p:cNvPr>
          <p:cNvSpPr/>
          <p:nvPr/>
        </p:nvSpPr>
        <p:spPr bwMode="auto">
          <a:xfrm>
            <a:off x="2151359" y="3689540"/>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41" name="TextBox 109">
            <a:extLst>
              <a:ext uri="{FF2B5EF4-FFF2-40B4-BE49-F238E27FC236}">
                <a16:creationId xmlns:a16="http://schemas.microsoft.com/office/drawing/2014/main" id="{45491E6E-8ED1-4123-991F-C3A5F0A01F64}"/>
              </a:ext>
            </a:extLst>
          </p:cNvPr>
          <p:cNvSpPr txBox="1">
            <a:spLocks noChangeArrowheads="1"/>
          </p:cNvSpPr>
          <p:nvPr/>
        </p:nvSpPr>
        <p:spPr bwMode="auto">
          <a:xfrm>
            <a:off x="5691158" y="3689541"/>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Ayrılmış</a:t>
            </a:r>
          </a:p>
        </p:txBody>
      </p:sp>
      <p:sp>
        <p:nvSpPr>
          <p:cNvPr id="42" name="TextBox 144">
            <a:extLst>
              <a:ext uri="{FF2B5EF4-FFF2-40B4-BE49-F238E27FC236}">
                <a16:creationId xmlns:a16="http://schemas.microsoft.com/office/drawing/2014/main" id="{E81EB849-E8CF-4E4B-9836-DCE226548862}"/>
              </a:ext>
            </a:extLst>
          </p:cNvPr>
          <p:cNvSpPr txBox="1">
            <a:spLocks noChangeArrowheads="1"/>
          </p:cNvSpPr>
          <p:nvPr/>
        </p:nvSpPr>
        <p:spPr bwMode="auto">
          <a:xfrm>
            <a:off x="9713371" y="3138679"/>
            <a:ext cx="16228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PRIMASK</a:t>
            </a:r>
          </a:p>
        </p:txBody>
      </p:sp>
      <p:sp>
        <p:nvSpPr>
          <p:cNvPr id="43" name="TextBox 148">
            <a:extLst>
              <a:ext uri="{FF2B5EF4-FFF2-40B4-BE49-F238E27FC236}">
                <a16:creationId xmlns:a16="http://schemas.microsoft.com/office/drawing/2014/main" id="{DD501919-5B98-47F7-BCEF-319EC8E003E3}"/>
              </a:ext>
            </a:extLst>
          </p:cNvPr>
          <p:cNvSpPr txBox="1">
            <a:spLocks noChangeArrowheads="1"/>
          </p:cNvSpPr>
          <p:nvPr/>
        </p:nvSpPr>
        <p:spPr bwMode="auto">
          <a:xfrm>
            <a:off x="649113" y="3675254"/>
            <a:ext cx="139010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PRIMASK</a:t>
            </a:r>
          </a:p>
        </p:txBody>
      </p:sp>
      <p:sp>
        <p:nvSpPr>
          <p:cNvPr id="44" name="TextBox 151">
            <a:extLst>
              <a:ext uri="{FF2B5EF4-FFF2-40B4-BE49-F238E27FC236}">
                <a16:creationId xmlns:a16="http://schemas.microsoft.com/office/drawing/2014/main" id="{6811654A-131B-480D-B90B-90917EE52D3C}"/>
              </a:ext>
            </a:extLst>
          </p:cNvPr>
          <p:cNvSpPr txBox="1">
            <a:spLocks noChangeArrowheads="1"/>
          </p:cNvSpPr>
          <p:nvPr/>
        </p:nvSpPr>
        <p:spPr bwMode="auto">
          <a:xfrm>
            <a:off x="9952460" y="4970654"/>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bit0</a:t>
            </a:r>
          </a:p>
        </p:txBody>
      </p:sp>
      <p:sp>
        <p:nvSpPr>
          <p:cNvPr id="45" name="TextBox 154">
            <a:extLst>
              <a:ext uri="{FF2B5EF4-FFF2-40B4-BE49-F238E27FC236}">
                <a16:creationId xmlns:a16="http://schemas.microsoft.com/office/drawing/2014/main" id="{030B41D3-A6EA-4322-8E13-54FE82B14861}"/>
              </a:ext>
            </a:extLst>
          </p:cNvPr>
          <p:cNvSpPr txBox="1">
            <a:spLocks noChangeArrowheads="1"/>
          </p:cNvSpPr>
          <p:nvPr/>
        </p:nvSpPr>
        <p:spPr bwMode="auto">
          <a:xfrm>
            <a:off x="2115389" y="4970654"/>
            <a:ext cx="69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bit31</a:t>
            </a:r>
          </a:p>
        </p:txBody>
      </p:sp>
      <p:cxnSp>
        <p:nvCxnSpPr>
          <p:cNvPr id="46" name="Straight Arrow Connector 45">
            <a:extLst>
              <a:ext uri="{FF2B5EF4-FFF2-40B4-BE49-F238E27FC236}">
                <a16:creationId xmlns:a16="http://schemas.microsoft.com/office/drawing/2014/main" id="{20A1398B-5802-4AD5-8669-FE572A62BCAB}"/>
              </a:ext>
            </a:extLst>
          </p:cNvPr>
          <p:cNvCxnSpPr/>
          <p:nvPr/>
        </p:nvCxnSpPr>
        <p:spPr bwMode="auto">
          <a:xfrm flipH="1">
            <a:off x="10470842" y="3430779"/>
            <a:ext cx="8463" cy="2444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 name="Rectangle 1"/>
          <p:cNvSpPr/>
          <p:nvPr/>
        </p:nvSpPr>
        <p:spPr>
          <a:xfrm>
            <a:off x="572428" y="5420877"/>
            <a:ext cx="11100460" cy="1077218"/>
          </a:xfrm>
          <a:prstGeom prst="rect">
            <a:avLst/>
          </a:prstGeom>
        </p:spPr>
        <p:txBody>
          <a:bodyPr wrap="square">
            <a:spAutoFit/>
          </a:bodyPr>
          <a:lstStyle/>
          <a:p>
            <a:r>
              <a:rPr lang="en-US" sz="1600" dirty="0">
                <a:latin typeface="+mn-lt"/>
                <a:ea typeface="MS PGothic" pitchFamily="34" charset="-128"/>
              </a:rPr>
              <a:t>PRIMASK </a:t>
            </a:r>
            <a:r>
              <a:rPr lang="en-US" sz="1600" dirty="0" err="1">
                <a:latin typeface="+mn-lt"/>
                <a:ea typeface="MS PGothic" pitchFamily="34" charset="-128"/>
              </a:rPr>
              <a:t>kaydı</a:t>
            </a:r>
            <a:r>
              <a:rPr lang="en-US" sz="1600" dirty="0">
                <a:latin typeface="+mn-lt"/>
                <a:ea typeface="MS PGothic" pitchFamily="34" charset="-128"/>
              </a:rPr>
              <a:t>, 1 bit </a:t>
            </a:r>
            <a:r>
              <a:rPr lang="en-US" sz="1600" dirty="0" err="1">
                <a:latin typeface="+mn-lt"/>
                <a:ea typeface="MS PGothic" pitchFamily="34" charset="-128"/>
              </a:rPr>
              <a:t>genişliğinde</a:t>
            </a:r>
            <a:r>
              <a:rPr lang="en-US" sz="1600" dirty="0">
                <a:latin typeface="+mn-lt"/>
                <a:ea typeface="MS PGothic" pitchFamily="34" charset="-128"/>
              </a:rPr>
              <a:t> </a:t>
            </a:r>
            <a:r>
              <a:rPr lang="en-US" sz="1600" dirty="0" err="1">
                <a:latin typeface="+mn-lt"/>
                <a:ea typeface="MS PGothic" pitchFamily="34" charset="-128"/>
              </a:rPr>
              <a:t>bir</a:t>
            </a:r>
            <a:r>
              <a:rPr lang="en-US" sz="1600" dirty="0">
                <a:latin typeface="+mn-lt"/>
                <a:ea typeface="MS PGothic" pitchFamily="34" charset="-128"/>
              </a:rPr>
              <a:t> </a:t>
            </a:r>
            <a:r>
              <a:rPr lang="tr-TR" sz="1600" dirty="0" smtClean="0">
                <a:latin typeface="+mn-lt"/>
                <a:ea typeface="MS PGothic" pitchFamily="34" charset="-128"/>
              </a:rPr>
              <a:t>kemse</a:t>
            </a:r>
            <a:r>
              <a:rPr lang="en-US" sz="1600" dirty="0" smtClean="0">
                <a:latin typeface="+mn-lt"/>
                <a:ea typeface="MS PGothic" pitchFamily="34" charset="-128"/>
              </a:rPr>
              <a:t> </a:t>
            </a:r>
            <a:r>
              <a:rPr lang="en-US" sz="1600" dirty="0" err="1">
                <a:latin typeface="+mn-lt"/>
                <a:ea typeface="MS PGothic" pitchFamily="34" charset="-128"/>
              </a:rPr>
              <a:t>maskesi</a:t>
            </a:r>
            <a:r>
              <a:rPr lang="en-US" sz="1600" dirty="0">
                <a:latin typeface="+mn-lt"/>
                <a:ea typeface="MS PGothic" pitchFamily="34" charset="-128"/>
              </a:rPr>
              <a:t> </a:t>
            </a:r>
            <a:r>
              <a:rPr lang="en-US" sz="1600" dirty="0" err="1" smtClean="0">
                <a:latin typeface="+mn-lt"/>
                <a:ea typeface="MS PGothic" pitchFamily="34" charset="-128"/>
              </a:rPr>
              <a:t>registerıdır</a:t>
            </a:r>
            <a:r>
              <a:rPr lang="en-US" sz="1600" dirty="0" smtClean="0">
                <a:latin typeface="+mn-lt"/>
                <a:ea typeface="MS PGothic" pitchFamily="34" charset="-128"/>
              </a:rPr>
              <a:t>. </a:t>
            </a:r>
            <a:r>
              <a:rPr lang="en-US" sz="1600" dirty="0" err="1">
                <a:latin typeface="+mn-lt"/>
                <a:ea typeface="MS PGothic" pitchFamily="34" charset="-128"/>
              </a:rPr>
              <a:t>Ayarlandığında</a:t>
            </a:r>
            <a:r>
              <a:rPr lang="en-US" sz="1600" dirty="0">
                <a:latin typeface="+mn-lt"/>
                <a:ea typeface="MS PGothic" pitchFamily="34" charset="-128"/>
              </a:rPr>
              <a:t>, NMI </a:t>
            </a:r>
            <a:r>
              <a:rPr lang="en-US" sz="1600" dirty="0" err="1">
                <a:latin typeface="+mn-lt"/>
                <a:ea typeface="MS PGothic" pitchFamily="34" charset="-128"/>
              </a:rPr>
              <a:t>ve</a:t>
            </a:r>
            <a:r>
              <a:rPr lang="en-US" sz="1600" dirty="0">
                <a:latin typeface="+mn-lt"/>
                <a:ea typeface="MS PGothic" pitchFamily="34" charset="-128"/>
              </a:rPr>
              <a:t> </a:t>
            </a:r>
            <a:r>
              <a:rPr lang="en-US" sz="1600" dirty="0" err="1">
                <a:latin typeface="+mn-lt"/>
                <a:ea typeface="MS PGothic" pitchFamily="34" charset="-128"/>
              </a:rPr>
              <a:t>donanım</a:t>
            </a:r>
            <a:r>
              <a:rPr lang="en-US" sz="1600" dirty="0">
                <a:latin typeface="+mn-lt"/>
                <a:ea typeface="MS PGothic" pitchFamily="34" charset="-128"/>
              </a:rPr>
              <a:t> </a:t>
            </a:r>
            <a:r>
              <a:rPr lang="en-US" sz="1600" dirty="0" err="1">
                <a:latin typeface="+mn-lt"/>
                <a:ea typeface="MS PGothic" pitchFamily="34" charset="-128"/>
              </a:rPr>
              <a:t>hatası</a:t>
            </a:r>
            <a:r>
              <a:rPr lang="en-US" sz="1600" dirty="0">
                <a:latin typeface="+mn-lt"/>
                <a:ea typeface="MS PGothic" pitchFamily="34" charset="-128"/>
              </a:rPr>
              <a:t> </a:t>
            </a:r>
            <a:r>
              <a:rPr lang="en-US" sz="1600" dirty="0" err="1">
                <a:latin typeface="+mn-lt"/>
                <a:ea typeface="MS PGothic" pitchFamily="34" charset="-128"/>
              </a:rPr>
              <a:t>istisnası</a:t>
            </a:r>
            <a:r>
              <a:rPr lang="en-US" sz="1600" dirty="0">
                <a:latin typeface="+mn-lt"/>
                <a:ea typeface="MS PGothic" pitchFamily="34" charset="-128"/>
              </a:rPr>
              <a:t> </a:t>
            </a:r>
            <a:r>
              <a:rPr lang="en-US" sz="1600" dirty="0" err="1">
                <a:latin typeface="+mn-lt"/>
                <a:ea typeface="MS PGothic" pitchFamily="34" charset="-128"/>
              </a:rPr>
              <a:t>dışındaki</a:t>
            </a:r>
            <a:r>
              <a:rPr lang="en-US" sz="1600" dirty="0">
                <a:latin typeface="+mn-lt"/>
                <a:ea typeface="MS PGothic" pitchFamily="34" charset="-128"/>
              </a:rPr>
              <a:t> </a:t>
            </a:r>
            <a:r>
              <a:rPr lang="en-US" sz="1600" dirty="0" err="1">
                <a:latin typeface="+mn-lt"/>
                <a:ea typeface="MS PGothic" pitchFamily="34" charset="-128"/>
              </a:rPr>
              <a:t>tüm</a:t>
            </a:r>
            <a:r>
              <a:rPr lang="en-US" sz="1600" dirty="0">
                <a:latin typeface="+mn-lt"/>
                <a:ea typeface="MS PGothic" pitchFamily="34" charset="-128"/>
              </a:rPr>
              <a:t> </a:t>
            </a:r>
            <a:r>
              <a:rPr lang="en-US" sz="1600" dirty="0" err="1">
                <a:latin typeface="+mn-lt"/>
                <a:ea typeface="MS PGothic" pitchFamily="34" charset="-128"/>
              </a:rPr>
              <a:t>kesintileri</a:t>
            </a:r>
            <a:r>
              <a:rPr lang="en-US" sz="1600" dirty="0">
                <a:latin typeface="+mn-lt"/>
                <a:ea typeface="MS PGothic" pitchFamily="34" charset="-128"/>
              </a:rPr>
              <a:t> </a:t>
            </a:r>
            <a:r>
              <a:rPr lang="en-US" sz="1600" dirty="0" err="1">
                <a:latin typeface="+mn-lt"/>
                <a:ea typeface="MS PGothic" pitchFamily="34" charset="-128"/>
              </a:rPr>
              <a:t>engeller</a:t>
            </a:r>
            <a:r>
              <a:rPr lang="en-US" sz="1600" dirty="0">
                <a:latin typeface="+mn-lt"/>
                <a:ea typeface="MS PGothic" pitchFamily="34" charset="-128"/>
              </a:rPr>
              <a:t>. </a:t>
            </a:r>
            <a:r>
              <a:rPr lang="en-US" sz="1600" dirty="0" err="1">
                <a:latin typeface="+mn-lt"/>
                <a:ea typeface="MS PGothic" pitchFamily="34" charset="-128"/>
              </a:rPr>
              <a:t>Etkili</a:t>
            </a:r>
            <a:r>
              <a:rPr lang="en-US" sz="1600" dirty="0">
                <a:latin typeface="+mn-lt"/>
                <a:ea typeface="MS PGothic" pitchFamily="34" charset="-128"/>
              </a:rPr>
              <a:t> </a:t>
            </a:r>
            <a:r>
              <a:rPr lang="en-US" sz="1600" dirty="0" err="1">
                <a:latin typeface="+mn-lt"/>
                <a:ea typeface="MS PGothic" pitchFamily="34" charset="-128"/>
              </a:rPr>
              <a:t>bir</a:t>
            </a:r>
            <a:r>
              <a:rPr lang="en-US" sz="1600" dirty="0">
                <a:latin typeface="+mn-lt"/>
                <a:ea typeface="MS PGothic" pitchFamily="34" charset="-128"/>
              </a:rPr>
              <a:t> </a:t>
            </a:r>
            <a:r>
              <a:rPr lang="en-US" sz="1600" dirty="0" err="1">
                <a:latin typeface="+mn-lt"/>
                <a:ea typeface="MS PGothic" pitchFamily="34" charset="-128"/>
              </a:rPr>
              <a:t>şekilde</a:t>
            </a:r>
            <a:r>
              <a:rPr lang="en-US" sz="1600" dirty="0">
                <a:latin typeface="+mn-lt"/>
                <a:ea typeface="MS PGothic" pitchFamily="34" charset="-128"/>
              </a:rPr>
              <a:t>, </a:t>
            </a:r>
            <a:r>
              <a:rPr lang="en-US" sz="1600" dirty="0" err="1">
                <a:latin typeface="+mn-lt"/>
                <a:ea typeface="MS PGothic" pitchFamily="34" charset="-128"/>
              </a:rPr>
              <a:t>mevcut</a:t>
            </a:r>
            <a:r>
              <a:rPr lang="en-US" sz="1600" dirty="0">
                <a:latin typeface="+mn-lt"/>
                <a:ea typeface="MS PGothic" pitchFamily="34" charset="-128"/>
              </a:rPr>
              <a:t> </a:t>
            </a:r>
            <a:r>
              <a:rPr lang="en-US" sz="1600" dirty="0" err="1">
                <a:latin typeface="+mn-lt"/>
                <a:ea typeface="MS PGothic" pitchFamily="34" charset="-128"/>
              </a:rPr>
              <a:t>kesinti</a:t>
            </a:r>
            <a:r>
              <a:rPr lang="en-US" sz="1600" dirty="0">
                <a:latin typeface="+mn-lt"/>
                <a:ea typeface="MS PGothic" pitchFamily="34" charset="-128"/>
              </a:rPr>
              <a:t> </a:t>
            </a:r>
            <a:r>
              <a:rPr lang="en-US" sz="1600" dirty="0" err="1">
                <a:latin typeface="+mn-lt"/>
                <a:ea typeface="MS PGothic" pitchFamily="34" charset="-128"/>
              </a:rPr>
              <a:t>öncelik</a:t>
            </a:r>
            <a:r>
              <a:rPr lang="en-US" sz="1600" dirty="0">
                <a:latin typeface="+mn-lt"/>
                <a:ea typeface="MS PGothic" pitchFamily="34" charset="-128"/>
              </a:rPr>
              <a:t> </a:t>
            </a:r>
            <a:r>
              <a:rPr lang="en-US" sz="1600" dirty="0" err="1">
                <a:latin typeface="+mn-lt"/>
                <a:ea typeface="MS PGothic" pitchFamily="34" charset="-128"/>
              </a:rPr>
              <a:t>seviyesini</a:t>
            </a:r>
            <a:r>
              <a:rPr lang="en-US" sz="1600" dirty="0">
                <a:latin typeface="+mn-lt"/>
                <a:ea typeface="MS PGothic" pitchFamily="34" charset="-128"/>
              </a:rPr>
              <a:t> 0'a </a:t>
            </a:r>
            <a:r>
              <a:rPr lang="en-US" sz="1600" dirty="0" err="1">
                <a:latin typeface="+mn-lt"/>
                <a:ea typeface="MS PGothic" pitchFamily="34" charset="-128"/>
              </a:rPr>
              <a:t>yükseltir</a:t>
            </a:r>
            <a:r>
              <a:rPr lang="en-US" sz="1600" dirty="0">
                <a:latin typeface="+mn-lt"/>
                <a:ea typeface="MS PGothic" pitchFamily="34" charset="-128"/>
              </a:rPr>
              <a:t>;</a:t>
            </a:r>
            <a:r>
              <a:rPr lang="en-GB" sz="1600" dirty="0" err="1">
                <a:latin typeface="+mn-lt"/>
                <a:ea typeface="MS PGothic" pitchFamily="34" charset="-128"/>
              </a:rPr>
              <a:t>programlanabilir</a:t>
            </a:r>
            <a:r>
              <a:rPr lang="en-GB" sz="1600" dirty="0">
                <a:latin typeface="+mn-lt"/>
                <a:ea typeface="MS PGothic" pitchFamily="34" charset="-128"/>
              </a:rPr>
              <a:t> </a:t>
            </a:r>
            <a:r>
              <a:rPr lang="en-GB" sz="1600" dirty="0" err="1">
                <a:latin typeface="+mn-lt"/>
                <a:ea typeface="MS PGothic" pitchFamily="34" charset="-128"/>
              </a:rPr>
              <a:t>bir</a:t>
            </a:r>
            <a:r>
              <a:rPr lang="en-GB" sz="1600" dirty="0">
                <a:latin typeface="+mn-lt"/>
                <a:ea typeface="MS PGothic" pitchFamily="34" charset="-128"/>
              </a:rPr>
              <a:t> </a:t>
            </a:r>
            <a:r>
              <a:rPr lang="en-GB" sz="1600" dirty="0" err="1">
                <a:latin typeface="+mn-lt"/>
                <a:ea typeface="MS PGothic" pitchFamily="34" charset="-128"/>
              </a:rPr>
              <a:t>istisna</a:t>
            </a:r>
            <a:r>
              <a:rPr lang="en-GB" sz="1600" dirty="0">
                <a:latin typeface="+mn-lt"/>
                <a:ea typeface="MS PGothic" pitchFamily="34" charset="-128"/>
              </a:rPr>
              <a:t>. </a:t>
            </a:r>
            <a:r>
              <a:rPr lang="en-US" sz="1600" dirty="0">
                <a:latin typeface="+mn-lt"/>
                <a:ea typeface="MS PGothic" pitchFamily="34" charset="-128"/>
              </a:rPr>
              <a:t>PRIMASK </a:t>
            </a:r>
            <a:r>
              <a:rPr lang="en-US" sz="1600" dirty="0" err="1">
                <a:latin typeface="+mn-lt"/>
                <a:ea typeface="MS PGothic" pitchFamily="34" charset="-128"/>
              </a:rPr>
              <a:t>yazmacına</a:t>
            </a:r>
            <a:r>
              <a:rPr lang="en-US" sz="1600" dirty="0">
                <a:latin typeface="+mn-lt"/>
                <a:ea typeface="MS PGothic" pitchFamily="34" charset="-128"/>
              </a:rPr>
              <a:t>, </a:t>
            </a:r>
            <a:r>
              <a:rPr lang="en-US" sz="1600" dirty="0" err="1">
                <a:latin typeface="+mn-lt"/>
                <a:ea typeface="MS PGothic" pitchFamily="34" charset="-128"/>
              </a:rPr>
              <a:t>özel</a:t>
            </a:r>
            <a:r>
              <a:rPr lang="en-US" sz="1600" dirty="0">
                <a:latin typeface="+mn-lt"/>
                <a:ea typeface="MS PGothic" pitchFamily="34" charset="-128"/>
              </a:rPr>
              <a:t> </a:t>
            </a:r>
            <a:r>
              <a:rPr lang="en-US" sz="1600" dirty="0" smtClean="0">
                <a:latin typeface="+mn-lt"/>
                <a:ea typeface="MS PGothic" pitchFamily="34" charset="-128"/>
              </a:rPr>
              <a:t>register </a:t>
            </a:r>
            <a:r>
              <a:rPr lang="en-US" sz="1600" dirty="0" err="1">
                <a:latin typeface="+mn-lt"/>
                <a:ea typeface="MS PGothic" pitchFamily="34" charset="-128"/>
              </a:rPr>
              <a:t>erişim</a:t>
            </a:r>
            <a:r>
              <a:rPr lang="en-US" sz="1600" dirty="0">
                <a:latin typeface="+mn-lt"/>
                <a:ea typeface="MS PGothic" pitchFamily="34" charset="-128"/>
              </a:rPr>
              <a:t> </a:t>
            </a:r>
            <a:r>
              <a:rPr lang="en-US" sz="1600" dirty="0" err="1">
                <a:latin typeface="+mn-lt"/>
                <a:ea typeface="MS PGothic" pitchFamily="34" charset="-128"/>
              </a:rPr>
              <a:t>talimatları</a:t>
            </a:r>
            <a:r>
              <a:rPr lang="en-US" sz="1600" dirty="0">
                <a:latin typeface="+mn-lt"/>
                <a:ea typeface="MS PGothic" pitchFamily="34" charset="-128"/>
              </a:rPr>
              <a:t> (MSR </a:t>
            </a:r>
            <a:r>
              <a:rPr lang="en-US" sz="1600" dirty="0" err="1">
                <a:latin typeface="+mn-lt"/>
                <a:ea typeface="MS PGothic" pitchFamily="34" charset="-128"/>
              </a:rPr>
              <a:t>ve</a:t>
            </a:r>
            <a:r>
              <a:rPr lang="en-US" sz="1600" dirty="0">
                <a:latin typeface="+mn-lt"/>
                <a:ea typeface="MS PGothic" pitchFamily="34" charset="-128"/>
              </a:rPr>
              <a:t> MRS) </a:t>
            </a:r>
            <a:r>
              <a:rPr lang="en-US" sz="1600" dirty="0" err="1">
                <a:latin typeface="+mn-lt"/>
                <a:ea typeface="MS PGothic" pitchFamily="34" charset="-128"/>
              </a:rPr>
              <a:t>ve</a:t>
            </a:r>
            <a:r>
              <a:rPr lang="en-US" sz="1600" dirty="0">
                <a:latin typeface="+mn-lt"/>
                <a:ea typeface="MS PGothic" pitchFamily="34" charset="-128"/>
              </a:rPr>
              <a:t> </a:t>
            </a:r>
            <a:r>
              <a:rPr lang="en-US" sz="1600" dirty="0" err="1">
                <a:latin typeface="+mn-lt"/>
                <a:ea typeface="MS PGothic" pitchFamily="34" charset="-128"/>
              </a:rPr>
              <a:t>ayrıca</a:t>
            </a:r>
            <a:r>
              <a:rPr lang="en-US" sz="1600" dirty="0">
                <a:latin typeface="+mn-lt"/>
                <a:ea typeface="MS PGothic" pitchFamily="34" charset="-128"/>
              </a:rPr>
              <a:t> </a:t>
            </a:r>
            <a:r>
              <a:rPr lang="en-US" sz="1600" dirty="0" err="1">
                <a:latin typeface="+mn-lt"/>
                <a:ea typeface="MS PGothic" pitchFamily="34" charset="-128"/>
              </a:rPr>
              <a:t>değişiklik</a:t>
            </a:r>
            <a:r>
              <a:rPr lang="en-US" sz="1600" dirty="0">
                <a:latin typeface="+mn-lt"/>
                <a:ea typeface="MS PGothic" pitchFamily="34" charset="-128"/>
              </a:rPr>
              <a:t> </a:t>
            </a:r>
            <a:r>
              <a:rPr lang="en-US" sz="1600" dirty="0" err="1">
                <a:latin typeface="+mn-lt"/>
                <a:ea typeface="MS PGothic" pitchFamily="34" charset="-128"/>
              </a:rPr>
              <a:t>işlemcisi</a:t>
            </a:r>
            <a:r>
              <a:rPr lang="en-US" sz="1600" dirty="0">
                <a:latin typeface="+mn-lt"/>
                <a:ea typeface="MS PGothic" pitchFamily="34" charset="-128"/>
              </a:rPr>
              <a:t> </a:t>
            </a:r>
            <a:r>
              <a:rPr lang="en-US" sz="1600" dirty="0" err="1">
                <a:latin typeface="+mn-lt"/>
                <a:ea typeface="MS PGothic" pitchFamily="34" charset="-128"/>
              </a:rPr>
              <a:t>durumu</a:t>
            </a:r>
            <a:r>
              <a:rPr lang="en-US" sz="1600" dirty="0">
                <a:latin typeface="+mn-lt"/>
                <a:ea typeface="MS PGothic" pitchFamily="34" charset="-128"/>
              </a:rPr>
              <a:t> (CPS) </a:t>
            </a:r>
            <a:r>
              <a:rPr lang="en-US" sz="1600" dirty="0" err="1">
                <a:latin typeface="+mn-lt"/>
                <a:ea typeface="MS PGothic" pitchFamily="34" charset="-128"/>
              </a:rPr>
              <a:t>adı</a:t>
            </a:r>
            <a:r>
              <a:rPr lang="en-US" sz="1600" dirty="0">
                <a:latin typeface="+mn-lt"/>
                <a:ea typeface="MS PGothic" pitchFamily="34" charset="-128"/>
              </a:rPr>
              <a:t> </a:t>
            </a:r>
            <a:r>
              <a:rPr lang="en-US" sz="1600" dirty="0" err="1">
                <a:latin typeface="+mn-lt"/>
                <a:ea typeface="MS PGothic" pitchFamily="34" charset="-128"/>
              </a:rPr>
              <a:t>verilen</a:t>
            </a:r>
            <a:r>
              <a:rPr lang="en-US" sz="1600" dirty="0">
                <a:latin typeface="+mn-lt"/>
                <a:ea typeface="MS PGothic" pitchFamily="34" charset="-128"/>
              </a:rPr>
              <a:t> </a:t>
            </a:r>
            <a:r>
              <a:rPr lang="en-US" sz="1600" dirty="0" err="1">
                <a:latin typeface="+mn-lt"/>
                <a:ea typeface="MS PGothic" pitchFamily="34" charset="-128"/>
              </a:rPr>
              <a:t>bir</a:t>
            </a:r>
            <a:r>
              <a:rPr lang="en-US" sz="1600" dirty="0">
                <a:latin typeface="+mn-lt"/>
                <a:ea typeface="MS PGothic" pitchFamily="34" charset="-128"/>
              </a:rPr>
              <a:t> </a:t>
            </a:r>
            <a:r>
              <a:rPr lang="en-US" sz="1600" dirty="0" err="1">
                <a:latin typeface="+mn-lt"/>
                <a:ea typeface="MS PGothic" pitchFamily="34" charset="-128"/>
              </a:rPr>
              <a:t>talimat</a:t>
            </a:r>
            <a:r>
              <a:rPr lang="en-US" sz="1600" dirty="0">
                <a:latin typeface="+mn-lt"/>
                <a:ea typeface="MS PGothic" pitchFamily="34" charset="-128"/>
              </a:rPr>
              <a:t> </a:t>
            </a:r>
            <a:r>
              <a:rPr lang="en-US" sz="1600" dirty="0" err="1">
                <a:latin typeface="+mn-lt"/>
                <a:ea typeface="MS PGothic" pitchFamily="34" charset="-128"/>
              </a:rPr>
              <a:t>kullanılarak</a:t>
            </a:r>
            <a:r>
              <a:rPr lang="en-US" sz="1600" dirty="0">
                <a:latin typeface="+mn-lt"/>
                <a:ea typeface="MS PGothic" pitchFamily="34" charset="-128"/>
              </a:rPr>
              <a:t> </a:t>
            </a:r>
            <a:r>
              <a:rPr lang="en-US" sz="1600" dirty="0" err="1">
                <a:latin typeface="+mn-lt"/>
                <a:ea typeface="MS PGothic" pitchFamily="34" charset="-128"/>
              </a:rPr>
              <a:t>erişilebilir</a:t>
            </a:r>
            <a:r>
              <a:rPr lang="en-US" sz="1600" dirty="0">
                <a:latin typeface="+mn-lt"/>
                <a:ea typeface="MS PGothic" pitchFamily="34" charset="-128"/>
              </a:rPr>
              <a:t>. </a:t>
            </a:r>
            <a:r>
              <a:rPr lang="en-US" sz="1600" dirty="0" smtClean="0">
                <a:latin typeface="+mn-lt"/>
                <a:ea typeface="MS PGothic" pitchFamily="34" charset="-128"/>
              </a:rPr>
              <a:t>Bu </a:t>
            </a:r>
            <a:r>
              <a:rPr lang="en-GB" sz="1600" dirty="0">
                <a:ea typeface="MS PGothic" pitchFamily="34" charset="-128"/>
              </a:rPr>
              <a:t>zaman </a:t>
            </a:r>
            <a:r>
              <a:rPr lang="en-GB" sz="1600" dirty="0" err="1">
                <a:ea typeface="MS PGothic" pitchFamily="34" charset="-128"/>
              </a:rPr>
              <a:t>açısından</a:t>
            </a:r>
            <a:r>
              <a:rPr lang="en-GB" sz="1600" dirty="0">
                <a:ea typeface="MS PGothic" pitchFamily="34" charset="-128"/>
              </a:rPr>
              <a:t> </a:t>
            </a:r>
            <a:r>
              <a:rPr lang="en-GB" sz="1600" dirty="0" err="1">
                <a:ea typeface="MS PGothic" pitchFamily="34" charset="-128"/>
              </a:rPr>
              <a:t>kritik</a:t>
            </a:r>
            <a:r>
              <a:rPr lang="en-GB" sz="1600" dirty="0">
                <a:ea typeface="MS PGothic" pitchFamily="34" charset="-128"/>
              </a:rPr>
              <a:t> </a:t>
            </a:r>
            <a:r>
              <a:rPr lang="en-GB" sz="1600" dirty="0" err="1">
                <a:ea typeface="MS PGothic" pitchFamily="34" charset="-128"/>
              </a:rPr>
              <a:t>rutinleri</a:t>
            </a:r>
            <a:r>
              <a:rPr lang="en-GB" sz="1600" dirty="0">
                <a:ea typeface="MS PGothic" pitchFamily="34" charset="-128"/>
              </a:rPr>
              <a:t> </a:t>
            </a:r>
            <a:r>
              <a:rPr lang="en-GB" sz="1600" dirty="0" err="1">
                <a:ea typeface="MS PGothic" pitchFamily="34" charset="-128"/>
              </a:rPr>
              <a:t>işlemek</a:t>
            </a:r>
            <a:r>
              <a:rPr lang="en-GB" sz="1600" dirty="0">
                <a:ea typeface="MS PGothic" pitchFamily="34" charset="-128"/>
              </a:rPr>
              <a:t> </a:t>
            </a:r>
            <a:r>
              <a:rPr lang="en-GB" sz="1600" dirty="0" err="1">
                <a:ea typeface="MS PGothic" pitchFamily="34" charset="-128"/>
              </a:rPr>
              <a:t>için</a:t>
            </a:r>
            <a:r>
              <a:rPr lang="en-US" sz="1600" dirty="0" smtClean="0">
                <a:latin typeface="+mn-lt"/>
                <a:ea typeface="MS PGothic" pitchFamily="34" charset="-128"/>
              </a:rPr>
              <a:t> </a:t>
            </a:r>
            <a:r>
              <a:rPr lang="en-US" sz="1600" dirty="0" err="1">
                <a:latin typeface="+mn-lt"/>
                <a:ea typeface="MS PGothic" pitchFamily="34" charset="-128"/>
              </a:rPr>
              <a:t>yaygın</a:t>
            </a:r>
            <a:r>
              <a:rPr lang="en-US" sz="1600" dirty="0">
                <a:latin typeface="+mn-lt"/>
                <a:ea typeface="MS PGothic" pitchFamily="34" charset="-128"/>
              </a:rPr>
              <a:t> </a:t>
            </a:r>
            <a:r>
              <a:rPr lang="en-US" sz="1600" dirty="0" err="1">
                <a:latin typeface="+mn-lt"/>
                <a:ea typeface="MS PGothic" pitchFamily="34" charset="-128"/>
              </a:rPr>
              <a:t>olarak</a:t>
            </a:r>
            <a:r>
              <a:rPr lang="en-US" sz="1600" dirty="0">
                <a:latin typeface="+mn-lt"/>
                <a:ea typeface="MS PGothic" pitchFamily="34" charset="-128"/>
              </a:rPr>
              <a:t> </a:t>
            </a:r>
            <a:r>
              <a:rPr lang="en-US" sz="1600" dirty="0" err="1" smtClean="0">
                <a:latin typeface="+mn-lt"/>
                <a:ea typeface="MS PGothic" pitchFamily="34" charset="-128"/>
              </a:rPr>
              <a:t>kullanılır</a:t>
            </a:r>
            <a:r>
              <a:rPr lang="en-GB" sz="1600" dirty="0" smtClean="0">
                <a:latin typeface="+mn-lt"/>
                <a:ea typeface="MS PGothic" pitchFamily="34" charset="-128"/>
              </a:rPr>
              <a:t>.</a:t>
            </a:r>
            <a:endParaRPr lang="en-GB" sz="1600" dirty="0">
              <a:latin typeface="+mn-lt"/>
            </a:endParaRPr>
          </a:p>
        </p:txBody>
      </p:sp>
    </p:spTree>
    <p:extLst>
      <p:ext uri="{BB962C8B-B14F-4D97-AF65-F5344CB8AC3E}">
        <p14:creationId xmlns:p14="http://schemas.microsoft.com/office/powerpoint/2010/main" val="14746629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6" name="Rectangle 5">
            <a:extLst>
              <a:ext uri="{FF2B5EF4-FFF2-40B4-BE49-F238E27FC236}">
                <a16:creationId xmlns:a16="http://schemas.microsoft.com/office/drawing/2014/main" id="{AE41335E-4F70-40CF-84BF-080E95975BB0}"/>
              </a:ext>
            </a:extLst>
          </p:cNvPr>
          <p:cNvSpPr/>
          <p:nvPr/>
        </p:nvSpPr>
        <p:spPr bwMode="auto">
          <a:xfrm>
            <a:off x="4762757" y="11350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R0</a:t>
            </a:r>
          </a:p>
        </p:txBody>
      </p:sp>
      <p:sp>
        <p:nvSpPr>
          <p:cNvPr id="7" name="Rectangle 6">
            <a:extLst>
              <a:ext uri="{FF2B5EF4-FFF2-40B4-BE49-F238E27FC236}">
                <a16:creationId xmlns:a16="http://schemas.microsoft.com/office/drawing/2014/main" id="{BADBD55C-DFDF-4AA1-8737-33793B963A11}"/>
              </a:ext>
            </a:extLst>
          </p:cNvPr>
          <p:cNvSpPr/>
          <p:nvPr/>
        </p:nvSpPr>
        <p:spPr bwMode="auto">
          <a:xfrm>
            <a:off x="4762757" y="13716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a:t>
            </a:r>
          </a:p>
        </p:txBody>
      </p:sp>
      <p:sp>
        <p:nvSpPr>
          <p:cNvPr id="8" name="Rectangle 7">
            <a:extLst>
              <a:ext uri="{FF2B5EF4-FFF2-40B4-BE49-F238E27FC236}">
                <a16:creationId xmlns:a16="http://schemas.microsoft.com/office/drawing/2014/main" id="{27D3961D-CF2B-41EE-A746-0C3CFB7795DC}"/>
              </a:ext>
            </a:extLst>
          </p:cNvPr>
          <p:cNvSpPr/>
          <p:nvPr/>
        </p:nvSpPr>
        <p:spPr bwMode="auto">
          <a:xfrm>
            <a:off x="4762757" y="16097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R2</a:t>
            </a:r>
          </a:p>
        </p:txBody>
      </p:sp>
      <p:sp>
        <p:nvSpPr>
          <p:cNvPr id="9" name="Rectangle 8">
            <a:extLst>
              <a:ext uri="{FF2B5EF4-FFF2-40B4-BE49-F238E27FC236}">
                <a16:creationId xmlns:a16="http://schemas.microsoft.com/office/drawing/2014/main" id="{E9516817-E0DA-425E-8AF4-93D421CACB2C}"/>
              </a:ext>
            </a:extLst>
          </p:cNvPr>
          <p:cNvSpPr/>
          <p:nvPr/>
        </p:nvSpPr>
        <p:spPr bwMode="auto">
          <a:xfrm>
            <a:off x="4762757" y="18478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R3</a:t>
            </a:r>
          </a:p>
        </p:txBody>
      </p:sp>
      <p:sp>
        <p:nvSpPr>
          <p:cNvPr id="10" name="Rectangle 9">
            <a:extLst>
              <a:ext uri="{FF2B5EF4-FFF2-40B4-BE49-F238E27FC236}">
                <a16:creationId xmlns:a16="http://schemas.microsoft.com/office/drawing/2014/main" id="{5CEC65BA-BD31-41AE-AD33-03A0A125BA59}"/>
              </a:ext>
            </a:extLst>
          </p:cNvPr>
          <p:cNvSpPr/>
          <p:nvPr/>
        </p:nvSpPr>
        <p:spPr bwMode="auto">
          <a:xfrm>
            <a:off x="4762757" y="21097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R4</a:t>
            </a:r>
          </a:p>
        </p:txBody>
      </p:sp>
      <p:sp>
        <p:nvSpPr>
          <p:cNvPr id="11" name="Rectangle 10">
            <a:extLst>
              <a:ext uri="{FF2B5EF4-FFF2-40B4-BE49-F238E27FC236}">
                <a16:creationId xmlns:a16="http://schemas.microsoft.com/office/drawing/2014/main" id="{6EE95222-3B66-49F6-8D1B-F4CF14159AFD}"/>
              </a:ext>
            </a:extLst>
          </p:cNvPr>
          <p:cNvSpPr/>
          <p:nvPr/>
        </p:nvSpPr>
        <p:spPr bwMode="auto">
          <a:xfrm>
            <a:off x="4762757" y="23463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R5</a:t>
            </a:r>
          </a:p>
        </p:txBody>
      </p:sp>
      <p:sp>
        <p:nvSpPr>
          <p:cNvPr id="12" name="Rectangle 11">
            <a:extLst>
              <a:ext uri="{FF2B5EF4-FFF2-40B4-BE49-F238E27FC236}">
                <a16:creationId xmlns:a16="http://schemas.microsoft.com/office/drawing/2014/main" id="{D86DF10F-EF48-467C-B7C5-CD88B753F281}"/>
              </a:ext>
            </a:extLst>
          </p:cNvPr>
          <p:cNvSpPr/>
          <p:nvPr/>
        </p:nvSpPr>
        <p:spPr bwMode="auto">
          <a:xfrm>
            <a:off x="4762757" y="25844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R6</a:t>
            </a:r>
          </a:p>
        </p:txBody>
      </p:sp>
      <p:sp>
        <p:nvSpPr>
          <p:cNvPr id="13" name="Rectangle 12">
            <a:extLst>
              <a:ext uri="{FF2B5EF4-FFF2-40B4-BE49-F238E27FC236}">
                <a16:creationId xmlns:a16="http://schemas.microsoft.com/office/drawing/2014/main" id="{71225BF6-3900-47D6-9C0D-E6B7974B0CF2}"/>
              </a:ext>
            </a:extLst>
          </p:cNvPr>
          <p:cNvSpPr/>
          <p:nvPr/>
        </p:nvSpPr>
        <p:spPr bwMode="auto">
          <a:xfrm>
            <a:off x="4762757" y="282257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R7</a:t>
            </a:r>
          </a:p>
        </p:txBody>
      </p:sp>
      <p:sp>
        <p:nvSpPr>
          <p:cNvPr id="14" name="Rectangle 13">
            <a:extLst>
              <a:ext uri="{FF2B5EF4-FFF2-40B4-BE49-F238E27FC236}">
                <a16:creationId xmlns:a16="http://schemas.microsoft.com/office/drawing/2014/main" id="{CD6A9B42-5AF0-49A7-8CD0-877FAB69B9F2}"/>
              </a:ext>
            </a:extLst>
          </p:cNvPr>
          <p:cNvSpPr/>
          <p:nvPr/>
        </p:nvSpPr>
        <p:spPr bwMode="auto">
          <a:xfrm>
            <a:off x="4762757" y="306863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R8</a:t>
            </a:r>
          </a:p>
        </p:txBody>
      </p:sp>
      <p:sp>
        <p:nvSpPr>
          <p:cNvPr id="15" name="Rectangle 14">
            <a:extLst>
              <a:ext uri="{FF2B5EF4-FFF2-40B4-BE49-F238E27FC236}">
                <a16:creationId xmlns:a16="http://schemas.microsoft.com/office/drawing/2014/main" id="{FFCCFF7C-5E13-4316-9D12-46A0DD48B148}"/>
              </a:ext>
            </a:extLst>
          </p:cNvPr>
          <p:cNvSpPr/>
          <p:nvPr/>
        </p:nvSpPr>
        <p:spPr bwMode="auto">
          <a:xfrm>
            <a:off x="4762757" y="33067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R9</a:t>
            </a:r>
          </a:p>
        </p:txBody>
      </p:sp>
      <p:sp>
        <p:nvSpPr>
          <p:cNvPr id="16" name="Rectangle 15">
            <a:extLst>
              <a:ext uri="{FF2B5EF4-FFF2-40B4-BE49-F238E27FC236}">
                <a16:creationId xmlns:a16="http://schemas.microsoft.com/office/drawing/2014/main" id="{5BFE59D1-C924-4992-9216-DFA4ACE9C7A5}"/>
              </a:ext>
            </a:extLst>
          </p:cNvPr>
          <p:cNvSpPr/>
          <p:nvPr/>
        </p:nvSpPr>
        <p:spPr bwMode="auto">
          <a:xfrm>
            <a:off x="4762757" y="354330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R10</a:t>
            </a:r>
          </a:p>
        </p:txBody>
      </p:sp>
      <p:sp>
        <p:nvSpPr>
          <p:cNvPr id="17" name="Rectangle 16">
            <a:extLst>
              <a:ext uri="{FF2B5EF4-FFF2-40B4-BE49-F238E27FC236}">
                <a16:creationId xmlns:a16="http://schemas.microsoft.com/office/drawing/2014/main" id="{69D7B727-BB36-4970-979B-CD0454CB65C4}"/>
              </a:ext>
            </a:extLst>
          </p:cNvPr>
          <p:cNvSpPr/>
          <p:nvPr/>
        </p:nvSpPr>
        <p:spPr bwMode="auto">
          <a:xfrm>
            <a:off x="4762757" y="37814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R11</a:t>
            </a:r>
          </a:p>
        </p:txBody>
      </p:sp>
      <p:sp>
        <p:nvSpPr>
          <p:cNvPr id="18" name="Rectangle 17">
            <a:extLst>
              <a:ext uri="{FF2B5EF4-FFF2-40B4-BE49-F238E27FC236}">
                <a16:creationId xmlns:a16="http://schemas.microsoft.com/office/drawing/2014/main" id="{57CB2CA0-221E-4DB8-8173-924787006213}"/>
              </a:ext>
            </a:extLst>
          </p:cNvPr>
          <p:cNvSpPr/>
          <p:nvPr/>
        </p:nvSpPr>
        <p:spPr bwMode="auto">
          <a:xfrm>
            <a:off x="4762757" y="4043364"/>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R12</a:t>
            </a:r>
          </a:p>
        </p:txBody>
      </p:sp>
      <p:sp>
        <p:nvSpPr>
          <p:cNvPr id="19" name="Rectangle 18">
            <a:extLst>
              <a:ext uri="{FF2B5EF4-FFF2-40B4-BE49-F238E27FC236}">
                <a16:creationId xmlns:a16="http://schemas.microsoft.com/office/drawing/2014/main" id="{F6F50897-649D-4657-ADE4-20A521BE7756}"/>
              </a:ext>
            </a:extLst>
          </p:cNvPr>
          <p:cNvSpPr/>
          <p:nvPr/>
        </p:nvSpPr>
        <p:spPr bwMode="auto">
          <a:xfrm>
            <a:off x="4762757" y="4281489"/>
            <a:ext cx="3053156" cy="160337"/>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R13 (bankalı)</a:t>
            </a:r>
          </a:p>
        </p:txBody>
      </p:sp>
      <p:sp>
        <p:nvSpPr>
          <p:cNvPr id="20" name="Rectangle 19">
            <a:extLst>
              <a:ext uri="{FF2B5EF4-FFF2-40B4-BE49-F238E27FC236}">
                <a16:creationId xmlns:a16="http://schemas.microsoft.com/office/drawing/2014/main" id="{C0E69E01-EE79-4424-A4E3-D8393AD3A9C9}"/>
              </a:ext>
            </a:extLst>
          </p:cNvPr>
          <p:cNvSpPr/>
          <p:nvPr/>
        </p:nvSpPr>
        <p:spPr bwMode="auto">
          <a:xfrm>
            <a:off x="4762757" y="4518026"/>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R14</a:t>
            </a:r>
          </a:p>
        </p:txBody>
      </p:sp>
      <p:sp>
        <p:nvSpPr>
          <p:cNvPr id="21" name="Rectangle 20">
            <a:extLst>
              <a:ext uri="{FF2B5EF4-FFF2-40B4-BE49-F238E27FC236}">
                <a16:creationId xmlns:a16="http://schemas.microsoft.com/office/drawing/2014/main" id="{ED01D804-19D0-465D-AF18-B9202730D914}"/>
              </a:ext>
            </a:extLst>
          </p:cNvPr>
          <p:cNvSpPr/>
          <p:nvPr/>
        </p:nvSpPr>
        <p:spPr bwMode="auto">
          <a:xfrm>
            <a:off x="4762757" y="4756151"/>
            <a:ext cx="3053156" cy="16192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R15</a:t>
            </a:r>
          </a:p>
        </p:txBody>
      </p:sp>
      <p:sp>
        <p:nvSpPr>
          <p:cNvPr id="22" name="Rectangle 21">
            <a:extLst>
              <a:ext uri="{FF2B5EF4-FFF2-40B4-BE49-F238E27FC236}">
                <a16:creationId xmlns:a16="http://schemas.microsoft.com/office/drawing/2014/main" id="{C5C3CD14-F191-49F2-B216-9C3FDA8AE3C2}"/>
              </a:ext>
            </a:extLst>
          </p:cNvPr>
          <p:cNvSpPr/>
          <p:nvPr/>
        </p:nvSpPr>
        <p:spPr bwMode="auto">
          <a:xfrm>
            <a:off x="4762757" y="525462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x PSR</a:t>
            </a:r>
          </a:p>
        </p:txBody>
      </p:sp>
      <p:sp>
        <p:nvSpPr>
          <p:cNvPr id="23" name="Right Brace 22">
            <a:extLst>
              <a:ext uri="{FF2B5EF4-FFF2-40B4-BE49-F238E27FC236}">
                <a16:creationId xmlns:a16="http://schemas.microsoft.com/office/drawing/2014/main" id="{82B70233-2FB6-4627-BF9E-DB35AA0C68D1}"/>
              </a:ext>
            </a:extLst>
          </p:cNvPr>
          <p:cNvSpPr/>
          <p:nvPr/>
        </p:nvSpPr>
        <p:spPr bwMode="auto">
          <a:xfrm>
            <a:off x="8042309" y="1135063"/>
            <a:ext cx="241206" cy="188436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ight Brace 23">
            <a:extLst>
              <a:ext uri="{FF2B5EF4-FFF2-40B4-BE49-F238E27FC236}">
                <a16:creationId xmlns:a16="http://schemas.microsoft.com/office/drawing/2014/main" id="{59C709AF-E526-4222-AF62-2440E03043ED}"/>
              </a:ext>
            </a:extLst>
          </p:cNvPr>
          <p:cNvSpPr/>
          <p:nvPr/>
        </p:nvSpPr>
        <p:spPr bwMode="auto">
          <a:xfrm>
            <a:off x="8052887" y="3068638"/>
            <a:ext cx="239091" cy="1128712"/>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TextBox 44">
            <a:extLst>
              <a:ext uri="{FF2B5EF4-FFF2-40B4-BE49-F238E27FC236}">
                <a16:creationId xmlns:a16="http://schemas.microsoft.com/office/drawing/2014/main" id="{9F3A2EC3-DE8C-4778-BBD4-F1476EF455C5}"/>
              </a:ext>
            </a:extLst>
          </p:cNvPr>
          <p:cNvSpPr txBox="1">
            <a:spLocks noChangeArrowheads="1"/>
          </p:cNvSpPr>
          <p:nvPr/>
        </p:nvSpPr>
        <p:spPr bwMode="auto">
          <a:xfrm>
            <a:off x="2585557" y="42497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İşaretçisi (SP)</a:t>
            </a:r>
          </a:p>
        </p:txBody>
      </p:sp>
      <p:sp>
        <p:nvSpPr>
          <p:cNvPr id="26" name="TextBox 45">
            <a:extLst>
              <a:ext uri="{FF2B5EF4-FFF2-40B4-BE49-F238E27FC236}">
                <a16:creationId xmlns:a16="http://schemas.microsoft.com/office/drawing/2014/main" id="{8FBCE1F7-6855-4F94-B6E9-3A3D533F6639}"/>
              </a:ext>
            </a:extLst>
          </p:cNvPr>
          <p:cNvSpPr txBox="1">
            <a:spLocks noChangeArrowheads="1"/>
          </p:cNvSpPr>
          <p:nvPr/>
        </p:nvSpPr>
        <p:spPr bwMode="auto">
          <a:xfrm>
            <a:off x="2585557" y="4479925"/>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Bağlantı Kaydı (LR)</a:t>
            </a:r>
          </a:p>
        </p:txBody>
      </p:sp>
      <p:sp>
        <p:nvSpPr>
          <p:cNvPr id="27" name="TextBox 46">
            <a:extLst>
              <a:ext uri="{FF2B5EF4-FFF2-40B4-BE49-F238E27FC236}">
                <a16:creationId xmlns:a16="http://schemas.microsoft.com/office/drawing/2014/main" id="{B0304E86-3CE7-4F2C-BEE7-0A3CBA05E051}"/>
              </a:ext>
            </a:extLst>
          </p:cNvPr>
          <p:cNvSpPr txBox="1">
            <a:spLocks noChangeArrowheads="1"/>
          </p:cNvSpPr>
          <p:nvPr/>
        </p:nvSpPr>
        <p:spPr bwMode="auto">
          <a:xfrm>
            <a:off x="2585557" y="4719639"/>
            <a:ext cx="205659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Sayacı (PC)</a:t>
            </a:r>
          </a:p>
        </p:txBody>
      </p:sp>
      <p:sp>
        <p:nvSpPr>
          <p:cNvPr id="28" name="Rectangle 27">
            <a:extLst>
              <a:ext uri="{FF2B5EF4-FFF2-40B4-BE49-F238E27FC236}">
                <a16:creationId xmlns:a16="http://schemas.microsoft.com/office/drawing/2014/main" id="{FBFF4C0E-CBDD-47E3-A017-27A656ADD8F3}"/>
              </a:ext>
            </a:extLst>
          </p:cNvPr>
          <p:cNvSpPr/>
          <p:nvPr/>
        </p:nvSpPr>
        <p:spPr bwMode="auto">
          <a:xfrm>
            <a:off x="4762757" y="5489576"/>
            <a:ext cx="3053156" cy="161925"/>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PRIMASK</a:t>
            </a:r>
          </a:p>
        </p:txBody>
      </p:sp>
      <p:sp>
        <p:nvSpPr>
          <p:cNvPr id="29" name="Rectangle 28">
            <a:extLst>
              <a:ext uri="{FF2B5EF4-FFF2-40B4-BE49-F238E27FC236}">
                <a16:creationId xmlns:a16="http://schemas.microsoft.com/office/drawing/2014/main" id="{DB80344F-7F99-4298-8887-78AB56A787B5}"/>
              </a:ext>
            </a:extLst>
          </p:cNvPr>
          <p:cNvSpPr/>
          <p:nvPr/>
        </p:nvSpPr>
        <p:spPr bwMode="auto">
          <a:xfrm>
            <a:off x="4762757" y="5730875"/>
            <a:ext cx="3053156"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KONTROL</a:t>
            </a:r>
          </a:p>
        </p:txBody>
      </p:sp>
      <p:sp>
        <p:nvSpPr>
          <p:cNvPr id="30" name="TextBox 49">
            <a:extLst>
              <a:ext uri="{FF2B5EF4-FFF2-40B4-BE49-F238E27FC236}">
                <a16:creationId xmlns:a16="http://schemas.microsoft.com/office/drawing/2014/main" id="{E937FEC7-654D-4579-A028-CD9DDD86EE93}"/>
              </a:ext>
            </a:extLst>
          </p:cNvPr>
          <p:cNvSpPr txBox="1">
            <a:spLocks noChangeArrowheads="1"/>
          </p:cNvSpPr>
          <p:nvPr/>
        </p:nvSpPr>
        <p:spPr bwMode="auto">
          <a:xfrm>
            <a:off x="3002378" y="5157789"/>
            <a:ext cx="160380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Program Durumu </a:t>
            </a:r>
          </a:p>
          <a:p>
            <a:pPr algn="l" rtl="0" eaLnBrk="1" hangingPunct="1"/>
            <a:r>
              <a:rPr lang="en-GB" sz="900" b="0" dirty="0" err="1" smtClean="0"/>
              <a:t>registerlar</a:t>
            </a:r>
            <a:r>
              <a:rPr lang="en-GB" sz="900" b="0" dirty="0" smtClean="0"/>
              <a:t> </a:t>
            </a:r>
            <a:r>
              <a:rPr lang="en-GB" sz="900" b="0" dirty="0"/>
              <a:t>(PSR)</a:t>
            </a:r>
          </a:p>
        </p:txBody>
      </p:sp>
      <p:sp>
        <p:nvSpPr>
          <p:cNvPr id="31" name="TextBox 50">
            <a:extLst>
              <a:ext uri="{FF2B5EF4-FFF2-40B4-BE49-F238E27FC236}">
                <a16:creationId xmlns:a16="http://schemas.microsoft.com/office/drawing/2014/main" id="{02130292-F2BA-470C-B5FE-80387347C366}"/>
              </a:ext>
            </a:extLst>
          </p:cNvPr>
          <p:cNvSpPr txBox="1">
            <a:spLocks noChangeArrowheads="1"/>
          </p:cNvSpPr>
          <p:nvPr/>
        </p:nvSpPr>
        <p:spPr bwMode="auto">
          <a:xfrm>
            <a:off x="2348583" y="5476875"/>
            <a:ext cx="22745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Maske Kaydını Kes</a:t>
            </a:r>
          </a:p>
        </p:txBody>
      </p:sp>
      <p:sp>
        <p:nvSpPr>
          <p:cNvPr id="32" name="TextBox 51">
            <a:extLst>
              <a:ext uri="{FF2B5EF4-FFF2-40B4-BE49-F238E27FC236}">
                <a16:creationId xmlns:a16="http://schemas.microsoft.com/office/drawing/2014/main" id="{5B395569-2ECA-4497-B701-3739F973F42E}"/>
              </a:ext>
            </a:extLst>
          </p:cNvPr>
          <p:cNvSpPr txBox="1">
            <a:spLocks noChangeArrowheads="1"/>
          </p:cNvSpPr>
          <p:nvPr/>
        </p:nvSpPr>
        <p:spPr bwMode="auto">
          <a:xfrm>
            <a:off x="3120865" y="5707064"/>
            <a:ext cx="15022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Yığın Tanımı</a:t>
            </a:r>
          </a:p>
        </p:txBody>
      </p:sp>
      <p:sp>
        <p:nvSpPr>
          <p:cNvPr id="33" name="TextBox 53">
            <a:extLst>
              <a:ext uri="{FF2B5EF4-FFF2-40B4-BE49-F238E27FC236}">
                <a16:creationId xmlns:a16="http://schemas.microsoft.com/office/drawing/2014/main" id="{F84554FE-32D4-437E-848D-DA8094E93D32}"/>
              </a:ext>
            </a:extLst>
          </p:cNvPr>
          <p:cNvSpPr txBox="1">
            <a:spLocks noChangeArrowheads="1"/>
          </p:cNvSpPr>
          <p:nvPr/>
        </p:nvSpPr>
        <p:spPr bwMode="auto">
          <a:xfrm>
            <a:off x="592435" y="5121275"/>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err="1"/>
              <a:t>Özel</a:t>
            </a:r>
            <a:r>
              <a:rPr lang="en-GB" sz="1200" dirty="0"/>
              <a:t> </a:t>
            </a:r>
            <a:r>
              <a:rPr lang="en-GB" sz="1200" dirty="0" err="1" smtClean="0"/>
              <a:t>registerlar</a:t>
            </a:r>
            <a:endParaRPr lang="en-GB" sz="1200" dirty="0"/>
          </a:p>
        </p:txBody>
      </p:sp>
      <p:sp>
        <p:nvSpPr>
          <p:cNvPr id="34" name="TextBox 56">
            <a:extLst>
              <a:ext uri="{FF2B5EF4-FFF2-40B4-BE49-F238E27FC236}">
                <a16:creationId xmlns:a16="http://schemas.microsoft.com/office/drawing/2014/main" id="{43A29D08-1F08-4DD7-9E7F-44AE05A81D04}"/>
              </a:ext>
            </a:extLst>
          </p:cNvPr>
          <p:cNvSpPr txBox="1">
            <a:spLocks noChangeArrowheads="1"/>
          </p:cNvSpPr>
          <p:nvPr/>
        </p:nvSpPr>
        <p:spPr bwMode="auto">
          <a:xfrm>
            <a:off x="552235" y="1084263"/>
            <a:ext cx="20565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smtClean="0"/>
              <a:t>register </a:t>
            </a:r>
            <a:r>
              <a:rPr lang="en-GB" sz="1200" dirty="0"/>
              <a:t>bankası</a:t>
            </a:r>
          </a:p>
        </p:txBody>
      </p:sp>
      <p:sp>
        <p:nvSpPr>
          <p:cNvPr id="35" name="Rectangle 34">
            <a:extLst>
              <a:ext uri="{FF2B5EF4-FFF2-40B4-BE49-F238E27FC236}">
                <a16:creationId xmlns:a16="http://schemas.microsoft.com/office/drawing/2014/main" id="{E96C5080-DB27-48EB-9F8A-E77E8BD6ADBD}"/>
              </a:ext>
            </a:extLst>
          </p:cNvPr>
          <p:cNvSpPr/>
          <p:nvPr/>
        </p:nvSpPr>
        <p:spPr bwMode="auto">
          <a:xfrm>
            <a:off x="9009247" y="4054475"/>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MSP</a:t>
            </a:r>
          </a:p>
        </p:txBody>
      </p:sp>
      <p:sp>
        <p:nvSpPr>
          <p:cNvPr id="36" name="Rectangle 35">
            <a:extLst>
              <a:ext uri="{FF2B5EF4-FFF2-40B4-BE49-F238E27FC236}">
                <a16:creationId xmlns:a16="http://schemas.microsoft.com/office/drawing/2014/main" id="{A36BC8A1-1C8A-47E2-B928-026386279033}"/>
              </a:ext>
            </a:extLst>
          </p:cNvPr>
          <p:cNvSpPr/>
          <p:nvPr/>
        </p:nvSpPr>
        <p:spPr bwMode="auto">
          <a:xfrm>
            <a:off x="9009247" y="4508500"/>
            <a:ext cx="2329540" cy="160338"/>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PSP</a:t>
            </a:r>
          </a:p>
        </p:txBody>
      </p:sp>
      <p:sp>
        <p:nvSpPr>
          <p:cNvPr id="37" name="TextBox 59">
            <a:extLst>
              <a:ext uri="{FF2B5EF4-FFF2-40B4-BE49-F238E27FC236}">
                <a16:creationId xmlns:a16="http://schemas.microsoft.com/office/drawing/2014/main" id="{CF14EB76-009A-436F-B4AD-46AFAC275CCF}"/>
              </a:ext>
            </a:extLst>
          </p:cNvPr>
          <p:cNvSpPr txBox="1">
            <a:spLocks noChangeArrowheads="1"/>
          </p:cNvSpPr>
          <p:nvPr/>
        </p:nvSpPr>
        <p:spPr bwMode="auto">
          <a:xfrm>
            <a:off x="9419720" y="4208464"/>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Ana Yığın İşaretçisi</a:t>
            </a:r>
          </a:p>
        </p:txBody>
      </p:sp>
      <p:sp>
        <p:nvSpPr>
          <p:cNvPr id="38" name="TextBox 60">
            <a:extLst>
              <a:ext uri="{FF2B5EF4-FFF2-40B4-BE49-F238E27FC236}">
                <a16:creationId xmlns:a16="http://schemas.microsoft.com/office/drawing/2014/main" id="{4FD32BF3-1C2E-44E0-951B-250BD06A1B5F}"/>
              </a:ext>
            </a:extLst>
          </p:cNvPr>
          <p:cNvSpPr txBox="1">
            <a:spLocks noChangeArrowheads="1"/>
          </p:cNvSpPr>
          <p:nvPr/>
        </p:nvSpPr>
        <p:spPr bwMode="auto">
          <a:xfrm>
            <a:off x="9343549" y="4689475"/>
            <a:ext cx="17624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900" b="0" dirty="0"/>
              <a:t>İşlem Yığını İşaretçisi</a:t>
            </a:r>
          </a:p>
        </p:txBody>
      </p:sp>
      <p:sp>
        <p:nvSpPr>
          <p:cNvPr id="39" name="Rectangle 38">
            <a:extLst>
              <a:ext uri="{FF2B5EF4-FFF2-40B4-BE49-F238E27FC236}">
                <a16:creationId xmlns:a16="http://schemas.microsoft.com/office/drawing/2014/main" id="{F85730D1-EE20-4E1D-9938-329F6C1F7007}"/>
              </a:ext>
            </a:extLst>
          </p:cNvPr>
          <p:cNvSpPr/>
          <p:nvPr/>
        </p:nvSpPr>
        <p:spPr bwMode="auto">
          <a:xfrm>
            <a:off x="8757462"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APSR</a:t>
            </a:r>
          </a:p>
        </p:txBody>
      </p:sp>
      <p:sp>
        <p:nvSpPr>
          <p:cNvPr id="40" name="Rectangle 39">
            <a:extLst>
              <a:ext uri="{FF2B5EF4-FFF2-40B4-BE49-F238E27FC236}">
                <a16:creationId xmlns:a16="http://schemas.microsoft.com/office/drawing/2014/main" id="{CD683310-DCCD-4485-9974-34F46B7EE5D5}"/>
              </a:ext>
            </a:extLst>
          </p:cNvPr>
          <p:cNvSpPr/>
          <p:nvPr/>
        </p:nvSpPr>
        <p:spPr bwMode="auto">
          <a:xfrm>
            <a:off x="9671505"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EPSR</a:t>
            </a:r>
          </a:p>
        </p:txBody>
      </p:sp>
      <p:sp>
        <p:nvSpPr>
          <p:cNvPr id="41" name="Rectangle 40">
            <a:extLst>
              <a:ext uri="{FF2B5EF4-FFF2-40B4-BE49-F238E27FC236}">
                <a16:creationId xmlns:a16="http://schemas.microsoft.com/office/drawing/2014/main" id="{53888B57-3470-451B-8ABF-EACCB2361C69}"/>
              </a:ext>
            </a:extLst>
          </p:cNvPr>
          <p:cNvSpPr/>
          <p:nvPr/>
        </p:nvSpPr>
        <p:spPr bwMode="auto">
          <a:xfrm>
            <a:off x="10585548" y="5254625"/>
            <a:ext cx="914043" cy="160338"/>
          </a:xfrm>
          <a:prstGeom prst="rect">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050" dirty="0"/>
              <a:t>IPSR</a:t>
            </a:r>
          </a:p>
        </p:txBody>
      </p:sp>
      <p:sp>
        <p:nvSpPr>
          <p:cNvPr id="42" name="TextBox 74">
            <a:extLst>
              <a:ext uri="{FF2B5EF4-FFF2-40B4-BE49-F238E27FC236}">
                <a16:creationId xmlns:a16="http://schemas.microsoft.com/office/drawing/2014/main" id="{B5815E1C-A86C-4B1C-9EBC-0E25FDF47B54}"/>
              </a:ext>
            </a:extLst>
          </p:cNvPr>
          <p:cNvSpPr txBox="1">
            <a:spLocks noChangeArrowheads="1"/>
          </p:cNvSpPr>
          <p:nvPr/>
        </p:nvSpPr>
        <p:spPr bwMode="auto">
          <a:xfrm>
            <a:off x="8704566" y="5476876"/>
            <a:ext cx="10219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Uygulama</a:t>
            </a:r>
          </a:p>
          <a:p>
            <a:pPr algn="ctr" rtl="0" eaLnBrk="1" hangingPunct="1"/>
            <a:r>
              <a:rPr lang="en-GB" sz="900" b="0" dirty="0"/>
              <a:t>PSR</a:t>
            </a:r>
          </a:p>
        </p:txBody>
      </p:sp>
      <p:sp>
        <p:nvSpPr>
          <p:cNvPr id="43" name="TextBox 75">
            <a:extLst>
              <a:ext uri="{FF2B5EF4-FFF2-40B4-BE49-F238E27FC236}">
                <a16:creationId xmlns:a16="http://schemas.microsoft.com/office/drawing/2014/main" id="{6B03292B-E73F-4E97-B07B-B8458FB95463}"/>
              </a:ext>
            </a:extLst>
          </p:cNvPr>
          <p:cNvSpPr txBox="1">
            <a:spLocks noChangeArrowheads="1"/>
          </p:cNvSpPr>
          <p:nvPr/>
        </p:nvSpPr>
        <p:spPr bwMode="auto">
          <a:xfrm>
            <a:off x="9660925"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Yürütme</a:t>
            </a:r>
          </a:p>
          <a:p>
            <a:pPr algn="ctr" rtl="0" eaLnBrk="1" hangingPunct="1"/>
            <a:r>
              <a:rPr lang="en-GB" sz="900" b="0" dirty="0"/>
              <a:t>PSR</a:t>
            </a:r>
          </a:p>
        </p:txBody>
      </p:sp>
      <p:sp>
        <p:nvSpPr>
          <p:cNvPr id="44" name="TextBox 76">
            <a:extLst>
              <a:ext uri="{FF2B5EF4-FFF2-40B4-BE49-F238E27FC236}">
                <a16:creationId xmlns:a16="http://schemas.microsoft.com/office/drawing/2014/main" id="{2A44954E-A8ED-46BF-8FDF-75731D0CF927}"/>
              </a:ext>
            </a:extLst>
          </p:cNvPr>
          <p:cNvSpPr txBox="1">
            <a:spLocks noChangeArrowheads="1"/>
          </p:cNvSpPr>
          <p:nvPr/>
        </p:nvSpPr>
        <p:spPr bwMode="auto">
          <a:xfrm>
            <a:off x="10574968" y="5476876"/>
            <a:ext cx="10240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Kesmek</a:t>
            </a:r>
          </a:p>
          <a:p>
            <a:pPr algn="ctr" rtl="0" eaLnBrk="1" hangingPunct="1"/>
            <a:r>
              <a:rPr lang="en-GB" sz="900" b="0" dirty="0"/>
              <a:t>PSR</a:t>
            </a:r>
          </a:p>
        </p:txBody>
      </p:sp>
      <p:sp>
        <p:nvSpPr>
          <p:cNvPr id="45" name="TextBox 89">
            <a:extLst>
              <a:ext uri="{FF2B5EF4-FFF2-40B4-BE49-F238E27FC236}">
                <a16:creationId xmlns:a16="http://schemas.microsoft.com/office/drawing/2014/main" id="{FC7D6FC7-E5DA-4AD0-8113-937E7A37E24A}"/>
              </a:ext>
            </a:extLst>
          </p:cNvPr>
          <p:cNvSpPr txBox="1">
            <a:spLocks noChangeArrowheads="1"/>
          </p:cNvSpPr>
          <p:nvPr/>
        </p:nvSpPr>
        <p:spPr bwMode="auto">
          <a:xfrm>
            <a:off x="8129058" y="1908176"/>
            <a:ext cx="9627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Düşük</a:t>
            </a:r>
          </a:p>
          <a:p>
            <a:pPr algn="ctr" rtl="0" eaLnBrk="1" hangingPunct="1"/>
            <a:r>
              <a:rPr lang="en-GB" sz="900" b="0" dirty="0" err="1" smtClean="0"/>
              <a:t>registerlar</a:t>
            </a:r>
            <a:endParaRPr lang="en-GB" sz="900" b="0" dirty="0"/>
          </a:p>
        </p:txBody>
      </p:sp>
      <p:sp>
        <p:nvSpPr>
          <p:cNvPr id="46" name="TextBox 90">
            <a:extLst>
              <a:ext uri="{FF2B5EF4-FFF2-40B4-BE49-F238E27FC236}">
                <a16:creationId xmlns:a16="http://schemas.microsoft.com/office/drawing/2014/main" id="{7085C957-C8C5-47E3-8175-5A0FC97BF6E8}"/>
              </a:ext>
            </a:extLst>
          </p:cNvPr>
          <p:cNvSpPr txBox="1">
            <a:spLocks noChangeArrowheads="1"/>
          </p:cNvSpPr>
          <p:nvPr/>
        </p:nvSpPr>
        <p:spPr bwMode="auto">
          <a:xfrm>
            <a:off x="8156563" y="3484564"/>
            <a:ext cx="9627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Yüksek</a:t>
            </a:r>
          </a:p>
          <a:p>
            <a:pPr algn="ctr" rtl="0" eaLnBrk="1" hangingPunct="1"/>
            <a:r>
              <a:rPr lang="en-GB" sz="900" b="0" dirty="0" err="1" smtClean="0"/>
              <a:t>registerlar</a:t>
            </a:r>
            <a:endParaRPr lang="en-GB" sz="900" b="0" dirty="0"/>
          </a:p>
        </p:txBody>
      </p:sp>
      <p:sp>
        <p:nvSpPr>
          <p:cNvPr id="47" name="TextBox 95">
            <a:extLst>
              <a:ext uri="{FF2B5EF4-FFF2-40B4-BE49-F238E27FC236}">
                <a16:creationId xmlns:a16="http://schemas.microsoft.com/office/drawing/2014/main" id="{6ECE37C1-AD22-4430-895E-734FD3E88E0B}"/>
              </a:ext>
            </a:extLst>
          </p:cNvPr>
          <p:cNvSpPr txBox="1">
            <a:spLocks noChangeArrowheads="1"/>
          </p:cNvSpPr>
          <p:nvPr/>
        </p:nvSpPr>
        <p:spPr bwMode="auto">
          <a:xfrm>
            <a:off x="2708275" y="2484439"/>
            <a:ext cx="195715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900" b="0" dirty="0"/>
              <a:t>Genel Amaç</a:t>
            </a:r>
          </a:p>
          <a:p>
            <a:pPr algn="ctr" rtl="0" eaLnBrk="1" hangingPunct="1"/>
            <a:r>
              <a:rPr lang="en-GB" sz="900" b="0" dirty="0"/>
              <a:t> </a:t>
            </a:r>
            <a:r>
              <a:rPr lang="en-GB" sz="900" b="0" dirty="0" smtClean="0"/>
              <a:t>register </a:t>
            </a:r>
            <a:r>
              <a:rPr lang="en-GB" sz="900" b="0" dirty="0"/>
              <a:t>ol</a:t>
            </a:r>
          </a:p>
        </p:txBody>
      </p:sp>
      <p:sp>
        <p:nvSpPr>
          <p:cNvPr id="48" name="Right Brace 47">
            <a:extLst>
              <a:ext uri="{FF2B5EF4-FFF2-40B4-BE49-F238E27FC236}">
                <a16:creationId xmlns:a16="http://schemas.microsoft.com/office/drawing/2014/main" id="{82C4522A-E1FA-4499-BAED-6B5281A250C4}"/>
              </a:ext>
            </a:extLst>
          </p:cNvPr>
          <p:cNvSpPr/>
          <p:nvPr/>
        </p:nvSpPr>
        <p:spPr bwMode="auto">
          <a:xfrm rot="10800000">
            <a:off x="4273996" y="1135064"/>
            <a:ext cx="239091" cy="3068637"/>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9" name="Right Arrow 16409">
            <a:extLst>
              <a:ext uri="{FF2B5EF4-FFF2-40B4-BE49-F238E27FC236}">
                <a16:creationId xmlns:a16="http://schemas.microsoft.com/office/drawing/2014/main" id="{FC3229E5-3B9B-463F-94AC-0723F99DA6D4}"/>
              </a:ext>
            </a:extLst>
          </p:cNvPr>
          <p:cNvSpPr/>
          <p:nvPr/>
        </p:nvSpPr>
        <p:spPr bwMode="auto">
          <a:xfrm>
            <a:off x="7902663" y="4308476"/>
            <a:ext cx="514148" cy="125413"/>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0" name="Right Arrow 103">
            <a:extLst>
              <a:ext uri="{FF2B5EF4-FFF2-40B4-BE49-F238E27FC236}">
                <a16:creationId xmlns:a16="http://schemas.microsoft.com/office/drawing/2014/main" id="{305F08C8-3721-4237-B01C-BC935E96DCF8}"/>
              </a:ext>
            </a:extLst>
          </p:cNvPr>
          <p:cNvSpPr/>
          <p:nvPr/>
        </p:nvSpPr>
        <p:spPr bwMode="auto">
          <a:xfrm>
            <a:off x="7902663" y="5278438"/>
            <a:ext cx="514148" cy="127000"/>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51" name="Right Brace 50">
            <a:extLst>
              <a:ext uri="{FF2B5EF4-FFF2-40B4-BE49-F238E27FC236}">
                <a16:creationId xmlns:a16="http://schemas.microsoft.com/office/drawing/2014/main" id="{5C14B20E-FD40-4137-910E-94D16A546D65}"/>
              </a:ext>
            </a:extLst>
          </p:cNvPr>
          <p:cNvSpPr/>
          <p:nvPr/>
        </p:nvSpPr>
        <p:spPr bwMode="auto">
          <a:xfrm rot="10800000">
            <a:off x="8583964" y="3973513"/>
            <a:ext cx="239089" cy="774700"/>
          </a:xfrm>
          <a:prstGeom prst="rightBrace">
            <a:avLst>
              <a:gd name="adj1" fmla="val 40152"/>
              <a:gd name="adj2" fmla="val 50000"/>
            </a:avLst>
          </a:prstGeom>
          <a:no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cxnSp>
        <p:nvCxnSpPr>
          <p:cNvPr id="52" name="Straight Connector 51">
            <a:extLst>
              <a:ext uri="{FF2B5EF4-FFF2-40B4-BE49-F238E27FC236}">
                <a16:creationId xmlns:a16="http://schemas.microsoft.com/office/drawing/2014/main" id="{123E1172-5B7A-4D6D-8FD8-83470C279AB2}"/>
              </a:ext>
            </a:extLst>
          </p:cNvPr>
          <p:cNvCxnSpPr/>
          <p:nvPr/>
        </p:nvCxnSpPr>
        <p:spPr bwMode="auto">
          <a:xfrm>
            <a:off x="603016" y="5060950"/>
            <a:ext cx="10996019" cy="0"/>
          </a:xfrm>
          <a:prstGeom prst="line">
            <a:avLst/>
          </a:prstGeom>
          <a:noFill/>
          <a:ln w="19050" cap="flat" cmpd="sng" algn="ctr">
            <a:solidFill>
              <a:schemeClr val="bg1">
                <a:lumMod val="65000"/>
              </a:schemeClr>
            </a:solidFill>
            <a:prstDash val="sysDash"/>
            <a:round/>
            <a:headEnd type="none" w="med" len="med"/>
            <a:tailEnd type="none" w="med" len="med"/>
          </a:ln>
          <a:effectLst/>
        </p:spPr>
      </p:cxnSp>
      <p:sp>
        <p:nvSpPr>
          <p:cNvPr id="53" name="Rectangle 52">
            <a:extLst>
              <a:ext uri="{FF2B5EF4-FFF2-40B4-BE49-F238E27FC236}">
                <a16:creationId xmlns:a16="http://schemas.microsoft.com/office/drawing/2014/main" id="{3B0C304A-0427-4DB0-9140-B3A838609BF6}"/>
              </a:ext>
            </a:extLst>
          </p:cNvPr>
          <p:cNvSpPr/>
          <p:nvPr/>
        </p:nvSpPr>
        <p:spPr bwMode="auto">
          <a:xfrm>
            <a:off x="4642154" y="5690046"/>
            <a:ext cx="3237235" cy="265792"/>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0823761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registerları</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just" rtl="0"/>
            <a:r>
              <a:rPr lang="tr-TR" noProof="0" dirty="0" smtClean="0">
                <a:latin typeface="+mn-lt"/>
              </a:rPr>
              <a:t>KONTROL: Özel </a:t>
            </a:r>
            <a:r>
              <a:rPr lang="tr-TR" noProof="0" dirty="0" err="1" smtClean="0">
                <a:latin typeface="+mn-lt"/>
              </a:rPr>
              <a:t>register</a:t>
            </a:r>
            <a:endParaRPr lang="tr-TR" altLang="en-US" noProof="0" dirty="0" smtClean="0">
              <a:latin typeface="+mn-lt"/>
              <a:ea typeface="ＭＳ Ｐゴシック" panose="020B0600070205080204" pitchFamily="34" charset="-128"/>
            </a:endParaRPr>
          </a:p>
          <a:p>
            <a:pPr lvl="1" algn="just" rtl="0">
              <a:spcBef>
                <a:spcPts val="600"/>
              </a:spcBef>
            </a:pPr>
            <a:r>
              <a:rPr lang="tr-TR" noProof="0" dirty="0" smtClean="0">
                <a:latin typeface="+mn-lt"/>
              </a:rPr>
              <a:t>1 bitlik yığın tanımı</a:t>
            </a:r>
          </a:p>
          <a:p>
            <a:pPr lvl="1" algn="just" rtl="0">
              <a:spcBef>
                <a:spcPts val="0"/>
              </a:spcBef>
            </a:pPr>
            <a:r>
              <a:rPr lang="tr-TR" noProof="0" dirty="0" smtClean="0">
                <a:latin typeface="+mn-lt"/>
              </a:rPr>
              <a:t>Bire ayarlayın: </a:t>
            </a:r>
            <a:r>
              <a:rPr lang="tr-TR" noProof="0" dirty="0" err="1" smtClean="0">
                <a:latin typeface="+mn-lt"/>
              </a:rPr>
              <a:t>PSP'yi</a:t>
            </a:r>
            <a:r>
              <a:rPr lang="tr-TR" noProof="0" dirty="0" smtClean="0">
                <a:latin typeface="+mn-lt"/>
              </a:rPr>
              <a:t> kullanın.</a:t>
            </a:r>
          </a:p>
          <a:p>
            <a:pPr lvl="1" algn="just" rtl="0">
              <a:spcBef>
                <a:spcPts val="0"/>
              </a:spcBef>
            </a:pPr>
            <a:r>
              <a:rPr lang="tr-TR" noProof="0" dirty="0" smtClean="0">
                <a:latin typeface="+mn-lt"/>
              </a:rPr>
              <a:t>Sıfırdan sil: </a:t>
            </a:r>
            <a:r>
              <a:rPr lang="tr-TR" noProof="0" dirty="0" err="1" smtClean="0">
                <a:latin typeface="+mn-lt"/>
              </a:rPr>
              <a:t>MSP'yi</a:t>
            </a:r>
            <a:r>
              <a:rPr lang="tr-TR" noProof="0" dirty="0" smtClean="0">
                <a:latin typeface="+mn-lt"/>
              </a:rPr>
              <a:t> kullanın.</a:t>
            </a:r>
            <a:endParaRPr lang="tr-TR" altLang="en-US" noProof="0" dirty="0">
              <a:latin typeface="+mn-lt"/>
            </a:endParaRPr>
          </a:p>
        </p:txBody>
      </p:sp>
      <p:sp>
        <p:nvSpPr>
          <p:cNvPr id="5" name="Rectangle 4">
            <a:extLst>
              <a:ext uri="{FF2B5EF4-FFF2-40B4-BE49-F238E27FC236}">
                <a16:creationId xmlns:a16="http://schemas.microsoft.com/office/drawing/2014/main" id="{B730DB1E-ECE7-4C10-B13C-48F8D799BABB}"/>
              </a:ext>
            </a:extLst>
          </p:cNvPr>
          <p:cNvSpPr/>
          <p:nvPr/>
        </p:nvSpPr>
        <p:spPr bwMode="auto">
          <a:xfrm>
            <a:off x="3056523"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6" name="Rectangle 5">
            <a:extLst>
              <a:ext uri="{FF2B5EF4-FFF2-40B4-BE49-F238E27FC236}">
                <a16:creationId xmlns:a16="http://schemas.microsoft.com/office/drawing/2014/main" id="{7E336AC6-8E5F-434F-9E93-9195B70B53E3}"/>
              </a:ext>
            </a:extLst>
          </p:cNvPr>
          <p:cNvSpPr/>
          <p:nvPr/>
        </p:nvSpPr>
        <p:spPr bwMode="auto">
          <a:xfrm>
            <a:off x="3323119"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 name="Rectangle 6">
            <a:extLst>
              <a:ext uri="{FF2B5EF4-FFF2-40B4-BE49-F238E27FC236}">
                <a16:creationId xmlns:a16="http://schemas.microsoft.com/office/drawing/2014/main" id="{3B53344D-1122-4A11-8679-AE33341C2A2A}"/>
              </a:ext>
            </a:extLst>
          </p:cNvPr>
          <p:cNvSpPr/>
          <p:nvPr/>
        </p:nvSpPr>
        <p:spPr bwMode="auto">
          <a:xfrm>
            <a:off x="3583367"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8" name="Rectangle 7">
            <a:extLst>
              <a:ext uri="{FF2B5EF4-FFF2-40B4-BE49-F238E27FC236}">
                <a16:creationId xmlns:a16="http://schemas.microsoft.com/office/drawing/2014/main" id="{92F232DB-2EB8-4744-BF77-5384222C86BF}"/>
              </a:ext>
            </a:extLst>
          </p:cNvPr>
          <p:cNvSpPr/>
          <p:nvPr/>
        </p:nvSpPr>
        <p:spPr bwMode="auto">
          <a:xfrm>
            <a:off x="3849962"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9" name="Rectangle 8">
            <a:extLst>
              <a:ext uri="{FF2B5EF4-FFF2-40B4-BE49-F238E27FC236}">
                <a16:creationId xmlns:a16="http://schemas.microsoft.com/office/drawing/2014/main" id="{BBC78B2D-D6DE-4C35-BAE6-8454743CF456}"/>
              </a:ext>
            </a:extLst>
          </p:cNvPr>
          <p:cNvSpPr/>
          <p:nvPr/>
        </p:nvSpPr>
        <p:spPr bwMode="auto">
          <a:xfrm>
            <a:off x="1994371" y="42442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0" name="Rectangle 9">
            <a:extLst>
              <a:ext uri="{FF2B5EF4-FFF2-40B4-BE49-F238E27FC236}">
                <a16:creationId xmlns:a16="http://schemas.microsoft.com/office/drawing/2014/main" id="{81A37521-30CD-4AC6-8363-B3308620E791}"/>
              </a:ext>
            </a:extLst>
          </p:cNvPr>
          <p:cNvSpPr/>
          <p:nvPr/>
        </p:nvSpPr>
        <p:spPr bwMode="auto">
          <a:xfrm>
            <a:off x="2260967" y="42442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1" name="Rectangle 10">
            <a:extLst>
              <a:ext uri="{FF2B5EF4-FFF2-40B4-BE49-F238E27FC236}">
                <a16:creationId xmlns:a16="http://schemas.microsoft.com/office/drawing/2014/main" id="{EB75E3A3-16AD-4825-8D55-0D09B24FDABC}"/>
              </a:ext>
            </a:extLst>
          </p:cNvPr>
          <p:cNvSpPr/>
          <p:nvPr/>
        </p:nvSpPr>
        <p:spPr bwMode="auto">
          <a:xfrm>
            <a:off x="2521215" y="42442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 name="Rectangle 11">
            <a:extLst>
              <a:ext uri="{FF2B5EF4-FFF2-40B4-BE49-F238E27FC236}">
                <a16:creationId xmlns:a16="http://schemas.microsoft.com/office/drawing/2014/main" id="{263E0FFF-AE97-4039-8ED0-A03DF2D61A18}"/>
              </a:ext>
            </a:extLst>
          </p:cNvPr>
          <p:cNvSpPr/>
          <p:nvPr/>
        </p:nvSpPr>
        <p:spPr bwMode="auto">
          <a:xfrm>
            <a:off x="2787811" y="4244249"/>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 name="Rectangle 12">
            <a:extLst>
              <a:ext uri="{FF2B5EF4-FFF2-40B4-BE49-F238E27FC236}">
                <a16:creationId xmlns:a16="http://schemas.microsoft.com/office/drawing/2014/main" id="{39D09994-FDBE-49CF-9F28-74F71D164A93}"/>
              </a:ext>
            </a:extLst>
          </p:cNvPr>
          <p:cNvSpPr/>
          <p:nvPr/>
        </p:nvSpPr>
        <p:spPr bwMode="auto">
          <a:xfrm>
            <a:off x="4110211"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4" name="Rectangle 13">
            <a:extLst>
              <a:ext uri="{FF2B5EF4-FFF2-40B4-BE49-F238E27FC236}">
                <a16:creationId xmlns:a16="http://schemas.microsoft.com/office/drawing/2014/main" id="{AAED22BE-2E13-4868-B65D-0058530D4526}"/>
              </a:ext>
            </a:extLst>
          </p:cNvPr>
          <p:cNvSpPr/>
          <p:nvPr/>
        </p:nvSpPr>
        <p:spPr bwMode="auto">
          <a:xfrm>
            <a:off x="4376807"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5" name="Rectangle 14">
            <a:extLst>
              <a:ext uri="{FF2B5EF4-FFF2-40B4-BE49-F238E27FC236}">
                <a16:creationId xmlns:a16="http://schemas.microsoft.com/office/drawing/2014/main" id="{F1D3AA18-534E-42FD-8AEA-3AD2E9CE3DBC}"/>
              </a:ext>
            </a:extLst>
          </p:cNvPr>
          <p:cNvSpPr/>
          <p:nvPr/>
        </p:nvSpPr>
        <p:spPr bwMode="auto">
          <a:xfrm>
            <a:off x="4637055"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6" name="Rectangle 15">
            <a:extLst>
              <a:ext uri="{FF2B5EF4-FFF2-40B4-BE49-F238E27FC236}">
                <a16:creationId xmlns:a16="http://schemas.microsoft.com/office/drawing/2014/main" id="{768AFC94-9C58-4A56-AC93-1445306CAFB6}"/>
              </a:ext>
            </a:extLst>
          </p:cNvPr>
          <p:cNvSpPr/>
          <p:nvPr/>
        </p:nvSpPr>
        <p:spPr bwMode="auto">
          <a:xfrm>
            <a:off x="4903651"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7" name="Rectangle 16">
            <a:extLst>
              <a:ext uri="{FF2B5EF4-FFF2-40B4-BE49-F238E27FC236}">
                <a16:creationId xmlns:a16="http://schemas.microsoft.com/office/drawing/2014/main" id="{ADC11532-2694-47E5-A666-8D83F171C08E}"/>
              </a:ext>
            </a:extLst>
          </p:cNvPr>
          <p:cNvSpPr/>
          <p:nvPr/>
        </p:nvSpPr>
        <p:spPr bwMode="auto">
          <a:xfrm>
            <a:off x="5170246"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Rectangle 17">
            <a:extLst>
              <a:ext uri="{FF2B5EF4-FFF2-40B4-BE49-F238E27FC236}">
                <a16:creationId xmlns:a16="http://schemas.microsoft.com/office/drawing/2014/main" id="{C118EC7D-7CA9-4A74-B4F0-037EA2EA107F}"/>
              </a:ext>
            </a:extLst>
          </p:cNvPr>
          <p:cNvSpPr/>
          <p:nvPr/>
        </p:nvSpPr>
        <p:spPr bwMode="auto">
          <a:xfrm>
            <a:off x="5436842"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9" name="Rectangle 18">
            <a:extLst>
              <a:ext uri="{FF2B5EF4-FFF2-40B4-BE49-F238E27FC236}">
                <a16:creationId xmlns:a16="http://schemas.microsoft.com/office/drawing/2014/main" id="{AF71379A-5F7D-456A-A0F9-55F0C9B6F8DF}"/>
              </a:ext>
            </a:extLst>
          </p:cNvPr>
          <p:cNvSpPr/>
          <p:nvPr/>
        </p:nvSpPr>
        <p:spPr bwMode="auto">
          <a:xfrm>
            <a:off x="5697091"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0" name="Rectangle 19">
            <a:extLst>
              <a:ext uri="{FF2B5EF4-FFF2-40B4-BE49-F238E27FC236}">
                <a16:creationId xmlns:a16="http://schemas.microsoft.com/office/drawing/2014/main" id="{2E10E94A-7A90-4554-BC4E-5AE14F664E37}"/>
              </a:ext>
            </a:extLst>
          </p:cNvPr>
          <p:cNvSpPr/>
          <p:nvPr/>
        </p:nvSpPr>
        <p:spPr bwMode="auto">
          <a:xfrm>
            <a:off x="5963687" y="4245838"/>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1" name="Rectangle 20">
            <a:extLst>
              <a:ext uri="{FF2B5EF4-FFF2-40B4-BE49-F238E27FC236}">
                <a16:creationId xmlns:a16="http://schemas.microsoft.com/office/drawing/2014/main" id="{2775F0C6-5983-4E3D-A871-DF5D4695563B}"/>
              </a:ext>
            </a:extLst>
          </p:cNvPr>
          <p:cNvSpPr/>
          <p:nvPr/>
        </p:nvSpPr>
        <p:spPr bwMode="auto">
          <a:xfrm>
            <a:off x="6221820"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2" name="Rectangle 21">
            <a:extLst>
              <a:ext uri="{FF2B5EF4-FFF2-40B4-BE49-F238E27FC236}">
                <a16:creationId xmlns:a16="http://schemas.microsoft.com/office/drawing/2014/main" id="{281CF581-7CB4-48C2-A984-B95078243C11}"/>
              </a:ext>
            </a:extLst>
          </p:cNvPr>
          <p:cNvSpPr/>
          <p:nvPr/>
        </p:nvSpPr>
        <p:spPr bwMode="auto">
          <a:xfrm>
            <a:off x="6488415"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3" name="Rectangle 22">
            <a:extLst>
              <a:ext uri="{FF2B5EF4-FFF2-40B4-BE49-F238E27FC236}">
                <a16:creationId xmlns:a16="http://schemas.microsoft.com/office/drawing/2014/main" id="{7C0A441A-B08F-4DE3-8271-4C2E29A00D11}"/>
              </a:ext>
            </a:extLst>
          </p:cNvPr>
          <p:cNvSpPr/>
          <p:nvPr/>
        </p:nvSpPr>
        <p:spPr bwMode="auto">
          <a:xfrm>
            <a:off x="6748663"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Rectangle 23">
            <a:extLst>
              <a:ext uri="{FF2B5EF4-FFF2-40B4-BE49-F238E27FC236}">
                <a16:creationId xmlns:a16="http://schemas.microsoft.com/office/drawing/2014/main" id="{B6BBE158-AA91-40A2-AE3F-FBA1F9DF7924}"/>
              </a:ext>
            </a:extLst>
          </p:cNvPr>
          <p:cNvSpPr/>
          <p:nvPr/>
        </p:nvSpPr>
        <p:spPr bwMode="auto">
          <a:xfrm>
            <a:off x="7015259"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F07A575C-C5C3-4BE2-ADD9-852BB79C6C2F}"/>
              </a:ext>
            </a:extLst>
          </p:cNvPr>
          <p:cNvSpPr/>
          <p:nvPr/>
        </p:nvSpPr>
        <p:spPr bwMode="auto">
          <a:xfrm>
            <a:off x="7281855"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6" name="Rectangle 25">
            <a:extLst>
              <a:ext uri="{FF2B5EF4-FFF2-40B4-BE49-F238E27FC236}">
                <a16:creationId xmlns:a16="http://schemas.microsoft.com/office/drawing/2014/main" id="{3C00FF96-DF49-46A7-B1BD-5BF907E87CD7}"/>
              </a:ext>
            </a:extLst>
          </p:cNvPr>
          <p:cNvSpPr/>
          <p:nvPr/>
        </p:nvSpPr>
        <p:spPr bwMode="auto">
          <a:xfrm>
            <a:off x="7548451"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Rectangle 26">
            <a:extLst>
              <a:ext uri="{FF2B5EF4-FFF2-40B4-BE49-F238E27FC236}">
                <a16:creationId xmlns:a16="http://schemas.microsoft.com/office/drawing/2014/main" id="{9DCEF0D2-FBFF-45CB-8AF5-4305E9065790}"/>
              </a:ext>
            </a:extLst>
          </p:cNvPr>
          <p:cNvSpPr/>
          <p:nvPr/>
        </p:nvSpPr>
        <p:spPr bwMode="auto">
          <a:xfrm>
            <a:off x="7808700"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8" name="Rectangle 27">
            <a:extLst>
              <a:ext uri="{FF2B5EF4-FFF2-40B4-BE49-F238E27FC236}">
                <a16:creationId xmlns:a16="http://schemas.microsoft.com/office/drawing/2014/main" id="{9D49D0A3-FCD0-4C4C-B80E-8A181C7A8F5B}"/>
              </a:ext>
            </a:extLst>
          </p:cNvPr>
          <p:cNvSpPr/>
          <p:nvPr/>
        </p:nvSpPr>
        <p:spPr bwMode="auto">
          <a:xfrm>
            <a:off x="8075295"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9" name="Rectangle 28">
            <a:extLst>
              <a:ext uri="{FF2B5EF4-FFF2-40B4-BE49-F238E27FC236}">
                <a16:creationId xmlns:a16="http://schemas.microsoft.com/office/drawing/2014/main" id="{43695F8A-685A-4371-8C34-372DADC33E8A}"/>
              </a:ext>
            </a:extLst>
          </p:cNvPr>
          <p:cNvSpPr/>
          <p:nvPr/>
        </p:nvSpPr>
        <p:spPr bwMode="auto">
          <a:xfrm>
            <a:off x="8335543"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0" name="Rectangle 29">
            <a:extLst>
              <a:ext uri="{FF2B5EF4-FFF2-40B4-BE49-F238E27FC236}">
                <a16:creationId xmlns:a16="http://schemas.microsoft.com/office/drawing/2014/main" id="{6719BE7D-1157-4B69-8AEB-5F56B7A7ECFC}"/>
              </a:ext>
            </a:extLst>
          </p:cNvPr>
          <p:cNvSpPr/>
          <p:nvPr/>
        </p:nvSpPr>
        <p:spPr bwMode="auto">
          <a:xfrm>
            <a:off x="8602139" y="4245838"/>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1" name="TextBox 132">
            <a:extLst>
              <a:ext uri="{FF2B5EF4-FFF2-40B4-BE49-F238E27FC236}">
                <a16:creationId xmlns:a16="http://schemas.microsoft.com/office/drawing/2014/main" id="{4A5870DC-BCAE-4BFF-9CCD-18E431D80B91}"/>
              </a:ext>
            </a:extLst>
          </p:cNvPr>
          <p:cNvSpPr txBox="1">
            <a:spLocks noChangeArrowheads="1"/>
          </p:cNvSpPr>
          <p:nvPr/>
        </p:nvSpPr>
        <p:spPr bwMode="auto">
          <a:xfrm>
            <a:off x="5534170" y="4245838"/>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Ayrılmış</a:t>
            </a:r>
          </a:p>
        </p:txBody>
      </p:sp>
      <p:sp>
        <p:nvSpPr>
          <p:cNvPr id="32" name="Rectangle 31">
            <a:extLst>
              <a:ext uri="{FF2B5EF4-FFF2-40B4-BE49-F238E27FC236}">
                <a16:creationId xmlns:a16="http://schemas.microsoft.com/office/drawing/2014/main" id="{50E96345-E600-4E55-A900-DFA5860B0C1A}"/>
              </a:ext>
            </a:extLst>
          </p:cNvPr>
          <p:cNvSpPr/>
          <p:nvPr/>
        </p:nvSpPr>
        <p:spPr bwMode="auto">
          <a:xfrm>
            <a:off x="8862388" y="424742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3" name="Rectangle 32">
            <a:extLst>
              <a:ext uri="{FF2B5EF4-FFF2-40B4-BE49-F238E27FC236}">
                <a16:creationId xmlns:a16="http://schemas.microsoft.com/office/drawing/2014/main" id="{9294AA1C-7156-4186-89F1-CFD8EB87BABD}"/>
              </a:ext>
            </a:extLst>
          </p:cNvPr>
          <p:cNvSpPr/>
          <p:nvPr/>
        </p:nvSpPr>
        <p:spPr bwMode="auto">
          <a:xfrm>
            <a:off x="9128984" y="424742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4" name="Rectangle 33">
            <a:extLst>
              <a:ext uri="{FF2B5EF4-FFF2-40B4-BE49-F238E27FC236}">
                <a16:creationId xmlns:a16="http://schemas.microsoft.com/office/drawing/2014/main" id="{B7B1A7FE-EC03-4749-BF21-FC87E333D483}"/>
              </a:ext>
            </a:extLst>
          </p:cNvPr>
          <p:cNvSpPr/>
          <p:nvPr/>
        </p:nvSpPr>
        <p:spPr bwMode="auto">
          <a:xfrm>
            <a:off x="9395579" y="424742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5" name="Rectangle 34">
            <a:extLst>
              <a:ext uri="{FF2B5EF4-FFF2-40B4-BE49-F238E27FC236}">
                <a16:creationId xmlns:a16="http://schemas.microsoft.com/office/drawing/2014/main" id="{9F87826E-B357-4CD0-833B-22106AC20487}"/>
              </a:ext>
            </a:extLst>
          </p:cNvPr>
          <p:cNvSpPr/>
          <p:nvPr/>
        </p:nvSpPr>
        <p:spPr bwMode="auto">
          <a:xfrm>
            <a:off x="9662175" y="4247424"/>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6" name="Rectangle 35">
            <a:extLst>
              <a:ext uri="{FF2B5EF4-FFF2-40B4-BE49-F238E27FC236}">
                <a16:creationId xmlns:a16="http://schemas.microsoft.com/office/drawing/2014/main" id="{151E4E19-22B4-4A20-8EDF-352B77C53746}"/>
              </a:ext>
            </a:extLst>
          </p:cNvPr>
          <p:cNvSpPr/>
          <p:nvPr/>
        </p:nvSpPr>
        <p:spPr bwMode="auto">
          <a:xfrm>
            <a:off x="9922423" y="4247424"/>
            <a:ext cx="266596" cy="293688"/>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7" name="Rectangle 36">
            <a:extLst>
              <a:ext uri="{FF2B5EF4-FFF2-40B4-BE49-F238E27FC236}">
                <a16:creationId xmlns:a16="http://schemas.microsoft.com/office/drawing/2014/main" id="{889917D9-98E7-444E-8BAC-232A8234446E}"/>
              </a:ext>
            </a:extLst>
          </p:cNvPr>
          <p:cNvSpPr/>
          <p:nvPr/>
        </p:nvSpPr>
        <p:spPr bwMode="auto">
          <a:xfrm>
            <a:off x="10189019" y="4247424"/>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8" name="Rectangle 37">
            <a:extLst>
              <a:ext uri="{FF2B5EF4-FFF2-40B4-BE49-F238E27FC236}">
                <a16:creationId xmlns:a16="http://schemas.microsoft.com/office/drawing/2014/main" id="{F478BE99-42AE-46A2-A7D3-3FEC29E81989}"/>
              </a:ext>
            </a:extLst>
          </p:cNvPr>
          <p:cNvSpPr/>
          <p:nvPr/>
        </p:nvSpPr>
        <p:spPr bwMode="auto">
          <a:xfrm>
            <a:off x="1994371" y="4245838"/>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39" name="TextBox 149">
            <a:extLst>
              <a:ext uri="{FF2B5EF4-FFF2-40B4-BE49-F238E27FC236}">
                <a16:creationId xmlns:a16="http://schemas.microsoft.com/office/drawing/2014/main" id="{BA47D319-E8E2-4DF0-AE27-54592E0E4151}"/>
              </a:ext>
            </a:extLst>
          </p:cNvPr>
          <p:cNvSpPr txBox="1">
            <a:spLocks noChangeArrowheads="1"/>
          </p:cNvSpPr>
          <p:nvPr/>
        </p:nvSpPr>
        <p:spPr bwMode="auto">
          <a:xfrm>
            <a:off x="492125" y="4226788"/>
            <a:ext cx="1466276"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KONTROL</a:t>
            </a:r>
          </a:p>
        </p:txBody>
      </p:sp>
      <p:sp>
        <p:nvSpPr>
          <p:cNvPr id="40" name="TextBox 154">
            <a:extLst>
              <a:ext uri="{FF2B5EF4-FFF2-40B4-BE49-F238E27FC236}">
                <a16:creationId xmlns:a16="http://schemas.microsoft.com/office/drawing/2014/main" id="{445796C1-1B9E-4A5D-8264-08D4E989D84C}"/>
              </a:ext>
            </a:extLst>
          </p:cNvPr>
          <p:cNvSpPr txBox="1">
            <a:spLocks noChangeArrowheads="1"/>
          </p:cNvSpPr>
          <p:nvPr/>
        </p:nvSpPr>
        <p:spPr bwMode="auto">
          <a:xfrm>
            <a:off x="1958401" y="4699863"/>
            <a:ext cx="69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bit31</a:t>
            </a:r>
          </a:p>
        </p:txBody>
      </p:sp>
      <p:sp>
        <p:nvSpPr>
          <p:cNvPr id="41" name="TextBox 156">
            <a:extLst>
              <a:ext uri="{FF2B5EF4-FFF2-40B4-BE49-F238E27FC236}">
                <a16:creationId xmlns:a16="http://schemas.microsoft.com/office/drawing/2014/main" id="{7CD2D86A-BA28-4B4D-9E30-543BE25F3844}"/>
              </a:ext>
            </a:extLst>
          </p:cNvPr>
          <p:cNvSpPr txBox="1">
            <a:spLocks noChangeArrowheads="1"/>
          </p:cNvSpPr>
          <p:nvPr/>
        </p:nvSpPr>
        <p:spPr bwMode="auto">
          <a:xfrm>
            <a:off x="9027423" y="4952275"/>
            <a:ext cx="1876749"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Yığın tanımı</a:t>
            </a:r>
          </a:p>
        </p:txBody>
      </p:sp>
      <p:cxnSp>
        <p:nvCxnSpPr>
          <p:cNvPr id="42" name="Straight Arrow Connector 41">
            <a:extLst>
              <a:ext uri="{FF2B5EF4-FFF2-40B4-BE49-F238E27FC236}">
                <a16:creationId xmlns:a16="http://schemas.microsoft.com/office/drawing/2014/main" id="{25163AA4-483F-45B1-8F3D-3E2774FAFBA5}"/>
              </a:ext>
            </a:extLst>
          </p:cNvPr>
          <p:cNvCxnSpPr/>
          <p:nvPr/>
        </p:nvCxnSpPr>
        <p:spPr bwMode="auto">
          <a:xfrm flipV="1">
            <a:off x="10055721" y="4553813"/>
            <a:ext cx="0" cy="4222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43" name="Straight Arrow Connector 42">
            <a:extLst>
              <a:ext uri="{FF2B5EF4-FFF2-40B4-BE49-F238E27FC236}">
                <a16:creationId xmlns:a16="http://schemas.microsoft.com/office/drawing/2014/main" id="{9B387F4B-1433-4E14-8038-C4817E4DEF45}"/>
              </a:ext>
            </a:extLst>
          </p:cNvPr>
          <p:cNvCxnSpPr/>
          <p:nvPr/>
        </p:nvCxnSpPr>
        <p:spPr bwMode="auto">
          <a:xfrm>
            <a:off x="10348159" y="3894775"/>
            <a:ext cx="0" cy="33201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44" name="TextBox 132">
            <a:extLst>
              <a:ext uri="{FF2B5EF4-FFF2-40B4-BE49-F238E27FC236}">
                <a16:creationId xmlns:a16="http://schemas.microsoft.com/office/drawing/2014/main" id="{2AE643C5-89CF-4EB7-B5C2-2FE961AEA050}"/>
              </a:ext>
            </a:extLst>
          </p:cNvPr>
          <p:cNvSpPr txBox="1">
            <a:spLocks noChangeArrowheads="1"/>
          </p:cNvSpPr>
          <p:nvPr/>
        </p:nvSpPr>
        <p:spPr bwMode="auto">
          <a:xfrm>
            <a:off x="9627261" y="3586800"/>
            <a:ext cx="13901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Ayrılmış</a:t>
            </a:r>
          </a:p>
        </p:txBody>
      </p:sp>
    </p:spTree>
    <p:extLst>
      <p:ext uri="{BB962C8B-B14F-4D97-AF65-F5344CB8AC3E}">
        <p14:creationId xmlns:p14="http://schemas.microsoft.com/office/powerpoint/2010/main" val="39015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tr-TR" noProof="0" dirty="0" smtClean="0">
                <a:latin typeface="+mn-lt"/>
                <a:ea typeface="MS PGothic" pitchFamily="34" charset="-128"/>
              </a:rPr>
              <a:t>Daha önce açıklandığı gibi, Cortex-M0 işlemcide iki SP vardır. SP seçimi, işlemci modu ve bunun yanı sıra</a:t>
            </a:r>
            <a:r>
              <a:rPr lang="en-US" noProof="0" dirty="0" smtClean="0">
                <a:latin typeface="+mn-lt"/>
                <a:ea typeface="MS PGothic" pitchFamily="34" charset="-128"/>
              </a:rPr>
              <a:t> CONTROL </a:t>
            </a:r>
            <a:r>
              <a:rPr lang="en-US" noProof="0" dirty="0" err="1" smtClean="0">
                <a:latin typeface="+mn-lt"/>
                <a:ea typeface="MS PGothic" pitchFamily="34" charset="-128"/>
              </a:rPr>
              <a:t>registerının</a:t>
            </a:r>
            <a:r>
              <a:rPr lang="en-US" noProof="0" dirty="0" smtClean="0">
                <a:latin typeface="+mn-lt"/>
                <a:ea typeface="MS PGothic" pitchFamily="34" charset="-128"/>
              </a:rPr>
              <a:t> </a:t>
            </a:r>
            <a:r>
              <a:rPr lang="en-US" noProof="0" dirty="0" err="1" smtClean="0">
                <a:latin typeface="+mn-lt"/>
                <a:ea typeface="MS PGothic" pitchFamily="34" charset="-128"/>
              </a:rPr>
              <a:t>konfigurasyonu</a:t>
            </a:r>
            <a:r>
              <a:rPr lang="en-US" noProof="0" dirty="0" smtClean="0">
                <a:latin typeface="+mn-lt"/>
                <a:ea typeface="MS PGothic" pitchFamily="34" charset="-128"/>
              </a:rPr>
              <a:t> </a:t>
            </a:r>
            <a:r>
              <a:rPr lang="en-US" noProof="0" dirty="0" err="1" smtClean="0">
                <a:latin typeface="+mn-lt"/>
                <a:ea typeface="MS PGothic" pitchFamily="34" charset="-128"/>
              </a:rPr>
              <a:t>ile</a:t>
            </a:r>
            <a:r>
              <a:rPr lang="en-US" noProof="0" dirty="0" smtClean="0">
                <a:latin typeface="+mn-lt"/>
                <a:ea typeface="MS PGothic" pitchFamily="34" charset="-128"/>
              </a:rPr>
              <a:t> </a:t>
            </a:r>
            <a:r>
              <a:rPr lang="en-US" noProof="0" dirty="0" err="1" smtClean="0">
                <a:latin typeface="+mn-lt"/>
                <a:ea typeface="MS PGothic" pitchFamily="34" charset="-128"/>
              </a:rPr>
              <a:t>yapılır</a:t>
            </a:r>
            <a:r>
              <a:rPr lang="en-US" noProof="0" dirty="0" smtClean="0">
                <a:latin typeface="+mn-lt"/>
                <a:ea typeface="MS PGothic" pitchFamily="34" charset="-128"/>
              </a:rPr>
              <a:t>.</a:t>
            </a:r>
            <a:r>
              <a:rPr lang="tr-TR" noProof="0" dirty="0" smtClean="0">
                <a:latin typeface="+mn-lt"/>
                <a:ea typeface="MS PGothic" pitchFamily="34" charset="-128"/>
              </a:rPr>
              <a:t> Sıfırlamadan sonra, MSP kullanılır ancak </a:t>
            </a:r>
            <a:r>
              <a:rPr lang="en-US" dirty="0">
                <a:ea typeface="MS PGothic" pitchFamily="34" charset="-128"/>
              </a:rPr>
              <a:t>CONTROL</a:t>
            </a:r>
            <a:r>
              <a:rPr lang="tr-TR" noProof="0" dirty="0" smtClean="0">
                <a:latin typeface="+mn-lt"/>
                <a:ea typeface="MS PGothic" pitchFamily="34" charset="-128"/>
              </a:rPr>
              <a:t> </a:t>
            </a:r>
            <a:r>
              <a:rPr lang="en-US" noProof="0" dirty="0" err="1" smtClean="0">
                <a:latin typeface="+mn-lt"/>
                <a:ea typeface="MS PGothic" pitchFamily="34" charset="-128"/>
              </a:rPr>
              <a:t>registerındaki</a:t>
            </a:r>
            <a:r>
              <a:rPr lang="tr-TR" noProof="0" dirty="0" smtClean="0">
                <a:latin typeface="+mn-lt"/>
                <a:ea typeface="MS PGothic" pitchFamily="34" charset="-128"/>
              </a:rPr>
              <a:t> bit [1] ayarlanarak </a:t>
            </a:r>
            <a:r>
              <a:rPr lang="tr-TR" noProof="0" dirty="0" err="1" smtClean="0">
                <a:latin typeface="+mn-lt"/>
                <a:ea typeface="MS PGothic" pitchFamily="34" charset="-128"/>
              </a:rPr>
              <a:t>PSP'ye</a:t>
            </a:r>
            <a:r>
              <a:rPr lang="tr-TR" noProof="0" dirty="0" smtClean="0">
                <a:latin typeface="+mn-lt"/>
                <a:ea typeface="MS PGothic" pitchFamily="34" charset="-128"/>
              </a:rPr>
              <a:t> geçilebilir. </a:t>
            </a:r>
          </a:p>
          <a:p>
            <a:endParaRPr lang="tr-TR" noProof="0" dirty="0" smtClean="0">
              <a:latin typeface="+mn-lt"/>
              <a:ea typeface="MS PGothic" pitchFamily="34" charset="-128"/>
            </a:endParaRPr>
          </a:p>
          <a:p>
            <a:r>
              <a:rPr lang="tr-TR" noProof="0" dirty="0" smtClean="0">
                <a:latin typeface="+mn-lt"/>
                <a:ea typeface="MS PGothic" pitchFamily="34" charset="-128"/>
              </a:rPr>
              <a:t>Son olarak, CONTROL yazmacının bit 0'ı Cortex-M3 işlemcisiyle uyumluluğu korumak için ayrılmıştır. Cortex-M3 işlemcide, işlemciyi kullanıcı </a:t>
            </a:r>
            <a:r>
              <a:rPr lang="tr-TR" noProof="0" dirty="0" err="1" smtClean="0">
                <a:latin typeface="+mn-lt"/>
                <a:ea typeface="MS PGothic" pitchFamily="34" charset="-128"/>
              </a:rPr>
              <a:t>moduna</a:t>
            </a:r>
            <a:r>
              <a:rPr lang="tr-TR" noProof="0" dirty="0" smtClean="0">
                <a:latin typeface="+mn-lt"/>
                <a:ea typeface="MS PGothic" pitchFamily="34" charset="-128"/>
              </a:rPr>
              <a:t> geçirmek için bit 0 kullanılabilir (ayrıcalıklı olmayan </a:t>
            </a:r>
            <a:r>
              <a:rPr lang="tr-TR" noProof="0" dirty="0" err="1" smtClean="0">
                <a:latin typeface="+mn-lt"/>
                <a:ea typeface="MS PGothic" pitchFamily="34" charset="-128"/>
              </a:rPr>
              <a:t>mod</a:t>
            </a:r>
            <a:r>
              <a:rPr lang="tr-TR" noProof="0" dirty="0" smtClean="0">
                <a:latin typeface="+mn-lt"/>
                <a:ea typeface="MS PGothic" pitchFamily="34" charset="-128"/>
              </a:rPr>
              <a:t>). Bu özellik Cortex-M0 işlemcide mevcut değildir.</a:t>
            </a:r>
            <a:endParaRPr lang="tr-TR" noProof="0" dirty="0" smtClean="0">
              <a:latin typeface="+mn-lt"/>
            </a:endParaRPr>
          </a:p>
          <a:p>
            <a:endParaRPr lang="tr-TR" noProof="0" dirty="0">
              <a:latin typeface="+mn-lt"/>
            </a:endParaRPr>
          </a:p>
        </p:txBody>
      </p:sp>
      <p:sp>
        <p:nvSpPr>
          <p:cNvPr id="4" name="TextBox 3"/>
          <p:cNvSpPr txBox="1"/>
          <p:nvPr/>
        </p:nvSpPr>
        <p:spPr>
          <a:xfrm>
            <a:off x="1058780" y="5245768"/>
            <a:ext cx="10427368" cy="5816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smtClean="0">
                <a:solidFill>
                  <a:schemeClr val="tx2"/>
                </a:solidFill>
                <a:latin typeface="+mn-lt"/>
                <a:ea typeface="+mn-ea"/>
                <a:cs typeface="+mn-cs"/>
              </a:rPr>
              <a:t>Not: Register-</a:t>
            </a:r>
            <a:r>
              <a:rPr lang="en-US" sz="2100" kern="1200" dirty="0" err="1" smtClean="0">
                <a:solidFill>
                  <a:schemeClr val="tx2"/>
                </a:solidFill>
                <a:latin typeface="+mn-lt"/>
                <a:ea typeface="+mn-ea"/>
                <a:cs typeface="+mn-cs"/>
              </a:rPr>
              <a:t>Yazmaç</a:t>
            </a:r>
            <a:r>
              <a:rPr lang="en-US" sz="2100" kern="1200" dirty="0" smtClean="0">
                <a:solidFill>
                  <a:schemeClr val="tx2"/>
                </a:solidFill>
                <a:latin typeface="+mn-lt"/>
                <a:ea typeface="+mn-ea"/>
                <a:cs typeface="+mn-cs"/>
              </a:rPr>
              <a:t> </a:t>
            </a:r>
            <a:r>
              <a:rPr lang="en-US" sz="2100" kern="1200" dirty="0" err="1" smtClean="0">
                <a:solidFill>
                  <a:schemeClr val="tx2"/>
                </a:solidFill>
                <a:latin typeface="+mn-lt"/>
                <a:ea typeface="+mn-ea"/>
                <a:cs typeface="+mn-cs"/>
              </a:rPr>
              <a:t>gibi</a:t>
            </a:r>
            <a:r>
              <a:rPr lang="en-US" sz="2100" kern="1200" dirty="0" smtClean="0">
                <a:solidFill>
                  <a:schemeClr val="tx2"/>
                </a:solidFill>
                <a:latin typeface="+mn-lt"/>
                <a:ea typeface="+mn-ea"/>
                <a:cs typeface="+mn-cs"/>
              </a:rPr>
              <a:t> </a:t>
            </a:r>
            <a:r>
              <a:rPr lang="en-US" sz="2100" kern="1200" dirty="0" err="1" smtClean="0">
                <a:solidFill>
                  <a:schemeClr val="tx2"/>
                </a:solidFill>
                <a:latin typeface="+mn-lt"/>
                <a:ea typeface="+mn-ea"/>
                <a:cs typeface="+mn-cs"/>
              </a:rPr>
              <a:t>isimler</a:t>
            </a:r>
            <a:r>
              <a:rPr lang="en-US" sz="2100" dirty="0">
                <a:solidFill>
                  <a:schemeClr val="tx2"/>
                </a:solidFill>
                <a:latin typeface="+mn-lt"/>
                <a:ea typeface="+mn-ea"/>
              </a:rPr>
              <a:t> </a:t>
            </a:r>
            <a:r>
              <a:rPr lang="en-US" sz="2100" dirty="0" err="1" smtClean="0">
                <a:solidFill>
                  <a:schemeClr val="tx2"/>
                </a:solidFill>
                <a:latin typeface="+mn-lt"/>
                <a:ea typeface="+mn-ea"/>
              </a:rPr>
              <a:t>aynı</a:t>
            </a:r>
            <a:r>
              <a:rPr lang="en-US" sz="2100" dirty="0" smtClean="0">
                <a:solidFill>
                  <a:schemeClr val="tx2"/>
                </a:solidFill>
                <a:latin typeface="+mn-lt"/>
                <a:ea typeface="+mn-ea"/>
              </a:rPr>
              <a:t> </a:t>
            </a:r>
            <a:r>
              <a:rPr lang="en-US" sz="2100" dirty="0" err="1" smtClean="0">
                <a:solidFill>
                  <a:schemeClr val="tx2"/>
                </a:solidFill>
                <a:latin typeface="+mn-lt"/>
                <a:ea typeface="+mn-ea"/>
              </a:rPr>
              <a:t>özel</a:t>
            </a:r>
            <a:r>
              <a:rPr lang="en-US" sz="2100" dirty="0" smtClean="0">
                <a:solidFill>
                  <a:schemeClr val="tx2"/>
                </a:solidFill>
                <a:latin typeface="+mn-lt"/>
                <a:ea typeface="+mn-ea"/>
              </a:rPr>
              <a:t> </a:t>
            </a:r>
            <a:r>
              <a:rPr lang="en-US" sz="2100" dirty="0" err="1" smtClean="0">
                <a:solidFill>
                  <a:schemeClr val="tx2"/>
                </a:solidFill>
                <a:latin typeface="+mn-lt"/>
                <a:ea typeface="+mn-ea"/>
              </a:rPr>
              <a:t>hafıza</a:t>
            </a:r>
            <a:r>
              <a:rPr lang="en-US" sz="2100" dirty="0" smtClean="0">
                <a:solidFill>
                  <a:schemeClr val="tx2"/>
                </a:solidFill>
                <a:latin typeface="+mn-lt"/>
                <a:ea typeface="+mn-ea"/>
              </a:rPr>
              <a:t> </a:t>
            </a:r>
            <a:r>
              <a:rPr lang="en-US" sz="2100" dirty="0" err="1" smtClean="0">
                <a:solidFill>
                  <a:schemeClr val="tx2"/>
                </a:solidFill>
                <a:latin typeface="+mn-lt"/>
                <a:ea typeface="+mn-ea"/>
              </a:rPr>
              <a:t>birimlerini</a:t>
            </a:r>
            <a:r>
              <a:rPr lang="en-US" sz="2100" dirty="0" smtClean="0">
                <a:solidFill>
                  <a:schemeClr val="tx2"/>
                </a:solidFill>
                <a:latin typeface="+mn-lt"/>
                <a:ea typeface="+mn-ea"/>
              </a:rPr>
              <a:t> </a:t>
            </a:r>
            <a:r>
              <a:rPr lang="en-US" sz="2100" dirty="0" err="1" smtClean="0">
                <a:solidFill>
                  <a:schemeClr val="tx2"/>
                </a:solidFill>
                <a:latin typeface="+mn-lt"/>
                <a:ea typeface="+mn-ea"/>
              </a:rPr>
              <a:t>ifade</a:t>
            </a:r>
            <a:r>
              <a:rPr lang="en-US" sz="2100" dirty="0" smtClean="0">
                <a:solidFill>
                  <a:schemeClr val="tx2"/>
                </a:solidFill>
                <a:latin typeface="+mn-lt"/>
                <a:ea typeface="+mn-ea"/>
              </a:rPr>
              <a:t> </a:t>
            </a:r>
            <a:r>
              <a:rPr lang="en-US" sz="2100" dirty="0" err="1" smtClean="0">
                <a:solidFill>
                  <a:schemeClr val="tx2"/>
                </a:solidFill>
                <a:latin typeface="+mn-lt"/>
                <a:ea typeface="+mn-ea"/>
              </a:rPr>
              <a:t>etmek</a:t>
            </a:r>
            <a:r>
              <a:rPr lang="en-US" sz="2100" dirty="0" smtClean="0">
                <a:solidFill>
                  <a:schemeClr val="tx2"/>
                </a:solidFill>
                <a:latin typeface="+mn-lt"/>
                <a:ea typeface="+mn-ea"/>
              </a:rPr>
              <a:t> </a:t>
            </a:r>
            <a:r>
              <a:rPr lang="en-US" sz="2100" dirty="0" err="1" smtClean="0">
                <a:solidFill>
                  <a:schemeClr val="tx2"/>
                </a:solidFill>
                <a:latin typeface="+mn-lt"/>
                <a:ea typeface="+mn-ea"/>
              </a:rPr>
              <a:t>için</a:t>
            </a:r>
            <a:r>
              <a:rPr lang="en-US" sz="2100" dirty="0" smtClean="0">
                <a:solidFill>
                  <a:schemeClr val="tx2"/>
                </a:solidFill>
                <a:latin typeface="+mn-lt"/>
                <a:ea typeface="+mn-ea"/>
              </a:rPr>
              <a:t> </a:t>
            </a:r>
            <a:r>
              <a:rPr lang="en-US" sz="2100" dirty="0" err="1" smtClean="0">
                <a:solidFill>
                  <a:schemeClr val="tx2"/>
                </a:solidFill>
                <a:latin typeface="+mn-lt"/>
                <a:ea typeface="+mn-ea"/>
              </a:rPr>
              <a:t>kullanılmaktadır</a:t>
            </a:r>
            <a:r>
              <a:rPr lang="en-US" sz="2100" dirty="0" smtClean="0">
                <a:solidFill>
                  <a:schemeClr val="tx2"/>
                </a:solidFill>
                <a:latin typeface="+mn-lt"/>
                <a:ea typeface="+mn-ea"/>
              </a:rPr>
              <a:t>. </a:t>
            </a:r>
            <a:r>
              <a:rPr lang="en-US" sz="2100" dirty="0" err="1" smtClean="0">
                <a:solidFill>
                  <a:schemeClr val="tx2"/>
                </a:solidFill>
                <a:latin typeface="+mn-lt"/>
                <a:ea typeface="+mn-ea"/>
              </a:rPr>
              <a:t>Farklı</a:t>
            </a:r>
            <a:r>
              <a:rPr lang="en-US" sz="2100" dirty="0" smtClean="0">
                <a:solidFill>
                  <a:schemeClr val="tx2"/>
                </a:solidFill>
                <a:latin typeface="+mn-lt"/>
                <a:ea typeface="+mn-ea"/>
              </a:rPr>
              <a:t> </a:t>
            </a:r>
            <a:r>
              <a:rPr lang="en-US" sz="2100" dirty="0" err="1" smtClean="0">
                <a:solidFill>
                  <a:schemeClr val="tx2"/>
                </a:solidFill>
                <a:latin typeface="+mn-lt"/>
                <a:ea typeface="+mn-ea"/>
              </a:rPr>
              <a:t>kaynaklarda</a:t>
            </a:r>
            <a:r>
              <a:rPr lang="en-US" sz="2100" dirty="0" smtClean="0">
                <a:solidFill>
                  <a:schemeClr val="tx2"/>
                </a:solidFill>
                <a:latin typeface="+mn-lt"/>
                <a:ea typeface="+mn-ea"/>
              </a:rPr>
              <a:t> </a:t>
            </a:r>
            <a:r>
              <a:rPr lang="en-US" sz="2100" dirty="0" err="1" smtClean="0">
                <a:solidFill>
                  <a:schemeClr val="tx2"/>
                </a:solidFill>
                <a:latin typeface="+mn-lt"/>
                <a:ea typeface="+mn-ea"/>
              </a:rPr>
              <a:t>karşılaşabileceğiniz</a:t>
            </a:r>
            <a:r>
              <a:rPr lang="en-US" sz="2100" dirty="0" smtClean="0">
                <a:solidFill>
                  <a:schemeClr val="tx2"/>
                </a:solidFill>
                <a:latin typeface="+mn-lt"/>
                <a:ea typeface="+mn-ea"/>
              </a:rPr>
              <a:t> </a:t>
            </a:r>
            <a:r>
              <a:rPr lang="en-US" sz="2100" dirty="0" err="1" smtClean="0">
                <a:solidFill>
                  <a:schemeClr val="tx2"/>
                </a:solidFill>
                <a:latin typeface="+mn-lt"/>
                <a:ea typeface="+mn-ea"/>
              </a:rPr>
              <a:t>için</a:t>
            </a:r>
            <a:r>
              <a:rPr lang="en-US" sz="2100" dirty="0" smtClean="0">
                <a:solidFill>
                  <a:schemeClr val="tx2"/>
                </a:solidFill>
                <a:latin typeface="+mn-lt"/>
                <a:ea typeface="+mn-ea"/>
              </a:rPr>
              <a:t> </a:t>
            </a:r>
            <a:r>
              <a:rPr lang="en-US" sz="2100" dirty="0" err="1" smtClean="0">
                <a:solidFill>
                  <a:schemeClr val="tx2"/>
                </a:solidFill>
                <a:latin typeface="+mn-lt"/>
                <a:ea typeface="+mn-ea"/>
              </a:rPr>
              <a:t>diğer</a:t>
            </a:r>
            <a:r>
              <a:rPr lang="en-US" sz="2100" dirty="0" smtClean="0">
                <a:solidFill>
                  <a:schemeClr val="tx2"/>
                </a:solidFill>
                <a:latin typeface="+mn-lt"/>
                <a:ea typeface="+mn-ea"/>
              </a:rPr>
              <a:t> </a:t>
            </a:r>
            <a:r>
              <a:rPr lang="en-US" sz="2100" dirty="0" err="1" smtClean="0">
                <a:solidFill>
                  <a:schemeClr val="tx2"/>
                </a:solidFill>
                <a:latin typeface="+mn-lt"/>
                <a:ea typeface="+mn-ea"/>
              </a:rPr>
              <a:t>isimlerinide</a:t>
            </a:r>
            <a:r>
              <a:rPr lang="en-US" sz="2100" dirty="0" smtClean="0">
                <a:solidFill>
                  <a:schemeClr val="tx2"/>
                </a:solidFill>
                <a:latin typeface="+mn-lt"/>
                <a:ea typeface="+mn-ea"/>
              </a:rPr>
              <a:t> zaman </a:t>
            </a:r>
            <a:r>
              <a:rPr lang="en-US" sz="2100" dirty="0" err="1" smtClean="0">
                <a:solidFill>
                  <a:schemeClr val="tx2"/>
                </a:solidFill>
                <a:latin typeface="+mn-lt"/>
                <a:ea typeface="+mn-ea"/>
              </a:rPr>
              <a:t>zaman</a:t>
            </a:r>
            <a:r>
              <a:rPr lang="en-US" sz="2100" dirty="0" smtClean="0">
                <a:solidFill>
                  <a:schemeClr val="tx2"/>
                </a:solidFill>
                <a:latin typeface="+mn-lt"/>
                <a:ea typeface="+mn-ea"/>
              </a:rPr>
              <a:t> </a:t>
            </a:r>
            <a:r>
              <a:rPr lang="en-US" sz="2100" dirty="0" err="1" smtClean="0">
                <a:solidFill>
                  <a:schemeClr val="tx2"/>
                </a:solidFill>
                <a:latin typeface="+mn-lt"/>
                <a:ea typeface="+mn-ea"/>
              </a:rPr>
              <a:t>kullanıyoruz</a:t>
            </a:r>
            <a:r>
              <a:rPr lang="en-US" sz="2100" dirty="0" smtClean="0">
                <a:solidFill>
                  <a:schemeClr val="tx2"/>
                </a:solidFill>
                <a:latin typeface="+mn-lt"/>
                <a:ea typeface="+mn-ea"/>
              </a:rPr>
              <a:t>.</a:t>
            </a:r>
            <a:endParaRPr lang="tr-TR" sz="2100" kern="1200" dirty="0" err="1" smtClean="0">
              <a:solidFill>
                <a:schemeClr val="tx2"/>
              </a:solidFill>
              <a:latin typeface="+mn-lt"/>
              <a:ea typeface="+mn-ea"/>
              <a:cs typeface="+mn-cs"/>
            </a:endParaRPr>
          </a:p>
        </p:txBody>
      </p:sp>
    </p:spTree>
    <p:extLst>
      <p:ext uri="{BB962C8B-B14F-4D97-AF65-F5344CB8AC3E}">
        <p14:creationId xmlns:p14="http://schemas.microsoft.com/office/powerpoint/2010/main" val="28603778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Bellek Haritası</a:t>
            </a:r>
            <a:endParaRPr lang="tr-TR" noProof="0" dirty="0">
              <a:latin typeface="+mn-lt"/>
            </a:endParaRPr>
          </a:p>
        </p:txBody>
      </p:sp>
      <p:cxnSp>
        <p:nvCxnSpPr>
          <p:cNvPr id="6" name="Straight Connector 5">
            <a:extLst>
              <a:ext uri="{FF2B5EF4-FFF2-40B4-BE49-F238E27FC236}">
                <a16:creationId xmlns:a16="http://schemas.microsoft.com/office/drawing/2014/main" id="{538E4905-3882-4048-A403-D41CCC6BF85E}"/>
              </a:ext>
            </a:extLst>
          </p:cNvPr>
          <p:cNvCxnSpPr/>
          <p:nvPr/>
        </p:nvCxnSpPr>
        <p:spPr bwMode="auto">
          <a:xfrm flipV="1">
            <a:off x="9011363" y="1354138"/>
            <a:ext cx="583972" cy="608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7" name="Straight Connector 6">
            <a:extLst>
              <a:ext uri="{FF2B5EF4-FFF2-40B4-BE49-F238E27FC236}">
                <a16:creationId xmlns:a16="http://schemas.microsoft.com/office/drawing/2014/main" id="{76B816D3-027E-4305-8E60-FFDC677352BE}"/>
              </a:ext>
            </a:extLst>
          </p:cNvPr>
          <p:cNvCxnSpPr/>
          <p:nvPr/>
        </p:nvCxnSpPr>
        <p:spPr bwMode="auto">
          <a:xfrm>
            <a:off x="9011363" y="2676525"/>
            <a:ext cx="583972" cy="59690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8" name="Straight Connector 7">
            <a:extLst>
              <a:ext uri="{FF2B5EF4-FFF2-40B4-BE49-F238E27FC236}">
                <a16:creationId xmlns:a16="http://schemas.microsoft.com/office/drawing/2014/main" id="{68E60D3E-86DF-4BBE-84B9-EFFA95E03441}"/>
              </a:ext>
            </a:extLst>
          </p:cNvPr>
          <p:cNvCxnSpPr/>
          <p:nvPr/>
        </p:nvCxnSpPr>
        <p:spPr bwMode="auto">
          <a:xfrm flipV="1">
            <a:off x="4813536" y="1344613"/>
            <a:ext cx="2189894" cy="4556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9" name="Straight Connector 8">
            <a:extLst>
              <a:ext uri="{FF2B5EF4-FFF2-40B4-BE49-F238E27FC236}">
                <a16:creationId xmlns:a16="http://schemas.microsoft.com/office/drawing/2014/main" id="{1101397E-DE33-41FD-AABA-B2C50C03461A}"/>
              </a:ext>
            </a:extLst>
          </p:cNvPr>
          <p:cNvCxnSpPr/>
          <p:nvPr/>
        </p:nvCxnSpPr>
        <p:spPr bwMode="auto">
          <a:xfrm>
            <a:off x="4813537" y="2189164"/>
            <a:ext cx="2192010" cy="1525587"/>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0" name="TextBox 9">
            <a:extLst>
              <a:ext uri="{FF2B5EF4-FFF2-40B4-BE49-F238E27FC236}">
                <a16:creationId xmlns:a16="http://schemas.microsoft.com/office/drawing/2014/main" id="{32100033-6C04-4084-89ED-9C7494120795}"/>
              </a:ext>
            </a:extLst>
          </p:cNvPr>
          <p:cNvSpPr txBox="1"/>
          <p:nvPr/>
        </p:nvSpPr>
        <p:spPr>
          <a:xfrm>
            <a:off x="528961" y="1776414"/>
            <a:ext cx="1885214" cy="369887"/>
          </a:xfrm>
          <a:prstGeom prst="rect">
            <a:avLst/>
          </a:prstGeom>
          <a:noFill/>
        </p:spPr>
        <p:txBody>
          <a:bodyPr>
            <a:spAutoFit/>
          </a:bodyPr>
          <a:lstStyle/>
          <a:p>
            <a:pPr algn="l" rtl="0">
              <a:defRPr/>
            </a:pPr>
            <a:r>
              <a:rPr lang="en-GB" sz="900" b="0" spc="10" dirty="0"/>
              <a:t>Özel çevre birimleri</a:t>
            </a:r>
          </a:p>
          <a:p>
            <a:pPr algn="l" rtl="0">
              <a:defRPr/>
            </a:pPr>
            <a:r>
              <a:rPr lang="en-GB" sz="900" b="0" spc="10" dirty="0"/>
              <a:t>ör. NVIC, SCS</a:t>
            </a:r>
          </a:p>
        </p:txBody>
      </p:sp>
      <p:sp>
        <p:nvSpPr>
          <p:cNvPr id="11" name="TextBox 10">
            <a:extLst>
              <a:ext uri="{FF2B5EF4-FFF2-40B4-BE49-F238E27FC236}">
                <a16:creationId xmlns:a16="http://schemas.microsoft.com/office/drawing/2014/main" id="{9AD05460-733A-4FEF-9F46-420F9B46D4A1}"/>
              </a:ext>
            </a:extLst>
          </p:cNvPr>
          <p:cNvSpPr txBox="1"/>
          <p:nvPr/>
        </p:nvSpPr>
        <p:spPr>
          <a:xfrm>
            <a:off x="531077" y="2381250"/>
            <a:ext cx="2185662" cy="369332"/>
          </a:xfrm>
          <a:prstGeom prst="rect">
            <a:avLst/>
          </a:prstGeom>
          <a:noFill/>
        </p:spPr>
        <p:txBody>
          <a:bodyPr>
            <a:spAutoFit/>
          </a:bodyPr>
          <a:lstStyle/>
          <a:p>
            <a:pPr algn="l" rtl="0">
              <a:defRPr/>
            </a:pPr>
            <a:r>
              <a:rPr lang="en-GB" sz="900" b="0" spc="10" dirty="0"/>
              <a:t>Esas olarak harici çevre birimleri için kullanılır</a:t>
            </a:r>
          </a:p>
          <a:p>
            <a:pPr algn="l" rtl="0">
              <a:defRPr/>
            </a:pPr>
            <a:r>
              <a:rPr lang="en-GB" sz="900" b="0" spc="10" dirty="0"/>
              <a:t>ör. SD kart</a:t>
            </a:r>
          </a:p>
        </p:txBody>
      </p:sp>
      <p:sp>
        <p:nvSpPr>
          <p:cNvPr id="12" name="TextBox 11">
            <a:extLst>
              <a:ext uri="{FF2B5EF4-FFF2-40B4-BE49-F238E27FC236}">
                <a16:creationId xmlns:a16="http://schemas.microsoft.com/office/drawing/2014/main" id="{EF609880-80B1-4364-9B63-D84892A659AF}"/>
              </a:ext>
            </a:extLst>
          </p:cNvPr>
          <p:cNvSpPr txBox="1"/>
          <p:nvPr/>
        </p:nvSpPr>
        <p:spPr>
          <a:xfrm>
            <a:off x="509918" y="3309938"/>
            <a:ext cx="2192010" cy="369332"/>
          </a:xfrm>
          <a:prstGeom prst="rect">
            <a:avLst/>
          </a:prstGeom>
          <a:noFill/>
        </p:spPr>
        <p:txBody>
          <a:bodyPr>
            <a:spAutoFit/>
          </a:bodyPr>
          <a:lstStyle/>
          <a:p>
            <a:pPr algn="l" rtl="0">
              <a:defRPr/>
            </a:pPr>
            <a:r>
              <a:rPr lang="en-GB" sz="900" b="0" spc="10" dirty="0"/>
              <a:t>Esas olarak harici bellekler için kullanılır</a:t>
            </a:r>
          </a:p>
          <a:p>
            <a:pPr algn="l" rtl="0">
              <a:defRPr/>
            </a:pPr>
            <a:r>
              <a:rPr lang="en-GB" sz="900" b="0" spc="10" dirty="0"/>
              <a:t>ör. harici DDR, FLASH, LCD</a:t>
            </a:r>
          </a:p>
        </p:txBody>
      </p:sp>
      <p:sp>
        <p:nvSpPr>
          <p:cNvPr id="13" name="TextBox 12">
            <a:extLst>
              <a:ext uri="{FF2B5EF4-FFF2-40B4-BE49-F238E27FC236}">
                <a16:creationId xmlns:a16="http://schemas.microsoft.com/office/drawing/2014/main" id="{A0DE1DE6-6CD1-46B1-ADEB-B9FC8CCE2B75}"/>
              </a:ext>
            </a:extLst>
          </p:cNvPr>
          <p:cNvSpPr txBox="1"/>
          <p:nvPr/>
        </p:nvSpPr>
        <p:spPr>
          <a:xfrm>
            <a:off x="488760" y="4081463"/>
            <a:ext cx="2314729" cy="369332"/>
          </a:xfrm>
          <a:prstGeom prst="rect">
            <a:avLst/>
          </a:prstGeom>
          <a:noFill/>
        </p:spPr>
        <p:txBody>
          <a:bodyPr>
            <a:spAutoFit/>
          </a:bodyPr>
          <a:lstStyle/>
          <a:p>
            <a:pPr algn="l" rtl="0">
              <a:defRPr/>
            </a:pPr>
            <a:r>
              <a:rPr lang="en-GB" sz="900" b="0" spc="10" dirty="0"/>
              <a:t>Çoğunlukla yonga üzeri çevre birimleri için kullanılır</a:t>
            </a:r>
          </a:p>
          <a:p>
            <a:pPr algn="l" rtl="0">
              <a:defRPr/>
            </a:pPr>
            <a:r>
              <a:rPr lang="en-GB" sz="900" b="0" spc="10" dirty="0"/>
              <a:t>örneğin, AHB, APB çevre birimleri</a:t>
            </a:r>
          </a:p>
        </p:txBody>
      </p:sp>
      <p:sp>
        <p:nvSpPr>
          <p:cNvPr id="14" name="TextBox 13">
            <a:extLst>
              <a:ext uri="{FF2B5EF4-FFF2-40B4-BE49-F238E27FC236}">
                <a16:creationId xmlns:a16="http://schemas.microsoft.com/office/drawing/2014/main" id="{49ECAABA-C04B-42A6-8FEC-F82E8035280B}"/>
              </a:ext>
            </a:extLst>
          </p:cNvPr>
          <p:cNvSpPr txBox="1"/>
          <p:nvPr/>
        </p:nvSpPr>
        <p:spPr>
          <a:xfrm>
            <a:off x="484528" y="4594225"/>
            <a:ext cx="2270296" cy="368300"/>
          </a:xfrm>
          <a:prstGeom prst="rect">
            <a:avLst/>
          </a:prstGeom>
          <a:noFill/>
        </p:spPr>
        <p:txBody>
          <a:bodyPr>
            <a:spAutoFit/>
          </a:bodyPr>
          <a:lstStyle/>
          <a:p>
            <a:pPr algn="l" rtl="0">
              <a:defRPr/>
            </a:pPr>
            <a:r>
              <a:rPr lang="en-GB" sz="900" b="0" spc="10" dirty="0"/>
              <a:t>Temelde veri belleği için kullanılır</a:t>
            </a:r>
          </a:p>
          <a:p>
            <a:pPr algn="l" rtl="0">
              <a:defRPr/>
            </a:pPr>
            <a:r>
              <a:rPr lang="en-GB" sz="900" b="0" spc="10" dirty="0"/>
              <a:t>ör. yonga üzerinde SRAM, SDRAM</a:t>
            </a:r>
          </a:p>
        </p:txBody>
      </p:sp>
      <p:sp>
        <p:nvSpPr>
          <p:cNvPr id="15" name="TextBox 14">
            <a:extLst>
              <a:ext uri="{FF2B5EF4-FFF2-40B4-BE49-F238E27FC236}">
                <a16:creationId xmlns:a16="http://schemas.microsoft.com/office/drawing/2014/main" id="{690AB928-D8E0-42A4-9DF8-CD53A051ABB7}"/>
              </a:ext>
            </a:extLst>
          </p:cNvPr>
          <p:cNvSpPr txBox="1"/>
          <p:nvPr/>
        </p:nvSpPr>
        <p:spPr>
          <a:xfrm>
            <a:off x="478180" y="5118100"/>
            <a:ext cx="2422637" cy="368300"/>
          </a:xfrm>
          <a:prstGeom prst="rect">
            <a:avLst/>
          </a:prstGeom>
          <a:noFill/>
        </p:spPr>
        <p:txBody>
          <a:bodyPr>
            <a:spAutoFit/>
          </a:bodyPr>
          <a:lstStyle/>
          <a:p>
            <a:pPr algn="l" rtl="0">
              <a:defRPr/>
            </a:pPr>
            <a:r>
              <a:rPr lang="en-GB" sz="900" b="0" spc="10" dirty="0"/>
              <a:t>Esas olarak program kodu için kullanılır </a:t>
            </a:r>
          </a:p>
          <a:p>
            <a:pPr algn="l" rtl="0">
              <a:defRPr/>
            </a:pPr>
            <a:r>
              <a:rPr lang="en-GB" sz="900" b="0" spc="10" dirty="0"/>
              <a:t>ör. çip üzerinde FLASH</a:t>
            </a:r>
          </a:p>
        </p:txBody>
      </p:sp>
      <p:sp>
        <p:nvSpPr>
          <p:cNvPr id="16" name="Rectangle 15">
            <a:extLst>
              <a:ext uri="{FF2B5EF4-FFF2-40B4-BE49-F238E27FC236}">
                <a16:creationId xmlns:a16="http://schemas.microsoft.com/office/drawing/2014/main" id="{0D8ABE55-43C3-4B0F-A307-1C7CD44434DB}"/>
              </a:ext>
            </a:extLst>
          </p:cNvPr>
          <p:cNvSpPr/>
          <p:nvPr/>
        </p:nvSpPr>
        <p:spPr bwMode="auto">
          <a:xfrm>
            <a:off x="2765404" y="1344614"/>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Ayrılmış</a:t>
            </a:r>
          </a:p>
        </p:txBody>
      </p:sp>
      <p:sp>
        <p:nvSpPr>
          <p:cNvPr id="17" name="Rectangle 16">
            <a:extLst>
              <a:ext uri="{FF2B5EF4-FFF2-40B4-BE49-F238E27FC236}">
                <a16:creationId xmlns:a16="http://schemas.microsoft.com/office/drawing/2014/main" id="{45B516D5-ABE3-4E98-ACBC-21C777E5AFEE}"/>
              </a:ext>
            </a:extLst>
          </p:cNvPr>
          <p:cNvSpPr/>
          <p:nvPr/>
        </p:nvSpPr>
        <p:spPr bwMode="auto">
          <a:xfrm>
            <a:off x="2765404" y="2179638"/>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cihaz</a:t>
            </a:r>
          </a:p>
        </p:txBody>
      </p:sp>
      <p:sp>
        <p:nvSpPr>
          <p:cNvPr id="18" name="Rectangle 17">
            <a:extLst>
              <a:ext uri="{FF2B5EF4-FFF2-40B4-BE49-F238E27FC236}">
                <a16:creationId xmlns:a16="http://schemas.microsoft.com/office/drawing/2014/main" id="{5F970E1F-BB1A-438F-BD71-BEDBFA9BE39E}"/>
              </a:ext>
            </a:extLst>
          </p:cNvPr>
          <p:cNvSpPr/>
          <p:nvPr/>
        </p:nvSpPr>
        <p:spPr bwMode="auto">
          <a:xfrm>
            <a:off x="2765404" y="3132138"/>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RAM</a:t>
            </a:r>
          </a:p>
        </p:txBody>
      </p:sp>
      <p:sp>
        <p:nvSpPr>
          <p:cNvPr id="19" name="Rectangle 18">
            <a:extLst>
              <a:ext uri="{FF2B5EF4-FFF2-40B4-BE49-F238E27FC236}">
                <a16:creationId xmlns:a16="http://schemas.microsoft.com/office/drawing/2014/main" id="{35182E28-0A77-4DA5-838E-671729823124}"/>
              </a:ext>
            </a:extLst>
          </p:cNvPr>
          <p:cNvSpPr/>
          <p:nvPr/>
        </p:nvSpPr>
        <p:spPr bwMode="auto">
          <a:xfrm>
            <a:off x="2765404" y="4084638"/>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Çevre birimleri</a:t>
            </a:r>
          </a:p>
        </p:txBody>
      </p:sp>
      <p:sp>
        <p:nvSpPr>
          <p:cNvPr id="20" name="Rectangle 19">
            <a:extLst>
              <a:ext uri="{FF2B5EF4-FFF2-40B4-BE49-F238E27FC236}">
                <a16:creationId xmlns:a16="http://schemas.microsoft.com/office/drawing/2014/main" id="{701B4C8D-CB4F-46B3-8E55-F5DDFBF08714}"/>
              </a:ext>
            </a:extLst>
          </p:cNvPr>
          <p:cNvSpPr/>
          <p:nvPr/>
        </p:nvSpPr>
        <p:spPr bwMode="auto">
          <a:xfrm>
            <a:off x="2765404" y="4560888"/>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SRAM</a:t>
            </a:r>
          </a:p>
        </p:txBody>
      </p:sp>
      <p:sp>
        <p:nvSpPr>
          <p:cNvPr id="21" name="Rectangle 20">
            <a:extLst>
              <a:ext uri="{FF2B5EF4-FFF2-40B4-BE49-F238E27FC236}">
                <a16:creationId xmlns:a16="http://schemas.microsoft.com/office/drawing/2014/main" id="{CBB7B098-8051-4210-BCE1-A831E8194019}"/>
              </a:ext>
            </a:extLst>
          </p:cNvPr>
          <p:cNvSpPr/>
          <p:nvPr/>
        </p:nvSpPr>
        <p:spPr bwMode="auto">
          <a:xfrm>
            <a:off x="2765404" y="5037138"/>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Kod</a:t>
            </a:r>
          </a:p>
        </p:txBody>
      </p:sp>
      <p:sp>
        <p:nvSpPr>
          <p:cNvPr id="22" name="TextBox 21">
            <a:extLst>
              <a:ext uri="{FF2B5EF4-FFF2-40B4-BE49-F238E27FC236}">
                <a16:creationId xmlns:a16="http://schemas.microsoft.com/office/drawing/2014/main" id="{9953B70A-FDB6-4DA0-88AB-612C4BFB05BA}"/>
              </a:ext>
            </a:extLst>
          </p:cNvPr>
          <p:cNvSpPr txBox="1"/>
          <p:nvPr/>
        </p:nvSpPr>
        <p:spPr>
          <a:xfrm>
            <a:off x="4690818" y="1306514"/>
            <a:ext cx="1345674" cy="230187"/>
          </a:xfrm>
          <a:prstGeom prst="rect">
            <a:avLst/>
          </a:prstGeom>
          <a:noFill/>
        </p:spPr>
        <p:txBody>
          <a:bodyPr>
            <a:spAutoFit/>
          </a:bodyPr>
          <a:lstStyle/>
          <a:p>
            <a:pPr algn="l" rtl="0">
              <a:defRPr/>
            </a:pPr>
            <a:r>
              <a:rPr lang="en-GB" sz="900" b="0" spc="10" dirty="0"/>
              <a:t>0xFFFFFFFF</a:t>
            </a:r>
          </a:p>
        </p:txBody>
      </p:sp>
      <p:sp>
        <p:nvSpPr>
          <p:cNvPr id="23" name="TextBox 22">
            <a:extLst>
              <a:ext uri="{FF2B5EF4-FFF2-40B4-BE49-F238E27FC236}">
                <a16:creationId xmlns:a16="http://schemas.microsoft.com/office/drawing/2014/main" id="{279705CE-A0DF-489D-90F7-346BF9E1DFEA}"/>
              </a:ext>
            </a:extLst>
          </p:cNvPr>
          <p:cNvSpPr txBox="1"/>
          <p:nvPr/>
        </p:nvSpPr>
        <p:spPr>
          <a:xfrm>
            <a:off x="4669659" y="1973264"/>
            <a:ext cx="1345674" cy="231775"/>
          </a:xfrm>
          <a:prstGeom prst="rect">
            <a:avLst/>
          </a:prstGeom>
          <a:noFill/>
        </p:spPr>
        <p:txBody>
          <a:bodyPr>
            <a:spAutoFit/>
          </a:bodyPr>
          <a:lstStyle/>
          <a:p>
            <a:pPr algn="l" rtl="0">
              <a:defRPr/>
            </a:pPr>
            <a:r>
              <a:rPr lang="en-GB" sz="900" b="0" spc="10" dirty="0"/>
              <a:t>0xE0000000</a:t>
            </a:r>
          </a:p>
        </p:txBody>
      </p:sp>
      <p:sp>
        <p:nvSpPr>
          <p:cNvPr id="24" name="Rectangle 23">
            <a:extLst>
              <a:ext uri="{FF2B5EF4-FFF2-40B4-BE49-F238E27FC236}">
                <a16:creationId xmlns:a16="http://schemas.microsoft.com/office/drawing/2014/main" id="{1EC224F0-ECFE-44D7-AFAF-F3C125FBE25D}"/>
              </a:ext>
            </a:extLst>
          </p:cNvPr>
          <p:cNvSpPr/>
          <p:nvPr/>
        </p:nvSpPr>
        <p:spPr bwMode="auto">
          <a:xfrm>
            <a:off x="2765404" y="1792288"/>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050" b="0" dirty="0"/>
              <a:t>Özel Çevre </a:t>
            </a:r>
            <a:r>
              <a:rPr lang="en-GB" sz="1050" b="0" dirty="0" err="1"/>
              <a:t>Birimi</a:t>
            </a:r>
            <a:r>
              <a:rPr lang="en-GB" sz="1050" b="0" dirty="0"/>
              <a:t> </a:t>
            </a:r>
            <a:r>
              <a:rPr lang="en-GB" sz="1050" b="0" dirty="0" smtClean="0"/>
              <a:t>Bus</a:t>
            </a:r>
            <a:endParaRPr lang="en-GB" sz="1050" dirty="0"/>
          </a:p>
        </p:txBody>
      </p:sp>
      <p:sp>
        <p:nvSpPr>
          <p:cNvPr id="25" name="TextBox 24">
            <a:extLst>
              <a:ext uri="{FF2B5EF4-FFF2-40B4-BE49-F238E27FC236}">
                <a16:creationId xmlns:a16="http://schemas.microsoft.com/office/drawing/2014/main" id="{313FDC25-0283-4B7A-B585-5CAD2A17CEB7}"/>
              </a:ext>
            </a:extLst>
          </p:cNvPr>
          <p:cNvSpPr txBox="1"/>
          <p:nvPr/>
        </p:nvSpPr>
        <p:spPr>
          <a:xfrm>
            <a:off x="4690818" y="2138364"/>
            <a:ext cx="1345674" cy="230187"/>
          </a:xfrm>
          <a:prstGeom prst="rect">
            <a:avLst/>
          </a:prstGeom>
          <a:noFill/>
        </p:spPr>
        <p:txBody>
          <a:bodyPr>
            <a:spAutoFit/>
          </a:bodyPr>
          <a:lstStyle/>
          <a:p>
            <a:pPr algn="l" rtl="0">
              <a:defRPr/>
            </a:pPr>
            <a:r>
              <a:rPr lang="en-GB" sz="900" b="0" spc="10" dirty="0"/>
              <a:t>0xDFFFFFFF</a:t>
            </a:r>
          </a:p>
        </p:txBody>
      </p:sp>
      <p:sp>
        <p:nvSpPr>
          <p:cNvPr id="26" name="TextBox 25">
            <a:extLst>
              <a:ext uri="{FF2B5EF4-FFF2-40B4-BE49-F238E27FC236}">
                <a16:creationId xmlns:a16="http://schemas.microsoft.com/office/drawing/2014/main" id="{1BD3577D-6B51-459A-B395-895280AC77B7}"/>
              </a:ext>
            </a:extLst>
          </p:cNvPr>
          <p:cNvSpPr txBox="1"/>
          <p:nvPr/>
        </p:nvSpPr>
        <p:spPr>
          <a:xfrm>
            <a:off x="4703513" y="2946400"/>
            <a:ext cx="1345674" cy="230188"/>
          </a:xfrm>
          <a:prstGeom prst="rect">
            <a:avLst/>
          </a:prstGeom>
          <a:noFill/>
        </p:spPr>
        <p:txBody>
          <a:bodyPr>
            <a:spAutoFit/>
          </a:bodyPr>
          <a:lstStyle/>
          <a:p>
            <a:pPr algn="l" rtl="0">
              <a:defRPr/>
            </a:pPr>
            <a:r>
              <a:rPr lang="en-GB" sz="900" b="0" spc="10" dirty="0"/>
              <a:t>0xA0000000</a:t>
            </a:r>
          </a:p>
        </p:txBody>
      </p:sp>
      <p:sp>
        <p:nvSpPr>
          <p:cNvPr id="27" name="TextBox 26">
            <a:extLst>
              <a:ext uri="{FF2B5EF4-FFF2-40B4-BE49-F238E27FC236}">
                <a16:creationId xmlns:a16="http://schemas.microsoft.com/office/drawing/2014/main" id="{617A782D-DCE1-492E-99F4-0A8EF7E3D280}"/>
              </a:ext>
            </a:extLst>
          </p:cNvPr>
          <p:cNvSpPr txBox="1"/>
          <p:nvPr/>
        </p:nvSpPr>
        <p:spPr>
          <a:xfrm>
            <a:off x="4701396" y="3090864"/>
            <a:ext cx="1345674" cy="230187"/>
          </a:xfrm>
          <a:prstGeom prst="rect">
            <a:avLst/>
          </a:prstGeom>
          <a:noFill/>
        </p:spPr>
        <p:txBody>
          <a:bodyPr>
            <a:spAutoFit/>
          </a:bodyPr>
          <a:lstStyle/>
          <a:p>
            <a:pPr algn="l" rtl="0">
              <a:defRPr/>
            </a:pPr>
            <a:r>
              <a:rPr lang="en-GB" sz="900" b="0" spc="10" dirty="0"/>
              <a:t>0x9FFFFFFF</a:t>
            </a:r>
          </a:p>
        </p:txBody>
      </p:sp>
      <p:sp>
        <p:nvSpPr>
          <p:cNvPr id="28" name="TextBox 27">
            <a:extLst>
              <a:ext uri="{FF2B5EF4-FFF2-40B4-BE49-F238E27FC236}">
                <a16:creationId xmlns:a16="http://schemas.microsoft.com/office/drawing/2014/main" id="{EBBF50D3-5398-4376-8D8E-C9393D06F82D}"/>
              </a:ext>
            </a:extLst>
          </p:cNvPr>
          <p:cNvSpPr txBox="1"/>
          <p:nvPr/>
        </p:nvSpPr>
        <p:spPr>
          <a:xfrm>
            <a:off x="4714091" y="3892550"/>
            <a:ext cx="1345674" cy="230188"/>
          </a:xfrm>
          <a:prstGeom prst="rect">
            <a:avLst/>
          </a:prstGeom>
          <a:noFill/>
        </p:spPr>
        <p:txBody>
          <a:bodyPr>
            <a:spAutoFit/>
          </a:bodyPr>
          <a:lstStyle/>
          <a:p>
            <a:pPr algn="l" rtl="0">
              <a:defRPr/>
            </a:pPr>
            <a:r>
              <a:rPr lang="en-GB" sz="900" b="0" spc="10" dirty="0"/>
              <a:t>0x60000000</a:t>
            </a:r>
          </a:p>
        </p:txBody>
      </p:sp>
      <p:sp>
        <p:nvSpPr>
          <p:cNvPr id="29" name="TextBox 28">
            <a:extLst>
              <a:ext uri="{FF2B5EF4-FFF2-40B4-BE49-F238E27FC236}">
                <a16:creationId xmlns:a16="http://schemas.microsoft.com/office/drawing/2014/main" id="{F542B7B3-CC8D-4223-8816-F38B3A0CF17B}"/>
              </a:ext>
            </a:extLst>
          </p:cNvPr>
          <p:cNvSpPr txBox="1"/>
          <p:nvPr/>
        </p:nvSpPr>
        <p:spPr>
          <a:xfrm>
            <a:off x="4707745" y="4054475"/>
            <a:ext cx="1345674" cy="230188"/>
          </a:xfrm>
          <a:prstGeom prst="rect">
            <a:avLst/>
          </a:prstGeom>
          <a:noFill/>
        </p:spPr>
        <p:txBody>
          <a:bodyPr>
            <a:spAutoFit/>
          </a:bodyPr>
          <a:lstStyle/>
          <a:p>
            <a:pPr algn="l" rtl="0">
              <a:defRPr/>
            </a:pPr>
            <a:r>
              <a:rPr lang="en-GB" sz="900" b="0" spc="10" dirty="0"/>
              <a:t>0x5FFFFFFF</a:t>
            </a:r>
          </a:p>
        </p:txBody>
      </p:sp>
      <p:sp>
        <p:nvSpPr>
          <p:cNvPr id="30" name="TextBox 29">
            <a:extLst>
              <a:ext uri="{FF2B5EF4-FFF2-40B4-BE49-F238E27FC236}">
                <a16:creationId xmlns:a16="http://schemas.microsoft.com/office/drawing/2014/main" id="{E95773D1-EB2D-4738-A056-35CF712258EF}"/>
              </a:ext>
            </a:extLst>
          </p:cNvPr>
          <p:cNvSpPr txBox="1"/>
          <p:nvPr/>
        </p:nvSpPr>
        <p:spPr>
          <a:xfrm>
            <a:off x="4707745" y="4386264"/>
            <a:ext cx="1345674" cy="230187"/>
          </a:xfrm>
          <a:prstGeom prst="rect">
            <a:avLst/>
          </a:prstGeom>
          <a:noFill/>
        </p:spPr>
        <p:txBody>
          <a:bodyPr>
            <a:spAutoFit/>
          </a:bodyPr>
          <a:lstStyle/>
          <a:p>
            <a:pPr algn="l" rtl="0">
              <a:defRPr/>
            </a:pPr>
            <a:r>
              <a:rPr lang="en-GB" sz="900" b="0" spc="10" dirty="0"/>
              <a:t>0x40000000</a:t>
            </a:r>
          </a:p>
        </p:txBody>
      </p:sp>
      <p:sp>
        <p:nvSpPr>
          <p:cNvPr id="31" name="TextBox 30">
            <a:extLst>
              <a:ext uri="{FF2B5EF4-FFF2-40B4-BE49-F238E27FC236}">
                <a16:creationId xmlns:a16="http://schemas.microsoft.com/office/drawing/2014/main" id="{1386DEE3-3E58-4F2E-9AC8-B47A32F1DA69}"/>
              </a:ext>
            </a:extLst>
          </p:cNvPr>
          <p:cNvSpPr txBox="1"/>
          <p:nvPr/>
        </p:nvSpPr>
        <p:spPr>
          <a:xfrm>
            <a:off x="4707745" y="4518025"/>
            <a:ext cx="1345674" cy="230188"/>
          </a:xfrm>
          <a:prstGeom prst="rect">
            <a:avLst/>
          </a:prstGeom>
          <a:noFill/>
        </p:spPr>
        <p:txBody>
          <a:bodyPr>
            <a:spAutoFit/>
          </a:bodyPr>
          <a:lstStyle/>
          <a:p>
            <a:pPr algn="l" rtl="0">
              <a:defRPr/>
            </a:pPr>
            <a:r>
              <a:rPr lang="en-GB" sz="900" b="0" spc="10" dirty="0"/>
              <a:t>0x3FFFFFFF</a:t>
            </a:r>
          </a:p>
        </p:txBody>
      </p:sp>
      <p:sp>
        <p:nvSpPr>
          <p:cNvPr id="32" name="TextBox 31">
            <a:extLst>
              <a:ext uri="{FF2B5EF4-FFF2-40B4-BE49-F238E27FC236}">
                <a16:creationId xmlns:a16="http://schemas.microsoft.com/office/drawing/2014/main" id="{74361E61-673B-4647-954F-3315A7669644}"/>
              </a:ext>
            </a:extLst>
          </p:cNvPr>
          <p:cNvSpPr txBox="1"/>
          <p:nvPr/>
        </p:nvSpPr>
        <p:spPr>
          <a:xfrm>
            <a:off x="4718323" y="5002214"/>
            <a:ext cx="1345674" cy="230187"/>
          </a:xfrm>
          <a:prstGeom prst="rect">
            <a:avLst/>
          </a:prstGeom>
          <a:noFill/>
        </p:spPr>
        <p:txBody>
          <a:bodyPr>
            <a:spAutoFit/>
          </a:bodyPr>
          <a:lstStyle/>
          <a:p>
            <a:pPr algn="l" rtl="0">
              <a:defRPr/>
            </a:pPr>
            <a:r>
              <a:rPr lang="en-GB" sz="900" b="0" spc="10" dirty="0"/>
              <a:t>0x1FFFFFFF</a:t>
            </a:r>
          </a:p>
        </p:txBody>
      </p:sp>
      <p:sp>
        <p:nvSpPr>
          <p:cNvPr id="33" name="TextBox 32">
            <a:extLst>
              <a:ext uri="{FF2B5EF4-FFF2-40B4-BE49-F238E27FC236}">
                <a16:creationId xmlns:a16="http://schemas.microsoft.com/office/drawing/2014/main" id="{54AFE0F1-DE52-48D9-8601-07CF5C94DEE4}"/>
              </a:ext>
            </a:extLst>
          </p:cNvPr>
          <p:cNvSpPr txBox="1"/>
          <p:nvPr/>
        </p:nvSpPr>
        <p:spPr>
          <a:xfrm>
            <a:off x="4716208" y="4867275"/>
            <a:ext cx="1345674" cy="230188"/>
          </a:xfrm>
          <a:prstGeom prst="rect">
            <a:avLst/>
          </a:prstGeom>
          <a:noFill/>
        </p:spPr>
        <p:txBody>
          <a:bodyPr>
            <a:spAutoFit/>
          </a:bodyPr>
          <a:lstStyle/>
          <a:p>
            <a:pPr algn="l" rtl="0">
              <a:defRPr/>
            </a:pPr>
            <a:r>
              <a:rPr lang="en-GB" sz="900" b="0" spc="10" dirty="0"/>
              <a:t>0x20000000</a:t>
            </a:r>
          </a:p>
        </p:txBody>
      </p:sp>
      <p:sp>
        <p:nvSpPr>
          <p:cNvPr id="34" name="TextBox 33">
            <a:extLst>
              <a:ext uri="{FF2B5EF4-FFF2-40B4-BE49-F238E27FC236}">
                <a16:creationId xmlns:a16="http://schemas.microsoft.com/office/drawing/2014/main" id="{4D1A6D55-77D9-4ECB-8525-A98C2D3F5C50}"/>
              </a:ext>
            </a:extLst>
          </p:cNvPr>
          <p:cNvSpPr txBox="1"/>
          <p:nvPr/>
        </p:nvSpPr>
        <p:spPr>
          <a:xfrm>
            <a:off x="4714091" y="5353050"/>
            <a:ext cx="1345674" cy="230188"/>
          </a:xfrm>
          <a:prstGeom prst="rect">
            <a:avLst/>
          </a:prstGeom>
          <a:noFill/>
        </p:spPr>
        <p:txBody>
          <a:bodyPr>
            <a:spAutoFit/>
          </a:bodyPr>
          <a:lstStyle/>
          <a:p>
            <a:pPr algn="l" rtl="0">
              <a:defRPr/>
            </a:pPr>
            <a:r>
              <a:rPr lang="en-GB" sz="900" b="0" spc="10" dirty="0"/>
              <a:t>0x00000000</a:t>
            </a:r>
          </a:p>
        </p:txBody>
      </p:sp>
      <p:sp>
        <p:nvSpPr>
          <p:cNvPr id="35" name="Right Brace 34">
            <a:extLst>
              <a:ext uri="{FF2B5EF4-FFF2-40B4-BE49-F238E27FC236}">
                <a16:creationId xmlns:a16="http://schemas.microsoft.com/office/drawing/2014/main" id="{ADD8A9CD-C355-43AF-8D3E-205BAD3FF703}"/>
              </a:ext>
            </a:extLst>
          </p:cNvPr>
          <p:cNvSpPr/>
          <p:nvPr/>
        </p:nvSpPr>
        <p:spPr bwMode="auto">
          <a:xfrm>
            <a:off x="5975132" y="50593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6" name="Right Brace 35">
            <a:extLst>
              <a:ext uri="{FF2B5EF4-FFF2-40B4-BE49-F238E27FC236}">
                <a16:creationId xmlns:a16="http://schemas.microsoft.com/office/drawing/2014/main" id="{6F46CAFE-949A-48DA-8F05-1D66AA8F16C6}"/>
              </a:ext>
            </a:extLst>
          </p:cNvPr>
          <p:cNvSpPr/>
          <p:nvPr/>
        </p:nvSpPr>
        <p:spPr bwMode="auto">
          <a:xfrm>
            <a:off x="5975132" y="458311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7" name="Right Brace 36">
            <a:extLst>
              <a:ext uri="{FF2B5EF4-FFF2-40B4-BE49-F238E27FC236}">
                <a16:creationId xmlns:a16="http://schemas.microsoft.com/office/drawing/2014/main" id="{4F4B0D4A-F9EF-4D79-AB86-618AFEA11B7F}"/>
              </a:ext>
            </a:extLst>
          </p:cNvPr>
          <p:cNvSpPr/>
          <p:nvPr/>
        </p:nvSpPr>
        <p:spPr bwMode="auto">
          <a:xfrm>
            <a:off x="5975132" y="4114801"/>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8" name="TextBox 37">
            <a:extLst>
              <a:ext uri="{FF2B5EF4-FFF2-40B4-BE49-F238E27FC236}">
                <a16:creationId xmlns:a16="http://schemas.microsoft.com/office/drawing/2014/main" id="{670C1A73-A721-4AFD-870B-E45EAC8E63B5}"/>
              </a:ext>
            </a:extLst>
          </p:cNvPr>
          <p:cNvSpPr txBox="1"/>
          <p:nvPr/>
        </p:nvSpPr>
        <p:spPr>
          <a:xfrm>
            <a:off x="6119010" y="5160964"/>
            <a:ext cx="935201" cy="230187"/>
          </a:xfrm>
          <a:prstGeom prst="rect">
            <a:avLst/>
          </a:prstGeom>
          <a:noFill/>
        </p:spPr>
        <p:txBody>
          <a:bodyPr>
            <a:spAutoFit/>
          </a:bodyPr>
          <a:lstStyle/>
          <a:p>
            <a:pPr algn="l" rtl="0">
              <a:defRPr/>
            </a:pPr>
            <a:r>
              <a:rPr lang="en-GB" sz="900" b="0" spc="10" dirty="0"/>
              <a:t>512 MB</a:t>
            </a:r>
          </a:p>
        </p:txBody>
      </p:sp>
      <p:sp>
        <p:nvSpPr>
          <p:cNvPr id="39" name="TextBox 38">
            <a:extLst>
              <a:ext uri="{FF2B5EF4-FFF2-40B4-BE49-F238E27FC236}">
                <a16:creationId xmlns:a16="http://schemas.microsoft.com/office/drawing/2014/main" id="{92EACAF8-1699-4449-ACB9-56D7B3029B5A}"/>
              </a:ext>
            </a:extLst>
          </p:cNvPr>
          <p:cNvSpPr txBox="1"/>
          <p:nvPr/>
        </p:nvSpPr>
        <p:spPr>
          <a:xfrm>
            <a:off x="6119010" y="4694239"/>
            <a:ext cx="935201" cy="231775"/>
          </a:xfrm>
          <a:prstGeom prst="rect">
            <a:avLst/>
          </a:prstGeom>
          <a:noFill/>
        </p:spPr>
        <p:txBody>
          <a:bodyPr>
            <a:spAutoFit/>
          </a:bodyPr>
          <a:lstStyle/>
          <a:p>
            <a:pPr algn="l" rtl="0">
              <a:defRPr/>
            </a:pPr>
            <a:r>
              <a:rPr lang="en-GB" sz="900" b="0" spc="10" dirty="0"/>
              <a:t>512 MB</a:t>
            </a:r>
          </a:p>
        </p:txBody>
      </p:sp>
      <p:sp>
        <p:nvSpPr>
          <p:cNvPr id="40" name="TextBox 39">
            <a:extLst>
              <a:ext uri="{FF2B5EF4-FFF2-40B4-BE49-F238E27FC236}">
                <a16:creationId xmlns:a16="http://schemas.microsoft.com/office/drawing/2014/main" id="{841CC4B9-E59E-43E8-B60C-B78F2BB54AC2}"/>
              </a:ext>
            </a:extLst>
          </p:cNvPr>
          <p:cNvSpPr txBox="1"/>
          <p:nvPr/>
        </p:nvSpPr>
        <p:spPr>
          <a:xfrm>
            <a:off x="6119010" y="4248151"/>
            <a:ext cx="935201" cy="231775"/>
          </a:xfrm>
          <a:prstGeom prst="rect">
            <a:avLst/>
          </a:prstGeom>
          <a:noFill/>
        </p:spPr>
        <p:txBody>
          <a:bodyPr>
            <a:spAutoFit/>
          </a:bodyPr>
          <a:lstStyle/>
          <a:p>
            <a:pPr algn="l" rtl="0">
              <a:defRPr/>
            </a:pPr>
            <a:r>
              <a:rPr lang="en-GB" sz="900" b="0" spc="10" dirty="0"/>
              <a:t>512 MB</a:t>
            </a:r>
          </a:p>
        </p:txBody>
      </p:sp>
      <p:sp>
        <p:nvSpPr>
          <p:cNvPr id="41" name="Right Brace 40">
            <a:extLst>
              <a:ext uri="{FF2B5EF4-FFF2-40B4-BE49-F238E27FC236}">
                <a16:creationId xmlns:a16="http://schemas.microsoft.com/office/drawing/2014/main" id="{FC9DD5B7-DEDA-4C34-8D53-3DC260CBFF40}"/>
              </a:ext>
            </a:extLst>
          </p:cNvPr>
          <p:cNvSpPr/>
          <p:nvPr/>
        </p:nvSpPr>
        <p:spPr bwMode="auto">
          <a:xfrm>
            <a:off x="5975132" y="3176588"/>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42" name="TextBox 41">
            <a:extLst>
              <a:ext uri="{FF2B5EF4-FFF2-40B4-BE49-F238E27FC236}">
                <a16:creationId xmlns:a16="http://schemas.microsoft.com/office/drawing/2014/main" id="{F50C840D-A8D4-4163-A4CA-A0249CCAA15A}"/>
              </a:ext>
            </a:extLst>
          </p:cNvPr>
          <p:cNvSpPr txBox="1"/>
          <p:nvPr/>
        </p:nvSpPr>
        <p:spPr>
          <a:xfrm>
            <a:off x="6119010" y="3482976"/>
            <a:ext cx="935201" cy="231775"/>
          </a:xfrm>
          <a:prstGeom prst="rect">
            <a:avLst/>
          </a:prstGeom>
          <a:noFill/>
        </p:spPr>
        <p:txBody>
          <a:bodyPr>
            <a:spAutoFit/>
          </a:bodyPr>
          <a:lstStyle/>
          <a:p>
            <a:pPr algn="l" rtl="0">
              <a:defRPr/>
            </a:pPr>
            <a:r>
              <a:rPr lang="en-GB" sz="900" b="0" spc="10" dirty="0"/>
              <a:t>1 GB</a:t>
            </a:r>
          </a:p>
        </p:txBody>
      </p:sp>
      <p:sp>
        <p:nvSpPr>
          <p:cNvPr id="43" name="Right Brace 42">
            <a:extLst>
              <a:ext uri="{FF2B5EF4-FFF2-40B4-BE49-F238E27FC236}">
                <a16:creationId xmlns:a16="http://schemas.microsoft.com/office/drawing/2014/main" id="{C5FA2353-6BCB-4591-B22B-282D3CA04BFD}"/>
              </a:ext>
            </a:extLst>
          </p:cNvPr>
          <p:cNvSpPr/>
          <p:nvPr/>
        </p:nvSpPr>
        <p:spPr bwMode="auto">
          <a:xfrm>
            <a:off x="5975132" y="2254251"/>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44" name="TextBox 43">
            <a:extLst>
              <a:ext uri="{FF2B5EF4-FFF2-40B4-BE49-F238E27FC236}">
                <a16:creationId xmlns:a16="http://schemas.microsoft.com/office/drawing/2014/main" id="{CB600480-B204-4C77-9E3E-65AF9EE98F1B}"/>
              </a:ext>
            </a:extLst>
          </p:cNvPr>
          <p:cNvSpPr txBox="1"/>
          <p:nvPr/>
        </p:nvSpPr>
        <p:spPr>
          <a:xfrm>
            <a:off x="6119010" y="2560639"/>
            <a:ext cx="935201" cy="230187"/>
          </a:xfrm>
          <a:prstGeom prst="rect">
            <a:avLst/>
          </a:prstGeom>
          <a:noFill/>
        </p:spPr>
        <p:txBody>
          <a:bodyPr>
            <a:spAutoFit/>
          </a:bodyPr>
          <a:lstStyle/>
          <a:p>
            <a:pPr algn="l" rtl="0">
              <a:defRPr/>
            </a:pPr>
            <a:r>
              <a:rPr lang="en-GB" sz="900" b="0" spc="10" dirty="0"/>
              <a:t>1 GB</a:t>
            </a:r>
          </a:p>
        </p:txBody>
      </p:sp>
      <p:sp>
        <p:nvSpPr>
          <p:cNvPr id="45" name="Right Brace 44">
            <a:extLst>
              <a:ext uri="{FF2B5EF4-FFF2-40B4-BE49-F238E27FC236}">
                <a16:creationId xmlns:a16="http://schemas.microsoft.com/office/drawing/2014/main" id="{11636B5B-A62E-4F40-BFCC-2A55242E4EAA}"/>
              </a:ext>
            </a:extLst>
          </p:cNvPr>
          <p:cNvSpPr/>
          <p:nvPr/>
        </p:nvSpPr>
        <p:spPr bwMode="auto">
          <a:xfrm>
            <a:off x="5975132" y="1344614"/>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46" name="TextBox 45">
            <a:extLst>
              <a:ext uri="{FF2B5EF4-FFF2-40B4-BE49-F238E27FC236}">
                <a16:creationId xmlns:a16="http://schemas.microsoft.com/office/drawing/2014/main" id="{D6D61F64-FA2C-4B20-B0A4-443507CAF693}"/>
              </a:ext>
            </a:extLst>
          </p:cNvPr>
          <p:cNvSpPr txBox="1"/>
          <p:nvPr/>
        </p:nvSpPr>
        <p:spPr>
          <a:xfrm>
            <a:off x="6068230" y="1651000"/>
            <a:ext cx="935201" cy="230188"/>
          </a:xfrm>
          <a:prstGeom prst="rect">
            <a:avLst/>
          </a:prstGeom>
          <a:noFill/>
        </p:spPr>
        <p:txBody>
          <a:bodyPr>
            <a:spAutoFit/>
          </a:bodyPr>
          <a:lstStyle/>
          <a:p>
            <a:pPr algn="l" rtl="0">
              <a:defRPr/>
            </a:pPr>
            <a:r>
              <a:rPr lang="en-GB" sz="900" b="0" spc="10" dirty="0"/>
              <a:t>512 MB</a:t>
            </a:r>
          </a:p>
        </p:txBody>
      </p:sp>
      <p:sp>
        <p:nvSpPr>
          <p:cNvPr id="47" name="TextBox 46">
            <a:extLst>
              <a:ext uri="{FF2B5EF4-FFF2-40B4-BE49-F238E27FC236}">
                <a16:creationId xmlns:a16="http://schemas.microsoft.com/office/drawing/2014/main" id="{9080D036-D039-422B-879D-E8EE740E305B}"/>
              </a:ext>
            </a:extLst>
          </p:cNvPr>
          <p:cNvSpPr txBox="1"/>
          <p:nvPr/>
        </p:nvSpPr>
        <p:spPr>
          <a:xfrm>
            <a:off x="4678123" y="1751014"/>
            <a:ext cx="1345674" cy="231775"/>
          </a:xfrm>
          <a:prstGeom prst="rect">
            <a:avLst/>
          </a:prstGeom>
          <a:noFill/>
        </p:spPr>
        <p:txBody>
          <a:bodyPr>
            <a:spAutoFit/>
          </a:bodyPr>
          <a:lstStyle/>
          <a:p>
            <a:pPr algn="l" rtl="0">
              <a:defRPr/>
            </a:pPr>
            <a:r>
              <a:rPr lang="en-GB" sz="900" b="0" spc="10" dirty="0"/>
              <a:t>0xE00FFFFF</a:t>
            </a:r>
          </a:p>
        </p:txBody>
      </p:sp>
      <p:sp>
        <p:nvSpPr>
          <p:cNvPr id="48" name="TextBox 47">
            <a:extLst>
              <a:ext uri="{FF2B5EF4-FFF2-40B4-BE49-F238E27FC236}">
                <a16:creationId xmlns:a16="http://schemas.microsoft.com/office/drawing/2014/main" id="{CDDA5881-7E5B-4188-B3A2-61751D423A32}"/>
              </a:ext>
            </a:extLst>
          </p:cNvPr>
          <p:cNvSpPr txBox="1"/>
          <p:nvPr/>
        </p:nvSpPr>
        <p:spPr>
          <a:xfrm>
            <a:off x="4678123" y="1570039"/>
            <a:ext cx="1345674" cy="230187"/>
          </a:xfrm>
          <a:prstGeom prst="rect">
            <a:avLst/>
          </a:prstGeom>
          <a:noFill/>
        </p:spPr>
        <p:txBody>
          <a:bodyPr>
            <a:spAutoFit/>
          </a:bodyPr>
          <a:lstStyle/>
          <a:p>
            <a:pPr algn="l" rtl="0">
              <a:defRPr/>
            </a:pPr>
            <a:r>
              <a:rPr lang="en-GB" sz="900" b="0" spc="10" dirty="0"/>
              <a:t>0xE0100000</a:t>
            </a:r>
          </a:p>
        </p:txBody>
      </p:sp>
      <p:sp>
        <p:nvSpPr>
          <p:cNvPr id="49" name="TextBox 48">
            <a:extLst>
              <a:ext uri="{FF2B5EF4-FFF2-40B4-BE49-F238E27FC236}">
                <a16:creationId xmlns:a16="http://schemas.microsoft.com/office/drawing/2014/main" id="{D26E74D2-D0D1-420A-813A-AE66B67BD54F}"/>
              </a:ext>
            </a:extLst>
          </p:cNvPr>
          <p:cNvSpPr txBox="1"/>
          <p:nvPr/>
        </p:nvSpPr>
        <p:spPr>
          <a:xfrm>
            <a:off x="528961" y="1346200"/>
            <a:ext cx="2198358" cy="230832"/>
          </a:xfrm>
          <a:prstGeom prst="rect">
            <a:avLst/>
          </a:prstGeom>
          <a:noFill/>
        </p:spPr>
        <p:txBody>
          <a:bodyPr>
            <a:spAutoFit/>
          </a:bodyPr>
          <a:lstStyle/>
          <a:p>
            <a:pPr algn="l" rtl="0">
              <a:defRPr/>
            </a:pPr>
            <a:r>
              <a:rPr lang="en-GB" sz="900" b="0" spc="10" dirty="0"/>
              <a:t>Diğer amaçlar için ayrılmıştır</a:t>
            </a:r>
          </a:p>
        </p:txBody>
      </p:sp>
      <p:sp>
        <p:nvSpPr>
          <p:cNvPr id="50" name="Rectangle 49">
            <a:extLst>
              <a:ext uri="{FF2B5EF4-FFF2-40B4-BE49-F238E27FC236}">
                <a16:creationId xmlns:a16="http://schemas.microsoft.com/office/drawing/2014/main" id="{43A5E889-40E2-4FF7-BE69-E81B73F96632}"/>
              </a:ext>
            </a:extLst>
          </p:cNvPr>
          <p:cNvSpPr/>
          <p:nvPr/>
        </p:nvSpPr>
        <p:spPr bwMode="auto">
          <a:xfrm>
            <a:off x="7005547" y="1344614"/>
            <a:ext cx="2005816"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ROM Tablosu</a:t>
            </a:r>
          </a:p>
        </p:txBody>
      </p:sp>
      <p:sp>
        <p:nvSpPr>
          <p:cNvPr id="51" name="Rectangle 50">
            <a:extLst>
              <a:ext uri="{FF2B5EF4-FFF2-40B4-BE49-F238E27FC236}">
                <a16:creationId xmlns:a16="http://schemas.microsoft.com/office/drawing/2014/main" id="{4D9C25E5-9D3D-4397-AA26-F086704A6A7F}"/>
              </a:ext>
            </a:extLst>
          </p:cNvPr>
          <p:cNvSpPr/>
          <p:nvPr/>
        </p:nvSpPr>
        <p:spPr bwMode="auto">
          <a:xfrm>
            <a:off x="7005547" y="1608138"/>
            <a:ext cx="2005816" cy="33496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endParaRPr lang="en-GB" sz="1100" dirty="0"/>
          </a:p>
        </p:txBody>
      </p:sp>
      <p:sp>
        <p:nvSpPr>
          <p:cNvPr id="52" name="Rectangle 51">
            <a:extLst>
              <a:ext uri="{FF2B5EF4-FFF2-40B4-BE49-F238E27FC236}">
                <a16:creationId xmlns:a16="http://schemas.microsoft.com/office/drawing/2014/main" id="{558EFC43-BC98-4B57-8C31-F893BF7484C1}"/>
              </a:ext>
            </a:extLst>
          </p:cNvPr>
          <p:cNvSpPr/>
          <p:nvPr/>
        </p:nvSpPr>
        <p:spPr bwMode="auto">
          <a:xfrm>
            <a:off x="7005547" y="1943100"/>
            <a:ext cx="2005816" cy="7254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Sistem Kontrol Alanı</a:t>
            </a:r>
          </a:p>
          <a:p>
            <a:pPr algn="ctr" rtl="0">
              <a:defRPr/>
            </a:pPr>
            <a:r>
              <a:rPr lang="en-GB" sz="1100" b="0" dirty="0"/>
              <a:t>(SCS)</a:t>
            </a:r>
          </a:p>
        </p:txBody>
      </p:sp>
      <p:sp>
        <p:nvSpPr>
          <p:cNvPr id="53" name="Rectangle 52">
            <a:extLst>
              <a:ext uri="{FF2B5EF4-FFF2-40B4-BE49-F238E27FC236}">
                <a16:creationId xmlns:a16="http://schemas.microsoft.com/office/drawing/2014/main" id="{76B07222-B562-49A4-B355-70EF6B675122}"/>
              </a:ext>
            </a:extLst>
          </p:cNvPr>
          <p:cNvSpPr/>
          <p:nvPr/>
        </p:nvSpPr>
        <p:spPr bwMode="auto">
          <a:xfrm>
            <a:off x="7005547" y="2663825"/>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endParaRPr lang="en-GB" sz="1100" dirty="0"/>
          </a:p>
        </p:txBody>
      </p:sp>
      <p:sp>
        <p:nvSpPr>
          <p:cNvPr id="54" name="Rectangle 53">
            <a:extLst>
              <a:ext uri="{FF2B5EF4-FFF2-40B4-BE49-F238E27FC236}">
                <a16:creationId xmlns:a16="http://schemas.microsoft.com/office/drawing/2014/main" id="{946A3C8A-4DD0-4A47-8441-A648EB5DDD0D}"/>
              </a:ext>
            </a:extLst>
          </p:cNvPr>
          <p:cNvSpPr/>
          <p:nvPr/>
        </p:nvSpPr>
        <p:spPr bwMode="auto">
          <a:xfrm>
            <a:off x="7005547" y="2924175"/>
            <a:ext cx="2005816" cy="26193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Kırılma Noktası Birimi</a:t>
            </a:r>
          </a:p>
        </p:txBody>
      </p:sp>
      <p:sp>
        <p:nvSpPr>
          <p:cNvPr id="55" name="Rectangle 54">
            <a:extLst>
              <a:ext uri="{FF2B5EF4-FFF2-40B4-BE49-F238E27FC236}">
                <a16:creationId xmlns:a16="http://schemas.microsoft.com/office/drawing/2014/main" id="{55C24B5E-6ABE-4C39-A570-06B786DCFD09}"/>
              </a:ext>
            </a:extLst>
          </p:cNvPr>
          <p:cNvSpPr/>
          <p:nvPr/>
        </p:nvSpPr>
        <p:spPr bwMode="auto">
          <a:xfrm>
            <a:off x="7005547" y="3186113"/>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Veri İzleme Noktası Birimi</a:t>
            </a:r>
            <a:endParaRPr lang="en-GB" sz="1100" dirty="0"/>
          </a:p>
        </p:txBody>
      </p:sp>
      <p:sp>
        <p:nvSpPr>
          <p:cNvPr id="56" name="Rectangle 55">
            <a:extLst>
              <a:ext uri="{FF2B5EF4-FFF2-40B4-BE49-F238E27FC236}">
                <a16:creationId xmlns:a16="http://schemas.microsoft.com/office/drawing/2014/main" id="{77E53EAB-1F58-4408-8411-B8DB2D28EB96}"/>
              </a:ext>
            </a:extLst>
          </p:cNvPr>
          <p:cNvSpPr/>
          <p:nvPr/>
        </p:nvSpPr>
        <p:spPr bwMode="auto">
          <a:xfrm>
            <a:off x="7005547" y="3436938"/>
            <a:ext cx="2005816" cy="2619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p>
        </p:txBody>
      </p:sp>
      <p:sp>
        <p:nvSpPr>
          <p:cNvPr id="57" name="Rectangle 56">
            <a:extLst>
              <a:ext uri="{FF2B5EF4-FFF2-40B4-BE49-F238E27FC236}">
                <a16:creationId xmlns:a16="http://schemas.microsoft.com/office/drawing/2014/main" id="{69568959-C7B6-4823-9FA2-0D5F26914831}"/>
              </a:ext>
            </a:extLst>
          </p:cNvPr>
          <p:cNvSpPr/>
          <p:nvPr/>
        </p:nvSpPr>
        <p:spPr bwMode="auto">
          <a:xfrm>
            <a:off x="9595335" y="1354138"/>
            <a:ext cx="2005816" cy="2143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Hata Ayıklama Kontrolü</a:t>
            </a:r>
          </a:p>
        </p:txBody>
      </p:sp>
      <p:sp>
        <p:nvSpPr>
          <p:cNvPr id="58" name="Rectangle 57">
            <a:extLst>
              <a:ext uri="{FF2B5EF4-FFF2-40B4-BE49-F238E27FC236}">
                <a16:creationId xmlns:a16="http://schemas.microsoft.com/office/drawing/2014/main" id="{B923A4AB-E40C-469C-A662-5E6A22FACEDC}"/>
              </a:ext>
            </a:extLst>
          </p:cNvPr>
          <p:cNvSpPr/>
          <p:nvPr/>
        </p:nvSpPr>
        <p:spPr bwMode="auto">
          <a:xfrm>
            <a:off x="9595335" y="1881189"/>
            <a:ext cx="2005816" cy="5794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İç içe Vektörel </a:t>
            </a:r>
          </a:p>
          <a:p>
            <a:pPr algn="ctr" rtl="0">
              <a:defRPr/>
            </a:pPr>
            <a:r>
              <a:rPr lang="en-GB" sz="1100" b="0" dirty="0"/>
              <a:t>Kesinti Denetleyicisi</a:t>
            </a:r>
          </a:p>
          <a:p>
            <a:pPr algn="ctr" rtl="0">
              <a:defRPr/>
            </a:pPr>
            <a:r>
              <a:rPr lang="en-GB" sz="1100" b="0" dirty="0"/>
              <a:t>(NVIC)</a:t>
            </a:r>
            <a:endParaRPr lang="en-GB" sz="1100" dirty="0"/>
          </a:p>
        </p:txBody>
      </p:sp>
      <p:sp>
        <p:nvSpPr>
          <p:cNvPr id="59" name="Rectangle 58">
            <a:extLst>
              <a:ext uri="{FF2B5EF4-FFF2-40B4-BE49-F238E27FC236}">
                <a16:creationId xmlns:a16="http://schemas.microsoft.com/office/drawing/2014/main" id="{79877C62-DFAA-4A6D-AD8F-26AD8EBE0E7D}"/>
              </a:ext>
            </a:extLst>
          </p:cNvPr>
          <p:cNvSpPr/>
          <p:nvPr/>
        </p:nvSpPr>
        <p:spPr bwMode="auto">
          <a:xfrm>
            <a:off x="9595335" y="2460626"/>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p>
        </p:txBody>
      </p:sp>
      <p:sp>
        <p:nvSpPr>
          <p:cNvPr id="60" name="Rectangle 59">
            <a:extLst>
              <a:ext uri="{FF2B5EF4-FFF2-40B4-BE49-F238E27FC236}">
                <a16:creationId xmlns:a16="http://schemas.microsoft.com/office/drawing/2014/main" id="{D4589707-BADE-4CD8-A820-FD67CD8DBE49}"/>
              </a:ext>
            </a:extLst>
          </p:cNvPr>
          <p:cNvSpPr/>
          <p:nvPr/>
        </p:nvSpPr>
        <p:spPr bwMode="auto">
          <a:xfrm>
            <a:off x="9595335" y="2735264"/>
            <a:ext cx="2005816" cy="2746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SysTick Zamanlayıcı</a:t>
            </a:r>
            <a:endParaRPr lang="en-GB" sz="1100" dirty="0"/>
          </a:p>
        </p:txBody>
      </p:sp>
      <p:sp>
        <p:nvSpPr>
          <p:cNvPr id="61" name="Rectangle 60">
            <a:extLst>
              <a:ext uri="{FF2B5EF4-FFF2-40B4-BE49-F238E27FC236}">
                <a16:creationId xmlns:a16="http://schemas.microsoft.com/office/drawing/2014/main" id="{7146BDD9-1E8E-4C32-AEB3-0F3DE92CA313}"/>
              </a:ext>
            </a:extLst>
          </p:cNvPr>
          <p:cNvSpPr/>
          <p:nvPr/>
        </p:nvSpPr>
        <p:spPr bwMode="auto">
          <a:xfrm>
            <a:off x="9595335" y="3009901"/>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p>
        </p:txBody>
      </p:sp>
      <p:sp>
        <p:nvSpPr>
          <p:cNvPr id="62" name="Rectangle 61">
            <a:extLst>
              <a:ext uri="{FF2B5EF4-FFF2-40B4-BE49-F238E27FC236}">
                <a16:creationId xmlns:a16="http://schemas.microsoft.com/office/drawing/2014/main" id="{3C75F986-258D-4F56-B3CA-A674415189CB}"/>
              </a:ext>
            </a:extLst>
          </p:cNvPr>
          <p:cNvSpPr/>
          <p:nvPr/>
        </p:nvSpPr>
        <p:spPr bwMode="auto">
          <a:xfrm>
            <a:off x="9595335" y="1568450"/>
            <a:ext cx="2005816" cy="3302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Sistem Kontrol Bloğu</a:t>
            </a:r>
          </a:p>
          <a:p>
            <a:pPr algn="ctr" rtl="0">
              <a:defRPr/>
            </a:pPr>
            <a:r>
              <a:rPr lang="en-GB" sz="1100" b="0" dirty="0"/>
              <a:t>(SCB)</a:t>
            </a:r>
          </a:p>
        </p:txBody>
      </p:sp>
    </p:spTree>
    <p:extLst>
      <p:ext uri="{BB962C8B-B14F-4D97-AF65-F5344CB8AC3E}">
        <p14:creationId xmlns:p14="http://schemas.microsoft.com/office/powerpoint/2010/main" val="12863394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defTabSz="966612" eaLnBrk="0" hangingPunct="0">
              <a:spcBef>
                <a:spcPct val="30000"/>
              </a:spcBef>
              <a:spcAft>
                <a:spcPct val="0"/>
              </a:spcAft>
              <a:defRPr/>
            </a:pPr>
            <a:r>
              <a:rPr lang="tr-TR" noProof="0" dirty="0" smtClean="0">
                <a:latin typeface="+mn-lt"/>
              </a:rPr>
              <a:t>Cortex-M0 işlemci, 4 GB (4 * 2exp30) bellek alanı gerektiren tam 32 bit adrese sahiptir. Yani bu işlemcideki bellek adresleri 0x00000000 ile 0xffffffff arasında değişecektir.</a:t>
            </a:r>
          </a:p>
          <a:p>
            <a:pPr defTabSz="966612" eaLnBrk="0" hangingPunct="0">
              <a:spcBef>
                <a:spcPct val="30000"/>
              </a:spcBef>
              <a:spcAft>
                <a:spcPct val="0"/>
              </a:spcAft>
              <a:defRPr/>
            </a:pPr>
            <a:endParaRPr lang="tr-TR" noProof="0" dirty="0" smtClean="0">
              <a:latin typeface="+mn-lt"/>
            </a:endParaRPr>
          </a:p>
          <a:p>
            <a:pPr defTabSz="966612" eaLnBrk="0" hangingPunct="0">
              <a:spcBef>
                <a:spcPct val="30000"/>
              </a:spcBef>
              <a:spcAft>
                <a:spcPct val="0"/>
              </a:spcAft>
              <a:defRPr/>
            </a:pPr>
            <a:r>
              <a:rPr lang="tr-TR" noProof="0" dirty="0" smtClean="0">
                <a:latin typeface="+mn-lt"/>
              </a:rPr>
              <a:t>Hafızada saklanan temel veri türleri bir 8 bitlik bayt, 16 bitlik yarım kelime veya 32 bitlik kelime işlemcinin gerçekten tüm bildiği budur. Verilerin ne anlama geldiğini bilmiyor; bunu takip etmek programcıya kalmıştır. İşlemci bayt olan veri değerlerine izin verdiğinden, bellek adresleri bayt adresleri olarak saklanır, böylece belirli bir bellek adresi bellekte belirli bir baytı belirtir. Bu yüzden onu elde etmek için hafızadaki bir kelimenin tamamına erişmemiz gerekiyor; işlemci belirtilen bayt adresinden başlar ve daha sonra tam 32 bitlik bir kelime elde etmek için sonraki üç bayt adresine de erişir.</a:t>
            </a:r>
            <a:endParaRPr lang="tr-TR" noProof="0" dirty="0">
              <a:latin typeface="+mn-lt"/>
            </a:endParaRPr>
          </a:p>
        </p:txBody>
      </p:sp>
    </p:spTree>
    <p:extLst>
      <p:ext uri="{BB962C8B-B14F-4D97-AF65-F5344CB8AC3E}">
        <p14:creationId xmlns:p14="http://schemas.microsoft.com/office/powerpoint/2010/main" val="30103706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defTabSz="966612" eaLnBrk="0" hangingPunct="0">
              <a:spcBef>
                <a:spcPct val="30000"/>
              </a:spcBef>
              <a:spcAft>
                <a:spcPct val="0"/>
              </a:spcAft>
              <a:defRPr/>
            </a:pPr>
            <a:endParaRPr lang="tr-TR" noProof="0" dirty="0" smtClean="0">
              <a:latin typeface="+mn-lt"/>
            </a:endParaRPr>
          </a:p>
          <a:p>
            <a:r>
              <a:rPr lang="tr-TR" noProof="0" dirty="0" smtClean="0">
                <a:latin typeface="+mn-lt"/>
              </a:rPr>
              <a:t>Ayrıca, </a:t>
            </a:r>
            <a:r>
              <a:rPr lang="tr-TR" noProof="0" dirty="0" err="1" smtClean="0">
                <a:latin typeface="+mn-lt"/>
              </a:rPr>
              <a:t>Arm</a:t>
            </a:r>
            <a:r>
              <a:rPr lang="tr-TR" noProof="0" dirty="0" smtClean="0">
                <a:latin typeface="+mn-lt"/>
              </a:rPr>
              <a:t> tarafından belirtilen bellek haritasında önceden tanımlanmış bölgeler olduğunu ve bu bölgelerin farklı farklı özelliklere sahip olduğunu bilmeniz gerekir. Her bölge</a:t>
            </a:r>
            <a:r>
              <a:rPr lang="en-US" noProof="0" dirty="0" smtClean="0">
                <a:latin typeface="+mn-lt"/>
              </a:rPr>
              <a:t> </a:t>
            </a:r>
            <a:r>
              <a:rPr lang="en-US" noProof="0" dirty="0" err="1" smtClean="0">
                <a:latin typeface="+mn-lt"/>
              </a:rPr>
              <a:t>için</a:t>
            </a:r>
            <a:r>
              <a:rPr lang="tr-TR" noProof="0" dirty="0" smtClean="0">
                <a:latin typeface="+mn-lt"/>
              </a:rPr>
              <a:t> önerilen kullanım verilmiştir. </a:t>
            </a:r>
          </a:p>
          <a:p>
            <a:endParaRPr lang="tr-TR" noProof="0" dirty="0" smtClean="0">
              <a:latin typeface="+mn-lt"/>
            </a:endParaRPr>
          </a:p>
          <a:p>
            <a:pPr defTabSz="966612" eaLnBrk="0" hangingPunct="0">
              <a:spcBef>
                <a:spcPct val="30000"/>
              </a:spcBef>
              <a:spcAft>
                <a:spcPct val="0"/>
              </a:spcAft>
              <a:defRPr/>
            </a:pPr>
            <a:r>
              <a:rPr lang="tr-TR" noProof="0" dirty="0" smtClean="0">
                <a:latin typeface="+mn-lt"/>
              </a:rPr>
              <a:t>Bununla birlikte, varsayılan bellek haritasına rağmen, bellek haritasının gerçek kullanımı, dahili özel çevresel veri yolu gibi bazı sabit bellek adresleri dışında, kullanıcı tarafından esnek bir şekilde tanımlanabilir. </a:t>
            </a:r>
          </a:p>
          <a:p>
            <a:endParaRPr lang="tr-TR" noProof="0" dirty="0" smtClean="0">
              <a:latin typeface="+mn-lt"/>
            </a:endParaRPr>
          </a:p>
          <a:p>
            <a:endParaRPr lang="tr-TR" noProof="0" dirty="0">
              <a:latin typeface="+mn-lt"/>
            </a:endParaRPr>
          </a:p>
        </p:txBody>
      </p:sp>
    </p:spTree>
    <p:extLst>
      <p:ext uri="{BB962C8B-B14F-4D97-AF65-F5344CB8AC3E}">
        <p14:creationId xmlns:p14="http://schemas.microsoft.com/office/powerpoint/2010/main" val="29197448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Yürütülebilir Bellek Alanı</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018403" cy="4086225"/>
          </a:xfrm>
        </p:spPr>
        <p:txBody>
          <a:bodyPr wrap="square" numCol="1" anchor="t" anchorCtr="0" compatLnSpc="1">
            <a:prstTxWarp prst="textNoShape">
              <a:avLst/>
            </a:prstTxWarp>
          </a:bodyPr>
          <a:lstStyle/>
          <a:p>
            <a:pPr algn="just" rtl="0"/>
            <a:r>
              <a:rPr lang="tr-TR" noProof="0" dirty="0" smtClean="0">
                <a:latin typeface="+mn-lt"/>
              </a:rPr>
              <a:t>Kod bölgesi</a:t>
            </a:r>
            <a:endParaRPr lang="tr-TR" altLang="en-US" noProof="0" dirty="0" smtClean="0">
              <a:latin typeface="+mn-lt"/>
              <a:ea typeface="ＭＳ Ｐゴシック" panose="020B0600070205080204" pitchFamily="34" charset="-128"/>
            </a:endParaRPr>
          </a:p>
          <a:p>
            <a:pPr marL="742950" lvl="1" indent="-285750" algn="just" rtl="0"/>
            <a:r>
              <a:rPr lang="tr-TR" noProof="0" dirty="0" smtClean="0">
                <a:latin typeface="+mn-lt"/>
              </a:rPr>
              <a:t>Esas olarak program kodunu saklamak için kullanılır</a:t>
            </a:r>
          </a:p>
          <a:p>
            <a:pPr marL="742950" lvl="1" indent="-285750" algn="just" rtl="0"/>
            <a:r>
              <a:rPr lang="tr-TR" noProof="0" dirty="0" smtClean="0">
                <a:latin typeface="+mn-lt"/>
              </a:rPr>
              <a:t>Veri belleği ve çip üstü FLASH gibi çip üstü bellek için de kullanılabilir</a:t>
            </a:r>
          </a:p>
          <a:p>
            <a:pPr algn="just" rtl="0"/>
            <a:r>
              <a:rPr lang="tr-TR" noProof="0" dirty="0" smtClean="0">
                <a:latin typeface="+mn-lt"/>
              </a:rPr>
              <a:t>SRAM bölgesi</a:t>
            </a:r>
            <a:endParaRPr lang="tr-TR" altLang="en-US" noProof="0" dirty="0" smtClean="0">
              <a:latin typeface="+mn-lt"/>
              <a:ea typeface="ＭＳ Ｐゴシック" panose="020B0600070205080204" pitchFamily="34" charset="-128"/>
            </a:endParaRPr>
          </a:p>
          <a:p>
            <a:pPr marL="742950" lvl="1" indent="-285750" algn="just" rtl="0"/>
            <a:r>
              <a:rPr lang="tr-TR" noProof="0" dirty="0" smtClean="0">
                <a:latin typeface="+mn-lt"/>
              </a:rPr>
              <a:t>Öncelikle yığınlar ve yığınlar gibi verileri depolamak için kullanılır</a:t>
            </a:r>
          </a:p>
          <a:p>
            <a:pPr marL="742950" lvl="1" indent="-285750" algn="just" rtl="0"/>
            <a:r>
              <a:rPr lang="tr-TR" noProof="0" dirty="0" smtClean="0">
                <a:latin typeface="+mn-lt"/>
              </a:rPr>
              <a:t>Program kodu için de kullanılabilir</a:t>
            </a:r>
            <a:endParaRPr lang="tr-TR" altLang="en-US" noProof="0" dirty="0" smtClean="0">
              <a:latin typeface="+mn-lt"/>
              <a:ea typeface="ＭＳ Ｐゴシック" panose="020B0600070205080204" pitchFamily="34" charset="-128"/>
            </a:endParaRPr>
          </a:p>
          <a:p>
            <a:pPr algn="just" rtl="0"/>
            <a:r>
              <a:rPr lang="tr-TR" noProof="0" dirty="0" smtClean="0">
                <a:latin typeface="+mn-lt"/>
              </a:rPr>
              <a:t>Harici RAM bölgesi</a:t>
            </a:r>
            <a:endParaRPr lang="tr-TR" altLang="en-US" noProof="0" dirty="0" smtClean="0">
              <a:latin typeface="+mn-lt"/>
              <a:ea typeface="ＭＳ Ｐゴシック" panose="020B0600070205080204" pitchFamily="34" charset="-128"/>
            </a:endParaRPr>
          </a:p>
          <a:p>
            <a:pPr marL="742950" lvl="1" indent="-285750" algn="just" rtl="0"/>
            <a:r>
              <a:rPr lang="tr-TR" noProof="0" dirty="0" smtClean="0">
                <a:latin typeface="+mn-lt"/>
              </a:rPr>
              <a:t>Öncelikle büyük veri bloklarını veya bellek önbelleklerini depolamak için kullanılır</a:t>
            </a:r>
          </a:p>
          <a:p>
            <a:pPr marL="742950" lvl="1" indent="-285750" algn="just" rtl="0"/>
            <a:r>
              <a:rPr lang="tr-TR" noProof="0" dirty="0" smtClean="0">
                <a:latin typeface="+mn-lt"/>
              </a:rPr>
              <a:t>Çip dışı bellek, yonga üzerindeki SRAM bölgesinden daha yavaş</a:t>
            </a:r>
            <a:endParaRPr lang="tr-TR" altLang="en-US" noProof="0" dirty="0" smtClean="0">
              <a:latin typeface="+mn-lt"/>
              <a:ea typeface="ＭＳ Ｐゴシック" panose="020B0600070205080204" pitchFamily="34" charset="-128"/>
            </a:endParaRPr>
          </a:p>
          <a:p>
            <a:pPr marL="742950" lvl="1" indent="-285750" algn="just" rtl="0"/>
            <a:endParaRPr lang="tr-TR" altLang="en-US" noProof="0" dirty="0">
              <a:latin typeface="+mn-lt"/>
              <a:ea typeface="ＭＳ Ｐゴシック" panose="020B0600070205080204" pitchFamily="34" charset="-128"/>
            </a:endParaRPr>
          </a:p>
        </p:txBody>
      </p:sp>
      <p:sp>
        <p:nvSpPr>
          <p:cNvPr id="5" name="Rectangle 4">
            <a:extLst>
              <a:ext uri="{FF2B5EF4-FFF2-40B4-BE49-F238E27FC236}">
                <a16:creationId xmlns:a16="http://schemas.microsoft.com/office/drawing/2014/main" id="{897AD661-553E-4AF0-96BB-FF5C71B4AA8B}"/>
              </a:ext>
            </a:extLst>
          </p:cNvPr>
          <p:cNvSpPr/>
          <p:nvPr/>
        </p:nvSpPr>
        <p:spPr bwMode="auto">
          <a:xfrm>
            <a:off x="7226351" y="1120777"/>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Ayrılmış</a:t>
            </a:r>
          </a:p>
        </p:txBody>
      </p:sp>
      <p:sp>
        <p:nvSpPr>
          <p:cNvPr id="6" name="Rectangle 5">
            <a:extLst>
              <a:ext uri="{FF2B5EF4-FFF2-40B4-BE49-F238E27FC236}">
                <a16:creationId xmlns:a16="http://schemas.microsoft.com/office/drawing/2014/main" id="{C6230374-AC78-42F4-839A-2D811F0720F2}"/>
              </a:ext>
            </a:extLst>
          </p:cNvPr>
          <p:cNvSpPr/>
          <p:nvPr/>
        </p:nvSpPr>
        <p:spPr bwMode="auto">
          <a:xfrm>
            <a:off x="7226351" y="1955801"/>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cihaz</a:t>
            </a:r>
          </a:p>
        </p:txBody>
      </p:sp>
      <p:sp>
        <p:nvSpPr>
          <p:cNvPr id="7" name="Rectangle 6">
            <a:extLst>
              <a:ext uri="{FF2B5EF4-FFF2-40B4-BE49-F238E27FC236}">
                <a16:creationId xmlns:a16="http://schemas.microsoft.com/office/drawing/2014/main" id="{6A87AF3A-C822-44B4-B25E-65DCDBFAF47F}"/>
              </a:ext>
            </a:extLst>
          </p:cNvPr>
          <p:cNvSpPr/>
          <p:nvPr/>
        </p:nvSpPr>
        <p:spPr bwMode="auto">
          <a:xfrm>
            <a:off x="7226351" y="2908301"/>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RAM</a:t>
            </a:r>
          </a:p>
        </p:txBody>
      </p:sp>
      <p:sp>
        <p:nvSpPr>
          <p:cNvPr id="8" name="Rectangle 7">
            <a:extLst>
              <a:ext uri="{FF2B5EF4-FFF2-40B4-BE49-F238E27FC236}">
                <a16:creationId xmlns:a16="http://schemas.microsoft.com/office/drawing/2014/main" id="{7071AE3D-109A-4C15-99F3-8FEDE66010EF}"/>
              </a:ext>
            </a:extLst>
          </p:cNvPr>
          <p:cNvSpPr/>
          <p:nvPr/>
        </p:nvSpPr>
        <p:spPr bwMode="auto">
          <a:xfrm>
            <a:off x="7226351" y="38608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Çevre birimleri</a:t>
            </a:r>
          </a:p>
        </p:txBody>
      </p:sp>
      <p:sp>
        <p:nvSpPr>
          <p:cNvPr id="9" name="Rectangle 8">
            <a:extLst>
              <a:ext uri="{FF2B5EF4-FFF2-40B4-BE49-F238E27FC236}">
                <a16:creationId xmlns:a16="http://schemas.microsoft.com/office/drawing/2014/main" id="{8EB7DF43-5D0D-4AB0-890C-862337CD07F3}"/>
              </a:ext>
            </a:extLst>
          </p:cNvPr>
          <p:cNvSpPr/>
          <p:nvPr/>
        </p:nvSpPr>
        <p:spPr bwMode="auto">
          <a:xfrm>
            <a:off x="7226351" y="4337051"/>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SRAM</a:t>
            </a:r>
          </a:p>
        </p:txBody>
      </p:sp>
      <p:sp>
        <p:nvSpPr>
          <p:cNvPr id="10" name="Rectangle 9">
            <a:extLst>
              <a:ext uri="{FF2B5EF4-FFF2-40B4-BE49-F238E27FC236}">
                <a16:creationId xmlns:a16="http://schemas.microsoft.com/office/drawing/2014/main" id="{BA406C12-3C99-4607-807D-6AD57198CF2D}"/>
              </a:ext>
            </a:extLst>
          </p:cNvPr>
          <p:cNvSpPr/>
          <p:nvPr/>
        </p:nvSpPr>
        <p:spPr bwMode="auto">
          <a:xfrm>
            <a:off x="7226351" y="48133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Kod</a:t>
            </a:r>
          </a:p>
        </p:txBody>
      </p:sp>
      <p:sp>
        <p:nvSpPr>
          <p:cNvPr id="11" name="TextBox 10">
            <a:extLst>
              <a:ext uri="{FF2B5EF4-FFF2-40B4-BE49-F238E27FC236}">
                <a16:creationId xmlns:a16="http://schemas.microsoft.com/office/drawing/2014/main" id="{34CCF6B8-3249-4EC3-8978-A640E0BEB76B}"/>
              </a:ext>
            </a:extLst>
          </p:cNvPr>
          <p:cNvSpPr txBox="1"/>
          <p:nvPr/>
        </p:nvSpPr>
        <p:spPr>
          <a:xfrm>
            <a:off x="9151766" y="1082677"/>
            <a:ext cx="1345674" cy="230187"/>
          </a:xfrm>
          <a:prstGeom prst="rect">
            <a:avLst/>
          </a:prstGeom>
          <a:noFill/>
        </p:spPr>
        <p:txBody>
          <a:bodyPr>
            <a:spAutoFit/>
          </a:bodyPr>
          <a:lstStyle/>
          <a:p>
            <a:pPr algn="l" rtl="0">
              <a:defRPr/>
            </a:pPr>
            <a:r>
              <a:rPr lang="en-GB" sz="900" b="0" spc="10" dirty="0"/>
              <a:t>0xFFFFFFFF</a:t>
            </a:r>
          </a:p>
        </p:txBody>
      </p:sp>
      <p:sp>
        <p:nvSpPr>
          <p:cNvPr id="12" name="TextBox 11">
            <a:extLst>
              <a:ext uri="{FF2B5EF4-FFF2-40B4-BE49-F238E27FC236}">
                <a16:creationId xmlns:a16="http://schemas.microsoft.com/office/drawing/2014/main" id="{217C0186-60C9-4450-AC04-99793405D48F}"/>
              </a:ext>
            </a:extLst>
          </p:cNvPr>
          <p:cNvSpPr txBox="1"/>
          <p:nvPr/>
        </p:nvSpPr>
        <p:spPr>
          <a:xfrm>
            <a:off x="9130607" y="1749427"/>
            <a:ext cx="1345674" cy="231775"/>
          </a:xfrm>
          <a:prstGeom prst="rect">
            <a:avLst/>
          </a:prstGeom>
          <a:noFill/>
        </p:spPr>
        <p:txBody>
          <a:bodyPr>
            <a:spAutoFit/>
          </a:bodyPr>
          <a:lstStyle/>
          <a:p>
            <a:pPr algn="l" rtl="0">
              <a:defRPr/>
            </a:pPr>
            <a:r>
              <a:rPr lang="en-GB" sz="900" b="0" spc="10" dirty="0"/>
              <a:t>0xE0000000</a:t>
            </a:r>
          </a:p>
        </p:txBody>
      </p:sp>
      <p:sp>
        <p:nvSpPr>
          <p:cNvPr id="13" name="Rectangle 12">
            <a:extLst>
              <a:ext uri="{FF2B5EF4-FFF2-40B4-BE49-F238E27FC236}">
                <a16:creationId xmlns:a16="http://schemas.microsoft.com/office/drawing/2014/main" id="{6F2BEA4D-563E-4754-BA63-AF68387A038A}"/>
              </a:ext>
            </a:extLst>
          </p:cNvPr>
          <p:cNvSpPr/>
          <p:nvPr/>
        </p:nvSpPr>
        <p:spPr bwMode="auto">
          <a:xfrm>
            <a:off x="7226351" y="1568451"/>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050" b="0" dirty="0"/>
              <a:t>Özel Çevre </a:t>
            </a:r>
            <a:r>
              <a:rPr lang="en-GB" sz="1050" b="0" dirty="0" err="1"/>
              <a:t>Birimi</a:t>
            </a:r>
            <a:r>
              <a:rPr lang="en-GB" sz="1050" b="0" dirty="0"/>
              <a:t> </a:t>
            </a:r>
            <a:r>
              <a:rPr lang="en-GB" sz="1050" b="0" dirty="0" smtClean="0"/>
              <a:t>Bus</a:t>
            </a:r>
            <a:endParaRPr lang="en-GB" sz="1050" dirty="0"/>
          </a:p>
        </p:txBody>
      </p:sp>
      <p:sp>
        <p:nvSpPr>
          <p:cNvPr id="14" name="TextBox 13">
            <a:extLst>
              <a:ext uri="{FF2B5EF4-FFF2-40B4-BE49-F238E27FC236}">
                <a16:creationId xmlns:a16="http://schemas.microsoft.com/office/drawing/2014/main" id="{8DCCD49C-627A-4121-A2E2-94E9E50C2848}"/>
              </a:ext>
            </a:extLst>
          </p:cNvPr>
          <p:cNvSpPr txBox="1"/>
          <p:nvPr/>
        </p:nvSpPr>
        <p:spPr>
          <a:xfrm>
            <a:off x="9151766" y="1914527"/>
            <a:ext cx="1345674" cy="230187"/>
          </a:xfrm>
          <a:prstGeom prst="rect">
            <a:avLst/>
          </a:prstGeom>
          <a:noFill/>
        </p:spPr>
        <p:txBody>
          <a:bodyPr>
            <a:spAutoFit/>
          </a:bodyPr>
          <a:lstStyle/>
          <a:p>
            <a:pPr algn="l" rtl="0">
              <a:defRPr/>
            </a:pPr>
            <a:r>
              <a:rPr lang="en-GB" sz="900" b="0" spc="10" dirty="0"/>
              <a:t>0xDFFFFFFF</a:t>
            </a:r>
          </a:p>
        </p:txBody>
      </p:sp>
      <p:sp>
        <p:nvSpPr>
          <p:cNvPr id="15" name="TextBox 14">
            <a:extLst>
              <a:ext uri="{FF2B5EF4-FFF2-40B4-BE49-F238E27FC236}">
                <a16:creationId xmlns:a16="http://schemas.microsoft.com/office/drawing/2014/main" id="{EBD36BEF-D86B-43F3-AB2D-F4D87C49CA57}"/>
              </a:ext>
            </a:extLst>
          </p:cNvPr>
          <p:cNvSpPr txBox="1"/>
          <p:nvPr/>
        </p:nvSpPr>
        <p:spPr>
          <a:xfrm>
            <a:off x="9164461" y="2722563"/>
            <a:ext cx="1345674" cy="230188"/>
          </a:xfrm>
          <a:prstGeom prst="rect">
            <a:avLst/>
          </a:prstGeom>
          <a:noFill/>
        </p:spPr>
        <p:txBody>
          <a:bodyPr>
            <a:spAutoFit/>
          </a:bodyPr>
          <a:lstStyle/>
          <a:p>
            <a:pPr algn="l" rtl="0">
              <a:defRPr/>
            </a:pPr>
            <a:r>
              <a:rPr lang="en-GB" sz="900" b="0" spc="10" dirty="0"/>
              <a:t>0xA0000000</a:t>
            </a:r>
          </a:p>
        </p:txBody>
      </p:sp>
      <p:sp>
        <p:nvSpPr>
          <p:cNvPr id="16" name="TextBox 15">
            <a:extLst>
              <a:ext uri="{FF2B5EF4-FFF2-40B4-BE49-F238E27FC236}">
                <a16:creationId xmlns:a16="http://schemas.microsoft.com/office/drawing/2014/main" id="{58AE285E-2F2D-4D87-B86D-18B43A315EFB}"/>
              </a:ext>
            </a:extLst>
          </p:cNvPr>
          <p:cNvSpPr txBox="1"/>
          <p:nvPr/>
        </p:nvSpPr>
        <p:spPr>
          <a:xfrm>
            <a:off x="9162344" y="2867027"/>
            <a:ext cx="1345674" cy="230187"/>
          </a:xfrm>
          <a:prstGeom prst="rect">
            <a:avLst/>
          </a:prstGeom>
          <a:noFill/>
        </p:spPr>
        <p:txBody>
          <a:bodyPr>
            <a:spAutoFit/>
          </a:bodyPr>
          <a:lstStyle/>
          <a:p>
            <a:pPr algn="l" rtl="0">
              <a:defRPr/>
            </a:pPr>
            <a:r>
              <a:rPr lang="en-GB" sz="900" b="0" spc="10" dirty="0"/>
              <a:t>0x9FFFFFFF</a:t>
            </a:r>
          </a:p>
        </p:txBody>
      </p:sp>
      <p:sp>
        <p:nvSpPr>
          <p:cNvPr id="17" name="TextBox 16">
            <a:extLst>
              <a:ext uri="{FF2B5EF4-FFF2-40B4-BE49-F238E27FC236}">
                <a16:creationId xmlns:a16="http://schemas.microsoft.com/office/drawing/2014/main" id="{5ECBB232-41C3-4D40-BA32-9C5FCA999AFB}"/>
              </a:ext>
            </a:extLst>
          </p:cNvPr>
          <p:cNvSpPr txBox="1"/>
          <p:nvPr/>
        </p:nvSpPr>
        <p:spPr>
          <a:xfrm>
            <a:off x="9175039" y="3668713"/>
            <a:ext cx="1345674" cy="230188"/>
          </a:xfrm>
          <a:prstGeom prst="rect">
            <a:avLst/>
          </a:prstGeom>
          <a:noFill/>
        </p:spPr>
        <p:txBody>
          <a:bodyPr>
            <a:spAutoFit/>
          </a:bodyPr>
          <a:lstStyle/>
          <a:p>
            <a:pPr algn="l" rtl="0">
              <a:defRPr/>
            </a:pPr>
            <a:r>
              <a:rPr lang="en-GB" sz="900" b="0" spc="10" dirty="0"/>
              <a:t>0x60000000</a:t>
            </a:r>
          </a:p>
        </p:txBody>
      </p:sp>
      <p:sp>
        <p:nvSpPr>
          <p:cNvPr id="18" name="TextBox 17">
            <a:extLst>
              <a:ext uri="{FF2B5EF4-FFF2-40B4-BE49-F238E27FC236}">
                <a16:creationId xmlns:a16="http://schemas.microsoft.com/office/drawing/2014/main" id="{CE219A8C-FD40-47F1-9F09-44AD07A600F1}"/>
              </a:ext>
            </a:extLst>
          </p:cNvPr>
          <p:cNvSpPr txBox="1"/>
          <p:nvPr/>
        </p:nvSpPr>
        <p:spPr>
          <a:xfrm>
            <a:off x="9168692" y="3830638"/>
            <a:ext cx="1345674" cy="230188"/>
          </a:xfrm>
          <a:prstGeom prst="rect">
            <a:avLst/>
          </a:prstGeom>
          <a:noFill/>
        </p:spPr>
        <p:txBody>
          <a:bodyPr>
            <a:spAutoFit/>
          </a:bodyPr>
          <a:lstStyle/>
          <a:p>
            <a:pPr algn="l" rtl="0">
              <a:defRPr/>
            </a:pPr>
            <a:r>
              <a:rPr lang="en-GB" sz="900" b="0" spc="10" dirty="0"/>
              <a:t>0x5FFFFFFF</a:t>
            </a:r>
          </a:p>
        </p:txBody>
      </p:sp>
      <p:sp>
        <p:nvSpPr>
          <p:cNvPr id="19" name="TextBox 18">
            <a:extLst>
              <a:ext uri="{FF2B5EF4-FFF2-40B4-BE49-F238E27FC236}">
                <a16:creationId xmlns:a16="http://schemas.microsoft.com/office/drawing/2014/main" id="{D9D5B782-22A2-4A09-A3AE-03ED42BF2E6D}"/>
              </a:ext>
            </a:extLst>
          </p:cNvPr>
          <p:cNvSpPr txBox="1"/>
          <p:nvPr/>
        </p:nvSpPr>
        <p:spPr>
          <a:xfrm>
            <a:off x="9168692" y="4162427"/>
            <a:ext cx="1345674" cy="230187"/>
          </a:xfrm>
          <a:prstGeom prst="rect">
            <a:avLst/>
          </a:prstGeom>
          <a:noFill/>
        </p:spPr>
        <p:txBody>
          <a:bodyPr>
            <a:spAutoFit/>
          </a:bodyPr>
          <a:lstStyle/>
          <a:p>
            <a:pPr algn="l" rtl="0">
              <a:defRPr/>
            </a:pPr>
            <a:r>
              <a:rPr lang="en-GB" sz="900" b="0" spc="10" dirty="0"/>
              <a:t>0x40000000</a:t>
            </a:r>
          </a:p>
        </p:txBody>
      </p:sp>
      <p:sp>
        <p:nvSpPr>
          <p:cNvPr id="20" name="TextBox 19">
            <a:extLst>
              <a:ext uri="{FF2B5EF4-FFF2-40B4-BE49-F238E27FC236}">
                <a16:creationId xmlns:a16="http://schemas.microsoft.com/office/drawing/2014/main" id="{685B7FE2-B7EE-4F51-86A0-FDD114010061}"/>
              </a:ext>
            </a:extLst>
          </p:cNvPr>
          <p:cNvSpPr txBox="1"/>
          <p:nvPr/>
        </p:nvSpPr>
        <p:spPr>
          <a:xfrm>
            <a:off x="9168692" y="4294188"/>
            <a:ext cx="1345674" cy="230188"/>
          </a:xfrm>
          <a:prstGeom prst="rect">
            <a:avLst/>
          </a:prstGeom>
          <a:noFill/>
        </p:spPr>
        <p:txBody>
          <a:bodyPr>
            <a:spAutoFit/>
          </a:bodyPr>
          <a:lstStyle/>
          <a:p>
            <a:pPr algn="l" rtl="0">
              <a:defRPr/>
            </a:pPr>
            <a:r>
              <a:rPr lang="en-GB" sz="900" b="0" spc="10" dirty="0"/>
              <a:t>0x3FFFFFFF</a:t>
            </a:r>
          </a:p>
        </p:txBody>
      </p:sp>
      <p:sp>
        <p:nvSpPr>
          <p:cNvPr id="21" name="TextBox 20">
            <a:extLst>
              <a:ext uri="{FF2B5EF4-FFF2-40B4-BE49-F238E27FC236}">
                <a16:creationId xmlns:a16="http://schemas.microsoft.com/office/drawing/2014/main" id="{C3A74C8E-903F-4C8E-B4D2-8655AF485C89}"/>
              </a:ext>
            </a:extLst>
          </p:cNvPr>
          <p:cNvSpPr txBox="1"/>
          <p:nvPr/>
        </p:nvSpPr>
        <p:spPr>
          <a:xfrm>
            <a:off x="9179271" y="4778377"/>
            <a:ext cx="1345674" cy="230187"/>
          </a:xfrm>
          <a:prstGeom prst="rect">
            <a:avLst/>
          </a:prstGeom>
          <a:noFill/>
        </p:spPr>
        <p:txBody>
          <a:bodyPr>
            <a:spAutoFit/>
          </a:bodyPr>
          <a:lstStyle/>
          <a:p>
            <a:pPr algn="l" rtl="0">
              <a:defRPr/>
            </a:pPr>
            <a:r>
              <a:rPr lang="en-GB" sz="900" b="0" spc="10" dirty="0"/>
              <a:t>0x1FFFFFFF</a:t>
            </a:r>
          </a:p>
        </p:txBody>
      </p:sp>
      <p:sp>
        <p:nvSpPr>
          <p:cNvPr id="22" name="TextBox 21">
            <a:extLst>
              <a:ext uri="{FF2B5EF4-FFF2-40B4-BE49-F238E27FC236}">
                <a16:creationId xmlns:a16="http://schemas.microsoft.com/office/drawing/2014/main" id="{76D3AB2B-56A2-4516-929D-164053CDE568}"/>
              </a:ext>
            </a:extLst>
          </p:cNvPr>
          <p:cNvSpPr txBox="1"/>
          <p:nvPr/>
        </p:nvSpPr>
        <p:spPr>
          <a:xfrm>
            <a:off x="9177156" y="4643438"/>
            <a:ext cx="1345674" cy="230188"/>
          </a:xfrm>
          <a:prstGeom prst="rect">
            <a:avLst/>
          </a:prstGeom>
          <a:noFill/>
        </p:spPr>
        <p:txBody>
          <a:bodyPr>
            <a:spAutoFit/>
          </a:bodyPr>
          <a:lstStyle/>
          <a:p>
            <a:pPr algn="l" rtl="0">
              <a:defRPr/>
            </a:pPr>
            <a:r>
              <a:rPr lang="en-GB" sz="900" b="0" spc="10" dirty="0"/>
              <a:t>0x20000000</a:t>
            </a:r>
          </a:p>
        </p:txBody>
      </p:sp>
      <p:sp>
        <p:nvSpPr>
          <p:cNvPr id="23" name="TextBox 22">
            <a:extLst>
              <a:ext uri="{FF2B5EF4-FFF2-40B4-BE49-F238E27FC236}">
                <a16:creationId xmlns:a16="http://schemas.microsoft.com/office/drawing/2014/main" id="{7CE2E148-9677-48FD-8029-A6C065D074DE}"/>
              </a:ext>
            </a:extLst>
          </p:cNvPr>
          <p:cNvSpPr txBox="1"/>
          <p:nvPr/>
        </p:nvSpPr>
        <p:spPr>
          <a:xfrm>
            <a:off x="9175039" y="5129213"/>
            <a:ext cx="1345674" cy="230188"/>
          </a:xfrm>
          <a:prstGeom prst="rect">
            <a:avLst/>
          </a:prstGeom>
          <a:noFill/>
        </p:spPr>
        <p:txBody>
          <a:bodyPr>
            <a:spAutoFit/>
          </a:bodyPr>
          <a:lstStyle/>
          <a:p>
            <a:pPr algn="l" rtl="0">
              <a:defRPr/>
            </a:pPr>
            <a:r>
              <a:rPr lang="en-GB" sz="900" b="0" spc="10" dirty="0"/>
              <a:t>0x00000000</a:t>
            </a:r>
          </a:p>
        </p:txBody>
      </p:sp>
      <p:sp>
        <p:nvSpPr>
          <p:cNvPr id="24" name="Right Brace 23">
            <a:extLst>
              <a:ext uri="{FF2B5EF4-FFF2-40B4-BE49-F238E27FC236}">
                <a16:creationId xmlns:a16="http://schemas.microsoft.com/office/drawing/2014/main" id="{57B2AC3E-74ED-4EF9-932F-959D23CD2A18}"/>
              </a:ext>
            </a:extLst>
          </p:cNvPr>
          <p:cNvSpPr/>
          <p:nvPr/>
        </p:nvSpPr>
        <p:spPr bwMode="auto">
          <a:xfrm>
            <a:off x="10436079" y="483552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Right Brace 24">
            <a:extLst>
              <a:ext uri="{FF2B5EF4-FFF2-40B4-BE49-F238E27FC236}">
                <a16:creationId xmlns:a16="http://schemas.microsoft.com/office/drawing/2014/main" id="{678F6064-76D3-46D5-A5FF-7700C71E5B88}"/>
              </a:ext>
            </a:extLst>
          </p:cNvPr>
          <p:cNvSpPr/>
          <p:nvPr/>
        </p:nvSpPr>
        <p:spPr bwMode="auto">
          <a:xfrm>
            <a:off x="10436079" y="435927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Right Brace 25">
            <a:extLst>
              <a:ext uri="{FF2B5EF4-FFF2-40B4-BE49-F238E27FC236}">
                <a16:creationId xmlns:a16="http://schemas.microsoft.com/office/drawing/2014/main" id="{07DC40ED-E5F5-4A63-BD80-EEF29237CB51}"/>
              </a:ext>
            </a:extLst>
          </p:cNvPr>
          <p:cNvSpPr/>
          <p:nvPr/>
        </p:nvSpPr>
        <p:spPr bwMode="auto">
          <a:xfrm>
            <a:off x="10436079" y="38909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TextBox 26">
            <a:extLst>
              <a:ext uri="{FF2B5EF4-FFF2-40B4-BE49-F238E27FC236}">
                <a16:creationId xmlns:a16="http://schemas.microsoft.com/office/drawing/2014/main" id="{A339E8D9-5FC1-40BC-8918-D3E4AF22CE2E}"/>
              </a:ext>
            </a:extLst>
          </p:cNvPr>
          <p:cNvSpPr txBox="1"/>
          <p:nvPr/>
        </p:nvSpPr>
        <p:spPr>
          <a:xfrm>
            <a:off x="10579957" y="4937127"/>
            <a:ext cx="935201" cy="230187"/>
          </a:xfrm>
          <a:prstGeom prst="rect">
            <a:avLst/>
          </a:prstGeom>
          <a:noFill/>
        </p:spPr>
        <p:txBody>
          <a:bodyPr>
            <a:spAutoFit/>
          </a:bodyPr>
          <a:lstStyle/>
          <a:p>
            <a:pPr algn="l" rtl="0">
              <a:defRPr/>
            </a:pPr>
            <a:r>
              <a:rPr lang="en-GB" sz="900" b="0" spc="10" dirty="0"/>
              <a:t>512 MB</a:t>
            </a:r>
          </a:p>
        </p:txBody>
      </p:sp>
      <p:sp>
        <p:nvSpPr>
          <p:cNvPr id="28" name="TextBox 27">
            <a:extLst>
              <a:ext uri="{FF2B5EF4-FFF2-40B4-BE49-F238E27FC236}">
                <a16:creationId xmlns:a16="http://schemas.microsoft.com/office/drawing/2014/main" id="{7E9C535A-F264-4CF3-B739-41A0DB792025}"/>
              </a:ext>
            </a:extLst>
          </p:cNvPr>
          <p:cNvSpPr txBox="1"/>
          <p:nvPr/>
        </p:nvSpPr>
        <p:spPr>
          <a:xfrm>
            <a:off x="10579957" y="4470402"/>
            <a:ext cx="935201" cy="231775"/>
          </a:xfrm>
          <a:prstGeom prst="rect">
            <a:avLst/>
          </a:prstGeom>
          <a:noFill/>
        </p:spPr>
        <p:txBody>
          <a:bodyPr>
            <a:spAutoFit/>
          </a:bodyPr>
          <a:lstStyle/>
          <a:p>
            <a:pPr algn="l" rtl="0">
              <a:defRPr/>
            </a:pPr>
            <a:r>
              <a:rPr lang="en-GB" sz="900" b="0" spc="10" dirty="0"/>
              <a:t>512 MB</a:t>
            </a:r>
          </a:p>
        </p:txBody>
      </p:sp>
      <p:sp>
        <p:nvSpPr>
          <p:cNvPr id="29" name="TextBox 28">
            <a:extLst>
              <a:ext uri="{FF2B5EF4-FFF2-40B4-BE49-F238E27FC236}">
                <a16:creationId xmlns:a16="http://schemas.microsoft.com/office/drawing/2014/main" id="{7CE5404C-25BE-4B10-96B0-690DC563363E}"/>
              </a:ext>
            </a:extLst>
          </p:cNvPr>
          <p:cNvSpPr txBox="1"/>
          <p:nvPr/>
        </p:nvSpPr>
        <p:spPr>
          <a:xfrm>
            <a:off x="10579957" y="4024314"/>
            <a:ext cx="935201" cy="231775"/>
          </a:xfrm>
          <a:prstGeom prst="rect">
            <a:avLst/>
          </a:prstGeom>
          <a:noFill/>
        </p:spPr>
        <p:txBody>
          <a:bodyPr>
            <a:spAutoFit/>
          </a:bodyPr>
          <a:lstStyle/>
          <a:p>
            <a:pPr algn="l" rtl="0">
              <a:defRPr/>
            </a:pPr>
            <a:r>
              <a:rPr lang="en-GB" sz="900" b="0" spc="10" dirty="0"/>
              <a:t>512 MB</a:t>
            </a:r>
          </a:p>
        </p:txBody>
      </p:sp>
      <p:sp>
        <p:nvSpPr>
          <p:cNvPr id="30" name="Right Brace 29">
            <a:extLst>
              <a:ext uri="{FF2B5EF4-FFF2-40B4-BE49-F238E27FC236}">
                <a16:creationId xmlns:a16="http://schemas.microsoft.com/office/drawing/2014/main" id="{B2579C91-572B-48B7-979A-A46C3E6FACA9}"/>
              </a:ext>
            </a:extLst>
          </p:cNvPr>
          <p:cNvSpPr/>
          <p:nvPr/>
        </p:nvSpPr>
        <p:spPr bwMode="auto">
          <a:xfrm>
            <a:off x="10436079" y="2952751"/>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1" name="TextBox 30">
            <a:extLst>
              <a:ext uri="{FF2B5EF4-FFF2-40B4-BE49-F238E27FC236}">
                <a16:creationId xmlns:a16="http://schemas.microsoft.com/office/drawing/2014/main" id="{CEE43F2A-1C45-492B-B044-98CA5A1FD36C}"/>
              </a:ext>
            </a:extLst>
          </p:cNvPr>
          <p:cNvSpPr txBox="1"/>
          <p:nvPr/>
        </p:nvSpPr>
        <p:spPr>
          <a:xfrm>
            <a:off x="10579957" y="3259139"/>
            <a:ext cx="935201" cy="231775"/>
          </a:xfrm>
          <a:prstGeom prst="rect">
            <a:avLst/>
          </a:prstGeom>
          <a:noFill/>
        </p:spPr>
        <p:txBody>
          <a:bodyPr>
            <a:spAutoFit/>
          </a:bodyPr>
          <a:lstStyle/>
          <a:p>
            <a:pPr algn="l" rtl="0">
              <a:defRPr/>
            </a:pPr>
            <a:r>
              <a:rPr lang="en-GB" sz="900" b="0" spc="10" dirty="0"/>
              <a:t>1 GB</a:t>
            </a:r>
          </a:p>
        </p:txBody>
      </p:sp>
      <p:sp>
        <p:nvSpPr>
          <p:cNvPr id="32" name="Right Brace 31">
            <a:extLst>
              <a:ext uri="{FF2B5EF4-FFF2-40B4-BE49-F238E27FC236}">
                <a16:creationId xmlns:a16="http://schemas.microsoft.com/office/drawing/2014/main" id="{24F92124-7869-4065-A63E-A7184E55E272}"/>
              </a:ext>
            </a:extLst>
          </p:cNvPr>
          <p:cNvSpPr/>
          <p:nvPr/>
        </p:nvSpPr>
        <p:spPr bwMode="auto">
          <a:xfrm>
            <a:off x="10436079" y="2030414"/>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3" name="TextBox 32">
            <a:extLst>
              <a:ext uri="{FF2B5EF4-FFF2-40B4-BE49-F238E27FC236}">
                <a16:creationId xmlns:a16="http://schemas.microsoft.com/office/drawing/2014/main" id="{09FAD7B3-58E5-4564-B7DF-8637FC7FE3BC}"/>
              </a:ext>
            </a:extLst>
          </p:cNvPr>
          <p:cNvSpPr txBox="1"/>
          <p:nvPr/>
        </p:nvSpPr>
        <p:spPr>
          <a:xfrm>
            <a:off x="10579957" y="2336802"/>
            <a:ext cx="935201" cy="230187"/>
          </a:xfrm>
          <a:prstGeom prst="rect">
            <a:avLst/>
          </a:prstGeom>
          <a:noFill/>
        </p:spPr>
        <p:txBody>
          <a:bodyPr>
            <a:spAutoFit/>
          </a:bodyPr>
          <a:lstStyle/>
          <a:p>
            <a:pPr algn="l" rtl="0">
              <a:defRPr/>
            </a:pPr>
            <a:r>
              <a:rPr lang="en-GB" sz="900" b="0" spc="10" dirty="0"/>
              <a:t>1 GB</a:t>
            </a:r>
          </a:p>
        </p:txBody>
      </p:sp>
      <p:sp>
        <p:nvSpPr>
          <p:cNvPr id="34" name="Right Brace 33">
            <a:extLst>
              <a:ext uri="{FF2B5EF4-FFF2-40B4-BE49-F238E27FC236}">
                <a16:creationId xmlns:a16="http://schemas.microsoft.com/office/drawing/2014/main" id="{83E3742D-87E2-40AF-BECC-2D090A640920}"/>
              </a:ext>
            </a:extLst>
          </p:cNvPr>
          <p:cNvSpPr/>
          <p:nvPr/>
        </p:nvSpPr>
        <p:spPr bwMode="auto">
          <a:xfrm>
            <a:off x="10436079" y="1120777"/>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5" name="TextBox 34">
            <a:extLst>
              <a:ext uri="{FF2B5EF4-FFF2-40B4-BE49-F238E27FC236}">
                <a16:creationId xmlns:a16="http://schemas.microsoft.com/office/drawing/2014/main" id="{79E6D234-D68E-4FF6-BAA2-A2C9B4853158}"/>
              </a:ext>
            </a:extLst>
          </p:cNvPr>
          <p:cNvSpPr txBox="1"/>
          <p:nvPr/>
        </p:nvSpPr>
        <p:spPr>
          <a:xfrm>
            <a:off x="10529177" y="1427163"/>
            <a:ext cx="935201" cy="230188"/>
          </a:xfrm>
          <a:prstGeom prst="rect">
            <a:avLst/>
          </a:prstGeom>
          <a:noFill/>
        </p:spPr>
        <p:txBody>
          <a:bodyPr>
            <a:spAutoFit/>
          </a:bodyPr>
          <a:lstStyle/>
          <a:p>
            <a:pPr algn="l" rtl="0">
              <a:defRPr/>
            </a:pPr>
            <a:r>
              <a:rPr lang="en-GB" sz="900" b="0" spc="10" dirty="0"/>
              <a:t>512 MB</a:t>
            </a:r>
          </a:p>
        </p:txBody>
      </p:sp>
      <p:sp>
        <p:nvSpPr>
          <p:cNvPr id="36" name="TextBox 35">
            <a:extLst>
              <a:ext uri="{FF2B5EF4-FFF2-40B4-BE49-F238E27FC236}">
                <a16:creationId xmlns:a16="http://schemas.microsoft.com/office/drawing/2014/main" id="{C343CF8A-34C8-405B-9D25-BB88758B4F5F}"/>
              </a:ext>
            </a:extLst>
          </p:cNvPr>
          <p:cNvSpPr txBox="1"/>
          <p:nvPr/>
        </p:nvSpPr>
        <p:spPr>
          <a:xfrm>
            <a:off x="9139070" y="1527177"/>
            <a:ext cx="1345674" cy="231775"/>
          </a:xfrm>
          <a:prstGeom prst="rect">
            <a:avLst/>
          </a:prstGeom>
          <a:noFill/>
        </p:spPr>
        <p:txBody>
          <a:bodyPr>
            <a:spAutoFit/>
          </a:bodyPr>
          <a:lstStyle/>
          <a:p>
            <a:pPr algn="l" rtl="0">
              <a:defRPr/>
            </a:pPr>
            <a:r>
              <a:rPr lang="en-GB" sz="900" b="0" spc="10" dirty="0"/>
              <a:t>0xE00FFFFF</a:t>
            </a:r>
          </a:p>
        </p:txBody>
      </p:sp>
      <p:sp>
        <p:nvSpPr>
          <p:cNvPr id="37" name="TextBox 36">
            <a:extLst>
              <a:ext uri="{FF2B5EF4-FFF2-40B4-BE49-F238E27FC236}">
                <a16:creationId xmlns:a16="http://schemas.microsoft.com/office/drawing/2014/main" id="{3CA95303-0A5F-42F8-9DE8-5E3BAEF5AA4D}"/>
              </a:ext>
            </a:extLst>
          </p:cNvPr>
          <p:cNvSpPr txBox="1"/>
          <p:nvPr/>
        </p:nvSpPr>
        <p:spPr>
          <a:xfrm>
            <a:off x="9139070" y="1346202"/>
            <a:ext cx="1345674" cy="230187"/>
          </a:xfrm>
          <a:prstGeom prst="rect">
            <a:avLst/>
          </a:prstGeom>
          <a:noFill/>
        </p:spPr>
        <p:txBody>
          <a:bodyPr>
            <a:spAutoFit/>
          </a:bodyPr>
          <a:lstStyle/>
          <a:p>
            <a:pPr algn="l" rtl="0">
              <a:defRPr/>
            </a:pPr>
            <a:r>
              <a:rPr lang="en-GB" sz="900" b="0" spc="10" dirty="0"/>
              <a:t>0xE0100000</a:t>
            </a:r>
          </a:p>
        </p:txBody>
      </p:sp>
      <p:sp>
        <p:nvSpPr>
          <p:cNvPr id="38" name="Rectangle 37">
            <a:extLst>
              <a:ext uri="{FF2B5EF4-FFF2-40B4-BE49-F238E27FC236}">
                <a16:creationId xmlns:a16="http://schemas.microsoft.com/office/drawing/2014/main" id="{79EBC101-09EF-4073-A3B1-8639CE2DDCEF}"/>
              </a:ext>
            </a:extLst>
          </p:cNvPr>
          <p:cNvSpPr/>
          <p:nvPr/>
        </p:nvSpPr>
        <p:spPr bwMode="auto">
          <a:xfrm>
            <a:off x="6566210" y="4294189"/>
            <a:ext cx="3516070" cy="99536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9" name="Rectangle 38">
            <a:extLst>
              <a:ext uri="{FF2B5EF4-FFF2-40B4-BE49-F238E27FC236}">
                <a16:creationId xmlns:a16="http://schemas.microsoft.com/office/drawing/2014/main" id="{E9A322B0-CCD0-4DD0-8782-4CD87FE4C503}"/>
              </a:ext>
            </a:extLst>
          </p:cNvPr>
          <p:cNvSpPr/>
          <p:nvPr/>
        </p:nvSpPr>
        <p:spPr bwMode="auto">
          <a:xfrm>
            <a:off x="6566210" y="2928713"/>
            <a:ext cx="3516070" cy="96225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11232709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defTabSz="966612" eaLnBrk="0" hangingPunct="0">
              <a:spcBef>
                <a:spcPct val="30000"/>
              </a:spcBef>
              <a:spcAft>
                <a:spcPct val="0"/>
              </a:spcAft>
              <a:defRPr/>
            </a:pPr>
            <a:r>
              <a:rPr lang="tr-TR" sz="2000" noProof="0" dirty="0" smtClean="0">
                <a:latin typeface="+mn-lt"/>
              </a:rPr>
              <a:t>Bellek haritasında </a:t>
            </a:r>
            <a:r>
              <a:rPr lang="tr-TR" sz="2000" noProof="0" dirty="0" err="1" smtClean="0">
                <a:latin typeface="+mn-lt"/>
              </a:rPr>
              <a:t>Arm</a:t>
            </a:r>
            <a:r>
              <a:rPr lang="tr-TR" sz="2000" noProof="0" dirty="0" smtClean="0">
                <a:latin typeface="+mn-lt"/>
              </a:rPr>
              <a:t> tarafından belirtilen önceden tanımlanmış bölgeler vardır ve bu bölgeler </a:t>
            </a:r>
            <a:r>
              <a:rPr lang="en-US" sz="2000" noProof="0" dirty="0" err="1" smtClean="0">
                <a:latin typeface="+mn-lt"/>
              </a:rPr>
              <a:t>belirli</a:t>
            </a:r>
            <a:r>
              <a:rPr lang="tr-TR" sz="2000" noProof="0" dirty="0" smtClean="0">
                <a:latin typeface="+mn-lt"/>
              </a:rPr>
              <a:t> özelliklere sahiptir. </a:t>
            </a:r>
            <a:r>
              <a:rPr lang="en-US" sz="2000" dirty="0"/>
              <a:t>Ö</a:t>
            </a:r>
            <a:r>
              <a:rPr lang="tr-TR" sz="2000" noProof="0" dirty="0" err="1" smtClean="0">
                <a:latin typeface="+mn-lt"/>
              </a:rPr>
              <a:t>rneğin</a:t>
            </a:r>
            <a:r>
              <a:rPr lang="tr-TR" sz="2000" noProof="0" dirty="0" smtClean="0">
                <a:latin typeface="+mn-lt"/>
              </a:rPr>
              <a:t>, kırmızıyla vurgulanan bazı bölgelerin yürütülebilir olduğu kabul edilir, bu nedenle bu adres alanında talimatları yürütebilirsiniz. Yürütülebilir bellek alanında olmayan bir talimatı yürütmeye çalışırsanız, bu bir hataya neden olur.</a:t>
            </a:r>
          </a:p>
          <a:p>
            <a:pPr defTabSz="966612" eaLnBrk="0" hangingPunct="0">
              <a:spcBef>
                <a:spcPct val="30000"/>
              </a:spcBef>
              <a:spcAft>
                <a:spcPct val="0"/>
              </a:spcAft>
              <a:defRPr/>
            </a:pPr>
            <a:endParaRPr lang="tr-TR" sz="2000" noProof="0" dirty="0" smtClean="0">
              <a:latin typeface="+mn-lt"/>
            </a:endParaRPr>
          </a:p>
          <a:p>
            <a:r>
              <a:rPr lang="tr-TR" sz="2000" noProof="0" dirty="0" smtClean="0">
                <a:latin typeface="+mn-lt"/>
              </a:rPr>
              <a:t>Kod bölgesi öncelikli olarak program kodunu saklamak için kullanılır, ancak veri belleği ve yonga üstü FLASH gibi yonga üzerinde </a:t>
            </a:r>
            <a:r>
              <a:rPr lang="en-US" sz="2000" noProof="0" dirty="0" smtClean="0">
                <a:latin typeface="+mn-lt"/>
              </a:rPr>
              <a:t>very </a:t>
            </a:r>
            <a:r>
              <a:rPr lang="en-US" sz="2000" noProof="0" dirty="0" err="1" smtClean="0">
                <a:latin typeface="+mn-lt"/>
              </a:rPr>
              <a:t>saklamak</a:t>
            </a:r>
            <a:r>
              <a:rPr lang="tr-TR" sz="2000" noProof="0" dirty="0" smtClean="0">
                <a:latin typeface="+mn-lt"/>
              </a:rPr>
              <a:t> için de kullanılabilir.</a:t>
            </a:r>
          </a:p>
          <a:p>
            <a:pPr lvl="1"/>
            <a:endParaRPr lang="tr-TR" sz="2000" noProof="0" dirty="0" smtClean="0">
              <a:latin typeface="+mn-lt"/>
            </a:endParaRPr>
          </a:p>
          <a:p>
            <a:r>
              <a:rPr lang="tr-TR" sz="2000" noProof="0" dirty="0" smtClean="0">
                <a:latin typeface="+mn-lt"/>
              </a:rPr>
              <a:t>SRAM bölgesi öncelikle </a:t>
            </a:r>
            <a:r>
              <a:rPr lang="en-US" sz="2000" noProof="0" dirty="0" smtClean="0">
                <a:latin typeface="+mn-lt"/>
              </a:rPr>
              <a:t>heap</a:t>
            </a:r>
            <a:r>
              <a:rPr lang="tr-TR" sz="2000" noProof="0" dirty="0" smtClean="0">
                <a:latin typeface="+mn-lt"/>
              </a:rPr>
              <a:t> ve yığınlar gibi verileri depolamak için kullanılır, ancak program kodu için de kullanılabilir. "SRAM" ismine rağmen, gerçek cihaz SRAM, SDRAM veya diğer tipler olabilir.</a:t>
            </a:r>
          </a:p>
          <a:p>
            <a:pPr lvl="1"/>
            <a:endParaRPr lang="tr-TR" sz="2000" noProof="0" dirty="0" smtClean="0">
              <a:latin typeface="+mn-lt"/>
            </a:endParaRPr>
          </a:p>
          <a:p>
            <a:r>
              <a:rPr lang="tr-TR" sz="2000" noProof="0" dirty="0" smtClean="0">
                <a:latin typeface="+mn-lt"/>
              </a:rPr>
              <a:t>Harici RAM bölgesi veri depolama ve bellek önbellekleri gibi çeşitli amaçlar için kullanılır. </a:t>
            </a:r>
          </a:p>
          <a:p>
            <a:endParaRPr lang="tr-TR" noProof="0" dirty="0">
              <a:latin typeface="+mn-lt"/>
            </a:endParaRPr>
          </a:p>
        </p:txBody>
      </p:sp>
    </p:spTree>
    <p:extLst>
      <p:ext uri="{BB962C8B-B14F-4D97-AF65-F5344CB8AC3E}">
        <p14:creationId xmlns:p14="http://schemas.microsoft.com/office/powerpoint/2010/main" val="42721618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Cihaz Bellek Alanı</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433187" cy="4086225"/>
          </a:xfrm>
        </p:spPr>
        <p:txBody>
          <a:bodyPr wrap="square" numCol="1" anchor="t" anchorCtr="0" compatLnSpc="1">
            <a:prstTxWarp prst="textNoShape">
              <a:avLst/>
            </a:prstTxWarp>
          </a:bodyPr>
          <a:lstStyle/>
          <a:p>
            <a:pPr algn="just" rtl="0"/>
            <a:r>
              <a:rPr lang="tr-TR" noProof="0" dirty="0" smtClean="0">
                <a:latin typeface="+mn-lt"/>
              </a:rPr>
              <a:t>Çevre bölgesi</a:t>
            </a:r>
            <a:endParaRPr lang="tr-TR" altLang="en-US" noProof="0" dirty="0" smtClean="0">
              <a:latin typeface="+mn-lt"/>
              <a:ea typeface="ＭＳ Ｐゴシック" panose="020B0600070205080204" pitchFamily="34" charset="-128"/>
            </a:endParaRPr>
          </a:p>
          <a:p>
            <a:pPr marL="742950" lvl="1" indent="-285750" algn="just" rtl="0"/>
            <a:r>
              <a:rPr lang="tr-TR" noProof="0" dirty="0" smtClean="0">
                <a:latin typeface="+mn-lt"/>
              </a:rPr>
              <a:t>Öncelikle gelişmiş yüksek performanslı veri yolu (AHB) veya gelişmiş çevre birimi veri yolu (APB) çevre birimleri gibi çevre birimleri için kullanılır</a:t>
            </a:r>
          </a:p>
          <a:p>
            <a:pPr marL="742950" lvl="1" indent="-285750" algn="just" rtl="0"/>
            <a:r>
              <a:rPr lang="tr-TR" noProof="0" dirty="0" smtClean="0">
                <a:latin typeface="+mn-lt"/>
              </a:rPr>
              <a:t>Çip üstü çevre birimleri </a:t>
            </a:r>
          </a:p>
          <a:p>
            <a:pPr algn="just" rtl="0"/>
            <a:r>
              <a:rPr lang="tr-TR" noProof="0" dirty="0" smtClean="0">
                <a:latin typeface="+mn-lt"/>
              </a:rPr>
              <a:t>Harici cihaz bölgesi</a:t>
            </a:r>
            <a:endParaRPr lang="tr-TR" altLang="en-US" noProof="0" dirty="0" smtClean="0">
              <a:latin typeface="+mn-lt"/>
              <a:ea typeface="ＭＳ Ｐゴシック" panose="020B0600070205080204" pitchFamily="34" charset="-128"/>
            </a:endParaRPr>
          </a:p>
          <a:p>
            <a:pPr marL="742950" lvl="1" indent="-285750" algn="just" rtl="0"/>
            <a:r>
              <a:rPr lang="tr-TR" noProof="0" dirty="0" smtClean="0">
                <a:latin typeface="+mn-lt"/>
              </a:rPr>
              <a:t>Öncelikle harici cihazlarla eşleştirmek için kullanılır</a:t>
            </a:r>
          </a:p>
          <a:p>
            <a:pPr marL="742950" lvl="1" indent="-285750" algn="just" rtl="0"/>
            <a:r>
              <a:rPr lang="tr-TR" noProof="0" dirty="0" smtClean="0">
                <a:latin typeface="+mn-lt"/>
              </a:rPr>
              <a:t>Güvenli dijital (SD) kartlar gibi çip dışı cihazlar</a:t>
            </a:r>
            <a:endParaRPr lang="tr-TR" altLang="en-US" noProof="0" dirty="0" smtClean="0">
              <a:latin typeface="+mn-lt"/>
              <a:ea typeface="ＭＳ Ｐゴシック" panose="020B0600070205080204" pitchFamily="34" charset="-128"/>
            </a:endParaRPr>
          </a:p>
          <a:p>
            <a:pPr marL="742950" lvl="1" indent="-285750" algn="just" rtl="0"/>
            <a:endParaRPr lang="tr-TR" altLang="en-US" noProof="0" dirty="0">
              <a:latin typeface="+mn-lt"/>
              <a:ea typeface="ＭＳ Ｐゴシック" panose="020B0600070205080204" pitchFamily="34" charset="-128"/>
            </a:endParaRPr>
          </a:p>
        </p:txBody>
      </p:sp>
      <p:sp>
        <p:nvSpPr>
          <p:cNvPr id="5" name="Rectangle 4">
            <a:extLst>
              <a:ext uri="{FF2B5EF4-FFF2-40B4-BE49-F238E27FC236}">
                <a16:creationId xmlns:a16="http://schemas.microsoft.com/office/drawing/2014/main" id="{51FBC2A5-6179-495D-824C-4C8A82270544}"/>
              </a:ext>
            </a:extLst>
          </p:cNvPr>
          <p:cNvSpPr/>
          <p:nvPr/>
        </p:nvSpPr>
        <p:spPr bwMode="auto">
          <a:xfrm>
            <a:off x="7226351" y="1120777"/>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Ayrılmış</a:t>
            </a:r>
          </a:p>
        </p:txBody>
      </p:sp>
      <p:sp>
        <p:nvSpPr>
          <p:cNvPr id="6" name="Rectangle 5">
            <a:extLst>
              <a:ext uri="{FF2B5EF4-FFF2-40B4-BE49-F238E27FC236}">
                <a16:creationId xmlns:a16="http://schemas.microsoft.com/office/drawing/2014/main" id="{2F3378F3-1448-4FF3-9A46-37A37F099563}"/>
              </a:ext>
            </a:extLst>
          </p:cNvPr>
          <p:cNvSpPr/>
          <p:nvPr/>
        </p:nvSpPr>
        <p:spPr bwMode="auto">
          <a:xfrm>
            <a:off x="7226351" y="1955801"/>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cihaz</a:t>
            </a:r>
          </a:p>
        </p:txBody>
      </p:sp>
      <p:sp>
        <p:nvSpPr>
          <p:cNvPr id="7" name="Rectangle 6">
            <a:extLst>
              <a:ext uri="{FF2B5EF4-FFF2-40B4-BE49-F238E27FC236}">
                <a16:creationId xmlns:a16="http://schemas.microsoft.com/office/drawing/2014/main" id="{679FF811-5346-47CD-8DA0-5056B6EC42B5}"/>
              </a:ext>
            </a:extLst>
          </p:cNvPr>
          <p:cNvSpPr/>
          <p:nvPr/>
        </p:nvSpPr>
        <p:spPr bwMode="auto">
          <a:xfrm>
            <a:off x="7226351" y="2908301"/>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RAM</a:t>
            </a:r>
          </a:p>
        </p:txBody>
      </p:sp>
      <p:sp>
        <p:nvSpPr>
          <p:cNvPr id="8" name="Rectangle 7">
            <a:extLst>
              <a:ext uri="{FF2B5EF4-FFF2-40B4-BE49-F238E27FC236}">
                <a16:creationId xmlns:a16="http://schemas.microsoft.com/office/drawing/2014/main" id="{769C1027-E790-4393-93F8-04C1F93A1630}"/>
              </a:ext>
            </a:extLst>
          </p:cNvPr>
          <p:cNvSpPr/>
          <p:nvPr/>
        </p:nvSpPr>
        <p:spPr bwMode="auto">
          <a:xfrm>
            <a:off x="7226351" y="38608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Çevre birimleri</a:t>
            </a:r>
          </a:p>
        </p:txBody>
      </p:sp>
      <p:sp>
        <p:nvSpPr>
          <p:cNvPr id="9" name="Rectangle 8">
            <a:extLst>
              <a:ext uri="{FF2B5EF4-FFF2-40B4-BE49-F238E27FC236}">
                <a16:creationId xmlns:a16="http://schemas.microsoft.com/office/drawing/2014/main" id="{35A91558-D76A-4F40-AC20-44515624E6DA}"/>
              </a:ext>
            </a:extLst>
          </p:cNvPr>
          <p:cNvSpPr/>
          <p:nvPr/>
        </p:nvSpPr>
        <p:spPr bwMode="auto">
          <a:xfrm>
            <a:off x="7226351" y="4337051"/>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SRAM</a:t>
            </a:r>
          </a:p>
        </p:txBody>
      </p:sp>
      <p:sp>
        <p:nvSpPr>
          <p:cNvPr id="10" name="Rectangle 9">
            <a:extLst>
              <a:ext uri="{FF2B5EF4-FFF2-40B4-BE49-F238E27FC236}">
                <a16:creationId xmlns:a16="http://schemas.microsoft.com/office/drawing/2014/main" id="{4E81AF6D-07C7-4225-9640-8831BD5E7E8A}"/>
              </a:ext>
            </a:extLst>
          </p:cNvPr>
          <p:cNvSpPr/>
          <p:nvPr/>
        </p:nvSpPr>
        <p:spPr bwMode="auto">
          <a:xfrm>
            <a:off x="7226351" y="48133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Kod</a:t>
            </a:r>
          </a:p>
        </p:txBody>
      </p:sp>
      <p:sp>
        <p:nvSpPr>
          <p:cNvPr id="11" name="TextBox 10">
            <a:extLst>
              <a:ext uri="{FF2B5EF4-FFF2-40B4-BE49-F238E27FC236}">
                <a16:creationId xmlns:a16="http://schemas.microsoft.com/office/drawing/2014/main" id="{26150C38-03FC-4039-B9E8-42210875C541}"/>
              </a:ext>
            </a:extLst>
          </p:cNvPr>
          <p:cNvSpPr txBox="1"/>
          <p:nvPr/>
        </p:nvSpPr>
        <p:spPr>
          <a:xfrm>
            <a:off x="9151766" y="1082677"/>
            <a:ext cx="1345674" cy="230187"/>
          </a:xfrm>
          <a:prstGeom prst="rect">
            <a:avLst/>
          </a:prstGeom>
          <a:noFill/>
        </p:spPr>
        <p:txBody>
          <a:bodyPr>
            <a:spAutoFit/>
          </a:bodyPr>
          <a:lstStyle/>
          <a:p>
            <a:pPr algn="l" rtl="0">
              <a:defRPr/>
            </a:pPr>
            <a:r>
              <a:rPr lang="en-GB" sz="900" b="0" spc="10" dirty="0"/>
              <a:t>0xFFFFFFFF</a:t>
            </a:r>
          </a:p>
        </p:txBody>
      </p:sp>
      <p:sp>
        <p:nvSpPr>
          <p:cNvPr id="12" name="TextBox 11">
            <a:extLst>
              <a:ext uri="{FF2B5EF4-FFF2-40B4-BE49-F238E27FC236}">
                <a16:creationId xmlns:a16="http://schemas.microsoft.com/office/drawing/2014/main" id="{AA57666C-C752-400F-B9CC-046DEDB4F40A}"/>
              </a:ext>
            </a:extLst>
          </p:cNvPr>
          <p:cNvSpPr txBox="1"/>
          <p:nvPr/>
        </p:nvSpPr>
        <p:spPr>
          <a:xfrm>
            <a:off x="9130607" y="1749427"/>
            <a:ext cx="1345674" cy="231775"/>
          </a:xfrm>
          <a:prstGeom prst="rect">
            <a:avLst/>
          </a:prstGeom>
          <a:noFill/>
        </p:spPr>
        <p:txBody>
          <a:bodyPr>
            <a:spAutoFit/>
          </a:bodyPr>
          <a:lstStyle/>
          <a:p>
            <a:pPr algn="l" rtl="0">
              <a:defRPr/>
            </a:pPr>
            <a:r>
              <a:rPr lang="en-GB" sz="900" b="0" spc="10" dirty="0"/>
              <a:t>0xE0000000</a:t>
            </a:r>
          </a:p>
        </p:txBody>
      </p:sp>
      <p:sp>
        <p:nvSpPr>
          <p:cNvPr id="13" name="Rectangle 12">
            <a:extLst>
              <a:ext uri="{FF2B5EF4-FFF2-40B4-BE49-F238E27FC236}">
                <a16:creationId xmlns:a16="http://schemas.microsoft.com/office/drawing/2014/main" id="{41637658-F566-40C0-BA53-AB3D341ED1A3}"/>
              </a:ext>
            </a:extLst>
          </p:cNvPr>
          <p:cNvSpPr/>
          <p:nvPr/>
        </p:nvSpPr>
        <p:spPr bwMode="auto">
          <a:xfrm>
            <a:off x="7226351" y="1568451"/>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050" b="0" dirty="0"/>
              <a:t>Özel Çevre </a:t>
            </a:r>
            <a:r>
              <a:rPr lang="en-GB" sz="1050" b="0" dirty="0" err="1"/>
              <a:t>Birimi</a:t>
            </a:r>
            <a:r>
              <a:rPr lang="en-GB" sz="1050" b="0" dirty="0"/>
              <a:t> </a:t>
            </a:r>
            <a:r>
              <a:rPr lang="en-GB" sz="1050" b="0" dirty="0" smtClean="0"/>
              <a:t>Bus</a:t>
            </a:r>
            <a:endParaRPr lang="en-GB" sz="1050" dirty="0"/>
          </a:p>
        </p:txBody>
      </p:sp>
      <p:sp>
        <p:nvSpPr>
          <p:cNvPr id="14" name="TextBox 13">
            <a:extLst>
              <a:ext uri="{FF2B5EF4-FFF2-40B4-BE49-F238E27FC236}">
                <a16:creationId xmlns:a16="http://schemas.microsoft.com/office/drawing/2014/main" id="{0335F5B1-9C6C-43D4-A221-97D53E89EF05}"/>
              </a:ext>
            </a:extLst>
          </p:cNvPr>
          <p:cNvSpPr txBox="1"/>
          <p:nvPr/>
        </p:nvSpPr>
        <p:spPr>
          <a:xfrm>
            <a:off x="9151766" y="1914527"/>
            <a:ext cx="1345674" cy="230187"/>
          </a:xfrm>
          <a:prstGeom prst="rect">
            <a:avLst/>
          </a:prstGeom>
          <a:noFill/>
        </p:spPr>
        <p:txBody>
          <a:bodyPr>
            <a:spAutoFit/>
          </a:bodyPr>
          <a:lstStyle/>
          <a:p>
            <a:pPr algn="l" rtl="0">
              <a:defRPr/>
            </a:pPr>
            <a:r>
              <a:rPr lang="en-GB" sz="900" b="0" spc="10" dirty="0"/>
              <a:t>0xDFFFFFFF</a:t>
            </a:r>
          </a:p>
        </p:txBody>
      </p:sp>
      <p:sp>
        <p:nvSpPr>
          <p:cNvPr id="15" name="TextBox 14">
            <a:extLst>
              <a:ext uri="{FF2B5EF4-FFF2-40B4-BE49-F238E27FC236}">
                <a16:creationId xmlns:a16="http://schemas.microsoft.com/office/drawing/2014/main" id="{05D0A99D-9FD9-466B-8628-A3068525E6D6}"/>
              </a:ext>
            </a:extLst>
          </p:cNvPr>
          <p:cNvSpPr txBox="1"/>
          <p:nvPr/>
        </p:nvSpPr>
        <p:spPr>
          <a:xfrm>
            <a:off x="9164461" y="2722563"/>
            <a:ext cx="1345674" cy="230188"/>
          </a:xfrm>
          <a:prstGeom prst="rect">
            <a:avLst/>
          </a:prstGeom>
          <a:noFill/>
        </p:spPr>
        <p:txBody>
          <a:bodyPr>
            <a:spAutoFit/>
          </a:bodyPr>
          <a:lstStyle/>
          <a:p>
            <a:pPr algn="l" rtl="0">
              <a:defRPr/>
            </a:pPr>
            <a:r>
              <a:rPr lang="en-GB" sz="900" b="0" spc="10" dirty="0"/>
              <a:t>0xA0000000</a:t>
            </a:r>
          </a:p>
        </p:txBody>
      </p:sp>
      <p:sp>
        <p:nvSpPr>
          <p:cNvPr id="16" name="TextBox 15">
            <a:extLst>
              <a:ext uri="{FF2B5EF4-FFF2-40B4-BE49-F238E27FC236}">
                <a16:creationId xmlns:a16="http://schemas.microsoft.com/office/drawing/2014/main" id="{08B67466-BD8B-49CC-A0F7-C7704CD4DE42}"/>
              </a:ext>
            </a:extLst>
          </p:cNvPr>
          <p:cNvSpPr txBox="1"/>
          <p:nvPr/>
        </p:nvSpPr>
        <p:spPr>
          <a:xfrm>
            <a:off x="9162344" y="2867027"/>
            <a:ext cx="1345674" cy="230187"/>
          </a:xfrm>
          <a:prstGeom prst="rect">
            <a:avLst/>
          </a:prstGeom>
          <a:noFill/>
        </p:spPr>
        <p:txBody>
          <a:bodyPr>
            <a:spAutoFit/>
          </a:bodyPr>
          <a:lstStyle/>
          <a:p>
            <a:pPr algn="l" rtl="0">
              <a:defRPr/>
            </a:pPr>
            <a:r>
              <a:rPr lang="en-GB" sz="900" b="0" spc="10" dirty="0"/>
              <a:t>0x9FFFFFFF</a:t>
            </a:r>
          </a:p>
        </p:txBody>
      </p:sp>
      <p:sp>
        <p:nvSpPr>
          <p:cNvPr id="17" name="TextBox 16">
            <a:extLst>
              <a:ext uri="{FF2B5EF4-FFF2-40B4-BE49-F238E27FC236}">
                <a16:creationId xmlns:a16="http://schemas.microsoft.com/office/drawing/2014/main" id="{7CFBD45A-A8CB-4E4C-9B59-CBEE4F7CF677}"/>
              </a:ext>
            </a:extLst>
          </p:cNvPr>
          <p:cNvSpPr txBox="1"/>
          <p:nvPr/>
        </p:nvSpPr>
        <p:spPr>
          <a:xfrm>
            <a:off x="9175039" y="3668713"/>
            <a:ext cx="1345674" cy="230188"/>
          </a:xfrm>
          <a:prstGeom prst="rect">
            <a:avLst/>
          </a:prstGeom>
          <a:noFill/>
        </p:spPr>
        <p:txBody>
          <a:bodyPr>
            <a:spAutoFit/>
          </a:bodyPr>
          <a:lstStyle/>
          <a:p>
            <a:pPr algn="l" rtl="0">
              <a:defRPr/>
            </a:pPr>
            <a:r>
              <a:rPr lang="en-GB" sz="900" b="0" spc="10" dirty="0"/>
              <a:t>0x60000000</a:t>
            </a:r>
          </a:p>
        </p:txBody>
      </p:sp>
      <p:sp>
        <p:nvSpPr>
          <p:cNvPr id="18" name="TextBox 17">
            <a:extLst>
              <a:ext uri="{FF2B5EF4-FFF2-40B4-BE49-F238E27FC236}">
                <a16:creationId xmlns:a16="http://schemas.microsoft.com/office/drawing/2014/main" id="{91B02BC4-43F6-4F94-9233-BA152E7D3DFC}"/>
              </a:ext>
            </a:extLst>
          </p:cNvPr>
          <p:cNvSpPr txBox="1"/>
          <p:nvPr/>
        </p:nvSpPr>
        <p:spPr>
          <a:xfrm>
            <a:off x="9168692" y="3830638"/>
            <a:ext cx="1345674" cy="230188"/>
          </a:xfrm>
          <a:prstGeom prst="rect">
            <a:avLst/>
          </a:prstGeom>
          <a:noFill/>
        </p:spPr>
        <p:txBody>
          <a:bodyPr>
            <a:spAutoFit/>
          </a:bodyPr>
          <a:lstStyle/>
          <a:p>
            <a:pPr algn="l" rtl="0">
              <a:defRPr/>
            </a:pPr>
            <a:r>
              <a:rPr lang="en-GB" sz="900" b="0" spc="10" dirty="0"/>
              <a:t>0x5FFFFFFF</a:t>
            </a:r>
          </a:p>
        </p:txBody>
      </p:sp>
      <p:sp>
        <p:nvSpPr>
          <p:cNvPr id="19" name="TextBox 18">
            <a:extLst>
              <a:ext uri="{FF2B5EF4-FFF2-40B4-BE49-F238E27FC236}">
                <a16:creationId xmlns:a16="http://schemas.microsoft.com/office/drawing/2014/main" id="{A853CBD6-37BB-4D17-84E8-9B69F68D0608}"/>
              </a:ext>
            </a:extLst>
          </p:cNvPr>
          <p:cNvSpPr txBox="1"/>
          <p:nvPr/>
        </p:nvSpPr>
        <p:spPr>
          <a:xfrm>
            <a:off x="9168692" y="4162427"/>
            <a:ext cx="1345674" cy="230187"/>
          </a:xfrm>
          <a:prstGeom prst="rect">
            <a:avLst/>
          </a:prstGeom>
          <a:noFill/>
        </p:spPr>
        <p:txBody>
          <a:bodyPr>
            <a:spAutoFit/>
          </a:bodyPr>
          <a:lstStyle/>
          <a:p>
            <a:pPr algn="l" rtl="0">
              <a:defRPr/>
            </a:pPr>
            <a:r>
              <a:rPr lang="en-GB" sz="900" b="0" spc="10" dirty="0"/>
              <a:t>0x40000000</a:t>
            </a:r>
          </a:p>
        </p:txBody>
      </p:sp>
      <p:sp>
        <p:nvSpPr>
          <p:cNvPr id="20" name="TextBox 19">
            <a:extLst>
              <a:ext uri="{FF2B5EF4-FFF2-40B4-BE49-F238E27FC236}">
                <a16:creationId xmlns:a16="http://schemas.microsoft.com/office/drawing/2014/main" id="{02DACE5F-2407-46E6-9556-EDF1D518815A}"/>
              </a:ext>
            </a:extLst>
          </p:cNvPr>
          <p:cNvSpPr txBox="1"/>
          <p:nvPr/>
        </p:nvSpPr>
        <p:spPr>
          <a:xfrm>
            <a:off x="9168692" y="4294188"/>
            <a:ext cx="1345674" cy="230188"/>
          </a:xfrm>
          <a:prstGeom prst="rect">
            <a:avLst/>
          </a:prstGeom>
          <a:noFill/>
        </p:spPr>
        <p:txBody>
          <a:bodyPr>
            <a:spAutoFit/>
          </a:bodyPr>
          <a:lstStyle/>
          <a:p>
            <a:pPr algn="l" rtl="0">
              <a:defRPr/>
            </a:pPr>
            <a:r>
              <a:rPr lang="en-GB" sz="900" b="0" spc="10" dirty="0"/>
              <a:t>0x3FFFFFFF</a:t>
            </a:r>
          </a:p>
        </p:txBody>
      </p:sp>
      <p:sp>
        <p:nvSpPr>
          <p:cNvPr id="21" name="TextBox 20">
            <a:extLst>
              <a:ext uri="{FF2B5EF4-FFF2-40B4-BE49-F238E27FC236}">
                <a16:creationId xmlns:a16="http://schemas.microsoft.com/office/drawing/2014/main" id="{1AD63AD9-FA6D-4DB0-8755-5461B714B305}"/>
              </a:ext>
            </a:extLst>
          </p:cNvPr>
          <p:cNvSpPr txBox="1"/>
          <p:nvPr/>
        </p:nvSpPr>
        <p:spPr>
          <a:xfrm>
            <a:off x="9179271" y="4778377"/>
            <a:ext cx="1345674" cy="230187"/>
          </a:xfrm>
          <a:prstGeom prst="rect">
            <a:avLst/>
          </a:prstGeom>
          <a:noFill/>
        </p:spPr>
        <p:txBody>
          <a:bodyPr>
            <a:spAutoFit/>
          </a:bodyPr>
          <a:lstStyle/>
          <a:p>
            <a:pPr algn="l" rtl="0">
              <a:defRPr/>
            </a:pPr>
            <a:r>
              <a:rPr lang="en-GB" sz="900" b="0" spc="10" dirty="0"/>
              <a:t>0x1FFFFFFF</a:t>
            </a:r>
          </a:p>
        </p:txBody>
      </p:sp>
      <p:sp>
        <p:nvSpPr>
          <p:cNvPr id="22" name="TextBox 21">
            <a:extLst>
              <a:ext uri="{FF2B5EF4-FFF2-40B4-BE49-F238E27FC236}">
                <a16:creationId xmlns:a16="http://schemas.microsoft.com/office/drawing/2014/main" id="{B6674271-C28E-408A-9A41-1085487FEB58}"/>
              </a:ext>
            </a:extLst>
          </p:cNvPr>
          <p:cNvSpPr txBox="1"/>
          <p:nvPr/>
        </p:nvSpPr>
        <p:spPr>
          <a:xfrm>
            <a:off x="9177156" y="4643438"/>
            <a:ext cx="1345674" cy="230188"/>
          </a:xfrm>
          <a:prstGeom prst="rect">
            <a:avLst/>
          </a:prstGeom>
          <a:noFill/>
        </p:spPr>
        <p:txBody>
          <a:bodyPr>
            <a:spAutoFit/>
          </a:bodyPr>
          <a:lstStyle/>
          <a:p>
            <a:pPr algn="l" rtl="0">
              <a:defRPr/>
            </a:pPr>
            <a:r>
              <a:rPr lang="en-GB" sz="900" b="0" spc="10" dirty="0"/>
              <a:t>0x20000000</a:t>
            </a:r>
          </a:p>
        </p:txBody>
      </p:sp>
      <p:sp>
        <p:nvSpPr>
          <p:cNvPr id="23" name="TextBox 22">
            <a:extLst>
              <a:ext uri="{FF2B5EF4-FFF2-40B4-BE49-F238E27FC236}">
                <a16:creationId xmlns:a16="http://schemas.microsoft.com/office/drawing/2014/main" id="{A049A5E1-3E48-49D3-84A3-B6174E6220C7}"/>
              </a:ext>
            </a:extLst>
          </p:cNvPr>
          <p:cNvSpPr txBox="1"/>
          <p:nvPr/>
        </p:nvSpPr>
        <p:spPr>
          <a:xfrm>
            <a:off x="9175039" y="5129213"/>
            <a:ext cx="1345674" cy="230188"/>
          </a:xfrm>
          <a:prstGeom prst="rect">
            <a:avLst/>
          </a:prstGeom>
          <a:noFill/>
        </p:spPr>
        <p:txBody>
          <a:bodyPr>
            <a:spAutoFit/>
          </a:bodyPr>
          <a:lstStyle/>
          <a:p>
            <a:pPr algn="l" rtl="0">
              <a:defRPr/>
            </a:pPr>
            <a:r>
              <a:rPr lang="en-GB" sz="900" b="0" spc="10" dirty="0"/>
              <a:t>0x00000000</a:t>
            </a:r>
          </a:p>
        </p:txBody>
      </p:sp>
      <p:sp>
        <p:nvSpPr>
          <p:cNvPr id="24" name="Right Brace 23">
            <a:extLst>
              <a:ext uri="{FF2B5EF4-FFF2-40B4-BE49-F238E27FC236}">
                <a16:creationId xmlns:a16="http://schemas.microsoft.com/office/drawing/2014/main" id="{E1022657-7332-4CA7-B20F-451CF8F66A4C}"/>
              </a:ext>
            </a:extLst>
          </p:cNvPr>
          <p:cNvSpPr/>
          <p:nvPr/>
        </p:nvSpPr>
        <p:spPr bwMode="auto">
          <a:xfrm>
            <a:off x="10436079" y="483552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Right Brace 24">
            <a:extLst>
              <a:ext uri="{FF2B5EF4-FFF2-40B4-BE49-F238E27FC236}">
                <a16:creationId xmlns:a16="http://schemas.microsoft.com/office/drawing/2014/main" id="{06A26F34-CB31-48C3-974A-AB83E434E97E}"/>
              </a:ext>
            </a:extLst>
          </p:cNvPr>
          <p:cNvSpPr/>
          <p:nvPr/>
        </p:nvSpPr>
        <p:spPr bwMode="auto">
          <a:xfrm>
            <a:off x="10436079" y="435927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Right Brace 25">
            <a:extLst>
              <a:ext uri="{FF2B5EF4-FFF2-40B4-BE49-F238E27FC236}">
                <a16:creationId xmlns:a16="http://schemas.microsoft.com/office/drawing/2014/main" id="{F19248F2-D74C-45B8-AA24-4A0E24FE81E5}"/>
              </a:ext>
            </a:extLst>
          </p:cNvPr>
          <p:cNvSpPr/>
          <p:nvPr/>
        </p:nvSpPr>
        <p:spPr bwMode="auto">
          <a:xfrm>
            <a:off x="10436079" y="38909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TextBox 26">
            <a:extLst>
              <a:ext uri="{FF2B5EF4-FFF2-40B4-BE49-F238E27FC236}">
                <a16:creationId xmlns:a16="http://schemas.microsoft.com/office/drawing/2014/main" id="{0B285F60-017E-4B8B-A4DE-9F26AC1E37EA}"/>
              </a:ext>
            </a:extLst>
          </p:cNvPr>
          <p:cNvSpPr txBox="1"/>
          <p:nvPr/>
        </p:nvSpPr>
        <p:spPr>
          <a:xfrm>
            <a:off x="10579957" y="4937127"/>
            <a:ext cx="935201" cy="230187"/>
          </a:xfrm>
          <a:prstGeom prst="rect">
            <a:avLst/>
          </a:prstGeom>
          <a:noFill/>
        </p:spPr>
        <p:txBody>
          <a:bodyPr>
            <a:spAutoFit/>
          </a:bodyPr>
          <a:lstStyle/>
          <a:p>
            <a:pPr algn="l" rtl="0">
              <a:defRPr/>
            </a:pPr>
            <a:r>
              <a:rPr lang="en-GB" sz="900" b="0" spc="10" dirty="0"/>
              <a:t>512 MB</a:t>
            </a:r>
          </a:p>
        </p:txBody>
      </p:sp>
      <p:sp>
        <p:nvSpPr>
          <p:cNvPr id="28" name="TextBox 27">
            <a:extLst>
              <a:ext uri="{FF2B5EF4-FFF2-40B4-BE49-F238E27FC236}">
                <a16:creationId xmlns:a16="http://schemas.microsoft.com/office/drawing/2014/main" id="{7E1A010E-160E-451F-A56F-2AC2F3A1D965}"/>
              </a:ext>
            </a:extLst>
          </p:cNvPr>
          <p:cNvSpPr txBox="1"/>
          <p:nvPr/>
        </p:nvSpPr>
        <p:spPr>
          <a:xfrm>
            <a:off x="10579957" y="4470402"/>
            <a:ext cx="935201" cy="231775"/>
          </a:xfrm>
          <a:prstGeom prst="rect">
            <a:avLst/>
          </a:prstGeom>
          <a:noFill/>
        </p:spPr>
        <p:txBody>
          <a:bodyPr>
            <a:spAutoFit/>
          </a:bodyPr>
          <a:lstStyle/>
          <a:p>
            <a:pPr algn="l" rtl="0">
              <a:defRPr/>
            </a:pPr>
            <a:r>
              <a:rPr lang="en-GB" sz="900" b="0" spc="10" dirty="0"/>
              <a:t>512 MB</a:t>
            </a:r>
          </a:p>
        </p:txBody>
      </p:sp>
      <p:sp>
        <p:nvSpPr>
          <p:cNvPr id="29" name="TextBox 28">
            <a:extLst>
              <a:ext uri="{FF2B5EF4-FFF2-40B4-BE49-F238E27FC236}">
                <a16:creationId xmlns:a16="http://schemas.microsoft.com/office/drawing/2014/main" id="{19633573-37D9-48E4-88AF-FF34B6F3368A}"/>
              </a:ext>
            </a:extLst>
          </p:cNvPr>
          <p:cNvSpPr txBox="1"/>
          <p:nvPr/>
        </p:nvSpPr>
        <p:spPr>
          <a:xfrm>
            <a:off x="10579957" y="4024314"/>
            <a:ext cx="935201" cy="231775"/>
          </a:xfrm>
          <a:prstGeom prst="rect">
            <a:avLst/>
          </a:prstGeom>
          <a:noFill/>
        </p:spPr>
        <p:txBody>
          <a:bodyPr>
            <a:spAutoFit/>
          </a:bodyPr>
          <a:lstStyle/>
          <a:p>
            <a:pPr algn="l" rtl="0">
              <a:defRPr/>
            </a:pPr>
            <a:r>
              <a:rPr lang="en-GB" sz="900" b="0" spc="10" dirty="0"/>
              <a:t>512 MB</a:t>
            </a:r>
          </a:p>
        </p:txBody>
      </p:sp>
      <p:sp>
        <p:nvSpPr>
          <p:cNvPr id="30" name="Right Brace 29">
            <a:extLst>
              <a:ext uri="{FF2B5EF4-FFF2-40B4-BE49-F238E27FC236}">
                <a16:creationId xmlns:a16="http://schemas.microsoft.com/office/drawing/2014/main" id="{878CF23C-7EE1-4F01-A8EF-BAE78E8C2AC6}"/>
              </a:ext>
            </a:extLst>
          </p:cNvPr>
          <p:cNvSpPr/>
          <p:nvPr/>
        </p:nvSpPr>
        <p:spPr bwMode="auto">
          <a:xfrm>
            <a:off x="10436079" y="2952751"/>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1" name="TextBox 30">
            <a:extLst>
              <a:ext uri="{FF2B5EF4-FFF2-40B4-BE49-F238E27FC236}">
                <a16:creationId xmlns:a16="http://schemas.microsoft.com/office/drawing/2014/main" id="{0943ABC2-5784-4EDD-B99D-6951D1066A82}"/>
              </a:ext>
            </a:extLst>
          </p:cNvPr>
          <p:cNvSpPr txBox="1"/>
          <p:nvPr/>
        </p:nvSpPr>
        <p:spPr>
          <a:xfrm>
            <a:off x="10579957" y="3259139"/>
            <a:ext cx="935201" cy="231775"/>
          </a:xfrm>
          <a:prstGeom prst="rect">
            <a:avLst/>
          </a:prstGeom>
          <a:noFill/>
        </p:spPr>
        <p:txBody>
          <a:bodyPr>
            <a:spAutoFit/>
          </a:bodyPr>
          <a:lstStyle/>
          <a:p>
            <a:pPr algn="l" rtl="0">
              <a:defRPr/>
            </a:pPr>
            <a:r>
              <a:rPr lang="en-GB" sz="900" b="0" spc="10" dirty="0"/>
              <a:t>1 GB</a:t>
            </a:r>
          </a:p>
        </p:txBody>
      </p:sp>
      <p:sp>
        <p:nvSpPr>
          <p:cNvPr id="32" name="Right Brace 31">
            <a:extLst>
              <a:ext uri="{FF2B5EF4-FFF2-40B4-BE49-F238E27FC236}">
                <a16:creationId xmlns:a16="http://schemas.microsoft.com/office/drawing/2014/main" id="{A6671F84-2A7B-4D1D-B738-6604CB7F6F8B}"/>
              </a:ext>
            </a:extLst>
          </p:cNvPr>
          <p:cNvSpPr/>
          <p:nvPr/>
        </p:nvSpPr>
        <p:spPr bwMode="auto">
          <a:xfrm>
            <a:off x="10436079" y="2030414"/>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3" name="TextBox 32">
            <a:extLst>
              <a:ext uri="{FF2B5EF4-FFF2-40B4-BE49-F238E27FC236}">
                <a16:creationId xmlns:a16="http://schemas.microsoft.com/office/drawing/2014/main" id="{3E6AD0C4-725C-49EF-A95C-C543C4D5DCDE}"/>
              </a:ext>
            </a:extLst>
          </p:cNvPr>
          <p:cNvSpPr txBox="1"/>
          <p:nvPr/>
        </p:nvSpPr>
        <p:spPr>
          <a:xfrm>
            <a:off x="10579957" y="2336802"/>
            <a:ext cx="935201" cy="230187"/>
          </a:xfrm>
          <a:prstGeom prst="rect">
            <a:avLst/>
          </a:prstGeom>
          <a:noFill/>
        </p:spPr>
        <p:txBody>
          <a:bodyPr>
            <a:spAutoFit/>
          </a:bodyPr>
          <a:lstStyle/>
          <a:p>
            <a:pPr algn="l" rtl="0">
              <a:defRPr/>
            </a:pPr>
            <a:r>
              <a:rPr lang="en-GB" sz="900" b="0" spc="10" dirty="0"/>
              <a:t>1 GB</a:t>
            </a:r>
          </a:p>
        </p:txBody>
      </p:sp>
      <p:sp>
        <p:nvSpPr>
          <p:cNvPr id="34" name="Right Brace 33">
            <a:extLst>
              <a:ext uri="{FF2B5EF4-FFF2-40B4-BE49-F238E27FC236}">
                <a16:creationId xmlns:a16="http://schemas.microsoft.com/office/drawing/2014/main" id="{83B2AFC2-F42D-45C2-927C-2680C667054B}"/>
              </a:ext>
            </a:extLst>
          </p:cNvPr>
          <p:cNvSpPr/>
          <p:nvPr/>
        </p:nvSpPr>
        <p:spPr bwMode="auto">
          <a:xfrm>
            <a:off x="10436079" y="1120777"/>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5" name="TextBox 34">
            <a:extLst>
              <a:ext uri="{FF2B5EF4-FFF2-40B4-BE49-F238E27FC236}">
                <a16:creationId xmlns:a16="http://schemas.microsoft.com/office/drawing/2014/main" id="{3B8BEC3F-AE0F-4C01-B923-E9AC91944C09}"/>
              </a:ext>
            </a:extLst>
          </p:cNvPr>
          <p:cNvSpPr txBox="1"/>
          <p:nvPr/>
        </p:nvSpPr>
        <p:spPr>
          <a:xfrm>
            <a:off x="10529177" y="1427163"/>
            <a:ext cx="935201" cy="230188"/>
          </a:xfrm>
          <a:prstGeom prst="rect">
            <a:avLst/>
          </a:prstGeom>
          <a:noFill/>
        </p:spPr>
        <p:txBody>
          <a:bodyPr>
            <a:spAutoFit/>
          </a:bodyPr>
          <a:lstStyle/>
          <a:p>
            <a:pPr algn="l" rtl="0">
              <a:defRPr/>
            </a:pPr>
            <a:r>
              <a:rPr lang="en-GB" sz="900" b="0" spc="10" dirty="0"/>
              <a:t>512 MB</a:t>
            </a:r>
          </a:p>
        </p:txBody>
      </p:sp>
      <p:sp>
        <p:nvSpPr>
          <p:cNvPr id="36" name="TextBox 35">
            <a:extLst>
              <a:ext uri="{FF2B5EF4-FFF2-40B4-BE49-F238E27FC236}">
                <a16:creationId xmlns:a16="http://schemas.microsoft.com/office/drawing/2014/main" id="{20385F86-604C-44AC-81B9-4E8AE0197ADD}"/>
              </a:ext>
            </a:extLst>
          </p:cNvPr>
          <p:cNvSpPr txBox="1"/>
          <p:nvPr/>
        </p:nvSpPr>
        <p:spPr>
          <a:xfrm>
            <a:off x="9139070" y="1527177"/>
            <a:ext cx="1345674" cy="231775"/>
          </a:xfrm>
          <a:prstGeom prst="rect">
            <a:avLst/>
          </a:prstGeom>
          <a:noFill/>
        </p:spPr>
        <p:txBody>
          <a:bodyPr>
            <a:spAutoFit/>
          </a:bodyPr>
          <a:lstStyle/>
          <a:p>
            <a:pPr algn="l" rtl="0">
              <a:defRPr/>
            </a:pPr>
            <a:r>
              <a:rPr lang="en-GB" sz="900" b="0" spc="10" dirty="0"/>
              <a:t>0xE00FFFFF</a:t>
            </a:r>
          </a:p>
        </p:txBody>
      </p:sp>
      <p:sp>
        <p:nvSpPr>
          <p:cNvPr id="37" name="TextBox 36">
            <a:extLst>
              <a:ext uri="{FF2B5EF4-FFF2-40B4-BE49-F238E27FC236}">
                <a16:creationId xmlns:a16="http://schemas.microsoft.com/office/drawing/2014/main" id="{8129258D-C843-4198-B69C-1558F756670A}"/>
              </a:ext>
            </a:extLst>
          </p:cNvPr>
          <p:cNvSpPr txBox="1"/>
          <p:nvPr/>
        </p:nvSpPr>
        <p:spPr>
          <a:xfrm>
            <a:off x="9139070" y="1346202"/>
            <a:ext cx="1345674" cy="230187"/>
          </a:xfrm>
          <a:prstGeom prst="rect">
            <a:avLst/>
          </a:prstGeom>
          <a:noFill/>
        </p:spPr>
        <p:txBody>
          <a:bodyPr>
            <a:spAutoFit/>
          </a:bodyPr>
          <a:lstStyle/>
          <a:p>
            <a:pPr algn="l" rtl="0">
              <a:defRPr/>
            </a:pPr>
            <a:r>
              <a:rPr lang="en-GB" sz="900" b="0" spc="10" dirty="0"/>
              <a:t>0xE0100000</a:t>
            </a:r>
          </a:p>
        </p:txBody>
      </p:sp>
      <p:sp>
        <p:nvSpPr>
          <p:cNvPr id="38" name="Rectangle 37">
            <a:extLst>
              <a:ext uri="{FF2B5EF4-FFF2-40B4-BE49-F238E27FC236}">
                <a16:creationId xmlns:a16="http://schemas.microsoft.com/office/drawing/2014/main" id="{A4A24961-5F2E-485B-9E2D-17CD071C63CE}"/>
              </a:ext>
            </a:extLst>
          </p:cNvPr>
          <p:cNvSpPr/>
          <p:nvPr/>
        </p:nvSpPr>
        <p:spPr bwMode="auto">
          <a:xfrm>
            <a:off x="6471224" y="3890964"/>
            <a:ext cx="3516070" cy="46831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9" name="Rectangle 38">
            <a:extLst>
              <a:ext uri="{FF2B5EF4-FFF2-40B4-BE49-F238E27FC236}">
                <a16:creationId xmlns:a16="http://schemas.microsoft.com/office/drawing/2014/main" id="{EE60D87D-D70B-4268-BD15-2B430FE7AAAA}"/>
              </a:ext>
            </a:extLst>
          </p:cNvPr>
          <p:cNvSpPr/>
          <p:nvPr/>
        </p:nvSpPr>
        <p:spPr bwMode="auto">
          <a:xfrm>
            <a:off x="6566208" y="1962151"/>
            <a:ext cx="3516070" cy="925741"/>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0187961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err="1" smtClean="0">
                <a:latin typeface="+mn-lt"/>
              </a:rPr>
              <a:t>Arm</a:t>
            </a:r>
            <a:r>
              <a:rPr lang="tr-TR" noProof="0" dirty="0" smtClean="0">
                <a:latin typeface="+mn-lt"/>
              </a:rPr>
              <a:t> İşlemci Aileleri</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962025"/>
            <a:ext cx="7370338" cy="5100638"/>
          </a:xfrm>
        </p:spPr>
        <p:txBody>
          <a:bodyPr wrap="square" numCol="1" anchor="t" anchorCtr="0" compatLnSpc="1">
            <a:prstTxWarp prst="textNoShape">
              <a:avLst/>
            </a:prstTxWarp>
          </a:bodyPr>
          <a:lstStyle/>
          <a:p>
            <a:pPr algn="just" rtl="0"/>
            <a:endParaRPr lang="tr-TR" noProof="0" dirty="0" smtClean="0">
              <a:latin typeface="+mn-lt"/>
            </a:endParaRPr>
          </a:p>
          <a:p>
            <a:pPr algn="just" rtl="0"/>
            <a:r>
              <a:rPr lang="tr-TR" noProof="0" dirty="0" err="1" smtClean="0">
                <a:latin typeface="+mn-lt"/>
              </a:rPr>
              <a:t>Cortex</a:t>
            </a:r>
            <a:r>
              <a:rPr lang="tr-TR" noProof="0" dirty="0" smtClean="0">
                <a:latin typeface="+mn-lt"/>
              </a:rPr>
              <a:t>-A serisi (gelişmiş uygulama)</a:t>
            </a:r>
            <a:endParaRPr lang="tr-TR" altLang="en-US" noProof="0" dirty="0" smtClean="0">
              <a:latin typeface="+mn-lt"/>
              <a:ea typeface="ＭＳ Ｐゴシック" panose="020B0600070205080204" pitchFamily="34" charset="-128"/>
            </a:endParaRPr>
          </a:p>
          <a:p>
            <a:pPr lvl="1" algn="just" rtl="0">
              <a:spcBef>
                <a:spcPts val="300"/>
              </a:spcBef>
            </a:pPr>
            <a:r>
              <a:rPr lang="tr-TR" noProof="0" dirty="0" smtClean="0">
                <a:latin typeface="+mn-lt"/>
              </a:rPr>
              <a:t>Açık işletim sistemleri için yüksek performanslı işlemciler</a:t>
            </a:r>
          </a:p>
          <a:p>
            <a:pPr lvl="1" algn="just" rtl="0">
              <a:spcBef>
                <a:spcPts val="300"/>
              </a:spcBef>
            </a:pPr>
            <a:r>
              <a:rPr lang="tr-TR" noProof="0" dirty="0" smtClean="0">
                <a:latin typeface="+mn-lt"/>
              </a:rPr>
              <a:t>Uygulamalar arasında akıllı telefonlar, dijital TV, sunucu çözümleri ve ev ağ geçitleri.</a:t>
            </a:r>
          </a:p>
          <a:p>
            <a:pPr algn="just" rtl="0"/>
            <a:r>
              <a:rPr lang="tr-TR" noProof="0" dirty="0" err="1" smtClean="0">
                <a:latin typeface="+mn-lt"/>
              </a:rPr>
              <a:t>Cortex</a:t>
            </a:r>
            <a:r>
              <a:rPr lang="tr-TR" noProof="0" dirty="0" smtClean="0">
                <a:latin typeface="+mn-lt"/>
              </a:rPr>
              <a:t>-R serisi (gerçek zamanlı)</a:t>
            </a:r>
            <a:endParaRPr lang="tr-TR" altLang="en-US" noProof="0" dirty="0" smtClean="0">
              <a:latin typeface="+mn-lt"/>
            </a:endParaRPr>
          </a:p>
          <a:p>
            <a:pPr lvl="1" algn="just" rtl="0">
              <a:spcBef>
                <a:spcPts val="300"/>
              </a:spcBef>
            </a:pPr>
            <a:r>
              <a:rPr lang="tr-TR" noProof="0" dirty="0" smtClean="0">
                <a:latin typeface="+mn-lt"/>
              </a:rPr>
              <a:t>Gerçek zamanlı uygulamalar için olağanüstü performans</a:t>
            </a:r>
          </a:p>
          <a:p>
            <a:pPr lvl="1" algn="just" rtl="0">
              <a:spcBef>
                <a:spcPts val="300"/>
              </a:spcBef>
            </a:pPr>
            <a:r>
              <a:rPr lang="tr-TR" noProof="0" dirty="0" smtClean="0">
                <a:latin typeface="+mn-lt"/>
              </a:rPr>
              <a:t>Uygulamalar arasında otomotiv fren sistemleri ve aktarma organları bulunur.</a:t>
            </a:r>
            <a:endParaRPr lang="tr-TR" altLang="en-US" noProof="0" dirty="0" smtClean="0">
              <a:latin typeface="+mn-lt"/>
            </a:endParaRPr>
          </a:p>
          <a:p>
            <a:pPr algn="just" rtl="0"/>
            <a:r>
              <a:rPr lang="tr-TR" noProof="0" dirty="0" err="1" smtClean="0">
                <a:latin typeface="+mn-lt"/>
              </a:rPr>
              <a:t>Cortex</a:t>
            </a:r>
            <a:r>
              <a:rPr lang="tr-TR" noProof="0" dirty="0" smtClean="0">
                <a:latin typeface="+mn-lt"/>
              </a:rPr>
              <a:t>-M serisi (</a:t>
            </a:r>
            <a:r>
              <a:rPr lang="tr-TR" noProof="0" dirty="0" err="1" smtClean="0">
                <a:latin typeface="+mn-lt"/>
              </a:rPr>
              <a:t>mikrodenetleyici</a:t>
            </a:r>
            <a:r>
              <a:rPr lang="tr-TR" noProof="0" dirty="0" smtClean="0">
                <a:latin typeface="+mn-lt"/>
              </a:rPr>
              <a:t>)</a:t>
            </a:r>
            <a:endParaRPr lang="tr-TR" altLang="en-US" noProof="0" dirty="0" smtClean="0">
              <a:latin typeface="+mn-lt"/>
            </a:endParaRPr>
          </a:p>
          <a:p>
            <a:pPr lvl="1" algn="just" rtl="0">
              <a:spcBef>
                <a:spcPts val="300"/>
              </a:spcBef>
            </a:pPr>
            <a:r>
              <a:rPr lang="tr-TR" noProof="0" dirty="0" smtClean="0">
                <a:latin typeface="+mn-lt"/>
              </a:rPr>
              <a:t>Belirleyici </a:t>
            </a:r>
            <a:r>
              <a:rPr lang="tr-TR" noProof="0" dirty="0" err="1" smtClean="0">
                <a:latin typeface="+mn-lt"/>
              </a:rPr>
              <a:t>mikrodenetleyici</a:t>
            </a:r>
            <a:r>
              <a:rPr lang="tr-TR" noProof="0" dirty="0" smtClean="0">
                <a:latin typeface="+mn-lt"/>
              </a:rPr>
              <a:t> uygulamaları için maliyete duyarlı çözümler</a:t>
            </a:r>
          </a:p>
          <a:p>
            <a:pPr lvl="1" algn="just" rtl="0">
              <a:spcBef>
                <a:spcPts val="300"/>
              </a:spcBef>
            </a:pPr>
            <a:r>
              <a:rPr lang="tr-TR" noProof="0" dirty="0" smtClean="0">
                <a:latin typeface="+mn-lt"/>
              </a:rPr>
              <a:t>Uygulamalar arasında </a:t>
            </a:r>
            <a:r>
              <a:rPr lang="tr-TR" noProof="0" dirty="0" err="1" smtClean="0">
                <a:latin typeface="+mn-lt"/>
              </a:rPr>
              <a:t>mikrodenetleyiciler</a:t>
            </a:r>
            <a:r>
              <a:rPr lang="tr-TR" noProof="0" dirty="0" smtClean="0">
                <a:latin typeface="+mn-lt"/>
              </a:rPr>
              <a:t>, karışık sinyal cihazları, akıllı sensörler, otomotiv gövde elektroniği ve hava yastıkları bulunur.</a:t>
            </a:r>
            <a:endParaRPr lang="tr-TR" altLang="en-US" noProof="0" dirty="0" smtClean="0">
              <a:latin typeface="+mn-lt"/>
            </a:endParaRPr>
          </a:p>
          <a:p>
            <a:pPr algn="just" rtl="0"/>
            <a:endParaRPr lang="tr-TR" sz="2000" noProof="0" dirty="0" smtClean="0">
              <a:latin typeface="+mn-lt"/>
            </a:endParaRPr>
          </a:p>
          <a:p>
            <a:pPr lvl="1" algn="just" rtl="0">
              <a:spcBef>
                <a:spcPts val="300"/>
              </a:spcBef>
            </a:pPr>
            <a:endParaRPr lang="tr-TR" altLang="en-US" noProof="0" dirty="0">
              <a:latin typeface="+mn-lt"/>
              <a:ea typeface="ＭＳ Ｐゴシック" panose="020B0600070205080204" pitchFamily="34" charset="-128"/>
            </a:endParaRPr>
          </a:p>
        </p:txBody>
      </p:sp>
      <p:sp>
        <p:nvSpPr>
          <p:cNvPr id="106" name="Rectangle 2">
            <a:extLst>
              <a:ext uri="{FF2B5EF4-FFF2-40B4-BE49-F238E27FC236}">
                <a16:creationId xmlns:a16="http://schemas.microsoft.com/office/drawing/2014/main" id="{2F4FAC15-2ECB-400B-B4F1-E3857B332EDD}"/>
              </a:ext>
            </a:extLst>
          </p:cNvPr>
          <p:cNvSpPr>
            <a:spLocks noChangeArrowheads="1"/>
          </p:cNvSpPr>
          <p:nvPr/>
        </p:nvSpPr>
        <p:spPr bwMode="auto">
          <a:xfrm>
            <a:off x="7883783" y="4481513"/>
            <a:ext cx="4117212" cy="685800"/>
          </a:xfrm>
          <a:prstGeom prst="rect">
            <a:avLst/>
          </a:prstGeom>
          <a:solidFill>
            <a:srgbClr val="0096BB"/>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rtl="0"/>
            <a:endParaRPr lang="en-US" dirty="0"/>
          </a:p>
        </p:txBody>
      </p:sp>
      <p:sp>
        <p:nvSpPr>
          <p:cNvPr id="107" name="Rectangle 28">
            <a:extLst>
              <a:ext uri="{FF2B5EF4-FFF2-40B4-BE49-F238E27FC236}">
                <a16:creationId xmlns:a16="http://schemas.microsoft.com/office/drawing/2014/main" id="{6DA42111-C0B5-48A5-9A3F-4A7D18C6A70F}"/>
              </a:ext>
            </a:extLst>
          </p:cNvPr>
          <p:cNvSpPr>
            <a:spLocks noChangeArrowheads="1"/>
          </p:cNvSpPr>
          <p:nvPr/>
        </p:nvSpPr>
        <p:spPr bwMode="auto">
          <a:xfrm>
            <a:off x="7883783" y="3230564"/>
            <a:ext cx="4117212" cy="1243013"/>
          </a:xfrm>
          <a:prstGeom prst="rect">
            <a:avLst/>
          </a:prstGeom>
          <a:solidFill>
            <a:srgbClr val="6CBB68"/>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rtl="0"/>
            <a:endParaRPr lang="en-US" dirty="0"/>
          </a:p>
        </p:txBody>
      </p:sp>
      <p:sp>
        <p:nvSpPr>
          <p:cNvPr id="108" name="Rectangle 29">
            <a:extLst>
              <a:ext uri="{FF2B5EF4-FFF2-40B4-BE49-F238E27FC236}">
                <a16:creationId xmlns:a16="http://schemas.microsoft.com/office/drawing/2014/main" id="{C30DBE49-1CA9-4D7A-AECD-52E3EAEA188A}"/>
              </a:ext>
            </a:extLst>
          </p:cNvPr>
          <p:cNvSpPr>
            <a:spLocks noChangeArrowheads="1"/>
          </p:cNvSpPr>
          <p:nvPr/>
        </p:nvSpPr>
        <p:spPr bwMode="auto">
          <a:xfrm>
            <a:off x="7883783" y="2501901"/>
            <a:ext cx="4117212" cy="733425"/>
          </a:xfrm>
          <a:prstGeom prst="rect">
            <a:avLst/>
          </a:prstGeom>
          <a:solidFill>
            <a:srgbClr val="F8A15C"/>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rtl="0"/>
            <a:endParaRPr lang="en-US" dirty="0"/>
          </a:p>
        </p:txBody>
      </p:sp>
      <p:sp>
        <p:nvSpPr>
          <p:cNvPr id="109" name="Rectangle 30">
            <a:extLst>
              <a:ext uri="{FF2B5EF4-FFF2-40B4-BE49-F238E27FC236}">
                <a16:creationId xmlns:a16="http://schemas.microsoft.com/office/drawing/2014/main" id="{015A8D53-8CBD-4D81-8C88-6358C520D8E2}"/>
              </a:ext>
            </a:extLst>
          </p:cNvPr>
          <p:cNvSpPr>
            <a:spLocks noChangeArrowheads="1"/>
          </p:cNvSpPr>
          <p:nvPr/>
        </p:nvSpPr>
        <p:spPr bwMode="auto">
          <a:xfrm>
            <a:off x="7883783" y="695325"/>
            <a:ext cx="4117212" cy="1806576"/>
          </a:xfrm>
          <a:prstGeom prst="rect">
            <a:avLst/>
          </a:prstGeom>
          <a:solidFill>
            <a:srgbClr val="F786A4"/>
          </a:soli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rtl="0"/>
            <a:endParaRPr lang="en-US" dirty="0"/>
          </a:p>
        </p:txBody>
      </p:sp>
      <p:sp>
        <p:nvSpPr>
          <p:cNvPr id="110" name="Rectangle 109">
            <a:extLst>
              <a:ext uri="{FF2B5EF4-FFF2-40B4-BE49-F238E27FC236}">
                <a16:creationId xmlns:a16="http://schemas.microsoft.com/office/drawing/2014/main" id="{9AE8B64F-C42E-4F9A-A50F-DA7182FEC210}"/>
              </a:ext>
            </a:extLst>
          </p:cNvPr>
          <p:cNvSpPr/>
          <p:nvPr/>
        </p:nvSpPr>
        <p:spPr bwMode="auto">
          <a:xfrm>
            <a:off x="7883783" y="5159376"/>
            <a:ext cx="4117212" cy="722313"/>
          </a:xfrm>
          <a:prstGeom prst="rect">
            <a:avLst/>
          </a:prstGeom>
          <a:solidFill>
            <a:schemeClr val="accent5">
              <a:lumMod val="7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11" name="TextBox 5">
            <a:extLst>
              <a:ext uri="{FF2B5EF4-FFF2-40B4-BE49-F238E27FC236}">
                <a16:creationId xmlns:a16="http://schemas.microsoft.com/office/drawing/2014/main" id="{A70825EE-89D6-4EAF-956A-9CDA62670B9A}"/>
              </a:ext>
            </a:extLst>
          </p:cNvPr>
          <p:cNvSpPr txBox="1">
            <a:spLocks noChangeArrowheads="1"/>
          </p:cNvSpPr>
          <p:nvPr/>
        </p:nvSpPr>
        <p:spPr bwMode="auto">
          <a:xfrm>
            <a:off x="10157654" y="1433514"/>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Cortex-A</a:t>
            </a:r>
          </a:p>
        </p:txBody>
      </p:sp>
      <p:sp>
        <p:nvSpPr>
          <p:cNvPr id="112" name="TextBox 3">
            <a:extLst>
              <a:ext uri="{FF2B5EF4-FFF2-40B4-BE49-F238E27FC236}">
                <a16:creationId xmlns:a16="http://schemas.microsoft.com/office/drawing/2014/main" id="{C4C130C7-0C00-42CB-B1E7-EA447E309023}"/>
              </a:ext>
            </a:extLst>
          </p:cNvPr>
          <p:cNvSpPr txBox="1">
            <a:spLocks noChangeArrowheads="1"/>
          </p:cNvSpPr>
          <p:nvPr/>
        </p:nvSpPr>
        <p:spPr bwMode="auto">
          <a:xfrm>
            <a:off x="8219546" y="4504063"/>
            <a:ext cx="1804811" cy="137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spcBef>
                <a:spcPts val="300"/>
              </a:spcBef>
            </a:pPr>
            <a:r>
              <a:rPr lang="en-GB" sz="1100" b="0" dirty="0"/>
              <a:t>SC000</a:t>
            </a:r>
          </a:p>
          <a:p>
            <a:pPr algn="l" rtl="0" eaLnBrk="1" hangingPunct="1">
              <a:spcBef>
                <a:spcPts val="300"/>
              </a:spcBef>
            </a:pPr>
            <a:r>
              <a:rPr lang="en-GB" sz="1100" b="0" dirty="0"/>
              <a:t>SC100</a:t>
            </a:r>
          </a:p>
          <a:p>
            <a:pPr algn="l" rtl="0" eaLnBrk="1" hangingPunct="1">
              <a:spcBef>
                <a:spcPts val="300"/>
              </a:spcBef>
              <a:spcAft>
                <a:spcPts val="600"/>
              </a:spcAft>
            </a:pPr>
            <a:r>
              <a:rPr lang="en-GB" sz="1100" b="0" dirty="0"/>
              <a:t>SC300</a:t>
            </a:r>
          </a:p>
          <a:p>
            <a:pPr algn="l" rtl="0" eaLnBrk="1" hangingPunct="1">
              <a:spcBef>
                <a:spcPts val="300"/>
              </a:spcBef>
            </a:pPr>
            <a:r>
              <a:rPr lang="en-GB" sz="1100" b="0" dirty="0" smtClean="0"/>
              <a:t>Arm11</a:t>
            </a:r>
            <a:endParaRPr lang="en-GB" sz="1100" b="0" dirty="0"/>
          </a:p>
          <a:p>
            <a:pPr algn="l" rtl="0" eaLnBrk="1" hangingPunct="1">
              <a:spcBef>
                <a:spcPts val="300"/>
              </a:spcBef>
            </a:pPr>
            <a:r>
              <a:rPr lang="en-GB" sz="1100" b="0" dirty="0" smtClean="0"/>
              <a:t>Arm9</a:t>
            </a:r>
            <a:endParaRPr lang="en-GB" sz="1100" b="0" dirty="0"/>
          </a:p>
          <a:p>
            <a:pPr algn="l" rtl="0" eaLnBrk="1" hangingPunct="1">
              <a:spcBef>
                <a:spcPts val="300"/>
              </a:spcBef>
            </a:pPr>
            <a:r>
              <a:rPr lang="en-GB" sz="1100" b="0" dirty="0" smtClean="0"/>
              <a:t>Arm7</a:t>
            </a:r>
            <a:endParaRPr lang="en-GB" sz="1100" b="0" dirty="0"/>
          </a:p>
        </p:txBody>
      </p:sp>
      <p:sp>
        <p:nvSpPr>
          <p:cNvPr id="113" name="TextBox 33">
            <a:extLst>
              <a:ext uri="{FF2B5EF4-FFF2-40B4-BE49-F238E27FC236}">
                <a16:creationId xmlns:a16="http://schemas.microsoft.com/office/drawing/2014/main" id="{BC0E66EE-1A0F-4FD9-877A-F9C348AC18F9}"/>
              </a:ext>
            </a:extLst>
          </p:cNvPr>
          <p:cNvSpPr txBox="1">
            <a:spLocks noChangeArrowheads="1"/>
          </p:cNvSpPr>
          <p:nvPr/>
        </p:nvSpPr>
        <p:spPr bwMode="auto">
          <a:xfrm>
            <a:off x="10157654" y="2597151"/>
            <a:ext cx="2251254"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Cortex-R</a:t>
            </a:r>
          </a:p>
        </p:txBody>
      </p:sp>
      <p:sp>
        <p:nvSpPr>
          <p:cNvPr id="114" name="TextBox 34">
            <a:extLst>
              <a:ext uri="{FF2B5EF4-FFF2-40B4-BE49-F238E27FC236}">
                <a16:creationId xmlns:a16="http://schemas.microsoft.com/office/drawing/2014/main" id="{160C34E5-9D5B-4C1B-A7E2-F9EAA83CD4D5}"/>
              </a:ext>
            </a:extLst>
          </p:cNvPr>
          <p:cNvSpPr txBox="1">
            <a:spLocks noChangeArrowheads="1"/>
          </p:cNvSpPr>
          <p:nvPr/>
        </p:nvSpPr>
        <p:spPr bwMode="auto">
          <a:xfrm>
            <a:off x="10157654" y="3487739"/>
            <a:ext cx="225125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Cortex-M</a:t>
            </a:r>
          </a:p>
        </p:txBody>
      </p:sp>
      <p:sp>
        <p:nvSpPr>
          <p:cNvPr id="115" name="TextBox 35">
            <a:extLst>
              <a:ext uri="{FF2B5EF4-FFF2-40B4-BE49-F238E27FC236}">
                <a16:creationId xmlns:a16="http://schemas.microsoft.com/office/drawing/2014/main" id="{50887B8A-60DE-48FC-9AD2-E1BA8F681D50}"/>
              </a:ext>
            </a:extLst>
          </p:cNvPr>
          <p:cNvSpPr txBox="1">
            <a:spLocks noChangeArrowheads="1"/>
          </p:cNvSpPr>
          <p:nvPr/>
        </p:nvSpPr>
        <p:spPr bwMode="auto">
          <a:xfrm>
            <a:off x="10081485" y="4518026"/>
            <a:ext cx="238243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SecurCore</a:t>
            </a:r>
          </a:p>
        </p:txBody>
      </p:sp>
      <p:sp>
        <p:nvSpPr>
          <p:cNvPr id="116" name="TextBox 36">
            <a:extLst>
              <a:ext uri="{FF2B5EF4-FFF2-40B4-BE49-F238E27FC236}">
                <a16:creationId xmlns:a16="http://schemas.microsoft.com/office/drawing/2014/main" id="{8036FA08-3113-4AA4-84E0-7421664571A7}"/>
              </a:ext>
            </a:extLst>
          </p:cNvPr>
          <p:cNvSpPr txBox="1">
            <a:spLocks noChangeArrowheads="1"/>
          </p:cNvSpPr>
          <p:nvPr/>
        </p:nvSpPr>
        <p:spPr bwMode="auto">
          <a:xfrm>
            <a:off x="10352312" y="5213351"/>
            <a:ext cx="1991006"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2400" dirty="0">
                <a:solidFill>
                  <a:schemeClr val="bg1"/>
                </a:solidFill>
              </a:rPr>
              <a:t>Klasik</a:t>
            </a:r>
          </a:p>
        </p:txBody>
      </p:sp>
      <p:sp>
        <p:nvSpPr>
          <p:cNvPr id="117" name="Rectangle 6">
            <a:extLst>
              <a:ext uri="{FF2B5EF4-FFF2-40B4-BE49-F238E27FC236}">
                <a16:creationId xmlns:a16="http://schemas.microsoft.com/office/drawing/2014/main" id="{3A7B2EAA-3C66-4AEF-9ED8-2B6319EDF096}"/>
              </a:ext>
            </a:extLst>
          </p:cNvPr>
          <p:cNvSpPr>
            <a:spLocks noChangeArrowheads="1"/>
          </p:cNvSpPr>
          <p:nvPr/>
        </p:nvSpPr>
        <p:spPr bwMode="auto">
          <a:xfrm>
            <a:off x="8040193" y="790576"/>
            <a:ext cx="150225" cy="112713"/>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118" name="Rectangle 37">
            <a:extLst>
              <a:ext uri="{FF2B5EF4-FFF2-40B4-BE49-F238E27FC236}">
                <a16:creationId xmlns:a16="http://schemas.microsoft.com/office/drawing/2014/main" id="{D32BCE53-8473-4621-96E5-54147FAD91AC}"/>
              </a:ext>
            </a:extLst>
          </p:cNvPr>
          <p:cNvSpPr>
            <a:spLocks noChangeArrowheads="1"/>
          </p:cNvSpPr>
          <p:nvPr/>
        </p:nvSpPr>
        <p:spPr bwMode="auto">
          <a:xfrm>
            <a:off x="8040193" y="1021822"/>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119" name="Rectangle 38">
            <a:extLst>
              <a:ext uri="{FF2B5EF4-FFF2-40B4-BE49-F238E27FC236}">
                <a16:creationId xmlns:a16="http://schemas.microsoft.com/office/drawing/2014/main" id="{955DC8D1-E9BA-4969-BBF8-20F88CB21E78}"/>
              </a:ext>
            </a:extLst>
          </p:cNvPr>
          <p:cNvSpPr>
            <a:spLocks noChangeArrowheads="1"/>
          </p:cNvSpPr>
          <p:nvPr/>
        </p:nvSpPr>
        <p:spPr bwMode="auto">
          <a:xfrm>
            <a:off x="8040193" y="1253067"/>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120" name="Rectangle 39">
            <a:extLst>
              <a:ext uri="{FF2B5EF4-FFF2-40B4-BE49-F238E27FC236}">
                <a16:creationId xmlns:a16="http://schemas.microsoft.com/office/drawing/2014/main" id="{DEFCBDB1-55C8-4443-AB75-9CCFF989AAC7}"/>
              </a:ext>
            </a:extLst>
          </p:cNvPr>
          <p:cNvSpPr>
            <a:spLocks noChangeArrowheads="1"/>
          </p:cNvSpPr>
          <p:nvPr/>
        </p:nvSpPr>
        <p:spPr bwMode="auto">
          <a:xfrm>
            <a:off x="8040193" y="1484313"/>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121" name="Rectangle 40">
            <a:extLst>
              <a:ext uri="{FF2B5EF4-FFF2-40B4-BE49-F238E27FC236}">
                <a16:creationId xmlns:a16="http://schemas.microsoft.com/office/drawing/2014/main" id="{2CBFF6B2-5226-4F3B-AEE5-532CFBB3F304}"/>
              </a:ext>
            </a:extLst>
          </p:cNvPr>
          <p:cNvSpPr>
            <a:spLocks noChangeArrowheads="1"/>
          </p:cNvSpPr>
          <p:nvPr/>
        </p:nvSpPr>
        <p:spPr bwMode="auto">
          <a:xfrm>
            <a:off x="8040193" y="1725613"/>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122" name="Rectangle 41">
            <a:extLst>
              <a:ext uri="{FF2B5EF4-FFF2-40B4-BE49-F238E27FC236}">
                <a16:creationId xmlns:a16="http://schemas.microsoft.com/office/drawing/2014/main" id="{63CF8929-2FDD-4587-A183-01B4F36D79B7}"/>
              </a:ext>
            </a:extLst>
          </p:cNvPr>
          <p:cNvSpPr>
            <a:spLocks noChangeArrowheads="1"/>
          </p:cNvSpPr>
          <p:nvPr/>
        </p:nvSpPr>
        <p:spPr bwMode="auto">
          <a:xfrm>
            <a:off x="8040193" y="1938338"/>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123" name="Rectangle 42">
            <a:extLst>
              <a:ext uri="{FF2B5EF4-FFF2-40B4-BE49-F238E27FC236}">
                <a16:creationId xmlns:a16="http://schemas.microsoft.com/office/drawing/2014/main" id="{A06B7CEF-7501-423E-BB0D-61D2E38AC5BC}"/>
              </a:ext>
            </a:extLst>
          </p:cNvPr>
          <p:cNvSpPr>
            <a:spLocks noChangeArrowheads="1"/>
          </p:cNvSpPr>
          <p:nvPr/>
        </p:nvSpPr>
        <p:spPr bwMode="auto">
          <a:xfrm>
            <a:off x="8040193" y="2141538"/>
            <a:ext cx="150225" cy="112712"/>
          </a:xfrm>
          <a:prstGeom prst="rect">
            <a:avLst/>
          </a:prstGeom>
          <a:solidFill>
            <a:srgbClr val="FF0000"/>
          </a:solidFill>
          <a:ln w="12700" algn="ctr">
            <a:solidFill>
              <a:schemeClr val="bg1"/>
            </a:solidFill>
            <a:round/>
            <a:headEnd/>
            <a:tailEnd/>
          </a:ln>
        </p:spPr>
        <p:txBody>
          <a:bodyPr wrap="none" anchor="ctr"/>
          <a:lstStyle/>
          <a:p>
            <a:pPr algn="ctr" rtl="0"/>
            <a:endParaRPr lang="en-US" dirty="0"/>
          </a:p>
        </p:txBody>
      </p:sp>
      <p:sp>
        <p:nvSpPr>
          <p:cNvPr id="124" name="Rectangle 43">
            <a:extLst>
              <a:ext uri="{FF2B5EF4-FFF2-40B4-BE49-F238E27FC236}">
                <a16:creationId xmlns:a16="http://schemas.microsoft.com/office/drawing/2014/main" id="{60D3227E-A921-439D-A56E-E239EC7BD176}"/>
              </a:ext>
            </a:extLst>
          </p:cNvPr>
          <p:cNvSpPr>
            <a:spLocks noChangeArrowheads="1"/>
          </p:cNvSpPr>
          <p:nvPr/>
        </p:nvSpPr>
        <p:spPr bwMode="auto">
          <a:xfrm>
            <a:off x="8040193" y="3343276"/>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125" name="Rectangle 44">
            <a:extLst>
              <a:ext uri="{FF2B5EF4-FFF2-40B4-BE49-F238E27FC236}">
                <a16:creationId xmlns:a16="http://schemas.microsoft.com/office/drawing/2014/main" id="{2ADFFAC8-2E41-4256-B327-D56CA0D782A2}"/>
              </a:ext>
            </a:extLst>
          </p:cNvPr>
          <p:cNvSpPr>
            <a:spLocks noChangeArrowheads="1"/>
          </p:cNvSpPr>
          <p:nvPr/>
        </p:nvSpPr>
        <p:spPr bwMode="auto">
          <a:xfrm>
            <a:off x="8040193" y="3559176"/>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126" name="Rectangle 45">
            <a:extLst>
              <a:ext uri="{FF2B5EF4-FFF2-40B4-BE49-F238E27FC236}">
                <a16:creationId xmlns:a16="http://schemas.microsoft.com/office/drawing/2014/main" id="{54BC2D3F-2DC1-41D8-B277-6C83226F64E7}"/>
              </a:ext>
            </a:extLst>
          </p:cNvPr>
          <p:cNvSpPr>
            <a:spLocks noChangeArrowheads="1"/>
          </p:cNvSpPr>
          <p:nvPr/>
        </p:nvSpPr>
        <p:spPr bwMode="auto">
          <a:xfrm>
            <a:off x="8040193" y="3762376"/>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127" name="Rectangle 46">
            <a:extLst>
              <a:ext uri="{FF2B5EF4-FFF2-40B4-BE49-F238E27FC236}">
                <a16:creationId xmlns:a16="http://schemas.microsoft.com/office/drawing/2014/main" id="{32965459-222E-430C-9C16-3F74D409E6B9}"/>
              </a:ext>
            </a:extLst>
          </p:cNvPr>
          <p:cNvSpPr>
            <a:spLocks noChangeArrowheads="1"/>
          </p:cNvSpPr>
          <p:nvPr/>
        </p:nvSpPr>
        <p:spPr bwMode="auto">
          <a:xfrm>
            <a:off x="8040193" y="3975100"/>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128" name="Rectangle 47">
            <a:extLst>
              <a:ext uri="{FF2B5EF4-FFF2-40B4-BE49-F238E27FC236}">
                <a16:creationId xmlns:a16="http://schemas.microsoft.com/office/drawing/2014/main" id="{5654B4CA-3946-4E3F-8AFA-EC086CD59921}"/>
              </a:ext>
            </a:extLst>
          </p:cNvPr>
          <p:cNvSpPr>
            <a:spLocks noChangeArrowheads="1"/>
          </p:cNvSpPr>
          <p:nvPr/>
        </p:nvSpPr>
        <p:spPr bwMode="auto">
          <a:xfrm>
            <a:off x="8040193" y="4178301"/>
            <a:ext cx="150225" cy="112713"/>
          </a:xfrm>
          <a:prstGeom prst="rect">
            <a:avLst/>
          </a:prstGeom>
          <a:solidFill>
            <a:srgbClr val="92D050"/>
          </a:solidFill>
          <a:ln w="12700" algn="ctr">
            <a:solidFill>
              <a:schemeClr val="bg1"/>
            </a:solidFill>
            <a:round/>
            <a:headEnd/>
            <a:tailEnd/>
          </a:ln>
        </p:spPr>
        <p:txBody>
          <a:bodyPr wrap="none" anchor="ctr"/>
          <a:lstStyle/>
          <a:p>
            <a:pPr algn="ctr" rtl="0"/>
            <a:endParaRPr lang="en-US" dirty="0"/>
          </a:p>
        </p:txBody>
      </p:sp>
      <p:sp>
        <p:nvSpPr>
          <p:cNvPr id="129" name="Rectangle 48">
            <a:extLst>
              <a:ext uri="{FF2B5EF4-FFF2-40B4-BE49-F238E27FC236}">
                <a16:creationId xmlns:a16="http://schemas.microsoft.com/office/drawing/2014/main" id="{977B0D46-2E0C-4C0C-B8C8-2F5D0EB9E453}"/>
              </a:ext>
            </a:extLst>
          </p:cNvPr>
          <p:cNvSpPr>
            <a:spLocks noChangeArrowheads="1"/>
          </p:cNvSpPr>
          <p:nvPr/>
        </p:nvSpPr>
        <p:spPr bwMode="auto">
          <a:xfrm>
            <a:off x="8040193" y="4578351"/>
            <a:ext cx="150225" cy="112713"/>
          </a:xfrm>
          <a:prstGeom prst="rect">
            <a:avLst/>
          </a:prstGeom>
          <a:solidFill>
            <a:srgbClr val="00B0F0"/>
          </a:solidFill>
          <a:ln w="12700" algn="ctr">
            <a:solidFill>
              <a:schemeClr val="bg1"/>
            </a:solidFill>
            <a:round/>
            <a:headEnd/>
            <a:tailEnd/>
          </a:ln>
        </p:spPr>
        <p:txBody>
          <a:bodyPr wrap="none" anchor="ctr"/>
          <a:lstStyle/>
          <a:p>
            <a:pPr algn="ctr" rtl="0"/>
            <a:endParaRPr lang="en-US" dirty="0"/>
          </a:p>
        </p:txBody>
      </p:sp>
      <p:sp>
        <p:nvSpPr>
          <p:cNvPr id="130" name="Rectangle 49">
            <a:extLst>
              <a:ext uri="{FF2B5EF4-FFF2-40B4-BE49-F238E27FC236}">
                <a16:creationId xmlns:a16="http://schemas.microsoft.com/office/drawing/2014/main" id="{46E135DD-A57D-43C2-BD92-1BEE906E4C24}"/>
              </a:ext>
            </a:extLst>
          </p:cNvPr>
          <p:cNvSpPr>
            <a:spLocks noChangeArrowheads="1"/>
          </p:cNvSpPr>
          <p:nvPr/>
        </p:nvSpPr>
        <p:spPr bwMode="auto">
          <a:xfrm>
            <a:off x="8040193" y="4775201"/>
            <a:ext cx="150225" cy="112713"/>
          </a:xfrm>
          <a:prstGeom prst="rect">
            <a:avLst/>
          </a:prstGeom>
          <a:solidFill>
            <a:srgbClr val="00B0F0"/>
          </a:solidFill>
          <a:ln w="12700" algn="ctr">
            <a:solidFill>
              <a:schemeClr val="bg1"/>
            </a:solidFill>
            <a:round/>
            <a:headEnd/>
            <a:tailEnd/>
          </a:ln>
        </p:spPr>
        <p:txBody>
          <a:bodyPr wrap="none" anchor="ctr"/>
          <a:lstStyle/>
          <a:p>
            <a:pPr algn="ctr" rtl="0"/>
            <a:endParaRPr lang="en-US" dirty="0"/>
          </a:p>
        </p:txBody>
      </p:sp>
      <p:sp>
        <p:nvSpPr>
          <p:cNvPr id="131" name="Rectangle 50">
            <a:extLst>
              <a:ext uri="{FF2B5EF4-FFF2-40B4-BE49-F238E27FC236}">
                <a16:creationId xmlns:a16="http://schemas.microsoft.com/office/drawing/2014/main" id="{4ADA0031-BDAB-4717-B39D-F16D9C795923}"/>
              </a:ext>
            </a:extLst>
          </p:cNvPr>
          <p:cNvSpPr>
            <a:spLocks noChangeArrowheads="1"/>
          </p:cNvSpPr>
          <p:nvPr/>
        </p:nvSpPr>
        <p:spPr bwMode="auto">
          <a:xfrm>
            <a:off x="8040193" y="4978401"/>
            <a:ext cx="150225" cy="112713"/>
          </a:xfrm>
          <a:prstGeom prst="rect">
            <a:avLst/>
          </a:prstGeom>
          <a:solidFill>
            <a:srgbClr val="00B0F0"/>
          </a:solidFill>
          <a:ln w="12700" algn="ctr">
            <a:solidFill>
              <a:schemeClr val="bg1"/>
            </a:solidFill>
            <a:round/>
            <a:headEnd/>
            <a:tailEnd/>
          </a:ln>
        </p:spPr>
        <p:txBody>
          <a:bodyPr wrap="none" anchor="ctr"/>
          <a:lstStyle/>
          <a:p>
            <a:pPr algn="ctr" rtl="0"/>
            <a:endParaRPr lang="en-US" dirty="0"/>
          </a:p>
        </p:txBody>
      </p:sp>
      <p:sp>
        <p:nvSpPr>
          <p:cNvPr id="132" name="Rectangle 131">
            <a:extLst>
              <a:ext uri="{FF2B5EF4-FFF2-40B4-BE49-F238E27FC236}">
                <a16:creationId xmlns:a16="http://schemas.microsoft.com/office/drawing/2014/main" id="{2F8F4FDB-FD55-4365-A841-15B299E9C582}"/>
              </a:ext>
            </a:extLst>
          </p:cNvPr>
          <p:cNvSpPr/>
          <p:nvPr/>
        </p:nvSpPr>
        <p:spPr bwMode="auto">
          <a:xfrm>
            <a:off x="8040193" y="52562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33" name="Rectangle 132">
            <a:extLst>
              <a:ext uri="{FF2B5EF4-FFF2-40B4-BE49-F238E27FC236}">
                <a16:creationId xmlns:a16="http://schemas.microsoft.com/office/drawing/2014/main" id="{BDD6EAF9-A2BF-4ED0-A765-BB9D68FDB42D}"/>
              </a:ext>
            </a:extLst>
          </p:cNvPr>
          <p:cNvSpPr/>
          <p:nvPr/>
        </p:nvSpPr>
        <p:spPr bwMode="auto">
          <a:xfrm>
            <a:off x="8040193" y="54594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34" name="Rectangle 133">
            <a:extLst>
              <a:ext uri="{FF2B5EF4-FFF2-40B4-BE49-F238E27FC236}">
                <a16:creationId xmlns:a16="http://schemas.microsoft.com/office/drawing/2014/main" id="{7CD3AA4F-7B4A-4C48-977D-5A778A0413D0}"/>
              </a:ext>
            </a:extLst>
          </p:cNvPr>
          <p:cNvSpPr/>
          <p:nvPr/>
        </p:nvSpPr>
        <p:spPr bwMode="auto">
          <a:xfrm>
            <a:off x="8040193" y="5662613"/>
            <a:ext cx="150225" cy="112712"/>
          </a:xfrm>
          <a:prstGeom prst="rect">
            <a:avLst/>
          </a:prstGeom>
          <a:solidFill>
            <a:schemeClr val="accent5">
              <a:lumMod val="50000"/>
            </a:schemeClr>
          </a:solidFill>
          <a:ln w="12700" cap="flat" cmpd="sng" algn="ctr">
            <a:solidFill>
              <a:schemeClr val="bg1"/>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35" name="Rectangle 54">
            <a:extLst>
              <a:ext uri="{FF2B5EF4-FFF2-40B4-BE49-F238E27FC236}">
                <a16:creationId xmlns:a16="http://schemas.microsoft.com/office/drawing/2014/main" id="{D9F3CA1F-6DDE-4E4C-A24D-791355C1C9E3}"/>
              </a:ext>
            </a:extLst>
          </p:cNvPr>
          <p:cNvSpPr>
            <a:spLocks noChangeArrowheads="1"/>
          </p:cNvSpPr>
          <p:nvPr/>
        </p:nvSpPr>
        <p:spPr bwMode="auto">
          <a:xfrm>
            <a:off x="8040193" y="2584451"/>
            <a:ext cx="150225" cy="112713"/>
          </a:xfrm>
          <a:prstGeom prst="rect">
            <a:avLst/>
          </a:prstGeom>
          <a:solidFill>
            <a:srgbClr val="FFC000"/>
          </a:solidFill>
          <a:ln w="12700" algn="ctr">
            <a:solidFill>
              <a:schemeClr val="bg1"/>
            </a:solidFill>
            <a:round/>
            <a:headEnd/>
            <a:tailEnd/>
          </a:ln>
        </p:spPr>
        <p:txBody>
          <a:bodyPr wrap="none" anchor="ctr"/>
          <a:lstStyle/>
          <a:p>
            <a:pPr algn="ctr" rtl="0"/>
            <a:endParaRPr lang="en-US" dirty="0"/>
          </a:p>
        </p:txBody>
      </p:sp>
      <p:sp>
        <p:nvSpPr>
          <p:cNvPr id="136" name="Rectangle 55">
            <a:extLst>
              <a:ext uri="{FF2B5EF4-FFF2-40B4-BE49-F238E27FC236}">
                <a16:creationId xmlns:a16="http://schemas.microsoft.com/office/drawing/2014/main" id="{EFCD6205-E841-404E-A826-A2332C8323ED}"/>
              </a:ext>
            </a:extLst>
          </p:cNvPr>
          <p:cNvSpPr>
            <a:spLocks noChangeArrowheads="1"/>
          </p:cNvSpPr>
          <p:nvPr/>
        </p:nvSpPr>
        <p:spPr bwMode="auto">
          <a:xfrm>
            <a:off x="8040193" y="2797176"/>
            <a:ext cx="150225" cy="112713"/>
          </a:xfrm>
          <a:prstGeom prst="rect">
            <a:avLst/>
          </a:prstGeom>
          <a:solidFill>
            <a:srgbClr val="FFC000"/>
          </a:solidFill>
          <a:ln w="12700" algn="ctr">
            <a:solidFill>
              <a:schemeClr val="bg1"/>
            </a:solidFill>
            <a:round/>
            <a:headEnd/>
            <a:tailEnd/>
          </a:ln>
        </p:spPr>
        <p:txBody>
          <a:bodyPr wrap="none" anchor="ctr"/>
          <a:lstStyle/>
          <a:p>
            <a:pPr algn="ctr" rtl="0"/>
            <a:endParaRPr lang="en-US" dirty="0"/>
          </a:p>
        </p:txBody>
      </p:sp>
      <p:sp>
        <p:nvSpPr>
          <p:cNvPr id="137" name="Rectangle 56">
            <a:extLst>
              <a:ext uri="{FF2B5EF4-FFF2-40B4-BE49-F238E27FC236}">
                <a16:creationId xmlns:a16="http://schemas.microsoft.com/office/drawing/2014/main" id="{E2AFC15E-BC93-4D32-970F-15D742E1C1E2}"/>
              </a:ext>
            </a:extLst>
          </p:cNvPr>
          <p:cNvSpPr>
            <a:spLocks noChangeArrowheads="1"/>
          </p:cNvSpPr>
          <p:nvPr/>
        </p:nvSpPr>
        <p:spPr bwMode="auto">
          <a:xfrm>
            <a:off x="8040193" y="3000376"/>
            <a:ext cx="150225" cy="112713"/>
          </a:xfrm>
          <a:prstGeom prst="rect">
            <a:avLst/>
          </a:prstGeom>
          <a:solidFill>
            <a:srgbClr val="FFC000"/>
          </a:solidFill>
          <a:ln w="12700" algn="ctr">
            <a:solidFill>
              <a:schemeClr val="bg1"/>
            </a:solidFill>
            <a:round/>
            <a:headEnd/>
            <a:tailEnd/>
          </a:ln>
        </p:spPr>
        <p:txBody>
          <a:bodyPr wrap="none" anchor="ctr"/>
          <a:lstStyle/>
          <a:p>
            <a:pPr algn="ctr" rtl="0"/>
            <a:endParaRPr lang="en-US" dirty="0"/>
          </a:p>
        </p:txBody>
      </p:sp>
      <p:sp>
        <p:nvSpPr>
          <p:cNvPr id="138" name="TextBox 1">
            <a:extLst>
              <a:ext uri="{FF2B5EF4-FFF2-40B4-BE49-F238E27FC236}">
                <a16:creationId xmlns:a16="http://schemas.microsoft.com/office/drawing/2014/main" id="{62E8B4B4-A0CE-4A8E-B584-D42AD42E8941}"/>
              </a:ext>
            </a:extLst>
          </p:cNvPr>
          <p:cNvSpPr txBox="1">
            <a:spLocks noChangeArrowheads="1"/>
          </p:cNvSpPr>
          <p:nvPr/>
        </p:nvSpPr>
        <p:spPr bwMode="auto">
          <a:xfrm>
            <a:off x="9925407" y="6062663"/>
            <a:ext cx="174556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Kasım 2017 itibarıyla</a:t>
            </a:r>
          </a:p>
        </p:txBody>
      </p:sp>
      <p:sp>
        <p:nvSpPr>
          <p:cNvPr id="139" name="TextBox 3">
            <a:extLst>
              <a:ext uri="{FF2B5EF4-FFF2-40B4-BE49-F238E27FC236}">
                <a16:creationId xmlns:a16="http://schemas.microsoft.com/office/drawing/2014/main" id="{0C2BC14A-6D70-460C-B1EA-1273E9591C24}"/>
              </a:ext>
            </a:extLst>
          </p:cNvPr>
          <p:cNvSpPr txBox="1">
            <a:spLocks noChangeArrowheads="1"/>
          </p:cNvSpPr>
          <p:nvPr/>
        </p:nvSpPr>
        <p:spPr bwMode="auto">
          <a:xfrm>
            <a:off x="8190418" y="3238323"/>
            <a:ext cx="196798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spcBef>
                <a:spcPts val="0"/>
              </a:spcBef>
            </a:pPr>
            <a:r>
              <a:rPr lang="en-GB" sz="1200" b="0" dirty="0"/>
              <a:t>Cortex-M7</a:t>
            </a:r>
          </a:p>
          <a:p>
            <a:pPr algn="l" rtl="0" eaLnBrk="1" hangingPunct="1">
              <a:spcBef>
                <a:spcPts val="0"/>
              </a:spcBef>
            </a:pPr>
            <a:r>
              <a:rPr lang="en-GB" sz="1200" b="0" dirty="0"/>
              <a:t>Cortex-M4</a:t>
            </a:r>
          </a:p>
          <a:p>
            <a:pPr algn="l" rtl="0" eaLnBrk="1" hangingPunct="1">
              <a:spcBef>
                <a:spcPts val="0"/>
              </a:spcBef>
            </a:pPr>
            <a:r>
              <a:rPr lang="en-GB" sz="1200" b="0" dirty="0"/>
              <a:t>Cortex-M3</a:t>
            </a:r>
          </a:p>
          <a:p>
            <a:pPr algn="l" rtl="0" eaLnBrk="1" hangingPunct="1">
              <a:spcBef>
                <a:spcPts val="0"/>
              </a:spcBef>
            </a:pPr>
            <a:r>
              <a:rPr lang="en-GB" sz="1200" b="0" dirty="0"/>
              <a:t>Cortex-M1</a:t>
            </a:r>
          </a:p>
          <a:p>
            <a:pPr algn="l" rtl="0" eaLnBrk="1" hangingPunct="1">
              <a:spcBef>
                <a:spcPts val="0"/>
              </a:spcBef>
            </a:pPr>
            <a:r>
              <a:rPr lang="en-GB" sz="1200" b="0" dirty="0"/>
              <a:t>Cortex-M0 +</a:t>
            </a:r>
          </a:p>
          <a:p>
            <a:pPr algn="l" rtl="0" eaLnBrk="1" hangingPunct="1">
              <a:spcBef>
                <a:spcPts val="0"/>
              </a:spcBef>
            </a:pPr>
            <a:r>
              <a:rPr lang="en-GB" sz="1200" b="0" dirty="0"/>
              <a:t>Cortex-M0</a:t>
            </a:r>
          </a:p>
          <a:p>
            <a:pPr algn="l" rtl="0" eaLnBrk="1" hangingPunct="1">
              <a:spcBef>
                <a:spcPts val="0"/>
              </a:spcBef>
            </a:pPr>
            <a:r>
              <a:rPr lang="en-GB" sz="1200" b="0" dirty="0"/>
              <a:t>Cortex-M23</a:t>
            </a:r>
          </a:p>
          <a:p>
            <a:pPr algn="l" rtl="0" eaLnBrk="1" hangingPunct="1">
              <a:spcBef>
                <a:spcPts val="0"/>
              </a:spcBef>
            </a:pPr>
            <a:r>
              <a:rPr lang="en-GB" sz="1200" b="0" dirty="0"/>
              <a:t>Cortex-M33</a:t>
            </a:r>
          </a:p>
        </p:txBody>
      </p:sp>
      <p:sp>
        <p:nvSpPr>
          <p:cNvPr id="140" name="TextBox 3">
            <a:extLst>
              <a:ext uri="{FF2B5EF4-FFF2-40B4-BE49-F238E27FC236}">
                <a16:creationId xmlns:a16="http://schemas.microsoft.com/office/drawing/2014/main" id="{A09EF48E-E2AF-44FD-BCB6-088708F675F9}"/>
              </a:ext>
            </a:extLst>
          </p:cNvPr>
          <p:cNvSpPr txBox="1">
            <a:spLocks noChangeArrowheads="1"/>
          </p:cNvSpPr>
          <p:nvPr/>
        </p:nvSpPr>
        <p:spPr bwMode="auto">
          <a:xfrm>
            <a:off x="8185875" y="2540879"/>
            <a:ext cx="197177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2">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spcBef>
                <a:spcPts val="0"/>
              </a:spcBef>
            </a:pPr>
            <a:r>
              <a:rPr lang="en-GB" sz="1200" b="0" dirty="0"/>
              <a:t>Cortex-R8</a:t>
            </a:r>
          </a:p>
          <a:p>
            <a:pPr algn="l" rtl="0" eaLnBrk="1" hangingPunct="1">
              <a:spcBef>
                <a:spcPts val="0"/>
              </a:spcBef>
            </a:pPr>
            <a:r>
              <a:rPr lang="en-GB" sz="1200" b="0" dirty="0"/>
              <a:t>Cortex-R7</a:t>
            </a:r>
          </a:p>
          <a:p>
            <a:pPr algn="l" rtl="0" eaLnBrk="1" hangingPunct="1">
              <a:spcBef>
                <a:spcPts val="0"/>
              </a:spcBef>
            </a:pPr>
            <a:endParaRPr lang="en-GB" sz="1200" b="0" dirty="0"/>
          </a:p>
          <a:p>
            <a:pPr algn="l" rtl="0" eaLnBrk="1" hangingPunct="1">
              <a:spcBef>
                <a:spcPts val="0"/>
              </a:spcBef>
            </a:pPr>
            <a:endParaRPr lang="en-GB" sz="1200" b="0" dirty="0"/>
          </a:p>
          <a:p>
            <a:pPr algn="l" rtl="0" eaLnBrk="1" hangingPunct="1">
              <a:spcBef>
                <a:spcPts val="0"/>
              </a:spcBef>
            </a:pPr>
            <a:r>
              <a:rPr lang="en-GB" sz="1200" b="0" dirty="0"/>
              <a:t>Cortex-R52</a:t>
            </a:r>
          </a:p>
          <a:p>
            <a:pPr algn="l" rtl="0" eaLnBrk="1" hangingPunct="1">
              <a:spcBef>
                <a:spcPts val="0"/>
              </a:spcBef>
            </a:pPr>
            <a:r>
              <a:rPr lang="en-GB" sz="1200" b="0" dirty="0"/>
              <a:t>Cortex-R5</a:t>
            </a:r>
          </a:p>
          <a:p>
            <a:pPr algn="l" rtl="0" eaLnBrk="1" hangingPunct="1">
              <a:spcBef>
                <a:spcPts val="0"/>
              </a:spcBef>
            </a:pPr>
            <a:r>
              <a:rPr lang="en-GB" sz="1200" b="0" dirty="0"/>
              <a:t>Cortex-R4</a:t>
            </a:r>
          </a:p>
        </p:txBody>
      </p:sp>
      <p:sp>
        <p:nvSpPr>
          <p:cNvPr id="141" name="TextBox 140">
            <a:extLst>
              <a:ext uri="{FF2B5EF4-FFF2-40B4-BE49-F238E27FC236}">
                <a16:creationId xmlns:a16="http://schemas.microsoft.com/office/drawing/2014/main" id="{FDEAA88E-04A9-4471-86B8-BED7B92AD995}"/>
              </a:ext>
            </a:extLst>
          </p:cNvPr>
          <p:cNvSpPr txBox="1"/>
          <p:nvPr/>
        </p:nvSpPr>
        <p:spPr>
          <a:xfrm>
            <a:off x="8272938" y="1690639"/>
            <a:ext cx="1808548" cy="1077218"/>
          </a:xfrm>
          <a:prstGeom prst="rect">
            <a:avLst/>
          </a:prstGeom>
          <a:noFill/>
        </p:spPr>
        <p:txBody>
          <a:bodyPr wrap="square" lIns="0" tIns="0" rIns="0" bIns="0" numCol="2" rtlCol="0">
            <a:spAutoFit/>
          </a:bodyPr>
          <a:lstStyle/>
          <a:p>
            <a:pPr algn="l" rtl="0" eaLnBrk="1" hangingPunct="1">
              <a:spcBef>
                <a:spcPts val="300"/>
              </a:spcBef>
            </a:pPr>
            <a:r>
              <a:rPr lang="en-GB" sz="1200" dirty="0">
                <a:solidFill>
                  <a:srgbClr val="000000"/>
                </a:solidFill>
                <a:latin typeface="Arial" charset="0"/>
                <a:ea typeface="MS PGothic" pitchFamily="34" charset="-128"/>
              </a:rPr>
              <a:t>Cortex-A17</a:t>
            </a:r>
          </a:p>
          <a:p>
            <a:pPr algn="l" rtl="0" eaLnBrk="1" hangingPunct="1">
              <a:spcBef>
                <a:spcPts val="300"/>
              </a:spcBef>
            </a:pPr>
            <a:r>
              <a:rPr lang="en-GB" sz="1200" dirty="0">
                <a:solidFill>
                  <a:srgbClr val="000000"/>
                </a:solidFill>
                <a:latin typeface="Arial" charset="0"/>
                <a:ea typeface="MS PGothic" pitchFamily="34" charset="-128"/>
              </a:rPr>
              <a:t>Cortex-A15</a:t>
            </a:r>
          </a:p>
          <a:p>
            <a:pPr algn="l" rtl="0" eaLnBrk="1" hangingPunct="1">
              <a:spcBef>
                <a:spcPts val="300"/>
              </a:spcBef>
            </a:pPr>
            <a:r>
              <a:rPr lang="en-GB" sz="1200" dirty="0">
                <a:solidFill>
                  <a:srgbClr val="000000"/>
                </a:solidFill>
                <a:latin typeface="Arial" charset="0"/>
                <a:ea typeface="MS PGothic" pitchFamily="34" charset="-128"/>
              </a:rPr>
              <a:t>Cortex-A9</a:t>
            </a:r>
          </a:p>
          <a:p>
            <a:pPr algn="l" rtl="0" eaLnBrk="1" hangingPunct="1">
              <a:spcBef>
                <a:spcPts val="300"/>
              </a:spcBef>
            </a:pPr>
            <a:endParaRPr lang="en-GB" sz="1200" dirty="0">
              <a:solidFill>
                <a:srgbClr val="000000"/>
              </a:solidFill>
              <a:latin typeface="Arial" charset="0"/>
              <a:ea typeface="MS PGothic" pitchFamily="34" charset="-128"/>
            </a:endParaRPr>
          </a:p>
          <a:p>
            <a:pPr algn="l" rtl="0" eaLnBrk="1" hangingPunct="1">
              <a:spcBef>
                <a:spcPts val="300"/>
              </a:spcBef>
            </a:pPr>
            <a:endParaRPr lang="en-GB" sz="1200" dirty="0">
              <a:solidFill>
                <a:srgbClr val="000000"/>
              </a:solidFill>
              <a:latin typeface="Arial" charset="0"/>
              <a:ea typeface="MS PGothic" pitchFamily="34" charset="-128"/>
            </a:endParaRPr>
          </a:p>
          <a:p>
            <a:pPr algn="l" rtl="0" eaLnBrk="1" hangingPunct="1">
              <a:spcBef>
                <a:spcPts val="300"/>
              </a:spcBef>
            </a:pPr>
            <a:r>
              <a:rPr lang="en-GB" sz="1200" dirty="0">
                <a:solidFill>
                  <a:srgbClr val="000000"/>
                </a:solidFill>
                <a:latin typeface="Arial" charset="0"/>
                <a:ea typeface="MS PGothic" pitchFamily="34" charset="-128"/>
              </a:rPr>
              <a:t>Cortex-A8</a:t>
            </a:r>
          </a:p>
          <a:p>
            <a:pPr algn="l" rtl="0" eaLnBrk="1" hangingPunct="1">
              <a:spcBef>
                <a:spcPts val="300"/>
              </a:spcBef>
            </a:pPr>
            <a:r>
              <a:rPr lang="en-GB" sz="1200" dirty="0">
                <a:solidFill>
                  <a:srgbClr val="000000"/>
                </a:solidFill>
                <a:latin typeface="Arial" charset="0"/>
                <a:ea typeface="MS PGothic" pitchFamily="34" charset="-128"/>
              </a:rPr>
              <a:t>Cortex-A7</a:t>
            </a:r>
          </a:p>
          <a:p>
            <a:pPr algn="l" rtl="0" eaLnBrk="1" hangingPunct="1">
              <a:spcBef>
                <a:spcPts val="300"/>
              </a:spcBef>
              <a:spcAft>
                <a:spcPts val="600"/>
              </a:spcAft>
            </a:pPr>
            <a:r>
              <a:rPr lang="en-GB" sz="1200" dirty="0">
                <a:solidFill>
                  <a:srgbClr val="000000"/>
                </a:solidFill>
                <a:latin typeface="Arial" charset="0"/>
                <a:ea typeface="MS PGothic" pitchFamily="34" charset="-128"/>
              </a:rPr>
              <a:t>Cortex-A5</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200" kern="1200" dirty="0" err="1">
              <a:solidFill>
                <a:schemeClr val="tx2"/>
              </a:solidFill>
              <a:latin typeface="+mn-lt"/>
              <a:ea typeface="+mn-ea"/>
              <a:cs typeface="+mn-cs"/>
            </a:endParaRPr>
          </a:p>
        </p:txBody>
      </p:sp>
      <p:sp>
        <p:nvSpPr>
          <p:cNvPr id="142" name="TextBox 141">
            <a:extLst>
              <a:ext uri="{FF2B5EF4-FFF2-40B4-BE49-F238E27FC236}">
                <a16:creationId xmlns:a16="http://schemas.microsoft.com/office/drawing/2014/main" id="{4CA4C030-36D6-400D-B778-8E01651F0437}"/>
              </a:ext>
            </a:extLst>
          </p:cNvPr>
          <p:cNvSpPr txBox="1"/>
          <p:nvPr/>
        </p:nvSpPr>
        <p:spPr>
          <a:xfrm>
            <a:off x="8271522" y="815081"/>
            <a:ext cx="1809963" cy="854080"/>
          </a:xfrm>
          <a:prstGeom prst="rect">
            <a:avLst/>
          </a:prstGeom>
          <a:noFill/>
        </p:spPr>
        <p:txBody>
          <a:bodyPr wrap="square" lIns="0" tIns="0" rIns="0" bIns="0" numCol="2" rtlCol="0">
            <a:spAutoFit/>
          </a:bodyPr>
          <a:lstStyle/>
          <a:p>
            <a:pPr algn="l" rtl="0" eaLnBrk="1" hangingPunct="1">
              <a:spcBef>
                <a:spcPts val="300"/>
              </a:spcBef>
            </a:pPr>
            <a:r>
              <a:rPr lang="en-GB" sz="1200" dirty="0">
                <a:solidFill>
                  <a:srgbClr val="000000"/>
                </a:solidFill>
                <a:latin typeface="Arial" charset="0"/>
                <a:ea typeface="MS PGothic" pitchFamily="34" charset="-128"/>
              </a:rPr>
              <a:t>Cortex-A75</a:t>
            </a:r>
          </a:p>
          <a:p>
            <a:pPr algn="l" rtl="0" eaLnBrk="1" hangingPunct="1">
              <a:spcBef>
                <a:spcPts val="300"/>
              </a:spcBef>
            </a:pPr>
            <a:r>
              <a:rPr lang="en-GB" sz="1200" dirty="0">
                <a:solidFill>
                  <a:srgbClr val="000000"/>
                </a:solidFill>
                <a:latin typeface="Arial" charset="0"/>
                <a:ea typeface="MS PGothic" pitchFamily="34" charset="-128"/>
              </a:rPr>
              <a:t>Cortex-A73</a:t>
            </a:r>
          </a:p>
          <a:p>
            <a:pPr algn="l" rtl="0" eaLnBrk="1" hangingPunct="1">
              <a:spcBef>
                <a:spcPts val="300"/>
              </a:spcBef>
            </a:pPr>
            <a:r>
              <a:rPr lang="en-GB" sz="1200" dirty="0">
                <a:solidFill>
                  <a:srgbClr val="000000"/>
                </a:solidFill>
                <a:latin typeface="Arial" charset="0"/>
                <a:ea typeface="MS PGothic" pitchFamily="34" charset="-128"/>
              </a:rPr>
              <a:t>Cortex-A72</a:t>
            </a:r>
          </a:p>
          <a:p>
            <a:pPr algn="l" rtl="0" eaLnBrk="1" hangingPunct="1">
              <a:spcBef>
                <a:spcPts val="300"/>
              </a:spcBef>
            </a:pPr>
            <a:r>
              <a:rPr lang="en-GB" sz="1200" dirty="0">
                <a:solidFill>
                  <a:srgbClr val="000000"/>
                </a:solidFill>
                <a:latin typeface="Arial" charset="0"/>
                <a:ea typeface="MS PGothic" pitchFamily="34" charset="-128"/>
              </a:rPr>
              <a:t>Cortex-A57</a:t>
            </a:r>
          </a:p>
          <a:p>
            <a:pPr algn="l" rtl="0" eaLnBrk="1" hangingPunct="1">
              <a:spcBef>
                <a:spcPts val="300"/>
              </a:spcBef>
            </a:pPr>
            <a:r>
              <a:rPr lang="en-GB" sz="1200" dirty="0">
                <a:solidFill>
                  <a:srgbClr val="000000"/>
                </a:solidFill>
                <a:latin typeface="Arial" charset="0"/>
                <a:ea typeface="MS PGothic" pitchFamily="34" charset="-128"/>
              </a:rPr>
              <a:t>Cortex-A55</a:t>
            </a:r>
          </a:p>
          <a:p>
            <a:pPr algn="l" rtl="0" eaLnBrk="1" hangingPunct="1">
              <a:spcBef>
                <a:spcPts val="300"/>
              </a:spcBef>
            </a:pPr>
            <a:r>
              <a:rPr lang="en-GB" sz="1200" dirty="0">
                <a:solidFill>
                  <a:srgbClr val="000000"/>
                </a:solidFill>
                <a:latin typeface="Arial" charset="0"/>
                <a:ea typeface="MS PGothic" pitchFamily="34" charset="-128"/>
              </a:rPr>
              <a:t>Cortex-A53</a:t>
            </a:r>
          </a:p>
          <a:p>
            <a:pPr algn="l" rtl="0" eaLnBrk="1" hangingPunct="1">
              <a:spcBef>
                <a:spcPts val="300"/>
              </a:spcBef>
            </a:pPr>
            <a:r>
              <a:rPr lang="en-GB" sz="1200" dirty="0">
                <a:solidFill>
                  <a:srgbClr val="000000"/>
                </a:solidFill>
                <a:latin typeface="Arial" charset="0"/>
                <a:ea typeface="MS PGothic" pitchFamily="34" charset="-128"/>
              </a:rPr>
              <a:t>Cortex-A35</a:t>
            </a:r>
          </a:p>
          <a:p>
            <a:pPr algn="l" rtl="0" eaLnBrk="1" hangingPunct="1">
              <a:spcBef>
                <a:spcPts val="300"/>
              </a:spcBef>
            </a:pPr>
            <a:r>
              <a:rPr lang="en-GB" sz="1200" dirty="0">
                <a:solidFill>
                  <a:srgbClr val="000000"/>
                </a:solidFill>
                <a:latin typeface="Arial" charset="0"/>
                <a:ea typeface="MS PGothic" pitchFamily="34" charset="-128"/>
              </a:rPr>
              <a:t>Cortex-A32</a:t>
            </a:r>
          </a:p>
        </p:txBody>
      </p:sp>
    </p:spTree>
    <p:extLst>
      <p:ext uri="{BB962C8B-B14F-4D97-AF65-F5344CB8AC3E}">
        <p14:creationId xmlns:p14="http://schemas.microsoft.com/office/powerpoint/2010/main" val="31712319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noProof="0" dirty="0" smtClean="0">
                <a:latin typeface="+mn-lt"/>
              </a:rPr>
              <a:t>Alanlardan bazıları cihaz alanları olarak kabul edilir, bu da bu alanlardaki farklı adreslere erişimin kodda belirtilen aynı sırayla gerçekleşmesi gerektiği anlamına gelir. </a:t>
            </a:r>
            <a:r>
              <a:rPr lang="en-US" noProof="0" dirty="0" smtClean="0">
                <a:latin typeface="+mn-lt"/>
              </a:rPr>
              <a:t>Buna </a:t>
            </a:r>
            <a:r>
              <a:rPr lang="en-US" noProof="0" dirty="0" err="1" smtClean="0">
                <a:latin typeface="+mn-lt"/>
              </a:rPr>
              <a:t>çevre</a:t>
            </a:r>
            <a:r>
              <a:rPr lang="en-US" noProof="0" dirty="0" smtClean="0">
                <a:latin typeface="+mn-lt"/>
              </a:rPr>
              <a:t> </a:t>
            </a:r>
            <a:r>
              <a:rPr lang="en-US" noProof="0" dirty="0" err="1" smtClean="0">
                <a:latin typeface="+mn-lt"/>
              </a:rPr>
              <a:t>cihazları</a:t>
            </a:r>
            <a:r>
              <a:rPr lang="en-US" noProof="0" dirty="0" smtClean="0">
                <a:latin typeface="+mn-lt"/>
              </a:rPr>
              <a:t> </a:t>
            </a:r>
            <a:r>
              <a:rPr lang="en-US" noProof="0" dirty="0" err="1" smtClean="0">
                <a:latin typeface="+mn-lt"/>
              </a:rPr>
              <a:t>için</a:t>
            </a:r>
            <a:r>
              <a:rPr lang="en-US" noProof="0" dirty="0" smtClean="0">
                <a:latin typeface="+mn-lt"/>
              </a:rPr>
              <a:t> </a:t>
            </a:r>
            <a:r>
              <a:rPr lang="en-US" noProof="0" dirty="0" err="1" smtClean="0">
                <a:latin typeface="+mn-lt"/>
              </a:rPr>
              <a:t>ayrılmış</a:t>
            </a:r>
            <a:r>
              <a:rPr lang="en-US" noProof="0" dirty="0" smtClean="0">
                <a:latin typeface="+mn-lt"/>
              </a:rPr>
              <a:t> </a:t>
            </a:r>
            <a:r>
              <a:rPr lang="en-US" noProof="0" dirty="0" err="1" smtClean="0">
                <a:latin typeface="+mn-lt"/>
              </a:rPr>
              <a:t>çevre</a:t>
            </a:r>
            <a:r>
              <a:rPr lang="en-US" noProof="0" dirty="0" smtClean="0">
                <a:latin typeface="+mn-lt"/>
              </a:rPr>
              <a:t> </a:t>
            </a:r>
            <a:r>
              <a:rPr lang="en-US" noProof="0" dirty="0" err="1" smtClean="0">
                <a:latin typeface="+mn-lt"/>
              </a:rPr>
              <a:t>birimi</a:t>
            </a:r>
            <a:r>
              <a:rPr lang="en-US" noProof="0" dirty="0" smtClean="0">
                <a:latin typeface="+mn-lt"/>
              </a:rPr>
              <a:t> </a:t>
            </a:r>
            <a:r>
              <a:rPr lang="en-US" noProof="0" dirty="0" err="1" smtClean="0">
                <a:latin typeface="+mn-lt"/>
              </a:rPr>
              <a:t>bölgeside</a:t>
            </a:r>
            <a:r>
              <a:rPr lang="en-US" noProof="0" dirty="0" smtClean="0">
                <a:latin typeface="+mn-lt"/>
              </a:rPr>
              <a:t> </a:t>
            </a:r>
            <a:r>
              <a:rPr lang="en-US" noProof="0" dirty="0" err="1" smtClean="0">
                <a:latin typeface="+mn-lt"/>
              </a:rPr>
              <a:t>dahildir</a:t>
            </a:r>
            <a:r>
              <a:rPr lang="en-US" noProof="0" dirty="0" smtClean="0">
                <a:latin typeface="+mn-lt"/>
              </a:rPr>
              <a:t>.</a:t>
            </a:r>
            <a:endParaRPr lang="tr-TR" noProof="0" dirty="0">
              <a:latin typeface="+mn-lt"/>
            </a:endParaRPr>
          </a:p>
        </p:txBody>
      </p:sp>
    </p:spTree>
    <p:extLst>
      <p:ext uri="{BB962C8B-B14F-4D97-AF65-F5344CB8AC3E}">
        <p14:creationId xmlns:p14="http://schemas.microsoft.com/office/powerpoint/2010/main" val="3329402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Özel Çevre Veri Yolu</a:t>
            </a:r>
            <a:endParaRPr lang="tr-TR" noProof="0" dirty="0">
              <a:latin typeface="+mn-lt"/>
            </a:endParaRPr>
          </a:p>
        </p:txBody>
      </p:sp>
      <p:cxnSp>
        <p:nvCxnSpPr>
          <p:cNvPr id="6" name="Straight Connector 5">
            <a:extLst>
              <a:ext uri="{FF2B5EF4-FFF2-40B4-BE49-F238E27FC236}">
                <a16:creationId xmlns:a16="http://schemas.microsoft.com/office/drawing/2014/main" id="{49B7D611-7A02-479F-8191-A787521ABEFB}"/>
              </a:ext>
            </a:extLst>
          </p:cNvPr>
          <p:cNvCxnSpPr/>
          <p:nvPr/>
        </p:nvCxnSpPr>
        <p:spPr bwMode="auto">
          <a:xfrm flipV="1">
            <a:off x="9344452" y="1528255"/>
            <a:ext cx="583972" cy="6080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7" name="Straight Connector 6">
            <a:extLst>
              <a:ext uri="{FF2B5EF4-FFF2-40B4-BE49-F238E27FC236}">
                <a16:creationId xmlns:a16="http://schemas.microsoft.com/office/drawing/2014/main" id="{688C19B4-8466-4722-9C0D-7B096D6CB34E}"/>
              </a:ext>
            </a:extLst>
          </p:cNvPr>
          <p:cNvCxnSpPr/>
          <p:nvPr/>
        </p:nvCxnSpPr>
        <p:spPr bwMode="auto">
          <a:xfrm>
            <a:off x="9344452" y="2850642"/>
            <a:ext cx="583972" cy="59690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8" name="Straight Connector 7">
            <a:extLst>
              <a:ext uri="{FF2B5EF4-FFF2-40B4-BE49-F238E27FC236}">
                <a16:creationId xmlns:a16="http://schemas.microsoft.com/office/drawing/2014/main" id="{0CABA381-C85C-44BE-88FE-391D3AA2702D}"/>
              </a:ext>
            </a:extLst>
          </p:cNvPr>
          <p:cNvCxnSpPr/>
          <p:nvPr/>
        </p:nvCxnSpPr>
        <p:spPr bwMode="auto">
          <a:xfrm flipV="1">
            <a:off x="5146626" y="1518730"/>
            <a:ext cx="2189894" cy="45561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9" name="Straight Connector 8">
            <a:extLst>
              <a:ext uri="{FF2B5EF4-FFF2-40B4-BE49-F238E27FC236}">
                <a16:creationId xmlns:a16="http://schemas.microsoft.com/office/drawing/2014/main" id="{8C7FA07A-E189-4E57-B1BD-0E3BFE6A0A83}"/>
              </a:ext>
            </a:extLst>
          </p:cNvPr>
          <p:cNvCxnSpPr/>
          <p:nvPr/>
        </p:nvCxnSpPr>
        <p:spPr bwMode="auto">
          <a:xfrm>
            <a:off x="5146626" y="2363281"/>
            <a:ext cx="2192010" cy="1525587"/>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0" name="Rectangle 9">
            <a:extLst>
              <a:ext uri="{FF2B5EF4-FFF2-40B4-BE49-F238E27FC236}">
                <a16:creationId xmlns:a16="http://schemas.microsoft.com/office/drawing/2014/main" id="{3BBCBB15-B41F-4545-8C7D-6659334A4C38}"/>
              </a:ext>
            </a:extLst>
          </p:cNvPr>
          <p:cNvSpPr/>
          <p:nvPr/>
        </p:nvSpPr>
        <p:spPr bwMode="auto">
          <a:xfrm>
            <a:off x="3098493" y="1518731"/>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Ayrılmış</a:t>
            </a:r>
          </a:p>
        </p:txBody>
      </p:sp>
      <p:sp>
        <p:nvSpPr>
          <p:cNvPr id="11" name="Rectangle 10">
            <a:extLst>
              <a:ext uri="{FF2B5EF4-FFF2-40B4-BE49-F238E27FC236}">
                <a16:creationId xmlns:a16="http://schemas.microsoft.com/office/drawing/2014/main" id="{B1EEA791-8A9D-4DD0-BDBB-A676D3A6D336}"/>
              </a:ext>
            </a:extLst>
          </p:cNvPr>
          <p:cNvSpPr/>
          <p:nvPr/>
        </p:nvSpPr>
        <p:spPr bwMode="auto">
          <a:xfrm>
            <a:off x="3098493" y="2353755"/>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cihaz</a:t>
            </a:r>
          </a:p>
        </p:txBody>
      </p:sp>
      <p:sp>
        <p:nvSpPr>
          <p:cNvPr id="12" name="Rectangle 11">
            <a:extLst>
              <a:ext uri="{FF2B5EF4-FFF2-40B4-BE49-F238E27FC236}">
                <a16:creationId xmlns:a16="http://schemas.microsoft.com/office/drawing/2014/main" id="{14E5FA00-FF35-48A5-AD24-EC805B184432}"/>
              </a:ext>
            </a:extLst>
          </p:cNvPr>
          <p:cNvSpPr/>
          <p:nvPr/>
        </p:nvSpPr>
        <p:spPr bwMode="auto">
          <a:xfrm>
            <a:off x="3098493" y="3306255"/>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RAM</a:t>
            </a:r>
          </a:p>
        </p:txBody>
      </p:sp>
      <p:sp>
        <p:nvSpPr>
          <p:cNvPr id="13" name="Rectangle 12">
            <a:extLst>
              <a:ext uri="{FF2B5EF4-FFF2-40B4-BE49-F238E27FC236}">
                <a16:creationId xmlns:a16="http://schemas.microsoft.com/office/drawing/2014/main" id="{CA8108A4-7219-4753-B271-6623F8190B98}"/>
              </a:ext>
            </a:extLst>
          </p:cNvPr>
          <p:cNvSpPr/>
          <p:nvPr/>
        </p:nvSpPr>
        <p:spPr bwMode="auto">
          <a:xfrm>
            <a:off x="3098493" y="4258755"/>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Çevre birimleri</a:t>
            </a:r>
          </a:p>
        </p:txBody>
      </p:sp>
      <p:sp>
        <p:nvSpPr>
          <p:cNvPr id="14" name="Rectangle 13">
            <a:extLst>
              <a:ext uri="{FF2B5EF4-FFF2-40B4-BE49-F238E27FC236}">
                <a16:creationId xmlns:a16="http://schemas.microsoft.com/office/drawing/2014/main" id="{92D12A5B-CE2A-4F5E-8E7A-7397CB1EDF8E}"/>
              </a:ext>
            </a:extLst>
          </p:cNvPr>
          <p:cNvSpPr/>
          <p:nvPr/>
        </p:nvSpPr>
        <p:spPr bwMode="auto">
          <a:xfrm>
            <a:off x="3098493" y="4735005"/>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SRAM</a:t>
            </a:r>
          </a:p>
        </p:txBody>
      </p:sp>
      <p:sp>
        <p:nvSpPr>
          <p:cNvPr id="15" name="Rectangle 14">
            <a:extLst>
              <a:ext uri="{FF2B5EF4-FFF2-40B4-BE49-F238E27FC236}">
                <a16:creationId xmlns:a16="http://schemas.microsoft.com/office/drawing/2014/main" id="{165C715F-A142-46E8-B0A3-6B041ECCC67A}"/>
              </a:ext>
            </a:extLst>
          </p:cNvPr>
          <p:cNvSpPr/>
          <p:nvPr/>
        </p:nvSpPr>
        <p:spPr bwMode="auto">
          <a:xfrm>
            <a:off x="3098493" y="5211255"/>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Kod</a:t>
            </a:r>
          </a:p>
        </p:txBody>
      </p:sp>
      <p:sp>
        <p:nvSpPr>
          <p:cNvPr id="16" name="TextBox 15">
            <a:extLst>
              <a:ext uri="{FF2B5EF4-FFF2-40B4-BE49-F238E27FC236}">
                <a16:creationId xmlns:a16="http://schemas.microsoft.com/office/drawing/2014/main" id="{EB02EAB3-A766-42CB-9730-FB267F95E415}"/>
              </a:ext>
            </a:extLst>
          </p:cNvPr>
          <p:cNvSpPr txBox="1"/>
          <p:nvPr/>
        </p:nvSpPr>
        <p:spPr>
          <a:xfrm>
            <a:off x="5002749" y="2147381"/>
            <a:ext cx="1345674" cy="231775"/>
          </a:xfrm>
          <a:prstGeom prst="rect">
            <a:avLst/>
          </a:prstGeom>
          <a:noFill/>
        </p:spPr>
        <p:txBody>
          <a:bodyPr>
            <a:spAutoFit/>
          </a:bodyPr>
          <a:lstStyle/>
          <a:p>
            <a:pPr algn="l" rtl="0">
              <a:defRPr/>
            </a:pPr>
            <a:r>
              <a:rPr lang="en-GB" sz="900" b="0" spc="10" dirty="0"/>
              <a:t>0xE0000000</a:t>
            </a:r>
          </a:p>
        </p:txBody>
      </p:sp>
      <p:sp>
        <p:nvSpPr>
          <p:cNvPr id="17" name="Rectangle 16">
            <a:extLst>
              <a:ext uri="{FF2B5EF4-FFF2-40B4-BE49-F238E27FC236}">
                <a16:creationId xmlns:a16="http://schemas.microsoft.com/office/drawing/2014/main" id="{FFA5E403-6D0A-4480-BB29-89B726A3D72F}"/>
              </a:ext>
            </a:extLst>
          </p:cNvPr>
          <p:cNvSpPr/>
          <p:nvPr/>
        </p:nvSpPr>
        <p:spPr bwMode="auto">
          <a:xfrm>
            <a:off x="3098493" y="1966405"/>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050" b="0" dirty="0"/>
              <a:t>Özel Çevre </a:t>
            </a:r>
            <a:r>
              <a:rPr lang="en-GB" sz="1050" b="0" dirty="0" err="1"/>
              <a:t>Birimi</a:t>
            </a:r>
            <a:r>
              <a:rPr lang="en-GB" sz="1050" b="0" dirty="0"/>
              <a:t> </a:t>
            </a:r>
            <a:r>
              <a:rPr lang="en-GB" sz="1050" b="0" dirty="0" smtClean="0"/>
              <a:t>Bus</a:t>
            </a:r>
            <a:endParaRPr lang="en-GB" sz="1050" dirty="0"/>
          </a:p>
        </p:txBody>
      </p:sp>
      <p:sp>
        <p:nvSpPr>
          <p:cNvPr id="18" name="TextBox 17">
            <a:extLst>
              <a:ext uri="{FF2B5EF4-FFF2-40B4-BE49-F238E27FC236}">
                <a16:creationId xmlns:a16="http://schemas.microsoft.com/office/drawing/2014/main" id="{A8F29144-D417-4E7E-9E45-884D2A4BC92D}"/>
              </a:ext>
            </a:extLst>
          </p:cNvPr>
          <p:cNvSpPr txBox="1"/>
          <p:nvPr/>
        </p:nvSpPr>
        <p:spPr>
          <a:xfrm>
            <a:off x="5011212" y="1925131"/>
            <a:ext cx="1345674" cy="231775"/>
          </a:xfrm>
          <a:prstGeom prst="rect">
            <a:avLst/>
          </a:prstGeom>
          <a:noFill/>
        </p:spPr>
        <p:txBody>
          <a:bodyPr>
            <a:spAutoFit/>
          </a:bodyPr>
          <a:lstStyle/>
          <a:p>
            <a:pPr algn="l" rtl="0">
              <a:defRPr/>
            </a:pPr>
            <a:r>
              <a:rPr lang="en-GB" sz="900" b="0" spc="10" dirty="0"/>
              <a:t>0xE00FFFFF</a:t>
            </a:r>
          </a:p>
        </p:txBody>
      </p:sp>
      <p:sp>
        <p:nvSpPr>
          <p:cNvPr id="19" name="Rectangle 18">
            <a:extLst>
              <a:ext uri="{FF2B5EF4-FFF2-40B4-BE49-F238E27FC236}">
                <a16:creationId xmlns:a16="http://schemas.microsoft.com/office/drawing/2014/main" id="{DE3D4507-7406-42EF-A670-B94E30EF8644}"/>
              </a:ext>
            </a:extLst>
          </p:cNvPr>
          <p:cNvSpPr/>
          <p:nvPr/>
        </p:nvSpPr>
        <p:spPr bwMode="auto">
          <a:xfrm>
            <a:off x="7338636" y="1518731"/>
            <a:ext cx="2005816"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ROM Tablosu</a:t>
            </a:r>
          </a:p>
        </p:txBody>
      </p:sp>
      <p:sp>
        <p:nvSpPr>
          <p:cNvPr id="20" name="Rectangle 19">
            <a:extLst>
              <a:ext uri="{FF2B5EF4-FFF2-40B4-BE49-F238E27FC236}">
                <a16:creationId xmlns:a16="http://schemas.microsoft.com/office/drawing/2014/main" id="{D4D51F98-79C4-4D77-878E-CA2315133566}"/>
              </a:ext>
            </a:extLst>
          </p:cNvPr>
          <p:cNvSpPr/>
          <p:nvPr/>
        </p:nvSpPr>
        <p:spPr bwMode="auto">
          <a:xfrm>
            <a:off x="7338636" y="1782255"/>
            <a:ext cx="2005816" cy="33496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endParaRPr lang="en-GB" sz="1100" dirty="0"/>
          </a:p>
        </p:txBody>
      </p:sp>
      <p:sp>
        <p:nvSpPr>
          <p:cNvPr id="21" name="Rectangle 20">
            <a:extLst>
              <a:ext uri="{FF2B5EF4-FFF2-40B4-BE49-F238E27FC236}">
                <a16:creationId xmlns:a16="http://schemas.microsoft.com/office/drawing/2014/main" id="{2C4D76B5-787A-4DF9-8EB2-EDD37C9E3ADF}"/>
              </a:ext>
            </a:extLst>
          </p:cNvPr>
          <p:cNvSpPr/>
          <p:nvPr/>
        </p:nvSpPr>
        <p:spPr bwMode="auto">
          <a:xfrm>
            <a:off x="7338636" y="2117217"/>
            <a:ext cx="2005816" cy="7254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Sistem Kontrol Alanı</a:t>
            </a:r>
          </a:p>
          <a:p>
            <a:pPr algn="ctr" rtl="0">
              <a:defRPr/>
            </a:pPr>
            <a:r>
              <a:rPr lang="en-GB" sz="1100" b="0" dirty="0"/>
              <a:t>(SCS)</a:t>
            </a:r>
          </a:p>
        </p:txBody>
      </p:sp>
      <p:sp>
        <p:nvSpPr>
          <p:cNvPr id="22" name="Rectangle 21">
            <a:extLst>
              <a:ext uri="{FF2B5EF4-FFF2-40B4-BE49-F238E27FC236}">
                <a16:creationId xmlns:a16="http://schemas.microsoft.com/office/drawing/2014/main" id="{91BC0EFC-BBEA-448C-A0AE-0AA956A6AF93}"/>
              </a:ext>
            </a:extLst>
          </p:cNvPr>
          <p:cNvSpPr/>
          <p:nvPr/>
        </p:nvSpPr>
        <p:spPr bwMode="auto">
          <a:xfrm>
            <a:off x="7338636" y="2837942"/>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endParaRPr lang="en-GB" sz="1100" dirty="0"/>
          </a:p>
        </p:txBody>
      </p:sp>
      <p:sp>
        <p:nvSpPr>
          <p:cNvPr id="23" name="Rectangle 22">
            <a:extLst>
              <a:ext uri="{FF2B5EF4-FFF2-40B4-BE49-F238E27FC236}">
                <a16:creationId xmlns:a16="http://schemas.microsoft.com/office/drawing/2014/main" id="{DA97B34E-E9C1-4B32-98CF-06A06CDED34B}"/>
              </a:ext>
            </a:extLst>
          </p:cNvPr>
          <p:cNvSpPr/>
          <p:nvPr/>
        </p:nvSpPr>
        <p:spPr bwMode="auto">
          <a:xfrm>
            <a:off x="7338636" y="3098292"/>
            <a:ext cx="2005816" cy="26193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Kırılma Noktası Birimi</a:t>
            </a:r>
          </a:p>
        </p:txBody>
      </p:sp>
      <p:sp>
        <p:nvSpPr>
          <p:cNvPr id="24" name="Rectangle 23">
            <a:extLst>
              <a:ext uri="{FF2B5EF4-FFF2-40B4-BE49-F238E27FC236}">
                <a16:creationId xmlns:a16="http://schemas.microsoft.com/office/drawing/2014/main" id="{34A2684D-43DE-483A-A909-6C363C97F442}"/>
              </a:ext>
            </a:extLst>
          </p:cNvPr>
          <p:cNvSpPr/>
          <p:nvPr/>
        </p:nvSpPr>
        <p:spPr bwMode="auto">
          <a:xfrm>
            <a:off x="7338636" y="3360230"/>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Veri İzleme Noktası Birimi</a:t>
            </a:r>
            <a:endParaRPr lang="en-GB" sz="1100" dirty="0"/>
          </a:p>
        </p:txBody>
      </p:sp>
      <p:sp>
        <p:nvSpPr>
          <p:cNvPr id="25" name="Rectangle 24">
            <a:extLst>
              <a:ext uri="{FF2B5EF4-FFF2-40B4-BE49-F238E27FC236}">
                <a16:creationId xmlns:a16="http://schemas.microsoft.com/office/drawing/2014/main" id="{81F3C3CA-D173-49EF-BC72-707A301DA34E}"/>
              </a:ext>
            </a:extLst>
          </p:cNvPr>
          <p:cNvSpPr/>
          <p:nvPr/>
        </p:nvSpPr>
        <p:spPr bwMode="auto">
          <a:xfrm>
            <a:off x="7338636" y="3611056"/>
            <a:ext cx="2005816" cy="2619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p>
        </p:txBody>
      </p:sp>
      <p:sp>
        <p:nvSpPr>
          <p:cNvPr id="26" name="Rectangle 25">
            <a:extLst>
              <a:ext uri="{FF2B5EF4-FFF2-40B4-BE49-F238E27FC236}">
                <a16:creationId xmlns:a16="http://schemas.microsoft.com/office/drawing/2014/main" id="{7E11AC26-083F-45E4-95CC-399E062F2015}"/>
              </a:ext>
            </a:extLst>
          </p:cNvPr>
          <p:cNvSpPr/>
          <p:nvPr/>
        </p:nvSpPr>
        <p:spPr bwMode="auto">
          <a:xfrm>
            <a:off x="9928424" y="1528255"/>
            <a:ext cx="2005816" cy="21431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Hata Ayıklama Kontrolü</a:t>
            </a:r>
          </a:p>
        </p:txBody>
      </p:sp>
      <p:sp>
        <p:nvSpPr>
          <p:cNvPr id="27" name="Rectangle 26">
            <a:extLst>
              <a:ext uri="{FF2B5EF4-FFF2-40B4-BE49-F238E27FC236}">
                <a16:creationId xmlns:a16="http://schemas.microsoft.com/office/drawing/2014/main" id="{5F5798CF-9E02-4082-947A-ACFD14B49E25}"/>
              </a:ext>
            </a:extLst>
          </p:cNvPr>
          <p:cNvSpPr/>
          <p:nvPr/>
        </p:nvSpPr>
        <p:spPr bwMode="auto">
          <a:xfrm>
            <a:off x="9928424" y="2055306"/>
            <a:ext cx="2005816" cy="5794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İç içe Vektörel </a:t>
            </a:r>
          </a:p>
          <a:p>
            <a:pPr algn="ctr" rtl="0">
              <a:defRPr/>
            </a:pPr>
            <a:r>
              <a:rPr lang="en-GB" sz="1100" b="0" dirty="0"/>
              <a:t>Kesinti Denetleyicisi</a:t>
            </a:r>
          </a:p>
          <a:p>
            <a:pPr algn="ctr" rtl="0">
              <a:defRPr/>
            </a:pPr>
            <a:r>
              <a:rPr lang="en-GB" sz="1100" b="0" dirty="0"/>
              <a:t>(NVIC)</a:t>
            </a:r>
            <a:endParaRPr lang="en-GB" sz="1100" dirty="0"/>
          </a:p>
        </p:txBody>
      </p:sp>
      <p:sp>
        <p:nvSpPr>
          <p:cNvPr id="28" name="Rectangle 27">
            <a:extLst>
              <a:ext uri="{FF2B5EF4-FFF2-40B4-BE49-F238E27FC236}">
                <a16:creationId xmlns:a16="http://schemas.microsoft.com/office/drawing/2014/main" id="{EAA8AEE7-0EA1-4666-851C-E2ACC8E530EF}"/>
              </a:ext>
            </a:extLst>
          </p:cNvPr>
          <p:cNvSpPr/>
          <p:nvPr/>
        </p:nvSpPr>
        <p:spPr bwMode="auto">
          <a:xfrm>
            <a:off x="9928424" y="2634743"/>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p>
        </p:txBody>
      </p:sp>
      <p:sp>
        <p:nvSpPr>
          <p:cNvPr id="29" name="Rectangle 28">
            <a:extLst>
              <a:ext uri="{FF2B5EF4-FFF2-40B4-BE49-F238E27FC236}">
                <a16:creationId xmlns:a16="http://schemas.microsoft.com/office/drawing/2014/main" id="{AF8A8DEB-FA6E-41CB-8C08-823164ACDFC6}"/>
              </a:ext>
            </a:extLst>
          </p:cNvPr>
          <p:cNvSpPr/>
          <p:nvPr/>
        </p:nvSpPr>
        <p:spPr bwMode="auto">
          <a:xfrm>
            <a:off x="9928424" y="2909381"/>
            <a:ext cx="2005816" cy="2746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SysTick Zamanlayıcı</a:t>
            </a:r>
            <a:endParaRPr lang="en-GB" sz="1100" dirty="0"/>
          </a:p>
        </p:txBody>
      </p:sp>
      <p:sp>
        <p:nvSpPr>
          <p:cNvPr id="30" name="Rectangle 29">
            <a:extLst>
              <a:ext uri="{FF2B5EF4-FFF2-40B4-BE49-F238E27FC236}">
                <a16:creationId xmlns:a16="http://schemas.microsoft.com/office/drawing/2014/main" id="{513288CA-617A-46F3-B363-1802EB674FFE}"/>
              </a:ext>
            </a:extLst>
          </p:cNvPr>
          <p:cNvSpPr/>
          <p:nvPr/>
        </p:nvSpPr>
        <p:spPr bwMode="auto">
          <a:xfrm>
            <a:off x="9928424" y="3184018"/>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Ayrılmış</a:t>
            </a:r>
          </a:p>
        </p:txBody>
      </p:sp>
      <p:sp>
        <p:nvSpPr>
          <p:cNvPr id="31" name="Rectangle 30">
            <a:extLst>
              <a:ext uri="{FF2B5EF4-FFF2-40B4-BE49-F238E27FC236}">
                <a16:creationId xmlns:a16="http://schemas.microsoft.com/office/drawing/2014/main" id="{06A594F8-A5D7-43A3-8E12-29CD7C41D13B}"/>
              </a:ext>
            </a:extLst>
          </p:cNvPr>
          <p:cNvSpPr/>
          <p:nvPr/>
        </p:nvSpPr>
        <p:spPr bwMode="auto">
          <a:xfrm>
            <a:off x="9928424" y="1742567"/>
            <a:ext cx="2005816" cy="330200"/>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t>Sistem Kontrol Bloğu</a:t>
            </a:r>
          </a:p>
          <a:p>
            <a:pPr algn="ctr" rtl="0">
              <a:defRPr/>
            </a:pPr>
            <a:r>
              <a:rPr lang="en-GB" sz="1100" b="0" dirty="0"/>
              <a:t>(SCB)</a:t>
            </a:r>
          </a:p>
        </p:txBody>
      </p:sp>
      <p:sp>
        <p:nvSpPr>
          <p:cNvPr id="32" name="Rectangle 31">
            <a:extLst>
              <a:ext uri="{FF2B5EF4-FFF2-40B4-BE49-F238E27FC236}">
                <a16:creationId xmlns:a16="http://schemas.microsoft.com/office/drawing/2014/main" id="{72D93488-7B37-4D8F-90EC-6C45D3B34919}"/>
              </a:ext>
            </a:extLst>
          </p:cNvPr>
          <p:cNvSpPr/>
          <p:nvPr/>
        </p:nvSpPr>
        <p:spPr bwMode="auto">
          <a:xfrm>
            <a:off x="2343366" y="1948263"/>
            <a:ext cx="3516070" cy="468313"/>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35852287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noProof="0" dirty="0" err="1" smtClean="0">
                <a:latin typeface="+mn-lt"/>
              </a:rPr>
              <a:t>Cortex</a:t>
            </a:r>
            <a:r>
              <a:rPr lang="tr-TR" noProof="0" dirty="0" smtClean="0">
                <a:latin typeface="+mn-lt"/>
              </a:rPr>
              <a:t>-M mimarilerinin zorunlu bir parçası olan çevre birimlerini kontrol eden </a:t>
            </a:r>
            <a:r>
              <a:rPr lang="tr-TR" noProof="0" dirty="0" err="1" smtClean="0">
                <a:latin typeface="+mn-lt"/>
              </a:rPr>
              <a:t>registerlar</a:t>
            </a:r>
            <a:r>
              <a:rPr lang="tr-TR" noProof="0" dirty="0" smtClean="0">
                <a:latin typeface="+mn-lt"/>
              </a:rPr>
              <a:t> burada eşleştirilir. </a:t>
            </a:r>
            <a:r>
              <a:rPr lang="tr-TR" noProof="0" dirty="0" err="1" smtClean="0">
                <a:latin typeface="+mn-lt"/>
              </a:rPr>
              <a:t>Örneğin,NVIC</a:t>
            </a:r>
            <a:r>
              <a:rPr lang="tr-TR" noProof="0" dirty="0" smtClean="0">
                <a:latin typeface="+mn-lt"/>
              </a:rPr>
              <a:t>, tüm </a:t>
            </a:r>
            <a:r>
              <a:rPr lang="tr-TR" noProof="0" dirty="0" err="1" smtClean="0">
                <a:latin typeface="+mn-lt"/>
              </a:rPr>
              <a:t>Cortex</a:t>
            </a:r>
            <a:r>
              <a:rPr lang="tr-TR" noProof="0" dirty="0" smtClean="0">
                <a:latin typeface="+mn-lt"/>
              </a:rPr>
              <a:t>-M işlemciler için standart bir kesme denetleyicisidir. Bu nedenle, onu kontrol eden </a:t>
            </a:r>
            <a:r>
              <a:rPr lang="tr-TR" noProof="0" dirty="0" err="1" smtClean="0">
                <a:latin typeface="+mn-lt"/>
              </a:rPr>
              <a:t>register</a:t>
            </a:r>
            <a:r>
              <a:rPr lang="en-US" dirty="0" smtClean="0"/>
              <a:t>ın </a:t>
            </a:r>
            <a:r>
              <a:rPr lang="tr-TR" noProof="0" dirty="0" smtClean="0">
                <a:latin typeface="+mn-lt"/>
              </a:rPr>
              <a:t>standart bir tanımı vardır. Sistem </a:t>
            </a:r>
            <a:r>
              <a:rPr lang="en-US" noProof="0" dirty="0" smtClean="0">
                <a:latin typeface="+mn-lt"/>
              </a:rPr>
              <a:t>tick</a:t>
            </a:r>
            <a:r>
              <a:rPr lang="tr-TR" noProof="0" dirty="0" smtClean="0">
                <a:latin typeface="+mn-lt"/>
              </a:rPr>
              <a:t> zamanlayıcısı, gerçek zamanlı işletim sistemlerinde çoklu görev akışını kontrol etmek için kullanılır; </a:t>
            </a:r>
            <a:r>
              <a:rPr lang="tr-TR" noProof="0" dirty="0" err="1" smtClean="0">
                <a:latin typeface="+mn-lt"/>
              </a:rPr>
              <a:t>Cortex</a:t>
            </a:r>
            <a:r>
              <a:rPr lang="tr-TR" noProof="0" dirty="0" smtClean="0">
                <a:latin typeface="+mn-lt"/>
              </a:rPr>
              <a:t>-M mimarisinin standart bir parçasıdır ve bu alandaki </a:t>
            </a:r>
            <a:r>
              <a:rPr lang="tr-TR" noProof="0" dirty="0" err="1" smtClean="0">
                <a:latin typeface="+mn-lt"/>
              </a:rPr>
              <a:t>registerlar</a:t>
            </a:r>
            <a:r>
              <a:rPr lang="tr-TR" noProof="0" dirty="0" smtClean="0">
                <a:latin typeface="+mn-lt"/>
              </a:rPr>
              <a:t> tarafından kontrol edilir. Sıfıra bölme gibi şeyler yaparsak, burada arıza durumu ve kontrolü için bir sistem vardır.</a:t>
            </a:r>
          </a:p>
          <a:p>
            <a:endParaRPr lang="tr-TR" noProof="0" dirty="0">
              <a:latin typeface="+mn-lt"/>
            </a:endParaRPr>
          </a:p>
        </p:txBody>
      </p:sp>
    </p:spTree>
    <p:extLst>
      <p:ext uri="{BB962C8B-B14F-4D97-AF65-F5344CB8AC3E}">
        <p14:creationId xmlns:p14="http://schemas.microsoft.com/office/powerpoint/2010/main" val="28628519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Ayrılmış Bellek Alanı</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981827" cy="4086225"/>
          </a:xfrm>
        </p:spPr>
        <p:txBody>
          <a:bodyPr wrap="square" numCol="1" anchor="t" anchorCtr="0" compatLnSpc="1">
            <a:prstTxWarp prst="textNoShape">
              <a:avLst/>
            </a:prstTxWarp>
          </a:bodyPr>
          <a:lstStyle/>
          <a:p>
            <a:pPr algn="just" rtl="0"/>
            <a:r>
              <a:rPr lang="tr-TR" noProof="0" dirty="0" smtClean="0">
                <a:latin typeface="+mn-lt"/>
              </a:rPr>
              <a:t>Ayrılmış bölge</a:t>
            </a:r>
            <a:endParaRPr lang="tr-TR" altLang="en-US" noProof="0" dirty="0" smtClean="0">
              <a:latin typeface="+mn-lt"/>
              <a:ea typeface="ＭＳ Ｐゴシック" panose="020B0600070205080204" pitchFamily="34" charset="-128"/>
            </a:endParaRPr>
          </a:p>
          <a:p>
            <a:pPr marL="742950" lvl="1" indent="-285750" algn="just" rtl="0"/>
            <a:r>
              <a:rPr lang="tr-TR" noProof="0" dirty="0" smtClean="0">
                <a:latin typeface="+mn-lt"/>
              </a:rPr>
              <a:t>Belleğin üst kısmında 512 MB'dir. </a:t>
            </a:r>
          </a:p>
          <a:p>
            <a:pPr marL="742950" lvl="1" indent="-285750" algn="just" rtl="0"/>
            <a:r>
              <a:rPr lang="tr-TR" noProof="0" dirty="0" smtClean="0">
                <a:latin typeface="+mn-lt"/>
              </a:rPr>
              <a:t>İçeriği satıcıya özeldir.</a:t>
            </a:r>
            <a:endParaRPr lang="tr-TR" altLang="en-US" noProof="0" dirty="0">
              <a:latin typeface="+mn-lt"/>
              <a:ea typeface="ＭＳ Ｐゴシック" panose="020B0600070205080204" pitchFamily="34" charset="-128"/>
            </a:endParaRPr>
          </a:p>
        </p:txBody>
      </p:sp>
      <p:sp>
        <p:nvSpPr>
          <p:cNvPr id="5" name="Rectangle 4">
            <a:extLst>
              <a:ext uri="{FF2B5EF4-FFF2-40B4-BE49-F238E27FC236}">
                <a16:creationId xmlns:a16="http://schemas.microsoft.com/office/drawing/2014/main" id="{0D1F57A5-758D-4AE1-9E4E-D2B6E21AB712}"/>
              </a:ext>
            </a:extLst>
          </p:cNvPr>
          <p:cNvSpPr/>
          <p:nvPr/>
        </p:nvSpPr>
        <p:spPr bwMode="auto">
          <a:xfrm>
            <a:off x="7226351" y="1120777"/>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Ayrılmış</a:t>
            </a:r>
          </a:p>
        </p:txBody>
      </p:sp>
      <p:sp>
        <p:nvSpPr>
          <p:cNvPr id="6" name="Rectangle 5">
            <a:extLst>
              <a:ext uri="{FF2B5EF4-FFF2-40B4-BE49-F238E27FC236}">
                <a16:creationId xmlns:a16="http://schemas.microsoft.com/office/drawing/2014/main" id="{A6FA6853-FBD2-4878-9DF9-6901B0C5CFED}"/>
              </a:ext>
            </a:extLst>
          </p:cNvPr>
          <p:cNvSpPr/>
          <p:nvPr/>
        </p:nvSpPr>
        <p:spPr bwMode="auto">
          <a:xfrm>
            <a:off x="7226351" y="1955801"/>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cihaz</a:t>
            </a:r>
          </a:p>
        </p:txBody>
      </p:sp>
      <p:sp>
        <p:nvSpPr>
          <p:cNvPr id="7" name="Rectangle 6">
            <a:extLst>
              <a:ext uri="{FF2B5EF4-FFF2-40B4-BE49-F238E27FC236}">
                <a16:creationId xmlns:a16="http://schemas.microsoft.com/office/drawing/2014/main" id="{FA2E1EE5-58EB-4B8F-9E54-82D7DFA6449B}"/>
              </a:ext>
            </a:extLst>
          </p:cNvPr>
          <p:cNvSpPr/>
          <p:nvPr/>
        </p:nvSpPr>
        <p:spPr bwMode="auto">
          <a:xfrm>
            <a:off x="7226351" y="2908301"/>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Harici RAM</a:t>
            </a:r>
          </a:p>
        </p:txBody>
      </p:sp>
      <p:sp>
        <p:nvSpPr>
          <p:cNvPr id="8" name="Rectangle 7">
            <a:extLst>
              <a:ext uri="{FF2B5EF4-FFF2-40B4-BE49-F238E27FC236}">
                <a16:creationId xmlns:a16="http://schemas.microsoft.com/office/drawing/2014/main" id="{265D2C1C-A96D-42B4-9778-8C084F84C89E}"/>
              </a:ext>
            </a:extLst>
          </p:cNvPr>
          <p:cNvSpPr/>
          <p:nvPr/>
        </p:nvSpPr>
        <p:spPr bwMode="auto">
          <a:xfrm>
            <a:off x="7226351" y="38608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Çevre birimleri</a:t>
            </a:r>
          </a:p>
        </p:txBody>
      </p:sp>
      <p:sp>
        <p:nvSpPr>
          <p:cNvPr id="9" name="Rectangle 8">
            <a:extLst>
              <a:ext uri="{FF2B5EF4-FFF2-40B4-BE49-F238E27FC236}">
                <a16:creationId xmlns:a16="http://schemas.microsoft.com/office/drawing/2014/main" id="{92230703-4203-43DB-AB4A-65B7D77E8021}"/>
              </a:ext>
            </a:extLst>
          </p:cNvPr>
          <p:cNvSpPr/>
          <p:nvPr/>
        </p:nvSpPr>
        <p:spPr bwMode="auto">
          <a:xfrm>
            <a:off x="7226351" y="4337051"/>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SRAM</a:t>
            </a:r>
          </a:p>
        </p:txBody>
      </p:sp>
      <p:sp>
        <p:nvSpPr>
          <p:cNvPr id="10" name="Rectangle 9">
            <a:extLst>
              <a:ext uri="{FF2B5EF4-FFF2-40B4-BE49-F238E27FC236}">
                <a16:creationId xmlns:a16="http://schemas.microsoft.com/office/drawing/2014/main" id="{E8F85734-C68F-43E0-9BE9-0608E1D50F4F}"/>
              </a:ext>
            </a:extLst>
          </p:cNvPr>
          <p:cNvSpPr/>
          <p:nvPr/>
        </p:nvSpPr>
        <p:spPr bwMode="auto">
          <a:xfrm>
            <a:off x="7226351" y="4813301"/>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t>Kod</a:t>
            </a:r>
          </a:p>
        </p:txBody>
      </p:sp>
      <p:sp>
        <p:nvSpPr>
          <p:cNvPr id="11" name="TextBox 10">
            <a:extLst>
              <a:ext uri="{FF2B5EF4-FFF2-40B4-BE49-F238E27FC236}">
                <a16:creationId xmlns:a16="http://schemas.microsoft.com/office/drawing/2014/main" id="{6F423B92-2F23-42F5-9484-F009DABBD2B6}"/>
              </a:ext>
            </a:extLst>
          </p:cNvPr>
          <p:cNvSpPr txBox="1"/>
          <p:nvPr/>
        </p:nvSpPr>
        <p:spPr>
          <a:xfrm>
            <a:off x="9151766" y="1082677"/>
            <a:ext cx="1345674" cy="230187"/>
          </a:xfrm>
          <a:prstGeom prst="rect">
            <a:avLst/>
          </a:prstGeom>
          <a:noFill/>
        </p:spPr>
        <p:txBody>
          <a:bodyPr>
            <a:spAutoFit/>
          </a:bodyPr>
          <a:lstStyle/>
          <a:p>
            <a:pPr algn="l" rtl="0">
              <a:defRPr/>
            </a:pPr>
            <a:r>
              <a:rPr lang="en-GB" sz="900" b="0" spc="10" dirty="0"/>
              <a:t>0xFFFFFFFF</a:t>
            </a:r>
          </a:p>
        </p:txBody>
      </p:sp>
      <p:sp>
        <p:nvSpPr>
          <p:cNvPr id="12" name="TextBox 11">
            <a:extLst>
              <a:ext uri="{FF2B5EF4-FFF2-40B4-BE49-F238E27FC236}">
                <a16:creationId xmlns:a16="http://schemas.microsoft.com/office/drawing/2014/main" id="{9750C2FD-511C-477E-85F1-3D9FEA2FE783}"/>
              </a:ext>
            </a:extLst>
          </p:cNvPr>
          <p:cNvSpPr txBox="1"/>
          <p:nvPr/>
        </p:nvSpPr>
        <p:spPr>
          <a:xfrm>
            <a:off x="9130607" y="1749427"/>
            <a:ext cx="1345674" cy="231775"/>
          </a:xfrm>
          <a:prstGeom prst="rect">
            <a:avLst/>
          </a:prstGeom>
          <a:noFill/>
        </p:spPr>
        <p:txBody>
          <a:bodyPr>
            <a:spAutoFit/>
          </a:bodyPr>
          <a:lstStyle/>
          <a:p>
            <a:pPr algn="l" rtl="0">
              <a:defRPr/>
            </a:pPr>
            <a:r>
              <a:rPr lang="en-GB" sz="900" b="0" spc="10" dirty="0"/>
              <a:t>0xE0000000</a:t>
            </a:r>
          </a:p>
        </p:txBody>
      </p:sp>
      <p:sp>
        <p:nvSpPr>
          <p:cNvPr id="13" name="Rectangle 12">
            <a:extLst>
              <a:ext uri="{FF2B5EF4-FFF2-40B4-BE49-F238E27FC236}">
                <a16:creationId xmlns:a16="http://schemas.microsoft.com/office/drawing/2014/main" id="{DB73B4EC-71D4-4DDC-801C-0534F08B12A3}"/>
              </a:ext>
            </a:extLst>
          </p:cNvPr>
          <p:cNvSpPr/>
          <p:nvPr/>
        </p:nvSpPr>
        <p:spPr bwMode="auto">
          <a:xfrm>
            <a:off x="7226351" y="1568451"/>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050" b="0" dirty="0"/>
              <a:t>Özel Çevre </a:t>
            </a:r>
            <a:r>
              <a:rPr lang="en-GB" sz="1050" b="0" dirty="0" err="1"/>
              <a:t>Birimi</a:t>
            </a:r>
            <a:r>
              <a:rPr lang="en-GB" sz="1050" b="0" dirty="0"/>
              <a:t> </a:t>
            </a:r>
            <a:r>
              <a:rPr lang="en-GB" sz="1050" b="0" dirty="0" smtClean="0"/>
              <a:t>Bus</a:t>
            </a:r>
            <a:endParaRPr lang="en-GB" sz="1050" dirty="0"/>
          </a:p>
        </p:txBody>
      </p:sp>
      <p:sp>
        <p:nvSpPr>
          <p:cNvPr id="14" name="TextBox 13">
            <a:extLst>
              <a:ext uri="{FF2B5EF4-FFF2-40B4-BE49-F238E27FC236}">
                <a16:creationId xmlns:a16="http://schemas.microsoft.com/office/drawing/2014/main" id="{D46985A2-6C6C-4472-9525-A125588C166A}"/>
              </a:ext>
            </a:extLst>
          </p:cNvPr>
          <p:cNvSpPr txBox="1"/>
          <p:nvPr/>
        </p:nvSpPr>
        <p:spPr>
          <a:xfrm>
            <a:off x="9151766" y="1914527"/>
            <a:ext cx="1345674" cy="230187"/>
          </a:xfrm>
          <a:prstGeom prst="rect">
            <a:avLst/>
          </a:prstGeom>
          <a:noFill/>
        </p:spPr>
        <p:txBody>
          <a:bodyPr>
            <a:spAutoFit/>
          </a:bodyPr>
          <a:lstStyle/>
          <a:p>
            <a:pPr algn="l" rtl="0">
              <a:defRPr/>
            </a:pPr>
            <a:r>
              <a:rPr lang="en-GB" sz="900" b="0" spc="10" dirty="0"/>
              <a:t>0xDFFFFFFF</a:t>
            </a:r>
          </a:p>
        </p:txBody>
      </p:sp>
      <p:sp>
        <p:nvSpPr>
          <p:cNvPr id="15" name="TextBox 14">
            <a:extLst>
              <a:ext uri="{FF2B5EF4-FFF2-40B4-BE49-F238E27FC236}">
                <a16:creationId xmlns:a16="http://schemas.microsoft.com/office/drawing/2014/main" id="{F3D5A373-F0A6-4F51-9C4A-0D38F04BC0EA}"/>
              </a:ext>
            </a:extLst>
          </p:cNvPr>
          <p:cNvSpPr txBox="1"/>
          <p:nvPr/>
        </p:nvSpPr>
        <p:spPr>
          <a:xfrm>
            <a:off x="9164461" y="2722563"/>
            <a:ext cx="1345674" cy="230188"/>
          </a:xfrm>
          <a:prstGeom prst="rect">
            <a:avLst/>
          </a:prstGeom>
          <a:noFill/>
        </p:spPr>
        <p:txBody>
          <a:bodyPr>
            <a:spAutoFit/>
          </a:bodyPr>
          <a:lstStyle/>
          <a:p>
            <a:pPr algn="l" rtl="0">
              <a:defRPr/>
            </a:pPr>
            <a:r>
              <a:rPr lang="en-GB" sz="900" b="0" spc="10" dirty="0"/>
              <a:t>0xA0000000</a:t>
            </a:r>
          </a:p>
        </p:txBody>
      </p:sp>
      <p:sp>
        <p:nvSpPr>
          <p:cNvPr id="16" name="TextBox 15">
            <a:extLst>
              <a:ext uri="{FF2B5EF4-FFF2-40B4-BE49-F238E27FC236}">
                <a16:creationId xmlns:a16="http://schemas.microsoft.com/office/drawing/2014/main" id="{E2A507AF-EA4B-46ED-A4D6-B8B065A1F936}"/>
              </a:ext>
            </a:extLst>
          </p:cNvPr>
          <p:cNvSpPr txBox="1"/>
          <p:nvPr/>
        </p:nvSpPr>
        <p:spPr>
          <a:xfrm>
            <a:off x="9162344" y="2867027"/>
            <a:ext cx="1345674" cy="230187"/>
          </a:xfrm>
          <a:prstGeom prst="rect">
            <a:avLst/>
          </a:prstGeom>
          <a:noFill/>
        </p:spPr>
        <p:txBody>
          <a:bodyPr>
            <a:spAutoFit/>
          </a:bodyPr>
          <a:lstStyle/>
          <a:p>
            <a:pPr algn="l" rtl="0">
              <a:defRPr/>
            </a:pPr>
            <a:r>
              <a:rPr lang="en-GB" sz="900" b="0" spc="10" dirty="0"/>
              <a:t>0x9FFFFFFF</a:t>
            </a:r>
          </a:p>
        </p:txBody>
      </p:sp>
      <p:sp>
        <p:nvSpPr>
          <p:cNvPr id="17" name="TextBox 16">
            <a:extLst>
              <a:ext uri="{FF2B5EF4-FFF2-40B4-BE49-F238E27FC236}">
                <a16:creationId xmlns:a16="http://schemas.microsoft.com/office/drawing/2014/main" id="{A02E9CA6-3E88-4858-9A56-7CF17F3A750C}"/>
              </a:ext>
            </a:extLst>
          </p:cNvPr>
          <p:cNvSpPr txBox="1"/>
          <p:nvPr/>
        </p:nvSpPr>
        <p:spPr>
          <a:xfrm>
            <a:off x="9175039" y="3668713"/>
            <a:ext cx="1345674" cy="230188"/>
          </a:xfrm>
          <a:prstGeom prst="rect">
            <a:avLst/>
          </a:prstGeom>
          <a:noFill/>
        </p:spPr>
        <p:txBody>
          <a:bodyPr>
            <a:spAutoFit/>
          </a:bodyPr>
          <a:lstStyle/>
          <a:p>
            <a:pPr algn="l" rtl="0">
              <a:defRPr/>
            </a:pPr>
            <a:r>
              <a:rPr lang="en-GB" sz="900" b="0" spc="10" dirty="0"/>
              <a:t>0x60000000</a:t>
            </a:r>
          </a:p>
        </p:txBody>
      </p:sp>
      <p:sp>
        <p:nvSpPr>
          <p:cNvPr id="18" name="TextBox 17">
            <a:extLst>
              <a:ext uri="{FF2B5EF4-FFF2-40B4-BE49-F238E27FC236}">
                <a16:creationId xmlns:a16="http://schemas.microsoft.com/office/drawing/2014/main" id="{7DB9038A-8A6B-4CEC-AA15-096F19C0B611}"/>
              </a:ext>
            </a:extLst>
          </p:cNvPr>
          <p:cNvSpPr txBox="1"/>
          <p:nvPr/>
        </p:nvSpPr>
        <p:spPr>
          <a:xfrm>
            <a:off x="9168692" y="3830638"/>
            <a:ext cx="1345674" cy="230188"/>
          </a:xfrm>
          <a:prstGeom prst="rect">
            <a:avLst/>
          </a:prstGeom>
          <a:noFill/>
        </p:spPr>
        <p:txBody>
          <a:bodyPr>
            <a:spAutoFit/>
          </a:bodyPr>
          <a:lstStyle/>
          <a:p>
            <a:pPr algn="l" rtl="0">
              <a:defRPr/>
            </a:pPr>
            <a:r>
              <a:rPr lang="en-GB" sz="900" b="0" spc="10" dirty="0"/>
              <a:t>0x5FFFFFFF</a:t>
            </a:r>
          </a:p>
        </p:txBody>
      </p:sp>
      <p:sp>
        <p:nvSpPr>
          <p:cNvPr id="19" name="TextBox 18">
            <a:extLst>
              <a:ext uri="{FF2B5EF4-FFF2-40B4-BE49-F238E27FC236}">
                <a16:creationId xmlns:a16="http://schemas.microsoft.com/office/drawing/2014/main" id="{5DCF130F-ED88-4BDF-B9BE-1A1E1C820FBD}"/>
              </a:ext>
            </a:extLst>
          </p:cNvPr>
          <p:cNvSpPr txBox="1"/>
          <p:nvPr/>
        </p:nvSpPr>
        <p:spPr>
          <a:xfrm>
            <a:off x="9168692" y="4162427"/>
            <a:ext cx="1345674" cy="230187"/>
          </a:xfrm>
          <a:prstGeom prst="rect">
            <a:avLst/>
          </a:prstGeom>
          <a:noFill/>
        </p:spPr>
        <p:txBody>
          <a:bodyPr>
            <a:spAutoFit/>
          </a:bodyPr>
          <a:lstStyle/>
          <a:p>
            <a:pPr algn="l" rtl="0">
              <a:defRPr/>
            </a:pPr>
            <a:r>
              <a:rPr lang="en-GB" sz="900" b="0" spc="10" dirty="0"/>
              <a:t>0x40000000</a:t>
            </a:r>
          </a:p>
        </p:txBody>
      </p:sp>
      <p:sp>
        <p:nvSpPr>
          <p:cNvPr id="20" name="TextBox 19">
            <a:extLst>
              <a:ext uri="{FF2B5EF4-FFF2-40B4-BE49-F238E27FC236}">
                <a16:creationId xmlns:a16="http://schemas.microsoft.com/office/drawing/2014/main" id="{6F0B144E-511C-4338-B455-9BB637401F1C}"/>
              </a:ext>
            </a:extLst>
          </p:cNvPr>
          <p:cNvSpPr txBox="1"/>
          <p:nvPr/>
        </p:nvSpPr>
        <p:spPr>
          <a:xfrm>
            <a:off x="9168692" y="4294188"/>
            <a:ext cx="1345674" cy="230188"/>
          </a:xfrm>
          <a:prstGeom prst="rect">
            <a:avLst/>
          </a:prstGeom>
          <a:noFill/>
        </p:spPr>
        <p:txBody>
          <a:bodyPr>
            <a:spAutoFit/>
          </a:bodyPr>
          <a:lstStyle/>
          <a:p>
            <a:pPr algn="l" rtl="0">
              <a:defRPr/>
            </a:pPr>
            <a:r>
              <a:rPr lang="en-GB" sz="900" b="0" spc="10" dirty="0"/>
              <a:t>0x3FFFFFFF</a:t>
            </a:r>
          </a:p>
        </p:txBody>
      </p:sp>
      <p:sp>
        <p:nvSpPr>
          <p:cNvPr id="21" name="TextBox 20">
            <a:extLst>
              <a:ext uri="{FF2B5EF4-FFF2-40B4-BE49-F238E27FC236}">
                <a16:creationId xmlns:a16="http://schemas.microsoft.com/office/drawing/2014/main" id="{E1156337-8A17-414F-AB70-6B4A2AC67962}"/>
              </a:ext>
            </a:extLst>
          </p:cNvPr>
          <p:cNvSpPr txBox="1"/>
          <p:nvPr/>
        </p:nvSpPr>
        <p:spPr>
          <a:xfrm>
            <a:off x="9179271" y="4778377"/>
            <a:ext cx="1345674" cy="230187"/>
          </a:xfrm>
          <a:prstGeom prst="rect">
            <a:avLst/>
          </a:prstGeom>
          <a:noFill/>
        </p:spPr>
        <p:txBody>
          <a:bodyPr>
            <a:spAutoFit/>
          </a:bodyPr>
          <a:lstStyle/>
          <a:p>
            <a:pPr algn="l" rtl="0">
              <a:defRPr/>
            </a:pPr>
            <a:r>
              <a:rPr lang="en-GB" sz="900" b="0" spc="10" dirty="0"/>
              <a:t>0x1FFFFFFF</a:t>
            </a:r>
          </a:p>
        </p:txBody>
      </p:sp>
      <p:sp>
        <p:nvSpPr>
          <p:cNvPr id="22" name="TextBox 21">
            <a:extLst>
              <a:ext uri="{FF2B5EF4-FFF2-40B4-BE49-F238E27FC236}">
                <a16:creationId xmlns:a16="http://schemas.microsoft.com/office/drawing/2014/main" id="{3FDB0386-D596-4796-B76B-77A6D26FE79C}"/>
              </a:ext>
            </a:extLst>
          </p:cNvPr>
          <p:cNvSpPr txBox="1"/>
          <p:nvPr/>
        </p:nvSpPr>
        <p:spPr>
          <a:xfrm>
            <a:off x="9177156" y="4643438"/>
            <a:ext cx="1345674" cy="230188"/>
          </a:xfrm>
          <a:prstGeom prst="rect">
            <a:avLst/>
          </a:prstGeom>
          <a:noFill/>
        </p:spPr>
        <p:txBody>
          <a:bodyPr>
            <a:spAutoFit/>
          </a:bodyPr>
          <a:lstStyle/>
          <a:p>
            <a:pPr algn="l" rtl="0">
              <a:defRPr/>
            </a:pPr>
            <a:r>
              <a:rPr lang="en-GB" sz="900" b="0" spc="10" dirty="0"/>
              <a:t>0x20000000</a:t>
            </a:r>
          </a:p>
        </p:txBody>
      </p:sp>
      <p:sp>
        <p:nvSpPr>
          <p:cNvPr id="23" name="TextBox 22">
            <a:extLst>
              <a:ext uri="{FF2B5EF4-FFF2-40B4-BE49-F238E27FC236}">
                <a16:creationId xmlns:a16="http://schemas.microsoft.com/office/drawing/2014/main" id="{477A483B-78B4-45CF-B220-CBD902E37F26}"/>
              </a:ext>
            </a:extLst>
          </p:cNvPr>
          <p:cNvSpPr txBox="1"/>
          <p:nvPr/>
        </p:nvSpPr>
        <p:spPr>
          <a:xfrm>
            <a:off x="9175039" y="5129213"/>
            <a:ext cx="1345674" cy="230188"/>
          </a:xfrm>
          <a:prstGeom prst="rect">
            <a:avLst/>
          </a:prstGeom>
          <a:noFill/>
        </p:spPr>
        <p:txBody>
          <a:bodyPr>
            <a:spAutoFit/>
          </a:bodyPr>
          <a:lstStyle/>
          <a:p>
            <a:pPr algn="l" rtl="0">
              <a:defRPr/>
            </a:pPr>
            <a:r>
              <a:rPr lang="en-GB" sz="900" b="0" spc="10" dirty="0"/>
              <a:t>0x00000000</a:t>
            </a:r>
          </a:p>
        </p:txBody>
      </p:sp>
      <p:sp>
        <p:nvSpPr>
          <p:cNvPr id="24" name="Right Brace 23">
            <a:extLst>
              <a:ext uri="{FF2B5EF4-FFF2-40B4-BE49-F238E27FC236}">
                <a16:creationId xmlns:a16="http://schemas.microsoft.com/office/drawing/2014/main" id="{3F5A601C-960A-4707-8EED-7632E1935B60}"/>
              </a:ext>
            </a:extLst>
          </p:cNvPr>
          <p:cNvSpPr/>
          <p:nvPr/>
        </p:nvSpPr>
        <p:spPr bwMode="auto">
          <a:xfrm>
            <a:off x="10436079" y="483552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Right Brace 24">
            <a:extLst>
              <a:ext uri="{FF2B5EF4-FFF2-40B4-BE49-F238E27FC236}">
                <a16:creationId xmlns:a16="http://schemas.microsoft.com/office/drawing/2014/main" id="{A4C82AA3-256C-426D-BB0D-2A95C67C61DE}"/>
              </a:ext>
            </a:extLst>
          </p:cNvPr>
          <p:cNvSpPr/>
          <p:nvPr/>
        </p:nvSpPr>
        <p:spPr bwMode="auto">
          <a:xfrm>
            <a:off x="10436079" y="4359277"/>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Right Brace 25">
            <a:extLst>
              <a:ext uri="{FF2B5EF4-FFF2-40B4-BE49-F238E27FC236}">
                <a16:creationId xmlns:a16="http://schemas.microsoft.com/office/drawing/2014/main" id="{11EE8034-ABA1-4FF8-B218-B8E8B7E3AD42}"/>
              </a:ext>
            </a:extLst>
          </p:cNvPr>
          <p:cNvSpPr/>
          <p:nvPr/>
        </p:nvSpPr>
        <p:spPr bwMode="auto">
          <a:xfrm>
            <a:off x="10436079" y="3890964"/>
            <a:ext cx="120604" cy="45402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TextBox 26">
            <a:extLst>
              <a:ext uri="{FF2B5EF4-FFF2-40B4-BE49-F238E27FC236}">
                <a16:creationId xmlns:a16="http://schemas.microsoft.com/office/drawing/2014/main" id="{15C0D027-FEB7-48B5-A018-3D8828717E0A}"/>
              </a:ext>
            </a:extLst>
          </p:cNvPr>
          <p:cNvSpPr txBox="1"/>
          <p:nvPr/>
        </p:nvSpPr>
        <p:spPr>
          <a:xfrm>
            <a:off x="10579957" y="4937127"/>
            <a:ext cx="935201" cy="230187"/>
          </a:xfrm>
          <a:prstGeom prst="rect">
            <a:avLst/>
          </a:prstGeom>
          <a:noFill/>
        </p:spPr>
        <p:txBody>
          <a:bodyPr>
            <a:spAutoFit/>
          </a:bodyPr>
          <a:lstStyle/>
          <a:p>
            <a:pPr algn="l" rtl="0">
              <a:defRPr/>
            </a:pPr>
            <a:r>
              <a:rPr lang="en-GB" sz="900" b="0" spc="10" dirty="0"/>
              <a:t>512 MB</a:t>
            </a:r>
          </a:p>
        </p:txBody>
      </p:sp>
      <p:sp>
        <p:nvSpPr>
          <p:cNvPr id="28" name="TextBox 27">
            <a:extLst>
              <a:ext uri="{FF2B5EF4-FFF2-40B4-BE49-F238E27FC236}">
                <a16:creationId xmlns:a16="http://schemas.microsoft.com/office/drawing/2014/main" id="{A226599E-ACD7-4484-A67D-93B16C9968D3}"/>
              </a:ext>
            </a:extLst>
          </p:cNvPr>
          <p:cNvSpPr txBox="1"/>
          <p:nvPr/>
        </p:nvSpPr>
        <p:spPr>
          <a:xfrm>
            <a:off x="10579957" y="4470402"/>
            <a:ext cx="935201" cy="231775"/>
          </a:xfrm>
          <a:prstGeom prst="rect">
            <a:avLst/>
          </a:prstGeom>
          <a:noFill/>
        </p:spPr>
        <p:txBody>
          <a:bodyPr>
            <a:spAutoFit/>
          </a:bodyPr>
          <a:lstStyle/>
          <a:p>
            <a:pPr algn="l" rtl="0">
              <a:defRPr/>
            </a:pPr>
            <a:r>
              <a:rPr lang="en-GB" sz="900" b="0" spc="10" dirty="0"/>
              <a:t>512 MB</a:t>
            </a:r>
          </a:p>
        </p:txBody>
      </p:sp>
      <p:sp>
        <p:nvSpPr>
          <p:cNvPr id="29" name="TextBox 28">
            <a:extLst>
              <a:ext uri="{FF2B5EF4-FFF2-40B4-BE49-F238E27FC236}">
                <a16:creationId xmlns:a16="http://schemas.microsoft.com/office/drawing/2014/main" id="{ABF1ACE6-1F63-4B10-9960-73BA87A2E0ED}"/>
              </a:ext>
            </a:extLst>
          </p:cNvPr>
          <p:cNvSpPr txBox="1"/>
          <p:nvPr/>
        </p:nvSpPr>
        <p:spPr>
          <a:xfrm>
            <a:off x="10579957" y="4024314"/>
            <a:ext cx="935201" cy="231775"/>
          </a:xfrm>
          <a:prstGeom prst="rect">
            <a:avLst/>
          </a:prstGeom>
          <a:noFill/>
        </p:spPr>
        <p:txBody>
          <a:bodyPr>
            <a:spAutoFit/>
          </a:bodyPr>
          <a:lstStyle/>
          <a:p>
            <a:pPr algn="l" rtl="0">
              <a:defRPr/>
            </a:pPr>
            <a:r>
              <a:rPr lang="en-GB" sz="900" b="0" spc="10" dirty="0"/>
              <a:t>512 MB</a:t>
            </a:r>
          </a:p>
        </p:txBody>
      </p:sp>
      <p:sp>
        <p:nvSpPr>
          <p:cNvPr id="30" name="Right Brace 29">
            <a:extLst>
              <a:ext uri="{FF2B5EF4-FFF2-40B4-BE49-F238E27FC236}">
                <a16:creationId xmlns:a16="http://schemas.microsoft.com/office/drawing/2014/main" id="{8B598DEF-EAB9-497D-B714-836E72FA98D1}"/>
              </a:ext>
            </a:extLst>
          </p:cNvPr>
          <p:cNvSpPr/>
          <p:nvPr/>
        </p:nvSpPr>
        <p:spPr bwMode="auto">
          <a:xfrm>
            <a:off x="10436079" y="2952751"/>
            <a:ext cx="120604" cy="844550"/>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1" name="TextBox 30">
            <a:extLst>
              <a:ext uri="{FF2B5EF4-FFF2-40B4-BE49-F238E27FC236}">
                <a16:creationId xmlns:a16="http://schemas.microsoft.com/office/drawing/2014/main" id="{F6584A6D-65F0-404F-84D3-256E7DC15A48}"/>
              </a:ext>
            </a:extLst>
          </p:cNvPr>
          <p:cNvSpPr txBox="1"/>
          <p:nvPr/>
        </p:nvSpPr>
        <p:spPr>
          <a:xfrm>
            <a:off x="10579957" y="3259139"/>
            <a:ext cx="935201" cy="231775"/>
          </a:xfrm>
          <a:prstGeom prst="rect">
            <a:avLst/>
          </a:prstGeom>
          <a:noFill/>
        </p:spPr>
        <p:txBody>
          <a:bodyPr>
            <a:spAutoFit/>
          </a:bodyPr>
          <a:lstStyle/>
          <a:p>
            <a:pPr algn="l" rtl="0">
              <a:defRPr/>
            </a:pPr>
            <a:r>
              <a:rPr lang="en-GB" sz="900" b="0" spc="10" dirty="0"/>
              <a:t>1 GB</a:t>
            </a:r>
          </a:p>
        </p:txBody>
      </p:sp>
      <p:sp>
        <p:nvSpPr>
          <p:cNvPr id="32" name="Right Brace 31">
            <a:extLst>
              <a:ext uri="{FF2B5EF4-FFF2-40B4-BE49-F238E27FC236}">
                <a16:creationId xmlns:a16="http://schemas.microsoft.com/office/drawing/2014/main" id="{B249B358-B753-4A51-92F0-8E84F437FDA5}"/>
              </a:ext>
            </a:extLst>
          </p:cNvPr>
          <p:cNvSpPr/>
          <p:nvPr/>
        </p:nvSpPr>
        <p:spPr bwMode="auto">
          <a:xfrm>
            <a:off x="10436079" y="2030414"/>
            <a:ext cx="120604" cy="842963"/>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3" name="TextBox 32">
            <a:extLst>
              <a:ext uri="{FF2B5EF4-FFF2-40B4-BE49-F238E27FC236}">
                <a16:creationId xmlns:a16="http://schemas.microsoft.com/office/drawing/2014/main" id="{3566A9D9-EFA8-4DA9-869D-982DCEFCE2E4}"/>
              </a:ext>
            </a:extLst>
          </p:cNvPr>
          <p:cNvSpPr txBox="1"/>
          <p:nvPr/>
        </p:nvSpPr>
        <p:spPr>
          <a:xfrm>
            <a:off x="10579957" y="2336802"/>
            <a:ext cx="935201" cy="230187"/>
          </a:xfrm>
          <a:prstGeom prst="rect">
            <a:avLst/>
          </a:prstGeom>
          <a:noFill/>
        </p:spPr>
        <p:txBody>
          <a:bodyPr>
            <a:spAutoFit/>
          </a:bodyPr>
          <a:lstStyle/>
          <a:p>
            <a:pPr algn="l" rtl="0">
              <a:defRPr/>
            </a:pPr>
            <a:r>
              <a:rPr lang="en-GB" sz="900" b="0" spc="10" dirty="0"/>
              <a:t>1 GB</a:t>
            </a:r>
          </a:p>
        </p:txBody>
      </p:sp>
      <p:sp>
        <p:nvSpPr>
          <p:cNvPr id="34" name="Right Brace 33">
            <a:extLst>
              <a:ext uri="{FF2B5EF4-FFF2-40B4-BE49-F238E27FC236}">
                <a16:creationId xmlns:a16="http://schemas.microsoft.com/office/drawing/2014/main" id="{D4086BCB-EDDC-4C72-A1BA-E44675F12C3A}"/>
              </a:ext>
            </a:extLst>
          </p:cNvPr>
          <p:cNvSpPr/>
          <p:nvPr/>
        </p:nvSpPr>
        <p:spPr bwMode="auto">
          <a:xfrm>
            <a:off x="10436079" y="1120777"/>
            <a:ext cx="120604" cy="841375"/>
          </a:xfrm>
          <a:prstGeom prst="rightBrace">
            <a:avLst>
              <a:gd name="adj1" fmla="val 40152"/>
              <a:gd name="adj2" fmla="val 50000"/>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5" name="TextBox 34">
            <a:extLst>
              <a:ext uri="{FF2B5EF4-FFF2-40B4-BE49-F238E27FC236}">
                <a16:creationId xmlns:a16="http://schemas.microsoft.com/office/drawing/2014/main" id="{506065F1-0165-4BDB-AF87-CFBE8239E26F}"/>
              </a:ext>
            </a:extLst>
          </p:cNvPr>
          <p:cNvSpPr txBox="1"/>
          <p:nvPr/>
        </p:nvSpPr>
        <p:spPr>
          <a:xfrm>
            <a:off x="10529177" y="1427163"/>
            <a:ext cx="935201" cy="230188"/>
          </a:xfrm>
          <a:prstGeom prst="rect">
            <a:avLst/>
          </a:prstGeom>
          <a:noFill/>
        </p:spPr>
        <p:txBody>
          <a:bodyPr>
            <a:spAutoFit/>
          </a:bodyPr>
          <a:lstStyle/>
          <a:p>
            <a:pPr algn="l" rtl="0">
              <a:defRPr/>
            </a:pPr>
            <a:r>
              <a:rPr lang="en-GB" sz="900" b="0" spc="10" dirty="0"/>
              <a:t>512 MB</a:t>
            </a:r>
          </a:p>
        </p:txBody>
      </p:sp>
      <p:sp>
        <p:nvSpPr>
          <p:cNvPr id="36" name="TextBox 35">
            <a:extLst>
              <a:ext uri="{FF2B5EF4-FFF2-40B4-BE49-F238E27FC236}">
                <a16:creationId xmlns:a16="http://schemas.microsoft.com/office/drawing/2014/main" id="{389D9155-9174-46E3-8D09-DC23F18CF323}"/>
              </a:ext>
            </a:extLst>
          </p:cNvPr>
          <p:cNvSpPr txBox="1"/>
          <p:nvPr/>
        </p:nvSpPr>
        <p:spPr>
          <a:xfrm>
            <a:off x="9139070" y="1527177"/>
            <a:ext cx="1345674" cy="231775"/>
          </a:xfrm>
          <a:prstGeom prst="rect">
            <a:avLst/>
          </a:prstGeom>
          <a:noFill/>
        </p:spPr>
        <p:txBody>
          <a:bodyPr>
            <a:spAutoFit/>
          </a:bodyPr>
          <a:lstStyle/>
          <a:p>
            <a:pPr algn="l" rtl="0">
              <a:defRPr/>
            </a:pPr>
            <a:r>
              <a:rPr lang="en-GB" sz="900" b="0" spc="10" dirty="0"/>
              <a:t>0xE00FFFFF</a:t>
            </a:r>
          </a:p>
        </p:txBody>
      </p:sp>
      <p:sp>
        <p:nvSpPr>
          <p:cNvPr id="37" name="TextBox 36">
            <a:extLst>
              <a:ext uri="{FF2B5EF4-FFF2-40B4-BE49-F238E27FC236}">
                <a16:creationId xmlns:a16="http://schemas.microsoft.com/office/drawing/2014/main" id="{28454CC7-5C9D-4D96-AD54-06934FAF209A}"/>
              </a:ext>
            </a:extLst>
          </p:cNvPr>
          <p:cNvSpPr txBox="1"/>
          <p:nvPr/>
        </p:nvSpPr>
        <p:spPr>
          <a:xfrm>
            <a:off x="9139070" y="1346202"/>
            <a:ext cx="1345674" cy="230187"/>
          </a:xfrm>
          <a:prstGeom prst="rect">
            <a:avLst/>
          </a:prstGeom>
          <a:noFill/>
        </p:spPr>
        <p:txBody>
          <a:bodyPr>
            <a:spAutoFit/>
          </a:bodyPr>
          <a:lstStyle/>
          <a:p>
            <a:pPr algn="l" rtl="0">
              <a:defRPr/>
            </a:pPr>
            <a:r>
              <a:rPr lang="en-GB" sz="900" b="0" spc="10" dirty="0"/>
              <a:t>0xE0100000</a:t>
            </a:r>
          </a:p>
        </p:txBody>
      </p:sp>
      <p:sp>
        <p:nvSpPr>
          <p:cNvPr id="38" name="Rectangle 37">
            <a:extLst>
              <a:ext uri="{FF2B5EF4-FFF2-40B4-BE49-F238E27FC236}">
                <a16:creationId xmlns:a16="http://schemas.microsoft.com/office/drawing/2014/main" id="{0F30ECC5-0331-402D-A3F2-2787CF0FDA8B}"/>
              </a:ext>
            </a:extLst>
          </p:cNvPr>
          <p:cNvSpPr/>
          <p:nvPr/>
        </p:nvSpPr>
        <p:spPr bwMode="auto">
          <a:xfrm>
            <a:off x="6471224" y="1082676"/>
            <a:ext cx="3516070" cy="500970"/>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25049973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Bellek Haritası Örneği</a:t>
            </a:r>
            <a:endParaRPr lang="tr-TR" noProof="0" dirty="0">
              <a:latin typeface="+mn-lt"/>
            </a:endParaRPr>
          </a:p>
        </p:txBody>
      </p:sp>
      <p:sp>
        <p:nvSpPr>
          <p:cNvPr id="6" name="Rectangle 5">
            <a:extLst>
              <a:ext uri="{FF2B5EF4-FFF2-40B4-BE49-F238E27FC236}">
                <a16:creationId xmlns:a16="http://schemas.microsoft.com/office/drawing/2014/main" id="{6DAAA208-B2AD-4CEB-8850-35A76F157457}"/>
              </a:ext>
            </a:extLst>
          </p:cNvPr>
          <p:cNvSpPr/>
          <p:nvPr/>
        </p:nvSpPr>
        <p:spPr bwMode="auto">
          <a:xfrm>
            <a:off x="1629197" y="1158875"/>
            <a:ext cx="9203904" cy="3740150"/>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7" name="Rectangle 6">
            <a:extLst>
              <a:ext uri="{FF2B5EF4-FFF2-40B4-BE49-F238E27FC236}">
                <a16:creationId xmlns:a16="http://schemas.microsoft.com/office/drawing/2014/main" id="{BE0CDE96-C5E1-4BFA-93DF-FBF4FB9998A7}"/>
              </a:ext>
            </a:extLst>
          </p:cNvPr>
          <p:cNvSpPr/>
          <p:nvPr/>
        </p:nvSpPr>
        <p:spPr bwMode="auto">
          <a:xfrm>
            <a:off x="1955037" y="2533651"/>
            <a:ext cx="8622048" cy="21907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AHB </a:t>
            </a:r>
            <a:r>
              <a:rPr lang="en-GB" b="0" dirty="0" smtClean="0">
                <a:cs typeface="Arial" charset="0"/>
              </a:rPr>
              <a:t>Bus</a:t>
            </a:r>
            <a:endParaRPr lang="en-GB" b="0" dirty="0">
              <a:cs typeface="Arial" charset="0"/>
            </a:endParaRPr>
          </a:p>
        </p:txBody>
      </p:sp>
      <p:sp>
        <p:nvSpPr>
          <p:cNvPr id="8" name="Rectangle 7">
            <a:extLst>
              <a:ext uri="{FF2B5EF4-FFF2-40B4-BE49-F238E27FC236}">
                <a16:creationId xmlns:a16="http://schemas.microsoft.com/office/drawing/2014/main" id="{7482009E-F1BB-449B-B768-CCED2571C8B7}"/>
              </a:ext>
            </a:extLst>
          </p:cNvPr>
          <p:cNvSpPr/>
          <p:nvPr/>
        </p:nvSpPr>
        <p:spPr bwMode="auto">
          <a:xfrm>
            <a:off x="1629197" y="5257801"/>
            <a:ext cx="1838666"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Harici SRAM,</a:t>
            </a:r>
          </a:p>
          <a:p>
            <a:pPr algn="ctr" rtl="0">
              <a:defRPr/>
            </a:pPr>
            <a:r>
              <a:rPr lang="en-GB" b="0" dirty="0">
                <a:cs typeface="Arial" charset="0"/>
              </a:rPr>
              <a:t>FLAŞ</a:t>
            </a:r>
          </a:p>
        </p:txBody>
      </p:sp>
      <p:sp>
        <p:nvSpPr>
          <p:cNvPr id="9" name="Rectangle 8">
            <a:extLst>
              <a:ext uri="{FF2B5EF4-FFF2-40B4-BE49-F238E27FC236}">
                <a16:creationId xmlns:a16="http://schemas.microsoft.com/office/drawing/2014/main" id="{473C320F-1170-472C-AEA8-25B0219589B7}"/>
              </a:ext>
            </a:extLst>
          </p:cNvPr>
          <p:cNvSpPr/>
          <p:nvPr/>
        </p:nvSpPr>
        <p:spPr bwMode="auto">
          <a:xfrm>
            <a:off x="4083571" y="5257801"/>
            <a:ext cx="1701135"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Harici LCD</a:t>
            </a:r>
          </a:p>
        </p:txBody>
      </p:sp>
      <p:sp>
        <p:nvSpPr>
          <p:cNvPr id="10" name="Rectangle 9">
            <a:extLst>
              <a:ext uri="{FF2B5EF4-FFF2-40B4-BE49-F238E27FC236}">
                <a16:creationId xmlns:a16="http://schemas.microsoft.com/office/drawing/2014/main" id="{C4CC124C-1917-47DD-81E2-004DFA475722}"/>
              </a:ext>
            </a:extLst>
          </p:cNvPr>
          <p:cNvSpPr/>
          <p:nvPr/>
        </p:nvSpPr>
        <p:spPr bwMode="auto">
          <a:xfrm>
            <a:off x="6231150" y="5257801"/>
            <a:ext cx="2293570" cy="67627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hafıza kartı</a:t>
            </a:r>
          </a:p>
        </p:txBody>
      </p:sp>
      <p:sp>
        <p:nvSpPr>
          <p:cNvPr id="11" name="Rectangle 10">
            <a:extLst>
              <a:ext uri="{FF2B5EF4-FFF2-40B4-BE49-F238E27FC236}">
                <a16:creationId xmlns:a16="http://schemas.microsoft.com/office/drawing/2014/main" id="{1B1CE721-D9ED-4D7F-8E12-D4C53456F200}"/>
              </a:ext>
            </a:extLst>
          </p:cNvPr>
          <p:cNvSpPr/>
          <p:nvPr/>
        </p:nvSpPr>
        <p:spPr bwMode="auto">
          <a:xfrm>
            <a:off x="3317638" y="1384300"/>
            <a:ext cx="5632366" cy="7810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2" name="Rectangle 11">
            <a:extLst>
              <a:ext uri="{FF2B5EF4-FFF2-40B4-BE49-F238E27FC236}">
                <a16:creationId xmlns:a16="http://schemas.microsoft.com/office/drawing/2014/main" id="{0E701881-277E-42F8-A55A-08D4368A371B}"/>
              </a:ext>
            </a:extLst>
          </p:cNvPr>
          <p:cNvSpPr/>
          <p:nvPr/>
        </p:nvSpPr>
        <p:spPr bwMode="auto">
          <a:xfrm>
            <a:off x="5503300" y="1455738"/>
            <a:ext cx="3249930" cy="652462"/>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3" name="Rectangle 12">
            <a:extLst>
              <a:ext uri="{FF2B5EF4-FFF2-40B4-BE49-F238E27FC236}">
                <a16:creationId xmlns:a16="http://schemas.microsoft.com/office/drawing/2014/main" id="{AC88B6EC-10DB-4001-B74A-AEE43F04053E}"/>
              </a:ext>
            </a:extLst>
          </p:cNvPr>
          <p:cNvSpPr/>
          <p:nvPr/>
        </p:nvSpPr>
        <p:spPr bwMode="auto">
          <a:xfrm>
            <a:off x="6300972" y="1516063"/>
            <a:ext cx="2268180" cy="525462"/>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4" name="TextBox 15">
            <a:extLst>
              <a:ext uri="{FF2B5EF4-FFF2-40B4-BE49-F238E27FC236}">
                <a16:creationId xmlns:a16="http://schemas.microsoft.com/office/drawing/2014/main" id="{D1399DCC-9458-4661-8D6F-E1021A3AF244}"/>
              </a:ext>
            </a:extLst>
          </p:cNvPr>
          <p:cNvSpPr txBox="1">
            <a:spLocks noChangeArrowheads="1"/>
          </p:cNvSpPr>
          <p:nvPr/>
        </p:nvSpPr>
        <p:spPr bwMode="auto">
          <a:xfrm>
            <a:off x="3723878" y="1597026"/>
            <a:ext cx="182808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Cortex-M0</a:t>
            </a:r>
          </a:p>
        </p:txBody>
      </p:sp>
      <p:sp>
        <p:nvSpPr>
          <p:cNvPr id="15" name="TextBox 16">
            <a:extLst>
              <a:ext uri="{FF2B5EF4-FFF2-40B4-BE49-F238E27FC236}">
                <a16:creationId xmlns:a16="http://schemas.microsoft.com/office/drawing/2014/main" id="{AC7BBFBD-DC68-46DF-BBC0-31CAC61C0F4D}"/>
              </a:ext>
            </a:extLst>
          </p:cNvPr>
          <p:cNvSpPr txBox="1">
            <a:spLocks noChangeArrowheads="1"/>
          </p:cNvSpPr>
          <p:nvPr/>
        </p:nvSpPr>
        <p:spPr bwMode="auto">
          <a:xfrm>
            <a:off x="5452520" y="1593850"/>
            <a:ext cx="91404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PPB</a:t>
            </a:r>
          </a:p>
        </p:txBody>
      </p:sp>
      <p:sp>
        <p:nvSpPr>
          <p:cNvPr id="16" name="TextBox 17">
            <a:extLst>
              <a:ext uri="{FF2B5EF4-FFF2-40B4-BE49-F238E27FC236}">
                <a16:creationId xmlns:a16="http://schemas.microsoft.com/office/drawing/2014/main" id="{C559BE06-F9C8-43A9-8EAD-250C6532023E}"/>
              </a:ext>
            </a:extLst>
          </p:cNvPr>
          <p:cNvSpPr txBox="1">
            <a:spLocks noChangeArrowheads="1"/>
          </p:cNvSpPr>
          <p:nvPr/>
        </p:nvSpPr>
        <p:spPr bwMode="auto">
          <a:xfrm>
            <a:off x="6300971" y="1600201"/>
            <a:ext cx="91404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SCS</a:t>
            </a:r>
          </a:p>
        </p:txBody>
      </p:sp>
      <p:sp>
        <p:nvSpPr>
          <p:cNvPr id="17" name="Rectangle 16">
            <a:extLst>
              <a:ext uri="{FF2B5EF4-FFF2-40B4-BE49-F238E27FC236}">
                <a16:creationId xmlns:a16="http://schemas.microsoft.com/office/drawing/2014/main" id="{F20A3EF1-E763-4EC9-BF93-1F2CEF428C65}"/>
              </a:ext>
            </a:extLst>
          </p:cNvPr>
          <p:cNvSpPr/>
          <p:nvPr/>
        </p:nvSpPr>
        <p:spPr bwMode="auto">
          <a:xfrm>
            <a:off x="6994967" y="1555751"/>
            <a:ext cx="141549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18" name="TextBox 19">
            <a:extLst>
              <a:ext uri="{FF2B5EF4-FFF2-40B4-BE49-F238E27FC236}">
                <a16:creationId xmlns:a16="http://schemas.microsoft.com/office/drawing/2014/main" id="{9430E282-CF07-4A95-A308-B141B7A62242}"/>
              </a:ext>
            </a:extLst>
          </p:cNvPr>
          <p:cNvSpPr txBox="1">
            <a:spLocks noChangeArrowheads="1"/>
          </p:cNvSpPr>
          <p:nvPr/>
        </p:nvSpPr>
        <p:spPr bwMode="auto">
          <a:xfrm>
            <a:off x="7284837" y="1506539"/>
            <a:ext cx="91404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NVIC</a:t>
            </a:r>
          </a:p>
        </p:txBody>
      </p:sp>
      <p:sp>
        <p:nvSpPr>
          <p:cNvPr id="19" name="Rectangle 18">
            <a:extLst>
              <a:ext uri="{FF2B5EF4-FFF2-40B4-BE49-F238E27FC236}">
                <a16:creationId xmlns:a16="http://schemas.microsoft.com/office/drawing/2014/main" id="{DAF733DB-B5A9-4769-9CBF-06D4DAC8BEC7}"/>
              </a:ext>
            </a:extLst>
          </p:cNvPr>
          <p:cNvSpPr/>
          <p:nvPr/>
        </p:nvSpPr>
        <p:spPr bwMode="auto">
          <a:xfrm>
            <a:off x="6994967" y="1797050"/>
            <a:ext cx="1415498" cy="200025"/>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0" name="TextBox 21">
            <a:extLst>
              <a:ext uri="{FF2B5EF4-FFF2-40B4-BE49-F238E27FC236}">
                <a16:creationId xmlns:a16="http://schemas.microsoft.com/office/drawing/2014/main" id="{F9AA3FED-4550-4E8E-81C0-568077DFF9B5}"/>
              </a:ext>
            </a:extLst>
          </p:cNvPr>
          <p:cNvSpPr txBox="1">
            <a:spLocks noChangeArrowheads="1"/>
          </p:cNvSpPr>
          <p:nvPr/>
        </p:nvSpPr>
        <p:spPr bwMode="auto">
          <a:xfrm>
            <a:off x="7011894" y="1743075"/>
            <a:ext cx="166516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Hata Ayıklama Ctrl</a:t>
            </a:r>
          </a:p>
        </p:txBody>
      </p:sp>
      <p:sp>
        <p:nvSpPr>
          <p:cNvPr id="21" name="Rectangle 20">
            <a:extLst>
              <a:ext uri="{FF2B5EF4-FFF2-40B4-BE49-F238E27FC236}">
                <a16:creationId xmlns:a16="http://schemas.microsoft.com/office/drawing/2014/main" id="{A39809E5-2256-499F-96EA-0860FACE3256}"/>
              </a:ext>
            </a:extLst>
          </p:cNvPr>
          <p:cNvSpPr/>
          <p:nvPr/>
        </p:nvSpPr>
        <p:spPr bwMode="auto">
          <a:xfrm>
            <a:off x="1969848" y="3103563"/>
            <a:ext cx="1830201"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Çipte FLASH</a:t>
            </a:r>
          </a:p>
          <a:p>
            <a:pPr algn="ctr" rtl="0">
              <a:defRPr/>
            </a:pPr>
            <a:r>
              <a:rPr lang="en-GB" b="0" dirty="0"/>
              <a:t>(Kod Bölgesi)</a:t>
            </a:r>
            <a:endParaRPr lang="en-GB" b="0" dirty="0">
              <a:cs typeface="Arial" charset="0"/>
            </a:endParaRPr>
          </a:p>
        </p:txBody>
      </p:sp>
      <p:sp>
        <p:nvSpPr>
          <p:cNvPr id="22" name="Rectangle 21">
            <a:extLst>
              <a:ext uri="{FF2B5EF4-FFF2-40B4-BE49-F238E27FC236}">
                <a16:creationId xmlns:a16="http://schemas.microsoft.com/office/drawing/2014/main" id="{6CAC297D-DD7D-4AFB-A81D-E8B34F68F657}"/>
              </a:ext>
            </a:extLst>
          </p:cNvPr>
          <p:cNvSpPr/>
          <p:nvPr/>
        </p:nvSpPr>
        <p:spPr bwMode="auto">
          <a:xfrm>
            <a:off x="4623111" y="3103563"/>
            <a:ext cx="1743452"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Çip üzerinde SRAM</a:t>
            </a:r>
          </a:p>
          <a:p>
            <a:pPr algn="ctr" rtl="0">
              <a:defRPr/>
            </a:pPr>
            <a:r>
              <a:rPr lang="en-GB" b="0" dirty="0"/>
              <a:t>(SRAM Bölgesi)</a:t>
            </a:r>
            <a:endParaRPr lang="en-GB" b="0" dirty="0">
              <a:cs typeface="Arial" charset="0"/>
            </a:endParaRPr>
          </a:p>
        </p:txBody>
      </p:sp>
      <p:sp>
        <p:nvSpPr>
          <p:cNvPr id="23" name="Rectangle 22">
            <a:extLst>
              <a:ext uri="{FF2B5EF4-FFF2-40B4-BE49-F238E27FC236}">
                <a16:creationId xmlns:a16="http://schemas.microsoft.com/office/drawing/2014/main" id="{BE75654E-6BC5-4A63-B05D-9001F4C1E476}"/>
              </a:ext>
            </a:extLst>
          </p:cNvPr>
          <p:cNvSpPr/>
          <p:nvPr/>
        </p:nvSpPr>
        <p:spPr bwMode="auto">
          <a:xfrm>
            <a:off x="7284838" y="3103563"/>
            <a:ext cx="3292247" cy="71120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cs typeface="Arial" charset="0"/>
            </a:endParaRPr>
          </a:p>
        </p:txBody>
      </p:sp>
      <p:sp>
        <p:nvSpPr>
          <p:cNvPr id="24" name="TextBox 25">
            <a:extLst>
              <a:ext uri="{FF2B5EF4-FFF2-40B4-BE49-F238E27FC236}">
                <a16:creationId xmlns:a16="http://schemas.microsoft.com/office/drawing/2014/main" id="{8285B636-F2BA-4AE3-B850-8980844718B1}"/>
              </a:ext>
            </a:extLst>
          </p:cNvPr>
          <p:cNvSpPr txBox="1">
            <a:spLocks noChangeArrowheads="1"/>
          </p:cNvSpPr>
          <p:nvPr/>
        </p:nvSpPr>
        <p:spPr bwMode="auto">
          <a:xfrm>
            <a:off x="7741859" y="3468689"/>
            <a:ext cx="257920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Çevre Bölgesi</a:t>
            </a:r>
          </a:p>
        </p:txBody>
      </p:sp>
      <p:sp>
        <p:nvSpPr>
          <p:cNvPr id="25" name="Rectangle 24">
            <a:extLst>
              <a:ext uri="{FF2B5EF4-FFF2-40B4-BE49-F238E27FC236}">
                <a16:creationId xmlns:a16="http://schemas.microsoft.com/office/drawing/2014/main" id="{E08E3305-7CBA-4F38-AD16-BC8A78BBADF8}"/>
              </a:ext>
            </a:extLst>
          </p:cNvPr>
          <p:cNvSpPr/>
          <p:nvPr/>
        </p:nvSpPr>
        <p:spPr bwMode="auto">
          <a:xfrm>
            <a:off x="2172969" y="4035425"/>
            <a:ext cx="3101821" cy="57308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Harici Bellek Arayüzü</a:t>
            </a:r>
          </a:p>
          <a:p>
            <a:pPr algn="ctr" rtl="0">
              <a:defRPr/>
            </a:pPr>
            <a:r>
              <a:rPr lang="en-GB" b="0" dirty="0"/>
              <a:t>(Harici RAM Bölgesi)</a:t>
            </a:r>
            <a:endParaRPr lang="en-GB" b="0" dirty="0">
              <a:cs typeface="Arial" charset="0"/>
            </a:endParaRPr>
          </a:p>
        </p:txBody>
      </p:sp>
      <p:sp>
        <p:nvSpPr>
          <p:cNvPr id="26" name="Rectangle 25">
            <a:extLst>
              <a:ext uri="{FF2B5EF4-FFF2-40B4-BE49-F238E27FC236}">
                <a16:creationId xmlns:a16="http://schemas.microsoft.com/office/drawing/2014/main" id="{68578054-0F71-4B41-9D91-C895AC3A53C3}"/>
              </a:ext>
            </a:extLst>
          </p:cNvPr>
          <p:cNvSpPr/>
          <p:nvPr/>
        </p:nvSpPr>
        <p:spPr bwMode="auto">
          <a:xfrm>
            <a:off x="5560428" y="4035425"/>
            <a:ext cx="3135675" cy="573088"/>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Harici Cihaz Arayüzü</a:t>
            </a:r>
          </a:p>
          <a:p>
            <a:pPr algn="ctr" rtl="0">
              <a:defRPr/>
            </a:pPr>
            <a:r>
              <a:rPr lang="en-GB" b="0" dirty="0"/>
              <a:t>(Harici Cihaz Bölgesi)</a:t>
            </a:r>
            <a:endParaRPr lang="en-GB" b="0" dirty="0">
              <a:cs typeface="Arial" charset="0"/>
            </a:endParaRPr>
          </a:p>
        </p:txBody>
      </p:sp>
      <p:sp>
        <p:nvSpPr>
          <p:cNvPr id="27" name="Rectangle 26">
            <a:extLst>
              <a:ext uri="{FF2B5EF4-FFF2-40B4-BE49-F238E27FC236}">
                <a16:creationId xmlns:a16="http://schemas.microsoft.com/office/drawing/2014/main" id="{14706E45-178A-4B86-9A85-756D727D8C39}"/>
              </a:ext>
            </a:extLst>
          </p:cNvPr>
          <p:cNvSpPr/>
          <p:nvPr/>
        </p:nvSpPr>
        <p:spPr bwMode="auto">
          <a:xfrm>
            <a:off x="7435062" y="3162300"/>
            <a:ext cx="846336"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Zamanlayıcı</a:t>
            </a:r>
          </a:p>
        </p:txBody>
      </p:sp>
      <p:sp>
        <p:nvSpPr>
          <p:cNvPr id="28" name="Rectangle 27">
            <a:extLst>
              <a:ext uri="{FF2B5EF4-FFF2-40B4-BE49-F238E27FC236}">
                <a16:creationId xmlns:a16="http://schemas.microsoft.com/office/drawing/2014/main" id="{41C0C698-6899-4334-93A9-B734D318851F}"/>
              </a:ext>
            </a:extLst>
          </p:cNvPr>
          <p:cNvSpPr/>
          <p:nvPr/>
        </p:nvSpPr>
        <p:spPr bwMode="auto">
          <a:xfrm>
            <a:off x="8478172" y="3162300"/>
            <a:ext cx="848451"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UART</a:t>
            </a:r>
          </a:p>
        </p:txBody>
      </p:sp>
      <p:sp>
        <p:nvSpPr>
          <p:cNvPr id="29" name="Rectangle 28">
            <a:extLst>
              <a:ext uri="{FF2B5EF4-FFF2-40B4-BE49-F238E27FC236}">
                <a16:creationId xmlns:a16="http://schemas.microsoft.com/office/drawing/2014/main" id="{468E3E0D-88DF-4C6E-82B7-E32FFD5418F6}"/>
              </a:ext>
            </a:extLst>
          </p:cNvPr>
          <p:cNvSpPr/>
          <p:nvPr/>
        </p:nvSpPr>
        <p:spPr bwMode="auto">
          <a:xfrm>
            <a:off x="9529743" y="3162300"/>
            <a:ext cx="846336" cy="2936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cs typeface="Arial" charset="0"/>
              </a:rPr>
              <a:t>GPIO</a:t>
            </a:r>
          </a:p>
        </p:txBody>
      </p:sp>
      <p:sp>
        <p:nvSpPr>
          <p:cNvPr id="30" name="Up-Down Arrow 33">
            <a:extLst>
              <a:ext uri="{FF2B5EF4-FFF2-40B4-BE49-F238E27FC236}">
                <a16:creationId xmlns:a16="http://schemas.microsoft.com/office/drawing/2014/main" id="{E1006B12-718D-424D-A57B-E861569CA1C0}"/>
              </a:ext>
            </a:extLst>
          </p:cNvPr>
          <p:cNvSpPr/>
          <p:nvPr/>
        </p:nvSpPr>
        <p:spPr bwMode="auto">
          <a:xfrm>
            <a:off x="8748999" y="2768600"/>
            <a:ext cx="281406"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1" name="Up-Down Arrow 34">
            <a:extLst>
              <a:ext uri="{FF2B5EF4-FFF2-40B4-BE49-F238E27FC236}">
                <a16:creationId xmlns:a16="http://schemas.microsoft.com/office/drawing/2014/main" id="{F6C6419B-C050-409F-8CD7-C77A708A25B4}"/>
              </a:ext>
            </a:extLst>
          </p:cNvPr>
          <p:cNvSpPr/>
          <p:nvPr/>
        </p:nvSpPr>
        <p:spPr bwMode="auto">
          <a:xfrm>
            <a:off x="5418667" y="2768600"/>
            <a:ext cx="281406"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2" name="Up-Down Arrow 35">
            <a:extLst>
              <a:ext uri="{FF2B5EF4-FFF2-40B4-BE49-F238E27FC236}">
                <a16:creationId xmlns:a16="http://schemas.microsoft.com/office/drawing/2014/main" id="{10E23436-95D8-443A-B0AF-FAEC1B3A5693}"/>
              </a:ext>
            </a:extLst>
          </p:cNvPr>
          <p:cNvSpPr/>
          <p:nvPr/>
        </p:nvSpPr>
        <p:spPr bwMode="auto">
          <a:xfrm>
            <a:off x="2636336" y="2768600"/>
            <a:ext cx="279291" cy="3175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3" name="Up-Down Arrow 36">
            <a:extLst>
              <a:ext uri="{FF2B5EF4-FFF2-40B4-BE49-F238E27FC236}">
                <a16:creationId xmlns:a16="http://schemas.microsoft.com/office/drawing/2014/main" id="{621EAF07-3BD2-4C38-B38A-0B74BB8D6F12}"/>
              </a:ext>
            </a:extLst>
          </p:cNvPr>
          <p:cNvSpPr/>
          <p:nvPr/>
        </p:nvSpPr>
        <p:spPr bwMode="auto">
          <a:xfrm>
            <a:off x="4026445" y="2768601"/>
            <a:ext cx="281406"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4" name="Up-Down Arrow 37">
            <a:extLst>
              <a:ext uri="{FF2B5EF4-FFF2-40B4-BE49-F238E27FC236}">
                <a16:creationId xmlns:a16="http://schemas.microsoft.com/office/drawing/2014/main" id="{FD599E8D-11FB-45FA-B559-12CB0E752B4E}"/>
              </a:ext>
            </a:extLst>
          </p:cNvPr>
          <p:cNvSpPr/>
          <p:nvPr/>
        </p:nvSpPr>
        <p:spPr bwMode="auto">
          <a:xfrm>
            <a:off x="6690286" y="2768601"/>
            <a:ext cx="279291" cy="126682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5" name="Up-Down Arrow 38">
            <a:extLst>
              <a:ext uri="{FF2B5EF4-FFF2-40B4-BE49-F238E27FC236}">
                <a16:creationId xmlns:a16="http://schemas.microsoft.com/office/drawing/2014/main" id="{6259E506-60B3-4F82-9706-64378CBC80FA}"/>
              </a:ext>
            </a:extLst>
          </p:cNvPr>
          <p:cNvSpPr/>
          <p:nvPr/>
        </p:nvSpPr>
        <p:spPr bwMode="auto">
          <a:xfrm>
            <a:off x="6159211" y="2184400"/>
            <a:ext cx="281406" cy="319088"/>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6" name="TextBox 39">
            <a:extLst>
              <a:ext uri="{FF2B5EF4-FFF2-40B4-BE49-F238E27FC236}">
                <a16:creationId xmlns:a16="http://schemas.microsoft.com/office/drawing/2014/main" id="{3EE59253-EFB9-468E-9BF9-3657283DE873}"/>
              </a:ext>
            </a:extLst>
          </p:cNvPr>
          <p:cNvSpPr txBox="1">
            <a:spLocks noChangeArrowheads="1"/>
          </p:cNvSpPr>
          <p:nvPr/>
        </p:nvSpPr>
        <p:spPr bwMode="auto">
          <a:xfrm>
            <a:off x="1675746" y="1158875"/>
            <a:ext cx="12081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b="0" dirty="0"/>
              <a:t>Çip Silikon</a:t>
            </a:r>
          </a:p>
        </p:txBody>
      </p:sp>
      <p:sp>
        <p:nvSpPr>
          <p:cNvPr id="37" name="Up-Down Arrow 40">
            <a:extLst>
              <a:ext uri="{FF2B5EF4-FFF2-40B4-BE49-F238E27FC236}">
                <a16:creationId xmlns:a16="http://schemas.microsoft.com/office/drawing/2014/main" id="{BAE4B662-2877-429D-905A-DBBAE93D3DA2}"/>
              </a:ext>
            </a:extLst>
          </p:cNvPr>
          <p:cNvSpPr/>
          <p:nvPr/>
        </p:nvSpPr>
        <p:spPr bwMode="auto">
          <a:xfrm>
            <a:off x="2532662" y="4625975"/>
            <a:ext cx="281406"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8" name="Up-Down Arrow 41">
            <a:extLst>
              <a:ext uri="{FF2B5EF4-FFF2-40B4-BE49-F238E27FC236}">
                <a16:creationId xmlns:a16="http://schemas.microsoft.com/office/drawing/2014/main" id="{900B4445-728E-41D6-AFB2-3851B3AFDD11}"/>
              </a:ext>
            </a:extLst>
          </p:cNvPr>
          <p:cNvSpPr/>
          <p:nvPr/>
        </p:nvSpPr>
        <p:spPr bwMode="auto">
          <a:xfrm>
            <a:off x="4633690" y="4625975"/>
            <a:ext cx="281407"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9" name="Up-Down Arrow 42">
            <a:extLst>
              <a:ext uri="{FF2B5EF4-FFF2-40B4-BE49-F238E27FC236}">
                <a16:creationId xmlns:a16="http://schemas.microsoft.com/office/drawing/2014/main" id="{3E63FA23-33D8-4C64-B666-FBDFF629B583}"/>
              </a:ext>
            </a:extLst>
          </p:cNvPr>
          <p:cNvSpPr/>
          <p:nvPr/>
        </p:nvSpPr>
        <p:spPr bwMode="auto">
          <a:xfrm>
            <a:off x="7143076" y="4625975"/>
            <a:ext cx="281407" cy="609600"/>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Tree>
    <p:extLst>
      <p:ext uri="{BB962C8B-B14F-4D97-AF65-F5344CB8AC3E}">
        <p14:creationId xmlns:p14="http://schemas.microsoft.com/office/powerpoint/2010/main" val="18524166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5" y="1549804"/>
            <a:ext cx="11180762" cy="2137939"/>
          </a:xfrm>
        </p:spPr>
        <p:txBody>
          <a:bodyPr/>
          <a:lstStyle/>
          <a:p>
            <a:r>
              <a:rPr lang="tr-TR" noProof="0" dirty="0" smtClean="0">
                <a:latin typeface="+mn-lt"/>
                <a:ea typeface="MS PGothic" pitchFamily="34" charset="-128"/>
              </a:rPr>
              <a:t>Cortex-M0 işlemcinin sabit bir hafıza haritası olmasına rağmen, bellek kullanımı çok esnektir. Örneğin, SRAM bölgesine ve CODE bölgesine yerleştirilmiş birden fazla SRAM bellek bloğuna sahip olabilir ve program kodunu harici bellekten çalıştırabilir RAM bölgesinde bulunan bileşenler. cihaz satıcılar</a:t>
            </a:r>
            <a:r>
              <a:rPr lang="en-US" noProof="0" dirty="0" err="1" smtClean="0">
                <a:latin typeface="+mn-lt"/>
                <a:ea typeface="MS PGothic" pitchFamily="34" charset="-128"/>
              </a:rPr>
              <a:t>ı</a:t>
            </a:r>
            <a:r>
              <a:rPr lang="tr-TR" noProof="0" dirty="0" smtClean="0">
                <a:latin typeface="+mn-lt"/>
                <a:ea typeface="MS PGothic" pitchFamily="34" charset="-128"/>
              </a:rPr>
              <a:t> ayrıca gerekirse sistem düzeyinde önbellek gibi kendi sistem düzeyinde bellek özelliklerini de ekleyebilir.</a:t>
            </a:r>
            <a:r>
              <a:rPr lang="tr-TR" noProof="0" dirty="0" smtClean="0">
                <a:latin typeface="+mn-lt"/>
              </a:rPr>
              <a:t> </a:t>
            </a:r>
            <a:r>
              <a:rPr lang="tr-TR" noProof="0" dirty="0" smtClean="0">
                <a:latin typeface="+mn-lt"/>
                <a:ea typeface="MS PGothic" pitchFamily="34" charset="-128"/>
              </a:rPr>
              <a:t> </a:t>
            </a:r>
          </a:p>
        </p:txBody>
      </p:sp>
    </p:spTree>
    <p:extLst>
      <p:ext uri="{BB962C8B-B14F-4D97-AF65-F5344CB8AC3E}">
        <p14:creationId xmlns:p14="http://schemas.microsoft.com/office/powerpoint/2010/main" val="32378359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5" y="1479468"/>
            <a:ext cx="11180762" cy="4953416"/>
          </a:xfrm>
        </p:spPr>
        <p:txBody>
          <a:bodyPr/>
          <a:lstStyle/>
          <a:p>
            <a:r>
              <a:rPr lang="tr-TR" dirty="0" smtClean="0">
                <a:ea typeface="MS PGothic" pitchFamily="34" charset="-128"/>
              </a:rPr>
              <a:t>Cortex-M0 </a:t>
            </a:r>
            <a:r>
              <a:rPr lang="tr-TR" dirty="0">
                <a:ea typeface="MS PGothic" pitchFamily="34" charset="-128"/>
              </a:rPr>
              <a:t>işlemciyle geliştirilmiş tipik bir sistem için, genellikle aşağıdaki öğeleri bu şekilde gösterildiği gibi bulabilirsiniz: </a:t>
            </a:r>
            <a:r>
              <a:rPr lang="tr-TR" dirty="0" smtClean="0">
                <a:ea typeface="MS PGothic" pitchFamily="34" charset="-128"/>
              </a:rPr>
              <a:t> </a:t>
            </a:r>
            <a:endParaRPr lang="tr-TR" dirty="0">
              <a:ea typeface="MS PGothic" pitchFamily="34" charset="-128"/>
            </a:endParaRPr>
          </a:p>
          <a:p>
            <a:pPr marL="241653" indent="-241653">
              <a:buFont typeface="+mj-lt"/>
              <a:buAutoNum type="arabicPeriod"/>
            </a:pPr>
            <a:r>
              <a:rPr lang="tr-TR" dirty="0">
                <a:ea typeface="MS PGothic" pitchFamily="34" charset="-128"/>
              </a:rPr>
              <a:t>Flash bellek (program kodu için)</a:t>
            </a:r>
          </a:p>
          <a:p>
            <a:pPr marL="241653" indent="-241653">
              <a:buFont typeface="+mj-lt"/>
              <a:buAutoNum type="arabicPeriod"/>
            </a:pPr>
            <a:r>
              <a:rPr lang="tr-TR" dirty="0">
                <a:ea typeface="MS PGothic" pitchFamily="34" charset="-128"/>
              </a:rPr>
              <a:t>Dahili SRAM (veriler için)</a:t>
            </a:r>
          </a:p>
          <a:p>
            <a:pPr marL="241653" indent="-241653">
              <a:buFont typeface="+mj-lt"/>
              <a:buAutoNum type="arabicPeriod"/>
            </a:pPr>
            <a:r>
              <a:rPr lang="tr-TR" dirty="0">
                <a:ea typeface="MS PGothic" pitchFamily="34" charset="-128"/>
              </a:rPr>
              <a:t>Dahili çevre birimleri</a:t>
            </a:r>
          </a:p>
          <a:p>
            <a:pPr marL="241653" indent="-241653">
              <a:buFont typeface="+mj-lt"/>
              <a:buAutoNum type="arabicPeriod"/>
            </a:pPr>
            <a:r>
              <a:rPr lang="tr-TR" dirty="0">
                <a:ea typeface="MS PGothic" pitchFamily="34" charset="-128"/>
              </a:rPr>
              <a:t>Harici bellek </a:t>
            </a:r>
            <a:r>
              <a:rPr lang="tr-TR" dirty="0" err="1">
                <a:ea typeface="MS PGothic" pitchFamily="34" charset="-128"/>
              </a:rPr>
              <a:t>arayüzü</a:t>
            </a:r>
            <a:r>
              <a:rPr lang="tr-TR" dirty="0">
                <a:ea typeface="MS PGothic" pitchFamily="34" charset="-128"/>
              </a:rPr>
              <a:t> (harici bellekler ve harici çevre birimleri için (isteğe bağlı))</a:t>
            </a:r>
          </a:p>
          <a:p>
            <a:pPr marL="241653" indent="-241653">
              <a:buFont typeface="+mj-lt"/>
              <a:buAutoNum type="arabicPeriod"/>
            </a:pPr>
            <a:r>
              <a:rPr lang="tr-TR" dirty="0">
                <a:ea typeface="MS PGothic" pitchFamily="34" charset="-128"/>
              </a:rPr>
              <a:t>Diğer harici çevre birimleri için </a:t>
            </a:r>
            <a:r>
              <a:rPr lang="tr-TR" dirty="0" err="1">
                <a:ea typeface="MS PGothic" pitchFamily="34" charset="-128"/>
              </a:rPr>
              <a:t>arayüzler</a:t>
            </a:r>
            <a:r>
              <a:rPr lang="tr-TR" dirty="0">
                <a:ea typeface="MS PGothic" pitchFamily="34" charset="-128"/>
              </a:rPr>
              <a:t> (isteğe bağlı</a:t>
            </a:r>
            <a:r>
              <a:rPr lang="tr-TR" dirty="0" smtClean="0">
                <a:ea typeface="MS PGothic" pitchFamily="34" charset="-128"/>
              </a:rPr>
              <a:t>) </a:t>
            </a:r>
            <a:endParaRPr lang="tr-TR" dirty="0">
              <a:ea typeface="MS PGothic" pitchFamily="34" charset="-128"/>
            </a:endParaRPr>
          </a:p>
          <a:p>
            <a:r>
              <a:rPr lang="tr-TR" dirty="0">
                <a:ea typeface="MS PGothic" pitchFamily="34" charset="-128"/>
              </a:rPr>
              <a:t>Birçok düşük maliyetli uygulama için, sistem tasarımlarında herhangi bir harici bellek arabirimi veya SD kart arabirimi yoktur. Bu durumlarda, harici RAM veya harici aygıt bölgeleri gibi bazı bellek bölgeleri kullanılamayabilir.</a:t>
            </a:r>
          </a:p>
          <a:p>
            <a:endParaRPr lang="tr-TR" dirty="0"/>
          </a:p>
        </p:txBody>
      </p:sp>
    </p:spTree>
    <p:extLst>
      <p:ext uri="{BB962C8B-B14F-4D97-AF65-F5344CB8AC3E}">
        <p14:creationId xmlns:p14="http://schemas.microsoft.com/office/powerpoint/2010/main" val="566576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lgn="just" rtl="0">
              <a:defRPr/>
            </a:pPr>
            <a:r>
              <a:rPr lang="tr-TR" noProof="0" dirty="0" smtClean="0">
                <a:latin typeface="+mn-lt"/>
              </a:rPr>
              <a:t>Cortex-M0 </a:t>
            </a:r>
            <a:r>
              <a:rPr lang="tr-TR" noProof="0" dirty="0" err="1" smtClean="0">
                <a:latin typeface="+mn-lt"/>
              </a:rPr>
              <a:t>Endianness</a:t>
            </a:r>
            <a:endParaRPr lang="tr-TR" noProof="0" dirty="0">
              <a:latin typeface="+mn-lt"/>
            </a:endParaRP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pPr algn="just" rtl="0"/>
            <a:r>
              <a:rPr lang="tr-TR" b="1" noProof="0" dirty="0" err="1" smtClean="0">
                <a:latin typeface="+mn-lt"/>
              </a:rPr>
              <a:t>Endian</a:t>
            </a:r>
            <a:r>
              <a:rPr lang="tr-TR" noProof="0" dirty="0" smtClean="0">
                <a:latin typeface="+mn-lt"/>
              </a:rPr>
              <a:t>, bellekte depolanan baytların sırasını ifade eder.</a:t>
            </a:r>
            <a:endParaRPr lang="tr-TR" altLang="en-US" noProof="0" dirty="0" smtClean="0">
              <a:latin typeface="+mn-lt"/>
              <a:ea typeface="ＭＳ Ｐゴシック" panose="020B0600070205080204" pitchFamily="34" charset="-128"/>
            </a:endParaRPr>
          </a:p>
          <a:p>
            <a:pPr lvl="1" algn="just" rtl="0">
              <a:spcBef>
                <a:spcPts val="0"/>
              </a:spcBef>
            </a:pPr>
            <a:r>
              <a:rPr lang="tr-TR" noProof="0" dirty="0" err="1" smtClean="0">
                <a:latin typeface="+mn-lt"/>
              </a:rPr>
              <a:t>Little</a:t>
            </a:r>
            <a:r>
              <a:rPr lang="tr-TR" noProof="0" dirty="0" smtClean="0">
                <a:latin typeface="+mn-lt"/>
              </a:rPr>
              <a:t> </a:t>
            </a:r>
            <a:r>
              <a:rPr lang="tr-TR" noProof="0" dirty="0" err="1" smtClean="0">
                <a:latin typeface="+mn-lt"/>
              </a:rPr>
              <a:t>endian</a:t>
            </a:r>
            <a:r>
              <a:rPr lang="tr-TR" noProof="0" dirty="0" smtClean="0">
                <a:latin typeface="+mn-lt"/>
              </a:rPr>
              <a:t>: Kelime boyutundaki verinin en düşük baytı bit 0 ile bit 7 arasında saklanır.</a:t>
            </a:r>
          </a:p>
          <a:p>
            <a:pPr lvl="1" algn="just" rtl="0">
              <a:spcBef>
                <a:spcPts val="0"/>
              </a:spcBef>
            </a:pPr>
            <a:r>
              <a:rPr lang="tr-TR" noProof="0" dirty="0" err="1" smtClean="0">
                <a:latin typeface="+mn-lt"/>
              </a:rPr>
              <a:t>Big</a:t>
            </a:r>
            <a:r>
              <a:rPr lang="tr-TR" noProof="0" dirty="0" smtClean="0">
                <a:latin typeface="+mn-lt"/>
              </a:rPr>
              <a:t> </a:t>
            </a:r>
            <a:r>
              <a:rPr lang="tr-TR" noProof="0" dirty="0" err="1" smtClean="0">
                <a:latin typeface="+mn-lt"/>
              </a:rPr>
              <a:t>endian</a:t>
            </a:r>
            <a:r>
              <a:rPr lang="tr-TR" noProof="0" dirty="0" smtClean="0">
                <a:latin typeface="+mn-lt"/>
              </a:rPr>
              <a:t>: Bir kelime boyutundaki verinin en düşük baytı, bit 24 ile bit 31 arasında saklanır.</a:t>
            </a:r>
          </a:p>
          <a:p>
            <a:pPr marL="0" lvl="1" indent="0" algn="just" rtl="0">
              <a:spcAft>
                <a:spcPts val="1600"/>
              </a:spcAft>
              <a:buNone/>
            </a:pPr>
            <a:r>
              <a:rPr lang="tr-TR" sz="2400" noProof="0" dirty="0" smtClean="0">
                <a:latin typeface="+mn-lt"/>
              </a:rPr>
              <a:t>Cortex-M0, hem küçük </a:t>
            </a:r>
            <a:r>
              <a:rPr lang="tr-TR" sz="2400" noProof="0" dirty="0" err="1" smtClean="0">
                <a:latin typeface="+mn-lt"/>
              </a:rPr>
              <a:t>endian</a:t>
            </a:r>
            <a:r>
              <a:rPr lang="tr-TR" sz="2400" noProof="0" dirty="0" smtClean="0">
                <a:latin typeface="+mn-lt"/>
              </a:rPr>
              <a:t> hem de büyük </a:t>
            </a:r>
            <a:r>
              <a:rPr lang="tr-TR" sz="2400" noProof="0" dirty="0" err="1" smtClean="0">
                <a:latin typeface="+mn-lt"/>
              </a:rPr>
              <a:t>endian'ı</a:t>
            </a:r>
            <a:r>
              <a:rPr lang="tr-TR" sz="2400" noProof="0" dirty="0" smtClean="0">
                <a:latin typeface="+mn-lt"/>
              </a:rPr>
              <a:t> destekler.</a:t>
            </a:r>
          </a:p>
          <a:p>
            <a:pPr marL="231775" lvl="1" indent="0" algn="just" rtl="0">
              <a:spcBef>
                <a:spcPts val="0"/>
              </a:spcBef>
              <a:buNone/>
            </a:pPr>
            <a:endParaRPr lang="tr-TR" altLang="en-US" noProof="0" dirty="0">
              <a:latin typeface="+mn-lt"/>
              <a:ea typeface="ＭＳ Ｐゴシック" panose="020B0600070205080204" pitchFamily="34" charset="-128"/>
            </a:endParaRPr>
          </a:p>
        </p:txBody>
      </p:sp>
      <p:grpSp>
        <p:nvGrpSpPr>
          <p:cNvPr id="5" name="Group 109">
            <a:extLst>
              <a:ext uri="{FF2B5EF4-FFF2-40B4-BE49-F238E27FC236}">
                <a16:creationId xmlns:a16="http://schemas.microsoft.com/office/drawing/2014/main" id="{2162A0F2-2FE7-4B16-B6BF-3190871F9D26}"/>
              </a:ext>
            </a:extLst>
          </p:cNvPr>
          <p:cNvGrpSpPr>
            <a:grpSpLocks/>
          </p:cNvGrpSpPr>
          <p:nvPr/>
        </p:nvGrpSpPr>
        <p:grpSpPr bwMode="auto">
          <a:xfrm>
            <a:off x="903465" y="3586163"/>
            <a:ext cx="10462828" cy="2347912"/>
            <a:chOff x="247650" y="3812865"/>
            <a:chExt cx="8773716" cy="2348035"/>
          </a:xfrm>
        </p:grpSpPr>
        <p:grpSp>
          <p:nvGrpSpPr>
            <p:cNvPr id="6" name="Group 55">
              <a:extLst>
                <a:ext uri="{FF2B5EF4-FFF2-40B4-BE49-F238E27FC236}">
                  <a16:creationId xmlns:a16="http://schemas.microsoft.com/office/drawing/2014/main" id="{721F9AEF-80AC-43BA-9DEB-60C386D23AB1}"/>
                </a:ext>
              </a:extLst>
            </p:cNvPr>
            <p:cNvGrpSpPr>
              <a:grpSpLocks/>
            </p:cNvGrpSpPr>
            <p:nvPr/>
          </p:nvGrpSpPr>
          <p:grpSpPr bwMode="auto">
            <a:xfrm>
              <a:off x="1690092" y="5269539"/>
              <a:ext cx="3271838" cy="200025"/>
              <a:chOff x="2328862" y="3228975"/>
              <a:chExt cx="4076700" cy="200025"/>
            </a:xfrm>
          </p:grpSpPr>
          <p:sp>
            <p:nvSpPr>
              <p:cNvPr id="49" name="Rectangle 48">
                <a:extLst>
                  <a:ext uri="{FF2B5EF4-FFF2-40B4-BE49-F238E27FC236}">
                    <a16:creationId xmlns:a16="http://schemas.microsoft.com/office/drawing/2014/main" id="{6671ECE6-7A99-4A1B-B053-A0ABD7C5FB1B}"/>
                  </a:ext>
                </a:extLst>
              </p:cNvPr>
              <p:cNvSpPr/>
              <p:nvPr/>
            </p:nvSpPr>
            <p:spPr bwMode="auto">
              <a:xfrm>
                <a:off x="5386332" y="3229702"/>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Bayt0</a:t>
                </a:r>
              </a:p>
            </p:txBody>
          </p:sp>
          <p:sp>
            <p:nvSpPr>
              <p:cNvPr id="50" name="Rectangle 49">
                <a:extLst>
                  <a:ext uri="{FF2B5EF4-FFF2-40B4-BE49-F238E27FC236}">
                    <a16:creationId xmlns:a16="http://schemas.microsoft.com/office/drawing/2014/main" id="{61ABC1DB-AB96-4C4F-8528-7691DDD7E328}"/>
                  </a:ext>
                </a:extLst>
              </p:cNvPr>
              <p:cNvSpPr/>
              <p:nvPr/>
            </p:nvSpPr>
            <p:spPr bwMode="auto">
              <a:xfrm>
                <a:off x="4367188" y="3229702"/>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Bayt1</a:t>
                </a:r>
              </a:p>
            </p:txBody>
          </p:sp>
          <p:sp>
            <p:nvSpPr>
              <p:cNvPr id="51" name="Rectangle 50">
                <a:extLst>
                  <a:ext uri="{FF2B5EF4-FFF2-40B4-BE49-F238E27FC236}">
                    <a16:creationId xmlns:a16="http://schemas.microsoft.com/office/drawing/2014/main" id="{EBC83B68-F9FD-41CF-9C1E-862BE5B13106}"/>
                  </a:ext>
                </a:extLst>
              </p:cNvPr>
              <p:cNvSpPr/>
              <p:nvPr/>
            </p:nvSpPr>
            <p:spPr bwMode="auto">
              <a:xfrm>
                <a:off x="3348045" y="3229702"/>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Bayt2</a:t>
                </a:r>
              </a:p>
            </p:txBody>
          </p:sp>
          <p:sp>
            <p:nvSpPr>
              <p:cNvPr id="52" name="Rectangle 51">
                <a:extLst>
                  <a:ext uri="{FF2B5EF4-FFF2-40B4-BE49-F238E27FC236}">
                    <a16:creationId xmlns:a16="http://schemas.microsoft.com/office/drawing/2014/main" id="{EBF037CE-F97D-413D-BBA2-58BE3A2FAEE4}"/>
                  </a:ext>
                </a:extLst>
              </p:cNvPr>
              <p:cNvSpPr/>
              <p:nvPr/>
            </p:nvSpPr>
            <p:spPr bwMode="auto">
              <a:xfrm>
                <a:off x="2328901" y="3229702"/>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Bayt3</a:t>
                </a:r>
              </a:p>
            </p:txBody>
          </p:sp>
        </p:grpSp>
        <p:grpSp>
          <p:nvGrpSpPr>
            <p:cNvPr id="7" name="Group 60">
              <a:extLst>
                <a:ext uri="{FF2B5EF4-FFF2-40B4-BE49-F238E27FC236}">
                  <a16:creationId xmlns:a16="http://schemas.microsoft.com/office/drawing/2014/main" id="{BD70E4D4-25D3-41D8-B863-4EB4256C4DD4}"/>
                </a:ext>
              </a:extLst>
            </p:cNvPr>
            <p:cNvGrpSpPr>
              <a:grpSpLocks/>
            </p:cNvGrpSpPr>
            <p:nvPr/>
          </p:nvGrpSpPr>
          <p:grpSpPr bwMode="auto">
            <a:xfrm>
              <a:off x="1690092" y="4760277"/>
              <a:ext cx="3271838" cy="200025"/>
              <a:chOff x="2328862" y="3228975"/>
              <a:chExt cx="4076700" cy="200025"/>
            </a:xfrm>
          </p:grpSpPr>
          <p:sp>
            <p:nvSpPr>
              <p:cNvPr id="45" name="Rectangle 44">
                <a:extLst>
                  <a:ext uri="{FF2B5EF4-FFF2-40B4-BE49-F238E27FC236}">
                    <a16:creationId xmlns:a16="http://schemas.microsoft.com/office/drawing/2014/main" id="{7C5942D1-A8D4-431A-806F-5F7A66AB1257}"/>
                  </a:ext>
                </a:extLst>
              </p:cNvPr>
              <p:cNvSpPr/>
              <p:nvPr/>
            </p:nvSpPr>
            <p:spPr bwMode="auto">
              <a:xfrm>
                <a:off x="5386332" y="3229350"/>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Bayt0</a:t>
                </a:r>
              </a:p>
            </p:txBody>
          </p:sp>
          <p:sp>
            <p:nvSpPr>
              <p:cNvPr id="46" name="Rectangle 45">
                <a:extLst>
                  <a:ext uri="{FF2B5EF4-FFF2-40B4-BE49-F238E27FC236}">
                    <a16:creationId xmlns:a16="http://schemas.microsoft.com/office/drawing/2014/main" id="{3D35C0A5-F6ED-41DA-9568-2A2014F0A5F5}"/>
                  </a:ext>
                </a:extLst>
              </p:cNvPr>
              <p:cNvSpPr/>
              <p:nvPr/>
            </p:nvSpPr>
            <p:spPr bwMode="auto">
              <a:xfrm>
                <a:off x="4367188" y="3229350"/>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Bayt1</a:t>
                </a:r>
              </a:p>
            </p:txBody>
          </p:sp>
          <p:sp>
            <p:nvSpPr>
              <p:cNvPr id="47" name="Rectangle 46">
                <a:extLst>
                  <a:ext uri="{FF2B5EF4-FFF2-40B4-BE49-F238E27FC236}">
                    <a16:creationId xmlns:a16="http://schemas.microsoft.com/office/drawing/2014/main" id="{6F58B6AA-CD09-40C3-A43A-C4EB18B76318}"/>
                  </a:ext>
                </a:extLst>
              </p:cNvPr>
              <p:cNvSpPr/>
              <p:nvPr/>
            </p:nvSpPr>
            <p:spPr bwMode="auto">
              <a:xfrm>
                <a:off x="3348045" y="3229350"/>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Bayt2</a:t>
                </a:r>
              </a:p>
            </p:txBody>
          </p:sp>
          <p:sp>
            <p:nvSpPr>
              <p:cNvPr id="48" name="Rectangle 47">
                <a:extLst>
                  <a:ext uri="{FF2B5EF4-FFF2-40B4-BE49-F238E27FC236}">
                    <a16:creationId xmlns:a16="http://schemas.microsoft.com/office/drawing/2014/main" id="{62D9E224-61D7-40A6-B10F-8ECC9F2BD5E5}"/>
                  </a:ext>
                </a:extLst>
              </p:cNvPr>
              <p:cNvSpPr/>
              <p:nvPr/>
            </p:nvSpPr>
            <p:spPr bwMode="auto">
              <a:xfrm>
                <a:off x="2328901" y="3229350"/>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Bayt3</a:t>
                </a:r>
              </a:p>
            </p:txBody>
          </p:sp>
        </p:grpSp>
        <p:grpSp>
          <p:nvGrpSpPr>
            <p:cNvPr id="8" name="Group 65">
              <a:extLst>
                <a:ext uri="{FF2B5EF4-FFF2-40B4-BE49-F238E27FC236}">
                  <a16:creationId xmlns:a16="http://schemas.microsoft.com/office/drawing/2014/main" id="{B3E9613C-B44E-4F68-9FBB-222ADCDD833B}"/>
                </a:ext>
              </a:extLst>
            </p:cNvPr>
            <p:cNvGrpSpPr>
              <a:grpSpLocks/>
            </p:cNvGrpSpPr>
            <p:nvPr/>
          </p:nvGrpSpPr>
          <p:grpSpPr bwMode="auto">
            <a:xfrm>
              <a:off x="1690092" y="4231636"/>
              <a:ext cx="3271838" cy="200025"/>
              <a:chOff x="2328862" y="3228975"/>
              <a:chExt cx="4076700" cy="200025"/>
            </a:xfrm>
          </p:grpSpPr>
          <p:sp>
            <p:nvSpPr>
              <p:cNvPr id="41" name="Rectangle 40">
                <a:extLst>
                  <a:ext uri="{FF2B5EF4-FFF2-40B4-BE49-F238E27FC236}">
                    <a16:creationId xmlns:a16="http://schemas.microsoft.com/office/drawing/2014/main" id="{5E0B63B1-13CC-4397-B8B2-14F65927A86D}"/>
                  </a:ext>
                </a:extLst>
              </p:cNvPr>
              <p:cNvSpPr/>
              <p:nvPr/>
            </p:nvSpPr>
            <p:spPr bwMode="auto">
              <a:xfrm>
                <a:off x="5386332" y="3229326"/>
                <a:ext cx="1019143"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Bayt0</a:t>
                </a:r>
              </a:p>
            </p:txBody>
          </p:sp>
          <p:sp>
            <p:nvSpPr>
              <p:cNvPr id="42" name="Rectangle 41">
                <a:extLst>
                  <a:ext uri="{FF2B5EF4-FFF2-40B4-BE49-F238E27FC236}">
                    <a16:creationId xmlns:a16="http://schemas.microsoft.com/office/drawing/2014/main" id="{51D90CDB-A63B-4485-A86A-4EF334691EFE}"/>
                  </a:ext>
                </a:extLst>
              </p:cNvPr>
              <p:cNvSpPr/>
              <p:nvPr/>
            </p:nvSpPr>
            <p:spPr bwMode="auto">
              <a:xfrm>
                <a:off x="4367188" y="3229326"/>
                <a:ext cx="1019144"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Bayt1</a:t>
                </a:r>
              </a:p>
            </p:txBody>
          </p:sp>
          <p:sp>
            <p:nvSpPr>
              <p:cNvPr id="43" name="Rectangle 42">
                <a:extLst>
                  <a:ext uri="{FF2B5EF4-FFF2-40B4-BE49-F238E27FC236}">
                    <a16:creationId xmlns:a16="http://schemas.microsoft.com/office/drawing/2014/main" id="{CFE3844D-ED77-47D2-95BA-E03105E21423}"/>
                  </a:ext>
                </a:extLst>
              </p:cNvPr>
              <p:cNvSpPr/>
              <p:nvPr/>
            </p:nvSpPr>
            <p:spPr bwMode="auto">
              <a:xfrm>
                <a:off x="3348045" y="3229326"/>
                <a:ext cx="1019143"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Bayt2</a:t>
                </a:r>
              </a:p>
            </p:txBody>
          </p:sp>
          <p:sp>
            <p:nvSpPr>
              <p:cNvPr id="44" name="Rectangle 43">
                <a:extLst>
                  <a:ext uri="{FF2B5EF4-FFF2-40B4-BE49-F238E27FC236}">
                    <a16:creationId xmlns:a16="http://schemas.microsoft.com/office/drawing/2014/main" id="{58CE632F-4130-4318-BE2A-C7092E449A86}"/>
                  </a:ext>
                </a:extLst>
              </p:cNvPr>
              <p:cNvSpPr/>
              <p:nvPr/>
            </p:nvSpPr>
            <p:spPr bwMode="auto">
              <a:xfrm>
                <a:off x="2328901" y="3229326"/>
                <a:ext cx="1019144"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Bayt3</a:t>
                </a:r>
              </a:p>
            </p:txBody>
          </p:sp>
        </p:grpSp>
        <p:sp>
          <p:nvSpPr>
            <p:cNvPr id="9" name="TextBox 70">
              <a:extLst>
                <a:ext uri="{FF2B5EF4-FFF2-40B4-BE49-F238E27FC236}">
                  <a16:creationId xmlns:a16="http://schemas.microsoft.com/office/drawing/2014/main" id="{FA8F5ABF-A7A3-4CC1-8E68-866D2C330B50}"/>
                </a:ext>
              </a:extLst>
            </p:cNvPr>
            <p:cNvSpPr txBox="1">
              <a:spLocks noChangeArrowheads="1"/>
            </p:cNvSpPr>
            <p:nvPr/>
          </p:nvSpPr>
          <p:spPr bwMode="auto">
            <a:xfrm>
              <a:off x="280987" y="5245726"/>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0x00000000</a:t>
              </a:r>
            </a:p>
          </p:txBody>
        </p:sp>
        <p:sp>
          <p:nvSpPr>
            <p:cNvPr id="10" name="TextBox 71">
              <a:extLst>
                <a:ext uri="{FF2B5EF4-FFF2-40B4-BE49-F238E27FC236}">
                  <a16:creationId xmlns:a16="http://schemas.microsoft.com/office/drawing/2014/main" id="{1B362D17-9596-4FA3-B90F-0C7718707F8E}"/>
                </a:ext>
              </a:extLst>
            </p:cNvPr>
            <p:cNvSpPr txBox="1">
              <a:spLocks noChangeArrowheads="1"/>
            </p:cNvSpPr>
            <p:nvPr/>
          </p:nvSpPr>
          <p:spPr bwMode="auto">
            <a:xfrm>
              <a:off x="280987" y="4719632"/>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0x00000004</a:t>
              </a:r>
            </a:p>
          </p:txBody>
        </p:sp>
        <p:sp>
          <p:nvSpPr>
            <p:cNvPr id="11" name="TextBox 72">
              <a:extLst>
                <a:ext uri="{FF2B5EF4-FFF2-40B4-BE49-F238E27FC236}">
                  <a16:creationId xmlns:a16="http://schemas.microsoft.com/office/drawing/2014/main" id="{2A4FAA43-0749-4194-9367-2D8954960F5F}"/>
                </a:ext>
              </a:extLst>
            </p:cNvPr>
            <p:cNvSpPr txBox="1">
              <a:spLocks noChangeArrowheads="1"/>
            </p:cNvSpPr>
            <p:nvPr/>
          </p:nvSpPr>
          <p:spPr bwMode="auto">
            <a:xfrm>
              <a:off x="280987" y="4174813"/>
              <a:ext cx="12596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b="0" dirty="0"/>
                <a:t>0x00000008</a:t>
              </a:r>
            </a:p>
          </p:txBody>
        </p:sp>
        <p:sp>
          <p:nvSpPr>
            <p:cNvPr id="12" name="TextBox 73">
              <a:extLst>
                <a:ext uri="{FF2B5EF4-FFF2-40B4-BE49-F238E27FC236}">
                  <a16:creationId xmlns:a16="http://schemas.microsoft.com/office/drawing/2014/main" id="{17CB52C3-F1CC-4742-ADD1-D1316E999DFB}"/>
                </a:ext>
              </a:extLst>
            </p:cNvPr>
            <p:cNvSpPr txBox="1">
              <a:spLocks noChangeArrowheads="1"/>
            </p:cNvSpPr>
            <p:nvPr/>
          </p:nvSpPr>
          <p:spPr bwMode="auto">
            <a:xfrm>
              <a:off x="247650" y="3812865"/>
              <a:ext cx="10763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200" b="0" dirty="0"/>
                <a:t>Adres </a:t>
              </a:r>
            </a:p>
          </p:txBody>
        </p:sp>
        <p:sp>
          <p:nvSpPr>
            <p:cNvPr id="13" name="TextBox 74">
              <a:extLst>
                <a:ext uri="{FF2B5EF4-FFF2-40B4-BE49-F238E27FC236}">
                  <a16:creationId xmlns:a16="http://schemas.microsoft.com/office/drawing/2014/main" id="{A7637F68-E2B4-4651-BF3E-2783AC21E602}"/>
                </a:ext>
              </a:extLst>
            </p:cNvPr>
            <p:cNvSpPr txBox="1">
              <a:spLocks noChangeArrowheads="1"/>
            </p:cNvSpPr>
            <p:nvPr/>
          </p:nvSpPr>
          <p:spPr bwMode="auto">
            <a:xfrm>
              <a:off x="403979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[7: 0]</a:t>
              </a:r>
            </a:p>
          </p:txBody>
        </p:sp>
        <p:sp>
          <p:nvSpPr>
            <p:cNvPr id="14" name="TextBox 75">
              <a:extLst>
                <a:ext uri="{FF2B5EF4-FFF2-40B4-BE49-F238E27FC236}">
                  <a16:creationId xmlns:a16="http://schemas.microsoft.com/office/drawing/2014/main" id="{6CF1CA05-E63D-464F-88E7-CBE2027FC764}"/>
                </a:ext>
              </a:extLst>
            </p:cNvPr>
            <p:cNvSpPr txBox="1">
              <a:spLocks noChangeArrowheads="1"/>
            </p:cNvSpPr>
            <p:nvPr/>
          </p:nvSpPr>
          <p:spPr bwMode="auto">
            <a:xfrm>
              <a:off x="321230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[15: 8]</a:t>
              </a:r>
            </a:p>
          </p:txBody>
        </p:sp>
        <p:sp>
          <p:nvSpPr>
            <p:cNvPr id="15" name="TextBox 76">
              <a:extLst>
                <a:ext uri="{FF2B5EF4-FFF2-40B4-BE49-F238E27FC236}">
                  <a16:creationId xmlns:a16="http://schemas.microsoft.com/office/drawing/2014/main" id="{C6B09697-7D29-43FE-8450-6C125CF59C1A}"/>
                </a:ext>
              </a:extLst>
            </p:cNvPr>
            <p:cNvSpPr txBox="1">
              <a:spLocks noChangeArrowheads="1"/>
            </p:cNvSpPr>
            <p:nvPr/>
          </p:nvSpPr>
          <p:spPr bwMode="auto">
            <a:xfrm>
              <a:off x="238601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[23:16]</a:t>
              </a:r>
            </a:p>
          </p:txBody>
        </p:sp>
        <p:sp>
          <p:nvSpPr>
            <p:cNvPr id="16" name="TextBox 77">
              <a:extLst>
                <a:ext uri="{FF2B5EF4-FFF2-40B4-BE49-F238E27FC236}">
                  <a16:creationId xmlns:a16="http://schemas.microsoft.com/office/drawing/2014/main" id="{C942B0F1-B6FF-4252-ADDA-6BDFA2B45293}"/>
                </a:ext>
              </a:extLst>
            </p:cNvPr>
            <p:cNvSpPr txBox="1">
              <a:spLocks noChangeArrowheads="1"/>
            </p:cNvSpPr>
            <p:nvPr/>
          </p:nvSpPr>
          <p:spPr bwMode="auto">
            <a:xfrm>
              <a:off x="154066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[31:24]</a:t>
              </a:r>
            </a:p>
          </p:txBody>
        </p:sp>
        <p:sp>
          <p:nvSpPr>
            <p:cNvPr id="17" name="Rectangle 16">
              <a:extLst>
                <a:ext uri="{FF2B5EF4-FFF2-40B4-BE49-F238E27FC236}">
                  <a16:creationId xmlns:a16="http://schemas.microsoft.com/office/drawing/2014/main" id="{598C9EC6-2057-4685-B38B-281A24477DCC}"/>
                </a:ext>
              </a:extLst>
            </p:cNvPr>
            <p:cNvSpPr/>
            <p:nvPr/>
          </p:nvSpPr>
          <p:spPr bwMode="auto">
            <a:xfrm>
              <a:off x="5582850" y="5270266"/>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Bayt0</a:t>
              </a:r>
            </a:p>
          </p:txBody>
        </p:sp>
        <p:sp>
          <p:nvSpPr>
            <p:cNvPr id="18" name="Rectangle 17">
              <a:extLst>
                <a:ext uri="{FF2B5EF4-FFF2-40B4-BE49-F238E27FC236}">
                  <a16:creationId xmlns:a16="http://schemas.microsoft.com/office/drawing/2014/main" id="{E341BB2C-F0AA-49F8-AAAE-14086AE4C6EC}"/>
                </a:ext>
              </a:extLst>
            </p:cNvPr>
            <p:cNvSpPr/>
            <p:nvPr/>
          </p:nvSpPr>
          <p:spPr bwMode="auto">
            <a:xfrm>
              <a:off x="6400784" y="5270266"/>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Bayt1</a:t>
              </a:r>
            </a:p>
          </p:txBody>
        </p:sp>
        <p:sp>
          <p:nvSpPr>
            <p:cNvPr id="19" name="Rectangle 18">
              <a:extLst>
                <a:ext uri="{FF2B5EF4-FFF2-40B4-BE49-F238E27FC236}">
                  <a16:creationId xmlns:a16="http://schemas.microsoft.com/office/drawing/2014/main" id="{03B7FA60-5504-4F9B-99EC-8253EBC5F6EE}"/>
                </a:ext>
              </a:extLst>
            </p:cNvPr>
            <p:cNvSpPr/>
            <p:nvPr/>
          </p:nvSpPr>
          <p:spPr bwMode="auto">
            <a:xfrm>
              <a:off x="7218718" y="5270266"/>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Bayt2</a:t>
              </a:r>
            </a:p>
          </p:txBody>
        </p:sp>
        <p:sp>
          <p:nvSpPr>
            <p:cNvPr id="20" name="Rectangle 19">
              <a:extLst>
                <a:ext uri="{FF2B5EF4-FFF2-40B4-BE49-F238E27FC236}">
                  <a16:creationId xmlns:a16="http://schemas.microsoft.com/office/drawing/2014/main" id="{46F46E7C-DC85-4543-8572-48F04731156B}"/>
                </a:ext>
              </a:extLst>
            </p:cNvPr>
            <p:cNvSpPr/>
            <p:nvPr/>
          </p:nvSpPr>
          <p:spPr bwMode="auto">
            <a:xfrm>
              <a:off x="8036652" y="5270266"/>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Bayt3</a:t>
              </a:r>
            </a:p>
          </p:txBody>
        </p:sp>
        <p:sp>
          <p:nvSpPr>
            <p:cNvPr id="21" name="Rectangle 20">
              <a:extLst>
                <a:ext uri="{FF2B5EF4-FFF2-40B4-BE49-F238E27FC236}">
                  <a16:creationId xmlns:a16="http://schemas.microsoft.com/office/drawing/2014/main" id="{E06B50C5-0FA6-4011-AEF0-F9E9781DD8FC}"/>
                </a:ext>
              </a:extLst>
            </p:cNvPr>
            <p:cNvSpPr/>
            <p:nvPr/>
          </p:nvSpPr>
          <p:spPr bwMode="auto">
            <a:xfrm>
              <a:off x="5582850" y="4760652"/>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Bayt0</a:t>
              </a:r>
            </a:p>
          </p:txBody>
        </p:sp>
        <p:sp>
          <p:nvSpPr>
            <p:cNvPr id="22" name="Rectangle 21">
              <a:extLst>
                <a:ext uri="{FF2B5EF4-FFF2-40B4-BE49-F238E27FC236}">
                  <a16:creationId xmlns:a16="http://schemas.microsoft.com/office/drawing/2014/main" id="{83FFE355-C5DF-4257-9DEA-CC947392081D}"/>
                </a:ext>
              </a:extLst>
            </p:cNvPr>
            <p:cNvSpPr/>
            <p:nvPr/>
          </p:nvSpPr>
          <p:spPr bwMode="auto">
            <a:xfrm>
              <a:off x="6400784" y="4760652"/>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Bayt1</a:t>
              </a:r>
            </a:p>
          </p:txBody>
        </p:sp>
        <p:sp>
          <p:nvSpPr>
            <p:cNvPr id="23" name="Rectangle 22">
              <a:extLst>
                <a:ext uri="{FF2B5EF4-FFF2-40B4-BE49-F238E27FC236}">
                  <a16:creationId xmlns:a16="http://schemas.microsoft.com/office/drawing/2014/main" id="{0A6A6923-53BD-4265-A3E0-B5C35A02688D}"/>
                </a:ext>
              </a:extLst>
            </p:cNvPr>
            <p:cNvSpPr/>
            <p:nvPr/>
          </p:nvSpPr>
          <p:spPr bwMode="auto">
            <a:xfrm>
              <a:off x="7218718" y="4760652"/>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Bayt2</a:t>
              </a:r>
            </a:p>
          </p:txBody>
        </p:sp>
        <p:sp>
          <p:nvSpPr>
            <p:cNvPr id="24" name="Rectangle 23">
              <a:extLst>
                <a:ext uri="{FF2B5EF4-FFF2-40B4-BE49-F238E27FC236}">
                  <a16:creationId xmlns:a16="http://schemas.microsoft.com/office/drawing/2014/main" id="{D7060F2E-790F-4695-8285-03AD7CC508A0}"/>
                </a:ext>
              </a:extLst>
            </p:cNvPr>
            <p:cNvSpPr/>
            <p:nvPr/>
          </p:nvSpPr>
          <p:spPr bwMode="auto">
            <a:xfrm>
              <a:off x="8036652" y="4760652"/>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Bayt3</a:t>
              </a:r>
            </a:p>
          </p:txBody>
        </p:sp>
        <p:sp>
          <p:nvSpPr>
            <p:cNvPr id="25" name="Rectangle 24">
              <a:extLst>
                <a:ext uri="{FF2B5EF4-FFF2-40B4-BE49-F238E27FC236}">
                  <a16:creationId xmlns:a16="http://schemas.microsoft.com/office/drawing/2014/main" id="{11B15BBF-1968-4169-8EEF-0C72A1B5B704}"/>
                </a:ext>
              </a:extLst>
            </p:cNvPr>
            <p:cNvSpPr/>
            <p:nvPr/>
          </p:nvSpPr>
          <p:spPr bwMode="auto">
            <a:xfrm>
              <a:off x="5582850" y="4231987"/>
              <a:ext cx="817934" cy="200035"/>
            </a:xfrm>
            <a:prstGeom prst="rect">
              <a:avLst/>
            </a:prstGeom>
            <a:solidFill>
              <a:schemeClr val="accent5">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Bayt0</a:t>
              </a:r>
            </a:p>
          </p:txBody>
        </p:sp>
        <p:sp>
          <p:nvSpPr>
            <p:cNvPr id="26" name="Rectangle 25">
              <a:extLst>
                <a:ext uri="{FF2B5EF4-FFF2-40B4-BE49-F238E27FC236}">
                  <a16:creationId xmlns:a16="http://schemas.microsoft.com/office/drawing/2014/main" id="{A48401F7-D765-4483-9964-9BCED6B86BC9}"/>
                </a:ext>
              </a:extLst>
            </p:cNvPr>
            <p:cNvSpPr/>
            <p:nvPr/>
          </p:nvSpPr>
          <p:spPr bwMode="auto">
            <a:xfrm>
              <a:off x="6400784" y="4231987"/>
              <a:ext cx="817933" cy="200035"/>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Bayt1</a:t>
              </a:r>
            </a:p>
          </p:txBody>
        </p:sp>
        <p:sp>
          <p:nvSpPr>
            <p:cNvPr id="27" name="Rectangle 26">
              <a:extLst>
                <a:ext uri="{FF2B5EF4-FFF2-40B4-BE49-F238E27FC236}">
                  <a16:creationId xmlns:a16="http://schemas.microsoft.com/office/drawing/2014/main" id="{23DB98F3-4141-43F9-9BA7-70CB0929AE71}"/>
                </a:ext>
              </a:extLst>
            </p:cNvPr>
            <p:cNvSpPr/>
            <p:nvPr/>
          </p:nvSpPr>
          <p:spPr bwMode="auto">
            <a:xfrm>
              <a:off x="7218718" y="4231987"/>
              <a:ext cx="817934" cy="200035"/>
            </a:xfrm>
            <a:prstGeom prst="rect">
              <a:avLst/>
            </a:prstGeom>
            <a:solidFill>
              <a:srgbClr val="C3D6DF"/>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Bayt2</a:t>
              </a:r>
            </a:p>
          </p:txBody>
        </p:sp>
        <p:sp>
          <p:nvSpPr>
            <p:cNvPr id="28" name="Rectangle 27">
              <a:extLst>
                <a:ext uri="{FF2B5EF4-FFF2-40B4-BE49-F238E27FC236}">
                  <a16:creationId xmlns:a16="http://schemas.microsoft.com/office/drawing/2014/main" id="{4381D536-17A8-429B-9474-00D4154A606A}"/>
                </a:ext>
              </a:extLst>
            </p:cNvPr>
            <p:cNvSpPr/>
            <p:nvPr/>
          </p:nvSpPr>
          <p:spPr bwMode="auto">
            <a:xfrm>
              <a:off x="8036652" y="4231987"/>
              <a:ext cx="817933" cy="200035"/>
            </a:xfrm>
            <a:prstGeom prst="rect">
              <a:avLst/>
            </a:prstGeom>
            <a:solidFill>
              <a:srgbClr val="94B5C6"/>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200" b="0" dirty="0"/>
                <a:t>Bayt3</a:t>
              </a:r>
            </a:p>
          </p:txBody>
        </p:sp>
        <p:sp>
          <p:nvSpPr>
            <p:cNvPr id="29" name="TextBox 96">
              <a:extLst>
                <a:ext uri="{FF2B5EF4-FFF2-40B4-BE49-F238E27FC236}">
                  <a16:creationId xmlns:a16="http://schemas.microsoft.com/office/drawing/2014/main" id="{5F1FB0C1-56D7-4653-8274-89C368CD66F5}"/>
                </a:ext>
              </a:extLst>
            </p:cNvPr>
            <p:cNvSpPr txBox="1">
              <a:spLocks noChangeArrowheads="1"/>
            </p:cNvSpPr>
            <p:nvPr/>
          </p:nvSpPr>
          <p:spPr bwMode="auto">
            <a:xfrm>
              <a:off x="7945041"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[7: 0]</a:t>
              </a:r>
            </a:p>
          </p:txBody>
        </p:sp>
        <p:sp>
          <p:nvSpPr>
            <p:cNvPr id="30" name="TextBox 97">
              <a:extLst>
                <a:ext uri="{FF2B5EF4-FFF2-40B4-BE49-F238E27FC236}">
                  <a16:creationId xmlns:a16="http://schemas.microsoft.com/office/drawing/2014/main" id="{327576D7-CEAE-4418-91B5-984729FDF8B9}"/>
                </a:ext>
              </a:extLst>
            </p:cNvPr>
            <p:cNvSpPr txBox="1">
              <a:spLocks noChangeArrowheads="1"/>
            </p:cNvSpPr>
            <p:nvPr/>
          </p:nvSpPr>
          <p:spPr bwMode="auto">
            <a:xfrm>
              <a:off x="7117557"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[15: 8]</a:t>
              </a:r>
            </a:p>
          </p:txBody>
        </p:sp>
        <p:sp>
          <p:nvSpPr>
            <p:cNvPr id="31" name="TextBox 98">
              <a:extLst>
                <a:ext uri="{FF2B5EF4-FFF2-40B4-BE49-F238E27FC236}">
                  <a16:creationId xmlns:a16="http://schemas.microsoft.com/office/drawing/2014/main" id="{A94865B8-6302-4140-82F6-1676E0700023}"/>
                </a:ext>
              </a:extLst>
            </p:cNvPr>
            <p:cNvSpPr txBox="1">
              <a:spLocks noChangeArrowheads="1"/>
            </p:cNvSpPr>
            <p:nvPr/>
          </p:nvSpPr>
          <p:spPr bwMode="auto">
            <a:xfrm>
              <a:off x="6291263"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[23:16]</a:t>
              </a:r>
            </a:p>
          </p:txBody>
        </p:sp>
        <p:sp>
          <p:nvSpPr>
            <p:cNvPr id="32" name="TextBox 99">
              <a:extLst>
                <a:ext uri="{FF2B5EF4-FFF2-40B4-BE49-F238E27FC236}">
                  <a16:creationId xmlns:a16="http://schemas.microsoft.com/office/drawing/2014/main" id="{8DE62B03-553D-44F5-8968-DA54C853DEDE}"/>
                </a:ext>
              </a:extLst>
            </p:cNvPr>
            <p:cNvSpPr txBox="1">
              <a:spLocks noChangeArrowheads="1"/>
            </p:cNvSpPr>
            <p:nvPr/>
          </p:nvSpPr>
          <p:spPr bwMode="auto">
            <a:xfrm>
              <a:off x="5445919" y="3812865"/>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rtl="0" eaLnBrk="1" hangingPunct="1"/>
              <a:r>
                <a:rPr lang="en-GB" sz="1100" b="0" dirty="0"/>
                <a:t>[31:24]</a:t>
              </a:r>
            </a:p>
          </p:txBody>
        </p:sp>
        <p:sp>
          <p:nvSpPr>
            <p:cNvPr id="33" name="TextBox 100">
              <a:extLst>
                <a:ext uri="{FF2B5EF4-FFF2-40B4-BE49-F238E27FC236}">
                  <a16:creationId xmlns:a16="http://schemas.microsoft.com/office/drawing/2014/main" id="{58F63929-8CF4-4CD0-A89A-8271B9AEDDCB}"/>
                </a:ext>
              </a:extLst>
            </p:cNvPr>
            <p:cNvSpPr txBox="1">
              <a:spLocks noChangeArrowheads="1"/>
            </p:cNvSpPr>
            <p:nvPr/>
          </p:nvSpPr>
          <p:spPr bwMode="auto">
            <a:xfrm>
              <a:off x="296346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Kelime 1</a:t>
              </a:r>
            </a:p>
          </p:txBody>
        </p:sp>
        <p:sp>
          <p:nvSpPr>
            <p:cNvPr id="34" name="TextBox 102">
              <a:extLst>
                <a:ext uri="{FF2B5EF4-FFF2-40B4-BE49-F238E27FC236}">
                  <a16:creationId xmlns:a16="http://schemas.microsoft.com/office/drawing/2014/main" id="{99169149-F055-4B3C-9D13-F7E35F79769D}"/>
                </a:ext>
              </a:extLst>
            </p:cNvPr>
            <p:cNvSpPr txBox="1">
              <a:spLocks noChangeArrowheads="1"/>
            </p:cNvSpPr>
            <p:nvPr/>
          </p:nvSpPr>
          <p:spPr bwMode="auto">
            <a:xfrm>
              <a:off x="296346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Kelime 2</a:t>
              </a:r>
            </a:p>
          </p:txBody>
        </p:sp>
        <p:sp>
          <p:nvSpPr>
            <p:cNvPr id="35" name="TextBox 103">
              <a:extLst>
                <a:ext uri="{FF2B5EF4-FFF2-40B4-BE49-F238E27FC236}">
                  <a16:creationId xmlns:a16="http://schemas.microsoft.com/office/drawing/2014/main" id="{5A436BF4-C65C-46DC-9A79-1E8DB204D5AA}"/>
                </a:ext>
              </a:extLst>
            </p:cNvPr>
            <p:cNvSpPr txBox="1">
              <a:spLocks noChangeArrowheads="1"/>
            </p:cNvSpPr>
            <p:nvPr/>
          </p:nvSpPr>
          <p:spPr bwMode="auto">
            <a:xfrm>
              <a:off x="296346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Kelime 3</a:t>
              </a:r>
            </a:p>
          </p:txBody>
        </p:sp>
        <p:sp>
          <p:nvSpPr>
            <p:cNvPr id="36" name="TextBox 104">
              <a:extLst>
                <a:ext uri="{FF2B5EF4-FFF2-40B4-BE49-F238E27FC236}">
                  <a16:creationId xmlns:a16="http://schemas.microsoft.com/office/drawing/2014/main" id="{45606159-AC97-480B-BD15-3901CD6FFB59}"/>
                </a:ext>
              </a:extLst>
            </p:cNvPr>
            <p:cNvSpPr txBox="1">
              <a:spLocks noChangeArrowheads="1"/>
            </p:cNvSpPr>
            <p:nvPr/>
          </p:nvSpPr>
          <p:spPr bwMode="auto">
            <a:xfrm>
              <a:off x="6868716" y="5479412"/>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Kelime 1</a:t>
              </a:r>
            </a:p>
          </p:txBody>
        </p:sp>
        <p:sp>
          <p:nvSpPr>
            <p:cNvPr id="37" name="TextBox 105">
              <a:extLst>
                <a:ext uri="{FF2B5EF4-FFF2-40B4-BE49-F238E27FC236}">
                  <a16:creationId xmlns:a16="http://schemas.microsoft.com/office/drawing/2014/main" id="{701068E6-623E-468C-9690-BCA55DE97205}"/>
                </a:ext>
              </a:extLst>
            </p:cNvPr>
            <p:cNvSpPr txBox="1">
              <a:spLocks noChangeArrowheads="1"/>
            </p:cNvSpPr>
            <p:nvPr/>
          </p:nvSpPr>
          <p:spPr bwMode="auto">
            <a:xfrm>
              <a:off x="6868716" y="4955541"/>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Kelime 2</a:t>
              </a:r>
            </a:p>
          </p:txBody>
        </p:sp>
        <p:sp>
          <p:nvSpPr>
            <p:cNvPr id="38" name="TextBox 106">
              <a:extLst>
                <a:ext uri="{FF2B5EF4-FFF2-40B4-BE49-F238E27FC236}">
                  <a16:creationId xmlns:a16="http://schemas.microsoft.com/office/drawing/2014/main" id="{17B8930A-AE1C-42F4-B7D0-BA0E587D72A2}"/>
                </a:ext>
              </a:extLst>
            </p:cNvPr>
            <p:cNvSpPr txBox="1">
              <a:spLocks noChangeArrowheads="1"/>
            </p:cNvSpPr>
            <p:nvPr/>
          </p:nvSpPr>
          <p:spPr bwMode="auto">
            <a:xfrm>
              <a:off x="6868716" y="4431660"/>
              <a:ext cx="10763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100" b="0" dirty="0"/>
                <a:t>Kelime 3</a:t>
              </a:r>
            </a:p>
          </p:txBody>
        </p:sp>
        <p:sp>
          <p:nvSpPr>
            <p:cNvPr id="39" name="TextBox 107">
              <a:extLst>
                <a:ext uri="{FF2B5EF4-FFF2-40B4-BE49-F238E27FC236}">
                  <a16:creationId xmlns:a16="http://schemas.microsoft.com/office/drawing/2014/main" id="{898894D5-0B52-4810-A742-C883CF909AB2}"/>
                </a:ext>
              </a:extLst>
            </p:cNvPr>
            <p:cNvSpPr txBox="1">
              <a:spLocks noChangeArrowheads="1"/>
            </p:cNvSpPr>
            <p:nvPr/>
          </p:nvSpPr>
          <p:spPr bwMode="auto">
            <a:xfrm>
              <a:off x="2099071" y="5883901"/>
              <a:ext cx="24538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Küçük endian 32 bit bellek</a:t>
              </a:r>
            </a:p>
          </p:txBody>
        </p:sp>
        <p:sp>
          <p:nvSpPr>
            <p:cNvPr id="40" name="TextBox 108">
              <a:extLst>
                <a:ext uri="{FF2B5EF4-FFF2-40B4-BE49-F238E27FC236}">
                  <a16:creationId xmlns:a16="http://schemas.microsoft.com/office/drawing/2014/main" id="{974EF020-21AA-4C75-9871-525E1F7BEAFD}"/>
                </a:ext>
              </a:extLst>
            </p:cNvPr>
            <p:cNvSpPr txBox="1">
              <a:spLocks noChangeArrowheads="1"/>
            </p:cNvSpPr>
            <p:nvPr/>
          </p:nvSpPr>
          <p:spPr bwMode="auto">
            <a:xfrm>
              <a:off x="6058933" y="5883901"/>
              <a:ext cx="2404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l" rtl="0" eaLnBrk="1" hangingPunct="1"/>
              <a:r>
                <a:rPr lang="en-GB" sz="1200" dirty="0"/>
                <a:t>Büyük endian 32 bit bellek</a:t>
              </a:r>
            </a:p>
          </p:txBody>
        </p:sp>
      </p:grpSp>
    </p:spTree>
    <p:extLst>
      <p:ext uri="{BB962C8B-B14F-4D97-AF65-F5344CB8AC3E}">
        <p14:creationId xmlns:p14="http://schemas.microsoft.com/office/powerpoint/2010/main" val="8182209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076" y="977051"/>
            <a:ext cx="11180762" cy="4969458"/>
          </a:xfrm>
        </p:spPr>
        <p:txBody>
          <a:bodyPr/>
          <a:lstStyle/>
          <a:p>
            <a:pPr algn="just">
              <a:spcBef>
                <a:spcPts val="1903"/>
              </a:spcBef>
            </a:pPr>
            <a:r>
              <a:rPr lang="tr-TR" noProof="0" dirty="0" err="1" smtClean="0">
                <a:latin typeface="+mn-lt"/>
              </a:rPr>
              <a:t>Endian</a:t>
            </a:r>
            <a:r>
              <a:rPr lang="tr-TR" noProof="0" dirty="0" smtClean="0">
                <a:latin typeface="+mn-lt"/>
              </a:rPr>
              <a:t>, bellekte depolanan baytların sırasını ifade eder. </a:t>
            </a:r>
          </a:p>
          <a:p>
            <a:pPr algn="just">
              <a:spcBef>
                <a:spcPts val="1903"/>
              </a:spcBef>
            </a:pPr>
            <a:r>
              <a:rPr lang="tr-TR" noProof="0" dirty="0" err="1" smtClean="0">
                <a:latin typeface="+mn-lt"/>
              </a:rPr>
              <a:t>Little</a:t>
            </a:r>
            <a:r>
              <a:rPr lang="tr-TR" noProof="0" dirty="0" smtClean="0">
                <a:latin typeface="+mn-lt"/>
              </a:rPr>
              <a:t> </a:t>
            </a:r>
            <a:r>
              <a:rPr lang="tr-TR" noProof="0" dirty="0" err="1" smtClean="0">
                <a:latin typeface="+mn-lt"/>
              </a:rPr>
              <a:t>endian</a:t>
            </a:r>
            <a:r>
              <a:rPr lang="tr-TR" noProof="0" dirty="0" smtClean="0">
                <a:latin typeface="+mn-lt"/>
              </a:rPr>
              <a:t>: Kelime boyutundaki verinin en düşük baytı bit 0 ile bit 7 arasında saklanır.</a:t>
            </a:r>
          </a:p>
          <a:p>
            <a:pPr algn="just">
              <a:spcBef>
                <a:spcPts val="1903"/>
              </a:spcBef>
            </a:pPr>
            <a:r>
              <a:rPr lang="tr-TR" noProof="0" dirty="0" err="1" smtClean="0">
                <a:latin typeface="+mn-lt"/>
              </a:rPr>
              <a:t>Big</a:t>
            </a:r>
            <a:r>
              <a:rPr lang="tr-TR" noProof="0" dirty="0" smtClean="0">
                <a:latin typeface="+mn-lt"/>
              </a:rPr>
              <a:t> </a:t>
            </a:r>
            <a:r>
              <a:rPr lang="tr-TR" noProof="0" dirty="0" err="1" smtClean="0">
                <a:latin typeface="+mn-lt"/>
              </a:rPr>
              <a:t>endian</a:t>
            </a:r>
            <a:r>
              <a:rPr lang="tr-TR" noProof="0" dirty="0" smtClean="0">
                <a:latin typeface="+mn-lt"/>
              </a:rPr>
              <a:t>: Bir kelime boyutundaki verinin en düşük baytı, bit 24 ile bit 31 arasında saklanır.</a:t>
            </a:r>
          </a:p>
          <a:p>
            <a:pPr algn="just"/>
            <a:r>
              <a:rPr lang="tr-TR" noProof="0" dirty="0" smtClean="0">
                <a:latin typeface="+mn-lt"/>
                <a:ea typeface="MS PGothic" pitchFamily="34" charset="-128"/>
              </a:rPr>
              <a:t>Cortex-M0 işlemci, küçük </a:t>
            </a:r>
            <a:r>
              <a:rPr lang="tr-TR" noProof="0" dirty="0" err="1" smtClean="0">
                <a:latin typeface="+mn-lt"/>
                <a:ea typeface="MS PGothic" pitchFamily="34" charset="-128"/>
              </a:rPr>
              <a:t>endian</a:t>
            </a:r>
            <a:r>
              <a:rPr lang="tr-TR" noProof="0" dirty="0" smtClean="0">
                <a:latin typeface="+mn-lt"/>
                <a:ea typeface="MS PGothic" pitchFamily="34" charset="-128"/>
              </a:rPr>
              <a:t> veya büyük </a:t>
            </a:r>
            <a:r>
              <a:rPr lang="tr-TR" noProof="0" dirty="0" err="1" smtClean="0">
                <a:latin typeface="+mn-lt"/>
                <a:ea typeface="MS PGothic" pitchFamily="34" charset="-128"/>
              </a:rPr>
              <a:t>endian</a:t>
            </a:r>
            <a:r>
              <a:rPr lang="tr-TR" noProof="0" dirty="0" smtClean="0">
                <a:latin typeface="+mn-lt"/>
                <a:ea typeface="MS PGothic" pitchFamily="34" charset="-128"/>
              </a:rPr>
              <a:t> bellek formatını destekler. </a:t>
            </a:r>
            <a:r>
              <a:rPr lang="tr-TR" noProof="0" dirty="0" err="1" smtClean="0">
                <a:latin typeface="+mn-lt"/>
                <a:ea typeface="MS PGothic" pitchFamily="34" charset="-128"/>
              </a:rPr>
              <a:t>Mikrodenetleyici</a:t>
            </a:r>
            <a:r>
              <a:rPr lang="tr-TR" noProof="0" dirty="0" smtClean="0">
                <a:latin typeface="+mn-lt"/>
                <a:ea typeface="MS PGothic" pitchFamily="34" charset="-128"/>
              </a:rPr>
              <a:t> satıcısı, sistem tasarlanırken seçim </a:t>
            </a:r>
            <a:r>
              <a:rPr lang="tr-TR" noProof="0" dirty="0" err="1" smtClean="0">
                <a:latin typeface="+mn-lt"/>
                <a:ea typeface="MS PGothic" pitchFamily="34" charset="-128"/>
              </a:rPr>
              <a:t>yapar.Yazılım</a:t>
            </a:r>
            <a:r>
              <a:rPr lang="tr-TR" noProof="0" dirty="0" smtClean="0">
                <a:latin typeface="+mn-lt"/>
                <a:ea typeface="MS PGothic" pitchFamily="34" charset="-128"/>
              </a:rPr>
              <a:t> geliştiriciler yapılandırmalıdır geliştirme araçları, hedeflenenlerin dayanıklılığına uygun seçenekleri yansıtır. </a:t>
            </a:r>
            <a:r>
              <a:rPr lang="tr-TR" noProof="0" dirty="0" err="1" smtClean="0">
                <a:latin typeface="+mn-lt"/>
                <a:ea typeface="MS PGothic" pitchFamily="34" charset="-128"/>
              </a:rPr>
              <a:t>mikrodenetleyici</a:t>
            </a:r>
            <a:r>
              <a:rPr lang="tr-TR" noProof="0" dirty="0" smtClean="0">
                <a:latin typeface="+mn-lt"/>
                <a:ea typeface="MS PGothic" pitchFamily="34" charset="-128"/>
              </a:rPr>
              <a:t>.</a:t>
            </a:r>
            <a:endParaRPr lang="tr-TR" noProof="0" dirty="0" smtClean="0">
              <a:latin typeface="+mn-lt"/>
            </a:endParaRPr>
          </a:p>
          <a:p>
            <a:pPr algn="just">
              <a:spcBef>
                <a:spcPts val="1903"/>
              </a:spcBef>
            </a:pPr>
            <a:r>
              <a:rPr lang="tr-TR" noProof="0" dirty="0" smtClean="0">
                <a:latin typeface="+mn-lt"/>
              </a:rPr>
              <a:t>Cortex-M0, hem küçük </a:t>
            </a:r>
            <a:r>
              <a:rPr lang="tr-TR" noProof="0" dirty="0" err="1" smtClean="0">
                <a:latin typeface="+mn-lt"/>
              </a:rPr>
              <a:t>endian</a:t>
            </a:r>
            <a:r>
              <a:rPr lang="tr-TR" noProof="0" dirty="0" smtClean="0">
                <a:latin typeface="+mn-lt"/>
              </a:rPr>
              <a:t> hem de büyük </a:t>
            </a:r>
            <a:r>
              <a:rPr lang="tr-TR" noProof="0" dirty="0" err="1" smtClean="0">
                <a:latin typeface="+mn-lt"/>
              </a:rPr>
              <a:t>endian'ı</a:t>
            </a:r>
            <a:r>
              <a:rPr lang="tr-TR" noProof="0" dirty="0" smtClean="0">
                <a:latin typeface="+mn-lt"/>
              </a:rPr>
              <a:t> destekler.</a:t>
            </a:r>
          </a:p>
          <a:p>
            <a:endParaRPr lang="tr-TR" noProof="0" dirty="0">
              <a:latin typeface="+mn-lt"/>
            </a:endParaRPr>
          </a:p>
        </p:txBody>
      </p:sp>
    </p:spTree>
    <p:extLst>
      <p:ext uri="{BB962C8B-B14F-4D97-AF65-F5344CB8AC3E}">
        <p14:creationId xmlns:p14="http://schemas.microsoft.com/office/powerpoint/2010/main" val="249571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noProof="0" dirty="0" err="1" smtClean="0">
                <a:latin typeface="+mn-lt"/>
              </a:rPr>
              <a:t>Arm'ın</a:t>
            </a:r>
            <a:r>
              <a:rPr lang="tr-TR" noProof="0" dirty="0" smtClean="0">
                <a:latin typeface="+mn-lt"/>
              </a:rPr>
              <a:t> ürün portföyü, çeşitli SoC uygulamaları için uygun farklı performans ve güç özelliklerine sahip bir dizi işlemci ailesi içerir. </a:t>
            </a:r>
          </a:p>
          <a:p>
            <a:pPr algn="just">
              <a:spcBef>
                <a:spcPts val="317"/>
              </a:spcBef>
            </a:pPr>
            <a:r>
              <a:rPr lang="tr-TR" noProof="0" dirty="0" err="1" smtClean="0">
                <a:latin typeface="+mn-lt"/>
              </a:rPr>
              <a:t>Cortex</a:t>
            </a:r>
            <a:r>
              <a:rPr lang="tr-TR" noProof="0" dirty="0" smtClean="0">
                <a:latin typeface="+mn-lt"/>
              </a:rPr>
              <a:t>-A serisi açık işletim sistemlerini destekleyebilen yüksek performanslı işlemciler</a:t>
            </a:r>
            <a:r>
              <a:rPr lang="en-US" noProof="0" dirty="0" err="1" smtClean="0">
                <a:latin typeface="+mn-lt"/>
              </a:rPr>
              <a:t>i</a:t>
            </a:r>
            <a:r>
              <a:rPr lang="en-US" noProof="0" dirty="0" smtClean="0">
                <a:latin typeface="+mn-lt"/>
              </a:rPr>
              <a:t> </a:t>
            </a:r>
            <a:r>
              <a:rPr lang="en-US" noProof="0" dirty="0" err="1" smtClean="0">
                <a:latin typeface="+mn-lt"/>
              </a:rPr>
              <a:t>içerir</a:t>
            </a:r>
            <a:r>
              <a:rPr lang="tr-TR" noProof="0" dirty="0" smtClean="0">
                <a:latin typeface="+mn-lt"/>
              </a:rPr>
              <a:t>. Bu işlemciler tipik olarak akıllı telefonlarda, dijital TV'de, gelişmiş gömülü uygulamalarda</a:t>
            </a:r>
            <a:r>
              <a:rPr lang="en-US" noProof="0" dirty="0" smtClean="0">
                <a:latin typeface="+mn-lt"/>
              </a:rPr>
              <a:t> </a:t>
            </a:r>
            <a:r>
              <a:rPr lang="tr-TR" dirty="0" smtClean="0"/>
              <a:t>ve </a:t>
            </a:r>
            <a:r>
              <a:rPr lang="tr-TR" dirty="0"/>
              <a:t>zengin </a:t>
            </a:r>
            <a:r>
              <a:rPr lang="tr-TR" dirty="0" err="1"/>
              <a:t>IoT</a:t>
            </a:r>
            <a:r>
              <a:rPr lang="tr-TR" dirty="0"/>
              <a:t> cihazları aracılığıyla kurumsal ağ ve sunucu çözümlerine kadar</a:t>
            </a:r>
            <a:r>
              <a:rPr lang="tr-TR" noProof="0" dirty="0" smtClean="0">
                <a:latin typeface="+mn-lt"/>
              </a:rPr>
              <a:t> kullanılır. </a:t>
            </a:r>
            <a:r>
              <a:rPr lang="tr-TR" noProof="0" dirty="0" err="1" smtClean="0">
                <a:latin typeface="+mn-lt"/>
              </a:rPr>
              <a:t>Cortex</a:t>
            </a:r>
            <a:r>
              <a:rPr lang="tr-TR" noProof="0" dirty="0" smtClean="0">
                <a:latin typeface="+mn-lt"/>
              </a:rPr>
              <a:t>-A işlemcilerin güç verimliliği, giderek daha fazla enerji bilincine sahip bir uygulama ortamında önemli avantajlar sağlayabilir.</a:t>
            </a:r>
            <a:endParaRPr lang="tr-TR" noProof="0" dirty="0">
              <a:latin typeface="+mn-lt"/>
            </a:endParaRPr>
          </a:p>
        </p:txBody>
      </p:sp>
    </p:spTree>
    <p:extLst>
      <p:ext uri="{BB962C8B-B14F-4D97-AF65-F5344CB8AC3E}">
        <p14:creationId xmlns:p14="http://schemas.microsoft.com/office/powerpoint/2010/main" val="1563529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spcBef>
                <a:spcPts val="317"/>
              </a:spcBef>
            </a:pPr>
            <a:endParaRPr lang="tr-TR" noProof="0" dirty="0" smtClean="0">
              <a:latin typeface="+mn-lt"/>
            </a:endParaRPr>
          </a:p>
          <a:p>
            <a:pPr algn="just">
              <a:spcBef>
                <a:spcPts val="317"/>
              </a:spcBef>
            </a:pPr>
            <a:r>
              <a:rPr lang="tr-TR" noProof="0" dirty="0" err="1" smtClean="0">
                <a:latin typeface="+mn-lt"/>
              </a:rPr>
              <a:t>Cortex</a:t>
            </a:r>
            <a:r>
              <a:rPr lang="tr-TR" noProof="0" dirty="0" smtClean="0">
                <a:latin typeface="+mn-lt"/>
              </a:rPr>
              <a:t>-R serisi, gerçek zamanlı uygulamalar için performans</a:t>
            </a:r>
            <a:r>
              <a:rPr lang="en-US" noProof="0" dirty="0" smtClean="0">
                <a:latin typeface="+mn-lt"/>
              </a:rPr>
              <a:t>,</a:t>
            </a:r>
            <a:r>
              <a:rPr lang="tr-TR" noProof="0" dirty="0" smtClean="0">
                <a:latin typeface="+mn-lt"/>
              </a:rPr>
              <a:t> güvenilirlik, yüksek kullanılabilirlik, hata toleransı, sürdürülebilirlik ve belirleyici gerçek zamanlı yanıtların gerekli olduğu yerlerde</a:t>
            </a:r>
            <a:r>
              <a:rPr lang="en-US" noProof="0" dirty="0" smtClean="0">
                <a:latin typeface="+mn-lt"/>
              </a:rPr>
              <a:t> </a:t>
            </a:r>
            <a:r>
              <a:rPr lang="en-US" noProof="0" dirty="0" err="1" smtClean="0">
                <a:latin typeface="+mn-lt"/>
              </a:rPr>
              <a:t>kullanılır</a:t>
            </a:r>
            <a:r>
              <a:rPr lang="tr-TR" noProof="0" dirty="0" smtClean="0">
                <a:latin typeface="+mn-lt"/>
              </a:rPr>
              <a:t>. Uygulama örnekleri şunları içerir:</a:t>
            </a:r>
            <a:r>
              <a:rPr lang="en-US" noProof="0" dirty="0" smtClean="0">
                <a:latin typeface="+mn-lt"/>
              </a:rPr>
              <a:t> </a:t>
            </a:r>
            <a:r>
              <a:rPr lang="tr-TR" noProof="0" dirty="0" smtClean="0">
                <a:latin typeface="+mn-lt"/>
              </a:rPr>
              <a:t>otomotiv fren sistemleri ve aktarma organları.</a:t>
            </a:r>
          </a:p>
          <a:p>
            <a:pPr algn="just">
              <a:spcBef>
                <a:spcPts val="317"/>
              </a:spcBef>
            </a:pPr>
            <a:endParaRPr lang="tr-TR" noProof="0" dirty="0" smtClean="0">
              <a:latin typeface="+mn-lt"/>
            </a:endParaRPr>
          </a:p>
          <a:p>
            <a:pPr algn="just"/>
            <a:endParaRPr lang="tr-TR" noProof="0" dirty="0" smtClean="0">
              <a:latin typeface="+mn-lt"/>
            </a:endParaRPr>
          </a:p>
          <a:p>
            <a:pPr algn="just"/>
            <a:endParaRPr lang="tr-TR" noProof="0" dirty="0">
              <a:latin typeface="+mn-lt"/>
            </a:endParaRPr>
          </a:p>
        </p:txBody>
      </p:sp>
    </p:spTree>
    <p:extLst>
      <p:ext uri="{BB962C8B-B14F-4D97-AF65-F5344CB8AC3E}">
        <p14:creationId xmlns:p14="http://schemas.microsoft.com/office/powerpoint/2010/main" val="36976685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tr-TR" noProof="0" dirty="0" err="1" smtClean="0">
                <a:latin typeface="+mn-lt"/>
              </a:rPr>
              <a:t>Cortex</a:t>
            </a:r>
            <a:r>
              <a:rPr lang="tr-TR" noProof="0" dirty="0" smtClean="0">
                <a:latin typeface="+mn-lt"/>
              </a:rPr>
              <a:t>-M serisi </a:t>
            </a:r>
            <a:r>
              <a:rPr lang="tr-TR" noProof="0" dirty="0" smtClean="0">
                <a:latin typeface="+mn-lt"/>
                <a:ea typeface="MS PGothic" pitchFamily="34" charset="-128"/>
              </a:rPr>
              <a:t>ölçeklenebilir ve uyumlu, enerji açısından verimli, </a:t>
            </a:r>
            <a:r>
              <a:rPr lang="tr-TR" dirty="0"/>
              <a:t>maliyete duyarlı </a:t>
            </a:r>
            <a:r>
              <a:rPr lang="en-US" dirty="0" smtClean="0"/>
              <a:t>, </a:t>
            </a:r>
            <a:r>
              <a:rPr lang="tr-TR" noProof="0" dirty="0" smtClean="0">
                <a:latin typeface="+mn-lt"/>
                <a:ea typeface="MS PGothic" pitchFamily="34" charset="-128"/>
              </a:rPr>
              <a:t>kullanımı kolay </a:t>
            </a:r>
            <a:r>
              <a:rPr lang="en-US" noProof="0" dirty="0" err="1" smtClean="0">
                <a:latin typeface="+mn-lt"/>
                <a:ea typeface="MS PGothic" pitchFamily="34" charset="-128"/>
              </a:rPr>
              <a:t>olması</a:t>
            </a:r>
            <a:r>
              <a:rPr lang="en-US" noProof="0" dirty="0" smtClean="0">
                <a:latin typeface="+mn-lt"/>
                <a:ea typeface="MS PGothic" pitchFamily="34" charset="-128"/>
              </a:rPr>
              <a:t> </a:t>
            </a:r>
            <a:r>
              <a:rPr lang="tr-TR" noProof="0" dirty="0" smtClean="0">
                <a:latin typeface="+mn-lt"/>
                <a:ea typeface="MS PGothic" pitchFamily="34" charset="-128"/>
              </a:rPr>
              <a:t>için tasarlanmış </a:t>
            </a:r>
            <a:r>
              <a:rPr lang="tr-TR" dirty="0" smtClean="0">
                <a:ea typeface="MS PGothic" pitchFamily="34" charset="-128"/>
              </a:rPr>
              <a:t>işlemciler</a:t>
            </a:r>
            <a:r>
              <a:rPr lang="en-US" dirty="0" smtClean="0">
                <a:ea typeface="MS PGothic" pitchFamily="34" charset="-128"/>
              </a:rPr>
              <a:t>dir. </a:t>
            </a:r>
            <a:r>
              <a:rPr lang="en-US" dirty="0"/>
              <a:t>M</a:t>
            </a:r>
            <a:r>
              <a:rPr lang="tr-TR" noProof="0" dirty="0" err="1" smtClean="0">
                <a:latin typeface="+mn-lt"/>
              </a:rPr>
              <a:t>ikro</a:t>
            </a:r>
            <a:r>
              <a:rPr lang="tr-TR" noProof="0" dirty="0" smtClean="0">
                <a:latin typeface="+mn-lt"/>
              </a:rPr>
              <a:t> denetleyiciler, karışık sinyal cihazları, akıllı sensörler, otomotiv gövde elektroniği ve hava yastıkları gibi uygulamalar</a:t>
            </a:r>
            <a:r>
              <a:rPr lang="en-US" noProof="0" dirty="0" smtClean="0">
                <a:latin typeface="+mn-lt"/>
              </a:rPr>
              <a:t>da </a:t>
            </a:r>
            <a:r>
              <a:rPr lang="en-US" noProof="0" dirty="0" err="1" smtClean="0">
                <a:latin typeface="+mn-lt"/>
              </a:rPr>
              <a:t>kullanılır</a:t>
            </a:r>
            <a:r>
              <a:rPr lang="tr-TR" noProof="0" dirty="0" smtClean="0">
                <a:latin typeface="+mn-lt"/>
              </a:rPr>
              <a:t>.</a:t>
            </a:r>
          </a:p>
          <a:p>
            <a:pPr algn="just"/>
            <a:endParaRPr lang="tr-TR" noProof="0" dirty="0">
              <a:latin typeface="+mn-lt"/>
            </a:endParaRPr>
          </a:p>
        </p:txBody>
      </p:sp>
    </p:spTree>
    <p:extLst>
      <p:ext uri="{BB962C8B-B14F-4D97-AF65-F5344CB8AC3E}">
        <p14:creationId xmlns:p14="http://schemas.microsoft.com/office/powerpoint/2010/main" val="1328767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5672</Words>
  <Application>Microsoft Office PowerPoint</Application>
  <PresentationFormat>Widescreen</PresentationFormat>
  <Paragraphs>1327</Paragraphs>
  <Slides>68</Slides>
  <Notes>45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ＭＳ Ｐゴシック</vt:lpstr>
      <vt:lpstr>ＭＳ Ｐゴシック</vt:lpstr>
      <vt:lpstr>Arial</vt:lpstr>
      <vt:lpstr>Calibri</vt:lpstr>
      <vt:lpstr>Mangal</vt:lpstr>
      <vt:lpstr>Wingdings</vt:lpstr>
      <vt:lpstr>ARM PPT template 2017_Confidential</vt:lpstr>
      <vt:lpstr>Arm Cortex-M0 İşlemci Mimarisi:  Bölüm 1</vt:lpstr>
      <vt:lpstr>Modül Müfredatı</vt:lpstr>
      <vt:lpstr>Çip Üzerinde Sistem Oluşturmak</vt:lpstr>
      <vt:lpstr>Arm Mimarisi Nedir?</vt:lpstr>
      <vt:lpstr>Arm Tabanlı Bir SoC'nin Örnek Tasarımı</vt:lpstr>
      <vt:lpstr>Arm İşlemci Aileleri</vt:lpstr>
      <vt:lpstr>PowerPoint Presentation</vt:lpstr>
      <vt:lpstr>PowerPoint Presentation</vt:lpstr>
      <vt:lpstr>PowerPoint Presentation</vt:lpstr>
      <vt:lpstr>Arm İşlemci Aileleri</vt:lpstr>
      <vt:lpstr>PowerPoint Presentation</vt:lpstr>
      <vt:lpstr>Arm Cortex-M Serisi Ailesi</vt:lpstr>
      <vt:lpstr>PowerPoint Presentation</vt:lpstr>
      <vt:lpstr>Arm Cortex-M Serisi Ailesi</vt:lpstr>
      <vt:lpstr>PowerPoint Presentation</vt:lpstr>
      <vt:lpstr>Cortex-M0 İşlemci</vt:lpstr>
      <vt:lpstr>PowerPoint Presentation</vt:lpstr>
      <vt:lpstr>Arm İşlemci v Arm Mimarileri </vt:lpstr>
      <vt:lpstr>PowerPoint Presentation</vt:lpstr>
      <vt:lpstr>PowerPoint Presentation</vt:lpstr>
      <vt:lpstr>Arm İşlemci v Arm Mimarileri </vt:lpstr>
      <vt:lpstr>PowerPoint Presentation</vt:lpstr>
      <vt:lpstr>Cortex-M0 Genel Bakış</vt:lpstr>
      <vt:lpstr>PowerPoint Presentation</vt:lpstr>
      <vt:lpstr>Cortex-M0 Blok Şeması</vt:lpstr>
      <vt:lpstr>Cortex-M0 Blok Şeması</vt:lpstr>
      <vt:lpstr>Cortex-M0 Üç Aşamalı Boru Hattı</vt:lpstr>
      <vt:lpstr>Cortex-M0 Blok Şeması</vt:lpstr>
      <vt:lpstr>PowerPoint Presentation</vt:lpstr>
      <vt:lpstr>Cortex-M0 Blok Şeması</vt:lpstr>
      <vt:lpstr>PowerPoint Presentation</vt:lpstr>
      <vt:lpstr>Cortex-M0 Blok Şeması</vt:lpstr>
      <vt:lpstr>PowerPoint Presentation</vt:lpstr>
      <vt:lpstr>Cortex-M0 Blok Şeması</vt:lpstr>
      <vt:lpstr>PowerPoint Presentation</vt:lpstr>
      <vt:lpstr>Cortex-M0 registerları</vt:lpstr>
      <vt:lpstr>Cortex-M0 registerları</vt:lpstr>
      <vt:lpstr>PowerPoint Presentation</vt:lpstr>
      <vt:lpstr>Cortex-M0 registerları</vt:lpstr>
      <vt:lpstr>PowerPoint Presentation</vt:lpstr>
      <vt:lpstr>Cortex-M0 registerları</vt:lpstr>
      <vt:lpstr>Cortex-M0 registerları</vt:lpstr>
      <vt:lpstr>PowerPoint Presentation</vt:lpstr>
      <vt:lpstr>Cortex-M0 LR</vt:lpstr>
      <vt:lpstr>Cortex-M0 registerları</vt:lpstr>
      <vt:lpstr>Cortex-M0 PSR'leri</vt:lpstr>
      <vt:lpstr>PowerPoint Presentation</vt:lpstr>
      <vt:lpstr>Cortex-M0 registerları</vt:lpstr>
      <vt:lpstr>Cortex-M0 registerları</vt:lpstr>
      <vt:lpstr>Cortex-M0 registerları</vt:lpstr>
      <vt:lpstr>Cortex-M0 registerları</vt:lpstr>
      <vt:lpstr>Cortex-M0 registerları</vt:lpstr>
      <vt:lpstr>PowerPoint Presentation</vt:lpstr>
      <vt:lpstr>Cortex-M0 Bellek Haritası</vt:lpstr>
      <vt:lpstr>PowerPoint Presentation</vt:lpstr>
      <vt:lpstr>PowerPoint Presentation</vt:lpstr>
      <vt:lpstr>Cortex-M0 Yürütülebilir Bellek Alanı</vt:lpstr>
      <vt:lpstr>PowerPoint Presentation</vt:lpstr>
      <vt:lpstr>Cortex-M0 Cihaz Bellek Alanı</vt:lpstr>
      <vt:lpstr>PowerPoint Presentation</vt:lpstr>
      <vt:lpstr>Cortex-M0 Özel Çevre Veri Yolu</vt:lpstr>
      <vt:lpstr>PowerPoint Presentation</vt:lpstr>
      <vt:lpstr>Cortex-M0 Ayrılmış Bellek Alanı</vt:lpstr>
      <vt:lpstr>Cortex-M0 Bellek Haritası Örneği</vt:lpstr>
      <vt:lpstr>PowerPoint Presentation</vt:lpstr>
      <vt:lpstr>PowerPoint Presentation</vt:lpstr>
      <vt:lpstr>Cortex-M0 Endianness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2022-04-16T10:13:14Z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