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329" r:id="rId5"/>
    <p:sldId id="337" r:id="rId6"/>
    <p:sldId id="302" r:id="rId7"/>
    <p:sldId id="339" r:id="rId8"/>
    <p:sldId id="340" r:id="rId9"/>
    <p:sldId id="341" r:id="rId10"/>
    <p:sldId id="343" r:id="rId11"/>
    <p:sldId id="344" r:id="rId12"/>
    <p:sldId id="345" r:id="rId13"/>
    <p:sldId id="347" r:id="rId14"/>
    <p:sldId id="348" r:id="rId15"/>
    <p:sldId id="349" r:id="rId16"/>
    <p:sldId id="350" r:id="rId17"/>
    <p:sldId id="351" r:id="rId18"/>
    <p:sldId id="352" r:id="rId19"/>
    <p:sldId id="353" r:id="rId20"/>
    <p:sldId id="354" r:id="rId21"/>
    <p:sldId id="356" r:id="rId22"/>
    <p:sldId id="357" r:id="rId23"/>
    <p:sldId id="358" r:id="rId24"/>
    <p:sldId id="360" r:id="rId25"/>
    <p:sldId id="361" r:id="rId26"/>
    <p:sldId id="362" r:id="rId27"/>
    <p:sldId id="363" r:id="rId28"/>
    <p:sldId id="364" r:id="rId29"/>
    <p:sldId id="365" r:id="rId30"/>
    <p:sldId id="367" r:id="rId31"/>
    <p:sldId id="368" r:id="rId32"/>
    <p:sldId id="369" r:id="rId33"/>
    <p:sldId id="370" r:id="rId34"/>
    <p:sldId id="371" r:id="rId35"/>
    <p:sldId id="372" r:id="rId36"/>
    <p:sldId id="374" r:id="rId37"/>
    <p:sldId id="376" r:id="rId38"/>
    <p:sldId id="377" r:id="rId39"/>
    <p:sldId id="378" r:id="rId40"/>
    <p:sldId id="379" r:id="rId41"/>
    <p:sldId id="380" r:id="rId42"/>
    <p:sldId id="381" r:id="rId43"/>
    <p:sldId id="382" r:id="rId44"/>
    <p:sldId id="383" r:id="rId45"/>
    <p:sldId id="384" r:id="rId46"/>
    <p:sldId id="385"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75579" autoAdjust="0"/>
  </p:normalViewPr>
  <p:slideViewPr>
    <p:cSldViewPr snapToGrid="0">
      <p:cViewPr varScale="1">
        <p:scale>
          <a:sx n="66" d="100"/>
          <a:sy n="66" d="100"/>
        </p:scale>
        <p:origin x="1526"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8ED4D-26A0-4662-A078-7F38E6A1356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0600FF97-116B-4074-BA49-20169A1A10EE}">
      <dgm:prSet phldrT="[Text]"/>
      <dgm:spPr/>
      <dgm:t>
        <a:bodyPr/>
        <a:lstStyle/>
        <a:p>
          <a:r>
            <a:rPr lang="en-GB" dirty="0"/>
            <a:t>WFI instruction is executed for deep sleep mode.</a:t>
          </a:r>
        </a:p>
      </dgm:t>
    </dgm:pt>
    <dgm:pt modelId="{B850C44B-0BEA-4516-83D5-FEA8ECF2C7E1}" type="parTrans" cxnId="{44DED850-58E9-4832-9068-4D23032ABC38}">
      <dgm:prSet/>
      <dgm:spPr/>
      <dgm:t>
        <a:bodyPr/>
        <a:lstStyle/>
        <a:p>
          <a:endParaRPr lang="en-GB"/>
        </a:p>
      </dgm:t>
    </dgm:pt>
    <dgm:pt modelId="{3D3D1BBC-3C9F-4D72-86CC-A974B4D2E9F1}" type="sibTrans" cxnId="{44DED850-58E9-4832-9068-4D23032ABC38}">
      <dgm:prSet/>
      <dgm:spPr/>
      <dgm:t>
        <a:bodyPr/>
        <a:lstStyle/>
        <a:p>
          <a:endParaRPr lang="en-GB" dirty="0"/>
        </a:p>
      </dgm:t>
    </dgm:pt>
    <dgm:pt modelId="{CA863FE5-0A64-4675-B6EB-CA7D5DEC0F82}">
      <dgm:prSet/>
      <dgm:spPr/>
      <dgm:t>
        <a:bodyPr/>
        <a:lstStyle/>
        <a:p>
          <a:r>
            <a:rPr lang="en-GB" dirty="0"/>
            <a:t>Processor sends mask information to WIC.</a:t>
          </a:r>
        </a:p>
      </dgm:t>
    </dgm:pt>
    <dgm:pt modelId="{C2D3D145-14EA-4B6A-9793-E8E6879EC995}" type="parTrans" cxnId="{390836F9-69E9-49B4-9D9B-C089C8D404AB}">
      <dgm:prSet/>
      <dgm:spPr/>
      <dgm:t>
        <a:bodyPr/>
        <a:lstStyle/>
        <a:p>
          <a:endParaRPr lang="en-GB"/>
        </a:p>
      </dgm:t>
    </dgm:pt>
    <dgm:pt modelId="{78991D00-32E1-4806-BAEE-CD2646762777}" type="sibTrans" cxnId="{390836F9-69E9-49B4-9D9B-C089C8D404AB}">
      <dgm:prSet/>
      <dgm:spPr/>
      <dgm:t>
        <a:bodyPr/>
        <a:lstStyle/>
        <a:p>
          <a:endParaRPr lang="en-GB" dirty="0"/>
        </a:p>
      </dgm:t>
    </dgm:pt>
    <dgm:pt modelId="{455E5892-E746-4AAD-8056-FBA2F8AEEC75}">
      <dgm:prSet/>
      <dgm:spPr/>
      <dgm:t>
        <a:bodyPr/>
        <a:lstStyle/>
        <a:p>
          <a:r>
            <a:rPr lang="en-GB" dirty="0"/>
            <a:t>Processor informs PMU to put into low power state.</a:t>
          </a:r>
        </a:p>
      </dgm:t>
    </dgm:pt>
    <dgm:pt modelId="{BE486F7F-280F-414F-A04B-7DB4DAC94253}" type="parTrans" cxnId="{2038CC8C-06CE-4985-9CA6-7AF58D007B71}">
      <dgm:prSet/>
      <dgm:spPr/>
      <dgm:t>
        <a:bodyPr/>
        <a:lstStyle/>
        <a:p>
          <a:endParaRPr lang="en-GB"/>
        </a:p>
      </dgm:t>
    </dgm:pt>
    <dgm:pt modelId="{D8AEC532-9D14-4A22-8DD0-471CAFF48996}" type="sibTrans" cxnId="{2038CC8C-06CE-4985-9CA6-7AF58D007B71}">
      <dgm:prSet/>
      <dgm:spPr/>
      <dgm:t>
        <a:bodyPr/>
        <a:lstStyle/>
        <a:p>
          <a:endParaRPr lang="en-GB" dirty="0"/>
        </a:p>
      </dgm:t>
    </dgm:pt>
    <dgm:pt modelId="{EABB40BD-4749-4BEC-8713-A23506B6EF01}">
      <dgm:prSet/>
      <dgm:spPr/>
      <dgm:t>
        <a:bodyPr/>
        <a:lstStyle/>
        <a:p>
          <a:r>
            <a:rPr lang="en-GB" dirty="0"/>
            <a:t>Processor deep sleep</a:t>
          </a:r>
        </a:p>
      </dgm:t>
    </dgm:pt>
    <dgm:pt modelId="{1ACCC56E-958C-4825-AC64-953E5993D39F}" type="parTrans" cxnId="{E6011DE3-1BC5-4F74-A9D4-8817300C8B4B}">
      <dgm:prSet/>
      <dgm:spPr/>
      <dgm:t>
        <a:bodyPr/>
        <a:lstStyle/>
        <a:p>
          <a:endParaRPr lang="en-GB"/>
        </a:p>
      </dgm:t>
    </dgm:pt>
    <dgm:pt modelId="{322199A2-0F68-40A4-B7D7-39DB0E82390B}" type="sibTrans" cxnId="{E6011DE3-1BC5-4F74-A9D4-8817300C8B4B}">
      <dgm:prSet/>
      <dgm:spPr/>
      <dgm:t>
        <a:bodyPr/>
        <a:lstStyle/>
        <a:p>
          <a:endParaRPr lang="en-GB" dirty="0"/>
        </a:p>
      </dgm:t>
    </dgm:pt>
    <dgm:pt modelId="{77EF3C06-D553-4B14-8BA3-29338EBE87A9}">
      <dgm:prSet/>
      <dgm:spPr/>
      <dgm:t>
        <a:bodyPr/>
        <a:lstStyle/>
        <a:p>
          <a:r>
            <a:rPr lang="en-GB" dirty="0"/>
            <a:t>IRQ occurs.</a:t>
          </a:r>
        </a:p>
      </dgm:t>
    </dgm:pt>
    <dgm:pt modelId="{67AE6043-8446-4BFC-B9E5-BC231E51F029}" type="parTrans" cxnId="{A36573F5-CE60-42EC-BBF3-50E78D51D78B}">
      <dgm:prSet/>
      <dgm:spPr/>
      <dgm:t>
        <a:bodyPr/>
        <a:lstStyle/>
        <a:p>
          <a:endParaRPr lang="en-GB"/>
        </a:p>
      </dgm:t>
    </dgm:pt>
    <dgm:pt modelId="{EBC7B7B5-5181-493F-8A5C-57FDFBCEA8F9}" type="sibTrans" cxnId="{A36573F5-CE60-42EC-BBF3-50E78D51D78B}">
      <dgm:prSet/>
      <dgm:spPr/>
      <dgm:t>
        <a:bodyPr/>
        <a:lstStyle/>
        <a:p>
          <a:endParaRPr lang="en-GB" dirty="0"/>
        </a:p>
      </dgm:t>
    </dgm:pt>
    <dgm:pt modelId="{E8F2654A-A80A-4E8F-97B3-2D909E83B0D9}">
      <dgm:prSet/>
      <dgm:spPr/>
      <dgm:t>
        <a:bodyPr/>
        <a:lstStyle/>
        <a:p>
          <a:r>
            <a:rPr lang="en-GB" dirty="0"/>
            <a:t>WIC first detects IRQ, and informs PMU to put power back to normal state.</a:t>
          </a:r>
        </a:p>
      </dgm:t>
    </dgm:pt>
    <dgm:pt modelId="{29C77C84-0610-402B-A872-7C8BE41ED461}" type="parTrans" cxnId="{6F92FB64-F997-407D-AF68-21B107C62B4A}">
      <dgm:prSet/>
      <dgm:spPr/>
      <dgm:t>
        <a:bodyPr/>
        <a:lstStyle/>
        <a:p>
          <a:endParaRPr lang="en-GB"/>
        </a:p>
      </dgm:t>
    </dgm:pt>
    <dgm:pt modelId="{66E368F5-53FF-4397-89FD-E9B589AD3EC8}" type="sibTrans" cxnId="{6F92FB64-F997-407D-AF68-21B107C62B4A}">
      <dgm:prSet/>
      <dgm:spPr/>
      <dgm:t>
        <a:bodyPr/>
        <a:lstStyle/>
        <a:p>
          <a:endParaRPr lang="en-GB" dirty="0"/>
        </a:p>
      </dgm:t>
    </dgm:pt>
    <dgm:pt modelId="{BAEEEE9D-A780-4DE7-B393-637A4CA16B6C}">
      <dgm:prSet/>
      <dgm:spPr/>
      <dgm:t>
        <a:bodyPr/>
        <a:lstStyle/>
        <a:p>
          <a:r>
            <a:rPr lang="en-GB" dirty="0"/>
            <a:t>WIC wakes up processor to start the ISR operation.</a:t>
          </a:r>
        </a:p>
      </dgm:t>
    </dgm:pt>
    <dgm:pt modelId="{7C49970D-2427-4698-8BDF-6F1252993318}" type="parTrans" cxnId="{D77E0275-8199-45F6-9EFB-931BEAB529AE}">
      <dgm:prSet/>
      <dgm:spPr/>
      <dgm:t>
        <a:bodyPr/>
        <a:lstStyle/>
        <a:p>
          <a:endParaRPr lang="en-GB"/>
        </a:p>
      </dgm:t>
    </dgm:pt>
    <dgm:pt modelId="{EB4BE4C6-A362-43F9-BA97-C577710D896B}" type="sibTrans" cxnId="{D77E0275-8199-45F6-9EFB-931BEAB529AE}">
      <dgm:prSet/>
      <dgm:spPr/>
      <dgm:t>
        <a:bodyPr/>
        <a:lstStyle/>
        <a:p>
          <a:endParaRPr lang="en-GB"/>
        </a:p>
      </dgm:t>
    </dgm:pt>
    <dgm:pt modelId="{F1D8A0FC-D4EA-4ED5-A85B-2C5AF4BBAD53}" type="pres">
      <dgm:prSet presAssocID="{C0D8ED4D-26A0-4662-A078-7F38E6A1356C}" presName="diagram" presStyleCnt="0">
        <dgm:presLayoutVars>
          <dgm:dir/>
          <dgm:resizeHandles val="exact"/>
        </dgm:presLayoutVars>
      </dgm:prSet>
      <dgm:spPr/>
      <dgm:t>
        <a:bodyPr/>
        <a:lstStyle/>
        <a:p>
          <a:endParaRPr lang="en-US"/>
        </a:p>
      </dgm:t>
    </dgm:pt>
    <dgm:pt modelId="{C2671B4A-F55D-4C27-A277-751C18D64BF7}" type="pres">
      <dgm:prSet presAssocID="{0600FF97-116B-4074-BA49-20169A1A10EE}" presName="node" presStyleLbl="node1" presStyleIdx="0" presStyleCnt="7">
        <dgm:presLayoutVars>
          <dgm:bulletEnabled val="1"/>
        </dgm:presLayoutVars>
      </dgm:prSet>
      <dgm:spPr/>
      <dgm:t>
        <a:bodyPr/>
        <a:lstStyle/>
        <a:p>
          <a:endParaRPr lang="en-US"/>
        </a:p>
      </dgm:t>
    </dgm:pt>
    <dgm:pt modelId="{62C6F82F-C721-4258-93EA-D06CD79F401A}" type="pres">
      <dgm:prSet presAssocID="{3D3D1BBC-3C9F-4D72-86CC-A974B4D2E9F1}" presName="sibTrans" presStyleLbl="sibTrans2D1" presStyleIdx="0" presStyleCnt="6"/>
      <dgm:spPr/>
      <dgm:t>
        <a:bodyPr/>
        <a:lstStyle/>
        <a:p>
          <a:endParaRPr lang="en-US"/>
        </a:p>
      </dgm:t>
    </dgm:pt>
    <dgm:pt modelId="{6980B745-F7F1-426C-A7F9-88928DAAC248}" type="pres">
      <dgm:prSet presAssocID="{3D3D1BBC-3C9F-4D72-86CC-A974B4D2E9F1}" presName="connectorText" presStyleLbl="sibTrans2D1" presStyleIdx="0" presStyleCnt="6"/>
      <dgm:spPr/>
      <dgm:t>
        <a:bodyPr/>
        <a:lstStyle/>
        <a:p>
          <a:endParaRPr lang="en-US"/>
        </a:p>
      </dgm:t>
    </dgm:pt>
    <dgm:pt modelId="{D9750AFC-B808-432D-9168-F339D3BCDBA6}" type="pres">
      <dgm:prSet presAssocID="{CA863FE5-0A64-4675-B6EB-CA7D5DEC0F82}" presName="node" presStyleLbl="node1" presStyleIdx="1" presStyleCnt="7">
        <dgm:presLayoutVars>
          <dgm:bulletEnabled val="1"/>
        </dgm:presLayoutVars>
      </dgm:prSet>
      <dgm:spPr/>
      <dgm:t>
        <a:bodyPr/>
        <a:lstStyle/>
        <a:p>
          <a:endParaRPr lang="en-US"/>
        </a:p>
      </dgm:t>
    </dgm:pt>
    <dgm:pt modelId="{A3C5EEED-6E9B-40B5-AE28-041310CB81EC}" type="pres">
      <dgm:prSet presAssocID="{78991D00-32E1-4806-BAEE-CD2646762777}" presName="sibTrans" presStyleLbl="sibTrans2D1" presStyleIdx="1" presStyleCnt="6"/>
      <dgm:spPr/>
      <dgm:t>
        <a:bodyPr/>
        <a:lstStyle/>
        <a:p>
          <a:endParaRPr lang="en-US"/>
        </a:p>
      </dgm:t>
    </dgm:pt>
    <dgm:pt modelId="{B61340C0-AB15-4001-B1BB-94B61202E937}" type="pres">
      <dgm:prSet presAssocID="{78991D00-32E1-4806-BAEE-CD2646762777}" presName="connectorText" presStyleLbl="sibTrans2D1" presStyleIdx="1" presStyleCnt="6"/>
      <dgm:spPr/>
      <dgm:t>
        <a:bodyPr/>
        <a:lstStyle/>
        <a:p>
          <a:endParaRPr lang="en-US"/>
        </a:p>
      </dgm:t>
    </dgm:pt>
    <dgm:pt modelId="{B432B09C-30D0-4E34-9075-52D0AE6D001A}" type="pres">
      <dgm:prSet presAssocID="{455E5892-E746-4AAD-8056-FBA2F8AEEC75}" presName="node" presStyleLbl="node1" presStyleIdx="2" presStyleCnt="7">
        <dgm:presLayoutVars>
          <dgm:bulletEnabled val="1"/>
        </dgm:presLayoutVars>
      </dgm:prSet>
      <dgm:spPr/>
      <dgm:t>
        <a:bodyPr/>
        <a:lstStyle/>
        <a:p>
          <a:endParaRPr lang="en-US"/>
        </a:p>
      </dgm:t>
    </dgm:pt>
    <dgm:pt modelId="{26449877-04CC-4EF5-AD90-808CA7D4D4FB}" type="pres">
      <dgm:prSet presAssocID="{D8AEC532-9D14-4A22-8DD0-471CAFF48996}" presName="sibTrans" presStyleLbl="sibTrans2D1" presStyleIdx="2" presStyleCnt="6"/>
      <dgm:spPr/>
      <dgm:t>
        <a:bodyPr/>
        <a:lstStyle/>
        <a:p>
          <a:endParaRPr lang="en-US"/>
        </a:p>
      </dgm:t>
    </dgm:pt>
    <dgm:pt modelId="{BAB13EFB-8A20-43D7-A6D7-C6B22D32D6C1}" type="pres">
      <dgm:prSet presAssocID="{D8AEC532-9D14-4A22-8DD0-471CAFF48996}" presName="connectorText" presStyleLbl="sibTrans2D1" presStyleIdx="2" presStyleCnt="6"/>
      <dgm:spPr/>
      <dgm:t>
        <a:bodyPr/>
        <a:lstStyle/>
        <a:p>
          <a:endParaRPr lang="en-US"/>
        </a:p>
      </dgm:t>
    </dgm:pt>
    <dgm:pt modelId="{451EEBD6-D2ED-4618-895E-562B14DFC5BE}" type="pres">
      <dgm:prSet presAssocID="{EABB40BD-4749-4BEC-8713-A23506B6EF01}" presName="node" presStyleLbl="node1" presStyleIdx="3" presStyleCnt="7">
        <dgm:presLayoutVars>
          <dgm:bulletEnabled val="1"/>
        </dgm:presLayoutVars>
      </dgm:prSet>
      <dgm:spPr/>
      <dgm:t>
        <a:bodyPr/>
        <a:lstStyle/>
        <a:p>
          <a:endParaRPr lang="en-US"/>
        </a:p>
      </dgm:t>
    </dgm:pt>
    <dgm:pt modelId="{889EDCA1-8A10-4927-BCFF-AD1122876F5A}" type="pres">
      <dgm:prSet presAssocID="{322199A2-0F68-40A4-B7D7-39DB0E82390B}" presName="sibTrans" presStyleLbl="sibTrans2D1" presStyleIdx="3" presStyleCnt="6"/>
      <dgm:spPr/>
      <dgm:t>
        <a:bodyPr/>
        <a:lstStyle/>
        <a:p>
          <a:endParaRPr lang="en-US"/>
        </a:p>
      </dgm:t>
    </dgm:pt>
    <dgm:pt modelId="{650977AB-6433-4947-BF5D-3D1B01456388}" type="pres">
      <dgm:prSet presAssocID="{322199A2-0F68-40A4-B7D7-39DB0E82390B}" presName="connectorText" presStyleLbl="sibTrans2D1" presStyleIdx="3" presStyleCnt="6"/>
      <dgm:spPr/>
      <dgm:t>
        <a:bodyPr/>
        <a:lstStyle/>
        <a:p>
          <a:endParaRPr lang="en-US"/>
        </a:p>
      </dgm:t>
    </dgm:pt>
    <dgm:pt modelId="{9DE42FB4-B890-4FA1-B83D-D52F528FDF0B}" type="pres">
      <dgm:prSet presAssocID="{77EF3C06-D553-4B14-8BA3-29338EBE87A9}" presName="node" presStyleLbl="node1" presStyleIdx="4" presStyleCnt="7">
        <dgm:presLayoutVars>
          <dgm:bulletEnabled val="1"/>
        </dgm:presLayoutVars>
      </dgm:prSet>
      <dgm:spPr/>
      <dgm:t>
        <a:bodyPr/>
        <a:lstStyle/>
        <a:p>
          <a:endParaRPr lang="en-US"/>
        </a:p>
      </dgm:t>
    </dgm:pt>
    <dgm:pt modelId="{99619698-82C7-4759-830F-E406385E145C}" type="pres">
      <dgm:prSet presAssocID="{EBC7B7B5-5181-493F-8A5C-57FDFBCEA8F9}" presName="sibTrans" presStyleLbl="sibTrans2D1" presStyleIdx="4" presStyleCnt="6"/>
      <dgm:spPr/>
      <dgm:t>
        <a:bodyPr/>
        <a:lstStyle/>
        <a:p>
          <a:endParaRPr lang="en-US"/>
        </a:p>
      </dgm:t>
    </dgm:pt>
    <dgm:pt modelId="{335B51B6-44DF-4422-ACCB-8B87161CE107}" type="pres">
      <dgm:prSet presAssocID="{EBC7B7B5-5181-493F-8A5C-57FDFBCEA8F9}" presName="connectorText" presStyleLbl="sibTrans2D1" presStyleIdx="4" presStyleCnt="6"/>
      <dgm:spPr/>
      <dgm:t>
        <a:bodyPr/>
        <a:lstStyle/>
        <a:p>
          <a:endParaRPr lang="en-US"/>
        </a:p>
      </dgm:t>
    </dgm:pt>
    <dgm:pt modelId="{382A3655-C6E6-4D32-8276-F5310B0775CC}" type="pres">
      <dgm:prSet presAssocID="{E8F2654A-A80A-4E8F-97B3-2D909E83B0D9}" presName="node" presStyleLbl="node1" presStyleIdx="5" presStyleCnt="7">
        <dgm:presLayoutVars>
          <dgm:bulletEnabled val="1"/>
        </dgm:presLayoutVars>
      </dgm:prSet>
      <dgm:spPr/>
      <dgm:t>
        <a:bodyPr/>
        <a:lstStyle/>
        <a:p>
          <a:endParaRPr lang="en-US"/>
        </a:p>
      </dgm:t>
    </dgm:pt>
    <dgm:pt modelId="{2622BFA2-518E-43D2-97AB-E9C532B93BB8}" type="pres">
      <dgm:prSet presAssocID="{66E368F5-53FF-4397-89FD-E9B589AD3EC8}" presName="sibTrans" presStyleLbl="sibTrans2D1" presStyleIdx="5" presStyleCnt="6"/>
      <dgm:spPr/>
      <dgm:t>
        <a:bodyPr/>
        <a:lstStyle/>
        <a:p>
          <a:endParaRPr lang="en-US"/>
        </a:p>
      </dgm:t>
    </dgm:pt>
    <dgm:pt modelId="{56763798-F0C3-4566-94EE-8C03A13A54AB}" type="pres">
      <dgm:prSet presAssocID="{66E368F5-53FF-4397-89FD-E9B589AD3EC8}" presName="connectorText" presStyleLbl="sibTrans2D1" presStyleIdx="5" presStyleCnt="6"/>
      <dgm:spPr/>
      <dgm:t>
        <a:bodyPr/>
        <a:lstStyle/>
        <a:p>
          <a:endParaRPr lang="en-US"/>
        </a:p>
      </dgm:t>
    </dgm:pt>
    <dgm:pt modelId="{6B0064E4-4E64-48AC-9519-4B34919E3155}" type="pres">
      <dgm:prSet presAssocID="{BAEEEE9D-A780-4DE7-B393-637A4CA16B6C}" presName="node" presStyleLbl="node1" presStyleIdx="6" presStyleCnt="7">
        <dgm:presLayoutVars>
          <dgm:bulletEnabled val="1"/>
        </dgm:presLayoutVars>
      </dgm:prSet>
      <dgm:spPr/>
      <dgm:t>
        <a:bodyPr/>
        <a:lstStyle/>
        <a:p>
          <a:endParaRPr lang="en-US"/>
        </a:p>
      </dgm:t>
    </dgm:pt>
  </dgm:ptLst>
  <dgm:cxnLst>
    <dgm:cxn modelId="{A476B4D8-3573-4B34-AB68-0A58EA8510B8}" type="presOf" srcId="{66E368F5-53FF-4397-89FD-E9B589AD3EC8}" destId="{2622BFA2-518E-43D2-97AB-E9C532B93BB8}" srcOrd="0" destOrd="0" presId="urn:microsoft.com/office/officeart/2005/8/layout/process5"/>
    <dgm:cxn modelId="{2038CC8C-06CE-4985-9CA6-7AF58D007B71}" srcId="{C0D8ED4D-26A0-4662-A078-7F38E6A1356C}" destId="{455E5892-E746-4AAD-8056-FBA2F8AEEC75}" srcOrd="2" destOrd="0" parTransId="{BE486F7F-280F-414F-A04B-7DB4DAC94253}" sibTransId="{D8AEC532-9D14-4A22-8DD0-471CAFF48996}"/>
    <dgm:cxn modelId="{390836F9-69E9-49B4-9D9B-C089C8D404AB}" srcId="{C0D8ED4D-26A0-4662-A078-7F38E6A1356C}" destId="{CA863FE5-0A64-4675-B6EB-CA7D5DEC0F82}" srcOrd="1" destOrd="0" parTransId="{C2D3D145-14EA-4B6A-9793-E8E6879EC995}" sibTransId="{78991D00-32E1-4806-BAEE-CD2646762777}"/>
    <dgm:cxn modelId="{2781C75C-63CA-47A6-A90E-6913D7A2EA35}" type="presOf" srcId="{EBC7B7B5-5181-493F-8A5C-57FDFBCEA8F9}" destId="{99619698-82C7-4759-830F-E406385E145C}" srcOrd="0" destOrd="0" presId="urn:microsoft.com/office/officeart/2005/8/layout/process5"/>
    <dgm:cxn modelId="{4FAD53D7-7E54-4915-82D4-4EB9D39E9B6A}" type="presOf" srcId="{77EF3C06-D553-4B14-8BA3-29338EBE87A9}" destId="{9DE42FB4-B890-4FA1-B83D-D52F528FDF0B}" srcOrd="0" destOrd="0" presId="urn:microsoft.com/office/officeart/2005/8/layout/process5"/>
    <dgm:cxn modelId="{641BDC05-AE74-4A89-9BE7-266EAB9BFF16}" type="presOf" srcId="{EABB40BD-4749-4BEC-8713-A23506B6EF01}" destId="{451EEBD6-D2ED-4618-895E-562B14DFC5BE}" srcOrd="0" destOrd="0" presId="urn:microsoft.com/office/officeart/2005/8/layout/process5"/>
    <dgm:cxn modelId="{6FBBEEAF-88A6-4A10-A0F0-6EFC69E3A50E}" type="presOf" srcId="{C0D8ED4D-26A0-4662-A078-7F38E6A1356C}" destId="{F1D8A0FC-D4EA-4ED5-A85B-2C5AF4BBAD53}" srcOrd="0" destOrd="0" presId="urn:microsoft.com/office/officeart/2005/8/layout/process5"/>
    <dgm:cxn modelId="{0E98F4FF-094A-45C0-8BBD-923B9EAD1E90}" type="presOf" srcId="{78991D00-32E1-4806-BAEE-CD2646762777}" destId="{A3C5EEED-6E9B-40B5-AE28-041310CB81EC}" srcOrd="0" destOrd="0" presId="urn:microsoft.com/office/officeart/2005/8/layout/process5"/>
    <dgm:cxn modelId="{E5DE314F-1B81-4195-90F5-870439B0BB8E}" type="presOf" srcId="{0600FF97-116B-4074-BA49-20169A1A10EE}" destId="{C2671B4A-F55D-4C27-A277-751C18D64BF7}" srcOrd="0" destOrd="0" presId="urn:microsoft.com/office/officeart/2005/8/layout/process5"/>
    <dgm:cxn modelId="{9DA04E46-653F-4A83-9F74-755BE299F5F2}" type="presOf" srcId="{D8AEC532-9D14-4A22-8DD0-471CAFF48996}" destId="{BAB13EFB-8A20-43D7-A6D7-C6B22D32D6C1}" srcOrd="1" destOrd="0" presId="urn:microsoft.com/office/officeart/2005/8/layout/process5"/>
    <dgm:cxn modelId="{6F92FB64-F997-407D-AF68-21B107C62B4A}" srcId="{C0D8ED4D-26A0-4662-A078-7F38E6A1356C}" destId="{E8F2654A-A80A-4E8F-97B3-2D909E83B0D9}" srcOrd="5" destOrd="0" parTransId="{29C77C84-0610-402B-A872-7C8BE41ED461}" sibTransId="{66E368F5-53FF-4397-89FD-E9B589AD3EC8}"/>
    <dgm:cxn modelId="{2474EC4C-B5F3-43D5-99DA-926B34B1AF0D}" type="presOf" srcId="{CA863FE5-0A64-4675-B6EB-CA7D5DEC0F82}" destId="{D9750AFC-B808-432D-9168-F339D3BCDBA6}" srcOrd="0" destOrd="0" presId="urn:microsoft.com/office/officeart/2005/8/layout/process5"/>
    <dgm:cxn modelId="{3E58D784-9A70-46F3-9461-72633C861A09}" type="presOf" srcId="{66E368F5-53FF-4397-89FD-E9B589AD3EC8}" destId="{56763798-F0C3-4566-94EE-8C03A13A54AB}" srcOrd="1" destOrd="0" presId="urn:microsoft.com/office/officeart/2005/8/layout/process5"/>
    <dgm:cxn modelId="{F6765D0E-02D5-408A-8500-084B7D4ED926}" type="presOf" srcId="{322199A2-0F68-40A4-B7D7-39DB0E82390B}" destId="{889EDCA1-8A10-4927-BCFF-AD1122876F5A}" srcOrd="0" destOrd="0" presId="urn:microsoft.com/office/officeart/2005/8/layout/process5"/>
    <dgm:cxn modelId="{A36573F5-CE60-42EC-BBF3-50E78D51D78B}" srcId="{C0D8ED4D-26A0-4662-A078-7F38E6A1356C}" destId="{77EF3C06-D553-4B14-8BA3-29338EBE87A9}" srcOrd="4" destOrd="0" parTransId="{67AE6043-8446-4BFC-B9E5-BC231E51F029}" sibTransId="{EBC7B7B5-5181-493F-8A5C-57FDFBCEA8F9}"/>
    <dgm:cxn modelId="{56101893-49C0-4B4A-ACEF-EBA0DCE8DD91}" type="presOf" srcId="{E8F2654A-A80A-4E8F-97B3-2D909E83B0D9}" destId="{382A3655-C6E6-4D32-8276-F5310B0775CC}" srcOrd="0" destOrd="0" presId="urn:microsoft.com/office/officeart/2005/8/layout/process5"/>
    <dgm:cxn modelId="{3F19D475-0926-45DB-B2BA-1421C25C87A2}" type="presOf" srcId="{BAEEEE9D-A780-4DE7-B393-637A4CA16B6C}" destId="{6B0064E4-4E64-48AC-9519-4B34919E3155}" srcOrd="0" destOrd="0" presId="urn:microsoft.com/office/officeart/2005/8/layout/process5"/>
    <dgm:cxn modelId="{2A971483-6EAB-4B91-9C6F-DFE80589B55F}" type="presOf" srcId="{EBC7B7B5-5181-493F-8A5C-57FDFBCEA8F9}" destId="{335B51B6-44DF-4422-ACCB-8B87161CE107}" srcOrd="1" destOrd="0" presId="urn:microsoft.com/office/officeart/2005/8/layout/process5"/>
    <dgm:cxn modelId="{2941EAC0-427A-46B0-A045-D20DC082139D}" type="presOf" srcId="{D8AEC532-9D14-4A22-8DD0-471CAFF48996}" destId="{26449877-04CC-4EF5-AD90-808CA7D4D4FB}" srcOrd="0" destOrd="0" presId="urn:microsoft.com/office/officeart/2005/8/layout/process5"/>
    <dgm:cxn modelId="{FE0AEF8F-3E1C-4DCF-A479-9F261E301286}" type="presOf" srcId="{3D3D1BBC-3C9F-4D72-86CC-A974B4D2E9F1}" destId="{62C6F82F-C721-4258-93EA-D06CD79F401A}" srcOrd="0" destOrd="0" presId="urn:microsoft.com/office/officeart/2005/8/layout/process5"/>
    <dgm:cxn modelId="{4C564A98-128C-48A7-B03A-BD36C903FBA5}" type="presOf" srcId="{3D3D1BBC-3C9F-4D72-86CC-A974B4D2E9F1}" destId="{6980B745-F7F1-426C-A7F9-88928DAAC248}" srcOrd="1" destOrd="0" presId="urn:microsoft.com/office/officeart/2005/8/layout/process5"/>
    <dgm:cxn modelId="{E6011DE3-1BC5-4F74-A9D4-8817300C8B4B}" srcId="{C0D8ED4D-26A0-4662-A078-7F38E6A1356C}" destId="{EABB40BD-4749-4BEC-8713-A23506B6EF01}" srcOrd="3" destOrd="0" parTransId="{1ACCC56E-958C-4825-AC64-953E5993D39F}" sibTransId="{322199A2-0F68-40A4-B7D7-39DB0E82390B}"/>
    <dgm:cxn modelId="{D88B086D-F855-4AC6-AD51-0314C66EDD3C}" type="presOf" srcId="{322199A2-0F68-40A4-B7D7-39DB0E82390B}" destId="{650977AB-6433-4947-BF5D-3D1B01456388}" srcOrd="1" destOrd="0" presId="urn:microsoft.com/office/officeart/2005/8/layout/process5"/>
    <dgm:cxn modelId="{D77E0275-8199-45F6-9EFB-931BEAB529AE}" srcId="{C0D8ED4D-26A0-4662-A078-7F38E6A1356C}" destId="{BAEEEE9D-A780-4DE7-B393-637A4CA16B6C}" srcOrd="6" destOrd="0" parTransId="{7C49970D-2427-4698-8BDF-6F1252993318}" sibTransId="{EB4BE4C6-A362-43F9-BA97-C577710D896B}"/>
    <dgm:cxn modelId="{44DED850-58E9-4832-9068-4D23032ABC38}" srcId="{C0D8ED4D-26A0-4662-A078-7F38E6A1356C}" destId="{0600FF97-116B-4074-BA49-20169A1A10EE}" srcOrd="0" destOrd="0" parTransId="{B850C44B-0BEA-4516-83D5-FEA8ECF2C7E1}" sibTransId="{3D3D1BBC-3C9F-4D72-86CC-A974B4D2E9F1}"/>
    <dgm:cxn modelId="{3D78011B-BB18-45ED-887C-7AB5AD11B799}" type="presOf" srcId="{78991D00-32E1-4806-BAEE-CD2646762777}" destId="{B61340C0-AB15-4001-B1BB-94B61202E937}" srcOrd="1" destOrd="0" presId="urn:microsoft.com/office/officeart/2005/8/layout/process5"/>
    <dgm:cxn modelId="{A3D35FEA-7A58-4E0F-AF8B-D1CB67B9C0E1}" type="presOf" srcId="{455E5892-E746-4AAD-8056-FBA2F8AEEC75}" destId="{B432B09C-30D0-4E34-9075-52D0AE6D001A}" srcOrd="0" destOrd="0" presId="urn:microsoft.com/office/officeart/2005/8/layout/process5"/>
    <dgm:cxn modelId="{B4CEB2AC-6715-4E9A-BD70-C01D81B7CC81}" type="presParOf" srcId="{F1D8A0FC-D4EA-4ED5-A85B-2C5AF4BBAD53}" destId="{C2671B4A-F55D-4C27-A277-751C18D64BF7}" srcOrd="0" destOrd="0" presId="urn:microsoft.com/office/officeart/2005/8/layout/process5"/>
    <dgm:cxn modelId="{B6453E8C-A1EE-4918-B747-EAF206657F82}" type="presParOf" srcId="{F1D8A0FC-D4EA-4ED5-A85B-2C5AF4BBAD53}" destId="{62C6F82F-C721-4258-93EA-D06CD79F401A}" srcOrd="1" destOrd="0" presId="urn:microsoft.com/office/officeart/2005/8/layout/process5"/>
    <dgm:cxn modelId="{7583D31E-9156-443F-9BA5-876645305022}" type="presParOf" srcId="{62C6F82F-C721-4258-93EA-D06CD79F401A}" destId="{6980B745-F7F1-426C-A7F9-88928DAAC248}" srcOrd="0" destOrd="0" presId="urn:microsoft.com/office/officeart/2005/8/layout/process5"/>
    <dgm:cxn modelId="{C83B8934-9673-4E75-A314-0CE4CDAE80DE}" type="presParOf" srcId="{F1D8A0FC-D4EA-4ED5-A85B-2C5AF4BBAD53}" destId="{D9750AFC-B808-432D-9168-F339D3BCDBA6}" srcOrd="2" destOrd="0" presId="urn:microsoft.com/office/officeart/2005/8/layout/process5"/>
    <dgm:cxn modelId="{A8B6BDF5-9906-4A27-B078-4E944B0914E1}" type="presParOf" srcId="{F1D8A0FC-D4EA-4ED5-A85B-2C5AF4BBAD53}" destId="{A3C5EEED-6E9B-40B5-AE28-041310CB81EC}" srcOrd="3" destOrd="0" presId="urn:microsoft.com/office/officeart/2005/8/layout/process5"/>
    <dgm:cxn modelId="{31EE5705-3964-4EB7-A173-97D9CE0CB82B}" type="presParOf" srcId="{A3C5EEED-6E9B-40B5-AE28-041310CB81EC}" destId="{B61340C0-AB15-4001-B1BB-94B61202E937}" srcOrd="0" destOrd="0" presId="urn:microsoft.com/office/officeart/2005/8/layout/process5"/>
    <dgm:cxn modelId="{63E0FD13-3336-4244-86B7-AF4040CE5CC6}" type="presParOf" srcId="{F1D8A0FC-D4EA-4ED5-A85B-2C5AF4BBAD53}" destId="{B432B09C-30D0-4E34-9075-52D0AE6D001A}" srcOrd="4" destOrd="0" presId="urn:microsoft.com/office/officeart/2005/8/layout/process5"/>
    <dgm:cxn modelId="{7655A4DE-375A-4C30-B1FF-FA967C3C47F7}" type="presParOf" srcId="{F1D8A0FC-D4EA-4ED5-A85B-2C5AF4BBAD53}" destId="{26449877-04CC-4EF5-AD90-808CA7D4D4FB}" srcOrd="5" destOrd="0" presId="urn:microsoft.com/office/officeart/2005/8/layout/process5"/>
    <dgm:cxn modelId="{DC14D2BC-D1FB-4499-9D3C-F46DC827DE28}" type="presParOf" srcId="{26449877-04CC-4EF5-AD90-808CA7D4D4FB}" destId="{BAB13EFB-8A20-43D7-A6D7-C6B22D32D6C1}" srcOrd="0" destOrd="0" presId="urn:microsoft.com/office/officeart/2005/8/layout/process5"/>
    <dgm:cxn modelId="{4881864F-2F6B-444D-A5D8-F9CA6AE1CE11}" type="presParOf" srcId="{F1D8A0FC-D4EA-4ED5-A85B-2C5AF4BBAD53}" destId="{451EEBD6-D2ED-4618-895E-562B14DFC5BE}" srcOrd="6" destOrd="0" presId="urn:microsoft.com/office/officeart/2005/8/layout/process5"/>
    <dgm:cxn modelId="{4A5F0533-140C-4E00-B9A0-3E6965D98C2C}" type="presParOf" srcId="{F1D8A0FC-D4EA-4ED5-A85B-2C5AF4BBAD53}" destId="{889EDCA1-8A10-4927-BCFF-AD1122876F5A}" srcOrd="7" destOrd="0" presId="urn:microsoft.com/office/officeart/2005/8/layout/process5"/>
    <dgm:cxn modelId="{470678EA-3B50-4139-9F10-30F028830153}" type="presParOf" srcId="{889EDCA1-8A10-4927-BCFF-AD1122876F5A}" destId="{650977AB-6433-4947-BF5D-3D1B01456388}" srcOrd="0" destOrd="0" presId="urn:microsoft.com/office/officeart/2005/8/layout/process5"/>
    <dgm:cxn modelId="{79A57581-3DC3-4B30-9096-72A93BE1CF5C}" type="presParOf" srcId="{F1D8A0FC-D4EA-4ED5-A85B-2C5AF4BBAD53}" destId="{9DE42FB4-B890-4FA1-B83D-D52F528FDF0B}" srcOrd="8" destOrd="0" presId="urn:microsoft.com/office/officeart/2005/8/layout/process5"/>
    <dgm:cxn modelId="{380BDD14-2A09-441F-A408-7596CBCBEF94}" type="presParOf" srcId="{F1D8A0FC-D4EA-4ED5-A85B-2C5AF4BBAD53}" destId="{99619698-82C7-4759-830F-E406385E145C}" srcOrd="9" destOrd="0" presId="urn:microsoft.com/office/officeart/2005/8/layout/process5"/>
    <dgm:cxn modelId="{1CCBAE91-91AF-4808-B927-BA8834CC2D65}" type="presParOf" srcId="{99619698-82C7-4759-830F-E406385E145C}" destId="{335B51B6-44DF-4422-ACCB-8B87161CE107}" srcOrd="0" destOrd="0" presId="urn:microsoft.com/office/officeart/2005/8/layout/process5"/>
    <dgm:cxn modelId="{F091BD7A-6DAD-43DF-9B7A-006509A869B2}" type="presParOf" srcId="{F1D8A0FC-D4EA-4ED5-A85B-2C5AF4BBAD53}" destId="{382A3655-C6E6-4D32-8276-F5310B0775CC}" srcOrd="10" destOrd="0" presId="urn:microsoft.com/office/officeart/2005/8/layout/process5"/>
    <dgm:cxn modelId="{8E163200-6873-4278-8E50-A501379CE877}" type="presParOf" srcId="{F1D8A0FC-D4EA-4ED5-A85B-2C5AF4BBAD53}" destId="{2622BFA2-518E-43D2-97AB-E9C532B93BB8}" srcOrd="11" destOrd="0" presId="urn:microsoft.com/office/officeart/2005/8/layout/process5"/>
    <dgm:cxn modelId="{1AC55EA1-DE24-4D9D-AA7B-31F7B4393729}" type="presParOf" srcId="{2622BFA2-518E-43D2-97AB-E9C532B93BB8}" destId="{56763798-F0C3-4566-94EE-8C03A13A54AB}" srcOrd="0" destOrd="0" presId="urn:microsoft.com/office/officeart/2005/8/layout/process5"/>
    <dgm:cxn modelId="{737EF694-4F2E-47EF-A98A-6FA4A887B924}" type="presParOf" srcId="{F1D8A0FC-D4EA-4ED5-A85B-2C5AF4BBAD53}" destId="{6B0064E4-4E64-48AC-9519-4B34919E3155}"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71B4A-F55D-4C27-A277-751C18D64BF7}">
      <dsp:nvSpPr>
        <dsp:cNvPr id="0" name=""/>
        <dsp:cNvSpPr/>
      </dsp:nvSpPr>
      <dsp:spPr>
        <a:xfrm>
          <a:off x="172364"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WFI instruction is executed for deep sleep mode.</a:t>
          </a:r>
        </a:p>
      </dsp:txBody>
      <dsp:txXfrm>
        <a:off x="205578" y="34859"/>
        <a:ext cx="1823616" cy="1067598"/>
      </dsp:txXfrm>
    </dsp:sp>
    <dsp:sp modelId="{62C6F82F-C721-4258-93EA-D06CD79F401A}">
      <dsp:nvSpPr>
        <dsp:cNvPr id="0" name=""/>
        <dsp:cNvSpPr/>
      </dsp:nvSpPr>
      <dsp:spPr>
        <a:xfrm>
          <a:off x="2228732"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a:off x="2228732" y="428039"/>
        <a:ext cx="280482" cy="281238"/>
      </dsp:txXfrm>
    </dsp:sp>
    <dsp:sp modelId="{D9750AFC-B808-432D-9168-F339D3BCDBA6}">
      <dsp:nvSpPr>
        <dsp:cNvPr id="0" name=""/>
        <dsp:cNvSpPr/>
      </dsp:nvSpPr>
      <dsp:spPr>
        <a:xfrm>
          <a:off x="2818425"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Processor sends mask information to WIC.</a:t>
          </a:r>
        </a:p>
      </dsp:txBody>
      <dsp:txXfrm>
        <a:off x="2851639" y="34859"/>
        <a:ext cx="1823616" cy="1067598"/>
      </dsp:txXfrm>
    </dsp:sp>
    <dsp:sp modelId="{A3C5EEED-6E9B-40B5-AE28-041310CB81EC}">
      <dsp:nvSpPr>
        <dsp:cNvPr id="0" name=""/>
        <dsp:cNvSpPr/>
      </dsp:nvSpPr>
      <dsp:spPr>
        <a:xfrm>
          <a:off x="4874794"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a:off x="4874794" y="428039"/>
        <a:ext cx="280482" cy="281238"/>
      </dsp:txXfrm>
    </dsp:sp>
    <dsp:sp modelId="{B432B09C-30D0-4E34-9075-52D0AE6D001A}">
      <dsp:nvSpPr>
        <dsp:cNvPr id="0" name=""/>
        <dsp:cNvSpPr/>
      </dsp:nvSpPr>
      <dsp:spPr>
        <a:xfrm>
          <a:off x="5464487"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Processor informs PMU to put into low power state.</a:t>
          </a:r>
        </a:p>
      </dsp:txBody>
      <dsp:txXfrm>
        <a:off x="5497701" y="34859"/>
        <a:ext cx="1823616" cy="1067598"/>
      </dsp:txXfrm>
    </dsp:sp>
    <dsp:sp modelId="{26449877-04CC-4EF5-AD90-808CA7D4D4FB}">
      <dsp:nvSpPr>
        <dsp:cNvPr id="0" name=""/>
        <dsp:cNvSpPr/>
      </dsp:nvSpPr>
      <dsp:spPr>
        <a:xfrm>
          <a:off x="7520855" y="334293"/>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a:off x="7520855" y="428039"/>
        <a:ext cx="280482" cy="281238"/>
      </dsp:txXfrm>
    </dsp:sp>
    <dsp:sp modelId="{451EEBD6-D2ED-4618-895E-562B14DFC5BE}">
      <dsp:nvSpPr>
        <dsp:cNvPr id="0" name=""/>
        <dsp:cNvSpPr/>
      </dsp:nvSpPr>
      <dsp:spPr>
        <a:xfrm>
          <a:off x="8110549" y="1645"/>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Processor deep sleep</a:t>
          </a:r>
        </a:p>
      </dsp:txBody>
      <dsp:txXfrm>
        <a:off x="8143763" y="34859"/>
        <a:ext cx="1823616" cy="1067598"/>
      </dsp:txXfrm>
    </dsp:sp>
    <dsp:sp modelId="{889EDCA1-8A10-4927-BCFF-AD1122876F5A}">
      <dsp:nvSpPr>
        <dsp:cNvPr id="0" name=""/>
        <dsp:cNvSpPr/>
      </dsp:nvSpPr>
      <dsp:spPr>
        <a:xfrm rot="5400000">
          <a:off x="8855227" y="1267975"/>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rot="-5400000">
        <a:off x="8914953" y="1301996"/>
        <a:ext cx="281238" cy="280482"/>
      </dsp:txXfrm>
    </dsp:sp>
    <dsp:sp modelId="{9DE42FB4-B890-4FA1-B83D-D52F528FDF0B}">
      <dsp:nvSpPr>
        <dsp:cNvPr id="0" name=""/>
        <dsp:cNvSpPr/>
      </dsp:nvSpPr>
      <dsp:spPr>
        <a:xfrm>
          <a:off x="8110549"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IRQ occurs.</a:t>
          </a:r>
        </a:p>
      </dsp:txBody>
      <dsp:txXfrm>
        <a:off x="8143763" y="1924903"/>
        <a:ext cx="1823616" cy="1067598"/>
      </dsp:txXfrm>
    </dsp:sp>
    <dsp:sp modelId="{99619698-82C7-4759-830F-E406385E145C}">
      <dsp:nvSpPr>
        <dsp:cNvPr id="0" name=""/>
        <dsp:cNvSpPr/>
      </dsp:nvSpPr>
      <dsp:spPr>
        <a:xfrm rot="10800000">
          <a:off x="7543536" y="2224337"/>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rot="10800000">
        <a:off x="7663743" y="2318083"/>
        <a:ext cx="280482" cy="281238"/>
      </dsp:txXfrm>
    </dsp:sp>
    <dsp:sp modelId="{382A3655-C6E6-4D32-8276-F5310B0775CC}">
      <dsp:nvSpPr>
        <dsp:cNvPr id="0" name=""/>
        <dsp:cNvSpPr/>
      </dsp:nvSpPr>
      <dsp:spPr>
        <a:xfrm>
          <a:off x="5464487"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WIC first detects IRQ, and informs PMU to put power back to normal state.</a:t>
          </a:r>
        </a:p>
      </dsp:txBody>
      <dsp:txXfrm>
        <a:off x="5497701" y="1924903"/>
        <a:ext cx="1823616" cy="1067598"/>
      </dsp:txXfrm>
    </dsp:sp>
    <dsp:sp modelId="{2622BFA2-518E-43D2-97AB-E9C532B93BB8}">
      <dsp:nvSpPr>
        <dsp:cNvPr id="0" name=""/>
        <dsp:cNvSpPr/>
      </dsp:nvSpPr>
      <dsp:spPr>
        <a:xfrm rot="10800000">
          <a:off x="4897474" y="2224337"/>
          <a:ext cx="400689" cy="4687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dirty="0"/>
        </a:p>
      </dsp:txBody>
      <dsp:txXfrm rot="10800000">
        <a:off x="5017681" y="2318083"/>
        <a:ext cx="280482" cy="281238"/>
      </dsp:txXfrm>
    </dsp:sp>
    <dsp:sp modelId="{6B0064E4-4E64-48AC-9519-4B34919E3155}">
      <dsp:nvSpPr>
        <dsp:cNvPr id="0" name=""/>
        <dsp:cNvSpPr/>
      </dsp:nvSpPr>
      <dsp:spPr>
        <a:xfrm>
          <a:off x="2818425" y="1891689"/>
          <a:ext cx="1890044" cy="113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a:t>WIC wakes up processor to start the ISR operation.</a:t>
          </a:r>
        </a:p>
      </dsp:txBody>
      <dsp:txXfrm>
        <a:off x="2851639" y="1924903"/>
        <a:ext cx="1823616" cy="10675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4/16/2022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4/16/2022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a:t>
            </a:fld>
            <a:endParaRPr lang="en-US" altLang="en-US" dirty="0"/>
          </a:p>
        </p:txBody>
      </p:sp>
    </p:spTree>
    <p:extLst>
      <p:ext uri="{BB962C8B-B14F-4D97-AF65-F5344CB8AC3E}">
        <p14:creationId xmlns:p14="http://schemas.microsoft.com/office/powerpoint/2010/main" val="195772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MOV</a:t>
            </a:r>
            <a:r>
              <a:rPr lang="en-GB" baseline="0" dirty="0"/>
              <a:t>talimat yalnızca kayıtlara erişebilir. Belleğe erişmiyor. LOAD / STORE talimatlarını kullanarak belleğe erişiyoruz. Cortex-M0 mimarisi bir yükleme / depolama mimarisidir, çünkü çoğu talimat belleğe erişmez. Örneğin, bir MUL komutu bellekten bir değeri doğrudan okuyup onu bir şeyle çarpamaz. Bir MUL komutunun sonucu doğrudan belleğe alınamaz. Belleğe ya bir bellek konumundan bir değer elde etmek ya da bir bellek konumuna bir şey kaydetmek için erişmek için, yükleme ve saklama talimatlarını kullanmalıyız.</a:t>
            </a:r>
          </a:p>
          <a:p>
            <a:pPr algn="l" rtl="0"/>
            <a:endParaRPr lang="en-GB" baseline="0" dirty="0"/>
          </a:p>
          <a:p>
            <a:pPr algn="l" rtl="0"/>
            <a:r>
              <a:rPr lang="en-GB" baseline="0" dirty="0"/>
              <a:t>Yükleme talimatı, işaretçi olarak bir kayıt kullanır, böylece bellek adresini bir kayıttan alır. Burada bir kayıt (bu durumda R2) bir işaretçi olarak kullanıldığında, talimatı yazarken adının köşeli parantez içine alındığına dikkat edilmelidir. Bu örnekte, yükleme talimatı (LDR), R2'de depolanan değeri bir adres olarak kullanır. Bu adreste bellekte saklananları alır ve R5'e koyar. Dolayısıyla bu komut yürütüldüğünde, belirtilen bellek konumundaki değer R5'e gider.</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11</a:t>
            </a:fld>
            <a:endParaRPr lang="en-US" altLang="en-US" dirty="0"/>
          </a:p>
        </p:txBody>
      </p:sp>
    </p:spTree>
    <p:extLst>
      <p:ext uri="{BB962C8B-B14F-4D97-AF65-F5344CB8AC3E}">
        <p14:creationId xmlns:p14="http://schemas.microsoft.com/office/powerpoint/2010/main" val="2253149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Cortex-M0 işlemci, çeşitli veri aktarım boyutlarını ve adresleme modlarını destekleyen bir dizi yükleme talimatını destekler. Desteklenen veri aktarım boyutları word,</a:t>
            </a:r>
            <a:r>
              <a:rPr lang="en-US" sz="1200" baseline="0" dirty="0">
                <a:latin typeface="Arial" pitchFamily="100" charset="0"/>
                <a:ea typeface="MS PGothic" pitchFamily="34" charset="-128"/>
              </a:rPr>
              <a:t> </a:t>
            </a:r>
            <a:r>
              <a:rPr lang="en-GB" sz="1200" baseline="0" dirty="0">
                <a:latin typeface="Arial" pitchFamily="100" charset="0"/>
                <a:ea typeface="MS PGothic" pitchFamily="34" charset="-128"/>
              </a:rPr>
              <a:t>h</a:t>
            </a:r>
            <a:r>
              <a:rPr lang="en-GB" sz="1200" dirty="0">
                <a:latin typeface="Arial" pitchFamily="100" charset="0"/>
                <a:ea typeface="MS PGothic" pitchFamily="34" charset="-128"/>
              </a:rPr>
              <a:t>alf-word ve bayt.</a:t>
            </a:r>
            <a:r>
              <a:rPr lang="en-GB" sz="1200" baseline="0" dirty="0">
                <a:latin typeface="Arial" pitchFamily="100" charset="0"/>
                <a:ea typeface="MS PGothic" pitchFamily="34" charset="-128"/>
              </a:rPr>
              <a:t> F</a:t>
            </a:r>
            <a:r>
              <a:rPr lang="en-GB" sz="1200" dirty="0">
                <a:latin typeface="Arial" pitchFamily="100" charset="0"/>
                <a:ea typeface="MS PGothic" pitchFamily="34" charset="-128"/>
              </a:rPr>
              <a:t>veya bunlar, sırasıyla LDR, LDRH ve LDRB kullanıyoruz.</a:t>
            </a:r>
          </a:p>
          <a:p>
            <a:pPr algn="l" rtl="0"/>
            <a:endParaRPr lang="en-GB" sz="1200" dirty="0">
              <a:latin typeface="Arial" pitchFamily="100" charset="0"/>
              <a:ea typeface="MS PGothic" pitchFamily="34" charset="-128"/>
            </a:endParaRPr>
          </a:p>
          <a:p>
            <a:pPr algn="l" rtl="0"/>
            <a:r>
              <a:rPr lang="en-GB" sz="1200" dirty="0">
                <a:latin typeface="Arial" pitchFamily="100" charset="0"/>
                <a:ea typeface="MS PGothic" pitchFamily="34" charset="-128"/>
              </a:rPr>
              <a:t>Adres işaretçisini değiştirmek için yükleme komutunu kullanarak mümkündür. Örneğin, LDR R0, [R1, 4] yükleme talimatı ofset adresleme kullanır, bu da kayıtta (R1) depolanan değere küçük bir sabit değer eklendiği ve bu eklemenin sonucunun istenen bellek adresi olarak kullanıldığı anlamına gelir. .</a:t>
            </a:r>
          </a:p>
          <a:p>
            <a:pPr algn="l" rtl="0"/>
            <a:endParaRPr lang="en-GB" baseline="0" dirty="0"/>
          </a:p>
          <a:p>
            <a:pPr algn="l" rtl="0"/>
            <a:r>
              <a:rPr lang="en-GB" baseline="0" dirty="0"/>
              <a:t>Dolayısıyla, yukarıdaki talimat (LDR R0 [R1, 4]) yürütüldüğünde, işlemci istenen bellek adresini (R1 +4) hesaplar ve bu adreste bellekte saklananları alır ve R0 yazmacına koyar.</a:t>
            </a:r>
          </a:p>
          <a:p>
            <a:pPr algn="l" rtl="0"/>
            <a:endParaRPr lang="en-GB" baseline="0" dirty="0"/>
          </a:p>
          <a:p>
            <a:pPr algn="l" rtl="0"/>
            <a:endParaRPr lang="en-GB" baseline="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281427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İmzalı veri türleri genellikle C gibi programlama dillerinde kullanılır,</a:t>
            </a:r>
            <a:r>
              <a:rPr lang="en-US" sz="1200" baseline="0" dirty="0">
                <a:latin typeface="Arial" pitchFamily="100" charset="0"/>
                <a:ea typeface="MS PGothic" pitchFamily="34" charset="-128"/>
              </a:rPr>
              <a:t>bu durumda veriyi genişletmek için imzalama ihtiyacı vardır. İçinde</a:t>
            </a:r>
            <a:r>
              <a:rPr lang="en-GB" sz="1100" kern="1200" dirty="0">
                <a:solidFill>
                  <a:schemeClr val="tx1"/>
                </a:solidFill>
                <a:effectLst/>
                <a:latin typeface="+mn-lt"/>
                <a:ea typeface="ＭＳ Ｐゴシック" charset="0"/>
                <a:cs typeface="ＭＳ Ｐゴシック" charset="0"/>
              </a:rPr>
              <a:t>Cortex-M0 işlemci, işaret</a:t>
            </a:r>
            <a:r>
              <a:rPr lang="en-GB" sz="1100" kern="1200" baseline="0" dirty="0">
                <a:solidFill>
                  <a:schemeClr val="tx1"/>
                </a:solidFill>
                <a:effectLst/>
                <a:latin typeface="+mn-lt"/>
                <a:ea typeface="ＭＳ Ｐゴシック" charset="0"/>
                <a:cs typeface="ＭＳ Ｐゴシック" charset="0"/>
              </a:rPr>
              <a:t> uzatma kullanılarak elde edilir </a:t>
            </a:r>
            <a:r>
              <a:rPr lang="en-US" sz="1200" dirty="0">
                <a:latin typeface="Arial" pitchFamily="100" charset="0"/>
                <a:ea typeface="MS PGothic" pitchFamily="34" charset="-128"/>
              </a:rPr>
              <a:t>LDRSB ve LDRSH talimatları.</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13</a:t>
            </a:fld>
            <a:endParaRPr lang="en-US" altLang="en-US" dirty="0"/>
          </a:p>
        </p:txBody>
      </p:sp>
    </p:spTree>
    <p:extLst>
      <p:ext uri="{BB962C8B-B14F-4D97-AF65-F5344CB8AC3E}">
        <p14:creationId xmlns:p14="http://schemas.microsoft.com/office/powerpoint/2010/main" val="135225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aseline="0" dirty="0"/>
              <a:t>Bir kayıttan bellek alanındaki bir konuma bir değer kopyalamak için, STORE komutunu kullanmamız gerekir. Saklama talimatı ayrıca LOAD komutuna benzer şekilde istenen hafıza adresini tutmak için bir kayıt kullanır. Bununla birlikte, saklama talimatının ilk işlenen, belleğe depolanacak veri değerinin kaynağıdır. İkinci işlenen, bellekteki hedef adresini belirtir.</a:t>
            </a:r>
          </a:p>
          <a:p>
            <a:pPr algn="l" rtl="0"/>
            <a:endParaRPr lang="en-GB" baseline="0" dirty="0"/>
          </a:p>
          <a:p>
            <a:pPr algn="l" rtl="0"/>
            <a:r>
              <a:rPr lang="en-GB" baseline="0" dirty="0"/>
              <a:t>Depo komutu, ilk işleneni kaynak olarak ve ikinci işleneni hedef olarak kullanan birkaç talimattan biridir. İşlemci burada gösterilen saklama talimatını yürüttüğünde, kayıt 5'de (kaynak) saklanan değeri kayıt 1'de belirtilen hafıza adresine kopyalar.</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1390294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Cortex-M0 işlemci, çeşitli veri aktarım boyutlarını ve adresleme modlarını destekleyen bir dizi mağaza talimatını destekler. Desteklenen veri aktarım boyutları word,</a:t>
            </a:r>
            <a:r>
              <a:rPr lang="en-GB" sz="1200" dirty="0">
                <a:latin typeface="Arial" pitchFamily="100" charset="0"/>
                <a:ea typeface="MS PGothic" pitchFamily="34" charset="-128"/>
              </a:rPr>
              <a:t>yarım kelime ve bayt ve bunlar için sırasıyla STR, STRH ve STRB kullanıyoruz.</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15</a:t>
            </a:fld>
            <a:endParaRPr lang="en-US" altLang="en-US" dirty="0"/>
          </a:p>
        </p:txBody>
      </p:sp>
    </p:spTree>
    <p:extLst>
      <p:ext uri="{BB962C8B-B14F-4D97-AF65-F5344CB8AC3E}">
        <p14:creationId xmlns:p14="http://schemas.microsoft.com/office/powerpoint/2010/main" val="1431755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Çoklu veri erişim talimatları</a:t>
            </a:r>
            <a:r>
              <a:rPr lang="en-US" sz="1200" baseline="0" dirty="0">
                <a:latin typeface="Arial" pitchFamily="100" charset="0"/>
                <a:ea typeface="MS PGothic" pitchFamily="34" charset="-128"/>
              </a:rPr>
              <a:t> aynı anda birkaç kaydı yüklemeye veya depolamaya izin verir. </a:t>
            </a:r>
            <a:r>
              <a:rPr lang="en-US" sz="1200" dirty="0">
                <a:latin typeface="Arial" pitchFamily="100" charset="0"/>
                <a:ea typeface="MS PGothic" pitchFamily="34" charset="-128"/>
              </a:rPr>
              <a:t>Örneğin, (</a:t>
            </a:r>
            <a:r>
              <a:rPr lang="en-GB" sz="1200" dirty="0">
                <a:latin typeface="Arial"/>
              </a:rPr>
              <a:t>LDM R0, {R1, R2</a:t>
            </a:r>
            <a:r>
              <a:rPr lang="en-GB" sz="1200" dirty="0">
                <a:latin typeface="Arial" pitchFamily="100" charset="0"/>
                <a:ea typeface="MS PGothic" pitchFamily="34" charset="-128"/>
              </a:rPr>
              <a:t>-R7</a:t>
            </a:r>
            <a:r>
              <a:rPr lang="en-GB" sz="1200" dirty="0">
                <a:latin typeface="Arial"/>
              </a:rPr>
              <a:t>}) R2, R3, R4, R5, R6 ve R7 kayıtlarını R0, R0 + 4,… R0 + 24 bellek konumlarında depolanan içerikle yükleyecektir.</a:t>
            </a:r>
            <a:r>
              <a:rPr lang="en-GB" sz="1200" baseline="0" dirty="0">
                <a:latin typeface="Arial"/>
              </a:rPr>
              <a:t> </a:t>
            </a:r>
            <a:r>
              <a:rPr lang="en-US" sz="1200" dirty="0">
                <a:latin typeface="Arial" pitchFamily="100" charset="0"/>
                <a:ea typeface="MS PGothic" pitchFamily="34" charset="-128"/>
              </a:rPr>
              <a:t>Bir diğeri</a:t>
            </a:r>
            <a:r>
              <a:rPr lang="en-US" sz="1200" baseline="0" dirty="0">
                <a:latin typeface="Arial" pitchFamily="100" charset="0"/>
                <a:ea typeface="MS PGothic" pitchFamily="34" charset="-128"/>
              </a:rPr>
              <a:t> örnek </a:t>
            </a:r>
            <a:r>
              <a:rPr lang="en-US" sz="1200" dirty="0">
                <a:latin typeface="Arial" pitchFamily="100" charset="0"/>
                <a:ea typeface="MS PGothic" pitchFamily="34" charset="-128"/>
              </a:rPr>
              <a:t>LDM'ye benzer bir işlevi yerine getiren LDMIA talimatı. Ek olarak, kaynak yazmacını (Rn) son adres artı 4 değerine yükseltir.</a:t>
            </a:r>
            <a:r>
              <a:rPr lang="en-US" sz="1200" baseline="0" dirty="0">
                <a:latin typeface="Arial" pitchFamily="100" charset="0"/>
                <a:ea typeface="MS PGothic" pitchFamily="34" charset="-128"/>
              </a:rPr>
              <a:t> </a:t>
            </a:r>
            <a:r>
              <a:rPr lang="en-GB" sz="1200" dirty="0">
                <a:latin typeface="Arial" pitchFamily="100" charset="0"/>
                <a:ea typeface="MS PGothic" pitchFamily="34" charset="-128"/>
              </a:rPr>
              <a:t>Üçüncü bir örnek, birkaç kaydı belleğe depolayan ve ardından Rn'yi son adrese yükselten STMIA komutudur.</a:t>
            </a:r>
            <a:r>
              <a:rPr lang="en-GB" sz="1200" baseline="0" dirty="0">
                <a:latin typeface="Arial" pitchFamily="100" charset="0"/>
                <a:ea typeface="MS PGothic" pitchFamily="34" charset="-128"/>
              </a:rPr>
              <a:t> </a:t>
            </a:r>
            <a:r>
              <a:rPr lang="en-US" sz="1200" dirty="0">
                <a:latin typeface="Arial" pitchFamily="100" charset="0"/>
                <a:ea typeface="MS PGothic" pitchFamily="34" charset="-128"/>
              </a:rPr>
              <a:t>Burada, birden fazla talimatın yüklenmesi / depolanması için aktarım boyutunun her zaman kelime boyutunda olduğuna dikkat etmek önemlidir.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299995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latin typeface="Arial" pitchFamily="100" charset="0"/>
                <a:ea typeface="MS PGothic" pitchFamily="34" charset="-128"/>
              </a:rPr>
              <a:t>Yığın belleğe erişim, PUSH ve POP komutları kullanılarak sağlanabilir. </a:t>
            </a:r>
            <a:r>
              <a:rPr lang="en-US" sz="1200" dirty="0">
                <a:latin typeface="Arial" pitchFamily="100" charset="0"/>
                <a:ea typeface="MS PGothic" pitchFamily="34" charset="-128"/>
              </a:rPr>
              <a:t>PUSH talimatı </a:t>
            </a:r>
            <a:r>
              <a:rPr lang="en-GB" sz="1200" b="0" i="0" u="none" strike="noStrike" kern="1200" dirty="0">
                <a:solidFill>
                  <a:schemeClr val="tx1"/>
                </a:solidFill>
                <a:effectLst/>
                <a:latin typeface="Arial"/>
                <a:ea typeface="ＭＳ Ｐゴシック" charset="0"/>
                <a:cs typeface="ＭＳ Ｐゴシック" charset="0"/>
              </a:rPr>
              <a:t>w</a:t>
            </a:r>
            <a:r>
              <a:rPr lang="en-GB" sz="1200" b="0" i="0" u="none" strike="noStrike" dirty="0">
                <a:effectLst/>
                <a:latin typeface="Arial"/>
              </a:rPr>
              <a:t>tekli veya çoklu kayıtları hafızaya ve güncellemelere uydurur</a:t>
            </a:r>
            <a:r>
              <a:rPr lang="en-GB" sz="1200" b="0" i="0" u="none" strike="noStrike" baseline="0" dirty="0">
                <a:effectLst/>
                <a:latin typeface="Arial"/>
              </a:rPr>
              <a:t> </a:t>
            </a:r>
            <a:r>
              <a:rPr lang="en-GB" sz="1200" b="0" i="0" u="none" strike="noStrike" dirty="0">
                <a:effectLst/>
                <a:latin typeface="Arial"/>
              </a:rPr>
              <a:t> temel kayıt.</a:t>
            </a:r>
            <a:r>
              <a:rPr lang="en-GB" sz="1200" b="0" i="0" u="none" strike="noStrike" baseline="0" dirty="0">
                <a:effectLst/>
                <a:latin typeface="Arial"/>
              </a:rPr>
              <a:t> </a:t>
            </a:r>
            <a:r>
              <a:rPr lang="en-US" sz="1200" dirty="0">
                <a:latin typeface="Arial" pitchFamily="100" charset="0"/>
                <a:ea typeface="MS PGothic" pitchFamily="34" charset="-128"/>
              </a:rPr>
              <a:t>POP talimatı </a:t>
            </a:r>
            <a:r>
              <a:rPr lang="en-GB" sz="1200" b="0" i="0" u="none" strike="noStrike" kern="1200" dirty="0">
                <a:solidFill>
                  <a:schemeClr val="tx1"/>
                </a:solidFill>
                <a:effectLst/>
                <a:latin typeface="Arial"/>
                <a:ea typeface="ＭＳ Ｐゴシック" charset="0"/>
                <a:cs typeface="ＭＳ Ｐゴシック" charset="0"/>
              </a:rPr>
              <a:t>r</a:t>
            </a:r>
            <a:r>
              <a:rPr lang="en-GB" sz="1200" b="0" i="0" u="none" strike="noStrike" dirty="0">
                <a:effectLst/>
                <a:latin typeface="Arial"/>
              </a:rPr>
              <a:t>Eads single</a:t>
            </a:r>
            <a:r>
              <a:rPr lang="en-GB" sz="1200" b="0" i="0" u="none" strike="noStrike" baseline="0" dirty="0">
                <a:effectLst/>
                <a:latin typeface="Arial"/>
              </a:rPr>
              <a:t> veya hafızadan çoklu kayıtlar ve baz kaydı günceller.</a:t>
            </a:r>
            <a:endParaRPr lang="en-GB" sz="1200" b="0" i="0" u="none" strike="noStrike" dirty="0">
              <a:effectLst/>
              <a:latin typeface="Arial"/>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17</a:t>
            </a:fld>
            <a:endParaRPr lang="en-US" altLang="en-US" dirty="0"/>
          </a:p>
        </p:txBody>
      </p:sp>
    </p:spTree>
    <p:extLst>
      <p:ext uri="{BB962C8B-B14F-4D97-AF65-F5344CB8AC3E}">
        <p14:creationId xmlns:p14="http://schemas.microsoft.com/office/powerpoint/2010/main" val="4279530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dirty="0">
                <a:latin typeface="Arial" pitchFamily="100" charset="0"/>
                <a:ea typeface="MS PGothic" pitchFamily="34" charset="-128"/>
              </a:rPr>
              <a:t>Eklemek </a:t>
            </a:r>
            <a:r>
              <a:rPr lang="en-US" sz="1200" dirty="0">
                <a:latin typeface="Arial" pitchFamily="100" charset="0"/>
                <a:ea typeface="MS PGothic" pitchFamily="34" charset="-128"/>
              </a:rPr>
              <a:t>işlem iki kayıt arasında veya bir kayıt ve bir sabit sabit arasında yürütülebilir. Örneğin, talimat:</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ADDS R0, R1, R2 </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R2 ve R1'de depolanan değerleri ekleyecek ve sonuçları R0'da depolayacaktır. </a:t>
            </a:r>
            <a:r>
              <a:rPr lang="en-US" sz="1200" baseline="0" dirty="0">
                <a:latin typeface="Arial" pitchFamily="100" charset="0"/>
                <a:ea typeface="MS PGothic" pitchFamily="34" charset="-128"/>
              </a:rPr>
              <a:t>B</a:t>
            </a:r>
            <a:r>
              <a:rPr lang="en-US" sz="1200" dirty="0">
                <a:latin typeface="Arial" pitchFamily="100" charset="0"/>
                <a:ea typeface="MS PGothic" pitchFamily="34" charset="-128"/>
              </a:rPr>
              <a:t>Cortex-M0 sonlu bir sayı kullandığından</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sayıları temsil eden bitler, aritmetik işlem bazen taşma gibi hatalara yol açabilir; bu nedenle, aritmetik talimatların çoğunun,</a:t>
            </a:r>
            <a:r>
              <a:rPr lang="en-GB" sz="1200" dirty="0">
                <a:latin typeface="Arial" pitchFamily="100" charset="0"/>
                <a:ea typeface="MS PGothic" pitchFamily="34" charset="-128"/>
              </a:rPr>
              <a:t>uygulama programı durum kaydı (</a:t>
            </a:r>
            <a:r>
              <a:rPr lang="en-US" sz="1200" dirty="0"/>
              <a:t>APSR) aşağıdaki gibi bir arıza durumunda: </a:t>
            </a:r>
          </a:p>
          <a:p>
            <a:pPr algn="l" rtl="0"/>
            <a:endParaRPr lang="en-US" sz="1200" dirty="0"/>
          </a:p>
          <a:p>
            <a:pPr algn="l" rtl="0"/>
            <a:r>
              <a:rPr lang="en-US" sz="1200" dirty="0"/>
              <a:t>ALU'dan gelen sonuç negatifse N bayrağını bire ayarlayın.</a:t>
            </a:r>
          </a:p>
          <a:p>
            <a:pPr algn="l" rtl="0"/>
            <a:r>
              <a:rPr lang="en-US" sz="1200" dirty="0"/>
              <a:t>ALU'dan gelen sonuç sıfırsa Z bayrağını bire ayarlayın.</a:t>
            </a:r>
          </a:p>
          <a:p>
            <a:pPr algn="l" rtl="0"/>
            <a:r>
              <a:rPr lang="en-US" sz="1200" dirty="0"/>
              <a:t>İşaretsiz bir taşma meydana gelirse C bayrağını bire ayarlayın.</a:t>
            </a:r>
          </a:p>
          <a:p>
            <a:pPr algn="l" rtl="0"/>
            <a:r>
              <a:rPr lang="en-US" sz="1200" dirty="0"/>
              <a:t>İmzalı bir taşma meydana gelirse V bayrağını bire ayarlayın.</a:t>
            </a:r>
          </a:p>
          <a:p>
            <a:pPr algn="l" defTabSz="966612" rtl="0" eaLnBrk="0" fontAlgn="base" hangingPunct="0">
              <a:spcBef>
                <a:spcPct val="30000"/>
              </a:spcBef>
              <a:spcAft>
                <a:spcPct val="0"/>
              </a:spcAft>
              <a:defRPr/>
            </a:pPr>
            <a:endParaRPr lang="en-GB" sz="1200" dirty="0"/>
          </a:p>
          <a:p>
            <a:pPr algn="l" defTabSz="966612" rtl="0" eaLnBrk="0" fontAlgn="base" hangingPunct="0">
              <a:spcBef>
                <a:spcPct val="30000"/>
              </a:spcBef>
              <a:spcAft>
                <a:spcPct val="0"/>
              </a:spcAft>
              <a:defRPr/>
            </a:pPr>
            <a:r>
              <a:rPr lang="en-GB" sz="1200" dirty="0"/>
              <a:t>Ancak (</a:t>
            </a:r>
            <a:r>
              <a:rPr lang="en-GB" sz="1200" dirty="0">
                <a:latin typeface="Arial"/>
              </a:rPr>
              <a:t>&lt;Rd&gt; EKLE, PC, # immed8</a:t>
            </a:r>
            <a:r>
              <a:rPr lang="en-GB" sz="1200" dirty="0"/>
              <a:t>) talimat </a:t>
            </a:r>
            <a:r>
              <a:rPr lang="en-GB" sz="1200" dirty="0">
                <a:latin typeface="Arial"/>
              </a:rPr>
              <a:t>PC ile APSR'yi güncellemeden bir kayda anında sabit ekler.</a:t>
            </a:r>
            <a:endParaRPr lang="en-GB" sz="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18</a:t>
            </a:fld>
            <a:endParaRPr lang="en-US" altLang="en-US" dirty="0"/>
          </a:p>
        </p:txBody>
      </p:sp>
    </p:spTree>
    <p:extLst>
      <p:ext uri="{BB962C8B-B14F-4D97-AF65-F5344CB8AC3E}">
        <p14:creationId xmlns:p14="http://schemas.microsoft.com/office/powerpoint/2010/main" val="2303993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dirty="0">
                <a:latin typeface="Arial" pitchFamily="100" charset="0"/>
                <a:ea typeface="MS PGothic" pitchFamily="34" charset="-128"/>
              </a:rPr>
              <a:t>SUB ve MUL komutları ADD komutuna çok benzer.</a:t>
            </a:r>
            <a:r>
              <a:rPr lang="en-GB" sz="1200" baseline="0" dirty="0">
                <a:latin typeface="Arial" pitchFamily="100" charset="0"/>
                <a:ea typeface="MS PGothic" pitchFamily="34" charset="-128"/>
              </a:rPr>
              <a:t> T</a:t>
            </a:r>
            <a:r>
              <a:rPr lang="en-US" sz="1200" dirty="0">
                <a:latin typeface="Arial" pitchFamily="100" charset="0"/>
                <a:ea typeface="MS PGothic" pitchFamily="34" charset="-128"/>
              </a:rPr>
              <a:t>Bu işlemler, iki kayıt arasında veya bir kayıt ve bir sabit sabit arasında gerçekleştirilebilir.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Bu slaytta gösterilen tüm talimatlar güncellenecek </a:t>
            </a:r>
            <a:r>
              <a:rPr lang="en-GB" sz="1200" dirty="0">
                <a:latin typeface="Arial" pitchFamily="100" charset="0"/>
                <a:ea typeface="MS PGothic" pitchFamily="34" charset="-128"/>
              </a:rPr>
              <a:t>(</a:t>
            </a:r>
            <a:r>
              <a:rPr lang="en-US" sz="1200" dirty="0"/>
              <a:t>APSR) aşağıdaki gibidir: </a:t>
            </a:r>
          </a:p>
          <a:p>
            <a:pPr algn="l" rtl="0"/>
            <a:endParaRPr lang="en-US" sz="1200" dirty="0"/>
          </a:p>
          <a:p>
            <a:pPr algn="l" rtl="0"/>
            <a:r>
              <a:rPr lang="en-US" sz="1200" dirty="0"/>
              <a:t>ALU'dan gelen sonuç negatifse N bayrağını bire ayarlayın.</a:t>
            </a:r>
          </a:p>
          <a:p>
            <a:pPr algn="l" rtl="0"/>
            <a:r>
              <a:rPr lang="en-US" sz="1200" dirty="0"/>
              <a:t>ALU'dan gelen sonuç sıfırsa Z bayrağını bire ayarlayın.</a:t>
            </a:r>
          </a:p>
          <a:p>
            <a:pPr algn="l" rtl="0"/>
            <a:r>
              <a:rPr lang="en-US" sz="1200" dirty="0"/>
              <a:t>İşaretsiz bir taşma meydana gelirse C bayrağını bire ayarlayın.</a:t>
            </a:r>
          </a:p>
          <a:p>
            <a:pPr algn="l" rtl="0"/>
            <a:r>
              <a:rPr lang="en-US" sz="1200" dirty="0"/>
              <a:t>İmzalı bir taşma meydana gelirse V bayrağını bire ayarlayın.</a:t>
            </a:r>
          </a:p>
          <a:p>
            <a:pPr algn="l" rtl="0"/>
            <a:endParaRPr lang="en-GB" sz="1200"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19</a:t>
            </a:fld>
            <a:endParaRPr lang="en-US" altLang="en-US" dirty="0"/>
          </a:p>
        </p:txBody>
      </p:sp>
    </p:spTree>
    <p:extLst>
      <p:ext uri="{BB962C8B-B14F-4D97-AF65-F5344CB8AC3E}">
        <p14:creationId xmlns:p14="http://schemas.microsoft.com/office/powerpoint/2010/main" val="1636226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Cortex-M0</a:t>
            </a:r>
            <a:r>
              <a:rPr lang="en-GB" baseline="0" dirty="0"/>
              <a:t> ayrıca bir dizi karşılaştırma talimatını destekler </a:t>
            </a:r>
            <a:r>
              <a:rPr lang="en-US" sz="1200" dirty="0">
                <a:latin typeface="Arial" pitchFamily="100" charset="0"/>
                <a:ea typeface="MS PGothic" pitchFamily="34" charset="-128"/>
              </a:rPr>
              <a:t>değerleri karşılaştıran (çıkarma kullanarak) ve bayrakları güncelleyen</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(APSR), ancak karşılaştırmanın sonucu saklanmaz.</a:t>
            </a:r>
            <a:r>
              <a:rPr lang="en-GB" sz="1200" baseline="0" dirty="0">
                <a:latin typeface="+mn-lt"/>
                <a:ea typeface="MS PGothic" pitchFamily="34" charset="-128"/>
              </a:rPr>
              <a:t> </a:t>
            </a:r>
            <a:r>
              <a:rPr lang="en-GB" sz="1200" dirty="0">
                <a:latin typeface="Arial"/>
              </a:rPr>
              <a:t>Örneğin, CMP R0, R1, R0 - R1'i hesaplar ve ardından APSR'yi günceller ancak çıkarma sonucu saklanmaz. Başka bir örnek, CMN R0, R1, R0 - NEG (R1) 'i hesaplar ve ardından APSR'yi günceller ancak çıkarma sonucu saklanmaz;</a:t>
            </a:r>
            <a:r>
              <a:rPr lang="en-GB" sz="1200" baseline="0" dirty="0">
                <a:latin typeface="Arial"/>
              </a:rPr>
              <a:t> </a:t>
            </a:r>
            <a:r>
              <a:rPr lang="en-US" sz="1200" dirty="0">
                <a:latin typeface="Arial" pitchFamily="100" charset="0"/>
                <a:ea typeface="MS PGothic" pitchFamily="34" charset="-128"/>
              </a:rPr>
              <a:t>etkili bir şekilde, işlem bir ADD'dir.</a:t>
            </a:r>
            <a:endParaRPr lang="en-GB" sz="1200" dirty="0">
              <a:latin typeface="Arial"/>
            </a:endParaRPr>
          </a:p>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20</a:t>
            </a:fld>
            <a:endParaRPr lang="en-US" altLang="en-US" dirty="0"/>
          </a:p>
        </p:txBody>
      </p:sp>
    </p:spTree>
    <p:extLst>
      <p:ext uri="{BB962C8B-B14F-4D97-AF65-F5344CB8AC3E}">
        <p14:creationId xmlns:p14="http://schemas.microsoft.com/office/powerpoint/2010/main" val="322556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a:t>
            </a:fld>
            <a:endParaRPr lang="en-US" altLang="en-US" dirty="0"/>
          </a:p>
        </p:txBody>
      </p:sp>
    </p:spTree>
    <p:extLst>
      <p:ext uri="{BB962C8B-B14F-4D97-AF65-F5344CB8AC3E}">
        <p14:creationId xmlns:p14="http://schemas.microsoft.com/office/powerpoint/2010/main" val="127264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Cortex-M0 işlemci talimatı</a:t>
            </a:r>
            <a:r>
              <a:rPr lang="en-US" sz="1200" baseline="0" dirty="0">
                <a:latin typeface="Arial" pitchFamily="100" charset="0"/>
                <a:ea typeface="MS PGothic" pitchFamily="34" charset="-128"/>
              </a:rPr>
              <a:t>set, OR, AND, vb. gibi çeşitli tipik mantık işlemlerini destekler. Ayrıca, bitsel AND gerçekleştiren TST komutu gibi diğer mantık işlemi türlerini de içerir. Mantıksal işlem talimatları tipik olarak APSR'yi günceller.</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21</a:t>
            </a:fld>
            <a:endParaRPr lang="en-US" altLang="en-US" dirty="0"/>
          </a:p>
        </p:txBody>
      </p:sp>
    </p:spTree>
    <p:extLst>
      <p:ext uri="{BB962C8B-B14F-4D97-AF65-F5344CB8AC3E}">
        <p14:creationId xmlns:p14="http://schemas.microsoft.com/office/powerpoint/2010/main" val="2443445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charset="0"/>
                <a:cs typeface="ＭＳ Ｐゴシック" charset="0"/>
              </a:rPr>
              <a:t>Hem aritmetik kaydırma işlemleri hem de mantıksal kaydırma işlemleri dahil olmak üzere, Cortex-M0'da vites değiştirme ve döndürme talimatları da desteklenir. Aritmetik kaydırma işlemleri durumunda</a:t>
            </a:r>
            <a:r>
              <a:rPr lang="en-GB" sz="1200" kern="1200" dirty="0">
                <a:solidFill>
                  <a:schemeClr val="tx1"/>
                </a:solidFill>
                <a:effectLst/>
                <a:latin typeface="+mn-lt"/>
                <a:ea typeface="ＭＳ Ｐゴシック" charset="0"/>
                <a:cs typeface="ＭＳ Ｐゴシック" charset="0"/>
              </a:rPr>
              <a:t>ASR talimatı, </a:t>
            </a:r>
            <a:r>
              <a:rPr lang="en-US" sz="1200" kern="1200" dirty="0">
                <a:solidFill>
                  <a:schemeClr val="tx1"/>
                </a:solidFill>
                <a:effectLst/>
                <a:latin typeface="+mn-lt"/>
                <a:ea typeface="ＭＳ Ｐゴシック" charset="0"/>
                <a:cs typeface="ＭＳ Ｐゴシック" charset="0"/>
              </a:rPr>
              <a:t>MSB, veri öğesi işaretli bir tamsayı değeri olduğunda rezerve edilir ve taşıma bayrağı, </a:t>
            </a:r>
            <a:r>
              <a:rPr lang="en-GB" sz="1200" kern="1200" dirty="0">
                <a:solidFill>
                  <a:schemeClr val="tx1"/>
                </a:solidFill>
                <a:effectLst/>
                <a:latin typeface="+mn-lt"/>
                <a:ea typeface="ＭＳ Ｐゴシック" charset="0"/>
                <a:cs typeface="ＭＳ Ｐゴシック" charset="0"/>
              </a:rPr>
              <a:t>son parça değişti.</a:t>
            </a:r>
          </a:p>
          <a:p>
            <a:pPr algn="l" rtl="0"/>
            <a:endParaRPr lang="en-GB" sz="1300" dirty="0">
              <a:latin typeface="Arial" pitchFamily="100" charset="0"/>
              <a:ea typeface="MS PGothic" pitchFamily="34" charset="-128"/>
            </a:endParaRPr>
          </a:p>
          <a:p>
            <a:pPr algn="l" rtl="0"/>
            <a:endParaRPr lang="en-GB" sz="13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22</a:t>
            </a:fld>
            <a:endParaRPr lang="en-US" altLang="en-US" dirty="0"/>
          </a:p>
        </p:txBody>
      </p:sp>
    </p:spTree>
    <p:extLst>
      <p:ext uri="{BB962C8B-B14F-4D97-AF65-F5344CB8AC3E}">
        <p14:creationId xmlns:p14="http://schemas.microsoft.com/office/powerpoint/2010/main" val="1889537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Mantıksal kaydırma işlemleri için talimatlar LSLS ve LSRS'dir. Örneğin, LSR R0, R1 talimatı R1 yazmacında mantıksal bir sağa kaydırma gerçekleştirecek ve sonuçları R0 yazmacına kaydedecektir. Ayrıca, N ve Z bayraklarını da güncelleyecektir.</a:t>
            </a:r>
            <a:r>
              <a:rPr lang="en-GB" sz="1200" dirty="0">
                <a:latin typeface="Arial" pitchFamily="100" charset="0"/>
                <a:ea typeface="MS PGothic" pitchFamily="34" charset="-128"/>
              </a:rPr>
              <a:t>APSR.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23</a:t>
            </a:fld>
            <a:endParaRPr lang="en-US" altLang="en-US" dirty="0"/>
          </a:p>
        </p:txBody>
      </p:sp>
    </p:spTree>
    <p:extLst>
      <p:ext uri="{BB962C8B-B14F-4D97-AF65-F5344CB8AC3E}">
        <p14:creationId xmlns:p14="http://schemas.microsoft.com/office/powerpoint/2010/main" val="676256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Tek bir döndürme talimatı vardır, RORS. Örneğin, RORS R0 R1,</a:t>
            </a:r>
            <a:r>
              <a:rPr lang="en-GB" sz="1200" dirty="0">
                <a:latin typeface="Arial" pitchFamily="100" charset="0"/>
                <a:ea typeface="MS PGothic" pitchFamily="34" charset="-128"/>
              </a:rPr>
              <a:t>R0'ı R1 bitleri kadar sağa döndürürseniz, aynı zamanda APSR.C'ye kaydırılan son biti de kopyalayacaktır. Ek olarak, APSR.N</a:t>
            </a:r>
            <a:r>
              <a:rPr lang="en-GB" sz="1200" baseline="0" dirty="0">
                <a:latin typeface="Arial" pitchFamily="100" charset="0"/>
                <a:ea typeface="MS PGothic" pitchFamily="34" charset="-128"/>
              </a:rPr>
              <a:t> ve </a:t>
            </a:r>
            <a:r>
              <a:rPr lang="en-GB" sz="1200" dirty="0">
                <a:latin typeface="Arial" pitchFamily="100" charset="0"/>
                <a:ea typeface="MS PGothic" pitchFamily="34" charset="-128"/>
              </a:rPr>
              <a:t>APSR.Z güncellendi.</a:t>
            </a:r>
          </a:p>
          <a:p>
            <a:pPr algn="l" rtl="0"/>
            <a:endParaRPr lang="en-GB"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24</a:t>
            </a:fld>
            <a:endParaRPr lang="en-US" altLang="en-US" dirty="0"/>
          </a:p>
        </p:txBody>
      </p:sp>
    </p:spTree>
    <p:extLst>
      <p:ext uri="{BB962C8B-B14F-4D97-AF65-F5344CB8AC3E}">
        <p14:creationId xmlns:p14="http://schemas.microsoft.com/office/powerpoint/2010/main" val="3557113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Cortex-M0 işlemci, verileri yeniden sıralayabilen bir dizi talimatı destekler veya </a:t>
            </a:r>
            <a:r>
              <a:rPr lang="en-GB" sz="1200" dirty="0">
                <a:latin typeface="Arial" pitchFamily="100" charset="0"/>
                <a:ea typeface="MS PGothic" pitchFamily="34" charset="-128"/>
              </a:rPr>
              <a:t>çıkarma</a:t>
            </a:r>
            <a:r>
              <a:rPr lang="en-US" sz="1200" dirty="0">
                <a:latin typeface="Arial" pitchFamily="100" charset="0"/>
                <a:ea typeface="MS PGothic" pitchFamily="34" charset="-128"/>
              </a:rPr>
              <a:t>. Bu talimatlar bu tabloda özetlenmiştir. Örneğin, REV R0, R1, R1'de depolanan baytların sırasını tersine çevirecek ve sonuçları R0'a kaydedecektir. Talimat gerçekleştirir</a:t>
            </a:r>
            <a:r>
              <a:rPr lang="en-GB" sz="1200" dirty="0">
                <a:latin typeface="Arial" pitchFamily="100" charset="0"/>
                <a:ea typeface="MS PGothic" pitchFamily="34" charset="-128"/>
              </a:rPr>
              <a:t>bayt sırası yarım kelime içinde tersine çevrilir. </a:t>
            </a:r>
            <a:r>
              <a:rPr lang="en-GB" sz="1200" dirty="0">
                <a:latin typeface="Arial"/>
              </a:rPr>
              <a:t>REVSH </a:t>
            </a:r>
            <a:r>
              <a:rPr lang="en-US" sz="1200" dirty="0">
                <a:latin typeface="Arial" pitchFamily="100" charset="0"/>
                <a:ea typeface="MS PGothic" pitchFamily="34" charset="-128"/>
              </a:rPr>
              <a:t>icra eder </a:t>
            </a:r>
            <a:r>
              <a:rPr lang="en-GB" sz="1200" dirty="0">
                <a:latin typeface="Arial" pitchFamily="100" charset="0"/>
                <a:ea typeface="MS PGothic" pitchFamily="34" charset="-128"/>
              </a:rPr>
              <a:t>bayt sırası alt yarım kelime içinde tersine çevrilir, ardından işaret sonucu genişletir. </a:t>
            </a:r>
            <a:r>
              <a:rPr lang="en-US" sz="1200" dirty="0">
                <a:latin typeface="Arial" pitchFamily="100" charset="0"/>
                <a:ea typeface="MS PGothic" pitchFamily="34" charset="-128"/>
              </a:rPr>
              <a:t>Bu ters talimatlar genellikle küçük endian ile büyük arasında veri dönüştürmek için kullanılır. </a:t>
            </a:r>
            <a:r>
              <a:rPr lang="en-GB" sz="1200" dirty="0">
                <a:latin typeface="Arial" pitchFamily="100" charset="0"/>
                <a:ea typeface="MS PGothic" pitchFamily="34" charset="-128"/>
              </a:rPr>
              <a:t>endian sistemleri.</a:t>
            </a:r>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25</a:t>
            </a:fld>
            <a:endParaRPr lang="en-US" altLang="en-US" dirty="0"/>
          </a:p>
        </p:txBody>
      </p:sp>
    </p:spTree>
    <p:extLst>
      <p:ext uri="{BB962C8B-B14F-4D97-AF65-F5344CB8AC3E}">
        <p14:creationId xmlns:p14="http://schemas.microsoft.com/office/powerpoint/2010/main" val="1968503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Cortex-M0, verileri küçük endian ile büyük arasında dönüştürmek için bir dizi talimata sahiptir. </a:t>
            </a:r>
            <a:r>
              <a:rPr lang="en-GB" sz="1200" dirty="0">
                <a:latin typeface="Arial" pitchFamily="100" charset="0"/>
                <a:ea typeface="MS PGothic" pitchFamily="34" charset="-128"/>
              </a:rPr>
              <a:t>endian sistemleri.</a:t>
            </a:r>
            <a:r>
              <a:rPr lang="en-GB" sz="1200" baseline="0" dirty="0">
                <a:latin typeface="Arial" pitchFamily="100" charset="0"/>
                <a:ea typeface="MS PGothic" pitchFamily="34" charset="-128"/>
              </a:rPr>
              <a:t> </a:t>
            </a:r>
            <a:r>
              <a:rPr lang="en-US" sz="1200" dirty="0">
                <a:latin typeface="Arial" pitchFamily="100" charset="0"/>
                <a:ea typeface="MS PGothic" pitchFamily="34" charset="-128"/>
              </a:rPr>
              <a:t>Bunlara "ters talimatlar" denir. Bunlar yukarıdaki tabloda özetlenmiştir. İçin</a:t>
            </a:r>
            <a:r>
              <a:rPr lang="en-US" sz="1200" baseline="0" dirty="0">
                <a:latin typeface="Arial" pitchFamily="100" charset="0"/>
                <a:ea typeface="MS PGothic" pitchFamily="34" charset="-128"/>
              </a:rPr>
              <a:t>Örneğin, SXTB komutu bir baytı bit [7] kullanarak bir kelimeye genişletirken, UXTB komutu bir baytı sıfırlar kullanan bir kelimeye genişletir. Benzer şekilde, SXTH ve UXTH yarım kelimeyi bir kelimeye genişletmek için kullanılabilir.</a:t>
            </a:r>
            <a:endParaRPr lang="en-US" sz="1100" baseline="0" dirty="0">
              <a:latin typeface="Arial" pitchFamily="100" charset="0"/>
              <a:ea typeface="MS PGothic" pitchFamily="34" charset="-128"/>
            </a:endParaRPr>
          </a:p>
          <a:p>
            <a:pPr algn="l" rtl="0"/>
            <a:endParaRPr lang="en-US" sz="1100" baseline="0" dirty="0">
              <a:latin typeface="Arial" pitchFamily="100" charset="0"/>
              <a:ea typeface="MS PGothic" pitchFamily="34" charset="-128"/>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26</a:t>
            </a:fld>
            <a:endParaRPr lang="en-US" altLang="en-US" dirty="0"/>
          </a:p>
        </p:txBody>
      </p:sp>
    </p:spTree>
    <p:extLst>
      <p:ext uri="{BB962C8B-B14F-4D97-AF65-F5344CB8AC3E}">
        <p14:creationId xmlns:p14="http://schemas.microsoft.com/office/powerpoint/2010/main" val="4165802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Cortex-M0 işlemci şunları destekler:</a:t>
            </a:r>
            <a:r>
              <a:rPr lang="en-US" sz="1200" baseline="0" dirty="0">
                <a:latin typeface="Arial" pitchFamily="100" charset="0"/>
                <a:ea typeface="MS PGothic" pitchFamily="34" charset="-128"/>
              </a:rPr>
              <a:t> yukarıda açıklanan beş kontrol akış talimatı.</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27</a:t>
            </a:fld>
            <a:endParaRPr lang="en-US" altLang="en-US" dirty="0"/>
          </a:p>
        </p:txBody>
      </p:sp>
    </p:spTree>
    <p:extLst>
      <p:ext uri="{BB962C8B-B14F-4D97-AF65-F5344CB8AC3E}">
        <p14:creationId xmlns:p14="http://schemas.microsoft.com/office/powerpoint/2010/main" val="3732462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&lt;cond&gt;, burada listelenen on dört olası koşul son ekinden biridir.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28</a:t>
            </a:fld>
            <a:endParaRPr lang="en-US" altLang="en-US" dirty="0"/>
          </a:p>
        </p:txBody>
      </p:sp>
    </p:spTree>
    <p:extLst>
      <p:ext uri="{BB962C8B-B14F-4D97-AF65-F5344CB8AC3E}">
        <p14:creationId xmlns:p14="http://schemas.microsoft.com/office/powerpoint/2010/main" val="410455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Döngü dört kez yürütülecektir. Dördüncü kez, R0, SUBS komutundan önce 1'dir. SUBS komutundan sonra, sıfır bayrağı ayarlanır, böylece dallanma koşulu başarısız olur ve program BGT komutundan sonra çalışmaya devam eder.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29</a:t>
            </a:fld>
            <a:endParaRPr lang="en-US" altLang="en-US" dirty="0"/>
          </a:p>
        </p:txBody>
      </p:sp>
    </p:spTree>
    <p:extLst>
      <p:ext uri="{BB962C8B-B14F-4D97-AF65-F5344CB8AC3E}">
        <p14:creationId xmlns:p14="http://schemas.microsoft.com/office/powerpoint/2010/main" val="3572745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Bellek bariyeri talimatları</a:t>
            </a:r>
            <a:r>
              <a:rPr lang="en-US" sz="1200" baseline="0" dirty="0">
                <a:latin typeface="Arial" pitchFamily="100" charset="0"/>
                <a:ea typeface="MS PGothic" pitchFamily="34" charset="-128"/>
              </a:rPr>
              <a:t>hafızaya erişimi yönetmek ve çatışmaları önlemek için kullanılır. Genellikle karmaşık bellek mimarilerine sahip tasarımlarda ihtiyaç duyulur. </a:t>
            </a:r>
            <a:r>
              <a:rPr lang="en-US" sz="1200" dirty="0">
                <a:latin typeface="Arial" pitchFamily="100" charset="0"/>
                <a:ea typeface="MS PGothic" pitchFamily="34" charset="-128"/>
              </a:rPr>
              <a:t>Cortex-M0 işlemcinin yalnızca basit bir tek bellek arabirimi vardır; bu nedenle,</a:t>
            </a:r>
            <a:r>
              <a:rPr lang="en-US" sz="1200" baseline="0" dirty="0">
                <a:latin typeface="Arial" pitchFamily="100" charset="0"/>
                <a:ea typeface="MS PGothic" pitchFamily="34" charset="-128"/>
              </a:rPr>
              <a:t> bu talimatların kullanımı nadirdir. </a:t>
            </a:r>
            <a:r>
              <a:rPr lang="en-US" sz="1200" dirty="0">
                <a:latin typeface="Arial" pitchFamily="100" charset="0"/>
                <a:ea typeface="MS PGothic" pitchFamily="34" charset="-128"/>
              </a:rPr>
              <a:t>Cortex-M0 işlemcide desteklenen üç bellek engeli talimatı vardır: DMB, DSB ve</a:t>
            </a:r>
            <a:r>
              <a:rPr lang="en-US" sz="1200" baseline="0" dirty="0">
                <a:latin typeface="Arial" pitchFamily="100" charset="0"/>
                <a:ea typeface="MS PGothic" pitchFamily="34" charset="-128"/>
              </a:rPr>
              <a:t>ISB. Kullanımları bu tabloda detaylandırılmıştır. Burada Cortex-M0'ın çalışmasının, diğer Arm işlemcileri için geçerli olmayan bu talimatların atlanmasından etkilenmeyeceği belirtilmelidir.</a:t>
            </a:r>
          </a:p>
          <a:p>
            <a:pPr algn="l" rtl="0"/>
            <a:endParaRPr lang="en-US" sz="1200" baseline="0" dirty="0">
              <a:latin typeface="Arial" pitchFamily="100" charset="0"/>
              <a:ea typeface="MS PGothic" pitchFamily="34" charset="-128"/>
            </a:endParaRPr>
          </a:p>
          <a:p>
            <a:pPr algn="l" rtl="0"/>
            <a:endParaRPr lang="en-US" sz="1200" dirty="0">
              <a:latin typeface="Arial" pitchFamily="100" charset="0"/>
              <a:ea typeface="MS PGothic" pitchFamily="34" charset="-128"/>
            </a:endParaRPr>
          </a:p>
          <a:p>
            <a:pPr algn="l" defTabSz="966612" rtl="0" eaLnBrk="0" fontAlgn="base" hangingPunct="0">
              <a:spcBef>
                <a:spcPct val="30000"/>
              </a:spcBef>
              <a:spcAft>
                <a:spcPct val="0"/>
              </a:spcAft>
              <a:defRPr/>
            </a:pPr>
            <a:endParaRPr lang="en-GB"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30</a:t>
            </a:fld>
            <a:endParaRPr lang="en-US" altLang="en-US" dirty="0"/>
          </a:p>
        </p:txBody>
      </p:sp>
    </p:spTree>
    <p:extLst>
      <p:ext uri="{BB962C8B-B14F-4D97-AF65-F5344CB8AC3E}">
        <p14:creationId xmlns:p14="http://schemas.microsoft.com/office/powerpoint/2010/main" val="221394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aseline="0" dirty="0"/>
              <a:t>Bir SoC'nin tasarım sürecinde ihtiyaç duyulabilecek montaj dili seviyesinde bir işlemciyi programlamayı öğrenmek için, onun komut seti mimarisini anlamamız gerekir. Başka bir deyişle, işlemcinin bilgiyi nasıl elde ettiğini ve verileri nasıl işlediğini anlamamız gerekir.</a:t>
            </a:r>
          </a:p>
          <a:p>
            <a:pPr algn="l" rtl="0"/>
            <a:endParaRPr lang="en-GB" baseline="0" dirty="0"/>
          </a:p>
          <a:p>
            <a:pPr algn="l" rtl="0"/>
            <a:r>
              <a:rPr lang="en-GB" baseline="0" dirty="0"/>
              <a:t>Bu modülde, bir Cortex-M0 işlemcisinin talimat setini inceleyeceğiz. Ayrıca bu mimarinin ana güç tasarrufu özelliklerine de bakacağız.</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555967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İkiye bakacağız</a:t>
            </a:r>
            <a:r>
              <a:rPr lang="en-GB" baseline="0" dirty="0"/>
              <a:t> istisna ile ilgili talimatlar.</a:t>
            </a:r>
          </a:p>
          <a:p>
            <a:pPr algn="l" rtl="0"/>
            <a:endParaRPr lang="en-GB" baseline="0" dirty="0"/>
          </a:p>
          <a:p>
            <a:pPr algn="l" rtl="0"/>
            <a:r>
              <a:rPr lang="en-US" sz="1200" dirty="0">
                <a:latin typeface="Arial" pitchFamily="100" charset="0"/>
                <a:ea typeface="MS PGothic" pitchFamily="34" charset="-128"/>
              </a:rPr>
              <a:t>Süpervizör çağrısı (SVC) talimatı, SVC istisna öncelik seviyesi şu ise SVC istisnasının hemen gerçekleşmesine neden olur. </a:t>
            </a:r>
            <a:r>
              <a:rPr lang="en-GB" sz="1200" dirty="0">
                <a:latin typeface="Arial" pitchFamily="100" charset="0"/>
                <a:ea typeface="MS PGothic" pitchFamily="34" charset="-128"/>
              </a:rPr>
              <a:t>mevcut seviyeden daha yüksek. </a:t>
            </a:r>
            <a:r>
              <a:rPr lang="en-US" sz="1200" dirty="0">
                <a:latin typeface="Arial" pitchFamily="100" charset="0"/>
                <a:ea typeface="MS PGothic" pitchFamily="34" charset="-128"/>
              </a:rPr>
              <a:t>Tipik olarak, SVC, sistem hizmetine veya </a:t>
            </a:r>
            <a:r>
              <a:rPr lang="en-GB" sz="1200" dirty="0">
                <a:latin typeface="Arial" pitchFamily="100" charset="0"/>
                <a:ea typeface="MS PGothic" pitchFamily="34" charset="-128"/>
              </a:rPr>
              <a:t>uygulama programlama arayüzü (API). </a:t>
            </a:r>
            <a:r>
              <a:rPr lang="en-US" sz="1200" dirty="0">
                <a:latin typeface="Arial" pitchFamily="100" charset="0"/>
                <a:ea typeface="MS PGothic" pitchFamily="34" charset="-128"/>
              </a:rPr>
              <a:t>Hangi sistem hizmetinin gerekli olduğunu belirtmek için SVC talimatıyla birlikte 8 bitlik bir anlık veri öğesi kullanılır.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CPS talimatı, sıfırlayarak veya ayarlayarak kesmeyi etkinleştirmek veya devre dışı bırakmak için kullanılır. </a:t>
            </a:r>
            <a:r>
              <a:rPr lang="en-GB" sz="1200" dirty="0">
                <a:latin typeface="Arial" pitchFamily="100" charset="0"/>
                <a:ea typeface="MS PGothic" pitchFamily="34" charset="-128"/>
              </a:rPr>
              <a:t>PRIMASK özel kaydı.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31</a:t>
            </a:fld>
            <a:endParaRPr lang="en-US" altLang="en-US" dirty="0"/>
          </a:p>
        </p:txBody>
      </p:sp>
    </p:spTree>
    <p:extLst>
      <p:ext uri="{BB962C8B-B14F-4D97-AF65-F5344CB8AC3E}">
        <p14:creationId xmlns:p14="http://schemas.microsoft.com/office/powerpoint/2010/main" val="127502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Diğer</a:t>
            </a:r>
            <a:r>
              <a:rPr lang="en-GB" baseline="0" dirty="0"/>
              <a:t> Cortex-M0 tarafından desteklenen talimatlar şunları içerir:</a:t>
            </a:r>
          </a:p>
          <a:p>
            <a:pPr marL="0" indent="0" algn="l" rtl="0">
              <a:buFont typeface="Arial" panose="020B0604020202020204" pitchFamily="34" charset="0"/>
              <a:buNone/>
            </a:pPr>
            <a:endParaRPr lang="en-GB" baseline="0" dirty="0"/>
          </a:p>
          <a:p>
            <a:pPr marL="0" indent="0" algn="l" rtl="0">
              <a:buFont typeface="Arial" panose="020B0604020202020204" pitchFamily="34" charset="0"/>
              <a:buNone/>
            </a:pPr>
            <a:r>
              <a:rPr lang="en-GB" baseline="0" dirty="0"/>
              <a:t>İşlem yok (NOP) talimatı, </a:t>
            </a:r>
            <a:r>
              <a:rPr lang="en-GB" sz="1200" dirty="0">
                <a:latin typeface="Arial" pitchFamily="100" charset="0"/>
                <a:ea typeface="MS PGothic" pitchFamily="34" charset="-128"/>
              </a:rPr>
              <a:t>talimat hizalaması üretmek veya geciktirmek. </a:t>
            </a:r>
            <a:r>
              <a:rPr lang="en-US" sz="1200" dirty="0">
                <a:latin typeface="Arial" pitchFamily="100" charset="0"/>
                <a:ea typeface="MS PGothic" pitchFamily="34" charset="-128"/>
              </a:rPr>
              <a:t>Bu talimat Cortex-M0'da minimum bir döngü alır. Genel olarak, NOP talimatı tarafından üretilen gecikme zamanlaması garanti edilmez ve bunlar arasında değişebilir.</a:t>
            </a:r>
            <a:r>
              <a:rPr lang="en-GB" sz="1200" dirty="0">
                <a:latin typeface="Arial" pitchFamily="100" charset="0"/>
                <a:ea typeface="MS PGothic" pitchFamily="34" charset="-128"/>
              </a:rPr>
              <a:t>farklı sistemler.</a:t>
            </a:r>
          </a:p>
          <a:p>
            <a:pPr marL="0" indent="0" algn="l" rtl="0">
              <a:buFont typeface="Arial" panose="020B0604020202020204" pitchFamily="34" charset="0"/>
              <a:buNone/>
            </a:pPr>
            <a:endParaRPr lang="en-GB" sz="1200" baseline="0" dirty="0">
              <a:latin typeface="+mn-lt"/>
              <a:ea typeface="ＭＳ Ｐゴシック" charset="0"/>
            </a:endParaRPr>
          </a:p>
          <a:p>
            <a:pPr marL="0" indent="0" algn="l" rtl="0">
              <a:buFont typeface="Arial" panose="020B0604020202020204" pitchFamily="34" charset="0"/>
              <a:buNone/>
            </a:pPr>
            <a:r>
              <a:rPr lang="en-US" sz="1200" dirty="0">
                <a:latin typeface="Arial" pitchFamily="100" charset="0"/>
                <a:ea typeface="MS PGothic" pitchFamily="34" charset="-128"/>
              </a:rPr>
              <a:t>Kesme noktası talimatı, hata ayıklama sırasında bir kesme noktası işlevi sağlamak için kullanılır. </a:t>
            </a:r>
            <a:r>
              <a:rPr lang="en-GB" sz="1200" dirty="0">
                <a:latin typeface="Arial" pitchFamily="100" charset="0"/>
                <a:ea typeface="MS PGothic" pitchFamily="34" charset="-128"/>
              </a:rPr>
              <a:t>Kesme noktası olduğunda </a:t>
            </a:r>
            <a:r>
              <a:rPr lang="en-US" sz="1200" dirty="0">
                <a:latin typeface="Arial" pitchFamily="100" charset="0"/>
                <a:ea typeface="MS PGothic" pitchFamily="34" charset="-128"/>
              </a:rPr>
              <a:t>isabet ederse, işlemci durdurulur ve kullanıcı daha sonra hata ayıklama görevlerini </a:t>
            </a:r>
            <a:r>
              <a:rPr lang="en-GB" sz="1200" dirty="0">
                <a:latin typeface="Arial" pitchFamily="100" charset="0"/>
                <a:ea typeface="MS PGothic" pitchFamily="34" charset="-128"/>
              </a:rPr>
              <a:t>hata ayıklayıcı. Bu talimat</a:t>
            </a:r>
            <a:r>
              <a:rPr lang="en-US" sz="1200" dirty="0">
                <a:latin typeface="Arial" pitchFamily="100" charset="0"/>
                <a:ea typeface="MS PGothic" pitchFamily="34" charset="-128"/>
              </a:rPr>
              <a:t>8 bitlik anlık veri alanına sahiptir. Bu anlık değer, kesme noktası işlemini doğrudan etkilemez, ancak hata ayıklayıcı bu değeri ayıklayabilir ve hata ayıklama işlemi için kullanabilir.</a:t>
            </a:r>
          </a:p>
          <a:p>
            <a:pPr marL="285750" indent="-285750" algn="l" rtl="0">
              <a:buFont typeface="Arial" panose="020B0604020202020204" pitchFamily="34" charset="0"/>
              <a:buChar char="•"/>
            </a:pPr>
            <a:endParaRPr lang="en-US" sz="1200" dirty="0">
              <a:latin typeface="Arial" pitchFamily="100" charset="0"/>
              <a:ea typeface="MS PGothic" pitchFamily="34" charset="-128"/>
            </a:endParaRPr>
          </a:p>
          <a:p>
            <a:pPr marL="0" indent="0" algn="l" rtl="0">
              <a:buFont typeface="Arial" panose="020B0604020202020204" pitchFamily="34" charset="0"/>
              <a:buNone/>
            </a:pPr>
            <a:r>
              <a:rPr lang="en-US" sz="1200" dirty="0">
                <a:latin typeface="Arial" pitchFamily="100" charset="0"/>
                <a:ea typeface="MS PGothic" pitchFamily="34" charset="-128"/>
              </a:rPr>
              <a:t>YIELD talimatı, gömülü işletim sistemlerini hedefleyen bir ipucu talimatıdır. Bu, Cortex-M0 işlemcisinin mevcut sürümlerinde uygulanmaz ve şu şekilde yürütülür:</a:t>
            </a:r>
            <a:r>
              <a:rPr lang="en-GB" sz="1200" dirty="0">
                <a:latin typeface="Arial" pitchFamily="100" charset="0"/>
                <a:ea typeface="MS PGothic" pitchFamily="34" charset="-128"/>
              </a:rPr>
              <a:t>HAYIR.</a:t>
            </a:r>
            <a:endParaRPr lang="en-GB" baseline="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32</a:t>
            </a:fld>
            <a:endParaRPr lang="en-US" altLang="en-US" dirty="0"/>
          </a:p>
        </p:txBody>
      </p:sp>
    </p:spTree>
    <p:extLst>
      <p:ext uri="{BB962C8B-B14F-4D97-AF65-F5344CB8AC3E}">
        <p14:creationId xmlns:p14="http://schemas.microsoft.com/office/powerpoint/2010/main" val="3368852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US" sz="1200" dirty="0">
                <a:latin typeface="Arial" pitchFamily="100" charset="0"/>
                <a:ea typeface="MS PGothic" pitchFamily="34" charset="-128"/>
              </a:rPr>
              <a:t>Bir numara var</a:t>
            </a:r>
            <a:r>
              <a:rPr lang="en-US" sz="1200" baseline="0" dirty="0">
                <a:latin typeface="Arial" pitchFamily="100" charset="0"/>
                <a:ea typeface="MS PGothic" pitchFamily="34" charset="-128"/>
              </a:rPr>
              <a:t> uyku modu ile ilgili talimatların içinde desteklenen</a:t>
            </a:r>
            <a:r>
              <a:rPr lang="en-US" sz="1200" dirty="0">
                <a:latin typeface="Arial" pitchFamily="100" charset="0"/>
                <a:ea typeface="MS PGothic" pitchFamily="34" charset="-128"/>
              </a:rPr>
              <a:t>Cortex-M0 işlemci.</a:t>
            </a:r>
            <a:r>
              <a:rPr lang="en-US" sz="1200" baseline="0" dirty="0">
                <a:latin typeface="Arial" pitchFamily="100" charset="0"/>
                <a:ea typeface="MS PGothic" pitchFamily="34" charset="-128"/>
              </a:rPr>
              <a:t> Bunlar şunları içerir:</a:t>
            </a:r>
          </a:p>
          <a:p>
            <a:pPr algn="l" defTabSz="966612" rtl="0" eaLnBrk="0" fontAlgn="base" hangingPunct="0">
              <a:spcBef>
                <a:spcPct val="30000"/>
              </a:spcBef>
              <a:spcAft>
                <a:spcPct val="0"/>
              </a:spcAft>
              <a:defRPr/>
            </a:pPr>
            <a:endParaRPr lang="en-US" sz="1200" baseline="0" dirty="0">
              <a:latin typeface="Arial" pitchFamily="100" charset="0"/>
              <a:ea typeface="MS PGothic" pitchFamily="34" charset="-128"/>
            </a:endParaRPr>
          </a:p>
          <a:p>
            <a:pPr algn="l" defTabSz="966612" rtl="0" eaLnBrk="0" fontAlgn="base" hangingPunct="0">
              <a:spcBef>
                <a:spcPct val="30000"/>
              </a:spcBef>
              <a:spcAft>
                <a:spcPct val="0"/>
              </a:spcAft>
              <a:defRPr/>
            </a:pPr>
            <a:r>
              <a:rPr lang="en-US" sz="1200" baseline="0" dirty="0">
                <a:latin typeface="Arial" pitchFamily="100" charset="0"/>
                <a:ea typeface="MS PGothic" pitchFamily="34" charset="-128"/>
              </a:rPr>
              <a:t>Hata ayıklama etkinleştirilmişse, istisna maskesi kayıtları veya bir hata ayıklama girişi isteği tarafından maskelenmesi durumu dışında, bir istisna gelene kadar yürütmeyi durduran WFI talimatları. İşlemcinin uyanmasına neden olan başka kesinti durumları da vardır.</a:t>
            </a:r>
          </a:p>
          <a:p>
            <a:pPr algn="l" defTabSz="966612" rtl="0" eaLnBrk="0" fontAlgn="base" hangingPunct="0">
              <a:spcBef>
                <a:spcPct val="30000"/>
              </a:spcBef>
              <a:spcAft>
                <a:spcPct val="0"/>
              </a:spcAft>
              <a:defRPr/>
            </a:pPr>
            <a:endParaRPr lang="en-US" sz="1200" dirty="0">
              <a:latin typeface="Arial" pitchFamily="100" charset="0"/>
              <a:ea typeface="MS PGothic" pitchFamily="34" charset="-128"/>
            </a:endParaRPr>
          </a:p>
          <a:p>
            <a:pPr algn="l" defTabSz="966612" rtl="0" eaLnBrk="0" fontAlgn="base" hangingPunct="0">
              <a:spcBef>
                <a:spcPct val="30000"/>
              </a:spcBef>
              <a:spcAft>
                <a:spcPct val="0"/>
              </a:spcAft>
              <a:defRPr/>
            </a:pPr>
            <a:r>
              <a:rPr lang="en-US" sz="1200" baseline="0" dirty="0">
                <a:latin typeface="Arial" pitchFamily="100" charset="0"/>
                <a:ea typeface="MS PGothic" pitchFamily="34" charset="-128"/>
              </a:rPr>
              <a:t>WFE talimatı </a:t>
            </a:r>
            <a:r>
              <a:rPr lang="en-US" sz="1200" dirty="0">
                <a:latin typeface="Arial" pitchFamily="100" charset="0"/>
                <a:ea typeface="MS PGothic" pitchFamily="34" charset="-128"/>
              </a:rPr>
              <a:t>WFI gibi neredeyse aynı işlevselliğe sahiptir, ancak olaylarla uyandırılabilir. Bir olay olabilir</a:t>
            </a:r>
            <a:r>
              <a:rPr lang="en-US" sz="1200" baseline="0" dirty="0">
                <a:latin typeface="Arial" pitchFamily="100" charset="0"/>
                <a:ea typeface="MS PGothic" pitchFamily="34" charset="-128"/>
              </a:rPr>
              <a:t> a</a:t>
            </a:r>
            <a:r>
              <a:rPr lang="en-US" sz="1200" dirty="0">
                <a:latin typeface="Arial" pitchFamily="100" charset="0"/>
                <a:ea typeface="MS PGothic" pitchFamily="34" charset="-128"/>
              </a:rPr>
              <a:t>n interrupt</a:t>
            </a:r>
            <a:r>
              <a:rPr lang="en-US" sz="1200" baseline="0" dirty="0">
                <a:latin typeface="Arial" pitchFamily="100" charset="0"/>
                <a:ea typeface="MS PGothic" pitchFamily="34" charset="-128"/>
              </a:rPr>
              <a:t> veya</a:t>
            </a:r>
            <a:r>
              <a:rPr lang="en-US" sz="1200" dirty="0">
                <a:latin typeface="Arial" pitchFamily="100" charset="0"/>
                <a:ea typeface="MS PGothic" pitchFamily="34" charset="-128"/>
              </a:rPr>
              <a:t> kullanım</a:t>
            </a:r>
            <a:r>
              <a:rPr lang="en-US" sz="1200" baseline="0" dirty="0">
                <a:latin typeface="Arial" pitchFamily="100" charset="0"/>
                <a:ea typeface="MS PGothic" pitchFamily="34" charset="-128"/>
              </a:rPr>
              <a:t> of </a:t>
            </a:r>
            <a:r>
              <a:rPr lang="en-US" sz="1200" dirty="0">
                <a:latin typeface="Arial" pitchFamily="100" charset="0"/>
                <a:ea typeface="MS PGothic" pitchFamily="34" charset="-128"/>
              </a:rPr>
              <a:t>SEV talimatını daha sonra göreceğiz.</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(Hem WFI hem de</a:t>
            </a:r>
            <a:r>
              <a:rPr lang="en-US" sz="1200" baseline="0" dirty="0">
                <a:latin typeface="Arial" pitchFamily="100" charset="0"/>
                <a:ea typeface="MS PGothic" pitchFamily="34" charset="-128"/>
              </a:rPr>
              <a:t> WFE yalnızca güç tasarrufu için tasarlanmıştır ve bir NOP talimatı olarak değerlendirilebilir.)</a:t>
            </a:r>
            <a:endParaRPr lang="en-US" sz="1200" dirty="0">
              <a:latin typeface="Arial" pitchFamily="100" charset="0"/>
              <a:ea typeface="MS PGothic" pitchFamily="34" charset="-128"/>
            </a:endParaRP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SEV komutu, bir olayın çok işlemcili bir sistemdeki tüm işlemcilere sinyal gönderilmesine neden olur. Ayrıca yerel olay kaydını da ayarlar.</a:t>
            </a:r>
          </a:p>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33</a:t>
            </a:fld>
            <a:endParaRPr lang="en-US" altLang="en-US" dirty="0"/>
          </a:p>
        </p:txBody>
      </p:sp>
    </p:spTree>
    <p:extLst>
      <p:ext uri="{BB962C8B-B14F-4D97-AF65-F5344CB8AC3E}">
        <p14:creationId xmlns:p14="http://schemas.microsoft.com/office/powerpoint/2010/main" val="2800005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Sistemlerin düşük güç gereksinimleri değişiklik gösterse de şu şekilde özetlenebilir: </a:t>
            </a:r>
          </a:p>
          <a:p>
            <a:pPr algn="l" rtl="0"/>
            <a:endParaRPr lang="en-US" b="0" dirty="0"/>
          </a:p>
          <a:p>
            <a:pPr marL="0" indent="0" algn="l" rtl="0">
              <a:buFont typeface="Arial" panose="020B0604020202020204" pitchFamily="34" charset="0"/>
              <a:buNone/>
            </a:pPr>
            <a:r>
              <a:rPr lang="en-US" b="0" dirty="0"/>
              <a:t>Düşük çalıştırma gücü:</a:t>
            </a:r>
            <a:r>
              <a:rPr lang="en-US" b="0" baseline="0" dirty="0"/>
              <a:t>sistemin normal çalışması sırasında tüketilen gücün en aza indirilmesi gerekir. Operasyonun güç kaybının önemli bir kısmı veri geçiş faaliyetlerinden kaynaklanıyor.</a:t>
            </a:r>
            <a:endParaRPr lang="en-US" b="0" dirty="0"/>
          </a:p>
          <a:p>
            <a:pPr marL="0" indent="0" algn="l" rtl="0">
              <a:buFont typeface="Arial" panose="020B0604020202020204" pitchFamily="34" charset="0"/>
              <a:buNone/>
            </a:pPr>
            <a:endParaRPr lang="en-US" b="0" dirty="0"/>
          </a:p>
          <a:p>
            <a:pPr marL="0" indent="0" algn="l" rtl="0">
              <a:buFont typeface="Arial" panose="020B0604020202020204" pitchFamily="34" charset="0"/>
              <a:buNone/>
            </a:pPr>
            <a:r>
              <a:rPr lang="en-US" b="0" dirty="0"/>
              <a:t>Düşük bekleme gücü: </a:t>
            </a:r>
            <a:r>
              <a:rPr lang="en-US" b="0" baseline="0" dirty="0"/>
              <a:t>sistem bekleme modundayken tüketilen gücün en aza indirilmesi gerekir. Beklemedeyken güç kaybının önemli bir kısmı kaçak akımlardan kaynaklanır.</a:t>
            </a:r>
          </a:p>
          <a:p>
            <a:pPr marL="0" indent="0" algn="l" rtl="0">
              <a:buFont typeface="Arial" panose="020B0604020202020204" pitchFamily="34" charset="0"/>
              <a:buNone/>
            </a:pPr>
            <a:endParaRPr lang="en-US" b="0" baseline="0" dirty="0"/>
          </a:p>
          <a:p>
            <a:pPr marL="0" indent="0" algn="l" rtl="0">
              <a:buFont typeface="Arial" panose="020B0604020202020204" pitchFamily="34" charset="0"/>
              <a:buNone/>
            </a:pPr>
            <a:r>
              <a:rPr lang="en-US" b="0" dirty="0"/>
              <a:t>Yüksek enerji verimliliği: sayı</a:t>
            </a:r>
            <a:r>
              <a:rPr lang="en-US" b="0" baseline="0" dirty="0"/>
              <a:t>Her enerji birimi için bir işlemci tarafından taşınabilen işlemlerin en üst düzeye çıkarılması gerekir. Enerji verimliliğini tahmin etmek için bir dizi ölçüm vardır. Örneğin, Dhrystone (DMIPS) gibi bir kıyaslama kullanabilir ve enerji verimliliğini DMIPS / mW olarak tahmin edebiliriz.</a:t>
            </a:r>
            <a:endParaRPr lang="en-US" b="0" dirty="0"/>
          </a:p>
          <a:p>
            <a:pPr marL="0" indent="0" algn="l" rtl="0">
              <a:buFont typeface="Arial" panose="020B0604020202020204" pitchFamily="34" charset="0"/>
              <a:buNone/>
            </a:pPr>
            <a:endParaRPr lang="en-US" b="0" dirty="0"/>
          </a:p>
          <a:p>
            <a:pPr marL="0" indent="0" algn="l" rtl="0">
              <a:buFont typeface="Arial" panose="020B0604020202020204" pitchFamily="34" charset="0"/>
              <a:buNone/>
            </a:pPr>
            <a:r>
              <a:rPr lang="en-US" b="0" dirty="0"/>
              <a:t>Uyanma gecikmesi: bu</a:t>
            </a:r>
            <a:r>
              <a:rPr lang="en-US" b="0" baseline="0" dirty="0"/>
              <a:t> işlemcinin uyku modundan çıkmasının ne kadar süreceğinin bir ölçüsüdür. </a:t>
            </a:r>
            <a:endParaRPr lang="en-US" b="0" dirty="0"/>
          </a:p>
          <a:p>
            <a:pPr marL="0" indent="0" algn="l" rtl="0">
              <a:buFont typeface="Arial" panose="020B0604020202020204" pitchFamily="34" charset="0"/>
              <a:buNone/>
            </a:pPr>
            <a:endParaRPr lang="en-US" b="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34</a:t>
            </a:fld>
            <a:endParaRPr lang="en-US" altLang="en-US" dirty="0"/>
          </a:p>
        </p:txBody>
      </p:sp>
    </p:spTree>
    <p:extLst>
      <p:ext uri="{BB962C8B-B14F-4D97-AF65-F5344CB8AC3E}">
        <p14:creationId xmlns:p14="http://schemas.microsoft.com/office/powerpoint/2010/main" val="2964005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400" dirty="0"/>
              <a:t>Cortex-M0 işlemci, ultra düşük güç ve yüksek enerji verimliliği gereksinimlerini karşılamak için daha küçük yerleşik sistemleri hedeflemek üzere tasarlanmıştır.</a:t>
            </a:r>
          </a:p>
          <a:p>
            <a:pPr algn="l" rtl="0"/>
            <a:endParaRPr lang="en-GB" sz="1400" dirty="0"/>
          </a:p>
          <a:p>
            <a:pPr algn="l" rtl="0"/>
            <a:r>
              <a:rPr lang="en-GB" sz="1200" dirty="0"/>
              <a:t>Cortex-M0, 32 bitlik bir işlemcidir, ancak yalnızca </a:t>
            </a:r>
            <a:r>
              <a:rPr lang="en-GB" sz="1200" dirty="0" err="1"/>
              <a:t>12 bin</a:t>
            </a:r>
            <a:r>
              <a:rPr lang="en-GB" sz="1200" dirty="0"/>
              <a:t>gates, birçok 16 bit işlemciden daha küçük ve diğer 32 bit işlemcilerden çok daha küçük hale getirir. S</a:t>
            </a:r>
            <a:r>
              <a:rPr lang="en-GB" sz="1100" dirty="0"/>
              <a:t>Geçit sayısı çok düşük olduğundan, statik sızıntı gücü diğer 32 bit işlemcilere kıyasla çok küçüktür. </a:t>
            </a:r>
            <a:r>
              <a:rPr lang="en-GB" sz="1200" dirty="0"/>
              <a:t>Öte yandan, 32 bitlik mimari Cortex-M0'a daha yüksek işlem yeteneği sağlar ve bu da operasyon görev döngüsünü önemli ölçüde azaltır.</a:t>
            </a:r>
          </a:p>
          <a:p>
            <a:pPr algn="l" rtl="0"/>
            <a:endParaRPr lang="en-GB" dirty="0"/>
          </a:p>
          <a:p>
            <a:pPr algn="l" rtl="0">
              <a:spcBef>
                <a:spcPts val="1903"/>
              </a:spcBef>
            </a:pPr>
            <a:r>
              <a:rPr lang="en-GB" dirty="0"/>
              <a:t>Cortex-M0</a:t>
            </a:r>
            <a:r>
              <a:rPr lang="en-GB" baseline="0" dirty="0"/>
              <a:t> t ile geliştirildi</a:t>
            </a:r>
            <a:r>
              <a:rPr lang="en-GB" sz="1000" dirty="0"/>
              <a:t>wo mimari uyku modları, uyku moduna girmek için iki talimatla desteklenir. Donanım mimarisinde isteğe bağlı bir blok vardır.</a:t>
            </a:r>
            <a:r>
              <a:rPr lang="en-GB" sz="1200" dirty="0"/>
              <a:t>WIC. İkincisi</a:t>
            </a:r>
            <a:r>
              <a:rPr lang="en-GB" sz="1100" dirty="0"/>
              <a:t>derin uyku sırasında işlemcinin saatinin tamamen çıkarılmasına izin verir. Bu, büyük miktarda dinamik güç tasarrufu sağlayacaktır.</a:t>
            </a:r>
          </a:p>
          <a:p>
            <a:pPr algn="l" rtl="0"/>
            <a:r>
              <a:rPr lang="en-GB" sz="1000" dirty="0"/>
              <a:t>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35</a:t>
            </a:fld>
            <a:endParaRPr lang="en-US" altLang="en-US" dirty="0"/>
          </a:p>
        </p:txBody>
      </p:sp>
    </p:spTree>
    <p:extLst>
      <p:ext uri="{BB962C8B-B14F-4D97-AF65-F5344CB8AC3E}">
        <p14:creationId xmlns:p14="http://schemas.microsoft.com/office/powerpoint/2010/main" val="3943013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3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36</a:t>
            </a:fld>
            <a:endParaRPr lang="en-US" altLang="en-US" dirty="0"/>
          </a:p>
        </p:txBody>
      </p:sp>
    </p:spTree>
    <p:extLst>
      <p:ext uri="{BB962C8B-B14F-4D97-AF65-F5344CB8AC3E}">
        <p14:creationId xmlns:p14="http://schemas.microsoft.com/office/powerpoint/2010/main" val="4171133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Çıkışta uyku</a:t>
            </a:r>
            <a:r>
              <a:rPr lang="en-GB" sz="1200" baseline="0" dirty="0"/>
              <a:t> özelliği, işlemcinin uyku modunda kalabileceği süreyi en üst düzeye çıkardığından, genellikle kesintiye dayalı uygulamalarda kullanılır.</a:t>
            </a:r>
            <a:endParaRPr lang="en-GB" sz="1200" dirty="0"/>
          </a:p>
          <a:p>
            <a:pPr algn="l" rtl="0"/>
            <a:endParaRPr lang="en-GB" sz="1000" b="0" i="0" u="none" strike="noStrike" kern="1200" baseline="0" dirty="0">
              <a:solidFill>
                <a:schemeClr val="tx1"/>
              </a:solidFill>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37</a:t>
            </a:fld>
            <a:endParaRPr lang="en-US" altLang="en-US" dirty="0"/>
          </a:p>
        </p:txBody>
      </p:sp>
    </p:spTree>
    <p:extLst>
      <p:ext uri="{BB962C8B-B14F-4D97-AF65-F5344CB8AC3E}">
        <p14:creationId xmlns:p14="http://schemas.microsoft.com/office/powerpoint/2010/main" val="3217726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r>
              <a:rPr lang="en-GB" sz="1300" dirty="0"/>
              <a:t>Çıkışta uyku özelliği, bit [1] ayarlanarak etkinleştirilir.</a:t>
            </a:r>
            <a:r>
              <a:rPr lang="en-GB" sz="1300" baseline="0" dirty="0"/>
              <a:t> </a:t>
            </a:r>
            <a:r>
              <a:rPr lang="en-GB" dirty="0"/>
              <a:t>İçin</a:t>
            </a:r>
            <a:r>
              <a:rPr lang="en-GB" baseline="0" dirty="0"/>
              <a:t>normal uyku modunu etkinleştirmek için bit [2] 'yi sıfıra ayarlamamız gerekir. Derin uyku modu için, aynı biti mantıksal bir olarak ayarladık.</a:t>
            </a:r>
            <a:r>
              <a:rPr lang="en-GB" dirty="0"/>
              <a:t>Cortex</a:t>
            </a:r>
            <a:r>
              <a:rPr lang="en-GB" baseline="0" dirty="0"/>
              <a:t>-M0'da ayrıca</a:t>
            </a:r>
            <a:r>
              <a:rPr lang="en-GB" dirty="0"/>
              <a:t> Beklemede olayı gönderme özelliği, herhangi bir kesintinin (devre dışı bırakılanlar dahil) WFE talimatını yürüterek uyku modunda kalan işlemciyi uyandırmasına izin verir.</a:t>
            </a:r>
            <a:r>
              <a:rPr lang="en-GB" baseline="0" dirty="0"/>
              <a:t> T</a:t>
            </a:r>
            <a:r>
              <a:rPr lang="en-GB" dirty="0"/>
              <a:t>onun</a:t>
            </a:r>
            <a:r>
              <a:rPr lang="en-GB" baseline="0" dirty="0"/>
              <a:t>özelliği, SCR yazmacındaki bit [4] tarafından kontrol edilir. W</a:t>
            </a:r>
            <a:r>
              <a:rPr lang="en-GB" dirty="0"/>
              <a:t>SEVONPEND biti ayarlandığında, bir kesme aktif durumdan bekleme durumuna geçerse, bir olay üretilecek ve işlemci WFE uykusundan uyandırılacaktır.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38</a:t>
            </a:fld>
            <a:endParaRPr lang="en-US" altLang="en-US" dirty="0"/>
          </a:p>
        </p:txBody>
      </p:sp>
    </p:spTree>
    <p:extLst>
      <p:ext uri="{BB962C8B-B14F-4D97-AF65-F5344CB8AC3E}">
        <p14:creationId xmlns:p14="http://schemas.microsoft.com/office/powerpoint/2010/main" val="41309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300" dirty="0">
                <a:latin typeface="Arial" pitchFamily="100" charset="0"/>
                <a:ea typeface="MS PGothic" pitchFamily="34" charset="-128"/>
              </a:rPr>
              <a:t>WFE veya WFI talimatlarının yürütülmesinden sonra uyanma koşulları </a:t>
            </a:r>
            <a:r>
              <a:rPr lang="en-GB" sz="1300" dirty="0">
                <a:latin typeface="Arial" pitchFamily="100" charset="0"/>
                <a:ea typeface="MS PGothic" pitchFamily="34" charset="-128"/>
              </a:rPr>
              <a:t>hem benzerlikleri hem de farklılıkları vardır. </a:t>
            </a:r>
            <a:r>
              <a:rPr lang="en-US" dirty="0"/>
              <a:t>Benzerlikler, etkinleştirilen ve sahip olan kesme isteklerinde uyanmayı içerir.</a:t>
            </a:r>
            <a:r>
              <a:rPr lang="en-US" baseline="0" dirty="0"/>
              <a:t> a </a:t>
            </a:r>
            <a:r>
              <a:rPr lang="en-US" dirty="0"/>
              <a:t>mevcut seviyeden daha yüksek öncelikli,</a:t>
            </a:r>
            <a:r>
              <a:rPr lang="en-US" baseline="0" dirty="0"/>
              <a:t> ve ayrıca işlemci c</a:t>
            </a:r>
            <a:r>
              <a:rPr lang="en-US" dirty="0"/>
              <a:t>hata ayıklama olayları ile uyanmak.</a:t>
            </a:r>
          </a:p>
          <a:p>
            <a:pPr algn="l" rtl="0"/>
            <a:endParaRPr lang="en-US" dirty="0"/>
          </a:p>
          <a:p>
            <a:pPr algn="l" rtl="0"/>
            <a:r>
              <a:rPr lang="en-US" dirty="0"/>
              <a:t>Farklardan biri şudur: </a:t>
            </a:r>
            <a:r>
              <a:rPr lang="en-US" baseline="0" dirty="0"/>
              <a:t>e</a:t>
            </a:r>
            <a:r>
              <a:rPr lang="en-US" dirty="0"/>
              <a:t>Olay kaydı 1 olarak ayarlanmışsa, WFE'nin xecution uyku moduna girmez, oysa yürütme</a:t>
            </a:r>
            <a:r>
              <a:rPr lang="en-US" baseline="0" dirty="0"/>
              <a:t> </a:t>
            </a:r>
            <a:r>
              <a:rPr lang="en-US" dirty="0"/>
              <a:t>% WFI her zaman uyku ile sonuçlanır.</a:t>
            </a:r>
            <a:r>
              <a:rPr lang="en-US" baseline="0" dirty="0"/>
              <a:t> </a:t>
            </a:r>
            <a:r>
              <a:rPr lang="en-US" dirty="0"/>
              <a:t>Ayrıca,</a:t>
            </a:r>
            <a:r>
              <a:rPr lang="en-US" baseline="0" dirty="0"/>
              <a:t> bir</a:t>
            </a:r>
            <a:r>
              <a:rPr lang="en-US" dirty="0"/>
              <a:t>ew beklemede devre dışı bırakma kesintisi, işlemciyi WFE uyku modundan uyandırabilir</a:t>
            </a:r>
            <a:r>
              <a:rPr lang="en-US" baseline="0" dirty="0"/>
              <a:t> </a:t>
            </a:r>
            <a:r>
              <a:rPr lang="en-US" dirty="0"/>
              <a:t>SEVONPEND ayarlandı.</a:t>
            </a:r>
            <a:r>
              <a:rPr lang="en-US" baseline="0" dirty="0"/>
              <a:t> Ek olarak, </a:t>
            </a:r>
            <a:r>
              <a:rPr lang="en-US" dirty="0"/>
              <a:t>WFE, harici bir olay sinyaliyle uyandırılabilir.</a:t>
            </a:r>
            <a:r>
              <a:rPr lang="en-US" baseline="0" dirty="0"/>
              <a:t>Bu WFI için geçerli değildir. Ve sonunda,</a:t>
            </a:r>
            <a:r>
              <a:rPr lang="en-US" dirty="0"/>
              <a:t>WFI, PRIMASK ayarlandığında etkinleştirilmiş bir kesme isteği ile uyandırılabilir,</a:t>
            </a:r>
            <a:r>
              <a:rPr lang="en-US" baseline="0" dirty="0"/>
              <a:t> WFE talimatından farklı olan.</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39</a:t>
            </a:fld>
            <a:endParaRPr lang="en-US" altLang="en-US" dirty="0"/>
          </a:p>
        </p:txBody>
      </p:sp>
    </p:spTree>
    <p:extLst>
      <p:ext uri="{BB962C8B-B14F-4D97-AF65-F5344CB8AC3E}">
        <p14:creationId xmlns:p14="http://schemas.microsoft.com/office/powerpoint/2010/main" val="2571292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WIC, çoğunlukla düşük güçlü sistemlerde kullanılan isteğe bağlı bir birimdir. Bu uygulamalarda işlemci, parçalarının çoğu kapalıyken bekleme durumuna geçebilir.</a:t>
            </a: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40</a:t>
            </a:fld>
            <a:endParaRPr lang="en-US" altLang="en-US" dirty="0"/>
          </a:p>
        </p:txBody>
      </p:sp>
    </p:spTree>
    <p:extLst>
      <p:ext uri="{BB962C8B-B14F-4D97-AF65-F5344CB8AC3E}">
        <p14:creationId xmlns:p14="http://schemas.microsoft.com/office/powerpoint/2010/main" val="191936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smtClean="0">
                <a:latin typeface="Arial" pitchFamily="100" charset="0"/>
                <a:ea typeface="MS PGothic" pitchFamily="34" charset="-128"/>
              </a:rPr>
              <a:t>arm </a:t>
            </a:r>
            <a:r>
              <a:rPr lang="en-US" sz="1200" dirty="0">
                <a:latin typeface="Arial" pitchFamily="100" charset="0"/>
                <a:ea typeface="MS PGothic" pitchFamily="34" charset="-128"/>
              </a:rPr>
              <a:t>talimatları</a:t>
            </a:r>
            <a:r>
              <a:rPr lang="en-US" sz="1200" baseline="0" dirty="0">
                <a:latin typeface="Arial" pitchFamily="100" charset="0"/>
                <a:ea typeface="MS PGothic" pitchFamily="34" charset="-128"/>
              </a:rPr>
              <a:t> vardır </a:t>
            </a:r>
            <a:r>
              <a:rPr lang="en-US" sz="1200" dirty="0">
                <a:latin typeface="Arial" pitchFamily="100" charset="0"/>
                <a:ea typeface="MS PGothic" pitchFamily="34" charset="-128"/>
              </a:rPr>
              <a:t>32 bitlik </a:t>
            </a:r>
            <a:r>
              <a:rPr lang="en-US" sz="1200" dirty="0" err="1">
                <a:latin typeface="Arial" pitchFamily="100" charset="0"/>
                <a:ea typeface="MS PGothic" pitchFamily="34" charset="-128"/>
              </a:rPr>
              <a:t>komut</a:t>
            </a:r>
            <a:r>
              <a:rPr lang="en-US" sz="1200" dirty="0">
                <a:latin typeface="Arial" pitchFamily="100" charset="0"/>
                <a:ea typeface="MS PGothic" pitchFamily="34" charset="-128"/>
              </a:rPr>
              <a:t> </a:t>
            </a:r>
            <a:r>
              <a:rPr lang="en-US" sz="1200" dirty="0" err="1" smtClean="0">
                <a:latin typeface="Arial" pitchFamily="100" charset="0"/>
                <a:ea typeface="MS PGothic" pitchFamily="34" charset="-128"/>
              </a:rPr>
              <a:t>setleri</a:t>
            </a:r>
            <a:r>
              <a:rPr lang="tr-TR" sz="1200" dirty="0" smtClean="0">
                <a:latin typeface="Arial" pitchFamily="100" charset="0"/>
                <a:ea typeface="MS PGothic" pitchFamily="34" charset="-128"/>
              </a:rPr>
              <a:t> </a:t>
            </a:r>
            <a:r>
              <a:rPr lang="en-US" sz="1200" baseline="0" dirty="0" err="1" smtClean="0">
                <a:latin typeface="Arial" pitchFamily="100" charset="0"/>
                <a:ea typeface="MS PGothic" pitchFamily="34" charset="-128"/>
              </a:rPr>
              <a:t>erken</a:t>
            </a:r>
            <a:r>
              <a:rPr lang="en-US" sz="1200" baseline="0" dirty="0" smtClean="0">
                <a:latin typeface="Arial" pitchFamily="100" charset="0"/>
                <a:ea typeface="MS PGothic" pitchFamily="34" charset="-128"/>
              </a:rPr>
              <a:t> </a:t>
            </a:r>
            <a:r>
              <a:rPr lang="en-US" sz="1200" baseline="0" dirty="0" smtClean="0">
                <a:latin typeface="Arial" pitchFamily="100" charset="0"/>
                <a:ea typeface="MS PGothic" pitchFamily="34" charset="-128"/>
              </a:rPr>
              <a:t>arm </a:t>
            </a:r>
            <a:r>
              <a:rPr lang="en-US" sz="1200" baseline="0" dirty="0">
                <a:latin typeface="Arial" pitchFamily="100" charset="0"/>
                <a:ea typeface="MS PGothic" pitchFamily="34" charset="-128"/>
              </a:rPr>
              <a:t>işlemci tasarımlarında kullanılır. Bu </a:t>
            </a:r>
            <a:r>
              <a:rPr lang="en-US" sz="1200" baseline="0" dirty="0" err="1">
                <a:latin typeface="Arial" pitchFamily="100" charset="0"/>
                <a:ea typeface="MS PGothic" pitchFamily="34" charset="-128"/>
              </a:rPr>
              <a:t>talimat</a:t>
            </a:r>
            <a:r>
              <a:rPr lang="en-US" sz="1200" baseline="0" dirty="0">
                <a:latin typeface="Arial" pitchFamily="100" charset="0"/>
                <a:ea typeface="MS PGothic" pitchFamily="34" charset="-128"/>
              </a:rPr>
              <a:t> </a:t>
            </a:r>
            <a:r>
              <a:rPr lang="en-US" sz="1200" baseline="0" dirty="0" err="1" smtClean="0">
                <a:latin typeface="Arial" pitchFamily="100" charset="0"/>
                <a:ea typeface="MS PGothic" pitchFamily="34" charset="-128"/>
              </a:rPr>
              <a:t>seti</a:t>
            </a:r>
            <a:r>
              <a:rPr lang="tr-TR" sz="1200" baseline="0" dirty="0" smtClean="0">
                <a:latin typeface="Arial" pitchFamily="100" charset="0"/>
                <a:ea typeface="MS PGothic" pitchFamily="34" charset="-128"/>
              </a:rPr>
              <a:t> </a:t>
            </a:r>
            <a:r>
              <a:rPr lang="en-US" sz="1200" dirty="0" err="1" smtClean="0">
                <a:latin typeface="Arial" pitchFamily="100" charset="0"/>
                <a:ea typeface="MS PGothic" pitchFamily="34" charset="-128"/>
              </a:rPr>
              <a:t>iyi</a:t>
            </a:r>
            <a:r>
              <a:rPr lang="en-US" sz="1200" dirty="0" smtClean="0">
                <a:latin typeface="Arial" pitchFamily="100" charset="0"/>
                <a:ea typeface="MS PGothic" pitchFamily="34" charset="-128"/>
              </a:rPr>
              <a:t> </a:t>
            </a:r>
            <a:r>
              <a:rPr lang="en-US" sz="1200" dirty="0">
                <a:latin typeface="Arial" pitchFamily="100" charset="0"/>
                <a:ea typeface="MS PGothic" pitchFamily="34" charset="-128"/>
              </a:rPr>
              <a:t>performans </a:t>
            </a:r>
            <a:r>
              <a:rPr lang="en-US" sz="1200" dirty="0" err="1">
                <a:latin typeface="Arial" pitchFamily="100" charset="0"/>
                <a:ea typeface="MS PGothic" pitchFamily="34" charset="-128"/>
              </a:rPr>
              <a:t>sağlar</a:t>
            </a:r>
            <a:r>
              <a:rPr lang="en-US" sz="1200" dirty="0">
                <a:latin typeface="Arial" pitchFamily="100" charset="0"/>
                <a:ea typeface="MS PGothic" pitchFamily="34" charset="-128"/>
              </a:rPr>
              <a:t> </a:t>
            </a:r>
            <a:r>
              <a:rPr lang="en-US" sz="1200" dirty="0" err="1" smtClean="0">
                <a:latin typeface="Arial" pitchFamily="100" charset="0"/>
                <a:ea typeface="MS PGothic" pitchFamily="34" charset="-128"/>
              </a:rPr>
              <a:t>ve</a:t>
            </a:r>
            <a:r>
              <a:rPr lang="tr-TR" sz="1200" dirty="0" smtClean="0">
                <a:latin typeface="Arial" pitchFamily="100" charset="0"/>
                <a:ea typeface="MS PGothic" pitchFamily="34" charset="-128"/>
              </a:rPr>
              <a:t> </a:t>
            </a:r>
            <a:r>
              <a:rPr lang="en-US" sz="1200" baseline="0" dirty="0" err="1" smtClean="0">
                <a:latin typeface="Arial" pitchFamily="100" charset="0"/>
                <a:ea typeface="MS PGothic" pitchFamily="34" charset="-128"/>
              </a:rPr>
              <a:t>gelişmiş</a:t>
            </a:r>
            <a:r>
              <a:rPr lang="en-US" sz="1200" baseline="0" dirty="0" smtClean="0">
                <a:latin typeface="Arial" pitchFamily="100" charset="0"/>
                <a:ea typeface="MS PGothic" pitchFamily="34" charset="-128"/>
              </a:rPr>
              <a:t> </a:t>
            </a:r>
            <a:r>
              <a:rPr lang="en-US" sz="1200" baseline="0" dirty="0">
                <a:latin typeface="Arial" pitchFamily="100" charset="0"/>
                <a:ea typeface="MS PGothic" pitchFamily="34" charset="-128"/>
              </a:rPr>
              <a:t>işlevsellik. Bununla birlikte, Arm komut setinin ana dezavantajı, 8 bit ve 16 bit işlemcilere kıyasla daha büyük program belleği gerektirmesi ve daha fazla enerji dağıtmasıdır.</a:t>
            </a:r>
          </a:p>
          <a:p>
            <a:pPr algn="l" rtl="0"/>
            <a:r>
              <a:rPr lang="en-US" sz="1200" baseline="0" dirty="0">
                <a:latin typeface="Arial" pitchFamily="100" charset="0"/>
                <a:ea typeface="MS PGothic" pitchFamily="34" charset="-128"/>
              </a:rPr>
              <a:t> </a:t>
            </a:r>
          </a:p>
          <a:p>
            <a:pPr algn="l" rtl="0"/>
            <a:r>
              <a:rPr lang="en-US" sz="1200" baseline="0" dirty="0">
                <a:latin typeface="Arial" pitchFamily="100" charset="0"/>
                <a:ea typeface="MS PGothic" pitchFamily="34" charset="-128"/>
              </a:rPr>
              <a:t>Thumb-1 komut seti, ilk olarak 1995 yılında Arm7TDMI işlemcide kullanılan 16 bitlik bir komut setidir. 32-bit RISC mimarisine kıyasla daha iyi kod yoğunluğu ile Arm komutlarının bir alt setini sağlar. </a:t>
            </a:r>
            <a:r>
              <a:rPr lang="en-US" sz="1200" baseline="0" dirty="0" smtClean="0">
                <a:latin typeface="Arial" pitchFamily="100" charset="0"/>
                <a:ea typeface="MS PGothic" pitchFamily="34" charset="-128"/>
              </a:rPr>
              <a:t>thumb-1 </a:t>
            </a:r>
            <a:r>
              <a:rPr lang="en-US" sz="1200" baseline="0" dirty="0">
                <a:latin typeface="Arial" pitchFamily="100" charset="0"/>
                <a:ea typeface="MS PGothic" pitchFamily="34" charset="-128"/>
              </a:rPr>
              <a:t>talimatlarının kullanılması, kod boyutunun yaklaşık% 30 azaltılabileceği anlamına gelir, ancak performans da orijinal Kurma talimatlarına kıyasla yaklaşık% 20 oranında azalır. Thumb-1 komut setinin düşük performansını azaltmanın bir yolu, onu, bu şekilde gösterildiği gibi bir çoklayıcı kullanarak, </a:t>
            </a:r>
            <a:r>
              <a:rPr lang="en-US" sz="1200" baseline="0" dirty="0" smtClean="0">
                <a:latin typeface="Arial" pitchFamily="100" charset="0"/>
                <a:ea typeface="MS PGothic" pitchFamily="34" charset="-128"/>
              </a:rPr>
              <a:t>arm </a:t>
            </a:r>
            <a:r>
              <a:rPr lang="en-US" sz="1200" baseline="0" dirty="0">
                <a:latin typeface="Arial" pitchFamily="100" charset="0"/>
                <a:ea typeface="MS PGothic" pitchFamily="34" charset="-128"/>
              </a:rPr>
              <a:t>talimatlarıyla birlikte kullanmaktır.</a:t>
            </a:r>
            <a:endParaRPr lang="en-GB" sz="1200" dirty="0">
              <a:latin typeface="Arial" pitchFamily="100" charset="0"/>
              <a:ea typeface="MS PGothic" pitchFamily="34" charset="-128"/>
            </a:endParaRPr>
          </a:p>
          <a:p>
            <a:pPr algn="l" rtl="0"/>
            <a:endParaRPr lang="en-GB"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3262735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t>The</a:t>
            </a:r>
            <a:r>
              <a:rPr lang="en-GB" sz="1200" baseline="0" dirty="0"/>
              <a:t> WIC</a:t>
            </a:r>
            <a:r>
              <a:rPr lang="en-GB" sz="1200" dirty="0"/>
              <a:t> blok kullanılır</a:t>
            </a:r>
            <a:r>
              <a:rPr lang="en-GB" sz="1200" baseline="0" dirty="0"/>
              <a:t> işlemci tarafından tüketilen gücü azaltın. </a:t>
            </a:r>
            <a:r>
              <a:rPr lang="en-GB" sz="1200" baseline="0" dirty="0">
                <a:latin typeface="+mn-lt"/>
                <a:ea typeface="ＭＳ Ｐゴシック" charset="0"/>
              </a:rPr>
              <a:t> </a:t>
            </a:r>
            <a:r>
              <a:rPr lang="en-US" sz="1200" dirty="0">
                <a:latin typeface="Arial" pitchFamily="100" charset="0"/>
                <a:ea typeface="MS PGothic" pitchFamily="34" charset="-128"/>
              </a:rPr>
              <a:t>WIC ünitesi yalnızca derin uyku modunda etkinleştirilir (yani, SLEEPDEEP biti ayarlandığında).</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41</a:t>
            </a:fld>
            <a:endParaRPr lang="en-US" altLang="en-US" dirty="0"/>
          </a:p>
        </p:txBody>
      </p:sp>
    </p:spTree>
    <p:extLst>
      <p:ext uri="{BB962C8B-B14F-4D97-AF65-F5344CB8AC3E}">
        <p14:creationId xmlns:p14="http://schemas.microsoft.com/office/powerpoint/2010/main" val="355731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42</a:t>
            </a:fld>
            <a:endParaRPr lang="en-US" altLang="en-US" dirty="0"/>
          </a:p>
        </p:txBody>
      </p:sp>
    </p:spTree>
    <p:extLst>
      <p:ext uri="{BB962C8B-B14F-4D97-AF65-F5344CB8AC3E}">
        <p14:creationId xmlns:p14="http://schemas.microsoft.com/office/powerpoint/2010/main" val="56089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43</a:t>
            </a:fld>
            <a:endParaRPr lang="en-US" altLang="en-US" dirty="0"/>
          </a:p>
        </p:txBody>
      </p:sp>
    </p:spTree>
    <p:extLst>
      <p:ext uri="{BB962C8B-B14F-4D97-AF65-F5344CB8AC3E}">
        <p14:creationId xmlns:p14="http://schemas.microsoft.com/office/powerpoint/2010/main" val="411372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Thumb-2 teknolojisi hem 32-bit Thumb hem de orijinal 16-bit Thumb-1 komut setlerinden oluşur.</a:t>
            </a:r>
            <a:r>
              <a:rPr lang="en-US" sz="1200" baseline="0" dirty="0">
                <a:latin typeface="Arial" pitchFamily="100" charset="0"/>
                <a:ea typeface="MS PGothic" pitchFamily="34" charset="-128"/>
              </a:rPr>
              <a:t> O </a:t>
            </a:r>
            <a:r>
              <a:rPr lang="en-US" sz="1200" dirty="0">
                <a:latin typeface="Arial" pitchFamily="100" charset="0"/>
                <a:ea typeface="MS PGothic" pitchFamily="34" charset="-128"/>
              </a:rPr>
              <a:t>ilk olarak 2003 yılında tanıtıldı. </a:t>
            </a:r>
            <a:r>
              <a:rPr lang="en-US" sz="1200" baseline="0" dirty="0">
                <a:latin typeface="Arial" pitchFamily="100" charset="0"/>
                <a:ea typeface="MS PGothic" pitchFamily="34" charset="-128"/>
              </a:rPr>
              <a:t>Thumb-2 komutları kullanılarak kod boyutu yaklaşık% 26 azaltılabilir ve performans 32-bit Kurma komut setiyle karşılaştırıldığında aynı kalır. Cortex-M0 işlemci, minimum 32-bit Thumb-2 talimat alt kümesine ek olarak 16-bit Thumb-1 talimatlarının bir üst setini kullanır.</a:t>
            </a:r>
          </a:p>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302077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MRS ve MSR, özel kayıt erişim talimatlarıdır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ISB, DSB ve DMB, bellek senkronizasyon talimatlarıdır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BL, </a:t>
            </a:r>
            <a:r>
              <a:rPr lang="en-US" sz="1200" dirty="0" err="1">
                <a:latin typeface="Arial" pitchFamily="100" charset="0"/>
                <a:ea typeface="MS PGothic" pitchFamily="34" charset="-128"/>
              </a:rPr>
              <a:t>geleneksel</a:t>
            </a:r>
            <a:r>
              <a:rPr lang="en-US" sz="1200" dirty="0">
                <a:latin typeface="Arial" pitchFamily="100" charset="0"/>
                <a:ea typeface="MS PGothic" pitchFamily="34" charset="-128"/>
              </a:rPr>
              <a:t> </a:t>
            </a:r>
            <a:r>
              <a:rPr lang="en-US" sz="1200" dirty="0" smtClean="0">
                <a:latin typeface="Arial" pitchFamily="100" charset="0"/>
                <a:ea typeface="MS PGothic" pitchFamily="34" charset="-128"/>
              </a:rPr>
              <a:t>thumb </a:t>
            </a:r>
            <a:r>
              <a:rPr lang="en-US" sz="1200" dirty="0">
                <a:latin typeface="Arial" pitchFamily="100" charset="0"/>
                <a:ea typeface="MS PGothic" pitchFamily="34" charset="-128"/>
              </a:rPr>
              <a:t>komut setinde desteklendi, ancak bit alanı </a:t>
            </a:r>
            <a:r>
              <a:rPr lang="en-US" sz="1200" dirty="0" err="1">
                <a:latin typeface="Arial" pitchFamily="100" charset="0"/>
                <a:ea typeface="MS PGothic" pitchFamily="34" charset="-128"/>
              </a:rPr>
              <a:t>tanımı</a:t>
            </a:r>
            <a:r>
              <a:rPr lang="en-US" sz="1200" dirty="0">
                <a:latin typeface="Arial" pitchFamily="100" charset="0"/>
                <a:ea typeface="MS PGothic" pitchFamily="34" charset="-128"/>
              </a:rPr>
              <a:t> </a:t>
            </a:r>
            <a:r>
              <a:rPr lang="en-US" sz="1200" dirty="0" smtClean="0">
                <a:latin typeface="Arial" pitchFamily="100" charset="0"/>
                <a:ea typeface="MS PGothic" pitchFamily="34" charset="-128"/>
              </a:rPr>
              <a:t>thumb-2'de </a:t>
            </a:r>
            <a:r>
              <a:rPr lang="en-US" sz="1200" dirty="0">
                <a:latin typeface="Arial" pitchFamily="100" charset="0"/>
                <a:ea typeface="MS PGothic" pitchFamily="34" charset="-128"/>
              </a:rPr>
              <a:t>genişletildi.</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a:t>
            </a:fld>
            <a:endParaRPr lang="en-US" altLang="en-US" dirty="0"/>
          </a:p>
        </p:txBody>
      </p:sp>
    </p:spTree>
    <p:extLst>
      <p:ext uri="{BB962C8B-B14F-4D97-AF65-F5344CB8AC3E}">
        <p14:creationId xmlns:p14="http://schemas.microsoft.com/office/powerpoint/2010/main" val="422239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Başlamadan önce</a:t>
            </a:r>
            <a:r>
              <a:rPr lang="en-GB" baseline="0" dirty="0"/>
              <a:t>Cortex-M0 komut setinin detaylarına bakarak, genellikle bir assembly dili programında gördüğümüz tipik bir talimat formatına bakalım. Talimatın ilk alanı, talimat tarafından gerçekleştirilecek işlemi belirten "işlem kodu" dur ve genellikle üç veya dört karakter uzunluğundadır. Aynı talimatın iki veya üç işlenen olabileceği unutulmamalıdır. Dolayısıyla, çıkarma gibi belirli bir işlem için, iki işlenen biçimli veya üç işlenen biçimli bir komut görebiliriz.</a:t>
            </a:r>
          </a:p>
          <a:p>
            <a:pPr algn="l" rtl="0"/>
            <a:endParaRPr lang="en-GB" baseline="0" dirty="0"/>
          </a:p>
          <a:p>
            <a:pPr algn="l" rtl="0"/>
            <a:r>
              <a:rPr lang="en-GB" baseline="0" dirty="0"/>
              <a:t>İki işlenenli bir format için, hedef kayıt da işlenenlerden biridir. Örneğin, ADD komutunu iki işlenenle kullanacak olsaydık, hedef kaydı ikinci işlenene ekleriz ve sonucu hedef kaydediciye geri koyarız. İlk işlenen, çoğu durumda komut tarafından değiştirilecek olan bir hedef kayıttır. İki işlenenli bir komuttaki ikinci işlenen veya üç işlenenli bir komuttaki üçüncü işlenen olan son işlenen (Operand2), esnek bir işlenen olarak kabul edilir. Başka bir kayıt belirtmek veya sabit bir sabit sağlamak için kullanılabilir. Üç komut formatındaki ikinci işlenen, içeriklerine erişilen ancak komut tarafından değiştirilmeyen kaynak kayıttır.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7</a:t>
            </a:fld>
            <a:endParaRPr lang="en-US" altLang="en-US" dirty="0"/>
          </a:p>
        </p:txBody>
      </p:sp>
    </p:spTree>
    <p:extLst>
      <p:ext uri="{BB962C8B-B14F-4D97-AF65-F5344CB8AC3E}">
        <p14:creationId xmlns:p14="http://schemas.microsoft.com/office/powerpoint/2010/main" val="101653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Cortex'in bir özeti</a:t>
            </a:r>
            <a:r>
              <a:rPr lang="en-GB" baseline="0" dirty="0"/>
              <a:t>-M0 komut seti bu tabloda gösterilmiştir. Bu talimatların her birini ayrıntılı olarak inceleyeceğiz.</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8</a:t>
            </a:fld>
            <a:endParaRPr lang="en-US" altLang="en-US" dirty="0"/>
          </a:p>
        </p:txBody>
      </p:sp>
    </p:spTree>
    <p:extLst>
      <p:ext uri="{BB962C8B-B14F-4D97-AF65-F5344CB8AC3E}">
        <p14:creationId xmlns:p14="http://schemas.microsoft.com/office/powerpoint/2010/main" val="411762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Veri aktarımı, bir işlemcideki en yaygın görevlerden biridir. </a:t>
            </a:r>
            <a:r>
              <a:rPr lang="en-US" sz="1200" dirty="0" smtClean="0">
                <a:latin typeface="Arial" pitchFamily="100" charset="0"/>
                <a:ea typeface="MS PGothic" pitchFamily="34" charset="-128"/>
              </a:rPr>
              <a:t>thumb </a:t>
            </a:r>
            <a:r>
              <a:rPr lang="en-US" sz="1200" dirty="0">
                <a:latin typeface="Arial" pitchFamily="100" charset="0"/>
                <a:ea typeface="MS PGothic" pitchFamily="34" charset="-128"/>
              </a:rPr>
              <a:t>kodunda, verilerin taşınması için anımsatıcı talimat MOV'dur.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İlk işlenen hedef yazmacıdır, bu durumda R1. İkinci işlenen bu durumda sabit bir değerdir; biz buna diyoruz</a:t>
            </a:r>
            <a:r>
              <a:rPr lang="en-GB" sz="1200" dirty="0">
                <a:latin typeface="Arial" pitchFamily="100" charset="0"/>
                <a:ea typeface="MS PGothic" pitchFamily="34" charset="-128"/>
              </a:rPr>
              <a:t>talimat kodu </a:t>
            </a:r>
            <a:r>
              <a:rPr lang="en-GB" sz="1200" dirty="0" err="1">
                <a:latin typeface="Arial" pitchFamily="100" charset="0"/>
                <a:ea typeface="MS PGothic" pitchFamily="34" charset="-128"/>
              </a:rPr>
              <a:t>içinde</a:t>
            </a:r>
            <a:r>
              <a:rPr lang="en-GB" sz="1200" dirty="0">
                <a:latin typeface="Arial" pitchFamily="100" charset="0"/>
                <a:ea typeface="MS PGothic" pitchFamily="34" charset="-128"/>
              </a:rPr>
              <a:t> </a:t>
            </a:r>
            <a:r>
              <a:rPr lang="en-GB" sz="1200" dirty="0" err="1" smtClean="0">
                <a:latin typeface="Arial" pitchFamily="100" charset="0"/>
                <a:ea typeface="MS PGothic" pitchFamily="34" charset="-128"/>
              </a:rPr>
              <a:t>armayca</a:t>
            </a:r>
            <a:r>
              <a:rPr lang="en-GB" sz="1200" dirty="0" smtClean="0">
                <a:latin typeface="Arial" pitchFamily="100" charset="0"/>
                <a:ea typeface="MS PGothic" pitchFamily="34" charset="-128"/>
              </a:rPr>
              <a:t> </a:t>
            </a:r>
            <a:r>
              <a:rPr lang="en-GB" sz="1200" dirty="0">
                <a:latin typeface="Arial" pitchFamily="100" charset="0"/>
                <a:ea typeface="MS PGothic" pitchFamily="34" charset="-128"/>
              </a:rPr>
              <a:t>sağlandığı için anlık veriler.</a:t>
            </a:r>
          </a:p>
          <a:p>
            <a:pPr algn="l" rtl="0"/>
            <a:endParaRPr lang="en-GB" sz="1200" dirty="0">
              <a:latin typeface="Arial" pitchFamily="100" charset="0"/>
              <a:ea typeface="MS PGothic" pitchFamily="34" charset="-128"/>
            </a:endParaRPr>
          </a:p>
          <a:p>
            <a:pPr algn="l" rtl="0"/>
            <a:r>
              <a:rPr lang="en-GB" sz="1200" dirty="0">
                <a:latin typeface="Arial" pitchFamily="100" charset="0"/>
                <a:ea typeface="MS PGothic" pitchFamily="34" charset="-128"/>
              </a:rPr>
              <a:t>Hash (#) sembolü genellikle işlenenin anlık bir değer olduğunu belirtmek için kullanılır. Bir sabitin onaltılık bir değer olarak yazıldığını belirtmek için, 0x önekini eklememiz gerekir.</a:t>
            </a:r>
          </a:p>
          <a:p>
            <a:pPr algn="l" rtl="0"/>
            <a:endParaRPr lang="en-GB" sz="1200" dirty="0">
              <a:latin typeface="Arial" pitchFamily="100" charset="0"/>
              <a:ea typeface="MS PGothic" pitchFamily="34" charset="-128"/>
            </a:endParaRPr>
          </a:p>
          <a:p>
            <a:pPr algn="l" rtl="0"/>
            <a:r>
              <a:rPr lang="en-GB" sz="1200" dirty="0">
                <a:latin typeface="Arial" pitchFamily="100" charset="0"/>
                <a:ea typeface="MS PGothic" pitchFamily="34" charset="-128"/>
              </a:rPr>
              <a:t>Sabitteki ilk rakam bir rakam (1-9) ise, içerik ondalık bir değer alacaktır.</a:t>
            </a:r>
          </a:p>
          <a:p>
            <a:pPr algn="l" rtl="0"/>
            <a:endParaRPr lang="en-GB" sz="1200" dirty="0">
              <a:latin typeface="Arial" pitchFamily="100" charset="0"/>
              <a:ea typeface="MS PGothic" pitchFamily="34" charset="-128"/>
            </a:endParaRPr>
          </a:p>
          <a:p>
            <a:pPr algn="l" rtl="0"/>
            <a:r>
              <a:rPr lang="en-GB" sz="1200" dirty="0">
                <a:latin typeface="Arial" pitchFamily="100" charset="0"/>
                <a:ea typeface="MS PGothic" pitchFamily="34" charset="-128"/>
              </a:rPr>
              <a:t>Bu MOV komutu yürütüldüğünde, R1'de saklanan değer, belirtilen değere eşdeğer tam 32 bitlik değer olacaktır.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10</a:t>
            </a:fld>
            <a:endParaRPr lang="en-US" altLang="en-US" dirty="0"/>
          </a:p>
        </p:txBody>
      </p:sp>
    </p:spTree>
    <p:extLst>
      <p:ext uri="{BB962C8B-B14F-4D97-AF65-F5344CB8AC3E}">
        <p14:creationId xmlns:p14="http://schemas.microsoft.com/office/powerpoint/2010/main" val="1122804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2579427" y="1563688"/>
            <a:ext cx="8760087" cy="1555750"/>
          </a:xfrm>
        </p:spPr>
        <p:txBody>
          <a:bodyPr wrap="square" numCol="1" compatLnSpc="1">
            <a:prstTxWarp prst="textNoShape">
              <a:avLst/>
            </a:prstTxWarp>
          </a:bodyPr>
          <a:lstStyle/>
          <a:p>
            <a:pPr rtl="0">
              <a:defRPr/>
            </a:pPr>
            <a:r>
              <a:rPr lang="en-GB" sz="6000" dirty="0"/>
              <a:t>Arm Cortex-M0 İşlemci Mimarisi: </a:t>
            </a:r>
            <a:br>
              <a:rPr lang="en-GB" sz="6000" dirty="0"/>
            </a:br>
            <a:r>
              <a:rPr lang="en-GB" sz="6000" dirty="0"/>
              <a:t>Bölüm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Kayıt Erişimi: Taşıma Talimatı</a:t>
            </a:r>
            <a:endParaRPr lang="en-US" dirty="0"/>
          </a:p>
        </p:txBody>
      </p:sp>
      <p:sp>
        <p:nvSpPr>
          <p:cNvPr id="6" name="Rectangle 5">
            <a:extLst>
              <a:ext uri="{FF2B5EF4-FFF2-40B4-BE49-F238E27FC236}">
                <a16:creationId xmlns:a16="http://schemas.microsoft.com/office/drawing/2014/main" id="{7CA68A82-1C32-49F5-A6FC-051CB280089B}"/>
              </a:ext>
            </a:extLst>
          </p:cNvPr>
          <p:cNvSpPr/>
          <p:nvPr/>
        </p:nvSpPr>
        <p:spPr bwMode="auto">
          <a:xfrm>
            <a:off x="676860" y="20640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697EA883-B968-4EFC-8392-0D14CBBAEED6}"/>
              </a:ext>
            </a:extLst>
          </p:cNvPr>
          <p:cNvSpPr/>
          <p:nvPr/>
        </p:nvSpPr>
        <p:spPr bwMode="auto">
          <a:xfrm>
            <a:off x="676860" y="230060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8BE82401-9AE8-4EF9-A555-C7975CF08AB7}"/>
              </a:ext>
            </a:extLst>
          </p:cNvPr>
          <p:cNvSpPr/>
          <p:nvPr/>
        </p:nvSpPr>
        <p:spPr bwMode="auto">
          <a:xfrm>
            <a:off x="676860" y="25387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252E330A-A694-43AA-8443-3D13B417346D}"/>
              </a:ext>
            </a:extLst>
          </p:cNvPr>
          <p:cNvSpPr/>
          <p:nvPr/>
        </p:nvSpPr>
        <p:spPr bwMode="auto">
          <a:xfrm>
            <a:off x="676860" y="27768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3DC3A19D-D5D6-4B62-A760-80581A62DEDA}"/>
              </a:ext>
            </a:extLst>
          </p:cNvPr>
          <p:cNvSpPr/>
          <p:nvPr/>
        </p:nvSpPr>
        <p:spPr bwMode="auto">
          <a:xfrm>
            <a:off x="676860" y="303879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6D9000F3-1182-499D-8FCD-AFE83BAF5EA9}"/>
              </a:ext>
            </a:extLst>
          </p:cNvPr>
          <p:cNvSpPr/>
          <p:nvPr/>
        </p:nvSpPr>
        <p:spPr bwMode="auto">
          <a:xfrm>
            <a:off x="676860" y="32753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9E79A1B8-4B6E-4431-AB8D-29DACCDDD8DF}"/>
              </a:ext>
            </a:extLst>
          </p:cNvPr>
          <p:cNvSpPr/>
          <p:nvPr/>
        </p:nvSpPr>
        <p:spPr bwMode="auto">
          <a:xfrm>
            <a:off x="676860" y="35134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97DD24EF-7B80-492E-8F9F-69B8C8129D39}"/>
              </a:ext>
            </a:extLst>
          </p:cNvPr>
          <p:cNvSpPr/>
          <p:nvPr/>
        </p:nvSpPr>
        <p:spPr bwMode="auto">
          <a:xfrm>
            <a:off x="676860" y="375158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1A229C40-FD62-4679-A085-2FA3EDA8DD75}"/>
              </a:ext>
            </a:extLst>
          </p:cNvPr>
          <p:cNvSpPr/>
          <p:nvPr/>
        </p:nvSpPr>
        <p:spPr bwMode="auto">
          <a:xfrm>
            <a:off x="676860" y="399764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B626625E-A55F-48F1-9CD4-65D5EA355BC6}"/>
              </a:ext>
            </a:extLst>
          </p:cNvPr>
          <p:cNvSpPr/>
          <p:nvPr/>
        </p:nvSpPr>
        <p:spPr bwMode="auto">
          <a:xfrm>
            <a:off x="676860" y="42357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8E0ECFDE-F81F-4DD0-848D-61357CDCDC24}"/>
              </a:ext>
            </a:extLst>
          </p:cNvPr>
          <p:cNvSpPr/>
          <p:nvPr/>
        </p:nvSpPr>
        <p:spPr bwMode="auto">
          <a:xfrm>
            <a:off x="676860" y="447230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82E9A485-F375-40E2-9595-2A05523F3034}"/>
              </a:ext>
            </a:extLst>
          </p:cNvPr>
          <p:cNvSpPr/>
          <p:nvPr/>
        </p:nvSpPr>
        <p:spPr bwMode="auto">
          <a:xfrm>
            <a:off x="676860" y="47104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B428625E-1792-4574-8195-72F1C4807E42}"/>
              </a:ext>
            </a:extLst>
          </p:cNvPr>
          <p:cNvSpPr/>
          <p:nvPr/>
        </p:nvSpPr>
        <p:spPr bwMode="auto">
          <a:xfrm>
            <a:off x="676860" y="4972372"/>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5F4185C2-0E37-4489-8EE1-A73ED5B88EB1}"/>
              </a:ext>
            </a:extLst>
          </p:cNvPr>
          <p:cNvSpPr/>
          <p:nvPr/>
        </p:nvSpPr>
        <p:spPr bwMode="auto">
          <a:xfrm>
            <a:off x="676860" y="521049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a:t>
            </a:r>
          </a:p>
        </p:txBody>
      </p:sp>
      <p:sp>
        <p:nvSpPr>
          <p:cNvPr id="20" name="Rectangle 19">
            <a:extLst>
              <a:ext uri="{FF2B5EF4-FFF2-40B4-BE49-F238E27FC236}">
                <a16:creationId xmlns:a16="http://schemas.microsoft.com/office/drawing/2014/main" id="{BCB68539-375F-47FA-B9B5-F756B706EEED}"/>
              </a:ext>
            </a:extLst>
          </p:cNvPr>
          <p:cNvSpPr/>
          <p:nvPr/>
        </p:nvSpPr>
        <p:spPr bwMode="auto">
          <a:xfrm>
            <a:off x="676860" y="544703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81A689D1-3CD7-4355-ACBA-91814AF87FDC}"/>
              </a:ext>
            </a:extLst>
          </p:cNvPr>
          <p:cNvSpPr/>
          <p:nvPr/>
        </p:nvSpPr>
        <p:spPr bwMode="auto">
          <a:xfrm>
            <a:off x="676860" y="5685159"/>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ight Arrow 22">
            <a:extLst>
              <a:ext uri="{FF2B5EF4-FFF2-40B4-BE49-F238E27FC236}">
                <a16:creationId xmlns:a16="http://schemas.microsoft.com/office/drawing/2014/main" id="{3B19C4D1-B8A4-4EC9-ADE6-C960AD249E4B}"/>
              </a:ext>
            </a:extLst>
          </p:cNvPr>
          <p:cNvSpPr/>
          <p:nvPr/>
        </p:nvSpPr>
        <p:spPr bwMode="auto">
          <a:xfrm>
            <a:off x="4324567" y="3826988"/>
            <a:ext cx="4098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E445A819-A00A-432B-BEDA-37C48B1A0723}"/>
              </a:ext>
            </a:extLst>
          </p:cNvPr>
          <p:cNvSpPr/>
          <p:nvPr/>
        </p:nvSpPr>
        <p:spPr bwMode="auto">
          <a:xfrm>
            <a:off x="8733978" y="205057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24" name="Rectangle 23">
            <a:extLst>
              <a:ext uri="{FF2B5EF4-FFF2-40B4-BE49-F238E27FC236}">
                <a16:creationId xmlns:a16="http://schemas.microsoft.com/office/drawing/2014/main" id="{12B375E6-865D-4C52-B560-4D3DCF9989EB}"/>
              </a:ext>
            </a:extLst>
          </p:cNvPr>
          <p:cNvSpPr/>
          <p:nvPr/>
        </p:nvSpPr>
        <p:spPr bwMode="auto">
          <a:xfrm>
            <a:off x="8733978" y="228711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solidFill>
                  <a:srgbClr val="FF0000"/>
                </a:solidFill>
              </a:rPr>
              <a:t>0x00000001</a:t>
            </a:r>
          </a:p>
        </p:txBody>
      </p:sp>
      <p:sp>
        <p:nvSpPr>
          <p:cNvPr id="25" name="Rectangle 24">
            <a:extLst>
              <a:ext uri="{FF2B5EF4-FFF2-40B4-BE49-F238E27FC236}">
                <a16:creationId xmlns:a16="http://schemas.microsoft.com/office/drawing/2014/main" id="{6D0B13C0-4B2E-43E0-A521-FB492951702B}"/>
              </a:ext>
            </a:extLst>
          </p:cNvPr>
          <p:cNvSpPr/>
          <p:nvPr/>
        </p:nvSpPr>
        <p:spPr bwMode="auto">
          <a:xfrm>
            <a:off x="8733978" y="25252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26" name="Rectangle 25">
            <a:extLst>
              <a:ext uri="{FF2B5EF4-FFF2-40B4-BE49-F238E27FC236}">
                <a16:creationId xmlns:a16="http://schemas.microsoft.com/office/drawing/2014/main" id="{81C3703F-C4A5-485D-BB94-A465971EA67E}"/>
              </a:ext>
            </a:extLst>
          </p:cNvPr>
          <p:cNvSpPr/>
          <p:nvPr/>
        </p:nvSpPr>
        <p:spPr bwMode="auto">
          <a:xfrm>
            <a:off x="8733978" y="27633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27" name="Rectangle 26">
            <a:extLst>
              <a:ext uri="{FF2B5EF4-FFF2-40B4-BE49-F238E27FC236}">
                <a16:creationId xmlns:a16="http://schemas.microsoft.com/office/drawing/2014/main" id="{96BA6487-577A-4729-8866-8CF034197848}"/>
              </a:ext>
            </a:extLst>
          </p:cNvPr>
          <p:cNvSpPr/>
          <p:nvPr/>
        </p:nvSpPr>
        <p:spPr bwMode="auto">
          <a:xfrm>
            <a:off x="8733978" y="30253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28" name="Rectangle 27">
            <a:extLst>
              <a:ext uri="{FF2B5EF4-FFF2-40B4-BE49-F238E27FC236}">
                <a16:creationId xmlns:a16="http://schemas.microsoft.com/office/drawing/2014/main" id="{1E97D4F3-F898-4E70-B61F-EC1E74888D68}"/>
              </a:ext>
            </a:extLst>
          </p:cNvPr>
          <p:cNvSpPr/>
          <p:nvPr/>
        </p:nvSpPr>
        <p:spPr bwMode="auto">
          <a:xfrm>
            <a:off x="8733978" y="32618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29" name="Rectangle 28">
            <a:extLst>
              <a:ext uri="{FF2B5EF4-FFF2-40B4-BE49-F238E27FC236}">
                <a16:creationId xmlns:a16="http://schemas.microsoft.com/office/drawing/2014/main" id="{25030FD4-D7FB-40A1-936F-20DBD3A45734}"/>
              </a:ext>
            </a:extLst>
          </p:cNvPr>
          <p:cNvSpPr/>
          <p:nvPr/>
        </p:nvSpPr>
        <p:spPr bwMode="auto">
          <a:xfrm>
            <a:off x="8733978" y="34999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30" name="Rectangle 29">
            <a:extLst>
              <a:ext uri="{FF2B5EF4-FFF2-40B4-BE49-F238E27FC236}">
                <a16:creationId xmlns:a16="http://schemas.microsoft.com/office/drawing/2014/main" id="{BFDAABD9-5574-4808-AD14-A98ACD2F0966}"/>
              </a:ext>
            </a:extLst>
          </p:cNvPr>
          <p:cNvSpPr/>
          <p:nvPr/>
        </p:nvSpPr>
        <p:spPr bwMode="auto">
          <a:xfrm>
            <a:off x="8733978" y="37380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31" name="Rectangle 30">
            <a:extLst>
              <a:ext uri="{FF2B5EF4-FFF2-40B4-BE49-F238E27FC236}">
                <a16:creationId xmlns:a16="http://schemas.microsoft.com/office/drawing/2014/main" id="{3C7E915A-FDA3-40C9-8DA9-407622A9DFAA}"/>
              </a:ext>
            </a:extLst>
          </p:cNvPr>
          <p:cNvSpPr/>
          <p:nvPr/>
        </p:nvSpPr>
        <p:spPr bwMode="auto">
          <a:xfrm>
            <a:off x="8733978" y="398415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32" name="Rectangle 31">
            <a:extLst>
              <a:ext uri="{FF2B5EF4-FFF2-40B4-BE49-F238E27FC236}">
                <a16:creationId xmlns:a16="http://schemas.microsoft.com/office/drawing/2014/main" id="{164B987E-28AA-4633-8B14-B535BA489443}"/>
              </a:ext>
            </a:extLst>
          </p:cNvPr>
          <p:cNvSpPr/>
          <p:nvPr/>
        </p:nvSpPr>
        <p:spPr bwMode="auto">
          <a:xfrm>
            <a:off x="8733978" y="4222277"/>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33" name="Rectangle 32">
            <a:extLst>
              <a:ext uri="{FF2B5EF4-FFF2-40B4-BE49-F238E27FC236}">
                <a16:creationId xmlns:a16="http://schemas.microsoft.com/office/drawing/2014/main" id="{38296CCA-BE02-4EAD-9FEB-A300B47040E7}"/>
              </a:ext>
            </a:extLst>
          </p:cNvPr>
          <p:cNvSpPr/>
          <p:nvPr/>
        </p:nvSpPr>
        <p:spPr bwMode="auto">
          <a:xfrm>
            <a:off x="8733978" y="445881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34" name="Rectangle 33">
            <a:extLst>
              <a:ext uri="{FF2B5EF4-FFF2-40B4-BE49-F238E27FC236}">
                <a16:creationId xmlns:a16="http://schemas.microsoft.com/office/drawing/2014/main" id="{B0B2D31D-B84B-49FE-A872-8241C7C4BD45}"/>
              </a:ext>
            </a:extLst>
          </p:cNvPr>
          <p:cNvSpPr/>
          <p:nvPr/>
        </p:nvSpPr>
        <p:spPr bwMode="auto">
          <a:xfrm>
            <a:off x="8733978" y="46969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35" name="Rectangle 34">
            <a:extLst>
              <a:ext uri="{FF2B5EF4-FFF2-40B4-BE49-F238E27FC236}">
                <a16:creationId xmlns:a16="http://schemas.microsoft.com/office/drawing/2014/main" id="{99206493-9F2B-422A-BD96-108FC657CDE0}"/>
              </a:ext>
            </a:extLst>
          </p:cNvPr>
          <p:cNvSpPr/>
          <p:nvPr/>
        </p:nvSpPr>
        <p:spPr bwMode="auto">
          <a:xfrm>
            <a:off x="8733978" y="495887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36" name="Rectangle 35">
            <a:extLst>
              <a:ext uri="{FF2B5EF4-FFF2-40B4-BE49-F238E27FC236}">
                <a16:creationId xmlns:a16="http://schemas.microsoft.com/office/drawing/2014/main" id="{6402438B-8E06-4442-A822-F20AAE153D4D}"/>
              </a:ext>
            </a:extLst>
          </p:cNvPr>
          <p:cNvSpPr/>
          <p:nvPr/>
        </p:nvSpPr>
        <p:spPr bwMode="auto">
          <a:xfrm>
            <a:off x="8733978" y="51970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a:t>
            </a:r>
          </a:p>
        </p:txBody>
      </p:sp>
      <p:sp>
        <p:nvSpPr>
          <p:cNvPr id="37" name="Rectangle 36">
            <a:extLst>
              <a:ext uri="{FF2B5EF4-FFF2-40B4-BE49-F238E27FC236}">
                <a16:creationId xmlns:a16="http://schemas.microsoft.com/office/drawing/2014/main" id="{20BBA39C-40B4-41FF-8114-2B009040F4B5}"/>
              </a:ext>
            </a:extLst>
          </p:cNvPr>
          <p:cNvSpPr/>
          <p:nvPr/>
        </p:nvSpPr>
        <p:spPr bwMode="auto">
          <a:xfrm>
            <a:off x="8733978" y="54335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38" name="Rectangle 37">
            <a:extLst>
              <a:ext uri="{FF2B5EF4-FFF2-40B4-BE49-F238E27FC236}">
                <a16:creationId xmlns:a16="http://schemas.microsoft.com/office/drawing/2014/main" id="{3436FF0D-E066-4C17-80ED-F69860024677}"/>
              </a:ext>
            </a:extLst>
          </p:cNvPr>
          <p:cNvSpPr/>
          <p:nvPr/>
        </p:nvSpPr>
        <p:spPr bwMode="auto">
          <a:xfrm>
            <a:off x="8733978" y="56716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39" name="TextBox 38">
            <a:extLst>
              <a:ext uri="{FF2B5EF4-FFF2-40B4-BE49-F238E27FC236}">
                <a16:creationId xmlns:a16="http://schemas.microsoft.com/office/drawing/2014/main" id="{3AF00199-FF6D-46F1-8432-FEE439B1DC9C}"/>
              </a:ext>
            </a:extLst>
          </p:cNvPr>
          <p:cNvSpPr txBox="1"/>
          <p:nvPr/>
        </p:nvSpPr>
        <p:spPr>
          <a:xfrm>
            <a:off x="5325359" y="3367607"/>
            <a:ext cx="1705660" cy="369332"/>
          </a:xfrm>
          <a:prstGeom prst="rect">
            <a:avLst/>
          </a:prstGeom>
          <a:noFill/>
        </p:spPr>
        <p:txBody>
          <a:bodyPr wrap="none" rtlCol="0">
            <a:spAutoFit/>
          </a:bodyPr>
          <a:lstStyle/>
          <a:p>
            <a:pPr algn="l" rtl="0"/>
            <a:r>
              <a:rPr lang="en-GB" dirty="0">
                <a:solidFill>
                  <a:srgbClr val="FF0000"/>
                </a:solidFill>
              </a:rPr>
              <a:t>MOV R1, # x01</a:t>
            </a:r>
          </a:p>
        </p:txBody>
      </p:sp>
      <p:sp>
        <p:nvSpPr>
          <p:cNvPr id="40" name="TextBox 39">
            <a:extLst>
              <a:ext uri="{FF2B5EF4-FFF2-40B4-BE49-F238E27FC236}">
                <a16:creationId xmlns:a16="http://schemas.microsoft.com/office/drawing/2014/main" id="{F430AB1E-F131-498E-883F-5C72E8BF0A3F}"/>
              </a:ext>
            </a:extLst>
          </p:cNvPr>
          <p:cNvSpPr txBox="1"/>
          <p:nvPr/>
        </p:nvSpPr>
        <p:spPr>
          <a:xfrm>
            <a:off x="1080492" y="1349100"/>
            <a:ext cx="9778190" cy="400110"/>
          </a:xfrm>
          <a:prstGeom prst="rect">
            <a:avLst/>
          </a:prstGeom>
          <a:noFill/>
        </p:spPr>
        <p:txBody>
          <a:bodyPr wrap="none" rtlCol="0">
            <a:spAutoFit/>
          </a:bodyPr>
          <a:lstStyle/>
          <a:p>
            <a:pPr algn="l" rtl="0"/>
            <a:r>
              <a:rPr lang="en-GB" sz="2000" dirty="0"/>
              <a:t>Yürütmeden önce Yürütmeden sonra </a:t>
            </a:r>
          </a:p>
        </p:txBody>
      </p:sp>
    </p:spTree>
    <p:extLst>
      <p:ext uri="{BB962C8B-B14F-4D97-AF65-F5344CB8AC3E}">
        <p14:creationId xmlns:p14="http://schemas.microsoft.com/office/powerpoint/2010/main" val="1963045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Erişimi: LOAD Talimatı</a:t>
            </a:r>
            <a:endParaRPr lang="en-US" dirty="0"/>
          </a:p>
        </p:txBody>
      </p:sp>
      <p:sp>
        <p:nvSpPr>
          <p:cNvPr id="6" name="Rectangle 5">
            <a:extLst>
              <a:ext uri="{FF2B5EF4-FFF2-40B4-BE49-F238E27FC236}">
                <a16:creationId xmlns:a16="http://schemas.microsoft.com/office/drawing/2014/main" id="{56F910F5-1EA0-4CBA-B1A9-0D918FB0C3A8}"/>
              </a:ext>
            </a:extLst>
          </p:cNvPr>
          <p:cNvSpPr/>
          <p:nvPr/>
        </p:nvSpPr>
        <p:spPr bwMode="auto">
          <a:xfrm>
            <a:off x="223116" y="1485703"/>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7" name="Rectangle 6">
            <a:extLst>
              <a:ext uri="{FF2B5EF4-FFF2-40B4-BE49-F238E27FC236}">
                <a16:creationId xmlns:a16="http://schemas.microsoft.com/office/drawing/2014/main" id="{F4DBA4CC-B598-4881-9772-BFC86199C383}"/>
              </a:ext>
            </a:extLst>
          </p:cNvPr>
          <p:cNvSpPr/>
          <p:nvPr/>
        </p:nvSpPr>
        <p:spPr bwMode="auto">
          <a:xfrm>
            <a:off x="223116" y="17476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8" name="Rectangle 7">
            <a:extLst>
              <a:ext uri="{FF2B5EF4-FFF2-40B4-BE49-F238E27FC236}">
                <a16:creationId xmlns:a16="http://schemas.microsoft.com/office/drawing/2014/main" id="{61631013-EB44-4622-BEFB-963532C3107E}"/>
              </a:ext>
            </a:extLst>
          </p:cNvPr>
          <p:cNvSpPr/>
          <p:nvPr/>
        </p:nvSpPr>
        <p:spPr bwMode="auto">
          <a:xfrm>
            <a:off x="223116" y="2023864"/>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solidFill>
                  <a:srgbClr val="FF0000"/>
                </a:solidFill>
              </a:rPr>
              <a:t>0X0000B04</a:t>
            </a:r>
          </a:p>
        </p:txBody>
      </p:sp>
      <p:sp>
        <p:nvSpPr>
          <p:cNvPr id="9" name="Rectangle 8">
            <a:extLst>
              <a:ext uri="{FF2B5EF4-FFF2-40B4-BE49-F238E27FC236}">
                <a16:creationId xmlns:a16="http://schemas.microsoft.com/office/drawing/2014/main" id="{B3A9BF23-B944-4930-8EAD-CF4849144449}"/>
              </a:ext>
            </a:extLst>
          </p:cNvPr>
          <p:cNvSpPr/>
          <p:nvPr/>
        </p:nvSpPr>
        <p:spPr bwMode="auto">
          <a:xfrm>
            <a:off x="223116" y="23127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0" name="Rectangle 9">
            <a:extLst>
              <a:ext uri="{FF2B5EF4-FFF2-40B4-BE49-F238E27FC236}">
                <a16:creationId xmlns:a16="http://schemas.microsoft.com/office/drawing/2014/main" id="{D8CE83B3-49FF-4153-BCF5-C9CB5A4FBE7B}"/>
              </a:ext>
            </a:extLst>
          </p:cNvPr>
          <p:cNvSpPr/>
          <p:nvPr/>
        </p:nvSpPr>
        <p:spPr bwMode="auto">
          <a:xfrm>
            <a:off x="223116" y="2574728"/>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1" name="Rectangle 10">
            <a:extLst>
              <a:ext uri="{FF2B5EF4-FFF2-40B4-BE49-F238E27FC236}">
                <a16:creationId xmlns:a16="http://schemas.microsoft.com/office/drawing/2014/main" id="{09923D9A-0C72-46FE-8754-D3AE9924C5FC}"/>
              </a:ext>
            </a:extLst>
          </p:cNvPr>
          <p:cNvSpPr/>
          <p:nvPr/>
        </p:nvSpPr>
        <p:spPr bwMode="auto">
          <a:xfrm>
            <a:off x="223116" y="2862065"/>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2" name="Rectangle 11">
            <a:extLst>
              <a:ext uri="{FF2B5EF4-FFF2-40B4-BE49-F238E27FC236}">
                <a16:creationId xmlns:a16="http://schemas.microsoft.com/office/drawing/2014/main" id="{80F7C3E1-EC47-405C-ACC0-643172B2AE82}"/>
              </a:ext>
            </a:extLst>
          </p:cNvPr>
          <p:cNvSpPr/>
          <p:nvPr/>
        </p:nvSpPr>
        <p:spPr bwMode="auto">
          <a:xfrm>
            <a:off x="223116" y="311289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3" name="Right Arrow 19">
            <a:extLst>
              <a:ext uri="{FF2B5EF4-FFF2-40B4-BE49-F238E27FC236}">
                <a16:creationId xmlns:a16="http://schemas.microsoft.com/office/drawing/2014/main" id="{D4DE1669-65A9-44CC-B98F-4715BFA12FEE}"/>
              </a:ext>
            </a:extLst>
          </p:cNvPr>
          <p:cNvSpPr/>
          <p:nvPr/>
        </p:nvSpPr>
        <p:spPr bwMode="auto">
          <a:xfrm>
            <a:off x="4666902" y="3736238"/>
            <a:ext cx="2772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14" name="TextBox 13">
            <a:extLst>
              <a:ext uri="{FF2B5EF4-FFF2-40B4-BE49-F238E27FC236}">
                <a16:creationId xmlns:a16="http://schemas.microsoft.com/office/drawing/2014/main" id="{6C2D5B28-4A1E-480F-A00A-AE30B93A81A5}"/>
              </a:ext>
            </a:extLst>
          </p:cNvPr>
          <p:cNvSpPr txBox="1"/>
          <p:nvPr/>
        </p:nvSpPr>
        <p:spPr>
          <a:xfrm>
            <a:off x="4995173" y="3436141"/>
            <a:ext cx="2115840" cy="369332"/>
          </a:xfrm>
          <a:prstGeom prst="rect">
            <a:avLst/>
          </a:prstGeom>
          <a:noFill/>
        </p:spPr>
        <p:txBody>
          <a:bodyPr wrap="square" rtlCol="0">
            <a:spAutoFit/>
          </a:bodyPr>
          <a:lstStyle/>
          <a:p>
            <a:pPr algn="l" rtl="0"/>
            <a:r>
              <a:rPr lang="en-GB" dirty="0">
                <a:solidFill>
                  <a:srgbClr val="FF0000"/>
                </a:solidFill>
              </a:rPr>
              <a:t>LDR R5, [R2]</a:t>
            </a:r>
          </a:p>
        </p:txBody>
      </p:sp>
      <p:graphicFrame>
        <p:nvGraphicFramePr>
          <p:cNvPr id="15" name="Table 14">
            <a:extLst>
              <a:ext uri="{FF2B5EF4-FFF2-40B4-BE49-F238E27FC236}">
                <a16:creationId xmlns:a16="http://schemas.microsoft.com/office/drawing/2014/main" id="{5C73EE64-0374-4CD5-B688-AC3808E0DA29}"/>
              </a:ext>
            </a:extLst>
          </p:cNvPr>
          <p:cNvGraphicFramePr>
            <a:graphicFrameLocks noGrp="1"/>
          </p:cNvGraphicFramePr>
          <p:nvPr>
            <p:extLst>
              <p:ext uri="{D42A27DB-BD31-4B8C-83A1-F6EECF244321}">
                <p14:modId xmlns:p14="http://schemas.microsoft.com/office/powerpoint/2010/main" val="608278529"/>
              </p:ext>
            </p:extLst>
          </p:nvPr>
        </p:nvGraphicFramePr>
        <p:xfrm>
          <a:off x="223117" y="4671913"/>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pPr algn="l" rtl="0"/>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0xAAAA0000</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16" name="Rectangle 15">
            <a:extLst>
              <a:ext uri="{FF2B5EF4-FFF2-40B4-BE49-F238E27FC236}">
                <a16:creationId xmlns:a16="http://schemas.microsoft.com/office/drawing/2014/main" id="{0F4DCD0B-0EC7-4B11-91AB-EC756AEB79B2}"/>
              </a:ext>
            </a:extLst>
          </p:cNvPr>
          <p:cNvSpPr/>
          <p:nvPr/>
        </p:nvSpPr>
        <p:spPr>
          <a:xfrm>
            <a:off x="2749185" y="4695825"/>
            <a:ext cx="1736047" cy="369332"/>
          </a:xfrm>
          <a:prstGeom prst="rect">
            <a:avLst/>
          </a:prstGeom>
        </p:spPr>
        <p:txBody>
          <a:bodyPr wrap="square">
            <a:spAutoFit/>
          </a:bodyPr>
          <a:lstStyle/>
          <a:p>
            <a:pPr algn="ctr" rtl="0">
              <a:defRPr/>
            </a:pPr>
            <a:r>
              <a:rPr lang="en-GB" dirty="0">
                <a:solidFill>
                  <a:schemeClr val="tx1"/>
                </a:solidFill>
              </a:rPr>
              <a:t>0X0000B00</a:t>
            </a:r>
          </a:p>
        </p:txBody>
      </p:sp>
      <p:sp>
        <p:nvSpPr>
          <p:cNvPr id="17" name="Rectangle 16">
            <a:extLst>
              <a:ext uri="{FF2B5EF4-FFF2-40B4-BE49-F238E27FC236}">
                <a16:creationId xmlns:a16="http://schemas.microsoft.com/office/drawing/2014/main" id="{956B5992-A189-45A5-8245-9EA885BFA629}"/>
              </a:ext>
            </a:extLst>
          </p:cNvPr>
          <p:cNvSpPr/>
          <p:nvPr/>
        </p:nvSpPr>
        <p:spPr>
          <a:xfrm>
            <a:off x="2994542" y="5033258"/>
            <a:ext cx="1285928" cy="369332"/>
          </a:xfrm>
          <a:prstGeom prst="rect">
            <a:avLst/>
          </a:prstGeom>
        </p:spPr>
        <p:txBody>
          <a:bodyPr wrap="none">
            <a:spAutoFit/>
          </a:bodyPr>
          <a:lstStyle/>
          <a:p>
            <a:pPr algn="ctr" rtl="0">
              <a:defRPr/>
            </a:pPr>
            <a:r>
              <a:rPr lang="en-GB" dirty="0">
                <a:solidFill>
                  <a:schemeClr val="tx1"/>
                </a:solidFill>
              </a:rPr>
              <a:t>0X0000B04</a:t>
            </a:r>
          </a:p>
        </p:txBody>
      </p:sp>
      <p:sp>
        <p:nvSpPr>
          <p:cNvPr id="18" name="Rectangle 17">
            <a:extLst>
              <a:ext uri="{FF2B5EF4-FFF2-40B4-BE49-F238E27FC236}">
                <a16:creationId xmlns:a16="http://schemas.microsoft.com/office/drawing/2014/main" id="{9125534F-9F58-414C-96FD-28ED9C83AC9B}"/>
              </a:ext>
            </a:extLst>
          </p:cNvPr>
          <p:cNvSpPr/>
          <p:nvPr/>
        </p:nvSpPr>
        <p:spPr>
          <a:xfrm>
            <a:off x="2953948" y="5446615"/>
            <a:ext cx="1285928" cy="369332"/>
          </a:xfrm>
          <a:prstGeom prst="rect">
            <a:avLst/>
          </a:prstGeom>
        </p:spPr>
        <p:txBody>
          <a:bodyPr wrap="none">
            <a:spAutoFit/>
          </a:bodyPr>
          <a:lstStyle/>
          <a:p>
            <a:pPr algn="ctr" rtl="0">
              <a:defRPr/>
            </a:pPr>
            <a:r>
              <a:rPr lang="en-GB" dirty="0">
                <a:solidFill>
                  <a:schemeClr val="tx1"/>
                </a:solidFill>
              </a:rPr>
              <a:t>0X0000B08</a:t>
            </a:r>
          </a:p>
        </p:txBody>
      </p:sp>
      <p:sp>
        <p:nvSpPr>
          <p:cNvPr id="19" name="Rectangle 18">
            <a:extLst>
              <a:ext uri="{FF2B5EF4-FFF2-40B4-BE49-F238E27FC236}">
                <a16:creationId xmlns:a16="http://schemas.microsoft.com/office/drawing/2014/main" id="{BBC39AD5-2F08-4537-A8B1-EE544FD1AE54}"/>
              </a:ext>
            </a:extLst>
          </p:cNvPr>
          <p:cNvSpPr/>
          <p:nvPr/>
        </p:nvSpPr>
        <p:spPr>
          <a:xfrm>
            <a:off x="2950200" y="5884369"/>
            <a:ext cx="1334019" cy="369332"/>
          </a:xfrm>
          <a:prstGeom prst="rect">
            <a:avLst/>
          </a:prstGeom>
        </p:spPr>
        <p:txBody>
          <a:bodyPr wrap="none">
            <a:spAutoFit/>
          </a:bodyPr>
          <a:lstStyle/>
          <a:p>
            <a:pPr algn="ctr" rtl="0">
              <a:defRPr/>
            </a:pPr>
            <a:r>
              <a:rPr lang="en-GB" dirty="0">
                <a:solidFill>
                  <a:schemeClr val="tx1"/>
                </a:solidFill>
              </a:rPr>
              <a:t>0X0000B0C</a:t>
            </a:r>
          </a:p>
        </p:txBody>
      </p:sp>
      <p:graphicFrame>
        <p:nvGraphicFramePr>
          <p:cNvPr id="20" name="Table 19">
            <a:extLst>
              <a:ext uri="{FF2B5EF4-FFF2-40B4-BE49-F238E27FC236}">
                <a16:creationId xmlns:a16="http://schemas.microsoft.com/office/drawing/2014/main" id="{F7432C1A-0D8C-4954-8C9E-834AB0451282}"/>
              </a:ext>
            </a:extLst>
          </p:cNvPr>
          <p:cNvGraphicFramePr>
            <a:graphicFrameLocks noGrp="1"/>
          </p:cNvGraphicFramePr>
          <p:nvPr>
            <p:extLst>
              <p:ext uri="{D42A27DB-BD31-4B8C-83A1-F6EECF244321}">
                <p14:modId xmlns:p14="http://schemas.microsoft.com/office/powerpoint/2010/main" val="468643858"/>
              </p:ext>
            </p:extLst>
          </p:nvPr>
        </p:nvGraphicFramePr>
        <p:xfrm>
          <a:off x="3326510" y="1376799"/>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pPr algn="l" rtl="0"/>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pPr algn="l" rtl="0"/>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pPr algn="l" rtl="0"/>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pPr algn="l" rtl="0"/>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pPr algn="l" rtl="0"/>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pPr algn="l" rtl="0"/>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pPr algn="l" rtl="0"/>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cxnSp>
        <p:nvCxnSpPr>
          <p:cNvPr id="21" name="Straight Connector 20">
            <a:extLst>
              <a:ext uri="{FF2B5EF4-FFF2-40B4-BE49-F238E27FC236}">
                <a16:creationId xmlns:a16="http://schemas.microsoft.com/office/drawing/2014/main" id="{308E60FB-77FD-4533-9D6A-C2F044F909D5}"/>
              </a:ext>
            </a:extLst>
          </p:cNvPr>
          <p:cNvCxnSpPr/>
          <p:nvPr/>
        </p:nvCxnSpPr>
        <p:spPr bwMode="auto">
          <a:xfrm>
            <a:off x="1749694" y="3360540"/>
            <a:ext cx="0" cy="428119"/>
          </a:xfrm>
          <a:prstGeom prst="line">
            <a:avLst/>
          </a:prstGeom>
          <a:noFill/>
          <a:ln w="19050" cap="flat" cmpd="sng" algn="ctr">
            <a:solidFill>
              <a:schemeClr val="tx1"/>
            </a:solidFill>
            <a:prstDash val="sysDot"/>
            <a:round/>
            <a:headEnd type="none" w="med" len="med"/>
            <a:tailEnd type="none" w="med" len="med"/>
          </a:ln>
          <a:effectLst/>
        </p:spPr>
      </p:cxnSp>
      <p:sp>
        <p:nvSpPr>
          <p:cNvPr id="22" name="Rectangle 21">
            <a:extLst>
              <a:ext uri="{FF2B5EF4-FFF2-40B4-BE49-F238E27FC236}">
                <a16:creationId xmlns:a16="http://schemas.microsoft.com/office/drawing/2014/main" id="{BBB36912-5A74-4BE5-981B-75B4C838BE59}"/>
              </a:ext>
            </a:extLst>
          </p:cNvPr>
          <p:cNvSpPr/>
          <p:nvPr/>
        </p:nvSpPr>
        <p:spPr bwMode="auto">
          <a:xfrm>
            <a:off x="8077114" y="283586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23" name="Rectangle 22">
            <a:extLst>
              <a:ext uri="{FF2B5EF4-FFF2-40B4-BE49-F238E27FC236}">
                <a16:creationId xmlns:a16="http://schemas.microsoft.com/office/drawing/2014/main" id="{3B2AA70B-117F-440C-A767-1C7A94321EB8}"/>
              </a:ext>
            </a:extLst>
          </p:cNvPr>
          <p:cNvSpPr/>
          <p:nvPr/>
        </p:nvSpPr>
        <p:spPr bwMode="auto">
          <a:xfrm>
            <a:off x="8077114" y="309780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24" name="Rectangle 23">
            <a:extLst>
              <a:ext uri="{FF2B5EF4-FFF2-40B4-BE49-F238E27FC236}">
                <a16:creationId xmlns:a16="http://schemas.microsoft.com/office/drawing/2014/main" id="{653D0BC3-87F6-463D-91FA-8477CE45F1E7}"/>
              </a:ext>
            </a:extLst>
          </p:cNvPr>
          <p:cNvSpPr/>
          <p:nvPr/>
        </p:nvSpPr>
        <p:spPr bwMode="auto">
          <a:xfrm>
            <a:off x="8077114" y="337403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solidFill>
                  <a:srgbClr val="FF0000"/>
                </a:solidFill>
              </a:rPr>
              <a:t>0X0000B04</a:t>
            </a:r>
          </a:p>
        </p:txBody>
      </p:sp>
      <p:sp>
        <p:nvSpPr>
          <p:cNvPr id="25" name="Rectangle 24">
            <a:extLst>
              <a:ext uri="{FF2B5EF4-FFF2-40B4-BE49-F238E27FC236}">
                <a16:creationId xmlns:a16="http://schemas.microsoft.com/office/drawing/2014/main" id="{F64D2640-71D0-43FD-908C-C6D3419DE46F}"/>
              </a:ext>
            </a:extLst>
          </p:cNvPr>
          <p:cNvSpPr/>
          <p:nvPr/>
        </p:nvSpPr>
        <p:spPr bwMode="auto">
          <a:xfrm>
            <a:off x="8077114" y="366295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26" name="Rectangle 25">
            <a:extLst>
              <a:ext uri="{FF2B5EF4-FFF2-40B4-BE49-F238E27FC236}">
                <a16:creationId xmlns:a16="http://schemas.microsoft.com/office/drawing/2014/main" id="{0EB71663-11CD-4CA6-AF21-D55C8BEC8E89}"/>
              </a:ext>
            </a:extLst>
          </p:cNvPr>
          <p:cNvSpPr/>
          <p:nvPr/>
        </p:nvSpPr>
        <p:spPr bwMode="auto">
          <a:xfrm>
            <a:off x="8077114" y="392489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27" name="Rectangle 26">
            <a:extLst>
              <a:ext uri="{FF2B5EF4-FFF2-40B4-BE49-F238E27FC236}">
                <a16:creationId xmlns:a16="http://schemas.microsoft.com/office/drawing/2014/main" id="{F9957436-3550-4DB5-AAAE-87C52B6488F7}"/>
              </a:ext>
            </a:extLst>
          </p:cNvPr>
          <p:cNvSpPr/>
          <p:nvPr/>
        </p:nvSpPr>
        <p:spPr bwMode="auto">
          <a:xfrm>
            <a:off x="8077114" y="421223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l" rtl="0" fontAlgn="auto">
              <a:spcBef>
                <a:spcPts val="0"/>
              </a:spcBef>
              <a:spcAft>
                <a:spcPts val="0"/>
              </a:spcAft>
              <a:defRPr/>
            </a:pPr>
            <a:r>
              <a:rPr lang="en-GB" sz="1050" dirty="0">
                <a:solidFill>
                  <a:schemeClr val="tx1"/>
                </a:solidFill>
              </a:rPr>
              <a:t> </a:t>
            </a:r>
            <a:r>
              <a:rPr lang="en-GB" sz="1050" dirty="0">
                <a:solidFill>
                  <a:srgbClr val="FF0000"/>
                </a:solidFill>
              </a:rPr>
              <a:t>0xAAAA0000</a:t>
            </a:r>
          </a:p>
        </p:txBody>
      </p:sp>
      <p:sp>
        <p:nvSpPr>
          <p:cNvPr id="28" name="Rectangle 27">
            <a:extLst>
              <a:ext uri="{FF2B5EF4-FFF2-40B4-BE49-F238E27FC236}">
                <a16:creationId xmlns:a16="http://schemas.microsoft.com/office/drawing/2014/main" id="{CBAD51D8-0001-49C1-A511-28AF3A679645}"/>
              </a:ext>
            </a:extLst>
          </p:cNvPr>
          <p:cNvSpPr/>
          <p:nvPr/>
        </p:nvSpPr>
        <p:spPr bwMode="auto">
          <a:xfrm>
            <a:off x="8077114" y="446305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graphicFrame>
        <p:nvGraphicFramePr>
          <p:cNvPr id="29" name="Table 28">
            <a:extLst>
              <a:ext uri="{FF2B5EF4-FFF2-40B4-BE49-F238E27FC236}">
                <a16:creationId xmlns:a16="http://schemas.microsoft.com/office/drawing/2014/main" id="{9F0DBB66-B85D-45A5-859A-E98E02FEE749}"/>
              </a:ext>
            </a:extLst>
          </p:cNvPr>
          <p:cNvGraphicFramePr>
            <a:graphicFrameLocks noGrp="1"/>
          </p:cNvGraphicFramePr>
          <p:nvPr>
            <p:extLst>
              <p:ext uri="{D42A27DB-BD31-4B8C-83A1-F6EECF244321}">
                <p14:modId xmlns:p14="http://schemas.microsoft.com/office/powerpoint/2010/main" val="2352513971"/>
              </p:ext>
            </p:extLst>
          </p:nvPr>
        </p:nvGraphicFramePr>
        <p:xfrm>
          <a:off x="11164123" y="2735064"/>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pPr algn="l" rtl="0"/>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pPr algn="l" rtl="0"/>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pPr algn="l" rtl="0"/>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pPr algn="l" rtl="0"/>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pPr algn="l" rtl="0"/>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pPr algn="l" rtl="0"/>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pPr algn="l" rtl="0"/>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sp>
        <p:nvSpPr>
          <p:cNvPr id="30" name="Freeform 66">
            <a:extLst>
              <a:ext uri="{FF2B5EF4-FFF2-40B4-BE49-F238E27FC236}">
                <a16:creationId xmlns:a16="http://schemas.microsoft.com/office/drawing/2014/main" id="{2DD3657C-338F-4D10-9161-14BAFE030650}"/>
              </a:ext>
            </a:extLst>
          </p:cNvPr>
          <p:cNvSpPr/>
          <p:nvPr/>
        </p:nvSpPr>
        <p:spPr bwMode="auto">
          <a:xfrm>
            <a:off x="4296107" y="4292208"/>
            <a:ext cx="3690025" cy="876494"/>
          </a:xfrm>
          <a:custGeom>
            <a:avLst/>
            <a:gdLst>
              <a:gd name="connsiteX0" fmla="*/ 0 w 2768600"/>
              <a:gd name="connsiteY0" fmla="*/ 876494 h 876494"/>
              <a:gd name="connsiteX1" fmla="*/ 444500 w 2768600"/>
              <a:gd name="connsiteY1" fmla="*/ 863794 h 876494"/>
              <a:gd name="connsiteX2" fmla="*/ 660400 w 2768600"/>
              <a:gd name="connsiteY2" fmla="*/ 787594 h 876494"/>
              <a:gd name="connsiteX3" fmla="*/ 736600 w 2768600"/>
              <a:gd name="connsiteY3" fmla="*/ 762194 h 876494"/>
              <a:gd name="connsiteX4" fmla="*/ 825500 w 2768600"/>
              <a:gd name="connsiteY4" fmla="*/ 711394 h 876494"/>
              <a:gd name="connsiteX5" fmla="*/ 863600 w 2768600"/>
              <a:gd name="connsiteY5" fmla="*/ 698694 h 876494"/>
              <a:gd name="connsiteX6" fmla="*/ 939800 w 2768600"/>
              <a:gd name="connsiteY6" fmla="*/ 647894 h 876494"/>
              <a:gd name="connsiteX7" fmla="*/ 1079500 w 2768600"/>
              <a:gd name="connsiteY7" fmla="*/ 571694 h 876494"/>
              <a:gd name="connsiteX8" fmla="*/ 1130300 w 2768600"/>
              <a:gd name="connsiteY8" fmla="*/ 546294 h 876494"/>
              <a:gd name="connsiteX9" fmla="*/ 1181100 w 2768600"/>
              <a:gd name="connsiteY9" fmla="*/ 508194 h 876494"/>
              <a:gd name="connsiteX10" fmla="*/ 1244600 w 2768600"/>
              <a:gd name="connsiteY10" fmla="*/ 482794 h 876494"/>
              <a:gd name="connsiteX11" fmla="*/ 1346200 w 2768600"/>
              <a:gd name="connsiteY11" fmla="*/ 431994 h 876494"/>
              <a:gd name="connsiteX12" fmla="*/ 1384300 w 2768600"/>
              <a:gd name="connsiteY12" fmla="*/ 393894 h 876494"/>
              <a:gd name="connsiteX13" fmla="*/ 1498600 w 2768600"/>
              <a:gd name="connsiteY13" fmla="*/ 330394 h 876494"/>
              <a:gd name="connsiteX14" fmla="*/ 1562100 w 2768600"/>
              <a:gd name="connsiteY14" fmla="*/ 304994 h 876494"/>
              <a:gd name="connsiteX15" fmla="*/ 1676400 w 2768600"/>
              <a:gd name="connsiteY15" fmla="*/ 241494 h 876494"/>
              <a:gd name="connsiteX16" fmla="*/ 1714500 w 2768600"/>
              <a:gd name="connsiteY16" fmla="*/ 216094 h 876494"/>
              <a:gd name="connsiteX17" fmla="*/ 1790700 w 2768600"/>
              <a:gd name="connsiteY17" fmla="*/ 203394 h 876494"/>
              <a:gd name="connsiteX18" fmla="*/ 1854200 w 2768600"/>
              <a:gd name="connsiteY18" fmla="*/ 190694 h 876494"/>
              <a:gd name="connsiteX19" fmla="*/ 1930400 w 2768600"/>
              <a:gd name="connsiteY19" fmla="*/ 152594 h 876494"/>
              <a:gd name="connsiteX20" fmla="*/ 1981200 w 2768600"/>
              <a:gd name="connsiteY20" fmla="*/ 127194 h 876494"/>
              <a:gd name="connsiteX21" fmla="*/ 2057400 w 2768600"/>
              <a:gd name="connsiteY21" fmla="*/ 114494 h 876494"/>
              <a:gd name="connsiteX22" fmla="*/ 2095500 w 2768600"/>
              <a:gd name="connsiteY22" fmla="*/ 89094 h 876494"/>
              <a:gd name="connsiteX23" fmla="*/ 2451100 w 2768600"/>
              <a:gd name="connsiteY23" fmla="*/ 38294 h 876494"/>
              <a:gd name="connsiteX24" fmla="*/ 2641600 w 2768600"/>
              <a:gd name="connsiteY24" fmla="*/ 12894 h 876494"/>
              <a:gd name="connsiteX25" fmla="*/ 2768600 w 2768600"/>
              <a:gd name="connsiteY25" fmla="*/ 194 h 87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68600" h="876494">
                <a:moveTo>
                  <a:pt x="0" y="876494"/>
                </a:moveTo>
                <a:cubicBezTo>
                  <a:pt x="148167" y="872261"/>
                  <a:pt x="297105" y="879474"/>
                  <a:pt x="444500" y="863794"/>
                </a:cubicBezTo>
                <a:cubicBezTo>
                  <a:pt x="502590" y="857614"/>
                  <a:pt x="596540" y="810816"/>
                  <a:pt x="660400" y="787594"/>
                </a:cubicBezTo>
                <a:cubicBezTo>
                  <a:pt x="685562" y="778444"/>
                  <a:pt x="714323" y="777046"/>
                  <a:pt x="736600" y="762194"/>
                </a:cubicBezTo>
                <a:cubicBezTo>
                  <a:pt x="774864" y="736685"/>
                  <a:pt x="780384" y="730730"/>
                  <a:pt x="825500" y="711394"/>
                </a:cubicBezTo>
                <a:cubicBezTo>
                  <a:pt x="837805" y="706121"/>
                  <a:pt x="851898" y="705195"/>
                  <a:pt x="863600" y="698694"/>
                </a:cubicBezTo>
                <a:cubicBezTo>
                  <a:pt x="890285" y="683869"/>
                  <a:pt x="912496" y="661546"/>
                  <a:pt x="939800" y="647894"/>
                </a:cubicBezTo>
                <a:cubicBezTo>
                  <a:pt x="1118933" y="558328"/>
                  <a:pt x="921368" y="659545"/>
                  <a:pt x="1079500" y="571694"/>
                </a:cubicBezTo>
                <a:cubicBezTo>
                  <a:pt x="1096050" y="562500"/>
                  <a:pt x="1114246" y="556328"/>
                  <a:pt x="1130300" y="546294"/>
                </a:cubicBezTo>
                <a:cubicBezTo>
                  <a:pt x="1148249" y="535076"/>
                  <a:pt x="1162597" y="518473"/>
                  <a:pt x="1181100" y="508194"/>
                </a:cubicBezTo>
                <a:cubicBezTo>
                  <a:pt x="1201028" y="497123"/>
                  <a:pt x="1224210" y="492989"/>
                  <a:pt x="1244600" y="482794"/>
                </a:cubicBezTo>
                <a:cubicBezTo>
                  <a:pt x="1396782" y="406703"/>
                  <a:pt x="1126468" y="519887"/>
                  <a:pt x="1346200" y="431994"/>
                </a:cubicBezTo>
                <a:cubicBezTo>
                  <a:pt x="1358900" y="419294"/>
                  <a:pt x="1369932" y="404670"/>
                  <a:pt x="1384300" y="393894"/>
                </a:cubicBezTo>
                <a:cubicBezTo>
                  <a:pt x="1407615" y="376408"/>
                  <a:pt x="1468993" y="343553"/>
                  <a:pt x="1498600" y="330394"/>
                </a:cubicBezTo>
                <a:cubicBezTo>
                  <a:pt x="1519432" y="321135"/>
                  <a:pt x="1541268" y="314253"/>
                  <a:pt x="1562100" y="304994"/>
                </a:cubicBezTo>
                <a:cubicBezTo>
                  <a:pt x="1604087" y="286333"/>
                  <a:pt x="1636943" y="266154"/>
                  <a:pt x="1676400" y="241494"/>
                </a:cubicBezTo>
                <a:cubicBezTo>
                  <a:pt x="1689343" y="233404"/>
                  <a:pt x="1700020" y="220921"/>
                  <a:pt x="1714500" y="216094"/>
                </a:cubicBezTo>
                <a:cubicBezTo>
                  <a:pt x="1738929" y="207951"/>
                  <a:pt x="1765365" y="208000"/>
                  <a:pt x="1790700" y="203394"/>
                </a:cubicBezTo>
                <a:cubicBezTo>
                  <a:pt x="1811938" y="199533"/>
                  <a:pt x="1833033" y="194927"/>
                  <a:pt x="1854200" y="190694"/>
                </a:cubicBezTo>
                <a:cubicBezTo>
                  <a:pt x="1927419" y="141881"/>
                  <a:pt x="1856788" y="184142"/>
                  <a:pt x="1930400" y="152594"/>
                </a:cubicBezTo>
                <a:cubicBezTo>
                  <a:pt x="1947801" y="145136"/>
                  <a:pt x="1963066" y="132634"/>
                  <a:pt x="1981200" y="127194"/>
                </a:cubicBezTo>
                <a:cubicBezTo>
                  <a:pt x="2005864" y="119795"/>
                  <a:pt x="2032000" y="118727"/>
                  <a:pt x="2057400" y="114494"/>
                </a:cubicBezTo>
                <a:cubicBezTo>
                  <a:pt x="2070100" y="106027"/>
                  <a:pt x="2081411" y="94965"/>
                  <a:pt x="2095500" y="89094"/>
                </a:cubicBezTo>
                <a:cubicBezTo>
                  <a:pt x="2242555" y="27821"/>
                  <a:pt x="2257250" y="48497"/>
                  <a:pt x="2451100" y="38294"/>
                </a:cubicBezTo>
                <a:lnTo>
                  <a:pt x="2641600" y="12894"/>
                </a:lnTo>
                <a:cubicBezTo>
                  <a:pt x="2749987" y="-2590"/>
                  <a:pt x="2681868" y="194"/>
                  <a:pt x="2768600" y="194"/>
                </a:cubicBezTo>
              </a:path>
            </a:pathLst>
          </a:custGeom>
          <a:noFill/>
          <a:ln w="1905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1" name="TextBox 30">
            <a:extLst>
              <a:ext uri="{FF2B5EF4-FFF2-40B4-BE49-F238E27FC236}">
                <a16:creationId xmlns:a16="http://schemas.microsoft.com/office/drawing/2014/main" id="{BF84FA71-8EC0-497A-9993-37907648D609}"/>
              </a:ext>
            </a:extLst>
          </p:cNvPr>
          <p:cNvSpPr txBox="1"/>
          <p:nvPr/>
        </p:nvSpPr>
        <p:spPr>
          <a:xfrm>
            <a:off x="697250" y="962025"/>
            <a:ext cx="9213933" cy="400110"/>
          </a:xfrm>
          <a:prstGeom prst="rect">
            <a:avLst/>
          </a:prstGeom>
          <a:noFill/>
        </p:spPr>
        <p:txBody>
          <a:bodyPr wrap="none" rtlCol="0">
            <a:spAutoFit/>
          </a:bodyPr>
          <a:lstStyle/>
          <a:p>
            <a:pPr algn="l" rtl="0"/>
            <a:r>
              <a:rPr lang="en-GB" sz="2000" dirty="0"/>
              <a:t>Yürütmeden önce Yürütmeden sonra </a:t>
            </a:r>
          </a:p>
        </p:txBody>
      </p:sp>
    </p:spTree>
    <p:extLst>
      <p:ext uri="{BB962C8B-B14F-4D97-AF65-F5344CB8AC3E}">
        <p14:creationId xmlns:p14="http://schemas.microsoft.com/office/powerpoint/2010/main" val="232981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Erişimi: LOAD</a:t>
            </a:r>
            <a:endParaRPr lang="en-US" dirty="0"/>
          </a:p>
        </p:txBody>
      </p:sp>
      <p:graphicFrame>
        <p:nvGraphicFramePr>
          <p:cNvPr id="6" name="Table 5">
            <a:extLst>
              <a:ext uri="{FF2B5EF4-FFF2-40B4-BE49-F238E27FC236}">
                <a16:creationId xmlns:a16="http://schemas.microsoft.com/office/drawing/2014/main" id="{237873E0-72CA-45AB-8F58-A7A85DA397B2}"/>
              </a:ext>
            </a:extLst>
          </p:cNvPr>
          <p:cNvGraphicFramePr>
            <a:graphicFrameLocks noGrp="1"/>
          </p:cNvGraphicFramePr>
          <p:nvPr>
            <p:extLst>
              <p:ext uri="{D42A27DB-BD31-4B8C-83A1-F6EECF244321}">
                <p14:modId xmlns:p14="http://schemas.microsoft.com/office/powerpoint/2010/main" val="3455496876"/>
              </p:ext>
            </p:extLst>
          </p:nvPr>
        </p:nvGraphicFramePr>
        <p:xfrm>
          <a:off x="306263" y="1508884"/>
          <a:ext cx="11552486" cy="3371915"/>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70">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&lt;Rt&gt;,</a:t>
                      </a:r>
                      <a:r>
                        <a:rPr lang="en-GB" sz="1200" b="0" i="0" u="none" strike="noStrike" baseline="0" dirty="0">
                          <a:effectLst/>
                          <a:latin typeface="+mn-lt"/>
                          <a:cs typeface="Arial" panose="020B0604020202020204" pitchFamily="34" charset="0"/>
                        </a:rPr>
                        <a:t> = doğrudan numara</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Yük </a:t>
                      </a:r>
                      <a:r>
                        <a:rPr lang="en-GB" sz="1200" b="0" i="0" u="none" strike="noStrike" baseline="0" dirty="0">
                          <a:effectLst/>
                          <a:latin typeface="+mn-lt"/>
                          <a:cs typeface="Arial" panose="020B0604020202020204" pitchFamily="34" charset="0"/>
                        </a:rPr>
                        <a:t>bir sicile anında veri.</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R0, = 0x12345678</a:t>
                      </a:r>
                    </a:p>
                  </a:txBody>
                  <a:tcPr marL="121872" marR="121872" marT="45712" marB="45712"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0x12345678</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1"/>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&lt;Rt&gt;, [</a:t>
                      </a:r>
                      <a:r>
                        <a:rPr lang="en-GB" sz="1200" b="0" i="0" u="none" strike="noStrike" baseline="0" dirty="0">
                          <a:effectLst/>
                          <a:latin typeface="+mn-lt"/>
                          <a:cs typeface="Arial" panose="020B0604020202020204" pitchFamily="34" charset="0"/>
                        </a:rPr>
                        <a:t>&lt;Rn&gt;, sabit</a:t>
                      </a:r>
                      <a:r>
                        <a:rPr lang="en-GB" sz="1200" b="0" i="0" u="none" strike="noStrike" dirty="0">
                          <a:effectLst/>
                          <a:latin typeface="+mn-lt"/>
                          <a:cs typeface="Arial" panose="020B0604020202020204" pitchFamily="34" charset="0"/>
                        </a:rPr>
                        <a:t>]</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Hafızadan kelime yükle</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 bellek [R1 + 4].</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 R0, [R1,</a:t>
                      </a:r>
                      <a:r>
                        <a:rPr lang="en-GB" sz="1200" b="0" i="0" u="none" strike="noStrike" baseline="0" dirty="0">
                          <a:effectLst/>
                          <a:latin typeface="+mn-lt"/>
                          <a:cs typeface="Arial" panose="020B0604020202020204" pitchFamily="34" charset="0"/>
                        </a:rPr>
                        <a:t> 4]</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+ 4]</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2"/>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 &lt;Rt&gt;, [&lt;Rn&gt;,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Kelime yükle</a:t>
                      </a:r>
                      <a:r>
                        <a:rPr lang="en-GB" sz="1200" b="0" i="0" u="none" strike="noStrike" baseline="0" dirty="0">
                          <a:effectLst/>
                          <a:latin typeface="+mn-lt"/>
                          <a:cs typeface="Arial" panose="020B0604020202020204" pitchFamily="34" charset="0"/>
                        </a:rPr>
                        <a:t> hafızadan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 bellek [&lt;Rn&gt; +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LDRH</a:t>
                      </a:r>
                      <a:r>
                        <a:rPr lang="en-GB" sz="1200" b="0" i="0" u="none" strike="noStrike" baseline="0" dirty="0">
                          <a:effectLst/>
                          <a:latin typeface="+mn-lt"/>
                          <a:cs typeface="Arial" panose="020B0604020202020204" pitchFamily="34" charset="0"/>
                        </a:rPr>
                        <a:t> &lt;Rt&gt;, [&lt;Rn&gt;,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Yarım yükle</a:t>
                      </a:r>
                      <a:r>
                        <a:rPr lang="en-GB" sz="1200" b="0" i="0" u="none" strike="noStrike" baseline="0" dirty="0">
                          <a:effectLst/>
                          <a:latin typeface="+mn-lt"/>
                          <a:cs typeface="Arial" panose="020B0604020202020204" pitchFamily="34" charset="0"/>
                        </a:rPr>
                        <a:t> hafızadaki kelime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 bellek [&lt;Rn&gt; +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LDRH</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r h="57074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LDRB</a:t>
                      </a:r>
                      <a:r>
                        <a:rPr lang="en-GB" sz="1200" b="0" i="0" u="none" strike="noStrike" baseline="0" dirty="0">
                          <a:effectLst/>
                          <a:latin typeface="+mn-lt"/>
                          <a:cs typeface="Arial" panose="020B0604020202020204" pitchFamily="34" charset="0"/>
                        </a:rPr>
                        <a:t> &lt;Rt&gt;, [&lt;Rn&gt;,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Bir bayt yükle </a:t>
                      </a:r>
                      <a:r>
                        <a:rPr lang="en-GB" sz="1200" b="0" i="0" u="none" strike="noStrike" baseline="0" dirty="0">
                          <a:effectLst/>
                          <a:latin typeface="+mn-lt"/>
                          <a:cs typeface="Arial" panose="020B0604020202020204" pitchFamily="34" charset="0"/>
                        </a:rPr>
                        <a:t>hafızadan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Rt = bellek [&lt;Rn&gt; +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LDRB</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R2]</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630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Erişimi: LOAD</a:t>
            </a:r>
            <a:endParaRPr lang="en-US" dirty="0"/>
          </a:p>
        </p:txBody>
      </p:sp>
      <p:graphicFrame>
        <p:nvGraphicFramePr>
          <p:cNvPr id="6" name="Table 5">
            <a:extLst>
              <a:ext uri="{FF2B5EF4-FFF2-40B4-BE49-F238E27FC236}">
                <a16:creationId xmlns:a16="http://schemas.microsoft.com/office/drawing/2014/main" id="{0E5DC56A-61A1-42A3-94E4-0821346624CB}"/>
              </a:ext>
            </a:extLst>
          </p:cNvPr>
          <p:cNvGraphicFramePr>
            <a:graphicFrameLocks noGrp="1"/>
          </p:cNvGraphicFramePr>
          <p:nvPr>
            <p:extLst>
              <p:ext uri="{D42A27DB-BD31-4B8C-83A1-F6EECF244321}">
                <p14:modId xmlns:p14="http://schemas.microsoft.com/office/powerpoint/2010/main" val="500489566"/>
              </p:ext>
            </p:extLst>
          </p:nvPr>
        </p:nvGraphicFramePr>
        <p:xfrm>
          <a:off x="492125" y="1590770"/>
          <a:ext cx="11552486" cy="2307586"/>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43">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0"/>
                  </a:ext>
                </a:extLst>
              </a:tr>
              <a:tr h="100656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SH &lt;Rt&gt;, [&lt;Rn&gt;, &lt;Rm&gt;]</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Hafızadan işaretli yarım kelimeyi yükle </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 SignExtend (bellek [Rn + Rm]).</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LDRSH R0, [R1, R2]</a:t>
                      </a:r>
                    </a:p>
                  </a:txBody>
                  <a:tcPr marL="121872" marR="121872"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R2]</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1"/>
                  </a:ext>
                </a:extLst>
              </a:tr>
              <a:tr h="7828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a:t>
                      </a:r>
                      <a:r>
                        <a:rPr lang="en-GB" sz="1200" b="0" i="0" u="none" strike="noStrike" baseline="0" dirty="0">
                          <a:effectLst/>
                          <a:latin typeface="+mn-lt"/>
                          <a:cs typeface="Arial" panose="020B0604020202020204" pitchFamily="34" charset="0"/>
                        </a:rPr>
                        <a:t>SB &lt;Rt&gt;, [&lt;Rn&gt;, &lt;Rm&gt;]</a:t>
                      </a:r>
                      <a:endParaRPr lang="en-GB" sz="1200" b="0" i="0" u="none" strike="noStrike" dirty="0">
                        <a:effectLst/>
                        <a:latin typeface="+mn-lt"/>
                        <a:cs typeface="Arial" panose="020B0604020202020204" pitchFamily="34" charset="0"/>
                      </a:endParaRP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Hafızadan imzalanmış bayt yükle </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Rt = SignExtend (bellek [Rn + Rm]).</a:t>
                      </a:r>
                    </a:p>
                  </a:txBody>
                  <a:tcPr marL="121872" marR="121872" marT="45712" marB="4571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LDRSB R0, [R1, R2]</a:t>
                      </a:r>
                    </a:p>
                  </a:txBody>
                  <a:tcPr marL="121872" marR="121872" marT="45712" marB="4571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a:t>
                      </a:r>
                      <a:r>
                        <a:rPr lang="en-GB" sz="1200" b="0" i="0" u="none" strike="noStrike" baseline="0" dirty="0">
                          <a:effectLst/>
                          <a:latin typeface="+mn-lt"/>
                          <a:cs typeface="Arial" panose="020B0604020202020204" pitchFamily="34" charset="0"/>
                        </a:rPr>
                        <a:t> bellek [R1 + R2]</a:t>
                      </a:r>
                      <a:endParaRPr lang="en-GB" sz="1200" b="0" i="0" u="none" strike="noStrike" dirty="0">
                        <a:effectLst/>
                        <a:latin typeface="+mn-lt"/>
                        <a:cs typeface="Arial" panose="020B0604020202020204" pitchFamily="34" charset="0"/>
                      </a:endParaRPr>
                    </a:p>
                  </a:txBody>
                  <a:tcPr marL="121872" marR="121872" marT="45712" marB="45712"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7931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Erişimi: </a:t>
            </a:r>
            <a:r>
              <a:rPr lang="tr-TR" dirty="0" err="1" smtClean="0"/>
              <a:t>Store</a:t>
            </a:r>
            <a:r>
              <a:rPr lang="en-GB" dirty="0" smtClean="0"/>
              <a:t> </a:t>
            </a:r>
            <a:r>
              <a:rPr lang="en-GB" dirty="0"/>
              <a:t>Talimatı</a:t>
            </a:r>
            <a:endParaRPr lang="en-US" dirty="0"/>
          </a:p>
        </p:txBody>
      </p:sp>
      <p:sp>
        <p:nvSpPr>
          <p:cNvPr id="6" name="Right Arrow 19">
            <a:extLst>
              <a:ext uri="{FF2B5EF4-FFF2-40B4-BE49-F238E27FC236}">
                <a16:creationId xmlns:a16="http://schemas.microsoft.com/office/drawing/2014/main" id="{CF90ACE5-6ACE-432E-A123-516BC66026E4}"/>
              </a:ext>
            </a:extLst>
          </p:cNvPr>
          <p:cNvSpPr/>
          <p:nvPr/>
        </p:nvSpPr>
        <p:spPr bwMode="auto">
          <a:xfrm>
            <a:off x="4666903" y="3996860"/>
            <a:ext cx="2772381" cy="250826"/>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7" name="TextBox 6">
            <a:extLst>
              <a:ext uri="{FF2B5EF4-FFF2-40B4-BE49-F238E27FC236}">
                <a16:creationId xmlns:a16="http://schemas.microsoft.com/office/drawing/2014/main" id="{69159E1B-04B1-437E-A203-54E89EB9BC5C}"/>
              </a:ext>
            </a:extLst>
          </p:cNvPr>
          <p:cNvSpPr txBox="1"/>
          <p:nvPr/>
        </p:nvSpPr>
        <p:spPr>
          <a:xfrm>
            <a:off x="4995174" y="3616917"/>
            <a:ext cx="2115840" cy="369332"/>
          </a:xfrm>
          <a:prstGeom prst="rect">
            <a:avLst/>
          </a:prstGeom>
          <a:noFill/>
        </p:spPr>
        <p:txBody>
          <a:bodyPr wrap="square" rtlCol="0">
            <a:spAutoFit/>
          </a:bodyPr>
          <a:lstStyle/>
          <a:p>
            <a:pPr algn="l" rtl="0"/>
            <a:r>
              <a:rPr lang="en-GB" dirty="0">
                <a:solidFill>
                  <a:srgbClr val="FF0000"/>
                </a:solidFill>
              </a:rPr>
              <a:t>STR R5, [R2]</a:t>
            </a:r>
          </a:p>
        </p:txBody>
      </p:sp>
      <p:graphicFrame>
        <p:nvGraphicFramePr>
          <p:cNvPr id="8" name="Table 7">
            <a:extLst>
              <a:ext uri="{FF2B5EF4-FFF2-40B4-BE49-F238E27FC236}">
                <a16:creationId xmlns:a16="http://schemas.microsoft.com/office/drawing/2014/main" id="{265E26E0-2C55-4443-9B6B-A4A0DA6BA67B}"/>
              </a:ext>
            </a:extLst>
          </p:cNvPr>
          <p:cNvGraphicFramePr>
            <a:graphicFrameLocks noGrp="1"/>
          </p:cNvGraphicFramePr>
          <p:nvPr>
            <p:extLst>
              <p:ext uri="{D42A27DB-BD31-4B8C-83A1-F6EECF244321}">
                <p14:modId xmlns:p14="http://schemas.microsoft.com/office/powerpoint/2010/main" val="2159916474"/>
              </p:ext>
            </p:extLst>
          </p:nvPr>
        </p:nvGraphicFramePr>
        <p:xfrm>
          <a:off x="223118" y="4662190"/>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pPr algn="l" rtl="0"/>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0xAAAA0000</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FCD4FB98-1714-4CC9-B8CC-DB74B441D8A5}"/>
              </a:ext>
            </a:extLst>
          </p:cNvPr>
          <p:cNvSpPr/>
          <p:nvPr/>
        </p:nvSpPr>
        <p:spPr>
          <a:xfrm>
            <a:off x="2749186" y="4686102"/>
            <a:ext cx="1736047" cy="369332"/>
          </a:xfrm>
          <a:prstGeom prst="rect">
            <a:avLst/>
          </a:prstGeom>
        </p:spPr>
        <p:txBody>
          <a:bodyPr wrap="square">
            <a:spAutoFit/>
          </a:bodyPr>
          <a:lstStyle/>
          <a:p>
            <a:pPr algn="ctr" rtl="0">
              <a:defRPr/>
            </a:pPr>
            <a:r>
              <a:rPr lang="en-GB" dirty="0">
                <a:solidFill>
                  <a:schemeClr val="tx1"/>
                </a:solidFill>
              </a:rPr>
              <a:t>0X0000B00</a:t>
            </a:r>
          </a:p>
        </p:txBody>
      </p:sp>
      <p:sp>
        <p:nvSpPr>
          <p:cNvPr id="10" name="Rectangle 9">
            <a:extLst>
              <a:ext uri="{FF2B5EF4-FFF2-40B4-BE49-F238E27FC236}">
                <a16:creationId xmlns:a16="http://schemas.microsoft.com/office/drawing/2014/main" id="{FB89123D-ADC8-4836-955F-79E72CEDE331}"/>
              </a:ext>
            </a:extLst>
          </p:cNvPr>
          <p:cNvSpPr/>
          <p:nvPr/>
        </p:nvSpPr>
        <p:spPr>
          <a:xfrm>
            <a:off x="2994543" y="5023535"/>
            <a:ext cx="1285928" cy="369332"/>
          </a:xfrm>
          <a:prstGeom prst="rect">
            <a:avLst/>
          </a:prstGeom>
        </p:spPr>
        <p:txBody>
          <a:bodyPr wrap="none">
            <a:spAutoFit/>
          </a:bodyPr>
          <a:lstStyle/>
          <a:p>
            <a:pPr algn="ctr" rtl="0">
              <a:defRPr/>
            </a:pPr>
            <a:r>
              <a:rPr lang="en-GB" dirty="0">
                <a:solidFill>
                  <a:schemeClr val="tx1"/>
                </a:solidFill>
              </a:rPr>
              <a:t>0X0000B04</a:t>
            </a:r>
          </a:p>
        </p:txBody>
      </p:sp>
      <p:sp>
        <p:nvSpPr>
          <p:cNvPr id="11" name="Rectangle 10">
            <a:extLst>
              <a:ext uri="{FF2B5EF4-FFF2-40B4-BE49-F238E27FC236}">
                <a16:creationId xmlns:a16="http://schemas.microsoft.com/office/drawing/2014/main" id="{AADDBD8F-A5D0-435C-AD9D-31818037F0E6}"/>
              </a:ext>
            </a:extLst>
          </p:cNvPr>
          <p:cNvSpPr/>
          <p:nvPr/>
        </p:nvSpPr>
        <p:spPr>
          <a:xfrm>
            <a:off x="2953949" y="5436892"/>
            <a:ext cx="1285928" cy="369332"/>
          </a:xfrm>
          <a:prstGeom prst="rect">
            <a:avLst/>
          </a:prstGeom>
        </p:spPr>
        <p:txBody>
          <a:bodyPr wrap="none">
            <a:spAutoFit/>
          </a:bodyPr>
          <a:lstStyle/>
          <a:p>
            <a:pPr algn="ctr" rtl="0">
              <a:defRPr/>
            </a:pPr>
            <a:r>
              <a:rPr lang="en-GB" dirty="0">
                <a:solidFill>
                  <a:schemeClr val="tx1"/>
                </a:solidFill>
              </a:rPr>
              <a:t>0X0000B08</a:t>
            </a:r>
          </a:p>
        </p:txBody>
      </p:sp>
      <p:sp>
        <p:nvSpPr>
          <p:cNvPr id="12" name="Rectangle 11">
            <a:extLst>
              <a:ext uri="{FF2B5EF4-FFF2-40B4-BE49-F238E27FC236}">
                <a16:creationId xmlns:a16="http://schemas.microsoft.com/office/drawing/2014/main" id="{BFA1D134-32C2-45FB-B395-EBDCA4143D45}"/>
              </a:ext>
            </a:extLst>
          </p:cNvPr>
          <p:cNvSpPr/>
          <p:nvPr/>
        </p:nvSpPr>
        <p:spPr>
          <a:xfrm>
            <a:off x="2950201" y="5874646"/>
            <a:ext cx="1334019" cy="369332"/>
          </a:xfrm>
          <a:prstGeom prst="rect">
            <a:avLst/>
          </a:prstGeom>
        </p:spPr>
        <p:txBody>
          <a:bodyPr wrap="none">
            <a:spAutoFit/>
          </a:bodyPr>
          <a:lstStyle/>
          <a:p>
            <a:pPr algn="ctr" rtl="0">
              <a:defRPr/>
            </a:pPr>
            <a:r>
              <a:rPr lang="en-GB" dirty="0">
                <a:solidFill>
                  <a:schemeClr val="tx1"/>
                </a:solidFill>
              </a:rPr>
              <a:t>0X0000B0C</a:t>
            </a:r>
          </a:p>
        </p:txBody>
      </p:sp>
      <p:cxnSp>
        <p:nvCxnSpPr>
          <p:cNvPr id="13" name="Straight Connector 12">
            <a:extLst>
              <a:ext uri="{FF2B5EF4-FFF2-40B4-BE49-F238E27FC236}">
                <a16:creationId xmlns:a16="http://schemas.microsoft.com/office/drawing/2014/main" id="{6B42C8F3-97F5-440C-B2C2-7894653DDF4C}"/>
              </a:ext>
            </a:extLst>
          </p:cNvPr>
          <p:cNvCxnSpPr/>
          <p:nvPr/>
        </p:nvCxnSpPr>
        <p:spPr bwMode="auto">
          <a:xfrm>
            <a:off x="1749695" y="3350817"/>
            <a:ext cx="0" cy="428119"/>
          </a:xfrm>
          <a:prstGeom prst="line">
            <a:avLst/>
          </a:prstGeom>
          <a:noFill/>
          <a:ln w="19050" cap="flat" cmpd="sng" algn="ctr">
            <a:solidFill>
              <a:schemeClr val="tx1"/>
            </a:solidFill>
            <a:prstDash val="sysDot"/>
            <a:round/>
            <a:headEnd type="none" w="med" len="med"/>
            <a:tailEnd type="none" w="med" len="med"/>
          </a:ln>
          <a:effectLst/>
        </p:spPr>
      </p:cxnSp>
      <p:sp>
        <p:nvSpPr>
          <p:cNvPr id="14" name="Freeform 66">
            <a:extLst>
              <a:ext uri="{FF2B5EF4-FFF2-40B4-BE49-F238E27FC236}">
                <a16:creationId xmlns:a16="http://schemas.microsoft.com/office/drawing/2014/main" id="{AED7B9D4-9111-4479-8D99-CC87A8516464}"/>
              </a:ext>
            </a:extLst>
          </p:cNvPr>
          <p:cNvSpPr/>
          <p:nvPr/>
        </p:nvSpPr>
        <p:spPr bwMode="auto">
          <a:xfrm flipV="1">
            <a:off x="3596913" y="2972029"/>
            <a:ext cx="3966050" cy="608276"/>
          </a:xfrm>
          <a:custGeom>
            <a:avLst/>
            <a:gdLst>
              <a:gd name="connsiteX0" fmla="*/ 0 w 2768600"/>
              <a:gd name="connsiteY0" fmla="*/ 876494 h 876494"/>
              <a:gd name="connsiteX1" fmla="*/ 444500 w 2768600"/>
              <a:gd name="connsiteY1" fmla="*/ 863794 h 876494"/>
              <a:gd name="connsiteX2" fmla="*/ 660400 w 2768600"/>
              <a:gd name="connsiteY2" fmla="*/ 787594 h 876494"/>
              <a:gd name="connsiteX3" fmla="*/ 736600 w 2768600"/>
              <a:gd name="connsiteY3" fmla="*/ 762194 h 876494"/>
              <a:gd name="connsiteX4" fmla="*/ 825500 w 2768600"/>
              <a:gd name="connsiteY4" fmla="*/ 711394 h 876494"/>
              <a:gd name="connsiteX5" fmla="*/ 863600 w 2768600"/>
              <a:gd name="connsiteY5" fmla="*/ 698694 h 876494"/>
              <a:gd name="connsiteX6" fmla="*/ 939800 w 2768600"/>
              <a:gd name="connsiteY6" fmla="*/ 647894 h 876494"/>
              <a:gd name="connsiteX7" fmla="*/ 1079500 w 2768600"/>
              <a:gd name="connsiteY7" fmla="*/ 571694 h 876494"/>
              <a:gd name="connsiteX8" fmla="*/ 1130300 w 2768600"/>
              <a:gd name="connsiteY8" fmla="*/ 546294 h 876494"/>
              <a:gd name="connsiteX9" fmla="*/ 1181100 w 2768600"/>
              <a:gd name="connsiteY9" fmla="*/ 508194 h 876494"/>
              <a:gd name="connsiteX10" fmla="*/ 1244600 w 2768600"/>
              <a:gd name="connsiteY10" fmla="*/ 482794 h 876494"/>
              <a:gd name="connsiteX11" fmla="*/ 1346200 w 2768600"/>
              <a:gd name="connsiteY11" fmla="*/ 431994 h 876494"/>
              <a:gd name="connsiteX12" fmla="*/ 1384300 w 2768600"/>
              <a:gd name="connsiteY12" fmla="*/ 393894 h 876494"/>
              <a:gd name="connsiteX13" fmla="*/ 1498600 w 2768600"/>
              <a:gd name="connsiteY13" fmla="*/ 330394 h 876494"/>
              <a:gd name="connsiteX14" fmla="*/ 1562100 w 2768600"/>
              <a:gd name="connsiteY14" fmla="*/ 304994 h 876494"/>
              <a:gd name="connsiteX15" fmla="*/ 1676400 w 2768600"/>
              <a:gd name="connsiteY15" fmla="*/ 241494 h 876494"/>
              <a:gd name="connsiteX16" fmla="*/ 1714500 w 2768600"/>
              <a:gd name="connsiteY16" fmla="*/ 216094 h 876494"/>
              <a:gd name="connsiteX17" fmla="*/ 1790700 w 2768600"/>
              <a:gd name="connsiteY17" fmla="*/ 203394 h 876494"/>
              <a:gd name="connsiteX18" fmla="*/ 1854200 w 2768600"/>
              <a:gd name="connsiteY18" fmla="*/ 190694 h 876494"/>
              <a:gd name="connsiteX19" fmla="*/ 1930400 w 2768600"/>
              <a:gd name="connsiteY19" fmla="*/ 152594 h 876494"/>
              <a:gd name="connsiteX20" fmla="*/ 1981200 w 2768600"/>
              <a:gd name="connsiteY20" fmla="*/ 127194 h 876494"/>
              <a:gd name="connsiteX21" fmla="*/ 2057400 w 2768600"/>
              <a:gd name="connsiteY21" fmla="*/ 114494 h 876494"/>
              <a:gd name="connsiteX22" fmla="*/ 2095500 w 2768600"/>
              <a:gd name="connsiteY22" fmla="*/ 89094 h 876494"/>
              <a:gd name="connsiteX23" fmla="*/ 2451100 w 2768600"/>
              <a:gd name="connsiteY23" fmla="*/ 38294 h 876494"/>
              <a:gd name="connsiteX24" fmla="*/ 2641600 w 2768600"/>
              <a:gd name="connsiteY24" fmla="*/ 12894 h 876494"/>
              <a:gd name="connsiteX25" fmla="*/ 2768600 w 2768600"/>
              <a:gd name="connsiteY25" fmla="*/ 194 h 87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68600" h="876494">
                <a:moveTo>
                  <a:pt x="0" y="876494"/>
                </a:moveTo>
                <a:cubicBezTo>
                  <a:pt x="148167" y="872261"/>
                  <a:pt x="297105" y="879474"/>
                  <a:pt x="444500" y="863794"/>
                </a:cubicBezTo>
                <a:cubicBezTo>
                  <a:pt x="502590" y="857614"/>
                  <a:pt x="596540" y="810816"/>
                  <a:pt x="660400" y="787594"/>
                </a:cubicBezTo>
                <a:cubicBezTo>
                  <a:pt x="685562" y="778444"/>
                  <a:pt x="714323" y="777046"/>
                  <a:pt x="736600" y="762194"/>
                </a:cubicBezTo>
                <a:cubicBezTo>
                  <a:pt x="774864" y="736685"/>
                  <a:pt x="780384" y="730730"/>
                  <a:pt x="825500" y="711394"/>
                </a:cubicBezTo>
                <a:cubicBezTo>
                  <a:pt x="837805" y="706121"/>
                  <a:pt x="851898" y="705195"/>
                  <a:pt x="863600" y="698694"/>
                </a:cubicBezTo>
                <a:cubicBezTo>
                  <a:pt x="890285" y="683869"/>
                  <a:pt x="912496" y="661546"/>
                  <a:pt x="939800" y="647894"/>
                </a:cubicBezTo>
                <a:cubicBezTo>
                  <a:pt x="1118933" y="558328"/>
                  <a:pt x="921368" y="659545"/>
                  <a:pt x="1079500" y="571694"/>
                </a:cubicBezTo>
                <a:cubicBezTo>
                  <a:pt x="1096050" y="562500"/>
                  <a:pt x="1114246" y="556328"/>
                  <a:pt x="1130300" y="546294"/>
                </a:cubicBezTo>
                <a:cubicBezTo>
                  <a:pt x="1148249" y="535076"/>
                  <a:pt x="1162597" y="518473"/>
                  <a:pt x="1181100" y="508194"/>
                </a:cubicBezTo>
                <a:cubicBezTo>
                  <a:pt x="1201028" y="497123"/>
                  <a:pt x="1224210" y="492989"/>
                  <a:pt x="1244600" y="482794"/>
                </a:cubicBezTo>
                <a:cubicBezTo>
                  <a:pt x="1396782" y="406703"/>
                  <a:pt x="1126468" y="519887"/>
                  <a:pt x="1346200" y="431994"/>
                </a:cubicBezTo>
                <a:cubicBezTo>
                  <a:pt x="1358900" y="419294"/>
                  <a:pt x="1369932" y="404670"/>
                  <a:pt x="1384300" y="393894"/>
                </a:cubicBezTo>
                <a:cubicBezTo>
                  <a:pt x="1407615" y="376408"/>
                  <a:pt x="1468993" y="343553"/>
                  <a:pt x="1498600" y="330394"/>
                </a:cubicBezTo>
                <a:cubicBezTo>
                  <a:pt x="1519432" y="321135"/>
                  <a:pt x="1541268" y="314253"/>
                  <a:pt x="1562100" y="304994"/>
                </a:cubicBezTo>
                <a:cubicBezTo>
                  <a:pt x="1604087" y="286333"/>
                  <a:pt x="1636943" y="266154"/>
                  <a:pt x="1676400" y="241494"/>
                </a:cubicBezTo>
                <a:cubicBezTo>
                  <a:pt x="1689343" y="233404"/>
                  <a:pt x="1700020" y="220921"/>
                  <a:pt x="1714500" y="216094"/>
                </a:cubicBezTo>
                <a:cubicBezTo>
                  <a:pt x="1738929" y="207951"/>
                  <a:pt x="1765365" y="208000"/>
                  <a:pt x="1790700" y="203394"/>
                </a:cubicBezTo>
                <a:cubicBezTo>
                  <a:pt x="1811938" y="199533"/>
                  <a:pt x="1833033" y="194927"/>
                  <a:pt x="1854200" y="190694"/>
                </a:cubicBezTo>
                <a:cubicBezTo>
                  <a:pt x="1927419" y="141881"/>
                  <a:pt x="1856788" y="184142"/>
                  <a:pt x="1930400" y="152594"/>
                </a:cubicBezTo>
                <a:cubicBezTo>
                  <a:pt x="1947801" y="145136"/>
                  <a:pt x="1963066" y="132634"/>
                  <a:pt x="1981200" y="127194"/>
                </a:cubicBezTo>
                <a:cubicBezTo>
                  <a:pt x="2005864" y="119795"/>
                  <a:pt x="2032000" y="118727"/>
                  <a:pt x="2057400" y="114494"/>
                </a:cubicBezTo>
                <a:cubicBezTo>
                  <a:pt x="2070100" y="106027"/>
                  <a:pt x="2081411" y="94965"/>
                  <a:pt x="2095500" y="89094"/>
                </a:cubicBezTo>
                <a:cubicBezTo>
                  <a:pt x="2242555" y="27821"/>
                  <a:pt x="2257250" y="48497"/>
                  <a:pt x="2451100" y="38294"/>
                </a:cubicBezTo>
                <a:lnTo>
                  <a:pt x="2641600" y="12894"/>
                </a:lnTo>
                <a:cubicBezTo>
                  <a:pt x="2749987" y="-2590"/>
                  <a:pt x="2681868" y="194"/>
                  <a:pt x="2768600" y="194"/>
                </a:cubicBezTo>
              </a:path>
            </a:pathLst>
          </a:custGeom>
          <a:noFill/>
          <a:ln w="19050" cap="flat" cmpd="sng" algn="ctr">
            <a:solidFill>
              <a:srgbClr val="FF00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15" name="Rectangle 14">
            <a:extLst>
              <a:ext uri="{FF2B5EF4-FFF2-40B4-BE49-F238E27FC236}">
                <a16:creationId xmlns:a16="http://schemas.microsoft.com/office/drawing/2014/main" id="{FDDC2674-B1F0-425B-9D54-81CBBBB68596}"/>
              </a:ext>
            </a:extLst>
          </p:cNvPr>
          <p:cNvSpPr/>
          <p:nvPr/>
        </p:nvSpPr>
        <p:spPr bwMode="auto">
          <a:xfrm>
            <a:off x="415508" y="1514706"/>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6" name="Rectangle 15">
            <a:extLst>
              <a:ext uri="{FF2B5EF4-FFF2-40B4-BE49-F238E27FC236}">
                <a16:creationId xmlns:a16="http://schemas.microsoft.com/office/drawing/2014/main" id="{079305C6-0788-40DB-90F3-49CE7E9842F7}"/>
              </a:ext>
            </a:extLst>
          </p:cNvPr>
          <p:cNvSpPr/>
          <p:nvPr/>
        </p:nvSpPr>
        <p:spPr bwMode="auto">
          <a:xfrm>
            <a:off x="415508" y="177664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7" name="Rectangle 16">
            <a:extLst>
              <a:ext uri="{FF2B5EF4-FFF2-40B4-BE49-F238E27FC236}">
                <a16:creationId xmlns:a16="http://schemas.microsoft.com/office/drawing/2014/main" id="{8E32626C-BFE6-4AA5-9292-450218A3C71E}"/>
              </a:ext>
            </a:extLst>
          </p:cNvPr>
          <p:cNvSpPr/>
          <p:nvPr/>
        </p:nvSpPr>
        <p:spPr bwMode="auto">
          <a:xfrm>
            <a:off x="415508" y="2052868"/>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solidFill>
                  <a:srgbClr val="FF0000"/>
                </a:solidFill>
              </a:rPr>
              <a:t>0X0000B04</a:t>
            </a:r>
          </a:p>
        </p:txBody>
      </p:sp>
      <p:sp>
        <p:nvSpPr>
          <p:cNvPr id="18" name="Rectangle 17">
            <a:extLst>
              <a:ext uri="{FF2B5EF4-FFF2-40B4-BE49-F238E27FC236}">
                <a16:creationId xmlns:a16="http://schemas.microsoft.com/office/drawing/2014/main" id="{0E6E0F5A-66B0-4F6C-A6DE-C9222AD8C26F}"/>
              </a:ext>
            </a:extLst>
          </p:cNvPr>
          <p:cNvSpPr/>
          <p:nvPr/>
        </p:nvSpPr>
        <p:spPr bwMode="auto">
          <a:xfrm>
            <a:off x="415508" y="234179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19" name="Rectangle 18">
            <a:extLst>
              <a:ext uri="{FF2B5EF4-FFF2-40B4-BE49-F238E27FC236}">
                <a16:creationId xmlns:a16="http://schemas.microsoft.com/office/drawing/2014/main" id="{258E257E-226F-4551-9AA0-37D4EE7D9898}"/>
              </a:ext>
            </a:extLst>
          </p:cNvPr>
          <p:cNvSpPr/>
          <p:nvPr/>
        </p:nvSpPr>
        <p:spPr bwMode="auto">
          <a:xfrm>
            <a:off x="415508" y="2603731"/>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sp>
        <p:nvSpPr>
          <p:cNvPr id="20" name="Rectangle 19">
            <a:extLst>
              <a:ext uri="{FF2B5EF4-FFF2-40B4-BE49-F238E27FC236}">
                <a16:creationId xmlns:a16="http://schemas.microsoft.com/office/drawing/2014/main" id="{8ABC9564-B7EB-4AE9-BE3C-5A485881C8AB}"/>
              </a:ext>
            </a:extLst>
          </p:cNvPr>
          <p:cNvSpPr/>
          <p:nvPr/>
        </p:nvSpPr>
        <p:spPr bwMode="auto">
          <a:xfrm>
            <a:off x="415508" y="2891068"/>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l" rtl="0" fontAlgn="auto">
              <a:spcBef>
                <a:spcPts val="0"/>
              </a:spcBef>
              <a:spcAft>
                <a:spcPts val="0"/>
              </a:spcAft>
              <a:defRPr/>
            </a:pPr>
            <a:r>
              <a:rPr lang="en-GB" sz="1050" dirty="0">
                <a:solidFill>
                  <a:schemeClr val="tx1"/>
                </a:solidFill>
              </a:rPr>
              <a:t> </a:t>
            </a:r>
            <a:r>
              <a:rPr lang="en-GB" sz="1050" dirty="0">
                <a:solidFill>
                  <a:srgbClr val="FF0000"/>
                </a:solidFill>
              </a:rPr>
              <a:t>0xBBBB000C</a:t>
            </a:r>
          </a:p>
        </p:txBody>
      </p:sp>
      <p:sp>
        <p:nvSpPr>
          <p:cNvPr id="21" name="Rectangle 20">
            <a:extLst>
              <a:ext uri="{FF2B5EF4-FFF2-40B4-BE49-F238E27FC236}">
                <a16:creationId xmlns:a16="http://schemas.microsoft.com/office/drawing/2014/main" id="{419D9802-8F18-4B06-827F-9A1342576E1F}"/>
              </a:ext>
            </a:extLst>
          </p:cNvPr>
          <p:cNvSpPr/>
          <p:nvPr/>
        </p:nvSpPr>
        <p:spPr bwMode="auto">
          <a:xfrm>
            <a:off x="415508" y="3141893"/>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050" dirty="0"/>
          </a:p>
        </p:txBody>
      </p:sp>
      <p:graphicFrame>
        <p:nvGraphicFramePr>
          <p:cNvPr id="22" name="Table 21">
            <a:extLst>
              <a:ext uri="{FF2B5EF4-FFF2-40B4-BE49-F238E27FC236}">
                <a16:creationId xmlns:a16="http://schemas.microsoft.com/office/drawing/2014/main" id="{D84E5E97-E1DE-46C4-9ACC-CC44B3E03543}"/>
              </a:ext>
            </a:extLst>
          </p:cNvPr>
          <p:cNvGraphicFramePr>
            <a:graphicFrameLocks noGrp="1"/>
          </p:cNvGraphicFramePr>
          <p:nvPr>
            <p:extLst>
              <p:ext uri="{D42A27DB-BD31-4B8C-83A1-F6EECF244321}">
                <p14:modId xmlns:p14="http://schemas.microsoft.com/office/powerpoint/2010/main" val="2477702920"/>
              </p:ext>
            </p:extLst>
          </p:nvPr>
        </p:nvGraphicFramePr>
        <p:xfrm>
          <a:off x="3502518" y="1413901"/>
          <a:ext cx="888320" cy="1958340"/>
        </p:xfrm>
        <a:graphic>
          <a:graphicData uri="http://schemas.openxmlformats.org/drawingml/2006/table">
            <a:tbl>
              <a:tblPr firstRow="1" bandRow="1">
                <a:tableStyleId>{5C22544A-7EE6-4342-B048-85BDC9FD1C3A}</a:tableStyleId>
              </a:tblPr>
              <a:tblGrid>
                <a:gridCol w="888320">
                  <a:extLst>
                    <a:ext uri="{9D8B030D-6E8A-4147-A177-3AD203B41FA5}">
                      <a16:colId xmlns:a16="http://schemas.microsoft.com/office/drawing/2014/main" val="20000"/>
                    </a:ext>
                  </a:extLst>
                </a:gridCol>
              </a:tblGrid>
              <a:tr h="312420">
                <a:tc>
                  <a:txBody>
                    <a:bodyPr/>
                    <a:lstStyle/>
                    <a:p>
                      <a:pPr algn="l" rtl="0"/>
                      <a:r>
                        <a:rPr lang="en-GB" sz="1200" b="1" dirty="0">
                          <a:solidFill>
                            <a:schemeClr val="tx1"/>
                          </a:solidFill>
                        </a:rPr>
                        <a:t>R0</a:t>
                      </a:r>
                      <a:endParaRPr lang="en-GB" sz="1200" b="1" dirty="0"/>
                    </a:p>
                  </a:txBody>
                  <a:tcPr marL="121872" marR="121872">
                    <a:solidFill>
                      <a:schemeClr val="bg1"/>
                    </a:solidFill>
                  </a:tcPr>
                </a:tc>
                <a:extLst>
                  <a:ext uri="{0D108BD9-81ED-4DB2-BD59-A6C34878D82A}">
                    <a16:rowId xmlns:a16="http://schemas.microsoft.com/office/drawing/2014/main" val="10000"/>
                  </a:ext>
                </a:extLst>
              </a:tr>
              <a:tr h="241228">
                <a:tc>
                  <a:txBody>
                    <a:bodyPr/>
                    <a:lstStyle/>
                    <a:p>
                      <a:pPr algn="l" rtl="0"/>
                      <a:r>
                        <a:rPr lang="en-GB" sz="1200" b="1" dirty="0"/>
                        <a:t>R1</a:t>
                      </a:r>
                    </a:p>
                  </a:txBody>
                  <a:tcPr marL="121872" marR="121872">
                    <a:solidFill>
                      <a:schemeClr val="bg1"/>
                    </a:solidFill>
                  </a:tcPr>
                </a:tc>
                <a:extLst>
                  <a:ext uri="{0D108BD9-81ED-4DB2-BD59-A6C34878D82A}">
                    <a16:rowId xmlns:a16="http://schemas.microsoft.com/office/drawing/2014/main" val="10001"/>
                  </a:ext>
                </a:extLst>
              </a:tr>
              <a:tr h="241228">
                <a:tc>
                  <a:txBody>
                    <a:bodyPr/>
                    <a:lstStyle/>
                    <a:p>
                      <a:pPr algn="l" rtl="0"/>
                      <a:r>
                        <a:rPr lang="en-GB" sz="1200" b="1" dirty="0"/>
                        <a:t>R2</a:t>
                      </a:r>
                    </a:p>
                  </a:txBody>
                  <a:tcPr marL="121872" marR="121872">
                    <a:solidFill>
                      <a:schemeClr val="bg1"/>
                    </a:solidFill>
                  </a:tcPr>
                </a:tc>
                <a:extLst>
                  <a:ext uri="{0D108BD9-81ED-4DB2-BD59-A6C34878D82A}">
                    <a16:rowId xmlns:a16="http://schemas.microsoft.com/office/drawing/2014/main" val="10002"/>
                  </a:ext>
                </a:extLst>
              </a:tr>
              <a:tr h="241228">
                <a:tc>
                  <a:txBody>
                    <a:bodyPr/>
                    <a:lstStyle/>
                    <a:p>
                      <a:pPr algn="l" rtl="0"/>
                      <a:r>
                        <a:rPr lang="en-GB" sz="1200" b="1" dirty="0"/>
                        <a:t>R3</a:t>
                      </a:r>
                    </a:p>
                  </a:txBody>
                  <a:tcPr marL="121872" marR="121872">
                    <a:solidFill>
                      <a:schemeClr val="bg1"/>
                    </a:solidFill>
                  </a:tcPr>
                </a:tc>
                <a:extLst>
                  <a:ext uri="{0D108BD9-81ED-4DB2-BD59-A6C34878D82A}">
                    <a16:rowId xmlns:a16="http://schemas.microsoft.com/office/drawing/2014/main" val="10003"/>
                  </a:ext>
                </a:extLst>
              </a:tr>
              <a:tr h="241228">
                <a:tc>
                  <a:txBody>
                    <a:bodyPr/>
                    <a:lstStyle/>
                    <a:p>
                      <a:pPr algn="l" rtl="0"/>
                      <a:r>
                        <a:rPr lang="en-GB" sz="1200" b="1" dirty="0"/>
                        <a:t>R4</a:t>
                      </a:r>
                    </a:p>
                  </a:txBody>
                  <a:tcPr marL="121872" marR="121872">
                    <a:solidFill>
                      <a:schemeClr val="bg1"/>
                    </a:solidFill>
                  </a:tcPr>
                </a:tc>
                <a:extLst>
                  <a:ext uri="{0D108BD9-81ED-4DB2-BD59-A6C34878D82A}">
                    <a16:rowId xmlns:a16="http://schemas.microsoft.com/office/drawing/2014/main" val="10004"/>
                  </a:ext>
                </a:extLst>
              </a:tr>
              <a:tr h="241228">
                <a:tc>
                  <a:txBody>
                    <a:bodyPr/>
                    <a:lstStyle/>
                    <a:p>
                      <a:pPr algn="l" rtl="0"/>
                      <a:r>
                        <a:rPr lang="en-GB" sz="1200" b="1" dirty="0"/>
                        <a:t>R5</a:t>
                      </a:r>
                    </a:p>
                  </a:txBody>
                  <a:tcPr marL="121872" marR="121872">
                    <a:solidFill>
                      <a:schemeClr val="bg1"/>
                    </a:solidFill>
                  </a:tcPr>
                </a:tc>
                <a:extLst>
                  <a:ext uri="{0D108BD9-81ED-4DB2-BD59-A6C34878D82A}">
                    <a16:rowId xmlns:a16="http://schemas.microsoft.com/office/drawing/2014/main" val="10005"/>
                  </a:ext>
                </a:extLst>
              </a:tr>
              <a:tr h="241228">
                <a:tc>
                  <a:txBody>
                    <a:bodyPr/>
                    <a:lstStyle/>
                    <a:p>
                      <a:pPr algn="l" rtl="0"/>
                      <a:r>
                        <a:rPr lang="en-GB" sz="1200" b="1" dirty="0"/>
                        <a:t>R6</a:t>
                      </a:r>
                    </a:p>
                  </a:txBody>
                  <a:tcPr marL="121872" marR="121872">
                    <a:solidFill>
                      <a:schemeClr val="bg1"/>
                    </a:solidFill>
                  </a:tcPr>
                </a:tc>
                <a:extLst>
                  <a:ext uri="{0D108BD9-81ED-4DB2-BD59-A6C34878D82A}">
                    <a16:rowId xmlns:a16="http://schemas.microsoft.com/office/drawing/2014/main" val="10006"/>
                  </a:ext>
                </a:extLst>
              </a:tr>
            </a:tbl>
          </a:graphicData>
        </a:graphic>
      </p:graphicFrame>
      <p:graphicFrame>
        <p:nvGraphicFramePr>
          <p:cNvPr id="23" name="Table 22">
            <a:extLst>
              <a:ext uri="{FF2B5EF4-FFF2-40B4-BE49-F238E27FC236}">
                <a16:creationId xmlns:a16="http://schemas.microsoft.com/office/drawing/2014/main" id="{2CF49188-3AB1-46F2-AE23-CAF82B7AEB5C}"/>
              </a:ext>
            </a:extLst>
          </p:cNvPr>
          <p:cNvGraphicFramePr>
            <a:graphicFrameLocks noGrp="1"/>
          </p:cNvGraphicFramePr>
          <p:nvPr>
            <p:extLst>
              <p:ext uri="{D42A27DB-BD31-4B8C-83A1-F6EECF244321}">
                <p14:modId xmlns:p14="http://schemas.microsoft.com/office/powerpoint/2010/main" val="459103044"/>
              </p:ext>
            </p:extLst>
          </p:nvPr>
        </p:nvGraphicFramePr>
        <p:xfrm>
          <a:off x="7637021" y="3039795"/>
          <a:ext cx="2722772" cy="147828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2722772">
                  <a:extLst>
                    <a:ext uri="{9D8B030D-6E8A-4147-A177-3AD203B41FA5}">
                      <a16:colId xmlns:a16="http://schemas.microsoft.com/office/drawing/2014/main" val="20000"/>
                    </a:ext>
                  </a:extLst>
                </a:gridCol>
              </a:tblGrid>
              <a:tr h="0">
                <a:tc>
                  <a:txBody>
                    <a:bodyPr/>
                    <a:lstStyle/>
                    <a:p>
                      <a:pPr algn="l" rtl="0"/>
                      <a:r>
                        <a:rPr lang="en-GB" b="0" dirty="0">
                          <a:solidFill>
                            <a:schemeClr val="tx1"/>
                          </a:solidFill>
                        </a:rPr>
                        <a:t>0xAAAABBBB</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 </a:t>
                      </a:r>
                      <a:r>
                        <a:rPr lang="en-GB" sz="1800" dirty="0">
                          <a:solidFill>
                            <a:srgbClr val="FF0000"/>
                          </a:solidFill>
                        </a:rPr>
                        <a:t>0xBBBB000C</a:t>
                      </a:r>
                      <a:endParaRPr lang="en-GB" dirty="0">
                        <a:solidFill>
                          <a:schemeClr val="tx1"/>
                        </a:solidFill>
                      </a:endParaRP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0xAAAA00CF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0x000000CF</a:t>
                      </a:r>
                    </a:p>
                  </a:txBody>
                  <a:tcPr marL="121872" marR="1218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24" name="Rectangle 23">
            <a:extLst>
              <a:ext uri="{FF2B5EF4-FFF2-40B4-BE49-F238E27FC236}">
                <a16:creationId xmlns:a16="http://schemas.microsoft.com/office/drawing/2014/main" id="{94F01312-C6C9-46C8-93BA-1C6F6EA75B13}"/>
              </a:ext>
            </a:extLst>
          </p:cNvPr>
          <p:cNvSpPr/>
          <p:nvPr/>
        </p:nvSpPr>
        <p:spPr>
          <a:xfrm>
            <a:off x="10163089" y="3063707"/>
            <a:ext cx="1736047" cy="369332"/>
          </a:xfrm>
          <a:prstGeom prst="rect">
            <a:avLst/>
          </a:prstGeom>
        </p:spPr>
        <p:txBody>
          <a:bodyPr wrap="square">
            <a:spAutoFit/>
          </a:bodyPr>
          <a:lstStyle/>
          <a:p>
            <a:pPr algn="ctr" rtl="0">
              <a:defRPr/>
            </a:pPr>
            <a:r>
              <a:rPr lang="en-GB" dirty="0">
                <a:solidFill>
                  <a:schemeClr val="tx1"/>
                </a:solidFill>
              </a:rPr>
              <a:t>0X0000B00</a:t>
            </a:r>
          </a:p>
        </p:txBody>
      </p:sp>
      <p:sp>
        <p:nvSpPr>
          <p:cNvPr id="25" name="Rectangle 24">
            <a:extLst>
              <a:ext uri="{FF2B5EF4-FFF2-40B4-BE49-F238E27FC236}">
                <a16:creationId xmlns:a16="http://schemas.microsoft.com/office/drawing/2014/main" id="{683E58E5-1A95-4DCB-86E4-4A3CD9D28ECB}"/>
              </a:ext>
            </a:extLst>
          </p:cNvPr>
          <p:cNvSpPr/>
          <p:nvPr/>
        </p:nvSpPr>
        <p:spPr>
          <a:xfrm>
            <a:off x="10408446" y="3401139"/>
            <a:ext cx="1285928" cy="369332"/>
          </a:xfrm>
          <a:prstGeom prst="rect">
            <a:avLst/>
          </a:prstGeom>
        </p:spPr>
        <p:txBody>
          <a:bodyPr wrap="none">
            <a:spAutoFit/>
          </a:bodyPr>
          <a:lstStyle/>
          <a:p>
            <a:pPr algn="ctr" rtl="0">
              <a:defRPr/>
            </a:pPr>
            <a:r>
              <a:rPr lang="en-GB" dirty="0">
                <a:solidFill>
                  <a:schemeClr val="tx1"/>
                </a:solidFill>
              </a:rPr>
              <a:t>0X0000B04</a:t>
            </a:r>
          </a:p>
        </p:txBody>
      </p:sp>
      <p:sp>
        <p:nvSpPr>
          <p:cNvPr id="26" name="Rectangle 25">
            <a:extLst>
              <a:ext uri="{FF2B5EF4-FFF2-40B4-BE49-F238E27FC236}">
                <a16:creationId xmlns:a16="http://schemas.microsoft.com/office/drawing/2014/main" id="{8040223F-B410-4018-8201-4E44279DA3BA}"/>
              </a:ext>
            </a:extLst>
          </p:cNvPr>
          <p:cNvSpPr/>
          <p:nvPr/>
        </p:nvSpPr>
        <p:spPr>
          <a:xfrm>
            <a:off x="10367852" y="3814497"/>
            <a:ext cx="1285928" cy="369332"/>
          </a:xfrm>
          <a:prstGeom prst="rect">
            <a:avLst/>
          </a:prstGeom>
        </p:spPr>
        <p:txBody>
          <a:bodyPr wrap="none">
            <a:spAutoFit/>
          </a:bodyPr>
          <a:lstStyle/>
          <a:p>
            <a:pPr algn="ctr" rtl="0">
              <a:defRPr/>
            </a:pPr>
            <a:r>
              <a:rPr lang="en-GB" dirty="0">
                <a:solidFill>
                  <a:schemeClr val="tx1"/>
                </a:solidFill>
              </a:rPr>
              <a:t>0X0000B08</a:t>
            </a:r>
          </a:p>
        </p:txBody>
      </p:sp>
      <p:sp>
        <p:nvSpPr>
          <p:cNvPr id="27" name="Rectangle 26">
            <a:extLst>
              <a:ext uri="{FF2B5EF4-FFF2-40B4-BE49-F238E27FC236}">
                <a16:creationId xmlns:a16="http://schemas.microsoft.com/office/drawing/2014/main" id="{B1DF837D-A372-4B82-A010-F0341426E75A}"/>
              </a:ext>
            </a:extLst>
          </p:cNvPr>
          <p:cNvSpPr/>
          <p:nvPr/>
        </p:nvSpPr>
        <p:spPr>
          <a:xfrm>
            <a:off x="10364104" y="4252251"/>
            <a:ext cx="1334019" cy="369332"/>
          </a:xfrm>
          <a:prstGeom prst="rect">
            <a:avLst/>
          </a:prstGeom>
        </p:spPr>
        <p:txBody>
          <a:bodyPr wrap="none">
            <a:spAutoFit/>
          </a:bodyPr>
          <a:lstStyle/>
          <a:p>
            <a:pPr algn="ctr" rtl="0">
              <a:defRPr/>
            </a:pPr>
            <a:r>
              <a:rPr lang="en-GB" dirty="0">
                <a:solidFill>
                  <a:schemeClr val="tx1"/>
                </a:solidFill>
              </a:rPr>
              <a:t>0X0000B0C</a:t>
            </a:r>
          </a:p>
        </p:txBody>
      </p:sp>
      <p:sp>
        <p:nvSpPr>
          <p:cNvPr id="28" name="TextBox 27">
            <a:extLst>
              <a:ext uri="{FF2B5EF4-FFF2-40B4-BE49-F238E27FC236}">
                <a16:creationId xmlns:a16="http://schemas.microsoft.com/office/drawing/2014/main" id="{2135E83E-177F-4535-B219-642A041309F9}"/>
              </a:ext>
            </a:extLst>
          </p:cNvPr>
          <p:cNvSpPr txBox="1"/>
          <p:nvPr/>
        </p:nvSpPr>
        <p:spPr>
          <a:xfrm>
            <a:off x="415508" y="962025"/>
            <a:ext cx="9425529" cy="400110"/>
          </a:xfrm>
          <a:prstGeom prst="rect">
            <a:avLst/>
          </a:prstGeom>
          <a:noFill/>
        </p:spPr>
        <p:txBody>
          <a:bodyPr wrap="none" rtlCol="0">
            <a:spAutoFit/>
          </a:bodyPr>
          <a:lstStyle/>
          <a:p>
            <a:pPr algn="l" rtl="0"/>
            <a:r>
              <a:rPr lang="en-GB" sz="2000" dirty="0"/>
              <a:t>Yürütmeden önce Yürütmeden sonra </a:t>
            </a:r>
          </a:p>
        </p:txBody>
      </p:sp>
    </p:spTree>
    <p:extLst>
      <p:ext uri="{BB962C8B-B14F-4D97-AF65-F5344CB8AC3E}">
        <p14:creationId xmlns:p14="http://schemas.microsoft.com/office/powerpoint/2010/main" val="3133429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Erişimi: MAĞAZA</a:t>
            </a:r>
            <a:endParaRPr lang="en-US" dirty="0"/>
          </a:p>
        </p:txBody>
      </p:sp>
      <p:graphicFrame>
        <p:nvGraphicFramePr>
          <p:cNvPr id="6" name="Table 5">
            <a:extLst>
              <a:ext uri="{FF2B5EF4-FFF2-40B4-BE49-F238E27FC236}">
                <a16:creationId xmlns:a16="http://schemas.microsoft.com/office/drawing/2014/main" id="{96446EB5-6166-4C6E-BD4C-D58481D105CC}"/>
              </a:ext>
            </a:extLst>
          </p:cNvPr>
          <p:cNvGraphicFramePr>
            <a:graphicFrameLocks noGrp="1"/>
          </p:cNvGraphicFramePr>
          <p:nvPr>
            <p:extLst>
              <p:ext uri="{D42A27DB-BD31-4B8C-83A1-F6EECF244321}">
                <p14:modId xmlns:p14="http://schemas.microsoft.com/office/powerpoint/2010/main" val="335649359"/>
              </p:ext>
            </p:extLst>
          </p:nvPr>
        </p:nvGraphicFramePr>
        <p:xfrm>
          <a:off x="492125" y="1522531"/>
          <a:ext cx="11552486" cy="2142736"/>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8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0"/>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 </a:t>
                      </a:r>
                      <a:r>
                        <a:rPr lang="en-GB" sz="1200" b="0" i="0" u="none" strike="noStrike" baseline="0" dirty="0">
                          <a:effectLst/>
                          <a:latin typeface="+mn-lt"/>
                          <a:cs typeface="Arial" panose="020B0604020202020204" pitchFamily="34" charset="0"/>
                        </a:rPr>
                        <a:t>&lt;Rt&gt;, [&lt;Rn&gt;,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Kelime yaz</a:t>
                      </a:r>
                      <a:r>
                        <a:rPr lang="en-GB" sz="1200" b="0" i="0" u="none" strike="noStrike" baseline="0" dirty="0">
                          <a:effectLst/>
                          <a:latin typeface="+mn-lt"/>
                          <a:cs typeface="Arial" panose="020B0604020202020204" pitchFamily="34" charset="0"/>
                        </a:rPr>
                        <a:t> hafızaya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bellek [&lt;Rn&gt; + &lt;Rm&gt;]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bellek [R1 + 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1"/>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STRH </a:t>
                      </a:r>
                      <a:r>
                        <a:rPr lang="en-GB" sz="1200" b="0" i="0" u="none" strike="noStrike" baseline="0" dirty="0">
                          <a:effectLst/>
                          <a:latin typeface="+mn-lt"/>
                          <a:cs typeface="Arial" panose="020B0604020202020204" pitchFamily="34" charset="0"/>
                        </a:rPr>
                        <a:t>&lt;Rt&gt;, [&lt;Rn&gt;,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Yarım kelime yaz</a:t>
                      </a:r>
                      <a:r>
                        <a:rPr lang="en-GB" sz="1200" b="0" i="0" u="none" strike="noStrike" baseline="0" dirty="0">
                          <a:effectLst/>
                          <a:latin typeface="+mn-lt"/>
                          <a:cs typeface="Arial" panose="020B0604020202020204" pitchFamily="34" charset="0"/>
                        </a:rPr>
                        <a:t> hafızaya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bellek [&lt;Rn&gt; + &lt;Rm&gt;]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STRH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bellek [R1 + 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2"/>
                  </a:ext>
                </a:extLst>
              </a:tr>
              <a:tr h="54151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STRB </a:t>
                      </a:r>
                      <a:r>
                        <a:rPr lang="en-GB" sz="1200" b="0" i="0" u="none" strike="noStrike" baseline="0" dirty="0">
                          <a:effectLst/>
                          <a:latin typeface="+mn-lt"/>
                          <a:cs typeface="Arial" panose="020B0604020202020204" pitchFamily="34" charset="0"/>
                        </a:rPr>
                        <a:t>&lt;Rt&gt;, [&lt;Rn&gt;,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Bayt yaz </a:t>
                      </a:r>
                      <a:r>
                        <a:rPr lang="en-GB" sz="1200" b="0" i="0" u="none" strike="noStrike" baseline="0" dirty="0">
                          <a:effectLst/>
                          <a:latin typeface="+mn-lt"/>
                          <a:cs typeface="Arial" panose="020B0604020202020204" pitchFamily="34" charset="0"/>
                        </a:rPr>
                        <a:t>hafızaya </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bellek [&lt;Rn&gt; + &lt;Rm&gt;] = Rt.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STRB R0, [R1, R2]</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bellek [R1 + R2] = R0</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377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Çoklu Veri Erişimi</a:t>
            </a:r>
            <a:endParaRPr lang="en-US" dirty="0"/>
          </a:p>
        </p:txBody>
      </p:sp>
      <p:graphicFrame>
        <p:nvGraphicFramePr>
          <p:cNvPr id="6" name="Table 5">
            <a:extLst>
              <a:ext uri="{FF2B5EF4-FFF2-40B4-BE49-F238E27FC236}">
                <a16:creationId xmlns:a16="http://schemas.microsoft.com/office/drawing/2014/main" id="{18A1DF6E-FC87-4455-8111-D07650E28DAC}"/>
              </a:ext>
            </a:extLst>
          </p:cNvPr>
          <p:cNvGraphicFramePr>
            <a:graphicFrameLocks noGrp="1"/>
          </p:cNvGraphicFramePr>
          <p:nvPr>
            <p:extLst>
              <p:ext uri="{D42A27DB-BD31-4B8C-83A1-F6EECF244321}">
                <p14:modId xmlns:p14="http://schemas.microsoft.com/office/powerpoint/2010/main" val="2392336002"/>
              </p:ext>
            </p:extLst>
          </p:nvPr>
        </p:nvGraphicFramePr>
        <p:xfrm>
          <a:off x="492125" y="1440644"/>
          <a:ext cx="11552486" cy="3353430"/>
        </p:xfrm>
        <a:graphic>
          <a:graphicData uri="http://schemas.openxmlformats.org/drawingml/2006/table">
            <a:tbl>
              <a:tblPr firstRow="1" bandRow="1">
                <a:tableStyleId>{5C22544A-7EE6-4342-B048-85BDC9FD1C3A}</a:tableStyleId>
              </a:tblPr>
              <a:tblGrid>
                <a:gridCol w="3414966">
                  <a:extLst>
                    <a:ext uri="{9D8B030D-6E8A-4147-A177-3AD203B41FA5}">
                      <a16:colId xmlns:a16="http://schemas.microsoft.com/office/drawing/2014/main" val="20000"/>
                    </a:ext>
                  </a:extLst>
                </a:gridCol>
                <a:gridCol w="2970639">
                  <a:extLst>
                    <a:ext uri="{9D8B030D-6E8A-4147-A177-3AD203B41FA5}">
                      <a16:colId xmlns:a16="http://schemas.microsoft.com/office/drawing/2014/main" val="20001"/>
                    </a:ext>
                  </a:extLst>
                </a:gridCol>
                <a:gridCol w="2881774">
                  <a:extLst>
                    <a:ext uri="{9D8B030D-6E8A-4147-A177-3AD203B41FA5}">
                      <a16:colId xmlns:a16="http://schemas.microsoft.com/office/drawing/2014/main" val="20002"/>
                    </a:ext>
                  </a:extLst>
                </a:gridCol>
                <a:gridCol w="2285107">
                  <a:extLst>
                    <a:ext uri="{9D8B030D-6E8A-4147-A177-3AD203B41FA5}">
                      <a16:colId xmlns:a16="http://schemas.microsoft.com/office/drawing/2014/main" val="20003"/>
                    </a:ext>
                  </a:extLst>
                </a:gridCol>
              </a:tblGrid>
              <a:tr h="518114">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 </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697" marB="45697" anchor="ctr"/>
                </a:tc>
                <a:extLst>
                  <a:ext uri="{0D108BD9-81ED-4DB2-BD59-A6C34878D82A}">
                    <a16:rowId xmlns:a16="http://schemas.microsoft.com/office/drawing/2014/main" val="10000"/>
                  </a:ext>
                </a:extLst>
              </a:tr>
              <a:tr h="711477">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 &lt;Rn&gt;, {&lt;Ra&gt;, &lt;Rb&gt;,</a:t>
                      </a:r>
                      <a:r>
                        <a:rPr lang="en-GB" sz="1200" b="0" i="0" u="none" strike="noStrike" baseline="0" dirty="0">
                          <a:effectLst/>
                          <a:latin typeface="+mn-lt"/>
                          <a:cs typeface="Arial" panose="020B0604020202020204" pitchFamily="34" charset="0"/>
                        </a:rPr>
                        <a:t> …}</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Bellekten birden fazla kayıt yükleyin.</a:t>
                      </a:r>
                    </a:p>
                  </a:txBody>
                  <a:tcPr marL="121872" marR="121872" marT="45697" marB="4569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 bellek [R0],</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 =</a:t>
                      </a:r>
                      <a:r>
                        <a:rPr lang="en-GB" sz="1200" b="0" i="0" u="none" strike="noStrike" baseline="0" dirty="0">
                          <a:effectLst/>
                          <a:latin typeface="+mn-lt"/>
                          <a:cs typeface="Arial" panose="020B0604020202020204" pitchFamily="34" charset="0"/>
                        </a:rPr>
                        <a:t> bellek [R0 + 4],</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R2 =</a:t>
                      </a:r>
                      <a:r>
                        <a:rPr lang="en-GB" sz="1200" b="0" i="0" u="none" strike="noStrike" baseline="0" dirty="0">
                          <a:effectLst/>
                          <a:latin typeface="+mn-lt"/>
                          <a:cs typeface="Arial" panose="020B0604020202020204" pitchFamily="34" charset="0"/>
                        </a:rPr>
                        <a:t> bellek [R0 + 24],</a:t>
                      </a:r>
                    </a:p>
                    <a:p>
                      <a:pPr marL="0" marR="0" indent="0" algn="l" rtl="0" eaLnBrk="1" fontAlgn="auto" latinLnBrk="0" hangingPunct="1">
                        <a:spcBef>
                          <a:spcPts val="0"/>
                        </a:spcBef>
                        <a:spcAft>
                          <a:spcPts val="0"/>
                        </a:spcAft>
                      </a:pPr>
                      <a:endParaRPr lang="en-GB" sz="1200" b="0" i="0" u="none" strike="noStrike" baseline="0" dirty="0">
                        <a:effectLst/>
                        <a:latin typeface="+mn-lt"/>
                        <a:cs typeface="Arial" panose="020B0604020202020204" pitchFamily="34" charset="0"/>
                      </a:endParaRPr>
                    </a:p>
                  </a:txBody>
                  <a:tcPr marL="121872" marR="121872" marT="45697" marB="45697" anchor="ctr"/>
                </a:tc>
                <a:extLst>
                  <a:ext uri="{0D108BD9-81ED-4DB2-BD59-A6C34878D82A}">
                    <a16:rowId xmlns:a16="http://schemas.microsoft.com/office/drawing/2014/main" val="10001"/>
                  </a:ext>
                </a:extLst>
              </a:tr>
              <a:tr h="914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LDMIA</a:t>
                      </a:r>
                      <a:r>
                        <a:rPr lang="en-GB" sz="1200" b="0" i="0" u="none" strike="noStrike" baseline="0" dirty="0">
                          <a:effectLst/>
                          <a:latin typeface="+mn-lt"/>
                          <a:cs typeface="Arial" panose="020B0604020202020204" pitchFamily="34" charset="0"/>
                        </a:rPr>
                        <a:t> &lt;Rn&gt;!, {&lt;Ra&gt;, &lt;Rb&gt;,…}</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Bellekten birden fazla kayıt yükleyin,</a:t>
                      </a:r>
                      <a:r>
                        <a:rPr lang="en-GB" sz="1200" b="0" i="0" u="none" strike="noStrike" baseline="0" dirty="0">
                          <a:effectLst/>
                          <a:latin typeface="+mn-lt"/>
                          <a:cs typeface="Arial" panose="020B0604020202020204" pitchFamily="34" charset="0"/>
                        </a:rPr>
                        <a:t> ve sonra Rn'yi son adres + 4'e yükseltin.</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LDMIA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 bellek [R0],</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 =</a:t>
                      </a:r>
                      <a:r>
                        <a:rPr lang="en-GB" sz="1200" b="0" i="0" u="none" strike="noStrike" baseline="0" dirty="0">
                          <a:effectLst/>
                          <a:latin typeface="+mn-lt"/>
                          <a:cs typeface="Arial" panose="020B0604020202020204" pitchFamily="34" charset="0"/>
                        </a:rPr>
                        <a:t> bellek [R0 + 4],</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R0 + 28</a:t>
                      </a:r>
                    </a:p>
                  </a:txBody>
                  <a:tcPr marL="121872" marR="121872" marT="45697" marB="45697" anchor="ctr"/>
                </a:tc>
                <a:extLst>
                  <a:ext uri="{0D108BD9-81ED-4DB2-BD59-A6C34878D82A}">
                    <a16:rowId xmlns:a16="http://schemas.microsoft.com/office/drawing/2014/main" val="10002"/>
                  </a:ext>
                </a:extLst>
              </a:tr>
              <a:tr h="914761">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STMIA </a:t>
                      </a:r>
                      <a:r>
                        <a:rPr lang="en-GB" sz="1200" b="0" i="0" u="none" strike="noStrike" baseline="0" dirty="0">
                          <a:effectLst/>
                          <a:latin typeface="+mn-lt"/>
                          <a:cs typeface="Arial" panose="020B0604020202020204" pitchFamily="34" charset="0"/>
                        </a:rPr>
                        <a:t>&lt;Rn&gt;!, {&lt;Ra&gt;, &lt;Rb&gt;,…}</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Mağaza</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hafızaya çoklu kayıtlar,</a:t>
                      </a:r>
                      <a:r>
                        <a:rPr lang="en-GB" sz="1200" b="0" i="0" u="none" strike="noStrike" baseline="0" dirty="0">
                          <a:effectLst/>
                          <a:latin typeface="+mn-lt"/>
                          <a:cs typeface="Arial" panose="020B0604020202020204" pitchFamily="34" charset="0"/>
                        </a:rPr>
                        <a:t> ve sonra Rn'yi son adres + 4'e yükseltin.</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STMIA R0,</a:t>
                      </a:r>
                      <a:r>
                        <a:rPr lang="en-GB" sz="1200" b="0" i="0" u="none" strike="noStrike" baseline="0" dirty="0">
                          <a:effectLst/>
                          <a:latin typeface="+mn-lt"/>
                          <a:cs typeface="Arial" panose="020B0604020202020204" pitchFamily="34" charset="0"/>
                        </a:rPr>
                        <a:t> {R1, R2 - R7}</a:t>
                      </a:r>
                      <a:endParaRPr lang="en-GB" sz="1200" b="0" i="0" u="none" strike="noStrike" dirty="0">
                        <a:effectLst/>
                        <a:latin typeface="+mn-lt"/>
                        <a:cs typeface="Arial" panose="020B0604020202020204" pitchFamily="34" charset="0"/>
                      </a:endParaRPr>
                    </a:p>
                  </a:txBody>
                  <a:tcPr marL="121872" marR="121872" marT="45697" marB="4569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bellek [R0] = R1,</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bellek [R0 + 4] = R2,</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R0 + 4 × 7</a:t>
                      </a:r>
                    </a:p>
                  </a:txBody>
                  <a:tcPr marL="121872" marR="121872" marT="45697" marB="4569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80605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Yığın Erişimi: PUSH ve POP</a:t>
            </a:r>
            <a:endParaRPr lang="en-US" dirty="0"/>
          </a:p>
        </p:txBody>
      </p:sp>
      <p:graphicFrame>
        <p:nvGraphicFramePr>
          <p:cNvPr id="6" name="Table 5">
            <a:extLst>
              <a:ext uri="{FF2B5EF4-FFF2-40B4-BE49-F238E27FC236}">
                <a16:creationId xmlns:a16="http://schemas.microsoft.com/office/drawing/2014/main" id="{ECB2DC24-683D-4047-A3FD-A30B0EAAEBC2}"/>
              </a:ext>
            </a:extLst>
          </p:cNvPr>
          <p:cNvGraphicFramePr>
            <a:graphicFrameLocks noGrp="1"/>
          </p:cNvGraphicFramePr>
          <p:nvPr>
            <p:extLst>
              <p:ext uri="{D42A27DB-BD31-4B8C-83A1-F6EECF244321}">
                <p14:modId xmlns:p14="http://schemas.microsoft.com/office/powerpoint/2010/main" val="2310429838"/>
              </p:ext>
            </p:extLst>
          </p:nvPr>
        </p:nvGraphicFramePr>
        <p:xfrm>
          <a:off x="492125" y="1413350"/>
          <a:ext cx="11552486" cy="2498725"/>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3300710">
                  <a:extLst>
                    <a:ext uri="{9D8B030D-6E8A-4147-A177-3AD203B41FA5}">
                      <a16:colId xmlns:a16="http://schemas.microsoft.com/office/drawing/2014/main" val="20001"/>
                    </a:ext>
                  </a:extLst>
                </a:gridCol>
                <a:gridCol w="2665958">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39">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990243">
                <a:tc>
                  <a:txBody>
                    <a:bodyPr/>
                    <a:lstStyle/>
                    <a:p>
                      <a:pPr marL="0" algn="l" rtl="0" eaLnBrk="1" fontAlgn="t" latinLnBrk="0" hangingPunct="1">
                        <a:spcBef>
                          <a:spcPts val="0"/>
                        </a:spcBef>
                        <a:spcAft>
                          <a:spcPts val="0"/>
                        </a:spcAft>
                      </a:pPr>
                      <a:r>
                        <a:rPr lang="tr-TR" sz="1200" b="0" i="0" u="none" strike="noStrike" dirty="0" smtClean="0">
                          <a:effectLst/>
                          <a:latin typeface="+mn-lt"/>
                          <a:cs typeface="Arial" panose="020B0604020202020204" pitchFamily="34" charset="0"/>
                        </a:rPr>
                        <a:t>PUSH</a:t>
                      </a:r>
                      <a:r>
                        <a:rPr lang="en-GB" sz="1200" b="0" i="0" u="none" strike="noStrike" dirty="0" smtClean="0">
                          <a:effectLst/>
                          <a:latin typeface="+mn-lt"/>
                          <a:cs typeface="Arial" panose="020B0604020202020204" pitchFamily="34" charset="0"/>
                        </a:rPr>
                        <a:t> </a:t>
                      </a:r>
                      <a:r>
                        <a:rPr lang="en-GB" sz="1200" b="0" i="0" u="none" strike="noStrike" dirty="0">
                          <a:effectLst/>
                          <a:latin typeface="+mn-lt"/>
                          <a:cs typeface="Arial" panose="020B0604020202020204" pitchFamily="34" charset="0"/>
                        </a:rPr>
                        <a:t>{&lt;Ra&gt;,</a:t>
                      </a:r>
                      <a:r>
                        <a:rPr lang="en-GB" sz="1200" b="0" i="0" u="none" strike="noStrike" baseline="0" dirty="0">
                          <a:effectLst/>
                          <a:latin typeface="+mn-lt"/>
                          <a:cs typeface="Arial" panose="020B0604020202020204" pitchFamily="34" charset="0"/>
                        </a:rPr>
                        <a:t> &lt;Rb&gt;,…}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Tekli veya çoklu kayıtları hafızaya yazın ve temel kaydı güncelleyin.</a:t>
                      </a:r>
                    </a:p>
                  </a:txBody>
                  <a:tcPr marL="121872" marR="121872" marT="45721" marB="45721" anchor="ctr"/>
                </a:tc>
                <a:tc>
                  <a:txBody>
                    <a:bodyPr/>
                    <a:lstStyle/>
                    <a:p>
                      <a:pPr marL="0" algn="l" rtl="0" eaLnBrk="1" fontAlgn="t" latinLnBrk="0" hangingPunct="1">
                        <a:spcBef>
                          <a:spcPts val="0"/>
                        </a:spcBef>
                        <a:spcAft>
                          <a:spcPts val="0"/>
                        </a:spcAft>
                      </a:pPr>
                      <a:r>
                        <a:rPr lang="tr-TR" sz="1200" b="0" i="0" u="none" strike="noStrike" dirty="0" smtClean="0">
                          <a:effectLst/>
                          <a:latin typeface="+mn-lt"/>
                          <a:cs typeface="Arial" panose="020B0604020202020204" pitchFamily="34" charset="0"/>
                        </a:rPr>
                        <a:t>PUSH</a:t>
                      </a:r>
                      <a:r>
                        <a:rPr lang="en-GB" sz="1200" b="0" i="0" u="none" strike="noStrike" dirty="0" smtClean="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t>
                      </a:r>
                      <a:r>
                        <a:rPr lang="en-GB" sz="1200" b="0" i="0" u="none" strike="noStrike" baseline="0" dirty="0">
                          <a:effectLst/>
                          <a:latin typeface="+mn-lt"/>
                          <a:cs typeface="Arial" panose="020B0604020202020204" pitchFamily="34" charset="0"/>
                        </a:rPr>
                        <a:t> R0, R1, R2}</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Hafıza </a:t>
                      </a:r>
                      <a:r>
                        <a:rPr lang="en-GB" sz="1200" b="0" i="0" u="none" strike="noStrike" baseline="0" dirty="0">
                          <a:effectLst/>
                          <a:latin typeface="+mn-lt"/>
                          <a:cs typeface="Arial" panose="020B0604020202020204" pitchFamily="34" charset="0"/>
                        </a:rPr>
                        <a:t>[SP- 4] = R0,</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Hafıza </a:t>
                      </a:r>
                      <a:r>
                        <a:rPr lang="en-GB" sz="1200" b="0" i="0" u="none" strike="noStrike" baseline="0" dirty="0">
                          <a:effectLst/>
                          <a:latin typeface="+mn-lt"/>
                          <a:cs typeface="Arial" panose="020B0604020202020204" pitchFamily="34" charset="0"/>
                        </a:rPr>
                        <a:t>[SP- 8] = R1,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Hafıza </a:t>
                      </a:r>
                      <a:r>
                        <a:rPr lang="en-GB" sz="1200" b="0" i="0" u="none" strike="noStrike" baseline="0" dirty="0">
                          <a:effectLst/>
                          <a:latin typeface="+mn-lt"/>
                          <a:cs typeface="Arial" panose="020B0604020202020204" pitchFamily="34" charset="0"/>
                        </a:rPr>
                        <a:t>[SP- 12] = R2,</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SP</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SP-12</a:t>
                      </a:r>
                    </a:p>
                  </a:txBody>
                  <a:tcPr marL="121872" marR="121872" marT="45721" marB="45721" anchor="ctr"/>
                </a:tc>
                <a:extLst>
                  <a:ext uri="{0D108BD9-81ED-4DB2-BD59-A6C34878D82A}">
                    <a16:rowId xmlns:a16="http://schemas.microsoft.com/office/drawing/2014/main" val="10001"/>
                  </a:ext>
                </a:extLst>
              </a:tr>
              <a:tr h="99024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POP</a:t>
                      </a:r>
                      <a:r>
                        <a:rPr lang="en-GB" sz="1200" b="0" i="0" u="none" strike="noStrike" baseline="0" dirty="0">
                          <a:effectLst/>
                          <a:latin typeface="+mn-lt"/>
                          <a:cs typeface="Arial" panose="020B0604020202020204" pitchFamily="34" charset="0"/>
                        </a:rPr>
                        <a:t> {&lt;Ra&gt;, &lt;Rb&gt;,…}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Tek oku</a:t>
                      </a:r>
                      <a:r>
                        <a:rPr lang="en-GB" sz="1200" b="0" i="0" u="none" strike="noStrike" baseline="0" dirty="0">
                          <a:effectLst/>
                          <a:latin typeface="+mn-lt"/>
                          <a:cs typeface="Arial" panose="020B0604020202020204" pitchFamily="34" charset="0"/>
                        </a:rPr>
                        <a:t> veya hafızadan birden fazla kayıt ve güncelleme baz kaydı.</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POP {R0, R1, R2}</a:t>
                      </a:r>
                    </a:p>
                  </a:txBody>
                  <a:tcPr marL="121872" marR="121872" marT="45721" marB="4572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R2</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Hafıza </a:t>
                      </a:r>
                      <a:r>
                        <a:rPr lang="en-GB" sz="1200" b="0" i="0" u="none" strike="noStrike" baseline="0" dirty="0">
                          <a:effectLst/>
                          <a:latin typeface="+mn-lt"/>
                          <a:cs typeface="Arial" panose="020B0604020202020204" pitchFamily="34" charset="0"/>
                        </a:rPr>
                        <a:t>[SP],</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R1 = Bellek </a:t>
                      </a:r>
                      <a:r>
                        <a:rPr lang="en-GB" sz="1200" b="0" i="0" u="none" strike="noStrike" baseline="0" dirty="0">
                          <a:effectLst/>
                          <a:latin typeface="+mn-lt"/>
                          <a:cs typeface="Arial" panose="020B0604020202020204" pitchFamily="34" charset="0"/>
                        </a:rPr>
                        <a:t>[SP + 4],</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Hafıza </a:t>
                      </a:r>
                      <a:r>
                        <a:rPr lang="en-GB" sz="1200" b="0" i="0" u="none" strike="noStrike" baseline="0" dirty="0">
                          <a:effectLst/>
                          <a:latin typeface="+mn-lt"/>
                          <a:cs typeface="Arial" panose="020B0604020202020204" pitchFamily="34" charset="0"/>
                        </a:rPr>
                        <a:t>[SP + 8],</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SP</a:t>
                      </a:r>
                      <a:r>
                        <a:rPr lang="en-GB" sz="1200" b="0" i="0" u="none" strike="noStrike" baseline="0" dirty="0">
                          <a:effectLst/>
                          <a:latin typeface="+mn-lt"/>
                          <a:cs typeface="Arial" panose="020B0604020202020204" pitchFamily="34" charset="0"/>
                        </a:rPr>
                        <a:t> = </a:t>
                      </a:r>
                      <a:r>
                        <a:rPr lang="en-GB" sz="1200" b="0" i="0" u="none" strike="noStrike" dirty="0">
                          <a:effectLst/>
                          <a:latin typeface="+mn-lt"/>
                          <a:cs typeface="Arial" panose="020B0604020202020204" pitchFamily="34" charset="0"/>
                        </a:rPr>
                        <a:t>SP + 12</a:t>
                      </a:r>
                    </a:p>
                  </a:txBody>
                  <a:tcPr marL="121872" marR="121872" marT="45721" marB="45721"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56283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Aritmetik ADD</a:t>
            </a:r>
            <a:endParaRPr lang="en-US" dirty="0"/>
          </a:p>
        </p:txBody>
      </p:sp>
      <p:graphicFrame>
        <p:nvGraphicFramePr>
          <p:cNvPr id="6" name="Table 5">
            <a:extLst>
              <a:ext uri="{FF2B5EF4-FFF2-40B4-BE49-F238E27FC236}">
                <a16:creationId xmlns:a16="http://schemas.microsoft.com/office/drawing/2014/main" id="{7D649FCA-047E-407B-8346-27DFCE80E60E}"/>
              </a:ext>
            </a:extLst>
          </p:cNvPr>
          <p:cNvGraphicFramePr>
            <a:graphicFrameLocks noGrp="1"/>
          </p:cNvGraphicFramePr>
          <p:nvPr>
            <p:extLst>
              <p:ext uri="{D42A27DB-BD31-4B8C-83A1-F6EECF244321}">
                <p14:modId xmlns:p14="http://schemas.microsoft.com/office/powerpoint/2010/main" val="27698495"/>
              </p:ext>
            </p:extLst>
          </p:nvPr>
        </p:nvGraphicFramePr>
        <p:xfrm>
          <a:off x="492125" y="1331462"/>
          <a:ext cx="11552486" cy="4619624"/>
        </p:xfrm>
        <a:graphic>
          <a:graphicData uri="http://schemas.openxmlformats.org/drawingml/2006/table">
            <a:tbl>
              <a:tblPr firstRow="1" bandRow="1">
                <a:tableStyleId>{5C22544A-7EE6-4342-B048-85BDC9FD1C3A}</a:tableStyleId>
              </a:tblPr>
              <a:tblGrid>
                <a:gridCol w="3084895">
                  <a:extLst>
                    <a:ext uri="{9D8B030D-6E8A-4147-A177-3AD203B41FA5}">
                      <a16:colId xmlns:a16="http://schemas.microsoft.com/office/drawing/2014/main" val="20000"/>
                    </a:ext>
                  </a:extLst>
                </a:gridCol>
                <a:gridCol w="4130120">
                  <a:extLst>
                    <a:ext uri="{9D8B030D-6E8A-4147-A177-3AD203B41FA5}">
                      <a16:colId xmlns:a16="http://schemas.microsoft.com/office/drawing/2014/main" val="20001"/>
                    </a:ext>
                  </a:extLst>
                </a:gridCol>
                <a:gridCol w="2546262">
                  <a:extLst>
                    <a:ext uri="{9D8B030D-6E8A-4147-A177-3AD203B41FA5}">
                      <a16:colId xmlns:a16="http://schemas.microsoft.com/office/drawing/2014/main" val="20002"/>
                    </a:ext>
                  </a:extLst>
                </a:gridCol>
                <a:gridCol w="1791209">
                  <a:extLst>
                    <a:ext uri="{9D8B030D-6E8A-4147-A177-3AD203B41FA5}">
                      <a16:colId xmlns:a16="http://schemas.microsoft.com/office/drawing/2014/main" val="20003"/>
                    </a:ext>
                  </a:extLst>
                </a:gridCol>
              </a:tblGrid>
              <a:tr h="51813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0"/>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&lt;Rd&gt;, &lt;Rn&gt;, &lt;Rm&gt; ADDS</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İki kayıt ekleyin.</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Rm</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R0, R1, R2</a:t>
                      </a: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R2</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1"/>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&lt;Rd&gt;, &lt;Rn&gt;, # immed3</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Ekle</a:t>
                      </a:r>
                      <a:r>
                        <a:rPr lang="en-GB" sz="1200" b="0" i="0" u="none" strike="noStrike" baseline="0" dirty="0">
                          <a:effectLst/>
                          <a:latin typeface="+mn-lt"/>
                          <a:cs typeface="Arial" panose="020B0604020202020204" pitchFamily="34" charset="0"/>
                        </a:rPr>
                        <a:t> bir sicile anında sabit.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ZeroExtend (# immed3), APSR'yi güncelleyin.</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R0 </a:t>
                      </a:r>
                      <a:r>
                        <a:rPr lang="tr-TR" sz="1200" b="0" i="0" u="none" strike="noStrike" dirty="0" smtClean="0">
                          <a:effectLst/>
                          <a:latin typeface="+mn-lt"/>
                          <a:cs typeface="Arial" panose="020B0604020202020204" pitchFamily="34" charset="0"/>
                        </a:rPr>
                        <a:t>ADD</a:t>
                      </a:r>
                      <a:r>
                        <a:rPr lang="en-GB" sz="1200" b="0" i="0" u="none" strike="noStrike" dirty="0" smtClean="0">
                          <a:effectLst/>
                          <a:latin typeface="+mn-lt"/>
                          <a:cs typeface="Arial" panose="020B0604020202020204" pitchFamily="34" charset="0"/>
                        </a:rPr>
                        <a:t>,</a:t>
                      </a:r>
                      <a:r>
                        <a:rPr lang="en-GB" sz="1200" b="0" i="0" u="none" strike="noStrike" baseline="0" dirty="0" smtClean="0">
                          <a:effectLst/>
                          <a:latin typeface="+mn-lt"/>
                          <a:cs typeface="Arial" panose="020B0604020202020204" pitchFamily="34" charset="0"/>
                        </a:rPr>
                        <a:t> </a:t>
                      </a:r>
                      <a:r>
                        <a:rPr lang="en-GB" sz="1200" b="0" i="0" u="none" strike="noStrike" baseline="0" dirty="0">
                          <a:effectLst/>
                          <a:latin typeface="+mn-lt"/>
                          <a:cs typeface="Arial" panose="020B0604020202020204" pitchFamily="34" charset="0"/>
                        </a:rPr>
                        <a:t>R1, # 0x01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2"/>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ADDS &lt;Rd&gt;, # immed8</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Ekle</a:t>
                      </a:r>
                      <a:r>
                        <a:rPr lang="en-GB" sz="1200" b="0" i="0" u="none" strike="noStrike" baseline="0" dirty="0">
                          <a:effectLst/>
                          <a:latin typeface="+mn-lt"/>
                          <a:cs typeface="Arial" panose="020B0604020202020204" pitchFamily="34" charset="0"/>
                        </a:rPr>
                        <a:t> bir sicile anında sabit.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Rd + ZeroExtend (# immed8), APSR'yi güncelleyin.</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R0 </a:t>
                      </a:r>
                      <a:r>
                        <a:rPr lang="tr-TR" sz="1200" b="0" i="0" u="none" strike="noStrike" dirty="0" smtClean="0">
                          <a:effectLst/>
                          <a:latin typeface="+mn-lt"/>
                          <a:cs typeface="Arial" panose="020B0604020202020204" pitchFamily="34" charset="0"/>
                        </a:rPr>
                        <a:t>ADD</a:t>
                      </a:r>
                      <a:r>
                        <a:rPr lang="en-GB" sz="1200" b="0" i="0" u="none" strike="noStrike" dirty="0" smtClean="0">
                          <a:effectLst/>
                          <a:latin typeface="+mn-lt"/>
                          <a:cs typeface="Arial" panose="020B0604020202020204" pitchFamily="34" charset="0"/>
                        </a:rPr>
                        <a:t>, </a:t>
                      </a:r>
                      <a:r>
                        <a:rPr lang="en-GB" sz="1200" b="0" i="0" u="none" strike="noStrike" baseline="0" dirty="0" smtClean="0">
                          <a:effectLst/>
                          <a:latin typeface="+mn-lt"/>
                          <a:cs typeface="Arial" panose="020B0604020202020204" pitchFamily="34" charset="0"/>
                        </a:rPr>
                        <a:t> </a:t>
                      </a:r>
                      <a:r>
                        <a:rPr lang="en-GB" sz="1200" b="0" i="0" u="none" strike="noStrike" baseline="0" dirty="0">
                          <a:effectLst/>
                          <a:latin typeface="+mn-lt"/>
                          <a:cs typeface="Arial" panose="020B0604020202020204" pitchFamily="34" charset="0"/>
                        </a:rPr>
                        <a:t># 0x01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3"/>
                  </a:ext>
                </a:extLst>
              </a:tr>
              <a:tr h="512683">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&lt;Rd&gt; EKLE,</a:t>
                      </a:r>
                      <a:r>
                        <a:rPr lang="en-GB" sz="1200" b="0" i="0" u="none" strike="noStrike" baseline="0" dirty="0">
                          <a:effectLst/>
                          <a:latin typeface="+mn-lt"/>
                          <a:cs typeface="Arial" panose="020B0604020202020204" pitchFamily="34" charset="0"/>
                        </a:rPr>
                        <a:t> &lt;Rn&gt;</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APSR'yi güncellemeden iki kayıt ekleyin.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R0 </a:t>
                      </a:r>
                      <a:r>
                        <a:rPr lang="tr-TR" sz="1200" b="0" i="0" u="none" strike="noStrike" dirty="0" smtClean="0">
                          <a:effectLst/>
                          <a:latin typeface="+mn-lt"/>
                          <a:cs typeface="Arial" panose="020B0604020202020204" pitchFamily="34" charset="0"/>
                        </a:rPr>
                        <a:t>ADD</a:t>
                      </a:r>
                      <a:r>
                        <a:rPr lang="en-GB" sz="1200" b="0" i="0" u="none" strike="noStrike" dirty="0" smtClean="0">
                          <a:effectLst/>
                          <a:latin typeface="+mn-lt"/>
                          <a:cs typeface="Arial" panose="020B0604020202020204" pitchFamily="34" charset="0"/>
                        </a:rPr>
                        <a:t>,</a:t>
                      </a:r>
                      <a:r>
                        <a:rPr lang="en-GB" sz="1200" b="0" i="0" u="none" strike="noStrike" baseline="0" dirty="0" smtClean="0">
                          <a:effectLst/>
                          <a:latin typeface="+mn-lt"/>
                          <a:cs typeface="Arial" panose="020B0604020202020204" pitchFamily="34" charset="0"/>
                        </a:rPr>
                        <a:t> </a:t>
                      </a:r>
                      <a:r>
                        <a:rPr lang="en-GB" sz="1200" b="0" i="0" u="none" strike="noStrike" baseline="0" dirty="0">
                          <a:effectLst/>
                          <a:latin typeface="+mn-lt"/>
                          <a:cs typeface="Arial" panose="020B0604020202020204" pitchFamily="34" charset="0"/>
                        </a:rPr>
                        <a:t>R1</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 R1</a:t>
                      </a:r>
                      <a:endParaRPr lang="en-GB" sz="1200" b="0" i="0" u="none" strike="noStrike" dirty="0">
                        <a:effectLst/>
                        <a:latin typeface="+mn-lt"/>
                        <a:cs typeface="Arial" panose="020B0604020202020204" pitchFamily="34" charset="0"/>
                      </a:endParaRPr>
                    </a:p>
                  </a:txBody>
                  <a:tcPr marL="121872" marR="121872" marT="45708" marB="45708" anchor="ctr"/>
                </a:tc>
                <a:extLst>
                  <a:ext uri="{0D108BD9-81ED-4DB2-BD59-A6C34878D82A}">
                    <a16:rowId xmlns:a16="http://schemas.microsoft.com/office/drawing/2014/main" val="10004"/>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ADC</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Taşıma ile ekleyin ve APSR'yi güncelleyin.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 + Carry</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ADCS R0, R1</a:t>
                      </a: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 + Taşıma</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08" marB="45708" anchor="ctr"/>
                </a:tc>
                <a:extLst>
                  <a:ext uri="{0D108BD9-81ED-4DB2-BD59-A6C34878D82A}">
                    <a16:rowId xmlns:a16="http://schemas.microsoft.com/office/drawing/2014/main" val="10005"/>
                  </a:ext>
                </a:extLst>
              </a:tr>
              <a:tr h="71776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&lt;Rd&gt; EKLE, PC, # immed8</a:t>
                      </a: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PC ile bir kayda anında sabit ekleyin</a:t>
                      </a:r>
                      <a:r>
                        <a:rPr lang="en-GB" sz="1200" b="0" i="0" u="none" strike="noStrike" baseline="0" dirty="0">
                          <a:effectLst/>
                          <a:latin typeface="+mn-lt"/>
                          <a:cs typeface="Arial" panose="020B0604020202020204" pitchFamily="34" charset="0"/>
                        </a:rPr>
                        <a:t> APSR'yi güncellemeden.</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R0, PC, # 0x04 </a:t>
                      </a:r>
                      <a:r>
                        <a:rPr lang="tr-TR" sz="1200" b="0" i="0" u="none" strike="noStrike" dirty="0" smtClean="0">
                          <a:effectLst/>
                          <a:latin typeface="+mn-lt"/>
                          <a:cs typeface="Arial" panose="020B0604020202020204" pitchFamily="34" charset="0"/>
                        </a:rPr>
                        <a:t>ADD</a:t>
                      </a:r>
                      <a:endParaRPr lang="en-GB" sz="1200" b="0" i="0" u="none" strike="noStrike" dirty="0">
                        <a:effectLst/>
                        <a:latin typeface="+mn-lt"/>
                        <a:cs typeface="Arial" panose="020B0604020202020204" pitchFamily="34" charset="0"/>
                      </a:endParaRPr>
                    </a:p>
                  </a:txBody>
                  <a:tcPr marL="121872" marR="121872" marT="45708" marB="4570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PC + 0x04</a:t>
                      </a:r>
                    </a:p>
                  </a:txBody>
                  <a:tcPr marL="121872" marR="121872" marT="45708" marB="45708"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96661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Aritmetik SUB, MUL</a:t>
            </a:r>
            <a:endParaRPr lang="en-US" dirty="0"/>
          </a:p>
        </p:txBody>
      </p:sp>
      <p:graphicFrame>
        <p:nvGraphicFramePr>
          <p:cNvPr id="6" name="Table 5">
            <a:extLst>
              <a:ext uri="{FF2B5EF4-FFF2-40B4-BE49-F238E27FC236}">
                <a16:creationId xmlns:a16="http://schemas.microsoft.com/office/drawing/2014/main" id="{7BAEA640-EEE2-40B2-A532-40A875232EE2}"/>
              </a:ext>
            </a:extLst>
          </p:cNvPr>
          <p:cNvGraphicFramePr>
            <a:graphicFrameLocks noGrp="1"/>
          </p:cNvGraphicFramePr>
          <p:nvPr>
            <p:extLst>
              <p:ext uri="{D42A27DB-BD31-4B8C-83A1-F6EECF244321}">
                <p14:modId xmlns:p14="http://schemas.microsoft.com/office/powerpoint/2010/main" val="3040603353"/>
              </p:ext>
            </p:extLst>
          </p:nvPr>
        </p:nvGraphicFramePr>
        <p:xfrm>
          <a:off x="492125" y="1549827"/>
          <a:ext cx="11552486" cy="4170365"/>
        </p:xfrm>
        <a:graphic>
          <a:graphicData uri="http://schemas.openxmlformats.org/drawingml/2006/table">
            <a:tbl>
              <a:tblPr firstRow="1" bandRow="1">
                <a:tableStyleId>{5C22544A-7EE6-4342-B048-85BDC9FD1C3A}</a:tableStyleId>
              </a:tblPr>
              <a:tblGrid>
                <a:gridCol w="2894469">
                  <a:extLst>
                    <a:ext uri="{9D8B030D-6E8A-4147-A177-3AD203B41FA5}">
                      <a16:colId xmlns:a16="http://schemas.microsoft.com/office/drawing/2014/main" val="20000"/>
                    </a:ext>
                  </a:extLst>
                </a:gridCol>
                <a:gridCol w="4532129">
                  <a:extLst>
                    <a:ext uri="{9D8B030D-6E8A-4147-A177-3AD203B41FA5}">
                      <a16:colId xmlns:a16="http://schemas.microsoft.com/office/drawing/2014/main" val="20001"/>
                    </a:ext>
                  </a:extLst>
                </a:gridCol>
                <a:gridCol w="2361277">
                  <a:extLst>
                    <a:ext uri="{9D8B030D-6E8A-4147-A177-3AD203B41FA5}">
                      <a16:colId xmlns:a16="http://schemas.microsoft.com/office/drawing/2014/main" val="20002"/>
                    </a:ext>
                  </a:extLst>
                </a:gridCol>
                <a:gridCol w="1764611">
                  <a:extLst>
                    <a:ext uri="{9D8B030D-6E8A-4147-A177-3AD203B41FA5}">
                      <a16:colId xmlns:a16="http://schemas.microsoft.com/office/drawing/2014/main" val="20003"/>
                    </a:ext>
                  </a:extLst>
                </a:gridCol>
              </a:tblGrid>
              <a:tr h="518161">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0"/>
                  </a:ext>
                </a:extLst>
              </a:tr>
              <a:tr h="75192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&lt;Rn&gt;, &lt;Rm&gt;</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İki kaydı çıkarın.</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Rm</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smtClean="0">
                          <a:effectLst/>
                          <a:latin typeface="+mn-lt"/>
                          <a:cs typeface="Arial" panose="020B0604020202020204" pitchFamily="34" charset="0"/>
                        </a:rPr>
                        <a:t>SUBS </a:t>
                      </a:r>
                      <a:r>
                        <a:rPr lang="en-GB" sz="1200" b="0" i="0" u="none" strike="noStrike" dirty="0">
                          <a:effectLst/>
                          <a:latin typeface="+mn-lt"/>
                          <a:cs typeface="Arial" panose="020B0604020202020204" pitchFamily="34" charset="0"/>
                        </a:rPr>
                        <a:t>R0, R1, R2</a:t>
                      </a: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R2</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1"/>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&lt;Rn&gt;, # immed3</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Çıkar</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ani sabiti olan bir kayıt.</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Rn - ZeroExtend (# immed3), APSR'yi güncelleyin.</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R0,</a:t>
                      </a:r>
                      <a:r>
                        <a:rPr lang="en-GB" sz="1200" b="0" i="0" u="none" strike="noStrike" baseline="0" dirty="0">
                          <a:effectLst/>
                          <a:latin typeface="+mn-lt"/>
                          <a:cs typeface="Arial" panose="020B0604020202020204" pitchFamily="34" charset="0"/>
                        </a:rPr>
                        <a:t> R1, # 0x01</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R1 - 0x01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2"/>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&lt;Rd&gt;, # immed8</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Çıkar</a:t>
                      </a:r>
                      <a:r>
                        <a:rPr lang="en-GB" sz="1200" b="0" i="0" u="none" strike="noStrike" baseline="0" dirty="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ani sabiti olan bir kayıt.</a:t>
                      </a:r>
                      <a:endParaRPr lang="en-GB" sz="1200" b="0" i="0" u="none" strike="noStrike" baseline="0"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Rd - ZeroExtend (# immed8), APSR'yi güncelleyin.</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SUBS R0, </a:t>
                      </a:r>
                      <a:r>
                        <a:rPr lang="en-GB" sz="1200" b="0" i="0" u="none" strike="noStrike" baseline="0" dirty="0">
                          <a:effectLst/>
                          <a:latin typeface="+mn-lt"/>
                          <a:cs typeface="Arial" panose="020B0604020202020204" pitchFamily="34" charset="0"/>
                        </a:rPr>
                        <a:t> # 0x01</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R0 - 0x01</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APSR'yi güncelleyin.</a:t>
                      </a:r>
                      <a:endParaRPr lang="en-GB" sz="1200" b="0" i="0" u="none" strike="noStrike" dirty="0">
                        <a:effectLst/>
                        <a:latin typeface="+mn-lt"/>
                        <a:cs typeface="Arial" panose="020B0604020202020204" pitchFamily="34" charset="0"/>
                      </a:endParaRPr>
                    </a:p>
                  </a:txBody>
                  <a:tcPr marL="121872" marR="121872" marT="45718" marB="45718" anchor="ctr"/>
                </a:tc>
                <a:extLst>
                  <a:ext uri="{0D108BD9-81ED-4DB2-BD59-A6C34878D82A}">
                    <a16:rowId xmlns:a16="http://schemas.microsoft.com/office/drawing/2014/main" val="10003"/>
                  </a:ext>
                </a:extLst>
              </a:tr>
              <a:tr h="751926">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SBCS &lt;Rd&gt;, &lt;Rd&gt;, &lt;Rm&gt;</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Çıkar</a:t>
                      </a:r>
                      <a:r>
                        <a:rPr lang="en-GB" sz="1200" b="0" i="0" u="none" strike="noStrike" baseline="0" dirty="0">
                          <a:effectLst/>
                          <a:latin typeface="+mn-lt"/>
                          <a:cs typeface="Arial" panose="020B0604020202020204" pitchFamily="34" charset="0"/>
                        </a:rPr>
                        <a:t> taşıma (ödünç alma) ile.</a:t>
                      </a:r>
                      <a:endParaRPr lang="en-GB" sz="1200" b="0" i="0" u="none" strike="noStrike"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 Rm - Ödünç Al</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SBCS R0, R0, R1</a:t>
                      </a: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R1 - Ödünç Al</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18" marB="45718" anchor="ctr"/>
                </a:tc>
                <a:extLst>
                  <a:ext uri="{0D108BD9-81ED-4DB2-BD59-A6C34878D82A}">
                    <a16:rowId xmlns:a16="http://schemas.microsoft.com/office/drawing/2014/main" val="10004"/>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RSBS &lt;Rd&gt;, &lt;Rm&gt;, # 0</a:t>
                      </a: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Tersine çevirmek</a:t>
                      </a:r>
                      <a:r>
                        <a:rPr lang="en-GB" sz="1200" b="0" i="0" u="none" strike="noStrike" baseline="0" dirty="0">
                          <a:effectLst/>
                          <a:latin typeface="+mn-lt"/>
                          <a:cs typeface="Arial" panose="020B0604020202020204" pitchFamily="34" charset="0"/>
                        </a:rPr>
                        <a:t> çıkar (negatif).</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0 - Rm, APSR'yi güncelle.</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RSBS</a:t>
                      </a:r>
                      <a:r>
                        <a:rPr lang="en-GB" sz="1200" b="0" i="0" u="none" strike="noStrike" baseline="0" dirty="0">
                          <a:effectLst/>
                          <a:latin typeface="+mn-lt"/>
                          <a:cs typeface="Arial" panose="020B0604020202020204" pitchFamily="34" charset="0"/>
                        </a:rPr>
                        <a:t> R0, R0, # 0</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 R0</a:t>
                      </a:r>
                    </a:p>
                  </a:txBody>
                  <a:tcPr marL="121872" marR="121872" marT="45718" marB="45718" anchor="ctr"/>
                </a:tc>
                <a:extLst>
                  <a:ext uri="{0D108BD9-81ED-4DB2-BD59-A6C34878D82A}">
                    <a16:rowId xmlns:a16="http://schemas.microsoft.com/office/drawing/2014/main" val="10005"/>
                  </a:ext>
                </a:extLst>
              </a:tr>
              <a:tr h="5370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MULS</a:t>
                      </a:r>
                      <a:r>
                        <a:rPr lang="en-GB" sz="1200" b="0" i="0" u="none" strike="noStrike" baseline="0" dirty="0">
                          <a:effectLst/>
                          <a:latin typeface="+mn-lt"/>
                          <a:cs typeface="Arial" panose="020B0604020202020204" pitchFamily="34" charset="0"/>
                        </a:rPr>
                        <a:t> &lt;Rd&gt;, &lt;Rm&gt;, &lt;Rd&gt;</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İki kaydı çarpın.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Rd × Rm, APSR'yi güncelleyin.</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MULS</a:t>
                      </a:r>
                      <a:r>
                        <a:rPr lang="en-GB" sz="1200" b="0" i="0" u="none" strike="noStrike" baseline="0" dirty="0">
                          <a:effectLst/>
                          <a:latin typeface="+mn-lt"/>
                          <a:cs typeface="Arial" panose="020B0604020202020204" pitchFamily="34" charset="0"/>
                        </a:rPr>
                        <a:t> R0, R1, R0</a:t>
                      </a:r>
                      <a:endParaRPr lang="en-GB" sz="1200" b="0" i="0" u="none" strike="noStrike" dirty="0">
                        <a:effectLst/>
                        <a:latin typeface="+mn-lt"/>
                        <a:cs typeface="Arial" panose="020B0604020202020204" pitchFamily="34" charset="0"/>
                      </a:endParaRPr>
                    </a:p>
                  </a:txBody>
                  <a:tcPr marL="121872" marR="121872" marT="45718" marB="45718"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 R1</a:t>
                      </a:r>
                    </a:p>
                  </a:txBody>
                  <a:tcPr marL="121872" marR="121872" marT="45718" marB="45718"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8320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tr-TR" altLang="en-US" dirty="0" err="1" smtClean="0">
                <a:ea typeface="ＭＳ Ｐゴシック" panose="020B0600070205080204" pitchFamily="34" charset="-128"/>
              </a:rPr>
              <a:t>Thumb</a:t>
            </a:r>
            <a:r>
              <a:rPr lang="en-IN" altLang="en-US" dirty="0" smtClean="0">
                <a:ea typeface="ＭＳ Ｐゴシック" panose="020B0600070205080204" pitchFamily="34" charset="-128"/>
              </a:rPr>
              <a:t> </a:t>
            </a:r>
            <a:r>
              <a:rPr lang="en-IN" altLang="en-US" dirty="0">
                <a:ea typeface="ＭＳ Ｐゴシック" panose="020B0600070205080204" pitchFamily="34" charset="-128"/>
              </a:rPr>
              <a:t>Komut Seti Temel Yapısı</a:t>
            </a:r>
            <a:endParaRPr lang="en-US" altLang="en-US" sz="1800" dirty="0">
              <a:ea typeface="ＭＳ Ｐゴシック" panose="020B0600070205080204" pitchFamily="34" charset="-128"/>
            </a:endParaRPr>
          </a:p>
          <a:p>
            <a:pPr algn="l" rtl="0"/>
            <a:r>
              <a:rPr lang="en-IN" altLang="en-US" dirty="0" smtClean="0">
                <a:ea typeface="ＭＳ Ｐゴシック" panose="020B0600070205080204" pitchFamily="34" charset="-128"/>
              </a:rPr>
              <a:t>Fu</a:t>
            </a:r>
            <a:r>
              <a:rPr lang="en-IN" altLang="en-US" sz="2400" dirty="0" smtClean="0">
                <a:ea typeface="ＭＳ Ｐゴシック" panose="020B0600070205080204" pitchFamily="34" charset="-128"/>
              </a:rPr>
              <a:t>Cortex-M0 </a:t>
            </a:r>
            <a:r>
              <a:rPr lang="en-IN" altLang="en-US" sz="2400" dirty="0">
                <a:ea typeface="ＭＳ Ｐゴシック" panose="020B0600070205080204" pitchFamily="34" charset="-128"/>
              </a:rPr>
              <a:t>talimatlarının işleyişi:</a:t>
            </a:r>
            <a:endParaRPr lang="en-US" altLang="en-US" sz="2400" dirty="0">
              <a:ea typeface="ＭＳ Ｐゴシック" panose="020B0600070205080204" pitchFamily="34" charset="-128"/>
            </a:endParaRPr>
          </a:p>
          <a:p>
            <a:pPr lvl="1" algn="l" rtl="0"/>
            <a:r>
              <a:rPr lang="en-IN" altLang="en-US" dirty="0"/>
              <a:t>Veri Erişim Talimatları</a:t>
            </a:r>
          </a:p>
          <a:p>
            <a:pPr lvl="1" algn="l" rtl="0"/>
            <a:r>
              <a:rPr lang="en-IN" altLang="en-US" dirty="0"/>
              <a:t>Aritmetik Talimatlar</a:t>
            </a:r>
          </a:p>
          <a:p>
            <a:pPr lvl="1" algn="l" rtl="0"/>
            <a:r>
              <a:rPr lang="en-IN" altLang="en-US" dirty="0"/>
              <a:t>Mantık İşlemleri </a:t>
            </a:r>
            <a:r>
              <a:rPr lang="en-IN" altLang="en-US" dirty="0" err="1"/>
              <a:t>ve</a:t>
            </a:r>
            <a:r>
              <a:rPr lang="en-IN" altLang="en-US" dirty="0"/>
              <a:t> </a:t>
            </a:r>
            <a:r>
              <a:rPr lang="en-IN" altLang="en-US" dirty="0" err="1" smtClean="0"/>
              <a:t>Talimatları</a:t>
            </a:r>
            <a:endParaRPr lang="en-IN" altLang="en-US" dirty="0"/>
          </a:p>
          <a:p>
            <a:pPr lvl="1" algn="l" rtl="0"/>
            <a:r>
              <a:rPr lang="en-IN" altLang="en-US" dirty="0"/>
              <a:t>Program Akış Kontrolü ve İstisnalarla ilgili Talimatlar</a:t>
            </a:r>
          </a:p>
          <a:p>
            <a:pPr lvl="1" algn="l" rtl="0"/>
            <a:r>
              <a:rPr lang="en-IN" altLang="en-US" dirty="0"/>
              <a:t>Uyku Modu ile ilgili Talimatlar</a:t>
            </a:r>
            <a:endParaRPr lang="en-US" altLang="en-US" dirty="0"/>
          </a:p>
          <a:p>
            <a:pPr marL="231775" lvl="1" indent="0" algn="l" rtl="0">
              <a:buNone/>
            </a:pPr>
            <a:r>
              <a:rPr lang="en-GB" sz="2400" dirty="0">
                <a:ea typeface="ＭＳ Ｐゴシック" panose="020B0600070205080204" pitchFamily="34" charset="-128"/>
              </a:rPr>
              <a:t>Cortex-M0'ın Ana Güç Tasarrufu Özellikleri</a:t>
            </a:r>
          </a:p>
          <a:p>
            <a:pPr marL="688975" lvl="2" indent="0" algn="l" rtl="0">
              <a:buNone/>
            </a:pPr>
            <a:endParaRPr lang="en-IN" altLang="en-US" dirty="0">
              <a:ea typeface="ＭＳ Ｐゴシック" panose="020B0600070205080204" pitchFamily="34" charset="-128"/>
            </a:endParaRPr>
          </a:p>
        </p:txBody>
      </p:sp>
    </p:spTree>
    <p:extLst>
      <p:ext uri="{BB962C8B-B14F-4D97-AF65-F5344CB8AC3E}">
        <p14:creationId xmlns:p14="http://schemas.microsoft.com/office/powerpoint/2010/main" val="1070775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Aritmetik CMP</a:t>
            </a:r>
            <a:endParaRPr lang="en-US" dirty="0"/>
          </a:p>
        </p:txBody>
      </p:sp>
      <p:graphicFrame>
        <p:nvGraphicFramePr>
          <p:cNvPr id="6" name="Table 5">
            <a:extLst>
              <a:ext uri="{FF2B5EF4-FFF2-40B4-BE49-F238E27FC236}">
                <a16:creationId xmlns:a16="http://schemas.microsoft.com/office/drawing/2014/main" id="{E4ACDC61-4986-4231-817A-505CD838D243}"/>
              </a:ext>
            </a:extLst>
          </p:cNvPr>
          <p:cNvGraphicFramePr>
            <a:graphicFrameLocks noGrp="1"/>
          </p:cNvGraphicFramePr>
          <p:nvPr>
            <p:extLst>
              <p:ext uri="{D42A27DB-BD31-4B8C-83A1-F6EECF244321}">
                <p14:modId xmlns:p14="http://schemas.microsoft.com/office/powerpoint/2010/main" val="1825021446"/>
              </p:ext>
            </p:extLst>
          </p:nvPr>
        </p:nvGraphicFramePr>
        <p:xfrm>
          <a:off x="492125" y="1563476"/>
          <a:ext cx="11552486" cy="2959099"/>
        </p:xfrm>
        <a:graphic>
          <a:graphicData uri="http://schemas.openxmlformats.org/drawingml/2006/table">
            <a:tbl>
              <a:tblPr firstRow="1" bandRow="1">
                <a:tableStyleId>{5C22544A-7EE6-4342-B048-85BDC9FD1C3A}</a:tableStyleId>
              </a:tblPr>
              <a:tblGrid>
                <a:gridCol w="2894469">
                  <a:extLst>
                    <a:ext uri="{9D8B030D-6E8A-4147-A177-3AD203B41FA5}">
                      <a16:colId xmlns:a16="http://schemas.microsoft.com/office/drawing/2014/main" val="20000"/>
                    </a:ext>
                  </a:extLst>
                </a:gridCol>
                <a:gridCol w="4532129">
                  <a:extLst>
                    <a:ext uri="{9D8B030D-6E8A-4147-A177-3AD203B41FA5}">
                      <a16:colId xmlns:a16="http://schemas.microsoft.com/office/drawing/2014/main" val="20001"/>
                    </a:ext>
                  </a:extLst>
                </a:gridCol>
                <a:gridCol w="2285107">
                  <a:extLst>
                    <a:ext uri="{9D8B030D-6E8A-4147-A177-3AD203B41FA5}">
                      <a16:colId xmlns:a16="http://schemas.microsoft.com/office/drawing/2014/main" val="20002"/>
                    </a:ext>
                  </a:extLst>
                </a:gridCol>
                <a:gridCol w="1840781">
                  <a:extLst>
                    <a:ext uri="{9D8B030D-6E8A-4147-A177-3AD203B41FA5}">
                      <a16:colId xmlns:a16="http://schemas.microsoft.com/office/drawing/2014/main" val="20003"/>
                    </a:ext>
                  </a:extLst>
                </a:gridCol>
              </a:tblGrid>
              <a:tr h="51826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7" marB="45727" anchor="ctr"/>
                </a:tc>
                <a:extLst>
                  <a:ext uri="{0D108BD9-81ED-4DB2-BD59-A6C34878D82A}">
                    <a16:rowId xmlns:a16="http://schemas.microsoft.com/office/drawing/2014/main" val="10000"/>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a:t>
                      </a:r>
                      <a:r>
                        <a:rPr lang="en-GB" sz="1200" b="0" i="0" u="none" strike="noStrike" baseline="0" dirty="0">
                          <a:effectLst/>
                          <a:latin typeface="+mn-lt"/>
                          <a:cs typeface="Arial" panose="020B0604020202020204" pitchFamily="34" charset="0"/>
                        </a:rPr>
                        <a:t> &lt;Rn&gt;, &lt;Rm&gt;</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İki kaydı karşılaştırın.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Rn - Rm'yi hesaplayın. APSR'yi güncelleyin</a:t>
                      </a:r>
                      <a:r>
                        <a:rPr lang="en-GB" sz="1200" b="0" i="0" u="none" strike="noStrike" baseline="0" dirty="0">
                          <a:effectLst/>
                          <a:latin typeface="+mn-lt"/>
                          <a:cs typeface="Arial" panose="020B0604020202020204" pitchFamily="34" charset="0"/>
                        </a:rPr>
                        <a:t> ancak çıkarma sonucu saklanmaz.</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R0, R1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R0-R1'i hesaplayın,</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Güncelleme</a:t>
                      </a:r>
                      <a:r>
                        <a:rPr lang="en-GB" sz="1200" b="0" i="0" u="none" strike="noStrike" baseline="0" dirty="0">
                          <a:effectLst/>
                          <a:latin typeface="+mn-lt"/>
                          <a:cs typeface="Arial" panose="020B0604020202020204" pitchFamily="34" charset="0"/>
                        </a:rPr>
                        <a:t> APSR.</a:t>
                      </a:r>
                      <a:endParaRPr lang="en-GB" sz="1200" b="0" i="0" u="none" strike="noStrike" dirty="0">
                        <a:effectLst/>
                        <a:latin typeface="+mn-lt"/>
                        <a:cs typeface="Arial" panose="020B0604020202020204" pitchFamily="34" charset="0"/>
                      </a:endParaRPr>
                    </a:p>
                  </a:txBody>
                  <a:tcPr marL="121872" marR="121872" marT="45727" marB="45727" anchor="ctr"/>
                </a:tc>
                <a:extLst>
                  <a:ext uri="{0D108BD9-81ED-4DB2-BD59-A6C34878D82A}">
                    <a16:rowId xmlns:a16="http://schemas.microsoft.com/office/drawing/2014/main" val="10001"/>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&lt;Rn&gt;, # immed8</a:t>
                      </a: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Bir sicil kaydı ile hemen</a:t>
                      </a:r>
                      <a:r>
                        <a:rPr lang="en-GB" sz="1200" b="0" i="0" u="none" strike="noStrike" baseline="0" dirty="0">
                          <a:effectLst/>
                          <a:latin typeface="+mn-lt"/>
                          <a:cs typeface="Arial" panose="020B0604020202020204" pitchFamily="34" charset="0"/>
                        </a:rPr>
                        <a:t> sabit.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ZeroExtend (# immed8) hesaplayın. APSR'yi güncelleyin ancak çıkarma sonucu saklanmaz.</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CMP R0, # 0x01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Hesaplamak</a:t>
                      </a:r>
                      <a:r>
                        <a:rPr lang="en-GB" sz="1200" b="0" i="0" u="none" strike="noStrike" baseline="0" dirty="0">
                          <a:effectLst/>
                          <a:latin typeface="+mn-lt"/>
                          <a:cs typeface="Arial" panose="020B0604020202020204" pitchFamily="34" charset="0"/>
                        </a:rPr>
                        <a:t> R0-1,</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27" marB="45727" anchor="ctr"/>
                </a:tc>
                <a:extLst>
                  <a:ext uri="{0D108BD9-81ED-4DB2-BD59-A6C34878D82A}">
                    <a16:rowId xmlns:a16="http://schemas.microsoft.com/office/drawing/2014/main" val="10002"/>
                  </a:ext>
                </a:extLst>
              </a:tr>
              <a:tr h="81361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CMN</a:t>
                      </a:r>
                      <a:r>
                        <a:rPr lang="en-GB" sz="1200" b="0" i="0" u="none" strike="noStrike" baseline="0" dirty="0">
                          <a:effectLst/>
                          <a:latin typeface="+mn-lt"/>
                          <a:cs typeface="Arial" panose="020B0604020202020204" pitchFamily="34" charset="0"/>
                        </a:rPr>
                        <a:t> &lt;Rn&gt;, &lt;Rm&gt;</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Negatifi karşılaştırın.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Rn'yi hesapla</a:t>
                      </a:r>
                      <a:r>
                        <a:rPr lang="en-GB" sz="1200" b="0" i="0" u="none" strike="noStrike" baseline="0" dirty="0">
                          <a:effectLst/>
                          <a:latin typeface="+mn-lt"/>
                          <a:cs typeface="Arial" panose="020B0604020202020204" pitchFamily="34" charset="0"/>
                        </a:rPr>
                        <a:t>- NEG (Rm). APSR'yi güncelleyin ancak çıkarma sonucu saklanmaz.</a:t>
                      </a:r>
                      <a:endParaRPr lang="en-GB" sz="1200" b="0" i="0" u="none" strike="noStrike" dirty="0">
                        <a:effectLst/>
                        <a:latin typeface="+mn-lt"/>
                        <a:cs typeface="Arial" panose="020B0604020202020204" pitchFamily="34" charset="0"/>
                      </a:endParaRPr>
                    </a:p>
                  </a:txBody>
                  <a:tcPr marL="121872" marR="121872" marT="45727" marB="4572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CMN R0, R1</a:t>
                      </a:r>
                    </a:p>
                  </a:txBody>
                  <a:tcPr marL="121872" marR="121872" marT="45727" marB="4572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Hesaplamak</a:t>
                      </a:r>
                      <a:r>
                        <a:rPr lang="en-GB" sz="1200" b="0" i="0" u="none" strike="noStrike" baseline="0" dirty="0">
                          <a:effectLst/>
                          <a:latin typeface="+mn-lt"/>
                          <a:cs typeface="Arial" panose="020B0604020202020204" pitchFamily="34" charset="0"/>
                        </a:rPr>
                        <a:t> R0 + R1,</a:t>
                      </a:r>
                      <a:endParaRPr lang="en-GB" sz="1200" b="0" i="0" u="none" strike="noStrike" dirty="0">
                        <a:effectLst/>
                        <a:latin typeface="+mn-lt"/>
                        <a:cs typeface="Arial" panose="020B0604020202020204" pitchFamily="34" charset="0"/>
                      </a:endParaRP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APSR'yi güncelleyin.</a:t>
                      </a:r>
                    </a:p>
                  </a:txBody>
                  <a:tcPr marL="121872" marR="121872" marT="45727" marB="4572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6561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Mantık İşlemi</a:t>
            </a:r>
            <a:endParaRPr lang="en-US" dirty="0"/>
          </a:p>
        </p:txBody>
      </p:sp>
      <p:graphicFrame>
        <p:nvGraphicFramePr>
          <p:cNvPr id="6" name="Table 5">
            <a:extLst>
              <a:ext uri="{FF2B5EF4-FFF2-40B4-BE49-F238E27FC236}">
                <a16:creationId xmlns:a16="http://schemas.microsoft.com/office/drawing/2014/main" id="{EAE171DE-E740-486F-8C31-E6EDF43B8352}"/>
              </a:ext>
            </a:extLst>
          </p:cNvPr>
          <p:cNvGraphicFramePr>
            <a:graphicFrameLocks noGrp="1"/>
          </p:cNvGraphicFramePr>
          <p:nvPr>
            <p:extLst>
              <p:ext uri="{D42A27DB-BD31-4B8C-83A1-F6EECF244321}">
                <p14:modId xmlns:p14="http://schemas.microsoft.com/office/powerpoint/2010/main" val="655491263"/>
              </p:ext>
            </p:extLst>
          </p:nvPr>
        </p:nvGraphicFramePr>
        <p:xfrm>
          <a:off x="492125" y="1467941"/>
          <a:ext cx="11552486" cy="4194177"/>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4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11" marB="45711" anchor="ctr"/>
                </a:tc>
                <a:extLst>
                  <a:ext uri="{0D108BD9-81ED-4DB2-BD59-A6C34878D82A}">
                    <a16:rowId xmlns:a16="http://schemas.microsoft.com/office/drawing/2014/main" val="10000"/>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ANDS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Mantıksal AND</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AND (Rd, Rm), APSR'yi güncelle</a:t>
                      </a: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ANDS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AND (R0, R1), APSR'yi güncelle</a:t>
                      </a:r>
                    </a:p>
                  </a:txBody>
                  <a:tcPr marL="121872" marR="121872" marT="45711" marB="45711" anchor="ctr"/>
                </a:tc>
                <a:extLst>
                  <a:ext uri="{0D108BD9-81ED-4DB2-BD59-A6C34878D82A}">
                    <a16:rowId xmlns:a16="http://schemas.microsoft.com/office/drawing/2014/main" val="10001"/>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ORRS</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Mantıksal VEYA</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VEYA (Rd, Rm), APSR'yi güncelle</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ORRS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VEYA (R0, R1),</a:t>
                      </a:r>
                    </a:p>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APSR'yi güncelle</a:t>
                      </a:r>
                    </a:p>
                  </a:txBody>
                  <a:tcPr marL="121872" marR="121872" marT="45711" marB="45711" anchor="ctr"/>
                </a:tc>
                <a:extLst>
                  <a:ext uri="{0D108BD9-81ED-4DB2-BD59-A6C34878D82A}">
                    <a16:rowId xmlns:a16="http://schemas.microsoft.com/office/drawing/2014/main" val="10002"/>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EORS &lt;Rd&gt;, &lt;Rm&gt;</a:t>
                      </a: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Mantıksal özel</a:t>
                      </a:r>
                      <a:r>
                        <a:rPr lang="en-GB" sz="1200" b="0" i="0" u="none" strike="noStrike" baseline="0" dirty="0">
                          <a:effectLst/>
                          <a:latin typeface="+mn-lt"/>
                          <a:cs typeface="Arial" panose="020B0604020202020204" pitchFamily="34" charset="0"/>
                        </a:rPr>
                        <a:t> VEYA</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XOR (Rd, Rm), APSR'yi güncelle</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EORS</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ÖZELVEYA (R0, R1),</a:t>
                      </a:r>
                      <a:r>
                        <a:rPr lang="en-GB" sz="1200" b="0" i="0" u="none" strike="noStrike" baseline="0" dirty="0">
                          <a:effectLst/>
                          <a:latin typeface="+mn-lt"/>
                          <a:cs typeface="Arial" panose="020B0604020202020204" pitchFamily="34" charset="0"/>
                        </a:rPr>
                        <a:t> APSR'yi güncelle</a:t>
                      </a:r>
                      <a:endParaRPr lang="en-GB" sz="1200" b="0" i="0" u="none" strike="noStrike" dirty="0">
                        <a:effectLst/>
                        <a:latin typeface="+mn-lt"/>
                        <a:cs typeface="Arial" panose="020B0604020202020204" pitchFamily="34" charset="0"/>
                      </a:endParaRPr>
                    </a:p>
                  </a:txBody>
                  <a:tcPr marL="121872" marR="121872" marT="45711" marB="45711" anchor="ctr"/>
                </a:tc>
                <a:extLst>
                  <a:ext uri="{0D108BD9-81ED-4DB2-BD59-A6C34878D82A}">
                    <a16:rowId xmlns:a16="http://schemas.microsoft.com/office/drawing/2014/main" val="10003"/>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MVNS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Mantıksal bitsel DEĞİL</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DEĞİL (Rm), güncelleme</a:t>
                      </a:r>
                      <a:r>
                        <a:rPr lang="en-GB" sz="1200" b="0" i="0" u="none" strike="noStrike" baseline="0" dirty="0">
                          <a:effectLst/>
                          <a:latin typeface="+mn-lt"/>
                          <a:cs typeface="Arial" panose="020B0604020202020204" pitchFamily="34" charset="0"/>
                        </a:rPr>
                        <a:t> APSR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MVNS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DEĞİL (R1), APSR'yi güncelle</a:t>
                      </a:r>
                    </a:p>
                  </a:txBody>
                  <a:tcPr marL="121872" marR="121872" marT="45711" marB="45711" anchor="ctr"/>
                </a:tc>
                <a:extLst>
                  <a:ext uri="{0D108BD9-81ED-4DB2-BD59-A6C34878D82A}">
                    <a16:rowId xmlns:a16="http://schemas.microsoft.com/office/drawing/2014/main" val="10004"/>
                  </a:ext>
                </a:extLst>
              </a:tr>
              <a:tr h="574380">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BICS</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Mantıksal bitsel temizleme</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VE (Rd, NOT (Rm)), APSR'yi güncelle</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BICS R0, R1</a:t>
                      </a: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VE (R0,</a:t>
                      </a:r>
                      <a:r>
                        <a:rPr lang="en-GB" sz="1200" b="0" i="0" u="none" strike="noStrike" baseline="0" dirty="0">
                          <a:effectLst/>
                          <a:latin typeface="+mn-lt"/>
                          <a:cs typeface="Arial" panose="020B0604020202020204" pitchFamily="34" charset="0"/>
                        </a:rPr>
                        <a:t> DEĞİL (R1)), APSR'yi güncelle</a:t>
                      </a:r>
                    </a:p>
                  </a:txBody>
                  <a:tcPr marL="121872" marR="121872" marT="45711" marB="45711" anchor="ctr"/>
                </a:tc>
                <a:extLst>
                  <a:ext uri="{0D108BD9-81ED-4DB2-BD59-A6C34878D82A}">
                    <a16:rowId xmlns:a16="http://schemas.microsoft.com/office/drawing/2014/main" val="10005"/>
                  </a:ext>
                </a:extLst>
              </a:tr>
              <a:tr h="80413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TST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Test (bitsel VE)</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Hesaplamak</a:t>
                      </a:r>
                      <a:r>
                        <a:rPr lang="en-GB" sz="1200" b="0" i="0" u="none" strike="noStrike" baseline="0" dirty="0">
                          <a:effectLst/>
                          <a:latin typeface="+mn-lt"/>
                          <a:cs typeface="Arial" panose="020B0604020202020204" pitchFamily="34" charset="0"/>
                        </a:rPr>
                        <a:t> AND (Rd, Rm), APSR'yi güncelleyin ancak AND sonucu saklanmıyor</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TST</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11" marB="45711"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AND (R0, R1) hesaplayın, APSR'yi güncelleyin</a:t>
                      </a:r>
                    </a:p>
                  </a:txBody>
                  <a:tcPr marL="121872" marR="121872" marT="45711" marB="45711"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96601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Aritmetik Kaydırma İşlemi</a:t>
            </a:r>
            <a:endParaRPr lang="en-US" dirty="0"/>
          </a:p>
        </p:txBody>
      </p:sp>
      <p:graphicFrame>
        <p:nvGraphicFramePr>
          <p:cNvPr id="6" name="Table 5">
            <a:extLst>
              <a:ext uri="{FF2B5EF4-FFF2-40B4-BE49-F238E27FC236}">
                <a16:creationId xmlns:a16="http://schemas.microsoft.com/office/drawing/2014/main" id="{1410CE89-EDEB-4D90-85EB-C5A5401BF440}"/>
              </a:ext>
            </a:extLst>
          </p:cNvPr>
          <p:cNvGraphicFramePr>
            <a:graphicFrameLocks noGrp="1"/>
          </p:cNvGraphicFramePr>
          <p:nvPr>
            <p:extLst>
              <p:ext uri="{D42A27DB-BD31-4B8C-83A1-F6EECF244321}">
                <p14:modId xmlns:p14="http://schemas.microsoft.com/office/powerpoint/2010/main" val="1830980604"/>
              </p:ext>
            </p:extLst>
          </p:nvPr>
        </p:nvGraphicFramePr>
        <p:xfrm>
          <a:off x="492125" y="1645362"/>
          <a:ext cx="11552486" cy="1615439"/>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59">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0"/>
                  </a:ext>
                </a:extLst>
              </a:tr>
              <a:tr h="64008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&lt;Rd&gt;, &lt;Rm&gt;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Aritmetik sağa kaydırma</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&gt;&gt; Rm,</a:t>
                      </a:r>
                      <a:r>
                        <a:rPr lang="en-GB" sz="1200" b="0" i="0" u="none" strike="noStrike" baseline="0" dirty="0">
                          <a:effectLst/>
                          <a:latin typeface="+mn-lt"/>
                          <a:cs typeface="Arial" panose="020B0604020202020204" pitchFamily="34" charset="0"/>
                        </a:rPr>
                        <a:t> 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R0,</a:t>
                      </a:r>
                      <a:r>
                        <a:rPr lang="en-GB" sz="1200" b="0" i="0" u="none" strike="noStrike" baseline="0" dirty="0">
                          <a:effectLst/>
                          <a:latin typeface="+mn-lt"/>
                          <a:cs typeface="Arial" panose="020B0604020202020204" pitchFamily="34" charset="0"/>
                        </a:rPr>
                        <a:t> R1</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 = R0 &gt;&gt; R1, APSR'yi güncelle</a:t>
                      </a:r>
                    </a:p>
                  </a:txBody>
                  <a:tcPr marL="121872" marR="121872" marT="45717" marB="45717" anchor="ctr"/>
                </a:tc>
                <a:extLst>
                  <a:ext uri="{0D108BD9-81ED-4DB2-BD59-A6C34878D82A}">
                    <a16:rowId xmlns:a16="http://schemas.microsoft.com/office/drawing/2014/main" val="10001"/>
                  </a:ext>
                </a:extLst>
              </a:tr>
              <a:tr h="45719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&lt;Rd&gt;, &lt;Rm&gt;, # immed5</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&gt;&gt; immed5, </a:t>
                      </a:r>
                      <a:r>
                        <a:rPr lang="en-GB" sz="1200" b="0" i="0" u="none" strike="noStrike" baseline="0" dirty="0">
                          <a:effectLst/>
                          <a:latin typeface="+mn-lt"/>
                          <a:cs typeface="Arial" panose="020B0604020202020204" pitchFamily="34" charset="0"/>
                        </a:rPr>
                        <a:t>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ASRS R0, R1, # 0x01</a:t>
                      </a: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R1 &gt;&gt; 1, APSR'yi güncelle</a:t>
                      </a:r>
                      <a:endParaRPr lang="en-GB" sz="12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CFCF0274-9E0B-48A4-9C19-696031723B7A}"/>
              </a:ext>
            </a:extLst>
          </p:cNvPr>
          <p:cNvSpPr/>
          <p:nvPr/>
        </p:nvSpPr>
        <p:spPr bwMode="auto">
          <a:xfrm>
            <a:off x="338871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 name="Rectangle 7">
            <a:extLst>
              <a:ext uri="{FF2B5EF4-FFF2-40B4-BE49-F238E27FC236}">
                <a16:creationId xmlns:a16="http://schemas.microsoft.com/office/drawing/2014/main" id="{6380776F-BDC5-4518-8F83-08567C7F26A5}"/>
              </a:ext>
            </a:extLst>
          </p:cNvPr>
          <p:cNvSpPr/>
          <p:nvPr/>
        </p:nvSpPr>
        <p:spPr bwMode="auto">
          <a:xfrm>
            <a:off x="1706618"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9" name="Rectangle 8">
            <a:extLst>
              <a:ext uri="{FF2B5EF4-FFF2-40B4-BE49-F238E27FC236}">
                <a16:creationId xmlns:a16="http://schemas.microsoft.com/office/drawing/2014/main" id="{E56C6DE9-73DC-4B90-A1A0-1AE3C17469DB}"/>
              </a:ext>
            </a:extLst>
          </p:cNvPr>
          <p:cNvSpPr/>
          <p:nvPr/>
        </p:nvSpPr>
        <p:spPr bwMode="auto">
          <a:xfrm>
            <a:off x="194782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1AE73B46-9999-486B-8EB5-D3B2C3A30CE9}"/>
              </a:ext>
            </a:extLst>
          </p:cNvPr>
          <p:cNvSpPr/>
          <p:nvPr/>
        </p:nvSpPr>
        <p:spPr bwMode="auto">
          <a:xfrm>
            <a:off x="2182681"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BAF917E5-C6CE-414F-A076-CB559DB39643}"/>
              </a:ext>
            </a:extLst>
          </p:cNvPr>
          <p:cNvSpPr/>
          <p:nvPr/>
        </p:nvSpPr>
        <p:spPr bwMode="auto">
          <a:xfrm>
            <a:off x="2423887"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A906B908-48CE-47E6-A540-073B278F100F}"/>
              </a:ext>
            </a:extLst>
          </p:cNvPr>
          <p:cNvSpPr/>
          <p:nvPr/>
        </p:nvSpPr>
        <p:spPr bwMode="auto">
          <a:xfrm>
            <a:off x="266932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921451C8-D5E4-4D2B-977E-25B774A2179C}"/>
              </a:ext>
            </a:extLst>
          </p:cNvPr>
          <p:cNvSpPr/>
          <p:nvPr/>
        </p:nvSpPr>
        <p:spPr bwMode="auto">
          <a:xfrm>
            <a:off x="2910530" y="3998037"/>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4" name="Rectangle 13">
            <a:extLst>
              <a:ext uri="{FF2B5EF4-FFF2-40B4-BE49-F238E27FC236}">
                <a16:creationId xmlns:a16="http://schemas.microsoft.com/office/drawing/2014/main" id="{5D774C5E-5FCF-49D4-AFF2-DBCF13B83332}"/>
              </a:ext>
            </a:extLst>
          </p:cNvPr>
          <p:cNvSpPr/>
          <p:nvPr/>
        </p:nvSpPr>
        <p:spPr bwMode="auto">
          <a:xfrm>
            <a:off x="314750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C3E9B92D-E047-45F5-8D9C-1E24A16EBF17}"/>
              </a:ext>
            </a:extLst>
          </p:cNvPr>
          <p:cNvSpPr/>
          <p:nvPr/>
        </p:nvSpPr>
        <p:spPr bwMode="auto">
          <a:xfrm>
            <a:off x="362356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F820BF5E-69B4-4457-B3E5-3F1049A35055}"/>
              </a:ext>
            </a:extLst>
          </p:cNvPr>
          <p:cNvSpPr/>
          <p:nvPr/>
        </p:nvSpPr>
        <p:spPr bwMode="auto">
          <a:xfrm>
            <a:off x="386477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 name="Rectangle 16">
            <a:extLst>
              <a:ext uri="{FF2B5EF4-FFF2-40B4-BE49-F238E27FC236}">
                <a16:creationId xmlns:a16="http://schemas.microsoft.com/office/drawing/2014/main" id="{2C697391-6167-40BA-A8AB-941628C99A7F}"/>
              </a:ext>
            </a:extLst>
          </p:cNvPr>
          <p:cNvSpPr/>
          <p:nvPr/>
        </p:nvSpPr>
        <p:spPr bwMode="auto">
          <a:xfrm>
            <a:off x="4099632"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Rectangle 17">
            <a:extLst>
              <a:ext uri="{FF2B5EF4-FFF2-40B4-BE49-F238E27FC236}">
                <a16:creationId xmlns:a16="http://schemas.microsoft.com/office/drawing/2014/main" id="{51DC0FF3-43A7-4CA3-A07C-604FA68A443B}"/>
              </a:ext>
            </a:extLst>
          </p:cNvPr>
          <p:cNvSpPr/>
          <p:nvPr/>
        </p:nvSpPr>
        <p:spPr bwMode="auto">
          <a:xfrm>
            <a:off x="4340838" y="3998037"/>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BC33FB09-899E-4D37-A362-0F31B7110F28}"/>
              </a:ext>
            </a:extLst>
          </p:cNvPr>
          <p:cNvSpPr/>
          <p:nvPr/>
        </p:nvSpPr>
        <p:spPr bwMode="auto">
          <a:xfrm>
            <a:off x="458416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6D5E3406-50F2-4D9C-BDF8-8502E92BE98E}"/>
              </a:ext>
            </a:extLst>
          </p:cNvPr>
          <p:cNvSpPr/>
          <p:nvPr/>
        </p:nvSpPr>
        <p:spPr bwMode="auto">
          <a:xfrm>
            <a:off x="4825366"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CD207926-DFDD-424A-BCF6-65C02937E92D}"/>
              </a:ext>
            </a:extLst>
          </p:cNvPr>
          <p:cNvSpPr/>
          <p:nvPr/>
        </p:nvSpPr>
        <p:spPr bwMode="auto">
          <a:xfrm>
            <a:off x="506022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8670D276-70A8-4033-A53B-BB415ABC8B88}"/>
              </a:ext>
            </a:extLst>
          </p:cNvPr>
          <p:cNvSpPr/>
          <p:nvPr/>
        </p:nvSpPr>
        <p:spPr bwMode="auto">
          <a:xfrm>
            <a:off x="530142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3F90A450-CD47-4B7A-959D-8081CE52C96C}"/>
              </a:ext>
            </a:extLst>
          </p:cNvPr>
          <p:cNvSpPr/>
          <p:nvPr/>
        </p:nvSpPr>
        <p:spPr bwMode="auto">
          <a:xfrm>
            <a:off x="5538403"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BD0CC5F0-C371-412E-B075-0E16A3111781}"/>
              </a:ext>
            </a:extLst>
          </p:cNvPr>
          <p:cNvSpPr/>
          <p:nvPr/>
        </p:nvSpPr>
        <p:spPr bwMode="auto">
          <a:xfrm>
            <a:off x="577960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AFB83AD5-A463-4711-AF35-83BA90D43B7B}"/>
              </a:ext>
            </a:extLst>
          </p:cNvPr>
          <p:cNvSpPr/>
          <p:nvPr/>
        </p:nvSpPr>
        <p:spPr bwMode="auto">
          <a:xfrm>
            <a:off x="6014467" y="3998037"/>
            <a:ext cx="24332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0B1DD6D3-8E97-4810-B688-90F214CA2C04}"/>
              </a:ext>
            </a:extLst>
          </p:cNvPr>
          <p:cNvSpPr/>
          <p:nvPr/>
        </p:nvSpPr>
        <p:spPr bwMode="auto">
          <a:xfrm>
            <a:off x="625778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CCD6515E-30EC-48CF-BF49-9DA67E205E79}"/>
              </a:ext>
            </a:extLst>
          </p:cNvPr>
          <p:cNvSpPr/>
          <p:nvPr/>
        </p:nvSpPr>
        <p:spPr bwMode="auto">
          <a:xfrm>
            <a:off x="649899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Rectangle 27">
            <a:extLst>
              <a:ext uri="{FF2B5EF4-FFF2-40B4-BE49-F238E27FC236}">
                <a16:creationId xmlns:a16="http://schemas.microsoft.com/office/drawing/2014/main" id="{1A961D1F-EDD7-4A2F-ADDD-FEB67A873E1A}"/>
              </a:ext>
            </a:extLst>
          </p:cNvPr>
          <p:cNvSpPr/>
          <p:nvPr/>
        </p:nvSpPr>
        <p:spPr bwMode="auto">
          <a:xfrm>
            <a:off x="6740200"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1BCF3F3B-8021-4E26-BEDB-7BD75E47B775}"/>
              </a:ext>
            </a:extLst>
          </p:cNvPr>
          <p:cNvSpPr/>
          <p:nvPr/>
        </p:nvSpPr>
        <p:spPr bwMode="auto">
          <a:xfrm>
            <a:off x="697505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FC115FFC-0FE0-4E72-9D8D-76D057CD9EB7}"/>
              </a:ext>
            </a:extLst>
          </p:cNvPr>
          <p:cNvSpPr/>
          <p:nvPr/>
        </p:nvSpPr>
        <p:spPr bwMode="auto">
          <a:xfrm>
            <a:off x="7216264" y="3998037"/>
            <a:ext cx="24332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Rectangle 30">
            <a:extLst>
              <a:ext uri="{FF2B5EF4-FFF2-40B4-BE49-F238E27FC236}">
                <a16:creationId xmlns:a16="http://schemas.microsoft.com/office/drawing/2014/main" id="{85E7B650-397F-4B76-AB01-50AF9B7E790E}"/>
              </a:ext>
            </a:extLst>
          </p:cNvPr>
          <p:cNvSpPr/>
          <p:nvPr/>
        </p:nvSpPr>
        <p:spPr bwMode="auto">
          <a:xfrm>
            <a:off x="745323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2" name="Rectangle 31">
            <a:extLst>
              <a:ext uri="{FF2B5EF4-FFF2-40B4-BE49-F238E27FC236}">
                <a16:creationId xmlns:a16="http://schemas.microsoft.com/office/drawing/2014/main" id="{9800081B-675E-40EB-84A4-0F7D871A95E6}"/>
              </a:ext>
            </a:extLst>
          </p:cNvPr>
          <p:cNvSpPr/>
          <p:nvPr/>
        </p:nvSpPr>
        <p:spPr bwMode="auto">
          <a:xfrm>
            <a:off x="7694445" y="3998037"/>
            <a:ext cx="239089"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7E127A27-EB1D-4990-8FF0-0617E95A7062}"/>
              </a:ext>
            </a:extLst>
          </p:cNvPr>
          <p:cNvSpPr/>
          <p:nvPr/>
        </p:nvSpPr>
        <p:spPr bwMode="auto">
          <a:xfrm>
            <a:off x="7929302"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55C519F0-195A-472A-93E2-F36033924D7B}"/>
              </a:ext>
            </a:extLst>
          </p:cNvPr>
          <p:cNvSpPr/>
          <p:nvPr/>
        </p:nvSpPr>
        <p:spPr bwMode="auto">
          <a:xfrm>
            <a:off x="8170508"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7D256C4A-4B70-4D30-9B84-DE9AD8B5AC6E}"/>
              </a:ext>
            </a:extLst>
          </p:cNvPr>
          <p:cNvSpPr/>
          <p:nvPr/>
        </p:nvSpPr>
        <p:spPr bwMode="auto">
          <a:xfrm>
            <a:off x="841171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08FAA89E-25C1-43CB-9430-51C35BCADD5E}"/>
              </a:ext>
            </a:extLst>
          </p:cNvPr>
          <p:cNvSpPr/>
          <p:nvPr/>
        </p:nvSpPr>
        <p:spPr bwMode="auto">
          <a:xfrm>
            <a:off x="865291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B7583A12-8BE4-41BE-86FE-EFA85DC55655}"/>
              </a:ext>
            </a:extLst>
          </p:cNvPr>
          <p:cNvSpPr/>
          <p:nvPr/>
        </p:nvSpPr>
        <p:spPr bwMode="auto">
          <a:xfrm>
            <a:off x="8889894"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8" name="Rectangle 37">
            <a:extLst>
              <a:ext uri="{FF2B5EF4-FFF2-40B4-BE49-F238E27FC236}">
                <a16:creationId xmlns:a16="http://schemas.microsoft.com/office/drawing/2014/main" id="{CE241280-4059-4DE0-8F2F-0CFFA7E4EE19}"/>
              </a:ext>
            </a:extLst>
          </p:cNvPr>
          <p:cNvSpPr/>
          <p:nvPr/>
        </p:nvSpPr>
        <p:spPr bwMode="auto">
          <a:xfrm>
            <a:off x="9131099" y="3998037"/>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9" name="Rectangle 38">
            <a:extLst>
              <a:ext uri="{FF2B5EF4-FFF2-40B4-BE49-F238E27FC236}">
                <a16:creationId xmlns:a16="http://schemas.microsoft.com/office/drawing/2014/main" id="{E14D1946-9BBF-495B-BDFE-29B944A6453D}"/>
              </a:ext>
            </a:extLst>
          </p:cNvPr>
          <p:cNvSpPr/>
          <p:nvPr/>
        </p:nvSpPr>
        <p:spPr bwMode="auto">
          <a:xfrm>
            <a:off x="1706617" y="3998037"/>
            <a:ext cx="7665687" cy="2333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66195959-BAF3-4D6A-ADEA-988E0B8EAA6F}"/>
              </a:ext>
            </a:extLst>
          </p:cNvPr>
          <p:cNvSpPr/>
          <p:nvPr/>
        </p:nvSpPr>
        <p:spPr bwMode="auto">
          <a:xfrm>
            <a:off x="1706618" y="3998037"/>
            <a:ext cx="241206"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1" name="Rectangle 40">
            <a:extLst>
              <a:ext uri="{FF2B5EF4-FFF2-40B4-BE49-F238E27FC236}">
                <a16:creationId xmlns:a16="http://schemas.microsoft.com/office/drawing/2014/main" id="{5B09EED0-CB41-4D22-B5CA-A7EDE17C1733}"/>
              </a:ext>
            </a:extLst>
          </p:cNvPr>
          <p:cNvSpPr/>
          <p:nvPr/>
        </p:nvSpPr>
        <p:spPr bwMode="auto">
          <a:xfrm>
            <a:off x="9880107" y="3998037"/>
            <a:ext cx="241206"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cxnSp>
        <p:nvCxnSpPr>
          <p:cNvPr id="42" name="Elbow Connector 45055">
            <a:extLst>
              <a:ext uri="{FF2B5EF4-FFF2-40B4-BE49-F238E27FC236}">
                <a16:creationId xmlns:a16="http://schemas.microsoft.com/office/drawing/2014/main" id="{E5D00820-1B29-42FF-8486-0B6455EB7169}"/>
              </a:ext>
            </a:extLst>
          </p:cNvPr>
          <p:cNvCxnSpPr>
            <a:stCxn id="40" idx="0"/>
            <a:endCxn id="8" idx="1"/>
          </p:cNvCxnSpPr>
          <p:nvPr/>
        </p:nvCxnSpPr>
        <p:spPr bwMode="auto">
          <a:xfrm rot="16200000" flipH="1" flipV="1">
            <a:off x="1708181" y="3996473"/>
            <a:ext cx="117475" cy="120602"/>
          </a:xfrm>
          <a:prstGeom prst="bentConnector4">
            <a:avLst>
              <a:gd name="adj1" fmla="val -155675"/>
              <a:gd name="adj2" fmla="val 330403"/>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C4BD15E7-59D9-4897-A58F-0E1DC69A0FB4}"/>
              </a:ext>
            </a:extLst>
          </p:cNvPr>
          <p:cNvCxnSpPr>
            <a:stCxn id="39" idx="3"/>
            <a:endCxn id="41" idx="1"/>
          </p:cNvCxnSpPr>
          <p:nvPr/>
        </p:nvCxnSpPr>
        <p:spPr bwMode="auto">
          <a:xfrm>
            <a:off x="9372304" y="4115511"/>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42">
            <a:extLst>
              <a:ext uri="{FF2B5EF4-FFF2-40B4-BE49-F238E27FC236}">
                <a16:creationId xmlns:a16="http://schemas.microsoft.com/office/drawing/2014/main" id="{79929907-4A8E-47F8-8863-0544E8F14AA4}"/>
              </a:ext>
            </a:extLst>
          </p:cNvPr>
          <p:cNvSpPr txBox="1">
            <a:spLocks noChangeArrowheads="1"/>
          </p:cNvSpPr>
          <p:nvPr/>
        </p:nvSpPr>
        <p:spPr bwMode="auto">
          <a:xfrm>
            <a:off x="5058108" y="3959937"/>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Kayıt ol </a:t>
            </a:r>
          </a:p>
        </p:txBody>
      </p:sp>
      <p:sp>
        <p:nvSpPr>
          <p:cNvPr id="45" name="TextBox 142">
            <a:extLst>
              <a:ext uri="{FF2B5EF4-FFF2-40B4-BE49-F238E27FC236}">
                <a16:creationId xmlns:a16="http://schemas.microsoft.com/office/drawing/2014/main" id="{A14831B3-AD38-4D8F-B33B-0B392D1F4158}"/>
              </a:ext>
            </a:extLst>
          </p:cNvPr>
          <p:cNvSpPr txBox="1">
            <a:spLocks noChangeArrowheads="1"/>
          </p:cNvSpPr>
          <p:nvPr/>
        </p:nvSpPr>
        <p:spPr bwMode="auto">
          <a:xfrm>
            <a:off x="4220235" y="4333000"/>
            <a:ext cx="35948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Aritmetik sağa kaydırma (ASR)</a:t>
            </a:r>
          </a:p>
        </p:txBody>
      </p:sp>
    </p:spTree>
    <p:extLst>
      <p:ext uri="{BB962C8B-B14F-4D97-AF65-F5344CB8AC3E}">
        <p14:creationId xmlns:p14="http://schemas.microsoft.com/office/powerpoint/2010/main" val="3597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Mantıksal Kaydırma İşlemi</a:t>
            </a:r>
            <a:endParaRPr lang="en-US" dirty="0"/>
          </a:p>
        </p:txBody>
      </p:sp>
      <p:graphicFrame>
        <p:nvGraphicFramePr>
          <p:cNvPr id="6" name="Table 5">
            <a:extLst>
              <a:ext uri="{FF2B5EF4-FFF2-40B4-BE49-F238E27FC236}">
                <a16:creationId xmlns:a16="http://schemas.microsoft.com/office/drawing/2014/main" id="{B63C3E70-6AA9-4271-97D8-DCF339AE0B04}"/>
              </a:ext>
            </a:extLst>
          </p:cNvPr>
          <p:cNvGraphicFramePr>
            <a:graphicFrameLocks noGrp="1"/>
          </p:cNvGraphicFramePr>
          <p:nvPr>
            <p:extLst>
              <p:ext uri="{D42A27DB-BD31-4B8C-83A1-F6EECF244321}">
                <p14:modId xmlns:p14="http://schemas.microsoft.com/office/powerpoint/2010/main" val="1160429514"/>
              </p:ext>
            </p:extLst>
          </p:nvPr>
        </p:nvGraphicFramePr>
        <p:xfrm>
          <a:off x="317376" y="949326"/>
          <a:ext cx="11552486" cy="3569353"/>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3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0"/>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&lt;Rd&gt;, &lt;Rm&gt;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 sağa kayması</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&gt;&gt; Rm,</a:t>
                      </a:r>
                      <a:r>
                        <a:rPr lang="en-GB" sz="1200" b="0" i="0" u="none" strike="noStrike" baseline="0" dirty="0">
                          <a:effectLst/>
                          <a:latin typeface="+mn-lt"/>
                          <a:cs typeface="Arial" panose="020B0604020202020204" pitchFamily="34" charset="0"/>
                        </a:rPr>
                        <a:t> 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R0, R1</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&gt;&gt; R1, APSR'yi güncelle</a:t>
                      </a:r>
                      <a:endParaRPr lang="en-GB" sz="12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1"/>
                  </a:ext>
                </a:extLst>
              </a:tr>
              <a:tr h="76900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a:t>
                      </a:r>
                      <a:r>
                        <a:rPr lang="en-GB" sz="1200" b="0" i="0" u="none" strike="noStrike" baseline="0" dirty="0">
                          <a:effectLst/>
                          <a:latin typeface="+mn-lt"/>
                          <a:cs typeface="Arial" panose="020B0604020202020204" pitchFamily="34" charset="0"/>
                        </a:rPr>
                        <a:t>RS &lt;Rd&gt;, &lt;Rm&gt;, # immed5</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 sağa kayması</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&gt;&gt; # immed5,</a:t>
                      </a:r>
                      <a:r>
                        <a:rPr lang="en-GB" sz="1200" b="0" i="0" u="none" strike="noStrike" baseline="0" dirty="0">
                          <a:effectLst/>
                          <a:latin typeface="+mn-lt"/>
                          <a:cs typeface="Arial" panose="020B0604020202020204" pitchFamily="34" charset="0"/>
                        </a:rPr>
                        <a:t> 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LSRS R0, R1, # 0x01</a:t>
                      </a:r>
                    </a:p>
                  </a:txBody>
                  <a:tcPr marL="121872" marR="121872" marT="45717" marB="45717"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R1 &gt;&gt; 1, APSR'yi güncelle</a:t>
                      </a:r>
                    </a:p>
                  </a:txBody>
                  <a:tcPr marL="121872" marR="121872" marT="45717" marB="45717" anchor="ctr"/>
                </a:tc>
                <a:extLst>
                  <a:ext uri="{0D108BD9-81ED-4DB2-BD59-A6C34878D82A}">
                    <a16:rowId xmlns:a16="http://schemas.microsoft.com/office/drawing/2014/main" val="10002"/>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&lt;Rd&gt;, &lt;Rm&gt;</a:t>
                      </a: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 sola kayma</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Rd &lt;&lt; Rm,</a:t>
                      </a:r>
                      <a:r>
                        <a:rPr lang="en-GB" sz="1200" b="0" i="0" u="none" strike="noStrike" baseline="0" dirty="0">
                          <a:effectLst/>
                          <a:latin typeface="+mn-lt"/>
                          <a:cs typeface="Arial" panose="020B0604020202020204" pitchFamily="34" charset="0"/>
                        </a:rPr>
                        <a:t> 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R0, R1</a:t>
                      </a:r>
                    </a:p>
                  </a:txBody>
                  <a:tcPr marL="121872" marR="121872" marT="45706" marB="4570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R0 &lt;&lt; R1, APSR'yi güncelle</a:t>
                      </a:r>
                      <a:endParaRPr lang="en-GB" sz="12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3"/>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a:t>
                      </a:r>
                      <a:r>
                        <a:rPr lang="en-GB" sz="1200" b="0" i="0" u="none" strike="noStrike" baseline="0" dirty="0">
                          <a:effectLst/>
                          <a:latin typeface="+mn-lt"/>
                          <a:cs typeface="Arial" panose="020B0604020202020204" pitchFamily="34" charset="0"/>
                        </a:rPr>
                        <a:t> &lt;Rd&gt;, &lt;Rm&gt;, # immed5</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Mantık sola kayma</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&lt;&lt; # immed5,</a:t>
                      </a:r>
                      <a:r>
                        <a:rPr lang="en-GB" sz="1200" b="0" i="0" u="none" strike="noStrike" baseline="0" dirty="0">
                          <a:effectLst/>
                          <a:latin typeface="+mn-lt"/>
                          <a:cs typeface="Arial" panose="020B0604020202020204" pitchFamily="34" charset="0"/>
                        </a:rPr>
                        <a:t> 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LSLS R0, R1, # 0x01</a:t>
                      </a:r>
                    </a:p>
                  </a:txBody>
                  <a:tcPr marL="121872" marR="121872" marT="45706" marB="45706"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R1 &lt;&lt; 1, APSR'yi güncelle</a:t>
                      </a:r>
                    </a:p>
                  </a:txBody>
                  <a:tcPr marL="121872" marR="121872" marT="45706" marB="45706" anchor="ct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49EE6562-1456-4597-9836-1044C481D17C}"/>
              </a:ext>
            </a:extLst>
          </p:cNvPr>
          <p:cNvSpPr/>
          <p:nvPr/>
        </p:nvSpPr>
        <p:spPr bwMode="auto">
          <a:xfrm>
            <a:off x="3510179" y="4669631"/>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 name="Rectangle 7">
            <a:extLst>
              <a:ext uri="{FF2B5EF4-FFF2-40B4-BE49-F238E27FC236}">
                <a16:creationId xmlns:a16="http://schemas.microsoft.com/office/drawing/2014/main" id="{5D93DEE3-D7D0-4B8B-AC7E-D32896873417}"/>
              </a:ext>
            </a:extLst>
          </p:cNvPr>
          <p:cNvSpPr/>
          <p:nvPr/>
        </p:nvSpPr>
        <p:spPr bwMode="auto">
          <a:xfrm>
            <a:off x="1830201" y="4669631"/>
            <a:ext cx="239091"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9" name="Rectangle 8">
            <a:extLst>
              <a:ext uri="{FF2B5EF4-FFF2-40B4-BE49-F238E27FC236}">
                <a16:creationId xmlns:a16="http://schemas.microsoft.com/office/drawing/2014/main" id="{854F3DC5-3E48-409B-AEFF-AF86F9A562EE}"/>
              </a:ext>
            </a:extLst>
          </p:cNvPr>
          <p:cNvSpPr/>
          <p:nvPr/>
        </p:nvSpPr>
        <p:spPr bwMode="auto">
          <a:xfrm>
            <a:off x="206929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8A447A47-BBC3-4B81-8105-3E754127ECDE}"/>
              </a:ext>
            </a:extLst>
          </p:cNvPr>
          <p:cNvSpPr/>
          <p:nvPr/>
        </p:nvSpPr>
        <p:spPr bwMode="auto">
          <a:xfrm>
            <a:off x="2306266"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2D117F51-4A58-4A97-8CC5-58E8B59CBE88}"/>
              </a:ext>
            </a:extLst>
          </p:cNvPr>
          <p:cNvSpPr/>
          <p:nvPr/>
        </p:nvSpPr>
        <p:spPr bwMode="auto">
          <a:xfrm>
            <a:off x="254747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8ED22AE9-CE3B-43A1-BD2D-93DB0583F138}"/>
              </a:ext>
            </a:extLst>
          </p:cNvPr>
          <p:cNvSpPr/>
          <p:nvPr/>
        </p:nvSpPr>
        <p:spPr bwMode="auto">
          <a:xfrm>
            <a:off x="279290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61388DC2-0F91-4C69-A2F2-D0C81D4F22CA}"/>
              </a:ext>
            </a:extLst>
          </p:cNvPr>
          <p:cNvSpPr/>
          <p:nvPr/>
        </p:nvSpPr>
        <p:spPr bwMode="auto">
          <a:xfrm>
            <a:off x="3034115"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4" name="Rectangle 13">
            <a:extLst>
              <a:ext uri="{FF2B5EF4-FFF2-40B4-BE49-F238E27FC236}">
                <a16:creationId xmlns:a16="http://schemas.microsoft.com/office/drawing/2014/main" id="{4043EF8C-1F29-4ADF-85E1-DA58BA6B3E8D}"/>
              </a:ext>
            </a:extLst>
          </p:cNvPr>
          <p:cNvSpPr/>
          <p:nvPr/>
        </p:nvSpPr>
        <p:spPr bwMode="auto">
          <a:xfrm>
            <a:off x="326897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26C7D2FC-1110-4E09-850D-CA2E46899687}"/>
              </a:ext>
            </a:extLst>
          </p:cNvPr>
          <p:cNvSpPr/>
          <p:nvPr/>
        </p:nvSpPr>
        <p:spPr bwMode="auto">
          <a:xfrm>
            <a:off x="374503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9F22C85B-49C1-4081-A469-C8552E138870}"/>
              </a:ext>
            </a:extLst>
          </p:cNvPr>
          <p:cNvSpPr/>
          <p:nvPr/>
        </p:nvSpPr>
        <p:spPr bwMode="auto">
          <a:xfrm>
            <a:off x="398624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 name="Rectangle 16">
            <a:extLst>
              <a:ext uri="{FF2B5EF4-FFF2-40B4-BE49-F238E27FC236}">
                <a16:creationId xmlns:a16="http://schemas.microsoft.com/office/drawing/2014/main" id="{4865C555-47FE-469B-B57E-3EA41E19CB3D}"/>
              </a:ext>
            </a:extLst>
          </p:cNvPr>
          <p:cNvSpPr/>
          <p:nvPr/>
        </p:nvSpPr>
        <p:spPr bwMode="auto">
          <a:xfrm>
            <a:off x="422321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Rectangle 17">
            <a:extLst>
              <a:ext uri="{FF2B5EF4-FFF2-40B4-BE49-F238E27FC236}">
                <a16:creationId xmlns:a16="http://schemas.microsoft.com/office/drawing/2014/main" id="{D871AF05-31F6-46F8-9540-734E4EF3C647}"/>
              </a:ext>
            </a:extLst>
          </p:cNvPr>
          <p:cNvSpPr/>
          <p:nvPr/>
        </p:nvSpPr>
        <p:spPr bwMode="auto">
          <a:xfrm>
            <a:off x="446442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91DD46DA-A767-4B04-8B52-1C86DD0E711C}"/>
              </a:ext>
            </a:extLst>
          </p:cNvPr>
          <p:cNvSpPr/>
          <p:nvPr/>
        </p:nvSpPr>
        <p:spPr bwMode="auto">
          <a:xfrm>
            <a:off x="470562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5F917B3B-FDF0-4884-918B-91A660A44E4A}"/>
              </a:ext>
            </a:extLst>
          </p:cNvPr>
          <p:cNvSpPr/>
          <p:nvPr/>
        </p:nvSpPr>
        <p:spPr bwMode="auto">
          <a:xfrm>
            <a:off x="4946834"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BA700544-E763-4DDD-92A2-51569FD14E64}"/>
              </a:ext>
            </a:extLst>
          </p:cNvPr>
          <p:cNvSpPr/>
          <p:nvPr/>
        </p:nvSpPr>
        <p:spPr bwMode="auto">
          <a:xfrm>
            <a:off x="5183808"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5C1E732E-ED73-4BC2-B99D-86E82716BD56}"/>
              </a:ext>
            </a:extLst>
          </p:cNvPr>
          <p:cNvSpPr/>
          <p:nvPr/>
        </p:nvSpPr>
        <p:spPr bwMode="auto">
          <a:xfrm>
            <a:off x="5425014"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09241DDA-CF2D-40BF-9CDF-FCFCE618AA05}"/>
              </a:ext>
            </a:extLst>
          </p:cNvPr>
          <p:cNvSpPr/>
          <p:nvPr/>
        </p:nvSpPr>
        <p:spPr bwMode="auto">
          <a:xfrm>
            <a:off x="565987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75202C26-FFB5-4AB4-8713-9F40D23DFE79}"/>
              </a:ext>
            </a:extLst>
          </p:cNvPr>
          <p:cNvSpPr/>
          <p:nvPr/>
        </p:nvSpPr>
        <p:spPr bwMode="auto">
          <a:xfrm>
            <a:off x="590107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665EBCD8-653A-48A8-A37C-B5C62F0EDF05}"/>
              </a:ext>
            </a:extLst>
          </p:cNvPr>
          <p:cNvSpPr/>
          <p:nvPr/>
        </p:nvSpPr>
        <p:spPr bwMode="auto">
          <a:xfrm>
            <a:off x="613805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59068172-F9C4-4EF2-BD88-804916791F61}"/>
              </a:ext>
            </a:extLst>
          </p:cNvPr>
          <p:cNvSpPr/>
          <p:nvPr/>
        </p:nvSpPr>
        <p:spPr bwMode="auto">
          <a:xfrm>
            <a:off x="637925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DCFED37D-4ECD-431C-9933-4BCB78BD0B77}"/>
              </a:ext>
            </a:extLst>
          </p:cNvPr>
          <p:cNvSpPr/>
          <p:nvPr/>
        </p:nvSpPr>
        <p:spPr bwMode="auto">
          <a:xfrm>
            <a:off x="662046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Rectangle 27">
            <a:extLst>
              <a:ext uri="{FF2B5EF4-FFF2-40B4-BE49-F238E27FC236}">
                <a16:creationId xmlns:a16="http://schemas.microsoft.com/office/drawing/2014/main" id="{3BABDD2D-B9AE-4447-AAD4-ACF5FD7C6A79}"/>
              </a:ext>
            </a:extLst>
          </p:cNvPr>
          <p:cNvSpPr/>
          <p:nvPr/>
        </p:nvSpPr>
        <p:spPr bwMode="auto">
          <a:xfrm>
            <a:off x="686166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9769FBA5-6EBE-4242-AC9C-9C7308A32BE2}"/>
              </a:ext>
            </a:extLst>
          </p:cNvPr>
          <p:cNvSpPr/>
          <p:nvPr/>
        </p:nvSpPr>
        <p:spPr bwMode="auto">
          <a:xfrm>
            <a:off x="709864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E023FD7A-B555-489E-B5AA-1501C480B0B1}"/>
              </a:ext>
            </a:extLst>
          </p:cNvPr>
          <p:cNvSpPr/>
          <p:nvPr/>
        </p:nvSpPr>
        <p:spPr bwMode="auto">
          <a:xfrm>
            <a:off x="7339849"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Rectangle 30">
            <a:extLst>
              <a:ext uri="{FF2B5EF4-FFF2-40B4-BE49-F238E27FC236}">
                <a16:creationId xmlns:a16="http://schemas.microsoft.com/office/drawing/2014/main" id="{E11FD51E-231F-46C4-AF5E-62BCAA37CC25}"/>
              </a:ext>
            </a:extLst>
          </p:cNvPr>
          <p:cNvSpPr/>
          <p:nvPr/>
        </p:nvSpPr>
        <p:spPr bwMode="auto">
          <a:xfrm>
            <a:off x="757470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2" name="Rectangle 31">
            <a:extLst>
              <a:ext uri="{FF2B5EF4-FFF2-40B4-BE49-F238E27FC236}">
                <a16:creationId xmlns:a16="http://schemas.microsoft.com/office/drawing/2014/main" id="{88291975-5383-4E9E-84BF-D62F882C27DA}"/>
              </a:ext>
            </a:extLst>
          </p:cNvPr>
          <p:cNvSpPr/>
          <p:nvPr/>
        </p:nvSpPr>
        <p:spPr bwMode="auto">
          <a:xfrm>
            <a:off x="7815913"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E72DC053-2941-461F-9C14-59D583C489D7}"/>
              </a:ext>
            </a:extLst>
          </p:cNvPr>
          <p:cNvSpPr/>
          <p:nvPr/>
        </p:nvSpPr>
        <p:spPr bwMode="auto">
          <a:xfrm>
            <a:off x="8050771"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D1426D43-B861-4B9E-95D6-2800CC686F47}"/>
              </a:ext>
            </a:extLst>
          </p:cNvPr>
          <p:cNvSpPr/>
          <p:nvPr/>
        </p:nvSpPr>
        <p:spPr bwMode="auto">
          <a:xfrm>
            <a:off x="8291977"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C3A39C47-0C1A-4989-AC19-1220C0506EDC}"/>
              </a:ext>
            </a:extLst>
          </p:cNvPr>
          <p:cNvSpPr/>
          <p:nvPr/>
        </p:nvSpPr>
        <p:spPr bwMode="auto">
          <a:xfrm>
            <a:off x="8533183" y="4669631"/>
            <a:ext cx="243322"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68346F75-ABB7-45E6-9C5F-B2EFEAC15546}"/>
              </a:ext>
            </a:extLst>
          </p:cNvPr>
          <p:cNvSpPr/>
          <p:nvPr/>
        </p:nvSpPr>
        <p:spPr bwMode="auto">
          <a:xfrm>
            <a:off x="8776505"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891C67C6-FE67-408A-85BE-AB94DBD82EFA}"/>
              </a:ext>
            </a:extLst>
          </p:cNvPr>
          <p:cNvSpPr/>
          <p:nvPr/>
        </p:nvSpPr>
        <p:spPr bwMode="auto">
          <a:xfrm>
            <a:off x="9011362"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8" name="Rectangle 37">
            <a:extLst>
              <a:ext uri="{FF2B5EF4-FFF2-40B4-BE49-F238E27FC236}">
                <a16:creationId xmlns:a16="http://schemas.microsoft.com/office/drawing/2014/main" id="{1E70B9AA-849C-4626-A5DD-3963B336638C}"/>
              </a:ext>
            </a:extLst>
          </p:cNvPr>
          <p:cNvSpPr/>
          <p:nvPr/>
        </p:nvSpPr>
        <p:spPr bwMode="auto">
          <a:xfrm>
            <a:off x="9252568" y="4669631"/>
            <a:ext cx="241206" cy="233363"/>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9" name="Rectangle 38">
            <a:extLst>
              <a:ext uri="{FF2B5EF4-FFF2-40B4-BE49-F238E27FC236}">
                <a16:creationId xmlns:a16="http://schemas.microsoft.com/office/drawing/2014/main" id="{D14AD436-5445-412F-8E93-4ED1AA07B87B}"/>
              </a:ext>
            </a:extLst>
          </p:cNvPr>
          <p:cNvSpPr/>
          <p:nvPr/>
        </p:nvSpPr>
        <p:spPr bwMode="auto">
          <a:xfrm>
            <a:off x="1830202" y="4669631"/>
            <a:ext cx="7663572" cy="2333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ECC58C47-A72D-4B0F-8E5F-4AF661D1E0E1}"/>
              </a:ext>
            </a:extLst>
          </p:cNvPr>
          <p:cNvSpPr/>
          <p:nvPr/>
        </p:nvSpPr>
        <p:spPr bwMode="auto">
          <a:xfrm>
            <a:off x="1830201" y="4669631"/>
            <a:ext cx="239091"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1" name="Rectangle 40">
            <a:extLst>
              <a:ext uri="{FF2B5EF4-FFF2-40B4-BE49-F238E27FC236}">
                <a16:creationId xmlns:a16="http://schemas.microsoft.com/office/drawing/2014/main" id="{8DD54A9B-7EFF-46C7-89BE-956DF06B8423}"/>
              </a:ext>
            </a:extLst>
          </p:cNvPr>
          <p:cNvSpPr/>
          <p:nvPr/>
        </p:nvSpPr>
        <p:spPr bwMode="auto">
          <a:xfrm>
            <a:off x="1079079" y="4669631"/>
            <a:ext cx="239089" cy="233363"/>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cxnSp>
        <p:nvCxnSpPr>
          <p:cNvPr id="42" name="Straight Arrow Connector 41">
            <a:extLst>
              <a:ext uri="{FF2B5EF4-FFF2-40B4-BE49-F238E27FC236}">
                <a16:creationId xmlns:a16="http://schemas.microsoft.com/office/drawing/2014/main" id="{A765AFCF-E9F2-49D6-9917-42E94A77317E}"/>
              </a:ext>
            </a:extLst>
          </p:cNvPr>
          <p:cNvCxnSpPr>
            <a:stCxn id="40" idx="1"/>
            <a:endCxn id="41" idx="3"/>
          </p:cNvCxnSpPr>
          <p:nvPr/>
        </p:nvCxnSpPr>
        <p:spPr bwMode="auto">
          <a:xfrm flipH="1">
            <a:off x="1318168" y="4785518"/>
            <a:ext cx="51203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3" name="TextBox 142">
            <a:extLst>
              <a:ext uri="{FF2B5EF4-FFF2-40B4-BE49-F238E27FC236}">
                <a16:creationId xmlns:a16="http://schemas.microsoft.com/office/drawing/2014/main" id="{3FBF158F-75F9-4E39-AA45-EFD6EE931685}"/>
              </a:ext>
            </a:extLst>
          </p:cNvPr>
          <p:cNvSpPr txBox="1">
            <a:spLocks noChangeArrowheads="1"/>
          </p:cNvSpPr>
          <p:nvPr/>
        </p:nvSpPr>
        <p:spPr bwMode="auto">
          <a:xfrm>
            <a:off x="5179576" y="4631531"/>
            <a:ext cx="12589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Kayıt ol </a:t>
            </a:r>
          </a:p>
        </p:txBody>
      </p:sp>
      <p:sp>
        <p:nvSpPr>
          <p:cNvPr id="44" name="TextBox 142">
            <a:extLst>
              <a:ext uri="{FF2B5EF4-FFF2-40B4-BE49-F238E27FC236}">
                <a16:creationId xmlns:a16="http://schemas.microsoft.com/office/drawing/2014/main" id="{E7634A7F-0B03-49A0-BBA4-304AD6D735B0}"/>
              </a:ext>
            </a:extLst>
          </p:cNvPr>
          <p:cNvSpPr txBox="1">
            <a:spLocks noChangeArrowheads="1"/>
          </p:cNvSpPr>
          <p:nvPr/>
        </p:nvSpPr>
        <p:spPr bwMode="auto">
          <a:xfrm>
            <a:off x="4633690" y="5003006"/>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Mantık sola kaydırma (LSL)</a:t>
            </a:r>
          </a:p>
        </p:txBody>
      </p:sp>
      <p:cxnSp>
        <p:nvCxnSpPr>
          <p:cNvPr id="45" name="Straight Arrow Connector 44">
            <a:extLst>
              <a:ext uri="{FF2B5EF4-FFF2-40B4-BE49-F238E27FC236}">
                <a16:creationId xmlns:a16="http://schemas.microsoft.com/office/drawing/2014/main" id="{52901348-85D2-4140-9959-942E8BDED831}"/>
              </a:ext>
            </a:extLst>
          </p:cNvPr>
          <p:cNvCxnSpPr/>
          <p:nvPr/>
        </p:nvCxnSpPr>
        <p:spPr bwMode="auto">
          <a:xfrm flipH="1">
            <a:off x="9493773" y="4785518"/>
            <a:ext cx="53530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6" name="TextBox 142">
            <a:extLst>
              <a:ext uri="{FF2B5EF4-FFF2-40B4-BE49-F238E27FC236}">
                <a16:creationId xmlns:a16="http://schemas.microsoft.com/office/drawing/2014/main" id="{3926FEE9-1E38-4078-93E0-B7EEEF3C27CA}"/>
              </a:ext>
            </a:extLst>
          </p:cNvPr>
          <p:cNvSpPr txBox="1">
            <a:spLocks noChangeArrowheads="1"/>
          </p:cNvSpPr>
          <p:nvPr/>
        </p:nvSpPr>
        <p:spPr bwMode="auto">
          <a:xfrm>
            <a:off x="9942331" y="4631530"/>
            <a:ext cx="44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0</a:t>
            </a:r>
          </a:p>
        </p:txBody>
      </p:sp>
      <p:sp>
        <p:nvSpPr>
          <p:cNvPr id="47" name="Rectangle 46">
            <a:extLst>
              <a:ext uri="{FF2B5EF4-FFF2-40B4-BE49-F238E27FC236}">
                <a16:creationId xmlns:a16="http://schemas.microsoft.com/office/drawing/2014/main" id="{CE39C6C6-E8C6-46D1-8C33-C50F368A9BE4}"/>
              </a:ext>
            </a:extLst>
          </p:cNvPr>
          <p:cNvSpPr/>
          <p:nvPr/>
        </p:nvSpPr>
        <p:spPr bwMode="auto">
          <a:xfrm>
            <a:off x="345410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8" name="Rectangle 47">
            <a:extLst>
              <a:ext uri="{FF2B5EF4-FFF2-40B4-BE49-F238E27FC236}">
                <a16:creationId xmlns:a16="http://schemas.microsoft.com/office/drawing/2014/main" id="{35F8EEA9-7A66-4FFF-9FBD-A62E78C22F40}"/>
              </a:ext>
            </a:extLst>
          </p:cNvPr>
          <p:cNvSpPr/>
          <p:nvPr/>
        </p:nvSpPr>
        <p:spPr bwMode="auto">
          <a:xfrm>
            <a:off x="1772016"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9" name="Rectangle 48">
            <a:extLst>
              <a:ext uri="{FF2B5EF4-FFF2-40B4-BE49-F238E27FC236}">
                <a16:creationId xmlns:a16="http://schemas.microsoft.com/office/drawing/2014/main" id="{0CE49F76-3859-4199-B332-894DFB3B6738}"/>
              </a:ext>
            </a:extLst>
          </p:cNvPr>
          <p:cNvSpPr/>
          <p:nvPr/>
        </p:nvSpPr>
        <p:spPr bwMode="auto">
          <a:xfrm>
            <a:off x="201322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0" name="Rectangle 49">
            <a:extLst>
              <a:ext uri="{FF2B5EF4-FFF2-40B4-BE49-F238E27FC236}">
                <a16:creationId xmlns:a16="http://schemas.microsoft.com/office/drawing/2014/main" id="{CA3BD566-4751-4AE9-A2AC-87EF93570802}"/>
              </a:ext>
            </a:extLst>
          </p:cNvPr>
          <p:cNvSpPr/>
          <p:nvPr/>
        </p:nvSpPr>
        <p:spPr bwMode="auto">
          <a:xfrm>
            <a:off x="2248079"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1" name="Rectangle 50">
            <a:extLst>
              <a:ext uri="{FF2B5EF4-FFF2-40B4-BE49-F238E27FC236}">
                <a16:creationId xmlns:a16="http://schemas.microsoft.com/office/drawing/2014/main" id="{41E1CF4C-F781-44C9-A2D1-7BE2402FC33F}"/>
              </a:ext>
            </a:extLst>
          </p:cNvPr>
          <p:cNvSpPr/>
          <p:nvPr/>
        </p:nvSpPr>
        <p:spPr bwMode="auto">
          <a:xfrm>
            <a:off x="2489285"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2" name="Rectangle 51">
            <a:extLst>
              <a:ext uri="{FF2B5EF4-FFF2-40B4-BE49-F238E27FC236}">
                <a16:creationId xmlns:a16="http://schemas.microsoft.com/office/drawing/2014/main" id="{AB368E1B-BD7B-4A6E-9B66-CDAFB585E45F}"/>
              </a:ext>
            </a:extLst>
          </p:cNvPr>
          <p:cNvSpPr/>
          <p:nvPr/>
        </p:nvSpPr>
        <p:spPr bwMode="auto">
          <a:xfrm>
            <a:off x="273472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3" name="Rectangle 52">
            <a:extLst>
              <a:ext uri="{FF2B5EF4-FFF2-40B4-BE49-F238E27FC236}">
                <a16:creationId xmlns:a16="http://schemas.microsoft.com/office/drawing/2014/main" id="{7E646520-C036-4AEF-8480-BDFA9E07F003}"/>
              </a:ext>
            </a:extLst>
          </p:cNvPr>
          <p:cNvSpPr/>
          <p:nvPr/>
        </p:nvSpPr>
        <p:spPr bwMode="auto">
          <a:xfrm>
            <a:off x="2975929" y="5607050"/>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4" name="Rectangle 53">
            <a:extLst>
              <a:ext uri="{FF2B5EF4-FFF2-40B4-BE49-F238E27FC236}">
                <a16:creationId xmlns:a16="http://schemas.microsoft.com/office/drawing/2014/main" id="{F6C19C8F-1F09-4E62-B5C2-E14FE6E28103}"/>
              </a:ext>
            </a:extLst>
          </p:cNvPr>
          <p:cNvSpPr/>
          <p:nvPr/>
        </p:nvSpPr>
        <p:spPr bwMode="auto">
          <a:xfrm>
            <a:off x="321290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5" name="Rectangle 54">
            <a:extLst>
              <a:ext uri="{FF2B5EF4-FFF2-40B4-BE49-F238E27FC236}">
                <a16:creationId xmlns:a16="http://schemas.microsoft.com/office/drawing/2014/main" id="{16FA434E-541C-433F-8A2D-04509D0F6F8C}"/>
              </a:ext>
            </a:extLst>
          </p:cNvPr>
          <p:cNvSpPr/>
          <p:nvPr/>
        </p:nvSpPr>
        <p:spPr bwMode="auto">
          <a:xfrm>
            <a:off x="368896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6" name="Rectangle 55">
            <a:extLst>
              <a:ext uri="{FF2B5EF4-FFF2-40B4-BE49-F238E27FC236}">
                <a16:creationId xmlns:a16="http://schemas.microsoft.com/office/drawing/2014/main" id="{96E83BE6-D02E-4F2A-B0C1-F3071445A901}"/>
              </a:ext>
            </a:extLst>
          </p:cNvPr>
          <p:cNvSpPr/>
          <p:nvPr/>
        </p:nvSpPr>
        <p:spPr bwMode="auto">
          <a:xfrm>
            <a:off x="393017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7" name="Rectangle 56">
            <a:extLst>
              <a:ext uri="{FF2B5EF4-FFF2-40B4-BE49-F238E27FC236}">
                <a16:creationId xmlns:a16="http://schemas.microsoft.com/office/drawing/2014/main" id="{7EAA0DEA-19A4-4156-9531-5B3876AFA990}"/>
              </a:ext>
            </a:extLst>
          </p:cNvPr>
          <p:cNvSpPr/>
          <p:nvPr/>
        </p:nvSpPr>
        <p:spPr bwMode="auto">
          <a:xfrm>
            <a:off x="4165030"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8" name="Rectangle 57">
            <a:extLst>
              <a:ext uri="{FF2B5EF4-FFF2-40B4-BE49-F238E27FC236}">
                <a16:creationId xmlns:a16="http://schemas.microsoft.com/office/drawing/2014/main" id="{ACA7FB3C-92F6-4839-AF35-9660B8C36552}"/>
              </a:ext>
            </a:extLst>
          </p:cNvPr>
          <p:cNvSpPr/>
          <p:nvPr/>
        </p:nvSpPr>
        <p:spPr bwMode="auto">
          <a:xfrm>
            <a:off x="4406236" y="5607050"/>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9" name="Rectangle 58">
            <a:extLst>
              <a:ext uri="{FF2B5EF4-FFF2-40B4-BE49-F238E27FC236}">
                <a16:creationId xmlns:a16="http://schemas.microsoft.com/office/drawing/2014/main" id="{9D600F6C-614A-4861-A9DE-18051C52D794}"/>
              </a:ext>
            </a:extLst>
          </p:cNvPr>
          <p:cNvSpPr/>
          <p:nvPr/>
        </p:nvSpPr>
        <p:spPr bwMode="auto">
          <a:xfrm>
            <a:off x="464955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0" name="Rectangle 59">
            <a:extLst>
              <a:ext uri="{FF2B5EF4-FFF2-40B4-BE49-F238E27FC236}">
                <a16:creationId xmlns:a16="http://schemas.microsoft.com/office/drawing/2014/main" id="{E3FE20EF-1410-4F90-9BC2-9486AE0C52E6}"/>
              </a:ext>
            </a:extLst>
          </p:cNvPr>
          <p:cNvSpPr/>
          <p:nvPr/>
        </p:nvSpPr>
        <p:spPr bwMode="auto">
          <a:xfrm>
            <a:off x="4890764"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1" name="Rectangle 60">
            <a:extLst>
              <a:ext uri="{FF2B5EF4-FFF2-40B4-BE49-F238E27FC236}">
                <a16:creationId xmlns:a16="http://schemas.microsoft.com/office/drawing/2014/main" id="{672B8C96-E6BD-412B-8FB3-16CA61683E0E}"/>
              </a:ext>
            </a:extLst>
          </p:cNvPr>
          <p:cNvSpPr/>
          <p:nvPr/>
        </p:nvSpPr>
        <p:spPr bwMode="auto">
          <a:xfrm>
            <a:off x="512562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2" name="Rectangle 61">
            <a:extLst>
              <a:ext uri="{FF2B5EF4-FFF2-40B4-BE49-F238E27FC236}">
                <a16:creationId xmlns:a16="http://schemas.microsoft.com/office/drawing/2014/main" id="{385220AE-8AED-4613-8DF7-3FD3D6353F15}"/>
              </a:ext>
            </a:extLst>
          </p:cNvPr>
          <p:cNvSpPr/>
          <p:nvPr/>
        </p:nvSpPr>
        <p:spPr bwMode="auto">
          <a:xfrm>
            <a:off x="536682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3" name="Rectangle 62">
            <a:extLst>
              <a:ext uri="{FF2B5EF4-FFF2-40B4-BE49-F238E27FC236}">
                <a16:creationId xmlns:a16="http://schemas.microsoft.com/office/drawing/2014/main" id="{E7D3E5C8-C7C2-4F81-9BA6-DB05DF8D3DC0}"/>
              </a:ext>
            </a:extLst>
          </p:cNvPr>
          <p:cNvSpPr/>
          <p:nvPr/>
        </p:nvSpPr>
        <p:spPr bwMode="auto">
          <a:xfrm>
            <a:off x="560380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4" name="Rectangle 63">
            <a:extLst>
              <a:ext uri="{FF2B5EF4-FFF2-40B4-BE49-F238E27FC236}">
                <a16:creationId xmlns:a16="http://schemas.microsoft.com/office/drawing/2014/main" id="{AA369441-EA2C-4704-8DE5-15EE2BDAC2ED}"/>
              </a:ext>
            </a:extLst>
          </p:cNvPr>
          <p:cNvSpPr/>
          <p:nvPr/>
        </p:nvSpPr>
        <p:spPr bwMode="auto">
          <a:xfrm>
            <a:off x="584500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5" name="Rectangle 64">
            <a:extLst>
              <a:ext uri="{FF2B5EF4-FFF2-40B4-BE49-F238E27FC236}">
                <a16:creationId xmlns:a16="http://schemas.microsoft.com/office/drawing/2014/main" id="{8B2E701F-A457-4D53-B560-4F642172FEB7}"/>
              </a:ext>
            </a:extLst>
          </p:cNvPr>
          <p:cNvSpPr/>
          <p:nvPr/>
        </p:nvSpPr>
        <p:spPr bwMode="auto">
          <a:xfrm>
            <a:off x="6079866" y="5607050"/>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6" name="Rectangle 65">
            <a:extLst>
              <a:ext uri="{FF2B5EF4-FFF2-40B4-BE49-F238E27FC236}">
                <a16:creationId xmlns:a16="http://schemas.microsoft.com/office/drawing/2014/main" id="{3B104255-CA11-4875-A579-7EEA9BA61B79}"/>
              </a:ext>
            </a:extLst>
          </p:cNvPr>
          <p:cNvSpPr/>
          <p:nvPr/>
        </p:nvSpPr>
        <p:spPr bwMode="auto">
          <a:xfrm>
            <a:off x="632318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7" name="Rectangle 66">
            <a:extLst>
              <a:ext uri="{FF2B5EF4-FFF2-40B4-BE49-F238E27FC236}">
                <a16:creationId xmlns:a16="http://schemas.microsoft.com/office/drawing/2014/main" id="{472CB30B-6433-4C0E-AEE2-E268E72FE34A}"/>
              </a:ext>
            </a:extLst>
          </p:cNvPr>
          <p:cNvSpPr/>
          <p:nvPr/>
        </p:nvSpPr>
        <p:spPr bwMode="auto">
          <a:xfrm>
            <a:off x="6564393"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8" name="Rectangle 67">
            <a:extLst>
              <a:ext uri="{FF2B5EF4-FFF2-40B4-BE49-F238E27FC236}">
                <a16:creationId xmlns:a16="http://schemas.microsoft.com/office/drawing/2014/main" id="{BCC564B4-FE40-4C86-B377-687E3A05E381}"/>
              </a:ext>
            </a:extLst>
          </p:cNvPr>
          <p:cNvSpPr/>
          <p:nvPr/>
        </p:nvSpPr>
        <p:spPr bwMode="auto">
          <a:xfrm>
            <a:off x="6805599"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9" name="Rectangle 68">
            <a:extLst>
              <a:ext uri="{FF2B5EF4-FFF2-40B4-BE49-F238E27FC236}">
                <a16:creationId xmlns:a16="http://schemas.microsoft.com/office/drawing/2014/main" id="{BE2B8A4A-3347-4843-BB11-0BD32E88FD7F}"/>
              </a:ext>
            </a:extLst>
          </p:cNvPr>
          <p:cNvSpPr/>
          <p:nvPr/>
        </p:nvSpPr>
        <p:spPr bwMode="auto">
          <a:xfrm>
            <a:off x="704045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0" name="Rectangle 69">
            <a:extLst>
              <a:ext uri="{FF2B5EF4-FFF2-40B4-BE49-F238E27FC236}">
                <a16:creationId xmlns:a16="http://schemas.microsoft.com/office/drawing/2014/main" id="{08A7DC5F-621F-492E-ADD6-BAB530C5F5AC}"/>
              </a:ext>
            </a:extLst>
          </p:cNvPr>
          <p:cNvSpPr/>
          <p:nvPr/>
        </p:nvSpPr>
        <p:spPr bwMode="auto">
          <a:xfrm>
            <a:off x="7281663" y="5607050"/>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1" name="Rectangle 70">
            <a:extLst>
              <a:ext uri="{FF2B5EF4-FFF2-40B4-BE49-F238E27FC236}">
                <a16:creationId xmlns:a16="http://schemas.microsoft.com/office/drawing/2014/main" id="{F0D9C3B9-F4BA-44DC-A267-6C5F7EAC4BDD}"/>
              </a:ext>
            </a:extLst>
          </p:cNvPr>
          <p:cNvSpPr/>
          <p:nvPr/>
        </p:nvSpPr>
        <p:spPr bwMode="auto">
          <a:xfrm>
            <a:off x="7518637"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2" name="Rectangle 71">
            <a:extLst>
              <a:ext uri="{FF2B5EF4-FFF2-40B4-BE49-F238E27FC236}">
                <a16:creationId xmlns:a16="http://schemas.microsoft.com/office/drawing/2014/main" id="{670773ED-8A04-4B6F-8C48-A21E92952711}"/>
              </a:ext>
            </a:extLst>
          </p:cNvPr>
          <p:cNvSpPr/>
          <p:nvPr/>
        </p:nvSpPr>
        <p:spPr bwMode="auto">
          <a:xfrm>
            <a:off x="7759843" y="5607050"/>
            <a:ext cx="239089"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3" name="Rectangle 72">
            <a:extLst>
              <a:ext uri="{FF2B5EF4-FFF2-40B4-BE49-F238E27FC236}">
                <a16:creationId xmlns:a16="http://schemas.microsoft.com/office/drawing/2014/main" id="{3937372F-C09B-4910-ACCA-7410D4BA30B2}"/>
              </a:ext>
            </a:extLst>
          </p:cNvPr>
          <p:cNvSpPr/>
          <p:nvPr/>
        </p:nvSpPr>
        <p:spPr bwMode="auto">
          <a:xfrm>
            <a:off x="7994701"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4" name="Rectangle 73">
            <a:extLst>
              <a:ext uri="{FF2B5EF4-FFF2-40B4-BE49-F238E27FC236}">
                <a16:creationId xmlns:a16="http://schemas.microsoft.com/office/drawing/2014/main" id="{AF6CE984-4A25-47B6-AB90-0285E64D1332}"/>
              </a:ext>
            </a:extLst>
          </p:cNvPr>
          <p:cNvSpPr/>
          <p:nvPr/>
        </p:nvSpPr>
        <p:spPr bwMode="auto">
          <a:xfrm>
            <a:off x="8235906"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5" name="Rectangle 74">
            <a:extLst>
              <a:ext uri="{FF2B5EF4-FFF2-40B4-BE49-F238E27FC236}">
                <a16:creationId xmlns:a16="http://schemas.microsoft.com/office/drawing/2014/main" id="{73CA3A44-DCAF-4406-AE19-456E50AABDB3}"/>
              </a:ext>
            </a:extLst>
          </p:cNvPr>
          <p:cNvSpPr/>
          <p:nvPr/>
        </p:nvSpPr>
        <p:spPr bwMode="auto">
          <a:xfrm>
            <a:off x="847711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6" name="Rectangle 75">
            <a:extLst>
              <a:ext uri="{FF2B5EF4-FFF2-40B4-BE49-F238E27FC236}">
                <a16:creationId xmlns:a16="http://schemas.microsoft.com/office/drawing/2014/main" id="{264B5BB3-09FD-4235-A394-6CE4ECE58C38}"/>
              </a:ext>
            </a:extLst>
          </p:cNvPr>
          <p:cNvSpPr/>
          <p:nvPr/>
        </p:nvSpPr>
        <p:spPr bwMode="auto">
          <a:xfrm>
            <a:off x="871831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7" name="Rectangle 76">
            <a:extLst>
              <a:ext uri="{FF2B5EF4-FFF2-40B4-BE49-F238E27FC236}">
                <a16:creationId xmlns:a16="http://schemas.microsoft.com/office/drawing/2014/main" id="{27111AD0-DEB3-43D5-8691-DEA7E8536C42}"/>
              </a:ext>
            </a:extLst>
          </p:cNvPr>
          <p:cNvSpPr/>
          <p:nvPr/>
        </p:nvSpPr>
        <p:spPr bwMode="auto">
          <a:xfrm>
            <a:off x="8955292"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8" name="Rectangle 77">
            <a:extLst>
              <a:ext uri="{FF2B5EF4-FFF2-40B4-BE49-F238E27FC236}">
                <a16:creationId xmlns:a16="http://schemas.microsoft.com/office/drawing/2014/main" id="{1146F488-4947-4EF5-B45E-A7A6AF8F051E}"/>
              </a:ext>
            </a:extLst>
          </p:cNvPr>
          <p:cNvSpPr/>
          <p:nvPr/>
        </p:nvSpPr>
        <p:spPr bwMode="auto">
          <a:xfrm>
            <a:off x="9196498" y="5607050"/>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9" name="Rectangle 78">
            <a:extLst>
              <a:ext uri="{FF2B5EF4-FFF2-40B4-BE49-F238E27FC236}">
                <a16:creationId xmlns:a16="http://schemas.microsoft.com/office/drawing/2014/main" id="{BF56EC69-0DAD-4946-A017-9CAC49015586}"/>
              </a:ext>
            </a:extLst>
          </p:cNvPr>
          <p:cNvSpPr/>
          <p:nvPr/>
        </p:nvSpPr>
        <p:spPr bwMode="auto">
          <a:xfrm>
            <a:off x="1772016" y="5607050"/>
            <a:ext cx="7665687" cy="2349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0" name="Rectangle 79">
            <a:extLst>
              <a:ext uri="{FF2B5EF4-FFF2-40B4-BE49-F238E27FC236}">
                <a16:creationId xmlns:a16="http://schemas.microsoft.com/office/drawing/2014/main" id="{F5B821F0-73DF-4148-A677-561AA44D2249}"/>
              </a:ext>
            </a:extLst>
          </p:cNvPr>
          <p:cNvSpPr/>
          <p:nvPr/>
        </p:nvSpPr>
        <p:spPr bwMode="auto">
          <a:xfrm>
            <a:off x="1772016" y="5607050"/>
            <a:ext cx="241206"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1" name="Rectangle 80">
            <a:extLst>
              <a:ext uri="{FF2B5EF4-FFF2-40B4-BE49-F238E27FC236}">
                <a16:creationId xmlns:a16="http://schemas.microsoft.com/office/drawing/2014/main" id="{F49652DC-A419-406E-AFAA-ED7F44F01ACC}"/>
              </a:ext>
            </a:extLst>
          </p:cNvPr>
          <p:cNvSpPr/>
          <p:nvPr/>
        </p:nvSpPr>
        <p:spPr bwMode="auto">
          <a:xfrm>
            <a:off x="9945505" y="5607050"/>
            <a:ext cx="241206"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cxnSp>
        <p:nvCxnSpPr>
          <p:cNvPr id="82" name="Straight Arrow Connector 81">
            <a:extLst>
              <a:ext uri="{FF2B5EF4-FFF2-40B4-BE49-F238E27FC236}">
                <a16:creationId xmlns:a16="http://schemas.microsoft.com/office/drawing/2014/main" id="{11258C7E-DA85-42A9-8143-827AB089DB3B}"/>
              </a:ext>
            </a:extLst>
          </p:cNvPr>
          <p:cNvCxnSpPr>
            <a:stCxn id="79" idx="3"/>
            <a:endCxn id="81" idx="1"/>
          </p:cNvCxnSpPr>
          <p:nvPr/>
        </p:nvCxnSpPr>
        <p:spPr bwMode="auto">
          <a:xfrm>
            <a:off x="9437703" y="5724525"/>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3" name="TextBox 142">
            <a:extLst>
              <a:ext uri="{FF2B5EF4-FFF2-40B4-BE49-F238E27FC236}">
                <a16:creationId xmlns:a16="http://schemas.microsoft.com/office/drawing/2014/main" id="{D925A144-58E1-4ECD-B20A-D2A53870B19A}"/>
              </a:ext>
            </a:extLst>
          </p:cNvPr>
          <p:cNvSpPr txBox="1">
            <a:spLocks noChangeArrowheads="1"/>
          </p:cNvSpPr>
          <p:nvPr/>
        </p:nvSpPr>
        <p:spPr bwMode="auto">
          <a:xfrm>
            <a:off x="5123507" y="5570539"/>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Kayıt ol </a:t>
            </a:r>
          </a:p>
        </p:txBody>
      </p:sp>
      <p:sp>
        <p:nvSpPr>
          <p:cNvPr id="84" name="TextBox 142">
            <a:extLst>
              <a:ext uri="{FF2B5EF4-FFF2-40B4-BE49-F238E27FC236}">
                <a16:creationId xmlns:a16="http://schemas.microsoft.com/office/drawing/2014/main" id="{61AE9D3A-C317-4AC9-86A7-A3A6204846A5}"/>
              </a:ext>
            </a:extLst>
          </p:cNvPr>
          <p:cNvSpPr txBox="1">
            <a:spLocks noChangeArrowheads="1"/>
          </p:cNvSpPr>
          <p:nvPr/>
        </p:nvSpPr>
        <p:spPr bwMode="auto">
          <a:xfrm>
            <a:off x="4577619" y="5942013"/>
            <a:ext cx="28754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Mantık sağa kaydırma (LSR)</a:t>
            </a:r>
          </a:p>
        </p:txBody>
      </p:sp>
      <p:cxnSp>
        <p:nvCxnSpPr>
          <p:cNvPr id="85" name="Straight Arrow Connector 84">
            <a:extLst>
              <a:ext uri="{FF2B5EF4-FFF2-40B4-BE49-F238E27FC236}">
                <a16:creationId xmlns:a16="http://schemas.microsoft.com/office/drawing/2014/main" id="{421BA5AB-1F87-4B08-9312-075F85D8779B}"/>
              </a:ext>
            </a:extLst>
          </p:cNvPr>
          <p:cNvCxnSpPr/>
          <p:nvPr/>
        </p:nvCxnSpPr>
        <p:spPr bwMode="auto">
          <a:xfrm>
            <a:off x="1264214" y="5724525"/>
            <a:ext cx="50780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6" name="TextBox 142">
            <a:extLst>
              <a:ext uri="{FF2B5EF4-FFF2-40B4-BE49-F238E27FC236}">
                <a16:creationId xmlns:a16="http://schemas.microsoft.com/office/drawing/2014/main" id="{6ADFB0B3-06D5-44BE-AAD5-9ADBDEC5C0CD}"/>
              </a:ext>
            </a:extLst>
          </p:cNvPr>
          <p:cNvSpPr txBox="1">
            <a:spLocks noChangeArrowheads="1"/>
          </p:cNvSpPr>
          <p:nvPr/>
        </p:nvSpPr>
        <p:spPr bwMode="auto">
          <a:xfrm>
            <a:off x="967997" y="5594350"/>
            <a:ext cx="4443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0</a:t>
            </a:r>
          </a:p>
        </p:txBody>
      </p:sp>
    </p:spTree>
    <p:extLst>
      <p:ext uri="{BB962C8B-B14F-4D97-AF65-F5344CB8AC3E}">
        <p14:creationId xmlns:p14="http://schemas.microsoft.com/office/powerpoint/2010/main" val="840242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Döndürme İşlemi</a:t>
            </a:r>
            <a:endParaRPr lang="en-US" dirty="0"/>
          </a:p>
        </p:txBody>
      </p:sp>
      <p:graphicFrame>
        <p:nvGraphicFramePr>
          <p:cNvPr id="6" name="Table 5">
            <a:extLst>
              <a:ext uri="{FF2B5EF4-FFF2-40B4-BE49-F238E27FC236}">
                <a16:creationId xmlns:a16="http://schemas.microsoft.com/office/drawing/2014/main" id="{20987D35-7AD4-4301-97F1-515CC6AC2CFF}"/>
              </a:ext>
            </a:extLst>
          </p:cNvPr>
          <p:cNvGraphicFramePr>
            <a:graphicFrameLocks noGrp="1"/>
          </p:cNvGraphicFramePr>
          <p:nvPr>
            <p:extLst>
              <p:ext uri="{D42A27DB-BD31-4B8C-83A1-F6EECF244321}">
                <p14:modId xmlns:p14="http://schemas.microsoft.com/office/powerpoint/2010/main" val="3072659552"/>
              </p:ext>
            </p:extLst>
          </p:nvPr>
        </p:nvGraphicFramePr>
        <p:xfrm>
          <a:off x="492125" y="1536180"/>
          <a:ext cx="11552486" cy="1278871"/>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3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06" marB="45706" anchor="ctr"/>
                </a:tc>
                <a:extLst>
                  <a:ext uri="{0D108BD9-81ED-4DB2-BD59-A6C34878D82A}">
                    <a16:rowId xmlns:a16="http://schemas.microsoft.com/office/drawing/2014/main" val="10000"/>
                  </a:ext>
                </a:extLst>
              </a:tr>
              <a:tr h="7607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RORS &lt;Rd&gt;, &lt;Rm&gt;</a:t>
                      </a: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Sağa döndürün.</a:t>
                      </a:r>
                    </a:p>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Rd = Rd, Rm bitleriyle sağa döndürür, </a:t>
                      </a:r>
                      <a:r>
                        <a:rPr lang="en-GB" sz="1200" b="0" i="0" u="none" strike="noStrike" baseline="0" dirty="0">
                          <a:effectLst/>
                          <a:latin typeface="+mn-lt"/>
                          <a:cs typeface="Arial" panose="020B0604020202020204" pitchFamily="34" charset="0"/>
                        </a:rPr>
                        <a:t>son bit kaydırması APSR.C'ye kopyalanır, APSR.N, APSR.Z de güncellenir</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RORS</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06" marB="45706" anchor="ctr"/>
                </a:tc>
                <a:tc>
                  <a:txBody>
                    <a:bodyPr/>
                    <a:lstStyle/>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R0 = R0 &gt;&gt; R1 (döndür)</a:t>
                      </a:r>
                    </a:p>
                    <a:p>
                      <a:pPr marL="0" marR="0" indent="0" algn="l" rtl="0" eaLnBrk="1" fontAlgn="auto" latinLnBrk="0" hangingPunct="1">
                        <a:spcBef>
                          <a:spcPts val="0"/>
                        </a:spcBef>
                        <a:spcAft>
                          <a:spcPts val="0"/>
                        </a:spcAft>
                      </a:pPr>
                      <a:r>
                        <a:rPr lang="en-GB" sz="1200" b="0" i="0" u="none" strike="noStrike" baseline="0" dirty="0">
                          <a:effectLst/>
                          <a:latin typeface="+mn-lt"/>
                          <a:cs typeface="Arial" panose="020B0604020202020204" pitchFamily="34" charset="0"/>
                        </a:rPr>
                        <a:t>APSR'yi güncelleyin.</a:t>
                      </a:r>
                    </a:p>
                  </a:txBody>
                  <a:tcPr marL="121872" marR="121872" marT="45706" marB="45706" anchor="ctr"/>
                </a:tc>
                <a:extLst>
                  <a:ext uri="{0D108BD9-81ED-4DB2-BD59-A6C34878D82A}">
                    <a16:rowId xmlns:a16="http://schemas.microsoft.com/office/drawing/2014/main" val="10001"/>
                  </a:ext>
                </a:extLst>
              </a:tr>
            </a:tbl>
          </a:graphicData>
        </a:graphic>
      </p:graphicFrame>
      <p:sp>
        <p:nvSpPr>
          <p:cNvPr id="7" name="TextBox 142">
            <a:extLst>
              <a:ext uri="{FF2B5EF4-FFF2-40B4-BE49-F238E27FC236}">
                <a16:creationId xmlns:a16="http://schemas.microsoft.com/office/drawing/2014/main" id="{18FBE090-04BD-45D3-9871-52D94498F8FB}"/>
              </a:ext>
            </a:extLst>
          </p:cNvPr>
          <p:cNvSpPr txBox="1">
            <a:spLocks noChangeArrowheads="1"/>
          </p:cNvSpPr>
          <p:nvPr/>
        </p:nvSpPr>
        <p:spPr bwMode="auto">
          <a:xfrm>
            <a:off x="4866624" y="4319068"/>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Sağa döndür (ROR)</a:t>
            </a:r>
          </a:p>
        </p:txBody>
      </p:sp>
      <p:sp>
        <p:nvSpPr>
          <p:cNvPr id="8" name="Rectangle 7">
            <a:extLst>
              <a:ext uri="{FF2B5EF4-FFF2-40B4-BE49-F238E27FC236}">
                <a16:creationId xmlns:a16="http://schemas.microsoft.com/office/drawing/2014/main" id="{F5E35902-AD4C-4241-ACA5-6F11C346329B}"/>
              </a:ext>
            </a:extLst>
          </p:cNvPr>
          <p:cNvSpPr/>
          <p:nvPr/>
        </p:nvSpPr>
        <p:spPr bwMode="auto">
          <a:xfrm>
            <a:off x="373464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 name="Rectangle 8">
            <a:extLst>
              <a:ext uri="{FF2B5EF4-FFF2-40B4-BE49-F238E27FC236}">
                <a16:creationId xmlns:a16="http://schemas.microsoft.com/office/drawing/2014/main" id="{4BD8785B-E076-4751-AB11-486A42C463B5}"/>
              </a:ext>
            </a:extLst>
          </p:cNvPr>
          <p:cNvSpPr/>
          <p:nvPr/>
        </p:nvSpPr>
        <p:spPr bwMode="auto">
          <a:xfrm>
            <a:off x="2054672" y="3963467"/>
            <a:ext cx="23909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9B80D278-4ABB-4C1B-B5F5-441CAD11CE6B}"/>
              </a:ext>
            </a:extLst>
          </p:cNvPr>
          <p:cNvSpPr/>
          <p:nvPr/>
        </p:nvSpPr>
        <p:spPr bwMode="auto">
          <a:xfrm>
            <a:off x="229376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D464B221-DA4E-412E-96BD-477D89AA9FB1}"/>
              </a:ext>
            </a:extLst>
          </p:cNvPr>
          <p:cNvSpPr/>
          <p:nvPr/>
        </p:nvSpPr>
        <p:spPr bwMode="auto">
          <a:xfrm>
            <a:off x="252862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26732778-C9E0-450D-8240-89F7E7E91EBE}"/>
              </a:ext>
            </a:extLst>
          </p:cNvPr>
          <p:cNvSpPr/>
          <p:nvPr/>
        </p:nvSpPr>
        <p:spPr bwMode="auto">
          <a:xfrm>
            <a:off x="2769826"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814D29BD-9B0C-4AB6-8DA9-18075190C991}"/>
              </a:ext>
            </a:extLst>
          </p:cNvPr>
          <p:cNvSpPr/>
          <p:nvPr/>
        </p:nvSpPr>
        <p:spPr bwMode="auto">
          <a:xfrm>
            <a:off x="3015264"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 name="Rectangle 13">
            <a:extLst>
              <a:ext uri="{FF2B5EF4-FFF2-40B4-BE49-F238E27FC236}">
                <a16:creationId xmlns:a16="http://schemas.microsoft.com/office/drawing/2014/main" id="{8EC359B7-3E27-4177-A278-38458FAEF54F}"/>
              </a:ext>
            </a:extLst>
          </p:cNvPr>
          <p:cNvSpPr/>
          <p:nvPr/>
        </p:nvSpPr>
        <p:spPr bwMode="auto">
          <a:xfrm>
            <a:off x="3258586"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B689B904-DB3E-476D-94FE-985EC4C0394F}"/>
              </a:ext>
            </a:extLst>
          </p:cNvPr>
          <p:cNvSpPr/>
          <p:nvPr/>
        </p:nvSpPr>
        <p:spPr bwMode="auto">
          <a:xfrm>
            <a:off x="349344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1B4E3FD3-72FB-4C2A-B197-D9BF6B1D8A1F}"/>
              </a:ext>
            </a:extLst>
          </p:cNvPr>
          <p:cNvSpPr/>
          <p:nvPr/>
        </p:nvSpPr>
        <p:spPr bwMode="auto">
          <a:xfrm>
            <a:off x="396950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 name="Rectangle 16">
            <a:extLst>
              <a:ext uri="{FF2B5EF4-FFF2-40B4-BE49-F238E27FC236}">
                <a16:creationId xmlns:a16="http://schemas.microsoft.com/office/drawing/2014/main" id="{DDF822CA-37CC-47AC-B977-6FB1FF72C0E0}"/>
              </a:ext>
            </a:extLst>
          </p:cNvPr>
          <p:cNvSpPr/>
          <p:nvPr/>
        </p:nvSpPr>
        <p:spPr bwMode="auto">
          <a:xfrm>
            <a:off x="4210714"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Rectangle 17">
            <a:extLst>
              <a:ext uri="{FF2B5EF4-FFF2-40B4-BE49-F238E27FC236}">
                <a16:creationId xmlns:a16="http://schemas.microsoft.com/office/drawing/2014/main" id="{791A6D7C-DDF0-4AC7-9D90-1E64923616B2}"/>
              </a:ext>
            </a:extLst>
          </p:cNvPr>
          <p:cNvSpPr/>
          <p:nvPr/>
        </p:nvSpPr>
        <p:spPr bwMode="auto">
          <a:xfrm>
            <a:off x="4445571"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36206B3A-C6BD-42C9-8AE6-A96881A5BE87}"/>
              </a:ext>
            </a:extLst>
          </p:cNvPr>
          <p:cNvSpPr/>
          <p:nvPr/>
        </p:nvSpPr>
        <p:spPr bwMode="auto">
          <a:xfrm>
            <a:off x="4686777"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5805DE12-DEC1-4D4C-A144-45071E054114}"/>
              </a:ext>
            </a:extLst>
          </p:cNvPr>
          <p:cNvSpPr/>
          <p:nvPr/>
        </p:nvSpPr>
        <p:spPr bwMode="auto">
          <a:xfrm>
            <a:off x="493009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5EA430FB-3576-4996-B406-33DF11B770DD}"/>
              </a:ext>
            </a:extLst>
          </p:cNvPr>
          <p:cNvSpPr/>
          <p:nvPr/>
        </p:nvSpPr>
        <p:spPr bwMode="auto">
          <a:xfrm>
            <a:off x="5171305"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DAB4CE0A-8900-4642-9946-99A5F75BB919}"/>
              </a:ext>
            </a:extLst>
          </p:cNvPr>
          <p:cNvSpPr/>
          <p:nvPr/>
        </p:nvSpPr>
        <p:spPr bwMode="auto">
          <a:xfrm>
            <a:off x="540616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B39872A0-CA77-4924-B665-786080A2BA49}"/>
              </a:ext>
            </a:extLst>
          </p:cNvPr>
          <p:cNvSpPr/>
          <p:nvPr/>
        </p:nvSpPr>
        <p:spPr bwMode="auto">
          <a:xfrm>
            <a:off x="5647369" y="3963467"/>
            <a:ext cx="243322"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1BD262AB-A243-490D-882A-A43C1C552917}"/>
              </a:ext>
            </a:extLst>
          </p:cNvPr>
          <p:cNvSpPr/>
          <p:nvPr/>
        </p:nvSpPr>
        <p:spPr bwMode="auto">
          <a:xfrm>
            <a:off x="588434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91D037E2-B601-4B0A-B1CE-E18B631EB13C}"/>
              </a:ext>
            </a:extLst>
          </p:cNvPr>
          <p:cNvSpPr/>
          <p:nvPr/>
        </p:nvSpPr>
        <p:spPr bwMode="auto">
          <a:xfrm>
            <a:off x="612554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3A005995-79A4-41BF-9A9D-EDBE8B4C12C0}"/>
              </a:ext>
            </a:extLst>
          </p:cNvPr>
          <p:cNvSpPr/>
          <p:nvPr/>
        </p:nvSpPr>
        <p:spPr bwMode="auto">
          <a:xfrm>
            <a:off x="6360407" y="3963467"/>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4E643B66-5D3C-4EA4-9D25-BE789A38C855}"/>
              </a:ext>
            </a:extLst>
          </p:cNvPr>
          <p:cNvSpPr/>
          <p:nvPr/>
        </p:nvSpPr>
        <p:spPr bwMode="auto">
          <a:xfrm>
            <a:off x="660372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Rectangle 27">
            <a:extLst>
              <a:ext uri="{FF2B5EF4-FFF2-40B4-BE49-F238E27FC236}">
                <a16:creationId xmlns:a16="http://schemas.microsoft.com/office/drawing/2014/main" id="{1C95C5E5-948C-41DE-B8C6-A61C60D77C09}"/>
              </a:ext>
            </a:extLst>
          </p:cNvPr>
          <p:cNvSpPr/>
          <p:nvPr/>
        </p:nvSpPr>
        <p:spPr bwMode="auto">
          <a:xfrm>
            <a:off x="6844934"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B458EFFE-5CB7-4816-89D2-73EB86BB79E2}"/>
              </a:ext>
            </a:extLst>
          </p:cNvPr>
          <p:cNvSpPr/>
          <p:nvPr/>
        </p:nvSpPr>
        <p:spPr bwMode="auto">
          <a:xfrm>
            <a:off x="708614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16D1E8BB-2D70-4FF5-8475-9F477541944C}"/>
              </a:ext>
            </a:extLst>
          </p:cNvPr>
          <p:cNvSpPr/>
          <p:nvPr/>
        </p:nvSpPr>
        <p:spPr bwMode="auto">
          <a:xfrm>
            <a:off x="7320998" y="3963467"/>
            <a:ext cx="243321"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Rectangle 30">
            <a:extLst>
              <a:ext uri="{FF2B5EF4-FFF2-40B4-BE49-F238E27FC236}">
                <a16:creationId xmlns:a16="http://schemas.microsoft.com/office/drawing/2014/main" id="{3C7F3381-8E85-443C-87CA-36D2DE9173C7}"/>
              </a:ext>
            </a:extLst>
          </p:cNvPr>
          <p:cNvSpPr/>
          <p:nvPr/>
        </p:nvSpPr>
        <p:spPr bwMode="auto">
          <a:xfrm>
            <a:off x="7564320"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2" name="Rectangle 31">
            <a:extLst>
              <a:ext uri="{FF2B5EF4-FFF2-40B4-BE49-F238E27FC236}">
                <a16:creationId xmlns:a16="http://schemas.microsoft.com/office/drawing/2014/main" id="{86833CCD-F37D-4E80-AA79-259D0E81A495}"/>
              </a:ext>
            </a:extLst>
          </p:cNvPr>
          <p:cNvSpPr/>
          <p:nvPr/>
        </p:nvSpPr>
        <p:spPr bwMode="auto">
          <a:xfrm>
            <a:off x="7799178"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279A1E16-0D3A-4FDC-9FE6-D4A73838951F}"/>
              </a:ext>
            </a:extLst>
          </p:cNvPr>
          <p:cNvSpPr/>
          <p:nvPr/>
        </p:nvSpPr>
        <p:spPr bwMode="auto">
          <a:xfrm>
            <a:off x="8040384" y="3963467"/>
            <a:ext cx="239089"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3222772C-0E42-4F89-BD74-2D0DAC3D2805}"/>
              </a:ext>
            </a:extLst>
          </p:cNvPr>
          <p:cNvSpPr/>
          <p:nvPr/>
        </p:nvSpPr>
        <p:spPr bwMode="auto">
          <a:xfrm>
            <a:off x="8275242"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E14782C3-0BB6-49C7-BE5F-C7E5CDCD4A9C}"/>
              </a:ext>
            </a:extLst>
          </p:cNvPr>
          <p:cNvSpPr/>
          <p:nvPr/>
        </p:nvSpPr>
        <p:spPr bwMode="auto">
          <a:xfrm>
            <a:off x="8516447"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BD15FEB0-7F36-4C95-90DC-9476DD28601A}"/>
              </a:ext>
            </a:extLst>
          </p:cNvPr>
          <p:cNvSpPr/>
          <p:nvPr/>
        </p:nvSpPr>
        <p:spPr bwMode="auto">
          <a:xfrm>
            <a:off x="875765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55493B1D-CD2F-46D8-96D0-367A190E35E2}"/>
              </a:ext>
            </a:extLst>
          </p:cNvPr>
          <p:cNvSpPr/>
          <p:nvPr/>
        </p:nvSpPr>
        <p:spPr bwMode="auto">
          <a:xfrm>
            <a:off x="8998859"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8" name="Rectangle 37">
            <a:extLst>
              <a:ext uri="{FF2B5EF4-FFF2-40B4-BE49-F238E27FC236}">
                <a16:creationId xmlns:a16="http://schemas.microsoft.com/office/drawing/2014/main" id="{44F47850-91E2-4C79-85A7-085B71CB05A4}"/>
              </a:ext>
            </a:extLst>
          </p:cNvPr>
          <p:cNvSpPr/>
          <p:nvPr/>
        </p:nvSpPr>
        <p:spPr bwMode="auto">
          <a:xfrm>
            <a:off x="9235833" y="3963467"/>
            <a:ext cx="241206" cy="234950"/>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9" name="Rectangle 38">
            <a:extLst>
              <a:ext uri="{FF2B5EF4-FFF2-40B4-BE49-F238E27FC236}">
                <a16:creationId xmlns:a16="http://schemas.microsoft.com/office/drawing/2014/main" id="{B9DDB0B7-8795-46B9-A498-59DD2954DAF0}"/>
              </a:ext>
            </a:extLst>
          </p:cNvPr>
          <p:cNvSpPr/>
          <p:nvPr/>
        </p:nvSpPr>
        <p:spPr bwMode="auto">
          <a:xfrm>
            <a:off x="9477039" y="3963467"/>
            <a:ext cx="241206" cy="234950"/>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A6254699-9F6E-457A-89CB-DA7200477905}"/>
              </a:ext>
            </a:extLst>
          </p:cNvPr>
          <p:cNvSpPr/>
          <p:nvPr/>
        </p:nvSpPr>
        <p:spPr bwMode="auto">
          <a:xfrm>
            <a:off x="2054673" y="3963467"/>
            <a:ext cx="7663572" cy="2349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1" name="Rectangle 40">
            <a:extLst>
              <a:ext uri="{FF2B5EF4-FFF2-40B4-BE49-F238E27FC236}">
                <a16:creationId xmlns:a16="http://schemas.microsoft.com/office/drawing/2014/main" id="{E0300F9A-1CC6-4037-8086-8F41B22EE58A}"/>
              </a:ext>
            </a:extLst>
          </p:cNvPr>
          <p:cNvSpPr/>
          <p:nvPr/>
        </p:nvSpPr>
        <p:spPr bwMode="auto">
          <a:xfrm>
            <a:off x="2054672" y="3963467"/>
            <a:ext cx="239091"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2" name="Rectangle 41">
            <a:extLst>
              <a:ext uri="{FF2B5EF4-FFF2-40B4-BE49-F238E27FC236}">
                <a16:creationId xmlns:a16="http://schemas.microsoft.com/office/drawing/2014/main" id="{7EB91F26-68AB-4874-B4B3-FA46C2261D62}"/>
              </a:ext>
            </a:extLst>
          </p:cNvPr>
          <p:cNvSpPr/>
          <p:nvPr/>
        </p:nvSpPr>
        <p:spPr bwMode="auto">
          <a:xfrm>
            <a:off x="10228163" y="3963467"/>
            <a:ext cx="239089"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cxnSp>
        <p:nvCxnSpPr>
          <p:cNvPr id="43" name="Straight Arrow Connector 42">
            <a:extLst>
              <a:ext uri="{FF2B5EF4-FFF2-40B4-BE49-F238E27FC236}">
                <a16:creationId xmlns:a16="http://schemas.microsoft.com/office/drawing/2014/main" id="{46EFD2E0-A061-4E6D-BF81-1C80A29A972E}"/>
              </a:ext>
            </a:extLst>
          </p:cNvPr>
          <p:cNvCxnSpPr>
            <a:stCxn id="40" idx="3"/>
            <a:endCxn id="42" idx="1"/>
          </p:cNvCxnSpPr>
          <p:nvPr/>
        </p:nvCxnSpPr>
        <p:spPr bwMode="auto">
          <a:xfrm>
            <a:off x="9718244" y="4080942"/>
            <a:ext cx="50991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42">
            <a:extLst>
              <a:ext uri="{FF2B5EF4-FFF2-40B4-BE49-F238E27FC236}">
                <a16:creationId xmlns:a16="http://schemas.microsoft.com/office/drawing/2014/main" id="{1A7ECC69-0833-4531-A2F5-905333B76133}"/>
              </a:ext>
            </a:extLst>
          </p:cNvPr>
          <p:cNvSpPr txBox="1">
            <a:spLocks noChangeArrowheads="1"/>
          </p:cNvSpPr>
          <p:nvPr/>
        </p:nvSpPr>
        <p:spPr bwMode="auto">
          <a:xfrm>
            <a:off x="5404048" y="3926955"/>
            <a:ext cx="1256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Kayıt ol </a:t>
            </a:r>
          </a:p>
        </p:txBody>
      </p:sp>
      <p:cxnSp>
        <p:nvCxnSpPr>
          <p:cNvPr id="45" name="Elbow Connector 171">
            <a:extLst>
              <a:ext uri="{FF2B5EF4-FFF2-40B4-BE49-F238E27FC236}">
                <a16:creationId xmlns:a16="http://schemas.microsoft.com/office/drawing/2014/main" id="{05D2DB79-65A9-4619-9F2E-2B9AD5C4AE93}"/>
              </a:ext>
            </a:extLst>
          </p:cNvPr>
          <p:cNvCxnSpPr>
            <a:stCxn id="39" idx="0"/>
            <a:endCxn id="41" idx="1"/>
          </p:cNvCxnSpPr>
          <p:nvPr/>
        </p:nvCxnSpPr>
        <p:spPr bwMode="auto">
          <a:xfrm rot="16200000" flipH="1" flipV="1">
            <a:off x="5767419" y="250720"/>
            <a:ext cx="117475" cy="7542970"/>
          </a:xfrm>
          <a:prstGeom prst="bentConnector4">
            <a:avLst>
              <a:gd name="adj1" fmla="val -195383"/>
              <a:gd name="adj2" fmla="val 104039"/>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6" name="Rectangle 45">
            <a:extLst>
              <a:ext uri="{FF2B5EF4-FFF2-40B4-BE49-F238E27FC236}">
                <a16:creationId xmlns:a16="http://schemas.microsoft.com/office/drawing/2014/main" id="{F3CF892C-18A7-4AAB-8C97-E5236C3E8AD3}"/>
              </a:ext>
            </a:extLst>
          </p:cNvPr>
          <p:cNvSpPr/>
          <p:nvPr/>
        </p:nvSpPr>
        <p:spPr bwMode="auto">
          <a:xfrm>
            <a:off x="9485501" y="3963467"/>
            <a:ext cx="239091" cy="234950"/>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Tree>
    <p:extLst>
      <p:ext uri="{BB962C8B-B14F-4D97-AF65-F5344CB8AC3E}">
        <p14:creationId xmlns:p14="http://schemas.microsoft.com/office/powerpoint/2010/main" val="167257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Ters Sipariş İşlemi</a:t>
            </a:r>
            <a:endParaRPr lang="en-US" dirty="0"/>
          </a:p>
        </p:txBody>
      </p:sp>
      <p:graphicFrame>
        <p:nvGraphicFramePr>
          <p:cNvPr id="6" name="Table 5">
            <a:extLst>
              <a:ext uri="{FF2B5EF4-FFF2-40B4-BE49-F238E27FC236}">
                <a16:creationId xmlns:a16="http://schemas.microsoft.com/office/drawing/2014/main" id="{4AA0C7A6-5A7E-449F-B5C6-930E142B2E76}"/>
              </a:ext>
            </a:extLst>
          </p:cNvPr>
          <p:cNvGraphicFramePr>
            <a:graphicFrameLocks noGrp="1"/>
          </p:cNvGraphicFramePr>
          <p:nvPr>
            <p:extLst>
              <p:ext uri="{D42A27DB-BD31-4B8C-83A1-F6EECF244321}">
                <p14:modId xmlns:p14="http://schemas.microsoft.com/office/powerpoint/2010/main" val="937766925"/>
              </p:ext>
            </p:extLst>
          </p:nvPr>
        </p:nvGraphicFramePr>
        <p:xfrm>
          <a:off x="492125" y="1113098"/>
          <a:ext cx="11552486" cy="2933700"/>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87">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0"/>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&lt;Rd&gt;, &lt;Rm&gt;</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Bayt sırası ters</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 = {Rm [7: 0], Rm [15: 8], Rm [23:16], Rm [31:24]}</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{R1 [7: 0], R1 [15: 8], R1 [23:16], R1 [31:24]}</a:t>
                      </a:r>
                    </a:p>
                  </a:txBody>
                  <a:tcPr marL="121872" marR="121872" anchor="ctr"/>
                </a:tc>
                <a:extLst>
                  <a:ext uri="{0D108BD9-81ED-4DB2-BD59-A6C34878D82A}">
                    <a16:rowId xmlns:a16="http://schemas.microsoft.com/office/drawing/2014/main" val="10001"/>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REV16</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Yarım kelime içinde bayt sırası ters</a:t>
                      </a:r>
                    </a:p>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Rd = {Rm [23:16], Rm [31:24], Rm [7: 0], Rm [15: 8]}</a:t>
                      </a: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 R0, R1</a:t>
                      </a: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{R1 [23:16], R1 [31:24], R1 [7: 0], R1 [15: 8]}</a:t>
                      </a:r>
                    </a:p>
                  </a:txBody>
                  <a:tcPr marL="121872" marR="121872" anchor="ctr"/>
                </a:tc>
                <a:extLst>
                  <a:ext uri="{0D108BD9-81ED-4DB2-BD59-A6C34878D82A}">
                    <a16:rowId xmlns:a16="http://schemas.microsoft.com/office/drawing/2014/main" val="10002"/>
                  </a:ext>
                </a:extLst>
              </a:tr>
              <a:tr h="80517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REVSH</a:t>
                      </a:r>
                      <a:r>
                        <a:rPr lang="en-GB" sz="1200" b="0" i="0" u="none" strike="noStrike" baseline="0" dirty="0">
                          <a:effectLst/>
                          <a:latin typeface="+mn-lt"/>
                          <a:cs typeface="Arial" panose="020B0604020202020204" pitchFamily="34" charset="0"/>
                        </a:rPr>
                        <a:t> &lt;Rd&gt;, &lt;Rm&gt;</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Alt yarım kelime içinde bayt sırası tersine çevrilir, sonra işareti genişletme sonucu</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Rd</a:t>
                      </a:r>
                      <a:r>
                        <a:rPr lang="en-GB" sz="1200" b="0" i="0" u="none" strike="noStrike" baseline="0" dirty="0">
                          <a:effectLst/>
                          <a:latin typeface="+mn-lt"/>
                          <a:cs typeface="Arial" panose="020B0604020202020204" pitchFamily="34" charset="0"/>
                        </a:rPr>
                        <a:t> = SignExtend {Rm [7: 0], Rm [15: 8]}</a:t>
                      </a:r>
                      <a:endParaRPr lang="en-GB" sz="1200" b="0" i="0" u="none" strike="noStrike" dirty="0">
                        <a:effectLst/>
                        <a:latin typeface="+mn-lt"/>
                        <a:cs typeface="Arial" panose="020B0604020202020204" pitchFamily="34" charset="0"/>
                      </a:endParaRPr>
                    </a:p>
                  </a:txBody>
                  <a:tcPr marL="121872" marR="12187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REVSH</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a:t>
                      </a:r>
                      <a:r>
                        <a:rPr lang="en-GB" sz="1200" b="0" i="0" u="none" strike="noStrike" baseline="0" dirty="0">
                          <a:effectLst/>
                          <a:latin typeface="+mn-lt"/>
                          <a:cs typeface="Arial" panose="020B0604020202020204" pitchFamily="34" charset="0"/>
                        </a:rPr>
                        <a:t> = SignExtend {R1 [7: 0], R1 [15: 8]}</a:t>
                      </a:r>
                      <a:endParaRPr lang="en-GB" sz="1200" b="0" i="0" u="none" strike="noStrike" dirty="0">
                        <a:effectLst/>
                        <a:latin typeface="+mn-lt"/>
                        <a:cs typeface="Arial" panose="020B0604020202020204" pitchFamily="34" charset="0"/>
                      </a:endParaRPr>
                    </a:p>
                  </a:txBody>
                  <a:tcPr marL="121872" marR="121872" anchor="ctr"/>
                </a:tc>
                <a:extLst>
                  <a:ext uri="{0D108BD9-81ED-4DB2-BD59-A6C34878D82A}">
                    <a16:rowId xmlns:a16="http://schemas.microsoft.com/office/drawing/2014/main" val="10003"/>
                  </a:ext>
                </a:extLst>
              </a:tr>
            </a:tbl>
          </a:graphicData>
        </a:graphic>
      </p:graphicFrame>
      <p:grpSp>
        <p:nvGrpSpPr>
          <p:cNvPr id="7" name="Group 2">
            <a:extLst>
              <a:ext uri="{FF2B5EF4-FFF2-40B4-BE49-F238E27FC236}">
                <a16:creationId xmlns:a16="http://schemas.microsoft.com/office/drawing/2014/main" id="{DE0E08F9-1E35-4AA8-BB37-316DE9EA3B14}"/>
              </a:ext>
            </a:extLst>
          </p:cNvPr>
          <p:cNvGrpSpPr>
            <a:grpSpLocks/>
          </p:cNvGrpSpPr>
          <p:nvPr/>
        </p:nvGrpSpPr>
        <p:grpSpPr bwMode="auto">
          <a:xfrm>
            <a:off x="3164432" y="4853249"/>
            <a:ext cx="736312" cy="168275"/>
            <a:chOff x="4191216" y="4381145"/>
            <a:chExt cx="684752" cy="168350"/>
          </a:xfrm>
        </p:grpSpPr>
        <p:sp>
          <p:nvSpPr>
            <p:cNvPr id="8" name="Rectangle 7">
              <a:extLst>
                <a:ext uri="{FF2B5EF4-FFF2-40B4-BE49-F238E27FC236}">
                  <a16:creationId xmlns:a16="http://schemas.microsoft.com/office/drawing/2014/main" id="{EB97A7EF-13EB-41B9-B893-FE5273CD270D}"/>
                </a:ext>
              </a:extLst>
            </p:cNvPr>
            <p:cNvSpPr/>
            <p:nvPr/>
          </p:nvSpPr>
          <p:spPr bwMode="auto">
            <a:xfrm>
              <a:off x="478939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 name="Rectangle 8">
              <a:extLst>
                <a:ext uri="{FF2B5EF4-FFF2-40B4-BE49-F238E27FC236}">
                  <a16:creationId xmlns:a16="http://schemas.microsoft.com/office/drawing/2014/main" id="{2C5ACB29-E2E2-4EE0-ABC0-B6FEC79E1780}"/>
                </a:ext>
              </a:extLst>
            </p:cNvPr>
            <p:cNvSpPr/>
            <p:nvPr/>
          </p:nvSpPr>
          <p:spPr bwMode="auto">
            <a:xfrm>
              <a:off x="4191216"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0CE7658A-ACEC-4C1F-8952-79E3F82CAFC9}"/>
                </a:ext>
              </a:extLst>
            </p:cNvPr>
            <p:cNvSpPr/>
            <p:nvPr/>
          </p:nvSpPr>
          <p:spPr bwMode="auto">
            <a:xfrm>
              <a:off x="427582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5BEDE76B-2528-4050-B29F-2DA80F65D3BD}"/>
                </a:ext>
              </a:extLst>
            </p:cNvPr>
            <p:cNvSpPr/>
            <p:nvPr/>
          </p:nvSpPr>
          <p:spPr bwMode="auto">
            <a:xfrm>
              <a:off x="436043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49D81976-86EA-46AF-9D41-001990062F64}"/>
                </a:ext>
              </a:extLst>
            </p:cNvPr>
            <p:cNvSpPr/>
            <p:nvPr/>
          </p:nvSpPr>
          <p:spPr bwMode="auto">
            <a:xfrm>
              <a:off x="4447014"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9AAE0122-50BA-4970-8997-26EFA2F7A917}"/>
                </a:ext>
              </a:extLst>
            </p:cNvPr>
            <p:cNvSpPr/>
            <p:nvPr/>
          </p:nvSpPr>
          <p:spPr bwMode="auto">
            <a:xfrm>
              <a:off x="4533592"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 name="Rectangle 13">
              <a:extLst>
                <a:ext uri="{FF2B5EF4-FFF2-40B4-BE49-F238E27FC236}">
                  <a16:creationId xmlns:a16="http://schemas.microsoft.com/office/drawing/2014/main" id="{01FF5EE7-5599-47EA-995B-B513102D39B9}"/>
                </a:ext>
              </a:extLst>
            </p:cNvPr>
            <p:cNvSpPr/>
            <p:nvPr/>
          </p:nvSpPr>
          <p:spPr bwMode="auto">
            <a:xfrm>
              <a:off x="462017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77DB9D68-A87E-4587-92A0-53D620433F56}"/>
                </a:ext>
              </a:extLst>
            </p:cNvPr>
            <p:cNvSpPr/>
            <p:nvPr/>
          </p:nvSpPr>
          <p:spPr bwMode="auto">
            <a:xfrm>
              <a:off x="4704779" y="4381145"/>
              <a:ext cx="8461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0D3392B3-2547-4E4D-B236-2B01331E3C9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17" name="TextBox 142">
            <a:extLst>
              <a:ext uri="{FF2B5EF4-FFF2-40B4-BE49-F238E27FC236}">
                <a16:creationId xmlns:a16="http://schemas.microsoft.com/office/drawing/2014/main" id="{2D578A08-9BA6-4295-9A8E-516064F417A3}"/>
              </a:ext>
            </a:extLst>
          </p:cNvPr>
          <p:cNvSpPr txBox="1">
            <a:spLocks noChangeArrowheads="1"/>
          </p:cNvSpPr>
          <p:nvPr/>
        </p:nvSpPr>
        <p:spPr bwMode="auto">
          <a:xfrm>
            <a:off x="1205165" y="5807337"/>
            <a:ext cx="21877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REV işlemi </a:t>
            </a:r>
          </a:p>
        </p:txBody>
      </p:sp>
      <p:grpSp>
        <p:nvGrpSpPr>
          <p:cNvPr id="18" name="Group 5">
            <a:extLst>
              <a:ext uri="{FF2B5EF4-FFF2-40B4-BE49-F238E27FC236}">
                <a16:creationId xmlns:a16="http://schemas.microsoft.com/office/drawing/2014/main" id="{4A18A03B-CF9E-47BD-86F4-8C8838511718}"/>
              </a:ext>
            </a:extLst>
          </p:cNvPr>
          <p:cNvGrpSpPr>
            <a:grpSpLocks/>
          </p:cNvGrpSpPr>
          <p:nvPr/>
        </p:nvGrpSpPr>
        <p:grpSpPr bwMode="auto">
          <a:xfrm>
            <a:off x="2320211" y="4853249"/>
            <a:ext cx="736312" cy="168275"/>
            <a:chOff x="1658658" y="4381145"/>
            <a:chExt cx="684752" cy="168350"/>
          </a:xfrm>
        </p:grpSpPr>
        <p:sp>
          <p:nvSpPr>
            <p:cNvPr id="19" name="Rectangle 18">
              <a:extLst>
                <a:ext uri="{FF2B5EF4-FFF2-40B4-BE49-F238E27FC236}">
                  <a16:creationId xmlns:a16="http://schemas.microsoft.com/office/drawing/2014/main" id="{33F89555-EB02-4CE8-87EB-31195458132D}"/>
                </a:ext>
              </a:extLst>
            </p:cNvPr>
            <p:cNvSpPr/>
            <p:nvPr/>
          </p:nvSpPr>
          <p:spPr bwMode="auto">
            <a:xfrm>
              <a:off x="225683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E00064FD-B33D-4DFD-9AED-887464797A37}"/>
                </a:ext>
              </a:extLst>
            </p:cNvPr>
            <p:cNvSpPr/>
            <p:nvPr/>
          </p:nvSpPr>
          <p:spPr bwMode="auto">
            <a:xfrm>
              <a:off x="1658658"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 name="Rectangle 20">
              <a:extLst>
                <a:ext uri="{FF2B5EF4-FFF2-40B4-BE49-F238E27FC236}">
                  <a16:creationId xmlns:a16="http://schemas.microsoft.com/office/drawing/2014/main" id="{71314812-93F5-44AF-A83C-531D5EA8DC37}"/>
                </a:ext>
              </a:extLst>
            </p:cNvPr>
            <p:cNvSpPr/>
            <p:nvPr/>
          </p:nvSpPr>
          <p:spPr bwMode="auto">
            <a:xfrm>
              <a:off x="1743269"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 name="Rectangle 21">
              <a:extLst>
                <a:ext uri="{FF2B5EF4-FFF2-40B4-BE49-F238E27FC236}">
                  <a16:creationId xmlns:a16="http://schemas.microsoft.com/office/drawing/2014/main" id="{A0875C99-112E-4104-AEC6-B644F57B257D}"/>
                </a:ext>
              </a:extLst>
            </p:cNvPr>
            <p:cNvSpPr/>
            <p:nvPr/>
          </p:nvSpPr>
          <p:spPr bwMode="auto">
            <a:xfrm>
              <a:off x="182787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 name="Rectangle 22">
              <a:extLst>
                <a:ext uri="{FF2B5EF4-FFF2-40B4-BE49-F238E27FC236}">
                  <a16:creationId xmlns:a16="http://schemas.microsoft.com/office/drawing/2014/main" id="{01D5A56E-E512-42ED-8176-FB1431556140}"/>
                </a:ext>
              </a:extLst>
            </p:cNvPr>
            <p:cNvSpPr/>
            <p:nvPr/>
          </p:nvSpPr>
          <p:spPr bwMode="auto">
            <a:xfrm>
              <a:off x="1914456"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 name="Rectangle 23">
              <a:extLst>
                <a:ext uri="{FF2B5EF4-FFF2-40B4-BE49-F238E27FC236}">
                  <a16:creationId xmlns:a16="http://schemas.microsoft.com/office/drawing/2014/main" id="{B103789E-5F9C-41BB-A2F5-B6043B7DC410}"/>
                </a:ext>
              </a:extLst>
            </p:cNvPr>
            <p:cNvSpPr/>
            <p:nvPr/>
          </p:nvSpPr>
          <p:spPr bwMode="auto">
            <a:xfrm>
              <a:off x="2001034"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 name="Rectangle 24">
              <a:extLst>
                <a:ext uri="{FF2B5EF4-FFF2-40B4-BE49-F238E27FC236}">
                  <a16:creationId xmlns:a16="http://schemas.microsoft.com/office/drawing/2014/main" id="{DB617654-1313-4858-A97E-C277C2D92080}"/>
                </a:ext>
              </a:extLst>
            </p:cNvPr>
            <p:cNvSpPr/>
            <p:nvPr/>
          </p:nvSpPr>
          <p:spPr bwMode="auto">
            <a:xfrm>
              <a:off x="208761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67BE5606-E133-4734-B852-E1362C08D89A}"/>
                </a:ext>
              </a:extLst>
            </p:cNvPr>
            <p:cNvSpPr/>
            <p:nvPr/>
          </p:nvSpPr>
          <p:spPr bwMode="auto">
            <a:xfrm>
              <a:off x="2172223"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4FF2A40F-FD15-4EF9-9079-901B34DA4E41}"/>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8" name="Group 6">
            <a:extLst>
              <a:ext uri="{FF2B5EF4-FFF2-40B4-BE49-F238E27FC236}">
                <a16:creationId xmlns:a16="http://schemas.microsoft.com/office/drawing/2014/main" id="{0D9E2FFB-CF8A-495C-BC1D-2BE195B1C229}"/>
              </a:ext>
            </a:extLst>
          </p:cNvPr>
          <p:cNvGrpSpPr>
            <a:grpSpLocks/>
          </p:cNvGrpSpPr>
          <p:nvPr/>
        </p:nvGrpSpPr>
        <p:grpSpPr bwMode="auto">
          <a:xfrm>
            <a:off x="1437906" y="4853249"/>
            <a:ext cx="736312" cy="168275"/>
            <a:chOff x="2456377" y="4381145"/>
            <a:chExt cx="684752" cy="168350"/>
          </a:xfrm>
        </p:grpSpPr>
        <p:sp>
          <p:nvSpPr>
            <p:cNvPr id="29" name="Rectangle 28">
              <a:extLst>
                <a:ext uri="{FF2B5EF4-FFF2-40B4-BE49-F238E27FC236}">
                  <a16:creationId xmlns:a16="http://schemas.microsoft.com/office/drawing/2014/main" id="{26D0F359-6677-4899-9283-A86BE07C56BC}"/>
                </a:ext>
              </a:extLst>
            </p:cNvPr>
            <p:cNvSpPr/>
            <p:nvPr/>
          </p:nvSpPr>
          <p:spPr bwMode="auto">
            <a:xfrm>
              <a:off x="305455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FA82DBCB-1AF9-4808-94A9-43CC155141EE}"/>
                </a:ext>
              </a:extLst>
            </p:cNvPr>
            <p:cNvSpPr/>
            <p:nvPr/>
          </p:nvSpPr>
          <p:spPr bwMode="auto">
            <a:xfrm>
              <a:off x="2456377"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31" name="Rectangle 30">
              <a:extLst>
                <a:ext uri="{FF2B5EF4-FFF2-40B4-BE49-F238E27FC236}">
                  <a16:creationId xmlns:a16="http://schemas.microsoft.com/office/drawing/2014/main" id="{207A9EB7-AB66-4058-A0F9-429C905055A7}"/>
                </a:ext>
              </a:extLst>
            </p:cNvPr>
            <p:cNvSpPr/>
            <p:nvPr/>
          </p:nvSpPr>
          <p:spPr bwMode="auto">
            <a:xfrm>
              <a:off x="254098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32" name="Rectangle 31">
              <a:extLst>
                <a:ext uri="{FF2B5EF4-FFF2-40B4-BE49-F238E27FC236}">
                  <a16:creationId xmlns:a16="http://schemas.microsoft.com/office/drawing/2014/main" id="{8FEB1E36-95A5-49B8-832A-0A6A55CBA108}"/>
                </a:ext>
              </a:extLst>
            </p:cNvPr>
            <p:cNvSpPr/>
            <p:nvPr/>
          </p:nvSpPr>
          <p:spPr bwMode="auto">
            <a:xfrm>
              <a:off x="262559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33" name="Rectangle 32">
              <a:extLst>
                <a:ext uri="{FF2B5EF4-FFF2-40B4-BE49-F238E27FC236}">
                  <a16:creationId xmlns:a16="http://schemas.microsoft.com/office/drawing/2014/main" id="{0AF5B670-1DFC-4F33-B9F5-C0420AACD46A}"/>
                </a:ext>
              </a:extLst>
            </p:cNvPr>
            <p:cNvSpPr/>
            <p:nvPr/>
          </p:nvSpPr>
          <p:spPr bwMode="auto">
            <a:xfrm>
              <a:off x="2712175"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34" name="Rectangle 33">
              <a:extLst>
                <a:ext uri="{FF2B5EF4-FFF2-40B4-BE49-F238E27FC236}">
                  <a16:creationId xmlns:a16="http://schemas.microsoft.com/office/drawing/2014/main" id="{02E5233A-3EC9-4577-9CEC-D0370A73D5C6}"/>
                </a:ext>
              </a:extLst>
            </p:cNvPr>
            <p:cNvSpPr/>
            <p:nvPr/>
          </p:nvSpPr>
          <p:spPr bwMode="auto">
            <a:xfrm>
              <a:off x="2798753"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35" name="Rectangle 34">
              <a:extLst>
                <a:ext uri="{FF2B5EF4-FFF2-40B4-BE49-F238E27FC236}">
                  <a16:creationId xmlns:a16="http://schemas.microsoft.com/office/drawing/2014/main" id="{CD6941A7-71FB-4B29-B264-1B082EC33F63}"/>
                </a:ext>
              </a:extLst>
            </p:cNvPr>
            <p:cNvSpPr/>
            <p:nvPr/>
          </p:nvSpPr>
          <p:spPr bwMode="auto">
            <a:xfrm>
              <a:off x="288533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725B37C3-CCA2-4D84-8783-8C94A8353F26}"/>
                </a:ext>
              </a:extLst>
            </p:cNvPr>
            <p:cNvSpPr/>
            <p:nvPr/>
          </p:nvSpPr>
          <p:spPr bwMode="auto">
            <a:xfrm>
              <a:off x="2969940"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92244963-C50D-4263-A24D-27331AC7C5CF}"/>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38" name="Group 4">
            <a:extLst>
              <a:ext uri="{FF2B5EF4-FFF2-40B4-BE49-F238E27FC236}">
                <a16:creationId xmlns:a16="http://schemas.microsoft.com/office/drawing/2014/main" id="{DA3E1DFC-D265-4B2D-AFC3-1784C39FB415}"/>
              </a:ext>
            </a:extLst>
          </p:cNvPr>
          <p:cNvGrpSpPr>
            <a:grpSpLocks/>
          </p:cNvGrpSpPr>
          <p:nvPr/>
        </p:nvGrpSpPr>
        <p:grpSpPr bwMode="auto">
          <a:xfrm>
            <a:off x="561949" y="4853249"/>
            <a:ext cx="736312" cy="168275"/>
            <a:chOff x="3290641" y="4381145"/>
            <a:chExt cx="684752" cy="168350"/>
          </a:xfrm>
        </p:grpSpPr>
        <p:sp>
          <p:nvSpPr>
            <p:cNvPr id="39" name="Rectangle 38">
              <a:extLst>
                <a:ext uri="{FF2B5EF4-FFF2-40B4-BE49-F238E27FC236}">
                  <a16:creationId xmlns:a16="http://schemas.microsoft.com/office/drawing/2014/main" id="{C1D8003B-10B5-4653-BB90-72D6C2AADABB}"/>
                </a:ext>
              </a:extLst>
            </p:cNvPr>
            <p:cNvSpPr/>
            <p:nvPr/>
          </p:nvSpPr>
          <p:spPr bwMode="auto">
            <a:xfrm>
              <a:off x="388881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EDA8914E-9ACF-4DDE-AB94-3E82EDF34376}"/>
                </a:ext>
              </a:extLst>
            </p:cNvPr>
            <p:cNvSpPr/>
            <p:nvPr/>
          </p:nvSpPr>
          <p:spPr bwMode="auto">
            <a:xfrm>
              <a:off x="3290641"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1" name="Rectangle 40">
              <a:extLst>
                <a:ext uri="{FF2B5EF4-FFF2-40B4-BE49-F238E27FC236}">
                  <a16:creationId xmlns:a16="http://schemas.microsoft.com/office/drawing/2014/main" id="{A19AE1D3-7037-4EC8-8266-845CB6B25E55}"/>
                </a:ext>
              </a:extLst>
            </p:cNvPr>
            <p:cNvSpPr/>
            <p:nvPr/>
          </p:nvSpPr>
          <p:spPr bwMode="auto">
            <a:xfrm>
              <a:off x="337525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2" name="Rectangle 41">
              <a:extLst>
                <a:ext uri="{FF2B5EF4-FFF2-40B4-BE49-F238E27FC236}">
                  <a16:creationId xmlns:a16="http://schemas.microsoft.com/office/drawing/2014/main" id="{D967D642-1D35-425C-B04B-6DB795A8E170}"/>
                </a:ext>
              </a:extLst>
            </p:cNvPr>
            <p:cNvSpPr/>
            <p:nvPr/>
          </p:nvSpPr>
          <p:spPr bwMode="auto">
            <a:xfrm>
              <a:off x="345986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3" name="Rectangle 42">
              <a:extLst>
                <a:ext uri="{FF2B5EF4-FFF2-40B4-BE49-F238E27FC236}">
                  <a16:creationId xmlns:a16="http://schemas.microsoft.com/office/drawing/2014/main" id="{205DE1F8-0AC3-405E-8968-8A168EFACBB9}"/>
                </a:ext>
              </a:extLst>
            </p:cNvPr>
            <p:cNvSpPr/>
            <p:nvPr/>
          </p:nvSpPr>
          <p:spPr bwMode="auto">
            <a:xfrm>
              <a:off x="3546439"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4" name="Rectangle 43">
              <a:extLst>
                <a:ext uri="{FF2B5EF4-FFF2-40B4-BE49-F238E27FC236}">
                  <a16:creationId xmlns:a16="http://schemas.microsoft.com/office/drawing/2014/main" id="{4F60A56B-C3D8-4A7E-A408-65A1DD640DD1}"/>
                </a:ext>
              </a:extLst>
            </p:cNvPr>
            <p:cNvSpPr/>
            <p:nvPr/>
          </p:nvSpPr>
          <p:spPr bwMode="auto">
            <a:xfrm>
              <a:off x="3633017"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45" name="Rectangle 44">
              <a:extLst>
                <a:ext uri="{FF2B5EF4-FFF2-40B4-BE49-F238E27FC236}">
                  <a16:creationId xmlns:a16="http://schemas.microsoft.com/office/drawing/2014/main" id="{6D73E609-C885-44BC-8F3D-7FB0F84DF0CF}"/>
                </a:ext>
              </a:extLst>
            </p:cNvPr>
            <p:cNvSpPr/>
            <p:nvPr/>
          </p:nvSpPr>
          <p:spPr bwMode="auto">
            <a:xfrm>
              <a:off x="371959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6" name="Rectangle 45">
              <a:extLst>
                <a:ext uri="{FF2B5EF4-FFF2-40B4-BE49-F238E27FC236}">
                  <a16:creationId xmlns:a16="http://schemas.microsoft.com/office/drawing/2014/main" id="{E8A538E7-F578-4C2E-9778-662982978A95}"/>
                </a:ext>
              </a:extLst>
            </p:cNvPr>
            <p:cNvSpPr/>
            <p:nvPr/>
          </p:nvSpPr>
          <p:spPr bwMode="auto">
            <a:xfrm>
              <a:off x="3804204" y="4381145"/>
              <a:ext cx="8461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7" name="Rectangle 46">
              <a:extLst>
                <a:ext uri="{FF2B5EF4-FFF2-40B4-BE49-F238E27FC236}">
                  <a16:creationId xmlns:a16="http://schemas.microsoft.com/office/drawing/2014/main" id="{463049EB-B239-4340-904B-7F389DED821C}"/>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48" name="TextBox 142">
            <a:extLst>
              <a:ext uri="{FF2B5EF4-FFF2-40B4-BE49-F238E27FC236}">
                <a16:creationId xmlns:a16="http://schemas.microsoft.com/office/drawing/2014/main" id="{DF2D0BB0-A207-430C-9053-C0404DB4B5F7}"/>
              </a:ext>
            </a:extLst>
          </p:cNvPr>
          <p:cNvSpPr txBox="1">
            <a:spLocks noChangeArrowheads="1"/>
          </p:cNvSpPr>
          <p:nvPr/>
        </p:nvSpPr>
        <p:spPr bwMode="auto">
          <a:xfrm>
            <a:off x="3329467" y="4570673"/>
            <a:ext cx="1250461"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[7: 0]</a:t>
            </a:r>
          </a:p>
        </p:txBody>
      </p:sp>
      <p:sp>
        <p:nvSpPr>
          <p:cNvPr id="49" name="TextBox 142">
            <a:extLst>
              <a:ext uri="{FF2B5EF4-FFF2-40B4-BE49-F238E27FC236}">
                <a16:creationId xmlns:a16="http://schemas.microsoft.com/office/drawing/2014/main" id="{0245EA55-8E59-41A3-A7E3-3B1A1FC51705}"/>
              </a:ext>
            </a:extLst>
          </p:cNvPr>
          <p:cNvSpPr txBox="1">
            <a:spLocks noChangeArrowheads="1"/>
          </p:cNvSpPr>
          <p:nvPr/>
        </p:nvSpPr>
        <p:spPr bwMode="auto">
          <a:xfrm>
            <a:off x="2203840"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[15: 8]</a:t>
            </a:r>
          </a:p>
        </p:txBody>
      </p:sp>
      <p:sp>
        <p:nvSpPr>
          <p:cNvPr id="50" name="TextBox 142">
            <a:extLst>
              <a:ext uri="{FF2B5EF4-FFF2-40B4-BE49-F238E27FC236}">
                <a16:creationId xmlns:a16="http://schemas.microsoft.com/office/drawing/2014/main" id="{C85E64C8-0B41-44CF-8E2A-9B77AF5297A5}"/>
              </a:ext>
            </a:extLst>
          </p:cNvPr>
          <p:cNvSpPr txBox="1">
            <a:spLocks noChangeArrowheads="1"/>
          </p:cNvSpPr>
          <p:nvPr/>
        </p:nvSpPr>
        <p:spPr bwMode="auto">
          <a:xfrm>
            <a:off x="1287681"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[23:16]</a:t>
            </a:r>
          </a:p>
        </p:txBody>
      </p:sp>
      <p:sp>
        <p:nvSpPr>
          <p:cNvPr id="51" name="TextBox 142">
            <a:extLst>
              <a:ext uri="{FF2B5EF4-FFF2-40B4-BE49-F238E27FC236}">
                <a16:creationId xmlns:a16="http://schemas.microsoft.com/office/drawing/2014/main" id="{AF6D147B-3128-46E9-B6D5-F753FBB76EA1}"/>
              </a:ext>
            </a:extLst>
          </p:cNvPr>
          <p:cNvSpPr txBox="1">
            <a:spLocks noChangeArrowheads="1"/>
          </p:cNvSpPr>
          <p:nvPr/>
        </p:nvSpPr>
        <p:spPr bwMode="auto">
          <a:xfrm>
            <a:off x="382101" y="4570673"/>
            <a:ext cx="125257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[31:24]</a:t>
            </a:r>
          </a:p>
        </p:txBody>
      </p:sp>
      <p:grpSp>
        <p:nvGrpSpPr>
          <p:cNvPr id="52" name="Group 267">
            <a:extLst>
              <a:ext uri="{FF2B5EF4-FFF2-40B4-BE49-F238E27FC236}">
                <a16:creationId xmlns:a16="http://schemas.microsoft.com/office/drawing/2014/main" id="{34EEC2CE-76D4-4D6B-9BB0-4E5829F5C65C}"/>
              </a:ext>
            </a:extLst>
          </p:cNvPr>
          <p:cNvGrpSpPr>
            <a:grpSpLocks/>
          </p:cNvGrpSpPr>
          <p:nvPr/>
        </p:nvGrpSpPr>
        <p:grpSpPr bwMode="auto">
          <a:xfrm>
            <a:off x="561949" y="5412049"/>
            <a:ext cx="736312" cy="169863"/>
            <a:chOff x="4191216" y="4381145"/>
            <a:chExt cx="684752" cy="168350"/>
          </a:xfrm>
        </p:grpSpPr>
        <p:sp>
          <p:nvSpPr>
            <p:cNvPr id="53" name="Rectangle 52">
              <a:extLst>
                <a:ext uri="{FF2B5EF4-FFF2-40B4-BE49-F238E27FC236}">
                  <a16:creationId xmlns:a16="http://schemas.microsoft.com/office/drawing/2014/main" id="{F80465B5-7938-4EF6-A10D-EE3789D5D52E}"/>
                </a:ext>
              </a:extLst>
            </p:cNvPr>
            <p:cNvSpPr/>
            <p:nvPr/>
          </p:nvSpPr>
          <p:spPr bwMode="auto">
            <a:xfrm>
              <a:off x="478939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4" name="Rectangle 53">
              <a:extLst>
                <a:ext uri="{FF2B5EF4-FFF2-40B4-BE49-F238E27FC236}">
                  <a16:creationId xmlns:a16="http://schemas.microsoft.com/office/drawing/2014/main" id="{10E6E2A8-FE74-4B6D-BA63-73A43F12388C}"/>
                </a:ext>
              </a:extLst>
            </p:cNvPr>
            <p:cNvSpPr/>
            <p:nvPr/>
          </p:nvSpPr>
          <p:spPr bwMode="auto">
            <a:xfrm>
              <a:off x="4191216"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5" name="Rectangle 54">
              <a:extLst>
                <a:ext uri="{FF2B5EF4-FFF2-40B4-BE49-F238E27FC236}">
                  <a16:creationId xmlns:a16="http://schemas.microsoft.com/office/drawing/2014/main" id="{B4AFA6C0-33A9-4315-AC80-E3F1E8A367F5}"/>
                </a:ext>
              </a:extLst>
            </p:cNvPr>
            <p:cNvSpPr/>
            <p:nvPr/>
          </p:nvSpPr>
          <p:spPr bwMode="auto">
            <a:xfrm>
              <a:off x="427582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6" name="Rectangle 55">
              <a:extLst>
                <a:ext uri="{FF2B5EF4-FFF2-40B4-BE49-F238E27FC236}">
                  <a16:creationId xmlns:a16="http://schemas.microsoft.com/office/drawing/2014/main" id="{FF94E3E9-CDEA-414D-848A-5C597B038A3C}"/>
                </a:ext>
              </a:extLst>
            </p:cNvPr>
            <p:cNvSpPr/>
            <p:nvPr/>
          </p:nvSpPr>
          <p:spPr bwMode="auto">
            <a:xfrm>
              <a:off x="4360436"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7" name="Rectangle 56">
              <a:extLst>
                <a:ext uri="{FF2B5EF4-FFF2-40B4-BE49-F238E27FC236}">
                  <a16:creationId xmlns:a16="http://schemas.microsoft.com/office/drawing/2014/main" id="{49524869-D60F-4DB6-816E-A6B5DB391D05}"/>
                </a:ext>
              </a:extLst>
            </p:cNvPr>
            <p:cNvSpPr/>
            <p:nvPr/>
          </p:nvSpPr>
          <p:spPr bwMode="auto">
            <a:xfrm>
              <a:off x="4447014" y="4381145"/>
              <a:ext cx="846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8" name="Rectangle 57">
              <a:extLst>
                <a:ext uri="{FF2B5EF4-FFF2-40B4-BE49-F238E27FC236}">
                  <a16:creationId xmlns:a16="http://schemas.microsoft.com/office/drawing/2014/main" id="{5F6B327D-0B5B-419A-9A9B-CC18B92CE7BD}"/>
                </a:ext>
              </a:extLst>
            </p:cNvPr>
            <p:cNvSpPr/>
            <p:nvPr/>
          </p:nvSpPr>
          <p:spPr bwMode="auto">
            <a:xfrm>
              <a:off x="4533592"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59" name="Rectangle 58">
              <a:extLst>
                <a:ext uri="{FF2B5EF4-FFF2-40B4-BE49-F238E27FC236}">
                  <a16:creationId xmlns:a16="http://schemas.microsoft.com/office/drawing/2014/main" id="{975D5287-04B9-4AA0-90C8-B4DC8E9E0D75}"/>
                </a:ext>
              </a:extLst>
            </p:cNvPr>
            <p:cNvSpPr/>
            <p:nvPr/>
          </p:nvSpPr>
          <p:spPr bwMode="auto">
            <a:xfrm>
              <a:off x="4620170" y="4381145"/>
              <a:ext cx="86578"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0" name="Rectangle 59">
              <a:extLst>
                <a:ext uri="{FF2B5EF4-FFF2-40B4-BE49-F238E27FC236}">
                  <a16:creationId xmlns:a16="http://schemas.microsoft.com/office/drawing/2014/main" id="{5F810060-EE58-4EB9-8CBE-440A0CE709C5}"/>
                </a:ext>
              </a:extLst>
            </p:cNvPr>
            <p:cNvSpPr/>
            <p:nvPr/>
          </p:nvSpPr>
          <p:spPr bwMode="auto">
            <a:xfrm>
              <a:off x="4704779" y="4381145"/>
              <a:ext cx="8461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1" name="Rectangle 60">
              <a:extLst>
                <a:ext uri="{FF2B5EF4-FFF2-40B4-BE49-F238E27FC236}">
                  <a16:creationId xmlns:a16="http://schemas.microsoft.com/office/drawing/2014/main" id="{FE096513-2BBA-44E2-B658-1CFB07DBF4C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62" name="Group 277">
            <a:extLst>
              <a:ext uri="{FF2B5EF4-FFF2-40B4-BE49-F238E27FC236}">
                <a16:creationId xmlns:a16="http://schemas.microsoft.com/office/drawing/2014/main" id="{CB6240A4-A899-4B2F-9AC8-D8EEB0E65F16}"/>
              </a:ext>
            </a:extLst>
          </p:cNvPr>
          <p:cNvGrpSpPr>
            <a:grpSpLocks/>
          </p:cNvGrpSpPr>
          <p:nvPr/>
        </p:nvGrpSpPr>
        <p:grpSpPr bwMode="auto">
          <a:xfrm>
            <a:off x="1437906" y="5412049"/>
            <a:ext cx="736312" cy="169863"/>
            <a:chOff x="1658658" y="4381145"/>
            <a:chExt cx="684752" cy="168350"/>
          </a:xfrm>
        </p:grpSpPr>
        <p:sp>
          <p:nvSpPr>
            <p:cNvPr id="63" name="Rectangle 62">
              <a:extLst>
                <a:ext uri="{FF2B5EF4-FFF2-40B4-BE49-F238E27FC236}">
                  <a16:creationId xmlns:a16="http://schemas.microsoft.com/office/drawing/2014/main" id="{80A3404C-B712-4AA8-A7F0-EEC59A96EE5F}"/>
                </a:ext>
              </a:extLst>
            </p:cNvPr>
            <p:cNvSpPr/>
            <p:nvPr/>
          </p:nvSpPr>
          <p:spPr bwMode="auto">
            <a:xfrm>
              <a:off x="225683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4" name="Rectangle 63">
              <a:extLst>
                <a:ext uri="{FF2B5EF4-FFF2-40B4-BE49-F238E27FC236}">
                  <a16:creationId xmlns:a16="http://schemas.microsoft.com/office/drawing/2014/main" id="{816701A1-1998-4947-96DA-E8955272AAFC}"/>
                </a:ext>
              </a:extLst>
            </p:cNvPr>
            <p:cNvSpPr/>
            <p:nvPr/>
          </p:nvSpPr>
          <p:spPr bwMode="auto">
            <a:xfrm>
              <a:off x="1658658"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5" name="Rectangle 64">
              <a:extLst>
                <a:ext uri="{FF2B5EF4-FFF2-40B4-BE49-F238E27FC236}">
                  <a16:creationId xmlns:a16="http://schemas.microsoft.com/office/drawing/2014/main" id="{00BFBFD8-7EEC-4C3A-B8E7-CC2795411077}"/>
                </a:ext>
              </a:extLst>
            </p:cNvPr>
            <p:cNvSpPr/>
            <p:nvPr/>
          </p:nvSpPr>
          <p:spPr bwMode="auto">
            <a:xfrm>
              <a:off x="174326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6" name="Rectangle 65">
              <a:extLst>
                <a:ext uri="{FF2B5EF4-FFF2-40B4-BE49-F238E27FC236}">
                  <a16:creationId xmlns:a16="http://schemas.microsoft.com/office/drawing/2014/main" id="{669B098A-1ACC-4B0C-8250-84F1C46D7299}"/>
                </a:ext>
              </a:extLst>
            </p:cNvPr>
            <p:cNvSpPr/>
            <p:nvPr/>
          </p:nvSpPr>
          <p:spPr bwMode="auto">
            <a:xfrm>
              <a:off x="1827878"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7" name="Rectangle 66">
              <a:extLst>
                <a:ext uri="{FF2B5EF4-FFF2-40B4-BE49-F238E27FC236}">
                  <a16:creationId xmlns:a16="http://schemas.microsoft.com/office/drawing/2014/main" id="{AED606C7-BB9F-4962-AB79-5BF37719CF85}"/>
                </a:ext>
              </a:extLst>
            </p:cNvPr>
            <p:cNvSpPr/>
            <p:nvPr/>
          </p:nvSpPr>
          <p:spPr bwMode="auto">
            <a:xfrm>
              <a:off x="1914456" y="4381145"/>
              <a:ext cx="846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8" name="Rectangle 67">
              <a:extLst>
                <a:ext uri="{FF2B5EF4-FFF2-40B4-BE49-F238E27FC236}">
                  <a16:creationId xmlns:a16="http://schemas.microsoft.com/office/drawing/2014/main" id="{A20A501E-9C24-40E6-B101-9E18920F1E1E}"/>
                </a:ext>
              </a:extLst>
            </p:cNvPr>
            <p:cNvSpPr/>
            <p:nvPr/>
          </p:nvSpPr>
          <p:spPr bwMode="auto">
            <a:xfrm>
              <a:off x="2001034"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9" name="Rectangle 68">
              <a:extLst>
                <a:ext uri="{FF2B5EF4-FFF2-40B4-BE49-F238E27FC236}">
                  <a16:creationId xmlns:a16="http://schemas.microsoft.com/office/drawing/2014/main" id="{4D117E52-23D1-4E6D-9FD4-E8C555DEAA7E}"/>
                </a:ext>
              </a:extLst>
            </p:cNvPr>
            <p:cNvSpPr/>
            <p:nvPr/>
          </p:nvSpPr>
          <p:spPr bwMode="auto">
            <a:xfrm>
              <a:off x="2087612" y="4381145"/>
              <a:ext cx="86578"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0" name="Rectangle 69">
              <a:extLst>
                <a:ext uri="{FF2B5EF4-FFF2-40B4-BE49-F238E27FC236}">
                  <a16:creationId xmlns:a16="http://schemas.microsoft.com/office/drawing/2014/main" id="{75E69E8D-1BA6-4664-9A07-AD7A5C895499}"/>
                </a:ext>
              </a:extLst>
            </p:cNvPr>
            <p:cNvSpPr/>
            <p:nvPr/>
          </p:nvSpPr>
          <p:spPr bwMode="auto">
            <a:xfrm>
              <a:off x="2172221" y="4381145"/>
              <a:ext cx="8461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1" name="Rectangle 70">
              <a:extLst>
                <a:ext uri="{FF2B5EF4-FFF2-40B4-BE49-F238E27FC236}">
                  <a16:creationId xmlns:a16="http://schemas.microsoft.com/office/drawing/2014/main" id="{6FE11259-CC8F-4D14-B096-CC113CB6301F}"/>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72" name="Group 287">
            <a:extLst>
              <a:ext uri="{FF2B5EF4-FFF2-40B4-BE49-F238E27FC236}">
                <a16:creationId xmlns:a16="http://schemas.microsoft.com/office/drawing/2014/main" id="{5FA76C04-26E2-4182-820C-61DD479B0135}"/>
              </a:ext>
            </a:extLst>
          </p:cNvPr>
          <p:cNvGrpSpPr>
            <a:grpSpLocks/>
          </p:cNvGrpSpPr>
          <p:nvPr/>
        </p:nvGrpSpPr>
        <p:grpSpPr bwMode="auto">
          <a:xfrm>
            <a:off x="2320211" y="5412049"/>
            <a:ext cx="736312" cy="169863"/>
            <a:chOff x="2456377" y="4381145"/>
            <a:chExt cx="684752" cy="168350"/>
          </a:xfrm>
        </p:grpSpPr>
        <p:sp>
          <p:nvSpPr>
            <p:cNvPr id="73" name="Rectangle 72">
              <a:extLst>
                <a:ext uri="{FF2B5EF4-FFF2-40B4-BE49-F238E27FC236}">
                  <a16:creationId xmlns:a16="http://schemas.microsoft.com/office/drawing/2014/main" id="{048C306F-DBB5-47D8-A7F9-8CC11C64A309}"/>
                </a:ext>
              </a:extLst>
            </p:cNvPr>
            <p:cNvSpPr/>
            <p:nvPr/>
          </p:nvSpPr>
          <p:spPr bwMode="auto">
            <a:xfrm>
              <a:off x="305455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4" name="Rectangle 73">
              <a:extLst>
                <a:ext uri="{FF2B5EF4-FFF2-40B4-BE49-F238E27FC236}">
                  <a16:creationId xmlns:a16="http://schemas.microsoft.com/office/drawing/2014/main" id="{3945B270-7435-48A3-AB9E-5B81A98D994E}"/>
                </a:ext>
              </a:extLst>
            </p:cNvPr>
            <p:cNvSpPr/>
            <p:nvPr/>
          </p:nvSpPr>
          <p:spPr bwMode="auto">
            <a:xfrm>
              <a:off x="2456377"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75" name="Rectangle 74">
              <a:extLst>
                <a:ext uri="{FF2B5EF4-FFF2-40B4-BE49-F238E27FC236}">
                  <a16:creationId xmlns:a16="http://schemas.microsoft.com/office/drawing/2014/main" id="{AD142C72-6263-4BFF-925F-ADBE894D20C8}"/>
                </a:ext>
              </a:extLst>
            </p:cNvPr>
            <p:cNvSpPr/>
            <p:nvPr/>
          </p:nvSpPr>
          <p:spPr bwMode="auto">
            <a:xfrm>
              <a:off x="2540988"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76" name="Rectangle 75">
              <a:extLst>
                <a:ext uri="{FF2B5EF4-FFF2-40B4-BE49-F238E27FC236}">
                  <a16:creationId xmlns:a16="http://schemas.microsoft.com/office/drawing/2014/main" id="{0B539B64-0F5C-4BE2-A49A-2E4DDC2A965B}"/>
                </a:ext>
              </a:extLst>
            </p:cNvPr>
            <p:cNvSpPr/>
            <p:nvPr/>
          </p:nvSpPr>
          <p:spPr bwMode="auto">
            <a:xfrm>
              <a:off x="2625597"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77" name="Rectangle 76">
              <a:extLst>
                <a:ext uri="{FF2B5EF4-FFF2-40B4-BE49-F238E27FC236}">
                  <a16:creationId xmlns:a16="http://schemas.microsoft.com/office/drawing/2014/main" id="{E2D043BA-D00F-4A00-8079-FA90761C039C}"/>
                </a:ext>
              </a:extLst>
            </p:cNvPr>
            <p:cNvSpPr/>
            <p:nvPr/>
          </p:nvSpPr>
          <p:spPr bwMode="auto">
            <a:xfrm>
              <a:off x="2712175" y="4381145"/>
              <a:ext cx="8461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78" name="Rectangle 77">
              <a:extLst>
                <a:ext uri="{FF2B5EF4-FFF2-40B4-BE49-F238E27FC236}">
                  <a16:creationId xmlns:a16="http://schemas.microsoft.com/office/drawing/2014/main" id="{963DC77E-B651-4377-95EA-0B586FE38C6C}"/>
                </a:ext>
              </a:extLst>
            </p:cNvPr>
            <p:cNvSpPr/>
            <p:nvPr/>
          </p:nvSpPr>
          <p:spPr bwMode="auto">
            <a:xfrm>
              <a:off x="2798753"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79" name="Rectangle 78">
              <a:extLst>
                <a:ext uri="{FF2B5EF4-FFF2-40B4-BE49-F238E27FC236}">
                  <a16:creationId xmlns:a16="http://schemas.microsoft.com/office/drawing/2014/main" id="{B32ED089-AA11-4063-82F0-95E913DF6957}"/>
                </a:ext>
              </a:extLst>
            </p:cNvPr>
            <p:cNvSpPr/>
            <p:nvPr/>
          </p:nvSpPr>
          <p:spPr bwMode="auto">
            <a:xfrm>
              <a:off x="2885331" y="4381145"/>
              <a:ext cx="86578"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0" name="Rectangle 79">
              <a:extLst>
                <a:ext uri="{FF2B5EF4-FFF2-40B4-BE49-F238E27FC236}">
                  <a16:creationId xmlns:a16="http://schemas.microsoft.com/office/drawing/2014/main" id="{E79302F8-B807-4B7D-BD5E-D82BD7B64A80}"/>
                </a:ext>
              </a:extLst>
            </p:cNvPr>
            <p:cNvSpPr/>
            <p:nvPr/>
          </p:nvSpPr>
          <p:spPr bwMode="auto">
            <a:xfrm>
              <a:off x="2969942" y="4381145"/>
              <a:ext cx="846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1" name="Rectangle 80">
              <a:extLst>
                <a:ext uri="{FF2B5EF4-FFF2-40B4-BE49-F238E27FC236}">
                  <a16:creationId xmlns:a16="http://schemas.microsoft.com/office/drawing/2014/main" id="{19CC013C-24B0-4ECA-A871-073D19710E99}"/>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82" name="Group 297">
            <a:extLst>
              <a:ext uri="{FF2B5EF4-FFF2-40B4-BE49-F238E27FC236}">
                <a16:creationId xmlns:a16="http://schemas.microsoft.com/office/drawing/2014/main" id="{0F9CE776-57F4-41E1-BE33-5E6309BDB029}"/>
              </a:ext>
            </a:extLst>
          </p:cNvPr>
          <p:cNvGrpSpPr>
            <a:grpSpLocks/>
          </p:cNvGrpSpPr>
          <p:nvPr/>
        </p:nvGrpSpPr>
        <p:grpSpPr bwMode="auto">
          <a:xfrm>
            <a:off x="3168663" y="5412049"/>
            <a:ext cx="736312" cy="169863"/>
            <a:chOff x="3290641" y="4381145"/>
            <a:chExt cx="684752" cy="168350"/>
          </a:xfrm>
        </p:grpSpPr>
        <p:sp>
          <p:nvSpPr>
            <p:cNvPr id="83" name="Rectangle 82">
              <a:extLst>
                <a:ext uri="{FF2B5EF4-FFF2-40B4-BE49-F238E27FC236}">
                  <a16:creationId xmlns:a16="http://schemas.microsoft.com/office/drawing/2014/main" id="{3DD04A82-50C8-4B30-83CA-0165ABD0C3E6}"/>
                </a:ext>
              </a:extLst>
            </p:cNvPr>
            <p:cNvSpPr/>
            <p:nvPr/>
          </p:nvSpPr>
          <p:spPr bwMode="auto">
            <a:xfrm>
              <a:off x="388881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4" name="Rectangle 83">
              <a:extLst>
                <a:ext uri="{FF2B5EF4-FFF2-40B4-BE49-F238E27FC236}">
                  <a16:creationId xmlns:a16="http://schemas.microsoft.com/office/drawing/2014/main" id="{3B393908-15C2-4914-A6AB-173114CCB6FD}"/>
                </a:ext>
              </a:extLst>
            </p:cNvPr>
            <p:cNvSpPr/>
            <p:nvPr/>
          </p:nvSpPr>
          <p:spPr bwMode="auto">
            <a:xfrm>
              <a:off x="3290641"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5" name="Rectangle 84">
              <a:extLst>
                <a:ext uri="{FF2B5EF4-FFF2-40B4-BE49-F238E27FC236}">
                  <a16:creationId xmlns:a16="http://schemas.microsoft.com/office/drawing/2014/main" id="{F625D3D8-B1F2-4AD8-853D-1C29413F5931}"/>
                </a:ext>
              </a:extLst>
            </p:cNvPr>
            <p:cNvSpPr/>
            <p:nvPr/>
          </p:nvSpPr>
          <p:spPr bwMode="auto">
            <a:xfrm>
              <a:off x="337525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6" name="Rectangle 85">
              <a:extLst>
                <a:ext uri="{FF2B5EF4-FFF2-40B4-BE49-F238E27FC236}">
                  <a16:creationId xmlns:a16="http://schemas.microsoft.com/office/drawing/2014/main" id="{9D389301-8F6C-4E6F-A1DA-322195A5E9CC}"/>
                </a:ext>
              </a:extLst>
            </p:cNvPr>
            <p:cNvSpPr/>
            <p:nvPr/>
          </p:nvSpPr>
          <p:spPr bwMode="auto">
            <a:xfrm>
              <a:off x="3459861"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7" name="Rectangle 86">
              <a:extLst>
                <a:ext uri="{FF2B5EF4-FFF2-40B4-BE49-F238E27FC236}">
                  <a16:creationId xmlns:a16="http://schemas.microsoft.com/office/drawing/2014/main" id="{C31143A8-CC36-4E75-A1D1-A66957D53B09}"/>
                </a:ext>
              </a:extLst>
            </p:cNvPr>
            <p:cNvSpPr/>
            <p:nvPr/>
          </p:nvSpPr>
          <p:spPr bwMode="auto">
            <a:xfrm>
              <a:off x="3546439" y="4381145"/>
              <a:ext cx="84610"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8" name="Rectangle 87">
              <a:extLst>
                <a:ext uri="{FF2B5EF4-FFF2-40B4-BE49-F238E27FC236}">
                  <a16:creationId xmlns:a16="http://schemas.microsoft.com/office/drawing/2014/main" id="{057FD33F-AB85-4EAE-85D4-06A4797EEE70}"/>
                </a:ext>
              </a:extLst>
            </p:cNvPr>
            <p:cNvSpPr/>
            <p:nvPr/>
          </p:nvSpPr>
          <p:spPr bwMode="auto">
            <a:xfrm>
              <a:off x="3633017"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89" name="Rectangle 88">
              <a:extLst>
                <a:ext uri="{FF2B5EF4-FFF2-40B4-BE49-F238E27FC236}">
                  <a16:creationId xmlns:a16="http://schemas.microsoft.com/office/drawing/2014/main" id="{F0AB397C-5211-4B2B-A063-406B2673ED5F}"/>
                </a:ext>
              </a:extLst>
            </p:cNvPr>
            <p:cNvSpPr/>
            <p:nvPr/>
          </p:nvSpPr>
          <p:spPr bwMode="auto">
            <a:xfrm>
              <a:off x="3719595" y="4381145"/>
              <a:ext cx="86578"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0" name="Rectangle 89">
              <a:extLst>
                <a:ext uri="{FF2B5EF4-FFF2-40B4-BE49-F238E27FC236}">
                  <a16:creationId xmlns:a16="http://schemas.microsoft.com/office/drawing/2014/main" id="{5518E2F5-BEAE-4AF6-AB69-176ECC824AAB}"/>
                </a:ext>
              </a:extLst>
            </p:cNvPr>
            <p:cNvSpPr/>
            <p:nvPr/>
          </p:nvSpPr>
          <p:spPr bwMode="auto">
            <a:xfrm>
              <a:off x="3804204" y="4381145"/>
              <a:ext cx="8461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1" name="Rectangle 90">
              <a:extLst>
                <a:ext uri="{FF2B5EF4-FFF2-40B4-BE49-F238E27FC236}">
                  <a16:creationId xmlns:a16="http://schemas.microsoft.com/office/drawing/2014/main" id="{AC404C3F-CD1E-423D-B302-BBF43B39DBF8}"/>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cxnSp>
        <p:nvCxnSpPr>
          <p:cNvPr id="92" name="Straight Arrow Connector 91">
            <a:extLst>
              <a:ext uri="{FF2B5EF4-FFF2-40B4-BE49-F238E27FC236}">
                <a16:creationId xmlns:a16="http://schemas.microsoft.com/office/drawing/2014/main" id="{326CBE55-3C12-4055-83BE-C8BC675AADEF}"/>
              </a:ext>
            </a:extLst>
          </p:cNvPr>
          <p:cNvCxnSpPr>
            <a:stCxn id="16" idx="2"/>
            <a:endCxn id="57" idx="0"/>
          </p:cNvCxnSpPr>
          <p:nvPr/>
        </p:nvCxnSpPr>
        <p:spPr bwMode="auto">
          <a:xfrm flipH="1">
            <a:off x="881440" y="5021524"/>
            <a:ext cx="2651148"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3" name="Straight Arrow Connector 92">
            <a:extLst>
              <a:ext uri="{FF2B5EF4-FFF2-40B4-BE49-F238E27FC236}">
                <a16:creationId xmlns:a16="http://schemas.microsoft.com/office/drawing/2014/main" id="{65BA77CF-8B3F-4C0E-9CDA-B2FFA77A1305}"/>
              </a:ext>
            </a:extLst>
          </p:cNvPr>
          <p:cNvCxnSpPr>
            <a:stCxn id="47" idx="2"/>
            <a:endCxn id="91" idx="0"/>
          </p:cNvCxnSpPr>
          <p:nvPr/>
        </p:nvCxnSpPr>
        <p:spPr bwMode="auto">
          <a:xfrm>
            <a:off x="930104" y="5021524"/>
            <a:ext cx="2606715"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855D11E6-73B0-4FDD-AB8B-7EA90CDEDC8F}"/>
              </a:ext>
            </a:extLst>
          </p:cNvPr>
          <p:cNvCxnSpPr>
            <a:endCxn id="81" idx="0"/>
          </p:cNvCxnSpPr>
          <p:nvPr/>
        </p:nvCxnSpPr>
        <p:spPr bwMode="auto">
          <a:xfrm>
            <a:off x="1808178" y="5021524"/>
            <a:ext cx="880189"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95" name="Straight Arrow Connector 94">
            <a:extLst>
              <a:ext uri="{FF2B5EF4-FFF2-40B4-BE49-F238E27FC236}">
                <a16:creationId xmlns:a16="http://schemas.microsoft.com/office/drawing/2014/main" id="{5B68BCFC-0E9A-4C80-B758-C5A16C013354}"/>
              </a:ext>
            </a:extLst>
          </p:cNvPr>
          <p:cNvCxnSpPr>
            <a:endCxn id="71" idx="0"/>
          </p:cNvCxnSpPr>
          <p:nvPr/>
        </p:nvCxnSpPr>
        <p:spPr bwMode="auto">
          <a:xfrm flipH="1">
            <a:off x="1806062" y="5021524"/>
            <a:ext cx="880189"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grpSp>
        <p:nvGrpSpPr>
          <p:cNvPr id="96" name="Group 310">
            <a:extLst>
              <a:ext uri="{FF2B5EF4-FFF2-40B4-BE49-F238E27FC236}">
                <a16:creationId xmlns:a16="http://schemas.microsoft.com/office/drawing/2014/main" id="{05E7E46A-9C32-4C40-880C-DD9AFB2BD524}"/>
              </a:ext>
            </a:extLst>
          </p:cNvPr>
          <p:cNvGrpSpPr>
            <a:grpSpLocks/>
          </p:cNvGrpSpPr>
          <p:nvPr/>
        </p:nvGrpSpPr>
        <p:grpSpPr bwMode="auto">
          <a:xfrm>
            <a:off x="7182411" y="4853249"/>
            <a:ext cx="746892" cy="168275"/>
            <a:chOff x="4191216" y="4381145"/>
            <a:chExt cx="684752" cy="168350"/>
          </a:xfrm>
        </p:grpSpPr>
        <p:sp>
          <p:nvSpPr>
            <p:cNvPr id="97" name="Rectangle 96">
              <a:extLst>
                <a:ext uri="{FF2B5EF4-FFF2-40B4-BE49-F238E27FC236}">
                  <a16:creationId xmlns:a16="http://schemas.microsoft.com/office/drawing/2014/main" id="{D3AC1B98-5F9F-4B07-8D40-87E8104570F7}"/>
                </a:ext>
              </a:extLst>
            </p:cNvPr>
            <p:cNvSpPr/>
            <p:nvPr/>
          </p:nvSpPr>
          <p:spPr bwMode="auto">
            <a:xfrm>
              <a:off x="479061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8" name="Rectangle 97">
              <a:extLst>
                <a:ext uri="{FF2B5EF4-FFF2-40B4-BE49-F238E27FC236}">
                  <a16:creationId xmlns:a16="http://schemas.microsoft.com/office/drawing/2014/main" id="{6A292873-EEE7-473A-AEE8-D59924DFA7FE}"/>
                </a:ext>
              </a:extLst>
            </p:cNvPr>
            <p:cNvSpPr/>
            <p:nvPr/>
          </p:nvSpPr>
          <p:spPr bwMode="auto">
            <a:xfrm>
              <a:off x="4191216"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99" name="Rectangle 98">
              <a:extLst>
                <a:ext uri="{FF2B5EF4-FFF2-40B4-BE49-F238E27FC236}">
                  <a16:creationId xmlns:a16="http://schemas.microsoft.com/office/drawing/2014/main" id="{518FF58C-54D1-40CB-BD8A-A8E6BB718F1C}"/>
                </a:ext>
              </a:extLst>
            </p:cNvPr>
            <p:cNvSpPr/>
            <p:nvPr/>
          </p:nvSpPr>
          <p:spPr bwMode="auto">
            <a:xfrm>
              <a:off x="427656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0" name="Rectangle 99">
              <a:extLst>
                <a:ext uri="{FF2B5EF4-FFF2-40B4-BE49-F238E27FC236}">
                  <a16:creationId xmlns:a16="http://schemas.microsoft.com/office/drawing/2014/main" id="{BA06BD7A-CE51-47C8-9FCC-50EC94BC497C}"/>
                </a:ext>
              </a:extLst>
            </p:cNvPr>
            <p:cNvSpPr/>
            <p:nvPr/>
          </p:nvSpPr>
          <p:spPr bwMode="auto">
            <a:xfrm>
              <a:off x="4359980" y="4381145"/>
              <a:ext cx="8729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1" name="Rectangle 100">
              <a:extLst>
                <a:ext uri="{FF2B5EF4-FFF2-40B4-BE49-F238E27FC236}">
                  <a16:creationId xmlns:a16="http://schemas.microsoft.com/office/drawing/2014/main" id="{A600260A-CCE1-45E2-92D6-1E9824D6B67C}"/>
                </a:ext>
              </a:extLst>
            </p:cNvPr>
            <p:cNvSpPr/>
            <p:nvPr/>
          </p:nvSpPr>
          <p:spPr bwMode="auto">
            <a:xfrm>
              <a:off x="4447270"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2" name="Rectangle 101">
              <a:extLst>
                <a:ext uri="{FF2B5EF4-FFF2-40B4-BE49-F238E27FC236}">
                  <a16:creationId xmlns:a16="http://schemas.microsoft.com/office/drawing/2014/main" id="{E4C81F85-463E-41FB-810F-5EAFEF7644C5}"/>
                </a:ext>
              </a:extLst>
            </p:cNvPr>
            <p:cNvSpPr/>
            <p:nvPr/>
          </p:nvSpPr>
          <p:spPr bwMode="auto">
            <a:xfrm>
              <a:off x="4534562"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3" name="Rectangle 102">
              <a:extLst>
                <a:ext uri="{FF2B5EF4-FFF2-40B4-BE49-F238E27FC236}">
                  <a16:creationId xmlns:a16="http://schemas.microsoft.com/office/drawing/2014/main" id="{AF43B995-15DC-418D-B8C3-50CCAB672036}"/>
                </a:ext>
              </a:extLst>
            </p:cNvPr>
            <p:cNvSpPr/>
            <p:nvPr/>
          </p:nvSpPr>
          <p:spPr bwMode="auto">
            <a:xfrm>
              <a:off x="4619914"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04" name="Rectangle 103">
              <a:extLst>
                <a:ext uri="{FF2B5EF4-FFF2-40B4-BE49-F238E27FC236}">
                  <a16:creationId xmlns:a16="http://schemas.microsoft.com/office/drawing/2014/main" id="{C370A80A-D31C-4910-B008-2E5C6AF70DDB}"/>
                </a:ext>
              </a:extLst>
            </p:cNvPr>
            <p:cNvSpPr/>
            <p:nvPr/>
          </p:nvSpPr>
          <p:spPr bwMode="auto">
            <a:xfrm>
              <a:off x="4703325" y="4381145"/>
              <a:ext cx="87292"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05" name="Rectangle 104">
              <a:extLst>
                <a:ext uri="{FF2B5EF4-FFF2-40B4-BE49-F238E27FC236}">
                  <a16:creationId xmlns:a16="http://schemas.microsoft.com/office/drawing/2014/main" id="{3B183280-485F-4ABC-AC9E-0098D88AAA7B}"/>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06" name="Group 320">
            <a:extLst>
              <a:ext uri="{FF2B5EF4-FFF2-40B4-BE49-F238E27FC236}">
                <a16:creationId xmlns:a16="http://schemas.microsoft.com/office/drawing/2014/main" id="{46A1DCFB-4EAF-401D-B2C6-4D48DA10353B}"/>
              </a:ext>
            </a:extLst>
          </p:cNvPr>
          <p:cNvGrpSpPr>
            <a:grpSpLocks/>
          </p:cNvGrpSpPr>
          <p:nvPr/>
        </p:nvGrpSpPr>
        <p:grpSpPr bwMode="auto">
          <a:xfrm>
            <a:off x="6323381" y="4853249"/>
            <a:ext cx="749007" cy="168275"/>
            <a:chOff x="1658658" y="4381145"/>
            <a:chExt cx="684752" cy="168350"/>
          </a:xfrm>
        </p:grpSpPr>
        <p:sp>
          <p:nvSpPr>
            <p:cNvPr id="107" name="Rectangle 106">
              <a:extLst>
                <a:ext uri="{FF2B5EF4-FFF2-40B4-BE49-F238E27FC236}">
                  <a16:creationId xmlns:a16="http://schemas.microsoft.com/office/drawing/2014/main" id="{8EB98D53-EC7F-49E9-A3B9-FF22F8989EFA}"/>
                </a:ext>
              </a:extLst>
            </p:cNvPr>
            <p:cNvSpPr/>
            <p:nvPr/>
          </p:nvSpPr>
          <p:spPr bwMode="auto">
            <a:xfrm>
              <a:off x="2258300"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08" name="Rectangle 107">
              <a:extLst>
                <a:ext uri="{FF2B5EF4-FFF2-40B4-BE49-F238E27FC236}">
                  <a16:creationId xmlns:a16="http://schemas.microsoft.com/office/drawing/2014/main" id="{54851938-58E4-4A45-A6EA-02DAABDB8765}"/>
                </a:ext>
              </a:extLst>
            </p:cNvPr>
            <p:cNvSpPr/>
            <p:nvPr/>
          </p:nvSpPr>
          <p:spPr bwMode="auto">
            <a:xfrm>
              <a:off x="1658658"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9" name="Rectangle 108">
              <a:extLst>
                <a:ext uri="{FF2B5EF4-FFF2-40B4-BE49-F238E27FC236}">
                  <a16:creationId xmlns:a16="http://schemas.microsoft.com/office/drawing/2014/main" id="{D338F6DB-7FDD-4E6C-9AE4-AD3BAA283ECD}"/>
                </a:ext>
              </a:extLst>
            </p:cNvPr>
            <p:cNvSpPr/>
            <p:nvPr/>
          </p:nvSpPr>
          <p:spPr bwMode="auto">
            <a:xfrm>
              <a:off x="1743768"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0" name="Rectangle 109">
              <a:extLst>
                <a:ext uri="{FF2B5EF4-FFF2-40B4-BE49-F238E27FC236}">
                  <a16:creationId xmlns:a16="http://schemas.microsoft.com/office/drawing/2014/main" id="{BD6D9AC2-DBCA-4DBB-8FCA-AE8181698F35}"/>
                </a:ext>
              </a:extLst>
            </p:cNvPr>
            <p:cNvSpPr/>
            <p:nvPr/>
          </p:nvSpPr>
          <p:spPr bwMode="auto">
            <a:xfrm>
              <a:off x="18288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1" name="Rectangle 110">
              <a:extLst>
                <a:ext uri="{FF2B5EF4-FFF2-40B4-BE49-F238E27FC236}">
                  <a16:creationId xmlns:a16="http://schemas.microsoft.com/office/drawing/2014/main" id="{D21ED926-2AE3-411B-8404-65833794FFAF}"/>
                </a:ext>
              </a:extLst>
            </p:cNvPr>
            <p:cNvSpPr/>
            <p:nvPr/>
          </p:nvSpPr>
          <p:spPr bwMode="auto">
            <a:xfrm>
              <a:off x="191398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2" name="Rectangle 111">
              <a:extLst>
                <a:ext uri="{FF2B5EF4-FFF2-40B4-BE49-F238E27FC236}">
                  <a16:creationId xmlns:a16="http://schemas.microsoft.com/office/drawing/2014/main" id="{F70B79D9-55CC-424A-BA81-C8E7027AF0D4}"/>
                </a:ext>
              </a:extLst>
            </p:cNvPr>
            <p:cNvSpPr/>
            <p:nvPr/>
          </p:nvSpPr>
          <p:spPr bwMode="auto">
            <a:xfrm>
              <a:off x="2001035"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3" name="Rectangle 112">
              <a:extLst>
                <a:ext uri="{FF2B5EF4-FFF2-40B4-BE49-F238E27FC236}">
                  <a16:creationId xmlns:a16="http://schemas.microsoft.com/office/drawing/2014/main" id="{4408533E-ECAA-4A6D-B907-2CFDF15415F2}"/>
                </a:ext>
              </a:extLst>
            </p:cNvPr>
            <p:cNvSpPr/>
            <p:nvPr/>
          </p:nvSpPr>
          <p:spPr bwMode="auto">
            <a:xfrm>
              <a:off x="20880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14" name="Rectangle 113">
              <a:extLst>
                <a:ext uri="{FF2B5EF4-FFF2-40B4-BE49-F238E27FC236}">
                  <a16:creationId xmlns:a16="http://schemas.microsoft.com/office/drawing/2014/main" id="{D8FF54BC-A7AD-4ABB-B34E-E4D7856C58D8}"/>
                </a:ext>
              </a:extLst>
            </p:cNvPr>
            <p:cNvSpPr/>
            <p:nvPr/>
          </p:nvSpPr>
          <p:spPr bwMode="auto">
            <a:xfrm>
              <a:off x="2171255"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15" name="Rectangle 114">
              <a:extLst>
                <a:ext uri="{FF2B5EF4-FFF2-40B4-BE49-F238E27FC236}">
                  <a16:creationId xmlns:a16="http://schemas.microsoft.com/office/drawing/2014/main" id="{38F2D467-88C7-4D8E-B582-FB774810576A}"/>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16" name="Group 330">
            <a:extLst>
              <a:ext uri="{FF2B5EF4-FFF2-40B4-BE49-F238E27FC236}">
                <a16:creationId xmlns:a16="http://schemas.microsoft.com/office/drawing/2014/main" id="{C32D41A3-CF55-414C-8BAC-3641F3C9B108}"/>
              </a:ext>
            </a:extLst>
          </p:cNvPr>
          <p:cNvGrpSpPr>
            <a:grpSpLocks/>
          </p:cNvGrpSpPr>
          <p:nvPr/>
        </p:nvGrpSpPr>
        <p:grpSpPr bwMode="auto">
          <a:xfrm>
            <a:off x="5428381" y="4853249"/>
            <a:ext cx="749007" cy="168275"/>
            <a:chOff x="2456377" y="4381145"/>
            <a:chExt cx="684752" cy="168350"/>
          </a:xfrm>
        </p:grpSpPr>
        <p:sp>
          <p:nvSpPr>
            <p:cNvPr id="117" name="Rectangle 116">
              <a:extLst>
                <a:ext uri="{FF2B5EF4-FFF2-40B4-BE49-F238E27FC236}">
                  <a16:creationId xmlns:a16="http://schemas.microsoft.com/office/drawing/2014/main" id="{7132EDF5-42D1-42EF-949F-824E0EEC7DE8}"/>
                </a:ext>
              </a:extLst>
            </p:cNvPr>
            <p:cNvSpPr/>
            <p:nvPr/>
          </p:nvSpPr>
          <p:spPr bwMode="auto">
            <a:xfrm>
              <a:off x="3056019"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18" name="Rectangle 117">
              <a:extLst>
                <a:ext uri="{FF2B5EF4-FFF2-40B4-BE49-F238E27FC236}">
                  <a16:creationId xmlns:a16="http://schemas.microsoft.com/office/drawing/2014/main" id="{127D4784-0766-4614-B257-D83FC302FC02}"/>
                </a:ext>
              </a:extLst>
            </p:cNvPr>
            <p:cNvSpPr/>
            <p:nvPr/>
          </p:nvSpPr>
          <p:spPr bwMode="auto">
            <a:xfrm>
              <a:off x="2456377"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9" name="Rectangle 118">
              <a:extLst>
                <a:ext uri="{FF2B5EF4-FFF2-40B4-BE49-F238E27FC236}">
                  <a16:creationId xmlns:a16="http://schemas.microsoft.com/office/drawing/2014/main" id="{BB7EBF36-BE2F-4DB8-9CD5-1F39F05C1509}"/>
                </a:ext>
              </a:extLst>
            </p:cNvPr>
            <p:cNvSpPr/>
            <p:nvPr/>
          </p:nvSpPr>
          <p:spPr bwMode="auto">
            <a:xfrm>
              <a:off x="2541487" y="4381145"/>
              <a:ext cx="87044"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0" name="Rectangle 119">
              <a:extLst>
                <a:ext uri="{FF2B5EF4-FFF2-40B4-BE49-F238E27FC236}">
                  <a16:creationId xmlns:a16="http://schemas.microsoft.com/office/drawing/2014/main" id="{C5FA8825-49FF-46C0-9DF9-ECBBE162BEAB}"/>
                </a:ext>
              </a:extLst>
            </p:cNvPr>
            <p:cNvSpPr/>
            <p:nvPr/>
          </p:nvSpPr>
          <p:spPr bwMode="auto">
            <a:xfrm>
              <a:off x="262659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1" name="Rectangle 120">
              <a:extLst>
                <a:ext uri="{FF2B5EF4-FFF2-40B4-BE49-F238E27FC236}">
                  <a16:creationId xmlns:a16="http://schemas.microsoft.com/office/drawing/2014/main" id="{83C210E1-E863-4357-8D7B-2896878EE3E4}"/>
                </a:ext>
              </a:extLst>
            </p:cNvPr>
            <p:cNvSpPr/>
            <p:nvPr/>
          </p:nvSpPr>
          <p:spPr bwMode="auto">
            <a:xfrm>
              <a:off x="271170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2" name="Rectangle 121">
              <a:extLst>
                <a:ext uri="{FF2B5EF4-FFF2-40B4-BE49-F238E27FC236}">
                  <a16:creationId xmlns:a16="http://schemas.microsoft.com/office/drawing/2014/main" id="{B6FB3C5A-6FBD-41A3-9809-0F15939A6E3C}"/>
                </a:ext>
              </a:extLst>
            </p:cNvPr>
            <p:cNvSpPr/>
            <p:nvPr/>
          </p:nvSpPr>
          <p:spPr bwMode="auto">
            <a:xfrm>
              <a:off x="2798752" y="4381145"/>
              <a:ext cx="87045"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3" name="Rectangle 122">
              <a:extLst>
                <a:ext uri="{FF2B5EF4-FFF2-40B4-BE49-F238E27FC236}">
                  <a16:creationId xmlns:a16="http://schemas.microsoft.com/office/drawing/2014/main" id="{BCACE6A2-7596-40EC-915E-38C733E3BE37}"/>
                </a:ext>
              </a:extLst>
            </p:cNvPr>
            <p:cNvSpPr/>
            <p:nvPr/>
          </p:nvSpPr>
          <p:spPr bwMode="auto">
            <a:xfrm>
              <a:off x="2885798" y="4381145"/>
              <a:ext cx="85110"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24" name="Rectangle 123">
              <a:extLst>
                <a:ext uri="{FF2B5EF4-FFF2-40B4-BE49-F238E27FC236}">
                  <a16:creationId xmlns:a16="http://schemas.microsoft.com/office/drawing/2014/main" id="{9C78B9AB-F87E-4769-ACC4-183D1E863BA1}"/>
                </a:ext>
              </a:extLst>
            </p:cNvPr>
            <p:cNvSpPr/>
            <p:nvPr/>
          </p:nvSpPr>
          <p:spPr bwMode="auto">
            <a:xfrm>
              <a:off x="2968973" y="4381145"/>
              <a:ext cx="87045"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25" name="Rectangle 124">
              <a:extLst>
                <a:ext uri="{FF2B5EF4-FFF2-40B4-BE49-F238E27FC236}">
                  <a16:creationId xmlns:a16="http://schemas.microsoft.com/office/drawing/2014/main" id="{5B761597-952F-435C-827E-03C834B23172}"/>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26" name="Group 340">
            <a:extLst>
              <a:ext uri="{FF2B5EF4-FFF2-40B4-BE49-F238E27FC236}">
                <a16:creationId xmlns:a16="http://schemas.microsoft.com/office/drawing/2014/main" id="{0142E156-2C18-4077-9EE8-BC841530D678}"/>
              </a:ext>
            </a:extLst>
          </p:cNvPr>
          <p:cNvGrpSpPr>
            <a:grpSpLocks/>
          </p:cNvGrpSpPr>
          <p:nvPr/>
        </p:nvGrpSpPr>
        <p:grpSpPr bwMode="auto">
          <a:xfrm>
            <a:off x="4539728" y="4853249"/>
            <a:ext cx="746891" cy="168275"/>
            <a:chOff x="3290641" y="4381145"/>
            <a:chExt cx="684752" cy="168350"/>
          </a:xfrm>
        </p:grpSpPr>
        <p:sp>
          <p:nvSpPr>
            <p:cNvPr id="127" name="Rectangle 126">
              <a:extLst>
                <a:ext uri="{FF2B5EF4-FFF2-40B4-BE49-F238E27FC236}">
                  <a16:creationId xmlns:a16="http://schemas.microsoft.com/office/drawing/2014/main" id="{C84F0831-A067-4641-B64D-2624B258820A}"/>
                </a:ext>
              </a:extLst>
            </p:cNvPr>
            <p:cNvSpPr/>
            <p:nvPr/>
          </p:nvSpPr>
          <p:spPr bwMode="auto">
            <a:xfrm>
              <a:off x="38900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28" name="Rectangle 127">
              <a:extLst>
                <a:ext uri="{FF2B5EF4-FFF2-40B4-BE49-F238E27FC236}">
                  <a16:creationId xmlns:a16="http://schemas.microsoft.com/office/drawing/2014/main" id="{37E57937-FA1F-478E-B040-9DDA6E92394F}"/>
                </a:ext>
              </a:extLst>
            </p:cNvPr>
            <p:cNvSpPr/>
            <p:nvPr/>
          </p:nvSpPr>
          <p:spPr bwMode="auto">
            <a:xfrm>
              <a:off x="32906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9" name="Rectangle 128">
              <a:extLst>
                <a:ext uri="{FF2B5EF4-FFF2-40B4-BE49-F238E27FC236}">
                  <a16:creationId xmlns:a16="http://schemas.microsoft.com/office/drawing/2014/main" id="{E0B243B1-ED5F-454F-980D-5491DFBC47B2}"/>
                </a:ext>
              </a:extLst>
            </p:cNvPr>
            <p:cNvSpPr/>
            <p:nvPr/>
          </p:nvSpPr>
          <p:spPr bwMode="auto">
            <a:xfrm>
              <a:off x="3375993"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0" name="Rectangle 129">
              <a:extLst>
                <a:ext uri="{FF2B5EF4-FFF2-40B4-BE49-F238E27FC236}">
                  <a16:creationId xmlns:a16="http://schemas.microsoft.com/office/drawing/2014/main" id="{72E090AF-C072-4ECA-AB00-FC5A7DB10279}"/>
                </a:ext>
              </a:extLst>
            </p:cNvPr>
            <p:cNvSpPr/>
            <p:nvPr/>
          </p:nvSpPr>
          <p:spPr bwMode="auto">
            <a:xfrm>
              <a:off x="3459404"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1" name="Rectangle 130">
              <a:extLst>
                <a:ext uri="{FF2B5EF4-FFF2-40B4-BE49-F238E27FC236}">
                  <a16:creationId xmlns:a16="http://schemas.microsoft.com/office/drawing/2014/main" id="{08DB5481-5842-48CA-BC20-2113ED2D66D9}"/>
                </a:ext>
              </a:extLst>
            </p:cNvPr>
            <p:cNvSpPr/>
            <p:nvPr/>
          </p:nvSpPr>
          <p:spPr bwMode="auto">
            <a:xfrm>
              <a:off x="3546696"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2" name="Rectangle 131">
              <a:extLst>
                <a:ext uri="{FF2B5EF4-FFF2-40B4-BE49-F238E27FC236}">
                  <a16:creationId xmlns:a16="http://schemas.microsoft.com/office/drawing/2014/main" id="{B274043D-3A45-43A9-B207-02BBCD6545BE}"/>
                </a:ext>
              </a:extLst>
            </p:cNvPr>
            <p:cNvSpPr/>
            <p:nvPr/>
          </p:nvSpPr>
          <p:spPr bwMode="auto">
            <a:xfrm>
              <a:off x="3633987"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3" name="Rectangle 132">
              <a:extLst>
                <a:ext uri="{FF2B5EF4-FFF2-40B4-BE49-F238E27FC236}">
                  <a16:creationId xmlns:a16="http://schemas.microsoft.com/office/drawing/2014/main" id="{2399DC8C-570B-4694-BCF2-C00B695A9685}"/>
                </a:ext>
              </a:extLst>
            </p:cNvPr>
            <p:cNvSpPr/>
            <p:nvPr/>
          </p:nvSpPr>
          <p:spPr bwMode="auto">
            <a:xfrm>
              <a:off x="3719338"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4" name="Rectangle 133">
              <a:extLst>
                <a:ext uri="{FF2B5EF4-FFF2-40B4-BE49-F238E27FC236}">
                  <a16:creationId xmlns:a16="http://schemas.microsoft.com/office/drawing/2014/main" id="{B366B4E7-7E01-4B30-A5FA-893EBA51103E}"/>
                </a:ext>
              </a:extLst>
            </p:cNvPr>
            <p:cNvSpPr/>
            <p:nvPr/>
          </p:nvSpPr>
          <p:spPr bwMode="auto">
            <a:xfrm>
              <a:off x="3802751"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5" name="Rectangle 134">
              <a:extLst>
                <a:ext uri="{FF2B5EF4-FFF2-40B4-BE49-F238E27FC236}">
                  <a16:creationId xmlns:a16="http://schemas.microsoft.com/office/drawing/2014/main" id="{C1AC5C3F-4140-45EB-B9B8-EACB9AAB6559}"/>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136" name="TextBox 142">
            <a:extLst>
              <a:ext uri="{FF2B5EF4-FFF2-40B4-BE49-F238E27FC236}">
                <a16:creationId xmlns:a16="http://schemas.microsoft.com/office/drawing/2014/main" id="{932D646A-B42A-4796-A9F3-F739763FB184}"/>
              </a:ext>
            </a:extLst>
          </p:cNvPr>
          <p:cNvSpPr txBox="1">
            <a:spLocks noChangeArrowheads="1"/>
          </p:cNvSpPr>
          <p:nvPr/>
        </p:nvSpPr>
        <p:spPr bwMode="auto">
          <a:xfrm>
            <a:off x="7205686"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[7: 0]</a:t>
            </a:r>
          </a:p>
        </p:txBody>
      </p:sp>
      <p:sp>
        <p:nvSpPr>
          <p:cNvPr id="137" name="TextBox 142">
            <a:extLst>
              <a:ext uri="{FF2B5EF4-FFF2-40B4-BE49-F238E27FC236}">
                <a16:creationId xmlns:a16="http://schemas.microsoft.com/office/drawing/2014/main" id="{9DF2B444-B6D3-4247-874B-690393F12D1A}"/>
              </a:ext>
            </a:extLst>
          </p:cNvPr>
          <p:cNvSpPr txBox="1">
            <a:spLocks noChangeArrowheads="1"/>
          </p:cNvSpPr>
          <p:nvPr/>
        </p:nvSpPr>
        <p:spPr bwMode="auto">
          <a:xfrm>
            <a:off x="6297990" y="4572261"/>
            <a:ext cx="127162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[15: 8]</a:t>
            </a:r>
          </a:p>
        </p:txBody>
      </p:sp>
      <p:sp>
        <p:nvSpPr>
          <p:cNvPr id="138" name="TextBox 142">
            <a:extLst>
              <a:ext uri="{FF2B5EF4-FFF2-40B4-BE49-F238E27FC236}">
                <a16:creationId xmlns:a16="http://schemas.microsoft.com/office/drawing/2014/main" id="{DB0845A5-FE42-4E18-B59B-A414153CD299}"/>
              </a:ext>
            </a:extLst>
          </p:cNvPr>
          <p:cNvSpPr txBox="1">
            <a:spLocks noChangeArrowheads="1"/>
          </p:cNvSpPr>
          <p:nvPr/>
        </p:nvSpPr>
        <p:spPr bwMode="auto">
          <a:xfrm>
            <a:off x="5316240" y="4570673"/>
            <a:ext cx="127162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[23:16]</a:t>
            </a:r>
          </a:p>
        </p:txBody>
      </p:sp>
      <p:sp>
        <p:nvSpPr>
          <p:cNvPr id="139" name="TextBox 142">
            <a:extLst>
              <a:ext uri="{FF2B5EF4-FFF2-40B4-BE49-F238E27FC236}">
                <a16:creationId xmlns:a16="http://schemas.microsoft.com/office/drawing/2014/main" id="{C552B1DB-4F90-4ACC-8591-AC4F3C0379F4}"/>
              </a:ext>
            </a:extLst>
          </p:cNvPr>
          <p:cNvSpPr txBox="1">
            <a:spLocks noChangeArrowheads="1"/>
          </p:cNvSpPr>
          <p:nvPr/>
        </p:nvSpPr>
        <p:spPr bwMode="auto">
          <a:xfrm>
            <a:off x="4408546"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[31:24]</a:t>
            </a:r>
          </a:p>
        </p:txBody>
      </p:sp>
      <p:cxnSp>
        <p:nvCxnSpPr>
          <p:cNvPr id="140" name="Straight Arrow Connector 139">
            <a:extLst>
              <a:ext uri="{FF2B5EF4-FFF2-40B4-BE49-F238E27FC236}">
                <a16:creationId xmlns:a16="http://schemas.microsoft.com/office/drawing/2014/main" id="{16324113-BCEC-47F2-A497-99574E14EF5E}"/>
              </a:ext>
            </a:extLst>
          </p:cNvPr>
          <p:cNvCxnSpPr/>
          <p:nvPr/>
        </p:nvCxnSpPr>
        <p:spPr bwMode="auto">
          <a:xfrm flipH="1">
            <a:off x="4865567" y="5021524"/>
            <a:ext cx="939433"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1" name="Straight Arrow Connector 140">
            <a:extLst>
              <a:ext uri="{FF2B5EF4-FFF2-40B4-BE49-F238E27FC236}">
                <a16:creationId xmlns:a16="http://schemas.microsoft.com/office/drawing/2014/main" id="{F072FC63-F967-4C8F-8DAA-443DCDD36490}"/>
              </a:ext>
            </a:extLst>
          </p:cNvPr>
          <p:cNvCxnSpPr>
            <a:stCxn id="135" idx="2"/>
          </p:cNvCxnSpPr>
          <p:nvPr/>
        </p:nvCxnSpPr>
        <p:spPr bwMode="auto">
          <a:xfrm>
            <a:off x="4912116" y="5021524"/>
            <a:ext cx="890768"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2" name="Straight Arrow Connector 141">
            <a:extLst>
              <a:ext uri="{FF2B5EF4-FFF2-40B4-BE49-F238E27FC236}">
                <a16:creationId xmlns:a16="http://schemas.microsoft.com/office/drawing/2014/main" id="{9B3FA9FB-F437-4484-B4D0-093F16B45ECD}"/>
              </a:ext>
            </a:extLst>
          </p:cNvPr>
          <p:cNvCxnSpPr/>
          <p:nvPr/>
        </p:nvCxnSpPr>
        <p:spPr bwMode="auto">
          <a:xfrm>
            <a:off x="6714811" y="5021524"/>
            <a:ext cx="895000"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43" name="Straight Arrow Connector 142">
            <a:extLst>
              <a:ext uri="{FF2B5EF4-FFF2-40B4-BE49-F238E27FC236}">
                <a16:creationId xmlns:a16="http://schemas.microsoft.com/office/drawing/2014/main" id="{7571A33B-8FC6-4FAD-A1BF-928E5EDB58D3}"/>
              </a:ext>
            </a:extLst>
          </p:cNvPr>
          <p:cNvCxnSpPr/>
          <p:nvPr/>
        </p:nvCxnSpPr>
        <p:spPr bwMode="auto">
          <a:xfrm flipH="1">
            <a:off x="6712695" y="5021524"/>
            <a:ext cx="895001"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sp>
        <p:nvSpPr>
          <p:cNvPr id="144" name="TextBox 142">
            <a:extLst>
              <a:ext uri="{FF2B5EF4-FFF2-40B4-BE49-F238E27FC236}">
                <a16:creationId xmlns:a16="http://schemas.microsoft.com/office/drawing/2014/main" id="{E7CF5F08-1AD0-4AD0-95A0-1D33DD442481}"/>
              </a:ext>
            </a:extLst>
          </p:cNvPr>
          <p:cNvSpPr txBox="1">
            <a:spLocks noChangeArrowheads="1"/>
          </p:cNvSpPr>
          <p:nvPr/>
        </p:nvSpPr>
        <p:spPr bwMode="auto">
          <a:xfrm>
            <a:off x="5146973" y="5807337"/>
            <a:ext cx="2058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REV16 işlemi </a:t>
            </a:r>
          </a:p>
        </p:txBody>
      </p:sp>
      <p:grpSp>
        <p:nvGrpSpPr>
          <p:cNvPr id="145" name="Group 489">
            <a:extLst>
              <a:ext uri="{FF2B5EF4-FFF2-40B4-BE49-F238E27FC236}">
                <a16:creationId xmlns:a16="http://schemas.microsoft.com/office/drawing/2014/main" id="{A4ED9D62-29E3-40FF-B527-67356E9458E5}"/>
              </a:ext>
            </a:extLst>
          </p:cNvPr>
          <p:cNvGrpSpPr>
            <a:grpSpLocks/>
          </p:cNvGrpSpPr>
          <p:nvPr/>
        </p:nvGrpSpPr>
        <p:grpSpPr bwMode="auto">
          <a:xfrm>
            <a:off x="11221551" y="4853249"/>
            <a:ext cx="749007" cy="168275"/>
            <a:chOff x="4191216" y="4381145"/>
            <a:chExt cx="684752" cy="168350"/>
          </a:xfrm>
        </p:grpSpPr>
        <p:sp>
          <p:nvSpPr>
            <p:cNvPr id="146" name="Rectangle 145">
              <a:extLst>
                <a:ext uri="{FF2B5EF4-FFF2-40B4-BE49-F238E27FC236}">
                  <a16:creationId xmlns:a16="http://schemas.microsoft.com/office/drawing/2014/main" id="{10760AFA-30AB-418F-8B5C-C574DE5EE2A3}"/>
                </a:ext>
              </a:extLst>
            </p:cNvPr>
            <p:cNvSpPr/>
            <p:nvPr/>
          </p:nvSpPr>
          <p:spPr bwMode="auto">
            <a:xfrm>
              <a:off x="4790858"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47" name="Rectangle 146">
              <a:extLst>
                <a:ext uri="{FF2B5EF4-FFF2-40B4-BE49-F238E27FC236}">
                  <a16:creationId xmlns:a16="http://schemas.microsoft.com/office/drawing/2014/main" id="{BCFF6524-1F1C-411E-91FC-9F198E4AC998}"/>
                </a:ext>
              </a:extLst>
            </p:cNvPr>
            <p:cNvSpPr/>
            <p:nvPr/>
          </p:nvSpPr>
          <p:spPr bwMode="auto">
            <a:xfrm>
              <a:off x="4191216"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8" name="Rectangle 147">
              <a:extLst>
                <a:ext uri="{FF2B5EF4-FFF2-40B4-BE49-F238E27FC236}">
                  <a16:creationId xmlns:a16="http://schemas.microsoft.com/office/drawing/2014/main" id="{1FAE65BD-6167-43E1-96D8-72A454A446A7}"/>
                </a:ext>
              </a:extLst>
            </p:cNvPr>
            <p:cNvSpPr/>
            <p:nvPr/>
          </p:nvSpPr>
          <p:spPr bwMode="auto">
            <a:xfrm>
              <a:off x="4276326"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9" name="Rectangle 148">
              <a:extLst>
                <a:ext uri="{FF2B5EF4-FFF2-40B4-BE49-F238E27FC236}">
                  <a16:creationId xmlns:a16="http://schemas.microsoft.com/office/drawing/2014/main" id="{C4220E9A-BA1B-40CC-825B-100335F9F727}"/>
                </a:ext>
              </a:extLst>
            </p:cNvPr>
            <p:cNvSpPr/>
            <p:nvPr/>
          </p:nvSpPr>
          <p:spPr bwMode="auto">
            <a:xfrm>
              <a:off x="43614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50" name="Rectangle 149">
              <a:extLst>
                <a:ext uri="{FF2B5EF4-FFF2-40B4-BE49-F238E27FC236}">
                  <a16:creationId xmlns:a16="http://schemas.microsoft.com/office/drawing/2014/main" id="{F328B637-E70A-4C25-B0A6-BB78083D0085}"/>
                </a:ext>
              </a:extLst>
            </p:cNvPr>
            <p:cNvSpPr/>
            <p:nvPr/>
          </p:nvSpPr>
          <p:spPr bwMode="auto">
            <a:xfrm>
              <a:off x="444654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51" name="Rectangle 150">
              <a:extLst>
                <a:ext uri="{FF2B5EF4-FFF2-40B4-BE49-F238E27FC236}">
                  <a16:creationId xmlns:a16="http://schemas.microsoft.com/office/drawing/2014/main" id="{05D05420-6472-4F7E-9B79-7B339712131A}"/>
                </a:ext>
              </a:extLst>
            </p:cNvPr>
            <p:cNvSpPr/>
            <p:nvPr/>
          </p:nvSpPr>
          <p:spPr bwMode="auto">
            <a:xfrm>
              <a:off x="4533591"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52" name="Rectangle 151">
              <a:extLst>
                <a:ext uri="{FF2B5EF4-FFF2-40B4-BE49-F238E27FC236}">
                  <a16:creationId xmlns:a16="http://schemas.microsoft.com/office/drawing/2014/main" id="{974B82FA-507E-4A16-AC56-9A385F0601C2}"/>
                </a:ext>
              </a:extLst>
            </p:cNvPr>
            <p:cNvSpPr/>
            <p:nvPr/>
          </p:nvSpPr>
          <p:spPr bwMode="auto">
            <a:xfrm>
              <a:off x="46206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3" name="Rectangle 152">
              <a:extLst>
                <a:ext uri="{FF2B5EF4-FFF2-40B4-BE49-F238E27FC236}">
                  <a16:creationId xmlns:a16="http://schemas.microsoft.com/office/drawing/2014/main" id="{48B48381-9524-46D9-AB74-F27FB475A33F}"/>
                </a:ext>
              </a:extLst>
            </p:cNvPr>
            <p:cNvSpPr/>
            <p:nvPr/>
          </p:nvSpPr>
          <p:spPr bwMode="auto">
            <a:xfrm>
              <a:off x="4703812"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4" name="Rectangle 153">
              <a:extLst>
                <a:ext uri="{FF2B5EF4-FFF2-40B4-BE49-F238E27FC236}">
                  <a16:creationId xmlns:a16="http://schemas.microsoft.com/office/drawing/2014/main" id="{3FB477E1-EAC2-4A48-B8C2-9FFC841667A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55" name="Group 499">
            <a:extLst>
              <a:ext uri="{FF2B5EF4-FFF2-40B4-BE49-F238E27FC236}">
                <a16:creationId xmlns:a16="http://schemas.microsoft.com/office/drawing/2014/main" id="{B0BC8631-51B2-4497-A46A-EF7C88296733}"/>
              </a:ext>
            </a:extLst>
          </p:cNvPr>
          <p:cNvGrpSpPr>
            <a:grpSpLocks/>
          </p:cNvGrpSpPr>
          <p:nvPr/>
        </p:nvGrpSpPr>
        <p:grpSpPr bwMode="auto">
          <a:xfrm>
            <a:off x="10364634" y="4853249"/>
            <a:ext cx="746892" cy="168275"/>
            <a:chOff x="1658658" y="4381145"/>
            <a:chExt cx="684752" cy="168350"/>
          </a:xfrm>
        </p:grpSpPr>
        <p:sp>
          <p:nvSpPr>
            <p:cNvPr id="156" name="Rectangle 155">
              <a:extLst>
                <a:ext uri="{FF2B5EF4-FFF2-40B4-BE49-F238E27FC236}">
                  <a16:creationId xmlns:a16="http://schemas.microsoft.com/office/drawing/2014/main" id="{AC2393E5-D6B7-40D2-984A-4185C78FA8CA}"/>
                </a:ext>
              </a:extLst>
            </p:cNvPr>
            <p:cNvSpPr/>
            <p:nvPr/>
          </p:nvSpPr>
          <p:spPr bwMode="auto">
            <a:xfrm>
              <a:off x="2258059"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7" name="Rectangle 156">
              <a:extLst>
                <a:ext uri="{FF2B5EF4-FFF2-40B4-BE49-F238E27FC236}">
                  <a16:creationId xmlns:a16="http://schemas.microsoft.com/office/drawing/2014/main" id="{5A4404F8-4903-4A92-A2F1-A9F13E0DDE2F}"/>
                </a:ext>
              </a:extLst>
            </p:cNvPr>
            <p:cNvSpPr/>
            <p:nvPr/>
          </p:nvSpPr>
          <p:spPr bwMode="auto">
            <a:xfrm>
              <a:off x="1658658"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58" name="Rectangle 157">
              <a:extLst>
                <a:ext uri="{FF2B5EF4-FFF2-40B4-BE49-F238E27FC236}">
                  <a16:creationId xmlns:a16="http://schemas.microsoft.com/office/drawing/2014/main" id="{05B0D5DD-D489-449F-9EAC-1868779DFCC5}"/>
                </a:ext>
              </a:extLst>
            </p:cNvPr>
            <p:cNvSpPr/>
            <p:nvPr/>
          </p:nvSpPr>
          <p:spPr bwMode="auto">
            <a:xfrm>
              <a:off x="1744009"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59" name="Rectangle 158">
              <a:extLst>
                <a:ext uri="{FF2B5EF4-FFF2-40B4-BE49-F238E27FC236}">
                  <a16:creationId xmlns:a16="http://schemas.microsoft.com/office/drawing/2014/main" id="{7CFCC048-65E0-4876-ADDF-E2562785CD46}"/>
                </a:ext>
              </a:extLst>
            </p:cNvPr>
            <p:cNvSpPr/>
            <p:nvPr/>
          </p:nvSpPr>
          <p:spPr bwMode="auto">
            <a:xfrm>
              <a:off x="1827422" y="4381145"/>
              <a:ext cx="8729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0" name="Rectangle 159">
              <a:extLst>
                <a:ext uri="{FF2B5EF4-FFF2-40B4-BE49-F238E27FC236}">
                  <a16:creationId xmlns:a16="http://schemas.microsoft.com/office/drawing/2014/main" id="{916A1B4E-5B2C-4FDB-A8C6-4323AD5CBDFE}"/>
                </a:ext>
              </a:extLst>
            </p:cNvPr>
            <p:cNvSpPr/>
            <p:nvPr/>
          </p:nvSpPr>
          <p:spPr bwMode="auto">
            <a:xfrm>
              <a:off x="1914712"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1" name="Rectangle 160">
              <a:extLst>
                <a:ext uri="{FF2B5EF4-FFF2-40B4-BE49-F238E27FC236}">
                  <a16:creationId xmlns:a16="http://schemas.microsoft.com/office/drawing/2014/main" id="{1F1F4E7A-C211-4EE4-8A54-A004F79F38CC}"/>
                </a:ext>
              </a:extLst>
            </p:cNvPr>
            <p:cNvSpPr/>
            <p:nvPr/>
          </p:nvSpPr>
          <p:spPr bwMode="auto">
            <a:xfrm>
              <a:off x="2002004"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2" name="Rectangle 161">
              <a:extLst>
                <a:ext uri="{FF2B5EF4-FFF2-40B4-BE49-F238E27FC236}">
                  <a16:creationId xmlns:a16="http://schemas.microsoft.com/office/drawing/2014/main" id="{DF195539-5C29-4572-B7DC-0C0AEFC258BC}"/>
                </a:ext>
              </a:extLst>
            </p:cNvPr>
            <p:cNvSpPr/>
            <p:nvPr/>
          </p:nvSpPr>
          <p:spPr bwMode="auto">
            <a:xfrm>
              <a:off x="2087356" y="4381145"/>
              <a:ext cx="8535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3" name="Rectangle 162">
              <a:extLst>
                <a:ext uri="{FF2B5EF4-FFF2-40B4-BE49-F238E27FC236}">
                  <a16:creationId xmlns:a16="http://schemas.microsoft.com/office/drawing/2014/main" id="{EE51061B-F709-4EB6-8146-F9365DF60D40}"/>
                </a:ext>
              </a:extLst>
            </p:cNvPr>
            <p:cNvSpPr/>
            <p:nvPr/>
          </p:nvSpPr>
          <p:spPr bwMode="auto">
            <a:xfrm>
              <a:off x="2170767" y="4381145"/>
              <a:ext cx="8729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4" name="Rectangle 163">
              <a:extLst>
                <a:ext uri="{FF2B5EF4-FFF2-40B4-BE49-F238E27FC236}">
                  <a16:creationId xmlns:a16="http://schemas.microsoft.com/office/drawing/2014/main" id="{C3C7F518-106C-4485-B1CF-459EFA885860}"/>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65" name="Group 509">
            <a:extLst>
              <a:ext uri="{FF2B5EF4-FFF2-40B4-BE49-F238E27FC236}">
                <a16:creationId xmlns:a16="http://schemas.microsoft.com/office/drawing/2014/main" id="{20B2A278-DD74-41EE-AAE5-F9F440392AC8}"/>
              </a:ext>
            </a:extLst>
          </p:cNvPr>
          <p:cNvGrpSpPr>
            <a:grpSpLocks/>
          </p:cNvGrpSpPr>
          <p:nvPr/>
        </p:nvGrpSpPr>
        <p:grpSpPr bwMode="auto">
          <a:xfrm>
            <a:off x="9469635" y="4853249"/>
            <a:ext cx="746891" cy="168275"/>
            <a:chOff x="2456377" y="4381145"/>
            <a:chExt cx="684752" cy="168350"/>
          </a:xfrm>
        </p:grpSpPr>
        <p:sp>
          <p:nvSpPr>
            <p:cNvPr id="166" name="Rectangle 165">
              <a:extLst>
                <a:ext uri="{FF2B5EF4-FFF2-40B4-BE49-F238E27FC236}">
                  <a16:creationId xmlns:a16="http://schemas.microsoft.com/office/drawing/2014/main" id="{F95F2023-4C03-461C-A9DE-016D06132365}"/>
                </a:ext>
              </a:extLst>
            </p:cNvPr>
            <p:cNvSpPr/>
            <p:nvPr/>
          </p:nvSpPr>
          <p:spPr bwMode="auto">
            <a:xfrm>
              <a:off x="30557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7" name="Rectangle 166">
              <a:extLst>
                <a:ext uri="{FF2B5EF4-FFF2-40B4-BE49-F238E27FC236}">
                  <a16:creationId xmlns:a16="http://schemas.microsoft.com/office/drawing/2014/main" id="{32523E83-254C-4BB6-A2F8-A02F3F567767}"/>
                </a:ext>
              </a:extLst>
            </p:cNvPr>
            <p:cNvSpPr/>
            <p:nvPr/>
          </p:nvSpPr>
          <p:spPr bwMode="auto">
            <a:xfrm>
              <a:off x="24563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8" name="Rectangle 167">
              <a:extLst>
                <a:ext uri="{FF2B5EF4-FFF2-40B4-BE49-F238E27FC236}">
                  <a16:creationId xmlns:a16="http://schemas.microsoft.com/office/drawing/2014/main" id="{461826FA-A01E-4DB2-8F98-33258DD4AF7E}"/>
                </a:ext>
              </a:extLst>
            </p:cNvPr>
            <p:cNvSpPr/>
            <p:nvPr/>
          </p:nvSpPr>
          <p:spPr bwMode="auto">
            <a:xfrm>
              <a:off x="2541729"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9" name="Rectangle 168">
              <a:extLst>
                <a:ext uri="{FF2B5EF4-FFF2-40B4-BE49-F238E27FC236}">
                  <a16:creationId xmlns:a16="http://schemas.microsoft.com/office/drawing/2014/main" id="{221DE154-1A65-4BCE-8CED-E8E7904E8063}"/>
                </a:ext>
              </a:extLst>
            </p:cNvPr>
            <p:cNvSpPr/>
            <p:nvPr/>
          </p:nvSpPr>
          <p:spPr bwMode="auto">
            <a:xfrm>
              <a:off x="2625140" y="4381145"/>
              <a:ext cx="8729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70" name="Rectangle 169">
              <a:extLst>
                <a:ext uri="{FF2B5EF4-FFF2-40B4-BE49-F238E27FC236}">
                  <a16:creationId xmlns:a16="http://schemas.microsoft.com/office/drawing/2014/main" id="{0F86A37E-55E0-4DDE-B1DD-9D0E981F7928}"/>
                </a:ext>
              </a:extLst>
            </p:cNvPr>
            <p:cNvSpPr/>
            <p:nvPr/>
          </p:nvSpPr>
          <p:spPr bwMode="auto">
            <a:xfrm>
              <a:off x="2712432"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71" name="Rectangle 170">
              <a:extLst>
                <a:ext uri="{FF2B5EF4-FFF2-40B4-BE49-F238E27FC236}">
                  <a16:creationId xmlns:a16="http://schemas.microsoft.com/office/drawing/2014/main" id="{658CB55F-2D32-40F3-81BF-CFDE28AD48D0}"/>
                </a:ext>
              </a:extLst>
            </p:cNvPr>
            <p:cNvSpPr/>
            <p:nvPr/>
          </p:nvSpPr>
          <p:spPr bwMode="auto">
            <a:xfrm>
              <a:off x="2799723"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72" name="Rectangle 171">
              <a:extLst>
                <a:ext uri="{FF2B5EF4-FFF2-40B4-BE49-F238E27FC236}">
                  <a16:creationId xmlns:a16="http://schemas.microsoft.com/office/drawing/2014/main" id="{C577767F-E8B1-4CE8-BC85-08737763E1F3}"/>
                </a:ext>
              </a:extLst>
            </p:cNvPr>
            <p:cNvSpPr/>
            <p:nvPr/>
          </p:nvSpPr>
          <p:spPr bwMode="auto">
            <a:xfrm>
              <a:off x="2885074"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3" name="Rectangle 172">
              <a:extLst>
                <a:ext uri="{FF2B5EF4-FFF2-40B4-BE49-F238E27FC236}">
                  <a16:creationId xmlns:a16="http://schemas.microsoft.com/office/drawing/2014/main" id="{65C9A309-F41C-4288-BB35-71E79E51A32D}"/>
                </a:ext>
              </a:extLst>
            </p:cNvPr>
            <p:cNvSpPr/>
            <p:nvPr/>
          </p:nvSpPr>
          <p:spPr bwMode="auto">
            <a:xfrm>
              <a:off x="2968487" y="4381145"/>
              <a:ext cx="8729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4" name="Rectangle 173">
              <a:extLst>
                <a:ext uri="{FF2B5EF4-FFF2-40B4-BE49-F238E27FC236}">
                  <a16:creationId xmlns:a16="http://schemas.microsoft.com/office/drawing/2014/main" id="{244F7834-ECE5-426B-B898-CABD945D2FBD}"/>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75" name="Group 519">
            <a:extLst>
              <a:ext uri="{FF2B5EF4-FFF2-40B4-BE49-F238E27FC236}">
                <a16:creationId xmlns:a16="http://schemas.microsoft.com/office/drawing/2014/main" id="{0AA7308D-C051-45B1-AE27-1974CDFF0680}"/>
              </a:ext>
            </a:extLst>
          </p:cNvPr>
          <p:cNvGrpSpPr>
            <a:grpSpLocks/>
          </p:cNvGrpSpPr>
          <p:nvPr/>
        </p:nvGrpSpPr>
        <p:grpSpPr bwMode="auto">
          <a:xfrm>
            <a:off x="8578865" y="4853249"/>
            <a:ext cx="746892" cy="168275"/>
            <a:chOff x="3290641" y="4381145"/>
            <a:chExt cx="684752" cy="168350"/>
          </a:xfrm>
        </p:grpSpPr>
        <p:sp>
          <p:nvSpPr>
            <p:cNvPr id="176" name="Rectangle 175">
              <a:extLst>
                <a:ext uri="{FF2B5EF4-FFF2-40B4-BE49-F238E27FC236}">
                  <a16:creationId xmlns:a16="http://schemas.microsoft.com/office/drawing/2014/main" id="{7E915539-5B87-452F-851B-62FB0B4D944E}"/>
                </a:ext>
              </a:extLst>
            </p:cNvPr>
            <p:cNvSpPr/>
            <p:nvPr/>
          </p:nvSpPr>
          <p:spPr bwMode="auto">
            <a:xfrm>
              <a:off x="3890042"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7" name="Rectangle 176">
              <a:extLst>
                <a:ext uri="{FF2B5EF4-FFF2-40B4-BE49-F238E27FC236}">
                  <a16:creationId xmlns:a16="http://schemas.microsoft.com/office/drawing/2014/main" id="{DE8088F5-B23F-490D-91A9-2E5F9313364D}"/>
                </a:ext>
              </a:extLst>
            </p:cNvPr>
            <p:cNvSpPr/>
            <p:nvPr/>
          </p:nvSpPr>
          <p:spPr bwMode="auto">
            <a:xfrm>
              <a:off x="3290641"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78" name="Rectangle 177">
              <a:extLst>
                <a:ext uri="{FF2B5EF4-FFF2-40B4-BE49-F238E27FC236}">
                  <a16:creationId xmlns:a16="http://schemas.microsoft.com/office/drawing/2014/main" id="{221758F5-3ADE-4B49-972E-C1EF4E466D8E}"/>
                </a:ext>
              </a:extLst>
            </p:cNvPr>
            <p:cNvSpPr/>
            <p:nvPr/>
          </p:nvSpPr>
          <p:spPr bwMode="auto">
            <a:xfrm>
              <a:off x="3375992"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79" name="Rectangle 178">
              <a:extLst>
                <a:ext uri="{FF2B5EF4-FFF2-40B4-BE49-F238E27FC236}">
                  <a16:creationId xmlns:a16="http://schemas.microsoft.com/office/drawing/2014/main" id="{D83366F8-406F-43FE-9E12-BF2EBF7BFC1F}"/>
                </a:ext>
              </a:extLst>
            </p:cNvPr>
            <p:cNvSpPr/>
            <p:nvPr/>
          </p:nvSpPr>
          <p:spPr bwMode="auto">
            <a:xfrm>
              <a:off x="3459405"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80" name="Rectangle 179">
              <a:extLst>
                <a:ext uri="{FF2B5EF4-FFF2-40B4-BE49-F238E27FC236}">
                  <a16:creationId xmlns:a16="http://schemas.microsoft.com/office/drawing/2014/main" id="{D6B011CB-0E1A-49E3-B878-3A65E4E02B67}"/>
                </a:ext>
              </a:extLst>
            </p:cNvPr>
            <p:cNvSpPr/>
            <p:nvPr/>
          </p:nvSpPr>
          <p:spPr bwMode="auto">
            <a:xfrm>
              <a:off x="3546695"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81" name="Rectangle 180">
              <a:extLst>
                <a:ext uri="{FF2B5EF4-FFF2-40B4-BE49-F238E27FC236}">
                  <a16:creationId xmlns:a16="http://schemas.microsoft.com/office/drawing/2014/main" id="{72F9D63F-DA0F-4865-AF26-4A45837073C5}"/>
                </a:ext>
              </a:extLst>
            </p:cNvPr>
            <p:cNvSpPr/>
            <p:nvPr/>
          </p:nvSpPr>
          <p:spPr bwMode="auto">
            <a:xfrm>
              <a:off x="3633987"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82" name="Rectangle 181">
              <a:extLst>
                <a:ext uri="{FF2B5EF4-FFF2-40B4-BE49-F238E27FC236}">
                  <a16:creationId xmlns:a16="http://schemas.microsoft.com/office/drawing/2014/main" id="{83D0C82D-0B4B-4D09-B60F-6AC0B25E648B}"/>
                </a:ext>
              </a:extLst>
            </p:cNvPr>
            <p:cNvSpPr/>
            <p:nvPr/>
          </p:nvSpPr>
          <p:spPr bwMode="auto">
            <a:xfrm>
              <a:off x="3719339" y="4381145"/>
              <a:ext cx="8535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3" name="Rectangle 182">
              <a:extLst>
                <a:ext uri="{FF2B5EF4-FFF2-40B4-BE49-F238E27FC236}">
                  <a16:creationId xmlns:a16="http://schemas.microsoft.com/office/drawing/2014/main" id="{A0A7FADD-A2ED-4D8B-85E3-CB60C56ED159}"/>
                </a:ext>
              </a:extLst>
            </p:cNvPr>
            <p:cNvSpPr/>
            <p:nvPr/>
          </p:nvSpPr>
          <p:spPr bwMode="auto">
            <a:xfrm>
              <a:off x="3802750"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4" name="Rectangle 183">
              <a:extLst>
                <a:ext uri="{FF2B5EF4-FFF2-40B4-BE49-F238E27FC236}">
                  <a16:creationId xmlns:a16="http://schemas.microsoft.com/office/drawing/2014/main" id="{93617C42-6BED-449E-BC76-30A828C2C7ED}"/>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185" name="TextBox 142">
            <a:extLst>
              <a:ext uri="{FF2B5EF4-FFF2-40B4-BE49-F238E27FC236}">
                <a16:creationId xmlns:a16="http://schemas.microsoft.com/office/drawing/2014/main" id="{53BE3F50-28B6-4D6F-B48D-5FDE0A11DC8C}"/>
              </a:ext>
            </a:extLst>
          </p:cNvPr>
          <p:cNvSpPr txBox="1">
            <a:spLocks noChangeArrowheads="1"/>
          </p:cNvSpPr>
          <p:nvPr/>
        </p:nvSpPr>
        <p:spPr bwMode="auto">
          <a:xfrm>
            <a:off x="11160190" y="4570673"/>
            <a:ext cx="1269504"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[7: 0]</a:t>
            </a:r>
          </a:p>
        </p:txBody>
      </p:sp>
      <p:sp>
        <p:nvSpPr>
          <p:cNvPr id="186" name="TextBox 142">
            <a:extLst>
              <a:ext uri="{FF2B5EF4-FFF2-40B4-BE49-F238E27FC236}">
                <a16:creationId xmlns:a16="http://schemas.microsoft.com/office/drawing/2014/main" id="{825844C5-3C25-4095-840E-1BF8573B928A}"/>
              </a:ext>
            </a:extLst>
          </p:cNvPr>
          <p:cNvSpPr txBox="1">
            <a:spLocks noChangeArrowheads="1"/>
          </p:cNvSpPr>
          <p:nvPr/>
        </p:nvSpPr>
        <p:spPr bwMode="auto">
          <a:xfrm>
            <a:off x="10235569"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[15: 8]</a:t>
            </a:r>
          </a:p>
        </p:txBody>
      </p:sp>
      <p:sp>
        <p:nvSpPr>
          <p:cNvPr id="187" name="TextBox 142">
            <a:extLst>
              <a:ext uri="{FF2B5EF4-FFF2-40B4-BE49-F238E27FC236}">
                <a16:creationId xmlns:a16="http://schemas.microsoft.com/office/drawing/2014/main" id="{C5E779E0-A3AE-4984-8E35-AA1765B10034}"/>
              </a:ext>
            </a:extLst>
          </p:cNvPr>
          <p:cNvSpPr txBox="1">
            <a:spLocks noChangeArrowheads="1"/>
          </p:cNvSpPr>
          <p:nvPr/>
        </p:nvSpPr>
        <p:spPr bwMode="auto">
          <a:xfrm>
            <a:off x="9355380"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[23:16]</a:t>
            </a:r>
          </a:p>
        </p:txBody>
      </p:sp>
      <p:sp>
        <p:nvSpPr>
          <p:cNvPr id="188" name="TextBox 142">
            <a:extLst>
              <a:ext uri="{FF2B5EF4-FFF2-40B4-BE49-F238E27FC236}">
                <a16:creationId xmlns:a16="http://schemas.microsoft.com/office/drawing/2014/main" id="{90F562D4-DE67-4272-ABFC-10699B94EF94}"/>
              </a:ext>
            </a:extLst>
          </p:cNvPr>
          <p:cNvSpPr txBox="1">
            <a:spLocks noChangeArrowheads="1"/>
          </p:cNvSpPr>
          <p:nvPr/>
        </p:nvSpPr>
        <p:spPr bwMode="auto">
          <a:xfrm>
            <a:off x="8449800" y="4570673"/>
            <a:ext cx="1271619"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Bit [31:24]</a:t>
            </a:r>
          </a:p>
        </p:txBody>
      </p:sp>
      <p:grpSp>
        <p:nvGrpSpPr>
          <p:cNvPr id="189" name="Group 543">
            <a:extLst>
              <a:ext uri="{FF2B5EF4-FFF2-40B4-BE49-F238E27FC236}">
                <a16:creationId xmlns:a16="http://schemas.microsoft.com/office/drawing/2014/main" id="{7BAE042F-ABF0-474A-A7A5-D3EDD7148315}"/>
              </a:ext>
            </a:extLst>
          </p:cNvPr>
          <p:cNvGrpSpPr>
            <a:grpSpLocks/>
          </p:cNvGrpSpPr>
          <p:nvPr/>
        </p:nvGrpSpPr>
        <p:grpSpPr bwMode="auto">
          <a:xfrm>
            <a:off x="9611395" y="5412049"/>
            <a:ext cx="746892" cy="169863"/>
            <a:chOff x="1658658" y="4381145"/>
            <a:chExt cx="684752" cy="168350"/>
          </a:xfrm>
        </p:grpSpPr>
        <p:sp>
          <p:nvSpPr>
            <p:cNvPr id="190" name="Rectangle 189">
              <a:extLst>
                <a:ext uri="{FF2B5EF4-FFF2-40B4-BE49-F238E27FC236}">
                  <a16:creationId xmlns:a16="http://schemas.microsoft.com/office/drawing/2014/main" id="{539D6291-8EE0-44A4-B7C1-91EFEF2B60D9}"/>
                </a:ext>
              </a:extLst>
            </p:cNvPr>
            <p:cNvSpPr/>
            <p:nvPr/>
          </p:nvSpPr>
          <p:spPr bwMode="auto">
            <a:xfrm>
              <a:off x="2258059"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1" name="Rectangle 190">
              <a:extLst>
                <a:ext uri="{FF2B5EF4-FFF2-40B4-BE49-F238E27FC236}">
                  <a16:creationId xmlns:a16="http://schemas.microsoft.com/office/drawing/2014/main" id="{686FF08C-2495-4BC5-A5E1-73C99490E755}"/>
                </a:ext>
              </a:extLst>
            </p:cNvPr>
            <p:cNvSpPr/>
            <p:nvPr/>
          </p:nvSpPr>
          <p:spPr bwMode="auto">
            <a:xfrm>
              <a:off x="1658658"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2" name="Rectangle 191">
              <a:extLst>
                <a:ext uri="{FF2B5EF4-FFF2-40B4-BE49-F238E27FC236}">
                  <a16:creationId xmlns:a16="http://schemas.microsoft.com/office/drawing/2014/main" id="{8DABD939-119D-4889-A356-68799AAFF318}"/>
                </a:ext>
              </a:extLst>
            </p:cNvPr>
            <p:cNvSpPr/>
            <p:nvPr/>
          </p:nvSpPr>
          <p:spPr bwMode="auto">
            <a:xfrm>
              <a:off x="1744009"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3" name="Rectangle 192">
              <a:extLst>
                <a:ext uri="{FF2B5EF4-FFF2-40B4-BE49-F238E27FC236}">
                  <a16:creationId xmlns:a16="http://schemas.microsoft.com/office/drawing/2014/main" id="{119898FD-0504-4C45-9209-595362DAA617}"/>
                </a:ext>
              </a:extLst>
            </p:cNvPr>
            <p:cNvSpPr/>
            <p:nvPr/>
          </p:nvSpPr>
          <p:spPr bwMode="auto">
            <a:xfrm>
              <a:off x="1827422" y="4381145"/>
              <a:ext cx="8729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4" name="Rectangle 193">
              <a:extLst>
                <a:ext uri="{FF2B5EF4-FFF2-40B4-BE49-F238E27FC236}">
                  <a16:creationId xmlns:a16="http://schemas.microsoft.com/office/drawing/2014/main" id="{5682A12B-6380-4F24-A18B-7C2FB1E04403}"/>
                </a:ext>
              </a:extLst>
            </p:cNvPr>
            <p:cNvSpPr/>
            <p:nvPr/>
          </p:nvSpPr>
          <p:spPr bwMode="auto">
            <a:xfrm>
              <a:off x="1914712"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5" name="Rectangle 194">
              <a:extLst>
                <a:ext uri="{FF2B5EF4-FFF2-40B4-BE49-F238E27FC236}">
                  <a16:creationId xmlns:a16="http://schemas.microsoft.com/office/drawing/2014/main" id="{D1B52C88-79EF-4843-AA02-B2020A0E7D20}"/>
                </a:ext>
              </a:extLst>
            </p:cNvPr>
            <p:cNvSpPr/>
            <p:nvPr/>
          </p:nvSpPr>
          <p:spPr bwMode="auto">
            <a:xfrm>
              <a:off x="2002004"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6" name="Rectangle 195">
              <a:extLst>
                <a:ext uri="{FF2B5EF4-FFF2-40B4-BE49-F238E27FC236}">
                  <a16:creationId xmlns:a16="http://schemas.microsoft.com/office/drawing/2014/main" id="{46160D79-F833-4A27-8DEF-869CCBEED1A7}"/>
                </a:ext>
              </a:extLst>
            </p:cNvPr>
            <p:cNvSpPr/>
            <p:nvPr/>
          </p:nvSpPr>
          <p:spPr bwMode="auto">
            <a:xfrm>
              <a:off x="2087356" y="4381145"/>
              <a:ext cx="85351"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7" name="Rectangle 196">
              <a:extLst>
                <a:ext uri="{FF2B5EF4-FFF2-40B4-BE49-F238E27FC236}">
                  <a16:creationId xmlns:a16="http://schemas.microsoft.com/office/drawing/2014/main" id="{F3CADE89-D106-4DC3-AA14-AAD06FDAAAFD}"/>
                </a:ext>
              </a:extLst>
            </p:cNvPr>
            <p:cNvSpPr/>
            <p:nvPr/>
          </p:nvSpPr>
          <p:spPr bwMode="auto">
            <a:xfrm>
              <a:off x="2170767" y="4381145"/>
              <a:ext cx="87292" cy="168350"/>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cxnSp>
        <p:nvCxnSpPr>
          <p:cNvPr id="198" name="Straight Arrow Connector 197">
            <a:extLst>
              <a:ext uri="{FF2B5EF4-FFF2-40B4-BE49-F238E27FC236}">
                <a16:creationId xmlns:a16="http://schemas.microsoft.com/office/drawing/2014/main" id="{C0B5032D-36B6-4253-A5BF-8FDDBD88EFC2}"/>
              </a:ext>
            </a:extLst>
          </p:cNvPr>
          <p:cNvCxnSpPr/>
          <p:nvPr/>
        </p:nvCxnSpPr>
        <p:spPr bwMode="auto">
          <a:xfrm>
            <a:off x="10756066" y="5021524"/>
            <a:ext cx="892884"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cxnSp>
        <p:nvCxnSpPr>
          <p:cNvPr id="199" name="Straight Arrow Connector 198">
            <a:extLst>
              <a:ext uri="{FF2B5EF4-FFF2-40B4-BE49-F238E27FC236}">
                <a16:creationId xmlns:a16="http://schemas.microsoft.com/office/drawing/2014/main" id="{F4E4C53B-4386-45B2-A8B6-2B5CA6AD9E0E}"/>
              </a:ext>
            </a:extLst>
          </p:cNvPr>
          <p:cNvCxnSpPr/>
          <p:nvPr/>
        </p:nvCxnSpPr>
        <p:spPr bwMode="auto">
          <a:xfrm flipH="1">
            <a:off x="10753950" y="5021524"/>
            <a:ext cx="892884" cy="390525"/>
          </a:xfrm>
          <a:prstGeom prst="straightConnector1">
            <a:avLst/>
          </a:prstGeom>
          <a:noFill/>
          <a:ln w="19050" cap="flat" cmpd="sng" algn="ctr">
            <a:solidFill>
              <a:schemeClr val="tx1">
                <a:lumMod val="50000"/>
                <a:lumOff val="50000"/>
              </a:schemeClr>
            </a:solidFill>
            <a:prstDash val="solid"/>
            <a:round/>
            <a:headEnd type="none" w="med" len="med"/>
            <a:tailEnd type="triangle"/>
          </a:ln>
          <a:effectLst/>
        </p:spPr>
      </p:cxnSp>
      <p:sp>
        <p:nvSpPr>
          <p:cNvPr id="200" name="TextBox 142">
            <a:extLst>
              <a:ext uri="{FF2B5EF4-FFF2-40B4-BE49-F238E27FC236}">
                <a16:creationId xmlns:a16="http://schemas.microsoft.com/office/drawing/2014/main" id="{15F753B0-F9C3-40A2-B591-EE572AF8A4A3}"/>
              </a:ext>
            </a:extLst>
          </p:cNvPr>
          <p:cNvSpPr txBox="1">
            <a:spLocks noChangeArrowheads="1"/>
          </p:cNvSpPr>
          <p:nvPr/>
        </p:nvSpPr>
        <p:spPr bwMode="auto">
          <a:xfrm>
            <a:off x="9186112" y="5807337"/>
            <a:ext cx="240994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REVSH işlemi </a:t>
            </a:r>
          </a:p>
        </p:txBody>
      </p:sp>
      <p:sp>
        <p:nvSpPr>
          <p:cNvPr id="201" name="Rectangle 200">
            <a:extLst>
              <a:ext uri="{FF2B5EF4-FFF2-40B4-BE49-F238E27FC236}">
                <a16:creationId xmlns:a16="http://schemas.microsoft.com/office/drawing/2014/main" id="{7B020D06-929E-4D0C-A54B-7914F58E2BEA}"/>
              </a:ext>
            </a:extLst>
          </p:cNvPr>
          <p:cNvSpPr/>
          <p:nvPr/>
        </p:nvSpPr>
        <p:spPr bwMode="auto">
          <a:xfrm>
            <a:off x="9516184" y="5412049"/>
            <a:ext cx="95212"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2" name="Rectangle 201">
            <a:extLst>
              <a:ext uri="{FF2B5EF4-FFF2-40B4-BE49-F238E27FC236}">
                <a16:creationId xmlns:a16="http://schemas.microsoft.com/office/drawing/2014/main" id="{28081205-9104-41B3-976A-5F13F412A9FE}"/>
              </a:ext>
            </a:extLst>
          </p:cNvPr>
          <p:cNvSpPr/>
          <p:nvPr/>
        </p:nvSpPr>
        <p:spPr bwMode="auto">
          <a:xfrm>
            <a:off x="8862388"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3" name="Rectangle 202">
            <a:extLst>
              <a:ext uri="{FF2B5EF4-FFF2-40B4-BE49-F238E27FC236}">
                <a16:creationId xmlns:a16="http://schemas.microsoft.com/office/drawing/2014/main" id="{75633C9E-CDE0-4750-9A89-CE062BE05E8F}"/>
              </a:ext>
            </a:extLst>
          </p:cNvPr>
          <p:cNvSpPr/>
          <p:nvPr/>
        </p:nvSpPr>
        <p:spPr bwMode="auto">
          <a:xfrm>
            <a:off x="8955485" y="5412049"/>
            <a:ext cx="95213"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4" name="Rectangle 203">
            <a:extLst>
              <a:ext uri="{FF2B5EF4-FFF2-40B4-BE49-F238E27FC236}">
                <a16:creationId xmlns:a16="http://schemas.microsoft.com/office/drawing/2014/main" id="{D4AA1591-CBD5-42F5-B0EF-0B12561A3DDE}"/>
              </a:ext>
            </a:extLst>
          </p:cNvPr>
          <p:cNvSpPr/>
          <p:nvPr/>
        </p:nvSpPr>
        <p:spPr bwMode="auto">
          <a:xfrm>
            <a:off x="9048582"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5" name="Rectangle 204">
            <a:extLst>
              <a:ext uri="{FF2B5EF4-FFF2-40B4-BE49-F238E27FC236}">
                <a16:creationId xmlns:a16="http://schemas.microsoft.com/office/drawing/2014/main" id="{2531ED82-C8FE-4107-B408-244AD827E29A}"/>
              </a:ext>
            </a:extLst>
          </p:cNvPr>
          <p:cNvSpPr/>
          <p:nvPr/>
        </p:nvSpPr>
        <p:spPr bwMode="auto">
          <a:xfrm>
            <a:off x="9141679" y="5412049"/>
            <a:ext cx="95213"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6" name="Rectangle 205">
            <a:extLst>
              <a:ext uri="{FF2B5EF4-FFF2-40B4-BE49-F238E27FC236}">
                <a16:creationId xmlns:a16="http://schemas.microsoft.com/office/drawing/2014/main" id="{705F9695-E31A-4DE2-8189-2E5C1C4BBB2A}"/>
              </a:ext>
            </a:extLst>
          </p:cNvPr>
          <p:cNvSpPr/>
          <p:nvPr/>
        </p:nvSpPr>
        <p:spPr bwMode="auto">
          <a:xfrm>
            <a:off x="9236893" y="5412049"/>
            <a:ext cx="95212"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7" name="Rectangle 206">
            <a:extLst>
              <a:ext uri="{FF2B5EF4-FFF2-40B4-BE49-F238E27FC236}">
                <a16:creationId xmlns:a16="http://schemas.microsoft.com/office/drawing/2014/main" id="{FD106EE8-1652-4689-8954-D066D29701D4}"/>
              </a:ext>
            </a:extLst>
          </p:cNvPr>
          <p:cNvSpPr/>
          <p:nvPr/>
        </p:nvSpPr>
        <p:spPr bwMode="auto">
          <a:xfrm>
            <a:off x="9332104"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8" name="Rectangle 207">
            <a:extLst>
              <a:ext uri="{FF2B5EF4-FFF2-40B4-BE49-F238E27FC236}">
                <a16:creationId xmlns:a16="http://schemas.microsoft.com/office/drawing/2014/main" id="{B86E7235-1AD3-4DAD-BF1D-63D5BAFC683F}"/>
              </a:ext>
            </a:extLst>
          </p:cNvPr>
          <p:cNvSpPr/>
          <p:nvPr/>
        </p:nvSpPr>
        <p:spPr bwMode="auto">
          <a:xfrm>
            <a:off x="9423086" y="5412049"/>
            <a:ext cx="93097" cy="169863"/>
          </a:xfrm>
          <a:prstGeom prst="rect">
            <a:avLst/>
          </a:prstGeom>
          <a:solidFill>
            <a:schemeClr val="bg1">
              <a:lumMod val="75000"/>
            </a:schemeClr>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9" name="Rectangle 208">
            <a:extLst>
              <a:ext uri="{FF2B5EF4-FFF2-40B4-BE49-F238E27FC236}">
                <a16:creationId xmlns:a16="http://schemas.microsoft.com/office/drawing/2014/main" id="{109C6BEF-4A7C-408A-9BCE-11AF715D2E42}"/>
              </a:ext>
            </a:extLst>
          </p:cNvPr>
          <p:cNvSpPr/>
          <p:nvPr/>
        </p:nvSpPr>
        <p:spPr bwMode="auto">
          <a:xfrm>
            <a:off x="8862389" y="5412049"/>
            <a:ext cx="1502246" cy="169863"/>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nvGrpSpPr>
          <p:cNvPr id="210" name="Group 588">
            <a:extLst>
              <a:ext uri="{FF2B5EF4-FFF2-40B4-BE49-F238E27FC236}">
                <a16:creationId xmlns:a16="http://schemas.microsoft.com/office/drawing/2014/main" id="{F659A97A-77D7-42CD-B238-E5E353641E9B}"/>
              </a:ext>
            </a:extLst>
          </p:cNvPr>
          <p:cNvGrpSpPr>
            <a:grpSpLocks/>
          </p:cNvGrpSpPr>
          <p:nvPr/>
        </p:nvGrpSpPr>
        <p:grpSpPr bwMode="auto">
          <a:xfrm>
            <a:off x="10360403" y="5412049"/>
            <a:ext cx="749007" cy="169863"/>
            <a:chOff x="4191216" y="4381145"/>
            <a:chExt cx="684752" cy="168350"/>
          </a:xfrm>
        </p:grpSpPr>
        <p:sp>
          <p:nvSpPr>
            <p:cNvPr id="211" name="Rectangle 210">
              <a:extLst>
                <a:ext uri="{FF2B5EF4-FFF2-40B4-BE49-F238E27FC236}">
                  <a16:creationId xmlns:a16="http://schemas.microsoft.com/office/drawing/2014/main" id="{4FD7582C-E1E3-4893-BA31-F5D54C998BD5}"/>
                </a:ext>
              </a:extLst>
            </p:cNvPr>
            <p:cNvSpPr/>
            <p:nvPr/>
          </p:nvSpPr>
          <p:spPr bwMode="auto">
            <a:xfrm>
              <a:off x="4790858"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2" name="Rectangle 211">
              <a:extLst>
                <a:ext uri="{FF2B5EF4-FFF2-40B4-BE49-F238E27FC236}">
                  <a16:creationId xmlns:a16="http://schemas.microsoft.com/office/drawing/2014/main" id="{329A5B09-A6D6-488D-83A9-50C078C65C79}"/>
                </a:ext>
              </a:extLst>
            </p:cNvPr>
            <p:cNvSpPr/>
            <p:nvPr/>
          </p:nvSpPr>
          <p:spPr bwMode="auto">
            <a:xfrm>
              <a:off x="4191216"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3" name="Rectangle 212">
              <a:extLst>
                <a:ext uri="{FF2B5EF4-FFF2-40B4-BE49-F238E27FC236}">
                  <a16:creationId xmlns:a16="http://schemas.microsoft.com/office/drawing/2014/main" id="{F5E59A8F-5081-436C-89FA-CBD171F646AB}"/>
                </a:ext>
              </a:extLst>
            </p:cNvPr>
            <p:cNvSpPr/>
            <p:nvPr/>
          </p:nvSpPr>
          <p:spPr bwMode="auto">
            <a:xfrm>
              <a:off x="4276326" y="4381145"/>
              <a:ext cx="87045"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4" name="Rectangle 213">
              <a:extLst>
                <a:ext uri="{FF2B5EF4-FFF2-40B4-BE49-F238E27FC236}">
                  <a16:creationId xmlns:a16="http://schemas.microsoft.com/office/drawing/2014/main" id="{A1B5B756-AE9A-425C-8ED7-75CAB86C0B16}"/>
                </a:ext>
              </a:extLst>
            </p:cNvPr>
            <p:cNvSpPr/>
            <p:nvPr/>
          </p:nvSpPr>
          <p:spPr bwMode="auto">
            <a:xfrm>
              <a:off x="43614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5" name="Rectangle 214">
              <a:extLst>
                <a:ext uri="{FF2B5EF4-FFF2-40B4-BE49-F238E27FC236}">
                  <a16:creationId xmlns:a16="http://schemas.microsoft.com/office/drawing/2014/main" id="{F8D609C8-70FA-47A7-A409-1C73D235E73F}"/>
                </a:ext>
              </a:extLst>
            </p:cNvPr>
            <p:cNvSpPr/>
            <p:nvPr/>
          </p:nvSpPr>
          <p:spPr bwMode="auto">
            <a:xfrm>
              <a:off x="444654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6" name="Rectangle 215">
              <a:extLst>
                <a:ext uri="{FF2B5EF4-FFF2-40B4-BE49-F238E27FC236}">
                  <a16:creationId xmlns:a16="http://schemas.microsoft.com/office/drawing/2014/main" id="{3EC8187E-39F1-4B9F-BAE5-230902027882}"/>
                </a:ext>
              </a:extLst>
            </p:cNvPr>
            <p:cNvSpPr/>
            <p:nvPr/>
          </p:nvSpPr>
          <p:spPr bwMode="auto">
            <a:xfrm>
              <a:off x="4533593"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17" name="Rectangle 216">
              <a:extLst>
                <a:ext uri="{FF2B5EF4-FFF2-40B4-BE49-F238E27FC236}">
                  <a16:creationId xmlns:a16="http://schemas.microsoft.com/office/drawing/2014/main" id="{C86A1FE4-FE71-490E-9B9E-20215579ADD8}"/>
                </a:ext>
              </a:extLst>
            </p:cNvPr>
            <p:cNvSpPr/>
            <p:nvPr/>
          </p:nvSpPr>
          <p:spPr bwMode="auto">
            <a:xfrm>
              <a:off x="4620637" y="4381145"/>
              <a:ext cx="85110"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8" name="Rectangle 217">
              <a:extLst>
                <a:ext uri="{FF2B5EF4-FFF2-40B4-BE49-F238E27FC236}">
                  <a16:creationId xmlns:a16="http://schemas.microsoft.com/office/drawing/2014/main" id="{0B4FFE39-A935-4A88-BC7D-8BF493B56932}"/>
                </a:ext>
              </a:extLst>
            </p:cNvPr>
            <p:cNvSpPr/>
            <p:nvPr/>
          </p:nvSpPr>
          <p:spPr bwMode="auto">
            <a:xfrm>
              <a:off x="4703813" y="4381145"/>
              <a:ext cx="87044"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9" name="Rectangle 218">
              <a:extLst>
                <a:ext uri="{FF2B5EF4-FFF2-40B4-BE49-F238E27FC236}">
                  <a16:creationId xmlns:a16="http://schemas.microsoft.com/office/drawing/2014/main" id="{3C821BAE-0AF2-4E45-B408-5C6B47D84A87}"/>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20" name="Group 598">
            <a:extLst>
              <a:ext uri="{FF2B5EF4-FFF2-40B4-BE49-F238E27FC236}">
                <a16:creationId xmlns:a16="http://schemas.microsoft.com/office/drawing/2014/main" id="{601D5E1C-8D3E-4BF7-9FD5-A2BBB098B07E}"/>
              </a:ext>
            </a:extLst>
          </p:cNvPr>
          <p:cNvGrpSpPr>
            <a:grpSpLocks/>
          </p:cNvGrpSpPr>
          <p:nvPr/>
        </p:nvGrpSpPr>
        <p:grpSpPr bwMode="auto">
          <a:xfrm>
            <a:off x="11242709" y="5412049"/>
            <a:ext cx="749007" cy="169863"/>
            <a:chOff x="1658658" y="4381145"/>
            <a:chExt cx="684752" cy="168350"/>
          </a:xfrm>
        </p:grpSpPr>
        <p:sp>
          <p:nvSpPr>
            <p:cNvPr id="221" name="Rectangle 220">
              <a:extLst>
                <a:ext uri="{FF2B5EF4-FFF2-40B4-BE49-F238E27FC236}">
                  <a16:creationId xmlns:a16="http://schemas.microsoft.com/office/drawing/2014/main" id="{74F4FC11-5D62-4D51-A253-809DD224AE29}"/>
                </a:ext>
              </a:extLst>
            </p:cNvPr>
            <p:cNvSpPr/>
            <p:nvPr/>
          </p:nvSpPr>
          <p:spPr bwMode="auto">
            <a:xfrm>
              <a:off x="2258300"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2" name="Rectangle 221">
              <a:extLst>
                <a:ext uri="{FF2B5EF4-FFF2-40B4-BE49-F238E27FC236}">
                  <a16:creationId xmlns:a16="http://schemas.microsoft.com/office/drawing/2014/main" id="{7717F1FC-9608-4138-BD27-C990A61B6A3F}"/>
                </a:ext>
              </a:extLst>
            </p:cNvPr>
            <p:cNvSpPr/>
            <p:nvPr/>
          </p:nvSpPr>
          <p:spPr bwMode="auto">
            <a:xfrm>
              <a:off x="1658658"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3" name="Rectangle 222">
              <a:extLst>
                <a:ext uri="{FF2B5EF4-FFF2-40B4-BE49-F238E27FC236}">
                  <a16:creationId xmlns:a16="http://schemas.microsoft.com/office/drawing/2014/main" id="{076C3E08-11DC-490B-96D3-C8D2AF03D4CC}"/>
                </a:ext>
              </a:extLst>
            </p:cNvPr>
            <p:cNvSpPr/>
            <p:nvPr/>
          </p:nvSpPr>
          <p:spPr bwMode="auto">
            <a:xfrm>
              <a:off x="1743768" y="4381145"/>
              <a:ext cx="87044"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4" name="Rectangle 223">
              <a:extLst>
                <a:ext uri="{FF2B5EF4-FFF2-40B4-BE49-F238E27FC236}">
                  <a16:creationId xmlns:a16="http://schemas.microsoft.com/office/drawing/2014/main" id="{9A77E1F6-576A-45C7-AA88-488174F5390F}"/>
                </a:ext>
              </a:extLst>
            </p:cNvPr>
            <p:cNvSpPr/>
            <p:nvPr/>
          </p:nvSpPr>
          <p:spPr bwMode="auto">
            <a:xfrm>
              <a:off x="18288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5" name="Rectangle 224">
              <a:extLst>
                <a:ext uri="{FF2B5EF4-FFF2-40B4-BE49-F238E27FC236}">
                  <a16:creationId xmlns:a16="http://schemas.microsoft.com/office/drawing/2014/main" id="{9FDE535C-09B5-482C-B44B-6650510B1BEC}"/>
                </a:ext>
              </a:extLst>
            </p:cNvPr>
            <p:cNvSpPr/>
            <p:nvPr/>
          </p:nvSpPr>
          <p:spPr bwMode="auto">
            <a:xfrm>
              <a:off x="191398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6" name="Rectangle 225">
              <a:extLst>
                <a:ext uri="{FF2B5EF4-FFF2-40B4-BE49-F238E27FC236}">
                  <a16:creationId xmlns:a16="http://schemas.microsoft.com/office/drawing/2014/main" id="{7CCD3938-91F2-4D93-980B-635ACBC6C02B}"/>
                </a:ext>
              </a:extLst>
            </p:cNvPr>
            <p:cNvSpPr/>
            <p:nvPr/>
          </p:nvSpPr>
          <p:spPr bwMode="auto">
            <a:xfrm>
              <a:off x="2001033"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27" name="Rectangle 226">
              <a:extLst>
                <a:ext uri="{FF2B5EF4-FFF2-40B4-BE49-F238E27FC236}">
                  <a16:creationId xmlns:a16="http://schemas.microsoft.com/office/drawing/2014/main" id="{696E6B15-B07F-4F94-8D05-BECAD96B1630}"/>
                </a:ext>
              </a:extLst>
            </p:cNvPr>
            <p:cNvSpPr/>
            <p:nvPr/>
          </p:nvSpPr>
          <p:spPr bwMode="auto">
            <a:xfrm>
              <a:off x="2088079" y="4381145"/>
              <a:ext cx="85110"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8" name="Rectangle 227">
              <a:extLst>
                <a:ext uri="{FF2B5EF4-FFF2-40B4-BE49-F238E27FC236}">
                  <a16:creationId xmlns:a16="http://schemas.microsoft.com/office/drawing/2014/main" id="{F40E855A-37AC-4656-921B-F5E26022FC1D}"/>
                </a:ext>
              </a:extLst>
            </p:cNvPr>
            <p:cNvSpPr/>
            <p:nvPr/>
          </p:nvSpPr>
          <p:spPr bwMode="auto">
            <a:xfrm>
              <a:off x="2171254" y="4381145"/>
              <a:ext cx="87045"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9" name="Rectangle 228">
              <a:extLst>
                <a:ext uri="{FF2B5EF4-FFF2-40B4-BE49-F238E27FC236}">
                  <a16:creationId xmlns:a16="http://schemas.microsoft.com/office/drawing/2014/main" id="{24E5FF7B-D5F9-42B9-B0B2-46F308E6A6AF}"/>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30" name="Group 608">
            <a:extLst>
              <a:ext uri="{FF2B5EF4-FFF2-40B4-BE49-F238E27FC236}">
                <a16:creationId xmlns:a16="http://schemas.microsoft.com/office/drawing/2014/main" id="{5AC5DA32-37F5-4AD3-9DB9-F093DB02E462}"/>
              </a:ext>
            </a:extLst>
          </p:cNvPr>
          <p:cNvGrpSpPr>
            <a:grpSpLocks/>
          </p:cNvGrpSpPr>
          <p:nvPr/>
        </p:nvGrpSpPr>
        <p:grpSpPr bwMode="auto">
          <a:xfrm>
            <a:off x="6323380" y="5418399"/>
            <a:ext cx="746892" cy="169863"/>
            <a:chOff x="4191216" y="4381145"/>
            <a:chExt cx="684752" cy="168350"/>
          </a:xfrm>
        </p:grpSpPr>
        <p:sp>
          <p:nvSpPr>
            <p:cNvPr id="231" name="Rectangle 230">
              <a:extLst>
                <a:ext uri="{FF2B5EF4-FFF2-40B4-BE49-F238E27FC236}">
                  <a16:creationId xmlns:a16="http://schemas.microsoft.com/office/drawing/2014/main" id="{D6253504-6F73-4250-98CD-815376C0258B}"/>
                </a:ext>
              </a:extLst>
            </p:cNvPr>
            <p:cNvSpPr/>
            <p:nvPr/>
          </p:nvSpPr>
          <p:spPr bwMode="auto">
            <a:xfrm>
              <a:off x="479061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2" name="Rectangle 231">
              <a:extLst>
                <a:ext uri="{FF2B5EF4-FFF2-40B4-BE49-F238E27FC236}">
                  <a16:creationId xmlns:a16="http://schemas.microsoft.com/office/drawing/2014/main" id="{78EDED0B-F54E-4EA2-87ED-349D643649DF}"/>
                </a:ext>
              </a:extLst>
            </p:cNvPr>
            <p:cNvSpPr/>
            <p:nvPr/>
          </p:nvSpPr>
          <p:spPr bwMode="auto">
            <a:xfrm>
              <a:off x="4191216"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3" name="Rectangle 232">
              <a:extLst>
                <a:ext uri="{FF2B5EF4-FFF2-40B4-BE49-F238E27FC236}">
                  <a16:creationId xmlns:a16="http://schemas.microsoft.com/office/drawing/2014/main" id="{AF30B626-1C46-4C0F-9813-D1955EDA3B5A}"/>
                </a:ext>
              </a:extLst>
            </p:cNvPr>
            <p:cNvSpPr/>
            <p:nvPr/>
          </p:nvSpPr>
          <p:spPr bwMode="auto">
            <a:xfrm>
              <a:off x="4276567"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4" name="Rectangle 233">
              <a:extLst>
                <a:ext uri="{FF2B5EF4-FFF2-40B4-BE49-F238E27FC236}">
                  <a16:creationId xmlns:a16="http://schemas.microsoft.com/office/drawing/2014/main" id="{C70F2F6D-2C8F-4C38-BA38-6BB3F2E06E05}"/>
                </a:ext>
              </a:extLst>
            </p:cNvPr>
            <p:cNvSpPr/>
            <p:nvPr/>
          </p:nvSpPr>
          <p:spPr bwMode="auto">
            <a:xfrm>
              <a:off x="4359980" y="4381145"/>
              <a:ext cx="8729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5" name="Rectangle 234">
              <a:extLst>
                <a:ext uri="{FF2B5EF4-FFF2-40B4-BE49-F238E27FC236}">
                  <a16:creationId xmlns:a16="http://schemas.microsoft.com/office/drawing/2014/main" id="{64AAEA43-94DF-40D3-BD00-13E137997112}"/>
                </a:ext>
              </a:extLst>
            </p:cNvPr>
            <p:cNvSpPr/>
            <p:nvPr/>
          </p:nvSpPr>
          <p:spPr bwMode="auto">
            <a:xfrm>
              <a:off x="4447270"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6" name="Rectangle 235">
              <a:extLst>
                <a:ext uri="{FF2B5EF4-FFF2-40B4-BE49-F238E27FC236}">
                  <a16:creationId xmlns:a16="http://schemas.microsoft.com/office/drawing/2014/main" id="{676CEB44-0C4D-4FA4-9338-ABB60DFAB59B}"/>
                </a:ext>
              </a:extLst>
            </p:cNvPr>
            <p:cNvSpPr/>
            <p:nvPr/>
          </p:nvSpPr>
          <p:spPr bwMode="auto">
            <a:xfrm>
              <a:off x="4534562"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7" name="Rectangle 236">
              <a:extLst>
                <a:ext uri="{FF2B5EF4-FFF2-40B4-BE49-F238E27FC236}">
                  <a16:creationId xmlns:a16="http://schemas.microsoft.com/office/drawing/2014/main" id="{BCBCCCFA-2716-4ECD-86D4-1C8A20F13B72}"/>
                </a:ext>
              </a:extLst>
            </p:cNvPr>
            <p:cNvSpPr/>
            <p:nvPr/>
          </p:nvSpPr>
          <p:spPr bwMode="auto">
            <a:xfrm>
              <a:off x="4619914" y="4381145"/>
              <a:ext cx="85351"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8" name="Rectangle 237">
              <a:extLst>
                <a:ext uri="{FF2B5EF4-FFF2-40B4-BE49-F238E27FC236}">
                  <a16:creationId xmlns:a16="http://schemas.microsoft.com/office/drawing/2014/main" id="{08E94477-5F75-4B77-8253-6ED2380A0377}"/>
                </a:ext>
              </a:extLst>
            </p:cNvPr>
            <p:cNvSpPr/>
            <p:nvPr/>
          </p:nvSpPr>
          <p:spPr bwMode="auto">
            <a:xfrm>
              <a:off x="4703325" y="4381145"/>
              <a:ext cx="87292" cy="168350"/>
            </a:xfrm>
            <a:prstGeom prst="rect">
              <a:avLst/>
            </a:prstGeom>
            <a:solidFill>
              <a:schemeClr val="accent5">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9" name="Rectangle 238">
              <a:extLst>
                <a:ext uri="{FF2B5EF4-FFF2-40B4-BE49-F238E27FC236}">
                  <a16:creationId xmlns:a16="http://schemas.microsoft.com/office/drawing/2014/main" id="{F7490646-BE3C-4961-AE3E-79F83FBE3C52}"/>
                </a:ext>
              </a:extLst>
            </p:cNvPr>
            <p:cNvSpPr/>
            <p:nvPr/>
          </p:nvSpPr>
          <p:spPr bwMode="auto">
            <a:xfrm>
              <a:off x="4191216"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40" name="Group 618">
            <a:extLst>
              <a:ext uri="{FF2B5EF4-FFF2-40B4-BE49-F238E27FC236}">
                <a16:creationId xmlns:a16="http://schemas.microsoft.com/office/drawing/2014/main" id="{E806225B-A22A-4232-A420-36D3B55867DE}"/>
              </a:ext>
            </a:extLst>
          </p:cNvPr>
          <p:cNvGrpSpPr>
            <a:grpSpLocks/>
          </p:cNvGrpSpPr>
          <p:nvPr/>
        </p:nvGrpSpPr>
        <p:grpSpPr bwMode="auto">
          <a:xfrm>
            <a:off x="7205686" y="5419987"/>
            <a:ext cx="746891" cy="168275"/>
            <a:chOff x="1658658" y="4381145"/>
            <a:chExt cx="684752" cy="168350"/>
          </a:xfrm>
        </p:grpSpPr>
        <p:sp>
          <p:nvSpPr>
            <p:cNvPr id="241" name="Rectangle 240">
              <a:extLst>
                <a:ext uri="{FF2B5EF4-FFF2-40B4-BE49-F238E27FC236}">
                  <a16:creationId xmlns:a16="http://schemas.microsoft.com/office/drawing/2014/main" id="{A8B048B8-6B8E-42B3-A515-46D7EA36B06A}"/>
                </a:ext>
              </a:extLst>
            </p:cNvPr>
            <p:cNvSpPr/>
            <p:nvPr/>
          </p:nvSpPr>
          <p:spPr bwMode="auto">
            <a:xfrm>
              <a:off x="2258058"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2" name="Rectangle 241">
              <a:extLst>
                <a:ext uri="{FF2B5EF4-FFF2-40B4-BE49-F238E27FC236}">
                  <a16:creationId xmlns:a16="http://schemas.microsoft.com/office/drawing/2014/main" id="{B78ADE2F-1DBD-40F7-BE16-3EAA74705FBC}"/>
                </a:ext>
              </a:extLst>
            </p:cNvPr>
            <p:cNvSpPr/>
            <p:nvPr/>
          </p:nvSpPr>
          <p:spPr bwMode="auto">
            <a:xfrm>
              <a:off x="1658658"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3" name="Rectangle 242">
              <a:extLst>
                <a:ext uri="{FF2B5EF4-FFF2-40B4-BE49-F238E27FC236}">
                  <a16:creationId xmlns:a16="http://schemas.microsoft.com/office/drawing/2014/main" id="{CC53AD21-0680-4045-B4D3-B8F4730A6494}"/>
                </a:ext>
              </a:extLst>
            </p:cNvPr>
            <p:cNvSpPr/>
            <p:nvPr/>
          </p:nvSpPr>
          <p:spPr bwMode="auto">
            <a:xfrm>
              <a:off x="1744010"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4" name="Rectangle 243">
              <a:extLst>
                <a:ext uri="{FF2B5EF4-FFF2-40B4-BE49-F238E27FC236}">
                  <a16:creationId xmlns:a16="http://schemas.microsoft.com/office/drawing/2014/main" id="{08398BD1-8C72-4AD5-8665-DDF784622EB0}"/>
                </a:ext>
              </a:extLst>
            </p:cNvPr>
            <p:cNvSpPr/>
            <p:nvPr/>
          </p:nvSpPr>
          <p:spPr bwMode="auto">
            <a:xfrm>
              <a:off x="1827421" y="4381145"/>
              <a:ext cx="8729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5" name="Rectangle 244">
              <a:extLst>
                <a:ext uri="{FF2B5EF4-FFF2-40B4-BE49-F238E27FC236}">
                  <a16:creationId xmlns:a16="http://schemas.microsoft.com/office/drawing/2014/main" id="{45D2F50D-492D-4FC0-B8DD-879F35654D52}"/>
                </a:ext>
              </a:extLst>
            </p:cNvPr>
            <p:cNvSpPr/>
            <p:nvPr/>
          </p:nvSpPr>
          <p:spPr bwMode="auto">
            <a:xfrm>
              <a:off x="1914713"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6" name="Rectangle 245">
              <a:extLst>
                <a:ext uri="{FF2B5EF4-FFF2-40B4-BE49-F238E27FC236}">
                  <a16:creationId xmlns:a16="http://schemas.microsoft.com/office/drawing/2014/main" id="{5D96F6A7-6DDC-4898-A8E6-1C58FF2ABE7E}"/>
                </a:ext>
              </a:extLst>
            </p:cNvPr>
            <p:cNvSpPr/>
            <p:nvPr/>
          </p:nvSpPr>
          <p:spPr bwMode="auto">
            <a:xfrm>
              <a:off x="2002004"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7" name="Rectangle 246">
              <a:extLst>
                <a:ext uri="{FF2B5EF4-FFF2-40B4-BE49-F238E27FC236}">
                  <a16:creationId xmlns:a16="http://schemas.microsoft.com/office/drawing/2014/main" id="{CAD34E85-587A-44DC-BDBD-5C93661B8AE5}"/>
                </a:ext>
              </a:extLst>
            </p:cNvPr>
            <p:cNvSpPr/>
            <p:nvPr/>
          </p:nvSpPr>
          <p:spPr bwMode="auto">
            <a:xfrm>
              <a:off x="2087355" y="4381145"/>
              <a:ext cx="85352"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8" name="Rectangle 247">
              <a:extLst>
                <a:ext uri="{FF2B5EF4-FFF2-40B4-BE49-F238E27FC236}">
                  <a16:creationId xmlns:a16="http://schemas.microsoft.com/office/drawing/2014/main" id="{BFDABDE3-57BF-4D97-81EE-DFD2DBD6B17F}"/>
                </a:ext>
              </a:extLst>
            </p:cNvPr>
            <p:cNvSpPr/>
            <p:nvPr/>
          </p:nvSpPr>
          <p:spPr bwMode="auto">
            <a:xfrm>
              <a:off x="2170768" y="4381145"/>
              <a:ext cx="87291" cy="168350"/>
            </a:xfrm>
            <a:prstGeom prst="rect">
              <a:avLst/>
            </a:prstGeom>
            <a:solidFill>
              <a:schemeClr val="accent5">
                <a:lumMod val="60000"/>
                <a:lumOff val="40000"/>
              </a:schemeClr>
            </a:solidFill>
            <a:ln w="12700" cap="flat" cmpd="sng" algn="ctr">
              <a:solidFill>
                <a:schemeClr val="bg1">
                  <a:lumMod val="6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9" name="Rectangle 248">
              <a:extLst>
                <a:ext uri="{FF2B5EF4-FFF2-40B4-BE49-F238E27FC236}">
                  <a16:creationId xmlns:a16="http://schemas.microsoft.com/office/drawing/2014/main" id="{94E63AA2-F6C5-4490-B25E-D528E8D6D354}"/>
                </a:ext>
              </a:extLst>
            </p:cNvPr>
            <p:cNvSpPr/>
            <p:nvPr/>
          </p:nvSpPr>
          <p:spPr bwMode="auto">
            <a:xfrm>
              <a:off x="1658658"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50" name="Group 628">
            <a:extLst>
              <a:ext uri="{FF2B5EF4-FFF2-40B4-BE49-F238E27FC236}">
                <a16:creationId xmlns:a16="http://schemas.microsoft.com/office/drawing/2014/main" id="{B9C0949A-74F7-44F7-8994-462BADAFA6D9}"/>
              </a:ext>
            </a:extLst>
          </p:cNvPr>
          <p:cNvGrpSpPr>
            <a:grpSpLocks/>
          </p:cNvGrpSpPr>
          <p:nvPr/>
        </p:nvGrpSpPr>
        <p:grpSpPr bwMode="auto">
          <a:xfrm>
            <a:off x="4527033" y="5419987"/>
            <a:ext cx="746891" cy="168275"/>
            <a:chOff x="2456377" y="4381145"/>
            <a:chExt cx="684752" cy="168350"/>
          </a:xfrm>
        </p:grpSpPr>
        <p:sp>
          <p:nvSpPr>
            <p:cNvPr id="251" name="Rectangle 250">
              <a:extLst>
                <a:ext uri="{FF2B5EF4-FFF2-40B4-BE49-F238E27FC236}">
                  <a16:creationId xmlns:a16="http://schemas.microsoft.com/office/drawing/2014/main" id="{647108EF-20E3-4742-BCA2-81C404DA44C3}"/>
                </a:ext>
              </a:extLst>
            </p:cNvPr>
            <p:cNvSpPr/>
            <p:nvPr/>
          </p:nvSpPr>
          <p:spPr bwMode="auto">
            <a:xfrm>
              <a:off x="30557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2" name="Rectangle 251">
              <a:extLst>
                <a:ext uri="{FF2B5EF4-FFF2-40B4-BE49-F238E27FC236}">
                  <a16:creationId xmlns:a16="http://schemas.microsoft.com/office/drawing/2014/main" id="{7CD78B42-8ED8-4BEE-9939-A3598E30FCDC}"/>
                </a:ext>
              </a:extLst>
            </p:cNvPr>
            <p:cNvSpPr/>
            <p:nvPr/>
          </p:nvSpPr>
          <p:spPr bwMode="auto">
            <a:xfrm>
              <a:off x="2456377"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3" name="Rectangle 252">
              <a:extLst>
                <a:ext uri="{FF2B5EF4-FFF2-40B4-BE49-F238E27FC236}">
                  <a16:creationId xmlns:a16="http://schemas.microsoft.com/office/drawing/2014/main" id="{0260DB75-175F-4E16-9FD5-3C1647F0EE7D}"/>
                </a:ext>
              </a:extLst>
            </p:cNvPr>
            <p:cNvSpPr/>
            <p:nvPr/>
          </p:nvSpPr>
          <p:spPr bwMode="auto">
            <a:xfrm>
              <a:off x="2541729"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4" name="Rectangle 253">
              <a:extLst>
                <a:ext uri="{FF2B5EF4-FFF2-40B4-BE49-F238E27FC236}">
                  <a16:creationId xmlns:a16="http://schemas.microsoft.com/office/drawing/2014/main" id="{E8131E8B-0D37-4E17-8CD0-53E5FDC20663}"/>
                </a:ext>
              </a:extLst>
            </p:cNvPr>
            <p:cNvSpPr/>
            <p:nvPr/>
          </p:nvSpPr>
          <p:spPr bwMode="auto">
            <a:xfrm>
              <a:off x="2625140" y="4381145"/>
              <a:ext cx="8729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5" name="Rectangle 254">
              <a:extLst>
                <a:ext uri="{FF2B5EF4-FFF2-40B4-BE49-F238E27FC236}">
                  <a16:creationId xmlns:a16="http://schemas.microsoft.com/office/drawing/2014/main" id="{88C89D9A-590D-4F60-930B-799EBDFA2930}"/>
                </a:ext>
              </a:extLst>
            </p:cNvPr>
            <p:cNvSpPr/>
            <p:nvPr/>
          </p:nvSpPr>
          <p:spPr bwMode="auto">
            <a:xfrm>
              <a:off x="2712432"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6" name="Rectangle 255">
              <a:extLst>
                <a:ext uri="{FF2B5EF4-FFF2-40B4-BE49-F238E27FC236}">
                  <a16:creationId xmlns:a16="http://schemas.microsoft.com/office/drawing/2014/main" id="{735B5544-A971-43F3-A174-C8A858C6F0E5}"/>
                </a:ext>
              </a:extLst>
            </p:cNvPr>
            <p:cNvSpPr/>
            <p:nvPr/>
          </p:nvSpPr>
          <p:spPr bwMode="auto">
            <a:xfrm>
              <a:off x="2799723"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57" name="Rectangle 256">
              <a:extLst>
                <a:ext uri="{FF2B5EF4-FFF2-40B4-BE49-F238E27FC236}">
                  <a16:creationId xmlns:a16="http://schemas.microsoft.com/office/drawing/2014/main" id="{D63DE92A-7451-4A1A-A3AD-FB4A325F04BD}"/>
                </a:ext>
              </a:extLst>
            </p:cNvPr>
            <p:cNvSpPr/>
            <p:nvPr/>
          </p:nvSpPr>
          <p:spPr bwMode="auto">
            <a:xfrm>
              <a:off x="2885074" y="4381145"/>
              <a:ext cx="85352"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8" name="Rectangle 257">
              <a:extLst>
                <a:ext uri="{FF2B5EF4-FFF2-40B4-BE49-F238E27FC236}">
                  <a16:creationId xmlns:a16="http://schemas.microsoft.com/office/drawing/2014/main" id="{299C082D-F2E6-4B4B-83C6-C76D493887F2}"/>
                </a:ext>
              </a:extLst>
            </p:cNvPr>
            <p:cNvSpPr/>
            <p:nvPr/>
          </p:nvSpPr>
          <p:spPr bwMode="auto">
            <a:xfrm>
              <a:off x="2968487" y="4381145"/>
              <a:ext cx="87291" cy="168350"/>
            </a:xfrm>
            <a:prstGeom prst="rect">
              <a:avLst/>
            </a:prstGeom>
            <a:solidFill>
              <a:srgbClr val="A0BDCC"/>
            </a:solidFill>
            <a:ln w="1270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9" name="Rectangle 258">
              <a:extLst>
                <a:ext uri="{FF2B5EF4-FFF2-40B4-BE49-F238E27FC236}">
                  <a16:creationId xmlns:a16="http://schemas.microsoft.com/office/drawing/2014/main" id="{B7862587-86C1-4AA1-95DA-3E50FA4F5D2D}"/>
                </a:ext>
              </a:extLst>
            </p:cNvPr>
            <p:cNvSpPr/>
            <p:nvPr/>
          </p:nvSpPr>
          <p:spPr bwMode="auto">
            <a:xfrm>
              <a:off x="2456377"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260" name="Group 638">
            <a:extLst>
              <a:ext uri="{FF2B5EF4-FFF2-40B4-BE49-F238E27FC236}">
                <a16:creationId xmlns:a16="http://schemas.microsoft.com/office/drawing/2014/main" id="{150A3DC9-BEA5-4CB3-92AB-C2B4958E0D6D}"/>
              </a:ext>
            </a:extLst>
          </p:cNvPr>
          <p:cNvGrpSpPr>
            <a:grpSpLocks/>
          </p:cNvGrpSpPr>
          <p:nvPr/>
        </p:nvGrpSpPr>
        <p:grpSpPr bwMode="auto">
          <a:xfrm>
            <a:off x="5432612" y="5419987"/>
            <a:ext cx="746891" cy="168275"/>
            <a:chOff x="3290641" y="4381145"/>
            <a:chExt cx="684752" cy="168350"/>
          </a:xfrm>
        </p:grpSpPr>
        <p:sp>
          <p:nvSpPr>
            <p:cNvPr id="261" name="Rectangle 260">
              <a:extLst>
                <a:ext uri="{FF2B5EF4-FFF2-40B4-BE49-F238E27FC236}">
                  <a16:creationId xmlns:a16="http://schemas.microsoft.com/office/drawing/2014/main" id="{11459694-543F-41F3-99D3-5C5920DA9D76}"/>
                </a:ext>
              </a:extLst>
            </p:cNvPr>
            <p:cNvSpPr/>
            <p:nvPr/>
          </p:nvSpPr>
          <p:spPr bwMode="auto">
            <a:xfrm>
              <a:off x="38900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2" name="Rectangle 261">
              <a:extLst>
                <a:ext uri="{FF2B5EF4-FFF2-40B4-BE49-F238E27FC236}">
                  <a16:creationId xmlns:a16="http://schemas.microsoft.com/office/drawing/2014/main" id="{EFDF8287-D15F-46B8-B4EB-3ADFDBEFAD7B}"/>
                </a:ext>
              </a:extLst>
            </p:cNvPr>
            <p:cNvSpPr/>
            <p:nvPr/>
          </p:nvSpPr>
          <p:spPr bwMode="auto">
            <a:xfrm>
              <a:off x="3290641"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3" name="Rectangle 262">
              <a:extLst>
                <a:ext uri="{FF2B5EF4-FFF2-40B4-BE49-F238E27FC236}">
                  <a16:creationId xmlns:a16="http://schemas.microsoft.com/office/drawing/2014/main" id="{D0211A79-032D-4D54-AB4A-6DBEA617F13F}"/>
                </a:ext>
              </a:extLst>
            </p:cNvPr>
            <p:cNvSpPr/>
            <p:nvPr/>
          </p:nvSpPr>
          <p:spPr bwMode="auto">
            <a:xfrm>
              <a:off x="3375993"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4" name="Rectangle 263">
              <a:extLst>
                <a:ext uri="{FF2B5EF4-FFF2-40B4-BE49-F238E27FC236}">
                  <a16:creationId xmlns:a16="http://schemas.microsoft.com/office/drawing/2014/main" id="{CF9143B8-7F4C-408C-83FD-5C5AACEC4444}"/>
                </a:ext>
              </a:extLst>
            </p:cNvPr>
            <p:cNvSpPr/>
            <p:nvPr/>
          </p:nvSpPr>
          <p:spPr bwMode="auto">
            <a:xfrm>
              <a:off x="3459404" y="4381145"/>
              <a:ext cx="8729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5" name="Rectangle 264">
              <a:extLst>
                <a:ext uri="{FF2B5EF4-FFF2-40B4-BE49-F238E27FC236}">
                  <a16:creationId xmlns:a16="http://schemas.microsoft.com/office/drawing/2014/main" id="{B09021C2-714A-491A-9EE1-CB971DA209CE}"/>
                </a:ext>
              </a:extLst>
            </p:cNvPr>
            <p:cNvSpPr/>
            <p:nvPr/>
          </p:nvSpPr>
          <p:spPr bwMode="auto">
            <a:xfrm>
              <a:off x="3546696"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6" name="Rectangle 265">
              <a:extLst>
                <a:ext uri="{FF2B5EF4-FFF2-40B4-BE49-F238E27FC236}">
                  <a16:creationId xmlns:a16="http://schemas.microsoft.com/office/drawing/2014/main" id="{AFAF56BD-E342-40BE-BBCC-AFACD0A499EE}"/>
                </a:ext>
              </a:extLst>
            </p:cNvPr>
            <p:cNvSpPr/>
            <p:nvPr/>
          </p:nvSpPr>
          <p:spPr bwMode="auto">
            <a:xfrm>
              <a:off x="3633987"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7" name="Rectangle 266">
              <a:extLst>
                <a:ext uri="{FF2B5EF4-FFF2-40B4-BE49-F238E27FC236}">
                  <a16:creationId xmlns:a16="http://schemas.microsoft.com/office/drawing/2014/main" id="{7A614506-4BF1-4A44-A5BF-78B163B2799F}"/>
                </a:ext>
              </a:extLst>
            </p:cNvPr>
            <p:cNvSpPr/>
            <p:nvPr/>
          </p:nvSpPr>
          <p:spPr bwMode="auto">
            <a:xfrm>
              <a:off x="3719338" y="4381145"/>
              <a:ext cx="85352"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8" name="Rectangle 267">
              <a:extLst>
                <a:ext uri="{FF2B5EF4-FFF2-40B4-BE49-F238E27FC236}">
                  <a16:creationId xmlns:a16="http://schemas.microsoft.com/office/drawing/2014/main" id="{779C6548-BC9D-49BF-965C-A059A059ECE4}"/>
                </a:ext>
              </a:extLst>
            </p:cNvPr>
            <p:cNvSpPr/>
            <p:nvPr/>
          </p:nvSpPr>
          <p:spPr bwMode="auto">
            <a:xfrm>
              <a:off x="3802751" y="4381145"/>
              <a:ext cx="87291" cy="168350"/>
            </a:xfrm>
            <a:prstGeom prst="rect">
              <a:avLst/>
            </a:prstGeom>
            <a:solidFill>
              <a:schemeClr val="accent5">
                <a:lumMod val="7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9" name="Rectangle 268">
              <a:extLst>
                <a:ext uri="{FF2B5EF4-FFF2-40B4-BE49-F238E27FC236}">
                  <a16:creationId xmlns:a16="http://schemas.microsoft.com/office/drawing/2014/main" id="{EBBB21F5-A292-47BC-8A7F-C310C7F88302}"/>
                </a:ext>
              </a:extLst>
            </p:cNvPr>
            <p:cNvSpPr/>
            <p:nvPr/>
          </p:nvSpPr>
          <p:spPr bwMode="auto">
            <a:xfrm>
              <a:off x="3290641" y="4381145"/>
              <a:ext cx="684752" cy="168350"/>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Tree>
    <p:extLst>
      <p:ext uri="{BB962C8B-B14F-4D97-AF65-F5344CB8AC3E}">
        <p14:creationId xmlns:p14="http://schemas.microsoft.com/office/powerpoint/2010/main" val="1860453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Operasyonu Uzatın</a:t>
            </a:r>
            <a:endParaRPr lang="en-US" dirty="0"/>
          </a:p>
        </p:txBody>
      </p:sp>
      <p:graphicFrame>
        <p:nvGraphicFramePr>
          <p:cNvPr id="6" name="Table 5">
            <a:extLst>
              <a:ext uri="{FF2B5EF4-FFF2-40B4-BE49-F238E27FC236}">
                <a16:creationId xmlns:a16="http://schemas.microsoft.com/office/drawing/2014/main" id="{B9F2D43A-C7B3-43C8-AE13-BD6CE230A538}"/>
              </a:ext>
            </a:extLst>
          </p:cNvPr>
          <p:cNvGraphicFramePr>
            <a:graphicFrameLocks noGrp="1"/>
          </p:cNvGraphicFramePr>
          <p:nvPr>
            <p:extLst>
              <p:ext uri="{D42A27DB-BD31-4B8C-83A1-F6EECF244321}">
                <p14:modId xmlns:p14="http://schemas.microsoft.com/office/powerpoint/2010/main" val="3874163416"/>
              </p:ext>
            </p:extLst>
          </p:nvPr>
        </p:nvGraphicFramePr>
        <p:xfrm>
          <a:off x="492125" y="1536178"/>
          <a:ext cx="11552486" cy="3522662"/>
        </p:xfrm>
        <a:graphic>
          <a:graphicData uri="http://schemas.openxmlformats.org/drawingml/2006/table">
            <a:tbl>
              <a:tblPr firstRow="1" bandRow="1">
                <a:tableStyleId>{5C22544A-7EE6-4342-B048-85BDC9FD1C3A}</a:tableStyleId>
              </a:tblPr>
              <a:tblGrid>
                <a:gridCol w="2386667">
                  <a:extLst>
                    <a:ext uri="{9D8B030D-6E8A-4147-A177-3AD203B41FA5}">
                      <a16:colId xmlns:a16="http://schemas.microsoft.com/office/drawing/2014/main" val="20000"/>
                    </a:ext>
                  </a:extLst>
                </a:gridCol>
                <a:gridCol w="5039931">
                  <a:extLst>
                    <a:ext uri="{9D8B030D-6E8A-4147-A177-3AD203B41FA5}">
                      <a16:colId xmlns:a16="http://schemas.microsoft.com/office/drawing/2014/main" val="20001"/>
                    </a:ext>
                  </a:extLst>
                </a:gridCol>
                <a:gridCol w="1904256">
                  <a:extLst>
                    <a:ext uri="{9D8B030D-6E8A-4147-A177-3AD203B41FA5}">
                      <a16:colId xmlns:a16="http://schemas.microsoft.com/office/drawing/2014/main" val="20002"/>
                    </a:ext>
                  </a:extLst>
                </a:gridCol>
                <a:gridCol w="2221632">
                  <a:extLst>
                    <a:ext uri="{9D8B030D-6E8A-4147-A177-3AD203B41FA5}">
                      <a16:colId xmlns:a16="http://schemas.microsoft.com/office/drawing/2014/main" val="20003"/>
                    </a:ext>
                  </a:extLst>
                </a:gridCol>
              </a:tblGrid>
              <a:tr h="518198">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SXTB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SignExtend</a:t>
                      </a:r>
                      <a:r>
                        <a:rPr lang="en-GB" sz="1200" b="0" i="0" u="none" strike="noStrike" baseline="0" dirty="0">
                          <a:effectLst/>
                          <a:latin typeface="+mn-lt"/>
                          <a:cs typeface="Arial" panose="020B0604020202020204" pitchFamily="34" charset="0"/>
                        </a:rPr>
                        <a:t> bir veri kelimesindeki en düşük bayt</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SignExtend (Rm [7: 0])</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SXTB</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SignExtend</a:t>
                      </a:r>
                      <a:r>
                        <a:rPr lang="en-GB" sz="1200" b="0" i="0" u="none" strike="noStrike" baseline="0" dirty="0">
                          <a:effectLst/>
                          <a:latin typeface="+mn-lt"/>
                          <a:cs typeface="Arial" panose="020B0604020202020204" pitchFamily="34" charset="0"/>
                        </a:rPr>
                        <a:t> (R1 [7: 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1"/>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SXTH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SignExtend</a:t>
                      </a:r>
                      <a:r>
                        <a:rPr lang="en-GB" sz="1200" b="0" i="0" u="none" strike="noStrike" baseline="0" dirty="0">
                          <a:effectLst/>
                          <a:latin typeface="+mn-lt"/>
                          <a:cs typeface="Arial" panose="020B0604020202020204" pitchFamily="34" charset="0"/>
                        </a:rPr>
                        <a:t> bir veri kelimesinde alt yarım kelime</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SignExtend (Rm [15: 0])</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SXTH</a:t>
                      </a:r>
                      <a:r>
                        <a:rPr lang="en-GB" sz="1200" b="0" i="0" u="none" strike="noStrike" baseline="0" dirty="0">
                          <a:effectLst/>
                          <a:latin typeface="+mn-lt"/>
                          <a:cs typeface="Arial" panose="020B0604020202020204" pitchFamily="34" charset="0"/>
                        </a:rPr>
                        <a:t>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SignExtend</a:t>
                      </a:r>
                      <a:r>
                        <a:rPr lang="en-GB" sz="1200" b="0" i="0" u="none" strike="noStrike" baseline="0" dirty="0">
                          <a:effectLst/>
                          <a:latin typeface="+mn-lt"/>
                          <a:cs typeface="Arial" panose="020B0604020202020204" pitchFamily="34" charset="0"/>
                        </a:rPr>
                        <a:t> (R1 [15: 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2"/>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UXTB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Bir veri kelimesinde en düşük baytı uzatın</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Sıfır Uzatma (Rm [7: 0])</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UXTB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Sıfır Uzatma</a:t>
                      </a:r>
                      <a:r>
                        <a:rPr lang="en-GB" sz="1200" b="0" i="0" u="none" strike="noStrike" baseline="0" dirty="0">
                          <a:effectLst/>
                          <a:latin typeface="+mn-lt"/>
                          <a:cs typeface="Arial" panose="020B0604020202020204" pitchFamily="34" charset="0"/>
                        </a:rPr>
                        <a:t> (R1 [7: 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75111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UXTH &lt;Rd&gt;,</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Bir veri kelimesinde alt yarım kelimeyi uzatın</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Rd = Sıfır Uzatma (Rm [15: 0])</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UXTH R0, R1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R0 = Sıfır Uzatma</a:t>
                      </a:r>
                      <a:r>
                        <a:rPr lang="en-GB" sz="1200" b="0" i="0" u="none" strike="noStrike" baseline="0" dirty="0">
                          <a:effectLst/>
                          <a:latin typeface="+mn-lt"/>
                          <a:cs typeface="Arial" panose="020B0604020202020204" pitchFamily="34" charset="0"/>
                        </a:rPr>
                        <a:t> (R1 [15: 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3247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Program Akış Kontrolü</a:t>
            </a:r>
            <a:endParaRPr lang="en-US" dirty="0"/>
          </a:p>
        </p:txBody>
      </p:sp>
      <p:graphicFrame>
        <p:nvGraphicFramePr>
          <p:cNvPr id="6" name="Table 5">
            <a:extLst>
              <a:ext uri="{FF2B5EF4-FFF2-40B4-BE49-F238E27FC236}">
                <a16:creationId xmlns:a16="http://schemas.microsoft.com/office/drawing/2014/main" id="{0C28BA98-A902-4699-A05D-AF7ED413192D}"/>
              </a:ext>
            </a:extLst>
          </p:cNvPr>
          <p:cNvGraphicFramePr>
            <a:graphicFrameLocks noGrp="1"/>
          </p:cNvGraphicFramePr>
          <p:nvPr>
            <p:extLst>
              <p:ext uri="{D42A27DB-BD31-4B8C-83A1-F6EECF244321}">
                <p14:modId xmlns:p14="http://schemas.microsoft.com/office/powerpoint/2010/main" val="3487450405"/>
              </p:ext>
            </p:extLst>
          </p:nvPr>
        </p:nvGraphicFramePr>
        <p:xfrm>
          <a:off x="306263" y="1113099"/>
          <a:ext cx="11552486" cy="4929189"/>
        </p:xfrm>
        <a:graphic>
          <a:graphicData uri="http://schemas.openxmlformats.org/drawingml/2006/table">
            <a:tbl>
              <a:tblPr firstRow="1" bandRow="1">
                <a:tableStyleId>{5C22544A-7EE6-4342-B048-85BDC9FD1C3A}</a:tableStyleId>
              </a:tblPr>
              <a:tblGrid>
                <a:gridCol w="1798464">
                  <a:extLst>
                    <a:ext uri="{9D8B030D-6E8A-4147-A177-3AD203B41FA5}">
                      <a16:colId xmlns:a16="http://schemas.microsoft.com/office/drawing/2014/main" val="20000"/>
                    </a:ext>
                  </a:extLst>
                </a:gridCol>
                <a:gridCol w="5628134">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0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0"/>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 &lt;etiket&gt;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Bir adrese dal (koşulsuz)</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Şube aralığı</a:t>
                      </a:r>
                      <a:r>
                        <a:rPr lang="en-GB" sz="1200" b="0" i="0" u="none" strike="noStrike" baseline="0" dirty="0">
                          <a:effectLst/>
                          <a:latin typeface="+mn-lt"/>
                          <a:cs typeface="Arial" panose="020B0604020202020204" pitchFamily="34" charset="0"/>
                        </a:rPr>
                        <a:t> +/- 2046 bayt güncel PC'dir.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a:t>
                      </a:r>
                      <a:r>
                        <a:rPr lang="en-GB" sz="1200" b="0" i="0" u="none" strike="noStrike" baseline="0" dirty="0">
                          <a:effectLst/>
                          <a:latin typeface="+mn-lt"/>
                          <a:cs typeface="Arial" panose="020B0604020202020204" pitchFamily="34" charset="0"/>
                        </a:rPr>
                        <a:t> döngü</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Bilgisayarı etiketli adrese değiştirin</a:t>
                      </a:r>
                      <a:r>
                        <a:rPr lang="en-GB" sz="1200" b="0" i="0" u="none" strike="noStrike" baseline="0" dirty="0">
                          <a:effectLst/>
                          <a:latin typeface="+mn-lt"/>
                          <a:cs typeface="Arial" panose="020B0604020202020204" pitchFamily="34" charset="0"/>
                        </a:rPr>
                        <a:t> "döngü".</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1"/>
                  </a:ext>
                </a:extLst>
              </a:tr>
              <a:tr h="101792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 &lt;saniye&gt; &lt;etiket&gt;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Koşullu dallanma, dallanma</a:t>
                      </a:r>
                      <a:r>
                        <a:rPr lang="en-GB" sz="1200" b="0" i="0" u="none" strike="noStrike" baseline="0" dirty="0">
                          <a:effectLst/>
                          <a:latin typeface="+mn-lt"/>
                          <a:cs typeface="Arial" panose="020B0604020202020204" pitchFamily="34" charset="0"/>
                        </a:rPr>
                        <a:t> APSR'ye bağlı adres</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BEQ</a:t>
                      </a:r>
                      <a:r>
                        <a:rPr lang="en-GB" sz="1200" b="0" i="0" u="none" strike="noStrike" baseline="0" dirty="0">
                          <a:effectLst/>
                          <a:latin typeface="+mn-lt"/>
                          <a:cs typeface="Arial" panose="020B0604020202020204" pitchFamily="34" charset="0"/>
                        </a:rPr>
                        <a:t> döngü</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APSR.Z ise</a:t>
                      </a:r>
                      <a:r>
                        <a:rPr lang="en-GB" sz="1200" b="0" i="0" u="none" strike="noStrike" baseline="0" dirty="0">
                          <a:effectLst/>
                          <a:latin typeface="+mn-lt"/>
                          <a:cs typeface="Arial" panose="020B0604020202020204" pitchFamily="34" charset="0"/>
                        </a:rPr>
                        <a:t> = 1, sonra c</a:t>
                      </a:r>
                      <a:r>
                        <a:rPr lang="en-GB" sz="1200" b="0" i="0" u="none" strike="noStrike" dirty="0">
                          <a:effectLst/>
                          <a:latin typeface="+mn-lt"/>
                          <a:cs typeface="Arial" panose="020B0604020202020204" pitchFamily="34" charset="0"/>
                        </a:rPr>
                        <a:t>PC'yi etiketli adrese asın</a:t>
                      </a:r>
                      <a:r>
                        <a:rPr lang="en-GB" sz="1200" b="0" i="0" u="none" strike="noStrike" baseline="0" dirty="0">
                          <a:effectLst/>
                          <a:latin typeface="+mn-lt"/>
                          <a:cs typeface="Arial" panose="020B0604020202020204" pitchFamily="34" charset="0"/>
                        </a:rPr>
                        <a:t> "döngü".</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2"/>
                  </a:ext>
                </a:extLst>
              </a:tr>
              <a:tr h="1017921">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 &lt;etiket&gt;</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Dal ve bağlantı, bir adrese şube ve</a:t>
                      </a:r>
                      <a:r>
                        <a:rPr lang="en-GB" sz="1200" b="0" i="0" u="none" strike="noStrike" baseline="0" dirty="0">
                          <a:effectLst/>
                          <a:latin typeface="+mn-lt"/>
                          <a:cs typeface="Arial" panose="020B0604020202020204" pitchFamily="34" charset="0"/>
                        </a:rPr>
                        <a:t>iade adresini LR'ye kaydedin. Şube aralığı +/- 16MB mevcut PC'dir.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Genellikle bir alt yordamı veya işlevi çağırmak için kullanılır. İşlev tamamlandıktan sonra, "BX LR" yürütülerek iade edilebilir.</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 </a:t>
                      </a:r>
                      <a:r>
                        <a:rPr lang="en-GB" sz="1200" b="0" i="0" u="none" strike="noStrike" baseline="0" dirty="0">
                          <a:effectLst/>
                          <a:latin typeface="+mn-lt"/>
                          <a:cs typeface="Arial" panose="020B0604020202020204" pitchFamily="34" charset="0"/>
                        </a:rPr>
                        <a:t>functionA</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Bilgisayarı etiketli adrese değiştirin</a:t>
                      </a:r>
                      <a:r>
                        <a:rPr lang="en-GB" sz="1200" b="0" i="0" u="none" strike="noStrike" baseline="0" dirty="0">
                          <a:effectLst/>
                          <a:latin typeface="+mn-lt"/>
                          <a:cs typeface="Arial" panose="020B0604020202020204" pitchFamily="34" charset="0"/>
                        </a:rPr>
                        <a:t> "functionA", LR = PC +4</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3"/>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BX</a:t>
                      </a:r>
                      <a:r>
                        <a:rPr lang="en-GB" sz="1200" b="0" i="0" u="none" strike="noStrike" baseline="0" dirty="0">
                          <a:effectLst/>
                          <a:latin typeface="+mn-lt"/>
                          <a:cs typeface="Arial" panose="020B0604020202020204" pitchFamily="34" charset="0"/>
                        </a:rPr>
                        <a:t> &lt;Rm&gt;</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Şube ve değişim.</a:t>
                      </a:r>
                      <a:r>
                        <a:rPr lang="en-GB" sz="1200" b="0" i="0" u="none" strike="noStrike" baseline="0" dirty="0">
                          <a:effectLst/>
                          <a:latin typeface="+mn-lt"/>
                          <a:cs typeface="Arial" panose="020B0604020202020204" pitchFamily="34" charset="0"/>
                        </a:rPr>
                        <a:t> Kayıt tarafından belirtilen bir adrese dallanma ve kaydın [0] bitine bağlı olarak işlemci </a:t>
                      </a:r>
                      <a:r>
                        <a:rPr lang="en-GB" sz="1200" b="0" i="0" u="none" strike="noStrike" baseline="0" dirty="0" err="1">
                          <a:effectLst/>
                          <a:latin typeface="+mn-lt"/>
                          <a:cs typeface="Arial" panose="020B0604020202020204" pitchFamily="34" charset="0"/>
                        </a:rPr>
                        <a:t>durumunu</a:t>
                      </a:r>
                      <a:r>
                        <a:rPr lang="en-GB" sz="1200" b="0" i="0" u="none" strike="noStrike" baseline="0" dirty="0">
                          <a:effectLst/>
                          <a:latin typeface="+mn-lt"/>
                          <a:cs typeface="Arial" panose="020B0604020202020204" pitchFamily="34" charset="0"/>
                        </a:rPr>
                        <a:t> </a:t>
                      </a:r>
                      <a:r>
                        <a:rPr lang="en-GB" sz="1200" b="0" i="0" u="none" strike="noStrike" baseline="0" dirty="0" smtClean="0">
                          <a:effectLst/>
                          <a:latin typeface="+mn-lt"/>
                          <a:cs typeface="Arial" panose="020B0604020202020204" pitchFamily="34" charset="0"/>
                        </a:rPr>
                        <a:t>(arm </a:t>
                      </a:r>
                      <a:r>
                        <a:rPr lang="en-GB" sz="1200" b="0" i="0" u="none" strike="noStrike" baseline="0" dirty="0" err="1">
                          <a:effectLst/>
                          <a:latin typeface="+mn-lt"/>
                          <a:cs typeface="Arial" panose="020B0604020202020204" pitchFamily="34" charset="0"/>
                        </a:rPr>
                        <a:t>veya</a:t>
                      </a:r>
                      <a:r>
                        <a:rPr lang="en-GB" sz="1200" b="0" i="0" u="none" strike="noStrike" baseline="0" dirty="0">
                          <a:effectLst/>
                          <a:latin typeface="+mn-lt"/>
                          <a:cs typeface="Arial" panose="020B0604020202020204" pitchFamily="34" charset="0"/>
                        </a:rPr>
                        <a:t> </a:t>
                      </a:r>
                      <a:r>
                        <a:rPr lang="en-GB" sz="1200" b="0" i="0" u="none" strike="noStrike" baseline="0" dirty="0" smtClean="0">
                          <a:effectLst/>
                          <a:latin typeface="+mn-lt"/>
                          <a:cs typeface="Arial" panose="020B0604020202020204" pitchFamily="34" charset="0"/>
                        </a:rPr>
                        <a:t>thumb) </a:t>
                      </a:r>
                      <a:r>
                        <a:rPr lang="en-GB" sz="1200" b="0" i="0" u="none" strike="noStrike" baseline="0" dirty="0">
                          <a:effectLst/>
                          <a:latin typeface="+mn-lt"/>
                          <a:cs typeface="Arial" panose="020B0604020202020204" pitchFamily="34" charset="0"/>
                        </a:rPr>
                        <a:t>değiştirin (Arm için 0; </a:t>
                      </a:r>
                      <a:r>
                        <a:rPr lang="en-GB" sz="1200" b="0" i="0" u="none" strike="noStrike" baseline="0" dirty="0" smtClean="0">
                          <a:effectLst/>
                          <a:latin typeface="+mn-lt"/>
                          <a:cs typeface="Arial" panose="020B0604020202020204" pitchFamily="34" charset="0"/>
                        </a:rPr>
                        <a:t>thumb </a:t>
                      </a:r>
                      <a:r>
                        <a:rPr lang="en-GB" sz="1200" b="0" i="0" u="none" strike="noStrike" baseline="0" dirty="0">
                          <a:effectLst/>
                          <a:latin typeface="+mn-lt"/>
                          <a:cs typeface="Arial" panose="020B0604020202020204" pitchFamily="34" charset="0"/>
                        </a:rPr>
                        <a:t>için 1)</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BX R0</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PC</a:t>
                      </a:r>
                      <a:r>
                        <a:rPr lang="en-GB" sz="1200" b="0" i="0" u="none" strike="noStrike" baseline="0" dirty="0">
                          <a:effectLst/>
                          <a:latin typeface="+mn-lt"/>
                          <a:cs typeface="Arial" panose="020B0604020202020204" pitchFamily="34" charset="0"/>
                        </a:rPr>
                        <a:t> = R0</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4"/>
                  </a:ext>
                </a:extLst>
              </a:tr>
              <a:tr h="79171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BLX</a:t>
                      </a: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Şube</a:t>
                      </a:r>
                      <a:r>
                        <a:rPr lang="en-GB" sz="1200" b="0" i="0" u="none" strike="noStrike" baseline="0" dirty="0">
                          <a:effectLst/>
                          <a:latin typeface="+mn-lt"/>
                          <a:cs typeface="Arial" panose="020B0604020202020204" pitchFamily="34" charset="0"/>
                        </a:rPr>
                        <a:t> ve değişim ile bağlantı kurun. </a:t>
                      </a:r>
                      <a:r>
                        <a:rPr lang="en-GB" sz="1200" b="0" i="0" u="none" strike="noStrike" dirty="0">
                          <a:effectLst/>
                          <a:latin typeface="+mn-lt"/>
                          <a:cs typeface="Arial" panose="020B0604020202020204" pitchFamily="34" charset="0"/>
                        </a:rPr>
                        <a:t>Kayıt tarafından belirtilen bir adrese dalın, iade adresini kaydedin</a:t>
                      </a:r>
                      <a:r>
                        <a:rPr lang="en-GB" sz="1200" b="0" i="0" u="none" strike="noStrike" baseline="0" dirty="0">
                          <a:effectLst/>
                          <a:latin typeface="+mn-lt"/>
                          <a:cs typeface="Arial" panose="020B0604020202020204" pitchFamily="34" charset="0"/>
                        </a:rPr>
                        <a:t> LR'ye ve kaydın bit [0] 'a bağlı olarak işlemci durumunu değiştirin.</a:t>
                      </a:r>
                      <a:endParaRPr lang="en-GB" sz="1200" b="0" i="0" u="none" strike="noStrike" dirty="0">
                        <a:effectLst/>
                        <a:latin typeface="+mn-lt"/>
                        <a:cs typeface="Arial" panose="020B0604020202020204" pitchFamily="34" charset="0"/>
                      </a:endParaRPr>
                    </a:p>
                  </a:txBody>
                  <a:tcPr marL="121872" marR="121872" marT="45721" marB="45721"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BLX R0</a:t>
                      </a:r>
                    </a:p>
                  </a:txBody>
                  <a:tcPr marL="121872" marR="121872"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PC = R0</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LR = PC +4</a:t>
                      </a:r>
                      <a:endParaRPr lang="en-GB" sz="1200" b="0" i="0" u="none" strike="noStrike" dirty="0">
                        <a:effectLst/>
                        <a:latin typeface="+mn-lt"/>
                        <a:cs typeface="Arial" panose="020B0604020202020204" pitchFamily="34" charset="0"/>
                      </a:endParaRPr>
                    </a:p>
                  </a:txBody>
                  <a:tcPr marL="121872" marR="121872" marT="45721" marB="457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54997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Koşullu Dal için Son Ekler (B &lt;cond&gt;)</a:t>
            </a:r>
            <a:endParaRPr lang="en-US" dirty="0"/>
          </a:p>
        </p:txBody>
      </p:sp>
      <p:graphicFrame>
        <p:nvGraphicFramePr>
          <p:cNvPr id="6" name="Table 5">
            <a:extLst>
              <a:ext uri="{FF2B5EF4-FFF2-40B4-BE49-F238E27FC236}">
                <a16:creationId xmlns:a16="http://schemas.microsoft.com/office/drawing/2014/main" id="{E352AFDA-E75F-4171-9077-9078127E143A}"/>
              </a:ext>
            </a:extLst>
          </p:cNvPr>
          <p:cNvGraphicFramePr>
            <a:graphicFrameLocks noGrp="1"/>
          </p:cNvGraphicFramePr>
          <p:nvPr>
            <p:extLst>
              <p:ext uri="{D42A27DB-BD31-4B8C-83A1-F6EECF244321}">
                <p14:modId xmlns:p14="http://schemas.microsoft.com/office/powerpoint/2010/main" val="3911309801"/>
              </p:ext>
            </p:extLst>
          </p:nvPr>
        </p:nvGraphicFramePr>
        <p:xfrm>
          <a:off x="317376" y="949325"/>
          <a:ext cx="11501706" cy="5251450"/>
        </p:xfrm>
        <a:graphic>
          <a:graphicData uri="http://schemas.openxmlformats.org/drawingml/2006/table">
            <a:tbl>
              <a:tblPr firstRow="1" bandRow="1">
                <a:tableStyleId>{5C22544A-7EE6-4342-B048-85BDC9FD1C3A}</a:tableStyleId>
              </a:tblPr>
              <a:tblGrid>
                <a:gridCol w="2322924">
                  <a:extLst>
                    <a:ext uri="{9D8B030D-6E8A-4147-A177-3AD203B41FA5}">
                      <a16:colId xmlns:a16="http://schemas.microsoft.com/office/drawing/2014/main" val="20000"/>
                    </a:ext>
                  </a:extLst>
                </a:gridCol>
                <a:gridCol w="3205737">
                  <a:extLst>
                    <a:ext uri="{9D8B030D-6E8A-4147-A177-3AD203B41FA5}">
                      <a16:colId xmlns:a16="http://schemas.microsoft.com/office/drawing/2014/main" val="20001"/>
                    </a:ext>
                  </a:extLst>
                </a:gridCol>
                <a:gridCol w="5973045">
                  <a:extLst>
                    <a:ext uri="{9D8B030D-6E8A-4147-A177-3AD203B41FA5}">
                      <a16:colId xmlns:a16="http://schemas.microsoft.com/office/drawing/2014/main" val="20002"/>
                    </a:ext>
                  </a:extLst>
                </a:gridCol>
              </a:tblGrid>
              <a:tr h="393282">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Sonek</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Şube durumu</a:t>
                      </a:r>
                      <a:endParaRPr lang="en-GB" sz="14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Bayraklar (APSR)</a:t>
                      </a:r>
                      <a:endParaRPr lang="en-GB" sz="1400" b="0" i="0" u="none" strike="noStrike" dirty="0">
                        <a:effectLst/>
                        <a:latin typeface="+mn-lt"/>
                        <a:cs typeface="Arial" panose="020B0604020202020204" pitchFamily="34" charset="0"/>
                      </a:endParaRPr>
                    </a:p>
                  </a:txBody>
                  <a:tcPr marL="121872" marR="121872" marT="45717" marB="45717" anchor="ctr"/>
                </a:tc>
                <a:extLst>
                  <a:ext uri="{0D108BD9-81ED-4DB2-BD59-A6C34878D82A}">
                    <a16:rowId xmlns:a16="http://schemas.microsoft.com/office/drawing/2014/main" val="10000"/>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EQ</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Eşit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APSR.Z = 1</a:t>
                      </a:r>
                    </a:p>
                  </a:txBody>
                  <a:tcPr marL="121872" marR="121872" marT="45717" marB="45717" anchor="ctr"/>
                </a:tc>
                <a:extLst>
                  <a:ext uri="{0D108BD9-81ED-4DB2-BD59-A6C34878D82A}">
                    <a16:rowId xmlns:a16="http://schemas.microsoft.com/office/drawing/2014/main" val="10001"/>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NE</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Eşit değil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APSR.Z = 0</a:t>
                      </a:r>
                    </a:p>
                  </a:txBody>
                  <a:tcPr marL="121872" marR="121872" marT="45717" marB="45717" anchor="ctr"/>
                </a:tc>
                <a:extLst>
                  <a:ext uri="{0D108BD9-81ED-4DB2-BD59-A6C34878D82A}">
                    <a16:rowId xmlns:a16="http://schemas.microsoft.com/office/drawing/2014/main" val="10002"/>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CS</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Taşımak</a:t>
                      </a:r>
                      <a:r>
                        <a:rPr lang="en-GB" sz="1200" b="0" i="0" u="none" strike="noStrike" baseline="0" dirty="0">
                          <a:effectLst/>
                          <a:latin typeface="+mn-lt"/>
                          <a:cs typeface="Arial" panose="020B0604020202020204" pitchFamily="34" charset="0"/>
                        </a:rPr>
                        <a:t> Ayarlamak</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1</a:t>
                      </a:r>
                    </a:p>
                  </a:txBody>
                  <a:tcPr marL="121872" marR="121872" marT="45717" marB="45717" anchor="ctr"/>
                </a:tc>
                <a:extLst>
                  <a:ext uri="{0D108BD9-81ED-4DB2-BD59-A6C34878D82A}">
                    <a16:rowId xmlns:a16="http://schemas.microsoft.com/office/drawing/2014/main" val="10003"/>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CC</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Temiz taşı</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0</a:t>
                      </a:r>
                    </a:p>
                  </a:txBody>
                  <a:tcPr marL="121872" marR="121872" marT="45717" marB="45717" anchor="ctr"/>
                </a:tc>
                <a:extLst>
                  <a:ext uri="{0D108BD9-81ED-4DB2-BD59-A6C34878D82A}">
                    <a16:rowId xmlns:a16="http://schemas.microsoft.com/office/drawing/2014/main" val="10004"/>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Mİ</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Olumsuz</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1</a:t>
                      </a:r>
                    </a:p>
                  </a:txBody>
                  <a:tcPr marL="121872" marR="121872" marT="45717" marB="45717" anchor="ctr"/>
                </a:tc>
                <a:extLst>
                  <a:ext uri="{0D108BD9-81ED-4DB2-BD59-A6C34878D82A}">
                    <a16:rowId xmlns:a16="http://schemas.microsoft.com/office/drawing/2014/main" val="10005"/>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PL</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Pozitif</a:t>
                      </a:r>
                      <a:r>
                        <a:rPr lang="en-GB" sz="1200" b="0" i="0" u="none" strike="noStrike" baseline="0" dirty="0">
                          <a:effectLst/>
                          <a:latin typeface="+mn-lt"/>
                          <a:cs typeface="Arial" panose="020B0604020202020204" pitchFamily="34" charset="0"/>
                        </a:rPr>
                        <a:t> </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0</a:t>
                      </a:r>
                    </a:p>
                  </a:txBody>
                  <a:tcPr marL="121872" marR="121872" marT="45717" marB="45717" anchor="ctr"/>
                </a:tc>
                <a:extLst>
                  <a:ext uri="{0D108BD9-81ED-4DB2-BD59-A6C34878D82A}">
                    <a16:rowId xmlns:a16="http://schemas.microsoft.com/office/drawing/2014/main" val="10006"/>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VS</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Taşma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 1</a:t>
                      </a:r>
                    </a:p>
                  </a:txBody>
                  <a:tcPr marL="121872" marR="121872" marT="45717" marB="45717" anchor="ctr"/>
                </a:tc>
                <a:extLst>
                  <a:ext uri="{0D108BD9-81ED-4DB2-BD59-A6C34878D82A}">
                    <a16:rowId xmlns:a16="http://schemas.microsoft.com/office/drawing/2014/main" val="10007"/>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VC</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Taşma yok</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 0</a:t>
                      </a:r>
                    </a:p>
                  </a:txBody>
                  <a:tcPr marL="121872" marR="121872" marT="45717" marB="45717" anchor="ctr"/>
                </a:tc>
                <a:extLst>
                  <a:ext uri="{0D108BD9-81ED-4DB2-BD59-A6C34878D82A}">
                    <a16:rowId xmlns:a16="http://schemas.microsoft.com/office/drawing/2014/main" val="10008"/>
                  </a:ext>
                </a:extLst>
              </a:tr>
              <a:tr h="347012">
                <a:tc>
                  <a:txBody>
                    <a:bodyPr/>
                    <a:lstStyle/>
                    <a:p>
                      <a:pPr marL="0" algn="l" rtl="0" eaLnBrk="1" fontAlgn="t" latinLnBrk="0" hangingPunct="1">
                        <a:spcBef>
                          <a:spcPts val="0"/>
                        </a:spcBef>
                        <a:spcAft>
                          <a:spcPts val="0"/>
                        </a:spcAft>
                      </a:pPr>
                      <a:r>
                        <a:rPr lang="tr-TR" sz="1200" b="0" i="0" u="none" strike="noStrike" dirty="0" smtClean="0">
                          <a:effectLst/>
                          <a:latin typeface="+mn-lt"/>
                          <a:cs typeface="Arial" panose="020B0604020202020204" pitchFamily="34" charset="0"/>
                        </a:rPr>
                        <a:t>HI</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algn="l" rtl="0" eaLnBrk="1" fontAlgn="t" latinLnBrk="0" hangingPunct="1">
                        <a:spcBef>
                          <a:spcPts val="0"/>
                        </a:spcBef>
                        <a:spcAft>
                          <a:spcPts val="0"/>
                        </a:spcAft>
                      </a:pPr>
                      <a:r>
                        <a:rPr lang="tr-TR" sz="1200" b="0" i="0" u="none" strike="noStrike" dirty="0" smtClean="0">
                          <a:effectLst/>
                          <a:latin typeface="+mn-lt"/>
                          <a:cs typeface="Arial" panose="020B0604020202020204" pitchFamily="34" charset="0"/>
                        </a:rPr>
                        <a:t>işaretsiz</a:t>
                      </a:r>
                      <a:r>
                        <a:rPr lang="en-GB" sz="1200" b="0" i="0" u="none" strike="noStrike" baseline="0" dirty="0" smtClean="0">
                          <a:effectLst/>
                          <a:latin typeface="+mn-lt"/>
                          <a:cs typeface="Arial" panose="020B0604020202020204" pitchFamily="34" charset="0"/>
                        </a:rPr>
                        <a:t> </a:t>
                      </a:r>
                      <a:r>
                        <a:rPr lang="en-GB" sz="1200" b="0" i="0" u="none" strike="noStrike" baseline="0" dirty="0">
                          <a:effectLst/>
                          <a:latin typeface="+mn-lt"/>
                          <a:cs typeface="Arial" panose="020B0604020202020204" pitchFamily="34" charset="0"/>
                        </a:rPr>
                        <a:t>daha yüksek</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1 ve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0</a:t>
                      </a:r>
                    </a:p>
                  </a:txBody>
                  <a:tcPr marL="121872" marR="121872" marT="45717" marB="45717" anchor="ctr"/>
                </a:tc>
                <a:extLst>
                  <a:ext uri="{0D108BD9-81ED-4DB2-BD59-A6C34878D82A}">
                    <a16:rowId xmlns:a16="http://schemas.microsoft.com/office/drawing/2014/main" val="10009"/>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LS</a:t>
                      </a:r>
                    </a:p>
                  </a:txBody>
                  <a:tcPr marL="121872" marR="121872" marT="45717" marB="45717" anchor="ctr"/>
                </a:tc>
                <a:tc>
                  <a:txBody>
                    <a:bodyPr/>
                    <a:lstStyle/>
                    <a:p>
                      <a:pPr marL="0" algn="l" rtl="0" eaLnBrk="1" fontAlgn="t" latinLnBrk="0" hangingPunct="1">
                        <a:spcBef>
                          <a:spcPts val="0"/>
                        </a:spcBef>
                        <a:spcAft>
                          <a:spcPts val="0"/>
                        </a:spcAft>
                      </a:pPr>
                      <a:r>
                        <a:rPr lang="tr-TR" sz="1200" b="0" i="0" u="none" strike="noStrike" dirty="0" smtClean="0">
                          <a:effectLst/>
                          <a:latin typeface="+mn-lt"/>
                          <a:cs typeface="Arial" panose="020B0604020202020204" pitchFamily="34" charset="0"/>
                        </a:rPr>
                        <a:t>işaretsiz</a:t>
                      </a:r>
                      <a:r>
                        <a:rPr lang="en-GB" sz="1200" b="0" i="0" u="none" strike="noStrike" dirty="0" smtClean="0">
                          <a:effectLst/>
                          <a:latin typeface="+mn-lt"/>
                          <a:cs typeface="Arial" panose="020B0604020202020204" pitchFamily="34" charset="0"/>
                        </a:rPr>
                        <a:t> </a:t>
                      </a:r>
                      <a:r>
                        <a:rPr lang="en-GB" sz="1200" b="0" i="0" u="none" strike="noStrike" dirty="0">
                          <a:effectLst/>
                          <a:latin typeface="+mn-lt"/>
                          <a:cs typeface="Arial" panose="020B0604020202020204" pitchFamily="34" charset="0"/>
                        </a:rPr>
                        <a:t>alt veya aynı</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C = 0 veya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1</a:t>
                      </a:r>
                    </a:p>
                  </a:txBody>
                  <a:tcPr marL="121872" marR="121872" marT="45717" marB="45717" anchor="ctr"/>
                </a:tc>
                <a:extLst>
                  <a:ext uri="{0D108BD9-81ED-4DB2-BD59-A6C34878D82A}">
                    <a16:rowId xmlns:a16="http://schemas.microsoft.com/office/drawing/2014/main" val="10010"/>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GE </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Daha büyük veya eşit </a:t>
                      </a:r>
                      <a:r>
                        <a:rPr lang="en-GB" sz="1200" b="0" i="0" u="none" strike="noStrike" dirty="0" err="1">
                          <a:effectLst/>
                          <a:latin typeface="+mn-lt"/>
                          <a:cs typeface="Arial" panose="020B0604020202020204" pitchFamily="34" charset="0"/>
                        </a:rPr>
                        <a:t>olarak</a:t>
                      </a:r>
                      <a:r>
                        <a:rPr lang="en-GB" sz="1200" b="0" i="0" u="none" strike="noStrike" dirty="0">
                          <a:effectLst/>
                          <a:latin typeface="+mn-lt"/>
                          <a:cs typeface="Arial" panose="020B0604020202020204" pitchFamily="34" charset="0"/>
                        </a:rPr>
                        <a:t> </a:t>
                      </a:r>
                      <a:r>
                        <a:rPr lang="tr-TR" sz="1200" b="0" i="0" u="none" strike="noStrike" dirty="0" smtClean="0">
                          <a:effectLst/>
                          <a:latin typeface="+mn-lt"/>
                          <a:cs typeface="Arial" panose="020B0604020202020204" pitchFamily="34" charset="0"/>
                        </a:rPr>
                        <a:t>işaretsiz</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a:t>
                      </a:r>
                    </a:p>
                  </a:txBody>
                  <a:tcPr marL="121872" marR="121872" marT="45717" marB="45717" anchor="ctr"/>
                </a:tc>
                <a:extLst>
                  <a:ext uri="{0D108BD9-81ED-4DB2-BD59-A6C34878D82A}">
                    <a16:rowId xmlns:a16="http://schemas.microsoft.com/office/drawing/2014/main" val="10011"/>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Daha az şarkı söyledi</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 </a:t>
                      </a:r>
                    </a:p>
                  </a:txBody>
                  <a:tcPr marL="121872" marR="121872" marT="45717" marB="45717" anchor="ctr"/>
                </a:tc>
                <a:extLst>
                  <a:ext uri="{0D108BD9-81ED-4DB2-BD59-A6C34878D82A}">
                    <a16:rowId xmlns:a16="http://schemas.microsoft.com/office/drawing/2014/main" val="10012"/>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GT</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Şundan </a:t>
                      </a:r>
                      <a:r>
                        <a:rPr lang="en-GB" sz="1200" b="0" i="0" u="none" strike="noStrike" dirty="0" err="1">
                          <a:effectLst/>
                          <a:latin typeface="+mn-lt"/>
                          <a:cs typeface="Arial" panose="020B0604020202020204" pitchFamily="34" charset="0"/>
                        </a:rPr>
                        <a:t>büyük</a:t>
                      </a:r>
                      <a:r>
                        <a:rPr lang="en-GB" sz="1200" b="0" i="0" u="none" strike="noStrike" dirty="0">
                          <a:effectLst/>
                          <a:latin typeface="+mn-lt"/>
                          <a:cs typeface="Arial" panose="020B0604020202020204" pitchFamily="34" charset="0"/>
                        </a:rPr>
                        <a:t> </a:t>
                      </a:r>
                      <a:r>
                        <a:rPr lang="tr-TR" sz="1200" b="0" i="0" u="none" strike="noStrike" dirty="0" smtClean="0">
                          <a:effectLst/>
                          <a:latin typeface="+mn-lt"/>
                          <a:cs typeface="Arial" panose="020B0604020202020204" pitchFamily="34" charset="0"/>
                        </a:rPr>
                        <a:t>işaretli</a:t>
                      </a:r>
                      <a:r>
                        <a:rPr lang="en-GB" sz="1200" b="0" i="0" u="none" strike="noStrike" dirty="0" smtClean="0">
                          <a:effectLst/>
                          <a:latin typeface="+mn-lt"/>
                          <a:cs typeface="Arial" panose="020B0604020202020204" pitchFamily="34" charset="0"/>
                        </a:rPr>
                        <a:t>:</a:t>
                      </a:r>
                      <a:endParaRPr lang="en-GB" sz="1200" b="0" i="0" u="none" strike="noStrike" dirty="0">
                        <a:effectLst/>
                        <a:latin typeface="+mn-lt"/>
                        <a:cs typeface="Arial" panose="020B0604020202020204" pitchFamily="34" charset="0"/>
                      </a:endParaRP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0) ve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a:t>
                      </a:r>
                    </a:p>
                  </a:txBody>
                  <a:tcPr marL="121872" marR="121872" marT="45717" marB="45717" anchor="ctr"/>
                </a:tc>
                <a:extLst>
                  <a:ext uri="{0D108BD9-81ED-4DB2-BD59-A6C34878D82A}">
                    <a16:rowId xmlns:a16="http://schemas.microsoft.com/office/drawing/2014/main" val="10013"/>
                  </a:ext>
                </a:extLst>
              </a:tr>
              <a:tr h="34701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LE</a:t>
                      </a:r>
                    </a:p>
                  </a:txBody>
                  <a:tcPr marL="121872" marR="121872" marT="45717" marB="45717"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Daha küçük veya eşit </a:t>
                      </a:r>
                      <a:r>
                        <a:rPr lang="en-GB" sz="1200" b="0" i="0" u="none" strike="noStrike" dirty="0" err="1">
                          <a:effectLst/>
                          <a:latin typeface="+mn-lt"/>
                          <a:cs typeface="Arial" panose="020B0604020202020204" pitchFamily="34" charset="0"/>
                        </a:rPr>
                        <a:t>olarak</a:t>
                      </a:r>
                      <a:r>
                        <a:rPr lang="en-GB" sz="1200" b="0" i="0" u="none" strike="noStrike" dirty="0">
                          <a:effectLst/>
                          <a:latin typeface="+mn-lt"/>
                          <a:cs typeface="Arial" panose="020B0604020202020204" pitchFamily="34" charset="0"/>
                        </a:rPr>
                        <a:t> </a:t>
                      </a:r>
                      <a:r>
                        <a:rPr lang="tr-TR" sz="1200" b="0" i="0" u="none" strike="noStrike" dirty="0" smtClean="0">
                          <a:effectLst/>
                          <a:latin typeface="+mn-lt"/>
                          <a:cs typeface="Arial" panose="020B0604020202020204" pitchFamily="34" charset="0"/>
                        </a:rPr>
                        <a:t>işaretli</a:t>
                      </a:r>
                    </a:p>
                  </a:txBody>
                  <a:tcPr marL="121872" marR="121872" marT="45717" marB="45717"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Z = 1) veya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N! = </a:t>
                      </a:r>
                      <a:r>
                        <a:rPr lang="en-GB" sz="1200" b="0" i="0" u="none" strike="noStrike" dirty="0">
                          <a:effectLst/>
                          <a:latin typeface="+mn-lt"/>
                          <a:cs typeface="Arial" panose="020B0604020202020204" pitchFamily="34" charset="0"/>
                        </a:rPr>
                        <a:t>APSR.</a:t>
                      </a:r>
                      <a:r>
                        <a:rPr lang="en-GB" sz="1200" b="0" i="0" u="none" strike="noStrike" baseline="0" dirty="0">
                          <a:effectLst/>
                          <a:latin typeface="+mn-lt"/>
                          <a:cs typeface="Arial" panose="020B0604020202020204" pitchFamily="34" charset="0"/>
                        </a:rPr>
                        <a:t>V)</a:t>
                      </a:r>
                    </a:p>
                  </a:txBody>
                  <a:tcPr marL="121872" marR="121872" marT="45717" marB="45717"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8176219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Koşullu Dal Örneği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altLang="en-US" dirty="0">
                <a:ea typeface="ＭＳ Ｐゴシック" panose="020B0600070205080204" pitchFamily="34" charset="-128"/>
              </a:rPr>
              <a:t>Basit bir döngü</a:t>
            </a:r>
          </a:p>
          <a:p>
            <a:pPr algn="l" rtl="0"/>
            <a:r>
              <a:rPr lang="en-US" dirty="0"/>
              <a:t>-------------------------------------------------- ------</a:t>
            </a:r>
          </a:p>
          <a:p>
            <a:pPr algn="l" rtl="0"/>
            <a:r>
              <a:rPr lang="en-US" dirty="0">
                <a:latin typeface="Calibri" panose="020F0502020204030204" pitchFamily="34" charset="0"/>
              </a:rPr>
              <a:t>MOVS R0, # 4; Döngü sayacı başlangıç ​​değeri 4</a:t>
            </a:r>
          </a:p>
          <a:p>
            <a:pPr algn="l" rtl="0"/>
            <a:r>
              <a:rPr lang="en-GB" dirty="0">
                <a:latin typeface="Calibri" panose="020F0502020204030204" pitchFamily="34" charset="0"/>
              </a:rPr>
              <a:t>döngü; "Döngü" bir adres etiketidir</a:t>
            </a:r>
          </a:p>
          <a:p>
            <a:pPr algn="l" rtl="0"/>
            <a:r>
              <a:rPr lang="en-US" dirty="0">
                <a:latin typeface="Calibri" panose="020F0502020204030204" pitchFamily="34" charset="0"/>
              </a:rPr>
              <a:t>SUBS R0, # 1; 1 azalt ve güncelleme işareti</a:t>
            </a:r>
          </a:p>
          <a:p>
            <a:pPr algn="l" rtl="0"/>
            <a:r>
              <a:rPr lang="en-US" dirty="0">
                <a:latin typeface="Calibri" panose="020F0502020204030204" pitchFamily="34" charset="0"/>
              </a:rPr>
              <a:t>BGT </a:t>
            </a:r>
            <a:r>
              <a:rPr lang="en-US" smtClean="0">
                <a:latin typeface="Calibri" panose="020F0502020204030204" pitchFamily="34" charset="0"/>
              </a:rPr>
              <a:t>döngü; </a:t>
            </a:r>
            <a:r>
              <a:rPr lang="en-US" dirty="0">
                <a:latin typeface="Calibri" panose="020F0502020204030204" pitchFamily="34" charset="0"/>
              </a:rPr>
              <a:t>R0, (GT) 1'den Büyükse, daldan döngüye</a:t>
            </a:r>
          </a:p>
          <a:p>
            <a:pPr algn="l" rtl="0"/>
            <a:r>
              <a:rPr lang="en-US" dirty="0"/>
              <a:t>-------------------------------------------------- ------</a:t>
            </a:r>
          </a:p>
          <a:p>
            <a:pPr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29896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Çip Üzerinde Sistem Oluşturmak</a:t>
            </a:r>
            <a:endParaRPr lang="en-US" dirty="0"/>
          </a:p>
        </p:txBody>
      </p:sp>
      <p:sp>
        <p:nvSpPr>
          <p:cNvPr id="6" name="Rectangle 5">
            <a:extLst>
              <a:ext uri="{FF2B5EF4-FFF2-40B4-BE49-F238E27FC236}">
                <a16:creationId xmlns:a16="http://schemas.microsoft.com/office/drawing/2014/main" id="{C662AD81-7DE7-49FF-BDFC-180B81E03A5F}"/>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AA477B59-5D23-4970-A2B7-EB093D844443}"/>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49299C0E-6932-4086-A37B-658EC377DAB3}"/>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F5499C39-9D49-4A87-BBF5-32C84711EA22}"/>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19A2887A-CD6F-4685-AE40-1E6B9F70A688}"/>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242AD02C-4C92-4BF6-A4B9-76EACB8365DA}"/>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65CFC688-9D1F-4880-8432-33C31DBE54D0}"/>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segmentli</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9DCB29C5-B6A6-4FD2-8C0F-A9BA8516374D}"/>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smtClean="0">
                <a:cs typeface="Arial" charset="0"/>
              </a:rPr>
              <a:t>arm </a:t>
            </a:r>
            <a:r>
              <a:rPr lang="en-GB" sz="1200" dirty="0">
                <a:cs typeface="Arial" charset="0"/>
              </a:rPr>
              <a:t>CMSIS-Core</a:t>
            </a:r>
          </a:p>
        </p:txBody>
      </p:sp>
      <p:sp>
        <p:nvSpPr>
          <p:cNvPr id="14" name="Rectangle 13">
            <a:extLst>
              <a:ext uri="{FF2B5EF4-FFF2-40B4-BE49-F238E27FC236}">
                <a16:creationId xmlns:a16="http://schemas.microsoft.com/office/drawing/2014/main" id="{123D96EC-1013-48A8-8ACA-FF19AAABDEBB}"/>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C1EA8CFB-B9B3-4012-86AB-4E9124C5B030}"/>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619AF0B5-10A1-40FB-8CCD-EC5EE16896DF}"/>
              </a:ext>
            </a:extLst>
          </p:cNvPr>
          <p:cNvSpPr/>
          <p:nvPr/>
        </p:nvSpPr>
        <p:spPr bwMode="auto">
          <a:xfrm>
            <a:off x="2888121" y="3438865"/>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smtClean="0">
                <a:cs typeface="Arial" charset="0"/>
              </a:rPr>
              <a:t>arm </a:t>
            </a:r>
            <a:r>
              <a:rPr lang="en-GB" dirty="0">
                <a:cs typeface="Arial" charset="0"/>
              </a:rPr>
              <a:t>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076388FE-556B-46F7-A0B2-F57EC8210A20}"/>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4474391E-4AAA-4E85-8A77-C0C75117C33D}"/>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56E2A0E3-AD7B-40CA-B5FC-478587E1855D}"/>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1D2062AD-A0FB-440B-A0CF-054820450024}"/>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Donanım tasarımı</a:t>
            </a:r>
          </a:p>
        </p:txBody>
      </p:sp>
      <p:sp>
        <p:nvSpPr>
          <p:cNvPr id="21" name="TextBox 22">
            <a:extLst>
              <a:ext uri="{FF2B5EF4-FFF2-40B4-BE49-F238E27FC236}">
                <a16:creationId xmlns:a16="http://schemas.microsoft.com/office/drawing/2014/main" id="{B8C867FC-EA75-4C58-A0EA-A368444FC78A}"/>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düşük seviyeli sürücü ve kitaplık programlama </a:t>
            </a:r>
          </a:p>
        </p:txBody>
      </p:sp>
      <p:sp>
        <p:nvSpPr>
          <p:cNvPr id="22" name="TextBox 23">
            <a:extLst>
              <a:ext uri="{FF2B5EF4-FFF2-40B4-BE49-F238E27FC236}">
                <a16:creationId xmlns:a16="http://schemas.microsoft.com/office/drawing/2014/main" id="{FF0FC90F-CC9B-44BB-A91C-01C30B7D1AF2}"/>
              </a:ext>
            </a:extLst>
          </p:cNvPr>
          <p:cNvSpPr txBox="1">
            <a:spLocks noChangeArrowheads="1"/>
          </p:cNvSpPr>
          <p:nvPr/>
        </p:nvSpPr>
        <p:spPr bwMode="auto">
          <a:xfrm>
            <a:off x="448557" y="1585050"/>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üst düzey </a:t>
            </a:r>
          </a:p>
          <a:p>
            <a:pPr algn="l" rtl="0" eaLnBrk="1" hangingPunct="1"/>
            <a:r>
              <a:rPr lang="en-GB" b="0" dirty="0"/>
              <a:t>uygulama geliştirme</a:t>
            </a:r>
          </a:p>
        </p:txBody>
      </p:sp>
      <p:sp>
        <p:nvSpPr>
          <p:cNvPr id="23" name="Up Arrow 40">
            <a:extLst>
              <a:ext uri="{FF2B5EF4-FFF2-40B4-BE49-F238E27FC236}">
                <a16:creationId xmlns:a16="http://schemas.microsoft.com/office/drawing/2014/main" id="{B0F14987-C20D-400D-99EB-DB523F40BDF4}"/>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01626443-61F6-4FEC-9061-76F139BFC473}"/>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7835D95E-8418-4DD4-95EF-7E5CE3915407}"/>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6DB819B6-2641-48B5-9942-E0658AB9045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E4A9D7AC-434C-45BB-88EE-45FB3D9279CA}"/>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04B0A337-D4AC-4B51-979C-3C3D0C33115D}"/>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AHB</a:t>
            </a:r>
          </a:p>
        </p:txBody>
      </p:sp>
      <p:sp>
        <p:nvSpPr>
          <p:cNvPr id="29" name="Rectangle 28">
            <a:extLst>
              <a:ext uri="{FF2B5EF4-FFF2-40B4-BE49-F238E27FC236}">
                <a16:creationId xmlns:a16="http://schemas.microsoft.com/office/drawing/2014/main" id="{F271619B-BACD-4584-ACEF-FBE42B9F6973}"/>
              </a:ext>
            </a:extLst>
          </p:cNvPr>
          <p:cNvSpPr/>
          <p:nvPr/>
        </p:nvSpPr>
        <p:spPr bwMode="auto">
          <a:xfrm>
            <a:off x="2789734" y="3310277"/>
            <a:ext cx="2901874"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Bellek Bariyeri Talimatları</a:t>
            </a:r>
            <a:endParaRPr lang="en-US" dirty="0"/>
          </a:p>
        </p:txBody>
      </p:sp>
      <p:graphicFrame>
        <p:nvGraphicFramePr>
          <p:cNvPr id="6" name="Table 5">
            <a:extLst>
              <a:ext uri="{FF2B5EF4-FFF2-40B4-BE49-F238E27FC236}">
                <a16:creationId xmlns:a16="http://schemas.microsoft.com/office/drawing/2014/main" id="{8257DECD-7CB2-475D-AD9A-88CB0460A12E}"/>
              </a:ext>
            </a:extLst>
          </p:cNvPr>
          <p:cNvGraphicFramePr>
            <a:graphicFrameLocks noGrp="1"/>
          </p:cNvGraphicFramePr>
          <p:nvPr>
            <p:extLst>
              <p:ext uri="{D42A27DB-BD31-4B8C-83A1-F6EECF244321}">
                <p14:modId xmlns:p14="http://schemas.microsoft.com/office/powerpoint/2010/main" val="680182823"/>
              </p:ext>
            </p:extLst>
          </p:nvPr>
        </p:nvGraphicFramePr>
        <p:xfrm>
          <a:off x="492125" y="1413350"/>
          <a:ext cx="11336671" cy="2771775"/>
        </p:xfrm>
        <a:graphic>
          <a:graphicData uri="http://schemas.openxmlformats.org/drawingml/2006/table">
            <a:tbl>
              <a:tblPr firstRow="1" bandRow="1">
                <a:tableStyleId>{5C22544A-7EE6-4342-B048-85BDC9FD1C3A}</a:tableStyleId>
              </a:tblPr>
              <a:tblGrid>
                <a:gridCol w="3643238">
                  <a:extLst>
                    <a:ext uri="{9D8B030D-6E8A-4147-A177-3AD203B41FA5}">
                      <a16:colId xmlns:a16="http://schemas.microsoft.com/office/drawing/2014/main" val="20000"/>
                    </a:ext>
                  </a:extLst>
                </a:gridCol>
                <a:gridCol w="7693433">
                  <a:extLst>
                    <a:ext uri="{9D8B030D-6E8A-4147-A177-3AD203B41FA5}">
                      <a16:colId xmlns:a16="http://schemas.microsoft.com/office/drawing/2014/main" val="20001"/>
                    </a:ext>
                  </a:extLst>
                </a:gridCol>
              </a:tblGrid>
              <a:tr h="518241">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5" marB="45725"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0"/>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DMB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Veri hafıza engeli,</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Yeni bellekten önce tüm bellek erişimlerinin tamamlanmasını sağlar</a:t>
                      </a:r>
                      <a:r>
                        <a:rPr lang="en-GB" sz="1200" b="0" i="0" u="none" strike="noStrike" baseline="0" dirty="0">
                          <a:effectLst/>
                          <a:latin typeface="+mn-lt"/>
                          <a:cs typeface="Arial" panose="020B0604020202020204" pitchFamily="34" charset="0"/>
                        </a:rPr>
                        <a:t> erişim taahhüt edildi</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1"/>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DSB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Veri senkronizasyon engeli,</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Hepsinin olmasını sağlar</a:t>
                      </a:r>
                      <a:r>
                        <a:rPr lang="en-GB" sz="1200" b="0" i="0" u="none" strike="noStrike" baseline="0" dirty="0">
                          <a:effectLst/>
                          <a:latin typeface="+mn-lt"/>
                          <a:cs typeface="Arial" panose="020B0604020202020204" pitchFamily="34" charset="0"/>
                        </a:rPr>
                        <a:t> bir sonraki komut yürütülmeden önce hafıza erişimi tamamlanır</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2"/>
                  </a:ext>
                </a:extLst>
              </a:tr>
              <a:tr h="75117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ISB</a:t>
                      </a:r>
                    </a:p>
                  </a:txBody>
                  <a:tcPr marL="121872" marR="121872" marT="45725" marB="45725"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Talimat senkronizasyon engeli,</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Kızarma</a:t>
                      </a:r>
                      <a:r>
                        <a:rPr lang="en-GB" sz="1200" b="0" i="0" u="none" strike="noStrike" baseline="0" dirty="0">
                          <a:effectLst/>
                          <a:latin typeface="+mn-lt"/>
                          <a:cs typeface="Arial" panose="020B0604020202020204" pitchFamily="34" charset="0"/>
                        </a:rPr>
                        <a:t> boru hattı ve yeni talimatları uygulamadan önce önceki tüm talimatların tamamlanmasını sağlar</a:t>
                      </a:r>
                      <a:endParaRPr lang="en-GB" sz="1200" b="0" i="0" u="none" strike="noStrike" dirty="0">
                        <a:effectLst/>
                        <a:latin typeface="+mn-lt"/>
                        <a:cs typeface="Arial" panose="020B0604020202020204" pitchFamily="34" charset="0"/>
                      </a:endParaRPr>
                    </a:p>
                  </a:txBody>
                  <a:tcPr marL="121872" marR="121872" marT="45725" marB="457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4441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İstisnayla İlgili Talimatlar</a:t>
            </a:r>
            <a:endParaRPr lang="en-US" dirty="0"/>
          </a:p>
        </p:txBody>
      </p:sp>
      <p:graphicFrame>
        <p:nvGraphicFramePr>
          <p:cNvPr id="6" name="Table 5">
            <a:extLst>
              <a:ext uri="{FF2B5EF4-FFF2-40B4-BE49-F238E27FC236}">
                <a16:creationId xmlns:a16="http://schemas.microsoft.com/office/drawing/2014/main" id="{CC65553C-AA4C-4C75-9957-BD85D982D807}"/>
              </a:ext>
            </a:extLst>
          </p:cNvPr>
          <p:cNvGraphicFramePr>
            <a:graphicFrameLocks noGrp="1"/>
          </p:cNvGraphicFramePr>
          <p:nvPr>
            <p:extLst>
              <p:ext uri="{D42A27DB-BD31-4B8C-83A1-F6EECF244321}">
                <p14:modId xmlns:p14="http://schemas.microsoft.com/office/powerpoint/2010/main" val="2005335549"/>
              </p:ext>
            </p:extLst>
          </p:nvPr>
        </p:nvGraphicFramePr>
        <p:xfrm>
          <a:off x="492125" y="1467939"/>
          <a:ext cx="11552486" cy="2286000"/>
        </p:xfrm>
        <a:graphic>
          <a:graphicData uri="http://schemas.openxmlformats.org/drawingml/2006/table">
            <a:tbl>
              <a:tblPr firstRow="1" bandRow="1">
                <a:tableStyleId>{5C22544A-7EE6-4342-B048-85BDC9FD1C3A}</a:tableStyleId>
              </a:tblPr>
              <a:tblGrid>
                <a:gridCol w="1828086">
                  <a:extLst>
                    <a:ext uri="{9D8B030D-6E8A-4147-A177-3AD203B41FA5}">
                      <a16:colId xmlns:a16="http://schemas.microsoft.com/office/drawing/2014/main" val="20000"/>
                    </a:ext>
                  </a:extLst>
                </a:gridCol>
                <a:gridCol w="5598512">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177">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2" marB="45722" anchor="ctr"/>
                </a:tc>
                <a:extLst>
                  <a:ext uri="{0D108BD9-81ED-4DB2-BD59-A6C34878D82A}">
                    <a16:rowId xmlns:a16="http://schemas.microsoft.com/office/drawing/2014/main" val="10000"/>
                  </a:ext>
                </a:extLst>
              </a:tr>
              <a:tr h="837588">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SVC &lt;immed8&gt;</a:t>
                      </a: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Süpervizör çağrısı</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Tetikleyici</a:t>
                      </a:r>
                      <a:r>
                        <a:rPr lang="en-GB" sz="1200" b="0" i="0" u="none" strike="noStrike" baseline="0" dirty="0">
                          <a:effectLst/>
                          <a:latin typeface="+mn-lt"/>
                          <a:cs typeface="Arial" panose="020B0604020202020204" pitchFamily="34" charset="0"/>
                        </a:rPr>
                        <a:t> SVC istisnası.</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SVC # 3</a:t>
                      </a:r>
                    </a:p>
                  </a:txBody>
                  <a:tcPr marL="121872" marR="121872" marT="45722" marB="457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Tetikleyici</a:t>
                      </a:r>
                      <a:r>
                        <a:rPr lang="en-GB" sz="1200" b="0" i="0" u="none" strike="noStrike" baseline="0" dirty="0">
                          <a:effectLst/>
                          <a:latin typeface="+mn-lt"/>
                          <a:cs typeface="Arial" panose="020B0604020202020204" pitchFamily="34" charset="0"/>
                        </a:rPr>
                        <a:t> SVC istisnası, parametre = 3 ile</a:t>
                      </a:r>
                      <a:endParaRPr lang="en-GB" sz="1200" b="0" i="0" u="none" strike="noStrike" dirty="0">
                        <a:effectLst/>
                        <a:latin typeface="+mn-lt"/>
                        <a:cs typeface="Arial" panose="020B0604020202020204" pitchFamily="34" charset="0"/>
                      </a:endParaRPr>
                    </a:p>
                  </a:txBody>
                  <a:tcPr marL="121872" marR="121872" marT="45722" marB="45722" anchor="ctr"/>
                </a:tc>
                <a:extLst>
                  <a:ext uri="{0D108BD9-81ED-4DB2-BD59-A6C34878D82A}">
                    <a16:rowId xmlns:a16="http://schemas.microsoft.com/office/drawing/2014/main" val="10001"/>
                  </a:ext>
                </a:extLst>
              </a:tr>
              <a:tr h="930235">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a:t>
                      </a: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Değişiklik</a:t>
                      </a:r>
                      <a:r>
                        <a:rPr lang="en-GB" sz="1200" b="0" i="0" u="none" strike="noStrike" baseline="0" dirty="0">
                          <a:effectLst/>
                          <a:latin typeface="+mn-lt"/>
                          <a:cs typeface="Arial" panose="020B0604020202020204" pitchFamily="34" charset="0"/>
                        </a:rPr>
                        <a:t> işlemci durumu.</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Kesmeyi etkinleştirin veya devre dışı bırakın.</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NMI ve sert hata işleyiciyi engellemez</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CPSIE I</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CPSID</a:t>
                      </a:r>
                      <a:r>
                        <a:rPr lang="en-GB" sz="1200" b="0" i="0" u="none" strike="noStrike" baseline="0" dirty="0">
                          <a:effectLst/>
                          <a:latin typeface="+mn-lt"/>
                          <a:cs typeface="Arial" panose="020B0604020202020204" pitchFamily="34" charset="0"/>
                        </a:rPr>
                        <a:t> ben</a:t>
                      </a:r>
                      <a:endParaRPr lang="en-GB" sz="1200" b="0" i="0" u="none" strike="noStrike" dirty="0">
                        <a:effectLst/>
                        <a:latin typeface="+mn-lt"/>
                        <a:cs typeface="Arial" panose="020B0604020202020204" pitchFamily="34" charset="0"/>
                      </a:endParaRPr>
                    </a:p>
                  </a:txBody>
                  <a:tcPr marL="121872" marR="121872" marT="45722" marB="45722"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Kesmeyi etkinleştir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(PRIMASK'ı temizleme)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Kesmeyi devre dışı bırak</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effectLst/>
                          <a:latin typeface="+mn-lt"/>
                          <a:cs typeface="Arial" panose="020B0604020202020204" pitchFamily="34" charset="0"/>
                        </a:rPr>
                        <a:t>(PRIMASK ayarlanıyor)</a:t>
                      </a:r>
                    </a:p>
                  </a:txBody>
                  <a:tcPr marL="121872" marR="121872" marT="45722" marB="45722"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7749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Diğer Talimatlar</a:t>
            </a:r>
            <a:endParaRPr lang="en-US" dirty="0"/>
          </a:p>
        </p:txBody>
      </p:sp>
      <p:graphicFrame>
        <p:nvGraphicFramePr>
          <p:cNvPr id="6" name="Table 5">
            <a:extLst>
              <a:ext uri="{FF2B5EF4-FFF2-40B4-BE49-F238E27FC236}">
                <a16:creationId xmlns:a16="http://schemas.microsoft.com/office/drawing/2014/main" id="{995B2325-F915-432C-A6B5-1F92482A4A9F}"/>
              </a:ext>
            </a:extLst>
          </p:cNvPr>
          <p:cNvGraphicFramePr>
            <a:graphicFrameLocks noGrp="1"/>
          </p:cNvGraphicFramePr>
          <p:nvPr>
            <p:extLst>
              <p:ext uri="{D42A27DB-BD31-4B8C-83A1-F6EECF244321}">
                <p14:modId xmlns:p14="http://schemas.microsoft.com/office/powerpoint/2010/main" val="1244069729"/>
              </p:ext>
            </p:extLst>
          </p:nvPr>
        </p:nvGraphicFramePr>
        <p:xfrm>
          <a:off x="492125" y="1467941"/>
          <a:ext cx="11552486" cy="3883025"/>
        </p:xfrm>
        <a:graphic>
          <a:graphicData uri="http://schemas.openxmlformats.org/drawingml/2006/table">
            <a:tbl>
              <a:tblPr firstRow="1" bandRow="1">
                <a:tableStyleId>{5C22544A-7EE6-4342-B048-85BDC9FD1C3A}</a:tableStyleId>
              </a:tblPr>
              <a:tblGrid>
                <a:gridCol w="1942341">
                  <a:extLst>
                    <a:ext uri="{9D8B030D-6E8A-4147-A177-3AD203B41FA5}">
                      <a16:colId xmlns:a16="http://schemas.microsoft.com/office/drawing/2014/main" val="20000"/>
                    </a:ext>
                  </a:extLst>
                </a:gridCol>
                <a:gridCol w="5484257">
                  <a:extLst>
                    <a:ext uri="{9D8B030D-6E8A-4147-A177-3AD203B41FA5}">
                      <a16:colId xmlns:a16="http://schemas.microsoft.com/office/drawing/2014/main" val="20001"/>
                    </a:ext>
                  </a:extLst>
                </a:gridCol>
                <a:gridCol w="1624965">
                  <a:extLst>
                    <a:ext uri="{9D8B030D-6E8A-4147-A177-3AD203B41FA5}">
                      <a16:colId xmlns:a16="http://schemas.microsoft.com/office/drawing/2014/main" val="20002"/>
                    </a:ext>
                  </a:extLst>
                </a:gridCol>
                <a:gridCol w="2500923">
                  <a:extLst>
                    <a:ext uri="{9D8B030D-6E8A-4147-A177-3AD203B41FA5}">
                      <a16:colId xmlns:a16="http://schemas.microsoft.com/office/drawing/2014/main" val="20003"/>
                    </a:ext>
                  </a:extLst>
                </a:gridCol>
              </a:tblGrid>
              <a:tr h="518296">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Misal</a:t>
                      </a:r>
                      <a:endParaRPr lang="en-GB" sz="14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Örnek açıklama</a:t>
                      </a:r>
                      <a:endParaRPr lang="en-GB" sz="14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0"/>
                  </a:ext>
                </a:extLst>
              </a:tr>
              <a:tr h="79185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HAYIR</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İşlem yok</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Komut hizalamasını oluşturmak veya geciktirmek için kullanılır</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HAYIR</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İşlem yok</a:t>
                      </a:r>
                    </a:p>
                  </a:txBody>
                  <a:tcPr marL="121872" marR="121872" marT="45729" marB="45729" anchor="ctr"/>
                </a:tc>
                <a:extLst>
                  <a:ext uri="{0D108BD9-81ED-4DB2-BD59-A6C34878D82A}">
                    <a16:rowId xmlns:a16="http://schemas.microsoft.com/office/drawing/2014/main" val="10001"/>
                  </a:ext>
                </a:extLst>
              </a:tr>
              <a:tr h="155476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BKPT &lt;immed8&gt;</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Break</a:t>
                      </a:r>
                      <a:r>
                        <a:rPr lang="en-GB" sz="1200" b="0" i="0" u="none" strike="noStrike" baseline="0" dirty="0">
                          <a:effectLst/>
                          <a:latin typeface="+mn-lt"/>
                          <a:cs typeface="Arial" panose="020B0604020202020204" pitchFamily="34" charset="0"/>
                        </a:rPr>
                        <a:t>nokta</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İşlemciyi durdurma aşamasına getirin,</a:t>
                      </a:r>
                      <a:r>
                        <a:rPr lang="en-GB" sz="1200" b="0" i="0" u="none" strike="noStrike" baseline="0" dirty="0">
                          <a:effectLst/>
                          <a:latin typeface="+mn-lt"/>
                          <a:cs typeface="Arial" panose="020B0604020202020204" pitchFamily="34" charset="0"/>
                        </a:rPr>
                        <a:t> kullanıcıların hata ayıklayıcı aracılığıyla hata ayıklama görevlerini gerçekleştirdiği.</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BKPT genellikle orijinal talimatın yerine bir hata ayıklayıcı tarafından eklenir.</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Hata ayıklayıcı için bir tanımlayıcı olarak 8 bit anlık veri kullanılabilir.</a:t>
                      </a:r>
                    </a:p>
                    <a:p>
                      <a:pPr marL="0" algn="l" rtl="0" eaLnBrk="1" fontAlgn="t" latinLnBrk="0" hangingPunct="1">
                        <a:spcBef>
                          <a:spcPts val="0"/>
                        </a:spcBef>
                        <a:spcAft>
                          <a:spcPts val="0"/>
                        </a:spcAft>
                      </a:pPr>
                      <a:endParaRPr lang="en-GB" sz="12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BKPT # 0</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Break</a:t>
                      </a:r>
                      <a:r>
                        <a:rPr lang="en-GB" sz="1200" b="0" i="0" u="none" strike="noStrike" baseline="0" dirty="0">
                          <a:effectLst/>
                          <a:latin typeface="+mn-lt"/>
                          <a:cs typeface="Arial" panose="020B0604020202020204" pitchFamily="34" charset="0"/>
                        </a:rPr>
                        <a:t>0 tanımlayıcı ile nokta</a:t>
                      </a:r>
                      <a:endParaRPr lang="en-GB" sz="12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2"/>
                  </a:ext>
                </a:extLst>
              </a:tr>
              <a:tr h="1018106">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YOL VER</a:t>
                      </a: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Görevin durdurulduğunu gösterir</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Çok iş parçacıklı sistemde kullanıldığını gösterir.</a:t>
                      </a:r>
                      <a:r>
                        <a:rPr lang="en-GB" sz="1200" b="0" i="0" u="none" strike="noStrike" baseline="0" dirty="0">
                          <a:effectLst/>
                          <a:latin typeface="+mn-lt"/>
                          <a:cs typeface="Arial" panose="020B0604020202020204" pitchFamily="34" charset="0"/>
                        </a:rPr>
                        <a:t> mevcut iş parçacığı gecikti (örneğin, donanım bekleniyor) ve değiştirilebilir</a:t>
                      </a:r>
                      <a:endParaRPr lang="en-GB" sz="1200" b="0" i="0" u="none" strike="noStrike" dirty="0">
                        <a:effectLst/>
                        <a:latin typeface="+mn-lt"/>
                        <a:cs typeface="Arial" panose="020B0604020202020204" pitchFamily="34" charset="0"/>
                      </a:endParaRP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Yürütme</a:t>
                      </a:r>
                      <a:r>
                        <a:rPr lang="en-GB" sz="1200" b="0" i="0" u="none" strike="noStrike" baseline="0" dirty="0">
                          <a:effectLst/>
                          <a:latin typeface="+mn-lt"/>
                          <a:cs typeface="Arial" panose="020B0604020202020204" pitchFamily="34" charset="0"/>
                        </a:rPr>
                        <a:t> Cortex-M0 işlemcide NOP olarak</a:t>
                      </a:r>
                      <a:endParaRPr lang="en-GB" sz="1200" b="0" i="0" u="none" strike="noStrike" dirty="0">
                        <a:effectLst/>
                        <a:latin typeface="+mn-lt"/>
                        <a:cs typeface="Arial" panose="020B0604020202020204" pitchFamily="34" charset="0"/>
                      </a:endParaRPr>
                    </a:p>
                  </a:txBody>
                  <a:tcPr marL="121872" marR="121872" marT="45729" marB="45729"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YOL VER</a:t>
                      </a:r>
                    </a:p>
                  </a:txBody>
                  <a:tcPr marL="121872" marR="121872" marT="45729" marB="4572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mn-lt"/>
                          <a:cs typeface="Arial" panose="020B0604020202020204" pitchFamily="34" charset="0"/>
                        </a:rPr>
                        <a:t>Aynı</a:t>
                      </a:r>
                      <a:r>
                        <a:rPr lang="en-GB" sz="1200" b="0" i="0" u="none" strike="noStrike" baseline="0" dirty="0">
                          <a:effectLst/>
                          <a:latin typeface="+mn-lt"/>
                          <a:cs typeface="Arial" panose="020B0604020202020204" pitchFamily="34" charset="0"/>
                        </a:rPr>
                        <a:t> Cortex-M0 işlemcide NOP olarak</a:t>
                      </a:r>
                      <a:endParaRPr lang="en-GB" sz="1200" b="0" i="0" u="none" strike="noStrike" dirty="0">
                        <a:effectLst/>
                        <a:latin typeface="+mn-lt"/>
                        <a:cs typeface="Arial" panose="020B0604020202020204" pitchFamily="34" charset="0"/>
                      </a:endParaRPr>
                    </a:p>
                  </a:txBody>
                  <a:tcPr marL="121872" marR="121872" marT="45729" marB="4572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219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Uyku Moduyla İlgili Talimatlar</a:t>
            </a:r>
            <a:endParaRPr lang="en-US" dirty="0"/>
          </a:p>
        </p:txBody>
      </p:sp>
      <p:graphicFrame>
        <p:nvGraphicFramePr>
          <p:cNvPr id="6" name="Table 5">
            <a:extLst>
              <a:ext uri="{FF2B5EF4-FFF2-40B4-BE49-F238E27FC236}">
                <a16:creationId xmlns:a16="http://schemas.microsoft.com/office/drawing/2014/main" id="{D05C1558-0259-46BF-BB7C-80D81389624B}"/>
              </a:ext>
            </a:extLst>
          </p:cNvPr>
          <p:cNvGraphicFramePr>
            <a:graphicFrameLocks noGrp="1"/>
          </p:cNvGraphicFramePr>
          <p:nvPr>
            <p:extLst>
              <p:ext uri="{D42A27DB-BD31-4B8C-83A1-F6EECF244321}">
                <p14:modId xmlns:p14="http://schemas.microsoft.com/office/powerpoint/2010/main" val="1740071979"/>
              </p:ext>
            </p:extLst>
          </p:nvPr>
        </p:nvGraphicFramePr>
        <p:xfrm>
          <a:off x="492125" y="1508883"/>
          <a:ext cx="11489011" cy="2535238"/>
        </p:xfrm>
        <a:graphic>
          <a:graphicData uri="http://schemas.openxmlformats.org/drawingml/2006/table">
            <a:tbl>
              <a:tblPr firstRow="1" bandRow="1">
                <a:tableStyleId>{5C22544A-7EE6-4342-B048-85BDC9FD1C3A}</a:tableStyleId>
              </a:tblPr>
              <a:tblGrid>
                <a:gridCol w="2828064">
                  <a:extLst>
                    <a:ext uri="{9D8B030D-6E8A-4147-A177-3AD203B41FA5}">
                      <a16:colId xmlns:a16="http://schemas.microsoft.com/office/drawing/2014/main" val="20000"/>
                    </a:ext>
                  </a:extLst>
                </a:gridCol>
                <a:gridCol w="8660947">
                  <a:extLst>
                    <a:ext uri="{9D8B030D-6E8A-4147-A177-3AD203B41FA5}">
                      <a16:colId xmlns:a16="http://schemas.microsoft.com/office/drawing/2014/main" val="20001"/>
                    </a:ext>
                  </a:extLst>
                </a:gridCol>
              </a:tblGrid>
              <a:tr h="328683">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Sözdizimi</a:t>
                      </a:r>
                      <a:endParaRPr lang="en-GB" sz="1400" b="0" i="0" u="none" strike="noStrike" dirty="0">
                        <a:effectLst/>
                        <a:latin typeface="+mn-lt"/>
                        <a:cs typeface="Arial" panose="020B0604020202020204" pitchFamily="34" charset="0"/>
                      </a:endParaRPr>
                    </a:p>
                  </a:txBody>
                  <a:tcPr marL="121872" marR="121872" marT="45732" marB="45732" anchor="ctr"/>
                </a:tc>
                <a:tc>
                  <a:txBody>
                    <a:bodyPr/>
                    <a:lstStyle/>
                    <a:p>
                      <a:pPr marL="0" algn="l" rtl="0" eaLnBrk="1" fontAlgn="t" latinLnBrk="0" hangingPunct="1">
                        <a:spcBef>
                          <a:spcPts val="0"/>
                        </a:spcBef>
                        <a:spcAft>
                          <a:spcPts val="0"/>
                        </a:spcAft>
                      </a:pPr>
                      <a:r>
                        <a:rPr lang="en-GB" sz="1400" b="1" i="0" u="none" strike="noStrike" kern="1200" dirty="0">
                          <a:solidFill>
                            <a:srgbClr val="FFFFFF"/>
                          </a:solidFill>
                          <a:effectLst/>
                          <a:latin typeface="+mn-lt"/>
                          <a:cs typeface="Arial" panose="020B0604020202020204" pitchFamily="34" charset="0"/>
                        </a:rPr>
                        <a:t>Açıklama</a:t>
                      </a:r>
                      <a:r>
                        <a:rPr lang="en-GB" sz="1400" b="1" i="0" u="none" strike="noStrike" kern="1200" baseline="0" dirty="0">
                          <a:solidFill>
                            <a:srgbClr val="FFFFFF"/>
                          </a:solidFill>
                          <a:effectLst/>
                          <a:latin typeface="+mn-lt"/>
                          <a:cs typeface="Arial" panose="020B0604020202020204" pitchFamily="34" charset="0"/>
                        </a:rPr>
                        <a:t> </a:t>
                      </a:r>
                      <a:endParaRPr lang="en-GB" sz="1400" b="0" i="0" u="none" strike="noStrike" dirty="0">
                        <a:effectLst/>
                        <a:latin typeface="+mn-lt"/>
                        <a:cs typeface="Arial" panose="020B0604020202020204" pitchFamily="34" charset="0"/>
                      </a:endParaRPr>
                    </a:p>
                  </a:txBody>
                  <a:tcPr marL="121872" marR="121872" marT="45732" marB="45732" anchor="ctr"/>
                </a:tc>
                <a:extLst>
                  <a:ext uri="{0D108BD9-81ED-4DB2-BD59-A6C34878D82A}">
                    <a16:rowId xmlns:a16="http://schemas.microsoft.com/office/drawing/2014/main" val="10000"/>
                  </a:ext>
                </a:extLst>
              </a:tr>
              <a:tr h="581339">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WFI</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Kesmeyi bekleyin.</a:t>
                      </a:r>
                    </a:p>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Bir kesme gelene kadar veya işlemci bir hata ayıklama durumuna girene kadar program yürütmeyi durdurur</a:t>
                      </a:r>
                    </a:p>
                  </a:txBody>
                  <a:tcPr marL="121872" marR="121872" marT="45732" marB="45732" anchor="ctr"/>
                </a:tc>
                <a:extLst>
                  <a:ext uri="{0D108BD9-81ED-4DB2-BD59-A6C34878D82A}">
                    <a16:rowId xmlns:a16="http://schemas.microsoft.com/office/drawing/2014/main" val="10001"/>
                  </a:ext>
                </a:extLst>
              </a:tr>
              <a:tr h="979574">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WFE</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Bekle</a:t>
                      </a:r>
                      <a:r>
                        <a:rPr lang="en-GB" sz="1200" b="0" i="0" u="none" strike="noStrike" baseline="0" dirty="0">
                          <a:effectLst/>
                          <a:latin typeface="+mn-lt"/>
                          <a:cs typeface="Arial" panose="020B0604020202020204" pitchFamily="34" charset="0"/>
                        </a:rPr>
                        <a:t> olay için.</a:t>
                      </a:r>
                    </a:p>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Bir olay gelene kadar (dahili olay kaydı ayarlanana) veya işlemci bir hata ayıklama durumuna girene kadar programın yürütülmesini durdurur</a:t>
                      </a:r>
                    </a:p>
                  </a:txBody>
                  <a:tcPr marL="121872" marR="121872" marT="45732" marB="45732" anchor="ctr"/>
                </a:tc>
                <a:extLst>
                  <a:ext uri="{0D108BD9-81ED-4DB2-BD59-A6C34878D82A}">
                    <a16:rowId xmlns:a16="http://schemas.microsoft.com/office/drawing/2014/main" val="10002"/>
                  </a:ext>
                </a:extLst>
              </a:tr>
              <a:tr h="645642">
                <a:tc>
                  <a:txBody>
                    <a:bodyPr/>
                    <a:lstStyle/>
                    <a:p>
                      <a:pPr marL="0" algn="l" rtl="0" eaLnBrk="1" fontAlgn="t" latinLnBrk="0" hangingPunct="1">
                        <a:spcBef>
                          <a:spcPts val="0"/>
                        </a:spcBef>
                        <a:spcAft>
                          <a:spcPts val="0"/>
                        </a:spcAft>
                      </a:pPr>
                      <a:r>
                        <a:rPr lang="en-GB" sz="1200" b="0" i="0" u="none" strike="noStrike" dirty="0">
                          <a:effectLst/>
                          <a:latin typeface="+mn-lt"/>
                          <a:cs typeface="Arial" panose="020B0604020202020204" pitchFamily="34" charset="0"/>
                        </a:rPr>
                        <a:t>SEV</a:t>
                      </a:r>
                    </a:p>
                  </a:txBody>
                  <a:tcPr marL="121872" marR="121872" marT="45732" marB="45732" anchor="ctr"/>
                </a:tc>
                <a:tc>
                  <a:txBody>
                    <a:bodyPr/>
                    <a:lstStyle/>
                    <a:p>
                      <a:pPr marL="0" algn="l" rtl="0" eaLnBrk="1" fontAlgn="t" latinLnBrk="0" hangingPunct="1">
                        <a:spcBef>
                          <a:spcPts val="0"/>
                        </a:spcBef>
                        <a:spcAft>
                          <a:spcPts val="0"/>
                        </a:spcAft>
                      </a:pPr>
                      <a:r>
                        <a:rPr lang="en-GB" sz="1200" b="0" i="0" u="none" strike="noStrike" baseline="0" dirty="0">
                          <a:effectLst/>
                          <a:latin typeface="+mn-lt"/>
                          <a:cs typeface="Arial" panose="020B0604020202020204" pitchFamily="34" charset="0"/>
                        </a:rPr>
                        <a:t>Olayı çoklu işlem ortamındaki (kendisi dahil) tüm işlemcilere gönderin.</a:t>
                      </a:r>
                    </a:p>
                  </a:txBody>
                  <a:tcPr marL="121872" marR="121872"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83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Düşük Güç Gereksinimleri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Sistemlerin düşük güç gereksinimleri değişkenlik gösterse de şu şekilde özetlenebilir: </a:t>
            </a:r>
            <a:endParaRPr lang="en-US" altLang="en-US" dirty="0">
              <a:ea typeface="ＭＳ Ｐゴシック" panose="020B0600070205080204" pitchFamily="34" charset="-128"/>
            </a:endParaRPr>
          </a:p>
          <a:p>
            <a:pPr lvl="1" algn="l" rtl="0"/>
            <a:r>
              <a:rPr lang="en-GB" dirty="0"/>
              <a:t>Düşük işletme gücü</a:t>
            </a:r>
            <a:endParaRPr lang="en-US" altLang="en-US" dirty="0">
              <a:ea typeface="ＭＳ Ｐゴシック" panose="020B0600070205080204" pitchFamily="34" charset="-128"/>
            </a:endParaRPr>
          </a:p>
          <a:p>
            <a:pPr lvl="1" algn="l" rtl="0"/>
            <a:r>
              <a:rPr lang="en-GB" dirty="0"/>
              <a:t>Düşük bekleme gücü</a:t>
            </a:r>
          </a:p>
          <a:p>
            <a:pPr lvl="1" algn="l" rtl="0"/>
            <a:r>
              <a:rPr lang="en-GB" dirty="0"/>
              <a:t>Yüksek enerji verimliliği</a:t>
            </a:r>
          </a:p>
          <a:p>
            <a:pPr lvl="1" algn="l" rtl="0"/>
            <a:r>
              <a:rPr lang="en-GB" dirty="0"/>
              <a:t>Uyanma gecikmesi</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713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Cortex-M0 Düşük Güç Özellikleri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76114"/>
            <a:ext cx="11180763" cy="4086225"/>
          </a:xfrm>
        </p:spPr>
        <p:txBody>
          <a:bodyPr wrap="square" numCol="1" anchor="t" anchorCtr="0" compatLnSpc="1">
            <a:prstTxWarp prst="textNoShape">
              <a:avLst/>
            </a:prstTxWarp>
          </a:bodyPr>
          <a:lstStyle/>
          <a:p>
            <a:pPr algn="l" rtl="0"/>
            <a:r>
              <a:rPr lang="en-GB" dirty="0"/>
              <a:t>İki mimari uyku modu:</a:t>
            </a:r>
            <a:endParaRPr lang="en-US" altLang="en-US" dirty="0">
              <a:ea typeface="ＭＳ Ｐゴシック" panose="020B0600070205080204" pitchFamily="34" charset="-128"/>
            </a:endParaRPr>
          </a:p>
          <a:p>
            <a:pPr lvl="1" algn="l" rtl="0"/>
            <a:r>
              <a:rPr lang="en-GB" dirty="0"/>
              <a:t>Normal uyku ve derin uyku</a:t>
            </a:r>
          </a:p>
          <a:p>
            <a:pPr algn="l" rtl="0"/>
            <a:r>
              <a:rPr lang="en-GB" dirty="0"/>
              <a:t>Uyku moduna girmek için iki talimat:</a:t>
            </a:r>
            <a:endParaRPr lang="en-US" altLang="en-US" dirty="0">
              <a:ea typeface="ＭＳ Ｐゴシック" panose="020B0600070205080204" pitchFamily="34" charset="-128"/>
            </a:endParaRPr>
          </a:p>
          <a:p>
            <a:pPr lvl="1" algn="l" rtl="0"/>
            <a:r>
              <a:rPr lang="en-GB" dirty="0"/>
              <a:t>WFE ve WFI</a:t>
            </a:r>
            <a:endParaRPr lang="en-US" altLang="en-US" dirty="0">
              <a:ea typeface="ＭＳ Ｐゴシック" panose="020B0600070205080204" pitchFamily="34" charset="-128"/>
            </a:endParaRPr>
          </a:p>
          <a:p>
            <a:pPr algn="l" rtl="0"/>
            <a:r>
              <a:rPr lang="en-GB" dirty="0"/>
              <a:t>Çıkışta uyku özelliği</a:t>
            </a:r>
            <a:endParaRPr lang="en-US" altLang="en-US" dirty="0">
              <a:ea typeface="ＭＳ Ｐゴシック" panose="020B0600070205080204" pitchFamily="34" charset="-128"/>
            </a:endParaRPr>
          </a:p>
          <a:p>
            <a:pPr lvl="1" algn="l" rtl="0"/>
            <a:r>
              <a:rPr lang="en-GB" dirty="0"/>
              <a:t>İşlemcinin mümkün olduğunca uyku modunda kalmasına izin verin.</a:t>
            </a:r>
            <a:endParaRPr lang="en-US" altLang="en-US" dirty="0">
              <a:ea typeface="ＭＳ Ｐゴシック" panose="020B0600070205080204" pitchFamily="34" charset="-128"/>
            </a:endParaRPr>
          </a:p>
          <a:p>
            <a:pPr algn="l" rtl="0"/>
            <a:r>
              <a:rPr lang="en-GB" dirty="0"/>
              <a:t>Uyandırma kesinti denetleyicisi (WIC)</a:t>
            </a:r>
            <a:endParaRPr lang="en-US" altLang="en-US" dirty="0">
              <a:ea typeface="ＭＳ Ｐゴシック" panose="020B0600070205080204" pitchFamily="34" charset="-128"/>
            </a:endParaRPr>
          </a:p>
          <a:p>
            <a:pPr lvl="1" algn="l" rtl="0"/>
            <a:r>
              <a:rPr lang="en-GB" dirty="0"/>
              <a:t>İsteğe bağlı bir özellik, işlemcinin saatinin derin uyku sırasında tamamen kaldırılmasına izin verir.</a:t>
            </a:r>
            <a:endParaRPr lang="en-US" altLang="en-US" dirty="0">
              <a:ea typeface="ＭＳ Ｐゴシック" panose="020B0600070205080204" pitchFamily="34" charset="-128"/>
            </a:endParaRPr>
          </a:p>
          <a:p>
            <a:pPr algn="l" rtl="0"/>
            <a:r>
              <a:rPr lang="en-GB" dirty="0"/>
              <a:t>Düşük güçlü tasarım uygulaması</a:t>
            </a:r>
            <a:endParaRPr lang="en-US" altLang="en-US" dirty="0">
              <a:ea typeface="ＭＳ Ｐゴシック" panose="020B0600070205080204" pitchFamily="34" charset="-128"/>
            </a:endParaRPr>
          </a:p>
          <a:p>
            <a:pPr lvl="1" algn="l" rtl="0"/>
            <a:r>
              <a:rPr lang="en-GB" dirty="0"/>
              <a:t>Geçit sayısı çok düşük olduğundan, statik sızıntı gücü diğer 32 bit işlemcilere kıyasla çok küçüktür.</a:t>
            </a:r>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25859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Cortex-M0 Uyku Modu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Cortex-M0 işlemci iki uyku modunu destekler: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Normal uyku: bazı saat sinyallerini kapatır.</a:t>
            </a:r>
          </a:p>
          <a:p>
            <a:pPr lvl="1" algn="l" rtl="0"/>
            <a:r>
              <a:rPr lang="en-IN" altLang="en-US" dirty="0">
                <a:ea typeface="ＭＳ Ｐゴシック" panose="020B0600070205080204" pitchFamily="34" charset="-128"/>
              </a:rPr>
              <a:t>Derin uyku: bellek bloklarına giden voltaj kaynaklarını azaltın ve ek bileşenleri kapatın.</a:t>
            </a:r>
          </a:p>
          <a:p>
            <a:pPr algn="l" rtl="0"/>
            <a:r>
              <a:rPr lang="en-IN" altLang="en-US" dirty="0">
                <a:ea typeface="ＭＳ Ｐゴシック" panose="020B0600070205080204" pitchFamily="34" charset="-128"/>
              </a:rPr>
              <a:t>Bir uyku moduna girmek için:</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WFE talimatını kullanın.</a:t>
            </a:r>
          </a:p>
          <a:p>
            <a:pPr lvl="1" algn="l" rtl="0"/>
            <a:r>
              <a:rPr lang="en-IN" altLang="en-US" dirty="0">
                <a:ea typeface="ＭＳ Ｐゴシック" panose="020B0600070205080204" pitchFamily="34" charset="-128"/>
              </a:rPr>
              <a:t>WFI talimatını kullanın.</a:t>
            </a:r>
          </a:p>
          <a:p>
            <a:pPr lvl="1" algn="l" rtl="0"/>
            <a:r>
              <a:rPr lang="en-IN" altLang="en-US" dirty="0">
                <a:ea typeface="ＭＳ Ｐゴシック" panose="020B0600070205080204" pitchFamily="34" charset="-128"/>
              </a:rPr>
              <a:t>Çıkışta uyku özelliğini kullanın.</a:t>
            </a:r>
          </a:p>
          <a:p>
            <a:pPr lvl="1" algn="l" rtl="0"/>
            <a:endParaRPr lang="en-IN"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67663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Çıkışta Uyku Özelliği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Çıkışta uyku özelliği, tüm istisna işleyicileri tamamlanır tamamlanmaz işlemcinin uyku moduna girmesini sağlar.</a:t>
            </a:r>
          </a:p>
          <a:p>
            <a:pPr algn="l" rtl="0"/>
            <a:r>
              <a:rPr lang="en-IN" altLang="en-US" dirty="0">
                <a:ea typeface="ＭＳ Ｐゴシック" panose="020B0600070205080204" pitchFamily="34" charset="-128"/>
              </a:rPr>
              <a:t>Güç tüketimi şu sebeplerden dolayı azalır: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Ana iş parçacığında gereksiz programların yürütülmesi engellenir.</a:t>
            </a:r>
          </a:p>
          <a:p>
            <a:pPr lvl="1" algn="l" rtl="0"/>
            <a:r>
              <a:rPr lang="en-IN" altLang="en-US" dirty="0">
                <a:ea typeface="ＭＳ Ｐゴシック" panose="020B0600070205080204" pitchFamily="34" charset="-128"/>
              </a:rPr>
              <a:t>Gereksiz istifleme ve istifleme işleminden kaçınılır.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81A20343-62A8-45BE-9D17-B913403A4DE9}"/>
              </a:ext>
            </a:extLst>
          </p:cNvPr>
          <p:cNvCxnSpPr/>
          <p:nvPr/>
        </p:nvCxnSpPr>
        <p:spPr bwMode="auto">
          <a:xfrm>
            <a:off x="1951757" y="5606695"/>
            <a:ext cx="895423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6" name="Rectangle 5">
            <a:extLst>
              <a:ext uri="{FF2B5EF4-FFF2-40B4-BE49-F238E27FC236}">
                <a16:creationId xmlns:a16="http://schemas.microsoft.com/office/drawing/2014/main" id="{0DCDE0F5-F8B1-444F-8393-20A029BF6876}"/>
              </a:ext>
            </a:extLst>
          </p:cNvPr>
          <p:cNvSpPr/>
          <p:nvPr/>
        </p:nvSpPr>
        <p:spPr bwMode="auto">
          <a:xfrm>
            <a:off x="1951757" y="5060595"/>
            <a:ext cx="2234327" cy="2540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Ana konu</a:t>
            </a:r>
          </a:p>
        </p:txBody>
      </p:sp>
      <p:cxnSp>
        <p:nvCxnSpPr>
          <p:cNvPr id="7" name="Straight Arrow Connector 6">
            <a:extLst>
              <a:ext uri="{FF2B5EF4-FFF2-40B4-BE49-F238E27FC236}">
                <a16:creationId xmlns:a16="http://schemas.microsoft.com/office/drawing/2014/main" id="{45285FCD-BF89-4614-B1CD-013E3BBED353}"/>
              </a:ext>
            </a:extLst>
          </p:cNvPr>
          <p:cNvCxnSpPr/>
          <p:nvPr/>
        </p:nvCxnSpPr>
        <p:spPr bwMode="auto">
          <a:xfrm>
            <a:off x="4186084" y="4616095"/>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 name="TextBox 9">
            <a:extLst>
              <a:ext uri="{FF2B5EF4-FFF2-40B4-BE49-F238E27FC236}">
                <a16:creationId xmlns:a16="http://schemas.microsoft.com/office/drawing/2014/main" id="{D9E76566-FC4C-4855-98CD-2126B3B97B44}"/>
              </a:ext>
            </a:extLst>
          </p:cNvPr>
          <p:cNvSpPr txBox="1">
            <a:spLocks noChangeArrowheads="1"/>
          </p:cNvSpPr>
          <p:nvPr/>
        </p:nvSpPr>
        <p:spPr bwMode="auto">
          <a:xfrm>
            <a:off x="3745990" y="43493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WFI</a:t>
            </a:r>
          </a:p>
        </p:txBody>
      </p:sp>
      <p:sp>
        <p:nvSpPr>
          <p:cNvPr id="9" name="Rectangle 8">
            <a:extLst>
              <a:ext uri="{FF2B5EF4-FFF2-40B4-BE49-F238E27FC236}">
                <a16:creationId xmlns:a16="http://schemas.microsoft.com/office/drawing/2014/main" id="{65550705-F44D-4E19-9043-5CB1200081FE}"/>
              </a:ext>
            </a:extLst>
          </p:cNvPr>
          <p:cNvSpPr/>
          <p:nvPr/>
        </p:nvSpPr>
        <p:spPr bwMode="auto">
          <a:xfrm>
            <a:off x="5591002" y="5060595"/>
            <a:ext cx="1117163" cy="2540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İstifleme</a:t>
            </a:r>
          </a:p>
        </p:txBody>
      </p:sp>
      <p:cxnSp>
        <p:nvCxnSpPr>
          <p:cNvPr id="10" name="Straight Arrow Connector 9">
            <a:extLst>
              <a:ext uri="{FF2B5EF4-FFF2-40B4-BE49-F238E27FC236}">
                <a16:creationId xmlns:a16="http://schemas.microsoft.com/office/drawing/2014/main" id="{31B5F905-982A-4A09-B114-63C469CD3675}"/>
              </a:ext>
            </a:extLst>
          </p:cNvPr>
          <p:cNvCxnSpPr/>
          <p:nvPr/>
        </p:nvCxnSpPr>
        <p:spPr bwMode="auto">
          <a:xfrm>
            <a:off x="5591002" y="4616095"/>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1" name="TextBox 12">
            <a:extLst>
              <a:ext uri="{FF2B5EF4-FFF2-40B4-BE49-F238E27FC236}">
                <a16:creationId xmlns:a16="http://schemas.microsoft.com/office/drawing/2014/main" id="{F43AB8A8-F278-4731-92ED-7F07E4CD32DE}"/>
              </a:ext>
            </a:extLst>
          </p:cNvPr>
          <p:cNvSpPr txBox="1">
            <a:spLocks noChangeArrowheads="1"/>
          </p:cNvSpPr>
          <p:nvPr/>
        </p:nvSpPr>
        <p:spPr bwMode="auto">
          <a:xfrm>
            <a:off x="5150908" y="43493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IRQ</a:t>
            </a:r>
          </a:p>
        </p:txBody>
      </p:sp>
      <p:sp>
        <p:nvSpPr>
          <p:cNvPr id="12" name="Rectangle 11">
            <a:extLst>
              <a:ext uri="{FF2B5EF4-FFF2-40B4-BE49-F238E27FC236}">
                <a16:creationId xmlns:a16="http://schemas.microsoft.com/office/drawing/2014/main" id="{56C34B55-3BCF-4AC6-ABBD-31F8F48F550A}"/>
              </a:ext>
            </a:extLst>
          </p:cNvPr>
          <p:cNvSpPr/>
          <p:nvPr/>
        </p:nvSpPr>
        <p:spPr bwMode="auto">
          <a:xfrm>
            <a:off x="6708166" y="4452582"/>
            <a:ext cx="1726525" cy="2540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ISR</a:t>
            </a:r>
          </a:p>
        </p:txBody>
      </p:sp>
      <p:cxnSp>
        <p:nvCxnSpPr>
          <p:cNvPr id="13" name="Straight Connector 12">
            <a:extLst>
              <a:ext uri="{FF2B5EF4-FFF2-40B4-BE49-F238E27FC236}">
                <a16:creationId xmlns:a16="http://schemas.microsoft.com/office/drawing/2014/main" id="{5A05A872-0607-47ED-B693-644D68030DDA}"/>
              </a:ext>
            </a:extLst>
          </p:cNvPr>
          <p:cNvCxnSpPr>
            <a:stCxn id="6" idx="3"/>
            <a:endCxn id="9" idx="1"/>
          </p:cNvCxnSpPr>
          <p:nvPr/>
        </p:nvCxnSpPr>
        <p:spPr bwMode="auto">
          <a:xfrm>
            <a:off x="4186084" y="5187595"/>
            <a:ext cx="1404918"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7">
            <a:extLst>
              <a:ext uri="{FF2B5EF4-FFF2-40B4-BE49-F238E27FC236}">
                <a16:creationId xmlns:a16="http://schemas.microsoft.com/office/drawing/2014/main" id="{30F30382-9456-4054-9EBA-0D41E82FD7B0}"/>
              </a:ext>
            </a:extLst>
          </p:cNvPr>
          <p:cNvSpPr txBox="1">
            <a:spLocks noChangeArrowheads="1"/>
          </p:cNvSpPr>
          <p:nvPr/>
        </p:nvSpPr>
        <p:spPr bwMode="auto">
          <a:xfrm>
            <a:off x="4380742" y="51875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Uyku</a:t>
            </a:r>
          </a:p>
        </p:txBody>
      </p:sp>
      <p:cxnSp>
        <p:nvCxnSpPr>
          <p:cNvPr id="15" name="Straight Connector 14">
            <a:extLst>
              <a:ext uri="{FF2B5EF4-FFF2-40B4-BE49-F238E27FC236}">
                <a16:creationId xmlns:a16="http://schemas.microsoft.com/office/drawing/2014/main" id="{F088F69C-24EF-4E0C-B166-F8B27378DDE6}"/>
              </a:ext>
            </a:extLst>
          </p:cNvPr>
          <p:cNvCxnSpPr/>
          <p:nvPr/>
        </p:nvCxnSpPr>
        <p:spPr bwMode="auto">
          <a:xfrm>
            <a:off x="8434691" y="5187595"/>
            <a:ext cx="1845012"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cxnSp>
        <p:nvCxnSpPr>
          <p:cNvPr id="16" name="Straight Arrow Connector 15">
            <a:extLst>
              <a:ext uri="{FF2B5EF4-FFF2-40B4-BE49-F238E27FC236}">
                <a16:creationId xmlns:a16="http://schemas.microsoft.com/office/drawing/2014/main" id="{927CED9E-41AD-4005-AE2B-19B1A6FE0AAF}"/>
              </a:ext>
            </a:extLst>
          </p:cNvPr>
          <p:cNvCxnSpPr/>
          <p:nvPr/>
        </p:nvCxnSpPr>
        <p:spPr bwMode="auto">
          <a:xfrm flipV="1">
            <a:off x="6708166" y="4706582"/>
            <a:ext cx="0" cy="4953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56982552-475D-47C4-A627-9268E85F54BC}"/>
              </a:ext>
            </a:extLst>
          </p:cNvPr>
          <p:cNvCxnSpPr/>
          <p:nvPr/>
        </p:nvCxnSpPr>
        <p:spPr bwMode="auto">
          <a:xfrm>
            <a:off x="8434691" y="4616096"/>
            <a:ext cx="0" cy="5857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8" name="TextBox 24">
            <a:extLst>
              <a:ext uri="{FF2B5EF4-FFF2-40B4-BE49-F238E27FC236}">
                <a16:creationId xmlns:a16="http://schemas.microsoft.com/office/drawing/2014/main" id="{DDE5DD90-249C-4493-9E5E-8A68EA447E38}"/>
              </a:ext>
            </a:extLst>
          </p:cNvPr>
          <p:cNvSpPr txBox="1">
            <a:spLocks noChangeArrowheads="1"/>
          </p:cNvSpPr>
          <p:nvPr/>
        </p:nvSpPr>
        <p:spPr bwMode="auto">
          <a:xfrm>
            <a:off x="8663202" y="5187596"/>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Uyku</a:t>
            </a:r>
          </a:p>
        </p:txBody>
      </p:sp>
      <p:sp>
        <p:nvSpPr>
          <p:cNvPr id="19" name="Rounded Rectangular Callout 17">
            <a:extLst>
              <a:ext uri="{FF2B5EF4-FFF2-40B4-BE49-F238E27FC236}">
                <a16:creationId xmlns:a16="http://schemas.microsoft.com/office/drawing/2014/main" id="{462A9AC5-49C4-4BFF-AAF8-B2D4098B2406}"/>
              </a:ext>
            </a:extLst>
          </p:cNvPr>
          <p:cNvSpPr/>
          <p:nvPr/>
        </p:nvSpPr>
        <p:spPr bwMode="auto">
          <a:xfrm>
            <a:off x="8815542" y="4338282"/>
            <a:ext cx="1853476" cy="482600"/>
          </a:xfrm>
          <a:prstGeom prst="wedgeRoundRectCallout">
            <a:avLst>
              <a:gd name="adj1" fmla="val -56476"/>
              <a:gd name="adj2" fmla="val 103200"/>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Çıkışta uyku </a:t>
            </a:r>
          </a:p>
          <a:p>
            <a:pPr algn="ctr" rtl="0">
              <a:defRPr/>
            </a:pPr>
            <a:r>
              <a:rPr lang="en-GB" b="0" dirty="0"/>
              <a:t>(istifleme yok)</a:t>
            </a:r>
          </a:p>
        </p:txBody>
      </p:sp>
      <p:sp>
        <p:nvSpPr>
          <p:cNvPr id="20" name="TextBox 29">
            <a:extLst>
              <a:ext uri="{FF2B5EF4-FFF2-40B4-BE49-F238E27FC236}">
                <a16:creationId xmlns:a16="http://schemas.microsoft.com/office/drawing/2014/main" id="{BA4964A8-5112-4469-B734-533E92831619}"/>
              </a:ext>
            </a:extLst>
          </p:cNvPr>
          <p:cNvSpPr txBox="1">
            <a:spLocks noChangeArrowheads="1"/>
          </p:cNvSpPr>
          <p:nvPr/>
        </p:nvSpPr>
        <p:spPr bwMode="auto">
          <a:xfrm>
            <a:off x="9780365" y="5597171"/>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Zaman </a:t>
            </a:r>
          </a:p>
        </p:txBody>
      </p:sp>
      <p:cxnSp>
        <p:nvCxnSpPr>
          <p:cNvPr id="21" name="Straight Arrow Connector 20">
            <a:extLst>
              <a:ext uri="{FF2B5EF4-FFF2-40B4-BE49-F238E27FC236}">
                <a16:creationId xmlns:a16="http://schemas.microsoft.com/office/drawing/2014/main" id="{3B735ED2-B8EF-4EBA-A396-6F9DD1132D40}"/>
              </a:ext>
            </a:extLst>
          </p:cNvPr>
          <p:cNvCxnSpPr/>
          <p:nvPr/>
        </p:nvCxnSpPr>
        <p:spPr bwMode="auto">
          <a:xfrm flipV="1">
            <a:off x="1951757" y="4338282"/>
            <a:ext cx="0" cy="1258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32">
            <a:extLst>
              <a:ext uri="{FF2B5EF4-FFF2-40B4-BE49-F238E27FC236}">
                <a16:creationId xmlns:a16="http://schemas.microsoft.com/office/drawing/2014/main" id="{E9FDA4A4-F0CC-458D-B335-C1221576EBEC}"/>
              </a:ext>
            </a:extLst>
          </p:cNvPr>
          <p:cNvSpPr txBox="1">
            <a:spLocks noChangeArrowheads="1"/>
          </p:cNvSpPr>
          <p:nvPr/>
        </p:nvSpPr>
        <p:spPr bwMode="auto">
          <a:xfrm>
            <a:off x="902301" y="4398608"/>
            <a:ext cx="10494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Öncelik </a:t>
            </a:r>
          </a:p>
        </p:txBody>
      </p:sp>
    </p:spTree>
    <p:extLst>
      <p:ext uri="{BB962C8B-B14F-4D97-AF65-F5344CB8AC3E}">
        <p14:creationId xmlns:p14="http://schemas.microsoft.com/office/powerpoint/2010/main" val="452486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Uyku Özellikleri Nasıl Etkinleştirilir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35173"/>
            <a:ext cx="11180763" cy="1009084"/>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Uyku özellikleri, sistem kontrol bloğundaki (0xE000ED10 adresinde) sistem kontrol kaydına (SCR) erişilerek programlanabilir. </a:t>
            </a:r>
          </a:p>
          <a:p>
            <a:pPr algn="l" rtl="0"/>
            <a:r>
              <a:rPr lang="en-IN" altLang="en-US" dirty="0">
                <a:ea typeface="ＭＳ Ｐゴシック" panose="020B0600070205080204" pitchFamily="34" charset="-128"/>
              </a:rPr>
              <a:t>SCR</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61F19F41-F5B5-43A6-885F-98775F317702}"/>
              </a:ext>
            </a:extLst>
          </p:cNvPr>
          <p:cNvGraphicFramePr>
            <a:graphicFrameLocks noGrp="1"/>
          </p:cNvGraphicFramePr>
          <p:nvPr>
            <p:extLst>
              <p:ext uri="{D42A27DB-BD31-4B8C-83A1-F6EECF244321}">
                <p14:modId xmlns:p14="http://schemas.microsoft.com/office/powerpoint/2010/main" val="67256689"/>
              </p:ext>
            </p:extLst>
          </p:nvPr>
        </p:nvGraphicFramePr>
        <p:xfrm>
          <a:off x="870759" y="2817126"/>
          <a:ext cx="10680759" cy="2590800"/>
        </p:xfrm>
        <a:graphic>
          <a:graphicData uri="http://schemas.openxmlformats.org/drawingml/2006/table">
            <a:tbl>
              <a:tblPr firstRow="1" bandRow="1">
                <a:tableStyleId>{5C22544A-7EE6-4342-B048-85BDC9FD1C3A}</a:tableStyleId>
              </a:tblPr>
              <a:tblGrid>
                <a:gridCol w="1912719">
                  <a:extLst>
                    <a:ext uri="{9D8B030D-6E8A-4147-A177-3AD203B41FA5}">
                      <a16:colId xmlns:a16="http://schemas.microsoft.com/office/drawing/2014/main" val="20000"/>
                    </a:ext>
                  </a:extLst>
                </a:gridCol>
                <a:gridCol w="2081986">
                  <a:extLst>
                    <a:ext uri="{9D8B030D-6E8A-4147-A177-3AD203B41FA5}">
                      <a16:colId xmlns:a16="http://schemas.microsoft.com/office/drawing/2014/main" val="20001"/>
                    </a:ext>
                  </a:extLst>
                </a:gridCol>
                <a:gridCol w="6686054">
                  <a:extLst>
                    <a:ext uri="{9D8B030D-6E8A-4147-A177-3AD203B41FA5}">
                      <a16:colId xmlns:a16="http://schemas.microsoft.com/office/drawing/2014/main" val="20002"/>
                    </a:ext>
                  </a:extLst>
                </a:gridCol>
              </a:tblGrid>
              <a:tr h="312392">
                <a:tc>
                  <a:txBody>
                    <a:bodyPr/>
                    <a:lstStyle/>
                    <a:p>
                      <a:pPr algn="l" rtl="0"/>
                      <a:r>
                        <a:rPr lang="en-GB" sz="1600" b="0" dirty="0">
                          <a:latin typeface="+mn-lt"/>
                          <a:cs typeface="Arial" panose="020B0604020202020204" pitchFamily="34" charset="0"/>
                        </a:rPr>
                        <a:t>Bit sayısı </a:t>
                      </a:r>
                    </a:p>
                  </a:txBody>
                  <a:tcPr marL="121872" marR="121872"/>
                </a:tc>
                <a:tc>
                  <a:txBody>
                    <a:bodyPr/>
                    <a:lstStyle/>
                    <a:p>
                      <a:pPr algn="l" rtl="0"/>
                      <a:r>
                        <a:rPr lang="en-GB" sz="1600" b="0" dirty="0">
                          <a:latin typeface="+mn-lt"/>
                          <a:cs typeface="Arial" panose="020B0604020202020204" pitchFamily="34" charset="0"/>
                        </a:rPr>
                        <a:t>Alan </a:t>
                      </a:r>
                    </a:p>
                  </a:txBody>
                  <a:tcPr marL="121872" marR="121872"/>
                </a:tc>
                <a:tc>
                  <a:txBody>
                    <a:bodyPr/>
                    <a:lstStyle/>
                    <a:p>
                      <a:pPr algn="l" rtl="0"/>
                      <a:r>
                        <a:rPr lang="en-GB" sz="1600" b="0" dirty="0">
                          <a:latin typeface="+mn-lt"/>
                          <a:cs typeface="Arial" panose="020B0604020202020204" pitchFamily="34" charset="0"/>
                        </a:rPr>
                        <a:t>Açıklama</a:t>
                      </a:r>
                      <a:r>
                        <a:rPr lang="en-GB" sz="1600" b="0" baseline="0" dirty="0">
                          <a:latin typeface="+mn-lt"/>
                          <a:cs typeface="Arial" panose="020B0604020202020204" pitchFamily="34" charset="0"/>
                        </a:rPr>
                        <a:t> </a:t>
                      </a:r>
                      <a:endParaRPr lang="en-GB" sz="1600" b="0" dirty="0">
                        <a:latin typeface="+mn-lt"/>
                        <a:cs typeface="Arial" panose="020B0604020202020204" pitchFamily="34" charset="0"/>
                      </a:endParaRPr>
                    </a:p>
                  </a:txBody>
                  <a:tcPr marL="121872" marR="121872"/>
                </a:tc>
                <a:extLst>
                  <a:ext uri="{0D108BD9-81ED-4DB2-BD59-A6C34878D82A}">
                    <a16:rowId xmlns:a16="http://schemas.microsoft.com/office/drawing/2014/main" val="10000"/>
                  </a:ext>
                </a:extLst>
              </a:tr>
              <a:tr h="312392">
                <a:tc>
                  <a:txBody>
                    <a:bodyPr/>
                    <a:lstStyle/>
                    <a:p>
                      <a:pPr algn="l" rtl="0"/>
                      <a:r>
                        <a:rPr lang="en-GB" sz="1600" b="0" dirty="0">
                          <a:latin typeface="+mn-lt"/>
                          <a:cs typeface="Arial" panose="020B0604020202020204" pitchFamily="34" charset="0"/>
                        </a:rPr>
                        <a:t>0</a:t>
                      </a:r>
                    </a:p>
                  </a:txBody>
                  <a:tcPr marL="121872" marR="121872"/>
                </a:tc>
                <a:tc>
                  <a:txBody>
                    <a:bodyPr/>
                    <a:lstStyle/>
                    <a:p>
                      <a:pPr algn="l" rtl="0"/>
                      <a:r>
                        <a:rPr lang="en-GB" sz="1600" b="0" dirty="0">
                          <a:latin typeface="+mn-lt"/>
                          <a:cs typeface="Arial" panose="020B0604020202020204" pitchFamily="34" charset="0"/>
                        </a:rPr>
                        <a:t>Ayrılmış </a:t>
                      </a:r>
                    </a:p>
                  </a:txBody>
                  <a:tcPr marL="121872" marR="121872"/>
                </a:tc>
                <a:tc>
                  <a:txBody>
                    <a:bodyPr/>
                    <a:lstStyle/>
                    <a:p>
                      <a:pPr algn="l" rtl="0"/>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1"/>
                  </a:ext>
                </a:extLst>
              </a:tr>
              <a:tr h="312392">
                <a:tc>
                  <a:txBody>
                    <a:bodyPr/>
                    <a:lstStyle/>
                    <a:p>
                      <a:pPr algn="l" rtl="0"/>
                      <a:r>
                        <a:rPr lang="en-GB" sz="1600" b="0" dirty="0">
                          <a:latin typeface="+mn-lt"/>
                          <a:cs typeface="Arial" panose="020B0604020202020204" pitchFamily="34" charset="0"/>
                        </a:rPr>
                        <a:t>1</a:t>
                      </a:r>
                    </a:p>
                  </a:txBody>
                  <a:tcPr marL="121872" marR="121872"/>
                </a:tc>
                <a:tc>
                  <a:txBody>
                    <a:bodyPr/>
                    <a:lstStyle/>
                    <a:p>
                      <a:pPr algn="l" rtl="0"/>
                      <a:r>
                        <a:rPr lang="en-GB" sz="1600" b="0" dirty="0">
                          <a:latin typeface="+mn-lt"/>
                          <a:cs typeface="Arial" panose="020B0604020202020204" pitchFamily="34" charset="0"/>
                        </a:rPr>
                        <a:t>SleepOnExit</a:t>
                      </a:r>
                    </a:p>
                  </a:txBody>
                  <a:tcPr marL="121872" marR="121872"/>
                </a:tc>
                <a:tc>
                  <a:txBody>
                    <a:bodyPr/>
                    <a:lstStyle/>
                    <a:p>
                      <a:pPr algn="l" rtl="0"/>
                      <a:r>
                        <a:rPr lang="en-GB" sz="1600" b="0" dirty="0">
                          <a:latin typeface="+mn-lt"/>
                          <a:cs typeface="Arial" panose="020B0604020202020204" pitchFamily="34" charset="0"/>
                        </a:rPr>
                        <a:t>Çıkışta uyku etkinleştirme biti </a:t>
                      </a:r>
                    </a:p>
                  </a:txBody>
                  <a:tcPr marL="121872" marR="121872"/>
                </a:tc>
                <a:extLst>
                  <a:ext uri="{0D108BD9-81ED-4DB2-BD59-A6C34878D82A}">
                    <a16:rowId xmlns:a16="http://schemas.microsoft.com/office/drawing/2014/main" val="10002"/>
                  </a:ext>
                </a:extLst>
              </a:tr>
              <a:tr h="312392">
                <a:tc>
                  <a:txBody>
                    <a:bodyPr/>
                    <a:lstStyle/>
                    <a:p>
                      <a:pPr algn="l" rtl="0"/>
                      <a:r>
                        <a:rPr lang="en-GB" sz="1600" b="0" dirty="0">
                          <a:latin typeface="+mn-lt"/>
                          <a:cs typeface="Arial" panose="020B0604020202020204" pitchFamily="34" charset="0"/>
                        </a:rPr>
                        <a:t>2</a:t>
                      </a:r>
                    </a:p>
                  </a:txBody>
                  <a:tcPr marL="121872" marR="121872"/>
                </a:tc>
                <a:tc>
                  <a:txBody>
                    <a:bodyPr/>
                    <a:lstStyle/>
                    <a:p>
                      <a:pPr algn="l" rtl="0"/>
                      <a:r>
                        <a:rPr lang="en-GB" sz="1600" b="0" dirty="0">
                          <a:latin typeface="+mn-lt"/>
                          <a:cs typeface="Arial" panose="020B0604020202020204" pitchFamily="34" charset="0"/>
                        </a:rPr>
                        <a:t>SleepDeep</a:t>
                      </a:r>
                    </a:p>
                  </a:txBody>
                  <a:tcPr marL="121872" marR="121872"/>
                </a:tc>
                <a:tc>
                  <a:txBody>
                    <a:bodyPr/>
                    <a:lstStyle/>
                    <a:p>
                      <a:pPr algn="l" rtl="0"/>
                      <a:r>
                        <a:rPr lang="en-GB" sz="1600" b="0" dirty="0">
                          <a:latin typeface="+mn-lt"/>
                          <a:cs typeface="Arial" panose="020B0604020202020204" pitchFamily="34" charset="0"/>
                        </a:rPr>
                        <a:t>Uyku modu türü bit, 0: normal uyku; 1: derin uyku</a:t>
                      </a:r>
                    </a:p>
                  </a:txBody>
                  <a:tcPr marL="121872" marR="121872"/>
                </a:tc>
                <a:extLst>
                  <a:ext uri="{0D108BD9-81ED-4DB2-BD59-A6C34878D82A}">
                    <a16:rowId xmlns:a16="http://schemas.microsoft.com/office/drawing/2014/main" val="10003"/>
                  </a:ext>
                </a:extLst>
              </a:tr>
              <a:tr h="312392">
                <a:tc>
                  <a:txBody>
                    <a:bodyPr/>
                    <a:lstStyle/>
                    <a:p>
                      <a:pPr algn="l" rtl="0"/>
                      <a:r>
                        <a:rPr lang="en-GB" sz="1600" b="0" dirty="0">
                          <a:latin typeface="+mn-lt"/>
                          <a:cs typeface="Arial" panose="020B0604020202020204" pitchFamily="34" charset="0"/>
                        </a:rPr>
                        <a:t>3</a:t>
                      </a:r>
                    </a:p>
                  </a:txBody>
                  <a:tcPr marL="121872" marR="121872"/>
                </a:tc>
                <a:tc>
                  <a:txBody>
                    <a:bodyPr/>
                    <a:lstStyle/>
                    <a:p>
                      <a:pPr algn="l" rtl="0"/>
                      <a:r>
                        <a:rPr lang="en-GB" sz="1600" b="0" dirty="0">
                          <a:latin typeface="+mn-lt"/>
                          <a:cs typeface="Arial" panose="020B0604020202020204" pitchFamily="34" charset="0"/>
                        </a:rPr>
                        <a:t>Ayrılmış</a:t>
                      </a:r>
                    </a:p>
                  </a:txBody>
                  <a:tcPr marL="121872" marR="121872"/>
                </a:tc>
                <a:tc>
                  <a:txBody>
                    <a:bodyPr/>
                    <a:lstStyle/>
                    <a:p>
                      <a:pPr algn="l" rtl="0"/>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4"/>
                  </a:ext>
                </a:extLst>
              </a:tr>
              <a:tr h="487846">
                <a:tc>
                  <a:txBody>
                    <a:bodyPr/>
                    <a:lstStyle/>
                    <a:p>
                      <a:pPr algn="l" rtl="0"/>
                      <a:r>
                        <a:rPr lang="en-GB" sz="1600" b="0" dirty="0">
                          <a:latin typeface="+mn-lt"/>
                          <a:cs typeface="Arial" panose="020B0604020202020204" pitchFamily="34" charset="0"/>
                        </a:rPr>
                        <a:t>4</a:t>
                      </a:r>
                    </a:p>
                  </a:txBody>
                  <a:tcPr marL="121872" marR="121872"/>
                </a:tc>
                <a:tc>
                  <a:txBody>
                    <a:bodyPr/>
                    <a:lstStyle/>
                    <a:p>
                      <a:pPr algn="l" rtl="0"/>
                      <a:r>
                        <a:rPr lang="en-GB" sz="1600" b="0" dirty="0">
                          <a:latin typeface="+mn-lt"/>
                          <a:cs typeface="Arial" panose="020B0604020202020204" pitchFamily="34" charset="0"/>
                        </a:rPr>
                        <a:t>SeVOnPend</a:t>
                      </a:r>
                    </a:p>
                  </a:txBody>
                  <a:tcPr marL="121872" marR="121872"/>
                </a:tc>
                <a:tc>
                  <a:txBody>
                    <a:bodyPr/>
                    <a:lstStyle/>
                    <a:p>
                      <a:pPr algn="l" rtl="0"/>
                      <a:r>
                        <a:rPr lang="en-GB" sz="1600" b="0" dirty="0">
                          <a:latin typeface="+mn-lt"/>
                          <a:cs typeface="Arial" panose="020B0604020202020204" pitchFamily="34" charset="0"/>
                        </a:rPr>
                        <a:t>Olay gönder</a:t>
                      </a:r>
                      <a:r>
                        <a:rPr lang="en-GB" sz="1600" b="0" baseline="0" dirty="0">
                          <a:latin typeface="+mn-lt"/>
                          <a:cs typeface="Arial" panose="020B0604020202020204" pitchFamily="34" charset="0"/>
                        </a:rPr>
                        <a:t> bekleme bitinde, yeni bir kesinti bekleme durumu ile olay oluşturmayı etkinleştirin</a:t>
                      </a:r>
                      <a:endParaRPr lang="en-GB" sz="1600" b="0" dirty="0">
                        <a:latin typeface="+mn-lt"/>
                        <a:cs typeface="Arial" panose="020B0604020202020204" pitchFamily="34" charset="0"/>
                      </a:endParaRPr>
                    </a:p>
                  </a:txBody>
                  <a:tcPr marL="121872" marR="121872"/>
                </a:tc>
                <a:extLst>
                  <a:ext uri="{0D108BD9-81ED-4DB2-BD59-A6C34878D82A}">
                    <a16:rowId xmlns:a16="http://schemas.microsoft.com/office/drawing/2014/main" val="10005"/>
                  </a:ext>
                </a:extLst>
              </a:tr>
              <a:tr h="312392">
                <a:tc>
                  <a:txBody>
                    <a:bodyPr/>
                    <a:lstStyle/>
                    <a:p>
                      <a:pPr algn="l" rtl="0"/>
                      <a:r>
                        <a:rPr lang="en-GB" sz="1600" b="0" dirty="0">
                          <a:latin typeface="+mn-lt"/>
                          <a:cs typeface="Arial" panose="020B0604020202020204" pitchFamily="34" charset="0"/>
                        </a:rPr>
                        <a:t>[31: 5]</a:t>
                      </a:r>
                    </a:p>
                  </a:txBody>
                  <a:tcPr marL="121872" marR="121872"/>
                </a:tc>
                <a:tc>
                  <a:txBody>
                    <a:bodyPr/>
                    <a:lstStyle/>
                    <a:p>
                      <a:pPr algn="l" rtl="0"/>
                      <a:r>
                        <a:rPr lang="en-GB" sz="1600" b="0" dirty="0">
                          <a:latin typeface="+mn-lt"/>
                          <a:cs typeface="Arial" panose="020B0604020202020204" pitchFamily="34" charset="0"/>
                        </a:rPr>
                        <a:t>Ayrılmış</a:t>
                      </a:r>
                    </a:p>
                  </a:txBody>
                  <a:tcPr marL="121872" marR="121872"/>
                </a:tc>
                <a:tc>
                  <a:txBody>
                    <a:bodyPr/>
                    <a:lstStyle/>
                    <a:p>
                      <a:pPr algn="l" rtl="0"/>
                      <a:r>
                        <a:rPr lang="en-GB" sz="1600" b="0" dirty="0">
                          <a:latin typeface="+mn-lt"/>
                          <a:cs typeface="Arial" panose="020B0604020202020204" pitchFamily="34" charset="0"/>
                        </a:rPr>
                        <a:t>-</a:t>
                      </a:r>
                    </a:p>
                  </a:txBody>
                  <a:tcPr marL="121872" marR="121872"/>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D7D1E049-C1CA-44B5-AF2D-52552442C1D2}"/>
              </a:ext>
            </a:extLst>
          </p:cNvPr>
          <p:cNvSpPr/>
          <p:nvPr/>
        </p:nvSpPr>
        <p:spPr>
          <a:xfrm>
            <a:off x="492124" y="5576080"/>
            <a:ext cx="11059393" cy="876137"/>
          </a:xfrm>
          <a:prstGeom prst="rect">
            <a:avLst/>
          </a:prstGeom>
        </p:spPr>
        <p:txBody>
          <a:bodyPr wrap="square">
            <a:spAutoFit/>
          </a:bodyPr>
          <a:lstStyle/>
          <a:p>
            <a:pPr algn="l" rtl="0" eaLnBrk="1" hangingPunct="1">
              <a:lnSpc>
                <a:spcPct val="90000"/>
              </a:lnSpc>
              <a:spcAft>
                <a:spcPts val="1600"/>
              </a:spcAft>
              <a:defRPr/>
            </a:pPr>
            <a:r>
              <a:rPr lang="en-GB" sz="2400" dirty="0">
                <a:solidFill>
                  <a:schemeClr val="tx2"/>
                </a:solidFill>
                <a:latin typeface="+mn-lt"/>
              </a:rPr>
              <a:t>SCR'ye kayıt simgesi "SCB-&gt; SCR" ile erişilebilir, örneğin:</a:t>
            </a:r>
          </a:p>
          <a:p>
            <a:pPr marL="398463" lvl="1" indent="-166688" algn="l" rtl="0" eaLnBrk="1" hangingPunct="1">
              <a:lnSpc>
                <a:spcPct val="90000"/>
              </a:lnSpc>
              <a:spcAft>
                <a:spcPts val="1200"/>
              </a:spcAft>
              <a:buClr>
                <a:schemeClr val="accent1"/>
              </a:buClr>
              <a:buSzPct val="80000"/>
              <a:buFont typeface="Arial" panose="020B0604020202020204" pitchFamily="34" charset="0"/>
              <a:buChar char="•"/>
              <a:defRPr/>
            </a:pPr>
            <a:r>
              <a:rPr lang="en-GB" dirty="0">
                <a:solidFill>
                  <a:schemeClr val="tx2"/>
                </a:solidFill>
                <a:latin typeface="+mn-lt"/>
              </a:rPr>
              <a:t>SCB -&gt; SCR = 1 &lt;1; // Çıkışta uyku bitini etkinleştir</a:t>
            </a:r>
            <a:endParaRPr lang="en-US" altLang="en-US" dirty="0">
              <a:solidFill>
                <a:schemeClr val="tx2"/>
              </a:solidFill>
              <a:latin typeface="+mn-lt"/>
            </a:endParaRPr>
          </a:p>
        </p:txBody>
      </p:sp>
    </p:spTree>
    <p:extLst>
      <p:ext uri="{BB962C8B-B14F-4D97-AF65-F5344CB8AC3E}">
        <p14:creationId xmlns:p14="http://schemas.microsoft.com/office/powerpoint/2010/main" val="1868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İşlemci Uyandırma Koşulları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7551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İşlemci, farklı koşullarda uyku modundan çıkabilir.</a:t>
            </a:r>
          </a:p>
        </p:txBody>
      </p:sp>
      <p:graphicFrame>
        <p:nvGraphicFramePr>
          <p:cNvPr id="5" name="Table 4">
            <a:extLst>
              <a:ext uri="{FF2B5EF4-FFF2-40B4-BE49-F238E27FC236}">
                <a16:creationId xmlns:a16="http://schemas.microsoft.com/office/drawing/2014/main" id="{FCD6EACC-91A3-46F9-B626-6F7E4EC8CC85}"/>
              </a:ext>
            </a:extLst>
          </p:cNvPr>
          <p:cNvGraphicFramePr>
            <a:graphicFrameLocks noGrp="1"/>
          </p:cNvGraphicFramePr>
          <p:nvPr>
            <p:extLst>
              <p:ext uri="{D42A27DB-BD31-4B8C-83A1-F6EECF244321}">
                <p14:modId xmlns:p14="http://schemas.microsoft.com/office/powerpoint/2010/main" val="3881220808"/>
              </p:ext>
            </p:extLst>
          </p:nvPr>
        </p:nvGraphicFramePr>
        <p:xfrm>
          <a:off x="492125" y="2115403"/>
          <a:ext cx="10782322" cy="3581401"/>
        </p:xfrm>
        <a:graphic>
          <a:graphicData uri="http://schemas.openxmlformats.org/drawingml/2006/table">
            <a:tbl>
              <a:tblPr firstRow="1" bandRow="1">
                <a:tableStyleId>{5C22544A-7EE6-4342-B048-85BDC9FD1C3A}</a:tableStyleId>
              </a:tblPr>
              <a:tblGrid>
                <a:gridCol w="981750">
                  <a:extLst>
                    <a:ext uri="{9D8B030D-6E8A-4147-A177-3AD203B41FA5}">
                      <a16:colId xmlns:a16="http://schemas.microsoft.com/office/drawing/2014/main" val="20000"/>
                    </a:ext>
                  </a:extLst>
                </a:gridCol>
                <a:gridCol w="3520756">
                  <a:extLst>
                    <a:ext uri="{9D8B030D-6E8A-4147-A177-3AD203B41FA5}">
                      <a16:colId xmlns:a16="http://schemas.microsoft.com/office/drawing/2014/main" val="20001"/>
                    </a:ext>
                  </a:extLst>
                </a:gridCol>
                <a:gridCol w="1828086">
                  <a:extLst>
                    <a:ext uri="{9D8B030D-6E8A-4147-A177-3AD203B41FA5}">
                      <a16:colId xmlns:a16="http://schemas.microsoft.com/office/drawing/2014/main" val="20002"/>
                    </a:ext>
                  </a:extLst>
                </a:gridCol>
                <a:gridCol w="1557258">
                  <a:extLst>
                    <a:ext uri="{9D8B030D-6E8A-4147-A177-3AD203B41FA5}">
                      <a16:colId xmlns:a16="http://schemas.microsoft.com/office/drawing/2014/main" val="20003"/>
                    </a:ext>
                  </a:extLst>
                </a:gridCol>
                <a:gridCol w="1472625">
                  <a:extLst>
                    <a:ext uri="{9D8B030D-6E8A-4147-A177-3AD203B41FA5}">
                      <a16:colId xmlns:a16="http://schemas.microsoft.com/office/drawing/2014/main" val="20004"/>
                    </a:ext>
                  </a:extLst>
                </a:gridCol>
                <a:gridCol w="1421847">
                  <a:extLst>
                    <a:ext uri="{9D8B030D-6E8A-4147-A177-3AD203B41FA5}">
                      <a16:colId xmlns:a16="http://schemas.microsoft.com/office/drawing/2014/main" val="20005"/>
                    </a:ext>
                  </a:extLst>
                </a:gridCol>
              </a:tblGrid>
              <a:tr h="666307">
                <a:tc>
                  <a:txBody>
                    <a:bodyPr/>
                    <a:lstStyle/>
                    <a:p>
                      <a:pPr algn="ctr" rtl="0"/>
                      <a:r>
                        <a:rPr lang="en-GB" sz="1600" dirty="0">
                          <a:latin typeface="+mn-lt"/>
                          <a:cs typeface="Arial" panose="020B0604020202020204" pitchFamily="34" charset="0"/>
                        </a:rPr>
                        <a:t>Tür</a:t>
                      </a:r>
                    </a:p>
                  </a:txBody>
                  <a:tcPr marL="121872" marR="121872" anchor="ctr"/>
                </a:tc>
                <a:tc>
                  <a:txBody>
                    <a:bodyPr/>
                    <a:lstStyle/>
                    <a:p>
                      <a:pPr algn="ctr" rtl="0"/>
                      <a:r>
                        <a:rPr lang="en-GB" sz="1600" dirty="0">
                          <a:latin typeface="+mn-lt"/>
                          <a:cs typeface="Arial" panose="020B0604020202020204" pitchFamily="34" charset="0"/>
                        </a:rPr>
                        <a:t>Öncelik</a:t>
                      </a:r>
                    </a:p>
                  </a:txBody>
                  <a:tcPr marL="121872" marR="121872" anchor="ctr"/>
                </a:tc>
                <a:tc>
                  <a:txBody>
                    <a:bodyPr/>
                    <a:lstStyle/>
                    <a:p>
                      <a:pPr algn="ctr" rtl="0"/>
                      <a:r>
                        <a:rPr lang="en-GB" sz="1600" dirty="0">
                          <a:latin typeface="+mn-lt"/>
                          <a:cs typeface="Arial" panose="020B0604020202020204" pitchFamily="34" charset="0"/>
                        </a:rPr>
                        <a:t>SeVOnPend</a:t>
                      </a:r>
                    </a:p>
                  </a:txBody>
                  <a:tcPr marL="121872" marR="121872" anchor="ctr"/>
                </a:tc>
                <a:tc>
                  <a:txBody>
                    <a:bodyPr/>
                    <a:lstStyle/>
                    <a:p>
                      <a:pPr algn="ctr" rtl="0"/>
                      <a:r>
                        <a:rPr lang="en-GB" sz="1600" dirty="0">
                          <a:latin typeface="+mn-lt"/>
                          <a:cs typeface="Arial" panose="020B0604020202020204" pitchFamily="34" charset="0"/>
                        </a:rPr>
                        <a:t>PRIMASK</a:t>
                      </a:r>
                    </a:p>
                  </a:txBody>
                  <a:tcPr marL="121872" marR="121872" anchor="ctr"/>
                </a:tc>
                <a:tc>
                  <a:txBody>
                    <a:bodyPr/>
                    <a:lstStyle/>
                    <a:p>
                      <a:pPr algn="ctr" rtl="0"/>
                      <a:r>
                        <a:rPr lang="en-GB" sz="1600" dirty="0">
                          <a:latin typeface="+mn-lt"/>
                          <a:cs typeface="Arial" panose="020B0604020202020204" pitchFamily="34" charset="0"/>
                        </a:rPr>
                        <a:t>Uyanmak</a:t>
                      </a:r>
                      <a:r>
                        <a:rPr lang="en-GB" sz="1600" baseline="0" dirty="0">
                          <a:latin typeface="+mn-lt"/>
                          <a:cs typeface="Arial" panose="020B0604020202020204" pitchFamily="34" charset="0"/>
                        </a:rPr>
                        <a:t> yukarı</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ISR'yi yürütün</a:t>
                      </a:r>
                    </a:p>
                  </a:txBody>
                  <a:tcPr marL="121872" marR="121872" anchor="ctr"/>
                </a:tc>
                <a:extLst>
                  <a:ext uri="{0D108BD9-81ED-4DB2-BD59-A6C34878D82A}">
                    <a16:rowId xmlns:a16="http://schemas.microsoft.com/office/drawing/2014/main" val="10000"/>
                  </a:ext>
                </a:extLst>
              </a:tr>
              <a:tr h="416442">
                <a:tc rowSpan="4">
                  <a:txBody>
                    <a:bodyPr/>
                    <a:lstStyle/>
                    <a:p>
                      <a:pPr algn="ctr" rtl="0"/>
                      <a:r>
                        <a:rPr lang="en-GB" sz="1600" dirty="0">
                          <a:latin typeface="+mn-lt"/>
                          <a:cs typeface="Arial" panose="020B0604020202020204" pitchFamily="34" charset="0"/>
                        </a:rPr>
                        <a:t>WFE</a:t>
                      </a:r>
                    </a:p>
                  </a:txBody>
                  <a:tcPr marL="121872" marR="121872" anchor="ctr"/>
                </a:tc>
                <a:tc>
                  <a:txBody>
                    <a:bodyPr/>
                    <a:lstStyle/>
                    <a:p>
                      <a:pPr algn="ctr" rtl="0"/>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öncelik&gt;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 </a:t>
                      </a:r>
                    </a:p>
                  </a:txBody>
                  <a:tcPr marL="121872" marR="121872" anchor="ctr"/>
                </a:tc>
                <a:tc>
                  <a:txBody>
                    <a:bodyPr/>
                    <a:lstStyle/>
                    <a:p>
                      <a:pPr algn="ctr" rtl="0"/>
                      <a:r>
                        <a:rPr lang="en-GB" sz="1600" dirty="0">
                          <a:latin typeface="+mn-lt"/>
                          <a:cs typeface="Arial" panose="020B0604020202020204" pitchFamily="34" charset="0"/>
                        </a:rPr>
                        <a:t>0</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extLst>
                  <a:ext uri="{0D108BD9-81ED-4DB2-BD59-A6C34878D82A}">
                    <a16:rowId xmlns:a16="http://schemas.microsoft.com/office/drawing/2014/main" val="10001"/>
                  </a:ext>
                </a:extLst>
              </a:tr>
              <a:tr h="416442">
                <a:tc vMerge="1">
                  <a:txBody>
                    <a:bodyPr/>
                    <a:lstStyle/>
                    <a:p>
                      <a:pPr algn="l" rtl="0"/>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öncelik&gt;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0</a:t>
                      </a:r>
                    </a:p>
                  </a:txBody>
                  <a:tcPr marL="121872" marR="121872" anchor="ctr"/>
                </a:tc>
                <a:tc>
                  <a:txBody>
                    <a:bodyPr/>
                    <a:lstStyle/>
                    <a:p>
                      <a:pPr algn="ctr" rtl="0"/>
                      <a:r>
                        <a:rPr lang="en-GB" sz="1600" dirty="0">
                          <a:latin typeface="+mn-lt"/>
                          <a:cs typeface="Arial" panose="020B0604020202020204" pitchFamily="34" charset="0"/>
                        </a:rPr>
                        <a:t>1</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extLst>
                  <a:ext uri="{0D108BD9-81ED-4DB2-BD59-A6C34878D82A}">
                    <a16:rowId xmlns:a16="http://schemas.microsoft.com/office/drawing/2014/main" val="10002"/>
                  </a:ext>
                </a:extLst>
              </a:tr>
              <a:tr h="416442">
                <a:tc vMerge="1">
                  <a:txBody>
                    <a:bodyPr/>
                    <a:lstStyle/>
                    <a:p>
                      <a:pPr algn="l" rtl="0"/>
                      <a:endParaRPr lang="en-GB" sz="1600"/>
                    </a:p>
                  </a:txBody>
                  <a:tcPr/>
                </a:tc>
                <a:tc>
                  <a:txBody>
                    <a:bodyPr/>
                    <a:lstStyle/>
                    <a:p>
                      <a:pPr algn="ctr" rtl="0"/>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 ≤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0</a:t>
                      </a: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extLst>
                  <a:ext uri="{0D108BD9-81ED-4DB2-BD59-A6C34878D82A}">
                    <a16:rowId xmlns:a16="http://schemas.microsoft.com/office/drawing/2014/main" val="10003"/>
                  </a:ext>
                </a:extLst>
              </a:tr>
              <a:tr h="416442">
                <a:tc vMerge="1">
                  <a:txBody>
                    <a:bodyPr/>
                    <a:lstStyle/>
                    <a:p>
                      <a:pPr algn="l" rtl="0"/>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 ≤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1</a:t>
                      </a: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extLst>
                  <a:ext uri="{0D108BD9-81ED-4DB2-BD59-A6C34878D82A}">
                    <a16:rowId xmlns:a16="http://schemas.microsoft.com/office/drawing/2014/main" val="10004"/>
                  </a:ext>
                </a:extLst>
              </a:tr>
              <a:tr h="416442">
                <a:tc rowSpan="3">
                  <a:txBody>
                    <a:bodyPr/>
                    <a:lstStyle/>
                    <a:p>
                      <a:pPr algn="ctr" rtl="0"/>
                      <a:r>
                        <a:rPr lang="en-GB" sz="1600" dirty="0">
                          <a:latin typeface="+mn-lt"/>
                          <a:cs typeface="Arial" panose="020B0604020202020204" pitchFamily="34" charset="0"/>
                        </a:rPr>
                        <a:t>WFI</a:t>
                      </a:r>
                    </a:p>
                  </a:txBody>
                  <a:tcPr marL="121872" marR="121872" anchor="ctr"/>
                </a:tc>
                <a:tc>
                  <a:txBody>
                    <a:bodyPr/>
                    <a:lstStyle/>
                    <a:p>
                      <a:pPr algn="ctr" rtl="0"/>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öncelik&gt;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0</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extLst>
                  <a:ext uri="{0D108BD9-81ED-4DB2-BD59-A6C34878D82A}">
                    <a16:rowId xmlns:a16="http://schemas.microsoft.com/office/drawing/2014/main" val="10005"/>
                  </a:ext>
                </a:extLst>
              </a:tr>
              <a:tr h="416442">
                <a:tc vMerge="1">
                  <a:txBody>
                    <a:bodyPr/>
                    <a:lstStyle/>
                    <a:p>
                      <a:pPr algn="l" rtl="0"/>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öncelik&gt;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1</a:t>
                      </a:r>
                    </a:p>
                  </a:txBody>
                  <a:tcPr marL="121872" marR="121872" anchor="ctr"/>
                </a:tc>
                <a:tc>
                  <a:txBody>
                    <a:bodyPr/>
                    <a:lstStyle/>
                    <a:p>
                      <a:pPr algn="ctr" rtl="0"/>
                      <a:r>
                        <a:rPr lang="en-GB" sz="1600" dirty="0">
                          <a:latin typeface="+mn-lt"/>
                          <a:cs typeface="Arial" panose="020B0604020202020204" pitchFamily="34" charset="0"/>
                        </a:rPr>
                        <a:t>Evet</a:t>
                      </a:r>
                    </a:p>
                  </a:txBody>
                  <a:tcPr marL="121872" marR="121872" anchor="ctr"/>
                </a:tc>
                <a:tc>
                  <a:txBody>
                    <a:bodyPr/>
                    <a:lstStyle/>
                    <a:p>
                      <a:pPr algn="ctr" rtl="0"/>
                      <a:r>
                        <a:rPr lang="en-GB" sz="1600" dirty="0">
                          <a:latin typeface="+mn-lt"/>
                          <a:cs typeface="Arial" panose="020B0604020202020204" pitchFamily="34" charset="0"/>
                        </a:rPr>
                        <a:t>Hayır</a:t>
                      </a:r>
                    </a:p>
                  </a:txBody>
                  <a:tcPr marL="121872" marR="121872" anchor="ctr"/>
                </a:tc>
                <a:extLst>
                  <a:ext uri="{0D108BD9-81ED-4DB2-BD59-A6C34878D82A}">
                    <a16:rowId xmlns:a16="http://schemas.microsoft.com/office/drawing/2014/main" val="10006"/>
                  </a:ext>
                </a:extLst>
              </a:tr>
              <a:tr h="416442">
                <a:tc vMerge="1">
                  <a:txBody>
                    <a:bodyPr/>
                    <a:lstStyle/>
                    <a:p>
                      <a:pPr algn="l" rtl="0"/>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a:latin typeface="+mn-lt"/>
                          <a:cs typeface="Arial" panose="020B0604020202020204" pitchFamily="34" charset="0"/>
                        </a:rPr>
                        <a:t>IRQ</a:t>
                      </a:r>
                      <a:r>
                        <a:rPr lang="en-GB" sz="1600" baseline="0" dirty="0">
                          <a:latin typeface="+mn-lt"/>
                          <a:cs typeface="Arial" panose="020B0604020202020204" pitchFamily="34" charset="0"/>
                        </a:rPr>
                        <a:t> öncelik ≤ mevcut seviye</a:t>
                      </a:r>
                      <a:endParaRPr lang="en-GB" sz="1600" dirty="0">
                        <a:latin typeface="+mn-lt"/>
                        <a:cs typeface="Arial" panose="020B0604020202020204" pitchFamily="34" charset="0"/>
                      </a:endParaRP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a:t>
                      </a:r>
                    </a:p>
                  </a:txBody>
                  <a:tcPr marL="121872" marR="121872" anchor="ctr"/>
                </a:tc>
                <a:tc>
                  <a:txBody>
                    <a:bodyPr/>
                    <a:lstStyle/>
                    <a:p>
                      <a:pPr algn="ctr" rtl="0"/>
                      <a:r>
                        <a:rPr lang="en-GB" sz="1600" dirty="0">
                          <a:latin typeface="+mn-lt"/>
                          <a:cs typeface="Arial" panose="020B0604020202020204" pitchFamily="34" charset="0"/>
                        </a:rPr>
                        <a:t>Hayır </a:t>
                      </a:r>
                    </a:p>
                  </a:txBody>
                  <a:tcPr marL="121872" marR="121872" anchor="ctr"/>
                </a:tc>
                <a:tc>
                  <a:txBody>
                    <a:bodyPr/>
                    <a:lstStyle/>
                    <a:p>
                      <a:pPr algn="ctr" rtl="0"/>
                      <a:r>
                        <a:rPr lang="en-GB" sz="1600" dirty="0">
                          <a:latin typeface="+mn-lt"/>
                          <a:cs typeface="Arial" panose="020B0604020202020204" pitchFamily="34" charset="0"/>
                        </a:rPr>
                        <a:t>Hayır </a:t>
                      </a:r>
                    </a:p>
                  </a:txBody>
                  <a:tcPr marL="121872" marR="12187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574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tr-TR" dirty="0" err="1"/>
              <a:t>T</a:t>
            </a:r>
            <a:r>
              <a:rPr lang="tr-TR" dirty="0" err="1" smtClean="0"/>
              <a:t>humb</a:t>
            </a:r>
            <a:r>
              <a:rPr lang="en-GB" dirty="0" smtClean="0"/>
              <a:t> </a:t>
            </a:r>
            <a:r>
              <a:rPr lang="en-GB" dirty="0"/>
              <a:t>Talimat Seti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9587" y="962025"/>
            <a:ext cx="11180763" cy="4086225"/>
          </a:xfrm>
        </p:spPr>
        <p:txBody>
          <a:bodyPr wrap="square" numCol="1" anchor="t" anchorCtr="0" compatLnSpc="1">
            <a:prstTxWarp prst="textNoShape">
              <a:avLst/>
            </a:prstTxWarp>
          </a:bodyPr>
          <a:lstStyle/>
          <a:p>
            <a:pPr algn="l" rtl="0"/>
            <a:r>
              <a:rPr lang="en-US" altLang="en-US" sz="2000" dirty="0">
                <a:ea typeface="ＭＳ Ｐゴシック" panose="020B0600070205080204" pitchFamily="34" charset="-128"/>
              </a:rPr>
              <a:t>Erken Arm işlemcileri</a:t>
            </a:r>
          </a:p>
          <a:p>
            <a:pPr lvl="1" algn="l" rtl="0"/>
            <a:r>
              <a:rPr lang="en-IN" altLang="en-US" sz="1600" dirty="0" smtClean="0">
                <a:ea typeface="ＭＳ Ｐゴシック" panose="020B0600070205080204" pitchFamily="34" charset="-128"/>
              </a:rPr>
              <a:t>arm </a:t>
            </a:r>
            <a:r>
              <a:rPr lang="en-IN" altLang="en-US" sz="1600" dirty="0">
                <a:ea typeface="ＭＳ Ｐゴシック" panose="020B0600070205080204" pitchFamily="34" charset="-128"/>
              </a:rPr>
              <a:t>talimatları olarak adlandırılan 32 bitlik komut seti</a:t>
            </a:r>
          </a:p>
          <a:p>
            <a:pPr lvl="1" algn="l" rtl="0"/>
            <a:r>
              <a:rPr lang="en-IN" altLang="en-US" sz="1600" dirty="0">
                <a:ea typeface="ＭＳ Ｐゴシック" panose="020B0600070205080204" pitchFamily="34" charset="-128"/>
              </a:rPr>
              <a:t>Güçlü ve iyi performans</a:t>
            </a:r>
          </a:p>
          <a:p>
            <a:pPr lvl="1" algn="l" rtl="0"/>
            <a:r>
              <a:rPr lang="en-IN" altLang="en-US" sz="1600" dirty="0">
                <a:ea typeface="ＭＳ Ｐゴシック" panose="020B0600070205080204" pitchFamily="34" charset="-128"/>
              </a:rPr>
              <a:t>8 bit ve 16 bit işlemcilere kıyasla daha büyük program belleği</a:t>
            </a:r>
          </a:p>
          <a:p>
            <a:pPr lvl="1" algn="l" rtl="0"/>
            <a:r>
              <a:rPr lang="en-IN" altLang="en-US" sz="1600" dirty="0">
                <a:ea typeface="ＭＳ Ｐゴシック" panose="020B0600070205080204" pitchFamily="34" charset="-128"/>
              </a:rPr>
              <a:t>Daha büyük güç tüketimi</a:t>
            </a:r>
          </a:p>
          <a:p>
            <a:pPr algn="l" rtl="0"/>
            <a:r>
              <a:rPr lang="en-US" altLang="en-US" sz="2000" dirty="0" smtClean="0">
                <a:ea typeface="ＭＳ Ｐゴシック" panose="020B0600070205080204" pitchFamily="34" charset="-128"/>
              </a:rPr>
              <a:t>thumb-1 </a:t>
            </a:r>
            <a:r>
              <a:rPr lang="en-US" altLang="en-US" sz="2000" dirty="0">
                <a:ea typeface="ＭＳ Ｐゴシック" panose="020B0600070205080204" pitchFamily="34" charset="-128"/>
              </a:rPr>
              <a:t>talimat seti</a:t>
            </a:r>
          </a:p>
          <a:p>
            <a:pPr lvl="1" algn="l" rtl="0"/>
            <a:r>
              <a:rPr lang="en-IN" altLang="en-US" sz="1600" dirty="0">
                <a:ea typeface="ＭＳ Ｐゴシック" panose="020B0600070205080204" pitchFamily="34" charset="-128"/>
              </a:rPr>
              <a:t>İlk olarak 1995 yılında Arm7TDMI işlemcide kullanılan 16 bit komut seti</a:t>
            </a:r>
          </a:p>
          <a:p>
            <a:pPr lvl="1" algn="l" rtl="0"/>
            <a:r>
              <a:rPr lang="en-IN" altLang="en-US" sz="1600" dirty="0">
                <a:ea typeface="ＭＳ Ｐゴシック" panose="020B0600070205080204" pitchFamily="34" charset="-128"/>
              </a:rPr>
              <a:t>32 bit RISC mimarisine kıyasla daha iyi kod yoğunluğu sağlayan Arm talimatlarının bir alt kümesini sağlar</a:t>
            </a:r>
          </a:p>
          <a:p>
            <a:pPr lvl="1" algn="l" rtl="0"/>
            <a:r>
              <a:rPr lang="en-IN" altLang="en-US" sz="1600" dirty="0">
                <a:ea typeface="ＭＳ Ｐゴシック" panose="020B0600070205080204" pitchFamily="34" charset="-128"/>
              </a:rPr>
              <a:t>Kod boyutu ~% 30 azaltılır, ancak performans da ~% 20 azalır.</a:t>
            </a:r>
          </a:p>
          <a:p>
            <a:pPr lvl="1" algn="l" rtl="0"/>
            <a:r>
              <a:rPr lang="en-IN" altLang="en-US" sz="1600" dirty="0">
                <a:ea typeface="ＭＳ Ｐゴシック" panose="020B0600070205080204" pitchFamily="34" charset="-128"/>
              </a:rPr>
              <a:t>Çoklayıcı </a:t>
            </a:r>
            <a:r>
              <a:rPr lang="en-IN" altLang="en-US" sz="1600" dirty="0" err="1">
                <a:ea typeface="ＭＳ Ｐゴシック" panose="020B0600070205080204" pitchFamily="34" charset="-128"/>
              </a:rPr>
              <a:t>kullanarak</a:t>
            </a:r>
            <a:r>
              <a:rPr lang="en-IN" altLang="en-US" sz="1600" dirty="0">
                <a:ea typeface="ＭＳ Ｐゴシック" panose="020B0600070205080204" pitchFamily="34" charset="-128"/>
              </a:rPr>
              <a:t> </a:t>
            </a:r>
            <a:r>
              <a:rPr lang="en-IN" altLang="en-US" sz="1600" dirty="0" smtClean="0">
                <a:ea typeface="ＭＳ Ｐゴシック" panose="020B0600070205080204" pitchFamily="34" charset="-128"/>
              </a:rPr>
              <a:t>arm </a:t>
            </a:r>
            <a:r>
              <a:rPr lang="en-IN" altLang="en-US" sz="1600" dirty="0">
                <a:ea typeface="ＭＳ Ｐゴシック" panose="020B0600070205080204" pitchFamily="34" charset="-128"/>
              </a:rPr>
              <a:t>talimatları ile birlikte kullanılabilir</a:t>
            </a:r>
          </a:p>
          <a:p>
            <a:pPr lvl="1" algn="l" rtl="0"/>
            <a:endParaRPr lang="en-US" altLang="en-US" sz="1600" dirty="0">
              <a:ea typeface="ＭＳ Ｐゴシック" panose="020B0600070205080204" pitchFamily="34" charset="-128"/>
            </a:endParaRPr>
          </a:p>
        </p:txBody>
      </p:sp>
      <p:grpSp>
        <p:nvGrpSpPr>
          <p:cNvPr id="5" name="Group 15">
            <a:extLst>
              <a:ext uri="{FF2B5EF4-FFF2-40B4-BE49-F238E27FC236}">
                <a16:creationId xmlns:a16="http://schemas.microsoft.com/office/drawing/2014/main" id="{C4F493C0-D0DC-44FA-8DEA-E52A90450995}"/>
              </a:ext>
            </a:extLst>
          </p:cNvPr>
          <p:cNvGrpSpPr>
            <a:grpSpLocks/>
          </p:cNvGrpSpPr>
          <p:nvPr/>
        </p:nvGrpSpPr>
        <p:grpSpPr bwMode="auto">
          <a:xfrm>
            <a:off x="1637661" y="4859621"/>
            <a:ext cx="8924613" cy="1513004"/>
            <a:chOff x="1038225" y="4733924"/>
            <a:chExt cx="7219950" cy="1631209"/>
          </a:xfrm>
        </p:grpSpPr>
        <p:sp>
          <p:nvSpPr>
            <p:cNvPr id="6" name="Rectangle 5">
              <a:extLst>
                <a:ext uri="{FF2B5EF4-FFF2-40B4-BE49-F238E27FC236}">
                  <a16:creationId xmlns:a16="http://schemas.microsoft.com/office/drawing/2014/main" id="{125E263E-D431-467C-A6E5-0C98920CFA63}"/>
                </a:ext>
              </a:extLst>
            </p:cNvPr>
            <p:cNvSpPr/>
            <p:nvPr/>
          </p:nvSpPr>
          <p:spPr bwMode="auto">
            <a:xfrm>
              <a:off x="1038225" y="4744193"/>
              <a:ext cx="1047560" cy="108510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cs typeface="Arial" charset="0"/>
                </a:rPr>
                <a:t>Gelen</a:t>
              </a:r>
            </a:p>
            <a:p>
              <a:pPr algn="ctr" rtl="0">
                <a:defRPr/>
              </a:pPr>
              <a:r>
                <a:rPr lang="en-GB" sz="1200" b="0" dirty="0">
                  <a:cs typeface="Arial" charset="0"/>
                </a:rPr>
                <a:t>Talimatlar</a:t>
              </a:r>
            </a:p>
          </p:txBody>
        </p:sp>
        <p:sp>
          <p:nvSpPr>
            <p:cNvPr id="7" name="Rectangle 6">
              <a:extLst>
                <a:ext uri="{FF2B5EF4-FFF2-40B4-BE49-F238E27FC236}">
                  <a16:creationId xmlns:a16="http://schemas.microsoft.com/office/drawing/2014/main" id="{43F088D0-AD7B-40ED-B38C-D533DD7B06C5}"/>
                </a:ext>
              </a:extLst>
            </p:cNvPr>
            <p:cNvSpPr/>
            <p:nvPr/>
          </p:nvSpPr>
          <p:spPr bwMode="auto">
            <a:xfrm>
              <a:off x="2796141" y="5428803"/>
              <a:ext cx="1047560" cy="40049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smtClean="0">
                  <a:cs typeface="Arial" charset="0"/>
                </a:rPr>
                <a:t>thumb </a:t>
              </a:r>
              <a:r>
                <a:rPr lang="en-GB" sz="1200" b="0" dirty="0">
                  <a:cs typeface="Arial" charset="0"/>
                </a:rPr>
                <a:t>Yeniden Eşleme</a:t>
              </a:r>
            </a:p>
            <a:p>
              <a:pPr algn="ctr" rtl="0">
                <a:defRPr/>
              </a:pPr>
              <a:r>
                <a:rPr lang="en-GB" sz="1200" b="0" dirty="0" err="1" smtClean="0">
                  <a:cs typeface="Arial" charset="0"/>
                </a:rPr>
                <a:t>arma</a:t>
              </a:r>
              <a:endParaRPr lang="en-GB" sz="1200" b="0" dirty="0">
                <a:cs typeface="Arial" charset="0"/>
              </a:endParaRPr>
            </a:p>
          </p:txBody>
        </p:sp>
        <p:sp>
          <p:nvSpPr>
            <p:cNvPr id="8" name="Trapezoid 7">
              <a:extLst>
                <a:ext uri="{FF2B5EF4-FFF2-40B4-BE49-F238E27FC236}">
                  <a16:creationId xmlns:a16="http://schemas.microsoft.com/office/drawing/2014/main" id="{816A79E3-1F97-4CE2-9E67-73133B5E135A}"/>
                </a:ext>
              </a:extLst>
            </p:cNvPr>
            <p:cNvSpPr/>
            <p:nvPr/>
          </p:nvSpPr>
          <p:spPr bwMode="auto">
            <a:xfrm rot="5400000">
              <a:off x="4071414" y="5129270"/>
              <a:ext cx="1095376" cy="304683"/>
            </a:xfrm>
            <a:prstGeom prst="trapezoid">
              <a:avLst>
                <a:gd name="adj" fmla="val 75000"/>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9" name="Right Arrow 3">
              <a:extLst>
                <a:ext uri="{FF2B5EF4-FFF2-40B4-BE49-F238E27FC236}">
                  <a16:creationId xmlns:a16="http://schemas.microsoft.com/office/drawing/2014/main" id="{D1C4B7DF-E12E-40AD-804A-A7A4A5478D65}"/>
                </a:ext>
              </a:extLst>
            </p:cNvPr>
            <p:cNvSpPr/>
            <p:nvPr/>
          </p:nvSpPr>
          <p:spPr bwMode="auto">
            <a:xfrm>
              <a:off x="2205604" y="4857154"/>
              <a:ext cx="2185841" cy="172863"/>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0" name="Right Arrow 7">
              <a:extLst>
                <a:ext uri="{FF2B5EF4-FFF2-40B4-BE49-F238E27FC236}">
                  <a16:creationId xmlns:a16="http://schemas.microsoft.com/office/drawing/2014/main" id="{7BC9DF28-70AA-4AAE-95F4-4A6769C61153}"/>
                </a:ext>
              </a:extLst>
            </p:cNvPr>
            <p:cNvSpPr/>
            <p:nvPr/>
          </p:nvSpPr>
          <p:spPr bwMode="auto">
            <a:xfrm>
              <a:off x="2205604" y="5543475"/>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1" name="Right Arrow 8">
              <a:extLst>
                <a:ext uri="{FF2B5EF4-FFF2-40B4-BE49-F238E27FC236}">
                  <a16:creationId xmlns:a16="http://schemas.microsoft.com/office/drawing/2014/main" id="{161C4BC2-73FB-4D31-9906-D6F9CB10C4A9}"/>
                </a:ext>
              </a:extLst>
            </p:cNvPr>
            <p:cNvSpPr/>
            <p:nvPr/>
          </p:nvSpPr>
          <p:spPr bwMode="auto">
            <a:xfrm>
              <a:off x="3891629" y="5543475"/>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2" name="Rectangle 11">
              <a:extLst>
                <a:ext uri="{FF2B5EF4-FFF2-40B4-BE49-F238E27FC236}">
                  <a16:creationId xmlns:a16="http://schemas.microsoft.com/office/drawing/2014/main" id="{DC280594-DA87-43DC-B09F-276D9F4A3960}"/>
                </a:ext>
              </a:extLst>
            </p:cNvPr>
            <p:cNvSpPr/>
            <p:nvPr/>
          </p:nvSpPr>
          <p:spPr bwMode="auto">
            <a:xfrm>
              <a:off x="5505762" y="4942730"/>
              <a:ext cx="1047560" cy="686321"/>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smtClean="0">
                  <a:cs typeface="Arial" charset="0"/>
                </a:rPr>
                <a:t>arm</a:t>
              </a:r>
              <a:endParaRPr lang="en-GB" sz="1200" b="0" dirty="0">
                <a:cs typeface="Arial" charset="0"/>
              </a:endParaRPr>
            </a:p>
            <a:p>
              <a:pPr algn="ctr" rtl="0">
                <a:defRPr/>
              </a:pPr>
              <a:r>
                <a:rPr lang="en-GB" sz="1200" b="0" dirty="0">
                  <a:cs typeface="Arial" charset="0"/>
                </a:rPr>
                <a:t>Talimat</a:t>
              </a:r>
            </a:p>
            <a:p>
              <a:pPr algn="ctr" rtl="0">
                <a:defRPr/>
              </a:pPr>
              <a:r>
                <a:rPr lang="en-GB" sz="1200" b="0" dirty="0">
                  <a:cs typeface="Arial" charset="0"/>
                </a:rPr>
                <a:t>Kod çözücü</a:t>
              </a:r>
            </a:p>
          </p:txBody>
        </p:sp>
        <p:sp>
          <p:nvSpPr>
            <p:cNvPr id="13" name="Rectangle 12">
              <a:extLst>
                <a:ext uri="{FF2B5EF4-FFF2-40B4-BE49-F238E27FC236}">
                  <a16:creationId xmlns:a16="http://schemas.microsoft.com/office/drawing/2014/main" id="{6ED5876A-D47E-4931-984E-A6F6C02E8733}"/>
                </a:ext>
              </a:extLst>
            </p:cNvPr>
            <p:cNvSpPr/>
            <p:nvPr/>
          </p:nvSpPr>
          <p:spPr bwMode="auto">
            <a:xfrm>
              <a:off x="7210615" y="4942730"/>
              <a:ext cx="1047560" cy="686321"/>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cs typeface="Arial" charset="0"/>
                </a:rPr>
                <a:t>Talimatlar</a:t>
              </a:r>
            </a:p>
            <a:p>
              <a:pPr algn="ctr" rtl="0">
                <a:defRPr/>
              </a:pPr>
              <a:r>
                <a:rPr lang="en-GB" sz="1200" b="0" dirty="0">
                  <a:cs typeface="Arial" charset="0"/>
                </a:rPr>
                <a:t>Yürütme</a:t>
              </a:r>
            </a:p>
          </p:txBody>
        </p:sp>
        <p:sp>
          <p:nvSpPr>
            <p:cNvPr id="14" name="Right Arrow 11">
              <a:extLst>
                <a:ext uri="{FF2B5EF4-FFF2-40B4-BE49-F238E27FC236}">
                  <a16:creationId xmlns:a16="http://schemas.microsoft.com/office/drawing/2014/main" id="{F3872785-88B4-45D7-A13E-9984C413A978}"/>
                </a:ext>
              </a:extLst>
            </p:cNvPr>
            <p:cNvSpPr/>
            <p:nvPr/>
          </p:nvSpPr>
          <p:spPr bwMode="auto">
            <a:xfrm>
              <a:off x="4853605" y="5201170"/>
              <a:ext cx="518645"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ight Arrow 12">
              <a:extLst>
                <a:ext uri="{FF2B5EF4-FFF2-40B4-BE49-F238E27FC236}">
                  <a16:creationId xmlns:a16="http://schemas.microsoft.com/office/drawing/2014/main" id="{0270E134-8528-448B-9490-18E9951CB5D7}"/>
                </a:ext>
              </a:extLst>
            </p:cNvPr>
            <p:cNvSpPr/>
            <p:nvPr/>
          </p:nvSpPr>
          <p:spPr bwMode="auto">
            <a:xfrm>
              <a:off x="6625213" y="5201170"/>
              <a:ext cx="518646" cy="171152"/>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cxnSp>
          <p:nvCxnSpPr>
            <p:cNvPr id="16" name="Straight Arrow Connector 15">
              <a:extLst>
                <a:ext uri="{FF2B5EF4-FFF2-40B4-BE49-F238E27FC236}">
                  <a16:creationId xmlns:a16="http://schemas.microsoft.com/office/drawing/2014/main" id="{25087B8B-4E97-4F48-9EFC-0F1E090007BF}"/>
                </a:ext>
              </a:extLst>
            </p:cNvPr>
            <p:cNvCxnSpPr/>
            <p:nvPr/>
          </p:nvCxnSpPr>
          <p:spPr bwMode="auto">
            <a:xfrm flipV="1">
              <a:off x="4648201" y="5706070"/>
              <a:ext cx="0" cy="285824"/>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14">
              <a:extLst>
                <a:ext uri="{FF2B5EF4-FFF2-40B4-BE49-F238E27FC236}">
                  <a16:creationId xmlns:a16="http://schemas.microsoft.com/office/drawing/2014/main" id="{6C2ECEAA-63E9-484E-8961-89322386014A}"/>
                </a:ext>
              </a:extLst>
            </p:cNvPr>
            <p:cNvSpPr txBox="1">
              <a:spLocks noChangeArrowheads="1"/>
            </p:cNvSpPr>
            <p:nvPr/>
          </p:nvSpPr>
          <p:spPr bwMode="auto">
            <a:xfrm>
              <a:off x="4619624" y="5867400"/>
              <a:ext cx="1933576" cy="49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T bit, 0: </a:t>
              </a:r>
              <a:r>
                <a:rPr lang="en-GB" sz="1200" b="0" dirty="0" err="1" smtClean="0"/>
                <a:t>arm'u</a:t>
              </a:r>
              <a:r>
                <a:rPr lang="en-GB" sz="1200" b="0" dirty="0" smtClean="0"/>
                <a:t> </a:t>
              </a:r>
              <a:r>
                <a:rPr lang="en-GB" sz="1200" b="0" dirty="0"/>
                <a:t>seçin,</a:t>
              </a:r>
            </a:p>
            <a:p>
              <a:pPr algn="l" rtl="0" eaLnBrk="1" hangingPunct="1"/>
              <a:r>
                <a:rPr lang="en-GB" sz="1200" b="0" dirty="0"/>
                <a:t>1: </a:t>
              </a:r>
              <a:r>
                <a:rPr lang="en-GB" sz="1200" b="0" dirty="0" smtClean="0"/>
                <a:t>thumb </a:t>
              </a:r>
              <a:r>
                <a:rPr lang="en-GB" sz="1200" b="0" dirty="0"/>
                <a:t>seçin</a:t>
              </a:r>
            </a:p>
          </p:txBody>
        </p:sp>
        <p:sp>
          <p:nvSpPr>
            <p:cNvPr id="18" name="TextBox 17">
              <a:extLst>
                <a:ext uri="{FF2B5EF4-FFF2-40B4-BE49-F238E27FC236}">
                  <a16:creationId xmlns:a16="http://schemas.microsoft.com/office/drawing/2014/main" id="{5C3B2AC5-173D-4453-9BA9-B4C0B6F07E1D}"/>
                </a:ext>
              </a:extLst>
            </p:cNvPr>
            <p:cNvSpPr txBox="1">
              <a:spLocks noChangeArrowheads="1"/>
            </p:cNvSpPr>
            <p:nvPr/>
          </p:nvSpPr>
          <p:spPr bwMode="auto">
            <a:xfrm>
              <a:off x="4391023" y="4770536"/>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0</a:t>
              </a:r>
            </a:p>
          </p:txBody>
        </p:sp>
        <p:sp>
          <p:nvSpPr>
            <p:cNvPr id="19" name="TextBox 18">
              <a:extLst>
                <a:ext uri="{FF2B5EF4-FFF2-40B4-BE49-F238E27FC236}">
                  <a16:creationId xmlns:a16="http://schemas.microsoft.com/office/drawing/2014/main" id="{D4C6E17F-F1BA-4C15-9992-EAF4A371861A}"/>
                </a:ext>
              </a:extLst>
            </p:cNvPr>
            <p:cNvSpPr txBox="1">
              <a:spLocks noChangeArrowheads="1"/>
            </p:cNvSpPr>
            <p:nvPr/>
          </p:nvSpPr>
          <p:spPr bwMode="auto">
            <a:xfrm>
              <a:off x="4381498" y="5457825"/>
              <a:ext cx="304801" cy="33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1</a:t>
              </a:r>
            </a:p>
          </p:txBody>
        </p:sp>
      </p:grpSp>
    </p:spTree>
    <p:extLst>
      <p:ext uri="{BB962C8B-B14F-4D97-AF65-F5344CB8AC3E}">
        <p14:creationId xmlns:p14="http://schemas.microsoft.com/office/powerpoint/2010/main" val="4157809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Uyanma Kesme Denetleyicisi</a:t>
            </a:r>
            <a:endParaRPr lang="en-US" dirty="0"/>
          </a:p>
        </p:txBody>
      </p:sp>
      <p:sp>
        <p:nvSpPr>
          <p:cNvPr id="6" name="Rectangle 5">
            <a:extLst>
              <a:ext uri="{FF2B5EF4-FFF2-40B4-BE49-F238E27FC236}">
                <a16:creationId xmlns:a16="http://schemas.microsoft.com/office/drawing/2014/main" id="{F3429177-35EC-4BD6-8885-EDBE5E636756}"/>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97FD467D-742E-47FD-A73B-16B6201161E2}"/>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D36E4967-364B-47BA-B2CA-0269DC74782B}"/>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11D62302-8386-440D-85BF-409CB3E0DD9B}"/>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9F6EEF74-0CD0-4E81-81BE-13395E652F15}"/>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8CF36B9B-1ADB-4B92-94DA-9FB46DA89B15}"/>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42CA7228-1FB4-47BC-BEC5-DA1FA68FC5A0}"/>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00E6E382-F256-4C93-8FEE-DEB35B580764}"/>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44EE1D54-A93B-48D4-B638-6327CE4E1EE4}"/>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CEE64006-C546-4A40-881F-E1B4EBE1E8A1}"/>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8648C9E3-5A7D-4F1B-A3ED-E060093C70A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5CB8098A-9E5A-41E9-9CBF-546AC8E2FA2D}"/>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EEFFF078-965D-4341-84DE-8700B3FC4807}"/>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0A70699B-93E5-4FCB-AE4F-05F6BD1CC684}"/>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D011F68F-64DC-4999-BBA6-05CECE4274C3}"/>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0E1ECB67-A7FA-4A67-840E-D2656BC67571}"/>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091BAE76-CE06-41FA-879E-F85DB438FD40}"/>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201C7AFE-9134-43F6-9F81-CCC7164F479E}"/>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511C50B2-6E92-4497-A768-E3ED955D2809}"/>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E72652F2-FA6F-449D-8DD9-6A51AE4E2F67}"/>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626FD758-6FC7-4C12-8553-B8F6A3B2DE84}"/>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528DE354-7C9B-401A-BA77-22EA71165B1E}"/>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E9261EE5-436D-4998-B3DF-8B57E6A838D4}"/>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2D806F1A-47DF-4488-B772-DD960B833AC1}"/>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8D073D80-D409-4A01-B071-F54A931AE429}"/>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6B05B1CF-8003-4312-B1C1-F6AEE1111976}"/>
              </a:ext>
            </a:extLst>
          </p:cNvPr>
          <p:cNvSpPr/>
          <p:nvPr/>
        </p:nvSpPr>
        <p:spPr bwMode="auto">
          <a:xfrm>
            <a:off x="1245171" y="3408022"/>
            <a:ext cx="2219517" cy="97393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98198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Uyanma Kesme Denetleyicisi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Genellikle sistem düzeyinde bir güç yönetimi birimi (PMU) gerektirir</a:t>
            </a:r>
          </a:p>
          <a:p>
            <a:pPr algn="l" rtl="0"/>
            <a:r>
              <a:rPr lang="en-IN" altLang="en-US" dirty="0">
                <a:ea typeface="ＭＳ Ｐゴシック" panose="020B0600070205080204" pitchFamily="34" charset="-128"/>
              </a:rPr>
              <a:t>Bir kesinti algılandığında, WIC, işlemciye güç ve saat sinyallerini geri yüklemek için mikro denetleyicideki bir PMU'ya bir istek gönderir ve ardından işlemci uyandırabilir ve kesme isteğini işleyebilir.</a:t>
            </a:r>
          </a:p>
          <a:p>
            <a:pPr algn="l" rtl="0"/>
            <a:r>
              <a:rPr lang="en-IN" altLang="en-US" dirty="0">
                <a:ea typeface="ＭＳ Ｐゴシック" panose="020B0600070205080204" pitchFamily="34" charset="-128"/>
              </a:rPr>
              <a:t>WIC, ekstra programlanabilir kayıtlar gerektirmez.</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5FAFF9D-FC79-407F-9B4C-4C077B0EA44E}"/>
              </a:ext>
            </a:extLst>
          </p:cNvPr>
          <p:cNvSpPr/>
          <p:nvPr/>
        </p:nvSpPr>
        <p:spPr bwMode="auto">
          <a:xfrm>
            <a:off x="7921705" y="4110039"/>
            <a:ext cx="2996029" cy="15128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57B1664D-AB70-4C0A-ADB6-382AC3084A34}"/>
              </a:ext>
            </a:extLst>
          </p:cNvPr>
          <p:cNvSpPr/>
          <p:nvPr/>
        </p:nvSpPr>
        <p:spPr bwMode="auto">
          <a:xfrm>
            <a:off x="3349375" y="5175251"/>
            <a:ext cx="3004493" cy="4476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PMU</a:t>
            </a:r>
          </a:p>
        </p:txBody>
      </p:sp>
      <p:sp>
        <p:nvSpPr>
          <p:cNvPr id="7" name="Rectangle 6">
            <a:extLst>
              <a:ext uri="{FF2B5EF4-FFF2-40B4-BE49-F238E27FC236}">
                <a16:creationId xmlns:a16="http://schemas.microsoft.com/office/drawing/2014/main" id="{383A1B18-026C-4781-BEC8-654E9453788E}"/>
              </a:ext>
            </a:extLst>
          </p:cNvPr>
          <p:cNvSpPr/>
          <p:nvPr/>
        </p:nvSpPr>
        <p:spPr bwMode="auto">
          <a:xfrm>
            <a:off x="3349375" y="4360864"/>
            <a:ext cx="3004493" cy="447675"/>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WIC</a:t>
            </a:r>
          </a:p>
        </p:txBody>
      </p:sp>
      <p:sp>
        <p:nvSpPr>
          <p:cNvPr id="8" name="Rectangle 7">
            <a:extLst>
              <a:ext uri="{FF2B5EF4-FFF2-40B4-BE49-F238E27FC236}">
                <a16:creationId xmlns:a16="http://schemas.microsoft.com/office/drawing/2014/main" id="{541152F0-9781-4121-97A4-4B765B84A63B}"/>
              </a:ext>
            </a:extLst>
          </p:cNvPr>
          <p:cNvSpPr/>
          <p:nvPr/>
        </p:nvSpPr>
        <p:spPr bwMode="auto">
          <a:xfrm>
            <a:off x="8021150" y="4208463"/>
            <a:ext cx="1170059" cy="13271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NVIC</a:t>
            </a:r>
          </a:p>
        </p:txBody>
      </p:sp>
      <p:cxnSp>
        <p:nvCxnSpPr>
          <p:cNvPr id="9" name="Straight Arrow Connector 8">
            <a:extLst>
              <a:ext uri="{FF2B5EF4-FFF2-40B4-BE49-F238E27FC236}">
                <a16:creationId xmlns:a16="http://schemas.microsoft.com/office/drawing/2014/main" id="{87BC3F8F-5708-4587-8198-BBF26D19BBFA}"/>
              </a:ext>
            </a:extLst>
          </p:cNvPr>
          <p:cNvCxnSpPr/>
          <p:nvPr/>
        </p:nvCxnSpPr>
        <p:spPr bwMode="auto">
          <a:xfrm>
            <a:off x="2310497" y="4233863"/>
            <a:ext cx="5611207" cy="0"/>
          </a:xfrm>
          <a:prstGeom prst="straightConnector1">
            <a:avLst/>
          </a:prstGeom>
          <a:noFill/>
          <a:ln w="19050" cap="flat" cmpd="sng" algn="ctr">
            <a:solidFill>
              <a:schemeClr val="tx1">
                <a:lumMod val="75000"/>
                <a:lumOff val="25000"/>
              </a:schemeClr>
            </a:solidFill>
            <a:prstDash val="sysDash"/>
            <a:round/>
            <a:headEnd type="none" w="med" len="med"/>
            <a:tailEnd type="triangle" w="lg" len="lg"/>
          </a:ln>
          <a:effectLst/>
        </p:spPr>
      </p:cxnSp>
      <p:cxnSp>
        <p:nvCxnSpPr>
          <p:cNvPr id="10" name="Straight Arrow Connector 9">
            <a:extLst>
              <a:ext uri="{FF2B5EF4-FFF2-40B4-BE49-F238E27FC236}">
                <a16:creationId xmlns:a16="http://schemas.microsoft.com/office/drawing/2014/main" id="{63190067-61F5-454B-8136-EF7F4CEAAEE6}"/>
              </a:ext>
            </a:extLst>
          </p:cNvPr>
          <p:cNvCxnSpPr/>
          <p:nvPr/>
        </p:nvCxnSpPr>
        <p:spPr bwMode="auto">
          <a:xfrm>
            <a:off x="2310498" y="4567238"/>
            <a:ext cx="103887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0BEB22F2-54AC-4AE0-81CB-A092FF7966FE}"/>
              </a:ext>
            </a:extLst>
          </p:cNvPr>
          <p:cNvCxnSpPr/>
          <p:nvPr/>
        </p:nvCxnSpPr>
        <p:spPr bwMode="auto">
          <a:xfrm>
            <a:off x="2310497" y="4233864"/>
            <a:ext cx="0" cy="339725"/>
          </a:xfrm>
          <a:prstGeom prst="straightConnector1">
            <a:avLst/>
          </a:prstGeom>
          <a:noFill/>
          <a:ln w="19050" cap="flat" cmpd="sng" algn="ctr">
            <a:solidFill>
              <a:schemeClr val="tx1">
                <a:lumMod val="75000"/>
                <a:lumOff val="25000"/>
              </a:schemeClr>
            </a:solidFill>
            <a:prstDash val="solid"/>
            <a:round/>
            <a:headEnd type="none" w="med" len="med"/>
            <a:tailEnd type="none" w="lg" len="lg"/>
          </a:ln>
          <a:effectLst/>
        </p:spPr>
      </p:cxnSp>
      <p:cxnSp>
        <p:nvCxnSpPr>
          <p:cNvPr id="12" name="Straight Arrow Connector 11">
            <a:extLst>
              <a:ext uri="{FF2B5EF4-FFF2-40B4-BE49-F238E27FC236}">
                <a16:creationId xmlns:a16="http://schemas.microsoft.com/office/drawing/2014/main" id="{1E0FD54B-09D6-4224-9B1F-882C8C777D3A}"/>
              </a:ext>
            </a:extLst>
          </p:cNvPr>
          <p:cNvCxnSpPr/>
          <p:nvPr/>
        </p:nvCxnSpPr>
        <p:spPr bwMode="auto">
          <a:xfrm>
            <a:off x="4830463" y="4808538"/>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CDFD012C-33E2-4C25-9D72-DE0EC8820CCD}"/>
              </a:ext>
            </a:extLst>
          </p:cNvPr>
          <p:cNvCxnSpPr/>
          <p:nvPr/>
        </p:nvCxnSpPr>
        <p:spPr bwMode="auto">
          <a:xfrm flipH="1">
            <a:off x="6353869" y="5483225"/>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FD555B77-3C3E-4DDB-987E-A8E6183FECF9}"/>
              </a:ext>
            </a:extLst>
          </p:cNvPr>
          <p:cNvCxnSpPr/>
          <p:nvPr/>
        </p:nvCxnSpPr>
        <p:spPr bwMode="auto">
          <a:xfrm>
            <a:off x="6353869" y="5291138"/>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580FCD6-B1F6-44FA-BB5D-BDF69B2E81CC}"/>
              </a:ext>
            </a:extLst>
          </p:cNvPr>
          <p:cNvCxnSpPr/>
          <p:nvPr/>
        </p:nvCxnSpPr>
        <p:spPr bwMode="auto">
          <a:xfrm>
            <a:off x="6353869" y="4491038"/>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B574C64-1A0B-4BE5-ADCA-364308B7F6C5}"/>
              </a:ext>
            </a:extLst>
          </p:cNvPr>
          <p:cNvCxnSpPr/>
          <p:nvPr/>
        </p:nvCxnSpPr>
        <p:spPr bwMode="auto">
          <a:xfrm flipH="1">
            <a:off x="6353869" y="4683125"/>
            <a:ext cx="1567837"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7" name="TextBox 38">
            <a:extLst>
              <a:ext uri="{FF2B5EF4-FFF2-40B4-BE49-F238E27FC236}">
                <a16:creationId xmlns:a16="http://schemas.microsoft.com/office/drawing/2014/main" id="{719CB668-9B9B-4F4C-A9DC-557395D8ADFA}"/>
              </a:ext>
            </a:extLst>
          </p:cNvPr>
          <p:cNvSpPr txBox="1">
            <a:spLocks noChangeArrowheads="1"/>
          </p:cNvSpPr>
          <p:nvPr/>
        </p:nvSpPr>
        <p:spPr bwMode="auto">
          <a:xfrm>
            <a:off x="9261032" y="4183064"/>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Cortex-M0</a:t>
            </a:r>
          </a:p>
        </p:txBody>
      </p:sp>
      <p:sp>
        <p:nvSpPr>
          <p:cNvPr id="18" name="TextBox 39">
            <a:extLst>
              <a:ext uri="{FF2B5EF4-FFF2-40B4-BE49-F238E27FC236}">
                <a16:creationId xmlns:a16="http://schemas.microsoft.com/office/drawing/2014/main" id="{78605232-8D6A-4438-A345-86C7645F9D70}"/>
              </a:ext>
            </a:extLst>
          </p:cNvPr>
          <p:cNvSpPr txBox="1">
            <a:spLocks noChangeArrowheads="1"/>
          </p:cNvSpPr>
          <p:nvPr/>
        </p:nvSpPr>
        <p:spPr bwMode="auto">
          <a:xfrm>
            <a:off x="1174292" y="3900488"/>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IRQ ve NMI</a:t>
            </a:r>
          </a:p>
        </p:txBody>
      </p:sp>
      <p:sp>
        <p:nvSpPr>
          <p:cNvPr id="19" name="TextBox 40">
            <a:extLst>
              <a:ext uri="{FF2B5EF4-FFF2-40B4-BE49-F238E27FC236}">
                <a16:creationId xmlns:a16="http://schemas.microsoft.com/office/drawing/2014/main" id="{682C8FE2-185A-42EB-B76E-6766EEFB5FF6}"/>
              </a:ext>
            </a:extLst>
          </p:cNvPr>
          <p:cNvSpPr txBox="1">
            <a:spLocks noChangeArrowheads="1"/>
          </p:cNvSpPr>
          <p:nvPr/>
        </p:nvSpPr>
        <p:spPr bwMode="auto">
          <a:xfrm>
            <a:off x="6375026" y="4233864"/>
            <a:ext cx="16567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IRQ ve NMI</a:t>
            </a:r>
          </a:p>
        </p:txBody>
      </p:sp>
      <p:sp>
        <p:nvSpPr>
          <p:cNvPr id="20" name="TextBox 41">
            <a:extLst>
              <a:ext uri="{FF2B5EF4-FFF2-40B4-BE49-F238E27FC236}">
                <a16:creationId xmlns:a16="http://schemas.microsoft.com/office/drawing/2014/main" id="{76E78E44-6E69-4BD7-8E97-E7FB3A8C1313}"/>
              </a:ext>
            </a:extLst>
          </p:cNvPr>
          <p:cNvSpPr txBox="1">
            <a:spLocks noChangeArrowheads="1"/>
          </p:cNvSpPr>
          <p:nvPr/>
        </p:nvSpPr>
        <p:spPr bwMode="auto">
          <a:xfrm>
            <a:off x="6660664" y="4654551"/>
            <a:ext cx="10854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Maske</a:t>
            </a:r>
          </a:p>
        </p:txBody>
      </p:sp>
      <p:sp>
        <p:nvSpPr>
          <p:cNvPr id="21" name="TextBox 42">
            <a:extLst>
              <a:ext uri="{FF2B5EF4-FFF2-40B4-BE49-F238E27FC236}">
                <a16:creationId xmlns:a16="http://schemas.microsoft.com/office/drawing/2014/main" id="{68A1DEED-F00A-45C3-A6A9-E70D03490138}"/>
              </a:ext>
            </a:extLst>
          </p:cNvPr>
          <p:cNvSpPr txBox="1">
            <a:spLocks noChangeArrowheads="1"/>
          </p:cNvSpPr>
          <p:nvPr/>
        </p:nvSpPr>
        <p:spPr bwMode="auto">
          <a:xfrm>
            <a:off x="4830464" y="4832351"/>
            <a:ext cx="1544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Uyanmak</a:t>
            </a:r>
          </a:p>
        </p:txBody>
      </p:sp>
      <p:sp>
        <p:nvSpPr>
          <p:cNvPr id="22" name="TextBox 43">
            <a:extLst>
              <a:ext uri="{FF2B5EF4-FFF2-40B4-BE49-F238E27FC236}">
                <a16:creationId xmlns:a16="http://schemas.microsoft.com/office/drawing/2014/main" id="{6BB86A5F-E546-48D2-BEEA-69F346764C26}"/>
              </a:ext>
            </a:extLst>
          </p:cNvPr>
          <p:cNvSpPr txBox="1">
            <a:spLocks noChangeArrowheads="1"/>
          </p:cNvSpPr>
          <p:nvPr/>
        </p:nvSpPr>
        <p:spPr bwMode="auto">
          <a:xfrm>
            <a:off x="6250191" y="4989514"/>
            <a:ext cx="190637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Güç kontrolü</a:t>
            </a:r>
          </a:p>
        </p:txBody>
      </p:sp>
      <p:sp>
        <p:nvSpPr>
          <p:cNvPr id="23" name="TextBox 45">
            <a:extLst>
              <a:ext uri="{FF2B5EF4-FFF2-40B4-BE49-F238E27FC236}">
                <a16:creationId xmlns:a16="http://schemas.microsoft.com/office/drawing/2014/main" id="{DC590EE4-A488-4151-BB96-D730357018E0}"/>
              </a:ext>
            </a:extLst>
          </p:cNvPr>
          <p:cNvSpPr txBox="1">
            <a:spLocks noChangeArrowheads="1"/>
          </p:cNvSpPr>
          <p:nvPr/>
        </p:nvSpPr>
        <p:spPr bwMode="auto">
          <a:xfrm>
            <a:off x="6425807" y="5483226"/>
            <a:ext cx="14958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Derin uyku</a:t>
            </a:r>
          </a:p>
        </p:txBody>
      </p:sp>
      <p:cxnSp>
        <p:nvCxnSpPr>
          <p:cNvPr id="24" name="Straight Arrow Connector 23">
            <a:extLst>
              <a:ext uri="{FF2B5EF4-FFF2-40B4-BE49-F238E27FC236}">
                <a16:creationId xmlns:a16="http://schemas.microsoft.com/office/drawing/2014/main" id="{6ADAD4E1-F503-4747-8A9F-43083042E08F}"/>
              </a:ext>
            </a:extLst>
          </p:cNvPr>
          <p:cNvCxnSpPr/>
          <p:nvPr/>
        </p:nvCxnSpPr>
        <p:spPr bwMode="auto">
          <a:xfrm flipH="1">
            <a:off x="1368949" y="4233863"/>
            <a:ext cx="981750" cy="0"/>
          </a:xfrm>
          <a:prstGeom prst="straightConnector1">
            <a:avLst/>
          </a:prstGeom>
          <a:noFill/>
          <a:ln w="19050" cap="flat" cmpd="sng" algn="ctr">
            <a:solidFill>
              <a:schemeClr val="tx1">
                <a:lumMod val="75000"/>
                <a:lumOff val="25000"/>
              </a:schemeClr>
            </a:solidFill>
            <a:prstDash val="solid"/>
            <a:round/>
            <a:headEnd type="none" w="med" len="med"/>
            <a:tailEnd type="none" w="lg" len="lg"/>
          </a:ln>
          <a:effectLst/>
        </p:spPr>
      </p:cxnSp>
    </p:spTree>
    <p:extLst>
      <p:ext uri="{BB962C8B-B14F-4D97-AF65-F5344CB8AC3E}">
        <p14:creationId xmlns:p14="http://schemas.microsoft.com/office/powerpoint/2010/main" val="2213733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Derin Uyku Moduna Girin ve Çıkın</a:t>
            </a:r>
            <a:endParaRPr lang="en-US" dirty="0"/>
          </a:p>
        </p:txBody>
      </p:sp>
      <p:sp>
        <p:nvSpPr>
          <p:cNvPr id="6" name="Rounded Rectangle 3">
            <a:extLst>
              <a:ext uri="{FF2B5EF4-FFF2-40B4-BE49-F238E27FC236}">
                <a16:creationId xmlns:a16="http://schemas.microsoft.com/office/drawing/2014/main" id="{D9E2B1AF-DC5D-4ADD-93B4-554ED20D7BE9}"/>
              </a:ext>
            </a:extLst>
          </p:cNvPr>
          <p:cNvSpPr/>
          <p:nvPr/>
        </p:nvSpPr>
        <p:spPr bwMode="auto">
          <a:xfrm>
            <a:off x="895632" y="5643160"/>
            <a:ext cx="1734989"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Ana konu</a:t>
            </a:r>
          </a:p>
        </p:txBody>
      </p:sp>
      <p:sp>
        <p:nvSpPr>
          <p:cNvPr id="7" name="Rounded Rectangle 5">
            <a:extLst>
              <a:ext uri="{FF2B5EF4-FFF2-40B4-BE49-F238E27FC236}">
                <a16:creationId xmlns:a16="http://schemas.microsoft.com/office/drawing/2014/main" id="{870801A1-3FD0-4A40-9431-8FC6D4154205}"/>
              </a:ext>
            </a:extLst>
          </p:cNvPr>
          <p:cNvSpPr/>
          <p:nvPr/>
        </p:nvSpPr>
        <p:spPr bwMode="auto">
          <a:xfrm>
            <a:off x="2639084" y="5643160"/>
            <a:ext cx="1322401"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Maske WIC</a:t>
            </a:r>
          </a:p>
        </p:txBody>
      </p:sp>
      <p:cxnSp>
        <p:nvCxnSpPr>
          <p:cNvPr id="8" name="Straight Arrow Connector 7">
            <a:extLst>
              <a:ext uri="{FF2B5EF4-FFF2-40B4-BE49-F238E27FC236}">
                <a16:creationId xmlns:a16="http://schemas.microsoft.com/office/drawing/2014/main" id="{4834FB08-09E8-4A1E-8F9A-532610D1A328}"/>
              </a:ext>
            </a:extLst>
          </p:cNvPr>
          <p:cNvCxnSpPr/>
          <p:nvPr/>
        </p:nvCxnSpPr>
        <p:spPr bwMode="auto">
          <a:xfrm>
            <a:off x="2630621"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9" name="TextBox 7">
            <a:extLst>
              <a:ext uri="{FF2B5EF4-FFF2-40B4-BE49-F238E27FC236}">
                <a16:creationId xmlns:a16="http://schemas.microsoft.com/office/drawing/2014/main" id="{52372244-B83C-4A31-ABD7-092BEED21D07}"/>
              </a:ext>
            </a:extLst>
          </p:cNvPr>
          <p:cNvSpPr txBox="1">
            <a:spLocks noChangeArrowheads="1"/>
          </p:cNvSpPr>
          <p:nvPr/>
        </p:nvSpPr>
        <p:spPr bwMode="auto">
          <a:xfrm>
            <a:off x="1600208" y="4784323"/>
            <a:ext cx="2058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WFI </a:t>
            </a:r>
          </a:p>
          <a:p>
            <a:pPr algn="ctr" rtl="0" eaLnBrk="1" hangingPunct="1"/>
            <a:r>
              <a:rPr lang="en-GB" sz="1200" b="0" dirty="0"/>
              <a:t>(derin uyku)</a:t>
            </a:r>
          </a:p>
        </p:txBody>
      </p:sp>
      <p:sp>
        <p:nvSpPr>
          <p:cNvPr id="10" name="Rounded Rectangle 8">
            <a:extLst>
              <a:ext uri="{FF2B5EF4-FFF2-40B4-BE49-F238E27FC236}">
                <a16:creationId xmlns:a16="http://schemas.microsoft.com/office/drawing/2014/main" id="{70181009-9914-4611-927C-46D8C5D982D6}"/>
              </a:ext>
            </a:extLst>
          </p:cNvPr>
          <p:cNvSpPr/>
          <p:nvPr/>
        </p:nvSpPr>
        <p:spPr bwMode="auto">
          <a:xfrm>
            <a:off x="3961485" y="5643160"/>
            <a:ext cx="1470508"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PMU’yu bilgilendirin</a:t>
            </a:r>
          </a:p>
        </p:txBody>
      </p:sp>
      <p:cxnSp>
        <p:nvCxnSpPr>
          <p:cNvPr id="11" name="Straight Arrow Connector 10">
            <a:extLst>
              <a:ext uri="{FF2B5EF4-FFF2-40B4-BE49-F238E27FC236}">
                <a16:creationId xmlns:a16="http://schemas.microsoft.com/office/drawing/2014/main" id="{3CC69469-549B-457F-8A6A-89B4749264AC}"/>
              </a:ext>
            </a:extLst>
          </p:cNvPr>
          <p:cNvCxnSpPr/>
          <p:nvPr/>
        </p:nvCxnSpPr>
        <p:spPr bwMode="auto">
          <a:xfrm>
            <a:off x="5431993"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781D5577-0DA0-4C8C-9736-E1588BEBA2F1}"/>
              </a:ext>
            </a:extLst>
          </p:cNvPr>
          <p:cNvSpPr txBox="1">
            <a:spLocks noChangeArrowheads="1"/>
          </p:cNvSpPr>
          <p:nvPr/>
        </p:nvSpPr>
        <p:spPr bwMode="auto">
          <a:xfrm>
            <a:off x="4403695" y="4784323"/>
            <a:ext cx="2058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PMU, işlemciyi düşük güç durumuna getirdi.</a:t>
            </a:r>
          </a:p>
        </p:txBody>
      </p:sp>
      <p:cxnSp>
        <p:nvCxnSpPr>
          <p:cNvPr id="13" name="Straight Connector 12">
            <a:extLst>
              <a:ext uri="{FF2B5EF4-FFF2-40B4-BE49-F238E27FC236}">
                <a16:creationId xmlns:a16="http://schemas.microsoft.com/office/drawing/2014/main" id="{5D381ACF-888F-4FA8-8981-B8ECACDE5DE3}"/>
              </a:ext>
            </a:extLst>
          </p:cNvPr>
          <p:cNvCxnSpPr/>
          <p:nvPr/>
        </p:nvCxnSpPr>
        <p:spPr bwMode="auto">
          <a:xfrm>
            <a:off x="5431993" y="5765397"/>
            <a:ext cx="1523405"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6">
            <a:extLst>
              <a:ext uri="{FF2B5EF4-FFF2-40B4-BE49-F238E27FC236}">
                <a16:creationId xmlns:a16="http://schemas.microsoft.com/office/drawing/2014/main" id="{77BD37D2-C492-4178-87B4-979C01548F5F}"/>
              </a:ext>
            </a:extLst>
          </p:cNvPr>
          <p:cNvSpPr txBox="1">
            <a:spLocks noChangeArrowheads="1"/>
          </p:cNvSpPr>
          <p:nvPr/>
        </p:nvSpPr>
        <p:spPr bwMode="auto">
          <a:xfrm>
            <a:off x="5389676" y="5793972"/>
            <a:ext cx="156572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Derin uyku</a:t>
            </a:r>
          </a:p>
        </p:txBody>
      </p:sp>
      <p:cxnSp>
        <p:nvCxnSpPr>
          <p:cNvPr id="15" name="Straight Arrow Connector 14">
            <a:extLst>
              <a:ext uri="{FF2B5EF4-FFF2-40B4-BE49-F238E27FC236}">
                <a16:creationId xmlns:a16="http://schemas.microsoft.com/office/drawing/2014/main" id="{F4E351E4-8E7C-4946-B711-A62CF4D363D8}"/>
              </a:ext>
            </a:extLst>
          </p:cNvPr>
          <p:cNvCxnSpPr/>
          <p:nvPr/>
        </p:nvCxnSpPr>
        <p:spPr bwMode="auto">
          <a:xfrm>
            <a:off x="6955398"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6" name="TextBox 18">
            <a:extLst>
              <a:ext uri="{FF2B5EF4-FFF2-40B4-BE49-F238E27FC236}">
                <a16:creationId xmlns:a16="http://schemas.microsoft.com/office/drawing/2014/main" id="{FA268F6D-014D-4455-B01D-CBCC7DFB289B}"/>
              </a:ext>
            </a:extLst>
          </p:cNvPr>
          <p:cNvSpPr txBox="1">
            <a:spLocks noChangeArrowheads="1"/>
          </p:cNvSpPr>
          <p:nvPr/>
        </p:nvSpPr>
        <p:spPr bwMode="auto">
          <a:xfrm>
            <a:off x="6561851" y="4960535"/>
            <a:ext cx="789209"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IRQ</a:t>
            </a:r>
          </a:p>
        </p:txBody>
      </p:sp>
      <p:sp>
        <p:nvSpPr>
          <p:cNvPr id="17" name="Rounded Rectangle 19">
            <a:extLst>
              <a:ext uri="{FF2B5EF4-FFF2-40B4-BE49-F238E27FC236}">
                <a16:creationId xmlns:a16="http://schemas.microsoft.com/office/drawing/2014/main" id="{4EC34944-00F5-4385-9B03-17B77B3C567D}"/>
              </a:ext>
            </a:extLst>
          </p:cNvPr>
          <p:cNvSpPr/>
          <p:nvPr/>
        </p:nvSpPr>
        <p:spPr bwMode="auto">
          <a:xfrm>
            <a:off x="6955398" y="5643160"/>
            <a:ext cx="2526313"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WIC, PMU'yu algılar, bilgilendirir</a:t>
            </a:r>
          </a:p>
        </p:txBody>
      </p:sp>
      <p:cxnSp>
        <p:nvCxnSpPr>
          <p:cNvPr id="18" name="Straight Arrow Connector 17">
            <a:extLst>
              <a:ext uri="{FF2B5EF4-FFF2-40B4-BE49-F238E27FC236}">
                <a16:creationId xmlns:a16="http://schemas.microsoft.com/office/drawing/2014/main" id="{656FAB15-BA5B-4F75-AC01-1BCDBB3F4833}"/>
              </a:ext>
            </a:extLst>
          </p:cNvPr>
          <p:cNvCxnSpPr/>
          <p:nvPr/>
        </p:nvCxnSpPr>
        <p:spPr bwMode="auto">
          <a:xfrm>
            <a:off x="9481710" y="5247873"/>
            <a:ext cx="0" cy="3952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9" name="TextBox 23">
            <a:extLst>
              <a:ext uri="{FF2B5EF4-FFF2-40B4-BE49-F238E27FC236}">
                <a16:creationId xmlns:a16="http://schemas.microsoft.com/office/drawing/2014/main" id="{433114B1-AAE4-4144-8F16-CEF5301E7CC8}"/>
              </a:ext>
            </a:extLst>
          </p:cNvPr>
          <p:cNvSpPr txBox="1">
            <a:spLocks noChangeArrowheads="1"/>
          </p:cNvSpPr>
          <p:nvPr/>
        </p:nvSpPr>
        <p:spPr bwMode="auto">
          <a:xfrm>
            <a:off x="8218555" y="4784322"/>
            <a:ext cx="2503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PMU, işlemciyi normal güce geri getirdi.</a:t>
            </a:r>
          </a:p>
        </p:txBody>
      </p:sp>
      <p:sp>
        <p:nvSpPr>
          <p:cNvPr id="20" name="Rounded Rectangle 24">
            <a:extLst>
              <a:ext uri="{FF2B5EF4-FFF2-40B4-BE49-F238E27FC236}">
                <a16:creationId xmlns:a16="http://schemas.microsoft.com/office/drawing/2014/main" id="{E438115E-FE87-4698-95E4-AB6BF51BB485}"/>
              </a:ext>
            </a:extLst>
          </p:cNvPr>
          <p:cNvSpPr/>
          <p:nvPr/>
        </p:nvSpPr>
        <p:spPr bwMode="auto">
          <a:xfrm>
            <a:off x="9481711" y="5643160"/>
            <a:ext cx="1104468" cy="246063"/>
          </a:xfrm>
          <a:prstGeom prst="roundRect">
            <a:avLst>
              <a:gd name="adj" fmla="val 50000"/>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ISR</a:t>
            </a:r>
          </a:p>
        </p:txBody>
      </p:sp>
      <p:graphicFrame>
        <p:nvGraphicFramePr>
          <p:cNvPr id="21" name="Diagram 20">
            <a:extLst>
              <a:ext uri="{FF2B5EF4-FFF2-40B4-BE49-F238E27FC236}">
                <a16:creationId xmlns:a16="http://schemas.microsoft.com/office/drawing/2014/main" id="{D708AF1B-8B91-457E-A486-036EEA945B91}"/>
              </a:ext>
            </a:extLst>
          </p:cNvPr>
          <p:cNvGraphicFramePr/>
          <p:nvPr>
            <p:extLst>
              <p:ext uri="{D42A27DB-BD31-4B8C-83A1-F6EECF244321}">
                <p14:modId xmlns:p14="http://schemas.microsoft.com/office/powerpoint/2010/main" val="1172230530"/>
              </p:ext>
            </p:extLst>
          </p:nvPr>
        </p:nvGraphicFramePr>
        <p:xfrm>
          <a:off x="345514" y="1129897"/>
          <a:ext cx="10172958" cy="3027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209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Düşük Güçlü Uygulamalar Geliştirme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İşlemcinin düşük güç özelliklerine rağmen, çeşitli şeyler bir uygulamanın güç tüketimini azaltabilir: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İşlemciyi uygun bir saat frekansında çalıştırın.</a:t>
            </a:r>
          </a:p>
          <a:p>
            <a:pPr lvl="1" algn="l" rtl="0"/>
            <a:r>
              <a:rPr lang="en-IN" altLang="en-US" dirty="0">
                <a:ea typeface="ＭＳ Ｐゴシック" panose="020B0600070205080204" pitchFamily="34" charset="-128"/>
              </a:rPr>
              <a:t>Kullanılmadığında bir çevre birimini devre dışı bırakın.</a:t>
            </a:r>
          </a:p>
          <a:p>
            <a:pPr lvl="1" algn="l" rtl="0"/>
            <a:r>
              <a:rPr lang="en-IN" altLang="en-US" dirty="0">
                <a:ea typeface="ＭＳ Ｐゴシック" panose="020B0600070205080204" pitchFamily="34" charset="-128"/>
              </a:rPr>
              <a:t>Kesintiye dayalı uygulamalar için, işlemci mümkün olduğunca uyku modunda kalmalıdır; örneğin, çıkışta uyku özelliğini kullanın.</a:t>
            </a:r>
          </a:p>
          <a:p>
            <a:pPr lvl="1" algn="l" rtl="0"/>
            <a:r>
              <a:rPr lang="en-IN" altLang="en-US" dirty="0">
                <a:ea typeface="ＭＳ Ｐゴシック" panose="020B0600070205080204" pitchFamily="34" charset="-128"/>
              </a:rPr>
              <a:t>Etkin döngüleri azaltmak için uygulama kodunu hız için optimize edin (bu, daha büyük bir kod boyutu pahasına olabilir).</a:t>
            </a:r>
          </a:p>
          <a:p>
            <a:pPr lvl="1" algn="l" rtl="0"/>
            <a:r>
              <a:rPr lang="en-IN" altLang="en-US" dirty="0">
                <a:ea typeface="ＭＳ Ｐゴシック" panose="020B0600070205080204" pitchFamily="34" charset="-128"/>
              </a:rPr>
              <a:t>Bu devre parçası kullanılmadığında bazı saat sinyallerini veya güç kaynağını kapatın.</a:t>
            </a:r>
          </a:p>
        </p:txBody>
      </p:sp>
    </p:spTree>
    <p:extLst>
      <p:ext uri="{BB962C8B-B14F-4D97-AF65-F5344CB8AC3E}">
        <p14:creationId xmlns:p14="http://schemas.microsoft.com/office/powerpoint/2010/main" val="28075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Thumb-2 Komut Seti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Hem 32-bit Thumb hem de orijinal 16-bit Thumb-1 komut setlerinden oluşur</a:t>
            </a:r>
          </a:p>
          <a:p>
            <a:pPr algn="l" rtl="0"/>
            <a:r>
              <a:rPr lang="en-IN" altLang="en-US" dirty="0">
                <a:ea typeface="ＭＳ Ｐゴシック" panose="020B0600070205080204" pitchFamily="34" charset="-128"/>
              </a:rPr>
              <a:t>32 bitlik Devreye Alma komut setiyle karşılaştırıldığında, benzer bir performans korunurken kod boyutu ~% 26 oranında azaltılır.</a:t>
            </a:r>
          </a:p>
          <a:p>
            <a:pPr algn="l" rtl="0"/>
            <a:r>
              <a:rPr lang="en-IN" altLang="en-US" dirty="0">
                <a:ea typeface="ＭＳ Ｐゴシック" panose="020B0600070205080204" pitchFamily="34" charset="-128"/>
              </a:rPr>
              <a:t>Cortex-M0 işlemci, 16-bit Thumb-1 talimatlarının bir üst seti + 32-bit Thumb-2 talimatlarının minimum alt kümesini kullanır.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85772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Cortex-M0 Komut Seti</a:t>
            </a:r>
            <a:endParaRPr lang="en-US" dirty="0"/>
          </a:p>
        </p:txBody>
      </p:sp>
      <p:graphicFrame>
        <p:nvGraphicFramePr>
          <p:cNvPr id="6" name="Content Placeholder 2">
            <a:extLst>
              <a:ext uri="{FF2B5EF4-FFF2-40B4-BE49-F238E27FC236}">
                <a16:creationId xmlns:a16="http://schemas.microsoft.com/office/drawing/2014/main" id="{EC5E4E2B-AF14-47DD-AA49-E3539DDEE5BC}"/>
              </a:ext>
            </a:extLst>
          </p:cNvPr>
          <p:cNvGraphicFramePr>
            <a:graphicFrameLocks noGrp="1"/>
          </p:cNvGraphicFramePr>
          <p:nvPr>
            <p:ph idx="1"/>
            <p:extLst>
              <p:ext uri="{D42A27DB-BD31-4B8C-83A1-F6EECF244321}">
                <p14:modId xmlns:p14="http://schemas.microsoft.com/office/powerpoint/2010/main" val="2752948746"/>
              </p:ext>
            </p:extLst>
          </p:nvPr>
        </p:nvGraphicFramePr>
        <p:xfrm>
          <a:off x="348913" y="1457657"/>
          <a:ext cx="11696360" cy="2225676"/>
        </p:xfrm>
        <a:graphic>
          <a:graphicData uri="http://schemas.openxmlformats.org/drawingml/2006/table">
            <a:tbl>
              <a:tblPr firstRow="1" bandRow="1">
                <a:tableStyleId>{5C22544A-7EE6-4342-B048-85BDC9FD1C3A}</a:tableStyleId>
              </a:tblPr>
              <a:tblGrid>
                <a:gridCol w="1169636">
                  <a:extLst>
                    <a:ext uri="{9D8B030D-6E8A-4147-A177-3AD203B41FA5}">
                      <a16:colId xmlns:a16="http://schemas.microsoft.com/office/drawing/2014/main" val="20000"/>
                    </a:ext>
                  </a:extLst>
                </a:gridCol>
                <a:gridCol w="1169636">
                  <a:extLst>
                    <a:ext uri="{9D8B030D-6E8A-4147-A177-3AD203B41FA5}">
                      <a16:colId xmlns:a16="http://schemas.microsoft.com/office/drawing/2014/main" val="20001"/>
                    </a:ext>
                  </a:extLst>
                </a:gridCol>
                <a:gridCol w="1169636">
                  <a:extLst>
                    <a:ext uri="{9D8B030D-6E8A-4147-A177-3AD203B41FA5}">
                      <a16:colId xmlns:a16="http://schemas.microsoft.com/office/drawing/2014/main" val="20002"/>
                    </a:ext>
                  </a:extLst>
                </a:gridCol>
                <a:gridCol w="1169636">
                  <a:extLst>
                    <a:ext uri="{9D8B030D-6E8A-4147-A177-3AD203B41FA5}">
                      <a16:colId xmlns:a16="http://schemas.microsoft.com/office/drawing/2014/main" val="20003"/>
                    </a:ext>
                  </a:extLst>
                </a:gridCol>
                <a:gridCol w="1169636">
                  <a:extLst>
                    <a:ext uri="{9D8B030D-6E8A-4147-A177-3AD203B41FA5}">
                      <a16:colId xmlns:a16="http://schemas.microsoft.com/office/drawing/2014/main" val="20004"/>
                    </a:ext>
                  </a:extLst>
                </a:gridCol>
                <a:gridCol w="1169636">
                  <a:extLst>
                    <a:ext uri="{9D8B030D-6E8A-4147-A177-3AD203B41FA5}">
                      <a16:colId xmlns:a16="http://schemas.microsoft.com/office/drawing/2014/main" val="20005"/>
                    </a:ext>
                  </a:extLst>
                </a:gridCol>
                <a:gridCol w="1169636">
                  <a:extLst>
                    <a:ext uri="{9D8B030D-6E8A-4147-A177-3AD203B41FA5}">
                      <a16:colId xmlns:a16="http://schemas.microsoft.com/office/drawing/2014/main" val="20006"/>
                    </a:ext>
                  </a:extLst>
                </a:gridCol>
                <a:gridCol w="1169636">
                  <a:extLst>
                    <a:ext uri="{9D8B030D-6E8A-4147-A177-3AD203B41FA5}">
                      <a16:colId xmlns:a16="http://schemas.microsoft.com/office/drawing/2014/main" val="20007"/>
                    </a:ext>
                  </a:extLst>
                </a:gridCol>
                <a:gridCol w="1169636">
                  <a:extLst>
                    <a:ext uri="{9D8B030D-6E8A-4147-A177-3AD203B41FA5}">
                      <a16:colId xmlns:a16="http://schemas.microsoft.com/office/drawing/2014/main" val="20008"/>
                    </a:ext>
                  </a:extLst>
                </a:gridCol>
                <a:gridCol w="1169636">
                  <a:extLst>
                    <a:ext uri="{9D8B030D-6E8A-4147-A177-3AD203B41FA5}">
                      <a16:colId xmlns:a16="http://schemas.microsoft.com/office/drawing/2014/main" val="20009"/>
                    </a:ext>
                  </a:extLst>
                </a:gridCol>
              </a:tblGrid>
              <a:tr h="370946">
                <a:tc gridSpan="10">
                  <a:txBody>
                    <a:bodyPr/>
                    <a:lstStyle/>
                    <a:p>
                      <a:pPr algn="ctr" rtl="0"/>
                      <a:r>
                        <a:rPr lang="en-GB" sz="1800" b="1" dirty="0">
                          <a:latin typeface="+mn-lt"/>
                          <a:cs typeface="Arial" panose="020B0604020202020204" pitchFamily="34" charset="0"/>
                        </a:rPr>
                        <a:t>16 bit </a:t>
                      </a:r>
                      <a:r>
                        <a:rPr lang="en-GB" sz="1800" b="1" dirty="0" smtClean="0">
                          <a:latin typeface="+mn-lt"/>
                          <a:cs typeface="Arial" panose="020B0604020202020204" pitchFamily="34" charset="0"/>
                        </a:rPr>
                        <a:t>thumb </a:t>
                      </a:r>
                      <a:r>
                        <a:rPr lang="en-GB" sz="1800" b="1" dirty="0">
                          <a:latin typeface="+mn-lt"/>
                          <a:cs typeface="Arial" panose="020B0604020202020204" pitchFamily="34" charset="0"/>
                        </a:rPr>
                        <a:t>Talimatları</a:t>
                      </a:r>
                      <a:r>
                        <a:rPr lang="en-GB" sz="1800" b="1" baseline="0" dirty="0">
                          <a:latin typeface="+mn-lt"/>
                          <a:cs typeface="Arial" panose="020B0604020202020204" pitchFamily="34" charset="0"/>
                        </a:rPr>
                        <a:t> Cortex-M0 üzerinde desteklenir</a:t>
                      </a:r>
                      <a:endParaRPr lang="en-GB" sz="1800" b="1" dirty="0">
                        <a:latin typeface="+mn-lt"/>
                        <a:cs typeface="Arial" panose="020B0604020202020204" pitchFamily="34" charset="0"/>
                      </a:endParaRPr>
                    </a:p>
                  </a:txBody>
                  <a:tcPr marL="121872" marR="121872" marT="45733" marB="45733" anchor="ct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dirty="0"/>
                    </a:p>
                  </a:txBody>
                  <a:tcPr/>
                </a:tc>
                <a:extLst>
                  <a:ext uri="{0D108BD9-81ED-4DB2-BD59-A6C34878D82A}">
                    <a16:rowId xmlns:a16="http://schemas.microsoft.com/office/drawing/2014/main" val="10000"/>
                  </a:ext>
                </a:extLst>
              </a:tr>
              <a:tr h="370946">
                <a:tc>
                  <a:txBody>
                    <a:bodyPr/>
                    <a:lstStyle/>
                    <a:p>
                      <a:pPr algn="ctr" rtl="0"/>
                      <a:r>
                        <a:rPr lang="en-GB" sz="1400" b="0" dirty="0">
                          <a:latin typeface="+mn-lt"/>
                          <a:cs typeface="Arial" panose="020B0604020202020204" pitchFamily="34" charset="0"/>
                        </a:rPr>
                        <a:t>ADCS</a:t>
                      </a:r>
                    </a:p>
                  </a:txBody>
                  <a:tcPr marL="121872" marR="121872" marT="45733" marB="45733" anchor="ctr"/>
                </a:tc>
                <a:tc>
                  <a:txBody>
                    <a:bodyPr/>
                    <a:lstStyle/>
                    <a:p>
                      <a:pPr algn="ctr" rtl="0"/>
                      <a:r>
                        <a:rPr lang="en-GB" sz="1400" b="0" dirty="0">
                          <a:latin typeface="+mn-lt"/>
                          <a:cs typeface="Arial" panose="020B0604020202020204" pitchFamily="34" charset="0"/>
                        </a:rPr>
                        <a:t>ADDS</a:t>
                      </a:r>
                    </a:p>
                  </a:txBody>
                  <a:tcPr marL="121872" marR="121872" marT="45733" marB="45733" anchor="ctr"/>
                </a:tc>
                <a:tc>
                  <a:txBody>
                    <a:bodyPr/>
                    <a:lstStyle/>
                    <a:p>
                      <a:pPr algn="ctr" rtl="0"/>
                      <a:r>
                        <a:rPr lang="en-GB" sz="1400" b="0" dirty="0">
                          <a:latin typeface="+mn-lt"/>
                          <a:cs typeface="Arial" panose="020B0604020202020204" pitchFamily="34" charset="0"/>
                        </a:rPr>
                        <a:t>ADR</a:t>
                      </a:r>
                    </a:p>
                  </a:txBody>
                  <a:tcPr marL="121872" marR="121872" marT="45733" marB="45733" anchor="ctr"/>
                </a:tc>
                <a:tc>
                  <a:txBody>
                    <a:bodyPr/>
                    <a:lstStyle/>
                    <a:p>
                      <a:pPr algn="ctr" rtl="0"/>
                      <a:r>
                        <a:rPr lang="en-GB" sz="1400" b="0" dirty="0">
                          <a:latin typeface="+mn-lt"/>
                          <a:cs typeface="Arial" panose="020B0604020202020204" pitchFamily="34" charset="0"/>
                        </a:rPr>
                        <a:t>VE'LER</a:t>
                      </a:r>
                    </a:p>
                  </a:txBody>
                  <a:tcPr marL="121872" marR="121872" marT="45733" marB="45733" anchor="ctr"/>
                </a:tc>
                <a:tc>
                  <a:txBody>
                    <a:bodyPr/>
                    <a:lstStyle/>
                    <a:p>
                      <a:pPr algn="ctr" rtl="0"/>
                      <a:r>
                        <a:rPr lang="en-GB" sz="1400" b="0" dirty="0">
                          <a:latin typeface="+mn-lt"/>
                          <a:cs typeface="Arial" panose="020B0604020202020204" pitchFamily="34" charset="0"/>
                        </a:rPr>
                        <a:t>ASRS</a:t>
                      </a:r>
                    </a:p>
                  </a:txBody>
                  <a:tcPr marL="121872" marR="121872" marT="45733" marB="45733" anchor="ctr"/>
                </a:tc>
                <a:tc>
                  <a:txBody>
                    <a:bodyPr/>
                    <a:lstStyle/>
                    <a:p>
                      <a:pPr algn="ctr" rtl="0"/>
                      <a:r>
                        <a:rPr lang="en-GB" sz="1400" b="0" dirty="0">
                          <a:latin typeface="+mn-lt"/>
                          <a:cs typeface="Arial" panose="020B0604020202020204" pitchFamily="34" charset="0"/>
                        </a:rPr>
                        <a:t>B</a:t>
                      </a:r>
                    </a:p>
                  </a:txBody>
                  <a:tcPr marL="121872" marR="121872" marT="45733" marB="45733" anchor="ctr"/>
                </a:tc>
                <a:tc>
                  <a:txBody>
                    <a:bodyPr/>
                    <a:lstStyle/>
                    <a:p>
                      <a:pPr algn="ctr" rtl="0"/>
                      <a:r>
                        <a:rPr lang="en-GB" sz="1400" b="0" dirty="0">
                          <a:latin typeface="+mn-lt"/>
                          <a:cs typeface="Arial" panose="020B0604020202020204" pitchFamily="34" charset="0"/>
                        </a:rPr>
                        <a:t>BIC</a:t>
                      </a:r>
                    </a:p>
                  </a:txBody>
                  <a:tcPr marL="121872" marR="121872" marT="45733" marB="45733" anchor="ctr"/>
                </a:tc>
                <a:tc>
                  <a:txBody>
                    <a:bodyPr/>
                    <a:lstStyle/>
                    <a:p>
                      <a:pPr algn="ctr" rtl="0"/>
                      <a:r>
                        <a:rPr lang="en-GB" sz="1400" b="0" dirty="0">
                          <a:latin typeface="+mn-lt"/>
                          <a:cs typeface="Arial" panose="020B0604020202020204" pitchFamily="34" charset="0"/>
                        </a:rPr>
                        <a:t>BLX</a:t>
                      </a:r>
                    </a:p>
                  </a:txBody>
                  <a:tcPr marL="121872" marR="121872" marT="45733" marB="45733" anchor="ctr"/>
                </a:tc>
                <a:tc>
                  <a:txBody>
                    <a:bodyPr/>
                    <a:lstStyle/>
                    <a:p>
                      <a:pPr algn="ctr" rtl="0"/>
                      <a:r>
                        <a:rPr lang="en-GB" sz="1400" b="0" dirty="0">
                          <a:latin typeface="+mn-lt"/>
                          <a:cs typeface="Arial" panose="020B0604020202020204" pitchFamily="34" charset="0"/>
                        </a:rPr>
                        <a:t>BKPT</a:t>
                      </a:r>
                    </a:p>
                  </a:txBody>
                  <a:tcPr marL="121872" marR="121872" marT="45733" marB="45733" anchor="ctr"/>
                </a:tc>
                <a:tc>
                  <a:txBody>
                    <a:bodyPr/>
                    <a:lstStyle/>
                    <a:p>
                      <a:pPr algn="ctr" rtl="0"/>
                      <a:r>
                        <a:rPr lang="en-GB" sz="1400" b="0" dirty="0">
                          <a:latin typeface="+mn-lt"/>
                          <a:cs typeface="Arial" panose="020B0604020202020204" pitchFamily="34" charset="0"/>
                        </a:rPr>
                        <a:t>BX</a:t>
                      </a:r>
                    </a:p>
                  </a:txBody>
                  <a:tcPr marL="121872" marR="121872" marT="45733" marB="45733" anchor="ctr"/>
                </a:tc>
                <a:extLst>
                  <a:ext uri="{0D108BD9-81ED-4DB2-BD59-A6C34878D82A}">
                    <a16:rowId xmlns:a16="http://schemas.microsoft.com/office/drawing/2014/main" val="10001"/>
                  </a:ext>
                </a:extLst>
              </a:tr>
              <a:tr h="370946">
                <a:tc>
                  <a:txBody>
                    <a:bodyPr/>
                    <a:lstStyle/>
                    <a:p>
                      <a:pPr algn="ctr" rtl="0"/>
                      <a:r>
                        <a:rPr lang="en-GB" sz="1400" b="0" dirty="0">
                          <a:latin typeface="+mn-lt"/>
                          <a:cs typeface="Arial" panose="020B0604020202020204" pitchFamily="34" charset="0"/>
                        </a:rPr>
                        <a:t>CMN</a:t>
                      </a:r>
                    </a:p>
                  </a:txBody>
                  <a:tcPr marL="121872" marR="121872" marT="45733" marB="45733" anchor="ctr"/>
                </a:tc>
                <a:tc>
                  <a:txBody>
                    <a:bodyPr/>
                    <a:lstStyle/>
                    <a:p>
                      <a:pPr algn="ctr" rtl="0"/>
                      <a:r>
                        <a:rPr lang="en-GB" sz="1400" b="0" dirty="0">
                          <a:latin typeface="+mn-lt"/>
                          <a:cs typeface="Arial" panose="020B0604020202020204" pitchFamily="34" charset="0"/>
                        </a:rPr>
                        <a:t>CMP</a:t>
                      </a:r>
                    </a:p>
                  </a:txBody>
                  <a:tcPr marL="121872" marR="121872" marT="45733" marB="45733" anchor="ctr"/>
                </a:tc>
                <a:tc>
                  <a:txBody>
                    <a:bodyPr/>
                    <a:lstStyle/>
                    <a:p>
                      <a:pPr algn="ctr" rtl="0"/>
                      <a:r>
                        <a:rPr lang="en-GB" sz="1400" b="0" dirty="0">
                          <a:latin typeface="+mn-lt"/>
                          <a:cs typeface="Arial" panose="020B0604020202020204" pitchFamily="34" charset="0"/>
                        </a:rPr>
                        <a:t>CPS</a:t>
                      </a:r>
                    </a:p>
                  </a:txBody>
                  <a:tcPr marL="121872" marR="121872" marT="45733" marB="45733" anchor="ctr"/>
                </a:tc>
                <a:tc>
                  <a:txBody>
                    <a:bodyPr/>
                    <a:lstStyle/>
                    <a:p>
                      <a:pPr algn="ctr" rtl="0"/>
                      <a:r>
                        <a:rPr lang="en-GB" sz="1400" b="0" dirty="0">
                          <a:latin typeface="+mn-lt"/>
                          <a:cs typeface="Arial" panose="020B0604020202020204" pitchFamily="34" charset="0"/>
                        </a:rPr>
                        <a:t>EORS</a:t>
                      </a:r>
                    </a:p>
                  </a:txBody>
                  <a:tcPr marL="121872" marR="121872" marT="45733" marB="45733" anchor="ctr"/>
                </a:tc>
                <a:tc>
                  <a:txBody>
                    <a:bodyPr/>
                    <a:lstStyle/>
                    <a:p>
                      <a:pPr algn="ctr" rtl="0"/>
                      <a:r>
                        <a:rPr lang="en-GB" sz="1400" b="0" dirty="0">
                          <a:latin typeface="+mn-lt"/>
                          <a:cs typeface="Arial" panose="020B0604020202020204" pitchFamily="34" charset="0"/>
                        </a:rPr>
                        <a:t>LDM</a:t>
                      </a:r>
                    </a:p>
                  </a:txBody>
                  <a:tcPr marL="121872" marR="121872" marT="45733" marB="45733" anchor="ctr"/>
                </a:tc>
                <a:tc>
                  <a:txBody>
                    <a:bodyPr/>
                    <a:lstStyle/>
                    <a:p>
                      <a:pPr algn="ctr" rtl="0"/>
                      <a:r>
                        <a:rPr lang="en-GB" sz="1400" b="0" dirty="0">
                          <a:latin typeface="+mn-lt"/>
                          <a:cs typeface="Arial" panose="020B0604020202020204" pitchFamily="34" charset="0"/>
                        </a:rPr>
                        <a:t>LDR</a:t>
                      </a:r>
                    </a:p>
                  </a:txBody>
                  <a:tcPr marL="121872" marR="121872" marT="45733" marB="45733" anchor="ctr"/>
                </a:tc>
                <a:tc>
                  <a:txBody>
                    <a:bodyPr/>
                    <a:lstStyle/>
                    <a:p>
                      <a:pPr algn="ctr" rtl="0"/>
                      <a:r>
                        <a:rPr lang="en-GB" sz="1400" b="0" dirty="0">
                          <a:latin typeface="+mn-lt"/>
                          <a:cs typeface="Arial" panose="020B0604020202020204" pitchFamily="34" charset="0"/>
                        </a:rPr>
                        <a:t>LDRH</a:t>
                      </a:r>
                    </a:p>
                  </a:txBody>
                  <a:tcPr marL="121872" marR="121872" marT="45733" marB="45733" anchor="ctr"/>
                </a:tc>
                <a:tc>
                  <a:txBody>
                    <a:bodyPr/>
                    <a:lstStyle/>
                    <a:p>
                      <a:pPr algn="ctr" rtl="0"/>
                      <a:r>
                        <a:rPr lang="en-GB" sz="1400" b="0" dirty="0">
                          <a:latin typeface="+mn-lt"/>
                          <a:cs typeface="Arial" panose="020B0604020202020204" pitchFamily="34" charset="0"/>
                        </a:rPr>
                        <a:t>LDRSH</a:t>
                      </a:r>
                    </a:p>
                  </a:txBody>
                  <a:tcPr marL="121872" marR="121872" marT="45733" marB="45733" anchor="ctr"/>
                </a:tc>
                <a:tc>
                  <a:txBody>
                    <a:bodyPr/>
                    <a:lstStyle/>
                    <a:p>
                      <a:pPr algn="ctr" rtl="0"/>
                      <a:r>
                        <a:rPr lang="en-GB" sz="1400" b="0" dirty="0">
                          <a:latin typeface="+mn-lt"/>
                          <a:cs typeface="Arial" panose="020B0604020202020204" pitchFamily="34" charset="0"/>
                        </a:rPr>
                        <a:t>LDRB</a:t>
                      </a:r>
                    </a:p>
                  </a:txBody>
                  <a:tcPr marL="121872" marR="121872" marT="45733" marB="45733" anchor="ctr"/>
                </a:tc>
                <a:tc>
                  <a:txBody>
                    <a:bodyPr/>
                    <a:lstStyle/>
                    <a:p>
                      <a:pPr algn="ctr" rtl="0"/>
                      <a:r>
                        <a:rPr lang="en-GB" sz="1400" b="0" dirty="0">
                          <a:latin typeface="+mn-lt"/>
                          <a:cs typeface="Arial" panose="020B0604020202020204" pitchFamily="34" charset="0"/>
                        </a:rPr>
                        <a:t>LDRSB</a:t>
                      </a:r>
                    </a:p>
                  </a:txBody>
                  <a:tcPr marL="121872" marR="121872" marT="45733" marB="45733" anchor="ctr"/>
                </a:tc>
                <a:extLst>
                  <a:ext uri="{0D108BD9-81ED-4DB2-BD59-A6C34878D82A}">
                    <a16:rowId xmlns:a16="http://schemas.microsoft.com/office/drawing/2014/main" val="10002"/>
                  </a:ext>
                </a:extLst>
              </a:tr>
              <a:tr h="370946">
                <a:tc>
                  <a:txBody>
                    <a:bodyPr/>
                    <a:lstStyle/>
                    <a:p>
                      <a:pPr algn="ctr" rtl="0"/>
                      <a:r>
                        <a:rPr lang="en-GB" sz="1400" b="0" dirty="0">
                          <a:latin typeface="+mn-lt"/>
                          <a:cs typeface="Arial" panose="020B0604020202020204" pitchFamily="34" charset="0"/>
                        </a:rPr>
                        <a:t>LSLS</a:t>
                      </a:r>
                    </a:p>
                  </a:txBody>
                  <a:tcPr marL="121872" marR="121872" marT="45733" marB="45733" anchor="ctr"/>
                </a:tc>
                <a:tc>
                  <a:txBody>
                    <a:bodyPr/>
                    <a:lstStyle/>
                    <a:p>
                      <a:pPr algn="ctr" rtl="0"/>
                      <a:r>
                        <a:rPr lang="en-GB" sz="1400" b="0" dirty="0">
                          <a:latin typeface="+mn-lt"/>
                          <a:cs typeface="Arial" panose="020B0604020202020204" pitchFamily="34" charset="0"/>
                        </a:rPr>
                        <a:t>LSRS</a:t>
                      </a:r>
                    </a:p>
                  </a:txBody>
                  <a:tcPr marL="121872" marR="121872" marT="45733" marB="45733" anchor="ctr"/>
                </a:tc>
                <a:tc>
                  <a:txBody>
                    <a:bodyPr/>
                    <a:lstStyle/>
                    <a:p>
                      <a:pPr algn="ctr" rtl="0"/>
                      <a:r>
                        <a:rPr lang="en-GB" sz="1400" b="0" dirty="0">
                          <a:latin typeface="+mn-lt"/>
                          <a:cs typeface="Arial" panose="020B0604020202020204" pitchFamily="34" charset="0"/>
                        </a:rPr>
                        <a:t>MOV</a:t>
                      </a:r>
                    </a:p>
                  </a:txBody>
                  <a:tcPr marL="121872" marR="121872" marT="45733" marB="45733" anchor="ctr"/>
                </a:tc>
                <a:tc>
                  <a:txBody>
                    <a:bodyPr/>
                    <a:lstStyle/>
                    <a:p>
                      <a:pPr algn="ctr" rtl="0"/>
                      <a:r>
                        <a:rPr lang="en-GB" sz="1400" b="0" dirty="0">
                          <a:latin typeface="+mn-lt"/>
                          <a:cs typeface="Arial" panose="020B0604020202020204" pitchFamily="34" charset="0"/>
                        </a:rPr>
                        <a:t>MVN</a:t>
                      </a:r>
                    </a:p>
                  </a:txBody>
                  <a:tcPr marL="121872" marR="121872" marT="45733" marB="45733" anchor="ctr"/>
                </a:tc>
                <a:tc>
                  <a:txBody>
                    <a:bodyPr/>
                    <a:lstStyle/>
                    <a:p>
                      <a:pPr algn="ctr" rtl="0"/>
                      <a:r>
                        <a:rPr lang="en-GB" sz="1400" b="0" dirty="0">
                          <a:latin typeface="+mn-lt"/>
                          <a:cs typeface="Arial" panose="020B0604020202020204" pitchFamily="34" charset="0"/>
                        </a:rPr>
                        <a:t>MULS</a:t>
                      </a:r>
                    </a:p>
                  </a:txBody>
                  <a:tcPr marL="121872" marR="121872" marT="45733" marB="45733" anchor="ctr"/>
                </a:tc>
                <a:tc>
                  <a:txBody>
                    <a:bodyPr/>
                    <a:lstStyle/>
                    <a:p>
                      <a:pPr algn="ctr" rtl="0"/>
                      <a:r>
                        <a:rPr lang="en-GB" sz="1400" b="0" dirty="0">
                          <a:latin typeface="+mn-lt"/>
                          <a:cs typeface="Arial" panose="020B0604020202020204" pitchFamily="34" charset="0"/>
                        </a:rPr>
                        <a:t>HAYIR</a:t>
                      </a:r>
                    </a:p>
                  </a:txBody>
                  <a:tcPr marL="121872" marR="121872" marT="45733" marB="45733" anchor="ctr"/>
                </a:tc>
                <a:tc>
                  <a:txBody>
                    <a:bodyPr/>
                    <a:lstStyle/>
                    <a:p>
                      <a:pPr algn="ctr" rtl="0"/>
                      <a:r>
                        <a:rPr lang="en-GB" sz="1400" b="0" dirty="0">
                          <a:latin typeface="+mn-lt"/>
                          <a:cs typeface="Arial" panose="020B0604020202020204" pitchFamily="34" charset="0"/>
                        </a:rPr>
                        <a:t>ORRS</a:t>
                      </a:r>
                    </a:p>
                  </a:txBody>
                  <a:tcPr marL="121872" marR="121872" marT="45733" marB="45733" anchor="ctr"/>
                </a:tc>
                <a:tc>
                  <a:txBody>
                    <a:bodyPr/>
                    <a:lstStyle/>
                    <a:p>
                      <a:pPr algn="ctr" rtl="0"/>
                      <a:r>
                        <a:rPr lang="en-GB" sz="1400" b="0" dirty="0">
                          <a:latin typeface="+mn-lt"/>
                          <a:cs typeface="Arial" panose="020B0604020202020204" pitchFamily="34" charset="0"/>
                        </a:rPr>
                        <a:t>POP</a:t>
                      </a:r>
                    </a:p>
                  </a:txBody>
                  <a:tcPr marL="121872" marR="121872" marT="45733" marB="45733" anchor="ctr"/>
                </a:tc>
                <a:tc>
                  <a:txBody>
                    <a:bodyPr/>
                    <a:lstStyle/>
                    <a:p>
                      <a:pPr algn="ctr" rtl="0"/>
                      <a:r>
                        <a:rPr lang="en-GB" sz="1400" b="0" dirty="0">
                          <a:latin typeface="+mn-lt"/>
                          <a:cs typeface="Arial" panose="020B0604020202020204" pitchFamily="34" charset="0"/>
                        </a:rPr>
                        <a:t>İT</a:t>
                      </a:r>
                    </a:p>
                  </a:txBody>
                  <a:tcPr marL="121872" marR="121872" marT="45733" marB="45733" anchor="ctr"/>
                </a:tc>
                <a:tc>
                  <a:txBody>
                    <a:bodyPr/>
                    <a:lstStyle/>
                    <a:p>
                      <a:pPr algn="ctr" rtl="0"/>
                      <a:r>
                        <a:rPr lang="en-GB" sz="1400" b="0" dirty="0">
                          <a:latin typeface="+mn-lt"/>
                          <a:cs typeface="Arial" panose="020B0604020202020204" pitchFamily="34" charset="0"/>
                        </a:rPr>
                        <a:t>REV</a:t>
                      </a:r>
                    </a:p>
                  </a:txBody>
                  <a:tcPr marL="121872" marR="121872" marT="45733" marB="45733" anchor="ctr"/>
                </a:tc>
                <a:extLst>
                  <a:ext uri="{0D108BD9-81ED-4DB2-BD59-A6C34878D82A}">
                    <a16:rowId xmlns:a16="http://schemas.microsoft.com/office/drawing/2014/main" val="10003"/>
                  </a:ext>
                </a:extLst>
              </a:tr>
              <a:tr h="370946">
                <a:tc>
                  <a:txBody>
                    <a:bodyPr/>
                    <a:lstStyle/>
                    <a:p>
                      <a:pPr algn="ctr" rtl="0"/>
                      <a:r>
                        <a:rPr lang="en-GB" sz="1400" b="0" dirty="0">
                          <a:latin typeface="+mn-lt"/>
                          <a:cs typeface="Arial" panose="020B0604020202020204" pitchFamily="34" charset="0"/>
                        </a:rPr>
                        <a:t>REV16</a:t>
                      </a:r>
                    </a:p>
                  </a:txBody>
                  <a:tcPr marL="121872" marR="121872" marT="45733" marB="45733" anchor="ctr"/>
                </a:tc>
                <a:tc>
                  <a:txBody>
                    <a:bodyPr/>
                    <a:lstStyle/>
                    <a:p>
                      <a:pPr algn="ctr" rtl="0"/>
                      <a:r>
                        <a:rPr lang="en-GB" sz="1400" b="0" dirty="0">
                          <a:latin typeface="+mn-lt"/>
                          <a:cs typeface="Arial" panose="020B0604020202020204" pitchFamily="34" charset="0"/>
                        </a:rPr>
                        <a:t>REVSH</a:t>
                      </a:r>
                    </a:p>
                  </a:txBody>
                  <a:tcPr marL="121872" marR="121872" marT="45733" marB="45733" anchor="ctr"/>
                </a:tc>
                <a:tc>
                  <a:txBody>
                    <a:bodyPr/>
                    <a:lstStyle/>
                    <a:p>
                      <a:pPr algn="ctr" rtl="0"/>
                      <a:r>
                        <a:rPr lang="en-GB" sz="1400" b="0" dirty="0">
                          <a:latin typeface="+mn-lt"/>
                          <a:cs typeface="Arial" panose="020B0604020202020204" pitchFamily="34" charset="0"/>
                        </a:rPr>
                        <a:t>ROR</a:t>
                      </a:r>
                    </a:p>
                  </a:txBody>
                  <a:tcPr marL="121872" marR="121872" marT="45733" marB="45733" anchor="ctr"/>
                </a:tc>
                <a:tc>
                  <a:txBody>
                    <a:bodyPr/>
                    <a:lstStyle/>
                    <a:p>
                      <a:pPr algn="ctr" rtl="0"/>
                      <a:r>
                        <a:rPr lang="en-GB" sz="1400" b="0" dirty="0">
                          <a:latin typeface="+mn-lt"/>
                          <a:cs typeface="Arial" panose="020B0604020202020204" pitchFamily="34" charset="0"/>
                        </a:rPr>
                        <a:t>RSB</a:t>
                      </a:r>
                    </a:p>
                  </a:txBody>
                  <a:tcPr marL="121872" marR="121872" marT="45733" marB="45733" anchor="ctr"/>
                </a:tc>
                <a:tc>
                  <a:txBody>
                    <a:bodyPr/>
                    <a:lstStyle/>
                    <a:p>
                      <a:pPr algn="ctr" rtl="0"/>
                      <a:r>
                        <a:rPr lang="en-GB" sz="1400" b="0" dirty="0">
                          <a:latin typeface="+mn-lt"/>
                          <a:cs typeface="Arial" panose="020B0604020202020204" pitchFamily="34" charset="0"/>
                        </a:rPr>
                        <a:t>SBCS</a:t>
                      </a:r>
                    </a:p>
                  </a:txBody>
                  <a:tcPr marL="121872" marR="121872" marT="45733" marB="45733" anchor="ctr"/>
                </a:tc>
                <a:tc>
                  <a:txBody>
                    <a:bodyPr/>
                    <a:lstStyle/>
                    <a:p>
                      <a:pPr algn="ctr" rtl="0"/>
                      <a:r>
                        <a:rPr lang="en-GB" sz="1400" b="0" dirty="0">
                          <a:latin typeface="+mn-lt"/>
                          <a:cs typeface="Arial" panose="020B0604020202020204" pitchFamily="34" charset="0"/>
                        </a:rPr>
                        <a:t>SEV</a:t>
                      </a:r>
                    </a:p>
                  </a:txBody>
                  <a:tcPr marL="121872" marR="121872" marT="45733" marB="45733" anchor="ctr"/>
                </a:tc>
                <a:tc>
                  <a:txBody>
                    <a:bodyPr/>
                    <a:lstStyle/>
                    <a:p>
                      <a:pPr algn="ctr" rtl="0"/>
                      <a:r>
                        <a:rPr lang="en-GB" sz="1400" b="0" dirty="0">
                          <a:latin typeface="+mn-lt"/>
                          <a:cs typeface="Arial" panose="020B0604020202020204" pitchFamily="34" charset="0"/>
                        </a:rPr>
                        <a:t>STM</a:t>
                      </a:r>
                    </a:p>
                  </a:txBody>
                  <a:tcPr marL="121872" marR="121872" marT="45733" marB="45733" anchor="ctr"/>
                </a:tc>
                <a:tc>
                  <a:txBody>
                    <a:bodyPr/>
                    <a:lstStyle/>
                    <a:p>
                      <a:pPr algn="ctr" rtl="0"/>
                      <a:r>
                        <a:rPr lang="en-GB" sz="1400" b="0" dirty="0">
                          <a:latin typeface="+mn-lt"/>
                          <a:cs typeface="Arial" panose="020B0604020202020204" pitchFamily="34" charset="0"/>
                        </a:rPr>
                        <a:t>STR</a:t>
                      </a:r>
                    </a:p>
                  </a:txBody>
                  <a:tcPr marL="121872" marR="121872" marT="45733" marB="45733" anchor="ctr"/>
                </a:tc>
                <a:tc>
                  <a:txBody>
                    <a:bodyPr/>
                    <a:lstStyle/>
                    <a:p>
                      <a:pPr algn="ctr" rtl="0"/>
                      <a:r>
                        <a:rPr lang="en-GB" sz="1400" b="0" dirty="0">
                          <a:latin typeface="+mn-lt"/>
                          <a:cs typeface="Arial" panose="020B0604020202020204" pitchFamily="34" charset="0"/>
                        </a:rPr>
                        <a:t>STRH</a:t>
                      </a:r>
                    </a:p>
                  </a:txBody>
                  <a:tcPr marL="121872" marR="121872" marT="45733" marB="45733" anchor="ctr"/>
                </a:tc>
                <a:tc>
                  <a:txBody>
                    <a:bodyPr/>
                    <a:lstStyle/>
                    <a:p>
                      <a:pPr algn="ctr" rtl="0"/>
                      <a:r>
                        <a:rPr lang="en-GB" sz="1400" b="0" dirty="0">
                          <a:latin typeface="+mn-lt"/>
                          <a:cs typeface="Arial" panose="020B0604020202020204" pitchFamily="34" charset="0"/>
                        </a:rPr>
                        <a:t>STRB</a:t>
                      </a:r>
                    </a:p>
                  </a:txBody>
                  <a:tcPr marL="121872" marR="121872" marT="45733" marB="45733" anchor="ctr"/>
                </a:tc>
                <a:extLst>
                  <a:ext uri="{0D108BD9-81ED-4DB2-BD59-A6C34878D82A}">
                    <a16:rowId xmlns:a16="http://schemas.microsoft.com/office/drawing/2014/main" val="10004"/>
                  </a:ext>
                </a:extLst>
              </a:tr>
              <a:tr h="370946">
                <a:tc>
                  <a:txBody>
                    <a:bodyPr/>
                    <a:lstStyle/>
                    <a:p>
                      <a:pPr algn="ctr" rtl="0"/>
                      <a:r>
                        <a:rPr lang="en-GB" sz="1400" b="0" dirty="0">
                          <a:latin typeface="+mn-lt"/>
                          <a:cs typeface="Arial" panose="020B0604020202020204" pitchFamily="34" charset="0"/>
                        </a:rPr>
                        <a:t>SUBS</a:t>
                      </a:r>
                    </a:p>
                  </a:txBody>
                  <a:tcPr marL="121872" marR="121872" marT="45733" marB="45733" anchor="ctr"/>
                </a:tc>
                <a:tc>
                  <a:txBody>
                    <a:bodyPr/>
                    <a:lstStyle/>
                    <a:p>
                      <a:pPr algn="ctr" rtl="0"/>
                      <a:r>
                        <a:rPr lang="en-GB" sz="1400" b="0" dirty="0">
                          <a:latin typeface="+mn-lt"/>
                          <a:cs typeface="Arial" panose="020B0604020202020204" pitchFamily="34" charset="0"/>
                        </a:rPr>
                        <a:t>SVC</a:t>
                      </a:r>
                    </a:p>
                  </a:txBody>
                  <a:tcPr marL="121872" marR="121872" marT="45733" marB="45733" anchor="ctr"/>
                </a:tc>
                <a:tc>
                  <a:txBody>
                    <a:bodyPr/>
                    <a:lstStyle/>
                    <a:p>
                      <a:pPr algn="ctr" rtl="0"/>
                      <a:r>
                        <a:rPr lang="en-GB" sz="1400" b="0" dirty="0">
                          <a:latin typeface="+mn-lt"/>
                          <a:cs typeface="Arial" panose="020B0604020202020204" pitchFamily="34" charset="0"/>
                        </a:rPr>
                        <a:t>SXTB</a:t>
                      </a:r>
                    </a:p>
                  </a:txBody>
                  <a:tcPr marL="121872" marR="121872" marT="45733" marB="45733" anchor="ctr"/>
                </a:tc>
                <a:tc>
                  <a:txBody>
                    <a:bodyPr/>
                    <a:lstStyle/>
                    <a:p>
                      <a:pPr algn="ctr" rtl="0"/>
                      <a:r>
                        <a:rPr lang="en-GB" sz="1400" b="0" dirty="0">
                          <a:latin typeface="+mn-lt"/>
                          <a:cs typeface="Arial" panose="020B0604020202020204" pitchFamily="34" charset="0"/>
                        </a:rPr>
                        <a:t>SXTH</a:t>
                      </a:r>
                    </a:p>
                  </a:txBody>
                  <a:tcPr marL="121872" marR="121872" marT="45733" marB="45733" anchor="ctr"/>
                </a:tc>
                <a:tc>
                  <a:txBody>
                    <a:bodyPr/>
                    <a:lstStyle/>
                    <a:p>
                      <a:pPr algn="ctr" rtl="0"/>
                      <a:r>
                        <a:rPr lang="en-GB" sz="1400" b="0" dirty="0">
                          <a:latin typeface="+mn-lt"/>
                          <a:cs typeface="Arial" panose="020B0604020202020204" pitchFamily="34" charset="0"/>
                        </a:rPr>
                        <a:t>TST</a:t>
                      </a:r>
                    </a:p>
                  </a:txBody>
                  <a:tcPr marL="121872" marR="121872" marT="45733" marB="45733" anchor="ctr"/>
                </a:tc>
                <a:tc>
                  <a:txBody>
                    <a:bodyPr/>
                    <a:lstStyle/>
                    <a:p>
                      <a:pPr algn="ctr" rtl="0"/>
                      <a:r>
                        <a:rPr lang="en-GB" sz="1400" b="0" dirty="0">
                          <a:latin typeface="+mn-lt"/>
                          <a:cs typeface="Arial" panose="020B0604020202020204" pitchFamily="34" charset="0"/>
                        </a:rPr>
                        <a:t>UXTB</a:t>
                      </a:r>
                    </a:p>
                  </a:txBody>
                  <a:tcPr marL="121872" marR="121872" marT="45733" marB="45733" anchor="ctr"/>
                </a:tc>
                <a:tc>
                  <a:txBody>
                    <a:bodyPr/>
                    <a:lstStyle/>
                    <a:p>
                      <a:pPr algn="ctr" rtl="0"/>
                      <a:r>
                        <a:rPr lang="en-GB" sz="1400" b="0" dirty="0">
                          <a:latin typeface="+mn-lt"/>
                          <a:cs typeface="Arial" panose="020B0604020202020204" pitchFamily="34" charset="0"/>
                        </a:rPr>
                        <a:t>UXTH</a:t>
                      </a:r>
                    </a:p>
                  </a:txBody>
                  <a:tcPr marL="121872" marR="121872" marT="45733" marB="45733" anchor="ctr"/>
                </a:tc>
                <a:tc>
                  <a:txBody>
                    <a:bodyPr/>
                    <a:lstStyle/>
                    <a:p>
                      <a:pPr algn="ctr" rtl="0"/>
                      <a:r>
                        <a:rPr lang="en-GB" sz="1400" b="0" dirty="0">
                          <a:latin typeface="+mn-lt"/>
                          <a:cs typeface="Arial" panose="020B0604020202020204" pitchFamily="34" charset="0"/>
                        </a:rPr>
                        <a:t>WFE</a:t>
                      </a:r>
                    </a:p>
                  </a:txBody>
                  <a:tcPr marL="121872" marR="121872" marT="45733" marB="45733" anchor="ctr"/>
                </a:tc>
                <a:tc>
                  <a:txBody>
                    <a:bodyPr/>
                    <a:lstStyle/>
                    <a:p>
                      <a:pPr algn="ctr" rtl="0"/>
                      <a:r>
                        <a:rPr lang="en-GB" sz="1400" b="0" dirty="0">
                          <a:latin typeface="+mn-lt"/>
                          <a:cs typeface="Arial" panose="020B0604020202020204" pitchFamily="34" charset="0"/>
                        </a:rPr>
                        <a:t>WFI</a:t>
                      </a:r>
                    </a:p>
                  </a:txBody>
                  <a:tcPr marL="121872" marR="121872" marT="45733" marB="45733" anchor="ctr"/>
                </a:tc>
                <a:tc>
                  <a:txBody>
                    <a:bodyPr/>
                    <a:lstStyle/>
                    <a:p>
                      <a:pPr algn="ctr" rtl="0"/>
                      <a:r>
                        <a:rPr lang="en-GB" sz="1400" b="0" dirty="0">
                          <a:latin typeface="+mn-lt"/>
                          <a:cs typeface="Arial" panose="020B0604020202020204" pitchFamily="34" charset="0"/>
                        </a:rPr>
                        <a:t>YOL VER</a:t>
                      </a:r>
                    </a:p>
                  </a:txBody>
                  <a:tcPr marL="121872" marR="121872" marT="45733" marB="45733" anchor="ctr"/>
                </a:tc>
                <a:extLst>
                  <a:ext uri="{0D108BD9-81ED-4DB2-BD59-A6C34878D82A}">
                    <a16:rowId xmlns:a16="http://schemas.microsoft.com/office/drawing/2014/main" val="10005"/>
                  </a:ext>
                </a:extLst>
              </a:tr>
            </a:tbl>
          </a:graphicData>
        </a:graphic>
      </p:graphicFrame>
      <p:graphicFrame>
        <p:nvGraphicFramePr>
          <p:cNvPr id="7" name="Content Placeholder 2">
            <a:extLst>
              <a:ext uri="{FF2B5EF4-FFF2-40B4-BE49-F238E27FC236}">
                <a16:creationId xmlns:a16="http://schemas.microsoft.com/office/drawing/2014/main" id="{6DEF1010-9C72-4289-BD2B-D0F0B5CC5782}"/>
              </a:ext>
            </a:extLst>
          </p:cNvPr>
          <p:cNvGraphicFramePr>
            <a:graphicFrameLocks/>
          </p:cNvGraphicFramePr>
          <p:nvPr>
            <p:extLst>
              <p:ext uri="{D42A27DB-BD31-4B8C-83A1-F6EECF244321}">
                <p14:modId xmlns:p14="http://schemas.microsoft.com/office/powerpoint/2010/main" val="2128544174"/>
              </p:ext>
            </p:extLst>
          </p:nvPr>
        </p:nvGraphicFramePr>
        <p:xfrm>
          <a:off x="289871" y="4247890"/>
          <a:ext cx="11696360" cy="741362"/>
        </p:xfrm>
        <a:graphic>
          <a:graphicData uri="http://schemas.openxmlformats.org/drawingml/2006/table">
            <a:tbl>
              <a:tblPr firstRow="1" bandRow="1">
                <a:tableStyleId>{5C22544A-7EE6-4342-B048-85BDC9FD1C3A}</a:tableStyleId>
              </a:tblPr>
              <a:tblGrid>
                <a:gridCol w="1169636">
                  <a:extLst>
                    <a:ext uri="{9D8B030D-6E8A-4147-A177-3AD203B41FA5}">
                      <a16:colId xmlns:a16="http://schemas.microsoft.com/office/drawing/2014/main" val="20000"/>
                    </a:ext>
                  </a:extLst>
                </a:gridCol>
                <a:gridCol w="1169636">
                  <a:extLst>
                    <a:ext uri="{9D8B030D-6E8A-4147-A177-3AD203B41FA5}">
                      <a16:colId xmlns:a16="http://schemas.microsoft.com/office/drawing/2014/main" val="20001"/>
                    </a:ext>
                  </a:extLst>
                </a:gridCol>
                <a:gridCol w="1169636">
                  <a:extLst>
                    <a:ext uri="{9D8B030D-6E8A-4147-A177-3AD203B41FA5}">
                      <a16:colId xmlns:a16="http://schemas.microsoft.com/office/drawing/2014/main" val="20002"/>
                    </a:ext>
                  </a:extLst>
                </a:gridCol>
                <a:gridCol w="1169636">
                  <a:extLst>
                    <a:ext uri="{9D8B030D-6E8A-4147-A177-3AD203B41FA5}">
                      <a16:colId xmlns:a16="http://schemas.microsoft.com/office/drawing/2014/main" val="20003"/>
                    </a:ext>
                  </a:extLst>
                </a:gridCol>
                <a:gridCol w="1169636">
                  <a:extLst>
                    <a:ext uri="{9D8B030D-6E8A-4147-A177-3AD203B41FA5}">
                      <a16:colId xmlns:a16="http://schemas.microsoft.com/office/drawing/2014/main" val="20004"/>
                    </a:ext>
                  </a:extLst>
                </a:gridCol>
                <a:gridCol w="1169636">
                  <a:extLst>
                    <a:ext uri="{9D8B030D-6E8A-4147-A177-3AD203B41FA5}">
                      <a16:colId xmlns:a16="http://schemas.microsoft.com/office/drawing/2014/main" val="20005"/>
                    </a:ext>
                  </a:extLst>
                </a:gridCol>
                <a:gridCol w="1169636">
                  <a:extLst>
                    <a:ext uri="{9D8B030D-6E8A-4147-A177-3AD203B41FA5}">
                      <a16:colId xmlns:a16="http://schemas.microsoft.com/office/drawing/2014/main" val="20006"/>
                    </a:ext>
                  </a:extLst>
                </a:gridCol>
                <a:gridCol w="1169636">
                  <a:extLst>
                    <a:ext uri="{9D8B030D-6E8A-4147-A177-3AD203B41FA5}">
                      <a16:colId xmlns:a16="http://schemas.microsoft.com/office/drawing/2014/main" val="20007"/>
                    </a:ext>
                  </a:extLst>
                </a:gridCol>
                <a:gridCol w="1169636">
                  <a:extLst>
                    <a:ext uri="{9D8B030D-6E8A-4147-A177-3AD203B41FA5}">
                      <a16:colId xmlns:a16="http://schemas.microsoft.com/office/drawing/2014/main" val="20008"/>
                    </a:ext>
                  </a:extLst>
                </a:gridCol>
                <a:gridCol w="1169636">
                  <a:extLst>
                    <a:ext uri="{9D8B030D-6E8A-4147-A177-3AD203B41FA5}">
                      <a16:colId xmlns:a16="http://schemas.microsoft.com/office/drawing/2014/main" val="20009"/>
                    </a:ext>
                  </a:extLst>
                </a:gridCol>
              </a:tblGrid>
              <a:tr h="370681">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mn-lt"/>
                          <a:cs typeface="Arial" panose="020B0604020202020204" pitchFamily="34" charset="0"/>
                        </a:rPr>
                        <a:t>32-bit Thumb-2 Talimatları</a:t>
                      </a:r>
                      <a:r>
                        <a:rPr lang="en-GB" sz="1800" baseline="0" dirty="0">
                          <a:latin typeface="+mn-lt"/>
                          <a:cs typeface="Arial" panose="020B0604020202020204" pitchFamily="34" charset="0"/>
                        </a:rPr>
                        <a:t> Cortex-M0 üzerinde desteklenir</a:t>
                      </a:r>
                      <a:endParaRPr lang="en-GB" sz="1800" dirty="0">
                        <a:latin typeface="+mn-lt"/>
                        <a:cs typeface="Arial" panose="020B0604020202020204" pitchFamily="34" charset="0"/>
                      </a:endParaRPr>
                    </a:p>
                  </a:txBody>
                  <a:tcPr marL="121872" marR="121872" marT="45700" marB="45700" anchor="ctr"/>
                </a:tc>
                <a:tc hMerge="1">
                  <a:txBody>
                    <a:bodyPr/>
                    <a:lstStyle/>
                    <a:p>
                      <a:pPr algn="l" rtl="0"/>
                      <a:endParaRPr lang="en-GB" dirty="0"/>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a:p>
                  </a:txBody>
                  <a:tcPr/>
                </a:tc>
                <a:tc hMerge="1">
                  <a:txBody>
                    <a:bodyPr/>
                    <a:lstStyle/>
                    <a:p>
                      <a:pPr algn="l" rtl="0"/>
                      <a:endParaRPr lang="en-GB" dirty="0"/>
                    </a:p>
                  </a:txBody>
                  <a:tcPr/>
                </a:tc>
                <a:tc hMerge="1">
                  <a:txBody>
                    <a:bodyPr/>
                    <a:lstStyle/>
                    <a:p>
                      <a:pPr algn="l" rtl="0"/>
                      <a:endParaRPr lang="en-GB" dirty="0"/>
                    </a:p>
                  </a:txBody>
                  <a:tcPr/>
                </a:tc>
                <a:tc hMerge="1">
                  <a:txBody>
                    <a:bodyPr/>
                    <a:lstStyle/>
                    <a:p>
                      <a:pPr algn="l" rtl="0"/>
                      <a:endParaRPr lang="en-GB" dirty="0"/>
                    </a:p>
                  </a:txBody>
                  <a:tcPr/>
                </a:tc>
                <a:tc hMerge="1">
                  <a:txBody>
                    <a:bodyPr/>
                    <a:lstStyle/>
                    <a:p>
                      <a:pPr algn="l" rtl="0"/>
                      <a:endParaRPr lang="en-GB" dirty="0"/>
                    </a:p>
                  </a:txBody>
                  <a:tcPr/>
                </a:tc>
                <a:extLst>
                  <a:ext uri="{0D108BD9-81ED-4DB2-BD59-A6C34878D82A}">
                    <a16:rowId xmlns:a16="http://schemas.microsoft.com/office/drawing/2014/main" val="10000"/>
                  </a:ext>
                </a:extLst>
              </a:tr>
              <a:tr h="370681">
                <a:tc>
                  <a:txBody>
                    <a:bodyPr/>
                    <a:lstStyle/>
                    <a:p>
                      <a:pPr algn="ctr" rtl="0"/>
                      <a:r>
                        <a:rPr lang="en-GB" sz="1400" dirty="0">
                          <a:latin typeface="+mn-lt"/>
                          <a:cs typeface="Arial" panose="020B0604020202020204" pitchFamily="34" charset="0"/>
                        </a:rPr>
                        <a:t>BL</a:t>
                      </a:r>
                    </a:p>
                  </a:txBody>
                  <a:tcPr marL="121872" marR="121872" marT="45700" marB="45700" anchor="ctr"/>
                </a:tc>
                <a:tc>
                  <a:txBody>
                    <a:bodyPr/>
                    <a:lstStyle/>
                    <a:p>
                      <a:pPr algn="ctr" rtl="0"/>
                      <a:r>
                        <a:rPr lang="en-GB" sz="1400" dirty="0">
                          <a:latin typeface="+mn-lt"/>
                          <a:cs typeface="Arial" panose="020B0604020202020204" pitchFamily="34" charset="0"/>
                        </a:rPr>
                        <a:t>DSB</a:t>
                      </a:r>
                    </a:p>
                  </a:txBody>
                  <a:tcPr marL="121872" marR="121872" marT="45700" marB="45700" anchor="ctr"/>
                </a:tc>
                <a:tc>
                  <a:txBody>
                    <a:bodyPr/>
                    <a:lstStyle/>
                    <a:p>
                      <a:pPr algn="ctr" rtl="0"/>
                      <a:r>
                        <a:rPr lang="en-GB" sz="1400" dirty="0">
                          <a:latin typeface="+mn-lt"/>
                          <a:cs typeface="Arial" panose="020B0604020202020204" pitchFamily="34" charset="0"/>
                        </a:rPr>
                        <a:t>DMB</a:t>
                      </a:r>
                    </a:p>
                  </a:txBody>
                  <a:tcPr marL="121872" marR="121872" marT="45700" marB="45700" anchor="ctr"/>
                </a:tc>
                <a:tc>
                  <a:txBody>
                    <a:bodyPr/>
                    <a:lstStyle/>
                    <a:p>
                      <a:pPr algn="ctr" rtl="0"/>
                      <a:r>
                        <a:rPr lang="en-GB" sz="1400" dirty="0">
                          <a:latin typeface="+mn-lt"/>
                          <a:cs typeface="Arial" panose="020B0604020202020204" pitchFamily="34" charset="0"/>
                        </a:rPr>
                        <a:t>ISB</a:t>
                      </a:r>
                    </a:p>
                  </a:txBody>
                  <a:tcPr marL="121872" marR="121872" marT="45700" marB="45700" anchor="ctr"/>
                </a:tc>
                <a:tc>
                  <a:txBody>
                    <a:bodyPr/>
                    <a:lstStyle/>
                    <a:p>
                      <a:pPr algn="ctr" rtl="0"/>
                      <a:r>
                        <a:rPr lang="en-GB" sz="1400" dirty="0">
                          <a:latin typeface="+mn-lt"/>
                          <a:cs typeface="Arial" panose="020B0604020202020204" pitchFamily="34" charset="0"/>
                        </a:rPr>
                        <a:t>BAYAN</a:t>
                      </a:r>
                    </a:p>
                  </a:txBody>
                  <a:tcPr marL="121872" marR="121872" marT="45700" marB="45700" anchor="ctr"/>
                </a:tc>
                <a:tc>
                  <a:txBody>
                    <a:bodyPr/>
                    <a:lstStyle/>
                    <a:p>
                      <a:pPr algn="ctr" rtl="0"/>
                      <a:r>
                        <a:rPr lang="en-GB" sz="1400" dirty="0">
                          <a:latin typeface="+mn-lt"/>
                          <a:cs typeface="Arial" panose="020B0604020202020204" pitchFamily="34" charset="0"/>
                        </a:rPr>
                        <a:t>MSR</a:t>
                      </a:r>
                    </a:p>
                  </a:txBody>
                  <a:tcPr marL="121872" marR="121872" marT="45700" marB="45700" anchor="ctr"/>
                </a:tc>
                <a:tc>
                  <a:txBody>
                    <a:bodyPr/>
                    <a:lstStyle/>
                    <a:p>
                      <a:pPr algn="ctr" rtl="0"/>
                      <a:endParaRPr lang="en-GB" sz="1400" dirty="0">
                        <a:latin typeface="+mn-lt"/>
                        <a:cs typeface="Arial" panose="020B0604020202020204" pitchFamily="34" charset="0"/>
                      </a:endParaRPr>
                    </a:p>
                  </a:txBody>
                  <a:tcPr marL="121872" marR="121872" marT="45700" marB="45700" anchor="ctr"/>
                </a:tc>
                <a:tc>
                  <a:txBody>
                    <a:bodyPr/>
                    <a:lstStyle/>
                    <a:p>
                      <a:pPr algn="ctr" rtl="0"/>
                      <a:endParaRPr lang="en-GB" sz="1400" dirty="0">
                        <a:latin typeface="+mn-lt"/>
                        <a:cs typeface="Arial" panose="020B0604020202020204" pitchFamily="34" charset="0"/>
                      </a:endParaRPr>
                    </a:p>
                  </a:txBody>
                  <a:tcPr marL="121872" marR="121872" marT="45700" marB="45700" anchor="ctr"/>
                </a:tc>
                <a:tc>
                  <a:txBody>
                    <a:bodyPr/>
                    <a:lstStyle/>
                    <a:p>
                      <a:pPr algn="ctr" rtl="0"/>
                      <a:endParaRPr lang="en-GB" sz="1400" dirty="0">
                        <a:latin typeface="+mn-lt"/>
                        <a:cs typeface="Arial" panose="020B0604020202020204" pitchFamily="34" charset="0"/>
                      </a:endParaRPr>
                    </a:p>
                  </a:txBody>
                  <a:tcPr marL="121872" marR="121872" marT="45700" marB="45700" anchor="ctr"/>
                </a:tc>
                <a:tc>
                  <a:txBody>
                    <a:bodyPr/>
                    <a:lstStyle/>
                    <a:p>
                      <a:pPr algn="ctr" rtl="0"/>
                      <a:endParaRPr lang="en-GB" sz="1400" dirty="0">
                        <a:latin typeface="+mn-lt"/>
                        <a:cs typeface="Arial" panose="020B0604020202020204" pitchFamily="34" charset="0"/>
                      </a:endParaRPr>
                    </a:p>
                  </a:txBody>
                  <a:tcPr marL="121872" marR="121872" marT="45700" marB="45700" anchor="ctr"/>
                </a:tc>
                <a:extLst>
                  <a:ext uri="{0D108BD9-81ED-4DB2-BD59-A6C34878D82A}">
                    <a16:rowId xmlns:a16="http://schemas.microsoft.com/office/drawing/2014/main" val="10001"/>
                  </a:ext>
                </a:extLst>
              </a:tr>
            </a:tbl>
          </a:graphicData>
        </a:graphic>
      </p:graphicFrame>
      <p:sp>
        <p:nvSpPr>
          <p:cNvPr id="8" name="TextBox 1">
            <a:extLst>
              <a:ext uri="{FF2B5EF4-FFF2-40B4-BE49-F238E27FC236}">
                <a16:creationId xmlns:a16="http://schemas.microsoft.com/office/drawing/2014/main" id="{46DB8D49-957A-40C5-BE22-234B7431B800}"/>
              </a:ext>
            </a:extLst>
          </p:cNvPr>
          <p:cNvSpPr txBox="1">
            <a:spLocks noChangeArrowheads="1"/>
          </p:cNvSpPr>
          <p:nvPr/>
        </p:nvSpPr>
        <p:spPr bwMode="auto">
          <a:xfrm>
            <a:off x="348913" y="5484884"/>
            <a:ext cx="113239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lnSpc>
                <a:spcPct val="90000"/>
              </a:lnSpc>
              <a:spcAft>
                <a:spcPts val="1600"/>
              </a:spcAft>
            </a:pPr>
            <a:r>
              <a:rPr lang="en-GB" sz="2400" b="0" dirty="0">
                <a:solidFill>
                  <a:schemeClr val="tx2"/>
                </a:solidFill>
                <a:latin typeface="+mn-lt"/>
                <a:ea typeface="ＭＳ Ｐゴシック" panose="020B0600070205080204" pitchFamily="34" charset="-128"/>
              </a:rPr>
              <a:t>Not: Bazı talimatlarda, Unified Assembler Language (UAL) 'yi desteklemek için kullanılan güncellenmiş bir Arm sözdizimi olan "S" soneki bulunur.</a:t>
            </a:r>
          </a:p>
        </p:txBody>
      </p:sp>
    </p:spTree>
    <p:extLst>
      <p:ext uri="{BB962C8B-B14F-4D97-AF65-F5344CB8AC3E}">
        <p14:creationId xmlns:p14="http://schemas.microsoft.com/office/powerpoint/2010/main" val="4095274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741046"/>
          </a:xfrm>
        </p:spPr>
        <p:txBody>
          <a:bodyPr/>
          <a:lstStyle/>
          <a:p>
            <a:pPr algn="l" rtl="0">
              <a:defRPr/>
            </a:pPr>
            <a:r>
              <a:rPr lang="en-GB" dirty="0"/>
              <a:t>Cortex-M0: Genel Talimat Formatı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altLang="en-US" dirty="0">
                <a:ea typeface="ＭＳ Ｐゴシック" panose="020B0600070205080204" pitchFamily="34" charset="-128"/>
              </a:rPr>
              <a:t>İki işlenen biçimi</a:t>
            </a:r>
          </a:p>
          <a:p>
            <a:pPr lvl="1" algn="l" rtl="0"/>
            <a:r>
              <a:rPr lang="en-US" altLang="en-US" dirty="0">
                <a:ea typeface="ＭＳ Ｐゴシック" panose="020B0600070205080204" pitchFamily="34" charset="-128"/>
              </a:rPr>
              <a:t>Anımsatıcı Operand1, Operand2</a:t>
            </a:r>
          </a:p>
          <a:p>
            <a:pPr algn="l" rtl="0"/>
            <a:r>
              <a:rPr lang="en-US" altLang="en-US" dirty="0">
                <a:ea typeface="ＭＳ Ｐゴシック" panose="020B0600070205080204" pitchFamily="34" charset="-128"/>
              </a:rPr>
              <a:t>Üç işlenen biçimi</a:t>
            </a:r>
          </a:p>
          <a:p>
            <a:pPr lvl="1" algn="l" rtl="0"/>
            <a:r>
              <a:rPr lang="en-US" altLang="en-US" dirty="0">
                <a:ea typeface="ＭＳ Ｐゴシック" panose="020B0600070205080204" pitchFamily="34" charset="-128"/>
              </a:rPr>
              <a:t>Anımsatıcı Operand1, Operand, Operand2</a:t>
            </a: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342880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Cortex-M0 Komut Seti</a:t>
            </a:r>
            <a:endParaRPr lang="en-US" dirty="0"/>
          </a:p>
        </p:txBody>
      </p:sp>
      <p:graphicFrame>
        <p:nvGraphicFramePr>
          <p:cNvPr id="7" name="Content Placeholder 3">
            <a:extLst>
              <a:ext uri="{FF2B5EF4-FFF2-40B4-BE49-F238E27FC236}">
                <a16:creationId xmlns:a16="http://schemas.microsoft.com/office/drawing/2014/main" id="{51F53883-AA38-44C9-9BF9-8724637743D1}"/>
              </a:ext>
            </a:extLst>
          </p:cNvPr>
          <p:cNvGraphicFramePr>
            <a:graphicFrameLocks noGrp="1"/>
          </p:cNvGraphicFramePr>
          <p:nvPr>
            <p:ph idx="1"/>
            <p:extLst>
              <p:ext uri="{D42A27DB-BD31-4B8C-83A1-F6EECF244321}">
                <p14:modId xmlns:p14="http://schemas.microsoft.com/office/powerpoint/2010/main" val="3903110192"/>
              </p:ext>
            </p:extLst>
          </p:nvPr>
        </p:nvGraphicFramePr>
        <p:xfrm>
          <a:off x="1304845" y="1369331"/>
          <a:ext cx="9666416" cy="4408259"/>
        </p:xfrm>
        <a:graphic>
          <a:graphicData uri="http://schemas.openxmlformats.org/drawingml/2006/table">
            <a:tbl>
              <a:tblPr firstRow="1" bandRow="1">
                <a:tableStyleId>{5C22544A-7EE6-4342-B048-85BDC9FD1C3A}</a:tableStyleId>
              </a:tblPr>
              <a:tblGrid>
                <a:gridCol w="3044361">
                  <a:extLst>
                    <a:ext uri="{9D8B030D-6E8A-4147-A177-3AD203B41FA5}">
                      <a16:colId xmlns:a16="http://schemas.microsoft.com/office/drawing/2014/main" val="20000"/>
                    </a:ext>
                  </a:extLst>
                </a:gridCol>
                <a:gridCol w="6622055">
                  <a:extLst>
                    <a:ext uri="{9D8B030D-6E8A-4147-A177-3AD203B41FA5}">
                      <a16:colId xmlns:a16="http://schemas.microsoft.com/office/drawing/2014/main" val="20001"/>
                    </a:ext>
                  </a:extLst>
                </a:gridCol>
              </a:tblGrid>
              <a:tr h="286087">
                <a:tc>
                  <a:txBody>
                    <a:bodyPr/>
                    <a:lstStyle/>
                    <a:p>
                      <a:pPr marL="0" marR="0" algn="l" rtl="0">
                        <a:spcBef>
                          <a:spcPts val="0"/>
                        </a:spcBef>
                        <a:spcAft>
                          <a:spcPts val="600"/>
                        </a:spcAft>
                      </a:pPr>
                      <a:r>
                        <a:rPr lang="en-US" sz="1400" dirty="0">
                          <a:effectLst/>
                          <a:latin typeface="+mn-lt"/>
                          <a:cs typeface="Arial" panose="020B0604020202020204" pitchFamily="34" charset="0"/>
                        </a:rPr>
                        <a:t>Talimat Tipi</a:t>
                      </a:r>
                      <a:endParaRPr lang="en-US" sz="1400" dirty="0">
                        <a:effectLst/>
                        <a:latin typeface="+mn-lt"/>
                        <a:ea typeface="Times New Roman"/>
                        <a:cs typeface="Arial" panose="020B0604020202020204" pitchFamily="34" charset="0"/>
                      </a:endParaRP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Talimatlar</a:t>
                      </a:r>
                    </a:p>
                  </a:txBody>
                  <a:tcPr marL="75541" marR="75541" marT="0" marB="0" anchor="ctr"/>
                </a:tc>
                <a:extLst>
                  <a:ext uri="{0D108BD9-81ED-4DB2-BD59-A6C34878D82A}">
                    <a16:rowId xmlns:a16="http://schemas.microsoft.com/office/drawing/2014/main" val="10000"/>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Hareket</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MOV, MOVS, MRS, MSR</a:t>
                      </a:r>
                    </a:p>
                  </a:txBody>
                  <a:tcPr marL="75541" marR="75541" marT="0" marB="0" anchor="ctr"/>
                </a:tc>
                <a:extLst>
                  <a:ext uri="{0D108BD9-81ED-4DB2-BD59-A6C34878D82A}">
                    <a16:rowId xmlns:a16="http://schemas.microsoft.com/office/drawing/2014/main" val="10001"/>
                  </a:ext>
                </a:extLst>
              </a:tr>
              <a:tr h="403041">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Yükle / Depola</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LDR, LDRH, LDRB, LDRSH,</a:t>
                      </a:r>
                      <a:r>
                        <a:rPr lang="en-US" sz="1400" baseline="0" dirty="0">
                          <a:effectLst/>
                          <a:latin typeface="+mn-lt"/>
                          <a:ea typeface="Times New Roman"/>
                          <a:cs typeface="Arial" panose="020B0604020202020204" pitchFamily="34" charset="0"/>
                        </a:rPr>
                        <a:t> LDRSB, LDM, LDMIA, STR, STRH, STRB, STMIA</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2"/>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Yığın</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İTME, POP</a:t>
                      </a:r>
                    </a:p>
                  </a:txBody>
                  <a:tcPr marL="75541" marR="75541" marT="0" marB="0" anchor="ctr"/>
                </a:tc>
                <a:extLst>
                  <a:ext uri="{0D108BD9-81ED-4DB2-BD59-A6C34878D82A}">
                    <a16:rowId xmlns:a16="http://schemas.microsoft.com/office/drawing/2014/main" val="10003"/>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Topla, Çıkar, Çarp</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ADDS, ADCS, ADR, SUBS,</a:t>
                      </a:r>
                      <a:r>
                        <a:rPr lang="en-US" sz="1400" baseline="0" dirty="0">
                          <a:effectLst/>
                          <a:latin typeface="+mn-lt"/>
                          <a:ea typeface="Times New Roman"/>
                          <a:cs typeface="Arial" panose="020B0604020202020204" pitchFamily="34" charset="0"/>
                        </a:rPr>
                        <a:t> SBCS, RSBS, MULS</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4"/>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Karşılaştırmak</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CMP, CMN</a:t>
                      </a:r>
                    </a:p>
                  </a:txBody>
                  <a:tcPr marL="75541" marR="75541" marT="0" marB="0" anchor="ctr"/>
                </a:tc>
                <a:extLst>
                  <a:ext uri="{0D108BD9-81ED-4DB2-BD59-A6C34878D82A}">
                    <a16:rowId xmlns:a16="http://schemas.microsoft.com/office/drawing/2014/main" val="10005"/>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Mantıklı</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ANDS,</a:t>
                      </a:r>
                      <a:r>
                        <a:rPr lang="en-US" sz="1400" baseline="0" dirty="0">
                          <a:effectLst/>
                          <a:latin typeface="+mn-lt"/>
                          <a:ea typeface="Times New Roman"/>
                          <a:cs typeface="Arial" panose="020B0604020202020204" pitchFamily="34" charset="0"/>
                        </a:rPr>
                        <a:t> ORRS, EORS, MVNS, BICS, TST</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6"/>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Kaydır ve Döndür</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ASRS,</a:t>
                      </a:r>
                      <a:r>
                        <a:rPr lang="en-US" sz="1400" baseline="0" dirty="0">
                          <a:effectLst/>
                          <a:latin typeface="+mn-lt"/>
                          <a:ea typeface="Times New Roman"/>
                          <a:cs typeface="Arial" panose="020B0604020202020204" pitchFamily="34" charset="0"/>
                        </a:rPr>
                        <a:t> LSRS, LSLS, RORS</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7"/>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Tersine çevirmek</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REV,</a:t>
                      </a:r>
                      <a:r>
                        <a:rPr lang="en-US" sz="1400" baseline="0" dirty="0">
                          <a:effectLst/>
                          <a:latin typeface="+mn-lt"/>
                          <a:ea typeface="Times New Roman"/>
                          <a:cs typeface="Arial" panose="020B0604020202020204" pitchFamily="34" charset="0"/>
                        </a:rPr>
                        <a:t> REV16, REVSH</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8"/>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Uzat</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SXTB, SXTH, UXTB,</a:t>
                      </a:r>
                      <a:r>
                        <a:rPr lang="en-US" sz="1400" baseline="0" dirty="0">
                          <a:effectLst/>
                          <a:latin typeface="+mn-lt"/>
                          <a:ea typeface="Times New Roman"/>
                          <a:cs typeface="Arial" panose="020B0604020202020204" pitchFamily="34" charset="0"/>
                        </a:rPr>
                        <a:t> UXTH</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09"/>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Koşullu Şube</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B, </a:t>
                      </a:r>
                      <a:r>
                        <a:rPr lang="en-US" sz="1400" baseline="0" dirty="0">
                          <a:effectLst/>
                          <a:latin typeface="+mn-lt"/>
                          <a:ea typeface="Times New Roman"/>
                          <a:cs typeface="Arial" panose="020B0604020202020204" pitchFamily="34" charset="0"/>
                        </a:rPr>
                        <a:t>B &lt;saniye&gt;, BL, BX, BLX</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10"/>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Hafıza</a:t>
                      </a:r>
                      <a:r>
                        <a:rPr lang="en-US" sz="1400" baseline="0" dirty="0">
                          <a:effectLst/>
                          <a:latin typeface="+mn-lt"/>
                          <a:ea typeface="Times New Roman"/>
                          <a:cs typeface="Arial" panose="020B0604020202020204" pitchFamily="34" charset="0"/>
                        </a:rPr>
                        <a:t> Bariyer</a:t>
                      </a:r>
                      <a:endParaRPr lang="en-US" sz="1400" dirty="0">
                        <a:effectLst/>
                        <a:latin typeface="+mn-lt"/>
                        <a:ea typeface="Times New Roman"/>
                        <a:cs typeface="Arial" panose="020B0604020202020204" pitchFamily="34" charset="0"/>
                      </a:endParaRP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DMB,</a:t>
                      </a:r>
                      <a:r>
                        <a:rPr lang="en-US" sz="1400" baseline="0" dirty="0">
                          <a:effectLst/>
                          <a:latin typeface="+mn-lt"/>
                          <a:ea typeface="Times New Roman"/>
                          <a:cs typeface="Arial" panose="020B0604020202020204" pitchFamily="34" charset="0"/>
                        </a:rPr>
                        <a:t> DSB, ISB</a:t>
                      </a:r>
                      <a:endParaRPr lang="en-US" sz="1400" dirty="0">
                        <a:effectLst/>
                        <a:latin typeface="+mn-lt"/>
                        <a:ea typeface="Times New Roman"/>
                        <a:cs typeface="Arial" panose="020B0604020202020204" pitchFamily="34" charset="0"/>
                      </a:endParaRPr>
                    </a:p>
                  </a:txBody>
                  <a:tcPr marL="75541" marR="75541" marT="0" marB="0" anchor="ctr"/>
                </a:tc>
                <a:extLst>
                  <a:ext uri="{0D108BD9-81ED-4DB2-BD59-A6C34878D82A}">
                    <a16:rowId xmlns:a16="http://schemas.microsoft.com/office/drawing/2014/main" val="10011"/>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İstisna</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SVC, CPS</a:t>
                      </a:r>
                    </a:p>
                  </a:txBody>
                  <a:tcPr marL="75541" marR="75541" marT="0" marB="0" anchor="ctr"/>
                </a:tc>
                <a:extLst>
                  <a:ext uri="{0D108BD9-81ED-4DB2-BD59-A6C34878D82A}">
                    <a16:rowId xmlns:a16="http://schemas.microsoft.com/office/drawing/2014/main" val="10012"/>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Uyku modu</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WFI, WFE, SEV</a:t>
                      </a:r>
                    </a:p>
                  </a:txBody>
                  <a:tcPr marL="75541" marR="75541" marT="0" marB="0" anchor="ctr"/>
                </a:tc>
                <a:extLst>
                  <a:ext uri="{0D108BD9-81ED-4DB2-BD59-A6C34878D82A}">
                    <a16:rowId xmlns:a16="http://schemas.microsoft.com/office/drawing/2014/main" val="10013"/>
                  </a:ext>
                </a:extLst>
              </a:tr>
              <a:tr h="286087">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Diğer</a:t>
                      </a:r>
                    </a:p>
                  </a:txBody>
                  <a:tcPr marL="75541" marR="75541" marT="0" marB="0" anchor="ctr"/>
                </a:tc>
                <a:tc>
                  <a:txBody>
                    <a:bodyPr/>
                    <a:lstStyle/>
                    <a:p>
                      <a:pPr marL="0" marR="0" algn="l" rtl="0">
                        <a:spcBef>
                          <a:spcPts val="0"/>
                        </a:spcBef>
                        <a:spcAft>
                          <a:spcPts val="600"/>
                        </a:spcAft>
                      </a:pPr>
                      <a:r>
                        <a:rPr lang="en-US" sz="1400" dirty="0">
                          <a:effectLst/>
                          <a:latin typeface="+mn-lt"/>
                          <a:ea typeface="Times New Roman"/>
                          <a:cs typeface="Arial" panose="020B0604020202020204" pitchFamily="34" charset="0"/>
                        </a:rPr>
                        <a:t>NOP, BKPT, VERİM</a:t>
                      </a:r>
                    </a:p>
                  </a:txBody>
                  <a:tcPr marL="75541" marR="75541" marT="0" marB="0"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90625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Cortex-M0 Komut Seti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9"/>
            <a:ext cx="11180763" cy="1089664"/>
          </a:xfrm>
        </p:spPr>
        <p:txBody>
          <a:bodyPr wrap="square" numCol="1" anchor="t" anchorCtr="0" compatLnSpc="1">
            <a:prstTxWarp prst="textNoShape">
              <a:avLst/>
            </a:prstTxWarp>
          </a:bodyPr>
          <a:lstStyle/>
          <a:p>
            <a:pPr algn="l" rtl="0"/>
            <a:r>
              <a:rPr lang="en-GB" dirty="0"/>
              <a:t>Cortex-M0 Soneki</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İşlemci bayraklarını güncellemek veya komutu belirli bir koşulda yürütmek için bazı talimatların ardından son ekler gelebilir.</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F2FA87D1-BE53-4B0A-957F-156BEFC1F9E3}"/>
              </a:ext>
            </a:extLst>
          </p:cNvPr>
          <p:cNvGraphicFramePr>
            <a:graphicFrameLocks noGrp="1"/>
          </p:cNvGraphicFramePr>
          <p:nvPr>
            <p:extLst>
              <p:ext uri="{D42A27DB-BD31-4B8C-83A1-F6EECF244321}">
                <p14:modId xmlns:p14="http://schemas.microsoft.com/office/powerpoint/2010/main" val="3650973168"/>
              </p:ext>
            </p:extLst>
          </p:nvPr>
        </p:nvGraphicFramePr>
        <p:xfrm>
          <a:off x="492125" y="2899012"/>
          <a:ext cx="11311280" cy="1709738"/>
        </p:xfrm>
        <a:graphic>
          <a:graphicData uri="http://schemas.openxmlformats.org/drawingml/2006/table">
            <a:tbl>
              <a:tblPr firstRow="1" bandRow="1">
                <a:tableStyleId>{5C22544A-7EE6-4342-B048-85BDC9FD1C3A}</a:tableStyleId>
              </a:tblPr>
              <a:tblGrid>
                <a:gridCol w="2529473">
                  <a:extLst>
                    <a:ext uri="{9D8B030D-6E8A-4147-A177-3AD203B41FA5}">
                      <a16:colId xmlns:a16="http://schemas.microsoft.com/office/drawing/2014/main" val="20000"/>
                    </a:ext>
                  </a:extLst>
                </a:gridCol>
                <a:gridCol w="3048338">
                  <a:extLst>
                    <a:ext uri="{9D8B030D-6E8A-4147-A177-3AD203B41FA5}">
                      <a16:colId xmlns:a16="http://schemas.microsoft.com/office/drawing/2014/main" val="20001"/>
                    </a:ext>
                  </a:extLst>
                </a:gridCol>
                <a:gridCol w="2425699">
                  <a:extLst>
                    <a:ext uri="{9D8B030D-6E8A-4147-A177-3AD203B41FA5}">
                      <a16:colId xmlns:a16="http://schemas.microsoft.com/office/drawing/2014/main" val="20002"/>
                    </a:ext>
                  </a:extLst>
                </a:gridCol>
                <a:gridCol w="3307770">
                  <a:extLst>
                    <a:ext uri="{9D8B030D-6E8A-4147-A177-3AD203B41FA5}">
                      <a16:colId xmlns:a16="http://schemas.microsoft.com/office/drawing/2014/main" val="20003"/>
                    </a:ext>
                  </a:extLst>
                </a:gridCol>
              </a:tblGrid>
              <a:tr h="355560">
                <a:tc>
                  <a:txBody>
                    <a:bodyPr/>
                    <a:lstStyle/>
                    <a:p>
                      <a:pPr algn="l" rtl="0"/>
                      <a:r>
                        <a:rPr lang="en-GB" sz="1400" b="1" dirty="0">
                          <a:latin typeface="+mn-lt"/>
                          <a:cs typeface="Arial" panose="020B0604020202020204" pitchFamily="34" charset="0"/>
                        </a:rPr>
                        <a:t>Sonek </a:t>
                      </a:r>
                    </a:p>
                  </a:txBody>
                  <a:tcPr marL="121872" marR="121872" marT="45694" marB="45694" anchor="ctr"/>
                </a:tc>
                <a:tc>
                  <a:txBody>
                    <a:bodyPr/>
                    <a:lstStyle/>
                    <a:p>
                      <a:pPr algn="l" rtl="0"/>
                      <a:r>
                        <a:rPr lang="en-GB" sz="1400" b="1" dirty="0">
                          <a:latin typeface="+mn-lt"/>
                          <a:cs typeface="Arial" panose="020B0604020202020204" pitchFamily="34" charset="0"/>
                        </a:rPr>
                        <a:t>Açıklama</a:t>
                      </a:r>
                      <a:r>
                        <a:rPr lang="en-GB" sz="1400" b="1" baseline="0" dirty="0">
                          <a:latin typeface="+mn-lt"/>
                          <a:cs typeface="Arial" panose="020B0604020202020204" pitchFamily="34" charset="0"/>
                        </a:rPr>
                        <a:t> </a:t>
                      </a:r>
                      <a:endParaRPr lang="en-GB" sz="1400" b="1" dirty="0">
                        <a:latin typeface="+mn-lt"/>
                        <a:cs typeface="Arial" panose="020B0604020202020204" pitchFamily="34" charset="0"/>
                      </a:endParaRPr>
                    </a:p>
                  </a:txBody>
                  <a:tcPr marL="121872" marR="121872" marT="45694" marB="45694" anchor="ctr"/>
                </a:tc>
                <a:tc>
                  <a:txBody>
                    <a:bodyPr/>
                    <a:lstStyle/>
                    <a:p>
                      <a:pPr algn="l" rtl="0"/>
                      <a:r>
                        <a:rPr lang="en-GB" sz="1400" b="1" dirty="0">
                          <a:latin typeface="+mn-lt"/>
                          <a:cs typeface="Arial" panose="020B0604020202020204" pitchFamily="34" charset="0"/>
                        </a:rPr>
                        <a:t>Misal</a:t>
                      </a:r>
                    </a:p>
                  </a:txBody>
                  <a:tcPr marL="121872" marR="121872" marT="45694" marB="45694" anchor="ctr"/>
                </a:tc>
                <a:tc>
                  <a:txBody>
                    <a:bodyPr/>
                    <a:lstStyle/>
                    <a:p>
                      <a:pPr algn="l" rtl="0"/>
                      <a:r>
                        <a:rPr lang="en-GB" sz="1400" b="1" dirty="0">
                          <a:latin typeface="+mn-lt"/>
                          <a:cs typeface="Arial" panose="020B0604020202020204" pitchFamily="34" charset="0"/>
                        </a:rPr>
                        <a:t>Örnek açıklama</a:t>
                      </a:r>
                    </a:p>
                  </a:txBody>
                  <a:tcPr marL="121872" marR="121872" marT="45694" marB="45694" anchor="ctr"/>
                </a:tc>
                <a:extLst>
                  <a:ext uri="{0D108BD9-81ED-4DB2-BD59-A6C34878D82A}">
                    <a16:rowId xmlns:a16="http://schemas.microsoft.com/office/drawing/2014/main" val="10000"/>
                  </a:ext>
                </a:extLst>
              </a:tr>
              <a:tr h="496635">
                <a:tc>
                  <a:txBody>
                    <a:bodyPr/>
                    <a:lstStyle/>
                    <a:p>
                      <a:pPr algn="l" rtl="0"/>
                      <a:r>
                        <a:rPr lang="en-GB" sz="1200" b="0" dirty="0">
                          <a:latin typeface="+mn-lt"/>
                          <a:cs typeface="Arial" panose="020B0604020202020204" pitchFamily="34" charset="0"/>
                        </a:rPr>
                        <a:t>S</a:t>
                      </a:r>
                    </a:p>
                  </a:txBody>
                  <a:tcPr marL="121872" marR="121872" marT="45694" marB="45694" anchor="ctr"/>
                </a:tc>
                <a:tc>
                  <a:txBody>
                    <a:bodyPr/>
                    <a:lstStyle/>
                    <a:p>
                      <a:pPr algn="l" rtl="0"/>
                      <a:r>
                        <a:rPr lang="en-GB" sz="1200" b="0" dirty="0">
                          <a:latin typeface="+mn-lt"/>
                          <a:cs typeface="Arial" panose="020B0604020202020204" pitchFamily="34" charset="0"/>
                        </a:rPr>
                        <a:t>APSR'yi güncelle (bayraklar)</a:t>
                      </a:r>
                    </a:p>
                  </a:txBody>
                  <a:tcPr marL="121872" marR="121872" marT="45694" marB="45694" anchor="ctr"/>
                </a:tc>
                <a:tc>
                  <a:txBody>
                    <a:bodyPr/>
                    <a:lstStyle/>
                    <a:p>
                      <a:pPr algn="l" rtl="0"/>
                      <a:r>
                        <a:rPr lang="en-GB" sz="1200" b="0" dirty="0">
                          <a:latin typeface="+mn-lt"/>
                          <a:cs typeface="Arial" panose="020B0604020202020204" pitchFamily="34" charset="0"/>
                        </a:rPr>
                        <a:t>ADDS</a:t>
                      </a:r>
                      <a:r>
                        <a:rPr lang="en-GB" sz="1200" b="0" baseline="0" dirty="0">
                          <a:latin typeface="+mn-lt"/>
                          <a:cs typeface="Arial" panose="020B0604020202020204" pitchFamily="34" charset="0"/>
                        </a:rPr>
                        <a:t> </a:t>
                      </a:r>
                      <a:r>
                        <a:rPr lang="en-GB" sz="1200" b="0" dirty="0">
                          <a:latin typeface="+mn-lt"/>
                          <a:cs typeface="Arial" panose="020B0604020202020204" pitchFamily="34" charset="0"/>
                        </a:rPr>
                        <a:t>R1, # 0x21</a:t>
                      </a:r>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latin typeface="+mn-lt"/>
                          <a:cs typeface="Arial" panose="020B0604020202020204" pitchFamily="34" charset="0"/>
                        </a:rPr>
                        <a:t>Ekle</a:t>
                      </a:r>
                      <a:r>
                        <a:rPr lang="en-GB" sz="1200" b="0" baseline="0" dirty="0">
                          <a:latin typeface="+mn-lt"/>
                          <a:cs typeface="Arial" panose="020B0604020202020204" pitchFamily="34" charset="0"/>
                        </a:rPr>
                        <a:t> 0x21'den R1'e ve APSR'yi güncelleyin</a:t>
                      </a:r>
                      <a:endParaRPr lang="en-GB" sz="1200" b="0" dirty="0">
                        <a:latin typeface="+mn-lt"/>
                        <a:cs typeface="Arial" panose="020B0604020202020204" pitchFamily="34" charset="0"/>
                      </a:endParaRPr>
                    </a:p>
                  </a:txBody>
                  <a:tcPr marL="121872" marR="121872" marT="45694" marB="45694" anchor="ctr"/>
                </a:tc>
                <a:extLst>
                  <a:ext uri="{0D108BD9-81ED-4DB2-BD59-A6C34878D82A}">
                    <a16:rowId xmlns:a16="http://schemas.microsoft.com/office/drawing/2014/main" val="10001"/>
                  </a:ext>
                </a:extLst>
              </a:tr>
              <a:tr h="857543">
                <a:tc>
                  <a:txBody>
                    <a:bodyPr/>
                    <a:lstStyle/>
                    <a:p>
                      <a:pPr algn="l" rtl="0"/>
                      <a:r>
                        <a:rPr lang="en-GB" sz="1200" b="0" dirty="0">
                          <a:latin typeface="+mn-lt"/>
                          <a:cs typeface="Arial" panose="020B0604020202020204" pitchFamily="34" charset="0"/>
                        </a:rPr>
                        <a:t>EQ, NE,</a:t>
                      </a:r>
                      <a:r>
                        <a:rPr lang="en-GB" sz="1200" b="0" baseline="0" dirty="0">
                          <a:latin typeface="+mn-lt"/>
                          <a:cs typeface="Arial" panose="020B0604020202020204" pitchFamily="34" charset="0"/>
                        </a:rPr>
                        <a:t> CS, CC, MI, PL, VS, VC, HI, LS, GE, LT, GT, LE</a:t>
                      </a:r>
                    </a:p>
                  </a:txBody>
                  <a:tcPr marL="121872" marR="121872" marT="45694" marB="45694" anchor="ctr"/>
                </a:tc>
                <a:tc>
                  <a:txBody>
                    <a:bodyPr/>
                    <a:lstStyle/>
                    <a:p>
                      <a:pPr algn="l" rtl="0"/>
                      <a:r>
                        <a:rPr lang="en-GB" sz="1200" b="0" dirty="0">
                          <a:latin typeface="+mn-lt"/>
                          <a:cs typeface="Arial" panose="020B0604020202020204" pitchFamily="34" charset="0"/>
                        </a:rPr>
                        <a:t>Durum</a:t>
                      </a:r>
                      <a:r>
                        <a:rPr lang="en-GB" sz="1200" b="0" baseline="0" dirty="0">
                          <a:latin typeface="+mn-lt"/>
                          <a:cs typeface="Arial" panose="020B0604020202020204" pitchFamily="34" charset="0"/>
                        </a:rPr>
                        <a:t> icra</a:t>
                      </a:r>
                    </a:p>
                    <a:p>
                      <a:pPr algn="l" rtl="0"/>
                      <a:r>
                        <a:rPr lang="en-GB" sz="1200" b="0" baseline="0" dirty="0">
                          <a:latin typeface="+mn-lt"/>
                          <a:cs typeface="Arial" panose="020B0604020202020204" pitchFamily="34" charset="0"/>
                        </a:rPr>
                        <a:t>örneğin, EQ = eşit, NE = eşit değil, LT = küçüktür</a:t>
                      </a:r>
                      <a:endParaRPr lang="en-GB" sz="1200" b="0" dirty="0">
                        <a:latin typeface="+mn-lt"/>
                        <a:cs typeface="Arial" panose="020B0604020202020204" pitchFamily="34" charset="0"/>
                      </a:endParaRPr>
                    </a:p>
                  </a:txBody>
                  <a:tcPr marL="121872" marR="121872" marT="45694" marB="45694" anchor="ctr"/>
                </a:tc>
                <a:tc>
                  <a:txBody>
                    <a:bodyPr/>
                    <a:lstStyle/>
                    <a:p>
                      <a:pPr algn="l" rtl="0"/>
                      <a:r>
                        <a:rPr lang="en-GB" sz="1200" b="0" dirty="0">
                          <a:latin typeface="+mn-lt"/>
                          <a:cs typeface="Arial" panose="020B0604020202020204" pitchFamily="34" charset="0"/>
                        </a:rPr>
                        <a:t>BNE</a:t>
                      </a:r>
                      <a:r>
                        <a:rPr lang="en-GB" sz="1200" b="0" baseline="0" dirty="0">
                          <a:latin typeface="+mn-lt"/>
                          <a:cs typeface="Arial" panose="020B0604020202020204" pitchFamily="34" charset="0"/>
                        </a:rPr>
                        <a:t> etiket </a:t>
                      </a:r>
                      <a:endParaRPr lang="en-GB" sz="1200" b="0" dirty="0">
                        <a:latin typeface="+mn-lt"/>
                        <a:cs typeface="Arial" panose="020B0604020202020204" pitchFamily="34" charset="0"/>
                      </a:endParaRPr>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baseline="0" dirty="0">
                          <a:latin typeface="+mn-lt"/>
                          <a:cs typeface="Arial" panose="020B0604020202020204" pitchFamily="34" charset="0"/>
                        </a:rPr>
                        <a:t>Eşit değilse etikete dal</a:t>
                      </a:r>
                      <a:endParaRPr lang="en-GB" sz="1200" b="0" dirty="0">
                        <a:latin typeface="+mn-lt"/>
                        <a:cs typeface="Arial" panose="020B0604020202020204" pitchFamily="34" charset="0"/>
                      </a:endParaRPr>
                    </a:p>
                    <a:p>
                      <a:pPr algn="l" rtl="0"/>
                      <a:endParaRPr lang="en-GB" sz="1200" b="0" dirty="0">
                        <a:latin typeface="+mn-lt"/>
                        <a:cs typeface="Arial" panose="020B0604020202020204" pitchFamily="34" charset="0"/>
                      </a:endParaRPr>
                    </a:p>
                  </a:txBody>
                  <a:tcPr marL="121872" marR="121872" marT="45694" marB="45694"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04325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3.xml><?xml version="1.0" encoding="utf-8"?>
<ds:datastoreItem xmlns:ds="http://schemas.openxmlformats.org/officeDocument/2006/customXml" ds:itemID="{3546F3D9-27DD-4F07-9983-380B33535F9E}">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7190</Words>
  <Application>Microsoft Office PowerPoint</Application>
  <PresentationFormat>Widescreen</PresentationFormat>
  <Paragraphs>1122</Paragraphs>
  <Slides>43</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ＭＳ Ｐゴシック</vt:lpstr>
      <vt:lpstr>Arial</vt:lpstr>
      <vt:lpstr>Calibri</vt:lpstr>
      <vt:lpstr>Mangal</vt:lpstr>
      <vt:lpstr>Times New Roman</vt:lpstr>
      <vt:lpstr>Wingdings</vt:lpstr>
      <vt:lpstr>ARM PPT template 2017_Confidential</vt:lpstr>
      <vt:lpstr>Arm Cortex-M0 İşlemci Mimarisi:  Bölüm 2</vt:lpstr>
      <vt:lpstr>Modül Müfredatı</vt:lpstr>
      <vt:lpstr>Çip Üzerinde Sistem Oluşturmak</vt:lpstr>
      <vt:lpstr>Thumb Talimat Seti</vt:lpstr>
      <vt:lpstr>Thumb-2 Komut Seti</vt:lpstr>
      <vt:lpstr>Cortex-M0 Komut Seti</vt:lpstr>
      <vt:lpstr>Cortex-M0: Genel Talimat Formatı</vt:lpstr>
      <vt:lpstr>Cortex-M0 Komut Seti</vt:lpstr>
      <vt:lpstr>Cortex-M0 Komut Seti</vt:lpstr>
      <vt:lpstr>Kayıt Erişimi: Taşıma Talimatı</vt:lpstr>
      <vt:lpstr>Bellek Erişimi: LOAD Talimatı</vt:lpstr>
      <vt:lpstr>Bellek Erişimi: LOAD</vt:lpstr>
      <vt:lpstr>Bellek Erişimi: LOAD</vt:lpstr>
      <vt:lpstr>Bellek Erişimi: Store Talimatı</vt:lpstr>
      <vt:lpstr>Bellek Erişimi: MAĞAZA</vt:lpstr>
      <vt:lpstr>Çoklu Veri Erişimi</vt:lpstr>
      <vt:lpstr>Yığın Erişimi: PUSH ve POP</vt:lpstr>
      <vt:lpstr>Aritmetik ADD</vt:lpstr>
      <vt:lpstr>Aritmetik SUB, MUL</vt:lpstr>
      <vt:lpstr>Aritmetik CMP</vt:lpstr>
      <vt:lpstr>Mantık İşlemi</vt:lpstr>
      <vt:lpstr>Aritmetik Kaydırma İşlemi</vt:lpstr>
      <vt:lpstr>Mantıksal Kaydırma İşlemi</vt:lpstr>
      <vt:lpstr>Döndürme İşlemi</vt:lpstr>
      <vt:lpstr>Ters Sipariş İşlemi</vt:lpstr>
      <vt:lpstr>Operasyonu Uzatın</vt:lpstr>
      <vt:lpstr>Program Akış Kontrolü</vt:lpstr>
      <vt:lpstr>Koşullu Dal için Son Ekler (B &lt;cond&gt;)</vt:lpstr>
      <vt:lpstr>Koşullu Dal Örneği</vt:lpstr>
      <vt:lpstr>Bellek Bariyeri Talimatları</vt:lpstr>
      <vt:lpstr>İstisnayla İlgili Talimatlar</vt:lpstr>
      <vt:lpstr>Diğer Talimatlar</vt:lpstr>
      <vt:lpstr>Uyku Moduyla İlgili Talimatlar</vt:lpstr>
      <vt:lpstr>Düşük Güç Gereksinimleri</vt:lpstr>
      <vt:lpstr>Cortex-M0 Düşük Güç Özellikleri</vt:lpstr>
      <vt:lpstr>Cortex-M0 Uyku Modu</vt:lpstr>
      <vt:lpstr>Çıkışta Uyku Özelliği</vt:lpstr>
      <vt:lpstr>Uyku Özellikleri Nasıl Etkinleştirilir </vt:lpstr>
      <vt:lpstr>İşlemci Uyandırma Koşulları</vt:lpstr>
      <vt:lpstr>Uyanma Kesme Denetleyicisi</vt:lpstr>
      <vt:lpstr>Uyanma Kesme Denetleyicisi</vt:lpstr>
      <vt:lpstr>Derin Uyku Moduna Girin ve Çıkın</vt:lpstr>
      <vt:lpstr>Düşük Güçlü Uygulamalar Geliştirme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2022-04-16T10:43:32Z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