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5"/>
  </p:notesMasterIdLst>
  <p:handoutMasterIdLst>
    <p:handoutMasterId r:id="rId36"/>
  </p:handoutMasterIdLst>
  <p:sldIdLst>
    <p:sldId id="329" r:id="rId5"/>
    <p:sldId id="337" r:id="rId6"/>
    <p:sldId id="302" r:id="rId7"/>
    <p:sldId id="339" r:id="rId8"/>
    <p:sldId id="340" r:id="rId9"/>
    <p:sldId id="341" r:id="rId10"/>
    <p:sldId id="342" r:id="rId11"/>
    <p:sldId id="343" r:id="rId12"/>
    <p:sldId id="344" r:id="rId13"/>
    <p:sldId id="345" r:id="rId14"/>
    <p:sldId id="347" r:id="rId15"/>
    <p:sldId id="348" r:id="rId16"/>
    <p:sldId id="349" r:id="rId17"/>
    <p:sldId id="350" r:id="rId18"/>
    <p:sldId id="352" r:id="rId19"/>
    <p:sldId id="353" r:id="rId20"/>
    <p:sldId id="354" r:id="rId21"/>
    <p:sldId id="355" r:id="rId22"/>
    <p:sldId id="356" r:id="rId23"/>
    <p:sldId id="357" r:id="rId24"/>
    <p:sldId id="359" r:id="rId25"/>
    <p:sldId id="360" r:id="rId26"/>
    <p:sldId id="361" r:id="rId27"/>
    <p:sldId id="362" r:id="rId28"/>
    <p:sldId id="363" r:id="rId29"/>
    <p:sldId id="364" r:id="rId30"/>
    <p:sldId id="365" r:id="rId31"/>
    <p:sldId id="366" r:id="rId32"/>
    <p:sldId id="367" r:id="rId33"/>
    <p:sldId id="368"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4"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72" autoAdjust="0"/>
    <p:restoredTop sz="76157" autoAdjust="0"/>
  </p:normalViewPr>
  <p:slideViewPr>
    <p:cSldViewPr snapToGrid="0">
      <p:cViewPr varScale="1">
        <p:scale>
          <a:sx n="67" d="100"/>
          <a:sy n="67" d="100"/>
        </p:scale>
        <p:origin x="1512"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4/17/2022</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4/17/2022</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a:t>
            </a:fld>
            <a:endParaRPr lang="en-US" altLang="en-US" dirty="0"/>
          </a:p>
        </p:txBody>
      </p:sp>
    </p:spTree>
    <p:extLst>
      <p:ext uri="{BB962C8B-B14F-4D97-AF65-F5344CB8AC3E}">
        <p14:creationId xmlns:p14="http://schemas.microsoft.com/office/powerpoint/2010/main" val="1435665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l" defTabSz="990478" rtl="0" eaLnBrk="0" fontAlgn="base" hangingPunct="0">
              <a:spcBef>
                <a:spcPct val="30000"/>
              </a:spcBef>
              <a:spcAft>
                <a:spcPct val="0"/>
              </a:spcAft>
              <a:defRPr/>
            </a:pPr>
            <a:r>
              <a:rPr lang="en-US" sz="2200" dirty="0"/>
              <a:t>Modern SoC'lerin uyumsuz IP arayüzlerini kullanması gerekir. SoC tasarımı için heterojen IP'lerin bir araya getirilmesi aylar sürebilir.</a:t>
            </a:r>
            <a:r>
              <a:rPr lang="en-US" sz="2200" dirty="0">
                <a:cs typeface="Times New Roman" pitchFamily="18" charset="0"/>
              </a:rPr>
              <a:t>Arayüz ve iletişim standartları belirli bir veri aktarım protokolünü tanımlar</a:t>
            </a:r>
            <a:r>
              <a:rPr lang="en-US" sz="2200" baseline="0" dirty="0">
                <a:cs typeface="Times New Roman" pitchFamily="18" charset="0"/>
              </a:rPr>
              <a:t> ve</a:t>
            </a:r>
            <a:r>
              <a:rPr lang="en-US" sz="2200" dirty="0">
                <a:cs typeface="Times New Roman" pitchFamily="18" charset="0"/>
              </a:rPr>
              <a:t> IP arayüzlerindeki pinlerin sayısına ve işlevselliğine karar verin, bu da çeşitli IP'leri hızlı bir şekilde bağlamayı kolaylaştırır. </a:t>
            </a:r>
          </a:p>
          <a:p>
            <a:pPr marL="0" lvl="1" algn="l" defTabSz="990478" rtl="0" eaLnBrk="0" fontAlgn="base" hangingPunct="0">
              <a:spcBef>
                <a:spcPct val="30000"/>
              </a:spcBef>
              <a:spcAft>
                <a:spcPct val="0"/>
              </a:spcAft>
              <a:defRPr/>
            </a:pPr>
            <a:endParaRPr lang="en-US" sz="2200" dirty="0">
              <a:cs typeface="Times New Roman" pitchFamily="18" charset="0"/>
            </a:endParaRPr>
          </a:p>
          <a:p>
            <a:pPr marL="0" lvl="1" algn="l" defTabSz="990478" rtl="0" eaLnBrk="0" fontAlgn="base" hangingPunct="0">
              <a:spcBef>
                <a:spcPct val="30000"/>
              </a:spcBef>
              <a:spcAft>
                <a:spcPct val="0"/>
              </a:spcAft>
              <a:defRPr/>
            </a:pPr>
            <a:r>
              <a:rPr lang="en-US" sz="2200" dirty="0">
                <a:cs typeface="Times New Roman" pitchFamily="18" charset="0"/>
              </a:rPr>
              <a:t>Yani özetle, </a:t>
            </a:r>
            <a:r>
              <a:rPr lang="en-US" sz="2200" dirty="0"/>
              <a:t>iletişim standartları, modüler sistem tasarımını ve IP'nin yeniden kullanımını teşvik edebilir, IP çekirdeklerinin tasarımını sistem tasarımından bağımsız hale getirebilir ve farklı satıcılardan alınan IP çekirdeklerinin entegrasyonunu kolaylaştırabilir.</a:t>
            </a:r>
          </a:p>
          <a:p>
            <a:pPr marL="0" lvl="1" algn="l" defTabSz="990478" rtl="0" eaLnBrk="0" fontAlgn="base" hangingPunct="0">
              <a:spcBef>
                <a:spcPct val="30000"/>
              </a:spcBef>
              <a:spcAft>
                <a:spcPct val="0"/>
              </a:spcAft>
              <a:defRPr/>
            </a:pPr>
            <a:endParaRPr lang="en-US" sz="2200" dirty="0">
              <a:cs typeface="Times New Roman" pitchFamily="18" charset="0"/>
            </a:endParaRPr>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11</a:t>
            </a:fld>
            <a:endParaRPr lang="en-US" altLang="en-US" dirty="0"/>
          </a:p>
        </p:txBody>
      </p:sp>
    </p:spTree>
    <p:extLst>
      <p:ext uri="{BB962C8B-B14F-4D97-AF65-F5344CB8AC3E}">
        <p14:creationId xmlns:p14="http://schemas.microsoft.com/office/powerpoint/2010/main" val="2572946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12</a:t>
            </a:fld>
            <a:endParaRPr lang="en-US" altLang="en-US" dirty="0"/>
          </a:p>
        </p:txBody>
      </p:sp>
    </p:spTree>
    <p:extLst>
      <p:ext uri="{BB962C8B-B14F-4D97-AF65-F5344CB8AC3E}">
        <p14:creationId xmlns:p14="http://schemas.microsoft.com/office/powerpoint/2010/main" val="36847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Beş AMBA özellikleri ailesi vardır (AMBA 1</a:t>
            </a:r>
            <a:r>
              <a:rPr lang="en-GB" baseline="0" dirty="0"/>
              <a:t>, 2, 3, 4 ve 5</a:t>
            </a:r>
            <a:r>
              <a:rPr lang="en-GB" dirty="0"/>
              <a:t>),</a:t>
            </a:r>
            <a:r>
              <a:rPr lang="en-GB" baseline="0" dirty="0"/>
              <a:t> farklı gereksinimleri karşılamak için geliştirilmiştir. </a:t>
            </a:r>
          </a:p>
          <a:p>
            <a:pPr algn="l" rtl="0"/>
            <a:endParaRPr lang="en-GB" sz="1300" baseline="0" dirty="0">
              <a:latin typeface="Arial" pitchFamily="100" charset="0"/>
              <a:ea typeface="MS PGothic" pitchFamily="34" charset="-128"/>
            </a:endParaRPr>
          </a:p>
          <a:p>
            <a:pPr algn="l" rtl="0"/>
            <a:r>
              <a:rPr lang="en-US" sz="1300" dirty="0">
                <a:latin typeface="Arial" pitchFamily="100" charset="0"/>
                <a:ea typeface="MS PGothic" pitchFamily="34" charset="-128"/>
              </a:rPr>
              <a:t>AMBA 1, iki veri yolunu tanımlar: gelişmiş sistem veri yolu (ASB) ve gelişmiş çevre birimi veri yolu (APB). </a:t>
            </a:r>
          </a:p>
          <a:p>
            <a:pPr algn="l" rtl="0"/>
            <a:endParaRPr lang="en-US" sz="1300" dirty="0">
              <a:latin typeface="Arial" pitchFamily="100" charset="0"/>
              <a:ea typeface="MS PGothic" pitchFamily="34" charset="-128"/>
            </a:endParaRPr>
          </a:p>
          <a:p>
            <a:pPr algn="l" rtl="0"/>
            <a:r>
              <a:rPr lang="en-US" sz="1300" dirty="0">
                <a:latin typeface="Arial" pitchFamily="100" charset="0"/>
                <a:ea typeface="MS PGothic" pitchFamily="34" charset="-128"/>
              </a:rPr>
              <a:t>AMBA 2 </a:t>
            </a:r>
            <a:r>
              <a:rPr lang="en-US" sz="1300" baseline="0" dirty="0">
                <a:latin typeface="Arial" pitchFamily="100" charset="0"/>
                <a:ea typeface="MS PGothic" pitchFamily="34" charset="-128"/>
              </a:rPr>
              <a:t>tanıtır </a:t>
            </a:r>
            <a:r>
              <a:rPr lang="en-US" sz="1200" b="0" i="0" kern="1200" dirty="0">
                <a:solidFill>
                  <a:schemeClr val="tx1"/>
                </a:solidFill>
                <a:effectLst/>
                <a:latin typeface="+mn-lt"/>
                <a:ea typeface="ＭＳ Ｐゴシック" charset="0"/>
                <a:cs typeface="ＭＳ Ｐゴシック" charset="0"/>
              </a:rPr>
              <a:t>AHB (gelişmiş yüksek performanslı veri yolu) ve APB (gelişmiş çevre birimi veri yolu).</a:t>
            </a:r>
            <a:r>
              <a:rPr lang="en-US" sz="1200" b="0" i="0" kern="1200" baseline="0" dirty="0">
                <a:solidFill>
                  <a:schemeClr val="tx1"/>
                </a:solidFill>
                <a:effectLst/>
                <a:latin typeface="+mn-lt"/>
                <a:ea typeface="ＭＳ Ｐゴシック" charset="0"/>
                <a:cs typeface="ＭＳ Ｐゴシック" charset="0"/>
              </a:rPr>
              <a:t> AHB'nin, </a:t>
            </a:r>
            <a:r>
              <a:rPr lang="en-US" sz="1200" b="0" i="0" kern="1200" dirty="0">
                <a:solidFill>
                  <a:schemeClr val="tx1"/>
                </a:solidFill>
                <a:effectLst/>
                <a:latin typeface="+mn-lt"/>
                <a:ea typeface="ＭＳ Ｐゴシック" charset="0"/>
                <a:cs typeface="ＭＳ Ｐゴシック" charset="0"/>
              </a:rPr>
              <a:t>mikrodenetleyici kullanımında ana sistem veriyolu</a:t>
            </a:r>
            <a:r>
              <a:rPr lang="en-US" sz="1400" b="0" i="0" kern="1200" dirty="0">
                <a:solidFill>
                  <a:schemeClr val="tx1"/>
                </a:solidFill>
                <a:effectLst/>
                <a:latin typeface="+mn-lt"/>
                <a:ea typeface="ＭＳ Ｐゴシック" charset="0"/>
                <a:cs typeface="ＭＳ Ｐゴシック" charset="0"/>
              </a:rPr>
              <a:t>,</a:t>
            </a:r>
            <a:r>
              <a:rPr lang="en-US" sz="1400" b="0" i="0" kern="1200" baseline="0" dirty="0">
                <a:solidFill>
                  <a:schemeClr val="tx1"/>
                </a:solidFill>
                <a:effectLst/>
                <a:latin typeface="+mn-lt"/>
                <a:ea typeface="ＭＳ Ｐゴシック" charset="0"/>
                <a:cs typeface="ＭＳ Ｐゴシック" charset="0"/>
              </a:rPr>
              <a:t> ve </a:t>
            </a:r>
            <a:r>
              <a:rPr lang="en-US" sz="1200" b="0" i="0" kern="1200" dirty="0">
                <a:solidFill>
                  <a:schemeClr val="tx1"/>
                </a:solidFill>
                <a:effectLst/>
                <a:latin typeface="+mn-lt"/>
                <a:ea typeface="ＭＳ Ｐゴシック" charset="0"/>
                <a:cs typeface="ＭＳ Ｐゴシック" charset="0"/>
              </a:rPr>
              <a:t>APB</a:t>
            </a:r>
            <a:r>
              <a:rPr lang="en-US" sz="1200" b="0" i="0" kern="1200" baseline="0" dirty="0">
                <a:solidFill>
                  <a:schemeClr val="tx1"/>
                </a:solidFill>
                <a:effectLst/>
                <a:latin typeface="+mn-lt"/>
                <a:ea typeface="ＭＳ Ｐゴシック" charset="0"/>
                <a:cs typeface="ＭＳ Ｐゴシック" charset="0"/>
              </a:rPr>
              <a:t> gelişmiş </a:t>
            </a:r>
            <a:r>
              <a:rPr lang="en-US" sz="1200" b="0" i="0" kern="1200" dirty="0">
                <a:solidFill>
                  <a:schemeClr val="tx1"/>
                </a:solidFill>
                <a:effectLst/>
                <a:latin typeface="+mn-lt"/>
                <a:ea typeface="ＭＳ Ｐゴシック" charset="0"/>
                <a:cs typeface="ＭＳ Ｐゴシック" charset="0"/>
              </a:rPr>
              <a:t>çevre birimleri bağlantısı için ve</a:t>
            </a:r>
            <a:r>
              <a:rPr lang="en-US" sz="1200" b="0" i="0" kern="1200" baseline="0" dirty="0">
                <a:solidFill>
                  <a:schemeClr val="tx1"/>
                </a:solidFill>
                <a:effectLst/>
                <a:latin typeface="+mn-lt"/>
                <a:ea typeface="ＭＳ Ｐゴシック" charset="0"/>
                <a:cs typeface="ＭＳ Ｐゴシック" charset="0"/>
              </a:rPr>
              <a:t> almak</a:t>
            </a:r>
            <a:r>
              <a:rPr lang="en-US" sz="1200" b="0" i="0" kern="1200" dirty="0">
                <a:solidFill>
                  <a:schemeClr val="tx1"/>
                </a:solidFill>
                <a:effectLst/>
                <a:latin typeface="+mn-lt"/>
                <a:ea typeface="ＭＳ Ｐゴシック" charset="0"/>
                <a:cs typeface="ＭＳ Ｐゴシック" charset="0"/>
              </a:rPr>
              <a:t> minimum alan.</a:t>
            </a:r>
            <a:r>
              <a:rPr lang="en-US" sz="1200" b="0" i="0" kern="1200" baseline="0" dirty="0">
                <a:solidFill>
                  <a:schemeClr val="tx1"/>
                </a:solidFill>
                <a:effectLst/>
                <a:latin typeface="+mn-lt"/>
                <a:ea typeface="ＭＳ Ｐゴシック" charset="0"/>
                <a:cs typeface="ＭＳ Ｐゴシック" charset="0"/>
              </a:rPr>
              <a:t> </a:t>
            </a:r>
          </a:p>
          <a:p>
            <a:pPr algn="l" rtl="0"/>
            <a:endParaRPr lang="en-US" sz="1200" b="0" i="0" kern="1200" baseline="0" dirty="0">
              <a:solidFill>
                <a:schemeClr val="tx1"/>
              </a:solidFill>
              <a:effectLst/>
              <a:latin typeface="+mn-lt"/>
              <a:ea typeface="ＭＳ Ｐゴシック" charset="0"/>
              <a:cs typeface="ＭＳ Ｐゴシック" charset="0"/>
            </a:endParaRPr>
          </a:p>
          <a:p>
            <a:pPr algn="l" rtl="0"/>
            <a:r>
              <a:rPr lang="en-US" sz="1200" b="0" i="0" kern="1200" baseline="0" dirty="0">
                <a:solidFill>
                  <a:schemeClr val="tx1"/>
                </a:solidFill>
                <a:effectLst/>
                <a:latin typeface="+mn-lt"/>
                <a:ea typeface="ＭＳ Ｐゴシック" charset="0"/>
                <a:cs typeface="ＭＳ Ｐゴシック" charset="0"/>
              </a:rPr>
              <a:t>AMBA 3, dört veri yolunu (AXI, AHB, APB ve ATB) tanımlar. AMBA 3 AHB ve APB teknik özellikleri, önceki sürümle aynı kullanıma sahiptir. AMBA 3 AXI, yüksek veri çıkışını desteklemek için geliştirilmiştir. AMBA 3 ATP, iz verilerinin yonga etrafında taşınmasını kolaylaştırır.</a:t>
            </a:r>
            <a:r>
              <a:rPr lang="en-US" sz="1300" b="0" i="0" kern="1200" baseline="0" dirty="0">
                <a:solidFill>
                  <a:schemeClr val="tx1"/>
                </a:solidFill>
                <a:effectLst/>
                <a:latin typeface="Arial" pitchFamily="100" charset="0"/>
                <a:ea typeface="MS PGothic" pitchFamily="34" charset="-128"/>
                <a:cs typeface="ＭＳ Ｐゴシック" charset="0"/>
              </a:rPr>
              <a:t> </a:t>
            </a:r>
          </a:p>
          <a:p>
            <a:pPr algn="l" rtl="0"/>
            <a:endParaRPr lang="en-US" sz="1300" b="0" i="0" kern="1200" baseline="0" dirty="0">
              <a:solidFill>
                <a:schemeClr val="tx1"/>
              </a:solidFill>
              <a:effectLst/>
              <a:latin typeface="Arial" pitchFamily="100" charset="0"/>
              <a:ea typeface="MS PGothic" pitchFamily="34" charset="-128"/>
              <a:cs typeface="ＭＳ Ｐゴシック" charset="0"/>
            </a:endParaRPr>
          </a:p>
          <a:p>
            <a:pPr algn="l" rtl="0"/>
            <a:r>
              <a:rPr lang="en-US" sz="1300" dirty="0">
                <a:latin typeface="Arial" pitchFamily="100" charset="0"/>
                <a:ea typeface="MS PGothic" pitchFamily="34" charset="-128"/>
              </a:rPr>
              <a:t>AMBA 4, beş veri yolu protokolü daha ekler</a:t>
            </a:r>
            <a:r>
              <a:rPr lang="en-US" sz="1300" baseline="0" dirty="0">
                <a:latin typeface="Arial" pitchFamily="100" charset="0"/>
                <a:ea typeface="MS PGothic" pitchFamily="34" charset="-128"/>
              </a:rPr>
              <a:t> bu tabloda gösterildiği gibi. </a:t>
            </a:r>
            <a:r>
              <a:rPr lang="en-US" sz="1300" dirty="0">
                <a:latin typeface="Arial" pitchFamily="100" charset="0"/>
                <a:ea typeface="MS PGothic" pitchFamily="34" charset="-128"/>
              </a:rPr>
              <a:t>AXI4, birden fazla ana bilgisayar tarafından kullanıldığında ara bağlantının performansını ve kullanımını geliştirmek için AXI3'e yapılan bir güncellemedir.</a:t>
            </a:r>
            <a:r>
              <a:rPr lang="en-GB" sz="1300" dirty="0">
                <a:latin typeface="Arial" pitchFamily="100" charset="0"/>
                <a:ea typeface="MS PGothic" pitchFamily="34" charset="-128"/>
              </a:rPr>
              <a:t> ACE (AXI tutarlılık uzantıları) </a:t>
            </a:r>
            <a:r>
              <a:rPr lang="en-US" sz="1300" dirty="0">
                <a:latin typeface="Arial" pitchFamily="100" charset="0"/>
                <a:ea typeface="MS PGothic" pitchFamily="34" charset="-128"/>
              </a:rPr>
              <a:t>Cortex-A7 ve Cortex-A15 dahil en yeni Arm Cortex-A işlemcilerde yaygın olarak kullanılmaktadır.</a:t>
            </a:r>
          </a:p>
          <a:p>
            <a:pPr algn="l" rtl="0"/>
            <a:endParaRPr lang="en-US" sz="1300" dirty="0">
              <a:latin typeface="Arial" pitchFamily="100" charset="0"/>
              <a:ea typeface="MS PGothic" pitchFamily="34" charset="-128"/>
            </a:endParaRPr>
          </a:p>
          <a:p>
            <a:pPr algn="l" rtl="0"/>
            <a:r>
              <a:rPr lang="en-US" sz="1300" dirty="0">
                <a:latin typeface="Arial" pitchFamily="100" charset="0"/>
                <a:ea typeface="MS PGothic" pitchFamily="34" charset="-128"/>
              </a:rPr>
              <a:t>Bu kursta, SoC'mizi oluşturmak için AMBA 3 AHB-Lite arayüzünü kullanacağız.</a:t>
            </a:r>
          </a:p>
          <a:p>
            <a:pPr algn="l" rtl="0"/>
            <a:endParaRPr lang="en-US"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13</a:t>
            </a:fld>
            <a:endParaRPr lang="en-US" altLang="en-US" dirty="0"/>
          </a:p>
        </p:txBody>
      </p:sp>
    </p:spTree>
    <p:extLst>
      <p:ext uri="{BB962C8B-B14F-4D97-AF65-F5344CB8AC3E}">
        <p14:creationId xmlns:p14="http://schemas.microsoft.com/office/powerpoint/2010/main" val="3725791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300" dirty="0">
                <a:latin typeface="Arial" pitchFamily="100" charset="0"/>
                <a:ea typeface="MS PGothic" pitchFamily="34" charset="-128"/>
              </a:rPr>
              <a:t>The</a:t>
            </a:r>
            <a:r>
              <a:rPr lang="en-US" sz="1300" baseline="0" dirty="0">
                <a:latin typeface="Arial" pitchFamily="100" charset="0"/>
                <a:ea typeface="MS PGothic" pitchFamily="34" charset="-128"/>
              </a:rPr>
              <a:t> </a:t>
            </a:r>
            <a:r>
              <a:rPr lang="en-US" sz="1400" dirty="0"/>
              <a:t>AHB</a:t>
            </a:r>
            <a:r>
              <a:rPr lang="en-US" sz="1400" baseline="0" dirty="0"/>
              <a:t> a </a:t>
            </a:r>
            <a:r>
              <a:rPr lang="en-US" sz="1200" baseline="0" dirty="0"/>
              <a:t>h</a:t>
            </a:r>
            <a:r>
              <a:rPr lang="en-US" dirty="0"/>
              <a:t>yüksek performanslı sentezlenebilir tasarım,</a:t>
            </a:r>
            <a:r>
              <a:rPr lang="en-US" baseline="0" dirty="0"/>
              <a:t> hangi </a:t>
            </a:r>
            <a:r>
              <a:rPr lang="en-GB" baseline="0" dirty="0"/>
              <a:t>s</a:t>
            </a:r>
            <a:r>
              <a:rPr lang="en-GB" dirty="0"/>
              <a:t>birden çok otobüs yöneticisini destekler</a:t>
            </a:r>
            <a:r>
              <a:rPr lang="en-GB" baseline="0" dirty="0"/>
              <a:t> ve sağlar </a:t>
            </a:r>
            <a:r>
              <a:rPr lang="en-GB" dirty="0"/>
              <a:t>yüksek bant genişliği operasyonu. AHB destekler</a:t>
            </a:r>
            <a:r>
              <a:rPr lang="en-GB" baseline="0" dirty="0"/>
              <a:t>çip üstü ve çip dışı bellek bloklarının bağlantıları. AHB-Lite, AHB özelliklerinin bir alt kümesidir ve basit ve basit tek ana sistemler için tasarlanmıştır.</a:t>
            </a:r>
            <a:r>
              <a:rPr lang="en-US" sz="1300" dirty="0">
                <a:latin typeface="Arial" pitchFamily="100" charset="0"/>
                <a:ea typeface="MS PGothic" pitchFamily="34" charset="-128"/>
              </a:rPr>
              <a:t>çevre birimleri.</a:t>
            </a:r>
            <a:endParaRPr lang="en-GB" sz="1300" dirty="0">
              <a:latin typeface="Arial" pitchFamily="100" charset="0"/>
              <a:ea typeface="MS PGothic" pitchFamily="34" charset="-128"/>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14</a:t>
            </a:fld>
            <a:endParaRPr lang="en-US" altLang="en-US" dirty="0"/>
          </a:p>
        </p:txBody>
      </p:sp>
    </p:spTree>
    <p:extLst>
      <p:ext uri="{BB962C8B-B14F-4D97-AF65-F5344CB8AC3E}">
        <p14:creationId xmlns:p14="http://schemas.microsoft.com/office/powerpoint/2010/main" val="806682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Bu şema, bir AHB-Lite master ve üç AHB-Lite slave ile tek bir ana AHB-Lite sistem tasarımını gösterir. Kod çözücü bloğu</a:t>
            </a:r>
            <a:r>
              <a:rPr lang="en-US" sz="1200" baseline="0" dirty="0">
                <a:latin typeface="Arial" pitchFamily="100" charset="0"/>
                <a:ea typeface="MS PGothic" pitchFamily="34" charset="-128"/>
              </a:rPr>
              <a:t>hangi slave'in seçilmesi gerektiğini belirleyen master tarafından kontrol edilir. Çoklayıcı blok, ana cihaza hangi bağımlı çıkış verilerinin bağlanması gerektiğini seçen kod çözücü tarafından kontrol edilir.</a:t>
            </a:r>
          </a:p>
          <a:p>
            <a:pPr algn="l" rtl="0"/>
            <a:endParaRPr lang="en-US" sz="1200" dirty="0">
              <a:latin typeface="Arial" pitchFamily="100" charset="0"/>
              <a:ea typeface="MS PGothic" pitchFamily="34" charset="-128"/>
            </a:endParaRPr>
          </a:p>
          <a:p>
            <a:pPr algn="l" rtl="0"/>
            <a:r>
              <a:rPr lang="en-US" sz="1200" dirty="0">
                <a:latin typeface="Arial" pitchFamily="100" charset="0"/>
                <a:ea typeface="MS PGothic" pitchFamily="34" charset="-128"/>
              </a:rPr>
              <a:t>En yaygın AHB-Lite slave'ler, dahili bellek cihazları, harici bellek arayüzleri ve yüksek bant genişliğine sahip çevre birimleridir.</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15</a:t>
            </a:fld>
            <a:endParaRPr lang="en-US" altLang="en-US" dirty="0"/>
          </a:p>
        </p:txBody>
      </p:sp>
    </p:spTree>
    <p:extLst>
      <p:ext uri="{BB962C8B-B14F-4D97-AF65-F5344CB8AC3E}">
        <p14:creationId xmlns:p14="http://schemas.microsoft.com/office/powerpoint/2010/main" val="3328359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90478"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Ana blok üretir</a:t>
            </a:r>
            <a:r>
              <a:rPr lang="en-US" sz="1200" baseline="0" dirty="0">
                <a:latin typeface="Arial" pitchFamily="100" charset="0"/>
                <a:ea typeface="MS PGothic" pitchFamily="34" charset="-128"/>
              </a:rPr>
              <a:t> üç tür çıkış sinyali: adres, veri ve kontrol </a:t>
            </a:r>
            <a:r>
              <a:rPr lang="en-GB" sz="1200" dirty="0">
                <a:latin typeface="Arial" pitchFamily="100" charset="0"/>
                <a:ea typeface="MS PGothic" pitchFamily="34" charset="-128"/>
              </a:rPr>
              <a:t>aşağıdakileri içeren sinyaller</a:t>
            </a:r>
            <a:r>
              <a:rPr lang="en-GB" sz="1200" baseline="0" dirty="0">
                <a:latin typeface="Arial" pitchFamily="100" charset="0"/>
                <a:ea typeface="MS PGothic" pitchFamily="34" charset="-128"/>
              </a:rPr>
              <a:t>: </a:t>
            </a:r>
            <a:r>
              <a:rPr lang="en-GB" sz="1200" dirty="0" err="1">
                <a:latin typeface="Arial" pitchFamily="100" charset="0"/>
                <a:ea typeface="MS PGothic" pitchFamily="34" charset="-128"/>
              </a:rPr>
              <a:t>HWRITE</a:t>
            </a:r>
            <a:r>
              <a:rPr lang="en-GB" sz="1200" dirty="0">
                <a:latin typeface="Arial" pitchFamily="100" charset="0"/>
                <a:ea typeface="MS PGothic" pitchFamily="34" charset="-128"/>
              </a:rPr>
              <a:t> (transfer yönü); </a:t>
            </a:r>
            <a:r>
              <a:rPr lang="en-GB" sz="1200" dirty="0" err="1">
                <a:latin typeface="Arial" pitchFamily="100" charset="0"/>
                <a:ea typeface="MS PGothic" pitchFamily="34" charset="-128"/>
              </a:rPr>
              <a:t>SEÇ</a:t>
            </a:r>
            <a:r>
              <a:rPr lang="en-GB" sz="1200" dirty="0">
                <a:latin typeface="Arial" pitchFamily="100" charset="0"/>
                <a:ea typeface="MS PGothic" pitchFamily="34" charset="-128"/>
              </a:rPr>
              <a:t>(transferin boyutu); ve</a:t>
            </a:r>
            <a:r>
              <a:rPr lang="en-GB" sz="1200" dirty="0" err="1">
                <a:latin typeface="Arial" pitchFamily="100" charset="0"/>
                <a:ea typeface="MS PGothic" pitchFamily="34" charset="-128"/>
              </a:rPr>
              <a:t>HTRANS</a:t>
            </a:r>
            <a:r>
              <a:rPr lang="en-GB" sz="1200" dirty="0">
                <a:latin typeface="Arial" pitchFamily="100" charset="0"/>
                <a:ea typeface="MS PGothic" pitchFamily="34" charset="-128"/>
              </a:rPr>
              <a:t> (aktarım türü)</a:t>
            </a:r>
            <a:r>
              <a:rPr lang="en-GB" sz="1200" baseline="0" dirty="0">
                <a:latin typeface="Arial" pitchFamily="100" charset="0"/>
                <a:ea typeface="MS PGothic" pitchFamily="34" charset="-128"/>
              </a:rPr>
              <a:t>,</a:t>
            </a:r>
            <a:r>
              <a:rPr lang="en-GB" sz="1200" dirty="0">
                <a:latin typeface="Arial" pitchFamily="100" charset="0"/>
                <a:ea typeface="MS PGothic" pitchFamily="34" charset="-128"/>
              </a:rPr>
              <a:t> BOŞTA, MEŞGUL, NONSEQUENTIAL veya SIRALI olabilir. </a:t>
            </a:r>
          </a:p>
          <a:p>
            <a:pPr marL="0" marR="0" lvl="0" indent="0" algn="l" defTabSz="990478" rtl="0" eaLnBrk="0" fontAlgn="base" latinLnBrk="0" hangingPunct="0">
              <a:lnSpc>
                <a:spcPct val="100000"/>
              </a:lnSpc>
              <a:spcBef>
                <a:spcPct val="30000"/>
              </a:spcBef>
              <a:spcAft>
                <a:spcPct val="0"/>
              </a:spcAft>
              <a:buClrTx/>
              <a:buSzTx/>
              <a:buFontTx/>
              <a:buNone/>
              <a:tabLst/>
              <a:defRPr/>
            </a:pPr>
            <a:endParaRPr lang="en-GB" sz="1200" dirty="0">
              <a:latin typeface="Arial" pitchFamily="100" charset="0"/>
              <a:ea typeface="MS PGothic" pitchFamily="34" charset="-128"/>
            </a:endParaRPr>
          </a:p>
          <a:p>
            <a:pPr marL="0" marR="0" lvl="0" indent="0" algn="l" defTabSz="990478" rtl="0" eaLnBrk="0" fontAlgn="base" latinLnBrk="0" hangingPunct="0">
              <a:lnSpc>
                <a:spcPct val="100000"/>
              </a:lnSpc>
              <a:spcBef>
                <a:spcPct val="30000"/>
              </a:spcBef>
              <a:spcAft>
                <a:spcPct val="0"/>
              </a:spcAft>
              <a:buClrTx/>
              <a:buSzTx/>
              <a:buFontTx/>
              <a:buNone/>
              <a:tabLst/>
              <a:defRPr/>
            </a:pPr>
            <a:r>
              <a:rPr lang="en-GB" sz="1200" dirty="0">
                <a:latin typeface="Arial" pitchFamily="100" charset="0"/>
                <a:ea typeface="MS PGothic" pitchFamily="34" charset="-128"/>
              </a:rPr>
              <a:t>Başka var</a:t>
            </a:r>
            <a:r>
              <a:rPr lang="en-GB" sz="1200" baseline="0" dirty="0">
                <a:latin typeface="Arial" pitchFamily="100" charset="0"/>
                <a:ea typeface="MS PGothic" pitchFamily="34" charset="-128"/>
              </a:rPr>
              <a:t>sinyaller. M</a:t>
            </a:r>
            <a:r>
              <a:rPr lang="en-GB" sz="1200" dirty="0">
                <a:latin typeface="Arial" pitchFamily="100" charset="0"/>
                <a:ea typeface="MS PGothic" pitchFamily="34" charset="-128"/>
              </a:rPr>
              <a:t>Cevher bunlarla ilgili ayrıntılı bilgi AHB-Lite referans kılavuzunda bulunabilir.</a:t>
            </a:r>
          </a:p>
          <a:p>
            <a:pPr marL="0" marR="0" indent="0" algn="l" defTabSz="914400" rtl="0" eaLnBrk="1" fontAlgn="ctr" latinLnBrk="0" hangingPunct="1">
              <a:lnSpc>
                <a:spcPct val="100000"/>
              </a:lnSpc>
              <a:spcBef>
                <a:spcPts val="0"/>
              </a:spcBef>
              <a:spcAft>
                <a:spcPts val="0"/>
              </a:spcAft>
              <a:buClrTx/>
              <a:buSzTx/>
              <a:buFontTx/>
              <a:buNone/>
              <a:tabLst/>
              <a:defRPr/>
            </a:pPr>
            <a:endParaRPr lang="en-US" sz="1200" dirty="0">
              <a:latin typeface="Arial" pitchFamily="100" charset="0"/>
              <a:ea typeface="MS PGothic" pitchFamily="34" charset="-128"/>
            </a:endParaRPr>
          </a:p>
          <a:p>
            <a:pPr marL="0" marR="0" indent="0" algn="l" defTabSz="914400" rtl="0" eaLnBrk="1" fontAlgn="ctr" latinLnBrk="0" hangingPunct="1">
              <a:lnSpc>
                <a:spcPct val="100000"/>
              </a:lnSpc>
              <a:spcBef>
                <a:spcPts val="0"/>
              </a:spcBef>
              <a:spcAft>
                <a:spcPts val="0"/>
              </a:spcAft>
              <a:buClrTx/>
              <a:buSzTx/>
              <a:buFontTx/>
              <a:buNone/>
              <a:tabLst/>
              <a:defRPr/>
            </a:pPr>
            <a:r>
              <a:rPr lang="en-US" sz="1200" dirty="0">
                <a:latin typeface="Arial" pitchFamily="100" charset="0"/>
                <a:ea typeface="MS PGothic" pitchFamily="34" charset="-128"/>
              </a:rPr>
              <a:t>Orada</a:t>
            </a:r>
            <a:r>
              <a:rPr lang="en-US" sz="1200" baseline="0" dirty="0">
                <a:latin typeface="Arial" pitchFamily="100" charset="0"/>
                <a:ea typeface="MS PGothic" pitchFamily="34" charset="-128"/>
              </a:rPr>
              <a:t>ana blok tarafından alınabilen üç tip giriş sinyalidir. Bunlar d</a:t>
            </a:r>
            <a:r>
              <a:rPr lang="en-US" sz="1200" baseline="0" dirty="0"/>
              <a:t>ata sinyalleri; kod çözücüden yanıt sinyallerini aktarın,</a:t>
            </a:r>
            <a:r>
              <a:rPr lang="en-US" sz="1200" dirty="0">
                <a:latin typeface="Arial" pitchFamily="100" charset="0"/>
                <a:ea typeface="MS PGothic" pitchFamily="34" charset="-128"/>
              </a:rPr>
              <a:t>gösterir ki </a:t>
            </a:r>
            <a:r>
              <a:rPr lang="en-GB" sz="1200" dirty="0">
                <a:latin typeface="Arial" pitchFamily="100" charset="0"/>
                <a:ea typeface="MS PGothic" pitchFamily="34" charset="-128"/>
              </a:rPr>
              <a:t>önceki aktarım tamamlandı; ve saat ve sıfırlama sinyallerini içeren global sinyaller.</a:t>
            </a:r>
          </a:p>
          <a:p>
            <a:pPr algn="l" rtl="0" fontAlgn="ctr"/>
            <a:endParaRPr lang="en-GB" sz="1200" dirty="0">
              <a:latin typeface="Arial" pitchFamily="100" charset="0"/>
              <a:ea typeface="MS PGothic" pitchFamily="34" charset="-128"/>
            </a:endParaRPr>
          </a:p>
          <a:p>
            <a:pPr algn="l" rtl="0" fontAlgn="ctr"/>
            <a:endParaRPr lang="en-GB" sz="1200" dirty="0">
              <a:latin typeface="Arial" pitchFamily="100" charset="0"/>
              <a:ea typeface="MS PGothic" pitchFamily="34" charset="-128"/>
            </a:endParaRPr>
          </a:p>
          <a:p>
            <a:pPr algn="l" rtl="0" fontAlgn="ctr"/>
            <a:endParaRPr lang="en-GB" sz="1200" dirty="0">
              <a:latin typeface="Arial" pitchFamily="100" charset="0"/>
              <a:ea typeface="MS PGothic" pitchFamily="34" charset="-128"/>
            </a:endParaRPr>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16</a:t>
            </a:fld>
            <a:endParaRPr lang="en-US" altLang="en-US" dirty="0"/>
          </a:p>
        </p:txBody>
      </p:sp>
    </p:spTree>
    <p:extLst>
      <p:ext uri="{BB962C8B-B14F-4D97-AF65-F5344CB8AC3E}">
        <p14:creationId xmlns:p14="http://schemas.microsoft.com/office/powerpoint/2010/main" val="4046608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 typeface="Arial" panose="020B0604020202020204" pitchFamily="34" charset="0"/>
              <a:buNone/>
            </a:pPr>
            <a:r>
              <a:rPr lang="en-US" sz="1300" dirty="0">
                <a:latin typeface="Arial" pitchFamily="100" charset="0"/>
                <a:ea typeface="MS PGothic" pitchFamily="34" charset="-128"/>
              </a:rPr>
              <a:t>Slave blok alır</a:t>
            </a:r>
            <a:r>
              <a:rPr lang="en-US" sz="1300" baseline="0" dirty="0">
                <a:latin typeface="Arial" pitchFamily="100" charset="0"/>
                <a:ea typeface="MS PGothic" pitchFamily="34" charset="-128"/>
              </a:rPr>
              <a:t> beş tür giriş sinyali: </a:t>
            </a:r>
          </a:p>
          <a:p>
            <a:pPr marL="0" indent="0" algn="l" rtl="0">
              <a:buFont typeface="Arial" panose="020B0604020202020204" pitchFamily="34" charset="0"/>
              <a:buNone/>
            </a:pPr>
            <a:r>
              <a:rPr lang="en-US" sz="1300" baseline="0" dirty="0">
                <a:latin typeface="Arial" pitchFamily="100" charset="0"/>
                <a:ea typeface="MS PGothic" pitchFamily="34" charset="-128"/>
              </a:rPr>
              <a:t>Adres</a:t>
            </a:r>
          </a:p>
          <a:p>
            <a:pPr marL="0" indent="0" algn="l" rtl="0">
              <a:buFont typeface="Arial" panose="020B0604020202020204" pitchFamily="34" charset="0"/>
              <a:buNone/>
            </a:pPr>
            <a:r>
              <a:rPr lang="en-US" sz="1300" baseline="0" dirty="0">
                <a:latin typeface="Arial" pitchFamily="100" charset="0"/>
                <a:ea typeface="MS PGothic" pitchFamily="34" charset="-128"/>
              </a:rPr>
              <a:t>Veri </a:t>
            </a:r>
          </a:p>
          <a:p>
            <a:pPr marL="0" indent="0" algn="l" rtl="0">
              <a:buFont typeface="Arial" panose="020B0604020202020204" pitchFamily="34" charset="0"/>
              <a:buNone/>
            </a:pPr>
            <a:r>
              <a:rPr lang="en-US" sz="1300" baseline="0" dirty="0">
                <a:latin typeface="Arial" pitchFamily="100" charset="0"/>
                <a:ea typeface="MS PGothic" pitchFamily="34" charset="-128"/>
              </a:rPr>
              <a:t>G</a:t>
            </a:r>
            <a:r>
              <a:rPr lang="en-US" sz="1300" dirty="0">
                <a:latin typeface="Arial" pitchFamily="100" charset="0"/>
                <a:ea typeface="MS PGothic" pitchFamily="34" charset="-128"/>
              </a:rPr>
              <a:t>lobal sinyaller (ör.</a:t>
            </a:r>
            <a:r>
              <a:rPr lang="en-US" sz="1300" baseline="0" dirty="0">
                <a:latin typeface="Arial" pitchFamily="100" charset="0"/>
                <a:ea typeface="MS PGothic" pitchFamily="34" charset="-128"/>
              </a:rPr>
              <a:t> </a:t>
            </a:r>
            <a:r>
              <a:rPr lang="en-US" sz="1300" dirty="0">
                <a:latin typeface="Arial" pitchFamily="100" charset="0"/>
                <a:ea typeface="MS PGothic" pitchFamily="34" charset="-128"/>
              </a:rPr>
              <a:t>saat ve sıfırlama)</a:t>
            </a:r>
          </a:p>
          <a:p>
            <a:pPr marL="0" indent="0" algn="l" rtl="0">
              <a:buFont typeface="Arial" panose="020B0604020202020204" pitchFamily="34" charset="0"/>
              <a:buNone/>
            </a:pPr>
            <a:r>
              <a:rPr lang="en-US" sz="1300" dirty="0">
                <a:latin typeface="Arial" pitchFamily="100" charset="0"/>
                <a:ea typeface="MS PGothic" pitchFamily="34" charset="-128"/>
              </a:rPr>
              <a:t>Seçiniz</a:t>
            </a:r>
            <a:r>
              <a:rPr lang="en-US" sz="1300" baseline="0" dirty="0">
                <a:latin typeface="Arial" pitchFamily="100" charset="0"/>
                <a:ea typeface="MS PGothic" pitchFamily="34" charset="-128"/>
              </a:rPr>
              <a:t> sinyal </a:t>
            </a:r>
          </a:p>
          <a:p>
            <a:pPr marL="0" indent="0" algn="l" rtl="0">
              <a:buFont typeface="Arial" panose="020B0604020202020204" pitchFamily="34" charset="0"/>
              <a:buNone/>
            </a:pPr>
            <a:r>
              <a:rPr lang="en-US" sz="1300" baseline="0" dirty="0">
                <a:latin typeface="Arial" pitchFamily="100" charset="0"/>
                <a:ea typeface="MS PGothic" pitchFamily="34" charset="-128"/>
              </a:rPr>
              <a:t>Diğer c</a:t>
            </a:r>
            <a:r>
              <a:rPr lang="en-US" sz="1300" dirty="0">
                <a:latin typeface="Arial" pitchFamily="100" charset="0"/>
                <a:ea typeface="MS PGothic" pitchFamily="34" charset="-128"/>
              </a:rPr>
              <a:t>ana cihazdan gelen kontrol sinyalleri </a:t>
            </a:r>
          </a:p>
          <a:p>
            <a:pPr algn="l" rtl="0"/>
            <a:endParaRPr lang="en-US" sz="1300" b="0" i="0" u="none" strike="noStrike" kern="1200" baseline="0" dirty="0">
              <a:solidFill>
                <a:schemeClr val="tx1"/>
              </a:solidFill>
              <a:latin typeface="Arial" pitchFamily="100" charset="0"/>
              <a:ea typeface="MS PGothic" pitchFamily="34" charset="-128"/>
              <a:cs typeface="ＭＳ Ｐゴシック" charset="0"/>
            </a:endParaRPr>
          </a:p>
          <a:p>
            <a:pPr algn="l" rtl="0"/>
            <a:r>
              <a:rPr lang="en-US" sz="1200" b="0" i="0" u="none" strike="noStrike" kern="1200" baseline="0" dirty="0">
                <a:solidFill>
                  <a:schemeClr val="tx1"/>
                </a:solidFill>
                <a:latin typeface="Arial" pitchFamily="100" charset="0"/>
                <a:ea typeface="MS PGothic" pitchFamily="34" charset="-128"/>
                <a:cs typeface="ＭＳ Ｐゴシック" charset="0"/>
              </a:rPr>
              <a:t>Bağımlı birim tarafından üretilen iki tür çıkış sinyali vardır: veri ve aktarım yanıt sinyalleri. İkincisi şunları içerir:</a:t>
            </a:r>
            <a:r>
              <a:rPr lang="en-GB" sz="1200" dirty="0">
                <a:latin typeface="Arial" pitchFamily="100" charset="0"/>
                <a:ea typeface="MS PGothic" pitchFamily="34" charset="-128"/>
              </a:rPr>
              <a:t>HREADYOUT</a:t>
            </a:r>
            <a:r>
              <a:rPr lang="en-GB" sz="1200" baseline="0" dirty="0">
                <a:latin typeface="Arial" pitchFamily="100" charset="0"/>
                <a:ea typeface="MS PGothic" pitchFamily="34" charset="-128"/>
              </a:rPr>
              <a:t>ve HRESP. Her iki sinyal de ana blok içindir ve transferin durumu hakkında bilgi taşır.</a:t>
            </a:r>
            <a:endParaRPr lang="en-GB" sz="1200" b="0" i="0" u="none" strike="noStrike" kern="1200" baseline="0" dirty="0">
              <a:solidFill>
                <a:schemeClr val="tx1"/>
              </a:solidFill>
              <a:latin typeface="Arial" pitchFamily="100" charset="0"/>
              <a:ea typeface="MS PGothic" pitchFamily="34" charset="-128"/>
              <a:cs typeface="ＭＳ Ｐゴシック" charset="0"/>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17</a:t>
            </a:fld>
            <a:endParaRPr lang="en-US" altLang="en-US" dirty="0"/>
          </a:p>
        </p:txBody>
      </p:sp>
    </p:spTree>
    <p:extLst>
      <p:ext uri="{BB962C8B-B14F-4D97-AF65-F5344CB8AC3E}">
        <p14:creationId xmlns:p14="http://schemas.microsoft.com/office/powerpoint/2010/main" val="3200000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Adres</a:t>
            </a:r>
            <a:r>
              <a:rPr lang="en-GB" baseline="0" dirty="0"/>
              <a:t> kod çözücü </a:t>
            </a:r>
            <a:r>
              <a:rPr lang="en-US" baseline="0" dirty="0"/>
              <a:t>s</a:t>
            </a:r>
            <a:r>
              <a:rPr lang="en-US" dirty="0"/>
              <a:t>mevcut adres veriyoluna bağlı olarak slave'lerden birini seçer</a:t>
            </a:r>
            <a:r>
              <a:rPr lang="en-US" baseline="0" dirty="0"/>
              <a:t> HADDR girişlerinde mevcuttur. </a:t>
            </a:r>
            <a:r>
              <a:rPr lang="en-US" sz="1300" dirty="0">
                <a:latin typeface="Arial" pitchFamily="100" charset="0"/>
                <a:ea typeface="MS PGothic" pitchFamily="34" charset="-128"/>
              </a:rPr>
              <a:t>Mantık değeri </a:t>
            </a:r>
            <a:r>
              <a:rPr lang="en-US" sz="1300" dirty="0" err="1">
                <a:latin typeface="Arial" pitchFamily="100" charset="0"/>
                <a:ea typeface="MS PGothic" pitchFamily="34" charset="-128"/>
              </a:rPr>
              <a:t>HSELx</a:t>
            </a:r>
            <a:r>
              <a:rPr lang="en-US" sz="1300" b="1" dirty="0">
                <a:latin typeface="Arial" pitchFamily="100" charset="0"/>
                <a:ea typeface="MS PGothic" pitchFamily="34" charset="-128"/>
              </a:rPr>
              <a:t> </a:t>
            </a:r>
            <a:r>
              <a:rPr lang="en-US" sz="1300" dirty="0">
                <a:latin typeface="Arial" pitchFamily="100" charset="0"/>
                <a:ea typeface="MS PGothic" pitchFamily="34" charset="-128"/>
              </a:rPr>
              <a:t>sinyal, kombinatoryal mantık kullanılarak adres veriyolunun kodunu çözerek hesaplanır.</a:t>
            </a:r>
          </a:p>
          <a:p>
            <a:pPr algn="l" rtl="0"/>
            <a:endParaRPr lang="en-US" sz="1300" dirty="0">
              <a:latin typeface="Arial" pitchFamily="100" charset="0"/>
              <a:ea typeface="MS PGothic" pitchFamily="34" charset="-128"/>
            </a:endParaRPr>
          </a:p>
          <a:p>
            <a:pPr marL="0" lvl="1" algn="l" defTabSz="990478" rtl="0" eaLnBrk="0" fontAlgn="base" hangingPunct="0">
              <a:spcBef>
                <a:spcPct val="30000"/>
              </a:spcBef>
              <a:spcAft>
                <a:spcPct val="0"/>
              </a:spcAft>
              <a:defRPr/>
            </a:pPr>
            <a:r>
              <a:rPr lang="en-GB" dirty="0"/>
              <a:t>The</a:t>
            </a:r>
            <a:r>
              <a:rPr lang="en-GB" baseline="0" dirty="0"/>
              <a:t> adres kod çözücü </a:t>
            </a:r>
            <a:r>
              <a:rPr lang="en-US" baseline="0" dirty="0"/>
              <a:t>a</a:t>
            </a:r>
            <a:r>
              <a:rPr lang="en-US" dirty="0"/>
              <a:t>lso bağımlı çoklayıcıyı da bilgilendirir.</a:t>
            </a:r>
            <a:r>
              <a:rPr lang="en-US" baseline="0" dirty="0"/>
              <a:t> kullanmak </a:t>
            </a:r>
            <a:r>
              <a:rPr lang="en-GB" sz="1300" baseline="0" dirty="0"/>
              <a:t>m</a:t>
            </a:r>
            <a:r>
              <a:rPr lang="en-GB" sz="1300" dirty="0"/>
              <a:t>ultiplexor çıkış sinyali seçin.</a:t>
            </a:r>
            <a:endParaRPr lang="en-US" dirty="0"/>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18</a:t>
            </a:fld>
            <a:endParaRPr lang="en-US" altLang="en-US" dirty="0"/>
          </a:p>
        </p:txBody>
      </p:sp>
    </p:spTree>
    <p:extLst>
      <p:ext uri="{BB962C8B-B14F-4D97-AF65-F5344CB8AC3E}">
        <p14:creationId xmlns:p14="http://schemas.microsoft.com/office/powerpoint/2010/main" val="1945535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50"/>
              </a:spcBef>
            </a:pPr>
            <a:r>
              <a:rPr lang="en-US" dirty="0"/>
              <a:t>Girişler</a:t>
            </a:r>
            <a:r>
              <a:rPr lang="en-US" baseline="0" dirty="0"/>
              <a:t> bu bloğun </a:t>
            </a:r>
            <a:r>
              <a:rPr lang="en-US" dirty="0"/>
              <a:t>tüm bağımlı birimlerden gelen yanıt sinyalleri (HRDATA, HREADY ve HRESP).</a:t>
            </a:r>
            <a:r>
              <a:rPr lang="en-US" baseline="0" dirty="0"/>
              <a:t>Bu blok, ana üniteye göndermek için bir bağımlıdan gelen yanıt sinyallerini seçer. T</a:t>
            </a:r>
            <a:r>
              <a:rPr lang="en-US" dirty="0"/>
              <a:t>onun</a:t>
            </a:r>
            <a:r>
              <a:rPr lang="en-US" baseline="0" dirty="0"/>
              <a:t> seçim bir tarafından kontrol edilir </a:t>
            </a:r>
            <a:r>
              <a:rPr lang="en-US" dirty="0"/>
              <a:t>adres kod çözücüsünden sinyal seçme.</a:t>
            </a:r>
          </a:p>
          <a:p>
            <a:pPr lvl="1" algn="l" rtl="0"/>
            <a:endParaRPr lang="en-US"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19</a:t>
            </a:fld>
            <a:endParaRPr lang="en-US" altLang="en-US" dirty="0"/>
          </a:p>
        </p:txBody>
      </p:sp>
    </p:spTree>
    <p:extLst>
      <p:ext uri="{BB962C8B-B14F-4D97-AF65-F5344CB8AC3E}">
        <p14:creationId xmlns:p14="http://schemas.microsoft.com/office/powerpoint/2010/main" val="430847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20</a:t>
            </a:fld>
            <a:endParaRPr lang="en-US" altLang="en-US" dirty="0"/>
          </a:p>
        </p:txBody>
      </p:sp>
    </p:spTree>
    <p:extLst>
      <p:ext uri="{BB962C8B-B14F-4D97-AF65-F5344CB8AC3E}">
        <p14:creationId xmlns:p14="http://schemas.microsoft.com/office/powerpoint/2010/main" val="3828664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300" dirty="0">
                <a:latin typeface="Arial" pitchFamily="100" charset="0"/>
                <a:ea typeface="MS PGothic" pitchFamily="34" charset="-128"/>
              </a:rPr>
              <a:t>Bir</a:t>
            </a:r>
            <a:r>
              <a:rPr lang="en-US" sz="1300" baseline="0" dirty="0">
                <a:latin typeface="Arial" pitchFamily="100" charset="0"/>
                <a:ea typeface="MS PGothic" pitchFamily="34" charset="-128"/>
              </a:rPr>
              <a:t> t</a:t>
            </a:r>
            <a:r>
              <a:rPr lang="en-US" sz="1300" dirty="0">
                <a:latin typeface="Arial" pitchFamily="100" charset="0"/>
                <a:ea typeface="MS PGothic" pitchFamily="34" charset="-128"/>
              </a:rPr>
              <a:t>o en çok</a:t>
            </a:r>
            <a:r>
              <a:rPr lang="en-US" sz="1300" baseline="0" dirty="0">
                <a:latin typeface="Arial" pitchFamily="100" charset="0"/>
                <a:ea typeface="MS PGothic" pitchFamily="34" charset="-128"/>
              </a:rPr>
              <a:t> </a:t>
            </a:r>
            <a:r>
              <a:rPr lang="en-US" sz="1300" dirty="0">
                <a:latin typeface="Arial" pitchFamily="100" charset="0"/>
                <a:ea typeface="MS PGothic" pitchFamily="34" charset="-128"/>
              </a:rPr>
              <a:t>bir sistemin önemli yönleri</a:t>
            </a:r>
            <a:r>
              <a:rPr lang="en-US" sz="1300" baseline="0" dirty="0">
                <a:latin typeface="Arial" pitchFamily="100" charset="0"/>
                <a:ea typeface="MS PGothic" pitchFamily="34" charset="-128"/>
              </a:rPr>
              <a:t> yonga (</a:t>
            </a:r>
            <a:r>
              <a:rPr lang="en-US" sz="1300" dirty="0">
                <a:latin typeface="Arial" pitchFamily="100" charset="0"/>
                <a:ea typeface="MS PGothic" pitchFamily="34" charset="-128"/>
              </a:rPr>
              <a:t>SoC) sadece hangi bileşenleri veya blokları barındırdığı değil, aynı zamanda nasıl birbirine bağlandıklarıdır.</a:t>
            </a:r>
            <a:endParaRPr lang="en-GB" dirty="0"/>
          </a:p>
          <a:p>
            <a:pPr algn="l" rtl="0"/>
            <a:endParaRPr lang="en-GB" dirty="0"/>
          </a:p>
          <a:p>
            <a:pPr algn="l" rtl="0"/>
            <a:r>
              <a:rPr lang="en-GB" dirty="0"/>
              <a:t>Şimdiye kadar</a:t>
            </a:r>
            <a:r>
              <a:rPr lang="en-GB" baseline="0" dirty="0"/>
              <a:t>Cortex-M0'ın donanım mimarisini, talimat setini ve ana güç tasarrufu özelliklerini inceledik. Bu modül, Arm AHB veriyolunun temel prensiplerini öğrenmeye odaklanacaktır. Bir veri yolu, işlemcinin bellek blokları gibi sistemin diğer bölümleriyle iletişim kurmasına izin verdiği için SoC tasarımının çok önemli bir parçasıdır.</a:t>
            </a:r>
            <a:r>
              <a:rPr lang="en-GB" sz="1300" baseline="0" dirty="0">
                <a:cs typeface="Arial" charset="0"/>
              </a:rPr>
              <a:t>p</a:t>
            </a:r>
            <a:r>
              <a:rPr lang="en-GB" sz="1300" dirty="0">
                <a:cs typeface="Arial" charset="0"/>
              </a:rPr>
              <a:t>çevre birimleri ve uygulamaya özel mantık.</a:t>
            </a:r>
          </a:p>
          <a:p>
            <a:pPr algn="ctr" rtl="0">
              <a:defRPr/>
            </a:pPr>
            <a:endParaRPr lang="en-GB" baseline="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a:t>
            </a:fld>
            <a:endParaRPr lang="en-US" altLang="en-US" dirty="0"/>
          </a:p>
        </p:txBody>
      </p:sp>
    </p:spTree>
    <p:extLst>
      <p:ext uri="{BB962C8B-B14F-4D97-AF65-F5344CB8AC3E}">
        <p14:creationId xmlns:p14="http://schemas.microsoft.com/office/powerpoint/2010/main" val="900620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Master, adresi ve kontrol sinyallerini sürerek bir transfer başlatır. Bu sinyaller, transferin adresi, yönü ve genişliği hakkında bilgi sağlar ve transferin bir patlamanın parçasını oluşturup oluşturmadığını gösterir.</a:t>
            </a:r>
            <a:r>
              <a:rPr lang="en-GB" sz="1200" dirty="0">
                <a:latin typeface="Arial" pitchFamily="100" charset="0"/>
                <a:ea typeface="MS PGothic" pitchFamily="34" charset="-128"/>
              </a:rPr>
              <a:t>Transferler tek olabilir, </a:t>
            </a:r>
            <a:r>
              <a:rPr lang="en-GB" sz="1200" dirty="0" err="1">
                <a:latin typeface="Arial" pitchFamily="100" charset="0"/>
                <a:ea typeface="MS PGothic" pitchFamily="34" charset="-128"/>
              </a:rPr>
              <a:t>ben</a:t>
            </a:r>
            <a:r>
              <a:rPr lang="en-US" sz="1200" dirty="0" err="1">
                <a:latin typeface="Arial" pitchFamily="100" charset="0"/>
                <a:ea typeface="MS PGothic" pitchFamily="34" charset="-128"/>
              </a:rPr>
              <a:t>artan</a:t>
            </a:r>
            <a:r>
              <a:rPr lang="en-US" sz="1200" dirty="0">
                <a:latin typeface="Arial" pitchFamily="100" charset="0"/>
                <a:ea typeface="MS PGothic" pitchFamily="34" charset="-128"/>
              </a:rPr>
              <a:t> adres sınırlarına sarılmayan patlamalar ve belirli adres sınırlarını saran kaymalar.</a:t>
            </a:r>
          </a:p>
          <a:p>
            <a:pPr algn="l" rtl="0"/>
            <a:endParaRPr lang="en-US" sz="1200" dirty="0">
              <a:latin typeface="Arial" pitchFamily="100" charset="0"/>
              <a:ea typeface="MS PGothic" pitchFamily="34" charset="-128"/>
            </a:endParaRPr>
          </a:p>
          <a:p>
            <a:pPr algn="l" rtl="0"/>
            <a:endParaRPr lang="en-US" sz="1200" dirty="0">
              <a:latin typeface="Arial" pitchFamily="100" charset="0"/>
              <a:ea typeface="MS PGothic" pitchFamily="34" charset="-128"/>
            </a:endParaRPr>
          </a:p>
          <a:p>
            <a:pPr algn="l" rtl="0"/>
            <a:endParaRPr lang="en-US" sz="1200" dirty="0">
              <a:latin typeface="Arial" pitchFamily="100" charset="0"/>
              <a:ea typeface="MS PGothic" pitchFamily="34" charset="-128"/>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21</a:t>
            </a:fld>
            <a:endParaRPr lang="en-US" altLang="en-US" dirty="0"/>
          </a:p>
        </p:txBody>
      </p:sp>
    </p:spTree>
    <p:extLst>
      <p:ext uri="{BB962C8B-B14F-4D97-AF65-F5344CB8AC3E}">
        <p14:creationId xmlns:p14="http://schemas.microsoft.com/office/powerpoint/2010/main" val="722412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sz="1200" dirty="0">
              <a:latin typeface="Arial" pitchFamily="100" charset="0"/>
              <a:ea typeface="MS PGothic" pitchFamily="34" charset="-128"/>
            </a:endParaRPr>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22</a:t>
            </a:fld>
            <a:endParaRPr lang="en-US" altLang="en-US" dirty="0"/>
          </a:p>
        </p:txBody>
      </p:sp>
    </p:spTree>
    <p:extLst>
      <p:ext uri="{BB962C8B-B14F-4D97-AF65-F5344CB8AC3E}">
        <p14:creationId xmlns:p14="http://schemas.microsoft.com/office/powerpoint/2010/main" val="3445780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AMBA 3 AHB-Lite Protokol Spesifikasyonunda daha gelişmiş veri yolu işlemi bulunabilir.</a:t>
            </a:r>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23</a:t>
            </a:fld>
            <a:endParaRPr lang="en-US" altLang="en-US" dirty="0"/>
          </a:p>
        </p:txBody>
      </p:sp>
    </p:spTree>
    <p:extLst>
      <p:ext uri="{BB962C8B-B14F-4D97-AF65-F5344CB8AC3E}">
        <p14:creationId xmlns:p14="http://schemas.microsoft.com/office/powerpoint/2010/main" val="1114707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a:t>Temel bir okuma aktarımıyla başlıyoruz.</a:t>
            </a:r>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24</a:t>
            </a:fld>
            <a:endParaRPr lang="en-US" altLang="en-US" dirty="0"/>
          </a:p>
        </p:txBody>
      </p:sp>
    </p:spTree>
    <p:extLst>
      <p:ext uri="{BB962C8B-B14F-4D97-AF65-F5344CB8AC3E}">
        <p14:creationId xmlns:p14="http://schemas.microsoft.com/office/powerpoint/2010/main" val="6017325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spcBef>
                <a:spcPts val="650"/>
              </a:spcBef>
              <a:buSzPct val="100000"/>
              <a:buFont typeface="+mj-lt"/>
              <a:buNone/>
            </a:pPr>
            <a:r>
              <a:rPr lang="en-US" sz="1200" dirty="0"/>
              <a:t>Adres aşaması</a:t>
            </a:r>
            <a:r>
              <a:rPr lang="en-US" sz="1200" baseline="0" dirty="0"/>
              <a:t>: T</a:t>
            </a:r>
            <a:r>
              <a:rPr lang="en-US" sz="1200" dirty="0"/>
              <a:t>Master, adres ve kontrol sinyallerini HCLK'nin yükselen kenarından sonra veri yoluna sürer ve HWRITE'ı sıfıra siler. </a:t>
            </a:r>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25</a:t>
            </a:fld>
            <a:endParaRPr lang="en-US" altLang="en-US" dirty="0"/>
          </a:p>
        </p:txBody>
      </p:sp>
    </p:spTree>
    <p:extLst>
      <p:ext uri="{BB962C8B-B14F-4D97-AF65-F5344CB8AC3E}">
        <p14:creationId xmlns:p14="http://schemas.microsoft.com/office/powerpoint/2010/main" val="3004720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Bu yanıt, ana makinenin üçüncü yükselen kenarında örneklenir. </a:t>
            </a:r>
            <a:r>
              <a:rPr lang="en-US" sz="1200" b="0" dirty="0">
                <a:latin typeface="Arial" pitchFamily="100" charset="0"/>
                <a:ea typeface="MS PGothic" pitchFamily="34" charset="-128"/>
              </a:rPr>
              <a:t>HCLK</a:t>
            </a:r>
            <a:r>
              <a:rPr lang="en-US" sz="1200" dirty="0">
                <a:latin typeface="Arial" pitchFamily="100" charset="0"/>
                <a:ea typeface="MS PGothic" pitchFamily="34" charset="-128"/>
              </a:rPr>
              <a:t>. Bu basit örnek, transferin adres ve veri aşamalarının farklı saat döngüleri sırasında nasıl gerçekleştiğini gösterir. Herhangi bir aktarımın adres aşaması, önceki aktarımın veri aşamasında gerçekleşir. Adres ve verilerin bu örtüşmesi, veriyolunun ardışık düzen yapısı için temeldir ve yüksek performanslı çalışmayı mümkün kılarken, bir bağımlı birimin bir aktarıma yanıt vermesi için yeterli zaman sağlamaya devam eder.</a:t>
            </a:r>
            <a:endParaRPr lang="en-US" sz="120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26</a:t>
            </a:fld>
            <a:endParaRPr lang="en-US" altLang="en-US" dirty="0"/>
          </a:p>
        </p:txBody>
      </p:sp>
    </p:spTree>
    <p:extLst>
      <p:ext uri="{BB962C8B-B14F-4D97-AF65-F5344CB8AC3E}">
        <p14:creationId xmlns:p14="http://schemas.microsoft.com/office/powerpoint/2010/main" val="2471685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27</a:t>
            </a:fld>
            <a:endParaRPr lang="en-US" altLang="en-US" dirty="0"/>
          </a:p>
        </p:txBody>
      </p:sp>
    </p:spTree>
    <p:extLst>
      <p:ext uri="{BB962C8B-B14F-4D97-AF65-F5344CB8AC3E}">
        <p14:creationId xmlns:p14="http://schemas.microsoft.com/office/powerpoint/2010/main" val="4187728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28</a:t>
            </a:fld>
            <a:endParaRPr lang="en-US" altLang="en-US" dirty="0"/>
          </a:p>
        </p:txBody>
      </p:sp>
    </p:spTree>
    <p:extLst>
      <p:ext uri="{BB962C8B-B14F-4D97-AF65-F5344CB8AC3E}">
        <p14:creationId xmlns:p14="http://schemas.microsoft.com/office/powerpoint/2010/main" val="3462329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650"/>
              </a:spcBef>
            </a:pPr>
            <a:r>
              <a:rPr lang="en-US" sz="1600" dirty="0"/>
              <a:t>Bu daha karmaşık bir transfer türüdür.</a:t>
            </a:r>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29</a:t>
            </a:fld>
            <a:endParaRPr lang="en-US" altLang="en-US" dirty="0"/>
          </a:p>
        </p:txBody>
      </p:sp>
    </p:spTree>
    <p:extLst>
      <p:ext uri="{BB962C8B-B14F-4D97-AF65-F5344CB8AC3E}">
        <p14:creationId xmlns:p14="http://schemas.microsoft.com/office/powerpoint/2010/main" val="3817315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30</a:t>
            </a:fld>
            <a:endParaRPr lang="en-US" altLang="en-US" dirty="0"/>
          </a:p>
        </p:txBody>
      </p:sp>
    </p:spTree>
    <p:extLst>
      <p:ext uri="{BB962C8B-B14F-4D97-AF65-F5344CB8AC3E}">
        <p14:creationId xmlns:p14="http://schemas.microsoft.com/office/powerpoint/2010/main" val="4003594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latin typeface="Arial" pitchFamily="100" charset="0"/>
                <a:ea typeface="MS PGothic" pitchFamily="34" charset="-128"/>
              </a:rPr>
              <a:t>SoC tasarımlarındaki çoğu yonga üstü iletişim mimarisinin temel yapı taşı, tek paylaşımlı veri yoludur. </a:t>
            </a:r>
          </a:p>
          <a:p>
            <a:pPr algn="l" rtl="0"/>
            <a:endParaRPr lang="en-US" sz="1200" dirty="0">
              <a:latin typeface="Arial" pitchFamily="100" charset="0"/>
              <a:ea typeface="MS PGothic" pitchFamily="34" charset="-128"/>
            </a:endParaRPr>
          </a:p>
          <a:p>
            <a:pPr algn="l" rtl="0"/>
            <a:r>
              <a:rPr lang="en-US" sz="1200" dirty="0">
                <a:latin typeface="Arial" pitchFamily="100" charset="0"/>
                <a:ea typeface="MS PGothic" pitchFamily="34" charset="-128"/>
              </a:rPr>
              <a:t>En basit veri yolu tasarımı, çeşitli bileşenlerin kullanıldığı bir dizi paylaşılan, paralel kablodan oluşur. </a:t>
            </a:r>
            <a:r>
              <a:rPr lang="en-GB" sz="1200" dirty="0">
                <a:latin typeface="Arial" pitchFamily="100" charset="0"/>
                <a:ea typeface="MS PGothic" pitchFamily="34" charset="-128"/>
              </a:rPr>
              <a:t>bağlı, sadece nerede </a:t>
            </a:r>
            <a:r>
              <a:rPr lang="en-US" sz="1200" dirty="0">
                <a:latin typeface="Arial" pitchFamily="100" charset="0"/>
                <a:ea typeface="MS PGothic" pitchFamily="34" charset="-128"/>
              </a:rPr>
              <a:t>Veriyolu üzerindeki bir bileşen, veri aktarımlarını gerçekleştirmek için herhangi bir zamanda paylaşılan kabloların kontrolüne sahip olabilir. Böyle basit bir </a:t>
            </a:r>
            <a:r>
              <a:rPr lang="en-US" sz="1200" dirty="0" err="1">
                <a:latin typeface="Arial" pitchFamily="100" charset="0"/>
                <a:ea typeface="MS PGothic" pitchFamily="34" charset="-128"/>
              </a:rPr>
              <a:t>otobüs</a:t>
            </a:r>
            <a:r>
              <a:rPr lang="en-US" sz="1200" dirty="0">
                <a:latin typeface="Arial" pitchFamily="100" charset="0"/>
                <a:ea typeface="MS PGothic" pitchFamily="34" charset="-128"/>
              </a:rPr>
              <a:t> </a:t>
            </a:r>
            <a:r>
              <a:rPr lang="en-US" sz="1200" dirty="0" err="1" smtClean="0">
                <a:latin typeface="Arial" pitchFamily="100" charset="0"/>
                <a:ea typeface="MS PGothic" pitchFamily="34" charset="-128"/>
              </a:rPr>
              <a:t>tasarımı</a:t>
            </a:r>
            <a:r>
              <a:rPr lang="tr-TR" sz="1200" dirty="0" smtClean="0">
                <a:latin typeface="Arial" pitchFamily="100" charset="0"/>
                <a:ea typeface="MS PGothic" pitchFamily="34" charset="-128"/>
              </a:rPr>
              <a:t> </a:t>
            </a:r>
            <a:r>
              <a:rPr lang="en-GB" sz="1200" dirty="0" err="1" smtClean="0">
                <a:latin typeface="Arial" pitchFamily="100" charset="0"/>
                <a:ea typeface="MS PGothic" pitchFamily="34" charset="-128"/>
              </a:rPr>
              <a:t>paralelliği</a:t>
            </a:r>
            <a:r>
              <a:rPr lang="en-GB" sz="1200" dirty="0" smtClean="0">
                <a:latin typeface="Arial" pitchFamily="100" charset="0"/>
                <a:ea typeface="MS PGothic" pitchFamily="34" charset="-128"/>
              </a:rPr>
              <a:t> </a:t>
            </a:r>
            <a:r>
              <a:rPr lang="en-GB" sz="1200" dirty="0">
                <a:latin typeface="Arial" pitchFamily="100" charset="0"/>
                <a:ea typeface="MS PGothic" pitchFamily="34" charset="-128"/>
              </a:rPr>
              <a:t>sınırlar ve </a:t>
            </a:r>
            <a:r>
              <a:rPr lang="en-US" sz="1200" dirty="0">
                <a:latin typeface="Arial" pitchFamily="100" charset="0"/>
                <a:ea typeface="MS PGothic" pitchFamily="34" charset="-128"/>
              </a:rPr>
              <a:t>sistemde elde edilebilir performans, bu da çoğu SoC uygulaması için uygun değildir. Bu nedenle, bu tür sistemlerde genellikle daha gelişmiş çözümler kullanılır. Bunlardan biri, bugün tartışacağımız </a:t>
            </a:r>
            <a:r>
              <a:rPr lang="en-US" sz="1200" b="1" dirty="0">
                <a:latin typeface="Arial" pitchFamily="100" charset="0"/>
                <a:ea typeface="MS PGothic" pitchFamily="34" charset="-128"/>
              </a:rPr>
              <a:t>AMBA</a:t>
            </a:r>
            <a:r>
              <a:rPr lang="en-US" sz="1200" dirty="0">
                <a:latin typeface="Arial" pitchFamily="100" charset="0"/>
                <a:ea typeface="MS PGothic" pitchFamily="34" charset="-128"/>
              </a:rPr>
              <a:t> otobüsü.</a:t>
            </a:r>
          </a:p>
          <a:p>
            <a:pPr algn="l" rtl="0">
              <a:spcBef>
                <a:spcPts val="1950"/>
              </a:spcBef>
            </a:pPr>
            <a:endParaRPr lang="en-US" sz="2000" dirty="0"/>
          </a:p>
          <a:p>
            <a:pPr algn="l" rtl="0">
              <a:spcBef>
                <a:spcPts val="1950"/>
              </a:spcBef>
            </a:pPr>
            <a:r>
              <a:rPr lang="en-US" sz="2000" dirty="0"/>
              <a:t>Veri yolu tasarım özellikleri hem donanım hem de yazılım altyapılarını içerir. </a:t>
            </a:r>
            <a:r>
              <a:rPr lang="en-US" sz="1800" dirty="0"/>
              <a:t>donanım altyapısı, kablolar veya teller gibi fiziksel uygulamayı içerir. F</a:t>
            </a:r>
            <a:r>
              <a:rPr lang="en-GB" sz="1800" dirty="0"/>
              <a:t>veya örneğin, PCI, bir masaüstü içindeki bileşenleri bağlamak için bir PCI kablosu kullanır.</a:t>
            </a:r>
            <a:r>
              <a:rPr lang="en-US" sz="1800" dirty="0"/>
              <a:t> Yazılım altyapısı, veri yolu protokolünü, örneğin PCI veri yolu protokolünü içerir.</a:t>
            </a:r>
          </a:p>
          <a:p>
            <a:pPr algn="l" rtl="0"/>
            <a:endParaRPr lang="en-US" sz="1200" dirty="0">
              <a:latin typeface="Arial" pitchFamily="100" charset="0"/>
              <a:ea typeface="MS PGothic" pitchFamily="34" charset="-128"/>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a:t>
            </a:fld>
            <a:endParaRPr lang="en-US" altLang="en-US" dirty="0"/>
          </a:p>
        </p:txBody>
      </p:sp>
    </p:spTree>
    <p:extLst>
      <p:ext uri="{BB962C8B-B14F-4D97-AF65-F5344CB8AC3E}">
        <p14:creationId xmlns:p14="http://schemas.microsoft.com/office/powerpoint/2010/main" val="200746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dirty="0" err="1" smtClean="0"/>
              <a:t>Bunda</a:t>
            </a:r>
            <a:r>
              <a:rPr lang="tr-TR" baseline="0" dirty="0" smtClean="0"/>
              <a:t> </a:t>
            </a:r>
            <a:r>
              <a:rPr lang="en-GB" baseline="0" dirty="0" err="1" smtClean="0"/>
              <a:t>diyagram</a:t>
            </a:r>
            <a:r>
              <a:rPr lang="en-GB" baseline="0" dirty="0"/>
              <a:t>, bir otobüs tasarımının bir örneğini görebiliriz. Çip üstü veriyollarının özelliklerinde tipik olarak kullanılan bazı terimler vardır ve kullanılan terminolojiye aşina olmak önemlidir.</a:t>
            </a:r>
          </a:p>
          <a:p>
            <a:pPr algn="l" rtl="0"/>
            <a:endParaRPr lang="en-GB" dirty="0"/>
          </a:p>
          <a:p>
            <a:pPr algn="l" rtl="0">
              <a:lnSpc>
                <a:spcPct val="90000"/>
              </a:lnSpc>
              <a:spcBef>
                <a:spcPts val="650"/>
              </a:spcBef>
              <a:buClr>
                <a:schemeClr val="tx2"/>
              </a:buClr>
              <a:buSzPct val="80000"/>
            </a:pPr>
            <a:r>
              <a:rPr lang="en-US" sz="1200" dirty="0">
                <a:cs typeface="Times New Roman" pitchFamily="18" charset="0"/>
              </a:rPr>
              <a:t>Bir "ana" (veya başlatıcı), bir okuma veya yazma veri aktarımını (örneğin, işlemci veya DSP) başlatan IP bileşenini ifade eder.</a:t>
            </a:r>
          </a:p>
          <a:p>
            <a:pPr algn="l" rtl="0">
              <a:lnSpc>
                <a:spcPct val="90000"/>
              </a:lnSpc>
              <a:spcBef>
                <a:spcPts val="650"/>
              </a:spcBef>
              <a:buClr>
                <a:schemeClr val="tx2"/>
              </a:buClr>
              <a:buSzPct val="80000"/>
            </a:pPr>
            <a:endParaRPr lang="en-US" sz="1200" b="1" dirty="0">
              <a:cs typeface="Times New Roman" pitchFamily="18" charset="0"/>
            </a:endParaRPr>
          </a:p>
          <a:p>
            <a:pPr algn="l" rtl="0">
              <a:lnSpc>
                <a:spcPct val="90000"/>
              </a:lnSpc>
              <a:spcBef>
                <a:spcPts val="650"/>
              </a:spcBef>
              <a:buClr>
                <a:schemeClr val="tx2"/>
              </a:buClr>
              <a:buSzPct val="80000"/>
            </a:pPr>
            <a:r>
              <a:rPr lang="en-US" sz="1200" dirty="0">
                <a:cs typeface="Times New Roman" pitchFamily="18" charset="0"/>
              </a:rPr>
              <a:t>"Bağımlı" (veya hedef), aktarımları başlatmayan ve yalnızca gelen aktarım isteklerine (örneğin, bellek bloğu) yanıt veren IP bileşenini ifade eder.</a:t>
            </a:r>
          </a:p>
          <a:p>
            <a:pPr algn="l" rtl="0">
              <a:lnSpc>
                <a:spcPct val="90000"/>
              </a:lnSpc>
              <a:spcBef>
                <a:spcPts val="650"/>
              </a:spcBef>
              <a:buClr>
                <a:schemeClr val="tx2"/>
              </a:buClr>
              <a:buSzPct val="80000"/>
            </a:pPr>
            <a:endParaRPr lang="en-US" sz="1200" dirty="0">
              <a:cs typeface="Times New Roman" pitchFamily="18" charset="0"/>
            </a:endParaRPr>
          </a:p>
          <a:p>
            <a:pPr algn="l" rtl="0">
              <a:lnSpc>
                <a:spcPct val="90000"/>
              </a:lnSpc>
              <a:spcBef>
                <a:spcPts val="650"/>
              </a:spcBef>
              <a:buClr>
                <a:schemeClr val="tx2"/>
              </a:buClr>
              <a:buSzPct val="80000"/>
            </a:pPr>
            <a:r>
              <a:rPr lang="en-US" sz="1200" dirty="0">
                <a:cs typeface="Times New Roman" pitchFamily="18" charset="0"/>
              </a:rPr>
              <a:t>Bir "kod çözücü", bir mantık bloğunu ifade eder. </a:t>
            </a:r>
            <a:r>
              <a:rPr lang="en-GB" sz="1200" dirty="0"/>
              <a:t>bir ana birim tarafından başlatılan bir veri aktarımının hedef adresinin kodunu çözer ve verileri almak için uygun ikincil öğeyi seçer.</a:t>
            </a:r>
            <a:endParaRPr lang="en-US" sz="1200" dirty="0"/>
          </a:p>
          <a:p>
            <a:pPr algn="l" rtl="0">
              <a:lnSpc>
                <a:spcPct val="90000"/>
              </a:lnSpc>
              <a:spcBef>
                <a:spcPts val="650"/>
              </a:spcBef>
              <a:buClr>
                <a:schemeClr val="tx2"/>
              </a:buClr>
              <a:buSzPct val="80000"/>
            </a:pPr>
            <a:endParaRPr lang="en-US" sz="1200" b="1" dirty="0">
              <a:cs typeface="Times New Roman" pitchFamily="18" charset="0"/>
            </a:endParaRPr>
          </a:p>
          <a:p>
            <a:pPr algn="l" rtl="0"/>
            <a:r>
              <a:rPr lang="en-US" sz="900" dirty="0">
                <a:latin typeface="Arial" pitchFamily="100" charset="0"/>
                <a:ea typeface="MS PGothic" pitchFamily="34" charset="-128"/>
              </a:rPr>
              <a:t>Slave'lerden master'a okuma veri yolunu ve yanıt sinyallerini çoklamak için bir çoklayıcı kullanılır. Kod çözücü, çoklayıcı için kontrol sağlar.</a:t>
            </a:r>
            <a:endParaRPr lang="en-US" sz="1200" b="1" dirty="0">
              <a:cs typeface="Times New Roman" pitchFamily="18" charset="0"/>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5</a:t>
            </a:fld>
            <a:endParaRPr lang="en-US" altLang="en-US" dirty="0"/>
          </a:p>
        </p:txBody>
      </p:sp>
    </p:spTree>
    <p:extLst>
      <p:ext uri="{BB962C8B-B14F-4D97-AF65-F5344CB8AC3E}">
        <p14:creationId xmlns:p14="http://schemas.microsoft.com/office/powerpoint/2010/main" val="952890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6</a:t>
            </a:fld>
            <a:endParaRPr lang="en-US" altLang="en-US" dirty="0"/>
          </a:p>
        </p:txBody>
      </p:sp>
    </p:spTree>
    <p:extLst>
      <p:ext uri="{BB962C8B-B14F-4D97-AF65-F5344CB8AC3E}">
        <p14:creationId xmlns:p14="http://schemas.microsoft.com/office/powerpoint/2010/main" val="602786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7</a:t>
            </a:fld>
            <a:endParaRPr lang="en-US" altLang="en-US" dirty="0"/>
          </a:p>
        </p:txBody>
      </p:sp>
    </p:spTree>
    <p:extLst>
      <p:ext uri="{BB962C8B-B14F-4D97-AF65-F5344CB8AC3E}">
        <p14:creationId xmlns:p14="http://schemas.microsoft.com/office/powerpoint/2010/main" val="1718205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8</a:t>
            </a:fld>
            <a:endParaRPr lang="en-US" altLang="en-US" dirty="0"/>
          </a:p>
        </p:txBody>
      </p:sp>
    </p:spTree>
    <p:extLst>
      <p:ext uri="{BB962C8B-B14F-4D97-AF65-F5344CB8AC3E}">
        <p14:creationId xmlns:p14="http://schemas.microsoft.com/office/powerpoint/2010/main" val="3860398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9</a:t>
            </a:fld>
            <a:endParaRPr lang="en-US" altLang="en-US" dirty="0"/>
          </a:p>
        </p:txBody>
      </p:sp>
    </p:spTree>
    <p:extLst>
      <p:ext uri="{BB962C8B-B14F-4D97-AF65-F5344CB8AC3E}">
        <p14:creationId xmlns:p14="http://schemas.microsoft.com/office/powerpoint/2010/main" val="1426388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10</a:t>
            </a:fld>
            <a:endParaRPr lang="en-US" altLang="en-US" dirty="0"/>
          </a:p>
        </p:txBody>
      </p:sp>
    </p:spTree>
    <p:extLst>
      <p:ext uri="{BB962C8B-B14F-4D97-AF65-F5344CB8AC3E}">
        <p14:creationId xmlns:p14="http://schemas.microsoft.com/office/powerpoint/2010/main" val="2143397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r>
              <a:rPr lang="en-US" altLang="x-none" sz="1200" dirty="0">
                <a:solidFill>
                  <a:schemeClr val="bg1"/>
                </a:solidFill>
              </a:rPr>
              <a:t/>
            </a: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hyperlink" Target="http://www.ecs.soton.ac.uk/"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264196" y="1563688"/>
            <a:ext cx="8075318" cy="1555750"/>
          </a:xfrm>
        </p:spPr>
        <p:txBody>
          <a:bodyPr wrap="square" numCol="1" compatLnSpc="1">
            <a:prstTxWarp prst="textNoShape">
              <a:avLst/>
            </a:prstTxWarp>
          </a:bodyPr>
          <a:lstStyle/>
          <a:p>
            <a:pPr algn="l" rtl="0">
              <a:defRPr/>
            </a:pPr>
            <a:r>
              <a:rPr lang="en-GB" sz="6000" dirty="0"/>
              <a:t>AMBA 3 AHB-</a:t>
            </a:r>
            <a:r>
              <a:rPr lang="en-GB" sz="6000" dirty="0" err="1"/>
              <a:t>Hafif</a:t>
            </a:r>
            <a:r>
              <a:rPr lang="en-GB" sz="6000" dirty="0"/>
              <a:t> Otobüs Mimarisi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Tipik Bir Bus Operasyon Örneği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346972" cy="4086225"/>
          </a:xfrm>
        </p:spPr>
        <p:txBody>
          <a:bodyPr wrap="square" numCol="1" anchor="t" anchorCtr="0" compatLnSpc="1">
            <a:prstTxWarp prst="textNoShape">
              <a:avLst/>
            </a:prstTxWarp>
          </a:bodyPr>
          <a:lstStyle/>
          <a:p>
            <a:pPr algn="l" rtl="0"/>
            <a:r>
              <a:rPr lang="en-GB" dirty="0"/>
              <a:t>Aşağıdaki adımlar, bir çevre birimine erişmek için tipik bir işlemi göstermektedir:</a:t>
            </a:r>
            <a:endParaRPr lang="en-US" altLang="en-US" dirty="0">
              <a:ea typeface="ＭＳ Ｐゴシック" panose="020B0600070205080204" pitchFamily="34" charset="-128"/>
            </a:endParaRPr>
          </a:p>
          <a:p>
            <a:pPr lvl="1" algn="l" rtl="0"/>
            <a:r>
              <a:rPr lang="en-GB" dirty="0"/>
              <a:t>Ana birim (örneğin, bir işlemci), adresi adres veriyoluna vererek bir çevre birimi (veya bir kayıt) seçer. Aynı zamanda okuma veya yazma ve transfer boyutu gibi kontrol sinyallerini ayarlar.</a:t>
            </a:r>
          </a:p>
          <a:p>
            <a:pPr lvl="1" algn="l" rtl="0"/>
            <a:r>
              <a:rPr lang="en-GB" dirty="0"/>
              <a:t>Master, slave'in (örneğin, çevresel) yanıt vermesini bekler.</a:t>
            </a:r>
            <a:endParaRPr lang="en-US" altLang="en-US" dirty="0">
              <a:ea typeface="ＭＳ Ｐゴシック" panose="020B0600070205080204" pitchFamily="34" charset="-128"/>
            </a:endParaRPr>
          </a:p>
          <a:p>
            <a:pPr lvl="1" algn="l" rtl="0"/>
            <a:r>
              <a:rPr lang="en-GB" dirty="0"/>
              <a:t>Slave hazır olduğunda, istenen verileri işlemciye geri gönderir. Aynı zamanda, kontrol veriyolundaki hazır sinyalini ayarlar.</a:t>
            </a:r>
          </a:p>
          <a:p>
            <a:pPr lvl="1" algn="l" rtl="0"/>
            <a:r>
              <a:rPr lang="en-GB" dirty="0"/>
              <a:t>Son olarak, ana birim iletilen verileri okur ve başka bir iletişim döngüsü başlatır.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702B3B2C-F8E3-40C1-8283-444176B74D55}"/>
              </a:ext>
            </a:extLst>
          </p:cNvPr>
          <p:cNvSpPr/>
          <p:nvPr/>
        </p:nvSpPr>
        <p:spPr bwMode="auto">
          <a:xfrm>
            <a:off x="7786291" y="1419225"/>
            <a:ext cx="558582" cy="4619625"/>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6" name="Rectangle 5">
            <a:extLst>
              <a:ext uri="{FF2B5EF4-FFF2-40B4-BE49-F238E27FC236}">
                <a16:creationId xmlns:a16="http://schemas.microsoft.com/office/drawing/2014/main" id="{32800261-B9E2-4A6F-8111-DFE2A80ACD4B}"/>
              </a:ext>
            </a:extLst>
          </p:cNvPr>
          <p:cNvSpPr/>
          <p:nvPr/>
        </p:nvSpPr>
        <p:spPr bwMode="auto">
          <a:xfrm>
            <a:off x="11163171" y="1419225"/>
            <a:ext cx="558582" cy="461962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cxnSp>
        <p:nvCxnSpPr>
          <p:cNvPr id="7" name="Straight Arrow Connector 6">
            <a:extLst>
              <a:ext uri="{FF2B5EF4-FFF2-40B4-BE49-F238E27FC236}">
                <a16:creationId xmlns:a16="http://schemas.microsoft.com/office/drawing/2014/main" id="{D684BDF0-5D4F-40AD-80B3-4172D1C28328}"/>
              </a:ext>
            </a:extLst>
          </p:cNvPr>
          <p:cNvCxnSpPr/>
          <p:nvPr/>
        </p:nvCxnSpPr>
        <p:spPr bwMode="auto">
          <a:xfrm>
            <a:off x="8344873" y="1552576"/>
            <a:ext cx="2818299" cy="142875"/>
          </a:xfrm>
          <a:prstGeom prst="straightConnector1">
            <a:avLst/>
          </a:prstGeom>
          <a:noFill/>
          <a:ln w="38100" cap="flat" cmpd="sng" algn="ctr">
            <a:solidFill>
              <a:schemeClr val="accent3">
                <a:lumMod val="75000"/>
              </a:schemeClr>
            </a:solidFill>
            <a:prstDash val="solid"/>
            <a:round/>
            <a:headEnd type="none" w="med" len="med"/>
            <a:tailEnd type="triangle" w="lg" len="lg"/>
          </a:ln>
          <a:effectLst/>
        </p:spPr>
      </p:cxnSp>
      <p:sp>
        <p:nvSpPr>
          <p:cNvPr id="8" name="TextBox 7">
            <a:extLst>
              <a:ext uri="{FF2B5EF4-FFF2-40B4-BE49-F238E27FC236}">
                <a16:creationId xmlns:a16="http://schemas.microsoft.com/office/drawing/2014/main" id="{F187B9E7-4265-4668-8F25-76EB06325735}"/>
              </a:ext>
            </a:extLst>
          </p:cNvPr>
          <p:cNvSpPr txBox="1">
            <a:spLocks noChangeArrowheads="1"/>
          </p:cNvSpPr>
          <p:nvPr/>
        </p:nvSpPr>
        <p:spPr bwMode="auto">
          <a:xfrm>
            <a:off x="8554342" y="1624013"/>
            <a:ext cx="23993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Adres veriyolu </a:t>
            </a:r>
          </a:p>
          <a:p>
            <a:pPr algn="l" rtl="0" eaLnBrk="1" hangingPunct="1"/>
            <a:r>
              <a:rPr lang="en-GB" sz="1100" b="0" dirty="0"/>
              <a:t>Bir çevre birimi seçin</a:t>
            </a:r>
          </a:p>
        </p:txBody>
      </p:sp>
      <p:sp>
        <p:nvSpPr>
          <p:cNvPr id="9" name="TextBox 8">
            <a:extLst>
              <a:ext uri="{FF2B5EF4-FFF2-40B4-BE49-F238E27FC236}">
                <a16:creationId xmlns:a16="http://schemas.microsoft.com/office/drawing/2014/main" id="{E3F93A24-7892-48EA-8B33-3743FE80F288}"/>
              </a:ext>
            </a:extLst>
          </p:cNvPr>
          <p:cNvSpPr txBox="1">
            <a:spLocks noChangeArrowheads="1"/>
          </p:cNvSpPr>
          <p:nvPr/>
        </p:nvSpPr>
        <p:spPr bwMode="auto">
          <a:xfrm>
            <a:off x="7430830" y="1119189"/>
            <a:ext cx="139645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dirty="0"/>
              <a:t>İşlemci</a:t>
            </a:r>
          </a:p>
        </p:txBody>
      </p:sp>
      <p:sp>
        <p:nvSpPr>
          <p:cNvPr id="10" name="TextBox 9">
            <a:extLst>
              <a:ext uri="{FF2B5EF4-FFF2-40B4-BE49-F238E27FC236}">
                <a16:creationId xmlns:a16="http://schemas.microsoft.com/office/drawing/2014/main" id="{4D65A1CD-B1E3-424A-A306-797C61F93475}"/>
              </a:ext>
            </a:extLst>
          </p:cNvPr>
          <p:cNvSpPr txBox="1">
            <a:spLocks noChangeArrowheads="1"/>
          </p:cNvSpPr>
          <p:nvPr/>
        </p:nvSpPr>
        <p:spPr bwMode="auto">
          <a:xfrm>
            <a:off x="10858491" y="1119189"/>
            <a:ext cx="139645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dirty="0"/>
              <a:t>Çevresel</a:t>
            </a:r>
          </a:p>
        </p:txBody>
      </p:sp>
      <p:cxnSp>
        <p:nvCxnSpPr>
          <p:cNvPr id="11" name="Straight Arrow Connector 10">
            <a:extLst>
              <a:ext uri="{FF2B5EF4-FFF2-40B4-BE49-F238E27FC236}">
                <a16:creationId xmlns:a16="http://schemas.microsoft.com/office/drawing/2014/main" id="{9BB454FA-535F-40C4-93EB-DB84A0AA9819}"/>
              </a:ext>
            </a:extLst>
          </p:cNvPr>
          <p:cNvCxnSpPr/>
          <p:nvPr/>
        </p:nvCxnSpPr>
        <p:spPr bwMode="auto">
          <a:xfrm>
            <a:off x="8344873" y="2257426"/>
            <a:ext cx="2818299" cy="142875"/>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2" name="TextBox 11">
            <a:extLst>
              <a:ext uri="{FF2B5EF4-FFF2-40B4-BE49-F238E27FC236}">
                <a16:creationId xmlns:a16="http://schemas.microsoft.com/office/drawing/2014/main" id="{2F8CD948-9350-4C95-A214-DB06781036AD}"/>
              </a:ext>
            </a:extLst>
          </p:cNvPr>
          <p:cNvSpPr txBox="1">
            <a:spLocks noChangeArrowheads="1"/>
          </p:cNvSpPr>
          <p:nvPr/>
        </p:nvSpPr>
        <p:spPr bwMode="auto">
          <a:xfrm>
            <a:off x="8554342" y="2303464"/>
            <a:ext cx="2505154"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Kontrol veriyolu</a:t>
            </a:r>
          </a:p>
          <a:p>
            <a:pPr algn="l" rtl="0" eaLnBrk="1" hangingPunct="1"/>
            <a:r>
              <a:rPr lang="en-GB" sz="1100" b="0" dirty="0"/>
              <a:t>İşlemi oku, aynı anda aktarım boyutu</a:t>
            </a:r>
          </a:p>
        </p:txBody>
      </p:sp>
      <p:cxnSp>
        <p:nvCxnSpPr>
          <p:cNvPr id="13" name="Straight Arrow Connector 12">
            <a:extLst>
              <a:ext uri="{FF2B5EF4-FFF2-40B4-BE49-F238E27FC236}">
                <a16:creationId xmlns:a16="http://schemas.microsoft.com/office/drawing/2014/main" id="{2BB27FA7-7AD8-45BF-8AED-210F3F49919B}"/>
              </a:ext>
            </a:extLst>
          </p:cNvPr>
          <p:cNvCxnSpPr/>
          <p:nvPr/>
        </p:nvCxnSpPr>
        <p:spPr bwMode="auto">
          <a:xfrm flipH="1">
            <a:off x="8344873" y="2892425"/>
            <a:ext cx="2818299" cy="209550"/>
          </a:xfrm>
          <a:prstGeom prst="straightConnector1">
            <a:avLst/>
          </a:prstGeom>
          <a:noFill/>
          <a:ln w="38100" cap="flat" cmpd="sng" algn="ctr">
            <a:solidFill>
              <a:schemeClr val="accent2">
                <a:lumMod val="60000"/>
                <a:lumOff val="40000"/>
              </a:schemeClr>
            </a:solidFill>
            <a:prstDash val="solid"/>
            <a:round/>
            <a:headEnd type="none" w="med" len="med"/>
            <a:tailEnd type="triangle" w="lg" len="lg"/>
          </a:ln>
          <a:effectLst/>
        </p:spPr>
      </p:cxnSp>
      <p:sp>
        <p:nvSpPr>
          <p:cNvPr id="14" name="TextBox 16">
            <a:extLst>
              <a:ext uri="{FF2B5EF4-FFF2-40B4-BE49-F238E27FC236}">
                <a16:creationId xmlns:a16="http://schemas.microsoft.com/office/drawing/2014/main" id="{26309E37-EDE6-494C-B202-874D93B78D64}"/>
              </a:ext>
            </a:extLst>
          </p:cNvPr>
          <p:cNvSpPr txBox="1">
            <a:spLocks noChangeArrowheads="1"/>
          </p:cNvSpPr>
          <p:nvPr/>
        </p:nvSpPr>
        <p:spPr bwMode="auto">
          <a:xfrm>
            <a:off x="8554342" y="3073401"/>
            <a:ext cx="2888121"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Veri yolu</a:t>
            </a:r>
          </a:p>
          <a:p>
            <a:pPr algn="l" rtl="0" eaLnBrk="1" hangingPunct="1"/>
            <a:r>
              <a:rPr lang="en-GB" sz="1100" b="0" dirty="0"/>
              <a:t>Verileri işlemciye geri gönder</a:t>
            </a:r>
          </a:p>
        </p:txBody>
      </p:sp>
      <p:cxnSp>
        <p:nvCxnSpPr>
          <p:cNvPr id="15" name="Straight Arrow Connector 14">
            <a:extLst>
              <a:ext uri="{FF2B5EF4-FFF2-40B4-BE49-F238E27FC236}">
                <a16:creationId xmlns:a16="http://schemas.microsoft.com/office/drawing/2014/main" id="{CBE11A20-E720-40AC-B10D-5C278AA19E34}"/>
              </a:ext>
            </a:extLst>
          </p:cNvPr>
          <p:cNvCxnSpPr/>
          <p:nvPr/>
        </p:nvCxnSpPr>
        <p:spPr bwMode="auto">
          <a:xfrm flipH="1">
            <a:off x="8344873" y="3624263"/>
            <a:ext cx="2818299" cy="20955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6" name="TextBox 18">
            <a:extLst>
              <a:ext uri="{FF2B5EF4-FFF2-40B4-BE49-F238E27FC236}">
                <a16:creationId xmlns:a16="http://schemas.microsoft.com/office/drawing/2014/main" id="{156826BF-30C1-4FEA-8D31-FB1E17156D6E}"/>
              </a:ext>
            </a:extLst>
          </p:cNvPr>
          <p:cNvSpPr txBox="1">
            <a:spLocks noChangeArrowheads="1"/>
          </p:cNvSpPr>
          <p:nvPr/>
        </p:nvSpPr>
        <p:spPr bwMode="auto">
          <a:xfrm>
            <a:off x="8605122" y="3787775"/>
            <a:ext cx="24395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Kontrol veriyolu</a:t>
            </a:r>
          </a:p>
          <a:p>
            <a:pPr algn="l" rtl="0" eaLnBrk="1" hangingPunct="1"/>
            <a:r>
              <a:rPr lang="en-GB" sz="1100" b="0" dirty="0"/>
              <a:t>Aynı anda hazır sinyali ayarlayın</a:t>
            </a:r>
          </a:p>
        </p:txBody>
      </p:sp>
      <p:cxnSp>
        <p:nvCxnSpPr>
          <p:cNvPr id="17" name="Straight Arrow Connector 16">
            <a:extLst>
              <a:ext uri="{FF2B5EF4-FFF2-40B4-BE49-F238E27FC236}">
                <a16:creationId xmlns:a16="http://schemas.microsoft.com/office/drawing/2014/main" id="{40D5B031-7A7B-4D42-BA0D-DF45E8EF9DD3}"/>
              </a:ext>
            </a:extLst>
          </p:cNvPr>
          <p:cNvCxnSpPr/>
          <p:nvPr/>
        </p:nvCxnSpPr>
        <p:spPr bwMode="auto">
          <a:xfrm>
            <a:off x="8344873" y="5191126"/>
            <a:ext cx="2818299" cy="142875"/>
          </a:xfrm>
          <a:prstGeom prst="straightConnector1">
            <a:avLst/>
          </a:prstGeom>
          <a:noFill/>
          <a:ln w="38100" cap="flat" cmpd="sng" algn="ctr">
            <a:solidFill>
              <a:schemeClr val="accent3">
                <a:lumMod val="75000"/>
              </a:schemeClr>
            </a:solidFill>
            <a:prstDash val="solid"/>
            <a:round/>
            <a:headEnd type="none" w="med" len="med"/>
            <a:tailEnd type="triangle" w="lg" len="lg"/>
          </a:ln>
          <a:effectLst/>
        </p:spPr>
      </p:cxnSp>
      <p:cxnSp>
        <p:nvCxnSpPr>
          <p:cNvPr id="18" name="Straight Connector 17">
            <a:extLst>
              <a:ext uri="{FF2B5EF4-FFF2-40B4-BE49-F238E27FC236}">
                <a16:creationId xmlns:a16="http://schemas.microsoft.com/office/drawing/2014/main" id="{227F9B37-52B5-4560-99B4-F7CD76BA67D0}"/>
              </a:ext>
            </a:extLst>
          </p:cNvPr>
          <p:cNvCxnSpPr/>
          <p:nvPr/>
        </p:nvCxnSpPr>
        <p:spPr bwMode="auto">
          <a:xfrm>
            <a:off x="8344873" y="4673600"/>
            <a:ext cx="2818299"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sp>
        <p:nvSpPr>
          <p:cNvPr id="19" name="TextBox 23">
            <a:extLst>
              <a:ext uri="{FF2B5EF4-FFF2-40B4-BE49-F238E27FC236}">
                <a16:creationId xmlns:a16="http://schemas.microsoft.com/office/drawing/2014/main" id="{A5CA16D1-F6B1-49D8-826A-ABD988F92635}"/>
              </a:ext>
            </a:extLst>
          </p:cNvPr>
          <p:cNvSpPr txBox="1">
            <a:spLocks noChangeArrowheads="1"/>
          </p:cNvSpPr>
          <p:nvPr/>
        </p:nvSpPr>
        <p:spPr bwMode="auto">
          <a:xfrm>
            <a:off x="8450665" y="4673600"/>
            <a:ext cx="2608831"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İşlemci verileri okur ve bir sonraki işlemi başlatır</a:t>
            </a:r>
          </a:p>
        </p:txBody>
      </p:sp>
      <p:cxnSp>
        <p:nvCxnSpPr>
          <p:cNvPr id="20" name="Straight Connector 19">
            <a:extLst>
              <a:ext uri="{FF2B5EF4-FFF2-40B4-BE49-F238E27FC236}">
                <a16:creationId xmlns:a16="http://schemas.microsoft.com/office/drawing/2014/main" id="{CF1B97E6-8632-4E56-AF7A-2826CFB64534}"/>
              </a:ext>
            </a:extLst>
          </p:cNvPr>
          <p:cNvCxnSpPr/>
          <p:nvPr/>
        </p:nvCxnSpPr>
        <p:spPr bwMode="auto">
          <a:xfrm flipV="1">
            <a:off x="9754022" y="5757863"/>
            <a:ext cx="0" cy="195262"/>
          </a:xfrm>
          <a:prstGeom prst="line">
            <a:avLst/>
          </a:prstGeom>
          <a:noFill/>
          <a:ln w="38100" cap="flat" cmpd="sng" algn="ctr">
            <a:solidFill>
              <a:schemeClr val="tx1">
                <a:lumMod val="50000"/>
                <a:lumOff val="50000"/>
              </a:schemeClr>
            </a:solidFill>
            <a:prstDash val="sysDot"/>
            <a:round/>
            <a:headEnd type="none" w="med" len="med"/>
            <a:tailEnd type="none" w="med" len="med"/>
          </a:ln>
          <a:effectLst/>
        </p:spPr>
      </p:cxnSp>
      <p:sp>
        <p:nvSpPr>
          <p:cNvPr id="21" name="TextBox 7">
            <a:extLst>
              <a:ext uri="{FF2B5EF4-FFF2-40B4-BE49-F238E27FC236}">
                <a16:creationId xmlns:a16="http://schemas.microsoft.com/office/drawing/2014/main" id="{7AC0B67A-4F01-45ED-BF05-EF922D9A5B0C}"/>
              </a:ext>
            </a:extLst>
          </p:cNvPr>
          <p:cNvSpPr txBox="1">
            <a:spLocks noChangeArrowheads="1"/>
          </p:cNvSpPr>
          <p:nvPr/>
        </p:nvSpPr>
        <p:spPr bwMode="auto">
          <a:xfrm>
            <a:off x="8554342" y="5246688"/>
            <a:ext cx="23993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Adres veriyolu </a:t>
            </a:r>
          </a:p>
          <a:p>
            <a:pPr algn="l" rtl="0" eaLnBrk="1" hangingPunct="1"/>
            <a:r>
              <a:rPr lang="en-GB" sz="1100" b="0" dirty="0"/>
              <a:t>Bir çevre birimi seçin</a:t>
            </a:r>
          </a:p>
        </p:txBody>
      </p:sp>
    </p:spTree>
    <p:extLst>
      <p:ext uri="{BB962C8B-B14F-4D97-AF65-F5344CB8AC3E}">
        <p14:creationId xmlns:p14="http://schemas.microsoft.com/office/powerpoint/2010/main" val="762107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US" dirty="0"/>
              <a:t>İletişim Mimarisi Standartları</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999331"/>
            <a:ext cx="11180763" cy="4086225"/>
          </a:xfrm>
        </p:spPr>
        <p:txBody>
          <a:bodyPr wrap="square" numCol="1" anchor="t" anchorCtr="0" compatLnSpc="1">
            <a:prstTxWarp prst="textNoShape">
              <a:avLst/>
            </a:prstTxWarp>
          </a:bodyPr>
          <a:lstStyle/>
          <a:p>
            <a:pPr algn="l" rtl="0"/>
            <a:r>
              <a:rPr lang="en-US" dirty="0"/>
              <a:t>Neden iletişim standartlarına ihtiyacımız var?</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Modüler tasarım yaklaşımı</a:t>
            </a:r>
          </a:p>
          <a:p>
            <a:pPr lvl="1" algn="l" rtl="0"/>
            <a:r>
              <a:rPr lang="en-IN" altLang="en-US" dirty="0">
                <a:ea typeface="ＭＳ Ｐゴシック" panose="020B0600070205080204" pitchFamily="34" charset="-128"/>
              </a:rPr>
              <a:t>Tasarımın yeniden kullanımına izin verir</a:t>
            </a:r>
          </a:p>
          <a:p>
            <a:pPr lvl="1" algn="l" rtl="0"/>
            <a:r>
              <a:rPr lang="en-IN" altLang="en-US" dirty="0">
                <a:ea typeface="ＭＳ Ｐゴシック" panose="020B0600070205080204" pitchFamily="34" charset="-128"/>
              </a:rPr>
              <a:t>Bir SoC tasarımına IP entegrasyonunu kolaylaştırır</a:t>
            </a:r>
            <a:endParaRPr lang="en-US" altLang="en-US" dirty="0">
              <a:ea typeface="ＭＳ Ｐゴシック" panose="020B0600070205080204" pitchFamily="34" charset="-128"/>
            </a:endParaRPr>
          </a:p>
        </p:txBody>
      </p:sp>
      <p:pic>
        <p:nvPicPr>
          <p:cNvPr id="5" name="Picture 2">
            <a:extLst>
              <a:ext uri="{FF2B5EF4-FFF2-40B4-BE49-F238E27FC236}">
                <a16:creationId xmlns:a16="http://schemas.microsoft.com/office/drawing/2014/main" id="{E57EA045-0751-41D6-99DD-7528BB930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321" y="2579915"/>
            <a:ext cx="7113473" cy="3569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21">
            <a:extLst>
              <a:ext uri="{FF2B5EF4-FFF2-40B4-BE49-F238E27FC236}">
                <a16:creationId xmlns:a16="http://schemas.microsoft.com/office/drawing/2014/main" id="{0E70DD45-91A2-4C32-B7D1-F7EE753465DC}"/>
              </a:ext>
            </a:extLst>
          </p:cNvPr>
          <p:cNvSpPr txBox="1">
            <a:spLocks noChangeArrowheads="1"/>
          </p:cNvSpPr>
          <p:nvPr/>
        </p:nvSpPr>
        <p:spPr bwMode="auto">
          <a:xfrm>
            <a:off x="5050768" y="6026116"/>
            <a:ext cx="552234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000" b="0" dirty="0"/>
              <a:t>Resim kaynağı: </a:t>
            </a:r>
            <a:r>
              <a:rPr lang="en-GB" sz="1000" b="0" dirty="0">
                <a:hlinkClick r:id="rId4"/>
              </a:rPr>
              <a:t>http://www.ecs.soton.ac.uk/</a:t>
            </a:r>
            <a:r>
              <a:rPr lang="en-GB" sz="1000" b="0" dirty="0"/>
              <a:t> (SoC Advance tasarım Tekniği)</a:t>
            </a:r>
          </a:p>
        </p:txBody>
      </p:sp>
    </p:spTree>
    <p:extLst>
      <p:ext uri="{BB962C8B-B14F-4D97-AF65-F5344CB8AC3E}">
        <p14:creationId xmlns:p14="http://schemas.microsoft.com/office/powerpoint/2010/main" val="3339734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Arm AMBA Sistem Veriyolu</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AMBA: Gelişmiş mikro denetleyici veri yolu mimarisi</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AMBA protokolü, açık standart bir çip üstü ara bağlantı spesifikasyonudur.</a:t>
            </a:r>
          </a:p>
          <a:p>
            <a:pPr lvl="1" algn="l" rtl="0"/>
            <a:r>
              <a:rPr lang="en-IN" altLang="en-US" dirty="0">
                <a:ea typeface="ＭＳ Ｐゴシック" panose="020B0600070205080204" pitchFamily="34" charset="-128"/>
              </a:rPr>
              <a:t>IP'nin yeniden kullanılmasını sağlayan arayüz standardını sağlar</a:t>
            </a:r>
          </a:p>
          <a:p>
            <a:pPr lvl="1" algn="l" rtl="0"/>
            <a:r>
              <a:rPr lang="en-IN" altLang="en-US" dirty="0">
                <a:ea typeface="ＭＳ Ｐゴシック" panose="020B0600070205080204" pitchFamily="34" charset="-128"/>
              </a:rPr>
              <a:t>Çok sayıda denetleyici ve çevre birimi ile çok işlemcili tasarımların doğru ilk seferde geliştirilmesini kolaylaştırır</a:t>
            </a:r>
          </a:p>
          <a:p>
            <a:pPr lvl="1" algn="l" rtl="0"/>
            <a:r>
              <a:rPr lang="en-IN" altLang="en-US" dirty="0">
                <a:ea typeface="ＭＳ Ｐゴシック" panose="020B0600070205080204" pitchFamily="34" charset="-128"/>
              </a:rPr>
              <a:t>Tabletler ve akıllı telefonlar gibi modern taşınabilir mobil cihazlarda yaygın olarak kullanılır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01292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Arm AMBA Otobüs Aileleri</a:t>
            </a:r>
            <a:endParaRPr lang="en-US" dirty="0"/>
          </a:p>
        </p:txBody>
      </p:sp>
      <p:graphicFrame>
        <p:nvGraphicFramePr>
          <p:cNvPr id="6" name="Content Placeholder 3">
            <a:extLst>
              <a:ext uri="{FF2B5EF4-FFF2-40B4-BE49-F238E27FC236}">
                <a16:creationId xmlns:a16="http://schemas.microsoft.com/office/drawing/2014/main" id="{E8885199-31B5-4939-B340-82F149D75731}"/>
              </a:ext>
            </a:extLst>
          </p:cNvPr>
          <p:cNvGraphicFramePr>
            <a:graphicFrameLocks noGrp="1"/>
          </p:cNvGraphicFramePr>
          <p:nvPr>
            <p:ph idx="1"/>
            <p:extLst>
              <p:ext uri="{D42A27DB-BD31-4B8C-83A1-F6EECF244321}">
                <p14:modId xmlns:p14="http://schemas.microsoft.com/office/powerpoint/2010/main" val="94896460"/>
              </p:ext>
            </p:extLst>
          </p:nvPr>
        </p:nvGraphicFramePr>
        <p:xfrm>
          <a:off x="981750" y="1071563"/>
          <a:ext cx="9089649" cy="5019566"/>
        </p:xfrm>
        <a:graphic>
          <a:graphicData uri="http://schemas.openxmlformats.org/drawingml/2006/table">
            <a:tbl>
              <a:tblPr firstRow="1" bandRow="1">
                <a:tableStyleId>{5C22544A-7EE6-4342-B048-85BDC9FD1C3A}</a:tableStyleId>
              </a:tblPr>
              <a:tblGrid>
                <a:gridCol w="4758389">
                  <a:extLst>
                    <a:ext uri="{9D8B030D-6E8A-4147-A177-3AD203B41FA5}">
                      <a16:colId xmlns:a16="http://schemas.microsoft.com/office/drawing/2014/main" val="20000"/>
                    </a:ext>
                  </a:extLst>
                </a:gridCol>
                <a:gridCol w="4331260">
                  <a:extLst>
                    <a:ext uri="{9D8B030D-6E8A-4147-A177-3AD203B41FA5}">
                      <a16:colId xmlns:a16="http://schemas.microsoft.com/office/drawing/2014/main" val="20001"/>
                    </a:ext>
                  </a:extLst>
                </a:gridCol>
              </a:tblGrid>
              <a:tr h="480284">
                <a:tc>
                  <a:txBody>
                    <a:bodyPr/>
                    <a:lstStyle/>
                    <a:p>
                      <a:pPr algn="l" rtl="0"/>
                      <a:r>
                        <a:rPr lang="en-GB" sz="1800" dirty="0"/>
                        <a:t>AMBA</a:t>
                      </a:r>
                      <a:r>
                        <a:rPr lang="en-GB" sz="1800" baseline="0" dirty="0"/>
                        <a:t> aile</a:t>
                      </a:r>
                      <a:endParaRPr lang="en-GB" sz="1800" dirty="0"/>
                    </a:p>
                  </a:txBody>
                  <a:tcPr marL="121872" marR="121872" marT="45717" marB="45717" anchor="ctr"/>
                </a:tc>
                <a:tc>
                  <a:txBody>
                    <a:bodyPr/>
                    <a:lstStyle/>
                    <a:p>
                      <a:pPr algn="l" rtl="0"/>
                      <a:r>
                        <a:rPr lang="en-GB" sz="1800" dirty="0"/>
                        <a:t>Otobüs</a:t>
                      </a:r>
                      <a:r>
                        <a:rPr lang="en-GB" sz="1800" baseline="0" dirty="0"/>
                        <a:t> protokol</a:t>
                      </a:r>
                      <a:endParaRPr lang="en-GB" sz="1800" dirty="0"/>
                    </a:p>
                  </a:txBody>
                  <a:tcPr marL="121872" marR="121872" marT="45717" marB="45717" anchor="ctr"/>
                </a:tc>
                <a:extLst>
                  <a:ext uri="{0D108BD9-81ED-4DB2-BD59-A6C34878D82A}">
                    <a16:rowId xmlns:a16="http://schemas.microsoft.com/office/drawing/2014/main" val="10000"/>
                  </a:ext>
                </a:extLst>
              </a:tr>
              <a:tr h="487401">
                <a:tc>
                  <a:txBody>
                    <a:bodyPr/>
                    <a:lstStyle/>
                    <a:p>
                      <a:pPr algn="l" rtl="0"/>
                      <a:r>
                        <a:rPr lang="en-GB" sz="1800" dirty="0"/>
                        <a:t>AMBA 5</a:t>
                      </a:r>
                    </a:p>
                  </a:txBody>
                  <a:tcPr marL="121872" marR="121872" marT="45717" marB="45717" anchor="ctr"/>
                </a:tc>
                <a:tc>
                  <a:txBody>
                    <a:bodyPr/>
                    <a:lstStyle/>
                    <a:p>
                      <a:pPr algn="l" rtl="0"/>
                      <a:r>
                        <a:rPr lang="en-GB" sz="1800" dirty="0"/>
                        <a:t>CHI</a:t>
                      </a:r>
                    </a:p>
                  </a:txBody>
                  <a:tcPr marL="121872" marR="121872" marT="45717" marB="45717" anchor="ctr"/>
                </a:tc>
                <a:extLst>
                  <a:ext uri="{0D108BD9-81ED-4DB2-BD59-A6C34878D82A}">
                    <a16:rowId xmlns:a16="http://schemas.microsoft.com/office/drawing/2014/main" val="10001"/>
                  </a:ext>
                </a:extLst>
              </a:tr>
              <a:tr h="487401">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AMBA 4</a:t>
                      </a:r>
                    </a:p>
                  </a:txBody>
                  <a:tcPr marL="121872" marR="121872" marT="45717" marB="45717" anchor="ctr"/>
                </a:tc>
                <a:tc>
                  <a:txBody>
                    <a:bodyPr/>
                    <a:lstStyle/>
                    <a:p>
                      <a:pPr algn="l" rtl="0"/>
                      <a:r>
                        <a:rPr lang="en-GB" sz="1800" dirty="0"/>
                        <a:t>ACE, ACE-Lite</a:t>
                      </a:r>
                    </a:p>
                  </a:txBody>
                  <a:tcPr marL="121872" marR="121872" marT="45717" marB="45717" anchor="ctr"/>
                </a:tc>
                <a:extLst>
                  <a:ext uri="{0D108BD9-81ED-4DB2-BD59-A6C34878D82A}">
                    <a16:rowId xmlns:a16="http://schemas.microsoft.com/office/drawing/2014/main" val="10002"/>
                  </a:ext>
                </a:extLst>
              </a:tr>
              <a:tr h="581447">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AXI4, AXI4-Lite,</a:t>
                      </a:r>
                      <a:r>
                        <a:rPr lang="en-GB" sz="1800" baseline="0" dirty="0"/>
                        <a:t> </a:t>
                      </a:r>
                      <a:r>
                        <a:rPr lang="en-GB" sz="1800" dirty="0"/>
                        <a:t>AXI4-Akışı</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800" dirty="0"/>
                    </a:p>
                  </a:txBody>
                  <a:tcPr marL="121872" marR="121872" marT="45717" marB="45717" anchor="ctr"/>
                </a:tc>
                <a:extLst>
                  <a:ext uri="{0D108BD9-81ED-4DB2-BD59-A6C34878D82A}">
                    <a16:rowId xmlns:a16="http://schemas.microsoft.com/office/drawing/2014/main" val="10003"/>
                  </a:ext>
                </a:extLst>
              </a:tr>
              <a:tr h="487401">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AMBA 3</a:t>
                      </a:r>
                    </a:p>
                  </a:txBody>
                  <a:tcPr marL="121872" marR="121872" marT="45717" marB="45717" anchor="ctr"/>
                </a:tc>
                <a:tc>
                  <a:txBody>
                    <a:bodyPr/>
                    <a:lstStyle/>
                    <a:p>
                      <a:pPr algn="l" rtl="0"/>
                      <a:r>
                        <a:rPr lang="en-GB" sz="1800" dirty="0"/>
                        <a:t>eksen</a:t>
                      </a:r>
                    </a:p>
                  </a:txBody>
                  <a:tcPr marL="121872" marR="121872" marT="45717" marB="45717" anchor="ctr"/>
                </a:tc>
                <a:extLst>
                  <a:ext uri="{0D108BD9-81ED-4DB2-BD59-A6C34878D82A}">
                    <a16:rowId xmlns:a16="http://schemas.microsoft.com/office/drawing/2014/main" val="10004"/>
                  </a:ext>
                </a:extLst>
              </a:tr>
              <a:tr h="487401">
                <a:tc vMerge="1">
                  <a:txBody>
                    <a:bodyPr/>
                    <a:lstStyle/>
                    <a:p>
                      <a:pPr algn="l" rtl="0"/>
                      <a:endParaRPr lang="en-GB" dirty="0"/>
                    </a:p>
                  </a:txBody>
                  <a:tcPr anchor="ctr"/>
                </a:tc>
                <a:tc>
                  <a:txBody>
                    <a:bodyPr/>
                    <a:lstStyle/>
                    <a:p>
                      <a:pPr algn="l" rtl="0"/>
                      <a:r>
                        <a:rPr lang="en-GB" sz="1800" dirty="0"/>
                        <a:t>AHB (</a:t>
                      </a:r>
                      <a:r>
                        <a:rPr lang="en-GB" sz="1800" b="1" dirty="0"/>
                        <a:t>AHB-Lite</a:t>
                      </a:r>
                      <a:r>
                        <a:rPr lang="en-GB" sz="1800" dirty="0"/>
                        <a:t>)</a:t>
                      </a:r>
                    </a:p>
                  </a:txBody>
                  <a:tcPr marL="121872" marR="121872" marT="45717" marB="45717" anchor="ctr"/>
                </a:tc>
                <a:extLst>
                  <a:ext uri="{0D108BD9-81ED-4DB2-BD59-A6C34878D82A}">
                    <a16:rowId xmlns:a16="http://schemas.microsoft.com/office/drawing/2014/main" val="10005"/>
                  </a:ext>
                </a:extLst>
              </a:tr>
              <a:tr h="487401">
                <a:tc vMerge="1">
                  <a:txBody>
                    <a:bodyPr/>
                    <a:lstStyle/>
                    <a:p>
                      <a:pPr algn="l" rtl="0"/>
                      <a:endParaRPr lang="en-GB" dirty="0"/>
                    </a:p>
                  </a:txBody>
                  <a:tcPr anchor="ctr"/>
                </a:tc>
                <a:tc>
                  <a:txBody>
                    <a:bodyPr/>
                    <a:lstStyle/>
                    <a:p>
                      <a:pPr algn="l" rtl="0"/>
                      <a:r>
                        <a:rPr lang="en-GB" sz="1800" dirty="0"/>
                        <a:t>APB</a:t>
                      </a:r>
                    </a:p>
                  </a:txBody>
                  <a:tcPr marL="121872" marR="121872" marT="45717" marB="45717" anchor="ctr"/>
                </a:tc>
                <a:extLst>
                  <a:ext uri="{0D108BD9-81ED-4DB2-BD59-A6C34878D82A}">
                    <a16:rowId xmlns:a16="http://schemas.microsoft.com/office/drawing/2014/main" val="10006"/>
                  </a:ext>
                </a:extLst>
              </a:tr>
              <a:tr h="487401">
                <a:tc vMerge="1">
                  <a:txBody>
                    <a:bodyPr/>
                    <a:lstStyle/>
                    <a:p>
                      <a:pPr algn="l" rtl="0"/>
                      <a:endParaRPr lang="en-GB"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ATB</a:t>
                      </a:r>
                    </a:p>
                  </a:txBody>
                  <a:tcPr marL="121872" marR="121872" marT="45717" marB="45717" anchor="ctr"/>
                </a:tc>
                <a:extLst>
                  <a:ext uri="{0D108BD9-81ED-4DB2-BD59-A6C34878D82A}">
                    <a16:rowId xmlns:a16="http://schemas.microsoft.com/office/drawing/2014/main" val="10007"/>
                  </a:ext>
                </a:extLst>
              </a:tr>
              <a:tr h="4874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AMBA 2</a:t>
                      </a:r>
                    </a:p>
                  </a:txBody>
                  <a:tcPr marL="121872" marR="121872" marT="45717" marB="45717"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AHB, APB</a:t>
                      </a:r>
                    </a:p>
                  </a:txBody>
                  <a:tcPr marL="121872" marR="121872" marT="45717" marB="45717" anchor="ctr"/>
                </a:tc>
                <a:extLst>
                  <a:ext uri="{0D108BD9-81ED-4DB2-BD59-A6C34878D82A}">
                    <a16:rowId xmlns:a16="http://schemas.microsoft.com/office/drawing/2014/main" val="10008"/>
                  </a:ext>
                </a:extLst>
              </a:tr>
              <a:tr h="4874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AMBA 1</a:t>
                      </a:r>
                    </a:p>
                  </a:txBody>
                  <a:tcPr marL="121872" marR="121872" marT="45717" marB="45717"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ASB, APB</a:t>
                      </a:r>
                    </a:p>
                  </a:txBody>
                  <a:tcPr marL="121872" marR="121872" marT="45717" marB="45717"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1641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AMBA 3 AHB-Lite Otobüs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US" dirty="0"/>
              <a:t>AHB</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Yüksek performanslı sentezlenebilir tasarımlar</a:t>
            </a:r>
          </a:p>
          <a:p>
            <a:pPr lvl="1" algn="l" rtl="0"/>
            <a:r>
              <a:rPr lang="en-IN" altLang="en-US" dirty="0">
                <a:ea typeface="ＭＳ Ｐゴシック" panose="020B0600070205080204" pitchFamily="34" charset="-128"/>
              </a:rPr>
              <a:t>Birden çok veri yolu yöneticisini destekler</a:t>
            </a:r>
          </a:p>
          <a:p>
            <a:pPr lvl="1" algn="l" rtl="0"/>
            <a:r>
              <a:rPr lang="en-IN" altLang="en-US" dirty="0">
                <a:ea typeface="ＭＳ Ｐゴシック" panose="020B0600070205080204" pitchFamily="34" charset="-128"/>
              </a:rPr>
              <a:t>Yüksek bant genişliğinde çalışma sağlar</a:t>
            </a:r>
          </a:p>
          <a:p>
            <a:pPr algn="l" rtl="0"/>
            <a:r>
              <a:rPr lang="en-GB" dirty="0"/>
              <a:t>AHB-Lite:</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AHB'nin bir alt kümesi</a:t>
            </a:r>
          </a:p>
          <a:p>
            <a:pPr lvl="1" algn="l" rtl="0"/>
            <a:r>
              <a:rPr lang="en-IN" altLang="en-US" dirty="0">
                <a:ea typeface="ＭＳ Ｐゴシック" panose="020B0600070205080204" pitchFamily="34" charset="-128"/>
              </a:rPr>
              <a:t>AHB veri yolunun tasarımını, örneğin tipik olarak tek bir ana cihazla basitleştirir</a:t>
            </a:r>
          </a:p>
          <a:p>
            <a:pPr lvl="1" algn="l" rtl="0"/>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854725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AHB-Lite Bus Blok Şeması</a:t>
            </a:r>
            <a:endParaRPr lang="en-US" dirty="0"/>
          </a:p>
        </p:txBody>
      </p:sp>
      <p:sp>
        <p:nvSpPr>
          <p:cNvPr id="6" name="Rectangle 5">
            <a:extLst>
              <a:ext uri="{FF2B5EF4-FFF2-40B4-BE49-F238E27FC236}">
                <a16:creationId xmlns:a16="http://schemas.microsoft.com/office/drawing/2014/main" id="{EB90AAC0-A54E-49CA-ADC2-303ED63CD6AF}"/>
              </a:ext>
            </a:extLst>
          </p:cNvPr>
          <p:cNvSpPr/>
          <p:nvPr/>
        </p:nvSpPr>
        <p:spPr bwMode="auto">
          <a:xfrm>
            <a:off x="1129858" y="1092200"/>
            <a:ext cx="1167944" cy="5072063"/>
          </a:xfrm>
          <a:prstGeom prst="rect">
            <a:avLst/>
          </a:prstGeom>
          <a:solidFill>
            <a:schemeClr val="tx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dirty="0">
                <a:cs typeface="+mn-cs"/>
              </a:rPr>
              <a:t>Usta</a:t>
            </a:r>
          </a:p>
        </p:txBody>
      </p:sp>
      <p:sp>
        <p:nvSpPr>
          <p:cNvPr id="7" name="Flowchart: Manual Operation 6">
            <a:extLst>
              <a:ext uri="{FF2B5EF4-FFF2-40B4-BE49-F238E27FC236}">
                <a16:creationId xmlns:a16="http://schemas.microsoft.com/office/drawing/2014/main" id="{DFF6CCDC-0C25-4B40-837A-45731F4D2C33}"/>
              </a:ext>
            </a:extLst>
          </p:cNvPr>
          <p:cNvSpPr/>
          <p:nvPr/>
        </p:nvSpPr>
        <p:spPr bwMode="auto">
          <a:xfrm rot="5400000">
            <a:off x="3445831" y="4762705"/>
            <a:ext cx="1762125" cy="1040993"/>
          </a:xfrm>
          <a:prstGeom prst="flowChartManualOperation">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8" name="Straight Connector 7">
            <a:extLst>
              <a:ext uri="{FF2B5EF4-FFF2-40B4-BE49-F238E27FC236}">
                <a16:creationId xmlns:a16="http://schemas.microsoft.com/office/drawing/2014/main" id="{7D707EF6-EBDD-41BB-81E3-856A40232233}"/>
              </a:ext>
            </a:extLst>
          </p:cNvPr>
          <p:cNvCxnSpPr/>
          <p:nvPr/>
        </p:nvCxnSpPr>
        <p:spPr bwMode="auto">
          <a:xfrm>
            <a:off x="2297803" y="1512888"/>
            <a:ext cx="5033584" cy="4762"/>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906220E1-3271-4142-8630-547711639844}"/>
              </a:ext>
            </a:extLst>
          </p:cNvPr>
          <p:cNvCxnSpPr/>
          <p:nvPr/>
        </p:nvCxnSpPr>
        <p:spPr bwMode="auto">
          <a:xfrm>
            <a:off x="6920913" y="1822450"/>
            <a:ext cx="0" cy="2349500"/>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10" name="Straight Arrow Connector 9">
            <a:extLst>
              <a:ext uri="{FF2B5EF4-FFF2-40B4-BE49-F238E27FC236}">
                <a16:creationId xmlns:a16="http://schemas.microsoft.com/office/drawing/2014/main" id="{E3EA3FDA-15C0-46B1-901D-6B6AFADABC23}"/>
              </a:ext>
            </a:extLst>
          </p:cNvPr>
          <p:cNvCxnSpPr/>
          <p:nvPr/>
        </p:nvCxnSpPr>
        <p:spPr bwMode="auto">
          <a:xfrm>
            <a:off x="6920914" y="2039938"/>
            <a:ext cx="1459930"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11" name="Straight Connector 10">
            <a:extLst>
              <a:ext uri="{FF2B5EF4-FFF2-40B4-BE49-F238E27FC236}">
                <a16:creationId xmlns:a16="http://schemas.microsoft.com/office/drawing/2014/main" id="{526854A7-9A79-4759-A178-51476B434192}"/>
              </a:ext>
            </a:extLst>
          </p:cNvPr>
          <p:cNvCxnSpPr/>
          <p:nvPr/>
        </p:nvCxnSpPr>
        <p:spPr bwMode="auto">
          <a:xfrm>
            <a:off x="2297802" y="1806575"/>
            <a:ext cx="4623111" cy="1588"/>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88EB7C26-4885-4951-BBCC-FAAD41FB5C64}"/>
              </a:ext>
            </a:extLst>
          </p:cNvPr>
          <p:cNvCxnSpPr/>
          <p:nvPr/>
        </p:nvCxnSpPr>
        <p:spPr bwMode="auto">
          <a:xfrm>
            <a:off x="7318692" y="1508125"/>
            <a:ext cx="12695" cy="2393950"/>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13" name="Straight Arrow Connector 12">
            <a:extLst>
              <a:ext uri="{FF2B5EF4-FFF2-40B4-BE49-F238E27FC236}">
                <a16:creationId xmlns:a16="http://schemas.microsoft.com/office/drawing/2014/main" id="{1E255314-5764-43B6-A5EE-94197E98B096}"/>
              </a:ext>
            </a:extLst>
          </p:cNvPr>
          <p:cNvCxnSpPr/>
          <p:nvPr/>
        </p:nvCxnSpPr>
        <p:spPr bwMode="auto">
          <a:xfrm>
            <a:off x="5166882" y="2274888"/>
            <a:ext cx="3213962"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2B67BF3E-854D-4C87-8D94-371710BF3C47}"/>
              </a:ext>
            </a:extLst>
          </p:cNvPr>
          <p:cNvCxnSpPr/>
          <p:nvPr/>
        </p:nvCxnSpPr>
        <p:spPr bwMode="auto">
          <a:xfrm>
            <a:off x="6548526" y="3341688"/>
            <a:ext cx="1832317"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CD34D52F-1E2C-496D-B556-09FE6CCDC2CB}"/>
              </a:ext>
            </a:extLst>
          </p:cNvPr>
          <p:cNvCxnSpPr/>
          <p:nvPr/>
        </p:nvCxnSpPr>
        <p:spPr bwMode="auto">
          <a:xfrm>
            <a:off x="6193065" y="4402138"/>
            <a:ext cx="2187778"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6" name="Straight Connector 15">
            <a:extLst>
              <a:ext uri="{FF2B5EF4-FFF2-40B4-BE49-F238E27FC236}">
                <a16:creationId xmlns:a16="http://schemas.microsoft.com/office/drawing/2014/main" id="{361F7620-996B-41D8-9E94-ACDAA5171FA5}"/>
              </a:ext>
            </a:extLst>
          </p:cNvPr>
          <p:cNvCxnSpPr/>
          <p:nvPr/>
        </p:nvCxnSpPr>
        <p:spPr bwMode="auto">
          <a:xfrm>
            <a:off x="6544294" y="2632076"/>
            <a:ext cx="4232" cy="709613"/>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5274119F-A659-43DF-92F8-0CC58530F9EA}"/>
              </a:ext>
            </a:extLst>
          </p:cNvPr>
          <p:cNvCxnSpPr/>
          <p:nvPr/>
        </p:nvCxnSpPr>
        <p:spPr bwMode="auto">
          <a:xfrm>
            <a:off x="6193064" y="3013075"/>
            <a:ext cx="0" cy="1389063"/>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A6612706-5048-4791-BE0E-8100100EF814}"/>
              </a:ext>
            </a:extLst>
          </p:cNvPr>
          <p:cNvCxnSpPr/>
          <p:nvPr/>
        </p:nvCxnSpPr>
        <p:spPr bwMode="auto">
          <a:xfrm>
            <a:off x="5166881" y="2632075"/>
            <a:ext cx="1381644" cy="0"/>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1DF672D1-3E84-45A0-A66E-96B1CF29EFE8}"/>
              </a:ext>
            </a:extLst>
          </p:cNvPr>
          <p:cNvCxnSpPr/>
          <p:nvPr/>
        </p:nvCxnSpPr>
        <p:spPr bwMode="auto">
          <a:xfrm>
            <a:off x="5065321" y="3013075"/>
            <a:ext cx="1127743" cy="0"/>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20" name="Straight Arrow Connector 19">
            <a:extLst>
              <a:ext uri="{FF2B5EF4-FFF2-40B4-BE49-F238E27FC236}">
                <a16:creationId xmlns:a16="http://schemas.microsoft.com/office/drawing/2014/main" id="{B5EC3EB2-33F0-4F99-9096-61875E9A72CD}"/>
              </a:ext>
            </a:extLst>
          </p:cNvPr>
          <p:cNvCxnSpPr/>
          <p:nvPr/>
        </p:nvCxnSpPr>
        <p:spPr bwMode="auto">
          <a:xfrm flipH="1">
            <a:off x="2297802" y="5019675"/>
            <a:ext cx="1508595" cy="635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E6D21E0C-53C3-4FB3-BC4C-A230E3042FB4}"/>
              </a:ext>
            </a:extLst>
          </p:cNvPr>
          <p:cNvCxnSpPr/>
          <p:nvPr/>
        </p:nvCxnSpPr>
        <p:spPr bwMode="auto">
          <a:xfrm>
            <a:off x="4284577" y="3063875"/>
            <a:ext cx="0" cy="1525588"/>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22" name="TextBox 74">
            <a:extLst>
              <a:ext uri="{FF2B5EF4-FFF2-40B4-BE49-F238E27FC236}">
                <a16:creationId xmlns:a16="http://schemas.microsoft.com/office/drawing/2014/main" id="{FDD5E002-8735-40ED-A3F6-A1FF185D1A6A}"/>
              </a:ext>
            </a:extLst>
          </p:cNvPr>
          <p:cNvSpPr txBox="1">
            <a:spLocks noChangeArrowheads="1"/>
          </p:cNvSpPr>
          <p:nvPr/>
        </p:nvSpPr>
        <p:spPr bwMode="auto">
          <a:xfrm rot="-5400000">
            <a:off x="3661742" y="5021591"/>
            <a:ext cx="1273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dirty="0"/>
              <a:t>Köle</a:t>
            </a:r>
          </a:p>
          <a:p>
            <a:pPr algn="ctr" rtl="0" eaLnBrk="1" hangingPunct="1"/>
            <a:r>
              <a:rPr lang="en-GB" dirty="0"/>
              <a:t>Çoklayıcı</a:t>
            </a:r>
          </a:p>
        </p:txBody>
      </p:sp>
      <p:cxnSp>
        <p:nvCxnSpPr>
          <p:cNvPr id="23" name="Straight Arrow Connector 22">
            <a:extLst>
              <a:ext uri="{FF2B5EF4-FFF2-40B4-BE49-F238E27FC236}">
                <a16:creationId xmlns:a16="http://schemas.microsoft.com/office/drawing/2014/main" id="{AC4916A7-28F5-4E16-B6F0-BB020B43C251}"/>
              </a:ext>
            </a:extLst>
          </p:cNvPr>
          <p:cNvCxnSpPr/>
          <p:nvPr/>
        </p:nvCxnSpPr>
        <p:spPr bwMode="auto">
          <a:xfrm>
            <a:off x="4341704" y="1806575"/>
            <a:ext cx="0" cy="32385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24" name="TextBox 78">
            <a:extLst>
              <a:ext uri="{FF2B5EF4-FFF2-40B4-BE49-F238E27FC236}">
                <a16:creationId xmlns:a16="http://schemas.microsoft.com/office/drawing/2014/main" id="{FFEC2597-6461-421C-A465-D29DDA9FD67F}"/>
              </a:ext>
            </a:extLst>
          </p:cNvPr>
          <p:cNvSpPr txBox="1">
            <a:spLocks noChangeArrowheads="1"/>
          </p:cNvSpPr>
          <p:nvPr/>
        </p:nvSpPr>
        <p:spPr bwMode="auto">
          <a:xfrm>
            <a:off x="2655380" y="1416050"/>
            <a:ext cx="1582648"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HWDATA [31: 0]</a:t>
            </a:r>
          </a:p>
        </p:txBody>
      </p:sp>
      <p:sp>
        <p:nvSpPr>
          <p:cNvPr id="25" name="TextBox 81">
            <a:extLst>
              <a:ext uri="{FF2B5EF4-FFF2-40B4-BE49-F238E27FC236}">
                <a16:creationId xmlns:a16="http://schemas.microsoft.com/office/drawing/2014/main" id="{18DCBA42-4A01-4AC8-8D9B-08885BAA8A75}"/>
              </a:ext>
            </a:extLst>
          </p:cNvPr>
          <p:cNvSpPr txBox="1">
            <a:spLocks noChangeArrowheads="1"/>
          </p:cNvSpPr>
          <p:nvPr/>
        </p:nvSpPr>
        <p:spPr bwMode="auto">
          <a:xfrm>
            <a:off x="2655380" y="1698625"/>
            <a:ext cx="139222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HADDR [31: 0]</a:t>
            </a:r>
          </a:p>
        </p:txBody>
      </p:sp>
      <p:sp>
        <p:nvSpPr>
          <p:cNvPr id="26" name="TextBox 86">
            <a:extLst>
              <a:ext uri="{FF2B5EF4-FFF2-40B4-BE49-F238E27FC236}">
                <a16:creationId xmlns:a16="http://schemas.microsoft.com/office/drawing/2014/main" id="{97391748-9F8C-4CCC-80A0-C555D9173777}"/>
              </a:ext>
            </a:extLst>
          </p:cNvPr>
          <p:cNvSpPr txBox="1">
            <a:spLocks noChangeArrowheads="1"/>
          </p:cNvSpPr>
          <p:nvPr/>
        </p:nvSpPr>
        <p:spPr bwMode="auto">
          <a:xfrm>
            <a:off x="3645593" y="3576639"/>
            <a:ext cx="1392223"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Çoklayıcı</a:t>
            </a:r>
          </a:p>
          <a:p>
            <a:pPr algn="ctr" rtl="0" eaLnBrk="1" hangingPunct="1"/>
            <a:r>
              <a:rPr lang="en-GB" sz="1200" dirty="0"/>
              <a:t>Seçiniz</a:t>
            </a:r>
          </a:p>
        </p:txBody>
      </p:sp>
      <p:sp>
        <p:nvSpPr>
          <p:cNvPr id="27" name="TextBox 87">
            <a:extLst>
              <a:ext uri="{FF2B5EF4-FFF2-40B4-BE49-F238E27FC236}">
                <a16:creationId xmlns:a16="http://schemas.microsoft.com/office/drawing/2014/main" id="{0A8BB490-3232-4FBC-8644-36E052FDBFC0}"/>
              </a:ext>
            </a:extLst>
          </p:cNvPr>
          <p:cNvSpPr txBox="1">
            <a:spLocks noChangeArrowheads="1"/>
          </p:cNvSpPr>
          <p:nvPr/>
        </p:nvSpPr>
        <p:spPr bwMode="auto">
          <a:xfrm>
            <a:off x="2685001" y="4837113"/>
            <a:ext cx="945780"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HRDATA </a:t>
            </a:r>
          </a:p>
          <a:p>
            <a:pPr algn="ctr" rtl="0" eaLnBrk="1" hangingPunct="1"/>
            <a:r>
              <a:rPr lang="en-GB" sz="1200" dirty="0"/>
              <a:t>[31: 0]</a:t>
            </a:r>
          </a:p>
        </p:txBody>
      </p:sp>
      <p:sp>
        <p:nvSpPr>
          <p:cNvPr id="28" name="TextBox 95">
            <a:extLst>
              <a:ext uri="{FF2B5EF4-FFF2-40B4-BE49-F238E27FC236}">
                <a16:creationId xmlns:a16="http://schemas.microsoft.com/office/drawing/2014/main" id="{17E4415C-5AAC-4E86-81A4-BD59D3581461}"/>
              </a:ext>
            </a:extLst>
          </p:cNvPr>
          <p:cNvSpPr txBox="1">
            <a:spLocks noChangeArrowheads="1"/>
          </p:cNvSpPr>
          <p:nvPr/>
        </p:nvSpPr>
        <p:spPr bwMode="auto">
          <a:xfrm>
            <a:off x="5302295" y="2173288"/>
            <a:ext cx="780746"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HSEL_1</a:t>
            </a:r>
          </a:p>
        </p:txBody>
      </p:sp>
      <p:sp>
        <p:nvSpPr>
          <p:cNvPr id="29" name="TextBox 96">
            <a:extLst>
              <a:ext uri="{FF2B5EF4-FFF2-40B4-BE49-F238E27FC236}">
                <a16:creationId xmlns:a16="http://schemas.microsoft.com/office/drawing/2014/main" id="{CC888031-D72A-432A-AE40-E76222901562}"/>
              </a:ext>
            </a:extLst>
          </p:cNvPr>
          <p:cNvSpPr txBox="1">
            <a:spLocks noChangeArrowheads="1"/>
          </p:cNvSpPr>
          <p:nvPr/>
        </p:nvSpPr>
        <p:spPr bwMode="auto">
          <a:xfrm>
            <a:off x="5302295" y="2530475"/>
            <a:ext cx="780746"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HSEL_2</a:t>
            </a:r>
          </a:p>
        </p:txBody>
      </p:sp>
      <p:sp>
        <p:nvSpPr>
          <p:cNvPr id="30" name="TextBox 97">
            <a:extLst>
              <a:ext uri="{FF2B5EF4-FFF2-40B4-BE49-F238E27FC236}">
                <a16:creationId xmlns:a16="http://schemas.microsoft.com/office/drawing/2014/main" id="{9F9B7929-FB8B-4AF3-86EA-354EA0C10AD5}"/>
              </a:ext>
            </a:extLst>
          </p:cNvPr>
          <p:cNvSpPr txBox="1">
            <a:spLocks noChangeArrowheads="1"/>
          </p:cNvSpPr>
          <p:nvPr/>
        </p:nvSpPr>
        <p:spPr bwMode="auto">
          <a:xfrm>
            <a:off x="5302295" y="2911475"/>
            <a:ext cx="780746"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HSEL_3</a:t>
            </a:r>
          </a:p>
        </p:txBody>
      </p:sp>
      <p:sp>
        <p:nvSpPr>
          <p:cNvPr id="31" name="Oval 30">
            <a:extLst>
              <a:ext uri="{FF2B5EF4-FFF2-40B4-BE49-F238E27FC236}">
                <a16:creationId xmlns:a16="http://schemas.microsoft.com/office/drawing/2014/main" id="{BD700818-4029-44F8-91BD-EF8A0F499FFA}"/>
              </a:ext>
            </a:extLst>
          </p:cNvPr>
          <p:cNvSpPr/>
          <p:nvPr/>
        </p:nvSpPr>
        <p:spPr bwMode="auto">
          <a:xfrm>
            <a:off x="7629719" y="1444626"/>
            <a:ext cx="165036" cy="125413"/>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2" name="Oval 31">
            <a:extLst>
              <a:ext uri="{FF2B5EF4-FFF2-40B4-BE49-F238E27FC236}">
                <a16:creationId xmlns:a16="http://schemas.microsoft.com/office/drawing/2014/main" id="{11FD7F4A-96D4-495F-B9B4-12526D8ED6CF}"/>
              </a:ext>
            </a:extLst>
          </p:cNvPr>
          <p:cNvSpPr/>
          <p:nvPr/>
        </p:nvSpPr>
        <p:spPr bwMode="auto">
          <a:xfrm>
            <a:off x="4259187" y="1744663"/>
            <a:ext cx="165036" cy="125412"/>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3" name="Rectangle 32">
            <a:extLst>
              <a:ext uri="{FF2B5EF4-FFF2-40B4-BE49-F238E27FC236}">
                <a16:creationId xmlns:a16="http://schemas.microsoft.com/office/drawing/2014/main" id="{4315D7B8-FC35-410F-9492-621BC32C615E}"/>
              </a:ext>
            </a:extLst>
          </p:cNvPr>
          <p:cNvSpPr/>
          <p:nvPr/>
        </p:nvSpPr>
        <p:spPr bwMode="auto">
          <a:xfrm>
            <a:off x="3484789" y="2143125"/>
            <a:ext cx="1682092" cy="977900"/>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dirty="0">
                <a:cs typeface="+mn-cs"/>
              </a:rPr>
              <a:t>Adres</a:t>
            </a:r>
          </a:p>
          <a:p>
            <a:pPr algn="ctr" rtl="0">
              <a:defRPr/>
            </a:pPr>
            <a:r>
              <a:rPr lang="en-GB" dirty="0">
                <a:cs typeface="+mn-cs"/>
              </a:rPr>
              <a:t>Kod çözücü</a:t>
            </a:r>
          </a:p>
        </p:txBody>
      </p:sp>
      <p:cxnSp>
        <p:nvCxnSpPr>
          <p:cNvPr id="34" name="Straight Connector 33">
            <a:extLst>
              <a:ext uri="{FF2B5EF4-FFF2-40B4-BE49-F238E27FC236}">
                <a16:creationId xmlns:a16="http://schemas.microsoft.com/office/drawing/2014/main" id="{061DBB3E-D1BB-496F-94AC-9C5D1061D226}"/>
              </a:ext>
            </a:extLst>
          </p:cNvPr>
          <p:cNvCxnSpPr/>
          <p:nvPr/>
        </p:nvCxnSpPr>
        <p:spPr bwMode="auto">
          <a:xfrm flipV="1">
            <a:off x="2297803" y="1227139"/>
            <a:ext cx="5414435" cy="3175"/>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sp>
        <p:nvSpPr>
          <p:cNvPr id="35" name="TextBox 122">
            <a:extLst>
              <a:ext uri="{FF2B5EF4-FFF2-40B4-BE49-F238E27FC236}">
                <a16:creationId xmlns:a16="http://schemas.microsoft.com/office/drawing/2014/main" id="{95B2F0D4-67AF-4499-AAD4-9BD00D701365}"/>
              </a:ext>
            </a:extLst>
          </p:cNvPr>
          <p:cNvSpPr txBox="1">
            <a:spLocks noChangeArrowheads="1"/>
          </p:cNvSpPr>
          <p:nvPr/>
        </p:nvSpPr>
        <p:spPr bwMode="auto">
          <a:xfrm>
            <a:off x="2655380" y="1135063"/>
            <a:ext cx="1051572"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KONTROL</a:t>
            </a:r>
          </a:p>
        </p:txBody>
      </p:sp>
      <p:cxnSp>
        <p:nvCxnSpPr>
          <p:cNvPr id="36" name="Straight Connector 35">
            <a:extLst>
              <a:ext uri="{FF2B5EF4-FFF2-40B4-BE49-F238E27FC236}">
                <a16:creationId xmlns:a16="http://schemas.microsoft.com/office/drawing/2014/main" id="{4F8CC6DD-D28D-4AB8-956D-20B82EC28040}"/>
              </a:ext>
            </a:extLst>
          </p:cNvPr>
          <p:cNvCxnSpPr/>
          <p:nvPr/>
        </p:nvCxnSpPr>
        <p:spPr bwMode="auto">
          <a:xfrm>
            <a:off x="7699542" y="1239839"/>
            <a:ext cx="0" cy="2389187"/>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37" name="Straight Arrow Connector 36">
            <a:extLst>
              <a:ext uri="{FF2B5EF4-FFF2-40B4-BE49-F238E27FC236}">
                <a16:creationId xmlns:a16="http://schemas.microsoft.com/office/drawing/2014/main" id="{D21BB7E2-E31D-4405-B987-BC35C9108996}"/>
              </a:ext>
            </a:extLst>
          </p:cNvPr>
          <p:cNvCxnSpPr/>
          <p:nvPr/>
        </p:nvCxnSpPr>
        <p:spPr bwMode="auto">
          <a:xfrm>
            <a:off x="7712237" y="1497013"/>
            <a:ext cx="668605"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45469E12-0FA4-4D0F-9184-F0366EA51BBC}"/>
              </a:ext>
            </a:extLst>
          </p:cNvPr>
          <p:cNvCxnSpPr/>
          <p:nvPr/>
        </p:nvCxnSpPr>
        <p:spPr bwMode="auto">
          <a:xfrm>
            <a:off x="7303880" y="1770063"/>
            <a:ext cx="1076963"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39" name="Oval 38">
            <a:extLst>
              <a:ext uri="{FF2B5EF4-FFF2-40B4-BE49-F238E27FC236}">
                <a16:creationId xmlns:a16="http://schemas.microsoft.com/office/drawing/2014/main" id="{C160ED84-A5B8-4318-B8A9-AD486AEAC875}"/>
              </a:ext>
            </a:extLst>
          </p:cNvPr>
          <p:cNvSpPr/>
          <p:nvPr/>
        </p:nvSpPr>
        <p:spPr bwMode="auto">
          <a:xfrm>
            <a:off x="7238289" y="1692276"/>
            <a:ext cx="167151" cy="123825"/>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40" name="Oval 39">
            <a:extLst>
              <a:ext uri="{FF2B5EF4-FFF2-40B4-BE49-F238E27FC236}">
                <a16:creationId xmlns:a16="http://schemas.microsoft.com/office/drawing/2014/main" id="{5C721FE7-D90D-493C-B8D9-256328CC538B}"/>
              </a:ext>
            </a:extLst>
          </p:cNvPr>
          <p:cNvSpPr/>
          <p:nvPr/>
        </p:nvSpPr>
        <p:spPr bwMode="auto">
          <a:xfrm>
            <a:off x="6838395" y="1962150"/>
            <a:ext cx="165036" cy="125413"/>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41" name="Straight Arrow Connector 40">
            <a:extLst>
              <a:ext uri="{FF2B5EF4-FFF2-40B4-BE49-F238E27FC236}">
                <a16:creationId xmlns:a16="http://schemas.microsoft.com/office/drawing/2014/main" id="{79FAED21-E0E0-43D5-92E0-A6355E9D4005}"/>
              </a:ext>
            </a:extLst>
          </p:cNvPr>
          <p:cNvCxnSpPr/>
          <p:nvPr/>
        </p:nvCxnSpPr>
        <p:spPr bwMode="auto">
          <a:xfrm>
            <a:off x="6920914" y="3095625"/>
            <a:ext cx="1459930"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42" name="Oval 41">
            <a:extLst>
              <a:ext uri="{FF2B5EF4-FFF2-40B4-BE49-F238E27FC236}">
                <a16:creationId xmlns:a16="http://schemas.microsoft.com/office/drawing/2014/main" id="{20B663C3-6F32-4F40-8799-8E1DE3746F4F}"/>
              </a:ext>
            </a:extLst>
          </p:cNvPr>
          <p:cNvSpPr/>
          <p:nvPr/>
        </p:nvSpPr>
        <p:spPr bwMode="auto">
          <a:xfrm>
            <a:off x="7629719" y="2501901"/>
            <a:ext cx="165036" cy="123825"/>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43" name="Straight Arrow Connector 42">
            <a:extLst>
              <a:ext uri="{FF2B5EF4-FFF2-40B4-BE49-F238E27FC236}">
                <a16:creationId xmlns:a16="http://schemas.microsoft.com/office/drawing/2014/main" id="{338C9D1A-2AA7-4236-A745-2845FA521C60}"/>
              </a:ext>
            </a:extLst>
          </p:cNvPr>
          <p:cNvCxnSpPr/>
          <p:nvPr/>
        </p:nvCxnSpPr>
        <p:spPr bwMode="auto">
          <a:xfrm>
            <a:off x="7712237" y="2554288"/>
            <a:ext cx="668605"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44" name="Straight Arrow Connector 43">
            <a:extLst>
              <a:ext uri="{FF2B5EF4-FFF2-40B4-BE49-F238E27FC236}">
                <a16:creationId xmlns:a16="http://schemas.microsoft.com/office/drawing/2014/main" id="{DADD9701-731F-4CD7-8D8E-B61A580E291D}"/>
              </a:ext>
            </a:extLst>
          </p:cNvPr>
          <p:cNvCxnSpPr/>
          <p:nvPr/>
        </p:nvCxnSpPr>
        <p:spPr bwMode="auto">
          <a:xfrm>
            <a:off x="7303880" y="2825750"/>
            <a:ext cx="1076963"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45" name="Oval 44">
            <a:extLst>
              <a:ext uri="{FF2B5EF4-FFF2-40B4-BE49-F238E27FC236}">
                <a16:creationId xmlns:a16="http://schemas.microsoft.com/office/drawing/2014/main" id="{1ECA10CA-2E23-4096-B927-A7227C7EA08D}"/>
              </a:ext>
            </a:extLst>
          </p:cNvPr>
          <p:cNvSpPr/>
          <p:nvPr/>
        </p:nvSpPr>
        <p:spPr bwMode="auto">
          <a:xfrm>
            <a:off x="7238289" y="2747963"/>
            <a:ext cx="167151" cy="125412"/>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46" name="Oval 45">
            <a:extLst>
              <a:ext uri="{FF2B5EF4-FFF2-40B4-BE49-F238E27FC236}">
                <a16:creationId xmlns:a16="http://schemas.microsoft.com/office/drawing/2014/main" id="{BD01493C-3694-46A8-B7E2-789BC6607ED9}"/>
              </a:ext>
            </a:extLst>
          </p:cNvPr>
          <p:cNvSpPr/>
          <p:nvPr/>
        </p:nvSpPr>
        <p:spPr bwMode="auto">
          <a:xfrm>
            <a:off x="6838395" y="3019426"/>
            <a:ext cx="165036" cy="123825"/>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47" name="Straight Arrow Connector 46">
            <a:extLst>
              <a:ext uri="{FF2B5EF4-FFF2-40B4-BE49-F238E27FC236}">
                <a16:creationId xmlns:a16="http://schemas.microsoft.com/office/drawing/2014/main" id="{4704A987-F7FE-4B02-A018-803DB42A26E1}"/>
              </a:ext>
            </a:extLst>
          </p:cNvPr>
          <p:cNvCxnSpPr/>
          <p:nvPr/>
        </p:nvCxnSpPr>
        <p:spPr bwMode="auto">
          <a:xfrm>
            <a:off x="6920914" y="4171950"/>
            <a:ext cx="1459930"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48" name="Straight Arrow Connector 47">
            <a:extLst>
              <a:ext uri="{FF2B5EF4-FFF2-40B4-BE49-F238E27FC236}">
                <a16:creationId xmlns:a16="http://schemas.microsoft.com/office/drawing/2014/main" id="{DEC00979-2CD2-48F7-A780-1AB09D3F52F6}"/>
              </a:ext>
            </a:extLst>
          </p:cNvPr>
          <p:cNvCxnSpPr/>
          <p:nvPr/>
        </p:nvCxnSpPr>
        <p:spPr bwMode="auto">
          <a:xfrm>
            <a:off x="7712237" y="3629025"/>
            <a:ext cx="668605"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49" name="Straight Arrow Connector 48">
            <a:extLst>
              <a:ext uri="{FF2B5EF4-FFF2-40B4-BE49-F238E27FC236}">
                <a16:creationId xmlns:a16="http://schemas.microsoft.com/office/drawing/2014/main" id="{3D3C5671-D841-4C94-B255-EDAA833F04FA}"/>
              </a:ext>
            </a:extLst>
          </p:cNvPr>
          <p:cNvCxnSpPr/>
          <p:nvPr/>
        </p:nvCxnSpPr>
        <p:spPr bwMode="auto">
          <a:xfrm>
            <a:off x="7303880" y="3902075"/>
            <a:ext cx="1076963"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50" name="Rectangle 49">
            <a:extLst>
              <a:ext uri="{FF2B5EF4-FFF2-40B4-BE49-F238E27FC236}">
                <a16:creationId xmlns:a16="http://schemas.microsoft.com/office/drawing/2014/main" id="{CBB07A50-0D62-4978-8557-73E465CB843A}"/>
              </a:ext>
            </a:extLst>
          </p:cNvPr>
          <p:cNvSpPr/>
          <p:nvPr/>
        </p:nvSpPr>
        <p:spPr bwMode="auto">
          <a:xfrm>
            <a:off x="8380843" y="1395414"/>
            <a:ext cx="1912719" cy="962025"/>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dirty="0">
                <a:cs typeface="+mn-cs"/>
              </a:rPr>
              <a:t>Köle 1</a:t>
            </a:r>
          </a:p>
        </p:txBody>
      </p:sp>
      <p:sp>
        <p:nvSpPr>
          <p:cNvPr id="51" name="Rectangle 50">
            <a:extLst>
              <a:ext uri="{FF2B5EF4-FFF2-40B4-BE49-F238E27FC236}">
                <a16:creationId xmlns:a16="http://schemas.microsoft.com/office/drawing/2014/main" id="{BB9252BF-7825-490E-84A1-DBF79135A3DD}"/>
              </a:ext>
            </a:extLst>
          </p:cNvPr>
          <p:cNvSpPr/>
          <p:nvPr/>
        </p:nvSpPr>
        <p:spPr bwMode="auto">
          <a:xfrm>
            <a:off x="8380843" y="2459039"/>
            <a:ext cx="1912719" cy="962025"/>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dirty="0">
                <a:cs typeface="+mn-cs"/>
              </a:rPr>
              <a:t>Köle 2</a:t>
            </a:r>
          </a:p>
        </p:txBody>
      </p:sp>
      <p:sp>
        <p:nvSpPr>
          <p:cNvPr id="52" name="Rectangle 51">
            <a:extLst>
              <a:ext uri="{FF2B5EF4-FFF2-40B4-BE49-F238E27FC236}">
                <a16:creationId xmlns:a16="http://schemas.microsoft.com/office/drawing/2014/main" id="{77E1000B-C2F5-49D1-9CEF-C13DD0FB7866}"/>
              </a:ext>
            </a:extLst>
          </p:cNvPr>
          <p:cNvSpPr/>
          <p:nvPr/>
        </p:nvSpPr>
        <p:spPr bwMode="auto">
          <a:xfrm>
            <a:off x="8380843" y="3543301"/>
            <a:ext cx="1912719" cy="962025"/>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dirty="0">
                <a:cs typeface="+mn-cs"/>
              </a:rPr>
              <a:t>Köle 3</a:t>
            </a:r>
          </a:p>
        </p:txBody>
      </p:sp>
      <p:cxnSp>
        <p:nvCxnSpPr>
          <p:cNvPr id="53" name="Elbow Connector 248">
            <a:extLst>
              <a:ext uri="{FF2B5EF4-FFF2-40B4-BE49-F238E27FC236}">
                <a16:creationId xmlns:a16="http://schemas.microsoft.com/office/drawing/2014/main" id="{7387500D-4102-4FE7-A3A3-33E97AD97743}"/>
              </a:ext>
            </a:extLst>
          </p:cNvPr>
          <p:cNvCxnSpPr/>
          <p:nvPr/>
        </p:nvCxnSpPr>
        <p:spPr bwMode="auto">
          <a:xfrm rot="10800000" flipV="1">
            <a:off x="4847391" y="3863976"/>
            <a:ext cx="5446172" cy="803275"/>
          </a:xfrm>
          <a:prstGeom prst="bentConnector3">
            <a:avLst>
              <a:gd name="adj1" fmla="val -337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4" name="Elbow Connector 268">
            <a:extLst>
              <a:ext uri="{FF2B5EF4-FFF2-40B4-BE49-F238E27FC236}">
                <a16:creationId xmlns:a16="http://schemas.microsoft.com/office/drawing/2014/main" id="{6D97F339-3DAB-4387-8B1A-C3910E7EB0ED}"/>
              </a:ext>
            </a:extLst>
          </p:cNvPr>
          <p:cNvCxnSpPr/>
          <p:nvPr/>
        </p:nvCxnSpPr>
        <p:spPr bwMode="auto">
          <a:xfrm rot="10800000" flipV="1">
            <a:off x="4847391" y="4171951"/>
            <a:ext cx="5446172" cy="676275"/>
          </a:xfrm>
          <a:prstGeom prst="bentConnector3">
            <a:avLst>
              <a:gd name="adj1" fmla="val -6634"/>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5" name="Elbow Connector 283">
            <a:extLst>
              <a:ext uri="{FF2B5EF4-FFF2-40B4-BE49-F238E27FC236}">
                <a16:creationId xmlns:a16="http://schemas.microsoft.com/office/drawing/2014/main" id="{CB0E6DC6-CE6F-46F6-83AF-62582F155018}"/>
              </a:ext>
            </a:extLst>
          </p:cNvPr>
          <p:cNvCxnSpPr/>
          <p:nvPr/>
        </p:nvCxnSpPr>
        <p:spPr bwMode="auto">
          <a:xfrm rot="10800000" flipV="1">
            <a:off x="4847391" y="2825750"/>
            <a:ext cx="5446172" cy="2413000"/>
          </a:xfrm>
          <a:prstGeom prst="bentConnector3">
            <a:avLst>
              <a:gd name="adj1" fmla="val -12460"/>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6" name="Elbow Connector 284">
            <a:extLst>
              <a:ext uri="{FF2B5EF4-FFF2-40B4-BE49-F238E27FC236}">
                <a16:creationId xmlns:a16="http://schemas.microsoft.com/office/drawing/2014/main" id="{1CA291B5-DCF9-4ACE-B321-274327CB4B39}"/>
              </a:ext>
            </a:extLst>
          </p:cNvPr>
          <p:cNvCxnSpPr/>
          <p:nvPr/>
        </p:nvCxnSpPr>
        <p:spPr bwMode="auto">
          <a:xfrm rot="10800000" flipV="1">
            <a:off x="4847391" y="3063875"/>
            <a:ext cx="5446172" cy="2355850"/>
          </a:xfrm>
          <a:prstGeom prst="bentConnector3">
            <a:avLst>
              <a:gd name="adj1" fmla="val -15957"/>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7" name="Elbow Connector 293">
            <a:extLst>
              <a:ext uri="{FF2B5EF4-FFF2-40B4-BE49-F238E27FC236}">
                <a16:creationId xmlns:a16="http://schemas.microsoft.com/office/drawing/2014/main" id="{C78A7E84-4D46-41E9-A600-F429777C43C2}"/>
              </a:ext>
            </a:extLst>
          </p:cNvPr>
          <p:cNvCxnSpPr/>
          <p:nvPr/>
        </p:nvCxnSpPr>
        <p:spPr bwMode="auto">
          <a:xfrm rot="10800000" flipV="1">
            <a:off x="4847391" y="1770064"/>
            <a:ext cx="5446172" cy="4040187"/>
          </a:xfrm>
          <a:prstGeom prst="bentConnector3">
            <a:avLst>
              <a:gd name="adj1" fmla="val -23647"/>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8" name="Elbow Connector 294">
            <a:extLst>
              <a:ext uri="{FF2B5EF4-FFF2-40B4-BE49-F238E27FC236}">
                <a16:creationId xmlns:a16="http://schemas.microsoft.com/office/drawing/2014/main" id="{798E300A-F1C4-488D-BA11-3B2E12E57CDB}"/>
              </a:ext>
            </a:extLst>
          </p:cNvPr>
          <p:cNvCxnSpPr/>
          <p:nvPr/>
        </p:nvCxnSpPr>
        <p:spPr bwMode="auto">
          <a:xfrm rot="10800000" flipV="1">
            <a:off x="4847391" y="2025650"/>
            <a:ext cx="5446172" cy="3965575"/>
          </a:xfrm>
          <a:prstGeom prst="bentConnector3">
            <a:avLst>
              <a:gd name="adj1" fmla="val -27376"/>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59" name="TextBox 300">
            <a:extLst>
              <a:ext uri="{FF2B5EF4-FFF2-40B4-BE49-F238E27FC236}">
                <a16:creationId xmlns:a16="http://schemas.microsoft.com/office/drawing/2014/main" id="{A2C975D3-C148-4ABF-9317-B6604593AF98}"/>
              </a:ext>
            </a:extLst>
          </p:cNvPr>
          <p:cNvSpPr txBox="1">
            <a:spLocks noChangeArrowheads="1"/>
          </p:cNvSpPr>
          <p:nvPr/>
        </p:nvSpPr>
        <p:spPr bwMode="auto">
          <a:xfrm>
            <a:off x="5539269" y="5686425"/>
            <a:ext cx="169690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HRDATA_1 [31: 0]</a:t>
            </a:r>
          </a:p>
        </p:txBody>
      </p:sp>
      <p:sp>
        <p:nvSpPr>
          <p:cNvPr id="60" name="TextBox 301">
            <a:extLst>
              <a:ext uri="{FF2B5EF4-FFF2-40B4-BE49-F238E27FC236}">
                <a16:creationId xmlns:a16="http://schemas.microsoft.com/office/drawing/2014/main" id="{C7C4057B-D3A8-469F-931D-1D92F24CC754}"/>
              </a:ext>
            </a:extLst>
          </p:cNvPr>
          <p:cNvSpPr txBox="1">
            <a:spLocks noChangeArrowheads="1"/>
          </p:cNvSpPr>
          <p:nvPr/>
        </p:nvSpPr>
        <p:spPr bwMode="auto">
          <a:xfrm>
            <a:off x="5539269" y="5129214"/>
            <a:ext cx="1696904"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HRDATA_2 [31: 0]</a:t>
            </a:r>
          </a:p>
        </p:txBody>
      </p:sp>
      <p:sp>
        <p:nvSpPr>
          <p:cNvPr id="61" name="TextBox 302">
            <a:extLst>
              <a:ext uri="{FF2B5EF4-FFF2-40B4-BE49-F238E27FC236}">
                <a16:creationId xmlns:a16="http://schemas.microsoft.com/office/drawing/2014/main" id="{A59A7A9A-1B94-4971-BFA5-0F9EE1D55494}"/>
              </a:ext>
            </a:extLst>
          </p:cNvPr>
          <p:cNvSpPr txBox="1">
            <a:spLocks noChangeArrowheads="1"/>
          </p:cNvSpPr>
          <p:nvPr/>
        </p:nvSpPr>
        <p:spPr bwMode="auto">
          <a:xfrm>
            <a:off x="5539269" y="4587875"/>
            <a:ext cx="169690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HRDATA_3 [31: 0]</a:t>
            </a:r>
          </a:p>
        </p:txBody>
      </p:sp>
      <p:sp>
        <p:nvSpPr>
          <p:cNvPr id="62" name="TextBox 303">
            <a:extLst>
              <a:ext uri="{FF2B5EF4-FFF2-40B4-BE49-F238E27FC236}">
                <a16:creationId xmlns:a16="http://schemas.microsoft.com/office/drawing/2014/main" id="{C8EB2B41-5F7B-46C5-ACC0-6D6406679B58}"/>
              </a:ext>
            </a:extLst>
          </p:cNvPr>
          <p:cNvSpPr txBox="1">
            <a:spLocks noChangeArrowheads="1"/>
          </p:cNvSpPr>
          <p:nvPr/>
        </p:nvSpPr>
        <p:spPr bwMode="auto">
          <a:xfrm>
            <a:off x="5539269" y="4772025"/>
            <a:ext cx="1432424"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YANIT_3</a:t>
            </a:r>
          </a:p>
        </p:txBody>
      </p:sp>
      <p:sp>
        <p:nvSpPr>
          <p:cNvPr id="63" name="TextBox 304">
            <a:extLst>
              <a:ext uri="{FF2B5EF4-FFF2-40B4-BE49-F238E27FC236}">
                <a16:creationId xmlns:a16="http://schemas.microsoft.com/office/drawing/2014/main" id="{8B8941E5-EE55-4B25-81FF-B6E1D37E700F}"/>
              </a:ext>
            </a:extLst>
          </p:cNvPr>
          <p:cNvSpPr txBox="1">
            <a:spLocks noChangeArrowheads="1"/>
          </p:cNvSpPr>
          <p:nvPr/>
        </p:nvSpPr>
        <p:spPr bwMode="auto">
          <a:xfrm>
            <a:off x="5539270" y="5349875"/>
            <a:ext cx="1476856"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RESPONSE_2</a:t>
            </a:r>
          </a:p>
        </p:txBody>
      </p:sp>
      <p:sp>
        <p:nvSpPr>
          <p:cNvPr id="64" name="TextBox 305">
            <a:extLst>
              <a:ext uri="{FF2B5EF4-FFF2-40B4-BE49-F238E27FC236}">
                <a16:creationId xmlns:a16="http://schemas.microsoft.com/office/drawing/2014/main" id="{925710F0-080C-48CB-878E-467ACEDB5F20}"/>
              </a:ext>
            </a:extLst>
          </p:cNvPr>
          <p:cNvSpPr txBox="1">
            <a:spLocks noChangeArrowheads="1"/>
          </p:cNvSpPr>
          <p:nvPr/>
        </p:nvSpPr>
        <p:spPr bwMode="auto">
          <a:xfrm>
            <a:off x="5539269" y="5913438"/>
            <a:ext cx="146416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RESPONSE_1</a:t>
            </a:r>
          </a:p>
        </p:txBody>
      </p:sp>
      <p:cxnSp>
        <p:nvCxnSpPr>
          <p:cNvPr id="65" name="Straight Arrow Connector 64">
            <a:extLst>
              <a:ext uri="{FF2B5EF4-FFF2-40B4-BE49-F238E27FC236}">
                <a16:creationId xmlns:a16="http://schemas.microsoft.com/office/drawing/2014/main" id="{F86AD5B8-FC51-4937-87C3-F4B115FA9639}"/>
              </a:ext>
            </a:extLst>
          </p:cNvPr>
          <p:cNvCxnSpPr/>
          <p:nvPr/>
        </p:nvCxnSpPr>
        <p:spPr bwMode="auto">
          <a:xfrm flipH="1">
            <a:off x="2297802" y="5343525"/>
            <a:ext cx="1508595" cy="635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66" name="TextBox 311">
            <a:extLst>
              <a:ext uri="{FF2B5EF4-FFF2-40B4-BE49-F238E27FC236}">
                <a16:creationId xmlns:a16="http://schemas.microsoft.com/office/drawing/2014/main" id="{DCDAA1CD-9372-4D3D-A4BE-84AA6AAF8BFE}"/>
              </a:ext>
            </a:extLst>
          </p:cNvPr>
          <p:cNvSpPr txBox="1">
            <a:spLocks noChangeArrowheads="1"/>
          </p:cNvSpPr>
          <p:nvPr/>
        </p:nvSpPr>
        <p:spPr bwMode="auto">
          <a:xfrm>
            <a:off x="2522082" y="5419725"/>
            <a:ext cx="1267389"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TEPKİ</a:t>
            </a:r>
          </a:p>
        </p:txBody>
      </p:sp>
    </p:spTree>
    <p:extLst>
      <p:ext uri="{BB962C8B-B14F-4D97-AF65-F5344CB8AC3E}">
        <p14:creationId xmlns:p14="http://schemas.microsoft.com/office/powerpoint/2010/main" val="2435714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AHB-Lite Master Arayüzü</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AHB-Lite master, okuma ve yazma işlemlerini başlatmak için adres ve kontrol bilgileri sağlar.</a:t>
            </a:r>
          </a:p>
          <a:p>
            <a:pPr algn="l" rtl="0"/>
            <a:r>
              <a:rPr lang="en-IN" altLang="en-US" dirty="0">
                <a:ea typeface="ＭＳ Ｐゴシック" panose="020B0600070205080204" pitchFamily="34" charset="-128"/>
              </a:rPr>
              <a:t>Ana birim ayrıca, veri ve hazır ve yanıt sinyali dahil olmak üzere yanıtı slave'den alır.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CBC286AF-3ADF-4610-9663-FD03732E7BA4}"/>
              </a:ext>
            </a:extLst>
          </p:cNvPr>
          <p:cNvSpPr/>
          <p:nvPr/>
        </p:nvSpPr>
        <p:spPr bwMode="auto">
          <a:xfrm>
            <a:off x="5380581" y="3449639"/>
            <a:ext cx="1167944" cy="2097087"/>
          </a:xfrm>
          <a:prstGeom prst="rect">
            <a:avLst/>
          </a:prstGeom>
          <a:solidFill>
            <a:schemeClr val="tx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dirty="0">
                <a:cs typeface="+mn-cs"/>
              </a:rPr>
              <a:t>Usta</a:t>
            </a:r>
          </a:p>
        </p:txBody>
      </p:sp>
      <p:cxnSp>
        <p:nvCxnSpPr>
          <p:cNvPr id="6" name="Straight Arrow Connector 5">
            <a:extLst>
              <a:ext uri="{FF2B5EF4-FFF2-40B4-BE49-F238E27FC236}">
                <a16:creationId xmlns:a16="http://schemas.microsoft.com/office/drawing/2014/main" id="{9D9C1305-EA54-49EF-B9E9-333AE159903B}"/>
              </a:ext>
            </a:extLst>
          </p:cNvPr>
          <p:cNvCxnSpPr/>
          <p:nvPr/>
        </p:nvCxnSpPr>
        <p:spPr bwMode="auto">
          <a:xfrm>
            <a:off x="6548526" y="3849688"/>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7" name="Straight Arrow Connector 6">
            <a:extLst>
              <a:ext uri="{FF2B5EF4-FFF2-40B4-BE49-F238E27FC236}">
                <a16:creationId xmlns:a16="http://schemas.microsoft.com/office/drawing/2014/main" id="{BAA4D313-E27D-4477-BF18-5325AA1040E0}"/>
              </a:ext>
            </a:extLst>
          </p:cNvPr>
          <p:cNvCxnSpPr/>
          <p:nvPr/>
        </p:nvCxnSpPr>
        <p:spPr bwMode="auto">
          <a:xfrm>
            <a:off x="6548526" y="3630613"/>
            <a:ext cx="241628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8" name="Straight Arrow Connector 7">
            <a:extLst>
              <a:ext uri="{FF2B5EF4-FFF2-40B4-BE49-F238E27FC236}">
                <a16:creationId xmlns:a16="http://schemas.microsoft.com/office/drawing/2014/main" id="{3ECBE716-74A2-46F2-B340-782C6D08C81E}"/>
              </a:ext>
            </a:extLst>
          </p:cNvPr>
          <p:cNvCxnSpPr/>
          <p:nvPr/>
        </p:nvCxnSpPr>
        <p:spPr bwMode="auto">
          <a:xfrm>
            <a:off x="6548526" y="4087813"/>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9" name="Straight Arrow Connector 8">
            <a:extLst>
              <a:ext uri="{FF2B5EF4-FFF2-40B4-BE49-F238E27FC236}">
                <a16:creationId xmlns:a16="http://schemas.microsoft.com/office/drawing/2014/main" id="{A53DB5F2-429A-46D7-98F6-744B64DF4628}"/>
              </a:ext>
            </a:extLst>
          </p:cNvPr>
          <p:cNvCxnSpPr/>
          <p:nvPr/>
        </p:nvCxnSpPr>
        <p:spPr bwMode="auto">
          <a:xfrm>
            <a:off x="6548526" y="4318000"/>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10" name="Straight Arrow Connector 9">
            <a:extLst>
              <a:ext uri="{FF2B5EF4-FFF2-40B4-BE49-F238E27FC236}">
                <a16:creationId xmlns:a16="http://schemas.microsoft.com/office/drawing/2014/main" id="{DA800A5E-4CC0-4A0E-A362-E99FFE4A3ACE}"/>
              </a:ext>
            </a:extLst>
          </p:cNvPr>
          <p:cNvCxnSpPr/>
          <p:nvPr/>
        </p:nvCxnSpPr>
        <p:spPr bwMode="auto">
          <a:xfrm>
            <a:off x="6548526" y="4557713"/>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11" name="Straight Arrow Connector 10">
            <a:extLst>
              <a:ext uri="{FF2B5EF4-FFF2-40B4-BE49-F238E27FC236}">
                <a16:creationId xmlns:a16="http://schemas.microsoft.com/office/drawing/2014/main" id="{16891A0B-FDF5-46AB-97F0-CC71817C9340}"/>
              </a:ext>
            </a:extLst>
          </p:cNvPr>
          <p:cNvCxnSpPr/>
          <p:nvPr/>
        </p:nvCxnSpPr>
        <p:spPr bwMode="auto">
          <a:xfrm>
            <a:off x="6548526" y="4779963"/>
            <a:ext cx="241628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4D35661E-739B-4DC2-819B-817AFE455EF4}"/>
              </a:ext>
            </a:extLst>
          </p:cNvPr>
          <p:cNvCxnSpPr/>
          <p:nvPr/>
        </p:nvCxnSpPr>
        <p:spPr bwMode="auto">
          <a:xfrm>
            <a:off x="6548526" y="5154613"/>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04FADE10-F3B4-44E6-9464-639882C50653}"/>
              </a:ext>
            </a:extLst>
          </p:cNvPr>
          <p:cNvCxnSpPr/>
          <p:nvPr/>
        </p:nvCxnSpPr>
        <p:spPr bwMode="auto">
          <a:xfrm>
            <a:off x="6548526" y="5391150"/>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4" name="TextBox 80">
            <a:extLst>
              <a:ext uri="{FF2B5EF4-FFF2-40B4-BE49-F238E27FC236}">
                <a16:creationId xmlns:a16="http://schemas.microsoft.com/office/drawing/2014/main" id="{AA7A5FCD-FA49-4502-8013-02547C3F5AF9}"/>
              </a:ext>
            </a:extLst>
          </p:cNvPr>
          <p:cNvSpPr txBox="1">
            <a:spLocks noChangeArrowheads="1"/>
          </p:cNvSpPr>
          <p:nvPr/>
        </p:nvSpPr>
        <p:spPr bwMode="auto">
          <a:xfrm>
            <a:off x="6958998" y="5300663"/>
            <a:ext cx="147897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HWDATA [31: 0]</a:t>
            </a:r>
          </a:p>
        </p:txBody>
      </p:sp>
      <p:sp>
        <p:nvSpPr>
          <p:cNvPr id="15" name="TextBox 82">
            <a:extLst>
              <a:ext uri="{FF2B5EF4-FFF2-40B4-BE49-F238E27FC236}">
                <a16:creationId xmlns:a16="http://schemas.microsoft.com/office/drawing/2014/main" id="{4B531141-6648-4177-A738-7CDC14DFEE70}"/>
              </a:ext>
            </a:extLst>
          </p:cNvPr>
          <p:cNvSpPr txBox="1">
            <a:spLocks noChangeArrowheads="1"/>
          </p:cNvSpPr>
          <p:nvPr/>
        </p:nvSpPr>
        <p:spPr bwMode="auto">
          <a:xfrm>
            <a:off x="7001315" y="5046663"/>
            <a:ext cx="136683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HADDR [31: 0]</a:t>
            </a:r>
          </a:p>
        </p:txBody>
      </p:sp>
      <p:sp>
        <p:nvSpPr>
          <p:cNvPr id="16" name="TextBox 83">
            <a:extLst>
              <a:ext uri="{FF2B5EF4-FFF2-40B4-BE49-F238E27FC236}">
                <a16:creationId xmlns:a16="http://schemas.microsoft.com/office/drawing/2014/main" id="{2B8F9676-EEFE-4E8B-920C-B76F42DE05E4}"/>
              </a:ext>
            </a:extLst>
          </p:cNvPr>
          <p:cNvSpPr txBox="1">
            <a:spLocks noChangeArrowheads="1"/>
          </p:cNvSpPr>
          <p:nvPr/>
        </p:nvSpPr>
        <p:spPr bwMode="auto">
          <a:xfrm>
            <a:off x="7223478" y="3538539"/>
            <a:ext cx="833641"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HWRITE</a:t>
            </a:r>
          </a:p>
        </p:txBody>
      </p:sp>
      <p:sp>
        <p:nvSpPr>
          <p:cNvPr id="17" name="TextBox 84">
            <a:extLst>
              <a:ext uri="{FF2B5EF4-FFF2-40B4-BE49-F238E27FC236}">
                <a16:creationId xmlns:a16="http://schemas.microsoft.com/office/drawing/2014/main" id="{DF74B26C-05A8-42D1-8130-8E7422CB7D20}"/>
              </a:ext>
            </a:extLst>
          </p:cNvPr>
          <p:cNvSpPr txBox="1">
            <a:spLocks noChangeArrowheads="1"/>
          </p:cNvSpPr>
          <p:nvPr/>
        </p:nvSpPr>
        <p:spPr bwMode="auto">
          <a:xfrm>
            <a:off x="7071138" y="3754438"/>
            <a:ext cx="1131975"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SEÇİM [1: 0]</a:t>
            </a:r>
          </a:p>
        </p:txBody>
      </p:sp>
      <p:sp>
        <p:nvSpPr>
          <p:cNvPr id="18" name="TextBox 85">
            <a:extLst>
              <a:ext uri="{FF2B5EF4-FFF2-40B4-BE49-F238E27FC236}">
                <a16:creationId xmlns:a16="http://schemas.microsoft.com/office/drawing/2014/main" id="{995DFCEB-3040-4041-A56D-1CBB4BE6E467}"/>
              </a:ext>
            </a:extLst>
          </p:cNvPr>
          <p:cNvSpPr txBox="1">
            <a:spLocks noChangeArrowheads="1"/>
          </p:cNvSpPr>
          <p:nvPr/>
        </p:nvSpPr>
        <p:spPr bwMode="auto">
          <a:xfrm>
            <a:off x="7001315" y="3995739"/>
            <a:ext cx="1366833"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HBURST [2: 0]</a:t>
            </a:r>
          </a:p>
        </p:txBody>
      </p:sp>
      <p:sp>
        <p:nvSpPr>
          <p:cNvPr id="19" name="TextBox 88">
            <a:extLst>
              <a:ext uri="{FF2B5EF4-FFF2-40B4-BE49-F238E27FC236}">
                <a16:creationId xmlns:a16="http://schemas.microsoft.com/office/drawing/2014/main" id="{022EC2FB-25E4-473F-899C-B935CF2A0533}"/>
              </a:ext>
            </a:extLst>
          </p:cNvPr>
          <p:cNvSpPr txBox="1">
            <a:spLocks noChangeArrowheads="1"/>
          </p:cNvSpPr>
          <p:nvPr/>
        </p:nvSpPr>
        <p:spPr bwMode="auto">
          <a:xfrm>
            <a:off x="7071137" y="4217988"/>
            <a:ext cx="1227187"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HPROT [3: 0]</a:t>
            </a:r>
          </a:p>
        </p:txBody>
      </p:sp>
      <p:sp>
        <p:nvSpPr>
          <p:cNvPr id="20" name="TextBox 89">
            <a:extLst>
              <a:ext uri="{FF2B5EF4-FFF2-40B4-BE49-F238E27FC236}">
                <a16:creationId xmlns:a16="http://schemas.microsoft.com/office/drawing/2014/main" id="{D5DF3AC0-61A1-4A68-9A94-37C0553AD9D6}"/>
              </a:ext>
            </a:extLst>
          </p:cNvPr>
          <p:cNvSpPr txBox="1">
            <a:spLocks noChangeArrowheads="1"/>
          </p:cNvSpPr>
          <p:nvPr/>
        </p:nvSpPr>
        <p:spPr bwMode="auto">
          <a:xfrm>
            <a:off x="7030937" y="4445000"/>
            <a:ext cx="1366833"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HTRANS [1: 0]</a:t>
            </a:r>
          </a:p>
        </p:txBody>
      </p:sp>
      <p:sp>
        <p:nvSpPr>
          <p:cNvPr id="21" name="TextBox 90">
            <a:extLst>
              <a:ext uri="{FF2B5EF4-FFF2-40B4-BE49-F238E27FC236}">
                <a16:creationId xmlns:a16="http://schemas.microsoft.com/office/drawing/2014/main" id="{09A19DD3-9AAE-49DB-A622-6C2BFC532460}"/>
              </a:ext>
            </a:extLst>
          </p:cNvPr>
          <p:cNvSpPr txBox="1">
            <a:spLocks noChangeArrowheads="1"/>
          </p:cNvSpPr>
          <p:nvPr/>
        </p:nvSpPr>
        <p:spPr bwMode="auto">
          <a:xfrm>
            <a:off x="7062673" y="4673600"/>
            <a:ext cx="1322401"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HMASTLOCK</a:t>
            </a:r>
          </a:p>
        </p:txBody>
      </p:sp>
      <p:cxnSp>
        <p:nvCxnSpPr>
          <p:cNvPr id="22" name="Straight Arrow Connector 21">
            <a:extLst>
              <a:ext uri="{FF2B5EF4-FFF2-40B4-BE49-F238E27FC236}">
                <a16:creationId xmlns:a16="http://schemas.microsoft.com/office/drawing/2014/main" id="{7AD30031-E6B9-4145-95B5-E0C1FCF206FC}"/>
              </a:ext>
            </a:extLst>
          </p:cNvPr>
          <p:cNvCxnSpPr/>
          <p:nvPr/>
        </p:nvCxnSpPr>
        <p:spPr bwMode="auto">
          <a:xfrm>
            <a:off x="2962176" y="5276850"/>
            <a:ext cx="2418406"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3" name="Straight Arrow Connector 22">
            <a:extLst>
              <a:ext uri="{FF2B5EF4-FFF2-40B4-BE49-F238E27FC236}">
                <a16:creationId xmlns:a16="http://schemas.microsoft.com/office/drawing/2014/main" id="{DA07B36C-5A36-4C6A-B893-984745C7798C}"/>
              </a:ext>
            </a:extLst>
          </p:cNvPr>
          <p:cNvCxnSpPr/>
          <p:nvPr/>
        </p:nvCxnSpPr>
        <p:spPr bwMode="auto">
          <a:xfrm>
            <a:off x="2962176" y="4725988"/>
            <a:ext cx="2418406"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24" name="Straight Arrow Connector 23">
            <a:extLst>
              <a:ext uri="{FF2B5EF4-FFF2-40B4-BE49-F238E27FC236}">
                <a16:creationId xmlns:a16="http://schemas.microsoft.com/office/drawing/2014/main" id="{AA02B7DC-29FF-4786-9A18-BCAADD514512}"/>
              </a:ext>
            </a:extLst>
          </p:cNvPr>
          <p:cNvCxnSpPr/>
          <p:nvPr/>
        </p:nvCxnSpPr>
        <p:spPr bwMode="auto">
          <a:xfrm>
            <a:off x="2962176" y="4510088"/>
            <a:ext cx="2418406"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25" name="Straight Arrow Connector 24">
            <a:extLst>
              <a:ext uri="{FF2B5EF4-FFF2-40B4-BE49-F238E27FC236}">
                <a16:creationId xmlns:a16="http://schemas.microsoft.com/office/drawing/2014/main" id="{D694C86D-D012-45C6-9A7E-0ABF3693CEB2}"/>
              </a:ext>
            </a:extLst>
          </p:cNvPr>
          <p:cNvCxnSpPr/>
          <p:nvPr/>
        </p:nvCxnSpPr>
        <p:spPr bwMode="auto">
          <a:xfrm>
            <a:off x="2962176" y="4002088"/>
            <a:ext cx="2418406"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26" name="Straight Arrow Connector 25">
            <a:extLst>
              <a:ext uri="{FF2B5EF4-FFF2-40B4-BE49-F238E27FC236}">
                <a16:creationId xmlns:a16="http://schemas.microsoft.com/office/drawing/2014/main" id="{B1E157D2-B6AF-457A-B685-E0529C1AAB16}"/>
              </a:ext>
            </a:extLst>
          </p:cNvPr>
          <p:cNvCxnSpPr/>
          <p:nvPr/>
        </p:nvCxnSpPr>
        <p:spPr bwMode="auto">
          <a:xfrm>
            <a:off x="2962176" y="3784600"/>
            <a:ext cx="2418406"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7" name="TextBox 100">
            <a:extLst>
              <a:ext uri="{FF2B5EF4-FFF2-40B4-BE49-F238E27FC236}">
                <a16:creationId xmlns:a16="http://schemas.microsoft.com/office/drawing/2014/main" id="{240CF0A0-712B-412D-9F9E-0FB8999EF6A8}"/>
              </a:ext>
            </a:extLst>
          </p:cNvPr>
          <p:cNvSpPr txBox="1">
            <a:spLocks noChangeArrowheads="1"/>
          </p:cNvSpPr>
          <p:nvPr/>
        </p:nvSpPr>
        <p:spPr bwMode="auto">
          <a:xfrm>
            <a:off x="3628656" y="3692525"/>
            <a:ext cx="890779"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HREADY</a:t>
            </a:r>
          </a:p>
        </p:txBody>
      </p:sp>
      <p:sp>
        <p:nvSpPr>
          <p:cNvPr id="28" name="TextBox 101">
            <a:extLst>
              <a:ext uri="{FF2B5EF4-FFF2-40B4-BE49-F238E27FC236}">
                <a16:creationId xmlns:a16="http://schemas.microsoft.com/office/drawing/2014/main" id="{B69EC494-3DC9-4247-BEFD-2D3E9976608E}"/>
              </a:ext>
            </a:extLst>
          </p:cNvPr>
          <p:cNvSpPr txBox="1">
            <a:spLocks noChangeArrowheads="1"/>
          </p:cNvSpPr>
          <p:nvPr/>
        </p:nvSpPr>
        <p:spPr bwMode="auto">
          <a:xfrm>
            <a:off x="3696374" y="3914775"/>
            <a:ext cx="738427"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HRESP</a:t>
            </a:r>
          </a:p>
        </p:txBody>
      </p:sp>
      <p:sp>
        <p:nvSpPr>
          <p:cNvPr id="29" name="TextBox 102">
            <a:extLst>
              <a:ext uri="{FF2B5EF4-FFF2-40B4-BE49-F238E27FC236}">
                <a16:creationId xmlns:a16="http://schemas.microsoft.com/office/drawing/2014/main" id="{7AA62F2B-DB41-4C5F-9B7E-EF932D63C8CD}"/>
              </a:ext>
            </a:extLst>
          </p:cNvPr>
          <p:cNvSpPr txBox="1">
            <a:spLocks noChangeArrowheads="1"/>
          </p:cNvSpPr>
          <p:nvPr/>
        </p:nvSpPr>
        <p:spPr bwMode="auto">
          <a:xfrm>
            <a:off x="3565191" y="4416425"/>
            <a:ext cx="994445"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HRESETn</a:t>
            </a:r>
          </a:p>
        </p:txBody>
      </p:sp>
      <p:sp>
        <p:nvSpPr>
          <p:cNvPr id="30" name="TextBox 103">
            <a:extLst>
              <a:ext uri="{FF2B5EF4-FFF2-40B4-BE49-F238E27FC236}">
                <a16:creationId xmlns:a16="http://schemas.microsoft.com/office/drawing/2014/main" id="{BBAAD51D-43B7-44FA-9E70-13248F8E846D}"/>
              </a:ext>
            </a:extLst>
          </p:cNvPr>
          <p:cNvSpPr txBox="1">
            <a:spLocks noChangeArrowheads="1"/>
          </p:cNvSpPr>
          <p:nvPr/>
        </p:nvSpPr>
        <p:spPr bwMode="auto">
          <a:xfrm>
            <a:off x="3738690" y="4651375"/>
            <a:ext cx="564929"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HCLK</a:t>
            </a:r>
          </a:p>
        </p:txBody>
      </p:sp>
      <p:sp>
        <p:nvSpPr>
          <p:cNvPr id="31" name="TextBox 106">
            <a:extLst>
              <a:ext uri="{FF2B5EF4-FFF2-40B4-BE49-F238E27FC236}">
                <a16:creationId xmlns:a16="http://schemas.microsoft.com/office/drawing/2014/main" id="{29443094-AF0C-4DAE-A1FA-1177DB0F8017}"/>
              </a:ext>
            </a:extLst>
          </p:cNvPr>
          <p:cNvSpPr txBox="1">
            <a:spLocks noChangeArrowheads="1"/>
          </p:cNvSpPr>
          <p:nvPr/>
        </p:nvSpPr>
        <p:spPr bwMode="auto">
          <a:xfrm>
            <a:off x="3366302" y="5192713"/>
            <a:ext cx="147897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HRDATA [31: 0]</a:t>
            </a:r>
          </a:p>
        </p:txBody>
      </p:sp>
      <p:sp>
        <p:nvSpPr>
          <p:cNvPr id="32" name="Right Brace 31">
            <a:extLst>
              <a:ext uri="{FF2B5EF4-FFF2-40B4-BE49-F238E27FC236}">
                <a16:creationId xmlns:a16="http://schemas.microsoft.com/office/drawing/2014/main" id="{5B94286C-D6A6-404F-8D00-BED7709C4FF5}"/>
              </a:ext>
            </a:extLst>
          </p:cNvPr>
          <p:cNvSpPr/>
          <p:nvPr/>
        </p:nvSpPr>
        <p:spPr bwMode="auto">
          <a:xfrm>
            <a:off x="9445110" y="3513138"/>
            <a:ext cx="173499" cy="1346200"/>
          </a:xfrm>
          <a:prstGeom prst="rightBrace">
            <a:avLst>
              <a:gd name="adj1" fmla="val 52083"/>
              <a:gd name="adj2" fmla="val 50000"/>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3" name="Right Brace 32">
            <a:extLst>
              <a:ext uri="{FF2B5EF4-FFF2-40B4-BE49-F238E27FC236}">
                <a16:creationId xmlns:a16="http://schemas.microsoft.com/office/drawing/2014/main" id="{4C982538-AFAC-42AB-8237-3A4F6086D207}"/>
              </a:ext>
            </a:extLst>
          </p:cNvPr>
          <p:cNvSpPr/>
          <p:nvPr/>
        </p:nvSpPr>
        <p:spPr bwMode="auto">
          <a:xfrm flipH="1">
            <a:off x="2479764" y="3692525"/>
            <a:ext cx="135414" cy="407988"/>
          </a:xfrm>
          <a:prstGeom prst="rightBrace">
            <a:avLst>
              <a:gd name="adj1" fmla="val 52083"/>
              <a:gd name="adj2" fmla="val 50000"/>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4" name="Right Brace 33">
            <a:extLst>
              <a:ext uri="{FF2B5EF4-FFF2-40B4-BE49-F238E27FC236}">
                <a16:creationId xmlns:a16="http://schemas.microsoft.com/office/drawing/2014/main" id="{76AF4960-8C02-45CB-B520-5081D45D2ABB}"/>
              </a:ext>
            </a:extLst>
          </p:cNvPr>
          <p:cNvSpPr/>
          <p:nvPr/>
        </p:nvSpPr>
        <p:spPr bwMode="auto">
          <a:xfrm flipH="1">
            <a:off x="2479764" y="4416425"/>
            <a:ext cx="135414" cy="407988"/>
          </a:xfrm>
          <a:prstGeom prst="rightBrace">
            <a:avLst>
              <a:gd name="adj1" fmla="val 52083"/>
              <a:gd name="adj2" fmla="val 50000"/>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5" name="TextBox 13">
            <a:extLst>
              <a:ext uri="{FF2B5EF4-FFF2-40B4-BE49-F238E27FC236}">
                <a16:creationId xmlns:a16="http://schemas.microsoft.com/office/drawing/2014/main" id="{6D9C3E59-391A-4F7A-880E-3AF62742EF7C}"/>
              </a:ext>
            </a:extLst>
          </p:cNvPr>
          <p:cNvSpPr txBox="1">
            <a:spLocks noChangeArrowheads="1"/>
          </p:cNvSpPr>
          <p:nvPr/>
        </p:nvSpPr>
        <p:spPr bwMode="auto">
          <a:xfrm>
            <a:off x="9618608" y="3983039"/>
            <a:ext cx="14726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KONTROL sinyalleri</a:t>
            </a:r>
          </a:p>
        </p:txBody>
      </p:sp>
      <p:sp>
        <p:nvSpPr>
          <p:cNvPr id="36" name="TextBox 109">
            <a:extLst>
              <a:ext uri="{FF2B5EF4-FFF2-40B4-BE49-F238E27FC236}">
                <a16:creationId xmlns:a16="http://schemas.microsoft.com/office/drawing/2014/main" id="{D57DA527-9172-43B0-A093-1D44EA491780}"/>
              </a:ext>
            </a:extLst>
          </p:cNvPr>
          <p:cNvSpPr txBox="1">
            <a:spLocks noChangeArrowheads="1"/>
          </p:cNvSpPr>
          <p:nvPr/>
        </p:nvSpPr>
        <p:spPr bwMode="auto">
          <a:xfrm>
            <a:off x="9483194" y="4962526"/>
            <a:ext cx="1472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Adres </a:t>
            </a:r>
          </a:p>
        </p:txBody>
      </p:sp>
      <p:sp>
        <p:nvSpPr>
          <p:cNvPr id="37" name="TextBox 110">
            <a:extLst>
              <a:ext uri="{FF2B5EF4-FFF2-40B4-BE49-F238E27FC236}">
                <a16:creationId xmlns:a16="http://schemas.microsoft.com/office/drawing/2014/main" id="{936E2131-4D2B-4369-9FB1-421B7AE2C35B}"/>
              </a:ext>
            </a:extLst>
          </p:cNvPr>
          <p:cNvSpPr txBox="1">
            <a:spLocks noChangeArrowheads="1"/>
          </p:cNvSpPr>
          <p:nvPr/>
        </p:nvSpPr>
        <p:spPr bwMode="auto">
          <a:xfrm>
            <a:off x="9483194" y="5205414"/>
            <a:ext cx="1472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Veri </a:t>
            </a:r>
          </a:p>
        </p:txBody>
      </p:sp>
      <p:sp>
        <p:nvSpPr>
          <p:cNvPr id="38" name="TextBox 111">
            <a:extLst>
              <a:ext uri="{FF2B5EF4-FFF2-40B4-BE49-F238E27FC236}">
                <a16:creationId xmlns:a16="http://schemas.microsoft.com/office/drawing/2014/main" id="{E3C0F9EF-DAC3-4E7D-8DCB-655494C7FB8B}"/>
              </a:ext>
            </a:extLst>
          </p:cNvPr>
          <p:cNvSpPr txBox="1">
            <a:spLocks noChangeArrowheads="1"/>
          </p:cNvSpPr>
          <p:nvPr/>
        </p:nvSpPr>
        <p:spPr bwMode="auto">
          <a:xfrm>
            <a:off x="1193334" y="3641725"/>
            <a:ext cx="14726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Transfer yanıtı </a:t>
            </a:r>
          </a:p>
        </p:txBody>
      </p:sp>
      <p:sp>
        <p:nvSpPr>
          <p:cNvPr id="39" name="TextBox 112">
            <a:extLst>
              <a:ext uri="{FF2B5EF4-FFF2-40B4-BE49-F238E27FC236}">
                <a16:creationId xmlns:a16="http://schemas.microsoft.com/office/drawing/2014/main" id="{317D15B3-B637-4DD7-A41B-C96B15D31091}"/>
              </a:ext>
            </a:extLst>
          </p:cNvPr>
          <p:cNvSpPr txBox="1">
            <a:spLocks noChangeArrowheads="1"/>
          </p:cNvSpPr>
          <p:nvPr/>
        </p:nvSpPr>
        <p:spPr bwMode="auto">
          <a:xfrm>
            <a:off x="1385877" y="4340226"/>
            <a:ext cx="122930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Küresel sinyaller</a:t>
            </a:r>
          </a:p>
        </p:txBody>
      </p:sp>
      <p:sp>
        <p:nvSpPr>
          <p:cNvPr id="40" name="TextBox 113">
            <a:extLst>
              <a:ext uri="{FF2B5EF4-FFF2-40B4-BE49-F238E27FC236}">
                <a16:creationId xmlns:a16="http://schemas.microsoft.com/office/drawing/2014/main" id="{C186AD4D-C539-4E6E-9E54-67945EA1107D}"/>
              </a:ext>
            </a:extLst>
          </p:cNvPr>
          <p:cNvSpPr txBox="1">
            <a:spLocks noChangeArrowheads="1"/>
          </p:cNvSpPr>
          <p:nvPr/>
        </p:nvSpPr>
        <p:spPr bwMode="auto">
          <a:xfrm>
            <a:off x="1487437" y="5129214"/>
            <a:ext cx="12293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Veri </a:t>
            </a:r>
          </a:p>
        </p:txBody>
      </p:sp>
    </p:spTree>
    <p:extLst>
      <p:ext uri="{BB962C8B-B14F-4D97-AF65-F5344CB8AC3E}">
        <p14:creationId xmlns:p14="http://schemas.microsoft.com/office/powerpoint/2010/main" val="4289645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AHB-Lite Slave Arayüzü</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Bir AHB-Lite slave, sistemdeki master tarafından başlatılan aktarıma yanıt verir.</a:t>
            </a:r>
          </a:p>
          <a:p>
            <a:pPr algn="l" rtl="0"/>
            <a:r>
              <a:rPr lang="en-IN" altLang="en-US" dirty="0">
                <a:ea typeface="ＭＳ Ｐゴシック" panose="020B0600070205080204" pitchFamily="34" charset="-128"/>
              </a:rPr>
              <a:t>HSELx sinyali, her seferinde bir slave seçmek için kullanılan adres kod çözücünün çıktısıdır.</a:t>
            </a:r>
            <a:endParaRPr lang="en-US" altLang="en-US" dirty="0">
              <a:ea typeface="ＭＳ Ｐゴシック" panose="020B0600070205080204" pitchFamily="34" charset="-128"/>
            </a:endParaRPr>
          </a:p>
        </p:txBody>
      </p:sp>
      <p:cxnSp>
        <p:nvCxnSpPr>
          <p:cNvPr id="5" name="Straight Arrow Connector 4">
            <a:extLst>
              <a:ext uri="{FF2B5EF4-FFF2-40B4-BE49-F238E27FC236}">
                <a16:creationId xmlns:a16="http://schemas.microsoft.com/office/drawing/2014/main" id="{3DF3E206-CB7B-4FAA-B150-5AED30C57759}"/>
              </a:ext>
            </a:extLst>
          </p:cNvPr>
          <p:cNvCxnSpPr/>
          <p:nvPr/>
        </p:nvCxnSpPr>
        <p:spPr bwMode="auto">
          <a:xfrm>
            <a:off x="3560960" y="3763963"/>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6" name="Straight Arrow Connector 5">
            <a:extLst>
              <a:ext uri="{FF2B5EF4-FFF2-40B4-BE49-F238E27FC236}">
                <a16:creationId xmlns:a16="http://schemas.microsoft.com/office/drawing/2014/main" id="{6E120B99-9074-4653-A1A2-F905810EC6A8}"/>
              </a:ext>
            </a:extLst>
          </p:cNvPr>
          <p:cNvCxnSpPr/>
          <p:nvPr/>
        </p:nvCxnSpPr>
        <p:spPr bwMode="auto">
          <a:xfrm>
            <a:off x="3560960" y="3544888"/>
            <a:ext cx="241628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7" name="Straight Arrow Connector 6">
            <a:extLst>
              <a:ext uri="{FF2B5EF4-FFF2-40B4-BE49-F238E27FC236}">
                <a16:creationId xmlns:a16="http://schemas.microsoft.com/office/drawing/2014/main" id="{AE2F488D-4E15-416D-9DFB-3A57D923376C}"/>
              </a:ext>
            </a:extLst>
          </p:cNvPr>
          <p:cNvCxnSpPr/>
          <p:nvPr/>
        </p:nvCxnSpPr>
        <p:spPr bwMode="auto">
          <a:xfrm>
            <a:off x="3560960" y="4002088"/>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8" name="Straight Arrow Connector 7">
            <a:extLst>
              <a:ext uri="{FF2B5EF4-FFF2-40B4-BE49-F238E27FC236}">
                <a16:creationId xmlns:a16="http://schemas.microsoft.com/office/drawing/2014/main" id="{BFEEDD8E-A6E6-494E-8E40-70FA6E52660A}"/>
              </a:ext>
            </a:extLst>
          </p:cNvPr>
          <p:cNvCxnSpPr/>
          <p:nvPr/>
        </p:nvCxnSpPr>
        <p:spPr bwMode="auto">
          <a:xfrm>
            <a:off x="3560960" y="4232275"/>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9" name="Straight Arrow Connector 8">
            <a:extLst>
              <a:ext uri="{FF2B5EF4-FFF2-40B4-BE49-F238E27FC236}">
                <a16:creationId xmlns:a16="http://schemas.microsoft.com/office/drawing/2014/main" id="{F48811B1-D14B-4B40-9C4A-FD1CC7B20506}"/>
              </a:ext>
            </a:extLst>
          </p:cNvPr>
          <p:cNvCxnSpPr/>
          <p:nvPr/>
        </p:nvCxnSpPr>
        <p:spPr bwMode="auto">
          <a:xfrm>
            <a:off x="3560960" y="4471988"/>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10" name="Straight Arrow Connector 9">
            <a:extLst>
              <a:ext uri="{FF2B5EF4-FFF2-40B4-BE49-F238E27FC236}">
                <a16:creationId xmlns:a16="http://schemas.microsoft.com/office/drawing/2014/main" id="{A534F4B8-771C-4981-AE15-3FF9D4606A9D}"/>
              </a:ext>
            </a:extLst>
          </p:cNvPr>
          <p:cNvCxnSpPr/>
          <p:nvPr/>
        </p:nvCxnSpPr>
        <p:spPr bwMode="auto">
          <a:xfrm>
            <a:off x="3560960" y="4694238"/>
            <a:ext cx="241628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1" name="Straight Arrow Connector 10">
            <a:extLst>
              <a:ext uri="{FF2B5EF4-FFF2-40B4-BE49-F238E27FC236}">
                <a16:creationId xmlns:a16="http://schemas.microsoft.com/office/drawing/2014/main" id="{F42C3740-198F-463E-81CE-67E706F466F0}"/>
              </a:ext>
            </a:extLst>
          </p:cNvPr>
          <p:cNvCxnSpPr/>
          <p:nvPr/>
        </p:nvCxnSpPr>
        <p:spPr bwMode="auto">
          <a:xfrm>
            <a:off x="3560960" y="5221288"/>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837F7C8E-AD48-4BB2-8038-A268AC053A63}"/>
              </a:ext>
            </a:extLst>
          </p:cNvPr>
          <p:cNvCxnSpPr/>
          <p:nvPr/>
        </p:nvCxnSpPr>
        <p:spPr bwMode="auto">
          <a:xfrm>
            <a:off x="3560960" y="5457825"/>
            <a:ext cx="2416289"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3" name="TextBox 80">
            <a:extLst>
              <a:ext uri="{FF2B5EF4-FFF2-40B4-BE49-F238E27FC236}">
                <a16:creationId xmlns:a16="http://schemas.microsoft.com/office/drawing/2014/main" id="{4B52DF73-14EB-4CDF-B2E3-2D6013DBCB0C}"/>
              </a:ext>
            </a:extLst>
          </p:cNvPr>
          <p:cNvSpPr txBox="1">
            <a:spLocks noChangeArrowheads="1"/>
          </p:cNvSpPr>
          <p:nvPr/>
        </p:nvSpPr>
        <p:spPr bwMode="auto">
          <a:xfrm>
            <a:off x="3971432" y="5380038"/>
            <a:ext cx="1478971"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HWDATA [31: 0]</a:t>
            </a:r>
          </a:p>
        </p:txBody>
      </p:sp>
      <p:sp>
        <p:nvSpPr>
          <p:cNvPr id="14" name="TextBox 82">
            <a:extLst>
              <a:ext uri="{FF2B5EF4-FFF2-40B4-BE49-F238E27FC236}">
                <a16:creationId xmlns:a16="http://schemas.microsoft.com/office/drawing/2014/main" id="{F8871E64-E18A-45AF-B8AA-69B899254561}"/>
              </a:ext>
            </a:extLst>
          </p:cNvPr>
          <p:cNvSpPr txBox="1">
            <a:spLocks noChangeArrowheads="1"/>
          </p:cNvSpPr>
          <p:nvPr/>
        </p:nvSpPr>
        <p:spPr bwMode="auto">
          <a:xfrm>
            <a:off x="4013749" y="5113338"/>
            <a:ext cx="136683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HADDR [31: 0]</a:t>
            </a:r>
          </a:p>
        </p:txBody>
      </p:sp>
      <p:sp>
        <p:nvSpPr>
          <p:cNvPr id="15" name="TextBox 83">
            <a:extLst>
              <a:ext uri="{FF2B5EF4-FFF2-40B4-BE49-F238E27FC236}">
                <a16:creationId xmlns:a16="http://schemas.microsoft.com/office/drawing/2014/main" id="{CB6B50DB-8419-4E98-B827-D7FCDACAC08F}"/>
              </a:ext>
            </a:extLst>
          </p:cNvPr>
          <p:cNvSpPr txBox="1">
            <a:spLocks noChangeArrowheads="1"/>
          </p:cNvSpPr>
          <p:nvPr/>
        </p:nvSpPr>
        <p:spPr bwMode="auto">
          <a:xfrm>
            <a:off x="4235912" y="3452814"/>
            <a:ext cx="833641"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HWRITE</a:t>
            </a:r>
          </a:p>
        </p:txBody>
      </p:sp>
      <p:sp>
        <p:nvSpPr>
          <p:cNvPr id="16" name="TextBox 84">
            <a:extLst>
              <a:ext uri="{FF2B5EF4-FFF2-40B4-BE49-F238E27FC236}">
                <a16:creationId xmlns:a16="http://schemas.microsoft.com/office/drawing/2014/main" id="{242DDB51-BC15-4272-A854-CF71F69697E5}"/>
              </a:ext>
            </a:extLst>
          </p:cNvPr>
          <p:cNvSpPr txBox="1">
            <a:spLocks noChangeArrowheads="1"/>
          </p:cNvSpPr>
          <p:nvPr/>
        </p:nvSpPr>
        <p:spPr bwMode="auto">
          <a:xfrm>
            <a:off x="4083572" y="3668713"/>
            <a:ext cx="1131975"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SEÇİM [1: 0]</a:t>
            </a:r>
          </a:p>
        </p:txBody>
      </p:sp>
      <p:sp>
        <p:nvSpPr>
          <p:cNvPr id="17" name="TextBox 85">
            <a:extLst>
              <a:ext uri="{FF2B5EF4-FFF2-40B4-BE49-F238E27FC236}">
                <a16:creationId xmlns:a16="http://schemas.microsoft.com/office/drawing/2014/main" id="{841F041F-FEC9-4F13-9EB0-CC8EA13C7856}"/>
              </a:ext>
            </a:extLst>
          </p:cNvPr>
          <p:cNvSpPr txBox="1">
            <a:spLocks noChangeArrowheads="1"/>
          </p:cNvSpPr>
          <p:nvPr/>
        </p:nvSpPr>
        <p:spPr bwMode="auto">
          <a:xfrm>
            <a:off x="4013749" y="3910014"/>
            <a:ext cx="1366833"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HBURST [2: 0]</a:t>
            </a:r>
          </a:p>
        </p:txBody>
      </p:sp>
      <p:sp>
        <p:nvSpPr>
          <p:cNvPr id="18" name="TextBox 88">
            <a:extLst>
              <a:ext uri="{FF2B5EF4-FFF2-40B4-BE49-F238E27FC236}">
                <a16:creationId xmlns:a16="http://schemas.microsoft.com/office/drawing/2014/main" id="{A4B8D8DB-5806-4F96-AEE2-8A71BB188020}"/>
              </a:ext>
            </a:extLst>
          </p:cNvPr>
          <p:cNvSpPr txBox="1">
            <a:spLocks noChangeArrowheads="1"/>
          </p:cNvSpPr>
          <p:nvPr/>
        </p:nvSpPr>
        <p:spPr bwMode="auto">
          <a:xfrm>
            <a:off x="4083571" y="4132263"/>
            <a:ext cx="1227187"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HPROT [3: 0]</a:t>
            </a:r>
          </a:p>
        </p:txBody>
      </p:sp>
      <p:sp>
        <p:nvSpPr>
          <p:cNvPr id="19" name="TextBox 89">
            <a:extLst>
              <a:ext uri="{FF2B5EF4-FFF2-40B4-BE49-F238E27FC236}">
                <a16:creationId xmlns:a16="http://schemas.microsoft.com/office/drawing/2014/main" id="{806C5A4C-B0B9-4BBC-B318-03520420FA28}"/>
              </a:ext>
            </a:extLst>
          </p:cNvPr>
          <p:cNvSpPr txBox="1">
            <a:spLocks noChangeArrowheads="1"/>
          </p:cNvSpPr>
          <p:nvPr/>
        </p:nvSpPr>
        <p:spPr bwMode="auto">
          <a:xfrm>
            <a:off x="4043371" y="4360863"/>
            <a:ext cx="136683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HTRANS [1: 0]</a:t>
            </a:r>
          </a:p>
        </p:txBody>
      </p:sp>
      <p:sp>
        <p:nvSpPr>
          <p:cNvPr id="20" name="TextBox 90">
            <a:extLst>
              <a:ext uri="{FF2B5EF4-FFF2-40B4-BE49-F238E27FC236}">
                <a16:creationId xmlns:a16="http://schemas.microsoft.com/office/drawing/2014/main" id="{84A5D80D-39A9-410A-B414-56436BC2920B}"/>
              </a:ext>
            </a:extLst>
          </p:cNvPr>
          <p:cNvSpPr txBox="1">
            <a:spLocks noChangeArrowheads="1"/>
          </p:cNvSpPr>
          <p:nvPr/>
        </p:nvSpPr>
        <p:spPr bwMode="auto">
          <a:xfrm>
            <a:off x="4075108" y="4587875"/>
            <a:ext cx="1322401"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HMASTLOCK</a:t>
            </a:r>
          </a:p>
        </p:txBody>
      </p:sp>
      <p:cxnSp>
        <p:nvCxnSpPr>
          <p:cNvPr id="21" name="Straight Arrow Connector 20">
            <a:extLst>
              <a:ext uri="{FF2B5EF4-FFF2-40B4-BE49-F238E27FC236}">
                <a16:creationId xmlns:a16="http://schemas.microsoft.com/office/drawing/2014/main" id="{D574B284-BF34-47DD-B8A3-BBFBFDAE5299}"/>
              </a:ext>
            </a:extLst>
          </p:cNvPr>
          <p:cNvCxnSpPr/>
          <p:nvPr/>
        </p:nvCxnSpPr>
        <p:spPr bwMode="auto">
          <a:xfrm>
            <a:off x="7179046" y="4892675"/>
            <a:ext cx="2418404"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D1CF09B1-8F50-4263-8456-115CD2E3B011}"/>
              </a:ext>
            </a:extLst>
          </p:cNvPr>
          <p:cNvCxnSpPr/>
          <p:nvPr/>
        </p:nvCxnSpPr>
        <p:spPr bwMode="auto">
          <a:xfrm>
            <a:off x="7179046" y="4100513"/>
            <a:ext cx="2418404"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23" name="Straight Arrow Connector 22">
            <a:extLst>
              <a:ext uri="{FF2B5EF4-FFF2-40B4-BE49-F238E27FC236}">
                <a16:creationId xmlns:a16="http://schemas.microsoft.com/office/drawing/2014/main" id="{66C73257-4470-4E5C-A0EE-B2407984CB3C}"/>
              </a:ext>
            </a:extLst>
          </p:cNvPr>
          <p:cNvCxnSpPr/>
          <p:nvPr/>
        </p:nvCxnSpPr>
        <p:spPr bwMode="auto">
          <a:xfrm>
            <a:off x="7179046" y="3884613"/>
            <a:ext cx="2418404"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4" name="TextBox 100">
            <a:extLst>
              <a:ext uri="{FF2B5EF4-FFF2-40B4-BE49-F238E27FC236}">
                <a16:creationId xmlns:a16="http://schemas.microsoft.com/office/drawing/2014/main" id="{C0CFDFA8-B913-4EC2-BA0D-22327ACD1CDF}"/>
              </a:ext>
            </a:extLst>
          </p:cNvPr>
          <p:cNvSpPr txBox="1">
            <a:spLocks noChangeArrowheads="1"/>
          </p:cNvSpPr>
          <p:nvPr/>
        </p:nvSpPr>
        <p:spPr bwMode="auto">
          <a:xfrm>
            <a:off x="7695310" y="3790950"/>
            <a:ext cx="1343558"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HREADYOUT</a:t>
            </a:r>
          </a:p>
        </p:txBody>
      </p:sp>
      <p:sp>
        <p:nvSpPr>
          <p:cNvPr id="25" name="TextBox 101">
            <a:extLst>
              <a:ext uri="{FF2B5EF4-FFF2-40B4-BE49-F238E27FC236}">
                <a16:creationId xmlns:a16="http://schemas.microsoft.com/office/drawing/2014/main" id="{B4F5DD3B-A7E0-464B-B6AF-D86FE4DE7178}"/>
              </a:ext>
            </a:extLst>
          </p:cNvPr>
          <p:cNvSpPr txBox="1">
            <a:spLocks noChangeArrowheads="1"/>
          </p:cNvSpPr>
          <p:nvPr/>
        </p:nvSpPr>
        <p:spPr bwMode="auto">
          <a:xfrm>
            <a:off x="7915358" y="4014788"/>
            <a:ext cx="736312"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HRESP</a:t>
            </a:r>
          </a:p>
        </p:txBody>
      </p:sp>
      <p:sp>
        <p:nvSpPr>
          <p:cNvPr id="26" name="TextBox 106">
            <a:extLst>
              <a:ext uri="{FF2B5EF4-FFF2-40B4-BE49-F238E27FC236}">
                <a16:creationId xmlns:a16="http://schemas.microsoft.com/office/drawing/2014/main" id="{09CEC708-C5BC-4D93-BC68-B785DFFB332F}"/>
              </a:ext>
            </a:extLst>
          </p:cNvPr>
          <p:cNvSpPr txBox="1">
            <a:spLocks noChangeArrowheads="1"/>
          </p:cNvSpPr>
          <p:nvPr/>
        </p:nvSpPr>
        <p:spPr bwMode="auto">
          <a:xfrm>
            <a:off x="7583171" y="4808538"/>
            <a:ext cx="147897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HRDATA [31: 0]</a:t>
            </a:r>
          </a:p>
        </p:txBody>
      </p:sp>
      <p:sp>
        <p:nvSpPr>
          <p:cNvPr id="27" name="Right Brace 26">
            <a:extLst>
              <a:ext uri="{FF2B5EF4-FFF2-40B4-BE49-F238E27FC236}">
                <a16:creationId xmlns:a16="http://schemas.microsoft.com/office/drawing/2014/main" id="{B9B12FD7-1556-42D8-9583-29709FC29E2F}"/>
              </a:ext>
            </a:extLst>
          </p:cNvPr>
          <p:cNvSpPr/>
          <p:nvPr/>
        </p:nvSpPr>
        <p:spPr bwMode="auto">
          <a:xfrm flipH="1">
            <a:off x="3048926" y="3465513"/>
            <a:ext cx="184077" cy="1485901"/>
          </a:xfrm>
          <a:prstGeom prst="rightBrace">
            <a:avLst>
              <a:gd name="adj1" fmla="val 52083"/>
              <a:gd name="adj2" fmla="val 50000"/>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8" name="TextBox 13">
            <a:extLst>
              <a:ext uri="{FF2B5EF4-FFF2-40B4-BE49-F238E27FC236}">
                <a16:creationId xmlns:a16="http://schemas.microsoft.com/office/drawing/2014/main" id="{1FB6C93B-2B74-45EF-8D95-E3DD70F7CB77}"/>
              </a:ext>
            </a:extLst>
          </p:cNvPr>
          <p:cNvSpPr txBox="1">
            <a:spLocks noChangeArrowheads="1"/>
          </p:cNvSpPr>
          <p:nvPr/>
        </p:nvSpPr>
        <p:spPr bwMode="auto">
          <a:xfrm>
            <a:off x="1419729" y="3910014"/>
            <a:ext cx="14726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KONTROL sinyalleri</a:t>
            </a:r>
          </a:p>
        </p:txBody>
      </p:sp>
      <p:sp>
        <p:nvSpPr>
          <p:cNvPr id="29" name="TextBox 109">
            <a:extLst>
              <a:ext uri="{FF2B5EF4-FFF2-40B4-BE49-F238E27FC236}">
                <a16:creationId xmlns:a16="http://schemas.microsoft.com/office/drawing/2014/main" id="{4653D67B-8087-4AF3-B271-8EEFFDBDE944}"/>
              </a:ext>
            </a:extLst>
          </p:cNvPr>
          <p:cNvSpPr txBox="1">
            <a:spLocks noChangeArrowheads="1"/>
          </p:cNvSpPr>
          <p:nvPr/>
        </p:nvSpPr>
        <p:spPr bwMode="auto">
          <a:xfrm>
            <a:off x="1760379" y="5016501"/>
            <a:ext cx="1472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Adres </a:t>
            </a:r>
          </a:p>
        </p:txBody>
      </p:sp>
      <p:sp>
        <p:nvSpPr>
          <p:cNvPr id="30" name="TextBox 110">
            <a:extLst>
              <a:ext uri="{FF2B5EF4-FFF2-40B4-BE49-F238E27FC236}">
                <a16:creationId xmlns:a16="http://schemas.microsoft.com/office/drawing/2014/main" id="{99A1187B-4DC4-4D96-B764-CB151A66E7D0}"/>
              </a:ext>
            </a:extLst>
          </p:cNvPr>
          <p:cNvSpPr txBox="1">
            <a:spLocks noChangeArrowheads="1"/>
          </p:cNvSpPr>
          <p:nvPr/>
        </p:nvSpPr>
        <p:spPr bwMode="auto">
          <a:xfrm>
            <a:off x="2111609" y="5303839"/>
            <a:ext cx="926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Veri </a:t>
            </a:r>
          </a:p>
        </p:txBody>
      </p:sp>
      <p:sp>
        <p:nvSpPr>
          <p:cNvPr id="31" name="TextBox 111">
            <a:extLst>
              <a:ext uri="{FF2B5EF4-FFF2-40B4-BE49-F238E27FC236}">
                <a16:creationId xmlns:a16="http://schemas.microsoft.com/office/drawing/2014/main" id="{827B307B-E851-4588-83A4-4D613A3C96E3}"/>
              </a:ext>
            </a:extLst>
          </p:cNvPr>
          <p:cNvSpPr txBox="1">
            <a:spLocks noChangeArrowheads="1"/>
          </p:cNvSpPr>
          <p:nvPr/>
        </p:nvSpPr>
        <p:spPr bwMode="auto">
          <a:xfrm>
            <a:off x="10031198" y="3717925"/>
            <a:ext cx="14726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Transfer yanıtı </a:t>
            </a:r>
          </a:p>
        </p:txBody>
      </p:sp>
      <p:sp>
        <p:nvSpPr>
          <p:cNvPr id="32" name="Rectangle 31">
            <a:extLst>
              <a:ext uri="{FF2B5EF4-FFF2-40B4-BE49-F238E27FC236}">
                <a16:creationId xmlns:a16="http://schemas.microsoft.com/office/drawing/2014/main" id="{127CF456-1DD9-49BE-AB3B-874F4450EA9A}"/>
              </a:ext>
            </a:extLst>
          </p:cNvPr>
          <p:cNvSpPr/>
          <p:nvPr/>
        </p:nvSpPr>
        <p:spPr bwMode="auto">
          <a:xfrm>
            <a:off x="6011102" y="3079751"/>
            <a:ext cx="1167944" cy="3038475"/>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dirty="0">
                <a:cs typeface="+mn-cs"/>
              </a:rPr>
              <a:t>Köle x</a:t>
            </a:r>
          </a:p>
        </p:txBody>
      </p:sp>
      <p:cxnSp>
        <p:nvCxnSpPr>
          <p:cNvPr id="33" name="Straight Arrow Connector 32">
            <a:extLst>
              <a:ext uri="{FF2B5EF4-FFF2-40B4-BE49-F238E27FC236}">
                <a16:creationId xmlns:a16="http://schemas.microsoft.com/office/drawing/2014/main" id="{9263C8FF-880E-4A60-AC92-D46D5F9A3C53}"/>
              </a:ext>
            </a:extLst>
          </p:cNvPr>
          <p:cNvCxnSpPr/>
          <p:nvPr/>
        </p:nvCxnSpPr>
        <p:spPr bwMode="auto">
          <a:xfrm>
            <a:off x="3560960" y="3213100"/>
            <a:ext cx="241628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34" name="TextBox 41">
            <a:extLst>
              <a:ext uri="{FF2B5EF4-FFF2-40B4-BE49-F238E27FC236}">
                <a16:creationId xmlns:a16="http://schemas.microsoft.com/office/drawing/2014/main" id="{7BCD0F1F-CA20-487A-A820-832A9C35CA73}"/>
              </a:ext>
            </a:extLst>
          </p:cNvPr>
          <p:cNvSpPr txBox="1">
            <a:spLocks noChangeArrowheads="1"/>
          </p:cNvSpPr>
          <p:nvPr/>
        </p:nvSpPr>
        <p:spPr bwMode="auto">
          <a:xfrm>
            <a:off x="4320546" y="3121025"/>
            <a:ext cx="68976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HSELx</a:t>
            </a:r>
          </a:p>
        </p:txBody>
      </p:sp>
      <p:cxnSp>
        <p:nvCxnSpPr>
          <p:cNvPr id="35" name="Straight Arrow Connector 34">
            <a:extLst>
              <a:ext uri="{FF2B5EF4-FFF2-40B4-BE49-F238E27FC236}">
                <a16:creationId xmlns:a16="http://schemas.microsoft.com/office/drawing/2014/main" id="{FEEA294E-D2A1-47D7-A745-319F43A7563C}"/>
              </a:ext>
            </a:extLst>
          </p:cNvPr>
          <p:cNvCxnSpPr/>
          <p:nvPr/>
        </p:nvCxnSpPr>
        <p:spPr bwMode="auto">
          <a:xfrm>
            <a:off x="3594813" y="6008688"/>
            <a:ext cx="241628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36" name="Straight Arrow Connector 35">
            <a:extLst>
              <a:ext uri="{FF2B5EF4-FFF2-40B4-BE49-F238E27FC236}">
                <a16:creationId xmlns:a16="http://schemas.microsoft.com/office/drawing/2014/main" id="{B7EE30F4-1C3B-40D6-BFCC-EADB689DDE45}"/>
              </a:ext>
            </a:extLst>
          </p:cNvPr>
          <p:cNvCxnSpPr/>
          <p:nvPr/>
        </p:nvCxnSpPr>
        <p:spPr bwMode="auto">
          <a:xfrm>
            <a:off x="3594813" y="5792788"/>
            <a:ext cx="241628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37" name="TextBox 44">
            <a:extLst>
              <a:ext uri="{FF2B5EF4-FFF2-40B4-BE49-F238E27FC236}">
                <a16:creationId xmlns:a16="http://schemas.microsoft.com/office/drawing/2014/main" id="{95491D79-C0B1-4304-9C23-90A347C275CD}"/>
              </a:ext>
            </a:extLst>
          </p:cNvPr>
          <p:cNvSpPr txBox="1">
            <a:spLocks noChangeArrowheads="1"/>
          </p:cNvSpPr>
          <p:nvPr/>
        </p:nvSpPr>
        <p:spPr bwMode="auto">
          <a:xfrm>
            <a:off x="4197826" y="5700713"/>
            <a:ext cx="992330"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HRESETn</a:t>
            </a:r>
          </a:p>
        </p:txBody>
      </p:sp>
      <p:sp>
        <p:nvSpPr>
          <p:cNvPr id="38" name="TextBox 45">
            <a:extLst>
              <a:ext uri="{FF2B5EF4-FFF2-40B4-BE49-F238E27FC236}">
                <a16:creationId xmlns:a16="http://schemas.microsoft.com/office/drawing/2014/main" id="{AAD69DC1-083C-494C-AF46-CC48DB38A33C}"/>
              </a:ext>
            </a:extLst>
          </p:cNvPr>
          <p:cNvSpPr txBox="1">
            <a:spLocks noChangeArrowheads="1"/>
          </p:cNvSpPr>
          <p:nvPr/>
        </p:nvSpPr>
        <p:spPr bwMode="auto">
          <a:xfrm>
            <a:off x="4369210" y="5934075"/>
            <a:ext cx="567045"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HCLK</a:t>
            </a:r>
          </a:p>
        </p:txBody>
      </p:sp>
      <p:sp>
        <p:nvSpPr>
          <p:cNvPr id="39" name="Right Brace 38">
            <a:extLst>
              <a:ext uri="{FF2B5EF4-FFF2-40B4-BE49-F238E27FC236}">
                <a16:creationId xmlns:a16="http://schemas.microsoft.com/office/drawing/2014/main" id="{43FA6962-A5DB-414D-949F-38DE8B61A104}"/>
              </a:ext>
            </a:extLst>
          </p:cNvPr>
          <p:cNvSpPr/>
          <p:nvPr/>
        </p:nvSpPr>
        <p:spPr bwMode="auto">
          <a:xfrm flipH="1">
            <a:off x="3078548" y="5699125"/>
            <a:ext cx="133297" cy="407988"/>
          </a:xfrm>
          <a:prstGeom prst="rightBrace">
            <a:avLst>
              <a:gd name="adj1" fmla="val 52083"/>
              <a:gd name="adj2" fmla="val 50000"/>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40" name="TextBox 47">
            <a:extLst>
              <a:ext uri="{FF2B5EF4-FFF2-40B4-BE49-F238E27FC236}">
                <a16:creationId xmlns:a16="http://schemas.microsoft.com/office/drawing/2014/main" id="{A3196DC0-4385-483D-8422-30B0960F8540}"/>
              </a:ext>
            </a:extLst>
          </p:cNvPr>
          <p:cNvSpPr txBox="1">
            <a:spLocks noChangeArrowheads="1"/>
          </p:cNvSpPr>
          <p:nvPr/>
        </p:nvSpPr>
        <p:spPr bwMode="auto">
          <a:xfrm>
            <a:off x="1167944" y="5730876"/>
            <a:ext cx="21581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Küresel sinyaller</a:t>
            </a:r>
          </a:p>
        </p:txBody>
      </p:sp>
      <p:sp>
        <p:nvSpPr>
          <p:cNvPr id="41" name="TextBox 48">
            <a:extLst>
              <a:ext uri="{FF2B5EF4-FFF2-40B4-BE49-F238E27FC236}">
                <a16:creationId xmlns:a16="http://schemas.microsoft.com/office/drawing/2014/main" id="{C9EFFF96-06B8-43C6-9011-0B256EA7FCA4}"/>
              </a:ext>
            </a:extLst>
          </p:cNvPr>
          <p:cNvSpPr txBox="1">
            <a:spLocks noChangeArrowheads="1"/>
          </p:cNvSpPr>
          <p:nvPr/>
        </p:nvSpPr>
        <p:spPr bwMode="auto">
          <a:xfrm>
            <a:off x="1303357" y="3014664"/>
            <a:ext cx="21581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Sinyal seçin</a:t>
            </a:r>
          </a:p>
        </p:txBody>
      </p:sp>
      <p:sp>
        <p:nvSpPr>
          <p:cNvPr id="42" name="Right Brace 41">
            <a:extLst>
              <a:ext uri="{FF2B5EF4-FFF2-40B4-BE49-F238E27FC236}">
                <a16:creationId xmlns:a16="http://schemas.microsoft.com/office/drawing/2014/main" id="{CFF050AC-66C4-4069-A1A8-14CA1E77A4F2}"/>
              </a:ext>
            </a:extLst>
          </p:cNvPr>
          <p:cNvSpPr/>
          <p:nvPr/>
        </p:nvSpPr>
        <p:spPr bwMode="auto">
          <a:xfrm>
            <a:off x="9796340" y="3794125"/>
            <a:ext cx="156572" cy="407988"/>
          </a:xfrm>
          <a:prstGeom prst="rightBrace">
            <a:avLst>
              <a:gd name="adj1" fmla="val 52083"/>
              <a:gd name="adj2" fmla="val 50000"/>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43" name="TextBox 50">
            <a:extLst>
              <a:ext uri="{FF2B5EF4-FFF2-40B4-BE49-F238E27FC236}">
                <a16:creationId xmlns:a16="http://schemas.microsoft.com/office/drawing/2014/main" id="{6751E3E3-D49C-4CF5-AE19-162237CF8708}"/>
              </a:ext>
            </a:extLst>
          </p:cNvPr>
          <p:cNvSpPr txBox="1">
            <a:spLocks noChangeArrowheads="1"/>
          </p:cNvSpPr>
          <p:nvPr/>
        </p:nvSpPr>
        <p:spPr bwMode="auto">
          <a:xfrm>
            <a:off x="10081979" y="4746626"/>
            <a:ext cx="92462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Veri </a:t>
            </a:r>
          </a:p>
        </p:txBody>
      </p:sp>
      <p:cxnSp>
        <p:nvCxnSpPr>
          <p:cNvPr id="44" name="Straight Arrow Connector 43">
            <a:extLst>
              <a:ext uri="{FF2B5EF4-FFF2-40B4-BE49-F238E27FC236}">
                <a16:creationId xmlns:a16="http://schemas.microsoft.com/office/drawing/2014/main" id="{5448716B-B3E8-47B6-8CE3-EB3EB1400298}"/>
              </a:ext>
            </a:extLst>
          </p:cNvPr>
          <p:cNvCxnSpPr/>
          <p:nvPr/>
        </p:nvCxnSpPr>
        <p:spPr bwMode="auto">
          <a:xfrm>
            <a:off x="3560960" y="4913314"/>
            <a:ext cx="2416289"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45" name="TextBox 100">
            <a:extLst>
              <a:ext uri="{FF2B5EF4-FFF2-40B4-BE49-F238E27FC236}">
                <a16:creationId xmlns:a16="http://schemas.microsoft.com/office/drawing/2014/main" id="{CF2A4FD8-CEF3-46A5-843E-F895B5637E4D}"/>
              </a:ext>
            </a:extLst>
          </p:cNvPr>
          <p:cNvSpPr txBox="1">
            <a:spLocks noChangeArrowheads="1"/>
          </p:cNvSpPr>
          <p:nvPr/>
        </p:nvSpPr>
        <p:spPr bwMode="auto">
          <a:xfrm>
            <a:off x="4204177" y="4820445"/>
            <a:ext cx="884421" cy="1846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HREADY</a:t>
            </a:r>
          </a:p>
        </p:txBody>
      </p:sp>
    </p:spTree>
    <p:extLst>
      <p:ext uri="{BB962C8B-B14F-4D97-AF65-F5344CB8AC3E}">
        <p14:creationId xmlns:p14="http://schemas.microsoft.com/office/powerpoint/2010/main" val="3176279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Adres Kod Çözücü</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US" dirty="0"/>
              <a:t>Adres kod çözücü</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Mevcut adres veriyoluna bağlı olarak slave'lerden birini seçer</a:t>
            </a:r>
          </a:p>
          <a:p>
            <a:pPr lvl="1" algn="l" rtl="0"/>
            <a:r>
              <a:rPr lang="en-IN" altLang="en-US" dirty="0">
                <a:ea typeface="ＭＳ Ｐゴシック" panose="020B0600070205080204" pitchFamily="34" charset="-128"/>
              </a:rPr>
              <a:t>Ayrıca bağımlı çoklayıcıyı da bilgilendirir</a:t>
            </a:r>
            <a:endParaRPr lang="en-US" altLang="en-US" dirty="0">
              <a:ea typeface="ＭＳ Ｐゴシック" panose="020B0600070205080204" pitchFamily="34" charset="-128"/>
            </a:endParaRPr>
          </a:p>
        </p:txBody>
      </p:sp>
      <p:cxnSp>
        <p:nvCxnSpPr>
          <p:cNvPr id="5" name="Straight Arrow Connector 4">
            <a:extLst>
              <a:ext uri="{FF2B5EF4-FFF2-40B4-BE49-F238E27FC236}">
                <a16:creationId xmlns:a16="http://schemas.microsoft.com/office/drawing/2014/main" id="{12D3D1B5-265B-4679-B7DA-0C95146F7CDA}"/>
              </a:ext>
            </a:extLst>
          </p:cNvPr>
          <p:cNvCxnSpPr/>
          <p:nvPr/>
        </p:nvCxnSpPr>
        <p:spPr bwMode="auto">
          <a:xfrm>
            <a:off x="6412055" y="3926681"/>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6" name="Straight Arrow Connector 5">
            <a:extLst>
              <a:ext uri="{FF2B5EF4-FFF2-40B4-BE49-F238E27FC236}">
                <a16:creationId xmlns:a16="http://schemas.microsoft.com/office/drawing/2014/main" id="{5B0693D6-0130-4E2C-A925-D280B50C75F9}"/>
              </a:ext>
            </a:extLst>
          </p:cNvPr>
          <p:cNvCxnSpPr/>
          <p:nvPr/>
        </p:nvCxnSpPr>
        <p:spPr bwMode="auto">
          <a:xfrm>
            <a:off x="6412055" y="4298156"/>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7" name="Straight Arrow Connector 6">
            <a:extLst>
              <a:ext uri="{FF2B5EF4-FFF2-40B4-BE49-F238E27FC236}">
                <a16:creationId xmlns:a16="http://schemas.microsoft.com/office/drawing/2014/main" id="{958F5AD3-82CD-4392-A323-FD52C969C95D}"/>
              </a:ext>
            </a:extLst>
          </p:cNvPr>
          <p:cNvCxnSpPr/>
          <p:nvPr/>
        </p:nvCxnSpPr>
        <p:spPr bwMode="auto">
          <a:xfrm>
            <a:off x="6412055" y="3569493"/>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8" name="Straight Arrow Connector 7">
            <a:extLst>
              <a:ext uri="{FF2B5EF4-FFF2-40B4-BE49-F238E27FC236}">
                <a16:creationId xmlns:a16="http://schemas.microsoft.com/office/drawing/2014/main" id="{8361F7B1-E0F3-4BF3-BE48-5A5B7438FAC5}"/>
              </a:ext>
            </a:extLst>
          </p:cNvPr>
          <p:cNvCxnSpPr/>
          <p:nvPr/>
        </p:nvCxnSpPr>
        <p:spPr bwMode="auto">
          <a:xfrm>
            <a:off x="4029619" y="3715543"/>
            <a:ext cx="700342"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9" name="TextBox 48">
            <a:extLst>
              <a:ext uri="{FF2B5EF4-FFF2-40B4-BE49-F238E27FC236}">
                <a16:creationId xmlns:a16="http://schemas.microsoft.com/office/drawing/2014/main" id="{584099C7-F0C4-4D89-9A5F-077661B597FC}"/>
              </a:ext>
            </a:extLst>
          </p:cNvPr>
          <p:cNvSpPr txBox="1">
            <a:spLocks noChangeArrowheads="1"/>
          </p:cNvSpPr>
          <p:nvPr/>
        </p:nvSpPr>
        <p:spPr bwMode="auto">
          <a:xfrm>
            <a:off x="2637397" y="3617118"/>
            <a:ext cx="139222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HADDR [31: 0]</a:t>
            </a:r>
          </a:p>
        </p:txBody>
      </p:sp>
      <p:sp>
        <p:nvSpPr>
          <p:cNvPr id="10" name="TextBox 49">
            <a:extLst>
              <a:ext uri="{FF2B5EF4-FFF2-40B4-BE49-F238E27FC236}">
                <a16:creationId xmlns:a16="http://schemas.microsoft.com/office/drawing/2014/main" id="{3D16D54D-8EC9-4630-A2AE-94FEDA2E6064}"/>
              </a:ext>
            </a:extLst>
          </p:cNvPr>
          <p:cNvSpPr txBox="1">
            <a:spLocks noChangeArrowheads="1"/>
          </p:cNvSpPr>
          <p:nvPr/>
        </p:nvSpPr>
        <p:spPr bwMode="auto">
          <a:xfrm>
            <a:off x="6310494" y="2948781"/>
            <a:ext cx="2198357"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Çoklayıcı seçimi</a:t>
            </a:r>
          </a:p>
        </p:txBody>
      </p:sp>
      <p:sp>
        <p:nvSpPr>
          <p:cNvPr id="11" name="TextBox 51">
            <a:extLst>
              <a:ext uri="{FF2B5EF4-FFF2-40B4-BE49-F238E27FC236}">
                <a16:creationId xmlns:a16="http://schemas.microsoft.com/office/drawing/2014/main" id="{D952F7F8-330D-4229-A41D-F4ECCE87BB82}"/>
              </a:ext>
            </a:extLst>
          </p:cNvPr>
          <p:cNvSpPr txBox="1">
            <a:spLocks noChangeArrowheads="1"/>
          </p:cNvSpPr>
          <p:nvPr/>
        </p:nvSpPr>
        <p:spPr bwMode="auto">
          <a:xfrm>
            <a:off x="6547469" y="3467893"/>
            <a:ext cx="78074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HSEL_1</a:t>
            </a:r>
          </a:p>
        </p:txBody>
      </p:sp>
      <p:sp>
        <p:nvSpPr>
          <p:cNvPr id="12" name="TextBox 52">
            <a:extLst>
              <a:ext uri="{FF2B5EF4-FFF2-40B4-BE49-F238E27FC236}">
                <a16:creationId xmlns:a16="http://schemas.microsoft.com/office/drawing/2014/main" id="{18CE6048-3C20-44A8-A208-CF51F2970845}"/>
              </a:ext>
            </a:extLst>
          </p:cNvPr>
          <p:cNvSpPr txBox="1">
            <a:spLocks noChangeArrowheads="1"/>
          </p:cNvSpPr>
          <p:nvPr/>
        </p:nvSpPr>
        <p:spPr bwMode="auto">
          <a:xfrm>
            <a:off x="6547469" y="3825081"/>
            <a:ext cx="78074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HSEL_2</a:t>
            </a:r>
          </a:p>
        </p:txBody>
      </p:sp>
      <p:sp>
        <p:nvSpPr>
          <p:cNvPr id="13" name="TextBox 53">
            <a:extLst>
              <a:ext uri="{FF2B5EF4-FFF2-40B4-BE49-F238E27FC236}">
                <a16:creationId xmlns:a16="http://schemas.microsoft.com/office/drawing/2014/main" id="{29230798-6173-4B79-8A12-6F0F463EC2EA}"/>
              </a:ext>
            </a:extLst>
          </p:cNvPr>
          <p:cNvSpPr txBox="1">
            <a:spLocks noChangeArrowheads="1"/>
          </p:cNvSpPr>
          <p:nvPr/>
        </p:nvSpPr>
        <p:spPr bwMode="auto">
          <a:xfrm>
            <a:off x="6547469" y="4206082"/>
            <a:ext cx="780744"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HSEL_3</a:t>
            </a:r>
          </a:p>
        </p:txBody>
      </p:sp>
      <p:sp>
        <p:nvSpPr>
          <p:cNvPr id="14" name="Rectangle 13">
            <a:extLst>
              <a:ext uri="{FF2B5EF4-FFF2-40B4-BE49-F238E27FC236}">
                <a16:creationId xmlns:a16="http://schemas.microsoft.com/office/drawing/2014/main" id="{2171E0A7-3A93-47C8-AAB1-64585FB4F0DB}"/>
              </a:ext>
            </a:extLst>
          </p:cNvPr>
          <p:cNvSpPr/>
          <p:nvPr/>
        </p:nvSpPr>
        <p:spPr bwMode="auto">
          <a:xfrm>
            <a:off x="4729962" y="3045618"/>
            <a:ext cx="1682093" cy="1423988"/>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dirty="0">
                <a:cs typeface="+mn-cs"/>
              </a:rPr>
              <a:t>Adres</a:t>
            </a:r>
          </a:p>
          <a:p>
            <a:pPr algn="ctr" rtl="0">
              <a:defRPr/>
            </a:pPr>
            <a:r>
              <a:rPr lang="en-GB" dirty="0">
                <a:cs typeface="+mn-cs"/>
              </a:rPr>
              <a:t>Kod çözücü</a:t>
            </a:r>
          </a:p>
        </p:txBody>
      </p:sp>
      <p:cxnSp>
        <p:nvCxnSpPr>
          <p:cNvPr id="15" name="Elbow Connector 88">
            <a:extLst>
              <a:ext uri="{FF2B5EF4-FFF2-40B4-BE49-F238E27FC236}">
                <a16:creationId xmlns:a16="http://schemas.microsoft.com/office/drawing/2014/main" id="{268F9F91-0742-4524-A644-BA633966EBD6}"/>
              </a:ext>
            </a:extLst>
          </p:cNvPr>
          <p:cNvCxnSpPr/>
          <p:nvPr/>
        </p:nvCxnSpPr>
        <p:spPr bwMode="auto">
          <a:xfrm flipV="1">
            <a:off x="6412055" y="3226594"/>
            <a:ext cx="1933876" cy="1"/>
          </a:xfrm>
          <a:prstGeom prst="bentConnector3">
            <a:avLst>
              <a:gd name="adj1" fmla="val 50000"/>
            </a:avLst>
          </a:prstGeom>
          <a:noFill/>
          <a:ln w="38100" cap="flat" cmpd="sng" algn="ctr">
            <a:solidFill>
              <a:schemeClr val="tx1">
                <a:lumMod val="50000"/>
                <a:lumOff val="50000"/>
              </a:schemeClr>
            </a:solidFill>
            <a:prstDash val="solid"/>
            <a:round/>
            <a:headEnd type="none" w="med" len="med"/>
            <a:tailEnd type="triangle" w="lg" len="lg"/>
          </a:ln>
          <a:effectLst/>
        </p:spPr>
      </p:cxnSp>
    </p:spTree>
    <p:extLst>
      <p:ext uri="{BB962C8B-B14F-4D97-AF65-F5344CB8AC3E}">
        <p14:creationId xmlns:p14="http://schemas.microsoft.com/office/powerpoint/2010/main" val="1198829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Köle Çoklayıcı </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US" dirty="0"/>
              <a:t>Bağımlı çoklayıcı</a:t>
            </a:r>
            <a:endParaRPr lang="en-US" altLang="en-US" dirty="0">
              <a:ea typeface="ＭＳ Ｐゴシック" panose="020B0600070205080204" pitchFamily="34" charset="-128"/>
            </a:endParaRPr>
          </a:p>
          <a:p>
            <a:pPr lvl="1" algn="l" rtl="0"/>
            <a:r>
              <a:rPr lang="en-US" dirty="0"/>
              <a:t>Tüm ikincil cihazlardan gelen yanıt sinyallerini (HRDATA, HREADY ve HRESP) girer ve adres kod çözücüden seçim sinyaline bağlı olarak bunlardan birini çıkarır. </a:t>
            </a:r>
            <a:endParaRPr lang="en-US" altLang="en-US" dirty="0">
              <a:ea typeface="ＭＳ Ｐゴシック" panose="020B0600070205080204" pitchFamily="34" charset="-128"/>
            </a:endParaRPr>
          </a:p>
        </p:txBody>
      </p:sp>
      <p:cxnSp>
        <p:nvCxnSpPr>
          <p:cNvPr id="5" name="Straight Arrow Connector 4">
            <a:extLst>
              <a:ext uri="{FF2B5EF4-FFF2-40B4-BE49-F238E27FC236}">
                <a16:creationId xmlns:a16="http://schemas.microsoft.com/office/drawing/2014/main" id="{EE6AE525-5120-46B1-AAF7-14EFB2E1D801}"/>
              </a:ext>
            </a:extLst>
          </p:cNvPr>
          <p:cNvCxnSpPr/>
          <p:nvPr/>
        </p:nvCxnSpPr>
        <p:spPr bwMode="auto">
          <a:xfrm>
            <a:off x="3668867" y="4205287"/>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6" name="Straight Arrow Connector 5">
            <a:extLst>
              <a:ext uri="{FF2B5EF4-FFF2-40B4-BE49-F238E27FC236}">
                <a16:creationId xmlns:a16="http://schemas.microsoft.com/office/drawing/2014/main" id="{EAF418D8-9D6D-4EA9-BDEA-6BC0C760BFFA}"/>
              </a:ext>
            </a:extLst>
          </p:cNvPr>
          <p:cNvCxnSpPr/>
          <p:nvPr/>
        </p:nvCxnSpPr>
        <p:spPr bwMode="auto">
          <a:xfrm>
            <a:off x="3668867" y="4576762"/>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7" name="Straight Arrow Connector 6">
            <a:extLst>
              <a:ext uri="{FF2B5EF4-FFF2-40B4-BE49-F238E27FC236}">
                <a16:creationId xmlns:a16="http://schemas.microsoft.com/office/drawing/2014/main" id="{EDDCA76A-4353-4FAA-B21B-F1FC8065997F}"/>
              </a:ext>
            </a:extLst>
          </p:cNvPr>
          <p:cNvCxnSpPr/>
          <p:nvPr/>
        </p:nvCxnSpPr>
        <p:spPr bwMode="auto">
          <a:xfrm>
            <a:off x="3668867" y="3848099"/>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8" name="Flowchart: Manual Operation 7">
            <a:extLst>
              <a:ext uri="{FF2B5EF4-FFF2-40B4-BE49-F238E27FC236}">
                <a16:creationId xmlns:a16="http://schemas.microsoft.com/office/drawing/2014/main" id="{56D27B06-96B4-46D6-B55D-C52E313C506E}"/>
              </a:ext>
            </a:extLst>
          </p:cNvPr>
          <p:cNvSpPr/>
          <p:nvPr/>
        </p:nvSpPr>
        <p:spPr bwMode="auto">
          <a:xfrm rot="16200000">
            <a:off x="7983513" y="3428410"/>
            <a:ext cx="1763713" cy="1040993"/>
          </a:xfrm>
          <a:prstGeom prst="flowChartManualOperation">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9" name="TextBox 45">
            <a:extLst>
              <a:ext uri="{FF2B5EF4-FFF2-40B4-BE49-F238E27FC236}">
                <a16:creationId xmlns:a16="http://schemas.microsoft.com/office/drawing/2014/main" id="{84338049-604C-407C-B34B-C68F8C47E379}"/>
              </a:ext>
            </a:extLst>
          </p:cNvPr>
          <p:cNvSpPr txBox="1">
            <a:spLocks noChangeArrowheads="1"/>
          </p:cNvSpPr>
          <p:nvPr/>
        </p:nvSpPr>
        <p:spPr bwMode="auto">
          <a:xfrm rot="-5400000">
            <a:off x="8200218" y="3649990"/>
            <a:ext cx="1273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dirty="0"/>
              <a:t>Köle</a:t>
            </a:r>
          </a:p>
          <a:p>
            <a:pPr algn="ctr" rtl="0" eaLnBrk="1" hangingPunct="1"/>
            <a:r>
              <a:rPr lang="en-GB" dirty="0"/>
              <a:t>Çoklayıcı</a:t>
            </a:r>
          </a:p>
        </p:txBody>
      </p:sp>
      <p:cxnSp>
        <p:nvCxnSpPr>
          <p:cNvPr id="10" name="Straight Arrow Connector 9">
            <a:extLst>
              <a:ext uri="{FF2B5EF4-FFF2-40B4-BE49-F238E27FC236}">
                <a16:creationId xmlns:a16="http://schemas.microsoft.com/office/drawing/2014/main" id="{0DF80DA8-3FF0-4A2E-8053-379021DCF599}"/>
              </a:ext>
            </a:extLst>
          </p:cNvPr>
          <p:cNvCxnSpPr/>
          <p:nvPr/>
        </p:nvCxnSpPr>
        <p:spPr bwMode="auto">
          <a:xfrm>
            <a:off x="1286431" y="3994149"/>
            <a:ext cx="700342"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1" name="TextBox 48">
            <a:extLst>
              <a:ext uri="{FF2B5EF4-FFF2-40B4-BE49-F238E27FC236}">
                <a16:creationId xmlns:a16="http://schemas.microsoft.com/office/drawing/2014/main" id="{155C9ACE-7F5F-46E0-8E2E-583608802C65}"/>
              </a:ext>
            </a:extLst>
          </p:cNvPr>
          <p:cNvSpPr txBox="1">
            <a:spLocks noChangeArrowheads="1"/>
          </p:cNvSpPr>
          <p:nvPr/>
        </p:nvSpPr>
        <p:spPr bwMode="auto">
          <a:xfrm>
            <a:off x="244380" y="3884612"/>
            <a:ext cx="139222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HADDR [31: 0]</a:t>
            </a:r>
          </a:p>
        </p:txBody>
      </p:sp>
      <p:sp>
        <p:nvSpPr>
          <p:cNvPr id="12" name="TextBox 49">
            <a:extLst>
              <a:ext uri="{FF2B5EF4-FFF2-40B4-BE49-F238E27FC236}">
                <a16:creationId xmlns:a16="http://schemas.microsoft.com/office/drawing/2014/main" id="{E8799602-F871-4914-96EC-C3CB308FCDD2}"/>
              </a:ext>
            </a:extLst>
          </p:cNvPr>
          <p:cNvSpPr txBox="1">
            <a:spLocks noChangeArrowheads="1"/>
          </p:cNvSpPr>
          <p:nvPr/>
        </p:nvSpPr>
        <p:spPr bwMode="auto">
          <a:xfrm>
            <a:off x="3567306" y="3227387"/>
            <a:ext cx="2198357"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Çoklayıcı Seçimi</a:t>
            </a:r>
          </a:p>
        </p:txBody>
      </p:sp>
      <p:sp>
        <p:nvSpPr>
          <p:cNvPr id="13" name="TextBox 51">
            <a:extLst>
              <a:ext uri="{FF2B5EF4-FFF2-40B4-BE49-F238E27FC236}">
                <a16:creationId xmlns:a16="http://schemas.microsoft.com/office/drawing/2014/main" id="{C6FF89B5-50FF-4024-BD9D-736826D55E28}"/>
              </a:ext>
            </a:extLst>
          </p:cNvPr>
          <p:cNvSpPr txBox="1">
            <a:spLocks noChangeArrowheads="1"/>
          </p:cNvSpPr>
          <p:nvPr/>
        </p:nvSpPr>
        <p:spPr bwMode="auto">
          <a:xfrm>
            <a:off x="3804281" y="3746499"/>
            <a:ext cx="78074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HSEL_1</a:t>
            </a:r>
          </a:p>
        </p:txBody>
      </p:sp>
      <p:sp>
        <p:nvSpPr>
          <p:cNvPr id="14" name="TextBox 52">
            <a:extLst>
              <a:ext uri="{FF2B5EF4-FFF2-40B4-BE49-F238E27FC236}">
                <a16:creationId xmlns:a16="http://schemas.microsoft.com/office/drawing/2014/main" id="{278A2CA9-7DD9-4C3F-AD8D-775E27E8EC57}"/>
              </a:ext>
            </a:extLst>
          </p:cNvPr>
          <p:cNvSpPr txBox="1">
            <a:spLocks noChangeArrowheads="1"/>
          </p:cNvSpPr>
          <p:nvPr/>
        </p:nvSpPr>
        <p:spPr bwMode="auto">
          <a:xfrm>
            <a:off x="3804281" y="4103687"/>
            <a:ext cx="78074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HSEL_2</a:t>
            </a:r>
          </a:p>
        </p:txBody>
      </p:sp>
      <p:sp>
        <p:nvSpPr>
          <p:cNvPr id="15" name="TextBox 53">
            <a:extLst>
              <a:ext uri="{FF2B5EF4-FFF2-40B4-BE49-F238E27FC236}">
                <a16:creationId xmlns:a16="http://schemas.microsoft.com/office/drawing/2014/main" id="{8C3F0FC4-36F8-41BC-8BD3-D3577BE717E1}"/>
              </a:ext>
            </a:extLst>
          </p:cNvPr>
          <p:cNvSpPr txBox="1">
            <a:spLocks noChangeArrowheads="1"/>
          </p:cNvSpPr>
          <p:nvPr/>
        </p:nvSpPr>
        <p:spPr bwMode="auto">
          <a:xfrm>
            <a:off x="3804281" y="4484688"/>
            <a:ext cx="780744"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HSEL_3</a:t>
            </a:r>
          </a:p>
        </p:txBody>
      </p:sp>
      <p:sp>
        <p:nvSpPr>
          <p:cNvPr id="16" name="Rectangle 15">
            <a:extLst>
              <a:ext uri="{FF2B5EF4-FFF2-40B4-BE49-F238E27FC236}">
                <a16:creationId xmlns:a16="http://schemas.microsoft.com/office/drawing/2014/main" id="{591BDF1B-526F-408E-86AB-C77C7641F8BD}"/>
              </a:ext>
            </a:extLst>
          </p:cNvPr>
          <p:cNvSpPr/>
          <p:nvPr/>
        </p:nvSpPr>
        <p:spPr bwMode="auto">
          <a:xfrm>
            <a:off x="1986774" y="3324224"/>
            <a:ext cx="1682093" cy="1423988"/>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dirty="0">
                <a:cs typeface="+mn-cs"/>
              </a:rPr>
              <a:t>Adres</a:t>
            </a:r>
          </a:p>
          <a:p>
            <a:pPr algn="ctr" rtl="0">
              <a:defRPr/>
            </a:pPr>
            <a:r>
              <a:rPr lang="en-GB" dirty="0">
                <a:cs typeface="+mn-cs"/>
              </a:rPr>
              <a:t>Kod çözücü</a:t>
            </a:r>
          </a:p>
        </p:txBody>
      </p:sp>
      <p:sp>
        <p:nvSpPr>
          <p:cNvPr id="17" name="TextBox 62">
            <a:extLst>
              <a:ext uri="{FF2B5EF4-FFF2-40B4-BE49-F238E27FC236}">
                <a16:creationId xmlns:a16="http://schemas.microsoft.com/office/drawing/2014/main" id="{5711061F-0B01-419C-854A-398838B7DB86}"/>
              </a:ext>
            </a:extLst>
          </p:cNvPr>
          <p:cNvSpPr txBox="1">
            <a:spLocks noChangeArrowheads="1"/>
          </p:cNvSpPr>
          <p:nvPr/>
        </p:nvSpPr>
        <p:spPr bwMode="auto">
          <a:xfrm>
            <a:off x="6258654" y="4275138"/>
            <a:ext cx="1244114"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HRDATA_3</a:t>
            </a:r>
          </a:p>
        </p:txBody>
      </p:sp>
      <p:sp>
        <p:nvSpPr>
          <p:cNvPr id="18" name="TextBox 63">
            <a:extLst>
              <a:ext uri="{FF2B5EF4-FFF2-40B4-BE49-F238E27FC236}">
                <a16:creationId xmlns:a16="http://schemas.microsoft.com/office/drawing/2014/main" id="{6C84ECB8-3C37-4626-BD3E-A9FC431B74C1}"/>
              </a:ext>
            </a:extLst>
          </p:cNvPr>
          <p:cNvSpPr txBox="1">
            <a:spLocks noChangeArrowheads="1"/>
          </p:cNvSpPr>
          <p:nvPr/>
        </p:nvSpPr>
        <p:spPr bwMode="auto">
          <a:xfrm>
            <a:off x="6258654" y="3744912"/>
            <a:ext cx="124411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HRDATA_2</a:t>
            </a:r>
          </a:p>
        </p:txBody>
      </p:sp>
      <p:sp>
        <p:nvSpPr>
          <p:cNvPr id="19" name="TextBox 64">
            <a:extLst>
              <a:ext uri="{FF2B5EF4-FFF2-40B4-BE49-F238E27FC236}">
                <a16:creationId xmlns:a16="http://schemas.microsoft.com/office/drawing/2014/main" id="{91526964-B72D-4311-AA42-B2B45ACEE9B7}"/>
              </a:ext>
            </a:extLst>
          </p:cNvPr>
          <p:cNvSpPr txBox="1">
            <a:spLocks noChangeArrowheads="1"/>
          </p:cNvSpPr>
          <p:nvPr/>
        </p:nvSpPr>
        <p:spPr bwMode="auto">
          <a:xfrm>
            <a:off x="6258654" y="3201987"/>
            <a:ext cx="124411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HRDATA_1</a:t>
            </a:r>
          </a:p>
        </p:txBody>
      </p:sp>
      <p:sp>
        <p:nvSpPr>
          <p:cNvPr id="20" name="TextBox 65">
            <a:extLst>
              <a:ext uri="{FF2B5EF4-FFF2-40B4-BE49-F238E27FC236}">
                <a16:creationId xmlns:a16="http://schemas.microsoft.com/office/drawing/2014/main" id="{B373959E-3619-4F92-844C-BDB6350A06DC}"/>
              </a:ext>
            </a:extLst>
          </p:cNvPr>
          <p:cNvSpPr txBox="1">
            <a:spLocks noChangeArrowheads="1"/>
          </p:cNvSpPr>
          <p:nvPr/>
        </p:nvSpPr>
        <p:spPr bwMode="auto">
          <a:xfrm>
            <a:off x="6258655" y="3413124"/>
            <a:ext cx="143242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YANIT_3</a:t>
            </a:r>
          </a:p>
        </p:txBody>
      </p:sp>
      <p:sp>
        <p:nvSpPr>
          <p:cNvPr id="21" name="TextBox 66">
            <a:extLst>
              <a:ext uri="{FF2B5EF4-FFF2-40B4-BE49-F238E27FC236}">
                <a16:creationId xmlns:a16="http://schemas.microsoft.com/office/drawing/2014/main" id="{C59899C4-EC19-4006-9535-8822DD5C36A4}"/>
              </a:ext>
            </a:extLst>
          </p:cNvPr>
          <p:cNvSpPr txBox="1">
            <a:spLocks noChangeArrowheads="1"/>
          </p:cNvSpPr>
          <p:nvPr/>
        </p:nvSpPr>
        <p:spPr bwMode="auto">
          <a:xfrm>
            <a:off x="6258655" y="3965574"/>
            <a:ext cx="1476856"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RESPONSE_2</a:t>
            </a:r>
          </a:p>
        </p:txBody>
      </p:sp>
      <p:sp>
        <p:nvSpPr>
          <p:cNvPr id="22" name="TextBox 67">
            <a:extLst>
              <a:ext uri="{FF2B5EF4-FFF2-40B4-BE49-F238E27FC236}">
                <a16:creationId xmlns:a16="http://schemas.microsoft.com/office/drawing/2014/main" id="{48ACF1D3-A60D-4BB8-A114-6E8ACD5DEA58}"/>
              </a:ext>
            </a:extLst>
          </p:cNvPr>
          <p:cNvSpPr txBox="1">
            <a:spLocks noChangeArrowheads="1"/>
          </p:cNvSpPr>
          <p:nvPr/>
        </p:nvSpPr>
        <p:spPr bwMode="auto">
          <a:xfrm>
            <a:off x="6258655" y="4502149"/>
            <a:ext cx="1466276"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RESPONSE_1</a:t>
            </a:r>
          </a:p>
        </p:txBody>
      </p:sp>
      <p:grpSp>
        <p:nvGrpSpPr>
          <p:cNvPr id="23" name="Group 13334">
            <a:extLst>
              <a:ext uri="{FF2B5EF4-FFF2-40B4-BE49-F238E27FC236}">
                <a16:creationId xmlns:a16="http://schemas.microsoft.com/office/drawing/2014/main" id="{9BB45731-1F14-4D34-BD89-5D3747B6A98D}"/>
              </a:ext>
            </a:extLst>
          </p:cNvPr>
          <p:cNvGrpSpPr>
            <a:grpSpLocks/>
          </p:cNvGrpSpPr>
          <p:nvPr/>
        </p:nvGrpSpPr>
        <p:grpSpPr bwMode="auto">
          <a:xfrm flipH="1">
            <a:off x="7661456" y="3302000"/>
            <a:ext cx="683417" cy="1274763"/>
            <a:chOff x="5986142" y="4308780"/>
            <a:chExt cx="282801" cy="1273714"/>
          </a:xfrm>
        </p:grpSpPr>
        <p:cxnSp>
          <p:nvCxnSpPr>
            <p:cNvPr id="24" name="Straight Arrow Connector 23">
              <a:extLst>
                <a:ext uri="{FF2B5EF4-FFF2-40B4-BE49-F238E27FC236}">
                  <a16:creationId xmlns:a16="http://schemas.microsoft.com/office/drawing/2014/main" id="{FED23E3C-76C1-48AE-BF18-D47E477B4365}"/>
                </a:ext>
              </a:extLst>
            </p:cNvPr>
            <p:cNvCxnSpPr/>
            <p:nvPr/>
          </p:nvCxnSpPr>
          <p:spPr bwMode="auto">
            <a:xfrm flipH="1">
              <a:off x="5986142" y="4308780"/>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5" name="Straight Arrow Connector 24">
              <a:extLst>
                <a:ext uri="{FF2B5EF4-FFF2-40B4-BE49-F238E27FC236}">
                  <a16:creationId xmlns:a16="http://schemas.microsoft.com/office/drawing/2014/main" id="{F5D5E039-2550-49CC-AB6A-C5A95311356E}"/>
                </a:ext>
              </a:extLst>
            </p:cNvPr>
            <p:cNvCxnSpPr/>
            <p:nvPr/>
          </p:nvCxnSpPr>
          <p:spPr bwMode="auto">
            <a:xfrm flipH="1">
              <a:off x="5986142" y="4513399"/>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6" name="Straight Arrow Connector 25">
              <a:extLst>
                <a:ext uri="{FF2B5EF4-FFF2-40B4-BE49-F238E27FC236}">
                  <a16:creationId xmlns:a16="http://schemas.microsoft.com/office/drawing/2014/main" id="{11082C81-8152-410F-8785-F4136E51F860}"/>
                </a:ext>
              </a:extLst>
            </p:cNvPr>
            <p:cNvCxnSpPr/>
            <p:nvPr/>
          </p:nvCxnSpPr>
          <p:spPr bwMode="auto">
            <a:xfrm flipH="1">
              <a:off x="5986142" y="4871879"/>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7" name="Straight Arrow Connector 26">
              <a:extLst>
                <a:ext uri="{FF2B5EF4-FFF2-40B4-BE49-F238E27FC236}">
                  <a16:creationId xmlns:a16="http://schemas.microsoft.com/office/drawing/2014/main" id="{EDA49839-7401-4129-B2C0-328D2644CF32}"/>
                </a:ext>
              </a:extLst>
            </p:cNvPr>
            <p:cNvCxnSpPr/>
            <p:nvPr/>
          </p:nvCxnSpPr>
          <p:spPr bwMode="auto">
            <a:xfrm flipH="1">
              <a:off x="5986142" y="5076498"/>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8" name="Straight Arrow Connector 27">
              <a:extLst>
                <a:ext uri="{FF2B5EF4-FFF2-40B4-BE49-F238E27FC236}">
                  <a16:creationId xmlns:a16="http://schemas.microsoft.com/office/drawing/2014/main" id="{501644F3-D222-4855-9805-9C36598FA254}"/>
                </a:ext>
              </a:extLst>
            </p:cNvPr>
            <p:cNvCxnSpPr/>
            <p:nvPr/>
          </p:nvCxnSpPr>
          <p:spPr bwMode="auto">
            <a:xfrm flipH="1">
              <a:off x="5986142" y="5377875"/>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9" name="Straight Arrow Connector 28">
              <a:extLst>
                <a:ext uri="{FF2B5EF4-FFF2-40B4-BE49-F238E27FC236}">
                  <a16:creationId xmlns:a16="http://schemas.microsoft.com/office/drawing/2014/main" id="{E3DF962C-3143-409C-8C30-0D05DF3ADD2B}"/>
                </a:ext>
              </a:extLst>
            </p:cNvPr>
            <p:cNvCxnSpPr/>
            <p:nvPr/>
          </p:nvCxnSpPr>
          <p:spPr bwMode="auto">
            <a:xfrm flipH="1">
              <a:off x="5986142" y="5582494"/>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grpSp>
      <p:cxnSp>
        <p:nvCxnSpPr>
          <p:cNvPr id="30" name="Elbow Connector 88">
            <a:extLst>
              <a:ext uri="{FF2B5EF4-FFF2-40B4-BE49-F238E27FC236}">
                <a16:creationId xmlns:a16="http://schemas.microsoft.com/office/drawing/2014/main" id="{98878A34-924D-4A7A-80E9-663A5163E9F6}"/>
              </a:ext>
            </a:extLst>
          </p:cNvPr>
          <p:cNvCxnSpPr/>
          <p:nvPr/>
        </p:nvCxnSpPr>
        <p:spPr bwMode="auto">
          <a:xfrm flipV="1">
            <a:off x="3668867" y="3230563"/>
            <a:ext cx="5158418" cy="274637"/>
          </a:xfrm>
          <a:prstGeom prst="bentConnector4">
            <a:avLst>
              <a:gd name="adj1" fmla="val 41843"/>
              <a:gd name="adj2" fmla="val 195217"/>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31" name="Straight Arrow Connector 30">
            <a:extLst>
              <a:ext uri="{FF2B5EF4-FFF2-40B4-BE49-F238E27FC236}">
                <a16:creationId xmlns:a16="http://schemas.microsoft.com/office/drawing/2014/main" id="{2CA77E2C-5D82-4556-8F32-A4B42DCA9CEA}"/>
              </a:ext>
            </a:extLst>
          </p:cNvPr>
          <p:cNvCxnSpPr/>
          <p:nvPr/>
        </p:nvCxnSpPr>
        <p:spPr bwMode="auto">
          <a:xfrm>
            <a:off x="9421835" y="4184649"/>
            <a:ext cx="1544563"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32" name="Straight Arrow Connector 31">
            <a:extLst>
              <a:ext uri="{FF2B5EF4-FFF2-40B4-BE49-F238E27FC236}">
                <a16:creationId xmlns:a16="http://schemas.microsoft.com/office/drawing/2014/main" id="{0DC68547-085E-471A-9512-D541422B6EE8}"/>
              </a:ext>
            </a:extLst>
          </p:cNvPr>
          <p:cNvCxnSpPr/>
          <p:nvPr/>
        </p:nvCxnSpPr>
        <p:spPr bwMode="auto">
          <a:xfrm>
            <a:off x="9404909" y="3786187"/>
            <a:ext cx="1544563"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33" name="Straight Arrow Connector 32">
            <a:extLst>
              <a:ext uri="{FF2B5EF4-FFF2-40B4-BE49-F238E27FC236}">
                <a16:creationId xmlns:a16="http://schemas.microsoft.com/office/drawing/2014/main" id="{1FC34348-E83F-409F-B5C6-CC52E0481268}"/>
              </a:ext>
            </a:extLst>
          </p:cNvPr>
          <p:cNvCxnSpPr/>
          <p:nvPr/>
        </p:nvCxnSpPr>
        <p:spPr bwMode="auto">
          <a:xfrm>
            <a:off x="9404909" y="3570287"/>
            <a:ext cx="1544563"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34" name="TextBox 124">
            <a:extLst>
              <a:ext uri="{FF2B5EF4-FFF2-40B4-BE49-F238E27FC236}">
                <a16:creationId xmlns:a16="http://schemas.microsoft.com/office/drawing/2014/main" id="{7BEF0637-94F1-4193-9D44-510B87EDE3C3}"/>
              </a:ext>
            </a:extLst>
          </p:cNvPr>
          <p:cNvSpPr txBox="1">
            <a:spLocks noChangeArrowheads="1"/>
          </p:cNvSpPr>
          <p:nvPr/>
        </p:nvSpPr>
        <p:spPr bwMode="auto">
          <a:xfrm>
            <a:off x="9646114" y="3476624"/>
            <a:ext cx="861148"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HREADY</a:t>
            </a:r>
          </a:p>
        </p:txBody>
      </p:sp>
      <p:sp>
        <p:nvSpPr>
          <p:cNvPr id="35" name="TextBox 125">
            <a:extLst>
              <a:ext uri="{FF2B5EF4-FFF2-40B4-BE49-F238E27FC236}">
                <a16:creationId xmlns:a16="http://schemas.microsoft.com/office/drawing/2014/main" id="{1F8ABB41-9D05-4A11-9049-1DB44C8DC3C9}"/>
              </a:ext>
            </a:extLst>
          </p:cNvPr>
          <p:cNvSpPr txBox="1">
            <a:spLocks noChangeArrowheads="1"/>
          </p:cNvSpPr>
          <p:nvPr/>
        </p:nvSpPr>
        <p:spPr bwMode="auto">
          <a:xfrm>
            <a:off x="9715937" y="3700462"/>
            <a:ext cx="736312"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HRESP</a:t>
            </a:r>
          </a:p>
        </p:txBody>
      </p:sp>
      <p:sp>
        <p:nvSpPr>
          <p:cNvPr id="36" name="TextBox 126">
            <a:extLst>
              <a:ext uri="{FF2B5EF4-FFF2-40B4-BE49-F238E27FC236}">
                <a16:creationId xmlns:a16="http://schemas.microsoft.com/office/drawing/2014/main" id="{5D928149-DEEF-457B-AB89-53B129015727}"/>
              </a:ext>
            </a:extLst>
          </p:cNvPr>
          <p:cNvSpPr txBox="1">
            <a:spLocks noChangeArrowheads="1"/>
          </p:cNvSpPr>
          <p:nvPr/>
        </p:nvSpPr>
        <p:spPr bwMode="auto">
          <a:xfrm>
            <a:off x="9603797" y="4011613"/>
            <a:ext cx="95636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HRDATA</a:t>
            </a:r>
          </a:p>
          <a:p>
            <a:pPr algn="ctr" rtl="0" eaLnBrk="1" hangingPunct="1"/>
            <a:r>
              <a:rPr lang="en-GB" sz="1200" dirty="0"/>
              <a:t>[31: 0]</a:t>
            </a:r>
          </a:p>
        </p:txBody>
      </p:sp>
    </p:spTree>
    <p:extLst>
      <p:ext uri="{BB962C8B-B14F-4D97-AF65-F5344CB8AC3E}">
        <p14:creationId xmlns:p14="http://schemas.microsoft.com/office/powerpoint/2010/main" val="162894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Modül Müfredatı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GB" dirty="0"/>
              <a:t>Otobüslerin Temel Prensipleri</a:t>
            </a:r>
            <a:endParaRPr lang="en-GB" sz="1800" dirty="0"/>
          </a:p>
          <a:p>
            <a:pPr algn="l" rtl="0"/>
            <a:r>
              <a:rPr lang="en-GB" dirty="0"/>
              <a:t>M</a:t>
            </a:r>
            <a:r>
              <a:rPr lang="en-GB" sz="2400" dirty="0"/>
              <a:t>Ain </a:t>
            </a:r>
            <a:r>
              <a:rPr lang="en-GB" dirty="0"/>
              <a:t>F</a:t>
            </a:r>
            <a:r>
              <a:rPr lang="en-GB" sz="2400" dirty="0"/>
              <a:t>Arm AMBA Bus'un özellikleri </a:t>
            </a:r>
            <a:r>
              <a:rPr lang="en-GB" dirty="0"/>
              <a:t>F</a:t>
            </a:r>
            <a:r>
              <a:rPr lang="en-GB" sz="2400" dirty="0"/>
              <a:t>Zambaklar</a:t>
            </a:r>
          </a:p>
          <a:p>
            <a:pPr algn="l" rtl="0"/>
            <a:r>
              <a:rPr lang="en-GB" sz="2400" dirty="0"/>
              <a:t>AMBA 3 AHB-</a:t>
            </a:r>
            <a:r>
              <a:rPr lang="en-GB" sz="2400" dirty="0" err="1"/>
              <a:t>Hafif</a:t>
            </a:r>
            <a:r>
              <a:rPr lang="en-GB" sz="2400" dirty="0"/>
              <a:t> Otobüs</a:t>
            </a:r>
          </a:p>
          <a:p>
            <a:pPr lvl="1" algn="l" rtl="0"/>
            <a:r>
              <a:rPr lang="en-GB" dirty="0"/>
              <a:t> </a:t>
            </a:r>
            <a:r>
              <a:rPr lang="en-GB" dirty="0">
                <a:ea typeface="ＭＳ Ｐゴシック" panose="020B0600070205080204" pitchFamily="34" charset="-128"/>
              </a:rPr>
              <a:t>Donanım Mimarisi </a:t>
            </a:r>
          </a:p>
          <a:p>
            <a:pPr lvl="1" algn="l" rtl="0"/>
            <a:r>
              <a:rPr lang="en-GB" dirty="0">
                <a:ea typeface="ＭＳ Ｐゴシック" panose="020B0600070205080204" pitchFamily="34" charset="-128"/>
              </a:rPr>
              <a:t> Çalışma Prensipleri</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844863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Donanım Uygulaması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US" dirty="0"/>
              <a:t>Boru hatlı işlem nedeniyle, bazı sinyallerin kasıtlı olarak geciktirilmesi gerekir</a:t>
            </a:r>
            <a:r>
              <a:rPr lang="en-GB" dirty="0"/>
              <a:t>:</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Kod çözücüden çoklayıcıya seçim sinyalleri, bir saat döngüsü için geciktirilir.</a:t>
            </a:r>
          </a:p>
          <a:p>
            <a:pPr lvl="1" algn="l" rtl="0"/>
            <a:r>
              <a:rPr lang="en-IN" altLang="en-US" dirty="0">
                <a:ea typeface="ＭＳ Ｐゴシック" panose="020B0600070205080204" pitchFamily="34" charset="-128"/>
              </a:rPr>
              <a:t>HREADY sinyali, çoklayıcıya geri beslenmeden önce bir saat döngüsü için ertelenir.</a:t>
            </a:r>
          </a:p>
          <a:p>
            <a:pPr algn="l" rtl="0"/>
            <a:r>
              <a:rPr lang="en-US" dirty="0"/>
              <a:t>Ayrıntılı uygulamaya, EDK'da sağlanan koddan atıfta bulunulabilir.</a:t>
            </a:r>
            <a:endParaRPr lang="en-US" altLang="en-US" dirty="0">
              <a:ea typeface="ＭＳ Ｐゴシック" panose="020B0600070205080204" pitchFamily="34" charset="-128"/>
            </a:endParaRPr>
          </a:p>
          <a:p>
            <a:pPr lvl="1" algn="l" rtl="0"/>
            <a:endParaRPr lang="en-US" altLang="en-US" dirty="0">
              <a:ea typeface="ＭＳ Ｐゴシック" panose="020B0600070205080204" pitchFamily="34" charset="-128"/>
            </a:endParaRPr>
          </a:p>
        </p:txBody>
      </p:sp>
      <p:cxnSp>
        <p:nvCxnSpPr>
          <p:cNvPr id="5" name="Straight Arrow Connector 4">
            <a:extLst>
              <a:ext uri="{FF2B5EF4-FFF2-40B4-BE49-F238E27FC236}">
                <a16:creationId xmlns:a16="http://schemas.microsoft.com/office/drawing/2014/main" id="{3B9D663A-2530-4DF3-8346-983E04E984DA}"/>
              </a:ext>
            </a:extLst>
          </p:cNvPr>
          <p:cNvCxnSpPr/>
          <p:nvPr/>
        </p:nvCxnSpPr>
        <p:spPr bwMode="auto">
          <a:xfrm>
            <a:off x="4149163" y="5129213"/>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6" name="Straight Arrow Connector 5">
            <a:extLst>
              <a:ext uri="{FF2B5EF4-FFF2-40B4-BE49-F238E27FC236}">
                <a16:creationId xmlns:a16="http://schemas.microsoft.com/office/drawing/2014/main" id="{958000E8-4FAA-480C-85BF-7449740662C9}"/>
              </a:ext>
            </a:extLst>
          </p:cNvPr>
          <p:cNvCxnSpPr/>
          <p:nvPr/>
        </p:nvCxnSpPr>
        <p:spPr bwMode="auto">
          <a:xfrm>
            <a:off x="4149163" y="5500688"/>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7" name="Straight Arrow Connector 6">
            <a:extLst>
              <a:ext uri="{FF2B5EF4-FFF2-40B4-BE49-F238E27FC236}">
                <a16:creationId xmlns:a16="http://schemas.microsoft.com/office/drawing/2014/main" id="{DF00CDB2-9420-409E-A994-E39C7FE7255B}"/>
              </a:ext>
            </a:extLst>
          </p:cNvPr>
          <p:cNvCxnSpPr/>
          <p:nvPr/>
        </p:nvCxnSpPr>
        <p:spPr bwMode="auto">
          <a:xfrm>
            <a:off x="4149163" y="4772025"/>
            <a:ext cx="137741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8" name="Flowchart: Manual Operation 7">
            <a:extLst>
              <a:ext uri="{FF2B5EF4-FFF2-40B4-BE49-F238E27FC236}">
                <a16:creationId xmlns:a16="http://schemas.microsoft.com/office/drawing/2014/main" id="{37FC9E58-911B-4122-AC26-173EB9E87580}"/>
              </a:ext>
            </a:extLst>
          </p:cNvPr>
          <p:cNvSpPr/>
          <p:nvPr/>
        </p:nvSpPr>
        <p:spPr bwMode="auto">
          <a:xfrm rot="16200000">
            <a:off x="8463809" y="4352336"/>
            <a:ext cx="1763713" cy="1040993"/>
          </a:xfrm>
          <a:prstGeom prst="flowChartManualOperation">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9" name="TextBox 45">
            <a:extLst>
              <a:ext uri="{FF2B5EF4-FFF2-40B4-BE49-F238E27FC236}">
                <a16:creationId xmlns:a16="http://schemas.microsoft.com/office/drawing/2014/main" id="{8935F705-272D-472A-9DC4-C18604247A72}"/>
              </a:ext>
            </a:extLst>
          </p:cNvPr>
          <p:cNvSpPr txBox="1">
            <a:spLocks noChangeArrowheads="1"/>
          </p:cNvSpPr>
          <p:nvPr/>
        </p:nvSpPr>
        <p:spPr bwMode="auto">
          <a:xfrm rot="-5400000">
            <a:off x="8680515" y="4573916"/>
            <a:ext cx="1273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dirty="0"/>
              <a:t>Köle</a:t>
            </a:r>
          </a:p>
          <a:p>
            <a:pPr algn="ctr" rtl="0" eaLnBrk="1" hangingPunct="1"/>
            <a:r>
              <a:rPr lang="en-GB" dirty="0"/>
              <a:t>Çoklayıcı</a:t>
            </a:r>
          </a:p>
        </p:txBody>
      </p:sp>
      <p:cxnSp>
        <p:nvCxnSpPr>
          <p:cNvPr id="10" name="Straight Arrow Connector 9">
            <a:extLst>
              <a:ext uri="{FF2B5EF4-FFF2-40B4-BE49-F238E27FC236}">
                <a16:creationId xmlns:a16="http://schemas.microsoft.com/office/drawing/2014/main" id="{B15835A5-00DF-4A96-B6D4-5AD4342B44BD}"/>
              </a:ext>
            </a:extLst>
          </p:cNvPr>
          <p:cNvCxnSpPr/>
          <p:nvPr/>
        </p:nvCxnSpPr>
        <p:spPr bwMode="auto">
          <a:xfrm>
            <a:off x="1766727" y="4918075"/>
            <a:ext cx="700342"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1" name="TextBox 48">
            <a:extLst>
              <a:ext uri="{FF2B5EF4-FFF2-40B4-BE49-F238E27FC236}">
                <a16:creationId xmlns:a16="http://schemas.microsoft.com/office/drawing/2014/main" id="{452EC187-0727-41F5-B1BE-4B2AFAB8F42F}"/>
              </a:ext>
            </a:extLst>
          </p:cNvPr>
          <p:cNvSpPr txBox="1">
            <a:spLocks noChangeArrowheads="1"/>
          </p:cNvSpPr>
          <p:nvPr/>
        </p:nvSpPr>
        <p:spPr bwMode="auto">
          <a:xfrm>
            <a:off x="374505" y="4819650"/>
            <a:ext cx="139222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HADDR [31: 0]</a:t>
            </a:r>
          </a:p>
        </p:txBody>
      </p:sp>
      <p:sp>
        <p:nvSpPr>
          <p:cNvPr id="12" name="TextBox 49">
            <a:extLst>
              <a:ext uri="{FF2B5EF4-FFF2-40B4-BE49-F238E27FC236}">
                <a16:creationId xmlns:a16="http://schemas.microsoft.com/office/drawing/2014/main" id="{DC002752-E395-4B54-B0CE-47131E355C9B}"/>
              </a:ext>
            </a:extLst>
          </p:cNvPr>
          <p:cNvSpPr txBox="1">
            <a:spLocks noChangeArrowheads="1"/>
          </p:cNvSpPr>
          <p:nvPr/>
        </p:nvSpPr>
        <p:spPr bwMode="auto">
          <a:xfrm>
            <a:off x="4047602" y="4151313"/>
            <a:ext cx="2198357"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Çoklayıcı Seçimi</a:t>
            </a:r>
          </a:p>
        </p:txBody>
      </p:sp>
      <p:sp>
        <p:nvSpPr>
          <p:cNvPr id="13" name="TextBox 51">
            <a:extLst>
              <a:ext uri="{FF2B5EF4-FFF2-40B4-BE49-F238E27FC236}">
                <a16:creationId xmlns:a16="http://schemas.microsoft.com/office/drawing/2014/main" id="{A5C464B6-5025-4DA1-9D5E-1D40CEE5EAD0}"/>
              </a:ext>
            </a:extLst>
          </p:cNvPr>
          <p:cNvSpPr txBox="1">
            <a:spLocks noChangeArrowheads="1"/>
          </p:cNvSpPr>
          <p:nvPr/>
        </p:nvSpPr>
        <p:spPr bwMode="auto">
          <a:xfrm>
            <a:off x="4284577" y="4670425"/>
            <a:ext cx="78074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HSEL_1</a:t>
            </a:r>
          </a:p>
        </p:txBody>
      </p:sp>
      <p:sp>
        <p:nvSpPr>
          <p:cNvPr id="14" name="TextBox 52">
            <a:extLst>
              <a:ext uri="{FF2B5EF4-FFF2-40B4-BE49-F238E27FC236}">
                <a16:creationId xmlns:a16="http://schemas.microsoft.com/office/drawing/2014/main" id="{00974CEB-F26F-46C0-9012-9ADBABD01343}"/>
              </a:ext>
            </a:extLst>
          </p:cNvPr>
          <p:cNvSpPr txBox="1">
            <a:spLocks noChangeArrowheads="1"/>
          </p:cNvSpPr>
          <p:nvPr/>
        </p:nvSpPr>
        <p:spPr bwMode="auto">
          <a:xfrm>
            <a:off x="4284577" y="5027613"/>
            <a:ext cx="78074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HSEL_2</a:t>
            </a:r>
          </a:p>
        </p:txBody>
      </p:sp>
      <p:sp>
        <p:nvSpPr>
          <p:cNvPr id="15" name="TextBox 53">
            <a:extLst>
              <a:ext uri="{FF2B5EF4-FFF2-40B4-BE49-F238E27FC236}">
                <a16:creationId xmlns:a16="http://schemas.microsoft.com/office/drawing/2014/main" id="{6FF8DD66-F3A5-48F8-99ED-C7B95219AE4A}"/>
              </a:ext>
            </a:extLst>
          </p:cNvPr>
          <p:cNvSpPr txBox="1">
            <a:spLocks noChangeArrowheads="1"/>
          </p:cNvSpPr>
          <p:nvPr/>
        </p:nvSpPr>
        <p:spPr bwMode="auto">
          <a:xfrm>
            <a:off x="4284577" y="5408614"/>
            <a:ext cx="780744"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HSEL_3</a:t>
            </a:r>
          </a:p>
        </p:txBody>
      </p:sp>
      <p:sp>
        <p:nvSpPr>
          <p:cNvPr id="16" name="Rectangle 15">
            <a:extLst>
              <a:ext uri="{FF2B5EF4-FFF2-40B4-BE49-F238E27FC236}">
                <a16:creationId xmlns:a16="http://schemas.microsoft.com/office/drawing/2014/main" id="{445C4A09-29FE-4A79-8D73-ED3DC211A170}"/>
              </a:ext>
            </a:extLst>
          </p:cNvPr>
          <p:cNvSpPr/>
          <p:nvPr/>
        </p:nvSpPr>
        <p:spPr bwMode="auto">
          <a:xfrm>
            <a:off x="2467070" y="4248150"/>
            <a:ext cx="1682093" cy="1423988"/>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dirty="0">
                <a:cs typeface="+mn-cs"/>
              </a:rPr>
              <a:t>Adres</a:t>
            </a:r>
          </a:p>
          <a:p>
            <a:pPr algn="ctr" rtl="0">
              <a:defRPr/>
            </a:pPr>
            <a:r>
              <a:rPr lang="en-GB" dirty="0">
                <a:cs typeface="+mn-cs"/>
              </a:rPr>
              <a:t>Kod çözücü</a:t>
            </a:r>
          </a:p>
        </p:txBody>
      </p:sp>
      <p:sp>
        <p:nvSpPr>
          <p:cNvPr id="17" name="TextBox 62">
            <a:extLst>
              <a:ext uri="{FF2B5EF4-FFF2-40B4-BE49-F238E27FC236}">
                <a16:creationId xmlns:a16="http://schemas.microsoft.com/office/drawing/2014/main" id="{D91E74DD-3D48-4728-B024-160C728A6ED5}"/>
              </a:ext>
            </a:extLst>
          </p:cNvPr>
          <p:cNvSpPr txBox="1">
            <a:spLocks noChangeArrowheads="1"/>
          </p:cNvSpPr>
          <p:nvPr/>
        </p:nvSpPr>
        <p:spPr bwMode="auto">
          <a:xfrm>
            <a:off x="6738951" y="5199064"/>
            <a:ext cx="1244114" cy="1857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HRDATA_3</a:t>
            </a:r>
          </a:p>
        </p:txBody>
      </p:sp>
      <p:sp>
        <p:nvSpPr>
          <p:cNvPr id="18" name="TextBox 63">
            <a:extLst>
              <a:ext uri="{FF2B5EF4-FFF2-40B4-BE49-F238E27FC236}">
                <a16:creationId xmlns:a16="http://schemas.microsoft.com/office/drawing/2014/main" id="{B70F648C-0005-4981-9755-AE13E94E7FC5}"/>
              </a:ext>
            </a:extLst>
          </p:cNvPr>
          <p:cNvSpPr txBox="1">
            <a:spLocks noChangeArrowheads="1"/>
          </p:cNvSpPr>
          <p:nvPr/>
        </p:nvSpPr>
        <p:spPr bwMode="auto">
          <a:xfrm>
            <a:off x="6738951" y="4668838"/>
            <a:ext cx="124411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HRDATA_2</a:t>
            </a:r>
          </a:p>
        </p:txBody>
      </p:sp>
      <p:sp>
        <p:nvSpPr>
          <p:cNvPr id="19" name="TextBox 64">
            <a:extLst>
              <a:ext uri="{FF2B5EF4-FFF2-40B4-BE49-F238E27FC236}">
                <a16:creationId xmlns:a16="http://schemas.microsoft.com/office/drawing/2014/main" id="{14583940-BD8D-4246-93E6-C74970646E58}"/>
              </a:ext>
            </a:extLst>
          </p:cNvPr>
          <p:cNvSpPr txBox="1">
            <a:spLocks noChangeArrowheads="1"/>
          </p:cNvSpPr>
          <p:nvPr/>
        </p:nvSpPr>
        <p:spPr bwMode="auto">
          <a:xfrm>
            <a:off x="6738951" y="4125913"/>
            <a:ext cx="1244114"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HRDATA_1</a:t>
            </a:r>
          </a:p>
        </p:txBody>
      </p:sp>
      <p:sp>
        <p:nvSpPr>
          <p:cNvPr id="20" name="TextBox 65">
            <a:extLst>
              <a:ext uri="{FF2B5EF4-FFF2-40B4-BE49-F238E27FC236}">
                <a16:creationId xmlns:a16="http://schemas.microsoft.com/office/drawing/2014/main" id="{02AE8731-3B6F-40D5-9EFF-FCFFC5FA78B6}"/>
              </a:ext>
            </a:extLst>
          </p:cNvPr>
          <p:cNvSpPr txBox="1">
            <a:spLocks noChangeArrowheads="1"/>
          </p:cNvSpPr>
          <p:nvPr/>
        </p:nvSpPr>
        <p:spPr bwMode="auto">
          <a:xfrm>
            <a:off x="6738951" y="4337050"/>
            <a:ext cx="1432423"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YANIT_3</a:t>
            </a:r>
          </a:p>
        </p:txBody>
      </p:sp>
      <p:sp>
        <p:nvSpPr>
          <p:cNvPr id="21" name="TextBox 66">
            <a:extLst>
              <a:ext uri="{FF2B5EF4-FFF2-40B4-BE49-F238E27FC236}">
                <a16:creationId xmlns:a16="http://schemas.microsoft.com/office/drawing/2014/main" id="{F38DD073-08E1-4115-BB61-C3C8BA351EAC}"/>
              </a:ext>
            </a:extLst>
          </p:cNvPr>
          <p:cNvSpPr txBox="1">
            <a:spLocks noChangeArrowheads="1"/>
          </p:cNvSpPr>
          <p:nvPr/>
        </p:nvSpPr>
        <p:spPr bwMode="auto">
          <a:xfrm>
            <a:off x="6738952" y="4889500"/>
            <a:ext cx="1476856"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RESPONSE_2</a:t>
            </a:r>
          </a:p>
        </p:txBody>
      </p:sp>
      <p:sp>
        <p:nvSpPr>
          <p:cNvPr id="22" name="TextBox 67">
            <a:extLst>
              <a:ext uri="{FF2B5EF4-FFF2-40B4-BE49-F238E27FC236}">
                <a16:creationId xmlns:a16="http://schemas.microsoft.com/office/drawing/2014/main" id="{94EFBC48-4286-4A1A-956F-B5608F10628C}"/>
              </a:ext>
            </a:extLst>
          </p:cNvPr>
          <p:cNvSpPr txBox="1">
            <a:spLocks noChangeArrowheads="1"/>
          </p:cNvSpPr>
          <p:nvPr/>
        </p:nvSpPr>
        <p:spPr bwMode="auto">
          <a:xfrm>
            <a:off x="6738952" y="5426075"/>
            <a:ext cx="1466276" cy="185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RESPONSE_1</a:t>
            </a:r>
          </a:p>
        </p:txBody>
      </p:sp>
      <p:grpSp>
        <p:nvGrpSpPr>
          <p:cNvPr id="23" name="Group 13334">
            <a:extLst>
              <a:ext uri="{FF2B5EF4-FFF2-40B4-BE49-F238E27FC236}">
                <a16:creationId xmlns:a16="http://schemas.microsoft.com/office/drawing/2014/main" id="{39D09443-A869-4208-9995-DC3EA2E654B7}"/>
              </a:ext>
            </a:extLst>
          </p:cNvPr>
          <p:cNvGrpSpPr>
            <a:grpSpLocks/>
          </p:cNvGrpSpPr>
          <p:nvPr/>
        </p:nvGrpSpPr>
        <p:grpSpPr bwMode="auto">
          <a:xfrm flipH="1">
            <a:off x="8141753" y="4225926"/>
            <a:ext cx="683417" cy="1274763"/>
            <a:chOff x="5986142" y="4308780"/>
            <a:chExt cx="282801" cy="1273714"/>
          </a:xfrm>
        </p:grpSpPr>
        <p:cxnSp>
          <p:nvCxnSpPr>
            <p:cNvPr id="24" name="Straight Arrow Connector 23">
              <a:extLst>
                <a:ext uri="{FF2B5EF4-FFF2-40B4-BE49-F238E27FC236}">
                  <a16:creationId xmlns:a16="http://schemas.microsoft.com/office/drawing/2014/main" id="{7F2E4461-46DF-4CCF-A25B-9D0274143B85}"/>
                </a:ext>
              </a:extLst>
            </p:cNvPr>
            <p:cNvCxnSpPr/>
            <p:nvPr/>
          </p:nvCxnSpPr>
          <p:spPr bwMode="auto">
            <a:xfrm flipH="1">
              <a:off x="5986142" y="4308780"/>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5" name="Straight Arrow Connector 24">
              <a:extLst>
                <a:ext uri="{FF2B5EF4-FFF2-40B4-BE49-F238E27FC236}">
                  <a16:creationId xmlns:a16="http://schemas.microsoft.com/office/drawing/2014/main" id="{D068D470-38F9-439E-BCFB-CA52B2CB2DAF}"/>
                </a:ext>
              </a:extLst>
            </p:cNvPr>
            <p:cNvCxnSpPr/>
            <p:nvPr/>
          </p:nvCxnSpPr>
          <p:spPr bwMode="auto">
            <a:xfrm flipH="1">
              <a:off x="5986142" y="4513399"/>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6" name="Straight Arrow Connector 25">
              <a:extLst>
                <a:ext uri="{FF2B5EF4-FFF2-40B4-BE49-F238E27FC236}">
                  <a16:creationId xmlns:a16="http://schemas.microsoft.com/office/drawing/2014/main" id="{B809E0B5-F54A-45A6-B756-7648D8B71340}"/>
                </a:ext>
              </a:extLst>
            </p:cNvPr>
            <p:cNvCxnSpPr/>
            <p:nvPr/>
          </p:nvCxnSpPr>
          <p:spPr bwMode="auto">
            <a:xfrm flipH="1">
              <a:off x="5986142" y="4871879"/>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7" name="Straight Arrow Connector 26">
              <a:extLst>
                <a:ext uri="{FF2B5EF4-FFF2-40B4-BE49-F238E27FC236}">
                  <a16:creationId xmlns:a16="http://schemas.microsoft.com/office/drawing/2014/main" id="{2B1855B7-E250-4913-B409-C79D557DBD27}"/>
                </a:ext>
              </a:extLst>
            </p:cNvPr>
            <p:cNvCxnSpPr/>
            <p:nvPr/>
          </p:nvCxnSpPr>
          <p:spPr bwMode="auto">
            <a:xfrm flipH="1">
              <a:off x="5986142" y="5076498"/>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8" name="Straight Arrow Connector 27">
              <a:extLst>
                <a:ext uri="{FF2B5EF4-FFF2-40B4-BE49-F238E27FC236}">
                  <a16:creationId xmlns:a16="http://schemas.microsoft.com/office/drawing/2014/main" id="{A1B18D80-0A0A-406F-A796-22C8840C6F21}"/>
                </a:ext>
              </a:extLst>
            </p:cNvPr>
            <p:cNvCxnSpPr/>
            <p:nvPr/>
          </p:nvCxnSpPr>
          <p:spPr bwMode="auto">
            <a:xfrm flipH="1">
              <a:off x="5986142" y="5377875"/>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9" name="Straight Arrow Connector 28">
              <a:extLst>
                <a:ext uri="{FF2B5EF4-FFF2-40B4-BE49-F238E27FC236}">
                  <a16:creationId xmlns:a16="http://schemas.microsoft.com/office/drawing/2014/main" id="{44A1B35F-9ECB-47CC-9600-CF497D4553FB}"/>
                </a:ext>
              </a:extLst>
            </p:cNvPr>
            <p:cNvCxnSpPr/>
            <p:nvPr/>
          </p:nvCxnSpPr>
          <p:spPr bwMode="auto">
            <a:xfrm flipH="1">
              <a:off x="5986142" y="5582494"/>
              <a:ext cx="282801"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grpSp>
      <p:cxnSp>
        <p:nvCxnSpPr>
          <p:cNvPr id="30" name="Elbow Connector 28">
            <a:extLst>
              <a:ext uri="{FF2B5EF4-FFF2-40B4-BE49-F238E27FC236}">
                <a16:creationId xmlns:a16="http://schemas.microsoft.com/office/drawing/2014/main" id="{A582E9EF-895B-4F6E-95D9-5B7DFE3AFB45}"/>
              </a:ext>
            </a:extLst>
          </p:cNvPr>
          <p:cNvCxnSpPr/>
          <p:nvPr/>
        </p:nvCxnSpPr>
        <p:spPr bwMode="auto">
          <a:xfrm flipV="1">
            <a:off x="4149163" y="4154489"/>
            <a:ext cx="5158418" cy="274637"/>
          </a:xfrm>
          <a:prstGeom prst="bentConnector4">
            <a:avLst>
              <a:gd name="adj1" fmla="val 41843"/>
              <a:gd name="adj2" fmla="val 264581"/>
            </a:avLst>
          </a:prstGeom>
          <a:noFill/>
          <a:ln w="38100" cap="flat" cmpd="sng" algn="ctr">
            <a:solidFill>
              <a:schemeClr val="accent2">
                <a:lumMod val="60000"/>
                <a:lumOff val="40000"/>
              </a:schemeClr>
            </a:solidFill>
            <a:prstDash val="solid"/>
            <a:round/>
            <a:headEnd type="none" w="med" len="med"/>
            <a:tailEnd type="triangle" w="lg" len="lg"/>
          </a:ln>
          <a:effectLst/>
        </p:spPr>
      </p:cxnSp>
      <p:cxnSp>
        <p:nvCxnSpPr>
          <p:cNvPr id="31" name="Straight Arrow Connector 30">
            <a:extLst>
              <a:ext uri="{FF2B5EF4-FFF2-40B4-BE49-F238E27FC236}">
                <a16:creationId xmlns:a16="http://schemas.microsoft.com/office/drawing/2014/main" id="{64206004-0DEE-41B5-9C72-3D9F40A5CD1D}"/>
              </a:ext>
            </a:extLst>
          </p:cNvPr>
          <p:cNvCxnSpPr/>
          <p:nvPr/>
        </p:nvCxnSpPr>
        <p:spPr bwMode="auto">
          <a:xfrm>
            <a:off x="9902132" y="5108575"/>
            <a:ext cx="1544563"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32" name="Straight Arrow Connector 31">
            <a:extLst>
              <a:ext uri="{FF2B5EF4-FFF2-40B4-BE49-F238E27FC236}">
                <a16:creationId xmlns:a16="http://schemas.microsoft.com/office/drawing/2014/main" id="{EC152ADE-589B-4376-8EB8-0C2D71233C15}"/>
              </a:ext>
            </a:extLst>
          </p:cNvPr>
          <p:cNvCxnSpPr/>
          <p:nvPr/>
        </p:nvCxnSpPr>
        <p:spPr bwMode="auto">
          <a:xfrm>
            <a:off x="9885205" y="4710113"/>
            <a:ext cx="1544563"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33" name="Straight Arrow Connector 32">
            <a:extLst>
              <a:ext uri="{FF2B5EF4-FFF2-40B4-BE49-F238E27FC236}">
                <a16:creationId xmlns:a16="http://schemas.microsoft.com/office/drawing/2014/main" id="{8471C9E8-3645-41E0-AEAB-992B2D5307F3}"/>
              </a:ext>
            </a:extLst>
          </p:cNvPr>
          <p:cNvCxnSpPr/>
          <p:nvPr/>
        </p:nvCxnSpPr>
        <p:spPr bwMode="auto">
          <a:xfrm>
            <a:off x="9885204" y="4481513"/>
            <a:ext cx="1828086" cy="0"/>
          </a:xfrm>
          <a:prstGeom prst="straightConnector1">
            <a:avLst/>
          </a:prstGeom>
          <a:noFill/>
          <a:ln w="19050" cap="flat" cmpd="sng" algn="ctr">
            <a:solidFill>
              <a:schemeClr val="accent2">
                <a:lumMod val="60000"/>
                <a:lumOff val="40000"/>
              </a:schemeClr>
            </a:solidFill>
            <a:prstDash val="solid"/>
            <a:round/>
            <a:headEnd type="none" w="med" len="med"/>
            <a:tailEnd type="none" w="lg" len="lg"/>
          </a:ln>
          <a:effectLst/>
        </p:spPr>
      </p:cxnSp>
      <p:sp>
        <p:nvSpPr>
          <p:cNvPr id="34" name="TextBox 124">
            <a:extLst>
              <a:ext uri="{FF2B5EF4-FFF2-40B4-BE49-F238E27FC236}">
                <a16:creationId xmlns:a16="http://schemas.microsoft.com/office/drawing/2014/main" id="{E83CE236-7404-448A-89FF-E5E932624F0E}"/>
              </a:ext>
            </a:extLst>
          </p:cNvPr>
          <p:cNvSpPr txBox="1">
            <a:spLocks noChangeArrowheads="1"/>
          </p:cNvSpPr>
          <p:nvPr/>
        </p:nvSpPr>
        <p:spPr bwMode="auto">
          <a:xfrm>
            <a:off x="10126410" y="4400550"/>
            <a:ext cx="861148"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HREADY</a:t>
            </a:r>
          </a:p>
        </p:txBody>
      </p:sp>
      <p:sp>
        <p:nvSpPr>
          <p:cNvPr id="35" name="TextBox 125">
            <a:extLst>
              <a:ext uri="{FF2B5EF4-FFF2-40B4-BE49-F238E27FC236}">
                <a16:creationId xmlns:a16="http://schemas.microsoft.com/office/drawing/2014/main" id="{308A86BC-06A1-4B1D-88CD-D7ACF4BB57F8}"/>
              </a:ext>
            </a:extLst>
          </p:cNvPr>
          <p:cNvSpPr txBox="1">
            <a:spLocks noChangeArrowheads="1"/>
          </p:cNvSpPr>
          <p:nvPr/>
        </p:nvSpPr>
        <p:spPr bwMode="auto">
          <a:xfrm>
            <a:off x="10196233" y="4624388"/>
            <a:ext cx="736312" cy="184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HRESP</a:t>
            </a:r>
          </a:p>
        </p:txBody>
      </p:sp>
      <p:sp>
        <p:nvSpPr>
          <p:cNvPr id="36" name="TextBox 126">
            <a:extLst>
              <a:ext uri="{FF2B5EF4-FFF2-40B4-BE49-F238E27FC236}">
                <a16:creationId xmlns:a16="http://schemas.microsoft.com/office/drawing/2014/main" id="{297E1D43-3391-45B2-9079-C75875E6C7E7}"/>
              </a:ext>
            </a:extLst>
          </p:cNvPr>
          <p:cNvSpPr txBox="1">
            <a:spLocks noChangeArrowheads="1"/>
          </p:cNvSpPr>
          <p:nvPr/>
        </p:nvSpPr>
        <p:spPr bwMode="auto">
          <a:xfrm>
            <a:off x="10084093" y="4935539"/>
            <a:ext cx="95636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HRDATA</a:t>
            </a:r>
          </a:p>
          <a:p>
            <a:pPr algn="ctr" rtl="0" eaLnBrk="1" hangingPunct="1"/>
            <a:r>
              <a:rPr lang="en-GB" sz="1200" dirty="0"/>
              <a:t>[31: 0]</a:t>
            </a:r>
          </a:p>
        </p:txBody>
      </p:sp>
      <p:sp>
        <p:nvSpPr>
          <p:cNvPr id="37" name="Rectangle 36">
            <a:extLst>
              <a:ext uri="{FF2B5EF4-FFF2-40B4-BE49-F238E27FC236}">
                <a16:creationId xmlns:a16="http://schemas.microsoft.com/office/drawing/2014/main" id="{8228B393-A53C-4790-BC05-F3DFBF8EE32C}"/>
              </a:ext>
            </a:extLst>
          </p:cNvPr>
          <p:cNvSpPr/>
          <p:nvPr/>
        </p:nvSpPr>
        <p:spPr bwMode="auto">
          <a:xfrm>
            <a:off x="6529483" y="3524250"/>
            <a:ext cx="1197565" cy="352425"/>
          </a:xfrm>
          <a:prstGeom prst="rect">
            <a:avLst/>
          </a:prstGeom>
          <a:solidFill>
            <a:schemeClr val="accent2">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cs typeface="+mn-cs"/>
              </a:rPr>
              <a:t>Takla</a:t>
            </a:r>
          </a:p>
        </p:txBody>
      </p:sp>
      <p:cxnSp>
        <p:nvCxnSpPr>
          <p:cNvPr id="38" name="Straight Arrow Connector 37">
            <a:extLst>
              <a:ext uri="{FF2B5EF4-FFF2-40B4-BE49-F238E27FC236}">
                <a16:creationId xmlns:a16="http://schemas.microsoft.com/office/drawing/2014/main" id="{42DBA0B8-D0DF-4835-B95A-4F8F8A59B354}"/>
              </a:ext>
            </a:extLst>
          </p:cNvPr>
          <p:cNvCxnSpPr/>
          <p:nvPr/>
        </p:nvCxnSpPr>
        <p:spPr bwMode="auto">
          <a:xfrm flipV="1">
            <a:off x="9345666" y="5562601"/>
            <a:ext cx="0" cy="384175"/>
          </a:xfrm>
          <a:prstGeom prst="straightConnector1">
            <a:avLst/>
          </a:prstGeom>
          <a:noFill/>
          <a:ln w="19050" cap="flat" cmpd="sng" algn="ctr">
            <a:solidFill>
              <a:schemeClr val="accent2">
                <a:lumMod val="60000"/>
                <a:lumOff val="40000"/>
              </a:schemeClr>
            </a:solidFill>
            <a:prstDash val="solid"/>
            <a:round/>
            <a:headEnd type="none" w="med" len="med"/>
            <a:tailEnd type="triangle" w="lg" len="lg"/>
          </a:ln>
          <a:effectLst/>
        </p:spPr>
      </p:cxnSp>
      <p:cxnSp>
        <p:nvCxnSpPr>
          <p:cNvPr id="39" name="Straight Arrow Connector 38">
            <a:extLst>
              <a:ext uri="{FF2B5EF4-FFF2-40B4-BE49-F238E27FC236}">
                <a16:creationId xmlns:a16="http://schemas.microsoft.com/office/drawing/2014/main" id="{9766569A-B89E-4F22-AE21-FCC246FF1D61}"/>
              </a:ext>
            </a:extLst>
          </p:cNvPr>
          <p:cNvCxnSpPr/>
          <p:nvPr/>
        </p:nvCxnSpPr>
        <p:spPr bwMode="auto">
          <a:xfrm>
            <a:off x="9339318" y="5934075"/>
            <a:ext cx="2373972" cy="0"/>
          </a:xfrm>
          <a:prstGeom prst="straightConnector1">
            <a:avLst/>
          </a:prstGeom>
          <a:noFill/>
          <a:ln w="19050" cap="flat" cmpd="sng" algn="ctr">
            <a:solidFill>
              <a:schemeClr val="accent2">
                <a:lumMod val="60000"/>
                <a:lumOff val="40000"/>
              </a:schemeClr>
            </a:solidFill>
            <a:prstDash val="solid"/>
            <a:round/>
            <a:headEnd type="none" w="med" len="med"/>
            <a:tailEnd type="none" w="lg" len="lg"/>
          </a:ln>
          <a:effectLst/>
        </p:spPr>
      </p:cxnSp>
      <p:cxnSp>
        <p:nvCxnSpPr>
          <p:cNvPr id="40" name="Straight Arrow Connector 39">
            <a:extLst>
              <a:ext uri="{FF2B5EF4-FFF2-40B4-BE49-F238E27FC236}">
                <a16:creationId xmlns:a16="http://schemas.microsoft.com/office/drawing/2014/main" id="{DB8DBC76-7909-4A70-8C64-C5480E0EFB9F}"/>
              </a:ext>
            </a:extLst>
          </p:cNvPr>
          <p:cNvCxnSpPr/>
          <p:nvPr/>
        </p:nvCxnSpPr>
        <p:spPr bwMode="auto">
          <a:xfrm flipV="1">
            <a:off x="11713290" y="4475163"/>
            <a:ext cx="0" cy="1471612"/>
          </a:xfrm>
          <a:prstGeom prst="straightConnector1">
            <a:avLst/>
          </a:prstGeom>
          <a:noFill/>
          <a:ln w="19050" cap="flat" cmpd="sng" algn="ctr">
            <a:solidFill>
              <a:schemeClr val="accent2">
                <a:lumMod val="60000"/>
                <a:lumOff val="40000"/>
              </a:schemeClr>
            </a:solidFill>
            <a:prstDash val="solid"/>
            <a:round/>
            <a:headEnd type="none" w="med" len="med"/>
            <a:tailEnd type="none" w="lg" len="lg"/>
          </a:ln>
          <a:effectLst/>
        </p:spPr>
      </p:cxnSp>
      <p:sp>
        <p:nvSpPr>
          <p:cNvPr id="41" name="Rectangle 40">
            <a:extLst>
              <a:ext uri="{FF2B5EF4-FFF2-40B4-BE49-F238E27FC236}">
                <a16:creationId xmlns:a16="http://schemas.microsoft.com/office/drawing/2014/main" id="{2557ED6E-30F9-4964-B582-401357BED786}"/>
              </a:ext>
            </a:extLst>
          </p:cNvPr>
          <p:cNvSpPr/>
          <p:nvPr/>
        </p:nvSpPr>
        <p:spPr bwMode="auto">
          <a:xfrm>
            <a:off x="9959260" y="5770564"/>
            <a:ext cx="1195449" cy="352425"/>
          </a:xfrm>
          <a:prstGeom prst="rect">
            <a:avLst/>
          </a:prstGeom>
          <a:solidFill>
            <a:schemeClr val="accent2">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t>Takla</a:t>
            </a:r>
          </a:p>
        </p:txBody>
      </p:sp>
    </p:spTree>
    <p:extLst>
      <p:ext uri="{BB962C8B-B14F-4D97-AF65-F5344CB8AC3E}">
        <p14:creationId xmlns:p14="http://schemas.microsoft.com/office/powerpoint/2010/main" val="3329756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AHB-Lite Çalışma Prensipleri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AHB-Lite, üç tür aktarımı destekler:</a:t>
            </a:r>
            <a:endParaRPr lang="en-US" altLang="en-US" dirty="0">
              <a:ea typeface="ＭＳ Ｐゴシック" panose="020B0600070205080204" pitchFamily="34" charset="-128"/>
            </a:endParaRPr>
          </a:p>
          <a:p>
            <a:pPr lvl="1" algn="l" rtl="0"/>
            <a:r>
              <a:rPr lang="en-GB" dirty="0"/>
              <a:t>Tek</a:t>
            </a:r>
            <a:endParaRPr lang="en-US" altLang="en-US" dirty="0">
              <a:ea typeface="ＭＳ Ｐゴシック" panose="020B0600070205080204" pitchFamily="34" charset="-128"/>
            </a:endParaRPr>
          </a:p>
          <a:p>
            <a:pPr lvl="1" algn="l" rtl="0"/>
            <a:r>
              <a:rPr lang="en-US" dirty="0"/>
              <a:t>Adres sınırlarını sarmayan patlamaları artırma</a:t>
            </a:r>
          </a:p>
          <a:p>
            <a:pPr lvl="1" algn="l" rtl="0"/>
            <a:r>
              <a:rPr lang="en-US" dirty="0"/>
              <a:t>Belirli adres sınırlarını saran patlamaları sarma</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29951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AHB-Lite Çalışma Prensipleri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Bir AHB-Lite transferi iki aşamadan oluşur:</a:t>
            </a:r>
            <a:endParaRPr lang="en-US" altLang="en-US" dirty="0">
              <a:ea typeface="ＭＳ Ｐゴシック" panose="020B0600070205080204" pitchFamily="34" charset="-128"/>
            </a:endParaRPr>
          </a:p>
          <a:p>
            <a:pPr lvl="1" algn="l" rtl="0"/>
            <a:r>
              <a:rPr lang="en-GB" dirty="0"/>
              <a:t>Önceki veri yolu aktarımı tarafından genişletilmediği sürece tek bir HCLK döngüsü için süren adres aşaması.</a:t>
            </a:r>
            <a:endParaRPr lang="en-US" altLang="en-US" dirty="0">
              <a:ea typeface="ＭＳ Ｐゴシック" panose="020B0600070205080204" pitchFamily="34" charset="-128"/>
            </a:endParaRPr>
          </a:p>
          <a:p>
            <a:pPr lvl="1" algn="l" rtl="0"/>
            <a:r>
              <a:rPr lang="en-GB" dirty="0"/>
              <a:t>Veri aşaması birkaç HCLK döngüsü gerektirebilir. HREADY sinyali, aktarımı tamamlamak için gereken saat döngüsü sayısını kontrol etmek için kullanılır.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190513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AHB-Lite Veri Yolu Zamanlaması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IN" altLang="en-US" dirty="0">
                <a:ea typeface="ＭＳ Ｐゴシック" panose="020B0600070205080204" pitchFamily="34" charset="-128"/>
              </a:rPr>
              <a:t>Bu modül, temel veri yolu işlemine odaklanır, bu nedenle aşağıdakileri varsayıyoruz:</a:t>
            </a:r>
            <a:endParaRPr lang="en-US" altLang="en-US" dirty="0">
              <a:ea typeface="ＭＳ Ｐゴシック" panose="020B0600070205080204" pitchFamily="34" charset="-128"/>
            </a:endParaRPr>
          </a:p>
          <a:p>
            <a:pPr lvl="1" algn="l" rtl="0"/>
            <a:r>
              <a:rPr lang="en-GB" dirty="0"/>
              <a:t>BURST işlemi yok: HBURST [2: 0] her zaman 3'b000'dir.</a:t>
            </a:r>
            <a:endParaRPr lang="en-US" altLang="en-US" dirty="0">
              <a:ea typeface="ＭＳ Ｐゴシック" panose="020B0600070205080204" pitchFamily="34" charset="-128"/>
            </a:endParaRPr>
          </a:p>
          <a:p>
            <a:pPr lvl="1" algn="l" rtl="0"/>
            <a:r>
              <a:rPr lang="en-GB" dirty="0"/>
              <a:t>Asla kilitli işlemler oluşturmaz: HMASTLOCK her zaman 1'b0'dır.</a:t>
            </a:r>
          </a:p>
          <a:p>
            <a:pPr lvl="1" algn="l" rtl="0"/>
            <a:r>
              <a:rPr lang="en-GB" dirty="0"/>
              <a:t>Yapılan tüm işlemler sıralı olmayan aktarımdır: HTRANS [1: 0], 2'b00 (IDLE) veya 2'b10 (sıralı olmayan) şeklindedir.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27766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US" dirty="0"/>
              <a:t>Temel Okuma Aktarımı</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US" dirty="0"/>
              <a:t>Bekleme durumları olmayan basit bir okuma aktarımı düşünün:</a:t>
            </a:r>
            <a:endParaRPr lang="en-US" altLang="en-US" dirty="0">
              <a:ea typeface="ＭＳ Ｐゴシック" panose="020B0600070205080204" pitchFamily="34" charset="-128"/>
            </a:endParaRPr>
          </a:p>
        </p:txBody>
      </p:sp>
      <p:grpSp>
        <p:nvGrpSpPr>
          <p:cNvPr id="5" name="Group 5">
            <a:extLst>
              <a:ext uri="{FF2B5EF4-FFF2-40B4-BE49-F238E27FC236}">
                <a16:creationId xmlns:a16="http://schemas.microsoft.com/office/drawing/2014/main" id="{ACE17736-16F2-4773-B776-623C28D3714D}"/>
              </a:ext>
            </a:extLst>
          </p:cNvPr>
          <p:cNvGrpSpPr>
            <a:grpSpLocks/>
          </p:cNvGrpSpPr>
          <p:nvPr/>
        </p:nvGrpSpPr>
        <p:grpSpPr bwMode="auto">
          <a:xfrm>
            <a:off x="224280" y="3022600"/>
            <a:ext cx="11347250" cy="3060700"/>
            <a:chOff x="269875" y="2768600"/>
            <a:chExt cx="8513763" cy="3438525"/>
          </a:xfrm>
        </p:grpSpPr>
        <p:grpSp>
          <p:nvGrpSpPr>
            <p:cNvPr id="6" name="Group 254">
              <a:extLst>
                <a:ext uri="{FF2B5EF4-FFF2-40B4-BE49-F238E27FC236}">
                  <a16:creationId xmlns:a16="http://schemas.microsoft.com/office/drawing/2014/main" id="{B391BCF5-F14A-4D5B-9EB0-641A197F6573}"/>
                </a:ext>
              </a:extLst>
            </p:cNvPr>
            <p:cNvGrpSpPr>
              <a:grpSpLocks/>
            </p:cNvGrpSpPr>
            <p:nvPr/>
          </p:nvGrpSpPr>
          <p:grpSpPr bwMode="auto">
            <a:xfrm>
              <a:off x="2562225" y="2768600"/>
              <a:ext cx="4695825" cy="3438525"/>
              <a:chOff x="2462216" y="3348040"/>
              <a:chExt cx="5094528" cy="2859572"/>
            </a:xfrm>
          </p:grpSpPr>
          <p:cxnSp>
            <p:nvCxnSpPr>
              <p:cNvPr id="179" name="Straight Connector 178">
                <a:extLst>
                  <a:ext uri="{FF2B5EF4-FFF2-40B4-BE49-F238E27FC236}">
                    <a16:creationId xmlns:a16="http://schemas.microsoft.com/office/drawing/2014/main" id="{A2050117-BFDB-4783-938E-ABF5EA990E34}"/>
                  </a:ext>
                </a:extLst>
              </p:cNvPr>
              <p:cNvCxnSpPr/>
              <p:nvPr/>
            </p:nvCxnSpPr>
            <p:spPr bwMode="auto">
              <a:xfrm>
                <a:off x="2462216"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0" name="Straight Connector 179">
                <a:extLst>
                  <a:ext uri="{FF2B5EF4-FFF2-40B4-BE49-F238E27FC236}">
                    <a16:creationId xmlns:a16="http://schemas.microsoft.com/office/drawing/2014/main" id="{16D53702-1065-448D-B549-56DDCD7E8AFE}"/>
                  </a:ext>
                </a:extLst>
              </p:cNvPr>
              <p:cNvCxnSpPr/>
              <p:nvPr/>
            </p:nvCxnSpPr>
            <p:spPr bwMode="auto">
              <a:xfrm>
                <a:off x="4170726"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1" name="Straight Connector 180">
                <a:extLst>
                  <a:ext uri="{FF2B5EF4-FFF2-40B4-BE49-F238E27FC236}">
                    <a16:creationId xmlns:a16="http://schemas.microsoft.com/office/drawing/2014/main" id="{A22719DB-6D4A-4B26-B4D6-096C2F976682}"/>
                  </a:ext>
                </a:extLst>
              </p:cNvPr>
              <p:cNvCxnSpPr/>
              <p:nvPr/>
            </p:nvCxnSpPr>
            <p:spPr bwMode="auto">
              <a:xfrm>
                <a:off x="5867180"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2" name="Straight Connector 181">
                <a:extLst>
                  <a:ext uri="{FF2B5EF4-FFF2-40B4-BE49-F238E27FC236}">
                    <a16:creationId xmlns:a16="http://schemas.microsoft.com/office/drawing/2014/main" id="{16397652-1DCF-49E3-A7DD-45C9F5A6256A}"/>
                  </a:ext>
                </a:extLst>
              </p:cNvPr>
              <p:cNvCxnSpPr/>
              <p:nvPr/>
            </p:nvCxnSpPr>
            <p:spPr bwMode="auto">
              <a:xfrm>
                <a:off x="7556744"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grpSp>
        <p:grpSp>
          <p:nvGrpSpPr>
            <p:cNvPr id="7" name="Group 118">
              <a:extLst>
                <a:ext uri="{FF2B5EF4-FFF2-40B4-BE49-F238E27FC236}">
                  <a16:creationId xmlns:a16="http://schemas.microsoft.com/office/drawing/2014/main" id="{D6A2B6B1-0924-42A2-A86E-CC26C465513F}"/>
                </a:ext>
              </a:extLst>
            </p:cNvPr>
            <p:cNvGrpSpPr>
              <a:grpSpLocks/>
            </p:cNvGrpSpPr>
            <p:nvPr/>
          </p:nvGrpSpPr>
          <p:grpSpPr bwMode="auto">
            <a:xfrm>
              <a:off x="1985963" y="2960688"/>
              <a:ext cx="6562725" cy="246062"/>
              <a:chOff x="2181070" y="3570514"/>
              <a:chExt cx="6178115" cy="246193"/>
            </a:xfrm>
          </p:grpSpPr>
          <p:cxnSp>
            <p:nvCxnSpPr>
              <p:cNvPr id="162" name="Straight Connector 161">
                <a:extLst>
                  <a:ext uri="{FF2B5EF4-FFF2-40B4-BE49-F238E27FC236}">
                    <a16:creationId xmlns:a16="http://schemas.microsoft.com/office/drawing/2014/main" id="{2F86C522-4795-4806-AD6C-F5FCA7F55EEA}"/>
                  </a:ext>
                </a:extLst>
              </p:cNvPr>
              <p:cNvCxnSpPr/>
              <p:nvPr/>
            </p:nvCxnSpPr>
            <p:spPr bwMode="auto">
              <a:xfrm>
                <a:off x="2722066"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3" name="Straight Connector 162">
                <a:extLst>
                  <a:ext uri="{FF2B5EF4-FFF2-40B4-BE49-F238E27FC236}">
                    <a16:creationId xmlns:a16="http://schemas.microsoft.com/office/drawing/2014/main" id="{DF81D4A1-C7C0-4AA5-8CD4-826B7CD71D7E}"/>
                  </a:ext>
                </a:extLst>
              </p:cNvPr>
              <p:cNvCxnSpPr/>
              <p:nvPr/>
            </p:nvCxnSpPr>
            <p:spPr bwMode="auto">
              <a:xfrm>
                <a:off x="3467803"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A3BEBB82-434A-473C-981A-78A3F7BE1ECC}"/>
                  </a:ext>
                </a:extLst>
              </p:cNvPr>
              <p:cNvCxnSpPr/>
              <p:nvPr/>
            </p:nvCxnSpPr>
            <p:spPr bwMode="auto">
              <a:xfrm>
                <a:off x="3467803"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5" name="Straight Connector 164">
                <a:extLst>
                  <a:ext uri="{FF2B5EF4-FFF2-40B4-BE49-F238E27FC236}">
                    <a16:creationId xmlns:a16="http://schemas.microsoft.com/office/drawing/2014/main" id="{6E83A662-EECD-4B12-9B60-86472BBE18DE}"/>
                  </a:ext>
                </a:extLst>
              </p:cNvPr>
              <p:cNvCxnSpPr/>
              <p:nvPr/>
            </p:nvCxnSpPr>
            <p:spPr bwMode="auto">
              <a:xfrm>
                <a:off x="4203080"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6" name="Straight Connector 165">
                <a:extLst>
                  <a:ext uri="{FF2B5EF4-FFF2-40B4-BE49-F238E27FC236}">
                    <a16:creationId xmlns:a16="http://schemas.microsoft.com/office/drawing/2014/main" id="{B9713478-A6E5-47CD-BB36-4F3E625C7439}"/>
                  </a:ext>
                </a:extLst>
              </p:cNvPr>
              <p:cNvCxnSpPr/>
              <p:nvPr/>
            </p:nvCxnSpPr>
            <p:spPr bwMode="auto">
              <a:xfrm>
                <a:off x="4192619"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87C00161-C19A-439B-8714-970404F05B3F}"/>
                  </a:ext>
                </a:extLst>
              </p:cNvPr>
              <p:cNvCxnSpPr/>
              <p:nvPr/>
            </p:nvCxnSpPr>
            <p:spPr bwMode="auto">
              <a:xfrm>
                <a:off x="4938356"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8" name="Straight Connector 167">
                <a:extLst>
                  <a:ext uri="{FF2B5EF4-FFF2-40B4-BE49-F238E27FC236}">
                    <a16:creationId xmlns:a16="http://schemas.microsoft.com/office/drawing/2014/main" id="{78E74825-5C0C-42E2-896C-7A0DAD55ED5B}"/>
                  </a:ext>
                </a:extLst>
              </p:cNvPr>
              <p:cNvCxnSpPr/>
              <p:nvPr/>
            </p:nvCxnSpPr>
            <p:spPr bwMode="auto">
              <a:xfrm>
                <a:off x="4938356"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9" name="Straight Connector 168">
                <a:extLst>
                  <a:ext uri="{FF2B5EF4-FFF2-40B4-BE49-F238E27FC236}">
                    <a16:creationId xmlns:a16="http://schemas.microsoft.com/office/drawing/2014/main" id="{E4F9E5DF-BE3B-4850-9CF1-23531F695AAC}"/>
                  </a:ext>
                </a:extLst>
              </p:cNvPr>
              <p:cNvCxnSpPr/>
              <p:nvPr/>
            </p:nvCxnSpPr>
            <p:spPr bwMode="auto">
              <a:xfrm>
                <a:off x="5673632"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0" name="Straight Connector 169">
                <a:extLst>
                  <a:ext uri="{FF2B5EF4-FFF2-40B4-BE49-F238E27FC236}">
                    <a16:creationId xmlns:a16="http://schemas.microsoft.com/office/drawing/2014/main" id="{94A793A1-3409-461E-9743-EA1007BCD67D}"/>
                  </a:ext>
                </a:extLst>
              </p:cNvPr>
              <p:cNvCxnSpPr/>
              <p:nvPr/>
            </p:nvCxnSpPr>
            <p:spPr bwMode="auto">
              <a:xfrm>
                <a:off x="5663172"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1" name="Straight Connector 170">
                <a:extLst>
                  <a:ext uri="{FF2B5EF4-FFF2-40B4-BE49-F238E27FC236}">
                    <a16:creationId xmlns:a16="http://schemas.microsoft.com/office/drawing/2014/main" id="{813E7CE9-5DFA-4DF9-BC60-9C66D8ADEE79}"/>
                  </a:ext>
                </a:extLst>
              </p:cNvPr>
              <p:cNvCxnSpPr/>
              <p:nvPr/>
            </p:nvCxnSpPr>
            <p:spPr bwMode="auto">
              <a:xfrm>
                <a:off x="6408909"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F9653DB2-041A-49A3-90D0-7A729F280120}"/>
                  </a:ext>
                </a:extLst>
              </p:cNvPr>
              <p:cNvCxnSpPr/>
              <p:nvPr/>
            </p:nvCxnSpPr>
            <p:spPr bwMode="auto">
              <a:xfrm>
                <a:off x="6408909"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3" name="Straight Connector 172">
                <a:extLst>
                  <a:ext uri="{FF2B5EF4-FFF2-40B4-BE49-F238E27FC236}">
                    <a16:creationId xmlns:a16="http://schemas.microsoft.com/office/drawing/2014/main" id="{99B89A79-6BB1-4C0C-98A9-658EBFE5CEAC}"/>
                  </a:ext>
                </a:extLst>
              </p:cNvPr>
              <p:cNvCxnSpPr/>
              <p:nvPr/>
            </p:nvCxnSpPr>
            <p:spPr bwMode="auto">
              <a:xfrm>
                <a:off x="7144185"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4" name="Straight Connector 173">
                <a:extLst>
                  <a:ext uri="{FF2B5EF4-FFF2-40B4-BE49-F238E27FC236}">
                    <a16:creationId xmlns:a16="http://schemas.microsoft.com/office/drawing/2014/main" id="{491A3A41-FD78-4F32-829D-67210EEEEC7B}"/>
                  </a:ext>
                </a:extLst>
              </p:cNvPr>
              <p:cNvCxnSpPr/>
              <p:nvPr/>
            </p:nvCxnSpPr>
            <p:spPr bwMode="auto">
              <a:xfrm>
                <a:off x="7133724"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5" name="Straight Connector 174">
                <a:extLst>
                  <a:ext uri="{FF2B5EF4-FFF2-40B4-BE49-F238E27FC236}">
                    <a16:creationId xmlns:a16="http://schemas.microsoft.com/office/drawing/2014/main" id="{3C007285-2609-4F7F-932D-8CBAE3A1E9D6}"/>
                  </a:ext>
                </a:extLst>
              </p:cNvPr>
              <p:cNvCxnSpPr/>
              <p:nvPr/>
            </p:nvCxnSpPr>
            <p:spPr bwMode="auto">
              <a:xfrm>
                <a:off x="7879462"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6" name="Straight Connector 175">
                <a:extLst>
                  <a:ext uri="{FF2B5EF4-FFF2-40B4-BE49-F238E27FC236}">
                    <a16:creationId xmlns:a16="http://schemas.microsoft.com/office/drawing/2014/main" id="{3BA79EC4-BA28-485C-A7D9-D96A8B84D4C8}"/>
                  </a:ext>
                </a:extLst>
              </p:cNvPr>
              <p:cNvCxnSpPr/>
              <p:nvPr/>
            </p:nvCxnSpPr>
            <p:spPr bwMode="auto">
              <a:xfrm>
                <a:off x="7879462" y="3817290"/>
                <a:ext cx="47972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7" name="Straight Connector 176">
                <a:extLst>
                  <a:ext uri="{FF2B5EF4-FFF2-40B4-BE49-F238E27FC236}">
                    <a16:creationId xmlns:a16="http://schemas.microsoft.com/office/drawing/2014/main" id="{D080ACCB-4BF2-49CB-B59D-F5CC5B79105F}"/>
                  </a:ext>
                </a:extLst>
              </p:cNvPr>
              <p:cNvCxnSpPr/>
              <p:nvPr/>
            </p:nvCxnSpPr>
            <p:spPr bwMode="auto">
              <a:xfrm>
                <a:off x="2181070" y="3817290"/>
                <a:ext cx="54996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8" name="Straight Connector 177">
                <a:extLst>
                  <a:ext uri="{FF2B5EF4-FFF2-40B4-BE49-F238E27FC236}">
                    <a16:creationId xmlns:a16="http://schemas.microsoft.com/office/drawing/2014/main" id="{5F4CF966-E8A5-4345-A931-6A42934F0992}"/>
                  </a:ext>
                </a:extLst>
              </p:cNvPr>
              <p:cNvCxnSpPr/>
              <p:nvPr/>
            </p:nvCxnSpPr>
            <p:spPr bwMode="auto">
              <a:xfrm>
                <a:off x="2722066"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8" name="Group 4">
              <a:extLst>
                <a:ext uri="{FF2B5EF4-FFF2-40B4-BE49-F238E27FC236}">
                  <a16:creationId xmlns:a16="http://schemas.microsoft.com/office/drawing/2014/main" id="{9DD6F336-223F-4B95-8A45-781968633CDD}"/>
                </a:ext>
              </a:extLst>
            </p:cNvPr>
            <p:cNvGrpSpPr>
              <a:grpSpLocks/>
            </p:cNvGrpSpPr>
            <p:nvPr/>
          </p:nvGrpSpPr>
          <p:grpSpPr bwMode="auto">
            <a:xfrm>
              <a:off x="2646016" y="4136671"/>
              <a:ext cx="1569207" cy="256118"/>
              <a:chOff x="1877152" y="4791247"/>
              <a:chExt cx="623208" cy="214429"/>
            </a:xfrm>
            <a:solidFill>
              <a:schemeClr val="accent3">
                <a:lumMod val="40000"/>
                <a:lumOff val="60000"/>
              </a:schemeClr>
            </a:solidFill>
          </p:grpSpPr>
          <p:sp>
            <p:nvSpPr>
              <p:cNvPr id="153" name="Rectangle 152">
                <a:extLst>
                  <a:ext uri="{FF2B5EF4-FFF2-40B4-BE49-F238E27FC236}">
                    <a16:creationId xmlns:a16="http://schemas.microsoft.com/office/drawing/2014/main" id="{0CA89918-6597-47CF-B5C6-642114B2E7E1}"/>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54" name="Isosceles Triangle 153">
                <a:extLst>
                  <a:ext uri="{FF2B5EF4-FFF2-40B4-BE49-F238E27FC236}">
                    <a16:creationId xmlns:a16="http://schemas.microsoft.com/office/drawing/2014/main" id="{D0725B9A-F00A-42D0-922F-C8C2B370BAC4}"/>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55" name="Isosceles Triangle 154">
                <a:extLst>
                  <a:ext uri="{FF2B5EF4-FFF2-40B4-BE49-F238E27FC236}">
                    <a16:creationId xmlns:a16="http://schemas.microsoft.com/office/drawing/2014/main" id="{9AD20A2B-B4D2-461C-81A6-32B1348F433B}"/>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56" name="Straight Connector 155">
                <a:extLst>
                  <a:ext uri="{FF2B5EF4-FFF2-40B4-BE49-F238E27FC236}">
                    <a16:creationId xmlns:a16="http://schemas.microsoft.com/office/drawing/2014/main" id="{C732282D-9ACA-4577-AF62-A7FCD5A82F99}"/>
                  </a:ext>
                </a:extLst>
              </p:cNvPr>
              <p:cNvCxnSpPr>
                <a:stCxn id="154"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7" name="Straight Connector 156">
                <a:extLst>
                  <a:ext uri="{FF2B5EF4-FFF2-40B4-BE49-F238E27FC236}">
                    <a16:creationId xmlns:a16="http://schemas.microsoft.com/office/drawing/2014/main" id="{40AB9C99-628F-4C9F-A9DE-997471EE23C7}"/>
                  </a:ext>
                </a:extLst>
              </p:cNvPr>
              <p:cNvCxnSpPr>
                <a:stCxn id="154" idx="0"/>
                <a:endCxn id="154"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941571AC-88AA-4620-BF83-83E809645E74}"/>
                  </a:ext>
                </a:extLst>
              </p:cNvPr>
              <p:cNvCxnSpPr>
                <a:stCxn id="155"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66365932-E83A-497D-B06A-BB3FCB78652D}"/>
                  </a:ext>
                </a:extLst>
              </p:cNvPr>
              <p:cNvCxnSpPr>
                <a:endCxn id="155"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60" name="Straight Connector 159">
                <a:extLst>
                  <a:ext uri="{FF2B5EF4-FFF2-40B4-BE49-F238E27FC236}">
                    <a16:creationId xmlns:a16="http://schemas.microsoft.com/office/drawing/2014/main" id="{A1FEE9DC-8C4F-4158-A5C0-65E193D2DE87}"/>
                  </a:ext>
                </a:extLst>
              </p:cNvPr>
              <p:cNvCxnSpPr>
                <a:stCxn id="154" idx="4"/>
                <a:endCxn id="155"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77E08FDF-B6CF-4E47-A9D3-95A72F661476}"/>
                  </a:ext>
                </a:extLst>
              </p:cNvPr>
              <p:cNvCxnSpPr>
                <a:stCxn id="154"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9" name="Group 4">
              <a:extLst>
                <a:ext uri="{FF2B5EF4-FFF2-40B4-BE49-F238E27FC236}">
                  <a16:creationId xmlns:a16="http://schemas.microsoft.com/office/drawing/2014/main" id="{403EEDCE-E21B-44AB-A084-ECCCB568FFDD}"/>
                </a:ext>
              </a:extLst>
            </p:cNvPr>
            <p:cNvGrpSpPr>
              <a:grpSpLocks/>
            </p:cNvGrpSpPr>
            <p:nvPr/>
          </p:nvGrpSpPr>
          <p:grpSpPr bwMode="auto">
            <a:xfrm>
              <a:off x="4213630" y="4136671"/>
              <a:ext cx="1569207" cy="256118"/>
              <a:chOff x="1877152" y="4791247"/>
              <a:chExt cx="623208" cy="214429"/>
            </a:xfrm>
            <a:solidFill>
              <a:schemeClr val="accent3">
                <a:lumMod val="40000"/>
                <a:lumOff val="60000"/>
              </a:schemeClr>
            </a:solidFill>
          </p:grpSpPr>
          <p:sp>
            <p:nvSpPr>
              <p:cNvPr id="144" name="Rectangle 143">
                <a:extLst>
                  <a:ext uri="{FF2B5EF4-FFF2-40B4-BE49-F238E27FC236}">
                    <a16:creationId xmlns:a16="http://schemas.microsoft.com/office/drawing/2014/main" id="{E256F891-A2AD-4D4B-9087-0F2CCD776C76}"/>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45" name="Isosceles Triangle 144">
                <a:extLst>
                  <a:ext uri="{FF2B5EF4-FFF2-40B4-BE49-F238E27FC236}">
                    <a16:creationId xmlns:a16="http://schemas.microsoft.com/office/drawing/2014/main" id="{053210C2-86F2-491D-9C97-5E44D8A1115A}"/>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46" name="Isosceles Triangle 145">
                <a:extLst>
                  <a:ext uri="{FF2B5EF4-FFF2-40B4-BE49-F238E27FC236}">
                    <a16:creationId xmlns:a16="http://schemas.microsoft.com/office/drawing/2014/main" id="{E801DFD2-9470-48F7-A3E4-B9D2057B0605}"/>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47" name="Straight Connector 146">
                <a:extLst>
                  <a:ext uri="{FF2B5EF4-FFF2-40B4-BE49-F238E27FC236}">
                    <a16:creationId xmlns:a16="http://schemas.microsoft.com/office/drawing/2014/main" id="{2EAE3A3C-BA4C-4D71-B893-9E3BEC4B5034}"/>
                  </a:ext>
                </a:extLst>
              </p:cNvPr>
              <p:cNvCxnSpPr>
                <a:stCxn id="145"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8" name="Straight Connector 147">
                <a:extLst>
                  <a:ext uri="{FF2B5EF4-FFF2-40B4-BE49-F238E27FC236}">
                    <a16:creationId xmlns:a16="http://schemas.microsoft.com/office/drawing/2014/main" id="{EA9652F2-D9C1-4A16-AB08-41167C53C8E5}"/>
                  </a:ext>
                </a:extLst>
              </p:cNvPr>
              <p:cNvCxnSpPr>
                <a:stCxn id="145" idx="0"/>
                <a:endCxn id="145"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17743117-A368-4439-9432-5A756EE81DB5}"/>
                  </a:ext>
                </a:extLst>
              </p:cNvPr>
              <p:cNvCxnSpPr>
                <a:stCxn id="146"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0" name="Straight Connector 149">
                <a:extLst>
                  <a:ext uri="{FF2B5EF4-FFF2-40B4-BE49-F238E27FC236}">
                    <a16:creationId xmlns:a16="http://schemas.microsoft.com/office/drawing/2014/main" id="{B29D8458-3455-41BC-8147-F47CF57FF0AA}"/>
                  </a:ext>
                </a:extLst>
              </p:cNvPr>
              <p:cNvCxnSpPr>
                <a:endCxn id="146"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73D47192-A671-4BC1-B376-1F31B1C40517}"/>
                  </a:ext>
                </a:extLst>
              </p:cNvPr>
              <p:cNvCxnSpPr>
                <a:stCxn id="145" idx="4"/>
                <a:endCxn id="146"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DBD53538-975B-4CB6-A93F-AE16E4B453A7}"/>
                  </a:ext>
                </a:extLst>
              </p:cNvPr>
              <p:cNvCxnSpPr>
                <a:stCxn id="145"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10" name="Group 4">
              <a:extLst>
                <a:ext uri="{FF2B5EF4-FFF2-40B4-BE49-F238E27FC236}">
                  <a16:creationId xmlns:a16="http://schemas.microsoft.com/office/drawing/2014/main" id="{27145EE4-1DB3-4C87-8FB7-777C8EDF2BBC}"/>
                </a:ext>
              </a:extLst>
            </p:cNvPr>
            <p:cNvGrpSpPr>
              <a:grpSpLocks/>
            </p:cNvGrpSpPr>
            <p:nvPr/>
          </p:nvGrpSpPr>
          <p:grpSpPr bwMode="auto">
            <a:xfrm>
              <a:off x="5781243" y="4136671"/>
              <a:ext cx="1569207" cy="256118"/>
              <a:chOff x="1877152" y="4791247"/>
              <a:chExt cx="623208" cy="214429"/>
            </a:xfrm>
            <a:solidFill>
              <a:schemeClr val="accent3">
                <a:lumMod val="40000"/>
                <a:lumOff val="60000"/>
              </a:schemeClr>
            </a:solidFill>
          </p:grpSpPr>
          <p:sp>
            <p:nvSpPr>
              <p:cNvPr id="135" name="Rectangle 134">
                <a:extLst>
                  <a:ext uri="{FF2B5EF4-FFF2-40B4-BE49-F238E27FC236}">
                    <a16:creationId xmlns:a16="http://schemas.microsoft.com/office/drawing/2014/main" id="{2F302E3C-C6CC-4181-8E49-D09FB01EDC0E}"/>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36" name="Isosceles Triangle 135">
                <a:extLst>
                  <a:ext uri="{FF2B5EF4-FFF2-40B4-BE49-F238E27FC236}">
                    <a16:creationId xmlns:a16="http://schemas.microsoft.com/office/drawing/2014/main" id="{C4FACD76-03B3-4570-A102-CFE37A8D7961}"/>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37" name="Isosceles Triangle 136">
                <a:extLst>
                  <a:ext uri="{FF2B5EF4-FFF2-40B4-BE49-F238E27FC236}">
                    <a16:creationId xmlns:a16="http://schemas.microsoft.com/office/drawing/2014/main" id="{79D05C6D-F334-4559-84B1-D599A816F37B}"/>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38" name="Straight Connector 137">
                <a:extLst>
                  <a:ext uri="{FF2B5EF4-FFF2-40B4-BE49-F238E27FC236}">
                    <a16:creationId xmlns:a16="http://schemas.microsoft.com/office/drawing/2014/main" id="{EE5C7CD4-746B-4BE5-8822-8B5159794778}"/>
                  </a:ext>
                </a:extLst>
              </p:cNvPr>
              <p:cNvCxnSpPr>
                <a:stCxn id="136"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AB38F755-9ADA-45D7-BA38-4C8867F16DFC}"/>
                  </a:ext>
                </a:extLst>
              </p:cNvPr>
              <p:cNvCxnSpPr>
                <a:stCxn id="136" idx="0"/>
                <a:endCxn id="136"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DBE52EF8-CE60-4205-8864-EE6EEF4EFC5E}"/>
                  </a:ext>
                </a:extLst>
              </p:cNvPr>
              <p:cNvCxnSpPr>
                <a:stCxn id="137"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4637ED1F-910D-400C-8872-034024489548}"/>
                  </a:ext>
                </a:extLst>
              </p:cNvPr>
              <p:cNvCxnSpPr>
                <a:endCxn id="137"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97BC29D2-8A31-4133-92A5-F9DC098DD930}"/>
                  </a:ext>
                </a:extLst>
              </p:cNvPr>
              <p:cNvCxnSpPr>
                <a:stCxn id="136" idx="4"/>
                <a:endCxn id="137"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D310917C-2E87-4BBD-A1CC-582A17C08C21}"/>
                  </a:ext>
                </a:extLst>
              </p:cNvPr>
              <p:cNvCxnSpPr>
                <a:stCxn id="136"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11" name="Isosceles Triangle 10">
              <a:extLst>
                <a:ext uri="{FF2B5EF4-FFF2-40B4-BE49-F238E27FC236}">
                  <a16:creationId xmlns:a16="http://schemas.microsoft.com/office/drawing/2014/main" id="{B02F7B27-497D-4652-AD71-D82F8B8BFA6E}"/>
                </a:ext>
              </a:extLst>
            </p:cNvPr>
            <p:cNvSpPr/>
            <p:nvPr/>
          </p:nvSpPr>
          <p:spPr bwMode="auto">
            <a:xfrm rot="16200000">
              <a:off x="7256640" y="4223655"/>
              <a:ext cx="256819" cy="82550"/>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2" name="Straight Connector 11">
              <a:extLst>
                <a:ext uri="{FF2B5EF4-FFF2-40B4-BE49-F238E27FC236}">
                  <a16:creationId xmlns:a16="http://schemas.microsoft.com/office/drawing/2014/main" id="{596D2E3B-D83C-4314-8F90-13A10915ADF2}"/>
                </a:ext>
              </a:extLst>
            </p:cNvPr>
            <p:cNvCxnSpPr>
              <a:stCxn id="11" idx="4"/>
            </p:cNvCxnSpPr>
            <p:nvPr/>
          </p:nvCxnSpPr>
          <p:spPr bwMode="auto">
            <a:xfrm flipH="1">
              <a:off x="7343775" y="4136520"/>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45138EE5-64F3-4169-B349-574BB77B9E5D}"/>
                </a:ext>
              </a:extLst>
            </p:cNvPr>
            <p:cNvCxnSpPr>
              <a:stCxn id="11" idx="0"/>
              <a:endCxn id="11" idx="2"/>
            </p:cNvCxnSpPr>
            <p:nvPr/>
          </p:nvCxnSpPr>
          <p:spPr bwMode="auto">
            <a:xfrm>
              <a:off x="7343775" y="4264930"/>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4" name="Group 13">
              <a:extLst>
                <a:ext uri="{FF2B5EF4-FFF2-40B4-BE49-F238E27FC236}">
                  <a16:creationId xmlns:a16="http://schemas.microsoft.com/office/drawing/2014/main" id="{E63640B6-EF1C-40A8-AFFB-EFA2C53CCB2C}"/>
                </a:ext>
              </a:extLst>
            </p:cNvPr>
            <p:cNvGrpSpPr/>
            <p:nvPr/>
          </p:nvGrpSpPr>
          <p:grpSpPr>
            <a:xfrm>
              <a:off x="7426114" y="4136669"/>
              <a:ext cx="1112654" cy="256047"/>
              <a:chOff x="6957150" y="4438649"/>
              <a:chExt cx="1580341" cy="300022"/>
            </a:xfrm>
            <a:solidFill>
              <a:schemeClr val="accent3">
                <a:lumMod val="40000"/>
                <a:lumOff val="60000"/>
              </a:schemeClr>
            </a:solidFill>
          </p:grpSpPr>
          <p:sp>
            <p:nvSpPr>
              <p:cNvPr id="132" name="Rectangle 131">
                <a:extLst>
                  <a:ext uri="{FF2B5EF4-FFF2-40B4-BE49-F238E27FC236}">
                    <a16:creationId xmlns:a16="http://schemas.microsoft.com/office/drawing/2014/main" id="{C294775C-E997-43FB-8398-4D2FCB413E49}"/>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33" name="Straight Connector 132">
                <a:extLst>
                  <a:ext uri="{FF2B5EF4-FFF2-40B4-BE49-F238E27FC236}">
                    <a16:creationId xmlns:a16="http://schemas.microsoft.com/office/drawing/2014/main" id="{6EB86920-B43B-40FD-94BA-E7283E7D567F}"/>
                  </a:ext>
                </a:extLst>
              </p:cNvPr>
              <p:cNvCxnSpPr>
                <a:stCxn id="11"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4" name="Straight Connector 133">
                <a:extLst>
                  <a:ext uri="{FF2B5EF4-FFF2-40B4-BE49-F238E27FC236}">
                    <a16:creationId xmlns:a16="http://schemas.microsoft.com/office/drawing/2014/main" id="{C2A838E7-8C3E-4182-9E81-603032E278DD}"/>
                  </a:ext>
                </a:extLst>
              </p:cNvPr>
              <p:cNvCxnSpPr>
                <a:stCxn id="11"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15" name="Rectangle 14">
              <a:extLst>
                <a:ext uri="{FF2B5EF4-FFF2-40B4-BE49-F238E27FC236}">
                  <a16:creationId xmlns:a16="http://schemas.microsoft.com/office/drawing/2014/main" id="{F699AD66-24FA-4747-A8DA-8FFAA8880D5C}"/>
                </a:ext>
              </a:extLst>
            </p:cNvPr>
            <p:cNvSpPr/>
            <p:nvPr/>
          </p:nvSpPr>
          <p:spPr bwMode="auto">
            <a:xfrm>
              <a:off x="1985963" y="4136520"/>
              <a:ext cx="577850" cy="256819"/>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6" name="Isosceles Triangle 15">
              <a:extLst>
                <a:ext uri="{FF2B5EF4-FFF2-40B4-BE49-F238E27FC236}">
                  <a16:creationId xmlns:a16="http://schemas.microsoft.com/office/drawing/2014/main" id="{83030301-EE43-444F-B0F4-ED96D9EFE0A5}"/>
                </a:ext>
              </a:extLst>
            </p:cNvPr>
            <p:cNvSpPr/>
            <p:nvPr/>
          </p:nvSpPr>
          <p:spPr bwMode="auto">
            <a:xfrm rot="5400000">
              <a:off x="2475884" y="4224449"/>
              <a:ext cx="256819"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7" name="Straight Connector 16">
              <a:extLst>
                <a:ext uri="{FF2B5EF4-FFF2-40B4-BE49-F238E27FC236}">
                  <a16:creationId xmlns:a16="http://schemas.microsoft.com/office/drawing/2014/main" id="{4A844644-0CD1-4AE8-8319-8B2AEADF2B44}"/>
                </a:ext>
              </a:extLst>
            </p:cNvPr>
            <p:cNvCxnSpPr>
              <a:stCxn id="16" idx="2"/>
            </p:cNvCxnSpPr>
            <p:nvPr/>
          </p:nvCxnSpPr>
          <p:spPr bwMode="auto">
            <a:xfrm>
              <a:off x="2563813" y="4136520"/>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62A4248A-51B2-4F03-ADCE-EFEE4E27EE75}"/>
                </a:ext>
              </a:extLst>
            </p:cNvPr>
            <p:cNvCxnSpPr>
              <a:endCxn id="16" idx="4"/>
            </p:cNvCxnSpPr>
            <p:nvPr/>
          </p:nvCxnSpPr>
          <p:spPr bwMode="auto">
            <a:xfrm flipH="1">
              <a:off x="2563813" y="4264930"/>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9" name="Group 18">
              <a:extLst>
                <a:ext uri="{FF2B5EF4-FFF2-40B4-BE49-F238E27FC236}">
                  <a16:creationId xmlns:a16="http://schemas.microsoft.com/office/drawing/2014/main" id="{C1F6796D-1CA0-44E7-87FA-FBE8AE541507}"/>
                </a:ext>
              </a:extLst>
            </p:cNvPr>
            <p:cNvGrpSpPr/>
            <p:nvPr/>
          </p:nvGrpSpPr>
          <p:grpSpPr>
            <a:xfrm>
              <a:off x="1986341" y="4136676"/>
              <a:ext cx="577306" cy="256047"/>
              <a:chOff x="103594" y="4438601"/>
              <a:chExt cx="1376015" cy="300064"/>
            </a:xfrm>
            <a:solidFill>
              <a:schemeClr val="accent3">
                <a:lumMod val="40000"/>
                <a:lumOff val="60000"/>
              </a:schemeClr>
            </a:solidFill>
          </p:grpSpPr>
          <p:cxnSp>
            <p:nvCxnSpPr>
              <p:cNvPr id="130" name="Straight Connector 129">
                <a:extLst>
                  <a:ext uri="{FF2B5EF4-FFF2-40B4-BE49-F238E27FC236}">
                    <a16:creationId xmlns:a16="http://schemas.microsoft.com/office/drawing/2014/main" id="{5F1BC2BE-05D5-421F-B439-E659A9660C32}"/>
                  </a:ext>
                </a:extLst>
              </p:cNvPr>
              <p:cNvCxnSpPr>
                <a:endCxn id="16"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1" name="Straight Connector 130">
                <a:extLst>
                  <a:ext uri="{FF2B5EF4-FFF2-40B4-BE49-F238E27FC236}">
                    <a16:creationId xmlns:a16="http://schemas.microsoft.com/office/drawing/2014/main" id="{E881B4D6-01FF-4B4A-AC00-F1CE76DF50A8}"/>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0" name="Group 4">
              <a:extLst>
                <a:ext uri="{FF2B5EF4-FFF2-40B4-BE49-F238E27FC236}">
                  <a16:creationId xmlns:a16="http://schemas.microsoft.com/office/drawing/2014/main" id="{B3F38213-5F89-4DDA-852E-95BA306AFB17}"/>
                </a:ext>
              </a:extLst>
            </p:cNvPr>
            <p:cNvGrpSpPr>
              <a:grpSpLocks/>
            </p:cNvGrpSpPr>
            <p:nvPr/>
          </p:nvGrpSpPr>
          <p:grpSpPr bwMode="auto">
            <a:xfrm>
              <a:off x="2646016" y="4767959"/>
              <a:ext cx="1569207" cy="256118"/>
              <a:chOff x="1877152" y="4791247"/>
              <a:chExt cx="623208" cy="214429"/>
            </a:xfrm>
            <a:solidFill>
              <a:schemeClr val="accent2">
                <a:lumMod val="20000"/>
                <a:lumOff val="80000"/>
              </a:schemeClr>
            </a:solidFill>
          </p:grpSpPr>
          <p:sp>
            <p:nvSpPr>
              <p:cNvPr id="121" name="Rectangle 120">
                <a:extLst>
                  <a:ext uri="{FF2B5EF4-FFF2-40B4-BE49-F238E27FC236}">
                    <a16:creationId xmlns:a16="http://schemas.microsoft.com/office/drawing/2014/main" id="{FA9C04E3-9F24-49E5-9487-B4D64222BB63}"/>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22" name="Isosceles Triangle 121">
                <a:extLst>
                  <a:ext uri="{FF2B5EF4-FFF2-40B4-BE49-F238E27FC236}">
                    <a16:creationId xmlns:a16="http://schemas.microsoft.com/office/drawing/2014/main" id="{91501989-7AEF-4CFC-93EE-C4407F713A7D}"/>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23" name="Isosceles Triangle 122">
                <a:extLst>
                  <a:ext uri="{FF2B5EF4-FFF2-40B4-BE49-F238E27FC236}">
                    <a16:creationId xmlns:a16="http://schemas.microsoft.com/office/drawing/2014/main" id="{988551A7-DF84-431B-B4BA-2991EFFC9DD2}"/>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24" name="Straight Connector 123">
                <a:extLst>
                  <a:ext uri="{FF2B5EF4-FFF2-40B4-BE49-F238E27FC236}">
                    <a16:creationId xmlns:a16="http://schemas.microsoft.com/office/drawing/2014/main" id="{7279E3E1-DD53-4BC3-9703-7081A91CBF63}"/>
                  </a:ext>
                </a:extLst>
              </p:cNvPr>
              <p:cNvCxnSpPr>
                <a:stCxn id="122"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5" name="Straight Connector 124">
                <a:extLst>
                  <a:ext uri="{FF2B5EF4-FFF2-40B4-BE49-F238E27FC236}">
                    <a16:creationId xmlns:a16="http://schemas.microsoft.com/office/drawing/2014/main" id="{2704AF70-F183-4577-922F-507D04AA0A8D}"/>
                  </a:ext>
                </a:extLst>
              </p:cNvPr>
              <p:cNvCxnSpPr>
                <a:stCxn id="122" idx="0"/>
                <a:endCxn id="122"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6" name="Straight Connector 125">
                <a:extLst>
                  <a:ext uri="{FF2B5EF4-FFF2-40B4-BE49-F238E27FC236}">
                    <a16:creationId xmlns:a16="http://schemas.microsoft.com/office/drawing/2014/main" id="{5BCC9F42-849C-456A-9AFA-89839A6EC54E}"/>
                  </a:ext>
                </a:extLst>
              </p:cNvPr>
              <p:cNvCxnSpPr>
                <a:stCxn id="123"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5D028A4E-54FB-4F04-BF4A-D474372A88DF}"/>
                  </a:ext>
                </a:extLst>
              </p:cNvPr>
              <p:cNvCxnSpPr>
                <a:endCxn id="123"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8" name="Straight Connector 127">
                <a:extLst>
                  <a:ext uri="{FF2B5EF4-FFF2-40B4-BE49-F238E27FC236}">
                    <a16:creationId xmlns:a16="http://schemas.microsoft.com/office/drawing/2014/main" id="{78E0CF76-4429-472A-A347-5FE1B9F3652E}"/>
                  </a:ext>
                </a:extLst>
              </p:cNvPr>
              <p:cNvCxnSpPr>
                <a:stCxn id="122" idx="4"/>
                <a:endCxn id="123"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38D9FA70-59BE-489D-8D3A-3945CBC05CC1}"/>
                  </a:ext>
                </a:extLst>
              </p:cNvPr>
              <p:cNvCxnSpPr>
                <a:stCxn id="122"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1" name="Group 4">
              <a:extLst>
                <a:ext uri="{FF2B5EF4-FFF2-40B4-BE49-F238E27FC236}">
                  <a16:creationId xmlns:a16="http://schemas.microsoft.com/office/drawing/2014/main" id="{F6D841A5-68C5-4E8D-9330-F3FB6CC85EC8}"/>
                </a:ext>
              </a:extLst>
            </p:cNvPr>
            <p:cNvGrpSpPr>
              <a:grpSpLocks/>
            </p:cNvGrpSpPr>
            <p:nvPr/>
          </p:nvGrpSpPr>
          <p:grpSpPr bwMode="auto">
            <a:xfrm>
              <a:off x="4213630" y="4767959"/>
              <a:ext cx="1569207" cy="256118"/>
              <a:chOff x="1877152" y="4791247"/>
              <a:chExt cx="623208" cy="214429"/>
            </a:xfrm>
            <a:solidFill>
              <a:schemeClr val="accent2">
                <a:lumMod val="20000"/>
                <a:lumOff val="80000"/>
              </a:schemeClr>
            </a:solidFill>
          </p:grpSpPr>
          <p:sp>
            <p:nvSpPr>
              <p:cNvPr id="112" name="Rectangle 111">
                <a:extLst>
                  <a:ext uri="{FF2B5EF4-FFF2-40B4-BE49-F238E27FC236}">
                    <a16:creationId xmlns:a16="http://schemas.microsoft.com/office/drawing/2014/main" id="{1239D1A9-C538-4753-93AF-892DD5B0751C}"/>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13" name="Isosceles Triangle 112">
                <a:extLst>
                  <a:ext uri="{FF2B5EF4-FFF2-40B4-BE49-F238E27FC236}">
                    <a16:creationId xmlns:a16="http://schemas.microsoft.com/office/drawing/2014/main" id="{32565F06-48A6-4628-BB16-0FA5AE7D3CAC}"/>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14" name="Isosceles Triangle 113">
                <a:extLst>
                  <a:ext uri="{FF2B5EF4-FFF2-40B4-BE49-F238E27FC236}">
                    <a16:creationId xmlns:a16="http://schemas.microsoft.com/office/drawing/2014/main" id="{50FF4EEC-4D7B-4B35-9FC1-CCC3AC61D97D}"/>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15" name="Straight Connector 114">
                <a:extLst>
                  <a:ext uri="{FF2B5EF4-FFF2-40B4-BE49-F238E27FC236}">
                    <a16:creationId xmlns:a16="http://schemas.microsoft.com/office/drawing/2014/main" id="{1889F79E-08F7-45B1-ADC9-81168B2A0761}"/>
                  </a:ext>
                </a:extLst>
              </p:cNvPr>
              <p:cNvCxnSpPr>
                <a:stCxn id="113"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6" name="Straight Connector 115">
                <a:extLst>
                  <a:ext uri="{FF2B5EF4-FFF2-40B4-BE49-F238E27FC236}">
                    <a16:creationId xmlns:a16="http://schemas.microsoft.com/office/drawing/2014/main" id="{DD65FF35-5403-4441-A6D7-D00617A805E7}"/>
                  </a:ext>
                </a:extLst>
              </p:cNvPr>
              <p:cNvCxnSpPr>
                <a:stCxn id="113" idx="0"/>
                <a:endCxn id="113"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7805960D-5327-4A69-938C-80E7433C359A}"/>
                  </a:ext>
                </a:extLst>
              </p:cNvPr>
              <p:cNvCxnSpPr>
                <a:stCxn id="114"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AF5D5E80-416C-49DB-A211-5D99B2C63B02}"/>
                  </a:ext>
                </a:extLst>
              </p:cNvPr>
              <p:cNvCxnSpPr>
                <a:endCxn id="114"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9" name="Straight Connector 118">
                <a:extLst>
                  <a:ext uri="{FF2B5EF4-FFF2-40B4-BE49-F238E27FC236}">
                    <a16:creationId xmlns:a16="http://schemas.microsoft.com/office/drawing/2014/main" id="{B9455408-0209-4F32-AECF-EDDD0C981835}"/>
                  </a:ext>
                </a:extLst>
              </p:cNvPr>
              <p:cNvCxnSpPr>
                <a:stCxn id="113" idx="4"/>
                <a:endCxn id="114"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0" name="Straight Connector 119">
                <a:extLst>
                  <a:ext uri="{FF2B5EF4-FFF2-40B4-BE49-F238E27FC236}">
                    <a16:creationId xmlns:a16="http://schemas.microsoft.com/office/drawing/2014/main" id="{074F8717-FADD-474A-A974-5024B23C28B7}"/>
                  </a:ext>
                </a:extLst>
              </p:cNvPr>
              <p:cNvCxnSpPr>
                <a:stCxn id="113"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2" name="Group 4">
              <a:extLst>
                <a:ext uri="{FF2B5EF4-FFF2-40B4-BE49-F238E27FC236}">
                  <a16:creationId xmlns:a16="http://schemas.microsoft.com/office/drawing/2014/main" id="{25F75D9B-0E02-4F7F-B35F-199B93C56A48}"/>
                </a:ext>
              </a:extLst>
            </p:cNvPr>
            <p:cNvGrpSpPr>
              <a:grpSpLocks/>
            </p:cNvGrpSpPr>
            <p:nvPr/>
          </p:nvGrpSpPr>
          <p:grpSpPr bwMode="auto">
            <a:xfrm>
              <a:off x="5781243" y="4767959"/>
              <a:ext cx="1569207" cy="256118"/>
              <a:chOff x="1877152" y="4791247"/>
              <a:chExt cx="623208" cy="214429"/>
            </a:xfrm>
            <a:solidFill>
              <a:schemeClr val="accent2">
                <a:lumMod val="20000"/>
                <a:lumOff val="80000"/>
              </a:schemeClr>
            </a:solidFill>
          </p:grpSpPr>
          <p:sp>
            <p:nvSpPr>
              <p:cNvPr id="103" name="Rectangle 102">
                <a:extLst>
                  <a:ext uri="{FF2B5EF4-FFF2-40B4-BE49-F238E27FC236}">
                    <a16:creationId xmlns:a16="http://schemas.microsoft.com/office/drawing/2014/main" id="{C6FFA508-4663-4D0A-A43E-477115EC492A}"/>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04" name="Isosceles Triangle 103">
                <a:extLst>
                  <a:ext uri="{FF2B5EF4-FFF2-40B4-BE49-F238E27FC236}">
                    <a16:creationId xmlns:a16="http://schemas.microsoft.com/office/drawing/2014/main" id="{37DB13E8-4EEC-41D5-9CD8-F3925799D287}"/>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05" name="Isosceles Triangle 104">
                <a:extLst>
                  <a:ext uri="{FF2B5EF4-FFF2-40B4-BE49-F238E27FC236}">
                    <a16:creationId xmlns:a16="http://schemas.microsoft.com/office/drawing/2014/main" id="{89A77009-B62F-4A1C-87D6-AC6B042C0E2C}"/>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06" name="Straight Connector 105">
                <a:extLst>
                  <a:ext uri="{FF2B5EF4-FFF2-40B4-BE49-F238E27FC236}">
                    <a16:creationId xmlns:a16="http://schemas.microsoft.com/office/drawing/2014/main" id="{640BF1CF-47E6-4FB3-872C-76DA3F9E9A65}"/>
                  </a:ext>
                </a:extLst>
              </p:cNvPr>
              <p:cNvCxnSpPr>
                <a:stCxn id="104"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7" name="Straight Connector 106">
                <a:extLst>
                  <a:ext uri="{FF2B5EF4-FFF2-40B4-BE49-F238E27FC236}">
                    <a16:creationId xmlns:a16="http://schemas.microsoft.com/office/drawing/2014/main" id="{B5749A34-16DF-4783-890B-7F7521488916}"/>
                  </a:ext>
                </a:extLst>
              </p:cNvPr>
              <p:cNvCxnSpPr>
                <a:stCxn id="104" idx="0"/>
                <a:endCxn id="104"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68DA5B71-699F-4C60-BE65-C411D183062D}"/>
                  </a:ext>
                </a:extLst>
              </p:cNvPr>
              <p:cNvCxnSpPr>
                <a:stCxn id="105"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D0CCBE45-0B51-42B6-9318-2CB9DA8EB3EB}"/>
                  </a:ext>
                </a:extLst>
              </p:cNvPr>
              <p:cNvCxnSpPr>
                <a:endCxn id="105"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E4936BC2-F5D6-4822-9026-10217FDC3B66}"/>
                  </a:ext>
                </a:extLst>
              </p:cNvPr>
              <p:cNvCxnSpPr>
                <a:stCxn id="104" idx="4"/>
                <a:endCxn id="105"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3BB1D85E-3381-421D-95F5-E877CB65D681}"/>
                  </a:ext>
                </a:extLst>
              </p:cNvPr>
              <p:cNvCxnSpPr>
                <a:stCxn id="104"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3" name="Isosceles Triangle 22">
              <a:extLst>
                <a:ext uri="{FF2B5EF4-FFF2-40B4-BE49-F238E27FC236}">
                  <a16:creationId xmlns:a16="http://schemas.microsoft.com/office/drawing/2014/main" id="{54AD79A3-23DC-42D8-90F5-F8F3158CBABA}"/>
                </a:ext>
              </a:extLst>
            </p:cNvPr>
            <p:cNvSpPr/>
            <p:nvPr/>
          </p:nvSpPr>
          <p:spPr bwMode="auto">
            <a:xfrm rot="16200000">
              <a:off x="7256640" y="4855002"/>
              <a:ext cx="256819"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24" name="Straight Connector 23">
              <a:extLst>
                <a:ext uri="{FF2B5EF4-FFF2-40B4-BE49-F238E27FC236}">
                  <a16:creationId xmlns:a16="http://schemas.microsoft.com/office/drawing/2014/main" id="{96C4B840-EC92-4E0A-93F7-3CE057F67BC8}"/>
                </a:ext>
              </a:extLst>
            </p:cNvPr>
            <p:cNvCxnSpPr>
              <a:stCxn id="23" idx="4"/>
            </p:cNvCxnSpPr>
            <p:nvPr/>
          </p:nvCxnSpPr>
          <p:spPr bwMode="auto">
            <a:xfrm flipH="1">
              <a:off x="7343775" y="4767867"/>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BD229E89-B26E-4C21-B79F-F61052EEC2CC}"/>
                </a:ext>
              </a:extLst>
            </p:cNvPr>
            <p:cNvCxnSpPr>
              <a:stCxn id="23" idx="0"/>
              <a:endCxn id="23" idx="2"/>
            </p:cNvCxnSpPr>
            <p:nvPr/>
          </p:nvCxnSpPr>
          <p:spPr bwMode="auto">
            <a:xfrm>
              <a:off x="7343775" y="4896277"/>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26" name="Group 25">
              <a:extLst>
                <a:ext uri="{FF2B5EF4-FFF2-40B4-BE49-F238E27FC236}">
                  <a16:creationId xmlns:a16="http://schemas.microsoft.com/office/drawing/2014/main" id="{644C7D3A-BD23-4EFB-B86B-25B2B72A9777}"/>
                </a:ext>
              </a:extLst>
            </p:cNvPr>
            <p:cNvGrpSpPr/>
            <p:nvPr/>
          </p:nvGrpSpPr>
          <p:grpSpPr>
            <a:xfrm>
              <a:off x="7426114" y="4767957"/>
              <a:ext cx="1112654" cy="256047"/>
              <a:chOff x="6957150" y="4438649"/>
              <a:chExt cx="1580341" cy="300022"/>
            </a:xfrm>
            <a:solidFill>
              <a:schemeClr val="accent2">
                <a:lumMod val="20000"/>
                <a:lumOff val="80000"/>
              </a:schemeClr>
            </a:solidFill>
          </p:grpSpPr>
          <p:sp>
            <p:nvSpPr>
              <p:cNvPr id="100" name="Rectangle 99">
                <a:extLst>
                  <a:ext uri="{FF2B5EF4-FFF2-40B4-BE49-F238E27FC236}">
                    <a16:creationId xmlns:a16="http://schemas.microsoft.com/office/drawing/2014/main" id="{E14106BC-649D-402D-8677-00016B008B65}"/>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01" name="Straight Connector 100">
                <a:extLst>
                  <a:ext uri="{FF2B5EF4-FFF2-40B4-BE49-F238E27FC236}">
                    <a16:creationId xmlns:a16="http://schemas.microsoft.com/office/drawing/2014/main" id="{1CF6C22E-6101-4ACA-8663-F887E4226AAC}"/>
                  </a:ext>
                </a:extLst>
              </p:cNvPr>
              <p:cNvCxnSpPr>
                <a:stCxn id="23"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333E829F-7745-49B3-9A73-32F9BB1363EB}"/>
                  </a:ext>
                </a:extLst>
              </p:cNvPr>
              <p:cNvCxnSpPr>
                <a:stCxn id="23"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7" name="Rectangle 26">
              <a:extLst>
                <a:ext uri="{FF2B5EF4-FFF2-40B4-BE49-F238E27FC236}">
                  <a16:creationId xmlns:a16="http://schemas.microsoft.com/office/drawing/2014/main" id="{6C39BDFB-FAC3-4ECF-9320-D10498270B76}"/>
                </a:ext>
              </a:extLst>
            </p:cNvPr>
            <p:cNvSpPr/>
            <p:nvPr/>
          </p:nvSpPr>
          <p:spPr bwMode="auto">
            <a:xfrm>
              <a:off x="1985963" y="4767867"/>
              <a:ext cx="577850" cy="256819"/>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28" name="Isosceles Triangle 27">
              <a:extLst>
                <a:ext uri="{FF2B5EF4-FFF2-40B4-BE49-F238E27FC236}">
                  <a16:creationId xmlns:a16="http://schemas.microsoft.com/office/drawing/2014/main" id="{B77FAD2E-5C31-441B-852A-FF53C98D4EC0}"/>
                </a:ext>
              </a:extLst>
            </p:cNvPr>
            <p:cNvSpPr/>
            <p:nvPr/>
          </p:nvSpPr>
          <p:spPr bwMode="auto">
            <a:xfrm rot="5400000">
              <a:off x="2475884" y="4855796"/>
              <a:ext cx="256819" cy="80962"/>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29" name="Straight Connector 28">
              <a:extLst>
                <a:ext uri="{FF2B5EF4-FFF2-40B4-BE49-F238E27FC236}">
                  <a16:creationId xmlns:a16="http://schemas.microsoft.com/office/drawing/2014/main" id="{302F389B-8C8E-4CF3-A9D0-F19B0F0D30DD}"/>
                </a:ext>
              </a:extLst>
            </p:cNvPr>
            <p:cNvCxnSpPr>
              <a:stCxn id="28" idx="2"/>
            </p:cNvCxnSpPr>
            <p:nvPr/>
          </p:nvCxnSpPr>
          <p:spPr bwMode="auto">
            <a:xfrm>
              <a:off x="2563813" y="4767867"/>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D55A6F43-6AE7-442A-A287-C05C0EA7B1E4}"/>
                </a:ext>
              </a:extLst>
            </p:cNvPr>
            <p:cNvCxnSpPr>
              <a:endCxn id="28" idx="4"/>
            </p:cNvCxnSpPr>
            <p:nvPr/>
          </p:nvCxnSpPr>
          <p:spPr bwMode="auto">
            <a:xfrm flipH="1">
              <a:off x="2563813" y="4896277"/>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31" name="Group 30">
              <a:extLst>
                <a:ext uri="{FF2B5EF4-FFF2-40B4-BE49-F238E27FC236}">
                  <a16:creationId xmlns:a16="http://schemas.microsoft.com/office/drawing/2014/main" id="{B235F17A-7075-4BCA-A314-6DA3DB2E0889}"/>
                </a:ext>
              </a:extLst>
            </p:cNvPr>
            <p:cNvGrpSpPr/>
            <p:nvPr/>
          </p:nvGrpSpPr>
          <p:grpSpPr>
            <a:xfrm>
              <a:off x="1986341" y="4767964"/>
              <a:ext cx="577306" cy="256047"/>
              <a:chOff x="103594" y="4438601"/>
              <a:chExt cx="1376015" cy="300064"/>
            </a:xfrm>
            <a:solidFill>
              <a:schemeClr val="accent2">
                <a:lumMod val="20000"/>
                <a:lumOff val="80000"/>
              </a:schemeClr>
            </a:solidFill>
          </p:grpSpPr>
          <p:cxnSp>
            <p:nvCxnSpPr>
              <p:cNvPr id="98" name="Straight Connector 97">
                <a:extLst>
                  <a:ext uri="{FF2B5EF4-FFF2-40B4-BE49-F238E27FC236}">
                    <a16:creationId xmlns:a16="http://schemas.microsoft.com/office/drawing/2014/main" id="{B29D6B30-7BD4-493F-AC63-287C53547E08}"/>
                  </a:ext>
                </a:extLst>
              </p:cNvPr>
              <p:cNvCxnSpPr>
                <a:endCxn id="28"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9" name="Straight Connector 98">
                <a:extLst>
                  <a:ext uri="{FF2B5EF4-FFF2-40B4-BE49-F238E27FC236}">
                    <a16:creationId xmlns:a16="http://schemas.microsoft.com/office/drawing/2014/main" id="{D9F3B82C-280A-4CD8-949A-194212A11BE8}"/>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cxnSp>
          <p:nvCxnSpPr>
            <p:cNvPr id="32" name="Straight Connector 31">
              <a:extLst>
                <a:ext uri="{FF2B5EF4-FFF2-40B4-BE49-F238E27FC236}">
                  <a16:creationId xmlns:a16="http://schemas.microsoft.com/office/drawing/2014/main" id="{2B3FB364-176A-4FE5-97A9-6074F1434BB5}"/>
                </a:ext>
              </a:extLst>
            </p:cNvPr>
            <p:cNvCxnSpPr/>
            <p:nvPr/>
          </p:nvCxnSpPr>
          <p:spPr bwMode="auto">
            <a:xfrm>
              <a:off x="2700338" y="5549026"/>
              <a:ext cx="5838825"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2DAA88DF-2863-48F6-A0CE-56D660F327A9}"/>
                </a:ext>
              </a:extLst>
            </p:cNvPr>
            <p:cNvCxnSpPr/>
            <p:nvPr/>
          </p:nvCxnSpPr>
          <p:spPr bwMode="auto">
            <a:xfrm>
              <a:off x="1985963" y="5818329"/>
              <a:ext cx="6553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34" name="TextBox 14364">
              <a:extLst>
                <a:ext uri="{FF2B5EF4-FFF2-40B4-BE49-F238E27FC236}">
                  <a16:creationId xmlns:a16="http://schemas.microsoft.com/office/drawing/2014/main" id="{5049D2C1-1E32-43E6-9680-D1219E9AEDD2}"/>
                </a:ext>
              </a:extLst>
            </p:cNvPr>
            <p:cNvSpPr txBox="1">
              <a:spLocks noChangeArrowheads="1"/>
            </p:cNvSpPr>
            <p:nvPr/>
          </p:nvSpPr>
          <p:spPr bwMode="auto">
            <a:xfrm>
              <a:off x="990600" y="2928938"/>
              <a:ext cx="728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HCLK</a:t>
              </a:r>
            </a:p>
          </p:txBody>
        </p:sp>
        <p:sp>
          <p:nvSpPr>
            <p:cNvPr id="35" name="TextBox 333">
              <a:extLst>
                <a:ext uri="{FF2B5EF4-FFF2-40B4-BE49-F238E27FC236}">
                  <a16:creationId xmlns:a16="http://schemas.microsoft.com/office/drawing/2014/main" id="{28D604A5-EDD8-430E-B80B-469C590A20B2}"/>
                </a:ext>
              </a:extLst>
            </p:cNvPr>
            <p:cNvSpPr txBox="1">
              <a:spLocks noChangeArrowheads="1"/>
            </p:cNvSpPr>
            <p:nvPr/>
          </p:nvSpPr>
          <p:spPr bwMode="auto">
            <a:xfrm>
              <a:off x="282575" y="4110038"/>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HADDR [31: 0]</a:t>
              </a:r>
            </a:p>
          </p:txBody>
        </p:sp>
        <p:sp>
          <p:nvSpPr>
            <p:cNvPr id="36" name="TextBox 334">
              <a:extLst>
                <a:ext uri="{FF2B5EF4-FFF2-40B4-BE49-F238E27FC236}">
                  <a16:creationId xmlns:a16="http://schemas.microsoft.com/office/drawing/2014/main" id="{8C45D090-BA43-419E-B04C-99CE1991930B}"/>
                </a:ext>
              </a:extLst>
            </p:cNvPr>
            <p:cNvSpPr txBox="1">
              <a:spLocks noChangeArrowheads="1"/>
            </p:cNvSpPr>
            <p:nvPr/>
          </p:nvSpPr>
          <p:spPr bwMode="auto">
            <a:xfrm>
              <a:off x="269875" y="5289550"/>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HWRITE</a:t>
              </a:r>
            </a:p>
          </p:txBody>
        </p:sp>
        <p:sp>
          <p:nvSpPr>
            <p:cNvPr id="37" name="TextBox 335">
              <a:extLst>
                <a:ext uri="{FF2B5EF4-FFF2-40B4-BE49-F238E27FC236}">
                  <a16:creationId xmlns:a16="http://schemas.microsoft.com/office/drawing/2014/main" id="{0B0ECF7C-4FDC-4798-9412-8955B5CB4FBB}"/>
                </a:ext>
              </a:extLst>
            </p:cNvPr>
            <p:cNvSpPr txBox="1">
              <a:spLocks noChangeArrowheads="1"/>
            </p:cNvSpPr>
            <p:nvPr/>
          </p:nvSpPr>
          <p:spPr bwMode="auto">
            <a:xfrm>
              <a:off x="282575" y="4691063"/>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HRDATA [31: 0]</a:t>
              </a:r>
            </a:p>
          </p:txBody>
        </p:sp>
        <p:sp>
          <p:nvSpPr>
            <p:cNvPr id="38" name="TextBox 336">
              <a:extLst>
                <a:ext uri="{FF2B5EF4-FFF2-40B4-BE49-F238E27FC236}">
                  <a16:creationId xmlns:a16="http://schemas.microsoft.com/office/drawing/2014/main" id="{20E94238-F244-43E5-89E1-5F20929B7E24}"/>
                </a:ext>
              </a:extLst>
            </p:cNvPr>
            <p:cNvSpPr txBox="1">
              <a:spLocks noChangeArrowheads="1"/>
            </p:cNvSpPr>
            <p:nvPr/>
          </p:nvSpPr>
          <p:spPr bwMode="auto">
            <a:xfrm>
              <a:off x="282575" y="5838825"/>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HREADY</a:t>
              </a:r>
            </a:p>
          </p:txBody>
        </p:sp>
        <p:sp>
          <p:nvSpPr>
            <p:cNvPr id="39" name="TextBox 358">
              <a:extLst>
                <a:ext uri="{FF2B5EF4-FFF2-40B4-BE49-F238E27FC236}">
                  <a16:creationId xmlns:a16="http://schemas.microsoft.com/office/drawing/2014/main" id="{58C0D8F9-21CD-4752-A4C8-6ABFAD19490A}"/>
                </a:ext>
              </a:extLst>
            </p:cNvPr>
            <p:cNvSpPr txBox="1">
              <a:spLocks noChangeArrowheads="1"/>
            </p:cNvSpPr>
            <p:nvPr/>
          </p:nvSpPr>
          <p:spPr bwMode="auto">
            <a:xfrm>
              <a:off x="2874963" y="409275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Adres 0 </a:t>
              </a:r>
            </a:p>
          </p:txBody>
        </p:sp>
        <p:sp>
          <p:nvSpPr>
            <p:cNvPr id="40" name="TextBox 359">
              <a:extLst>
                <a:ext uri="{FF2B5EF4-FFF2-40B4-BE49-F238E27FC236}">
                  <a16:creationId xmlns:a16="http://schemas.microsoft.com/office/drawing/2014/main" id="{0EDD7A30-EE65-48A7-BF99-5FF83757FE22}"/>
                </a:ext>
              </a:extLst>
            </p:cNvPr>
            <p:cNvSpPr txBox="1">
              <a:spLocks noChangeArrowheads="1"/>
            </p:cNvSpPr>
            <p:nvPr/>
          </p:nvSpPr>
          <p:spPr bwMode="auto">
            <a:xfrm>
              <a:off x="4468813" y="409275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adres 1 </a:t>
              </a:r>
            </a:p>
          </p:txBody>
        </p:sp>
        <p:sp>
          <p:nvSpPr>
            <p:cNvPr id="41" name="TextBox 360">
              <a:extLst>
                <a:ext uri="{FF2B5EF4-FFF2-40B4-BE49-F238E27FC236}">
                  <a16:creationId xmlns:a16="http://schemas.microsoft.com/office/drawing/2014/main" id="{C25D77C5-C677-4E7E-8E5B-B9358F6F16FB}"/>
                </a:ext>
              </a:extLst>
            </p:cNvPr>
            <p:cNvSpPr txBox="1">
              <a:spLocks noChangeArrowheads="1"/>
            </p:cNvSpPr>
            <p:nvPr/>
          </p:nvSpPr>
          <p:spPr bwMode="auto">
            <a:xfrm>
              <a:off x="5978525" y="409275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Adres 2 </a:t>
              </a:r>
            </a:p>
          </p:txBody>
        </p:sp>
        <p:sp>
          <p:nvSpPr>
            <p:cNvPr id="42" name="TextBox 361">
              <a:extLst>
                <a:ext uri="{FF2B5EF4-FFF2-40B4-BE49-F238E27FC236}">
                  <a16:creationId xmlns:a16="http://schemas.microsoft.com/office/drawing/2014/main" id="{FDDDFCB4-084D-44B4-B3DF-726296FF5935}"/>
                </a:ext>
              </a:extLst>
            </p:cNvPr>
            <p:cNvSpPr txBox="1">
              <a:spLocks noChangeArrowheads="1"/>
            </p:cNvSpPr>
            <p:nvPr/>
          </p:nvSpPr>
          <p:spPr bwMode="auto">
            <a:xfrm>
              <a:off x="7508875" y="4092754"/>
              <a:ext cx="1236663" cy="345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Adres 3 </a:t>
              </a:r>
            </a:p>
          </p:txBody>
        </p:sp>
        <p:sp>
          <p:nvSpPr>
            <p:cNvPr id="43" name="TextBox 362">
              <a:extLst>
                <a:ext uri="{FF2B5EF4-FFF2-40B4-BE49-F238E27FC236}">
                  <a16:creationId xmlns:a16="http://schemas.microsoft.com/office/drawing/2014/main" id="{51F6F92F-15AD-4C60-A244-45925CCF12E1}"/>
                </a:ext>
              </a:extLst>
            </p:cNvPr>
            <p:cNvSpPr txBox="1">
              <a:spLocks noChangeArrowheads="1"/>
            </p:cNvSpPr>
            <p:nvPr/>
          </p:nvSpPr>
          <p:spPr bwMode="auto">
            <a:xfrm>
              <a:off x="4375150" y="4716673"/>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Verileri Oku 0 </a:t>
              </a:r>
            </a:p>
          </p:txBody>
        </p:sp>
        <p:grpSp>
          <p:nvGrpSpPr>
            <p:cNvPr id="44" name="Group 4">
              <a:extLst>
                <a:ext uri="{FF2B5EF4-FFF2-40B4-BE49-F238E27FC236}">
                  <a16:creationId xmlns:a16="http://schemas.microsoft.com/office/drawing/2014/main" id="{D9A65A52-72A9-4244-A4CB-C555A4871FC5}"/>
                </a:ext>
              </a:extLst>
            </p:cNvPr>
            <p:cNvGrpSpPr>
              <a:grpSpLocks/>
            </p:cNvGrpSpPr>
            <p:nvPr/>
          </p:nvGrpSpPr>
          <p:grpSpPr bwMode="auto">
            <a:xfrm>
              <a:off x="2646016" y="3539771"/>
              <a:ext cx="1569207" cy="256118"/>
              <a:chOff x="1877152" y="4791247"/>
              <a:chExt cx="623208" cy="214429"/>
            </a:xfrm>
            <a:solidFill>
              <a:schemeClr val="accent5">
                <a:lumMod val="40000"/>
                <a:lumOff val="60000"/>
              </a:schemeClr>
            </a:solidFill>
          </p:grpSpPr>
          <p:sp>
            <p:nvSpPr>
              <p:cNvPr id="89" name="Rectangle 88">
                <a:extLst>
                  <a:ext uri="{FF2B5EF4-FFF2-40B4-BE49-F238E27FC236}">
                    <a16:creationId xmlns:a16="http://schemas.microsoft.com/office/drawing/2014/main" id="{F774867E-6AD4-4888-8962-70938B3DB6CD}"/>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90" name="Isosceles Triangle 89">
                <a:extLst>
                  <a:ext uri="{FF2B5EF4-FFF2-40B4-BE49-F238E27FC236}">
                    <a16:creationId xmlns:a16="http://schemas.microsoft.com/office/drawing/2014/main" id="{FB07C5A8-AF64-43BC-8D56-FFBCAD4ED0AD}"/>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91" name="Isosceles Triangle 90">
                <a:extLst>
                  <a:ext uri="{FF2B5EF4-FFF2-40B4-BE49-F238E27FC236}">
                    <a16:creationId xmlns:a16="http://schemas.microsoft.com/office/drawing/2014/main" id="{5A993780-772A-447E-A919-44B6426B85FB}"/>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92" name="Straight Connector 91">
                <a:extLst>
                  <a:ext uri="{FF2B5EF4-FFF2-40B4-BE49-F238E27FC236}">
                    <a16:creationId xmlns:a16="http://schemas.microsoft.com/office/drawing/2014/main" id="{8AEF08A5-66E7-4A39-973A-7938532A7EFD}"/>
                  </a:ext>
                </a:extLst>
              </p:cNvPr>
              <p:cNvCxnSpPr>
                <a:stCxn id="90"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8573799E-0591-4DBA-9724-02B7131F2DD3}"/>
                  </a:ext>
                </a:extLst>
              </p:cNvPr>
              <p:cNvCxnSpPr>
                <a:stCxn id="90" idx="0"/>
                <a:endCxn id="90"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08659B9C-EF03-4484-B7AF-FECEB4720D9E}"/>
                  </a:ext>
                </a:extLst>
              </p:cNvPr>
              <p:cNvCxnSpPr>
                <a:stCxn id="91"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C568E161-213E-4E7B-A83F-0FE27144C685}"/>
                  </a:ext>
                </a:extLst>
              </p:cNvPr>
              <p:cNvCxnSpPr>
                <a:endCxn id="91"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C01DC72E-9D01-4637-8FC2-A68285901F69}"/>
                  </a:ext>
                </a:extLst>
              </p:cNvPr>
              <p:cNvCxnSpPr>
                <a:stCxn id="90" idx="4"/>
                <a:endCxn id="91"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C53AA454-7777-4E67-B2ED-9FBEA45DB8B0}"/>
                  </a:ext>
                </a:extLst>
              </p:cNvPr>
              <p:cNvCxnSpPr>
                <a:stCxn id="90"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45" name="Group 4">
              <a:extLst>
                <a:ext uri="{FF2B5EF4-FFF2-40B4-BE49-F238E27FC236}">
                  <a16:creationId xmlns:a16="http://schemas.microsoft.com/office/drawing/2014/main" id="{44980267-ED3E-4939-B247-B0C46FA650DE}"/>
                </a:ext>
              </a:extLst>
            </p:cNvPr>
            <p:cNvGrpSpPr>
              <a:grpSpLocks/>
            </p:cNvGrpSpPr>
            <p:nvPr/>
          </p:nvGrpSpPr>
          <p:grpSpPr bwMode="auto">
            <a:xfrm>
              <a:off x="4213630" y="3539771"/>
              <a:ext cx="1569207" cy="256118"/>
              <a:chOff x="1877152" y="4791247"/>
              <a:chExt cx="623208" cy="214429"/>
            </a:xfrm>
            <a:solidFill>
              <a:schemeClr val="accent5">
                <a:lumMod val="40000"/>
                <a:lumOff val="60000"/>
              </a:schemeClr>
            </a:solidFill>
          </p:grpSpPr>
          <p:sp>
            <p:nvSpPr>
              <p:cNvPr id="80" name="Rectangle 79">
                <a:extLst>
                  <a:ext uri="{FF2B5EF4-FFF2-40B4-BE49-F238E27FC236}">
                    <a16:creationId xmlns:a16="http://schemas.microsoft.com/office/drawing/2014/main" id="{816AF03D-2B14-4C1D-84F6-419A6899A21D}"/>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81" name="Isosceles Triangle 80">
                <a:extLst>
                  <a:ext uri="{FF2B5EF4-FFF2-40B4-BE49-F238E27FC236}">
                    <a16:creationId xmlns:a16="http://schemas.microsoft.com/office/drawing/2014/main" id="{554F2E69-9B9B-4065-A268-666F040F1BF2}"/>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82" name="Isosceles Triangle 81">
                <a:extLst>
                  <a:ext uri="{FF2B5EF4-FFF2-40B4-BE49-F238E27FC236}">
                    <a16:creationId xmlns:a16="http://schemas.microsoft.com/office/drawing/2014/main" id="{2908E26D-73D7-4420-88BB-7EFF3A1BE172}"/>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83" name="Straight Connector 82">
                <a:extLst>
                  <a:ext uri="{FF2B5EF4-FFF2-40B4-BE49-F238E27FC236}">
                    <a16:creationId xmlns:a16="http://schemas.microsoft.com/office/drawing/2014/main" id="{8912A4B8-62CE-45E3-B295-2143CE700D8B}"/>
                  </a:ext>
                </a:extLst>
              </p:cNvPr>
              <p:cNvCxnSpPr>
                <a:stCxn id="81"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F87E4D5B-0130-42CE-B6ED-E02AB1B06DF0}"/>
                  </a:ext>
                </a:extLst>
              </p:cNvPr>
              <p:cNvCxnSpPr>
                <a:stCxn id="81" idx="0"/>
                <a:endCxn id="81"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EF8D69C5-DD4B-4138-97A2-AAA586F6596E}"/>
                  </a:ext>
                </a:extLst>
              </p:cNvPr>
              <p:cNvCxnSpPr>
                <a:stCxn id="82"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A73E3DE9-33E5-4D72-B848-359FB81087E9}"/>
                  </a:ext>
                </a:extLst>
              </p:cNvPr>
              <p:cNvCxnSpPr>
                <a:endCxn id="82"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ABB77237-4C96-49E3-B7D9-330604427CAC}"/>
                  </a:ext>
                </a:extLst>
              </p:cNvPr>
              <p:cNvCxnSpPr>
                <a:stCxn id="81" idx="4"/>
                <a:endCxn id="82"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0AFE5492-1BF3-4968-9803-608FEE1A648B}"/>
                  </a:ext>
                </a:extLst>
              </p:cNvPr>
              <p:cNvCxnSpPr>
                <a:stCxn id="81"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46" name="Group 4">
              <a:extLst>
                <a:ext uri="{FF2B5EF4-FFF2-40B4-BE49-F238E27FC236}">
                  <a16:creationId xmlns:a16="http://schemas.microsoft.com/office/drawing/2014/main" id="{B53F3247-EDE5-40E1-82A5-70A4DCB06767}"/>
                </a:ext>
              </a:extLst>
            </p:cNvPr>
            <p:cNvGrpSpPr>
              <a:grpSpLocks/>
            </p:cNvGrpSpPr>
            <p:nvPr/>
          </p:nvGrpSpPr>
          <p:grpSpPr bwMode="auto">
            <a:xfrm>
              <a:off x="5793943" y="3539771"/>
              <a:ext cx="1569207" cy="256118"/>
              <a:chOff x="1877152" y="4791247"/>
              <a:chExt cx="623208" cy="214429"/>
            </a:xfrm>
            <a:solidFill>
              <a:schemeClr val="accent5">
                <a:lumMod val="40000"/>
                <a:lumOff val="60000"/>
              </a:schemeClr>
            </a:solidFill>
          </p:grpSpPr>
          <p:sp>
            <p:nvSpPr>
              <p:cNvPr id="71" name="Rectangle 70">
                <a:extLst>
                  <a:ext uri="{FF2B5EF4-FFF2-40B4-BE49-F238E27FC236}">
                    <a16:creationId xmlns:a16="http://schemas.microsoft.com/office/drawing/2014/main" id="{F5400726-DA7C-40B8-88EA-C6DB4CB89BA9}"/>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72" name="Isosceles Triangle 71">
                <a:extLst>
                  <a:ext uri="{FF2B5EF4-FFF2-40B4-BE49-F238E27FC236}">
                    <a16:creationId xmlns:a16="http://schemas.microsoft.com/office/drawing/2014/main" id="{362FD73E-E199-4BC0-97BE-E990CE31F974}"/>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73" name="Isosceles Triangle 72">
                <a:extLst>
                  <a:ext uri="{FF2B5EF4-FFF2-40B4-BE49-F238E27FC236}">
                    <a16:creationId xmlns:a16="http://schemas.microsoft.com/office/drawing/2014/main" id="{97DB36A3-F396-4B08-BF04-88764BC05E67}"/>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74" name="Straight Connector 73">
                <a:extLst>
                  <a:ext uri="{FF2B5EF4-FFF2-40B4-BE49-F238E27FC236}">
                    <a16:creationId xmlns:a16="http://schemas.microsoft.com/office/drawing/2014/main" id="{A0F52BF4-64B3-4CE6-8C23-2DA694CFD4AC}"/>
                  </a:ext>
                </a:extLst>
              </p:cNvPr>
              <p:cNvCxnSpPr>
                <a:stCxn id="72"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DB15E16A-4EB6-4063-B80F-F04803086E54}"/>
                  </a:ext>
                </a:extLst>
              </p:cNvPr>
              <p:cNvCxnSpPr>
                <a:stCxn id="72" idx="0"/>
                <a:endCxn id="72"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C676D0D8-9FD9-4451-96F6-7BAF9E900088}"/>
                  </a:ext>
                </a:extLst>
              </p:cNvPr>
              <p:cNvCxnSpPr>
                <a:stCxn id="73"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ABEADBA4-C86A-47D1-90F3-FFE8E49A8732}"/>
                  </a:ext>
                </a:extLst>
              </p:cNvPr>
              <p:cNvCxnSpPr>
                <a:endCxn id="73"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6C0DFEC9-37E8-41FB-B602-64CA265988EE}"/>
                  </a:ext>
                </a:extLst>
              </p:cNvPr>
              <p:cNvCxnSpPr>
                <a:stCxn id="72" idx="4"/>
                <a:endCxn id="73"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7B4E4F8B-4914-47BC-9757-3104E7991434}"/>
                  </a:ext>
                </a:extLst>
              </p:cNvPr>
              <p:cNvCxnSpPr>
                <a:stCxn id="72"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47" name="Isosceles Triangle 46">
              <a:extLst>
                <a:ext uri="{FF2B5EF4-FFF2-40B4-BE49-F238E27FC236}">
                  <a16:creationId xmlns:a16="http://schemas.microsoft.com/office/drawing/2014/main" id="{DC47F927-D9D0-4F93-82AA-5D824C119507}"/>
                </a:ext>
              </a:extLst>
            </p:cNvPr>
            <p:cNvSpPr/>
            <p:nvPr/>
          </p:nvSpPr>
          <p:spPr bwMode="auto">
            <a:xfrm rot="16200000">
              <a:off x="7257532" y="3627085"/>
              <a:ext cx="255035" cy="82550"/>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48" name="Straight Connector 47">
              <a:extLst>
                <a:ext uri="{FF2B5EF4-FFF2-40B4-BE49-F238E27FC236}">
                  <a16:creationId xmlns:a16="http://schemas.microsoft.com/office/drawing/2014/main" id="{6C6A1970-FA03-4D26-8561-C37F43FCA5C3}"/>
                </a:ext>
              </a:extLst>
            </p:cNvPr>
            <p:cNvCxnSpPr>
              <a:stCxn id="47" idx="4"/>
            </p:cNvCxnSpPr>
            <p:nvPr/>
          </p:nvCxnSpPr>
          <p:spPr bwMode="auto">
            <a:xfrm flipH="1">
              <a:off x="7343775" y="3540842"/>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E9EC0EA2-E814-4283-9509-3BB337ABF2AE}"/>
                </a:ext>
              </a:extLst>
            </p:cNvPr>
            <p:cNvCxnSpPr>
              <a:stCxn id="47" idx="0"/>
              <a:endCxn id="47" idx="2"/>
            </p:cNvCxnSpPr>
            <p:nvPr/>
          </p:nvCxnSpPr>
          <p:spPr bwMode="auto">
            <a:xfrm>
              <a:off x="7343775" y="3669252"/>
              <a:ext cx="82550" cy="12662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50" name="Group 49">
              <a:extLst>
                <a:ext uri="{FF2B5EF4-FFF2-40B4-BE49-F238E27FC236}">
                  <a16:creationId xmlns:a16="http://schemas.microsoft.com/office/drawing/2014/main" id="{FFEB3BC0-FFD6-4969-8461-7B99D7CFC7DE}"/>
                </a:ext>
              </a:extLst>
            </p:cNvPr>
            <p:cNvGrpSpPr/>
            <p:nvPr/>
          </p:nvGrpSpPr>
          <p:grpSpPr>
            <a:xfrm>
              <a:off x="7426114" y="3539769"/>
              <a:ext cx="1112654" cy="256047"/>
              <a:chOff x="6957150" y="4438649"/>
              <a:chExt cx="1580341" cy="300022"/>
            </a:xfrm>
            <a:solidFill>
              <a:schemeClr val="accent5">
                <a:lumMod val="40000"/>
                <a:lumOff val="60000"/>
              </a:schemeClr>
            </a:solidFill>
          </p:grpSpPr>
          <p:sp>
            <p:nvSpPr>
              <p:cNvPr id="68" name="Rectangle 67">
                <a:extLst>
                  <a:ext uri="{FF2B5EF4-FFF2-40B4-BE49-F238E27FC236}">
                    <a16:creationId xmlns:a16="http://schemas.microsoft.com/office/drawing/2014/main" id="{38FAEB1F-62E7-4C1E-B93F-AB5E89886FF5}"/>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69" name="Straight Connector 68">
                <a:extLst>
                  <a:ext uri="{FF2B5EF4-FFF2-40B4-BE49-F238E27FC236}">
                    <a16:creationId xmlns:a16="http://schemas.microsoft.com/office/drawing/2014/main" id="{B0AA777E-FF6B-4C90-A18E-88140A5EF8C3}"/>
                  </a:ext>
                </a:extLst>
              </p:cNvPr>
              <p:cNvCxnSpPr>
                <a:stCxn id="47"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DD6945CD-AD94-46F7-A5C2-FF913F5EDE65}"/>
                  </a:ext>
                </a:extLst>
              </p:cNvPr>
              <p:cNvCxnSpPr>
                <a:stCxn id="47"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1" name="Rectangle 50">
              <a:extLst>
                <a:ext uri="{FF2B5EF4-FFF2-40B4-BE49-F238E27FC236}">
                  <a16:creationId xmlns:a16="http://schemas.microsoft.com/office/drawing/2014/main" id="{5C832843-3798-4D93-943F-719201E825AD}"/>
                </a:ext>
              </a:extLst>
            </p:cNvPr>
            <p:cNvSpPr/>
            <p:nvPr/>
          </p:nvSpPr>
          <p:spPr bwMode="auto">
            <a:xfrm>
              <a:off x="1985963" y="3540842"/>
              <a:ext cx="577850" cy="255035"/>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52" name="Isosceles Triangle 51">
              <a:extLst>
                <a:ext uri="{FF2B5EF4-FFF2-40B4-BE49-F238E27FC236}">
                  <a16:creationId xmlns:a16="http://schemas.microsoft.com/office/drawing/2014/main" id="{8F0EABA4-9A31-4F56-B98D-840E1AE85804}"/>
                </a:ext>
              </a:extLst>
            </p:cNvPr>
            <p:cNvSpPr/>
            <p:nvPr/>
          </p:nvSpPr>
          <p:spPr bwMode="auto">
            <a:xfrm rot="5400000">
              <a:off x="2476776" y="3627879"/>
              <a:ext cx="255035"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53" name="Straight Connector 52">
              <a:extLst>
                <a:ext uri="{FF2B5EF4-FFF2-40B4-BE49-F238E27FC236}">
                  <a16:creationId xmlns:a16="http://schemas.microsoft.com/office/drawing/2014/main" id="{8E8FE548-EC2E-438F-8332-34AAED64BAE8}"/>
                </a:ext>
              </a:extLst>
            </p:cNvPr>
            <p:cNvCxnSpPr>
              <a:stCxn id="52" idx="2"/>
            </p:cNvCxnSpPr>
            <p:nvPr/>
          </p:nvCxnSpPr>
          <p:spPr bwMode="auto">
            <a:xfrm>
              <a:off x="2563813" y="3540842"/>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014EF7D0-1F0D-42A4-B7C7-1A9104FAD316}"/>
                </a:ext>
              </a:extLst>
            </p:cNvPr>
            <p:cNvCxnSpPr>
              <a:endCxn id="52" idx="4"/>
            </p:cNvCxnSpPr>
            <p:nvPr/>
          </p:nvCxnSpPr>
          <p:spPr bwMode="auto">
            <a:xfrm flipH="1">
              <a:off x="2563813" y="3669252"/>
              <a:ext cx="80962" cy="12662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55" name="Group 54">
              <a:extLst>
                <a:ext uri="{FF2B5EF4-FFF2-40B4-BE49-F238E27FC236}">
                  <a16:creationId xmlns:a16="http://schemas.microsoft.com/office/drawing/2014/main" id="{5CD21A33-C00C-4BDD-ACE4-881B446DAF40}"/>
                </a:ext>
              </a:extLst>
            </p:cNvPr>
            <p:cNvGrpSpPr/>
            <p:nvPr/>
          </p:nvGrpSpPr>
          <p:grpSpPr>
            <a:xfrm>
              <a:off x="1986341" y="3539776"/>
              <a:ext cx="577306" cy="256047"/>
              <a:chOff x="103594" y="4438601"/>
              <a:chExt cx="1376015" cy="300064"/>
            </a:xfrm>
            <a:solidFill>
              <a:schemeClr val="accent5">
                <a:lumMod val="40000"/>
                <a:lumOff val="60000"/>
              </a:schemeClr>
            </a:solidFill>
          </p:grpSpPr>
          <p:cxnSp>
            <p:nvCxnSpPr>
              <p:cNvPr id="66" name="Straight Connector 65">
                <a:extLst>
                  <a:ext uri="{FF2B5EF4-FFF2-40B4-BE49-F238E27FC236}">
                    <a16:creationId xmlns:a16="http://schemas.microsoft.com/office/drawing/2014/main" id="{FFAAD004-76D5-47CF-B81C-5A887B48EF03}"/>
                  </a:ext>
                </a:extLst>
              </p:cNvPr>
              <p:cNvCxnSpPr>
                <a:endCxn id="52"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A685D50C-229C-4687-9F9B-01D2328C5D49}"/>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6" name="TextBox 222">
              <a:extLst>
                <a:ext uri="{FF2B5EF4-FFF2-40B4-BE49-F238E27FC236}">
                  <a16:creationId xmlns:a16="http://schemas.microsoft.com/office/drawing/2014/main" id="{69B46DB5-D637-4468-A72B-06FD8192C553}"/>
                </a:ext>
              </a:extLst>
            </p:cNvPr>
            <p:cNvSpPr txBox="1">
              <a:spLocks noChangeArrowheads="1"/>
            </p:cNvSpPr>
            <p:nvPr/>
          </p:nvSpPr>
          <p:spPr bwMode="auto">
            <a:xfrm>
              <a:off x="282575" y="3513138"/>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a:t>
              </a:r>
            </a:p>
          </p:txBody>
        </p:sp>
        <p:sp>
          <p:nvSpPr>
            <p:cNvPr id="57" name="TextBox 223">
              <a:extLst>
                <a:ext uri="{FF2B5EF4-FFF2-40B4-BE49-F238E27FC236}">
                  <a16:creationId xmlns:a16="http://schemas.microsoft.com/office/drawing/2014/main" id="{402EF16D-021E-4782-8EAB-5E2D1D931573}"/>
                </a:ext>
              </a:extLst>
            </p:cNvPr>
            <p:cNvSpPr txBox="1">
              <a:spLocks noChangeArrowheads="1"/>
            </p:cNvSpPr>
            <p:nvPr/>
          </p:nvSpPr>
          <p:spPr bwMode="auto">
            <a:xfrm>
              <a:off x="2900363" y="349726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 0 </a:t>
              </a:r>
            </a:p>
          </p:txBody>
        </p:sp>
        <p:sp>
          <p:nvSpPr>
            <p:cNvPr id="58" name="TextBox 224">
              <a:extLst>
                <a:ext uri="{FF2B5EF4-FFF2-40B4-BE49-F238E27FC236}">
                  <a16:creationId xmlns:a16="http://schemas.microsoft.com/office/drawing/2014/main" id="{F29D8B86-803B-4A7F-9F6F-D3FD7C301195}"/>
                </a:ext>
              </a:extLst>
            </p:cNvPr>
            <p:cNvSpPr txBox="1">
              <a:spLocks noChangeArrowheads="1"/>
            </p:cNvSpPr>
            <p:nvPr/>
          </p:nvSpPr>
          <p:spPr bwMode="auto">
            <a:xfrm>
              <a:off x="4494213" y="349726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 1 </a:t>
              </a:r>
            </a:p>
          </p:txBody>
        </p:sp>
        <p:sp>
          <p:nvSpPr>
            <p:cNvPr id="59" name="TextBox 225">
              <a:extLst>
                <a:ext uri="{FF2B5EF4-FFF2-40B4-BE49-F238E27FC236}">
                  <a16:creationId xmlns:a16="http://schemas.microsoft.com/office/drawing/2014/main" id="{E857AF6D-BA91-4A33-8386-C8BB3A3F5B5F}"/>
                </a:ext>
              </a:extLst>
            </p:cNvPr>
            <p:cNvSpPr txBox="1">
              <a:spLocks noChangeArrowheads="1"/>
            </p:cNvSpPr>
            <p:nvPr/>
          </p:nvSpPr>
          <p:spPr bwMode="auto">
            <a:xfrm>
              <a:off x="6042025" y="349726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 2 </a:t>
              </a:r>
            </a:p>
          </p:txBody>
        </p:sp>
        <p:sp>
          <p:nvSpPr>
            <p:cNvPr id="60" name="TextBox 226">
              <a:extLst>
                <a:ext uri="{FF2B5EF4-FFF2-40B4-BE49-F238E27FC236}">
                  <a16:creationId xmlns:a16="http://schemas.microsoft.com/office/drawing/2014/main" id="{16A9810C-1A98-459A-9707-D55D43ADC5E0}"/>
                </a:ext>
              </a:extLst>
            </p:cNvPr>
            <p:cNvSpPr txBox="1">
              <a:spLocks noChangeArrowheads="1"/>
            </p:cNvSpPr>
            <p:nvPr/>
          </p:nvSpPr>
          <p:spPr bwMode="auto">
            <a:xfrm>
              <a:off x="7546975" y="349726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 3 </a:t>
              </a:r>
            </a:p>
          </p:txBody>
        </p:sp>
        <p:sp>
          <p:nvSpPr>
            <p:cNvPr id="61" name="TextBox 227">
              <a:extLst>
                <a:ext uri="{FF2B5EF4-FFF2-40B4-BE49-F238E27FC236}">
                  <a16:creationId xmlns:a16="http://schemas.microsoft.com/office/drawing/2014/main" id="{EDDB000A-EB54-4ECB-B05C-FECA8BE6A60A}"/>
                </a:ext>
              </a:extLst>
            </p:cNvPr>
            <p:cNvSpPr txBox="1">
              <a:spLocks noChangeArrowheads="1"/>
            </p:cNvSpPr>
            <p:nvPr/>
          </p:nvSpPr>
          <p:spPr bwMode="auto">
            <a:xfrm>
              <a:off x="5899150" y="4716673"/>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Verileri Oku 1 </a:t>
              </a:r>
            </a:p>
          </p:txBody>
        </p:sp>
        <p:sp>
          <p:nvSpPr>
            <p:cNvPr id="62" name="TextBox 228">
              <a:extLst>
                <a:ext uri="{FF2B5EF4-FFF2-40B4-BE49-F238E27FC236}">
                  <a16:creationId xmlns:a16="http://schemas.microsoft.com/office/drawing/2014/main" id="{2D29EEE4-31A6-4AC9-9128-D6E988DFF986}"/>
                </a:ext>
              </a:extLst>
            </p:cNvPr>
            <p:cNvSpPr txBox="1">
              <a:spLocks noChangeArrowheads="1"/>
            </p:cNvSpPr>
            <p:nvPr/>
          </p:nvSpPr>
          <p:spPr bwMode="auto">
            <a:xfrm>
              <a:off x="7389813" y="4716673"/>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Verileri Oku 2 </a:t>
              </a:r>
            </a:p>
          </p:txBody>
        </p:sp>
        <p:cxnSp>
          <p:nvCxnSpPr>
            <p:cNvPr id="63" name="Straight Connector 62">
              <a:extLst>
                <a:ext uri="{FF2B5EF4-FFF2-40B4-BE49-F238E27FC236}">
                  <a16:creationId xmlns:a16="http://schemas.microsoft.com/office/drawing/2014/main" id="{46E3D56C-E539-4CC2-8E71-025B504319F1}"/>
                </a:ext>
              </a:extLst>
            </p:cNvPr>
            <p:cNvCxnSpPr/>
            <p:nvPr/>
          </p:nvCxnSpPr>
          <p:spPr bwMode="auto">
            <a:xfrm>
              <a:off x="2560638" y="5304691"/>
              <a:ext cx="139700" cy="246118"/>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86FB4EAE-A7F7-4DDB-AB73-A2AD1183B2A7}"/>
                </a:ext>
              </a:extLst>
            </p:cNvPr>
            <p:cNvCxnSpPr/>
            <p:nvPr/>
          </p:nvCxnSpPr>
          <p:spPr bwMode="auto">
            <a:xfrm>
              <a:off x="1968500" y="5308257"/>
              <a:ext cx="593725"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5" name="Curved Connector 2">
              <a:extLst>
                <a:ext uri="{FF2B5EF4-FFF2-40B4-BE49-F238E27FC236}">
                  <a16:creationId xmlns:a16="http://schemas.microsoft.com/office/drawing/2014/main" id="{77DAD056-7154-4BFC-9AB9-D4AD4C23C05F}"/>
                </a:ext>
              </a:extLst>
            </p:cNvPr>
            <p:cNvCxnSpPr>
              <a:stCxn id="153" idx="2"/>
              <a:endCxn id="43" idx="0"/>
            </p:cNvCxnSpPr>
            <p:nvPr/>
          </p:nvCxnSpPr>
          <p:spPr bwMode="auto">
            <a:xfrm rot="16200000" flipH="1">
              <a:off x="4078116" y="3744951"/>
              <a:ext cx="323957" cy="1619487"/>
            </a:xfrm>
            <a:prstGeom prst="curvedConnector3">
              <a:avLst>
                <a:gd name="adj1" fmla="val 50000"/>
              </a:avLst>
            </a:prstGeom>
            <a:noFill/>
            <a:ln w="19050" cap="flat" cmpd="sng" algn="ctr">
              <a:solidFill>
                <a:schemeClr val="bg1">
                  <a:lumMod val="50000"/>
                </a:schemeClr>
              </a:solidFill>
              <a:prstDash val="solid"/>
              <a:round/>
              <a:headEnd type="none" w="med" len="med"/>
              <a:tailEnd type="triangle" w="lg" len="lg"/>
            </a:ln>
            <a:effectLst/>
          </p:spPr>
        </p:cxnSp>
      </p:grpSp>
    </p:spTree>
    <p:extLst>
      <p:ext uri="{BB962C8B-B14F-4D97-AF65-F5344CB8AC3E}">
        <p14:creationId xmlns:p14="http://schemas.microsoft.com/office/powerpoint/2010/main" val="3478211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US" dirty="0"/>
              <a:t>Temel Okuma Aktarımı</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443945"/>
            <a:ext cx="11180763" cy="4086225"/>
          </a:xfrm>
        </p:spPr>
        <p:txBody>
          <a:bodyPr wrap="square" numCol="1" anchor="t" anchorCtr="0" compatLnSpc="1">
            <a:prstTxWarp prst="textNoShape">
              <a:avLst/>
            </a:prstTxWarp>
          </a:bodyPr>
          <a:lstStyle/>
          <a:p>
            <a:pPr algn="l" rtl="0"/>
            <a:r>
              <a:rPr lang="en-US" dirty="0"/>
              <a:t>Bekleme durumları olmayan basit bir okuma aktarımı düşünün:</a:t>
            </a:r>
            <a:endParaRPr lang="en-US" altLang="en-US" dirty="0">
              <a:ea typeface="ＭＳ Ｐゴシック" panose="020B0600070205080204" pitchFamily="34" charset="-128"/>
            </a:endParaRPr>
          </a:p>
          <a:p>
            <a:pPr lvl="1" algn="l" rtl="0"/>
            <a:r>
              <a:rPr lang="en-US" dirty="0"/>
              <a:t>Adres aşaması: Master, HCLK'nin yükselen kenarından sonra adres ve kontrol sinyallerini veri yoluna sürer.</a:t>
            </a:r>
            <a:endParaRPr lang="en-US" altLang="en-US" dirty="0">
              <a:ea typeface="ＭＳ Ｐゴシック" panose="020B0600070205080204" pitchFamily="34" charset="-128"/>
            </a:endParaRPr>
          </a:p>
        </p:txBody>
      </p:sp>
      <p:grpSp>
        <p:nvGrpSpPr>
          <p:cNvPr id="5" name="Group 5">
            <a:extLst>
              <a:ext uri="{FF2B5EF4-FFF2-40B4-BE49-F238E27FC236}">
                <a16:creationId xmlns:a16="http://schemas.microsoft.com/office/drawing/2014/main" id="{7C81430E-8E69-4B90-8288-1D601C8BA683}"/>
              </a:ext>
            </a:extLst>
          </p:cNvPr>
          <p:cNvGrpSpPr>
            <a:grpSpLocks/>
          </p:cNvGrpSpPr>
          <p:nvPr/>
        </p:nvGrpSpPr>
        <p:grpSpPr bwMode="auto">
          <a:xfrm>
            <a:off x="224280" y="3022600"/>
            <a:ext cx="11347250" cy="3060700"/>
            <a:chOff x="269875" y="2768600"/>
            <a:chExt cx="8513763" cy="3438525"/>
          </a:xfrm>
        </p:grpSpPr>
        <p:grpSp>
          <p:nvGrpSpPr>
            <p:cNvPr id="6" name="Group 254">
              <a:extLst>
                <a:ext uri="{FF2B5EF4-FFF2-40B4-BE49-F238E27FC236}">
                  <a16:creationId xmlns:a16="http://schemas.microsoft.com/office/drawing/2014/main" id="{C3C2180E-5238-4086-B3F8-B0567F317690}"/>
                </a:ext>
              </a:extLst>
            </p:cNvPr>
            <p:cNvGrpSpPr>
              <a:grpSpLocks/>
            </p:cNvGrpSpPr>
            <p:nvPr/>
          </p:nvGrpSpPr>
          <p:grpSpPr bwMode="auto">
            <a:xfrm>
              <a:off x="2562225" y="2768600"/>
              <a:ext cx="4695825" cy="3438525"/>
              <a:chOff x="2462216" y="3348040"/>
              <a:chExt cx="5094528" cy="2859572"/>
            </a:xfrm>
          </p:grpSpPr>
          <p:cxnSp>
            <p:nvCxnSpPr>
              <p:cNvPr id="179" name="Straight Connector 178">
                <a:extLst>
                  <a:ext uri="{FF2B5EF4-FFF2-40B4-BE49-F238E27FC236}">
                    <a16:creationId xmlns:a16="http://schemas.microsoft.com/office/drawing/2014/main" id="{8109B5FF-E52A-4FB2-9E6E-0AAB6B6210C0}"/>
                  </a:ext>
                </a:extLst>
              </p:cNvPr>
              <p:cNvCxnSpPr/>
              <p:nvPr/>
            </p:nvCxnSpPr>
            <p:spPr bwMode="auto">
              <a:xfrm>
                <a:off x="2462216"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0" name="Straight Connector 179">
                <a:extLst>
                  <a:ext uri="{FF2B5EF4-FFF2-40B4-BE49-F238E27FC236}">
                    <a16:creationId xmlns:a16="http://schemas.microsoft.com/office/drawing/2014/main" id="{E0FDA7DF-7536-4561-9E0C-5EAC6D45C315}"/>
                  </a:ext>
                </a:extLst>
              </p:cNvPr>
              <p:cNvCxnSpPr/>
              <p:nvPr/>
            </p:nvCxnSpPr>
            <p:spPr bwMode="auto">
              <a:xfrm>
                <a:off x="4170726"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1" name="Straight Connector 180">
                <a:extLst>
                  <a:ext uri="{FF2B5EF4-FFF2-40B4-BE49-F238E27FC236}">
                    <a16:creationId xmlns:a16="http://schemas.microsoft.com/office/drawing/2014/main" id="{A72378EF-C0EF-457A-A4B7-E604D9FDA2C9}"/>
                  </a:ext>
                </a:extLst>
              </p:cNvPr>
              <p:cNvCxnSpPr/>
              <p:nvPr/>
            </p:nvCxnSpPr>
            <p:spPr bwMode="auto">
              <a:xfrm>
                <a:off x="5867180"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2" name="Straight Connector 181">
                <a:extLst>
                  <a:ext uri="{FF2B5EF4-FFF2-40B4-BE49-F238E27FC236}">
                    <a16:creationId xmlns:a16="http://schemas.microsoft.com/office/drawing/2014/main" id="{D43FDE37-4C23-4B37-8C2A-ED458EECBD8B}"/>
                  </a:ext>
                </a:extLst>
              </p:cNvPr>
              <p:cNvCxnSpPr/>
              <p:nvPr/>
            </p:nvCxnSpPr>
            <p:spPr bwMode="auto">
              <a:xfrm>
                <a:off x="7556744"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grpSp>
        <p:grpSp>
          <p:nvGrpSpPr>
            <p:cNvPr id="7" name="Group 118">
              <a:extLst>
                <a:ext uri="{FF2B5EF4-FFF2-40B4-BE49-F238E27FC236}">
                  <a16:creationId xmlns:a16="http://schemas.microsoft.com/office/drawing/2014/main" id="{E9D5920F-9BF6-4C1A-A3BC-DB8699E9D2A1}"/>
                </a:ext>
              </a:extLst>
            </p:cNvPr>
            <p:cNvGrpSpPr>
              <a:grpSpLocks/>
            </p:cNvGrpSpPr>
            <p:nvPr/>
          </p:nvGrpSpPr>
          <p:grpSpPr bwMode="auto">
            <a:xfrm>
              <a:off x="1985963" y="2960688"/>
              <a:ext cx="6562725" cy="246062"/>
              <a:chOff x="2181070" y="3570514"/>
              <a:chExt cx="6178115" cy="246193"/>
            </a:xfrm>
          </p:grpSpPr>
          <p:cxnSp>
            <p:nvCxnSpPr>
              <p:cNvPr id="162" name="Straight Connector 161">
                <a:extLst>
                  <a:ext uri="{FF2B5EF4-FFF2-40B4-BE49-F238E27FC236}">
                    <a16:creationId xmlns:a16="http://schemas.microsoft.com/office/drawing/2014/main" id="{9AFC84F8-8639-483D-A8D2-FD3A5C730AD4}"/>
                  </a:ext>
                </a:extLst>
              </p:cNvPr>
              <p:cNvCxnSpPr/>
              <p:nvPr/>
            </p:nvCxnSpPr>
            <p:spPr bwMode="auto">
              <a:xfrm>
                <a:off x="2722066"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3" name="Straight Connector 162">
                <a:extLst>
                  <a:ext uri="{FF2B5EF4-FFF2-40B4-BE49-F238E27FC236}">
                    <a16:creationId xmlns:a16="http://schemas.microsoft.com/office/drawing/2014/main" id="{6F489352-B3FF-417E-B8C9-694896D5B974}"/>
                  </a:ext>
                </a:extLst>
              </p:cNvPr>
              <p:cNvCxnSpPr/>
              <p:nvPr/>
            </p:nvCxnSpPr>
            <p:spPr bwMode="auto">
              <a:xfrm>
                <a:off x="3467803"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D6507F71-0F70-4D60-83EA-E9001404DCE4}"/>
                  </a:ext>
                </a:extLst>
              </p:cNvPr>
              <p:cNvCxnSpPr/>
              <p:nvPr/>
            </p:nvCxnSpPr>
            <p:spPr bwMode="auto">
              <a:xfrm>
                <a:off x="3467803"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5" name="Straight Connector 164">
                <a:extLst>
                  <a:ext uri="{FF2B5EF4-FFF2-40B4-BE49-F238E27FC236}">
                    <a16:creationId xmlns:a16="http://schemas.microsoft.com/office/drawing/2014/main" id="{167B9311-2A67-4D7E-8896-033699A48F2F}"/>
                  </a:ext>
                </a:extLst>
              </p:cNvPr>
              <p:cNvCxnSpPr/>
              <p:nvPr/>
            </p:nvCxnSpPr>
            <p:spPr bwMode="auto">
              <a:xfrm>
                <a:off x="4203080"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6" name="Straight Connector 165">
                <a:extLst>
                  <a:ext uri="{FF2B5EF4-FFF2-40B4-BE49-F238E27FC236}">
                    <a16:creationId xmlns:a16="http://schemas.microsoft.com/office/drawing/2014/main" id="{AADEFF47-D29E-4323-B2DC-BABAD00551D5}"/>
                  </a:ext>
                </a:extLst>
              </p:cNvPr>
              <p:cNvCxnSpPr/>
              <p:nvPr/>
            </p:nvCxnSpPr>
            <p:spPr bwMode="auto">
              <a:xfrm>
                <a:off x="4192619"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F793E23D-22F7-41EB-8697-354BAF548ADF}"/>
                  </a:ext>
                </a:extLst>
              </p:cNvPr>
              <p:cNvCxnSpPr/>
              <p:nvPr/>
            </p:nvCxnSpPr>
            <p:spPr bwMode="auto">
              <a:xfrm>
                <a:off x="4938356"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8" name="Straight Connector 167">
                <a:extLst>
                  <a:ext uri="{FF2B5EF4-FFF2-40B4-BE49-F238E27FC236}">
                    <a16:creationId xmlns:a16="http://schemas.microsoft.com/office/drawing/2014/main" id="{A05E219D-3CBA-4A80-AF5F-E02F431D0518}"/>
                  </a:ext>
                </a:extLst>
              </p:cNvPr>
              <p:cNvCxnSpPr/>
              <p:nvPr/>
            </p:nvCxnSpPr>
            <p:spPr bwMode="auto">
              <a:xfrm>
                <a:off x="4938356"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9" name="Straight Connector 168">
                <a:extLst>
                  <a:ext uri="{FF2B5EF4-FFF2-40B4-BE49-F238E27FC236}">
                    <a16:creationId xmlns:a16="http://schemas.microsoft.com/office/drawing/2014/main" id="{56FDAD57-A4CE-43F1-A159-FE9FA1D61D73}"/>
                  </a:ext>
                </a:extLst>
              </p:cNvPr>
              <p:cNvCxnSpPr/>
              <p:nvPr/>
            </p:nvCxnSpPr>
            <p:spPr bwMode="auto">
              <a:xfrm>
                <a:off x="5673632"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0" name="Straight Connector 169">
                <a:extLst>
                  <a:ext uri="{FF2B5EF4-FFF2-40B4-BE49-F238E27FC236}">
                    <a16:creationId xmlns:a16="http://schemas.microsoft.com/office/drawing/2014/main" id="{5758798B-E99E-4A63-875E-F45944E31809}"/>
                  </a:ext>
                </a:extLst>
              </p:cNvPr>
              <p:cNvCxnSpPr/>
              <p:nvPr/>
            </p:nvCxnSpPr>
            <p:spPr bwMode="auto">
              <a:xfrm>
                <a:off x="5663172"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1" name="Straight Connector 170">
                <a:extLst>
                  <a:ext uri="{FF2B5EF4-FFF2-40B4-BE49-F238E27FC236}">
                    <a16:creationId xmlns:a16="http://schemas.microsoft.com/office/drawing/2014/main" id="{1E54C328-CAFD-47FE-A923-D45AF731BFD9}"/>
                  </a:ext>
                </a:extLst>
              </p:cNvPr>
              <p:cNvCxnSpPr/>
              <p:nvPr/>
            </p:nvCxnSpPr>
            <p:spPr bwMode="auto">
              <a:xfrm>
                <a:off x="6408909"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A3CCB8D0-FD6F-450E-A11F-1A7B30CB5CE5}"/>
                  </a:ext>
                </a:extLst>
              </p:cNvPr>
              <p:cNvCxnSpPr/>
              <p:nvPr/>
            </p:nvCxnSpPr>
            <p:spPr bwMode="auto">
              <a:xfrm>
                <a:off x="6408909"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3" name="Straight Connector 172">
                <a:extLst>
                  <a:ext uri="{FF2B5EF4-FFF2-40B4-BE49-F238E27FC236}">
                    <a16:creationId xmlns:a16="http://schemas.microsoft.com/office/drawing/2014/main" id="{5A1EF18A-9BD0-45EF-B86D-2C94FCE29B26}"/>
                  </a:ext>
                </a:extLst>
              </p:cNvPr>
              <p:cNvCxnSpPr/>
              <p:nvPr/>
            </p:nvCxnSpPr>
            <p:spPr bwMode="auto">
              <a:xfrm>
                <a:off x="7144185"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4" name="Straight Connector 173">
                <a:extLst>
                  <a:ext uri="{FF2B5EF4-FFF2-40B4-BE49-F238E27FC236}">
                    <a16:creationId xmlns:a16="http://schemas.microsoft.com/office/drawing/2014/main" id="{3DF6A7DB-F50B-41E8-904A-59894FF82D21}"/>
                  </a:ext>
                </a:extLst>
              </p:cNvPr>
              <p:cNvCxnSpPr/>
              <p:nvPr/>
            </p:nvCxnSpPr>
            <p:spPr bwMode="auto">
              <a:xfrm>
                <a:off x="7133724"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5" name="Straight Connector 174">
                <a:extLst>
                  <a:ext uri="{FF2B5EF4-FFF2-40B4-BE49-F238E27FC236}">
                    <a16:creationId xmlns:a16="http://schemas.microsoft.com/office/drawing/2014/main" id="{059370AE-DED1-4351-9337-B8F8368BB290}"/>
                  </a:ext>
                </a:extLst>
              </p:cNvPr>
              <p:cNvCxnSpPr/>
              <p:nvPr/>
            </p:nvCxnSpPr>
            <p:spPr bwMode="auto">
              <a:xfrm>
                <a:off x="7879462"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6" name="Straight Connector 175">
                <a:extLst>
                  <a:ext uri="{FF2B5EF4-FFF2-40B4-BE49-F238E27FC236}">
                    <a16:creationId xmlns:a16="http://schemas.microsoft.com/office/drawing/2014/main" id="{6CD1400B-9102-483E-BB0D-409B6554C1AD}"/>
                  </a:ext>
                </a:extLst>
              </p:cNvPr>
              <p:cNvCxnSpPr/>
              <p:nvPr/>
            </p:nvCxnSpPr>
            <p:spPr bwMode="auto">
              <a:xfrm>
                <a:off x="7879462" y="3817290"/>
                <a:ext cx="47972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7" name="Straight Connector 176">
                <a:extLst>
                  <a:ext uri="{FF2B5EF4-FFF2-40B4-BE49-F238E27FC236}">
                    <a16:creationId xmlns:a16="http://schemas.microsoft.com/office/drawing/2014/main" id="{59F2580D-2A96-48A7-A82C-C38D8A7EEEE1}"/>
                  </a:ext>
                </a:extLst>
              </p:cNvPr>
              <p:cNvCxnSpPr/>
              <p:nvPr/>
            </p:nvCxnSpPr>
            <p:spPr bwMode="auto">
              <a:xfrm>
                <a:off x="2181070" y="3817290"/>
                <a:ext cx="54996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8" name="Straight Connector 177">
                <a:extLst>
                  <a:ext uri="{FF2B5EF4-FFF2-40B4-BE49-F238E27FC236}">
                    <a16:creationId xmlns:a16="http://schemas.microsoft.com/office/drawing/2014/main" id="{B779A082-D227-44F3-9362-3CAC29CCEFF2}"/>
                  </a:ext>
                </a:extLst>
              </p:cNvPr>
              <p:cNvCxnSpPr/>
              <p:nvPr/>
            </p:nvCxnSpPr>
            <p:spPr bwMode="auto">
              <a:xfrm>
                <a:off x="2722066"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8" name="Group 4">
              <a:extLst>
                <a:ext uri="{FF2B5EF4-FFF2-40B4-BE49-F238E27FC236}">
                  <a16:creationId xmlns:a16="http://schemas.microsoft.com/office/drawing/2014/main" id="{FA606DEA-84A8-4AD3-A6B4-60CA43F8DA96}"/>
                </a:ext>
              </a:extLst>
            </p:cNvPr>
            <p:cNvGrpSpPr>
              <a:grpSpLocks/>
            </p:cNvGrpSpPr>
            <p:nvPr/>
          </p:nvGrpSpPr>
          <p:grpSpPr bwMode="auto">
            <a:xfrm>
              <a:off x="2646016" y="4136671"/>
              <a:ext cx="1569207" cy="256118"/>
              <a:chOff x="1877152" y="4791247"/>
              <a:chExt cx="623208" cy="214429"/>
            </a:xfrm>
            <a:solidFill>
              <a:schemeClr val="accent3">
                <a:lumMod val="40000"/>
                <a:lumOff val="60000"/>
              </a:schemeClr>
            </a:solidFill>
          </p:grpSpPr>
          <p:sp>
            <p:nvSpPr>
              <p:cNvPr id="153" name="Rectangle 152">
                <a:extLst>
                  <a:ext uri="{FF2B5EF4-FFF2-40B4-BE49-F238E27FC236}">
                    <a16:creationId xmlns:a16="http://schemas.microsoft.com/office/drawing/2014/main" id="{68320741-7653-4FBC-B01D-DF080D4AEC0F}"/>
                  </a:ext>
                </a:extLst>
              </p:cNvPr>
              <p:cNvSpPr/>
              <p:nvPr/>
            </p:nvSpPr>
            <p:spPr bwMode="auto">
              <a:xfrm>
                <a:off x="1910073" y="4791246"/>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54" name="Isosceles Triangle 153">
                <a:extLst>
                  <a:ext uri="{FF2B5EF4-FFF2-40B4-BE49-F238E27FC236}">
                    <a16:creationId xmlns:a16="http://schemas.microsoft.com/office/drawing/2014/main" id="{284CBC22-7501-49A4-8697-FF5A18A8A0F6}"/>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55" name="Isosceles Triangle 154">
                <a:extLst>
                  <a:ext uri="{FF2B5EF4-FFF2-40B4-BE49-F238E27FC236}">
                    <a16:creationId xmlns:a16="http://schemas.microsoft.com/office/drawing/2014/main" id="{C6AB523C-3BBC-4D41-AA66-5072E142F6B4}"/>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56" name="Straight Connector 155">
                <a:extLst>
                  <a:ext uri="{FF2B5EF4-FFF2-40B4-BE49-F238E27FC236}">
                    <a16:creationId xmlns:a16="http://schemas.microsoft.com/office/drawing/2014/main" id="{CC1CFAF3-E36A-4395-A930-4C56E8B6C3EC}"/>
                  </a:ext>
                </a:extLst>
              </p:cNvPr>
              <p:cNvCxnSpPr>
                <a:stCxn id="154"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7" name="Straight Connector 156">
                <a:extLst>
                  <a:ext uri="{FF2B5EF4-FFF2-40B4-BE49-F238E27FC236}">
                    <a16:creationId xmlns:a16="http://schemas.microsoft.com/office/drawing/2014/main" id="{FDC1D8B0-6FD1-4902-BEB4-1D6668C46867}"/>
                  </a:ext>
                </a:extLst>
              </p:cNvPr>
              <p:cNvCxnSpPr>
                <a:stCxn id="154" idx="0"/>
                <a:endCxn id="154"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A8532EB2-B35A-4288-B4AB-111317741FFC}"/>
                  </a:ext>
                </a:extLst>
              </p:cNvPr>
              <p:cNvCxnSpPr>
                <a:stCxn id="155"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A94322FC-239E-4780-9145-374653624A0A}"/>
                  </a:ext>
                </a:extLst>
              </p:cNvPr>
              <p:cNvCxnSpPr>
                <a:endCxn id="155"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60" name="Straight Connector 159">
                <a:extLst>
                  <a:ext uri="{FF2B5EF4-FFF2-40B4-BE49-F238E27FC236}">
                    <a16:creationId xmlns:a16="http://schemas.microsoft.com/office/drawing/2014/main" id="{B0871C4D-EBD9-4CEB-9229-6A84DFAC878C}"/>
                  </a:ext>
                </a:extLst>
              </p:cNvPr>
              <p:cNvCxnSpPr>
                <a:stCxn id="154" idx="4"/>
                <a:endCxn id="155"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3377D52E-E478-44FF-A539-ACF1A963C13B}"/>
                  </a:ext>
                </a:extLst>
              </p:cNvPr>
              <p:cNvCxnSpPr>
                <a:stCxn id="154"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9" name="Group 4">
              <a:extLst>
                <a:ext uri="{FF2B5EF4-FFF2-40B4-BE49-F238E27FC236}">
                  <a16:creationId xmlns:a16="http://schemas.microsoft.com/office/drawing/2014/main" id="{D6ABF111-93C8-4651-8402-34AF2A208761}"/>
                </a:ext>
              </a:extLst>
            </p:cNvPr>
            <p:cNvGrpSpPr>
              <a:grpSpLocks/>
            </p:cNvGrpSpPr>
            <p:nvPr/>
          </p:nvGrpSpPr>
          <p:grpSpPr bwMode="auto">
            <a:xfrm>
              <a:off x="4213630" y="4136671"/>
              <a:ext cx="1569207" cy="256118"/>
              <a:chOff x="1877152" y="4791247"/>
              <a:chExt cx="623208" cy="214429"/>
            </a:xfrm>
            <a:solidFill>
              <a:schemeClr val="accent3">
                <a:lumMod val="40000"/>
                <a:lumOff val="60000"/>
              </a:schemeClr>
            </a:solidFill>
          </p:grpSpPr>
          <p:sp>
            <p:nvSpPr>
              <p:cNvPr id="144" name="Rectangle 143">
                <a:extLst>
                  <a:ext uri="{FF2B5EF4-FFF2-40B4-BE49-F238E27FC236}">
                    <a16:creationId xmlns:a16="http://schemas.microsoft.com/office/drawing/2014/main" id="{263BD358-82B6-42E6-ADB0-3D9D060B74D9}"/>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45" name="Isosceles Triangle 144">
                <a:extLst>
                  <a:ext uri="{FF2B5EF4-FFF2-40B4-BE49-F238E27FC236}">
                    <a16:creationId xmlns:a16="http://schemas.microsoft.com/office/drawing/2014/main" id="{85712D14-1A3D-4617-84C2-C076976E8BDF}"/>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46" name="Isosceles Triangle 145">
                <a:extLst>
                  <a:ext uri="{FF2B5EF4-FFF2-40B4-BE49-F238E27FC236}">
                    <a16:creationId xmlns:a16="http://schemas.microsoft.com/office/drawing/2014/main" id="{891591A8-2DA2-417A-8FC9-D8B48D82CEDC}"/>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47" name="Straight Connector 146">
                <a:extLst>
                  <a:ext uri="{FF2B5EF4-FFF2-40B4-BE49-F238E27FC236}">
                    <a16:creationId xmlns:a16="http://schemas.microsoft.com/office/drawing/2014/main" id="{312433CF-D54B-4844-92A0-6E3E2AE42ED6}"/>
                  </a:ext>
                </a:extLst>
              </p:cNvPr>
              <p:cNvCxnSpPr>
                <a:stCxn id="145"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8" name="Straight Connector 147">
                <a:extLst>
                  <a:ext uri="{FF2B5EF4-FFF2-40B4-BE49-F238E27FC236}">
                    <a16:creationId xmlns:a16="http://schemas.microsoft.com/office/drawing/2014/main" id="{A98DE2C0-DFF5-4C18-9766-B34B23329A24}"/>
                  </a:ext>
                </a:extLst>
              </p:cNvPr>
              <p:cNvCxnSpPr>
                <a:stCxn id="145" idx="0"/>
                <a:endCxn id="145"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5420FCC6-B5A2-4111-92BF-2F42B121C3ED}"/>
                  </a:ext>
                </a:extLst>
              </p:cNvPr>
              <p:cNvCxnSpPr>
                <a:stCxn id="146"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0" name="Straight Connector 149">
                <a:extLst>
                  <a:ext uri="{FF2B5EF4-FFF2-40B4-BE49-F238E27FC236}">
                    <a16:creationId xmlns:a16="http://schemas.microsoft.com/office/drawing/2014/main" id="{6077381B-5934-434D-88F4-6DB87E133CE5}"/>
                  </a:ext>
                </a:extLst>
              </p:cNvPr>
              <p:cNvCxnSpPr>
                <a:endCxn id="146"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16201ACA-A585-4152-870D-32320B24A218}"/>
                  </a:ext>
                </a:extLst>
              </p:cNvPr>
              <p:cNvCxnSpPr>
                <a:stCxn id="145" idx="4"/>
                <a:endCxn id="146"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A7E02F5F-223C-45BC-806B-57D0BAA04381}"/>
                  </a:ext>
                </a:extLst>
              </p:cNvPr>
              <p:cNvCxnSpPr>
                <a:stCxn id="145"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10" name="Group 4">
              <a:extLst>
                <a:ext uri="{FF2B5EF4-FFF2-40B4-BE49-F238E27FC236}">
                  <a16:creationId xmlns:a16="http://schemas.microsoft.com/office/drawing/2014/main" id="{D49ACB78-6A53-4D3F-87E4-FAFB2DBD610D}"/>
                </a:ext>
              </a:extLst>
            </p:cNvPr>
            <p:cNvGrpSpPr>
              <a:grpSpLocks/>
            </p:cNvGrpSpPr>
            <p:nvPr/>
          </p:nvGrpSpPr>
          <p:grpSpPr bwMode="auto">
            <a:xfrm>
              <a:off x="5781243" y="4136671"/>
              <a:ext cx="1569207" cy="256118"/>
              <a:chOff x="1877152" y="4791247"/>
              <a:chExt cx="623208" cy="214429"/>
            </a:xfrm>
            <a:solidFill>
              <a:schemeClr val="accent3">
                <a:lumMod val="40000"/>
                <a:lumOff val="60000"/>
              </a:schemeClr>
            </a:solidFill>
          </p:grpSpPr>
          <p:sp>
            <p:nvSpPr>
              <p:cNvPr id="135" name="Rectangle 134">
                <a:extLst>
                  <a:ext uri="{FF2B5EF4-FFF2-40B4-BE49-F238E27FC236}">
                    <a16:creationId xmlns:a16="http://schemas.microsoft.com/office/drawing/2014/main" id="{4B2FC458-E368-4EF5-BC65-8AF9A546549F}"/>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36" name="Isosceles Triangle 135">
                <a:extLst>
                  <a:ext uri="{FF2B5EF4-FFF2-40B4-BE49-F238E27FC236}">
                    <a16:creationId xmlns:a16="http://schemas.microsoft.com/office/drawing/2014/main" id="{2A5284D4-CF6A-4343-BA59-E43AD6248C72}"/>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37" name="Isosceles Triangle 136">
                <a:extLst>
                  <a:ext uri="{FF2B5EF4-FFF2-40B4-BE49-F238E27FC236}">
                    <a16:creationId xmlns:a16="http://schemas.microsoft.com/office/drawing/2014/main" id="{C9F005AF-B707-4CE6-AF69-59AFA5B5470C}"/>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38" name="Straight Connector 137">
                <a:extLst>
                  <a:ext uri="{FF2B5EF4-FFF2-40B4-BE49-F238E27FC236}">
                    <a16:creationId xmlns:a16="http://schemas.microsoft.com/office/drawing/2014/main" id="{1C61679C-0972-4708-AE08-B5E5245439B7}"/>
                  </a:ext>
                </a:extLst>
              </p:cNvPr>
              <p:cNvCxnSpPr>
                <a:stCxn id="136"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FB1BE255-204E-4582-AAFB-F0194FF31006}"/>
                  </a:ext>
                </a:extLst>
              </p:cNvPr>
              <p:cNvCxnSpPr>
                <a:stCxn id="136" idx="0"/>
                <a:endCxn id="136"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B49B213F-6D78-4DA6-9C1F-13D611186503}"/>
                  </a:ext>
                </a:extLst>
              </p:cNvPr>
              <p:cNvCxnSpPr>
                <a:stCxn id="137"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4097AE94-D8B7-4BC2-BBAA-56F3F9570CFE}"/>
                  </a:ext>
                </a:extLst>
              </p:cNvPr>
              <p:cNvCxnSpPr>
                <a:endCxn id="137"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D1B12822-A23A-4AC1-8DDE-E5ABAFCB3A94}"/>
                  </a:ext>
                </a:extLst>
              </p:cNvPr>
              <p:cNvCxnSpPr>
                <a:stCxn id="136" idx="4"/>
                <a:endCxn id="137"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61DDB0A1-2F99-46DE-87DC-6798474CB978}"/>
                  </a:ext>
                </a:extLst>
              </p:cNvPr>
              <p:cNvCxnSpPr>
                <a:stCxn id="136"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11" name="Isosceles Triangle 10">
              <a:extLst>
                <a:ext uri="{FF2B5EF4-FFF2-40B4-BE49-F238E27FC236}">
                  <a16:creationId xmlns:a16="http://schemas.microsoft.com/office/drawing/2014/main" id="{FBCF1B20-ADFD-4FA1-8DDC-5D05186C4336}"/>
                </a:ext>
              </a:extLst>
            </p:cNvPr>
            <p:cNvSpPr/>
            <p:nvPr/>
          </p:nvSpPr>
          <p:spPr bwMode="auto">
            <a:xfrm rot="16200000">
              <a:off x="7256640" y="4223655"/>
              <a:ext cx="256819" cy="82550"/>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2" name="Straight Connector 11">
              <a:extLst>
                <a:ext uri="{FF2B5EF4-FFF2-40B4-BE49-F238E27FC236}">
                  <a16:creationId xmlns:a16="http://schemas.microsoft.com/office/drawing/2014/main" id="{A8D578DE-7615-48D5-B4FE-2CA9657C5722}"/>
                </a:ext>
              </a:extLst>
            </p:cNvPr>
            <p:cNvCxnSpPr>
              <a:stCxn id="11" idx="4"/>
            </p:cNvCxnSpPr>
            <p:nvPr/>
          </p:nvCxnSpPr>
          <p:spPr bwMode="auto">
            <a:xfrm flipH="1">
              <a:off x="7343775" y="4136520"/>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90E8E90D-EC83-47E6-BA64-7108E79BE193}"/>
                </a:ext>
              </a:extLst>
            </p:cNvPr>
            <p:cNvCxnSpPr>
              <a:stCxn id="11" idx="0"/>
              <a:endCxn id="11" idx="2"/>
            </p:cNvCxnSpPr>
            <p:nvPr/>
          </p:nvCxnSpPr>
          <p:spPr bwMode="auto">
            <a:xfrm>
              <a:off x="7343775" y="4264930"/>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4" name="Group 13">
              <a:extLst>
                <a:ext uri="{FF2B5EF4-FFF2-40B4-BE49-F238E27FC236}">
                  <a16:creationId xmlns:a16="http://schemas.microsoft.com/office/drawing/2014/main" id="{ED16147B-89A6-4E81-9665-ED695046408E}"/>
                </a:ext>
              </a:extLst>
            </p:cNvPr>
            <p:cNvGrpSpPr/>
            <p:nvPr/>
          </p:nvGrpSpPr>
          <p:grpSpPr>
            <a:xfrm>
              <a:off x="7426114" y="4136669"/>
              <a:ext cx="1112654" cy="256047"/>
              <a:chOff x="6957150" y="4438649"/>
              <a:chExt cx="1580341" cy="300022"/>
            </a:xfrm>
            <a:solidFill>
              <a:schemeClr val="accent3">
                <a:lumMod val="40000"/>
                <a:lumOff val="60000"/>
              </a:schemeClr>
            </a:solidFill>
          </p:grpSpPr>
          <p:sp>
            <p:nvSpPr>
              <p:cNvPr id="132" name="Rectangle 131">
                <a:extLst>
                  <a:ext uri="{FF2B5EF4-FFF2-40B4-BE49-F238E27FC236}">
                    <a16:creationId xmlns:a16="http://schemas.microsoft.com/office/drawing/2014/main" id="{623FCDD8-0B74-4AD7-A7C2-E3556A0630E1}"/>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33" name="Straight Connector 132">
                <a:extLst>
                  <a:ext uri="{FF2B5EF4-FFF2-40B4-BE49-F238E27FC236}">
                    <a16:creationId xmlns:a16="http://schemas.microsoft.com/office/drawing/2014/main" id="{7E5CB37B-8566-4421-A9F0-32CAF4E3381C}"/>
                  </a:ext>
                </a:extLst>
              </p:cNvPr>
              <p:cNvCxnSpPr>
                <a:stCxn id="11"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4" name="Straight Connector 133">
                <a:extLst>
                  <a:ext uri="{FF2B5EF4-FFF2-40B4-BE49-F238E27FC236}">
                    <a16:creationId xmlns:a16="http://schemas.microsoft.com/office/drawing/2014/main" id="{01E7B350-8AFD-401E-9F76-7FD637EF2AB3}"/>
                  </a:ext>
                </a:extLst>
              </p:cNvPr>
              <p:cNvCxnSpPr>
                <a:stCxn id="11"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15" name="Rectangle 14">
              <a:extLst>
                <a:ext uri="{FF2B5EF4-FFF2-40B4-BE49-F238E27FC236}">
                  <a16:creationId xmlns:a16="http://schemas.microsoft.com/office/drawing/2014/main" id="{F5E9CB30-3E23-4DEC-A6BE-FEF0E81F462D}"/>
                </a:ext>
              </a:extLst>
            </p:cNvPr>
            <p:cNvSpPr/>
            <p:nvPr/>
          </p:nvSpPr>
          <p:spPr bwMode="auto">
            <a:xfrm>
              <a:off x="1985963" y="4136520"/>
              <a:ext cx="577850" cy="256819"/>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6" name="Isosceles Triangle 15">
              <a:extLst>
                <a:ext uri="{FF2B5EF4-FFF2-40B4-BE49-F238E27FC236}">
                  <a16:creationId xmlns:a16="http://schemas.microsoft.com/office/drawing/2014/main" id="{C3835AD4-AD6E-4879-B129-98DCCD91BFB6}"/>
                </a:ext>
              </a:extLst>
            </p:cNvPr>
            <p:cNvSpPr/>
            <p:nvPr/>
          </p:nvSpPr>
          <p:spPr bwMode="auto">
            <a:xfrm rot="5400000">
              <a:off x="2475884" y="4224449"/>
              <a:ext cx="256819"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7" name="Straight Connector 16">
              <a:extLst>
                <a:ext uri="{FF2B5EF4-FFF2-40B4-BE49-F238E27FC236}">
                  <a16:creationId xmlns:a16="http://schemas.microsoft.com/office/drawing/2014/main" id="{6646D23C-D0AF-4775-B73B-7DFD7047704A}"/>
                </a:ext>
              </a:extLst>
            </p:cNvPr>
            <p:cNvCxnSpPr>
              <a:stCxn id="16" idx="2"/>
            </p:cNvCxnSpPr>
            <p:nvPr/>
          </p:nvCxnSpPr>
          <p:spPr bwMode="auto">
            <a:xfrm>
              <a:off x="2563813" y="4136520"/>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E6F85D87-C2AC-453E-A2CE-2F04C90C69C9}"/>
                </a:ext>
              </a:extLst>
            </p:cNvPr>
            <p:cNvCxnSpPr>
              <a:endCxn id="16" idx="4"/>
            </p:cNvCxnSpPr>
            <p:nvPr/>
          </p:nvCxnSpPr>
          <p:spPr bwMode="auto">
            <a:xfrm flipH="1">
              <a:off x="2563813" y="4264930"/>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9" name="Group 18">
              <a:extLst>
                <a:ext uri="{FF2B5EF4-FFF2-40B4-BE49-F238E27FC236}">
                  <a16:creationId xmlns:a16="http://schemas.microsoft.com/office/drawing/2014/main" id="{D6703A23-26D0-4CC3-9987-9D7D83B66AF4}"/>
                </a:ext>
              </a:extLst>
            </p:cNvPr>
            <p:cNvGrpSpPr/>
            <p:nvPr/>
          </p:nvGrpSpPr>
          <p:grpSpPr>
            <a:xfrm>
              <a:off x="1986341" y="4136676"/>
              <a:ext cx="577306" cy="256047"/>
              <a:chOff x="103594" y="4438601"/>
              <a:chExt cx="1376015" cy="300064"/>
            </a:xfrm>
            <a:solidFill>
              <a:schemeClr val="accent3">
                <a:lumMod val="40000"/>
                <a:lumOff val="60000"/>
              </a:schemeClr>
            </a:solidFill>
          </p:grpSpPr>
          <p:cxnSp>
            <p:nvCxnSpPr>
              <p:cNvPr id="130" name="Straight Connector 129">
                <a:extLst>
                  <a:ext uri="{FF2B5EF4-FFF2-40B4-BE49-F238E27FC236}">
                    <a16:creationId xmlns:a16="http://schemas.microsoft.com/office/drawing/2014/main" id="{BB2B2CC6-BF5D-41B2-8505-388DC7DB6BA7}"/>
                  </a:ext>
                </a:extLst>
              </p:cNvPr>
              <p:cNvCxnSpPr>
                <a:endCxn id="16"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1" name="Straight Connector 130">
                <a:extLst>
                  <a:ext uri="{FF2B5EF4-FFF2-40B4-BE49-F238E27FC236}">
                    <a16:creationId xmlns:a16="http://schemas.microsoft.com/office/drawing/2014/main" id="{ABE393FB-A400-455C-BF43-EF6A5679B1D5}"/>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0" name="Group 4">
              <a:extLst>
                <a:ext uri="{FF2B5EF4-FFF2-40B4-BE49-F238E27FC236}">
                  <a16:creationId xmlns:a16="http://schemas.microsoft.com/office/drawing/2014/main" id="{03421359-B019-43F0-9417-DE16F8043A00}"/>
                </a:ext>
              </a:extLst>
            </p:cNvPr>
            <p:cNvGrpSpPr>
              <a:grpSpLocks/>
            </p:cNvGrpSpPr>
            <p:nvPr/>
          </p:nvGrpSpPr>
          <p:grpSpPr bwMode="auto">
            <a:xfrm>
              <a:off x="2646016" y="4767959"/>
              <a:ext cx="1569207" cy="256118"/>
              <a:chOff x="1877152" y="4791247"/>
              <a:chExt cx="623208" cy="214429"/>
            </a:xfrm>
            <a:solidFill>
              <a:schemeClr val="accent2">
                <a:lumMod val="20000"/>
                <a:lumOff val="80000"/>
              </a:schemeClr>
            </a:solidFill>
          </p:grpSpPr>
          <p:sp>
            <p:nvSpPr>
              <p:cNvPr id="121" name="Rectangle 120">
                <a:extLst>
                  <a:ext uri="{FF2B5EF4-FFF2-40B4-BE49-F238E27FC236}">
                    <a16:creationId xmlns:a16="http://schemas.microsoft.com/office/drawing/2014/main" id="{31DC6408-79D0-4021-AD48-A8D323E1D7DD}"/>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22" name="Isosceles Triangle 121">
                <a:extLst>
                  <a:ext uri="{FF2B5EF4-FFF2-40B4-BE49-F238E27FC236}">
                    <a16:creationId xmlns:a16="http://schemas.microsoft.com/office/drawing/2014/main" id="{F8C69897-E134-47B0-AC08-2198834C6913}"/>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23" name="Isosceles Triangle 122">
                <a:extLst>
                  <a:ext uri="{FF2B5EF4-FFF2-40B4-BE49-F238E27FC236}">
                    <a16:creationId xmlns:a16="http://schemas.microsoft.com/office/drawing/2014/main" id="{EA517ECF-183E-4B75-B383-75480A275B3E}"/>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24" name="Straight Connector 123">
                <a:extLst>
                  <a:ext uri="{FF2B5EF4-FFF2-40B4-BE49-F238E27FC236}">
                    <a16:creationId xmlns:a16="http://schemas.microsoft.com/office/drawing/2014/main" id="{5ABD614D-69DB-4BF9-A7A4-93F01E9A8CE9}"/>
                  </a:ext>
                </a:extLst>
              </p:cNvPr>
              <p:cNvCxnSpPr>
                <a:stCxn id="122"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5" name="Straight Connector 124">
                <a:extLst>
                  <a:ext uri="{FF2B5EF4-FFF2-40B4-BE49-F238E27FC236}">
                    <a16:creationId xmlns:a16="http://schemas.microsoft.com/office/drawing/2014/main" id="{6D4880AF-DD52-4D6A-A7EF-BD582952C57A}"/>
                  </a:ext>
                </a:extLst>
              </p:cNvPr>
              <p:cNvCxnSpPr>
                <a:stCxn id="122" idx="0"/>
                <a:endCxn id="122"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6" name="Straight Connector 125">
                <a:extLst>
                  <a:ext uri="{FF2B5EF4-FFF2-40B4-BE49-F238E27FC236}">
                    <a16:creationId xmlns:a16="http://schemas.microsoft.com/office/drawing/2014/main" id="{6AEC7ADA-803E-43C8-98CE-617B31FA2A47}"/>
                  </a:ext>
                </a:extLst>
              </p:cNvPr>
              <p:cNvCxnSpPr>
                <a:stCxn id="123"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B3A30311-4483-4DB8-BA44-8E947AF41CBF}"/>
                  </a:ext>
                </a:extLst>
              </p:cNvPr>
              <p:cNvCxnSpPr>
                <a:endCxn id="123"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8" name="Straight Connector 127">
                <a:extLst>
                  <a:ext uri="{FF2B5EF4-FFF2-40B4-BE49-F238E27FC236}">
                    <a16:creationId xmlns:a16="http://schemas.microsoft.com/office/drawing/2014/main" id="{50534F1A-E057-400C-AED3-66BF35CDB3A3}"/>
                  </a:ext>
                </a:extLst>
              </p:cNvPr>
              <p:cNvCxnSpPr>
                <a:stCxn id="122" idx="4"/>
                <a:endCxn id="123"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938A295E-4105-4082-BDCF-909B2BB3C5F9}"/>
                  </a:ext>
                </a:extLst>
              </p:cNvPr>
              <p:cNvCxnSpPr>
                <a:stCxn id="122"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1" name="Group 4">
              <a:extLst>
                <a:ext uri="{FF2B5EF4-FFF2-40B4-BE49-F238E27FC236}">
                  <a16:creationId xmlns:a16="http://schemas.microsoft.com/office/drawing/2014/main" id="{1D3B4A08-FB7A-46F7-9525-24756DC5D458}"/>
                </a:ext>
              </a:extLst>
            </p:cNvPr>
            <p:cNvGrpSpPr>
              <a:grpSpLocks/>
            </p:cNvGrpSpPr>
            <p:nvPr/>
          </p:nvGrpSpPr>
          <p:grpSpPr bwMode="auto">
            <a:xfrm>
              <a:off x="4213630" y="4767959"/>
              <a:ext cx="1569207" cy="256118"/>
              <a:chOff x="1877152" y="4791247"/>
              <a:chExt cx="623208" cy="214429"/>
            </a:xfrm>
            <a:solidFill>
              <a:schemeClr val="accent2">
                <a:lumMod val="20000"/>
                <a:lumOff val="80000"/>
              </a:schemeClr>
            </a:solidFill>
          </p:grpSpPr>
          <p:sp>
            <p:nvSpPr>
              <p:cNvPr id="112" name="Rectangle 111">
                <a:extLst>
                  <a:ext uri="{FF2B5EF4-FFF2-40B4-BE49-F238E27FC236}">
                    <a16:creationId xmlns:a16="http://schemas.microsoft.com/office/drawing/2014/main" id="{184FEEFE-AE08-42E5-9ABD-3808FAE75942}"/>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13" name="Isosceles Triangle 112">
                <a:extLst>
                  <a:ext uri="{FF2B5EF4-FFF2-40B4-BE49-F238E27FC236}">
                    <a16:creationId xmlns:a16="http://schemas.microsoft.com/office/drawing/2014/main" id="{5A450096-504E-4E4A-81F7-0F65B977FA20}"/>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14" name="Isosceles Triangle 113">
                <a:extLst>
                  <a:ext uri="{FF2B5EF4-FFF2-40B4-BE49-F238E27FC236}">
                    <a16:creationId xmlns:a16="http://schemas.microsoft.com/office/drawing/2014/main" id="{6740B1F2-D37E-4468-BA1E-74EE1A0947B1}"/>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15" name="Straight Connector 114">
                <a:extLst>
                  <a:ext uri="{FF2B5EF4-FFF2-40B4-BE49-F238E27FC236}">
                    <a16:creationId xmlns:a16="http://schemas.microsoft.com/office/drawing/2014/main" id="{8E3CC7CB-5063-4DBB-B0DA-585937254CCD}"/>
                  </a:ext>
                </a:extLst>
              </p:cNvPr>
              <p:cNvCxnSpPr>
                <a:stCxn id="113"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6" name="Straight Connector 115">
                <a:extLst>
                  <a:ext uri="{FF2B5EF4-FFF2-40B4-BE49-F238E27FC236}">
                    <a16:creationId xmlns:a16="http://schemas.microsoft.com/office/drawing/2014/main" id="{2280F50C-53CB-474E-897D-E02F419103D4}"/>
                  </a:ext>
                </a:extLst>
              </p:cNvPr>
              <p:cNvCxnSpPr>
                <a:stCxn id="113" idx="0"/>
                <a:endCxn id="113"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26B11FF0-E23E-48E3-B78C-A9E321F13CF7}"/>
                  </a:ext>
                </a:extLst>
              </p:cNvPr>
              <p:cNvCxnSpPr>
                <a:stCxn id="114"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31490841-DF85-45C9-AC5A-011A3A2874B7}"/>
                  </a:ext>
                </a:extLst>
              </p:cNvPr>
              <p:cNvCxnSpPr>
                <a:endCxn id="114"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9" name="Straight Connector 118">
                <a:extLst>
                  <a:ext uri="{FF2B5EF4-FFF2-40B4-BE49-F238E27FC236}">
                    <a16:creationId xmlns:a16="http://schemas.microsoft.com/office/drawing/2014/main" id="{77CB9823-8CEB-4C25-A181-C5E8F2A7BD73}"/>
                  </a:ext>
                </a:extLst>
              </p:cNvPr>
              <p:cNvCxnSpPr>
                <a:stCxn id="113" idx="4"/>
                <a:endCxn id="114"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0" name="Straight Connector 119">
                <a:extLst>
                  <a:ext uri="{FF2B5EF4-FFF2-40B4-BE49-F238E27FC236}">
                    <a16:creationId xmlns:a16="http://schemas.microsoft.com/office/drawing/2014/main" id="{F2C6D2D2-BFCB-4BF7-AB41-2257E257B090}"/>
                  </a:ext>
                </a:extLst>
              </p:cNvPr>
              <p:cNvCxnSpPr>
                <a:stCxn id="113"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2" name="Group 4">
              <a:extLst>
                <a:ext uri="{FF2B5EF4-FFF2-40B4-BE49-F238E27FC236}">
                  <a16:creationId xmlns:a16="http://schemas.microsoft.com/office/drawing/2014/main" id="{F66E23BF-F42C-485E-864D-73EB3D2BFD1E}"/>
                </a:ext>
              </a:extLst>
            </p:cNvPr>
            <p:cNvGrpSpPr>
              <a:grpSpLocks/>
            </p:cNvGrpSpPr>
            <p:nvPr/>
          </p:nvGrpSpPr>
          <p:grpSpPr bwMode="auto">
            <a:xfrm>
              <a:off x="5781243" y="4767959"/>
              <a:ext cx="1569207" cy="256118"/>
              <a:chOff x="1877152" y="4791247"/>
              <a:chExt cx="623208" cy="214429"/>
            </a:xfrm>
            <a:solidFill>
              <a:schemeClr val="accent2">
                <a:lumMod val="20000"/>
                <a:lumOff val="80000"/>
              </a:schemeClr>
            </a:solidFill>
          </p:grpSpPr>
          <p:sp>
            <p:nvSpPr>
              <p:cNvPr id="103" name="Rectangle 102">
                <a:extLst>
                  <a:ext uri="{FF2B5EF4-FFF2-40B4-BE49-F238E27FC236}">
                    <a16:creationId xmlns:a16="http://schemas.microsoft.com/office/drawing/2014/main" id="{A3B9D4C6-A068-42D2-85F8-9C1F0A1E8973}"/>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04" name="Isosceles Triangle 103">
                <a:extLst>
                  <a:ext uri="{FF2B5EF4-FFF2-40B4-BE49-F238E27FC236}">
                    <a16:creationId xmlns:a16="http://schemas.microsoft.com/office/drawing/2014/main" id="{6766D7B1-DA2D-4ECC-B6F6-B25D83C88F64}"/>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05" name="Isosceles Triangle 104">
                <a:extLst>
                  <a:ext uri="{FF2B5EF4-FFF2-40B4-BE49-F238E27FC236}">
                    <a16:creationId xmlns:a16="http://schemas.microsoft.com/office/drawing/2014/main" id="{47AC8D13-B808-4495-A3F4-E94195738F93}"/>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06" name="Straight Connector 105">
                <a:extLst>
                  <a:ext uri="{FF2B5EF4-FFF2-40B4-BE49-F238E27FC236}">
                    <a16:creationId xmlns:a16="http://schemas.microsoft.com/office/drawing/2014/main" id="{7B02FF3C-5F69-4878-A1BA-C15164C91FF2}"/>
                  </a:ext>
                </a:extLst>
              </p:cNvPr>
              <p:cNvCxnSpPr>
                <a:stCxn id="104"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7" name="Straight Connector 106">
                <a:extLst>
                  <a:ext uri="{FF2B5EF4-FFF2-40B4-BE49-F238E27FC236}">
                    <a16:creationId xmlns:a16="http://schemas.microsoft.com/office/drawing/2014/main" id="{E3022632-595C-4415-974A-F3A923534A32}"/>
                  </a:ext>
                </a:extLst>
              </p:cNvPr>
              <p:cNvCxnSpPr>
                <a:stCxn id="104" idx="0"/>
                <a:endCxn id="104"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34D190E1-F933-48F4-A9C8-417A7DDEEC2D}"/>
                  </a:ext>
                </a:extLst>
              </p:cNvPr>
              <p:cNvCxnSpPr>
                <a:stCxn id="105"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094201E6-4B48-483B-9C8C-EFC585257A4C}"/>
                  </a:ext>
                </a:extLst>
              </p:cNvPr>
              <p:cNvCxnSpPr>
                <a:endCxn id="105"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F10884F3-84FC-4AB6-A213-AD6170A50197}"/>
                  </a:ext>
                </a:extLst>
              </p:cNvPr>
              <p:cNvCxnSpPr>
                <a:stCxn id="104" idx="4"/>
                <a:endCxn id="105"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69FF2900-5628-411D-A98F-CEFDB1C59246}"/>
                  </a:ext>
                </a:extLst>
              </p:cNvPr>
              <p:cNvCxnSpPr>
                <a:stCxn id="104"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3" name="Isosceles Triangle 22">
              <a:extLst>
                <a:ext uri="{FF2B5EF4-FFF2-40B4-BE49-F238E27FC236}">
                  <a16:creationId xmlns:a16="http://schemas.microsoft.com/office/drawing/2014/main" id="{CA9FD0B5-BE00-462B-9C26-0032B99A4581}"/>
                </a:ext>
              </a:extLst>
            </p:cNvPr>
            <p:cNvSpPr/>
            <p:nvPr/>
          </p:nvSpPr>
          <p:spPr bwMode="auto">
            <a:xfrm rot="16200000">
              <a:off x="7256640" y="4855002"/>
              <a:ext cx="256819"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24" name="Straight Connector 23">
              <a:extLst>
                <a:ext uri="{FF2B5EF4-FFF2-40B4-BE49-F238E27FC236}">
                  <a16:creationId xmlns:a16="http://schemas.microsoft.com/office/drawing/2014/main" id="{2D6A8B17-94DE-48B3-8713-D5A70F2B098A}"/>
                </a:ext>
              </a:extLst>
            </p:cNvPr>
            <p:cNvCxnSpPr>
              <a:stCxn id="23" idx="4"/>
            </p:cNvCxnSpPr>
            <p:nvPr/>
          </p:nvCxnSpPr>
          <p:spPr bwMode="auto">
            <a:xfrm flipH="1">
              <a:off x="7343775" y="4767867"/>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6DFD6654-8AB7-49D2-9FD2-E00E38B67881}"/>
                </a:ext>
              </a:extLst>
            </p:cNvPr>
            <p:cNvCxnSpPr>
              <a:stCxn id="23" idx="0"/>
              <a:endCxn id="23" idx="2"/>
            </p:cNvCxnSpPr>
            <p:nvPr/>
          </p:nvCxnSpPr>
          <p:spPr bwMode="auto">
            <a:xfrm>
              <a:off x="7343775" y="4896277"/>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26" name="Group 25">
              <a:extLst>
                <a:ext uri="{FF2B5EF4-FFF2-40B4-BE49-F238E27FC236}">
                  <a16:creationId xmlns:a16="http://schemas.microsoft.com/office/drawing/2014/main" id="{56D9637A-77BD-47F7-BAD9-5C2C2777E314}"/>
                </a:ext>
              </a:extLst>
            </p:cNvPr>
            <p:cNvGrpSpPr/>
            <p:nvPr/>
          </p:nvGrpSpPr>
          <p:grpSpPr>
            <a:xfrm>
              <a:off x="7426114" y="4767957"/>
              <a:ext cx="1112654" cy="256047"/>
              <a:chOff x="6957150" y="4438649"/>
              <a:chExt cx="1580341" cy="300022"/>
            </a:xfrm>
            <a:solidFill>
              <a:schemeClr val="accent2">
                <a:lumMod val="20000"/>
                <a:lumOff val="80000"/>
              </a:schemeClr>
            </a:solidFill>
          </p:grpSpPr>
          <p:sp>
            <p:nvSpPr>
              <p:cNvPr id="100" name="Rectangle 99">
                <a:extLst>
                  <a:ext uri="{FF2B5EF4-FFF2-40B4-BE49-F238E27FC236}">
                    <a16:creationId xmlns:a16="http://schemas.microsoft.com/office/drawing/2014/main" id="{D9B5309C-6AFB-4ACF-B690-987090AFE786}"/>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01" name="Straight Connector 100">
                <a:extLst>
                  <a:ext uri="{FF2B5EF4-FFF2-40B4-BE49-F238E27FC236}">
                    <a16:creationId xmlns:a16="http://schemas.microsoft.com/office/drawing/2014/main" id="{25703109-8944-40F5-9281-5E34F67BFE08}"/>
                  </a:ext>
                </a:extLst>
              </p:cNvPr>
              <p:cNvCxnSpPr>
                <a:stCxn id="23"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F06A9020-1472-405F-8B49-D05CD31867EB}"/>
                  </a:ext>
                </a:extLst>
              </p:cNvPr>
              <p:cNvCxnSpPr>
                <a:stCxn id="23"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7" name="Rectangle 26">
              <a:extLst>
                <a:ext uri="{FF2B5EF4-FFF2-40B4-BE49-F238E27FC236}">
                  <a16:creationId xmlns:a16="http://schemas.microsoft.com/office/drawing/2014/main" id="{A675C43B-3754-4441-9573-B0E2528ED2C0}"/>
                </a:ext>
              </a:extLst>
            </p:cNvPr>
            <p:cNvSpPr/>
            <p:nvPr/>
          </p:nvSpPr>
          <p:spPr bwMode="auto">
            <a:xfrm>
              <a:off x="1985963" y="4767867"/>
              <a:ext cx="577850" cy="256819"/>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28" name="Isosceles Triangle 27">
              <a:extLst>
                <a:ext uri="{FF2B5EF4-FFF2-40B4-BE49-F238E27FC236}">
                  <a16:creationId xmlns:a16="http://schemas.microsoft.com/office/drawing/2014/main" id="{EBE15CE1-943E-4483-A49B-51551232B65E}"/>
                </a:ext>
              </a:extLst>
            </p:cNvPr>
            <p:cNvSpPr/>
            <p:nvPr/>
          </p:nvSpPr>
          <p:spPr bwMode="auto">
            <a:xfrm rot="5400000">
              <a:off x="2475884" y="4855796"/>
              <a:ext cx="256819" cy="80962"/>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29" name="Straight Connector 28">
              <a:extLst>
                <a:ext uri="{FF2B5EF4-FFF2-40B4-BE49-F238E27FC236}">
                  <a16:creationId xmlns:a16="http://schemas.microsoft.com/office/drawing/2014/main" id="{7F9FF8B1-50A8-4832-BEE0-80C3BB530FBB}"/>
                </a:ext>
              </a:extLst>
            </p:cNvPr>
            <p:cNvCxnSpPr>
              <a:stCxn id="28" idx="2"/>
            </p:cNvCxnSpPr>
            <p:nvPr/>
          </p:nvCxnSpPr>
          <p:spPr bwMode="auto">
            <a:xfrm>
              <a:off x="2563813" y="4767867"/>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4FE2CC92-10B7-4FE8-8039-CAFAA2E2AFD9}"/>
                </a:ext>
              </a:extLst>
            </p:cNvPr>
            <p:cNvCxnSpPr>
              <a:endCxn id="28" idx="4"/>
            </p:cNvCxnSpPr>
            <p:nvPr/>
          </p:nvCxnSpPr>
          <p:spPr bwMode="auto">
            <a:xfrm flipH="1">
              <a:off x="2563813" y="4896277"/>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31" name="Group 30">
              <a:extLst>
                <a:ext uri="{FF2B5EF4-FFF2-40B4-BE49-F238E27FC236}">
                  <a16:creationId xmlns:a16="http://schemas.microsoft.com/office/drawing/2014/main" id="{ED0AD981-6C98-4CFE-A6B4-E5BFF9C3B34E}"/>
                </a:ext>
              </a:extLst>
            </p:cNvPr>
            <p:cNvGrpSpPr/>
            <p:nvPr/>
          </p:nvGrpSpPr>
          <p:grpSpPr>
            <a:xfrm>
              <a:off x="1986341" y="4767964"/>
              <a:ext cx="577306" cy="256047"/>
              <a:chOff x="103594" y="4438601"/>
              <a:chExt cx="1376015" cy="300064"/>
            </a:xfrm>
            <a:solidFill>
              <a:schemeClr val="accent2">
                <a:lumMod val="20000"/>
                <a:lumOff val="80000"/>
              </a:schemeClr>
            </a:solidFill>
          </p:grpSpPr>
          <p:cxnSp>
            <p:nvCxnSpPr>
              <p:cNvPr id="98" name="Straight Connector 97">
                <a:extLst>
                  <a:ext uri="{FF2B5EF4-FFF2-40B4-BE49-F238E27FC236}">
                    <a16:creationId xmlns:a16="http://schemas.microsoft.com/office/drawing/2014/main" id="{59F0F17F-2F0A-4269-BFDB-61C681BFC659}"/>
                  </a:ext>
                </a:extLst>
              </p:cNvPr>
              <p:cNvCxnSpPr>
                <a:endCxn id="28"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9" name="Straight Connector 98">
                <a:extLst>
                  <a:ext uri="{FF2B5EF4-FFF2-40B4-BE49-F238E27FC236}">
                    <a16:creationId xmlns:a16="http://schemas.microsoft.com/office/drawing/2014/main" id="{22292829-0BFC-4E53-A372-BC7AEB5B0789}"/>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cxnSp>
          <p:nvCxnSpPr>
            <p:cNvPr id="32" name="Straight Connector 31">
              <a:extLst>
                <a:ext uri="{FF2B5EF4-FFF2-40B4-BE49-F238E27FC236}">
                  <a16:creationId xmlns:a16="http://schemas.microsoft.com/office/drawing/2014/main" id="{854E4E0C-32D9-4CD7-94D4-CC7956C73E44}"/>
                </a:ext>
              </a:extLst>
            </p:cNvPr>
            <p:cNvCxnSpPr/>
            <p:nvPr/>
          </p:nvCxnSpPr>
          <p:spPr bwMode="auto">
            <a:xfrm>
              <a:off x="2716209" y="5550810"/>
              <a:ext cx="5838825" cy="0"/>
            </a:xfrm>
            <a:prstGeom prst="line">
              <a:avLst/>
            </a:prstGeom>
            <a:noFill/>
            <a:ln w="1905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B2BE6D51-02DB-4058-8345-875A4556A6CF}"/>
                </a:ext>
              </a:extLst>
            </p:cNvPr>
            <p:cNvCxnSpPr/>
            <p:nvPr/>
          </p:nvCxnSpPr>
          <p:spPr bwMode="auto">
            <a:xfrm>
              <a:off x="1985963" y="5818329"/>
              <a:ext cx="6553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34" name="TextBox 14364">
              <a:extLst>
                <a:ext uri="{FF2B5EF4-FFF2-40B4-BE49-F238E27FC236}">
                  <a16:creationId xmlns:a16="http://schemas.microsoft.com/office/drawing/2014/main" id="{0D7BA6A5-2AD3-4877-B167-7F6D6366F1ED}"/>
                </a:ext>
              </a:extLst>
            </p:cNvPr>
            <p:cNvSpPr txBox="1">
              <a:spLocks noChangeArrowheads="1"/>
            </p:cNvSpPr>
            <p:nvPr/>
          </p:nvSpPr>
          <p:spPr bwMode="auto">
            <a:xfrm>
              <a:off x="990600" y="2928938"/>
              <a:ext cx="728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HCLK</a:t>
              </a:r>
            </a:p>
          </p:txBody>
        </p:sp>
        <p:sp>
          <p:nvSpPr>
            <p:cNvPr id="35" name="TextBox 333">
              <a:extLst>
                <a:ext uri="{FF2B5EF4-FFF2-40B4-BE49-F238E27FC236}">
                  <a16:creationId xmlns:a16="http://schemas.microsoft.com/office/drawing/2014/main" id="{9CCA0064-045B-4ED2-8968-47E8365CAD0E}"/>
                </a:ext>
              </a:extLst>
            </p:cNvPr>
            <p:cNvSpPr txBox="1">
              <a:spLocks noChangeArrowheads="1"/>
            </p:cNvSpPr>
            <p:nvPr/>
          </p:nvSpPr>
          <p:spPr bwMode="auto">
            <a:xfrm>
              <a:off x="282575" y="4110038"/>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HADDR [31: 0]</a:t>
              </a:r>
            </a:p>
          </p:txBody>
        </p:sp>
        <p:sp>
          <p:nvSpPr>
            <p:cNvPr id="36" name="TextBox 334">
              <a:extLst>
                <a:ext uri="{FF2B5EF4-FFF2-40B4-BE49-F238E27FC236}">
                  <a16:creationId xmlns:a16="http://schemas.microsoft.com/office/drawing/2014/main" id="{29656E6F-1F41-4802-8744-22A6C1D99303}"/>
                </a:ext>
              </a:extLst>
            </p:cNvPr>
            <p:cNvSpPr txBox="1">
              <a:spLocks noChangeArrowheads="1"/>
            </p:cNvSpPr>
            <p:nvPr/>
          </p:nvSpPr>
          <p:spPr bwMode="auto">
            <a:xfrm>
              <a:off x="269875" y="5289550"/>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HWRITE</a:t>
              </a:r>
            </a:p>
          </p:txBody>
        </p:sp>
        <p:sp>
          <p:nvSpPr>
            <p:cNvPr id="37" name="TextBox 335">
              <a:extLst>
                <a:ext uri="{FF2B5EF4-FFF2-40B4-BE49-F238E27FC236}">
                  <a16:creationId xmlns:a16="http://schemas.microsoft.com/office/drawing/2014/main" id="{E5B04796-B5B3-4681-88EA-3E7E603AE1CC}"/>
                </a:ext>
              </a:extLst>
            </p:cNvPr>
            <p:cNvSpPr txBox="1">
              <a:spLocks noChangeArrowheads="1"/>
            </p:cNvSpPr>
            <p:nvPr/>
          </p:nvSpPr>
          <p:spPr bwMode="auto">
            <a:xfrm>
              <a:off x="282575" y="4691063"/>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HRDATA [31: 0]</a:t>
              </a:r>
            </a:p>
          </p:txBody>
        </p:sp>
        <p:sp>
          <p:nvSpPr>
            <p:cNvPr id="38" name="TextBox 336">
              <a:extLst>
                <a:ext uri="{FF2B5EF4-FFF2-40B4-BE49-F238E27FC236}">
                  <a16:creationId xmlns:a16="http://schemas.microsoft.com/office/drawing/2014/main" id="{A0D9AD49-133C-4E46-A5D9-D3C603510A0C}"/>
                </a:ext>
              </a:extLst>
            </p:cNvPr>
            <p:cNvSpPr txBox="1">
              <a:spLocks noChangeArrowheads="1"/>
            </p:cNvSpPr>
            <p:nvPr/>
          </p:nvSpPr>
          <p:spPr bwMode="auto">
            <a:xfrm>
              <a:off x="282575" y="5838825"/>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HREADY</a:t>
              </a:r>
            </a:p>
          </p:txBody>
        </p:sp>
        <p:sp>
          <p:nvSpPr>
            <p:cNvPr id="39" name="TextBox 358">
              <a:extLst>
                <a:ext uri="{FF2B5EF4-FFF2-40B4-BE49-F238E27FC236}">
                  <a16:creationId xmlns:a16="http://schemas.microsoft.com/office/drawing/2014/main" id="{AA0D1170-0CCB-4BCA-97E3-6078392B5066}"/>
                </a:ext>
              </a:extLst>
            </p:cNvPr>
            <p:cNvSpPr txBox="1">
              <a:spLocks noChangeArrowheads="1"/>
            </p:cNvSpPr>
            <p:nvPr/>
          </p:nvSpPr>
          <p:spPr bwMode="auto">
            <a:xfrm>
              <a:off x="2874170" y="410354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Adres 0 </a:t>
              </a:r>
            </a:p>
          </p:txBody>
        </p:sp>
        <p:sp>
          <p:nvSpPr>
            <p:cNvPr id="40" name="TextBox 359">
              <a:extLst>
                <a:ext uri="{FF2B5EF4-FFF2-40B4-BE49-F238E27FC236}">
                  <a16:creationId xmlns:a16="http://schemas.microsoft.com/office/drawing/2014/main" id="{198D65F3-EBB3-4E94-9E00-76F8A793E918}"/>
                </a:ext>
              </a:extLst>
            </p:cNvPr>
            <p:cNvSpPr txBox="1">
              <a:spLocks noChangeArrowheads="1"/>
            </p:cNvSpPr>
            <p:nvPr/>
          </p:nvSpPr>
          <p:spPr bwMode="auto">
            <a:xfrm>
              <a:off x="4468813" y="409275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adres 1 </a:t>
              </a:r>
            </a:p>
          </p:txBody>
        </p:sp>
        <p:sp>
          <p:nvSpPr>
            <p:cNvPr id="41" name="TextBox 360">
              <a:extLst>
                <a:ext uri="{FF2B5EF4-FFF2-40B4-BE49-F238E27FC236}">
                  <a16:creationId xmlns:a16="http://schemas.microsoft.com/office/drawing/2014/main" id="{69EF59C4-48AA-4B89-8D11-17D09F108470}"/>
                </a:ext>
              </a:extLst>
            </p:cNvPr>
            <p:cNvSpPr txBox="1">
              <a:spLocks noChangeArrowheads="1"/>
            </p:cNvSpPr>
            <p:nvPr/>
          </p:nvSpPr>
          <p:spPr bwMode="auto">
            <a:xfrm>
              <a:off x="5978525" y="409275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Adres 2 </a:t>
              </a:r>
            </a:p>
          </p:txBody>
        </p:sp>
        <p:sp>
          <p:nvSpPr>
            <p:cNvPr id="42" name="TextBox 361">
              <a:extLst>
                <a:ext uri="{FF2B5EF4-FFF2-40B4-BE49-F238E27FC236}">
                  <a16:creationId xmlns:a16="http://schemas.microsoft.com/office/drawing/2014/main" id="{57A68D4A-C19B-4FC5-A49F-1BE6EE84D551}"/>
                </a:ext>
              </a:extLst>
            </p:cNvPr>
            <p:cNvSpPr txBox="1">
              <a:spLocks noChangeArrowheads="1"/>
            </p:cNvSpPr>
            <p:nvPr/>
          </p:nvSpPr>
          <p:spPr bwMode="auto">
            <a:xfrm>
              <a:off x="7508875" y="4092754"/>
              <a:ext cx="1236663" cy="345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Adres 3 </a:t>
              </a:r>
            </a:p>
          </p:txBody>
        </p:sp>
        <p:sp>
          <p:nvSpPr>
            <p:cNvPr id="43" name="TextBox 362">
              <a:extLst>
                <a:ext uri="{FF2B5EF4-FFF2-40B4-BE49-F238E27FC236}">
                  <a16:creationId xmlns:a16="http://schemas.microsoft.com/office/drawing/2014/main" id="{0D5E2009-8977-4FCC-9F41-709A1B941B5C}"/>
                </a:ext>
              </a:extLst>
            </p:cNvPr>
            <p:cNvSpPr txBox="1">
              <a:spLocks noChangeArrowheads="1"/>
            </p:cNvSpPr>
            <p:nvPr/>
          </p:nvSpPr>
          <p:spPr bwMode="auto">
            <a:xfrm>
              <a:off x="4375150" y="4716673"/>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Verileri Oku 0 </a:t>
              </a:r>
            </a:p>
          </p:txBody>
        </p:sp>
        <p:grpSp>
          <p:nvGrpSpPr>
            <p:cNvPr id="44" name="Group 4">
              <a:extLst>
                <a:ext uri="{FF2B5EF4-FFF2-40B4-BE49-F238E27FC236}">
                  <a16:creationId xmlns:a16="http://schemas.microsoft.com/office/drawing/2014/main" id="{A2178349-1BA6-45E0-9FBB-3BA4756F0F2A}"/>
                </a:ext>
              </a:extLst>
            </p:cNvPr>
            <p:cNvGrpSpPr>
              <a:grpSpLocks/>
            </p:cNvGrpSpPr>
            <p:nvPr/>
          </p:nvGrpSpPr>
          <p:grpSpPr bwMode="auto">
            <a:xfrm>
              <a:off x="2646016" y="3539771"/>
              <a:ext cx="1569207" cy="256118"/>
              <a:chOff x="1877152" y="4791247"/>
              <a:chExt cx="623208" cy="214429"/>
            </a:xfrm>
            <a:solidFill>
              <a:schemeClr val="accent5">
                <a:lumMod val="40000"/>
                <a:lumOff val="60000"/>
              </a:schemeClr>
            </a:solidFill>
          </p:grpSpPr>
          <p:sp>
            <p:nvSpPr>
              <p:cNvPr id="89" name="Rectangle 88">
                <a:extLst>
                  <a:ext uri="{FF2B5EF4-FFF2-40B4-BE49-F238E27FC236}">
                    <a16:creationId xmlns:a16="http://schemas.microsoft.com/office/drawing/2014/main" id="{A050B704-A9AC-4BD7-A6AB-0CEF65184B76}"/>
                  </a:ext>
                </a:extLst>
              </p:cNvPr>
              <p:cNvSpPr/>
              <p:nvPr/>
            </p:nvSpPr>
            <p:spPr bwMode="auto">
              <a:xfrm>
                <a:off x="1910073" y="4791246"/>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90" name="Isosceles Triangle 89">
                <a:extLst>
                  <a:ext uri="{FF2B5EF4-FFF2-40B4-BE49-F238E27FC236}">
                    <a16:creationId xmlns:a16="http://schemas.microsoft.com/office/drawing/2014/main" id="{048473F2-78C3-4873-BA30-53CE1681A1CE}"/>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91" name="Isosceles Triangle 90">
                <a:extLst>
                  <a:ext uri="{FF2B5EF4-FFF2-40B4-BE49-F238E27FC236}">
                    <a16:creationId xmlns:a16="http://schemas.microsoft.com/office/drawing/2014/main" id="{AED49408-41E4-4D40-9D14-8C55F474A65D}"/>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92" name="Straight Connector 91">
                <a:extLst>
                  <a:ext uri="{FF2B5EF4-FFF2-40B4-BE49-F238E27FC236}">
                    <a16:creationId xmlns:a16="http://schemas.microsoft.com/office/drawing/2014/main" id="{9FC947CC-2169-4B95-94C7-AA4C629F4F84}"/>
                  </a:ext>
                </a:extLst>
              </p:cNvPr>
              <p:cNvCxnSpPr>
                <a:stCxn id="90"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7292D49B-AE9A-4D99-8371-8F2F8CB88764}"/>
                  </a:ext>
                </a:extLst>
              </p:cNvPr>
              <p:cNvCxnSpPr>
                <a:stCxn id="90" idx="0"/>
                <a:endCxn id="90"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B5F17D70-E275-4046-B12A-AB15E8B5EE80}"/>
                  </a:ext>
                </a:extLst>
              </p:cNvPr>
              <p:cNvCxnSpPr>
                <a:stCxn id="91"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C0145580-EA8F-416E-9D71-06A08AE6DD2A}"/>
                  </a:ext>
                </a:extLst>
              </p:cNvPr>
              <p:cNvCxnSpPr>
                <a:endCxn id="91"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37BAA0D3-D7D1-44AE-9CB1-2C3C94131CBD}"/>
                  </a:ext>
                </a:extLst>
              </p:cNvPr>
              <p:cNvCxnSpPr>
                <a:stCxn id="90" idx="4"/>
                <a:endCxn id="91"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298E0B30-0DAD-4A20-B4B9-4D9DEBE22D39}"/>
                  </a:ext>
                </a:extLst>
              </p:cNvPr>
              <p:cNvCxnSpPr>
                <a:stCxn id="90"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45" name="Group 4">
              <a:extLst>
                <a:ext uri="{FF2B5EF4-FFF2-40B4-BE49-F238E27FC236}">
                  <a16:creationId xmlns:a16="http://schemas.microsoft.com/office/drawing/2014/main" id="{CEE537C2-73FB-42A9-91C4-4FA4DC5FEB8D}"/>
                </a:ext>
              </a:extLst>
            </p:cNvPr>
            <p:cNvGrpSpPr>
              <a:grpSpLocks/>
            </p:cNvGrpSpPr>
            <p:nvPr/>
          </p:nvGrpSpPr>
          <p:grpSpPr bwMode="auto">
            <a:xfrm>
              <a:off x="4213630" y="3539771"/>
              <a:ext cx="1569207" cy="256118"/>
              <a:chOff x="1877152" y="4791247"/>
              <a:chExt cx="623208" cy="214429"/>
            </a:xfrm>
            <a:solidFill>
              <a:schemeClr val="accent5">
                <a:lumMod val="40000"/>
                <a:lumOff val="60000"/>
              </a:schemeClr>
            </a:solidFill>
          </p:grpSpPr>
          <p:sp>
            <p:nvSpPr>
              <p:cNvPr id="80" name="Rectangle 79">
                <a:extLst>
                  <a:ext uri="{FF2B5EF4-FFF2-40B4-BE49-F238E27FC236}">
                    <a16:creationId xmlns:a16="http://schemas.microsoft.com/office/drawing/2014/main" id="{9A7A2368-1868-44A0-B9A2-6120F9EBA31D}"/>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81" name="Isosceles Triangle 80">
                <a:extLst>
                  <a:ext uri="{FF2B5EF4-FFF2-40B4-BE49-F238E27FC236}">
                    <a16:creationId xmlns:a16="http://schemas.microsoft.com/office/drawing/2014/main" id="{BD54886D-7F90-42B5-A256-F20D71D10D98}"/>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82" name="Isosceles Triangle 81">
                <a:extLst>
                  <a:ext uri="{FF2B5EF4-FFF2-40B4-BE49-F238E27FC236}">
                    <a16:creationId xmlns:a16="http://schemas.microsoft.com/office/drawing/2014/main" id="{9A2EED4B-BD2F-4611-9983-41D541636FC6}"/>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83" name="Straight Connector 82">
                <a:extLst>
                  <a:ext uri="{FF2B5EF4-FFF2-40B4-BE49-F238E27FC236}">
                    <a16:creationId xmlns:a16="http://schemas.microsoft.com/office/drawing/2014/main" id="{41685212-3085-4F3D-933E-E4044DA6CCF5}"/>
                  </a:ext>
                </a:extLst>
              </p:cNvPr>
              <p:cNvCxnSpPr>
                <a:stCxn id="81"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2B20732D-3AB8-4B76-923B-BBAC8E198EDA}"/>
                  </a:ext>
                </a:extLst>
              </p:cNvPr>
              <p:cNvCxnSpPr>
                <a:stCxn id="81" idx="0"/>
                <a:endCxn id="81"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C67A5E16-07D3-419F-B691-DE0FFE9AF6B3}"/>
                  </a:ext>
                </a:extLst>
              </p:cNvPr>
              <p:cNvCxnSpPr>
                <a:stCxn id="82"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8F9C21B0-F1A2-4D80-8E18-B42B846BDA48}"/>
                  </a:ext>
                </a:extLst>
              </p:cNvPr>
              <p:cNvCxnSpPr>
                <a:endCxn id="82"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D75EA7C3-C4D3-4CC7-9EEB-AED492F18007}"/>
                  </a:ext>
                </a:extLst>
              </p:cNvPr>
              <p:cNvCxnSpPr>
                <a:stCxn id="81" idx="4"/>
                <a:endCxn id="82"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6C5996F9-9F1B-4904-BD81-C4F7CBFC1FC1}"/>
                  </a:ext>
                </a:extLst>
              </p:cNvPr>
              <p:cNvCxnSpPr>
                <a:stCxn id="81"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46" name="Group 4">
              <a:extLst>
                <a:ext uri="{FF2B5EF4-FFF2-40B4-BE49-F238E27FC236}">
                  <a16:creationId xmlns:a16="http://schemas.microsoft.com/office/drawing/2014/main" id="{1682F8A9-4361-4280-8C14-E026FE06654F}"/>
                </a:ext>
              </a:extLst>
            </p:cNvPr>
            <p:cNvGrpSpPr>
              <a:grpSpLocks/>
            </p:cNvGrpSpPr>
            <p:nvPr/>
          </p:nvGrpSpPr>
          <p:grpSpPr bwMode="auto">
            <a:xfrm>
              <a:off x="5793943" y="3539771"/>
              <a:ext cx="1569207" cy="256118"/>
              <a:chOff x="1877152" y="4791247"/>
              <a:chExt cx="623208" cy="214429"/>
            </a:xfrm>
            <a:solidFill>
              <a:schemeClr val="accent5">
                <a:lumMod val="40000"/>
                <a:lumOff val="60000"/>
              </a:schemeClr>
            </a:solidFill>
          </p:grpSpPr>
          <p:sp>
            <p:nvSpPr>
              <p:cNvPr id="71" name="Rectangle 70">
                <a:extLst>
                  <a:ext uri="{FF2B5EF4-FFF2-40B4-BE49-F238E27FC236}">
                    <a16:creationId xmlns:a16="http://schemas.microsoft.com/office/drawing/2014/main" id="{767B9280-66B9-4528-B1E4-1A3414A3D8E8}"/>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72" name="Isosceles Triangle 71">
                <a:extLst>
                  <a:ext uri="{FF2B5EF4-FFF2-40B4-BE49-F238E27FC236}">
                    <a16:creationId xmlns:a16="http://schemas.microsoft.com/office/drawing/2014/main" id="{2684A946-D7C0-4757-9F3C-F0B2E61A0C55}"/>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73" name="Isosceles Triangle 72">
                <a:extLst>
                  <a:ext uri="{FF2B5EF4-FFF2-40B4-BE49-F238E27FC236}">
                    <a16:creationId xmlns:a16="http://schemas.microsoft.com/office/drawing/2014/main" id="{0F94CA89-A5A9-4473-82CF-E9ACC19067BC}"/>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74" name="Straight Connector 73">
                <a:extLst>
                  <a:ext uri="{FF2B5EF4-FFF2-40B4-BE49-F238E27FC236}">
                    <a16:creationId xmlns:a16="http://schemas.microsoft.com/office/drawing/2014/main" id="{5EB251E0-A013-4063-AAA8-7314B3F7EA7A}"/>
                  </a:ext>
                </a:extLst>
              </p:cNvPr>
              <p:cNvCxnSpPr>
                <a:stCxn id="72"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121AC1A0-FBB6-4307-8C18-75FE0F975454}"/>
                  </a:ext>
                </a:extLst>
              </p:cNvPr>
              <p:cNvCxnSpPr>
                <a:stCxn id="72" idx="0"/>
                <a:endCxn id="72"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821DDA7F-93AD-49DC-AF7A-94E6A929E13C}"/>
                  </a:ext>
                </a:extLst>
              </p:cNvPr>
              <p:cNvCxnSpPr>
                <a:stCxn id="73"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806950E4-6091-40CB-B52E-91E2DE737337}"/>
                  </a:ext>
                </a:extLst>
              </p:cNvPr>
              <p:cNvCxnSpPr>
                <a:endCxn id="73"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45785526-4A2F-411E-8F51-41D58087B5AA}"/>
                  </a:ext>
                </a:extLst>
              </p:cNvPr>
              <p:cNvCxnSpPr>
                <a:stCxn id="72" idx="4"/>
                <a:endCxn id="73"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DE69548C-0039-4849-81B1-2B7B74D44F63}"/>
                  </a:ext>
                </a:extLst>
              </p:cNvPr>
              <p:cNvCxnSpPr>
                <a:stCxn id="72"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47" name="Isosceles Triangle 46">
              <a:extLst>
                <a:ext uri="{FF2B5EF4-FFF2-40B4-BE49-F238E27FC236}">
                  <a16:creationId xmlns:a16="http://schemas.microsoft.com/office/drawing/2014/main" id="{E1214908-3789-49F1-8EA8-CA40DCFCFB13}"/>
                </a:ext>
              </a:extLst>
            </p:cNvPr>
            <p:cNvSpPr/>
            <p:nvPr/>
          </p:nvSpPr>
          <p:spPr bwMode="auto">
            <a:xfrm rot="16200000">
              <a:off x="7257532" y="3627085"/>
              <a:ext cx="255035" cy="82550"/>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48" name="Straight Connector 47">
              <a:extLst>
                <a:ext uri="{FF2B5EF4-FFF2-40B4-BE49-F238E27FC236}">
                  <a16:creationId xmlns:a16="http://schemas.microsoft.com/office/drawing/2014/main" id="{2B35CC31-EEA6-4CDE-B852-08A86727FC24}"/>
                </a:ext>
              </a:extLst>
            </p:cNvPr>
            <p:cNvCxnSpPr>
              <a:stCxn id="47" idx="4"/>
            </p:cNvCxnSpPr>
            <p:nvPr/>
          </p:nvCxnSpPr>
          <p:spPr bwMode="auto">
            <a:xfrm flipH="1">
              <a:off x="7343775" y="3540842"/>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38F2DFF4-EB54-4485-AB68-5DAC254B0F96}"/>
                </a:ext>
              </a:extLst>
            </p:cNvPr>
            <p:cNvCxnSpPr>
              <a:stCxn id="47" idx="0"/>
              <a:endCxn id="47" idx="2"/>
            </p:cNvCxnSpPr>
            <p:nvPr/>
          </p:nvCxnSpPr>
          <p:spPr bwMode="auto">
            <a:xfrm>
              <a:off x="7343775" y="3669252"/>
              <a:ext cx="82550" cy="12662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50" name="Group 49">
              <a:extLst>
                <a:ext uri="{FF2B5EF4-FFF2-40B4-BE49-F238E27FC236}">
                  <a16:creationId xmlns:a16="http://schemas.microsoft.com/office/drawing/2014/main" id="{71D3AEFD-864B-486E-8A4B-AF6DFFE88B80}"/>
                </a:ext>
              </a:extLst>
            </p:cNvPr>
            <p:cNvGrpSpPr/>
            <p:nvPr/>
          </p:nvGrpSpPr>
          <p:grpSpPr>
            <a:xfrm>
              <a:off x="7426114" y="3539769"/>
              <a:ext cx="1112654" cy="256047"/>
              <a:chOff x="6957150" y="4438649"/>
              <a:chExt cx="1580341" cy="300022"/>
            </a:xfrm>
            <a:solidFill>
              <a:schemeClr val="accent5">
                <a:lumMod val="40000"/>
                <a:lumOff val="60000"/>
              </a:schemeClr>
            </a:solidFill>
          </p:grpSpPr>
          <p:sp>
            <p:nvSpPr>
              <p:cNvPr id="68" name="Rectangle 67">
                <a:extLst>
                  <a:ext uri="{FF2B5EF4-FFF2-40B4-BE49-F238E27FC236}">
                    <a16:creationId xmlns:a16="http://schemas.microsoft.com/office/drawing/2014/main" id="{AC687800-890E-4DD2-8427-FA19C42B4012}"/>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69" name="Straight Connector 68">
                <a:extLst>
                  <a:ext uri="{FF2B5EF4-FFF2-40B4-BE49-F238E27FC236}">
                    <a16:creationId xmlns:a16="http://schemas.microsoft.com/office/drawing/2014/main" id="{0EF53B7D-26DA-4E5D-A7F1-7FBB7E56E957}"/>
                  </a:ext>
                </a:extLst>
              </p:cNvPr>
              <p:cNvCxnSpPr>
                <a:stCxn id="47"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48A4932C-9824-4E8A-A9CC-3713A1D47E75}"/>
                  </a:ext>
                </a:extLst>
              </p:cNvPr>
              <p:cNvCxnSpPr>
                <a:stCxn id="47"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1" name="Rectangle 50">
              <a:extLst>
                <a:ext uri="{FF2B5EF4-FFF2-40B4-BE49-F238E27FC236}">
                  <a16:creationId xmlns:a16="http://schemas.microsoft.com/office/drawing/2014/main" id="{62D157E4-4CA9-4DA4-BC53-F7AB554A36DB}"/>
                </a:ext>
              </a:extLst>
            </p:cNvPr>
            <p:cNvSpPr/>
            <p:nvPr/>
          </p:nvSpPr>
          <p:spPr bwMode="auto">
            <a:xfrm>
              <a:off x="1985963" y="3540842"/>
              <a:ext cx="577850" cy="255035"/>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52" name="Isosceles Triangle 51">
              <a:extLst>
                <a:ext uri="{FF2B5EF4-FFF2-40B4-BE49-F238E27FC236}">
                  <a16:creationId xmlns:a16="http://schemas.microsoft.com/office/drawing/2014/main" id="{97BD3D77-A218-4585-ABAA-FD9EA704209A}"/>
                </a:ext>
              </a:extLst>
            </p:cNvPr>
            <p:cNvSpPr/>
            <p:nvPr/>
          </p:nvSpPr>
          <p:spPr bwMode="auto">
            <a:xfrm rot="5400000">
              <a:off x="2476776" y="3627879"/>
              <a:ext cx="255035"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53" name="Straight Connector 52">
              <a:extLst>
                <a:ext uri="{FF2B5EF4-FFF2-40B4-BE49-F238E27FC236}">
                  <a16:creationId xmlns:a16="http://schemas.microsoft.com/office/drawing/2014/main" id="{FAEF762F-A111-4510-8FB8-D6E3109F01F1}"/>
                </a:ext>
              </a:extLst>
            </p:cNvPr>
            <p:cNvCxnSpPr>
              <a:stCxn id="52" idx="2"/>
            </p:cNvCxnSpPr>
            <p:nvPr/>
          </p:nvCxnSpPr>
          <p:spPr bwMode="auto">
            <a:xfrm>
              <a:off x="2563813" y="3540842"/>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D57B646F-E255-4F32-BDAA-E6380DB8183B}"/>
                </a:ext>
              </a:extLst>
            </p:cNvPr>
            <p:cNvCxnSpPr>
              <a:endCxn id="52" idx="4"/>
            </p:cNvCxnSpPr>
            <p:nvPr/>
          </p:nvCxnSpPr>
          <p:spPr bwMode="auto">
            <a:xfrm flipH="1">
              <a:off x="2563813" y="3669252"/>
              <a:ext cx="80962" cy="12662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55" name="Group 54">
              <a:extLst>
                <a:ext uri="{FF2B5EF4-FFF2-40B4-BE49-F238E27FC236}">
                  <a16:creationId xmlns:a16="http://schemas.microsoft.com/office/drawing/2014/main" id="{9AFE9140-8A07-4ED5-B66C-357C89F279BA}"/>
                </a:ext>
              </a:extLst>
            </p:cNvPr>
            <p:cNvGrpSpPr/>
            <p:nvPr/>
          </p:nvGrpSpPr>
          <p:grpSpPr>
            <a:xfrm>
              <a:off x="1986341" y="3539776"/>
              <a:ext cx="577306" cy="256047"/>
              <a:chOff x="103594" y="4438601"/>
              <a:chExt cx="1376015" cy="300064"/>
            </a:xfrm>
            <a:solidFill>
              <a:schemeClr val="accent5">
                <a:lumMod val="40000"/>
                <a:lumOff val="60000"/>
              </a:schemeClr>
            </a:solidFill>
          </p:grpSpPr>
          <p:cxnSp>
            <p:nvCxnSpPr>
              <p:cNvPr id="66" name="Straight Connector 65">
                <a:extLst>
                  <a:ext uri="{FF2B5EF4-FFF2-40B4-BE49-F238E27FC236}">
                    <a16:creationId xmlns:a16="http://schemas.microsoft.com/office/drawing/2014/main" id="{6D017E5F-4A7C-48F9-BC46-FD66AFB5E13D}"/>
                  </a:ext>
                </a:extLst>
              </p:cNvPr>
              <p:cNvCxnSpPr>
                <a:endCxn id="52"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55D8E919-E19F-42C2-8C77-0CBCD33510FC}"/>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6" name="TextBox 222">
              <a:extLst>
                <a:ext uri="{FF2B5EF4-FFF2-40B4-BE49-F238E27FC236}">
                  <a16:creationId xmlns:a16="http://schemas.microsoft.com/office/drawing/2014/main" id="{693A559C-9BE8-4BFF-8E83-963A19D54549}"/>
                </a:ext>
              </a:extLst>
            </p:cNvPr>
            <p:cNvSpPr txBox="1">
              <a:spLocks noChangeArrowheads="1"/>
            </p:cNvSpPr>
            <p:nvPr/>
          </p:nvSpPr>
          <p:spPr bwMode="auto">
            <a:xfrm>
              <a:off x="282575" y="3513138"/>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a:t>
              </a:r>
            </a:p>
          </p:txBody>
        </p:sp>
        <p:sp>
          <p:nvSpPr>
            <p:cNvPr id="57" name="TextBox 223">
              <a:extLst>
                <a:ext uri="{FF2B5EF4-FFF2-40B4-BE49-F238E27FC236}">
                  <a16:creationId xmlns:a16="http://schemas.microsoft.com/office/drawing/2014/main" id="{49171D6A-B699-4817-9BF9-5B30354654CB}"/>
                </a:ext>
              </a:extLst>
            </p:cNvPr>
            <p:cNvSpPr txBox="1">
              <a:spLocks noChangeArrowheads="1"/>
            </p:cNvSpPr>
            <p:nvPr/>
          </p:nvSpPr>
          <p:spPr bwMode="auto">
            <a:xfrm>
              <a:off x="2900363" y="349726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 0 </a:t>
              </a:r>
            </a:p>
          </p:txBody>
        </p:sp>
        <p:sp>
          <p:nvSpPr>
            <p:cNvPr id="58" name="TextBox 224">
              <a:extLst>
                <a:ext uri="{FF2B5EF4-FFF2-40B4-BE49-F238E27FC236}">
                  <a16:creationId xmlns:a16="http://schemas.microsoft.com/office/drawing/2014/main" id="{0B789182-8EB1-4706-8F71-4F46C1D2D0C2}"/>
                </a:ext>
              </a:extLst>
            </p:cNvPr>
            <p:cNvSpPr txBox="1">
              <a:spLocks noChangeArrowheads="1"/>
            </p:cNvSpPr>
            <p:nvPr/>
          </p:nvSpPr>
          <p:spPr bwMode="auto">
            <a:xfrm>
              <a:off x="4494213" y="349726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 1 </a:t>
              </a:r>
            </a:p>
          </p:txBody>
        </p:sp>
        <p:sp>
          <p:nvSpPr>
            <p:cNvPr id="59" name="TextBox 225">
              <a:extLst>
                <a:ext uri="{FF2B5EF4-FFF2-40B4-BE49-F238E27FC236}">
                  <a16:creationId xmlns:a16="http://schemas.microsoft.com/office/drawing/2014/main" id="{65A6C481-AD8F-4D15-A502-E663DD3B1706}"/>
                </a:ext>
              </a:extLst>
            </p:cNvPr>
            <p:cNvSpPr txBox="1">
              <a:spLocks noChangeArrowheads="1"/>
            </p:cNvSpPr>
            <p:nvPr/>
          </p:nvSpPr>
          <p:spPr bwMode="auto">
            <a:xfrm>
              <a:off x="6042025" y="349726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 2 </a:t>
              </a:r>
            </a:p>
          </p:txBody>
        </p:sp>
        <p:sp>
          <p:nvSpPr>
            <p:cNvPr id="60" name="TextBox 226">
              <a:extLst>
                <a:ext uri="{FF2B5EF4-FFF2-40B4-BE49-F238E27FC236}">
                  <a16:creationId xmlns:a16="http://schemas.microsoft.com/office/drawing/2014/main" id="{E546D559-5C32-4E4D-B216-91DD8C436277}"/>
                </a:ext>
              </a:extLst>
            </p:cNvPr>
            <p:cNvSpPr txBox="1">
              <a:spLocks noChangeArrowheads="1"/>
            </p:cNvSpPr>
            <p:nvPr/>
          </p:nvSpPr>
          <p:spPr bwMode="auto">
            <a:xfrm>
              <a:off x="7546975" y="349726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 3 </a:t>
              </a:r>
            </a:p>
          </p:txBody>
        </p:sp>
        <p:sp>
          <p:nvSpPr>
            <p:cNvPr id="61" name="TextBox 227">
              <a:extLst>
                <a:ext uri="{FF2B5EF4-FFF2-40B4-BE49-F238E27FC236}">
                  <a16:creationId xmlns:a16="http://schemas.microsoft.com/office/drawing/2014/main" id="{4C222541-51F0-4685-ABB8-15217F9DFF67}"/>
                </a:ext>
              </a:extLst>
            </p:cNvPr>
            <p:cNvSpPr txBox="1">
              <a:spLocks noChangeArrowheads="1"/>
            </p:cNvSpPr>
            <p:nvPr/>
          </p:nvSpPr>
          <p:spPr bwMode="auto">
            <a:xfrm>
              <a:off x="5899150" y="4716673"/>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Verileri Oku 1 </a:t>
              </a:r>
            </a:p>
          </p:txBody>
        </p:sp>
        <p:sp>
          <p:nvSpPr>
            <p:cNvPr id="62" name="TextBox 228">
              <a:extLst>
                <a:ext uri="{FF2B5EF4-FFF2-40B4-BE49-F238E27FC236}">
                  <a16:creationId xmlns:a16="http://schemas.microsoft.com/office/drawing/2014/main" id="{3F008678-83E9-4D28-98A8-239789A309FE}"/>
                </a:ext>
              </a:extLst>
            </p:cNvPr>
            <p:cNvSpPr txBox="1">
              <a:spLocks noChangeArrowheads="1"/>
            </p:cNvSpPr>
            <p:nvPr/>
          </p:nvSpPr>
          <p:spPr bwMode="auto">
            <a:xfrm>
              <a:off x="7389813" y="4716673"/>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Verileri Oku 2 </a:t>
              </a:r>
            </a:p>
          </p:txBody>
        </p:sp>
        <p:cxnSp>
          <p:nvCxnSpPr>
            <p:cNvPr id="63" name="Straight Connector 62">
              <a:extLst>
                <a:ext uri="{FF2B5EF4-FFF2-40B4-BE49-F238E27FC236}">
                  <a16:creationId xmlns:a16="http://schemas.microsoft.com/office/drawing/2014/main" id="{9913FC0B-E243-49B6-A9F3-0FC73737C813}"/>
                </a:ext>
              </a:extLst>
            </p:cNvPr>
            <p:cNvCxnSpPr/>
            <p:nvPr/>
          </p:nvCxnSpPr>
          <p:spPr bwMode="auto">
            <a:xfrm>
              <a:off x="2560638" y="5304691"/>
              <a:ext cx="139700" cy="246118"/>
            </a:xfrm>
            <a:prstGeom prst="line">
              <a:avLst/>
            </a:prstGeom>
            <a:noFill/>
            <a:ln w="19050" cap="flat" cmpd="sng" algn="ctr">
              <a:solidFill>
                <a:srgbClr val="FF0000"/>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9A00C552-80E7-4A5E-B5A0-6D7E7AA4D08C}"/>
                </a:ext>
              </a:extLst>
            </p:cNvPr>
            <p:cNvCxnSpPr/>
            <p:nvPr/>
          </p:nvCxnSpPr>
          <p:spPr bwMode="auto">
            <a:xfrm>
              <a:off x="1968500" y="5308257"/>
              <a:ext cx="593725"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5" name="Curved Connector 2">
              <a:extLst>
                <a:ext uri="{FF2B5EF4-FFF2-40B4-BE49-F238E27FC236}">
                  <a16:creationId xmlns:a16="http://schemas.microsoft.com/office/drawing/2014/main" id="{E4EAC47B-7FA7-41C9-ABA9-E2631C7839E1}"/>
                </a:ext>
              </a:extLst>
            </p:cNvPr>
            <p:cNvCxnSpPr>
              <a:stCxn id="153" idx="2"/>
              <a:endCxn id="43" idx="0"/>
            </p:cNvCxnSpPr>
            <p:nvPr/>
          </p:nvCxnSpPr>
          <p:spPr bwMode="auto">
            <a:xfrm rot="16200000" flipH="1">
              <a:off x="4078116" y="3744951"/>
              <a:ext cx="323957" cy="1619487"/>
            </a:xfrm>
            <a:prstGeom prst="curvedConnector3">
              <a:avLst>
                <a:gd name="adj1" fmla="val 50000"/>
              </a:avLst>
            </a:prstGeom>
            <a:noFill/>
            <a:ln w="19050" cap="flat" cmpd="sng" algn="ctr">
              <a:solidFill>
                <a:schemeClr val="bg1">
                  <a:lumMod val="50000"/>
                </a:schemeClr>
              </a:solidFill>
              <a:prstDash val="solid"/>
              <a:round/>
              <a:headEnd type="none" w="med" len="med"/>
              <a:tailEnd type="triangle" w="lg" len="lg"/>
            </a:ln>
            <a:effectLst/>
          </p:spPr>
        </p:cxnSp>
      </p:grpSp>
    </p:spTree>
    <p:extLst>
      <p:ext uri="{BB962C8B-B14F-4D97-AF65-F5344CB8AC3E}">
        <p14:creationId xmlns:p14="http://schemas.microsoft.com/office/powerpoint/2010/main" val="4196668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US" dirty="0"/>
              <a:t>Temel Okuma Aktarımı</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89517"/>
            <a:ext cx="11180763" cy="4086225"/>
          </a:xfrm>
        </p:spPr>
        <p:txBody>
          <a:bodyPr wrap="square" numCol="1" anchor="t" anchorCtr="0" compatLnSpc="1">
            <a:prstTxWarp prst="textNoShape">
              <a:avLst/>
            </a:prstTxWarp>
          </a:bodyPr>
          <a:lstStyle/>
          <a:p>
            <a:pPr algn="l" rtl="0"/>
            <a:r>
              <a:rPr lang="en-US" dirty="0"/>
              <a:t>Bekleme durumları olmayan basit bir okuma aktarımı düşünün:</a:t>
            </a:r>
            <a:endParaRPr lang="en-US" altLang="en-US" dirty="0">
              <a:ea typeface="ＭＳ Ｐゴシック" panose="020B0600070205080204" pitchFamily="34" charset="-128"/>
            </a:endParaRPr>
          </a:p>
          <a:p>
            <a:pPr lvl="1" algn="l" rtl="0"/>
            <a:r>
              <a:rPr lang="en-US" dirty="0"/>
              <a:t>Adres aşaması: Master, HCLK'nin yükselen kenarından sonra adres ve kontrol sinyallerini veri yoluna sürer.</a:t>
            </a:r>
            <a:endParaRPr lang="en-US" altLang="en-US" dirty="0">
              <a:ea typeface="ＭＳ Ｐゴシック" panose="020B0600070205080204" pitchFamily="34" charset="-128"/>
            </a:endParaRPr>
          </a:p>
          <a:p>
            <a:pPr lvl="1" algn="l" rtl="0"/>
            <a:r>
              <a:rPr lang="en-US" dirty="0"/>
              <a:t>Veri aşaması: Slave, adres ve kontrol bilgilerini örnekler </a:t>
            </a:r>
            <a:r>
              <a:rPr lang="en-US" dirty="0">
                <a:solidFill>
                  <a:schemeClr val="tx1"/>
                </a:solidFill>
              </a:rPr>
              <a:t>ve </a:t>
            </a:r>
            <a:r>
              <a:rPr lang="en-GB" dirty="0">
                <a:solidFill>
                  <a:schemeClr val="tx1"/>
                </a:solidFill>
              </a:rPr>
              <a:t>Yapmak </a:t>
            </a:r>
            <a:r>
              <a:rPr lang="en-US" dirty="0">
                <a:solidFill>
                  <a:schemeClr val="tx1"/>
                </a:solidFill>
              </a:rPr>
              <a:t>HRDATA'da mevcut veriler </a:t>
            </a:r>
            <a:r>
              <a:rPr lang="en-US" dirty="0"/>
              <a:t>sürmeden önce </a:t>
            </a:r>
            <a:r>
              <a:rPr lang="en-GB" dirty="0"/>
              <a:t>uygun HREADY yanıtı</a:t>
            </a:r>
            <a:r>
              <a:rPr lang="en-GB" sz="1600" dirty="0"/>
              <a:t>.</a:t>
            </a:r>
            <a:endParaRPr lang="en-US" altLang="en-US" dirty="0">
              <a:ea typeface="ＭＳ Ｐゴシック" panose="020B0600070205080204" pitchFamily="34" charset="-128"/>
            </a:endParaRPr>
          </a:p>
        </p:txBody>
      </p:sp>
      <p:grpSp>
        <p:nvGrpSpPr>
          <p:cNvPr id="5" name="Group 5">
            <a:extLst>
              <a:ext uri="{FF2B5EF4-FFF2-40B4-BE49-F238E27FC236}">
                <a16:creationId xmlns:a16="http://schemas.microsoft.com/office/drawing/2014/main" id="{3A96439A-60B2-40CC-9DFA-CD77E1F4F1A9}"/>
              </a:ext>
            </a:extLst>
          </p:cNvPr>
          <p:cNvGrpSpPr>
            <a:grpSpLocks/>
          </p:cNvGrpSpPr>
          <p:nvPr/>
        </p:nvGrpSpPr>
        <p:grpSpPr bwMode="auto">
          <a:xfrm>
            <a:off x="224280" y="3022600"/>
            <a:ext cx="11347250" cy="3060700"/>
            <a:chOff x="269875" y="2768600"/>
            <a:chExt cx="8513763" cy="3438525"/>
          </a:xfrm>
        </p:grpSpPr>
        <p:grpSp>
          <p:nvGrpSpPr>
            <p:cNvPr id="6" name="Group 254">
              <a:extLst>
                <a:ext uri="{FF2B5EF4-FFF2-40B4-BE49-F238E27FC236}">
                  <a16:creationId xmlns:a16="http://schemas.microsoft.com/office/drawing/2014/main" id="{C0752361-4C83-4789-B6AB-0F89E4C9E28F}"/>
                </a:ext>
              </a:extLst>
            </p:cNvPr>
            <p:cNvGrpSpPr>
              <a:grpSpLocks/>
            </p:cNvGrpSpPr>
            <p:nvPr/>
          </p:nvGrpSpPr>
          <p:grpSpPr bwMode="auto">
            <a:xfrm>
              <a:off x="2562225" y="2768600"/>
              <a:ext cx="4695825" cy="3438525"/>
              <a:chOff x="2462216" y="3348040"/>
              <a:chExt cx="5094528" cy="2859572"/>
            </a:xfrm>
          </p:grpSpPr>
          <p:cxnSp>
            <p:nvCxnSpPr>
              <p:cNvPr id="179" name="Straight Connector 178">
                <a:extLst>
                  <a:ext uri="{FF2B5EF4-FFF2-40B4-BE49-F238E27FC236}">
                    <a16:creationId xmlns:a16="http://schemas.microsoft.com/office/drawing/2014/main" id="{EE22FCAC-8F1D-41D6-A103-4D24894BC065}"/>
                  </a:ext>
                </a:extLst>
              </p:cNvPr>
              <p:cNvCxnSpPr/>
              <p:nvPr/>
            </p:nvCxnSpPr>
            <p:spPr bwMode="auto">
              <a:xfrm>
                <a:off x="2462216"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0" name="Straight Connector 179">
                <a:extLst>
                  <a:ext uri="{FF2B5EF4-FFF2-40B4-BE49-F238E27FC236}">
                    <a16:creationId xmlns:a16="http://schemas.microsoft.com/office/drawing/2014/main" id="{53C7E662-2F44-45AD-9A05-34C82A32C3F2}"/>
                  </a:ext>
                </a:extLst>
              </p:cNvPr>
              <p:cNvCxnSpPr/>
              <p:nvPr/>
            </p:nvCxnSpPr>
            <p:spPr bwMode="auto">
              <a:xfrm>
                <a:off x="4170726"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1" name="Straight Connector 180">
                <a:extLst>
                  <a:ext uri="{FF2B5EF4-FFF2-40B4-BE49-F238E27FC236}">
                    <a16:creationId xmlns:a16="http://schemas.microsoft.com/office/drawing/2014/main" id="{C8C6A158-9535-4979-A6F7-6B599CCD6965}"/>
                  </a:ext>
                </a:extLst>
              </p:cNvPr>
              <p:cNvCxnSpPr/>
              <p:nvPr/>
            </p:nvCxnSpPr>
            <p:spPr bwMode="auto">
              <a:xfrm>
                <a:off x="5867180"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82" name="Straight Connector 181">
                <a:extLst>
                  <a:ext uri="{FF2B5EF4-FFF2-40B4-BE49-F238E27FC236}">
                    <a16:creationId xmlns:a16="http://schemas.microsoft.com/office/drawing/2014/main" id="{74767E62-A072-4246-9A19-765FBA0C76FA}"/>
                  </a:ext>
                </a:extLst>
              </p:cNvPr>
              <p:cNvCxnSpPr/>
              <p:nvPr/>
            </p:nvCxnSpPr>
            <p:spPr bwMode="auto">
              <a:xfrm>
                <a:off x="7556744" y="3348040"/>
                <a:ext cx="0" cy="2859572"/>
              </a:xfrm>
              <a:prstGeom prst="line">
                <a:avLst/>
              </a:prstGeom>
              <a:noFill/>
              <a:ln w="19050" cap="flat" cmpd="sng" algn="ctr">
                <a:solidFill>
                  <a:schemeClr val="bg1">
                    <a:lumMod val="75000"/>
                  </a:schemeClr>
                </a:solidFill>
                <a:prstDash val="sysDash"/>
                <a:round/>
                <a:headEnd type="none" w="med" len="med"/>
                <a:tailEnd type="none" w="med" len="med"/>
              </a:ln>
              <a:effectLst/>
            </p:spPr>
          </p:cxnSp>
        </p:grpSp>
        <p:grpSp>
          <p:nvGrpSpPr>
            <p:cNvPr id="7" name="Group 118">
              <a:extLst>
                <a:ext uri="{FF2B5EF4-FFF2-40B4-BE49-F238E27FC236}">
                  <a16:creationId xmlns:a16="http://schemas.microsoft.com/office/drawing/2014/main" id="{EBC5E8BE-82C2-42D2-A138-6D78E5E9B41B}"/>
                </a:ext>
              </a:extLst>
            </p:cNvPr>
            <p:cNvGrpSpPr>
              <a:grpSpLocks/>
            </p:cNvGrpSpPr>
            <p:nvPr/>
          </p:nvGrpSpPr>
          <p:grpSpPr bwMode="auto">
            <a:xfrm>
              <a:off x="1985963" y="2960688"/>
              <a:ext cx="6562725" cy="246062"/>
              <a:chOff x="2181070" y="3570514"/>
              <a:chExt cx="6178115" cy="246193"/>
            </a:xfrm>
          </p:grpSpPr>
          <p:cxnSp>
            <p:nvCxnSpPr>
              <p:cNvPr id="162" name="Straight Connector 161">
                <a:extLst>
                  <a:ext uri="{FF2B5EF4-FFF2-40B4-BE49-F238E27FC236}">
                    <a16:creationId xmlns:a16="http://schemas.microsoft.com/office/drawing/2014/main" id="{22D019AB-5119-446A-B6BC-B970A714D15B}"/>
                  </a:ext>
                </a:extLst>
              </p:cNvPr>
              <p:cNvCxnSpPr/>
              <p:nvPr/>
            </p:nvCxnSpPr>
            <p:spPr bwMode="auto">
              <a:xfrm>
                <a:off x="2722066"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3" name="Straight Connector 162">
                <a:extLst>
                  <a:ext uri="{FF2B5EF4-FFF2-40B4-BE49-F238E27FC236}">
                    <a16:creationId xmlns:a16="http://schemas.microsoft.com/office/drawing/2014/main" id="{E6F569BD-715F-4077-B795-F44292A19344}"/>
                  </a:ext>
                </a:extLst>
              </p:cNvPr>
              <p:cNvCxnSpPr/>
              <p:nvPr/>
            </p:nvCxnSpPr>
            <p:spPr bwMode="auto">
              <a:xfrm>
                <a:off x="3467803"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4" name="Straight Connector 163">
                <a:extLst>
                  <a:ext uri="{FF2B5EF4-FFF2-40B4-BE49-F238E27FC236}">
                    <a16:creationId xmlns:a16="http://schemas.microsoft.com/office/drawing/2014/main" id="{ADE3943A-4B7E-427B-B208-4A13EDDC7C88}"/>
                  </a:ext>
                </a:extLst>
              </p:cNvPr>
              <p:cNvCxnSpPr/>
              <p:nvPr/>
            </p:nvCxnSpPr>
            <p:spPr bwMode="auto">
              <a:xfrm>
                <a:off x="3467803"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5" name="Straight Connector 164">
                <a:extLst>
                  <a:ext uri="{FF2B5EF4-FFF2-40B4-BE49-F238E27FC236}">
                    <a16:creationId xmlns:a16="http://schemas.microsoft.com/office/drawing/2014/main" id="{3ABB44BC-7953-40D8-A2CE-67C86CD1C0B8}"/>
                  </a:ext>
                </a:extLst>
              </p:cNvPr>
              <p:cNvCxnSpPr/>
              <p:nvPr/>
            </p:nvCxnSpPr>
            <p:spPr bwMode="auto">
              <a:xfrm>
                <a:off x="4203080"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6" name="Straight Connector 165">
                <a:extLst>
                  <a:ext uri="{FF2B5EF4-FFF2-40B4-BE49-F238E27FC236}">
                    <a16:creationId xmlns:a16="http://schemas.microsoft.com/office/drawing/2014/main" id="{98EBF6BF-4035-449C-9A5A-2D279F227A52}"/>
                  </a:ext>
                </a:extLst>
              </p:cNvPr>
              <p:cNvCxnSpPr/>
              <p:nvPr/>
            </p:nvCxnSpPr>
            <p:spPr bwMode="auto">
              <a:xfrm>
                <a:off x="4192619"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7" name="Straight Connector 166">
                <a:extLst>
                  <a:ext uri="{FF2B5EF4-FFF2-40B4-BE49-F238E27FC236}">
                    <a16:creationId xmlns:a16="http://schemas.microsoft.com/office/drawing/2014/main" id="{F593520A-AC52-481D-BBE2-60A4D136867C}"/>
                  </a:ext>
                </a:extLst>
              </p:cNvPr>
              <p:cNvCxnSpPr/>
              <p:nvPr/>
            </p:nvCxnSpPr>
            <p:spPr bwMode="auto">
              <a:xfrm>
                <a:off x="4938356"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8" name="Straight Connector 167">
                <a:extLst>
                  <a:ext uri="{FF2B5EF4-FFF2-40B4-BE49-F238E27FC236}">
                    <a16:creationId xmlns:a16="http://schemas.microsoft.com/office/drawing/2014/main" id="{44ABAEB9-8622-4DDD-9965-3D256BAAD857}"/>
                  </a:ext>
                </a:extLst>
              </p:cNvPr>
              <p:cNvCxnSpPr/>
              <p:nvPr/>
            </p:nvCxnSpPr>
            <p:spPr bwMode="auto">
              <a:xfrm>
                <a:off x="4938356"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69" name="Straight Connector 168">
                <a:extLst>
                  <a:ext uri="{FF2B5EF4-FFF2-40B4-BE49-F238E27FC236}">
                    <a16:creationId xmlns:a16="http://schemas.microsoft.com/office/drawing/2014/main" id="{508E025E-0FB2-4582-9FDD-2F744A5761FC}"/>
                  </a:ext>
                </a:extLst>
              </p:cNvPr>
              <p:cNvCxnSpPr/>
              <p:nvPr/>
            </p:nvCxnSpPr>
            <p:spPr bwMode="auto">
              <a:xfrm>
                <a:off x="5673632"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0" name="Straight Connector 169">
                <a:extLst>
                  <a:ext uri="{FF2B5EF4-FFF2-40B4-BE49-F238E27FC236}">
                    <a16:creationId xmlns:a16="http://schemas.microsoft.com/office/drawing/2014/main" id="{25240FA8-2255-4E06-82C4-9895B5F06830}"/>
                  </a:ext>
                </a:extLst>
              </p:cNvPr>
              <p:cNvCxnSpPr/>
              <p:nvPr/>
            </p:nvCxnSpPr>
            <p:spPr bwMode="auto">
              <a:xfrm>
                <a:off x="5663172"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1" name="Straight Connector 170">
                <a:extLst>
                  <a:ext uri="{FF2B5EF4-FFF2-40B4-BE49-F238E27FC236}">
                    <a16:creationId xmlns:a16="http://schemas.microsoft.com/office/drawing/2014/main" id="{07985CD4-731E-4065-A0DC-37715140B29A}"/>
                  </a:ext>
                </a:extLst>
              </p:cNvPr>
              <p:cNvCxnSpPr/>
              <p:nvPr/>
            </p:nvCxnSpPr>
            <p:spPr bwMode="auto">
              <a:xfrm>
                <a:off x="6408909"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2" name="Straight Connector 171">
                <a:extLst>
                  <a:ext uri="{FF2B5EF4-FFF2-40B4-BE49-F238E27FC236}">
                    <a16:creationId xmlns:a16="http://schemas.microsoft.com/office/drawing/2014/main" id="{9E177BE5-5B96-4651-8238-92576663C763}"/>
                  </a:ext>
                </a:extLst>
              </p:cNvPr>
              <p:cNvCxnSpPr/>
              <p:nvPr/>
            </p:nvCxnSpPr>
            <p:spPr bwMode="auto">
              <a:xfrm>
                <a:off x="6408909" y="3817290"/>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3" name="Straight Connector 172">
                <a:extLst>
                  <a:ext uri="{FF2B5EF4-FFF2-40B4-BE49-F238E27FC236}">
                    <a16:creationId xmlns:a16="http://schemas.microsoft.com/office/drawing/2014/main" id="{8254E308-6570-41D7-B1F9-3643EC2CC2D3}"/>
                  </a:ext>
                </a:extLst>
              </p:cNvPr>
              <p:cNvCxnSpPr/>
              <p:nvPr/>
            </p:nvCxnSpPr>
            <p:spPr bwMode="auto">
              <a:xfrm>
                <a:off x="7144185"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4" name="Straight Connector 173">
                <a:extLst>
                  <a:ext uri="{FF2B5EF4-FFF2-40B4-BE49-F238E27FC236}">
                    <a16:creationId xmlns:a16="http://schemas.microsoft.com/office/drawing/2014/main" id="{BC62FB8A-BAFA-4B99-98F3-DB9C0DFE9E8D}"/>
                  </a:ext>
                </a:extLst>
              </p:cNvPr>
              <p:cNvCxnSpPr/>
              <p:nvPr/>
            </p:nvCxnSpPr>
            <p:spPr bwMode="auto">
              <a:xfrm>
                <a:off x="7133724" y="3571041"/>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5" name="Straight Connector 174">
                <a:extLst>
                  <a:ext uri="{FF2B5EF4-FFF2-40B4-BE49-F238E27FC236}">
                    <a16:creationId xmlns:a16="http://schemas.microsoft.com/office/drawing/2014/main" id="{67A22DDA-178A-4562-A739-C1BE7515075F}"/>
                  </a:ext>
                </a:extLst>
              </p:cNvPr>
              <p:cNvCxnSpPr/>
              <p:nvPr/>
            </p:nvCxnSpPr>
            <p:spPr bwMode="auto">
              <a:xfrm>
                <a:off x="7879462"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6" name="Straight Connector 175">
                <a:extLst>
                  <a:ext uri="{FF2B5EF4-FFF2-40B4-BE49-F238E27FC236}">
                    <a16:creationId xmlns:a16="http://schemas.microsoft.com/office/drawing/2014/main" id="{3F3DA9B7-E723-4EF1-BDE7-5C3DC2EC6723}"/>
                  </a:ext>
                </a:extLst>
              </p:cNvPr>
              <p:cNvCxnSpPr/>
              <p:nvPr/>
            </p:nvCxnSpPr>
            <p:spPr bwMode="auto">
              <a:xfrm>
                <a:off x="7879462" y="3817290"/>
                <a:ext cx="47972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7" name="Straight Connector 176">
                <a:extLst>
                  <a:ext uri="{FF2B5EF4-FFF2-40B4-BE49-F238E27FC236}">
                    <a16:creationId xmlns:a16="http://schemas.microsoft.com/office/drawing/2014/main" id="{8E69D0C2-B5AB-472A-908D-0AE497D44C8F}"/>
                  </a:ext>
                </a:extLst>
              </p:cNvPr>
              <p:cNvCxnSpPr/>
              <p:nvPr/>
            </p:nvCxnSpPr>
            <p:spPr bwMode="auto">
              <a:xfrm>
                <a:off x="2181070" y="3817290"/>
                <a:ext cx="54996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8" name="Straight Connector 177">
                <a:extLst>
                  <a:ext uri="{FF2B5EF4-FFF2-40B4-BE49-F238E27FC236}">
                    <a16:creationId xmlns:a16="http://schemas.microsoft.com/office/drawing/2014/main" id="{0A0F25A7-91D5-4E08-9A13-2BFF22305A1C}"/>
                  </a:ext>
                </a:extLst>
              </p:cNvPr>
              <p:cNvCxnSpPr/>
              <p:nvPr/>
            </p:nvCxnSpPr>
            <p:spPr bwMode="auto">
              <a:xfrm>
                <a:off x="2722066" y="3571041"/>
                <a:ext cx="0" cy="24446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8" name="Group 4">
              <a:extLst>
                <a:ext uri="{FF2B5EF4-FFF2-40B4-BE49-F238E27FC236}">
                  <a16:creationId xmlns:a16="http://schemas.microsoft.com/office/drawing/2014/main" id="{794CFF46-379C-406B-B7A5-02572E8B8F26}"/>
                </a:ext>
              </a:extLst>
            </p:cNvPr>
            <p:cNvGrpSpPr>
              <a:grpSpLocks/>
            </p:cNvGrpSpPr>
            <p:nvPr/>
          </p:nvGrpSpPr>
          <p:grpSpPr bwMode="auto">
            <a:xfrm>
              <a:off x="2646016" y="4136671"/>
              <a:ext cx="1569207" cy="256118"/>
              <a:chOff x="1877152" y="4791247"/>
              <a:chExt cx="623208" cy="214429"/>
            </a:xfrm>
            <a:solidFill>
              <a:schemeClr val="accent3">
                <a:lumMod val="40000"/>
                <a:lumOff val="60000"/>
              </a:schemeClr>
            </a:solidFill>
          </p:grpSpPr>
          <p:sp>
            <p:nvSpPr>
              <p:cNvPr id="153" name="Rectangle 152">
                <a:extLst>
                  <a:ext uri="{FF2B5EF4-FFF2-40B4-BE49-F238E27FC236}">
                    <a16:creationId xmlns:a16="http://schemas.microsoft.com/office/drawing/2014/main" id="{32109487-7A13-469C-A8C6-A5160F3E618E}"/>
                  </a:ext>
                </a:extLst>
              </p:cNvPr>
              <p:cNvSpPr/>
              <p:nvPr/>
            </p:nvSpPr>
            <p:spPr bwMode="auto">
              <a:xfrm>
                <a:off x="1910073" y="4791246"/>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54" name="Isosceles Triangle 153">
                <a:extLst>
                  <a:ext uri="{FF2B5EF4-FFF2-40B4-BE49-F238E27FC236}">
                    <a16:creationId xmlns:a16="http://schemas.microsoft.com/office/drawing/2014/main" id="{2209ED9D-E3A9-4DEF-B978-340219525C17}"/>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55" name="Isosceles Triangle 154">
                <a:extLst>
                  <a:ext uri="{FF2B5EF4-FFF2-40B4-BE49-F238E27FC236}">
                    <a16:creationId xmlns:a16="http://schemas.microsoft.com/office/drawing/2014/main" id="{0473CB4A-B572-4296-B4E2-E09238B2B798}"/>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56" name="Straight Connector 155">
                <a:extLst>
                  <a:ext uri="{FF2B5EF4-FFF2-40B4-BE49-F238E27FC236}">
                    <a16:creationId xmlns:a16="http://schemas.microsoft.com/office/drawing/2014/main" id="{ED65F504-C172-45A3-B33D-205C98ECE763}"/>
                  </a:ext>
                </a:extLst>
              </p:cNvPr>
              <p:cNvCxnSpPr>
                <a:stCxn id="154"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7" name="Straight Connector 156">
                <a:extLst>
                  <a:ext uri="{FF2B5EF4-FFF2-40B4-BE49-F238E27FC236}">
                    <a16:creationId xmlns:a16="http://schemas.microsoft.com/office/drawing/2014/main" id="{AB8C501F-BBE9-4589-820B-6DE33284583E}"/>
                  </a:ext>
                </a:extLst>
              </p:cNvPr>
              <p:cNvCxnSpPr>
                <a:stCxn id="154" idx="0"/>
                <a:endCxn id="154"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8" name="Straight Connector 157">
                <a:extLst>
                  <a:ext uri="{FF2B5EF4-FFF2-40B4-BE49-F238E27FC236}">
                    <a16:creationId xmlns:a16="http://schemas.microsoft.com/office/drawing/2014/main" id="{D22A8B11-2B46-48DF-AC6B-FC9587D8CE56}"/>
                  </a:ext>
                </a:extLst>
              </p:cNvPr>
              <p:cNvCxnSpPr>
                <a:stCxn id="155"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11994C68-D36C-4AC7-B1FF-2C66C0BD4226}"/>
                  </a:ext>
                </a:extLst>
              </p:cNvPr>
              <p:cNvCxnSpPr>
                <a:endCxn id="155"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60" name="Straight Connector 159">
                <a:extLst>
                  <a:ext uri="{FF2B5EF4-FFF2-40B4-BE49-F238E27FC236}">
                    <a16:creationId xmlns:a16="http://schemas.microsoft.com/office/drawing/2014/main" id="{C549A305-4B3C-49C0-B748-AEFD7D80C62B}"/>
                  </a:ext>
                </a:extLst>
              </p:cNvPr>
              <p:cNvCxnSpPr>
                <a:stCxn id="154" idx="4"/>
                <a:endCxn id="155"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5540B019-FB2A-4225-A79A-9D6CB24E29E3}"/>
                  </a:ext>
                </a:extLst>
              </p:cNvPr>
              <p:cNvCxnSpPr>
                <a:stCxn id="154"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9" name="Group 4">
              <a:extLst>
                <a:ext uri="{FF2B5EF4-FFF2-40B4-BE49-F238E27FC236}">
                  <a16:creationId xmlns:a16="http://schemas.microsoft.com/office/drawing/2014/main" id="{D7F7E4FB-7DC0-4617-BE11-9632044904E2}"/>
                </a:ext>
              </a:extLst>
            </p:cNvPr>
            <p:cNvGrpSpPr>
              <a:grpSpLocks/>
            </p:cNvGrpSpPr>
            <p:nvPr/>
          </p:nvGrpSpPr>
          <p:grpSpPr bwMode="auto">
            <a:xfrm>
              <a:off x="4213630" y="4136671"/>
              <a:ext cx="1569207" cy="256118"/>
              <a:chOff x="1877152" y="4791247"/>
              <a:chExt cx="623208" cy="214429"/>
            </a:xfrm>
            <a:solidFill>
              <a:schemeClr val="accent3">
                <a:lumMod val="40000"/>
                <a:lumOff val="60000"/>
              </a:schemeClr>
            </a:solidFill>
          </p:grpSpPr>
          <p:sp>
            <p:nvSpPr>
              <p:cNvPr id="144" name="Rectangle 143">
                <a:extLst>
                  <a:ext uri="{FF2B5EF4-FFF2-40B4-BE49-F238E27FC236}">
                    <a16:creationId xmlns:a16="http://schemas.microsoft.com/office/drawing/2014/main" id="{3381AE19-8B82-4913-998B-683005D06F7F}"/>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45" name="Isosceles Triangle 144">
                <a:extLst>
                  <a:ext uri="{FF2B5EF4-FFF2-40B4-BE49-F238E27FC236}">
                    <a16:creationId xmlns:a16="http://schemas.microsoft.com/office/drawing/2014/main" id="{2A0C0A40-1024-4A16-BEBF-465A2C177863}"/>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46" name="Isosceles Triangle 145">
                <a:extLst>
                  <a:ext uri="{FF2B5EF4-FFF2-40B4-BE49-F238E27FC236}">
                    <a16:creationId xmlns:a16="http://schemas.microsoft.com/office/drawing/2014/main" id="{DC376958-19F3-4C0D-83B2-E5E56AF4B714}"/>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47" name="Straight Connector 146">
                <a:extLst>
                  <a:ext uri="{FF2B5EF4-FFF2-40B4-BE49-F238E27FC236}">
                    <a16:creationId xmlns:a16="http://schemas.microsoft.com/office/drawing/2014/main" id="{7A97A307-49EE-41CE-90FA-4C639A6970E9}"/>
                  </a:ext>
                </a:extLst>
              </p:cNvPr>
              <p:cNvCxnSpPr>
                <a:stCxn id="145"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8" name="Straight Connector 147">
                <a:extLst>
                  <a:ext uri="{FF2B5EF4-FFF2-40B4-BE49-F238E27FC236}">
                    <a16:creationId xmlns:a16="http://schemas.microsoft.com/office/drawing/2014/main" id="{CB45C99C-C5A3-4360-90FF-8110D48B23FA}"/>
                  </a:ext>
                </a:extLst>
              </p:cNvPr>
              <p:cNvCxnSpPr>
                <a:stCxn id="145" idx="0"/>
                <a:endCxn id="145"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9" name="Straight Connector 148">
                <a:extLst>
                  <a:ext uri="{FF2B5EF4-FFF2-40B4-BE49-F238E27FC236}">
                    <a16:creationId xmlns:a16="http://schemas.microsoft.com/office/drawing/2014/main" id="{5D6E03D4-8753-4920-B552-545FB56C09FA}"/>
                  </a:ext>
                </a:extLst>
              </p:cNvPr>
              <p:cNvCxnSpPr>
                <a:stCxn id="146"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0" name="Straight Connector 149">
                <a:extLst>
                  <a:ext uri="{FF2B5EF4-FFF2-40B4-BE49-F238E27FC236}">
                    <a16:creationId xmlns:a16="http://schemas.microsoft.com/office/drawing/2014/main" id="{FBFD8DAC-2EC0-4F16-9101-6395B5F1D36F}"/>
                  </a:ext>
                </a:extLst>
              </p:cNvPr>
              <p:cNvCxnSpPr>
                <a:endCxn id="146"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1" name="Straight Connector 150">
                <a:extLst>
                  <a:ext uri="{FF2B5EF4-FFF2-40B4-BE49-F238E27FC236}">
                    <a16:creationId xmlns:a16="http://schemas.microsoft.com/office/drawing/2014/main" id="{D4829620-3FDB-4A2F-AF7E-D661E865F1BB}"/>
                  </a:ext>
                </a:extLst>
              </p:cNvPr>
              <p:cNvCxnSpPr>
                <a:stCxn id="145" idx="4"/>
                <a:endCxn id="146"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52" name="Straight Connector 151">
                <a:extLst>
                  <a:ext uri="{FF2B5EF4-FFF2-40B4-BE49-F238E27FC236}">
                    <a16:creationId xmlns:a16="http://schemas.microsoft.com/office/drawing/2014/main" id="{1954A761-5928-4755-BE05-FFED70388CFA}"/>
                  </a:ext>
                </a:extLst>
              </p:cNvPr>
              <p:cNvCxnSpPr>
                <a:stCxn id="145"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10" name="Group 4">
              <a:extLst>
                <a:ext uri="{FF2B5EF4-FFF2-40B4-BE49-F238E27FC236}">
                  <a16:creationId xmlns:a16="http://schemas.microsoft.com/office/drawing/2014/main" id="{8815BF24-F7FD-4026-BB94-DE8EB499B8C6}"/>
                </a:ext>
              </a:extLst>
            </p:cNvPr>
            <p:cNvGrpSpPr>
              <a:grpSpLocks/>
            </p:cNvGrpSpPr>
            <p:nvPr/>
          </p:nvGrpSpPr>
          <p:grpSpPr bwMode="auto">
            <a:xfrm>
              <a:off x="5781243" y="4136671"/>
              <a:ext cx="1569207" cy="256118"/>
              <a:chOff x="1877152" y="4791247"/>
              <a:chExt cx="623208" cy="214429"/>
            </a:xfrm>
            <a:solidFill>
              <a:schemeClr val="accent3">
                <a:lumMod val="40000"/>
                <a:lumOff val="60000"/>
              </a:schemeClr>
            </a:solidFill>
          </p:grpSpPr>
          <p:sp>
            <p:nvSpPr>
              <p:cNvPr id="135" name="Rectangle 134">
                <a:extLst>
                  <a:ext uri="{FF2B5EF4-FFF2-40B4-BE49-F238E27FC236}">
                    <a16:creationId xmlns:a16="http://schemas.microsoft.com/office/drawing/2014/main" id="{B3F4B52B-A9A4-4A63-B141-10CB4C2DB04E}"/>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36" name="Isosceles Triangle 135">
                <a:extLst>
                  <a:ext uri="{FF2B5EF4-FFF2-40B4-BE49-F238E27FC236}">
                    <a16:creationId xmlns:a16="http://schemas.microsoft.com/office/drawing/2014/main" id="{E42C4AD4-F63C-4F7A-BF3A-4646F1DE787D}"/>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37" name="Isosceles Triangle 136">
                <a:extLst>
                  <a:ext uri="{FF2B5EF4-FFF2-40B4-BE49-F238E27FC236}">
                    <a16:creationId xmlns:a16="http://schemas.microsoft.com/office/drawing/2014/main" id="{06144AB9-3C18-4974-8AEE-3940557596B0}"/>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38" name="Straight Connector 137">
                <a:extLst>
                  <a:ext uri="{FF2B5EF4-FFF2-40B4-BE49-F238E27FC236}">
                    <a16:creationId xmlns:a16="http://schemas.microsoft.com/office/drawing/2014/main" id="{885ED28E-97CE-41E9-93B2-B39219D9ACA2}"/>
                  </a:ext>
                </a:extLst>
              </p:cNvPr>
              <p:cNvCxnSpPr>
                <a:stCxn id="136"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029C3FC4-1BE5-4040-B404-366EEB2AF403}"/>
                  </a:ext>
                </a:extLst>
              </p:cNvPr>
              <p:cNvCxnSpPr>
                <a:stCxn id="136" idx="0"/>
                <a:endCxn id="136"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68ABA21A-BF1A-49F7-B424-120D5B6BE4A9}"/>
                  </a:ext>
                </a:extLst>
              </p:cNvPr>
              <p:cNvCxnSpPr>
                <a:stCxn id="137"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FF37FE2C-A19C-4A1F-B7D0-43C49414BD21}"/>
                  </a:ext>
                </a:extLst>
              </p:cNvPr>
              <p:cNvCxnSpPr>
                <a:endCxn id="137"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FCFEA4D2-CA6D-4E92-B4C1-A8659A9A4632}"/>
                  </a:ext>
                </a:extLst>
              </p:cNvPr>
              <p:cNvCxnSpPr>
                <a:stCxn id="136" idx="4"/>
                <a:endCxn id="137"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9D2334E3-77EE-44BE-B0EF-63CAE6E641CC}"/>
                  </a:ext>
                </a:extLst>
              </p:cNvPr>
              <p:cNvCxnSpPr>
                <a:stCxn id="136"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11" name="Isosceles Triangle 10">
              <a:extLst>
                <a:ext uri="{FF2B5EF4-FFF2-40B4-BE49-F238E27FC236}">
                  <a16:creationId xmlns:a16="http://schemas.microsoft.com/office/drawing/2014/main" id="{94CE926C-D628-49A6-9C74-4E995DA7FD79}"/>
                </a:ext>
              </a:extLst>
            </p:cNvPr>
            <p:cNvSpPr/>
            <p:nvPr/>
          </p:nvSpPr>
          <p:spPr bwMode="auto">
            <a:xfrm rot="16200000">
              <a:off x="7256640" y="4223655"/>
              <a:ext cx="256819" cy="82550"/>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2" name="Straight Connector 11">
              <a:extLst>
                <a:ext uri="{FF2B5EF4-FFF2-40B4-BE49-F238E27FC236}">
                  <a16:creationId xmlns:a16="http://schemas.microsoft.com/office/drawing/2014/main" id="{4E095090-4EAB-4F8B-875C-497F39221818}"/>
                </a:ext>
              </a:extLst>
            </p:cNvPr>
            <p:cNvCxnSpPr>
              <a:stCxn id="11" idx="4"/>
            </p:cNvCxnSpPr>
            <p:nvPr/>
          </p:nvCxnSpPr>
          <p:spPr bwMode="auto">
            <a:xfrm flipH="1">
              <a:off x="7343775" y="4136520"/>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A1280F69-7F93-4859-9E3D-271E3BDD5C2F}"/>
                </a:ext>
              </a:extLst>
            </p:cNvPr>
            <p:cNvCxnSpPr>
              <a:stCxn id="11" idx="0"/>
              <a:endCxn id="11" idx="2"/>
            </p:cNvCxnSpPr>
            <p:nvPr/>
          </p:nvCxnSpPr>
          <p:spPr bwMode="auto">
            <a:xfrm>
              <a:off x="7343775" y="4264930"/>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4" name="Group 13">
              <a:extLst>
                <a:ext uri="{FF2B5EF4-FFF2-40B4-BE49-F238E27FC236}">
                  <a16:creationId xmlns:a16="http://schemas.microsoft.com/office/drawing/2014/main" id="{A9054E96-FC52-4C20-8CD7-2168CB7B5144}"/>
                </a:ext>
              </a:extLst>
            </p:cNvPr>
            <p:cNvGrpSpPr/>
            <p:nvPr/>
          </p:nvGrpSpPr>
          <p:grpSpPr>
            <a:xfrm>
              <a:off x="7426114" y="4136669"/>
              <a:ext cx="1112654" cy="256047"/>
              <a:chOff x="6957150" y="4438649"/>
              <a:chExt cx="1580341" cy="300022"/>
            </a:xfrm>
            <a:solidFill>
              <a:schemeClr val="accent3">
                <a:lumMod val="40000"/>
                <a:lumOff val="60000"/>
              </a:schemeClr>
            </a:solidFill>
          </p:grpSpPr>
          <p:sp>
            <p:nvSpPr>
              <p:cNvPr id="132" name="Rectangle 131">
                <a:extLst>
                  <a:ext uri="{FF2B5EF4-FFF2-40B4-BE49-F238E27FC236}">
                    <a16:creationId xmlns:a16="http://schemas.microsoft.com/office/drawing/2014/main" id="{CE18A667-A163-4415-BE69-98AE9DABF1A9}"/>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33" name="Straight Connector 132">
                <a:extLst>
                  <a:ext uri="{FF2B5EF4-FFF2-40B4-BE49-F238E27FC236}">
                    <a16:creationId xmlns:a16="http://schemas.microsoft.com/office/drawing/2014/main" id="{C3B5CDEA-7FD2-4126-A955-0072D9302963}"/>
                  </a:ext>
                </a:extLst>
              </p:cNvPr>
              <p:cNvCxnSpPr>
                <a:stCxn id="11"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4" name="Straight Connector 133">
                <a:extLst>
                  <a:ext uri="{FF2B5EF4-FFF2-40B4-BE49-F238E27FC236}">
                    <a16:creationId xmlns:a16="http://schemas.microsoft.com/office/drawing/2014/main" id="{CC7BEB21-CF0E-4B20-B379-7CED8AFD31D7}"/>
                  </a:ext>
                </a:extLst>
              </p:cNvPr>
              <p:cNvCxnSpPr>
                <a:stCxn id="11"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15" name="Rectangle 14">
              <a:extLst>
                <a:ext uri="{FF2B5EF4-FFF2-40B4-BE49-F238E27FC236}">
                  <a16:creationId xmlns:a16="http://schemas.microsoft.com/office/drawing/2014/main" id="{72305C0A-BE12-4C3A-AA62-3E17BE98E8FD}"/>
                </a:ext>
              </a:extLst>
            </p:cNvPr>
            <p:cNvSpPr/>
            <p:nvPr/>
          </p:nvSpPr>
          <p:spPr bwMode="auto">
            <a:xfrm>
              <a:off x="1985963" y="4136520"/>
              <a:ext cx="577850" cy="256819"/>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6" name="Isosceles Triangle 15">
              <a:extLst>
                <a:ext uri="{FF2B5EF4-FFF2-40B4-BE49-F238E27FC236}">
                  <a16:creationId xmlns:a16="http://schemas.microsoft.com/office/drawing/2014/main" id="{0072836F-2C90-453D-ACEE-CA1A56CC473E}"/>
                </a:ext>
              </a:extLst>
            </p:cNvPr>
            <p:cNvSpPr/>
            <p:nvPr/>
          </p:nvSpPr>
          <p:spPr bwMode="auto">
            <a:xfrm rot="5400000">
              <a:off x="2475884" y="4224449"/>
              <a:ext cx="256819"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7" name="Straight Connector 16">
              <a:extLst>
                <a:ext uri="{FF2B5EF4-FFF2-40B4-BE49-F238E27FC236}">
                  <a16:creationId xmlns:a16="http://schemas.microsoft.com/office/drawing/2014/main" id="{14A0A591-00D4-47BB-BC7F-8C04214351E5}"/>
                </a:ext>
              </a:extLst>
            </p:cNvPr>
            <p:cNvCxnSpPr>
              <a:stCxn id="16" idx="2"/>
            </p:cNvCxnSpPr>
            <p:nvPr/>
          </p:nvCxnSpPr>
          <p:spPr bwMode="auto">
            <a:xfrm>
              <a:off x="2563813" y="4136520"/>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91C89916-52CD-41FC-8DFB-E9E8ED8A5680}"/>
                </a:ext>
              </a:extLst>
            </p:cNvPr>
            <p:cNvCxnSpPr>
              <a:endCxn id="16" idx="4"/>
            </p:cNvCxnSpPr>
            <p:nvPr/>
          </p:nvCxnSpPr>
          <p:spPr bwMode="auto">
            <a:xfrm flipH="1">
              <a:off x="2563813" y="4264930"/>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9" name="Group 18">
              <a:extLst>
                <a:ext uri="{FF2B5EF4-FFF2-40B4-BE49-F238E27FC236}">
                  <a16:creationId xmlns:a16="http://schemas.microsoft.com/office/drawing/2014/main" id="{393220B2-8323-484B-99DE-470D7B6DCE8A}"/>
                </a:ext>
              </a:extLst>
            </p:cNvPr>
            <p:cNvGrpSpPr/>
            <p:nvPr/>
          </p:nvGrpSpPr>
          <p:grpSpPr>
            <a:xfrm>
              <a:off x="1986341" y="4136676"/>
              <a:ext cx="577306" cy="256047"/>
              <a:chOff x="103594" y="4438601"/>
              <a:chExt cx="1376015" cy="300064"/>
            </a:xfrm>
            <a:solidFill>
              <a:schemeClr val="accent3">
                <a:lumMod val="40000"/>
                <a:lumOff val="60000"/>
              </a:schemeClr>
            </a:solidFill>
          </p:grpSpPr>
          <p:cxnSp>
            <p:nvCxnSpPr>
              <p:cNvPr id="130" name="Straight Connector 129">
                <a:extLst>
                  <a:ext uri="{FF2B5EF4-FFF2-40B4-BE49-F238E27FC236}">
                    <a16:creationId xmlns:a16="http://schemas.microsoft.com/office/drawing/2014/main" id="{9B4DFB6F-6A19-49FA-AAAD-73A400839D3F}"/>
                  </a:ext>
                </a:extLst>
              </p:cNvPr>
              <p:cNvCxnSpPr>
                <a:endCxn id="16"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31" name="Straight Connector 130">
                <a:extLst>
                  <a:ext uri="{FF2B5EF4-FFF2-40B4-BE49-F238E27FC236}">
                    <a16:creationId xmlns:a16="http://schemas.microsoft.com/office/drawing/2014/main" id="{D1AB2096-9B57-41FA-9BAD-BABE044B7761}"/>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0" name="Group 4">
              <a:extLst>
                <a:ext uri="{FF2B5EF4-FFF2-40B4-BE49-F238E27FC236}">
                  <a16:creationId xmlns:a16="http://schemas.microsoft.com/office/drawing/2014/main" id="{65C0D304-2CC7-49BE-9253-A040BA5E24DB}"/>
                </a:ext>
              </a:extLst>
            </p:cNvPr>
            <p:cNvGrpSpPr>
              <a:grpSpLocks/>
            </p:cNvGrpSpPr>
            <p:nvPr/>
          </p:nvGrpSpPr>
          <p:grpSpPr bwMode="auto">
            <a:xfrm>
              <a:off x="2646016" y="4767959"/>
              <a:ext cx="1569207" cy="256118"/>
              <a:chOff x="1877152" y="4791247"/>
              <a:chExt cx="623208" cy="214429"/>
            </a:xfrm>
            <a:solidFill>
              <a:schemeClr val="accent2">
                <a:lumMod val="20000"/>
                <a:lumOff val="80000"/>
              </a:schemeClr>
            </a:solidFill>
          </p:grpSpPr>
          <p:sp>
            <p:nvSpPr>
              <p:cNvPr id="121" name="Rectangle 120">
                <a:extLst>
                  <a:ext uri="{FF2B5EF4-FFF2-40B4-BE49-F238E27FC236}">
                    <a16:creationId xmlns:a16="http://schemas.microsoft.com/office/drawing/2014/main" id="{66247BD6-ED90-4FC5-AB3F-850FBA9AC1AD}"/>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22" name="Isosceles Triangle 121">
                <a:extLst>
                  <a:ext uri="{FF2B5EF4-FFF2-40B4-BE49-F238E27FC236}">
                    <a16:creationId xmlns:a16="http://schemas.microsoft.com/office/drawing/2014/main" id="{17AEC778-1958-489D-800A-C1905EC7D42B}"/>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23" name="Isosceles Triangle 122">
                <a:extLst>
                  <a:ext uri="{FF2B5EF4-FFF2-40B4-BE49-F238E27FC236}">
                    <a16:creationId xmlns:a16="http://schemas.microsoft.com/office/drawing/2014/main" id="{B55BC4C4-A99B-4864-AC67-B9734D10BA09}"/>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24" name="Straight Connector 123">
                <a:extLst>
                  <a:ext uri="{FF2B5EF4-FFF2-40B4-BE49-F238E27FC236}">
                    <a16:creationId xmlns:a16="http://schemas.microsoft.com/office/drawing/2014/main" id="{2A88F9CB-329C-4C0D-BD32-43B741C6CF33}"/>
                  </a:ext>
                </a:extLst>
              </p:cNvPr>
              <p:cNvCxnSpPr>
                <a:stCxn id="122"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5" name="Straight Connector 124">
                <a:extLst>
                  <a:ext uri="{FF2B5EF4-FFF2-40B4-BE49-F238E27FC236}">
                    <a16:creationId xmlns:a16="http://schemas.microsoft.com/office/drawing/2014/main" id="{ACBD8CEE-C2C6-4154-88F9-7CBEAF75F484}"/>
                  </a:ext>
                </a:extLst>
              </p:cNvPr>
              <p:cNvCxnSpPr>
                <a:stCxn id="122" idx="0"/>
                <a:endCxn id="122"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6" name="Straight Connector 125">
                <a:extLst>
                  <a:ext uri="{FF2B5EF4-FFF2-40B4-BE49-F238E27FC236}">
                    <a16:creationId xmlns:a16="http://schemas.microsoft.com/office/drawing/2014/main" id="{48794323-4C34-4929-8452-B0C90E199FDE}"/>
                  </a:ext>
                </a:extLst>
              </p:cNvPr>
              <p:cNvCxnSpPr>
                <a:stCxn id="123"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89181387-F0EF-4963-B569-696F1D5F04BB}"/>
                  </a:ext>
                </a:extLst>
              </p:cNvPr>
              <p:cNvCxnSpPr>
                <a:endCxn id="123"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8" name="Straight Connector 127">
                <a:extLst>
                  <a:ext uri="{FF2B5EF4-FFF2-40B4-BE49-F238E27FC236}">
                    <a16:creationId xmlns:a16="http://schemas.microsoft.com/office/drawing/2014/main" id="{F2AD6A43-AFE2-41F4-B896-1A1BD7DD8F51}"/>
                  </a:ext>
                </a:extLst>
              </p:cNvPr>
              <p:cNvCxnSpPr>
                <a:stCxn id="122" idx="4"/>
                <a:endCxn id="123"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45C25738-16E6-47A1-BC7F-AF8D03F763F3}"/>
                  </a:ext>
                </a:extLst>
              </p:cNvPr>
              <p:cNvCxnSpPr>
                <a:stCxn id="122"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1" name="Group 4">
              <a:extLst>
                <a:ext uri="{FF2B5EF4-FFF2-40B4-BE49-F238E27FC236}">
                  <a16:creationId xmlns:a16="http://schemas.microsoft.com/office/drawing/2014/main" id="{0EF21F1B-1BFB-4E8F-A501-F2B5183AB5F9}"/>
                </a:ext>
              </a:extLst>
            </p:cNvPr>
            <p:cNvGrpSpPr>
              <a:grpSpLocks/>
            </p:cNvGrpSpPr>
            <p:nvPr/>
          </p:nvGrpSpPr>
          <p:grpSpPr bwMode="auto">
            <a:xfrm>
              <a:off x="4213630" y="4767959"/>
              <a:ext cx="1569207" cy="256118"/>
              <a:chOff x="1877152" y="4791247"/>
              <a:chExt cx="623208" cy="214429"/>
            </a:xfrm>
            <a:solidFill>
              <a:schemeClr val="accent2">
                <a:lumMod val="20000"/>
                <a:lumOff val="80000"/>
              </a:schemeClr>
            </a:solidFill>
          </p:grpSpPr>
          <p:sp>
            <p:nvSpPr>
              <p:cNvPr id="112" name="Rectangle 111">
                <a:extLst>
                  <a:ext uri="{FF2B5EF4-FFF2-40B4-BE49-F238E27FC236}">
                    <a16:creationId xmlns:a16="http://schemas.microsoft.com/office/drawing/2014/main" id="{34E56305-A0BC-4226-AAE9-A7F4299AB683}"/>
                  </a:ext>
                </a:extLst>
              </p:cNvPr>
              <p:cNvSpPr/>
              <p:nvPr/>
            </p:nvSpPr>
            <p:spPr bwMode="auto">
              <a:xfrm>
                <a:off x="1910073" y="4791246"/>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13" name="Isosceles Triangle 112">
                <a:extLst>
                  <a:ext uri="{FF2B5EF4-FFF2-40B4-BE49-F238E27FC236}">
                    <a16:creationId xmlns:a16="http://schemas.microsoft.com/office/drawing/2014/main" id="{5776E138-7240-4989-A36B-A03B94C76870}"/>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14" name="Isosceles Triangle 113">
                <a:extLst>
                  <a:ext uri="{FF2B5EF4-FFF2-40B4-BE49-F238E27FC236}">
                    <a16:creationId xmlns:a16="http://schemas.microsoft.com/office/drawing/2014/main" id="{A7D60873-9D65-419A-9C55-EB625C6EBD93}"/>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15" name="Straight Connector 114">
                <a:extLst>
                  <a:ext uri="{FF2B5EF4-FFF2-40B4-BE49-F238E27FC236}">
                    <a16:creationId xmlns:a16="http://schemas.microsoft.com/office/drawing/2014/main" id="{53863562-69BC-4C60-B2D3-257DF45B5F95}"/>
                  </a:ext>
                </a:extLst>
              </p:cNvPr>
              <p:cNvCxnSpPr>
                <a:stCxn id="113"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6" name="Straight Connector 115">
                <a:extLst>
                  <a:ext uri="{FF2B5EF4-FFF2-40B4-BE49-F238E27FC236}">
                    <a16:creationId xmlns:a16="http://schemas.microsoft.com/office/drawing/2014/main" id="{8713EFD2-80BF-4384-BD09-A7B254D5DFBF}"/>
                  </a:ext>
                </a:extLst>
              </p:cNvPr>
              <p:cNvCxnSpPr>
                <a:stCxn id="113" idx="0"/>
                <a:endCxn id="113"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2E35E34E-61D5-43D0-828C-76C5FE17A09A}"/>
                  </a:ext>
                </a:extLst>
              </p:cNvPr>
              <p:cNvCxnSpPr>
                <a:stCxn id="114"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CF342C9A-B6C6-4F68-80B3-711688C57A20}"/>
                  </a:ext>
                </a:extLst>
              </p:cNvPr>
              <p:cNvCxnSpPr>
                <a:endCxn id="114"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9" name="Straight Connector 118">
                <a:extLst>
                  <a:ext uri="{FF2B5EF4-FFF2-40B4-BE49-F238E27FC236}">
                    <a16:creationId xmlns:a16="http://schemas.microsoft.com/office/drawing/2014/main" id="{BA8AB06B-2EB4-456E-9B2E-9B2979D03980}"/>
                  </a:ext>
                </a:extLst>
              </p:cNvPr>
              <p:cNvCxnSpPr>
                <a:stCxn id="113" idx="4"/>
                <a:endCxn id="114"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20" name="Straight Connector 119">
                <a:extLst>
                  <a:ext uri="{FF2B5EF4-FFF2-40B4-BE49-F238E27FC236}">
                    <a16:creationId xmlns:a16="http://schemas.microsoft.com/office/drawing/2014/main" id="{AF52E68F-F31D-45CA-B014-F014D1E59065}"/>
                  </a:ext>
                </a:extLst>
              </p:cNvPr>
              <p:cNvCxnSpPr>
                <a:stCxn id="113"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22" name="Group 4">
              <a:extLst>
                <a:ext uri="{FF2B5EF4-FFF2-40B4-BE49-F238E27FC236}">
                  <a16:creationId xmlns:a16="http://schemas.microsoft.com/office/drawing/2014/main" id="{2ED430B9-2DAC-4E4F-8E42-C19818BA011B}"/>
                </a:ext>
              </a:extLst>
            </p:cNvPr>
            <p:cNvGrpSpPr>
              <a:grpSpLocks/>
            </p:cNvGrpSpPr>
            <p:nvPr/>
          </p:nvGrpSpPr>
          <p:grpSpPr bwMode="auto">
            <a:xfrm>
              <a:off x="5781243" y="4767959"/>
              <a:ext cx="1569207" cy="256118"/>
              <a:chOff x="1877152" y="4791247"/>
              <a:chExt cx="623208" cy="214429"/>
            </a:xfrm>
            <a:solidFill>
              <a:schemeClr val="accent2">
                <a:lumMod val="20000"/>
                <a:lumOff val="80000"/>
              </a:schemeClr>
            </a:solidFill>
          </p:grpSpPr>
          <p:sp>
            <p:nvSpPr>
              <p:cNvPr id="103" name="Rectangle 102">
                <a:extLst>
                  <a:ext uri="{FF2B5EF4-FFF2-40B4-BE49-F238E27FC236}">
                    <a16:creationId xmlns:a16="http://schemas.microsoft.com/office/drawing/2014/main" id="{026B27E1-2284-42E2-9336-88860BE1B1F6}"/>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04" name="Isosceles Triangle 103">
                <a:extLst>
                  <a:ext uri="{FF2B5EF4-FFF2-40B4-BE49-F238E27FC236}">
                    <a16:creationId xmlns:a16="http://schemas.microsoft.com/office/drawing/2014/main" id="{02CE37FA-3BD4-4846-BAD2-F2C58DA3D719}"/>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05" name="Isosceles Triangle 104">
                <a:extLst>
                  <a:ext uri="{FF2B5EF4-FFF2-40B4-BE49-F238E27FC236}">
                    <a16:creationId xmlns:a16="http://schemas.microsoft.com/office/drawing/2014/main" id="{A71ECBAB-7AE3-4FF8-8DE7-D3C89E33AD7A}"/>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06" name="Straight Connector 105">
                <a:extLst>
                  <a:ext uri="{FF2B5EF4-FFF2-40B4-BE49-F238E27FC236}">
                    <a16:creationId xmlns:a16="http://schemas.microsoft.com/office/drawing/2014/main" id="{4FD1195C-8B80-49BE-BAC2-89834F312986}"/>
                  </a:ext>
                </a:extLst>
              </p:cNvPr>
              <p:cNvCxnSpPr>
                <a:stCxn id="104"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7" name="Straight Connector 106">
                <a:extLst>
                  <a:ext uri="{FF2B5EF4-FFF2-40B4-BE49-F238E27FC236}">
                    <a16:creationId xmlns:a16="http://schemas.microsoft.com/office/drawing/2014/main" id="{23D4C514-740D-4EFC-BC2B-2537C884D991}"/>
                  </a:ext>
                </a:extLst>
              </p:cNvPr>
              <p:cNvCxnSpPr>
                <a:stCxn id="104" idx="0"/>
                <a:endCxn id="104"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635CDB71-D99E-4486-B71D-AB1915C0CE81}"/>
                  </a:ext>
                </a:extLst>
              </p:cNvPr>
              <p:cNvCxnSpPr>
                <a:stCxn id="105"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8BACFE8B-1E96-4A28-A7E0-66D7B9C2D2D2}"/>
                  </a:ext>
                </a:extLst>
              </p:cNvPr>
              <p:cNvCxnSpPr>
                <a:endCxn id="105"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8B00D608-A0F7-4373-9272-E7014B92B47A}"/>
                  </a:ext>
                </a:extLst>
              </p:cNvPr>
              <p:cNvCxnSpPr>
                <a:stCxn id="104" idx="4"/>
                <a:endCxn id="105"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6B8A0DDF-C347-4594-954B-70E4BF030F5B}"/>
                  </a:ext>
                </a:extLst>
              </p:cNvPr>
              <p:cNvCxnSpPr>
                <a:stCxn id="104"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3" name="Isosceles Triangle 22">
              <a:extLst>
                <a:ext uri="{FF2B5EF4-FFF2-40B4-BE49-F238E27FC236}">
                  <a16:creationId xmlns:a16="http://schemas.microsoft.com/office/drawing/2014/main" id="{96CA0D78-E8AE-4215-AB5A-2D30E4BF75B7}"/>
                </a:ext>
              </a:extLst>
            </p:cNvPr>
            <p:cNvSpPr/>
            <p:nvPr/>
          </p:nvSpPr>
          <p:spPr bwMode="auto">
            <a:xfrm rot="16200000">
              <a:off x="7256640" y="4855002"/>
              <a:ext cx="256819"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24" name="Straight Connector 23">
              <a:extLst>
                <a:ext uri="{FF2B5EF4-FFF2-40B4-BE49-F238E27FC236}">
                  <a16:creationId xmlns:a16="http://schemas.microsoft.com/office/drawing/2014/main" id="{DB6D75DD-C94F-4702-AF56-E9AF8B58DF71}"/>
                </a:ext>
              </a:extLst>
            </p:cNvPr>
            <p:cNvCxnSpPr>
              <a:stCxn id="23" idx="4"/>
            </p:cNvCxnSpPr>
            <p:nvPr/>
          </p:nvCxnSpPr>
          <p:spPr bwMode="auto">
            <a:xfrm flipH="1">
              <a:off x="7343775" y="4767867"/>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6023EDEF-2EFA-4866-95FD-DF93B58037A3}"/>
                </a:ext>
              </a:extLst>
            </p:cNvPr>
            <p:cNvCxnSpPr>
              <a:stCxn id="23" idx="0"/>
              <a:endCxn id="23" idx="2"/>
            </p:cNvCxnSpPr>
            <p:nvPr/>
          </p:nvCxnSpPr>
          <p:spPr bwMode="auto">
            <a:xfrm>
              <a:off x="7343775" y="4896277"/>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26" name="Group 25">
              <a:extLst>
                <a:ext uri="{FF2B5EF4-FFF2-40B4-BE49-F238E27FC236}">
                  <a16:creationId xmlns:a16="http://schemas.microsoft.com/office/drawing/2014/main" id="{033EAFD3-51E3-4C7B-ADE9-6B4879EC4F3A}"/>
                </a:ext>
              </a:extLst>
            </p:cNvPr>
            <p:cNvGrpSpPr/>
            <p:nvPr/>
          </p:nvGrpSpPr>
          <p:grpSpPr>
            <a:xfrm>
              <a:off x="7426114" y="4767957"/>
              <a:ext cx="1112654" cy="256047"/>
              <a:chOff x="6957150" y="4438649"/>
              <a:chExt cx="1580341" cy="300022"/>
            </a:xfrm>
            <a:solidFill>
              <a:schemeClr val="accent2">
                <a:lumMod val="20000"/>
                <a:lumOff val="80000"/>
              </a:schemeClr>
            </a:solidFill>
          </p:grpSpPr>
          <p:sp>
            <p:nvSpPr>
              <p:cNvPr id="100" name="Rectangle 99">
                <a:extLst>
                  <a:ext uri="{FF2B5EF4-FFF2-40B4-BE49-F238E27FC236}">
                    <a16:creationId xmlns:a16="http://schemas.microsoft.com/office/drawing/2014/main" id="{1DBFEB17-17FE-408F-B855-CAA74F3AE31C}"/>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01" name="Straight Connector 100">
                <a:extLst>
                  <a:ext uri="{FF2B5EF4-FFF2-40B4-BE49-F238E27FC236}">
                    <a16:creationId xmlns:a16="http://schemas.microsoft.com/office/drawing/2014/main" id="{E52AD9BB-A9F4-4B3E-8D2D-95E7E33B2F30}"/>
                  </a:ext>
                </a:extLst>
              </p:cNvPr>
              <p:cNvCxnSpPr>
                <a:stCxn id="23"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0CA69FEA-B53D-452F-A233-B1ACB795EBDB}"/>
                  </a:ext>
                </a:extLst>
              </p:cNvPr>
              <p:cNvCxnSpPr>
                <a:stCxn id="23"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7" name="Rectangle 26">
              <a:extLst>
                <a:ext uri="{FF2B5EF4-FFF2-40B4-BE49-F238E27FC236}">
                  <a16:creationId xmlns:a16="http://schemas.microsoft.com/office/drawing/2014/main" id="{AF6F8730-D9F4-4C51-A836-AE2592265858}"/>
                </a:ext>
              </a:extLst>
            </p:cNvPr>
            <p:cNvSpPr/>
            <p:nvPr/>
          </p:nvSpPr>
          <p:spPr bwMode="auto">
            <a:xfrm>
              <a:off x="1985963" y="4767867"/>
              <a:ext cx="577850" cy="256819"/>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28" name="Isosceles Triangle 27">
              <a:extLst>
                <a:ext uri="{FF2B5EF4-FFF2-40B4-BE49-F238E27FC236}">
                  <a16:creationId xmlns:a16="http://schemas.microsoft.com/office/drawing/2014/main" id="{4FFE58A2-05C8-4C10-9AAC-4D2557D950A4}"/>
                </a:ext>
              </a:extLst>
            </p:cNvPr>
            <p:cNvSpPr/>
            <p:nvPr/>
          </p:nvSpPr>
          <p:spPr bwMode="auto">
            <a:xfrm rot="5400000">
              <a:off x="2475884" y="4855796"/>
              <a:ext cx="256819" cy="80962"/>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29" name="Straight Connector 28">
              <a:extLst>
                <a:ext uri="{FF2B5EF4-FFF2-40B4-BE49-F238E27FC236}">
                  <a16:creationId xmlns:a16="http://schemas.microsoft.com/office/drawing/2014/main" id="{004E9C18-B197-4768-821F-5BDDD095EFA3}"/>
                </a:ext>
              </a:extLst>
            </p:cNvPr>
            <p:cNvCxnSpPr>
              <a:stCxn id="28" idx="2"/>
            </p:cNvCxnSpPr>
            <p:nvPr/>
          </p:nvCxnSpPr>
          <p:spPr bwMode="auto">
            <a:xfrm>
              <a:off x="2563813" y="4767867"/>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0F524815-5A66-40D6-9F1E-7CBFE9594700}"/>
                </a:ext>
              </a:extLst>
            </p:cNvPr>
            <p:cNvCxnSpPr>
              <a:endCxn id="28" idx="4"/>
            </p:cNvCxnSpPr>
            <p:nvPr/>
          </p:nvCxnSpPr>
          <p:spPr bwMode="auto">
            <a:xfrm flipH="1">
              <a:off x="2563813" y="4896277"/>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31" name="Group 30">
              <a:extLst>
                <a:ext uri="{FF2B5EF4-FFF2-40B4-BE49-F238E27FC236}">
                  <a16:creationId xmlns:a16="http://schemas.microsoft.com/office/drawing/2014/main" id="{D6A21A5A-4E62-4823-981A-B5087221BE86}"/>
                </a:ext>
              </a:extLst>
            </p:cNvPr>
            <p:cNvGrpSpPr/>
            <p:nvPr/>
          </p:nvGrpSpPr>
          <p:grpSpPr>
            <a:xfrm>
              <a:off x="1986341" y="4767964"/>
              <a:ext cx="577306" cy="256047"/>
              <a:chOff x="103594" y="4438601"/>
              <a:chExt cx="1376015" cy="300064"/>
            </a:xfrm>
            <a:solidFill>
              <a:schemeClr val="accent2">
                <a:lumMod val="20000"/>
                <a:lumOff val="80000"/>
              </a:schemeClr>
            </a:solidFill>
          </p:grpSpPr>
          <p:cxnSp>
            <p:nvCxnSpPr>
              <p:cNvPr id="98" name="Straight Connector 97">
                <a:extLst>
                  <a:ext uri="{FF2B5EF4-FFF2-40B4-BE49-F238E27FC236}">
                    <a16:creationId xmlns:a16="http://schemas.microsoft.com/office/drawing/2014/main" id="{E6DC3B8C-CAA8-4526-8998-AB10FCD19584}"/>
                  </a:ext>
                </a:extLst>
              </p:cNvPr>
              <p:cNvCxnSpPr>
                <a:endCxn id="28"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9" name="Straight Connector 98">
                <a:extLst>
                  <a:ext uri="{FF2B5EF4-FFF2-40B4-BE49-F238E27FC236}">
                    <a16:creationId xmlns:a16="http://schemas.microsoft.com/office/drawing/2014/main" id="{84E31EA2-E203-41DE-812F-4AB6C3ED4400}"/>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cxnSp>
          <p:nvCxnSpPr>
            <p:cNvPr id="32" name="Straight Connector 31">
              <a:extLst>
                <a:ext uri="{FF2B5EF4-FFF2-40B4-BE49-F238E27FC236}">
                  <a16:creationId xmlns:a16="http://schemas.microsoft.com/office/drawing/2014/main" id="{7E3A7C86-95E0-4D74-A8BB-14F5C87D1CF4}"/>
                </a:ext>
              </a:extLst>
            </p:cNvPr>
            <p:cNvCxnSpPr/>
            <p:nvPr/>
          </p:nvCxnSpPr>
          <p:spPr bwMode="auto">
            <a:xfrm>
              <a:off x="2716209" y="5550810"/>
              <a:ext cx="5838825" cy="0"/>
            </a:xfrm>
            <a:prstGeom prst="line">
              <a:avLst/>
            </a:prstGeom>
            <a:noFill/>
            <a:ln w="1905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FFDBF887-D759-4BC0-83C4-32B112A62CBD}"/>
                </a:ext>
              </a:extLst>
            </p:cNvPr>
            <p:cNvCxnSpPr/>
            <p:nvPr/>
          </p:nvCxnSpPr>
          <p:spPr bwMode="auto">
            <a:xfrm>
              <a:off x="1985963" y="5818329"/>
              <a:ext cx="6553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34" name="TextBox 14364">
              <a:extLst>
                <a:ext uri="{FF2B5EF4-FFF2-40B4-BE49-F238E27FC236}">
                  <a16:creationId xmlns:a16="http://schemas.microsoft.com/office/drawing/2014/main" id="{C0CA0AE2-A3B7-42AD-A120-9F22EBA8B4E7}"/>
                </a:ext>
              </a:extLst>
            </p:cNvPr>
            <p:cNvSpPr txBox="1">
              <a:spLocks noChangeArrowheads="1"/>
            </p:cNvSpPr>
            <p:nvPr/>
          </p:nvSpPr>
          <p:spPr bwMode="auto">
            <a:xfrm>
              <a:off x="990600" y="2928938"/>
              <a:ext cx="728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HCLK</a:t>
              </a:r>
            </a:p>
          </p:txBody>
        </p:sp>
        <p:sp>
          <p:nvSpPr>
            <p:cNvPr id="35" name="TextBox 333">
              <a:extLst>
                <a:ext uri="{FF2B5EF4-FFF2-40B4-BE49-F238E27FC236}">
                  <a16:creationId xmlns:a16="http://schemas.microsoft.com/office/drawing/2014/main" id="{AFFE1E71-8579-4145-BD43-1E56237593AE}"/>
                </a:ext>
              </a:extLst>
            </p:cNvPr>
            <p:cNvSpPr txBox="1">
              <a:spLocks noChangeArrowheads="1"/>
            </p:cNvSpPr>
            <p:nvPr/>
          </p:nvSpPr>
          <p:spPr bwMode="auto">
            <a:xfrm>
              <a:off x="282575" y="4110038"/>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HADDR [31: 0]</a:t>
              </a:r>
            </a:p>
          </p:txBody>
        </p:sp>
        <p:sp>
          <p:nvSpPr>
            <p:cNvPr id="36" name="TextBox 334">
              <a:extLst>
                <a:ext uri="{FF2B5EF4-FFF2-40B4-BE49-F238E27FC236}">
                  <a16:creationId xmlns:a16="http://schemas.microsoft.com/office/drawing/2014/main" id="{1B32CBD5-0312-42BF-A6C8-FF480555A7C6}"/>
                </a:ext>
              </a:extLst>
            </p:cNvPr>
            <p:cNvSpPr txBox="1">
              <a:spLocks noChangeArrowheads="1"/>
            </p:cNvSpPr>
            <p:nvPr/>
          </p:nvSpPr>
          <p:spPr bwMode="auto">
            <a:xfrm>
              <a:off x="269875" y="5289550"/>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HWRITE</a:t>
              </a:r>
            </a:p>
          </p:txBody>
        </p:sp>
        <p:sp>
          <p:nvSpPr>
            <p:cNvPr id="37" name="TextBox 335">
              <a:extLst>
                <a:ext uri="{FF2B5EF4-FFF2-40B4-BE49-F238E27FC236}">
                  <a16:creationId xmlns:a16="http://schemas.microsoft.com/office/drawing/2014/main" id="{101D047C-4998-48EA-8991-8D6C8BCE5415}"/>
                </a:ext>
              </a:extLst>
            </p:cNvPr>
            <p:cNvSpPr txBox="1">
              <a:spLocks noChangeArrowheads="1"/>
            </p:cNvSpPr>
            <p:nvPr/>
          </p:nvSpPr>
          <p:spPr bwMode="auto">
            <a:xfrm>
              <a:off x="282575" y="4691063"/>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HRDATA [31: 0]</a:t>
              </a:r>
            </a:p>
          </p:txBody>
        </p:sp>
        <p:sp>
          <p:nvSpPr>
            <p:cNvPr id="38" name="TextBox 336">
              <a:extLst>
                <a:ext uri="{FF2B5EF4-FFF2-40B4-BE49-F238E27FC236}">
                  <a16:creationId xmlns:a16="http://schemas.microsoft.com/office/drawing/2014/main" id="{7716A82C-12A8-4585-8184-9576227D9D16}"/>
                </a:ext>
              </a:extLst>
            </p:cNvPr>
            <p:cNvSpPr txBox="1">
              <a:spLocks noChangeArrowheads="1"/>
            </p:cNvSpPr>
            <p:nvPr/>
          </p:nvSpPr>
          <p:spPr bwMode="auto">
            <a:xfrm>
              <a:off x="282575" y="5838825"/>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HREADY</a:t>
              </a:r>
            </a:p>
          </p:txBody>
        </p:sp>
        <p:sp>
          <p:nvSpPr>
            <p:cNvPr id="39" name="TextBox 358">
              <a:extLst>
                <a:ext uri="{FF2B5EF4-FFF2-40B4-BE49-F238E27FC236}">
                  <a16:creationId xmlns:a16="http://schemas.microsoft.com/office/drawing/2014/main" id="{E258826D-F916-411D-824E-E24A2B1E87DB}"/>
                </a:ext>
              </a:extLst>
            </p:cNvPr>
            <p:cNvSpPr txBox="1">
              <a:spLocks noChangeArrowheads="1"/>
            </p:cNvSpPr>
            <p:nvPr/>
          </p:nvSpPr>
          <p:spPr bwMode="auto">
            <a:xfrm>
              <a:off x="2874170" y="410354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Adres 0 </a:t>
              </a:r>
            </a:p>
          </p:txBody>
        </p:sp>
        <p:sp>
          <p:nvSpPr>
            <p:cNvPr id="40" name="TextBox 359">
              <a:extLst>
                <a:ext uri="{FF2B5EF4-FFF2-40B4-BE49-F238E27FC236}">
                  <a16:creationId xmlns:a16="http://schemas.microsoft.com/office/drawing/2014/main" id="{E59C9370-C690-4F6A-B909-FFD918363C4B}"/>
                </a:ext>
              </a:extLst>
            </p:cNvPr>
            <p:cNvSpPr txBox="1">
              <a:spLocks noChangeArrowheads="1"/>
            </p:cNvSpPr>
            <p:nvPr/>
          </p:nvSpPr>
          <p:spPr bwMode="auto">
            <a:xfrm>
              <a:off x="4468813" y="409275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adres 1 </a:t>
              </a:r>
            </a:p>
          </p:txBody>
        </p:sp>
        <p:sp>
          <p:nvSpPr>
            <p:cNvPr id="41" name="TextBox 360">
              <a:extLst>
                <a:ext uri="{FF2B5EF4-FFF2-40B4-BE49-F238E27FC236}">
                  <a16:creationId xmlns:a16="http://schemas.microsoft.com/office/drawing/2014/main" id="{86D826AE-CE47-4962-972B-EE74D241C843}"/>
                </a:ext>
              </a:extLst>
            </p:cNvPr>
            <p:cNvSpPr txBox="1">
              <a:spLocks noChangeArrowheads="1"/>
            </p:cNvSpPr>
            <p:nvPr/>
          </p:nvSpPr>
          <p:spPr bwMode="auto">
            <a:xfrm>
              <a:off x="5978525" y="409275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Adres 2 </a:t>
              </a:r>
            </a:p>
          </p:txBody>
        </p:sp>
        <p:sp>
          <p:nvSpPr>
            <p:cNvPr id="42" name="TextBox 361">
              <a:extLst>
                <a:ext uri="{FF2B5EF4-FFF2-40B4-BE49-F238E27FC236}">
                  <a16:creationId xmlns:a16="http://schemas.microsoft.com/office/drawing/2014/main" id="{0EDEBDAF-59E4-4C71-A7A4-F22509AED057}"/>
                </a:ext>
              </a:extLst>
            </p:cNvPr>
            <p:cNvSpPr txBox="1">
              <a:spLocks noChangeArrowheads="1"/>
            </p:cNvSpPr>
            <p:nvPr/>
          </p:nvSpPr>
          <p:spPr bwMode="auto">
            <a:xfrm>
              <a:off x="7508875" y="4092754"/>
              <a:ext cx="1236663" cy="345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Adres 3 </a:t>
              </a:r>
            </a:p>
          </p:txBody>
        </p:sp>
        <p:sp>
          <p:nvSpPr>
            <p:cNvPr id="43" name="TextBox 362">
              <a:extLst>
                <a:ext uri="{FF2B5EF4-FFF2-40B4-BE49-F238E27FC236}">
                  <a16:creationId xmlns:a16="http://schemas.microsoft.com/office/drawing/2014/main" id="{39A31A9D-527B-43A5-9D18-A3FC7E787A4D}"/>
                </a:ext>
              </a:extLst>
            </p:cNvPr>
            <p:cNvSpPr txBox="1">
              <a:spLocks noChangeArrowheads="1"/>
            </p:cNvSpPr>
            <p:nvPr/>
          </p:nvSpPr>
          <p:spPr bwMode="auto">
            <a:xfrm>
              <a:off x="4371975" y="4728020"/>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Verileri Oku 0 </a:t>
              </a:r>
            </a:p>
          </p:txBody>
        </p:sp>
        <p:grpSp>
          <p:nvGrpSpPr>
            <p:cNvPr id="44" name="Group 4">
              <a:extLst>
                <a:ext uri="{FF2B5EF4-FFF2-40B4-BE49-F238E27FC236}">
                  <a16:creationId xmlns:a16="http://schemas.microsoft.com/office/drawing/2014/main" id="{6D496872-9DFF-4B8B-9368-474FE049CEE4}"/>
                </a:ext>
              </a:extLst>
            </p:cNvPr>
            <p:cNvGrpSpPr>
              <a:grpSpLocks/>
            </p:cNvGrpSpPr>
            <p:nvPr/>
          </p:nvGrpSpPr>
          <p:grpSpPr bwMode="auto">
            <a:xfrm>
              <a:off x="2646016" y="3539771"/>
              <a:ext cx="1569207" cy="256118"/>
              <a:chOff x="1877152" y="4791247"/>
              <a:chExt cx="623208" cy="214429"/>
            </a:xfrm>
            <a:solidFill>
              <a:schemeClr val="accent5">
                <a:lumMod val="40000"/>
                <a:lumOff val="60000"/>
              </a:schemeClr>
            </a:solidFill>
          </p:grpSpPr>
          <p:sp>
            <p:nvSpPr>
              <p:cNvPr id="89" name="Rectangle 88">
                <a:extLst>
                  <a:ext uri="{FF2B5EF4-FFF2-40B4-BE49-F238E27FC236}">
                    <a16:creationId xmlns:a16="http://schemas.microsoft.com/office/drawing/2014/main" id="{7BF10DA9-BF79-4E15-9584-8C0814C80806}"/>
                  </a:ext>
                </a:extLst>
              </p:cNvPr>
              <p:cNvSpPr/>
              <p:nvPr/>
            </p:nvSpPr>
            <p:spPr bwMode="auto">
              <a:xfrm>
                <a:off x="1910073" y="4791246"/>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90" name="Isosceles Triangle 89">
                <a:extLst>
                  <a:ext uri="{FF2B5EF4-FFF2-40B4-BE49-F238E27FC236}">
                    <a16:creationId xmlns:a16="http://schemas.microsoft.com/office/drawing/2014/main" id="{C0844F34-1472-44A2-96D1-008CFB4BBFB3}"/>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91" name="Isosceles Triangle 90">
                <a:extLst>
                  <a:ext uri="{FF2B5EF4-FFF2-40B4-BE49-F238E27FC236}">
                    <a16:creationId xmlns:a16="http://schemas.microsoft.com/office/drawing/2014/main" id="{7E4C7990-4B2B-446A-B19D-017AA894BE08}"/>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92" name="Straight Connector 91">
                <a:extLst>
                  <a:ext uri="{FF2B5EF4-FFF2-40B4-BE49-F238E27FC236}">
                    <a16:creationId xmlns:a16="http://schemas.microsoft.com/office/drawing/2014/main" id="{C68E85A9-5142-4EC4-A5AE-6E4A0990A63C}"/>
                  </a:ext>
                </a:extLst>
              </p:cNvPr>
              <p:cNvCxnSpPr>
                <a:stCxn id="90"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A51A2F27-EC9A-463A-81C2-53A90921C87B}"/>
                  </a:ext>
                </a:extLst>
              </p:cNvPr>
              <p:cNvCxnSpPr>
                <a:stCxn id="90" idx="0"/>
                <a:endCxn id="90"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9B610EA5-D995-4791-8997-28210EB35649}"/>
                  </a:ext>
                </a:extLst>
              </p:cNvPr>
              <p:cNvCxnSpPr>
                <a:stCxn id="91"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EA9E9E7E-ED5B-4CDF-AFB6-2C6F1391E8C8}"/>
                  </a:ext>
                </a:extLst>
              </p:cNvPr>
              <p:cNvCxnSpPr>
                <a:endCxn id="91"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401E0C1C-37D9-41F5-A324-175FD5908379}"/>
                  </a:ext>
                </a:extLst>
              </p:cNvPr>
              <p:cNvCxnSpPr>
                <a:stCxn id="90" idx="4"/>
                <a:endCxn id="91"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AF1852F8-E14F-47FD-994B-2FFA8E82D934}"/>
                  </a:ext>
                </a:extLst>
              </p:cNvPr>
              <p:cNvCxnSpPr>
                <a:stCxn id="90"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45" name="Group 4">
              <a:extLst>
                <a:ext uri="{FF2B5EF4-FFF2-40B4-BE49-F238E27FC236}">
                  <a16:creationId xmlns:a16="http://schemas.microsoft.com/office/drawing/2014/main" id="{8429C7E2-83D2-4384-8AD5-E2114C8FC338}"/>
                </a:ext>
              </a:extLst>
            </p:cNvPr>
            <p:cNvGrpSpPr>
              <a:grpSpLocks/>
            </p:cNvGrpSpPr>
            <p:nvPr/>
          </p:nvGrpSpPr>
          <p:grpSpPr bwMode="auto">
            <a:xfrm>
              <a:off x="4213630" y="3539771"/>
              <a:ext cx="1569207" cy="256118"/>
              <a:chOff x="1877152" y="4791247"/>
              <a:chExt cx="623208" cy="214429"/>
            </a:xfrm>
            <a:solidFill>
              <a:schemeClr val="accent5">
                <a:lumMod val="40000"/>
                <a:lumOff val="60000"/>
              </a:schemeClr>
            </a:solidFill>
          </p:grpSpPr>
          <p:sp>
            <p:nvSpPr>
              <p:cNvPr id="80" name="Rectangle 79">
                <a:extLst>
                  <a:ext uri="{FF2B5EF4-FFF2-40B4-BE49-F238E27FC236}">
                    <a16:creationId xmlns:a16="http://schemas.microsoft.com/office/drawing/2014/main" id="{67EC9942-BCB4-4B9B-8AB7-D7340F331DF5}"/>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81" name="Isosceles Triangle 80">
                <a:extLst>
                  <a:ext uri="{FF2B5EF4-FFF2-40B4-BE49-F238E27FC236}">
                    <a16:creationId xmlns:a16="http://schemas.microsoft.com/office/drawing/2014/main" id="{05C97862-AF10-49D2-89CF-4FA9112018C9}"/>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82" name="Isosceles Triangle 81">
                <a:extLst>
                  <a:ext uri="{FF2B5EF4-FFF2-40B4-BE49-F238E27FC236}">
                    <a16:creationId xmlns:a16="http://schemas.microsoft.com/office/drawing/2014/main" id="{0934CED9-E9EE-4828-84B2-81EF04F7C732}"/>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83" name="Straight Connector 82">
                <a:extLst>
                  <a:ext uri="{FF2B5EF4-FFF2-40B4-BE49-F238E27FC236}">
                    <a16:creationId xmlns:a16="http://schemas.microsoft.com/office/drawing/2014/main" id="{336560BE-DCCD-4FEB-9B82-1BE64552A1E3}"/>
                  </a:ext>
                </a:extLst>
              </p:cNvPr>
              <p:cNvCxnSpPr>
                <a:stCxn id="81"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A6844C96-B04D-4A6E-B498-8BC7CA14DE7B}"/>
                  </a:ext>
                </a:extLst>
              </p:cNvPr>
              <p:cNvCxnSpPr>
                <a:stCxn id="81" idx="0"/>
                <a:endCxn id="81"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41A04B6C-28BA-444D-A836-16532182EF55}"/>
                  </a:ext>
                </a:extLst>
              </p:cNvPr>
              <p:cNvCxnSpPr>
                <a:stCxn id="82"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F9BB46F3-36E0-480D-BC5C-ECD0F5650C8B}"/>
                  </a:ext>
                </a:extLst>
              </p:cNvPr>
              <p:cNvCxnSpPr>
                <a:endCxn id="82"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88916D35-1D3E-4929-8BD5-D092415F73AA}"/>
                  </a:ext>
                </a:extLst>
              </p:cNvPr>
              <p:cNvCxnSpPr>
                <a:stCxn id="81" idx="4"/>
                <a:endCxn id="82"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E691DE71-06C4-43FA-84AB-5F758297D062}"/>
                  </a:ext>
                </a:extLst>
              </p:cNvPr>
              <p:cNvCxnSpPr>
                <a:stCxn id="81"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46" name="Group 4">
              <a:extLst>
                <a:ext uri="{FF2B5EF4-FFF2-40B4-BE49-F238E27FC236}">
                  <a16:creationId xmlns:a16="http://schemas.microsoft.com/office/drawing/2014/main" id="{BA6550CB-BDC4-4F40-A35B-51A10B6250F4}"/>
                </a:ext>
              </a:extLst>
            </p:cNvPr>
            <p:cNvGrpSpPr>
              <a:grpSpLocks/>
            </p:cNvGrpSpPr>
            <p:nvPr/>
          </p:nvGrpSpPr>
          <p:grpSpPr bwMode="auto">
            <a:xfrm>
              <a:off x="5793943" y="3539771"/>
              <a:ext cx="1569207" cy="256118"/>
              <a:chOff x="1877152" y="4791247"/>
              <a:chExt cx="623208" cy="214429"/>
            </a:xfrm>
            <a:solidFill>
              <a:schemeClr val="accent5">
                <a:lumMod val="40000"/>
                <a:lumOff val="60000"/>
              </a:schemeClr>
            </a:solidFill>
          </p:grpSpPr>
          <p:sp>
            <p:nvSpPr>
              <p:cNvPr id="71" name="Rectangle 70">
                <a:extLst>
                  <a:ext uri="{FF2B5EF4-FFF2-40B4-BE49-F238E27FC236}">
                    <a16:creationId xmlns:a16="http://schemas.microsoft.com/office/drawing/2014/main" id="{B48925E8-D045-4BFE-A204-3FCFB4E5D308}"/>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72" name="Isosceles Triangle 71">
                <a:extLst>
                  <a:ext uri="{FF2B5EF4-FFF2-40B4-BE49-F238E27FC236}">
                    <a16:creationId xmlns:a16="http://schemas.microsoft.com/office/drawing/2014/main" id="{BFF0CAFB-E51C-4359-A919-35D95E175AE8}"/>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73" name="Isosceles Triangle 72">
                <a:extLst>
                  <a:ext uri="{FF2B5EF4-FFF2-40B4-BE49-F238E27FC236}">
                    <a16:creationId xmlns:a16="http://schemas.microsoft.com/office/drawing/2014/main" id="{50F21196-8ACD-4611-9C5A-2B74C79AB9A0}"/>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74" name="Straight Connector 73">
                <a:extLst>
                  <a:ext uri="{FF2B5EF4-FFF2-40B4-BE49-F238E27FC236}">
                    <a16:creationId xmlns:a16="http://schemas.microsoft.com/office/drawing/2014/main" id="{6BD93774-6970-4F81-95AF-A59817328943}"/>
                  </a:ext>
                </a:extLst>
              </p:cNvPr>
              <p:cNvCxnSpPr>
                <a:stCxn id="72"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66D02D18-2870-477E-9235-BC6313EAD947}"/>
                  </a:ext>
                </a:extLst>
              </p:cNvPr>
              <p:cNvCxnSpPr>
                <a:stCxn id="72" idx="0"/>
                <a:endCxn id="72"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7AB468F7-888F-43E8-8923-47183BEEA8F0}"/>
                  </a:ext>
                </a:extLst>
              </p:cNvPr>
              <p:cNvCxnSpPr>
                <a:stCxn id="73"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37CEE987-01CA-4E68-BF10-BE5DC75EC4C0}"/>
                  </a:ext>
                </a:extLst>
              </p:cNvPr>
              <p:cNvCxnSpPr>
                <a:endCxn id="73"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5B7541A7-59F6-4EB0-8642-31D3BA1523C1}"/>
                  </a:ext>
                </a:extLst>
              </p:cNvPr>
              <p:cNvCxnSpPr>
                <a:stCxn id="72" idx="4"/>
                <a:endCxn id="73"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B10B5345-54EB-4C2A-920C-0193B11A7F2D}"/>
                  </a:ext>
                </a:extLst>
              </p:cNvPr>
              <p:cNvCxnSpPr>
                <a:stCxn id="72"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47" name="Isosceles Triangle 46">
              <a:extLst>
                <a:ext uri="{FF2B5EF4-FFF2-40B4-BE49-F238E27FC236}">
                  <a16:creationId xmlns:a16="http://schemas.microsoft.com/office/drawing/2014/main" id="{620F5A33-E6A5-4D60-B765-15B2C2542F61}"/>
                </a:ext>
              </a:extLst>
            </p:cNvPr>
            <p:cNvSpPr/>
            <p:nvPr/>
          </p:nvSpPr>
          <p:spPr bwMode="auto">
            <a:xfrm rot="16200000">
              <a:off x="7257532" y="3627085"/>
              <a:ext cx="255035" cy="82550"/>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48" name="Straight Connector 47">
              <a:extLst>
                <a:ext uri="{FF2B5EF4-FFF2-40B4-BE49-F238E27FC236}">
                  <a16:creationId xmlns:a16="http://schemas.microsoft.com/office/drawing/2014/main" id="{3D11017B-7818-485C-8374-82D894416D79}"/>
                </a:ext>
              </a:extLst>
            </p:cNvPr>
            <p:cNvCxnSpPr>
              <a:stCxn id="47" idx="4"/>
            </p:cNvCxnSpPr>
            <p:nvPr/>
          </p:nvCxnSpPr>
          <p:spPr bwMode="auto">
            <a:xfrm flipH="1">
              <a:off x="7343775" y="3540842"/>
              <a:ext cx="82550"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828BC9DA-5452-4F6C-B8C1-63950385F7DE}"/>
                </a:ext>
              </a:extLst>
            </p:cNvPr>
            <p:cNvCxnSpPr>
              <a:stCxn id="47" idx="0"/>
              <a:endCxn id="47" idx="2"/>
            </p:cNvCxnSpPr>
            <p:nvPr/>
          </p:nvCxnSpPr>
          <p:spPr bwMode="auto">
            <a:xfrm>
              <a:off x="7343775" y="3669252"/>
              <a:ext cx="82550" cy="12662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50" name="Group 49">
              <a:extLst>
                <a:ext uri="{FF2B5EF4-FFF2-40B4-BE49-F238E27FC236}">
                  <a16:creationId xmlns:a16="http://schemas.microsoft.com/office/drawing/2014/main" id="{DA54DA98-2DEC-4EEF-BCE5-2D12295AF293}"/>
                </a:ext>
              </a:extLst>
            </p:cNvPr>
            <p:cNvGrpSpPr/>
            <p:nvPr/>
          </p:nvGrpSpPr>
          <p:grpSpPr>
            <a:xfrm>
              <a:off x="7426114" y="3539769"/>
              <a:ext cx="1112654" cy="256047"/>
              <a:chOff x="6957150" y="4438649"/>
              <a:chExt cx="1580341" cy="300022"/>
            </a:xfrm>
            <a:solidFill>
              <a:schemeClr val="accent5">
                <a:lumMod val="40000"/>
                <a:lumOff val="60000"/>
              </a:schemeClr>
            </a:solidFill>
          </p:grpSpPr>
          <p:sp>
            <p:nvSpPr>
              <p:cNvPr id="68" name="Rectangle 67">
                <a:extLst>
                  <a:ext uri="{FF2B5EF4-FFF2-40B4-BE49-F238E27FC236}">
                    <a16:creationId xmlns:a16="http://schemas.microsoft.com/office/drawing/2014/main" id="{10DCF498-B647-42F6-AB99-71DE46DC3797}"/>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69" name="Straight Connector 68">
                <a:extLst>
                  <a:ext uri="{FF2B5EF4-FFF2-40B4-BE49-F238E27FC236}">
                    <a16:creationId xmlns:a16="http://schemas.microsoft.com/office/drawing/2014/main" id="{7EABF0E8-50D7-4E1E-B02A-D5F16AEDC049}"/>
                  </a:ext>
                </a:extLst>
              </p:cNvPr>
              <p:cNvCxnSpPr>
                <a:stCxn id="47" idx="4"/>
              </p:cNvCxnSpPr>
              <p:nvPr/>
            </p:nvCxnSpPr>
            <p:spPr bwMode="auto">
              <a:xfrm>
                <a:off x="6957150" y="4438650"/>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AFFAE9D5-9784-4C27-8B74-E34238B32E5C}"/>
                  </a:ext>
                </a:extLst>
              </p:cNvPr>
              <p:cNvCxnSpPr>
                <a:stCxn id="47" idx="2"/>
              </p:cNvCxnSpPr>
              <p:nvPr/>
            </p:nvCxnSpPr>
            <p:spPr bwMode="auto">
              <a:xfrm>
                <a:off x="6957150" y="4738671"/>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1" name="Rectangle 50">
              <a:extLst>
                <a:ext uri="{FF2B5EF4-FFF2-40B4-BE49-F238E27FC236}">
                  <a16:creationId xmlns:a16="http://schemas.microsoft.com/office/drawing/2014/main" id="{35569D3C-52A1-461D-8CE6-C478F242BF23}"/>
                </a:ext>
              </a:extLst>
            </p:cNvPr>
            <p:cNvSpPr/>
            <p:nvPr/>
          </p:nvSpPr>
          <p:spPr bwMode="auto">
            <a:xfrm>
              <a:off x="1985963" y="3540842"/>
              <a:ext cx="577850" cy="255035"/>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52" name="Isosceles Triangle 51">
              <a:extLst>
                <a:ext uri="{FF2B5EF4-FFF2-40B4-BE49-F238E27FC236}">
                  <a16:creationId xmlns:a16="http://schemas.microsoft.com/office/drawing/2014/main" id="{2BBC9FD4-0C15-483D-96B1-54DA5BB8833E}"/>
                </a:ext>
              </a:extLst>
            </p:cNvPr>
            <p:cNvSpPr/>
            <p:nvPr/>
          </p:nvSpPr>
          <p:spPr bwMode="auto">
            <a:xfrm rot="5400000">
              <a:off x="2476776" y="3627879"/>
              <a:ext cx="255035"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53" name="Straight Connector 52">
              <a:extLst>
                <a:ext uri="{FF2B5EF4-FFF2-40B4-BE49-F238E27FC236}">
                  <a16:creationId xmlns:a16="http://schemas.microsoft.com/office/drawing/2014/main" id="{D678E490-FE19-48EE-B15D-E7CCA954EEB9}"/>
                </a:ext>
              </a:extLst>
            </p:cNvPr>
            <p:cNvCxnSpPr>
              <a:stCxn id="52" idx="2"/>
            </p:cNvCxnSpPr>
            <p:nvPr/>
          </p:nvCxnSpPr>
          <p:spPr bwMode="auto">
            <a:xfrm>
              <a:off x="2563813" y="3540842"/>
              <a:ext cx="80962" cy="1284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DCBECDD8-87F9-46CF-8ABA-D42DC4176F75}"/>
                </a:ext>
              </a:extLst>
            </p:cNvPr>
            <p:cNvCxnSpPr>
              <a:endCxn id="52" idx="4"/>
            </p:cNvCxnSpPr>
            <p:nvPr/>
          </p:nvCxnSpPr>
          <p:spPr bwMode="auto">
            <a:xfrm flipH="1">
              <a:off x="2563813" y="3669252"/>
              <a:ext cx="80962" cy="12662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55" name="Group 54">
              <a:extLst>
                <a:ext uri="{FF2B5EF4-FFF2-40B4-BE49-F238E27FC236}">
                  <a16:creationId xmlns:a16="http://schemas.microsoft.com/office/drawing/2014/main" id="{66791199-006D-42AD-85E2-E9BC0A0411BF}"/>
                </a:ext>
              </a:extLst>
            </p:cNvPr>
            <p:cNvGrpSpPr/>
            <p:nvPr/>
          </p:nvGrpSpPr>
          <p:grpSpPr>
            <a:xfrm>
              <a:off x="1986341" y="3539776"/>
              <a:ext cx="577306" cy="256047"/>
              <a:chOff x="103594" y="4438601"/>
              <a:chExt cx="1376015" cy="300064"/>
            </a:xfrm>
            <a:solidFill>
              <a:schemeClr val="accent5">
                <a:lumMod val="40000"/>
                <a:lumOff val="60000"/>
              </a:schemeClr>
            </a:solidFill>
          </p:grpSpPr>
          <p:cxnSp>
            <p:nvCxnSpPr>
              <p:cNvPr id="66" name="Straight Connector 65">
                <a:extLst>
                  <a:ext uri="{FF2B5EF4-FFF2-40B4-BE49-F238E27FC236}">
                    <a16:creationId xmlns:a16="http://schemas.microsoft.com/office/drawing/2014/main" id="{B0C6BD81-9409-4784-AD50-5C2E9131FED7}"/>
                  </a:ext>
                </a:extLst>
              </p:cNvPr>
              <p:cNvCxnSpPr>
                <a:endCxn id="52" idx="2"/>
              </p:cNvCxnSpPr>
              <p:nvPr/>
            </p:nvCxnSpPr>
            <p:spPr bwMode="auto">
              <a:xfrm>
                <a:off x="103594" y="4438601"/>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E0B06DBA-CEDD-4A82-80FA-D04AB1787DB6}"/>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6" name="TextBox 222">
              <a:extLst>
                <a:ext uri="{FF2B5EF4-FFF2-40B4-BE49-F238E27FC236}">
                  <a16:creationId xmlns:a16="http://schemas.microsoft.com/office/drawing/2014/main" id="{11BE00CA-8004-46E7-B3EB-6320B18DC37F}"/>
                </a:ext>
              </a:extLst>
            </p:cNvPr>
            <p:cNvSpPr txBox="1">
              <a:spLocks noChangeArrowheads="1"/>
            </p:cNvSpPr>
            <p:nvPr/>
          </p:nvSpPr>
          <p:spPr bwMode="auto">
            <a:xfrm>
              <a:off x="282575" y="3513138"/>
              <a:ext cx="1481138"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a:t>
              </a:r>
            </a:p>
          </p:txBody>
        </p:sp>
        <p:sp>
          <p:nvSpPr>
            <p:cNvPr id="57" name="TextBox 223">
              <a:extLst>
                <a:ext uri="{FF2B5EF4-FFF2-40B4-BE49-F238E27FC236}">
                  <a16:creationId xmlns:a16="http://schemas.microsoft.com/office/drawing/2014/main" id="{0E777A2F-B7E0-48B1-8E0A-216DF0CC5CAF}"/>
                </a:ext>
              </a:extLst>
            </p:cNvPr>
            <p:cNvSpPr txBox="1">
              <a:spLocks noChangeArrowheads="1"/>
            </p:cNvSpPr>
            <p:nvPr/>
          </p:nvSpPr>
          <p:spPr bwMode="auto">
            <a:xfrm>
              <a:off x="2900363" y="349726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 0 </a:t>
              </a:r>
            </a:p>
          </p:txBody>
        </p:sp>
        <p:sp>
          <p:nvSpPr>
            <p:cNvPr id="58" name="TextBox 224">
              <a:extLst>
                <a:ext uri="{FF2B5EF4-FFF2-40B4-BE49-F238E27FC236}">
                  <a16:creationId xmlns:a16="http://schemas.microsoft.com/office/drawing/2014/main" id="{90A7D5FD-26C3-4E24-A5B1-E80452B1D2EC}"/>
                </a:ext>
              </a:extLst>
            </p:cNvPr>
            <p:cNvSpPr txBox="1">
              <a:spLocks noChangeArrowheads="1"/>
            </p:cNvSpPr>
            <p:nvPr/>
          </p:nvSpPr>
          <p:spPr bwMode="auto">
            <a:xfrm>
              <a:off x="4494213" y="3497264"/>
              <a:ext cx="1236662"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 1 </a:t>
              </a:r>
            </a:p>
          </p:txBody>
        </p:sp>
        <p:sp>
          <p:nvSpPr>
            <p:cNvPr id="59" name="TextBox 225">
              <a:extLst>
                <a:ext uri="{FF2B5EF4-FFF2-40B4-BE49-F238E27FC236}">
                  <a16:creationId xmlns:a16="http://schemas.microsoft.com/office/drawing/2014/main" id="{DE0D9819-3B4A-4E87-AB2E-127597E46BC2}"/>
                </a:ext>
              </a:extLst>
            </p:cNvPr>
            <p:cNvSpPr txBox="1">
              <a:spLocks noChangeArrowheads="1"/>
            </p:cNvSpPr>
            <p:nvPr/>
          </p:nvSpPr>
          <p:spPr bwMode="auto">
            <a:xfrm>
              <a:off x="6042025" y="349726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 2 </a:t>
              </a:r>
            </a:p>
          </p:txBody>
        </p:sp>
        <p:sp>
          <p:nvSpPr>
            <p:cNvPr id="60" name="TextBox 226">
              <a:extLst>
                <a:ext uri="{FF2B5EF4-FFF2-40B4-BE49-F238E27FC236}">
                  <a16:creationId xmlns:a16="http://schemas.microsoft.com/office/drawing/2014/main" id="{8D3A0121-8318-483D-8272-7E5A85F0572E}"/>
                </a:ext>
              </a:extLst>
            </p:cNvPr>
            <p:cNvSpPr txBox="1">
              <a:spLocks noChangeArrowheads="1"/>
            </p:cNvSpPr>
            <p:nvPr/>
          </p:nvSpPr>
          <p:spPr bwMode="auto">
            <a:xfrm>
              <a:off x="7546975" y="3497264"/>
              <a:ext cx="1236663"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 3 </a:t>
              </a:r>
            </a:p>
          </p:txBody>
        </p:sp>
        <p:sp>
          <p:nvSpPr>
            <p:cNvPr id="61" name="TextBox 227">
              <a:extLst>
                <a:ext uri="{FF2B5EF4-FFF2-40B4-BE49-F238E27FC236}">
                  <a16:creationId xmlns:a16="http://schemas.microsoft.com/office/drawing/2014/main" id="{C7496AFF-83D1-46A2-A725-C88600D3B415}"/>
                </a:ext>
              </a:extLst>
            </p:cNvPr>
            <p:cNvSpPr txBox="1">
              <a:spLocks noChangeArrowheads="1"/>
            </p:cNvSpPr>
            <p:nvPr/>
          </p:nvSpPr>
          <p:spPr bwMode="auto">
            <a:xfrm>
              <a:off x="5899150" y="4716673"/>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Verileri Oku 1 </a:t>
              </a:r>
            </a:p>
          </p:txBody>
        </p:sp>
        <p:sp>
          <p:nvSpPr>
            <p:cNvPr id="62" name="TextBox 228">
              <a:extLst>
                <a:ext uri="{FF2B5EF4-FFF2-40B4-BE49-F238E27FC236}">
                  <a16:creationId xmlns:a16="http://schemas.microsoft.com/office/drawing/2014/main" id="{40538ACA-C638-4017-97E9-C76D0222B96F}"/>
                </a:ext>
              </a:extLst>
            </p:cNvPr>
            <p:cNvSpPr txBox="1">
              <a:spLocks noChangeArrowheads="1"/>
            </p:cNvSpPr>
            <p:nvPr/>
          </p:nvSpPr>
          <p:spPr bwMode="auto">
            <a:xfrm>
              <a:off x="7389813" y="4716673"/>
              <a:ext cx="1349375" cy="34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Verileri Oku 2 </a:t>
              </a:r>
            </a:p>
          </p:txBody>
        </p:sp>
        <p:cxnSp>
          <p:nvCxnSpPr>
            <p:cNvPr id="63" name="Straight Connector 62">
              <a:extLst>
                <a:ext uri="{FF2B5EF4-FFF2-40B4-BE49-F238E27FC236}">
                  <a16:creationId xmlns:a16="http://schemas.microsoft.com/office/drawing/2014/main" id="{82BC8D1C-D48D-4CBC-9EBA-2D52F55126B5}"/>
                </a:ext>
              </a:extLst>
            </p:cNvPr>
            <p:cNvCxnSpPr/>
            <p:nvPr/>
          </p:nvCxnSpPr>
          <p:spPr bwMode="auto">
            <a:xfrm>
              <a:off x="2560638" y="5304691"/>
              <a:ext cx="139700" cy="246118"/>
            </a:xfrm>
            <a:prstGeom prst="line">
              <a:avLst/>
            </a:prstGeom>
            <a:noFill/>
            <a:ln w="19050" cap="flat" cmpd="sng" algn="ctr">
              <a:solidFill>
                <a:srgbClr val="FF0000"/>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36D7B20D-9014-4B40-8D16-699C2DA38508}"/>
                </a:ext>
              </a:extLst>
            </p:cNvPr>
            <p:cNvCxnSpPr/>
            <p:nvPr/>
          </p:nvCxnSpPr>
          <p:spPr bwMode="auto">
            <a:xfrm>
              <a:off x="1968500" y="5308257"/>
              <a:ext cx="593725"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5" name="Curved Connector 2">
              <a:extLst>
                <a:ext uri="{FF2B5EF4-FFF2-40B4-BE49-F238E27FC236}">
                  <a16:creationId xmlns:a16="http://schemas.microsoft.com/office/drawing/2014/main" id="{3C238BF3-7071-4B5B-B00E-89F8207F295B}"/>
                </a:ext>
              </a:extLst>
            </p:cNvPr>
            <p:cNvCxnSpPr>
              <a:stCxn id="153" idx="2"/>
              <a:endCxn id="43" idx="0"/>
            </p:cNvCxnSpPr>
            <p:nvPr/>
          </p:nvCxnSpPr>
          <p:spPr bwMode="auto">
            <a:xfrm rot="16200000" flipH="1">
              <a:off x="4070855" y="3752212"/>
              <a:ext cx="335304" cy="1616311"/>
            </a:xfrm>
            <a:prstGeom prst="curvedConnector3">
              <a:avLst>
                <a:gd name="adj1" fmla="val 50000"/>
              </a:avLst>
            </a:prstGeom>
            <a:noFill/>
            <a:ln w="19050" cap="flat" cmpd="sng" algn="ctr">
              <a:solidFill>
                <a:schemeClr val="bg1">
                  <a:lumMod val="50000"/>
                </a:schemeClr>
              </a:solidFill>
              <a:prstDash val="solid"/>
              <a:round/>
              <a:headEnd type="none" w="med" len="med"/>
              <a:tailEnd type="triangle" w="lg" len="lg"/>
            </a:ln>
            <a:effectLst/>
          </p:spPr>
        </p:cxnSp>
      </p:grpSp>
    </p:spTree>
    <p:extLst>
      <p:ext uri="{BB962C8B-B14F-4D97-AF65-F5344CB8AC3E}">
        <p14:creationId xmlns:p14="http://schemas.microsoft.com/office/powerpoint/2010/main" val="2127944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US" dirty="0"/>
              <a:t>Temel Yazma Transferi</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413970"/>
            <a:ext cx="11180763" cy="4086225"/>
          </a:xfrm>
        </p:spPr>
        <p:txBody>
          <a:bodyPr wrap="square" numCol="1" anchor="t" anchorCtr="0" compatLnSpc="1">
            <a:prstTxWarp prst="textNoShape">
              <a:avLst/>
            </a:prstTxWarp>
          </a:bodyPr>
          <a:lstStyle/>
          <a:p>
            <a:pPr algn="l" rtl="0"/>
            <a:r>
              <a:rPr lang="en-US" dirty="0"/>
              <a:t>Bekleme durumu olmayan basit bir yazma aktarımı düşünün:</a:t>
            </a:r>
            <a:endParaRPr lang="en-US" altLang="en-US" dirty="0">
              <a:ea typeface="ＭＳ Ｐゴシック" panose="020B0600070205080204" pitchFamily="34" charset="-128"/>
            </a:endParaRPr>
          </a:p>
          <a:p>
            <a:pPr lvl="1" algn="l" rtl="0"/>
            <a:r>
              <a:rPr lang="en-US" dirty="0"/>
              <a:t>Adres aşaması: Master, HCLK'nin yükselen kenarından sonra adres ve kontrol sinyallerini veri yoluna sürer ve HWRITE'ı bire ayarlar.</a:t>
            </a:r>
            <a:endParaRPr lang="en-US" altLang="en-US" dirty="0">
              <a:ea typeface="ＭＳ Ｐゴシック" panose="020B0600070205080204" pitchFamily="34" charset="-128"/>
            </a:endParaRPr>
          </a:p>
          <a:p>
            <a:pPr lvl="1" algn="l" rtl="0"/>
            <a:r>
              <a:rPr lang="en-US" dirty="0"/>
              <a:t>Veri aşaması: Slave, adres ve kontrol bilgilerini örnekler </a:t>
            </a:r>
            <a:r>
              <a:rPr lang="en-US" dirty="0">
                <a:solidFill>
                  <a:schemeClr val="tx1"/>
                </a:solidFill>
              </a:rPr>
              <a:t>ve </a:t>
            </a:r>
            <a:r>
              <a:rPr lang="en-GB" dirty="0">
                <a:solidFill>
                  <a:schemeClr val="tx1"/>
                </a:solidFill>
              </a:rPr>
              <a:t>Yapmak </a:t>
            </a:r>
            <a:r>
              <a:rPr lang="en-US" dirty="0">
                <a:solidFill>
                  <a:schemeClr val="tx1"/>
                </a:solidFill>
              </a:rPr>
              <a:t>HRDATA'da mevcut veriler </a:t>
            </a:r>
            <a:r>
              <a:rPr lang="en-US" dirty="0"/>
              <a:t>sürmeden önce </a:t>
            </a:r>
            <a:r>
              <a:rPr lang="en-GB" dirty="0"/>
              <a:t>uygun HREADY yanıtı</a:t>
            </a:r>
            <a:r>
              <a:rPr lang="en-GB" sz="1600" dirty="0"/>
              <a:t>.</a:t>
            </a:r>
            <a:endParaRPr lang="en-US" altLang="en-US" dirty="0">
              <a:ea typeface="ＭＳ Ｐゴシック" panose="020B0600070205080204" pitchFamily="34" charset="-128"/>
            </a:endParaRPr>
          </a:p>
        </p:txBody>
      </p:sp>
      <p:grpSp>
        <p:nvGrpSpPr>
          <p:cNvPr id="5" name="Group 2">
            <a:extLst>
              <a:ext uri="{FF2B5EF4-FFF2-40B4-BE49-F238E27FC236}">
                <a16:creationId xmlns:a16="http://schemas.microsoft.com/office/drawing/2014/main" id="{7D34DF38-D907-48A4-AC54-3FBEEA827D34}"/>
              </a:ext>
            </a:extLst>
          </p:cNvPr>
          <p:cNvGrpSpPr>
            <a:grpSpLocks/>
          </p:cNvGrpSpPr>
          <p:nvPr/>
        </p:nvGrpSpPr>
        <p:grpSpPr bwMode="auto">
          <a:xfrm>
            <a:off x="314248" y="3231243"/>
            <a:ext cx="11055264" cy="3060700"/>
            <a:chOff x="269875" y="2768598"/>
            <a:chExt cx="8294688" cy="3480976"/>
          </a:xfrm>
        </p:grpSpPr>
        <p:grpSp>
          <p:nvGrpSpPr>
            <p:cNvPr id="6" name="Group 459">
              <a:extLst>
                <a:ext uri="{FF2B5EF4-FFF2-40B4-BE49-F238E27FC236}">
                  <a16:creationId xmlns:a16="http://schemas.microsoft.com/office/drawing/2014/main" id="{9AD6445A-C21D-41CB-97A2-ADCCC9B2450B}"/>
                </a:ext>
              </a:extLst>
            </p:cNvPr>
            <p:cNvGrpSpPr>
              <a:grpSpLocks/>
            </p:cNvGrpSpPr>
            <p:nvPr/>
          </p:nvGrpSpPr>
          <p:grpSpPr bwMode="auto">
            <a:xfrm>
              <a:off x="2562225" y="2768598"/>
              <a:ext cx="4695825" cy="3480976"/>
              <a:chOff x="2462216" y="3348039"/>
              <a:chExt cx="5094528" cy="2894876"/>
            </a:xfrm>
          </p:grpSpPr>
          <p:cxnSp>
            <p:nvCxnSpPr>
              <p:cNvPr id="119" name="Straight Connector 118">
                <a:extLst>
                  <a:ext uri="{FF2B5EF4-FFF2-40B4-BE49-F238E27FC236}">
                    <a16:creationId xmlns:a16="http://schemas.microsoft.com/office/drawing/2014/main" id="{D6BD71F4-95E7-4C16-ADFD-78BEF7C9A9BE}"/>
                  </a:ext>
                </a:extLst>
              </p:cNvPr>
              <p:cNvCxnSpPr/>
              <p:nvPr/>
            </p:nvCxnSpPr>
            <p:spPr bwMode="auto">
              <a:xfrm>
                <a:off x="2462216" y="3348039"/>
                <a:ext cx="0" cy="285884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20" name="Straight Connector 119">
                <a:extLst>
                  <a:ext uri="{FF2B5EF4-FFF2-40B4-BE49-F238E27FC236}">
                    <a16:creationId xmlns:a16="http://schemas.microsoft.com/office/drawing/2014/main" id="{94F7E02D-FBFC-4847-8470-333073DFA0D3}"/>
                  </a:ext>
                </a:extLst>
              </p:cNvPr>
              <p:cNvCxnSpPr/>
              <p:nvPr/>
            </p:nvCxnSpPr>
            <p:spPr bwMode="auto">
              <a:xfrm>
                <a:off x="4163837" y="3348039"/>
                <a:ext cx="0" cy="2894876"/>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21" name="Straight Connector 120">
                <a:extLst>
                  <a:ext uri="{FF2B5EF4-FFF2-40B4-BE49-F238E27FC236}">
                    <a16:creationId xmlns:a16="http://schemas.microsoft.com/office/drawing/2014/main" id="{1D9EA0E9-5A5F-4740-9367-B3CA291647D3}"/>
                  </a:ext>
                </a:extLst>
              </p:cNvPr>
              <p:cNvCxnSpPr/>
              <p:nvPr/>
            </p:nvCxnSpPr>
            <p:spPr bwMode="auto">
              <a:xfrm>
                <a:off x="5867180" y="3348039"/>
                <a:ext cx="0" cy="2894876"/>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22" name="Straight Connector 121">
                <a:extLst>
                  <a:ext uri="{FF2B5EF4-FFF2-40B4-BE49-F238E27FC236}">
                    <a16:creationId xmlns:a16="http://schemas.microsoft.com/office/drawing/2014/main" id="{189EE87D-97BB-4307-B5B0-086BBED3219D}"/>
                  </a:ext>
                </a:extLst>
              </p:cNvPr>
              <p:cNvCxnSpPr/>
              <p:nvPr/>
            </p:nvCxnSpPr>
            <p:spPr bwMode="auto">
              <a:xfrm>
                <a:off x="7556744" y="3348039"/>
                <a:ext cx="0" cy="2858840"/>
              </a:xfrm>
              <a:prstGeom prst="line">
                <a:avLst/>
              </a:prstGeom>
              <a:noFill/>
              <a:ln w="19050" cap="flat" cmpd="sng" algn="ctr">
                <a:solidFill>
                  <a:schemeClr val="bg1">
                    <a:lumMod val="75000"/>
                  </a:schemeClr>
                </a:solidFill>
                <a:prstDash val="sysDash"/>
                <a:round/>
                <a:headEnd type="none" w="med" len="med"/>
                <a:tailEnd type="none" w="med" len="med"/>
              </a:ln>
              <a:effectLst/>
            </p:spPr>
          </p:cxnSp>
        </p:grpSp>
        <p:grpSp>
          <p:nvGrpSpPr>
            <p:cNvPr id="7" name="Group 4">
              <a:extLst>
                <a:ext uri="{FF2B5EF4-FFF2-40B4-BE49-F238E27FC236}">
                  <a16:creationId xmlns:a16="http://schemas.microsoft.com/office/drawing/2014/main" id="{FD287B36-E343-4C88-8618-CA177041FEE9}"/>
                </a:ext>
              </a:extLst>
            </p:cNvPr>
            <p:cNvGrpSpPr>
              <a:grpSpLocks/>
            </p:cNvGrpSpPr>
            <p:nvPr/>
          </p:nvGrpSpPr>
          <p:grpSpPr bwMode="auto">
            <a:xfrm>
              <a:off x="2647076" y="3565069"/>
              <a:ext cx="1566553" cy="827650"/>
              <a:chOff x="1877573" y="4312685"/>
              <a:chExt cx="622154" cy="692931"/>
            </a:xfrm>
            <a:solidFill>
              <a:schemeClr val="accent3">
                <a:lumMod val="40000"/>
                <a:lumOff val="60000"/>
              </a:schemeClr>
            </a:solidFill>
          </p:grpSpPr>
          <p:sp>
            <p:nvSpPr>
              <p:cNvPr id="110" name="Rectangle 109">
                <a:extLst>
                  <a:ext uri="{FF2B5EF4-FFF2-40B4-BE49-F238E27FC236}">
                    <a16:creationId xmlns:a16="http://schemas.microsoft.com/office/drawing/2014/main" id="{FB814ECE-1AF8-4FB4-8493-AD8A4772C79E}"/>
                  </a:ext>
                </a:extLst>
              </p:cNvPr>
              <p:cNvSpPr/>
              <p:nvPr/>
            </p:nvSpPr>
            <p:spPr bwMode="auto">
              <a:xfrm>
                <a:off x="1922398" y="4312685"/>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11" name="Isosceles Triangle 110">
                <a:extLst>
                  <a:ext uri="{FF2B5EF4-FFF2-40B4-BE49-F238E27FC236}">
                    <a16:creationId xmlns:a16="http://schemas.microsoft.com/office/drawing/2014/main" id="{880F5D83-45C0-432A-BA3F-B2714C53B11A}"/>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12" name="Isosceles Triangle 111">
                <a:extLst>
                  <a:ext uri="{FF2B5EF4-FFF2-40B4-BE49-F238E27FC236}">
                    <a16:creationId xmlns:a16="http://schemas.microsoft.com/office/drawing/2014/main" id="{3C5B8102-560F-49CC-AB45-415FDA4C7349}"/>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13" name="Straight Connector 112">
                <a:extLst>
                  <a:ext uri="{FF2B5EF4-FFF2-40B4-BE49-F238E27FC236}">
                    <a16:creationId xmlns:a16="http://schemas.microsoft.com/office/drawing/2014/main" id="{AF0B2B2F-BD7E-4EC6-BBBD-D785A5926EEA}"/>
                  </a:ext>
                </a:extLst>
              </p:cNvPr>
              <p:cNvCxnSpPr>
                <a:stCxn id="111"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AE85A868-9605-411C-9CE5-327664EDBD03}"/>
                  </a:ext>
                </a:extLst>
              </p:cNvPr>
              <p:cNvCxnSpPr>
                <a:stCxn id="111" idx="0"/>
                <a:endCxn id="111"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5" name="Straight Connector 114">
                <a:extLst>
                  <a:ext uri="{FF2B5EF4-FFF2-40B4-BE49-F238E27FC236}">
                    <a16:creationId xmlns:a16="http://schemas.microsoft.com/office/drawing/2014/main" id="{528F59AF-A74C-4939-87B2-E68C35466133}"/>
                  </a:ext>
                </a:extLst>
              </p:cNvPr>
              <p:cNvCxnSpPr>
                <a:stCxn id="112"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6" name="Straight Connector 115">
                <a:extLst>
                  <a:ext uri="{FF2B5EF4-FFF2-40B4-BE49-F238E27FC236}">
                    <a16:creationId xmlns:a16="http://schemas.microsoft.com/office/drawing/2014/main" id="{00842303-1AC3-4F79-AA2B-1F7C97635126}"/>
                  </a:ext>
                </a:extLst>
              </p:cNvPr>
              <p:cNvCxnSpPr>
                <a:endCxn id="112"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73547DF7-F846-4DD0-863E-291DEC10B4F8}"/>
                  </a:ext>
                </a:extLst>
              </p:cNvPr>
              <p:cNvCxnSpPr>
                <a:stCxn id="111" idx="4"/>
                <a:endCxn id="112"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DB21C510-2F97-4815-90F3-9D6A54A0E546}"/>
                  </a:ext>
                </a:extLst>
              </p:cNvPr>
              <p:cNvCxnSpPr>
                <a:stCxn id="111"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8" name="Rectangle 7">
              <a:extLst>
                <a:ext uri="{FF2B5EF4-FFF2-40B4-BE49-F238E27FC236}">
                  <a16:creationId xmlns:a16="http://schemas.microsoft.com/office/drawing/2014/main" id="{5DD16FC0-D547-47D8-8A5B-EA7D2E650D3B}"/>
                </a:ext>
              </a:extLst>
            </p:cNvPr>
            <p:cNvSpPr/>
            <p:nvPr/>
          </p:nvSpPr>
          <p:spPr bwMode="auto">
            <a:xfrm>
              <a:off x="4295775" y="4137156"/>
              <a:ext cx="4243388" cy="254574"/>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9" name="Isosceles Triangle 8">
              <a:extLst>
                <a:ext uri="{FF2B5EF4-FFF2-40B4-BE49-F238E27FC236}">
                  <a16:creationId xmlns:a16="http://schemas.microsoft.com/office/drawing/2014/main" id="{23C9FE77-9C9C-4DD5-90CC-A5C16CC8DBBE}"/>
                </a:ext>
              </a:extLst>
            </p:cNvPr>
            <p:cNvSpPr/>
            <p:nvPr/>
          </p:nvSpPr>
          <p:spPr bwMode="auto">
            <a:xfrm rot="16200000">
              <a:off x="4128007" y="4223962"/>
              <a:ext cx="254574"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0" name="Straight Connector 9">
              <a:extLst>
                <a:ext uri="{FF2B5EF4-FFF2-40B4-BE49-F238E27FC236}">
                  <a16:creationId xmlns:a16="http://schemas.microsoft.com/office/drawing/2014/main" id="{F4D21F6F-22AC-4C87-A901-EFDD18C8C6BD}"/>
                </a:ext>
              </a:extLst>
            </p:cNvPr>
            <p:cNvCxnSpPr>
              <a:stCxn id="9" idx="4"/>
            </p:cNvCxnSpPr>
            <p:nvPr/>
          </p:nvCxnSpPr>
          <p:spPr bwMode="auto">
            <a:xfrm flipH="1">
              <a:off x="4214813" y="4137156"/>
              <a:ext cx="80962" cy="12819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1E380B67-CC76-42C6-89C6-CD51118D3588}"/>
                </a:ext>
              </a:extLst>
            </p:cNvPr>
            <p:cNvCxnSpPr>
              <a:stCxn id="9" idx="0"/>
              <a:endCxn id="9" idx="2"/>
            </p:cNvCxnSpPr>
            <p:nvPr/>
          </p:nvCxnSpPr>
          <p:spPr bwMode="auto">
            <a:xfrm>
              <a:off x="4214813" y="4265346"/>
              <a:ext cx="80962" cy="126384"/>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DCA69AEF-EA84-4068-AAEA-94023713587D}"/>
                </a:ext>
              </a:extLst>
            </p:cNvPr>
            <p:cNvCxnSpPr>
              <a:stCxn id="9" idx="4"/>
            </p:cNvCxnSpPr>
            <p:nvPr/>
          </p:nvCxnSpPr>
          <p:spPr bwMode="auto">
            <a:xfrm flipV="1">
              <a:off x="4295775" y="4137156"/>
              <a:ext cx="4243388"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B5E46924-04B6-4947-A3AD-F9A1DD1EA6AF}"/>
                </a:ext>
              </a:extLst>
            </p:cNvPr>
            <p:cNvCxnSpPr>
              <a:stCxn id="9" idx="2"/>
            </p:cNvCxnSpPr>
            <p:nvPr/>
          </p:nvCxnSpPr>
          <p:spPr bwMode="auto">
            <a:xfrm flipV="1">
              <a:off x="4295775" y="4391730"/>
              <a:ext cx="4243388"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098C6158-F8AB-4D17-8A81-21920A75A0FA}"/>
                </a:ext>
              </a:extLst>
            </p:cNvPr>
            <p:cNvSpPr/>
            <p:nvPr/>
          </p:nvSpPr>
          <p:spPr bwMode="auto">
            <a:xfrm>
              <a:off x="1985963" y="4137156"/>
              <a:ext cx="577850" cy="254574"/>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5" name="Isosceles Triangle 14">
              <a:extLst>
                <a:ext uri="{FF2B5EF4-FFF2-40B4-BE49-F238E27FC236}">
                  <a16:creationId xmlns:a16="http://schemas.microsoft.com/office/drawing/2014/main" id="{4567E89F-8B8C-44AA-B599-0003E98705B9}"/>
                </a:ext>
              </a:extLst>
            </p:cNvPr>
            <p:cNvSpPr/>
            <p:nvPr/>
          </p:nvSpPr>
          <p:spPr bwMode="auto">
            <a:xfrm rot="5400000">
              <a:off x="2477007" y="4223962"/>
              <a:ext cx="254574"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6" name="Straight Connector 15">
              <a:extLst>
                <a:ext uri="{FF2B5EF4-FFF2-40B4-BE49-F238E27FC236}">
                  <a16:creationId xmlns:a16="http://schemas.microsoft.com/office/drawing/2014/main" id="{F4DE65C8-8DD0-49BA-8F6B-8E1F7F5BCDDC}"/>
                </a:ext>
              </a:extLst>
            </p:cNvPr>
            <p:cNvCxnSpPr>
              <a:stCxn id="15" idx="2"/>
            </p:cNvCxnSpPr>
            <p:nvPr/>
          </p:nvCxnSpPr>
          <p:spPr bwMode="auto">
            <a:xfrm>
              <a:off x="2563813" y="4137156"/>
              <a:ext cx="80962" cy="1281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5D05B589-1859-4322-81D8-ACE56C0FADED}"/>
                </a:ext>
              </a:extLst>
            </p:cNvPr>
            <p:cNvCxnSpPr>
              <a:endCxn id="15" idx="4"/>
            </p:cNvCxnSpPr>
            <p:nvPr/>
          </p:nvCxnSpPr>
          <p:spPr bwMode="auto">
            <a:xfrm flipH="1">
              <a:off x="2563813" y="4265346"/>
              <a:ext cx="80962" cy="12638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8" name="Group 17">
              <a:extLst>
                <a:ext uri="{FF2B5EF4-FFF2-40B4-BE49-F238E27FC236}">
                  <a16:creationId xmlns:a16="http://schemas.microsoft.com/office/drawing/2014/main" id="{78D7BD8A-9708-4BE7-8527-4691AC925F77}"/>
                </a:ext>
              </a:extLst>
            </p:cNvPr>
            <p:cNvGrpSpPr/>
            <p:nvPr/>
          </p:nvGrpSpPr>
          <p:grpSpPr>
            <a:xfrm>
              <a:off x="1986341" y="4136681"/>
              <a:ext cx="577306" cy="256041"/>
              <a:chOff x="103594" y="4438608"/>
              <a:chExt cx="1376015" cy="300057"/>
            </a:xfrm>
            <a:solidFill>
              <a:schemeClr val="accent3">
                <a:lumMod val="40000"/>
                <a:lumOff val="60000"/>
              </a:schemeClr>
            </a:solidFill>
          </p:grpSpPr>
          <p:cxnSp>
            <p:nvCxnSpPr>
              <p:cNvPr id="108" name="Straight Connector 107">
                <a:extLst>
                  <a:ext uri="{FF2B5EF4-FFF2-40B4-BE49-F238E27FC236}">
                    <a16:creationId xmlns:a16="http://schemas.microsoft.com/office/drawing/2014/main" id="{1EAA3443-EDCC-469F-B484-CE9D0E18DDFA}"/>
                  </a:ext>
                </a:extLst>
              </p:cNvPr>
              <p:cNvCxnSpPr>
                <a:endCxn id="15" idx="2"/>
              </p:cNvCxnSpPr>
              <p:nvPr/>
            </p:nvCxnSpPr>
            <p:spPr bwMode="auto">
              <a:xfrm>
                <a:off x="103594" y="4438608"/>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1899D5C8-2E94-48A7-BB60-DB74CBF6E3BB}"/>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19" name="Group 4">
              <a:extLst>
                <a:ext uri="{FF2B5EF4-FFF2-40B4-BE49-F238E27FC236}">
                  <a16:creationId xmlns:a16="http://schemas.microsoft.com/office/drawing/2014/main" id="{3226EA81-E441-4F20-8836-E7DAB5C6CE88}"/>
                </a:ext>
              </a:extLst>
            </p:cNvPr>
            <p:cNvGrpSpPr>
              <a:grpSpLocks/>
            </p:cNvGrpSpPr>
            <p:nvPr/>
          </p:nvGrpSpPr>
          <p:grpSpPr bwMode="auto">
            <a:xfrm>
              <a:off x="2646016" y="4767959"/>
              <a:ext cx="1569207" cy="256118"/>
              <a:chOff x="1877152" y="4791247"/>
              <a:chExt cx="623208" cy="214429"/>
            </a:xfrm>
            <a:solidFill>
              <a:schemeClr val="accent2">
                <a:lumMod val="20000"/>
                <a:lumOff val="80000"/>
              </a:schemeClr>
            </a:solidFill>
          </p:grpSpPr>
          <p:sp>
            <p:nvSpPr>
              <p:cNvPr id="99" name="Rectangle 98">
                <a:extLst>
                  <a:ext uri="{FF2B5EF4-FFF2-40B4-BE49-F238E27FC236}">
                    <a16:creationId xmlns:a16="http://schemas.microsoft.com/office/drawing/2014/main" id="{C8DA1AAF-0254-402C-86EA-1E1E7847AF31}"/>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00" name="Isosceles Triangle 99">
                <a:extLst>
                  <a:ext uri="{FF2B5EF4-FFF2-40B4-BE49-F238E27FC236}">
                    <a16:creationId xmlns:a16="http://schemas.microsoft.com/office/drawing/2014/main" id="{C5A9957E-BAAD-4FAB-A12B-236B6B67161A}"/>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01" name="Isosceles Triangle 100">
                <a:extLst>
                  <a:ext uri="{FF2B5EF4-FFF2-40B4-BE49-F238E27FC236}">
                    <a16:creationId xmlns:a16="http://schemas.microsoft.com/office/drawing/2014/main" id="{4CF67965-3606-4807-874E-E5D5FF4E208D}"/>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02" name="Straight Connector 101">
                <a:extLst>
                  <a:ext uri="{FF2B5EF4-FFF2-40B4-BE49-F238E27FC236}">
                    <a16:creationId xmlns:a16="http://schemas.microsoft.com/office/drawing/2014/main" id="{DBD57BC9-7F80-4FA4-A983-0D4FDEF353A2}"/>
                  </a:ext>
                </a:extLst>
              </p:cNvPr>
              <p:cNvCxnSpPr>
                <a:stCxn id="100"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3" name="Straight Connector 102">
                <a:extLst>
                  <a:ext uri="{FF2B5EF4-FFF2-40B4-BE49-F238E27FC236}">
                    <a16:creationId xmlns:a16="http://schemas.microsoft.com/office/drawing/2014/main" id="{9736F1E5-9A21-41FF-BBA2-B16525A566AD}"/>
                  </a:ext>
                </a:extLst>
              </p:cNvPr>
              <p:cNvCxnSpPr>
                <a:stCxn id="100" idx="0"/>
                <a:endCxn id="100"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4" name="Straight Connector 103">
                <a:extLst>
                  <a:ext uri="{FF2B5EF4-FFF2-40B4-BE49-F238E27FC236}">
                    <a16:creationId xmlns:a16="http://schemas.microsoft.com/office/drawing/2014/main" id="{35A1A875-1121-4854-A2AF-8D1D149303A9}"/>
                  </a:ext>
                </a:extLst>
              </p:cNvPr>
              <p:cNvCxnSpPr>
                <a:stCxn id="101"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5" name="Straight Connector 104">
                <a:extLst>
                  <a:ext uri="{FF2B5EF4-FFF2-40B4-BE49-F238E27FC236}">
                    <a16:creationId xmlns:a16="http://schemas.microsoft.com/office/drawing/2014/main" id="{BDF0235B-6C1B-47B6-A34F-09A7EF584367}"/>
                  </a:ext>
                </a:extLst>
              </p:cNvPr>
              <p:cNvCxnSpPr>
                <a:endCxn id="101"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6" name="Straight Connector 105">
                <a:extLst>
                  <a:ext uri="{FF2B5EF4-FFF2-40B4-BE49-F238E27FC236}">
                    <a16:creationId xmlns:a16="http://schemas.microsoft.com/office/drawing/2014/main" id="{20283323-D673-46BF-AC03-DB1C3E0DFB88}"/>
                  </a:ext>
                </a:extLst>
              </p:cNvPr>
              <p:cNvCxnSpPr>
                <a:stCxn id="100" idx="4"/>
                <a:endCxn id="101"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7" name="Straight Connector 106">
                <a:extLst>
                  <a:ext uri="{FF2B5EF4-FFF2-40B4-BE49-F238E27FC236}">
                    <a16:creationId xmlns:a16="http://schemas.microsoft.com/office/drawing/2014/main" id="{F85BE1AC-51F0-4776-9173-B5AF8E289D7C}"/>
                  </a:ext>
                </a:extLst>
              </p:cNvPr>
              <p:cNvCxnSpPr>
                <a:stCxn id="100"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0" name="Rectangle 19">
              <a:extLst>
                <a:ext uri="{FF2B5EF4-FFF2-40B4-BE49-F238E27FC236}">
                  <a16:creationId xmlns:a16="http://schemas.microsoft.com/office/drawing/2014/main" id="{6859D4EC-062B-491D-A014-3D5D42D9F120}"/>
                </a:ext>
              </a:extLst>
            </p:cNvPr>
            <p:cNvSpPr/>
            <p:nvPr/>
          </p:nvSpPr>
          <p:spPr bwMode="auto">
            <a:xfrm>
              <a:off x="4295775" y="4767271"/>
              <a:ext cx="1403350" cy="256379"/>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21" name="Isosceles Triangle 20">
              <a:extLst>
                <a:ext uri="{FF2B5EF4-FFF2-40B4-BE49-F238E27FC236}">
                  <a16:creationId xmlns:a16="http://schemas.microsoft.com/office/drawing/2014/main" id="{4828663D-8C37-4E35-B7F0-603566462ECA}"/>
                </a:ext>
              </a:extLst>
            </p:cNvPr>
            <p:cNvSpPr/>
            <p:nvPr/>
          </p:nvSpPr>
          <p:spPr bwMode="auto">
            <a:xfrm rot="16200000">
              <a:off x="4127104" y="4854980"/>
              <a:ext cx="256379" cy="80962"/>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22" name="Isosceles Triangle 21">
              <a:extLst>
                <a:ext uri="{FF2B5EF4-FFF2-40B4-BE49-F238E27FC236}">
                  <a16:creationId xmlns:a16="http://schemas.microsoft.com/office/drawing/2014/main" id="{2943B0AB-1D42-4D0D-AF21-2F752D218072}"/>
                </a:ext>
              </a:extLst>
            </p:cNvPr>
            <p:cNvSpPr/>
            <p:nvPr/>
          </p:nvSpPr>
          <p:spPr bwMode="auto">
            <a:xfrm rot="5400000">
              <a:off x="5612210" y="4854186"/>
              <a:ext cx="256379"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23" name="Straight Connector 22">
              <a:extLst>
                <a:ext uri="{FF2B5EF4-FFF2-40B4-BE49-F238E27FC236}">
                  <a16:creationId xmlns:a16="http://schemas.microsoft.com/office/drawing/2014/main" id="{C60EEE31-B237-4A3C-BB28-146D437D9017}"/>
                </a:ext>
              </a:extLst>
            </p:cNvPr>
            <p:cNvCxnSpPr>
              <a:stCxn id="21" idx="4"/>
            </p:cNvCxnSpPr>
            <p:nvPr/>
          </p:nvCxnSpPr>
          <p:spPr bwMode="auto">
            <a:xfrm flipH="1">
              <a:off x="4214813" y="4767271"/>
              <a:ext cx="80962" cy="128189"/>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7F9F1C21-D6C1-471D-8887-5CC462DC5F2E}"/>
                </a:ext>
              </a:extLst>
            </p:cNvPr>
            <p:cNvCxnSpPr>
              <a:stCxn id="21" idx="0"/>
              <a:endCxn id="21" idx="2"/>
            </p:cNvCxnSpPr>
            <p:nvPr/>
          </p:nvCxnSpPr>
          <p:spPr bwMode="auto">
            <a:xfrm>
              <a:off x="4214813" y="4895460"/>
              <a:ext cx="80962" cy="12819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383D0469-CDF2-4978-B6BA-E76B0C2102B8}"/>
                </a:ext>
              </a:extLst>
            </p:cNvPr>
            <p:cNvCxnSpPr>
              <a:stCxn id="22" idx="2"/>
            </p:cNvCxnSpPr>
            <p:nvPr/>
          </p:nvCxnSpPr>
          <p:spPr bwMode="auto">
            <a:xfrm>
              <a:off x="5699125" y="4767271"/>
              <a:ext cx="82550" cy="128189"/>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060F5150-4FF2-4C8F-A944-C3E4F1A56BE6}"/>
                </a:ext>
              </a:extLst>
            </p:cNvPr>
            <p:cNvCxnSpPr>
              <a:endCxn id="22" idx="4"/>
            </p:cNvCxnSpPr>
            <p:nvPr/>
          </p:nvCxnSpPr>
          <p:spPr bwMode="auto">
            <a:xfrm flipH="1">
              <a:off x="5699125" y="4895460"/>
              <a:ext cx="82550" cy="12819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ADA15275-CEA7-44D1-8126-D12E67D34A31}"/>
                </a:ext>
              </a:extLst>
            </p:cNvPr>
            <p:cNvCxnSpPr>
              <a:stCxn id="21" idx="4"/>
              <a:endCxn id="22" idx="2"/>
            </p:cNvCxnSpPr>
            <p:nvPr/>
          </p:nvCxnSpPr>
          <p:spPr bwMode="auto">
            <a:xfrm>
              <a:off x="4295775" y="4767271"/>
              <a:ext cx="1403350"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49D4E8FA-8743-4B5D-AFAF-CD90FEBB322D}"/>
                </a:ext>
              </a:extLst>
            </p:cNvPr>
            <p:cNvCxnSpPr/>
            <p:nvPr/>
          </p:nvCxnSpPr>
          <p:spPr bwMode="auto">
            <a:xfrm>
              <a:off x="4295775" y="5034483"/>
              <a:ext cx="1403350"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29" name="Rectangle 28">
              <a:extLst>
                <a:ext uri="{FF2B5EF4-FFF2-40B4-BE49-F238E27FC236}">
                  <a16:creationId xmlns:a16="http://schemas.microsoft.com/office/drawing/2014/main" id="{0BE67B9C-BEB6-4562-A65B-92794DC4DACA}"/>
                </a:ext>
              </a:extLst>
            </p:cNvPr>
            <p:cNvSpPr/>
            <p:nvPr/>
          </p:nvSpPr>
          <p:spPr bwMode="auto">
            <a:xfrm>
              <a:off x="5864225" y="4767271"/>
              <a:ext cx="2684463" cy="256379"/>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30" name="Isosceles Triangle 29">
              <a:extLst>
                <a:ext uri="{FF2B5EF4-FFF2-40B4-BE49-F238E27FC236}">
                  <a16:creationId xmlns:a16="http://schemas.microsoft.com/office/drawing/2014/main" id="{F9D57549-616C-4F38-85A5-84E4C2A95155}"/>
                </a:ext>
              </a:extLst>
            </p:cNvPr>
            <p:cNvSpPr/>
            <p:nvPr/>
          </p:nvSpPr>
          <p:spPr bwMode="auto">
            <a:xfrm rot="16200000">
              <a:off x="5694760" y="4854186"/>
              <a:ext cx="256379"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31" name="Straight Connector 30">
              <a:extLst>
                <a:ext uri="{FF2B5EF4-FFF2-40B4-BE49-F238E27FC236}">
                  <a16:creationId xmlns:a16="http://schemas.microsoft.com/office/drawing/2014/main" id="{715DEE63-5078-4B4F-91E2-46209D5CAA9C}"/>
                </a:ext>
              </a:extLst>
            </p:cNvPr>
            <p:cNvCxnSpPr>
              <a:stCxn id="30" idx="4"/>
            </p:cNvCxnSpPr>
            <p:nvPr/>
          </p:nvCxnSpPr>
          <p:spPr bwMode="auto">
            <a:xfrm flipH="1">
              <a:off x="5781675" y="4767271"/>
              <a:ext cx="82550" cy="128189"/>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118D01EC-B805-4A98-B4E8-6DCF221F7D44}"/>
                </a:ext>
              </a:extLst>
            </p:cNvPr>
            <p:cNvCxnSpPr>
              <a:stCxn id="30" idx="0"/>
              <a:endCxn id="30" idx="2"/>
            </p:cNvCxnSpPr>
            <p:nvPr/>
          </p:nvCxnSpPr>
          <p:spPr bwMode="auto">
            <a:xfrm>
              <a:off x="5781675" y="4895460"/>
              <a:ext cx="82550" cy="12819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67847AAB-B13D-4D7F-868B-F845025E4259}"/>
                </a:ext>
              </a:extLst>
            </p:cNvPr>
            <p:cNvCxnSpPr>
              <a:stCxn id="30" idx="4"/>
            </p:cNvCxnSpPr>
            <p:nvPr/>
          </p:nvCxnSpPr>
          <p:spPr bwMode="auto">
            <a:xfrm>
              <a:off x="5864225" y="4767271"/>
              <a:ext cx="2674938"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D0A949C9-14CD-42CE-8776-AF106A5149CB}"/>
                </a:ext>
              </a:extLst>
            </p:cNvPr>
            <p:cNvCxnSpPr>
              <a:stCxn id="30" idx="2"/>
            </p:cNvCxnSpPr>
            <p:nvPr/>
          </p:nvCxnSpPr>
          <p:spPr bwMode="auto">
            <a:xfrm>
              <a:off x="5864225" y="5023650"/>
              <a:ext cx="2674938"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35" name="Rectangle 34">
              <a:extLst>
                <a:ext uri="{FF2B5EF4-FFF2-40B4-BE49-F238E27FC236}">
                  <a16:creationId xmlns:a16="http://schemas.microsoft.com/office/drawing/2014/main" id="{72CC2AFD-0F04-4279-BCEB-A4AB0A0FCF58}"/>
                </a:ext>
              </a:extLst>
            </p:cNvPr>
            <p:cNvSpPr/>
            <p:nvPr/>
          </p:nvSpPr>
          <p:spPr bwMode="auto">
            <a:xfrm>
              <a:off x="1985963" y="4767271"/>
              <a:ext cx="577850" cy="256379"/>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36" name="Isosceles Triangle 35">
              <a:extLst>
                <a:ext uri="{FF2B5EF4-FFF2-40B4-BE49-F238E27FC236}">
                  <a16:creationId xmlns:a16="http://schemas.microsoft.com/office/drawing/2014/main" id="{EB4851D6-18B1-43DD-8783-74778E374127}"/>
                </a:ext>
              </a:extLst>
            </p:cNvPr>
            <p:cNvSpPr/>
            <p:nvPr/>
          </p:nvSpPr>
          <p:spPr bwMode="auto">
            <a:xfrm rot="5400000">
              <a:off x="2476104" y="4854980"/>
              <a:ext cx="256379" cy="80962"/>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37" name="Straight Connector 36">
              <a:extLst>
                <a:ext uri="{FF2B5EF4-FFF2-40B4-BE49-F238E27FC236}">
                  <a16:creationId xmlns:a16="http://schemas.microsoft.com/office/drawing/2014/main" id="{4AC7F938-53E8-4CB8-830C-0AAE054A5D0E}"/>
                </a:ext>
              </a:extLst>
            </p:cNvPr>
            <p:cNvCxnSpPr>
              <a:stCxn id="36" idx="2"/>
            </p:cNvCxnSpPr>
            <p:nvPr/>
          </p:nvCxnSpPr>
          <p:spPr bwMode="auto">
            <a:xfrm>
              <a:off x="2563813" y="4767271"/>
              <a:ext cx="80962" cy="12818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D9A796D9-CC90-445C-98BF-3A684FCBE3B0}"/>
                </a:ext>
              </a:extLst>
            </p:cNvPr>
            <p:cNvCxnSpPr>
              <a:endCxn id="36" idx="4"/>
            </p:cNvCxnSpPr>
            <p:nvPr/>
          </p:nvCxnSpPr>
          <p:spPr bwMode="auto">
            <a:xfrm flipH="1">
              <a:off x="2563813" y="4895460"/>
              <a:ext cx="80962" cy="1281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39" name="Group 38">
              <a:extLst>
                <a:ext uri="{FF2B5EF4-FFF2-40B4-BE49-F238E27FC236}">
                  <a16:creationId xmlns:a16="http://schemas.microsoft.com/office/drawing/2014/main" id="{448D9123-690E-42A0-B0AF-98FFA2C38A05}"/>
                </a:ext>
              </a:extLst>
            </p:cNvPr>
            <p:cNvGrpSpPr/>
            <p:nvPr/>
          </p:nvGrpSpPr>
          <p:grpSpPr>
            <a:xfrm>
              <a:off x="1986341" y="4767969"/>
              <a:ext cx="577306" cy="256041"/>
              <a:chOff x="103594" y="4438608"/>
              <a:chExt cx="1376015" cy="300057"/>
            </a:xfrm>
            <a:solidFill>
              <a:schemeClr val="accent2">
                <a:lumMod val="20000"/>
                <a:lumOff val="80000"/>
              </a:schemeClr>
            </a:solidFill>
          </p:grpSpPr>
          <p:cxnSp>
            <p:nvCxnSpPr>
              <p:cNvPr id="97" name="Straight Connector 96">
                <a:extLst>
                  <a:ext uri="{FF2B5EF4-FFF2-40B4-BE49-F238E27FC236}">
                    <a16:creationId xmlns:a16="http://schemas.microsoft.com/office/drawing/2014/main" id="{363D0ACE-7C6E-424A-B768-67E3EDF51515}"/>
                  </a:ext>
                </a:extLst>
              </p:cNvPr>
              <p:cNvCxnSpPr>
                <a:endCxn id="36" idx="2"/>
              </p:cNvCxnSpPr>
              <p:nvPr/>
            </p:nvCxnSpPr>
            <p:spPr bwMode="auto">
              <a:xfrm>
                <a:off x="103594" y="4438608"/>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8" name="Straight Connector 97">
                <a:extLst>
                  <a:ext uri="{FF2B5EF4-FFF2-40B4-BE49-F238E27FC236}">
                    <a16:creationId xmlns:a16="http://schemas.microsoft.com/office/drawing/2014/main" id="{E7FA5F9F-FD6F-437A-B9B0-A2D7E6F216FA}"/>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cxnSp>
          <p:nvCxnSpPr>
            <p:cNvPr id="40" name="Straight Connector 39">
              <a:extLst>
                <a:ext uri="{FF2B5EF4-FFF2-40B4-BE49-F238E27FC236}">
                  <a16:creationId xmlns:a16="http://schemas.microsoft.com/office/drawing/2014/main" id="{FF4CC4F6-EBE6-4B41-A24F-0DCD34F8AA03}"/>
                </a:ext>
              </a:extLst>
            </p:cNvPr>
            <p:cNvCxnSpPr/>
            <p:nvPr/>
          </p:nvCxnSpPr>
          <p:spPr bwMode="auto">
            <a:xfrm>
              <a:off x="2667000" y="5314333"/>
              <a:ext cx="1454150" cy="0"/>
            </a:xfrm>
            <a:prstGeom prst="line">
              <a:avLst/>
            </a:prstGeom>
            <a:noFill/>
            <a:ln w="19050" cap="flat" cmpd="sng" algn="ctr">
              <a:solidFill>
                <a:srgbClr val="FF0000"/>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AC714CB1-466D-44FF-B190-7A378C06F130}"/>
                </a:ext>
              </a:extLst>
            </p:cNvPr>
            <p:cNvCxnSpPr/>
            <p:nvPr/>
          </p:nvCxnSpPr>
          <p:spPr bwMode="auto">
            <a:xfrm>
              <a:off x="1985963" y="5558074"/>
              <a:ext cx="584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D05B55BE-BF1E-46E8-91F4-DF2031490FF2}"/>
                </a:ext>
              </a:extLst>
            </p:cNvPr>
            <p:cNvCxnSpPr/>
            <p:nvPr/>
          </p:nvCxnSpPr>
          <p:spPr bwMode="auto">
            <a:xfrm>
              <a:off x="4117975" y="5314333"/>
              <a:ext cx="139700" cy="247352"/>
            </a:xfrm>
            <a:prstGeom prst="line">
              <a:avLst/>
            </a:prstGeom>
            <a:noFill/>
            <a:ln w="19050" cap="flat" cmpd="sng" algn="ctr">
              <a:solidFill>
                <a:srgbClr val="FF0000"/>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E5F0E310-8242-48A6-AC81-1974BD07369E}"/>
                </a:ext>
              </a:extLst>
            </p:cNvPr>
            <p:cNvCxnSpPr/>
            <p:nvPr/>
          </p:nvCxnSpPr>
          <p:spPr bwMode="auto">
            <a:xfrm flipH="1">
              <a:off x="2560638" y="5314333"/>
              <a:ext cx="112712" cy="245546"/>
            </a:xfrm>
            <a:prstGeom prst="line">
              <a:avLst/>
            </a:prstGeom>
            <a:noFill/>
            <a:ln w="19050" cap="flat" cmpd="sng" algn="ctr">
              <a:solidFill>
                <a:srgbClr val="FF0000"/>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211FB2CF-CA83-4712-81D9-A24495AF856D}"/>
                </a:ext>
              </a:extLst>
            </p:cNvPr>
            <p:cNvCxnSpPr/>
            <p:nvPr/>
          </p:nvCxnSpPr>
          <p:spPr bwMode="auto">
            <a:xfrm>
              <a:off x="1985963" y="5818064"/>
              <a:ext cx="6553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5" name="TextBox 333">
              <a:extLst>
                <a:ext uri="{FF2B5EF4-FFF2-40B4-BE49-F238E27FC236}">
                  <a16:creationId xmlns:a16="http://schemas.microsoft.com/office/drawing/2014/main" id="{A43B5C57-39D4-4986-9E6A-F964091E3F10}"/>
                </a:ext>
              </a:extLst>
            </p:cNvPr>
            <p:cNvSpPr txBox="1">
              <a:spLocks noChangeArrowheads="1"/>
            </p:cNvSpPr>
            <p:nvPr/>
          </p:nvSpPr>
          <p:spPr bwMode="auto">
            <a:xfrm>
              <a:off x="282575" y="4110038"/>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HADDR [31: 0]</a:t>
              </a:r>
            </a:p>
          </p:txBody>
        </p:sp>
        <p:sp>
          <p:nvSpPr>
            <p:cNvPr id="46" name="TextBox 334">
              <a:extLst>
                <a:ext uri="{FF2B5EF4-FFF2-40B4-BE49-F238E27FC236}">
                  <a16:creationId xmlns:a16="http://schemas.microsoft.com/office/drawing/2014/main" id="{C12A77D3-4F0E-4CF6-8FF4-FDF480DFB103}"/>
                </a:ext>
              </a:extLst>
            </p:cNvPr>
            <p:cNvSpPr txBox="1">
              <a:spLocks noChangeArrowheads="1"/>
            </p:cNvSpPr>
            <p:nvPr/>
          </p:nvSpPr>
          <p:spPr bwMode="auto">
            <a:xfrm>
              <a:off x="269875" y="5289550"/>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HWRITE</a:t>
              </a:r>
            </a:p>
          </p:txBody>
        </p:sp>
        <p:sp>
          <p:nvSpPr>
            <p:cNvPr id="47" name="TextBox 335">
              <a:extLst>
                <a:ext uri="{FF2B5EF4-FFF2-40B4-BE49-F238E27FC236}">
                  <a16:creationId xmlns:a16="http://schemas.microsoft.com/office/drawing/2014/main" id="{51A363E2-43A4-48AA-8278-04E5FA32596F}"/>
                </a:ext>
              </a:extLst>
            </p:cNvPr>
            <p:cNvSpPr txBox="1">
              <a:spLocks noChangeArrowheads="1"/>
            </p:cNvSpPr>
            <p:nvPr/>
          </p:nvSpPr>
          <p:spPr bwMode="auto">
            <a:xfrm>
              <a:off x="282575" y="4691063"/>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HWDATA [31: 0]</a:t>
              </a:r>
            </a:p>
          </p:txBody>
        </p:sp>
        <p:sp>
          <p:nvSpPr>
            <p:cNvPr id="48" name="TextBox 336">
              <a:extLst>
                <a:ext uri="{FF2B5EF4-FFF2-40B4-BE49-F238E27FC236}">
                  <a16:creationId xmlns:a16="http://schemas.microsoft.com/office/drawing/2014/main" id="{277C4340-29F7-41B4-83F4-E20C47629F64}"/>
                </a:ext>
              </a:extLst>
            </p:cNvPr>
            <p:cNvSpPr txBox="1">
              <a:spLocks noChangeArrowheads="1"/>
            </p:cNvSpPr>
            <p:nvPr/>
          </p:nvSpPr>
          <p:spPr bwMode="auto">
            <a:xfrm>
              <a:off x="282575" y="5838825"/>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HREADY</a:t>
              </a:r>
            </a:p>
          </p:txBody>
        </p:sp>
        <p:sp>
          <p:nvSpPr>
            <p:cNvPr id="49" name="TextBox 362">
              <a:extLst>
                <a:ext uri="{FF2B5EF4-FFF2-40B4-BE49-F238E27FC236}">
                  <a16:creationId xmlns:a16="http://schemas.microsoft.com/office/drawing/2014/main" id="{629A1C54-45B3-481E-B7B7-C48DC163C468}"/>
                </a:ext>
              </a:extLst>
            </p:cNvPr>
            <p:cNvSpPr txBox="1">
              <a:spLocks noChangeArrowheads="1"/>
            </p:cNvSpPr>
            <p:nvPr/>
          </p:nvSpPr>
          <p:spPr bwMode="auto">
            <a:xfrm>
              <a:off x="4379913" y="4716673"/>
              <a:ext cx="1355725"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Veri Yaz 0 </a:t>
              </a:r>
            </a:p>
          </p:txBody>
        </p:sp>
        <p:grpSp>
          <p:nvGrpSpPr>
            <p:cNvPr id="50" name="Group 464">
              <a:extLst>
                <a:ext uri="{FF2B5EF4-FFF2-40B4-BE49-F238E27FC236}">
                  <a16:creationId xmlns:a16="http://schemas.microsoft.com/office/drawing/2014/main" id="{D9F6235B-F0E8-431C-AB29-5EA6D7E557CE}"/>
                </a:ext>
              </a:extLst>
            </p:cNvPr>
            <p:cNvGrpSpPr>
              <a:grpSpLocks/>
            </p:cNvGrpSpPr>
            <p:nvPr/>
          </p:nvGrpSpPr>
          <p:grpSpPr bwMode="auto">
            <a:xfrm>
              <a:off x="1985963" y="2960688"/>
              <a:ext cx="6562725" cy="246062"/>
              <a:chOff x="2181070" y="3570514"/>
              <a:chExt cx="6178115" cy="246193"/>
            </a:xfrm>
          </p:grpSpPr>
          <p:cxnSp>
            <p:nvCxnSpPr>
              <p:cNvPr id="80" name="Straight Connector 79">
                <a:extLst>
                  <a:ext uri="{FF2B5EF4-FFF2-40B4-BE49-F238E27FC236}">
                    <a16:creationId xmlns:a16="http://schemas.microsoft.com/office/drawing/2014/main" id="{0187C82F-A389-4AF7-A0AC-D964E890C212}"/>
                  </a:ext>
                </a:extLst>
              </p:cNvPr>
              <p:cNvCxnSpPr/>
              <p:nvPr/>
            </p:nvCxnSpPr>
            <p:spPr bwMode="auto">
              <a:xfrm>
                <a:off x="2722066" y="3569805"/>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B9557EE7-A3C5-4328-BFF5-A85A9FDFEC93}"/>
                  </a:ext>
                </a:extLst>
              </p:cNvPr>
              <p:cNvCxnSpPr/>
              <p:nvPr/>
            </p:nvCxnSpPr>
            <p:spPr bwMode="auto">
              <a:xfrm>
                <a:off x="3467803"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1AEC80AD-0643-4537-B459-CDC0C240F3F5}"/>
                  </a:ext>
                </a:extLst>
              </p:cNvPr>
              <p:cNvCxnSpPr/>
              <p:nvPr/>
            </p:nvCxnSpPr>
            <p:spPr bwMode="auto">
              <a:xfrm>
                <a:off x="3467803" y="381728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B7F2C0C4-F93E-41FC-B655-80CC88721C74}"/>
                  </a:ext>
                </a:extLst>
              </p:cNvPr>
              <p:cNvCxnSpPr/>
              <p:nvPr/>
            </p:nvCxnSpPr>
            <p:spPr bwMode="auto">
              <a:xfrm>
                <a:off x="4203080"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A27E66C4-A899-42E4-B99C-65D76F5C3189}"/>
                  </a:ext>
                </a:extLst>
              </p:cNvPr>
              <p:cNvCxnSpPr/>
              <p:nvPr/>
            </p:nvCxnSpPr>
            <p:spPr bwMode="auto">
              <a:xfrm>
                <a:off x="4192619" y="3569805"/>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586D5CD4-01E0-4FA9-A628-6355DE98CF24}"/>
                  </a:ext>
                </a:extLst>
              </p:cNvPr>
              <p:cNvCxnSpPr/>
              <p:nvPr/>
            </p:nvCxnSpPr>
            <p:spPr bwMode="auto">
              <a:xfrm>
                <a:off x="4938356"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A92CCF7A-84B3-473E-A4F7-858AAC4572FD}"/>
                  </a:ext>
                </a:extLst>
              </p:cNvPr>
              <p:cNvCxnSpPr/>
              <p:nvPr/>
            </p:nvCxnSpPr>
            <p:spPr bwMode="auto">
              <a:xfrm>
                <a:off x="4938356" y="381728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D67D3B3D-5645-4248-AF95-8AE3B15D49D4}"/>
                  </a:ext>
                </a:extLst>
              </p:cNvPr>
              <p:cNvCxnSpPr/>
              <p:nvPr/>
            </p:nvCxnSpPr>
            <p:spPr bwMode="auto">
              <a:xfrm>
                <a:off x="5673632"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33B532C5-C741-49FE-BA3F-8F88A8ACE347}"/>
                  </a:ext>
                </a:extLst>
              </p:cNvPr>
              <p:cNvCxnSpPr/>
              <p:nvPr/>
            </p:nvCxnSpPr>
            <p:spPr bwMode="auto">
              <a:xfrm>
                <a:off x="5663172" y="3569805"/>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ADC5BB42-F302-4F09-A325-1A67C80E66B6}"/>
                  </a:ext>
                </a:extLst>
              </p:cNvPr>
              <p:cNvCxnSpPr/>
              <p:nvPr/>
            </p:nvCxnSpPr>
            <p:spPr bwMode="auto">
              <a:xfrm>
                <a:off x="6408909"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08EFF572-35AA-4448-A23A-7D90BA3CA179}"/>
                  </a:ext>
                </a:extLst>
              </p:cNvPr>
              <p:cNvCxnSpPr/>
              <p:nvPr/>
            </p:nvCxnSpPr>
            <p:spPr bwMode="auto">
              <a:xfrm>
                <a:off x="6408909" y="381728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BB487D8F-7854-416A-AA15-B5173A3E87CC}"/>
                  </a:ext>
                </a:extLst>
              </p:cNvPr>
              <p:cNvCxnSpPr/>
              <p:nvPr/>
            </p:nvCxnSpPr>
            <p:spPr bwMode="auto">
              <a:xfrm>
                <a:off x="7144185"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EBBA5501-E836-426C-9C30-D4471F711395}"/>
                  </a:ext>
                </a:extLst>
              </p:cNvPr>
              <p:cNvCxnSpPr/>
              <p:nvPr/>
            </p:nvCxnSpPr>
            <p:spPr bwMode="auto">
              <a:xfrm>
                <a:off x="7133724" y="3569805"/>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BABBD976-489C-4D76-990D-A944A5427B35}"/>
                  </a:ext>
                </a:extLst>
              </p:cNvPr>
              <p:cNvCxnSpPr/>
              <p:nvPr/>
            </p:nvCxnSpPr>
            <p:spPr bwMode="auto">
              <a:xfrm>
                <a:off x="7879462"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BE07B65F-F0F4-4180-B4F5-6EFD0D5DCFF8}"/>
                  </a:ext>
                </a:extLst>
              </p:cNvPr>
              <p:cNvCxnSpPr/>
              <p:nvPr/>
            </p:nvCxnSpPr>
            <p:spPr bwMode="auto">
              <a:xfrm>
                <a:off x="7879462" y="3817288"/>
                <a:ext cx="47972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9E38C16A-3FCE-489E-821A-4F78293030D8}"/>
                  </a:ext>
                </a:extLst>
              </p:cNvPr>
              <p:cNvCxnSpPr/>
              <p:nvPr/>
            </p:nvCxnSpPr>
            <p:spPr bwMode="auto">
              <a:xfrm>
                <a:off x="2181070" y="3817288"/>
                <a:ext cx="54996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4163E0BF-2C06-4E2B-8698-1BFBD49D42AB}"/>
                  </a:ext>
                </a:extLst>
              </p:cNvPr>
              <p:cNvCxnSpPr/>
              <p:nvPr/>
            </p:nvCxnSpPr>
            <p:spPr bwMode="auto">
              <a:xfrm>
                <a:off x="2722066"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51" name="TextBox 482">
              <a:extLst>
                <a:ext uri="{FF2B5EF4-FFF2-40B4-BE49-F238E27FC236}">
                  <a16:creationId xmlns:a16="http://schemas.microsoft.com/office/drawing/2014/main" id="{6985DF7F-94FC-47A8-8700-1E293496A137}"/>
                </a:ext>
              </a:extLst>
            </p:cNvPr>
            <p:cNvSpPr txBox="1">
              <a:spLocks noChangeArrowheads="1"/>
            </p:cNvSpPr>
            <p:nvPr/>
          </p:nvSpPr>
          <p:spPr bwMode="auto">
            <a:xfrm>
              <a:off x="990600" y="2928938"/>
              <a:ext cx="728663"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HCLK</a:t>
              </a:r>
            </a:p>
          </p:txBody>
        </p:sp>
        <p:grpSp>
          <p:nvGrpSpPr>
            <p:cNvPr id="52" name="Group 4">
              <a:extLst>
                <a:ext uri="{FF2B5EF4-FFF2-40B4-BE49-F238E27FC236}">
                  <a16:creationId xmlns:a16="http://schemas.microsoft.com/office/drawing/2014/main" id="{2DD13CEC-093E-42EA-9EAD-D036444051A2}"/>
                </a:ext>
              </a:extLst>
            </p:cNvPr>
            <p:cNvGrpSpPr>
              <a:grpSpLocks/>
            </p:cNvGrpSpPr>
            <p:nvPr/>
          </p:nvGrpSpPr>
          <p:grpSpPr bwMode="auto">
            <a:xfrm>
              <a:off x="2647076" y="3539771"/>
              <a:ext cx="1566553" cy="878242"/>
              <a:chOff x="1877573" y="4791246"/>
              <a:chExt cx="622154" cy="735288"/>
            </a:xfrm>
            <a:solidFill>
              <a:schemeClr val="accent5">
                <a:lumMod val="40000"/>
                <a:lumOff val="60000"/>
              </a:schemeClr>
            </a:solidFill>
          </p:grpSpPr>
          <p:sp>
            <p:nvSpPr>
              <p:cNvPr id="71" name="Rectangle 70">
                <a:extLst>
                  <a:ext uri="{FF2B5EF4-FFF2-40B4-BE49-F238E27FC236}">
                    <a16:creationId xmlns:a16="http://schemas.microsoft.com/office/drawing/2014/main" id="{2B51FE23-19ED-4020-A40B-2BE695F91A5E}"/>
                  </a:ext>
                </a:extLst>
              </p:cNvPr>
              <p:cNvSpPr/>
              <p:nvPr/>
            </p:nvSpPr>
            <p:spPr bwMode="auto">
              <a:xfrm>
                <a:off x="1922398" y="5312165"/>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72" name="Isosceles Triangle 71">
                <a:extLst>
                  <a:ext uri="{FF2B5EF4-FFF2-40B4-BE49-F238E27FC236}">
                    <a16:creationId xmlns:a16="http://schemas.microsoft.com/office/drawing/2014/main" id="{9D9F5816-C0C3-432B-9F54-E593740DE6DF}"/>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73" name="Isosceles Triangle 72">
                <a:extLst>
                  <a:ext uri="{FF2B5EF4-FFF2-40B4-BE49-F238E27FC236}">
                    <a16:creationId xmlns:a16="http://schemas.microsoft.com/office/drawing/2014/main" id="{6EF50612-CC1D-4E89-B084-0107BB7D4910}"/>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74" name="Straight Connector 73">
                <a:extLst>
                  <a:ext uri="{FF2B5EF4-FFF2-40B4-BE49-F238E27FC236}">
                    <a16:creationId xmlns:a16="http://schemas.microsoft.com/office/drawing/2014/main" id="{6A575188-4E10-4299-9BC9-18509F408395}"/>
                  </a:ext>
                </a:extLst>
              </p:cNvPr>
              <p:cNvCxnSpPr>
                <a:stCxn id="72"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5DF8D0F3-8407-40E4-8609-AA43A71A7BE0}"/>
                  </a:ext>
                </a:extLst>
              </p:cNvPr>
              <p:cNvCxnSpPr>
                <a:stCxn id="72" idx="0"/>
                <a:endCxn id="72"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4BB734D0-CC01-4A29-8902-F7E1829DE958}"/>
                  </a:ext>
                </a:extLst>
              </p:cNvPr>
              <p:cNvCxnSpPr>
                <a:stCxn id="73"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A0E6CB49-61DB-4D96-AB09-A9903283627E}"/>
                  </a:ext>
                </a:extLst>
              </p:cNvPr>
              <p:cNvCxnSpPr>
                <a:endCxn id="73"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0118E3BE-DD70-4713-BFFA-6CEB893AA712}"/>
                  </a:ext>
                </a:extLst>
              </p:cNvPr>
              <p:cNvCxnSpPr>
                <a:stCxn id="72" idx="4"/>
                <a:endCxn id="73"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51B86924-506D-4C4F-BB6D-086066A5C3D7}"/>
                  </a:ext>
                </a:extLst>
              </p:cNvPr>
              <p:cNvCxnSpPr>
                <a:stCxn id="72"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3" name="Rectangle 52">
              <a:extLst>
                <a:ext uri="{FF2B5EF4-FFF2-40B4-BE49-F238E27FC236}">
                  <a16:creationId xmlns:a16="http://schemas.microsoft.com/office/drawing/2014/main" id="{5A94033A-F4A4-4032-8924-A2237B831636}"/>
                </a:ext>
              </a:extLst>
            </p:cNvPr>
            <p:cNvSpPr/>
            <p:nvPr/>
          </p:nvSpPr>
          <p:spPr bwMode="auto">
            <a:xfrm>
              <a:off x="4295775" y="3539541"/>
              <a:ext cx="4252913" cy="256379"/>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54" name="Isosceles Triangle 53">
              <a:extLst>
                <a:ext uri="{FF2B5EF4-FFF2-40B4-BE49-F238E27FC236}">
                  <a16:creationId xmlns:a16="http://schemas.microsoft.com/office/drawing/2014/main" id="{B28762B0-DBDE-4F8E-9567-957B69296D23}"/>
                </a:ext>
              </a:extLst>
            </p:cNvPr>
            <p:cNvSpPr/>
            <p:nvPr/>
          </p:nvSpPr>
          <p:spPr bwMode="auto">
            <a:xfrm rot="16200000">
              <a:off x="4127104" y="3627250"/>
              <a:ext cx="256379"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55" name="Straight Connector 54">
              <a:extLst>
                <a:ext uri="{FF2B5EF4-FFF2-40B4-BE49-F238E27FC236}">
                  <a16:creationId xmlns:a16="http://schemas.microsoft.com/office/drawing/2014/main" id="{6F478C09-C946-44F8-A4E3-14C5CBC906E9}"/>
                </a:ext>
              </a:extLst>
            </p:cNvPr>
            <p:cNvCxnSpPr>
              <a:stCxn id="54" idx="4"/>
            </p:cNvCxnSpPr>
            <p:nvPr/>
          </p:nvCxnSpPr>
          <p:spPr bwMode="auto">
            <a:xfrm flipH="1">
              <a:off x="4214813" y="3539541"/>
              <a:ext cx="80962" cy="129995"/>
            </a:xfrm>
            <a:prstGeom prst="lin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AC52E224-0185-4C1B-97A3-BB5A95E62455}"/>
                </a:ext>
              </a:extLst>
            </p:cNvPr>
            <p:cNvCxnSpPr>
              <a:stCxn id="54" idx="0"/>
              <a:endCxn id="54" idx="2"/>
            </p:cNvCxnSpPr>
            <p:nvPr/>
          </p:nvCxnSpPr>
          <p:spPr bwMode="auto">
            <a:xfrm>
              <a:off x="4214813" y="3669536"/>
              <a:ext cx="80962" cy="126384"/>
            </a:xfrm>
            <a:prstGeom prst="lin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07C8FF07-8654-4E1D-9815-D5E1695CBC42}"/>
                </a:ext>
              </a:extLst>
            </p:cNvPr>
            <p:cNvCxnSpPr>
              <a:stCxn id="54" idx="4"/>
            </p:cNvCxnSpPr>
            <p:nvPr/>
          </p:nvCxnSpPr>
          <p:spPr bwMode="auto">
            <a:xfrm flipV="1">
              <a:off x="4295775" y="3539541"/>
              <a:ext cx="4252913" cy="0"/>
            </a:xfrm>
            <a:prstGeom prst="lin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F3D3794B-DAA1-46AE-8F8F-C59DFCDC26F6}"/>
                </a:ext>
              </a:extLst>
            </p:cNvPr>
            <p:cNvCxnSpPr>
              <a:stCxn id="54" idx="2"/>
            </p:cNvCxnSpPr>
            <p:nvPr/>
          </p:nvCxnSpPr>
          <p:spPr bwMode="auto">
            <a:xfrm flipV="1">
              <a:off x="4295775" y="3795920"/>
              <a:ext cx="4243388" cy="0"/>
            </a:xfrm>
            <a:prstGeom prst="lin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59" name="Rectangle 58">
              <a:extLst>
                <a:ext uri="{FF2B5EF4-FFF2-40B4-BE49-F238E27FC236}">
                  <a16:creationId xmlns:a16="http://schemas.microsoft.com/office/drawing/2014/main" id="{C0AE505B-9939-49BB-907D-C50090000344}"/>
                </a:ext>
              </a:extLst>
            </p:cNvPr>
            <p:cNvSpPr/>
            <p:nvPr/>
          </p:nvSpPr>
          <p:spPr bwMode="auto">
            <a:xfrm>
              <a:off x="1985963" y="3539541"/>
              <a:ext cx="577850" cy="256379"/>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60" name="Isosceles Triangle 59">
              <a:extLst>
                <a:ext uri="{FF2B5EF4-FFF2-40B4-BE49-F238E27FC236}">
                  <a16:creationId xmlns:a16="http://schemas.microsoft.com/office/drawing/2014/main" id="{EFE286DF-0E56-4CA9-B619-E202AA190DB1}"/>
                </a:ext>
              </a:extLst>
            </p:cNvPr>
            <p:cNvSpPr/>
            <p:nvPr/>
          </p:nvSpPr>
          <p:spPr bwMode="auto">
            <a:xfrm rot="5400000">
              <a:off x="2476104" y="3627250"/>
              <a:ext cx="256379"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61" name="Straight Connector 60">
              <a:extLst>
                <a:ext uri="{FF2B5EF4-FFF2-40B4-BE49-F238E27FC236}">
                  <a16:creationId xmlns:a16="http://schemas.microsoft.com/office/drawing/2014/main" id="{7AEDFFFE-9085-489A-8A07-1EBA35884E03}"/>
                </a:ext>
              </a:extLst>
            </p:cNvPr>
            <p:cNvCxnSpPr>
              <a:stCxn id="60" idx="2"/>
            </p:cNvCxnSpPr>
            <p:nvPr/>
          </p:nvCxnSpPr>
          <p:spPr bwMode="auto">
            <a:xfrm>
              <a:off x="2563813" y="3539541"/>
              <a:ext cx="80962" cy="12999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E3C66573-39AD-464F-BF46-1EA2C2A50771}"/>
                </a:ext>
              </a:extLst>
            </p:cNvPr>
            <p:cNvCxnSpPr>
              <a:endCxn id="60" idx="4"/>
            </p:cNvCxnSpPr>
            <p:nvPr/>
          </p:nvCxnSpPr>
          <p:spPr bwMode="auto">
            <a:xfrm flipH="1">
              <a:off x="2563813" y="3669536"/>
              <a:ext cx="80962" cy="12638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63" name="Group 62">
              <a:extLst>
                <a:ext uri="{FF2B5EF4-FFF2-40B4-BE49-F238E27FC236}">
                  <a16:creationId xmlns:a16="http://schemas.microsoft.com/office/drawing/2014/main" id="{455F4D86-76B1-47EE-A5DA-FD7412F3108B}"/>
                </a:ext>
              </a:extLst>
            </p:cNvPr>
            <p:cNvGrpSpPr/>
            <p:nvPr/>
          </p:nvGrpSpPr>
          <p:grpSpPr>
            <a:xfrm>
              <a:off x="1986341" y="3539781"/>
              <a:ext cx="577306" cy="256041"/>
              <a:chOff x="103594" y="4438608"/>
              <a:chExt cx="1376015" cy="300057"/>
            </a:xfrm>
            <a:solidFill>
              <a:schemeClr val="accent5">
                <a:lumMod val="40000"/>
                <a:lumOff val="60000"/>
              </a:schemeClr>
            </a:solidFill>
          </p:grpSpPr>
          <p:cxnSp>
            <p:nvCxnSpPr>
              <p:cNvPr id="69" name="Straight Connector 68">
                <a:extLst>
                  <a:ext uri="{FF2B5EF4-FFF2-40B4-BE49-F238E27FC236}">
                    <a16:creationId xmlns:a16="http://schemas.microsoft.com/office/drawing/2014/main" id="{78178475-932B-48FE-915F-1FB0B2C5EDEB}"/>
                  </a:ext>
                </a:extLst>
              </p:cNvPr>
              <p:cNvCxnSpPr>
                <a:endCxn id="60" idx="2"/>
              </p:cNvCxnSpPr>
              <p:nvPr/>
            </p:nvCxnSpPr>
            <p:spPr bwMode="auto">
              <a:xfrm>
                <a:off x="103594" y="4438608"/>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7B1B7D81-31FB-4042-8A7A-178498C5276A}"/>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64" name="TextBox 527">
              <a:extLst>
                <a:ext uri="{FF2B5EF4-FFF2-40B4-BE49-F238E27FC236}">
                  <a16:creationId xmlns:a16="http://schemas.microsoft.com/office/drawing/2014/main" id="{3FB60C77-5224-4B20-862E-B4CB0BF47F74}"/>
                </a:ext>
              </a:extLst>
            </p:cNvPr>
            <p:cNvSpPr txBox="1">
              <a:spLocks noChangeArrowheads="1"/>
            </p:cNvSpPr>
            <p:nvPr/>
          </p:nvSpPr>
          <p:spPr bwMode="auto">
            <a:xfrm>
              <a:off x="282575" y="3513138"/>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a:t>
              </a:r>
            </a:p>
          </p:txBody>
        </p:sp>
        <p:sp>
          <p:nvSpPr>
            <p:cNvPr id="65" name="TextBox 528">
              <a:extLst>
                <a:ext uri="{FF2B5EF4-FFF2-40B4-BE49-F238E27FC236}">
                  <a16:creationId xmlns:a16="http://schemas.microsoft.com/office/drawing/2014/main" id="{08751332-E444-45B0-9DB8-3B99C5AADE53}"/>
                </a:ext>
              </a:extLst>
            </p:cNvPr>
            <p:cNvSpPr txBox="1">
              <a:spLocks noChangeArrowheads="1"/>
            </p:cNvSpPr>
            <p:nvPr/>
          </p:nvSpPr>
          <p:spPr bwMode="auto">
            <a:xfrm>
              <a:off x="2908301" y="3513138"/>
              <a:ext cx="1236662"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 0 </a:t>
              </a:r>
            </a:p>
          </p:txBody>
        </p:sp>
        <p:cxnSp>
          <p:nvCxnSpPr>
            <p:cNvPr id="66" name="Straight Connector 65">
              <a:extLst>
                <a:ext uri="{FF2B5EF4-FFF2-40B4-BE49-F238E27FC236}">
                  <a16:creationId xmlns:a16="http://schemas.microsoft.com/office/drawing/2014/main" id="{02333D00-529D-4FA8-AF44-609A3789C25C}"/>
                </a:ext>
              </a:extLst>
            </p:cNvPr>
            <p:cNvCxnSpPr/>
            <p:nvPr/>
          </p:nvCxnSpPr>
          <p:spPr bwMode="auto">
            <a:xfrm>
              <a:off x="4257675" y="5558074"/>
              <a:ext cx="430688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7" name="Curved Connector 120">
              <a:extLst>
                <a:ext uri="{FF2B5EF4-FFF2-40B4-BE49-F238E27FC236}">
                  <a16:creationId xmlns:a16="http://schemas.microsoft.com/office/drawing/2014/main" id="{641527C1-1ECC-40A3-991A-3F89E823C15D}"/>
                </a:ext>
              </a:extLst>
            </p:cNvPr>
            <p:cNvCxnSpPr/>
            <p:nvPr/>
          </p:nvCxnSpPr>
          <p:spPr bwMode="auto">
            <a:xfrm rot="16200000" flipH="1">
              <a:off x="4063275" y="3760848"/>
              <a:ext cx="353875" cy="1619250"/>
            </a:xfrm>
            <a:prstGeom prst="curvedConnector3">
              <a:avLst>
                <a:gd name="adj1" fmla="val 32058"/>
              </a:avLst>
            </a:prstGeom>
            <a:noFill/>
            <a:ln w="19050" cap="flat" cmpd="sng" algn="ctr">
              <a:solidFill>
                <a:schemeClr val="bg1">
                  <a:lumMod val="50000"/>
                </a:schemeClr>
              </a:solidFill>
              <a:prstDash val="solid"/>
              <a:round/>
              <a:headEnd type="none" w="med" len="med"/>
              <a:tailEnd type="triangle" w="lg" len="lg"/>
            </a:ln>
            <a:effectLst/>
          </p:spPr>
        </p:cxnSp>
        <p:sp>
          <p:nvSpPr>
            <p:cNvPr id="68" name="TextBox 358">
              <a:extLst>
                <a:ext uri="{FF2B5EF4-FFF2-40B4-BE49-F238E27FC236}">
                  <a16:creationId xmlns:a16="http://schemas.microsoft.com/office/drawing/2014/main" id="{A8BB76F4-431B-492B-BCC7-047B00E2608C}"/>
                </a:ext>
              </a:extLst>
            </p:cNvPr>
            <p:cNvSpPr txBox="1">
              <a:spLocks noChangeArrowheads="1"/>
            </p:cNvSpPr>
            <p:nvPr/>
          </p:nvSpPr>
          <p:spPr bwMode="auto">
            <a:xfrm>
              <a:off x="2840832" y="4085558"/>
              <a:ext cx="1236662"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Adres 0 </a:t>
              </a:r>
            </a:p>
          </p:txBody>
        </p:sp>
      </p:grpSp>
    </p:spTree>
    <p:extLst>
      <p:ext uri="{BB962C8B-B14F-4D97-AF65-F5344CB8AC3E}">
        <p14:creationId xmlns:p14="http://schemas.microsoft.com/office/powerpoint/2010/main" val="2242193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US" dirty="0"/>
              <a:t>Temel Yazma Transferi</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250952"/>
            <a:ext cx="11180763" cy="4086225"/>
          </a:xfrm>
        </p:spPr>
        <p:txBody>
          <a:bodyPr wrap="square" numCol="1" anchor="t" anchorCtr="0" compatLnSpc="1">
            <a:prstTxWarp prst="textNoShape">
              <a:avLst/>
            </a:prstTxWarp>
          </a:bodyPr>
          <a:lstStyle/>
          <a:p>
            <a:pPr algn="l" rtl="0"/>
            <a:r>
              <a:rPr lang="en-US" dirty="0"/>
              <a:t>Bekleme durumu olmayan basit bir yazma aktarımı düşünün:</a:t>
            </a:r>
            <a:endParaRPr lang="en-US" altLang="en-US" dirty="0">
              <a:ea typeface="ＭＳ Ｐゴシック" panose="020B0600070205080204" pitchFamily="34" charset="-128"/>
            </a:endParaRPr>
          </a:p>
          <a:p>
            <a:pPr lvl="1" algn="l" rtl="0"/>
            <a:r>
              <a:rPr lang="en-US" dirty="0"/>
              <a:t>Adres aşaması: Master, HCLK'nin yükselen kenarından sonra adres ve kontrol sinyallerini veri yoluna sürer ve HWRITE'ı bire ayarlar.</a:t>
            </a:r>
            <a:endParaRPr lang="en-US" altLang="en-US" dirty="0">
              <a:ea typeface="ＭＳ Ｐゴシック" panose="020B0600070205080204" pitchFamily="34" charset="-128"/>
            </a:endParaRPr>
          </a:p>
          <a:p>
            <a:pPr lvl="1" algn="l" rtl="0"/>
            <a:r>
              <a:rPr lang="en-US" dirty="0"/>
              <a:t>Veri aşaması: Slave, adres ve kontrol bilgilerini örnekler </a:t>
            </a:r>
            <a:r>
              <a:rPr lang="en-US" dirty="0">
                <a:solidFill>
                  <a:schemeClr val="tx1"/>
                </a:solidFill>
              </a:rPr>
              <a:t>ve </a:t>
            </a:r>
            <a:r>
              <a:rPr lang="en-GB" dirty="0">
                <a:solidFill>
                  <a:schemeClr val="tx1"/>
                </a:solidFill>
              </a:rPr>
              <a:t>Yapmak </a:t>
            </a:r>
            <a:r>
              <a:rPr lang="en-US" dirty="0">
                <a:solidFill>
                  <a:schemeClr val="tx1"/>
                </a:solidFill>
              </a:rPr>
              <a:t>HRDATA'da mevcut veriler </a:t>
            </a:r>
            <a:r>
              <a:rPr lang="en-US" dirty="0"/>
              <a:t>sürmeden önce </a:t>
            </a:r>
            <a:r>
              <a:rPr lang="en-GB" dirty="0"/>
              <a:t>uygun HREADY yanıtı</a:t>
            </a:r>
            <a:r>
              <a:rPr lang="en-GB" sz="1600" dirty="0"/>
              <a:t>.</a:t>
            </a:r>
            <a:endParaRPr lang="en-US" altLang="en-US" dirty="0">
              <a:ea typeface="ＭＳ Ｐゴシック" panose="020B0600070205080204" pitchFamily="34" charset="-128"/>
            </a:endParaRPr>
          </a:p>
        </p:txBody>
      </p:sp>
      <p:grpSp>
        <p:nvGrpSpPr>
          <p:cNvPr id="5" name="Group 2">
            <a:extLst>
              <a:ext uri="{FF2B5EF4-FFF2-40B4-BE49-F238E27FC236}">
                <a16:creationId xmlns:a16="http://schemas.microsoft.com/office/drawing/2014/main" id="{CB8E733A-6F6A-48DA-A30C-67DF7D4587D6}"/>
              </a:ext>
            </a:extLst>
          </p:cNvPr>
          <p:cNvGrpSpPr>
            <a:grpSpLocks/>
          </p:cNvGrpSpPr>
          <p:nvPr/>
        </p:nvGrpSpPr>
        <p:grpSpPr bwMode="auto">
          <a:xfrm>
            <a:off x="275059" y="3035300"/>
            <a:ext cx="11055264" cy="3060700"/>
            <a:chOff x="269875" y="2768598"/>
            <a:chExt cx="8294688" cy="3480976"/>
          </a:xfrm>
        </p:grpSpPr>
        <p:grpSp>
          <p:nvGrpSpPr>
            <p:cNvPr id="6" name="Group 459">
              <a:extLst>
                <a:ext uri="{FF2B5EF4-FFF2-40B4-BE49-F238E27FC236}">
                  <a16:creationId xmlns:a16="http://schemas.microsoft.com/office/drawing/2014/main" id="{F7ABE514-434C-4CF9-8A42-9B7F2CDD2AFA}"/>
                </a:ext>
              </a:extLst>
            </p:cNvPr>
            <p:cNvGrpSpPr>
              <a:grpSpLocks/>
            </p:cNvGrpSpPr>
            <p:nvPr/>
          </p:nvGrpSpPr>
          <p:grpSpPr bwMode="auto">
            <a:xfrm>
              <a:off x="2562225" y="2768598"/>
              <a:ext cx="4695825" cy="3480976"/>
              <a:chOff x="2462216" y="3348039"/>
              <a:chExt cx="5094528" cy="2894876"/>
            </a:xfrm>
          </p:grpSpPr>
          <p:cxnSp>
            <p:nvCxnSpPr>
              <p:cNvPr id="119" name="Straight Connector 118">
                <a:extLst>
                  <a:ext uri="{FF2B5EF4-FFF2-40B4-BE49-F238E27FC236}">
                    <a16:creationId xmlns:a16="http://schemas.microsoft.com/office/drawing/2014/main" id="{7CE54BE5-373B-4B99-AD70-1CA891A2D9EB}"/>
                  </a:ext>
                </a:extLst>
              </p:cNvPr>
              <p:cNvCxnSpPr/>
              <p:nvPr/>
            </p:nvCxnSpPr>
            <p:spPr bwMode="auto">
              <a:xfrm>
                <a:off x="2462216" y="3348039"/>
                <a:ext cx="0" cy="2858840"/>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20" name="Straight Connector 119">
                <a:extLst>
                  <a:ext uri="{FF2B5EF4-FFF2-40B4-BE49-F238E27FC236}">
                    <a16:creationId xmlns:a16="http://schemas.microsoft.com/office/drawing/2014/main" id="{29838FB3-2649-4AE4-AF91-B687E68EB6A6}"/>
                  </a:ext>
                </a:extLst>
              </p:cNvPr>
              <p:cNvCxnSpPr/>
              <p:nvPr/>
            </p:nvCxnSpPr>
            <p:spPr bwMode="auto">
              <a:xfrm>
                <a:off x="4163837" y="3348039"/>
                <a:ext cx="0" cy="2894876"/>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21" name="Straight Connector 120">
                <a:extLst>
                  <a:ext uri="{FF2B5EF4-FFF2-40B4-BE49-F238E27FC236}">
                    <a16:creationId xmlns:a16="http://schemas.microsoft.com/office/drawing/2014/main" id="{57F131E2-3689-494B-8CF0-AD222E0BB160}"/>
                  </a:ext>
                </a:extLst>
              </p:cNvPr>
              <p:cNvCxnSpPr/>
              <p:nvPr/>
            </p:nvCxnSpPr>
            <p:spPr bwMode="auto">
              <a:xfrm>
                <a:off x="5867180" y="3348039"/>
                <a:ext cx="0" cy="2894876"/>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22" name="Straight Connector 121">
                <a:extLst>
                  <a:ext uri="{FF2B5EF4-FFF2-40B4-BE49-F238E27FC236}">
                    <a16:creationId xmlns:a16="http://schemas.microsoft.com/office/drawing/2014/main" id="{96AD5C13-2AFA-4386-A0F1-CEF133AB4B2A}"/>
                  </a:ext>
                </a:extLst>
              </p:cNvPr>
              <p:cNvCxnSpPr/>
              <p:nvPr/>
            </p:nvCxnSpPr>
            <p:spPr bwMode="auto">
              <a:xfrm>
                <a:off x="7556744" y="3348039"/>
                <a:ext cx="0" cy="2858840"/>
              </a:xfrm>
              <a:prstGeom prst="line">
                <a:avLst/>
              </a:prstGeom>
              <a:noFill/>
              <a:ln w="19050" cap="flat" cmpd="sng" algn="ctr">
                <a:solidFill>
                  <a:schemeClr val="bg1">
                    <a:lumMod val="75000"/>
                  </a:schemeClr>
                </a:solidFill>
                <a:prstDash val="sysDash"/>
                <a:round/>
                <a:headEnd type="none" w="med" len="med"/>
                <a:tailEnd type="none" w="med" len="med"/>
              </a:ln>
              <a:effectLst/>
            </p:spPr>
          </p:cxnSp>
        </p:grpSp>
        <p:grpSp>
          <p:nvGrpSpPr>
            <p:cNvPr id="7" name="Group 4">
              <a:extLst>
                <a:ext uri="{FF2B5EF4-FFF2-40B4-BE49-F238E27FC236}">
                  <a16:creationId xmlns:a16="http://schemas.microsoft.com/office/drawing/2014/main" id="{C07FBF4C-E224-47FF-8F00-5918483F3409}"/>
                </a:ext>
              </a:extLst>
            </p:cNvPr>
            <p:cNvGrpSpPr>
              <a:grpSpLocks/>
            </p:cNvGrpSpPr>
            <p:nvPr/>
          </p:nvGrpSpPr>
          <p:grpSpPr bwMode="auto">
            <a:xfrm>
              <a:off x="2647076" y="3565069"/>
              <a:ext cx="1566553" cy="827650"/>
              <a:chOff x="1877573" y="4312685"/>
              <a:chExt cx="622154" cy="692931"/>
            </a:xfrm>
            <a:solidFill>
              <a:schemeClr val="accent3">
                <a:lumMod val="40000"/>
                <a:lumOff val="60000"/>
              </a:schemeClr>
            </a:solidFill>
          </p:grpSpPr>
          <p:sp>
            <p:nvSpPr>
              <p:cNvPr id="110" name="Rectangle 109">
                <a:extLst>
                  <a:ext uri="{FF2B5EF4-FFF2-40B4-BE49-F238E27FC236}">
                    <a16:creationId xmlns:a16="http://schemas.microsoft.com/office/drawing/2014/main" id="{33FE0011-34E0-4ADF-9B1B-6E98A74B7766}"/>
                  </a:ext>
                </a:extLst>
              </p:cNvPr>
              <p:cNvSpPr/>
              <p:nvPr/>
            </p:nvSpPr>
            <p:spPr bwMode="auto">
              <a:xfrm>
                <a:off x="1922398" y="4312685"/>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11" name="Isosceles Triangle 110">
                <a:extLst>
                  <a:ext uri="{FF2B5EF4-FFF2-40B4-BE49-F238E27FC236}">
                    <a16:creationId xmlns:a16="http://schemas.microsoft.com/office/drawing/2014/main" id="{ADB50334-888A-414E-A48F-103E4AC5887F}"/>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12" name="Isosceles Triangle 111">
                <a:extLst>
                  <a:ext uri="{FF2B5EF4-FFF2-40B4-BE49-F238E27FC236}">
                    <a16:creationId xmlns:a16="http://schemas.microsoft.com/office/drawing/2014/main" id="{0F4E3D15-D65E-41D5-9359-58C654E82364}"/>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13" name="Straight Connector 112">
                <a:extLst>
                  <a:ext uri="{FF2B5EF4-FFF2-40B4-BE49-F238E27FC236}">
                    <a16:creationId xmlns:a16="http://schemas.microsoft.com/office/drawing/2014/main" id="{A348EE3F-5100-424A-9992-D454DAE52BCA}"/>
                  </a:ext>
                </a:extLst>
              </p:cNvPr>
              <p:cNvCxnSpPr>
                <a:stCxn id="111"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BCCF42A6-4B64-400A-9EB5-98C777A176D1}"/>
                  </a:ext>
                </a:extLst>
              </p:cNvPr>
              <p:cNvCxnSpPr>
                <a:stCxn id="111" idx="0"/>
                <a:endCxn id="111"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5" name="Straight Connector 114">
                <a:extLst>
                  <a:ext uri="{FF2B5EF4-FFF2-40B4-BE49-F238E27FC236}">
                    <a16:creationId xmlns:a16="http://schemas.microsoft.com/office/drawing/2014/main" id="{F7A722A7-3358-4C52-A1CC-A4521D84FBBF}"/>
                  </a:ext>
                </a:extLst>
              </p:cNvPr>
              <p:cNvCxnSpPr>
                <a:stCxn id="112"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6" name="Straight Connector 115">
                <a:extLst>
                  <a:ext uri="{FF2B5EF4-FFF2-40B4-BE49-F238E27FC236}">
                    <a16:creationId xmlns:a16="http://schemas.microsoft.com/office/drawing/2014/main" id="{B45C5747-F9E6-48FB-9AE1-0B56233CE7D1}"/>
                  </a:ext>
                </a:extLst>
              </p:cNvPr>
              <p:cNvCxnSpPr>
                <a:endCxn id="112"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A18030C5-D47F-47A3-94DA-FDB3ECEA77F3}"/>
                  </a:ext>
                </a:extLst>
              </p:cNvPr>
              <p:cNvCxnSpPr>
                <a:stCxn id="111" idx="4"/>
                <a:endCxn id="112"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5E1DF583-CC33-4F1D-BFA1-3C536DF11B6C}"/>
                  </a:ext>
                </a:extLst>
              </p:cNvPr>
              <p:cNvCxnSpPr>
                <a:stCxn id="111"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8" name="Rectangle 7">
              <a:extLst>
                <a:ext uri="{FF2B5EF4-FFF2-40B4-BE49-F238E27FC236}">
                  <a16:creationId xmlns:a16="http://schemas.microsoft.com/office/drawing/2014/main" id="{6DA242CF-6E7F-4527-8DEE-C4072D467137}"/>
                </a:ext>
              </a:extLst>
            </p:cNvPr>
            <p:cNvSpPr/>
            <p:nvPr/>
          </p:nvSpPr>
          <p:spPr bwMode="auto">
            <a:xfrm>
              <a:off x="4295775" y="4137156"/>
              <a:ext cx="4243388" cy="254574"/>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9" name="Isosceles Triangle 8">
              <a:extLst>
                <a:ext uri="{FF2B5EF4-FFF2-40B4-BE49-F238E27FC236}">
                  <a16:creationId xmlns:a16="http://schemas.microsoft.com/office/drawing/2014/main" id="{BBB85EB6-6C8C-4BCD-BCB9-167EB17BFB24}"/>
                </a:ext>
              </a:extLst>
            </p:cNvPr>
            <p:cNvSpPr/>
            <p:nvPr/>
          </p:nvSpPr>
          <p:spPr bwMode="auto">
            <a:xfrm rot="16200000">
              <a:off x="4128007" y="4223962"/>
              <a:ext cx="254574"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0" name="Straight Connector 9">
              <a:extLst>
                <a:ext uri="{FF2B5EF4-FFF2-40B4-BE49-F238E27FC236}">
                  <a16:creationId xmlns:a16="http://schemas.microsoft.com/office/drawing/2014/main" id="{E711C8DD-8A32-4C65-907C-8AEBE1094B65}"/>
                </a:ext>
              </a:extLst>
            </p:cNvPr>
            <p:cNvCxnSpPr>
              <a:stCxn id="9" idx="4"/>
            </p:cNvCxnSpPr>
            <p:nvPr/>
          </p:nvCxnSpPr>
          <p:spPr bwMode="auto">
            <a:xfrm flipH="1">
              <a:off x="4214813" y="4137156"/>
              <a:ext cx="80962" cy="12819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F8BC3FC6-6D96-4EB9-B312-7CD5728CD70D}"/>
                </a:ext>
              </a:extLst>
            </p:cNvPr>
            <p:cNvCxnSpPr>
              <a:stCxn id="9" idx="0"/>
              <a:endCxn id="9" idx="2"/>
            </p:cNvCxnSpPr>
            <p:nvPr/>
          </p:nvCxnSpPr>
          <p:spPr bwMode="auto">
            <a:xfrm>
              <a:off x="4214813" y="4265346"/>
              <a:ext cx="80962" cy="126384"/>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C7D8E614-7D11-400B-8544-C7BDE1E58477}"/>
                </a:ext>
              </a:extLst>
            </p:cNvPr>
            <p:cNvCxnSpPr>
              <a:stCxn id="9" idx="4"/>
            </p:cNvCxnSpPr>
            <p:nvPr/>
          </p:nvCxnSpPr>
          <p:spPr bwMode="auto">
            <a:xfrm flipV="1">
              <a:off x="4295775" y="4137156"/>
              <a:ext cx="4243388"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D02B3186-A343-40C4-A641-B0FE494B6BC3}"/>
                </a:ext>
              </a:extLst>
            </p:cNvPr>
            <p:cNvCxnSpPr>
              <a:stCxn id="9" idx="2"/>
            </p:cNvCxnSpPr>
            <p:nvPr/>
          </p:nvCxnSpPr>
          <p:spPr bwMode="auto">
            <a:xfrm flipV="1">
              <a:off x="4295775" y="4391730"/>
              <a:ext cx="4243388"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8E804D25-2A9C-4B8D-9467-F1F37487784D}"/>
                </a:ext>
              </a:extLst>
            </p:cNvPr>
            <p:cNvSpPr/>
            <p:nvPr/>
          </p:nvSpPr>
          <p:spPr bwMode="auto">
            <a:xfrm>
              <a:off x="1985963" y="4137156"/>
              <a:ext cx="577850" cy="254574"/>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5" name="Isosceles Triangle 14">
              <a:extLst>
                <a:ext uri="{FF2B5EF4-FFF2-40B4-BE49-F238E27FC236}">
                  <a16:creationId xmlns:a16="http://schemas.microsoft.com/office/drawing/2014/main" id="{6DD4654D-23CE-4729-B746-8CC7D0A20BC6}"/>
                </a:ext>
              </a:extLst>
            </p:cNvPr>
            <p:cNvSpPr/>
            <p:nvPr/>
          </p:nvSpPr>
          <p:spPr bwMode="auto">
            <a:xfrm rot="5400000">
              <a:off x="2477007" y="4223962"/>
              <a:ext cx="254574"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6" name="Straight Connector 15">
              <a:extLst>
                <a:ext uri="{FF2B5EF4-FFF2-40B4-BE49-F238E27FC236}">
                  <a16:creationId xmlns:a16="http://schemas.microsoft.com/office/drawing/2014/main" id="{D8114393-A673-418A-8FDF-441E7BEB542E}"/>
                </a:ext>
              </a:extLst>
            </p:cNvPr>
            <p:cNvCxnSpPr>
              <a:stCxn id="15" idx="2"/>
            </p:cNvCxnSpPr>
            <p:nvPr/>
          </p:nvCxnSpPr>
          <p:spPr bwMode="auto">
            <a:xfrm>
              <a:off x="2563813" y="4137156"/>
              <a:ext cx="80962" cy="1281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A6193E51-153F-49FA-A990-331E8FA70C48}"/>
                </a:ext>
              </a:extLst>
            </p:cNvPr>
            <p:cNvCxnSpPr>
              <a:endCxn id="15" idx="4"/>
            </p:cNvCxnSpPr>
            <p:nvPr/>
          </p:nvCxnSpPr>
          <p:spPr bwMode="auto">
            <a:xfrm flipH="1">
              <a:off x="2563813" y="4265346"/>
              <a:ext cx="80962" cy="12638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8" name="Group 17">
              <a:extLst>
                <a:ext uri="{FF2B5EF4-FFF2-40B4-BE49-F238E27FC236}">
                  <a16:creationId xmlns:a16="http://schemas.microsoft.com/office/drawing/2014/main" id="{2D7AD874-FF5D-4891-9AF9-F74216F15E1C}"/>
                </a:ext>
              </a:extLst>
            </p:cNvPr>
            <p:cNvGrpSpPr/>
            <p:nvPr/>
          </p:nvGrpSpPr>
          <p:grpSpPr>
            <a:xfrm>
              <a:off x="1986341" y="4136681"/>
              <a:ext cx="577306" cy="256041"/>
              <a:chOff x="103594" y="4438608"/>
              <a:chExt cx="1376015" cy="300057"/>
            </a:xfrm>
            <a:solidFill>
              <a:schemeClr val="accent3">
                <a:lumMod val="40000"/>
                <a:lumOff val="60000"/>
              </a:schemeClr>
            </a:solidFill>
          </p:grpSpPr>
          <p:cxnSp>
            <p:nvCxnSpPr>
              <p:cNvPr id="108" name="Straight Connector 107">
                <a:extLst>
                  <a:ext uri="{FF2B5EF4-FFF2-40B4-BE49-F238E27FC236}">
                    <a16:creationId xmlns:a16="http://schemas.microsoft.com/office/drawing/2014/main" id="{3DB98C70-5096-4DE9-987E-BD5F61236860}"/>
                  </a:ext>
                </a:extLst>
              </p:cNvPr>
              <p:cNvCxnSpPr>
                <a:endCxn id="15" idx="2"/>
              </p:cNvCxnSpPr>
              <p:nvPr/>
            </p:nvCxnSpPr>
            <p:spPr bwMode="auto">
              <a:xfrm>
                <a:off x="103594" y="4438608"/>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0CD8CA61-314D-4786-8C9C-A7E25C8063A3}"/>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19" name="Group 4">
              <a:extLst>
                <a:ext uri="{FF2B5EF4-FFF2-40B4-BE49-F238E27FC236}">
                  <a16:creationId xmlns:a16="http://schemas.microsoft.com/office/drawing/2014/main" id="{D2476FED-6265-4224-952F-3E6354A3C4ED}"/>
                </a:ext>
              </a:extLst>
            </p:cNvPr>
            <p:cNvGrpSpPr>
              <a:grpSpLocks/>
            </p:cNvGrpSpPr>
            <p:nvPr/>
          </p:nvGrpSpPr>
          <p:grpSpPr bwMode="auto">
            <a:xfrm>
              <a:off x="2646016" y="4767959"/>
              <a:ext cx="1569207" cy="256118"/>
              <a:chOff x="1877152" y="4791247"/>
              <a:chExt cx="623208" cy="214429"/>
            </a:xfrm>
            <a:solidFill>
              <a:schemeClr val="accent2">
                <a:lumMod val="20000"/>
                <a:lumOff val="80000"/>
              </a:schemeClr>
            </a:solidFill>
          </p:grpSpPr>
          <p:sp>
            <p:nvSpPr>
              <p:cNvPr id="99" name="Rectangle 98">
                <a:extLst>
                  <a:ext uri="{FF2B5EF4-FFF2-40B4-BE49-F238E27FC236}">
                    <a16:creationId xmlns:a16="http://schemas.microsoft.com/office/drawing/2014/main" id="{81DB9C30-D0DE-4794-A521-8B8216A58E52}"/>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00" name="Isosceles Triangle 99">
                <a:extLst>
                  <a:ext uri="{FF2B5EF4-FFF2-40B4-BE49-F238E27FC236}">
                    <a16:creationId xmlns:a16="http://schemas.microsoft.com/office/drawing/2014/main" id="{C282195F-EE22-46BC-8097-6A2F246ECB7E}"/>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01" name="Isosceles Triangle 100">
                <a:extLst>
                  <a:ext uri="{FF2B5EF4-FFF2-40B4-BE49-F238E27FC236}">
                    <a16:creationId xmlns:a16="http://schemas.microsoft.com/office/drawing/2014/main" id="{E45873F3-39D6-4603-8788-55C211E32D1C}"/>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02" name="Straight Connector 101">
                <a:extLst>
                  <a:ext uri="{FF2B5EF4-FFF2-40B4-BE49-F238E27FC236}">
                    <a16:creationId xmlns:a16="http://schemas.microsoft.com/office/drawing/2014/main" id="{A5CB6469-4483-4982-AAF6-9B2075110C3D}"/>
                  </a:ext>
                </a:extLst>
              </p:cNvPr>
              <p:cNvCxnSpPr>
                <a:stCxn id="100"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3" name="Straight Connector 102">
                <a:extLst>
                  <a:ext uri="{FF2B5EF4-FFF2-40B4-BE49-F238E27FC236}">
                    <a16:creationId xmlns:a16="http://schemas.microsoft.com/office/drawing/2014/main" id="{AAD4A344-10B3-4D38-998A-EB9EBF23DC35}"/>
                  </a:ext>
                </a:extLst>
              </p:cNvPr>
              <p:cNvCxnSpPr>
                <a:stCxn id="100" idx="0"/>
                <a:endCxn id="100"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4" name="Straight Connector 103">
                <a:extLst>
                  <a:ext uri="{FF2B5EF4-FFF2-40B4-BE49-F238E27FC236}">
                    <a16:creationId xmlns:a16="http://schemas.microsoft.com/office/drawing/2014/main" id="{221DFCD3-853D-4697-811E-42778CE9A6A7}"/>
                  </a:ext>
                </a:extLst>
              </p:cNvPr>
              <p:cNvCxnSpPr>
                <a:stCxn id="101"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5" name="Straight Connector 104">
                <a:extLst>
                  <a:ext uri="{FF2B5EF4-FFF2-40B4-BE49-F238E27FC236}">
                    <a16:creationId xmlns:a16="http://schemas.microsoft.com/office/drawing/2014/main" id="{125B15BA-16F1-4219-8414-6163AD62EDE1}"/>
                  </a:ext>
                </a:extLst>
              </p:cNvPr>
              <p:cNvCxnSpPr>
                <a:endCxn id="101"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6" name="Straight Connector 105">
                <a:extLst>
                  <a:ext uri="{FF2B5EF4-FFF2-40B4-BE49-F238E27FC236}">
                    <a16:creationId xmlns:a16="http://schemas.microsoft.com/office/drawing/2014/main" id="{D680BC3D-FF46-4712-AF21-6A03E417F7F9}"/>
                  </a:ext>
                </a:extLst>
              </p:cNvPr>
              <p:cNvCxnSpPr>
                <a:stCxn id="100" idx="4"/>
                <a:endCxn id="101"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7" name="Straight Connector 106">
                <a:extLst>
                  <a:ext uri="{FF2B5EF4-FFF2-40B4-BE49-F238E27FC236}">
                    <a16:creationId xmlns:a16="http://schemas.microsoft.com/office/drawing/2014/main" id="{8477BE96-19FC-4F1D-A56D-2B12617FBECF}"/>
                  </a:ext>
                </a:extLst>
              </p:cNvPr>
              <p:cNvCxnSpPr>
                <a:stCxn id="100"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0" name="Rectangle 19">
              <a:extLst>
                <a:ext uri="{FF2B5EF4-FFF2-40B4-BE49-F238E27FC236}">
                  <a16:creationId xmlns:a16="http://schemas.microsoft.com/office/drawing/2014/main" id="{03B2BD28-AFA8-44ED-9435-599D930EC118}"/>
                </a:ext>
              </a:extLst>
            </p:cNvPr>
            <p:cNvSpPr/>
            <p:nvPr/>
          </p:nvSpPr>
          <p:spPr bwMode="auto">
            <a:xfrm>
              <a:off x="4295775" y="4767271"/>
              <a:ext cx="1403350" cy="25637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21" name="Isosceles Triangle 20">
              <a:extLst>
                <a:ext uri="{FF2B5EF4-FFF2-40B4-BE49-F238E27FC236}">
                  <a16:creationId xmlns:a16="http://schemas.microsoft.com/office/drawing/2014/main" id="{A0539B60-1AC0-4297-BA9C-0EB712C4F3E6}"/>
                </a:ext>
              </a:extLst>
            </p:cNvPr>
            <p:cNvSpPr/>
            <p:nvPr/>
          </p:nvSpPr>
          <p:spPr bwMode="auto">
            <a:xfrm rot="16200000">
              <a:off x="4127104" y="4854980"/>
              <a:ext cx="256379" cy="80962"/>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22" name="Isosceles Triangle 21">
              <a:extLst>
                <a:ext uri="{FF2B5EF4-FFF2-40B4-BE49-F238E27FC236}">
                  <a16:creationId xmlns:a16="http://schemas.microsoft.com/office/drawing/2014/main" id="{E85DD550-83F8-4525-B564-FCAC1925EE15}"/>
                </a:ext>
              </a:extLst>
            </p:cNvPr>
            <p:cNvSpPr/>
            <p:nvPr/>
          </p:nvSpPr>
          <p:spPr bwMode="auto">
            <a:xfrm rot="5400000">
              <a:off x="5612210" y="4854186"/>
              <a:ext cx="256379"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23" name="Straight Connector 22">
              <a:extLst>
                <a:ext uri="{FF2B5EF4-FFF2-40B4-BE49-F238E27FC236}">
                  <a16:creationId xmlns:a16="http://schemas.microsoft.com/office/drawing/2014/main" id="{5F941F00-378D-49E2-B4F3-228CC49D95E7}"/>
                </a:ext>
              </a:extLst>
            </p:cNvPr>
            <p:cNvCxnSpPr>
              <a:stCxn id="21" idx="4"/>
            </p:cNvCxnSpPr>
            <p:nvPr/>
          </p:nvCxnSpPr>
          <p:spPr bwMode="auto">
            <a:xfrm flipH="1">
              <a:off x="4214813" y="4767271"/>
              <a:ext cx="80962" cy="128189"/>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330113D8-8647-47DB-AA95-14296F597243}"/>
                </a:ext>
              </a:extLst>
            </p:cNvPr>
            <p:cNvCxnSpPr>
              <a:stCxn id="21" idx="0"/>
              <a:endCxn id="21" idx="2"/>
            </p:cNvCxnSpPr>
            <p:nvPr/>
          </p:nvCxnSpPr>
          <p:spPr bwMode="auto">
            <a:xfrm>
              <a:off x="4214813" y="4895460"/>
              <a:ext cx="80962" cy="12819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4E4772DF-3CFA-40FC-896D-C8D02D1A5884}"/>
                </a:ext>
              </a:extLst>
            </p:cNvPr>
            <p:cNvCxnSpPr>
              <a:stCxn id="22" idx="2"/>
            </p:cNvCxnSpPr>
            <p:nvPr/>
          </p:nvCxnSpPr>
          <p:spPr bwMode="auto">
            <a:xfrm>
              <a:off x="5699125" y="4767271"/>
              <a:ext cx="82550" cy="128189"/>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1C461B7E-1461-4C38-9FD8-C05ED639ABD8}"/>
                </a:ext>
              </a:extLst>
            </p:cNvPr>
            <p:cNvCxnSpPr>
              <a:endCxn id="22" idx="4"/>
            </p:cNvCxnSpPr>
            <p:nvPr/>
          </p:nvCxnSpPr>
          <p:spPr bwMode="auto">
            <a:xfrm flipH="1">
              <a:off x="5699125" y="4895460"/>
              <a:ext cx="82550" cy="12819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F21E1B68-7C8E-48AB-AD9E-2C4197247139}"/>
                </a:ext>
              </a:extLst>
            </p:cNvPr>
            <p:cNvCxnSpPr>
              <a:stCxn id="21" idx="4"/>
              <a:endCxn id="22" idx="2"/>
            </p:cNvCxnSpPr>
            <p:nvPr/>
          </p:nvCxnSpPr>
          <p:spPr bwMode="auto">
            <a:xfrm>
              <a:off x="4295775" y="4767271"/>
              <a:ext cx="1403350"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B0385CB7-39BE-4A61-823F-F4F22E77D141}"/>
                </a:ext>
              </a:extLst>
            </p:cNvPr>
            <p:cNvCxnSpPr/>
            <p:nvPr/>
          </p:nvCxnSpPr>
          <p:spPr bwMode="auto">
            <a:xfrm>
              <a:off x="4295775" y="5034483"/>
              <a:ext cx="1403350"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29" name="Rectangle 28">
              <a:extLst>
                <a:ext uri="{FF2B5EF4-FFF2-40B4-BE49-F238E27FC236}">
                  <a16:creationId xmlns:a16="http://schemas.microsoft.com/office/drawing/2014/main" id="{AF829FFD-33C6-4292-AFE4-8ED731C94963}"/>
                </a:ext>
              </a:extLst>
            </p:cNvPr>
            <p:cNvSpPr/>
            <p:nvPr/>
          </p:nvSpPr>
          <p:spPr bwMode="auto">
            <a:xfrm>
              <a:off x="5864225" y="4767271"/>
              <a:ext cx="2684463" cy="256379"/>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30" name="Isosceles Triangle 29">
              <a:extLst>
                <a:ext uri="{FF2B5EF4-FFF2-40B4-BE49-F238E27FC236}">
                  <a16:creationId xmlns:a16="http://schemas.microsoft.com/office/drawing/2014/main" id="{4F0F0701-19C6-4103-A795-938599751834}"/>
                </a:ext>
              </a:extLst>
            </p:cNvPr>
            <p:cNvSpPr/>
            <p:nvPr/>
          </p:nvSpPr>
          <p:spPr bwMode="auto">
            <a:xfrm rot="16200000">
              <a:off x="5694760" y="4854186"/>
              <a:ext cx="256379"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31" name="Straight Connector 30">
              <a:extLst>
                <a:ext uri="{FF2B5EF4-FFF2-40B4-BE49-F238E27FC236}">
                  <a16:creationId xmlns:a16="http://schemas.microsoft.com/office/drawing/2014/main" id="{E4EEEBDA-A3DE-4BA0-99DC-3C99E903DA00}"/>
                </a:ext>
              </a:extLst>
            </p:cNvPr>
            <p:cNvCxnSpPr>
              <a:stCxn id="30" idx="4"/>
            </p:cNvCxnSpPr>
            <p:nvPr/>
          </p:nvCxnSpPr>
          <p:spPr bwMode="auto">
            <a:xfrm flipH="1">
              <a:off x="5781675" y="4767271"/>
              <a:ext cx="82550" cy="128189"/>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0259E5FD-9CA8-4CF6-9D52-4D6218468F18}"/>
                </a:ext>
              </a:extLst>
            </p:cNvPr>
            <p:cNvCxnSpPr>
              <a:stCxn id="30" idx="0"/>
              <a:endCxn id="30" idx="2"/>
            </p:cNvCxnSpPr>
            <p:nvPr/>
          </p:nvCxnSpPr>
          <p:spPr bwMode="auto">
            <a:xfrm>
              <a:off x="5781675" y="4895460"/>
              <a:ext cx="82550" cy="12819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3B0484A9-DBB9-49B2-9BDC-FF8D52877F1A}"/>
                </a:ext>
              </a:extLst>
            </p:cNvPr>
            <p:cNvCxnSpPr>
              <a:stCxn id="30" idx="4"/>
            </p:cNvCxnSpPr>
            <p:nvPr/>
          </p:nvCxnSpPr>
          <p:spPr bwMode="auto">
            <a:xfrm>
              <a:off x="5864225" y="4767271"/>
              <a:ext cx="2674938"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91256B67-8B3C-496A-AD94-2E490A1DCD50}"/>
                </a:ext>
              </a:extLst>
            </p:cNvPr>
            <p:cNvCxnSpPr>
              <a:stCxn id="30" idx="2"/>
            </p:cNvCxnSpPr>
            <p:nvPr/>
          </p:nvCxnSpPr>
          <p:spPr bwMode="auto">
            <a:xfrm>
              <a:off x="5864225" y="5023650"/>
              <a:ext cx="2674938"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35" name="Rectangle 34">
              <a:extLst>
                <a:ext uri="{FF2B5EF4-FFF2-40B4-BE49-F238E27FC236}">
                  <a16:creationId xmlns:a16="http://schemas.microsoft.com/office/drawing/2014/main" id="{E9A59FF3-D47E-4141-B28C-47C174172A58}"/>
                </a:ext>
              </a:extLst>
            </p:cNvPr>
            <p:cNvSpPr/>
            <p:nvPr/>
          </p:nvSpPr>
          <p:spPr bwMode="auto">
            <a:xfrm>
              <a:off x="1985963" y="4767271"/>
              <a:ext cx="577850" cy="256379"/>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36" name="Isosceles Triangle 35">
              <a:extLst>
                <a:ext uri="{FF2B5EF4-FFF2-40B4-BE49-F238E27FC236}">
                  <a16:creationId xmlns:a16="http://schemas.microsoft.com/office/drawing/2014/main" id="{6BA764CF-F03A-4E87-B893-362A601582BA}"/>
                </a:ext>
              </a:extLst>
            </p:cNvPr>
            <p:cNvSpPr/>
            <p:nvPr/>
          </p:nvSpPr>
          <p:spPr bwMode="auto">
            <a:xfrm rot="5400000">
              <a:off x="2476104" y="4854980"/>
              <a:ext cx="256379" cy="80962"/>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37" name="Straight Connector 36">
              <a:extLst>
                <a:ext uri="{FF2B5EF4-FFF2-40B4-BE49-F238E27FC236}">
                  <a16:creationId xmlns:a16="http://schemas.microsoft.com/office/drawing/2014/main" id="{6CDE138B-5D75-483D-9432-67093AB368EC}"/>
                </a:ext>
              </a:extLst>
            </p:cNvPr>
            <p:cNvCxnSpPr>
              <a:stCxn id="36" idx="2"/>
            </p:cNvCxnSpPr>
            <p:nvPr/>
          </p:nvCxnSpPr>
          <p:spPr bwMode="auto">
            <a:xfrm>
              <a:off x="2563813" y="4767271"/>
              <a:ext cx="80962" cy="12818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61F1A8D4-4D95-4AAF-8135-5F89D62E0961}"/>
                </a:ext>
              </a:extLst>
            </p:cNvPr>
            <p:cNvCxnSpPr>
              <a:endCxn id="36" idx="4"/>
            </p:cNvCxnSpPr>
            <p:nvPr/>
          </p:nvCxnSpPr>
          <p:spPr bwMode="auto">
            <a:xfrm flipH="1">
              <a:off x="2563813" y="4895460"/>
              <a:ext cx="80962" cy="12819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39" name="Group 38">
              <a:extLst>
                <a:ext uri="{FF2B5EF4-FFF2-40B4-BE49-F238E27FC236}">
                  <a16:creationId xmlns:a16="http://schemas.microsoft.com/office/drawing/2014/main" id="{E1D5FB99-AE54-4F9D-B913-ED92B8AD27C5}"/>
                </a:ext>
              </a:extLst>
            </p:cNvPr>
            <p:cNvGrpSpPr/>
            <p:nvPr/>
          </p:nvGrpSpPr>
          <p:grpSpPr>
            <a:xfrm>
              <a:off x="1986341" y="4767969"/>
              <a:ext cx="577306" cy="256041"/>
              <a:chOff x="103594" y="4438608"/>
              <a:chExt cx="1376015" cy="300057"/>
            </a:xfrm>
            <a:solidFill>
              <a:schemeClr val="accent2">
                <a:lumMod val="20000"/>
                <a:lumOff val="80000"/>
              </a:schemeClr>
            </a:solidFill>
          </p:grpSpPr>
          <p:cxnSp>
            <p:nvCxnSpPr>
              <p:cNvPr id="97" name="Straight Connector 96">
                <a:extLst>
                  <a:ext uri="{FF2B5EF4-FFF2-40B4-BE49-F238E27FC236}">
                    <a16:creationId xmlns:a16="http://schemas.microsoft.com/office/drawing/2014/main" id="{71BCE24A-E305-49B3-9C2A-484AEE3C155E}"/>
                  </a:ext>
                </a:extLst>
              </p:cNvPr>
              <p:cNvCxnSpPr>
                <a:endCxn id="36" idx="2"/>
              </p:cNvCxnSpPr>
              <p:nvPr/>
            </p:nvCxnSpPr>
            <p:spPr bwMode="auto">
              <a:xfrm>
                <a:off x="103594" y="4438608"/>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98" name="Straight Connector 97">
                <a:extLst>
                  <a:ext uri="{FF2B5EF4-FFF2-40B4-BE49-F238E27FC236}">
                    <a16:creationId xmlns:a16="http://schemas.microsoft.com/office/drawing/2014/main" id="{08240335-A13A-4B9E-9DDA-A9EFCB3FFFFE}"/>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cxnSp>
          <p:nvCxnSpPr>
            <p:cNvPr id="40" name="Straight Connector 39">
              <a:extLst>
                <a:ext uri="{FF2B5EF4-FFF2-40B4-BE49-F238E27FC236}">
                  <a16:creationId xmlns:a16="http://schemas.microsoft.com/office/drawing/2014/main" id="{D007D3CB-D9F3-47A2-90A9-82B420C6E9CD}"/>
                </a:ext>
              </a:extLst>
            </p:cNvPr>
            <p:cNvCxnSpPr/>
            <p:nvPr/>
          </p:nvCxnSpPr>
          <p:spPr bwMode="auto">
            <a:xfrm>
              <a:off x="2667000" y="5314333"/>
              <a:ext cx="145415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5B569289-B98D-48E9-A7FD-F4B51663D52C}"/>
                </a:ext>
              </a:extLst>
            </p:cNvPr>
            <p:cNvCxnSpPr/>
            <p:nvPr/>
          </p:nvCxnSpPr>
          <p:spPr bwMode="auto">
            <a:xfrm>
              <a:off x="1985963" y="5558074"/>
              <a:ext cx="584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5A858C54-881D-4614-9E38-BC81073D48F2}"/>
                </a:ext>
              </a:extLst>
            </p:cNvPr>
            <p:cNvCxnSpPr/>
            <p:nvPr/>
          </p:nvCxnSpPr>
          <p:spPr bwMode="auto">
            <a:xfrm>
              <a:off x="4117975" y="5314333"/>
              <a:ext cx="139700" cy="24735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5B109BD2-DBE4-40DB-8514-16DA96E75F8F}"/>
                </a:ext>
              </a:extLst>
            </p:cNvPr>
            <p:cNvCxnSpPr/>
            <p:nvPr/>
          </p:nvCxnSpPr>
          <p:spPr bwMode="auto">
            <a:xfrm flipH="1">
              <a:off x="2560638" y="5314333"/>
              <a:ext cx="112712" cy="24554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D86F17A3-06AE-4C45-9D96-A77F81FBA951}"/>
                </a:ext>
              </a:extLst>
            </p:cNvPr>
            <p:cNvCxnSpPr/>
            <p:nvPr/>
          </p:nvCxnSpPr>
          <p:spPr bwMode="auto">
            <a:xfrm>
              <a:off x="1985963" y="5818064"/>
              <a:ext cx="6553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5" name="TextBox 333">
              <a:extLst>
                <a:ext uri="{FF2B5EF4-FFF2-40B4-BE49-F238E27FC236}">
                  <a16:creationId xmlns:a16="http://schemas.microsoft.com/office/drawing/2014/main" id="{DF3386D2-924C-46BC-8B2D-E4075BED5CB1}"/>
                </a:ext>
              </a:extLst>
            </p:cNvPr>
            <p:cNvSpPr txBox="1">
              <a:spLocks noChangeArrowheads="1"/>
            </p:cNvSpPr>
            <p:nvPr/>
          </p:nvSpPr>
          <p:spPr bwMode="auto">
            <a:xfrm>
              <a:off x="282575" y="4110038"/>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HADDR [31: 0]</a:t>
              </a:r>
            </a:p>
          </p:txBody>
        </p:sp>
        <p:sp>
          <p:nvSpPr>
            <p:cNvPr id="46" name="TextBox 334">
              <a:extLst>
                <a:ext uri="{FF2B5EF4-FFF2-40B4-BE49-F238E27FC236}">
                  <a16:creationId xmlns:a16="http://schemas.microsoft.com/office/drawing/2014/main" id="{8F74A70E-58B1-471B-B574-1BCE2AEEF579}"/>
                </a:ext>
              </a:extLst>
            </p:cNvPr>
            <p:cNvSpPr txBox="1">
              <a:spLocks noChangeArrowheads="1"/>
            </p:cNvSpPr>
            <p:nvPr/>
          </p:nvSpPr>
          <p:spPr bwMode="auto">
            <a:xfrm>
              <a:off x="269875" y="5289550"/>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HWRITE</a:t>
              </a:r>
            </a:p>
          </p:txBody>
        </p:sp>
        <p:sp>
          <p:nvSpPr>
            <p:cNvPr id="47" name="TextBox 335">
              <a:extLst>
                <a:ext uri="{FF2B5EF4-FFF2-40B4-BE49-F238E27FC236}">
                  <a16:creationId xmlns:a16="http://schemas.microsoft.com/office/drawing/2014/main" id="{D41E7793-BBD1-40A6-BF15-1350120C681A}"/>
                </a:ext>
              </a:extLst>
            </p:cNvPr>
            <p:cNvSpPr txBox="1">
              <a:spLocks noChangeArrowheads="1"/>
            </p:cNvSpPr>
            <p:nvPr/>
          </p:nvSpPr>
          <p:spPr bwMode="auto">
            <a:xfrm>
              <a:off x="282575" y="4691063"/>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HWDATA [31: 0]</a:t>
              </a:r>
            </a:p>
          </p:txBody>
        </p:sp>
        <p:sp>
          <p:nvSpPr>
            <p:cNvPr id="48" name="TextBox 336">
              <a:extLst>
                <a:ext uri="{FF2B5EF4-FFF2-40B4-BE49-F238E27FC236}">
                  <a16:creationId xmlns:a16="http://schemas.microsoft.com/office/drawing/2014/main" id="{3373CC12-9C4E-4947-A933-29B41FF96746}"/>
                </a:ext>
              </a:extLst>
            </p:cNvPr>
            <p:cNvSpPr txBox="1">
              <a:spLocks noChangeArrowheads="1"/>
            </p:cNvSpPr>
            <p:nvPr/>
          </p:nvSpPr>
          <p:spPr bwMode="auto">
            <a:xfrm>
              <a:off x="282575" y="5838825"/>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HREADY</a:t>
              </a:r>
            </a:p>
          </p:txBody>
        </p:sp>
        <p:sp>
          <p:nvSpPr>
            <p:cNvPr id="49" name="TextBox 362">
              <a:extLst>
                <a:ext uri="{FF2B5EF4-FFF2-40B4-BE49-F238E27FC236}">
                  <a16:creationId xmlns:a16="http://schemas.microsoft.com/office/drawing/2014/main" id="{4CD0B953-D317-4C99-BA30-3398773B270B}"/>
                </a:ext>
              </a:extLst>
            </p:cNvPr>
            <p:cNvSpPr txBox="1">
              <a:spLocks noChangeArrowheads="1"/>
            </p:cNvSpPr>
            <p:nvPr/>
          </p:nvSpPr>
          <p:spPr bwMode="auto">
            <a:xfrm>
              <a:off x="4371975" y="4730118"/>
              <a:ext cx="1355725"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Veri Yaz 0 </a:t>
              </a:r>
            </a:p>
          </p:txBody>
        </p:sp>
        <p:grpSp>
          <p:nvGrpSpPr>
            <p:cNvPr id="50" name="Group 464">
              <a:extLst>
                <a:ext uri="{FF2B5EF4-FFF2-40B4-BE49-F238E27FC236}">
                  <a16:creationId xmlns:a16="http://schemas.microsoft.com/office/drawing/2014/main" id="{DE8D0331-3795-4DD6-9D69-5E0C04EF7958}"/>
                </a:ext>
              </a:extLst>
            </p:cNvPr>
            <p:cNvGrpSpPr>
              <a:grpSpLocks/>
            </p:cNvGrpSpPr>
            <p:nvPr/>
          </p:nvGrpSpPr>
          <p:grpSpPr bwMode="auto">
            <a:xfrm>
              <a:off x="1985963" y="2960688"/>
              <a:ext cx="6562725" cy="246062"/>
              <a:chOff x="2181070" y="3570514"/>
              <a:chExt cx="6178115" cy="246193"/>
            </a:xfrm>
          </p:grpSpPr>
          <p:cxnSp>
            <p:nvCxnSpPr>
              <p:cNvPr id="80" name="Straight Connector 79">
                <a:extLst>
                  <a:ext uri="{FF2B5EF4-FFF2-40B4-BE49-F238E27FC236}">
                    <a16:creationId xmlns:a16="http://schemas.microsoft.com/office/drawing/2014/main" id="{BCE02184-5E6B-496F-BCC6-A16EE2DCF083}"/>
                  </a:ext>
                </a:extLst>
              </p:cNvPr>
              <p:cNvCxnSpPr/>
              <p:nvPr/>
            </p:nvCxnSpPr>
            <p:spPr bwMode="auto">
              <a:xfrm>
                <a:off x="2722066" y="3569805"/>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1069A440-A629-44D5-A2C0-814D25B2E8B2}"/>
                  </a:ext>
                </a:extLst>
              </p:cNvPr>
              <p:cNvCxnSpPr/>
              <p:nvPr/>
            </p:nvCxnSpPr>
            <p:spPr bwMode="auto">
              <a:xfrm>
                <a:off x="3467803"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3C3788A3-80DC-4C57-B0FE-00714DA16746}"/>
                  </a:ext>
                </a:extLst>
              </p:cNvPr>
              <p:cNvCxnSpPr/>
              <p:nvPr/>
            </p:nvCxnSpPr>
            <p:spPr bwMode="auto">
              <a:xfrm>
                <a:off x="3467803" y="381728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48DB5309-84C5-4E2E-9760-323134E8A96D}"/>
                  </a:ext>
                </a:extLst>
              </p:cNvPr>
              <p:cNvCxnSpPr/>
              <p:nvPr/>
            </p:nvCxnSpPr>
            <p:spPr bwMode="auto">
              <a:xfrm>
                <a:off x="4203080"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D96A6265-546A-4668-A008-D2B8D710C368}"/>
                  </a:ext>
                </a:extLst>
              </p:cNvPr>
              <p:cNvCxnSpPr/>
              <p:nvPr/>
            </p:nvCxnSpPr>
            <p:spPr bwMode="auto">
              <a:xfrm>
                <a:off x="4192619" y="3569805"/>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7B1529F4-B8EB-4EF8-B771-CA2F601526FD}"/>
                  </a:ext>
                </a:extLst>
              </p:cNvPr>
              <p:cNvCxnSpPr/>
              <p:nvPr/>
            </p:nvCxnSpPr>
            <p:spPr bwMode="auto">
              <a:xfrm>
                <a:off x="4938356"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76D1876A-4317-4A46-B295-4AD73239E05D}"/>
                  </a:ext>
                </a:extLst>
              </p:cNvPr>
              <p:cNvCxnSpPr/>
              <p:nvPr/>
            </p:nvCxnSpPr>
            <p:spPr bwMode="auto">
              <a:xfrm>
                <a:off x="4938356" y="381728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E80290D7-2E28-4485-AC3F-5CB92908712B}"/>
                  </a:ext>
                </a:extLst>
              </p:cNvPr>
              <p:cNvCxnSpPr/>
              <p:nvPr/>
            </p:nvCxnSpPr>
            <p:spPr bwMode="auto">
              <a:xfrm>
                <a:off x="5673632"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530F859C-22C8-4F28-B44C-F3EFE767E38F}"/>
                  </a:ext>
                </a:extLst>
              </p:cNvPr>
              <p:cNvCxnSpPr/>
              <p:nvPr/>
            </p:nvCxnSpPr>
            <p:spPr bwMode="auto">
              <a:xfrm>
                <a:off x="5663172" y="3569805"/>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01EC6224-B232-4815-A011-40B5FE34E549}"/>
                  </a:ext>
                </a:extLst>
              </p:cNvPr>
              <p:cNvCxnSpPr/>
              <p:nvPr/>
            </p:nvCxnSpPr>
            <p:spPr bwMode="auto">
              <a:xfrm>
                <a:off x="6408909"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2A13D05A-28A4-458B-A994-3F66D1DA2A80}"/>
                  </a:ext>
                </a:extLst>
              </p:cNvPr>
              <p:cNvCxnSpPr/>
              <p:nvPr/>
            </p:nvCxnSpPr>
            <p:spPr bwMode="auto">
              <a:xfrm>
                <a:off x="6408909" y="381728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53D77DCC-B86F-42AB-951B-2F417C1ABC05}"/>
                  </a:ext>
                </a:extLst>
              </p:cNvPr>
              <p:cNvCxnSpPr/>
              <p:nvPr/>
            </p:nvCxnSpPr>
            <p:spPr bwMode="auto">
              <a:xfrm>
                <a:off x="7144185"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1E68DD1B-A3A9-48C9-8182-98573E88C882}"/>
                  </a:ext>
                </a:extLst>
              </p:cNvPr>
              <p:cNvCxnSpPr/>
              <p:nvPr/>
            </p:nvCxnSpPr>
            <p:spPr bwMode="auto">
              <a:xfrm>
                <a:off x="7133724" y="3569805"/>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CC70DC0D-6CAB-4750-8AA6-A17B35333B1C}"/>
                  </a:ext>
                </a:extLst>
              </p:cNvPr>
              <p:cNvCxnSpPr/>
              <p:nvPr/>
            </p:nvCxnSpPr>
            <p:spPr bwMode="auto">
              <a:xfrm>
                <a:off x="7879462"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C3007236-DDAD-4013-9FCA-C69F27F45999}"/>
                  </a:ext>
                </a:extLst>
              </p:cNvPr>
              <p:cNvCxnSpPr/>
              <p:nvPr/>
            </p:nvCxnSpPr>
            <p:spPr bwMode="auto">
              <a:xfrm>
                <a:off x="7879462" y="3817288"/>
                <a:ext cx="47972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83BCD0C5-BF0D-43A6-865E-DF81FF70ABD5}"/>
                  </a:ext>
                </a:extLst>
              </p:cNvPr>
              <p:cNvCxnSpPr/>
              <p:nvPr/>
            </p:nvCxnSpPr>
            <p:spPr bwMode="auto">
              <a:xfrm>
                <a:off x="2181070" y="3817288"/>
                <a:ext cx="54996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43D7ACC4-F1BA-4528-9886-A4280A909C17}"/>
                  </a:ext>
                </a:extLst>
              </p:cNvPr>
              <p:cNvCxnSpPr/>
              <p:nvPr/>
            </p:nvCxnSpPr>
            <p:spPr bwMode="auto">
              <a:xfrm>
                <a:off x="2722066" y="3569805"/>
                <a:ext cx="0" cy="245676"/>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51" name="TextBox 482">
              <a:extLst>
                <a:ext uri="{FF2B5EF4-FFF2-40B4-BE49-F238E27FC236}">
                  <a16:creationId xmlns:a16="http://schemas.microsoft.com/office/drawing/2014/main" id="{A2D64F2E-C7C4-4F91-827D-92D7CC37BCEE}"/>
                </a:ext>
              </a:extLst>
            </p:cNvPr>
            <p:cNvSpPr txBox="1">
              <a:spLocks noChangeArrowheads="1"/>
            </p:cNvSpPr>
            <p:nvPr/>
          </p:nvSpPr>
          <p:spPr bwMode="auto">
            <a:xfrm>
              <a:off x="990600" y="2928938"/>
              <a:ext cx="728663"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HCLK</a:t>
              </a:r>
            </a:p>
          </p:txBody>
        </p:sp>
        <p:grpSp>
          <p:nvGrpSpPr>
            <p:cNvPr id="52" name="Group 4">
              <a:extLst>
                <a:ext uri="{FF2B5EF4-FFF2-40B4-BE49-F238E27FC236}">
                  <a16:creationId xmlns:a16="http://schemas.microsoft.com/office/drawing/2014/main" id="{A37D2704-3376-4287-85FB-AAA3542A8087}"/>
                </a:ext>
              </a:extLst>
            </p:cNvPr>
            <p:cNvGrpSpPr>
              <a:grpSpLocks/>
            </p:cNvGrpSpPr>
            <p:nvPr/>
          </p:nvGrpSpPr>
          <p:grpSpPr bwMode="auto">
            <a:xfrm>
              <a:off x="2647076" y="3539771"/>
              <a:ext cx="1566553" cy="878242"/>
              <a:chOff x="1877573" y="4791246"/>
              <a:chExt cx="622154" cy="735288"/>
            </a:xfrm>
            <a:solidFill>
              <a:schemeClr val="accent5">
                <a:lumMod val="40000"/>
                <a:lumOff val="60000"/>
              </a:schemeClr>
            </a:solidFill>
          </p:grpSpPr>
          <p:sp>
            <p:nvSpPr>
              <p:cNvPr id="71" name="Rectangle 70">
                <a:extLst>
                  <a:ext uri="{FF2B5EF4-FFF2-40B4-BE49-F238E27FC236}">
                    <a16:creationId xmlns:a16="http://schemas.microsoft.com/office/drawing/2014/main" id="{24661222-41FC-422D-BC8E-5917E1A20035}"/>
                  </a:ext>
                </a:extLst>
              </p:cNvPr>
              <p:cNvSpPr/>
              <p:nvPr/>
            </p:nvSpPr>
            <p:spPr bwMode="auto">
              <a:xfrm>
                <a:off x="1922398" y="5312165"/>
                <a:ext cx="557153" cy="214369"/>
              </a:xfrm>
              <a:prstGeom prst="rect">
                <a:avLst/>
              </a:prstGeom>
              <a:solidFill>
                <a:srgbClr val="FF0000"/>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72" name="Isosceles Triangle 71">
                <a:extLst>
                  <a:ext uri="{FF2B5EF4-FFF2-40B4-BE49-F238E27FC236}">
                    <a16:creationId xmlns:a16="http://schemas.microsoft.com/office/drawing/2014/main" id="{30565E9B-D678-4E05-8818-2F13E6EFB920}"/>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73" name="Isosceles Triangle 72">
                <a:extLst>
                  <a:ext uri="{FF2B5EF4-FFF2-40B4-BE49-F238E27FC236}">
                    <a16:creationId xmlns:a16="http://schemas.microsoft.com/office/drawing/2014/main" id="{A112D856-9E0D-449B-A8AF-2EB82F9EED4A}"/>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74" name="Straight Connector 73">
                <a:extLst>
                  <a:ext uri="{FF2B5EF4-FFF2-40B4-BE49-F238E27FC236}">
                    <a16:creationId xmlns:a16="http://schemas.microsoft.com/office/drawing/2014/main" id="{A706E74C-79D4-43D1-9701-A3534532DD7D}"/>
                  </a:ext>
                </a:extLst>
              </p:cNvPr>
              <p:cNvCxnSpPr>
                <a:stCxn id="72"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B525E774-DC53-4F29-8782-298B0EF25203}"/>
                  </a:ext>
                </a:extLst>
              </p:cNvPr>
              <p:cNvCxnSpPr>
                <a:stCxn id="72" idx="0"/>
                <a:endCxn id="72"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B50F10E2-8D0E-4741-B9DC-F588E2F18E2B}"/>
                  </a:ext>
                </a:extLst>
              </p:cNvPr>
              <p:cNvCxnSpPr>
                <a:stCxn id="73"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1BDDB52C-4CE2-4B1B-A45C-CEA55A31FE14}"/>
                  </a:ext>
                </a:extLst>
              </p:cNvPr>
              <p:cNvCxnSpPr>
                <a:endCxn id="73"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0B5A1055-9F8E-45BB-8DE1-E7F1C58D658A}"/>
                  </a:ext>
                </a:extLst>
              </p:cNvPr>
              <p:cNvCxnSpPr>
                <a:stCxn id="72" idx="4"/>
                <a:endCxn id="73"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48BD8CB1-0849-447D-BAE9-30F5AD311AF3}"/>
                  </a:ext>
                </a:extLst>
              </p:cNvPr>
              <p:cNvCxnSpPr>
                <a:stCxn id="72"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3" name="Rectangle 52">
              <a:extLst>
                <a:ext uri="{FF2B5EF4-FFF2-40B4-BE49-F238E27FC236}">
                  <a16:creationId xmlns:a16="http://schemas.microsoft.com/office/drawing/2014/main" id="{3D1260DA-7C79-46F9-83CE-E477DAE6E5A6}"/>
                </a:ext>
              </a:extLst>
            </p:cNvPr>
            <p:cNvSpPr/>
            <p:nvPr/>
          </p:nvSpPr>
          <p:spPr bwMode="auto">
            <a:xfrm>
              <a:off x="4295775" y="3539541"/>
              <a:ext cx="4252913" cy="256379"/>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54" name="Isosceles Triangle 53">
              <a:extLst>
                <a:ext uri="{FF2B5EF4-FFF2-40B4-BE49-F238E27FC236}">
                  <a16:creationId xmlns:a16="http://schemas.microsoft.com/office/drawing/2014/main" id="{F49ABA36-7AD1-4B2D-B9F6-333DD610CF1C}"/>
                </a:ext>
              </a:extLst>
            </p:cNvPr>
            <p:cNvSpPr/>
            <p:nvPr/>
          </p:nvSpPr>
          <p:spPr bwMode="auto">
            <a:xfrm rot="16200000">
              <a:off x="4127104" y="3627250"/>
              <a:ext cx="256379"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55" name="Straight Connector 54">
              <a:extLst>
                <a:ext uri="{FF2B5EF4-FFF2-40B4-BE49-F238E27FC236}">
                  <a16:creationId xmlns:a16="http://schemas.microsoft.com/office/drawing/2014/main" id="{3945A9D8-E109-4979-9E9F-546A2C396C7C}"/>
                </a:ext>
              </a:extLst>
            </p:cNvPr>
            <p:cNvCxnSpPr>
              <a:stCxn id="54" idx="4"/>
            </p:cNvCxnSpPr>
            <p:nvPr/>
          </p:nvCxnSpPr>
          <p:spPr bwMode="auto">
            <a:xfrm flipH="1">
              <a:off x="4214813" y="3539541"/>
              <a:ext cx="80962" cy="129995"/>
            </a:xfrm>
            <a:prstGeom prst="lin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64B169A7-613C-4000-9778-E0C638F220C7}"/>
                </a:ext>
              </a:extLst>
            </p:cNvPr>
            <p:cNvCxnSpPr>
              <a:stCxn id="54" idx="0"/>
              <a:endCxn id="54" idx="2"/>
            </p:cNvCxnSpPr>
            <p:nvPr/>
          </p:nvCxnSpPr>
          <p:spPr bwMode="auto">
            <a:xfrm>
              <a:off x="4214813" y="3669536"/>
              <a:ext cx="80962" cy="126384"/>
            </a:xfrm>
            <a:prstGeom prst="lin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DD40B49C-3CF5-47CB-B017-98CF13CC659D}"/>
                </a:ext>
              </a:extLst>
            </p:cNvPr>
            <p:cNvCxnSpPr>
              <a:stCxn id="54" idx="4"/>
            </p:cNvCxnSpPr>
            <p:nvPr/>
          </p:nvCxnSpPr>
          <p:spPr bwMode="auto">
            <a:xfrm flipV="1">
              <a:off x="4295775" y="3539541"/>
              <a:ext cx="4252913" cy="0"/>
            </a:xfrm>
            <a:prstGeom prst="lin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0CE0622C-58C6-4F1E-AAFA-57BB7D61AFA4}"/>
                </a:ext>
              </a:extLst>
            </p:cNvPr>
            <p:cNvCxnSpPr>
              <a:stCxn id="54" idx="2"/>
            </p:cNvCxnSpPr>
            <p:nvPr/>
          </p:nvCxnSpPr>
          <p:spPr bwMode="auto">
            <a:xfrm flipV="1">
              <a:off x="4295775" y="3795920"/>
              <a:ext cx="4243388" cy="0"/>
            </a:xfrm>
            <a:prstGeom prst="lin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59" name="Rectangle 58">
              <a:extLst>
                <a:ext uri="{FF2B5EF4-FFF2-40B4-BE49-F238E27FC236}">
                  <a16:creationId xmlns:a16="http://schemas.microsoft.com/office/drawing/2014/main" id="{D7387700-3CF9-4CC6-AA76-4E52855366C3}"/>
                </a:ext>
              </a:extLst>
            </p:cNvPr>
            <p:cNvSpPr/>
            <p:nvPr/>
          </p:nvSpPr>
          <p:spPr bwMode="auto">
            <a:xfrm>
              <a:off x="1985963" y="3539541"/>
              <a:ext cx="577850" cy="256379"/>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60" name="Isosceles Triangle 59">
              <a:extLst>
                <a:ext uri="{FF2B5EF4-FFF2-40B4-BE49-F238E27FC236}">
                  <a16:creationId xmlns:a16="http://schemas.microsoft.com/office/drawing/2014/main" id="{17F5F774-D58C-4F8F-ABA6-DD8D73A75621}"/>
                </a:ext>
              </a:extLst>
            </p:cNvPr>
            <p:cNvSpPr/>
            <p:nvPr/>
          </p:nvSpPr>
          <p:spPr bwMode="auto">
            <a:xfrm rot="5400000">
              <a:off x="2476104" y="3627250"/>
              <a:ext cx="256379"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61" name="Straight Connector 60">
              <a:extLst>
                <a:ext uri="{FF2B5EF4-FFF2-40B4-BE49-F238E27FC236}">
                  <a16:creationId xmlns:a16="http://schemas.microsoft.com/office/drawing/2014/main" id="{952BAB56-8636-4FFF-B352-1F7E2AD7C589}"/>
                </a:ext>
              </a:extLst>
            </p:cNvPr>
            <p:cNvCxnSpPr>
              <a:stCxn id="60" idx="2"/>
            </p:cNvCxnSpPr>
            <p:nvPr/>
          </p:nvCxnSpPr>
          <p:spPr bwMode="auto">
            <a:xfrm>
              <a:off x="2563813" y="3539541"/>
              <a:ext cx="80962" cy="12999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7F2C057E-DF00-4D5F-AB17-997BADA54F17}"/>
                </a:ext>
              </a:extLst>
            </p:cNvPr>
            <p:cNvCxnSpPr>
              <a:endCxn id="60" idx="4"/>
            </p:cNvCxnSpPr>
            <p:nvPr/>
          </p:nvCxnSpPr>
          <p:spPr bwMode="auto">
            <a:xfrm flipH="1">
              <a:off x="2563813" y="3669536"/>
              <a:ext cx="80962" cy="126384"/>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63" name="Group 62">
              <a:extLst>
                <a:ext uri="{FF2B5EF4-FFF2-40B4-BE49-F238E27FC236}">
                  <a16:creationId xmlns:a16="http://schemas.microsoft.com/office/drawing/2014/main" id="{C6A275C5-F996-400A-8A7A-1B23F669CF54}"/>
                </a:ext>
              </a:extLst>
            </p:cNvPr>
            <p:cNvGrpSpPr/>
            <p:nvPr/>
          </p:nvGrpSpPr>
          <p:grpSpPr>
            <a:xfrm>
              <a:off x="1986341" y="3539781"/>
              <a:ext cx="577306" cy="256041"/>
              <a:chOff x="103594" y="4438608"/>
              <a:chExt cx="1376015" cy="300057"/>
            </a:xfrm>
            <a:solidFill>
              <a:schemeClr val="accent5">
                <a:lumMod val="40000"/>
                <a:lumOff val="60000"/>
              </a:schemeClr>
            </a:solidFill>
          </p:grpSpPr>
          <p:cxnSp>
            <p:nvCxnSpPr>
              <p:cNvPr id="69" name="Straight Connector 68">
                <a:extLst>
                  <a:ext uri="{FF2B5EF4-FFF2-40B4-BE49-F238E27FC236}">
                    <a16:creationId xmlns:a16="http://schemas.microsoft.com/office/drawing/2014/main" id="{5975A181-6E4B-4604-95EF-B5D7CB02890C}"/>
                  </a:ext>
                </a:extLst>
              </p:cNvPr>
              <p:cNvCxnSpPr>
                <a:endCxn id="60" idx="2"/>
              </p:cNvCxnSpPr>
              <p:nvPr/>
            </p:nvCxnSpPr>
            <p:spPr bwMode="auto">
              <a:xfrm>
                <a:off x="103594" y="4438608"/>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0D9F2BFD-AC7A-4FD1-A1D2-6B955AFAD9EF}"/>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64" name="TextBox 527">
              <a:extLst>
                <a:ext uri="{FF2B5EF4-FFF2-40B4-BE49-F238E27FC236}">
                  <a16:creationId xmlns:a16="http://schemas.microsoft.com/office/drawing/2014/main" id="{988578EC-BE0C-4B5F-8955-1CE011DDEC9B}"/>
                </a:ext>
              </a:extLst>
            </p:cNvPr>
            <p:cNvSpPr txBox="1">
              <a:spLocks noChangeArrowheads="1"/>
            </p:cNvSpPr>
            <p:nvPr/>
          </p:nvSpPr>
          <p:spPr bwMode="auto">
            <a:xfrm>
              <a:off x="282575" y="3513138"/>
              <a:ext cx="1481138"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a:t>
              </a:r>
            </a:p>
          </p:txBody>
        </p:sp>
        <p:sp>
          <p:nvSpPr>
            <p:cNvPr id="65" name="TextBox 528">
              <a:extLst>
                <a:ext uri="{FF2B5EF4-FFF2-40B4-BE49-F238E27FC236}">
                  <a16:creationId xmlns:a16="http://schemas.microsoft.com/office/drawing/2014/main" id="{85C530B6-3D09-4E85-A5B9-09DF4143D618}"/>
                </a:ext>
              </a:extLst>
            </p:cNvPr>
            <p:cNvSpPr txBox="1">
              <a:spLocks noChangeArrowheads="1"/>
            </p:cNvSpPr>
            <p:nvPr/>
          </p:nvSpPr>
          <p:spPr bwMode="auto">
            <a:xfrm>
              <a:off x="2908301" y="3513138"/>
              <a:ext cx="1236662"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 0 </a:t>
              </a:r>
            </a:p>
          </p:txBody>
        </p:sp>
        <p:cxnSp>
          <p:nvCxnSpPr>
            <p:cNvPr id="66" name="Straight Connector 65">
              <a:extLst>
                <a:ext uri="{FF2B5EF4-FFF2-40B4-BE49-F238E27FC236}">
                  <a16:creationId xmlns:a16="http://schemas.microsoft.com/office/drawing/2014/main" id="{7B6FAB14-D2F0-4081-8779-AF78BD7CEE40}"/>
                </a:ext>
              </a:extLst>
            </p:cNvPr>
            <p:cNvCxnSpPr/>
            <p:nvPr/>
          </p:nvCxnSpPr>
          <p:spPr bwMode="auto">
            <a:xfrm>
              <a:off x="4257675" y="5558074"/>
              <a:ext cx="430688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7" name="Curved Connector 120">
              <a:extLst>
                <a:ext uri="{FF2B5EF4-FFF2-40B4-BE49-F238E27FC236}">
                  <a16:creationId xmlns:a16="http://schemas.microsoft.com/office/drawing/2014/main" id="{E744668B-5571-4F2A-B9A6-75E9C669C898}"/>
                </a:ext>
              </a:extLst>
            </p:cNvPr>
            <p:cNvCxnSpPr/>
            <p:nvPr/>
          </p:nvCxnSpPr>
          <p:spPr bwMode="auto">
            <a:xfrm rot="16200000" flipH="1">
              <a:off x="4063275" y="3760848"/>
              <a:ext cx="353875" cy="1619250"/>
            </a:xfrm>
            <a:prstGeom prst="curvedConnector3">
              <a:avLst>
                <a:gd name="adj1" fmla="val 32058"/>
              </a:avLst>
            </a:prstGeom>
            <a:noFill/>
            <a:ln w="19050" cap="flat" cmpd="sng" algn="ctr">
              <a:solidFill>
                <a:schemeClr val="bg1">
                  <a:lumMod val="50000"/>
                </a:schemeClr>
              </a:solidFill>
              <a:prstDash val="solid"/>
              <a:round/>
              <a:headEnd type="none" w="med" len="med"/>
              <a:tailEnd type="triangle" w="lg" len="lg"/>
            </a:ln>
            <a:effectLst/>
          </p:spPr>
        </p:cxnSp>
        <p:sp>
          <p:nvSpPr>
            <p:cNvPr id="68" name="TextBox 358">
              <a:extLst>
                <a:ext uri="{FF2B5EF4-FFF2-40B4-BE49-F238E27FC236}">
                  <a16:creationId xmlns:a16="http://schemas.microsoft.com/office/drawing/2014/main" id="{D30607D8-66C9-4629-8F4E-E5758D34C2EB}"/>
                </a:ext>
              </a:extLst>
            </p:cNvPr>
            <p:cNvSpPr txBox="1">
              <a:spLocks noChangeArrowheads="1"/>
            </p:cNvSpPr>
            <p:nvPr/>
          </p:nvSpPr>
          <p:spPr bwMode="auto">
            <a:xfrm>
              <a:off x="2840832" y="4085558"/>
              <a:ext cx="1236662" cy="35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Adres 0 </a:t>
              </a:r>
            </a:p>
          </p:txBody>
        </p:sp>
      </p:grpSp>
    </p:spTree>
    <p:extLst>
      <p:ext uri="{BB962C8B-B14F-4D97-AF65-F5344CB8AC3E}">
        <p14:creationId xmlns:p14="http://schemas.microsoft.com/office/powerpoint/2010/main" val="3044564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US" dirty="0"/>
              <a:t>Bekleme Durumuyla Aktarımı Oku</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985454"/>
            <a:ext cx="11180763" cy="4086225"/>
          </a:xfrm>
        </p:spPr>
        <p:txBody>
          <a:bodyPr wrap="square" numCol="1" anchor="t" anchorCtr="0" compatLnSpc="1">
            <a:prstTxWarp prst="textNoShape">
              <a:avLst/>
            </a:prstTxWarp>
          </a:bodyPr>
          <a:lstStyle/>
          <a:p>
            <a:pPr algn="l" rtl="0"/>
            <a:r>
              <a:rPr lang="en-US" dirty="0"/>
              <a:t>Adres aşaması (ilk saat döngüsü)</a:t>
            </a:r>
            <a:endParaRPr lang="en-US" altLang="en-US" dirty="0">
              <a:ea typeface="ＭＳ Ｐゴシック" panose="020B0600070205080204" pitchFamily="34" charset="-128"/>
            </a:endParaRPr>
          </a:p>
          <a:p>
            <a:pPr lvl="1" algn="l" rtl="0"/>
            <a:r>
              <a:rPr lang="en-US" dirty="0"/>
              <a:t>Adres ve kontrol sinyalleri verin; HWRITE'ı bire ayarlayın.</a:t>
            </a:r>
            <a:endParaRPr lang="en-US" altLang="en-US" dirty="0">
              <a:ea typeface="ＭＳ Ｐゴシック" panose="020B0600070205080204" pitchFamily="34" charset="-128"/>
            </a:endParaRPr>
          </a:p>
          <a:p>
            <a:pPr algn="l" rtl="0"/>
            <a:r>
              <a:rPr lang="en-US" dirty="0"/>
              <a:t>Veri aşaması (çoklu saat döngüleri)</a:t>
            </a:r>
            <a:endParaRPr lang="en-US" altLang="en-US" dirty="0">
              <a:ea typeface="ＭＳ Ｐゴシック" panose="020B0600070205080204" pitchFamily="34" charset="-128"/>
            </a:endParaRPr>
          </a:p>
          <a:p>
            <a:pPr lvl="1" algn="l" rtl="0"/>
            <a:r>
              <a:rPr lang="en-IN" dirty="0"/>
              <a:t>Bağımlı, verilerini sağlamaya hazır değilse HREADY'yi sıfırda tutar; ana makine bir sonraki işlemi geciktirir.</a:t>
            </a:r>
          </a:p>
          <a:p>
            <a:pPr lvl="1" algn="l" rtl="0"/>
            <a:r>
              <a:rPr lang="en-IN" dirty="0"/>
              <a:t>Slave hazır olduğunda, veriler HRDATA'da verilecektir; aynı zamanda, HREADY bire ayarlanmıştır. Master daha sonra bir sonraki işleme devam edecektir.</a:t>
            </a:r>
            <a:endParaRPr lang="en-US" altLang="en-US" dirty="0">
              <a:ea typeface="ＭＳ Ｐゴシック" panose="020B0600070205080204" pitchFamily="34" charset="-128"/>
            </a:endParaRPr>
          </a:p>
        </p:txBody>
      </p:sp>
      <p:grpSp>
        <p:nvGrpSpPr>
          <p:cNvPr id="5" name="Group 5">
            <a:extLst>
              <a:ext uri="{FF2B5EF4-FFF2-40B4-BE49-F238E27FC236}">
                <a16:creationId xmlns:a16="http://schemas.microsoft.com/office/drawing/2014/main" id="{6F3757D9-70D0-4506-AEAB-311497EF445D}"/>
              </a:ext>
            </a:extLst>
          </p:cNvPr>
          <p:cNvGrpSpPr>
            <a:grpSpLocks/>
          </p:cNvGrpSpPr>
          <p:nvPr/>
        </p:nvGrpSpPr>
        <p:grpSpPr bwMode="auto">
          <a:xfrm>
            <a:off x="71939" y="3321050"/>
            <a:ext cx="11034106" cy="2916238"/>
            <a:chOff x="269875" y="2940050"/>
            <a:chExt cx="8278813" cy="3267075"/>
          </a:xfrm>
        </p:grpSpPr>
        <p:grpSp>
          <p:nvGrpSpPr>
            <p:cNvPr id="6" name="Group 254">
              <a:extLst>
                <a:ext uri="{FF2B5EF4-FFF2-40B4-BE49-F238E27FC236}">
                  <a16:creationId xmlns:a16="http://schemas.microsoft.com/office/drawing/2014/main" id="{EE12AAAC-806B-4462-B4BA-568E1F0B7DD8}"/>
                </a:ext>
              </a:extLst>
            </p:cNvPr>
            <p:cNvGrpSpPr>
              <a:grpSpLocks/>
            </p:cNvGrpSpPr>
            <p:nvPr/>
          </p:nvGrpSpPr>
          <p:grpSpPr bwMode="auto">
            <a:xfrm>
              <a:off x="2562225" y="2965450"/>
              <a:ext cx="4695825" cy="3241675"/>
              <a:chOff x="2462216" y="3348040"/>
              <a:chExt cx="5094528" cy="2859572"/>
            </a:xfrm>
          </p:grpSpPr>
          <p:cxnSp>
            <p:nvCxnSpPr>
              <p:cNvPr id="99" name="Straight Connector 98">
                <a:extLst>
                  <a:ext uri="{FF2B5EF4-FFF2-40B4-BE49-F238E27FC236}">
                    <a16:creationId xmlns:a16="http://schemas.microsoft.com/office/drawing/2014/main" id="{95BF2DEA-BBBC-46C0-A762-24177E3F88C8}"/>
                  </a:ext>
                </a:extLst>
              </p:cNvPr>
              <p:cNvCxnSpPr/>
              <p:nvPr/>
            </p:nvCxnSpPr>
            <p:spPr bwMode="auto">
              <a:xfrm>
                <a:off x="2462216" y="3347598"/>
                <a:ext cx="0" cy="2860014"/>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00" name="Straight Connector 99">
                <a:extLst>
                  <a:ext uri="{FF2B5EF4-FFF2-40B4-BE49-F238E27FC236}">
                    <a16:creationId xmlns:a16="http://schemas.microsoft.com/office/drawing/2014/main" id="{AC3C0AC2-18C3-47C8-B2A3-45169D43DAB7}"/>
                  </a:ext>
                </a:extLst>
              </p:cNvPr>
              <p:cNvCxnSpPr/>
              <p:nvPr/>
            </p:nvCxnSpPr>
            <p:spPr bwMode="auto">
              <a:xfrm>
                <a:off x="4170726" y="3347598"/>
                <a:ext cx="0" cy="2860014"/>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01" name="Straight Connector 100">
                <a:extLst>
                  <a:ext uri="{FF2B5EF4-FFF2-40B4-BE49-F238E27FC236}">
                    <a16:creationId xmlns:a16="http://schemas.microsoft.com/office/drawing/2014/main" id="{AF248D63-EDF3-48C5-AA65-9F1685FC192A}"/>
                  </a:ext>
                </a:extLst>
              </p:cNvPr>
              <p:cNvCxnSpPr/>
              <p:nvPr/>
            </p:nvCxnSpPr>
            <p:spPr bwMode="auto">
              <a:xfrm>
                <a:off x="5867180" y="3347598"/>
                <a:ext cx="0" cy="2860014"/>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02" name="Straight Connector 101">
                <a:extLst>
                  <a:ext uri="{FF2B5EF4-FFF2-40B4-BE49-F238E27FC236}">
                    <a16:creationId xmlns:a16="http://schemas.microsoft.com/office/drawing/2014/main" id="{4895B89C-5D0F-4003-877A-CD7E1E16B00F}"/>
                  </a:ext>
                </a:extLst>
              </p:cNvPr>
              <p:cNvCxnSpPr/>
              <p:nvPr/>
            </p:nvCxnSpPr>
            <p:spPr bwMode="auto">
              <a:xfrm>
                <a:off x="7556744" y="3347598"/>
                <a:ext cx="0" cy="2860014"/>
              </a:xfrm>
              <a:prstGeom prst="line">
                <a:avLst/>
              </a:prstGeom>
              <a:noFill/>
              <a:ln w="19050" cap="flat" cmpd="sng" algn="ctr">
                <a:solidFill>
                  <a:schemeClr val="bg1">
                    <a:lumMod val="75000"/>
                  </a:schemeClr>
                </a:solidFill>
                <a:prstDash val="sysDash"/>
                <a:round/>
                <a:headEnd type="none" w="med" len="med"/>
                <a:tailEnd type="none" w="med" len="med"/>
              </a:ln>
              <a:effectLst/>
            </p:spPr>
          </p:cxnSp>
        </p:grpSp>
        <p:grpSp>
          <p:nvGrpSpPr>
            <p:cNvPr id="7" name="Group 118">
              <a:extLst>
                <a:ext uri="{FF2B5EF4-FFF2-40B4-BE49-F238E27FC236}">
                  <a16:creationId xmlns:a16="http://schemas.microsoft.com/office/drawing/2014/main" id="{64726DB7-C9B5-43DB-B091-BAEC7A0F8F21}"/>
                </a:ext>
              </a:extLst>
            </p:cNvPr>
            <p:cNvGrpSpPr>
              <a:grpSpLocks/>
            </p:cNvGrpSpPr>
            <p:nvPr/>
          </p:nvGrpSpPr>
          <p:grpSpPr bwMode="auto">
            <a:xfrm>
              <a:off x="1985963" y="2971800"/>
              <a:ext cx="6562725" cy="246063"/>
              <a:chOff x="2181070" y="3570514"/>
              <a:chExt cx="6178115" cy="246193"/>
            </a:xfrm>
          </p:grpSpPr>
          <p:cxnSp>
            <p:nvCxnSpPr>
              <p:cNvPr id="82" name="Straight Connector 81">
                <a:extLst>
                  <a:ext uri="{FF2B5EF4-FFF2-40B4-BE49-F238E27FC236}">
                    <a16:creationId xmlns:a16="http://schemas.microsoft.com/office/drawing/2014/main" id="{6FDE08B8-0898-4512-89F1-5248645FFDC8}"/>
                  </a:ext>
                </a:extLst>
              </p:cNvPr>
              <p:cNvCxnSpPr/>
              <p:nvPr/>
            </p:nvCxnSpPr>
            <p:spPr bwMode="auto">
              <a:xfrm>
                <a:off x="2722066" y="3570776"/>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B3B5F2DD-55EE-40B7-A7E4-2068054ACE42}"/>
                  </a:ext>
                </a:extLst>
              </p:cNvPr>
              <p:cNvCxnSpPr/>
              <p:nvPr/>
            </p:nvCxnSpPr>
            <p:spPr bwMode="auto">
              <a:xfrm>
                <a:off x="3467803" y="3570776"/>
                <a:ext cx="0" cy="24378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7F77F234-0216-4FED-8F80-81808CAE9548}"/>
                  </a:ext>
                </a:extLst>
              </p:cNvPr>
              <p:cNvCxnSpPr/>
              <p:nvPr/>
            </p:nvCxnSpPr>
            <p:spPr bwMode="auto">
              <a:xfrm>
                <a:off x="3467803" y="3816337"/>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C809374E-F35D-4AE6-9C38-0D362100F049}"/>
                  </a:ext>
                </a:extLst>
              </p:cNvPr>
              <p:cNvCxnSpPr/>
              <p:nvPr/>
            </p:nvCxnSpPr>
            <p:spPr bwMode="auto">
              <a:xfrm>
                <a:off x="4203080" y="3570776"/>
                <a:ext cx="0" cy="24378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20306706-BA04-4C0C-8009-1A09B0E83951}"/>
                  </a:ext>
                </a:extLst>
              </p:cNvPr>
              <p:cNvCxnSpPr/>
              <p:nvPr/>
            </p:nvCxnSpPr>
            <p:spPr bwMode="auto">
              <a:xfrm>
                <a:off x="4192619" y="3570776"/>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F1E52731-B367-42EA-92E0-238EFC39E39B}"/>
                  </a:ext>
                </a:extLst>
              </p:cNvPr>
              <p:cNvCxnSpPr/>
              <p:nvPr/>
            </p:nvCxnSpPr>
            <p:spPr bwMode="auto">
              <a:xfrm>
                <a:off x="4938356" y="3570776"/>
                <a:ext cx="0" cy="24378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E1CB2B80-5694-454D-A898-558C39D8B419}"/>
                  </a:ext>
                </a:extLst>
              </p:cNvPr>
              <p:cNvCxnSpPr/>
              <p:nvPr/>
            </p:nvCxnSpPr>
            <p:spPr bwMode="auto">
              <a:xfrm>
                <a:off x="4938356" y="3816337"/>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B9C17E4C-F0E0-403C-B2E9-9D4E1296F564}"/>
                  </a:ext>
                </a:extLst>
              </p:cNvPr>
              <p:cNvCxnSpPr/>
              <p:nvPr/>
            </p:nvCxnSpPr>
            <p:spPr bwMode="auto">
              <a:xfrm>
                <a:off x="5673632" y="3570776"/>
                <a:ext cx="0" cy="24378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E970C70A-95D4-409F-A637-8AE0EC2A24E4}"/>
                  </a:ext>
                </a:extLst>
              </p:cNvPr>
              <p:cNvCxnSpPr/>
              <p:nvPr/>
            </p:nvCxnSpPr>
            <p:spPr bwMode="auto">
              <a:xfrm>
                <a:off x="5663172" y="3570776"/>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D61B4D01-01EE-4A34-91DF-F9EC27B366DC}"/>
                  </a:ext>
                </a:extLst>
              </p:cNvPr>
              <p:cNvCxnSpPr/>
              <p:nvPr/>
            </p:nvCxnSpPr>
            <p:spPr bwMode="auto">
              <a:xfrm>
                <a:off x="6408909" y="3570776"/>
                <a:ext cx="0" cy="24378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A469FB83-6FBF-46BC-AEF0-1D9B699B0BDB}"/>
                  </a:ext>
                </a:extLst>
              </p:cNvPr>
              <p:cNvCxnSpPr/>
              <p:nvPr/>
            </p:nvCxnSpPr>
            <p:spPr bwMode="auto">
              <a:xfrm>
                <a:off x="6408909" y="3816337"/>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81F42E76-2DE9-42A1-A724-0FBCF538C8D2}"/>
                  </a:ext>
                </a:extLst>
              </p:cNvPr>
              <p:cNvCxnSpPr/>
              <p:nvPr/>
            </p:nvCxnSpPr>
            <p:spPr bwMode="auto">
              <a:xfrm>
                <a:off x="7144185" y="3570776"/>
                <a:ext cx="0" cy="24378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A7911469-0204-49E4-9182-1FC510670334}"/>
                  </a:ext>
                </a:extLst>
              </p:cNvPr>
              <p:cNvCxnSpPr/>
              <p:nvPr/>
            </p:nvCxnSpPr>
            <p:spPr bwMode="auto">
              <a:xfrm>
                <a:off x="7133724" y="3570776"/>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1E6B1F56-950F-406B-9514-07EFD35FCCC1}"/>
                  </a:ext>
                </a:extLst>
              </p:cNvPr>
              <p:cNvCxnSpPr/>
              <p:nvPr/>
            </p:nvCxnSpPr>
            <p:spPr bwMode="auto">
              <a:xfrm>
                <a:off x="7879462" y="3570776"/>
                <a:ext cx="0" cy="24378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E11673FF-A01D-4638-A516-CE8E4CE05C43}"/>
                  </a:ext>
                </a:extLst>
              </p:cNvPr>
              <p:cNvCxnSpPr/>
              <p:nvPr/>
            </p:nvCxnSpPr>
            <p:spPr bwMode="auto">
              <a:xfrm>
                <a:off x="7879462" y="3816337"/>
                <a:ext cx="47972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ED9056D0-AAFD-402C-8B7E-556A09258168}"/>
                  </a:ext>
                </a:extLst>
              </p:cNvPr>
              <p:cNvCxnSpPr/>
              <p:nvPr/>
            </p:nvCxnSpPr>
            <p:spPr bwMode="auto">
              <a:xfrm>
                <a:off x="2181070" y="3816337"/>
                <a:ext cx="54996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8" name="Straight Connector 97">
                <a:extLst>
                  <a:ext uri="{FF2B5EF4-FFF2-40B4-BE49-F238E27FC236}">
                    <a16:creationId xmlns:a16="http://schemas.microsoft.com/office/drawing/2014/main" id="{E4E20126-3AF1-4E52-B0F6-E00BC9E126DF}"/>
                  </a:ext>
                </a:extLst>
              </p:cNvPr>
              <p:cNvCxnSpPr/>
              <p:nvPr/>
            </p:nvCxnSpPr>
            <p:spPr bwMode="auto">
              <a:xfrm>
                <a:off x="2722066" y="3570776"/>
                <a:ext cx="0" cy="24378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grpSp>
          <p:nvGrpSpPr>
            <p:cNvPr id="8" name="Group 4">
              <a:extLst>
                <a:ext uri="{FF2B5EF4-FFF2-40B4-BE49-F238E27FC236}">
                  <a16:creationId xmlns:a16="http://schemas.microsoft.com/office/drawing/2014/main" id="{03B640B9-AF8C-4E4C-8C64-288C092D5BA7}"/>
                </a:ext>
              </a:extLst>
            </p:cNvPr>
            <p:cNvGrpSpPr>
              <a:grpSpLocks/>
            </p:cNvGrpSpPr>
            <p:nvPr/>
          </p:nvGrpSpPr>
          <p:grpSpPr bwMode="auto">
            <a:xfrm>
              <a:off x="2646016" y="4136671"/>
              <a:ext cx="1569207" cy="256118"/>
              <a:chOff x="1877152" y="4791247"/>
              <a:chExt cx="623208" cy="214429"/>
            </a:xfrm>
            <a:solidFill>
              <a:schemeClr val="accent3">
                <a:lumMod val="40000"/>
                <a:lumOff val="60000"/>
              </a:schemeClr>
            </a:solidFill>
          </p:grpSpPr>
          <p:sp>
            <p:nvSpPr>
              <p:cNvPr id="73" name="Rectangle 72">
                <a:extLst>
                  <a:ext uri="{FF2B5EF4-FFF2-40B4-BE49-F238E27FC236}">
                    <a16:creationId xmlns:a16="http://schemas.microsoft.com/office/drawing/2014/main" id="{8817269D-0057-485C-854E-315A01CE5383}"/>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74" name="Isosceles Triangle 73">
                <a:extLst>
                  <a:ext uri="{FF2B5EF4-FFF2-40B4-BE49-F238E27FC236}">
                    <a16:creationId xmlns:a16="http://schemas.microsoft.com/office/drawing/2014/main" id="{28CB1E4A-8395-44AE-A2EB-205DEEA9B209}"/>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75" name="Isosceles Triangle 74">
                <a:extLst>
                  <a:ext uri="{FF2B5EF4-FFF2-40B4-BE49-F238E27FC236}">
                    <a16:creationId xmlns:a16="http://schemas.microsoft.com/office/drawing/2014/main" id="{B92FFC25-8258-4705-A420-F298052B658C}"/>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76" name="Straight Connector 75">
                <a:extLst>
                  <a:ext uri="{FF2B5EF4-FFF2-40B4-BE49-F238E27FC236}">
                    <a16:creationId xmlns:a16="http://schemas.microsoft.com/office/drawing/2014/main" id="{5A6D7E98-6696-4370-847D-B68F8CD281FF}"/>
                  </a:ext>
                </a:extLst>
              </p:cNvPr>
              <p:cNvCxnSpPr>
                <a:stCxn id="74"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393DFC31-268D-4D10-BF8E-DB0B1DBB3691}"/>
                  </a:ext>
                </a:extLst>
              </p:cNvPr>
              <p:cNvCxnSpPr>
                <a:stCxn id="74" idx="0"/>
                <a:endCxn id="74"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150674AA-FC1A-422E-AE57-46C953D41D02}"/>
                  </a:ext>
                </a:extLst>
              </p:cNvPr>
              <p:cNvCxnSpPr>
                <a:stCxn id="75"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4B4804A2-4BE1-4D47-AA4A-26BDCDD27D80}"/>
                  </a:ext>
                </a:extLst>
              </p:cNvPr>
              <p:cNvCxnSpPr>
                <a:endCxn id="75"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DBDDB065-6D5C-4238-809C-650EA97A629C}"/>
                  </a:ext>
                </a:extLst>
              </p:cNvPr>
              <p:cNvCxnSpPr>
                <a:stCxn id="74" idx="4"/>
                <a:endCxn id="75"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4927F25F-4DEF-43E3-9B39-F046E4724E8D}"/>
                  </a:ext>
                </a:extLst>
              </p:cNvPr>
              <p:cNvCxnSpPr>
                <a:stCxn id="74"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9" name="Rectangle 8">
              <a:extLst>
                <a:ext uri="{FF2B5EF4-FFF2-40B4-BE49-F238E27FC236}">
                  <a16:creationId xmlns:a16="http://schemas.microsoft.com/office/drawing/2014/main" id="{9A7F0B04-3782-4AC9-A02D-909D8D7F6B92}"/>
                </a:ext>
              </a:extLst>
            </p:cNvPr>
            <p:cNvSpPr/>
            <p:nvPr/>
          </p:nvSpPr>
          <p:spPr bwMode="auto">
            <a:xfrm>
              <a:off x="4295775" y="4136970"/>
              <a:ext cx="4243388" cy="256102"/>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0" name="Isosceles Triangle 9">
              <a:extLst>
                <a:ext uri="{FF2B5EF4-FFF2-40B4-BE49-F238E27FC236}">
                  <a16:creationId xmlns:a16="http://schemas.microsoft.com/office/drawing/2014/main" id="{0076E0F6-2C7D-458C-9880-EBE2C3E7482B}"/>
                </a:ext>
              </a:extLst>
            </p:cNvPr>
            <p:cNvSpPr/>
            <p:nvPr/>
          </p:nvSpPr>
          <p:spPr bwMode="auto">
            <a:xfrm rot="16200000">
              <a:off x="4127243" y="4224540"/>
              <a:ext cx="256102"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1" name="Straight Connector 10">
              <a:extLst>
                <a:ext uri="{FF2B5EF4-FFF2-40B4-BE49-F238E27FC236}">
                  <a16:creationId xmlns:a16="http://schemas.microsoft.com/office/drawing/2014/main" id="{B0BD4217-B947-4B2C-AD53-1014ADE054D4}"/>
                </a:ext>
              </a:extLst>
            </p:cNvPr>
            <p:cNvCxnSpPr>
              <a:stCxn id="10" idx="4"/>
            </p:cNvCxnSpPr>
            <p:nvPr/>
          </p:nvCxnSpPr>
          <p:spPr bwMode="auto">
            <a:xfrm flipH="1">
              <a:off x="4214813" y="4136970"/>
              <a:ext cx="80962" cy="128051"/>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0B36D680-1515-49F7-B335-E4E0AFA55C20}"/>
                </a:ext>
              </a:extLst>
            </p:cNvPr>
            <p:cNvCxnSpPr>
              <a:stCxn id="10" idx="0"/>
              <a:endCxn id="10" idx="2"/>
            </p:cNvCxnSpPr>
            <p:nvPr/>
          </p:nvCxnSpPr>
          <p:spPr bwMode="auto">
            <a:xfrm>
              <a:off x="4214813" y="4265021"/>
              <a:ext cx="80962" cy="128051"/>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302B6132-37AC-49B3-9E9F-5245AB8AC178}"/>
                </a:ext>
              </a:extLst>
            </p:cNvPr>
            <p:cNvCxnSpPr>
              <a:stCxn id="10" idx="4"/>
            </p:cNvCxnSpPr>
            <p:nvPr/>
          </p:nvCxnSpPr>
          <p:spPr bwMode="auto">
            <a:xfrm flipV="1">
              <a:off x="4295775" y="4136970"/>
              <a:ext cx="4252913"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761CD48E-2BB4-4E2F-BFE7-160232DE93B7}"/>
                </a:ext>
              </a:extLst>
            </p:cNvPr>
            <p:cNvCxnSpPr>
              <a:stCxn id="10" idx="2"/>
            </p:cNvCxnSpPr>
            <p:nvPr/>
          </p:nvCxnSpPr>
          <p:spPr bwMode="auto">
            <a:xfrm flipV="1">
              <a:off x="4295775" y="4393072"/>
              <a:ext cx="4243388"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15" name="Rectangle 14">
              <a:extLst>
                <a:ext uri="{FF2B5EF4-FFF2-40B4-BE49-F238E27FC236}">
                  <a16:creationId xmlns:a16="http://schemas.microsoft.com/office/drawing/2014/main" id="{B74A218F-31F9-422B-A270-6C8228B323CB}"/>
                </a:ext>
              </a:extLst>
            </p:cNvPr>
            <p:cNvSpPr/>
            <p:nvPr/>
          </p:nvSpPr>
          <p:spPr bwMode="auto">
            <a:xfrm>
              <a:off x="1985963" y="4136970"/>
              <a:ext cx="577850" cy="256102"/>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6" name="Isosceles Triangle 15">
              <a:extLst>
                <a:ext uri="{FF2B5EF4-FFF2-40B4-BE49-F238E27FC236}">
                  <a16:creationId xmlns:a16="http://schemas.microsoft.com/office/drawing/2014/main" id="{851ADB78-F97B-4680-B2C4-485F4DA50DAA}"/>
                </a:ext>
              </a:extLst>
            </p:cNvPr>
            <p:cNvSpPr/>
            <p:nvPr/>
          </p:nvSpPr>
          <p:spPr bwMode="auto">
            <a:xfrm rot="5400000">
              <a:off x="2476243" y="4224540"/>
              <a:ext cx="256102"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7" name="Straight Connector 16">
              <a:extLst>
                <a:ext uri="{FF2B5EF4-FFF2-40B4-BE49-F238E27FC236}">
                  <a16:creationId xmlns:a16="http://schemas.microsoft.com/office/drawing/2014/main" id="{862A839F-3F9B-4A8F-B7A2-12D812178240}"/>
                </a:ext>
              </a:extLst>
            </p:cNvPr>
            <p:cNvCxnSpPr>
              <a:stCxn id="16" idx="2"/>
            </p:cNvCxnSpPr>
            <p:nvPr/>
          </p:nvCxnSpPr>
          <p:spPr bwMode="auto">
            <a:xfrm>
              <a:off x="2563813" y="4136970"/>
              <a:ext cx="80962" cy="12805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07EDFE45-5E0A-4ECE-874F-C84FB6ACC624}"/>
                </a:ext>
              </a:extLst>
            </p:cNvPr>
            <p:cNvCxnSpPr>
              <a:endCxn id="16" idx="4"/>
            </p:cNvCxnSpPr>
            <p:nvPr/>
          </p:nvCxnSpPr>
          <p:spPr bwMode="auto">
            <a:xfrm flipH="1">
              <a:off x="2563813" y="4265021"/>
              <a:ext cx="80962" cy="12805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9" name="Group 18">
              <a:extLst>
                <a:ext uri="{FF2B5EF4-FFF2-40B4-BE49-F238E27FC236}">
                  <a16:creationId xmlns:a16="http://schemas.microsoft.com/office/drawing/2014/main" id="{930F0EDF-A915-4C65-B499-5AB29FC31D17}"/>
                </a:ext>
              </a:extLst>
            </p:cNvPr>
            <p:cNvGrpSpPr/>
            <p:nvPr/>
          </p:nvGrpSpPr>
          <p:grpSpPr>
            <a:xfrm>
              <a:off x="1986341" y="4136670"/>
              <a:ext cx="577306" cy="256046"/>
              <a:chOff x="103594" y="4438649"/>
              <a:chExt cx="1376015" cy="300016"/>
            </a:xfrm>
            <a:solidFill>
              <a:schemeClr val="accent3">
                <a:lumMod val="40000"/>
                <a:lumOff val="60000"/>
              </a:schemeClr>
            </a:solidFill>
          </p:grpSpPr>
          <p:cxnSp>
            <p:nvCxnSpPr>
              <p:cNvPr id="71" name="Straight Connector 70">
                <a:extLst>
                  <a:ext uri="{FF2B5EF4-FFF2-40B4-BE49-F238E27FC236}">
                    <a16:creationId xmlns:a16="http://schemas.microsoft.com/office/drawing/2014/main" id="{F2AFE6B5-E82A-4654-B4DB-45B4B3EE72B1}"/>
                  </a:ext>
                </a:extLst>
              </p:cNvPr>
              <p:cNvCxnSpPr>
                <a:endCxn id="16" idx="2"/>
              </p:cNvCxnSpPr>
              <p:nvPr/>
            </p:nvCxnSpPr>
            <p:spPr bwMode="auto">
              <a:xfrm>
                <a:off x="103594" y="4438649"/>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6A76FF0B-7D10-4721-A022-533091B59A0A}"/>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20" name="Rectangle 19">
              <a:extLst>
                <a:ext uri="{FF2B5EF4-FFF2-40B4-BE49-F238E27FC236}">
                  <a16:creationId xmlns:a16="http://schemas.microsoft.com/office/drawing/2014/main" id="{F0CAD84B-C90D-4D24-8C55-5B385066870F}"/>
                </a:ext>
              </a:extLst>
            </p:cNvPr>
            <p:cNvSpPr/>
            <p:nvPr/>
          </p:nvSpPr>
          <p:spPr bwMode="auto">
            <a:xfrm>
              <a:off x="1985963" y="4766553"/>
              <a:ext cx="5281612" cy="257880"/>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21" name="Isosceles Triangle 20">
              <a:extLst>
                <a:ext uri="{FF2B5EF4-FFF2-40B4-BE49-F238E27FC236}">
                  <a16:creationId xmlns:a16="http://schemas.microsoft.com/office/drawing/2014/main" id="{4E2F19B3-C76E-4574-9E9A-1F9C98B34196}"/>
                </a:ext>
              </a:extLst>
            </p:cNvPr>
            <p:cNvSpPr/>
            <p:nvPr/>
          </p:nvSpPr>
          <p:spPr bwMode="auto">
            <a:xfrm rot="5400000">
              <a:off x="7179117" y="4855012"/>
              <a:ext cx="257880" cy="80963"/>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22" name="Straight Connector 21">
              <a:extLst>
                <a:ext uri="{FF2B5EF4-FFF2-40B4-BE49-F238E27FC236}">
                  <a16:creationId xmlns:a16="http://schemas.microsoft.com/office/drawing/2014/main" id="{EC0CBDF4-DAFE-4BA7-9A5D-28E52574FD6D}"/>
                </a:ext>
              </a:extLst>
            </p:cNvPr>
            <p:cNvCxnSpPr>
              <a:stCxn id="21" idx="2"/>
            </p:cNvCxnSpPr>
            <p:nvPr/>
          </p:nvCxnSpPr>
          <p:spPr bwMode="auto">
            <a:xfrm>
              <a:off x="7267575" y="4766553"/>
              <a:ext cx="80963" cy="129829"/>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66DF473A-3FC7-4B09-90AC-DAED9F7156C2}"/>
                </a:ext>
              </a:extLst>
            </p:cNvPr>
            <p:cNvCxnSpPr>
              <a:endCxn id="21" idx="4"/>
            </p:cNvCxnSpPr>
            <p:nvPr/>
          </p:nvCxnSpPr>
          <p:spPr bwMode="auto">
            <a:xfrm flipH="1">
              <a:off x="7267575" y="4896382"/>
              <a:ext cx="80963" cy="128051"/>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F465DA51-8405-4564-812D-02563F3230F4}"/>
                </a:ext>
              </a:extLst>
            </p:cNvPr>
            <p:cNvCxnSpPr>
              <a:endCxn id="21" idx="2"/>
            </p:cNvCxnSpPr>
            <p:nvPr/>
          </p:nvCxnSpPr>
          <p:spPr bwMode="auto">
            <a:xfrm>
              <a:off x="1985963" y="4766553"/>
              <a:ext cx="5281612"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67EB0E56-295D-4419-91EC-184061BB62BD}"/>
                </a:ext>
              </a:extLst>
            </p:cNvPr>
            <p:cNvCxnSpPr/>
            <p:nvPr/>
          </p:nvCxnSpPr>
          <p:spPr bwMode="auto">
            <a:xfrm>
              <a:off x="1985963" y="5024433"/>
              <a:ext cx="5281612"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26" name="Isosceles Triangle 25">
              <a:extLst>
                <a:ext uri="{FF2B5EF4-FFF2-40B4-BE49-F238E27FC236}">
                  <a16:creationId xmlns:a16="http://schemas.microsoft.com/office/drawing/2014/main" id="{AF9902E0-1ECC-45F7-8342-AE7642F64CE0}"/>
                </a:ext>
              </a:extLst>
            </p:cNvPr>
            <p:cNvSpPr/>
            <p:nvPr/>
          </p:nvSpPr>
          <p:spPr bwMode="auto">
            <a:xfrm rot="16200000">
              <a:off x="7256110" y="4854219"/>
              <a:ext cx="257880"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27" name="Straight Connector 26">
              <a:extLst>
                <a:ext uri="{FF2B5EF4-FFF2-40B4-BE49-F238E27FC236}">
                  <a16:creationId xmlns:a16="http://schemas.microsoft.com/office/drawing/2014/main" id="{848B72CF-37ED-4F47-B757-B34F00F34719}"/>
                </a:ext>
              </a:extLst>
            </p:cNvPr>
            <p:cNvCxnSpPr>
              <a:stCxn id="26" idx="4"/>
            </p:cNvCxnSpPr>
            <p:nvPr/>
          </p:nvCxnSpPr>
          <p:spPr bwMode="auto">
            <a:xfrm flipH="1">
              <a:off x="7343775" y="4766553"/>
              <a:ext cx="82550" cy="12982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3FB7AD90-9FE6-4C2D-9003-5AEDE4B66F2D}"/>
                </a:ext>
              </a:extLst>
            </p:cNvPr>
            <p:cNvCxnSpPr>
              <a:stCxn id="26" idx="0"/>
              <a:endCxn id="26" idx="2"/>
            </p:cNvCxnSpPr>
            <p:nvPr/>
          </p:nvCxnSpPr>
          <p:spPr bwMode="auto">
            <a:xfrm>
              <a:off x="7343775" y="4896382"/>
              <a:ext cx="82550" cy="12805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29" name="Group 28">
              <a:extLst>
                <a:ext uri="{FF2B5EF4-FFF2-40B4-BE49-F238E27FC236}">
                  <a16:creationId xmlns:a16="http://schemas.microsoft.com/office/drawing/2014/main" id="{397C4F48-C5F3-4760-977F-C2C3DA13B66C}"/>
                </a:ext>
              </a:extLst>
            </p:cNvPr>
            <p:cNvGrpSpPr/>
            <p:nvPr/>
          </p:nvGrpSpPr>
          <p:grpSpPr>
            <a:xfrm>
              <a:off x="7426114" y="4767958"/>
              <a:ext cx="1112654" cy="256046"/>
              <a:chOff x="6957150" y="4438649"/>
              <a:chExt cx="1580341" cy="300016"/>
            </a:xfrm>
            <a:solidFill>
              <a:schemeClr val="accent2">
                <a:lumMod val="20000"/>
                <a:lumOff val="80000"/>
              </a:schemeClr>
            </a:solidFill>
          </p:grpSpPr>
          <p:sp>
            <p:nvSpPr>
              <p:cNvPr id="68" name="Rectangle 67">
                <a:extLst>
                  <a:ext uri="{FF2B5EF4-FFF2-40B4-BE49-F238E27FC236}">
                    <a16:creationId xmlns:a16="http://schemas.microsoft.com/office/drawing/2014/main" id="{61CF9BDD-15C7-4E2C-AB3B-8B84E4C8CD9A}"/>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69" name="Straight Connector 68">
                <a:extLst>
                  <a:ext uri="{FF2B5EF4-FFF2-40B4-BE49-F238E27FC236}">
                    <a16:creationId xmlns:a16="http://schemas.microsoft.com/office/drawing/2014/main" id="{4126C18F-82F1-482E-BC8E-914AC2747490}"/>
                  </a:ext>
                </a:extLst>
              </p:cNvPr>
              <p:cNvCxnSpPr>
                <a:stCxn id="26" idx="4"/>
              </p:cNvCxnSpPr>
              <p:nvPr/>
            </p:nvCxnSpPr>
            <p:spPr bwMode="auto">
              <a:xfrm>
                <a:off x="6957150" y="4438649"/>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94ED5944-A807-43EB-86A0-4781C5D7F7BA}"/>
                  </a:ext>
                </a:extLst>
              </p:cNvPr>
              <p:cNvCxnSpPr>
                <a:stCxn id="26" idx="2"/>
              </p:cNvCxnSpPr>
              <p:nvPr/>
            </p:nvCxnSpPr>
            <p:spPr bwMode="auto">
              <a:xfrm>
                <a:off x="6957150" y="4738665"/>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cxnSp>
          <p:nvCxnSpPr>
            <p:cNvPr id="30" name="Straight Connector 29">
              <a:extLst>
                <a:ext uri="{FF2B5EF4-FFF2-40B4-BE49-F238E27FC236}">
                  <a16:creationId xmlns:a16="http://schemas.microsoft.com/office/drawing/2014/main" id="{7DF0911E-90F9-4EE8-A5F5-ECAF9146B435}"/>
                </a:ext>
              </a:extLst>
            </p:cNvPr>
            <p:cNvCxnSpPr/>
            <p:nvPr/>
          </p:nvCxnSpPr>
          <p:spPr bwMode="auto">
            <a:xfrm>
              <a:off x="1985963" y="5597105"/>
              <a:ext cx="6553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C74A4D4E-070E-46B3-AF36-93835F168B70}"/>
                </a:ext>
              </a:extLst>
            </p:cNvPr>
            <p:cNvCxnSpPr/>
            <p:nvPr/>
          </p:nvCxnSpPr>
          <p:spPr bwMode="auto">
            <a:xfrm>
              <a:off x="7356475" y="5817637"/>
              <a:ext cx="1190625"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32" name="TextBox 14364">
              <a:extLst>
                <a:ext uri="{FF2B5EF4-FFF2-40B4-BE49-F238E27FC236}">
                  <a16:creationId xmlns:a16="http://schemas.microsoft.com/office/drawing/2014/main" id="{90CD504A-A38B-45B4-9359-FCFD54E46133}"/>
                </a:ext>
              </a:extLst>
            </p:cNvPr>
            <p:cNvSpPr txBox="1">
              <a:spLocks noChangeArrowheads="1"/>
            </p:cNvSpPr>
            <p:nvPr/>
          </p:nvSpPr>
          <p:spPr bwMode="auto">
            <a:xfrm>
              <a:off x="990600" y="2940050"/>
              <a:ext cx="728663"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HCLK</a:t>
              </a:r>
            </a:p>
          </p:txBody>
        </p:sp>
        <p:sp>
          <p:nvSpPr>
            <p:cNvPr id="33" name="TextBox 333">
              <a:extLst>
                <a:ext uri="{FF2B5EF4-FFF2-40B4-BE49-F238E27FC236}">
                  <a16:creationId xmlns:a16="http://schemas.microsoft.com/office/drawing/2014/main" id="{1DB1BEF6-8194-4F45-AAD1-F9B5CB3853BE}"/>
                </a:ext>
              </a:extLst>
            </p:cNvPr>
            <p:cNvSpPr txBox="1">
              <a:spLocks noChangeArrowheads="1"/>
            </p:cNvSpPr>
            <p:nvPr/>
          </p:nvSpPr>
          <p:spPr bwMode="auto">
            <a:xfrm>
              <a:off x="282575" y="4110038"/>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HADDR [31: 0]</a:t>
              </a:r>
            </a:p>
          </p:txBody>
        </p:sp>
        <p:sp>
          <p:nvSpPr>
            <p:cNvPr id="34" name="TextBox 334">
              <a:extLst>
                <a:ext uri="{FF2B5EF4-FFF2-40B4-BE49-F238E27FC236}">
                  <a16:creationId xmlns:a16="http://schemas.microsoft.com/office/drawing/2014/main" id="{86EE580A-6F6A-4417-B241-6EE859E185C8}"/>
                </a:ext>
              </a:extLst>
            </p:cNvPr>
            <p:cNvSpPr txBox="1">
              <a:spLocks noChangeArrowheads="1"/>
            </p:cNvSpPr>
            <p:nvPr/>
          </p:nvSpPr>
          <p:spPr bwMode="auto">
            <a:xfrm>
              <a:off x="269875" y="5289550"/>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HWRITE</a:t>
              </a:r>
            </a:p>
          </p:txBody>
        </p:sp>
        <p:sp>
          <p:nvSpPr>
            <p:cNvPr id="35" name="TextBox 335">
              <a:extLst>
                <a:ext uri="{FF2B5EF4-FFF2-40B4-BE49-F238E27FC236}">
                  <a16:creationId xmlns:a16="http://schemas.microsoft.com/office/drawing/2014/main" id="{4209CED4-56EF-4485-B558-B4D47DE18532}"/>
                </a:ext>
              </a:extLst>
            </p:cNvPr>
            <p:cNvSpPr txBox="1">
              <a:spLocks noChangeArrowheads="1"/>
            </p:cNvSpPr>
            <p:nvPr/>
          </p:nvSpPr>
          <p:spPr bwMode="auto">
            <a:xfrm>
              <a:off x="282575" y="4691063"/>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HRDATA [31: 0]</a:t>
              </a:r>
            </a:p>
          </p:txBody>
        </p:sp>
        <p:sp>
          <p:nvSpPr>
            <p:cNvPr id="36" name="TextBox 336">
              <a:extLst>
                <a:ext uri="{FF2B5EF4-FFF2-40B4-BE49-F238E27FC236}">
                  <a16:creationId xmlns:a16="http://schemas.microsoft.com/office/drawing/2014/main" id="{76450835-1925-4B44-8D00-1AF9DB7917C8}"/>
                </a:ext>
              </a:extLst>
            </p:cNvPr>
            <p:cNvSpPr txBox="1">
              <a:spLocks noChangeArrowheads="1"/>
            </p:cNvSpPr>
            <p:nvPr/>
          </p:nvSpPr>
          <p:spPr bwMode="auto">
            <a:xfrm>
              <a:off x="282575" y="5838825"/>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HREADY</a:t>
              </a:r>
            </a:p>
          </p:txBody>
        </p:sp>
        <p:sp>
          <p:nvSpPr>
            <p:cNvPr id="37" name="TextBox 358">
              <a:extLst>
                <a:ext uri="{FF2B5EF4-FFF2-40B4-BE49-F238E27FC236}">
                  <a16:creationId xmlns:a16="http://schemas.microsoft.com/office/drawing/2014/main" id="{C0780549-6214-4CAA-8E63-6BF704259281}"/>
                </a:ext>
              </a:extLst>
            </p:cNvPr>
            <p:cNvSpPr txBox="1">
              <a:spLocks noChangeArrowheads="1"/>
            </p:cNvSpPr>
            <p:nvPr/>
          </p:nvSpPr>
          <p:spPr bwMode="auto">
            <a:xfrm>
              <a:off x="2874963" y="4094163"/>
              <a:ext cx="1236662"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Adres 0 </a:t>
              </a:r>
            </a:p>
          </p:txBody>
        </p:sp>
        <p:sp>
          <p:nvSpPr>
            <p:cNvPr id="38" name="TextBox 145">
              <a:extLst>
                <a:ext uri="{FF2B5EF4-FFF2-40B4-BE49-F238E27FC236}">
                  <a16:creationId xmlns:a16="http://schemas.microsoft.com/office/drawing/2014/main" id="{09F87C85-3D46-4097-B8FC-9232CE41DC06}"/>
                </a:ext>
              </a:extLst>
            </p:cNvPr>
            <p:cNvSpPr txBox="1">
              <a:spLocks noChangeArrowheads="1"/>
            </p:cNvSpPr>
            <p:nvPr/>
          </p:nvSpPr>
          <p:spPr bwMode="auto">
            <a:xfrm>
              <a:off x="7653338" y="4718167"/>
              <a:ext cx="814387"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Veri 0 </a:t>
              </a:r>
            </a:p>
          </p:txBody>
        </p:sp>
        <p:cxnSp>
          <p:nvCxnSpPr>
            <p:cNvPr id="39" name="Straight Connector 38">
              <a:extLst>
                <a:ext uri="{FF2B5EF4-FFF2-40B4-BE49-F238E27FC236}">
                  <a16:creationId xmlns:a16="http://schemas.microsoft.com/office/drawing/2014/main" id="{6E255A85-C257-4376-98AB-A5A9E2DE781B}"/>
                </a:ext>
              </a:extLst>
            </p:cNvPr>
            <p:cNvCxnSpPr/>
            <p:nvPr/>
          </p:nvCxnSpPr>
          <p:spPr bwMode="auto">
            <a:xfrm>
              <a:off x="4265613" y="6061289"/>
              <a:ext cx="2981325"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C7FF2F79-E178-4BB2-9530-90DECCFBDB83}"/>
                </a:ext>
              </a:extLst>
            </p:cNvPr>
            <p:cNvCxnSpPr/>
            <p:nvPr/>
          </p:nvCxnSpPr>
          <p:spPr bwMode="auto">
            <a:xfrm>
              <a:off x="4125913" y="5815859"/>
              <a:ext cx="139700" cy="24543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AD10E23B-F6A6-4DE2-B5C9-10848796772E}"/>
                </a:ext>
              </a:extLst>
            </p:cNvPr>
            <p:cNvCxnSpPr/>
            <p:nvPr/>
          </p:nvCxnSpPr>
          <p:spPr bwMode="auto">
            <a:xfrm flipH="1">
              <a:off x="7256463" y="5815859"/>
              <a:ext cx="112712" cy="24365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FE2993DE-EEBA-4921-A369-7F114E8C8259}"/>
                </a:ext>
              </a:extLst>
            </p:cNvPr>
            <p:cNvCxnSpPr/>
            <p:nvPr/>
          </p:nvCxnSpPr>
          <p:spPr bwMode="auto">
            <a:xfrm>
              <a:off x="1968500" y="5817637"/>
              <a:ext cx="215741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43" name="Group 4">
              <a:extLst>
                <a:ext uri="{FF2B5EF4-FFF2-40B4-BE49-F238E27FC236}">
                  <a16:creationId xmlns:a16="http://schemas.microsoft.com/office/drawing/2014/main" id="{93F71C5B-8D02-429F-9DF5-1A28D37441D6}"/>
                </a:ext>
              </a:extLst>
            </p:cNvPr>
            <p:cNvGrpSpPr>
              <a:grpSpLocks/>
            </p:cNvGrpSpPr>
            <p:nvPr/>
          </p:nvGrpSpPr>
          <p:grpSpPr bwMode="auto">
            <a:xfrm>
              <a:off x="2646016" y="3539771"/>
              <a:ext cx="1569207" cy="256118"/>
              <a:chOff x="1877152" y="4791247"/>
              <a:chExt cx="623208" cy="214429"/>
            </a:xfrm>
            <a:solidFill>
              <a:schemeClr val="accent5">
                <a:lumMod val="40000"/>
                <a:lumOff val="60000"/>
              </a:schemeClr>
            </a:solidFill>
          </p:grpSpPr>
          <p:sp>
            <p:nvSpPr>
              <p:cNvPr id="59" name="Rectangle 58">
                <a:extLst>
                  <a:ext uri="{FF2B5EF4-FFF2-40B4-BE49-F238E27FC236}">
                    <a16:creationId xmlns:a16="http://schemas.microsoft.com/office/drawing/2014/main" id="{1DB6B973-F10A-4699-A2AF-10768FE2FBE1}"/>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60" name="Isosceles Triangle 59">
                <a:extLst>
                  <a:ext uri="{FF2B5EF4-FFF2-40B4-BE49-F238E27FC236}">
                    <a16:creationId xmlns:a16="http://schemas.microsoft.com/office/drawing/2014/main" id="{E871809C-8E05-4C7C-AC48-F79F8C230F1C}"/>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61" name="Isosceles Triangle 60">
                <a:extLst>
                  <a:ext uri="{FF2B5EF4-FFF2-40B4-BE49-F238E27FC236}">
                    <a16:creationId xmlns:a16="http://schemas.microsoft.com/office/drawing/2014/main" id="{CC329E47-19AA-4874-973E-C3604B19D21E}"/>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62" name="Straight Connector 61">
                <a:extLst>
                  <a:ext uri="{FF2B5EF4-FFF2-40B4-BE49-F238E27FC236}">
                    <a16:creationId xmlns:a16="http://schemas.microsoft.com/office/drawing/2014/main" id="{49F611EA-83B9-472F-A4B0-5834916E491E}"/>
                  </a:ext>
                </a:extLst>
              </p:cNvPr>
              <p:cNvCxnSpPr>
                <a:stCxn id="60"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D3784C9D-028B-49BB-8359-453741A5BB3F}"/>
                  </a:ext>
                </a:extLst>
              </p:cNvPr>
              <p:cNvCxnSpPr>
                <a:stCxn id="60" idx="0"/>
                <a:endCxn id="60"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9C0E1AB1-5EA2-4FC7-80DA-1AB786BB165F}"/>
                  </a:ext>
                </a:extLst>
              </p:cNvPr>
              <p:cNvCxnSpPr>
                <a:stCxn id="61"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65" name="Straight Connector 64">
                <a:extLst>
                  <a:ext uri="{FF2B5EF4-FFF2-40B4-BE49-F238E27FC236}">
                    <a16:creationId xmlns:a16="http://schemas.microsoft.com/office/drawing/2014/main" id="{48555107-6706-4DBD-AFD9-A0EE48A1DC44}"/>
                  </a:ext>
                </a:extLst>
              </p:cNvPr>
              <p:cNvCxnSpPr>
                <a:endCxn id="61"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5E4B4C2F-E651-4A16-B3E4-665743D4E961}"/>
                  </a:ext>
                </a:extLst>
              </p:cNvPr>
              <p:cNvCxnSpPr>
                <a:stCxn id="60" idx="4"/>
                <a:endCxn id="61"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2C62E359-141B-4E3E-AA93-76F12D2D5E9C}"/>
                  </a:ext>
                </a:extLst>
              </p:cNvPr>
              <p:cNvCxnSpPr>
                <a:stCxn id="60"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44" name="Rectangle 43">
              <a:extLst>
                <a:ext uri="{FF2B5EF4-FFF2-40B4-BE49-F238E27FC236}">
                  <a16:creationId xmlns:a16="http://schemas.microsoft.com/office/drawing/2014/main" id="{573EF6DA-0E11-4FA4-B7C0-19D8EC2CFE41}"/>
                </a:ext>
              </a:extLst>
            </p:cNvPr>
            <p:cNvSpPr/>
            <p:nvPr/>
          </p:nvSpPr>
          <p:spPr bwMode="auto">
            <a:xfrm>
              <a:off x="4295775" y="3539400"/>
              <a:ext cx="4243388" cy="256102"/>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45" name="Isosceles Triangle 44">
              <a:extLst>
                <a:ext uri="{FF2B5EF4-FFF2-40B4-BE49-F238E27FC236}">
                  <a16:creationId xmlns:a16="http://schemas.microsoft.com/office/drawing/2014/main" id="{A8145C5B-C95A-416D-991F-D43DC5EE09E4}"/>
                </a:ext>
              </a:extLst>
            </p:cNvPr>
            <p:cNvSpPr/>
            <p:nvPr/>
          </p:nvSpPr>
          <p:spPr bwMode="auto">
            <a:xfrm rot="16200000">
              <a:off x="4127243" y="3626969"/>
              <a:ext cx="256102"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46" name="Straight Connector 45">
              <a:extLst>
                <a:ext uri="{FF2B5EF4-FFF2-40B4-BE49-F238E27FC236}">
                  <a16:creationId xmlns:a16="http://schemas.microsoft.com/office/drawing/2014/main" id="{99FF6D65-56C9-44B9-8741-8DC66C6C9B9F}"/>
                </a:ext>
              </a:extLst>
            </p:cNvPr>
            <p:cNvCxnSpPr>
              <a:stCxn id="45" idx="4"/>
            </p:cNvCxnSpPr>
            <p:nvPr/>
          </p:nvCxnSpPr>
          <p:spPr bwMode="auto">
            <a:xfrm flipH="1">
              <a:off x="4214813" y="3539400"/>
              <a:ext cx="80962" cy="129829"/>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02742B0C-8389-4988-B268-A9985DE12596}"/>
                </a:ext>
              </a:extLst>
            </p:cNvPr>
            <p:cNvCxnSpPr>
              <a:stCxn id="45" idx="0"/>
              <a:endCxn id="45" idx="2"/>
            </p:cNvCxnSpPr>
            <p:nvPr/>
          </p:nvCxnSpPr>
          <p:spPr bwMode="auto">
            <a:xfrm>
              <a:off x="4214813" y="3669228"/>
              <a:ext cx="80962" cy="126273"/>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25C7BD96-7251-4D2F-92AE-B8654069F59B}"/>
                </a:ext>
              </a:extLst>
            </p:cNvPr>
            <p:cNvCxnSpPr>
              <a:stCxn id="45" idx="4"/>
            </p:cNvCxnSpPr>
            <p:nvPr/>
          </p:nvCxnSpPr>
          <p:spPr bwMode="auto">
            <a:xfrm flipV="1">
              <a:off x="4295775" y="3539400"/>
              <a:ext cx="4252913"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A82C0A81-B49B-40DC-A618-20AB06B48060}"/>
                </a:ext>
              </a:extLst>
            </p:cNvPr>
            <p:cNvCxnSpPr>
              <a:stCxn id="45" idx="2"/>
            </p:cNvCxnSpPr>
            <p:nvPr/>
          </p:nvCxnSpPr>
          <p:spPr bwMode="auto">
            <a:xfrm flipV="1">
              <a:off x="4295775" y="3795501"/>
              <a:ext cx="4243388"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50" name="Rectangle 49">
              <a:extLst>
                <a:ext uri="{FF2B5EF4-FFF2-40B4-BE49-F238E27FC236}">
                  <a16:creationId xmlns:a16="http://schemas.microsoft.com/office/drawing/2014/main" id="{B8D400B0-CE8C-4AC6-859E-CE44C92845FA}"/>
                </a:ext>
              </a:extLst>
            </p:cNvPr>
            <p:cNvSpPr/>
            <p:nvPr/>
          </p:nvSpPr>
          <p:spPr bwMode="auto">
            <a:xfrm>
              <a:off x="1985963" y="3539400"/>
              <a:ext cx="577850" cy="256102"/>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51" name="Isosceles Triangle 50">
              <a:extLst>
                <a:ext uri="{FF2B5EF4-FFF2-40B4-BE49-F238E27FC236}">
                  <a16:creationId xmlns:a16="http://schemas.microsoft.com/office/drawing/2014/main" id="{C249251F-2014-4DE4-9D71-EB57D8374FDB}"/>
                </a:ext>
              </a:extLst>
            </p:cNvPr>
            <p:cNvSpPr/>
            <p:nvPr/>
          </p:nvSpPr>
          <p:spPr bwMode="auto">
            <a:xfrm rot="5400000">
              <a:off x="2476243" y="3626969"/>
              <a:ext cx="256102"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52" name="Straight Connector 51">
              <a:extLst>
                <a:ext uri="{FF2B5EF4-FFF2-40B4-BE49-F238E27FC236}">
                  <a16:creationId xmlns:a16="http://schemas.microsoft.com/office/drawing/2014/main" id="{9227B7F1-9EB4-4C1C-B34A-1045B29DCEBD}"/>
                </a:ext>
              </a:extLst>
            </p:cNvPr>
            <p:cNvCxnSpPr>
              <a:stCxn id="51" idx="2"/>
            </p:cNvCxnSpPr>
            <p:nvPr/>
          </p:nvCxnSpPr>
          <p:spPr bwMode="auto">
            <a:xfrm>
              <a:off x="2563813" y="3539400"/>
              <a:ext cx="80962" cy="129829"/>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D0394BC6-2FC4-41CD-BF6F-EE0488ACE334}"/>
                </a:ext>
              </a:extLst>
            </p:cNvPr>
            <p:cNvCxnSpPr>
              <a:endCxn id="51" idx="4"/>
            </p:cNvCxnSpPr>
            <p:nvPr/>
          </p:nvCxnSpPr>
          <p:spPr bwMode="auto">
            <a:xfrm flipH="1">
              <a:off x="2563813" y="3669228"/>
              <a:ext cx="80962" cy="12627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54" name="Group 53">
              <a:extLst>
                <a:ext uri="{FF2B5EF4-FFF2-40B4-BE49-F238E27FC236}">
                  <a16:creationId xmlns:a16="http://schemas.microsoft.com/office/drawing/2014/main" id="{B2992EA6-79CD-47BE-B87A-46CC1EB0F29F}"/>
                </a:ext>
              </a:extLst>
            </p:cNvPr>
            <p:cNvGrpSpPr/>
            <p:nvPr/>
          </p:nvGrpSpPr>
          <p:grpSpPr>
            <a:xfrm>
              <a:off x="1986341" y="3539770"/>
              <a:ext cx="577306" cy="256046"/>
              <a:chOff x="103594" y="4438649"/>
              <a:chExt cx="1376015" cy="300016"/>
            </a:xfrm>
            <a:solidFill>
              <a:schemeClr val="accent5">
                <a:lumMod val="40000"/>
                <a:lumOff val="60000"/>
              </a:schemeClr>
            </a:solidFill>
          </p:grpSpPr>
          <p:cxnSp>
            <p:nvCxnSpPr>
              <p:cNvPr id="57" name="Straight Connector 56">
                <a:extLst>
                  <a:ext uri="{FF2B5EF4-FFF2-40B4-BE49-F238E27FC236}">
                    <a16:creationId xmlns:a16="http://schemas.microsoft.com/office/drawing/2014/main" id="{4EAEB86D-D2A4-4FBD-A8DC-1DFA28F9610C}"/>
                  </a:ext>
                </a:extLst>
              </p:cNvPr>
              <p:cNvCxnSpPr>
                <a:endCxn id="51" idx="2"/>
              </p:cNvCxnSpPr>
              <p:nvPr/>
            </p:nvCxnSpPr>
            <p:spPr bwMode="auto">
              <a:xfrm>
                <a:off x="103594" y="4438649"/>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40F1C08C-4444-4E64-8A9A-A8D384F93AAA}"/>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5" name="TextBox 207">
              <a:extLst>
                <a:ext uri="{FF2B5EF4-FFF2-40B4-BE49-F238E27FC236}">
                  <a16:creationId xmlns:a16="http://schemas.microsoft.com/office/drawing/2014/main" id="{ADF7F71D-4AD7-422E-8945-4D1AD8D94EF9}"/>
                </a:ext>
              </a:extLst>
            </p:cNvPr>
            <p:cNvSpPr txBox="1">
              <a:spLocks noChangeArrowheads="1"/>
            </p:cNvSpPr>
            <p:nvPr/>
          </p:nvSpPr>
          <p:spPr bwMode="auto">
            <a:xfrm>
              <a:off x="282575" y="3513138"/>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a:t>
              </a:r>
            </a:p>
          </p:txBody>
        </p:sp>
        <p:sp>
          <p:nvSpPr>
            <p:cNvPr id="56" name="TextBox 208">
              <a:extLst>
                <a:ext uri="{FF2B5EF4-FFF2-40B4-BE49-F238E27FC236}">
                  <a16:creationId xmlns:a16="http://schemas.microsoft.com/office/drawing/2014/main" id="{B88D6263-2A78-49CA-AABF-690D9CA213D4}"/>
                </a:ext>
              </a:extLst>
            </p:cNvPr>
            <p:cNvSpPr txBox="1">
              <a:spLocks noChangeArrowheads="1"/>
            </p:cNvSpPr>
            <p:nvPr/>
          </p:nvSpPr>
          <p:spPr bwMode="auto">
            <a:xfrm>
              <a:off x="2874963" y="3497263"/>
              <a:ext cx="1236662"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 0 </a:t>
              </a:r>
            </a:p>
          </p:txBody>
        </p:sp>
      </p:grpSp>
    </p:spTree>
    <p:extLst>
      <p:ext uri="{BB962C8B-B14F-4D97-AF65-F5344CB8AC3E}">
        <p14:creationId xmlns:p14="http://schemas.microsoft.com/office/powerpoint/2010/main" val="1380439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Çip Üzerinde Sistem Oluşturmak</a:t>
            </a:r>
            <a:endParaRPr lang="en-US" dirty="0"/>
          </a:p>
        </p:txBody>
      </p:sp>
      <p:sp>
        <p:nvSpPr>
          <p:cNvPr id="6" name="Rectangle 5">
            <a:extLst>
              <a:ext uri="{FF2B5EF4-FFF2-40B4-BE49-F238E27FC236}">
                <a16:creationId xmlns:a16="http://schemas.microsoft.com/office/drawing/2014/main" id="{193E3752-2C3E-44C4-9844-06996EB95705}"/>
              </a:ext>
            </a:extLst>
          </p:cNvPr>
          <p:cNvSpPr/>
          <p:nvPr/>
        </p:nvSpPr>
        <p:spPr bwMode="auto">
          <a:xfrm>
            <a:off x="6757128" y="334742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dirty="0">
              <a:cs typeface="Arial" charset="0"/>
            </a:endParaRPr>
          </a:p>
        </p:txBody>
      </p:sp>
      <p:sp>
        <p:nvSpPr>
          <p:cNvPr id="7" name="Rectangle 6">
            <a:extLst>
              <a:ext uri="{FF2B5EF4-FFF2-40B4-BE49-F238E27FC236}">
                <a16:creationId xmlns:a16="http://schemas.microsoft.com/office/drawing/2014/main" id="{7C19295F-EF57-4BA1-8EAF-EF7964C13960}"/>
              </a:ext>
            </a:extLst>
          </p:cNvPr>
          <p:cNvSpPr/>
          <p:nvPr/>
        </p:nvSpPr>
        <p:spPr bwMode="auto">
          <a:xfrm>
            <a:off x="6907352" y="390781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US" altLang="zh-CN" sz="1000" dirty="0">
                <a:cs typeface="Arial" charset="0"/>
              </a:rPr>
              <a:t>Hafıza</a:t>
            </a:r>
            <a:endParaRPr lang="en-GB" sz="1000" dirty="0">
              <a:cs typeface="Arial" charset="0"/>
            </a:endParaRPr>
          </a:p>
        </p:txBody>
      </p:sp>
      <p:sp>
        <p:nvSpPr>
          <p:cNvPr id="8" name="Rectangle 7">
            <a:extLst>
              <a:ext uri="{FF2B5EF4-FFF2-40B4-BE49-F238E27FC236}">
                <a16:creationId xmlns:a16="http://schemas.microsoft.com/office/drawing/2014/main" id="{B1ABC5C0-1F9E-4EC7-9826-15FE1A9E758D}"/>
              </a:ext>
            </a:extLst>
          </p:cNvPr>
          <p:cNvSpPr/>
          <p:nvPr/>
        </p:nvSpPr>
        <p:spPr bwMode="auto">
          <a:xfrm>
            <a:off x="8327082" y="390781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VGA</a:t>
            </a:r>
          </a:p>
          <a:p>
            <a:pPr algn="ctr" rtl="0">
              <a:defRPr/>
            </a:pPr>
            <a:r>
              <a:rPr lang="en-GB" sz="1000" dirty="0">
                <a:cs typeface="Arial" charset="0"/>
              </a:rPr>
              <a:t>Çevresel</a:t>
            </a:r>
          </a:p>
        </p:txBody>
      </p:sp>
      <p:sp>
        <p:nvSpPr>
          <p:cNvPr id="9" name="Rectangle 8">
            <a:extLst>
              <a:ext uri="{FF2B5EF4-FFF2-40B4-BE49-F238E27FC236}">
                <a16:creationId xmlns:a16="http://schemas.microsoft.com/office/drawing/2014/main" id="{FC3A8871-924C-44C5-BDF8-76B786819166}"/>
              </a:ext>
            </a:extLst>
          </p:cNvPr>
          <p:cNvSpPr/>
          <p:nvPr/>
        </p:nvSpPr>
        <p:spPr bwMode="auto">
          <a:xfrm>
            <a:off x="9702377" y="390781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UART</a:t>
            </a:r>
          </a:p>
          <a:p>
            <a:pPr algn="ctr" rtl="0">
              <a:defRPr/>
            </a:pPr>
            <a:r>
              <a:rPr lang="en-GB" sz="1000" dirty="0">
                <a:cs typeface="Arial" charset="0"/>
              </a:rPr>
              <a:t>Çevresel</a:t>
            </a:r>
          </a:p>
        </p:txBody>
      </p:sp>
      <p:sp>
        <p:nvSpPr>
          <p:cNvPr id="10" name="Rectangle 9">
            <a:extLst>
              <a:ext uri="{FF2B5EF4-FFF2-40B4-BE49-F238E27FC236}">
                <a16:creationId xmlns:a16="http://schemas.microsoft.com/office/drawing/2014/main" id="{D374485D-72A7-4946-BF6F-1DF9D1627D80}"/>
              </a:ext>
            </a:extLst>
          </p:cNvPr>
          <p:cNvSpPr/>
          <p:nvPr/>
        </p:nvSpPr>
        <p:spPr bwMode="auto">
          <a:xfrm>
            <a:off x="6907352" y="343314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Zamanlayıcı</a:t>
            </a:r>
          </a:p>
          <a:p>
            <a:pPr algn="ctr" rtl="0">
              <a:defRPr/>
            </a:pPr>
            <a:r>
              <a:rPr lang="en-GB" sz="1000" dirty="0">
                <a:cs typeface="Arial" charset="0"/>
              </a:rPr>
              <a:t>Çevresel</a:t>
            </a:r>
          </a:p>
        </p:txBody>
      </p:sp>
      <p:sp>
        <p:nvSpPr>
          <p:cNvPr id="11" name="Rectangle 10">
            <a:extLst>
              <a:ext uri="{FF2B5EF4-FFF2-40B4-BE49-F238E27FC236}">
                <a16:creationId xmlns:a16="http://schemas.microsoft.com/office/drawing/2014/main" id="{7387D446-2014-4549-B235-49618325F7EA}"/>
              </a:ext>
            </a:extLst>
          </p:cNvPr>
          <p:cNvSpPr/>
          <p:nvPr/>
        </p:nvSpPr>
        <p:spPr bwMode="auto">
          <a:xfrm>
            <a:off x="8316501" y="343314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GPIO</a:t>
            </a:r>
          </a:p>
          <a:p>
            <a:pPr algn="ctr" rtl="0">
              <a:defRPr/>
            </a:pPr>
            <a:r>
              <a:rPr lang="en-GB" sz="1000" dirty="0">
                <a:cs typeface="Arial" charset="0"/>
              </a:rPr>
              <a:t>Çevresel</a:t>
            </a:r>
          </a:p>
        </p:txBody>
      </p:sp>
      <p:sp>
        <p:nvSpPr>
          <p:cNvPr id="12" name="Rectangle 11">
            <a:extLst>
              <a:ext uri="{FF2B5EF4-FFF2-40B4-BE49-F238E27FC236}">
                <a16:creationId xmlns:a16="http://schemas.microsoft.com/office/drawing/2014/main" id="{5D102DBC-1C4B-43CF-BF6D-E27D55423843}"/>
              </a:ext>
            </a:extLst>
          </p:cNvPr>
          <p:cNvSpPr/>
          <p:nvPr/>
        </p:nvSpPr>
        <p:spPr bwMode="auto">
          <a:xfrm>
            <a:off x="9685451" y="343314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7 segmentli</a:t>
            </a:r>
          </a:p>
          <a:p>
            <a:pPr algn="ctr" rtl="0">
              <a:defRPr/>
            </a:pPr>
            <a:r>
              <a:rPr lang="en-GB" sz="1000" dirty="0">
                <a:cs typeface="Arial" charset="0"/>
              </a:rPr>
              <a:t>Çevresel</a:t>
            </a:r>
          </a:p>
        </p:txBody>
      </p:sp>
      <p:sp>
        <p:nvSpPr>
          <p:cNvPr id="13" name="Rectangle 12">
            <a:extLst>
              <a:ext uri="{FF2B5EF4-FFF2-40B4-BE49-F238E27FC236}">
                <a16:creationId xmlns:a16="http://schemas.microsoft.com/office/drawing/2014/main" id="{8A9D3EDA-F84C-4426-945D-A5632FD7A91E}"/>
              </a:ext>
            </a:extLst>
          </p:cNvPr>
          <p:cNvSpPr/>
          <p:nvPr/>
        </p:nvSpPr>
        <p:spPr bwMode="auto">
          <a:xfrm>
            <a:off x="3304077" y="282513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Kol CMSIS-Core</a:t>
            </a:r>
          </a:p>
        </p:txBody>
      </p:sp>
      <p:sp>
        <p:nvSpPr>
          <p:cNvPr id="14" name="Rectangle 13">
            <a:extLst>
              <a:ext uri="{FF2B5EF4-FFF2-40B4-BE49-F238E27FC236}">
                <a16:creationId xmlns:a16="http://schemas.microsoft.com/office/drawing/2014/main" id="{914B83CD-E843-408F-BA64-DC428981361A}"/>
              </a:ext>
            </a:extLst>
          </p:cNvPr>
          <p:cNvSpPr/>
          <p:nvPr/>
        </p:nvSpPr>
        <p:spPr bwMode="auto">
          <a:xfrm>
            <a:off x="3304077" y="224411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Programlama Arayüzü (API)</a:t>
            </a:r>
          </a:p>
        </p:txBody>
      </p:sp>
      <p:sp>
        <p:nvSpPr>
          <p:cNvPr id="15" name="Rectangle 14">
            <a:extLst>
              <a:ext uri="{FF2B5EF4-FFF2-40B4-BE49-F238E27FC236}">
                <a16:creationId xmlns:a16="http://schemas.microsoft.com/office/drawing/2014/main" id="{9AD578E3-73D2-4325-BD66-036A459E3A74}"/>
              </a:ext>
            </a:extLst>
          </p:cNvPr>
          <p:cNvSpPr/>
          <p:nvPr/>
        </p:nvSpPr>
        <p:spPr bwMode="auto">
          <a:xfrm>
            <a:off x="3304077" y="161228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Tasarımı (ör. Oyun)</a:t>
            </a:r>
          </a:p>
        </p:txBody>
      </p:sp>
      <p:sp>
        <p:nvSpPr>
          <p:cNvPr id="16" name="Rectangle 15">
            <a:extLst>
              <a:ext uri="{FF2B5EF4-FFF2-40B4-BE49-F238E27FC236}">
                <a16:creationId xmlns:a16="http://schemas.microsoft.com/office/drawing/2014/main" id="{122F3C91-744B-4FDF-8DBD-63DEE2022A51}"/>
              </a:ext>
            </a:extLst>
          </p:cNvPr>
          <p:cNvSpPr/>
          <p:nvPr/>
        </p:nvSpPr>
        <p:spPr bwMode="auto">
          <a:xfrm>
            <a:off x="3304078" y="3347425"/>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Arial" charset="0"/>
              </a:rPr>
              <a:t>Kol Cortex-M0</a:t>
            </a:r>
          </a:p>
          <a:p>
            <a:pPr algn="ctr" rtl="0">
              <a:defRPr/>
            </a:pPr>
            <a:r>
              <a:rPr lang="en-GB" dirty="0">
                <a:cs typeface="Arial" charset="0"/>
              </a:rPr>
              <a:t>İşlemci</a:t>
            </a:r>
          </a:p>
        </p:txBody>
      </p:sp>
      <p:sp>
        <p:nvSpPr>
          <p:cNvPr id="17" name="Up-Down Arrow 34">
            <a:extLst>
              <a:ext uri="{FF2B5EF4-FFF2-40B4-BE49-F238E27FC236}">
                <a16:creationId xmlns:a16="http://schemas.microsoft.com/office/drawing/2014/main" id="{02439D6F-9C82-43D7-9A07-B73F6880BAE9}"/>
              </a:ext>
            </a:extLst>
          </p:cNvPr>
          <p:cNvSpPr/>
          <p:nvPr/>
        </p:nvSpPr>
        <p:spPr bwMode="auto">
          <a:xfrm>
            <a:off x="4607435" y="309025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 name="Up-Down Arrow 35">
            <a:extLst>
              <a:ext uri="{FF2B5EF4-FFF2-40B4-BE49-F238E27FC236}">
                <a16:creationId xmlns:a16="http://schemas.microsoft.com/office/drawing/2014/main" id="{4DA1D5FD-5D22-423D-8115-E6FCF9827428}"/>
              </a:ext>
            </a:extLst>
          </p:cNvPr>
          <p:cNvSpPr/>
          <p:nvPr/>
        </p:nvSpPr>
        <p:spPr bwMode="auto">
          <a:xfrm>
            <a:off x="4607435" y="254732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19" name="Up-Down Arrow 36">
            <a:extLst>
              <a:ext uri="{FF2B5EF4-FFF2-40B4-BE49-F238E27FC236}">
                <a16:creationId xmlns:a16="http://schemas.microsoft.com/office/drawing/2014/main" id="{ED7B9B26-42B7-42A0-972F-4CC64DE5138E}"/>
              </a:ext>
            </a:extLst>
          </p:cNvPr>
          <p:cNvSpPr/>
          <p:nvPr/>
        </p:nvSpPr>
        <p:spPr bwMode="auto">
          <a:xfrm>
            <a:off x="7019492" y="196630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0" name="TextBox 21">
            <a:extLst>
              <a:ext uri="{FF2B5EF4-FFF2-40B4-BE49-F238E27FC236}">
                <a16:creationId xmlns:a16="http://schemas.microsoft.com/office/drawing/2014/main" id="{B1BB64F0-C28F-4F7A-A8CE-79F641AB6F53}"/>
              </a:ext>
            </a:extLst>
          </p:cNvPr>
          <p:cNvSpPr txBox="1">
            <a:spLocks noChangeArrowheads="1"/>
          </p:cNvSpPr>
          <p:nvPr/>
        </p:nvSpPr>
        <p:spPr bwMode="auto">
          <a:xfrm>
            <a:off x="932220" y="366809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Donanım tasarımı</a:t>
            </a:r>
          </a:p>
        </p:txBody>
      </p:sp>
      <p:sp>
        <p:nvSpPr>
          <p:cNvPr id="21" name="TextBox 22">
            <a:extLst>
              <a:ext uri="{FF2B5EF4-FFF2-40B4-BE49-F238E27FC236}">
                <a16:creationId xmlns:a16="http://schemas.microsoft.com/office/drawing/2014/main" id="{54A68F94-865E-4F7F-8A98-57F167F68ECF}"/>
              </a:ext>
            </a:extLst>
          </p:cNvPr>
          <p:cNvSpPr txBox="1">
            <a:spLocks noChangeArrowheads="1"/>
          </p:cNvSpPr>
          <p:nvPr/>
        </p:nvSpPr>
        <p:spPr bwMode="auto">
          <a:xfrm>
            <a:off x="932220" y="239492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Yazılım düşük seviyeli sürücü ve kitaplık programlama </a:t>
            </a:r>
          </a:p>
        </p:txBody>
      </p:sp>
      <p:sp>
        <p:nvSpPr>
          <p:cNvPr id="22" name="TextBox 23">
            <a:extLst>
              <a:ext uri="{FF2B5EF4-FFF2-40B4-BE49-F238E27FC236}">
                <a16:creationId xmlns:a16="http://schemas.microsoft.com/office/drawing/2014/main" id="{E3CA7B89-BC55-4027-90C0-29CACCA50C01}"/>
              </a:ext>
            </a:extLst>
          </p:cNvPr>
          <p:cNvSpPr txBox="1">
            <a:spLocks noChangeArrowheads="1"/>
          </p:cNvSpPr>
          <p:nvPr/>
        </p:nvSpPr>
        <p:spPr bwMode="auto">
          <a:xfrm>
            <a:off x="932220" y="149957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Yazılım üst düzey </a:t>
            </a:r>
          </a:p>
          <a:p>
            <a:pPr algn="l" rtl="0" eaLnBrk="1" hangingPunct="1"/>
            <a:r>
              <a:rPr lang="en-GB" b="0" dirty="0"/>
              <a:t>uygulama geliştirme</a:t>
            </a:r>
          </a:p>
        </p:txBody>
      </p:sp>
      <p:sp>
        <p:nvSpPr>
          <p:cNvPr id="23" name="Up Arrow 40">
            <a:extLst>
              <a:ext uri="{FF2B5EF4-FFF2-40B4-BE49-F238E27FC236}">
                <a16:creationId xmlns:a16="http://schemas.microsoft.com/office/drawing/2014/main" id="{AAF12F44-8873-41F1-83A1-04DDDEE05D9B}"/>
              </a:ext>
            </a:extLst>
          </p:cNvPr>
          <p:cNvSpPr/>
          <p:nvPr/>
        </p:nvSpPr>
        <p:spPr bwMode="auto">
          <a:xfrm>
            <a:off x="492125" y="149957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 name="Up-Down Arrow 41">
            <a:extLst>
              <a:ext uri="{FF2B5EF4-FFF2-40B4-BE49-F238E27FC236}">
                <a16:creationId xmlns:a16="http://schemas.microsoft.com/office/drawing/2014/main" id="{1541EA69-3C96-43CC-89A8-3F8B54311B0F}"/>
              </a:ext>
            </a:extLst>
          </p:cNvPr>
          <p:cNvSpPr/>
          <p:nvPr/>
        </p:nvSpPr>
        <p:spPr bwMode="auto">
          <a:xfrm rot="5400000">
            <a:off x="6244496" y="351106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Rectangle 24">
            <a:extLst>
              <a:ext uri="{FF2B5EF4-FFF2-40B4-BE49-F238E27FC236}">
                <a16:creationId xmlns:a16="http://schemas.microsoft.com/office/drawing/2014/main" id="{2ED4244E-52A4-4755-8D71-7B9F68CFDB7F}"/>
              </a:ext>
            </a:extLst>
          </p:cNvPr>
          <p:cNvSpPr/>
          <p:nvPr/>
        </p:nvSpPr>
        <p:spPr bwMode="auto">
          <a:xfrm>
            <a:off x="6757128" y="282513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Çevresel Sürücüler</a:t>
            </a:r>
          </a:p>
        </p:txBody>
      </p:sp>
      <p:sp>
        <p:nvSpPr>
          <p:cNvPr id="26" name="Up-Down Arrow 43">
            <a:extLst>
              <a:ext uri="{FF2B5EF4-FFF2-40B4-BE49-F238E27FC236}">
                <a16:creationId xmlns:a16="http://schemas.microsoft.com/office/drawing/2014/main" id="{DCCBE89C-F2AD-421D-9896-1C78B8CF1F1A}"/>
              </a:ext>
            </a:extLst>
          </p:cNvPr>
          <p:cNvSpPr/>
          <p:nvPr/>
        </p:nvSpPr>
        <p:spPr bwMode="auto">
          <a:xfrm>
            <a:off x="8847578" y="309025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Up-Down Arrow 44">
            <a:extLst>
              <a:ext uri="{FF2B5EF4-FFF2-40B4-BE49-F238E27FC236}">
                <a16:creationId xmlns:a16="http://schemas.microsoft.com/office/drawing/2014/main" id="{A1027113-69A2-4B52-AA1C-0CADFD04B905}"/>
              </a:ext>
            </a:extLst>
          </p:cNvPr>
          <p:cNvSpPr/>
          <p:nvPr/>
        </p:nvSpPr>
        <p:spPr bwMode="auto">
          <a:xfrm>
            <a:off x="8847578" y="254732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8" name="TextBox 21">
            <a:extLst>
              <a:ext uri="{FF2B5EF4-FFF2-40B4-BE49-F238E27FC236}">
                <a16:creationId xmlns:a16="http://schemas.microsoft.com/office/drawing/2014/main" id="{6D4485EB-BBC8-4F6B-9146-F7E78CB4C018}"/>
              </a:ext>
            </a:extLst>
          </p:cNvPr>
          <p:cNvSpPr txBox="1">
            <a:spLocks noChangeArrowheads="1"/>
          </p:cNvSpPr>
          <p:nvPr/>
        </p:nvSpPr>
        <p:spPr bwMode="auto">
          <a:xfrm>
            <a:off x="6107565" y="3690325"/>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AHB</a:t>
            </a:r>
          </a:p>
        </p:txBody>
      </p:sp>
      <p:sp>
        <p:nvSpPr>
          <p:cNvPr id="29" name="Rectangle 28">
            <a:extLst>
              <a:ext uri="{FF2B5EF4-FFF2-40B4-BE49-F238E27FC236}">
                <a16:creationId xmlns:a16="http://schemas.microsoft.com/office/drawing/2014/main" id="{34874DA5-F667-4114-9245-07935FB61019}"/>
              </a:ext>
            </a:extLst>
          </p:cNvPr>
          <p:cNvSpPr/>
          <p:nvPr/>
        </p:nvSpPr>
        <p:spPr bwMode="auto">
          <a:xfrm>
            <a:off x="6040915" y="3262435"/>
            <a:ext cx="765933" cy="129075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US" dirty="0"/>
              <a:t>Bekleme Durumuyla Yazma Transferi</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013620"/>
            <a:ext cx="11180763" cy="4086225"/>
          </a:xfrm>
        </p:spPr>
        <p:txBody>
          <a:bodyPr wrap="square" numCol="1" anchor="t" anchorCtr="0" compatLnSpc="1">
            <a:prstTxWarp prst="textNoShape">
              <a:avLst/>
            </a:prstTxWarp>
          </a:bodyPr>
          <a:lstStyle/>
          <a:p>
            <a:pPr algn="l" rtl="0"/>
            <a:r>
              <a:rPr lang="en-US" sz="2000" dirty="0"/>
              <a:t>Adres aşaması (ilk saat döngüsü)</a:t>
            </a:r>
            <a:endParaRPr lang="en-US" altLang="en-US" sz="2000" dirty="0">
              <a:ea typeface="ＭＳ Ｐゴシック" panose="020B0600070205080204" pitchFamily="34" charset="-128"/>
            </a:endParaRPr>
          </a:p>
          <a:p>
            <a:pPr lvl="1" algn="l" rtl="0"/>
            <a:r>
              <a:rPr lang="en-US" sz="1600" dirty="0"/>
              <a:t>Adres ve kontrol sinyalleri verin; HWRITE'ı sıfıra sil.</a:t>
            </a:r>
            <a:endParaRPr lang="en-US" altLang="en-US" sz="1600" dirty="0">
              <a:ea typeface="ＭＳ Ｐゴシック" panose="020B0600070205080204" pitchFamily="34" charset="-128"/>
            </a:endParaRPr>
          </a:p>
          <a:p>
            <a:pPr algn="l" rtl="0"/>
            <a:r>
              <a:rPr lang="en-US" sz="2000" dirty="0"/>
              <a:t>Veri aşaması (çoklu saat döngüleri)</a:t>
            </a:r>
            <a:endParaRPr lang="en-US" altLang="en-US" sz="2000" dirty="0">
              <a:ea typeface="ＭＳ Ｐゴシック" panose="020B0600070205080204" pitchFamily="34" charset="-128"/>
            </a:endParaRPr>
          </a:p>
          <a:p>
            <a:pPr lvl="1" algn="l" rtl="0"/>
            <a:r>
              <a:rPr lang="en-IN" sz="1600" dirty="0"/>
              <a:t>Master, verilerini HWDATA'da verir. Bağımlı, verileri almaya hazır değilse HREADY'yi sıfırda tutar; ana makine bir sonraki işlemi geciktirir.</a:t>
            </a:r>
          </a:p>
          <a:p>
            <a:pPr lvl="1" algn="l" rtl="0"/>
            <a:r>
              <a:rPr lang="en-IN" sz="1600" dirty="0"/>
              <a:t>Slave hazır olduğunda, verileri alacak ve HREADY'yi bire ayarlayacaktır. Master daha sonra bir sonraki işleme devam edecektir.</a:t>
            </a:r>
            <a:endParaRPr lang="en-US" altLang="en-US" sz="1600" dirty="0">
              <a:ea typeface="ＭＳ Ｐゴシック" panose="020B0600070205080204" pitchFamily="34" charset="-128"/>
            </a:endParaRPr>
          </a:p>
        </p:txBody>
      </p:sp>
      <p:grpSp>
        <p:nvGrpSpPr>
          <p:cNvPr id="5" name="Group 1">
            <a:extLst>
              <a:ext uri="{FF2B5EF4-FFF2-40B4-BE49-F238E27FC236}">
                <a16:creationId xmlns:a16="http://schemas.microsoft.com/office/drawing/2014/main" id="{CBAFC33F-12D7-44F8-A223-CF730A9079B1}"/>
              </a:ext>
            </a:extLst>
          </p:cNvPr>
          <p:cNvGrpSpPr>
            <a:grpSpLocks/>
          </p:cNvGrpSpPr>
          <p:nvPr/>
        </p:nvGrpSpPr>
        <p:grpSpPr bwMode="auto">
          <a:xfrm>
            <a:off x="308913" y="3354389"/>
            <a:ext cx="11055264" cy="2916237"/>
            <a:chOff x="269875" y="2940050"/>
            <a:chExt cx="8294688" cy="3267075"/>
          </a:xfrm>
        </p:grpSpPr>
        <p:grpSp>
          <p:nvGrpSpPr>
            <p:cNvPr id="6" name="Group 254">
              <a:extLst>
                <a:ext uri="{FF2B5EF4-FFF2-40B4-BE49-F238E27FC236}">
                  <a16:creationId xmlns:a16="http://schemas.microsoft.com/office/drawing/2014/main" id="{A027E57E-9E04-4910-80DB-7E2DF589B11D}"/>
                </a:ext>
              </a:extLst>
            </p:cNvPr>
            <p:cNvGrpSpPr>
              <a:grpSpLocks/>
            </p:cNvGrpSpPr>
            <p:nvPr/>
          </p:nvGrpSpPr>
          <p:grpSpPr bwMode="auto">
            <a:xfrm>
              <a:off x="2562225" y="2971800"/>
              <a:ext cx="4695825" cy="3235325"/>
              <a:chOff x="2462216" y="3348040"/>
              <a:chExt cx="5094528" cy="2859572"/>
            </a:xfrm>
          </p:grpSpPr>
          <p:cxnSp>
            <p:nvCxnSpPr>
              <p:cNvPr id="112" name="Straight Connector 111">
                <a:extLst>
                  <a:ext uri="{FF2B5EF4-FFF2-40B4-BE49-F238E27FC236}">
                    <a16:creationId xmlns:a16="http://schemas.microsoft.com/office/drawing/2014/main" id="{0B35A842-C40A-43B8-A78A-C428AACC6A0B}"/>
                  </a:ext>
                </a:extLst>
              </p:cNvPr>
              <p:cNvCxnSpPr/>
              <p:nvPr/>
            </p:nvCxnSpPr>
            <p:spPr bwMode="auto">
              <a:xfrm>
                <a:off x="2462216" y="3348273"/>
                <a:ext cx="0" cy="285933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13" name="Straight Connector 112">
                <a:extLst>
                  <a:ext uri="{FF2B5EF4-FFF2-40B4-BE49-F238E27FC236}">
                    <a16:creationId xmlns:a16="http://schemas.microsoft.com/office/drawing/2014/main" id="{3A3B9AC4-9486-4FA6-9DE4-432A1380DD05}"/>
                  </a:ext>
                </a:extLst>
              </p:cNvPr>
              <p:cNvCxnSpPr/>
              <p:nvPr/>
            </p:nvCxnSpPr>
            <p:spPr bwMode="auto">
              <a:xfrm>
                <a:off x="4170726" y="3348273"/>
                <a:ext cx="0" cy="285933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14" name="Straight Connector 113">
                <a:extLst>
                  <a:ext uri="{FF2B5EF4-FFF2-40B4-BE49-F238E27FC236}">
                    <a16:creationId xmlns:a16="http://schemas.microsoft.com/office/drawing/2014/main" id="{8BF00A88-4B61-4CC4-8615-0539A71E0428}"/>
                  </a:ext>
                </a:extLst>
              </p:cNvPr>
              <p:cNvCxnSpPr/>
              <p:nvPr/>
            </p:nvCxnSpPr>
            <p:spPr bwMode="auto">
              <a:xfrm>
                <a:off x="5867180" y="3348273"/>
                <a:ext cx="0" cy="285933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15" name="Straight Connector 114">
                <a:extLst>
                  <a:ext uri="{FF2B5EF4-FFF2-40B4-BE49-F238E27FC236}">
                    <a16:creationId xmlns:a16="http://schemas.microsoft.com/office/drawing/2014/main" id="{20F3E30A-AB13-4627-AA54-03C6385B2E09}"/>
                  </a:ext>
                </a:extLst>
              </p:cNvPr>
              <p:cNvCxnSpPr/>
              <p:nvPr/>
            </p:nvCxnSpPr>
            <p:spPr bwMode="auto">
              <a:xfrm>
                <a:off x="7556744" y="3348273"/>
                <a:ext cx="0" cy="2859339"/>
              </a:xfrm>
              <a:prstGeom prst="line">
                <a:avLst/>
              </a:prstGeom>
              <a:noFill/>
              <a:ln w="19050" cap="flat" cmpd="sng" algn="ctr">
                <a:solidFill>
                  <a:schemeClr val="bg1">
                    <a:lumMod val="75000"/>
                  </a:schemeClr>
                </a:solidFill>
                <a:prstDash val="sysDash"/>
                <a:round/>
                <a:headEnd type="none" w="med" len="med"/>
                <a:tailEnd type="none" w="med" len="med"/>
              </a:ln>
              <a:effectLst/>
            </p:spPr>
          </p:cxnSp>
        </p:grpSp>
        <p:grpSp>
          <p:nvGrpSpPr>
            <p:cNvPr id="7" name="Group 4">
              <a:extLst>
                <a:ext uri="{FF2B5EF4-FFF2-40B4-BE49-F238E27FC236}">
                  <a16:creationId xmlns:a16="http://schemas.microsoft.com/office/drawing/2014/main" id="{A90BA71B-11CF-4A6B-9786-5ADAD4D4ED1E}"/>
                </a:ext>
              </a:extLst>
            </p:cNvPr>
            <p:cNvGrpSpPr>
              <a:grpSpLocks/>
            </p:cNvGrpSpPr>
            <p:nvPr/>
          </p:nvGrpSpPr>
          <p:grpSpPr bwMode="auto">
            <a:xfrm>
              <a:off x="2646016" y="4136671"/>
              <a:ext cx="1569207" cy="256118"/>
              <a:chOff x="1877152" y="4791247"/>
              <a:chExt cx="623208" cy="214429"/>
            </a:xfrm>
            <a:solidFill>
              <a:schemeClr val="accent3">
                <a:lumMod val="40000"/>
                <a:lumOff val="60000"/>
              </a:schemeClr>
            </a:solidFill>
          </p:grpSpPr>
          <p:sp>
            <p:nvSpPr>
              <p:cNvPr id="103" name="Rectangle 102">
                <a:extLst>
                  <a:ext uri="{FF2B5EF4-FFF2-40B4-BE49-F238E27FC236}">
                    <a16:creationId xmlns:a16="http://schemas.microsoft.com/office/drawing/2014/main" id="{26F90A60-D4D9-46FF-95D1-BD527BD6C575}"/>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04" name="Isosceles Triangle 103">
                <a:extLst>
                  <a:ext uri="{FF2B5EF4-FFF2-40B4-BE49-F238E27FC236}">
                    <a16:creationId xmlns:a16="http://schemas.microsoft.com/office/drawing/2014/main" id="{91D9DF10-ED74-4B7A-81CB-3AD490BDA6B5}"/>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05" name="Isosceles Triangle 104">
                <a:extLst>
                  <a:ext uri="{FF2B5EF4-FFF2-40B4-BE49-F238E27FC236}">
                    <a16:creationId xmlns:a16="http://schemas.microsoft.com/office/drawing/2014/main" id="{3E52BA35-EB6A-4E32-A218-94CBD18FAD1A}"/>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06" name="Straight Connector 105">
                <a:extLst>
                  <a:ext uri="{FF2B5EF4-FFF2-40B4-BE49-F238E27FC236}">
                    <a16:creationId xmlns:a16="http://schemas.microsoft.com/office/drawing/2014/main" id="{9D914529-1CF4-4D57-B80B-DC99440095A6}"/>
                  </a:ext>
                </a:extLst>
              </p:cNvPr>
              <p:cNvCxnSpPr>
                <a:stCxn id="104"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7" name="Straight Connector 106">
                <a:extLst>
                  <a:ext uri="{FF2B5EF4-FFF2-40B4-BE49-F238E27FC236}">
                    <a16:creationId xmlns:a16="http://schemas.microsoft.com/office/drawing/2014/main" id="{AA425B4B-148D-4C1D-8CE0-7F24E7C39A63}"/>
                  </a:ext>
                </a:extLst>
              </p:cNvPr>
              <p:cNvCxnSpPr>
                <a:stCxn id="104" idx="0"/>
                <a:endCxn id="104"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566D4CB4-A3B8-4888-97A7-1E6F7E76B7A4}"/>
                  </a:ext>
                </a:extLst>
              </p:cNvPr>
              <p:cNvCxnSpPr>
                <a:stCxn id="105"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89766A5E-269F-46F0-B520-19FE949CA21E}"/>
                  </a:ext>
                </a:extLst>
              </p:cNvPr>
              <p:cNvCxnSpPr>
                <a:endCxn id="105"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EE2AEB82-08B4-49F5-9AC5-68F66CD9D811}"/>
                  </a:ext>
                </a:extLst>
              </p:cNvPr>
              <p:cNvCxnSpPr>
                <a:stCxn id="104" idx="4"/>
                <a:endCxn id="105"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C6F84B89-F23A-4A00-B0A5-3C9B609C698E}"/>
                  </a:ext>
                </a:extLst>
              </p:cNvPr>
              <p:cNvCxnSpPr>
                <a:stCxn id="104"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8" name="Rectangle 7">
              <a:extLst>
                <a:ext uri="{FF2B5EF4-FFF2-40B4-BE49-F238E27FC236}">
                  <a16:creationId xmlns:a16="http://schemas.microsoft.com/office/drawing/2014/main" id="{5E75C351-5035-4CE1-8ED6-470D5FEF4337}"/>
                </a:ext>
              </a:extLst>
            </p:cNvPr>
            <p:cNvSpPr/>
            <p:nvPr/>
          </p:nvSpPr>
          <p:spPr bwMode="auto">
            <a:xfrm>
              <a:off x="4295775" y="4136969"/>
              <a:ext cx="4243388" cy="256102"/>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9" name="Isosceles Triangle 8">
              <a:extLst>
                <a:ext uri="{FF2B5EF4-FFF2-40B4-BE49-F238E27FC236}">
                  <a16:creationId xmlns:a16="http://schemas.microsoft.com/office/drawing/2014/main" id="{4F2CAC57-B380-409C-A6CF-9117C0DC9449}"/>
                </a:ext>
              </a:extLst>
            </p:cNvPr>
            <p:cNvSpPr/>
            <p:nvPr/>
          </p:nvSpPr>
          <p:spPr bwMode="auto">
            <a:xfrm rot="16200000">
              <a:off x="4127243" y="4224539"/>
              <a:ext cx="256102"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0" name="Straight Connector 9">
              <a:extLst>
                <a:ext uri="{FF2B5EF4-FFF2-40B4-BE49-F238E27FC236}">
                  <a16:creationId xmlns:a16="http://schemas.microsoft.com/office/drawing/2014/main" id="{42B8794D-8961-495E-ADB5-8C7D1F6C7C8E}"/>
                </a:ext>
              </a:extLst>
            </p:cNvPr>
            <p:cNvCxnSpPr>
              <a:stCxn id="9" idx="4"/>
            </p:cNvCxnSpPr>
            <p:nvPr/>
          </p:nvCxnSpPr>
          <p:spPr bwMode="auto">
            <a:xfrm flipH="1">
              <a:off x="4214813" y="4136969"/>
              <a:ext cx="80962" cy="128051"/>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871353BA-6B83-4648-960C-451F1CB07252}"/>
                </a:ext>
              </a:extLst>
            </p:cNvPr>
            <p:cNvCxnSpPr>
              <a:stCxn id="9" idx="0"/>
              <a:endCxn id="9" idx="2"/>
            </p:cNvCxnSpPr>
            <p:nvPr/>
          </p:nvCxnSpPr>
          <p:spPr bwMode="auto">
            <a:xfrm>
              <a:off x="4214813" y="4265020"/>
              <a:ext cx="80962" cy="128051"/>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BC1F93C2-E462-43D1-8EF4-6D0B428D33E9}"/>
                </a:ext>
              </a:extLst>
            </p:cNvPr>
            <p:cNvCxnSpPr>
              <a:stCxn id="9" idx="4"/>
            </p:cNvCxnSpPr>
            <p:nvPr/>
          </p:nvCxnSpPr>
          <p:spPr bwMode="auto">
            <a:xfrm flipV="1">
              <a:off x="4295775" y="4136969"/>
              <a:ext cx="4252913"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7D2C0A35-49C8-4BAF-AF91-2E84B1650CE0}"/>
                </a:ext>
              </a:extLst>
            </p:cNvPr>
            <p:cNvCxnSpPr>
              <a:stCxn id="9" idx="2"/>
            </p:cNvCxnSpPr>
            <p:nvPr/>
          </p:nvCxnSpPr>
          <p:spPr bwMode="auto">
            <a:xfrm flipV="1">
              <a:off x="4295775" y="4393071"/>
              <a:ext cx="4243388"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5D948168-9C42-4A97-9A50-9C6266142F8F}"/>
                </a:ext>
              </a:extLst>
            </p:cNvPr>
            <p:cNvSpPr/>
            <p:nvPr/>
          </p:nvSpPr>
          <p:spPr bwMode="auto">
            <a:xfrm>
              <a:off x="1985963" y="4136969"/>
              <a:ext cx="577850" cy="256102"/>
            </a:xfrm>
            <a:prstGeom prst="rect">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15" name="Isosceles Triangle 14">
              <a:extLst>
                <a:ext uri="{FF2B5EF4-FFF2-40B4-BE49-F238E27FC236}">
                  <a16:creationId xmlns:a16="http://schemas.microsoft.com/office/drawing/2014/main" id="{F7FADB92-9A8E-4E84-8B94-466C88CE737E}"/>
                </a:ext>
              </a:extLst>
            </p:cNvPr>
            <p:cNvSpPr/>
            <p:nvPr/>
          </p:nvSpPr>
          <p:spPr bwMode="auto">
            <a:xfrm rot="5400000">
              <a:off x="2476243" y="4224539"/>
              <a:ext cx="256102" cy="80962"/>
            </a:xfrm>
            <a:prstGeom prst="triangle">
              <a:avLst/>
            </a:prstGeom>
            <a:solidFill>
              <a:schemeClr val="accent3">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16" name="Straight Connector 15">
              <a:extLst>
                <a:ext uri="{FF2B5EF4-FFF2-40B4-BE49-F238E27FC236}">
                  <a16:creationId xmlns:a16="http://schemas.microsoft.com/office/drawing/2014/main" id="{B82E188D-01F2-4176-856F-634C16EBC58A}"/>
                </a:ext>
              </a:extLst>
            </p:cNvPr>
            <p:cNvCxnSpPr>
              <a:stCxn id="15" idx="2"/>
            </p:cNvCxnSpPr>
            <p:nvPr/>
          </p:nvCxnSpPr>
          <p:spPr bwMode="auto">
            <a:xfrm>
              <a:off x="2563813" y="4136969"/>
              <a:ext cx="80962" cy="12805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9376FCD1-2BC0-4014-A3FE-84E7811A2C15}"/>
                </a:ext>
              </a:extLst>
            </p:cNvPr>
            <p:cNvCxnSpPr>
              <a:endCxn id="15" idx="4"/>
            </p:cNvCxnSpPr>
            <p:nvPr/>
          </p:nvCxnSpPr>
          <p:spPr bwMode="auto">
            <a:xfrm flipH="1">
              <a:off x="2563813" y="4265020"/>
              <a:ext cx="80962" cy="12805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18" name="Group 17">
              <a:extLst>
                <a:ext uri="{FF2B5EF4-FFF2-40B4-BE49-F238E27FC236}">
                  <a16:creationId xmlns:a16="http://schemas.microsoft.com/office/drawing/2014/main" id="{7AA851AC-888B-4F2E-BF06-A66182A37E7B}"/>
                </a:ext>
              </a:extLst>
            </p:cNvPr>
            <p:cNvGrpSpPr/>
            <p:nvPr/>
          </p:nvGrpSpPr>
          <p:grpSpPr>
            <a:xfrm>
              <a:off x="1986341" y="4136670"/>
              <a:ext cx="577306" cy="256046"/>
              <a:chOff x="103594" y="4438649"/>
              <a:chExt cx="1376015" cy="300016"/>
            </a:xfrm>
            <a:solidFill>
              <a:schemeClr val="accent3">
                <a:lumMod val="40000"/>
                <a:lumOff val="60000"/>
              </a:schemeClr>
            </a:solidFill>
          </p:grpSpPr>
          <p:cxnSp>
            <p:nvCxnSpPr>
              <p:cNvPr id="101" name="Straight Connector 100">
                <a:extLst>
                  <a:ext uri="{FF2B5EF4-FFF2-40B4-BE49-F238E27FC236}">
                    <a16:creationId xmlns:a16="http://schemas.microsoft.com/office/drawing/2014/main" id="{6E7DC80B-37D3-425F-BED6-E0C533959C2C}"/>
                  </a:ext>
                </a:extLst>
              </p:cNvPr>
              <p:cNvCxnSpPr>
                <a:endCxn id="15" idx="2"/>
              </p:cNvCxnSpPr>
              <p:nvPr/>
            </p:nvCxnSpPr>
            <p:spPr bwMode="auto">
              <a:xfrm>
                <a:off x="103594" y="4438649"/>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25D6DF37-E8E6-482A-AB0C-A068D7FF62D9}"/>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19" name="Rectangle 18">
              <a:extLst>
                <a:ext uri="{FF2B5EF4-FFF2-40B4-BE49-F238E27FC236}">
                  <a16:creationId xmlns:a16="http://schemas.microsoft.com/office/drawing/2014/main" id="{15920901-8ED8-430B-B76F-9342BB24FCEF}"/>
                </a:ext>
              </a:extLst>
            </p:cNvPr>
            <p:cNvSpPr/>
            <p:nvPr/>
          </p:nvSpPr>
          <p:spPr bwMode="auto">
            <a:xfrm>
              <a:off x="1985963" y="4766553"/>
              <a:ext cx="2147887" cy="257881"/>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20" name="Isosceles Triangle 19">
              <a:extLst>
                <a:ext uri="{FF2B5EF4-FFF2-40B4-BE49-F238E27FC236}">
                  <a16:creationId xmlns:a16="http://schemas.microsoft.com/office/drawing/2014/main" id="{BA02FBBE-090B-4448-9C09-11D8079DA724}"/>
                </a:ext>
              </a:extLst>
            </p:cNvPr>
            <p:cNvSpPr/>
            <p:nvPr/>
          </p:nvSpPr>
          <p:spPr bwMode="auto">
            <a:xfrm rot="5400000">
              <a:off x="4044598" y="4854218"/>
              <a:ext cx="257881"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21" name="Straight Connector 20">
              <a:extLst>
                <a:ext uri="{FF2B5EF4-FFF2-40B4-BE49-F238E27FC236}">
                  <a16:creationId xmlns:a16="http://schemas.microsoft.com/office/drawing/2014/main" id="{71324872-DD40-44B9-BEF0-3874C319D4DE}"/>
                </a:ext>
              </a:extLst>
            </p:cNvPr>
            <p:cNvCxnSpPr>
              <a:stCxn id="20" idx="2"/>
            </p:cNvCxnSpPr>
            <p:nvPr/>
          </p:nvCxnSpPr>
          <p:spPr bwMode="auto">
            <a:xfrm>
              <a:off x="4132263" y="4766553"/>
              <a:ext cx="82550" cy="12983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6712BBE9-0A78-48EB-8FBF-AC2DAD5B561B}"/>
                </a:ext>
              </a:extLst>
            </p:cNvPr>
            <p:cNvCxnSpPr>
              <a:endCxn id="20" idx="4"/>
            </p:cNvCxnSpPr>
            <p:nvPr/>
          </p:nvCxnSpPr>
          <p:spPr bwMode="auto">
            <a:xfrm flipH="1">
              <a:off x="4132263" y="4896383"/>
              <a:ext cx="82550" cy="128051"/>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39FD13AC-C73D-4A0C-A399-E4E1F8D6FB00}"/>
                </a:ext>
              </a:extLst>
            </p:cNvPr>
            <p:cNvCxnSpPr/>
            <p:nvPr/>
          </p:nvCxnSpPr>
          <p:spPr bwMode="auto">
            <a:xfrm>
              <a:off x="1985963" y="4766553"/>
              <a:ext cx="2136775"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BE8D089A-1BB2-4FDC-823F-F05269C93AE4}"/>
                </a:ext>
              </a:extLst>
            </p:cNvPr>
            <p:cNvCxnSpPr/>
            <p:nvPr/>
          </p:nvCxnSpPr>
          <p:spPr bwMode="auto">
            <a:xfrm>
              <a:off x="1985963" y="5024434"/>
              <a:ext cx="2147887"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25" name="Isosceles Triangle 24">
              <a:extLst>
                <a:ext uri="{FF2B5EF4-FFF2-40B4-BE49-F238E27FC236}">
                  <a16:creationId xmlns:a16="http://schemas.microsoft.com/office/drawing/2014/main" id="{03B6CF82-4CFF-45CB-92A8-59582607DF50}"/>
                </a:ext>
              </a:extLst>
            </p:cNvPr>
            <p:cNvSpPr/>
            <p:nvPr/>
          </p:nvSpPr>
          <p:spPr bwMode="auto">
            <a:xfrm rot="16200000">
              <a:off x="4119210" y="4854218"/>
              <a:ext cx="257881"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26" name="Rectangle 25">
              <a:extLst>
                <a:ext uri="{FF2B5EF4-FFF2-40B4-BE49-F238E27FC236}">
                  <a16:creationId xmlns:a16="http://schemas.microsoft.com/office/drawing/2014/main" id="{3C3A9DC5-7290-46E6-B210-75A55FBC2479}"/>
                </a:ext>
              </a:extLst>
            </p:cNvPr>
            <p:cNvSpPr/>
            <p:nvPr/>
          </p:nvSpPr>
          <p:spPr bwMode="auto">
            <a:xfrm>
              <a:off x="4289425" y="4766553"/>
              <a:ext cx="2957513" cy="257881"/>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27" name="Straight Connector 26">
              <a:extLst>
                <a:ext uri="{FF2B5EF4-FFF2-40B4-BE49-F238E27FC236}">
                  <a16:creationId xmlns:a16="http://schemas.microsoft.com/office/drawing/2014/main" id="{DAC965D5-46D0-4CA0-9856-F3B0FD12504E}"/>
                </a:ext>
              </a:extLst>
            </p:cNvPr>
            <p:cNvCxnSpPr>
              <a:stCxn id="25" idx="4"/>
            </p:cNvCxnSpPr>
            <p:nvPr/>
          </p:nvCxnSpPr>
          <p:spPr bwMode="auto">
            <a:xfrm>
              <a:off x="4289425" y="4766553"/>
              <a:ext cx="2968625"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E4585CCC-34C3-447F-A253-8B793308A196}"/>
                </a:ext>
              </a:extLst>
            </p:cNvPr>
            <p:cNvCxnSpPr>
              <a:stCxn id="25" idx="2"/>
            </p:cNvCxnSpPr>
            <p:nvPr/>
          </p:nvCxnSpPr>
          <p:spPr bwMode="auto">
            <a:xfrm>
              <a:off x="4289425" y="5024434"/>
              <a:ext cx="2957513" cy="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80884632-FACE-4370-AEE1-D9FA9BBECFC4}"/>
                </a:ext>
              </a:extLst>
            </p:cNvPr>
            <p:cNvCxnSpPr/>
            <p:nvPr/>
          </p:nvCxnSpPr>
          <p:spPr bwMode="auto">
            <a:xfrm>
              <a:off x="5808663" y="5817638"/>
              <a:ext cx="27384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30" name="TextBox 333">
              <a:extLst>
                <a:ext uri="{FF2B5EF4-FFF2-40B4-BE49-F238E27FC236}">
                  <a16:creationId xmlns:a16="http://schemas.microsoft.com/office/drawing/2014/main" id="{B6E6CBA7-34D9-4193-858F-21402A61E12B}"/>
                </a:ext>
              </a:extLst>
            </p:cNvPr>
            <p:cNvSpPr txBox="1">
              <a:spLocks noChangeArrowheads="1"/>
            </p:cNvSpPr>
            <p:nvPr/>
          </p:nvSpPr>
          <p:spPr bwMode="auto">
            <a:xfrm>
              <a:off x="282575" y="4110038"/>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HADDR [31: 0]</a:t>
              </a:r>
            </a:p>
          </p:txBody>
        </p:sp>
        <p:sp>
          <p:nvSpPr>
            <p:cNvPr id="31" name="TextBox 334">
              <a:extLst>
                <a:ext uri="{FF2B5EF4-FFF2-40B4-BE49-F238E27FC236}">
                  <a16:creationId xmlns:a16="http://schemas.microsoft.com/office/drawing/2014/main" id="{464C1529-BDB8-45F0-801B-23F1AB749513}"/>
                </a:ext>
              </a:extLst>
            </p:cNvPr>
            <p:cNvSpPr txBox="1">
              <a:spLocks noChangeArrowheads="1"/>
            </p:cNvSpPr>
            <p:nvPr/>
          </p:nvSpPr>
          <p:spPr bwMode="auto">
            <a:xfrm>
              <a:off x="269875" y="5289550"/>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HWRITE</a:t>
              </a:r>
            </a:p>
          </p:txBody>
        </p:sp>
        <p:sp>
          <p:nvSpPr>
            <p:cNvPr id="32" name="TextBox 335">
              <a:extLst>
                <a:ext uri="{FF2B5EF4-FFF2-40B4-BE49-F238E27FC236}">
                  <a16:creationId xmlns:a16="http://schemas.microsoft.com/office/drawing/2014/main" id="{03E9C8A3-9093-4643-AF03-46A320EFE44A}"/>
                </a:ext>
              </a:extLst>
            </p:cNvPr>
            <p:cNvSpPr txBox="1">
              <a:spLocks noChangeArrowheads="1"/>
            </p:cNvSpPr>
            <p:nvPr/>
          </p:nvSpPr>
          <p:spPr bwMode="auto">
            <a:xfrm>
              <a:off x="282575" y="4691063"/>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HWDATA [31: 0]</a:t>
              </a:r>
            </a:p>
          </p:txBody>
        </p:sp>
        <p:sp>
          <p:nvSpPr>
            <p:cNvPr id="33" name="TextBox 336">
              <a:extLst>
                <a:ext uri="{FF2B5EF4-FFF2-40B4-BE49-F238E27FC236}">
                  <a16:creationId xmlns:a16="http://schemas.microsoft.com/office/drawing/2014/main" id="{E3EBB2BD-C740-488E-A166-5A7E7A68E6E4}"/>
                </a:ext>
              </a:extLst>
            </p:cNvPr>
            <p:cNvSpPr txBox="1">
              <a:spLocks noChangeArrowheads="1"/>
            </p:cNvSpPr>
            <p:nvPr/>
          </p:nvSpPr>
          <p:spPr bwMode="auto">
            <a:xfrm>
              <a:off x="282575" y="5838825"/>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HREADY</a:t>
              </a:r>
            </a:p>
          </p:txBody>
        </p:sp>
        <p:sp>
          <p:nvSpPr>
            <p:cNvPr id="34" name="TextBox 358">
              <a:extLst>
                <a:ext uri="{FF2B5EF4-FFF2-40B4-BE49-F238E27FC236}">
                  <a16:creationId xmlns:a16="http://schemas.microsoft.com/office/drawing/2014/main" id="{32A7D468-F46E-4D85-B78C-975F597C1039}"/>
                </a:ext>
              </a:extLst>
            </p:cNvPr>
            <p:cNvSpPr txBox="1">
              <a:spLocks noChangeArrowheads="1"/>
            </p:cNvSpPr>
            <p:nvPr/>
          </p:nvSpPr>
          <p:spPr bwMode="auto">
            <a:xfrm>
              <a:off x="2874963" y="4094162"/>
              <a:ext cx="1236662"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Adres 0 </a:t>
              </a:r>
            </a:p>
          </p:txBody>
        </p:sp>
        <p:sp>
          <p:nvSpPr>
            <p:cNvPr id="35" name="TextBox 145">
              <a:extLst>
                <a:ext uri="{FF2B5EF4-FFF2-40B4-BE49-F238E27FC236}">
                  <a16:creationId xmlns:a16="http://schemas.microsoft.com/office/drawing/2014/main" id="{470B97DD-084F-4AF7-9F6B-3005E4031854}"/>
                </a:ext>
              </a:extLst>
            </p:cNvPr>
            <p:cNvSpPr txBox="1">
              <a:spLocks noChangeArrowheads="1"/>
            </p:cNvSpPr>
            <p:nvPr/>
          </p:nvSpPr>
          <p:spPr bwMode="auto">
            <a:xfrm>
              <a:off x="5373688" y="4718170"/>
              <a:ext cx="814387"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Veri 0 </a:t>
              </a:r>
            </a:p>
          </p:txBody>
        </p:sp>
        <p:cxnSp>
          <p:nvCxnSpPr>
            <p:cNvPr id="36" name="Straight Connector 35">
              <a:extLst>
                <a:ext uri="{FF2B5EF4-FFF2-40B4-BE49-F238E27FC236}">
                  <a16:creationId xmlns:a16="http://schemas.microsoft.com/office/drawing/2014/main" id="{E1CA6F3C-0EE9-48D1-ADA8-CC92AF25EDF0}"/>
                </a:ext>
              </a:extLst>
            </p:cNvPr>
            <p:cNvCxnSpPr/>
            <p:nvPr/>
          </p:nvCxnSpPr>
          <p:spPr bwMode="auto">
            <a:xfrm>
              <a:off x="4265613" y="6061289"/>
              <a:ext cx="144145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447F6FB3-E59D-415F-B562-913935B21AD3}"/>
                </a:ext>
              </a:extLst>
            </p:cNvPr>
            <p:cNvCxnSpPr/>
            <p:nvPr/>
          </p:nvCxnSpPr>
          <p:spPr bwMode="auto">
            <a:xfrm>
              <a:off x="4125913" y="5815858"/>
              <a:ext cx="139700" cy="24543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B3588D3F-8EB4-4F44-B4BD-41208E8951E4}"/>
                </a:ext>
              </a:extLst>
            </p:cNvPr>
            <p:cNvCxnSpPr/>
            <p:nvPr/>
          </p:nvCxnSpPr>
          <p:spPr bwMode="auto">
            <a:xfrm flipH="1">
              <a:off x="5695950" y="5815858"/>
              <a:ext cx="112713" cy="243653"/>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D09C20D0-C7FA-4F50-BED3-F61CCE462B81}"/>
                </a:ext>
              </a:extLst>
            </p:cNvPr>
            <p:cNvCxnSpPr/>
            <p:nvPr/>
          </p:nvCxnSpPr>
          <p:spPr bwMode="auto">
            <a:xfrm>
              <a:off x="1968500" y="5817638"/>
              <a:ext cx="215741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221A4A57-DAC9-4190-9DC4-582DA1C5C87E}"/>
                </a:ext>
              </a:extLst>
            </p:cNvPr>
            <p:cNvCxnSpPr>
              <a:stCxn id="25" idx="4"/>
            </p:cNvCxnSpPr>
            <p:nvPr/>
          </p:nvCxnSpPr>
          <p:spPr bwMode="auto">
            <a:xfrm flipH="1">
              <a:off x="4206875" y="4766553"/>
              <a:ext cx="82550" cy="12983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DC5D7BEF-58B7-4A3B-8CC4-8B4AD4A9D95D}"/>
                </a:ext>
              </a:extLst>
            </p:cNvPr>
            <p:cNvCxnSpPr>
              <a:stCxn id="25" idx="0"/>
              <a:endCxn id="25" idx="2"/>
            </p:cNvCxnSpPr>
            <p:nvPr/>
          </p:nvCxnSpPr>
          <p:spPr bwMode="auto">
            <a:xfrm>
              <a:off x="4206875" y="4896383"/>
              <a:ext cx="82550" cy="12805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Isosceles Triangle 41">
              <a:extLst>
                <a:ext uri="{FF2B5EF4-FFF2-40B4-BE49-F238E27FC236}">
                  <a16:creationId xmlns:a16="http://schemas.microsoft.com/office/drawing/2014/main" id="{8D8D77DF-3A21-422C-BC2A-BE177BF6C4A7}"/>
                </a:ext>
              </a:extLst>
            </p:cNvPr>
            <p:cNvSpPr/>
            <p:nvPr/>
          </p:nvSpPr>
          <p:spPr bwMode="auto">
            <a:xfrm rot="5400000">
              <a:off x="7160067" y="4855011"/>
              <a:ext cx="257881" cy="80963"/>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43" name="Straight Connector 42">
              <a:extLst>
                <a:ext uri="{FF2B5EF4-FFF2-40B4-BE49-F238E27FC236}">
                  <a16:creationId xmlns:a16="http://schemas.microsoft.com/office/drawing/2014/main" id="{05D73B75-7BD2-4BEA-88CC-4F2191E95185}"/>
                </a:ext>
              </a:extLst>
            </p:cNvPr>
            <p:cNvCxnSpPr>
              <a:stCxn id="42" idx="2"/>
            </p:cNvCxnSpPr>
            <p:nvPr/>
          </p:nvCxnSpPr>
          <p:spPr bwMode="auto">
            <a:xfrm>
              <a:off x="7248525" y="4766553"/>
              <a:ext cx="80963" cy="129830"/>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2C6161E0-FFBE-4952-B85F-5D158E38CB16}"/>
                </a:ext>
              </a:extLst>
            </p:cNvPr>
            <p:cNvCxnSpPr>
              <a:endCxn id="42" idx="4"/>
            </p:cNvCxnSpPr>
            <p:nvPr/>
          </p:nvCxnSpPr>
          <p:spPr bwMode="auto">
            <a:xfrm flipH="1">
              <a:off x="7248525" y="4896383"/>
              <a:ext cx="80963" cy="128051"/>
            </a:xfrm>
            <a:prstGeom prst="lin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45" name="Isosceles Triangle 44">
              <a:extLst>
                <a:ext uri="{FF2B5EF4-FFF2-40B4-BE49-F238E27FC236}">
                  <a16:creationId xmlns:a16="http://schemas.microsoft.com/office/drawing/2014/main" id="{D2085F07-DA38-42C7-BBD5-5F2229D3B3DD}"/>
                </a:ext>
              </a:extLst>
            </p:cNvPr>
            <p:cNvSpPr/>
            <p:nvPr/>
          </p:nvSpPr>
          <p:spPr bwMode="auto">
            <a:xfrm rot="16200000">
              <a:off x="7237060" y="4854218"/>
              <a:ext cx="257881" cy="82550"/>
            </a:xfrm>
            <a:prstGeom prst="triangle">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46" name="Straight Connector 45">
              <a:extLst>
                <a:ext uri="{FF2B5EF4-FFF2-40B4-BE49-F238E27FC236}">
                  <a16:creationId xmlns:a16="http://schemas.microsoft.com/office/drawing/2014/main" id="{3F71E7E9-8669-4577-AECC-EA1903F00DD8}"/>
                </a:ext>
              </a:extLst>
            </p:cNvPr>
            <p:cNvCxnSpPr>
              <a:stCxn id="45" idx="4"/>
            </p:cNvCxnSpPr>
            <p:nvPr/>
          </p:nvCxnSpPr>
          <p:spPr bwMode="auto">
            <a:xfrm flipH="1">
              <a:off x="7324725" y="4766553"/>
              <a:ext cx="82550" cy="12983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39907795-8981-4B91-9B7E-C8EAD3F33929}"/>
                </a:ext>
              </a:extLst>
            </p:cNvPr>
            <p:cNvCxnSpPr>
              <a:stCxn id="45" idx="0"/>
              <a:endCxn id="45" idx="2"/>
            </p:cNvCxnSpPr>
            <p:nvPr/>
          </p:nvCxnSpPr>
          <p:spPr bwMode="auto">
            <a:xfrm>
              <a:off x="7324725" y="4896383"/>
              <a:ext cx="82550" cy="12805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48" name="Group 47">
              <a:extLst>
                <a:ext uri="{FF2B5EF4-FFF2-40B4-BE49-F238E27FC236}">
                  <a16:creationId xmlns:a16="http://schemas.microsoft.com/office/drawing/2014/main" id="{BC5AB750-07FB-46D2-B312-9D4D7C258D83}"/>
                </a:ext>
              </a:extLst>
            </p:cNvPr>
            <p:cNvGrpSpPr/>
            <p:nvPr/>
          </p:nvGrpSpPr>
          <p:grpSpPr>
            <a:xfrm>
              <a:off x="7388012" y="4767958"/>
              <a:ext cx="1131704" cy="256046"/>
              <a:chOff x="6930092" y="4438649"/>
              <a:chExt cx="1607399" cy="300016"/>
            </a:xfrm>
            <a:solidFill>
              <a:schemeClr val="accent2">
                <a:lumMod val="20000"/>
                <a:lumOff val="80000"/>
              </a:schemeClr>
            </a:solidFill>
          </p:grpSpPr>
          <p:sp>
            <p:nvSpPr>
              <p:cNvPr id="98" name="Rectangle 97">
                <a:extLst>
                  <a:ext uri="{FF2B5EF4-FFF2-40B4-BE49-F238E27FC236}">
                    <a16:creationId xmlns:a16="http://schemas.microsoft.com/office/drawing/2014/main" id="{0A900148-C23D-451B-A7EA-177929FADC5D}"/>
                  </a:ext>
                </a:extLst>
              </p:cNvPr>
              <p:cNvSpPr/>
              <p:nvPr/>
            </p:nvSpPr>
            <p:spPr bwMode="auto">
              <a:xfrm>
                <a:off x="6957150" y="4438649"/>
                <a:ext cx="1580341" cy="300016"/>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99" name="Straight Connector 98">
                <a:extLst>
                  <a:ext uri="{FF2B5EF4-FFF2-40B4-BE49-F238E27FC236}">
                    <a16:creationId xmlns:a16="http://schemas.microsoft.com/office/drawing/2014/main" id="{4C2DDF67-480A-4938-9CE6-E52E4A812D4A}"/>
                  </a:ext>
                </a:extLst>
              </p:cNvPr>
              <p:cNvCxnSpPr>
                <a:stCxn id="45" idx="4"/>
              </p:cNvCxnSpPr>
              <p:nvPr/>
            </p:nvCxnSpPr>
            <p:spPr bwMode="auto">
              <a:xfrm>
                <a:off x="6930092" y="4438649"/>
                <a:ext cx="1580341"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100" name="Straight Connector 99">
                <a:extLst>
                  <a:ext uri="{FF2B5EF4-FFF2-40B4-BE49-F238E27FC236}">
                    <a16:creationId xmlns:a16="http://schemas.microsoft.com/office/drawing/2014/main" id="{C08F6B62-3838-4744-A0C9-9CB4E3627DA0}"/>
                  </a:ext>
                </a:extLst>
              </p:cNvPr>
              <p:cNvCxnSpPr>
                <a:stCxn id="45" idx="2"/>
              </p:cNvCxnSpPr>
              <p:nvPr/>
            </p:nvCxnSpPr>
            <p:spPr bwMode="auto">
              <a:xfrm>
                <a:off x="6930092" y="4738665"/>
                <a:ext cx="1580342"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grpSp>
          <p:nvGrpSpPr>
            <p:cNvPr id="49" name="Group 117">
              <a:extLst>
                <a:ext uri="{FF2B5EF4-FFF2-40B4-BE49-F238E27FC236}">
                  <a16:creationId xmlns:a16="http://schemas.microsoft.com/office/drawing/2014/main" id="{90C4A5A3-F832-4469-9F6A-EC36F8ABFA2D}"/>
                </a:ext>
              </a:extLst>
            </p:cNvPr>
            <p:cNvGrpSpPr>
              <a:grpSpLocks/>
            </p:cNvGrpSpPr>
            <p:nvPr/>
          </p:nvGrpSpPr>
          <p:grpSpPr bwMode="auto">
            <a:xfrm>
              <a:off x="1985963" y="2971800"/>
              <a:ext cx="6562725" cy="246063"/>
              <a:chOff x="2181070" y="3570514"/>
              <a:chExt cx="6178115" cy="246193"/>
            </a:xfrm>
          </p:grpSpPr>
          <p:cxnSp>
            <p:nvCxnSpPr>
              <p:cNvPr id="81" name="Straight Connector 80">
                <a:extLst>
                  <a:ext uri="{FF2B5EF4-FFF2-40B4-BE49-F238E27FC236}">
                    <a16:creationId xmlns:a16="http://schemas.microsoft.com/office/drawing/2014/main" id="{07DC26B4-2D3C-4ABF-BDAB-4763D6D7725C}"/>
                  </a:ext>
                </a:extLst>
              </p:cNvPr>
              <p:cNvCxnSpPr/>
              <p:nvPr/>
            </p:nvCxnSpPr>
            <p:spPr bwMode="auto">
              <a:xfrm>
                <a:off x="2722066" y="3570777"/>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41C41D19-EEB4-4F31-A6BD-DBC970A0EAAA}"/>
                  </a:ext>
                </a:extLst>
              </p:cNvPr>
              <p:cNvCxnSpPr/>
              <p:nvPr/>
            </p:nvCxnSpPr>
            <p:spPr bwMode="auto">
              <a:xfrm>
                <a:off x="3467803" y="3570777"/>
                <a:ext cx="0" cy="24378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1322E2D9-FAD9-4812-9CCC-174C81DADE8F}"/>
                  </a:ext>
                </a:extLst>
              </p:cNvPr>
              <p:cNvCxnSpPr/>
              <p:nvPr/>
            </p:nvCxnSpPr>
            <p:spPr bwMode="auto">
              <a:xfrm>
                <a:off x="3467803" y="381633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96A1AD15-FFB0-46A6-8D66-155770C545F2}"/>
                  </a:ext>
                </a:extLst>
              </p:cNvPr>
              <p:cNvCxnSpPr/>
              <p:nvPr/>
            </p:nvCxnSpPr>
            <p:spPr bwMode="auto">
              <a:xfrm>
                <a:off x="4203080" y="3570777"/>
                <a:ext cx="0" cy="24378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3A196BBD-A0E2-49A9-9D44-3456510CBB09}"/>
                  </a:ext>
                </a:extLst>
              </p:cNvPr>
              <p:cNvCxnSpPr/>
              <p:nvPr/>
            </p:nvCxnSpPr>
            <p:spPr bwMode="auto">
              <a:xfrm>
                <a:off x="4192619" y="3570777"/>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6" name="Straight Connector 85">
                <a:extLst>
                  <a:ext uri="{FF2B5EF4-FFF2-40B4-BE49-F238E27FC236}">
                    <a16:creationId xmlns:a16="http://schemas.microsoft.com/office/drawing/2014/main" id="{134060AA-4DAD-4503-819E-B25F5E1AC3DE}"/>
                  </a:ext>
                </a:extLst>
              </p:cNvPr>
              <p:cNvCxnSpPr/>
              <p:nvPr/>
            </p:nvCxnSpPr>
            <p:spPr bwMode="auto">
              <a:xfrm>
                <a:off x="4938356" y="3570777"/>
                <a:ext cx="0" cy="24378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7" name="Straight Connector 86">
                <a:extLst>
                  <a:ext uri="{FF2B5EF4-FFF2-40B4-BE49-F238E27FC236}">
                    <a16:creationId xmlns:a16="http://schemas.microsoft.com/office/drawing/2014/main" id="{9268A12D-2D7E-4699-A970-AE7E9C96BC4D}"/>
                  </a:ext>
                </a:extLst>
              </p:cNvPr>
              <p:cNvCxnSpPr/>
              <p:nvPr/>
            </p:nvCxnSpPr>
            <p:spPr bwMode="auto">
              <a:xfrm>
                <a:off x="4938356" y="381633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E7B86769-FBEE-4E48-B5F8-7C90C5DB7B58}"/>
                  </a:ext>
                </a:extLst>
              </p:cNvPr>
              <p:cNvCxnSpPr/>
              <p:nvPr/>
            </p:nvCxnSpPr>
            <p:spPr bwMode="auto">
              <a:xfrm>
                <a:off x="5673632" y="3570777"/>
                <a:ext cx="0" cy="24378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D592E0A1-9814-4615-A284-950D9D007549}"/>
                  </a:ext>
                </a:extLst>
              </p:cNvPr>
              <p:cNvCxnSpPr/>
              <p:nvPr/>
            </p:nvCxnSpPr>
            <p:spPr bwMode="auto">
              <a:xfrm>
                <a:off x="5663172" y="3570777"/>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0" name="Straight Connector 89">
                <a:extLst>
                  <a:ext uri="{FF2B5EF4-FFF2-40B4-BE49-F238E27FC236}">
                    <a16:creationId xmlns:a16="http://schemas.microsoft.com/office/drawing/2014/main" id="{AB4C6919-FC33-4C21-BC09-8A9A8463CB38}"/>
                  </a:ext>
                </a:extLst>
              </p:cNvPr>
              <p:cNvCxnSpPr/>
              <p:nvPr/>
            </p:nvCxnSpPr>
            <p:spPr bwMode="auto">
              <a:xfrm>
                <a:off x="6408909" y="3570777"/>
                <a:ext cx="0" cy="24378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4C5AF371-F3EA-4162-A020-AA9E8657AB9A}"/>
                  </a:ext>
                </a:extLst>
              </p:cNvPr>
              <p:cNvCxnSpPr/>
              <p:nvPr/>
            </p:nvCxnSpPr>
            <p:spPr bwMode="auto">
              <a:xfrm>
                <a:off x="6408909" y="3816338"/>
                <a:ext cx="74573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FE0DC50A-2D08-46F7-827B-AAEE746479B2}"/>
                  </a:ext>
                </a:extLst>
              </p:cNvPr>
              <p:cNvCxnSpPr/>
              <p:nvPr/>
            </p:nvCxnSpPr>
            <p:spPr bwMode="auto">
              <a:xfrm>
                <a:off x="7144185" y="3570777"/>
                <a:ext cx="0" cy="24378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899BAD98-E3A3-46F8-BE92-5BC04DCEB140}"/>
                  </a:ext>
                </a:extLst>
              </p:cNvPr>
              <p:cNvCxnSpPr/>
              <p:nvPr/>
            </p:nvCxnSpPr>
            <p:spPr bwMode="auto">
              <a:xfrm>
                <a:off x="7133724" y="3570777"/>
                <a:ext cx="745737"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D9785552-88E3-4AC3-9854-3263D1B0EAA6}"/>
                  </a:ext>
                </a:extLst>
              </p:cNvPr>
              <p:cNvCxnSpPr/>
              <p:nvPr/>
            </p:nvCxnSpPr>
            <p:spPr bwMode="auto">
              <a:xfrm>
                <a:off x="7879462" y="3570777"/>
                <a:ext cx="0" cy="24378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FAE676EF-32DD-4ABD-9BB8-99B979235315}"/>
                  </a:ext>
                </a:extLst>
              </p:cNvPr>
              <p:cNvCxnSpPr/>
              <p:nvPr/>
            </p:nvCxnSpPr>
            <p:spPr bwMode="auto">
              <a:xfrm>
                <a:off x="7879462" y="3816338"/>
                <a:ext cx="47972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1749084E-40E5-4158-AB5C-5333E78BFBF5}"/>
                  </a:ext>
                </a:extLst>
              </p:cNvPr>
              <p:cNvCxnSpPr/>
              <p:nvPr/>
            </p:nvCxnSpPr>
            <p:spPr bwMode="auto">
              <a:xfrm>
                <a:off x="2181070" y="3816338"/>
                <a:ext cx="549963"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90967D93-B562-4382-9EEE-22E955C19445}"/>
                  </a:ext>
                </a:extLst>
              </p:cNvPr>
              <p:cNvCxnSpPr/>
              <p:nvPr/>
            </p:nvCxnSpPr>
            <p:spPr bwMode="auto">
              <a:xfrm>
                <a:off x="2722066" y="3570777"/>
                <a:ext cx="0" cy="24378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
          <p:nvSpPr>
            <p:cNvPr id="50" name="TextBox 157">
              <a:extLst>
                <a:ext uri="{FF2B5EF4-FFF2-40B4-BE49-F238E27FC236}">
                  <a16:creationId xmlns:a16="http://schemas.microsoft.com/office/drawing/2014/main" id="{D9C11B30-8462-4C69-B614-56FA2D06E486}"/>
                </a:ext>
              </a:extLst>
            </p:cNvPr>
            <p:cNvSpPr txBox="1">
              <a:spLocks noChangeArrowheads="1"/>
            </p:cNvSpPr>
            <p:nvPr/>
          </p:nvSpPr>
          <p:spPr bwMode="auto">
            <a:xfrm>
              <a:off x="990600" y="2940050"/>
              <a:ext cx="728663"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HCLK</a:t>
              </a:r>
            </a:p>
          </p:txBody>
        </p:sp>
        <p:grpSp>
          <p:nvGrpSpPr>
            <p:cNvPr id="51" name="Group 4">
              <a:extLst>
                <a:ext uri="{FF2B5EF4-FFF2-40B4-BE49-F238E27FC236}">
                  <a16:creationId xmlns:a16="http://schemas.microsoft.com/office/drawing/2014/main" id="{702A06F1-51FA-4347-B7F1-6D2929BE4FA4}"/>
                </a:ext>
              </a:extLst>
            </p:cNvPr>
            <p:cNvGrpSpPr>
              <a:grpSpLocks/>
            </p:cNvGrpSpPr>
            <p:nvPr/>
          </p:nvGrpSpPr>
          <p:grpSpPr bwMode="auto">
            <a:xfrm>
              <a:off x="2646016" y="3539771"/>
              <a:ext cx="1569207" cy="256118"/>
              <a:chOff x="1877152" y="4791247"/>
              <a:chExt cx="623208" cy="214429"/>
            </a:xfrm>
            <a:solidFill>
              <a:schemeClr val="accent5">
                <a:lumMod val="40000"/>
                <a:lumOff val="60000"/>
              </a:schemeClr>
            </a:solidFill>
          </p:grpSpPr>
          <p:sp>
            <p:nvSpPr>
              <p:cNvPr id="72" name="Rectangle 71">
                <a:extLst>
                  <a:ext uri="{FF2B5EF4-FFF2-40B4-BE49-F238E27FC236}">
                    <a16:creationId xmlns:a16="http://schemas.microsoft.com/office/drawing/2014/main" id="{70728728-D1F6-41FC-B95F-BB7763C6B353}"/>
                  </a:ext>
                </a:extLst>
              </p:cNvPr>
              <p:cNvSpPr/>
              <p:nvPr/>
            </p:nvSpPr>
            <p:spPr bwMode="auto">
              <a:xfrm>
                <a:off x="1910073" y="4791246"/>
                <a:ext cx="557153" cy="214369"/>
              </a:xfrm>
              <a:prstGeom prst="rect">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73" name="Isosceles Triangle 72">
                <a:extLst>
                  <a:ext uri="{FF2B5EF4-FFF2-40B4-BE49-F238E27FC236}">
                    <a16:creationId xmlns:a16="http://schemas.microsoft.com/office/drawing/2014/main" id="{E38906D4-F30D-4F78-AE6B-B7E1F641F0A3}"/>
                  </a:ext>
                </a:extLst>
              </p:cNvPr>
              <p:cNvSpPr/>
              <p:nvPr/>
            </p:nvSpPr>
            <p:spPr bwMode="auto">
              <a:xfrm rot="16200000">
                <a:off x="1786639" y="4882181"/>
                <a:ext cx="214369" cy="32500"/>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74" name="Isosceles Triangle 73">
                <a:extLst>
                  <a:ext uri="{FF2B5EF4-FFF2-40B4-BE49-F238E27FC236}">
                    <a16:creationId xmlns:a16="http://schemas.microsoft.com/office/drawing/2014/main" id="{2428C221-9FD5-404D-AFA0-68B740DF1268}"/>
                  </a:ext>
                </a:extLst>
              </p:cNvPr>
              <p:cNvSpPr/>
              <p:nvPr/>
            </p:nvSpPr>
            <p:spPr bwMode="auto">
              <a:xfrm rot="5400000">
                <a:off x="2376292" y="4882181"/>
                <a:ext cx="214369" cy="32501"/>
              </a:xfrm>
              <a:prstGeom prst="triangle">
                <a:avLst/>
              </a:prstGeom>
              <a:grp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75" name="Straight Connector 74">
                <a:extLst>
                  <a:ext uri="{FF2B5EF4-FFF2-40B4-BE49-F238E27FC236}">
                    <a16:creationId xmlns:a16="http://schemas.microsoft.com/office/drawing/2014/main" id="{3864F85C-5952-4DD5-AB68-D2418D2AD41A}"/>
                  </a:ext>
                </a:extLst>
              </p:cNvPr>
              <p:cNvCxnSpPr>
                <a:stCxn id="73" idx="4"/>
              </p:cNvCxnSpPr>
              <p:nvPr/>
            </p:nvCxnSpPr>
            <p:spPr bwMode="auto">
              <a:xfrm flipH="1">
                <a:off x="1877573" y="4791246"/>
                <a:ext cx="32500"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C06FD823-6187-4570-B760-9E0F29E6BB9F}"/>
                  </a:ext>
                </a:extLst>
              </p:cNvPr>
              <p:cNvCxnSpPr>
                <a:stCxn id="73" idx="0"/>
                <a:endCxn id="73" idx="2"/>
              </p:cNvCxnSpPr>
              <p:nvPr/>
            </p:nvCxnSpPr>
            <p:spPr bwMode="auto">
              <a:xfrm>
                <a:off x="1877573" y="4898911"/>
                <a:ext cx="32500"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7" name="Straight Connector 76">
                <a:extLst>
                  <a:ext uri="{FF2B5EF4-FFF2-40B4-BE49-F238E27FC236}">
                    <a16:creationId xmlns:a16="http://schemas.microsoft.com/office/drawing/2014/main" id="{45586656-B27B-4F4E-A4E4-5E9C51B96BED}"/>
                  </a:ext>
                </a:extLst>
              </p:cNvPr>
              <p:cNvCxnSpPr>
                <a:stCxn id="74" idx="2"/>
              </p:cNvCxnSpPr>
              <p:nvPr/>
            </p:nvCxnSpPr>
            <p:spPr bwMode="auto">
              <a:xfrm>
                <a:off x="2467226" y="4791246"/>
                <a:ext cx="32501" cy="107665"/>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8" name="Straight Connector 77">
                <a:extLst>
                  <a:ext uri="{FF2B5EF4-FFF2-40B4-BE49-F238E27FC236}">
                    <a16:creationId xmlns:a16="http://schemas.microsoft.com/office/drawing/2014/main" id="{BDB9525D-2081-4D7C-B96A-23C0848D3585}"/>
                  </a:ext>
                </a:extLst>
              </p:cNvPr>
              <p:cNvCxnSpPr>
                <a:endCxn id="74" idx="4"/>
              </p:cNvCxnSpPr>
              <p:nvPr/>
            </p:nvCxnSpPr>
            <p:spPr bwMode="auto">
              <a:xfrm flipH="1">
                <a:off x="2467226" y="4898911"/>
                <a:ext cx="32501" cy="106704"/>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D9CD1B43-0555-4EB7-8F93-4315430B4113}"/>
                  </a:ext>
                </a:extLst>
              </p:cNvPr>
              <p:cNvCxnSpPr>
                <a:stCxn id="73" idx="4"/>
                <a:endCxn id="74" idx="2"/>
              </p:cNvCxnSpPr>
              <p:nvPr/>
            </p:nvCxnSpPr>
            <p:spPr bwMode="auto">
              <a:xfrm>
                <a:off x="1910073" y="4791246"/>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AE82458A-FC27-4940-9860-5AB3B9851115}"/>
                  </a:ext>
                </a:extLst>
              </p:cNvPr>
              <p:cNvCxnSpPr>
                <a:stCxn id="73" idx="2"/>
              </p:cNvCxnSpPr>
              <p:nvPr/>
            </p:nvCxnSpPr>
            <p:spPr bwMode="auto">
              <a:xfrm>
                <a:off x="1910073" y="5005615"/>
                <a:ext cx="557153"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52" name="Rectangle 51">
              <a:extLst>
                <a:ext uri="{FF2B5EF4-FFF2-40B4-BE49-F238E27FC236}">
                  <a16:creationId xmlns:a16="http://schemas.microsoft.com/office/drawing/2014/main" id="{D8DEA94F-676D-49A6-A77D-791D112D6EB9}"/>
                </a:ext>
              </a:extLst>
            </p:cNvPr>
            <p:cNvSpPr/>
            <p:nvPr/>
          </p:nvSpPr>
          <p:spPr bwMode="auto">
            <a:xfrm>
              <a:off x="4295775" y="3539399"/>
              <a:ext cx="4243388" cy="256102"/>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53" name="Isosceles Triangle 52">
              <a:extLst>
                <a:ext uri="{FF2B5EF4-FFF2-40B4-BE49-F238E27FC236}">
                  <a16:creationId xmlns:a16="http://schemas.microsoft.com/office/drawing/2014/main" id="{28FDB4E8-915E-4556-9049-B8E91C93303F}"/>
                </a:ext>
              </a:extLst>
            </p:cNvPr>
            <p:cNvSpPr/>
            <p:nvPr/>
          </p:nvSpPr>
          <p:spPr bwMode="auto">
            <a:xfrm rot="16200000">
              <a:off x="4127243" y="3626968"/>
              <a:ext cx="256102"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54" name="Straight Connector 53">
              <a:extLst>
                <a:ext uri="{FF2B5EF4-FFF2-40B4-BE49-F238E27FC236}">
                  <a16:creationId xmlns:a16="http://schemas.microsoft.com/office/drawing/2014/main" id="{93CDB67E-FAA8-45DB-855E-3366F82AF3A8}"/>
                </a:ext>
              </a:extLst>
            </p:cNvPr>
            <p:cNvCxnSpPr>
              <a:stCxn id="53" idx="4"/>
            </p:cNvCxnSpPr>
            <p:nvPr/>
          </p:nvCxnSpPr>
          <p:spPr bwMode="auto">
            <a:xfrm flipH="1">
              <a:off x="4214813" y="3539399"/>
              <a:ext cx="80962" cy="12983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5" name="Straight Connector 54">
              <a:extLst>
                <a:ext uri="{FF2B5EF4-FFF2-40B4-BE49-F238E27FC236}">
                  <a16:creationId xmlns:a16="http://schemas.microsoft.com/office/drawing/2014/main" id="{7C697EE4-0E75-4696-9BE6-D6FFF4D08426}"/>
                </a:ext>
              </a:extLst>
            </p:cNvPr>
            <p:cNvCxnSpPr>
              <a:stCxn id="53" idx="0"/>
              <a:endCxn id="53" idx="2"/>
            </p:cNvCxnSpPr>
            <p:nvPr/>
          </p:nvCxnSpPr>
          <p:spPr bwMode="auto">
            <a:xfrm>
              <a:off x="4214813" y="3669229"/>
              <a:ext cx="80962" cy="126272"/>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6" name="Straight Connector 55">
              <a:extLst>
                <a:ext uri="{FF2B5EF4-FFF2-40B4-BE49-F238E27FC236}">
                  <a16:creationId xmlns:a16="http://schemas.microsoft.com/office/drawing/2014/main" id="{AB00A194-09B4-4776-8765-21F323EF0918}"/>
                </a:ext>
              </a:extLst>
            </p:cNvPr>
            <p:cNvCxnSpPr>
              <a:stCxn id="53" idx="4"/>
            </p:cNvCxnSpPr>
            <p:nvPr/>
          </p:nvCxnSpPr>
          <p:spPr bwMode="auto">
            <a:xfrm flipV="1">
              <a:off x="4295775" y="3539399"/>
              <a:ext cx="4252913"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13EA1D76-050D-44CA-9243-BE579DB3B89D}"/>
                </a:ext>
              </a:extLst>
            </p:cNvPr>
            <p:cNvCxnSpPr>
              <a:stCxn id="53" idx="2"/>
            </p:cNvCxnSpPr>
            <p:nvPr/>
          </p:nvCxnSpPr>
          <p:spPr bwMode="auto">
            <a:xfrm flipV="1">
              <a:off x="4295775" y="3795500"/>
              <a:ext cx="4243388" cy="0"/>
            </a:xfrm>
            <a:prstGeom prst="line">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cxnSp>
        <p:sp>
          <p:nvSpPr>
            <p:cNvPr id="58" name="Rectangle 57">
              <a:extLst>
                <a:ext uri="{FF2B5EF4-FFF2-40B4-BE49-F238E27FC236}">
                  <a16:creationId xmlns:a16="http://schemas.microsoft.com/office/drawing/2014/main" id="{CD33B59C-EDC4-4D26-A8ED-082FBCD1AB34}"/>
                </a:ext>
              </a:extLst>
            </p:cNvPr>
            <p:cNvSpPr/>
            <p:nvPr/>
          </p:nvSpPr>
          <p:spPr bwMode="auto">
            <a:xfrm>
              <a:off x="1985963" y="3539399"/>
              <a:ext cx="577850" cy="256102"/>
            </a:xfrm>
            <a:prstGeom prst="rect">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sp>
          <p:nvSpPr>
            <p:cNvPr id="59" name="Isosceles Triangle 58">
              <a:extLst>
                <a:ext uri="{FF2B5EF4-FFF2-40B4-BE49-F238E27FC236}">
                  <a16:creationId xmlns:a16="http://schemas.microsoft.com/office/drawing/2014/main" id="{AB9D2DE1-0BF0-4C8D-856F-24A5542FA229}"/>
                </a:ext>
              </a:extLst>
            </p:cNvPr>
            <p:cNvSpPr/>
            <p:nvPr/>
          </p:nvSpPr>
          <p:spPr bwMode="auto">
            <a:xfrm rot="5400000">
              <a:off x="2476243" y="3626968"/>
              <a:ext cx="256102" cy="80962"/>
            </a:xfrm>
            <a:prstGeom prst="triangle">
              <a:avLst/>
            </a:prstGeom>
            <a:solidFill>
              <a:schemeClr val="accent5">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600" dirty="0">
                <a:cs typeface="+mn-cs"/>
              </a:endParaRPr>
            </a:p>
          </p:txBody>
        </p:sp>
        <p:cxnSp>
          <p:nvCxnSpPr>
            <p:cNvPr id="60" name="Straight Connector 59">
              <a:extLst>
                <a:ext uri="{FF2B5EF4-FFF2-40B4-BE49-F238E27FC236}">
                  <a16:creationId xmlns:a16="http://schemas.microsoft.com/office/drawing/2014/main" id="{1B8628BD-5791-45BC-8187-84B16CF03DE7}"/>
                </a:ext>
              </a:extLst>
            </p:cNvPr>
            <p:cNvCxnSpPr>
              <a:stCxn id="59" idx="2"/>
            </p:cNvCxnSpPr>
            <p:nvPr/>
          </p:nvCxnSpPr>
          <p:spPr bwMode="auto">
            <a:xfrm>
              <a:off x="2563813" y="3539399"/>
              <a:ext cx="80962" cy="12983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B5BA560C-8D85-4BC2-9EB8-F9B691E0C52D}"/>
                </a:ext>
              </a:extLst>
            </p:cNvPr>
            <p:cNvCxnSpPr>
              <a:endCxn id="59" idx="4"/>
            </p:cNvCxnSpPr>
            <p:nvPr/>
          </p:nvCxnSpPr>
          <p:spPr bwMode="auto">
            <a:xfrm flipH="1">
              <a:off x="2563813" y="3669229"/>
              <a:ext cx="80962" cy="126272"/>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nvGrpSpPr>
            <p:cNvPr id="62" name="Group 61">
              <a:extLst>
                <a:ext uri="{FF2B5EF4-FFF2-40B4-BE49-F238E27FC236}">
                  <a16:creationId xmlns:a16="http://schemas.microsoft.com/office/drawing/2014/main" id="{7D9454E6-953E-4706-8B60-5130A85D6863}"/>
                </a:ext>
              </a:extLst>
            </p:cNvPr>
            <p:cNvGrpSpPr/>
            <p:nvPr/>
          </p:nvGrpSpPr>
          <p:grpSpPr>
            <a:xfrm>
              <a:off x="1986341" y="3539770"/>
              <a:ext cx="577306" cy="256046"/>
              <a:chOff x="103594" y="4438649"/>
              <a:chExt cx="1376015" cy="300016"/>
            </a:xfrm>
            <a:solidFill>
              <a:schemeClr val="accent5">
                <a:lumMod val="40000"/>
                <a:lumOff val="60000"/>
              </a:schemeClr>
            </a:solidFill>
          </p:grpSpPr>
          <p:cxnSp>
            <p:nvCxnSpPr>
              <p:cNvPr id="70" name="Straight Connector 69">
                <a:extLst>
                  <a:ext uri="{FF2B5EF4-FFF2-40B4-BE49-F238E27FC236}">
                    <a16:creationId xmlns:a16="http://schemas.microsoft.com/office/drawing/2014/main" id="{57972759-154B-4055-9E62-2D9AEB4E2B60}"/>
                  </a:ext>
                </a:extLst>
              </p:cNvPr>
              <p:cNvCxnSpPr>
                <a:endCxn id="59" idx="2"/>
              </p:cNvCxnSpPr>
              <p:nvPr/>
            </p:nvCxnSpPr>
            <p:spPr bwMode="auto">
              <a:xfrm>
                <a:off x="103594" y="4438649"/>
                <a:ext cx="1376015" cy="1"/>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cxnSp>
            <p:nvCxnSpPr>
              <p:cNvPr id="71" name="Straight Connector 70">
                <a:extLst>
                  <a:ext uri="{FF2B5EF4-FFF2-40B4-BE49-F238E27FC236}">
                    <a16:creationId xmlns:a16="http://schemas.microsoft.com/office/drawing/2014/main" id="{AB02A041-4C2E-4472-B5E4-DC3996649A15}"/>
                  </a:ext>
                </a:extLst>
              </p:cNvPr>
              <p:cNvCxnSpPr/>
              <p:nvPr/>
            </p:nvCxnSpPr>
            <p:spPr bwMode="auto">
              <a:xfrm>
                <a:off x="103594" y="4738665"/>
                <a:ext cx="1376015" cy="0"/>
              </a:xfrm>
              <a:prstGeom prst="line">
                <a:avLst/>
              </a:prstGeom>
              <a:grpFill/>
              <a:ln w="19050" cap="flat" cmpd="sng" algn="ctr">
                <a:solidFill>
                  <a:schemeClr val="tx1">
                    <a:lumMod val="75000"/>
                    <a:lumOff val="25000"/>
                  </a:schemeClr>
                </a:solidFill>
                <a:prstDash val="solid"/>
                <a:round/>
                <a:headEnd type="none" w="med" len="med"/>
                <a:tailEnd type="none" w="med" len="med"/>
              </a:ln>
              <a:effectLst/>
            </p:spPr>
          </p:cxnSp>
        </p:grpSp>
        <p:sp>
          <p:nvSpPr>
            <p:cNvPr id="63" name="TextBox 187">
              <a:extLst>
                <a:ext uri="{FF2B5EF4-FFF2-40B4-BE49-F238E27FC236}">
                  <a16:creationId xmlns:a16="http://schemas.microsoft.com/office/drawing/2014/main" id="{65647DEC-9161-489E-BB2B-CBC3C1D5248E}"/>
                </a:ext>
              </a:extLst>
            </p:cNvPr>
            <p:cNvSpPr txBox="1">
              <a:spLocks noChangeArrowheads="1"/>
            </p:cNvSpPr>
            <p:nvPr/>
          </p:nvSpPr>
          <p:spPr bwMode="auto">
            <a:xfrm>
              <a:off x="282575" y="3513138"/>
              <a:ext cx="1481138"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a:t>
              </a:r>
            </a:p>
          </p:txBody>
        </p:sp>
        <p:sp>
          <p:nvSpPr>
            <p:cNvPr id="64" name="TextBox 188">
              <a:extLst>
                <a:ext uri="{FF2B5EF4-FFF2-40B4-BE49-F238E27FC236}">
                  <a16:creationId xmlns:a16="http://schemas.microsoft.com/office/drawing/2014/main" id="{4BA29914-C749-440B-BA9A-3F2CECE7FD60}"/>
                </a:ext>
              </a:extLst>
            </p:cNvPr>
            <p:cNvSpPr txBox="1">
              <a:spLocks noChangeArrowheads="1"/>
            </p:cNvSpPr>
            <p:nvPr/>
          </p:nvSpPr>
          <p:spPr bwMode="auto">
            <a:xfrm>
              <a:off x="2874963" y="3497263"/>
              <a:ext cx="1236662" cy="344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Kontrol 0 </a:t>
              </a:r>
            </a:p>
          </p:txBody>
        </p:sp>
        <p:cxnSp>
          <p:nvCxnSpPr>
            <p:cNvPr id="65" name="Straight Connector 64">
              <a:extLst>
                <a:ext uri="{FF2B5EF4-FFF2-40B4-BE49-F238E27FC236}">
                  <a16:creationId xmlns:a16="http://schemas.microsoft.com/office/drawing/2014/main" id="{114BA590-E184-49B6-B6E9-5AB8145D5DD1}"/>
                </a:ext>
              </a:extLst>
            </p:cNvPr>
            <p:cNvCxnSpPr/>
            <p:nvPr/>
          </p:nvCxnSpPr>
          <p:spPr bwMode="auto">
            <a:xfrm>
              <a:off x="2667000" y="5314326"/>
              <a:ext cx="145415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CC6B9DD2-4267-48AB-847F-027DF8940157}"/>
                </a:ext>
              </a:extLst>
            </p:cNvPr>
            <p:cNvCxnSpPr/>
            <p:nvPr/>
          </p:nvCxnSpPr>
          <p:spPr bwMode="auto">
            <a:xfrm>
              <a:off x="1985963" y="5557979"/>
              <a:ext cx="584200"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3EB3AF21-449F-4EFF-A7E1-6489CE54A783}"/>
                </a:ext>
              </a:extLst>
            </p:cNvPr>
            <p:cNvCxnSpPr/>
            <p:nvPr/>
          </p:nvCxnSpPr>
          <p:spPr bwMode="auto">
            <a:xfrm>
              <a:off x="4117975" y="5314326"/>
              <a:ext cx="139700" cy="24721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89C257BF-3B7D-46F8-921A-A0AE4B3ADE4B}"/>
                </a:ext>
              </a:extLst>
            </p:cNvPr>
            <p:cNvCxnSpPr/>
            <p:nvPr/>
          </p:nvCxnSpPr>
          <p:spPr bwMode="auto">
            <a:xfrm flipH="1">
              <a:off x="2560638" y="5314326"/>
              <a:ext cx="112712" cy="245431"/>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cxnSp>
          <p:nvCxnSpPr>
            <p:cNvPr id="69" name="Straight Connector 68">
              <a:extLst>
                <a:ext uri="{FF2B5EF4-FFF2-40B4-BE49-F238E27FC236}">
                  <a16:creationId xmlns:a16="http://schemas.microsoft.com/office/drawing/2014/main" id="{1247CADF-1653-4969-9EA0-E91C4166FEF7}"/>
                </a:ext>
              </a:extLst>
            </p:cNvPr>
            <p:cNvCxnSpPr/>
            <p:nvPr/>
          </p:nvCxnSpPr>
          <p:spPr bwMode="auto">
            <a:xfrm>
              <a:off x="4257675" y="5557979"/>
              <a:ext cx="4306888" cy="0"/>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grpSp>
    </p:spTree>
    <p:extLst>
      <p:ext uri="{BB962C8B-B14F-4D97-AF65-F5344CB8AC3E}">
        <p14:creationId xmlns:p14="http://schemas.microsoft.com/office/powerpoint/2010/main" val="138053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Otobüs Nedir?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US" dirty="0"/>
              <a:t>Geleneksel olarak, bir veri yolu, bir sistemdeki farklı bileşenler arasında veri aktarılmasına izin veren bir iletişim sistemidir.</a:t>
            </a:r>
          </a:p>
          <a:p>
            <a:pPr algn="l" rtl="0"/>
            <a:r>
              <a:rPr lang="en-US" dirty="0"/>
              <a:t>Donanım ve yazılım altyapısı dahil edilir:</a:t>
            </a:r>
            <a:endParaRPr lang="en-US" altLang="en-US" dirty="0">
              <a:ea typeface="ＭＳ Ｐゴシック" panose="020B0600070205080204" pitchFamily="34" charset="-128"/>
            </a:endParaRPr>
          </a:p>
          <a:p>
            <a:pPr lvl="1" algn="l" rtl="0"/>
            <a:r>
              <a:rPr lang="en-IN" altLang="en-US" dirty="0">
                <a:ea typeface="ＭＳ Ｐゴシック" panose="020B0600070205080204" pitchFamily="34" charset="-128"/>
              </a:rPr>
              <a:t>Donanım altyapısı, kablolar veya teller gibi fiziksel uygulamaları içerir; örneğin, PCI, bir masaüstü içindeki bileşenleri bağlamak için bir PCI kablosu kullanır.</a:t>
            </a:r>
          </a:p>
          <a:p>
            <a:pPr lvl="1" algn="l" rtl="0"/>
            <a:r>
              <a:rPr lang="en-IN" altLang="en-US" dirty="0">
                <a:ea typeface="ＭＳ Ｐゴシック" panose="020B0600070205080204" pitchFamily="34" charset="-128"/>
              </a:rPr>
              <a:t>Yazılım altyapısı, veri yolu protokolünü, örneğin PCI veri yolu protokolünü içerir.</a:t>
            </a:r>
            <a:endParaRPr lang="en-US" altLang="en-US" dirty="0">
              <a:ea typeface="ＭＳ Ｐゴシック" panose="020B0600070205080204" pitchFamily="34" charset="-128"/>
            </a:endParaRPr>
          </a:p>
        </p:txBody>
      </p:sp>
      <p:pic>
        <p:nvPicPr>
          <p:cNvPr id="5" name="Picture 4">
            <a:extLst>
              <a:ext uri="{FF2B5EF4-FFF2-40B4-BE49-F238E27FC236}">
                <a16:creationId xmlns:a16="http://schemas.microsoft.com/office/drawing/2014/main" id="{D0D5D7EE-7358-415D-96F5-DFAE26D5ED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08" r="23570"/>
          <a:stretch/>
        </p:blipFill>
        <p:spPr bwMode="auto">
          <a:xfrm>
            <a:off x="1512826" y="4356346"/>
            <a:ext cx="4191478" cy="147519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CCE9A645-010D-4354-A1BB-C9720DD5B5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3952" y="4488811"/>
            <a:ext cx="2945249" cy="10558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1">
            <a:extLst>
              <a:ext uri="{FF2B5EF4-FFF2-40B4-BE49-F238E27FC236}">
                <a16:creationId xmlns:a16="http://schemas.microsoft.com/office/drawing/2014/main" id="{6E0AA588-ED4E-4702-8405-3F5B0E68B794}"/>
              </a:ext>
            </a:extLst>
          </p:cNvPr>
          <p:cNvSpPr txBox="1">
            <a:spLocks noChangeArrowheads="1"/>
          </p:cNvSpPr>
          <p:nvPr/>
        </p:nvSpPr>
        <p:spPr bwMode="auto">
          <a:xfrm>
            <a:off x="1675745" y="5830889"/>
            <a:ext cx="402855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Bir anakart üzerindeki PCI soketi</a:t>
            </a:r>
          </a:p>
        </p:txBody>
      </p:sp>
      <p:sp>
        <p:nvSpPr>
          <p:cNvPr id="8" name="TextBox 6">
            <a:extLst>
              <a:ext uri="{FF2B5EF4-FFF2-40B4-BE49-F238E27FC236}">
                <a16:creationId xmlns:a16="http://schemas.microsoft.com/office/drawing/2014/main" id="{0016B1E2-88DE-450B-B61D-E49A5A2ACE2D}"/>
              </a:ext>
            </a:extLst>
          </p:cNvPr>
          <p:cNvSpPr txBox="1">
            <a:spLocks noChangeArrowheads="1"/>
          </p:cNvSpPr>
          <p:nvPr/>
        </p:nvSpPr>
        <p:spPr bwMode="auto">
          <a:xfrm>
            <a:off x="8268702" y="5830889"/>
            <a:ext cx="201428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PCI veri yolu kablosu</a:t>
            </a:r>
          </a:p>
        </p:txBody>
      </p:sp>
    </p:spTree>
    <p:extLst>
      <p:ext uri="{BB962C8B-B14F-4D97-AF65-F5344CB8AC3E}">
        <p14:creationId xmlns:p14="http://schemas.microsoft.com/office/powerpoint/2010/main" val="6892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US" dirty="0"/>
              <a:t>Otobüs Terminolojisi</a:t>
            </a:r>
          </a:p>
        </p:txBody>
      </p:sp>
      <p:sp>
        <p:nvSpPr>
          <p:cNvPr id="6" name="Rectangle 3">
            <a:extLst>
              <a:ext uri="{FF2B5EF4-FFF2-40B4-BE49-F238E27FC236}">
                <a16:creationId xmlns:a16="http://schemas.microsoft.com/office/drawing/2014/main" id="{25858B3E-ABB9-4CF9-9E01-B55DDC26533E}"/>
              </a:ext>
            </a:extLst>
          </p:cNvPr>
          <p:cNvSpPr txBox="1">
            <a:spLocks noChangeArrowheads="1"/>
          </p:cNvSpPr>
          <p:nvPr/>
        </p:nvSpPr>
        <p:spPr bwMode="auto">
          <a:xfrm>
            <a:off x="-169267" y="1018382"/>
            <a:ext cx="10866954"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9750" indent="-457200" eaLnBrk="0" hangingPunct="0">
              <a:defRPr sz="2400">
                <a:solidFill>
                  <a:schemeClr val="tx1"/>
                </a:solidFill>
                <a:latin typeface="Times New Roman" pitchFamily="18" charset="0"/>
                <a:cs typeface="Arial" pitchFamily="34" charset="0"/>
              </a:defRPr>
            </a:lvl1pPr>
            <a:lvl2pPr marL="746125" indent="-34290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l" rtl="0" eaLnBrk="1" hangingPunct="1">
              <a:lnSpc>
                <a:spcPct val="90000"/>
              </a:lnSpc>
              <a:spcBef>
                <a:spcPts val="600"/>
              </a:spcBef>
              <a:buClr>
                <a:schemeClr val="tx2"/>
              </a:buClr>
              <a:buSzPct val="80000"/>
              <a:buFont typeface="Wingdings" pitchFamily="2" charset="2"/>
              <a:buChar char="§"/>
            </a:pPr>
            <a:endParaRPr lang="en-US" sz="2200" dirty="0">
              <a:cs typeface="Times New Roman" pitchFamily="18" charset="0"/>
            </a:endParaRPr>
          </a:p>
        </p:txBody>
      </p:sp>
      <p:sp>
        <p:nvSpPr>
          <p:cNvPr id="7" name="Rectangle 6">
            <a:extLst>
              <a:ext uri="{FF2B5EF4-FFF2-40B4-BE49-F238E27FC236}">
                <a16:creationId xmlns:a16="http://schemas.microsoft.com/office/drawing/2014/main" id="{6583D36C-7E62-4391-A528-B51636943996}"/>
              </a:ext>
            </a:extLst>
          </p:cNvPr>
          <p:cNvSpPr/>
          <p:nvPr/>
        </p:nvSpPr>
        <p:spPr bwMode="auto">
          <a:xfrm>
            <a:off x="1129858" y="1092200"/>
            <a:ext cx="1167944" cy="5072063"/>
          </a:xfrm>
          <a:prstGeom prst="rect">
            <a:avLst/>
          </a:prstGeom>
          <a:solidFill>
            <a:schemeClr val="tx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dirty="0">
                <a:cs typeface="+mn-cs"/>
              </a:rPr>
              <a:t>Usta</a:t>
            </a:r>
          </a:p>
        </p:txBody>
      </p:sp>
      <p:sp>
        <p:nvSpPr>
          <p:cNvPr id="8" name="Flowchart: Manual Operation 7">
            <a:extLst>
              <a:ext uri="{FF2B5EF4-FFF2-40B4-BE49-F238E27FC236}">
                <a16:creationId xmlns:a16="http://schemas.microsoft.com/office/drawing/2014/main" id="{F917656A-4D1A-4953-9456-742870BA45ED}"/>
              </a:ext>
            </a:extLst>
          </p:cNvPr>
          <p:cNvSpPr/>
          <p:nvPr/>
        </p:nvSpPr>
        <p:spPr bwMode="auto">
          <a:xfrm rot="5400000">
            <a:off x="3445831" y="4762705"/>
            <a:ext cx="1762125" cy="1040993"/>
          </a:xfrm>
          <a:prstGeom prst="flowChartManualOperation">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9" name="Straight Connector 8">
            <a:extLst>
              <a:ext uri="{FF2B5EF4-FFF2-40B4-BE49-F238E27FC236}">
                <a16:creationId xmlns:a16="http://schemas.microsoft.com/office/drawing/2014/main" id="{F9C19967-1B0B-44EC-9F37-89B73B4289F4}"/>
              </a:ext>
            </a:extLst>
          </p:cNvPr>
          <p:cNvCxnSpPr/>
          <p:nvPr/>
        </p:nvCxnSpPr>
        <p:spPr bwMode="auto">
          <a:xfrm>
            <a:off x="2297803" y="1512888"/>
            <a:ext cx="5033584" cy="4762"/>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0B309C43-58DD-4D18-B497-12C3D8B7A475}"/>
              </a:ext>
            </a:extLst>
          </p:cNvPr>
          <p:cNvCxnSpPr/>
          <p:nvPr/>
        </p:nvCxnSpPr>
        <p:spPr bwMode="auto">
          <a:xfrm>
            <a:off x="6920913" y="1822450"/>
            <a:ext cx="0" cy="2349500"/>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11" name="Straight Arrow Connector 10">
            <a:extLst>
              <a:ext uri="{FF2B5EF4-FFF2-40B4-BE49-F238E27FC236}">
                <a16:creationId xmlns:a16="http://schemas.microsoft.com/office/drawing/2014/main" id="{A194199E-1616-4011-B551-B698AB77CC29}"/>
              </a:ext>
            </a:extLst>
          </p:cNvPr>
          <p:cNvCxnSpPr/>
          <p:nvPr/>
        </p:nvCxnSpPr>
        <p:spPr bwMode="auto">
          <a:xfrm>
            <a:off x="6920914" y="2039938"/>
            <a:ext cx="1459930"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12" name="Straight Connector 11">
            <a:extLst>
              <a:ext uri="{FF2B5EF4-FFF2-40B4-BE49-F238E27FC236}">
                <a16:creationId xmlns:a16="http://schemas.microsoft.com/office/drawing/2014/main" id="{6341F761-231F-41E3-B5D8-9D6D67AF95BC}"/>
              </a:ext>
            </a:extLst>
          </p:cNvPr>
          <p:cNvCxnSpPr/>
          <p:nvPr/>
        </p:nvCxnSpPr>
        <p:spPr bwMode="auto">
          <a:xfrm>
            <a:off x="2297802" y="1806575"/>
            <a:ext cx="4623111" cy="1588"/>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47583265-1476-4F40-A7A2-99603799F208}"/>
              </a:ext>
            </a:extLst>
          </p:cNvPr>
          <p:cNvCxnSpPr/>
          <p:nvPr/>
        </p:nvCxnSpPr>
        <p:spPr bwMode="auto">
          <a:xfrm>
            <a:off x="7318692" y="1508125"/>
            <a:ext cx="12695" cy="2393950"/>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14" name="Straight Arrow Connector 13">
            <a:extLst>
              <a:ext uri="{FF2B5EF4-FFF2-40B4-BE49-F238E27FC236}">
                <a16:creationId xmlns:a16="http://schemas.microsoft.com/office/drawing/2014/main" id="{BEDAC4C6-D76F-4AE2-A981-D5F1D481A893}"/>
              </a:ext>
            </a:extLst>
          </p:cNvPr>
          <p:cNvCxnSpPr/>
          <p:nvPr/>
        </p:nvCxnSpPr>
        <p:spPr bwMode="auto">
          <a:xfrm>
            <a:off x="5166882" y="2274888"/>
            <a:ext cx="3213962"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1C9F564F-377E-4BBB-805A-0F6D327323C8}"/>
              </a:ext>
            </a:extLst>
          </p:cNvPr>
          <p:cNvCxnSpPr/>
          <p:nvPr/>
        </p:nvCxnSpPr>
        <p:spPr bwMode="auto">
          <a:xfrm>
            <a:off x="6548526" y="3341688"/>
            <a:ext cx="1832317"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F7AAEBB5-90F4-4912-A2CF-6B927FA4E028}"/>
              </a:ext>
            </a:extLst>
          </p:cNvPr>
          <p:cNvCxnSpPr/>
          <p:nvPr/>
        </p:nvCxnSpPr>
        <p:spPr bwMode="auto">
          <a:xfrm>
            <a:off x="6193065" y="4402138"/>
            <a:ext cx="2187778"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cxnSp>
        <p:nvCxnSpPr>
          <p:cNvPr id="17" name="Straight Connector 16">
            <a:extLst>
              <a:ext uri="{FF2B5EF4-FFF2-40B4-BE49-F238E27FC236}">
                <a16:creationId xmlns:a16="http://schemas.microsoft.com/office/drawing/2014/main" id="{A7CCFE54-AC7C-4E0E-B06A-21065373AF7E}"/>
              </a:ext>
            </a:extLst>
          </p:cNvPr>
          <p:cNvCxnSpPr/>
          <p:nvPr/>
        </p:nvCxnSpPr>
        <p:spPr bwMode="auto">
          <a:xfrm>
            <a:off x="6544294" y="2632076"/>
            <a:ext cx="4232" cy="709613"/>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F859B249-4F06-4210-9318-9F76C9FA1E8E}"/>
              </a:ext>
            </a:extLst>
          </p:cNvPr>
          <p:cNvCxnSpPr/>
          <p:nvPr/>
        </p:nvCxnSpPr>
        <p:spPr bwMode="auto">
          <a:xfrm>
            <a:off x="6193064" y="3013075"/>
            <a:ext cx="0" cy="1389063"/>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4E177B9-6DDC-4DB7-B2D4-7C2092E7F179}"/>
              </a:ext>
            </a:extLst>
          </p:cNvPr>
          <p:cNvCxnSpPr/>
          <p:nvPr/>
        </p:nvCxnSpPr>
        <p:spPr bwMode="auto">
          <a:xfrm>
            <a:off x="5166881" y="2632075"/>
            <a:ext cx="1381644" cy="0"/>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3E56044C-05D4-430A-919B-32C1FAF57CDC}"/>
              </a:ext>
            </a:extLst>
          </p:cNvPr>
          <p:cNvCxnSpPr/>
          <p:nvPr/>
        </p:nvCxnSpPr>
        <p:spPr bwMode="auto">
          <a:xfrm>
            <a:off x="5065321" y="3013075"/>
            <a:ext cx="1127743" cy="0"/>
          </a:xfrm>
          <a:prstGeom prst="line">
            <a:avLst/>
          </a:prstGeom>
          <a:noFill/>
          <a:ln w="19050" cap="flat" cmpd="sng" algn="ctr">
            <a:solidFill>
              <a:schemeClr val="tx1">
                <a:lumMod val="50000"/>
                <a:lumOff val="50000"/>
              </a:schemeClr>
            </a:solidFill>
            <a:prstDash val="solid"/>
            <a:round/>
            <a:headEnd type="none" w="med" len="med"/>
            <a:tailEnd type="none" w="med" len="med"/>
          </a:ln>
          <a:effectLst/>
        </p:spPr>
      </p:cxnSp>
      <p:cxnSp>
        <p:nvCxnSpPr>
          <p:cNvPr id="21" name="Straight Arrow Connector 20">
            <a:extLst>
              <a:ext uri="{FF2B5EF4-FFF2-40B4-BE49-F238E27FC236}">
                <a16:creationId xmlns:a16="http://schemas.microsoft.com/office/drawing/2014/main" id="{CB3F4C54-45F6-423E-A11F-38697B19267D}"/>
              </a:ext>
            </a:extLst>
          </p:cNvPr>
          <p:cNvCxnSpPr/>
          <p:nvPr/>
        </p:nvCxnSpPr>
        <p:spPr bwMode="auto">
          <a:xfrm flipH="1">
            <a:off x="2297802" y="5019675"/>
            <a:ext cx="1508595" cy="635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4399D3CC-F4F1-4106-9C68-D7D82F489D41}"/>
              </a:ext>
            </a:extLst>
          </p:cNvPr>
          <p:cNvCxnSpPr/>
          <p:nvPr/>
        </p:nvCxnSpPr>
        <p:spPr bwMode="auto">
          <a:xfrm>
            <a:off x="4284577" y="3063875"/>
            <a:ext cx="0" cy="1525588"/>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23" name="TextBox 74">
            <a:extLst>
              <a:ext uri="{FF2B5EF4-FFF2-40B4-BE49-F238E27FC236}">
                <a16:creationId xmlns:a16="http://schemas.microsoft.com/office/drawing/2014/main" id="{07F4ACFA-0FCA-421F-B677-17E506E44EF6}"/>
              </a:ext>
            </a:extLst>
          </p:cNvPr>
          <p:cNvSpPr txBox="1">
            <a:spLocks noChangeArrowheads="1"/>
          </p:cNvSpPr>
          <p:nvPr/>
        </p:nvSpPr>
        <p:spPr bwMode="auto">
          <a:xfrm rot="-5400000">
            <a:off x="3661742" y="5021591"/>
            <a:ext cx="1273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b="0" dirty="0"/>
              <a:t>Köle</a:t>
            </a:r>
          </a:p>
          <a:p>
            <a:pPr algn="ctr" rtl="0" eaLnBrk="1" hangingPunct="1"/>
            <a:r>
              <a:rPr lang="en-GB" b="0" dirty="0"/>
              <a:t>Çoklayıcı</a:t>
            </a:r>
          </a:p>
        </p:txBody>
      </p:sp>
      <p:cxnSp>
        <p:nvCxnSpPr>
          <p:cNvPr id="24" name="Straight Arrow Connector 23">
            <a:extLst>
              <a:ext uri="{FF2B5EF4-FFF2-40B4-BE49-F238E27FC236}">
                <a16:creationId xmlns:a16="http://schemas.microsoft.com/office/drawing/2014/main" id="{8BB170E8-F82E-4415-9129-BCA91556EB85}"/>
              </a:ext>
            </a:extLst>
          </p:cNvPr>
          <p:cNvCxnSpPr/>
          <p:nvPr/>
        </p:nvCxnSpPr>
        <p:spPr bwMode="auto">
          <a:xfrm>
            <a:off x="4341704" y="1806575"/>
            <a:ext cx="0" cy="32385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25" name="TextBox 86">
            <a:extLst>
              <a:ext uri="{FF2B5EF4-FFF2-40B4-BE49-F238E27FC236}">
                <a16:creationId xmlns:a16="http://schemas.microsoft.com/office/drawing/2014/main" id="{9954D2A3-196D-46F0-B43B-67DACEBF34E6}"/>
              </a:ext>
            </a:extLst>
          </p:cNvPr>
          <p:cNvSpPr txBox="1">
            <a:spLocks noChangeArrowheads="1"/>
          </p:cNvSpPr>
          <p:nvPr/>
        </p:nvSpPr>
        <p:spPr bwMode="auto">
          <a:xfrm>
            <a:off x="3645593" y="3576639"/>
            <a:ext cx="1392223"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Çoklayıcı</a:t>
            </a:r>
          </a:p>
          <a:p>
            <a:pPr algn="ctr" rtl="0" eaLnBrk="1" hangingPunct="1"/>
            <a:r>
              <a:rPr lang="en-GB" sz="1200" dirty="0"/>
              <a:t>Seçiniz</a:t>
            </a:r>
          </a:p>
        </p:txBody>
      </p:sp>
      <p:sp>
        <p:nvSpPr>
          <p:cNvPr id="26" name="Oval 25">
            <a:extLst>
              <a:ext uri="{FF2B5EF4-FFF2-40B4-BE49-F238E27FC236}">
                <a16:creationId xmlns:a16="http://schemas.microsoft.com/office/drawing/2014/main" id="{120245A4-E522-4504-A43D-59DA86883F6B}"/>
              </a:ext>
            </a:extLst>
          </p:cNvPr>
          <p:cNvSpPr/>
          <p:nvPr/>
        </p:nvSpPr>
        <p:spPr bwMode="auto">
          <a:xfrm>
            <a:off x="7629719" y="1444626"/>
            <a:ext cx="165036" cy="125413"/>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7" name="Oval 26">
            <a:extLst>
              <a:ext uri="{FF2B5EF4-FFF2-40B4-BE49-F238E27FC236}">
                <a16:creationId xmlns:a16="http://schemas.microsoft.com/office/drawing/2014/main" id="{6FC49C0F-D9A2-4F53-9506-308ED63D0AC1}"/>
              </a:ext>
            </a:extLst>
          </p:cNvPr>
          <p:cNvSpPr/>
          <p:nvPr/>
        </p:nvSpPr>
        <p:spPr bwMode="auto">
          <a:xfrm>
            <a:off x="4259187" y="1744663"/>
            <a:ext cx="165036" cy="125412"/>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28" name="Rectangle 27">
            <a:extLst>
              <a:ext uri="{FF2B5EF4-FFF2-40B4-BE49-F238E27FC236}">
                <a16:creationId xmlns:a16="http://schemas.microsoft.com/office/drawing/2014/main" id="{9367FE8C-2A6C-406A-989D-94B3B6FD1878}"/>
              </a:ext>
            </a:extLst>
          </p:cNvPr>
          <p:cNvSpPr/>
          <p:nvPr/>
        </p:nvSpPr>
        <p:spPr bwMode="auto">
          <a:xfrm>
            <a:off x="3484789" y="2143125"/>
            <a:ext cx="1682092" cy="977900"/>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dirty="0">
                <a:cs typeface="+mn-cs"/>
              </a:rPr>
              <a:t>Adres</a:t>
            </a:r>
          </a:p>
          <a:p>
            <a:pPr algn="ctr" rtl="0">
              <a:defRPr/>
            </a:pPr>
            <a:r>
              <a:rPr lang="en-GB" dirty="0">
                <a:cs typeface="+mn-cs"/>
              </a:rPr>
              <a:t>Kod çözücü</a:t>
            </a:r>
          </a:p>
        </p:txBody>
      </p:sp>
      <p:cxnSp>
        <p:nvCxnSpPr>
          <p:cNvPr id="29" name="Straight Connector 28">
            <a:extLst>
              <a:ext uri="{FF2B5EF4-FFF2-40B4-BE49-F238E27FC236}">
                <a16:creationId xmlns:a16="http://schemas.microsoft.com/office/drawing/2014/main" id="{8BCDAC65-A3F5-49AB-AD1E-F260787E43B6}"/>
              </a:ext>
            </a:extLst>
          </p:cNvPr>
          <p:cNvCxnSpPr/>
          <p:nvPr/>
        </p:nvCxnSpPr>
        <p:spPr bwMode="auto">
          <a:xfrm flipV="1">
            <a:off x="2297803" y="1227139"/>
            <a:ext cx="5414435" cy="3175"/>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52A2839E-9DA2-434F-A91A-E930BB0F0F8E}"/>
              </a:ext>
            </a:extLst>
          </p:cNvPr>
          <p:cNvCxnSpPr/>
          <p:nvPr/>
        </p:nvCxnSpPr>
        <p:spPr bwMode="auto">
          <a:xfrm>
            <a:off x="7699542" y="1239839"/>
            <a:ext cx="0" cy="2389187"/>
          </a:xfrm>
          <a:prstGeom prst="line">
            <a:avLst/>
          </a:prstGeom>
          <a:noFill/>
          <a:ln w="38100" cap="flat" cmpd="sng" algn="ctr">
            <a:solidFill>
              <a:schemeClr val="tx1">
                <a:lumMod val="50000"/>
                <a:lumOff val="50000"/>
              </a:schemeClr>
            </a:solidFill>
            <a:prstDash val="solid"/>
            <a:round/>
            <a:headEnd type="none" w="med" len="med"/>
            <a:tailEnd type="none" w="med" len="med"/>
          </a:ln>
          <a:effectLst/>
        </p:spPr>
      </p:cxnSp>
      <p:cxnSp>
        <p:nvCxnSpPr>
          <p:cNvPr id="31" name="Straight Arrow Connector 30">
            <a:extLst>
              <a:ext uri="{FF2B5EF4-FFF2-40B4-BE49-F238E27FC236}">
                <a16:creationId xmlns:a16="http://schemas.microsoft.com/office/drawing/2014/main" id="{D4D018F4-13DA-4074-A6EE-BFAEA6791883}"/>
              </a:ext>
            </a:extLst>
          </p:cNvPr>
          <p:cNvCxnSpPr/>
          <p:nvPr/>
        </p:nvCxnSpPr>
        <p:spPr bwMode="auto">
          <a:xfrm>
            <a:off x="7712237" y="1497013"/>
            <a:ext cx="668605"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32" name="Straight Arrow Connector 31">
            <a:extLst>
              <a:ext uri="{FF2B5EF4-FFF2-40B4-BE49-F238E27FC236}">
                <a16:creationId xmlns:a16="http://schemas.microsoft.com/office/drawing/2014/main" id="{4021DC1B-0FFF-445C-A43D-9CDF3A617AA3}"/>
              </a:ext>
            </a:extLst>
          </p:cNvPr>
          <p:cNvCxnSpPr/>
          <p:nvPr/>
        </p:nvCxnSpPr>
        <p:spPr bwMode="auto">
          <a:xfrm>
            <a:off x="7303880" y="1770063"/>
            <a:ext cx="1076963"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33" name="Oval 32">
            <a:extLst>
              <a:ext uri="{FF2B5EF4-FFF2-40B4-BE49-F238E27FC236}">
                <a16:creationId xmlns:a16="http://schemas.microsoft.com/office/drawing/2014/main" id="{3E90CDEB-3685-487D-96D6-6EACC17D4B7F}"/>
              </a:ext>
            </a:extLst>
          </p:cNvPr>
          <p:cNvSpPr/>
          <p:nvPr/>
        </p:nvSpPr>
        <p:spPr bwMode="auto">
          <a:xfrm>
            <a:off x="7238289" y="1692276"/>
            <a:ext cx="167151" cy="123825"/>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4" name="Oval 33">
            <a:extLst>
              <a:ext uri="{FF2B5EF4-FFF2-40B4-BE49-F238E27FC236}">
                <a16:creationId xmlns:a16="http://schemas.microsoft.com/office/drawing/2014/main" id="{C7B3A5BF-BD1B-4116-9965-D7CA3226BA88}"/>
              </a:ext>
            </a:extLst>
          </p:cNvPr>
          <p:cNvSpPr/>
          <p:nvPr/>
        </p:nvSpPr>
        <p:spPr bwMode="auto">
          <a:xfrm>
            <a:off x="6838395" y="1962150"/>
            <a:ext cx="165036" cy="125413"/>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35" name="Straight Arrow Connector 34">
            <a:extLst>
              <a:ext uri="{FF2B5EF4-FFF2-40B4-BE49-F238E27FC236}">
                <a16:creationId xmlns:a16="http://schemas.microsoft.com/office/drawing/2014/main" id="{013E5782-FCEF-48A6-A507-EFC0CBE5D88F}"/>
              </a:ext>
            </a:extLst>
          </p:cNvPr>
          <p:cNvCxnSpPr/>
          <p:nvPr/>
        </p:nvCxnSpPr>
        <p:spPr bwMode="auto">
          <a:xfrm>
            <a:off x="6920914" y="3095625"/>
            <a:ext cx="1459930"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36" name="Oval 35">
            <a:extLst>
              <a:ext uri="{FF2B5EF4-FFF2-40B4-BE49-F238E27FC236}">
                <a16:creationId xmlns:a16="http://schemas.microsoft.com/office/drawing/2014/main" id="{74EC8459-783D-4644-9B62-514B9853BD28}"/>
              </a:ext>
            </a:extLst>
          </p:cNvPr>
          <p:cNvSpPr/>
          <p:nvPr/>
        </p:nvSpPr>
        <p:spPr bwMode="auto">
          <a:xfrm>
            <a:off x="7629719" y="2501901"/>
            <a:ext cx="165036" cy="123825"/>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37" name="Straight Arrow Connector 36">
            <a:extLst>
              <a:ext uri="{FF2B5EF4-FFF2-40B4-BE49-F238E27FC236}">
                <a16:creationId xmlns:a16="http://schemas.microsoft.com/office/drawing/2014/main" id="{FB72CFC1-2169-4E06-854C-5CDD41DBF03D}"/>
              </a:ext>
            </a:extLst>
          </p:cNvPr>
          <p:cNvCxnSpPr/>
          <p:nvPr/>
        </p:nvCxnSpPr>
        <p:spPr bwMode="auto">
          <a:xfrm>
            <a:off x="7712237" y="2554288"/>
            <a:ext cx="668605"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38" name="Straight Arrow Connector 37">
            <a:extLst>
              <a:ext uri="{FF2B5EF4-FFF2-40B4-BE49-F238E27FC236}">
                <a16:creationId xmlns:a16="http://schemas.microsoft.com/office/drawing/2014/main" id="{F92515C8-3E5F-4B43-8D20-75C9D56C4460}"/>
              </a:ext>
            </a:extLst>
          </p:cNvPr>
          <p:cNvCxnSpPr/>
          <p:nvPr/>
        </p:nvCxnSpPr>
        <p:spPr bwMode="auto">
          <a:xfrm>
            <a:off x="7303880" y="2825750"/>
            <a:ext cx="1076963"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39" name="Oval 38">
            <a:extLst>
              <a:ext uri="{FF2B5EF4-FFF2-40B4-BE49-F238E27FC236}">
                <a16:creationId xmlns:a16="http://schemas.microsoft.com/office/drawing/2014/main" id="{04B7D451-2D69-46F3-BCF9-ACC412AEAB59}"/>
              </a:ext>
            </a:extLst>
          </p:cNvPr>
          <p:cNvSpPr/>
          <p:nvPr/>
        </p:nvSpPr>
        <p:spPr bwMode="auto">
          <a:xfrm>
            <a:off x="7238289" y="2747963"/>
            <a:ext cx="167151" cy="125412"/>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40" name="Oval 39">
            <a:extLst>
              <a:ext uri="{FF2B5EF4-FFF2-40B4-BE49-F238E27FC236}">
                <a16:creationId xmlns:a16="http://schemas.microsoft.com/office/drawing/2014/main" id="{D7444E11-40C4-45D1-8507-AFE75E7B104E}"/>
              </a:ext>
            </a:extLst>
          </p:cNvPr>
          <p:cNvSpPr/>
          <p:nvPr/>
        </p:nvSpPr>
        <p:spPr bwMode="auto">
          <a:xfrm>
            <a:off x="6838395" y="3019426"/>
            <a:ext cx="165036" cy="123825"/>
          </a:xfrm>
          <a:prstGeom prst="ellipse">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41" name="Straight Arrow Connector 40">
            <a:extLst>
              <a:ext uri="{FF2B5EF4-FFF2-40B4-BE49-F238E27FC236}">
                <a16:creationId xmlns:a16="http://schemas.microsoft.com/office/drawing/2014/main" id="{E2F877F9-697E-41F2-99FA-E7D31BF9D8A8}"/>
              </a:ext>
            </a:extLst>
          </p:cNvPr>
          <p:cNvCxnSpPr/>
          <p:nvPr/>
        </p:nvCxnSpPr>
        <p:spPr bwMode="auto">
          <a:xfrm>
            <a:off x="6920914" y="4171950"/>
            <a:ext cx="1459930"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42" name="Straight Arrow Connector 41">
            <a:extLst>
              <a:ext uri="{FF2B5EF4-FFF2-40B4-BE49-F238E27FC236}">
                <a16:creationId xmlns:a16="http://schemas.microsoft.com/office/drawing/2014/main" id="{DB19C006-CA68-4BC3-BA64-705A28D028B3}"/>
              </a:ext>
            </a:extLst>
          </p:cNvPr>
          <p:cNvCxnSpPr/>
          <p:nvPr/>
        </p:nvCxnSpPr>
        <p:spPr bwMode="auto">
          <a:xfrm>
            <a:off x="7712237" y="3629025"/>
            <a:ext cx="668605"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43" name="Straight Arrow Connector 42">
            <a:extLst>
              <a:ext uri="{FF2B5EF4-FFF2-40B4-BE49-F238E27FC236}">
                <a16:creationId xmlns:a16="http://schemas.microsoft.com/office/drawing/2014/main" id="{085B0388-0898-4C48-AC9A-B58D18820E94}"/>
              </a:ext>
            </a:extLst>
          </p:cNvPr>
          <p:cNvCxnSpPr/>
          <p:nvPr/>
        </p:nvCxnSpPr>
        <p:spPr bwMode="auto">
          <a:xfrm>
            <a:off x="7303880" y="3902075"/>
            <a:ext cx="1076963" cy="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44" name="Rectangle 43">
            <a:extLst>
              <a:ext uri="{FF2B5EF4-FFF2-40B4-BE49-F238E27FC236}">
                <a16:creationId xmlns:a16="http://schemas.microsoft.com/office/drawing/2014/main" id="{ACEED138-48BE-40AC-A3E3-35B26CE5CD44}"/>
              </a:ext>
            </a:extLst>
          </p:cNvPr>
          <p:cNvSpPr/>
          <p:nvPr/>
        </p:nvSpPr>
        <p:spPr bwMode="auto">
          <a:xfrm>
            <a:off x="8380843" y="1395414"/>
            <a:ext cx="1912719" cy="962025"/>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dirty="0">
                <a:cs typeface="+mn-cs"/>
              </a:rPr>
              <a:t>Köle 1</a:t>
            </a:r>
          </a:p>
        </p:txBody>
      </p:sp>
      <p:sp>
        <p:nvSpPr>
          <p:cNvPr id="45" name="Rectangle 44">
            <a:extLst>
              <a:ext uri="{FF2B5EF4-FFF2-40B4-BE49-F238E27FC236}">
                <a16:creationId xmlns:a16="http://schemas.microsoft.com/office/drawing/2014/main" id="{0833090D-8F8C-4D32-A314-B8EA848552F2}"/>
              </a:ext>
            </a:extLst>
          </p:cNvPr>
          <p:cNvSpPr/>
          <p:nvPr/>
        </p:nvSpPr>
        <p:spPr bwMode="auto">
          <a:xfrm>
            <a:off x="8380843" y="2459039"/>
            <a:ext cx="1912719" cy="962025"/>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dirty="0">
                <a:cs typeface="+mn-cs"/>
              </a:rPr>
              <a:t>Köle 2</a:t>
            </a:r>
          </a:p>
        </p:txBody>
      </p:sp>
      <p:sp>
        <p:nvSpPr>
          <p:cNvPr id="46" name="Rectangle 45">
            <a:extLst>
              <a:ext uri="{FF2B5EF4-FFF2-40B4-BE49-F238E27FC236}">
                <a16:creationId xmlns:a16="http://schemas.microsoft.com/office/drawing/2014/main" id="{6E24E2C2-BCE5-41ED-8C66-25CDA209730B}"/>
              </a:ext>
            </a:extLst>
          </p:cNvPr>
          <p:cNvSpPr/>
          <p:nvPr/>
        </p:nvSpPr>
        <p:spPr bwMode="auto">
          <a:xfrm>
            <a:off x="8380843" y="3543301"/>
            <a:ext cx="1912719" cy="962025"/>
          </a:xfrm>
          <a:prstGeom prst="rect">
            <a:avLst/>
          </a:prstGeom>
          <a:solidFill>
            <a:schemeClr val="accent3">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dirty="0">
                <a:cs typeface="+mn-cs"/>
              </a:rPr>
              <a:t>Köle 3</a:t>
            </a:r>
          </a:p>
        </p:txBody>
      </p:sp>
      <p:cxnSp>
        <p:nvCxnSpPr>
          <p:cNvPr id="47" name="Elbow Connector 51">
            <a:extLst>
              <a:ext uri="{FF2B5EF4-FFF2-40B4-BE49-F238E27FC236}">
                <a16:creationId xmlns:a16="http://schemas.microsoft.com/office/drawing/2014/main" id="{FBA55CBB-282D-44F8-AA03-01055F3195DD}"/>
              </a:ext>
            </a:extLst>
          </p:cNvPr>
          <p:cNvCxnSpPr/>
          <p:nvPr/>
        </p:nvCxnSpPr>
        <p:spPr bwMode="auto">
          <a:xfrm rot="10800000" flipV="1">
            <a:off x="4847391" y="3863976"/>
            <a:ext cx="5446172" cy="803275"/>
          </a:xfrm>
          <a:prstGeom prst="bentConnector3">
            <a:avLst>
              <a:gd name="adj1" fmla="val -3371"/>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48" name="Elbow Connector 52">
            <a:extLst>
              <a:ext uri="{FF2B5EF4-FFF2-40B4-BE49-F238E27FC236}">
                <a16:creationId xmlns:a16="http://schemas.microsoft.com/office/drawing/2014/main" id="{C374E9C8-FFDA-4B9E-B068-0110681EFAC6}"/>
              </a:ext>
            </a:extLst>
          </p:cNvPr>
          <p:cNvCxnSpPr/>
          <p:nvPr/>
        </p:nvCxnSpPr>
        <p:spPr bwMode="auto">
          <a:xfrm rot="10800000" flipV="1">
            <a:off x="4847391" y="4171951"/>
            <a:ext cx="5446172" cy="676275"/>
          </a:xfrm>
          <a:prstGeom prst="bentConnector3">
            <a:avLst>
              <a:gd name="adj1" fmla="val -6634"/>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49" name="Elbow Connector 53">
            <a:extLst>
              <a:ext uri="{FF2B5EF4-FFF2-40B4-BE49-F238E27FC236}">
                <a16:creationId xmlns:a16="http://schemas.microsoft.com/office/drawing/2014/main" id="{DB215F79-704B-42F8-87CC-867DA48E0CD0}"/>
              </a:ext>
            </a:extLst>
          </p:cNvPr>
          <p:cNvCxnSpPr/>
          <p:nvPr/>
        </p:nvCxnSpPr>
        <p:spPr bwMode="auto">
          <a:xfrm rot="10800000" flipV="1">
            <a:off x="4847391" y="2825750"/>
            <a:ext cx="5446172" cy="2413000"/>
          </a:xfrm>
          <a:prstGeom prst="bentConnector3">
            <a:avLst>
              <a:gd name="adj1" fmla="val -12460"/>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0" name="Elbow Connector 54">
            <a:extLst>
              <a:ext uri="{FF2B5EF4-FFF2-40B4-BE49-F238E27FC236}">
                <a16:creationId xmlns:a16="http://schemas.microsoft.com/office/drawing/2014/main" id="{2BCC35F4-1100-4654-8D58-18B6B705D051}"/>
              </a:ext>
            </a:extLst>
          </p:cNvPr>
          <p:cNvCxnSpPr/>
          <p:nvPr/>
        </p:nvCxnSpPr>
        <p:spPr bwMode="auto">
          <a:xfrm rot="10800000" flipV="1">
            <a:off x="4847391" y="3063875"/>
            <a:ext cx="5446172" cy="2355850"/>
          </a:xfrm>
          <a:prstGeom prst="bentConnector3">
            <a:avLst>
              <a:gd name="adj1" fmla="val -15957"/>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1" name="Elbow Connector 55">
            <a:extLst>
              <a:ext uri="{FF2B5EF4-FFF2-40B4-BE49-F238E27FC236}">
                <a16:creationId xmlns:a16="http://schemas.microsoft.com/office/drawing/2014/main" id="{B56A7224-3F58-4C29-985B-E4BAC3233A40}"/>
              </a:ext>
            </a:extLst>
          </p:cNvPr>
          <p:cNvCxnSpPr/>
          <p:nvPr/>
        </p:nvCxnSpPr>
        <p:spPr bwMode="auto">
          <a:xfrm rot="10800000" flipV="1">
            <a:off x="4847391" y="1770064"/>
            <a:ext cx="5446172" cy="4040187"/>
          </a:xfrm>
          <a:prstGeom prst="bentConnector3">
            <a:avLst>
              <a:gd name="adj1" fmla="val -23647"/>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2" name="Elbow Connector 56">
            <a:extLst>
              <a:ext uri="{FF2B5EF4-FFF2-40B4-BE49-F238E27FC236}">
                <a16:creationId xmlns:a16="http://schemas.microsoft.com/office/drawing/2014/main" id="{F5AF0D35-F171-4D0D-BB29-37270C727653}"/>
              </a:ext>
            </a:extLst>
          </p:cNvPr>
          <p:cNvCxnSpPr/>
          <p:nvPr/>
        </p:nvCxnSpPr>
        <p:spPr bwMode="auto">
          <a:xfrm rot="10800000" flipV="1">
            <a:off x="4847391" y="2025650"/>
            <a:ext cx="5446172" cy="3965575"/>
          </a:xfrm>
          <a:prstGeom prst="bentConnector3">
            <a:avLst>
              <a:gd name="adj1" fmla="val -27376"/>
            </a:avLst>
          </a:prstGeom>
          <a:noFill/>
          <a:ln w="38100" cap="flat" cmpd="sng" algn="ctr">
            <a:solidFill>
              <a:schemeClr val="tx1">
                <a:lumMod val="50000"/>
                <a:lumOff val="50000"/>
              </a:schemeClr>
            </a:solidFill>
            <a:prstDash val="solid"/>
            <a:round/>
            <a:headEnd type="none" w="med" len="med"/>
            <a:tailEnd type="triangle" w="lg" len="lg"/>
          </a:ln>
          <a:effectLst/>
        </p:spPr>
      </p:cxnSp>
      <p:cxnSp>
        <p:nvCxnSpPr>
          <p:cNvPr id="53" name="Straight Arrow Connector 52">
            <a:extLst>
              <a:ext uri="{FF2B5EF4-FFF2-40B4-BE49-F238E27FC236}">
                <a16:creationId xmlns:a16="http://schemas.microsoft.com/office/drawing/2014/main" id="{5AC24E7F-91E3-4277-89F1-A9EF3D4857E7}"/>
              </a:ext>
            </a:extLst>
          </p:cNvPr>
          <p:cNvCxnSpPr/>
          <p:nvPr/>
        </p:nvCxnSpPr>
        <p:spPr bwMode="auto">
          <a:xfrm flipH="1">
            <a:off x="2297802" y="5343525"/>
            <a:ext cx="1508595" cy="635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Tree>
    <p:extLst>
      <p:ext uri="{BB962C8B-B14F-4D97-AF65-F5344CB8AC3E}">
        <p14:creationId xmlns:p14="http://schemas.microsoft.com/office/powerpoint/2010/main" val="479894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Genel olarak Otobüs Operasyonu</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l" rtl="0"/>
            <a:r>
              <a:rPr lang="en-US" dirty="0">
                <a:cs typeface="Times New Roman" pitchFamily="18" charset="0"/>
              </a:rPr>
              <a:t>Bir veriyolu tipik olarak üç tür sinyal hattından oluşur:</a:t>
            </a:r>
            <a:endParaRPr lang="en-US" altLang="en-US" dirty="0">
              <a:ea typeface="ＭＳ Ｐゴシック" panose="020B0600070205080204" pitchFamily="34" charset="-128"/>
            </a:endParaRPr>
          </a:p>
          <a:p>
            <a:pPr lvl="1" algn="l" rtl="0"/>
            <a:r>
              <a:rPr lang="en-GB" dirty="0"/>
              <a:t>Veri yolu, veri bilgisi alışverişi için kullanılır.</a:t>
            </a:r>
            <a:endParaRPr lang="en-US" altLang="en-US" dirty="0">
              <a:ea typeface="ＭＳ Ｐゴシック" panose="020B0600070205080204" pitchFamily="34" charset="-128"/>
            </a:endParaRPr>
          </a:p>
          <a:p>
            <a:pPr lvl="1" algn="l" rtl="0"/>
            <a:r>
              <a:rPr lang="en-GB" dirty="0"/>
              <a:t>Adres veriyolu, çevre birimlerden birini (veya bir çevre birimin bir kaydını) seçmek için kullanılır.</a:t>
            </a:r>
          </a:p>
          <a:p>
            <a:pPr lvl="1" algn="l" rtl="0"/>
            <a:r>
              <a:rPr lang="en-GB" dirty="0"/>
              <a:t>Kontrol sinyalleri, hazır, yazma / okuma ve transfer modu sinyalleri gibi işlemleri senkronize etmek ve tanımlamak için kullanılır.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C050D85E-8592-4B28-AB67-0D5D37B6AA97}"/>
              </a:ext>
            </a:extLst>
          </p:cNvPr>
          <p:cNvSpPr/>
          <p:nvPr/>
        </p:nvSpPr>
        <p:spPr bwMode="auto">
          <a:xfrm>
            <a:off x="683001" y="3513523"/>
            <a:ext cx="10640560" cy="2408238"/>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dirty="0"/>
          </a:p>
        </p:txBody>
      </p:sp>
      <p:sp>
        <p:nvSpPr>
          <p:cNvPr id="6" name="Rectangle 5">
            <a:extLst>
              <a:ext uri="{FF2B5EF4-FFF2-40B4-BE49-F238E27FC236}">
                <a16:creationId xmlns:a16="http://schemas.microsoft.com/office/drawing/2014/main" id="{0A4DB7A8-5B3F-4A76-9049-693A84DF7A9F}"/>
              </a:ext>
            </a:extLst>
          </p:cNvPr>
          <p:cNvSpPr/>
          <p:nvPr/>
        </p:nvSpPr>
        <p:spPr bwMode="auto">
          <a:xfrm>
            <a:off x="1172820" y="4398555"/>
            <a:ext cx="10037545" cy="161925"/>
          </a:xfrm>
          <a:prstGeom prst="rect">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7" name="Down Arrow 109">
            <a:extLst>
              <a:ext uri="{FF2B5EF4-FFF2-40B4-BE49-F238E27FC236}">
                <a16:creationId xmlns:a16="http://schemas.microsoft.com/office/drawing/2014/main" id="{2BA3B31A-441D-4175-AF28-809AD0F2F58A}"/>
              </a:ext>
            </a:extLst>
          </p:cNvPr>
          <p:cNvSpPr/>
          <p:nvPr/>
        </p:nvSpPr>
        <p:spPr bwMode="auto">
          <a:xfrm>
            <a:off x="2091094" y="44334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8" name="Down Arrow 110">
            <a:extLst>
              <a:ext uri="{FF2B5EF4-FFF2-40B4-BE49-F238E27FC236}">
                <a16:creationId xmlns:a16="http://schemas.microsoft.com/office/drawing/2014/main" id="{8416FBCC-A30A-45EF-B9F0-959CF69730A3}"/>
              </a:ext>
            </a:extLst>
          </p:cNvPr>
          <p:cNvSpPr/>
          <p:nvPr/>
        </p:nvSpPr>
        <p:spPr bwMode="auto">
          <a:xfrm>
            <a:off x="3931875" y="44334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9" name="Down Arrow 111">
            <a:extLst>
              <a:ext uri="{FF2B5EF4-FFF2-40B4-BE49-F238E27FC236}">
                <a16:creationId xmlns:a16="http://schemas.microsoft.com/office/drawing/2014/main" id="{61005566-CE23-4810-ABD5-962C613B26BA}"/>
              </a:ext>
            </a:extLst>
          </p:cNvPr>
          <p:cNvSpPr/>
          <p:nvPr/>
        </p:nvSpPr>
        <p:spPr bwMode="auto">
          <a:xfrm>
            <a:off x="5594925" y="44334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0" name="Down Arrow 112">
            <a:extLst>
              <a:ext uri="{FF2B5EF4-FFF2-40B4-BE49-F238E27FC236}">
                <a16:creationId xmlns:a16="http://schemas.microsoft.com/office/drawing/2014/main" id="{C153D026-45BE-4E64-A642-B0213CFF6AB4}"/>
              </a:ext>
            </a:extLst>
          </p:cNvPr>
          <p:cNvSpPr/>
          <p:nvPr/>
        </p:nvSpPr>
        <p:spPr bwMode="auto">
          <a:xfrm>
            <a:off x="7399736" y="44334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1" name="Down Arrow 113">
            <a:extLst>
              <a:ext uri="{FF2B5EF4-FFF2-40B4-BE49-F238E27FC236}">
                <a16:creationId xmlns:a16="http://schemas.microsoft.com/office/drawing/2014/main" id="{1F8BD07B-1713-44CB-9904-DB19BCD26FBB}"/>
              </a:ext>
            </a:extLst>
          </p:cNvPr>
          <p:cNvSpPr/>
          <p:nvPr/>
        </p:nvSpPr>
        <p:spPr bwMode="auto">
          <a:xfrm>
            <a:off x="9151652" y="44334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2" name="Down Arrow 114">
            <a:extLst>
              <a:ext uri="{FF2B5EF4-FFF2-40B4-BE49-F238E27FC236}">
                <a16:creationId xmlns:a16="http://schemas.microsoft.com/office/drawing/2014/main" id="{7BAA740B-91C7-4160-8AA4-0E45BB970EBD}"/>
              </a:ext>
            </a:extLst>
          </p:cNvPr>
          <p:cNvSpPr/>
          <p:nvPr/>
        </p:nvSpPr>
        <p:spPr bwMode="auto">
          <a:xfrm>
            <a:off x="10859135" y="4433479"/>
            <a:ext cx="279291" cy="782638"/>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endParaRPr lang="en-GB" dirty="0"/>
          </a:p>
        </p:txBody>
      </p:sp>
      <p:sp>
        <p:nvSpPr>
          <p:cNvPr id="13" name="Rectangle 12">
            <a:extLst>
              <a:ext uri="{FF2B5EF4-FFF2-40B4-BE49-F238E27FC236}">
                <a16:creationId xmlns:a16="http://schemas.microsoft.com/office/drawing/2014/main" id="{89FF6D82-82F6-4D8D-849C-02842EE777DC}"/>
              </a:ext>
            </a:extLst>
          </p:cNvPr>
          <p:cNvSpPr/>
          <p:nvPr/>
        </p:nvSpPr>
        <p:spPr bwMode="auto">
          <a:xfrm>
            <a:off x="1172820" y="4639855"/>
            <a:ext cx="10037545" cy="161925"/>
          </a:xfrm>
          <a:prstGeom prst="rect">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14" name="Down Arrow 101">
            <a:extLst>
              <a:ext uri="{FF2B5EF4-FFF2-40B4-BE49-F238E27FC236}">
                <a16:creationId xmlns:a16="http://schemas.microsoft.com/office/drawing/2014/main" id="{DE7BBE1E-A861-4DF4-9695-E1FB566DFB22}"/>
              </a:ext>
            </a:extLst>
          </p:cNvPr>
          <p:cNvSpPr/>
          <p:nvPr/>
        </p:nvSpPr>
        <p:spPr bwMode="auto">
          <a:xfrm>
            <a:off x="1623494" y="4673193"/>
            <a:ext cx="277176"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15" name="Down Arrow 102">
            <a:extLst>
              <a:ext uri="{FF2B5EF4-FFF2-40B4-BE49-F238E27FC236}">
                <a16:creationId xmlns:a16="http://schemas.microsoft.com/office/drawing/2014/main" id="{8163DD07-ED51-4AFE-855E-E8D5258BACCC}"/>
              </a:ext>
            </a:extLst>
          </p:cNvPr>
          <p:cNvSpPr/>
          <p:nvPr/>
        </p:nvSpPr>
        <p:spPr bwMode="auto">
          <a:xfrm>
            <a:off x="3445232" y="4673193"/>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16" name="Down Arrow 103">
            <a:extLst>
              <a:ext uri="{FF2B5EF4-FFF2-40B4-BE49-F238E27FC236}">
                <a16:creationId xmlns:a16="http://schemas.microsoft.com/office/drawing/2014/main" id="{0EB38C51-B716-442D-A115-5EC6EF1DD90F}"/>
              </a:ext>
            </a:extLst>
          </p:cNvPr>
          <p:cNvSpPr/>
          <p:nvPr/>
        </p:nvSpPr>
        <p:spPr bwMode="auto">
          <a:xfrm>
            <a:off x="5146368" y="4673193"/>
            <a:ext cx="277174"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17" name="Down Arrow 104">
            <a:extLst>
              <a:ext uri="{FF2B5EF4-FFF2-40B4-BE49-F238E27FC236}">
                <a16:creationId xmlns:a16="http://schemas.microsoft.com/office/drawing/2014/main" id="{11490094-3914-46D4-A71A-F193A7260DD2}"/>
              </a:ext>
            </a:extLst>
          </p:cNvPr>
          <p:cNvSpPr/>
          <p:nvPr/>
        </p:nvSpPr>
        <p:spPr bwMode="auto">
          <a:xfrm>
            <a:off x="6957526" y="4673193"/>
            <a:ext cx="279291"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18" name="Down Arrow 105">
            <a:extLst>
              <a:ext uri="{FF2B5EF4-FFF2-40B4-BE49-F238E27FC236}">
                <a16:creationId xmlns:a16="http://schemas.microsoft.com/office/drawing/2014/main" id="{866DAB85-180D-4406-BA78-A57B7FA7110C}"/>
              </a:ext>
            </a:extLst>
          </p:cNvPr>
          <p:cNvSpPr/>
          <p:nvPr/>
        </p:nvSpPr>
        <p:spPr bwMode="auto">
          <a:xfrm>
            <a:off x="8703094" y="4673193"/>
            <a:ext cx="279291"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19" name="Down Arrow 106">
            <a:extLst>
              <a:ext uri="{FF2B5EF4-FFF2-40B4-BE49-F238E27FC236}">
                <a16:creationId xmlns:a16="http://schemas.microsoft.com/office/drawing/2014/main" id="{793191FD-5635-4D6F-9942-58D1DCC2E69C}"/>
              </a:ext>
            </a:extLst>
          </p:cNvPr>
          <p:cNvSpPr/>
          <p:nvPr/>
        </p:nvSpPr>
        <p:spPr bwMode="auto">
          <a:xfrm>
            <a:off x="10448662" y="4673193"/>
            <a:ext cx="279291" cy="542925"/>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0" name="Rectangle 19">
            <a:extLst>
              <a:ext uri="{FF2B5EF4-FFF2-40B4-BE49-F238E27FC236}">
                <a16:creationId xmlns:a16="http://schemas.microsoft.com/office/drawing/2014/main" id="{17F556CB-F495-4C65-90A1-911E4D6B4805}"/>
              </a:ext>
            </a:extLst>
          </p:cNvPr>
          <p:cNvSpPr/>
          <p:nvPr/>
        </p:nvSpPr>
        <p:spPr bwMode="auto">
          <a:xfrm>
            <a:off x="5049039" y="3703230"/>
            <a:ext cx="2185662" cy="411163"/>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Usta</a:t>
            </a:r>
          </a:p>
          <a:p>
            <a:pPr algn="ctr" rtl="0">
              <a:defRPr/>
            </a:pPr>
            <a:r>
              <a:rPr lang="en-GB" sz="1200" dirty="0"/>
              <a:t>(mikroişlemci)</a:t>
            </a:r>
          </a:p>
        </p:txBody>
      </p:sp>
      <p:sp>
        <p:nvSpPr>
          <p:cNvPr id="21" name="Rectangle 20">
            <a:extLst>
              <a:ext uri="{FF2B5EF4-FFF2-40B4-BE49-F238E27FC236}">
                <a16:creationId xmlns:a16="http://schemas.microsoft.com/office/drawing/2014/main" id="{22B895E2-3644-407B-988D-00C4772D6C87}"/>
              </a:ext>
            </a:extLst>
          </p:cNvPr>
          <p:cNvSpPr/>
          <p:nvPr/>
        </p:nvSpPr>
        <p:spPr bwMode="auto">
          <a:xfrm>
            <a:off x="2903578" y="5219292"/>
            <a:ext cx="1349906" cy="431800"/>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Köle 2</a:t>
            </a:r>
          </a:p>
        </p:txBody>
      </p:sp>
      <p:sp>
        <p:nvSpPr>
          <p:cNvPr id="22" name="Rectangle 21">
            <a:extLst>
              <a:ext uri="{FF2B5EF4-FFF2-40B4-BE49-F238E27FC236}">
                <a16:creationId xmlns:a16="http://schemas.microsoft.com/office/drawing/2014/main" id="{E7DB5657-40C6-42D6-A684-D58FB1C028CB}"/>
              </a:ext>
            </a:extLst>
          </p:cNvPr>
          <p:cNvSpPr/>
          <p:nvPr/>
        </p:nvSpPr>
        <p:spPr bwMode="auto">
          <a:xfrm>
            <a:off x="4621640" y="5219292"/>
            <a:ext cx="1349906" cy="431800"/>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Köle 3</a:t>
            </a:r>
          </a:p>
        </p:txBody>
      </p:sp>
      <p:sp>
        <p:nvSpPr>
          <p:cNvPr id="23" name="Rectangle 22">
            <a:extLst>
              <a:ext uri="{FF2B5EF4-FFF2-40B4-BE49-F238E27FC236}">
                <a16:creationId xmlns:a16="http://schemas.microsoft.com/office/drawing/2014/main" id="{00C9B345-A518-4D58-AC5F-950C81838BE7}"/>
              </a:ext>
            </a:extLst>
          </p:cNvPr>
          <p:cNvSpPr/>
          <p:nvPr/>
        </p:nvSpPr>
        <p:spPr bwMode="auto">
          <a:xfrm>
            <a:off x="6398945" y="5219292"/>
            <a:ext cx="1352021" cy="431800"/>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Köle 4</a:t>
            </a:r>
          </a:p>
        </p:txBody>
      </p:sp>
      <p:sp>
        <p:nvSpPr>
          <p:cNvPr id="24" name="Rectangle 23">
            <a:extLst>
              <a:ext uri="{FF2B5EF4-FFF2-40B4-BE49-F238E27FC236}">
                <a16:creationId xmlns:a16="http://schemas.microsoft.com/office/drawing/2014/main" id="{77C40AD3-A51F-4359-9AC4-50A71A049076}"/>
              </a:ext>
            </a:extLst>
          </p:cNvPr>
          <p:cNvSpPr/>
          <p:nvPr/>
        </p:nvSpPr>
        <p:spPr bwMode="auto">
          <a:xfrm>
            <a:off x="8163556" y="5219292"/>
            <a:ext cx="1349906" cy="431800"/>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Köle 5</a:t>
            </a:r>
          </a:p>
        </p:txBody>
      </p:sp>
      <p:sp>
        <p:nvSpPr>
          <p:cNvPr id="25" name="Rectangle 24">
            <a:extLst>
              <a:ext uri="{FF2B5EF4-FFF2-40B4-BE49-F238E27FC236}">
                <a16:creationId xmlns:a16="http://schemas.microsoft.com/office/drawing/2014/main" id="{4000F990-CCC3-431A-9330-853BF8660750}"/>
              </a:ext>
            </a:extLst>
          </p:cNvPr>
          <p:cNvSpPr/>
          <p:nvPr/>
        </p:nvSpPr>
        <p:spPr bwMode="auto">
          <a:xfrm>
            <a:off x="1170704" y="5216117"/>
            <a:ext cx="1349906" cy="430212"/>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Köle 1</a:t>
            </a:r>
          </a:p>
        </p:txBody>
      </p:sp>
      <p:sp>
        <p:nvSpPr>
          <p:cNvPr id="26" name="Rectangle 25">
            <a:extLst>
              <a:ext uri="{FF2B5EF4-FFF2-40B4-BE49-F238E27FC236}">
                <a16:creationId xmlns:a16="http://schemas.microsoft.com/office/drawing/2014/main" id="{87C5A224-28F7-44A5-B07D-38BF90237F95}"/>
              </a:ext>
            </a:extLst>
          </p:cNvPr>
          <p:cNvSpPr/>
          <p:nvPr/>
        </p:nvSpPr>
        <p:spPr bwMode="auto">
          <a:xfrm>
            <a:off x="9858343" y="5219292"/>
            <a:ext cx="1352022" cy="431800"/>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t>Köle 6</a:t>
            </a:r>
          </a:p>
        </p:txBody>
      </p:sp>
      <p:sp>
        <p:nvSpPr>
          <p:cNvPr id="27" name="Rectangle 26">
            <a:extLst>
              <a:ext uri="{FF2B5EF4-FFF2-40B4-BE49-F238E27FC236}">
                <a16:creationId xmlns:a16="http://schemas.microsoft.com/office/drawing/2014/main" id="{31784422-B393-4CB3-9143-2A7B4C6B0438}"/>
              </a:ext>
            </a:extLst>
          </p:cNvPr>
          <p:cNvSpPr/>
          <p:nvPr/>
        </p:nvSpPr>
        <p:spPr bwMode="auto">
          <a:xfrm>
            <a:off x="1170704" y="4882743"/>
            <a:ext cx="10039661" cy="161925"/>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sz="1000" dirty="0"/>
          </a:p>
        </p:txBody>
      </p:sp>
      <p:sp>
        <p:nvSpPr>
          <p:cNvPr id="28" name="TextBox 30">
            <a:extLst>
              <a:ext uri="{FF2B5EF4-FFF2-40B4-BE49-F238E27FC236}">
                <a16:creationId xmlns:a16="http://schemas.microsoft.com/office/drawing/2014/main" id="{9506DFE8-5AB7-40AB-8B05-E929F0DA286B}"/>
              </a:ext>
            </a:extLst>
          </p:cNvPr>
          <p:cNvSpPr txBox="1">
            <a:spLocks noChangeArrowheads="1"/>
          </p:cNvSpPr>
          <p:nvPr/>
        </p:nvSpPr>
        <p:spPr bwMode="auto">
          <a:xfrm>
            <a:off x="817359" y="3585755"/>
            <a:ext cx="181750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Çip Üzerinde Sistem</a:t>
            </a:r>
          </a:p>
        </p:txBody>
      </p:sp>
      <p:sp>
        <p:nvSpPr>
          <p:cNvPr id="29" name="Down Arrow 80">
            <a:extLst>
              <a:ext uri="{FF2B5EF4-FFF2-40B4-BE49-F238E27FC236}">
                <a16:creationId xmlns:a16="http://schemas.microsoft.com/office/drawing/2014/main" id="{7DA646D4-3AE3-40A8-9988-1BCB2A07A66A}"/>
              </a:ext>
            </a:extLst>
          </p:cNvPr>
          <p:cNvSpPr/>
          <p:nvPr/>
        </p:nvSpPr>
        <p:spPr bwMode="auto">
          <a:xfrm>
            <a:off x="1172820" y="49160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30" name="Down Arrow 88">
            <a:extLst>
              <a:ext uri="{FF2B5EF4-FFF2-40B4-BE49-F238E27FC236}">
                <a16:creationId xmlns:a16="http://schemas.microsoft.com/office/drawing/2014/main" id="{2FF6A369-DBA1-47EE-9B7E-67A102028520}"/>
              </a:ext>
            </a:extLst>
          </p:cNvPr>
          <p:cNvSpPr/>
          <p:nvPr/>
        </p:nvSpPr>
        <p:spPr bwMode="auto">
          <a:xfrm>
            <a:off x="3019948" y="49160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31" name="Down Arrow 89">
            <a:extLst>
              <a:ext uri="{FF2B5EF4-FFF2-40B4-BE49-F238E27FC236}">
                <a16:creationId xmlns:a16="http://schemas.microsoft.com/office/drawing/2014/main" id="{2C05ED3F-DF54-4DD7-86CF-45F65CA39178}"/>
              </a:ext>
            </a:extLst>
          </p:cNvPr>
          <p:cNvSpPr/>
          <p:nvPr/>
        </p:nvSpPr>
        <p:spPr bwMode="auto">
          <a:xfrm>
            <a:off x="4682998" y="49160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32" name="Down Arrow 90">
            <a:extLst>
              <a:ext uri="{FF2B5EF4-FFF2-40B4-BE49-F238E27FC236}">
                <a16:creationId xmlns:a16="http://schemas.microsoft.com/office/drawing/2014/main" id="{D72600B6-A588-4F90-A4D5-DEDB258C79B3}"/>
              </a:ext>
            </a:extLst>
          </p:cNvPr>
          <p:cNvSpPr/>
          <p:nvPr/>
        </p:nvSpPr>
        <p:spPr bwMode="auto">
          <a:xfrm>
            <a:off x="6494157" y="49160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33" name="Down Arrow 91">
            <a:extLst>
              <a:ext uri="{FF2B5EF4-FFF2-40B4-BE49-F238E27FC236}">
                <a16:creationId xmlns:a16="http://schemas.microsoft.com/office/drawing/2014/main" id="{C8CC2A3B-1FB0-4095-AE3B-966D2B39513D}"/>
              </a:ext>
            </a:extLst>
          </p:cNvPr>
          <p:cNvSpPr/>
          <p:nvPr/>
        </p:nvSpPr>
        <p:spPr bwMode="auto">
          <a:xfrm>
            <a:off x="8239725" y="49160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34" name="Down Arrow 92">
            <a:extLst>
              <a:ext uri="{FF2B5EF4-FFF2-40B4-BE49-F238E27FC236}">
                <a16:creationId xmlns:a16="http://schemas.microsoft.com/office/drawing/2014/main" id="{C6EFF00E-30B9-4E05-A5F1-B8D16C311422}"/>
              </a:ext>
            </a:extLst>
          </p:cNvPr>
          <p:cNvSpPr/>
          <p:nvPr/>
        </p:nvSpPr>
        <p:spPr bwMode="auto">
          <a:xfrm>
            <a:off x="9997988" y="4916079"/>
            <a:ext cx="279291" cy="300038"/>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35" name="Down Arrow 115">
            <a:extLst>
              <a:ext uri="{FF2B5EF4-FFF2-40B4-BE49-F238E27FC236}">
                <a16:creationId xmlns:a16="http://schemas.microsoft.com/office/drawing/2014/main" id="{FB096122-0F93-4B94-8FCB-2BE29397595D}"/>
              </a:ext>
            </a:extLst>
          </p:cNvPr>
          <p:cNvSpPr/>
          <p:nvPr/>
        </p:nvSpPr>
        <p:spPr bwMode="auto">
          <a:xfrm rot="10800000">
            <a:off x="5366415" y="4128680"/>
            <a:ext cx="279291" cy="754063"/>
          </a:xfrm>
          <a:prstGeom prst="downArrow">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36" name="Down Arrow 116">
            <a:extLst>
              <a:ext uri="{FF2B5EF4-FFF2-40B4-BE49-F238E27FC236}">
                <a16:creationId xmlns:a16="http://schemas.microsoft.com/office/drawing/2014/main" id="{F312EC3A-69FF-4A50-AF13-3067B36C7780}"/>
              </a:ext>
            </a:extLst>
          </p:cNvPr>
          <p:cNvSpPr/>
          <p:nvPr/>
        </p:nvSpPr>
        <p:spPr bwMode="auto">
          <a:xfrm rot="10800000">
            <a:off x="6003282" y="4128680"/>
            <a:ext cx="277176" cy="544513"/>
          </a:xfrm>
          <a:prstGeom prst="downArrow">
            <a:avLst/>
          </a:prstGeom>
          <a:solidFill>
            <a:schemeClr val="accent3">
              <a:lumMod val="60000"/>
              <a:lumOff val="40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37" name="Down Arrow 117">
            <a:extLst>
              <a:ext uri="{FF2B5EF4-FFF2-40B4-BE49-F238E27FC236}">
                <a16:creationId xmlns:a16="http://schemas.microsoft.com/office/drawing/2014/main" id="{044C7291-46F5-4B44-82B4-7F9CDC4F0613}"/>
              </a:ext>
            </a:extLst>
          </p:cNvPr>
          <p:cNvSpPr/>
          <p:nvPr/>
        </p:nvSpPr>
        <p:spPr bwMode="auto">
          <a:xfrm rot="10800000">
            <a:off x="6633802" y="4128680"/>
            <a:ext cx="279291" cy="328613"/>
          </a:xfrm>
          <a:prstGeom prst="downArrow">
            <a:avLst/>
          </a:prstGeom>
          <a:solidFill>
            <a:schemeClr val="bg1">
              <a:lumMod val="6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38" name="TextBox 29">
            <a:extLst>
              <a:ext uri="{FF2B5EF4-FFF2-40B4-BE49-F238E27FC236}">
                <a16:creationId xmlns:a16="http://schemas.microsoft.com/office/drawing/2014/main" id="{4E27717A-9EFF-4582-A19F-44D0BAE667EC}"/>
              </a:ext>
            </a:extLst>
          </p:cNvPr>
          <p:cNvSpPr txBox="1">
            <a:spLocks noChangeArrowheads="1"/>
          </p:cNvSpPr>
          <p:nvPr/>
        </p:nvSpPr>
        <p:spPr bwMode="auto">
          <a:xfrm>
            <a:off x="5544146" y="4579530"/>
            <a:ext cx="217931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32 bit Adres veriyolu</a:t>
            </a:r>
          </a:p>
        </p:txBody>
      </p:sp>
      <p:sp>
        <p:nvSpPr>
          <p:cNvPr id="39" name="TextBox 28">
            <a:extLst>
              <a:ext uri="{FF2B5EF4-FFF2-40B4-BE49-F238E27FC236}">
                <a16:creationId xmlns:a16="http://schemas.microsoft.com/office/drawing/2014/main" id="{3F161B13-7FE6-4570-BB64-570E6882B5C2}"/>
              </a:ext>
            </a:extLst>
          </p:cNvPr>
          <p:cNvSpPr txBox="1">
            <a:spLocks noChangeArrowheads="1"/>
          </p:cNvSpPr>
          <p:nvPr/>
        </p:nvSpPr>
        <p:spPr bwMode="auto">
          <a:xfrm>
            <a:off x="4735895" y="4822418"/>
            <a:ext cx="181962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32 bit Veri yolu</a:t>
            </a:r>
          </a:p>
        </p:txBody>
      </p:sp>
    </p:spTree>
    <p:extLst>
      <p:ext uri="{BB962C8B-B14F-4D97-AF65-F5344CB8AC3E}">
        <p14:creationId xmlns:p14="http://schemas.microsoft.com/office/powerpoint/2010/main" val="334389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Tipik Bir Bus Operasyon Örneği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516789" cy="4086225"/>
          </a:xfrm>
        </p:spPr>
        <p:txBody>
          <a:bodyPr wrap="square" numCol="1" anchor="t" anchorCtr="0" compatLnSpc="1">
            <a:prstTxWarp prst="textNoShape">
              <a:avLst/>
            </a:prstTxWarp>
          </a:bodyPr>
          <a:lstStyle/>
          <a:p>
            <a:pPr algn="l" rtl="0"/>
            <a:r>
              <a:rPr lang="en-GB" dirty="0"/>
              <a:t>Aşağıdaki adımlar, bir çevre birimine erişmek için tipik bir işlemi göstermektedir:</a:t>
            </a:r>
            <a:endParaRPr lang="en-US" altLang="en-US" dirty="0">
              <a:ea typeface="ＭＳ Ｐゴシック" panose="020B0600070205080204" pitchFamily="34" charset="-128"/>
            </a:endParaRPr>
          </a:p>
          <a:p>
            <a:pPr lvl="1" algn="l" rtl="0"/>
            <a:r>
              <a:rPr lang="en-GB" dirty="0"/>
              <a:t>Ana birim (örneğin, bir işlemci), adresi adres veriyoluna vererek bir çevre birimi (veya bir kayıt) seçer. Aynı zamanda okuma veya yazma ve transfer boyutu gibi kontrol sinyallerini ayarlar.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B4506EBC-7B4A-45EA-ACCE-C255115E67CC}"/>
              </a:ext>
            </a:extLst>
          </p:cNvPr>
          <p:cNvSpPr/>
          <p:nvPr/>
        </p:nvSpPr>
        <p:spPr bwMode="auto">
          <a:xfrm>
            <a:off x="7786291" y="1419225"/>
            <a:ext cx="558582" cy="4619625"/>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6" name="Rectangle 5">
            <a:extLst>
              <a:ext uri="{FF2B5EF4-FFF2-40B4-BE49-F238E27FC236}">
                <a16:creationId xmlns:a16="http://schemas.microsoft.com/office/drawing/2014/main" id="{D270372E-D74C-4358-9AF2-5831B408CF2E}"/>
              </a:ext>
            </a:extLst>
          </p:cNvPr>
          <p:cNvSpPr/>
          <p:nvPr/>
        </p:nvSpPr>
        <p:spPr bwMode="auto">
          <a:xfrm>
            <a:off x="11163171" y="1419225"/>
            <a:ext cx="558582" cy="461962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cxnSp>
        <p:nvCxnSpPr>
          <p:cNvPr id="7" name="Straight Arrow Connector 6">
            <a:extLst>
              <a:ext uri="{FF2B5EF4-FFF2-40B4-BE49-F238E27FC236}">
                <a16:creationId xmlns:a16="http://schemas.microsoft.com/office/drawing/2014/main" id="{88845A9C-4704-421F-9761-4B4FBACFE127}"/>
              </a:ext>
            </a:extLst>
          </p:cNvPr>
          <p:cNvCxnSpPr/>
          <p:nvPr/>
        </p:nvCxnSpPr>
        <p:spPr bwMode="auto">
          <a:xfrm>
            <a:off x="8344873" y="1552576"/>
            <a:ext cx="2818299" cy="142875"/>
          </a:xfrm>
          <a:prstGeom prst="straightConnector1">
            <a:avLst/>
          </a:prstGeom>
          <a:noFill/>
          <a:ln w="38100" cap="flat" cmpd="sng" algn="ctr">
            <a:solidFill>
              <a:schemeClr val="accent3">
                <a:lumMod val="75000"/>
              </a:schemeClr>
            </a:solidFill>
            <a:prstDash val="solid"/>
            <a:round/>
            <a:headEnd type="none" w="med" len="med"/>
            <a:tailEnd type="triangle" w="lg" len="lg"/>
          </a:ln>
          <a:effectLst/>
        </p:spPr>
      </p:cxnSp>
      <p:sp>
        <p:nvSpPr>
          <p:cNvPr id="8" name="TextBox 7">
            <a:extLst>
              <a:ext uri="{FF2B5EF4-FFF2-40B4-BE49-F238E27FC236}">
                <a16:creationId xmlns:a16="http://schemas.microsoft.com/office/drawing/2014/main" id="{796BC43B-0DC4-4ADF-B53A-AB5ABC453B76}"/>
              </a:ext>
            </a:extLst>
          </p:cNvPr>
          <p:cNvSpPr txBox="1">
            <a:spLocks noChangeArrowheads="1"/>
          </p:cNvSpPr>
          <p:nvPr/>
        </p:nvSpPr>
        <p:spPr bwMode="auto">
          <a:xfrm>
            <a:off x="8554342" y="1624013"/>
            <a:ext cx="23993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Adres veriyolu </a:t>
            </a:r>
          </a:p>
          <a:p>
            <a:pPr algn="l" rtl="0" eaLnBrk="1" hangingPunct="1"/>
            <a:r>
              <a:rPr lang="en-GB" sz="1100" b="0" dirty="0"/>
              <a:t>Bir çevre birimi seçin</a:t>
            </a:r>
          </a:p>
        </p:txBody>
      </p:sp>
      <p:sp>
        <p:nvSpPr>
          <p:cNvPr id="9" name="TextBox 8">
            <a:extLst>
              <a:ext uri="{FF2B5EF4-FFF2-40B4-BE49-F238E27FC236}">
                <a16:creationId xmlns:a16="http://schemas.microsoft.com/office/drawing/2014/main" id="{FED22C35-30CF-4C58-8EAD-2C47184C548B}"/>
              </a:ext>
            </a:extLst>
          </p:cNvPr>
          <p:cNvSpPr txBox="1">
            <a:spLocks noChangeArrowheads="1"/>
          </p:cNvSpPr>
          <p:nvPr/>
        </p:nvSpPr>
        <p:spPr bwMode="auto">
          <a:xfrm>
            <a:off x="7430830" y="1119189"/>
            <a:ext cx="139645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dirty="0"/>
              <a:t>İşlemci</a:t>
            </a:r>
          </a:p>
        </p:txBody>
      </p:sp>
      <p:sp>
        <p:nvSpPr>
          <p:cNvPr id="10" name="TextBox 9">
            <a:extLst>
              <a:ext uri="{FF2B5EF4-FFF2-40B4-BE49-F238E27FC236}">
                <a16:creationId xmlns:a16="http://schemas.microsoft.com/office/drawing/2014/main" id="{863145BF-5A86-4B6C-8ABF-14325016A5E6}"/>
              </a:ext>
            </a:extLst>
          </p:cNvPr>
          <p:cNvSpPr txBox="1">
            <a:spLocks noChangeArrowheads="1"/>
          </p:cNvSpPr>
          <p:nvPr/>
        </p:nvSpPr>
        <p:spPr bwMode="auto">
          <a:xfrm>
            <a:off x="10858491" y="1119189"/>
            <a:ext cx="139645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dirty="0"/>
              <a:t>Çevresel</a:t>
            </a:r>
          </a:p>
        </p:txBody>
      </p:sp>
      <p:cxnSp>
        <p:nvCxnSpPr>
          <p:cNvPr id="11" name="Straight Arrow Connector 10">
            <a:extLst>
              <a:ext uri="{FF2B5EF4-FFF2-40B4-BE49-F238E27FC236}">
                <a16:creationId xmlns:a16="http://schemas.microsoft.com/office/drawing/2014/main" id="{07EF7533-322E-4C94-B958-0DEF2CE8F55D}"/>
              </a:ext>
            </a:extLst>
          </p:cNvPr>
          <p:cNvCxnSpPr/>
          <p:nvPr/>
        </p:nvCxnSpPr>
        <p:spPr bwMode="auto">
          <a:xfrm>
            <a:off x="8344873" y="2257426"/>
            <a:ext cx="2818299" cy="142875"/>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2" name="TextBox 11">
            <a:extLst>
              <a:ext uri="{FF2B5EF4-FFF2-40B4-BE49-F238E27FC236}">
                <a16:creationId xmlns:a16="http://schemas.microsoft.com/office/drawing/2014/main" id="{DE3D4056-DCE5-474D-818D-9999B3432634}"/>
              </a:ext>
            </a:extLst>
          </p:cNvPr>
          <p:cNvSpPr txBox="1">
            <a:spLocks noChangeArrowheads="1"/>
          </p:cNvSpPr>
          <p:nvPr/>
        </p:nvSpPr>
        <p:spPr bwMode="auto">
          <a:xfrm>
            <a:off x="8554342" y="2303464"/>
            <a:ext cx="2505154"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Kontrol veriyolu</a:t>
            </a:r>
          </a:p>
          <a:p>
            <a:pPr algn="l" rtl="0" eaLnBrk="1" hangingPunct="1"/>
            <a:r>
              <a:rPr lang="en-GB" sz="1100" b="0" dirty="0"/>
              <a:t>İşlemi oku, aynı anda aktarım boyutu</a:t>
            </a:r>
          </a:p>
        </p:txBody>
      </p:sp>
      <p:cxnSp>
        <p:nvCxnSpPr>
          <p:cNvPr id="13" name="Straight Connector 12">
            <a:extLst>
              <a:ext uri="{FF2B5EF4-FFF2-40B4-BE49-F238E27FC236}">
                <a16:creationId xmlns:a16="http://schemas.microsoft.com/office/drawing/2014/main" id="{0D7F6EAF-BFAE-4E67-8305-07D8459369BF}"/>
              </a:ext>
            </a:extLst>
          </p:cNvPr>
          <p:cNvCxnSpPr/>
          <p:nvPr/>
        </p:nvCxnSpPr>
        <p:spPr bwMode="auto">
          <a:xfrm>
            <a:off x="8344873" y="4673600"/>
            <a:ext cx="2818299"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14" name="Straight Connector 13">
            <a:extLst>
              <a:ext uri="{FF2B5EF4-FFF2-40B4-BE49-F238E27FC236}">
                <a16:creationId xmlns:a16="http://schemas.microsoft.com/office/drawing/2014/main" id="{52385E89-EA7A-462C-B4DA-E8CF6B7E6475}"/>
              </a:ext>
            </a:extLst>
          </p:cNvPr>
          <p:cNvCxnSpPr/>
          <p:nvPr/>
        </p:nvCxnSpPr>
        <p:spPr bwMode="auto">
          <a:xfrm flipV="1">
            <a:off x="9754022" y="5757863"/>
            <a:ext cx="0" cy="195262"/>
          </a:xfrm>
          <a:prstGeom prst="line">
            <a:avLst/>
          </a:prstGeom>
          <a:noFill/>
          <a:ln w="38100" cap="flat" cmpd="sng" algn="ctr">
            <a:solidFill>
              <a:schemeClr val="tx1">
                <a:lumMod val="50000"/>
                <a:lumOff val="50000"/>
              </a:schemeClr>
            </a:solidFill>
            <a:prstDash val="sysDot"/>
            <a:round/>
            <a:headEnd type="none" w="med" len="med"/>
            <a:tailEnd type="none" w="med" len="med"/>
          </a:ln>
          <a:effectLst/>
        </p:spPr>
      </p:cxnSp>
    </p:spTree>
    <p:extLst>
      <p:ext uri="{BB962C8B-B14F-4D97-AF65-F5344CB8AC3E}">
        <p14:creationId xmlns:p14="http://schemas.microsoft.com/office/powerpoint/2010/main" val="350369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Tipik Bir Bus Operasyon Örneği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373097" cy="4086225"/>
          </a:xfrm>
        </p:spPr>
        <p:txBody>
          <a:bodyPr wrap="square" numCol="1" anchor="t" anchorCtr="0" compatLnSpc="1">
            <a:prstTxWarp prst="textNoShape">
              <a:avLst/>
            </a:prstTxWarp>
          </a:bodyPr>
          <a:lstStyle/>
          <a:p>
            <a:pPr algn="l" rtl="0"/>
            <a:r>
              <a:rPr lang="en-GB" dirty="0"/>
              <a:t>Aşağıdaki adımlar, bir çevre birimine erişmek için tipik bir işlemi göstermektedir:</a:t>
            </a:r>
            <a:endParaRPr lang="en-US" altLang="en-US" dirty="0">
              <a:ea typeface="ＭＳ Ｐゴシック" panose="020B0600070205080204" pitchFamily="34" charset="-128"/>
            </a:endParaRPr>
          </a:p>
          <a:p>
            <a:pPr lvl="1" algn="l" rtl="0"/>
            <a:r>
              <a:rPr lang="en-GB" dirty="0"/>
              <a:t>Ana birim (örneğin, bir işlemci), adresi adres veriyoluna vererek bir çevre birimi (veya bir kayıt) seçer. Aynı zamanda okuma veya yazma ve transfer boyutu gibi kontrol sinyallerini ayarlar.</a:t>
            </a:r>
            <a:endParaRPr lang="en-US" altLang="en-US" dirty="0">
              <a:ea typeface="ＭＳ Ｐゴシック" panose="020B0600070205080204" pitchFamily="34" charset="-128"/>
            </a:endParaRPr>
          </a:p>
          <a:p>
            <a:pPr lvl="1" algn="l" rtl="0"/>
            <a:r>
              <a:rPr lang="en-GB" dirty="0"/>
              <a:t>Master, slave'in (örneğin, çevresel) yanıt vermesini bekler.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0251756F-9E41-4292-9157-5167528596F3}"/>
              </a:ext>
            </a:extLst>
          </p:cNvPr>
          <p:cNvSpPr/>
          <p:nvPr/>
        </p:nvSpPr>
        <p:spPr bwMode="auto">
          <a:xfrm>
            <a:off x="7786291" y="1419225"/>
            <a:ext cx="558582" cy="4619625"/>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6" name="Rectangle 5">
            <a:extLst>
              <a:ext uri="{FF2B5EF4-FFF2-40B4-BE49-F238E27FC236}">
                <a16:creationId xmlns:a16="http://schemas.microsoft.com/office/drawing/2014/main" id="{6219B2C7-5AAB-4A17-84D9-1162382972C5}"/>
              </a:ext>
            </a:extLst>
          </p:cNvPr>
          <p:cNvSpPr/>
          <p:nvPr/>
        </p:nvSpPr>
        <p:spPr bwMode="auto">
          <a:xfrm>
            <a:off x="11163171" y="1419225"/>
            <a:ext cx="558582" cy="461962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cxnSp>
        <p:nvCxnSpPr>
          <p:cNvPr id="7" name="Straight Arrow Connector 6">
            <a:extLst>
              <a:ext uri="{FF2B5EF4-FFF2-40B4-BE49-F238E27FC236}">
                <a16:creationId xmlns:a16="http://schemas.microsoft.com/office/drawing/2014/main" id="{F0FC8D4E-1860-49A5-B9F1-1939A6487015}"/>
              </a:ext>
            </a:extLst>
          </p:cNvPr>
          <p:cNvCxnSpPr/>
          <p:nvPr/>
        </p:nvCxnSpPr>
        <p:spPr bwMode="auto">
          <a:xfrm>
            <a:off x="8344873" y="1552576"/>
            <a:ext cx="2818299" cy="142875"/>
          </a:xfrm>
          <a:prstGeom prst="straightConnector1">
            <a:avLst/>
          </a:prstGeom>
          <a:noFill/>
          <a:ln w="38100" cap="flat" cmpd="sng" algn="ctr">
            <a:solidFill>
              <a:schemeClr val="accent3">
                <a:lumMod val="75000"/>
              </a:schemeClr>
            </a:solidFill>
            <a:prstDash val="solid"/>
            <a:round/>
            <a:headEnd type="none" w="med" len="med"/>
            <a:tailEnd type="triangle" w="lg" len="lg"/>
          </a:ln>
          <a:effectLst/>
        </p:spPr>
      </p:cxnSp>
      <p:sp>
        <p:nvSpPr>
          <p:cNvPr id="8" name="TextBox 7">
            <a:extLst>
              <a:ext uri="{FF2B5EF4-FFF2-40B4-BE49-F238E27FC236}">
                <a16:creationId xmlns:a16="http://schemas.microsoft.com/office/drawing/2014/main" id="{F547B3E8-CF4A-4566-89D0-A01E013DD16F}"/>
              </a:ext>
            </a:extLst>
          </p:cNvPr>
          <p:cNvSpPr txBox="1">
            <a:spLocks noChangeArrowheads="1"/>
          </p:cNvSpPr>
          <p:nvPr/>
        </p:nvSpPr>
        <p:spPr bwMode="auto">
          <a:xfrm>
            <a:off x="8554342" y="1624013"/>
            <a:ext cx="23993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Adres veriyolu </a:t>
            </a:r>
          </a:p>
          <a:p>
            <a:pPr algn="l" rtl="0" eaLnBrk="1" hangingPunct="1"/>
            <a:r>
              <a:rPr lang="en-GB" sz="1100" b="0" dirty="0"/>
              <a:t>Bir çevre birimi seçin</a:t>
            </a:r>
          </a:p>
        </p:txBody>
      </p:sp>
      <p:sp>
        <p:nvSpPr>
          <p:cNvPr id="9" name="TextBox 8">
            <a:extLst>
              <a:ext uri="{FF2B5EF4-FFF2-40B4-BE49-F238E27FC236}">
                <a16:creationId xmlns:a16="http://schemas.microsoft.com/office/drawing/2014/main" id="{E29EF4C4-4461-40A4-9DD6-F8C05ED41AA1}"/>
              </a:ext>
            </a:extLst>
          </p:cNvPr>
          <p:cNvSpPr txBox="1">
            <a:spLocks noChangeArrowheads="1"/>
          </p:cNvSpPr>
          <p:nvPr/>
        </p:nvSpPr>
        <p:spPr bwMode="auto">
          <a:xfrm>
            <a:off x="7430830" y="1119189"/>
            <a:ext cx="139645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dirty="0"/>
              <a:t>İşlemci</a:t>
            </a:r>
          </a:p>
        </p:txBody>
      </p:sp>
      <p:sp>
        <p:nvSpPr>
          <p:cNvPr id="10" name="TextBox 9">
            <a:extLst>
              <a:ext uri="{FF2B5EF4-FFF2-40B4-BE49-F238E27FC236}">
                <a16:creationId xmlns:a16="http://schemas.microsoft.com/office/drawing/2014/main" id="{3BB83C1B-7387-4D4E-B97C-1EF466865AD0}"/>
              </a:ext>
            </a:extLst>
          </p:cNvPr>
          <p:cNvSpPr txBox="1">
            <a:spLocks noChangeArrowheads="1"/>
          </p:cNvSpPr>
          <p:nvPr/>
        </p:nvSpPr>
        <p:spPr bwMode="auto">
          <a:xfrm>
            <a:off x="10858491" y="1119189"/>
            <a:ext cx="139645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dirty="0"/>
              <a:t>Çevresel</a:t>
            </a:r>
          </a:p>
        </p:txBody>
      </p:sp>
      <p:cxnSp>
        <p:nvCxnSpPr>
          <p:cNvPr id="11" name="Straight Arrow Connector 10">
            <a:extLst>
              <a:ext uri="{FF2B5EF4-FFF2-40B4-BE49-F238E27FC236}">
                <a16:creationId xmlns:a16="http://schemas.microsoft.com/office/drawing/2014/main" id="{1E1CE634-AF9E-4A32-892A-949E7B5F066E}"/>
              </a:ext>
            </a:extLst>
          </p:cNvPr>
          <p:cNvCxnSpPr/>
          <p:nvPr/>
        </p:nvCxnSpPr>
        <p:spPr bwMode="auto">
          <a:xfrm>
            <a:off x="8344873" y="2257426"/>
            <a:ext cx="2818299" cy="142875"/>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2" name="TextBox 11">
            <a:extLst>
              <a:ext uri="{FF2B5EF4-FFF2-40B4-BE49-F238E27FC236}">
                <a16:creationId xmlns:a16="http://schemas.microsoft.com/office/drawing/2014/main" id="{56665530-5615-491A-B28A-57171CDCDA2B}"/>
              </a:ext>
            </a:extLst>
          </p:cNvPr>
          <p:cNvSpPr txBox="1">
            <a:spLocks noChangeArrowheads="1"/>
          </p:cNvSpPr>
          <p:nvPr/>
        </p:nvSpPr>
        <p:spPr bwMode="auto">
          <a:xfrm>
            <a:off x="8554342" y="2303464"/>
            <a:ext cx="2505154"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Kontrol veriyolu</a:t>
            </a:r>
          </a:p>
          <a:p>
            <a:pPr algn="l" rtl="0" eaLnBrk="1" hangingPunct="1"/>
            <a:r>
              <a:rPr lang="en-GB" sz="1100" b="0" dirty="0"/>
              <a:t>İşlemi oku, aynı anda aktarım boyutu</a:t>
            </a:r>
          </a:p>
        </p:txBody>
      </p:sp>
      <p:cxnSp>
        <p:nvCxnSpPr>
          <p:cNvPr id="13" name="Straight Connector 12">
            <a:extLst>
              <a:ext uri="{FF2B5EF4-FFF2-40B4-BE49-F238E27FC236}">
                <a16:creationId xmlns:a16="http://schemas.microsoft.com/office/drawing/2014/main" id="{08A92E95-B0CF-4E1C-917A-2A2A6A1E3E2E}"/>
              </a:ext>
            </a:extLst>
          </p:cNvPr>
          <p:cNvCxnSpPr/>
          <p:nvPr/>
        </p:nvCxnSpPr>
        <p:spPr bwMode="auto">
          <a:xfrm>
            <a:off x="8344873" y="4673600"/>
            <a:ext cx="2818299"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spTree>
    <p:extLst>
      <p:ext uri="{BB962C8B-B14F-4D97-AF65-F5344CB8AC3E}">
        <p14:creationId xmlns:p14="http://schemas.microsoft.com/office/powerpoint/2010/main" val="83766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l" rtl="0">
              <a:defRPr/>
            </a:pPr>
            <a:r>
              <a:rPr lang="en-GB" dirty="0"/>
              <a:t>Tipik Bir Bus Operasyon Örneği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260088" cy="4086225"/>
          </a:xfrm>
        </p:spPr>
        <p:txBody>
          <a:bodyPr wrap="square" numCol="1" anchor="t" anchorCtr="0" compatLnSpc="1">
            <a:prstTxWarp prst="textNoShape">
              <a:avLst/>
            </a:prstTxWarp>
          </a:bodyPr>
          <a:lstStyle/>
          <a:p>
            <a:pPr algn="l" rtl="0"/>
            <a:r>
              <a:rPr lang="en-GB" dirty="0"/>
              <a:t>Aşağıdaki adımlar, bir çevre birimine erişmek için tipik bir işlemi göstermektedir:</a:t>
            </a:r>
            <a:endParaRPr lang="en-US" altLang="en-US" dirty="0">
              <a:ea typeface="ＭＳ Ｐゴシック" panose="020B0600070205080204" pitchFamily="34" charset="-128"/>
            </a:endParaRPr>
          </a:p>
          <a:p>
            <a:pPr lvl="1" algn="l" rtl="0"/>
            <a:r>
              <a:rPr lang="en-GB" dirty="0"/>
              <a:t>Ana birim (örneğin, bir işlemci), adresi adres veriyoluna vererek bir çevre birimi (veya bir kayıt) seçer. Aynı zamanda okuma veya yazma ve transfer boyutu gibi kontrol sinyallerini ayarlar.</a:t>
            </a:r>
            <a:endParaRPr lang="en-US" altLang="en-US" dirty="0">
              <a:ea typeface="ＭＳ Ｐゴシック" panose="020B0600070205080204" pitchFamily="34" charset="-128"/>
            </a:endParaRPr>
          </a:p>
          <a:p>
            <a:pPr lvl="1" algn="l" rtl="0"/>
            <a:r>
              <a:rPr lang="en-GB" dirty="0"/>
              <a:t>Master, slave'in (örneğin, çevresel) yanıt vermesini bekler.</a:t>
            </a:r>
            <a:endParaRPr lang="en-US" altLang="en-US" dirty="0">
              <a:ea typeface="ＭＳ Ｐゴシック" panose="020B0600070205080204" pitchFamily="34" charset="-128"/>
            </a:endParaRPr>
          </a:p>
          <a:p>
            <a:pPr lvl="1" algn="l" rtl="0"/>
            <a:r>
              <a:rPr lang="en-GB" dirty="0"/>
              <a:t>Slave hazır olduğunda, istenen verileri işlemciye geri gönderir. Aynı zamanda, kontrol veriyolundaki hazır sinyalini ayarlar.</a:t>
            </a:r>
            <a:endParaRPr lang="en-US" altLang="en-US" dirty="0"/>
          </a:p>
        </p:txBody>
      </p:sp>
      <p:sp>
        <p:nvSpPr>
          <p:cNvPr id="5" name="Rectangle 4">
            <a:extLst>
              <a:ext uri="{FF2B5EF4-FFF2-40B4-BE49-F238E27FC236}">
                <a16:creationId xmlns:a16="http://schemas.microsoft.com/office/drawing/2014/main" id="{56565CB2-2FDE-4591-BFD5-262AEBDECE95}"/>
              </a:ext>
            </a:extLst>
          </p:cNvPr>
          <p:cNvSpPr/>
          <p:nvPr/>
        </p:nvSpPr>
        <p:spPr bwMode="auto">
          <a:xfrm>
            <a:off x="7786291" y="1419225"/>
            <a:ext cx="558582" cy="4619625"/>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6" name="Rectangle 5">
            <a:extLst>
              <a:ext uri="{FF2B5EF4-FFF2-40B4-BE49-F238E27FC236}">
                <a16:creationId xmlns:a16="http://schemas.microsoft.com/office/drawing/2014/main" id="{C2892FC1-E9F1-43E1-9CFD-79B5AD807772}"/>
              </a:ext>
            </a:extLst>
          </p:cNvPr>
          <p:cNvSpPr/>
          <p:nvPr/>
        </p:nvSpPr>
        <p:spPr bwMode="auto">
          <a:xfrm>
            <a:off x="11163171" y="1419225"/>
            <a:ext cx="558582" cy="4619625"/>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cxnSp>
        <p:nvCxnSpPr>
          <p:cNvPr id="7" name="Straight Arrow Connector 6">
            <a:extLst>
              <a:ext uri="{FF2B5EF4-FFF2-40B4-BE49-F238E27FC236}">
                <a16:creationId xmlns:a16="http://schemas.microsoft.com/office/drawing/2014/main" id="{EB81AFEB-8D55-4E2F-895E-946726AB4956}"/>
              </a:ext>
            </a:extLst>
          </p:cNvPr>
          <p:cNvCxnSpPr/>
          <p:nvPr/>
        </p:nvCxnSpPr>
        <p:spPr bwMode="auto">
          <a:xfrm>
            <a:off x="8344873" y="1552576"/>
            <a:ext cx="2818299" cy="142875"/>
          </a:xfrm>
          <a:prstGeom prst="straightConnector1">
            <a:avLst/>
          </a:prstGeom>
          <a:noFill/>
          <a:ln w="38100" cap="flat" cmpd="sng" algn="ctr">
            <a:solidFill>
              <a:schemeClr val="accent3">
                <a:lumMod val="75000"/>
              </a:schemeClr>
            </a:solidFill>
            <a:prstDash val="solid"/>
            <a:round/>
            <a:headEnd type="none" w="med" len="med"/>
            <a:tailEnd type="triangle" w="lg" len="lg"/>
          </a:ln>
          <a:effectLst/>
        </p:spPr>
      </p:cxnSp>
      <p:sp>
        <p:nvSpPr>
          <p:cNvPr id="8" name="TextBox 7">
            <a:extLst>
              <a:ext uri="{FF2B5EF4-FFF2-40B4-BE49-F238E27FC236}">
                <a16:creationId xmlns:a16="http://schemas.microsoft.com/office/drawing/2014/main" id="{FE87091C-0FC9-4BC1-8DB5-FB3E19138F79}"/>
              </a:ext>
            </a:extLst>
          </p:cNvPr>
          <p:cNvSpPr txBox="1">
            <a:spLocks noChangeArrowheads="1"/>
          </p:cNvSpPr>
          <p:nvPr/>
        </p:nvSpPr>
        <p:spPr bwMode="auto">
          <a:xfrm>
            <a:off x="8554342" y="1624013"/>
            <a:ext cx="23993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Adres veriyolu </a:t>
            </a:r>
          </a:p>
          <a:p>
            <a:pPr algn="l" rtl="0" eaLnBrk="1" hangingPunct="1"/>
            <a:r>
              <a:rPr lang="en-GB" sz="1100" b="0" dirty="0"/>
              <a:t>Bir çevre birimi seçin</a:t>
            </a:r>
          </a:p>
        </p:txBody>
      </p:sp>
      <p:sp>
        <p:nvSpPr>
          <p:cNvPr id="9" name="TextBox 8">
            <a:extLst>
              <a:ext uri="{FF2B5EF4-FFF2-40B4-BE49-F238E27FC236}">
                <a16:creationId xmlns:a16="http://schemas.microsoft.com/office/drawing/2014/main" id="{7E7E7C2A-F970-4E16-8089-BA30DCF1701C}"/>
              </a:ext>
            </a:extLst>
          </p:cNvPr>
          <p:cNvSpPr txBox="1">
            <a:spLocks noChangeArrowheads="1"/>
          </p:cNvSpPr>
          <p:nvPr/>
        </p:nvSpPr>
        <p:spPr bwMode="auto">
          <a:xfrm>
            <a:off x="7430830" y="1119189"/>
            <a:ext cx="139645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dirty="0"/>
              <a:t>İşlemci</a:t>
            </a:r>
          </a:p>
        </p:txBody>
      </p:sp>
      <p:cxnSp>
        <p:nvCxnSpPr>
          <p:cNvPr id="10" name="Straight Arrow Connector 9">
            <a:extLst>
              <a:ext uri="{FF2B5EF4-FFF2-40B4-BE49-F238E27FC236}">
                <a16:creationId xmlns:a16="http://schemas.microsoft.com/office/drawing/2014/main" id="{257D7CDC-52DF-48A9-8A29-F8BC3437EEAA}"/>
              </a:ext>
            </a:extLst>
          </p:cNvPr>
          <p:cNvCxnSpPr/>
          <p:nvPr/>
        </p:nvCxnSpPr>
        <p:spPr bwMode="auto">
          <a:xfrm>
            <a:off x="8344873" y="2257426"/>
            <a:ext cx="2818299" cy="142875"/>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1" name="TextBox 11">
            <a:extLst>
              <a:ext uri="{FF2B5EF4-FFF2-40B4-BE49-F238E27FC236}">
                <a16:creationId xmlns:a16="http://schemas.microsoft.com/office/drawing/2014/main" id="{8FAD5326-B795-4B85-9CE2-F8B8128F02E9}"/>
              </a:ext>
            </a:extLst>
          </p:cNvPr>
          <p:cNvSpPr txBox="1">
            <a:spLocks noChangeArrowheads="1"/>
          </p:cNvSpPr>
          <p:nvPr/>
        </p:nvSpPr>
        <p:spPr bwMode="auto">
          <a:xfrm>
            <a:off x="8554342" y="2303464"/>
            <a:ext cx="2505154"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Kontrol veriyolu</a:t>
            </a:r>
          </a:p>
          <a:p>
            <a:pPr algn="l" rtl="0" eaLnBrk="1" hangingPunct="1"/>
            <a:r>
              <a:rPr lang="en-GB" sz="1100" b="0" dirty="0"/>
              <a:t>İşlemi oku, aynı anda aktarım boyutu</a:t>
            </a:r>
          </a:p>
        </p:txBody>
      </p:sp>
      <p:cxnSp>
        <p:nvCxnSpPr>
          <p:cNvPr id="12" name="Straight Arrow Connector 11">
            <a:extLst>
              <a:ext uri="{FF2B5EF4-FFF2-40B4-BE49-F238E27FC236}">
                <a16:creationId xmlns:a16="http://schemas.microsoft.com/office/drawing/2014/main" id="{19A92132-93CD-4CE9-BA47-8DE20EB560DD}"/>
              </a:ext>
            </a:extLst>
          </p:cNvPr>
          <p:cNvCxnSpPr/>
          <p:nvPr/>
        </p:nvCxnSpPr>
        <p:spPr bwMode="auto">
          <a:xfrm flipH="1">
            <a:off x="8344873" y="2892425"/>
            <a:ext cx="2818299" cy="209550"/>
          </a:xfrm>
          <a:prstGeom prst="straightConnector1">
            <a:avLst/>
          </a:prstGeom>
          <a:noFill/>
          <a:ln w="38100" cap="flat" cmpd="sng" algn="ctr">
            <a:solidFill>
              <a:schemeClr val="accent2">
                <a:lumMod val="60000"/>
                <a:lumOff val="40000"/>
              </a:schemeClr>
            </a:solidFill>
            <a:prstDash val="solid"/>
            <a:round/>
            <a:headEnd type="none" w="med" len="med"/>
            <a:tailEnd type="triangle" w="lg" len="lg"/>
          </a:ln>
          <a:effectLst/>
        </p:spPr>
      </p:cxnSp>
      <p:sp>
        <p:nvSpPr>
          <p:cNvPr id="13" name="TextBox 16">
            <a:extLst>
              <a:ext uri="{FF2B5EF4-FFF2-40B4-BE49-F238E27FC236}">
                <a16:creationId xmlns:a16="http://schemas.microsoft.com/office/drawing/2014/main" id="{0FB3087B-DC26-4B29-90B4-7884A2714390}"/>
              </a:ext>
            </a:extLst>
          </p:cNvPr>
          <p:cNvSpPr txBox="1">
            <a:spLocks noChangeArrowheads="1"/>
          </p:cNvSpPr>
          <p:nvPr/>
        </p:nvSpPr>
        <p:spPr bwMode="auto">
          <a:xfrm>
            <a:off x="8554342" y="3073401"/>
            <a:ext cx="2888121"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Veri yolu</a:t>
            </a:r>
          </a:p>
          <a:p>
            <a:pPr algn="l" rtl="0" eaLnBrk="1" hangingPunct="1"/>
            <a:r>
              <a:rPr lang="en-GB" sz="1100" b="0" dirty="0"/>
              <a:t>Verileri işlemciye geri gönder</a:t>
            </a:r>
          </a:p>
        </p:txBody>
      </p:sp>
      <p:cxnSp>
        <p:nvCxnSpPr>
          <p:cNvPr id="14" name="Straight Arrow Connector 13">
            <a:extLst>
              <a:ext uri="{FF2B5EF4-FFF2-40B4-BE49-F238E27FC236}">
                <a16:creationId xmlns:a16="http://schemas.microsoft.com/office/drawing/2014/main" id="{9D8AFA47-633E-4ACA-A4C6-D2E027821052}"/>
              </a:ext>
            </a:extLst>
          </p:cNvPr>
          <p:cNvCxnSpPr/>
          <p:nvPr/>
        </p:nvCxnSpPr>
        <p:spPr bwMode="auto">
          <a:xfrm flipH="1">
            <a:off x="8344873" y="3624263"/>
            <a:ext cx="2818299" cy="209550"/>
          </a:xfrm>
          <a:prstGeom prst="straightConnector1">
            <a:avLst/>
          </a:prstGeom>
          <a:noFill/>
          <a:ln w="38100" cap="flat" cmpd="sng" algn="ctr">
            <a:solidFill>
              <a:schemeClr val="tx1">
                <a:lumMod val="50000"/>
                <a:lumOff val="50000"/>
              </a:schemeClr>
            </a:solidFill>
            <a:prstDash val="solid"/>
            <a:round/>
            <a:headEnd type="none" w="med" len="med"/>
            <a:tailEnd type="triangle" w="lg" len="lg"/>
          </a:ln>
          <a:effectLst/>
        </p:spPr>
      </p:cxnSp>
      <p:sp>
        <p:nvSpPr>
          <p:cNvPr id="15" name="TextBox 18">
            <a:extLst>
              <a:ext uri="{FF2B5EF4-FFF2-40B4-BE49-F238E27FC236}">
                <a16:creationId xmlns:a16="http://schemas.microsoft.com/office/drawing/2014/main" id="{5571A851-1D81-4C18-A5E1-BB5F46CD4BFE}"/>
              </a:ext>
            </a:extLst>
          </p:cNvPr>
          <p:cNvSpPr txBox="1">
            <a:spLocks noChangeArrowheads="1"/>
          </p:cNvSpPr>
          <p:nvPr/>
        </p:nvSpPr>
        <p:spPr bwMode="auto">
          <a:xfrm>
            <a:off x="8605122" y="3787775"/>
            <a:ext cx="24395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Kontrol veriyolu</a:t>
            </a:r>
          </a:p>
          <a:p>
            <a:pPr algn="l" rtl="0" eaLnBrk="1" hangingPunct="1"/>
            <a:r>
              <a:rPr lang="en-GB" sz="1100" b="0" dirty="0"/>
              <a:t>Aynı anda hazır sinyali ayarlayın</a:t>
            </a:r>
          </a:p>
        </p:txBody>
      </p:sp>
      <p:cxnSp>
        <p:nvCxnSpPr>
          <p:cNvPr id="16" name="Straight Connector 15">
            <a:extLst>
              <a:ext uri="{FF2B5EF4-FFF2-40B4-BE49-F238E27FC236}">
                <a16:creationId xmlns:a16="http://schemas.microsoft.com/office/drawing/2014/main" id="{17A8A491-BE65-4BDE-B28F-5BD26BC27D89}"/>
              </a:ext>
            </a:extLst>
          </p:cNvPr>
          <p:cNvCxnSpPr/>
          <p:nvPr/>
        </p:nvCxnSpPr>
        <p:spPr bwMode="auto">
          <a:xfrm>
            <a:off x="8344873" y="4673600"/>
            <a:ext cx="2818299" cy="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spTree>
    <p:extLst>
      <p:ext uri="{BB962C8B-B14F-4D97-AF65-F5344CB8AC3E}">
        <p14:creationId xmlns:p14="http://schemas.microsoft.com/office/powerpoint/2010/main" val="3372675263"/>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546F3D9-27DD-4F07-9983-380B33535F9E}">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www.w3.org/XML/1998/namespace"/>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3152</Words>
  <Application>Microsoft Office PowerPoint</Application>
  <PresentationFormat>Widescreen</PresentationFormat>
  <Paragraphs>512</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MS PGothic</vt:lpstr>
      <vt:lpstr>MS PGothic</vt:lpstr>
      <vt:lpstr>Arial</vt:lpstr>
      <vt:lpstr>Calibri</vt:lpstr>
      <vt:lpstr>Mangal</vt:lpstr>
      <vt:lpstr>Times New Roman</vt:lpstr>
      <vt:lpstr>Wingdings</vt:lpstr>
      <vt:lpstr>ARM PPT template 2017_Confidential</vt:lpstr>
      <vt:lpstr>AMBA 3 AHB-Hafif Otobüs Mimarisi</vt:lpstr>
      <vt:lpstr>Modül Müfredatı</vt:lpstr>
      <vt:lpstr>Çip Üzerinde Sistem Oluşturmak</vt:lpstr>
      <vt:lpstr>Otobüs Nedir?</vt:lpstr>
      <vt:lpstr>Otobüs Terminolojisi</vt:lpstr>
      <vt:lpstr>Genel olarak Otobüs Operasyonu</vt:lpstr>
      <vt:lpstr>Tipik Bir Bus Operasyon Örneği</vt:lpstr>
      <vt:lpstr>Tipik Bir Bus Operasyon Örneği</vt:lpstr>
      <vt:lpstr>Tipik Bir Bus Operasyon Örneği</vt:lpstr>
      <vt:lpstr>Tipik Bir Bus Operasyon Örneği</vt:lpstr>
      <vt:lpstr>İletişim Mimarisi Standartları</vt:lpstr>
      <vt:lpstr>Arm AMBA Sistem Veriyolu</vt:lpstr>
      <vt:lpstr>Arm AMBA Otobüs Aileleri</vt:lpstr>
      <vt:lpstr>AMBA 3 AHB-Lite Otobüs</vt:lpstr>
      <vt:lpstr>AHB-Lite Bus Blok Şeması</vt:lpstr>
      <vt:lpstr>AHB-Lite Master Arayüzü</vt:lpstr>
      <vt:lpstr>AHB-Lite Slave Arayüzü</vt:lpstr>
      <vt:lpstr>Adres Kod Çözücü</vt:lpstr>
      <vt:lpstr>Köle Çoklayıcı </vt:lpstr>
      <vt:lpstr>Donanım Uygulaması</vt:lpstr>
      <vt:lpstr>AHB-Lite Çalışma Prensipleri</vt:lpstr>
      <vt:lpstr>AHB-Lite Çalışma Prensipleri</vt:lpstr>
      <vt:lpstr>AHB-Lite Veri Yolu Zamanlaması</vt:lpstr>
      <vt:lpstr>Temel Okuma Aktarımı</vt:lpstr>
      <vt:lpstr>Temel Okuma Aktarımı</vt:lpstr>
      <vt:lpstr>Temel Okuma Aktarımı</vt:lpstr>
      <vt:lpstr>Temel Yazma Transferi</vt:lpstr>
      <vt:lpstr>Temel Yazma Transferi</vt:lpstr>
      <vt:lpstr>Bekleme Durumuyla Aktarımı Oku</vt:lpstr>
      <vt:lpstr>Bekleme Durumuyla Yazma Transferi</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2022-04-17T06:56:34Z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